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3"/>
  </p:notesMasterIdLst>
  <p:handoutMasterIdLst>
    <p:handoutMasterId r:id="rId34"/>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50" r:id="rId22"/>
    <p:sldId id="557" r:id="rId23"/>
    <p:sldId id="466" r:id="rId24"/>
    <p:sldId id="558" r:id="rId25"/>
    <p:sldId id="559" r:id="rId26"/>
    <p:sldId id="560" r:id="rId27"/>
    <p:sldId id="561" r:id="rId28"/>
    <p:sldId id="563" r:id="rId29"/>
    <p:sldId id="489" r:id="rId30"/>
    <p:sldId id="458" r:id="rId31"/>
    <p:sldId id="562" r:id="rId32"/>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50" autoAdjust="0"/>
    <p:restoredTop sz="92269" autoAdjust="0"/>
  </p:normalViewPr>
  <p:slideViewPr>
    <p:cSldViewPr>
      <p:cViewPr varScale="1">
        <p:scale>
          <a:sx n="85" d="100"/>
          <a:sy n="85" d="100"/>
        </p:scale>
        <p:origin x="86" y="77"/>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802.11-22-2113r0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January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802.11-22-2113r0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January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802.11-22-2113r0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January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802.11-22-2113r0</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January 2023</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20</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22359663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22</a:t>
            </a:fld>
            <a:endParaRPr lang="en-US"/>
          </a:p>
        </p:txBody>
      </p:sp>
    </p:spTree>
    <p:extLst>
      <p:ext uri="{BB962C8B-B14F-4D97-AF65-F5344CB8AC3E}">
        <p14:creationId xmlns:p14="http://schemas.microsoft.com/office/powerpoint/2010/main" val="11008601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28</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802.11-22-2113r0</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January 2023</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802.11-22-2113r0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January 2023</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March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March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March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March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March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March 2023</a:t>
            </a:r>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March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March 2023</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977654"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802.11-23/0177r0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March 2023</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urldefense.com/v3/__https:/www.hildebrandrussfh.com/obituary/donna-ferguson__;!!NpxR!nboCZivIR3yDK7ueH_XMgeLRguQvN2flf6_yka_SCI_kVsUtbUgdbLvnEW6dtG_rw7rNMAo-AtGQs-siLDCO$" TargetMode="External"/><Relationship Id="rId2" Type="http://schemas.openxmlformats.org/officeDocument/2006/relationships/image" Target="../media/image8.jpg"/><Relationship Id="rId1" Type="http://schemas.openxmlformats.org/officeDocument/2006/relationships/slideLayout" Target="../slideLayouts/slideLayout4.xml"/><Relationship Id="rId4" Type="http://schemas.openxmlformats.org/officeDocument/2006/relationships/hyperlink" Target="https://urldefense.com/v3/__https:/www.legacy.com/funeral-homes/obituaries/name/donna-ferguson-obituary?pid=203949637&amp;v=batesville__;!!NpxR!nboCZivIR3yDK7ueH_XMgeLRguQvN2flf6_yka_SCI_kVsUtbUgdbLvnEW6dtG_rw7rNMAo-AtGQs56DhR_Q$"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3/11-23-0158-00-0000-motions-and-straw-poll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Liaisons/Liaisons-and-External-Communication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3/ec-23-0003" TargetMode="External"/><Relationship Id="rId3" Type="http://schemas.openxmlformats.org/officeDocument/2006/relationships/hyperlink" Target="https://mentor.ieee.org/802.11/dcn/23/11-23-0176" TargetMode="External"/><Relationship Id="rId7" Type="http://schemas.openxmlformats.org/officeDocument/2006/relationships/hyperlink" Target="https://mentor.ieee.org/802.11/dcn/23/11-23-0204" TargetMode="External"/><Relationship Id="rId12" Type="http://schemas.openxmlformats.org/officeDocument/2006/relationships/hyperlink" Target="https://mentor.ieee.org/802.11/dcn/23/11-23-0004"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3/11-23-0181" TargetMode="External"/><Relationship Id="rId11" Type="http://schemas.openxmlformats.org/officeDocument/2006/relationships/hyperlink" Target="https://mentor.ieee.org/802.11/dcn/23/11-23-0202" TargetMode="External"/><Relationship Id="rId5" Type="http://schemas.openxmlformats.org/officeDocument/2006/relationships/hyperlink" Target="https://mentor.ieee.org/802.11/dcn/23/11-23-0203" TargetMode="External"/><Relationship Id="rId10" Type="http://schemas.openxmlformats.org/officeDocument/2006/relationships/hyperlink" Target="https://mentor.ieee.org/802.11/dcn/23/11-23-0188" TargetMode="External"/><Relationship Id="rId4" Type="http://schemas.openxmlformats.org/officeDocument/2006/relationships/hyperlink" Target="https://mentor.ieee.org/802.11/dcn/23/11-23-0177" TargetMode="External"/><Relationship Id="rId9" Type="http://schemas.openxmlformats.org/officeDocument/2006/relationships/hyperlink" Target="https://mentor.ieee.org/802.11/dcn/23/11-23-0178"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March 2023</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2023-03-12</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March 2023</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6151" name="Object 11"/>
          <p:cNvGraphicFramePr>
            <a:graphicFrameLocks noChangeAspect="1"/>
          </p:cNvGraphicFramePr>
          <p:nvPr>
            <p:extLst>
              <p:ext uri="{D42A27DB-BD31-4B8C-83A1-F6EECF244321}">
                <p14:modId xmlns:p14="http://schemas.microsoft.com/office/powerpoint/2010/main" val="1981379868"/>
              </p:ext>
            </p:extLst>
          </p:nvPr>
        </p:nvGraphicFramePr>
        <p:xfrm>
          <a:off x="2052432" y="2386013"/>
          <a:ext cx="7653337" cy="2566987"/>
        </p:xfrm>
        <a:graphic>
          <a:graphicData uri="http://schemas.openxmlformats.org/presentationml/2006/ole">
            <mc:AlternateContent xmlns:mc="http://schemas.openxmlformats.org/markup-compatibility/2006">
              <mc:Choice xmlns:v="urn:schemas-microsoft-com:vml" Requires="v">
                <p:oleObj name="Document" r:id="rId3" imgW="8286150" imgH="2777437" progId="Word.Document.8">
                  <p:embed/>
                </p:oleObj>
              </mc:Choice>
              <mc:Fallback>
                <p:oleObj name="Document" r:id="rId3" imgW="8286150" imgH="2777437" progId="Word.Document.8">
                  <p:embed/>
                  <p:pic>
                    <p:nvPicPr>
                      <p:cNvPr id="0" name=""/>
                      <p:cNvPicPr>
                        <a:picLocks noChangeAspect="1" noChangeArrowheads="1"/>
                      </p:cNvPicPr>
                      <p:nvPr/>
                    </p:nvPicPr>
                    <p:blipFill>
                      <a:blip r:embed="rId4"/>
                      <a:srcRect/>
                      <a:stretch>
                        <a:fillRect/>
                      </a:stretch>
                    </p:blipFill>
                    <p:spPr bwMode="auto">
                      <a:xfrm>
                        <a:off x="2052432" y="2386013"/>
                        <a:ext cx="7653337" cy="25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r>
              <a:rPr lang="en-US" altLang="en-US" dirty="0"/>
              <a:t>802.19 documents: </a:t>
            </a:r>
            <a:r>
              <a:rPr lang="en-US" altLang="en-US" dirty="0">
                <a:hlinkClick r:id="rId4"/>
              </a:rPr>
              <a:t>https://mentor.ieee.org/802.19/documents</a:t>
            </a:r>
            <a:endParaRPr lang="en-US" altLang="en-US" dirty="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March 2023</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1814070600"/>
              </p:ext>
            </p:extLst>
          </p:nvPr>
        </p:nvGraphicFramePr>
        <p:xfrm>
          <a:off x="533401" y="4114800"/>
          <a:ext cx="5181600" cy="1953580"/>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Ambient Power for IoT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UHR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2282601243"/>
              </p:ext>
            </p:extLst>
          </p:nvPr>
        </p:nvGraphicFramePr>
        <p:xfrm>
          <a:off x="6248400" y="1719575"/>
          <a:ext cx="5744499" cy="3868090"/>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AZ</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Next Generation Positioning (NGP)*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BB</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Light Communication (LC)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Enhanced Broadcast Service (BCS)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BD</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Enhancements for Next Gen V2X (NGV)*</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1"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*recently published, copy available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Footer Placeholder 3"/>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2045845099"/>
              </p:ext>
            </p:extLst>
          </p:nvPr>
        </p:nvGraphicFramePr>
        <p:xfrm>
          <a:off x="3200400" y="1647614"/>
          <a:ext cx="5656072" cy="338830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BB</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2023</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rPr>
                        <a:t>REVme</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March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21373" y="5612268"/>
            <a:ext cx="6244273" cy="369332"/>
          </a:xfrm>
          <a:prstGeom prst="rect">
            <a:avLst/>
          </a:prstGeom>
          <a:solidFill>
            <a:schemeClr val="accent4"/>
          </a:solidFill>
        </p:spPr>
        <p:txBody>
          <a:bodyPr wrap="none" rtlCol="0">
            <a:spAutoFit/>
          </a:bodyPr>
          <a:lstStyle/>
          <a:p>
            <a:r>
              <a:rPr lang="en-US" sz="1800" dirty="0"/>
              <a:t>PAR Extension Request – target WG11 approval in May 2023</a:t>
            </a:r>
            <a:endParaRPr lang="en-GB"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a:t>
            </a:r>
          </a:p>
          <a:p>
            <a:pPr>
              <a:defRPr/>
            </a:pPr>
            <a:r>
              <a:rPr lang="en-US" sz="2600" dirty="0"/>
              <a:t>Treasurer – Jon Rosdahl</a:t>
            </a:r>
          </a:p>
          <a:p>
            <a:pPr>
              <a:defRPr/>
            </a:pPr>
            <a:r>
              <a:rPr lang="en-US" sz="2600" dirty="0"/>
              <a:t>ANA Authority – Robert Stacey</a:t>
            </a:r>
          </a:p>
          <a:p>
            <a:pPr>
              <a:defRPr/>
            </a:pPr>
            <a:r>
              <a:rPr lang="en-US" sz="2600" dirty="0"/>
              <a:t>WG Technical Editors – Robert Stacey, Peter Ecclesine</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March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March 2023</a:t>
            </a:r>
            <a:endParaRPr lang="en-US" dirty="0"/>
          </a:p>
        </p:txBody>
      </p:sp>
      <p:sp>
        <p:nvSpPr>
          <p:cNvPr id="4" name="TextBox 3"/>
          <p:cNvSpPr txBox="1"/>
          <p:nvPr/>
        </p:nvSpPr>
        <p:spPr>
          <a:xfrm>
            <a:off x="7162800" y="5979269"/>
            <a:ext cx="274320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2683260410"/>
              </p:ext>
            </p:extLst>
          </p:nvPr>
        </p:nvGraphicFramePr>
        <p:xfrm>
          <a:off x="152400" y="897598"/>
          <a:ext cx="11734800" cy="492408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 Peter ECCLESINE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 (TBC)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a:ln>
                            <a:noFill/>
                          </a:ln>
                          <a:solidFill>
                            <a:schemeClr val="tx1"/>
                          </a:solidFill>
                          <a:effectLst/>
                          <a:latin typeface="Times New Roman" pitchFamily="18" charset="0"/>
                          <a:ea typeface="+mn-ea"/>
                          <a:cs typeface="+mn-cs"/>
                        </a:rPr>
                        <a:t>AZ</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Jonathan SEGEV</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a:ln>
                            <a:noFill/>
                          </a:ln>
                          <a:solidFill>
                            <a:schemeClr val="tx1"/>
                          </a:solidFill>
                          <a:effectLst/>
                          <a:latin typeface="Times New Roman" pitchFamily="18" charset="0"/>
                          <a:ea typeface="+mn-ea"/>
                          <a:cs typeface="+mn-cs"/>
                        </a:rPr>
                        <a:t>Assaf KASHER</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Chao-Chun WANG, Roy WANT</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Nikola SERAFIMOVSKI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Tuncer BAYKAS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br>
                        <a:rPr kumimoji="0" lang="en-US" sz="1400" b="1" i="0" u="none" strike="noStrike" kern="1200" cap="none" normalizeH="0" baseline="0" dirty="0">
                          <a:ln>
                            <a:noFill/>
                          </a:ln>
                          <a:solidFill>
                            <a:schemeClr val="tx1"/>
                          </a:solidFill>
                          <a:effectLst/>
                          <a:latin typeface="Times New Roman" pitchFamily="18" charset="0"/>
                          <a:ea typeface="+mn-ea"/>
                          <a:cs typeface="+mn-cs"/>
                        </a:rPr>
                      </a:br>
                      <a:r>
                        <a:rPr kumimoji="0" lang="en-US" sz="1400" b="1" i="0" u="none" strike="noStrike" kern="1200" cap="none" normalizeH="0" baseline="0" dirty="0">
                          <a:ln>
                            <a:noFill/>
                          </a:ln>
                          <a:solidFill>
                            <a:schemeClr val="tx1"/>
                          </a:solidFill>
                          <a:effectLst/>
                          <a:latin typeface="Times New Roman" pitchFamily="18" charset="0"/>
                          <a:ea typeface="+mn-ea"/>
                          <a:cs typeface="+mn-cs"/>
                        </a:rPr>
                        <a:t>Harry BIMS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Hongyuan</a:t>
                      </a:r>
                      <a:r>
                        <a:rPr kumimoji="0" lang="en-US" sz="1400" b="1" i="0" u="none" strike="noStrike" kern="1200" cap="none" normalizeH="0" baseline="0" dirty="0">
                          <a:ln>
                            <a:noFill/>
                          </a:ln>
                          <a:solidFill>
                            <a:schemeClr val="tx1"/>
                          </a:solidFill>
                          <a:effectLst/>
                          <a:latin typeface="Times New Roman" pitchFamily="18" charset="0"/>
                          <a:ea typeface="+mn-ea"/>
                          <a:cs typeface="+mn-cs"/>
                        </a:rPr>
                        <a:t> ZHANG, 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Yujin</a:t>
                      </a:r>
                      <a:r>
                        <a:rPr kumimoji="0" lang="en-US" sz="1400" b="1" i="0" u="none" strike="noStrike" kern="1200" cap="none" normalizeH="0" baseline="0" dirty="0">
                          <a:ln>
                            <a:noFill/>
                          </a:ln>
                          <a:solidFill>
                            <a:schemeClr val="tx1"/>
                          </a:solidFill>
                          <a:effectLst/>
                          <a:latin typeface="Times New Roman" pitchFamily="18" charset="0"/>
                          <a:ea typeface="+mn-ea"/>
                          <a:cs typeface="+mn-cs"/>
                        </a:rPr>
                        <a:t> NOH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Yan ZHANG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Amelia ANDERSDOTTER</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0668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AMP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GB" sz="1400" b="1" dirty="0" err="1"/>
                        <a:t>Zhisong</a:t>
                      </a:r>
                      <a:r>
                        <a:rPr lang="en-GB" sz="1400" b="1" dirty="0"/>
                        <a:t> ZUO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UHR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Ross Jian YU</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80851016"/>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Dorothy Stanley, HP Enterprise</a:t>
            </a:r>
          </a:p>
        </p:txBody>
      </p:sp>
      <p:sp>
        <p:nvSpPr>
          <p:cNvPr id="7" name="Date Placeholder 6"/>
          <p:cNvSpPr>
            <a:spLocks noGrp="1"/>
          </p:cNvSpPr>
          <p:nvPr>
            <p:ph type="dt" sz="half" idx="10"/>
          </p:nvPr>
        </p:nvSpPr>
        <p:spPr/>
        <p:txBody>
          <a:bodyPr/>
          <a:lstStyle/>
          <a:p>
            <a:pPr>
              <a:defRPr/>
            </a:pPr>
            <a:r>
              <a:rPr lang="en-US"/>
              <a:t>March 2023</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12" name="Right Arrow 11"/>
          <p:cNvSpPr/>
          <p:nvPr/>
        </p:nvSpPr>
        <p:spPr bwMode="auto">
          <a:xfrm>
            <a:off x="304800" y="2140857"/>
            <a:ext cx="533400" cy="324399"/>
          </a:xfrm>
          <a:prstGeom prst="rightArrow">
            <a:avLst/>
          </a:prstGeom>
          <a:solidFill>
            <a:schemeClr val="accent3">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6758459"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721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33213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6927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541841"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008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759303"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1676400" y="3278187"/>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20990" y="3660948"/>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20990" y="42624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52" name="Slide Number Placeholder 4"/>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9DB06DC2-A86B-4567-B1B6-4A779827CDB5}" type="slidenum">
              <a:rPr lang="en-US" sz="800">
                <a:latin typeface="+mj-lt"/>
              </a:rPr>
              <a:pPr eaLnBrk="1" fontAlgn="auto" hangingPunct="1">
                <a:spcBef>
                  <a:spcPts val="0"/>
                </a:spcBef>
                <a:spcAft>
                  <a:spcPts val="0"/>
                </a:spcAft>
                <a:defRPr/>
              </a:pPr>
              <a:t>17</a:t>
            </a:fld>
            <a:endParaRPr lang="en-US" sz="800" dirty="0">
              <a:latin typeface="+mj-lt"/>
            </a:endParaRPr>
          </a:p>
        </p:txBody>
      </p:sp>
      <p:sp>
        <p:nvSpPr>
          <p:cNvPr id="4" name="Footer Placeholder 3"/>
          <p:cNvSpPr>
            <a:spLocks noGrp="1"/>
          </p:cNvSpPr>
          <p:nvPr>
            <p:ph type="ftr" sz="quarter" idx="11"/>
          </p:nvPr>
        </p:nvSpPr>
        <p:spPr/>
        <p:txBody>
          <a:bodyPr/>
          <a:lstStyle/>
          <a:p>
            <a:pPr>
              <a:defRPr/>
            </a:pPr>
            <a:r>
              <a:rPr lang="en-US"/>
              <a:t>Dorothy Stanley, HP Enterprise</a:t>
            </a:r>
          </a:p>
        </p:txBody>
      </p:sp>
      <p:sp>
        <p:nvSpPr>
          <p:cNvPr id="5" name="Date Placeholder 4"/>
          <p:cNvSpPr>
            <a:spLocks noGrp="1"/>
          </p:cNvSpPr>
          <p:nvPr>
            <p:ph type="dt" sz="half" idx="10"/>
          </p:nvPr>
        </p:nvSpPr>
        <p:spPr/>
        <p:txBody>
          <a:bodyPr/>
          <a:lstStyle/>
          <a:p>
            <a:pPr>
              <a:defRPr/>
            </a:pPr>
            <a:r>
              <a:rPr lang="en-US"/>
              <a:t>March 2023</a:t>
            </a:r>
            <a:endParaRPr lang="en-US" dirty="0"/>
          </a:p>
        </p:txBody>
      </p:sp>
      <p:sp>
        <p:nvSpPr>
          <p:cNvPr id="44" name="AutoShape 46"/>
          <p:cNvSpPr>
            <a:spLocks noChangeArrowheads="1"/>
          </p:cNvSpPr>
          <p:nvPr/>
        </p:nvSpPr>
        <p:spPr bwMode="auto">
          <a:xfrm>
            <a:off x="7391966" y="215890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7999704" y="289676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5469343" y="3985880"/>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8230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5469342" y="2132743"/>
            <a:ext cx="931174" cy="476924"/>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6709594" y="2821044"/>
            <a:ext cx="990600"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7394348" y="487625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6714047" y="3783609"/>
            <a:ext cx="1007374" cy="56642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a:t>
            </a:r>
          </a:p>
        </p:txBody>
      </p:sp>
      <p:sp>
        <p:nvSpPr>
          <p:cNvPr id="41" name="AutoShape 46"/>
          <p:cNvSpPr>
            <a:spLocks noChangeArrowheads="1"/>
          </p:cNvSpPr>
          <p:nvPr/>
        </p:nvSpPr>
        <p:spPr bwMode="auto">
          <a:xfrm>
            <a:off x="4290757" y="2057139"/>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5469343" y="3220842"/>
            <a:ext cx="1007658"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AutoShape 46"/>
          <p:cNvSpPr>
            <a:spLocks noChangeArrowheads="1"/>
          </p:cNvSpPr>
          <p:nvPr/>
        </p:nvSpPr>
        <p:spPr bwMode="auto">
          <a:xfrm>
            <a:off x="4289529" y="1450527"/>
            <a:ext cx="914400" cy="48824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59" name="AutoShape 46"/>
          <p:cNvSpPr>
            <a:spLocks noChangeArrowheads="1"/>
          </p:cNvSpPr>
          <p:nvPr/>
        </p:nvSpPr>
        <p:spPr bwMode="auto">
          <a:xfrm>
            <a:off x="3021265" y="371756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UHR Study </a:t>
            </a:r>
          </a:p>
          <a:p>
            <a:pPr algn="ctr"/>
            <a:r>
              <a:rPr lang="en-US" sz="1100" dirty="0">
                <a:latin typeface="Tahoma" pitchFamily="34" charset="0"/>
                <a:ea typeface="ＭＳ Ｐゴシック" charset="-128"/>
                <a:cs typeface="Arial" pitchFamily="34" charset="0"/>
              </a:rPr>
              <a:t>Group</a:t>
            </a:r>
          </a:p>
        </p:txBody>
      </p:sp>
      <p:sp>
        <p:nvSpPr>
          <p:cNvPr id="60" name="AutoShape 46"/>
          <p:cNvSpPr>
            <a:spLocks noChangeArrowheads="1"/>
          </p:cNvSpPr>
          <p:nvPr/>
        </p:nvSpPr>
        <p:spPr bwMode="auto">
          <a:xfrm>
            <a:off x="3045583" y="2721769"/>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AIML TIG</a:t>
            </a:r>
          </a:p>
        </p:txBody>
      </p:sp>
      <p:sp>
        <p:nvSpPr>
          <p:cNvPr id="47" name="AutoShape 46"/>
          <p:cNvSpPr>
            <a:spLocks noChangeArrowheads="1"/>
          </p:cNvSpPr>
          <p:nvPr/>
        </p:nvSpPr>
        <p:spPr bwMode="auto">
          <a:xfrm>
            <a:off x="8001000" y="1437941"/>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3045583" y="4416762"/>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AMP TIG</a:t>
            </a:r>
          </a:p>
        </p:txBody>
      </p:sp>
      <p:sp>
        <p:nvSpPr>
          <p:cNvPr id="61" name="AutoShape 46"/>
          <p:cNvSpPr>
            <a:spLocks noChangeArrowheads="1"/>
          </p:cNvSpPr>
          <p:nvPr/>
        </p:nvSpPr>
        <p:spPr bwMode="auto">
          <a:xfrm>
            <a:off x="4289529" y="2615818"/>
            <a:ext cx="896050" cy="56109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7" name="Table 6"/>
          <p:cNvGraphicFramePr>
            <a:graphicFrameLocks noGrp="1"/>
          </p:cNvGraphicFramePr>
          <p:nvPr>
            <p:extLst>
              <p:ext uri="{D42A27DB-BD31-4B8C-83A1-F6EECF244321}">
                <p14:modId xmlns:p14="http://schemas.microsoft.com/office/powerpoint/2010/main" val="647891230"/>
              </p:ext>
            </p:extLst>
          </p:nvPr>
        </p:nvGraphicFramePr>
        <p:xfrm>
          <a:off x="750357" y="1524000"/>
          <a:ext cx="10908243" cy="4312445"/>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3799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752600">
                <a:tc>
                  <a:txBody>
                    <a:bodyPr/>
                    <a:lstStyle/>
                    <a:p>
                      <a:pPr lvl="0" algn="ctr"/>
                      <a:r>
                        <a:rPr lang="en-GB" sz="2400" dirty="0"/>
                        <a:t>Type</a:t>
                      </a:r>
                      <a:endParaRPr lang="en-GB" sz="2400" b="1" dirty="0">
                        <a:latin typeface="Arial Narrow" panose="020B0606020202030204" pitchFamily="34" charset="0"/>
                      </a:endParaRPr>
                    </a:p>
                  </a:txBody>
                  <a:tcPr vert="vert270" anchor="ctr"/>
                </a:tc>
                <a:tc>
                  <a:txBody>
                    <a:bodyPr/>
                    <a:lstStyle/>
                    <a:p>
                      <a:pPr lvl="0" algn="ctr"/>
                      <a:r>
                        <a:rPr lang="en-GB" sz="2400" dirty="0"/>
                        <a:t>Label</a:t>
                      </a:r>
                      <a:endParaRPr lang="en-GB" sz="24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400" dirty="0"/>
                        <a:t>Approve</a:t>
                      </a:r>
                      <a:endParaRPr lang="en-GB" sz="2400" b="1" dirty="0">
                        <a:latin typeface="Arial Narrow" panose="020B0606020202030204" pitchFamily="34" charset="0"/>
                      </a:endParaRPr>
                    </a:p>
                  </a:txBody>
                  <a:tcPr vert="vert270" anchor="ctr"/>
                </a:tc>
                <a:tc>
                  <a:txBody>
                    <a:bodyPr/>
                    <a:lstStyle/>
                    <a:p>
                      <a:pPr lvl="0" algn="ctr"/>
                      <a:r>
                        <a:rPr lang="en-GB" sz="2400" dirty="0"/>
                        <a:t>Disapprove</a:t>
                      </a:r>
                      <a:endParaRPr lang="en-GB" sz="2400" b="1" dirty="0">
                        <a:latin typeface="Arial Narrow" panose="020B0606020202030204" pitchFamily="34" charset="0"/>
                      </a:endParaRPr>
                    </a:p>
                  </a:txBody>
                  <a:tcPr vert="vert270" anchor="ctr"/>
                </a:tc>
                <a:tc>
                  <a:txBody>
                    <a:bodyPr/>
                    <a:lstStyle/>
                    <a:p>
                      <a:pPr lvl="0" algn="ctr"/>
                      <a:r>
                        <a:rPr lang="en-GB" sz="2400" dirty="0"/>
                        <a:t>Abstain</a:t>
                      </a:r>
                      <a:endParaRPr lang="en-GB" sz="24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400" dirty="0"/>
                        <a:t>Result</a:t>
                      </a:r>
                      <a:endParaRPr lang="en-GB" sz="24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511969">
                <a:tc>
                  <a:txBody>
                    <a:bodyPr/>
                    <a:lstStyle/>
                    <a:p>
                      <a:pPr algn="ctr"/>
                      <a:r>
                        <a:rPr lang="en-US" sz="2000" b="1" dirty="0">
                          <a:latin typeface="Calibri" panose="020F0502020204030204" pitchFamily="34" charset="0"/>
                          <a:cs typeface="Calibri" panose="020F0502020204030204" pitchFamily="34" charset="0"/>
                        </a:rPr>
                        <a:t>T</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a:latin typeface="Calibri" panose="020F0502020204030204" pitchFamily="34" charset="0"/>
                          <a:cs typeface="Calibri" panose="020F0502020204030204" pitchFamily="34" charset="0"/>
                        </a:rPr>
                        <a:t>SA Rec2</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err="1">
                          <a:latin typeface="Calibri" panose="020F0502020204030204" pitchFamily="34" charset="0"/>
                          <a:cs typeface="Calibri" panose="020F0502020204030204" pitchFamily="34" charset="0"/>
                        </a:rPr>
                        <a:t>TGbb</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a:latin typeface="Calibri" panose="020F0502020204030204" pitchFamily="34" charset="0"/>
                          <a:cs typeface="Calibri" panose="020F0502020204030204" pitchFamily="34" charset="0"/>
                        </a:rPr>
                        <a:t>12-15</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a:latin typeface="Calibri" panose="020F0502020204030204" pitchFamily="34" charset="0"/>
                          <a:cs typeface="Calibri" panose="020F0502020204030204" pitchFamily="34" charset="0"/>
                        </a:rPr>
                        <a:t>30</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20</a:t>
                      </a:r>
                    </a:p>
                  </a:txBody>
                  <a:tcPr/>
                </a:tc>
                <a:tc>
                  <a:txBody>
                    <a:bodyPr/>
                    <a:lstStyle/>
                    <a:p>
                      <a:pPr marL="0" algn="ctr" defTabSz="914400" rtl="0" eaLnBrk="1" latinLnBrk="0" hangingPunct="1"/>
                      <a:r>
                        <a:rPr lang="en-US" sz="2000" b="1" kern="1200" dirty="0">
                          <a:solidFill>
                            <a:schemeClr val="dk1"/>
                          </a:solidFill>
                          <a:latin typeface="Calibri" panose="020F0502020204030204" pitchFamily="34" charset="0"/>
                          <a:ea typeface="+mn-ea"/>
                          <a:cs typeface="Calibri" panose="020F0502020204030204" pitchFamily="34" charset="0"/>
                        </a:rPr>
                        <a:t>121</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1"/>
                  </a:ext>
                </a:extLst>
              </a:tr>
              <a:tr h="511969">
                <a:tc>
                  <a:txBody>
                    <a:bodyPr/>
                    <a:lstStyle/>
                    <a:p>
                      <a:pPr algn="ctr"/>
                      <a:r>
                        <a:rPr lang="en-US" sz="2000" b="1" dirty="0">
                          <a:latin typeface="Calibri" panose="020F0502020204030204" pitchFamily="34" charset="0"/>
                          <a:cs typeface="Calibri" panose="020F0502020204030204" pitchFamily="34" charset="0"/>
                        </a:rPr>
                        <a:t>T</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a:latin typeface="Calibri" panose="020F0502020204030204" pitchFamily="34" charset="0"/>
                          <a:cs typeface="Calibri" panose="020F0502020204030204" pitchFamily="34" charset="0"/>
                        </a:rPr>
                        <a:t>SA Rec2</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err="1">
                          <a:latin typeface="Calibri" panose="020F0502020204030204" pitchFamily="34" charset="0"/>
                          <a:cs typeface="Calibri" panose="020F0502020204030204" pitchFamily="34" charset="0"/>
                        </a:rPr>
                        <a:t>TGbc</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a:latin typeface="Calibri" panose="020F0502020204030204" pitchFamily="34" charset="0"/>
                          <a:cs typeface="Calibri" panose="020F0502020204030204" pitchFamily="34" charset="0"/>
                        </a:rPr>
                        <a:t>12-16</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a:latin typeface="Calibri" panose="020F0502020204030204" pitchFamily="34" charset="0"/>
                          <a:cs typeface="Calibri" panose="020F0502020204030204" pitchFamily="34" charset="0"/>
                        </a:rPr>
                        <a:t>28</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17</a:t>
                      </a:r>
                    </a:p>
                  </a:txBody>
                  <a:tcPr/>
                </a:tc>
                <a:tc>
                  <a:txBody>
                    <a:bodyPr/>
                    <a:lstStyle/>
                    <a:p>
                      <a:pPr marL="0" algn="ctr" defTabSz="914400" rtl="0" eaLnBrk="1" latinLnBrk="0" hangingPunct="1"/>
                      <a:r>
                        <a:rPr lang="en-US" sz="2000" b="1" kern="1200" dirty="0">
                          <a:solidFill>
                            <a:schemeClr val="dk1"/>
                          </a:solidFill>
                          <a:latin typeface="Calibri" panose="020F0502020204030204" pitchFamily="34" charset="0"/>
                          <a:ea typeface="+mn-ea"/>
                          <a:cs typeface="Calibri" panose="020F0502020204030204" pitchFamily="34" charset="0"/>
                        </a:rPr>
                        <a:t>126</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2"/>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Initial WG</a:t>
                      </a:r>
                    </a:p>
                  </a:txBody>
                  <a:tcPr/>
                </a:tc>
                <a:tc>
                  <a:txBody>
                    <a:bodyPr/>
                    <a:lstStyle/>
                    <a:p>
                      <a:pPr algn="ctr"/>
                      <a:r>
                        <a:rPr lang="en-GB" sz="2000" b="1" dirty="0" err="1">
                          <a:latin typeface="Calibri" panose="020F0502020204030204" pitchFamily="34" charset="0"/>
                          <a:cs typeface="Calibri" panose="020F0502020204030204" pitchFamily="34" charset="0"/>
                        </a:rPr>
                        <a:t>TGbe</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02-01</a:t>
                      </a:r>
                    </a:p>
                  </a:txBody>
                  <a:tcPr/>
                </a:tc>
                <a:tc>
                  <a:txBody>
                    <a:bodyPr/>
                    <a:lstStyle/>
                    <a:p>
                      <a:pPr algn="ctr"/>
                      <a:r>
                        <a:rPr lang="en-GB" sz="2000" b="1" dirty="0">
                          <a:latin typeface="Calibri" panose="020F0502020204030204" pitchFamily="34" charset="0"/>
                          <a:cs typeface="Calibri" panose="020F0502020204030204" pitchFamily="34" charset="0"/>
                        </a:rPr>
                        <a:t>30</a:t>
                      </a:r>
                    </a:p>
                  </a:txBody>
                  <a:tcPr/>
                </a:tc>
                <a:tc>
                  <a:txBody>
                    <a:bodyPr/>
                    <a:lstStyle/>
                    <a:p>
                      <a:pPr algn="ctr"/>
                      <a:r>
                        <a:rPr lang="en-GB" sz="2000" b="1" dirty="0">
                          <a:latin typeface="Calibri" panose="020F0502020204030204" pitchFamily="34" charset="0"/>
                          <a:cs typeface="Calibri" panose="020F0502020204030204" pitchFamily="34" charset="0"/>
                        </a:rPr>
                        <a:t>3343</a:t>
                      </a:r>
                    </a:p>
                  </a:txBody>
                  <a:tcPr/>
                </a:tc>
                <a:tc>
                  <a:txBody>
                    <a:bodyPr/>
                    <a:lstStyle/>
                    <a:p>
                      <a:pPr algn="ctr"/>
                      <a:r>
                        <a:rPr lang="en-GB" sz="2000" b="1" dirty="0">
                          <a:latin typeface="Calibri" panose="020F0502020204030204" pitchFamily="34" charset="0"/>
                          <a:cs typeface="Calibri" panose="020F0502020204030204" pitchFamily="34" charset="0"/>
                        </a:rPr>
                        <a:t>491</a:t>
                      </a:r>
                    </a:p>
                  </a:txBody>
                  <a:tcPr/>
                </a:tc>
                <a:tc>
                  <a:txBody>
                    <a:bodyPr/>
                    <a:lstStyle/>
                    <a:p>
                      <a:pPr algn="ctr"/>
                      <a:r>
                        <a:rPr lang="en-GB" sz="2000" b="1" dirty="0">
                          <a:latin typeface="Calibri" panose="020F0502020204030204" pitchFamily="34" charset="0"/>
                          <a:cs typeface="Calibri" panose="020F0502020204030204" pitchFamily="34" charset="0"/>
                        </a:rPr>
                        <a:t>302</a:t>
                      </a:r>
                    </a:p>
                  </a:txBody>
                  <a:tcPr/>
                </a:tc>
                <a:tc>
                  <a:txBody>
                    <a:bodyPr/>
                    <a:lstStyle/>
                    <a:p>
                      <a:pPr algn="ctr"/>
                      <a:r>
                        <a:rPr lang="en-GB" sz="2000" b="1" dirty="0">
                          <a:latin typeface="Calibri" panose="020F0502020204030204" pitchFamily="34" charset="0"/>
                          <a:cs typeface="Calibri" panose="020F0502020204030204" pitchFamily="34" charset="0"/>
                        </a:rPr>
                        <a:t>76</a:t>
                      </a:r>
                    </a:p>
                  </a:txBody>
                  <a:tcPr/>
                </a:tc>
                <a:tc>
                  <a:txBody>
                    <a:bodyPr/>
                    <a:lstStyle/>
                    <a:p>
                      <a:pPr algn="ctr"/>
                      <a:r>
                        <a:rPr lang="en-GB" sz="2000" b="1" dirty="0">
                          <a:latin typeface="Calibri" panose="020F0502020204030204" pitchFamily="34" charset="0"/>
                          <a:cs typeface="Calibri" panose="020F0502020204030204" pitchFamily="34" charset="0"/>
                        </a:rPr>
                        <a:t>6</a:t>
                      </a:r>
                    </a:p>
                  </a:txBody>
                  <a:tcPr/>
                </a:tc>
                <a:tc>
                  <a:txBody>
                    <a:bodyPr/>
                    <a:lstStyle/>
                    <a:p>
                      <a:pPr algn="ctr"/>
                      <a:r>
                        <a:rPr lang="en-GB" sz="2000" b="1" dirty="0">
                          <a:latin typeface="Calibri" panose="020F0502020204030204" pitchFamily="34" charset="0"/>
                          <a:cs typeface="Calibri" panose="020F0502020204030204" pitchFamily="34" charset="0"/>
                        </a:rPr>
                        <a:t>79</a:t>
                      </a:r>
                    </a:p>
                  </a:txBody>
                  <a:tcPr/>
                </a:tc>
                <a:tc>
                  <a:txBody>
                    <a:bodyPr/>
                    <a:lstStyle/>
                    <a:p>
                      <a:pPr algn="ctr"/>
                      <a:r>
                        <a:rPr lang="en-GB" sz="2000" b="1" dirty="0">
                          <a:latin typeface="Calibri" panose="020F0502020204030204" pitchFamily="34" charset="0"/>
                          <a:cs typeface="Calibri" panose="020F0502020204030204" pitchFamily="34" charset="0"/>
                        </a:rPr>
                        <a:t>79.9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3"/>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Initial WG</a:t>
                      </a:r>
                    </a:p>
                  </a:txBody>
                  <a:tcPr/>
                </a:tc>
                <a:tc>
                  <a:txBody>
                    <a:bodyPr/>
                    <a:lstStyle/>
                    <a:p>
                      <a:pPr algn="ctr"/>
                      <a:r>
                        <a:rPr lang="en-GB" sz="2000" b="1" dirty="0" err="1">
                          <a:latin typeface="Calibri" panose="020F0502020204030204" pitchFamily="34" charset="0"/>
                          <a:cs typeface="Calibri" panose="020F0502020204030204" pitchFamily="34" charset="0"/>
                        </a:rPr>
                        <a:t>TGbf</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02-02</a:t>
                      </a:r>
                    </a:p>
                  </a:txBody>
                  <a:tcPr/>
                </a:tc>
                <a:tc>
                  <a:txBody>
                    <a:bodyPr/>
                    <a:lstStyle/>
                    <a:p>
                      <a:pPr algn="ctr"/>
                      <a:r>
                        <a:rPr lang="en-GB" sz="2000" b="1" dirty="0">
                          <a:latin typeface="Calibri" panose="020F0502020204030204" pitchFamily="34" charset="0"/>
                          <a:cs typeface="Calibri" panose="020F0502020204030204" pitchFamily="34" charset="0"/>
                        </a:rPr>
                        <a:t>30</a:t>
                      </a:r>
                    </a:p>
                  </a:txBody>
                  <a:tcPr/>
                </a:tc>
                <a:tc>
                  <a:txBody>
                    <a:bodyPr/>
                    <a:lstStyle/>
                    <a:p>
                      <a:pPr algn="ctr"/>
                      <a:r>
                        <a:rPr lang="en-GB" sz="2000" b="1" dirty="0">
                          <a:latin typeface="Calibri" panose="020F0502020204030204" pitchFamily="34" charset="0"/>
                          <a:cs typeface="Calibri" panose="020F0502020204030204" pitchFamily="34" charset="0"/>
                        </a:rPr>
                        <a:t>1302</a:t>
                      </a:r>
                    </a:p>
                  </a:txBody>
                  <a:tcPr/>
                </a:tc>
                <a:tc>
                  <a:txBody>
                    <a:bodyPr/>
                    <a:lstStyle/>
                    <a:p>
                      <a:pPr algn="ctr"/>
                      <a:r>
                        <a:rPr lang="en-GB" sz="2000" b="1" dirty="0">
                          <a:latin typeface="Calibri" panose="020F0502020204030204" pitchFamily="34" charset="0"/>
                          <a:cs typeface="Calibri" panose="020F0502020204030204" pitchFamily="34" charset="0"/>
                        </a:rPr>
                        <a:t>491</a:t>
                      </a:r>
                    </a:p>
                  </a:txBody>
                  <a:tcPr/>
                </a:tc>
                <a:tc>
                  <a:txBody>
                    <a:bodyPr/>
                    <a:lstStyle/>
                    <a:p>
                      <a:pPr algn="ctr"/>
                      <a:r>
                        <a:rPr lang="en-GB" sz="2000" b="1" dirty="0">
                          <a:latin typeface="Calibri" panose="020F0502020204030204" pitchFamily="34" charset="0"/>
                          <a:cs typeface="Calibri" panose="020F0502020204030204" pitchFamily="34" charset="0"/>
                        </a:rPr>
                        <a:t>244</a:t>
                      </a:r>
                    </a:p>
                  </a:txBody>
                  <a:tcPr/>
                </a:tc>
                <a:tc>
                  <a:txBody>
                    <a:bodyPr/>
                    <a:lstStyle/>
                    <a:p>
                      <a:pPr algn="ctr"/>
                      <a:r>
                        <a:rPr lang="en-GB" sz="2000" b="1" dirty="0">
                          <a:latin typeface="Calibri" panose="020F0502020204030204" pitchFamily="34" charset="0"/>
                          <a:cs typeface="Calibri" panose="020F0502020204030204" pitchFamily="34" charset="0"/>
                        </a:rPr>
                        <a:t>70</a:t>
                      </a:r>
                    </a:p>
                  </a:txBody>
                  <a:tcPr/>
                </a:tc>
                <a:tc>
                  <a:txBody>
                    <a:bodyPr/>
                    <a:lstStyle/>
                    <a:p>
                      <a:pPr algn="ctr"/>
                      <a:r>
                        <a:rPr lang="en-GB" sz="2000" b="1" dirty="0">
                          <a:latin typeface="Calibri" panose="020F0502020204030204" pitchFamily="34" charset="0"/>
                          <a:cs typeface="Calibri" panose="020F0502020204030204" pitchFamily="34" charset="0"/>
                        </a:rPr>
                        <a:t>46</a:t>
                      </a:r>
                    </a:p>
                  </a:txBody>
                  <a:tcPr/>
                </a:tc>
                <a:tc>
                  <a:txBody>
                    <a:bodyPr/>
                    <a:lstStyle/>
                    <a:p>
                      <a:pPr algn="ctr"/>
                      <a:r>
                        <a:rPr lang="en-GB" sz="2000" b="1" dirty="0">
                          <a:latin typeface="Calibri" panose="020F0502020204030204" pitchFamily="34" charset="0"/>
                          <a:cs typeface="Calibri" panose="020F0502020204030204" pitchFamily="34" charset="0"/>
                        </a:rPr>
                        <a:t>76</a:t>
                      </a:r>
                    </a:p>
                  </a:txBody>
                  <a:tcPr/>
                </a:tc>
                <a:tc>
                  <a:txBody>
                    <a:bodyPr/>
                    <a:lstStyle/>
                    <a:p>
                      <a:pPr algn="ctr"/>
                      <a:r>
                        <a:rPr lang="en-GB" sz="2000" b="1" dirty="0">
                          <a:latin typeface="Calibri" panose="020F0502020204030204" pitchFamily="34" charset="0"/>
                          <a:cs typeface="Calibri" panose="020F0502020204030204" pitchFamily="34" charset="0"/>
                        </a:rPr>
                        <a:t>77.7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4"/>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6"/>
                  </a:ext>
                </a:extLst>
              </a:tr>
            </a:tbl>
          </a:graphicData>
        </a:graphic>
      </p:graphicFrame>
      <p:sp>
        <p:nvSpPr>
          <p:cNvPr id="6" name="Date Placeholder 5"/>
          <p:cNvSpPr>
            <a:spLocks noGrp="1"/>
          </p:cNvSpPr>
          <p:nvPr>
            <p:ph type="dt" sz="half" idx="10"/>
          </p:nvPr>
        </p:nvSpPr>
        <p:spPr/>
        <p:txBody>
          <a:bodyPr/>
          <a:lstStyle/>
          <a:p>
            <a:pPr>
              <a:defRPr/>
            </a:pPr>
            <a:r>
              <a:rPr lang="en-US"/>
              <a:t>March 2023</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345121" y="1613712"/>
            <a:ext cx="2433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2022-01-31</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310011996"/>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93</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68</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491</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11</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March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March 2023.</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a:t>.</a:t>
            </a:r>
          </a:p>
          <a:p>
            <a:endParaRPr lang="en-US" sz="2800" b="0" dirty="0"/>
          </a:p>
          <a:p>
            <a:endParaRPr lang="en-US" sz="2800" b="0" dirty="0"/>
          </a:p>
        </p:txBody>
      </p:sp>
      <p:sp>
        <p:nvSpPr>
          <p:cNvPr id="2" name="Date Placeholder 1"/>
          <p:cNvSpPr>
            <a:spLocks noGrp="1"/>
          </p:cNvSpPr>
          <p:nvPr>
            <p:ph type="dt" sz="half" idx="10"/>
          </p:nvPr>
        </p:nvSpPr>
        <p:spPr/>
        <p:txBody>
          <a:bodyPr/>
          <a:lstStyle/>
          <a:p>
            <a:pPr>
              <a:defRPr/>
            </a:pPr>
            <a:r>
              <a:rPr lang="en-US"/>
              <a:t>March 2023</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effectLst/>
              </a:rPr>
              <a:t>None this session</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M6.2 Announcements: 2023 March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20</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None/>
            </a:pPr>
            <a:r>
              <a:rPr lang="en-US" sz="2000" dirty="0"/>
              <a:t>2022-2024 is Paul </a:t>
            </a:r>
            <a:r>
              <a:rPr lang="en-US" sz="2000" dirty="0" err="1"/>
              <a:t>Nikolich’s</a:t>
            </a:r>
            <a:r>
              <a:rPr lang="en-US" sz="2000" dirty="0"/>
              <a:t> final term as 802 Chairman.  </a:t>
            </a:r>
          </a:p>
          <a:p>
            <a:pPr marL="0" indent="0">
              <a:buNone/>
            </a:pPr>
            <a:endParaRPr lang="en-US" sz="2000" dirty="0"/>
          </a:p>
          <a:p>
            <a:pPr marL="0" indent="0">
              <a:buNone/>
            </a:pPr>
            <a:r>
              <a:rPr lang="en-US" sz="2000" dirty="0"/>
              <a:t>Candidates for 802 Chair and the 802 EC Appointed positions are sought as soon as possible. </a:t>
            </a:r>
          </a:p>
          <a:p>
            <a:pPr marL="0" indent="0">
              <a:buNone/>
            </a:pPr>
            <a:endParaRPr lang="en-US" sz="2000" dirty="0"/>
          </a:p>
          <a:p>
            <a:pPr marL="0" indent="0">
              <a:buNone/>
            </a:pPr>
            <a:r>
              <a:rPr lang="en-US" sz="2000" dirty="0"/>
              <a:t>Candidates should contact the holder of the position they seek to enable them to fully understand the responsibilities of the positions (Vice Chairs, Treasure, Recording Secretary,  Executive Secretary and Chair).  Please announce this at your opening meetings.</a:t>
            </a:r>
            <a:br>
              <a:rPr lang="en-US" sz="3200" dirty="0"/>
            </a:br>
            <a:endParaRPr lang="en-US" sz="3200" dirty="0"/>
          </a:p>
        </p:txBody>
      </p:sp>
      <p:sp>
        <p:nvSpPr>
          <p:cNvPr id="20483" name="Title 1"/>
          <p:cNvSpPr>
            <a:spLocks noGrp="1"/>
          </p:cNvSpPr>
          <p:nvPr>
            <p:ph type="title"/>
          </p:nvPr>
        </p:nvSpPr>
        <p:spPr/>
        <p:txBody>
          <a:bodyPr/>
          <a:lstStyle/>
          <a:p>
            <a:r>
              <a:rPr lang="en-GB" altLang="en-US" dirty="0"/>
              <a:t>M6.2 Announcements: 802 Chair request</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Tree>
    <p:extLst>
      <p:ext uri="{BB962C8B-B14F-4D97-AF65-F5344CB8AC3E}">
        <p14:creationId xmlns:p14="http://schemas.microsoft.com/office/powerpoint/2010/main" val="3400496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background data</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March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22</a:t>
            </a:fld>
            <a:endParaRPr lang="en-US"/>
          </a:p>
        </p:txBody>
      </p:sp>
    </p:spTree>
    <p:extLst>
      <p:ext uri="{BB962C8B-B14F-4D97-AF65-F5344CB8AC3E}">
        <p14:creationId xmlns:p14="http://schemas.microsoft.com/office/powerpoint/2010/main" val="2252119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March 2023</a:t>
            </a:r>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8" name="Picture 7">
            <a:extLst>
              <a:ext uri="{FF2B5EF4-FFF2-40B4-BE49-F238E27FC236}">
                <a16:creationId xmlns:a16="http://schemas.microsoft.com/office/drawing/2014/main" id="{8E32C503-8E46-6429-82EF-33BD8E6A082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751559"/>
            <a:ext cx="10477502" cy="5725441"/>
          </a:xfrm>
          <a:prstGeom prst="rect">
            <a:avLst/>
          </a:prstGeom>
        </p:spPr>
      </p:pic>
    </p:spTree>
    <p:extLst>
      <p:ext uri="{BB962C8B-B14F-4D97-AF65-F5344CB8AC3E}">
        <p14:creationId xmlns:p14="http://schemas.microsoft.com/office/powerpoint/2010/main" val="4129829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F886797-8C70-4EB1-8875-218F36C8C491}"/>
              </a:ext>
            </a:extLst>
          </p:cNvPr>
          <p:cNvSpPr>
            <a:spLocks noGrp="1"/>
          </p:cNvSpPr>
          <p:nvPr>
            <p:ph type="dt" sz="half" idx="10"/>
          </p:nvPr>
        </p:nvSpPr>
        <p:spPr/>
        <p:txBody>
          <a:bodyPr/>
          <a:lstStyle/>
          <a:p>
            <a:pPr>
              <a:defRPr/>
            </a:pPr>
            <a:r>
              <a:rPr lang="en-US"/>
              <a:t>March 2023</a:t>
            </a:r>
          </a:p>
        </p:txBody>
      </p:sp>
      <p:sp>
        <p:nvSpPr>
          <p:cNvPr id="5" name="Footer Placeholder 4">
            <a:extLst>
              <a:ext uri="{FF2B5EF4-FFF2-40B4-BE49-F238E27FC236}">
                <a16:creationId xmlns:a16="http://schemas.microsoft.com/office/drawing/2014/main" id="{B9D96BD3-8C66-476D-BEED-D489DD0A32AD}"/>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pic>
        <p:nvPicPr>
          <p:cNvPr id="3" name="Picture 2">
            <a:extLst>
              <a:ext uri="{FF2B5EF4-FFF2-40B4-BE49-F238E27FC236}">
                <a16:creationId xmlns:a16="http://schemas.microsoft.com/office/drawing/2014/main" id="{1BB36074-E672-3888-4FAA-1CE179FD0E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399" y="762000"/>
            <a:ext cx="10458395" cy="5715000"/>
          </a:xfrm>
          <a:prstGeom prst="rect">
            <a:avLst/>
          </a:prstGeom>
        </p:spPr>
      </p:pic>
    </p:spTree>
    <p:extLst>
      <p:ext uri="{BB962C8B-B14F-4D97-AF65-F5344CB8AC3E}">
        <p14:creationId xmlns:p14="http://schemas.microsoft.com/office/powerpoint/2010/main" val="2673512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January to March</a:t>
            </a:r>
          </a:p>
        </p:txBody>
      </p:sp>
      <p:sp>
        <p:nvSpPr>
          <p:cNvPr id="4" name="Date Placeholder 3">
            <a:extLst>
              <a:ext uri="{FF2B5EF4-FFF2-40B4-BE49-F238E27FC236}">
                <a16:creationId xmlns:a16="http://schemas.microsoft.com/office/drawing/2014/main" id="{B2621AE5-EB5E-4CF0-A5F5-FC0015447EFB}"/>
              </a:ext>
            </a:extLst>
          </p:cNvPr>
          <p:cNvSpPr>
            <a:spLocks noGrp="1"/>
          </p:cNvSpPr>
          <p:nvPr>
            <p:ph type="dt" sz="half" idx="10"/>
          </p:nvPr>
        </p:nvSpPr>
        <p:spPr/>
        <p:txBody>
          <a:bodyPr/>
          <a:lstStyle/>
          <a:p>
            <a:pPr>
              <a:defRPr/>
            </a:pPr>
            <a:r>
              <a:rPr lang="en-US"/>
              <a:t>March 2023</a:t>
            </a:r>
          </a:p>
        </p:txBody>
      </p:sp>
      <p:sp>
        <p:nvSpPr>
          <p:cNvPr id="5" name="Footer Placeholder 4">
            <a:extLst>
              <a:ext uri="{FF2B5EF4-FFF2-40B4-BE49-F238E27FC236}">
                <a16:creationId xmlns:a16="http://schemas.microsoft.com/office/drawing/2014/main" id="{63A08059-8BA5-4ED7-89A0-1830D2473426}"/>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25</a:t>
            </a:fld>
            <a:endParaRPr lang="en-US"/>
          </a:p>
        </p:txBody>
      </p:sp>
      <p:pic>
        <p:nvPicPr>
          <p:cNvPr id="8" name="Content Placeholder 7">
            <a:extLst>
              <a:ext uri="{FF2B5EF4-FFF2-40B4-BE49-F238E27FC236}">
                <a16:creationId xmlns:a16="http://schemas.microsoft.com/office/drawing/2014/main" id="{A34862B0-A7E0-567B-ACC2-4E1812295136}"/>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12856" y="1706783"/>
            <a:ext cx="8726544" cy="4768629"/>
          </a:xfrm>
        </p:spPr>
      </p:pic>
    </p:spTree>
    <p:extLst>
      <p:ext uri="{BB962C8B-B14F-4D97-AF65-F5344CB8AC3E}">
        <p14:creationId xmlns:p14="http://schemas.microsoft.com/office/powerpoint/2010/main" val="8470894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312-8B32-4EF3-A60E-0BAA89327CE2}"/>
              </a:ext>
            </a:extLst>
          </p:cNvPr>
          <p:cNvSpPr>
            <a:spLocks noGrp="1"/>
          </p:cNvSpPr>
          <p:nvPr>
            <p:ph type="title"/>
          </p:nvPr>
        </p:nvSpPr>
        <p:spPr/>
        <p:txBody>
          <a:bodyPr/>
          <a:lstStyle/>
          <a:p>
            <a:r>
              <a:rPr lang="en-US" dirty="0"/>
              <a:t>Attendance by subgroup (January to March)</a:t>
            </a:r>
          </a:p>
        </p:txBody>
      </p:sp>
      <p:sp>
        <p:nvSpPr>
          <p:cNvPr id="4" name="Date Placeholder 3">
            <a:extLst>
              <a:ext uri="{FF2B5EF4-FFF2-40B4-BE49-F238E27FC236}">
                <a16:creationId xmlns:a16="http://schemas.microsoft.com/office/drawing/2014/main" id="{8D20EB58-84BD-4A59-979A-CC5365F87061}"/>
              </a:ext>
            </a:extLst>
          </p:cNvPr>
          <p:cNvSpPr>
            <a:spLocks noGrp="1"/>
          </p:cNvSpPr>
          <p:nvPr>
            <p:ph type="dt" sz="half" idx="10"/>
          </p:nvPr>
        </p:nvSpPr>
        <p:spPr/>
        <p:txBody>
          <a:bodyPr/>
          <a:lstStyle/>
          <a:p>
            <a:pPr>
              <a:defRPr/>
            </a:pPr>
            <a:r>
              <a:rPr lang="en-US"/>
              <a:t>March 2023</a:t>
            </a:r>
          </a:p>
        </p:txBody>
      </p:sp>
      <p:sp>
        <p:nvSpPr>
          <p:cNvPr id="5" name="Footer Placeholder 4">
            <a:extLst>
              <a:ext uri="{FF2B5EF4-FFF2-40B4-BE49-F238E27FC236}">
                <a16:creationId xmlns:a16="http://schemas.microsoft.com/office/drawing/2014/main" id="{14DB3660-8F54-485A-ADFF-470042F745CC}"/>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26</a:t>
            </a:fld>
            <a:endParaRPr lang="en-US"/>
          </a:p>
        </p:txBody>
      </p:sp>
      <p:pic>
        <p:nvPicPr>
          <p:cNvPr id="12" name="Content Placeholder 11">
            <a:extLst>
              <a:ext uri="{FF2B5EF4-FFF2-40B4-BE49-F238E27FC236}">
                <a16:creationId xmlns:a16="http://schemas.microsoft.com/office/drawing/2014/main" id="{E9087FE8-F314-A173-9DAB-FC0E13313411}"/>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24000" y="1524001"/>
            <a:ext cx="9061036" cy="4951412"/>
          </a:xfrm>
        </p:spPr>
      </p:pic>
    </p:spTree>
    <p:extLst>
      <p:ext uri="{BB962C8B-B14F-4D97-AF65-F5344CB8AC3E}">
        <p14:creationId xmlns:p14="http://schemas.microsoft.com/office/powerpoint/2010/main" val="17731105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914400" y="685800"/>
            <a:ext cx="10363200" cy="1066800"/>
          </a:xfrm>
        </p:spPr>
        <p:txBody>
          <a:bodyPr wrap="square" anchor="ctr">
            <a:normAutofit/>
          </a:bodyPr>
          <a:lstStyle/>
          <a:p>
            <a:r>
              <a:rPr lang="en-GB" dirty="0"/>
              <a:t>M6.2 </a:t>
            </a:r>
            <a:r>
              <a:rPr lang="en-US" dirty="0"/>
              <a:t>Memorial: Donna Ferguson</a:t>
            </a:r>
          </a:p>
        </p:txBody>
      </p:sp>
      <p:pic>
        <p:nvPicPr>
          <p:cNvPr id="5" name="Picture 4" descr="A picture containing person, person&#10;&#10;Description automatically generated">
            <a:extLst>
              <a:ext uri="{FF2B5EF4-FFF2-40B4-BE49-F238E27FC236}">
                <a16:creationId xmlns:a16="http://schemas.microsoft.com/office/drawing/2014/main" id="{3E3AB758-188A-657D-0F86-CCBC0EE2B792}"/>
              </a:ext>
            </a:extLst>
          </p:cNvPr>
          <p:cNvPicPr>
            <a:picLocks noChangeAspect="1"/>
          </p:cNvPicPr>
          <p:nvPr/>
        </p:nvPicPr>
        <p:blipFill rotWithShape="1">
          <a:blip r:embed="rId2">
            <a:extLst>
              <a:ext uri="{28A0092B-C50C-407E-A947-70E740481C1C}">
                <a14:useLocalDpi xmlns:a14="http://schemas.microsoft.com/office/drawing/2010/main" val="0"/>
              </a:ext>
            </a:extLst>
          </a:blip>
          <a:srcRect t="8975" b="10025"/>
          <a:stretch/>
        </p:blipFill>
        <p:spPr>
          <a:xfrm>
            <a:off x="914400" y="1981200"/>
            <a:ext cx="5080000" cy="4114800"/>
          </a:xfrm>
          <a:prstGeom prst="rect">
            <a:avLst/>
          </a:prstGeom>
          <a:noFill/>
        </p:spPr>
      </p:pic>
      <p:sp>
        <p:nvSpPr>
          <p:cNvPr id="76805" name="Rectangle 3"/>
          <p:cNvSpPr>
            <a:spLocks noGrp="1" noChangeArrowheads="1"/>
          </p:cNvSpPr>
          <p:nvPr>
            <p:ph sz="half" idx="2"/>
          </p:nvPr>
        </p:nvSpPr>
        <p:spPr>
          <a:xfrm>
            <a:off x="6197600" y="1981200"/>
            <a:ext cx="5080000" cy="4114800"/>
          </a:xfrm>
        </p:spPr>
        <p:txBody>
          <a:bodyPr wrap="square" anchor="t">
            <a:normAutofit/>
          </a:bodyPr>
          <a:lstStyle/>
          <a:p>
            <a:pPr marL="0" indent="0">
              <a:lnSpc>
                <a:spcPct val="90000"/>
              </a:lnSpc>
              <a:buNone/>
              <a:defRPr/>
            </a:pPr>
            <a:r>
              <a:rPr lang="en-US" sz="1100" dirty="0">
                <a:effectLst/>
              </a:rPr>
              <a:t>It is with deep sadness and heavy hearts that we inform you of the death of our team member and friend, Donna Ferguson, who passed away on February 21, 2023. Donna passed away unexpectedly, she was involved in an accident.</a:t>
            </a:r>
          </a:p>
          <a:p>
            <a:pPr marL="0" indent="0">
              <a:lnSpc>
                <a:spcPct val="90000"/>
              </a:lnSpc>
              <a:buNone/>
              <a:defRPr/>
            </a:pPr>
            <a:br>
              <a:rPr lang="en-US" sz="1100" dirty="0"/>
            </a:br>
            <a:r>
              <a:rPr lang="en-US" sz="1100" dirty="0">
                <a:effectLst/>
              </a:rPr>
              <a:t>We will all miss her more than words can express. She was not just our co-worker but our good friend as well. At the time of her passing Donna had been supporting the organization of IEEE 802 Standards Plenary and Interim sessions for 40 years.</a:t>
            </a:r>
          </a:p>
          <a:p>
            <a:pPr marL="0" indent="0">
              <a:lnSpc>
                <a:spcPct val="90000"/>
              </a:lnSpc>
              <a:buNone/>
              <a:defRPr/>
            </a:pPr>
            <a:br>
              <a:rPr lang="en-US" sz="1100" dirty="0"/>
            </a:br>
            <a:r>
              <a:rPr lang="en-US" sz="1100" dirty="0">
                <a:effectLst/>
              </a:rPr>
              <a:t>We will share some photos, memories and a book of condolence at the March 2023 IEEE 802 Plenary Session in Atlanta, GA. </a:t>
            </a:r>
            <a:br>
              <a:rPr lang="en-US" sz="1100" dirty="0">
                <a:effectLst/>
              </a:rPr>
            </a:br>
            <a:br>
              <a:rPr lang="en-US" sz="1100" dirty="0"/>
            </a:br>
            <a:r>
              <a:rPr lang="en-US" sz="1100" dirty="0">
                <a:effectLst/>
              </a:rPr>
              <a:t>Obituary: </a:t>
            </a:r>
            <a:r>
              <a:rPr lang="en-US" sz="1100" dirty="0">
                <a:effectLst/>
                <a:hlinkClick r:id="rId3"/>
              </a:rPr>
              <a:t>https://www.hildebrandrussfh.com/obituary/donna-Ferguson</a:t>
            </a:r>
            <a:endParaRPr lang="en-US" sz="1100" dirty="0">
              <a:effectLst/>
            </a:endParaRPr>
          </a:p>
          <a:p>
            <a:pPr marL="0" indent="0">
              <a:lnSpc>
                <a:spcPct val="90000"/>
              </a:lnSpc>
              <a:buNone/>
              <a:defRPr/>
            </a:pPr>
            <a:r>
              <a:rPr lang="en-US" sz="1100" dirty="0">
                <a:effectLst/>
              </a:rPr>
              <a:t>Book of Condolence: </a:t>
            </a:r>
            <a:r>
              <a:rPr lang="en-US" sz="1100" dirty="0">
                <a:effectLst/>
                <a:hlinkClick r:id="rId4"/>
              </a:rPr>
              <a:t>https://www.legacy.com/funeral-homes/obituaries/name/donna-ferguson-obituary?pid=203949637&amp;v=batesville</a:t>
            </a:r>
            <a:br>
              <a:rPr lang="en-US" sz="1100" dirty="0"/>
            </a:br>
            <a:endParaRPr lang="en-US" sz="1100" dirty="0"/>
          </a:p>
          <a:p>
            <a:pPr marL="0" indent="0">
              <a:lnSpc>
                <a:spcPct val="90000"/>
              </a:lnSpc>
              <a:buNone/>
              <a:defRPr/>
            </a:pPr>
            <a:r>
              <a:rPr lang="en-US" sz="1100" dirty="0">
                <a:effectLst/>
              </a:rPr>
              <a:t>Sincerely, </a:t>
            </a:r>
            <a:br>
              <a:rPr lang="en-US" sz="1100" dirty="0"/>
            </a:br>
            <a:r>
              <a:rPr lang="en-US" sz="1100" dirty="0">
                <a:effectLst/>
              </a:rPr>
              <a:t>Dawn </a:t>
            </a:r>
            <a:r>
              <a:rPr lang="en-US" sz="1100" dirty="0" err="1">
                <a:effectLst/>
              </a:rPr>
              <a:t>Slykhouse</a:t>
            </a:r>
            <a:r>
              <a:rPr lang="en-US" sz="1100" dirty="0">
                <a:effectLst/>
              </a:rPr>
              <a:t>, President</a:t>
            </a:r>
          </a:p>
          <a:p>
            <a:pPr marL="0" indent="0">
              <a:lnSpc>
                <a:spcPct val="90000"/>
              </a:lnSpc>
              <a:buNone/>
              <a:defRPr/>
            </a:pPr>
            <a:r>
              <a:rPr lang="en-US" sz="1100" dirty="0">
                <a:effectLst/>
              </a:rPr>
              <a:t>Face to Face Events IEEE 802 Meeting Manager</a:t>
            </a:r>
            <a:endParaRPr lang="en-US" sz="1100" dirty="0"/>
          </a:p>
        </p:txBody>
      </p:sp>
      <p:sp>
        <p:nvSpPr>
          <p:cNvPr id="2" name="Date Placeholder 1"/>
          <p:cNvSpPr>
            <a:spLocks noGrp="1"/>
          </p:cNvSpPr>
          <p:nvPr>
            <p:ph type="dt" sz="half" idx="10"/>
          </p:nvPr>
        </p:nvSpPr>
        <p:spPr>
          <a:xfrm>
            <a:off x="929218" y="332604"/>
            <a:ext cx="1182055" cy="276999"/>
          </a:xfrm>
        </p:spPr>
        <p:txBody>
          <a:bodyPr wrap="none" anchor="b">
            <a:normAutofit/>
          </a:bodyPr>
          <a:lstStyle/>
          <a:p>
            <a:pPr>
              <a:spcAft>
                <a:spcPts val="600"/>
              </a:spcAft>
              <a:defRPr/>
            </a:pPr>
            <a:r>
              <a:rPr lang="en-US"/>
              <a:t>March 2023</a:t>
            </a:r>
          </a:p>
        </p:txBody>
      </p:sp>
      <p:sp>
        <p:nvSpPr>
          <p:cNvPr id="14341" name="Footer Placeholder 1"/>
          <p:cNvSpPr>
            <a:spLocks noGrp="1"/>
          </p:cNvSpPr>
          <p:nvPr>
            <p:ph type="ftr" sz="quarter" idx="11"/>
          </p:nvPr>
        </p:nvSpPr>
        <p:spPr>
          <a:xfrm>
            <a:off x="9224642" y="6475413"/>
            <a:ext cx="2167260"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orm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spcAft>
                <a:spcPts val="600"/>
              </a:spcAft>
              <a:buFontTx/>
              <a:buNone/>
            </a:pPr>
            <a:r>
              <a:rPr lang="en-US" sz="1200" b="0"/>
              <a:t>Dorothy Stanley, HP Enterprise</a:t>
            </a:r>
          </a:p>
        </p:txBody>
      </p:sp>
      <p:sp>
        <p:nvSpPr>
          <p:cNvPr id="3" name="Slide Number Placeholder 2"/>
          <p:cNvSpPr>
            <a:spLocks noGrp="1"/>
          </p:cNvSpPr>
          <p:nvPr>
            <p:ph type="sldNum" sz="quarter" idx="12"/>
          </p:nvPr>
        </p:nvSpPr>
        <p:spPr>
          <a:xfrm>
            <a:off x="5879101" y="6475413"/>
            <a:ext cx="535403" cy="184666"/>
          </a:xfrm>
        </p:spPr>
        <p:txBody>
          <a:bodyPr wrap="none" anchor="t">
            <a:normAutofit/>
          </a:bodyPr>
          <a:lstStyle/>
          <a:p>
            <a:pPr>
              <a:spcAft>
                <a:spcPts val="600"/>
              </a:spcAft>
              <a:defRPr/>
            </a:pPr>
            <a:r>
              <a:rPr lang="en-US"/>
              <a:t>Slide </a:t>
            </a:r>
            <a:fld id="{DDBC98B1-8847-456F-A590-69DC1C4B50DA}" type="slidenum">
              <a:rPr lang="en-US" smtClean="0"/>
              <a:pPr>
                <a:spcAft>
                  <a:spcPts val="600"/>
                </a:spcAft>
                <a:defRPr/>
              </a:pPr>
              <a:t>27</a:t>
            </a:fld>
            <a:endParaRPr lang="en-US"/>
          </a:p>
        </p:txBody>
      </p:sp>
    </p:spTree>
    <p:extLst>
      <p:ext uri="{BB962C8B-B14F-4D97-AF65-F5344CB8AC3E}">
        <p14:creationId xmlns:p14="http://schemas.microsoft.com/office/powerpoint/2010/main" val="4130178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March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28</a:t>
            </a:fld>
            <a:endParaRPr lang="en-US"/>
          </a:p>
        </p:txBody>
      </p:sp>
    </p:spTree>
    <p:extLst>
      <p:ext uri="{BB962C8B-B14F-4D97-AF65-F5344CB8AC3E}">
        <p14:creationId xmlns:p14="http://schemas.microsoft.com/office/powerpoint/2010/main" val="14975100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29</a:t>
            </a:fld>
            <a:endParaRPr lang="en-US"/>
          </a:p>
        </p:txBody>
      </p:sp>
    </p:spTree>
    <p:extLst>
      <p:ext uri="{BB962C8B-B14F-4D97-AF65-F5344CB8AC3E}">
        <p14:creationId xmlns:p14="http://schemas.microsoft.com/office/powerpoint/2010/main" val="3783999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March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18382508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see </a:t>
            </a:r>
            <a:r>
              <a:rPr lang="en-GB" altLang="en-US" dirty="0">
                <a:hlinkClick r:id="rId2"/>
              </a:rPr>
              <a:t>https://mentor.ieee.org/802.11/dcn/23/11-23-0158-00-0000-motions-and-straw-polls.pptx</a:t>
            </a:r>
            <a:r>
              <a:rPr lang="en-GB" altLang="en-US" dirty="0"/>
              <a:t> </a:t>
            </a:r>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30</a:t>
            </a:fld>
            <a:endParaRPr lang="en-US"/>
          </a:p>
        </p:txBody>
      </p:sp>
    </p:spTree>
    <p:extLst>
      <p:ext uri="{BB962C8B-B14F-4D97-AF65-F5344CB8AC3E}">
        <p14:creationId xmlns:p14="http://schemas.microsoft.com/office/powerpoint/2010/main" val="3733953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3429000"/>
          </a:xfrm>
        </p:spPr>
        <p:txBody>
          <a:bodyPr/>
          <a:lstStyle/>
          <a:p>
            <a:pPr marL="0" indent="0">
              <a:buNone/>
            </a:pPr>
            <a:r>
              <a:rPr lang="en-US" sz="2000" dirty="0"/>
              <a:t>Liaisons sent/received since January 2023: None</a:t>
            </a:r>
          </a:p>
          <a:p>
            <a:pPr marL="0" indent="0">
              <a:buNone/>
            </a:pPr>
            <a:endParaRPr lang="en-US" sz="2000" dirty="0"/>
          </a:p>
          <a:p>
            <a:pPr marL="0" indent="0">
              <a:buNone/>
            </a:pPr>
            <a:r>
              <a:rPr lang="en-US" sz="2000" dirty="0"/>
              <a:t>Liaisons website, see </a:t>
            </a:r>
            <a:r>
              <a:rPr lang="en-US" sz="2000" dirty="0">
                <a:hlinkClick r:id="rId3"/>
              </a:rPr>
              <a:t>https://grouper.ieee.org/groups/802/11/Liaisons/Liaisons-and-External-Communications.html</a:t>
            </a:r>
            <a:r>
              <a:rPr lang="en-US" sz="2000" dirty="0"/>
              <a:t> </a:t>
            </a:r>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799100" y="1752600"/>
            <a:ext cx="10859500" cy="4343400"/>
          </a:xfrm>
        </p:spPr>
        <p:txBody>
          <a:bodyPr/>
          <a:lstStyle/>
          <a:p>
            <a:pPr marL="0" indent="0">
              <a:buNone/>
            </a:pPr>
            <a:r>
              <a:rPr lang="en-US" altLang="en-US" dirty="0"/>
              <a:t>March</a:t>
            </a:r>
          </a:p>
          <a:p>
            <a:pPr marL="0" indent="0">
              <a:buNone/>
            </a:pPr>
            <a:r>
              <a:rPr lang="en-US" altLang="en-US" sz="2800" dirty="0"/>
              <a:t>UHR SG 2</a:t>
            </a:r>
            <a:r>
              <a:rPr lang="en-US" altLang="en-US" sz="2800" baseline="30000" dirty="0"/>
              <a:t>nd</a:t>
            </a:r>
            <a:r>
              <a:rPr lang="en-US" altLang="en-US" sz="2800" dirty="0"/>
              <a:t> Recharter and 6-month Extension</a:t>
            </a:r>
          </a:p>
          <a:p>
            <a:pPr marL="0" indent="0">
              <a:buNone/>
            </a:pPr>
            <a:r>
              <a:rPr lang="en-US" altLang="en-US" sz="2800" dirty="0"/>
              <a:t>AMP Study Group</a:t>
            </a:r>
          </a:p>
          <a:p>
            <a:pPr marL="0" indent="0">
              <a:buNone/>
            </a:pPr>
            <a:r>
              <a:rPr lang="en-US" altLang="en-US" dirty="0"/>
              <a:t>P802.11bb and P802.11bc to </a:t>
            </a:r>
            <a:r>
              <a:rPr lang="en-US" altLang="en-US" dirty="0" err="1"/>
              <a:t>RevCom</a:t>
            </a:r>
            <a:endParaRPr lang="en-US" altLang="en-US" sz="28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IEEE-SA Standards Board (SASB)</a:t>
            </a:r>
          </a:p>
        </p:txBody>
      </p:sp>
      <p:sp>
        <p:nvSpPr>
          <p:cNvPr id="15363" name="Content Placeholder 2"/>
          <p:cNvSpPr>
            <a:spLocks noGrp="1"/>
          </p:cNvSpPr>
          <p:nvPr>
            <p:ph idx="1"/>
          </p:nvPr>
        </p:nvSpPr>
        <p:spPr>
          <a:xfrm>
            <a:off x="894127" y="1600200"/>
            <a:ext cx="10363200" cy="4648200"/>
          </a:xfrm>
        </p:spPr>
        <p:txBody>
          <a:bodyPr/>
          <a:lstStyle/>
          <a:p>
            <a:pPr marL="0" indent="0">
              <a:buNone/>
            </a:pPr>
            <a:endParaRPr lang="en-US" altLang="en-US" sz="2800" dirty="0"/>
          </a:p>
          <a:p>
            <a:pPr marL="0" indent="0">
              <a:buNone/>
            </a:pPr>
            <a:r>
              <a:rPr lang="en-US" altLang="en-US" sz="2800" dirty="0"/>
              <a:t>March 2023: No items</a:t>
            </a:r>
          </a:p>
          <a:p>
            <a:pPr marL="0" indent="0">
              <a:buNone/>
            </a:pPr>
            <a:endParaRPr lang="en-US" altLang="en-US" sz="2800" dirty="0"/>
          </a:p>
          <a:p>
            <a:pPr marL="0" indent="0">
              <a:buNone/>
            </a:pPr>
            <a:r>
              <a:rPr lang="en-US" altLang="en-US" sz="2800" dirty="0"/>
              <a:t>June 2023:</a:t>
            </a:r>
          </a:p>
          <a:p>
            <a:pPr marL="0" indent="0">
              <a:buNone/>
            </a:pPr>
            <a:r>
              <a:rPr lang="en-US" altLang="en-US" sz="2800" b="0" dirty="0"/>
              <a:t>P802.11bb D7.0 to </a:t>
            </a:r>
            <a:r>
              <a:rPr lang="en-US" altLang="en-US" sz="2800" b="0" dirty="0" err="1"/>
              <a:t>RevCom</a:t>
            </a:r>
            <a:endParaRPr lang="en-US" altLang="en-US" sz="2800" b="0" dirty="0"/>
          </a:p>
          <a:p>
            <a:pPr marL="0" indent="0">
              <a:buNone/>
            </a:pPr>
            <a:r>
              <a:rPr lang="en-US" altLang="en-US" sz="2800" b="0" dirty="0"/>
              <a:t>P802.11bc D7.0 to </a:t>
            </a:r>
            <a:r>
              <a:rPr lang="en-US" altLang="en-US" sz="2800" b="0" dirty="0" err="1"/>
              <a:t>RevCom</a:t>
            </a:r>
            <a:endParaRPr lang="en-US" altLang="en-US" sz="2800" b="0" dirty="0"/>
          </a:p>
          <a:p>
            <a:pPr marL="0" indent="0">
              <a:buNone/>
            </a:pPr>
            <a:endParaRPr lang="en-US" altLang="en-US" sz="280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March 2023</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8" name="Table 7"/>
          <p:cNvGraphicFramePr>
            <a:graphicFrameLocks noGrp="1"/>
          </p:cNvGraphicFramePr>
          <p:nvPr>
            <p:extLst>
              <p:ext uri="{D42A27DB-BD31-4B8C-83A1-F6EECF244321}">
                <p14:modId xmlns:p14="http://schemas.microsoft.com/office/powerpoint/2010/main" val="1398394216"/>
              </p:ext>
            </p:extLst>
          </p:nvPr>
        </p:nvGraphicFramePr>
        <p:xfrm>
          <a:off x="929218" y="1828802"/>
          <a:ext cx="9625013" cy="3914524"/>
        </p:xfrm>
        <a:graphic>
          <a:graphicData uri="http://schemas.openxmlformats.org/drawingml/2006/table">
            <a:tbl>
              <a:tblPr/>
              <a:tblGrid>
                <a:gridCol w="3605213">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352674">
                <a:tc>
                  <a:txBody>
                    <a:bodyPr/>
                    <a:lstStyle/>
                    <a:p>
                      <a:pPr algn="l" fontAlgn="b"/>
                      <a:r>
                        <a:rPr lang="en-US" sz="20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US"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0"/>
                  </a:ext>
                </a:extLst>
              </a:tr>
              <a:tr h="352674">
                <a:tc>
                  <a:txBody>
                    <a:bodyPr/>
                    <a:lstStyle/>
                    <a:p>
                      <a:pPr algn="l" fontAlgn="b"/>
                      <a:r>
                        <a:rPr lang="en-US"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3"/>
                        </a:rPr>
                        <a:t>https://mentor.ieee.org/802.11/dcn/23/11-23-0176</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1"/>
                  </a:ext>
                </a:extLst>
              </a:tr>
              <a:tr h="352674">
                <a:tc>
                  <a:txBody>
                    <a:bodyPr/>
                    <a:lstStyle/>
                    <a:p>
                      <a:pPr algn="l" fontAlgn="b"/>
                      <a:r>
                        <a:rPr lang="en-US"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4"/>
                        </a:rPr>
                        <a:t>https://mentor.ieee.org/802.11/dcn/23/11-23-0177</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2"/>
                  </a:ext>
                </a:extLst>
              </a:tr>
              <a:tr h="352674">
                <a:tc>
                  <a:txBody>
                    <a:bodyPr/>
                    <a:lstStyle/>
                    <a:p>
                      <a:pPr algn="l" fontAlgn="b"/>
                      <a:r>
                        <a:rPr lang="en-US" sz="2000" b="0" i="0" u="none" strike="noStrike">
                          <a:solidFill>
                            <a:srgbClr val="323232"/>
                          </a:solidFill>
                          <a:effectLst/>
                          <a:latin typeface="Arial" panose="020B0604020202020204" pitchFamily="34" charset="0"/>
                        </a:rPr>
                        <a:t>Snapshot slides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5"/>
                        </a:rPr>
                        <a:t>https://mentor.ieee.org/802.11/dcn/23/11-23-0203</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3"/>
                  </a:ext>
                </a:extLst>
              </a:tr>
              <a:tr h="394166">
                <a:tc>
                  <a:txBody>
                    <a:bodyPr/>
                    <a:lstStyle/>
                    <a:p>
                      <a:pPr algn="l" fontAlgn="b"/>
                      <a:r>
                        <a:rPr lang="en-US" sz="2000" b="0" i="0" u="none" strike="noStrike">
                          <a:solidFill>
                            <a:srgbClr val="323232"/>
                          </a:solidFill>
                          <a:effectLst/>
                          <a:latin typeface="Arial" panose="020B0604020202020204" pitchFamily="34" charset="0"/>
                        </a:rPr>
                        <a:t>1</a:t>
                      </a:r>
                      <a:r>
                        <a:rPr lang="en-US" sz="2000" b="0" i="0" u="none" strike="noStrike" baseline="30000">
                          <a:solidFill>
                            <a:srgbClr val="323232"/>
                          </a:solidFill>
                          <a:effectLst/>
                          <a:latin typeface="Arial" panose="020B0604020202020204" pitchFamily="34" charset="0"/>
                        </a:rPr>
                        <a:t>st</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6"/>
                        </a:rPr>
                        <a:t>https://mentor.ieee.org/802.11/dcn/23/11-23-0181</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4"/>
                  </a:ext>
                </a:extLst>
              </a:tr>
              <a:tr h="394166">
                <a:tc>
                  <a:txBody>
                    <a:bodyPr/>
                    <a:lstStyle/>
                    <a:p>
                      <a:pPr algn="l" fontAlgn="b"/>
                      <a:r>
                        <a:rPr lang="en-US" sz="2000" b="0" i="0" u="none" strike="noStrike">
                          <a:solidFill>
                            <a:srgbClr val="323232"/>
                          </a:solidFill>
                          <a:effectLst/>
                          <a:latin typeface="Arial" panose="020B0604020202020204" pitchFamily="34" charset="0"/>
                        </a:rPr>
                        <a:t>2</a:t>
                      </a:r>
                      <a:r>
                        <a:rPr lang="en-US" sz="2000" b="0" i="0" u="none" strike="noStrike" baseline="30000">
                          <a:solidFill>
                            <a:srgbClr val="323232"/>
                          </a:solidFill>
                          <a:effectLst/>
                          <a:latin typeface="Arial" panose="020B0604020202020204" pitchFamily="34" charset="0"/>
                        </a:rPr>
                        <a:t>nd</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7"/>
                        </a:rPr>
                        <a:t>https://mentor.ieee.org/802.11/dcn/23/11-23-0204</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5"/>
                  </a:ext>
                </a:extLst>
              </a:tr>
              <a:tr h="352674">
                <a:tc>
                  <a:txBody>
                    <a:bodyPr/>
                    <a:lstStyle/>
                    <a:p>
                      <a:pPr algn="l" fontAlgn="b"/>
                      <a:r>
                        <a:rPr lang="en-US" sz="2000" b="0" i="0" u="none" strike="noStrike">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8"/>
                        </a:rPr>
                        <a:t>https://mentor.ieee.org/802-ec/dcn/23/ec-23-0003</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6"/>
                  </a:ext>
                </a:extLst>
              </a:tr>
              <a:tr h="267696">
                <a:tc>
                  <a:txBody>
                    <a:bodyPr/>
                    <a:lstStyle/>
                    <a:p>
                      <a:pPr algn="l" fontAlgn="b"/>
                      <a:r>
                        <a:rPr lang="en-US" sz="2000" b="0" i="0" u="none" strike="noStrike">
                          <a:solidFill>
                            <a:srgbClr val="323232"/>
                          </a:solidFill>
                          <a:effectLst/>
                          <a:latin typeface="Arial" panose="020B0604020202020204" pitchFamily="34" charset="0"/>
                        </a:rPr>
                        <a:t>Chair's Supplementary Material</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9"/>
                        </a:rPr>
                        <a:t>https://mentor.ieee.org/802.11/dcn/23/11-23-0178</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7"/>
                  </a:ext>
                </a:extLst>
              </a:tr>
              <a:tr h="352674">
                <a:tc>
                  <a:txBody>
                    <a:bodyPr/>
                    <a:lstStyle/>
                    <a:p>
                      <a:pPr algn="l" fontAlgn="b"/>
                      <a:r>
                        <a:rPr lang="en-US"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0"/>
                        </a:rPr>
                        <a:t>https://mentor.ieee.org/802.11/dcn/23/11-23-0188</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8"/>
                  </a:ext>
                </a:extLst>
              </a:tr>
              <a:tr h="352674">
                <a:tc>
                  <a:txBody>
                    <a:bodyPr/>
                    <a:lstStyle/>
                    <a:p>
                      <a:pPr algn="l" fontAlgn="b"/>
                      <a:r>
                        <a:rPr lang="en-US" sz="2000" b="0" i="0" u="none" strike="noStrike">
                          <a:solidFill>
                            <a:srgbClr val="323232"/>
                          </a:solidFill>
                          <a:effectLst/>
                          <a:latin typeface="Arial" panose="020B0604020202020204" pitchFamily="34" charset="0"/>
                        </a:rPr>
                        <a:t>Session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1"/>
                        </a:rPr>
                        <a:t>https://mentor.ieee.org/802.11/dcn/23/11-23-0202</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9"/>
                  </a:ext>
                </a:extLst>
              </a:tr>
              <a:tr h="352674">
                <a:tc>
                  <a:txBody>
                    <a:bodyPr/>
                    <a:lstStyle/>
                    <a:p>
                      <a:pPr algn="l" fontAlgn="b"/>
                      <a:r>
                        <a:rPr lang="en-US" sz="20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dirty="0">
                          <a:solidFill>
                            <a:srgbClr val="0000D4"/>
                          </a:solidFill>
                          <a:effectLst/>
                          <a:latin typeface="Arial" panose="020B0604020202020204" pitchFamily="34" charset="0"/>
                          <a:hlinkClick r:id="rId12"/>
                        </a:rPr>
                        <a:t>https://mentor.ieee.org/802.11/dcn/23/11-23-0004</a:t>
                      </a:r>
                      <a:endParaRPr lang="en-US"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March 2023 session, reciprocal credit is given for other WG/TAG meetings which occur during the WG11 session, Monday March 13, 2023 10:00 am Eastern time to Friday, March 17, 2023 noon Eastern time. </a:t>
            </a:r>
          </a:p>
          <a:p>
            <a:endParaRPr lang="en-US" altLang="en-US" dirty="0"/>
          </a:p>
          <a:p>
            <a:r>
              <a:rPr lang="en-US" altLang="en-US" dirty="0"/>
              <a:t>The January 2023 in-person and electronic meeting DOES count towards voting credit.</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r>
              <a:rPr lang="en-US" dirty="0"/>
              <a:t>Agenda:   see </a:t>
            </a:r>
            <a:r>
              <a:rPr lang="en-US" dirty="0">
                <a:hlinkClick r:id="rId2"/>
              </a:rPr>
              <a:t>https://mentor.ieee.org/802.18/documents</a:t>
            </a:r>
            <a:r>
              <a:rPr lang="en-US" dirty="0"/>
              <a:t> </a:t>
            </a:r>
          </a:p>
          <a:p>
            <a:pPr>
              <a:spcBef>
                <a:spcPts val="0"/>
              </a:spcBef>
              <a:buFont typeface="Arial" panose="020B0604020202020204" pitchFamily="34" charset="0"/>
              <a:buChar char="•"/>
            </a:pPr>
            <a:r>
              <a:rPr lang="en-US" altLang="en-US" dirty="0"/>
              <a:t>Meeting times: Tuesday 2023-03-14 AM2 and Thursday 2023-03-16 AM1, see </a:t>
            </a:r>
            <a:r>
              <a:rPr lang="en-US" altLang="en-US" dirty="0">
                <a:hlinkClick r:id="rId3"/>
              </a:rPr>
              <a:t>https://www.ieee802.org/18/</a:t>
            </a:r>
            <a:r>
              <a:rPr lang="en-US" altLang="en-US" dirty="0"/>
              <a:t> and </a:t>
            </a:r>
            <a:r>
              <a:rPr lang="en-US" altLang="en-US" dirty="0">
                <a:hlinkClick r:id="rId4"/>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Discussion items of interest to 802.11 WG include</a:t>
            </a:r>
          </a:p>
          <a:p>
            <a:pPr lvl="1">
              <a:spcBef>
                <a:spcPts val="0"/>
              </a:spcBef>
              <a:buFont typeface="Arial" panose="020B0604020202020204" pitchFamily="34" charset="0"/>
              <a:buChar char="•"/>
            </a:pPr>
            <a:r>
              <a:rPr lang="en-US" altLang="en-US" dirty="0"/>
              <a:t>Recent Americas, European ETSI, CEPT and Asia Pacific activities status and discussion</a:t>
            </a:r>
          </a:p>
          <a:p>
            <a:pPr lvl="1">
              <a:spcBef>
                <a:spcPts val="0"/>
              </a:spcBef>
              <a:buFont typeface="Arial" panose="020B0604020202020204" pitchFamily="34" charset="0"/>
              <a:buChar char="•"/>
            </a:pPr>
            <a:r>
              <a:rPr lang="en-US" dirty="0"/>
              <a:t>IEEE 802 ITU-R WP5A contributions</a:t>
            </a:r>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182176</TotalTime>
  <Words>2785</Words>
  <Application>Microsoft Office PowerPoint</Application>
  <PresentationFormat>Widescreen</PresentationFormat>
  <Paragraphs>716</Paragraphs>
  <Slides>30</Slides>
  <Notes>17</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30</vt:i4>
      </vt:variant>
    </vt:vector>
  </HeadingPairs>
  <TitlesOfParts>
    <vt:vector size="39" baseType="lpstr">
      <vt:lpstr>Arial</vt:lpstr>
      <vt:lpstr>Arial Narrow</vt:lpstr>
      <vt:lpstr>Calibri</vt:lpstr>
      <vt:lpstr>Tahoma</vt:lpstr>
      <vt:lpstr>Times New Roman</vt:lpstr>
      <vt:lpstr>Wingdings</vt:lpstr>
      <vt:lpstr>Default Design</vt:lpstr>
      <vt:lpstr>Custom Design</vt:lpstr>
      <vt:lpstr>Document</vt:lpstr>
      <vt:lpstr>802.11 Working Group Opening Report March 2023</vt:lpstr>
      <vt:lpstr>Introduction</vt:lpstr>
      <vt:lpstr>M1.3 Meeting Decorum</vt:lpstr>
      <vt:lpstr>M2.2.1 Summary of Liaisons </vt:lpstr>
      <vt:lpstr>M2.3 Recent and anticipated 802 EC actions</vt:lpstr>
      <vt:lpstr>M2.3 IEEE-SA Standards Board (SASB)</vt:lpstr>
      <vt:lpstr>M3.1 802.11 Working Group Session Documents</vt:lpstr>
      <vt:lpstr>M3.2 Joint meetings and Reciprocal Credit</vt:lpstr>
      <vt:lpstr>M3.2 802.18 details</vt:lpstr>
      <vt:lpstr>M3.2 802.19 details</vt:lpstr>
      <vt:lpstr>M3.2 Other 802 WG meetings</vt:lpstr>
      <vt:lpstr>M4.1.1/W2.6 IEEE 802.11 Groups </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M6.2 Announcements: 2023 March Designation of Individual experts</vt:lpstr>
      <vt:lpstr>M6.2 Announcements: 802 Chair request</vt:lpstr>
      <vt:lpstr>background data</vt:lpstr>
      <vt:lpstr>PowerPoint Presentation</vt:lpstr>
      <vt:lpstr>PowerPoint Presentation</vt:lpstr>
      <vt:lpstr>Attendees by affiliation (attended at least one meeting January to March</vt:lpstr>
      <vt:lpstr>Attendance by subgroup (January to March)</vt:lpstr>
      <vt:lpstr>M6.2 Memorial: Donna Ferguson</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March 2023</cp:keywords>
  <cp:lastModifiedBy>Stanley, Dorothy</cp:lastModifiedBy>
  <cp:revision>2457</cp:revision>
  <cp:lastPrinted>1998-02-10T13:28:06Z</cp:lastPrinted>
  <dcterms:created xsi:type="dcterms:W3CDTF">1998-02-10T13:07:52Z</dcterms:created>
  <dcterms:modified xsi:type="dcterms:W3CDTF">2023-03-13T01:57:53Z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