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1" r:id="rId3"/>
    <p:sldId id="260" r:id="rId4"/>
    <p:sldId id="259" r:id="rId5"/>
    <p:sldId id="263" r:id="rId6"/>
    <p:sldId id="266" r:id="rId7"/>
    <p:sldId id="264" r:id="rId8"/>
    <p:sldId id="269" r:id="rId9"/>
    <p:sldId id="270" r:id="rId10"/>
    <p:sldId id="272" r:id="rId11"/>
    <p:sldId id="265" r:id="rId12"/>
    <p:sldId id="275" r:id="rId13"/>
    <p:sldId id="276" r:id="rId14"/>
    <p:sldId id="277" r:id="rId15"/>
    <p:sldId id="273" r:id="rId16"/>
    <p:sldId id="267" r:id="rId17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C62493-49E5-4F60-86E9-F555B970C0E0}">
          <p14:sldIdLst>
            <p14:sldId id="268"/>
            <p14:sldId id="261"/>
            <p14:sldId id="260"/>
            <p14:sldId id="259"/>
            <p14:sldId id="263"/>
            <p14:sldId id="266"/>
            <p14:sldId id="264"/>
            <p14:sldId id="269"/>
            <p14:sldId id="270"/>
            <p14:sldId id="272"/>
            <p14:sldId id="265"/>
            <p14:sldId id="275"/>
            <p14:sldId id="276"/>
            <p14:sldId id="277"/>
            <p14:sldId id="27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1F7B82-D9AE-E7F1-1EC0-03858FA7D891}" name="Karch, Benjamin Russel" initials="KBR" userId="S::brkarch@sandia.gov::e9d2e7fa-98e0-4196-ac1a-95fc598274c3" providerId="AD"/>
  <p188:author id="{FB6F93EE-E659-EA66-447A-804975F611D4}" name="Rodine, Craig" initials="RC" userId="S::crrodin@sandia.gov::7ac88df0-10d7-4bed-b247-839c4d20d7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3" autoAdjust="0"/>
    <p:restoredTop sz="94082" autoAdjust="0"/>
  </p:normalViewPr>
  <p:slideViewPr>
    <p:cSldViewPr>
      <p:cViewPr varScale="1">
        <p:scale>
          <a:sx n="120" d="100"/>
          <a:sy n="120" d="100"/>
        </p:scale>
        <p:origin x="28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notesViewPr>
    <p:cSldViewPr>
      <p:cViewPr varScale="1">
        <p:scale>
          <a:sx n="114" d="100"/>
          <a:sy n="114" d="100"/>
        </p:scale>
        <p:origin x="2899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23098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000"/>
            </a:lvl1pPr>
          </a:lstStyle>
          <a:p>
            <a:r>
              <a:rPr lang="en-US" altLang="en-US"/>
              <a:t>Tim Godfrey (EPRI)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z="1000"/>
            </a:lvl1pPr>
          </a:lstStyle>
          <a:p>
            <a:r>
              <a:rPr lang="en-US" altLang="en-US"/>
              <a:t>Page </a:t>
            </a:r>
            <a:fld id="{F05CCD38-E3BA-4351-86DA-0A746BC455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2736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en-US"/>
              <a:t>Tim Godfrey (EPRI)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F9031878-2613-4CF8-8C8B-1C8D0CA1F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07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69219CD-136A-40C3-85E0-D9FA436669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3CEC2-3711-9664-9512-D1BDFEBD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5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42A6F1F-89D0-4C7C-88C0-E46BC40C42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3D6F4AB-797C-4E10-8BE8-7E7A0FDF11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FA497F3-03E4-43CE-BA28-C5FC5BC2A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4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1B338A4-ED28-4298-8247-49C20A64E3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F6A3D7-DD84-42AF-989C-56ECD19EC4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8281"/>
            <a:ext cx="21336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D59594-AA2E-416C-8D6D-4EAE56C9B6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75413"/>
            <a:ext cx="4165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198" y="6475413"/>
            <a:ext cx="859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4CFCE8D9-1B5D-49FC-8389-90980ECCA5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689600" y="394156"/>
            <a:ext cx="5588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18288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/>
              <a:t>DCN 11-23-0097-00-0wng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3"/>
            <a:ext cx="94826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4400" y="381000"/>
            <a:ext cx="579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lvl="4" algn="l"/>
            <a:r>
              <a:rPr lang="en-US" altLang="en-US" sz="1400" b="1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22604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rrodin@sandia.gov" TargetMode="External"/><Relationship Id="rId2" Type="http://schemas.openxmlformats.org/officeDocument/2006/relationships/hyperlink" Target="mailto:c.rodine@ieee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43000"/>
            <a:ext cx="9144000" cy="914400"/>
          </a:xfrm>
        </p:spPr>
        <p:txBody>
          <a:bodyPr anchor="ctr"/>
          <a:lstStyle/>
          <a:p>
            <a:r>
              <a:rPr lang="en-US" altLang="en-US" sz="3600" dirty="0"/>
              <a:t>802.11 WNG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7945" y="2286000"/>
            <a:ext cx="10516109" cy="4114800"/>
          </a:xfrm>
        </p:spPr>
        <p:txBody>
          <a:bodyPr/>
          <a:lstStyle/>
          <a:p>
            <a:r>
              <a:rPr lang="en-US" sz="3200" dirty="0"/>
              <a:t>IEEE 802 &amp; 802.11 opportunities in</a:t>
            </a:r>
            <a:br>
              <a:rPr lang="en-US" sz="3200" dirty="0"/>
            </a:br>
            <a:r>
              <a:rPr lang="en-US" sz="3200" dirty="0"/>
              <a:t>AFV* (EV and HV) Fueling Infrastructure</a:t>
            </a:r>
            <a:endParaRPr lang="en-US" sz="3200" strike="sngStrike" dirty="0"/>
          </a:p>
          <a:p>
            <a:endParaRPr lang="en-US" sz="1200" dirty="0"/>
          </a:p>
          <a:p>
            <a:r>
              <a:rPr lang="en-US" sz="2000" dirty="0"/>
              <a:t>Craig </a:t>
            </a:r>
            <a:r>
              <a:rPr lang="en-US" sz="2000" dirty="0" err="1"/>
              <a:t>Rodine</a:t>
            </a:r>
            <a:endParaRPr lang="en-US" sz="2000" dirty="0"/>
          </a:p>
          <a:p>
            <a:br>
              <a:rPr lang="en-US" sz="1200" dirty="0"/>
            </a:br>
            <a:r>
              <a:rPr lang="en-US" sz="1400" dirty="0"/>
              <a:t>Renewable and Distributed Systems Integration</a:t>
            </a:r>
            <a:br>
              <a:rPr lang="en-US" sz="1400" dirty="0"/>
            </a:br>
            <a:r>
              <a:rPr lang="en-US" sz="1400" dirty="0"/>
              <a:t>Sandia National Laboratories</a:t>
            </a:r>
            <a:br>
              <a:rPr lang="en-US" sz="1400" dirty="0"/>
            </a:br>
            <a:r>
              <a:rPr lang="en-US" sz="1400" dirty="0"/>
              <a:t>Albuquerque, NM, USA</a:t>
            </a:r>
          </a:p>
          <a:p>
            <a:endParaRPr lang="en-US" sz="1400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Jan 2023 IEEE 802 Wireless Interim Meeting</a:t>
            </a:r>
          </a:p>
          <a:p>
            <a:pPr algn="l"/>
            <a:r>
              <a:rPr lang="en-US" sz="1800" dirty="0"/>
              <a:t>Baltimore, Maryland, USA (and remote)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600" y="6475413"/>
            <a:ext cx="4165600" cy="184666"/>
          </a:xfrm>
        </p:spPr>
        <p:txBody>
          <a:bodyPr/>
          <a:lstStyle/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0398" y="6475413"/>
            <a:ext cx="432811" cy="184666"/>
          </a:xfrm>
        </p:spPr>
        <p:txBody>
          <a:bodyPr/>
          <a:lstStyle/>
          <a:p>
            <a:r>
              <a:rPr lang="en-US" altLang="en-US" dirty="0"/>
              <a:t>Slide </a:t>
            </a:r>
            <a:fld id="{FB77950E-B72B-4A4A-976E-ED1B46E90826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91E5D-7FA6-4D46-9B55-3C5AF821A6D2}"/>
              </a:ext>
            </a:extLst>
          </p:cNvPr>
          <p:cNvSpPr txBox="1"/>
          <p:nvPr/>
        </p:nvSpPr>
        <p:spPr>
          <a:xfrm>
            <a:off x="7467854" y="5241759"/>
            <a:ext cx="38862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Sandia National Laboratories is a </a:t>
            </a:r>
            <a:r>
              <a:rPr lang="en-US" sz="1000" i="1" dirty="0" err="1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multimission</a:t>
            </a:r>
            <a:r>
              <a:rPr lang="en-US" sz="1000" i="1" dirty="0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F411A-C08E-FD69-F0C0-1CBE8E2EBE59}"/>
              </a:ext>
            </a:extLst>
          </p:cNvPr>
          <p:cNvSpPr txBox="1"/>
          <p:nvPr/>
        </p:nvSpPr>
        <p:spPr>
          <a:xfrm>
            <a:off x="4921123" y="6118921"/>
            <a:ext cx="234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* </a:t>
            </a:r>
            <a:r>
              <a:rPr lang="en-US" sz="1400" b="1" i="1" dirty="0">
                <a:latin typeface="+mn-lt"/>
              </a:rPr>
              <a:t>Alternative Fuel Vehicle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18223B-7E33-FE29-6782-CD52699E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How could 802.1 and 802.3 standards support AFV fueling?</a:t>
            </a:r>
          </a:p>
          <a:p>
            <a:pPr lvl="1"/>
            <a:r>
              <a:rPr lang="en-US" dirty="0"/>
              <a:t>Convergence/concentration of energy &amp; data for transportation</a:t>
            </a:r>
          </a:p>
          <a:p>
            <a:pPr lvl="1"/>
            <a:r>
              <a:rPr lang="en-US" dirty="0"/>
              <a:t>Support for fueling, power/energy distribution, logistics, operations</a:t>
            </a:r>
          </a:p>
          <a:p>
            <a:pPr lvl="1"/>
            <a:r>
              <a:rPr lang="en-US" dirty="0"/>
              <a:t>Sites/locale: depots, ‘truck stops’, public transport hubs (LAN/MAN)</a:t>
            </a:r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Distributed energy, computing, control</a:t>
            </a:r>
          </a:p>
          <a:p>
            <a:pPr lvl="1"/>
            <a:r>
              <a:rPr lang="en-US" dirty="0"/>
              <a:t>Coordinated security contexts</a:t>
            </a:r>
          </a:p>
          <a:p>
            <a:pPr lvl="2"/>
            <a:r>
              <a:rPr lang="en-US" dirty="0"/>
              <a:t>Fueling: vehicle, dispenser, energy sources and sinks; safety-critical?</a:t>
            </a:r>
          </a:p>
          <a:p>
            <a:pPr lvl="2"/>
            <a:r>
              <a:rPr lang="en-US" dirty="0"/>
              <a:t>Data: public/private, site/region, cooperating entities; trust domains</a:t>
            </a:r>
          </a:p>
          <a:p>
            <a:pPr lvl="1"/>
            <a:r>
              <a:rPr lang="en-US" dirty="0"/>
              <a:t>Orchestration of workloads between edge/cloud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SPE in EV charging cables/couplers, for sensors (situational awareness)</a:t>
            </a:r>
          </a:p>
          <a:p>
            <a:pPr lvl="1"/>
            <a:r>
              <a:rPr lang="en-US" dirty="0"/>
              <a:t>Power system controls (e.g. protection, UPS, load management)</a:t>
            </a:r>
          </a:p>
          <a:p>
            <a:pPr lvl="1"/>
            <a:r>
              <a:rPr lang="en-US" dirty="0"/>
              <a:t>Data services (Internet/media, goods tracking, mobility services)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66001-BC5F-E7D9-52DE-C04C23D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3EDB-43E8-17BE-9A79-F5B19D6B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EE5962-F8DF-9327-5306-A18D5F5B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 &amp; 802.3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58019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7FFB-167C-EB72-018A-24FD88D2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60426"/>
          </a:xfrm>
        </p:spPr>
        <p:txBody>
          <a:bodyPr/>
          <a:lstStyle/>
          <a:p>
            <a:r>
              <a:rPr lang="en-US" dirty="0"/>
              <a:t>Near-term SPE use case (x2)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1237-3BB6-1ACF-2CF4-4E99C707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3" y="1711325"/>
            <a:ext cx="10871200" cy="476408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Use 802.3 (SPE) for control and management of high-power EV charging systems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Both couplers have 2x pins with ~8mm spacing for comms</a:t>
            </a:r>
          </a:p>
          <a:p>
            <a:r>
              <a:rPr lang="en-US" sz="2800" dirty="0"/>
              <a:t>CHAdeMO/</a:t>
            </a:r>
            <a:r>
              <a:rPr lang="en-US" sz="2800" dirty="0" err="1"/>
              <a:t>ChaoJi</a:t>
            </a:r>
            <a:r>
              <a:rPr lang="en-US" sz="2800" dirty="0"/>
              <a:t> have validated “Two-wire Ethernet” over these pins</a:t>
            </a:r>
          </a:p>
          <a:p>
            <a:r>
              <a:rPr lang="en-US" sz="2800" dirty="0"/>
              <a:t>MCS group is exploring alternatives to BPLC (CAN bus, 10Base-T1S, ??)</a:t>
            </a:r>
          </a:p>
          <a:p>
            <a:r>
              <a:rPr lang="en-US" sz="2800" dirty="0"/>
              <a:t>ISO 15118-10 launched (</a:t>
            </a:r>
            <a:r>
              <a:rPr lang="en-US" sz="2800" dirty="0" err="1"/>
              <a:t>req’ts</a:t>
            </a:r>
            <a:r>
              <a:rPr lang="en-US" sz="2800" dirty="0"/>
              <a:t> for Ethernet PHY/MAC for EV charging)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AB8ED-9D78-084C-426F-7A23212F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8F238-5885-4D5F-2490-1D285875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7E9489-31F6-F3CB-0624-B744C0A9895B}"/>
              </a:ext>
            </a:extLst>
          </p:cNvPr>
          <p:cNvGrpSpPr/>
          <p:nvPr/>
        </p:nvGrpSpPr>
        <p:grpSpPr>
          <a:xfrm>
            <a:off x="1121228" y="2133599"/>
            <a:ext cx="4595970" cy="2743200"/>
            <a:chOff x="1450564" y="2777431"/>
            <a:chExt cx="4212206" cy="25057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98CF1B-B8C1-5134-0DBF-594F2C9F1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564" y="3124200"/>
              <a:ext cx="2146300" cy="215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0E465A-8F3F-3F54-3F8F-0828301C0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70" y="3124200"/>
              <a:ext cx="2070100" cy="2159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F09FB2-607C-22D6-4150-C9E225897435}"/>
                </a:ext>
              </a:extLst>
            </p:cNvPr>
            <p:cNvSpPr txBox="1"/>
            <p:nvPr/>
          </p:nvSpPr>
          <p:spPr>
            <a:xfrm>
              <a:off x="2226705" y="2777431"/>
              <a:ext cx="2731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CHAdeMO 3.0 aka </a:t>
              </a:r>
              <a:r>
                <a:rPr lang="en-US" sz="1400" b="1" dirty="0" err="1">
                  <a:latin typeface="+mn-lt"/>
                </a:rPr>
                <a:t>ChaoJi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505592-40C7-74E4-B590-AE8B7D7D05A1}"/>
              </a:ext>
            </a:extLst>
          </p:cNvPr>
          <p:cNvGrpSpPr/>
          <p:nvPr/>
        </p:nvGrpSpPr>
        <p:grpSpPr>
          <a:xfrm>
            <a:off x="6502202" y="2133600"/>
            <a:ext cx="4165798" cy="2743200"/>
            <a:chOff x="6858000" y="2777431"/>
            <a:chExt cx="3657600" cy="25057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503029-811A-F8B5-F508-17AE1583F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124200"/>
              <a:ext cx="3657600" cy="2159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A0DF7D-CFA4-81E5-8F21-8EC68BEA5458}"/>
                </a:ext>
              </a:extLst>
            </p:cNvPr>
            <p:cNvSpPr txBox="1"/>
            <p:nvPr/>
          </p:nvSpPr>
          <p:spPr>
            <a:xfrm>
              <a:off x="7117301" y="2777431"/>
              <a:ext cx="313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Megawatt Charging System (MCS)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0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loud 66">
            <a:extLst>
              <a:ext uri="{FF2B5EF4-FFF2-40B4-BE49-F238E27FC236}">
                <a16:creationId xmlns:a16="http://schemas.microsoft.com/office/drawing/2014/main" id="{7782141B-498B-6CF3-46D9-4638A3F3B15C}"/>
              </a:ext>
            </a:extLst>
          </p:cNvPr>
          <p:cNvSpPr/>
          <p:nvPr/>
        </p:nvSpPr>
        <p:spPr bwMode="auto">
          <a:xfrm>
            <a:off x="1071072" y="3479390"/>
            <a:ext cx="2805492" cy="2359971"/>
          </a:xfrm>
          <a:prstGeom prst="cloud">
            <a:avLst/>
          </a:prstGeom>
          <a:pattFill prst="pct10">
            <a:fgClr>
              <a:schemeClr val="accent1">
                <a:lumMod val="40000"/>
                <a:lumOff val="60000"/>
              </a:schemeClr>
            </a:fgClr>
            <a:bgClr>
              <a:schemeClr val="bg2">
                <a:lumMod val="20000"/>
                <a:lumOff val="80000"/>
              </a:schemeClr>
            </a:bgClr>
          </a:pattFill>
          <a:ln w="12700" cap="flat" cmpd="sng" algn="ctr">
            <a:solidFill>
              <a:schemeClr val="tx1">
                <a:alpha val="23174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A81CF3-1CE2-5812-53AF-01E7B0831A94}"/>
              </a:ext>
            </a:extLst>
          </p:cNvPr>
          <p:cNvSpPr/>
          <p:nvPr/>
        </p:nvSpPr>
        <p:spPr bwMode="auto">
          <a:xfrm>
            <a:off x="4038600" y="2105562"/>
            <a:ext cx="5584997" cy="3657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2225" cap="flat" cmpd="sng" algn="ctr">
            <a:solidFill>
              <a:schemeClr val="tx1">
                <a:alpha val="36958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AC8315-EFEA-89A5-A9CB-134F0E92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85800"/>
            <a:ext cx="7620000" cy="862462"/>
          </a:xfrm>
        </p:spPr>
        <p:txBody>
          <a:bodyPr/>
          <a:lstStyle/>
          <a:p>
            <a:r>
              <a:rPr lang="en-US" dirty="0">
                <a:latin typeface="+mn-lt"/>
              </a:rPr>
              <a:t>AFV ‘fueling edge network’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4BD7C-FA81-E19E-3DAC-294AE622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latin typeface="+mn-lt"/>
              </a:rPr>
              <a:t>Craig Rodine, SNL</a:t>
            </a:r>
            <a:endParaRPr lang="en-US" alt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06555-38FB-A1B6-A379-A253BED5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2765" y="6475413"/>
            <a:ext cx="468077" cy="184666"/>
          </a:xfrm>
        </p:spPr>
        <p:txBody>
          <a:bodyPr/>
          <a:lstStyle/>
          <a:p>
            <a:r>
              <a:rPr lang="en-US" altLang="en-US">
                <a:latin typeface="+mn-lt"/>
              </a:rPr>
              <a:t>Slide </a:t>
            </a:r>
            <a:fld id="{D2793805-6678-4F90-9549-7863581D2258}" type="slidenum">
              <a:rPr lang="en-US" altLang="en-US" smtClean="0">
                <a:latin typeface="+mn-lt"/>
              </a:rPr>
              <a:pPr/>
              <a:t>12</a:t>
            </a:fld>
            <a:endParaRPr lang="en-US" altLang="en-US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F9B297-3C98-E9E6-8328-A59F50BAB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83" y="4433456"/>
            <a:ext cx="671944" cy="671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EA3A70-FA86-70DF-22F4-FF3EFABDE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73" y="1694767"/>
            <a:ext cx="1066800" cy="1066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7DB2B5-4D9A-CC3E-7EC5-335ACCC8F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95" y="2901428"/>
            <a:ext cx="885212" cy="885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F2B4FE-51D9-EAD1-73D4-F8E5F3F14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3" y="4858083"/>
            <a:ext cx="1066800" cy="1066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9BB251-E028-81B4-2B33-C29DDD4D98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03" y="3164451"/>
            <a:ext cx="685800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B27931-6B06-D647-3770-B8AA974C9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45" y="2938958"/>
            <a:ext cx="756413" cy="7564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F3BDEC-87AD-346C-452C-2B37B3AD8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479391"/>
            <a:ext cx="1066800" cy="1066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D2B66E-B8F2-D7A2-D83A-1885FB6E8B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27" y="1861223"/>
            <a:ext cx="1066800" cy="106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532CC9-9B87-5F5A-D3D4-F0B98D0657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48793"/>
            <a:ext cx="1362467" cy="1362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DB275B-406D-D0B7-4215-70934E3DD4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3725991"/>
            <a:ext cx="761999" cy="7619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93275C-42B5-0596-B645-FED68F371C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06609"/>
            <a:ext cx="1279164" cy="12791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5ACED3-D9EC-0918-814F-AA02344D78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71837"/>
            <a:ext cx="1362467" cy="13624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618D55B-B64A-CD48-56F7-5E466C6021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96162"/>
            <a:ext cx="1362467" cy="13624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598EEF-4763-E959-4442-53E809CF0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6904" y="5239083"/>
            <a:ext cx="685800" cy="685800"/>
          </a:xfrm>
          <a:prstGeom prst="rect">
            <a:avLst/>
          </a:prstGeom>
        </p:spPr>
      </p:pic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48B01FAF-CEA7-95CA-8576-9D3BB0DF8DE7}"/>
              </a:ext>
            </a:extLst>
          </p:cNvPr>
          <p:cNvCxnSpPr>
            <a:stCxn id="26" idx="3"/>
            <a:endCxn id="30" idx="0"/>
          </p:cNvCxnSpPr>
          <p:nvPr/>
        </p:nvCxnSpPr>
        <p:spPr bwMode="auto">
          <a:xfrm flipH="1">
            <a:off x="9017001" y="2394623"/>
            <a:ext cx="2103926" cy="1331368"/>
          </a:xfrm>
          <a:prstGeom prst="bentConnector4">
            <a:avLst>
              <a:gd name="adj1" fmla="val -10865"/>
              <a:gd name="adj2" fmla="val 53126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881B0A86-5017-572B-0630-CF6EFF3C1236}"/>
              </a:ext>
            </a:extLst>
          </p:cNvPr>
          <p:cNvCxnSpPr>
            <a:endCxn id="24" idx="0"/>
          </p:cNvCxnSpPr>
          <p:nvPr/>
        </p:nvCxnSpPr>
        <p:spPr bwMode="auto">
          <a:xfrm flipV="1">
            <a:off x="9464276" y="3479391"/>
            <a:ext cx="1813324" cy="488438"/>
          </a:xfrm>
          <a:prstGeom prst="bentConnector4">
            <a:avLst>
              <a:gd name="adj1" fmla="val 35292"/>
              <a:gd name="adj2" fmla="val 13389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7DBEA010-A5A9-288D-DA4E-F50C3BF89284}"/>
              </a:ext>
            </a:extLst>
          </p:cNvPr>
          <p:cNvCxnSpPr>
            <a:stCxn id="30" idx="2"/>
            <a:endCxn id="18" idx="3"/>
          </p:cNvCxnSpPr>
          <p:nvPr/>
        </p:nvCxnSpPr>
        <p:spPr bwMode="auto">
          <a:xfrm rot="16200000" flipH="1">
            <a:off x="9598006" y="3906985"/>
            <a:ext cx="903493" cy="2065502"/>
          </a:xfrm>
          <a:prstGeom prst="bentConnector4">
            <a:avLst>
              <a:gd name="adj1" fmla="val 20481"/>
              <a:gd name="adj2" fmla="val 11106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D61E1307-7B4A-EA21-AE6A-ABAD17BFF1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03" y="4392219"/>
            <a:ext cx="761999" cy="76199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F40F12A-978F-C858-AC6F-D64EB6724B18}"/>
              </a:ext>
            </a:extLst>
          </p:cNvPr>
          <p:cNvSpPr txBox="1"/>
          <p:nvPr/>
        </p:nvSpPr>
        <p:spPr>
          <a:xfrm>
            <a:off x="9670990" y="1219200"/>
            <a:ext cx="1833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HPC (high-power charging) bays</a:t>
            </a:r>
          </a:p>
        </p:txBody>
      </p: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B06C72D5-D563-31C6-9A6C-5A0318926932}"/>
              </a:ext>
            </a:extLst>
          </p:cNvPr>
          <p:cNvCxnSpPr/>
          <p:nvPr/>
        </p:nvCxnSpPr>
        <p:spPr bwMode="auto">
          <a:xfrm>
            <a:off x="3574852" y="3694579"/>
            <a:ext cx="965053" cy="919585"/>
          </a:xfrm>
          <a:prstGeom prst="bentConnector3">
            <a:avLst>
              <a:gd name="adj1" fmla="val 3910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A05DAA47-95A5-F8CD-2D3B-61613EC2767F}"/>
              </a:ext>
            </a:extLst>
          </p:cNvPr>
          <p:cNvCxnSpPr/>
          <p:nvPr/>
        </p:nvCxnSpPr>
        <p:spPr bwMode="auto">
          <a:xfrm flipV="1">
            <a:off x="3559889" y="5041491"/>
            <a:ext cx="1025929" cy="393843"/>
          </a:xfrm>
          <a:prstGeom prst="bentConnector3">
            <a:avLst>
              <a:gd name="adj1" fmla="val 3975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6A821EB-CEC6-310D-ED8F-F824A95EBA0A}"/>
              </a:ext>
            </a:extLst>
          </p:cNvPr>
          <p:cNvSpPr txBox="1"/>
          <p:nvPr/>
        </p:nvSpPr>
        <p:spPr>
          <a:xfrm>
            <a:off x="1516979" y="2527153"/>
            <a:ext cx="162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AC charging Wi-Fi network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810173B-FFC1-6DC8-F677-4DE07A35DF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08" y="2831216"/>
            <a:ext cx="984213" cy="98421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6B0DA30-37C4-F9CB-CE5B-7586C0D89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23" y="4433456"/>
            <a:ext cx="671944" cy="671944"/>
          </a:xfrm>
          <a:prstGeom prst="rect">
            <a:avLst/>
          </a:prstGeom>
        </p:spPr>
      </p:pic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77BD5D61-5824-B026-B7A6-C1B3ED4E8B4D}"/>
              </a:ext>
            </a:extLst>
          </p:cNvPr>
          <p:cNvCxnSpPr/>
          <p:nvPr/>
        </p:nvCxnSpPr>
        <p:spPr bwMode="auto">
          <a:xfrm flipV="1">
            <a:off x="5244149" y="4368759"/>
            <a:ext cx="3391852" cy="667790"/>
          </a:xfrm>
          <a:prstGeom prst="bentConnector3">
            <a:avLst>
              <a:gd name="adj1" fmla="val 7757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881A1DB-192F-30BD-E88B-1B4D2FAF364A}"/>
              </a:ext>
            </a:extLst>
          </p:cNvPr>
          <p:cNvSpPr txBox="1"/>
          <p:nvPr/>
        </p:nvSpPr>
        <p:spPr>
          <a:xfrm>
            <a:off x="3232068" y="2795035"/>
            <a:ext cx="1627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Edge/Cloud GW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8FA3E8B-CDF6-9E19-D5C1-B06133E0A72B}"/>
              </a:ext>
            </a:extLst>
          </p:cNvPr>
          <p:cNvSpPr txBox="1"/>
          <p:nvPr/>
        </p:nvSpPr>
        <p:spPr>
          <a:xfrm>
            <a:off x="7742570" y="2475437"/>
            <a:ext cx="111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Workforce Comms AP</a:t>
            </a:r>
          </a:p>
        </p:txBody>
      </p: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25C7E0CE-E174-24DF-1206-B27FFBA508B8}"/>
              </a:ext>
            </a:extLst>
          </p:cNvPr>
          <p:cNvCxnSpPr>
            <a:stCxn id="65" idx="0"/>
          </p:cNvCxnSpPr>
          <p:nvPr/>
        </p:nvCxnSpPr>
        <p:spPr bwMode="auto">
          <a:xfrm rot="5400000" flipH="1" flipV="1">
            <a:off x="6535819" y="2358313"/>
            <a:ext cx="424390" cy="364342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543129E-600B-CC0D-BBCC-6E179FB8C82D}"/>
              </a:ext>
            </a:extLst>
          </p:cNvPr>
          <p:cNvSpPr txBox="1"/>
          <p:nvPr/>
        </p:nvSpPr>
        <p:spPr>
          <a:xfrm>
            <a:off x="5471420" y="5082282"/>
            <a:ext cx="110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Logistics App Server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69BD6E-C000-D7EF-2D5D-B42CBC923BEB}"/>
              </a:ext>
            </a:extLst>
          </p:cNvPr>
          <p:cNvSpPr txBox="1"/>
          <p:nvPr/>
        </p:nvSpPr>
        <p:spPr>
          <a:xfrm>
            <a:off x="6666760" y="5082282"/>
            <a:ext cx="110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Asset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Mgmt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Server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27880A7-0391-3E1A-3D45-46470D8686E9}"/>
              </a:ext>
            </a:extLst>
          </p:cNvPr>
          <p:cNvSpPr txBox="1"/>
          <p:nvPr/>
        </p:nvSpPr>
        <p:spPr>
          <a:xfrm>
            <a:off x="6223613" y="2286464"/>
            <a:ext cx="13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Energy/Fueling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Mgmt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Server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165197D-9C11-28EA-FF04-C572EF10A9A4}"/>
              </a:ext>
            </a:extLst>
          </p:cNvPr>
          <p:cNvSpPr txBox="1"/>
          <p:nvPr/>
        </p:nvSpPr>
        <p:spPr>
          <a:xfrm>
            <a:off x="5035421" y="5805607"/>
            <a:ext cx="337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Charging Depot/Hub Local Area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992D1E-1DB2-AEA3-EABF-B79B6222D1B1}"/>
              </a:ext>
            </a:extLst>
          </p:cNvPr>
          <p:cNvSpPr txBox="1"/>
          <p:nvPr/>
        </p:nvSpPr>
        <p:spPr>
          <a:xfrm>
            <a:off x="4618900" y="2439763"/>
            <a:ext cx="15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Security Manager (KMS, PKI ICA)</a:t>
            </a:r>
          </a:p>
        </p:txBody>
      </p:sp>
    </p:spTree>
    <p:extLst>
      <p:ext uri="{BB962C8B-B14F-4D97-AF65-F5344CB8AC3E}">
        <p14:creationId xmlns:p14="http://schemas.microsoft.com/office/powerpoint/2010/main" val="259734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D0C47-F220-C9D5-7A9A-890F6AC3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transportation hubs must be robust and reliable</a:t>
            </a:r>
          </a:p>
          <a:p>
            <a:pPr lvl="1"/>
            <a:r>
              <a:rPr lang="en-US" dirty="0"/>
              <a:t>In normal and emergency operational conditions</a:t>
            </a:r>
          </a:p>
          <a:p>
            <a:pPr lvl="1"/>
            <a:r>
              <a:rPr lang="en-US" dirty="0"/>
              <a:t>Applies to charging, cybersecurity, data services </a:t>
            </a:r>
          </a:p>
          <a:p>
            <a:r>
              <a:rPr lang="en-US" dirty="0"/>
              <a:t>Time Synchronization for power system control</a:t>
            </a:r>
          </a:p>
          <a:p>
            <a:pPr lvl="1"/>
            <a:r>
              <a:rPr lang="en-US" dirty="0"/>
              <a:t>Protection (sub-AC-</a:t>
            </a:r>
            <a:r>
              <a:rPr lang="en-US" dirty="0" err="1"/>
              <a:t>freq</a:t>
            </a:r>
            <a:r>
              <a:rPr lang="en-US" dirty="0"/>
              <a:t> reaction times, faster)</a:t>
            </a:r>
          </a:p>
          <a:p>
            <a:pPr lvl="1"/>
            <a:r>
              <a:rPr lang="en-US" dirty="0"/>
              <a:t>Hi-fidelity data for anomaly detection, analysis, mitigation</a:t>
            </a:r>
          </a:p>
          <a:p>
            <a:pPr lvl="1"/>
            <a:r>
              <a:rPr lang="en-US" dirty="0"/>
              <a:t>Coordination of distributed (local) sources and sinks</a:t>
            </a:r>
          </a:p>
          <a:p>
            <a:pPr lvl="1"/>
            <a:r>
              <a:rPr lang="en-US" dirty="0"/>
              <a:t>Next-gen switchgear; integration of site w/utility grid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AE726-E2E7-57E1-4DAB-DABCA924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C382-2C32-3474-1ED0-E1D2419E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1B338A4-ED28-4298-8247-49C20A64E3B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709E9F-B553-FC1F-2896-0CC1E3E6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relevance of TSN for AFV Fueling</a:t>
            </a:r>
          </a:p>
        </p:txBody>
      </p:sp>
    </p:spTree>
    <p:extLst>
      <p:ext uri="{BB962C8B-B14F-4D97-AF65-F5344CB8AC3E}">
        <p14:creationId xmlns:p14="http://schemas.microsoft.com/office/powerpoint/2010/main" val="292088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B4DE-1AE9-FC68-612F-DE4D8B88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95" y="528043"/>
            <a:ext cx="9748074" cy="920420"/>
          </a:xfrm>
        </p:spPr>
        <p:txBody>
          <a:bodyPr/>
          <a:lstStyle/>
          <a:p>
            <a:r>
              <a:rPr lang="en-US" dirty="0"/>
              <a:t>EV charging edge node in (energy systems) context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05712-D58D-8DC4-E3FE-77820164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BB53-5EF0-5056-4C6D-0B5B4EF1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1B338A4-ED28-4298-8247-49C20A64E3B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D830B-BE6A-501C-01F4-243AA99BF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0" y="4267200"/>
            <a:ext cx="1266255" cy="1266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32448-1F03-41DB-46A1-E7892B6BF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6" y="1791183"/>
            <a:ext cx="1066895" cy="1066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6DA47-CA7E-C052-D2D6-3217471B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17" y="3855795"/>
            <a:ext cx="1510083" cy="1510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268EB-8C6D-43F5-E366-DCF36FB12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8" y="1448765"/>
            <a:ext cx="1066800" cy="10668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E8D67BA-A9FA-9A3B-9E1A-557FAC302958}"/>
              </a:ext>
            </a:extLst>
          </p:cNvPr>
          <p:cNvGrpSpPr/>
          <p:nvPr/>
        </p:nvGrpSpPr>
        <p:grpSpPr>
          <a:xfrm>
            <a:off x="3270368" y="3267541"/>
            <a:ext cx="5340232" cy="2362200"/>
            <a:chOff x="3346568" y="3352800"/>
            <a:chExt cx="5340232" cy="23622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3314E2-C8A2-4C37-FF93-DC826CB1E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99725"/>
              <a:ext cx="5191830" cy="231527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1E581D-271C-AE64-F62F-9E0DC8F2DE34}"/>
                </a:ext>
              </a:extLst>
            </p:cNvPr>
            <p:cNvSpPr/>
            <p:nvPr/>
          </p:nvSpPr>
          <p:spPr bwMode="auto">
            <a:xfrm>
              <a:off x="3346568" y="3352800"/>
              <a:ext cx="5340232" cy="2362200"/>
            </a:xfrm>
            <a:prstGeom prst="rect">
              <a:avLst/>
            </a:prstGeom>
            <a:no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B955182-1170-37DA-2456-46083F0137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6" y="3163728"/>
            <a:ext cx="1385124" cy="13851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40EB86-63ED-E562-32D4-10BF140935FA}"/>
              </a:ext>
            </a:extLst>
          </p:cNvPr>
          <p:cNvSpPr txBox="1"/>
          <p:nvPr/>
        </p:nvSpPr>
        <p:spPr>
          <a:xfrm>
            <a:off x="9046758" y="4610836"/>
            <a:ext cx="81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01C21B-B342-CAB0-594E-259953D532E6}"/>
              </a:ext>
            </a:extLst>
          </p:cNvPr>
          <p:cNvSpPr txBox="1"/>
          <p:nvPr/>
        </p:nvSpPr>
        <p:spPr>
          <a:xfrm>
            <a:off x="10489033" y="5397698"/>
            <a:ext cx="113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EACEBF-93B6-4B1D-6540-C897F7BAEAB2}"/>
              </a:ext>
            </a:extLst>
          </p:cNvPr>
          <p:cNvSpPr txBox="1"/>
          <p:nvPr/>
        </p:nvSpPr>
        <p:spPr>
          <a:xfrm>
            <a:off x="152400" y="5494881"/>
            <a:ext cx="164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storage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1F45E-E583-5BBC-9216-E08AF0928949}"/>
              </a:ext>
            </a:extLst>
          </p:cNvPr>
          <p:cNvSpPr txBox="1"/>
          <p:nvPr/>
        </p:nvSpPr>
        <p:spPr>
          <a:xfrm>
            <a:off x="981434" y="2607237"/>
            <a:ext cx="145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wind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7FAC65-95A2-42DB-B08B-B9F3BB4E6710}"/>
              </a:ext>
            </a:extLst>
          </p:cNvPr>
          <p:cNvSpPr txBox="1"/>
          <p:nvPr/>
        </p:nvSpPr>
        <p:spPr>
          <a:xfrm>
            <a:off x="1120601" y="5806737"/>
            <a:ext cx="206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Local resources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(e.g. building/site EMS)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9258A1-BB63-9D00-E941-913AE9DAE624}"/>
              </a:ext>
            </a:extLst>
          </p:cNvPr>
          <p:cNvSpPr txBox="1"/>
          <p:nvPr/>
        </p:nvSpPr>
        <p:spPr>
          <a:xfrm>
            <a:off x="8909706" y="5810499"/>
            <a:ext cx="206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Utility-based resources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(distribution SCADA)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C6C3BD7A-E34A-EDDB-2FEA-A6C2328D0D7B}"/>
              </a:ext>
            </a:extLst>
          </p:cNvPr>
          <p:cNvSpPr/>
          <p:nvPr/>
        </p:nvSpPr>
        <p:spPr>
          <a:xfrm>
            <a:off x="2971800" y="1573883"/>
            <a:ext cx="2738814" cy="1335143"/>
          </a:xfrm>
          <a:prstGeom prst="cloud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operations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2EB6D789-6E90-B627-E538-56BA58569476}"/>
              </a:ext>
            </a:extLst>
          </p:cNvPr>
          <p:cNvSpPr/>
          <p:nvPr/>
        </p:nvSpPr>
        <p:spPr>
          <a:xfrm>
            <a:off x="6096000" y="1607875"/>
            <a:ext cx="2738815" cy="1314350"/>
          </a:xfrm>
          <a:prstGeom prst="cloud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operations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3FCFFF-22A7-35EC-3006-5155B6BF3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19" y="1497455"/>
            <a:ext cx="1430568" cy="14305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9D9BE3F-855C-3948-2C22-6CB1FBB82F98}"/>
              </a:ext>
            </a:extLst>
          </p:cNvPr>
          <p:cNvSpPr txBox="1"/>
          <p:nvPr/>
        </p:nvSpPr>
        <p:spPr>
          <a:xfrm>
            <a:off x="10489033" y="2944959"/>
            <a:ext cx="92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solar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1C47569-3E56-D616-9717-4BDF57544C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43" y="2897756"/>
            <a:ext cx="1465002" cy="14650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E2222AE-89F4-012C-FB54-4AB5C5283121}"/>
              </a:ext>
            </a:extLst>
          </p:cNvPr>
          <p:cNvSpPr txBox="1"/>
          <p:nvPr/>
        </p:nvSpPr>
        <p:spPr>
          <a:xfrm>
            <a:off x="1424450" y="4410353"/>
            <a:ext cx="145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solar</a:t>
            </a:r>
          </a:p>
        </p:txBody>
      </p:sp>
    </p:spTree>
    <p:extLst>
      <p:ext uri="{BB962C8B-B14F-4D97-AF65-F5344CB8AC3E}">
        <p14:creationId xmlns:p14="http://schemas.microsoft.com/office/powerpoint/2010/main" val="62852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CD775-145C-96A3-F31E-289B5158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Invitation: come join us in 802.24, explore the</a:t>
            </a:r>
            <a:br>
              <a:rPr lang="en-US" dirty="0"/>
            </a:br>
            <a:r>
              <a:rPr lang="en-US" dirty="0"/>
              <a:t>AFV Fueling Vertical Opportunity for IEEE 802</a:t>
            </a:r>
          </a:p>
          <a:p>
            <a:r>
              <a:rPr lang="en-US" dirty="0"/>
              <a:t>Questions, Discussion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B5569-9667-560D-D958-1F0166A8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3575-6BF5-2CB8-66C4-48AF830D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96D26C-6217-F53C-AD20-7A82FF68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416201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37AF-FDA1-97CC-6165-125A67A1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628A8-DC19-954E-F371-38B5075F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D59463-26DF-764D-D1BD-E80690CF32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924050"/>
            <a:ext cx="10363200" cy="30099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very much!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c.rodine@ieee.org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crrodin@sandia.gov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44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2F50-547F-7ED2-D48B-A57AFF0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7155-4AC5-6C98-608E-54347AF5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/>
          </a:bodyPr>
          <a:lstStyle/>
          <a:p>
            <a:r>
              <a:rPr lang="en-US" dirty="0"/>
              <a:t>Summary of 802.24 discussion (began Sept 2022)</a:t>
            </a:r>
          </a:p>
          <a:p>
            <a:pPr lvl="1"/>
            <a:r>
              <a:rPr lang="en-US" dirty="0"/>
              <a:t>EV charging, Hydrogen Surface Vehicle fueling</a:t>
            </a:r>
          </a:p>
          <a:p>
            <a:pPr lvl="1"/>
            <a:r>
              <a:rPr lang="en-US" dirty="0"/>
              <a:t>Opportunity for IEEE 802-wide vertical applications</a:t>
            </a:r>
          </a:p>
          <a:p>
            <a:pPr lvl="1"/>
            <a:r>
              <a:rPr lang="en-US" dirty="0"/>
              <a:t>Example use cases (depots, parking, heavy EV charging)</a:t>
            </a:r>
          </a:p>
          <a:p>
            <a:r>
              <a:rPr lang="en-US" dirty="0"/>
              <a:t>AFV fueling edge architecture and environment</a:t>
            </a:r>
          </a:p>
          <a:p>
            <a:r>
              <a:rPr lang="en-US" dirty="0"/>
              <a:t>Discussion, call for collaboration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A762D-EA13-2D8D-DF2C-5CAA267E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B2920-4A0B-330A-A8F5-7CA634E4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4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>
            <a:extLst>
              <a:ext uri="{FF2B5EF4-FFF2-40B4-BE49-F238E27FC236}">
                <a16:creationId xmlns:a16="http://schemas.microsoft.com/office/drawing/2014/main" id="{E38B278F-90ED-2D37-A5E4-1113D555046A}"/>
              </a:ext>
            </a:extLst>
          </p:cNvPr>
          <p:cNvSpPr/>
          <p:nvPr/>
        </p:nvSpPr>
        <p:spPr>
          <a:xfrm>
            <a:off x="6019253" y="1529374"/>
            <a:ext cx="2554057" cy="1573318"/>
          </a:xfrm>
          <a:prstGeom prst="cloud">
            <a:avLst/>
          </a:prstGeom>
          <a:pattFill prst="dash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34935-1A1E-9BC9-25DF-5E10C341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765447"/>
          </a:xfrm>
        </p:spPr>
        <p:txBody>
          <a:bodyPr/>
          <a:lstStyle/>
          <a:p>
            <a:r>
              <a:rPr lang="en-US" dirty="0"/>
              <a:t>EV Charging (systems, services)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ADC6C-E4E2-5E54-2E5D-9751250F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39723-B8C5-3BBF-DD0C-D6ED59E1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3C61C-70CF-485F-45A0-036695496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87" y="3693667"/>
            <a:ext cx="4490793" cy="2096366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1F945871-D3E9-718D-9B11-E190A649D945}"/>
              </a:ext>
            </a:extLst>
          </p:cNvPr>
          <p:cNvSpPr/>
          <p:nvPr/>
        </p:nvSpPr>
        <p:spPr>
          <a:xfrm>
            <a:off x="8837943" y="2540688"/>
            <a:ext cx="2729240" cy="1503544"/>
          </a:xfrm>
          <a:prstGeom prst="cloud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OEM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pic>
        <p:nvPicPr>
          <p:cNvPr id="15" name="Picture 18" descr="Protocol Stack Perspective For Low Latency and Massive Connectivity in  Future Cellular Networks">
            <a:extLst>
              <a:ext uri="{FF2B5EF4-FFF2-40B4-BE49-F238E27FC236}">
                <a16:creationId xmlns:a16="http://schemas.microsoft.com/office/drawing/2014/main" id="{DBCEF869-30FC-1637-5F48-826DFACF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3" y="3751077"/>
            <a:ext cx="1035447" cy="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rotocol Stack Perspective For Low Latency and Massive Connectivity in  Future Cellular Networks">
            <a:extLst>
              <a:ext uri="{FF2B5EF4-FFF2-40B4-BE49-F238E27FC236}">
                <a16:creationId xmlns:a16="http://schemas.microsoft.com/office/drawing/2014/main" id="{9D5BECEC-3B26-DA42-5871-88914375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3270">
            <a:off x="2814174" y="3956909"/>
            <a:ext cx="1035447" cy="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78D5974-05E8-B454-F7F7-66348B44453E}"/>
              </a:ext>
            </a:extLst>
          </p:cNvPr>
          <p:cNvSpPr/>
          <p:nvPr/>
        </p:nvSpPr>
        <p:spPr>
          <a:xfrm>
            <a:off x="2131511" y="1477482"/>
            <a:ext cx="2445091" cy="1066800"/>
          </a:xfrm>
          <a:prstGeom prst="cloud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39EBF9C-68BD-C91D-2B4D-56AD34B9F16A}"/>
              </a:ext>
            </a:extLst>
          </p:cNvPr>
          <p:cNvSpPr/>
          <p:nvPr/>
        </p:nvSpPr>
        <p:spPr>
          <a:xfrm>
            <a:off x="624817" y="2540688"/>
            <a:ext cx="2729240" cy="1573318"/>
          </a:xfrm>
          <a:prstGeom prst="cloud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7F0CA6-F999-BDE7-0DA3-346AD97E85EA}"/>
              </a:ext>
            </a:extLst>
          </p:cNvPr>
          <p:cNvGrpSpPr/>
          <p:nvPr/>
        </p:nvGrpSpPr>
        <p:grpSpPr>
          <a:xfrm>
            <a:off x="2299510" y="2124636"/>
            <a:ext cx="360346" cy="984798"/>
            <a:chOff x="2299510" y="2124636"/>
            <a:chExt cx="360346" cy="984798"/>
          </a:xfrm>
        </p:grpSpPr>
        <p:sp>
          <p:nvSpPr>
            <p:cNvPr id="31" name="Left-Right Arrow 30">
              <a:extLst>
                <a:ext uri="{FF2B5EF4-FFF2-40B4-BE49-F238E27FC236}">
                  <a16:creationId xmlns:a16="http://schemas.microsoft.com/office/drawing/2014/main" id="{B2340E89-CCB3-8180-710A-280778FD8862}"/>
                </a:ext>
              </a:extLst>
            </p:cNvPr>
            <p:cNvSpPr/>
            <p:nvPr/>
          </p:nvSpPr>
          <p:spPr bwMode="auto">
            <a:xfrm rot="18395888">
              <a:off x="1987284" y="2436862"/>
              <a:ext cx="984798" cy="360346"/>
            </a:xfrm>
            <a:prstGeom prst="leftRightArrow">
              <a:avLst>
                <a:gd name="adj1" fmla="val 38185"/>
                <a:gd name="adj2" fmla="val 42968"/>
              </a:avLst>
            </a:prstGeom>
            <a:solidFill>
              <a:schemeClr val="bg1">
                <a:lumMod val="75000"/>
                <a:alpha val="97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900" dirty="0">
                <a:latin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CD290E-CC70-B3AB-92A8-C43A3112539F}"/>
                </a:ext>
              </a:extLst>
            </p:cNvPr>
            <p:cNvSpPr txBox="1"/>
            <p:nvPr/>
          </p:nvSpPr>
          <p:spPr>
            <a:xfrm rot="18329370">
              <a:off x="2098683" y="2486554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Roaming</a:t>
              </a:r>
            </a:p>
          </p:txBody>
        </p:sp>
      </p:grpSp>
      <p:sp>
        <p:nvSpPr>
          <p:cNvPr id="34" name="Cloud 33">
            <a:extLst>
              <a:ext uri="{FF2B5EF4-FFF2-40B4-BE49-F238E27FC236}">
                <a16:creationId xmlns:a16="http://schemas.microsoft.com/office/drawing/2014/main" id="{F34EFAB1-7821-B3B8-F759-15B7A3163DB8}"/>
              </a:ext>
            </a:extLst>
          </p:cNvPr>
          <p:cNvSpPr/>
          <p:nvPr/>
        </p:nvSpPr>
        <p:spPr>
          <a:xfrm>
            <a:off x="4495800" y="2540688"/>
            <a:ext cx="2554057" cy="1424378"/>
          </a:xfrm>
          <a:prstGeom prst="cloud">
            <a:avLst/>
          </a:prstGeom>
          <a:pattFill prst="dash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288B55A-7175-B086-4EDB-9E92C2959D21}"/>
              </a:ext>
            </a:extLst>
          </p:cNvPr>
          <p:cNvSpPr/>
          <p:nvPr/>
        </p:nvSpPr>
        <p:spPr>
          <a:xfrm>
            <a:off x="9097488" y="1399521"/>
            <a:ext cx="2445091" cy="1066800"/>
          </a:xfrm>
          <a:prstGeom prst="cloud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OEM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cloud</a:t>
            </a:r>
          </a:p>
        </p:txBody>
      </p:sp>
      <p:pic>
        <p:nvPicPr>
          <p:cNvPr id="1030" name="Picture 6" descr="Where can I charge my electric car? Everywhere | Volkswagen Ireland  Electric Cars">
            <a:extLst>
              <a:ext uri="{FF2B5EF4-FFF2-40B4-BE49-F238E27FC236}">
                <a16:creationId xmlns:a16="http://schemas.microsoft.com/office/drawing/2014/main" id="{008F1826-E9A4-BA95-4C42-F1428D8BD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0" t="18378" b="8655"/>
          <a:stretch/>
        </p:blipFill>
        <p:spPr bwMode="auto">
          <a:xfrm>
            <a:off x="8879698" y="4130001"/>
            <a:ext cx="2550302" cy="17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pay for charging your electric car | Volkswagen Ireland Electric Cars">
            <a:extLst>
              <a:ext uri="{FF2B5EF4-FFF2-40B4-BE49-F238E27FC236}">
                <a16:creationId xmlns:a16="http://schemas.microsoft.com/office/drawing/2014/main" id="{E577F8BF-ECB0-FE67-593A-490EBE38F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6719"/>
          <a:stretch/>
        </p:blipFill>
        <p:spPr bwMode="auto">
          <a:xfrm>
            <a:off x="771636" y="4125081"/>
            <a:ext cx="2565401" cy="17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B0FA491-9A29-2E80-9A39-3113320EDC8B}"/>
              </a:ext>
            </a:extLst>
          </p:cNvPr>
          <p:cNvGrpSpPr/>
          <p:nvPr/>
        </p:nvGrpSpPr>
        <p:grpSpPr>
          <a:xfrm rot="21272912">
            <a:off x="4270871" y="1847349"/>
            <a:ext cx="2253315" cy="237436"/>
            <a:chOff x="4601121" y="2009155"/>
            <a:chExt cx="1466829" cy="237436"/>
          </a:xfrm>
        </p:grpSpPr>
        <p:sp>
          <p:nvSpPr>
            <p:cNvPr id="38" name="Left-Right Arrow 37">
              <a:extLst>
                <a:ext uri="{FF2B5EF4-FFF2-40B4-BE49-F238E27FC236}">
                  <a16:creationId xmlns:a16="http://schemas.microsoft.com/office/drawing/2014/main" id="{6B3F3161-A19C-78F6-989D-CC0A7D07BA48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F4D7D-112E-1412-CB62-4F3DAE23CDB7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Reseller/Self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A893ED-D5D5-E244-6159-CD9B012BDD0E}"/>
              </a:ext>
            </a:extLst>
          </p:cNvPr>
          <p:cNvGrpSpPr/>
          <p:nvPr/>
        </p:nvGrpSpPr>
        <p:grpSpPr>
          <a:xfrm rot="20429393">
            <a:off x="3055022" y="3173741"/>
            <a:ext cx="1763696" cy="237436"/>
            <a:chOff x="4601121" y="2009155"/>
            <a:chExt cx="1466829" cy="237436"/>
          </a:xfrm>
        </p:grpSpPr>
        <p:sp>
          <p:nvSpPr>
            <p:cNvPr id="42" name="Left-Right Arrow 41">
              <a:extLst>
                <a:ext uri="{FF2B5EF4-FFF2-40B4-BE49-F238E27FC236}">
                  <a16:creationId xmlns:a16="http://schemas.microsoft.com/office/drawing/2014/main" id="{7DACB7F2-E0F8-438D-C8F0-AEBB2BA66A4D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DF0C86-7350-CE97-6FDB-C93F0B962270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Reseller/Self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64D233-8D5A-4691-E490-B689242C1BB4}"/>
              </a:ext>
            </a:extLst>
          </p:cNvPr>
          <p:cNvGrpSpPr/>
          <p:nvPr/>
        </p:nvGrpSpPr>
        <p:grpSpPr>
          <a:xfrm rot="19213341">
            <a:off x="6337282" y="2763981"/>
            <a:ext cx="1129374" cy="237436"/>
            <a:chOff x="4601121" y="2009155"/>
            <a:chExt cx="1466829" cy="237436"/>
          </a:xfrm>
        </p:grpSpPr>
        <p:sp>
          <p:nvSpPr>
            <p:cNvPr id="48" name="Left-Right Arrow 47">
              <a:extLst>
                <a:ext uri="{FF2B5EF4-FFF2-40B4-BE49-F238E27FC236}">
                  <a16:creationId xmlns:a16="http://schemas.microsoft.com/office/drawing/2014/main" id="{70AB67A2-0784-2807-CA6C-9DE7232C1F2C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E4689B0-0B58-C986-DEF9-D215C6EDC2DA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51B21D-E913-98CA-F39A-FEE2CFACCBB0}"/>
              </a:ext>
            </a:extLst>
          </p:cNvPr>
          <p:cNvGrpSpPr/>
          <p:nvPr/>
        </p:nvGrpSpPr>
        <p:grpSpPr>
          <a:xfrm rot="20333387">
            <a:off x="3027894" y="2463420"/>
            <a:ext cx="3414638" cy="269188"/>
            <a:chOff x="4601121" y="1977403"/>
            <a:chExt cx="1466829" cy="269188"/>
          </a:xfrm>
        </p:grpSpPr>
        <p:sp>
          <p:nvSpPr>
            <p:cNvPr id="51" name="Left-Right Arrow 50">
              <a:extLst>
                <a:ext uri="{FF2B5EF4-FFF2-40B4-BE49-F238E27FC236}">
                  <a16:creationId xmlns:a16="http://schemas.microsoft.com/office/drawing/2014/main" id="{839D4984-2B0D-2773-0A69-F7E10DACCD6E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529A24-7CEC-65BF-CC42-21D84031F7E5}"/>
                </a:ext>
              </a:extLst>
            </p:cNvPr>
            <p:cNvSpPr txBox="1"/>
            <p:nvPr/>
          </p:nvSpPr>
          <p:spPr>
            <a:xfrm rot="661392">
              <a:off x="4883653" y="1977403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                                 Reseller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08F65B-AEFA-F796-053F-19061CEC716E}"/>
              </a:ext>
            </a:extLst>
          </p:cNvPr>
          <p:cNvGrpSpPr/>
          <p:nvPr/>
        </p:nvGrpSpPr>
        <p:grpSpPr>
          <a:xfrm rot="1714882">
            <a:off x="3827847" y="2499930"/>
            <a:ext cx="1301030" cy="237436"/>
            <a:chOff x="4601123" y="2009155"/>
            <a:chExt cx="1466830" cy="237436"/>
          </a:xfrm>
        </p:grpSpPr>
        <p:sp>
          <p:nvSpPr>
            <p:cNvPr id="45" name="Left-Right Arrow 44">
              <a:extLst>
                <a:ext uri="{FF2B5EF4-FFF2-40B4-BE49-F238E27FC236}">
                  <a16:creationId xmlns:a16="http://schemas.microsoft.com/office/drawing/2014/main" id="{8EF1887B-6E29-3AD8-644B-53B10190CCD2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658AA1-8632-E8AA-62CE-359F06C270D9}"/>
                </a:ext>
              </a:extLst>
            </p:cNvPr>
            <p:cNvSpPr txBox="1"/>
            <p:nvPr/>
          </p:nvSpPr>
          <p:spPr>
            <a:xfrm rot="661392">
              <a:off x="4941630" y="2020152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Reseller</a:t>
              </a:r>
            </a:p>
          </p:txBody>
        </p:sp>
      </p:grpSp>
      <p:sp>
        <p:nvSpPr>
          <p:cNvPr id="53" name="Left-Right Arrow Callout 52">
            <a:extLst>
              <a:ext uri="{FF2B5EF4-FFF2-40B4-BE49-F238E27FC236}">
                <a16:creationId xmlns:a16="http://schemas.microsoft.com/office/drawing/2014/main" id="{43327AE2-195B-0B83-3549-86C5BF2568C5}"/>
              </a:ext>
            </a:extLst>
          </p:cNvPr>
          <p:cNvSpPr/>
          <p:nvPr/>
        </p:nvSpPr>
        <p:spPr bwMode="auto">
          <a:xfrm>
            <a:off x="3900141" y="5674867"/>
            <a:ext cx="4024659" cy="65998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9990"/>
            </a:avLst>
          </a:prstGeom>
          <a:noFill/>
          <a:ln w="1270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Foundation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: safe energy exchange via coupler (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connector+inlet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), controlled </a:t>
            </a:r>
            <a:r>
              <a:rPr lang="en-US" sz="1100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by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n-lt"/>
              </a:rPr>
              <a:t>communication between state machines in EV and EVSE. 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E8C457-6673-7C88-9C72-E000D080FB81}"/>
              </a:ext>
            </a:extLst>
          </p:cNvPr>
          <p:cNvGrpSpPr/>
          <p:nvPr/>
        </p:nvGrpSpPr>
        <p:grpSpPr>
          <a:xfrm rot="20455888">
            <a:off x="8010245" y="1994820"/>
            <a:ext cx="1466548" cy="237436"/>
            <a:chOff x="4601121" y="2009155"/>
            <a:chExt cx="1466829" cy="237436"/>
          </a:xfrm>
        </p:grpSpPr>
        <p:sp>
          <p:nvSpPr>
            <p:cNvPr id="56" name="Left-Right Arrow 55">
              <a:extLst>
                <a:ext uri="{FF2B5EF4-FFF2-40B4-BE49-F238E27FC236}">
                  <a16:creationId xmlns:a16="http://schemas.microsoft.com/office/drawing/2014/main" id="{3E40457D-488F-5B23-DA5E-A3045597E1A9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50452E-EA7C-E3F7-DABA-BF522C672DC5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Partner/Self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CFBF24-EC73-6EA2-D904-6C38E5B439FC}"/>
              </a:ext>
            </a:extLst>
          </p:cNvPr>
          <p:cNvGrpSpPr/>
          <p:nvPr/>
        </p:nvGrpSpPr>
        <p:grpSpPr>
          <a:xfrm rot="20761713">
            <a:off x="6747271" y="3140552"/>
            <a:ext cx="2409145" cy="237436"/>
            <a:chOff x="4601121" y="2009155"/>
            <a:chExt cx="1466829" cy="237436"/>
          </a:xfrm>
        </p:grpSpPr>
        <p:sp>
          <p:nvSpPr>
            <p:cNvPr id="59" name="Left-Right Arrow 58">
              <a:extLst>
                <a:ext uri="{FF2B5EF4-FFF2-40B4-BE49-F238E27FC236}">
                  <a16:creationId xmlns:a16="http://schemas.microsoft.com/office/drawing/2014/main" id="{2693344B-C22F-98E1-B851-B6AD32F670D4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C3EBF9-F300-E628-F672-7C0B956DC1A7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Partner/Self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5BEAEE-F5BE-D4E6-7971-B7E50F31A67C}"/>
              </a:ext>
            </a:extLst>
          </p:cNvPr>
          <p:cNvGrpSpPr/>
          <p:nvPr/>
        </p:nvGrpSpPr>
        <p:grpSpPr>
          <a:xfrm rot="277744">
            <a:off x="7886988" y="2659231"/>
            <a:ext cx="1466548" cy="237436"/>
            <a:chOff x="4601121" y="2009155"/>
            <a:chExt cx="1466829" cy="237436"/>
          </a:xfrm>
        </p:grpSpPr>
        <p:sp>
          <p:nvSpPr>
            <p:cNvPr id="62" name="Left-Right Arrow 61">
              <a:extLst>
                <a:ext uri="{FF2B5EF4-FFF2-40B4-BE49-F238E27FC236}">
                  <a16:creationId xmlns:a16="http://schemas.microsoft.com/office/drawing/2014/main" id="{D36F38E5-231A-4256-6A98-BB97DEE68472}"/>
                </a:ext>
              </a:extLst>
            </p:cNvPr>
            <p:cNvSpPr/>
            <p:nvPr/>
          </p:nvSpPr>
          <p:spPr bwMode="auto">
            <a:xfrm rot="647085">
              <a:off x="4601121" y="2009155"/>
              <a:ext cx="1466829" cy="237436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A8327B9-251C-047C-4C85-E8D4D25EDA41}"/>
                </a:ext>
              </a:extLst>
            </p:cNvPr>
            <p:cNvSpPr txBox="1"/>
            <p:nvPr/>
          </p:nvSpPr>
          <p:spPr>
            <a:xfrm rot="661392">
              <a:off x="4941156" y="201862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+mn-lt"/>
                </a:rPr>
                <a:t>Partner</a:t>
              </a: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91B596F-FAF3-2F93-BD12-058F8E228B94}"/>
              </a:ext>
            </a:extLst>
          </p:cNvPr>
          <p:cNvSpPr/>
          <p:nvPr/>
        </p:nvSpPr>
        <p:spPr bwMode="auto">
          <a:xfrm>
            <a:off x="3581400" y="3759812"/>
            <a:ext cx="4757668" cy="2640988"/>
          </a:xfrm>
          <a:prstGeom prst="roundRect">
            <a:avLst>
              <a:gd name="adj" fmla="val 11891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9A4F-214F-A6E5-F742-1B6BF708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783158"/>
          </a:xfrm>
        </p:spPr>
        <p:txBody>
          <a:bodyPr/>
          <a:lstStyle/>
          <a:p>
            <a:r>
              <a:rPr lang="en-US" dirty="0"/>
              <a:t>EV Charging (couplers, comms)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26B47-A7E1-3E0F-DD76-BA1B2357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Craig Rodine, SNL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D760C-852F-6DE4-2D72-9A9345A2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07A608-9DC2-7F70-72A0-C81D5003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287" y="1475014"/>
            <a:ext cx="8438243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AC charging: analog control (so far*)</a:t>
            </a:r>
          </a:p>
          <a:p>
            <a:pPr marL="0" indent="0">
              <a:buNone/>
            </a:pPr>
            <a:r>
              <a:rPr lang="en-US" sz="2800" dirty="0"/>
              <a:t>DC charging: digital signaling between EV-EVSE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6FA65-8CC7-E49B-1105-7C27C40CFD55}"/>
              </a:ext>
            </a:extLst>
          </p:cNvPr>
          <p:cNvSpPr txBox="1"/>
          <p:nvPr/>
        </p:nvSpPr>
        <p:spPr>
          <a:xfrm>
            <a:off x="6934200" y="3200400"/>
            <a:ext cx="4546600" cy="306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D307A-AA91-CFCC-307B-2F914E040458}"/>
              </a:ext>
            </a:extLst>
          </p:cNvPr>
          <p:cNvSpPr txBox="1"/>
          <p:nvPr/>
        </p:nvSpPr>
        <p:spPr>
          <a:xfrm>
            <a:off x="7278149" y="2819129"/>
            <a:ext cx="4390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EV-EVSE Communications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CHAdeMO, GB/T: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CAN bus / packets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CCS: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BPLC / IP / TCP / [TLS**] / XML (EXI)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Tesla:</a:t>
            </a:r>
          </a:p>
          <a:p>
            <a:r>
              <a:rPr lang="en-US" sz="20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SW-CAN / packets</a:t>
            </a:r>
            <a:endParaRPr lang="en-US" sz="2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ED631-1F34-EBE1-D929-A9E2322E8E6C}"/>
              </a:ext>
            </a:extLst>
          </p:cNvPr>
          <p:cNvSpPr txBox="1"/>
          <p:nvPr/>
        </p:nvSpPr>
        <p:spPr>
          <a:xfrm>
            <a:off x="965203" y="5774100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* AC charging using messages over TCP/IP is defined in ISO 15118-2 but not yet implemented, since analog control plus CSP service logic works just fine.</a:t>
            </a:r>
          </a:p>
          <a:p>
            <a:endParaRPr lang="en-US" sz="400" dirty="0">
              <a:latin typeface="+mn-lt"/>
            </a:endParaRPr>
          </a:p>
          <a:p>
            <a:endParaRPr lang="en-US" sz="400" dirty="0"/>
          </a:p>
          <a:p>
            <a:r>
              <a:rPr lang="en-US" sz="1100" dirty="0">
                <a:latin typeface="+mn-lt"/>
              </a:rPr>
              <a:t>** ISO 15118-2 and -20 define Certificate Profiles for TLS endpoints (EV and EVSE) but no PKI requirements. An industry group is developing those in SAE </a:t>
            </a:r>
            <a:r>
              <a:rPr lang="en-US" sz="1100" dirty="0" err="1">
                <a:latin typeface="+mn-lt"/>
              </a:rPr>
              <a:t>Intn’l</a:t>
            </a:r>
            <a:r>
              <a:rPr lang="en-US" sz="1100" dirty="0">
                <a:latin typeface="+mn-lt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0CA604-BD1C-DD94-C667-2401DAC26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0"/>
          <a:stretch/>
        </p:blipFill>
        <p:spPr>
          <a:xfrm>
            <a:off x="956496" y="2574045"/>
            <a:ext cx="6133733" cy="3061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1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4820-628A-D506-4CD1-66F5BCC6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838200"/>
          </a:xfrm>
        </p:spPr>
        <p:txBody>
          <a:bodyPr/>
          <a:lstStyle/>
          <a:p>
            <a:r>
              <a:rPr lang="en-US" dirty="0"/>
              <a:t>EV Charging (cybersecurity)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3485-D86E-8907-5B3C-A1EC6DD4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 bus stack (CHAdeMO, GB/T)</a:t>
            </a:r>
          </a:p>
          <a:p>
            <a:pPr lvl="1"/>
            <a:r>
              <a:rPr lang="en-US" dirty="0"/>
              <a:t>Differential signaling in cable is hard to sniff, disturb</a:t>
            </a:r>
          </a:p>
          <a:p>
            <a:pPr lvl="1"/>
            <a:r>
              <a:rPr lang="en-US" dirty="0"/>
              <a:t>Functionality limited to energy transfer, no “higher level services” (AAA, payment)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BPLC/IP/TCP stack</a:t>
            </a:r>
          </a:p>
          <a:p>
            <a:pPr lvl="1"/>
            <a:r>
              <a:rPr lang="en-US" dirty="0"/>
              <a:t>&gt;1000 channels, 2-28 MHz energy (IEEE 1901/</a:t>
            </a:r>
            <a:r>
              <a:rPr lang="en-US" dirty="0" err="1"/>
              <a:t>HomePlug</a:t>
            </a:r>
            <a:r>
              <a:rPr lang="en-US" dirty="0"/>
              <a:t> Green PHY)</a:t>
            </a:r>
          </a:p>
          <a:p>
            <a:pPr lvl="2"/>
            <a:r>
              <a:rPr lang="en-US" dirty="0"/>
              <a:t>Cable radiates, easily ‘heard’ at 40+ m, &gt; 99% packet capture</a:t>
            </a:r>
          </a:p>
          <a:p>
            <a:pPr lvl="2"/>
            <a:r>
              <a:rPr lang="en-US" dirty="0"/>
              <a:t>DoS attack disclosed (</a:t>
            </a:r>
            <a:r>
              <a:rPr lang="en-US" dirty="0" err="1"/>
              <a:t>Brokenwire</a:t>
            </a:r>
            <a:r>
              <a:rPr lang="en-US" dirty="0"/>
              <a:t>, Univ. Oxford cybersecurity research team)</a:t>
            </a:r>
          </a:p>
          <a:p>
            <a:pPr lvl="1"/>
            <a:r>
              <a:rPr lang="en-US" dirty="0"/>
              <a:t>Almost all DC charging in NA (CCS) uses unprotected TCP/IP</a:t>
            </a:r>
          </a:p>
          <a:p>
            <a:pPr lvl="2"/>
            <a:r>
              <a:rPr lang="en-US" dirty="0"/>
              <a:t>Using the DIN 70121 protocol, which has no cybersecurity provisions</a:t>
            </a:r>
          </a:p>
          <a:p>
            <a:pPr lvl="2"/>
            <a:r>
              <a:rPr lang="en-US" dirty="0"/>
              <a:t>A very small % of charging session use TLS (v1.2, one-way per ISO 15118-2)</a:t>
            </a:r>
          </a:p>
          <a:p>
            <a:pPr lvl="1"/>
            <a:r>
              <a:rPr lang="en-US" dirty="0"/>
              <a:t>Remedies being explored, but wide-scale mitigation would be very challenging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IEEE 802 standards can provide a superior, secure LAN/MAN connection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673DE-4F58-65EC-CF2B-A1DFB4F0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7F753-79B2-F985-57CC-57D660A7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65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C941-C73D-99E5-8EAA-E198B07A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49421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Current system uses IrDA standards for one-way communication</a:t>
            </a:r>
          </a:p>
          <a:p>
            <a:pPr lvl="1"/>
            <a:r>
              <a:rPr lang="en-US" sz="1800" dirty="0"/>
              <a:t>SAE J2799 (supports SAE J2600/J2601)</a:t>
            </a:r>
          </a:p>
          <a:p>
            <a:pPr lvl="1"/>
            <a:r>
              <a:rPr lang="en-US" sz="1800" dirty="0"/>
              <a:t>Vehicle sends fixed fueling parameters (V, T, p)</a:t>
            </a:r>
          </a:p>
          <a:p>
            <a:pPr lvl="1"/>
            <a:r>
              <a:rPr lang="en-US" sz="1800" dirty="0"/>
              <a:t>Dispenser can only react (i.e. for safety shutdown)</a:t>
            </a:r>
          </a:p>
          <a:p>
            <a:pPr lvl="1"/>
            <a:r>
              <a:rPr lang="en-US" sz="1800" dirty="0"/>
              <a:t>Overly large margins for physical and functional safety</a:t>
            </a:r>
          </a:p>
          <a:p>
            <a:pPr lvl="1"/>
            <a:r>
              <a:rPr lang="en-US" sz="1800" dirty="0"/>
              <a:t>Doesn’t support higher fill rates, tank temp ranges</a:t>
            </a:r>
          </a:p>
          <a:p>
            <a:pPr lvl="1"/>
            <a:r>
              <a:rPr lang="en-US" sz="1800" dirty="0"/>
              <a:t>IrDA not very reliable (sunlight, fogging); easily damaged</a:t>
            </a:r>
          </a:p>
          <a:p>
            <a:pPr lvl="1"/>
            <a:r>
              <a:rPr lang="en-US" sz="1800" dirty="0"/>
              <a:t>IrDA is not secure, easily compromised (MITM)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Opening for IEEE 802 standards-based comms</a:t>
            </a:r>
          </a:p>
          <a:p>
            <a:pPr lvl="1"/>
            <a:r>
              <a:rPr lang="en-US" sz="1800" dirty="0"/>
              <a:t>2-way: tank characteristics; pre-cooling; dynamic control</a:t>
            </a:r>
          </a:p>
          <a:p>
            <a:pPr lvl="1"/>
            <a:r>
              <a:rPr lang="en-US" sz="1800" dirty="0"/>
              <a:t>Needed for higher-speed fueling (larger tank HSVs)</a:t>
            </a:r>
          </a:p>
          <a:p>
            <a:pPr lvl="1"/>
            <a:r>
              <a:rPr lang="en-US" sz="1800" dirty="0"/>
              <a:t>EU Project PRHYDE -&gt; ISO 19885-2/-3 (ISO TC 297/WG 24)</a:t>
            </a:r>
          </a:p>
          <a:p>
            <a:pPr lvl="1"/>
            <a:r>
              <a:rPr lang="en-US" sz="1800" dirty="0"/>
              <a:t>Contemplating transactional services (e.g. payment, loyalty</a:t>
            </a:r>
            <a:br>
              <a:rPr lang="en-US" sz="1800" dirty="0"/>
            </a:br>
            <a:r>
              <a:rPr lang="en-US" sz="1800" dirty="0"/>
              <a:t>points) and fleet management (fueling logs, maintenance)</a:t>
            </a:r>
          </a:p>
          <a:p>
            <a:pPr lvl="1"/>
            <a:r>
              <a:rPr lang="en-US" sz="1800" dirty="0"/>
              <a:t>Developing requirements for trust and security (e.g. PKI)</a:t>
            </a:r>
          </a:p>
          <a:p>
            <a:pPr lvl="1"/>
            <a:r>
              <a:rPr lang="en-US" sz="1800" dirty="0"/>
              <a:t>Interested in using Secure Layer 2 (802.1/802.3/802.11)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3864-0744-089D-7E37-93E517B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0D97-D9DC-CCB1-BB50-1369BB9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B1D2E-E6A8-A420-756C-F2929D5D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HSV (gaseous hydrogen) fueling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B83211-B52C-FC2B-21E1-511C691E9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1" t="17836" r="1551" b="2381"/>
          <a:stretch/>
        </p:blipFill>
        <p:spPr>
          <a:xfrm>
            <a:off x="7885674" y="2437607"/>
            <a:ext cx="36030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52FA-F11D-812B-D44E-0849976C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802.24: exploring IEEE 802 vertical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8911-B707-4BCA-613D-92DC38C8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1"/>
            <a:ext cx="10363200" cy="44195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Establish a secure, cohesive, extensible </a:t>
            </a:r>
            <a:r>
              <a:rPr lang="en-US" i="1" dirty="0"/>
              <a:t>AFV fueling</a:t>
            </a:r>
            <a:r>
              <a:rPr lang="en-US" dirty="0"/>
              <a:t> </a:t>
            </a:r>
            <a:r>
              <a:rPr lang="en-US" i="1" dirty="0"/>
              <a:t>edge</a:t>
            </a:r>
            <a:endParaRPr lang="en-US" dirty="0"/>
          </a:p>
          <a:p>
            <a:pPr lvl="1"/>
            <a:r>
              <a:rPr lang="en-US" dirty="0"/>
              <a:t>LAN/MAN support for critical (depot, transportation) sites and operations</a:t>
            </a:r>
          </a:p>
          <a:p>
            <a:pPr lvl="1"/>
            <a:r>
              <a:rPr lang="en-US" dirty="0"/>
              <a:t>Comms, computing, control, data, energy for next-gen fueling applications</a:t>
            </a:r>
          </a:p>
          <a:p>
            <a:pPr>
              <a:lnSpc>
                <a:spcPct val="120000"/>
              </a:lnSpc>
            </a:pPr>
            <a:r>
              <a:rPr lang="en-US" dirty="0"/>
              <a:t>Enhance AFV fueling site system integration using 802 standards for e.g. location, management, mobility, privacy, reliability, security, TSN …</a:t>
            </a:r>
          </a:p>
          <a:p>
            <a:pPr>
              <a:lnSpc>
                <a:spcPct val="120000"/>
              </a:lnSpc>
            </a:pPr>
            <a:r>
              <a:rPr lang="en-US" dirty="0"/>
              <a:t>Example next-generation (especially, fleet) AFV fueling uses cases</a:t>
            </a:r>
          </a:p>
          <a:p>
            <a:pPr lvl="1"/>
            <a:r>
              <a:rPr lang="en-US" dirty="0"/>
              <a:t>Site-level comms fabric under 802.1 security and management framework</a:t>
            </a:r>
          </a:p>
          <a:p>
            <a:pPr lvl="1"/>
            <a:r>
              <a:rPr lang="en-US" dirty="0"/>
              <a:t>VLANs for security, QOS of high-data-volume applications, e.g. GIS data, route and schedule optimization, media services, trusted SW updates for vehicle ECU/DCU</a:t>
            </a:r>
          </a:p>
          <a:p>
            <a:pPr lvl="1"/>
            <a:r>
              <a:rPr lang="en-US" dirty="0"/>
              <a:t>Wi-Fi for charging, transactions, robotics, Autonomous Vehicle (AV) control </a:t>
            </a:r>
          </a:p>
          <a:p>
            <a:pPr lvl="1"/>
            <a:r>
              <a:rPr lang="en-US" dirty="0"/>
              <a:t>SPE for control and management of high-power EV charging, integrating building/site DERs and the electrical utility edge</a:t>
            </a:r>
          </a:p>
          <a:p>
            <a:pPr lvl="1"/>
            <a:r>
              <a:rPr lang="en-US" dirty="0"/>
              <a:t>TSN-based time synchronization for power system controls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0EE5E-2F8E-1AA1-0979-B6629348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564BD-C268-479D-D523-A1CDB70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8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6182FEC-4CEC-8265-97A8-649EFEFA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59" y="1447800"/>
            <a:ext cx="2000634" cy="20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C941-C73D-99E5-8EAA-E198B07A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56865"/>
            <a:ext cx="10363200" cy="4694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Use Wi-Fi for “over-the-top” transaction services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EV/HSV joins site Wi-Fi</a:t>
            </a:r>
            <a:r>
              <a:rPr lang="en-US" sz="2200" baseline="30000" dirty="0"/>
              <a:t>®</a:t>
            </a:r>
            <a:r>
              <a:rPr lang="en-US" sz="2200" dirty="0"/>
              <a:t> network, negotiates fueling service parameters</a:t>
            </a:r>
          </a:p>
          <a:p>
            <a:r>
              <a:rPr lang="en-US" sz="2200" dirty="0"/>
              <a:t>On-site edge services platform directs AFV to fueling bay</a:t>
            </a:r>
          </a:p>
          <a:p>
            <a:r>
              <a:rPr lang="en-US" sz="2200" dirty="0"/>
              <a:t>Cloud-based services platform coordinates with energy market</a:t>
            </a:r>
          </a:p>
          <a:p>
            <a:r>
              <a:rPr lang="en-US" sz="2200" dirty="0"/>
              <a:t>Coupling to fueling device might be robotic, controlled via Wi-Fi</a:t>
            </a:r>
          </a:p>
          <a:p>
            <a:r>
              <a:rPr lang="en-US" sz="2200" dirty="0"/>
              <a:t>Fueling control could be via Wi-Fi as well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B1D2E-E6A8-A420-756C-F2929D5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Near-term 802.11 use case #1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3864-0744-089D-7E37-93E517B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0D97-D9DC-CCB1-BB50-1369BB9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30C46-CF5D-A2B2-AAD2-2F14034D4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00" y="2416697"/>
            <a:ext cx="3540196" cy="1866900"/>
          </a:xfrm>
          <a:prstGeom prst="rect">
            <a:avLst/>
          </a:prstGeom>
        </p:spPr>
      </p:pic>
      <p:pic>
        <p:nvPicPr>
          <p:cNvPr id="1026" name="Picture 2" descr="electric vehicle Icon - Free PNG &amp; SVG 215003 - Noun Project">
            <a:extLst>
              <a:ext uri="{FF2B5EF4-FFF2-40B4-BE49-F238E27FC236}">
                <a16:creationId xmlns:a16="http://schemas.microsoft.com/office/drawing/2014/main" id="{0E1C53A4-6213-0C1C-3DF2-B6BC2463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3000"/>
          <a:stretch/>
        </p:blipFill>
        <p:spPr bwMode="auto">
          <a:xfrm>
            <a:off x="8702352" y="3042069"/>
            <a:ext cx="2422848" cy="13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EE07A8B-A5B5-C4F2-9BD9-E4506358B1A2}"/>
              </a:ext>
            </a:extLst>
          </p:cNvPr>
          <p:cNvGrpSpPr>
            <a:grpSpLocks noChangeAspect="1"/>
          </p:cNvGrpSpPr>
          <p:nvPr/>
        </p:nvGrpSpPr>
        <p:grpSpPr>
          <a:xfrm>
            <a:off x="2203763" y="2388663"/>
            <a:ext cx="1906588" cy="1866901"/>
            <a:chOff x="1425668" y="2090337"/>
            <a:chExt cx="2152726" cy="21079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6DDEB4-D817-90CB-F982-6E341084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668" y="2090337"/>
              <a:ext cx="781608" cy="7709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672DE2-09E3-B113-1C15-E234977A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573" y="2560849"/>
              <a:ext cx="781608" cy="7709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3CA439-BA02-FF32-B3FA-45EEAF91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179" y="3051954"/>
              <a:ext cx="781608" cy="7709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77B497-299A-D56B-018C-16C0CE4BB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786" y="3427351"/>
              <a:ext cx="781608" cy="770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4B955-9E4B-A985-F903-93C9DF552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6111" y="2787023"/>
            <a:ext cx="689559" cy="689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B3454-C05C-7AB2-AE5E-4AF2AB4AA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0770" y="2790782"/>
            <a:ext cx="685800" cy="685800"/>
          </a:xfrm>
          <a:prstGeom prst="rect">
            <a:avLst/>
          </a:prstGeom>
        </p:spPr>
      </p:pic>
      <p:pic>
        <p:nvPicPr>
          <p:cNvPr id="17" name="Picture 2" descr="CA Hydrogen Stations">
            <a:extLst>
              <a:ext uri="{FF2B5EF4-FFF2-40B4-BE49-F238E27FC236}">
                <a16:creationId xmlns:a16="http://schemas.microsoft.com/office/drawing/2014/main" id="{4FEC0CAC-2D4C-3B66-4D1E-49E79192E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26825" r="17893"/>
          <a:stretch/>
        </p:blipFill>
        <p:spPr bwMode="auto">
          <a:xfrm>
            <a:off x="1968350" y="3361700"/>
            <a:ext cx="812896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 Hydrogen Stations">
            <a:extLst>
              <a:ext uri="{FF2B5EF4-FFF2-40B4-BE49-F238E27FC236}">
                <a16:creationId xmlns:a16="http://schemas.microsoft.com/office/drawing/2014/main" id="{3143CD84-E18F-FC81-5F95-8DABB926F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26825" r="17893"/>
          <a:stretch/>
        </p:blipFill>
        <p:spPr bwMode="auto">
          <a:xfrm>
            <a:off x="736088" y="2270670"/>
            <a:ext cx="812896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A Hydrogen Stations">
            <a:extLst>
              <a:ext uri="{FF2B5EF4-FFF2-40B4-BE49-F238E27FC236}">
                <a16:creationId xmlns:a16="http://schemas.microsoft.com/office/drawing/2014/main" id="{E701C128-CCCD-6521-DCAA-4941FA65B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26825" r="17893"/>
          <a:stretch/>
        </p:blipFill>
        <p:spPr bwMode="auto">
          <a:xfrm>
            <a:off x="1336231" y="2851198"/>
            <a:ext cx="812896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7076-F13F-ACCD-3657-30660D12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8366"/>
            <a:ext cx="10210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Use Wi-Fi® for large-scale EV (AC) charging </a:t>
            </a:r>
          </a:p>
          <a:p>
            <a:r>
              <a:rPr lang="en-US" sz="2800" dirty="0"/>
              <a:t>800 parking spots, 400 AC charging stations (6.6 kW)</a:t>
            </a:r>
          </a:p>
          <a:p>
            <a:r>
              <a:rPr lang="en-US" sz="2800" dirty="0"/>
              <a:t>Medium/long dwell (4-10 hour) charging</a:t>
            </a:r>
          </a:p>
          <a:p>
            <a:r>
              <a:rPr lang="en-US" sz="2800" dirty="0"/>
              <a:t>Wi-Fi applications</a:t>
            </a:r>
          </a:p>
          <a:p>
            <a:pPr lvl="1"/>
            <a:r>
              <a:rPr lang="en-US" sz="2400" dirty="0"/>
              <a:t>Replace PLC (L1/L2)</a:t>
            </a:r>
          </a:p>
          <a:p>
            <a:pPr lvl="1"/>
            <a:r>
              <a:rPr lang="en-US" sz="2400" dirty="0"/>
              <a:t>Managed charging</a:t>
            </a:r>
          </a:p>
          <a:p>
            <a:pPr lvl="1"/>
            <a:r>
              <a:rPr lang="en-US" sz="2400" dirty="0"/>
              <a:t>Data (logistics &amp; tracking)</a:t>
            </a:r>
          </a:p>
          <a:p>
            <a:pPr lvl="1"/>
            <a:r>
              <a:rPr lang="en-US" sz="2400" dirty="0"/>
              <a:t>EV (ECU) maintenance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D93A9-8822-2F93-1A34-B686851B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BBC1-B1F3-9EE4-E1BC-34D409C7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4A842E-1BC5-2A3C-C615-8D2E6029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Near-term 802.11 use case #2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E2FE58-D1A7-216D-96CE-0AE62FE69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46" y="3538562"/>
            <a:ext cx="5444359" cy="26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64627"/>
      </p:ext>
    </p:extLst>
  </p:cSld>
  <p:clrMapOvr>
    <a:masterClrMapping/>
  </p:clrMapOvr>
</p:sld>
</file>

<file path=ppt/theme/theme1.xml><?xml version="1.0" encoding="utf-8"?>
<a:theme xmlns:a="http://schemas.openxmlformats.org/drawingml/2006/main" name="802-24-Theme1">
  <a:themeElements>
    <a:clrScheme name="Office Theme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24-Theme1" id="{71AA4CE9-9702-411B-A30F-4CFFB88909A4}" vid="{122AA4A9-5C12-4562-9898-C288264059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9514</TotalTime>
  <Words>1470</Words>
  <Application>Microsoft Macintosh PowerPoint</Application>
  <PresentationFormat>Widescreen</PresentationFormat>
  <Paragraphs>217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Times New Roman</vt:lpstr>
      <vt:lpstr>802-24-Theme1</vt:lpstr>
      <vt:lpstr>802.11 WNG </vt:lpstr>
      <vt:lpstr>Agenda</vt:lpstr>
      <vt:lpstr>EV Charging (systems, services) </vt:lpstr>
      <vt:lpstr>EV Charging (couplers, comms) </vt:lpstr>
      <vt:lpstr>EV Charging (cybersecurity)</vt:lpstr>
      <vt:lpstr>HSV (gaseous hydrogen) fueling</vt:lpstr>
      <vt:lpstr>802.24: exploring IEEE 802 vertical application</vt:lpstr>
      <vt:lpstr>Near-term 802.11 use case #1</vt:lpstr>
      <vt:lpstr>Near-term 802.11 use case #2</vt:lpstr>
      <vt:lpstr>802.1 &amp; 802.3 opportunities</vt:lpstr>
      <vt:lpstr>Near-term SPE use case (x2)</vt:lpstr>
      <vt:lpstr>AFV ‘fueling edge network’</vt:lpstr>
      <vt:lpstr>Potential relevance of TSN for AFV Fueling</vt:lpstr>
      <vt:lpstr>EV charging edge node in (energy systems) context</vt:lpstr>
      <vt:lpstr>In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802.24 Vertical Applications TAG</dc:title>
  <dc:creator>Godfrey, Tim</dc:creator>
  <cp:lastModifiedBy>Rodine, Craig</cp:lastModifiedBy>
  <cp:revision>250</cp:revision>
  <dcterms:created xsi:type="dcterms:W3CDTF">2020-10-13T15:01:18Z</dcterms:created>
  <dcterms:modified xsi:type="dcterms:W3CDTF">2023-01-17T12:22:30Z</dcterms:modified>
</cp:coreProperties>
</file>