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655" r:id="rId4"/>
    <p:sldId id="667" r:id="rId5"/>
    <p:sldId id="670" r:id="rId6"/>
    <p:sldId id="647" r:id="rId7"/>
    <p:sldId id="659" r:id="rId8"/>
    <p:sldId id="660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F3E918-6E1F-9662-AF12-289DF8A16C9C}" name="Akhmetov, Dmitry" initials="AD" userId="S::dmitry.akhmetov@intel.com::1d39d2a1-c911-49c8-99e8-36840f8b699a" providerId="AD"/>
  <p188:author id="{FFFCF362-E410-225C-DF11-CD03DB4468AE}" name="Cariou, Laurent" initials="CL" userId="S::laurent.cariou@intel.com::4453f93f-2ed2-46e8-bb8c-3237fbfdd40b" providerId="AD"/>
  <p188:author id="{5E282889-0294-1EEC-2B07-8FC701BB59C5}" name="Fang, Juan" initials="FJ" userId="S::juan.fang@intel.com::c49291d6-e9d9-42a4-a1d1-3277e0431fd7" providerId="AD"/>
  <p188:author id="{A00544C0-9EA6-B23E-3DD9-F65CD1C4A845}" name="Park, Minyoung" initials="PM" userId="S::minyoung.park@intel.com::127d513f-da54-4474-846e-76202393764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00AF2D-6EB5-4590-BBC9-611C7C20A30F}" v="6" dt="2023-01-31T00:23:21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1070" autoAdjust="0"/>
  </p:normalViewPr>
  <p:slideViewPr>
    <p:cSldViewPr snapToGrid="0" showGuides="1">
      <p:cViewPr varScale="1">
        <p:scale>
          <a:sx n="50" d="100"/>
          <a:sy n="50" d="100"/>
        </p:scale>
        <p:origin x="1188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0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2504" y="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ng, Juan" userId="c49291d6-e9d9-42a4-a1d1-3277e0431fd7" providerId="ADAL" clId="{E400AF2D-6EB5-4590-BBC9-611C7C20A30F}"/>
    <pc:docChg chg="custSel modSld">
      <pc:chgData name="Fang, Juan" userId="c49291d6-e9d9-42a4-a1d1-3277e0431fd7" providerId="ADAL" clId="{E400AF2D-6EB5-4590-BBC9-611C7C20A30F}" dt="2023-03-07T21:23:24.949" v="55" actId="313"/>
      <pc:docMkLst>
        <pc:docMk/>
      </pc:docMkLst>
      <pc:sldChg chg="modSp mod">
        <pc:chgData name="Fang, Juan" userId="c49291d6-e9d9-42a4-a1d1-3277e0431fd7" providerId="ADAL" clId="{E400AF2D-6EB5-4590-BBC9-611C7C20A30F}" dt="2023-01-31T00:23:11.688" v="29"/>
        <pc:sldMkLst>
          <pc:docMk/>
          <pc:sldMk cId="0" sldId="256"/>
        </pc:sldMkLst>
        <pc:spChg chg="mod">
          <ac:chgData name="Fang, Juan" userId="c49291d6-e9d9-42a4-a1d1-3277e0431fd7" providerId="ADAL" clId="{E400AF2D-6EB5-4590-BBC9-611C7C20A30F}" dt="2022-12-14T17:44:19.517" v="0"/>
          <ac:spMkLst>
            <pc:docMk/>
            <pc:sldMk cId="0" sldId="256"/>
            <ac:spMk id="7" creationId="{00000000-0000-0000-0000-000000000000}"/>
          </ac:spMkLst>
        </pc:spChg>
        <pc:graphicFrameChg chg="mod">
          <ac:chgData name="Fang, Juan" userId="c49291d6-e9d9-42a4-a1d1-3277e0431fd7" providerId="ADAL" clId="{E400AF2D-6EB5-4590-BBC9-611C7C20A30F}" dt="2023-01-31T00:23:11.688" v="29"/>
          <ac:graphicFrameMkLst>
            <pc:docMk/>
            <pc:sldMk cId="0" sldId="256"/>
            <ac:graphicFrameMk id="3075" creationId="{00000000-0000-0000-0000-000000000000}"/>
          </ac:graphicFrameMkLst>
        </pc:graphicFrameChg>
      </pc:sldChg>
      <pc:sldChg chg="modSp mod">
        <pc:chgData name="Fang, Juan" userId="c49291d6-e9d9-42a4-a1d1-3277e0431fd7" providerId="ADAL" clId="{E400AF2D-6EB5-4590-BBC9-611C7C20A30F}" dt="2022-12-14T17:44:23.129" v="1"/>
        <pc:sldMkLst>
          <pc:docMk/>
          <pc:sldMk cId="801119228" sldId="270"/>
        </pc:sldMkLst>
        <pc:spChg chg="mod">
          <ac:chgData name="Fang, Juan" userId="c49291d6-e9d9-42a4-a1d1-3277e0431fd7" providerId="ADAL" clId="{E400AF2D-6EB5-4590-BBC9-611C7C20A30F}" dt="2022-12-14T17:44:23.129" v="1"/>
          <ac:spMkLst>
            <pc:docMk/>
            <pc:sldMk cId="801119228" sldId="270"/>
            <ac:spMk id="5" creationId="{00000000-0000-0000-0000-000000000000}"/>
          </ac:spMkLst>
        </pc:spChg>
      </pc:sldChg>
      <pc:sldChg chg="modSp mod">
        <pc:chgData name="Fang, Juan" userId="c49291d6-e9d9-42a4-a1d1-3277e0431fd7" providerId="ADAL" clId="{E400AF2D-6EB5-4590-BBC9-611C7C20A30F}" dt="2022-12-14T17:44:34.946" v="5"/>
        <pc:sldMkLst>
          <pc:docMk/>
          <pc:sldMk cId="1605216175" sldId="647"/>
        </pc:sldMkLst>
        <pc:spChg chg="mod">
          <ac:chgData name="Fang, Juan" userId="c49291d6-e9d9-42a4-a1d1-3277e0431fd7" providerId="ADAL" clId="{E400AF2D-6EB5-4590-BBC9-611C7C20A30F}" dt="2022-12-14T17:44:34.946" v="5"/>
          <ac:spMkLst>
            <pc:docMk/>
            <pc:sldMk cId="1605216175" sldId="647"/>
            <ac:spMk id="5" creationId="{1A805903-96CD-7E13-46DF-0861DE92570A}"/>
          </ac:spMkLst>
        </pc:spChg>
      </pc:sldChg>
      <pc:sldChg chg="modSp mod">
        <pc:chgData name="Fang, Juan" userId="c49291d6-e9d9-42a4-a1d1-3277e0431fd7" providerId="ADAL" clId="{E400AF2D-6EB5-4590-BBC9-611C7C20A30F}" dt="2022-12-14T17:44:26.626" v="2"/>
        <pc:sldMkLst>
          <pc:docMk/>
          <pc:sldMk cId="2521963071" sldId="655"/>
        </pc:sldMkLst>
        <pc:spChg chg="mod">
          <ac:chgData name="Fang, Juan" userId="c49291d6-e9d9-42a4-a1d1-3277e0431fd7" providerId="ADAL" clId="{E400AF2D-6EB5-4590-BBC9-611C7C20A30F}" dt="2022-12-14T17:44:26.626" v="2"/>
          <ac:spMkLst>
            <pc:docMk/>
            <pc:sldMk cId="2521963071" sldId="655"/>
            <ac:spMk id="5" creationId="{00000000-0000-0000-0000-000000000000}"/>
          </ac:spMkLst>
        </pc:spChg>
      </pc:sldChg>
      <pc:sldChg chg="modSp mod">
        <pc:chgData name="Fang, Juan" userId="c49291d6-e9d9-42a4-a1d1-3277e0431fd7" providerId="ADAL" clId="{E400AF2D-6EB5-4590-BBC9-611C7C20A30F}" dt="2023-01-17T21:48:07.010" v="23" actId="20577"/>
        <pc:sldMkLst>
          <pc:docMk/>
          <pc:sldMk cId="4072867360" sldId="659"/>
        </pc:sldMkLst>
        <pc:spChg chg="mod">
          <ac:chgData name="Fang, Juan" userId="c49291d6-e9d9-42a4-a1d1-3277e0431fd7" providerId="ADAL" clId="{E400AF2D-6EB5-4590-BBC9-611C7C20A30F}" dt="2023-01-17T21:48:07.010" v="23" actId="20577"/>
          <ac:spMkLst>
            <pc:docMk/>
            <pc:sldMk cId="4072867360" sldId="659"/>
            <ac:spMk id="3" creationId="{C0EFB3C1-ED48-44D4-9C4C-1A219A2E034D}"/>
          </ac:spMkLst>
        </pc:spChg>
        <pc:spChg chg="mod">
          <ac:chgData name="Fang, Juan" userId="c49291d6-e9d9-42a4-a1d1-3277e0431fd7" providerId="ADAL" clId="{E400AF2D-6EB5-4590-BBC9-611C7C20A30F}" dt="2022-12-14T17:44:38.251" v="6"/>
          <ac:spMkLst>
            <pc:docMk/>
            <pc:sldMk cId="4072867360" sldId="659"/>
            <ac:spMk id="5" creationId="{77768D0C-2E88-4B8E-B372-85F5819EEC20}"/>
          </ac:spMkLst>
        </pc:spChg>
      </pc:sldChg>
      <pc:sldChg chg="modSp mod">
        <pc:chgData name="Fang, Juan" userId="c49291d6-e9d9-42a4-a1d1-3277e0431fd7" providerId="ADAL" clId="{E400AF2D-6EB5-4590-BBC9-611C7C20A30F}" dt="2023-03-07T21:23:24.949" v="55" actId="313"/>
        <pc:sldMkLst>
          <pc:docMk/>
          <pc:sldMk cId="1467196702" sldId="660"/>
        </pc:sldMkLst>
        <pc:spChg chg="mod">
          <ac:chgData name="Fang, Juan" userId="c49291d6-e9d9-42a4-a1d1-3277e0431fd7" providerId="ADAL" clId="{E400AF2D-6EB5-4590-BBC9-611C7C20A30F}" dt="2023-03-07T21:23:24.949" v="55" actId="313"/>
          <ac:spMkLst>
            <pc:docMk/>
            <pc:sldMk cId="1467196702" sldId="660"/>
            <ac:spMk id="3" creationId="{57575128-1B18-443B-A99C-983177D000FC}"/>
          </ac:spMkLst>
        </pc:spChg>
        <pc:spChg chg="mod">
          <ac:chgData name="Fang, Juan" userId="c49291d6-e9d9-42a4-a1d1-3277e0431fd7" providerId="ADAL" clId="{E400AF2D-6EB5-4590-BBC9-611C7C20A30F}" dt="2022-12-14T17:44:40.660" v="7"/>
          <ac:spMkLst>
            <pc:docMk/>
            <pc:sldMk cId="1467196702" sldId="660"/>
            <ac:spMk id="5" creationId="{FEF9F14A-7B54-423B-9EB1-7A3402ABA78B}"/>
          </ac:spMkLst>
        </pc:spChg>
      </pc:sldChg>
      <pc:sldChg chg="modSp mod">
        <pc:chgData name="Fang, Juan" userId="c49291d6-e9d9-42a4-a1d1-3277e0431fd7" providerId="ADAL" clId="{E400AF2D-6EB5-4590-BBC9-611C7C20A30F}" dt="2023-03-07T21:22:01.181" v="33" actId="20577"/>
        <pc:sldMkLst>
          <pc:docMk/>
          <pc:sldMk cId="644087564" sldId="667"/>
        </pc:sldMkLst>
        <pc:spChg chg="mod">
          <ac:chgData name="Fang, Juan" userId="c49291d6-e9d9-42a4-a1d1-3277e0431fd7" providerId="ADAL" clId="{E400AF2D-6EB5-4590-BBC9-611C7C20A30F}" dt="2022-12-14T17:44:29.254" v="3"/>
          <ac:spMkLst>
            <pc:docMk/>
            <pc:sldMk cId="644087564" sldId="667"/>
            <ac:spMk id="4" creationId="{72FCC409-B371-4D34-9F05-05586C893E67}"/>
          </ac:spMkLst>
        </pc:spChg>
        <pc:spChg chg="mod">
          <ac:chgData name="Fang, Juan" userId="c49291d6-e9d9-42a4-a1d1-3277e0431fd7" providerId="ADAL" clId="{E400AF2D-6EB5-4590-BBC9-611C7C20A30F}" dt="2023-03-07T21:22:01.181" v="33" actId="20577"/>
          <ac:spMkLst>
            <pc:docMk/>
            <pc:sldMk cId="644087564" sldId="667"/>
            <ac:spMk id="17" creationId="{7BE8D311-AB60-44A3-AEE5-E42FA82066B3}"/>
          </ac:spMkLst>
        </pc:spChg>
      </pc:sldChg>
      <pc:sldChg chg="modSp mod">
        <pc:chgData name="Fang, Juan" userId="c49291d6-e9d9-42a4-a1d1-3277e0431fd7" providerId="ADAL" clId="{E400AF2D-6EB5-4590-BBC9-611C7C20A30F}" dt="2022-12-14T17:44:32.188" v="4"/>
        <pc:sldMkLst>
          <pc:docMk/>
          <pc:sldMk cId="1767868162" sldId="670"/>
        </pc:sldMkLst>
        <pc:spChg chg="mod">
          <ac:chgData name="Fang, Juan" userId="c49291d6-e9d9-42a4-a1d1-3277e0431fd7" providerId="ADAL" clId="{E400AF2D-6EB5-4590-BBC9-611C7C20A30F}" dt="2022-12-14T17:44:32.188" v="4"/>
          <ac:spMkLst>
            <pc:docMk/>
            <pc:sldMk cId="1767868162" sldId="670"/>
            <ac:spMk id="5" creationId="{74C75527-D841-4AB1-A1D9-1C9C208DDC3E}"/>
          </ac:spMkLst>
        </pc:spChg>
      </pc:sldChg>
      <pc:sldChg chg="modSp mod">
        <pc:chgData name="Fang, Juan" userId="c49291d6-e9d9-42a4-a1d1-3277e0431fd7" providerId="ADAL" clId="{E400AF2D-6EB5-4590-BBC9-611C7C20A30F}" dt="2022-12-14T17:44:46.780" v="8"/>
        <pc:sldMkLst>
          <pc:docMk/>
          <pc:sldMk cId="4069732629" sldId="671"/>
        </pc:sldMkLst>
        <pc:spChg chg="mod">
          <ac:chgData name="Fang, Juan" userId="c49291d6-e9d9-42a4-a1d1-3277e0431fd7" providerId="ADAL" clId="{E400AF2D-6EB5-4590-BBC9-611C7C20A30F}" dt="2022-12-14T17:44:46.780" v="8"/>
          <ac:spMkLst>
            <pc:docMk/>
            <pc:sldMk cId="4069732629" sldId="671"/>
            <ac:spMk id="5" creationId="{1A805903-96CD-7E13-46DF-0861DE92570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March-2023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E1A1A-8BB0-8124-2565-6F351B07DE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802.11-23/0092r0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142826"/>
            <a:ext cx="825500" cy="165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Juan Fang, Intel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802.11-23/0092r0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March-2023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87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83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2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9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altLang="en-US" sz="1200" dirty="0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proposed case: Almost does not use EDCA to transmit data as nearly all transmissions happen as a part of preemption.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802.11-xxxx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56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5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802.11-23/0092r0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March-2023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7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9DC60E-07A9-2783-80FE-F8D33FA01D9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F72D0-230C-E29C-AD90-E243141F5AB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Juan Fang, Intel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C7F07-E67D-BD91-6B9B-938667C708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C2B535A-3797-EC26-D153-1184D06C0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xxx 2022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xxx 2022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Juan Fang, Intel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802.11-23/0092r0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639491"/>
            <a:ext cx="10363200" cy="1300434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Preemption</a:t>
            </a:r>
            <a:r>
              <a:rPr lang="en-GB" dirty="0"/>
              <a:t> for Low Latency Application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26060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2023-03-13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Juan Fang, et.al., Intel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484614"/>
              </p:ext>
            </p:extLst>
          </p:nvPr>
        </p:nvGraphicFramePr>
        <p:xfrm>
          <a:off x="993775" y="3184525"/>
          <a:ext cx="9688513" cy="260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66031" imgH="2817917" progId="Word.Document.8">
                  <p:embed/>
                </p:oleObj>
              </mc:Choice>
              <mc:Fallback>
                <p:oleObj name="Document" r:id="rId3" imgW="10466031" imgH="2817917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3184525"/>
                        <a:ext cx="9688513" cy="2601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2769916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1B479F-58B4-42DF-853D-1B4E9B7D2DA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/>
          <a:lstStyle/>
          <a:p>
            <a:r>
              <a:rPr lang="en-GB"/>
              <a:t>Slide </a:t>
            </a:r>
            <a:fld id="{DE40C9FC-4879-4F20-9ECA-A574A90476B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Objectives of UHR SG [1]: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Improve </a:t>
            </a:r>
            <a:r>
              <a:rPr lang="en-US" b="1" dirty="0"/>
              <a:t>reliability</a:t>
            </a:r>
            <a:r>
              <a:rPr lang="en-US" dirty="0"/>
              <a:t> of WLAN connectivity </a:t>
            </a:r>
            <a:endParaRPr lang="en-US" dirty="0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Reduce </a:t>
            </a:r>
            <a:r>
              <a:rPr lang="en-US" b="1" dirty="0"/>
              <a:t>latency</a:t>
            </a:r>
            <a:r>
              <a:rPr lang="en-US" dirty="0"/>
              <a:t> </a:t>
            </a:r>
            <a:endParaRPr lang="en-US" dirty="0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Increase </a:t>
            </a:r>
            <a:r>
              <a:rPr lang="en-US" b="1" dirty="0"/>
              <a:t>manageability</a:t>
            </a:r>
            <a:r>
              <a:rPr lang="en-US" dirty="0"/>
              <a:t> </a:t>
            </a:r>
            <a:endParaRPr lang="en-US" dirty="0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Increase </a:t>
            </a:r>
            <a:r>
              <a:rPr lang="en-US" b="1" dirty="0"/>
              <a:t>throughput</a:t>
            </a:r>
            <a:r>
              <a:rPr lang="en-US" dirty="0"/>
              <a:t> including at different SNR levels </a:t>
            </a:r>
            <a:endParaRPr lang="en-US" dirty="0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Reduce device level </a:t>
            </a:r>
            <a:r>
              <a:rPr lang="en-US" b="1" dirty="0"/>
              <a:t>power</a:t>
            </a:r>
            <a:r>
              <a:rPr lang="en-US" dirty="0"/>
              <a:t> </a:t>
            </a:r>
            <a:r>
              <a:rPr lang="en-US" b="1" dirty="0"/>
              <a:t>consumption</a:t>
            </a:r>
            <a:r>
              <a:rPr lang="en-US" dirty="0"/>
              <a:t> </a:t>
            </a:r>
            <a:endParaRPr lang="en-US" b="0" dirty="0">
              <a:cs typeface="Times New Roman"/>
            </a:endParaRPr>
          </a:p>
          <a:p>
            <a:pPr marL="340995" indent="-340995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0" dirty="0">
                <a:sym typeface="Wingdings" panose="05000000000000000000" pitchFamily="2" charset="2"/>
              </a:rPr>
              <a:t>This contribution reviews one of the main challenges to reduce latency and discusses one general solution</a:t>
            </a:r>
            <a:endParaRPr lang="en-GB" sz="2800" b="0" dirty="0">
              <a:cs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Juan Fang, et.al., Intel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FD183-B0B1-492A-BF1E-0D66943D9B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11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How to enable low latency (LL) applications in 802.11 networks that are heavily loaded with other clients’ high throughput transmissions; while at the same time minimize the performance impact to the high throughput traffic?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In other words, how to reconcile the contradicting need: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to allow long and efficient TXOPs for high throughput traffic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to restrict TXOP limit for latency reduction 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Juan Fang, </a:t>
            </a:r>
            <a:r>
              <a:rPr lang="en-GB" dirty="0"/>
              <a:t>et.al.,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Intel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FD183-B0B1-492A-BF1E-0D66943D9B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Slide </a:t>
            </a:r>
            <a:fld id="{440F5867-744E-4AA6-B0ED-4C44D2DFBB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pPr marL="0" marR="0" lvl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963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66D4-644A-4396-BCF3-F8258AE4D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Two main cases with large delay due to large PPDU transmission in TXOP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CC409-B371-4D34-9F05-05586C893E6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 marL="0" marR="0" lvl="0" indent="0" algn="r" defTabSz="44926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Juan Fang, </a:t>
            </a:r>
            <a:r>
              <a:rPr lang="en-GB" dirty="0"/>
              <a:t>et.al.,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Intel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D57B2-46EA-4760-BAEA-9DB04AD733ED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 lnSpcReduction="10000"/>
          </a:bodyPr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F5B52AE6-9AA3-441B-83E6-B7FCEE551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5583766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/>
              <a:t>Case A: LL transmitter is the TXOP holder [2-3]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2B700AEE-916E-41BD-B323-0B187BCC8E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Slide </a:t>
            </a:r>
            <a:fld id="{440F5867-744E-4AA6-B0ED-4C44D2DFBB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pPr marL="0" marR="0" lvl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</a:endParaRPr>
          </a:p>
        </p:txBody>
      </p:sp>
      <p:sp>
        <p:nvSpPr>
          <p:cNvPr id="17" name="Content Placeholder 25">
            <a:extLst>
              <a:ext uri="{FF2B5EF4-FFF2-40B4-BE49-F238E27FC236}">
                <a16:creationId xmlns:a16="http://schemas.microsoft.com/office/drawing/2014/main" id="{7BE8D311-AB60-44A3-AEE5-E42FA82066B3}"/>
              </a:ext>
            </a:extLst>
          </p:cNvPr>
          <p:cNvSpPr txBox="1">
            <a:spLocks/>
          </p:cNvSpPr>
          <p:nvPr/>
        </p:nvSpPr>
        <p:spPr bwMode="auto">
          <a:xfrm>
            <a:off x="6230573" y="1981201"/>
            <a:ext cx="5728545" cy="17162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b="0" kern="0" dirty="0"/>
              <a:t>Case B: LL transmitter is </a:t>
            </a:r>
            <a:r>
              <a:rPr lang="en-US" b="0" kern="0" dirty="0">
                <a:solidFill>
                  <a:srgbClr val="FF0000"/>
                </a:solidFill>
              </a:rPr>
              <a:t>not</a:t>
            </a:r>
            <a:r>
              <a:rPr lang="en-US" b="0" kern="0" dirty="0"/>
              <a:t> the TXOP holder [4]:</a:t>
            </a:r>
          </a:p>
          <a:p>
            <a:pPr lvl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800" kern="0" dirty="0"/>
              <a:t>DL TXOP </a:t>
            </a:r>
            <a:r>
              <a:rPr lang="en-US" sz="1800" kern="0" dirty="0">
                <a:sym typeface="Wingdings" panose="05000000000000000000" pitchFamily="2" charset="2"/>
              </a:rPr>
              <a:t></a:t>
            </a:r>
            <a:r>
              <a:rPr lang="en-US" sz="1800" kern="0" dirty="0"/>
              <a:t>UL LL data; </a:t>
            </a:r>
            <a:r>
              <a:rPr lang="en-US" sz="1800" b="0" kern="0" dirty="0"/>
              <a:t>UL </a:t>
            </a:r>
            <a:r>
              <a:rPr lang="en-US" sz="1800" kern="0" dirty="0"/>
              <a:t>TXOP </a:t>
            </a:r>
            <a:r>
              <a:rPr lang="en-US" sz="1800" kern="0" dirty="0">
                <a:sym typeface="Wingdings" panose="05000000000000000000" pitchFamily="2" charset="2"/>
              </a:rPr>
              <a:t>DL LL data</a:t>
            </a:r>
          </a:p>
          <a:p>
            <a:pPr lvl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800" b="0" kern="0" dirty="0">
                <a:sym typeface="Wingdings" panose="05000000000000000000" pitchFamily="2" charset="2"/>
              </a:rPr>
              <a:t>UL TXOP UL LL data</a:t>
            </a:r>
            <a:endParaRPr lang="en-US" sz="1800" b="0" kern="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D278A9B-6D11-441C-9528-22F7828D3A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35" y="2898363"/>
            <a:ext cx="5316173" cy="32738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8935B0-BB40-425C-8FAE-BA482FAE9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5742" y="3697479"/>
            <a:ext cx="5316173" cy="245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08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A54D-F862-4E04-B3DB-6ECD7FC6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solution for case A and case B </a:t>
            </a:r>
            <a:br>
              <a:rPr lang="en-US" dirty="0"/>
            </a:br>
            <a:r>
              <a:rPr lang="en-US" sz="1800" b="0" dirty="0"/>
              <a:t>(Event-based or periodic LL traffic with jitters)</a:t>
            </a:r>
            <a:endParaRPr lang="en-US" b="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2DEE3FF-3575-4120-946B-5F4B9425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519654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Divide the large PPDU into small PPDUs with maximum length limitation and </a:t>
            </a:r>
            <a:r>
              <a:rPr lang="en-US" sz="1800" b="0" dirty="0" err="1"/>
              <a:t>xIFS</a:t>
            </a:r>
            <a:r>
              <a:rPr lang="en-US" sz="1800" b="0" dirty="0"/>
              <a:t> (   ) gaps to provide preemption opportunity for the LL transmitter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Case A: TXOP holder can insert DL LL packet within the TXOP</a:t>
            </a:r>
            <a:endParaRPr lang="en-US" sz="1800" b="0" dirty="0">
              <a:cs typeface="Times New Roman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Case B: LL transmitter can preempt the on-going transmissions in a TXOP during a </a:t>
            </a:r>
            <a:r>
              <a:rPr lang="en-US" sz="1800" b="0" dirty="0" err="1"/>
              <a:t>xIFS</a:t>
            </a:r>
            <a:r>
              <a:rPr lang="en-US" sz="1800" b="0" dirty="0"/>
              <a:t> time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b="0" dirty="0"/>
              <a:t>Further considerations: </a:t>
            </a:r>
            <a:r>
              <a:rPr lang="en-US" sz="1400" b="0" dirty="0" err="1"/>
              <a:t>xIFS</a:t>
            </a:r>
            <a:r>
              <a:rPr lang="en-US" sz="1400" b="0" dirty="0"/>
              <a:t> length; collisions and hidden node problem between multiple LL STAs</a:t>
            </a:r>
            <a:endParaRPr lang="en-US" sz="1400" b="0" dirty="0"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92AE8-25D0-4640-AF32-7F958B10AF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75527-D841-4AB1-A1D9-1C9C208DDC3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657976"/>
            <a:ext cx="4246027" cy="180975"/>
          </a:xfrm>
        </p:spPr>
        <p:txBody>
          <a:bodyPr/>
          <a:lstStyle/>
          <a:p>
            <a:r>
              <a:rPr lang="en-GB" dirty="0"/>
              <a:t>Juan Fang, et.al., Intel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0A8FDD5-E19A-47C1-B5FB-A97869D5E3C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9" name="Content Placeholder 25">
            <a:extLst>
              <a:ext uri="{FF2B5EF4-FFF2-40B4-BE49-F238E27FC236}">
                <a16:creationId xmlns:a16="http://schemas.microsoft.com/office/drawing/2014/main" id="{F9AF7453-50E9-4145-A105-73F3BE0291CD}"/>
              </a:ext>
            </a:extLst>
          </p:cNvPr>
          <p:cNvSpPr txBox="1">
            <a:spLocks/>
          </p:cNvSpPr>
          <p:nvPr/>
        </p:nvSpPr>
        <p:spPr bwMode="auto">
          <a:xfrm>
            <a:off x="852986" y="3682920"/>
            <a:ext cx="5583766" cy="4863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sz="1600" b="0" kern="0"/>
              <a:t>           Case A: LL transmitter is the TXOP holder</a:t>
            </a:r>
          </a:p>
        </p:txBody>
      </p:sp>
      <p:sp>
        <p:nvSpPr>
          <p:cNvPr id="10" name="Content Placeholder 25">
            <a:extLst>
              <a:ext uri="{FF2B5EF4-FFF2-40B4-BE49-F238E27FC236}">
                <a16:creationId xmlns:a16="http://schemas.microsoft.com/office/drawing/2014/main" id="{39E9CC17-3AE7-4D21-9D3C-98FE0681BBE8}"/>
              </a:ext>
            </a:extLst>
          </p:cNvPr>
          <p:cNvSpPr txBox="1">
            <a:spLocks/>
          </p:cNvSpPr>
          <p:nvPr/>
        </p:nvSpPr>
        <p:spPr bwMode="auto">
          <a:xfrm>
            <a:off x="6288241" y="3658561"/>
            <a:ext cx="5583766" cy="5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sz="1600" b="0" kern="0"/>
              <a:t>        Case B: LL transmitter is </a:t>
            </a:r>
            <a:r>
              <a:rPr lang="en-US" sz="1600" b="0" kern="0">
                <a:solidFill>
                  <a:srgbClr val="FF0000"/>
                </a:solidFill>
              </a:rPr>
              <a:t>not</a:t>
            </a:r>
            <a:r>
              <a:rPr lang="en-US" sz="1600" b="0" kern="0"/>
              <a:t> the TXOP holder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4E083BF-8649-408A-8964-5B68038E5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4852" y="2033797"/>
            <a:ext cx="207282" cy="2743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D3FC286-77BB-4164-9DED-C849A0A224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4943" y="3872892"/>
            <a:ext cx="5243014" cy="25666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41757D-8F7A-459D-BC08-FA35AAE7AF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986" y="3872196"/>
            <a:ext cx="5267401" cy="260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86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22314-E793-C374-C7D3-D5DB86E3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Simulation results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3B2BDE3-268A-4899-B640-1043FE3E9C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1" y="1981201"/>
            <a:ext cx="6813972" cy="41132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>
            <a:noAutofit/>
          </a:bodyPr>
          <a:lstStyle>
            <a:lvl1pPr marL="171450" marR="0" indent="-171450" algn="l" defTabSz="45720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1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323850" marR="0" indent="-152400" algn="l" defTabSz="45720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514946" marR="0" indent="-148233" algn="l" defTabSz="45720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689968" marR="0" indent="-171450" algn="l" defTabSz="45720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861418" marR="0" indent="-171450" algn="l" defTabSz="45720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2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428625" algn="l" defTabSz="4572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514350" algn="l" defTabSz="4572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600075" algn="l" defTabSz="4572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685800" algn="l" defTabSz="4572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indent="0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Traffic information: </a:t>
            </a:r>
          </a:p>
          <a:p>
            <a:pPr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4 DL/UL non-LL streams to/from 4 STAs</a:t>
            </a:r>
          </a:p>
          <a:p>
            <a:pPr lvl="1" defTabSz="91440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Full buffer traffic</a:t>
            </a:r>
          </a:p>
          <a:p>
            <a:pPr lvl="1" defTabSz="91440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Priority : AC_BE</a:t>
            </a:r>
          </a:p>
          <a:p>
            <a:pPr defTabSz="914400" ea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LL stream </a:t>
            </a:r>
          </a:p>
          <a:p>
            <a:pPr lvl="1" defTabSz="91440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160 bytes every 12ms to/from 1 LL STA</a:t>
            </a:r>
          </a:p>
          <a:p>
            <a:pPr lvl="1" defTabSz="91440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Priority : AC_VO </a:t>
            </a:r>
          </a:p>
          <a:p>
            <a:pPr marL="0" indent="0" defTabSz="914400" ea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Comparison: </a:t>
            </a:r>
          </a:p>
          <a:p>
            <a:pPr defTabSz="914400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Legacy (TXOP=6ms):  </a:t>
            </a:r>
          </a:p>
          <a:p>
            <a:pPr lvl="1" defTabSz="1219170" eaLnBrk="0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LL transmitter has to wait until the end of an ongoing TXOP in any direction to do EDCA</a:t>
            </a:r>
          </a:p>
          <a:p>
            <a:pPr defTabSz="914400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Proposed solution (TXOP=6ms):</a:t>
            </a:r>
          </a:p>
          <a:p>
            <a:pPr lvl="1" defTabSz="914400" eaLnBrk="0" hangingPunct="0">
              <a:spcBef>
                <a:spcPct val="0"/>
              </a:spcBef>
            </a:pPr>
            <a:r>
              <a:rPr lang="en-US" altLang="en-US" sz="1400" b="1" i="1" kern="0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Maximum PPDU length = 1ms</a:t>
            </a:r>
          </a:p>
          <a:p>
            <a:pPr lvl="1" defTabSz="914400" eaLnBrk="0" hangingPunct="0">
              <a:spcBef>
                <a:spcPct val="0"/>
              </a:spcBef>
            </a:pPr>
            <a:r>
              <a:rPr lang="en-US" altLang="en-US" sz="1400" dirty="0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In the DL, AP can insert the DL LL PPDU within DL TXOP</a:t>
            </a:r>
          </a:p>
          <a:p>
            <a:pPr lvl="1" defTabSz="914400" eaLnBrk="0" hangingPunct="0">
              <a:spcBef>
                <a:spcPct val="0"/>
              </a:spcBef>
            </a:pPr>
            <a:r>
              <a:rPr lang="en-US" altLang="en-US" sz="1400" dirty="0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LL transmitter can use </a:t>
            </a:r>
            <a:r>
              <a:rPr lang="en-US" altLang="en-US" sz="1400" dirty="0" err="1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xIFS</a:t>
            </a:r>
            <a:r>
              <a:rPr lang="en-US" altLang="en-US" sz="1400" dirty="0">
                <a:solidFill>
                  <a:schemeClr val="tx1"/>
                </a:solidFill>
                <a:latin typeface="Times New Roman"/>
                <a:ea typeface="DengXian"/>
                <a:cs typeface="Times New Roman"/>
              </a:rPr>
              <a:t> gaps between PPDUs to preempt the next PPDU transmission</a:t>
            </a:r>
          </a:p>
          <a:p>
            <a:pPr lvl="1" defTabSz="914400" eaLnBrk="0" hangingPunct="0">
              <a:lnSpc>
                <a:spcPct val="150000"/>
              </a:lnSpc>
              <a:spcBef>
                <a:spcPct val="0"/>
              </a:spcBef>
            </a:pPr>
            <a:endParaRPr lang="en-US" altLang="en-US" sz="1100" b="1" i="1" kern="0" dirty="0">
              <a:solidFill>
                <a:schemeClr val="tx1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1" defTabSz="914400" eaLnBrk="0" hangingPunct="0">
              <a:lnSpc>
                <a:spcPct val="150000"/>
              </a:lnSpc>
              <a:spcBef>
                <a:spcPct val="0"/>
              </a:spcBef>
            </a:pPr>
            <a:endParaRPr lang="en-US" altLang="en-US" sz="1100" b="1" i="1" kern="0" dirty="0">
              <a:solidFill>
                <a:schemeClr val="tx1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1D206-7B4E-3162-EF2E-310D32D3BA8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05903-96CD-7E13-46DF-0861DE92570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Juan Fang, et.al., Intel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615DD59-90A8-7046-F98F-C25C81496F3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273518D-3F70-430A-A0C5-433C6C1D7E75}"/>
              </a:ext>
            </a:extLst>
          </p:cNvPr>
          <p:cNvSpPr txBox="1">
            <a:spLocks/>
          </p:cNvSpPr>
          <p:nvPr/>
        </p:nvSpPr>
        <p:spPr bwMode="auto">
          <a:xfrm>
            <a:off x="4444191" y="1377686"/>
            <a:ext cx="2038364" cy="15266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171450" marR="0" indent="-171450" algn="l" defTabSz="457200" rtl="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1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323850" marR="0" indent="-152400" algn="l" defTabSz="457200" rtl="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514946" marR="0" indent="-148233" algn="l" defTabSz="457200" rtl="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689968" marR="0" indent="-171450" algn="l" defTabSz="457200" rtl="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861418" marR="0" indent="-171450" algn="l" defTabSz="457200" rtl="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2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428625" algn="l" defTabSz="4572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514350" algn="l" defTabSz="4572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600075" algn="l" defTabSz="4572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685800" algn="l" defTabSz="4572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75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defTabSz="914400" ea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000" kern="0">
              <a:solidFill>
                <a:schemeClr val="tx1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750B1A4-E1EF-43D4-B7D2-63C971249E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2404" y="1472150"/>
            <a:ext cx="2874856" cy="301917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3928946-A951-4955-99B3-BDA72DA19D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1287" y="1472150"/>
            <a:ext cx="2874856" cy="3019176"/>
          </a:xfrm>
          <a:prstGeom prst="rect">
            <a:avLst/>
          </a:prstGeom>
        </p:spPr>
      </p:pic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E31D978F-37D1-431E-B7BA-F6905D089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429144"/>
              </p:ext>
            </p:extLst>
          </p:nvPr>
        </p:nvGraphicFramePr>
        <p:xfrm>
          <a:off x="7852251" y="4491326"/>
          <a:ext cx="3537533" cy="1127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34035">
                  <a:extLst>
                    <a:ext uri="{9D8B030D-6E8A-4147-A177-3AD203B41FA5}">
                      <a16:colId xmlns:a16="http://schemas.microsoft.com/office/drawing/2014/main" val="2241282305"/>
                    </a:ext>
                  </a:extLst>
                </a:gridCol>
                <a:gridCol w="1292638">
                  <a:extLst>
                    <a:ext uri="{9D8B030D-6E8A-4147-A177-3AD203B41FA5}">
                      <a16:colId xmlns:a16="http://schemas.microsoft.com/office/drawing/2014/main" val="3317643903"/>
                    </a:ext>
                  </a:extLst>
                </a:gridCol>
                <a:gridCol w="1310860">
                  <a:extLst>
                    <a:ext uri="{9D8B030D-6E8A-4147-A177-3AD203B41FA5}">
                      <a16:colId xmlns:a16="http://schemas.microsoft.com/office/drawing/2014/main" val="3111942205"/>
                    </a:ext>
                  </a:extLst>
                </a:gridCol>
              </a:tblGrid>
              <a:tr h="444559"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Aggregated TPT(Mbps)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Throughput degradation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595912"/>
                  </a:ext>
                </a:extLst>
              </a:tr>
              <a:tr h="2121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Legacy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1215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87698"/>
                  </a:ext>
                </a:extLst>
              </a:tr>
              <a:tr h="205281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Proposed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1101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145456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45A412CF-9A86-4787-9147-043B4450ADB6}"/>
              </a:ext>
            </a:extLst>
          </p:cNvPr>
          <p:cNvSpPr txBox="1"/>
          <p:nvPr/>
        </p:nvSpPr>
        <p:spPr>
          <a:xfrm>
            <a:off x="914401" y="5724084"/>
            <a:ext cx="10475383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The proposed solution can improve the latency performance with low throughput degradation to non-LL traffic while the LL traffic is not frequently generated </a:t>
            </a:r>
          </a:p>
        </p:txBody>
      </p:sp>
    </p:spTree>
    <p:extLst>
      <p:ext uri="{BB962C8B-B14F-4D97-AF65-F5344CB8AC3E}">
        <p14:creationId xmlns:p14="http://schemas.microsoft.com/office/powerpoint/2010/main" val="160521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D764F-4712-4001-8548-32A6DA26B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FB3C1-ED48-44D4-9C4C-1A219A2E0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17" y="1851805"/>
            <a:ext cx="10472008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MS Gothic"/>
                <a:cs typeface="Times New Roman"/>
              </a:rPr>
              <a:t>It is challenging to support</a:t>
            </a:r>
            <a:r>
              <a:rPr lang="en-US" sz="2400" b="0" dirty="0"/>
              <a:t> low latency applications in 802.11 while maintaining good performance for high throughput traffic.</a:t>
            </a:r>
            <a:endParaRPr lang="en-US" sz="2400" b="0" dirty="0">
              <a:cs typeface="Times New Roman"/>
            </a:endParaRPr>
          </a:p>
          <a:p>
            <a:pPr lvl="1">
              <a:buFont typeface="Arial,Sans-Serif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In other words, how to reconcile the contradicting need:</a:t>
            </a:r>
          </a:p>
          <a:p>
            <a:pPr marL="1200150" lvl="2" indent="-285750">
              <a:buFont typeface="Arial,Sans-Serif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to allow long and efficient TXOPs for high throughput traffic</a:t>
            </a:r>
          </a:p>
          <a:p>
            <a:pPr marL="1200150" lvl="2" indent="-285750">
              <a:buFont typeface="Arial,Sans-Serif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to restrict TXOP limit for latency reduction 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  <a:cs typeface="Times New Roman"/>
              </a:rPr>
              <a:t>We propose a preemption technique to support low latency while there is a long TXOP transmission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0859B-DF6F-4B6D-A726-3E121D8ECD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Slide </a:t>
            </a:r>
            <a:fld id="{440F5867-744E-4AA6-B0ED-4C44D2DFBB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pPr marL="0" marR="0" lvl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68D0C-2E88-4B8E-B372-85F5819EEC2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Juan Fang, </a:t>
            </a:r>
            <a:r>
              <a:rPr lang="en-GB" dirty="0"/>
              <a:t>et.al.,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Intel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F14F4BD-A3DA-44B9-AAAC-47FEB2F7830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867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3D5DE-9C0E-4BB1-B35B-4BCBDC546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75128-1B18-443B-A99C-983177D00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[1] </a:t>
            </a:r>
            <a:r>
              <a:rPr lang="en-US" altLang="zh-CN" sz="2400" dirty="0"/>
              <a:t>11-22/0708r3, ‘Beyond be – Proposed Next Step’, Rolf de </a:t>
            </a:r>
            <a:r>
              <a:rPr lang="en-US" altLang="zh-CN" sz="2400" dirty="0" err="1"/>
              <a:t>Vegt</a:t>
            </a:r>
            <a:endParaRPr lang="en-US" altLang="zh-CN" sz="2400" dirty="0"/>
          </a:p>
          <a:p>
            <a:r>
              <a:rPr lang="en-US" dirty="0"/>
              <a:t>[2] 11-22/1393r0, “</a:t>
            </a:r>
            <a:r>
              <a:rPr lang="en-US" dirty="0" err="1"/>
              <a:t>uhr</a:t>
            </a:r>
            <a:r>
              <a:rPr lang="en-US" dirty="0"/>
              <a:t>-latency-reduction-scheme-for-</a:t>
            </a:r>
            <a:r>
              <a:rPr lang="en-US" dirty="0" err="1"/>
              <a:t>uhr</a:t>
            </a:r>
            <a:r>
              <a:rPr lang="en-US" dirty="0"/>
              <a:t>”</a:t>
            </a:r>
          </a:p>
          <a:p>
            <a:r>
              <a:rPr lang="en-US" dirty="0"/>
              <a:t>[3] 11-22/1880r1, “</a:t>
            </a:r>
            <a:r>
              <a:rPr lang="en-GB" dirty="0"/>
              <a:t>Latency and Reliability enhancements for UHR</a:t>
            </a:r>
            <a:r>
              <a:rPr lang="en-US" dirty="0"/>
              <a:t>”</a:t>
            </a:r>
          </a:p>
          <a:p>
            <a:r>
              <a:rPr lang="en-US" dirty="0"/>
              <a:t>[4] 11-23/0018r1, “</a:t>
            </a:r>
            <a:r>
              <a:rPr lang="en-US" dirty="0" err="1"/>
              <a:t>uhr</a:t>
            </a:r>
            <a:r>
              <a:rPr lang="en-US" dirty="0"/>
              <a:t>-low-latency-support-in-</a:t>
            </a:r>
            <a:r>
              <a:rPr lang="en-US" dirty="0" err="1"/>
              <a:t>uhr</a:t>
            </a:r>
            <a:r>
              <a:rPr lang="en-US"/>
              <a:t>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ED4BD-BB79-494F-BE6B-94AAA41762F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Slide </a:t>
            </a:r>
            <a:fld id="{440F5867-744E-4AA6-B0ED-4C44D2DFBB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pPr marL="0" marR="0" lvl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9F14A-7B54-423B-9EB1-7A3402ABA78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Juan Fang, </a:t>
            </a:r>
            <a:r>
              <a:rPr lang="en-GB" dirty="0"/>
              <a:t>et.al.,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</a:rPr>
              <a:t>Intel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53BE9B1-95D8-4CC9-BE2E-5101D2B0538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196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22999</TotalTime>
  <Words>749</Words>
  <Application>Microsoft Office PowerPoint</Application>
  <PresentationFormat>Widescreen</PresentationFormat>
  <Paragraphs>119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Arial,Sans-Serif</vt:lpstr>
      <vt:lpstr>Arial</vt:lpstr>
      <vt:lpstr>Times New Roman</vt:lpstr>
      <vt:lpstr>Wingdings</vt:lpstr>
      <vt:lpstr>Office Theme</vt:lpstr>
      <vt:lpstr>Document</vt:lpstr>
      <vt:lpstr>Preemption for Low Latency Application</vt:lpstr>
      <vt:lpstr>Introduction</vt:lpstr>
      <vt:lpstr>Problem statement</vt:lpstr>
      <vt:lpstr>Two main cases with large delay due to large PPDU transmission in TXOP</vt:lpstr>
      <vt:lpstr>General solution for case A and case B  (Event-based or periodic LL traffic with jitters)</vt:lpstr>
      <vt:lpstr>Simulation results</vt:lpstr>
      <vt:lpstr>Summary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Minyoung Park</dc:creator>
  <cp:lastModifiedBy>Fang, Juan</cp:lastModifiedBy>
  <cp:revision>10</cp:revision>
  <cp:lastPrinted>1601-01-01T00:00:00Z</cp:lastPrinted>
  <dcterms:created xsi:type="dcterms:W3CDTF">2018-04-11T17:57:35Z</dcterms:created>
  <dcterms:modified xsi:type="dcterms:W3CDTF">2023-03-15T20:53:09Z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