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763" r:id="rId2"/>
    <p:sldId id="787" r:id="rId3"/>
    <p:sldId id="776" r:id="rId4"/>
    <p:sldId id="793" r:id="rId5"/>
    <p:sldId id="781" r:id="rId6"/>
    <p:sldId id="767" r:id="rId7"/>
    <p:sldId id="794" r:id="rId8"/>
    <p:sldId id="777" r:id="rId9"/>
    <p:sldId id="790" r:id="rId10"/>
    <p:sldId id="778" r:id="rId11"/>
    <p:sldId id="792" r:id="rId12"/>
  </p:sldIdLst>
  <p:sldSz cx="9144000" cy="6858000" type="screen4x3"/>
  <p:notesSz cx="9309100" cy="7023100"/>
  <p:defaultTextStyle>
    <a:defPPr>
      <a:defRPr lang="en-US"/>
    </a:defPPr>
    <a:lvl1pPr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1pPr>
    <a:lvl2pPr marL="4572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2pPr>
    <a:lvl3pPr marL="9144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3pPr>
    <a:lvl4pPr marL="13716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4pPr>
    <a:lvl5pPr marL="1828800" algn="l" rtl="0" fontAlgn="base" latinLnBrk="1">
      <a:spcBef>
        <a:spcPct val="0"/>
      </a:spcBef>
      <a:spcAft>
        <a:spcPct val="0"/>
      </a:spcAft>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5pPr>
    <a:lvl6pPr marL="22860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6pPr>
    <a:lvl7pPr marL="27432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7pPr>
    <a:lvl8pPr marL="32004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8pPr>
    <a:lvl9pPr marL="3657600" algn="l" defTabSz="914400" rtl="0" eaLnBrk="1" latinLnBrk="0" hangingPunct="1">
      <a:defRPr kumimoji="1" sz="1200" kern="1200">
        <a:solidFill>
          <a:schemeClr val="tx1"/>
        </a:solidFill>
        <a:latin typeface="Times New Roman" panose="02020603050405020304" pitchFamily="18" charset="0"/>
        <a:ea typeface="Gulim" panose="020B0600000101010101" pitchFamily="34" charset="-127"/>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guide id="3" orient="horz" pos="2212">
          <p15:clr>
            <a:srgbClr val="A4A3A4"/>
          </p15:clr>
        </p15:guide>
        <p15:guide id="4" pos="29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CCFF"/>
    <a:srgbClr val="0000FF"/>
    <a:srgbClr val="3399FF"/>
    <a:srgbClr val="3366FF"/>
    <a:srgbClr val="CC00FF"/>
    <a:srgbClr val="9900FF"/>
    <a:srgbClr val="A50021"/>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2" autoAdjust="0"/>
    <p:restoredTop sz="89158" autoAdjust="0"/>
  </p:normalViewPr>
  <p:slideViewPr>
    <p:cSldViewPr>
      <p:cViewPr varScale="1">
        <p:scale>
          <a:sx n="127" d="100"/>
          <a:sy n="127" d="100"/>
        </p:scale>
        <p:origin x="972" y="114"/>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54" y="-108"/>
      </p:cViewPr>
      <p:guideLst>
        <p:guide orient="horz" pos="2144"/>
        <p:guide pos="3131"/>
        <p:guide orient="horz" pos="2212"/>
        <p:guide pos="29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79508" y="7936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33735" y="79369"/>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6831325" y="6797077"/>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290844" y="6797077"/>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r>
              <a:rPr lang="en-US" altLang="ko-KR"/>
              <a:t>Page </a:t>
            </a:r>
            <a:fld id="{9D68F29A-2A8F-4CE4-9C95-E32B956C45C1}" type="slidenum">
              <a:rPr lang="en-US" altLang="ko-KR"/>
              <a:pPr/>
              <a:t>‹#›</a:t>
            </a:fld>
            <a:endParaRPr lang="en-US" altLang="ko-KR"/>
          </a:p>
        </p:txBody>
      </p:sp>
      <p:sp>
        <p:nvSpPr>
          <p:cNvPr id="22534" name="Line 6"/>
          <p:cNvSpPr>
            <a:spLocks noChangeShapeType="1"/>
          </p:cNvSpPr>
          <p:nvPr/>
        </p:nvSpPr>
        <p:spPr bwMode="auto">
          <a:xfrm>
            <a:off x="930762" y="293176"/>
            <a:ext cx="744757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247" name="Rectangle 7"/>
          <p:cNvSpPr>
            <a:spLocks noChangeArrowheads="1"/>
          </p:cNvSpPr>
          <p:nvPr/>
        </p:nvSpPr>
        <p:spPr bwMode="auto">
          <a:xfrm>
            <a:off x="930761" y="6797077"/>
            <a:ext cx="718145" cy="184666"/>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2536" name="Line 8"/>
          <p:cNvSpPr>
            <a:spLocks noChangeShapeType="1"/>
          </p:cNvSpPr>
          <p:nvPr/>
        </p:nvSpPr>
        <p:spPr bwMode="auto">
          <a:xfrm>
            <a:off x="930762" y="6788888"/>
            <a:ext cx="7652761"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587925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38980" y="20407"/>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877235" y="20407"/>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20484" name="Rectangle 4"/>
          <p:cNvSpPr>
            <a:spLocks noGrp="1" noRot="1" noChangeAspect="1" noChangeArrowheads="1" noTextEdit="1"/>
          </p:cNvSpPr>
          <p:nvPr>
            <p:ph type="sldImg" idx="2"/>
          </p:nvPr>
        </p:nvSpPr>
        <p:spPr bwMode="auto">
          <a:xfrm>
            <a:off x="2905125" y="530225"/>
            <a:ext cx="3498850" cy="26257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40024" y="3336301"/>
            <a:ext cx="6829052" cy="316105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322081" y="680035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497339" y="680035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r>
              <a:rPr lang="en-US" altLang="ko-KR"/>
              <a:t>Page </a:t>
            </a:r>
            <a:fld id="{56A4E747-0965-469B-B28B-55B02AB0B5B0}" type="slidenum">
              <a:rPr lang="en-US" altLang="ko-KR"/>
              <a:pPr/>
              <a:t>‹#›</a:t>
            </a:fld>
            <a:endParaRPr lang="en-US" altLang="ko-KR"/>
          </a:p>
        </p:txBody>
      </p:sp>
      <p:sp>
        <p:nvSpPr>
          <p:cNvPr id="8200" name="Rectangle 8"/>
          <p:cNvSpPr>
            <a:spLocks noChangeArrowheads="1"/>
          </p:cNvSpPr>
          <p:nvPr/>
        </p:nvSpPr>
        <p:spPr bwMode="auto">
          <a:xfrm>
            <a:off x="972393" y="6800352"/>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20489" name="Line 9"/>
          <p:cNvSpPr>
            <a:spLocks noChangeShapeType="1"/>
          </p:cNvSpPr>
          <p:nvPr/>
        </p:nvSpPr>
        <p:spPr bwMode="auto">
          <a:xfrm>
            <a:off x="972393" y="6798715"/>
            <a:ext cx="7364314"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490" name="Line 10"/>
          <p:cNvSpPr>
            <a:spLocks noChangeShapeType="1"/>
          </p:cNvSpPr>
          <p:nvPr/>
        </p:nvSpPr>
        <p:spPr bwMode="auto">
          <a:xfrm>
            <a:off x="871288" y="224386"/>
            <a:ext cx="7566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58635778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878446" cy="276999"/>
          </a:xfrm>
          <a:prstGeom prst="rect">
            <a:avLst/>
          </a:prstGeom>
        </p:spPr>
        <p:txBody>
          <a:bodyPr/>
          <a:lstStyle>
            <a:lvl1pPr>
              <a:defRPr/>
            </a:lvl1pPr>
          </a:lstStyle>
          <a:p>
            <a:pPr>
              <a:defRPr/>
            </a:pPr>
            <a:r>
              <a:rPr lang="en-US" altLang="zh-CN" dirty="0"/>
              <a:t>Jan 2023</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Ross Jian Yu, et. al, Huawei</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C28A0236-B5DF-490A-A892-6F233A4F337A}" type="slidenum">
              <a:rPr lang="en-US" altLang="ko-KR"/>
              <a:pPr/>
              <a:t>‹#›</a:t>
            </a:fld>
            <a:endParaRPr lang="en-US" altLang="ko-KR"/>
          </a:p>
        </p:txBody>
      </p:sp>
    </p:spTree>
    <p:extLst>
      <p:ext uri="{BB962C8B-B14F-4D97-AF65-F5344CB8AC3E}">
        <p14:creationId xmlns:p14="http://schemas.microsoft.com/office/powerpoint/2010/main" val="1506313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878446" cy="276999"/>
          </a:xfrm>
          <a:prstGeom prst="rect">
            <a:avLst/>
          </a:prstGeo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pPr>
              <a:defRPr/>
            </a:pPr>
            <a:r>
              <a:rPr lang="en-US" altLang="zh-CN" dirty="0"/>
              <a:t>Jan 2023</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Ross Jian Yu, et. al, Huawei</a:t>
            </a:r>
          </a:p>
        </p:txBody>
      </p:sp>
      <p:sp>
        <p:nvSpPr>
          <p:cNvPr id="6" name="Rectangle 6"/>
          <p:cNvSpPr>
            <a:spLocks noGrp="1" noChangeArrowheads="1"/>
          </p:cNvSpPr>
          <p:nvPr>
            <p:ph type="sldNum" sz="quarter" idx="12"/>
          </p:nvPr>
        </p:nvSpPr>
        <p:spPr/>
        <p:txBody>
          <a:bodyPr/>
          <a:lstStyle>
            <a:lvl1pPr>
              <a:defRPr/>
            </a:lvl1pPr>
          </a:lstStyle>
          <a:p>
            <a:r>
              <a:rPr lang="en-US" altLang="ko-KR"/>
              <a:t>Slide </a:t>
            </a:r>
            <a:fld id="{E792CD62-9AAA-4B66-A216-7F1F565D5B47}" type="slidenum">
              <a:rPr lang="en-US" altLang="ko-KR"/>
              <a:pPr/>
              <a:t>‹#›</a:t>
            </a:fld>
            <a:endParaRPr lang="en-US" altLang="ko-KR"/>
          </a:p>
        </p:txBody>
      </p:sp>
    </p:spTree>
    <p:extLst>
      <p:ext uri="{BB962C8B-B14F-4D97-AF65-F5344CB8AC3E}">
        <p14:creationId xmlns:p14="http://schemas.microsoft.com/office/powerpoint/2010/main" val="216941131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p>
        </p:txBody>
      </p:sp>
      <p:sp>
        <p:nvSpPr>
          <p:cNvPr id="1028" name="Rectangle 4"/>
          <p:cNvSpPr>
            <a:spLocks noGrp="1" noChangeArrowheads="1"/>
          </p:cNvSpPr>
          <p:nvPr>
            <p:ph type="dt" sz="half" idx="2"/>
          </p:nvPr>
        </p:nvSpPr>
        <p:spPr bwMode="auto">
          <a:xfrm>
            <a:off x="696913" y="332601"/>
            <a:ext cx="87844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zh-CN" dirty="0"/>
              <a:t>Jan 2023</a:t>
            </a:r>
            <a:endParaRPr lang="en-US" dirty="0"/>
          </a:p>
        </p:txBody>
      </p:sp>
      <p:sp>
        <p:nvSpPr>
          <p:cNvPr id="1029" name="Rectangle 5"/>
          <p:cNvSpPr>
            <a:spLocks noGrp="1" noChangeArrowheads="1"/>
          </p:cNvSpPr>
          <p:nvPr>
            <p:ph type="ftr" sz="quarter" idx="3"/>
          </p:nvPr>
        </p:nvSpPr>
        <p:spPr bwMode="auto">
          <a:xfrm>
            <a:off x="6821016" y="6475413"/>
            <a:ext cx="17229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Ross Jian Yu, et. al, 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r>
              <a:rPr lang="en-US" altLang="ko-KR"/>
              <a:t>Slide </a:t>
            </a:r>
            <a:fld id="{CE1EFD5B-DAAE-4F28-8ABE-8E333BF19C97}" type="slidenum">
              <a:rPr lang="en-US" altLang="ko-KR"/>
              <a:pPr/>
              <a:t>‹#›</a:t>
            </a:fld>
            <a:endParaRPr lang="en-US" altLang="ko-KR"/>
          </a:p>
        </p:txBody>
      </p:sp>
      <p:sp>
        <p:nvSpPr>
          <p:cNvPr id="1031" name="Rectangle 7"/>
          <p:cNvSpPr>
            <a:spLocks noChangeArrowheads="1"/>
          </p:cNvSpPr>
          <p:nvPr/>
        </p:nvSpPr>
        <p:spPr bwMode="auto">
          <a:xfrm>
            <a:off x="6249112" y="381000"/>
            <a:ext cx="2195858" cy="215444"/>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802.11-22/0060r0</a:t>
            </a:r>
          </a:p>
        </p:txBody>
      </p:sp>
      <p:sp>
        <p:nvSpPr>
          <p:cNvPr id="1032" name="Line 8"/>
          <p:cNvSpPr>
            <a:spLocks noChangeShapeType="1"/>
          </p:cNvSpPr>
          <p:nvPr/>
        </p:nvSpPr>
        <p:spPr bwMode="auto">
          <a:xfrm>
            <a:off x="673100" y="604205"/>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solidFill>
                  <a:schemeClr val="tx1"/>
                </a:solidFill>
              </a:rPr>
              <a:t>Layered QoS and multi-layer transmission follow-up</a:t>
            </a:r>
            <a:endParaRPr lang="zh-CN" altLang="en-US" dirty="0">
              <a:solidFill>
                <a:schemeClr val="tx1"/>
              </a:solidFill>
            </a:endParaRPr>
          </a:p>
        </p:txBody>
      </p:sp>
      <p:sp>
        <p:nvSpPr>
          <p:cNvPr id="4" name="日期占位符 3"/>
          <p:cNvSpPr>
            <a:spLocks noGrp="1"/>
          </p:cNvSpPr>
          <p:nvPr>
            <p:ph type="dt" sz="half" idx="10"/>
          </p:nvPr>
        </p:nvSpPr>
        <p:spPr>
          <a:xfrm>
            <a:off x="696913" y="332601"/>
            <a:ext cx="878446" cy="276999"/>
          </a:xfrm>
        </p:spPr>
        <p:txBody>
          <a:bodyPr/>
          <a:lstStyle/>
          <a:p>
            <a:pPr>
              <a:defRPr/>
            </a:pPr>
            <a:r>
              <a:rPr lang="en-US" altLang="zh-CN" dirty="0"/>
              <a:t>Jan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a:t>
            </a:fld>
            <a:endParaRPr lang="en-US" altLang="ko-KR"/>
          </a:p>
        </p:txBody>
      </p:sp>
      <p:sp>
        <p:nvSpPr>
          <p:cNvPr id="7" name="Rectangle 6"/>
          <p:cNvSpPr txBox="1">
            <a:spLocks noChangeArrowheads="1"/>
          </p:cNvSpPr>
          <p:nvPr/>
        </p:nvSpPr>
        <p:spPr bwMode="auto">
          <a:xfrm>
            <a:off x="685800" y="213518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latinLnBrk="0">
              <a:buFontTx/>
              <a:buNone/>
            </a:pPr>
            <a:r>
              <a:rPr kumimoji="0" lang="en-US" altLang="ko-KR" sz="2000" kern="0" dirty="0">
                <a:ea typeface="Gulim" panose="020B0600000101010101" pitchFamily="34" charset="-127"/>
              </a:rPr>
              <a:t>Date:</a:t>
            </a:r>
            <a:r>
              <a:rPr kumimoji="0" lang="en-US" altLang="ko-KR" sz="2000" b="0" kern="0" dirty="0">
                <a:ea typeface="Gulim" panose="020B0600000101010101" pitchFamily="34" charset="-127"/>
              </a:rPr>
              <a:t> 2023-01-13</a:t>
            </a:r>
          </a:p>
        </p:txBody>
      </p:sp>
      <p:sp>
        <p:nvSpPr>
          <p:cNvPr id="8" name="Rectangle 12"/>
          <p:cNvSpPr>
            <a:spLocks noChangeArrowheads="1"/>
          </p:cNvSpPr>
          <p:nvPr/>
        </p:nvSpPr>
        <p:spPr bwMode="auto">
          <a:xfrm>
            <a:off x="457120" y="24003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9" name="Table 12"/>
          <p:cNvGraphicFramePr>
            <a:graphicFrameLocks noGrp="1"/>
          </p:cNvGraphicFramePr>
          <p:nvPr>
            <p:extLst>
              <p:ext uri="{D42A27DB-BD31-4B8C-83A1-F6EECF244321}">
                <p14:modId xmlns:p14="http://schemas.microsoft.com/office/powerpoint/2010/main" val="2776260247"/>
              </p:ext>
            </p:extLst>
          </p:nvPr>
        </p:nvGraphicFramePr>
        <p:xfrm>
          <a:off x="657828" y="2920819"/>
          <a:ext cx="7620000" cy="3251380"/>
        </p:xfrm>
        <a:graphic>
          <a:graphicData uri="http://schemas.openxmlformats.org/drawingml/2006/table">
            <a:tbl>
              <a:tblPr/>
              <a:tblGrid>
                <a:gridCol w="1524000">
                  <a:extLst>
                    <a:ext uri="{9D8B030D-6E8A-4147-A177-3AD203B41FA5}">
                      <a16:colId xmlns:a16="http://schemas.microsoft.com/office/drawing/2014/main" val="20000"/>
                    </a:ext>
                  </a:extLst>
                </a:gridCol>
                <a:gridCol w="1203325">
                  <a:extLst>
                    <a:ext uri="{9D8B030D-6E8A-4147-A177-3AD203B41FA5}">
                      <a16:colId xmlns:a16="http://schemas.microsoft.com/office/drawing/2014/main" val="20001"/>
                    </a:ext>
                  </a:extLst>
                </a:gridCol>
                <a:gridCol w="1684338">
                  <a:extLst>
                    <a:ext uri="{9D8B030D-6E8A-4147-A177-3AD203B41FA5}">
                      <a16:colId xmlns:a16="http://schemas.microsoft.com/office/drawing/2014/main" val="20002"/>
                    </a:ext>
                  </a:extLst>
                </a:gridCol>
                <a:gridCol w="1150937">
                  <a:extLst>
                    <a:ext uri="{9D8B030D-6E8A-4147-A177-3AD203B41FA5}">
                      <a16:colId xmlns:a16="http://schemas.microsoft.com/office/drawing/2014/main" val="20003"/>
                    </a:ext>
                  </a:extLst>
                </a:gridCol>
                <a:gridCol w="2057400">
                  <a:extLst>
                    <a:ext uri="{9D8B030D-6E8A-4147-A177-3AD203B41FA5}">
                      <a16:colId xmlns:a16="http://schemas.microsoft.com/office/drawing/2014/main" val="20004"/>
                    </a:ext>
                  </a:extLst>
                </a:gridCol>
              </a:tblGrid>
              <a:tr h="63866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anose="02020603050405020304" pitchFamily="18" charset="0"/>
                          <a:ea typeface="Gulim" panose="020B0600000101010101" pitchFamily="34"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a:ln>
                            <a:noFill/>
                          </a:ln>
                          <a:solidFill>
                            <a:schemeClr val="tx1"/>
                          </a:solidFill>
                          <a:effectLst/>
                          <a:latin typeface="Times New Roman" panose="02020603050405020304" pitchFamily="18" charset="0"/>
                          <a:ea typeface="Gulim" panose="020B0600000101010101" pitchFamily="34"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0372">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 Jian Yu</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Huawei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ross.yujian@huawei.com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6280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Wei </a:t>
                      </a:r>
                      <a:r>
                        <a:rPr kumimoji="0" lang="en-US" altLang="zh-CN" sz="1200" b="0" i="0" u="none" strike="noStrike" kern="1200"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Ruan</a:t>
                      </a:r>
                      <a:endParaRPr kumimoji="0" lang="zh-CN" altLang="en-US" sz="1200" b="0" i="0" u="none" strike="noStrike" kern="1200" cap="none" normalizeH="0" baseline="0" dirty="0">
                        <a:ln>
                          <a:noFill/>
                        </a:ln>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en-US"/>
                    </a:p>
                  </a:txBody>
                  <a:tcPr/>
                </a:tc>
                <a:tc vMerge="1">
                  <a:txBody>
                    <a:bodyPr/>
                    <a:lstStyle/>
                    <a:p>
                      <a:endParaRPr lang="en-US"/>
                    </a:p>
                  </a:txBody>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8673">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Mengyao</a:t>
                      </a: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Ma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0842">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Ying Li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a:t>
                      </a: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08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Dan Wang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286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Ming Gan</a:t>
                      </a:r>
                      <a:endParaRPr kumimoji="0" lang="zh-CN" altLang="en-US" sz="1200" b="0" i="0" u="none" strike="noStrike" kern="1200"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endParaRPr lang="zh-CN" altLang="en-US"/>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2738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val="10007"/>
                  </a:ext>
                </a:extLst>
              </a:tr>
              <a:tr h="293122">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endParaRPr lang="zh-CN" altLang="en-US"/>
                    </a:p>
                  </a:txBody>
                  <a:tcPr/>
                </a:tc>
                <a:tc v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82470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85800" y="1524000"/>
            <a:ext cx="7772400" cy="4343400"/>
          </a:xfrm>
        </p:spPr>
        <p:txBody>
          <a:bodyPr/>
          <a:lstStyle/>
          <a:p>
            <a:pPr algn="just"/>
            <a:r>
              <a:rPr lang="en-US" altLang="zh-CN" sz="1800" dirty="0"/>
              <a:t>Below we show some simulation results comparing MC-MIMO and SU-MIMO. </a:t>
            </a:r>
          </a:p>
          <a:p>
            <a:pPr lvl="1" algn="just"/>
            <a:r>
              <a:rPr lang="en-US" altLang="zh-CN" sz="1400" dirty="0"/>
              <a:t>4 </a:t>
            </a:r>
            <a:r>
              <a:rPr lang="en-US" altLang="zh-CN" sz="1400" dirty="0" err="1"/>
              <a:t>Tx</a:t>
            </a:r>
            <a:r>
              <a:rPr lang="en-US" altLang="zh-CN" sz="1400" dirty="0"/>
              <a:t> and 4 Rx and a 4SS MIMO, 20MHz channel.</a:t>
            </a:r>
          </a:p>
          <a:p>
            <a:pPr lvl="1" algn="just"/>
            <a:r>
              <a:rPr lang="en-US" altLang="zh-CN" sz="1400" dirty="0"/>
              <a:t>X-axis: channel SNR, Y-axis: </a:t>
            </a:r>
            <a:r>
              <a:rPr lang="en-US" altLang="zh-CN" sz="1400" dirty="0" err="1"/>
              <a:t>Tput</a:t>
            </a:r>
            <a:endParaRPr lang="en-US" altLang="zh-CN" sz="1400" dirty="0"/>
          </a:p>
          <a:p>
            <a:pPr lvl="1" algn="just"/>
            <a:r>
              <a:rPr lang="en-US" altLang="zh-CN" sz="1400" dirty="0"/>
              <a:t>MC-MIMO has 10%~15% gain over baseline SU-MIMO.</a:t>
            </a:r>
            <a:endParaRPr lang="zh-CN" altLang="en-US" sz="1400" dirty="0"/>
          </a:p>
        </p:txBody>
      </p:sp>
      <p:sp>
        <p:nvSpPr>
          <p:cNvPr id="4" name="日期占位符 3"/>
          <p:cNvSpPr>
            <a:spLocks noGrp="1"/>
          </p:cNvSpPr>
          <p:nvPr>
            <p:ph type="dt" sz="half" idx="10"/>
          </p:nvPr>
        </p:nvSpPr>
        <p:spPr/>
        <p:txBody>
          <a:bodyPr/>
          <a:lstStyle/>
          <a:p>
            <a:pPr>
              <a:defRPr/>
            </a:pPr>
            <a:r>
              <a:rPr lang="en-US" altLang="zh-CN" dirty="0"/>
              <a:t>Jan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10</a:t>
            </a:fld>
            <a:endParaRPr lang="en-US" altLang="ko-KR"/>
          </a:p>
        </p:txBody>
      </p:sp>
      <p:sp>
        <p:nvSpPr>
          <p:cNvPr id="7" name="文本框 6"/>
          <p:cNvSpPr txBox="1"/>
          <p:nvPr/>
        </p:nvSpPr>
        <p:spPr>
          <a:xfrm>
            <a:off x="990600" y="5734581"/>
            <a:ext cx="1371600" cy="276999"/>
          </a:xfrm>
          <a:prstGeom prst="rect">
            <a:avLst/>
          </a:prstGeom>
          <a:noFill/>
        </p:spPr>
        <p:txBody>
          <a:bodyPr wrap="square" rtlCol="0">
            <a:spAutoFit/>
          </a:bodyPr>
          <a:lstStyle/>
          <a:p>
            <a:r>
              <a:rPr lang="en-US" altLang="zh-CN" dirty="0"/>
              <a:t>(a) Channel B</a:t>
            </a:r>
            <a:endParaRPr lang="zh-CN" altLang="en-US" dirty="0"/>
          </a:p>
        </p:txBody>
      </p:sp>
      <p:sp>
        <p:nvSpPr>
          <p:cNvPr id="13" name="文本框 12"/>
          <p:cNvSpPr txBox="1"/>
          <p:nvPr/>
        </p:nvSpPr>
        <p:spPr>
          <a:xfrm>
            <a:off x="3924300" y="5734581"/>
            <a:ext cx="1371600" cy="276999"/>
          </a:xfrm>
          <a:prstGeom prst="rect">
            <a:avLst/>
          </a:prstGeom>
          <a:noFill/>
        </p:spPr>
        <p:txBody>
          <a:bodyPr wrap="square" rtlCol="0">
            <a:spAutoFit/>
          </a:bodyPr>
          <a:lstStyle/>
          <a:p>
            <a:r>
              <a:rPr lang="en-US" altLang="zh-CN" dirty="0"/>
              <a:t>(b) Shielding room</a:t>
            </a:r>
            <a:endParaRPr lang="zh-CN" altLang="en-US" dirty="0"/>
          </a:p>
        </p:txBody>
      </p:sp>
      <p:sp>
        <p:nvSpPr>
          <p:cNvPr id="14" name="文本框 13"/>
          <p:cNvSpPr txBox="1"/>
          <p:nvPr/>
        </p:nvSpPr>
        <p:spPr>
          <a:xfrm>
            <a:off x="7000618" y="5734581"/>
            <a:ext cx="1771907" cy="276999"/>
          </a:xfrm>
          <a:prstGeom prst="rect">
            <a:avLst/>
          </a:prstGeom>
          <a:noFill/>
        </p:spPr>
        <p:txBody>
          <a:bodyPr wrap="square" rtlCol="0">
            <a:spAutoFit/>
          </a:bodyPr>
          <a:lstStyle/>
          <a:p>
            <a:r>
              <a:rPr lang="en-US" altLang="zh-CN" dirty="0"/>
              <a:t>(c) Home environment</a:t>
            </a:r>
            <a:endParaRPr lang="zh-CN" altLang="en-US" dirty="0"/>
          </a:p>
        </p:txBody>
      </p:sp>
      <p:pic>
        <p:nvPicPr>
          <p:cNvPr id="1026" name="Picture 2" descr="C:\Users\y00261326\AppData\Roaming\eSpace_Desktop\UserData\y00635503\imagefiles\DAF4E930-B53E-4F92-990D-8EEFE86F8A5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38" y="3049398"/>
            <a:ext cx="3091079" cy="2635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y00261326\AppData\Roaming\eSpace_Desktop\UserData\y00635503\imagefiles\C08793A5-4945-4364-900D-5FEE380F9A9B.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31329" y="3049398"/>
            <a:ext cx="3036471" cy="2635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y00261326\AppData\Roaming\eSpace_Desktop\UserData\y00635503\imagefiles\D3A66CD9-E8BC-4281-AF81-293273969BAF.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9318" y="3049398"/>
            <a:ext cx="2932012" cy="263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2099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85800" y="1524000"/>
            <a:ext cx="7772400" cy="4343400"/>
          </a:xfrm>
        </p:spPr>
        <p:txBody>
          <a:bodyPr/>
          <a:lstStyle/>
          <a:p>
            <a:pPr algn="just"/>
            <a:r>
              <a:rPr lang="en-US" altLang="zh-CN" sz="1800" dirty="0"/>
              <a:t>Below we also show some simulation results comparing MC-MIMO and SU-MIMO regarding different directions. </a:t>
            </a:r>
          </a:p>
          <a:p>
            <a:pPr lvl="1" algn="just"/>
            <a:r>
              <a:rPr lang="en-US" altLang="zh-CN" sz="1400" dirty="0"/>
              <a:t>2 </a:t>
            </a:r>
            <a:r>
              <a:rPr lang="en-US" altLang="zh-CN" sz="1400" dirty="0" err="1"/>
              <a:t>Tx</a:t>
            </a:r>
            <a:r>
              <a:rPr lang="en-US" altLang="zh-CN" sz="1400" dirty="0"/>
              <a:t> and 2 Rx and a 2/1 SS MIMO, 20MHz channel.</a:t>
            </a:r>
          </a:p>
          <a:p>
            <a:pPr lvl="1" algn="just"/>
            <a:r>
              <a:rPr lang="en-US" altLang="zh-CN" sz="1400" dirty="0" err="1"/>
              <a:t>Tput</a:t>
            </a:r>
            <a:r>
              <a:rPr lang="en-US" altLang="zh-CN" sz="1400" dirty="0"/>
              <a:t> regarding different directions are compared (</a:t>
            </a:r>
            <a:r>
              <a:rPr lang="en-US" altLang="zh-CN" sz="1400" dirty="0" err="1"/>
              <a:t>omni</a:t>
            </a:r>
            <a:r>
              <a:rPr lang="en-US" altLang="zh-CN" sz="1400" dirty="0"/>
              <a:t>-direction antennas)</a:t>
            </a:r>
          </a:p>
        </p:txBody>
      </p:sp>
      <p:sp>
        <p:nvSpPr>
          <p:cNvPr id="4" name="日期占位符 3"/>
          <p:cNvSpPr>
            <a:spLocks noGrp="1"/>
          </p:cNvSpPr>
          <p:nvPr>
            <p:ph type="dt" sz="half" idx="10"/>
          </p:nvPr>
        </p:nvSpPr>
        <p:spPr/>
        <p:txBody>
          <a:bodyPr/>
          <a:lstStyle/>
          <a:p>
            <a:pPr>
              <a:defRPr/>
            </a:pPr>
            <a:r>
              <a:rPr lang="en-US" altLang="zh-CN" dirty="0"/>
              <a:t>Jan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11</a:t>
            </a:fld>
            <a:endParaRPr lang="en-US" altLang="ko-KR"/>
          </a:p>
        </p:txBody>
      </p:sp>
      <p:pic>
        <p:nvPicPr>
          <p:cNvPr id="2050" name="Picture 2" descr="C:\Users\y00261326\AppData\Roaming\eSpace_Desktop\UserData\y00635503\imagefiles\originalImgfiles\9D5DA6F6-4022-438F-9991-2CC3BA587B4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895600"/>
            <a:ext cx="8579535" cy="2837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899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346434"/>
            <a:ext cx="7772400" cy="4749566"/>
          </a:xfrm>
        </p:spPr>
        <p:txBody>
          <a:bodyPr/>
          <a:lstStyle/>
          <a:p>
            <a:r>
              <a:rPr lang="en-US" altLang="zh-CN" sz="1800" dirty="0"/>
              <a:t>In [3], a detailed description on cloud VR use case have been presented, which needs high requirement on </a:t>
            </a:r>
            <a:r>
              <a:rPr lang="en-US" altLang="zh-CN" sz="1800" dirty="0" err="1"/>
              <a:t>Tput</a:t>
            </a:r>
            <a:r>
              <a:rPr lang="en-US" altLang="zh-CN" sz="1800" dirty="0"/>
              <a:t> and latency. Moreover, two aspects regarding latency reduction have been presented:</a:t>
            </a:r>
          </a:p>
          <a:p>
            <a:pPr lvl="1"/>
            <a:r>
              <a:rPr lang="en-US" altLang="zh-CN" sz="1600" dirty="0" err="1"/>
              <a:t>QoS</a:t>
            </a:r>
            <a:r>
              <a:rPr lang="en-US" altLang="zh-CN" sz="1600" dirty="0"/>
              <a:t> enhancement</a:t>
            </a:r>
          </a:p>
          <a:p>
            <a:pPr lvl="1"/>
            <a:r>
              <a:rPr lang="en-US" altLang="zh-CN" sz="1600" dirty="0"/>
              <a:t>Unequal error protection (multi-layer/coding transmission)</a:t>
            </a:r>
          </a:p>
          <a:p>
            <a:endParaRPr lang="en-US" altLang="zh-CN" sz="1600" dirty="0"/>
          </a:p>
          <a:p>
            <a:r>
              <a:rPr lang="en-US" altLang="zh-CN" sz="1800" dirty="0"/>
              <a:t>In [1], we show multi-layer transmission has the following benefits:</a:t>
            </a:r>
          </a:p>
          <a:p>
            <a:pPr lvl="1"/>
            <a:r>
              <a:rPr lang="en-US" altLang="zh-CN" sz="1400" dirty="0"/>
              <a:t>Provide different protections for frames of different importance.</a:t>
            </a:r>
          </a:p>
          <a:p>
            <a:pPr lvl="1"/>
            <a:r>
              <a:rPr lang="en-US" altLang="zh-CN" sz="1400" dirty="0"/>
              <a:t>Take advantage of the channel selective gains</a:t>
            </a:r>
          </a:p>
          <a:p>
            <a:pPr lvl="1"/>
            <a:r>
              <a:rPr lang="en-US" altLang="zh-CN" sz="1400" dirty="0"/>
              <a:t>Good for interference environment, errors happened in one RU layer doesn’t affect the other RU.</a:t>
            </a:r>
          </a:p>
          <a:p>
            <a:pPr lvl="1"/>
            <a:endParaRPr lang="en-US" altLang="zh-CN" sz="1400" dirty="0"/>
          </a:p>
          <a:p>
            <a:r>
              <a:rPr lang="en-US" altLang="zh-CN" sz="1800" dirty="0"/>
              <a:t>There were some comments received regarding the simulation results we show for </a:t>
            </a:r>
            <a:r>
              <a:rPr lang="es-ES" altLang="zh-CN" sz="1800" dirty="0"/>
              <a:t>MC (Multiple Coding)-MIMO vs SU-MIMO. In this contribution, further simulation results are provided in response to those comments.</a:t>
            </a:r>
            <a:endParaRPr lang="en-US" altLang="zh-CN" sz="1800" dirty="0"/>
          </a:p>
          <a:p>
            <a:endParaRPr lang="zh-CN" altLang="en-US" sz="1800" dirty="0"/>
          </a:p>
        </p:txBody>
      </p:sp>
      <p:sp>
        <p:nvSpPr>
          <p:cNvPr id="4" name="日期占位符 3"/>
          <p:cNvSpPr>
            <a:spLocks noGrp="1"/>
          </p:cNvSpPr>
          <p:nvPr>
            <p:ph type="dt" sz="half" idx="10"/>
          </p:nvPr>
        </p:nvSpPr>
        <p:spPr/>
        <p:txBody>
          <a:bodyPr/>
          <a:lstStyle/>
          <a:p>
            <a:pPr>
              <a:defRPr/>
            </a:pPr>
            <a:r>
              <a:rPr lang="en-US" altLang="zh-CN" dirty="0"/>
              <a:t>Jan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dirty="0"/>
              <a:t>Slide </a:t>
            </a:r>
            <a:fld id="{E792CD62-9AAA-4B66-A216-7F1F565D5B47}" type="slidenum">
              <a:rPr lang="en-US" altLang="ko-KR" smtClean="0"/>
              <a:pPr/>
              <a:t>2</a:t>
            </a:fld>
            <a:endParaRPr lang="en-US" altLang="ko-KR" dirty="0"/>
          </a:p>
        </p:txBody>
      </p:sp>
      <p:sp>
        <p:nvSpPr>
          <p:cNvPr id="7" name="标题 1"/>
          <p:cNvSpPr txBox="1">
            <a:spLocks/>
          </p:cNvSpPr>
          <p:nvPr/>
        </p:nvSpPr>
        <p:spPr bwMode="auto">
          <a:xfrm>
            <a:off x="685800" y="685800"/>
            <a:ext cx="7772400" cy="584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Recap</a:t>
            </a:r>
            <a:endParaRPr kumimoji="0" lang="zh-CN" altLang="en-US" kern="0" dirty="0"/>
          </a:p>
        </p:txBody>
      </p:sp>
    </p:spTree>
    <p:extLst>
      <p:ext uri="{BB962C8B-B14F-4D97-AF65-F5344CB8AC3E}">
        <p14:creationId xmlns:p14="http://schemas.microsoft.com/office/powerpoint/2010/main" val="41410587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5800" y="571500"/>
            <a:ext cx="7772400" cy="914400"/>
          </a:xfrm>
        </p:spPr>
        <p:txBody>
          <a:bodyPr/>
          <a:lstStyle/>
          <a:p>
            <a:r>
              <a:rPr lang="en-US" altLang="zh-CN" dirty="0"/>
              <a:t>Simulation setup</a:t>
            </a:r>
            <a:endParaRPr lang="zh-CN" altLang="en-US" dirty="0"/>
          </a:p>
        </p:txBody>
      </p:sp>
      <p:sp>
        <p:nvSpPr>
          <p:cNvPr id="3" name="内容占位符 2"/>
          <p:cNvSpPr>
            <a:spLocks noGrp="1"/>
          </p:cNvSpPr>
          <p:nvPr>
            <p:ph idx="1"/>
          </p:nvPr>
        </p:nvSpPr>
        <p:spPr>
          <a:xfrm>
            <a:off x="685800" y="1462218"/>
            <a:ext cx="7772400" cy="1128582"/>
          </a:xfrm>
        </p:spPr>
        <p:txBody>
          <a:bodyPr/>
          <a:lstStyle/>
          <a:p>
            <a:r>
              <a:rPr lang="en-US" altLang="zh-CN" sz="1600" dirty="0"/>
              <a:t>In previous simulations, we show the comparison of 4Tx, 4Rx, 4SS transmission between </a:t>
            </a:r>
            <a:r>
              <a:rPr lang="es-ES" altLang="zh-CN" sz="1600" dirty="0"/>
              <a:t>MC (Multiple Coding)-MIMO vs SU-MIMO </a:t>
            </a:r>
            <a:r>
              <a:rPr lang="en-US" altLang="zh-CN" sz="1600" dirty="0"/>
              <a:t>where MC code can apply different MCS on different streams. Different PSDU are transmitted in different streams. The MC-MIMO shows at least 10%~15% gain over SU-MIMO.</a:t>
            </a:r>
          </a:p>
          <a:p>
            <a:endParaRPr lang="en-US" altLang="zh-CN" sz="1600" dirty="0"/>
          </a:p>
          <a:p>
            <a:r>
              <a:rPr lang="en-US" altLang="zh-CN" sz="1600" dirty="0"/>
              <a:t>We receive the following comments regarding the simulations:</a:t>
            </a:r>
          </a:p>
          <a:p>
            <a:pPr lvl="1"/>
            <a:r>
              <a:rPr lang="en-US" altLang="zh-CN" sz="1200" dirty="0"/>
              <a:t>For baseline SU-MIMO, 3SS sometimes can achieve higher </a:t>
            </a:r>
            <a:r>
              <a:rPr lang="en-US" altLang="zh-CN" sz="1200" dirty="0" err="1"/>
              <a:t>Tput</a:t>
            </a:r>
            <a:r>
              <a:rPr lang="en-US" altLang="zh-CN" sz="1200" dirty="0"/>
              <a:t> than 4SS for a 4Tx, 4Rx transmission.</a:t>
            </a:r>
          </a:p>
          <a:p>
            <a:pPr lvl="1"/>
            <a:r>
              <a:rPr lang="en-US" altLang="zh-CN" sz="1200" dirty="0"/>
              <a:t>With unequal power allocation (</a:t>
            </a:r>
            <a:r>
              <a:rPr lang="en-US" altLang="zh-CN" sz="1200" dirty="0" err="1"/>
              <a:t>waterfilling</a:t>
            </a:r>
            <a:r>
              <a:rPr lang="en-US" altLang="zh-CN" sz="1200" dirty="0"/>
              <a:t>), the baseline SU MIMO can achieve better performance.</a:t>
            </a:r>
          </a:p>
          <a:p>
            <a:pPr lvl="1"/>
            <a:endParaRPr lang="en-US" altLang="zh-CN" sz="1200" dirty="0"/>
          </a:p>
          <a:p>
            <a:r>
              <a:rPr lang="en-US" altLang="zh-CN" sz="1600" dirty="0"/>
              <a:t>Hence in this simulation, we compare the following four cases:</a:t>
            </a:r>
          </a:p>
          <a:p>
            <a:pPr lvl="1"/>
            <a:r>
              <a:rPr lang="en-US" altLang="zh-CN" sz="1200" dirty="0"/>
              <a:t>MC-MIMO</a:t>
            </a:r>
          </a:p>
          <a:p>
            <a:pPr lvl="1"/>
            <a:r>
              <a:rPr lang="en-US" altLang="zh-CN" sz="1200" dirty="0"/>
              <a:t>SU-MIMO 4SS (with equal power)</a:t>
            </a:r>
          </a:p>
          <a:p>
            <a:pPr lvl="1"/>
            <a:r>
              <a:rPr lang="en-US" altLang="zh-CN" sz="1200" dirty="0"/>
              <a:t>SU-MIMO 3SS (with equal power)</a:t>
            </a:r>
          </a:p>
          <a:p>
            <a:pPr lvl="1"/>
            <a:r>
              <a:rPr lang="en-US" altLang="zh-CN" sz="1200" dirty="0"/>
              <a:t>SU MIMO 4SS with unequal power*</a:t>
            </a:r>
          </a:p>
          <a:p>
            <a:pPr lvl="1"/>
            <a:r>
              <a:rPr lang="en-US" altLang="zh-CN" sz="1200" dirty="0"/>
              <a:t>SU MIMO 3SS with unequal power*</a:t>
            </a:r>
          </a:p>
          <a:p>
            <a:pPr marL="457200" lvl="1" indent="0">
              <a:buNone/>
            </a:pPr>
            <a:r>
              <a:rPr lang="en-US" altLang="zh-CN" sz="1200" dirty="0"/>
              <a:t>Other parameters are the same as before: 4 Tx and 4 Rx, 20MHz channel</a:t>
            </a:r>
          </a:p>
          <a:p>
            <a:pPr lvl="1"/>
            <a:endParaRPr lang="en-US" altLang="zh-CN" sz="1200" dirty="0"/>
          </a:p>
        </p:txBody>
      </p:sp>
      <p:sp>
        <p:nvSpPr>
          <p:cNvPr id="4" name="日期占位符 3"/>
          <p:cNvSpPr>
            <a:spLocks noGrp="1"/>
          </p:cNvSpPr>
          <p:nvPr>
            <p:ph type="dt" sz="half" idx="10"/>
          </p:nvPr>
        </p:nvSpPr>
        <p:spPr/>
        <p:txBody>
          <a:bodyPr/>
          <a:lstStyle/>
          <a:p>
            <a:pPr>
              <a:defRPr/>
            </a:pPr>
            <a:r>
              <a:rPr lang="en-US" altLang="zh-CN" dirty="0"/>
              <a:t>Jan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3</a:t>
            </a:fld>
            <a:endParaRPr lang="en-US" altLang="ko-KR"/>
          </a:p>
        </p:txBody>
      </p:sp>
      <p:sp>
        <p:nvSpPr>
          <p:cNvPr id="7" name="矩形 6">
            <a:extLst>
              <a:ext uri="{FF2B5EF4-FFF2-40B4-BE49-F238E27FC236}">
                <a16:creationId xmlns:a16="http://schemas.microsoft.com/office/drawing/2014/main" id="{0EB03DC9-9D48-49F9-A297-5C11278EBBA3}"/>
              </a:ext>
            </a:extLst>
          </p:cNvPr>
          <p:cNvSpPr/>
          <p:nvPr/>
        </p:nvSpPr>
        <p:spPr>
          <a:xfrm>
            <a:off x="683281" y="5943600"/>
            <a:ext cx="7467600" cy="461665"/>
          </a:xfrm>
          <a:prstGeom prst="rect">
            <a:avLst/>
          </a:prstGeom>
        </p:spPr>
        <p:txBody>
          <a:bodyPr wrap="square">
            <a:spAutoFit/>
          </a:bodyPr>
          <a:lstStyle/>
          <a:p>
            <a:r>
              <a:rPr lang="en-US" altLang="zh-CN" dirty="0"/>
              <a:t>*With unequal power allocation, t</a:t>
            </a:r>
            <a:r>
              <a:rPr lang="zh-CN" altLang="en-US" dirty="0"/>
              <a:t>he transmit power imbalance of each antenna increases. The power of some RF channels </a:t>
            </a:r>
            <a:r>
              <a:rPr lang="en-US" altLang="zh-CN" dirty="0"/>
              <a:t>may </a:t>
            </a:r>
            <a:r>
              <a:rPr lang="zh-CN" altLang="en-US" dirty="0"/>
              <a:t>exceeds </a:t>
            </a:r>
            <a:r>
              <a:rPr lang="en-US" altLang="zh-CN" dirty="0"/>
              <a:t>a</a:t>
            </a:r>
            <a:r>
              <a:rPr lang="zh-CN" altLang="en-US" dirty="0"/>
              <a:t> preset value, and the power of some channels is not fully used.</a:t>
            </a:r>
          </a:p>
        </p:txBody>
      </p:sp>
    </p:spTree>
    <p:extLst>
      <p:ext uri="{BB962C8B-B14F-4D97-AF65-F5344CB8AC3E}">
        <p14:creationId xmlns:p14="http://schemas.microsoft.com/office/powerpoint/2010/main" val="114473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a:extLst>
              <a:ext uri="{FF2B5EF4-FFF2-40B4-BE49-F238E27FC236}">
                <a16:creationId xmlns:a16="http://schemas.microsoft.com/office/drawing/2014/main" id="{7EC215C6-AA75-4118-8B94-F5E924E6AE21}"/>
              </a:ext>
            </a:extLst>
          </p:cNvPr>
          <p:cNvSpPr>
            <a:spLocks noGrp="1"/>
          </p:cNvSpPr>
          <p:nvPr>
            <p:ph type="dt" sz="half" idx="10"/>
          </p:nvPr>
        </p:nvSpPr>
        <p:spPr/>
        <p:txBody>
          <a:bodyPr/>
          <a:lstStyle/>
          <a:p>
            <a:pPr>
              <a:defRPr/>
            </a:pPr>
            <a:r>
              <a:rPr lang="en-US" altLang="zh-CN" dirty="0"/>
              <a:t>Jan 2023</a:t>
            </a:r>
          </a:p>
        </p:txBody>
      </p:sp>
      <p:sp>
        <p:nvSpPr>
          <p:cNvPr id="5" name="页脚占位符 4">
            <a:extLst>
              <a:ext uri="{FF2B5EF4-FFF2-40B4-BE49-F238E27FC236}">
                <a16:creationId xmlns:a16="http://schemas.microsoft.com/office/drawing/2014/main" id="{5332DED8-D410-46C4-BEE5-19426C54EF6B}"/>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7C5E0FD2-3995-4FFB-BA8C-E36A7661AF3A}"/>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4</a:t>
            </a:fld>
            <a:endParaRPr lang="en-US" altLang="ko-KR"/>
          </a:p>
        </p:txBody>
      </p:sp>
      <p:sp>
        <p:nvSpPr>
          <p:cNvPr id="8" name="标题 1">
            <a:extLst>
              <a:ext uri="{FF2B5EF4-FFF2-40B4-BE49-F238E27FC236}">
                <a16:creationId xmlns:a16="http://schemas.microsoft.com/office/drawing/2014/main" id="{B1E0BFF4-050D-4C78-A3BF-ED8B881F32BE}"/>
              </a:ext>
            </a:extLst>
          </p:cNvPr>
          <p:cNvSpPr txBox="1">
            <a:spLocks/>
          </p:cNvSpPr>
          <p:nvPr/>
        </p:nvSpPr>
        <p:spPr bwMode="auto">
          <a:xfrm>
            <a:off x="685800" y="5715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latinLnBrk="0"/>
            <a:r>
              <a:rPr kumimoji="0" lang="en-US" altLang="zh-CN" kern="0" dirty="0"/>
              <a:t>Simulation results</a:t>
            </a:r>
            <a:endParaRPr kumimoji="0" lang="zh-CN" altLang="en-US" kern="0" dirty="0"/>
          </a:p>
        </p:txBody>
      </p:sp>
      <p:sp>
        <p:nvSpPr>
          <p:cNvPr id="7" name="矩形 6">
            <a:extLst>
              <a:ext uri="{FF2B5EF4-FFF2-40B4-BE49-F238E27FC236}">
                <a16:creationId xmlns:a16="http://schemas.microsoft.com/office/drawing/2014/main" id="{C071E17F-E7EC-40E6-9B82-3AD0F01110B2}"/>
              </a:ext>
            </a:extLst>
          </p:cNvPr>
          <p:cNvSpPr/>
          <p:nvPr/>
        </p:nvSpPr>
        <p:spPr>
          <a:xfrm>
            <a:off x="2998973" y="5261436"/>
            <a:ext cx="3146054" cy="307777"/>
          </a:xfrm>
          <a:prstGeom prst="rect">
            <a:avLst/>
          </a:prstGeom>
        </p:spPr>
        <p:txBody>
          <a:bodyPr wrap="none">
            <a:spAutoFit/>
          </a:bodyPr>
          <a:lstStyle/>
          <a:p>
            <a:pPr lvl="1" algn="just"/>
            <a:r>
              <a:rPr lang="en-US" altLang="zh-CN" sz="1400" dirty="0"/>
              <a:t>X-axis: channel SNR, Y-axis: </a:t>
            </a:r>
            <a:r>
              <a:rPr lang="en-US" altLang="zh-CN" sz="1400" dirty="0" err="1"/>
              <a:t>Tput</a:t>
            </a:r>
            <a:endParaRPr lang="en-US" altLang="zh-CN" sz="1400" dirty="0"/>
          </a:p>
        </p:txBody>
      </p:sp>
      <p:sp>
        <p:nvSpPr>
          <p:cNvPr id="11" name="内容占位符 2">
            <a:extLst>
              <a:ext uri="{FF2B5EF4-FFF2-40B4-BE49-F238E27FC236}">
                <a16:creationId xmlns:a16="http://schemas.microsoft.com/office/drawing/2014/main" id="{74CAD2D0-A59F-4323-BD67-14A914A7D18E}"/>
              </a:ext>
            </a:extLst>
          </p:cNvPr>
          <p:cNvSpPr txBox="1">
            <a:spLocks/>
          </p:cNvSpPr>
          <p:nvPr/>
        </p:nvSpPr>
        <p:spPr bwMode="auto">
          <a:xfrm>
            <a:off x="771525" y="57912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atinLnBrk="0"/>
            <a:r>
              <a:rPr lang="en-US" altLang="zh-CN" sz="1600" dirty="0"/>
              <a:t>MC-MIMO still shows obvious gain over baseline SU-MIMO. </a:t>
            </a:r>
            <a:endParaRPr kumimoji="0" lang="en-US" altLang="zh-CN" sz="1200" kern="0" dirty="0"/>
          </a:p>
        </p:txBody>
      </p:sp>
      <p:pic>
        <p:nvPicPr>
          <p:cNvPr id="1026" name="Picture 2" descr="C:\Users\y00261326\AppData\Roaming\eSpace_Desktop\UserData\y00635503\imagefiles\7AE8F735-49E6-4D00-94A7-E7B420B9D15D.png">
            <a:extLst>
              <a:ext uri="{FF2B5EF4-FFF2-40B4-BE49-F238E27FC236}">
                <a16:creationId xmlns:a16="http://schemas.microsoft.com/office/drawing/2014/main" id="{5C679D67-47C8-46D5-B542-06A097FC489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5800" y="1456302"/>
            <a:ext cx="7772400" cy="37134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949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Summary</a:t>
            </a:r>
            <a:endParaRPr lang="zh-CN" altLang="en-US" dirty="0"/>
          </a:p>
        </p:txBody>
      </p:sp>
      <p:sp>
        <p:nvSpPr>
          <p:cNvPr id="3" name="内容占位符 2"/>
          <p:cNvSpPr>
            <a:spLocks noGrp="1"/>
          </p:cNvSpPr>
          <p:nvPr>
            <p:ph idx="1"/>
          </p:nvPr>
        </p:nvSpPr>
        <p:spPr>
          <a:xfrm>
            <a:off x="685800" y="1655805"/>
            <a:ext cx="7772400" cy="4343400"/>
          </a:xfrm>
        </p:spPr>
        <p:txBody>
          <a:bodyPr/>
          <a:lstStyle/>
          <a:p>
            <a:r>
              <a:rPr lang="en-US" altLang="zh-CN" sz="1800" dirty="0"/>
              <a:t>In this contribution, we show more simulation results to show the benefits of multi-layer transmission.</a:t>
            </a:r>
          </a:p>
          <a:p>
            <a:endParaRPr lang="en-US" altLang="zh-CN" sz="1800" dirty="0"/>
          </a:p>
        </p:txBody>
      </p:sp>
      <p:sp>
        <p:nvSpPr>
          <p:cNvPr id="4" name="日期占位符 3"/>
          <p:cNvSpPr>
            <a:spLocks noGrp="1"/>
          </p:cNvSpPr>
          <p:nvPr>
            <p:ph type="dt" sz="half" idx="10"/>
          </p:nvPr>
        </p:nvSpPr>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5</a:t>
            </a:fld>
            <a:endParaRPr lang="en-US" altLang="ko-KR"/>
          </a:p>
        </p:txBody>
      </p:sp>
    </p:spTree>
    <p:extLst>
      <p:ext uri="{BB962C8B-B14F-4D97-AF65-F5344CB8AC3E}">
        <p14:creationId xmlns:p14="http://schemas.microsoft.com/office/powerpoint/2010/main" val="1259083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Reference</a:t>
            </a:r>
            <a:endParaRPr lang="zh-CN" altLang="en-US" dirty="0"/>
          </a:p>
        </p:txBody>
      </p:sp>
      <p:sp>
        <p:nvSpPr>
          <p:cNvPr id="3" name="内容占位符 2"/>
          <p:cNvSpPr>
            <a:spLocks noGrp="1"/>
          </p:cNvSpPr>
          <p:nvPr>
            <p:ph idx="1"/>
          </p:nvPr>
        </p:nvSpPr>
        <p:spPr>
          <a:xfrm>
            <a:off x="685800" y="1524000"/>
            <a:ext cx="7772400" cy="4343400"/>
          </a:xfrm>
        </p:spPr>
        <p:txBody>
          <a:bodyPr/>
          <a:lstStyle/>
          <a:p>
            <a:r>
              <a:rPr lang="en-US" altLang="zh-CN" sz="1800" dirty="0"/>
              <a:t>[1] 11-22/1930r0, Layered QoS and multi-layer transmission</a:t>
            </a:r>
          </a:p>
          <a:p>
            <a:r>
              <a:rPr lang="en-US" altLang="zh-CN" sz="1800" dirty="0"/>
              <a:t>[2] 11-22/1518r0, 802.11 UHR SG Proposed PAR, Ming Gan et.al., Huawei</a:t>
            </a:r>
          </a:p>
          <a:p>
            <a:r>
              <a:rPr lang="en-US" altLang="zh-CN" sz="1800" dirty="0"/>
              <a:t>[3] 11-22/0952r0, Cloud VR use case and requirements, Ross Jian Yu et.al., Huawei</a:t>
            </a:r>
          </a:p>
        </p:txBody>
      </p:sp>
      <p:sp>
        <p:nvSpPr>
          <p:cNvPr id="4" name="日期占位符 3"/>
          <p:cNvSpPr>
            <a:spLocks noGrp="1"/>
          </p:cNvSpPr>
          <p:nvPr>
            <p:ph type="dt" sz="half" idx="10"/>
          </p:nvPr>
        </p:nvSpPr>
        <p:spPr>
          <a:xfrm>
            <a:off x="696913" y="332601"/>
            <a:ext cx="942566" cy="276999"/>
          </a:xfrm>
        </p:spPr>
        <p:txBody>
          <a:bodyPr/>
          <a:lstStyle/>
          <a:p>
            <a:pPr>
              <a:defRPr/>
            </a:pPr>
            <a:r>
              <a:rPr lang="en-US" altLang="zh-CN" dirty="0"/>
              <a:t>Nov 2022</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6</a:t>
            </a:fld>
            <a:endParaRPr lang="en-US" altLang="ko-KR"/>
          </a:p>
        </p:txBody>
      </p:sp>
    </p:spTree>
    <p:extLst>
      <p:ext uri="{BB962C8B-B14F-4D97-AF65-F5344CB8AC3E}">
        <p14:creationId xmlns:p14="http://schemas.microsoft.com/office/powerpoint/2010/main" val="3711762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B3D12FA-3A07-4319-AD0E-6E45A64B621C}"/>
              </a:ext>
            </a:extLst>
          </p:cNvPr>
          <p:cNvSpPr>
            <a:spLocks noGrp="1"/>
          </p:cNvSpPr>
          <p:nvPr>
            <p:ph type="title"/>
          </p:nvPr>
        </p:nvSpPr>
        <p:spPr/>
        <p:txBody>
          <a:bodyPr/>
          <a:lstStyle/>
          <a:p>
            <a:r>
              <a:rPr lang="en-US" altLang="zh-CN" dirty="0"/>
              <a:t>Appendix</a:t>
            </a:r>
            <a:endParaRPr lang="zh-CN" altLang="en-US" dirty="0"/>
          </a:p>
        </p:txBody>
      </p:sp>
      <p:sp>
        <p:nvSpPr>
          <p:cNvPr id="3" name="内容占位符 2">
            <a:extLst>
              <a:ext uri="{FF2B5EF4-FFF2-40B4-BE49-F238E27FC236}">
                <a16:creationId xmlns:a16="http://schemas.microsoft.com/office/drawing/2014/main" id="{26976E45-B860-4055-8B16-9F3EED92E137}"/>
              </a:ext>
            </a:extLst>
          </p:cNvPr>
          <p:cNvSpPr>
            <a:spLocks noGrp="1"/>
          </p:cNvSpPr>
          <p:nvPr>
            <p:ph idx="1"/>
          </p:nvPr>
        </p:nvSpPr>
        <p:spPr/>
        <p:txBody>
          <a:bodyPr/>
          <a:lstStyle/>
          <a:p>
            <a:endParaRPr lang="zh-CN" altLang="en-US" dirty="0"/>
          </a:p>
        </p:txBody>
      </p:sp>
      <p:sp>
        <p:nvSpPr>
          <p:cNvPr id="4" name="日期占位符 3">
            <a:extLst>
              <a:ext uri="{FF2B5EF4-FFF2-40B4-BE49-F238E27FC236}">
                <a16:creationId xmlns:a16="http://schemas.microsoft.com/office/drawing/2014/main" id="{42B76957-C370-40EC-B2DC-226136C1E38F}"/>
              </a:ext>
            </a:extLst>
          </p:cNvPr>
          <p:cNvSpPr>
            <a:spLocks noGrp="1"/>
          </p:cNvSpPr>
          <p:nvPr>
            <p:ph type="dt" sz="half" idx="10"/>
          </p:nvPr>
        </p:nvSpPr>
        <p:spPr/>
        <p:txBody>
          <a:bodyPr/>
          <a:lstStyle/>
          <a:p>
            <a:pPr>
              <a:defRPr/>
            </a:pPr>
            <a:r>
              <a:rPr lang="en-US" altLang="zh-CN"/>
              <a:t>Jan 2023</a:t>
            </a:r>
            <a:endParaRPr lang="en-US" altLang="zh-CN" dirty="0"/>
          </a:p>
        </p:txBody>
      </p:sp>
      <p:sp>
        <p:nvSpPr>
          <p:cNvPr id="5" name="页脚占位符 4">
            <a:extLst>
              <a:ext uri="{FF2B5EF4-FFF2-40B4-BE49-F238E27FC236}">
                <a16:creationId xmlns:a16="http://schemas.microsoft.com/office/drawing/2014/main" id="{816F1BE0-F38E-4356-8BBA-43E375C62F40}"/>
              </a:ext>
            </a:extLst>
          </p:cNvPr>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a:extLst>
              <a:ext uri="{FF2B5EF4-FFF2-40B4-BE49-F238E27FC236}">
                <a16:creationId xmlns:a16="http://schemas.microsoft.com/office/drawing/2014/main" id="{B0AF6D5C-7933-478E-BE6F-475F1AA0B3E0}"/>
              </a:ext>
            </a:extLst>
          </p:cNvPr>
          <p:cNvSpPr>
            <a:spLocks noGrp="1"/>
          </p:cNvSpPr>
          <p:nvPr>
            <p:ph type="sldNum" sz="quarter" idx="12"/>
          </p:nvPr>
        </p:nvSpPr>
        <p:spPr/>
        <p:txBody>
          <a:bodyPr/>
          <a:lstStyle/>
          <a:p>
            <a:r>
              <a:rPr lang="en-US" altLang="ko-KR"/>
              <a:t>Slide </a:t>
            </a:r>
            <a:fld id="{E792CD62-9AAA-4B66-A216-7F1F565D5B47}" type="slidenum">
              <a:rPr lang="en-US" altLang="ko-KR" smtClean="0"/>
              <a:pPr/>
              <a:t>7</a:t>
            </a:fld>
            <a:endParaRPr lang="en-US" altLang="ko-KR"/>
          </a:p>
        </p:txBody>
      </p:sp>
    </p:spTree>
    <p:extLst>
      <p:ext uri="{BB962C8B-B14F-4D97-AF65-F5344CB8AC3E}">
        <p14:creationId xmlns:p14="http://schemas.microsoft.com/office/powerpoint/2010/main" val="1933262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85800" y="1600334"/>
            <a:ext cx="7772400" cy="4419600"/>
          </a:xfrm>
        </p:spPr>
        <p:txBody>
          <a:bodyPr/>
          <a:lstStyle/>
          <a:p>
            <a:pPr algn="just"/>
            <a:r>
              <a:rPr lang="en-US" altLang="zh-CN" sz="1800" dirty="0"/>
              <a:t>In [2], it mentions multi-layer transmission is one kind of unequal error protection at PHY layer that can provide different robustness to different services.</a:t>
            </a:r>
          </a:p>
          <a:p>
            <a:pPr lvl="1" algn="just"/>
            <a:r>
              <a:rPr lang="en-US" altLang="zh-CN" sz="1400" dirty="0"/>
              <a:t>The base layer (I frame) is protected better with lower rate whilst the enhancement layer (P/B frame) is protected with higher rate.</a:t>
            </a:r>
          </a:p>
          <a:p>
            <a:pPr lvl="1" algn="just"/>
            <a:r>
              <a:rPr lang="en-US" altLang="zh-CN" sz="1400" dirty="0"/>
              <a:t>Multi-layer transmission can achieve a good tradeoff between data rate and robustness. It can further reduce transmission latency.</a:t>
            </a:r>
          </a:p>
          <a:p>
            <a:pPr algn="just"/>
            <a:r>
              <a:rPr lang="en-US" altLang="zh-CN" sz="1800" dirty="0"/>
              <a:t>One way of enabling unequal error protection (UEP) is to use different MCS for different frames in different PPDUs (time domain). An alternative way is to enable multiple PSDUs with different MCS within one PPDU. </a:t>
            </a:r>
          </a:p>
        </p:txBody>
      </p:sp>
      <p:sp>
        <p:nvSpPr>
          <p:cNvPr id="4" name="日期占位符 3"/>
          <p:cNvSpPr>
            <a:spLocks noGrp="1"/>
          </p:cNvSpPr>
          <p:nvPr>
            <p:ph type="dt" sz="half" idx="10"/>
          </p:nvPr>
        </p:nvSpPr>
        <p:spPr/>
        <p:txBody>
          <a:bodyPr/>
          <a:lstStyle/>
          <a:p>
            <a:pPr>
              <a:defRPr/>
            </a:pPr>
            <a:r>
              <a:rPr lang="en-US" altLang="zh-CN"/>
              <a:t>Jan 2023</a:t>
            </a:r>
            <a:endParaRPr lang="en-US" altLang="zh-CN" dirty="0"/>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8</a:t>
            </a:fld>
            <a:endParaRPr lang="en-US" altLang="ko-KR"/>
          </a:p>
        </p:txBody>
      </p:sp>
      <p:grpSp>
        <p:nvGrpSpPr>
          <p:cNvPr id="54" name="组合 53"/>
          <p:cNvGrpSpPr/>
          <p:nvPr/>
        </p:nvGrpSpPr>
        <p:grpSpPr>
          <a:xfrm>
            <a:off x="1752600" y="4724400"/>
            <a:ext cx="6553200" cy="1563753"/>
            <a:chOff x="1513519" y="5094801"/>
            <a:chExt cx="6553200" cy="1563753"/>
          </a:xfrm>
        </p:grpSpPr>
        <p:sp>
          <p:nvSpPr>
            <p:cNvPr id="34" name="矩形 33"/>
            <p:cNvSpPr/>
            <p:nvPr/>
          </p:nvSpPr>
          <p:spPr>
            <a:xfrm>
              <a:off x="1513519"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5" name="矩形 34"/>
            <p:cNvSpPr/>
            <p:nvPr/>
          </p:nvSpPr>
          <p:spPr>
            <a:xfrm>
              <a:off x="3464739"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6" name="矩形 35"/>
            <p:cNvSpPr/>
            <p:nvPr/>
          </p:nvSpPr>
          <p:spPr>
            <a:xfrm>
              <a:off x="5280940"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7" name="矩形 36"/>
            <p:cNvSpPr/>
            <p:nvPr/>
          </p:nvSpPr>
          <p:spPr>
            <a:xfrm>
              <a:off x="7000163" y="5769561"/>
              <a:ext cx="1058496" cy="4272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latin typeface="+mj-lt"/>
                </a:rPr>
                <a:t>PHY</a:t>
              </a:r>
              <a:endParaRPr lang="zh-CN" altLang="en-US" sz="1200" dirty="0">
                <a:latin typeface="+mj-lt"/>
              </a:endParaRPr>
            </a:p>
            <a:p>
              <a:pPr algn="ctr"/>
              <a:r>
                <a:rPr lang="en-US" altLang="zh-CN" sz="1200" dirty="0">
                  <a:latin typeface="+mj-lt"/>
                </a:rPr>
                <a:t>Resources</a:t>
              </a:r>
              <a:endParaRPr lang="zh-CN" altLang="en-US" sz="1200" dirty="0">
                <a:latin typeface="+mj-lt"/>
              </a:endParaRPr>
            </a:p>
          </p:txBody>
        </p:sp>
        <p:sp>
          <p:nvSpPr>
            <p:cNvPr id="38" name="文本框 37"/>
            <p:cNvSpPr txBox="1"/>
            <p:nvPr/>
          </p:nvSpPr>
          <p:spPr>
            <a:xfrm>
              <a:off x="4374019" y="6396944"/>
              <a:ext cx="631907" cy="261610"/>
            </a:xfrm>
            <a:prstGeom prst="rect">
              <a:avLst/>
            </a:prstGeom>
            <a:noFill/>
          </p:spPr>
          <p:txBody>
            <a:bodyPr wrap="square" rtlCol="0">
              <a:spAutoFit/>
            </a:bodyPr>
            <a:lstStyle/>
            <a:p>
              <a:r>
                <a:rPr lang="en-US" altLang="zh-CN" sz="1100" dirty="0">
                  <a:latin typeface="+mj-lt"/>
                </a:rPr>
                <a:t>PPDU</a:t>
              </a:r>
              <a:endParaRPr lang="zh-CN" altLang="en-US" sz="1100" dirty="0">
                <a:latin typeface="+mj-lt"/>
              </a:endParaRPr>
            </a:p>
          </p:txBody>
        </p:sp>
        <p:sp>
          <p:nvSpPr>
            <p:cNvPr id="39" name="下箭头 38"/>
            <p:cNvSpPr/>
            <p:nvPr/>
          </p:nvSpPr>
          <p:spPr>
            <a:xfrm>
              <a:off x="1915251"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0" name="下箭头 39"/>
            <p:cNvSpPr/>
            <p:nvPr/>
          </p:nvSpPr>
          <p:spPr>
            <a:xfrm>
              <a:off x="3920152"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1" name="下箭头 40"/>
            <p:cNvSpPr/>
            <p:nvPr/>
          </p:nvSpPr>
          <p:spPr>
            <a:xfrm>
              <a:off x="5717696"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2" name="下箭头 41"/>
            <p:cNvSpPr/>
            <p:nvPr/>
          </p:nvSpPr>
          <p:spPr>
            <a:xfrm>
              <a:off x="7419628" y="5473768"/>
              <a:ext cx="175688" cy="25087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mj-lt"/>
              </a:endParaRPr>
            </a:p>
          </p:txBody>
        </p:sp>
        <p:sp>
          <p:nvSpPr>
            <p:cNvPr id="44" name="矩形 43"/>
            <p:cNvSpPr/>
            <p:nvPr/>
          </p:nvSpPr>
          <p:spPr>
            <a:xfrm>
              <a:off x="2628351" y="6194295"/>
              <a:ext cx="4123245" cy="276999"/>
            </a:xfrm>
            <a:prstGeom prst="rect">
              <a:avLst/>
            </a:prstGeom>
          </p:spPr>
          <p:txBody>
            <a:bodyPr wrap="none">
              <a:spAutoFit/>
            </a:bodyPr>
            <a:lstStyle/>
            <a:p>
              <a:r>
                <a:rPr lang="en-US" altLang="zh-CN" sz="1200" dirty="0">
                  <a:solidFill>
                    <a:srgbClr val="000000"/>
                  </a:solidFill>
                  <a:latin typeface="+mj-lt"/>
                </a:rPr>
                <a:t>Multi-layer transmission (QAM, coding rate, NSS, </a:t>
              </a:r>
              <a:r>
                <a:rPr lang="en-US" altLang="zh-CN" sz="1200" dirty="0" err="1">
                  <a:solidFill>
                    <a:srgbClr val="000000"/>
                  </a:solidFill>
                  <a:latin typeface="+mj-lt"/>
                </a:rPr>
                <a:t>ReTx</a:t>
              </a:r>
              <a:r>
                <a:rPr lang="en-US" altLang="zh-CN" sz="1200" dirty="0">
                  <a:solidFill>
                    <a:srgbClr val="000000"/>
                  </a:solidFill>
                  <a:latin typeface="+mj-lt"/>
                </a:rPr>
                <a:t> times)</a:t>
              </a:r>
              <a:endParaRPr lang="zh-CN" altLang="en-US" sz="1200" dirty="0">
                <a:latin typeface="+mj-lt"/>
              </a:endParaRPr>
            </a:p>
          </p:txBody>
        </p:sp>
        <p:sp>
          <p:nvSpPr>
            <p:cNvPr id="45" name="文本框 44"/>
            <p:cNvSpPr txBox="1"/>
            <p:nvPr/>
          </p:nvSpPr>
          <p:spPr>
            <a:xfrm>
              <a:off x="1533560" y="5118941"/>
              <a:ext cx="901967" cy="261610"/>
            </a:xfrm>
            <a:prstGeom prst="rect">
              <a:avLst/>
            </a:prstGeom>
            <a:noFill/>
          </p:spPr>
          <p:txBody>
            <a:bodyPr wrap="square" rtlCol="0">
              <a:spAutoFit/>
            </a:bodyPr>
            <a:lstStyle/>
            <a:p>
              <a:r>
                <a:rPr lang="en-US" altLang="zh-CN" sz="1100" dirty="0">
                  <a:latin typeface="+mj-lt"/>
                </a:rPr>
                <a:t>Control Info</a:t>
              </a:r>
              <a:endParaRPr lang="zh-CN" altLang="en-US" sz="1100" dirty="0">
                <a:latin typeface="+mj-lt"/>
              </a:endParaRPr>
            </a:p>
          </p:txBody>
        </p:sp>
        <p:sp>
          <p:nvSpPr>
            <p:cNvPr id="46" name="文本框 45"/>
            <p:cNvSpPr txBox="1"/>
            <p:nvPr/>
          </p:nvSpPr>
          <p:spPr>
            <a:xfrm>
              <a:off x="3680130" y="5094801"/>
              <a:ext cx="652789" cy="261610"/>
            </a:xfrm>
            <a:prstGeom prst="rect">
              <a:avLst/>
            </a:prstGeom>
            <a:noFill/>
          </p:spPr>
          <p:txBody>
            <a:bodyPr wrap="square" rtlCol="0">
              <a:spAutoFit/>
            </a:bodyPr>
            <a:lstStyle/>
            <a:p>
              <a:r>
                <a:rPr lang="en-US" altLang="zh-CN" sz="1100" dirty="0">
                  <a:latin typeface="+mj-lt"/>
                </a:rPr>
                <a:t>I frame</a:t>
              </a:r>
              <a:endParaRPr lang="zh-CN" altLang="en-US" sz="1100" dirty="0">
                <a:latin typeface="+mj-lt"/>
              </a:endParaRPr>
            </a:p>
          </p:txBody>
        </p:sp>
        <p:sp>
          <p:nvSpPr>
            <p:cNvPr id="49" name="文本框 48"/>
            <p:cNvSpPr txBox="1"/>
            <p:nvPr/>
          </p:nvSpPr>
          <p:spPr>
            <a:xfrm>
              <a:off x="7040763" y="5094801"/>
              <a:ext cx="1025956" cy="261610"/>
            </a:xfrm>
            <a:prstGeom prst="rect">
              <a:avLst/>
            </a:prstGeom>
            <a:noFill/>
          </p:spPr>
          <p:txBody>
            <a:bodyPr wrap="square" rtlCol="0">
              <a:spAutoFit/>
            </a:bodyPr>
            <a:lstStyle/>
            <a:p>
              <a:r>
                <a:rPr lang="en-US" altLang="zh-CN" sz="1100" dirty="0">
                  <a:latin typeface="+mj-lt"/>
                </a:rPr>
                <a:t>Other frame</a:t>
              </a:r>
              <a:endParaRPr lang="zh-CN" altLang="en-US" sz="1100" dirty="0">
                <a:latin typeface="+mj-lt"/>
              </a:endParaRPr>
            </a:p>
          </p:txBody>
        </p:sp>
        <p:sp>
          <p:nvSpPr>
            <p:cNvPr id="51" name="文本框 50"/>
            <p:cNvSpPr txBox="1"/>
            <p:nvPr/>
          </p:nvSpPr>
          <p:spPr>
            <a:xfrm>
              <a:off x="5461510" y="5121731"/>
              <a:ext cx="877926" cy="261610"/>
            </a:xfrm>
            <a:prstGeom prst="rect">
              <a:avLst/>
            </a:prstGeom>
            <a:noFill/>
          </p:spPr>
          <p:txBody>
            <a:bodyPr wrap="square" rtlCol="0">
              <a:spAutoFit/>
            </a:bodyPr>
            <a:lstStyle/>
            <a:p>
              <a:r>
                <a:rPr lang="en-US" altLang="zh-CN" sz="1100" dirty="0">
                  <a:latin typeface="+mj-lt"/>
                </a:rPr>
                <a:t>P/B frame</a:t>
              </a:r>
              <a:endParaRPr lang="zh-CN" altLang="en-US" sz="1100" dirty="0">
                <a:latin typeface="+mj-lt"/>
              </a:endParaRPr>
            </a:p>
          </p:txBody>
        </p:sp>
      </p:grpSp>
      <p:sp>
        <p:nvSpPr>
          <p:cNvPr id="55" name="矩形 54"/>
          <p:cNvSpPr/>
          <p:nvPr/>
        </p:nvSpPr>
        <p:spPr>
          <a:xfrm>
            <a:off x="196686" y="5399160"/>
            <a:ext cx="1499578" cy="461665"/>
          </a:xfrm>
          <a:prstGeom prst="rect">
            <a:avLst/>
          </a:prstGeom>
        </p:spPr>
        <p:txBody>
          <a:bodyPr wrap="none">
            <a:spAutoFit/>
          </a:bodyPr>
          <a:lstStyle/>
          <a:p>
            <a:r>
              <a:rPr lang="en-US" altLang="zh-CN" dirty="0"/>
              <a:t>In different SSs/RUs/</a:t>
            </a:r>
          </a:p>
          <a:p>
            <a:r>
              <a:rPr lang="en-US" altLang="zh-CN" dirty="0"/>
              <a:t>Constellation points </a:t>
            </a:r>
            <a:endParaRPr lang="zh-CN" altLang="en-US" dirty="0"/>
          </a:p>
        </p:txBody>
      </p:sp>
      <p:cxnSp>
        <p:nvCxnSpPr>
          <p:cNvPr id="57" name="直接箭头连接符 56"/>
          <p:cNvCxnSpPr/>
          <p:nvPr/>
        </p:nvCxnSpPr>
        <p:spPr bwMode="auto">
          <a:xfrm flipH="1">
            <a:off x="1562100" y="5629992"/>
            <a:ext cx="253069"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Tree>
    <p:extLst>
      <p:ext uri="{BB962C8B-B14F-4D97-AF65-F5344CB8AC3E}">
        <p14:creationId xmlns:p14="http://schemas.microsoft.com/office/powerpoint/2010/main" val="2346110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Multi-layer transmission</a:t>
            </a:r>
            <a:endParaRPr lang="zh-CN" altLang="en-US" dirty="0"/>
          </a:p>
        </p:txBody>
      </p:sp>
      <p:sp>
        <p:nvSpPr>
          <p:cNvPr id="3" name="内容占位符 2"/>
          <p:cNvSpPr>
            <a:spLocks noGrp="1"/>
          </p:cNvSpPr>
          <p:nvPr>
            <p:ph idx="1"/>
          </p:nvPr>
        </p:nvSpPr>
        <p:spPr>
          <a:xfrm>
            <a:off x="697997" y="1419997"/>
            <a:ext cx="7772400" cy="1824151"/>
          </a:xfrm>
        </p:spPr>
        <p:txBody>
          <a:bodyPr/>
          <a:lstStyle/>
          <a:p>
            <a:pPr algn="just"/>
            <a:r>
              <a:rPr lang="en-US" altLang="zh-CN" sz="1800" dirty="0"/>
              <a:t>Besides UEP for frames of different importance, multi-layer transmission can also take good advantage of the channel selective gain (e.g., divergence of eigenvalues between different spatial streams).</a:t>
            </a:r>
          </a:p>
          <a:p>
            <a:pPr algn="just"/>
            <a:r>
              <a:rPr lang="en-US" altLang="zh-CN" sz="1800" dirty="0"/>
              <a:t>In 11n, UEQM (unequal modulation) MIMO enables different QAMs for different streams with the same coding rate. Here, we further assume coding rate can also be different. Below is an example.</a:t>
            </a:r>
            <a:endParaRPr lang="zh-CN" altLang="en-US" sz="1800" dirty="0"/>
          </a:p>
        </p:txBody>
      </p:sp>
      <p:sp>
        <p:nvSpPr>
          <p:cNvPr id="4" name="日期占位符 3"/>
          <p:cNvSpPr>
            <a:spLocks noGrp="1"/>
          </p:cNvSpPr>
          <p:nvPr>
            <p:ph type="dt" sz="half" idx="10"/>
          </p:nvPr>
        </p:nvSpPr>
        <p:spPr/>
        <p:txBody>
          <a:bodyPr/>
          <a:lstStyle/>
          <a:p>
            <a:pPr>
              <a:defRPr/>
            </a:pPr>
            <a:r>
              <a:rPr lang="en-US" altLang="zh-CN" dirty="0"/>
              <a:t>Jan 2023</a:t>
            </a:r>
          </a:p>
        </p:txBody>
      </p:sp>
      <p:sp>
        <p:nvSpPr>
          <p:cNvPr id="5" name="页脚占位符 4"/>
          <p:cNvSpPr>
            <a:spLocks noGrp="1"/>
          </p:cNvSpPr>
          <p:nvPr>
            <p:ph type="ftr" sz="quarter" idx="11"/>
          </p:nvPr>
        </p:nvSpPr>
        <p:spPr/>
        <p:txBody>
          <a:bodyPr/>
          <a:lstStyle/>
          <a:p>
            <a:pPr>
              <a:defRPr/>
            </a:pPr>
            <a:r>
              <a:rPr lang="en-US" altLang="ko-KR"/>
              <a:t>Ross Jian Yu, et. al, Huawei</a:t>
            </a:r>
            <a:endParaRPr lang="en-US" altLang="ko-KR" dirty="0"/>
          </a:p>
        </p:txBody>
      </p:sp>
      <p:sp>
        <p:nvSpPr>
          <p:cNvPr id="6" name="灯片编号占位符 5"/>
          <p:cNvSpPr>
            <a:spLocks noGrp="1"/>
          </p:cNvSpPr>
          <p:nvPr>
            <p:ph type="sldNum" sz="quarter" idx="12"/>
          </p:nvPr>
        </p:nvSpPr>
        <p:spPr/>
        <p:txBody>
          <a:bodyPr/>
          <a:lstStyle/>
          <a:p>
            <a:r>
              <a:rPr lang="en-US" altLang="ko-KR"/>
              <a:t>Slide </a:t>
            </a:r>
            <a:fld id="{E792CD62-9AAA-4B66-A216-7F1F565D5B47}" type="slidenum">
              <a:rPr lang="en-US" altLang="ko-KR" smtClean="0"/>
              <a:pPr/>
              <a:t>9</a:t>
            </a:fld>
            <a:endParaRPr lang="en-US" altLang="ko-KR"/>
          </a:p>
        </p:txBody>
      </p:sp>
      <p:cxnSp>
        <p:nvCxnSpPr>
          <p:cNvPr id="8" name="直接箭头连接符 7"/>
          <p:cNvCxnSpPr/>
          <p:nvPr/>
        </p:nvCxnSpPr>
        <p:spPr bwMode="auto">
          <a:xfrm flipV="1">
            <a:off x="1447800" y="3200443"/>
            <a:ext cx="0" cy="29718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0" name="直接箭头连接符 9"/>
          <p:cNvCxnSpPr/>
          <p:nvPr/>
        </p:nvCxnSpPr>
        <p:spPr bwMode="auto">
          <a:xfrm>
            <a:off x="1447800" y="6172243"/>
            <a:ext cx="56388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1" name="矩形 10"/>
          <p:cNvSpPr/>
          <p:nvPr/>
        </p:nvSpPr>
        <p:spPr bwMode="auto">
          <a:xfrm>
            <a:off x="1981200" y="4343443"/>
            <a:ext cx="228600" cy="1828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Post SNR</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2" name="矩形 11"/>
          <p:cNvSpPr/>
          <p:nvPr/>
        </p:nvSpPr>
        <p:spPr bwMode="auto">
          <a:xfrm>
            <a:off x="2209801" y="4343443"/>
            <a:ext cx="228600" cy="1828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a:t>SS0</a:t>
            </a:r>
          </a:p>
        </p:txBody>
      </p:sp>
      <p:sp>
        <p:nvSpPr>
          <p:cNvPr id="13" name="矩形 12"/>
          <p:cNvSpPr/>
          <p:nvPr/>
        </p:nvSpPr>
        <p:spPr bwMode="auto">
          <a:xfrm>
            <a:off x="2438400"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SS0</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7" name="矩形 16"/>
          <p:cNvSpPr/>
          <p:nvPr/>
        </p:nvSpPr>
        <p:spPr bwMode="auto">
          <a:xfrm>
            <a:off x="3188202" y="4800643"/>
            <a:ext cx="228600" cy="13716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Post SNR</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18" name="矩形 17"/>
          <p:cNvSpPr/>
          <p:nvPr/>
        </p:nvSpPr>
        <p:spPr bwMode="auto">
          <a:xfrm>
            <a:off x="3416803" y="4800643"/>
            <a:ext cx="228600" cy="13716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a:t>SS1</a:t>
            </a:r>
          </a:p>
        </p:txBody>
      </p:sp>
      <p:sp>
        <p:nvSpPr>
          <p:cNvPr id="19" name="矩形 18"/>
          <p:cNvSpPr/>
          <p:nvPr/>
        </p:nvSpPr>
        <p:spPr bwMode="auto">
          <a:xfrm>
            <a:off x="3645402"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SS1</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6" name="矩形 25"/>
          <p:cNvSpPr/>
          <p:nvPr/>
        </p:nvSpPr>
        <p:spPr bwMode="auto">
          <a:xfrm>
            <a:off x="4395204" y="5105443"/>
            <a:ext cx="251409" cy="1066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Post SNR</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7" name="矩形 26"/>
          <p:cNvSpPr/>
          <p:nvPr/>
        </p:nvSpPr>
        <p:spPr bwMode="auto">
          <a:xfrm>
            <a:off x="4623805" y="5105443"/>
            <a:ext cx="251409" cy="1066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a:t>SS2</a:t>
            </a:r>
          </a:p>
        </p:txBody>
      </p:sp>
      <p:sp>
        <p:nvSpPr>
          <p:cNvPr id="28" name="矩形 27"/>
          <p:cNvSpPr/>
          <p:nvPr/>
        </p:nvSpPr>
        <p:spPr bwMode="auto">
          <a:xfrm>
            <a:off x="4875213"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SS2</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29" name="矩形 28"/>
          <p:cNvSpPr/>
          <p:nvPr/>
        </p:nvSpPr>
        <p:spPr bwMode="auto">
          <a:xfrm>
            <a:off x="5656934" y="5562643"/>
            <a:ext cx="228600" cy="6096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Post SNR</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0" name="矩形 29"/>
          <p:cNvSpPr/>
          <p:nvPr/>
        </p:nvSpPr>
        <p:spPr bwMode="auto">
          <a:xfrm>
            <a:off x="5885535" y="5562643"/>
            <a:ext cx="228600" cy="6096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a:t>SS3</a:t>
            </a:r>
          </a:p>
        </p:txBody>
      </p:sp>
      <p:sp>
        <p:nvSpPr>
          <p:cNvPr id="31" name="矩形 30"/>
          <p:cNvSpPr/>
          <p:nvPr/>
        </p:nvSpPr>
        <p:spPr bwMode="auto">
          <a:xfrm>
            <a:off x="6114134" y="5562643"/>
            <a:ext cx="228600" cy="6096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SS3</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3" name="矩形 32"/>
          <p:cNvSpPr/>
          <p:nvPr/>
        </p:nvSpPr>
        <p:spPr bwMode="auto">
          <a:xfrm>
            <a:off x="7162800" y="3945664"/>
            <a:ext cx="507498" cy="182880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Times New Roman" pitchFamily="18" charset="0"/>
              </a:rPr>
              <a:t>Post SNR</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4" name="矩形 33"/>
          <p:cNvSpPr/>
          <p:nvPr/>
        </p:nvSpPr>
        <p:spPr bwMode="auto">
          <a:xfrm>
            <a:off x="7670299" y="3945664"/>
            <a:ext cx="571498" cy="1828800"/>
          </a:xfrm>
          <a:prstGeom prst="rect">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dirty="0" err="1"/>
              <a:t>Tput</a:t>
            </a:r>
            <a:r>
              <a:rPr kumimoji="0" lang="en-US" altLang="zh-CN" dirty="0"/>
              <a:t> of </a:t>
            </a:r>
            <a:r>
              <a:rPr kumimoji="0" lang="en-US" altLang="zh-CN" dirty="0" err="1"/>
              <a:t>SSx</a:t>
            </a:r>
            <a:r>
              <a:rPr kumimoji="0" lang="en-US" altLang="zh-CN" dirty="0"/>
              <a:t> for MC-MIMO</a:t>
            </a:r>
          </a:p>
        </p:txBody>
      </p:sp>
      <p:sp>
        <p:nvSpPr>
          <p:cNvPr id="35" name="矩形 34"/>
          <p:cNvSpPr/>
          <p:nvPr/>
        </p:nvSpPr>
        <p:spPr bwMode="auto">
          <a:xfrm>
            <a:off x="8241798" y="3945664"/>
            <a:ext cx="515101" cy="1828800"/>
          </a:xfrm>
          <a:prstGeom prst="rect">
            <a:avLst/>
          </a:prstGeom>
          <a:solidFill>
            <a:srgbClr val="66CC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err="1">
                <a:ln>
                  <a:noFill/>
                </a:ln>
                <a:solidFill>
                  <a:schemeClr val="tx1"/>
                </a:solidFill>
                <a:effectLst/>
                <a:latin typeface="Times New Roman" pitchFamily="18" charset="0"/>
              </a:rPr>
              <a:t>Tput</a:t>
            </a:r>
            <a:r>
              <a:rPr kumimoji="0" lang="en-US" altLang="zh-CN" sz="1200" b="0" i="0" u="none" strike="noStrike" cap="none" normalizeH="0" baseline="0" dirty="0">
                <a:ln>
                  <a:noFill/>
                </a:ln>
                <a:solidFill>
                  <a:schemeClr val="tx1"/>
                </a:solidFill>
                <a:effectLst/>
                <a:latin typeface="Times New Roman" pitchFamily="18" charset="0"/>
              </a:rPr>
              <a:t> of </a:t>
            </a:r>
            <a:r>
              <a:rPr kumimoji="0" lang="en-US" altLang="zh-CN" sz="1200" b="0" i="0" u="none" strike="noStrike" cap="none" normalizeH="0" baseline="0" dirty="0" err="1">
                <a:ln>
                  <a:noFill/>
                </a:ln>
                <a:solidFill>
                  <a:schemeClr val="tx1"/>
                </a:solidFill>
                <a:effectLst/>
                <a:latin typeface="Times New Roman" pitchFamily="18" charset="0"/>
              </a:rPr>
              <a:t>SSx</a:t>
            </a:r>
            <a:r>
              <a:rPr kumimoji="0" lang="en-US" altLang="zh-CN" sz="1200" b="0" i="0" u="none" strike="noStrike" cap="none" normalizeH="0" baseline="0" dirty="0">
                <a:ln>
                  <a:noFill/>
                </a:ln>
                <a:solidFill>
                  <a:schemeClr val="tx1"/>
                </a:solidFill>
                <a:effectLst/>
                <a:latin typeface="Times New Roman" pitchFamily="18" charset="0"/>
              </a:rPr>
              <a:t> for SU-MIMO</a:t>
            </a:r>
            <a:endParaRPr kumimoji="0" lang="zh-CN" altLang="en-US" sz="1200" b="0" i="0" u="none" strike="noStrike" cap="none" normalizeH="0" baseline="0" dirty="0">
              <a:ln>
                <a:noFill/>
              </a:ln>
              <a:solidFill>
                <a:schemeClr val="tx1"/>
              </a:solidFill>
              <a:effectLst/>
              <a:latin typeface="Times New Roman" pitchFamily="18" charset="0"/>
            </a:endParaRPr>
          </a:p>
        </p:txBody>
      </p:sp>
      <p:sp>
        <p:nvSpPr>
          <p:cNvPr id="36" name="文本框 35"/>
          <p:cNvSpPr txBox="1"/>
          <p:nvPr/>
        </p:nvSpPr>
        <p:spPr>
          <a:xfrm>
            <a:off x="1834899" y="3685955"/>
            <a:ext cx="1207001" cy="646331"/>
          </a:xfrm>
          <a:prstGeom prst="rect">
            <a:avLst/>
          </a:prstGeom>
          <a:noFill/>
        </p:spPr>
        <p:txBody>
          <a:bodyPr wrap="square" rtlCol="0">
            <a:spAutoFit/>
          </a:bodyPr>
          <a:lstStyle/>
          <a:p>
            <a:r>
              <a:rPr lang="en-US" altLang="zh-CN" dirty="0"/>
              <a:t>MCS11</a:t>
            </a:r>
          </a:p>
          <a:p>
            <a:r>
              <a:rPr lang="en-US" altLang="zh-CN" dirty="0"/>
              <a:t>vs </a:t>
            </a:r>
          </a:p>
          <a:p>
            <a:r>
              <a:rPr lang="en-US" altLang="zh-CN" dirty="0"/>
              <a:t>MCS6</a:t>
            </a:r>
            <a:endParaRPr lang="zh-CN" altLang="en-US" dirty="0"/>
          </a:p>
        </p:txBody>
      </p:sp>
      <p:sp>
        <p:nvSpPr>
          <p:cNvPr id="37" name="文本框 36"/>
          <p:cNvSpPr txBox="1"/>
          <p:nvPr/>
        </p:nvSpPr>
        <p:spPr>
          <a:xfrm>
            <a:off x="3060199" y="4116212"/>
            <a:ext cx="1207001" cy="646331"/>
          </a:xfrm>
          <a:prstGeom prst="rect">
            <a:avLst/>
          </a:prstGeom>
          <a:noFill/>
        </p:spPr>
        <p:txBody>
          <a:bodyPr wrap="square" rtlCol="0">
            <a:spAutoFit/>
          </a:bodyPr>
          <a:lstStyle/>
          <a:p>
            <a:r>
              <a:rPr lang="en-US" altLang="zh-CN" dirty="0"/>
              <a:t>MCS10</a:t>
            </a:r>
          </a:p>
          <a:p>
            <a:r>
              <a:rPr lang="en-US" altLang="zh-CN" dirty="0"/>
              <a:t>vs </a:t>
            </a:r>
          </a:p>
          <a:p>
            <a:r>
              <a:rPr lang="en-US" altLang="zh-CN" dirty="0"/>
              <a:t>MCS6</a:t>
            </a:r>
            <a:endParaRPr lang="zh-CN" altLang="en-US" dirty="0"/>
          </a:p>
        </p:txBody>
      </p:sp>
      <p:sp>
        <p:nvSpPr>
          <p:cNvPr id="38" name="文本框 37"/>
          <p:cNvSpPr txBox="1"/>
          <p:nvPr/>
        </p:nvSpPr>
        <p:spPr>
          <a:xfrm>
            <a:off x="4285499" y="4389090"/>
            <a:ext cx="1207001" cy="646331"/>
          </a:xfrm>
          <a:prstGeom prst="rect">
            <a:avLst/>
          </a:prstGeom>
          <a:noFill/>
        </p:spPr>
        <p:txBody>
          <a:bodyPr wrap="square" rtlCol="0">
            <a:spAutoFit/>
          </a:bodyPr>
          <a:lstStyle/>
          <a:p>
            <a:r>
              <a:rPr lang="en-US" altLang="zh-CN" dirty="0"/>
              <a:t>MCS9</a:t>
            </a:r>
          </a:p>
          <a:p>
            <a:r>
              <a:rPr lang="en-US" altLang="zh-CN" dirty="0"/>
              <a:t>vs </a:t>
            </a:r>
          </a:p>
          <a:p>
            <a:r>
              <a:rPr lang="en-US" altLang="zh-CN" dirty="0"/>
              <a:t>MCS6</a:t>
            </a:r>
            <a:endParaRPr lang="zh-CN" altLang="en-US" dirty="0"/>
          </a:p>
        </p:txBody>
      </p:sp>
      <p:sp>
        <p:nvSpPr>
          <p:cNvPr id="39" name="文本框 38"/>
          <p:cNvSpPr txBox="1"/>
          <p:nvPr/>
        </p:nvSpPr>
        <p:spPr>
          <a:xfrm>
            <a:off x="5568701" y="4860064"/>
            <a:ext cx="1207001" cy="646331"/>
          </a:xfrm>
          <a:prstGeom prst="rect">
            <a:avLst/>
          </a:prstGeom>
          <a:noFill/>
        </p:spPr>
        <p:txBody>
          <a:bodyPr wrap="square" rtlCol="0">
            <a:spAutoFit/>
          </a:bodyPr>
          <a:lstStyle/>
          <a:p>
            <a:r>
              <a:rPr lang="en-US" altLang="zh-CN" dirty="0"/>
              <a:t>MCS6</a:t>
            </a:r>
          </a:p>
          <a:p>
            <a:r>
              <a:rPr lang="en-US" altLang="zh-CN" dirty="0"/>
              <a:t>vs </a:t>
            </a:r>
          </a:p>
          <a:p>
            <a:r>
              <a:rPr lang="en-US" altLang="zh-CN" dirty="0"/>
              <a:t>MCS6</a:t>
            </a:r>
            <a:endParaRPr lang="zh-CN" altLang="en-US" dirty="0"/>
          </a:p>
        </p:txBody>
      </p:sp>
      <p:sp>
        <p:nvSpPr>
          <p:cNvPr id="40" name="文本框 39"/>
          <p:cNvSpPr txBox="1"/>
          <p:nvPr/>
        </p:nvSpPr>
        <p:spPr>
          <a:xfrm>
            <a:off x="7057608" y="3626961"/>
            <a:ext cx="1207001" cy="276999"/>
          </a:xfrm>
          <a:prstGeom prst="rect">
            <a:avLst/>
          </a:prstGeom>
          <a:noFill/>
        </p:spPr>
        <p:txBody>
          <a:bodyPr wrap="square" rtlCol="0">
            <a:spAutoFit/>
          </a:bodyPr>
          <a:lstStyle/>
          <a:p>
            <a:r>
              <a:rPr lang="en-US" altLang="zh-CN" b="1" dirty="0"/>
              <a:t>Legend</a:t>
            </a:r>
            <a:endParaRPr lang="zh-CN" altLang="en-US" b="1" dirty="0"/>
          </a:p>
        </p:txBody>
      </p:sp>
      <p:sp>
        <p:nvSpPr>
          <p:cNvPr id="7" name="矩形 6"/>
          <p:cNvSpPr/>
          <p:nvPr/>
        </p:nvSpPr>
        <p:spPr>
          <a:xfrm>
            <a:off x="2222157" y="3229918"/>
            <a:ext cx="4458816" cy="307777"/>
          </a:xfrm>
          <a:prstGeom prst="rect">
            <a:avLst/>
          </a:prstGeom>
        </p:spPr>
        <p:txBody>
          <a:bodyPr wrap="square">
            <a:spAutoFit/>
          </a:bodyPr>
          <a:lstStyle/>
          <a:p>
            <a:r>
              <a:rPr lang="en-US" altLang="zh-CN" sz="1400" b="1" dirty="0"/>
              <a:t>Figure: MC (Multiple Coding)-MIMO vs SU-MIMO</a:t>
            </a:r>
            <a:endParaRPr lang="zh-CN" altLang="en-US" sz="1400" b="1" dirty="0"/>
          </a:p>
        </p:txBody>
      </p:sp>
      <p:sp>
        <p:nvSpPr>
          <p:cNvPr id="9" name="文本框 8"/>
          <p:cNvSpPr txBox="1"/>
          <p:nvPr/>
        </p:nvSpPr>
        <p:spPr>
          <a:xfrm>
            <a:off x="920498" y="3091418"/>
            <a:ext cx="527302" cy="461665"/>
          </a:xfrm>
          <a:prstGeom prst="rect">
            <a:avLst/>
          </a:prstGeom>
          <a:noFill/>
        </p:spPr>
        <p:txBody>
          <a:bodyPr wrap="square" rtlCol="0">
            <a:spAutoFit/>
          </a:bodyPr>
          <a:lstStyle/>
          <a:p>
            <a:r>
              <a:rPr lang="en-US" altLang="zh-CN" dirty="0" err="1"/>
              <a:t>Tput</a:t>
            </a:r>
            <a:r>
              <a:rPr lang="en-US" altLang="zh-CN" dirty="0"/>
              <a:t>/MCS</a:t>
            </a:r>
            <a:endParaRPr lang="zh-CN" altLang="en-US" dirty="0"/>
          </a:p>
        </p:txBody>
      </p:sp>
      <p:sp>
        <p:nvSpPr>
          <p:cNvPr id="32" name="文本框 31"/>
          <p:cNvSpPr txBox="1"/>
          <p:nvPr/>
        </p:nvSpPr>
        <p:spPr>
          <a:xfrm>
            <a:off x="7048499" y="6033743"/>
            <a:ext cx="782838" cy="276999"/>
          </a:xfrm>
          <a:prstGeom prst="rect">
            <a:avLst/>
          </a:prstGeom>
          <a:noFill/>
        </p:spPr>
        <p:txBody>
          <a:bodyPr wrap="square" rtlCol="0">
            <a:spAutoFit/>
          </a:bodyPr>
          <a:lstStyle/>
          <a:p>
            <a:r>
              <a:rPr lang="en-US" altLang="zh-CN" dirty="0" err="1"/>
              <a:t>PostSNR</a:t>
            </a:r>
            <a:endParaRPr lang="zh-CN" altLang="en-US" dirty="0"/>
          </a:p>
        </p:txBody>
      </p:sp>
    </p:spTree>
    <p:extLst>
      <p:ext uri="{BB962C8B-B14F-4D97-AF65-F5344CB8AC3E}">
        <p14:creationId xmlns:p14="http://schemas.microsoft.com/office/powerpoint/2010/main" val="1876898740"/>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221724</TotalTime>
  <Words>986</Words>
  <Application>Microsoft Office PowerPoint</Application>
  <PresentationFormat>全屏显示(4:3)</PresentationFormat>
  <Paragraphs>156</Paragraphs>
  <Slides>11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11</vt:i4>
      </vt:variant>
    </vt:vector>
  </HeadingPairs>
  <TitlesOfParts>
    <vt:vector size="18" baseType="lpstr">
      <vt:lpstr>Arial Unicode MS</vt:lpstr>
      <vt:lpstr>굴림</vt:lpstr>
      <vt:lpstr>굴림</vt:lpstr>
      <vt:lpstr>MS Gothic</vt:lpstr>
      <vt:lpstr>Arial</vt:lpstr>
      <vt:lpstr>Times New Roman</vt:lpstr>
      <vt:lpstr>802-11-Submission</vt:lpstr>
      <vt:lpstr>Layered QoS and multi-layer transmission follow-up</vt:lpstr>
      <vt:lpstr>PowerPoint 演示文稿</vt:lpstr>
      <vt:lpstr>Simulation setup</vt:lpstr>
      <vt:lpstr>PowerPoint 演示文稿</vt:lpstr>
      <vt:lpstr>Summary</vt:lpstr>
      <vt:lpstr>Reference</vt:lpstr>
      <vt:lpstr>Appendix</vt:lpstr>
      <vt:lpstr>Multi-layer transmission</vt:lpstr>
      <vt:lpstr>Multi-layer transmission</vt:lpstr>
      <vt:lpstr>Multi-layer transmission</vt:lpstr>
      <vt:lpstr>Multi-layer transmission</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Ross Jian Yu</dc:creator>
  <cp:lastModifiedBy>Yujian (Ross Yu)</cp:lastModifiedBy>
  <cp:revision>3910</cp:revision>
  <cp:lastPrinted>2016-07-18T07:45:05Z</cp:lastPrinted>
  <dcterms:created xsi:type="dcterms:W3CDTF">2007-05-21T21:00:37Z</dcterms:created>
  <dcterms:modified xsi:type="dcterms:W3CDTF">2023-01-13T09:25:44Z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(3)DhNr5xHGnldv/EbGKhDFwH3A8AVP0P+l85P2TasaIgPgjnUVFGBQy5RzRK5YmMIQPnmgA7gb
z2YNYa9CLzRN3RbhXOh/ZSskV/CISptqFzakJUD7uT7TWSG4ARkEENZd3NOuhQc8xv+UfIz3
6ujnCPC3yytovbWQ8e7mZDoAqkjQszC7vp+e50tS9xralO4ELf1nIlb09hCk51apvqefM2NN
7u+Pdh0GBT2TAMsH89</vt:lpwstr>
  </property>
  <property fmtid="{D5CDD505-2E9C-101B-9397-08002B2CF9AE}" pid="3" name="_2015_ms_pID_7253431">
    <vt:lpwstr>5Rq8W4a4qAc+2hiHZhUekPlZ1AAXD23ep0c1k4rENcIucRKdDNEH5B
ADa4luiuup1aFsAJfkc2/9wM3ksphmpG/GtfcT7NN+x/inxNxO9or/v/LQl37/6rWpA1jH7q
fpIGYjargVuilFpryXGmjuWXpPwdTxQGvCYrgOetj4+zxWJZ9Uzn0ppdlydcK4NwdG2GYRa7
lDvvhNMyewBL2GFKHvF2wSgdvwIDp8KW0H/U</vt:lpwstr>
  </property>
  <property fmtid="{D5CDD505-2E9C-101B-9397-08002B2CF9AE}" pid="4" name="_2015_ms_pID_7253432">
    <vt:lpwstr>qh281KVk1rk/huwvPPh7d6U=</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1656532704</vt:lpwstr>
  </property>
</Properties>
</file>