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1"/>
  </p:notesMasterIdLst>
  <p:handoutMasterIdLst>
    <p:handoutMasterId r:id="rId32"/>
  </p:handoutMasterIdLst>
  <p:sldIdLst>
    <p:sldId id="270" r:id="rId5"/>
    <p:sldId id="1482" r:id="rId6"/>
    <p:sldId id="1508" r:id="rId7"/>
    <p:sldId id="1528" r:id="rId8"/>
    <p:sldId id="1511" r:id="rId9"/>
    <p:sldId id="1512" r:id="rId10"/>
    <p:sldId id="1513" r:id="rId11"/>
    <p:sldId id="1529" r:id="rId12"/>
    <p:sldId id="1514" r:id="rId13"/>
    <p:sldId id="1515" r:id="rId14"/>
    <p:sldId id="1516" r:id="rId15"/>
    <p:sldId id="1546" r:id="rId16"/>
    <p:sldId id="1533" r:id="rId17"/>
    <p:sldId id="1517" r:id="rId18"/>
    <p:sldId id="1518" r:id="rId19"/>
    <p:sldId id="1519" r:id="rId20"/>
    <p:sldId id="1543" r:id="rId21"/>
    <p:sldId id="1534" r:id="rId22"/>
    <p:sldId id="1539" r:id="rId23"/>
    <p:sldId id="1540" r:id="rId24"/>
    <p:sldId id="1541" r:id="rId25"/>
    <p:sldId id="1542" r:id="rId26"/>
    <p:sldId id="1547" r:id="rId27"/>
    <p:sldId id="1535" r:id="rId28"/>
    <p:sldId id="1537" r:id="rId29"/>
    <p:sldId id="1538" r:id="rId3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5AEE9A-3021-74FA-AD4F-86B4D2912F36}" name="Reviewer" initials="Reviewer" userId="Reviewer" providerId="None"/>
  <p188:author id="{DA070CB4-DA64-7322-19A4-753013431E72}" name="r5" initials="r5" userId="r5" providerId="None"/>
  <p188:author id="{6A23C2B9-0C50-A134-54C3-FD051D555190}" name="Yanjun Sun" initials="YS" userId="S::yanjuns@qti.qualcomm.com::b36047ec-8c33-4551-bc74-961d47fe2da9" providerId="AD"/>
  <p188:author id="{D4A0ACBF-DAA3-83BE-30AB-1D08DB8A93CD}" name="r0" initials="r0" userId="r0" providerId="None"/>
  <p188:author id="{225760E0-6E0C-0D1E-1C39-1244750F4B33}" name="r1" initials="r1" userId="r1"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njun Sun" initials="YS" lastIdx="3" clrIdx="0">
    <p:extLst>
      <p:ext uri="{19B8F6BF-5375-455C-9EA6-DF929625EA0E}">
        <p15:presenceInfo xmlns:p15="http://schemas.microsoft.com/office/powerpoint/2012/main" userId="S::yanjuns@qti.qualcomm.com::b36047ec-8c33-4551-bc74-961d47fe2d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498FE"/>
    <a:srgbClr val="C9D0F1"/>
    <a:srgbClr val="CCEED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5" autoAdjust="0"/>
    <p:restoredTop sz="95847" autoAdjust="0"/>
  </p:normalViewPr>
  <p:slideViewPr>
    <p:cSldViewPr>
      <p:cViewPr varScale="1">
        <p:scale>
          <a:sx n="99" d="100"/>
          <a:sy n="99" d="100"/>
        </p:scale>
        <p:origin x="102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78" y="77"/>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jun Sun" userId="b36047ec-8c33-4551-bc74-961d47fe2da9" providerId="ADAL" clId="{876245BA-9A54-4E72-8DAA-467A27C7F8EE}"/>
    <pc:docChg chg="undo custSel modSld modMainMaster">
      <pc:chgData name="Yanjun Sun" userId="b36047ec-8c33-4551-bc74-961d47fe2da9" providerId="ADAL" clId="{876245BA-9A54-4E72-8DAA-467A27C7F8EE}" dt="2023-03-14T22:44:35.831" v="311" actId="20577"/>
      <pc:docMkLst>
        <pc:docMk/>
      </pc:docMkLst>
      <pc:sldChg chg="modSp mod">
        <pc:chgData name="Yanjun Sun" userId="b36047ec-8c33-4551-bc74-961d47fe2da9" providerId="ADAL" clId="{876245BA-9A54-4E72-8DAA-467A27C7F8EE}" dt="2023-03-14T22:14:43.294" v="6" actId="20577"/>
        <pc:sldMkLst>
          <pc:docMk/>
          <pc:sldMk cId="1089148663" sldId="270"/>
        </pc:sldMkLst>
        <pc:spChg chg="mod">
          <ac:chgData name="Yanjun Sun" userId="b36047ec-8c33-4551-bc74-961d47fe2da9" providerId="ADAL" clId="{876245BA-9A54-4E72-8DAA-467A27C7F8EE}" dt="2023-03-14T22:14:43.294" v="6" actId="20577"/>
          <ac:spMkLst>
            <pc:docMk/>
            <pc:sldMk cId="1089148663" sldId="270"/>
            <ac:spMk id="5" creationId="{B89C2EB6-BDD9-F39E-B3DB-80458050AA60}"/>
          </ac:spMkLst>
        </pc:spChg>
        <pc:spChg chg="mod">
          <ac:chgData name="Yanjun Sun" userId="b36047ec-8c33-4551-bc74-961d47fe2da9" providerId="ADAL" clId="{876245BA-9A54-4E72-8DAA-467A27C7F8EE}" dt="2023-03-14T22:14:40.419" v="4" actId="20577"/>
          <ac:spMkLst>
            <pc:docMk/>
            <pc:sldMk cId="1089148663" sldId="270"/>
            <ac:spMk id="11" creationId="{C145AAE0-DFF7-4B56-8C85-BE084E2803F5}"/>
          </ac:spMkLst>
        </pc:spChg>
      </pc:sldChg>
      <pc:sldChg chg="modSp mod">
        <pc:chgData name="Yanjun Sun" userId="b36047ec-8c33-4551-bc74-961d47fe2da9" providerId="ADAL" clId="{876245BA-9A54-4E72-8DAA-467A27C7F8EE}" dt="2023-03-14T22:15:38.417" v="26"/>
        <pc:sldMkLst>
          <pc:docMk/>
          <pc:sldMk cId="2321432953" sldId="1482"/>
        </pc:sldMkLst>
        <pc:spChg chg="mod">
          <ac:chgData name="Yanjun Sun" userId="b36047ec-8c33-4551-bc74-961d47fe2da9" providerId="ADAL" clId="{876245BA-9A54-4E72-8DAA-467A27C7F8EE}" dt="2023-03-14T22:15:38.417" v="26"/>
          <ac:spMkLst>
            <pc:docMk/>
            <pc:sldMk cId="2321432953" sldId="1482"/>
            <ac:spMk id="7" creationId="{DD5E63DB-109D-61E8-85A5-084A264C8F07}"/>
          </ac:spMkLst>
        </pc:spChg>
      </pc:sldChg>
      <pc:sldChg chg="modSp mod">
        <pc:chgData name="Yanjun Sun" userId="b36047ec-8c33-4551-bc74-961d47fe2da9" providerId="ADAL" clId="{876245BA-9A54-4E72-8DAA-467A27C7F8EE}" dt="2023-03-14T22:15:37.339" v="25"/>
        <pc:sldMkLst>
          <pc:docMk/>
          <pc:sldMk cId="622868203" sldId="1508"/>
        </pc:sldMkLst>
        <pc:spChg chg="mod">
          <ac:chgData name="Yanjun Sun" userId="b36047ec-8c33-4551-bc74-961d47fe2da9" providerId="ADAL" clId="{876245BA-9A54-4E72-8DAA-467A27C7F8EE}" dt="2023-03-14T22:15:37.339" v="25"/>
          <ac:spMkLst>
            <pc:docMk/>
            <pc:sldMk cId="622868203" sldId="1508"/>
            <ac:spMk id="7" creationId="{93D93E09-909E-9E8E-0D9E-8B9BAA5F53CD}"/>
          </ac:spMkLst>
        </pc:spChg>
      </pc:sldChg>
      <pc:sldChg chg="modSp mod">
        <pc:chgData name="Yanjun Sun" userId="b36047ec-8c33-4551-bc74-961d47fe2da9" providerId="ADAL" clId="{876245BA-9A54-4E72-8DAA-467A27C7F8EE}" dt="2023-03-14T22:15:36.169" v="23"/>
        <pc:sldMkLst>
          <pc:docMk/>
          <pc:sldMk cId="1551463440" sldId="1511"/>
        </pc:sldMkLst>
        <pc:spChg chg="mod">
          <ac:chgData name="Yanjun Sun" userId="b36047ec-8c33-4551-bc74-961d47fe2da9" providerId="ADAL" clId="{876245BA-9A54-4E72-8DAA-467A27C7F8EE}" dt="2023-03-14T22:15:36.169" v="23"/>
          <ac:spMkLst>
            <pc:docMk/>
            <pc:sldMk cId="1551463440" sldId="1511"/>
            <ac:spMk id="2" creationId="{69D7DF80-5DD7-4E92-DBCB-6B35A76F5C7D}"/>
          </ac:spMkLst>
        </pc:spChg>
      </pc:sldChg>
      <pc:sldChg chg="modSp mod">
        <pc:chgData name="Yanjun Sun" userId="b36047ec-8c33-4551-bc74-961d47fe2da9" providerId="ADAL" clId="{876245BA-9A54-4E72-8DAA-467A27C7F8EE}" dt="2023-03-14T22:15:36.595" v="24"/>
        <pc:sldMkLst>
          <pc:docMk/>
          <pc:sldMk cId="2792380583" sldId="1528"/>
        </pc:sldMkLst>
        <pc:spChg chg="mod">
          <ac:chgData name="Yanjun Sun" userId="b36047ec-8c33-4551-bc74-961d47fe2da9" providerId="ADAL" clId="{876245BA-9A54-4E72-8DAA-467A27C7F8EE}" dt="2023-03-14T22:15:36.595" v="24"/>
          <ac:spMkLst>
            <pc:docMk/>
            <pc:sldMk cId="2792380583" sldId="1528"/>
            <ac:spMk id="2" creationId="{6063EA5F-AACA-E94A-D1B9-0EE0659DDB2C}"/>
          </ac:spMkLst>
        </pc:spChg>
      </pc:sldChg>
      <pc:sldChg chg="modSp mod">
        <pc:chgData name="Yanjun Sun" userId="b36047ec-8c33-4551-bc74-961d47fe2da9" providerId="ADAL" clId="{876245BA-9A54-4E72-8DAA-467A27C7F8EE}" dt="2023-03-14T22:44:35.831" v="311" actId="20577"/>
        <pc:sldMkLst>
          <pc:docMk/>
          <pc:sldMk cId="623277555" sldId="1541"/>
        </pc:sldMkLst>
        <pc:spChg chg="mod">
          <ac:chgData name="Yanjun Sun" userId="b36047ec-8c33-4551-bc74-961d47fe2da9" providerId="ADAL" clId="{876245BA-9A54-4E72-8DAA-467A27C7F8EE}" dt="2023-03-14T22:44:35.831" v="311" actId="20577"/>
          <ac:spMkLst>
            <pc:docMk/>
            <pc:sldMk cId="623277555" sldId="1541"/>
            <ac:spMk id="2" creationId="{32321240-EC50-C33C-A2A6-CFD0B356B164}"/>
          </ac:spMkLst>
        </pc:spChg>
        <pc:spChg chg="mod">
          <ac:chgData name="Yanjun Sun" userId="b36047ec-8c33-4551-bc74-961d47fe2da9" providerId="ADAL" clId="{876245BA-9A54-4E72-8DAA-467A27C7F8EE}" dt="2023-03-14T22:16:26.408" v="42" actId="20577"/>
          <ac:spMkLst>
            <pc:docMk/>
            <pc:sldMk cId="623277555" sldId="1541"/>
            <ac:spMk id="3" creationId="{3DCEC300-542F-A1D0-A20C-63DE4EBD5C2F}"/>
          </ac:spMkLst>
        </pc:spChg>
        <pc:spChg chg="mod">
          <ac:chgData name="Yanjun Sun" userId="b36047ec-8c33-4551-bc74-961d47fe2da9" providerId="ADAL" clId="{876245BA-9A54-4E72-8DAA-467A27C7F8EE}" dt="2023-03-14T22:16:21.505" v="30"/>
          <ac:spMkLst>
            <pc:docMk/>
            <pc:sldMk cId="623277555" sldId="1541"/>
            <ac:spMk id="4" creationId="{356EB139-BC23-483F-3893-1EF188193859}"/>
          </ac:spMkLst>
        </pc:spChg>
      </pc:sldChg>
      <pc:sldMasterChg chg="modSp mod modSldLayout">
        <pc:chgData name="Yanjun Sun" userId="b36047ec-8c33-4551-bc74-961d47fe2da9" providerId="ADAL" clId="{876245BA-9A54-4E72-8DAA-467A27C7F8EE}" dt="2023-03-14T22:15:58.072" v="29" actId="20577"/>
        <pc:sldMasterMkLst>
          <pc:docMk/>
          <pc:sldMasterMk cId="0" sldId="2147483648"/>
        </pc:sldMasterMkLst>
        <pc:spChg chg="mod">
          <ac:chgData name="Yanjun Sun" userId="b36047ec-8c33-4551-bc74-961d47fe2da9" providerId="ADAL" clId="{876245BA-9A54-4E72-8DAA-467A27C7F8EE}" dt="2023-03-14T22:14:58.640" v="11" actId="20577"/>
          <ac:spMkLst>
            <pc:docMk/>
            <pc:sldMasterMk cId="0" sldId="2147483648"/>
            <ac:spMk id="1028" creationId="{00000000-0000-0000-0000-000000000000}"/>
          </ac:spMkLst>
        </pc:spChg>
        <pc:spChg chg="mod">
          <ac:chgData name="Yanjun Sun" userId="b36047ec-8c33-4551-bc74-961d47fe2da9" providerId="ADAL" clId="{876245BA-9A54-4E72-8DAA-467A27C7F8EE}" dt="2023-03-14T22:15:03.773" v="13" actId="20577"/>
          <ac:spMkLst>
            <pc:docMk/>
            <pc:sldMasterMk cId="0" sldId="2147483648"/>
            <ac:spMk id="1031" creationId="{00000000-0000-0000-0000-000000000000}"/>
          </ac:spMkLst>
        </pc:spChg>
        <pc:sldLayoutChg chg="modSp mod">
          <pc:chgData name="Yanjun Sun" userId="b36047ec-8c33-4551-bc74-961d47fe2da9" providerId="ADAL" clId="{876245BA-9A54-4E72-8DAA-467A27C7F8EE}" dt="2023-03-14T22:15:43.349" v="28"/>
          <pc:sldLayoutMkLst>
            <pc:docMk/>
            <pc:sldMasterMk cId="0" sldId="2147483648"/>
            <pc:sldLayoutMk cId="0" sldId="2147483649"/>
          </pc:sldLayoutMkLst>
          <pc:spChg chg="mod">
            <ac:chgData name="Yanjun Sun" userId="b36047ec-8c33-4551-bc74-961d47fe2da9" providerId="ADAL" clId="{876245BA-9A54-4E72-8DAA-467A27C7F8EE}" dt="2023-03-14T22:15:43.349" v="28"/>
            <ac:spMkLst>
              <pc:docMk/>
              <pc:sldMasterMk cId="0" sldId="2147483648"/>
              <pc:sldLayoutMk cId="0" sldId="2147483649"/>
              <ac:spMk id="4" creationId="{F2D9124B-FA20-7242-4391-9582B87A8CD3}"/>
            </ac:spMkLst>
          </pc:spChg>
        </pc:sldLayoutChg>
        <pc:sldLayoutChg chg="modSp mod">
          <pc:chgData name="Yanjun Sun" userId="b36047ec-8c33-4551-bc74-961d47fe2da9" providerId="ADAL" clId="{876245BA-9A54-4E72-8DAA-467A27C7F8EE}" dt="2023-03-14T22:15:58.072" v="29" actId="20577"/>
          <pc:sldLayoutMkLst>
            <pc:docMk/>
            <pc:sldMasterMk cId="0" sldId="2147483648"/>
            <pc:sldLayoutMk cId="0" sldId="2147483650"/>
          </pc:sldLayoutMkLst>
          <pc:spChg chg="mod">
            <ac:chgData name="Yanjun Sun" userId="b36047ec-8c33-4551-bc74-961d47fe2da9" providerId="ADAL" clId="{876245BA-9A54-4E72-8DAA-467A27C7F8EE}" dt="2023-03-14T22:15:58.072" v="29" actId="20577"/>
            <ac:spMkLst>
              <pc:docMk/>
              <pc:sldMasterMk cId="0" sldId="2147483648"/>
              <pc:sldLayoutMk cId="0" sldId="2147483650"/>
              <ac:spMk id="8" creationId="{CDC03D76-7C91-0A05-11F3-52DBD1C3748C}"/>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dirty="0"/>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dirty="0"/>
              <a:t>Page </a:t>
            </a:r>
            <a:fld id="{F54F3633-8635-49BE-B7DB-4FE733D299F1}" type="slidenum">
              <a:rPr lang="en-US"/>
              <a:pPr>
                <a:defRPr/>
              </a:pPr>
              <a:t>‹#›</a:t>
            </a:fld>
            <a:endParaRPr lang="en-US"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dirty="0"/>
              <a:t>Month Year</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dirty="0"/>
              <a:t>Page </a:t>
            </a:r>
            <a:fld id="{2C873923-7103-4AF9-AECF-EE09B40480BC}" type="slidenum">
              <a:rPr lang="en-US"/>
              <a:pPr>
                <a:defRPr/>
              </a:pPr>
              <a:t>‹#›</a:t>
            </a:fld>
            <a:endParaRPr lang="en-US" dirty="0"/>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a:t>
            </a:fld>
            <a:endParaRPr lang="en-US" dirty="0"/>
          </a:p>
        </p:txBody>
      </p:sp>
    </p:spTree>
    <p:extLst>
      <p:ext uri="{BB962C8B-B14F-4D97-AF65-F5344CB8AC3E}">
        <p14:creationId xmlns:p14="http://schemas.microsoft.com/office/powerpoint/2010/main" val="37843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2</a:t>
            </a:fld>
            <a:endParaRPr lang="en-US" dirty="0"/>
          </a:p>
        </p:txBody>
      </p:sp>
    </p:spTree>
    <p:extLst>
      <p:ext uri="{BB962C8B-B14F-4D97-AF65-F5344CB8AC3E}">
        <p14:creationId xmlns:p14="http://schemas.microsoft.com/office/powerpoint/2010/main" val="363178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3</a:t>
            </a:fld>
            <a:endParaRPr lang="en-US" dirty="0"/>
          </a:p>
        </p:txBody>
      </p:sp>
    </p:spTree>
    <p:extLst>
      <p:ext uri="{BB962C8B-B14F-4D97-AF65-F5344CB8AC3E}">
        <p14:creationId xmlns:p14="http://schemas.microsoft.com/office/powerpoint/2010/main" val="392123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5</a:t>
            </a:fld>
            <a:endParaRPr lang="en-US" dirty="0"/>
          </a:p>
        </p:txBody>
      </p:sp>
    </p:spTree>
    <p:extLst>
      <p:ext uri="{BB962C8B-B14F-4D97-AF65-F5344CB8AC3E}">
        <p14:creationId xmlns:p14="http://schemas.microsoft.com/office/powerpoint/2010/main" val="344256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10</a:t>
            </a:fld>
            <a:endParaRPr lang="en-US" dirty="0"/>
          </a:p>
        </p:txBody>
      </p:sp>
    </p:spTree>
    <p:extLst>
      <p:ext uri="{BB962C8B-B14F-4D97-AF65-F5344CB8AC3E}">
        <p14:creationId xmlns:p14="http://schemas.microsoft.com/office/powerpoint/2010/main" val="3511033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14</a:t>
            </a:fld>
            <a:endParaRPr lang="en-US" dirty="0"/>
          </a:p>
        </p:txBody>
      </p:sp>
    </p:spTree>
    <p:extLst>
      <p:ext uri="{BB962C8B-B14F-4D97-AF65-F5344CB8AC3E}">
        <p14:creationId xmlns:p14="http://schemas.microsoft.com/office/powerpoint/2010/main" val="317963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15</a:t>
            </a:fld>
            <a:endParaRPr lang="en-US" dirty="0"/>
          </a:p>
        </p:txBody>
      </p:sp>
    </p:spTree>
    <p:extLst>
      <p:ext uri="{BB962C8B-B14F-4D97-AF65-F5344CB8AC3E}">
        <p14:creationId xmlns:p14="http://schemas.microsoft.com/office/powerpoint/2010/main" val="282047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0743412-9668-4686-B109-E3B2457EFEE3}" type="slidenum">
              <a:rPr lang="en-US"/>
              <a:pPr>
                <a:defRPr/>
              </a:pPr>
              <a:t>‹#›</a:t>
            </a:fld>
            <a:endParaRPr lang="en-US" dirty="0"/>
          </a:p>
        </p:txBody>
      </p:sp>
      <p:sp>
        <p:nvSpPr>
          <p:cNvPr id="9" name="Rectangle 5"/>
          <p:cNvSpPr>
            <a:spLocks noGrp="1" noChangeArrowheads="1"/>
          </p:cNvSpPr>
          <p:nvPr>
            <p:ph type="ftr" sz="quarter" idx="3"/>
          </p:nvPr>
        </p:nvSpPr>
        <p:spPr bwMode="auto">
          <a:xfrm>
            <a:off x="6791201" y="6475413"/>
            <a:ext cx="17527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dirty="0"/>
              <a:t>Yanjun Sun, Qualcomm Inc.</a:t>
            </a:r>
          </a:p>
        </p:txBody>
      </p:sp>
      <p:sp>
        <p:nvSpPr>
          <p:cNvPr id="4" name="Rectangle 4">
            <a:extLst>
              <a:ext uri="{FF2B5EF4-FFF2-40B4-BE49-F238E27FC236}">
                <a16:creationId xmlns:a16="http://schemas.microsoft.com/office/drawing/2014/main" id="{F2D9124B-FA20-7242-4391-9582B87A8CD3}"/>
              </a:ext>
            </a:extLst>
          </p:cNvPr>
          <p:cNvSpPr>
            <a:spLocks noGrp="1" noChangeArrowheads="1"/>
          </p:cNvSpPr>
          <p:nvPr>
            <p:ph type="dt" sz="half" idx="2"/>
          </p:nvPr>
        </p:nvSpPr>
        <p:spPr bwMode="auto">
          <a:xfrm>
            <a:off x="696913" y="332601"/>
            <a:ext cx="118205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March 2023</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495800"/>
          </a:xfrm>
        </p:spPr>
        <p:txBody>
          <a:bodyPr/>
          <a:lstStyle>
            <a:lvl1pPr>
              <a:defRPr sz="2000" b="0" i="0" baseline="0"/>
            </a:lvl1pPr>
            <a:lvl2pPr>
              <a:defRPr sz="1800" baseline="0"/>
            </a:lvl2pPr>
            <a:lvl3pPr>
              <a:defRPr sz="1600" baseline="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4BB993B-BF3F-4D96-ADAC-D4E1F0DF6F22}"/>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EA9AD854-999C-455A-9EE2-FCE9289AD5AB}"/>
              </a:ext>
            </a:extLst>
          </p:cNvPr>
          <p:cNvSpPr>
            <a:spLocks noGrp="1"/>
          </p:cNvSpPr>
          <p:nvPr>
            <p:ph type="dt" sz="half" idx="10"/>
          </p:nvPr>
        </p:nvSpPr>
        <p:spPr>
          <a:xfrm>
            <a:off x="696913" y="332601"/>
            <a:ext cx="878446" cy="276999"/>
          </a:xfrm>
        </p:spPr>
        <p:txBody>
          <a:bodyPr/>
          <a:lstStyle/>
          <a:p>
            <a:pPr>
              <a:defRPr/>
            </a:pPr>
            <a:r>
              <a:rPr lang="en-US" dirty="0"/>
              <a:t>Jan 2023</a:t>
            </a:r>
          </a:p>
        </p:txBody>
      </p:sp>
      <p:sp>
        <p:nvSpPr>
          <p:cNvPr id="6" name="Footer Placeholder 5">
            <a:extLst>
              <a:ext uri="{FF2B5EF4-FFF2-40B4-BE49-F238E27FC236}">
                <a16:creationId xmlns:a16="http://schemas.microsoft.com/office/drawing/2014/main" id="{3313FEDC-1839-4714-8A42-4A01E187F49C}"/>
              </a:ext>
            </a:extLst>
          </p:cNvPr>
          <p:cNvSpPr>
            <a:spLocks noGrp="1"/>
          </p:cNvSpPr>
          <p:nvPr>
            <p:ph type="ftr" sz="quarter" idx="11"/>
          </p:nvPr>
        </p:nvSpPr>
        <p:spPr/>
        <p:txBody>
          <a:bodyPr/>
          <a:lstStyle/>
          <a:p>
            <a:pPr>
              <a:defRPr/>
            </a:pPr>
            <a:r>
              <a:rPr lang="en-US" altLang="ko-KR" dirty="0"/>
              <a:t>Yanjun Sun, Qualcomm Inc.</a:t>
            </a:r>
          </a:p>
        </p:txBody>
      </p:sp>
      <p:sp>
        <p:nvSpPr>
          <p:cNvPr id="7" name="Slide Number Placeholder 6">
            <a:extLst>
              <a:ext uri="{FF2B5EF4-FFF2-40B4-BE49-F238E27FC236}">
                <a16:creationId xmlns:a16="http://schemas.microsoft.com/office/drawing/2014/main" id="{5024FA9F-9408-4964-B963-02593343BD14}"/>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a:t>
            </a:fld>
            <a:endParaRPr lang="en-US" dirty="0"/>
          </a:p>
        </p:txBody>
      </p:sp>
      <p:cxnSp>
        <p:nvCxnSpPr>
          <p:cNvPr id="9" name="Straight Connector 8">
            <a:extLst>
              <a:ext uri="{FF2B5EF4-FFF2-40B4-BE49-F238E27FC236}">
                <a16:creationId xmlns:a16="http://schemas.microsoft.com/office/drawing/2014/main" id="{B0FD37DB-D4FA-422D-830E-FB20A6F75C56}"/>
              </a:ext>
            </a:extLst>
          </p:cNvPr>
          <p:cNvCxnSpPr/>
          <p:nvPr userDrawn="1"/>
        </p:nvCxnSpPr>
        <p:spPr bwMode="auto">
          <a:xfrm>
            <a:off x="685800" y="609600"/>
            <a:ext cx="777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 name="Straight Connector 14">
            <a:extLst>
              <a:ext uri="{FF2B5EF4-FFF2-40B4-BE49-F238E27FC236}">
                <a16:creationId xmlns:a16="http://schemas.microsoft.com/office/drawing/2014/main" id="{276FF6C6-403D-47F2-B8B3-68A6D6FB0AED}"/>
              </a:ext>
            </a:extLst>
          </p:cNvPr>
          <p:cNvCxnSpPr/>
          <p:nvPr userDrawn="1"/>
        </p:nvCxnSpPr>
        <p:spPr bwMode="auto">
          <a:xfrm>
            <a:off x="685800" y="6475413"/>
            <a:ext cx="777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6" name="Footer Placeholder 5">
            <a:extLst>
              <a:ext uri="{FF2B5EF4-FFF2-40B4-BE49-F238E27FC236}">
                <a16:creationId xmlns:a16="http://schemas.microsoft.com/office/drawing/2014/main" id="{4614FC39-4BED-45E0-8FC9-522FFA09DD2D}"/>
              </a:ext>
            </a:extLst>
          </p:cNvPr>
          <p:cNvSpPr txBox="1">
            <a:spLocks/>
          </p:cNvSpPr>
          <p:nvPr userDrawn="1"/>
        </p:nvSpPr>
        <p:spPr bwMode="auto">
          <a:xfrm>
            <a:off x="681824" y="6474362"/>
            <a:ext cx="71814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ltLang="ko-KR" dirty="0"/>
              <a:t>Submission</a:t>
            </a:r>
          </a:p>
        </p:txBody>
      </p:sp>
      <p:sp>
        <p:nvSpPr>
          <p:cNvPr id="8" name="Rectangle 7">
            <a:extLst>
              <a:ext uri="{FF2B5EF4-FFF2-40B4-BE49-F238E27FC236}">
                <a16:creationId xmlns:a16="http://schemas.microsoft.com/office/drawing/2014/main" id="{CDC03D76-7C91-0A05-11F3-52DBD1C3748C}"/>
              </a:ext>
            </a:extLst>
          </p:cNvPr>
          <p:cNvSpPr>
            <a:spLocks noChangeArrowheads="1"/>
          </p:cNvSpPr>
          <p:nvPr userDrawn="1"/>
        </p:nvSpPr>
        <p:spPr bwMode="auto">
          <a:xfrm>
            <a:off x="51751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solidFill>
                  <a:schemeClr val="tx1"/>
                </a:solidFill>
                <a:cs typeface="+mn-cs"/>
              </a:rPr>
              <a:t>doc.: IEEE 802.11-23/0048r3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
        <p:nvSpPr>
          <p:cNvPr id="9" name="Rectangle 5"/>
          <p:cNvSpPr>
            <a:spLocks noGrp="1" noChangeArrowheads="1"/>
          </p:cNvSpPr>
          <p:nvPr>
            <p:ph type="ftr" sz="quarter" idx="3"/>
          </p:nvPr>
        </p:nvSpPr>
        <p:spPr bwMode="auto">
          <a:xfrm>
            <a:off x="6791201" y="6475413"/>
            <a:ext cx="17527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dirty="0"/>
              <a:t>Yanjun Sun, Qualcomm Inc.</a:t>
            </a:r>
          </a:p>
        </p:txBody>
      </p:sp>
      <p:sp>
        <p:nvSpPr>
          <p:cNvPr id="4" name="Rectangle 4">
            <a:extLst>
              <a:ext uri="{FF2B5EF4-FFF2-40B4-BE49-F238E27FC236}">
                <a16:creationId xmlns:a16="http://schemas.microsoft.com/office/drawing/2014/main" id="{5CE2117E-109F-D1A0-7502-16315A0C86DF}"/>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9B3AFDE4-E638-42C0-A68B-50C601C7C88B}" type="slidenum">
              <a:rPr lang="en-US"/>
              <a:pPr>
                <a:defRPr/>
              </a:pPr>
              <a:t>‹#›</a:t>
            </a:fld>
            <a:endParaRPr lang="en-US" dirty="0"/>
          </a:p>
        </p:txBody>
      </p:sp>
      <p:sp>
        <p:nvSpPr>
          <p:cNvPr id="10" name="Rectangle 5"/>
          <p:cNvSpPr>
            <a:spLocks noGrp="1" noChangeArrowheads="1"/>
          </p:cNvSpPr>
          <p:nvPr>
            <p:ph type="ftr" sz="quarter" idx="3"/>
          </p:nvPr>
        </p:nvSpPr>
        <p:spPr bwMode="auto">
          <a:xfrm>
            <a:off x="6791201" y="6475413"/>
            <a:ext cx="17527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dirty="0"/>
              <a:t>Yanjun Sun, Qualcomm Inc.</a:t>
            </a:r>
          </a:p>
        </p:txBody>
      </p:sp>
      <p:sp>
        <p:nvSpPr>
          <p:cNvPr id="5" name="Date Placeholder 4">
            <a:extLst>
              <a:ext uri="{FF2B5EF4-FFF2-40B4-BE49-F238E27FC236}">
                <a16:creationId xmlns:a16="http://schemas.microsoft.com/office/drawing/2014/main" id="{225A2E4E-7F9A-93AD-89B9-17AB21639F44}"/>
              </a:ext>
            </a:extLst>
          </p:cNvPr>
          <p:cNvSpPr>
            <a:spLocks noGrp="1" noChangeArrowheads="1"/>
          </p:cNvSpPr>
          <p:nvPr>
            <p:ph type="dt" sz="half" idx="13"/>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96913" y="332601"/>
            <a:ext cx="118205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March 2023</a:t>
            </a:r>
          </a:p>
        </p:txBody>
      </p:sp>
      <p:sp>
        <p:nvSpPr>
          <p:cNvPr id="1029" name="Rectangle 5"/>
          <p:cNvSpPr>
            <a:spLocks noGrp="1" noChangeArrowheads="1"/>
          </p:cNvSpPr>
          <p:nvPr>
            <p:ph type="ftr" sz="quarter" idx="3"/>
          </p:nvPr>
        </p:nvSpPr>
        <p:spPr bwMode="auto">
          <a:xfrm>
            <a:off x="6791201" y="6475413"/>
            <a:ext cx="17527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dirty="0"/>
              <a:t>Yanjun Sun, Qualcomm Inc.</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dirty="0"/>
              <a:t>Slide </a:t>
            </a:r>
            <a:fld id="{7614916F-BBEF-4684-B6F5-1E636F42BA02}" type="slidenum">
              <a:rPr lang="en-US"/>
              <a:pPr>
                <a:defRPr/>
              </a:pPr>
              <a:t>‹#›</a:t>
            </a:fld>
            <a:endParaRPr lang="en-US" dirty="0"/>
          </a:p>
        </p:txBody>
      </p:sp>
      <p:sp>
        <p:nvSpPr>
          <p:cNvPr id="1031" name="Rectangle 7"/>
          <p:cNvSpPr>
            <a:spLocks noChangeArrowheads="1"/>
          </p:cNvSpPr>
          <p:nvPr/>
        </p:nvSpPr>
        <p:spPr bwMode="auto">
          <a:xfrm>
            <a:off x="51751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solidFill>
                  <a:schemeClr val="tx1"/>
                </a:solidFill>
                <a:cs typeface="+mn-cs"/>
              </a:rPr>
              <a:t>doc.: IEEE 802.11-23/0048r3</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2/11-22-1981-00-00az-thoughts-on-320-mhz-ranging-ndp.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tel.com/content/dam/www/public/us/en/documents/pdf/wi-fi-7-and-beyond.pdf"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995" y="954083"/>
            <a:ext cx="7772400" cy="391886"/>
          </a:xfrm>
        </p:spPr>
        <p:txBody>
          <a:bodyPr/>
          <a:lstStyle/>
          <a:p>
            <a:r>
              <a:rPr lang="en-US" sz="2400" dirty="0"/>
              <a:t>Follow-up on 320MHz NTB/TB ranging</a:t>
            </a:r>
          </a:p>
        </p:txBody>
      </p:sp>
      <p:sp>
        <p:nvSpPr>
          <p:cNvPr id="6" name="Slide Number Placeholder 5"/>
          <p:cNvSpPr>
            <a:spLocks noGrp="1"/>
          </p:cNvSpPr>
          <p:nvPr>
            <p:ph type="sldNum" sz="quarter" idx="12"/>
          </p:nvPr>
        </p:nvSpPr>
        <p:spPr>
          <a:xfrm>
            <a:off x="4344988" y="6475413"/>
            <a:ext cx="530225" cy="182562"/>
          </a:xfrm>
        </p:spPr>
        <p:txBody>
          <a:bodyPr/>
          <a:lstStyle/>
          <a:p>
            <a:pPr>
              <a:defRPr/>
            </a:pPr>
            <a:r>
              <a:rPr lang="en-US" dirty="0"/>
              <a:t>Slide </a:t>
            </a:r>
            <a:fld id="{C1789BC7-C074-42CC-ADF8-5107DF6BD1C1}" type="slidenum">
              <a:rPr lang="en-US" smtClean="0"/>
              <a:pPr>
                <a:defRPr/>
              </a:pPr>
              <a:t>1</a:t>
            </a:fld>
            <a:endParaRPr lang="en-US" dirty="0"/>
          </a:p>
        </p:txBody>
      </p:sp>
      <p:sp>
        <p:nvSpPr>
          <p:cNvPr id="8" name="Rectangle 12"/>
          <p:cNvSpPr>
            <a:spLocks noChangeArrowheads="1"/>
          </p:cNvSpPr>
          <p:nvPr/>
        </p:nvSpPr>
        <p:spPr bwMode="auto">
          <a:xfrm>
            <a:off x="696913" y="22860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10" name="Footer Placeholder 5"/>
          <p:cNvSpPr>
            <a:spLocks noGrp="1"/>
          </p:cNvSpPr>
          <p:nvPr>
            <p:ph type="ftr" sz="quarter" idx="11"/>
          </p:nvPr>
        </p:nvSpPr>
        <p:spPr>
          <a:xfrm>
            <a:off x="6829673" y="6475413"/>
            <a:ext cx="1714252" cy="184666"/>
          </a:xfrm>
        </p:spPr>
        <p:txBody>
          <a:bodyPr/>
          <a:lstStyle/>
          <a:p>
            <a:pPr>
              <a:defRPr/>
            </a:pPr>
            <a:r>
              <a:rPr lang="en-US" altLang="ko-KR" dirty="0"/>
              <a:t>Yanjun Sun, Qualcomm Inc</a:t>
            </a:r>
          </a:p>
        </p:txBody>
      </p:sp>
      <p:graphicFrame>
        <p:nvGraphicFramePr>
          <p:cNvPr id="9" name="Table 12">
            <a:extLst>
              <a:ext uri="{FF2B5EF4-FFF2-40B4-BE49-F238E27FC236}">
                <a16:creationId xmlns:a16="http://schemas.microsoft.com/office/drawing/2014/main" id="{71496AAA-2D19-46D7-A60C-3C3E1D5316C1}"/>
              </a:ext>
            </a:extLst>
          </p:cNvPr>
          <p:cNvGraphicFramePr>
            <a:graphicFrameLocks noGrp="1"/>
          </p:cNvGraphicFramePr>
          <p:nvPr>
            <p:extLst>
              <p:ext uri="{D42A27DB-BD31-4B8C-83A1-F6EECF244321}">
                <p14:modId xmlns:p14="http://schemas.microsoft.com/office/powerpoint/2010/main" val="719554880"/>
              </p:ext>
            </p:extLst>
          </p:nvPr>
        </p:nvGraphicFramePr>
        <p:xfrm>
          <a:off x="791070" y="2673434"/>
          <a:ext cx="7334250" cy="1880060"/>
        </p:xfrm>
        <a:graphic>
          <a:graphicData uri="http://schemas.openxmlformats.org/drawingml/2006/table">
            <a:tbl>
              <a:tblPr firstRow="1" bandRow="1">
                <a:tableStyleId>{F5AB1C69-6EDB-4FF4-983F-18BD219EF322}</a:tableStyleId>
              </a:tblPr>
              <a:tblGrid>
                <a:gridCol w="1466850">
                  <a:extLst>
                    <a:ext uri="{9D8B030D-6E8A-4147-A177-3AD203B41FA5}">
                      <a16:colId xmlns:a16="http://schemas.microsoft.com/office/drawing/2014/main" val="20000"/>
                    </a:ext>
                  </a:extLst>
                </a:gridCol>
                <a:gridCol w="1158040">
                  <a:extLst>
                    <a:ext uri="{9D8B030D-6E8A-4147-A177-3AD203B41FA5}">
                      <a16:colId xmlns:a16="http://schemas.microsoft.com/office/drawing/2014/main" val="20001"/>
                    </a:ext>
                  </a:extLst>
                </a:gridCol>
                <a:gridCol w="1621255">
                  <a:extLst>
                    <a:ext uri="{9D8B030D-6E8A-4147-A177-3AD203B41FA5}">
                      <a16:colId xmlns:a16="http://schemas.microsoft.com/office/drawing/2014/main" val="20002"/>
                    </a:ext>
                  </a:extLst>
                </a:gridCol>
                <a:gridCol w="1312445">
                  <a:extLst>
                    <a:ext uri="{9D8B030D-6E8A-4147-A177-3AD203B41FA5}">
                      <a16:colId xmlns:a16="http://schemas.microsoft.com/office/drawing/2014/main" val="20003"/>
                    </a:ext>
                  </a:extLst>
                </a:gridCol>
                <a:gridCol w="1775660">
                  <a:extLst>
                    <a:ext uri="{9D8B030D-6E8A-4147-A177-3AD203B41FA5}">
                      <a16:colId xmlns:a16="http://schemas.microsoft.com/office/drawing/2014/main" val="20004"/>
                    </a:ext>
                  </a:extLst>
                </a:gridCol>
              </a:tblGrid>
              <a:tr h="268580">
                <a:tc>
                  <a:txBody>
                    <a:bodyPr/>
                    <a:lstStyle/>
                    <a:p>
                      <a:pPr marL="0" marR="0">
                        <a:spcBef>
                          <a:spcPts val="0"/>
                        </a:spcBef>
                        <a:spcAft>
                          <a:spcPts val="0"/>
                        </a:spcAft>
                      </a:pPr>
                      <a:r>
                        <a:rPr lang="en-US" sz="1600" b="1" kern="0" dirty="0">
                          <a:solidFill>
                            <a:schemeClr val="tx1"/>
                          </a:solidFill>
                          <a:effectLst/>
                          <a:latin typeface="Times New Roman" panose="02020603050405020304" pitchFamily="18" charset="0"/>
                        </a:rPr>
                        <a:t>Name</a:t>
                      </a:r>
                      <a:endParaRPr lang="en-US" sz="700" b="1" kern="0" dirty="0">
                        <a:solidFill>
                          <a:schemeClr val="tx1"/>
                        </a:solidFill>
                        <a:effectLst/>
                        <a:latin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SimSun" panose="02010600030101010101" pitchFamily="2" charset="-122"/>
                        </a:rPr>
                        <a:t>Affiliations</a:t>
                      </a:r>
                      <a:endParaRPr lang="en-US" sz="7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SimSun" panose="02010600030101010101" pitchFamily="2" charset="-122"/>
                        </a:rPr>
                        <a:t>Address</a:t>
                      </a:r>
                      <a:endParaRPr lang="en-US" sz="7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SimSun" panose="02010600030101010101" pitchFamily="2" charset="-122"/>
                        </a:rPr>
                        <a:t>Phone</a:t>
                      </a:r>
                      <a:endParaRPr lang="en-US" sz="7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SimSun" panose="02010600030101010101" pitchFamily="2" charset="-122"/>
                        </a:rPr>
                        <a:t>email</a:t>
                      </a:r>
                      <a:endParaRPr lang="en-US" sz="7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24015"/>
                  </a:ext>
                </a:extLst>
              </a:tr>
              <a:tr h="268580">
                <a:tc>
                  <a:txBody>
                    <a:bodyPr/>
                    <a:lstStyle/>
                    <a:p>
                      <a:pPr algn="ctr"/>
                      <a:r>
                        <a:rPr lang="en-US" sz="1100" dirty="0">
                          <a:solidFill>
                            <a:schemeClr val="tx1"/>
                          </a:solidFill>
                        </a:rPr>
                        <a:t>Yanjun Sun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ctr"/>
                      <a:r>
                        <a:rPr lang="en-US" sz="1100" dirty="0">
                          <a:solidFill>
                            <a:schemeClr val="tx1"/>
                          </a:solidFill>
                        </a:rPr>
                        <a:t>Qualcomm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1039775"/>
                  </a:ext>
                </a:extLst>
              </a:tr>
              <a:tr h="268580">
                <a:tc>
                  <a:txBody>
                    <a:bodyPr/>
                    <a:lstStyle/>
                    <a:p>
                      <a:pPr algn="ctr"/>
                      <a:r>
                        <a:rPr lang="en-US" sz="1100" dirty="0">
                          <a:solidFill>
                            <a:schemeClr val="tx1"/>
                          </a:solidFill>
                        </a:rPr>
                        <a:t>Ali Raissinia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Times New Roman"/>
                          <a:ea typeface="Times New Roman"/>
                          <a:cs typeface="Arial"/>
                        </a:rPr>
                        <a:t> </a:t>
                      </a: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7403906"/>
                  </a:ext>
                </a:extLst>
              </a:tr>
              <a:tr h="268580">
                <a:tc>
                  <a:txBody>
                    <a:bodyPr/>
                    <a:lstStyle/>
                    <a:p>
                      <a:pPr algn="ctr"/>
                      <a:r>
                        <a:rPr lang="en-US" sz="1100" dirty="0">
                          <a:solidFill>
                            <a:schemeClr val="tx1"/>
                          </a:solidFill>
                        </a:rPr>
                        <a:t>Steve Shellhammer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2485429"/>
                  </a:ext>
                </a:extLst>
              </a:tr>
              <a:tr h="268580">
                <a:tc>
                  <a:txBody>
                    <a:bodyPr/>
                    <a:lstStyle/>
                    <a:p>
                      <a:pPr algn="ctr"/>
                      <a:r>
                        <a:rPr lang="en-US" sz="1100" dirty="0">
                          <a:solidFill>
                            <a:schemeClr val="tx1"/>
                          </a:solidFill>
                        </a:rPr>
                        <a:t>George Cherian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6095236"/>
                  </a:ext>
                </a:extLst>
              </a:tr>
              <a:tr h="268580">
                <a:tc>
                  <a:txBody>
                    <a:bodyPr/>
                    <a:lstStyle/>
                    <a:p>
                      <a:pPr algn="ctr"/>
                      <a:r>
                        <a:rPr lang="en-US" sz="1100" dirty="0">
                          <a:solidFill>
                            <a:schemeClr val="tx1"/>
                          </a:solidFill>
                        </a:rPr>
                        <a:t>Christine Zhang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6256080"/>
                  </a:ext>
                </a:extLst>
              </a:tr>
              <a:tr h="268580">
                <a:tc>
                  <a:txBody>
                    <a:bodyPr/>
                    <a:lstStyle/>
                    <a:p>
                      <a:pPr algn="ctr"/>
                      <a:r>
                        <a:rPr lang="en-US" sz="1100" dirty="0">
                          <a:solidFill>
                            <a:schemeClr val="tx1"/>
                          </a:solidFill>
                        </a:rPr>
                        <a:t>Youhan Kim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6251215"/>
                  </a:ext>
                </a:extLst>
              </a:tr>
            </a:tbl>
          </a:graphicData>
        </a:graphic>
      </p:graphicFrame>
      <p:pic>
        <p:nvPicPr>
          <p:cNvPr id="3" name="Picture 2">
            <a:extLst>
              <a:ext uri="{FF2B5EF4-FFF2-40B4-BE49-F238E27FC236}">
                <a16:creationId xmlns:a16="http://schemas.microsoft.com/office/drawing/2014/main" id="{1FA04780-5CEE-4800-D799-BA2E2D1DB1DB}"/>
              </a:ext>
            </a:extLst>
          </p:cNvPr>
          <p:cNvPicPr>
            <a:picLocks noChangeAspect="1"/>
          </p:cNvPicPr>
          <p:nvPr/>
        </p:nvPicPr>
        <p:blipFill>
          <a:blip r:embed="rId3"/>
          <a:stretch>
            <a:fillRect/>
          </a:stretch>
        </p:blipFill>
        <p:spPr>
          <a:xfrm>
            <a:off x="6400800" y="3004361"/>
            <a:ext cx="1554480" cy="147320"/>
          </a:xfrm>
          <a:prstGeom prst="rect">
            <a:avLst/>
          </a:prstGeom>
        </p:spPr>
      </p:pic>
      <p:sp>
        <p:nvSpPr>
          <p:cNvPr id="5" name="Rectangle 2">
            <a:extLst>
              <a:ext uri="{FF2B5EF4-FFF2-40B4-BE49-F238E27FC236}">
                <a16:creationId xmlns:a16="http://schemas.microsoft.com/office/drawing/2014/main" id="{B89C2EB6-BDD9-F39E-B3DB-80458050AA60}"/>
              </a:ext>
            </a:extLst>
          </p:cNvPr>
          <p:cNvSpPr txBox="1">
            <a:spLocks noChangeArrowheads="1"/>
          </p:cNvSpPr>
          <p:nvPr/>
        </p:nvSpPr>
        <p:spPr bwMode="auto">
          <a:xfrm>
            <a:off x="199708" y="1690452"/>
            <a:ext cx="8290560" cy="42333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000" b="0" i="0" baseline="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baseline="0">
                <a:solidFill>
                  <a:schemeClr val="tx1"/>
                </a:solidFill>
                <a:latin typeface="+mn-lt"/>
              </a:defRPr>
            </a:lvl2pPr>
            <a:lvl3pPr marL="1085850" indent="-228600" algn="l" rtl="0" eaLnBrk="0" fontAlgn="base" hangingPunct="0">
              <a:spcBef>
                <a:spcPct val="20000"/>
              </a:spcBef>
              <a:spcAft>
                <a:spcPct val="0"/>
              </a:spcAft>
              <a:buChar char="•"/>
              <a:defRPr sz="1600" baseline="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33"/>
              </a:spcBef>
              <a:buFontTx/>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b="1" kern="0" dirty="0"/>
              <a:t>Date</a:t>
            </a:r>
            <a:r>
              <a:rPr lang="en-GB" sz="1800" kern="0" dirty="0"/>
              <a:t>: 2023-03-15</a:t>
            </a:r>
          </a:p>
        </p:txBody>
      </p:sp>
      <p:sp>
        <p:nvSpPr>
          <p:cNvPr id="11" name="Rectangle 4">
            <a:extLst>
              <a:ext uri="{FF2B5EF4-FFF2-40B4-BE49-F238E27FC236}">
                <a16:creationId xmlns:a16="http://schemas.microsoft.com/office/drawing/2014/main" id="{C145AAE0-DFF7-4B56-8C85-BE084E2803F5}"/>
              </a:ext>
            </a:extLst>
          </p:cNvPr>
          <p:cNvSpPr txBox="1">
            <a:spLocks noChangeArrowheads="1"/>
          </p:cNvSpPr>
          <p:nvPr/>
        </p:nvSpPr>
        <p:spPr bwMode="auto">
          <a:xfrm>
            <a:off x="696913" y="332601"/>
            <a:ext cx="118205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dirty="0"/>
              <a:t>March 2023</a:t>
            </a:r>
          </a:p>
        </p:txBody>
      </p:sp>
    </p:spTree>
    <p:extLst>
      <p:ext uri="{BB962C8B-B14F-4D97-AF65-F5344CB8AC3E}">
        <p14:creationId xmlns:p14="http://schemas.microsoft.com/office/powerpoint/2010/main" val="1089148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A8EDAB45-44A8-64FA-CF15-C5BD36DD0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640" y="4267199"/>
            <a:ext cx="5326261" cy="209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Recap: 320 MHz indication in EHT Trigger</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10</a:t>
            </a:fld>
            <a:endParaRPr lang="en-US" dirty="0"/>
          </a:p>
        </p:txBody>
      </p:sp>
      <p:grpSp>
        <p:nvGrpSpPr>
          <p:cNvPr id="23" name="Group 22">
            <a:extLst>
              <a:ext uri="{FF2B5EF4-FFF2-40B4-BE49-F238E27FC236}">
                <a16:creationId xmlns:a16="http://schemas.microsoft.com/office/drawing/2014/main" id="{7BE5B3C8-E6EC-40B6-8EAB-5A409AEC2192}"/>
              </a:ext>
            </a:extLst>
          </p:cNvPr>
          <p:cNvGrpSpPr/>
          <p:nvPr/>
        </p:nvGrpSpPr>
        <p:grpSpPr>
          <a:xfrm>
            <a:off x="0" y="4635066"/>
            <a:ext cx="4265378" cy="1511734"/>
            <a:chOff x="281222" y="4253953"/>
            <a:chExt cx="4265378" cy="1511734"/>
          </a:xfrm>
        </p:grpSpPr>
        <p:pic>
          <p:nvPicPr>
            <p:cNvPr id="7" name="Picture 6">
              <a:extLst>
                <a:ext uri="{FF2B5EF4-FFF2-40B4-BE49-F238E27FC236}">
                  <a16:creationId xmlns:a16="http://schemas.microsoft.com/office/drawing/2014/main" id="{CA26A47C-266B-4C13-BBCC-8E6837CEB9F8}"/>
                </a:ext>
              </a:extLst>
            </p:cNvPr>
            <p:cNvPicPr>
              <a:picLocks noChangeAspect="1"/>
            </p:cNvPicPr>
            <p:nvPr/>
          </p:nvPicPr>
          <p:blipFill>
            <a:blip r:embed="rId4"/>
            <a:stretch>
              <a:fillRect/>
            </a:stretch>
          </p:blipFill>
          <p:spPr>
            <a:xfrm>
              <a:off x="281222" y="4253953"/>
              <a:ext cx="4242465" cy="853369"/>
            </a:xfrm>
            <a:prstGeom prst="rect">
              <a:avLst/>
            </a:prstGeom>
          </p:spPr>
        </p:pic>
        <p:pic>
          <p:nvPicPr>
            <p:cNvPr id="9" name="Picture 8">
              <a:extLst>
                <a:ext uri="{FF2B5EF4-FFF2-40B4-BE49-F238E27FC236}">
                  <a16:creationId xmlns:a16="http://schemas.microsoft.com/office/drawing/2014/main" id="{20A53265-109E-4B92-9776-327F1AE94AB7}"/>
                </a:ext>
              </a:extLst>
            </p:cNvPr>
            <p:cNvPicPr>
              <a:picLocks noChangeAspect="1"/>
            </p:cNvPicPr>
            <p:nvPr/>
          </p:nvPicPr>
          <p:blipFill>
            <a:blip r:embed="rId5"/>
            <a:stretch>
              <a:fillRect/>
            </a:stretch>
          </p:blipFill>
          <p:spPr>
            <a:xfrm>
              <a:off x="298039" y="5290238"/>
              <a:ext cx="4248561" cy="475449"/>
            </a:xfrm>
            <a:prstGeom prst="rect">
              <a:avLst/>
            </a:prstGeom>
          </p:spPr>
        </p:pic>
        <p:cxnSp>
          <p:nvCxnSpPr>
            <p:cNvPr id="11" name="Straight Connector 10">
              <a:extLst>
                <a:ext uri="{FF2B5EF4-FFF2-40B4-BE49-F238E27FC236}">
                  <a16:creationId xmlns:a16="http://schemas.microsoft.com/office/drawing/2014/main" id="{0DD376A5-D0D6-4401-BFAC-829EB02EDE00}"/>
                </a:ext>
              </a:extLst>
            </p:cNvPr>
            <p:cNvCxnSpPr>
              <a:cxnSpLocks/>
            </p:cNvCxnSpPr>
            <p:nvPr/>
          </p:nvCxnSpPr>
          <p:spPr bwMode="auto">
            <a:xfrm>
              <a:off x="497455" y="5184854"/>
              <a:ext cx="3810000" cy="0"/>
            </a:xfrm>
            <a:prstGeom prst="line">
              <a:avLst/>
            </a:prstGeom>
            <a:solidFill>
              <a:schemeClr val="accent1"/>
            </a:solidFill>
            <a:ln w="38100" cap="flat" cmpd="sng" algn="ctr">
              <a:solidFill>
                <a:schemeClr val="tx1"/>
              </a:solidFill>
              <a:prstDash val="sysDot"/>
              <a:round/>
              <a:headEnd type="none" w="sm" len="sm"/>
              <a:tailEnd type="none" w="sm" len="sm"/>
            </a:ln>
            <a:effectLst/>
          </p:spPr>
        </p:cxnSp>
      </p:grpSp>
      <p:grpSp>
        <p:nvGrpSpPr>
          <p:cNvPr id="22" name="Group 21">
            <a:extLst>
              <a:ext uri="{FF2B5EF4-FFF2-40B4-BE49-F238E27FC236}">
                <a16:creationId xmlns:a16="http://schemas.microsoft.com/office/drawing/2014/main" id="{EF1DBDD4-01C1-4D5F-829E-F9D75EAE7B7C}"/>
              </a:ext>
            </a:extLst>
          </p:cNvPr>
          <p:cNvGrpSpPr/>
          <p:nvPr/>
        </p:nvGrpSpPr>
        <p:grpSpPr>
          <a:xfrm>
            <a:off x="70643" y="3164407"/>
            <a:ext cx="9078913" cy="874193"/>
            <a:chOff x="73554" y="1892441"/>
            <a:chExt cx="9078913" cy="874193"/>
          </a:xfrm>
        </p:grpSpPr>
        <p:pic>
          <p:nvPicPr>
            <p:cNvPr id="20" name="Picture 19">
              <a:extLst>
                <a:ext uri="{FF2B5EF4-FFF2-40B4-BE49-F238E27FC236}">
                  <a16:creationId xmlns:a16="http://schemas.microsoft.com/office/drawing/2014/main" id="{438F3D6A-1DD1-40B5-8ADF-9C8466D6D553}"/>
                </a:ext>
              </a:extLst>
            </p:cNvPr>
            <p:cNvPicPr>
              <a:picLocks noChangeAspect="1"/>
            </p:cNvPicPr>
            <p:nvPr/>
          </p:nvPicPr>
          <p:blipFill>
            <a:blip r:embed="rId6"/>
            <a:stretch>
              <a:fillRect/>
            </a:stretch>
          </p:blipFill>
          <p:spPr>
            <a:xfrm>
              <a:off x="6715146" y="1899854"/>
              <a:ext cx="2437321" cy="866780"/>
            </a:xfrm>
            <a:prstGeom prst="rect">
              <a:avLst/>
            </a:prstGeom>
          </p:spPr>
        </p:pic>
        <p:pic>
          <p:nvPicPr>
            <p:cNvPr id="18" name="Picture 17">
              <a:extLst>
                <a:ext uri="{FF2B5EF4-FFF2-40B4-BE49-F238E27FC236}">
                  <a16:creationId xmlns:a16="http://schemas.microsoft.com/office/drawing/2014/main" id="{253B1D8B-5F12-485D-A914-C99774A1AF21}"/>
                </a:ext>
              </a:extLst>
            </p:cNvPr>
            <p:cNvPicPr>
              <a:picLocks noChangeAspect="1"/>
            </p:cNvPicPr>
            <p:nvPr/>
          </p:nvPicPr>
          <p:blipFill>
            <a:blip r:embed="rId7"/>
            <a:stretch>
              <a:fillRect/>
            </a:stretch>
          </p:blipFill>
          <p:spPr>
            <a:xfrm>
              <a:off x="3098802" y="1892441"/>
              <a:ext cx="4072466" cy="651775"/>
            </a:xfrm>
            <a:prstGeom prst="rect">
              <a:avLst/>
            </a:prstGeom>
          </p:spPr>
        </p:pic>
        <p:pic>
          <p:nvPicPr>
            <p:cNvPr id="16" name="Picture 15">
              <a:extLst>
                <a:ext uri="{FF2B5EF4-FFF2-40B4-BE49-F238E27FC236}">
                  <a16:creationId xmlns:a16="http://schemas.microsoft.com/office/drawing/2014/main" id="{875DBFA4-CA0A-47DF-B0C1-9E98C280C64D}"/>
                </a:ext>
              </a:extLst>
            </p:cNvPr>
            <p:cNvPicPr>
              <a:picLocks noChangeAspect="1"/>
            </p:cNvPicPr>
            <p:nvPr/>
          </p:nvPicPr>
          <p:blipFill>
            <a:blip r:embed="rId8"/>
            <a:stretch>
              <a:fillRect/>
            </a:stretch>
          </p:blipFill>
          <p:spPr>
            <a:xfrm>
              <a:off x="73554" y="1892442"/>
              <a:ext cx="3216935" cy="625322"/>
            </a:xfrm>
            <a:prstGeom prst="rect">
              <a:avLst/>
            </a:prstGeom>
          </p:spPr>
        </p:pic>
      </p:grpSp>
      <p:pic>
        <p:nvPicPr>
          <p:cNvPr id="21" name="Picture 20">
            <a:extLst>
              <a:ext uri="{FF2B5EF4-FFF2-40B4-BE49-F238E27FC236}">
                <a16:creationId xmlns:a16="http://schemas.microsoft.com/office/drawing/2014/main" id="{5C258757-2917-452A-BAC7-B44E1A3929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4289" y="1696667"/>
            <a:ext cx="7792375" cy="982438"/>
          </a:xfrm>
          <a:prstGeom prst="rect">
            <a:avLst/>
          </a:prstGeom>
        </p:spPr>
      </p:pic>
      <p:cxnSp>
        <p:nvCxnSpPr>
          <p:cNvPr id="24" name="Straight Arrow Connector 23">
            <a:extLst>
              <a:ext uri="{FF2B5EF4-FFF2-40B4-BE49-F238E27FC236}">
                <a16:creationId xmlns:a16="http://schemas.microsoft.com/office/drawing/2014/main" id="{7A48ECB9-0C0F-4C11-B9E4-5314FC779B4E}"/>
              </a:ext>
            </a:extLst>
          </p:cNvPr>
          <p:cNvCxnSpPr>
            <a:cxnSpLocks/>
            <a:endCxn id="16" idx="0"/>
          </p:cNvCxnSpPr>
          <p:nvPr/>
        </p:nvCxnSpPr>
        <p:spPr bwMode="auto">
          <a:xfrm flipH="1">
            <a:off x="1679111" y="2028363"/>
            <a:ext cx="2053736" cy="113604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8" name="Straight Arrow Connector 27">
            <a:extLst>
              <a:ext uri="{FF2B5EF4-FFF2-40B4-BE49-F238E27FC236}">
                <a16:creationId xmlns:a16="http://schemas.microsoft.com/office/drawing/2014/main" id="{037B47F5-EC5B-47A9-8B78-799BE74B9D53}"/>
              </a:ext>
            </a:extLst>
          </p:cNvPr>
          <p:cNvCxnSpPr>
            <a:cxnSpLocks/>
          </p:cNvCxnSpPr>
          <p:nvPr/>
        </p:nvCxnSpPr>
        <p:spPr bwMode="auto">
          <a:xfrm flipH="1">
            <a:off x="1524000" y="3657600"/>
            <a:ext cx="51359" cy="12876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 name="Straight Arrow Connector 29">
            <a:extLst>
              <a:ext uri="{FF2B5EF4-FFF2-40B4-BE49-F238E27FC236}">
                <a16:creationId xmlns:a16="http://schemas.microsoft.com/office/drawing/2014/main" id="{45828D36-9104-4F37-A56C-33EE84B3944C}"/>
              </a:ext>
            </a:extLst>
          </p:cNvPr>
          <p:cNvCxnSpPr>
            <a:cxnSpLocks/>
          </p:cNvCxnSpPr>
          <p:nvPr/>
        </p:nvCxnSpPr>
        <p:spPr bwMode="auto">
          <a:xfrm flipH="1">
            <a:off x="3581400" y="2305139"/>
            <a:ext cx="904102" cy="264011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8" name="Straight Arrow Connector 7">
            <a:extLst>
              <a:ext uri="{FF2B5EF4-FFF2-40B4-BE49-F238E27FC236}">
                <a16:creationId xmlns:a16="http://schemas.microsoft.com/office/drawing/2014/main" id="{C671BF66-A5AA-B28A-B3C9-9DFE4893FC87}"/>
              </a:ext>
            </a:extLst>
          </p:cNvPr>
          <p:cNvCxnSpPr>
            <a:cxnSpLocks/>
          </p:cNvCxnSpPr>
          <p:nvPr/>
        </p:nvCxnSpPr>
        <p:spPr bwMode="auto">
          <a:xfrm flipV="1">
            <a:off x="5029200" y="2590800"/>
            <a:ext cx="17206" cy="306274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ectangle 4">
            <a:extLst>
              <a:ext uri="{FF2B5EF4-FFF2-40B4-BE49-F238E27FC236}">
                <a16:creationId xmlns:a16="http://schemas.microsoft.com/office/drawing/2014/main" id="{D58F4AF2-BAF3-EB72-870D-B63E2FB8DA67}"/>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
        <p:nvSpPr>
          <p:cNvPr id="10" name="Rectangle 9">
            <a:extLst>
              <a:ext uri="{FF2B5EF4-FFF2-40B4-BE49-F238E27FC236}">
                <a16:creationId xmlns:a16="http://schemas.microsoft.com/office/drawing/2014/main" id="{1108F836-7FB2-E9A0-A2B5-AA19B200B16D}"/>
              </a:ext>
            </a:extLst>
          </p:cNvPr>
          <p:cNvSpPr/>
          <p:nvPr/>
        </p:nvSpPr>
        <p:spPr bwMode="auto">
          <a:xfrm>
            <a:off x="4304785" y="5453687"/>
            <a:ext cx="4622982" cy="413713"/>
          </a:xfrm>
          <a:prstGeom prst="rect">
            <a:avLst/>
          </a:prstGeom>
          <a:noFill/>
          <a:ln w="28575"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4931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19879C9-D0D7-4184-8A6B-9A2EFABEA6B7}"/>
              </a:ext>
            </a:extLst>
          </p:cNvPr>
          <p:cNvSpPr>
            <a:spLocks noGrp="1"/>
          </p:cNvSpPr>
          <p:nvPr>
            <p:ph idx="1"/>
          </p:nvPr>
        </p:nvSpPr>
        <p:spPr>
          <a:xfrm>
            <a:off x="685800" y="2057400"/>
            <a:ext cx="7772400" cy="4038600"/>
          </a:xfrm>
        </p:spPr>
        <p:txBody>
          <a:bodyPr/>
          <a:lstStyle/>
          <a:p>
            <a:r>
              <a:rPr lang="en-US" dirty="0"/>
              <a:t>Add the Special User Info field defined in 11be to the Ranging Trigger frame variants defined in 11az, with B54 and B55 set to 0 to solicit 320 MHz EHT TB PPDU</a:t>
            </a:r>
          </a:p>
          <a:p>
            <a:pPr lvl="1"/>
            <a:r>
              <a:rPr lang="en-US" dirty="0"/>
              <a:t>Benefit: simple</a:t>
            </a:r>
          </a:p>
          <a:p>
            <a:pPr marL="457200" lvl="1" indent="0">
              <a:buNone/>
            </a:pPr>
            <a:endParaRPr lang="en-US" dirty="0"/>
          </a:p>
          <a:p>
            <a:endParaRPr lang="en-US" dirty="0"/>
          </a:p>
          <a:p>
            <a:endParaRPr lang="en-US" dirty="0"/>
          </a:p>
          <a:p>
            <a:pPr marL="0" indent="0">
              <a:buNone/>
            </a:pPr>
            <a:endParaRPr lang="en-US" dirty="0"/>
          </a:p>
          <a:p>
            <a:pPr lvl="1"/>
            <a:endParaRPr lang="en-US" dirty="0"/>
          </a:p>
        </p:txBody>
      </p:sp>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Proposal #2: 320 MHz for Ranging Trigger</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11</a:t>
            </a:fld>
            <a:endParaRPr lang="en-US" dirty="0"/>
          </a:p>
        </p:txBody>
      </p:sp>
      <p:pic>
        <p:nvPicPr>
          <p:cNvPr id="7" name="Picture 6">
            <a:extLst>
              <a:ext uri="{FF2B5EF4-FFF2-40B4-BE49-F238E27FC236}">
                <a16:creationId xmlns:a16="http://schemas.microsoft.com/office/drawing/2014/main" id="{5EF5E666-D2AE-406A-B678-0405654456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090" y="3632703"/>
            <a:ext cx="7792375" cy="982438"/>
          </a:xfrm>
          <a:prstGeom prst="rect">
            <a:avLst/>
          </a:prstGeom>
        </p:spPr>
      </p:pic>
      <p:cxnSp>
        <p:nvCxnSpPr>
          <p:cNvPr id="14" name="Straight Arrow Connector 13">
            <a:extLst>
              <a:ext uri="{FF2B5EF4-FFF2-40B4-BE49-F238E27FC236}">
                <a16:creationId xmlns:a16="http://schemas.microsoft.com/office/drawing/2014/main" id="{95C77650-DFAE-48DF-92BE-D76302CA88A6}"/>
              </a:ext>
            </a:extLst>
          </p:cNvPr>
          <p:cNvCxnSpPr>
            <a:cxnSpLocks/>
          </p:cNvCxnSpPr>
          <p:nvPr/>
        </p:nvCxnSpPr>
        <p:spPr bwMode="auto">
          <a:xfrm flipV="1">
            <a:off x="3024281" y="3921422"/>
            <a:ext cx="1014319" cy="644502"/>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15" name="TextBox 14">
            <a:extLst>
              <a:ext uri="{FF2B5EF4-FFF2-40B4-BE49-F238E27FC236}">
                <a16:creationId xmlns:a16="http://schemas.microsoft.com/office/drawing/2014/main" id="{2D38580D-8DBF-4C70-86ED-CAA1A09561AE}"/>
              </a:ext>
            </a:extLst>
          </p:cNvPr>
          <p:cNvSpPr txBox="1"/>
          <p:nvPr/>
        </p:nvSpPr>
        <p:spPr>
          <a:xfrm>
            <a:off x="990600" y="4300835"/>
            <a:ext cx="2098641" cy="461665"/>
          </a:xfrm>
          <a:prstGeom prst="rect">
            <a:avLst/>
          </a:prstGeom>
          <a:noFill/>
        </p:spPr>
        <p:txBody>
          <a:bodyPr wrap="square" rtlCol="0">
            <a:spAutoFit/>
          </a:bodyPr>
          <a:lstStyle/>
          <a:p>
            <a:r>
              <a:rPr lang="en-US" dirty="0">
                <a:solidFill>
                  <a:schemeClr val="accent2"/>
                </a:solidFill>
              </a:rPr>
              <a:t>Set trigger type subfield to 8 to indicate the Ranging variant</a:t>
            </a:r>
          </a:p>
        </p:txBody>
      </p:sp>
      <p:cxnSp>
        <p:nvCxnSpPr>
          <p:cNvPr id="16" name="Straight Arrow Connector 15">
            <a:extLst>
              <a:ext uri="{FF2B5EF4-FFF2-40B4-BE49-F238E27FC236}">
                <a16:creationId xmlns:a16="http://schemas.microsoft.com/office/drawing/2014/main" id="{CBE8684E-EA66-4BBB-8A57-4F362144727E}"/>
              </a:ext>
            </a:extLst>
          </p:cNvPr>
          <p:cNvCxnSpPr>
            <a:cxnSpLocks/>
            <a:stCxn id="18" idx="1"/>
          </p:cNvCxnSpPr>
          <p:nvPr/>
        </p:nvCxnSpPr>
        <p:spPr bwMode="auto">
          <a:xfrm flipH="1" flipV="1">
            <a:off x="4436455" y="3898445"/>
            <a:ext cx="271094" cy="65519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18" name="TextBox 17">
            <a:extLst>
              <a:ext uri="{FF2B5EF4-FFF2-40B4-BE49-F238E27FC236}">
                <a16:creationId xmlns:a16="http://schemas.microsoft.com/office/drawing/2014/main" id="{A04A1549-5D19-422D-AD23-AE612A1EE22C}"/>
              </a:ext>
            </a:extLst>
          </p:cNvPr>
          <p:cNvSpPr txBox="1"/>
          <p:nvPr/>
        </p:nvSpPr>
        <p:spPr>
          <a:xfrm>
            <a:off x="4707549" y="4045803"/>
            <a:ext cx="2379052" cy="1015663"/>
          </a:xfrm>
          <a:prstGeom prst="rect">
            <a:avLst/>
          </a:prstGeom>
          <a:solidFill>
            <a:schemeClr val="bg1"/>
          </a:solidFill>
        </p:spPr>
        <p:txBody>
          <a:bodyPr wrap="square" rtlCol="0">
            <a:spAutoFit/>
          </a:bodyPr>
          <a:lstStyle/>
          <a:p>
            <a:r>
              <a:rPr lang="en-US" dirty="0">
                <a:solidFill>
                  <a:schemeClr val="accent2"/>
                </a:solidFill>
              </a:rPr>
              <a:t>Set B55 to 0 to indicate the presence of the following Special User Info field, which uses the format defined in 11be to indicate 320 MHz</a:t>
            </a:r>
          </a:p>
        </p:txBody>
      </p:sp>
      <p:sp>
        <p:nvSpPr>
          <p:cNvPr id="2" name="Rectangle 4">
            <a:extLst>
              <a:ext uri="{FF2B5EF4-FFF2-40B4-BE49-F238E27FC236}">
                <a16:creationId xmlns:a16="http://schemas.microsoft.com/office/drawing/2014/main" id="{28D12A35-E237-C1FA-0589-E1EEC0E273FC}"/>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08694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483846-FB9A-E713-CF9F-007912026848}"/>
              </a:ext>
            </a:extLst>
          </p:cNvPr>
          <p:cNvSpPr>
            <a:spLocks noGrp="1"/>
          </p:cNvSpPr>
          <p:nvPr>
            <p:ph idx="1"/>
          </p:nvPr>
        </p:nvSpPr>
        <p:spPr>
          <a:xfrm>
            <a:off x="685800" y="1752600"/>
            <a:ext cx="7772400" cy="4343400"/>
          </a:xfrm>
        </p:spPr>
        <p:txBody>
          <a:bodyPr/>
          <a:lstStyle/>
          <a:p>
            <a:r>
              <a:rPr lang="en-US" sz="1600" b="1" dirty="0"/>
              <a:t>Use-case</a:t>
            </a:r>
            <a:r>
              <a:rPr lang="en-US" sz="1600" dirty="0"/>
              <a:t>: a BSS often has a mix of HE STA and EHT STAs</a:t>
            </a:r>
          </a:p>
          <a:p>
            <a:r>
              <a:rPr lang="en-US" sz="1600" b="1" dirty="0"/>
              <a:t>Issue</a:t>
            </a:r>
            <a:r>
              <a:rPr lang="en-US" sz="1600" dirty="0"/>
              <a:t>:  if the TF Ranging Poll frame is sent in EHT PPDU, the TXOP will be wasted if no EHT STA responds, even if some HE STAs want to participate in the ranging sequence.</a:t>
            </a:r>
          </a:p>
          <a:p>
            <a:r>
              <a:rPr lang="en-US" sz="1600" b="1" dirty="0"/>
              <a:t>Candidate solution</a:t>
            </a:r>
            <a:r>
              <a:rPr lang="en-US" sz="1600" dirty="0"/>
              <a:t>:</a:t>
            </a:r>
          </a:p>
          <a:p>
            <a:pPr lvl="1"/>
            <a:r>
              <a:rPr lang="en-US" sz="1400" dirty="0"/>
              <a:t>RSTA should transmit TF Ranging Poll in non-HT duplicate PPDU instead of EHT PPDU to serve both EHT/HE STAs</a:t>
            </a:r>
          </a:p>
          <a:p>
            <a:pPr lvl="1"/>
            <a:r>
              <a:rPr lang="en-US" sz="1400" dirty="0"/>
              <a:t>Based on received CTS response, subsequent PPDUs (Ranging sounding, NDPA) may use EHT/HE/non-HT dup PPDUs</a:t>
            </a:r>
          </a:p>
        </p:txBody>
      </p:sp>
      <p:sp>
        <p:nvSpPr>
          <p:cNvPr id="3" name="Title 2">
            <a:extLst>
              <a:ext uri="{FF2B5EF4-FFF2-40B4-BE49-F238E27FC236}">
                <a16:creationId xmlns:a16="http://schemas.microsoft.com/office/drawing/2014/main" id="{575AA4B2-3FFA-02FD-DC2B-3C8B94FDDD8D}"/>
              </a:ext>
            </a:extLst>
          </p:cNvPr>
          <p:cNvSpPr>
            <a:spLocks noGrp="1"/>
          </p:cNvSpPr>
          <p:nvPr>
            <p:ph type="title"/>
          </p:nvPr>
        </p:nvSpPr>
        <p:spPr/>
        <p:txBody>
          <a:bodyPr/>
          <a:lstStyle/>
          <a:p>
            <a:r>
              <a:rPr lang="en-US" sz="2800" dirty="0"/>
              <a:t>Proposal #3 Clarification on PPDU Types for Ranging Trigger frame</a:t>
            </a:r>
          </a:p>
        </p:txBody>
      </p:sp>
      <p:sp>
        <p:nvSpPr>
          <p:cNvPr id="4" name="Date Placeholder 3">
            <a:extLst>
              <a:ext uri="{FF2B5EF4-FFF2-40B4-BE49-F238E27FC236}">
                <a16:creationId xmlns:a16="http://schemas.microsoft.com/office/drawing/2014/main" id="{B2D91D74-DD54-8B93-F85C-6893DA34D3E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06B281FB-AFA3-7CF3-7080-380374D5414A}"/>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1AB17932-453F-F761-062C-436CC17A6AC8}"/>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12</a:t>
            </a:fld>
            <a:endParaRPr lang="en-US" dirty="0"/>
          </a:p>
        </p:txBody>
      </p:sp>
      <p:pic>
        <p:nvPicPr>
          <p:cNvPr id="9" name="Picture 8">
            <a:extLst>
              <a:ext uri="{FF2B5EF4-FFF2-40B4-BE49-F238E27FC236}">
                <a16:creationId xmlns:a16="http://schemas.microsoft.com/office/drawing/2014/main" id="{266EB310-D017-DA50-95AC-8E25E7D8357C}"/>
              </a:ext>
            </a:extLst>
          </p:cNvPr>
          <p:cNvPicPr>
            <a:picLocks noChangeAspect="1"/>
          </p:cNvPicPr>
          <p:nvPr/>
        </p:nvPicPr>
        <p:blipFill>
          <a:blip r:embed="rId2"/>
          <a:stretch>
            <a:fillRect/>
          </a:stretch>
        </p:blipFill>
        <p:spPr>
          <a:xfrm>
            <a:off x="1279960" y="4238718"/>
            <a:ext cx="6387603" cy="2262095"/>
          </a:xfrm>
          <a:prstGeom prst="rect">
            <a:avLst/>
          </a:prstGeom>
        </p:spPr>
      </p:pic>
    </p:spTree>
    <p:extLst>
      <p:ext uri="{BB962C8B-B14F-4D97-AF65-F5344CB8AC3E}">
        <p14:creationId xmlns:p14="http://schemas.microsoft.com/office/powerpoint/2010/main" val="58078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5644A5-33BF-449B-82F2-B9B147C7F392}"/>
              </a:ext>
            </a:extLst>
          </p:cNvPr>
          <p:cNvSpPr>
            <a:spLocks noGrp="1"/>
          </p:cNvSpPr>
          <p:nvPr>
            <p:ph type="title"/>
          </p:nvPr>
        </p:nvSpPr>
        <p:spPr/>
        <p:txBody>
          <a:bodyPr/>
          <a:lstStyle/>
          <a:p>
            <a:r>
              <a:rPr lang="en-US" dirty="0"/>
              <a:t>Session Negotiation Enhancements</a:t>
            </a:r>
          </a:p>
        </p:txBody>
      </p:sp>
      <p:sp>
        <p:nvSpPr>
          <p:cNvPr id="8" name="Text Placeholder 7">
            <a:extLst>
              <a:ext uri="{FF2B5EF4-FFF2-40B4-BE49-F238E27FC236}">
                <a16:creationId xmlns:a16="http://schemas.microsoft.com/office/drawing/2014/main" id="{E6CB0056-4ABA-49A1-9D84-C9E90CA5E91B}"/>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EE87CF18-C66D-4B3F-BDDF-356FD120EF36}"/>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13</a:t>
            </a:fld>
            <a:endParaRPr lang="en-US" dirty="0"/>
          </a:p>
        </p:txBody>
      </p:sp>
      <p:sp>
        <p:nvSpPr>
          <p:cNvPr id="5" name="Footer Placeholder 4">
            <a:extLst>
              <a:ext uri="{FF2B5EF4-FFF2-40B4-BE49-F238E27FC236}">
                <a16:creationId xmlns:a16="http://schemas.microsoft.com/office/drawing/2014/main" id="{0B645F75-987A-42E2-8362-CF0EE101962B}"/>
              </a:ext>
            </a:extLst>
          </p:cNvPr>
          <p:cNvSpPr>
            <a:spLocks noGrp="1"/>
          </p:cNvSpPr>
          <p:nvPr>
            <p:ph type="ftr" sz="quarter" idx="3"/>
          </p:nvPr>
        </p:nvSpPr>
        <p:spPr>
          <a:xfrm>
            <a:off x="6791201" y="6475413"/>
            <a:ext cx="1752724" cy="184666"/>
          </a:xfrm>
        </p:spPr>
        <p:txBody>
          <a:bodyPr/>
          <a:lstStyle/>
          <a:p>
            <a:pPr>
              <a:defRPr/>
            </a:pPr>
            <a:r>
              <a:rPr lang="en-US" altLang="ko-KR" dirty="0"/>
              <a:t>Yanjun Sun, Qualcomm Inc.</a:t>
            </a:r>
          </a:p>
        </p:txBody>
      </p:sp>
      <p:sp>
        <p:nvSpPr>
          <p:cNvPr id="2" name="Rectangle 4">
            <a:extLst>
              <a:ext uri="{FF2B5EF4-FFF2-40B4-BE49-F238E27FC236}">
                <a16:creationId xmlns:a16="http://schemas.microsoft.com/office/drawing/2014/main" id="{EB473EF6-FE14-77C6-5F56-1A0281F119C0}"/>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extLst>
      <p:ext uri="{BB962C8B-B14F-4D97-AF65-F5344CB8AC3E}">
        <p14:creationId xmlns:p14="http://schemas.microsoft.com/office/powerpoint/2010/main" val="139417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B81995-9316-4CC3-8C5C-D686FCA619A2}"/>
              </a:ext>
            </a:extLst>
          </p:cNvPr>
          <p:cNvSpPr>
            <a:spLocks noGrp="1"/>
          </p:cNvSpPr>
          <p:nvPr>
            <p:ph idx="1"/>
          </p:nvPr>
        </p:nvSpPr>
        <p:spPr/>
        <p:txBody>
          <a:bodyPr/>
          <a:lstStyle/>
          <a:p>
            <a:r>
              <a:rPr lang="en-US" dirty="0"/>
              <a:t>From 11md and 11az:</a:t>
            </a:r>
          </a:p>
        </p:txBody>
      </p:sp>
      <p:sp>
        <p:nvSpPr>
          <p:cNvPr id="3" name="Title 2">
            <a:extLst>
              <a:ext uri="{FF2B5EF4-FFF2-40B4-BE49-F238E27FC236}">
                <a16:creationId xmlns:a16="http://schemas.microsoft.com/office/drawing/2014/main" id="{1A261A23-BD9F-4A9A-9D43-B899BF245027}"/>
              </a:ext>
            </a:extLst>
          </p:cNvPr>
          <p:cNvSpPr>
            <a:spLocks noGrp="1"/>
          </p:cNvSpPr>
          <p:nvPr>
            <p:ph type="title"/>
          </p:nvPr>
        </p:nvSpPr>
        <p:spPr/>
        <p:txBody>
          <a:bodyPr/>
          <a:lstStyle/>
          <a:p>
            <a:r>
              <a:rPr lang="en-US" dirty="0"/>
              <a:t>Recap: Negotiation with IFTMR</a:t>
            </a:r>
          </a:p>
        </p:txBody>
      </p:sp>
      <p:sp>
        <p:nvSpPr>
          <p:cNvPr id="5" name="Footer Placeholder 4">
            <a:extLst>
              <a:ext uri="{FF2B5EF4-FFF2-40B4-BE49-F238E27FC236}">
                <a16:creationId xmlns:a16="http://schemas.microsoft.com/office/drawing/2014/main" id="{53D1B5EC-52BE-4134-BD4D-A7E0F9BA82B1}"/>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A4125577-CC89-47FE-B0AA-B396745417AE}"/>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14</a:t>
            </a:fld>
            <a:endParaRPr lang="en-US" dirty="0"/>
          </a:p>
        </p:txBody>
      </p:sp>
      <p:pic>
        <p:nvPicPr>
          <p:cNvPr id="8" name="Picture 7">
            <a:extLst>
              <a:ext uri="{FF2B5EF4-FFF2-40B4-BE49-F238E27FC236}">
                <a16:creationId xmlns:a16="http://schemas.microsoft.com/office/drawing/2014/main" id="{E0942DE4-EC89-415C-A153-85EA509AC757}"/>
              </a:ext>
            </a:extLst>
          </p:cNvPr>
          <p:cNvPicPr>
            <a:picLocks noChangeAspect="1"/>
          </p:cNvPicPr>
          <p:nvPr/>
        </p:nvPicPr>
        <p:blipFill>
          <a:blip r:embed="rId3"/>
          <a:stretch>
            <a:fillRect/>
          </a:stretch>
        </p:blipFill>
        <p:spPr>
          <a:xfrm>
            <a:off x="90575" y="2014700"/>
            <a:ext cx="5425790" cy="1164617"/>
          </a:xfrm>
          <a:prstGeom prst="rect">
            <a:avLst/>
          </a:prstGeom>
        </p:spPr>
      </p:pic>
      <p:pic>
        <p:nvPicPr>
          <p:cNvPr id="12" name="Picture 11">
            <a:extLst>
              <a:ext uri="{FF2B5EF4-FFF2-40B4-BE49-F238E27FC236}">
                <a16:creationId xmlns:a16="http://schemas.microsoft.com/office/drawing/2014/main" id="{781CCC2E-842F-42E7-9253-36BEB4166B4B}"/>
              </a:ext>
            </a:extLst>
          </p:cNvPr>
          <p:cNvPicPr>
            <a:picLocks noChangeAspect="1"/>
          </p:cNvPicPr>
          <p:nvPr/>
        </p:nvPicPr>
        <p:blipFill>
          <a:blip r:embed="rId4"/>
          <a:stretch>
            <a:fillRect/>
          </a:stretch>
        </p:blipFill>
        <p:spPr>
          <a:xfrm>
            <a:off x="5487062" y="2057885"/>
            <a:ext cx="2151410" cy="625865"/>
          </a:xfrm>
          <a:prstGeom prst="rect">
            <a:avLst/>
          </a:prstGeom>
        </p:spPr>
      </p:pic>
      <p:pic>
        <p:nvPicPr>
          <p:cNvPr id="14" name="Picture 13">
            <a:extLst>
              <a:ext uri="{FF2B5EF4-FFF2-40B4-BE49-F238E27FC236}">
                <a16:creationId xmlns:a16="http://schemas.microsoft.com/office/drawing/2014/main" id="{8C7A07CE-E66D-49D9-84BE-4753BD887101}"/>
              </a:ext>
            </a:extLst>
          </p:cNvPr>
          <p:cNvPicPr>
            <a:picLocks noChangeAspect="1"/>
          </p:cNvPicPr>
          <p:nvPr/>
        </p:nvPicPr>
        <p:blipFill>
          <a:blip r:embed="rId5"/>
          <a:stretch>
            <a:fillRect/>
          </a:stretch>
        </p:blipFill>
        <p:spPr>
          <a:xfrm>
            <a:off x="76200" y="3352800"/>
            <a:ext cx="5533583" cy="2891659"/>
          </a:xfrm>
          <a:prstGeom prst="rect">
            <a:avLst/>
          </a:prstGeom>
        </p:spPr>
      </p:pic>
      <p:sp>
        <p:nvSpPr>
          <p:cNvPr id="15" name="Rectangle 14">
            <a:extLst>
              <a:ext uri="{FF2B5EF4-FFF2-40B4-BE49-F238E27FC236}">
                <a16:creationId xmlns:a16="http://schemas.microsoft.com/office/drawing/2014/main" id="{574891CC-0740-4693-8068-45323AB326B6}"/>
              </a:ext>
            </a:extLst>
          </p:cNvPr>
          <p:cNvSpPr/>
          <p:nvPr/>
        </p:nvSpPr>
        <p:spPr bwMode="auto">
          <a:xfrm>
            <a:off x="401555" y="4462838"/>
            <a:ext cx="598327" cy="457200"/>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19" name="Straight Arrow Connector 18">
            <a:extLst>
              <a:ext uri="{FF2B5EF4-FFF2-40B4-BE49-F238E27FC236}">
                <a16:creationId xmlns:a16="http://schemas.microsoft.com/office/drawing/2014/main" id="{8FE204CB-62C0-4D4A-AAEA-AF6522D68EE3}"/>
              </a:ext>
            </a:extLst>
          </p:cNvPr>
          <p:cNvCxnSpPr>
            <a:cxnSpLocks/>
          </p:cNvCxnSpPr>
          <p:nvPr/>
        </p:nvCxnSpPr>
        <p:spPr bwMode="auto">
          <a:xfrm>
            <a:off x="6172200" y="2498388"/>
            <a:ext cx="1676401" cy="93061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1" name="Picture 20">
            <a:extLst>
              <a:ext uri="{FF2B5EF4-FFF2-40B4-BE49-F238E27FC236}">
                <a16:creationId xmlns:a16="http://schemas.microsoft.com/office/drawing/2014/main" id="{0F932F12-07E7-4A8B-9D85-F5882AEAE68B}"/>
              </a:ext>
            </a:extLst>
          </p:cNvPr>
          <p:cNvPicPr>
            <a:picLocks noChangeAspect="1"/>
          </p:cNvPicPr>
          <p:nvPr/>
        </p:nvPicPr>
        <p:blipFill>
          <a:blip r:embed="rId6"/>
          <a:stretch>
            <a:fillRect/>
          </a:stretch>
        </p:blipFill>
        <p:spPr>
          <a:xfrm>
            <a:off x="5516365" y="3410229"/>
            <a:ext cx="3591316" cy="758440"/>
          </a:xfrm>
          <a:prstGeom prst="rect">
            <a:avLst/>
          </a:prstGeom>
        </p:spPr>
      </p:pic>
      <p:cxnSp>
        <p:nvCxnSpPr>
          <p:cNvPr id="23" name="Straight Arrow Connector 22">
            <a:extLst>
              <a:ext uri="{FF2B5EF4-FFF2-40B4-BE49-F238E27FC236}">
                <a16:creationId xmlns:a16="http://schemas.microsoft.com/office/drawing/2014/main" id="{BBB7E7D6-905A-4822-85E8-52AF2026841B}"/>
              </a:ext>
            </a:extLst>
          </p:cNvPr>
          <p:cNvCxnSpPr>
            <a:cxnSpLocks/>
          </p:cNvCxnSpPr>
          <p:nvPr/>
        </p:nvCxnSpPr>
        <p:spPr bwMode="auto">
          <a:xfrm flipH="1">
            <a:off x="5181600" y="3746963"/>
            <a:ext cx="2667001" cy="47277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7" name="Rectangle 26">
            <a:extLst>
              <a:ext uri="{FF2B5EF4-FFF2-40B4-BE49-F238E27FC236}">
                <a16:creationId xmlns:a16="http://schemas.microsoft.com/office/drawing/2014/main" id="{644CF692-84CC-42BC-A1B1-FC11F25EDD0D}"/>
              </a:ext>
            </a:extLst>
          </p:cNvPr>
          <p:cNvSpPr/>
          <p:nvPr/>
        </p:nvSpPr>
        <p:spPr bwMode="auto">
          <a:xfrm>
            <a:off x="3810000" y="5392781"/>
            <a:ext cx="1447800" cy="408959"/>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New </a:t>
            </a:r>
            <a:r>
              <a:rPr kumimoji="0" lang="en-US" sz="1200" b="0" i="0" u="none" strike="noStrike" cap="none" normalizeH="0" baseline="0" dirty="0" err="1">
                <a:ln>
                  <a:noFill/>
                </a:ln>
                <a:solidFill>
                  <a:schemeClr val="tx1"/>
                </a:solidFill>
                <a:effectLst/>
                <a:latin typeface="Times New Roman" pitchFamily="18" charset="0"/>
              </a:rPr>
              <a:t>subelement</a:t>
            </a:r>
            <a:r>
              <a:rPr kumimoji="0" lang="en-US" sz="1200" b="0" i="0" u="none" strike="noStrike" cap="none" normalizeH="0" baseline="0" dirty="0">
                <a:ln>
                  <a:noFill/>
                </a:ln>
                <a:solidFill>
                  <a:schemeClr val="tx1"/>
                </a:solidFill>
                <a:effectLst/>
                <a:latin typeface="Times New Roman" pitchFamily="18" charset="0"/>
              </a:rPr>
              <a:t>(s) </a:t>
            </a:r>
            <a:r>
              <a:rPr lang="en-US" dirty="0"/>
              <a:t>for 11be related </a:t>
            </a:r>
            <a:r>
              <a:rPr kumimoji="0" lang="en-US" sz="1200" b="0" i="0" u="none" strike="noStrike" cap="none" normalizeH="0" baseline="0" dirty="0">
                <a:ln>
                  <a:noFill/>
                </a:ln>
                <a:solidFill>
                  <a:schemeClr val="tx1"/>
                </a:solidFill>
                <a:effectLst/>
                <a:latin typeface="Times New Roman" pitchFamily="18" charset="0"/>
              </a:rPr>
              <a:t>info</a:t>
            </a:r>
          </a:p>
        </p:txBody>
      </p:sp>
      <p:cxnSp>
        <p:nvCxnSpPr>
          <p:cNvPr id="9" name="Straight Arrow Connector 8">
            <a:extLst>
              <a:ext uri="{FF2B5EF4-FFF2-40B4-BE49-F238E27FC236}">
                <a16:creationId xmlns:a16="http://schemas.microsoft.com/office/drawing/2014/main" id="{68ADB920-8FEA-42E5-21C7-D0D6F06F0262}"/>
              </a:ext>
            </a:extLst>
          </p:cNvPr>
          <p:cNvCxnSpPr>
            <a:cxnSpLocks/>
          </p:cNvCxnSpPr>
          <p:nvPr/>
        </p:nvCxnSpPr>
        <p:spPr bwMode="auto">
          <a:xfrm flipH="1" flipV="1">
            <a:off x="999882" y="4920038"/>
            <a:ext cx="5791319" cy="42167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 name="Straight Arrow Connector 12">
            <a:extLst>
              <a:ext uri="{FF2B5EF4-FFF2-40B4-BE49-F238E27FC236}">
                <a16:creationId xmlns:a16="http://schemas.microsoft.com/office/drawing/2014/main" id="{2D4451AB-942F-4BC3-C9B8-612E70398A57}"/>
              </a:ext>
            </a:extLst>
          </p:cNvPr>
          <p:cNvCxnSpPr>
            <a:cxnSpLocks/>
          </p:cNvCxnSpPr>
          <p:nvPr/>
        </p:nvCxnSpPr>
        <p:spPr bwMode="auto">
          <a:xfrm flipH="1">
            <a:off x="5334000" y="5341711"/>
            <a:ext cx="1457201" cy="25554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8" name="TextBox 17">
            <a:extLst>
              <a:ext uri="{FF2B5EF4-FFF2-40B4-BE49-F238E27FC236}">
                <a16:creationId xmlns:a16="http://schemas.microsoft.com/office/drawing/2014/main" id="{87C21D26-CB50-738E-F2A5-7E4961B6E4CF}"/>
              </a:ext>
            </a:extLst>
          </p:cNvPr>
          <p:cNvSpPr txBox="1"/>
          <p:nvPr/>
        </p:nvSpPr>
        <p:spPr>
          <a:xfrm>
            <a:off x="6716204" y="5182081"/>
            <a:ext cx="1590799" cy="276999"/>
          </a:xfrm>
          <a:prstGeom prst="rect">
            <a:avLst/>
          </a:prstGeom>
          <a:noFill/>
        </p:spPr>
        <p:txBody>
          <a:bodyPr wrap="square" rtlCol="0">
            <a:spAutoFit/>
          </a:bodyPr>
          <a:lstStyle/>
          <a:p>
            <a:r>
              <a:rPr lang="en-US" dirty="0">
                <a:solidFill>
                  <a:srgbClr val="FFC000"/>
                </a:solidFill>
              </a:rPr>
              <a:t>Expansion is needed</a:t>
            </a:r>
          </a:p>
        </p:txBody>
      </p:sp>
      <p:sp>
        <p:nvSpPr>
          <p:cNvPr id="7" name="Rectangle 4">
            <a:extLst>
              <a:ext uri="{FF2B5EF4-FFF2-40B4-BE49-F238E27FC236}">
                <a16:creationId xmlns:a16="http://schemas.microsoft.com/office/drawing/2014/main" id="{5CC47856-60AC-A534-4B2B-658CD14B80FD}"/>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358514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61A23-BD9F-4A9A-9D43-B899BF245027}"/>
              </a:ext>
            </a:extLst>
          </p:cNvPr>
          <p:cNvSpPr>
            <a:spLocks noGrp="1"/>
          </p:cNvSpPr>
          <p:nvPr>
            <p:ph type="title"/>
          </p:nvPr>
        </p:nvSpPr>
        <p:spPr/>
        <p:txBody>
          <a:bodyPr/>
          <a:lstStyle/>
          <a:p>
            <a:r>
              <a:rPr lang="en-US" dirty="0"/>
              <a:t>Recap: Negotiation with IFTM</a:t>
            </a:r>
          </a:p>
        </p:txBody>
      </p:sp>
      <p:sp>
        <p:nvSpPr>
          <p:cNvPr id="5" name="Footer Placeholder 4">
            <a:extLst>
              <a:ext uri="{FF2B5EF4-FFF2-40B4-BE49-F238E27FC236}">
                <a16:creationId xmlns:a16="http://schemas.microsoft.com/office/drawing/2014/main" id="{53D1B5EC-52BE-4134-BD4D-A7E0F9BA82B1}"/>
              </a:ext>
            </a:extLst>
          </p:cNvPr>
          <p:cNvSpPr>
            <a:spLocks noGrp="1"/>
          </p:cNvSpPr>
          <p:nvPr>
            <p:ph type="ftr" sz="quarter" idx="11"/>
          </p:nvPr>
        </p:nvSpPr>
        <p:spPr>
          <a:xfrm>
            <a:off x="6629276"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A4125577-CC89-47FE-B0AA-B396745417AE}"/>
              </a:ext>
            </a:extLst>
          </p:cNvPr>
          <p:cNvSpPr>
            <a:spLocks noGrp="1"/>
          </p:cNvSpPr>
          <p:nvPr>
            <p:ph type="sldNum" sz="quarter" idx="12"/>
          </p:nvPr>
        </p:nvSpPr>
        <p:spPr>
          <a:xfrm>
            <a:off x="4183063" y="6475413"/>
            <a:ext cx="530225" cy="182562"/>
          </a:xfrm>
        </p:spPr>
        <p:txBody>
          <a:bodyPr/>
          <a:lstStyle/>
          <a:p>
            <a:pPr>
              <a:defRPr/>
            </a:pPr>
            <a:r>
              <a:rPr lang="en-US"/>
              <a:t>Slide </a:t>
            </a:r>
            <a:fld id="{7614916F-BBEF-4684-B6F5-1E636F42BA02}" type="slidenum">
              <a:rPr lang="en-US" smtClean="0"/>
              <a:pPr>
                <a:defRPr/>
              </a:pPr>
              <a:t>15</a:t>
            </a:fld>
            <a:endParaRPr lang="en-US" dirty="0"/>
          </a:p>
        </p:txBody>
      </p:sp>
      <p:pic>
        <p:nvPicPr>
          <p:cNvPr id="14" name="Picture 13">
            <a:extLst>
              <a:ext uri="{FF2B5EF4-FFF2-40B4-BE49-F238E27FC236}">
                <a16:creationId xmlns:a16="http://schemas.microsoft.com/office/drawing/2014/main" id="{8C7A07CE-E66D-49D9-84BE-4753BD887101}"/>
              </a:ext>
            </a:extLst>
          </p:cNvPr>
          <p:cNvPicPr>
            <a:picLocks noChangeAspect="1"/>
          </p:cNvPicPr>
          <p:nvPr/>
        </p:nvPicPr>
        <p:blipFill>
          <a:blip r:embed="rId3"/>
          <a:stretch>
            <a:fillRect/>
          </a:stretch>
        </p:blipFill>
        <p:spPr>
          <a:xfrm>
            <a:off x="381000" y="3565461"/>
            <a:ext cx="5533583" cy="2891659"/>
          </a:xfrm>
          <a:prstGeom prst="rect">
            <a:avLst/>
          </a:prstGeom>
        </p:spPr>
      </p:pic>
      <p:sp>
        <p:nvSpPr>
          <p:cNvPr id="15" name="Rectangle 14">
            <a:extLst>
              <a:ext uri="{FF2B5EF4-FFF2-40B4-BE49-F238E27FC236}">
                <a16:creationId xmlns:a16="http://schemas.microsoft.com/office/drawing/2014/main" id="{574891CC-0740-4693-8068-45323AB326B6}"/>
              </a:ext>
            </a:extLst>
          </p:cNvPr>
          <p:cNvSpPr/>
          <p:nvPr/>
        </p:nvSpPr>
        <p:spPr bwMode="auto">
          <a:xfrm>
            <a:off x="706355" y="4675499"/>
            <a:ext cx="598327" cy="457200"/>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7" name="Rectangle 26">
            <a:extLst>
              <a:ext uri="{FF2B5EF4-FFF2-40B4-BE49-F238E27FC236}">
                <a16:creationId xmlns:a16="http://schemas.microsoft.com/office/drawing/2014/main" id="{644CF692-84CC-42BC-A1B1-FC11F25EDD0D}"/>
              </a:ext>
            </a:extLst>
          </p:cNvPr>
          <p:cNvSpPr/>
          <p:nvPr/>
        </p:nvSpPr>
        <p:spPr bwMode="auto">
          <a:xfrm>
            <a:off x="4114800" y="5605442"/>
            <a:ext cx="1447800" cy="408959"/>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New </a:t>
            </a:r>
            <a:r>
              <a:rPr kumimoji="0" lang="en-US" sz="1200" b="0" i="0" u="none" strike="noStrike" cap="none" normalizeH="0" baseline="0" dirty="0" err="1">
                <a:ln>
                  <a:noFill/>
                </a:ln>
                <a:solidFill>
                  <a:schemeClr val="tx1"/>
                </a:solidFill>
                <a:effectLst/>
                <a:latin typeface="Times New Roman" pitchFamily="18" charset="0"/>
              </a:rPr>
              <a:t>subelement</a:t>
            </a:r>
            <a:r>
              <a:rPr kumimoji="0" lang="en-US" sz="1200" b="0" i="0" u="none" strike="noStrike" cap="none" normalizeH="0" baseline="0" dirty="0">
                <a:ln>
                  <a:noFill/>
                </a:ln>
                <a:solidFill>
                  <a:schemeClr val="tx1"/>
                </a:solidFill>
                <a:effectLst/>
                <a:latin typeface="Times New Roman" pitchFamily="18" charset="0"/>
              </a:rPr>
              <a:t>(s) </a:t>
            </a:r>
            <a:r>
              <a:rPr lang="en-US" dirty="0"/>
              <a:t>for 11be related </a:t>
            </a:r>
            <a:r>
              <a:rPr kumimoji="0" lang="en-US" sz="1200" b="0" i="0" u="none" strike="noStrike" cap="none" normalizeH="0" baseline="0" dirty="0">
                <a:ln>
                  <a:noFill/>
                </a:ln>
                <a:solidFill>
                  <a:schemeClr val="tx1"/>
                </a:solidFill>
                <a:effectLst/>
                <a:latin typeface="Times New Roman" pitchFamily="18" charset="0"/>
              </a:rPr>
              <a:t>info</a:t>
            </a:r>
          </a:p>
        </p:txBody>
      </p:sp>
      <p:pic>
        <p:nvPicPr>
          <p:cNvPr id="10" name="Picture 9">
            <a:extLst>
              <a:ext uri="{FF2B5EF4-FFF2-40B4-BE49-F238E27FC236}">
                <a16:creationId xmlns:a16="http://schemas.microsoft.com/office/drawing/2014/main" id="{211ECE29-D769-49C7-AB43-B3A0784FBD3E}"/>
              </a:ext>
            </a:extLst>
          </p:cNvPr>
          <p:cNvPicPr>
            <a:picLocks noChangeAspect="1"/>
          </p:cNvPicPr>
          <p:nvPr/>
        </p:nvPicPr>
        <p:blipFill>
          <a:blip r:embed="rId4"/>
          <a:stretch>
            <a:fillRect/>
          </a:stretch>
        </p:blipFill>
        <p:spPr>
          <a:xfrm>
            <a:off x="210266" y="1770893"/>
            <a:ext cx="5733334" cy="1250516"/>
          </a:xfrm>
          <a:prstGeom prst="rect">
            <a:avLst/>
          </a:prstGeom>
        </p:spPr>
      </p:pic>
      <p:pic>
        <p:nvPicPr>
          <p:cNvPr id="12" name="Picture 11">
            <a:extLst>
              <a:ext uri="{FF2B5EF4-FFF2-40B4-BE49-F238E27FC236}">
                <a16:creationId xmlns:a16="http://schemas.microsoft.com/office/drawing/2014/main" id="{45167780-83D7-47AB-905F-1662EDD9F7A0}"/>
              </a:ext>
            </a:extLst>
          </p:cNvPr>
          <p:cNvPicPr>
            <a:picLocks noChangeAspect="1"/>
          </p:cNvPicPr>
          <p:nvPr/>
        </p:nvPicPr>
        <p:blipFill>
          <a:blip r:embed="rId5"/>
          <a:stretch>
            <a:fillRect/>
          </a:stretch>
        </p:blipFill>
        <p:spPr>
          <a:xfrm>
            <a:off x="5943600" y="2286000"/>
            <a:ext cx="680675" cy="724838"/>
          </a:xfrm>
          <a:prstGeom prst="rect">
            <a:avLst/>
          </a:prstGeom>
        </p:spPr>
      </p:pic>
      <p:cxnSp>
        <p:nvCxnSpPr>
          <p:cNvPr id="19" name="Straight Arrow Connector 18">
            <a:extLst>
              <a:ext uri="{FF2B5EF4-FFF2-40B4-BE49-F238E27FC236}">
                <a16:creationId xmlns:a16="http://schemas.microsoft.com/office/drawing/2014/main" id="{8FE204CB-62C0-4D4A-AAEA-AF6522D68EE3}"/>
              </a:ext>
            </a:extLst>
          </p:cNvPr>
          <p:cNvCxnSpPr>
            <a:cxnSpLocks/>
          </p:cNvCxnSpPr>
          <p:nvPr/>
        </p:nvCxnSpPr>
        <p:spPr bwMode="auto">
          <a:xfrm flipH="1">
            <a:off x="5105400" y="2764342"/>
            <a:ext cx="1066800" cy="72483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 name="Straight Arrow Connector 1">
            <a:extLst>
              <a:ext uri="{FF2B5EF4-FFF2-40B4-BE49-F238E27FC236}">
                <a16:creationId xmlns:a16="http://schemas.microsoft.com/office/drawing/2014/main" id="{189E2A0D-4B8F-AB12-51C4-65CF1F6E74A3}"/>
              </a:ext>
            </a:extLst>
          </p:cNvPr>
          <p:cNvCxnSpPr>
            <a:cxnSpLocks/>
          </p:cNvCxnSpPr>
          <p:nvPr/>
        </p:nvCxnSpPr>
        <p:spPr bwMode="auto">
          <a:xfrm flipH="1" flipV="1">
            <a:off x="1319922" y="5101727"/>
            <a:ext cx="5791319" cy="42167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 name="Straight Arrow Connector 6">
            <a:extLst>
              <a:ext uri="{FF2B5EF4-FFF2-40B4-BE49-F238E27FC236}">
                <a16:creationId xmlns:a16="http://schemas.microsoft.com/office/drawing/2014/main" id="{613639AA-631D-C4DC-0DCB-03ACACD0FA9D}"/>
              </a:ext>
            </a:extLst>
          </p:cNvPr>
          <p:cNvCxnSpPr>
            <a:cxnSpLocks/>
          </p:cNvCxnSpPr>
          <p:nvPr/>
        </p:nvCxnSpPr>
        <p:spPr bwMode="auto">
          <a:xfrm flipH="1">
            <a:off x="5654040" y="5523400"/>
            <a:ext cx="1457201" cy="25554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8" name="TextBox 7">
            <a:extLst>
              <a:ext uri="{FF2B5EF4-FFF2-40B4-BE49-F238E27FC236}">
                <a16:creationId xmlns:a16="http://schemas.microsoft.com/office/drawing/2014/main" id="{413E2C38-0C4C-5315-E056-C9BAB731ECD2}"/>
              </a:ext>
            </a:extLst>
          </p:cNvPr>
          <p:cNvSpPr txBox="1"/>
          <p:nvPr/>
        </p:nvSpPr>
        <p:spPr>
          <a:xfrm>
            <a:off x="7036244" y="5363770"/>
            <a:ext cx="1590799" cy="276999"/>
          </a:xfrm>
          <a:prstGeom prst="rect">
            <a:avLst/>
          </a:prstGeom>
          <a:noFill/>
        </p:spPr>
        <p:txBody>
          <a:bodyPr wrap="square" rtlCol="0">
            <a:spAutoFit/>
          </a:bodyPr>
          <a:lstStyle/>
          <a:p>
            <a:r>
              <a:rPr lang="en-US" dirty="0">
                <a:solidFill>
                  <a:srgbClr val="FFC000"/>
                </a:solidFill>
              </a:rPr>
              <a:t>Expansion is needed</a:t>
            </a:r>
          </a:p>
        </p:txBody>
      </p:sp>
      <p:sp>
        <p:nvSpPr>
          <p:cNvPr id="9" name="Rectangle 4">
            <a:extLst>
              <a:ext uri="{FF2B5EF4-FFF2-40B4-BE49-F238E27FC236}">
                <a16:creationId xmlns:a16="http://schemas.microsoft.com/office/drawing/2014/main" id="{0A33C972-F0A9-E389-F905-DAD4307C0E9A}"/>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379541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85470C-7D5C-4117-84E5-BBB86D0AAF5C}"/>
              </a:ext>
            </a:extLst>
          </p:cNvPr>
          <p:cNvSpPr>
            <a:spLocks noGrp="1"/>
          </p:cNvSpPr>
          <p:nvPr>
            <p:ph idx="1"/>
          </p:nvPr>
        </p:nvSpPr>
        <p:spPr>
          <a:xfrm>
            <a:off x="457200" y="1752600"/>
            <a:ext cx="8229600" cy="4495800"/>
          </a:xfrm>
        </p:spPr>
        <p:txBody>
          <a:bodyPr/>
          <a:lstStyle/>
          <a:p>
            <a:r>
              <a:rPr lang="en-US" dirty="0"/>
              <a:t>Use the reserved entries in the Format And Bandwidth subfield to indicate 320 MHz</a:t>
            </a:r>
          </a:p>
          <a:p>
            <a:endParaRPr lang="en-US" dirty="0"/>
          </a:p>
          <a:p>
            <a:endParaRPr lang="en-US" dirty="0"/>
          </a:p>
          <a:p>
            <a:endParaRPr lang="en-US" dirty="0"/>
          </a:p>
          <a:p>
            <a:endParaRPr lang="en-US" dirty="0"/>
          </a:p>
          <a:p>
            <a:pPr marL="0" indent="0">
              <a:buNone/>
            </a:pPr>
            <a:endParaRPr lang="en-US" dirty="0"/>
          </a:p>
          <a:p>
            <a:r>
              <a:rPr lang="en-US" dirty="0"/>
              <a:t>Candidate entries for 320 MHz</a:t>
            </a:r>
          </a:p>
          <a:p>
            <a:pPr lvl="1"/>
            <a:r>
              <a:rPr lang="en-US" dirty="0"/>
              <a:t>Value </a:t>
            </a:r>
            <a:r>
              <a:rPr lang="en-US" dirty="0">
                <a:highlight>
                  <a:srgbClr val="FFFF00"/>
                </a:highlight>
              </a:rPr>
              <a:t>6</a:t>
            </a:r>
            <a:r>
              <a:rPr lang="en-US" dirty="0"/>
              <a:t> to indicate EHT (single RF LO) for 320 MHz</a:t>
            </a:r>
          </a:p>
          <a:p>
            <a:pPr lvl="2"/>
            <a:r>
              <a:rPr lang="en-US" dirty="0"/>
              <a:t>This value indicates that the STA also supports values of 5, 2, 1 and 0</a:t>
            </a:r>
          </a:p>
          <a:p>
            <a:pPr lvl="2"/>
            <a:r>
              <a:rPr lang="en-US" dirty="0"/>
              <a:t>NOTE: an EHT BSS does not support 80+80 or 160+160</a:t>
            </a:r>
          </a:p>
          <a:p>
            <a:endParaRPr lang="en-US" dirty="0"/>
          </a:p>
        </p:txBody>
      </p:sp>
      <p:sp>
        <p:nvSpPr>
          <p:cNvPr id="3" name="Title 2">
            <a:extLst>
              <a:ext uri="{FF2B5EF4-FFF2-40B4-BE49-F238E27FC236}">
                <a16:creationId xmlns:a16="http://schemas.microsoft.com/office/drawing/2014/main" id="{02066B91-A649-473A-8FBF-108874324CD6}"/>
              </a:ext>
            </a:extLst>
          </p:cNvPr>
          <p:cNvSpPr>
            <a:spLocks noGrp="1"/>
          </p:cNvSpPr>
          <p:nvPr>
            <p:ph type="title"/>
          </p:nvPr>
        </p:nvSpPr>
        <p:spPr/>
        <p:txBody>
          <a:bodyPr/>
          <a:lstStyle/>
          <a:p>
            <a:r>
              <a:rPr lang="en-US" dirty="0"/>
              <a:t>Proposal #4: Additional Info for IFTMR/IFTM</a:t>
            </a:r>
          </a:p>
        </p:txBody>
      </p:sp>
      <p:sp>
        <p:nvSpPr>
          <p:cNvPr id="5" name="Footer Placeholder 4">
            <a:extLst>
              <a:ext uri="{FF2B5EF4-FFF2-40B4-BE49-F238E27FC236}">
                <a16:creationId xmlns:a16="http://schemas.microsoft.com/office/drawing/2014/main" id="{B91E1FA3-206C-4C33-9E0A-3CE9FCBE400F}"/>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762D6C4F-684F-4C62-BA44-921E3E78DB2A}"/>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16</a:t>
            </a:fld>
            <a:endParaRPr lang="en-US" dirty="0"/>
          </a:p>
        </p:txBody>
      </p:sp>
      <p:pic>
        <p:nvPicPr>
          <p:cNvPr id="7" name="Picture 6">
            <a:extLst>
              <a:ext uri="{FF2B5EF4-FFF2-40B4-BE49-F238E27FC236}">
                <a16:creationId xmlns:a16="http://schemas.microsoft.com/office/drawing/2014/main" id="{D4BEDB9E-0905-4C1C-9DE3-078C0D20BD11}"/>
              </a:ext>
            </a:extLst>
          </p:cNvPr>
          <p:cNvPicPr>
            <a:picLocks noChangeAspect="1"/>
          </p:cNvPicPr>
          <p:nvPr/>
        </p:nvPicPr>
        <p:blipFill>
          <a:blip r:embed="rId2"/>
          <a:stretch>
            <a:fillRect/>
          </a:stretch>
        </p:blipFill>
        <p:spPr>
          <a:xfrm>
            <a:off x="990600" y="2514600"/>
            <a:ext cx="5643573" cy="1483279"/>
          </a:xfrm>
          <a:prstGeom prst="rect">
            <a:avLst/>
          </a:prstGeom>
        </p:spPr>
      </p:pic>
      <p:sp>
        <p:nvSpPr>
          <p:cNvPr id="10" name="Rectangle 9">
            <a:extLst>
              <a:ext uri="{FF2B5EF4-FFF2-40B4-BE49-F238E27FC236}">
                <a16:creationId xmlns:a16="http://schemas.microsoft.com/office/drawing/2014/main" id="{AB47BD19-2FB0-422D-840D-F93CE2E5B9F2}"/>
              </a:ext>
            </a:extLst>
          </p:cNvPr>
          <p:cNvSpPr/>
          <p:nvPr/>
        </p:nvSpPr>
        <p:spPr bwMode="auto">
          <a:xfrm>
            <a:off x="1049383" y="3801882"/>
            <a:ext cx="5503817" cy="134391"/>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1" name="TextBox 10">
            <a:extLst>
              <a:ext uri="{FF2B5EF4-FFF2-40B4-BE49-F238E27FC236}">
                <a16:creationId xmlns:a16="http://schemas.microsoft.com/office/drawing/2014/main" id="{B97A894C-D3CA-4E82-B89C-6D6623984700}"/>
              </a:ext>
            </a:extLst>
          </p:cNvPr>
          <p:cNvSpPr txBox="1"/>
          <p:nvPr/>
        </p:nvSpPr>
        <p:spPr>
          <a:xfrm>
            <a:off x="6611983" y="3772087"/>
            <a:ext cx="2438401" cy="276999"/>
          </a:xfrm>
          <a:prstGeom prst="rect">
            <a:avLst/>
          </a:prstGeom>
          <a:noFill/>
        </p:spPr>
        <p:txBody>
          <a:bodyPr wrap="square" rtlCol="0">
            <a:spAutoFit/>
          </a:bodyPr>
          <a:lstStyle/>
          <a:p>
            <a:r>
              <a:rPr lang="en-US" dirty="0">
                <a:solidFill>
                  <a:srgbClr val="FFC000"/>
                </a:solidFill>
              </a:rPr>
              <a:t>Add entries for 320 MHz</a:t>
            </a:r>
          </a:p>
        </p:txBody>
      </p:sp>
      <p:sp>
        <p:nvSpPr>
          <p:cNvPr id="13" name="Rectangle 4">
            <a:extLst>
              <a:ext uri="{FF2B5EF4-FFF2-40B4-BE49-F238E27FC236}">
                <a16:creationId xmlns:a16="http://schemas.microsoft.com/office/drawing/2014/main" id="{19FFF8CB-6276-FB24-F80B-B3DD327B07E2}"/>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86588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66F107-A84E-4E4F-6F25-F32419F94C0F}"/>
              </a:ext>
            </a:extLst>
          </p:cNvPr>
          <p:cNvSpPr>
            <a:spLocks noGrp="1"/>
          </p:cNvSpPr>
          <p:nvPr>
            <p:ph idx="1"/>
          </p:nvPr>
        </p:nvSpPr>
        <p:spPr>
          <a:xfrm>
            <a:off x="685800" y="1524000"/>
            <a:ext cx="7772400" cy="4495800"/>
          </a:xfrm>
        </p:spPr>
        <p:txBody>
          <a:bodyPr/>
          <a:lstStyle/>
          <a:p>
            <a:r>
              <a:rPr lang="en-US" b="1" dirty="0"/>
              <a:t>Issue</a:t>
            </a:r>
            <a:r>
              <a:rPr lang="en-US" dirty="0"/>
              <a:t>: if an AP updates its puncturing pattern, how to handle a session that has already been established?</a:t>
            </a:r>
          </a:p>
          <a:p>
            <a:pPr lvl="2"/>
            <a:r>
              <a:rPr lang="en-US" dirty="0"/>
              <a:t>For associated STAs: can learn the updated pattern through Beacon</a:t>
            </a:r>
          </a:p>
          <a:p>
            <a:pPr lvl="2"/>
            <a:r>
              <a:rPr lang="en-US" dirty="0"/>
              <a:t>For </a:t>
            </a:r>
            <a:r>
              <a:rPr lang="en-US" b="1" dirty="0"/>
              <a:t>unassociated STAs: cannot </a:t>
            </a:r>
            <a:r>
              <a:rPr lang="en-US" dirty="0"/>
              <a:t>learn the change if they don’t monitor the Beacons continuously</a:t>
            </a:r>
          </a:p>
          <a:p>
            <a:r>
              <a:rPr lang="en-US" b="1" dirty="0"/>
              <a:t>Discussion</a:t>
            </a:r>
            <a:r>
              <a:rPr lang="en-US" dirty="0"/>
              <a:t> from Nov meeting:</a:t>
            </a:r>
          </a:p>
          <a:p>
            <a:pPr lvl="1"/>
            <a:r>
              <a:rPr lang="en-US" dirty="0"/>
              <a:t>Need a way to adopt the latest puncturing pattern</a:t>
            </a:r>
          </a:p>
          <a:p>
            <a:r>
              <a:rPr lang="en-US" b="1" dirty="0"/>
              <a:t>Proposal</a:t>
            </a:r>
            <a:r>
              <a:rPr lang="en-US" dirty="0"/>
              <a:t>:</a:t>
            </a:r>
          </a:p>
          <a:p>
            <a:pPr lvl="1"/>
            <a:r>
              <a:rPr lang="en-US" dirty="0"/>
              <a:t>FTM parameter modification or session termination is used to avoid using the old puncturing pattern</a:t>
            </a:r>
          </a:p>
          <a:p>
            <a:pPr lvl="1"/>
            <a:r>
              <a:rPr lang="en-US" dirty="0"/>
              <a:t>Similar solution can be used for Transmit Power Envelop (TPE)</a:t>
            </a:r>
          </a:p>
        </p:txBody>
      </p:sp>
      <p:sp>
        <p:nvSpPr>
          <p:cNvPr id="3" name="Title 2">
            <a:extLst>
              <a:ext uri="{FF2B5EF4-FFF2-40B4-BE49-F238E27FC236}">
                <a16:creationId xmlns:a16="http://schemas.microsoft.com/office/drawing/2014/main" id="{E8C3B522-FDB3-F98D-0654-FED2B556863E}"/>
              </a:ext>
            </a:extLst>
          </p:cNvPr>
          <p:cNvSpPr>
            <a:spLocks noGrp="1"/>
          </p:cNvSpPr>
          <p:nvPr>
            <p:ph type="title"/>
          </p:nvPr>
        </p:nvSpPr>
        <p:spPr/>
        <p:txBody>
          <a:bodyPr/>
          <a:lstStyle/>
          <a:p>
            <a:r>
              <a:rPr lang="en-US" dirty="0"/>
              <a:t>Puncturing Pattern Update</a:t>
            </a:r>
          </a:p>
        </p:txBody>
      </p:sp>
      <p:sp>
        <p:nvSpPr>
          <p:cNvPr id="4" name="Date Placeholder 3">
            <a:extLst>
              <a:ext uri="{FF2B5EF4-FFF2-40B4-BE49-F238E27FC236}">
                <a16:creationId xmlns:a16="http://schemas.microsoft.com/office/drawing/2014/main" id="{7B5B2B7B-0F66-FCA3-3442-2C9A1DE60C56}"/>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43BE68A9-2CB7-5B8D-F0A9-D1D38C34D30D}"/>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B88AE135-A990-ACCF-F6AB-6D0C2E819131}"/>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17</a:t>
            </a:fld>
            <a:endParaRPr lang="en-US" dirty="0"/>
          </a:p>
        </p:txBody>
      </p:sp>
      <p:pic>
        <p:nvPicPr>
          <p:cNvPr id="7" name="Picture 6">
            <a:extLst>
              <a:ext uri="{FF2B5EF4-FFF2-40B4-BE49-F238E27FC236}">
                <a16:creationId xmlns:a16="http://schemas.microsoft.com/office/drawing/2014/main" id="{C1DAD393-2603-A769-BC76-711233CEFEF4}"/>
              </a:ext>
            </a:extLst>
          </p:cNvPr>
          <p:cNvPicPr>
            <a:picLocks noChangeAspect="1"/>
          </p:cNvPicPr>
          <p:nvPr/>
        </p:nvPicPr>
        <p:blipFill>
          <a:blip r:embed="rId2"/>
          <a:stretch>
            <a:fillRect/>
          </a:stretch>
        </p:blipFill>
        <p:spPr>
          <a:xfrm>
            <a:off x="960756" y="5029200"/>
            <a:ext cx="6768463" cy="1447800"/>
          </a:xfrm>
          <a:prstGeom prst="rect">
            <a:avLst/>
          </a:prstGeom>
        </p:spPr>
      </p:pic>
      <p:sp>
        <p:nvSpPr>
          <p:cNvPr id="8" name="Rectangle 7">
            <a:extLst>
              <a:ext uri="{FF2B5EF4-FFF2-40B4-BE49-F238E27FC236}">
                <a16:creationId xmlns:a16="http://schemas.microsoft.com/office/drawing/2014/main" id="{57488060-57CE-BCB0-4C29-ED4DF61D1A6D}"/>
              </a:ext>
            </a:extLst>
          </p:cNvPr>
          <p:cNvSpPr/>
          <p:nvPr/>
        </p:nvSpPr>
        <p:spPr bwMode="auto">
          <a:xfrm>
            <a:off x="1063672" y="5906293"/>
            <a:ext cx="6534344" cy="152400"/>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9" name="TextBox 8">
            <a:extLst>
              <a:ext uri="{FF2B5EF4-FFF2-40B4-BE49-F238E27FC236}">
                <a16:creationId xmlns:a16="http://schemas.microsoft.com/office/drawing/2014/main" id="{9AB4AB83-E20A-2375-AF41-84BF18748BD1}"/>
              </a:ext>
            </a:extLst>
          </p:cNvPr>
          <p:cNvSpPr txBox="1"/>
          <p:nvPr/>
        </p:nvSpPr>
        <p:spPr>
          <a:xfrm>
            <a:off x="7719106" y="5292913"/>
            <a:ext cx="1352869" cy="830997"/>
          </a:xfrm>
          <a:prstGeom prst="rect">
            <a:avLst/>
          </a:prstGeom>
          <a:noFill/>
        </p:spPr>
        <p:txBody>
          <a:bodyPr wrap="square" rtlCol="0">
            <a:spAutoFit/>
          </a:bodyPr>
          <a:lstStyle/>
          <a:p>
            <a:r>
              <a:rPr lang="en-US" dirty="0">
                <a:solidFill>
                  <a:srgbClr val="FFC000"/>
                </a:solidFill>
              </a:rPr>
              <a:t>Define a new </a:t>
            </a:r>
            <a:r>
              <a:rPr lang="en-US" dirty="0" err="1">
                <a:solidFill>
                  <a:srgbClr val="FFC000"/>
                </a:solidFill>
              </a:rPr>
              <a:t>subelement</a:t>
            </a:r>
            <a:r>
              <a:rPr lang="en-US" dirty="0">
                <a:solidFill>
                  <a:srgbClr val="FFC000"/>
                </a:solidFill>
              </a:rPr>
              <a:t> for puncturing and another for TPE</a:t>
            </a:r>
          </a:p>
        </p:txBody>
      </p:sp>
    </p:spTree>
    <p:extLst>
      <p:ext uri="{BB962C8B-B14F-4D97-AF65-F5344CB8AC3E}">
        <p14:creationId xmlns:p14="http://schemas.microsoft.com/office/powerpoint/2010/main" val="3241651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F36C1B0-A98C-F9B2-A132-8CD983BFA449}"/>
              </a:ext>
            </a:extLst>
          </p:cNvPr>
          <p:cNvSpPr>
            <a:spLocks noGrp="1"/>
          </p:cNvSpPr>
          <p:nvPr>
            <p:ph idx="1"/>
          </p:nvPr>
        </p:nvSpPr>
        <p:spPr/>
        <p:txBody>
          <a:bodyPr/>
          <a:lstStyle/>
          <a:p>
            <a:r>
              <a:rPr lang="en-US" dirty="0"/>
              <a:t>This contribution explored options to indicate 320 MHz BW in the following frames by an 11be STA</a:t>
            </a:r>
          </a:p>
          <a:p>
            <a:pPr lvl="1"/>
            <a:r>
              <a:rPr lang="en-US" dirty="0"/>
              <a:t>Ranging NDPA</a:t>
            </a:r>
          </a:p>
          <a:p>
            <a:pPr lvl="1"/>
            <a:r>
              <a:rPr lang="en-US" dirty="0"/>
              <a:t>Ranging Trigger variants</a:t>
            </a:r>
          </a:p>
          <a:p>
            <a:pPr lvl="1"/>
            <a:r>
              <a:rPr lang="en-US" dirty="0"/>
              <a:t>IFTMR/IFTM for session negotiation and re-establishment</a:t>
            </a:r>
          </a:p>
          <a:p>
            <a:pPr lvl="1"/>
            <a:r>
              <a:rPr lang="en-US" sz="1800" dirty="0"/>
              <a:t>On EHT/HE BSS Configuration with Puncturing</a:t>
            </a:r>
            <a:endParaRPr lang="en-US" dirty="0"/>
          </a:p>
          <a:p>
            <a:endParaRPr lang="en-US" dirty="0"/>
          </a:p>
          <a:p>
            <a:r>
              <a:rPr lang="en-US" dirty="0"/>
              <a:t>The analysis showed that the indications of 320 MHz defined in 11be can be applied to the above frames from 11az </a:t>
            </a:r>
          </a:p>
          <a:p>
            <a:pPr lvl="1"/>
            <a:r>
              <a:rPr lang="en-US" dirty="0"/>
              <a:t>As the 11be indications are outside the fields that carries the 11az-specific info </a:t>
            </a:r>
          </a:p>
          <a:p>
            <a:endParaRPr lang="en-US" dirty="0"/>
          </a:p>
        </p:txBody>
      </p:sp>
      <p:sp>
        <p:nvSpPr>
          <p:cNvPr id="3" name="Title 2">
            <a:extLst>
              <a:ext uri="{FF2B5EF4-FFF2-40B4-BE49-F238E27FC236}">
                <a16:creationId xmlns:a16="http://schemas.microsoft.com/office/drawing/2014/main" id="{75D9A414-F099-5A3E-F410-12C24E23BEC4}"/>
              </a:ext>
            </a:extLst>
          </p:cNvPr>
          <p:cNvSpPr>
            <a:spLocks noGrp="1"/>
          </p:cNvSpPr>
          <p:nvPr>
            <p:ph type="title"/>
          </p:nvPr>
        </p:nvSpPr>
        <p:spPr/>
        <p:txBody>
          <a:bodyPr/>
          <a:lstStyle/>
          <a:p>
            <a:r>
              <a:rPr lang="en-US" dirty="0"/>
              <a:t>Summary</a:t>
            </a:r>
          </a:p>
        </p:txBody>
      </p:sp>
      <p:sp>
        <p:nvSpPr>
          <p:cNvPr id="5" name="Footer Placeholder 4">
            <a:extLst>
              <a:ext uri="{FF2B5EF4-FFF2-40B4-BE49-F238E27FC236}">
                <a16:creationId xmlns:a16="http://schemas.microsoft.com/office/drawing/2014/main" id="{2336D73C-1645-78E9-4905-C09D4EF7EFB7}"/>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015F18FC-6FDD-3FFF-235B-3EB03B7A46C9}"/>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18</a:t>
            </a:fld>
            <a:endParaRPr lang="en-US" dirty="0"/>
          </a:p>
        </p:txBody>
      </p:sp>
      <p:sp>
        <p:nvSpPr>
          <p:cNvPr id="2" name="Rectangle 4">
            <a:extLst>
              <a:ext uri="{FF2B5EF4-FFF2-40B4-BE49-F238E27FC236}">
                <a16:creationId xmlns:a16="http://schemas.microsoft.com/office/drawing/2014/main" id="{995EA520-C667-586E-BBDB-ED9E3F4CB40A}"/>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09732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the 320 MHz NDP Announcement frame of 802.11bk will use existing Ranging NDP Announcement variant encoding in 802.11az and existing 320MHz indication in 802.11be?</a:t>
            </a:r>
          </a:p>
          <a:p>
            <a:pPr lvl="1"/>
            <a:r>
              <a:rPr lang="en-US" dirty="0"/>
              <a:t>No change to the 802.11az Ranging NDP Announcement MAC content</a:t>
            </a:r>
          </a:p>
          <a:p>
            <a:pPr lvl="1"/>
            <a:r>
              <a:rPr lang="en-US" dirty="0"/>
              <a:t>For a non-HT dup PPDU: set B7 in SERVICE field to 1 to indicate 320 MHz</a:t>
            </a:r>
          </a:p>
          <a:p>
            <a:pPr lvl="1"/>
            <a:r>
              <a:rPr lang="en-US" dirty="0"/>
              <a:t>For an EHT MU PPDU: use the Bandwidth field in the U-SIG field to indicate 320 MHz </a:t>
            </a:r>
          </a:p>
          <a:p>
            <a:pPr lvl="1"/>
            <a:endParaRPr lang="en-US" dirty="0"/>
          </a:p>
          <a:p>
            <a:r>
              <a:rPr lang="en-US" dirty="0"/>
              <a:t>Yes: 16			</a:t>
            </a:r>
          </a:p>
          <a:p>
            <a:r>
              <a:rPr lang="en-US" dirty="0"/>
              <a:t>No: 0			</a:t>
            </a:r>
          </a:p>
          <a:p>
            <a:r>
              <a:rPr lang="en-US" dirty="0"/>
              <a:t>Abstain: 1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#1</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19</a:t>
            </a:fld>
            <a:endParaRPr lang="en-US" dirty="0"/>
          </a:p>
        </p:txBody>
      </p:sp>
    </p:spTree>
    <p:extLst>
      <p:ext uri="{BB962C8B-B14F-4D97-AF65-F5344CB8AC3E}">
        <p14:creationId xmlns:p14="http://schemas.microsoft.com/office/powerpoint/2010/main" val="22566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DDACF-CDD1-4B8D-99F0-0A315A634F15}"/>
              </a:ext>
            </a:extLst>
          </p:cNvPr>
          <p:cNvSpPr>
            <a:spLocks noGrp="1"/>
          </p:cNvSpPr>
          <p:nvPr>
            <p:ph idx="1"/>
          </p:nvPr>
        </p:nvSpPr>
        <p:spPr>
          <a:xfrm>
            <a:off x="685800" y="1905000"/>
            <a:ext cx="7772400" cy="4495800"/>
          </a:xfrm>
        </p:spPr>
        <p:txBody>
          <a:bodyPr/>
          <a:lstStyle/>
          <a:p>
            <a:r>
              <a:rPr lang="en-US" b="1" dirty="0"/>
              <a:t>Background</a:t>
            </a:r>
            <a:r>
              <a:rPr lang="en-US" dirty="0"/>
              <a:t>:</a:t>
            </a:r>
          </a:p>
          <a:p>
            <a:pPr lvl="1"/>
            <a:r>
              <a:rPr lang="en-US" dirty="0"/>
              <a:t>802.11az has been developed over 802.11ax and supports up to 160 MHz bandwidth</a:t>
            </a:r>
          </a:p>
          <a:p>
            <a:endParaRPr lang="en-US" b="1" dirty="0"/>
          </a:p>
          <a:p>
            <a:r>
              <a:rPr lang="en-US" b="1" dirty="0"/>
              <a:t>Motivation</a:t>
            </a:r>
            <a:r>
              <a:rPr lang="en-US" dirty="0"/>
              <a:t>: </a:t>
            </a:r>
          </a:p>
          <a:p>
            <a:pPr lvl="1"/>
            <a:r>
              <a:rPr lang="en-US" dirty="0"/>
              <a:t>320 MHz operation has been defined in 802.11be </a:t>
            </a:r>
          </a:p>
          <a:p>
            <a:pPr lvl="1"/>
            <a:r>
              <a:rPr lang="en-US" dirty="0"/>
              <a:t>320 MHz BW can offer better resolution than 160 MHz BW in ranging</a:t>
            </a:r>
          </a:p>
          <a:p>
            <a:endParaRPr lang="en-US" b="1" dirty="0"/>
          </a:p>
          <a:p>
            <a:r>
              <a:rPr lang="en-US" b="1" dirty="0"/>
              <a:t>Objective</a:t>
            </a:r>
            <a:r>
              <a:rPr lang="en-US" dirty="0"/>
              <a:t>:</a:t>
            </a:r>
          </a:p>
          <a:p>
            <a:pPr lvl="1"/>
            <a:r>
              <a:rPr lang="en-US" dirty="0"/>
              <a:t>Expand appropriate 11az frames and procedures with 320 MHz support</a:t>
            </a:r>
          </a:p>
          <a:p>
            <a:endParaRPr lang="en-US" dirty="0"/>
          </a:p>
        </p:txBody>
      </p:sp>
      <p:sp>
        <p:nvSpPr>
          <p:cNvPr id="3" name="Title 2">
            <a:extLst>
              <a:ext uri="{FF2B5EF4-FFF2-40B4-BE49-F238E27FC236}">
                <a16:creationId xmlns:a16="http://schemas.microsoft.com/office/drawing/2014/main" id="{87E1E396-315E-4D3F-8C80-C6B0F5359B19}"/>
              </a:ext>
            </a:extLst>
          </p:cNvPr>
          <p:cNvSpPr>
            <a:spLocks noGrp="1"/>
          </p:cNvSpPr>
          <p:nvPr>
            <p:ph type="title"/>
          </p:nvPr>
        </p:nvSpPr>
        <p:spPr/>
        <p:txBody>
          <a:bodyPr/>
          <a:lstStyle/>
          <a:p>
            <a:r>
              <a:rPr lang="en-US" dirty="0"/>
              <a:t>Introduction</a:t>
            </a:r>
          </a:p>
        </p:txBody>
      </p:sp>
      <p:sp>
        <p:nvSpPr>
          <p:cNvPr id="5" name="Footer Placeholder 4">
            <a:extLst>
              <a:ext uri="{FF2B5EF4-FFF2-40B4-BE49-F238E27FC236}">
                <a16:creationId xmlns:a16="http://schemas.microsoft.com/office/drawing/2014/main" id="{916B030F-8E47-468C-BB20-ADF2AB19C761}"/>
              </a:ext>
            </a:extLst>
          </p:cNvPr>
          <p:cNvSpPr>
            <a:spLocks noGrp="1"/>
          </p:cNvSpPr>
          <p:nvPr>
            <p:ph type="ftr" sz="quarter" idx="11"/>
          </p:nvPr>
        </p:nvSpPr>
        <p:spPr>
          <a:xfrm>
            <a:off x="6829673" y="6475413"/>
            <a:ext cx="1714252"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02E4E2C3-AA29-475C-BBAF-15A7422173C8}"/>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a:t>
            </a:fld>
            <a:endParaRPr lang="en-US" dirty="0"/>
          </a:p>
        </p:txBody>
      </p:sp>
      <p:sp>
        <p:nvSpPr>
          <p:cNvPr id="7" name="Rectangle 4">
            <a:extLst>
              <a:ext uri="{FF2B5EF4-FFF2-40B4-BE49-F238E27FC236}">
                <a16:creationId xmlns:a16="http://schemas.microsoft.com/office/drawing/2014/main" id="{DD5E63DB-109D-61E8-85A5-084A264C8F07}"/>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dirty="0"/>
              <a:t>Jan 2023</a:t>
            </a:r>
          </a:p>
        </p:txBody>
      </p:sp>
    </p:spTree>
    <p:extLst>
      <p:ext uri="{BB962C8B-B14F-4D97-AF65-F5344CB8AC3E}">
        <p14:creationId xmlns:p14="http://schemas.microsoft.com/office/powerpoint/2010/main" val="2321432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a 320 MHz Ranging Trigger frame in 802.11bk sets the Trigger Type subfield in the Common Info field to 8 as in 802.11az and includes the Special User Info field immediately after the Common Info field as defined in 802.11be?</a:t>
            </a:r>
          </a:p>
          <a:p>
            <a:endParaRPr lang="en-US" dirty="0"/>
          </a:p>
          <a:p>
            <a:r>
              <a:rPr lang="en-US" dirty="0"/>
              <a:t>Yes: 14			</a:t>
            </a:r>
          </a:p>
          <a:p>
            <a:r>
              <a:rPr lang="en-US" dirty="0"/>
              <a:t>No: 0			</a:t>
            </a:r>
          </a:p>
          <a:p>
            <a:r>
              <a:rPr lang="en-US" dirty="0"/>
              <a:t>Abstain: 2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#2</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20</a:t>
            </a:fld>
            <a:endParaRPr lang="en-US" dirty="0"/>
          </a:p>
        </p:txBody>
      </p:sp>
    </p:spTree>
    <p:extLst>
      <p:ext uri="{BB962C8B-B14F-4D97-AF65-F5344CB8AC3E}">
        <p14:creationId xmlns:p14="http://schemas.microsoft.com/office/powerpoint/2010/main" val="4081651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IFTMR/IFTM frames of 802.11bk will use only a single reserved entry in the Format And Bandwidth subfield to indicate 320 MHz?</a:t>
            </a:r>
          </a:p>
          <a:p>
            <a:pPr lvl="1"/>
            <a:r>
              <a:rPr lang="en-US" dirty="0"/>
              <a:t>The entry is for 320 MHz with a single RF LO;</a:t>
            </a:r>
          </a:p>
          <a:p>
            <a:pPr lvl="1"/>
            <a:r>
              <a:rPr lang="en-US" dirty="0"/>
              <a:t>If the entry is included in an IFTRM or IFTM frame</a:t>
            </a:r>
            <a:r>
              <a:rPr lang="en-US"/>
              <a:t>, it </a:t>
            </a:r>
            <a:r>
              <a:rPr lang="en-US" dirty="0"/>
              <a:t>indicates that the transmitter of the frame supports 320 MHz with a single RF LO, 160 MHz with a single RF LO, 80 MHz, 40 MHz and 20 MH..</a:t>
            </a:r>
          </a:p>
          <a:p>
            <a:endParaRPr lang="en-US" dirty="0"/>
          </a:p>
          <a:p>
            <a:endParaRPr lang="en-US" dirty="0"/>
          </a:p>
          <a:p>
            <a:r>
              <a:rPr lang="en-US" dirty="0"/>
              <a:t>Yes:			</a:t>
            </a:r>
          </a:p>
          <a:p>
            <a:r>
              <a:rPr lang="en-US" dirty="0"/>
              <a:t>No: 			</a:t>
            </a:r>
          </a:p>
          <a:p>
            <a:r>
              <a:rPr lang="en-US" dirty="0"/>
              <a:t>Abstain: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#3 (updated in r3)</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a:xfrm>
            <a:off x="696913" y="332601"/>
            <a:ext cx="1182055" cy="276999"/>
          </a:xfrm>
        </p:spPr>
        <p:txBody>
          <a:bodyPr/>
          <a:lstStyle/>
          <a:p>
            <a:pPr>
              <a:defRPr/>
            </a:pPr>
            <a:r>
              <a:rPr lang="en-US" dirty="0"/>
              <a:t>March 2023</a:t>
            </a:r>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21</a:t>
            </a:fld>
            <a:endParaRPr lang="en-US" dirty="0"/>
          </a:p>
        </p:txBody>
      </p:sp>
    </p:spTree>
    <p:extLst>
      <p:ext uri="{BB962C8B-B14F-4D97-AF65-F5344CB8AC3E}">
        <p14:creationId xmlns:p14="http://schemas.microsoft.com/office/powerpoint/2010/main" val="623277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IFTMR/IFTM frames of 802.11bk will use a reserved </a:t>
            </a:r>
            <a:r>
              <a:rPr lang="en-US" dirty="0" err="1"/>
              <a:t>subelement</a:t>
            </a:r>
            <a:r>
              <a:rPr lang="en-US" dirty="0"/>
              <a:t> to indicate information on transmit power envelop of the BSS for 320 MHz?</a:t>
            </a:r>
          </a:p>
          <a:p>
            <a:endParaRPr lang="en-US" dirty="0"/>
          </a:p>
          <a:p>
            <a:r>
              <a:rPr lang="en-US" dirty="0"/>
              <a:t>Yes: 	9		</a:t>
            </a:r>
          </a:p>
          <a:p>
            <a:r>
              <a:rPr lang="en-US" dirty="0"/>
              <a:t>No:	0		</a:t>
            </a:r>
          </a:p>
          <a:p>
            <a:r>
              <a:rPr lang="en-US" dirty="0"/>
              <a:t>Abstain: 14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#4</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22</a:t>
            </a:fld>
            <a:endParaRPr lang="en-US" dirty="0"/>
          </a:p>
        </p:txBody>
      </p:sp>
    </p:spTree>
    <p:extLst>
      <p:ext uri="{BB962C8B-B14F-4D97-AF65-F5344CB8AC3E}">
        <p14:creationId xmlns:p14="http://schemas.microsoft.com/office/powerpoint/2010/main" val="193541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802.11bk will extend IFTMR and IFTM frames to indicate puncturing pattern of the BSS in the Ranging Parameters field?</a:t>
            </a:r>
          </a:p>
          <a:p>
            <a:endParaRPr lang="en-US" dirty="0"/>
          </a:p>
          <a:p>
            <a:r>
              <a:rPr lang="en-US" dirty="0"/>
              <a:t>Yes			</a:t>
            </a:r>
          </a:p>
          <a:p>
            <a:r>
              <a:rPr lang="en-US" dirty="0"/>
              <a:t>No			</a:t>
            </a:r>
          </a:p>
          <a:p>
            <a:r>
              <a:rPr lang="en-US" dirty="0"/>
              <a:t>Abstain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#5 (run out of time, tele call)</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23</a:t>
            </a:fld>
            <a:endParaRPr lang="en-US" dirty="0"/>
          </a:p>
        </p:txBody>
      </p:sp>
    </p:spTree>
    <p:extLst>
      <p:ext uri="{BB962C8B-B14F-4D97-AF65-F5344CB8AC3E}">
        <p14:creationId xmlns:p14="http://schemas.microsoft.com/office/powerpoint/2010/main" val="2992447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C35B12-4AB9-0683-028E-0616F7FC9689}"/>
              </a:ext>
            </a:extLst>
          </p:cNvPr>
          <p:cNvSpPr>
            <a:spLocks noGrp="1"/>
          </p:cNvSpPr>
          <p:nvPr>
            <p:ph idx="1"/>
          </p:nvPr>
        </p:nvSpPr>
        <p:spPr/>
        <p:txBody>
          <a:bodyPr/>
          <a:lstStyle/>
          <a:p>
            <a:r>
              <a:rPr lang="en-US" dirty="0"/>
              <a:t>[1]  Thoughts on 320 MHz Ranging NDP, 22/1981r0, </a:t>
            </a:r>
            <a:r>
              <a:rPr lang="en-US" dirty="0">
                <a:hlinkClick r:id="rId2"/>
              </a:rPr>
              <a:t>https://mentor.ieee.org/802.11/dcn/22/11-22-1981-00-00az-thoughts-on-320-mhz-ranging-ndp.pptx</a:t>
            </a:r>
            <a:r>
              <a:rPr lang="en-US" dirty="0"/>
              <a:t>, Steve Shellhammer et al.</a:t>
            </a:r>
          </a:p>
          <a:p>
            <a:endParaRPr lang="en-US" dirty="0"/>
          </a:p>
        </p:txBody>
      </p:sp>
      <p:sp>
        <p:nvSpPr>
          <p:cNvPr id="3" name="Title 2">
            <a:extLst>
              <a:ext uri="{FF2B5EF4-FFF2-40B4-BE49-F238E27FC236}">
                <a16:creationId xmlns:a16="http://schemas.microsoft.com/office/drawing/2014/main" id="{E0F4F194-6E16-C1E9-D948-D3ADFF998319}"/>
              </a:ext>
            </a:extLst>
          </p:cNvPr>
          <p:cNvSpPr>
            <a:spLocks noGrp="1"/>
          </p:cNvSpPr>
          <p:nvPr>
            <p:ph type="title"/>
          </p:nvPr>
        </p:nvSpPr>
        <p:spPr/>
        <p:txBody>
          <a:bodyPr/>
          <a:lstStyle/>
          <a:p>
            <a:r>
              <a:rPr lang="en-US" dirty="0"/>
              <a:t>References</a:t>
            </a:r>
          </a:p>
        </p:txBody>
      </p:sp>
      <p:sp>
        <p:nvSpPr>
          <p:cNvPr id="5" name="Footer Placeholder 4">
            <a:extLst>
              <a:ext uri="{FF2B5EF4-FFF2-40B4-BE49-F238E27FC236}">
                <a16:creationId xmlns:a16="http://schemas.microsoft.com/office/drawing/2014/main" id="{DB512CD4-3C81-DF46-F974-798A6ABE60C1}"/>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C596F5BF-EA1D-2D90-A253-DF177B815EE3}"/>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24</a:t>
            </a:fld>
            <a:endParaRPr lang="en-US" dirty="0"/>
          </a:p>
        </p:txBody>
      </p:sp>
      <p:sp>
        <p:nvSpPr>
          <p:cNvPr id="7" name="Rectangle 4">
            <a:extLst>
              <a:ext uri="{FF2B5EF4-FFF2-40B4-BE49-F238E27FC236}">
                <a16:creationId xmlns:a16="http://schemas.microsoft.com/office/drawing/2014/main" id="{1FA9947A-DBC6-1002-EC5E-450A727D8BE8}"/>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1875305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2F4EE9-BA84-A50B-95A4-4BB4CCE96119}"/>
              </a:ext>
            </a:extLst>
          </p:cNvPr>
          <p:cNvSpPr>
            <a:spLocks noGrp="1"/>
          </p:cNvSpPr>
          <p:nvPr>
            <p:ph type="title"/>
          </p:nvPr>
        </p:nvSpPr>
        <p:spPr/>
        <p:txBody>
          <a:bodyPr/>
          <a:lstStyle/>
          <a:p>
            <a:r>
              <a:rPr lang="en-US" dirty="0"/>
              <a:t>Backup</a:t>
            </a:r>
          </a:p>
        </p:txBody>
      </p:sp>
      <p:sp>
        <p:nvSpPr>
          <p:cNvPr id="8" name="Text Placeholder 7">
            <a:extLst>
              <a:ext uri="{FF2B5EF4-FFF2-40B4-BE49-F238E27FC236}">
                <a16:creationId xmlns:a16="http://schemas.microsoft.com/office/drawing/2014/main" id="{BB7423CE-6AED-D4B9-9AA9-8F221D4E12D5}"/>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54416E89-FB9D-734B-EC08-DA9548E1A991}"/>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25</a:t>
            </a:fld>
            <a:endParaRPr lang="en-US" dirty="0"/>
          </a:p>
        </p:txBody>
      </p:sp>
      <p:sp>
        <p:nvSpPr>
          <p:cNvPr id="5" name="Footer Placeholder 4">
            <a:extLst>
              <a:ext uri="{FF2B5EF4-FFF2-40B4-BE49-F238E27FC236}">
                <a16:creationId xmlns:a16="http://schemas.microsoft.com/office/drawing/2014/main" id="{C7992667-DD1C-5F0E-4392-46C569E4C9B9}"/>
              </a:ext>
            </a:extLst>
          </p:cNvPr>
          <p:cNvSpPr>
            <a:spLocks noGrp="1"/>
          </p:cNvSpPr>
          <p:nvPr>
            <p:ph type="ftr" sz="quarter" idx="3"/>
          </p:nvPr>
        </p:nvSpPr>
        <p:spPr/>
        <p:txBody>
          <a:bodyPr/>
          <a:lstStyle/>
          <a:p>
            <a:pPr>
              <a:defRPr/>
            </a:pPr>
            <a:r>
              <a:rPr lang="en-US" altLang="ko-KR"/>
              <a:t>Yanjun Sun, Qualcomm Inc.</a:t>
            </a:r>
            <a:endParaRPr lang="en-US" altLang="ko-KR" dirty="0"/>
          </a:p>
        </p:txBody>
      </p:sp>
      <p:sp>
        <p:nvSpPr>
          <p:cNvPr id="4" name="Date Placeholder 3">
            <a:extLst>
              <a:ext uri="{FF2B5EF4-FFF2-40B4-BE49-F238E27FC236}">
                <a16:creationId xmlns:a16="http://schemas.microsoft.com/office/drawing/2014/main" id="{1C0D11F4-292D-82B2-9A53-D3D9627291DC}"/>
              </a:ext>
            </a:extLst>
          </p:cNvPr>
          <p:cNvSpPr>
            <a:spLocks noGrp="1"/>
          </p:cNvSpPr>
          <p:nvPr>
            <p:ph type="dt" sz="half" idx="2"/>
          </p:nvPr>
        </p:nvSpPr>
        <p:spPr>
          <a:xfrm>
            <a:off x="696913" y="332601"/>
            <a:ext cx="916918" cy="276999"/>
          </a:xfrm>
        </p:spPr>
        <p:txBody>
          <a:bodyPr/>
          <a:lstStyle/>
          <a:p>
            <a:pPr>
              <a:defRPr/>
            </a:pPr>
            <a:r>
              <a:rPr lang="en-US"/>
              <a:t>Nov 2022</a:t>
            </a:r>
            <a:endParaRPr lang="en-US" dirty="0"/>
          </a:p>
        </p:txBody>
      </p:sp>
    </p:spTree>
    <p:extLst>
      <p:ext uri="{BB962C8B-B14F-4D97-AF65-F5344CB8AC3E}">
        <p14:creationId xmlns:p14="http://schemas.microsoft.com/office/powerpoint/2010/main" val="4286694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FE61410-B427-FEEC-E08A-9EB6D9A5FE21}"/>
              </a:ext>
            </a:extLst>
          </p:cNvPr>
          <p:cNvSpPr>
            <a:spLocks noGrp="1"/>
          </p:cNvSpPr>
          <p:nvPr>
            <p:ph idx="1"/>
          </p:nvPr>
        </p:nvSpPr>
        <p:spPr/>
        <p:txBody>
          <a:bodyPr/>
          <a:lstStyle/>
          <a:p>
            <a:r>
              <a:rPr lang="en-US" dirty="0"/>
              <a:t>36.3.24.2 Channelization for 320 MHz channel</a:t>
            </a:r>
          </a:p>
          <a:p>
            <a:pPr lvl="1"/>
            <a:r>
              <a:rPr lang="en-US" dirty="0"/>
              <a:t>The 320 MHz channel consists of any two adjacent 160 MHz channels in the 6 GHz band. Two type of </a:t>
            </a:r>
            <a:r>
              <a:rPr lang="en-US" dirty="0" err="1"/>
              <a:t>channelizations</a:t>
            </a:r>
            <a:r>
              <a:rPr lang="en-US" dirty="0"/>
              <a:t> for 320 MHz channel are defined: 320 MHz-1 and 320 MHz-2. </a:t>
            </a:r>
          </a:p>
          <a:p>
            <a:pPr lvl="1"/>
            <a:r>
              <a:rPr lang="en-US" dirty="0"/>
              <a:t>320 MHz-1 is defined as 320 MHz  channel  with  channel  center  frequency  numbered  31,  95,  and  159.  320 MHz-2  is  defined  as 320 MHz channel with channel center frequency numbered 63, 127, and 191.</a:t>
            </a:r>
          </a:p>
        </p:txBody>
      </p:sp>
      <p:sp>
        <p:nvSpPr>
          <p:cNvPr id="7" name="Title 6">
            <a:extLst>
              <a:ext uri="{FF2B5EF4-FFF2-40B4-BE49-F238E27FC236}">
                <a16:creationId xmlns:a16="http://schemas.microsoft.com/office/drawing/2014/main" id="{0EDFEF61-7F8B-881A-36B3-1525C8442183}"/>
              </a:ext>
            </a:extLst>
          </p:cNvPr>
          <p:cNvSpPr>
            <a:spLocks noGrp="1"/>
          </p:cNvSpPr>
          <p:nvPr>
            <p:ph type="title"/>
          </p:nvPr>
        </p:nvSpPr>
        <p:spPr/>
        <p:txBody>
          <a:bodyPr/>
          <a:lstStyle/>
          <a:p>
            <a:r>
              <a:rPr lang="en-US" dirty="0"/>
              <a:t>On 320 MHz-1 and 320 MHz-2 </a:t>
            </a:r>
          </a:p>
        </p:txBody>
      </p:sp>
      <p:sp>
        <p:nvSpPr>
          <p:cNvPr id="6" name="Date Placeholder 5">
            <a:extLst>
              <a:ext uri="{FF2B5EF4-FFF2-40B4-BE49-F238E27FC236}">
                <a16:creationId xmlns:a16="http://schemas.microsoft.com/office/drawing/2014/main" id="{13DDEFB8-5542-F40B-32CB-EFE1E415BF26}"/>
              </a:ext>
            </a:extLst>
          </p:cNvPr>
          <p:cNvSpPr>
            <a:spLocks noGrp="1"/>
          </p:cNvSpPr>
          <p:nvPr>
            <p:ph type="dt" sz="half" idx="10"/>
          </p:nvPr>
        </p:nvSpPr>
        <p:spPr/>
        <p:txBody>
          <a:bodyPr/>
          <a:lstStyle/>
          <a:p>
            <a:pPr>
              <a:defRPr/>
            </a:pPr>
            <a:r>
              <a:rPr lang="en-US"/>
              <a:t>Nov 2022</a:t>
            </a:r>
            <a:endParaRPr lang="en-US" dirty="0"/>
          </a:p>
        </p:txBody>
      </p:sp>
      <p:sp>
        <p:nvSpPr>
          <p:cNvPr id="5" name="Footer Placeholder 4">
            <a:extLst>
              <a:ext uri="{FF2B5EF4-FFF2-40B4-BE49-F238E27FC236}">
                <a16:creationId xmlns:a16="http://schemas.microsoft.com/office/drawing/2014/main" id="{A927EB1A-0C7E-04E3-5980-0121E12A8237}"/>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4" name="Slide Number Placeholder 3">
            <a:extLst>
              <a:ext uri="{FF2B5EF4-FFF2-40B4-BE49-F238E27FC236}">
                <a16:creationId xmlns:a16="http://schemas.microsoft.com/office/drawing/2014/main" id="{9214CE14-657F-C864-B404-D717A1100089}"/>
              </a:ext>
            </a:extLst>
          </p:cNvPr>
          <p:cNvSpPr>
            <a:spLocks noGrp="1"/>
          </p:cNvSpPr>
          <p:nvPr>
            <p:ph type="sldNum" sz="quarter" idx="12"/>
          </p:nvPr>
        </p:nvSpPr>
        <p:spPr/>
        <p:txBody>
          <a:bodyPr/>
          <a:lstStyle/>
          <a:p>
            <a:pPr>
              <a:defRPr/>
            </a:pPr>
            <a:r>
              <a:rPr lang="en-US"/>
              <a:t>Slide </a:t>
            </a:r>
            <a:fld id="{F652A146-6F07-41EF-8958-F5CF356A0B78}" type="slidenum">
              <a:rPr lang="en-US" smtClean="0"/>
              <a:pPr>
                <a:defRPr/>
              </a:pPr>
              <a:t>26</a:t>
            </a:fld>
            <a:endParaRPr lang="en-US" dirty="0"/>
          </a:p>
        </p:txBody>
      </p:sp>
      <p:pic>
        <p:nvPicPr>
          <p:cNvPr id="10" name="Picture 9">
            <a:extLst>
              <a:ext uri="{FF2B5EF4-FFF2-40B4-BE49-F238E27FC236}">
                <a16:creationId xmlns:a16="http://schemas.microsoft.com/office/drawing/2014/main" id="{D0CBDA64-1062-712F-5AB8-21F080CE4FCC}"/>
              </a:ext>
            </a:extLst>
          </p:cNvPr>
          <p:cNvPicPr>
            <a:picLocks noChangeAspect="1"/>
          </p:cNvPicPr>
          <p:nvPr/>
        </p:nvPicPr>
        <p:blipFill>
          <a:blip r:embed="rId2"/>
          <a:stretch>
            <a:fillRect/>
          </a:stretch>
        </p:blipFill>
        <p:spPr>
          <a:xfrm>
            <a:off x="457200" y="3838874"/>
            <a:ext cx="8380413" cy="2180926"/>
          </a:xfrm>
          <a:prstGeom prst="rect">
            <a:avLst/>
          </a:prstGeom>
        </p:spPr>
      </p:pic>
      <p:sp>
        <p:nvSpPr>
          <p:cNvPr id="11" name="TextBox 10">
            <a:extLst>
              <a:ext uri="{FF2B5EF4-FFF2-40B4-BE49-F238E27FC236}">
                <a16:creationId xmlns:a16="http://schemas.microsoft.com/office/drawing/2014/main" id="{307BB339-09A1-F32F-A1D0-287066525C8C}"/>
              </a:ext>
            </a:extLst>
          </p:cNvPr>
          <p:cNvSpPr txBox="1"/>
          <p:nvPr/>
        </p:nvSpPr>
        <p:spPr>
          <a:xfrm>
            <a:off x="6791202" y="6096000"/>
            <a:ext cx="2046412" cy="276999"/>
          </a:xfrm>
          <a:prstGeom prst="rect">
            <a:avLst/>
          </a:prstGeom>
          <a:noFill/>
        </p:spPr>
        <p:txBody>
          <a:bodyPr wrap="square" rtlCol="0">
            <a:spAutoFit/>
          </a:bodyPr>
          <a:lstStyle/>
          <a:p>
            <a:r>
              <a:rPr lang="en-US" dirty="0">
                <a:hlinkClick r:id="rId3"/>
              </a:rPr>
              <a:t>Credit: source of the image</a:t>
            </a:r>
            <a:endParaRPr lang="en-US" dirty="0"/>
          </a:p>
        </p:txBody>
      </p:sp>
    </p:spTree>
    <p:extLst>
      <p:ext uri="{BB962C8B-B14F-4D97-AF65-F5344CB8AC3E}">
        <p14:creationId xmlns:p14="http://schemas.microsoft.com/office/powerpoint/2010/main" val="133694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4DBB3D-D17C-43AD-836E-A94C3EE026C3}"/>
              </a:ext>
            </a:extLst>
          </p:cNvPr>
          <p:cNvSpPr>
            <a:spLocks noGrp="1"/>
          </p:cNvSpPr>
          <p:nvPr>
            <p:ph idx="1"/>
          </p:nvPr>
        </p:nvSpPr>
        <p:spPr>
          <a:xfrm>
            <a:off x="152400" y="1828800"/>
            <a:ext cx="8839200" cy="4572000"/>
          </a:xfrm>
        </p:spPr>
        <p:txBody>
          <a:bodyPr/>
          <a:lstStyle/>
          <a:p>
            <a:r>
              <a:rPr lang="en-US" sz="2400" dirty="0"/>
              <a:t>Focus on MAC related changes</a:t>
            </a:r>
          </a:p>
          <a:p>
            <a:r>
              <a:rPr lang="en-US" sz="2400" dirty="0"/>
              <a:t>Explore options to indicate 320 MHz BW in the following frames:</a:t>
            </a:r>
          </a:p>
          <a:p>
            <a:pPr lvl="1"/>
            <a:r>
              <a:rPr lang="en-US" dirty="0"/>
              <a:t>Ranging NDPA</a:t>
            </a:r>
          </a:p>
          <a:p>
            <a:pPr lvl="1"/>
            <a:r>
              <a:rPr lang="en-US" dirty="0"/>
              <a:t>Ranging Trigger variants</a:t>
            </a:r>
          </a:p>
          <a:p>
            <a:pPr lvl="1"/>
            <a:r>
              <a:rPr lang="en-US" sz="2000" dirty="0"/>
              <a:t>IFTMR/IFTM for session negotiation</a:t>
            </a:r>
            <a:endParaRPr lang="en-US" sz="2400" dirty="0"/>
          </a:p>
          <a:p>
            <a:r>
              <a:rPr lang="en-US" sz="2400" dirty="0"/>
              <a:t>Assumptions:</a:t>
            </a:r>
          </a:p>
          <a:p>
            <a:pPr lvl="1"/>
            <a:r>
              <a:rPr lang="en-US" sz="2200" dirty="0"/>
              <a:t>May support some non-OFDMA puncturing patterns (see [1])</a:t>
            </a:r>
          </a:p>
          <a:p>
            <a:pPr lvl="2"/>
            <a:r>
              <a:rPr lang="en-US" sz="1800" dirty="0"/>
              <a:t>Some regions may only have 240 MHz bandwidth</a:t>
            </a:r>
          </a:p>
          <a:p>
            <a:pPr lvl="2"/>
            <a:r>
              <a:rPr lang="en-US" sz="1800" dirty="0"/>
              <a:t>Still offers better accuracy than 160 MHz BW</a:t>
            </a:r>
            <a:endParaRPr lang="en-US" sz="1800" dirty="0">
              <a:highlight>
                <a:srgbClr val="00FFFF"/>
              </a:highlight>
            </a:endParaRPr>
          </a:p>
          <a:p>
            <a:pPr lvl="1"/>
            <a:r>
              <a:rPr lang="en-US" sz="2200" dirty="0"/>
              <a:t>Frame exchange sequence are expected to remain the same as in 11az to maximize the reuse of existing logics</a:t>
            </a:r>
          </a:p>
          <a:p>
            <a:pPr lvl="1"/>
            <a:endParaRPr lang="en-US" dirty="0"/>
          </a:p>
        </p:txBody>
      </p:sp>
      <p:sp>
        <p:nvSpPr>
          <p:cNvPr id="3" name="Title 2">
            <a:extLst>
              <a:ext uri="{FF2B5EF4-FFF2-40B4-BE49-F238E27FC236}">
                <a16:creationId xmlns:a16="http://schemas.microsoft.com/office/drawing/2014/main" id="{A51391DE-675C-4B86-ACB3-8CF4E447F6F7}"/>
              </a:ext>
            </a:extLst>
          </p:cNvPr>
          <p:cNvSpPr>
            <a:spLocks noGrp="1"/>
          </p:cNvSpPr>
          <p:nvPr>
            <p:ph type="title"/>
          </p:nvPr>
        </p:nvSpPr>
        <p:spPr/>
        <p:txBody>
          <a:bodyPr/>
          <a:lstStyle/>
          <a:p>
            <a:r>
              <a:rPr lang="en-US" dirty="0"/>
              <a:t>Scope of This Contribution</a:t>
            </a:r>
          </a:p>
        </p:txBody>
      </p:sp>
      <p:sp>
        <p:nvSpPr>
          <p:cNvPr id="5" name="Footer Placeholder 4">
            <a:extLst>
              <a:ext uri="{FF2B5EF4-FFF2-40B4-BE49-F238E27FC236}">
                <a16:creationId xmlns:a16="http://schemas.microsoft.com/office/drawing/2014/main" id="{04C8046E-4346-4CBD-B318-F4EBC3903938}"/>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3DAC28E1-28C1-4D6F-8274-CC2435A2F94A}"/>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3</a:t>
            </a:fld>
            <a:endParaRPr lang="en-US" dirty="0"/>
          </a:p>
        </p:txBody>
      </p:sp>
      <p:sp>
        <p:nvSpPr>
          <p:cNvPr id="7" name="Rectangle 4">
            <a:extLst>
              <a:ext uri="{FF2B5EF4-FFF2-40B4-BE49-F238E27FC236}">
                <a16:creationId xmlns:a16="http://schemas.microsoft.com/office/drawing/2014/main" id="{93D93E09-909E-9E8E-0D9E-8B9BAA5F53CD}"/>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dirty="0"/>
              <a:t>Jan 2023</a:t>
            </a:r>
          </a:p>
        </p:txBody>
      </p:sp>
    </p:spTree>
    <p:extLst>
      <p:ext uri="{BB962C8B-B14F-4D97-AF65-F5344CB8AC3E}">
        <p14:creationId xmlns:p14="http://schemas.microsoft.com/office/powerpoint/2010/main" val="62286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5644A5-33BF-449B-82F2-B9B147C7F392}"/>
              </a:ext>
            </a:extLst>
          </p:cNvPr>
          <p:cNvSpPr>
            <a:spLocks noGrp="1"/>
          </p:cNvSpPr>
          <p:nvPr>
            <p:ph type="title"/>
          </p:nvPr>
        </p:nvSpPr>
        <p:spPr/>
        <p:txBody>
          <a:bodyPr/>
          <a:lstStyle/>
          <a:p>
            <a:r>
              <a:rPr lang="en-US" dirty="0"/>
              <a:t>NDPA Enhancement</a:t>
            </a:r>
          </a:p>
        </p:txBody>
      </p:sp>
      <p:sp>
        <p:nvSpPr>
          <p:cNvPr id="8" name="Text Placeholder 7">
            <a:extLst>
              <a:ext uri="{FF2B5EF4-FFF2-40B4-BE49-F238E27FC236}">
                <a16:creationId xmlns:a16="http://schemas.microsoft.com/office/drawing/2014/main" id="{E6CB0056-4ABA-49A1-9D84-C9E90CA5E91B}"/>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EE87CF18-C66D-4B3F-BDDF-356FD120EF36}"/>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4</a:t>
            </a:fld>
            <a:endParaRPr lang="en-US" dirty="0"/>
          </a:p>
        </p:txBody>
      </p:sp>
      <p:sp>
        <p:nvSpPr>
          <p:cNvPr id="5" name="Footer Placeholder 4">
            <a:extLst>
              <a:ext uri="{FF2B5EF4-FFF2-40B4-BE49-F238E27FC236}">
                <a16:creationId xmlns:a16="http://schemas.microsoft.com/office/drawing/2014/main" id="{0B645F75-987A-42E2-8362-CF0EE101962B}"/>
              </a:ext>
            </a:extLst>
          </p:cNvPr>
          <p:cNvSpPr>
            <a:spLocks noGrp="1"/>
          </p:cNvSpPr>
          <p:nvPr>
            <p:ph type="ftr" sz="quarter" idx="3"/>
          </p:nvPr>
        </p:nvSpPr>
        <p:spPr>
          <a:xfrm>
            <a:off x="6791201" y="6475413"/>
            <a:ext cx="1752724" cy="184666"/>
          </a:xfrm>
        </p:spPr>
        <p:txBody>
          <a:bodyPr/>
          <a:lstStyle/>
          <a:p>
            <a:pPr>
              <a:defRPr/>
            </a:pPr>
            <a:r>
              <a:rPr lang="en-US" altLang="ko-KR" dirty="0"/>
              <a:t>Yanjun Sun, Qualcomm Inc.</a:t>
            </a:r>
          </a:p>
        </p:txBody>
      </p:sp>
      <p:sp>
        <p:nvSpPr>
          <p:cNvPr id="2" name="Rectangle 4">
            <a:extLst>
              <a:ext uri="{FF2B5EF4-FFF2-40B4-BE49-F238E27FC236}">
                <a16:creationId xmlns:a16="http://schemas.microsoft.com/office/drawing/2014/main" id="{6063EA5F-AACA-E94A-D1B9-0EE0659DDB2C}"/>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extLst>
      <p:ext uri="{BB962C8B-B14F-4D97-AF65-F5344CB8AC3E}">
        <p14:creationId xmlns:p14="http://schemas.microsoft.com/office/powerpoint/2010/main" val="2792380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8B7FE9-714D-4BCF-94DA-B2A9A7A379B3}"/>
              </a:ext>
            </a:extLst>
          </p:cNvPr>
          <p:cNvPicPr>
            <a:picLocks noChangeAspect="1"/>
          </p:cNvPicPr>
          <p:nvPr/>
        </p:nvPicPr>
        <p:blipFill>
          <a:blip r:embed="rId3"/>
          <a:stretch>
            <a:fillRect/>
          </a:stretch>
        </p:blipFill>
        <p:spPr>
          <a:xfrm>
            <a:off x="457200" y="1371600"/>
            <a:ext cx="5394666" cy="1391844"/>
          </a:xfrm>
          <a:prstGeom prst="rect">
            <a:avLst/>
          </a:prstGeom>
        </p:spPr>
      </p:pic>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Recap: 11az Ranging NDPA</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5</a:t>
            </a:fld>
            <a:endParaRPr lang="en-US" dirty="0"/>
          </a:p>
        </p:txBody>
      </p:sp>
      <p:pic>
        <p:nvPicPr>
          <p:cNvPr id="19" name="Picture 18">
            <a:extLst>
              <a:ext uri="{FF2B5EF4-FFF2-40B4-BE49-F238E27FC236}">
                <a16:creationId xmlns:a16="http://schemas.microsoft.com/office/drawing/2014/main" id="{8FAF8005-2360-44F1-A6F1-6618AE939B68}"/>
              </a:ext>
            </a:extLst>
          </p:cNvPr>
          <p:cNvPicPr>
            <a:picLocks noChangeAspect="1"/>
          </p:cNvPicPr>
          <p:nvPr/>
        </p:nvPicPr>
        <p:blipFill>
          <a:blip r:embed="rId4"/>
          <a:stretch>
            <a:fillRect/>
          </a:stretch>
        </p:blipFill>
        <p:spPr>
          <a:xfrm>
            <a:off x="85665" y="2961667"/>
            <a:ext cx="3818967" cy="1770958"/>
          </a:xfrm>
          <a:prstGeom prst="rect">
            <a:avLst/>
          </a:prstGeom>
        </p:spPr>
      </p:pic>
      <p:cxnSp>
        <p:nvCxnSpPr>
          <p:cNvPr id="28" name="Straight Arrow Connector 27">
            <a:extLst>
              <a:ext uri="{FF2B5EF4-FFF2-40B4-BE49-F238E27FC236}">
                <a16:creationId xmlns:a16="http://schemas.microsoft.com/office/drawing/2014/main" id="{9E4EC8A6-7AC0-4AA6-8132-52297A184B69}"/>
              </a:ext>
            </a:extLst>
          </p:cNvPr>
          <p:cNvCxnSpPr>
            <a:cxnSpLocks/>
          </p:cNvCxnSpPr>
          <p:nvPr/>
        </p:nvCxnSpPr>
        <p:spPr bwMode="auto">
          <a:xfrm>
            <a:off x="2971800" y="2067522"/>
            <a:ext cx="596738" cy="202703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33" name="Picture 32">
            <a:extLst>
              <a:ext uri="{FF2B5EF4-FFF2-40B4-BE49-F238E27FC236}">
                <a16:creationId xmlns:a16="http://schemas.microsoft.com/office/drawing/2014/main" id="{C6B8933E-A566-4A01-9DBB-1E00BFB016A9}"/>
              </a:ext>
            </a:extLst>
          </p:cNvPr>
          <p:cNvPicPr>
            <a:picLocks noChangeAspect="1"/>
          </p:cNvPicPr>
          <p:nvPr/>
        </p:nvPicPr>
        <p:blipFill>
          <a:blip r:embed="rId5"/>
          <a:stretch>
            <a:fillRect/>
          </a:stretch>
        </p:blipFill>
        <p:spPr>
          <a:xfrm>
            <a:off x="2854829" y="4930848"/>
            <a:ext cx="5994074" cy="1523917"/>
          </a:xfrm>
          <a:prstGeom prst="rect">
            <a:avLst/>
          </a:prstGeom>
        </p:spPr>
      </p:pic>
      <p:cxnSp>
        <p:nvCxnSpPr>
          <p:cNvPr id="39" name="Straight Arrow Connector 38">
            <a:extLst>
              <a:ext uri="{FF2B5EF4-FFF2-40B4-BE49-F238E27FC236}">
                <a16:creationId xmlns:a16="http://schemas.microsoft.com/office/drawing/2014/main" id="{FDD07E27-839E-4FBE-833D-693AC8B0C60A}"/>
              </a:ext>
            </a:extLst>
          </p:cNvPr>
          <p:cNvCxnSpPr>
            <a:cxnSpLocks/>
          </p:cNvCxnSpPr>
          <p:nvPr/>
        </p:nvCxnSpPr>
        <p:spPr bwMode="auto">
          <a:xfrm>
            <a:off x="3748250" y="2085356"/>
            <a:ext cx="999677" cy="284549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42" name="Picture 41">
            <a:extLst>
              <a:ext uri="{FF2B5EF4-FFF2-40B4-BE49-F238E27FC236}">
                <a16:creationId xmlns:a16="http://schemas.microsoft.com/office/drawing/2014/main" id="{FD5C432C-9CAE-4435-8D84-DD1C1169343D}"/>
              </a:ext>
            </a:extLst>
          </p:cNvPr>
          <p:cNvPicPr>
            <a:picLocks noChangeAspect="1"/>
          </p:cNvPicPr>
          <p:nvPr/>
        </p:nvPicPr>
        <p:blipFill>
          <a:blip r:embed="rId6"/>
          <a:stretch>
            <a:fillRect/>
          </a:stretch>
        </p:blipFill>
        <p:spPr>
          <a:xfrm>
            <a:off x="4747927" y="3577075"/>
            <a:ext cx="4048551" cy="895633"/>
          </a:xfrm>
          <a:prstGeom prst="rect">
            <a:avLst/>
          </a:prstGeom>
        </p:spPr>
      </p:pic>
      <p:cxnSp>
        <p:nvCxnSpPr>
          <p:cNvPr id="43" name="Straight Arrow Connector 42">
            <a:extLst>
              <a:ext uri="{FF2B5EF4-FFF2-40B4-BE49-F238E27FC236}">
                <a16:creationId xmlns:a16="http://schemas.microsoft.com/office/drawing/2014/main" id="{7DEE7203-9704-45C2-889B-66C45EBA69D5}"/>
              </a:ext>
            </a:extLst>
          </p:cNvPr>
          <p:cNvCxnSpPr>
            <a:cxnSpLocks/>
          </p:cNvCxnSpPr>
          <p:nvPr/>
        </p:nvCxnSpPr>
        <p:spPr bwMode="auto">
          <a:xfrm>
            <a:off x="3748250" y="2085356"/>
            <a:ext cx="1707031" cy="18307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5" name="TextBox 44">
            <a:extLst>
              <a:ext uri="{FF2B5EF4-FFF2-40B4-BE49-F238E27FC236}">
                <a16:creationId xmlns:a16="http://schemas.microsoft.com/office/drawing/2014/main" id="{1978C64D-5A09-4A0F-8D30-CAFB2F6C399F}"/>
              </a:ext>
            </a:extLst>
          </p:cNvPr>
          <p:cNvSpPr txBox="1"/>
          <p:nvPr/>
        </p:nvSpPr>
        <p:spPr>
          <a:xfrm>
            <a:off x="4844243" y="3195435"/>
            <a:ext cx="1271873" cy="276999"/>
          </a:xfrm>
          <a:prstGeom prst="rect">
            <a:avLst/>
          </a:prstGeom>
          <a:noFill/>
        </p:spPr>
        <p:txBody>
          <a:bodyPr wrap="square" rtlCol="0">
            <a:spAutoFit/>
          </a:bodyPr>
          <a:lstStyle/>
          <a:p>
            <a:r>
              <a:rPr lang="en-US" dirty="0"/>
              <a:t>With secure LTF</a:t>
            </a:r>
          </a:p>
        </p:txBody>
      </p:sp>
      <p:sp>
        <p:nvSpPr>
          <p:cNvPr id="46" name="TextBox 45">
            <a:extLst>
              <a:ext uri="{FF2B5EF4-FFF2-40B4-BE49-F238E27FC236}">
                <a16:creationId xmlns:a16="http://schemas.microsoft.com/office/drawing/2014/main" id="{D0C8844A-1FF9-4976-B3E3-E4912FAA23EC}"/>
              </a:ext>
            </a:extLst>
          </p:cNvPr>
          <p:cNvSpPr txBox="1"/>
          <p:nvPr/>
        </p:nvSpPr>
        <p:spPr>
          <a:xfrm>
            <a:off x="6595186" y="2906652"/>
            <a:ext cx="2253717" cy="461665"/>
          </a:xfrm>
          <a:prstGeom prst="rect">
            <a:avLst/>
          </a:prstGeom>
          <a:noFill/>
        </p:spPr>
        <p:txBody>
          <a:bodyPr wrap="square" rtlCol="0">
            <a:spAutoFit/>
          </a:bodyPr>
          <a:lstStyle/>
          <a:p>
            <a:r>
              <a:rPr lang="en-US" dirty="0"/>
              <a:t>NOTE: AIDs of 2044 and 2045 also have unique formats</a:t>
            </a:r>
          </a:p>
        </p:txBody>
      </p:sp>
      <p:sp>
        <p:nvSpPr>
          <p:cNvPr id="2" name="Rectangle 4">
            <a:extLst>
              <a:ext uri="{FF2B5EF4-FFF2-40B4-BE49-F238E27FC236}">
                <a16:creationId xmlns:a16="http://schemas.microsoft.com/office/drawing/2014/main" id="{69D7DF80-5DD7-4E92-DBCB-6B35A76F5C7D}"/>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dirty="0"/>
              <a:t>Jan 2023</a:t>
            </a:r>
          </a:p>
        </p:txBody>
      </p:sp>
    </p:spTree>
    <p:extLst>
      <p:ext uri="{BB962C8B-B14F-4D97-AF65-F5344CB8AC3E}">
        <p14:creationId xmlns:p14="http://schemas.microsoft.com/office/powerpoint/2010/main" val="155146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19879C9-D0D7-4184-8A6B-9A2EFABEA6B7}"/>
              </a:ext>
            </a:extLst>
          </p:cNvPr>
          <p:cNvSpPr>
            <a:spLocks noGrp="1"/>
          </p:cNvSpPr>
          <p:nvPr>
            <p:ph idx="1"/>
          </p:nvPr>
        </p:nvSpPr>
        <p:spPr>
          <a:xfrm>
            <a:off x="685800" y="1600200"/>
            <a:ext cx="7772400" cy="4038600"/>
          </a:xfrm>
        </p:spPr>
        <p:txBody>
          <a:bodyPr/>
          <a:lstStyle/>
          <a:p>
            <a:r>
              <a:rPr lang="en-US" dirty="0"/>
              <a:t>For NDPA in non-HT Duplicate PPDU: </a:t>
            </a:r>
          </a:p>
          <a:p>
            <a:pPr lvl="1"/>
            <a:r>
              <a:rPr lang="en-US" dirty="0"/>
              <a:t>B7 in the SERVICE field is set to 1 to indicate 320 MHz based on the following 11be spec text:</a:t>
            </a:r>
          </a:p>
          <a:p>
            <a:pPr lvl="2"/>
            <a:r>
              <a:rPr lang="en-US" dirty="0"/>
              <a:t>“If the CH_BANDWIDTH_IN_NON_HT parameter in the TXVECTOR primitive is present and is equal to CBW320, then bit 7 of the SERVICE field is set to 1. The remaining 8 bits (8–15) of the SERVICE field shall be reserved for future use.”</a:t>
            </a:r>
          </a:p>
          <a:p>
            <a:r>
              <a:rPr lang="en-US" dirty="0"/>
              <a:t>For NDPA in EHT MU PPDU: </a:t>
            </a:r>
          </a:p>
          <a:p>
            <a:pPr lvl="1"/>
            <a:r>
              <a:rPr lang="en-US" dirty="0"/>
              <a:t>The U-SIG field can indicate 320 MHz</a:t>
            </a:r>
          </a:p>
        </p:txBody>
      </p:sp>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Recap: 320 MHz indication in EHT NDPA</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6</a:t>
            </a:fld>
            <a:endParaRPr lang="en-US" dirty="0"/>
          </a:p>
        </p:txBody>
      </p:sp>
      <p:pic>
        <p:nvPicPr>
          <p:cNvPr id="7" name="Picture 6">
            <a:extLst>
              <a:ext uri="{FF2B5EF4-FFF2-40B4-BE49-F238E27FC236}">
                <a16:creationId xmlns:a16="http://schemas.microsoft.com/office/drawing/2014/main" id="{9791B37A-1903-C34F-90B1-4F85D05C1D6D}"/>
              </a:ext>
            </a:extLst>
          </p:cNvPr>
          <p:cNvPicPr>
            <a:picLocks noChangeAspect="1"/>
          </p:cNvPicPr>
          <p:nvPr/>
        </p:nvPicPr>
        <p:blipFill>
          <a:blip r:embed="rId2"/>
          <a:stretch>
            <a:fillRect/>
          </a:stretch>
        </p:blipFill>
        <p:spPr>
          <a:xfrm>
            <a:off x="1798629" y="4387328"/>
            <a:ext cx="4525971" cy="2076431"/>
          </a:xfrm>
          <a:prstGeom prst="rect">
            <a:avLst/>
          </a:prstGeom>
        </p:spPr>
      </p:pic>
      <p:sp>
        <p:nvSpPr>
          <p:cNvPr id="2" name="Rectangle 4">
            <a:extLst>
              <a:ext uri="{FF2B5EF4-FFF2-40B4-BE49-F238E27FC236}">
                <a16:creationId xmlns:a16="http://schemas.microsoft.com/office/drawing/2014/main" id="{E03BF6B4-DF60-4DC0-C824-FA0EC79F975E}"/>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373859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19879C9-D0D7-4184-8A6B-9A2EFABEA6B7}"/>
              </a:ext>
            </a:extLst>
          </p:cNvPr>
          <p:cNvSpPr>
            <a:spLocks noGrp="1"/>
          </p:cNvSpPr>
          <p:nvPr>
            <p:ph idx="1"/>
          </p:nvPr>
        </p:nvSpPr>
        <p:spPr>
          <a:xfrm>
            <a:off x="685800" y="1600200"/>
            <a:ext cx="8153400" cy="4038600"/>
          </a:xfrm>
        </p:spPr>
        <p:txBody>
          <a:bodyPr/>
          <a:lstStyle/>
          <a:p>
            <a:r>
              <a:rPr lang="en-US" dirty="0"/>
              <a:t>Use existing Ranging NDPA variant encoding in 11az and existing 320MHz indication in 11be</a:t>
            </a:r>
          </a:p>
          <a:p>
            <a:pPr lvl="1"/>
            <a:r>
              <a:rPr lang="en-US" dirty="0"/>
              <a:t>No change to the Ranging NDPA MAC content</a:t>
            </a:r>
          </a:p>
          <a:p>
            <a:pPr lvl="1"/>
            <a:r>
              <a:rPr lang="en-US" dirty="0"/>
              <a:t>non-HT dup PPDU: set B7 in SERVICE field to 1 to indicate 320 MHz</a:t>
            </a:r>
          </a:p>
          <a:p>
            <a:pPr lvl="1"/>
            <a:r>
              <a:rPr lang="en-US" dirty="0"/>
              <a:t>EHT MU PPDU: set PHY header to indicate 320 MHz</a:t>
            </a:r>
          </a:p>
          <a:p>
            <a:pPr lvl="1"/>
            <a:endParaRPr lang="en-US" dirty="0"/>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Proposal #1: 320 MHz for Ranging NDPA</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7</a:t>
            </a:fld>
            <a:endParaRPr lang="en-US" dirty="0"/>
          </a:p>
        </p:txBody>
      </p:sp>
      <p:sp>
        <p:nvSpPr>
          <p:cNvPr id="2" name="Rectangle 1">
            <a:extLst>
              <a:ext uri="{FF2B5EF4-FFF2-40B4-BE49-F238E27FC236}">
                <a16:creationId xmlns:a16="http://schemas.microsoft.com/office/drawing/2014/main" id="{2226452A-6F7A-4430-96D3-1342305ADD0B}"/>
              </a:ext>
            </a:extLst>
          </p:cNvPr>
          <p:cNvSpPr/>
          <p:nvPr/>
        </p:nvSpPr>
        <p:spPr bwMode="auto">
          <a:xfrm>
            <a:off x="2363788" y="3696693"/>
            <a:ext cx="5408612"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67ABA431-A858-4DF0-8117-8A2257E2D9FC}"/>
              </a:ext>
            </a:extLst>
          </p:cNvPr>
          <p:cNvSpPr txBox="1"/>
          <p:nvPr/>
        </p:nvSpPr>
        <p:spPr>
          <a:xfrm>
            <a:off x="457200" y="3691973"/>
            <a:ext cx="2362200" cy="276999"/>
          </a:xfrm>
          <a:prstGeom prst="rect">
            <a:avLst/>
          </a:prstGeom>
          <a:noFill/>
        </p:spPr>
        <p:txBody>
          <a:bodyPr wrap="square" rtlCol="0">
            <a:spAutoFit/>
          </a:bodyPr>
          <a:lstStyle/>
          <a:p>
            <a:r>
              <a:rPr lang="en-US" dirty="0"/>
              <a:t>Non-HT Duplicate PPDU</a:t>
            </a:r>
          </a:p>
        </p:txBody>
      </p:sp>
      <p:sp>
        <p:nvSpPr>
          <p:cNvPr id="9" name="Rectangle 8">
            <a:extLst>
              <a:ext uri="{FF2B5EF4-FFF2-40B4-BE49-F238E27FC236}">
                <a16:creationId xmlns:a16="http://schemas.microsoft.com/office/drawing/2014/main" id="{D429C84A-6241-4EAB-9199-E3894D7DEB9A}"/>
              </a:ext>
            </a:extLst>
          </p:cNvPr>
          <p:cNvSpPr/>
          <p:nvPr/>
        </p:nvSpPr>
        <p:spPr bwMode="auto">
          <a:xfrm>
            <a:off x="4800600" y="3696693"/>
            <a:ext cx="27432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PSDU</a:t>
            </a:r>
          </a:p>
        </p:txBody>
      </p:sp>
      <p:sp>
        <p:nvSpPr>
          <p:cNvPr id="10" name="Rectangle 9">
            <a:extLst>
              <a:ext uri="{FF2B5EF4-FFF2-40B4-BE49-F238E27FC236}">
                <a16:creationId xmlns:a16="http://schemas.microsoft.com/office/drawing/2014/main" id="{F1429DE5-A3F4-4033-9B6F-6C175B7F1EF4}"/>
              </a:ext>
            </a:extLst>
          </p:cNvPr>
          <p:cNvSpPr/>
          <p:nvPr/>
        </p:nvSpPr>
        <p:spPr bwMode="auto">
          <a:xfrm>
            <a:off x="4114800" y="3696693"/>
            <a:ext cx="6858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Service</a:t>
            </a:r>
            <a:endParaRPr kumimoji="0" lang="en-US" sz="1200" b="0" i="0" u="none" strike="noStrike" cap="none" normalizeH="0" baseline="0" dirty="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A149D2A3-FB93-44A7-BCE0-CF9B3AF00253}"/>
              </a:ext>
            </a:extLst>
          </p:cNvPr>
          <p:cNvSpPr/>
          <p:nvPr/>
        </p:nvSpPr>
        <p:spPr bwMode="auto">
          <a:xfrm>
            <a:off x="2362200" y="3691973"/>
            <a:ext cx="17526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PHY </a:t>
            </a:r>
            <a:r>
              <a:rPr lang="en-US" dirty="0"/>
              <a:t>preamble</a:t>
            </a:r>
            <a:endParaRPr kumimoji="0" lang="en-US" sz="1200" b="0" i="0" u="none" strike="noStrike" cap="none" normalizeH="0" baseline="0" dirty="0">
              <a:ln>
                <a:noFill/>
              </a:ln>
              <a:solidFill>
                <a:schemeClr val="tx1"/>
              </a:solidFill>
              <a:effectLst/>
              <a:latin typeface="Times New Roman" pitchFamily="18" charset="0"/>
            </a:endParaRPr>
          </a:p>
        </p:txBody>
      </p:sp>
      <p:cxnSp>
        <p:nvCxnSpPr>
          <p:cNvPr id="13" name="Straight Arrow Connector 12">
            <a:extLst>
              <a:ext uri="{FF2B5EF4-FFF2-40B4-BE49-F238E27FC236}">
                <a16:creationId xmlns:a16="http://schemas.microsoft.com/office/drawing/2014/main" id="{7A4B867A-0D47-4957-9A77-B0B970F87190}"/>
              </a:ext>
            </a:extLst>
          </p:cNvPr>
          <p:cNvCxnSpPr>
            <a:cxnSpLocks/>
          </p:cNvCxnSpPr>
          <p:nvPr/>
        </p:nvCxnSpPr>
        <p:spPr bwMode="auto">
          <a:xfrm flipV="1">
            <a:off x="4297378" y="3882473"/>
            <a:ext cx="190500" cy="37628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16" name="TextBox 15">
            <a:extLst>
              <a:ext uri="{FF2B5EF4-FFF2-40B4-BE49-F238E27FC236}">
                <a16:creationId xmlns:a16="http://schemas.microsoft.com/office/drawing/2014/main" id="{2BC44D33-9E7D-4E75-8DE6-609D0E7DE834}"/>
              </a:ext>
            </a:extLst>
          </p:cNvPr>
          <p:cNvSpPr txBox="1"/>
          <p:nvPr/>
        </p:nvSpPr>
        <p:spPr>
          <a:xfrm>
            <a:off x="2971800" y="4182553"/>
            <a:ext cx="2098641" cy="276999"/>
          </a:xfrm>
          <a:prstGeom prst="rect">
            <a:avLst/>
          </a:prstGeom>
          <a:noFill/>
        </p:spPr>
        <p:txBody>
          <a:bodyPr wrap="square" rtlCol="0">
            <a:spAutoFit/>
          </a:bodyPr>
          <a:lstStyle/>
          <a:p>
            <a:r>
              <a:rPr lang="en-US" dirty="0">
                <a:solidFill>
                  <a:schemeClr val="accent2"/>
                </a:solidFill>
              </a:rPr>
              <a:t>Set B7 to 1 as defined in 11be</a:t>
            </a:r>
          </a:p>
        </p:txBody>
      </p:sp>
      <p:cxnSp>
        <p:nvCxnSpPr>
          <p:cNvPr id="17" name="Straight Arrow Connector 16">
            <a:extLst>
              <a:ext uri="{FF2B5EF4-FFF2-40B4-BE49-F238E27FC236}">
                <a16:creationId xmlns:a16="http://schemas.microsoft.com/office/drawing/2014/main" id="{61E3F1AC-C707-4038-BE87-5F070C6DD8AB}"/>
              </a:ext>
            </a:extLst>
          </p:cNvPr>
          <p:cNvCxnSpPr>
            <a:cxnSpLocks/>
          </p:cNvCxnSpPr>
          <p:nvPr/>
        </p:nvCxnSpPr>
        <p:spPr bwMode="auto">
          <a:xfrm flipV="1">
            <a:off x="5675202" y="3902706"/>
            <a:ext cx="190500" cy="37628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18" name="TextBox 17">
            <a:extLst>
              <a:ext uri="{FF2B5EF4-FFF2-40B4-BE49-F238E27FC236}">
                <a16:creationId xmlns:a16="http://schemas.microsoft.com/office/drawing/2014/main" id="{73801C0D-A6D2-4999-8F95-007545BB9A51}"/>
              </a:ext>
            </a:extLst>
          </p:cNvPr>
          <p:cNvSpPr txBox="1"/>
          <p:nvPr/>
        </p:nvSpPr>
        <p:spPr>
          <a:xfrm>
            <a:off x="5181600" y="4202786"/>
            <a:ext cx="3733800" cy="276999"/>
          </a:xfrm>
          <a:prstGeom prst="rect">
            <a:avLst/>
          </a:prstGeom>
          <a:noFill/>
        </p:spPr>
        <p:txBody>
          <a:bodyPr wrap="square" rtlCol="0">
            <a:spAutoFit/>
          </a:bodyPr>
          <a:lstStyle/>
          <a:p>
            <a:r>
              <a:rPr lang="en-US" dirty="0">
                <a:solidFill>
                  <a:schemeClr val="accent2"/>
                </a:solidFill>
              </a:rPr>
              <a:t>Use the existing Ranging NDPA format defined in 11az </a:t>
            </a:r>
          </a:p>
        </p:txBody>
      </p:sp>
      <p:sp>
        <p:nvSpPr>
          <p:cNvPr id="19" name="Rectangle 18">
            <a:extLst>
              <a:ext uri="{FF2B5EF4-FFF2-40B4-BE49-F238E27FC236}">
                <a16:creationId xmlns:a16="http://schemas.microsoft.com/office/drawing/2014/main" id="{595280A0-B84B-40FB-B459-924C4F763289}"/>
              </a:ext>
            </a:extLst>
          </p:cNvPr>
          <p:cNvSpPr/>
          <p:nvPr/>
        </p:nvSpPr>
        <p:spPr bwMode="auto">
          <a:xfrm>
            <a:off x="2363788" y="4661481"/>
            <a:ext cx="5408612"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0" name="TextBox 19">
            <a:extLst>
              <a:ext uri="{FF2B5EF4-FFF2-40B4-BE49-F238E27FC236}">
                <a16:creationId xmlns:a16="http://schemas.microsoft.com/office/drawing/2014/main" id="{3D07B30B-7C17-4A95-8ABD-0D60DC5EA314}"/>
              </a:ext>
            </a:extLst>
          </p:cNvPr>
          <p:cNvSpPr txBox="1"/>
          <p:nvPr/>
        </p:nvSpPr>
        <p:spPr>
          <a:xfrm>
            <a:off x="457200" y="4656761"/>
            <a:ext cx="2362200" cy="461665"/>
          </a:xfrm>
          <a:prstGeom prst="rect">
            <a:avLst/>
          </a:prstGeom>
          <a:noFill/>
        </p:spPr>
        <p:txBody>
          <a:bodyPr wrap="square" rtlCol="0">
            <a:spAutoFit/>
          </a:bodyPr>
          <a:lstStyle/>
          <a:p>
            <a:r>
              <a:rPr lang="en-US" dirty="0"/>
              <a:t>EHT MU PPDU or</a:t>
            </a:r>
          </a:p>
          <a:p>
            <a:r>
              <a:rPr lang="en-US" dirty="0"/>
              <a:t>Future PPDU</a:t>
            </a:r>
          </a:p>
        </p:txBody>
      </p:sp>
      <p:sp>
        <p:nvSpPr>
          <p:cNvPr id="21" name="Rectangle 20">
            <a:extLst>
              <a:ext uri="{FF2B5EF4-FFF2-40B4-BE49-F238E27FC236}">
                <a16:creationId xmlns:a16="http://schemas.microsoft.com/office/drawing/2014/main" id="{DE0681E7-6356-4A93-9503-E17F1870531A}"/>
              </a:ext>
            </a:extLst>
          </p:cNvPr>
          <p:cNvSpPr/>
          <p:nvPr/>
        </p:nvSpPr>
        <p:spPr bwMode="auto">
          <a:xfrm>
            <a:off x="4800600" y="4661481"/>
            <a:ext cx="27432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PSDU</a:t>
            </a:r>
          </a:p>
        </p:txBody>
      </p:sp>
      <p:sp>
        <p:nvSpPr>
          <p:cNvPr id="22" name="Rectangle 21">
            <a:extLst>
              <a:ext uri="{FF2B5EF4-FFF2-40B4-BE49-F238E27FC236}">
                <a16:creationId xmlns:a16="http://schemas.microsoft.com/office/drawing/2014/main" id="{7083BD91-652D-4606-ADBC-B5C238FBA13A}"/>
              </a:ext>
            </a:extLst>
          </p:cNvPr>
          <p:cNvSpPr/>
          <p:nvPr/>
        </p:nvSpPr>
        <p:spPr bwMode="auto">
          <a:xfrm>
            <a:off x="4114800" y="4661481"/>
            <a:ext cx="6858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Service</a:t>
            </a:r>
            <a:endParaRPr kumimoji="0" lang="en-US" sz="1200" b="0" i="0" u="none" strike="noStrike" cap="none" normalizeH="0" baseline="0" dirty="0">
              <a:ln>
                <a:noFill/>
              </a:ln>
              <a:solidFill>
                <a:schemeClr val="tx1"/>
              </a:solidFill>
              <a:effectLst/>
              <a:latin typeface="Times New Roman" pitchFamily="18" charset="0"/>
            </a:endParaRPr>
          </a:p>
        </p:txBody>
      </p:sp>
      <p:sp>
        <p:nvSpPr>
          <p:cNvPr id="23" name="Rectangle 22">
            <a:extLst>
              <a:ext uri="{FF2B5EF4-FFF2-40B4-BE49-F238E27FC236}">
                <a16:creationId xmlns:a16="http://schemas.microsoft.com/office/drawing/2014/main" id="{30ED03B6-1511-4BA1-906C-7F1E929EAF52}"/>
              </a:ext>
            </a:extLst>
          </p:cNvPr>
          <p:cNvSpPr/>
          <p:nvPr/>
        </p:nvSpPr>
        <p:spPr bwMode="auto">
          <a:xfrm>
            <a:off x="2362200" y="4656761"/>
            <a:ext cx="17526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PHY </a:t>
            </a:r>
            <a:r>
              <a:rPr lang="en-US" dirty="0"/>
              <a:t>preamble</a:t>
            </a:r>
            <a:endParaRPr kumimoji="0" lang="en-US" sz="1200" b="0" i="0" u="none" strike="noStrike" cap="none" normalizeH="0" baseline="0" dirty="0">
              <a:ln>
                <a:noFill/>
              </a:ln>
              <a:solidFill>
                <a:schemeClr val="tx1"/>
              </a:solidFill>
              <a:effectLst/>
              <a:latin typeface="Times New Roman" pitchFamily="18" charset="0"/>
            </a:endParaRPr>
          </a:p>
        </p:txBody>
      </p:sp>
      <p:cxnSp>
        <p:nvCxnSpPr>
          <p:cNvPr id="24" name="Straight Arrow Connector 23">
            <a:extLst>
              <a:ext uri="{FF2B5EF4-FFF2-40B4-BE49-F238E27FC236}">
                <a16:creationId xmlns:a16="http://schemas.microsoft.com/office/drawing/2014/main" id="{71012AA1-39BC-42A0-893E-A91FEF6FC66A}"/>
              </a:ext>
            </a:extLst>
          </p:cNvPr>
          <p:cNvCxnSpPr>
            <a:cxnSpLocks/>
          </p:cNvCxnSpPr>
          <p:nvPr/>
        </p:nvCxnSpPr>
        <p:spPr bwMode="auto">
          <a:xfrm flipV="1">
            <a:off x="2825440" y="4877055"/>
            <a:ext cx="190500" cy="37628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25" name="TextBox 24">
            <a:extLst>
              <a:ext uri="{FF2B5EF4-FFF2-40B4-BE49-F238E27FC236}">
                <a16:creationId xmlns:a16="http://schemas.microsoft.com/office/drawing/2014/main" id="{8BAC4B40-F2D0-4FC5-907B-FDB426292B91}"/>
              </a:ext>
            </a:extLst>
          </p:cNvPr>
          <p:cNvSpPr txBox="1"/>
          <p:nvPr/>
        </p:nvSpPr>
        <p:spPr>
          <a:xfrm>
            <a:off x="1499862" y="5177135"/>
            <a:ext cx="2845126" cy="461665"/>
          </a:xfrm>
          <a:prstGeom prst="rect">
            <a:avLst/>
          </a:prstGeom>
          <a:noFill/>
        </p:spPr>
        <p:txBody>
          <a:bodyPr wrap="square" rtlCol="0">
            <a:spAutoFit/>
          </a:bodyPr>
          <a:lstStyle/>
          <a:p>
            <a:r>
              <a:rPr lang="en-US" dirty="0">
                <a:solidFill>
                  <a:schemeClr val="accent2"/>
                </a:solidFill>
              </a:rPr>
              <a:t>Use the Bandwidth field in the U-SIG field to indicate 320 MHz as defined in 11be</a:t>
            </a:r>
          </a:p>
        </p:txBody>
      </p:sp>
      <p:cxnSp>
        <p:nvCxnSpPr>
          <p:cNvPr id="26" name="Straight Arrow Connector 25">
            <a:extLst>
              <a:ext uri="{FF2B5EF4-FFF2-40B4-BE49-F238E27FC236}">
                <a16:creationId xmlns:a16="http://schemas.microsoft.com/office/drawing/2014/main" id="{56D62E35-D4CB-4FD8-B663-AC73D03D4458}"/>
              </a:ext>
            </a:extLst>
          </p:cNvPr>
          <p:cNvCxnSpPr>
            <a:cxnSpLocks/>
          </p:cNvCxnSpPr>
          <p:nvPr/>
        </p:nvCxnSpPr>
        <p:spPr bwMode="auto">
          <a:xfrm flipV="1">
            <a:off x="5675202" y="4867494"/>
            <a:ext cx="190500" cy="37628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27" name="TextBox 26">
            <a:extLst>
              <a:ext uri="{FF2B5EF4-FFF2-40B4-BE49-F238E27FC236}">
                <a16:creationId xmlns:a16="http://schemas.microsoft.com/office/drawing/2014/main" id="{C012ABB4-72E6-49CF-A31E-49CF35A225B7}"/>
              </a:ext>
            </a:extLst>
          </p:cNvPr>
          <p:cNvSpPr txBox="1"/>
          <p:nvPr/>
        </p:nvSpPr>
        <p:spPr>
          <a:xfrm>
            <a:off x="5181600" y="5167574"/>
            <a:ext cx="3733800" cy="276999"/>
          </a:xfrm>
          <a:prstGeom prst="rect">
            <a:avLst/>
          </a:prstGeom>
          <a:noFill/>
        </p:spPr>
        <p:txBody>
          <a:bodyPr wrap="square" rtlCol="0">
            <a:spAutoFit/>
          </a:bodyPr>
          <a:lstStyle/>
          <a:p>
            <a:r>
              <a:rPr lang="en-US" dirty="0">
                <a:solidFill>
                  <a:schemeClr val="accent2"/>
                </a:solidFill>
              </a:rPr>
              <a:t>Use the existing Ranging NDPA format defined in 11az </a:t>
            </a:r>
          </a:p>
        </p:txBody>
      </p:sp>
      <p:sp>
        <p:nvSpPr>
          <p:cNvPr id="12" name="Rectangle 4">
            <a:extLst>
              <a:ext uri="{FF2B5EF4-FFF2-40B4-BE49-F238E27FC236}">
                <a16:creationId xmlns:a16="http://schemas.microsoft.com/office/drawing/2014/main" id="{10235D70-DD60-FAFE-728E-F70DC4DB6F31}"/>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20679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5644A5-33BF-449B-82F2-B9B147C7F392}"/>
              </a:ext>
            </a:extLst>
          </p:cNvPr>
          <p:cNvSpPr>
            <a:spLocks noGrp="1"/>
          </p:cNvSpPr>
          <p:nvPr>
            <p:ph type="title"/>
          </p:nvPr>
        </p:nvSpPr>
        <p:spPr/>
        <p:txBody>
          <a:bodyPr/>
          <a:lstStyle/>
          <a:p>
            <a:r>
              <a:rPr lang="en-US" dirty="0"/>
              <a:t>Trigger Enhancement</a:t>
            </a:r>
          </a:p>
        </p:txBody>
      </p:sp>
      <p:sp>
        <p:nvSpPr>
          <p:cNvPr id="8" name="Text Placeholder 7">
            <a:extLst>
              <a:ext uri="{FF2B5EF4-FFF2-40B4-BE49-F238E27FC236}">
                <a16:creationId xmlns:a16="http://schemas.microsoft.com/office/drawing/2014/main" id="{E6CB0056-4ABA-49A1-9D84-C9E90CA5E91B}"/>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EE87CF18-C66D-4B3F-BDDF-356FD120EF36}"/>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8</a:t>
            </a:fld>
            <a:endParaRPr lang="en-US" dirty="0"/>
          </a:p>
        </p:txBody>
      </p:sp>
      <p:sp>
        <p:nvSpPr>
          <p:cNvPr id="5" name="Footer Placeholder 4">
            <a:extLst>
              <a:ext uri="{FF2B5EF4-FFF2-40B4-BE49-F238E27FC236}">
                <a16:creationId xmlns:a16="http://schemas.microsoft.com/office/drawing/2014/main" id="{0B645F75-987A-42E2-8362-CF0EE101962B}"/>
              </a:ext>
            </a:extLst>
          </p:cNvPr>
          <p:cNvSpPr>
            <a:spLocks noGrp="1"/>
          </p:cNvSpPr>
          <p:nvPr>
            <p:ph type="ftr" sz="quarter" idx="3"/>
          </p:nvPr>
        </p:nvSpPr>
        <p:spPr>
          <a:xfrm>
            <a:off x="6758435" y="6475413"/>
            <a:ext cx="1785490" cy="184666"/>
          </a:xfrm>
        </p:spPr>
        <p:txBody>
          <a:bodyPr/>
          <a:lstStyle/>
          <a:p>
            <a:pPr>
              <a:defRPr/>
            </a:pPr>
            <a:r>
              <a:rPr lang="en-US" altLang="ko-KR" dirty="0"/>
              <a:t> Yanjun Sun, Qualcomm Inc.</a:t>
            </a:r>
          </a:p>
        </p:txBody>
      </p:sp>
      <p:sp>
        <p:nvSpPr>
          <p:cNvPr id="2" name="Rectangle 4">
            <a:extLst>
              <a:ext uri="{FF2B5EF4-FFF2-40B4-BE49-F238E27FC236}">
                <a16:creationId xmlns:a16="http://schemas.microsoft.com/office/drawing/2014/main" id="{04D02108-36B0-01E2-1A91-9C587B485E46}"/>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extLst>
      <p:ext uri="{BB962C8B-B14F-4D97-AF65-F5344CB8AC3E}">
        <p14:creationId xmlns:p14="http://schemas.microsoft.com/office/powerpoint/2010/main" val="116740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72A3ABA-0350-40E9-90D1-9F489665ACB6}"/>
              </a:ext>
            </a:extLst>
          </p:cNvPr>
          <p:cNvPicPr>
            <a:picLocks noChangeAspect="1"/>
          </p:cNvPicPr>
          <p:nvPr/>
        </p:nvPicPr>
        <p:blipFill>
          <a:blip r:embed="rId2"/>
          <a:stretch>
            <a:fillRect/>
          </a:stretch>
        </p:blipFill>
        <p:spPr>
          <a:xfrm>
            <a:off x="6400800" y="1704443"/>
            <a:ext cx="2561009" cy="962557"/>
          </a:xfrm>
          <a:prstGeom prst="rect">
            <a:avLst/>
          </a:prstGeom>
        </p:spPr>
      </p:pic>
      <p:pic>
        <p:nvPicPr>
          <p:cNvPr id="27" name="Picture 26">
            <a:extLst>
              <a:ext uri="{FF2B5EF4-FFF2-40B4-BE49-F238E27FC236}">
                <a16:creationId xmlns:a16="http://schemas.microsoft.com/office/drawing/2014/main" id="{C0AAAB1B-FC7A-470C-95D1-43E301542403}"/>
              </a:ext>
            </a:extLst>
          </p:cNvPr>
          <p:cNvPicPr>
            <a:picLocks noChangeAspect="1"/>
          </p:cNvPicPr>
          <p:nvPr/>
        </p:nvPicPr>
        <p:blipFill>
          <a:blip r:embed="rId3"/>
          <a:stretch>
            <a:fillRect/>
          </a:stretch>
        </p:blipFill>
        <p:spPr>
          <a:xfrm>
            <a:off x="3657600" y="1697835"/>
            <a:ext cx="3619142" cy="740565"/>
          </a:xfrm>
          <a:prstGeom prst="rect">
            <a:avLst/>
          </a:prstGeom>
        </p:spPr>
      </p:pic>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Recap: 11az Trigger frame variants</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9</a:t>
            </a:fld>
            <a:endParaRPr lang="en-US" dirty="0"/>
          </a:p>
        </p:txBody>
      </p:sp>
      <p:pic>
        <p:nvPicPr>
          <p:cNvPr id="8" name="Picture 7">
            <a:extLst>
              <a:ext uri="{FF2B5EF4-FFF2-40B4-BE49-F238E27FC236}">
                <a16:creationId xmlns:a16="http://schemas.microsoft.com/office/drawing/2014/main" id="{588A2487-8F19-4455-BAD9-4FC0D35BF322}"/>
              </a:ext>
            </a:extLst>
          </p:cNvPr>
          <p:cNvPicPr>
            <a:picLocks noChangeAspect="1"/>
          </p:cNvPicPr>
          <p:nvPr/>
        </p:nvPicPr>
        <p:blipFill>
          <a:blip r:embed="rId4"/>
          <a:stretch>
            <a:fillRect/>
          </a:stretch>
        </p:blipFill>
        <p:spPr>
          <a:xfrm>
            <a:off x="228600" y="2901981"/>
            <a:ext cx="3428813" cy="1021024"/>
          </a:xfrm>
          <a:prstGeom prst="rect">
            <a:avLst/>
          </a:prstGeom>
        </p:spPr>
      </p:pic>
      <p:pic>
        <p:nvPicPr>
          <p:cNvPr id="10" name="Picture 9">
            <a:extLst>
              <a:ext uri="{FF2B5EF4-FFF2-40B4-BE49-F238E27FC236}">
                <a16:creationId xmlns:a16="http://schemas.microsoft.com/office/drawing/2014/main" id="{FDFAD0FB-C652-4428-9415-8C2982206280}"/>
              </a:ext>
            </a:extLst>
          </p:cNvPr>
          <p:cNvPicPr>
            <a:picLocks noChangeAspect="1"/>
          </p:cNvPicPr>
          <p:nvPr/>
        </p:nvPicPr>
        <p:blipFill>
          <a:blip r:embed="rId5"/>
          <a:stretch>
            <a:fillRect/>
          </a:stretch>
        </p:blipFill>
        <p:spPr>
          <a:xfrm>
            <a:off x="5287591" y="4876800"/>
            <a:ext cx="3523665" cy="1021025"/>
          </a:xfrm>
          <a:prstGeom prst="rect">
            <a:avLst/>
          </a:prstGeom>
        </p:spPr>
      </p:pic>
      <p:pic>
        <p:nvPicPr>
          <p:cNvPr id="12" name="Picture 11">
            <a:extLst>
              <a:ext uri="{FF2B5EF4-FFF2-40B4-BE49-F238E27FC236}">
                <a16:creationId xmlns:a16="http://schemas.microsoft.com/office/drawing/2014/main" id="{DFBA08C1-BD1F-47D7-ABB5-F9F2B4213CF4}"/>
              </a:ext>
            </a:extLst>
          </p:cNvPr>
          <p:cNvPicPr>
            <a:picLocks noChangeAspect="1"/>
          </p:cNvPicPr>
          <p:nvPr/>
        </p:nvPicPr>
        <p:blipFill>
          <a:blip r:embed="rId6"/>
          <a:stretch>
            <a:fillRect/>
          </a:stretch>
        </p:blipFill>
        <p:spPr>
          <a:xfrm>
            <a:off x="5052510" y="3412493"/>
            <a:ext cx="3964791" cy="1203008"/>
          </a:xfrm>
          <a:prstGeom prst="rect">
            <a:avLst/>
          </a:prstGeom>
        </p:spPr>
      </p:pic>
      <p:pic>
        <p:nvPicPr>
          <p:cNvPr id="14" name="Picture 13">
            <a:extLst>
              <a:ext uri="{FF2B5EF4-FFF2-40B4-BE49-F238E27FC236}">
                <a16:creationId xmlns:a16="http://schemas.microsoft.com/office/drawing/2014/main" id="{524F4A66-1078-4688-BBEB-60CCD15DBCFE}"/>
              </a:ext>
            </a:extLst>
          </p:cNvPr>
          <p:cNvPicPr>
            <a:picLocks noChangeAspect="1"/>
          </p:cNvPicPr>
          <p:nvPr/>
        </p:nvPicPr>
        <p:blipFill>
          <a:blip r:embed="rId7"/>
          <a:stretch>
            <a:fillRect/>
          </a:stretch>
        </p:blipFill>
        <p:spPr>
          <a:xfrm>
            <a:off x="484752" y="4582419"/>
            <a:ext cx="4073938" cy="1788063"/>
          </a:xfrm>
          <a:prstGeom prst="rect">
            <a:avLst/>
          </a:prstGeom>
        </p:spPr>
      </p:pic>
      <p:pic>
        <p:nvPicPr>
          <p:cNvPr id="16" name="Picture 15">
            <a:extLst>
              <a:ext uri="{FF2B5EF4-FFF2-40B4-BE49-F238E27FC236}">
                <a16:creationId xmlns:a16="http://schemas.microsoft.com/office/drawing/2014/main" id="{A8CAFFAF-12B0-4B19-ABAD-F83DF2ECA7DF}"/>
              </a:ext>
            </a:extLst>
          </p:cNvPr>
          <p:cNvPicPr>
            <a:picLocks noChangeAspect="1"/>
          </p:cNvPicPr>
          <p:nvPr/>
        </p:nvPicPr>
        <p:blipFill>
          <a:blip r:embed="rId8"/>
          <a:stretch>
            <a:fillRect/>
          </a:stretch>
        </p:blipFill>
        <p:spPr>
          <a:xfrm>
            <a:off x="0" y="1667578"/>
            <a:ext cx="3897925" cy="786313"/>
          </a:xfrm>
          <a:prstGeom prst="rect">
            <a:avLst/>
          </a:prstGeom>
        </p:spPr>
      </p:pic>
      <p:cxnSp>
        <p:nvCxnSpPr>
          <p:cNvPr id="23" name="Straight Arrow Connector 22">
            <a:extLst>
              <a:ext uri="{FF2B5EF4-FFF2-40B4-BE49-F238E27FC236}">
                <a16:creationId xmlns:a16="http://schemas.microsoft.com/office/drawing/2014/main" id="{85FDDFC9-4BF6-4B70-8AF1-978CBE35660F}"/>
              </a:ext>
            </a:extLst>
          </p:cNvPr>
          <p:cNvCxnSpPr>
            <a:cxnSpLocks/>
          </p:cNvCxnSpPr>
          <p:nvPr/>
        </p:nvCxnSpPr>
        <p:spPr bwMode="auto">
          <a:xfrm>
            <a:off x="381000" y="2194604"/>
            <a:ext cx="0" cy="12519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5" name="Straight Arrow Connector 24">
            <a:extLst>
              <a:ext uri="{FF2B5EF4-FFF2-40B4-BE49-F238E27FC236}">
                <a16:creationId xmlns:a16="http://schemas.microsoft.com/office/drawing/2014/main" id="{CB1A6229-7FBF-4DD7-BB64-7CAD611F6C7D}"/>
              </a:ext>
            </a:extLst>
          </p:cNvPr>
          <p:cNvCxnSpPr>
            <a:cxnSpLocks/>
          </p:cNvCxnSpPr>
          <p:nvPr/>
        </p:nvCxnSpPr>
        <p:spPr bwMode="auto">
          <a:xfrm flipH="1">
            <a:off x="6477956" y="2243547"/>
            <a:ext cx="1523045" cy="12519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2" name="Straight Arrow Connector 31">
            <a:extLst>
              <a:ext uri="{FF2B5EF4-FFF2-40B4-BE49-F238E27FC236}">
                <a16:creationId xmlns:a16="http://schemas.microsoft.com/office/drawing/2014/main" id="{BE6F8D7F-220A-4F85-8D02-DF6020A50F62}"/>
              </a:ext>
            </a:extLst>
          </p:cNvPr>
          <p:cNvCxnSpPr>
            <a:cxnSpLocks/>
          </p:cNvCxnSpPr>
          <p:nvPr/>
        </p:nvCxnSpPr>
        <p:spPr bwMode="auto">
          <a:xfrm flipH="1">
            <a:off x="6400800" y="2243547"/>
            <a:ext cx="1600201" cy="27856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5" name="Straight Arrow Connector 34">
            <a:extLst>
              <a:ext uri="{FF2B5EF4-FFF2-40B4-BE49-F238E27FC236}">
                <a16:creationId xmlns:a16="http://schemas.microsoft.com/office/drawing/2014/main" id="{5D4DA180-4544-4B5F-B2AA-FD34ADA4BDA5}"/>
              </a:ext>
            </a:extLst>
          </p:cNvPr>
          <p:cNvCxnSpPr>
            <a:cxnSpLocks/>
          </p:cNvCxnSpPr>
          <p:nvPr/>
        </p:nvCxnSpPr>
        <p:spPr bwMode="auto">
          <a:xfrm flipH="1">
            <a:off x="4326784" y="5290499"/>
            <a:ext cx="1693016" cy="31628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8" name="Straight Arrow Connector 37">
            <a:extLst>
              <a:ext uri="{FF2B5EF4-FFF2-40B4-BE49-F238E27FC236}">
                <a16:creationId xmlns:a16="http://schemas.microsoft.com/office/drawing/2014/main" id="{9160F01E-C125-4D9E-93A5-1460716A5795}"/>
              </a:ext>
            </a:extLst>
          </p:cNvPr>
          <p:cNvCxnSpPr>
            <a:cxnSpLocks/>
          </p:cNvCxnSpPr>
          <p:nvPr/>
        </p:nvCxnSpPr>
        <p:spPr bwMode="auto">
          <a:xfrm flipH="1">
            <a:off x="4344988" y="3855852"/>
            <a:ext cx="1886020" cy="175093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ectangle 4">
            <a:extLst>
              <a:ext uri="{FF2B5EF4-FFF2-40B4-BE49-F238E27FC236}">
                <a16:creationId xmlns:a16="http://schemas.microsoft.com/office/drawing/2014/main" id="{97159B89-C2A3-7D9E-211A-97208C6165E2}"/>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42227976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d209064accc9a1b39f55fa28eed22380">
  <xsd:schema xmlns:xsd="http://www.w3.org/2001/XMLSchema" xmlns:xs="http://www.w3.org/2001/XMLSchema" xmlns:p="http://schemas.microsoft.com/office/2006/metadata/properties" xmlns:ns3="4b1de6fe-44aa-4e13-b7e7-ab260d1ea5f8" xmlns:ns4="bcc01d59-85de-4ef9-881e-76d8b6a6f841" targetNamespace="http://schemas.microsoft.com/office/2006/metadata/properties" ma:root="true" ma:fieldsID="bc3ae670dad3b1855a4018a6a06cfc5e" ns3:_="" ns4:_="">
    <xsd:import namespace="4b1de6fe-44aa-4e13-b7e7-ab260d1ea5f8"/>
    <xsd:import namespace="bcc01d59-85de-4ef9-881e-76d8b6a6f84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0BCFC8-6392-455F-94EF-B2BFA21CB3E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48754DE-018A-47B4-99F5-4DE3DC20CB55}">
  <ds:schemaRefs>
    <ds:schemaRef ds:uri="http://schemas.microsoft.com/sharepoint/v3/contenttype/forms"/>
  </ds:schemaRefs>
</ds:datastoreItem>
</file>

<file path=customXml/itemProps3.xml><?xml version="1.0" encoding="utf-8"?>
<ds:datastoreItem xmlns:ds="http://schemas.openxmlformats.org/officeDocument/2006/customXml" ds:itemID="{91287F39-A1CE-4DFC-9798-E6741C88CA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1de6fe-44aa-4e13-b7e7-ab260d1ea5f8"/>
    <ds:schemaRef ds:uri="bcc01d59-85de-4ef9-881e-76d8b6a6f8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160010</TotalTime>
  <Words>1761</Words>
  <Application>Microsoft Office PowerPoint</Application>
  <PresentationFormat>On-screen Show (4:3)</PresentationFormat>
  <Paragraphs>273</Paragraphs>
  <Slides>26</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Times New Roman</vt:lpstr>
      <vt:lpstr>802-11-Submission</vt:lpstr>
      <vt:lpstr>Follow-up on 320MHz NTB/TB ranging</vt:lpstr>
      <vt:lpstr>Introduction</vt:lpstr>
      <vt:lpstr>Scope of This Contribution</vt:lpstr>
      <vt:lpstr>NDPA Enhancement</vt:lpstr>
      <vt:lpstr>Recap: 11az Ranging NDPA</vt:lpstr>
      <vt:lpstr>Recap: 320 MHz indication in EHT NDPA</vt:lpstr>
      <vt:lpstr>Proposal #1: 320 MHz for Ranging NDPA</vt:lpstr>
      <vt:lpstr>Trigger Enhancement</vt:lpstr>
      <vt:lpstr>Recap: 11az Trigger frame variants</vt:lpstr>
      <vt:lpstr>Recap: 320 MHz indication in EHT Trigger</vt:lpstr>
      <vt:lpstr>Proposal #2: 320 MHz for Ranging Trigger</vt:lpstr>
      <vt:lpstr>Proposal #3 Clarification on PPDU Types for Ranging Trigger frame</vt:lpstr>
      <vt:lpstr>Session Negotiation Enhancements</vt:lpstr>
      <vt:lpstr>Recap: Negotiation with IFTMR</vt:lpstr>
      <vt:lpstr>Recap: Negotiation with IFTM</vt:lpstr>
      <vt:lpstr>Proposal #4: Additional Info for IFTMR/IFTM</vt:lpstr>
      <vt:lpstr>Puncturing Pattern Update</vt:lpstr>
      <vt:lpstr>Summary</vt:lpstr>
      <vt:lpstr>Straw Poll #1</vt:lpstr>
      <vt:lpstr>Straw Poll #2</vt:lpstr>
      <vt:lpstr>Straw Poll #3 (updated in r3)</vt:lpstr>
      <vt:lpstr>Straw Poll #4</vt:lpstr>
      <vt:lpstr>Straw Poll #5 (run out of time, tele call)</vt:lpstr>
      <vt:lpstr>References</vt:lpstr>
      <vt:lpstr>Backup</vt:lpstr>
      <vt:lpstr>On 320 MHz-1 and 320 MHz-2 </vt:lpstr>
    </vt:vector>
  </TitlesOfParts>
  <Company>AT&amp;T Labs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Asterjadhi, Alfred</dc:creator>
  <cp:lastModifiedBy>Yanjun Sun</cp:lastModifiedBy>
  <cp:revision>2161</cp:revision>
  <cp:lastPrinted>1998-02-10T13:28:06Z</cp:lastPrinted>
  <dcterms:created xsi:type="dcterms:W3CDTF">2007-05-21T21:00:37Z</dcterms:created>
  <dcterms:modified xsi:type="dcterms:W3CDTF">2023-03-14T22:44:36Z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0x0101004257954231A76C44B0D04C9AEE4292A8</vt:lpwstr>
  </property>
</Properties>
</file>