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  <p:sldId id="964" r:id="rId26"/>
    <p:sldId id="965" r:id="rId27"/>
    <p:sldId id="967" r:id="rId28"/>
    <p:sldId id="968" r:id="rId29"/>
    <p:sldId id="969" r:id="rId30"/>
    <p:sldId id="970" r:id="rId31"/>
    <p:sldId id="971" r:id="rId32"/>
    <p:sldId id="973" r:id="rId33"/>
    <p:sldId id="974" r:id="rId34"/>
    <p:sldId id="975" r:id="rId35"/>
    <p:sldId id="976" r:id="rId36"/>
    <p:sldId id="977" r:id="rId37"/>
    <p:sldId id="978" r:id="rId38"/>
    <p:sldId id="979" r:id="rId39"/>
    <p:sldId id="980" r:id="rId4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>
            <p14:sldId id="960"/>
            <p14:sldId id="961"/>
            <p14:sldId id="962"/>
            <p14:sldId id="963"/>
          </p14:sldIdLst>
        </p14:section>
        <p14:section name="July" id="{053445FD-54DA-4BDA-B695-950DACD3EA4A}">
          <p14:sldIdLst>
            <p14:sldId id="964"/>
            <p14:sldId id="965"/>
            <p14:sldId id="967"/>
            <p14:sldId id="968"/>
            <p14:sldId id="969"/>
          </p14:sldIdLst>
        </p14:section>
        <p14:section name="November" id="{C2739C13-7136-49C1-B061-15C8C68BA358}">
          <p14:sldIdLst>
            <p14:sldId id="970"/>
            <p14:sldId id="971"/>
            <p14:sldId id="973"/>
            <p14:sldId id="974"/>
          </p14:sldIdLst>
        </p14:section>
        <p14:section name="December" id="{B3B52DF3-6BF0-443C-97B2-9708C43E2034}">
          <p14:sldIdLst>
            <p14:sldId id="975"/>
            <p14:sldId id="976"/>
            <p14:sldId id="977"/>
            <p14:sldId id="978"/>
            <p14:sldId id="979"/>
            <p14:sldId id="9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91A94-D5C8-43AD-8463-F86804D74D3F}" v="10" dt="2023-12-12T15:51:02.554"/>
    <p1510:client id="{3FBB66A8-A5BC-4E9B-9279-F8EEBC28D30C}" v="6" dt="2023-12-13T14:53:57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0" autoAdjust="0"/>
    <p:restoredTop sz="94964" autoAdjust="0"/>
  </p:normalViewPr>
  <p:slideViewPr>
    <p:cSldViewPr>
      <p:cViewPr varScale="1">
        <p:scale>
          <a:sx n="139" d="100"/>
          <a:sy n="139" d="100"/>
        </p:scale>
        <p:origin x="76" y="32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592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723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970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589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929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765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370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63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548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85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7980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2075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5455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2434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6320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8555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6744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187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r14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154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December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3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3/11-23-0780-02-000m-revme-lb273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4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4-000m-revme-wg-lb273-editor1-ad-hoc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4-000m-revme-editor2-ad-hoc-comments-on-lb273.xl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3-000m-revme-gen-ad-hoc-comments-on-lb273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3/11-23-0780-03-000m-revme-lb273-sec-adhoc-comments.xlsx" TargetMode="External"/><Relationship Id="rId4" Type="http://schemas.openxmlformats.org/officeDocument/2006/relationships/hyperlink" Target="https://mentor.ieee.org/802.11/dcn/21/11-21-0793-40-000m-revme-mac-comments.xl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7-000m-revme-wg-lb273-editor1-ad-ho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7-000m-revme-gen-ad-hoc-comments-on-lb273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0780-04-000m-revme-lb273-sec-adhoc-comments.xlsx" TargetMode="External"/><Relationship Id="rId5" Type="http://schemas.openxmlformats.org/officeDocument/2006/relationships/hyperlink" Target="https://mentor.ieee.org/802.11/dcn/21/11-21-0727-25-000m-revme-phy-comments.xls" TargetMode="External"/><Relationship Id="rId4" Type="http://schemas.openxmlformats.org/officeDocument/2006/relationships/hyperlink" Target="https://mentor.ieee.org/802.11/dcn/21/11-21-0793-42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80-04-000m-revme-lb273-sec-adhoc-comments.xlsx" TargetMode="External"/><Relationship Id="rId3" Type="http://schemas.openxmlformats.org/officeDocument/2006/relationships/hyperlink" Target="https://mentor.ieee.org/802.11/dcn/23/11-23-0834-07-000m-revme-wg-lb273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42-000m-revme-mac-comments.xls" TargetMode="External"/><Relationship Id="rId5" Type="http://schemas.openxmlformats.org/officeDocument/2006/relationships/hyperlink" Target="https://mentor.ieee.org/802.11/dcn/23/11-23-0840-07-000m-revme-gen-ad-hoc-comments-on-lb273.xlsx" TargetMode="Externa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25-000m-revme-phy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17-13-0000-revme-mdr-report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1746-02-000m-revme-sa-ballot-1-ed2-ad-hoc-comments.xls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68-01-000m-revme-gen-ad-hoc-comments-on-sb.xls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1755-00-000m-revme-sa-0-sec-adhoc-comments.xlsx" TargetMode="External"/><Relationship Id="rId5" Type="http://schemas.openxmlformats.org/officeDocument/2006/relationships/hyperlink" Target="https://mentor.ieee.org/802.11/dcn/21/11-21-0727-27-000m-revme-phy-comments.xls" TargetMode="External"/><Relationship Id="rId4" Type="http://schemas.openxmlformats.org/officeDocument/2006/relationships/hyperlink" Target="https://mentor.ieee.org/802.11/dcn/23/11-23-2032-02-000m-revme-mac-sa-comments.xl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3-000m-revme-sb1-ed1-ad-hoc-comments.xls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1746-04-000m-revme-sa-ballot-1-ed2-ad-hoc-comments.xls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68-01-000m-revme-gen-ad-hoc-comments-on-sb.xls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1755-02-000m-revme-sa-0-sec-adhoc-comments.xlsx" TargetMode="External"/><Relationship Id="rId5" Type="http://schemas.openxmlformats.org/officeDocument/2006/relationships/hyperlink" Target="https://mentor.ieee.org/802.11/dcn/21/11-21-0727-28-000m-revme-phy-comments.xls" TargetMode="External"/><Relationship Id="rId4" Type="http://schemas.openxmlformats.org/officeDocument/2006/relationships/hyperlink" Target="https://mentor.ieee.org/802.11/dcn/23/11-23-2032-03-000m-revme-mac-sa-comments.xls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68-03-000m-revme-sb1-ed1-ad-hoc-comments.xlsx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55-02-000m-revme-sa-0-sec-adhoc-comments.xls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55-02-000m-revme-sa-0-sec-adhoc-comments.xlsx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28-000m-revme-phy-comments.xls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2023-12-15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 in  </a:t>
            </a:r>
            <a:r>
              <a:rPr lang="en-US" altLang="en-US" sz="1800" dirty="0">
                <a:hlinkClick r:id="rId4"/>
              </a:rPr>
              <a:t>https://mentor.ieee.org/802.11/dcn/23/11-23-0778-03-000m-revme-editor2-ad-hoc-comments-on-lb273.xlsx</a:t>
            </a:r>
            <a:r>
              <a:rPr lang="en-US" altLang="en-US" sz="1800" dirty="0"/>
              <a:t>, for CID 4401, add an editing instruction “[Q]</a:t>
            </a:r>
            <a:r>
              <a:rPr lang="en-US" altLang="en-US" sz="1800" dirty="0" err="1"/>
              <a:t>m,n</a:t>
            </a:r>
            <a:r>
              <a:rPr lang="en-US" altLang="en-US" sz="1800" dirty="0"/>
              <a:t> indicates the element in row m and column n of matrix *Q*, where 1 ≤ m ≤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1 ≤ n ≤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, with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 being the number of rows and columns of ***delete the*** matrix Q, respectively.”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Orlando" (9 CIDs) in </a:t>
            </a:r>
            <a:r>
              <a:rPr lang="en-US" altLang="en-US" sz="16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MAC-BE” tabs (13 CIDs) in </a:t>
            </a:r>
            <a:r>
              <a:rPr lang="en-US" altLang="en-US" sz="1600" dirty="0">
                <a:hlinkClick r:id="rId4"/>
              </a:rPr>
              <a:t>https://mentor.ieee.org/802.11/dcn/21/11-21-0793-39-000m-revme-mac-comments.xls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updating the document reference in the resolution of CID 4064 to </a:t>
            </a:r>
            <a:r>
              <a:rPr lang="en-US" altLang="en-US" sz="1600" dirty="0">
                <a:hlinkClick r:id="rId5"/>
              </a:rPr>
              <a:t>https://mentor.ieee.org/802.11/dcn/23/11-23-0858-04-000m-various-lb273-comments.docx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change resolution of CID 4047 to be: REVISED (MAC: 2023-05-17 15:39:25Z): Insert at the start of this sentence, "For the purposes of EDMG operation,"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R” tab (3 CIDs) in </a:t>
            </a:r>
            <a:r>
              <a:rPr lang="en-US" altLang="en-US" sz="1600" dirty="0">
                <a:hlinkClick r:id="rId6"/>
              </a:rPr>
              <a:t>https://mentor.ieee.org/802.11/dcn/21/11-21-0727-24-000m-revme-phy-comments.xls</a:t>
            </a:r>
            <a:r>
              <a:rPr lang="en-US" altLang="en-US" sz="1600" dirty="0"/>
              <a:t>, resolving CID 4019 as “REVISED. Change the beginning of 3rd paragraph of E.2.7.6 to "The Regulatory Info subfield in the Control field of the 6 GHz Operation Information field of the HE Operation element (#4019)expresses the current operational mode of the AP and is interpreted …“”,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A” tab (2 CID) in  </a:t>
            </a:r>
            <a:r>
              <a:rPr lang="en-US" altLang="en-US" sz="1600" dirty="0">
                <a:hlinkClick r:id="rId7"/>
              </a:rPr>
              <a:t>https://mentor.ieee.org/802.11/dcn/23/11-23-0780-02-000m-revme-lb273-sec-adhoc-comments.xlsx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109  </a:t>
            </a:r>
            <a:r>
              <a:rPr lang="en-US" altLang="en-US" dirty="0"/>
              <a:t>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4372 and 4003 on the “MAC motion CIDs 4372 and 4003” tab of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Abi Patil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110 – EDITOR1, EDITOR2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“Motion-EDITOR1-3A”  (17 CIDs) tabs in </a:t>
            </a:r>
            <a:r>
              <a:rPr lang="en-US" altLang="en-US" sz="1800" dirty="0">
                <a:hlinkClick r:id="rId3"/>
              </a:rPr>
              <a:t>https://mentor.ieee.org/802.11/dcn/23/11-23-0834-04-000m-revme-wg-lb273-editor1-ad-hoc-comments.xlsx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ED2-273-03” (1 CIDs) tab in  </a:t>
            </a:r>
            <a:r>
              <a:rPr lang="en-US" altLang="en-US" sz="1800" dirty="0">
                <a:hlinkClick r:id="rId4"/>
              </a:rPr>
              <a:t>https://mentor.ieee.org/802.11/dcn/23/11-23-0778-04-000m-revme-editor2-ad-hoc-comments-on-lb273.xlsx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111 – GEN, MAC, PHY, SEC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(3 CIDs) and "GEN Motion B" (7 CIDs) in </a:t>
            </a:r>
            <a:r>
              <a:rPr lang="en-US" altLang="en-US" sz="1600" dirty="0">
                <a:hlinkClick r:id="rId3"/>
              </a:rPr>
              <a:t>https://mentor.ieee.org/802.11/dcn/23/11-23-0840-04-000m-revme-gen-ad-hoc-comments-on-lb273.xlsx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MAC-BF” tabs (22 CIDs) with the exception of CID 4014, 4312, and 4198 in </a:t>
            </a:r>
            <a:r>
              <a:rPr lang="en-US" altLang="en-US" sz="1600" dirty="0">
                <a:hlinkClick r:id="rId4"/>
              </a:rPr>
              <a:t>https://mentor.ieee.org/802.11/dcn/21/11-21-0793-40-000m-revme-mac-comments.xls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B” tab (7 CID) in  </a:t>
            </a:r>
            <a:r>
              <a:rPr lang="en-US" altLang="en-US" sz="1600" dirty="0">
                <a:hlinkClick r:id="rId5"/>
              </a:rPr>
              <a:t>https://mentor.ieee.org/802.11/dcn/23/11-23-0780-03-000m-revme-lb273-sec-adhoc-comments.xlsx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112  – CID 4069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4069 on the “Motion MAC-4069”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4 –Yes; 1 – No, 6 – Abstain.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3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113  </a:t>
            </a:r>
            <a:r>
              <a:rPr lang="en-US" altLang="en-US" dirty="0"/>
              <a:t>– CID </a:t>
            </a:r>
            <a:r>
              <a:rPr lang="en-US" altLang="en-US" sz="3200" dirty="0"/>
              <a:t>4312, and 4198</a:t>
            </a:r>
            <a:r>
              <a:rPr lang="en-US" altLang="en-US" dirty="0"/>
              <a:t>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 4312 and 4198 on the “Motion MAC-BF”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53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114 – EDITOR1, EDITOR2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“Motion-EDITOR1-3B”  (9 CIDs), “Motion-EDITOR1-3C”  (6 CIDs), and “Motion-EDITOR1-3D”  (7 CIDs) tabs in </a:t>
            </a:r>
            <a:r>
              <a:rPr lang="en-US" altLang="en-US" sz="18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ED2-273-04” (10 CIDs) tab and “Motion ED2-273-05” (5 CIDs) in  </a:t>
            </a:r>
            <a:r>
              <a:rPr lang="en-US" altLang="en-US" sz="1800" dirty="0">
                <a:hlinkClick r:id="rId4"/>
              </a:rPr>
              <a:t>https://mentor.ieee.org/802.11/dcn/23/11-23-0778-06-000m-revme-editor2-ad-hoc-comments-on-lb273.xlsx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25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115 – GEN, MAC, PHY, SEC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C” (3 CIDs) and "GEN Motion D" (13 CIDs) in </a:t>
            </a:r>
            <a:r>
              <a:rPr lang="en-US" altLang="en-US" sz="1600" dirty="0">
                <a:hlinkClick r:id="rId3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MAC-BG” tabs (14 CIDs),  and “Motion MAC-BH” (33 CIDs), in </a:t>
            </a:r>
            <a:r>
              <a:rPr lang="en-US" altLang="en-US" sz="1600" dirty="0">
                <a:hlinkClick r:id="rId4"/>
              </a:rPr>
              <a:t>https://mentor.ieee.org/802.11/dcn/21/11-21-0793-42-000m-revme-mac-comments.xls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S” tab (40 CIDs) in </a:t>
            </a:r>
            <a:r>
              <a:rPr lang="en-US" altLang="en-US" sz="1600" dirty="0">
                <a:hlinkClick r:id="rId5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C” tab (31 CID) in  </a:t>
            </a:r>
            <a:r>
              <a:rPr lang="en-US" altLang="en-US" sz="1600" dirty="0">
                <a:hlinkClick r:id="rId6"/>
              </a:rPr>
              <a:t>https://mentor.ieee.org/802.11/dcn/23/11-23-0780-04-000m-revme-lb273-sec-adhoc-comments.xlsx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2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116 – Insufficient Details CIDs</a:t>
            </a:r>
            <a:br>
              <a:rPr lang="en-US" altLang="en-US" dirty="0"/>
            </a:br>
            <a:r>
              <a:rPr lang="en-US" altLang="en-US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(3 CIDs) in </a:t>
            </a:r>
            <a:r>
              <a:rPr lang="en-US" altLang="en-US" sz="16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 CIDs) in </a:t>
            </a:r>
            <a:r>
              <a:rPr lang="en-US" altLang="en-US" sz="1600" dirty="0">
                <a:hlinkClick r:id="rId4"/>
              </a:rPr>
              <a:t>https://mentor.ieee.org/802.11/dcn/23/11-23-0778-06-000m-revme-editor2-ad-hoc-comments-on-lb273.xlsx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( 2 CIDs) in </a:t>
            </a:r>
            <a:r>
              <a:rPr lang="en-US" altLang="en-US" sz="1600" dirty="0">
                <a:hlinkClick r:id="rId5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“Motion MAC-</a:t>
            </a:r>
            <a:r>
              <a:rPr lang="en-US" altLang="en-US" sz="1600" dirty="0" err="1"/>
              <a:t>Insuff</a:t>
            </a:r>
            <a:r>
              <a:rPr lang="en-US" altLang="en-US" sz="1600" dirty="0"/>
              <a:t> Detail” tab ( 36 CIDs) in </a:t>
            </a:r>
            <a:r>
              <a:rPr lang="en-US" altLang="en-US" sz="1600" dirty="0">
                <a:hlinkClick r:id="rId6"/>
              </a:rPr>
              <a:t>https://mentor.ieee.org/802.11/dcn/21/11-21-0793-42-000m-revme-mac-comments.xls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( 18 CIDs) in </a:t>
            </a:r>
            <a:r>
              <a:rPr lang="en-US" altLang="en-US" sz="1600" dirty="0">
                <a:hlinkClick r:id="rId7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( 20 CIDs) in </a:t>
            </a:r>
            <a:r>
              <a:rPr lang="en-US" altLang="en-US" sz="1600" dirty="0">
                <a:hlinkClick r:id="rId8"/>
              </a:rPr>
              <a:t>https://mentor.ieee.org/802.11/dcn/23/11-23-0780-04-000m-revme-lb273-sec-adhoc-comments.xlsx</a:t>
            </a:r>
            <a:r>
              <a:rPr lang="en-US" altLang="en-US" sz="1600" dirty="0"/>
              <a:t> 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2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117 – More work Required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( 1 CIDs) in </a:t>
            </a:r>
            <a:r>
              <a:rPr lang="en-US" altLang="en-US" sz="1400" dirty="0">
                <a:hlinkClick r:id="rId3"/>
              </a:rPr>
              <a:t>https://mentor.ieee.org/802.11/dcn/21/11-21-0727-25-000m-revme-phy-comments.xls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84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924EE8-7D72-BD07-77E8-A7030296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Motion 118 – MDR Motion</a:t>
            </a:r>
            <a:br>
              <a:rPr lang="en-CA" dirty="0"/>
            </a:br>
            <a:r>
              <a:rPr lang="en-CA" dirty="0"/>
              <a:t>(2023-07-13)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7577DC-2B88-5816-CC6F-B63E52BF7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the changes in the MDR report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https://mentor.ieee.org/802.11/dcn/23/11-23-0717-13-0000-revme-mdr-report.docx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And apply to the </a:t>
            </a:r>
            <a:r>
              <a:rPr lang="en-US" dirty="0" err="1">
                <a:latin typeface="Times New Roman" panose="02020603050405020304" pitchFamily="18" charset="0"/>
              </a:rPr>
              <a:t>TGme</a:t>
            </a:r>
            <a:r>
              <a:rPr lang="en-US" dirty="0">
                <a:latin typeface="Times New Roman" panose="02020603050405020304" pitchFamily="18" charset="0"/>
              </a:rPr>
              <a:t> draft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Moved: Joe Levy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Second: Emily Qi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Result: Unanimous. </a:t>
            </a:r>
            <a:r>
              <a:rPr lang="en-US">
                <a:latin typeface="Times New Roman" panose="02020603050405020304" pitchFamily="18" charset="0"/>
              </a:rPr>
              <a:t>Approved.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8658F6-71D7-71EE-1EC4-4E6A321279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FC0614-F92D-1840-1341-42D9898C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119 – EDITOR1, EDITOR2 CIDs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“Motion-ED1-SA1A”  (18 CIDs), and “Motion-ED1-SA1B”  (3 CIDs) with the exception of CID 6412, and CID 6228, on tabs in </a:t>
            </a:r>
            <a:r>
              <a:rPr lang="en-US" altLang="en-US" sz="1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ED2-SA1-01” (22 CIDs) and “Motion ED2-SA1-02” (23 CIDs) tab with the exception of CID 6062 in  </a:t>
            </a:r>
            <a:r>
              <a:rPr lang="en-US" altLang="en-US" sz="1800" dirty="0">
                <a:hlinkClick r:id="rId4"/>
              </a:rPr>
              <a:t>https://mentor.ieee.org/802.11/dcn/23/11-23-1746-02-000m-revme-sa-ballot-1-ed2-ad-hoc-comments.xlsx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22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120 – GEN, MAC, PHY, SEC CIDs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tab (5 CIDs), “GEN Motion B” (7 CIDs) and “GEN Motion C” (4 CIDs) with the exception of CID 6419  in </a:t>
            </a:r>
            <a:r>
              <a:rPr lang="en-US" altLang="en-US" sz="1600" dirty="0">
                <a:hlinkClick r:id="rId3"/>
              </a:rPr>
              <a:t>https://mentor.ieee.org/802.11/dcn/23/11-23-1768-02-000m-revme-gen-ad-hoc-comments-on-sb.xlsx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MAC-BI” tabs (6 CIDs) with the exception of CID 6338, in </a:t>
            </a:r>
            <a:r>
              <a:rPr lang="en-US" altLang="en-US" sz="1600" dirty="0">
                <a:hlinkClick r:id="rId4"/>
              </a:rPr>
              <a:t>https://mentor.ieee.org/802.11/dcn/23/11-23-2032-02-000m-revme-mac-sa-comments.xls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1” tab (16 CIDs) in </a:t>
            </a:r>
            <a:r>
              <a:rPr lang="en-US" altLang="en-US" sz="1600" dirty="0">
                <a:hlinkClick r:id="rId5"/>
              </a:rPr>
              <a:t>https://mentor.ieee.org/802.11/dcn/21/11-21-0727-27-000m-revme-phy-comments.xls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 Motion A” tab (2 CID) with the exception of CID 6483 in  </a:t>
            </a:r>
            <a:r>
              <a:rPr lang="en-US" altLang="en-US" sz="1600" dirty="0">
                <a:hlinkClick r:id="rId6"/>
              </a:rPr>
              <a:t>https://mentor.ieee.org/802.11/dcn/23/11-23-1755-01-000m-revme-sa-0-sec-adhoc-comments.xlsx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3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121 – CID 6412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6412 on the “Motion-ED1-SA1B” tab in </a:t>
            </a:r>
            <a:r>
              <a:rPr lang="en-US" altLang="en-US" sz="2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2800" dirty="0"/>
              <a:t>, removing the sentence starting with “Note that” in the resolution.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075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122 – CID 6228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6228 on the “Motion-ED1-SA1B” tab in </a:t>
            </a:r>
            <a:r>
              <a:rPr lang="en-US" altLang="en-US" sz="2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2800" dirty="0"/>
              <a:t>, removing the sentence starting with “Note that” in the resolution.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</a:t>
            </a:r>
            <a:r>
              <a:rPr lang="en-US" altLang="en-US"/>
              <a:t>: Unanimous. </a:t>
            </a:r>
            <a:r>
              <a:rPr lang="en-US" altLang="en-US" dirty="0"/>
              <a:t>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7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123 – EDITOR1, EDITOR2 CIDs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“Motion-ED1-SA1C”  (1 CID) tab in </a:t>
            </a:r>
            <a:r>
              <a:rPr lang="en-US" altLang="en-US" sz="1800" dirty="0">
                <a:hlinkClick r:id="rId3"/>
              </a:rPr>
              <a:t>https://mentor.ieee.org/802.11/dcn/23/11-23-1743-03-000m-revme-sb1-ed1-ad-hoc-comments.xlsx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ED2-SA1-03” (6 CIDs) tab in  </a:t>
            </a:r>
            <a:r>
              <a:rPr lang="en-US" altLang="en-US" sz="1800" dirty="0">
                <a:hlinkClick r:id="rId4"/>
              </a:rPr>
              <a:t>https://mentor.ieee.org/802.11/dcn/23/11-23-1746-04-000m-revme-sa-ballot-1-ed2-ad-hoc-comments.xlsx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401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124 – GEN, MAC, PHY, SEC CIDs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D” tab (6 CIDs) in </a:t>
            </a:r>
            <a:r>
              <a:rPr lang="en-US" altLang="en-US" sz="1600" dirty="0">
                <a:hlinkClick r:id="rId3"/>
              </a:rPr>
              <a:t>https://mentor.ieee.org/802.11/dcn/23/11-23-1768-03-000m-revme-gen-ad-hoc-comments-on-sb.xlsx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MAC-BJ” tab (39 CIDs) in </a:t>
            </a:r>
            <a:r>
              <a:rPr lang="en-US" altLang="en-US" sz="1600" dirty="0">
                <a:hlinkClick r:id="rId4"/>
              </a:rPr>
              <a:t>https://mentor.ieee.org/802.11/dcn/23/11-23-2032-03-000m-revme-mac-sa-comments.xls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2” tab (2 CIDs) in </a:t>
            </a:r>
            <a:r>
              <a:rPr lang="en-US" altLang="en-US" sz="1600" dirty="0">
                <a:hlinkClick r:id="rId5"/>
              </a:rPr>
              <a:t>https://mentor.ieee.org/802.11/dcn/21/11-21-0727-28-000m-revme-phy-comments.xls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 Motion B” tab (24 CIDs) in </a:t>
            </a:r>
            <a:r>
              <a:rPr lang="en-US" altLang="en-US" sz="1600" dirty="0">
                <a:hlinkClick r:id="rId6"/>
              </a:rPr>
              <a:t>https://mentor.ieee.org/802.11/dcn/23/11-23-1755-02-000m-revme-sa-0-sec-adhoc-comments.xlsx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&lt;&gt;. &lt;&gt;.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21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125 – CID 6140 – Hex case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6140 on the “GEN Motion Hex Case” tab in </a:t>
            </a:r>
            <a:r>
              <a:rPr lang="en-US" altLang="en-US" sz="2800" dirty="0">
                <a:hlinkClick r:id="rId3"/>
              </a:rPr>
              <a:t>https://mentor.ieee.org/802.11/dcn/23/11-23-1768-03-000m-revme-sb1-ed1-ad-hoc-comments.xlsx</a:t>
            </a:r>
            <a:r>
              <a:rPr lang="en-US" altLang="en-US" sz="2800" dirty="0"/>
              <a:t>, and instruct the editor to incorporate the changes into the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draft.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46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126 – CID 6147 – TDLS cipher suite negotiation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6147 on the “SEC Motion – CID 6167” tab in </a:t>
            </a:r>
            <a:r>
              <a:rPr lang="en-US" altLang="en-US" sz="2800" dirty="0">
                <a:hlinkClick r:id="rId3"/>
              </a:rPr>
              <a:t>https://mentor.ieee.org/802.11/dcn/23/11-23-1755-02-000m-revme-sa-0-sec-adhoc-comments.xlsx</a:t>
            </a:r>
            <a:r>
              <a:rPr lang="en-US" altLang="en-US" sz="2800" dirty="0"/>
              <a:t>, and instruct the editor to incorporate the changes into the next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draft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127 – CID 6100 and 6101 – Clause </a:t>
            </a:r>
            <a:r>
              <a:rPr lang="en-US" altLang="en-US" dirty="0" err="1"/>
              <a:t>xref</a:t>
            </a:r>
            <a:r>
              <a:rPr lang="en-US" altLang="en-US" dirty="0"/>
              <a:t> update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CIDs 6100 and 6101 on the “SEC Motion CID 6100 and 6101” tab in </a:t>
            </a:r>
            <a:r>
              <a:rPr lang="en-US" altLang="en-US" sz="2800" dirty="0">
                <a:hlinkClick r:id="rId3"/>
              </a:rPr>
              <a:t>https://mentor.ieee.org/802.11/dcn/23/11-23-1755-02-000m-revme-sa-0-sec-adhoc-comments.xlsx</a:t>
            </a:r>
            <a:r>
              <a:rPr lang="en-US" altLang="en-US" sz="2800" dirty="0"/>
              <a:t>, and instruct the editor to incorporate the changes into the next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draft.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08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128 – CID 6076 – 6GHz operation related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6076 on the “PHY Motion 2b” tab in </a:t>
            </a:r>
            <a:r>
              <a:rPr lang="en-US" altLang="en-US" sz="2800" dirty="0">
                <a:hlinkClick r:id="rId3"/>
              </a:rPr>
              <a:t>https://mentor.ieee.org/802.11/dcn/21/11-21-0727-28-000m-revme-phy-comments.xls</a:t>
            </a:r>
            <a:r>
              <a:rPr lang="en-US" altLang="en-US" sz="2800" dirty="0"/>
              <a:t>, and instruct the editor to incorporate the changes into the next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draft.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 &lt;&gt;.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113380</TotalTime>
  <Words>5669</Words>
  <Application>Microsoft Office PowerPoint</Application>
  <PresentationFormat>Widescreen</PresentationFormat>
  <Paragraphs>757</Paragraphs>
  <Slides>39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109  – CID 4372 and 4003 (MAC) (2023-05-18)</vt:lpstr>
      <vt:lpstr>Motion 110 – EDITOR1, EDITOR2 CIDs (2023-06-16)</vt:lpstr>
      <vt:lpstr>Motion 111 – GEN, MAC, PHY, SEC CIDs (2023-06-16)</vt:lpstr>
      <vt:lpstr>Motion 112  – CID 4069 (MAC) (2023-06-16)</vt:lpstr>
      <vt:lpstr>Motion 113  – CID 4312, and 4198 (MAC) (2023-06-16)</vt:lpstr>
      <vt:lpstr>Motion 114 – EDITOR1, EDITOR2 CIDs (2023-07-13)</vt:lpstr>
      <vt:lpstr>Motion 115 – GEN, MAC, PHY, SEC CIDs (2023-07-13)</vt:lpstr>
      <vt:lpstr>Motion 116 – Insufficient Details CIDs (2023-07-13)</vt:lpstr>
      <vt:lpstr>Motion 117 – More work Required CIDs (2023-07-13)</vt:lpstr>
      <vt:lpstr>Motion 118 – MDR Motion (2023-07-13)</vt:lpstr>
      <vt:lpstr>Motion 119 – EDITOR1, EDITOR2 CIDs (2023-11-16)</vt:lpstr>
      <vt:lpstr>Motion 120 – GEN, MAC, PHY, SEC CIDs (2023-11-16)</vt:lpstr>
      <vt:lpstr>Motion 121 – CID 6412 (2023-11-16)</vt:lpstr>
      <vt:lpstr>Motion 122 – CID 6228 (2023-11-16)</vt:lpstr>
      <vt:lpstr>Motion 123 – EDITOR1, EDITOR2 CIDs (2023-12-15)</vt:lpstr>
      <vt:lpstr>Motion 124 – GEN, MAC, PHY, SEC CIDs (2023-12-15)</vt:lpstr>
      <vt:lpstr>Motion 125 – CID 6140 – Hex case (2023-12-15)</vt:lpstr>
      <vt:lpstr>Motion 126 – CID 6147 – TDLS cipher suite negotiation (2023-12-15)</vt:lpstr>
      <vt:lpstr>Motion 127 – CID 6100 and 6101 – Clause xref update (2023-12-15)</vt:lpstr>
      <vt:lpstr>Motion 128 – CID 6076 – 6GHz operation related (2023-12-15)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December 2023</cp:keywords>
  <dc:description/>
  <cp:lastModifiedBy>Mike Montemurro</cp:lastModifiedBy>
  <cp:revision>4647</cp:revision>
  <cp:lastPrinted>2014-11-04T15:04:57Z</cp:lastPrinted>
  <dcterms:created xsi:type="dcterms:W3CDTF">2007-04-17T18:10:23Z</dcterms:created>
  <dcterms:modified xsi:type="dcterms:W3CDTF">2023-12-13T15:06:41Z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