
<file path=[Content_Types].xml><?xml version="1.0" encoding="utf-8"?>
<Types xmlns="http://schemas.openxmlformats.org/package/2006/content-types">
  <Default Extension="bin" ContentType="application/vnd.openxmlformats-officedocument.oleObject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850" r:id="rId2"/>
    <p:sldId id="851" r:id="rId3"/>
    <p:sldId id="895" r:id="rId4"/>
    <p:sldId id="879" r:id="rId5"/>
    <p:sldId id="943" r:id="rId6"/>
    <p:sldId id="946" r:id="rId7"/>
    <p:sldId id="947" r:id="rId8"/>
    <p:sldId id="948" r:id="rId9"/>
    <p:sldId id="949" r:id="rId10"/>
    <p:sldId id="950" r:id="rId11"/>
    <p:sldId id="951" r:id="rId12"/>
    <p:sldId id="955" r:id="rId13"/>
    <p:sldId id="952" r:id="rId14"/>
    <p:sldId id="953" r:id="rId15"/>
    <p:sldId id="937" r:id="rId16"/>
    <p:sldId id="954" r:id="rId17"/>
    <p:sldId id="956" r:id="rId18"/>
    <p:sldId id="957" r:id="rId19"/>
    <p:sldId id="958" r:id="rId20"/>
    <p:sldId id="959" r:id="rId21"/>
    <p:sldId id="960" r:id="rId22"/>
    <p:sldId id="961" r:id="rId23"/>
    <p:sldId id="962" r:id="rId24"/>
    <p:sldId id="963" r:id="rId25"/>
  </p:sldIdLst>
  <p:sldSz cx="12192000" cy="6858000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8DFE7571-C873-4DEA-B855-E32A36A3D0A1}">
          <p14:sldIdLst>
            <p14:sldId id="850"/>
            <p14:sldId id="851"/>
          </p14:sldIdLst>
        </p14:section>
        <p14:section name="Untitled Section" id="{81441D95-A017-4A3D-8256-78B00FBC397B}">
          <p14:sldIdLst>
            <p14:sldId id="895"/>
            <p14:sldId id="879"/>
            <p14:sldId id="943"/>
            <p14:sldId id="946"/>
            <p14:sldId id="947"/>
            <p14:sldId id="948"/>
            <p14:sldId id="949"/>
            <p14:sldId id="950"/>
            <p14:sldId id="951"/>
            <p14:sldId id="955"/>
            <p14:sldId id="952"/>
            <p14:sldId id="953"/>
            <p14:sldId id="937"/>
            <p14:sldId id="954"/>
          </p14:sldIdLst>
        </p14:section>
        <p14:section name="Untitled Section" id="{568CC857-647C-4F76-B4E8-40B44957BACF}">
          <p14:sldIdLst>
            <p14:sldId id="956"/>
            <p14:sldId id="957"/>
            <p14:sldId id="958"/>
            <p14:sldId id="959"/>
          </p14:sldIdLst>
        </p14:section>
        <p14:section name="Untitled Section" id="{785FCC10-6561-4604-AB95-6417B3A9F74F}">
          <p14:sldIdLst>
            <p14:sldId id="960"/>
            <p14:sldId id="961"/>
            <p14:sldId id="962"/>
            <p14:sldId id="96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7EC1410-280E-4438-AA89-1F2EAE625F4F}" v="2" dt="2023-06-16T14:26:19.69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610" autoAdjust="0"/>
    <p:restoredTop sz="94964" autoAdjust="0"/>
  </p:normalViewPr>
  <p:slideViewPr>
    <p:cSldViewPr>
      <p:cViewPr varScale="1">
        <p:scale>
          <a:sx n="79" d="100"/>
          <a:sy n="79" d="100"/>
        </p:scale>
        <p:origin x="92" y="60"/>
      </p:cViewPr>
      <p:guideLst>
        <p:guide orient="horz" pos="2160"/>
        <p:guide pos="384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>
        <p:scale>
          <a:sx n="66" d="100"/>
          <a:sy n="66" d="100"/>
        </p:scale>
        <p:origin x="4194" y="74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ke Montemurro" userId="40c20c913ca7511e" providerId="LiveId" clId="{57EC1410-280E-4438-AA89-1F2EAE625F4F}"/>
    <pc:docChg chg="custSel addSld modSld">
      <pc:chgData name="Mike Montemurro" userId="40c20c913ca7511e" providerId="LiveId" clId="{57EC1410-280E-4438-AA89-1F2EAE625F4F}" dt="2023-06-16T14:31:46.693" v="356" actId="20577"/>
      <pc:docMkLst>
        <pc:docMk/>
      </pc:docMkLst>
      <pc:sldChg chg="modSp mod">
        <pc:chgData name="Mike Montemurro" userId="40c20c913ca7511e" providerId="LiveId" clId="{57EC1410-280E-4438-AA89-1F2EAE625F4F}" dt="2023-06-16T14:13:16.848" v="94" actId="20577"/>
        <pc:sldMkLst>
          <pc:docMk/>
          <pc:sldMk cId="3833949749" sldId="960"/>
        </pc:sldMkLst>
        <pc:spChg chg="mod">
          <ac:chgData name="Mike Montemurro" userId="40c20c913ca7511e" providerId="LiveId" clId="{57EC1410-280E-4438-AA89-1F2EAE625F4F}" dt="2023-06-16T14:13:16.848" v="94" actId="20577"/>
          <ac:spMkLst>
            <pc:docMk/>
            <pc:sldMk cId="3833949749" sldId="960"/>
            <ac:spMk id="9223" creationId="{00000000-0000-0000-0000-000000000000}"/>
          </ac:spMkLst>
        </pc:spChg>
      </pc:sldChg>
      <pc:sldChg chg="modSp mod">
        <pc:chgData name="Mike Montemurro" userId="40c20c913ca7511e" providerId="LiveId" clId="{57EC1410-280E-4438-AA89-1F2EAE625F4F}" dt="2023-06-16T14:20:35.088" v="191" actId="20577"/>
        <pc:sldMkLst>
          <pc:docMk/>
          <pc:sldMk cId="3962135792" sldId="961"/>
        </pc:sldMkLst>
        <pc:spChg chg="mod">
          <ac:chgData name="Mike Montemurro" userId="40c20c913ca7511e" providerId="LiveId" clId="{57EC1410-280E-4438-AA89-1F2EAE625F4F}" dt="2023-06-16T14:20:35.088" v="191" actId="20577"/>
          <ac:spMkLst>
            <pc:docMk/>
            <pc:sldMk cId="3962135792" sldId="961"/>
            <ac:spMk id="9223" creationId="{00000000-0000-0000-0000-000000000000}"/>
          </ac:spMkLst>
        </pc:spChg>
      </pc:sldChg>
      <pc:sldChg chg="modSp mod">
        <pc:chgData name="Mike Montemurro" userId="40c20c913ca7511e" providerId="LiveId" clId="{57EC1410-280E-4438-AA89-1F2EAE625F4F}" dt="2023-06-16T14:25:51.898" v="288" actId="20577"/>
        <pc:sldMkLst>
          <pc:docMk/>
          <pc:sldMk cId="2393633611" sldId="962"/>
        </pc:sldMkLst>
        <pc:spChg chg="mod">
          <ac:chgData name="Mike Montemurro" userId="40c20c913ca7511e" providerId="LiveId" clId="{57EC1410-280E-4438-AA89-1F2EAE625F4F}" dt="2023-06-16T14:25:51.898" v="288" actId="20577"/>
          <ac:spMkLst>
            <pc:docMk/>
            <pc:sldMk cId="2393633611" sldId="962"/>
            <ac:spMk id="9223" creationId="{00000000-0000-0000-0000-000000000000}"/>
          </ac:spMkLst>
        </pc:spChg>
      </pc:sldChg>
      <pc:sldChg chg="modSp add mod">
        <pc:chgData name="Mike Montemurro" userId="40c20c913ca7511e" providerId="LiveId" clId="{57EC1410-280E-4438-AA89-1F2EAE625F4F}" dt="2023-06-16T14:31:46.693" v="356" actId="20577"/>
        <pc:sldMkLst>
          <pc:docMk/>
          <pc:sldMk cId="4249353114" sldId="963"/>
        </pc:sldMkLst>
        <pc:spChg chg="mod">
          <ac:chgData name="Mike Montemurro" userId="40c20c913ca7511e" providerId="LiveId" clId="{57EC1410-280E-4438-AA89-1F2EAE625F4F}" dt="2023-06-16T14:31:46.693" v="356" actId="20577"/>
          <ac:spMkLst>
            <pc:docMk/>
            <pc:sldMk cId="4249353114" sldId="963"/>
            <ac:spMk id="9222" creationId="{00000000-0000-0000-0000-000000000000}"/>
          </ac:spMkLst>
        </pc:spChg>
        <pc:spChg chg="mod">
          <ac:chgData name="Mike Montemurro" userId="40c20c913ca7511e" providerId="LiveId" clId="{57EC1410-280E-4438-AA89-1F2EAE625F4F}" dt="2023-06-16T14:31:40.485" v="354" actId="20577"/>
          <ac:spMkLst>
            <pc:docMk/>
            <pc:sldMk cId="4249353114" sldId="963"/>
            <ac:spMk id="9223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4625"/>
            <a:ext cx="1041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892550" y="8982075"/>
            <a:ext cx="24257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Tony Xiao Han (Huawei Technologies)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9F288A74-A044-4BEA-A240-DEFB332E57C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2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4342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Submission</a:t>
            </a:r>
          </a:p>
        </p:txBody>
      </p:sp>
      <p:sp>
        <p:nvSpPr>
          <p:cNvPr id="3079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4295087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6225" y="952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802.11-15/1472r0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250"/>
            <a:ext cx="1041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395663" y="8985250"/>
            <a:ext cx="288607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Tony Xiao Han (Huawei Technologies)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DF5FBB85-B9F8-4899-8B5B-B90AEDFA23A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9881293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802.11-15/1472r0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Tony Xiao Han (Huawei Technologies)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Page </a:t>
            </a:r>
            <a:fld id="{DF5FBB85-B9F8-4899-8B5B-B90AEDFA23A9}" type="slidenum">
              <a:rPr lang="en-US" altLang="en-US" smtClean="0"/>
              <a:pPr>
                <a:defRPr/>
              </a:pPr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2112085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11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5363304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12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26245289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13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6401448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14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04363863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15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8103831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16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5218860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17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9645674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18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0765804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19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69696035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20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736089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3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6060432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21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0359230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22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6572397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23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54197028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24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675893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4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19028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5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2779251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6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8305500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7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508731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8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6172728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9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738151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10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257775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B1F1DA77-CFCE-4DC0-B4B1-291C6A6AE1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4432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6835F41C-DEDC-4438-917D-1D94D2D033D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65094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721601" y="6475413"/>
            <a:ext cx="36703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79100" y="6475413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5DFA9695-C1BB-41B2-BF85-AF49C303836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994585" y="304027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>
              <a:defRPr/>
            </a:pPr>
            <a:r>
              <a:rPr lang="en-US" altLang="en-US" sz="1800" b="1" dirty="0"/>
              <a:t>doc.: IEEE 802.11-23/</a:t>
            </a:r>
            <a:r>
              <a:rPr lang="en-US" altLang="zh-CN" sz="1800" b="1" dirty="0"/>
              <a:t>0024</a:t>
            </a:r>
            <a:r>
              <a:rPr lang="en-US" altLang="en-US" sz="1800" b="1" dirty="0"/>
              <a:t>r8</a:t>
            </a:r>
          </a:p>
        </p:txBody>
      </p:sp>
      <p:sp>
        <p:nvSpPr>
          <p:cNvPr id="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 sz="120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0" y="6475413"/>
            <a:ext cx="51296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1200" dirty="0"/>
              <a:t>Motions</a:t>
            </a:r>
          </a:p>
        </p:txBody>
      </p:sp>
      <p:sp>
        <p:nvSpPr>
          <p:cNvPr id="3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 sz="1200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914400" y="318315"/>
            <a:ext cx="99386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0" lvl="4">
              <a:defRPr/>
            </a:pPr>
            <a:r>
              <a:rPr lang="en-US" altLang="zh-CN" sz="1800" b="1" dirty="0"/>
              <a:t>June 2023</a:t>
            </a:r>
            <a:endParaRPr lang="en-US" altLang="en-US" sz="1800" b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w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1976-06-000m-revme-wg-lb270-editor1-ad-hoc-comments.xlsx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mentor.ieee.org/802.11/dcn/22/11-22-1971-10-000m-revme-editor2-ad-hoc-comments-on-lb270.xlsx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2016-07-000m-revme-gen-ad-hoc-comments-on-lb270.xlsx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entor.ieee.org/802.11/dcn/22/11-22-2020-06-000m-revme-lb270-sec-adhoc-comments.xlsx" TargetMode="External"/><Relationship Id="rId5" Type="http://schemas.openxmlformats.org/officeDocument/2006/relationships/hyperlink" Target="https://mentor.ieee.org/802.11/dcn/21/11-21-0727-22-000m-revme-phy-comments.xls" TargetMode="External"/><Relationship Id="rId4" Type="http://schemas.openxmlformats.org/officeDocument/2006/relationships/hyperlink" Target="https://mentor.ieee.org/802.11/dcn/21/11-21-0793-36-000m-revme-mac-comments.xls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793-36-000m-revme-mac-comments.xls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039-06-000m-s1g-1024qam.docx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044-06-000m-hpke-protected-password-identifiers.docx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2/11-22-2020-06-000m-revme-lb270-sec-adhoc-comments.xlsx" TargetMode="External"/><Relationship Id="rId3" Type="http://schemas.openxmlformats.org/officeDocument/2006/relationships/hyperlink" Target="https://mentor.ieee.org/802.11/dcn/22/11-22-1976-04-000m-revme-wg-lb270-editor1-ad-hoc-comments.xlsx" TargetMode="External"/><Relationship Id="rId7" Type="http://schemas.openxmlformats.org/officeDocument/2006/relationships/hyperlink" Target="https://mentor.ieee.org/802.11/dcn/21/11-21-0727-22-000m-revme-phy-comments.xls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entor.ieee.org/802.11/dcn/21/11-21-0793-36-000m-revme-mac-comments.xls" TargetMode="External"/><Relationship Id="rId5" Type="http://schemas.openxmlformats.org/officeDocument/2006/relationships/hyperlink" Target="https://mentor.ieee.org/802.11/dcn/22/11-22-2016-07-000m-revme-gen-ad-hoc-comments-on-lb270.xlsx" TargetMode="External"/><Relationship Id="rId4" Type="http://schemas.openxmlformats.org/officeDocument/2006/relationships/hyperlink" Target="https://mentor.ieee.org/802.11/dcn/22/11-22-1971-09-000m-revme-editor2-ad-hoc-comments-on-lb270.xlsx" TargetMode="Externa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2/11-22-2020-06-000m-revme-lb270-sec-adhoc-comments.xlsx" TargetMode="External"/><Relationship Id="rId3" Type="http://schemas.openxmlformats.org/officeDocument/2006/relationships/hyperlink" Target="https://mentor.ieee.org/802.11/dcn/22/11-22-1976-06-000m-revme-wg-lb270-editor1-ad-hoc-comments.xlsx" TargetMode="External"/><Relationship Id="rId7" Type="http://schemas.openxmlformats.org/officeDocument/2006/relationships/hyperlink" Target="https://mentor.ieee.org/802.11/dcn/21/11-21-0727-22-000m-revme-phy-comments.xls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entor.ieee.org/802.11/dcn/21/11-21-0793-36-000m-revme-mac-comments.xls" TargetMode="External"/><Relationship Id="rId5" Type="http://schemas.openxmlformats.org/officeDocument/2006/relationships/hyperlink" Target="https://mentor.ieee.org/802.11/dcn/22/11-22-2016-07-000m-revme-gen-ad-hoc-comments-on-lb270.xlsx" TargetMode="External"/><Relationship Id="rId4" Type="http://schemas.openxmlformats.org/officeDocument/2006/relationships/hyperlink" Target="https://mentor.ieee.org/802.11/dcn/22/11-22-1971-09-000m-revme-editor2-ad-hoc-comments-on-lb270.xlsx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834-01-000m-revme-wg-lb273-editor1-ad-hoc-comments.xlsx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mentor.ieee.org/802.11/dcn/23/11-23-0778-03-000m-revme-editor2-ad-hoc-comments-on-lb273.xlsx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840-02-000m-revme-gen-ad-hoc-comments-on-lb273.xlsx" TargetMode="External"/><Relationship Id="rId7" Type="http://schemas.openxmlformats.org/officeDocument/2006/relationships/hyperlink" Target="https://mentor.ieee.org/802.11/dcn/23/11-23-0780-02-000m-revme-lb273-sec-adhoc-comments.xlsx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entor.ieee.org/802.11/dcn/21/11-21-0727-24-000m-revme-phy-comments.xls" TargetMode="External"/><Relationship Id="rId5" Type="http://schemas.openxmlformats.org/officeDocument/2006/relationships/hyperlink" Target="https://mentor.ieee.org/802.11/dcn/23/11-23-0858-04-000m-various-lb273-comments.docx" TargetMode="External"/><Relationship Id="rId4" Type="http://schemas.openxmlformats.org/officeDocument/2006/relationships/hyperlink" Target="https://mentor.ieee.org/802.11/dcn/21/11-21-0793-39-000m-revme-mac-comments.xls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793-39-000m-revme-mac-comments.xls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793-39-000m-revme-mac-comments.xls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834-04-000m-revme-wg-lb273-editor1-ad-hoc-comments.xlsx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mentor.ieee.org/802.11/dcn/23/11-23-0778-04-000m-revme-editor2-ad-hoc-comments-on-lb273.xlsx" TargetMode="Externa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840-03-000m-revme-gen-ad-hoc-comments-on-lb273.xlsx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mentor.ieee.org/802.11/dcn/23/11-23-0780-03-000m-revme-lb273-sec-adhoc-comments.xlsx" TargetMode="External"/><Relationship Id="rId4" Type="http://schemas.openxmlformats.org/officeDocument/2006/relationships/hyperlink" Target="https://mentor.ieee.org/802.11/dcn/21/11-21-0793-40-000m-revme-mac-comments.xls" TargetMode="Externa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793-39-000m-revme-mac-comments.xls" TargetMode="Externa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793-39-000m-revme-mac-comments.xls" TargetMode="Externa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1976-03-000m-revme-wg-lb270-editor1-ad-hoc-comments.xlsx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mentor.ieee.org/802.11/dcn/22/11-22-1971-05-000m-revme-editor2-ad-hoc-comments-on-lb270.xlsx" TargetMode="External"/><Relationship Id="rId4" Type="http://schemas.openxmlformats.org/officeDocument/2006/relationships/hyperlink" Target="https://mentor.ieee.org/802.11/dcn/22/11-22-2072-03-000m-proposed-resolution-for-revme-lb270-editor1-ad-hoc-comments.docx)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699-19-000m-gen-adhoc-revme-cc35-comments.xls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entor.ieee.org/802.11/dcn/22/11-22-2020-03-000m-revme-lb270-sec-adhoc-comments.xlsx" TargetMode="External"/><Relationship Id="rId5" Type="http://schemas.openxmlformats.org/officeDocument/2006/relationships/hyperlink" Target="https://mentor.ieee.org/802.11/dcn/21/11-21-0727-20-000m-revme-phy-comments.xls" TargetMode="External"/><Relationship Id="rId4" Type="http://schemas.openxmlformats.org/officeDocument/2006/relationships/hyperlink" Target="https://mentor.ieee.org/802.11/dcn/21/11-21-0793-08-000m-revme-mac-comments.xls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2020-03-000m-revme-lb270-sec-adhoc-comments.xlsx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1976-04-000m-revme-wg-lb270-editor1-ad-hoc-comments.xlsx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mentor.ieee.org/802.11/dcn/22/11-22-1971-05-000m-revme-editor2-ad-hoc-comments-on-lb270.xlsx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2016-06-000m-revme-gen-ad-hoc-comments-on-lb270.xlsx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entor.ieee.org/802.11/dcn/22/11-22-2020-04-000m-revme-lb270-sec-adhoc-comments.xlsx" TargetMode="External"/><Relationship Id="rId5" Type="http://schemas.openxmlformats.org/officeDocument/2006/relationships/hyperlink" Target="https://mentor.ieee.org/802.11/dcn/21/11-21-0727-20-000m-revme-phy-comments.xls" TargetMode="External"/><Relationship Id="rId4" Type="http://schemas.openxmlformats.org/officeDocument/2006/relationships/hyperlink" Target="https://mentor.ieee.org/802.11/dcn/21/11-21-0793-35-000m-revme-mac-comments.xls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05E50707-98ED-4145-A9F6-065F4ABFF80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2F4FC0A-8470-4D50-BF11-A989BDCF2C7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5930396" y="6475413"/>
            <a:ext cx="432811" cy="184666"/>
          </a:xfrm>
        </p:spPr>
        <p:txBody>
          <a:bodyPr/>
          <a:lstStyle/>
          <a:p>
            <a:pPr>
              <a:defRPr/>
            </a:pPr>
            <a:r>
              <a:rPr lang="en-US" altLang="en-US"/>
              <a:t>Slide </a:t>
            </a:r>
            <a:fld id="{6835F41C-DEDC-4438-917D-1D94D2D033D6}" type="slidenum">
              <a:rPr lang="en-US" altLang="en-US" smtClean="0"/>
              <a:pPr>
                <a:defRPr/>
              </a:pPr>
              <a:t>1</a:t>
            </a:fld>
            <a:endParaRPr lang="en-US" altLang="en-US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27F8E238-240A-4782-BD7C-888A610FFE0E}"/>
              </a:ext>
            </a:extLst>
          </p:cNvPr>
          <p:cNvSpPr txBox="1">
            <a:spLocks noChangeArrowheads="1"/>
          </p:cNvSpPr>
          <p:nvPr/>
        </p:nvSpPr>
        <p:spPr>
          <a:xfrm>
            <a:off x="2209800" y="685800"/>
            <a:ext cx="7924800" cy="10668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en-US" kern="0" dirty="0" err="1"/>
              <a:t>REVme</a:t>
            </a:r>
            <a:r>
              <a:rPr lang="en-US" altLang="en-US" kern="0" dirty="0"/>
              <a:t> Motions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5C289E12-1085-4168-A398-0F7249308ABA}"/>
              </a:ext>
            </a:extLst>
          </p:cNvPr>
          <p:cNvSpPr txBox="1">
            <a:spLocks noChangeArrowheads="1"/>
          </p:cNvSpPr>
          <p:nvPr/>
        </p:nvSpPr>
        <p:spPr>
          <a:xfrm>
            <a:off x="1982788" y="1241571"/>
            <a:ext cx="7772400" cy="3810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kern="0" dirty="0"/>
              <a:t>Date:</a:t>
            </a:r>
            <a:r>
              <a:rPr lang="en-US" altLang="en-US" sz="2000" b="0" kern="0" dirty="0"/>
              <a:t> 2023-06-16</a:t>
            </a:r>
          </a:p>
        </p:txBody>
      </p:sp>
      <p:graphicFrame>
        <p:nvGraphicFramePr>
          <p:cNvPr id="6" name="Object 11">
            <a:extLst>
              <a:ext uri="{FF2B5EF4-FFF2-40B4-BE49-F238E27FC236}">
                <a16:creationId xmlns:a16="http://schemas.microsoft.com/office/drawing/2014/main" id="{5DED06DA-EE4D-40C6-9AB6-747267BE280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3730753"/>
              </p:ext>
            </p:extLst>
          </p:nvPr>
        </p:nvGraphicFramePr>
        <p:xfrm>
          <a:off x="2047875" y="2274888"/>
          <a:ext cx="8097838" cy="2500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249760" imgH="2544840" progId="Word.Document.8">
                  <p:embed/>
                </p:oleObj>
              </mc:Choice>
              <mc:Fallback>
                <p:oleObj name="Document" r:id="rId3" imgW="8249760" imgH="2544840" progId="Word.Document.8">
                  <p:embed/>
                  <p:pic>
                    <p:nvPicPr>
                      <p:cNvPr id="6" name="Object 11">
                        <a:extLst>
                          <a:ext uri="{FF2B5EF4-FFF2-40B4-BE49-F238E27FC236}">
                            <a16:creationId xmlns:a16="http://schemas.microsoft.com/office/drawing/2014/main" id="{5DED06DA-EE4D-40C6-9AB6-747267BE280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47875" y="2274888"/>
                        <a:ext cx="8097838" cy="2500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12">
            <a:extLst>
              <a:ext uri="{FF2B5EF4-FFF2-40B4-BE49-F238E27FC236}">
                <a16:creationId xmlns:a16="http://schemas.microsoft.com/office/drawing/2014/main" id="{8E041250-97D7-46D2-AEEC-E733E6175A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000" dirty="0"/>
              <a:t>Authors:</a:t>
            </a:r>
            <a:endParaRPr lang="en-US" altLang="en-US" sz="2000" b="0" dirty="0"/>
          </a:p>
        </p:txBody>
      </p:sp>
    </p:spTree>
    <p:extLst>
      <p:ext uri="{BB962C8B-B14F-4D97-AF65-F5344CB8AC3E}">
        <p14:creationId xmlns:p14="http://schemas.microsoft.com/office/powerpoint/2010/main" val="28227436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99 – EDITOR1, EDITOR2 CIDs</a:t>
            </a:r>
            <a:br>
              <a:rPr lang="en-US" altLang="en-US" dirty="0"/>
            </a:br>
            <a:r>
              <a:rPr lang="en-US" altLang="en-US" dirty="0"/>
              <a:t>(2023-03-16)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21336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Approve the comment resolutions in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“MOTION-EDITOR1-2E”  (2 CIDs) in </a:t>
            </a:r>
            <a:r>
              <a:rPr lang="en-US" altLang="en-US" sz="1800" dirty="0">
                <a:hlinkClick r:id="rId3"/>
              </a:rPr>
              <a:t>https://mentor.ieee.org/802.11/dcn/22/11-22-1976-06-000m-revme-wg-lb270-editor1-ad-hoc-comments.xlsx</a:t>
            </a:r>
            <a:r>
              <a:rPr lang="en-US" altLang="en-US" sz="18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“Motion ED2-270-07” (3 CIDs) in  </a:t>
            </a:r>
            <a:r>
              <a:rPr lang="en-US" altLang="en-US" sz="1800" dirty="0">
                <a:hlinkClick r:id="rId4"/>
              </a:rPr>
              <a:t>https://mentor.ieee.org/802.11/dcn/22/11-22-1971-10-000m-revme-editor2-ad-hoc-comments-on-lb270.xlsx</a:t>
            </a:r>
            <a:r>
              <a:rPr lang="en-US" altLang="en-US" sz="1800" dirty="0"/>
              <a:t> , 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1800" b="1" dirty="0"/>
              <a:t>and incorporate the text changes into the </a:t>
            </a:r>
            <a:r>
              <a:rPr lang="en-US" altLang="en-US" sz="1800" b="1" dirty="0" err="1"/>
              <a:t>TGme</a:t>
            </a:r>
            <a:r>
              <a:rPr lang="en-US" altLang="en-US" sz="1800" b="1" dirty="0"/>
              <a:t> draft. </a:t>
            </a:r>
            <a:br>
              <a:rPr lang="en-US" altLang="en-US" sz="2000" b="1" dirty="0"/>
            </a:br>
            <a:endParaRPr lang="en-US" altLang="en-US" sz="2000" b="1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Moved: Emily Qi	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Seconded: Stephen McCann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Result: Unanimous. Approved.</a:t>
            </a:r>
            <a:endParaRPr lang="en-US" altLang="en-US" sz="20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8413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100 – GEN, MAC, PHY, SEC CIDs</a:t>
            </a:r>
            <a:br>
              <a:rPr lang="en-US" altLang="en-US" dirty="0"/>
            </a:br>
            <a:r>
              <a:rPr lang="en-US" altLang="en-US" dirty="0"/>
              <a:t>(2023-03-16)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8288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Approve the comment resolutions in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"GEN Motion E" (9 CIDs) in </a:t>
            </a:r>
            <a:r>
              <a:rPr lang="en-US" altLang="en-US" sz="1800" dirty="0">
                <a:hlinkClick r:id="rId3"/>
              </a:rPr>
              <a:t>https://mentor.ieee.org/802.11/dcn/22/11-22-2016-07-000m-revme-gen-ad-hoc-comments-on-lb270.xlsx</a:t>
            </a:r>
            <a:r>
              <a:rPr lang="en-US" altLang="en-US" sz="18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“Motion MAC-BC” tabs (25 CIDs), “Motion MAC-BD” (52 CIDs) with the exception of CID 3053 in </a:t>
            </a:r>
            <a:r>
              <a:rPr lang="en-US" altLang="en-US" sz="1800" dirty="0">
                <a:hlinkClick r:id="rId4"/>
              </a:rPr>
              <a:t>https://mentor.ieee.org/802.11/dcn/21/11-21-0793-36-000m-revme-mac-comments.xls</a:t>
            </a:r>
            <a:r>
              <a:rPr lang="en-US" altLang="en-US" sz="18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“PHY Motion Q” tab (16 CIDs) in </a:t>
            </a:r>
            <a:r>
              <a:rPr lang="en-US" altLang="en-US" sz="1800" dirty="0">
                <a:hlinkClick r:id="rId5"/>
              </a:rPr>
              <a:t>https://mentor.ieee.org/802.11/dcn/21/11-21-0727-22-000m-revme-phy-comments.xls</a:t>
            </a:r>
            <a:r>
              <a:rPr lang="en-US" altLang="en-US" sz="18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“Security Motion J” tab (25 CIDs) in  </a:t>
            </a:r>
            <a:r>
              <a:rPr lang="en-US" altLang="en-US" sz="1800" dirty="0">
                <a:hlinkClick r:id="rId6"/>
              </a:rPr>
              <a:t>https://mentor.ieee.org/802.11/dcn/22/11-22-2020-05-000m-revme-lb270-sec-adhoc-comments.xlsx</a:t>
            </a:r>
            <a:r>
              <a:rPr lang="en-US" altLang="en-US" sz="1800" dirty="0"/>
              <a:t> 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1800" b="1" dirty="0"/>
              <a:t>and incorporate the text changes into the </a:t>
            </a:r>
            <a:r>
              <a:rPr lang="en-US" altLang="en-US" sz="1800" b="1" dirty="0" err="1"/>
              <a:t>TGme</a:t>
            </a:r>
            <a:r>
              <a:rPr lang="en-US" altLang="en-US" sz="1800" b="1" dirty="0"/>
              <a:t> draft. </a:t>
            </a:r>
            <a:br>
              <a:rPr lang="en-US" altLang="en-US" sz="2000" b="1" dirty="0"/>
            </a:br>
            <a:endParaRPr lang="en-US" altLang="en-US" sz="2000" b="1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Moved: Jon Rosdahl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Seconded: Stephen McCann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Result: Unanimous. Approved.</a:t>
            </a:r>
            <a:endParaRPr lang="en-US" altLang="en-US" sz="20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953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101  – CID 3757 (MAC)</a:t>
            </a:r>
            <a:br>
              <a:rPr lang="en-US" altLang="en-US" dirty="0"/>
            </a:br>
            <a:r>
              <a:rPr lang="en-US" altLang="en-US" dirty="0"/>
              <a:t>(2023-03-16)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Rot="1" noMove="1" noResize="1" noEditPoints="1" noAdjustHandles="1" noChangeArrowheads="1" noChangeShapeType="1"/>
          </p:cNvSpPr>
          <p:nvPr>
            <p:ph idx="1"/>
          </p:nvPr>
        </p:nvSpPr>
        <p:spPr>
          <a:xfrm>
            <a:off x="898281" y="16764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Incorporate the changes for CID 3757 on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2800" dirty="0"/>
              <a:t>“Motion MAC 3757” tab in </a:t>
            </a:r>
            <a:r>
              <a:rPr lang="en-US" altLang="en-US" sz="2800" dirty="0">
                <a:hlinkClick r:id="rId3"/>
              </a:rPr>
              <a:t>https://mentor.ieee.org/802.11/dcn/21/11-21-0793-36-000m-revme-mac-comments.xls</a:t>
            </a:r>
            <a:r>
              <a:rPr lang="en-US" altLang="en-US" sz="2800" dirty="0"/>
              <a:t>,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b="1" dirty="0"/>
              <a:t>into the </a:t>
            </a:r>
            <a:r>
              <a:rPr lang="en-US" altLang="en-US" sz="2800" b="1" dirty="0" err="1"/>
              <a:t>TGme</a:t>
            </a:r>
            <a:r>
              <a:rPr lang="en-US" altLang="en-US" sz="2800" b="1" dirty="0"/>
              <a:t> draft.</a:t>
            </a:r>
          </a:p>
          <a:p>
            <a:pPr marL="0" indent="0">
              <a:lnSpc>
                <a:spcPct val="80000"/>
              </a:lnSpc>
              <a:buNone/>
            </a:pP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Mark Hamilton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Stephen McCann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Approved with one no vote. Passes. </a:t>
            </a:r>
            <a:endParaRPr lang="en-US" altLang="en-US" sz="2800" dirty="0">
              <a:solidFill>
                <a:srgbClr val="006600"/>
              </a:solidFill>
            </a:endParaRPr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2315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102  – S1G 1024 QAM</a:t>
            </a:r>
            <a:br>
              <a:rPr lang="en-US" altLang="en-US" dirty="0"/>
            </a:br>
            <a:r>
              <a:rPr lang="en-US" altLang="en-US" dirty="0"/>
              <a:t>(2023-03-16)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Rot="1" noMove="1" noResize="1" noEditPoints="1" noAdjustHandles="1" noChangeArrowheads="1" noChangeShapeType="1"/>
          </p:cNvSpPr>
          <p:nvPr>
            <p:ph idx="1"/>
          </p:nvPr>
        </p:nvSpPr>
        <p:spPr>
          <a:xfrm>
            <a:off x="898281" y="16764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Incorporate the changes in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b="1" dirty="0">
                <a:hlinkClick r:id="rId3"/>
              </a:rPr>
              <a:t>https://mentor.ieee.org/802.11/dcn/23/11-23-0039-06-000m-s1g-1024qam.docx</a:t>
            </a:r>
            <a:endParaRPr lang="en-US" altLang="en-US" sz="2800" b="1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b="1" dirty="0"/>
              <a:t>into the </a:t>
            </a:r>
            <a:r>
              <a:rPr lang="en-US" altLang="en-US" sz="2800" b="1" dirty="0" err="1"/>
              <a:t>TGme</a:t>
            </a:r>
            <a:r>
              <a:rPr lang="en-US" altLang="en-US" sz="2800" b="1" dirty="0"/>
              <a:t> draft.</a:t>
            </a:r>
          </a:p>
          <a:p>
            <a:pPr marL="0" indent="0">
              <a:lnSpc>
                <a:spcPct val="80000"/>
              </a:lnSpc>
              <a:buNone/>
            </a:pP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Dave </a:t>
            </a:r>
            <a:r>
              <a:rPr lang="en-US" altLang="en-US" sz="2800" dirty="0" err="1"/>
              <a:t>Halasz</a:t>
            </a: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Jim </a:t>
            </a:r>
            <a:r>
              <a:rPr lang="en-US" altLang="en-US" sz="2800" dirty="0" err="1"/>
              <a:t>Petranovich</a:t>
            </a: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Unanimous. Approved. </a:t>
            </a:r>
            <a:endParaRPr lang="en-US" altLang="en-US" sz="2800" dirty="0">
              <a:solidFill>
                <a:srgbClr val="006600"/>
              </a:solidFill>
            </a:endParaRPr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585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103  – Protected Password Identifiers</a:t>
            </a:r>
            <a:br>
              <a:rPr lang="en-US" altLang="en-US" dirty="0"/>
            </a:br>
            <a:r>
              <a:rPr lang="en-US" altLang="en-US" dirty="0"/>
              <a:t>(2023-03-16)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Rot="1" noMove="1" noResize="1" noEditPoints="1" noAdjustHandles="1" noChangeArrowheads="1" noChangeShapeType="1"/>
          </p:cNvSpPr>
          <p:nvPr>
            <p:ph idx="1"/>
          </p:nvPr>
        </p:nvSpPr>
        <p:spPr>
          <a:xfrm>
            <a:off x="898281" y="16764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Incorporate the changes in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b="1" dirty="0">
                <a:hlinkClick r:id="rId3"/>
              </a:rPr>
              <a:t>https://mentor.ieee.org/802.11/dcn/23/11-23-0044-06-000m-hpke-protected-password-identifiers.docx</a:t>
            </a:r>
            <a:endParaRPr lang="en-US" altLang="en-US" sz="2800" b="1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b="1" dirty="0"/>
              <a:t>into the </a:t>
            </a:r>
            <a:r>
              <a:rPr lang="en-US" altLang="en-US" sz="2800" b="1" dirty="0" err="1"/>
              <a:t>TGme</a:t>
            </a:r>
            <a:r>
              <a:rPr lang="en-US" altLang="en-US" sz="2800" b="1" dirty="0"/>
              <a:t> draft.</a:t>
            </a:r>
          </a:p>
          <a:p>
            <a:pPr marL="0" indent="0">
              <a:lnSpc>
                <a:spcPct val="80000"/>
              </a:lnSpc>
              <a:buNone/>
            </a:pP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Dan Harkins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Stephen McCann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20 – yes; 19 – no; 0 - abstain. Motion fails. </a:t>
            </a:r>
            <a:endParaRPr lang="en-US" altLang="en-US" sz="2800" dirty="0">
              <a:solidFill>
                <a:srgbClr val="006600"/>
              </a:solidFill>
            </a:endParaRPr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9436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104 – Insufficient Details CIDs</a:t>
            </a:r>
            <a:br>
              <a:rPr lang="en-US" altLang="en-US" dirty="0"/>
            </a:br>
            <a:r>
              <a:rPr lang="en-US" altLang="en-US" dirty="0"/>
              <a:t>(2023-03-16)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7526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1600" dirty="0"/>
              <a:t>Resolve the following CIDs in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600" dirty="0"/>
              <a:t>ED1: “Submission Required" (25 CIDs) in </a:t>
            </a:r>
            <a:r>
              <a:rPr lang="en-US" altLang="en-US" sz="1600" dirty="0">
                <a:hlinkClick r:id="rId3"/>
              </a:rPr>
              <a:t>https://mentor.ieee.org/802.11/dcn/22/11-22-1976-06-000m-revme-wg-lb270-editor1-ad-hoc-comments.xlsx</a:t>
            </a:r>
            <a:r>
              <a:rPr lang="en-US" altLang="en-US" sz="16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600" dirty="0"/>
              <a:t>ED2: “Submission Required" (16 CIDs) in </a:t>
            </a:r>
            <a:r>
              <a:rPr lang="en-US" altLang="en-US" sz="1600" dirty="0">
                <a:hlinkClick r:id="rId4"/>
              </a:rPr>
              <a:t>https://mentor.ieee.org/802.11/dcn/22/11-22-1971-10-000m-revme-editor2-ad-hoc-comments-on-lb270.xlsx</a:t>
            </a:r>
            <a:r>
              <a:rPr lang="en-US" altLang="en-US" sz="16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600" dirty="0"/>
              <a:t>GEN: “GEN-Submission Required” tab ( 18 CIDs) in </a:t>
            </a:r>
            <a:r>
              <a:rPr lang="en-US" altLang="en-US" sz="1600" dirty="0">
                <a:hlinkClick r:id="rId5"/>
              </a:rPr>
              <a:t>https://mentor.ieee.org/802.11/dcn/22/11-22-2016-07-000m-revme-gen-ad-hoc-comments-on-lb270.xlsx</a:t>
            </a:r>
            <a:r>
              <a:rPr lang="en-US" altLang="en-US" sz="16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600" dirty="0"/>
              <a:t>MAC: “Submission Required” tab ( 140 CIDs) in </a:t>
            </a:r>
            <a:r>
              <a:rPr lang="en-US" altLang="en-US" sz="1600" dirty="0">
                <a:hlinkClick r:id="rId6"/>
              </a:rPr>
              <a:t>https://mentor.ieee.org/802.11/dcn/21/11-21-0793-36-000m-revme-mac-comments.xls</a:t>
            </a:r>
            <a:r>
              <a:rPr lang="en-US" altLang="en-US" sz="16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600" dirty="0"/>
              <a:t>PHY: “Submission Required” tab ( 13 CIDs) in </a:t>
            </a:r>
            <a:r>
              <a:rPr lang="en-US" altLang="en-US" sz="1600" dirty="0">
                <a:hlinkClick r:id="rId7"/>
              </a:rPr>
              <a:t>https://mentor.ieee.org/802.11/dcn/21/11-21-0727-22-000m-revme-phy-comments.xls</a:t>
            </a:r>
            <a:r>
              <a:rPr lang="en-US" altLang="en-US" sz="16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600" dirty="0"/>
              <a:t>SEC: “Submission Required” tab ( 63 CIDs) in </a:t>
            </a:r>
            <a:r>
              <a:rPr lang="en-US" altLang="en-US" sz="1600" dirty="0">
                <a:hlinkClick r:id="rId8"/>
              </a:rPr>
              <a:t>https://mentor.ieee.org/802.11/dcn/22/11-22-2020-05-000m-revme-lb270-sec-adhoc-comments.xlsx</a:t>
            </a:r>
            <a:r>
              <a:rPr lang="en-US" altLang="en-US" sz="1600" dirty="0"/>
              <a:t> </a:t>
            </a:r>
          </a:p>
          <a:p>
            <a:pPr marL="457200" lvl="1" indent="0">
              <a:lnSpc>
                <a:spcPct val="80000"/>
              </a:lnSpc>
              <a:buNone/>
            </a:pPr>
            <a:endParaRPr lang="en-US" altLang="en-US" sz="1600" dirty="0"/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1600" b="1" dirty="0"/>
              <a:t>With the resolution “REJECTED - The comment fails to identify changes in sufficient detail so that the specific wording of the changes that will satisfy the commenter can be determined.”</a:t>
            </a:r>
            <a:br>
              <a:rPr lang="en-US" altLang="en-US" sz="1600" b="1" dirty="0"/>
            </a:br>
            <a:endParaRPr lang="en-US" altLang="en-US" sz="1600" b="1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600" dirty="0"/>
              <a:t>Moved: Graham Smith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600" dirty="0"/>
              <a:t>Seconded: Stephen McCann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600" dirty="0"/>
              <a:t>Result: Unanimous.  Approved.</a:t>
            </a: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7151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Motion 105 </a:t>
            </a:r>
            <a:r>
              <a:rPr lang="en-US" altLang="en-US" dirty="0"/>
              <a:t>– More work Required CIDs</a:t>
            </a:r>
            <a:br>
              <a:rPr lang="en-US" altLang="en-US" dirty="0"/>
            </a:br>
            <a:r>
              <a:rPr lang="en-US" altLang="en-US" dirty="0"/>
              <a:t>(2023-03-16)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6764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1600" dirty="0"/>
              <a:t>Resolve the following CIDs in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400" dirty="0"/>
              <a:t>ED1: “More Work Required" (5 CIDs) in </a:t>
            </a:r>
            <a:r>
              <a:rPr lang="en-US" altLang="en-US" sz="1400" dirty="0">
                <a:hlinkClick r:id="rId3"/>
              </a:rPr>
              <a:t>https://mentor.ieee.org/802.11/dcn/22/11-22-1976-06-000m-revme-wg-lb270-editor1-ad-hoc-comments.xlsx</a:t>
            </a:r>
            <a:r>
              <a:rPr lang="en-US" altLang="en-US" sz="14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400" dirty="0"/>
              <a:t>ED2: “More Work Required " (3 CIDs) in </a:t>
            </a:r>
            <a:r>
              <a:rPr lang="en-US" altLang="en-US" sz="1400" dirty="0">
                <a:hlinkClick r:id="rId4"/>
              </a:rPr>
              <a:t>https://mentor.ieee.org/802.11/dcn/22/11-22-1971-10-000m-revme-editor2-ad-hoc-comments-on-lb270.xlsx</a:t>
            </a:r>
            <a:r>
              <a:rPr lang="en-US" altLang="en-US" sz="14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400" dirty="0"/>
              <a:t>GEN: “GEN More Work - March” tab ( 13 CIDs) in </a:t>
            </a:r>
            <a:r>
              <a:rPr lang="en-US" altLang="en-US" sz="1400" dirty="0">
                <a:hlinkClick r:id="rId5"/>
              </a:rPr>
              <a:t>https://mentor.ieee.org/802.11/dcn/22/11-22-2016-07-000m-revme-gen-ad-hoc-comments-on-lb270.xlsx</a:t>
            </a:r>
            <a:r>
              <a:rPr lang="en-US" altLang="en-US" sz="14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400" dirty="0"/>
              <a:t>MAC: “More Work Required” tab ( 13 CIDs) and CID 3053 in </a:t>
            </a:r>
            <a:r>
              <a:rPr lang="en-US" altLang="en-US" sz="1400" dirty="0">
                <a:hlinkClick r:id="rId6"/>
              </a:rPr>
              <a:t>https://mentor.ieee.org/802.11/dcn/21/11-21-0793-36-000m-revme-mac-comments.xls</a:t>
            </a:r>
            <a:r>
              <a:rPr lang="en-US" altLang="en-US" sz="14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400" dirty="0"/>
              <a:t>PHY: “More Work Required” tab ( 7 CIDs) in </a:t>
            </a:r>
            <a:r>
              <a:rPr lang="en-US" altLang="en-US" sz="1400" dirty="0">
                <a:hlinkClick r:id="rId7"/>
              </a:rPr>
              <a:t>https://mentor.ieee.org/802.11/dcn/21/11-21-0727-22-000m-revme-phy-comments.xls</a:t>
            </a:r>
            <a:r>
              <a:rPr lang="en-US" altLang="en-US" sz="14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400" dirty="0"/>
              <a:t>SEC: “More Work Required” tab ( 1 CIDs) in </a:t>
            </a:r>
            <a:r>
              <a:rPr lang="en-US" altLang="en-US" sz="1400" dirty="0">
                <a:hlinkClick r:id="rId8"/>
              </a:rPr>
              <a:t>https://mentor.ieee.org/802.11/dcn/22/11-22-2020-05-000m-revme-lb270-sec-adhoc-comments.xlsx</a:t>
            </a:r>
            <a:r>
              <a:rPr lang="en-US" altLang="en-US" sz="1400" dirty="0"/>
              <a:t> </a:t>
            </a:r>
          </a:p>
          <a:p>
            <a:pPr marL="457200" lvl="1" indent="0">
              <a:lnSpc>
                <a:spcPct val="80000"/>
              </a:lnSpc>
              <a:buNone/>
            </a:pPr>
            <a:endParaRPr lang="en-US" altLang="en-US" sz="1600" dirty="0"/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1600" b="1" dirty="0"/>
              <a:t>With the resolution “REJECTED - The </a:t>
            </a:r>
            <a:r>
              <a:rPr lang="en-US" altLang="en-US" sz="1600" dirty="0"/>
              <a:t>802.11 </a:t>
            </a:r>
            <a:r>
              <a:rPr lang="en-US" altLang="en-US" sz="1600" b="1" dirty="0" err="1"/>
              <a:t>TGm</a:t>
            </a:r>
            <a:r>
              <a:rPr lang="en-US" altLang="en-US" sz="1600" dirty="0" err="1"/>
              <a:t>e</a:t>
            </a:r>
            <a:r>
              <a:rPr lang="en-US" altLang="en-US" sz="1600" b="1" dirty="0"/>
              <a:t> reviewed the comment and agreed that a submission was required with more detailed or updated editing instructions,  or such that could reach consensus in discussion. No updated submission has been reviewed with the </a:t>
            </a:r>
            <a:r>
              <a:rPr lang="en-US" altLang="en-US" sz="1600" dirty="0"/>
              <a:t>802.11 </a:t>
            </a:r>
            <a:r>
              <a:rPr lang="en-US" altLang="en-US" sz="1600" b="1" dirty="0" err="1"/>
              <a:t>TGm</a:t>
            </a:r>
            <a:r>
              <a:rPr lang="en-US" altLang="en-US" sz="1600" dirty="0" err="1"/>
              <a:t>e</a:t>
            </a:r>
            <a:r>
              <a:rPr lang="en-US" altLang="en-US" sz="1600" b="1" dirty="0"/>
              <a:t>.”</a:t>
            </a:r>
            <a:br>
              <a:rPr lang="en-US" altLang="en-US" sz="1600" b="1" dirty="0"/>
            </a:br>
            <a:endParaRPr lang="en-US" altLang="en-US" sz="1600" b="1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600" dirty="0"/>
              <a:t>Moved: Stephen McCann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600" dirty="0"/>
              <a:t>Seconded: Dave </a:t>
            </a:r>
            <a:r>
              <a:rPr lang="en-US" altLang="en-US" sz="1600" dirty="0" err="1"/>
              <a:t>Halasz</a:t>
            </a:r>
            <a:endParaRPr lang="en-US" altLang="en-US" sz="16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600" dirty="0"/>
              <a:t>Result: Approved with 1 no vote. Passes.</a:t>
            </a: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25192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106 – EDITOR1, EDITOR2 CIDs</a:t>
            </a:r>
            <a:br>
              <a:rPr lang="en-US" altLang="en-US" dirty="0"/>
            </a:br>
            <a:r>
              <a:rPr lang="en-US" altLang="en-US" dirty="0"/>
              <a:t>(2023-05-18)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8288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Approve the comment resolutions in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“Trivial Editorial Comments”  (27 CIDs) in </a:t>
            </a:r>
            <a:r>
              <a:rPr lang="en-US" altLang="en-US" sz="1800" dirty="0">
                <a:hlinkClick r:id="rId3"/>
              </a:rPr>
              <a:t>https://mentor.ieee.org/802.11/dcn/23/11-23-0834-01-000m-revme-wg-lb273-editor1-ad-hoc-comments.xlsx</a:t>
            </a:r>
            <a:r>
              <a:rPr lang="en-US" altLang="en-US" sz="18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“Motion ED2-273-01” (5 CIDs) and “Motion ED2-273-02” (51 CIDs)  in  </a:t>
            </a:r>
            <a:r>
              <a:rPr lang="en-US" altLang="en-US" sz="1800" dirty="0">
                <a:hlinkClick r:id="rId4"/>
              </a:rPr>
              <a:t>https://mentor.ieee.org/802.11/dcn/23/11-23-0778-03-000m-revme-editor2-ad-hoc-comments-on-lb273.xlsx</a:t>
            </a:r>
            <a:r>
              <a:rPr lang="en-US" altLang="en-US" sz="1800" dirty="0"/>
              <a:t>, for CID 4401, add an editing instruction “[Q]</a:t>
            </a:r>
            <a:r>
              <a:rPr lang="en-US" altLang="en-US" sz="1800" dirty="0" err="1"/>
              <a:t>m,n</a:t>
            </a:r>
            <a:r>
              <a:rPr lang="en-US" altLang="en-US" sz="1800" dirty="0"/>
              <a:t> indicates the element in row m and column n of matrix *Q*, where 1 ≤ m ≤ </a:t>
            </a:r>
            <a:r>
              <a:rPr lang="en-US" altLang="en-US" sz="1800" dirty="0" err="1"/>
              <a:t>Nrow</a:t>
            </a:r>
            <a:r>
              <a:rPr lang="en-US" altLang="en-US" sz="1800" dirty="0"/>
              <a:t> and 1 ≤ n ≤ </a:t>
            </a:r>
            <a:r>
              <a:rPr lang="en-US" altLang="en-US" sz="1800" dirty="0" err="1"/>
              <a:t>Ncol</a:t>
            </a:r>
            <a:r>
              <a:rPr lang="en-US" altLang="en-US" sz="1800" dirty="0"/>
              <a:t>, with </a:t>
            </a:r>
            <a:r>
              <a:rPr lang="en-US" altLang="en-US" sz="1800" dirty="0" err="1"/>
              <a:t>Nrow</a:t>
            </a:r>
            <a:r>
              <a:rPr lang="en-US" altLang="en-US" sz="1800" dirty="0"/>
              <a:t> and </a:t>
            </a:r>
            <a:r>
              <a:rPr lang="en-US" altLang="en-US" sz="1800" dirty="0" err="1"/>
              <a:t>Ncol</a:t>
            </a:r>
            <a:r>
              <a:rPr lang="en-US" altLang="en-US" sz="1800" dirty="0"/>
              <a:t> being the number of rows and columns of ***delete the*** matrix Q, respectively.”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1800" b="1" dirty="0"/>
              <a:t>and incorporate the text changes into the </a:t>
            </a:r>
            <a:r>
              <a:rPr lang="en-US" altLang="en-US" sz="1800" b="1" dirty="0" err="1"/>
              <a:t>TGme</a:t>
            </a:r>
            <a:r>
              <a:rPr lang="en-US" altLang="en-US" sz="1800" b="1" dirty="0"/>
              <a:t> draft. </a:t>
            </a:r>
            <a:br>
              <a:rPr lang="en-US" altLang="en-US" sz="2000" b="1" dirty="0"/>
            </a:br>
            <a:endParaRPr lang="en-US" altLang="en-US" sz="2000" b="1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Moved: Edward Au	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Seconded: Emily Qi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Result: Unanimous. Approved.</a:t>
            </a:r>
            <a:endParaRPr lang="en-US" altLang="en-US" sz="20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80431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107 – GEN, MAC, PHY, SEC CIDs</a:t>
            </a:r>
            <a:br>
              <a:rPr lang="en-US" altLang="en-US" dirty="0"/>
            </a:br>
            <a:r>
              <a:rPr lang="en-US" altLang="en-US" dirty="0"/>
              <a:t>(2023-05-18)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7526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1600" dirty="0"/>
              <a:t>Approve the comment resolutions in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600" dirty="0"/>
              <a:t>"GEN Motion Orlando" (9 CIDs) in </a:t>
            </a:r>
            <a:r>
              <a:rPr lang="en-US" altLang="en-US" sz="1600" dirty="0">
                <a:hlinkClick r:id="rId3"/>
              </a:rPr>
              <a:t>https://mentor.ieee.org/802.11/dcn/23/11-23-0840-02-000m-revme-gen-ad-hoc-comments-on-lb273.xlsx</a:t>
            </a:r>
            <a:r>
              <a:rPr lang="en-US" altLang="en-US" sz="16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600" dirty="0"/>
              <a:t>“Motion MAC-BE” tabs (13 CIDs) in </a:t>
            </a:r>
            <a:r>
              <a:rPr lang="en-US" altLang="en-US" sz="1600" dirty="0">
                <a:hlinkClick r:id="rId4"/>
              </a:rPr>
              <a:t>https://mentor.ieee.org/802.11/dcn/21/11-21-0793-39-000m-revme-mac-comments.xls</a:t>
            </a:r>
            <a:r>
              <a:rPr lang="en-US" altLang="en-US" sz="1600" dirty="0"/>
              <a:t>,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600" dirty="0"/>
              <a:t>updating the document reference in the resolution of CID 4064 to </a:t>
            </a:r>
            <a:r>
              <a:rPr lang="en-US" altLang="en-US" sz="1600" dirty="0">
                <a:hlinkClick r:id="rId5"/>
              </a:rPr>
              <a:t>https://mentor.ieee.org/802.11/dcn/23/11-23-0858-04-000m-various-lb273-comments.docx</a:t>
            </a:r>
            <a:r>
              <a:rPr lang="en-US" altLang="en-US" sz="16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600" dirty="0"/>
              <a:t>change resolution of CID 4047 to be: REVISED (MAC: 2023-05-17 15:39:25Z): Insert at the start of this sentence, "For the purposes of EDMG operation,"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600" dirty="0"/>
              <a:t>“PHY Motion R” tab (3 CIDs) in </a:t>
            </a:r>
            <a:r>
              <a:rPr lang="en-US" altLang="en-US" sz="1600" dirty="0">
                <a:hlinkClick r:id="rId6"/>
              </a:rPr>
              <a:t>https://mentor.ieee.org/802.11/dcn/21/11-21-0727-24-000m-revme-phy-comments.xls</a:t>
            </a:r>
            <a:r>
              <a:rPr lang="en-US" altLang="en-US" sz="1600" dirty="0"/>
              <a:t>, resolving CID 4019 as “REVISED. Change the beginning of 3rd paragraph of E.2.7.6 to "The Regulatory Info subfield in the Control field of the 6 GHz Operation Information field of the HE Operation element (#4019)expresses the current operational mode of the AP and is interpreted …“”,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600" dirty="0"/>
              <a:t>“Security Motion A” tab (2 CID) in  </a:t>
            </a:r>
            <a:r>
              <a:rPr lang="en-US" altLang="en-US" sz="1600" dirty="0">
                <a:hlinkClick r:id="rId7"/>
              </a:rPr>
              <a:t>https://mentor.ieee.org/802.11/dcn/23/11-23-0780-02-000m-revme-lb273-sec-adhoc-comments.xlsx</a:t>
            </a:r>
            <a:r>
              <a:rPr lang="en-US" altLang="en-US" sz="1600" dirty="0"/>
              <a:t> 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1600" b="1" dirty="0"/>
              <a:t>and incorporate the text changes into the </a:t>
            </a:r>
            <a:r>
              <a:rPr lang="en-US" altLang="en-US" sz="1600" b="1" dirty="0" err="1"/>
              <a:t>TGme</a:t>
            </a:r>
            <a:r>
              <a:rPr lang="en-US" altLang="en-US" sz="1600" b="1" dirty="0"/>
              <a:t> draft. </a:t>
            </a:r>
            <a:br>
              <a:rPr lang="en-US" altLang="en-US" sz="1800" b="1" dirty="0"/>
            </a:br>
            <a:endParaRPr lang="en-US" altLang="en-US" sz="1800" b="1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Moved: Jon Rosdahl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Seconded: Stephen McCann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Result: Unanimous. Approved.</a:t>
            </a:r>
            <a:endParaRPr lang="en-US" altLang="en-US" sz="18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25324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108  – CID 4410 (MAC)</a:t>
            </a:r>
            <a:br>
              <a:rPr lang="en-US" altLang="en-US" dirty="0"/>
            </a:br>
            <a:r>
              <a:rPr lang="en-US" altLang="en-US" dirty="0"/>
              <a:t>(2023-05-18)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Rot="1" noMove="1" noResize="1" noEditPoints="1" noAdjustHandles="1" noChangeArrowheads="1" noChangeShapeType="1"/>
          </p:cNvSpPr>
          <p:nvPr>
            <p:ph idx="1"/>
          </p:nvPr>
        </p:nvSpPr>
        <p:spPr>
          <a:xfrm>
            <a:off x="898281" y="16764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 for CID 4410 on the “MAC motion CID 4410” tab of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 </a:t>
            </a:r>
            <a:r>
              <a:rPr lang="en-US" altLang="en-US" sz="2800" dirty="0">
                <a:hlinkClick r:id="rId3"/>
              </a:rPr>
              <a:t>https://mentor.ieee.org/802.11/dcn/21/11-21-0793-39-000m-revme-mac-comments.xls</a:t>
            </a:r>
            <a:r>
              <a:rPr lang="en-US" altLang="en-US" sz="2800" dirty="0"/>
              <a:t>,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and incorporate the text changes into the </a:t>
            </a:r>
            <a:r>
              <a:rPr lang="en-US" altLang="en-US" sz="2800" dirty="0" err="1"/>
              <a:t>TGme</a:t>
            </a:r>
            <a:r>
              <a:rPr lang="en-US" altLang="en-US" sz="2800" dirty="0"/>
              <a:t> draft.</a:t>
            </a:r>
            <a:endParaRPr lang="en-US" altLang="en-US" sz="2800" b="1" dirty="0"/>
          </a:p>
          <a:p>
            <a:pPr marL="0" indent="0">
              <a:lnSpc>
                <a:spcPct val="80000"/>
              </a:lnSpc>
              <a:buNone/>
            </a:pP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Stephen McCann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</a:t>
            </a:r>
            <a:r>
              <a:rPr lang="en-US" altLang="en-US" sz="2800" dirty="0" err="1"/>
              <a:t>Youhan</a:t>
            </a:r>
            <a:r>
              <a:rPr lang="en-US" altLang="en-US" sz="2800" dirty="0"/>
              <a:t> Kim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Approved with one No vote. Passes.</a:t>
            </a:r>
            <a:endParaRPr lang="en-US" altLang="en-US" sz="1400" dirty="0">
              <a:solidFill>
                <a:srgbClr val="006600"/>
              </a:solidFill>
            </a:endParaRPr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339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C8C5802-0D60-46E2-A811-3DDD2A430F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Abstract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E3CB10D-55A8-4529-BEDD-F608F8F8F2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en-US" dirty="0"/>
              <a:t>This document contains motions for </a:t>
            </a:r>
            <a:r>
              <a:rPr lang="en-US" altLang="en-US" dirty="0" err="1"/>
              <a:t>REVme</a:t>
            </a:r>
            <a:r>
              <a:rPr lang="en-US" altLang="en-US" dirty="0"/>
              <a:t> </a:t>
            </a:r>
            <a:r>
              <a:rPr lang="en-US" altLang="en-US"/>
              <a:t>in 2023</a:t>
            </a:r>
            <a:endParaRPr lang="en-CA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9E02E723-23B8-494B-B023-844FE9E508B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D2AAB4D-61D0-4EF4-81DA-F406BA500B7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5930396" y="6475413"/>
            <a:ext cx="432811" cy="184666"/>
          </a:xfrm>
        </p:spPr>
        <p:txBody>
          <a:bodyPr/>
          <a:lstStyle/>
          <a:p>
            <a:pPr>
              <a:defRPr/>
            </a:pPr>
            <a:r>
              <a:rPr lang="en-US" altLang="en-US"/>
              <a:t>Slide </a:t>
            </a:r>
            <a:fld id="{6835F41C-DEDC-4438-917D-1D94D2D033D6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608288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Motion 109  </a:t>
            </a:r>
            <a:r>
              <a:rPr lang="en-US" altLang="en-US" dirty="0"/>
              <a:t>– CID 4372 and 4003 (MAC)</a:t>
            </a:r>
            <a:br>
              <a:rPr lang="en-US" altLang="en-US" dirty="0"/>
            </a:br>
            <a:r>
              <a:rPr lang="en-US" altLang="en-US" dirty="0"/>
              <a:t>(2023-05-18)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Rot="1" noMove="1" noResize="1" noEditPoints="1" noAdjustHandles="1" noChangeArrowheads="1" noChangeShapeType="1"/>
          </p:cNvSpPr>
          <p:nvPr>
            <p:ph idx="1"/>
          </p:nvPr>
        </p:nvSpPr>
        <p:spPr>
          <a:xfrm>
            <a:off x="898281" y="16764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 for CIDs 4372 and 4003 on the “MAC motion CIDs 4372 and 4003” tab of </a:t>
            </a:r>
            <a:r>
              <a:rPr lang="en-US" altLang="en-US" sz="2800" dirty="0">
                <a:hlinkClick r:id="rId3"/>
              </a:rPr>
              <a:t>https://mentor.ieee.org/802.11/dcn/21/11-21-0793-39-000m-revme-mac-comments.xls</a:t>
            </a:r>
            <a:r>
              <a:rPr lang="en-US" altLang="en-US" sz="2800" dirty="0"/>
              <a:t>,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and incorporate the text changes into the </a:t>
            </a:r>
            <a:r>
              <a:rPr lang="en-US" altLang="en-US" sz="2800" dirty="0" err="1"/>
              <a:t>TGme</a:t>
            </a:r>
            <a:r>
              <a:rPr lang="en-US" altLang="en-US" sz="2800" dirty="0"/>
              <a:t> draft.</a:t>
            </a:r>
            <a:endParaRPr lang="en-US" altLang="en-US" sz="2800" b="1" dirty="0"/>
          </a:p>
          <a:p>
            <a:pPr marL="0" indent="0">
              <a:lnSpc>
                <a:spcPct val="80000"/>
              </a:lnSpc>
              <a:buNone/>
            </a:pP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Abi Patil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Edward Au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Unanimous. </a:t>
            </a:r>
            <a:r>
              <a:rPr lang="en-US" altLang="en-US" sz="2800"/>
              <a:t>Approved.</a:t>
            </a:r>
            <a:endParaRPr lang="en-US" altLang="en-US" sz="1400" dirty="0">
              <a:solidFill>
                <a:srgbClr val="006600"/>
              </a:solidFill>
            </a:endParaRPr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20508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110 – EDITOR1, EDITOR2 CIDs</a:t>
            </a:r>
            <a:br>
              <a:rPr lang="en-US" altLang="en-US" dirty="0"/>
            </a:br>
            <a:r>
              <a:rPr lang="en-US" altLang="en-US" dirty="0"/>
              <a:t>(2023-06-16)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8288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Approve the comment resolutions in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“Motion-EDITOR1-3A”  (17 CIDs) tabs in </a:t>
            </a:r>
            <a:r>
              <a:rPr lang="en-US" altLang="en-US" sz="1800" dirty="0">
                <a:hlinkClick r:id="rId3"/>
              </a:rPr>
              <a:t>https://mentor.ieee.org/802.11/dcn/23/11-23-0834-04-000m-revme-wg-lb273-editor1-ad-hoc-comments.xlsx</a:t>
            </a:r>
            <a:r>
              <a:rPr lang="en-US" altLang="en-US" sz="18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“Motion ED2-273-03” (1 CIDs) tab in  </a:t>
            </a:r>
            <a:r>
              <a:rPr lang="en-US" altLang="en-US" sz="1800" dirty="0">
                <a:hlinkClick r:id="rId4"/>
              </a:rPr>
              <a:t>https://mentor.ieee.org/802.11/dcn/23/11-23-0778-04-000m-revme-editor2-ad-hoc-comments-on-lb273.xlsx</a:t>
            </a:r>
            <a:endParaRPr lang="en-US" altLang="en-US" sz="1800" dirty="0"/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b="1" dirty="0"/>
              <a:t>and incorporate the text changes into the </a:t>
            </a:r>
            <a:r>
              <a:rPr lang="en-US" altLang="en-US" sz="1800" b="1" dirty="0" err="1"/>
              <a:t>TGme</a:t>
            </a:r>
            <a:r>
              <a:rPr lang="en-US" altLang="en-US" sz="1800" b="1" dirty="0"/>
              <a:t> draft. </a:t>
            </a:r>
            <a:br>
              <a:rPr lang="en-US" altLang="en-US" sz="2000" b="1" dirty="0"/>
            </a:br>
            <a:endParaRPr lang="en-US" altLang="en-US" sz="2000" b="1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Moved: Emily Qi	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Seconded: Stephen McCann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Result: Unanimous. Approved.</a:t>
            </a:r>
            <a:endParaRPr lang="en-US" altLang="en-US" sz="20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94974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111 – GEN, MAC, PHY, SEC CIDs</a:t>
            </a:r>
            <a:br>
              <a:rPr lang="en-US" altLang="en-US" dirty="0"/>
            </a:br>
            <a:r>
              <a:rPr lang="en-US" altLang="en-US" dirty="0"/>
              <a:t>(2023-06-16)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7526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1600" dirty="0"/>
              <a:t>Approve the comment resolutions in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600" dirty="0"/>
              <a:t>“GEN Motion A” (3 CIDs) and "GEN Motion B" (7 CIDs) in </a:t>
            </a:r>
            <a:r>
              <a:rPr lang="en-US" altLang="en-US" sz="1600" dirty="0">
                <a:hlinkClick r:id="rId3"/>
              </a:rPr>
              <a:t>https://mentor.ieee.org/802.11/dcn/23/11-23-0840-04-000m-revme-gen-ad-hoc-comments-on-lb273.xlsx</a:t>
            </a:r>
            <a:r>
              <a:rPr lang="en-US" altLang="en-US" sz="16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600" dirty="0"/>
              <a:t>“Motion MAC-BF” tabs (22 CIDs) with the exception of CID 4014, 4312, and 4198 in </a:t>
            </a:r>
            <a:r>
              <a:rPr lang="en-US" altLang="en-US" sz="1600" dirty="0">
                <a:hlinkClick r:id="rId4"/>
              </a:rPr>
              <a:t>https://mentor.ieee.org/802.11/dcn/21/11-21-0793-40-000m-revme-mac-comments.xls</a:t>
            </a:r>
            <a:r>
              <a:rPr lang="en-US" altLang="en-US" sz="1600" dirty="0"/>
              <a:t>,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600" dirty="0"/>
              <a:t>“Security Motion B” tab (7 CID) in  </a:t>
            </a:r>
            <a:r>
              <a:rPr lang="en-US" altLang="en-US" sz="1600" dirty="0">
                <a:hlinkClick r:id="rId5"/>
              </a:rPr>
              <a:t>https://mentor.ieee.org/802.11/dcn/23/11-23-0780-03-000m-revme-lb273-sec-adhoc-comments.xlsx</a:t>
            </a:r>
            <a:r>
              <a:rPr lang="en-US" altLang="en-US" sz="1600" dirty="0"/>
              <a:t> 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1600" b="1" dirty="0"/>
              <a:t>and incorporate the text changes into the </a:t>
            </a:r>
            <a:r>
              <a:rPr lang="en-US" altLang="en-US" sz="1600" b="1" dirty="0" err="1"/>
              <a:t>TGme</a:t>
            </a:r>
            <a:r>
              <a:rPr lang="en-US" altLang="en-US" sz="1600" b="1" dirty="0"/>
              <a:t> draft. </a:t>
            </a:r>
            <a:br>
              <a:rPr lang="en-US" altLang="en-US" sz="1800" b="1" dirty="0"/>
            </a:br>
            <a:endParaRPr lang="en-US" altLang="en-US" sz="1800" b="1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Moved: Stephen McCann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Seconded: Mark Hamilton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Result: Unanimous. Approved.</a:t>
            </a:r>
            <a:endParaRPr lang="en-US" altLang="en-US" sz="18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13579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112  – CID 4069 (MAC)</a:t>
            </a:r>
            <a:br>
              <a:rPr lang="en-US" altLang="en-US" dirty="0"/>
            </a:br>
            <a:r>
              <a:rPr lang="en-US" altLang="en-US" dirty="0"/>
              <a:t>(2023-06-16)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Rot="1" noMove="1" noResize="1" noEditPoints="1" noAdjustHandles="1" noChangeArrowheads="1" noChangeShapeType="1"/>
          </p:cNvSpPr>
          <p:nvPr>
            <p:ph idx="1"/>
          </p:nvPr>
        </p:nvSpPr>
        <p:spPr>
          <a:xfrm>
            <a:off x="898281" y="16764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 for CID 4069 on the “Motion MAC-4069” tab of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 </a:t>
            </a:r>
            <a:r>
              <a:rPr lang="en-US" altLang="en-US" sz="2800" dirty="0">
                <a:hlinkClick r:id="rId3"/>
              </a:rPr>
              <a:t>https://mentor.ieee.org/802.11/dcn/21/11-21-0793-40-000m-revme-mac-comments.xls</a:t>
            </a:r>
            <a:r>
              <a:rPr lang="en-US" altLang="en-US" sz="2800" dirty="0"/>
              <a:t>,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and incorporate the text changes into the </a:t>
            </a:r>
            <a:r>
              <a:rPr lang="en-US" altLang="en-US" sz="2800" dirty="0" err="1"/>
              <a:t>TGme</a:t>
            </a:r>
            <a:r>
              <a:rPr lang="en-US" altLang="en-US" sz="2800" dirty="0"/>
              <a:t> draft.</a:t>
            </a:r>
            <a:endParaRPr lang="en-US" altLang="en-US" sz="2800" b="1" dirty="0"/>
          </a:p>
          <a:p>
            <a:pPr marL="0" indent="0">
              <a:lnSpc>
                <a:spcPct val="80000"/>
              </a:lnSpc>
              <a:buNone/>
            </a:pP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Mark Hamilton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Stephen McCann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4 –Yes; 1 – No, 6 – Abstain. Passes.</a:t>
            </a:r>
            <a:endParaRPr lang="en-US" altLang="en-US" sz="1400" dirty="0">
              <a:solidFill>
                <a:srgbClr val="006600"/>
              </a:solidFill>
            </a:endParaRPr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363361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Motion 113  </a:t>
            </a:r>
            <a:r>
              <a:rPr lang="en-US" altLang="en-US" dirty="0"/>
              <a:t>– CID </a:t>
            </a:r>
            <a:r>
              <a:rPr lang="en-US" altLang="en-US" sz="3200" dirty="0"/>
              <a:t>4312, and 4198</a:t>
            </a:r>
            <a:r>
              <a:rPr lang="en-US" altLang="en-US" dirty="0"/>
              <a:t> (MAC)</a:t>
            </a:r>
            <a:br>
              <a:rPr lang="en-US" altLang="en-US" dirty="0"/>
            </a:br>
            <a:r>
              <a:rPr lang="en-US" altLang="en-US" dirty="0"/>
              <a:t>(2023-06-16)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Rot="1" noMove="1" noResize="1" noEditPoints="1" noAdjustHandles="1" noChangeArrowheads="1" noChangeShapeType="1"/>
          </p:cNvSpPr>
          <p:nvPr>
            <p:ph idx="1"/>
          </p:nvPr>
        </p:nvSpPr>
        <p:spPr>
          <a:xfrm>
            <a:off x="898281" y="16764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resolutions for CID 4312 and 4198 on the “Motion MAC-BF” tab of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 </a:t>
            </a:r>
            <a:r>
              <a:rPr lang="en-US" altLang="en-US" sz="2800" dirty="0">
                <a:hlinkClick r:id="rId3"/>
              </a:rPr>
              <a:t>https://mentor.ieee.org/802.11/dcn/21/11-21-0793-40-000m-revme-mac-comments.xls</a:t>
            </a:r>
            <a:r>
              <a:rPr lang="en-US" altLang="en-US" sz="2800" dirty="0"/>
              <a:t>,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and incorporate the text changes into the </a:t>
            </a:r>
            <a:r>
              <a:rPr lang="en-US" altLang="en-US" sz="2800" dirty="0" err="1"/>
              <a:t>TGme</a:t>
            </a:r>
            <a:r>
              <a:rPr lang="en-US" altLang="en-US" sz="2800" dirty="0"/>
              <a:t> draft.</a:t>
            </a:r>
            <a:endParaRPr lang="en-US" altLang="en-US" sz="2800" b="1" dirty="0"/>
          </a:p>
          <a:p>
            <a:pPr marL="0" indent="0">
              <a:lnSpc>
                <a:spcPct val="80000"/>
              </a:lnSpc>
              <a:buNone/>
            </a:pP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Mark Hamilton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Stephen McCann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Unanimous. Passes.</a:t>
            </a:r>
            <a:endParaRPr lang="en-US" altLang="en-US" sz="1400" dirty="0">
              <a:solidFill>
                <a:srgbClr val="006600"/>
              </a:solidFill>
            </a:endParaRPr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3531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92 – EDITOR1, EDITOR2 CIDs</a:t>
            </a:r>
            <a:br>
              <a:rPr lang="en-US" altLang="en-US" dirty="0"/>
            </a:br>
            <a:r>
              <a:rPr lang="en-US" altLang="en-US" dirty="0"/>
              <a:t>(2023-01-19)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8288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Approve the comment resolutions in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“Motion-EDITOR1-2B”  (29 CIDs) except CIDs 3167, 3168, 3419 and “Motion-EDITOR1-2C” (3 CIDs) in </a:t>
            </a:r>
            <a:r>
              <a:rPr lang="en-US" altLang="en-US" sz="1800" dirty="0">
                <a:hlinkClick r:id="rId3"/>
              </a:rPr>
              <a:t>https://mentor.ieee.org/802.11/dcn/22/11-22-1976-03-000m-revme-wg-lb270-editor1-ad-hoc-comments.xlsx</a:t>
            </a:r>
            <a:r>
              <a:rPr lang="en-US" altLang="en-US" sz="1800" dirty="0"/>
              <a:t> with CID 3775 updated to include the CID number in the resolution,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And with CID 3430, insert at the beginning of the resolution, the following “Incorporate the “Proposed Resolution” for CID 3428 in doc 11-22/2072r3 (</a:t>
            </a:r>
            <a:r>
              <a:rPr lang="en-US" altLang="en-US" sz="1800" dirty="0">
                <a:hlinkClick r:id="rId4"/>
              </a:rPr>
              <a:t>https://mentor.ieee.org/802.11/dcn/22/11-22-2072-03-000m-proposed-resolution-for-revme-lb270-editor1-ad-hoc-comments.docx)</a:t>
            </a:r>
            <a:r>
              <a:rPr lang="en-US" altLang="en-US" sz="1800" dirty="0"/>
              <a:t>. Note to Editor”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“Motion ED2-270-05” (13 CIDs) in  </a:t>
            </a:r>
            <a:r>
              <a:rPr lang="en-US" altLang="en-US" sz="1800" dirty="0">
                <a:hlinkClick r:id="rId5"/>
              </a:rPr>
              <a:t>https://mentor.ieee.org/802.11/dcn/22/11-22-1971-05-000m-revme-editor2-ad-hoc-comments-on-lb270.xlsx</a:t>
            </a:r>
            <a:r>
              <a:rPr lang="en-US" altLang="en-US" sz="1800" dirty="0"/>
              <a:t> , 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1800" b="1" dirty="0"/>
              <a:t>and incorporate the text changes into the </a:t>
            </a:r>
            <a:r>
              <a:rPr lang="en-US" altLang="en-US" sz="1800" b="1" dirty="0" err="1"/>
              <a:t>TGme</a:t>
            </a:r>
            <a:r>
              <a:rPr lang="en-US" altLang="en-US" sz="1800" b="1" dirty="0"/>
              <a:t> draft. </a:t>
            </a:r>
            <a:br>
              <a:rPr lang="en-US" altLang="en-US" sz="2000" b="1" dirty="0"/>
            </a:br>
            <a:endParaRPr lang="en-US" altLang="en-US" sz="2000" b="1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Moved: Emily Qi	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Seconded: Mark Hamilton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Result: Unanimous. Approved.</a:t>
            </a:r>
            <a:endParaRPr lang="en-US" altLang="en-US" sz="20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8666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93 – GEN, MAC, PHY, SEC CIDs</a:t>
            </a:r>
            <a:br>
              <a:rPr lang="en-US" altLang="en-US" dirty="0"/>
            </a:br>
            <a:r>
              <a:rPr lang="en-US" altLang="en-US" dirty="0"/>
              <a:t>(2023-01-19)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8288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Approve the comment resolutions in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"GEN Motion C" (11 CIDs) in </a:t>
            </a:r>
            <a:r>
              <a:rPr lang="en-US" altLang="en-US" sz="1800" dirty="0">
                <a:hlinkClick r:id="rId3"/>
              </a:rPr>
              <a:t>https://mentor.ieee.org/802.11/dcn/21/11-21-0699-19-000m-gen-adhoc-revme-cc35-comments.xls</a:t>
            </a:r>
            <a:r>
              <a:rPr lang="en-US" altLang="en-US" sz="18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“Motion MAC-BA” tabs (15 CIDs) in </a:t>
            </a:r>
            <a:r>
              <a:rPr lang="en-US" altLang="en-US" sz="1800" dirty="0">
                <a:hlinkClick r:id="rId4"/>
              </a:rPr>
              <a:t>https://mentor.ieee.org/802.11/dcn/21/11-21-0793-33-000m-revme-mac-comments.xls</a:t>
            </a:r>
            <a:r>
              <a:rPr lang="en-US" altLang="en-US" sz="18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“PHY Motion O” tab (18 CIDs) in </a:t>
            </a:r>
            <a:r>
              <a:rPr lang="en-US" altLang="en-US" sz="1800" dirty="0">
                <a:hlinkClick r:id="rId5"/>
              </a:rPr>
              <a:t>https://mentor.ieee.org/802.11/dcn/21/11-21-0727-20-000m-revme-phy-comments.xls</a:t>
            </a:r>
            <a:r>
              <a:rPr lang="en-US" altLang="en-US" sz="18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“Security Motion H” tab (1 CID) in  </a:t>
            </a:r>
            <a:r>
              <a:rPr lang="en-US" altLang="en-US" sz="1800" dirty="0">
                <a:hlinkClick r:id="rId6"/>
              </a:rPr>
              <a:t>https://mentor.ieee.org/802.11/dcn/22/11-22-2020-03-000m-revme-lb270-sec-adhoc-comments.xlsx</a:t>
            </a:r>
            <a:r>
              <a:rPr lang="en-US" altLang="en-US" sz="1800" dirty="0"/>
              <a:t> 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1800" b="1" dirty="0"/>
              <a:t>and incorporate the text changes into the </a:t>
            </a:r>
            <a:r>
              <a:rPr lang="en-US" altLang="en-US" sz="1800" b="1" dirty="0" err="1"/>
              <a:t>TGme</a:t>
            </a:r>
            <a:r>
              <a:rPr lang="en-US" altLang="en-US" sz="1800" b="1" dirty="0"/>
              <a:t> draft. </a:t>
            </a:r>
            <a:br>
              <a:rPr lang="en-US" altLang="en-US" sz="2000" b="1" dirty="0"/>
            </a:br>
            <a:endParaRPr lang="en-US" altLang="en-US" sz="2000" b="1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Moved: Jon Rosdahl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Seconded: Stephen McCann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Result: Unanimous. Approved.</a:t>
            </a:r>
            <a:endParaRPr lang="en-US" altLang="en-US" sz="20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1414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94  – WEP CIDs</a:t>
            </a:r>
            <a:br>
              <a:rPr lang="en-US" altLang="en-US" dirty="0"/>
            </a:br>
            <a:r>
              <a:rPr lang="en-US" altLang="en-US" dirty="0"/>
              <a:t>(2023-01-19)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Rot="1" noMove="1" noResize="1" noEditPoints="1" noAdjustHandles="1" noChangeArrowheads="1" noChangeShapeType="1"/>
          </p:cNvSpPr>
          <p:nvPr>
            <p:ph idx="1"/>
          </p:nvPr>
        </p:nvSpPr>
        <p:spPr>
          <a:xfrm>
            <a:off x="898281" y="16764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resolutions on the “Security Motion WEP” tab (8 CIDs) in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b="1" dirty="0">
                <a:hlinkClick r:id="rId3"/>
              </a:rPr>
              <a:t>https://mentor.ieee.org/802.11/dcn/22/11-22-2020-03-000m-revme-lb270-sec-adhoc-comments.xlsx</a:t>
            </a:r>
            <a:r>
              <a:rPr lang="en-US" altLang="en-US" sz="2800" b="1" dirty="0"/>
              <a:t>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b="1" dirty="0"/>
              <a:t>and incorporate the text changes into the </a:t>
            </a:r>
            <a:r>
              <a:rPr lang="en-US" altLang="en-US" sz="2800" b="1" dirty="0" err="1"/>
              <a:t>TGme</a:t>
            </a:r>
            <a:r>
              <a:rPr lang="en-US" altLang="en-US" sz="2800" b="1" dirty="0"/>
              <a:t> draft.</a:t>
            </a:r>
          </a:p>
          <a:p>
            <a:pPr marL="0" indent="0">
              <a:lnSpc>
                <a:spcPct val="80000"/>
              </a:lnSpc>
              <a:buNone/>
            </a:pP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Dan Harkins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Mark Rison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Unanimous. Approved. </a:t>
            </a:r>
            <a:endParaRPr lang="en-US" altLang="en-US" sz="2800" dirty="0">
              <a:solidFill>
                <a:srgbClr val="006600"/>
              </a:solidFill>
            </a:endParaRPr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0982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95  – Related to CID 3069 </a:t>
            </a:r>
            <a:br>
              <a:rPr lang="en-US" altLang="en-US" dirty="0"/>
            </a:br>
            <a:r>
              <a:rPr lang="en-US" altLang="en-US" dirty="0"/>
              <a:t>(2023-01-19)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Rot="1" noMove="1" noResize="1" noEditPoints="1" noAdjustHandles="1" noChangeArrowheads="1" noChangeShapeType="1"/>
          </p:cNvSpPr>
          <p:nvPr>
            <p:ph idx="1"/>
          </p:nvPr>
        </p:nvSpPr>
        <p:spPr>
          <a:xfrm>
            <a:off x="898281" y="16764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To be consistent with the resolution to CID 3069, instruct the editor to change </a:t>
            </a:r>
            <a:r>
              <a:rPr lang="en-US" altLang="en-US" sz="2800" b="1" dirty="0"/>
              <a:t>"constellation symbols" to "constellations“ at  4603.62 (relative to D2.0).</a:t>
            </a:r>
            <a:br>
              <a:rPr lang="en-US" altLang="en-US" sz="2800" b="1" dirty="0"/>
            </a:br>
            <a:endParaRPr lang="en-US" altLang="en-US" sz="2800" b="1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Emily Qi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Mark Rison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Unanimous. </a:t>
            </a:r>
            <a:r>
              <a:rPr lang="en-US" altLang="en-US" sz="2800"/>
              <a:t>Approved.</a:t>
            </a:r>
            <a:endParaRPr lang="en-US" altLang="en-US" sz="1400" dirty="0">
              <a:solidFill>
                <a:srgbClr val="006600"/>
              </a:solidFill>
            </a:endParaRPr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7694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96 – EDITOR1, EDITOR2 CIDs</a:t>
            </a:r>
            <a:br>
              <a:rPr lang="en-US" altLang="en-US" dirty="0"/>
            </a:br>
            <a:r>
              <a:rPr lang="en-US" altLang="en-US" dirty="0"/>
              <a:t>(2023-02-17)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8288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Approve the comment resolutions in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“MOTION-EDITOR1-2D”  (2 CIDs) in </a:t>
            </a:r>
            <a:r>
              <a:rPr lang="en-US" altLang="en-US" sz="1800" dirty="0">
                <a:hlinkClick r:id="rId3"/>
              </a:rPr>
              <a:t>https://mentor.ieee.org/802.11/dcn/22/11-22-1976-04-000m-revme-wg-lb270-editor1-ad-hoc-comments.xlsx</a:t>
            </a:r>
            <a:r>
              <a:rPr lang="en-US" altLang="en-US" sz="18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“Motion ED2-270-06” (2 CIDs) in  </a:t>
            </a:r>
            <a:r>
              <a:rPr lang="en-US" altLang="en-US" sz="1800" dirty="0">
                <a:hlinkClick r:id="rId4"/>
              </a:rPr>
              <a:t>https://mentor.ieee.org/802.11/dcn/22/11-22-1971-07-000m-revme-editor2-ad-hoc-comments-on-lb270.xlsx</a:t>
            </a:r>
            <a:r>
              <a:rPr lang="en-US" altLang="en-US" sz="1800" dirty="0"/>
              <a:t> , 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1800" b="1" dirty="0"/>
              <a:t>and incorporate the text changes into the </a:t>
            </a:r>
            <a:r>
              <a:rPr lang="en-US" altLang="en-US" sz="1800" b="1" dirty="0" err="1"/>
              <a:t>TGme</a:t>
            </a:r>
            <a:r>
              <a:rPr lang="en-US" altLang="en-US" sz="1800" b="1" dirty="0"/>
              <a:t> draft. </a:t>
            </a:r>
            <a:br>
              <a:rPr lang="en-US" altLang="en-US" sz="2000" b="1" dirty="0"/>
            </a:br>
            <a:endParaRPr lang="en-US" altLang="en-US" sz="2000" b="1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Moved: Emily Qi	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Seconded: Stephen McCann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Result: Unanimous. Approved.</a:t>
            </a:r>
            <a:endParaRPr lang="en-US" altLang="en-US" sz="20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6046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97 – GEN, MAC, PHY, SEC CIDs</a:t>
            </a:r>
            <a:br>
              <a:rPr lang="en-US" altLang="en-US" dirty="0"/>
            </a:br>
            <a:r>
              <a:rPr lang="en-US" altLang="en-US" dirty="0"/>
              <a:t>(2023-02-17)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8288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Approve the comment resolutions in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"GEN Motion D" (13 CIDs) in </a:t>
            </a:r>
            <a:r>
              <a:rPr lang="en-US" altLang="en-US" sz="1800" dirty="0">
                <a:hlinkClick r:id="rId3"/>
              </a:rPr>
              <a:t>https://mentor.ieee.org/802.11/dcn/22/11-22-2016-06-000m-revme-gen-ad-hoc-comments-on-lb270.xlsx</a:t>
            </a:r>
            <a:r>
              <a:rPr lang="en-US" altLang="en-US" sz="18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“Motion MAC-BB” tabs (8 CIDs) with the exception of CID 3508 and CID 3267  in </a:t>
            </a:r>
            <a:r>
              <a:rPr lang="en-US" altLang="en-US" sz="1800" dirty="0">
                <a:hlinkClick r:id="rId4"/>
              </a:rPr>
              <a:t>https://mentor.ieee.org/802.11/dcn/21/11-21-0793-35-000m-revme-mac-comments.xls</a:t>
            </a:r>
            <a:r>
              <a:rPr lang="en-US" altLang="en-US" sz="18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“PHY Motion P” tab (1 CIDs) in </a:t>
            </a:r>
            <a:r>
              <a:rPr lang="en-US" altLang="en-US" sz="1800" dirty="0">
                <a:hlinkClick r:id="rId5"/>
              </a:rPr>
              <a:t>https://mentor.ieee.org/802.11/dcn/21/11-21-0727-21-000m-revme-phy-comments.xls</a:t>
            </a:r>
            <a:r>
              <a:rPr lang="en-US" altLang="en-US" sz="18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“Security Motion I” tab (20 CIDs) in  </a:t>
            </a:r>
            <a:r>
              <a:rPr lang="en-US" altLang="en-US" sz="1800" dirty="0">
                <a:hlinkClick r:id="rId6"/>
              </a:rPr>
              <a:t>https://mentor.ieee.org/802.11/dcn/22/11-22-2020-04-000m-revme-lb270-sec-adhoc-comments.xlsx</a:t>
            </a:r>
            <a:r>
              <a:rPr lang="en-US" altLang="en-US" sz="1800" dirty="0"/>
              <a:t> 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1800" b="1" dirty="0"/>
              <a:t>and incorporate the text changes into the </a:t>
            </a:r>
            <a:r>
              <a:rPr lang="en-US" altLang="en-US" sz="1800" b="1" dirty="0" err="1"/>
              <a:t>TGme</a:t>
            </a:r>
            <a:r>
              <a:rPr lang="en-US" altLang="en-US" sz="1800" b="1" dirty="0"/>
              <a:t> draft. </a:t>
            </a:r>
            <a:br>
              <a:rPr lang="en-US" altLang="en-US" sz="2000" b="1" dirty="0"/>
            </a:br>
            <a:endParaRPr lang="en-US" altLang="en-US" sz="2000" b="1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Moved: Dan Harkins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Seconded: Jouni Malinen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Result: Unanimous. Approved.</a:t>
            </a:r>
            <a:endParaRPr lang="en-US" altLang="en-US" sz="20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8575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98  – CIDs 3508 and 3267 (MAC)</a:t>
            </a:r>
            <a:br>
              <a:rPr lang="en-US" altLang="en-US" dirty="0"/>
            </a:br>
            <a:r>
              <a:rPr lang="en-US" altLang="en-US" dirty="0"/>
              <a:t>(2023-02-17)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Rot="1" noMove="1" noResize="1" noEditPoints="1" noAdjustHandles="1" noChangeArrowheads="1" noChangeShapeType="1"/>
          </p:cNvSpPr>
          <p:nvPr>
            <p:ph idx="1"/>
          </p:nvPr>
        </p:nvSpPr>
        <p:spPr>
          <a:xfrm>
            <a:off x="898281" y="16764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Approve the resolution to CIDs 3508 and 3267 as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400" dirty="0"/>
              <a:t>REVISED. Delete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400" dirty="0"/>
              <a:t>"If beacon protection is enabled at the non-AP STA, Beacon frames that are received without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400" dirty="0"/>
              <a:t>BIP protection shall be discarded. A WNM Notification Request frame may be used to report beacon protection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400" dirty="0"/>
              <a:t>failure."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400" dirty="0"/>
              <a:t>from the end of 12.5.3.6</a:t>
            </a:r>
          </a:p>
          <a:p>
            <a:pPr marL="0" indent="0">
              <a:lnSpc>
                <a:spcPct val="80000"/>
              </a:lnSpc>
              <a:buNone/>
            </a:pPr>
            <a:endParaRPr lang="en-US" altLang="en-US" sz="14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400" dirty="0"/>
              <a:t>Add before the final paragraph of 12.6.23, </a:t>
            </a:r>
            <a:r>
              <a:rPr lang="en-US" altLang="en-US" sz="1400" b="1" dirty="0"/>
              <a:t>at 4603.62 (relative to D2.0)</a:t>
            </a:r>
            <a:r>
              <a:rPr lang="en-US" altLang="en-US" sz="1400" dirty="0"/>
              <a:t>, as new paragraphs: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400" dirty="0"/>
              <a:t>“If beacon protection is enabled at a non-AP STA, the STA shall discard Beacon frames without BIP protection received from its associated AP. The STA may use a WNM Notification Request frame to report beacon protection failure. If beacon protection is enabled at a non-AP STA, the STA should discard broadcast Probe Response frames received from its associated AP.</a:t>
            </a:r>
          </a:p>
          <a:p>
            <a:pPr marL="0" indent="0">
              <a:lnSpc>
                <a:spcPct val="80000"/>
              </a:lnSpc>
              <a:buNone/>
            </a:pPr>
            <a:endParaRPr lang="en-US" altLang="en-US" sz="14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400" dirty="0"/>
              <a:t>NOTE 1--An EDCA Parameter Set element might need to be retained if the element is not provided in Beacon frames.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400" dirty="0">
                <a:highlight>
                  <a:srgbClr val="FFFF00"/>
                </a:highlight>
              </a:rPr>
              <a:t>NOTE 2--A broadcast Probe Response frame might be used as a presence indication.</a:t>
            </a:r>
            <a:r>
              <a:rPr lang="en-US" altLang="en-US" sz="1400" dirty="0"/>
              <a:t>”</a:t>
            </a:r>
            <a:endParaRPr lang="en-US" altLang="en-US" sz="1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And incorporate the text changes into the </a:t>
            </a:r>
            <a:r>
              <a:rPr lang="en-US" altLang="en-US" sz="1800" dirty="0" err="1"/>
              <a:t>TGme</a:t>
            </a:r>
            <a:r>
              <a:rPr lang="en-US" altLang="en-US" sz="1800" dirty="0"/>
              <a:t> draft</a:t>
            </a:r>
          </a:p>
          <a:p>
            <a:pPr marL="0" indent="0">
              <a:lnSpc>
                <a:spcPct val="80000"/>
              </a:lnSpc>
              <a:buNone/>
            </a:pPr>
            <a:endParaRPr lang="en-US" altLang="en-US" sz="20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Moved: Jouni Malinen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Seconded: Mark Rison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Result: Unanimous. </a:t>
            </a:r>
            <a:r>
              <a:rPr lang="en-US" altLang="en-US" sz="1800" dirty="0" err="1"/>
              <a:t>Appeoved</a:t>
            </a:r>
            <a:r>
              <a:rPr lang="en-US" altLang="en-US" sz="1800" dirty="0"/>
              <a:t>.</a:t>
            </a:r>
            <a:endParaRPr lang="en-US" altLang="en-US" sz="1100" dirty="0">
              <a:solidFill>
                <a:srgbClr val="006600"/>
              </a:solidFill>
            </a:endParaRPr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086086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113023</TotalTime>
  <Words>3558</Words>
  <Application>Microsoft Office PowerPoint</Application>
  <PresentationFormat>Widescreen</PresentationFormat>
  <Paragraphs>460</Paragraphs>
  <Slides>24</Slides>
  <Notes>23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7" baseType="lpstr">
      <vt:lpstr>Times New Roman</vt:lpstr>
      <vt:lpstr>802-11-Submission</vt:lpstr>
      <vt:lpstr>Document</vt:lpstr>
      <vt:lpstr>PowerPoint Presentation</vt:lpstr>
      <vt:lpstr>Abstract</vt:lpstr>
      <vt:lpstr>Motion 92 – EDITOR1, EDITOR2 CIDs (2023-01-19)</vt:lpstr>
      <vt:lpstr>Motion 93 – GEN, MAC, PHY, SEC CIDs (2023-01-19)</vt:lpstr>
      <vt:lpstr>Motion 94  – WEP CIDs (2023-01-19)</vt:lpstr>
      <vt:lpstr>Motion 95  – Related to CID 3069  (2023-01-19)</vt:lpstr>
      <vt:lpstr>Motion 96 – EDITOR1, EDITOR2 CIDs (2023-02-17)</vt:lpstr>
      <vt:lpstr>Motion 97 – GEN, MAC, PHY, SEC CIDs (2023-02-17)</vt:lpstr>
      <vt:lpstr>Motion 98  – CIDs 3508 and 3267 (MAC) (2023-02-17)</vt:lpstr>
      <vt:lpstr>Motion 99 – EDITOR1, EDITOR2 CIDs (2023-03-16)</vt:lpstr>
      <vt:lpstr>Motion 100 – GEN, MAC, PHY, SEC CIDs (2023-03-16)</vt:lpstr>
      <vt:lpstr>Motion 101  – CID 3757 (MAC) (2023-03-16)</vt:lpstr>
      <vt:lpstr>Motion 102  – S1G 1024 QAM (2023-03-16)</vt:lpstr>
      <vt:lpstr>Motion 103  – Protected Password Identifiers (2023-03-16)</vt:lpstr>
      <vt:lpstr>Motion 104 – Insufficient Details CIDs (2023-03-16)</vt:lpstr>
      <vt:lpstr>Motion 105 – More work Required CIDs (2023-03-16)</vt:lpstr>
      <vt:lpstr>Motion 106 – EDITOR1, EDITOR2 CIDs (2023-05-18)</vt:lpstr>
      <vt:lpstr>Motion 107 – GEN, MAC, PHY, SEC CIDs (2023-05-18)</vt:lpstr>
      <vt:lpstr>Motion 108  – CID 4410 (MAC) (2023-05-18)</vt:lpstr>
      <vt:lpstr>Motion 109  – CID 4372 and 4003 (MAC) (2023-05-18)</vt:lpstr>
      <vt:lpstr>Motion 110 – EDITOR1, EDITOR2 CIDs (2023-06-16)</vt:lpstr>
      <vt:lpstr>Motion 111 – GEN, MAC, PHY, SEC CIDs (2023-06-16)</vt:lpstr>
      <vt:lpstr>Motion 112  – CID 4069 (MAC) (2023-06-16)</vt:lpstr>
      <vt:lpstr>Motion 113  – CID 4312, and 4198 (MAC) (2023-06-16)</vt:lpstr>
    </vt:vector>
  </TitlesOfParts>
  <Manager/>
  <Company>Marvell Semiconductor Inc.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11-22/0056r11</dc:title>
  <dc:subject>Task Group AY November 2015 Meeting Agenda</dc:subject>
  <dc:creator>"mmontemurro@blackberry.com" &lt;mmontemurro@blackberry.com&gt;</dc:creator>
  <cp:keywords>April 2022</cp:keywords>
  <dc:description/>
  <cp:lastModifiedBy>Mike Montemurro</cp:lastModifiedBy>
  <cp:revision>4642</cp:revision>
  <cp:lastPrinted>2014-11-04T15:04:57Z</cp:lastPrinted>
  <dcterms:created xsi:type="dcterms:W3CDTF">2007-04-17T18:10:23Z</dcterms:created>
  <dcterms:modified xsi:type="dcterms:W3CDTF">2023-06-16T14:31:55Z</dcterms:modified>
  <cp:category>Agenda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(12)O48q+nWDiKNAVXoAwq58w7ATF5BZpxUzus1FEuepahc6BRLUWdfXeHQFTCUY0LJynFgfmRNUPZlAVy+j0r6pbTTT4EXTIDQn++fDAJzW+wNWbLiJe8Z4f4WxdeblmkwEZYVIjqjQH/zBS5y6b9GoioXTXjFlVZ7xPu5xRU0WiDXzU0e3oG78RYbPZ2aHX/hl9SFYOtYdUMQjNw+W6g45GYePd7oGmr8CiOcEr8o5DLsyXdeT</vt:lpwstr>
  </property>
  <property fmtid="{D5CDD505-2E9C-101B-9397-08002B2CF9AE}" pid="3" name="_ms_pID_7253431">
    <vt:lpwstr>hBtTL66MZvP2f/KaV3adKT94KHNJID0xypYHmm25hGzk/ETif8Sj8xBGFsYnZVfYQOQ/wAyM9jGI1mxvLrml8FSLl4bDbfLtpebXgH+6bsglE2sjb5/6PLqZ6vrPMuq4xHCeAFploXk9GR4pqeBSsTI3ryAIkLOeZIHu3OlyhiIUHAYFFjusCknP+OLaVPfpnqpJjopJQHwudTzey6vtimu1b8SZqaoMzXoWNM8jqNR1+tnd</vt:lpwstr>
  </property>
  <property fmtid="{D5CDD505-2E9C-101B-9397-08002B2CF9AE}" pid="4" name="_ms_pID_7253432">
    <vt:lpwstr>x8ME0DQ2PpRh3avrRbfrZv56P6DdLEWGgiSMf+uDB4pq8mzhbhG6zPVPz3X1HS7rV0q5VF4keEsOSPp/KUMahD6kIQ6nI8qma02y7yusddScuZyMKuYK7AFTacu2BRKKxw82Xzx/b9m828jjjbhdYp08I8L82pMlPMiTjrFCpVp1AC8y6wfo3GM3bJVjc7D4DG5rJI1R0MXpzIiQOzKrXn0tHb6SOvbzeZuVqelsG00qCwte</vt:lpwstr>
  </property>
  <property fmtid="{D5CDD505-2E9C-101B-9397-08002B2CF9AE}" pid="5" name="_ms_pID_7253433">
    <vt:lpwstr>DeUnBJ7jXkhDFSfx2mbaZLiRTmabchORs5UcQM7t6iy9W9V5x0aJrpdekEha9ev1v7ztBtDiSNiz0nb5TnbmoOjSO9dSTPtxKJtkBk0VOT8v8uSIsc13cQc0DfmbMnZDCw/73NT8fGNvpvuxnOABvrA90Ua7RN1L2t9H8pOjEZKxCOmcGK2xRY5PojaZXHShwppauFNrvLHwrK2A1xMWv2Hy/8UBtsBI7RPOw+pkMh3CoR5h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9t84MRtTx6Thnshgwp5BWq4UiuH84Eiujfe39Icajo8bMu+OO+aJRKLepkNrNUE99MU7YuJd+fFCg3aweaBTnq2fGfvMW7Ut/bQu8RC1FTVvRRLGOQlyb7hYMxC9aIRdVBZ6p18/5pQrL2cu4rhCKSpebJkgn8YLAtFbLQvYKXu93YKEYLjKpDwJeP+CyI8vT062JGalwlQ3Yvee3IDqJW1yqOBg24U7zWL0L3MKhhrvO8f0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6GWTJDqz29S7smRvZQ2d6O2tevCrNSUYcO/TE5kl465CI3u3agCbKz/IqAI6BCDNXFzeHpTc0L65mbokTOrPcULOX23R2vtnlJnGDo1mTjdsWF4b4qPHz0R58sXuSVXhknyPvskulsySMkLGliq6rC8WkcO5aBCH/kRw9eAT1jvX2qCdNVwm1UhsJZec74rp824gmFvr6KutP18IGVz5uhur7VnixQSUGNWBIVj552MkbME6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sTeVGnCQ0WCLcu3MQHuO0TFinWdHluh2Vf6zXtBjuRebL8xr6suQUaNHGWcf621zJRFmh33DmaFN7MhZOreGlD6ucG2hrcCFhIUw1L/vg/10yQu6cia0ltRDyoV9ZARFiNAqXnGHWnwNjirxWaWwRuMcte7s5PAnIc7KUTz33edbdJXdaI39osewTu48zvXD5Ap8Q0zJ809EcnCIXc+WtGKSzpnNNWwFyVUPx3CFyuEpL4Pj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Dm3MIKDygnrlJgGYaKT7hvJiY3AsvZDFcRpNIqaF2iH+3iYHuJDWGNqjQFQTnPnIW4L7Ph3g4wZJ6lvGXdrp7GMSeF0/HbFbONKSiB6fo3sjR58WECrD3iyflR3pBaDoQwN398Hqp9MUjYgpTKwoV9UJBG1HMAxflrQaAv6/QXkRlJDGoKn90YQTAs+RxuWobh62wp6uacyFPhO3dxEgde63/NbE/BFnXQtf45PCGNa3KvlH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2TW/xbkhJGEaCFDDLT5IDAVYF7wCtVb86KgY7RouYgbTiiRUOUZdvQgYasRYQjRRQHq3j7PEJ5m9aiErVUdxB14eSEqi39a6X/0IWvo/Tl6lOouA5yKfuJr+AnxG9iCUEzuOlA5YtCxXAL38I3f/xKvhMKnXvJsA3IDAAIj0TdpHkqeEjGqdZaLJun9BFA8ui4iGfsGtGbd83Tu9xvBJhy61UCXLzIC1/3e8A7uQIj70Y9vE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y6kFNTjsH2mE8f1UM95zogrbUuwzLzv11JqPEndS5UH5Lo8hJp1y9mBWg137eLLAXkxWIT1wLg0+p/ZEkq2ar/3u10yNvrddGtCMOn+Mik/A6YEfsGhiacDa6gq2VTnIhFya5g2Un2Qd5eq5mxnZth6Wic1AwgAKLTlzgAodJEMyHfuT91df79HCc/2kG/biuHnoxtPvJnwn+VOSQPxc/3X08hy+h9J1u9JNx0xL2/GBk3Jq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kiAeZ3SViGiZnriBbU58KYt1RpZ8eBinUdFbRfYxQXRkzDWwNQewHtw75pcA6cREPLuI2SAbxHVYSR3ZUQ5zzjYwte9tx/Sz0XORHKyOcmsIT5gncnPVLYLsDnTA2iOGX/DUw8XNZoQ9LYZzW9Y+ux8R1UZoLQv4XUK12L129g9SBWNmAOm2sZnFbfrpXSC/kozVB/gOTHDLzacdjMJ1j+FvpemlYvFkaW2xdXn6gHIjaUtI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w8PjNg==</vt:lpwstr>
  </property>
  <property fmtid="{D5CDD505-2E9C-101B-9397-08002B2CF9AE}" pid="25" name="_ms_pID_72534311_00">
    <vt:lpwstr>_ms_pID_72534311</vt:lpwstr>
  </property>
  <property fmtid="{D5CDD505-2E9C-101B-9397-08002B2CF9AE}" pid="26" name="_2015_ms_pID_725343">
    <vt:lpwstr>(3)MQ280qaauPybJRi62kUpZA41Bfd9s0tKU0L1gHYSXuruirnW+yggUxaM5lwCnXMYFeAu5LmE
EGt+ZYFA0mZ37Ikq5v9LbLZ7CLIpcwEf7a3Wsdc+OXbkMYbd2/pnYTSVvKs98qmWW6bS6wY7
v6zx1BiLMvevH6TxJdaBgHMJBUpTYVEQdkmjnLjxYHHw4HdzjFaoCmaQ+1lE4vsZzyePy9AY
4fn+21KMpWyAaI5gMM</vt:lpwstr>
  </property>
  <property fmtid="{D5CDD505-2E9C-101B-9397-08002B2CF9AE}" pid="27" name="_2015_ms_pID_7253431">
    <vt:lpwstr>MSLji7apc1dElFbOOZh69G3eK9lHGPPDbRohc7vQ0dRHT9QjgefLTK
Z9vWckHJjpkVFbIUJKmjejzu/JTPbbmQtrK9zbv+pb5mzwaJkB4FdR2Z6kkeeKZ8JkmVr1po
fy0xPFuthS93zpBH5HbjKHWMAdPTnHfw7Us5kCrYNMd5ZWipYz6kbw2sD07XbQKcT61BLa+I
ZWXAMy6geR7JLrbZsG3WXhEB6z8Xpxz8VVGC</vt:lpwstr>
  </property>
  <property fmtid="{D5CDD505-2E9C-101B-9397-08002B2CF9AE}" pid="28" name="_2015_ms_pID_7253432">
    <vt:lpwstr>Mw==</vt:lpwstr>
  </property>
  <property fmtid="{D5CDD505-2E9C-101B-9397-08002B2CF9AE}" pid="29" name="_readonly">
    <vt:lpwstr/>
  </property>
  <property fmtid="{D5CDD505-2E9C-101B-9397-08002B2CF9AE}" pid="30" name="_change">
    <vt:lpwstr/>
  </property>
  <property fmtid="{D5CDD505-2E9C-101B-9397-08002B2CF9AE}" pid="31" name="_full-control">
    <vt:lpwstr/>
  </property>
  <property fmtid="{D5CDD505-2E9C-101B-9397-08002B2CF9AE}" pid="32" name="sflag">
    <vt:lpwstr>1604929863</vt:lpwstr>
  </property>
</Properties>
</file>