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388A4-7503-E94F-A519-3A2B803B4AD5}" v="16" dt="2022-12-12T10:35:48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65" d="100"/>
          <a:sy n="65" d="100"/>
        </p:scale>
        <p:origin x="460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chai Sanderovich" userId="81a338b5-6a80-42e0-8dc7-58343fda8d54" providerId="ADAL" clId="{447388A4-7503-E94F-A519-3A2B803B4AD5}"/>
    <pc:docChg chg="undo custSel addSld delSld modSld modMainMaster">
      <pc:chgData name="Amichai Sanderovich" userId="81a338b5-6a80-42e0-8dc7-58343fda8d54" providerId="ADAL" clId="{447388A4-7503-E94F-A519-3A2B803B4AD5}" dt="2022-12-12T10:35:48.924" v="158" actId="18331"/>
      <pc:docMkLst>
        <pc:docMk/>
      </pc:docMkLst>
      <pc:sldChg chg="del">
        <pc:chgData name="Amichai Sanderovich" userId="81a338b5-6a80-42e0-8dc7-58343fda8d54" providerId="ADAL" clId="{447388A4-7503-E94F-A519-3A2B803B4AD5}" dt="2022-12-12T10:18:15.314" v="6" actId="2696"/>
        <pc:sldMkLst>
          <pc:docMk/>
          <pc:sldMk cId="0" sldId="258"/>
        </pc:sldMkLst>
      </pc:sldChg>
      <pc:sldChg chg="del">
        <pc:chgData name="Amichai Sanderovich" userId="81a338b5-6a80-42e0-8dc7-58343fda8d54" providerId="ADAL" clId="{447388A4-7503-E94F-A519-3A2B803B4AD5}" dt="2022-12-12T10:18:15.312" v="5" actId="2696"/>
        <pc:sldMkLst>
          <pc:docMk/>
          <pc:sldMk cId="0" sldId="259"/>
        </pc:sldMkLst>
      </pc:sldChg>
      <pc:sldChg chg="del">
        <pc:chgData name="Amichai Sanderovich" userId="81a338b5-6a80-42e0-8dc7-58343fda8d54" providerId="ADAL" clId="{447388A4-7503-E94F-A519-3A2B803B4AD5}" dt="2022-12-12T10:18:15.299" v="4" actId="2696"/>
        <pc:sldMkLst>
          <pc:docMk/>
          <pc:sldMk cId="0" sldId="260"/>
        </pc:sldMkLst>
      </pc:sldChg>
      <pc:sldChg chg="del">
        <pc:chgData name="Amichai Sanderovich" userId="81a338b5-6a80-42e0-8dc7-58343fda8d54" providerId="ADAL" clId="{447388A4-7503-E94F-A519-3A2B803B4AD5}" dt="2022-12-12T10:18:07.657" v="3" actId="2696"/>
        <pc:sldMkLst>
          <pc:docMk/>
          <pc:sldMk cId="0" sldId="261"/>
        </pc:sldMkLst>
      </pc:sldChg>
      <pc:sldChg chg="modSp mod">
        <pc:chgData name="Amichai Sanderovich" userId="81a338b5-6a80-42e0-8dc7-58343fda8d54" providerId="ADAL" clId="{447388A4-7503-E94F-A519-3A2B803B4AD5}" dt="2022-12-12T10:19:00.026" v="14" actId="15"/>
        <pc:sldMkLst>
          <pc:docMk/>
          <pc:sldMk cId="0" sldId="262"/>
        </pc:sldMkLst>
        <pc:spChg chg="mod">
          <ac:chgData name="Amichai Sanderovich" userId="81a338b5-6a80-42e0-8dc7-58343fda8d54" providerId="ADAL" clId="{447388A4-7503-E94F-A519-3A2B803B4AD5}" dt="2022-12-12T10:18:32.633" v="7"/>
          <ac:spMkLst>
            <pc:docMk/>
            <pc:sldMk cId="0" sldId="262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19:00.026" v="14" actId="15"/>
          <ac:spMkLst>
            <pc:docMk/>
            <pc:sldMk cId="0" sldId="262"/>
            <ac:spMk id="9218" creationId="{00000000-0000-0000-0000-000000000000}"/>
          </ac:spMkLst>
        </pc:spChg>
      </pc:sldChg>
      <pc:sldChg chg="addSp delSp modSp mod">
        <pc:chgData name="Amichai Sanderovich" userId="81a338b5-6a80-42e0-8dc7-58343fda8d54" providerId="ADAL" clId="{447388A4-7503-E94F-A519-3A2B803B4AD5}" dt="2022-12-12T10:35:48.924" v="158" actId="18331"/>
        <pc:sldMkLst>
          <pc:docMk/>
          <pc:sldMk cId="0" sldId="263"/>
        </pc:sldMkLst>
        <pc:spChg chg="mod">
          <ac:chgData name="Amichai Sanderovich" userId="81a338b5-6a80-42e0-8dc7-58343fda8d54" providerId="ADAL" clId="{447388A4-7503-E94F-A519-3A2B803B4AD5}" dt="2022-12-12T10:20:43.414" v="31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21:25.927" v="41" actId="20577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Amichai Sanderovich" userId="81a338b5-6a80-42e0-8dc7-58343fda8d54" providerId="ADAL" clId="{447388A4-7503-E94F-A519-3A2B803B4AD5}" dt="2022-12-12T10:21:38.069" v="44" actId="1076"/>
          <ac:picMkLst>
            <pc:docMk/>
            <pc:sldMk cId="0" sldId="263"/>
            <ac:picMk id="7" creationId="{62F041F4-C71F-605B-D42B-5FFC1B012770}"/>
          </ac:picMkLst>
        </pc:picChg>
        <pc:picChg chg="add mod">
          <ac:chgData name="Amichai Sanderovich" userId="81a338b5-6a80-42e0-8dc7-58343fda8d54" providerId="ADAL" clId="{447388A4-7503-E94F-A519-3A2B803B4AD5}" dt="2022-12-12T10:35:48.924" v="158" actId="18331"/>
          <ac:picMkLst>
            <pc:docMk/>
            <pc:sldMk cId="0" sldId="263"/>
            <ac:picMk id="8" creationId="{3760F8DB-C734-9B25-01D0-CFAB4FA716A1}"/>
          </ac:picMkLst>
        </pc:picChg>
        <pc:picChg chg="add mod">
          <ac:chgData name="Amichai Sanderovich" userId="81a338b5-6a80-42e0-8dc7-58343fda8d54" providerId="ADAL" clId="{447388A4-7503-E94F-A519-3A2B803B4AD5}" dt="2022-12-12T10:21:01.035" v="36" actId="1076"/>
          <ac:picMkLst>
            <pc:docMk/>
            <pc:sldMk cId="0" sldId="263"/>
            <ac:picMk id="9" creationId="{CB2D7DB5-CCA9-7C11-D573-6E98EA6F2503}"/>
          </ac:picMkLst>
        </pc:picChg>
        <pc:picChg chg="add del mod">
          <ac:chgData name="Amichai Sanderovich" userId="81a338b5-6a80-42e0-8dc7-58343fda8d54" providerId="ADAL" clId="{447388A4-7503-E94F-A519-3A2B803B4AD5}" dt="2022-12-12T10:35:29.198" v="156" actId="478"/>
          <ac:picMkLst>
            <pc:docMk/>
            <pc:sldMk cId="0" sldId="263"/>
            <ac:picMk id="10" creationId="{0540397D-41CE-7B82-0E8F-E8BFCEC2C014}"/>
          </ac:picMkLst>
        </pc:picChg>
      </pc:sldChg>
      <pc:sldChg chg="modSp mod">
        <pc:chgData name="Amichai Sanderovich" userId="81a338b5-6a80-42e0-8dc7-58343fda8d54" providerId="ADAL" clId="{447388A4-7503-E94F-A519-3A2B803B4AD5}" dt="2022-12-12T10:33:53.496" v="152" actId="1076"/>
        <pc:sldMkLst>
          <pc:docMk/>
          <pc:sldMk cId="0" sldId="264"/>
        </pc:sldMkLst>
        <pc:spChg chg="mod">
          <ac:chgData name="Amichai Sanderovich" userId="81a338b5-6a80-42e0-8dc7-58343fda8d54" providerId="ADAL" clId="{447388A4-7503-E94F-A519-3A2B803B4AD5}" dt="2022-12-12T10:33:53.496" v="152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33:50.264" v="151" actId="1076"/>
          <ac:spMkLst>
            <pc:docMk/>
            <pc:sldMk cId="0" sldId="264"/>
            <ac:spMk id="11265" creationId="{00000000-0000-0000-0000-000000000000}"/>
          </ac:spMkLst>
        </pc:spChg>
      </pc:sldChg>
      <pc:sldChg chg="addSp modSp new mod">
        <pc:chgData name="Amichai Sanderovich" userId="81a338b5-6a80-42e0-8dc7-58343fda8d54" providerId="ADAL" clId="{447388A4-7503-E94F-A519-3A2B803B4AD5}" dt="2022-12-12T10:25:15.034" v="75" actId="1076"/>
        <pc:sldMkLst>
          <pc:docMk/>
          <pc:sldMk cId="2994337397" sldId="265"/>
        </pc:sldMkLst>
        <pc:spChg chg="mod">
          <ac:chgData name="Amichai Sanderovich" userId="81a338b5-6a80-42e0-8dc7-58343fda8d54" providerId="ADAL" clId="{447388A4-7503-E94F-A519-3A2B803B4AD5}" dt="2022-12-12T10:23:32.180" v="51"/>
          <ac:spMkLst>
            <pc:docMk/>
            <pc:sldMk cId="2994337397" sldId="265"/>
            <ac:spMk id="2" creationId="{B9743F94-EA6E-571B-22A8-85C1BAD9B180}"/>
          </ac:spMkLst>
        </pc:spChg>
        <pc:spChg chg="mod">
          <ac:chgData name="Amichai Sanderovich" userId="81a338b5-6a80-42e0-8dc7-58343fda8d54" providerId="ADAL" clId="{447388A4-7503-E94F-A519-3A2B803B4AD5}" dt="2022-12-12T10:25:07.234" v="72" actId="20577"/>
          <ac:spMkLst>
            <pc:docMk/>
            <pc:sldMk cId="2994337397" sldId="265"/>
            <ac:spMk id="3" creationId="{0393955B-9178-0AB9-4F77-44DE0DFDCE1F}"/>
          </ac:spMkLst>
        </pc:spChg>
        <pc:picChg chg="add mod">
          <ac:chgData name="Amichai Sanderovich" userId="81a338b5-6a80-42e0-8dc7-58343fda8d54" providerId="ADAL" clId="{447388A4-7503-E94F-A519-3A2B803B4AD5}" dt="2022-12-12T10:25:15.034" v="75" actId="1076"/>
          <ac:picMkLst>
            <pc:docMk/>
            <pc:sldMk cId="2994337397" sldId="265"/>
            <ac:picMk id="7" creationId="{A9783581-EE7C-E94F-C4C5-FDE9026B9BBD}"/>
          </ac:picMkLst>
        </pc:picChg>
      </pc:sldChg>
      <pc:sldChg chg="addSp modSp new mod">
        <pc:chgData name="Amichai Sanderovich" userId="81a338b5-6a80-42e0-8dc7-58343fda8d54" providerId="ADAL" clId="{447388A4-7503-E94F-A519-3A2B803B4AD5}" dt="2022-12-12T10:26:41.092" v="99" actId="1076"/>
        <pc:sldMkLst>
          <pc:docMk/>
          <pc:sldMk cId="315964153" sldId="266"/>
        </pc:sldMkLst>
        <pc:spChg chg="mod">
          <ac:chgData name="Amichai Sanderovich" userId="81a338b5-6a80-42e0-8dc7-58343fda8d54" providerId="ADAL" clId="{447388A4-7503-E94F-A519-3A2B803B4AD5}" dt="2022-12-12T10:26:23.164" v="95" actId="1076"/>
          <ac:spMkLst>
            <pc:docMk/>
            <pc:sldMk cId="315964153" sldId="266"/>
            <ac:spMk id="2" creationId="{35F79743-AE74-C9C5-9BB9-C50F1A3722C7}"/>
          </ac:spMkLst>
        </pc:spChg>
        <pc:spChg chg="mod">
          <ac:chgData name="Amichai Sanderovich" userId="81a338b5-6a80-42e0-8dc7-58343fda8d54" providerId="ADAL" clId="{447388A4-7503-E94F-A519-3A2B803B4AD5}" dt="2022-12-12T10:26:27.342" v="97" actId="20577"/>
          <ac:spMkLst>
            <pc:docMk/>
            <pc:sldMk cId="315964153" sldId="266"/>
            <ac:spMk id="3" creationId="{5BDFF620-D6DF-F958-1926-734A542F9C3B}"/>
          </ac:spMkLst>
        </pc:sp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7" creationId="{8D7F9B0F-7B46-F635-7045-FCDDE5897D0D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8" creationId="{DAEC19FE-DDD1-7686-6402-0828BD4FE205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9" creationId="{155C416C-E16C-9CE1-2408-F692F2EE9A7B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10" creationId="{06229AEF-6BB5-3087-DF50-201B54EBDDD8}"/>
          </ac:picMkLst>
        </pc:picChg>
      </pc:sldChg>
      <pc:sldChg chg="addSp modSp new mod">
        <pc:chgData name="Amichai Sanderovich" userId="81a338b5-6a80-42e0-8dc7-58343fda8d54" providerId="ADAL" clId="{447388A4-7503-E94F-A519-3A2B803B4AD5}" dt="2022-12-12T10:29:44.422" v="121" actId="1076"/>
        <pc:sldMkLst>
          <pc:docMk/>
          <pc:sldMk cId="4268168401" sldId="267"/>
        </pc:sldMkLst>
        <pc:spChg chg="mod">
          <ac:chgData name="Amichai Sanderovich" userId="81a338b5-6a80-42e0-8dc7-58343fda8d54" providerId="ADAL" clId="{447388A4-7503-E94F-A519-3A2B803B4AD5}" dt="2022-12-12T10:28:03.623" v="111" actId="1076"/>
          <ac:spMkLst>
            <pc:docMk/>
            <pc:sldMk cId="4268168401" sldId="267"/>
            <ac:spMk id="2" creationId="{5DCA9399-E7D8-101D-A969-2632542C5509}"/>
          </ac:spMkLst>
        </pc:spChg>
        <pc:spChg chg="mod">
          <ac:chgData name="Amichai Sanderovich" userId="81a338b5-6a80-42e0-8dc7-58343fda8d54" providerId="ADAL" clId="{447388A4-7503-E94F-A519-3A2B803B4AD5}" dt="2022-12-12T10:29:33.152" v="118" actId="1076"/>
          <ac:spMkLst>
            <pc:docMk/>
            <pc:sldMk cId="4268168401" sldId="267"/>
            <ac:spMk id="3" creationId="{4CEFABA4-90B8-4280-04F4-711EA82D198E}"/>
          </ac:spMkLst>
        </pc:spChg>
        <pc:picChg chg="add mod">
          <ac:chgData name="Amichai Sanderovich" userId="81a338b5-6a80-42e0-8dc7-58343fda8d54" providerId="ADAL" clId="{447388A4-7503-E94F-A519-3A2B803B4AD5}" dt="2022-12-12T10:29:44.422" v="121" actId="1076"/>
          <ac:picMkLst>
            <pc:docMk/>
            <pc:sldMk cId="4268168401" sldId="267"/>
            <ac:picMk id="7" creationId="{1750523C-77EF-4851-A432-28C890FDAA8C}"/>
          </ac:picMkLst>
        </pc:picChg>
      </pc:sldChg>
      <pc:sldChg chg="modSp new mod">
        <pc:chgData name="Amichai Sanderovich" userId="81a338b5-6a80-42e0-8dc7-58343fda8d54" providerId="ADAL" clId="{447388A4-7503-E94F-A519-3A2B803B4AD5}" dt="2022-12-12T10:31:09.915" v="134" actId="1076"/>
        <pc:sldMkLst>
          <pc:docMk/>
          <pc:sldMk cId="1735088909" sldId="268"/>
        </pc:sldMkLst>
        <pc:spChg chg="mod">
          <ac:chgData name="Amichai Sanderovich" userId="81a338b5-6a80-42e0-8dc7-58343fda8d54" providerId="ADAL" clId="{447388A4-7503-E94F-A519-3A2B803B4AD5}" dt="2022-12-12T10:30:02.272" v="123"/>
          <ac:spMkLst>
            <pc:docMk/>
            <pc:sldMk cId="1735088909" sldId="268"/>
            <ac:spMk id="2" creationId="{F37A7F7F-2991-6F67-B55D-DF65EACC14F2}"/>
          </ac:spMkLst>
        </pc:spChg>
        <pc:spChg chg="mod">
          <ac:chgData name="Amichai Sanderovich" userId="81a338b5-6a80-42e0-8dc7-58343fda8d54" providerId="ADAL" clId="{447388A4-7503-E94F-A519-3A2B803B4AD5}" dt="2022-12-12T10:31:09.915" v="134" actId="1076"/>
          <ac:spMkLst>
            <pc:docMk/>
            <pc:sldMk cId="1735088909" sldId="268"/>
            <ac:spMk id="3" creationId="{6F3AE211-321E-3046-1694-914501CDC731}"/>
          </ac:spMkLst>
        </pc:spChg>
      </pc:sldChg>
      <pc:sldChg chg="addSp modSp new mod">
        <pc:chgData name="Amichai Sanderovich" userId="81a338b5-6a80-42e0-8dc7-58343fda8d54" providerId="ADAL" clId="{447388A4-7503-E94F-A519-3A2B803B4AD5}" dt="2022-12-12T10:32:59.050" v="145" actId="20577"/>
        <pc:sldMkLst>
          <pc:docMk/>
          <pc:sldMk cId="2068276953" sldId="269"/>
        </pc:sldMkLst>
        <pc:spChg chg="mod">
          <ac:chgData name="Amichai Sanderovich" userId="81a338b5-6a80-42e0-8dc7-58343fda8d54" providerId="ADAL" clId="{447388A4-7503-E94F-A519-3A2B803B4AD5}" dt="2022-12-12T10:31:26.714" v="136"/>
          <ac:spMkLst>
            <pc:docMk/>
            <pc:sldMk cId="2068276953" sldId="269"/>
            <ac:spMk id="2" creationId="{FA8B216E-4A96-592B-0196-14D857F5D6C7}"/>
          </ac:spMkLst>
        </pc:spChg>
        <pc:graphicFrameChg chg="add mod modGraphic">
          <ac:chgData name="Amichai Sanderovich" userId="81a338b5-6a80-42e0-8dc7-58343fda8d54" providerId="ADAL" clId="{447388A4-7503-E94F-A519-3A2B803B4AD5}" dt="2022-12-12T10:32:52.918" v="143" actId="1076"/>
          <ac:graphicFrameMkLst>
            <pc:docMk/>
            <pc:sldMk cId="2068276953" sldId="269"/>
            <ac:graphicFrameMk id="7" creationId="{39A14588-B534-7270-9A3F-7E8B02D9427F}"/>
          </ac:graphicFrameMkLst>
        </pc:graphicFrameChg>
        <pc:graphicFrameChg chg="add mod modGraphic">
          <ac:chgData name="Amichai Sanderovich" userId="81a338b5-6a80-42e0-8dc7-58343fda8d54" providerId="ADAL" clId="{447388A4-7503-E94F-A519-3A2B803B4AD5}" dt="2022-12-12T10:32:59.050" v="145" actId="20577"/>
          <ac:graphicFrameMkLst>
            <pc:docMk/>
            <pc:sldMk cId="2068276953" sldId="269"/>
            <ac:graphicFrameMk id="8" creationId="{A920BA18-F944-E79A-8880-DD1B87735FF7}"/>
          </ac:graphicFrameMkLst>
        </pc:graphicFrameChg>
      </pc:sldChg>
      <pc:sldMasterChg chg="modSp mod">
        <pc:chgData name="Amichai Sanderovich" userId="81a338b5-6a80-42e0-8dc7-58343fda8d54" providerId="ADAL" clId="{447388A4-7503-E94F-A519-3A2B803B4AD5}" dt="2022-12-12T10:07:50.123" v="2" actId="20577"/>
        <pc:sldMasterMkLst>
          <pc:docMk/>
          <pc:sldMasterMk cId="0" sldId="2147483648"/>
        </pc:sldMasterMkLst>
        <pc:spChg chg="mod">
          <ac:chgData name="Amichai Sanderovich" userId="81a338b5-6a80-42e0-8dc7-58343fda8d54" providerId="ADAL" clId="{447388A4-7503-E94F-A519-3A2B803B4AD5}" dt="2022-12-12T10:07:50.123" v="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802.11-22/2133r0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December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802.11-22/2133r0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802.11-22/2138r0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New Use Case for Amp IoT Devices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2022-12-13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729678"/>
              </p:ext>
            </p:extLst>
          </p:nvPr>
        </p:nvGraphicFramePr>
        <p:xfrm>
          <a:off x="993775" y="2484438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84438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527977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84" y="1268760"/>
            <a:ext cx="10361084" cy="4113213"/>
          </a:xfrm>
        </p:spPr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GB" dirty="0"/>
              <a:t>IEEE 802.11-22/0963r0, Use Cases for AMP IoT Devices.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www.usda.gov</a:t>
            </a:r>
            <a:r>
              <a:rPr lang="en-GB" dirty="0"/>
              <a:t>/</a:t>
            </a:r>
            <a:r>
              <a:rPr lang="en-GB" dirty="0" err="1"/>
              <a:t>foodwaste</a:t>
            </a:r>
            <a:r>
              <a:rPr lang="en-GB" dirty="0"/>
              <a:t>/</a:t>
            </a:r>
            <a:r>
              <a:rPr lang="en-GB" dirty="0" err="1"/>
              <a:t>faqs</a:t>
            </a:r>
            <a:endParaRPr lang="en-GB" dirty="0"/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www.fda.gov</a:t>
            </a:r>
            <a:r>
              <a:rPr lang="en-GB" dirty="0"/>
              <a:t>/food/new-era-smarter-food-safety#:~:text=Welcome%20to%20the%20New%20Era,reducing%20the%20number%20of%20illnesses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www.fda.gov</a:t>
            </a:r>
            <a:r>
              <a:rPr lang="en-GB" dirty="0"/>
              <a:t>/food/food-safety-modernization-act-</a:t>
            </a:r>
            <a:r>
              <a:rPr lang="en-GB" dirty="0" err="1"/>
              <a:t>fsma</a:t>
            </a:r>
            <a:r>
              <a:rPr lang="en-GB" dirty="0"/>
              <a:t>/fsma-final-rule-requirements-additional-traceability-records-certain-foods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err="1"/>
              <a:t>Alam</a:t>
            </a:r>
            <a:r>
              <a:rPr lang="en-GB" dirty="0"/>
              <a:t> AU, Rathi P, </a:t>
            </a:r>
            <a:r>
              <a:rPr lang="en-GB" dirty="0" err="1"/>
              <a:t>Beshai</a:t>
            </a:r>
            <a:r>
              <a:rPr lang="en-GB" dirty="0"/>
              <a:t> H, </a:t>
            </a:r>
            <a:r>
              <a:rPr lang="en-GB" dirty="0" err="1"/>
              <a:t>Sarabha</a:t>
            </a:r>
            <a:r>
              <a:rPr lang="en-GB" dirty="0"/>
              <a:t> GK, </a:t>
            </a:r>
            <a:r>
              <a:rPr lang="en-GB" dirty="0" err="1"/>
              <a:t>Deen</a:t>
            </a:r>
            <a:r>
              <a:rPr lang="en-GB" dirty="0"/>
              <a:t> MJ. Fruit Quality Monitoring with Smart Packaging. Sensors (Basel). 2021 Feb 22;21(4):1509. </a:t>
            </a:r>
            <a:r>
              <a:rPr lang="en-GB" dirty="0" err="1"/>
              <a:t>doi</a:t>
            </a:r>
            <a:r>
              <a:rPr lang="en-GB" dirty="0"/>
              <a:t>: 10.3390/s21041509. PMID: 33671571; PMCID: PMC7926787.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err="1"/>
              <a:t>Taoukis</a:t>
            </a:r>
            <a:r>
              <a:rPr lang="en-GB" dirty="0"/>
              <a:t>, Petros &amp; </a:t>
            </a:r>
            <a:r>
              <a:rPr lang="en-GB" dirty="0" err="1"/>
              <a:t>Nychas</a:t>
            </a:r>
            <a:r>
              <a:rPr lang="en-GB" dirty="0"/>
              <a:t>, George-John. (2000). Use of time-temperature integrators and predictive </a:t>
            </a:r>
            <a:r>
              <a:rPr lang="en-GB" dirty="0" err="1"/>
              <a:t>modeling</a:t>
            </a:r>
            <a:r>
              <a:rPr lang="en-GB" dirty="0"/>
              <a:t> for shelf life control of chilled fish under dynamic storage conditions. International journal of food microbiology. 53. 21-31. 10.1016/S0168-1605(99)00142-7.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www.grandviewresearch.com</a:t>
            </a:r>
            <a:r>
              <a:rPr lang="en-GB" dirty="0"/>
              <a:t>/industry-analysis/food-grocery-retail-market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www.grandviewresearch.com</a:t>
            </a:r>
            <a:r>
              <a:rPr lang="en-GB" dirty="0"/>
              <a:t>/industry-analysis/cold-chain-market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7408" y="381682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83005" y="1196752"/>
            <a:ext cx="10361084" cy="4113213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Following use cases have been previously discussed in meetings and the conference calls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manufacturing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Data center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home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Logistics and warehouse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agriculture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Indoor positioning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Grid</a:t>
            </a:r>
            <a:br>
              <a:rPr lang="en-GB" dirty="0"/>
            </a:br>
            <a:endParaRPr lang="en-GB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We propose a new use case:</a:t>
            </a:r>
          </a:p>
          <a:p>
            <a:pPr marL="457200" indent="-457200">
              <a:buFont typeface="+mj-lt"/>
              <a:buAutoNum type="arabicPeriod" startAt="8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Fresh Food Supply Chain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Fresh Food Supply Chain: Background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Problem Statement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In the United States alone, food waste is estimated at between 30-40 percent of the food supply [2].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This is a significant contribution to global carbon footprint.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FDA is taking a new approach to food safety, leveraging technology and other tools and approaches to create a safer and more digital, traceable food system [3].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Nov22 FDA Announced the Final Rule for Food Traceability Under FSMA [4].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It is known that controlled environment for most of the fresh foods, like vegetables or meat, is critical for both the safety of the food [3-4] as well its shelf life expectancy [5-6].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24" y="450554"/>
            <a:ext cx="10361084" cy="1065213"/>
          </a:xfrm>
        </p:spPr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Fresh Food Supply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1218814"/>
            <a:ext cx="10361084" cy="411321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fresh products are usually stored in RTIs (Reusable </a:t>
            </a:r>
            <a:br>
              <a:rPr lang="en-GB" dirty="0"/>
            </a:br>
            <a:r>
              <a:rPr lang="en-GB" dirty="0"/>
              <a:t>Transport Item). RTI are made from plastic or wood.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AMP stickers come as a reel and are attached to each RTI.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products are first loaded into the RTI at the farm or at a nearby post-harvesting facility.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They are then transported, either nationally in tracks/trains or internationally </a:t>
            </a:r>
            <a:br>
              <a:rPr lang="en-GB" dirty="0"/>
            </a:br>
            <a:r>
              <a:rPr lang="en-GB" dirty="0"/>
              <a:t>in ships or airplanes, to the supplier distribution center (DC).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From the DC, products are transported into the stores according to demand and </a:t>
            </a:r>
            <a:br>
              <a:rPr lang="en-GB" dirty="0"/>
            </a:br>
            <a:r>
              <a:rPr lang="en-GB" dirty="0"/>
              <a:t>supply, where they are first stored and then moved to the front shelves.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After each use, the RTI are sent for recycling and then to the washer to be used again.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sensory data is stored in the cloud so the supplier’s applications can access it.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041F4-C71F-605B-D42B-5FFC1B012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9099" y="4787666"/>
            <a:ext cx="7570347" cy="167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0F8DB-C734-9B25-01D0-CFAB4FA71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445" y="673200"/>
            <a:ext cx="2399258" cy="164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CB2D7DB5-CCA9-7C11-D573-6E98EA6F2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043" y="2701436"/>
            <a:ext cx="1532694" cy="2232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3F94-EA6E-571B-22A8-85C1BAD9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1: Fresh Food Distribution Center (DC)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955B-9178-0AB9-4F77-44DE0DFD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09092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DC functions and targets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DCs are required in order to control and optimize the food </a:t>
            </a:r>
            <a:br>
              <a:rPr lang="en-US" dirty="0"/>
            </a:br>
            <a:r>
              <a:rPr lang="en-US" dirty="0"/>
              <a:t>distribution to the stores.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DC size  ~30,000m2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DC throughput ~50K RTIs per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product has its own storage requirements, demand </a:t>
            </a:r>
            <a:br>
              <a:rPr lang="en-US" dirty="0"/>
            </a:br>
            <a:r>
              <a:rPr lang="en-US" dirty="0"/>
              <a:t>and supply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Usage of the AMP sticker enables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Control and route the RTIs going in, while inside and then </a:t>
            </a:r>
            <a:br>
              <a:rPr lang="en-US" dirty="0"/>
            </a:br>
            <a:r>
              <a:rPr lang="en-US" dirty="0"/>
              <a:t>out of the DC.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Optimize the temperature x time per product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DF8CD-FBC1-A44B-93D8-4BDC00A60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91729-CBB5-53F0-A596-A3E81662D3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90F3F2-9A87-F427-0501-55949E2729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83581-EE7C-E94F-C4C5-FDE9026B9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30" y="1655575"/>
            <a:ext cx="5252970" cy="429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33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9743-AE74-C9C5-9BB9-C50F1A37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69900"/>
            <a:ext cx="10361084" cy="1065213"/>
          </a:xfrm>
        </p:spPr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2: </a:t>
            </a:r>
            <a:r>
              <a:rPr lang="en-GB" altLang="zh-CN" dirty="0" err="1"/>
              <a:t>Backs</a:t>
            </a:r>
            <a:r>
              <a:rPr lang="en-GB" altLang="zh-CN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tore</a:t>
            </a: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Shelves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F620-D6DF-F958-1926-734A542F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26876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DC to the </a:t>
            </a:r>
            <a:r>
              <a:rPr lang="en-US" dirty="0" err="1"/>
              <a:t>Backstore</a:t>
            </a:r>
            <a:r>
              <a:rPr lang="en-US" dirty="0"/>
              <a:t> and into Shelves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Products arrive to the </a:t>
            </a:r>
            <a:r>
              <a:rPr lang="en-US" dirty="0" err="1"/>
              <a:t>backstore</a:t>
            </a:r>
            <a:r>
              <a:rPr lang="en-US" dirty="0"/>
              <a:t> based on consumption estimations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are stored and then moved to the shelf once there is shortage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Temperature monitoring keeps track that no product is wasted or stored out of fridge for too long.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Usage of Ambient IoT enables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products are controlled until they reach the customer. Each product route and  condition can be seen in the cloud application which is used by the supplier.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location, temperature and occupancy of each RTI are monitored and adherence to FIFO/FEFO (First Expired First Out) is obtained.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store is connected to the supplier network, for real time supply optimization.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2AC09-7024-A591-E603-2B7B1D929E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3D73-7670-E1B4-2FE4-B7AD428218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30C778-797A-41BF-4615-D7F8CA329B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8" descr="A picture containing text, fresh, sale&#10;&#10;Description automatically generated">
            <a:extLst>
              <a:ext uri="{FF2B5EF4-FFF2-40B4-BE49-F238E27FC236}">
                <a16:creationId xmlns:a16="http://schemas.microsoft.com/office/drawing/2014/main" id="{8D7F9B0F-7B46-F635-7045-FCDDE589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068960"/>
            <a:ext cx="1329885" cy="1059738"/>
          </a:xfrm>
          <a:prstGeom prst="roundRect">
            <a:avLst>
              <a:gd name="adj" fmla="val 45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8" name="Picture 10" descr="A picture containing text, indoor, floor, shop&#10;&#10;Description automatically generated">
            <a:extLst>
              <a:ext uri="{FF2B5EF4-FFF2-40B4-BE49-F238E27FC236}">
                <a16:creationId xmlns:a16="http://schemas.microsoft.com/office/drawing/2014/main" id="{DAEC19FE-DDD1-7686-6402-0828BD4FE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4315" y="3057887"/>
            <a:ext cx="1329885" cy="1059738"/>
          </a:xfrm>
          <a:prstGeom prst="roundRect">
            <a:avLst>
              <a:gd name="adj" fmla="val 32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9" name="Picture 12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155C416C-E16C-9CE1-2408-F692F2EE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16" y="3057887"/>
            <a:ext cx="1329885" cy="1059738"/>
          </a:xfrm>
          <a:prstGeom prst="roundRect">
            <a:avLst>
              <a:gd name="adj" fmla="val 36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10" name="Picture 9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06229AEF-6BB5-3087-DF50-201B54EBD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013" y="3084391"/>
            <a:ext cx="1329886" cy="993344"/>
          </a:xfrm>
          <a:prstGeom prst="roundRect">
            <a:avLst>
              <a:gd name="adj" fmla="val 3000"/>
            </a:avLst>
          </a:prstGeom>
        </p:spPr>
      </p:pic>
    </p:spTree>
    <p:extLst>
      <p:ext uri="{BB962C8B-B14F-4D97-AF65-F5344CB8AC3E}">
        <p14:creationId xmlns:p14="http://schemas.microsoft.com/office/powerpoint/2010/main" val="3159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9399-E7D8-101D-A969-2632542C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402265"/>
            <a:ext cx="10361084" cy="1065213"/>
          </a:xfrm>
        </p:spPr>
        <p:txBody>
          <a:bodyPr/>
          <a:lstStyle/>
          <a:p>
            <a:r>
              <a:rPr lang="en-IL" dirty="0"/>
              <a:t>Fresh Food Supply Chain: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ABA4-90B8-4280-04F4-711EA82D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74" y="1280715"/>
            <a:ext cx="1233558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2021 Global food market is 11T$ [7], and the cold supply chain is </a:t>
            </a:r>
            <a:br>
              <a:rPr lang="en-US" dirty="0"/>
            </a:br>
            <a:r>
              <a:rPr lang="en-US" dirty="0"/>
              <a:t>242B$ [8]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Customer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 transparency over the end-to-end supply chain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Actionable alerts to do with product (e.g. ripe bananas should go to shelf), </a:t>
            </a:r>
            <a:br>
              <a:rPr lang="en-US" dirty="0"/>
            </a:br>
            <a:r>
              <a:rPr lang="en-US" dirty="0"/>
              <a:t>workflow (e.g. Locate miss-routed RTI) and facility (e.g. monitor the cooling facility)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AMP sticker is ultra low cost (&lt;10¢) in order to be cost effective and </a:t>
            </a:r>
            <a:br>
              <a:rPr lang="en-US" dirty="0"/>
            </a:br>
            <a:r>
              <a:rPr lang="en-US" dirty="0"/>
              <a:t>attached to low cost things, like RTI and even single use cardboards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pricing on top of very low margins of HW is a promising new business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infrastructure that reads the stickers is based on 802.11 devices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 effective deployments, significantly cheaper than infrastructure with RFID readers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802.11 deployments are in-use for many other applications as well.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Inherent IP connectivity efficiently and reliably transfers the sensor data to the supplier’s cloud application. 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098D0-B515-A3F0-98E4-1C42C0E13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0F94-D998-2DA0-7CA6-0026274121E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A84BA8-803C-E706-3355-8B78797DA8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6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1750523C-77EF-4851-A432-28C890FD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950" y="794815"/>
            <a:ext cx="1849676" cy="26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7F7F-2991-6F67-B55D-DF65EACC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AMP Advatages for the Fresh Food Supply Chain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E211-321E-3046-1694-914501CD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56288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widespread adoption and eco-system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Coverage and connectivity already exists at tracks, airplanes, most of the buildings and almost all handheld devices. Good coverage for the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ISM radio bands used by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Bands are </a:t>
            </a:r>
            <a:r>
              <a:rPr lang="en-US" dirty="0" err="1"/>
              <a:t>largly</a:t>
            </a:r>
            <a:r>
              <a:rPr lang="en-US" dirty="0"/>
              <a:t> harmonized, which keeps the ultra low price per AMP tag.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Both S1G and higher bands can be used.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802.11 provides good interference protection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Ultra low cost and a sticker form factor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Ambient power and RF harvesting significantly reduce the cost of the devices and allow them to run </a:t>
            </a:r>
            <a:r>
              <a:rPr lang="en-US" dirty="0" err="1"/>
              <a:t>maintainance</a:t>
            </a:r>
            <a:r>
              <a:rPr lang="en-US" dirty="0"/>
              <a:t> 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requires infrequent access to sensors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in 15 minutes is enough, and does not jam the network.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62B0-2243-287F-BB68-1698A4DF2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39D6-62E1-D1B8-E39B-C6885FFD6C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FA006F-C388-9E8B-060E-B32A69D652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8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216E-4A96-592B-0196-14D857F5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Fresh Food Supply Chain: KPIs and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6D31-18A8-73B9-2BB5-73F8DE72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8C9F7-8BBC-4E9F-91F6-DCC787DCC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D084-18AE-040B-40F1-930DD3E9C7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F84E34-A25E-B8BB-40AE-22C15E729B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9A14588-B534-7270-9A3F-7E8B02D94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96940"/>
              </p:ext>
            </p:extLst>
          </p:nvPr>
        </p:nvGraphicFramePr>
        <p:xfrm>
          <a:off x="553507" y="2774975"/>
          <a:ext cx="11084986" cy="368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62">
                  <a:extLst>
                    <a:ext uri="{9D8B030D-6E8A-4147-A177-3AD203B41FA5}">
                      <a16:colId xmlns:a16="http://schemas.microsoft.com/office/drawing/2014/main" val="3665988749"/>
                    </a:ext>
                  </a:extLst>
                </a:gridCol>
                <a:gridCol w="4819559">
                  <a:extLst>
                    <a:ext uri="{9D8B030D-6E8A-4147-A177-3AD203B41FA5}">
                      <a16:colId xmlns:a16="http://schemas.microsoft.com/office/drawing/2014/main" val="1147127671"/>
                    </a:ext>
                  </a:extLst>
                </a:gridCol>
                <a:gridCol w="3662865">
                  <a:extLst>
                    <a:ext uri="{9D8B030D-6E8A-4147-A177-3AD203B41FA5}">
                      <a16:colId xmlns:a16="http://schemas.microsoft.com/office/drawing/2014/main" val="3581940547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State-of-the-art solution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8922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RFID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RFID tags takes long time and requires manual work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Dedicated high cost/massive deployment of readers due to short communication distance.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and predefined information types and sizes do not fit all sensors types.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No IP stack is defined.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Lower density/cost effective deployments of APs provide wide coverage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Improved performance in terms of communication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3. Inherent, standardized and secured internet connectivity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4. Location services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95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802.11 existing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energy consumption requires battery and maintenance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device cost prohibits sticker cost and form factor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Massive numbers of AMP devices using existing connectivity and security protocols will jam the 802.11 network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total energy consumption through improved system efficiency for energy harvesting device.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 low cost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Support for massive number of AMP devices in the network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6777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20BA18-F944-E79A-8880-DD1B8773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3804"/>
              </p:ext>
            </p:extLst>
          </p:nvPr>
        </p:nvGraphicFramePr>
        <p:xfrm>
          <a:off x="553507" y="1628800"/>
          <a:ext cx="11084986" cy="90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81">
                  <a:extLst>
                    <a:ext uri="{9D8B030D-6E8A-4147-A177-3AD203B41FA5}">
                      <a16:colId xmlns:a16="http://schemas.microsoft.com/office/drawing/2014/main" val="1816640847"/>
                    </a:ext>
                  </a:extLst>
                </a:gridCol>
                <a:gridCol w="1301281">
                  <a:extLst>
                    <a:ext uri="{9D8B030D-6E8A-4147-A177-3AD203B41FA5}">
                      <a16:colId xmlns:a16="http://schemas.microsoft.com/office/drawing/2014/main" val="2911469017"/>
                    </a:ext>
                  </a:extLst>
                </a:gridCol>
                <a:gridCol w="2024215">
                  <a:extLst>
                    <a:ext uri="{9D8B030D-6E8A-4147-A177-3AD203B41FA5}">
                      <a16:colId xmlns:a16="http://schemas.microsoft.com/office/drawing/2014/main" val="3019491130"/>
                    </a:ext>
                  </a:extLst>
                </a:gridCol>
                <a:gridCol w="1201234">
                  <a:extLst>
                    <a:ext uri="{9D8B030D-6E8A-4147-A177-3AD203B41FA5}">
                      <a16:colId xmlns:a16="http://schemas.microsoft.com/office/drawing/2014/main" val="330070823"/>
                    </a:ext>
                  </a:extLst>
                </a:gridCol>
                <a:gridCol w="1594110">
                  <a:extLst>
                    <a:ext uri="{9D8B030D-6E8A-4147-A177-3AD203B41FA5}">
                      <a16:colId xmlns:a16="http://schemas.microsoft.com/office/drawing/2014/main" val="441944327"/>
                    </a:ext>
                  </a:extLst>
                </a:gridCol>
                <a:gridCol w="3662865">
                  <a:extLst>
                    <a:ext uri="{9D8B030D-6E8A-4147-A177-3AD203B41FA5}">
                      <a16:colId xmlns:a16="http://schemas.microsoft.com/office/drawing/2014/main" val="459788689"/>
                    </a:ext>
                  </a:extLst>
                </a:gridCol>
              </a:tblGrid>
              <a:tr h="4823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Range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Data Payload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Energy consumption per readout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Readout interval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Device Density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Other requirements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453501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10-20 m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100-256 bits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TBD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 minutes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~250-500 devices per AP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Maintenance-free, ultra low cost, sticker form factor with low BOM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77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7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945</Words>
  <Application>Microsoft Office PowerPoint</Application>
  <PresentationFormat>宽屏</PresentationFormat>
  <Paragraphs>164</Paragraphs>
  <Slides>10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 Unicode MS</vt:lpstr>
      <vt:lpstr>MS Gothic</vt:lpstr>
      <vt:lpstr>宋体</vt:lpstr>
      <vt:lpstr>Arial</vt:lpstr>
      <vt:lpstr>Times New Roman</vt:lpstr>
      <vt:lpstr>Office Theme</vt:lpstr>
      <vt:lpstr>Document</vt:lpstr>
      <vt:lpstr>New Use Case for Amp IoT Devices</vt:lpstr>
      <vt:lpstr>Abstract</vt:lpstr>
      <vt:lpstr>Fresh Food Supply Chain: Background</vt:lpstr>
      <vt:lpstr>Fresh Food Supply Chain</vt:lpstr>
      <vt:lpstr>Example 1: Fresh Food Distribution Center (DC)</vt:lpstr>
      <vt:lpstr>Example 2: Backstore and Shelves</vt:lpstr>
      <vt:lpstr>Fresh Food Supply Chain: Business Case</vt:lpstr>
      <vt:lpstr>AMP Advatages for the Fresh Food Supply Chain Use Case</vt:lpstr>
      <vt:lpstr>Fresh Food Supply Chain: KPIs and Gap Analysis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Use Case for Amp IoT Devices</dc:title>
  <dc:subject/>
  <dc:creator>Amichai Sanderovich</dc:creator>
  <cp:keywords/>
  <dc:description/>
  <cp:lastModifiedBy>孙波10013985</cp:lastModifiedBy>
  <cp:revision>2</cp:revision>
  <cp:lastPrinted>1601-01-01T00:00:00Z</cp:lastPrinted>
  <dcterms:created xsi:type="dcterms:W3CDTF">2022-12-12T09:49:55Z</dcterms:created>
  <dcterms:modified xsi:type="dcterms:W3CDTF">2022-12-12T13:52:57Z</dcterms:modified>
  <cp:category/>
</cp:coreProperties>
</file>