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332" r:id="rId3"/>
    <p:sldId id="395" r:id="rId4"/>
    <p:sldId id="2375" r:id="rId5"/>
    <p:sldId id="2366" r:id="rId6"/>
    <p:sldId id="260" r:id="rId7"/>
    <p:sldId id="261" r:id="rId8"/>
    <p:sldId id="262" r:id="rId9"/>
    <p:sldId id="263" r:id="rId10"/>
    <p:sldId id="283" r:id="rId11"/>
    <p:sldId id="284" r:id="rId12"/>
    <p:sldId id="287" r:id="rId13"/>
    <p:sldId id="288" r:id="rId14"/>
    <p:sldId id="289" r:id="rId15"/>
    <p:sldId id="2377" r:id="rId16"/>
    <p:sldId id="2378" r:id="rId17"/>
    <p:sldId id="2389" r:id="rId18"/>
    <p:sldId id="2384" r:id="rId19"/>
    <p:sldId id="2387" r:id="rId20"/>
    <p:sldId id="2388" r:id="rId21"/>
    <p:sldId id="2385" r:id="rId22"/>
    <p:sldId id="2390" r:id="rId23"/>
    <p:sldId id="2386" r:id="rId24"/>
    <p:sldId id="279" r:id="rId2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8CABD59-3F49-4B3C-BA37-987EB2E8F0FD}" v="2" dt="2023-01-18T05:14:31.95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538" autoAdjust="0"/>
    <p:restoredTop sz="94660"/>
  </p:normalViewPr>
  <p:slideViewPr>
    <p:cSldViewPr>
      <p:cViewPr varScale="1">
        <p:scale>
          <a:sx n="60" d="100"/>
          <a:sy n="60" d="100"/>
        </p:scale>
        <p:origin x="1040" y="4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1/17/2023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dirty="0"/>
              <a:t>doc.: IEEE 802.11-18/1067r0</a:t>
            </a:r>
          </a:p>
        </p:txBody>
      </p:sp>
      <p:sp>
        <p:nvSpPr>
          <p:cNvPr id="18434" name="Rectangle 3">
            <a:extLst>
              <a:ext uri="{FF2B5EF4-FFF2-40B4-BE49-F238E27FC236}">
                <a16:creationId xmlns:a16="http://schemas.microsoft.com/office/drawing/2014/main" id="{82984988-4919-C6FD-450F-5DF37ED902D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dirty="0"/>
              <a:t>July 2018</a:t>
            </a:r>
            <a:endParaRPr lang="en-GB" altLang="en-US" sz="1400" dirty="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dirty="0"/>
              <a:t>Michael Montemurro, BlackBerry</a:t>
            </a:r>
          </a:p>
        </p:txBody>
      </p:sp>
      <p:sp>
        <p:nvSpPr>
          <p:cNvPr id="18436" name="Rectangle 7">
            <a:extLst>
              <a:ext uri="{FF2B5EF4-FFF2-40B4-BE49-F238E27FC236}">
                <a16:creationId xmlns:a16="http://schemas.microsoft.com/office/drawing/2014/main" id="{5EA227AB-82DA-D91B-8278-8D4CBB9931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39F08A9F-E56E-49D8-BE1F-3FB39C373478}" type="slidenum">
              <a:rPr lang="en-GB" altLang="en-US"/>
              <a:pPr>
                <a:spcBef>
                  <a:spcPct val="0"/>
                </a:spcBef>
              </a:pPr>
              <a:t>2</a:t>
            </a:fld>
            <a:endParaRPr lang="en-GB" altLang="en-US" dirty="0"/>
          </a:p>
        </p:txBody>
      </p:sp>
      <p:sp>
        <p:nvSpPr>
          <p:cNvPr id="18437" name="Rectangle 2">
            <a:extLst>
              <a:ext uri="{FF2B5EF4-FFF2-40B4-BE49-F238E27FC236}">
                <a16:creationId xmlns:a16="http://schemas.microsoft.com/office/drawing/2014/main" id="{927B1A20-EE13-C2F5-EABB-419D71E4A3FF}"/>
              </a:ext>
            </a:extLst>
          </p:cNvPr>
          <p:cNvSpPr>
            <a:spLocks noGrp="1" noRot="1" noChangeAspect="1" noChangeArrowheads="1" noTextEdit="1"/>
          </p:cNvSpPr>
          <p:nvPr>
            <p:ph type="sldImg"/>
          </p:nvPr>
        </p:nvSpPr>
        <p:spPr>
          <a:xfrm>
            <a:off x="98425" y="750888"/>
            <a:ext cx="6597650" cy="3711575"/>
          </a:xfrm>
          <a:ln cap="flat"/>
        </p:spPr>
      </p:sp>
      <p:sp>
        <p:nvSpPr>
          <p:cNvPr id="18438" name="Rectangle 3">
            <a:extLst>
              <a:ext uri="{FF2B5EF4-FFF2-40B4-BE49-F238E27FC236}">
                <a16:creationId xmlns:a16="http://schemas.microsoft.com/office/drawing/2014/main" id="{C7CE6092-D952-C938-2DCB-A6B7174A7C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3</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3</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4</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4</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091520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a:t>doc.: IEEE 802.11-18/0302r0</a:t>
            </a:r>
          </a:p>
        </p:txBody>
      </p:sp>
      <p:sp>
        <p:nvSpPr>
          <p:cNvPr id="5" name="Date Placeholder 4"/>
          <p:cNvSpPr>
            <a:spLocks noGrp="1"/>
          </p:cNvSpPr>
          <p:nvPr>
            <p:ph type="dt" idx="11"/>
          </p:nvPr>
        </p:nvSpPr>
        <p:spPr/>
        <p:txBody>
          <a:bodyPr/>
          <a:lstStyle/>
          <a:p>
            <a:pPr>
              <a:defRPr/>
            </a:pPr>
            <a:r>
              <a:rPr lang="en-US" dirty="0"/>
              <a:t>March 2018</a:t>
            </a:r>
          </a:p>
        </p:txBody>
      </p:sp>
      <p:sp>
        <p:nvSpPr>
          <p:cNvPr id="6" name="Footer Placeholder 5"/>
          <p:cNvSpPr>
            <a:spLocks noGrp="1"/>
          </p:cNvSpPr>
          <p:nvPr>
            <p:ph type="ftr" sz="quarter" idx="12"/>
          </p:nvPr>
        </p:nvSpPr>
        <p:spPr/>
        <p:txBody>
          <a:bodyPr/>
          <a:lstStyle/>
          <a:p>
            <a:pPr lvl="4">
              <a:defRPr/>
            </a:pPr>
            <a:r>
              <a:rPr lang="en-US" dirty="0"/>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dirty="0"/>
              <a:t>Page </a:t>
            </a:r>
            <a:fld id="{F4F34E98-D62A-4186-8764-CE3AA6FA445F}" type="slidenum">
              <a:rPr lang="en-US" smtClean="0"/>
              <a:pPr>
                <a:defRPr/>
              </a:pPr>
              <a:t>24</a:t>
            </a:fld>
            <a:endParaRPr lang="en-US" dirty="0"/>
          </a:p>
        </p:txBody>
      </p:sp>
    </p:spTree>
    <p:extLst>
      <p:ext uri="{BB962C8B-B14F-4D97-AF65-F5344CB8AC3E}">
        <p14:creationId xmlns:p14="http://schemas.microsoft.com/office/powerpoint/2010/main" val="1778546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dirty="0"/>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2023</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January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2023</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2023</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802.11-22/2040r4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oleObject" Target="../embeddings/oleObject2.bin"/><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cvent.me/nX5xr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AIML TIG January 2023 Interim Agenda</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2023-01-10</a:t>
            </a:r>
          </a:p>
        </p:txBody>
      </p:sp>
      <p:sp>
        <p:nvSpPr>
          <p:cNvPr id="6" name="Date Placeholder 3"/>
          <p:cNvSpPr>
            <a:spLocks noGrp="1"/>
          </p:cNvSpPr>
          <p:nvPr>
            <p:ph type="dt" idx="10"/>
          </p:nvPr>
        </p:nvSpPr>
        <p:spPr/>
        <p:txBody>
          <a:bodyPr/>
          <a:lstStyle/>
          <a:p>
            <a:r>
              <a:rPr lang="en-US" dirty="0"/>
              <a:t>January 2023</a:t>
            </a:r>
            <a:endParaRPr lang="en-GB" dirty="0"/>
          </a:p>
        </p:txBody>
      </p:sp>
      <p:sp>
        <p:nvSpPr>
          <p:cNvPr id="7" name="Footer Placeholder 4"/>
          <p:cNvSpPr>
            <a:spLocks noGrp="1"/>
          </p:cNvSpPr>
          <p:nvPr>
            <p:ph type="ftr" idx="11"/>
          </p:nvPr>
        </p:nvSpPr>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670960926"/>
              </p:ext>
            </p:extLst>
          </p:nvPr>
        </p:nvGraphicFramePr>
        <p:xfrm>
          <a:off x="1003935" y="3048000"/>
          <a:ext cx="10121900" cy="2462213"/>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1003935" y="3048000"/>
                        <a:ext cx="10121900" cy="24622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10</a:t>
            </a:fld>
            <a:endParaRPr lang="en-US" altLang="en-US" dirty="0"/>
          </a:p>
        </p:txBody>
      </p:sp>
      <p:sp>
        <p:nvSpPr>
          <p:cNvPr id="5" name="Date Placeholder 4"/>
          <p:cNvSpPr>
            <a:spLocks noGrp="1"/>
          </p:cNvSpPr>
          <p:nvPr>
            <p:ph type="dt" idx="15"/>
          </p:nvPr>
        </p:nvSpPr>
        <p:spPr/>
        <p:txBody>
          <a:bodyPr/>
          <a:lstStyle/>
          <a:p>
            <a:r>
              <a:rPr lang="en-US" dirty="0"/>
              <a:t>January 2023</a:t>
            </a:r>
            <a:endParaRPr lang="en-GB" dirty="0"/>
          </a:p>
        </p:txBody>
      </p:sp>
      <p:sp>
        <p:nvSpPr>
          <p:cNvPr id="6" name="Footer Placeholder 5"/>
          <p:cNvSpPr>
            <a:spLocks noGrp="1"/>
          </p:cNvSpPr>
          <p:nvPr>
            <p:ph type="ftr" idx="14"/>
          </p:nvPr>
        </p:nvSpPr>
        <p:spPr/>
        <p:txBody>
          <a:bodyPr/>
          <a:lstStyle/>
          <a:p>
            <a:r>
              <a:rPr lang="en-GB" dirty="0"/>
              <a:t>Xiaofei Wang (InterDigital)</a:t>
            </a:r>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11</a:t>
            </a:fld>
            <a:endParaRPr lang="en-US" altLang="en-US" dirty="0"/>
          </a:p>
        </p:txBody>
      </p:sp>
      <p:sp>
        <p:nvSpPr>
          <p:cNvPr id="6" name="Footer Placeholder 5"/>
          <p:cNvSpPr>
            <a:spLocks noGrp="1"/>
          </p:cNvSpPr>
          <p:nvPr>
            <p:ph type="ftr" idx="14"/>
          </p:nvPr>
        </p:nvSpPr>
        <p:spPr/>
        <p:txBody>
          <a:bodyPr/>
          <a:lstStyle/>
          <a:p>
            <a:r>
              <a:rPr lang="en-GB" dirty="0"/>
              <a:t>Xiaofei Wang (InterDigital)</a:t>
            </a:r>
          </a:p>
        </p:txBody>
      </p:sp>
      <p:sp>
        <p:nvSpPr>
          <p:cNvPr id="5" name="Date Placeholder 4"/>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Reminders</a:t>
            </a:r>
          </a:p>
        </p:txBody>
      </p:sp>
      <p:sp>
        <p:nvSpPr>
          <p:cNvPr id="3" name="Content Placeholder 2"/>
          <p:cNvSpPr>
            <a:spLocks noGrp="1"/>
          </p:cNvSpPr>
          <p:nvPr>
            <p:ph idx="1"/>
          </p:nvPr>
        </p:nvSpPr>
        <p:spPr>
          <a:xfrm>
            <a:off x="914401" y="1905001"/>
            <a:ext cx="10361084" cy="4570414"/>
          </a:xfrm>
        </p:spPr>
        <p:txBody>
          <a:bodyPr/>
          <a:lstStyle/>
          <a:p>
            <a:pPr eaLnBrk="1" hangingPunct="1"/>
            <a:r>
              <a:rPr lang="en-US" altLang="en-US" sz="2800" dirty="0"/>
              <a:t>Reminders to attendees:</a:t>
            </a:r>
          </a:p>
          <a:p>
            <a:pPr lvl="1" eaLnBrk="1" hangingPunct="1"/>
            <a:r>
              <a:rPr lang="en-US" altLang="en-US" sz="2400" dirty="0"/>
              <a:t>Sign in IMAT to record attendance</a:t>
            </a:r>
          </a:p>
          <a:p>
            <a:pPr lvl="1" eaLnBrk="1" hangingPunct="1"/>
            <a:r>
              <a:rPr lang="en-US" altLang="en-US" sz="2400" dirty="0"/>
              <a:t>Noises off</a:t>
            </a:r>
          </a:p>
          <a:p>
            <a:pPr lvl="1" eaLnBrk="1" hangingPunct="1"/>
            <a:r>
              <a:rPr lang="en-US" altLang="en-US" sz="2400" dirty="0"/>
              <a:t>No recordings</a:t>
            </a:r>
          </a:p>
          <a:p>
            <a:endParaRPr lang="en-US" altLang="en-US" dirty="0"/>
          </a:p>
          <a:p>
            <a:r>
              <a:rPr lang="en-US" altLang="en-US" dirty="0"/>
              <a:t>Please announce your name and affiliation when you first address the group during a meeting slot</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6" name="Date Placeholder 5"/>
          <p:cNvSpPr>
            <a:spLocks noGrp="1"/>
          </p:cNvSpPr>
          <p:nvPr>
            <p:ph type="dt" idx="15"/>
          </p:nvPr>
        </p:nvSpPr>
        <p:spPr/>
        <p:txBody>
          <a:bodyPr/>
          <a:lstStyle/>
          <a:p>
            <a:r>
              <a:rPr lang="en-US" dirty="0"/>
              <a:t>January 2023</a:t>
            </a:r>
            <a:endParaRPr lang="en-GB" dirty="0"/>
          </a:p>
        </p:txBody>
      </p:sp>
      <p:sp>
        <p:nvSpPr>
          <p:cNvPr id="7" name="Footer Placeholder 4">
            <a:extLst>
              <a:ext uri="{FF2B5EF4-FFF2-40B4-BE49-F238E27FC236}">
                <a16:creationId xmlns:a16="http://schemas.microsoft.com/office/drawing/2014/main" id="{35FCDF46-2230-1246-255D-F06673123E80}"/>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29473190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Monday January 16, 2023 AM2</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Minutes approval</a:t>
            </a:r>
          </a:p>
          <a:p>
            <a:pPr marL="457200" marR="0">
              <a:spcBef>
                <a:spcPts val="0"/>
              </a:spcBef>
              <a:spcAft>
                <a:spcPts val="0"/>
              </a:spcAft>
              <a:buFont typeface="Arial" panose="020B0604020202020204" pitchFamily="34" charset="0"/>
              <a:buChar char="•"/>
            </a:pPr>
            <a:endParaRPr lang="en-GB" sz="1200"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Discussion EU BEREC Report AI feedback</a:t>
            </a:r>
          </a:p>
          <a:p>
            <a:pPr marL="114300" marR="0" indent="0">
              <a:spcBef>
                <a:spcPts val="0"/>
              </a:spcBef>
              <a:spcAft>
                <a:spcPts val="0"/>
              </a:spcAft>
            </a:pPr>
            <a:endParaRPr lang="en-GB"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GB" b="0" dirty="0">
                <a:effectLst/>
                <a:latin typeface="Times New Roman" panose="02020603050405020304" pitchFamily="18" charset="0"/>
                <a:ea typeface="Times New Roman" panose="02020603050405020304" pitchFamily="18" charset="0"/>
              </a:rPr>
              <a:t>11-22/987r3 </a:t>
            </a:r>
            <a:r>
              <a:rPr lang="en-US" b="0" dirty="0">
                <a:latin typeface="Times New Roman" panose="02020603050405020304" pitchFamily="18" charset="0"/>
              </a:rPr>
              <a:t>AIML TIG Technical Report Draft</a:t>
            </a:r>
            <a:r>
              <a:rPr lang="en-GB" b="0" dirty="0">
                <a:effectLst/>
                <a:latin typeface="Times New Roman" panose="02020603050405020304" pitchFamily="18" charset="0"/>
                <a:ea typeface="Times New Roman" panose="02020603050405020304" pitchFamily="18" charset="0"/>
              </a:rPr>
              <a:t>, Xiaofei Wang (InterDigital)</a:t>
            </a:r>
          </a:p>
          <a:p>
            <a:pPr marL="857250" lvl="1">
              <a:spcBef>
                <a:spcPts val="0"/>
              </a:spcBef>
              <a:spcAft>
                <a:spcPts val="0"/>
              </a:spcAft>
              <a:buFont typeface="Arial" panose="020B0604020202020204" pitchFamily="34" charset="0"/>
              <a:buChar char="•"/>
            </a:pPr>
            <a:r>
              <a:rPr lang="en-GB" b="0" dirty="0">
                <a:effectLst/>
                <a:latin typeface="Times New Roman" panose="02020603050405020304" pitchFamily="18" charset="0"/>
                <a:ea typeface="Times New Roman" panose="02020603050405020304" pitchFamily="18" charset="0"/>
              </a:rPr>
              <a:t>11-22/2119r0 </a:t>
            </a:r>
            <a:r>
              <a:rPr lang="en-US" b="0" dirty="0">
                <a:latin typeface="Times New Roman" panose="02020603050405020304" pitchFamily="18" charset="0"/>
              </a:rPr>
              <a:t>Proposed IEEE 802.11 AIML TIG Technical Report Text for the Distributed Channel Access Use Case</a:t>
            </a:r>
            <a:r>
              <a:rPr lang="en-GB" b="0" dirty="0">
                <a:effectLst/>
                <a:latin typeface="Times New Roman" panose="02020603050405020304" pitchFamily="18" charset="0"/>
                <a:ea typeface="Times New Roman" panose="02020603050405020304" pitchFamily="18" charset="0"/>
              </a:rPr>
              <a:t>, Ziyang Guo (Huawei)</a:t>
            </a:r>
          </a:p>
          <a:p>
            <a:pPr marL="857250" lvl="1">
              <a:spcBef>
                <a:spcPts val="0"/>
              </a:spcBef>
              <a:spcAft>
                <a:spcPts val="0"/>
              </a:spcAft>
              <a:buFont typeface="Arial" panose="020B0604020202020204" pitchFamily="34" charset="0"/>
              <a:buChar char="•"/>
            </a:pPr>
            <a:r>
              <a:rPr lang="en-GB" b="0" dirty="0">
                <a:effectLst/>
                <a:latin typeface="Times New Roman" panose="02020603050405020304" pitchFamily="18" charset="0"/>
                <a:ea typeface="Times New Roman" panose="02020603050405020304" pitchFamily="18" charset="0"/>
              </a:rPr>
              <a:t>11-22/1934r5 </a:t>
            </a:r>
            <a:r>
              <a:rPr lang="en-US" b="0" dirty="0">
                <a:latin typeface="Times New Roman" panose="02020603050405020304" pitchFamily="18" charset="0"/>
              </a:rPr>
              <a:t>Proposed IEEE 802.11 AIML TIG Technical Report Text for the CSI Compression Use Case</a:t>
            </a:r>
            <a:r>
              <a:rPr lang="en-GB" b="0" dirty="0">
                <a:effectLst/>
                <a:latin typeface="Times New Roman" panose="02020603050405020304" pitchFamily="18" charset="0"/>
                <a:ea typeface="Times New Roman" panose="02020603050405020304" pitchFamily="18" charset="0"/>
              </a:rPr>
              <a:t>, Zinan Lin (InterDigital)</a:t>
            </a:r>
            <a:endParaRPr lang="en-GB" b="0"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rPr>
              <a:t>11-23/0050r0 Proposed Technical Report Text for AIML Model Sharing Use case, </a:t>
            </a:r>
            <a:r>
              <a:rPr lang="en-US" b="0" dirty="0">
                <a:latin typeface="Times New Roman" panose="02020603050405020304" pitchFamily="18" charset="0"/>
              </a:rPr>
              <a:t>Xiaofei Wang (InterDigital)</a:t>
            </a:r>
            <a:endParaRPr lang="en-GB"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Recess</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8556932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Discussion</a:t>
            </a:r>
            <a:endParaRPr lang="en-US" dirty="0"/>
          </a:p>
        </p:txBody>
      </p:sp>
      <p:sp>
        <p:nvSpPr>
          <p:cNvPr id="3" name="Content Placeholder 2"/>
          <p:cNvSpPr>
            <a:spLocks noGrp="1"/>
          </p:cNvSpPr>
          <p:nvPr>
            <p:ph idx="1"/>
          </p:nvPr>
        </p:nvSpPr>
        <p:spPr>
          <a:xfrm>
            <a:off x="685800" y="1447800"/>
            <a:ext cx="10703983" cy="4113213"/>
          </a:xfrm>
        </p:spPr>
        <p:txBody>
          <a:bodyPr/>
          <a:lstStyle/>
          <a:p>
            <a:pPr>
              <a:spcBef>
                <a:spcPts val="300"/>
              </a:spcBef>
            </a:pPr>
            <a:r>
              <a:rPr lang="en-US" altLang="en-US" dirty="0"/>
              <a:t>EU BEREC Report on AI in telecom</a:t>
            </a:r>
          </a:p>
          <a:p>
            <a:pPr marL="800100" lvl="1" indent="-342900">
              <a:spcBef>
                <a:spcPts val="300"/>
              </a:spcBef>
              <a:buFont typeface="Arial" panose="020B0604020202020204" pitchFamily="34" charset="0"/>
              <a:buChar char="•"/>
            </a:pPr>
            <a:r>
              <a:rPr lang="en-US" altLang="en-US" dirty="0"/>
              <a:t>802.18 Chair sent out an email on this on Jan 8, 2023</a:t>
            </a:r>
          </a:p>
          <a:p>
            <a:pPr marL="800100" lvl="1" indent="-342900">
              <a:spcBef>
                <a:spcPts val="300"/>
              </a:spcBef>
              <a:buFont typeface="Arial" panose="020B0604020202020204" pitchFamily="34" charset="0"/>
              <a:buChar char="•"/>
            </a:pPr>
            <a:endParaRPr lang="en-US" altLang="en-US" dirty="0"/>
          </a:p>
          <a:p>
            <a:pPr marL="457200" lvl="1" indent="0">
              <a:spcBef>
                <a:spcPts val="300"/>
              </a:spcBef>
            </a:pPr>
            <a:endParaRPr lang="en-US" altLang="en-US" sz="1050" dirty="0"/>
          </a:p>
          <a:p>
            <a:pPr marL="457200" lvl="1" indent="0">
              <a:spcBef>
                <a:spcPts val="300"/>
              </a:spcBef>
            </a:pPr>
            <a:endParaRPr lang="en-US" altLang="en-US" sz="1050" dirty="0"/>
          </a:p>
          <a:p>
            <a:pPr marL="457200" lvl="1" indent="0">
              <a:spcBef>
                <a:spcPts val="300"/>
              </a:spcBef>
            </a:pPr>
            <a:endParaRPr lang="en-US" altLang="en-US" sz="1050" dirty="0"/>
          </a:p>
          <a:p>
            <a:pPr marL="457200" lvl="1" indent="0">
              <a:spcBef>
                <a:spcPts val="300"/>
              </a:spcBef>
            </a:pPr>
            <a:endParaRPr lang="en-US" altLang="en-US" sz="1050" dirty="0"/>
          </a:p>
          <a:p>
            <a:pPr marL="457200" lvl="1" indent="0">
              <a:spcBef>
                <a:spcPts val="300"/>
              </a:spcBef>
            </a:pPr>
            <a:endParaRPr lang="en-US" altLang="en-US" sz="1050" dirty="0"/>
          </a:p>
          <a:p>
            <a:pPr marL="457200" lvl="1" indent="0">
              <a:spcBef>
                <a:spcPts val="300"/>
              </a:spcBef>
            </a:pPr>
            <a:endParaRPr lang="en-US" altLang="en-US" sz="1050" dirty="0"/>
          </a:p>
          <a:p>
            <a:pPr marL="457200" lvl="1" indent="0">
              <a:spcBef>
                <a:spcPts val="300"/>
              </a:spcBef>
            </a:pPr>
            <a:endParaRPr lang="en-US" altLang="en-US" sz="1050" dirty="0"/>
          </a:p>
          <a:p>
            <a:pPr marL="457200" lvl="1" indent="0">
              <a:spcBef>
                <a:spcPts val="300"/>
              </a:spcBef>
            </a:pPr>
            <a:endParaRPr lang="en-US" altLang="en-US" sz="1050" dirty="0"/>
          </a:p>
          <a:p>
            <a:pPr marL="457200" lvl="1" indent="0">
              <a:spcBef>
                <a:spcPts val="300"/>
              </a:spcBef>
            </a:pPr>
            <a:endParaRPr lang="en-US" altLang="en-US" sz="1050" dirty="0"/>
          </a:p>
          <a:p>
            <a:pPr marL="457200" lvl="1" indent="0">
              <a:spcBef>
                <a:spcPts val="300"/>
              </a:spcBef>
            </a:pPr>
            <a:endParaRPr lang="en-US" altLang="en-US" sz="1050" dirty="0"/>
          </a:p>
          <a:p>
            <a:pPr>
              <a:spcBef>
                <a:spcPts val="300"/>
              </a:spcBef>
            </a:pPr>
            <a:r>
              <a:rPr lang="en-US" altLang="en-US" dirty="0"/>
              <a:t>Should AIML TIG provide feedback?</a:t>
            </a:r>
          </a:p>
          <a:p>
            <a:pPr>
              <a:spcBef>
                <a:spcPts val="300"/>
              </a:spcBef>
              <a:buFont typeface="Arial" panose="020B0604020202020204" pitchFamily="34" charset="0"/>
              <a:buChar char="•"/>
            </a:pPr>
            <a:r>
              <a:rPr lang="en-US" altLang="en-US" dirty="0"/>
              <a:t>Feedback can be provided:</a:t>
            </a:r>
          </a:p>
          <a:p>
            <a:pPr lvl="1">
              <a:spcBef>
                <a:spcPts val="300"/>
              </a:spcBef>
              <a:buFont typeface="Arial" panose="020B0604020202020204" pitchFamily="34" charset="0"/>
              <a:buChar char="•"/>
            </a:pPr>
            <a:r>
              <a:rPr lang="en-US" altLang="en-US" dirty="0"/>
              <a:t>By members of the AIML TIG (e.g., the chair) attending 802.18 and providing individual contributions or</a:t>
            </a:r>
          </a:p>
          <a:p>
            <a:pPr lvl="1">
              <a:spcBef>
                <a:spcPts val="300"/>
              </a:spcBef>
              <a:buFont typeface="Arial" panose="020B0604020202020204" pitchFamily="34" charset="0"/>
              <a:buChar char="•"/>
            </a:pPr>
            <a:r>
              <a:rPr lang="en-US" altLang="en-US" dirty="0"/>
              <a:t>By AIML TIG motion and then present the feedback to 802.18 </a:t>
            </a:r>
            <a:r>
              <a:rPr lang="en-US" altLang="en-US" b="1" dirty="0">
                <a:solidFill>
                  <a:srgbClr val="FF0000"/>
                </a:solidFill>
              </a:rPr>
              <a:t>(By 8 am on Thursday Jan 19)</a:t>
            </a:r>
          </a:p>
          <a:p>
            <a:pPr marL="457200" lvl="1" indent="0">
              <a:spcBef>
                <a:spcPts val="300"/>
              </a:spcBef>
            </a:pPr>
            <a:endParaRPr lang="en-US" sz="1800" baseline="30000" dirty="0">
              <a:effectLst/>
              <a:highlight>
                <a:srgbClr val="FFFF00"/>
              </a:highlight>
              <a:latin typeface="Calibri" panose="020F0502020204030204" pitchFamily="34" charset="0"/>
              <a:ea typeface="DengXian" panose="02010600030101010101" pitchFamily="2" charset="-122"/>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2023</a:t>
            </a:r>
            <a:endParaRPr lang="en-GB" dirty="0"/>
          </a:p>
        </p:txBody>
      </p:sp>
      <p:graphicFrame>
        <p:nvGraphicFramePr>
          <p:cNvPr id="10" name="Object 9">
            <a:extLst>
              <a:ext uri="{FF2B5EF4-FFF2-40B4-BE49-F238E27FC236}">
                <a16:creationId xmlns:a16="http://schemas.microsoft.com/office/drawing/2014/main" id="{CA752835-6BF4-3C8E-94A9-15133C744943}"/>
              </a:ext>
            </a:extLst>
          </p:cNvPr>
          <p:cNvGraphicFramePr>
            <a:graphicFrameLocks noChangeAspect="1"/>
          </p:cNvGraphicFramePr>
          <p:nvPr>
            <p:extLst>
              <p:ext uri="{D42A27DB-BD31-4B8C-83A1-F6EECF244321}">
                <p14:modId xmlns:p14="http://schemas.microsoft.com/office/powerpoint/2010/main" val="652521161"/>
              </p:ext>
            </p:extLst>
          </p:nvPr>
        </p:nvGraphicFramePr>
        <p:xfrm>
          <a:off x="1447800" y="2451100"/>
          <a:ext cx="8712200" cy="2044700"/>
        </p:xfrm>
        <a:graphic>
          <a:graphicData uri="http://schemas.openxmlformats.org/presentationml/2006/ole">
            <mc:AlternateContent xmlns:mc="http://schemas.openxmlformats.org/markup-compatibility/2006">
              <mc:Choice xmlns:v="urn:schemas-microsoft-com:vml" Requires="v">
                <p:oleObj name="Bitmap Image" r:id="rId2" imgW="16183080" imgH="4981680" progId="PBrush">
                  <p:embed/>
                </p:oleObj>
              </mc:Choice>
              <mc:Fallback>
                <p:oleObj name="Bitmap Image" r:id="rId2" imgW="16183080" imgH="4981680" progId="PBrush">
                  <p:embed/>
                  <p:pic>
                    <p:nvPicPr>
                      <p:cNvPr id="10" name="Object 9">
                        <a:extLst>
                          <a:ext uri="{FF2B5EF4-FFF2-40B4-BE49-F238E27FC236}">
                            <a16:creationId xmlns:a16="http://schemas.microsoft.com/office/drawing/2014/main" id="{CA752835-6BF4-3C8E-94A9-15133C744943}"/>
                          </a:ext>
                        </a:extLst>
                      </p:cNvPr>
                      <p:cNvPicPr/>
                      <p:nvPr/>
                    </p:nvPicPr>
                    <p:blipFill>
                      <a:blip r:embed="rId3"/>
                      <a:stretch>
                        <a:fillRect/>
                      </a:stretch>
                    </p:blipFill>
                    <p:spPr>
                      <a:xfrm>
                        <a:off x="1447800" y="2451100"/>
                        <a:ext cx="8712200" cy="2044700"/>
                      </a:xfrm>
                      <a:prstGeom prst="rect">
                        <a:avLst/>
                      </a:prstGeom>
                    </p:spPr>
                  </p:pic>
                </p:oleObj>
              </mc:Fallback>
            </mc:AlternateContent>
          </a:graphicData>
        </a:graphic>
      </p:graphicFrame>
    </p:spTree>
    <p:extLst>
      <p:ext uri="{BB962C8B-B14F-4D97-AF65-F5344CB8AC3E}">
        <p14:creationId xmlns:p14="http://schemas.microsoft.com/office/powerpoint/2010/main" val="31195742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Monday January 16, 2023 EVE</a:t>
            </a:r>
            <a:endParaRPr lang="en-US" dirty="0"/>
          </a:p>
        </p:txBody>
      </p:sp>
      <p:sp>
        <p:nvSpPr>
          <p:cNvPr id="3" name="Content Placeholder 2"/>
          <p:cNvSpPr>
            <a:spLocks noGrp="1"/>
          </p:cNvSpPr>
          <p:nvPr>
            <p:ph idx="1"/>
          </p:nvPr>
        </p:nvSpPr>
        <p:spPr>
          <a:xfrm>
            <a:off x="914401" y="1830391"/>
            <a:ext cx="10361084" cy="4264024"/>
          </a:xfrm>
        </p:spPr>
        <p:txBody>
          <a:bodyPr/>
          <a:lstStyle/>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GB" dirty="0">
                <a:latin typeface="Times New Roman" panose="02020603050405020304" pitchFamily="18" charset="0"/>
              </a:rPr>
              <a:t>11-23/0032r3 </a:t>
            </a:r>
            <a:r>
              <a:rPr lang="en-US" dirty="0">
                <a:latin typeface="Times New Roman" panose="02020603050405020304" pitchFamily="18" charset="0"/>
              </a:rPr>
              <a:t>ML-based Adaptive Subcarrier Grouping for Beamforming Feedback, </a:t>
            </a:r>
            <a:r>
              <a:rPr lang="en-US" b="0" i="0" dirty="0">
                <a:solidFill>
                  <a:srgbClr val="000000"/>
                </a:solidFill>
                <a:effectLst/>
                <a:latin typeface="Verdana" panose="020B0604030504040204" pitchFamily="34" charset="0"/>
              </a:rPr>
              <a:t> </a:t>
            </a:r>
            <a:r>
              <a:rPr lang="en-US" b="0" dirty="0">
                <a:latin typeface="Times New Roman" panose="02020603050405020304" pitchFamily="18" charset="0"/>
              </a:rPr>
              <a:t>Eunsung </a:t>
            </a:r>
            <a:r>
              <a:rPr lang="en-US" b="0" dirty="0" err="1">
                <a:latin typeface="Times New Roman" panose="02020603050405020304" pitchFamily="18" charset="0"/>
              </a:rPr>
              <a:t>Joen</a:t>
            </a:r>
            <a:r>
              <a:rPr lang="en-US" b="0" dirty="0">
                <a:latin typeface="Times New Roman" panose="02020603050405020304" pitchFamily="18" charset="0"/>
              </a:rPr>
              <a:t> (Samsung)</a:t>
            </a:r>
          </a:p>
          <a:p>
            <a:pPr marL="857250" lvl="1">
              <a:spcBef>
                <a:spcPts val="0"/>
              </a:spcBef>
              <a:spcAft>
                <a:spcPts val="0"/>
              </a:spcAft>
              <a:buFont typeface="Arial" panose="020B0604020202020204" pitchFamily="34" charset="0"/>
              <a:buChar char="•"/>
            </a:pPr>
            <a:endParaRPr lang="en-US" dirty="0">
              <a:latin typeface="Times New Roman" panose="02020603050405020304" pitchFamily="18" charset="0"/>
            </a:endParaRP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rPr>
              <a:t>11-22/0095r0 Comments on BEREC Report on the impact of AI solutions in the telecommunications sector on regulation, Ziyang Guo (Huawei)</a:t>
            </a:r>
            <a:endParaRPr lang="en-US" b="0"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 </a:t>
            </a:r>
            <a:r>
              <a:rPr lang="en-GB" b="0" dirty="0">
                <a:effectLst/>
                <a:latin typeface="Times New Roman" panose="02020603050405020304" pitchFamily="18" charset="0"/>
                <a:ea typeface="Times New Roman" panose="02020603050405020304" pitchFamily="18" charset="0"/>
              </a:rPr>
              <a:t>11-22/2119r1 </a:t>
            </a:r>
            <a:r>
              <a:rPr lang="en-US" b="0" dirty="0">
                <a:latin typeface="Times New Roman" panose="02020603050405020304" pitchFamily="18" charset="0"/>
              </a:rPr>
              <a:t>Proposed IEEE 802.11 AIML TIG Technical Report Text for the Distributed Channel Access Use Case</a:t>
            </a:r>
            <a:r>
              <a:rPr lang="en-GB" b="0" dirty="0">
                <a:effectLst/>
                <a:latin typeface="Times New Roman" panose="02020603050405020304" pitchFamily="18" charset="0"/>
                <a:ea typeface="Times New Roman" panose="02020603050405020304" pitchFamily="18" charset="0"/>
              </a:rPr>
              <a:t>, Ziyang Guo (Huawei)</a:t>
            </a:r>
          </a:p>
          <a:p>
            <a:pPr marL="857250" lvl="1">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GB" b="0" dirty="0">
                <a:effectLst/>
                <a:latin typeface="Times New Roman" panose="02020603050405020304" pitchFamily="18" charset="0"/>
                <a:ea typeface="Times New Roman" panose="02020603050405020304" pitchFamily="18" charset="0"/>
              </a:rPr>
              <a:t>11-22/1934r5 </a:t>
            </a:r>
            <a:r>
              <a:rPr lang="en-US" b="0" dirty="0">
                <a:latin typeface="Times New Roman" panose="02020603050405020304" pitchFamily="18" charset="0"/>
              </a:rPr>
              <a:t>Proposed IEEE 802.11 AIML TIG Technical Report Text for the CSI Compression Use Case</a:t>
            </a:r>
            <a:r>
              <a:rPr lang="en-GB" b="0" dirty="0">
                <a:effectLst/>
                <a:latin typeface="Times New Roman" panose="02020603050405020304" pitchFamily="18" charset="0"/>
                <a:ea typeface="Times New Roman" panose="02020603050405020304" pitchFamily="18" charset="0"/>
              </a:rPr>
              <a:t>, Zinan Lin (InterDigital)</a:t>
            </a: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rPr>
              <a:t>11-23/0050r1 Proposed Technical Report Text for AIML Model Sharing Use case, </a:t>
            </a:r>
            <a:r>
              <a:rPr lang="en-US" b="0" dirty="0">
                <a:latin typeface="Times New Roman" panose="02020603050405020304" pitchFamily="18" charset="0"/>
              </a:rPr>
              <a:t>Xiaofei Wang (InterDigital)</a:t>
            </a:r>
            <a:endParaRPr lang="en-GB" b="0"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Recess</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5129877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Wednesday January 18, 2023 AM1</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Discussion feedback on EU BEREC Report on AI in the telecom sector</a:t>
            </a:r>
          </a:p>
          <a:p>
            <a:pPr marL="857250" lvl="1">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11-23/124r0: Letter of Comments on BEREC Report, </a:t>
            </a:r>
            <a:r>
              <a:rPr lang="en-GB" dirty="0" err="1">
                <a:latin typeface="Times New Roman" panose="02020603050405020304" pitchFamily="18" charset="0"/>
                <a:ea typeface="Times New Roman" panose="02020603050405020304" pitchFamily="18" charset="0"/>
              </a:rPr>
              <a:t>Tongxin</a:t>
            </a:r>
            <a:r>
              <a:rPr lang="en-GB" dirty="0">
                <a:latin typeface="Times New Roman" panose="02020603050405020304" pitchFamily="18" charset="0"/>
                <a:ea typeface="Times New Roman" panose="02020603050405020304" pitchFamily="18" charset="0"/>
              </a:rPr>
              <a:t> Shu (Huawei)</a:t>
            </a:r>
            <a:endParaRPr lang="en-GB"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114300" marR="0" indent="0">
              <a:spcBef>
                <a:spcPts val="0"/>
              </a:spcBef>
              <a:spcAft>
                <a:spcPts val="0"/>
              </a:spcAft>
            </a:pPr>
            <a:endParaRPr lang="en-GB"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 </a:t>
            </a:r>
            <a:r>
              <a:rPr lang="en-GB" b="0" dirty="0">
                <a:effectLst/>
                <a:latin typeface="Times New Roman" panose="02020603050405020304" pitchFamily="18" charset="0"/>
                <a:ea typeface="Times New Roman" panose="02020603050405020304" pitchFamily="18" charset="0"/>
              </a:rPr>
              <a:t>11-22/2119r2 </a:t>
            </a:r>
            <a:r>
              <a:rPr lang="en-US" b="0" dirty="0">
                <a:latin typeface="Times New Roman" panose="02020603050405020304" pitchFamily="18" charset="0"/>
              </a:rPr>
              <a:t>Proposed IEEE 802.11 AIML TIG Technical Report Text for the Distributed Channel Access Use Case</a:t>
            </a:r>
            <a:r>
              <a:rPr lang="en-GB" b="0" dirty="0">
                <a:effectLst/>
                <a:latin typeface="Times New Roman" panose="02020603050405020304" pitchFamily="18" charset="0"/>
                <a:ea typeface="Times New Roman" panose="02020603050405020304" pitchFamily="18" charset="0"/>
              </a:rPr>
              <a:t>, Ziyang Guo (Huawei)</a:t>
            </a:r>
          </a:p>
          <a:p>
            <a:pPr marL="571500" lvl="1" indent="0">
              <a:spcBef>
                <a:spcPts val="0"/>
              </a:spcBef>
              <a:spcAft>
                <a:spcPts val="0"/>
              </a:spcAft>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rPr>
              <a:t>11-23/0050r2 Proposed Technical Report Text for AIML Model Sharing Use case, </a:t>
            </a:r>
            <a:r>
              <a:rPr lang="en-US" b="0" dirty="0">
                <a:latin typeface="Times New Roman" panose="02020603050405020304" pitchFamily="18" charset="0"/>
              </a:rPr>
              <a:t>Xiaofei Wang (InterDigital)</a:t>
            </a:r>
          </a:p>
          <a:p>
            <a:pPr marL="114300" indent="0">
              <a:spcBef>
                <a:spcPts val="0"/>
              </a:spcBef>
              <a:spcAft>
                <a:spcPts val="0"/>
              </a:spcAft>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Recess</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7524396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481163E3-3235-B93B-D977-4040786F5097}"/>
              </a:ext>
            </a:extLst>
          </p:cNvPr>
          <p:cNvSpPr>
            <a:spLocks noGrp="1"/>
          </p:cNvSpPr>
          <p:nvPr>
            <p:ph type="dt" sz="quarter" idx="10"/>
          </p:nvPr>
        </p:nvSpPr>
        <p:spPr bwMode="auto">
          <a:xfrm>
            <a:off x="696913" y="332601"/>
            <a:ext cx="1340110" cy="276999"/>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pPr>
            <a:r>
              <a:rPr lang="en-CA" altLang="en-US" dirty="0"/>
              <a:t>January 2023</a:t>
            </a:r>
            <a:endParaRPr lang="en-GB" altLang="en-US" sz="1800" dirty="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17411" name="Slide Number Placeholder 5">
            <a:extLst>
              <a:ext uri="{FF2B5EF4-FFF2-40B4-BE49-F238E27FC236}">
                <a16:creationId xmlns:a16="http://schemas.microsoft.com/office/drawing/2014/main" id="{8B02B45E-32DD-E1B8-2B9E-96BDB327CC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422EB9C2-4523-4101-8834-B68FD7935310}" type="slidenum">
              <a:rPr lang="en-GB" altLang="en-US" sz="1200" b="0"/>
              <a:pPr>
                <a:spcBef>
                  <a:spcPct val="0"/>
                </a:spcBef>
                <a:buFontTx/>
                <a:buNone/>
              </a:pPr>
              <a:t>2</a:t>
            </a:fld>
            <a:endParaRPr lang="en-GB" altLang="en-US" sz="1200" b="0" dirty="0"/>
          </a:p>
        </p:txBody>
      </p:sp>
      <p:sp>
        <p:nvSpPr>
          <p:cNvPr id="17412" name="Rectangle 2">
            <a:extLst>
              <a:ext uri="{FF2B5EF4-FFF2-40B4-BE49-F238E27FC236}">
                <a16:creationId xmlns:a16="http://schemas.microsoft.com/office/drawing/2014/main" id="{76ED1CA6-1028-934D-8519-967EB5D70F93}"/>
              </a:ext>
            </a:extLst>
          </p:cNvPr>
          <p:cNvSpPr>
            <a:spLocks noGrp="1" noChangeArrowheads="1"/>
          </p:cNvSpPr>
          <p:nvPr>
            <p:ph type="title"/>
          </p:nvPr>
        </p:nvSpPr>
        <p:spPr/>
        <p:txBody>
          <a:bodyPr/>
          <a:lstStyle/>
          <a:p>
            <a:r>
              <a:rPr lang="en-GB" altLang="en-US" dirty="0"/>
              <a:t>Abstract</a:t>
            </a:r>
          </a:p>
        </p:txBody>
      </p:sp>
      <p:sp>
        <p:nvSpPr>
          <p:cNvPr id="17413" name="Rectangle 3">
            <a:extLst>
              <a:ext uri="{FF2B5EF4-FFF2-40B4-BE49-F238E27FC236}">
                <a16:creationId xmlns:a16="http://schemas.microsoft.com/office/drawing/2014/main" id="{C2334348-7D14-5567-9887-24899B21D490}"/>
              </a:ext>
            </a:extLst>
          </p:cNvPr>
          <p:cNvSpPr>
            <a:spLocks noGrp="1" noChangeArrowheads="1"/>
          </p:cNvSpPr>
          <p:nvPr>
            <p:ph type="body" idx="1"/>
          </p:nvPr>
        </p:nvSpPr>
        <p:spPr/>
        <p:txBody>
          <a:bodyPr/>
          <a:lstStyle/>
          <a:p>
            <a:pPr algn="ctr">
              <a:buFontTx/>
              <a:buNone/>
            </a:pPr>
            <a:r>
              <a:rPr lang="en-GB" altLang="en-US" sz="3200" dirty="0"/>
              <a:t>   Agenda for AIML (Artificial Intelligence Machine Learning) TIG for the January 2023 Interim</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Thursday January 19, 2023 AM1</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457200" marR="0">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Discussion on AIML TIG next steps</a:t>
            </a: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Adjourn</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41298038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Next steps</a:t>
            </a:r>
            <a:endParaRPr lang="en-US" dirty="0"/>
          </a:p>
        </p:txBody>
      </p:sp>
      <p:sp>
        <p:nvSpPr>
          <p:cNvPr id="3" name="Content Placeholder 2"/>
          <p:cNvSpPr>
            <a:spLocks noGrp="1"/>
          </p:cNvSpPr>
          <p:nvPr>
            <p:ph idx="1"/>
          </p:nvPr>
        </p:nvSpPr>
        <p:spPr>
          <a:xfrm>
            <a:off x="912377" y="1447800"/>
            <a:ext cx="10361084" cy="4113213"/>
          </a:xfrm>
        </p:spPr>
        <p:txBody>
          <a:bodyPr/>
          <a:lstStyle/>
          <a:p>
            <a:pPr>
              <a:spcBef>
                <a:spcPts val="300"/>
              </a:spcBef>
            </a:pPr>
            <a:r>
              <a:rPr lang="en-US" altLang="en-US" dirty="0"/>
              <a:t>Call for contributions:</a:t>
            </a:r>
          </a:p>
          <a:p>
            <a:pPr lvl="1">
              <a:spcBef>
                <a:spcPts val="300"/>
              </a:spcBef>
            </a:pPr>
            <a:r>
              <a:rPr lang="en-US" altLang="en-US" dirty="0"/>
              <a:t>Further submissions regarding AIML and 802.11:</a:t>
            </a:r>
          </a:p>
          <a:p>
            <a:pPr marL="800100" lvl="1" indent="-342900">
              <a:spcBef>
                <a:spcPts val="300"/>
              </a:spcBef>
              <a:buFont typeface="Arial" panose="020B0604020202020204" pitchFamily="34" charset="0"/>
              <a:buChar char="•"/>
            </a:pPr>
            <a:r>
              <a:rPr lang="en-US" altLang="en-US" dirty="0"/>
              <a:t>Use cases</a:t>
            </a:r>
          </a:p>
          <a:p>
            <a:pPr marL="800100" lvl="1" indent="-342900">
              <a:spcBef>
                <a:spcPts val="300"/>
              </a:spcBef>
              <a:buFont typeface="Arial" panose="020B0604020202020204" pitchFamily="34" charset="0"/>
              <a:buChar char="•"/>
            </a:pPr>
            <a:r>
              <a:rPr lang="en-US" altLang="en-US" dirty="0"/>
              <a:t>Technical feasibility</a:t>
            </a:r>
          </a:p>
          <a:p>
            <a:pPr marL="800100" lvl="1" indent="-342900">
              <a:spcBef>
                <a:spcPts val="300"/>
              </a:spcBef>
              <a:buFont typeface="Arial" panose="020B0604020202020204" pitchFamily="34" charset="0"/>
              <a:buChar char="•"/>
            </a:pPr>
            <a:r>
              <a:rPr lang="en-US" altLang="en-US" dirty="0"/>
              <a:t>Recommend to have contribution in the form of technical report insertions</a:t>
            </a:r>
          </a:p>
          <a:p>
            <a:pPr marL="800100" lvl="1" indent="-342900">
              <a:spcBef>
                <a:spcPts val="300"/>
              </a:spcBef>
              <a:buFont typeface="Arial" panose="020B0604020202020204" pitchFamily="34" charset="0"/>
              <a:buChar char="•"/>
            </a:pPr>
            <a:endParaRPr lang="en-US" altLang="en-US" dirty="0"/>
          </a:p>
          <a:p>
            <a:pPr marL="457200" lvl="1" indent="0">
              <a:spcBef>
                <a:spcPts val="300"/>
              </a:spcBef>
            </a:pPr>
            <a:endParaRPr lang="en-US" altLang="en-US" sz="900" dirty="0"/>
          </a:p>
          <a:p>
            <a:pPr>
              <a:spcBef>
                <a:spcPts val="300"/>
              </a:spcBef>
            </a:pPr>
            <a:r>
              <a:rPr lang="en-US" altLang="en-US" dirty="0"/>
              <a:t>March 2023 Meeting Planning</a:t>
            </a:r>
          </a:p>
          <a:p>
            <a:pPr marL="800100" lvl="1" indent="-342900">
              <a:spcBef>
                <a:spcPts val="300"/>
              </a:spcBef>
              <a:buFont typeface="Arial" panose="020B0604020202020204" pitchFamily="34" charset="0"/>
              <a:buChar char="•"/>
            </a:pPr>
            <a:r>
              <a:rPr lang="en-US" altLang="en-US" dirty="0"/>
              <a:t>3-4 slots: operating in ET</a:t>
            </a:r>
          </a:p>
          <a:p>
            <a:pPr marL="800100" lvl="1" indent="-342900">
              <a:spcBef>
                <a:spcPts val="300"/>
              </a:spcBef>
              <a:buFont typeface="Arial" panose="020B0604020202020204" pitchFamily="34" charset="0"/>
              <a:buChar char="•"/>
            </a:pPr>
            <a:r>
              <a:rPr lang="en-US" altLang="en-US" dirty="0"/>
              <a:t>will try to find slots that are suitable for different time zones</a:t>
            </a:r>
          </a:p>
          <a:p>
            <a:pPr marL="1200150" lvl="2" indent="-342900">
              <a:spcBef>
                <a:spcPts val="300"/>
              </a:spcBef>
              <a:buFont typeface="Arial" panose="020B0604020202020204" pitchFamily="34" charset="0"/>
              <a:buChar char="•"/>
            </a:pPr>
            <a:r>
              <a:rPr lang="en-US" altLang="en-US" dirty="0"/>
              <a:t>Likely a combination of an EVE session and AM1/AM2 sessions</a:t>
            </a:r>
          </a:p>
          <a:p>
            <a:pPr marL="800100" lvl="1" indent="-342900">
              <a:spcBef>
                <a:spcPts val="300"/>
              </a:spcBef>
              <a:buFont typeface="Arial" panose="020B0604020202020204" pitchFamily="34" charset="0"/>
              <a:buChar char="•"/>
            </a:pPr>
            <a:endParaRPr lang="en-US" altLang="en-US" sz="105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7968032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Next steps (cont’d)</a:t>
            </a:r>
            <a:endParaRPr lang="en-US" dirty="0"/>
          </a:p>
        </p:txBody>
      </p:sp>
      <p:sp>
        <p:nvSpPr>
          <p:cNvPr id="3" name="Content Placeholder 2"/>
          <p:cNvSpPr>
            <a:spLocks noGrp="1"/>
          </p:cNvSpPr>
          <p:nvPr>
            <p:ph idx="1"/>
          </p:nvPr>
        </p:nvSpPr>
        <p:spPr>
          <a:xfrm>
            <a:off x="912377" y="1447800"/>
            <a:ext cx="10361084" cy="4113213"/>
          </a:xfrm>
        </p:spPr>
        <p:txBody>
          <a:bodyPr/>
          <a:lstStyle/>
          <a:p>
            <a:pPr marL="457200" lvl="1" indent="0">
              <a:spcBef>
                <a:spcPts val="300"/>
              </a:spcBef>
            </a:pPr>
            <a:endParaRPr lang="en-US" altLang="en-US" sz="900" dirty="0"/>
          </a:p>
          <a:p>
            <a:pPr>
              <a:spcBef>
                <a:spcPts val="300"/>
              </a:spcBef>
            </a:pPr>
            <a:r>
              <a:rPr lang="en-US" altLang="en-US" dirty="0"/>
              <a:t>Beyond March 2023</a:t>
            </a:r>
          </a:p>
          <a:p>
            <a:pPr marL="857250" lvl="1">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rPr>
              <a:t>Option 1: complete technical report in March and terminate AIML TIG</a:t>
            </a:r>
          </a:p>
          <a:p>
            <a:pPr marL="857250" lvl="1">
              <a:spcBef>
                <a:spcPts val="0"/>
              </a:spcBef>
              <a:spcAft>
                <a:spcPts val="0"/>
              </a:spcAft>
              <a:buFont typeface="Arial" panose="020B0604020202020204" pitchFamily="34" charset="0"/>
              <a:buChar char="•"/>
            </a:pPr>
            <a:endParaRPr lang="en-US" sz="2400"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rPr>
              <a:t>Option 2: extend the AIML TIG, for example, for two meeting cycles</a:t>
            </a:r>
          </a:p>
          <a:p>
            <a:pPr marL="857250" lvl="1">
              <a:spcBef>
                <a:spcPts val="0"/>
              </a:spcBef>
              <a:spcAft>
                <a:spcPts val="0"/>
              </a:spcAft>
              <a:buFont typeface="Arial" panose="020B0604020202020204" pitchFamily="34" charset="0"/>
              <a:buChar char="•"/>
            </a:pPr>
            <a:endParaRPr lang="en-US" sz="2400"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rPr>
              <a:t>Option 3: terminate AIML TIG in March, but vote for starting an AIML SG later, for example, in September 2023</a:t>
            </a:r>
          </a:p>
          <a:p>
            <a:pPr marL="857250" lvl="1">
              <a:spcBef>
                <a:spcPts val="0"/>
              </a:spcBef>
              <a:spcAft>
                <a:spcPts val="0"/>
              </a:spcAft>
              <a:buFont typeface="Arial" panose="020B0604020202020204" pitchFamily="34" charset="0"/>
              <a:buChar char="•"/>
            </a:pPr>
            <a:endParaRPr lang="en-US" sz="2400"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rPr>
              <a:t>Option 4: complete technical report and attempt to insert features in other SG/TG, such as UHR</a:t>
            </a:r>
          </a:p>
          <a:p>
            <a:pPr marL="800100" lvl="1" indent="-342900">
              <a:spcBef>
                <a:spcPts val="300"/>
              </a:spcBef>
              <a:buFont typeface="Arial" panose="020B0604020202020204" pitchFamily="34" charset="0"/>
              <a:buChar char="•"/>
            </a:pPr>
            <a:endParaRPr lang="en-US" altLang="en-US" sz="105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40084197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Teleconference</a:t>
            </a:r>
            <a:endParaRPr lang="en-US" dirty="0"/>
          </a:p>
        </p:txBody>
      </p:sp>
      <p:sp>
        <p:nvSpPr>
          <p:cNvPr id="3" name="Content Placeholder 2"/>
          <p:cNvSpPr>
            <a:spLocks noGrp="1"/>
          </p:cNvSpPr>
          <p:nvPr>
            <p:ph idx="1"/>
          </p:nvPr>
        </p:nvSpPr>
        <p:spPr>
          <a:xfrm>
            <a:off x="912377" y="1447800"/>
            <a:ext cx="10361084" cy="4113213"/>
          </a:xfrm>
        </p:spPr>
        <p:txBody>
          <a:bodyPr/>
          <a:lstStyle/>
          <a:p>
            <a:pPr marL="457200" lvl="1" indent="0">
              <a:spcBef>
                <a:spcPts val="300"/>
              </a:spcBef>
            </a:pPr>
            <a:endParaRPr lang="en-US" altLang="en-US" sz="1050" dirty="0"/>
          </a:p>
          <a:p>
            <a:pPr>
              <a:spcBef>
                <a:spcPts val="300"/>
              </a:spcBef>
            </a:pPr>
            <a:r>
              <a:rPr lang="en-US" altLang="en-US" dirty="0"/>
              <a:t>Next Teleconference:</a:t>
            </a:r>
          </a:p>
          <a:p>
            <a:pPr marL="800100" lvl="1" indent="-342900">
              <a:spcBef>
                <a:spcPts val="300"/>
              </a:spcBef>
              <a:buFont typeface="Arial" panose="020B0604020202020204" pitchFamily="34" charset="0"/>
              <a:buChar char="•"/>
            </a:pPr>
            <a:r>
              <a:rPr lang="en-US" altLang="en-US" dirty="0"/>
              <a:t>2 teleconferences: </a:t>
            </a:r>
          </a:p>
          <a:p>
            <a:pPr marL="1200150" lvl="2" indent="-342900">
              <a:spcBef>
                <a:spcPts val="300"/>
              </a:spcBef>
              <a:buFont typeface="Arial" panose="020B0604020202020204" pitchFamily="34" charset="0"/>
              <a:buChar char="•"/>
            </a:pPr>
            <a:r>
              <a:rPr lang="en-US" altLang="en-US" dirty="0"/>
              <a:t>February 20, 2023, 10 am ET (1.5 hour)</a:t>
            </a:r>
          </a:p>
          <a:p>
            <a:pPr marL="1200150" lvl="2" indent="-342900">
              <a:spcBef>
                <a:spcPts val="300"/>
              </a:spcBef>
              <a:buFont typeface="Arial" panose="020B0604020202020204" pitchFamily="34" charset="0"/>
              <a:buChar char="•"/>
            </a:pPr>
            <a:r>
              <a:rPr lang="en-US" altLang="en-US" dirty="0"/>
              <a:t>March 6, 2023, 10 am ET (1.5 hour)</a:t>
            </a:r>
          </a:p>
          <a:p>
            <a:pPr marL="857250" lvl="2" indent="0">
              <a:spcBef>
                <a:spcPts val="300"/>
              </a:spcBef>
            </a:pPr>
            <a:endParaRPr lang="en-US" altLang="en-US" dirty="0"/>
          </a:p>
          <a:p>
            <a:pPr marL="800100" lvl="1" indent="-342900">
              <a:spcBef>
                <a:spcPts val="300"/>
              </a:spcBef>
              <a:buFont typeface="Arial" panose="020B0604020202020204" pitchFamily="34" charset="0"/>
              <a:buChar char="•"/>
            </a:pPr>
            <a:r>
              <a:rPr lang="en-US" altLang="en-US" dirty="0"/>
              <a:t>Potential other topics:</a:t>
            </a:r>
          </a:p>
          <a:p>
            <a:pPr marL="1200150" lvl="2" indent="-342900">
              <a:spcBef>
                <a:spcPts val="300"/>
              </a:spcBef>
              <a:buFont typeface="Arial" panose="020B0604020202020204" pitchFamily="34" charset="0"/>
              <a:buChar char="•"/>
            </a:pPr>
            <a:r>
              <a:rPr lang="en-US" altLang="en-US" dirty="0"/>
              <a:t>Technical presentations</a:t>
            </a:r>
          </a:p>
          <a:p>
            <a:pPr marL="1200150" lvl="2" indent="-342900">
              <a:spcBef>
                <a:spcPts val="300"/>
              </a:spcBef>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Proposals for the technical report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8407072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r>
              <a:rPr lang="en-US" dirty="0"/>
              <a:t>[1] 11-22/597r3: May 2022 Working Group Motions, May 18, 2022</a:t>
            </a:r>
          </a:p>
          <a:p>
            <a:r>
              <a:rPr lang="en-US" dirty="0"/>
              <a:t>[2] 11-14/629r22: 802.11 Operations Manual, July 13, 2018</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dirty="0"/>
              <a:t>Xiaofei Wang (InterDigital)</a:t>
            </a:r>
          </a:p>
        </p:txBody>
      </p:sp>
      <p:sp>
        <p:nvSpPr>
          <p:cNvPr id="4" name="Date Placeholder 3"/>
          <p:cNvSpPr>
            <a:spLocks noGrp="1"/>
          </p:cNvSpPr>
          <p:nvPr>
            <p:ph type="dt" idx="15"/>
          </p:nvPr>
        </p:nvSpPr>
        <p:spPr>
          <a:prstGeom prst="rect">
            <a:avLst/>
          </a:prstGeom>
        </p:spPr>
        <p:txBody>
          <a:bodyPr/>
          <a:lstStyle/>
          <a:p>
            <a:pPr>
              <a:defRPr/>
            </a:pPr>
            <a:r>
              <a:rPr lang="en-US" dirty="0"/>
              <a:t>January 2023</a:t>
            </a:r>
          </a:p>
        </p:txBody>
      </p:sp>
    </p:spTree>
    <p:extLst>
      <p:ext uri="{BB962C8B-B14F-4D97-AF65-F5344CB8AC3E}">
        <p14:creationId xmlns:p14="http://schemas.microsoft.com/office/powerpoint/2010/main" val="3900562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3</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Agenda</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600200" y="1276350"/>
            <a:ext cx="9144000" cy="4895850"/>
          </a:xfrm>
        </p:spPr>
        <p:txBody>
          <a:bodyPr/>
          <a:lstStyle/>
          <a:p>
            <a:pPr marL="457200" indent="-457200">
              <a:buFont typeface="Arial" panose="020B0604020202020204" pitchFamily="34" charset="0"/>
              <a:buChar char="•"/>
              <a:defRPr/>
            </a:pPr>
            <a:r>
              <a:rPr lang="en-GB" altLang="en-US" dirty="0"/>
              <a:t>Call Meeting to Order</a:t>
            </a:r>
          </a:p>
          <a:p>
            <a:pPr marL="457200" indent="-457200">
              <a:buFont typeface="Arial" panose="020B0604020202020204" pitchFamily="34" charset="0"/>
              <a:buChar char="•"/>
              <a:defRPr/>
            </a:pPr>
            <a:r>
              <a:rPr lang="en-US" altLang="en-US" dirty="0"/>
              <a:t>Agenda approval</a:t>
            </a:r>
          </a:p>
          <a:p>
            <a:pPr marL="457200" indent="-457200">
              <a:buFont typeface="Arial" panose="020B0604020202020204" pitchFamily="34" charset="0"/>
              <a:buChar char="•"/>
              <a:defRPr/>
            </a:pPr>
            <a:r>
              <a:rPr lang="en-US" altLang="en-US" dirty="0"/>
              <a:t>Review Patent Policies &amp; Call for essential patents</a:t>
            </a:r>
          </a:p>
          <a:p>
            <a:pPr marL="457200" indent="-457200">
              <a:buFont typeface="Arial" panose="020B0604020202020204" pitchFamily="34" charset="0"/>
              <a:buChar char="•"/>
              <a:defRPr/>
            </a:pPr>
            <a:r>
              <a:rPr lang="en-US" altLang="en-US" dirty="0"/>
              <a:t>Review of IEEE Copyright and other policies</a:t>
            </a:r>
          </a:p>
          <a:p>
            <a:pPr marL="457200" indent="-457200">
              <a:buFont typeface="Arial" panose="020B0604020202020204" pitchFamily="34" charset="0"/>
              <a:buChar char="•"/>
              <a:defRPr/>
            </a:pPr>
            <a:r>
              <a:rPr lang="en-GB" altLang="en-US" dirty="0"/>
              <a:t>Announcements</a:t>
            </a:r>
          </a:p>
          <a:p>
            <a:pPr marL="457200" indent="-457200">
              <a:buFont typeface="Arial" panose="020B0604020202020204" pitchFamily="34" charset="0"/>
              <a:buChar char="•"/>
              <a:defRPr/>
            </a:pPr>
            <a:r>
              <a:rPr lang="en-GB" altLang="en-US" dirty="0"/>
              <a:t>Minutes approval</a:t>
            </a:r>
          </a:p>
          <a:p>
            <a:pPr marL="514350" indent="-457200">
              <a:buFont typeface="Arial" panose="020B0604020202020204" pitchFamily="34" charset="0"/>
              <a:buChar char="•"/>
              <a:defRPr/>
            </a:pPr>
            <a:r>
              <a:rPr lang="en-GB" altLang="en-US" dirty="0"/>
              <a:t>Presentations</a:t>
            </a:r>
          </a:p>
          <a:p>
            <a:pPr marL="857250" lvl="1" indent="-457200">
              <a:buFont typeface="Arial" panose="020B0604020202020204" pitchFamily="34" charset="0"/>
              <a:buChar char="•"/>
              <a:defRPr/>
            </a:pPr>
            <a:r>
              <a:rPr lang="en-US" altLang="en-US" sz="1800" dirty="0">
                <a:highlight>
                  <a:srgbClr val="FFFF00"/>
                </a:highlight>
              </a:rPr>
              <a:t>Monday January 16, 2023, AM2: 10:30 – 12:30 ET</a:t>
            </a:r>
          </a:p>
          <a:p>
            <a:pPr marL="857250" lvl="1" indent="-457200">
              <a:buFont typeface="Arial" panose="020B0604020202020204" pitchFamily="34" charset="0"/>
              <a:buChar char="•"/>
              <a:defRPr/>
            </a:pPr>
            <a:r>
              <a:rPr lang="en-US" altLang="en-US" sz="1800" dirty="0">
                <a:highlight>
                  <a:srgbClr val="FFFF00"/>
                </a:highlight>
              </a:rPr>
              <a:t>Monday January 16, 2023, Eve: 19:30 – 21:30ET</a:t>
            </a:r>
          </a:p>
          <a:p>
            <a:pPr marL="857250" lvl="1" indent="-457200">
              <a:buFont typeface="Arial" panose="020B0604020202020204" pitchFamily="34" charset="0"/>
              <a:buChar char="•"/>
              <a:defRPr/>
            </a:pPr>
            <a:r>
              <a:rPr lang="en-US" altLang="en-US" sz="1800" dirty="0"/>
              <a:t>Wednesday January 18, 2023, AM1: 8:00 - 10:00 ET</a:t>
            </a:r>
          </a:p>
          <a:p>
            <a:pPr marL="857250" lvl="1" indent="-457200">
              <a:buFont typeface="Arial" panose="020B0604020202020204" pitchFamily="34" charset="0"/>
              <a:buChar char="•"/>
              <a:defRPr/>
            </a:pPr>
            <a:r>
              <a:rPr lang="en-US" altLang="en-US" sz="1800" dirty="0"/>
              <a:t>Thursday January 19, 2023: AM1: 8:00 – 10:00 ET</a:t>
            </a:r>
          </a:p>
          <a:p>
            <a:pPr marL="457200" indent="-457200">
              <a:lnSpc>
                <a:spcPct val="90000"/>
              </a:lnSpc>
              <a:buFont typeface="Arial" panose="020B0604020202020204" pitchFamily="34" charset="0"/>
              <a:buChar char="•"/>
              <a:defRPr/>
            </a:pPr>
            <a:r>
              <a:rPr lang="en-US" altLang="en-US" dirty="0"/>
              <a:t>Plans for March 2023 </a:t>
            </a:r>
            <a:r>
              <a:rPr lang="en-US" altLang="en-US" dirty="0">
                <a:highlight>
                  <a:srgbClr val="00FF00"/>
                </a:highlight>
              </a:rPr>
              <a:t>and beyond</a:t>
            </a:r>
          </a:p>
          <a:p>
            <a:pPr marL="457200" indent="-457200">
              <a:lnSpc>
                <a:spcPct val="90000"/>
              </a:lnSpc>
              <a:buFont typeface="Arial" panose="020B0604020202020204" pitchFamily="34" charset="0"/>
              <a:buChar char="•"/>
              <a:defRPr/>
            </a:pPr>
            <a:r>
              <a:rPr lang="en-US" altLang="en-US" dirty="0"/>
              <a:t>Adjourn</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January 2023</a:t>
            </a:r>
            <a:endParaRPr lang="en-GB" altLang="en-US" sz="1800" dirty="0"/>
          </a:p>
        </p:txBody>
      </p:sp>
      <p:sp>
        <p:nvSpPr>
          <p:cNvPr id="8" name="Footer Placeholder 4">
            <a:extLst>
              <a:ext uri="{FF2B5EF4-FFF2-40B4-BE49-F238E27FC236}">
                <a16:creationId xmlns:a16="http://schemas.microsoft.com/office/drawing/2014/main" id="{92BF4F79-02B2-849D-5F5A-62DFE703E53C}"/>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4</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List of Submissions</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600200" y="1219200"/>
            <a:ext cx="9144000" cy="4952999"/>
          </a:xfrm>
        </p:spPr>
        <p:txBody>
          <a:bodyPr/>
          <a:lstStyle/>
          <a:p>
            <a:pPr marL="457200">
              <a:spcBef>
                <a:spcPts val="0"/>
              </a:spcBef>
              <a:spcAft>
                <a:spcPts val="0"/>
              </a:spcAft>
              <a:buFont typeface="Arial" panose="020B0604020202020204" pitchFamily="34" charset="0"/>
              <a:buChar char="•"/>
            </a:pPr>
            <a:r>
              <a:rPr lang="en-GB" sz="1800" dirty="0">
                <a:effectLst/>
                <a:latin typeface="Times New Roman" panose="02020603050405020304" pitchFamily="18" charset="0"/>
                <a:ea typeface="Times New Roman" panose="02020603050405020304" pitchFamily="18" charset="0"/>
              </a:rPr>
              <a:t>11-22/987r3 </a:t>
            </a:r>
            <a:r>
              <a:rPr lang="en-US" sz="1800" dirty="0">
                <a:latin typeface="Times New Roman" panose="02020603050405020304" pitchFamily="18" charset="0"/>
              </a:rPr>
              <a:t>AIML TIG Technical Report Draft</a:t>
            </a:r>
            <a:r>
              <a:rPr lang="en-GB" sz="1800" b="0" dirty="0">
                <a:effectLst/>
                <a:latin typeface="Times New Roman" panose="02020603050405020304" pitchFamily="18" charset="0"/>
                <a:ea typeface="Times New Roman" panose="02020603050405020304" pitchFamily="18" charset="0"/>
              </a:rPr>
              <a:t>, Xiaofei Wang (InterDigital)</a:t>
            </a:r>
          </a:p>
          <a:p>
            <a:pPr marL="457200">
              <a:spcBef>
                <a:spcPts val="0"/>
              </a:spcBef>
              <a:spcAft>
                <a:spcPts val="0"/>
              </a:spcAft>
              <a:buFont typeface="Arial" panose="020B0604020202020204" pitchFamily="34" charset="0"/>
              <a:buChar char="•"/>
            </a:pPr>
            <a:endParaRPr lang="en-GB" sz="1800"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sz="1800" dirty="0">
                <a:effectLst/>
                <a:latin typeface="Times New Roman" panose="02020603050405020304" pitchFamily="18" charset="0"/>
                <a:ea typeface="Times New Roman" panose="02020603050405020304" pitchFamily="18" charset="0"/>
              </a:rPr>
              <a:t>11-22/2119r0 </a:t>
            </a:r>
            <a:r>
              <a:rPr lang="en-US" sz="1800" dirty="0">
                <a:latin typeface="Times New Roman" panose="02020603050405020304" pitchFamily="18" charset="0"/>
              </a:rPr>
              <a:t>Proposed IEEE 802.11 AIML TIG Technical Report Text for the Distributed Channel Access Use Case</a:t>
            </a:r>
            <a:r>
              <a:rPr lang="en-GB" sz="1800" b="0" dirty="0">
                <a:effectLst/>
                <a:latin typeface="Times New Roman" panose="02020603050405020304" pitchFamily="18" charset="0"/>
                <a:ea typeface="Times New Roman" panose="02020603050405020304" pitchFamily="18" charset="0"/>
              </a:rPr>
              <a:t>, Ziyang Guo (Huawei)</a:t>
            </a:r>
          </a:p>
          <a:p>
            <a:pPr marL="457200">
              <a:spcBef>
                <a:spcPts val="0"/>
              </a:spcBef>
              <a:spcAft>
                <a:spcPts val="0"/>
              </a:spcAft>
              <a:buFont typeface="Arial" panose="020B0604020202020204" pitchFamily="34" charset="0"/>
              <a:buChar char="•"/>
            </a:pPr>
            <a:endParaRPr lang="en-GB" sz="180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sz="1800" dirty="0">
                <a:effectLst/>
                <a:latin typeface="Times New Roman" panose="02020603050405020304" pitchFamily="18" charset="0"/>
                <a:ea typeface="Times New Roman" panose="02020603050405020304" pitchFamily="18" charset="0"/>
              </a:rPr>
              <a:t>11-22/1934r5 </a:t>
            </a:r>
            <a:r>
              <a:rPr lang="en-US" sz="1800" dirty="0">
                <a:latin typeface="Times New Roman" panose="02020603050405020304" pitchFamily="18" charset="0"/>
              </a:rPr>
              <a:t>Proposed IEEE 802.11 AIML TIG Technical Report Text for the CSI Compression Use Case</a:t>
            </a:r>
            <a:r>
              <a:rPr lang="en-GB" sz="1800" dirty="0">
                <a:effectLst/>
                <a:latin typeface="Times New Roman" panose="02020603050405020304" pitchFamily="18" charset="0"/>
                <a:ea typeface="Times New Roman" panose="02020603050405020304" pitchFamily="18" charset="0"/>
              </a:rPr>
              <a:t>, </a:t>
            </a:r>
            <a:r>
              <a:rPr lang="en-GB" sz="1800" b="0" dirty="0">
                <a:effectLst/>
                <a:latin typeface="Times New Roman" panose="02020603050405020304" pitchFamily="18" charset="0"/>
                <a:ea typeface="Times New Roman" panose="02020603050405020304" pitchFamily="18" charset="0"/>
              </a:rPr>
              <a:t>Zinan Lin (InterDigital)</a:t>
            </a:r>
          </a:p>
          <a:p>
            <a:pPr marL="457200">
              <a:spcBef>
                <a:spcPts val="0"/>
              </a:spcBef>
              <a:spcAft>
                <a:spcPts val="0"/>
              </a:spcAft>
              <a:buFont typeface="Arial" panose="020B0604020202020204" pitchFamily="34" charset="0"/>
              <a:buChar char="•"/>
            </a:pPr>
            <a:endParaRPr lang="en-US" sz="180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US" sz="1800" dirty="0">
                <a:latin typeface="Times New Roman" panose="02020603050405020304" pitchFamily="18" charset="0"/>
              </a:rPr>
              <a:t>11-23/0050r0 Proposed Technical Report Text for AIML Model Sharing Use case, </a:t>
            </a:r>
            <a:r>
              <a:rPr lang="en-US" sz="1800" b="0" dirty="0">
                <a:latin typeface="Times New Roman" panose="02020603050405020304" pitchFamily="18" charset="0"/>
              </a:rPr>
              <a:t>Xiaofei Wang (InterDigital)</a:t>
            </a:r>
          </a:p>
          <a:p>
            <a:pPr marL="457200">
              <a:spcBef>
                <a:spcPts val="0"/>
              </a:spcBef>
              <a:spcAft>
                <a:spcPts val="0"/>
              </a:spcAft>
              <a:buFont typeface="Arial" panose="020B0604020202020204" pitchFamily="34" charset="0"/>
              <a:buChar char="•"/>
            </a:pPr>
            <a:endParaRPr lang="en-GB" sz="180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800" dirty="0">
                <a:latin typeface="Times New Roman" panose="02020603050405020304" pitchFamily="18" charset="0"/>
              </a:rPr>
              <a:t>11-23/0032r3 </a:t>
            </a:r>
            <a:r>
              <a:rPr lang="en-US" sz="1800" dirty="0">
                <a:latin typeface="Times New Roman" panose="02020603050405020304" pitchFamily="18" charset="0"/>
              </a:rPr>
              <a:t>ML-based Adaptive Subcarrier Grouping for Beamforming Feedback, </a:t>
            </a:r>
            <a:r>
              <a:rPr lang="en-US" sz="1800" b="0" i="0" dirty="0">
                <a:solidFill>
                  <a:srgbClr val="000000"/>
                </a:solidFill>
                <a:effectLst/>
                <a:latin typeface="Verdana" panose="020B0604030504040204" pitchFamily="34" charset="0"/>
              </a:rPr>
              <a:t> </a:t>
            </a:r>
            <a:r>
              <a:rPr lang="en-US" sz="1800" b="0" dirty="0">
                <a:latin typeface="Times New Roman" panose="02020603050405020304" pitchFamily="18" charset="0"/>
              </a:rPr>
              <a:t>Eunsung </a:t>
            </a:r>
            <a:r>
              <a:rPr lang="en-US" sz="1800" b="0" dirty="0" err="1">
                <a:latin typeface="Times New Roman" panose="02020603050405020304" pitchFamily="18" charset="0"/>
              </a:rPr>
              <a:t>Joen</a:t>
            </a:r>
            <a:r>
              <a:rPr lang="en-US" sz="1800" b="0" dirty="0">
                <a:latin typeface="Times New Roman" panose="02020603050405020304" pitchFamily="18" charset="0"/>
              </a:rPr>
              <a:t> (Samsung)</a:t>
            </a:r>
          </a:p>
          <a:p>
            <a:pPr marL="457200">
              <a:spcBef>
                <a:spcPts val="0"/>
              </a:spcBef>
              <a:spcAft>
                <a:spcPts val="0"/>
              </a:spcAft>
              <a:buFont typeface="Arial" panose="020B0604020202020204" pitchFamily="34" charset="0"/>
              <a:buChar char="•"/>
            </a:pPr>
            <a:endParaRPr lang="en-US" sz="180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US" sz="1800" dirty="0">
                <a:latin typeface="Times New Roman" panose="02020603050405020304" pitchFamily="18" charset="0"/>
              </a:rPr>
              <a:t>11-22/0095r0 Comments on BEREC Report on the impact of AI solutions in the telecommunications sector on regulation</a:t>
            </a:r>
            <a:r>
              <a:rPr lang="en-US" sz="1800" b="0" dirty="0">
                <a:latin typeface="Times New Roman" panose="02020603050405020304" pitchFamily="18" charset="0"/>
              </a:rPr>
              <a:t>, Ziyang Guo (Huawei)</a:t>
            </a:r>
          </a:p>
          <a:p>
            <a:pPr marL="457200">
              <a:spcBef>
                <a:spcPts val="0"/>
              </a:spcBef>
              <a:spcAft>
                <a:spcPts val="0"/>
              </a:spcAft>
              <a:buFont typeface="Arial" panose="020B0604020202020204" pitchFamily="34" charset="0"/>
              <a:buChar char="•"/>
            </a:pPr>
            <a:endParaRPr lang="en-US" sz="180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600" dirty="0">
                <a:highlight>
                  <a:srgbClr val="00FF00"/>
                </a:highlight>
                <a:latin typeface="Times New Roman" panose="02020603050405020304" pitchFamily="18" charset="0"/>
                <a:ea typeface="Times New Roman" panose="02020603050405020304" pitchFamily="18" charset="0"/>
              </a:rPr>
              <a:t>11-23/124r0: Letter of Comments on BEREC Report, </a:t>
            </a:r>
            <a:r>
              <a:rPr lang="en-GB" sz="1800" b="0" dirty="0" err="1">
                <a:highlight>
                  <a:srgbClr val="00FF00"/>
                </a:highlight>
                <a:latin typeface="Times New Roman" panose="02020603050405020304" pitchFamily="18" charset="0"/>
              </a:rPr>
              <a:t>Tongxin</a:t>
            </a:r>
            <a:r>
              <a:rPr lang="en-GB" sz="1800" b="0" dirty="0">
                <a:highlight>
                  <a:srgbClr val="00FF00"/>
                </a:highlight>
                <a:latin typeface="Times New Roman" panose="02020603050405020304" pitchFamily="18" charset="0"/>
              </a:rPr>
              <a:t> Shu (Huawei)</a:t>
            </a:r>
          </a:p>
          <a:p>
            <a:pPr marL="457200">
              <a:spcBef>
                <a:spcPts val="0"/>
              </a:spcBef>
              <a:spcAft>
                <a:spcPts val="0"/>
              </a:spcAft>
              <a:buFont typeface="Arial" panose="020B0604020202020204" pitchFamily="34" charset="0"/>
              <a:buChar char="•"/>
            </a:pPr>
            <a:endParaRPr lang="en-GB" sz="2000" b="0" dirty="0">
              <a:latin typeface="Times New Roman" panose="02020603050405020304" pitchFamily="18" charset="0"/>
            </a:endParaRPr>
          </a:p>
          <a:p>
            <a:pPr marL="114300" indent="0">
              <a:spcBef>
                <a:spcPts val="0"/>
              </a:spcBef>
              <a:spcAft>
                <a:spcPts val="0"/>
              </a:spcAft>
            </a:pPr>
            <a:r>
              <a:rPr lang="en-GB" b="0" dirty="0">
                <a:effectLst/>
                <a:latin typeface="Times New Roman" panose="02020603050405020304" pitchFamily="18" charset="0"/>
                <a:ea typeface="Times New Roman" panose="02020603050405020304" pitchFamily="18" charset="0"/>
              </a:rPr>
              <a:t> </a:t>
            </a: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January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41222713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January 802 wireless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January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https://cvent.me/nX5xrY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January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2" name="Date Placeholder 1"/>
          <p:cNvSpPr>
            <a:spLocks noGrp="1"/>
          </p:cNvSpPr>
          <p:nvPr>
            <p:ph type="dt" idx="15"/>
          </p:nvPr>
        </p:nvSpPr>
        <p:spPr>
          <a:prstGeom prst="rect">
            <a:avLst/>
          </a:prstGeom>
        </p:spPr>
        <p:txBody>
          <a:bodyPr/>
          <a:lstStyle/>
          <a:p>
            <a:pPr>
              <a:defRPr/>
            </a:pPr>
            <a:r>
              <a:rPr lang="en-US" dirty="0"/>
              <a:t>January 2023</a:t>
            </a:r>
          </a:p>
        </p:txBody>
      </p:sp>
      <p:sp>
        <p:nvSpPr>
          <p:cNvPr id="8" name="Footer Placeholder 4">
            <a:extLst>
              <a:ext uri="{FF2B5EF4-FFF2-40B4-BE49-F238E27FC236}">
                <a16:creationId xmlns:a16="http://schemas.microsoft.com/office/drawing/2014/main" id="{A649D93E-1C80-A964-4005-CFC3D5DA26EA}"/>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January 2023</a:t>
            </a: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January 2023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January 2023</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5376</TotalTime>
  <Words>2544</Words>
  <Application>Microsoft Office PowerPoint</Application>
  <PresentationFormat>Widescreen</PresentationFormat>
  <Paragraphs>326</Paragraphs>
  <Slides>24</Slides>
  <Notes>6</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24</vt:i4>
      </vt:variant>
    </vt:vector>
  </HeadingPairs>
  <TitlesOfParts>
    <vt:vector size="34" baseType="lpstr">
      <vt:lpstr>Lucida Grande</vt:lpstr>
      <vt:lpstr>Monotype Sorts</vt:lpstr>
      <vt:lpstr>Arial</vt:lpstr>
      <vt:lpstr>Calibri</vt:lpstr>
      <vt:lpstr>Helvetica</vt:lpstr>
      <vt:lpstr>Times New Roman</vt:lpstr>
      <vt:lpstr>Verdana</vt:lpstr>
      <vt:lpstr>Office Theme</vt:lpstr>
      <vt:lpstr>Document</vt:lpstr>
      <vt:lpstr>Bitmap Image</vt:lpstr>
      <vt:lpstr>AIML TIG January 2023 Interim Agenda</vt:lpstr>
      <vt:lpstr>Abstract</vt:lpstr>
      <vt:lpstr>PowerPoint Presentation</vt:lpstr>
      <vt:lpstr>PowerPoint Presentation</vt:lpstr>
      <vt:lpstr>Registration for the January 802 wireless interim session</vt:lpstr>
      <vt:lpstr>Participants have a duty to inform the IEEE</vt:lpstr>
      <vt:lpstr>Ways to inform IEEE</vt:lpstr>
      <vt:lpstr>Other guidelines for IEEE Working Group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Reminders</vt:lpstr>
      <vt:lpstr>Detailed Agenda Monday January 16, 2023 AM2</vt:lpstr>
      <vt:lpstr>Discussion</vt:lpstr>
      <vt:lpstr>Detailed Agenda Monday January 16, 2023 EVE</vt:lpstr>
      <vt:lpstr>Detailed Agenda Wednesday January 18, 2023 AM1</vt:lpstr>
      <vt:lpstr>Detailed Agenda Thursday January 19, 2023 AM1</vt:lpstr>
      <vt:lpstr>Next steps</vt:lpstr>
      <vt:lpstr>Next steps (cont’d)</vt:lpstr>
      <vt:lpstr>Teleconference</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AIML TIG Agenda</dc:title>
  <dc:creator>Xiaofei Wang</dc:creator>
  <cp:keywords/>
  <cp:lastModifiedBy>Xiaofei Wang</cp:lastModifiedBy>
  <cp:revision>99</cp:revision>
  <cp:lastPrinted>1601-01-01T00:00:00Z</cp:lastPrinted>
  <dcterms:created xsi:type="dcterms:W3CDTF">2018-05-05T22:00:08Z</dcterms:created>
  <dcterms:modified xsi:type="dcterms:W3CDTF">2023-01-18T05:15:00Z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