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677" r:id="rId3"/>
    <p:sldId id="563" r:id="rId4"/>
    <p:sldId id="619" r:id="rId5"/>
    <p:sldId id="560" r:id="rId6"/>
    <p:sldId id="676" r:id="rId7"/>
    <p:sldId id="678" r:id="rId8"/>
    <p:sldId id="679" r:id="rId9"/>
    <p:sldId id="649" r:id="rId10"/>
    <p:sldId id="646" r:id="rId11"/>
    <p:sldId id="672" r:id="rId12"/>
    <p:sldId id="658" r:id="rId13"/>
    <p:sldId id="648" r:id="rId14"/>
    <p:sldId id="671" r:id="rId15"/>
    <p:sldId id="660" r:id="rId16"/>
    <p:sldId id="683" r:id="rId17"/>
    <p:sldId id="675" r:id="rId18"/>
    <p:sldId id="653" r:id="rId19"/>
    <p:sldId id="682" r:id="rId20"/>
    <p:sldId id="663" r:id="rId21"/>
    <p:sldId id="640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D91F8AB-D3A1-6B4B-8EDC-6D12FE45A165}">
          <p14:sldIdLst>
            <p14:sldId id="256"/>
          </p14:sldIdLst>
        </p14:section>
        <p14:section name="Officer &amp; Liason confirmation" id="{FA877CD4-BEE2-544F-AE2B-62E309F6615C}">
          <p14:sldIdLst>
            <p14:sldId id="677"/>
            <p14:sldId id="563"/>
            <p14:sldId id="619"/>
            <p14:sldId id="560"/>
          </p14:sldIdLst>
        </p14:section>
        <p14:section name="Group Formation Extension  (TG SG TIG)" id="{7D617F00-82FA-8043-8239-523C508833F6}">
          <p14:sldIdLst>
            <p14:sldId id="676"/>
            <p14:sldId id="678"/>
            <p14:sldId id="679"/>
            <p14:sldId id="649"/>
            <p14:sldId id="646"/>
          </p14:sldIdLst>
        </p14:section>
        <p14:section name="Letter Ballots (WG and SA)" id="{4876AFC0-CF9E-934F-9849-75D32C75268D}">
          <p14:sldIdLst>
            <p14:sldId id="672"/>
            <p14:sldId id="658"/>
            <p14:sldId id="648"/>
            <p14:sldId id="671"/>
            <p14:sldId id="660"/>
            <p14:sldId id="683"/>
            <p14:sldId id="675"/>
          </p14:sldIdLst>
        </p14:section>
        <p14:section name="Telco and Ad-Hocs" id="{1CE55F00-56DF-8D48-B6CB-EC6ABC93E6CD}">
          <p14:sldIdLst>
            <p14:sldId id="653"/>
            <p14:sldId id="682"/>
          </p14:sldIdLst>
        </p14:section>
        <p14:section name="Liaise or publish draft" id="{B819BC5C-1032-F64F-B214-E3643EAC725D}">
          <p14:sldIdLst>
            <p14:sldId id="663"/>
            <p14:sldId id="6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6" autoAdjust="0"/>
    <p:restoredTop sz="96563" autoAdjust="0"/>
  </p:normalViewPr>
  <p:slideViewPr>
    <p:cSldViewPr>
      <p:cViewPr varScale="1">
        <p:scale>
          <a:sx n="71" d="100"/>
          <a:sy n="71" d="100"/>
        </p:scale>
        <p:origin x="90" y="79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802.11-22/1967r2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802.11-22/1967r2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95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802.11-22/1967r2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ocuments?is_group=ACSD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IEEE 802.11 WG Motion Templates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581746"/>
              </p:ext>
            </p:extLst>
          </p:nvPr>
        </p:nvGraphicFramePr>
        <p:xfrm>
          <a:off x="1006475" y="2435225"/>
          <a:ext cx="9699625" cy="236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35225"/>
                        <a:ext cx="9699625" cy="2360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P802.11&lt;task group&gt;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11-yy-xxxx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&lt;name&gt; on behalf of &lt;group&gt; SG/Second: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[&lt;group&gt; SG: Moved: &lt;name&gt;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&lt;name&gt;</a:t>
            </a:r>
            <a:r>
              <a:rPr lang="en-GB" sz="2000" b="1" dirty="0"/>
              <a:t>, </a:t>
            </a:r>
            <a:r>
              <a:rPr lang="en-US" sz="2000" dirty="0"/>
              <a:t>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78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P802.11&lt;group&gt;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/>
              <a:t>Having approved 11-yy-xxxx [and others], instruct the editor to prepare P802.11&lt;group&gt; &lt;draft&gt;,  </a:t>
            </a:r>
          </a:p>
          <a:p>
            <a:r>
              <a:rPr lang="en-US" sz="2000" dirty="0"/>
              <a:t>and approve a 30 day Working Group Technical Letter Ballot asking the question “Should P802.11&lt;group&gt; &lt;draft&gt; be forwarded to SA Ballot?”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&lt;name&gt;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[TG&lt;task group&gt;: Moved: &lt;name&gt;, 2nd: &lt;name&gt;, Result: x/x/x]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TG</a:t>
            </a:r>
            <a:r>
              <a:rPr lang="en-US" sz="3200" dirty="0"/>
              <a:t>&lt;group&gt; </a:t>
            </a:r>
            <a:r>
              <a:rPr lang="en-GB" dirty="0"/>
              <a:t>PAR/CSD/CAD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Re-affirm the P802.11</a:t>
            </a:r>
            <a:r>
              <a:rPr lang="en-US" sz="2000" dirty="0"/>
              <a:t>&lt;group&gt; </a:t>
            </a:r>
            <a:r>
              <a:rPr lang="en-US" sz="2000" dirty="0">
                <a:solidFill>
                  <a:schemeClr val="tx1"/>
                </a:solidFill>
              </a:rPr>
              <a:t>PAR/CSD/CAD in 11-yy-xxxx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&lt;name&gt;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ADFF30-B908-21EF-A640-3D50D86F116C}"/>
              </a:ext>
            </a:extLst>
          </p:cNvPr>
          <p:cNvSpPr txBox="1"/>
          <p:nvPr/>
        </p:nvSpPr>
        <p:spPr>
          <a:xfrm rot="19985248">
            <a:off x="7307752" y="2489853"/>
            <a:ext cx="38290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Note: The CSDs are usually found on mentor as an 802 EC document.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See here: </a:t>
            </a:r>
            <a:r>
              <a:rPr lang="en-US" sz="2000" b="1" dirty="0">
                <a:solidFill>
                  <a:srgbClr val="FF0000"/>
                </a:solidFill>
                <a:hlinkClick r:id="rId2"/>
              </a:rPr>
              <a:t>https://mentor.ieee.org/802-ec/documents?is_group=ACSD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You might want to include the link to this doc instead of the 11-yy-xxxx DCN</a:t>
            </a:r>
          </a:p>
        </p:txBody>
      </p:sp>
    </p:spTree>
    <p:extLst>
      <p:ext uri="{BB962C8B-B14F-4D97-AF65-F5344CB8AC3E}">
        <p14:creationId xmlns:p14="http://schemas.microsoft.com/office/powerpoint/2010/main" val="3878983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TG&lt;group&gt; CAD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P802.11&lt;group&gt; Coexistence Assessment Document in 11-yy-xxxx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&lt;name&gt;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449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TG&lt;</a:t>
            </a:r>
            <a:r>
              <a:rPr lang="en-US" sz="3200" dirty="0"/>
              <a:t>task group</a:t>
            </a:r>
            <a:r>
              <a:rPr lang="en-US" dirty="0"/>
              <a:t>&gt;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Having approved comment resolutions for all of the comments received from &lt;ballot&gt; on &lt;group&gt; &lt;draft&gt; as contained in document &lt;resolution document 11-yy-xxxx&gt;,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Instruct the editor to prepare &lt;draft&gt; incorporating these resolutions and,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a 15 day Working Group Recirculation Ballot asking the question “Should &lt;group&gt; &lt;draft&gt; be forwarded to SA Ballot?”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&lt;name&gt;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P802.11&lt;</a:t>
            </a:r>
            <a:r>
              <a:rPr lang="en-US" sz="3200" dirty="0"/>
              <a:t>group</a:t>
            </a:r>
            <a:r>
              <a:rPr lang="en-GB" dirty="0"/>
              <a:t>&gt; (Un)Conditional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11-yy-xxxx as the report to the IEEE 802 Executive Committee (EC) on the requirements for (un)conditional approval to forward P802.11 &lt;group&gt; &lt;draft&gt; to SA Ballot,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(un)conditionally approve forwarding P802.11 &lt;group&gt; &lt;draft&gt;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&lt;name&gt;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F70CF-49BE-B0BC-6103-0DD6BF685563}"/>
              </a:ext>
            </a:extLst>
          </p:cNvPr>
          <p:cNvSpPr txBox="1"/>
          <p:nvPr/>
        </p:nvSpPr>
        <p:spPr>
          <a:xfrm rot="19879941">
            <a:off x="6719617" y="3458681"/>
            <a:ext cx="45323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Note: Initial SA LB requires two additional motions:</a:t>
            </a:r>
          </a:p>
          <a:p>
            <a:pPr marL="457200" indent="-457200">
              <a:buAutoNum type="arabicParenR"/>
            </a:pPr>
            <a:r>
              <a:rPr lang="en-US" sz="2000" dirty="0">
                <a:solidFill>
                  <a:srgbClr val="FF0000"/>
                </a:solidFill>
              </a:rPr>
              <a:t>CSD Re-affirmation</a:t>
            </a:r>
          </a:p>
          <a:p>
            <a:pPr marL="457200" indent="-457200">
              <a:buAutoNum type="arabicParenR"/>
            </a:pPr>
            <a:r>
              <a:rPr lang="en-US" sz="2000" dirty="0">
                <a:solidFill>
                  <a:srgbClr val="FF0000"/>
                </a:solidFill>
              </a:rPr>
              <a:t>Coexistence Document re-affirmation</a:t>
            </a:r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P802.11&lt;</a:t>
            </a:r>
            <a:r>
              <a:rPr lang="en-US" sz="3200" dirty="0"/>
              <a:t>group</a:t>
            </a:r>
            <a:r>
              <a:rPr lang="en-GB" dirty="0"/>
              <a:t>&gt; (Un)Conditional Forward to </a:t>
            </a:r>
            <a:r>
              <a:rPr lang="en-GB" dirty="0" err="1"/>
              <a:t>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document 11-yy-xxxx as the report to the IEEE 802 Executive Committee (EC) on the requirements for (un)conditional approval to forward P802.11 &lt;group&gt; &lt;draft&gt;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, and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the IEEE 802 EC to (un)conditionally approve forwarding P802.11 &lt;group&gt; &lt;draft&gt; to </a:t>
            </a:r>
            <a:r>
              <a:rPr lang="en-US" sz="2000" dirty="0" err="1">
                <a:solidFill>
                  <a:schemeClr val="tx1"/>
                </a:solidFill>
              </a:rPr>
              <a:t>RevCom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&lt;name&gt;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6F70CF-49BE-B0BC-6103-0DD6BF685563}"/>
              </a:ext>
            </a:extLst>
          </p:cNvPr>
          <p:cNvSpPr txBox="1"/>
          <p:nvPr/>
        </p:nvSpPr>
        <p:spPr>
          <a:xfrm rot="19879941">
            <a:off x="7134563" y="3903128"/>
            <a:ext cx="45323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Note: This motion requires an additional motions:</a:t>
            </a:r>
          </a:p>
          <a:p>
            <a:pPr marL="457200" indent="-457200">
              <a:buAutoNum type="arabicParenR"/>
            </a:pPr>
            <a:r>
              <a:rPr lang="en-US" sz="2000" dirty="0">
                <a:solidFill>
                  <a:srgbClr val="FF0000"/>
                </a:solidFill>
              </a:rPr>
              <a:t>CSD Re-affirmation</a:t>
            </a:r>
          </a:p>
        </p:txBody>
      </p:sp>
    </p:spTree>
    <p:extLst>
      <p:ext uri="{BB962C8B-B14F-4D97-AF65-F5344CB8AC3E}">
        <p14:creationId xmlns:p14="http://schemas.microsoft.com/office/powerpoint/2010/main" val="2022858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TG</a:t>
            </a:r>
            <a:r>
              <a:rPr lang="en-US" sz="3200" dirty="0"/>
              <a:t>&lt;group&gt; </a:t>
            </a:r>
            <a:r>
              <a:rPr lang="en-US" dirty="0"/>
              <a:t>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2"/>
            <a:ext cx="11353800" cy="4667507"/>
          </a:xfrm>
        </p:spPr>
        <p:txBody>
          <a:bodyPr/>
          <a:lstStyle/>
          <a:p>
            <a:r>
              <a:rPr lang="en-US" sz="2000" dirty="0"/>
              <a:t>Believing that the PAR contained in the document referenced below meets IEEE-SA guidelines,</a:t>
            </a:r>
          </a:p>
          <a:p>
            <a:r>
              <a:rPr lang="en-US" sz="2000" dirty="0"/>
              <a:t>Request that the PAR contained in 11-yy-xxxx be posted to the IEEE 802 Executive Committee (EC) agenda for WG 802 preview and EC approval to submit to </a:t>
            </a:r>
            <a:r>
              <a:rPr lang="en-US" sz="2000" dirty="0" err="1"/>
              <a:t>NesCom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&lt;name&gt;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&lt;group&gt; &lt;date&gt;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 &lt;group&gt; ad-hoc meeting on &lt;date&gt; in &lt;venue&gt;the purposes of &lt;an activity&gt; comment resolutions and consideration of document submissions.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&lt;name&gt; on behalf of 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[&lt;group&gt;: Moved: &lt;name&gt;, 2nd: &lt;name&gt;, Result: x/x/x]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Motion x: Teleconference Schedule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Moved: xxx,  Seconded: </a:t>
            </a:r>
            <a:r>
              <a:rPr lang="en-US" sz="2000" b="1" dirty="0" err="1">
                <a:solidFill>
                  <a:schemeClr val="tx1"/>
                </a:solidFill>
              </a:rPr>
              <a:t>xxxx</a:t>
            </a:r>
            <a:r>
              <a:rPr lang="en-US" sz="2000" b="1" dirty="0">
                <a:solidFill>
                  <a:schemeClr val="tx1"/>
                </a:solidFill>
              </a:rPr>
              <a:t>,  Result: xxx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950388" y="1295400"/>
          <a:ext cx="10439396" cy="4689244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5850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3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10, March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74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January 31, February 7, 14, March 13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9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January 30, February 13, 27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February 6, 20, March 5 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2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2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29, February 5, 12, 19, 26, 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0740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2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06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4, 18, March 3, 31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25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6, February 20 (x2), March 5 (x2)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30 (x2), February 13,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18,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912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January 28, February 11, 25, 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60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WG chair/vice-chair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&lt;name&gt; as the IEEE 802.11 Working Group chair/vice-chair.</a:t>
            </a:r>
          </a:p>
          <a:p>
            <a:endParaRPr lang="en-US" sz="2000" dirty="0"/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451031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dirty="0"/>
              <a:t>Liaise </a:t>
            </a:r>
            <a:r>
              <a:rPr lang="en-GB" sz="3200" dirty="0"/>
              <a:t>IEEE 802.11&lt;group&gt; </a:t>
            </a:r>
            <a:r>
              <a:rPr lang="en-GB" dirty="0"/>
              <a:t>&lt;draft&gt;</a:t>
            </a:r>
            <a:r>
              <a:rPr lang="en-GB" sz="3200" dirty="0"/>
              <a:t> </a:t>
            </a:r>
            <a:r>
              <a:rPr lang="en-GB" dirty="0"/>
              <a:t>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GB" sz="2000" dirty="0"/>
              <a:t>Requests that the IEEE 802 Executive Committee liaise Draft IEEE 802.11&lt;group&gt; &lt;draft&gt; to ISO/IEC JTC1 SC6 for information under the PSDO agreement.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/>
              <a:t>Moved by &lt;name&gt;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706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Approve P802.11&lt;group&gt; &lt;draft&gt; for sale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Approve P802.11&lt;group&gt; &lt;draft&gt; to be available for purchase from the IEEE Store.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&lt;name&gt; on behalf of TG&lt;group&gt;/Second: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[TG&lt;group&gt;: Moved: &lt;name&gt;, 2nd: &lt;name&gt;, 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02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5257794"/>
            <a:ext cx="10446327" cy="1156237"/>
          </a:xfrm>
        </p:spPr>
        <p:txBody>
          <a:bodyPr/>
          <a:lstStyle/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66675"/>
            <a:ext cx="5257800" cy="533399"/>
          </a:xfrm>
        </p:spPr>
        <p:txBody>
          <a:bodyPr/>
          <a:lstStyle/>
          <a:p>
            <a:r>
              <a:rPr lang="en-US" sz="2800" dirty="0"/>
              <a:t>Motion x: Officer Confirmation</a:t>
            </a:r>
          </a:p>
        </p:txBody>
      </p:sp>
      <p:graphicFrame>
        <p:nvGraphicFramePr>
          <p:cNvPr id="9" name="Group 148">
            <a:extLst>
              <a:ext uri="{FF2B5EF4-FFF2-40B4-BE49-F238E27FC236}">
                <a16:creationId xmlns:a16="http://schemas.microsoft.com/office/drawing/2014/main" id="{4ADD4B7F-CC0B-229E-15E3-977983290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836282"/>
              </p:ext>
            </p:extLst>
          </p:nvPr>
        </p:nvGraphicFramePr>
        <p:xfrm>
          <a:off x="929216" y="853264"/>
          <a:ext cx="10348384" cy="4147876"/>
        </p:xfrm>
        <a:graphic>
          <a:graphicData uri="http://schemas.openxmlformats.org/drawingml/2006/table">
            <a:tbl>
              <a:tblPr/>
              <a:tblGrid>
                <a:gridCol w="832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7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3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2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&lt;name&gt;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WG Liaison 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Move to confirm the following liaison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&lt;name&gt; (organization)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03735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US" sz="3200" dirty="0"/>
              <a:t>&lt;</a:t>
            </a:r>
            <a:r>
              <a:rPr lang="en-US" dirty="0"/>
              <a:t>group</a:t>
            </a:r>
            <a:r>
              <a:rPr lang="en-US" sz="3200" dirty="0"/>
              <a:t>&gt;</a:t>
            </a:r>
            <a:r>
              <a:rPr lang="en-US" dirty="0"/>
              <a:t> TIG/SG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&lt;name&gt; as the IEEE 802.11 &lt;group&gt; TIG/SG chair.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7860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TIG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formation of a &lt;group&gt; Topic Interest Group (TIG) to:</a:t>
            </a:r>
          </a:p>
          <a:p>
            <a:pPr marL="457200" indent="-457200">
              <a:buAutoNum type="alphaLcParenBoth"/>
            </a:pPr>
            <a:r>
              <a:rPr lang="en-US" sz="2000" dirty="0"/>
              <a:t>[&lt;consider an objective&gt;]</a:t>
            </a:r>
          </a:p>
          <a:p>
            <a:pPr marL="457200" indent="-457200">
              <a:buAutoNum type="alphaLcParenBoth"/>
            </a:pPr>
            <a:r>
              <a:rPr lang="en-US" sz="2000" dirty="0"/>
              <a:t>[&lt;produce an output/result&gt;]</a:t>
            </a:r>
          </a:p>
          <a:p>
            <a:r>
              <a:rPr lang="en-US" sz="2000" dirty="0"/>
              <a:t>The TIG is to complete a report on this topic at or before the &lt;date&gt; session.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/ Unanimous consent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02368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SG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approval by IEEE 802 LMSC to form an 802.11 &lt;group&gt; Study Group to &lt;description&gt; [as described in doc 11-yy-xxxx] with the intent of creating a PAR and CSD.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8404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SG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Request the IEEE 802 LMSC to approve the Nth rechartering &amp; 6 month extension of the IEEE 802.11 &lt;name&gt; Study Group.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&lt;name&gt;, Seconded: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5332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x: </a:t>
            </a:r>
            <a:r>
              <a:rPr lang="en-GB" b="1" dirty="0"/>
              <a:t>P802.11&lt;task group&gt;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11-yy-xxxx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&lt;name&gt; on behalf of &lt;group&gt; SG/Second: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[&lt;group&gt; SG: Moved: &lt;name&gt;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&lt;name&gt;</a:t>
            </a:r>
            <a:r>
              <a:rPr lang="en-GB" sz="2000" b="1" dirty="0"/>
              <a:t>, </a:t>
            </a:r>
            <a:r>
              <a:rPr lang="en-US" sz="2000" dirty="0"/>
              <a:t>Result: x/x/x]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2396</Words>
  <Application>Microsoft Office PowerPoint</Application>
  <PresentationFormat>Widescreen</PresentationFormat>
  <Paragraphs>431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Document</vt:lpstr>
      <vt:lpstr>IEEE 802.11 WG Motion Templates</vt:lpstr>
      <vt:lpstr>Motion x: WG chair/vice-chair</vt:lpstr>
      <vt:lpstr>Motion x: Officer Confirmation</vt:lpstr>
      <vt:lpstr>Motion x: WG Liaison Officers</vt:lpstr>
      <vt:lpstr>Motion x: &lt;group&gt; TIG/SG Chair</vt:lpstr>
      <vt:lpstr>Motion x: TIG formation</vt:lpstr>
      <vt:lpstr>Motion x: SG formation</vt:lpstr>
      <vt:lpstr>Motion x: SG extension</vt:lpstr>
      <vt:lpstr>Motion x: P802.11&lt;task group&gt; PAR approval</vt:lpstr>
      <vt:lpstr>Motion x: P802.11&lt;task group&gt; CSD approval</vt:lpstr>
      <vt:lpstr>Motion x: P802.11&lt;group&gt; initial letter ballot</vt:lpstr>
      <vt:lpstr>Motion x: TG&lt;group&gt; PAR/CSD/CAD Re-affirmation</vt:lpstr>
      <vt:lpstr>Motion x: TG&lt;group&gt; CAD approval</vt:lpstr>
      <vt:lpstr>Motion x: TG&lt;task group&gt; re-circulation letter ballot</vt:lpstr>
      <vt:lpstr>Motion x: P802.11&lt;group&gt; (Un)Conditional SA Ballot</vt:lpstr>
      <vt:lpstr>Motion x: P802.11&lt;group&gt; (Un)Conditional Forward to REVcom</vt:lpstr>
      <vt:lpstr>Motion x: TG&lt;group&gt; PAR extension</vt:lpstr>
      <vt:lpstr>Motion x: &lt;group&gt; &lt;date&gt; Ad-hoc</vt:lpstr>
      <vt:lpstr>Motion x: Teleconference Schedule</vt:lpstr>
      <vt:lpstr>Motion x: Liaise IEEE 802.11&lt;group&gt; &lt;draft&gt; to SC6</vt:lpstr>
      <vt:lpstr>Motion x: Approve P802.11&lt;group&gt; &lt;draft&gt; for sale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11-22-0872r0</cp:keywords>
  <cp:lastModifiedBy>Stephen McCann</cp:lastModifiedBy>
  <cp:revision>1148</cp:revision>
  <cp:lastPrinted>1601-01-01T00:00:00Z</cp:lastPrinted>
  <dcterms:created xsi:type="dcterms:W3CDTF">2018-05-10T16:45:22Z</dcterms:created>
  <dcterms:modified xsi:type="dcterms:W3CDTF">2023-03-21T15:48:14Z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1668675450</vt:lpwstr>
  </property>
</Properties>
</file>