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876" r:id="rId3"/>
    <p:sldId id="877" r:id="rId4"/>
    <p:sldId id="879" r:id="rId5"/>
    <p:sldId id="881" r:id="rId6"/>
    <p:sldId id="882" r:id="rId7"/>
    <p:sldId id="890" r:id="rId8"/>
    <p:sldId id="886" r:id="rId9"/>
    <p:sldId id="887" r:id="rId10"/>
    <p:sldId id="888" r:id="rId11"/>
    <p:sldId id="889" r:id="rId12"/>
    <p:sldId id="885" r:id="rId13"/>
    <p:sldId id="884" r:id="rId14"/>
    <p:sldId id="878" r:id="rId15"/>
    <p:sldId id="891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4" autoAdjust="0"/>
  </p:normalViewPr>
  <p:slideViewPr>
    <p:cSldViewPr>
      <p:cViewPr varScale="1">
        <p:scale>
          <a:sx n="112" d="100"/>
          <a:sy n="112" d="100"/>
        </p:scale>
        <p:origin x="492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499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'Mean Delay'!$B$1</c:f>
              <c:strCache>
                <c:ptCount val="1"/>
                <c:pt idx="0">
                  <c:v>AC_BE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'Mean Delay'!$A$2:$A$20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'Mean Delay'!$B$2:$B$20</c:f>
              <c:numCache>
                <c:formatCode>0.0000</c:formatCode>
                <c:ptCount val="19"/>
                <c:pt idx="0">
                  <c:v>2.4805899983609901E-2</c:v>
                </c:pt>
                <c:pt idx="1">
                  <c:v>3.7335197120207497E-2</c:v>
                </c:pt>
                <c:pt idx="2">
                  <c:v>5.0984791404105501E-2</c:v>
                </c:pt>
                <c:pt idx="3">
                  <c:v>6.5406202875294694E-2</c:v>
                </c:pt>
                <c:pt idx="4">
                  <c:v>7.9697384032134805E-2</c:v>
                </c:pt>
                <c:pt idx="5">
                  <c:v>9.4553195280418001E-2</c:v>
                </c:pt>
                <c:pt idx="6">
                  <c:v>0.109853225671243</c:v>
                </c:pt>
                <c:pt idx="7">
                  <c:v>0.126162348600068</c:v>
                </c:pt>
                <c:pt idx="8">
                  <c:v>0.14190853396109501</c:v>
                </c:pt>
                <c:pt idx="9">
                  <c:v>0.15685594579770701</c:v>
                </c:pt>
                <c:pt idx="10">
                  <c:v>0.17618652898180601</c:v>
                </c:pt>
                <c:pt idx="11">
                  <c:v>0.19001711437825999</c:v>
                </c:pt>
                <c:pt idx="12">
                  <c:v>0.21039695048080001</c:v>
                </c:pt>
                <c:pt idx="13">
                  <c:v>0.22701338616644601</c:v>
                </c:pt>
                <c:pt idx="14">
                  <c:v>0.237035573475391</c:v>
                </c:pt>
                <c:pt idx="15">
                  <c:v>0.26840538455075202</c:v>
                </c:pt>
                <c:pt idx="16">
                  <c:v>0.27893565153466099</c:v>
                </c:pt>
                <c:pt idx="17">
                  <c:v>0.293434305678897</c:v>
                </c:pt>
                <c:pt idx="18">
                  <c:v>0.30424367042961997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'Mean Delay'!$C$1</c:f>
              <c:strCache>
                <c:ptCount val="1"/>
                <c:pt idx="0">
                  <c:v>AC_VI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'Mean Delay'!$A$2:$A$20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'Mean Delay'!$C$2:$C$20</c:f>
              <c:numCache>
                <c:formatCode>0.0000</c:formatCode>
                <c:ptCount val="19"/>
                <c:pt idx="0">
                  <c:v>2.4612503293529601E-2</c:v>
                </c:pt>
                <c:pt idx="1">
                  <c:v>3.9169626170345702E-2</c:v>
                </c:pt>
                <c:pt idx="2">
                  <c:v>5.3999029340322399E-2</c:v>
                </c:pt>
                <c:pt idx="3">
                  <c:v>7.1125663162807995E-2</c:v>
                </c:pt>
                <c:pt idx="4">
                  <c:v>8.9087021387025303E-2</c:v>
                </c:pt>
                <c:pt idx="5">
                  <c:v>0.108458773275539</c:v>
                </c:pt>
                <c:pt idx="6">
                  <c:v>0.12815553751360501</c:v>
                </c:pt>
                <c:pt idx="7">
                  <c:v>0.15040996490215999</c:v>
                </c:pt>
                <c:pt idx="8">
                  <c:v>0.17084853311161299</c:v>
                </c:pt>
                <c:pt idx="9">
                  <c:v>0.19793699226766001</c:v>
                </c:pt>
                <c:pt idx="10">
                  <c:v>0.222006714171604</c:v>
                </c:pt>
                <c:pt idx="11">
                  <c:v>0.24506998358257101</c:v>
                </c:pt>
                <c:pt idx="12">
                  <c:v>0.277366974473998</c:v>
                </c:pt>
                <c:pt idx="13">
                  <c:v>0.30106925099321102</c:v>
                </c:pt>
                <c:pt idx="14">
                  <c:v>0.33386813043090902</c:v>
                </c:pt>
                <c:pt idx="15">
                  <c:v>0.36461306065366</c:v>
                </c:pt>
                <c:pt idx="16">
                  <c:v>0.400209806335107</c:v>
                </c:pt>
                <c:pt idx="17">
                  <c:v>0.43595822638831899</c:v>
                </c:pt>
                <c:pt idx="18">
                  <c:v>0.469325325999013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'Mean Delay'!$D$1</c:f>
              <c:strCache>
                <c:ptCount val="1"/>
                <c:pt idx="0">
                  <c:v>AC_VO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'Mean Delay'!$A$2:$A$20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'Mean Delay'!$D$2:$D$20</c:f>
              <c:numCache>
                <c:formatCode>0.0000</c:formatCode>
                <c:ptCount val="19"/>
                <c:pt idx="0">
                  <c:v>2.5621687505000101E-2</c:v>
                </c:pt>
                <c:pt idx="1">
                  <c:v>4.2136855859840998E-2</c:v>
                </c:pt>
                <c:pt idx="2">
                  <c:v>6.1220957320327098E-2</c:v>
                </c:pt>
                <c:pt idx="3">
                  <c:v>8.1215781810767995E-2</c:v>
                </c:pt>
                <c:pt idx="4">
                  <c:v>0.105479774167865</c:v>
                </c:pt>
                <c:pt idx="5">
                  <c:v>0.13157230863920799</c:v>
                </c:pt>
                <c:pt idx="6">
                  <c:v>0.15957149655993599</c:v>
                </c:pt>
                <c:pt idx="7">
                  <c:v>0.18669716347143001</c:v>
                </c:pt>
                <c:pt idx="8">
                  <c:v>0.22018435438769601</c:v>
                </c:pt>
                <c:pt idx="9">
                  <c:v>0.25912848639288699</c:v>
                </c:pt>
                <c:pt idx="10">
                  <c:v>0.30107440650600198</c:v>
                </c:pt>
                <c:pt idx="11">
                  <c:v>0.34005291326985698</c:v>
                </c:pt>
                <c:pt idx="12">
                  <c:v>0.38990168612047099</c:v>
                </c:pt>
                <c:pt idx="13">
                  <c:v>0.43675570975195999</c:v>
                </c:pt>
                <c:pt idx="14">
                  <c:v>0.49415387125105198</c:v>
                </c:pt>
                <c:pt idx="15">
                  <c:v>0.54881840309559204</c:v>
                </c:pt>
                <c:pt idx="16">
                  <c:v>0.60965194328276895</c:v>
                </c:pt>
                <c:pt idx="17">
                  <c:v>0.69658798341132999</c:v>
                </c:pt>
                <c:pt idx="18">
                  <c:v>0.74297854944474795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'Mean Delay'!$F$1</c:f>
              <c:strCache>
                <c:ptCount val="1"/>
                <c:pt idx="0">
                  <c:v>QLBT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'Mean Delay'!$A$2:$A$20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'Mean Delay'!$F$2:$F$20</c:f>
              <c:numCache>
                <c:formatCode>0.0000</c:formatCode>
                <c:ptCount val="19"/>
                <c:pt idx="0">
                  <c:v>2.07364931347379E-2</c:v>
                </c:pt>
                <c:pt idx="1">
                  <c:v>3.04588179775344E-2</c:v>
                </c:pt>
                <c:pt idx="2">
                  <c:v>4.0603265533230799E-2</c:v>
                </c:pt>
                <c:pt idx="3">
                  <c:v>4.9637556909604197E-2</c:v>
                </c:pt>
                <c:pt idx="4">
                  <c:v>5.9453156989656399E-2</c:v>
                </c:pt>
                <c:pt idx="5">
                  <c:v>6.8580350944086696E-2</c:v>
                </c:pt>
                <c:pt idx="6">
                  <c:v>7.8344621177954293E-2</c:v>
                </c:pt>
                <c:pt idx="7">
                  <c:v>9.5318000244241502E-2</c:v>
                </c:pt>
                <c:pt idx="8">
                  <c:v>0.10992759441722599</c:v>
                </c:pt>
                <c:pt idx="9">
                  <c:v>0.122544673037304</c:v>
                </c:pt>
                <c:pt idx="10">
                  <c:v>0.136304616054577</c:v>
                </c:pt>
                <c:pt idx="11">
                  <c:v>0.14545967831582701</c:v>
                </c:pt>
                <c:pt idx="12">
                  <c:v>0.152758257699977</c:v>
                </c:pt>
                <c:pt idx="13">
                  <c:v>0.16309972593128</c:v>
                </c:pt>
                <c:pt idx="14">
                  <c:v>0.17629236422823</c:v>
                </c:pt>
                <c:pt idx="15">
                  <c:v>0.18201573401058899</c:v>
                </c:pt>
                <c:pt idx="16">
                  <c:v>0.19710362071828799</c:v>
                </c:pt>
                <c:pt idx="17">
                  <c:v>0.20323332246378301</c:v>
                </c:pt>
                <c:pt idx="18">
                  <c:v>0.21446075266378201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58762928"/>
        <c:axId val="-7587667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'Mean Delay'!$A$1</c15:sqref>
                        </c15:formulaRef>
                      </c:ext>
                    </c:extLst>
                    <c:strCache>
                      <c:ptCount val="1"/>
                      <c:pt idx="0">
                        <c:v>Number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'Mean Delay'!$A$2:$A$20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15</c:v>
                      </c:pt>
                      <c:pt idx="14">
                        <c:v>16</c:v>
                      </c:pt>
                      <c:pt idx="15">
                        <c:v>17</c:v>
                      </c:pt>
                      <c:pt idx="16">
                        <c:v>18</c:v>
                      </c:pt>
                      <c:pt idx="17">
                        <c:v>19</c:v>
                      </c:pt>
                      <c:pt idx="18">
                        <c:v>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'Mean Delay'!$A$2:$A$20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15</c:v>
                      </c:pt>
                      <c:pt idx="14">
                        <c:v>16</c:v>
                      </c:pt>
                      <c:pt idx="15">
                        <c:v>17</c:v>
                      </c:pt>
                      <c:pt idx="16">
                        <c:v>18</c:v>
                      </c:pt>
                      <c:pt idx="17">
                        <c:v>19</c:v>
                      </c:pt>
                      <c:pt idx="18">
                        <c:v>20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758762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</a:t>
                </a:r>
                <a:r>
                  <a:rPr lang="en-US" altLang="zh-CN" baseline="0"/>
                  <a:t> of stastion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58766736"/>
        <c:crosses val="autoZero"/>
        <c:auto val="1"/>
        <c:lblAlgn val="ctr"/>
        <c:lblOffset val="100"/>
        <c:noMultiLvlLbl val="0"/>
      </c:catAx>
      <c:valAx>
        <c:axId val="-75876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Mean</a:t>
                </a:r>
                <a:r>
                  <a:rPr lang="en-US" altLang="zh-CN" baseline="0"/>
                  <a:t> delays(s)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5876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Throughput!$B$1</c:f>
              <c:strCache>
                <c:ptCount val="1"/>
                <c:pt idx="0">
                  <c:v>AC_BE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Throughput!$A$2:$A$20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Throughput!$B$2:$B$20</c:f>
              <c:numCache>
                <c:formatCode>0.0000</c:formatCode>
                <c:ptCount val="19"/>
                <c:pt idx="0">
                  <c:v>0.86278219078218998</c:v>
                </c:pt>
                <c:pt idx="1">
                  <c:v>0.85567921807921798</c:v>
                </c:pt>
                <c:pt idx="2">
                  <c:v>0.84045941085941001</c:v>
                </c:pt>
                <c:pt idx="3">
                  <c:v>0.82299138699138596</c:v>
                </c:pt>
                <c:pt idx="4">
                  <c:v>0.80151690471690396</c:v>
                </c:pt>
                <c:pt idx="5">
                  <c:v>0.78584729864729796</c:v>
                </c:pt>
                <c:pt idx="6">
                  <c:v>0.77491200691200601</c:v>
                </c:pt>
                <c:pt idx="7">
                  <c:v>0.77877154197154197</c:v>
                </c:pt>
                <c:pt idx="8">
                  <c:v>0.750602759402759</c:v>
                </c:pt>
                <c:pt idx="9">
                  <c:v>0.74874783594783501</c:v>
                </c:pt>
                <c:pt idx="10">
                  <c:v>0.71901149661149599</c:v>
                </c:pt>
                <c:pt idx="11">
                  <c:v>0.73143556983556901</c:v>
                </c:pt>
                <c:pt idx="12">
                  <c:v>0.72177118017118003</c:v>
                </c:pt>
                <c:pt idx="13">
                  <c:v>0.71160767880767795</c:v>
                </c:pt>
                <c:pt idx="14">
                  <c:v>0.71655207495207396</c:v>
                </c:pt>
                <c:pt idx="15">
                  <c:v>0.70808335448335402</c:v>
                </c:pt>
                <c:pt idx="16">
                  <c:v>0.71108966708966703</c:v>
                </c:pt>
                <c:pt idx="17">
                  <c:v>0.697998736398736</c:v>
                </c:pt>
                <c:pt idx="18">
                  <c:v>0.67531862731862702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Throughput!$C$1</c:f>
              <c:strCache>
                <c:ptCount val="1"/>
                <c:pt idx="0">
                  <c:v>AC_VI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Throughput!$A$2:$A$20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Throughput!$C$2:$C$20</c:f>
              <c:numCache>
                <c:formatCode>0.0000</c:formatCode>
                <c:ptCount val="19"/>
                <c:pt idx="0">
                  <c:v>0.86809786969786895</c:v>
                </c:pt>
                <c:pt idx="1">
                  <c:v>0.83269716229716195</c:v>
                </c:pt>
                <c:pt idx="2">
                  <c:v>0.80047155007155002</c:v>
                </c:pt>
                <c:pt idx="3">
                  <c:v>0.76089093609093605</c:v>
                </c:pt>
                <c:pt idx="4">
                  <c:v>0.728990987390987</c:v>
                </c:pt>
                <c:pt idx="5">
                  <c:v>0.69726820206820195</c:v>
                </c:pt>
                <c:pt idx="6">
                  <c:v>0.66164605124605103</c:v>
                </c:pt>
                <c:pt idx="7">
                  <c:v>0.64813970893970796</c:v>
                </c:pt>
                <c:pt idx="8">
                  <c:v>0.60955522315522304</c:v>
                </c:pt>
                <c:pt idx="9">
                  <c:v>0.61782297702297595</c:v>
                </c:pt>
                <c:pt idx="10">
                  <c:v>0.58076874476874396</c:v>
                </c:pt>
                <c:pt idx="11">
                  <c:v>0.558547722547722</c:v>
                </c:pt>
                <c:pt idx="12">
                  <c:v>0.54485119205119203</c:v>
                </c:pt>
                <c:pt idx="13">
                  <c:v>0.52887750087749996</c:v>
                </c:pt>
                <c:pt idx="14">
                  <c:v>0.50221620541620504</c:v>
                </c:pt>
                <c:pt idx="15">
                  <c:v>0.47965442125442098</c:v>
                </c:pt>
                <c:pt idx="16">
                  <c:v>0.46849325809325798</c:v>
                </c:pt>
                <c:pt idx="17">
                  <c:v>0.45988936468936398</c:v>
                </c:pt>
                <c:pt idx="18">
                  <c:v>0.45142237222237203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Throughput!$D$1</c:f>
              <c:strCache>
                <c:ptCount val="1"/>
                <c:pt idx="0">
                  <c:v>AC_VO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Throughput!$A$2:$A$20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Throughput!$D$2:$D$20</c:f>
              <c:numCache>
                <c:formatCode>0.0000</c:formatCode>
                <c:ptCount val="19"/>
                <c:pt idx="0">
                  <c:v>0.85590610470610395</c:v>
                </c:pt>
                <c:pt idx="1">
                  <c:v>0.767993347193347</c:v>
                </c:pt>
                <c:pt idx="2">
                  <c:v>0.70794345114345103</c:v>
                </c:pt>
                <c:pt idx="3">
                  <c:v>0.66448876528876499</c:v>
                </c:pt>
                <c:pt idx="4">
                  <c:v>0.59547030267030199</c:v>
                </c:pt>
                <c:pt idx="5">
                  <c:v>0.56720483840483804</c:v>
                </c:pt>
                <c:pt idx="6">
                  <c:v>0.522061614061614</c:v>
                </c:pt>
                <c:pt idx="7">
                  <c:v>0.52380801900801799</c:v>
                </c:pt>
                <c:pt idx="8">
                  <c:v>0.48535540135540101</c:v>
                </c:pt>
                <c:pt idx="9">
                  <c:v>0.45937647217647198</c:v>
                </c:pt>
                <c:pt idx="10">
                  <c:v>0.42065016065015998</c:v>
                </c:pt>
                <c:pt idx="11">
                  <c:v>0.40692107892107798</c:v>
                </c:pt>
                <c:pt idx="12">
                  <c:v>0.388152215352215</c:v>
                </c:pt>
                <c:pt idx="13">
                  <c:v>0.38019727299727202</c:v>
                </c:pt>
                <c:pt idx="14">
                  <c:v>0.33851104571104501</c:v>
                </c:pt>
                <c:pt idx="15">
                  <c:v>0.32887030807030798</c:v>
                </c:pt>
                <c:pt idx="16">
                  <c:v>0.31024497664497602</c:v>
                </c:pt>
                <c:pt idx="17">
                  <c:v>0.28190639630639602</c:v>
                </c:pt>
                <c:pt idx="18">
                  <c:v>0.28236967356967302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Throughput!$F$1</c:f>
              <c:strCache>
                <c:ptCount val="1"/>
                <c:pt idx="0">
                  <c:v>QLBT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Throughput!$A$2:$A$20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Throughput!$F$2:$F$20</c:f>
              <c:numCache>
                <c:formatCode>0.0000</c:formatCode>
                <c:ptCount val="19"/>
                <c:pt idx="0">
                  <c:v>0.99060595075239299</c:v>
                </c:pt>
                <c:pt idx="1">
                  <c:v>0.97784425444596401</c:v>
                </c:pt>
                <c:pt idx="2">
                  <c:v>0.97490776873785001</c:v>
                </c:pt>
                <c:pt idx="3">
                  <c:v>0.95513643170854601</c:v>
                </c:pt>
                <c:pt idx="4">
                  <c:v>0.93620448556411495</c:v>
                </c:pt>
                <c:pt idx="5">
                  <c:v>0.93026781625747001</c:v>
                </c:pt>
                <c:pt idx="6">
                  <c:v>0.90652380660954701</c:v>
                </c:pt>
                <c:pt idx="7">
                  <c:v>0.86515531898480302</c:v>
                </c:pt>
                <c:pt idx="8">
                  <c:v>0.86260480236157999</c:v>
                </c:pt>
                <c:pt idx="9">
                  <c:v>0.86560422996616004</c:v>
                </c:pt>
                <c:pt idx="10">
                  <c:v>0.86331483188134395</c:v>
                </c:pt>
                <c:pt idx="11">
                  <c:v>0.86932173302613502</c:v>
                </c:pt>
                <c:pt idx="12">
                  <c:v>0.87087960687960597</c:v>
                </c:pt>
                <c:pt idx="13">
                  <c:v>0.86912125712125698</c:v>
                </c:pt>
                <c:pt idx="14">
                  <c:v>0.87716860465116198</c:v>
                </c:pt>
                <c:pt idx="15">
                  <c:v>0.87693386852905097</c:v>
                </c:pt>
                <c:pt idx="16">
                  <c:v>0.86766366549067497</c:v>
                </c:pt>
                <c:pt idx="17">
                  <c:v>0.87088648930808499</c:v>
                </c:pt>
                <c:pt idx="18">
                  <c:v>0.87554199366404994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58756944"/>
        <c:axId val="-7587651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Throughput!$A$1</c15:sqref>
                        </c15:formulaRef>
                      </c:ext>
                    </c:extLst>
                    <c:strCache>
                      <c:ptCount val="1"/>
                      <c:pt idx="0">
                        <c:v>Number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Throughput!$A$2:$A$20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15</c:v>
                      </c:pt>
                      <c:pt idx="14">
                        <c:v>16</c:v>
                      </c:pt>
                      <c:pt idx="15">
                        <c:v>17</c:v>
                      </c:pt>
                      <c:pt idx="16">
                        <c:v>18</c:v>
                      </c:pt>
                      <c:pt idx="17">
                        <c:v>19</c:v>
                      </c:pt>
                      <c:pt idx="18">
                        <c:v>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Throughput!$A$2:$A$20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15</c:v>
                      </c:pt>
                      <c:pt idx="14">
                        <c:v>16</c:v>
                      </c:pt>
                      <c:pt idx="15">
                        <c:v>17</c:v>
                      </c:pt>
                      <c:pt idx="16">
                        <c:v>18</c:v>
                      </c:pt>
                      <c:pt idx="17">
                        <c:v>19</c:v>
                      </c:pt>
                      <c:pt idx="18">
                        <c:v>20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758756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 of station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58765104"/>
        <c:crosses val="autoZero"/>
        <c:auto val="1"/>
        <c:lblAlgn val="ctr"/>
        <c:lblOffset val="100"/>
        <c:noMultiLvlLbl val="0"/>
      </c:catAx>
      <c:valAx>
        <c:axId val="-758765104"/>
        <c:scaling>
          <c:orientation val="minMax"/>
          <c:max val="1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Channel efficiency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5875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Jitter!$B$25</c:f>
              <c:strCache>
                <c:ptCount val="1"/>
                <c:pt idx="0">
                  <c:v>AC_BE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Jitter!$A$26:$A$44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Jitter!$B$26:$B$44</c:f>
              <c:numCache>
                <c:formatCode>0.00E+00</c:formatCode>
                <c:ptCount val="19"/>
                <c:pt idx="0">
                  <c:v>3.9670493629670534E-3</c:v>
                </c:pt>
                <c:pt idx="1">
                  <c:v>8.5354107883977379E-3</c:v>
                </c:pt>
                <c:pt idx="2">
                  <c:v>1.8181768094461963E-2</c:v>
                </c:pt>
                <c:pt idx="3">
                  <c:v>2.8386754538852553E-2</c:v>
                </c:pt>
                <c:pt idx="4">
                  <c:v>4.6135076962698349E-2</c:v>
                </c:pt>
                <c:pt idx="5">
                  <c:v>6.0823670613082782E-2</c:v>
                </c:pt>
                <c:pt idx="6">
                  <c:v>6.8770025976306354E-2</c:v>
                </c:pt>
                <c:pt idx="7">
                  <c:v>8.7884996232462459E-2</c:v>
                </c:pt>
                <c:pt idx="8">
                  <c:v>9.1402662736749421E-2</c:v>
                </c:pt>
                <c:pt idx="9">
                  <c:v>0.13224255979190624</c:v>
                </c:pt>
                <c:pt idx="10">
                  <c:v>0.13726991896272467</c:v>
                </c:pt>
                <c:pt idx="11">
                  <c:v>0.15342707002586703</c:v>
                </c:pt>
                <c:pt idx="12">
                  <c:v>0.18407621159799709</c:v>
                </c:pt>
                <c:pt idx="13">
                  <c:v>0.18375341872586071</c:v>
                </c:pt>
                <c:pt idx="14">
                  <c:v>0.19238220950103468</c:v>
                </c:pt>
                <c:pt idx="15">
                  <c:v>0.26791263304063917</c:v>
                </c:pt>
                <c:pt idx="16">
                  <c:v>0.24908771541669231</c:v>
                </c:pt>
                <c:pt idx="17">
                  <c:v>0.2542784719650954</c:v>
                </c:pt>
                <c:pt idx="18">
                  <c:v>0.23729768571038656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Jitter!$C$25</c:f>
              <c:strCache>
                <c:ptCount val="1"/>
                <c:pt idx="0">
                  <c:v>AC_VI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Jitter!$A$26:$A$44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Jitter!$C$26:$C$44</c:f>
              <c:numCache>
                <c:formatCode>0.00E+00</c:formatCode>
                <c:ptCount val="19"/>
                <c:pt idx="0">
                  <c:v>4.5457120290850915E-3</c:v>
                </c:pt>
                <c:pt idx="1">
                  <c:v>1.2415951180700978E-2</c:v>
                </c:pt>
                <c:pt idx="2">
                  <c:v>1.9738181983488198E-2</c:v>
                </c:pt>
                <c:pt idx="3">
                  <c:v>2.9935981320694565E-2</c:v>
                </c:pt>
                <c:pt idx="4">
                  <c:v>3.7244371554188964E-2</c:v>
                </c:pt>
                <c:pt idx="5">
                  <c:v>4.6384347137200389E-2</c:v>
                </c:pt>
                <c:pt idx="6">
                  <c:v>5.5992598699229165E-2</c:v>
                </c:pt>
                <c:pt idx="7">
                  <c:v>6.540705466607856E-2</c:v>
                </c:pt>
                <c:pt idx="8">
                  <c:v>7.782435490564589E-2</c:v>
                </c:pt>
                <c:pt idx="9">
                  <c:v>8.4969843421466185E-2</c:v>
                </c:pt>
                <c:pt idx="10">
                  <c:v>9.7262577687280222E-2</c:v>
                </c:pt>
                <c:pt idx="11">
                  <c:v>0.10394278887777977</c:v>
                </c:pt>
                <c:pt idx="12">
                  <c:v>0.11543091566428033</c:v>
                </c:pt>
                <c:pt idx="13">
                  <c:v>0.12306882366771285</c:v>
                </c:pt>
                <c:pt idx="14">
                  <c:v>0.13777523919508358</c:v>
                </c:pt>
                <c:pt idx="15">
                  <c:v>0.14702928502332621</c:v>
                </c:pt>
                <c:pt idx="16">
                  <c:v>0.15610066245855589</c:v>
                </c:pt>
                <c:pt idx="17">
                  <c:v>0.17692565458374032</c:v>
                </c:pt>
                <c:pt idx="18">
                  <c:v>0.18107046299389529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Jitter!$D$25</c:f>
              <c:strCache>
                <c:ptCount val="1"/>
                <c:pt idx="0">
                  <c:v>AC_VO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Jitter!$A$26:$A$44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Jitter!$D$26:$D$44</c:f>
              <c:numCache>
                <c:formatCode>0.00E+00</c:formatCode>
                <c:ptCount val="19"/>
                <c:pt idx="0">
                  <c:v>5.5784573776939987E-3</c:v>
                </c:pt>
                <c:pt idx="1">
                  <c:v>1.7067057016529708E-2</c:v>
                </c:pt>
                <c:pt idx="2">
                  <c:v>2.7880768970827152E-2</c:v>
                </c:pt>
                <c:pt idx="3">
                  <c:v>3.7499540744564859E-2</c:v>
                </c:pt>
                <c:pt idx="4">
                  <c:v>4.6256311543339576E-2</c:v>
                </c:pt>
                <c:pt idx="5">
                  <c:v>5.6771168370072851E-2</c:v>
                </c:pt>
                <c:pt idx="6">
                  <c:v>6.7948045295546364E-2</c:v>
                </c:pt>
                <c:pt idx="7">
                  <c:v>8.2744250015533108E-2</c:v>
                </c:pt>
                <c:pt idx="8">
                  <c:v>9.5086831092173432E-2</c:v>
                </c:pt>
                <c:pt idx="9">
                  <c:v>0.10559359367130518</c:v>
                </c:pt>
                <c:pt idx="10">
                  <c:v>0.12329267640172266</c:v>
                </c:pt>
                <c:pt idx="11">
                  <c:v>0.14054942469941525</c:v>
                </c:pt>
                <c:pt idx="12">
                  <c:v>0.16170247566652529</c:v>
                </c:pt>
                <c:pt idx="13">
                  <c:v>0.17627018288308519</c:v>
                </c:pt>
                <c:pt idx="14">
                  <c:v>0.20447190509861984</c:v>
                </c:pt>
                <c:pt idx="15">
                  <c:v>0.21720504355428583</c:v>
                </c:pt>
                <c:pt idx="16">
                  <c:v>0.26337397782648952</c:v>
                </c:pt>
                <c:pt idx="17">
                  <c:v>0.27087009255050565</c:v>
                </c:pt>
                <c:pt idx="18">
                  <c:v>0.30570123218828871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Jitter!$E$25</c:f>
              <c:strCache>
                <c:ptCount val="1"/>
                <c:pt idx="0">
                  <c:v>QLBT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Jitter!$A$26:$A$44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Jitter!$E$26:$E$44</c:f>
              <c:numCache>
                <c:formatCode>0.00E+00</c:formatCode>
                <c:ptCount val="19"/>
                <c:pt idx="0">
                  <c:v>1.2457651636383963E-3</c:v>
                </c:pt>
                <c:pt idx="1">
                  <c:v>2.8430234938507139E-3</c:v>
                </c:pt>
                <c:pt idx="2">
                  <c:v>4.3684983357382317E-3</c:v>
                </c:pt>
                <c:pt idx="3">
                  <c:v>6.2957613796016205E-3</c:v>
                </c:pt>
                <c:pt idx="4">
                  <c:v>9.6697312856427551E-3</c:v>
                </c:pt>
                <c:pt idx="5">
                  <c:v>1.3489162960765357E-2</c:v>
                </c:pt>
                <c:pt idx="6">
                  <c:v>1.5889626014109676E-2</c:v>
                </c:pt>
                <c:pt idx="7">
                  <c:v>2.1840642135378667E-2</c:v>
                </c:pt>
                <c:pt idx="8">
                  <c:v>2.4541963913108075E-2</c:v>
                </c:pt>
                <c:pt idx="9">
                  <c:v>3.8119304008863673E-2</c:v>
                </c:pt>
                <c:pt idx="10">
                  <c:v>4.083340235943559E-2</c:v>
                </c:pt>
                <c:pt idx="11">
                  <c:v>5.2658944183148884E-2</c:v>
                </c:pt>
                <c:pt idx="12">
                  <c:v>5.4193770906096762E-2</c:v>
                </c:pt>
                <c:pt idx="13">
                  <c:v>6.2312215198255874E-2</c:v>
                </c:pt>
                <c:pt idx="14">
                  <c:v>6.2878883491884058E-2</c:v>
                </c:pt>
                <c:pt idx="15">
                  <c:v>6.7255182577525427E-2</c:v>
                </c:pt>
                <c:pt idx="16">
                  <c:v>7.2952530180205338E-2</c:v>
                </c:pt>
                <c:pt idx="17">
                  <c:v>7.573799424026649E-2</c:v>
                </c:pt>
                <c:pt idx="18">
                  <c:v>8.1531431745861485E-2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58764560"/>
        <c:axId val="-599620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Jitter!$A$25</c15:sqref>
                        </c15:formulaRef>
                      </c:ext>
                    </c:extLst>
                    <c:strCache>
                      <c:ptCount val="1"/>
                      <c:pt idx="0">
                        <c:v>Number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Jitter!$A$26:$A$44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15</c:v>
                      </c:pt>
                      <c:pt idx="14">
                        <c:v>16</c:v>
                      </c:pt>
                      <c:pt idx="15">
                        <c:v>17</c:v>
                      </c:pt>
                      <c:pt idx="16">
                        <c:v>18</c:v>
                      </c:pt>
                      <c:pt idx="17">
                        <c:v>19</c:v>
                      </c:pt>
                      <c:pt idx="18">
                        <c:v>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Jitter!$A$26:$A$44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6</c:v>
                      </c:pt>
                      <c:pt idx="5">
                        <c:v>7</c:v>
                      </c:pt>
                      <c:pt idx="6">
                        <c:v>8</c:v>
                      </c:pt>
                      <c:pt idx="7">
                        <c:v>9</c:v>
                      </c:pt>
                      <c:pt idx="8">
                        <c:v>10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15</c:v>
                      </c:pt>
                      <c:pt idx="14">
                        <c:v>16</c:v>
                      </c:pt>
                      <c:pt idx="15">
                        <c:v>17</c:v>
                      </c:pt>
                      <c:pt idx="16">
                        <c:v>18</c:v>
                      </c:pt>
                      <c:pt idx="17">
                        <c:v>19</c:v>
                      </c:pt>
                      <c:pt idx="18">
                        <c:v>20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758764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 of station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99620560"/>
        <c:crosses val="autoZero"/>
        <c:auto val="1"/>
        <c:lblAlgn val="ctr"/>
        <c:lblOffset val="100"/>
        <c:noMultiLvlLbl val="0"/>
      </c:catAx>
      <c:valAx>
        <c:axId val="-5996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jitter(s)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75876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802.11-22-1931-00-0uhr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July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802.11-22-1931-00-0uhr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July 2022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802.11-22-1931-00-0uhr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July 2022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802.11-22-1931-00-0uhr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July 2022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802.11-22-1931-00-0uhr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July 2022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0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802.11-22-1931-00-0uhr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July 2022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9" name="页脚占位符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Huawei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smtClean="0"/>
              <a:t>Nov 2022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Nov 2022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Huawei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Nov 2022</a:t>
            </a:r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Nov 2022</a:t>
            </a:r>
            <a:endParaRPr lang="en-GB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 smtClean="0"/>
              <a:t>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Nov 2022</a:t>
            </a:r>
            <a:endParaRPr lang="en-GB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Nov 2022</a:t>
            </a:r>
            <a:endParaRPr lang="en-GB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Nov 2022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Nov 2022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Huawei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 11-22-1931-00-0uhr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__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67408" y="469900"/>
            <a:ext cx="10726216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smtClean="0"/>
              <a:t>Follow-up</a:t>
            </a:r>
            <a:r>
              <a:rPr lang="en-US" sz="2800" dirty="0" smtClean="0"/>
              <a:t> on </a:t>
            </a:r>
            <a:r>
              <a:rPr lang="en-US" altLang="zh-CN" sz="2800" dirty="0"/>
              <a:t>L</a:t>
            </a:r>
            <a:r>
              <a:rPr lang="en-US" sz="2800" dirty="0" smtClean="0"/>
              <a:t>atency Reduction </a:t>
            </a:r>
            <a:r>
              <a:rPr lang="en-US" sz="2800" dirty="0" smtClean="0"/>
              <a:t>with </a:t>
            </a:r>
            <a:r>
              <a:rPr lang="en-US" sz="2800" dirty="0" smtClean="0"/>
              <a:t>Machine Learning Techniques</a:t>
            </a:r>
            <a:endParaRPr lang="en-US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660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2022-11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zh-CN" dirty="0"/>
              <a:t>Huawei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20756" y="237098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25698"/>
              </p:ext>
            </p:extLst>
          </p:nvPr>
        </p:nvGraphicFramePr>
        <p:xfrm>
          <a:off x="1744656" y="2990106"/>
          <a:ext cx="9080500" cy="2778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Document" r:id="rId5" imgW="8243994" imgH="2526088" progId="Word.Document.8">
                  <p:embed/>
                </p:oleObj>
              </mc:Choice>
              <mc:Fallback>
                <p:oleObj name="Document" r:id="rId5" imgW="8243994" imgH="25260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56" y="2990106"/>
                        <a:ext cx="9080500" cy="27785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 txBox="1">
            <a:spLocks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800" kern="0" dirty="0" smtClean="0"/>
              <a:t>Performance evaluation under </a:t>
            </a:r>
            <a:r>
              <a:rPr lang="en-US" altLang="zh-CN" sz="1800" i="1" kern="0" dirty="0" smtClean="0"/>
              <a:t>dynamic</a:t>
            </a:r>
            <a:r>
              <a:rPr lang="en-US" altLang="zh-CN" sz="1800" kern="0" dirty="0" smtClean="0"/>
              <a:t> traffic load </a:t>
            </a:r>
            <a:r>
              <a:rPr lang="en-US" altLang="zh-CN" sz="1800" dirty="0">
                <a:ea typeface="微软雅黑" panose="020B0503020204020204" pitchFamily="34" charset="-122"/>
              </a:rPr>
              <a:t>[2</a:t>
            </a:r>
            <a:r>
              <a:rPr lang="en-US" altLang="zh-CN" sz="1800" dirty="0" smtClean="0">
                <a:ea typeface="微软雅黑" panose="020B0503020204020204" pitchFamily="34" charset="-122"/>
              </a:rPr>
              <a:t>]</a:t>
            </a:r>
            <a:endParaRPr lang="en-US" altLang="zh-CN" sz="1800" kern="0" dirty="0" smtClean="0"/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kern="0" dirty="0" smtClean="0"/>
              <a:t>QLBT can accommodate dynamic traffic loads.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800" kern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</a:t>
            </a:r>
            <a:r>
              <a:rPr lang="en-US" altLang="zh-CN" dirty="0" smtClean="0"/>
              <a:t>Evaluation (5)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44" y="2780928"/>
            <a:ext cx="6432436" cy="321621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0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 txBox="1">
            <a:spLocks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800" kern="0" dirty="0" smtClean="0"/>
              <a:t>Performance evaluation under </a:t>
            </a:r>
            <a:r>
              <a:rPr lang="en-US" altLang="zh-CN" sz="1800" kern="0" dirty="0" smtClean="0">
                <a:solidFill>
                  <a:schemeClr val="tx1"/>
                </a:solidFill>
              </a:rPr>
              <a:t>coexistence scenario with “legacy” devices </a:t>
            </a:r>
            <a:r>
              <a:rPr lang="en-US" altLang="zh-CN" sz="1800" dirty="0">
                <a:solidFill>
                  <a:schemeClr val="tx1"/>
                </a:solidFill>
                <a:ea typeface="微软雅黑" panose="020B0503020204020204" pitchFamily="34" charset="-122"/>
              </a:rPr>
              <a:t>[2</a:t>
            </a:r>
            <a:r>
              <a:rPr lang="en-US" altLang="zh-CN" sz="1800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endParaRPr lang="en-US" altLang="zh-CN" sz="1800" kern="0" dirty="0" smtClean="0">
              <a:solidFill>
                <a:schemeClr val="tx1"/>
              </a:solidFill>
            </a:endParaRP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kern="0" dirty="0" smtClean="0"/>
              <a:t>QLBT is able to guarantee fairness [3], i.e., the </a:t>
            </a:r>
            <a:r>
              <a:rPr lang="en-US" altLang="zh-CN" sz="1800" kern="0" dirty="0"/>
              <a:t>performance </a:t>
            </a:r>
            <a:r>
              <a:rPr lang="en-US" altLang="zh-CN" sz="1800" kern="0" dirty="0" smtClean="0"/>
              <a:t>of the </a:t>
            </a:r>
            <a:r>
              <a:rPr lang="en-US" altLang="zh-CN" sz="1800" kern="0" dirty="0"/>
              <a:t>remaining </a:t>
            </a:r>
            <a:r>
              <a:rPr lang="en-US" altLang="zh-CN" sz="1800" kern="0" dirty="0" smtClean="0"/>
              <a:t>WLAN nodes </a:t>
            </a:r>
            <a:r>
              <a:rPr lang="en-US" altLang="zh-CN" sz="1800" kern="0" dirty="0"/>
              <a:t>will </a:t>
            </a:r>
            <a:r>
              <a:rPr lang="en-US" altLang="zh-CN" sz="1800" kern="0" dirty="0" smtClean="0"/>
              <a:t>not be degraded </a:t>
            </a:r>
            <a:r>
              <a:rPr lang="en-US" altLang="zh-CN" sz="1800" kern="0" dirty="0"/>
              <a:t>when </a:t>
            </a:r>
            <a:r>
              <a:rPr lang="en-US" altLang="zh-CN" sz="1800" kern="0" dirty="0" smtClean="0"/>
              <a:t>some nodes in the network </a:t>
            </a:r>
            <a:r>
              <a:rPr lang="en-US" altLang="zh-CN" sz="1800" kern="0" dirty="0"/>
              <a:t>are replaced with AI nodes. </a:t>
            </a:r>
            <a:endParaRPr lang="en-US" altLang="zh-CN" sz="1800" kern="0" dirty="0" smtClean="0"/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kern="0" dirty="0"/>
              <a:t>Better latency and total throughput can be achieved for coexistence scenarios</a:t>
            </a:r>
            <a:r>
              <a:rPr lang="en-US" altLang="zh-CN" sz="1800" kern="0" dirty="0" smtClean="0"/>
              <a:t>.</a:t>
            </a:r>
            <a:endParaRPr lang="en-US" altLang="zh-CN" sz="1800" kern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</a:t>
            </a:r>
            <a:r>
              <a:rPr lang="en-US" altLang="zh-CN" dirty="0" smtClean="0"/>
              <a:t>Evaluation (6)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0" y="3410301"/>
            <a:ext cx="2884291" cy="2884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0310"/>
            <a:ext cx="2884291" cy="28842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04" y="3428408"/>
            <a:ext cx="2884291" cy="2884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95" y="3428408"/>
            <a:ext cx="2884291" cy="28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Standard </a:t>
            </a:r>
            <a:r>
              <a:rPr lang="en-US" altLang="zh-CN" dirty="0"/>
              <a:t>I</a:t>
            </a:r>
            <a:r>
              <a:rPr lang="en-US" altLang="zh-CN" dirty="0" smtClean="0"/>
              <a:t>mpact of QLBT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 smtClean="0"/>
              <a:t>Nov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="" xmlns:a16="http://schemas.microsoft.com/office/drawing/2014/main" id="{26695F2F-5024-4F49-BF35-FFDFDBED8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189" y="1686078"/>
                <a:ext cx="7413917" cy="473437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Capability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 smtClean="0"/>
                  <a:t>AP needs training capability, ~3.24M FLOPs (n=10)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 smtClean="0"/>
                  <a:t>Non-AP STAs need </a:t>
                </a:r>
                <a:r>
                  <a:rPr lang="en-US" altLang="zh-CN" sz="1400" dirty="0"/>
                  <a:t>inference </a:t>
                </a:r>
                <a:r>
                  <a:rPr lang="en-US" altLang="zh-CN" sz="1400" dirty="0" smtClean="0"/>
                  <a:t>capability, ~9K FLOPs (~256-FFT)</a:t>
                </a:r>
              </a:p>
              <a:p>
                <a:pPr lvl="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NN Architecture 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/>
                  <a:t>Standardized several </a:t>
                </a:r>
                <a:r>
                  <a:rPr lang="en-US" altLang="zh-CN" sz="1400" dirty="0" smtClean="0"/>
                  <a:t>basic </a:t>
                </a:r>
                <a:r>
                  <a:rPr lang="en-US" altLang="zh-CN" sz="1400" dirty="0"/>
                  <a:t>components such as FC unit, Convolutional unit and GRU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/>
                  <a:t>Extra signaling to support more configurations (number of layers, number of neurons of each layer, activation functions, …) </a:t>
                </a:r>
                <a:endParaRPr lang="en-US" altLang="zh-CN" sz="1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Non-AP </a:t>
                </a:r>
                <a:r>
                  <a:rPr lang="en-US" altLang="zh-CN" sz="1800" dirty="0"/>
                  <a:t>STAs </a:t>
                </a:r>
                <a:r>
                  <a:rPr lang="en-US" altLang="zh-CN" sz="1800" dirty="0" smtClean="0"/>
                  <a:t>—&gt; AP : Training data report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zh-CN" alt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dirty="0"/>
                  <a:t>, </a:t>
                </a:r>
                <a:r>
                  <a:rPr lang="en-US" altLang="zh-CN" sz="1800" dirty="0" smtClean="0"/>
                  <a:t>…)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 smtClean="0"/>
                  <a:t>Real-time report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 smtClean="0"/>
                  <a:t>Batch report</a:t>
                </a:r>
              </a:p>
              <a:p>
                <a:pPr lvl="2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 smtClean="0"/>
                  <a:t>Report M training data once, ~1225 Bytes when M=100</a:t>
                </a:r>
              </a:p>
              <a:p>
                <a:pPr lvl="2">
                  <a:buFont typeface="Times New Roman" panose="02020603050405020304" pitchFamily="18" charset="0"/>
                  <a:buChar char="‒"/>
                </a:pPr>
                <a:r>
                  <a:rPr lang="en-US" altLang="zh-CN" sz="1400" b="1" dirty="0" smtClean="0">
                    <a:solidFill>
                      <a:schemeClr val="tx1"/>
                    </a:solidFill>
                  </a:rPr>
                  <a:t>Optimized</a:t>
                </a:r>
                <a:r>
                  <a:rPr lang="en-US" altLang="zh-CN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 smtClean="0"/>
                  <a:t>batch report</a:t>
                </a:r>
                <a:r>
                  <a:rPr lang="en-US" altLang="zh-CN" sz="1400" dirty="0"/>
                  <a:t>: </a:t>
                </a:r>
                <a:r>
                  <a:rPr lang="en-US" altLang="zh-CN" sz="1400" dirty="0" smtClean="0"/>
                  <a:t>time indication of failed packet, (~</a:t>
                </a:r>
                <a:r>
                  <a:rPr lang="en-US" altLang="zh-CN" sz="1400" dirty="0" smtClean="0">
                    <a:solidFill>
                      <a:schemeClr val="tx1"/>
                    </a:solidFill>
                  </a:rPr>
                  <a:t>40 Bytes when </a:t>
                </a:r>
                <a:r>
                  <a:rPr lang="en-US" altLang="zh-CN" sz="1400" dirty="0" smtClean="0"/>
                  <a:t>M=100)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/>
                  <a:t>AP —&gt; </a:t>
                </a:r>
                <a:r>
                  <a:rPr lang="en-US" altLang="zh-CN" sz="1800" dirty="0"/>
                  <a:t>non-AP STAs </a:t>
                </a:r>
                <a:r>
                  <a:rPr lang="en-US" altLang="zh-CN" sz="1800" dirty="0" smtClean="0"/>
                  <a:t>: NN parameter (weights and bias) deployment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400" dirty="0" smtClean="0"/>
                  <a:t>Unicast </a:t>
                </a:r>
                <a:r>
                  <a:rPr lang="en-US" altLang="zh-CN" sz="1400" dirty="0"/>
                  <a:t>or </a:t>
                </a:r>
                <a:r>
                  <a:rPr lang="en-US" altLang="zh-CN" sz="1400" dirty="0" smtClean="0"/>
                  <a:t>broadcast to refresh NN parameters (</a:t>
                </a:r>
                <a:r>
                  <a:rPr lang="en-US" altLang="zh-CN" sz="1400" dirty="0" smtClean="0">
                    <a:ea typeface="微软雅黑" panose="020B0503020204020204" pitchFamily="34" charset="-122"/>
                  </a:rPr>
                  <a:t>4770 parameters, ~5KB using 8-bit quantization, smaller than compressed beamforming report when BW=80MHz, </a:t>
                </a:r>
                <a:r>
                  <a:rPr lang="en-US" altLang="zh-CN" sz="1400" dirty="0" err="1" smtClean="0">
                    <a:ea typeface="微软雅黑" panose="020B0503020204020204" pitchFamily="34" charset="-122"/>
                  </a:rPr>
                  <a:t>Ntx</a:t>
                </a:r>
                <a:r>
                  <a:rPr lang="en-US" altLang="zh-CN" sz="1400" dirty="0" smtClean="0">
                    <a:ea typeface="微软雅黑" panose="020B0503020204020204" pitchFamily="34" charset="-122"/>
                  </a:rPr>
                  <a:t>=8, </a:t>
                </a:r>
                <a:r>
                  <a:rPr lang="en-US" altLang="zh-CN" sz="1400" dirty="0" err="1" smtClean="0">
                    <a:ea typeface="微软雅黑" panose="020B0503020204020204" pitchFamily="34" charset="-122"/>
                  </a:rPr>
                  <a:t>Nrx</a:t>
                </a:r>
                <a:r>
                  <a:rPr lang="en-US" altLang="zh-CN" sz="1400" dirty="0" smtClean="0">
                    <a:ea typeface="微软雅黑" panose="020B0503020204020204" pitchFamily="34" charset="-122"/>
                  </a:rPr>
                  <a:t>=4</a:t>
                </a:r>
                <a:r>
                  <a:rPr lang="en-US" altLang="zh-CN" sz="1400" dirty="0" smtClean="0"/>
                  <a:t>)</a:t>
                </a: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695F2F-5024-4F49-BF35-FFDFDBED8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189" y="1686078"/>
                <a:ext cx="7413917" cy="4734379"/>
              </a:xfrm>
              <a:blipFill rotWithShape="0">
                <a:blip r:embed="rId2"/>
                <a:stretch>
                  <a:fillRect l="-576" t="-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8184232" y="2470486"/>
            <a:ext cx="3624126" cy="2758714"/>
            <a:chOff x="8160506" y="2470486"/>
            <a:chExt cx="3624126" cy="2758714"/>
          </a:xfrm>
        </p:grpSpPr>
        <p:pic>
          <p:nvPicPr>
            <p:cNvPr id="19" name="内容占位符 7"/>
            <p:cNvPicPr>
              <a:picLocks noChangeAspect="1"/>
            </p:cNvPicPr>
            <p:nvPr/>
          </p:nvPicPr>
          <p:blipFill rotWithShape="1">
            <a:blip r:embed="rId3"/>
            <a:srcRect b="23673"/>
            <a:stretch/>
          </p:blipFill>
          <p:spPr bwMode="auto">
            <a:xfrm>
              <a:off x="9486562" y="2475703"/>
              <a:ext cx="381283" cy="7790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/>
            <a:srcRect b="35329"/>
            <a:stretch/>
          </p:blipFill>
          <p:spPr>
            <a:xfrm>
              <a:off x="8510677" y="3962025"/>
              <a:ext cx="443408" cy="40689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/>
            <a:srcRect b="35329"/>
            <a:stretch/>
          </p:blipFill>
          <p:spPr>
            <a:xfrm>
              <a:off x="9601684" y="4250057"/>
              <a:ext cx="443408" cy="40689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/>
            <a:srcRect b="35329"/>
            <a:stretch/>
          </p:blipFill>
          <p:spPr>
            <a:xfrm>
              <a:off x="10692691" y="3962025"/>
              <a:ext cx="443408" cy="406894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435706" y="4322065"/>
              <a:ext cx="620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tx1"/>
                  </a:solidFill>
                </a:rPr>
                <a:t>STA 1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529790" y="4610097"/>
              <a:ext cx="620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tx1"/>
                  </a:solidFill>
                </a:rPr>
                <a:t>STA 2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486562" y="3241945"/>
              <a:ext cx="620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tx1"/>
                  </a:solidFill>
                </a:rPr>
                <a:t>AP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接箭头连接符 25"/>
            <p:cNvCxnSpPr>
              <a:stCxn id="20" idx="0"/>
            </p:cNvCxnSpPr>
            <p:nvPr/>
          </p:nvCxnSpPr>
          <p:spPr bwMode="auto">
            <a:xfrm flipV="1">
              <a:off x="8732381" y="3203691"/>
              <a:ext cx="639429" cy="75833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直接箭头连接符 26"/>
            <p:cNvCxnSpPr>
              <a:stCxn id="21" idx="0"/>
            </p:cNvCxnSpPr>
            <p:nvPr/>
          </p:nvCxnSpPr>
          <p:spPr bwMode="auto">
            <a:xfrm flipH="1" flipV="1">
              <a:off x="9763478" y="3468203"/>
              <a:ext cx="59910" cy="78185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直接箭头连接符 27"/>
            <p:cNvCxnSpPr>
              <a:stCxn id="22" idx="0"/>
            </p:cNvCxnSpPr>
            <p:nvPr/>
          </p:nvCxnSpPr>
          <p:spPr bwMode="auto">
            <a:xfrm flipH="1" flipV="1">
              <a:off x="9945153" y="3199115"/>
              <a:ext cx="969242" cy="76291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矩形 29"/>
            <p:cNvSpPr/>
            <p:nvPr/>
          </p:nvSpPr>
          <p:spPr>
            <a:xfrm>
              <a:off x="9922686" y="2470486"/>
              <a:ext cx="1336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tx1"/>
                  </a:solidFill>
                </a:rPr>
                <a:t>Training@AP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505508" y="4890646"/>
              <a:ext cx="1521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tx1"/>
                  </a:solidFill>
                </a:rPr>
                <a:t>Inference@STA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 bwMode="auto">
            <a:xfrm flipV="1">
              <a:off x="8826723" y="3294934"/>
              <a:ext cx="639429" cy="75833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3" name="直接箭头连接符 32"/>
            <p:cNvCxnSpPr/>
            <p:nvPr/>
          </p:nvCxnSpPr>
          <p:spPr bwMode="auto">
            <a:xfrm flipH="1" flipV="1">
              <a:off x="9866015" y="3397613"/>
              <a:ext cx="79138" cy="91473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6" name="直接箭头连接符 35"/>
            <p:cNvCxnSpPr/>
            <p:nvPr/>
          </p:nvCxnSpPr>
          <p:spPr bwMode="auto">
            <a:xfrm flipH="1" flipV="1">
              <a:off x="10024292" y="3130893"/>
              <a:ext cx="967411" cy="73592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7" name="矩形 16"/>
            <p:cNvSpPr/>
            <p:nvPr/>
          </p:nvSpPr>
          <p:spPr>
            <a:xfrm>
              <a:off x="8160506" y="3366507"/>
              <a:ext cx="9220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</a:rPr>
                <a:t>Data report 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429774" y="3294934"/>
              <a:ext cx="13548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/>
                  </a:solidFill>
                </a:rPr>
                <a:t>Model deployment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676127" y="4345667"/>
              <a:ext cx="620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tx1"/>
                  </a:solidFill>
                </a:rPr>
                <a:t>STA 3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In this contribution, we introduce a DRL-based channel access scheme (QLBT), </a:t>
            </a:r>
            <a:r>
              <a:rPr lang="en-US" altLang="zh-CN" dirty="0">
                <a:solidFill>
                  <a:schemeClr val="tx1"/>
                </a:solidFill>
              </a:rPr>
              <a:t>show </a:t>
            </a:r>
            <a:r>
              <a:rPr lang="en-US" altLang="zh-CN" dirty="0" smtClean="0">
                <a:solidFill>
                  <a:schemeClr val="tx1"/>
                </a:solidFill>
              </a:rPr>
              <a:t>its </a:t>
            </a:r>
            <a:r>
              <a:rPr lang="en-US" altLang="zh-CN" dirty="0">
                <a:solidFill>
                  <a:schemeClr val="tx1"/>
                </a:solidFill>
              </a:rPr>
              <a:t>effectiveness on latency </a:t>
            </a:r>
            <a:r>
              <a:rPr lang="en-US" altLang="zh-CN" dirty="0" smtClean="0">
                <a:solidFill>
                  <a:schemeClr val="tx1"/>
                </a:solidFill>
              </a:rPr>
              <a:t>reduction and discuss the possible </a:t>
            </a:r>
            <a:r>
              <a:rPr lang="en-US" altLang="zh-CN" dirty="0">
                <a:solidFill>
                  <a:schemeClr val="tx1"/>
                </a:solidFill>
              </a:rPr>
              <a:t>standard </a:t>
            </a:r>
            <a:r>
              <a:rPr lang="en-US" altLang="zh-CN" dirty="0" smtClean="0">
                <a:solidFill>
                  <a:schemeClr val="tx1"/>
                </a:solidFill>
              </a:rPr>
              <a:t>impacts.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zh-CN" sz="1200" dirty="0" smtClean="0"/>
              <a:t>[</a:t>
            </a:r>
            <a:r>
              <a:rPr lang="en-US" altLang="zh-CN" sz="1200" dirty="0"/>
              <a:t>1] 11-22-1519-00-0uhr-requirements-of-low-latency-in-uhr</a:t>
            </a:r>
            <a:endParaRPr lang="en-US" altLang="zh-CN" sz="1200" dirty="0" smtClean="0"/>
          </a:p>
          <a:p>
            <a:pPr marL="0" indent="0"/>
            <a:r>
              <a:rPr lang="en-US" altLang="zh-CN" sz="1200" dirty="0" smtClean="0"/>
              <a:t>[</a:t>
            </a:r>
            <a:r>
              <a:rPr lang="en-US" altLang="zh-CN" sz="1200" dirty="0"/>
              <a:t>2] Z. Guo, et al. "Multi-agent reinforcement learning-based distributed channel access for next generation wireless networks." IEEE Journal on Selected Areas in Communications 40.5 (2022): 1587-1599</a:t>
            </a:r>
            <a:r>
              <a:rPr lang="en-US" altLang="zh-CN" sz="1200" dirty="0" smtClean="0"/>
              <a:t>.</a:t>
            </a:r>
          </a:p>
          <a:p>
            <a:pPr marL="0" indent="0"/>
            <a:r>
              <a:rPr lang="en-US" altLang="zh-CN" sz="1200" dirty="0" smtClean="0">
                <a:solidFill>
                  <a:schemeClr val="tx1"/>
                </a:solidFill>
              </a:rPr>
              <a:t>[3] </a:t>
            </a:r>
            <a:r>
              <a:rPr lang="en-US" altLang="zh-CN" sz="1200" dirty="0">
                <a:solidFill>
                  <a:schemeClr val="tx1"/>
                </a:solidFill>
              </a:rPr>
              <a:t>3GPP, "Study on NR-based access to unlicensed spectrum; study on NR-based access to unlicensed spectrum (Release 16)," 3rd Generation Partnership Project (3GPP), Tech. Rep. 38.889, Dec. 2018, V16.0.0</a:t>
            </a:r>
            <a:r>
              <a:rPr lang="en-US" altLang="zh-CN" sz="1200" dirty="0" smtClean="0">
                <a:solidFill>
                  <a:schemeClr val="tx1"/>
                </a:solidFill>
              </a:rPr>
              <a:t>.</a:t>
            </a:r>
          </a:p>
          <a:p>
            <a:pPr marL="0" indent="0"/>
            <a:endParaRPr lang="en-US" altLang="zh-CN" sz="1200" dirty="0" smtClean="0">
              <a:solidFill>
                <a:schemeClr val="tx1"/>
              </a:solidFill>
            </a:endParaRPr>
          </a:p>
          <a:p>
            <a:pPr marL="0" indent="0"/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9309330" y="3215417"/>
            <a:ext cx="1640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1024   +   32</a:t>
            </a:r>
            <a:endParaRPr lang="zh-CN" altLang="en-US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Appendix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974" y="1864806"/>
            <a:ext cx="312143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GRU layer: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6 weight matrices (W, U) and 3 bias vectors (b)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160, 1024, 32 parameters for each W, U,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FC layer: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1 </a:t>
            </a:r>
            <a:r>
              <a:rPr lang="en-US" altLang="zh-CN" sz="1600" dirty="0"/>
              <a:t>weight matrices </a:t>
            </a:r>
            <a:r>
              <a:rPr lang="en-US" altLang="zh-CN" sz="1600" dirty="0" smtClean="0"/>
              <a:t>(W) and 1 </a:t>
            </a:r>
            <a:r>
              <a:rPr lang="en-US" altLang="zh-CN" sz="1600" dirty="0"/>
              <a:t>bias </a:t>
            </a:r>
            <a:r>
              <a:rPr lang="en-US" altLang="zh-CN" sz="1600" dirty="0" smtClean="0"/>
              <a:t>vectors (b)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FC32: 1024 and 32 </a:t>
            </a:r>
            <a:r>
              <a:rPr lang="en-US" altLang="zh-CN" sz="1600" dirty="0"/>
              <a:t>parameters </a:t>
            </a:r>
            <a:r>
              <a:rPr lang="en-US" altLang="zh-CN" sz="1600" dirty="0" smtClean="0"/>
              <a:t>for W and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FC2: 64 and 2 </a:t>
            </a:r>
            <a:r>
              <a:rPr lang="en-US" altLang="zh-CN" sz="1600" dirty="0"/>
              <a:t>parameter</a:t>
            </a:r>
            <a:r>
              <a:rPr lang="en-US" altLang="zh-CN" sz="1600" dirty="0" smtClean="0"/>
              <a:t>s for W and b</a:t>
            </a:r>
            <a:endParaRPr lang="en-US" altLang="zh-CN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48" name="矩形 47"/>
          <p:cNvSpPr/>
          <p:nvPr/>
        </p:nvSpPr>
        <p:spPr>
          <a:xfrm>
            <a:off x="4204798" y="4533527"/>
            <a:ext cx="1112108" cy="39541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GRU 32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204798" y="3416347"/>
            <a:ext cx="1112108" cy="39541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FC 32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0" name="直接箭头连接符 49"/>
          <p:cNvCxnSpPr>
            <a:endCxn id="48" idx="2"/>
          </p:cNvCxnSpPr>
          <p:nvPr/>
        </p:nvCxnSpPr>
        <p:spPr>
          <a:xfrm flipV="1">
            <a:off x="4760852" y="4928943"/>
            <a:ext cx="0" cy="393855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直接箭头连接符 51"/>
          <p:cNvCxnSpPr>
            <a:stCxn id="48" idx="0"/>
            <a:endCxn id="49" idx="2"/>
          </p:cNvCxnSpPr>
          <p:nvPr/>
        </p:nvCxnSpPr>
        <p:spPr>
          <a:xfrm flipV="1">
            <a:off x="4760852" y="3811763"/>
            <a:ext cx="0" cy="721764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直接箭头连接符 52"/>
          <p:cNvCxnSpPr>
            <a:stCxn id="49" idx="0"/>
            <a:endCxn id="68" idx="2"/>
          </p:cNvCxnSpPr>
          <p:nvPr/>
        </p:nvCxnSpPr>
        <p:spPr>
          <a:xfrm flipV="1">
            <a:off x="4760852" y="2665597"/>
            <a:ext cx="0" cy="750750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4464288" y="5253607"/>
                <a:ext cx="617838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88" y="5253607"/>
                <a:ext cx="617838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/>
            </p:nvSpPr>
            <p:spPr>
              <a:xfrm>
                <a:off x="4837350" y="4071282"/>
                <a:ext cx="238590" cy="24622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50" y="4071282"/>
                <a:ext cx="238590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20513" r="-5128" b="-1500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连接符 57"/>
          <p:cNvCxnSpPr/>
          <p:nvPr/>
        </p:nvCxnSpPr>
        <p:spPr>
          <a:xfrm flipV="1">
            <a:off x="5317267" y="4339409"/>
            <a:ext cx="716601" cy="19411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59" name="直接连接符 58"/>
          <p:cNvCxnSpPr/>
          <p:nvPr/>
        </p:nvCxnSpPr>
        <p:spPr>
          <a:xfrm>
            <a:off x="5317267" y="4925157"/>
            <a:ext cx="701915" cy="79528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grpSp>
        <p:nvGrpSpPr>
          <p:cNvPr id="60" name="组合 59"/>
          <p:cNvGrpSpPr/>
          <p:nvPr/>
        </p:nvGrpSpPr>
        <p:grpSpPr>
          <a:xfrm>
            <a:off x="6019182" y="4329354"/>
            <a:ext cx="3157174" cy="1403902"/>
            <a:chOff x="5995213" y="3852216"/>
            <a:chExt cx="3157174" cy="1403902"/>
          </a:xfrm>
        </p:grpSpPr>
        <p:sp>
          <p:nvSpPr>
            <p:cNvPr id="61" name="矩形 60"/>
            <p:cNvSpPr/>
            <p:nvPr/>
          </p:nvSpPr>
          <p:spPr>
            <a:xfrm>
              <a:off x="5995213" y="3852216"/>
              <a:ext cx="3157174" cy="1403902"/>
            </a:xfrm>
            <a:prstGeom prst="rect">
              <a:avLst/>
            </a:prstGeom>
            <a:noFill/>
            <a:ln w="12700" cap="flat" cmpd="sng" algn="ctr">
              <a:solidFill>
                <a:srgbClr val="4171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/>
                <p:cNvSpPr txBox="1"/>
                <p:nvPr/>
              </p:nvSpPr>
              <p:spPr>
                <a:xfrm>
                  <a:off x="6049423" y="3887001"/>
                  <a:ext cx="3064813" cy="13215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9144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  <a:p>
                  <a:pPr defTabSz="9144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  <a:p>
                  <a:pPr defTabSz="9144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tanh</m:t>
                        </m:r>
                        <m:r>
                          <a:rPr lang="en-US" altLang="zh-CN" sz="1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⨀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CN" sz="1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  <a:p>
                  <a:pPr defTabSz="9144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62" name="文本框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423" y="3887001"/>
                  <a:ext cx="3064813" cy="13215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95" r="-1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组合 62"/>
          <p:cNvGrpSpPr/>
          <p:nvPr/>
        </p:nvGrpSpPr>
        <p:grpSpPr>
          <a:xfrm>
            <a:off x="6007238" y="3237383"/>
            <a:ext cx="1884890" cy="404634"/>
            <a:chOff x="5983269" y="2948351"/>
            <a:chExt cx="1884890" cy="404634"/>
          </a:xfrm>
        </p:grpSpPr>
        <p:sp>
          <p:nvSpPr>
            <p:cNvPr id="64" name="矩形 63"/>
            <p:cNvSpPr/>
            <p:nvPr/>
          </p:nvSpPr>
          <p:spPr>
            <a:xfrm>
              <a:off x="5983269" y="2948351"/>
              <a:ext cx="1884890" cy="404634"/>
            </a:xfrm>
            <a:prstGeom prst="rect">
              <a:avLst/>
            </a:prstGeom>
            <a:noFill/>
            <a:ln w="12700" cap="flat" cmpd="sng" algn="ctr">
              <a:solidFill>
                <a:srgbClr val="4171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/>
                <p:cNvSpPr txBox="1"/>
                <p:nvPr/>
              </p:nvSpPr>
              <p:spPr>
                <a:xfrm>
                  <a:off x="6147486" y="3024251"/>
                  <a:ext cx="155586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65" name="文本框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486" y="3024251"/>
                  <a:ext cx="1555865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34" b="-3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6" name="直接连接符 65"/>
          <p:cNvCxnSpPr/>
          <p:nvPr/>
        </p:nvCxnSpPr>
        <p:spPr>
          <a:xfrm flipV="1">
            <a:off x="5317267" y="3634327"/>
            <a:ext cx="689971" cy="15938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67" name="直接连接符 66"/>
          <p:cNvCxnSpPr/>
          <p:nvPr/>
        </p:nvCxnSpPr>
        <p:spPr>
          <a:xfrm flipV="1">
            <a:off x="5310879" y="3244699"/>
            <a:ext cx="694183" cy="16349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68" name="矩形 67"/>
          <p:cNvSpPr/>
          <p:nvPr/>
        </p:nvSpPr>
        <p:spPr>
          <a:xfrm>
            <a:off x="4204798" y="2270181"/>
            <a:ext cx="1112108" cy="39541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FC 2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 flipV="1">
            <a:off x="4760851" y="1965381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4439816" y="1581199"/>
                <a:ext cx="617838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1581199"/>
                <a:ext cx="61783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/>
          <p:cNvSpPr/>
          <p:nvPr/>
        </p:nvSpPr>
        <p:spPr>
          <a:xfrm>
            <a:off x="4847577" y="5806669"/>
            <a:ext cx="6064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(160+1024+32)*3 + 1024 + 32 + 64 + 2 = 4770</a:t>
            </a:r>
          </a:p>
        </p:txBody>
      </p:sp>
      <p:sp>
        <p:nvSpPr>
          <p:cNvPr id="72" name="矩形 71"/>
          <p:cNvSpPr/>
          <p:nvPr/>
        </p:nvSpPr>
        <p:spPr>
          <a:xfrm>
            <a:off x="9265231" y="4389511"/>
            <a:ext cx="2807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( 160  +  1024  +  32 ) * 3 </a:t>
            </a:r>
            <a:endParaRPr lang="zh-CN" altLang="en-US" sz="2000" dirty="0"/>
          </a:p>
        </p:txBody>
      </p:sp>
      <p:sp>
        <p:nvSpPr>
          <p:cNvPr id="74" name="矩形 73"/>
          <p:cNvSpPr/>
          <p:nvPr/>
        </p:nvSpPr>
        <p:spPr>
          <a:xfrm>
            <a:off x="9455622" y="2142541"/>
            <a:ext cx="1290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64    +    2 </a:t>
            </a:r>
            <a:endParaRPr lang="zh-CN" altLang="en-US" sz="2000" dirty="0"/>
          </a:p>
        </p:txBody>
      </p:sp>
      <p:sp>
        <p:nvSpPr>
          <p:cNvPr id="75" name="矩形 74"/>
          <p:cNvSpPr/>
          <p:nvPr/>
        </p:nvSpPr>
        <p:spPr bwMode="auto">
          <a:xfrm>
            <a:off x="9317852" y="3202517"/>
            <a:ext cx="702997" cy="4654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10305924" y="3202517"/>
            <a:ext cx="643827" cy="4654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7" name="肘形连接符 76"/>
          <p:cNvCxnSpPr>
            <a:stCxn id="65" idx="0"/>
            <a:endCxn id="75" idx="0"/>
          </p:cNvCxnSpPr>
          <p:nvPr/>
        </p:nvCxnSpPr>
        <p:spPr bwMode="auto">
          <a:xfrm rot="5400000" flipH="1" flipV="1">
            <a:off x="8253986" y="1897919"/>
            <a:ext cx="110766" cy="2719963"/>
          </a:xfrm>
          <a:prstGeom prst="bentConnector3">
            <a:avLst>
              <a:gd name="adj1" fmla="val 283234"/>
            </a:avLst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肘形连接符 77"/>
          <p:cNvCxnSpPr>
            <a:endCxn id="76" idx="2"/>
          </p:cNvCxnSpPr>
          <p:nvPr/>
        </p:nvCxnSpPr>
        <p:spPr bwMode="auto">
          <a:xfrm>
            <a:off x="7537039" y="3528727"/>
            <a:ext cx="3090799" cy="139219"/>
          </a:xfrm>
          <a:prstGeom prst="bentConnector4">
            <a:avLst>
              <a:gd name="adj1" fmla="val 0"/>
              <a:gd name="adj2" fmla="val 239648"/>
            </a:avLst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矩形 78"/>
          <p:cNvSpPr/>
          <p:nvPr/>
        </p:nvSpPr>
        <p:spPr bwMode="auto">
          <a:xfrm>
            <a:off x="9319327" y="2125877"/>
            <a:ext cx="691002" cy="4654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10305924" y="2125877"/>
            <a:ext cx="576803" cy="4654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007238" y="2145412"/>
            <a:ext cx="1884890" cy="404634"/>
            <a:chOff x="5983269" y="2948351"/>
            <a:chExt cx="1884890" cy="404634"/>
          </a:xfrm>
        </p:grpSpPr>
        <p:sp>
          <p:nvSpPr>
            <p:cNvPr id="82" name="矩形 81"/>
            <p:cNvSpPr/>
            <p:nvPr/>
          </p:nvSpPr>
          <p:spPr>
            <a:xfrm>
              <a:off x="5983269" y="2948351"/>
              <a:ext cx="1884890" cy="404634"/>
            </a:xfrm>
            <a:prstGeom prst="rect">
              <a:avLst/>
            </a:prstGeom>
            <a:noFill/>
            <a:ln w="12700" cap="flat" cmpd="sng" algn="ctr">
              <a:solidFill>
                <a:srgbClr val="4171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/>
                <p:cNvSpPr txBox="1"/>
                <p:nvPr/>
              </p:nvSpPr>
              <p:spPr>
                <a:xfrm>
                  <a:off x="6147486" y="3024251"/>
                  <a:ext cx="155586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1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dirty="0" smtClean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83" name="文本框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486" y="3024251"/>
                  <a:ext cx="1555865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353" b="-3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直接连接符 83"/>
          <p:cNvCxnSpPr/>
          <p:nvPr/>
        </p:nvCxnSpPr>
        <p:spPr>
          <a:xfrm flipV="1">
            <a:off x="5315449" y="2154601"/>
            <a:ext cx="691198" cy="12064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85" name="直接连接符 84"/>
          <p:cNvCxnSpPr/>
          <p:nvPr/>
        </p:nvCxnSpPr>
        <p:spPr>
          <a:xfrm flipV="1">
            <a:off x="5315449" y="2543565"/>
            <a:ext cx="703733" cy="12872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86" name="肘形连接符 85"/>
          <p:cNvCxnSpPr/>
          <p:nvPr/>
        </p:nvCxnSpPr>
        <p:spPr bwMode="auto">
          <a:xfrm rot="5400000" flipH="1" flipV="1">
            <a:off x="8195531" y="820912"/>
            <a:ext cx="103075" cy="2712710"/>
          </a:xfrm>
          <a:prstGeom prst="bentConnector3">
            <a:avLst>
              <a:gd name="adj1" fmla="val 321780"/>
            </a:avLst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肘形连接符 86"/>
          <p:cNvCxnSpPr/>
          <p:nvPr/>
        </p:nvCxnSpPr>
        <p:spPr bwMode="auto">
          <a:xfrm>
            <a:off x="7537039" y="2477495"/>
            <a:ext cx="3066905" cy="111816"/>
          </a:xfrm>
          <a:prstGeom prst="bentConnector4">
            <a:avLst>
              <a:gd name="adj1" fmla="val 125"/>
              <a:gd name="adj2" fmla="val 281515"/>
            </a:avLst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矩形 87"/>
          <p:cNvSpPr/>
          <p:nvPr/>
        </p:nvSpPr>
        <p:spPr bwMode="auto">
          <a:xfrm>
            <a:off x="9453738" y="4334073"/>
            <a:ext cx="556591" cy="4654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矩形 88"/>
          <p:cNvSpPr/>
          <p:nvPr/>
        </p:nvSpPr>
        <p:spPr bwMode="auto">
          <a:xfrm>
            <a:off x="10246723" y="4334073"/>
            <a:ext cx="636004" cy="4654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11119121" y="4334073"/>
            <a:ext cx="353639" cy="4654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7033628" y="4388574"/>
            <a:ext cx="296564" cy="2716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7667562" y="4400308"/>
            <a:ext cx="303330" cy="2716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3" name="矩形 92"/>
          <p:cNvSpPr/>
          <p:nvPr/>
        </p:nvSpPr>
        <p:spPr bwMode="auto">
          <a:xfrm>
            <a:off x="8453859" y="4392242"/>
            <a:ext cx="218948" cy="2716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4" name="肘形连接符 93"/>
          <p:cNvCxnSpPr>
            <a:stCxn id="91" idx="0"/>
            <a:endCxn id="88" idx="0"/>
          </p:cNvCxnSpPr>
          <p:nvPr/>
        </p:nvCxnSpPr>
        <p:spPr bwMode="auto">
          <a:xfrm rot="5400000" flipH="1" flipV="1">
            <a:off x="8429722" y="3086262"/>
            <a:ext cx="54501" cy="2550124"/>
          </a:xfrm>
          <a:prstGeom prst="bentConnector3">
            <a:avLst>
              <a:gd name="adj1" fmla="val 660564"/>
            </a:avLst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肘形连接符 94"/>
          <p:cNvCxnSpPr>
            <a:stCxn id="92" idx="0"/>
            <a:endCxn id="89" idx="0"/>
          </p:cNvCxnSpPr>
          <p:nvPr/>
        </p:nvCxnSpPr>
        <p:spPr bwMode="auto">
          <a:xfrm rot="5400000" flipH="1" flipV="1">
            <a:off x="9158859" y="2994442"/>
            <a:ext cx="66235" cy="2745498"/>
          </a:xfrm>
          <a:prstGeom prst="bentConnector3">
            <a:avLst>
              <a:gd name="adj1" fmla="val 406424"/>
            </a:avLst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肘形连接符 95"/>
          <p:cNvCxnSpPr>
            <a:stCxn id="93" idx="2"/>
            <a:endCxn id="90" idx="2"/>
          </p:cNvCxnSpPr>
          <p:nvPr/>
        </p:nvCxnSpPr>
        <p:spPr bwMode="auto">
          <a:xfrm rot="16200000" flipH="1">
            <a:off x="9861846" y="3365406"/>
            <a:ext cx="135583" cy="2732608"/>
          </a:xfrm>
          <a:prstGeom prst="bentConnector3">
            <a:avLst>
              <a:gd name="adj1" fmla="val 268605"/>
            </a:avLst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748871" y="2898829"/>
                <a:ext cx="4234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71" y="2898829"/>
                <a:ext cx="423449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8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2B6ADE-4CB1-4540-A88C-9C44440E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6695F2F-5024-4F49-BF35-FFDFDBED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In previous UHR meetings, we discuss the latency sensitive use cases and latency reduction methods using machine learning techniques, especially distributed channel access using neural network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</a:rPr>
              <a:t>In this contribution, we have a follow-up discussion on this topic and focus on three aspects: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zh-CN" dirty="0" smtClean="0">
                <a:solidFill>
                  <a:schemeClr val="tx1"/>
                </a:solidFill>
              </a:rPr>
              <a:t>Introduce a </a:t>
            </a:r>
            <a:r>
              <a:rPr lang="en-US" altLang="zh-CN" b="1" dirty="0" smtClean="0">
                <a:solidFill>
                  <a:schemeClr val="tx1"/>
                </a:solidFill>
              </a:rPr>
              <a:t>deep reinforcement learning</a:t>
            </a:r>
            <a:r>
              <a:rPr lang="en-US" altLang="zh-CN" dirty="0" smtClean="0">
                <a:solidFill>
                  <a:schemeClr val="tx1"/>
                </a:solidFill>
              </a:rPr>
              <a:t> (DRL)-based channel access scheme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zh-CN" dirty="0" smtClean="0">
                <a:solidFill>
                  <a:schemeClr val="tx1"/>
                </a:solidFill>
              </a:rPr>
              <a:t>Show the effectiveness of DRL-based channel access on latency reduction</a:t>
            </a: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r>
              <a:rPr lang="en-US" altLang="zh-CN" dirty="0" smtClean="0">
                <a:solidFill>
                  <a:schemeClr val="tx1"/>
                </a:solidFill>
              </a:rPr>
              <a:t>Discuss on possible standard impacts</a:t>
            </a:r>
            <a:endParaRPr lang="en-US" altLang="zh-CN" dirty="0">
              <a:solidFill>
                <a:schemeClr val="tx1"/>
              </a:solidFill>
            </a:endParaRPr>
          </a:p>
          <a:p>
            <a:pPr marL="800100" lvl="1" indent="-342900">
              <a:buFont typeface="Times New Roman" panose="02020603050405020304" pitchFamily="18" charset="0"/>
              <a:buChar char="‒"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C36298F-3CA6-4C78-A870-826AC74D7B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86CA971-D9F7-403D-8AAB-5F3268B0FC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Huawei</a:t>
            </a:r>
            <a:endParaRPr lang="en-GB" dirty="0"/>
          </a:p>
        </p:txBody>
      </p:sp>
      <p:sp>
        <p:nvSpPr>
          <p:cNvPr id="6" name="日期占位符 5">
            <a:extLst>
              <a:ext uri="{FF2B5EF4-FFF2-40B4-BE49-F238E27FC236}">
                <a16:creationId xmlns="" xmlns:a16="http://schemas.microsoft.com/office/drawing/2014/main" id="{46943A5E-D422-44C1-AE32-0FD014939D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3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DRL-based </a:t>
            </a:r>
            <a:r>
              <a:rPr lang="en-US" altLang="zh-CN" dirty="0"/>
              <a:t>C</a:t>
            </a:r>
            <a:r>
              <a:rPr lang="en-US" altLang="zh-CN" dirty="0" smtClean="0"/>
              <a:t>hannel Access (1)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61043"/>
            <a:ext cx="10361084" cy="43762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Basics of DRL: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 smtClean="0"/>
          </a:p>
          <a:p>
            <a:pPr marL="457200" lvl="1" indent="0"/>
            <a:endParaRPr lang="en-US" altLang="zh-CN" sz="1600" dirty="0" smtClean="0"/>
          </a:p>
          <a:p>
            <a:pPr marL="457200" lvl="1" indent="0"/>
            <a:endParaRPr lang="en-US" altLang="zh-CN" sz="1600" dirty="0"/>
          </a:p>
          <a:p>
            <a:pPr marL="457200" lvl="1" indent="0"/>
            <a:endParaRPr lang="en-US" altLang="zh-CN" sz="1600" dirty="0" smtClean="0"/>
          </a:p>
          <a:p>
            <a:pPr marL="457200" lvl="1" indent="0"/>
            <a:endParaRPr lang="en-US" altLang="zh-CN" sz="1600" dirty="0"/>
          </a:p>
          <a:p>
            <a:pPr marL="457200" lvl="1" indent="0"/>
            <a:endParaRPr lang="en-US" altLang="zh-CN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A DRL-based channel access </a:t>
            </a:r>
            <a:r>
              <a:rPr lang="en-US" altLang="zh-CN" sz="1800" dirty="0" smtClean="0"/>
              <a:t>was proposed </a:t>
            </a:r>
            <a:r>
              <a:rPr lang="en-US" altLang="zh-CN" sz="1800" dirty="0"/>
              <a:t>in [2</a:t>
            </a:r>
            <a:r>
              <a:rPr lang="en-US" altLang="zh-CN" sz="1800" dirty="0" smtClean="0"/>
              <a:t>], called </a:t>
            </a:r>
            <a:r>
              <a:rPr lang="en-US" altLang="zh-CN" sz="1800" dirty="0" smtClean="0">
                <a:solidFill>
                  <a:srgbClr val="C00000"/>
                </a:solidFill>
              </a:rPr>
              <a:t>QLBT </a:t>
            </a:r>
            <a:r>
              <a:rPr lang="en-US" altLang="zh-CN" sz="1800" dirty="0" smtClean="0"/>
              <a:t>(</a:t>
            </a:r>
            <a:r>
              <a:rPr lang="en-US" altLang="zh-CN" sz="1800" b="0" dirty="0"/>
              <a:t>QMIX-advanced Listen-Before-Talk</a:t>
            </a:r>
            <a:r>
              <a:rPr lang="en-US" altLang="zh-CN" sz="1800" dirty="0" smtClean="0"/>
              <a:t>)</a:t>
            </a:r>
          </a:p>
          <a:p>
            <a:pPr marL="0" indent="0"/>
            <a:endParaRPr lang="en-US" altLang="zh-CN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i="1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800" i="1" dirty="0" smtClean="0"/>
              <a:t>States</a:t>
            </a:r>
            <a:r>
              <a:rPr lang="en-US" altLang="zh-CN" sz="1800" dirty="0" smtClean="0"/>
              <a:t>: </a:t>
            </a:r>
            <a:r>
              <a:rPr lang="en-US" altLang="zh-CN" sz="1800" b="0" dirty="0" smtClean="0"/>
              <a:t>a sequence of historical </a:t>
            </a:r>
            <a:r>
              <a:rPr lang="en-US" altLang="zh-CN" sz="1800" b="0" dirty="0" smtClean="0">
                <a:solidFill>
                  <a:schemeClr val="tx1"/>
                </a:solidFill>
              </a:rPr>
              <a:t>CCA results (busy or idle), transmission actions (transmit or wait) and time duration since last successful transmission</a:t>
            </a:r>
            <a:r>
              <a:rPr lang="en-US" altLang="zh-CN" sz="1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i="1" dirty="0" smtClean="0"/>
              <a:t>Action</a:t>
            </a:r>
            <a:r>
              <a:rPr lang="en-US" altLang="zh-CN" sz="1800" dirty="0" smtClean="0"/>
              <a:t>: </a:t>
            </a:r>
            <a:r>
              <a:rPr lang="en-US" altLang="zh-CN" sz="1800" b="0" dirty="0" smtClean="0"/>
              <a:t>transmit or wait</a:t>
            </a:r>
            <a:endParaRPr lang="en-US" altLang="zh-CN" sz="1800" b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03" y="2148454"/>
            <a:ext cx="3357217" cy="1823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18953" y="2243815"/>
                <a:ext cx="619268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600" dirty="0" smtClean="0">
                    <a:solidFill>
                      <a:schemeClr val="tx1"/>
                    </a:solidFill>
                  </a:rPr>
                  <a:t>DRL is a way of learning the policy that maximizes a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long-term reward via interaction with the environment 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600" b="1" dirty="0">
                    <a:solidFill>
                      <a:schemeClr val="tx1"/>
                    </a:solidFill>
                  </a:rPr>
                  <a:t>State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</m:sub>
                    </m:sSub>
                    <m:r>
                      <a:rPr lang="en-US" altLang="zh-C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CN" alt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𝕊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, </a:t>
                </a:r>
                <a:r>
                  <a:rPr lang="en-US" altLang="zh-CN" sz="16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Action</a:t>
                </a:r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</m:sub>
                    </m:sSub>
                    <m:r>
                      <a:rPr lang="en-US" altLang="zh-C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zh-CN" alt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, </a:t>
                </a:r>
                <a:r>
                  <a:rPr lang="en-US" altLang="zh-CN" sz="16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Reward</a:t>
                </a:r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</m:sub>
                    </m:sSub>
                    <m:r>
                      <a:rPr lang="en-US" altLang="zh-C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600" b="1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Long-term reward</a:t>
                </a:r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: a discounted sum of the immediate reward</a:t>
                </a:r>
                <a:r>
                  <a:rPr lang="en-US" altLang="zh-CN" sz="1600" dirty="0" smtClean="0">
                    <a:solidFill>
                      <a:schemeClr val="tx1"/>
                    </a:solidFill>
                    <a:ea typeface="宋体" panose="02010600030101010101" pitchFamily="2" charset="-122"/>
                  </a:rPr>
                  <a:t>, </a:t>
                </a:r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𝔼</m:t>
                        </m:r>
                      </m:e>
                      <m:sub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𝜋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[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naryPr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=0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𝑡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</m:sub>
                    </m:sSub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]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𝛾</m:t>
                    </m:r>
                    <m:r>
                      <a:rPr lang="zh-CN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∈</m:t>
                    </m:r>
                    <m:d>
                      <m:dPr>
                        <m:endChr m:val="]"/>
                        <m:ctrlP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zh-CN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 is the discount factor, </a:t>
                </a:r>
                <a14:m>
                  <m:oMath xmlns:m="http://schemas.openxmlformats.org/officeDocument/2006/math">
                    <m:r>
                      <a:rPr lang="zh-CN" altLang="el-G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zh-CN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𝕊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is the policy parameterized by a neural </a:t>
                </a:r>
                <a:r>
                  <a:rPr lang="en-US" altLang="zh-CN" sz="1600" dirty="0" smtClean="0">
                    <a:solidFill>
                      <a:schemeClr val="tx1"/>
                    </a:solidFill>
                  </a:rPr>
                  <a:t>network (NN)</a:t>
                </a:r>
                <a:endParaRPr lang="en-US" altLang="zh-CN" sz="1600" dirty="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600" dirty="0">
                    <a:solidFill>
                      <a:schemeClr val="tx1"/>
                    </a:solidFill>
                    <a:ea typeface="宋体" panose="02010600030101010101" pitchFamily="2" charset="-122"/>
                  </a:rPr>
                  <a:t>Learn the policy means to learn the NN </a:t>
                </a:r>
                <a:r>
                  <a:rPr lang="en-US" altLang="zh-CN" sz="1600" dirty="0" smtClean="0">
                    <a:solidFill>
                      <a:schemeClr val="tx1"/>
                    </a:solidFill>
                    <a:ea typeface="宋体" panose="02010600030101010101" pitchFamily="2" charset="-122"/>
                  </a:rPr>
                  <a:t>parameters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53" y="2243815"/>
                <a:ext cx="6192688" cy="1815882"/>
              </a:xfrm>
              <a:prstGeom prst="rect">
                <a:avLst/>
              </a:prstGeom>
              <a:blipFill rotWithShape="0">
                <a:blip r:embed="rId3"/>
                <a:stretch>
                  <a:fillRect t="-1007" r="-985" b="-4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 bwMode="auto">
          <a:xfrm>
            <a:off x="5087888" y="4725144"/>
            <a:ext cx="2520280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Neural Network (NN)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4079776" y="4970785"/>
            <a:ext cx="100811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文本框 10"/>
          <p:cNvSpPr txBox="1"/>
          <p:nvPr/>
        </p:nvSpPr>
        <p:spPr>
          <a:xfrm>
            <a:off x="3227481" y="4631120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Historical Observation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7608168" y="4970785"/>
            <a:ext cx="5760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文本框 12"/>
          <p:cNvSpPr txBox="1"/>
          <p:nvPr/>
        </p:nvSpPr>
        <p:spPr>
          <a:xfrm>
            <a:off x="7608168" y="4647914"/>
            <a:ext cx="139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Transmit or Wait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DRL-based </a:t>
            </a:r>
            <a:r>
              <a:rPr lang="en-US" altLang="zh-CN" dirty="0"/>
              <a:t>C</a:t>
            </a:r>
            <a:r>
              <a:rPr lang="en-US" altLang="zh-CN" dirty="0" smtClean="0"/>
              <a:t>hannel Access (2)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26695F2F-5024-4F49-BF35-FFDFDBED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4553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/>
                </a:solidFill>
              </a:rPr>
              <a:t>Details of training and inference in [2]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600" b="1" dirty="0" smtClean="0">
                <a:solidFill>
                  <a:schemeClr val="tx1"/>
                </a:solidFill>
              </a:rPr>
              <a:t>Training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phase@AP</a:t>
            </a:r>
            <a:r>
              <a:rPr lang="en-US" altLang="zh-CN" sz="1600" dirty="0" smtClean="0">
                <a:solidFill>
                  <a:schemeClr val="tx1"/>
                </a:solidFill>
              </a:rPr>
              <a:t>: AP trains the NN model in a centralized manner using the DRL algorithm—QMIX. It may need training data reported from non-AP STAs.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600" b="1" dirty="0" smtClean="0">
                <a:solidFill>
                  <a:schemeClr val="tx1"/>
                </a:solidFill>
              </a:rPr>
              <a:t>Inference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phase@non-AP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STA</a:t>
            </a:r>
            <a:r>
              <a:rPr lang="en-US" altLang="zh-CN" sz="1600" dirty="0" smtClean="0">
                <a:solidFill>
                  <a:schemeClr val="tx1"/>
                </a:solidFill>
              </a:rPr>
              <a:t>: each non-AP STA decides to transmit or wait independently based on the local observations and the NN parameters received from AP.</a:t>
            </a:r>
            <a:endParaRPr lang="en-US" altLang="zh-CN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9" name="内容占位符 7"/>
          <p:cNvPicPr>
            <a:picLocks noChangeAspect="1"/>
          </p:cNvPicPr>
          <p:nvPr/>
        </p:nvPicPr>
        <p:blipFill rotWithShape="1">
          <a:blip r:embed="rId2"/>
          <a:srcRect b="23673"/>
          <a:stretch/>
        </p:blipFill>
        <p:spPr bwMode="auto">
          <a:xfrm>
            <a:off x="2567608" y="3598862"/>
            <a:ext cx="381283" cy="77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35329"/>
          <a:stretch/>
        </p:blipFill>
        <p:spPr>
          <a:xfrm>
            <a:off x="1591723" y="5085184"/>
            <a:ext cx="443408" cy="4068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b="35329"/>
          <a:stretch/>
        </p:blipFill>
        <p:spPr>
          <a:xfrm>
            <a:off x="2682730" y="5373216"/>
            <a:ext cx="443408" cy="406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b="35329"/>
          <a:stretch/>
        </p:blipFill>
        <p:spPr>
          <a:xfrm>
            <a:off x="3773737" y="5085184"/>
            <a:ext cx="443408" cy="40689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16752" y="5445224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STA 1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10836" y="5733256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STA 2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46892" y="5485336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STA 3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67608" y="4365104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AP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/>
          <p:cNvCxnSpPr>
            <a:stCxn id="10" idx="0"/>
          </p:cNvCxnSpPr>
          <p:nvPr/>
        </p:nvCxnSpPr>
        <p:spPr bwMode="auto">
          <a:xfrm flipV="1">
            <a:off x="1813427" y="4326850"/>
            <a:ext cx="639429" cy="7583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/>
          <p:cNvCxnSpPr>
            <a:stCxn id="11" idx="0"/>
          </p:cNvCxnSpPr>
          <p:nvPr/>
        </p:nvCxnSpPr>
        <p:spPr bwMode="auto">
          <a:xfrm flipH="1" flipV="1">
            <a:off x="2844524" y="4591362"/>
            <a:ext cx="59910" cy="781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/>
          <p:cNvCxnSpPr>
            <a:stCxn id="12" idx="0"/>
          </p:cNvCxnSpPr>
          <p:nvPr/>
        </p:nvCxnSpPr>
        <p:spPr bwMode="auto">
          <a:xfrm flipH="1" flipV="1">
            <a:off x="3026199" y="4322274"/>
            <a:ext cx="969242" cy="7629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>
            <a:off x="3149216" y="4077072"/>
            <a:ext cx="52777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3676992" y="3861048"/>
            <a:ext cx="863850" cy="4063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94014" y="3889104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database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4541088" y="4077072"/>
            <a:ext cx="52777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矩形 23"/>
          <p:cNvSpPr/>
          <p:nvPr/>
        </p:nvSpPr>
        <p:spPr bwMode="auto">
          <a:xfrm>
            <a:off x="5068448" y="3861048"/>
            <a:ext cx="1391872" cy="4063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45144" y="3889104"/>
            <a:ext cx="143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DRL algorithm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068448" y="4642103"/>
            <a:ext cx="1391872" cy="4063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23801" y="4670159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NN model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28" name="直接箭头连接符 27"/>
          <p:cNvCxnSpPr>
            <a:stCxn id="24" idx="2"/>
            <a:endCxn id="26" idx="0"/>
          </p:cNvCxnSpPr>
          <p:nvPr/>
        </p:nvCxnSpPr>
        <p:spPr bwMode="auto">
          <a:xfrm>
            <a:off x="5764384" y="4267350"/>
            <a:ext cx="0" cy="37475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文本框 28"/>
          <p:cNvSpPr txBox="1"/>
          <p:nvPr/>
        </p:nvSpPr>
        <p:spPr>
          <a:xfrm>
            <a:off x="2137061" y="6024821"/>
            <a:ext cx="166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Training phase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38" name="内容占位符 7"/>
          <p:cNvPicPr>
            <a:picLocks noChangeAspect="1"/>
          </p:cNvPicPr>
          <p:nvPr/>
        </p:nvPicPr>
        <p:blipFill rotWithShape="1">
          <a:blip r:embed="rId2"/>
          <a:srcRect b="23673"/>
          <a:stretch/>
        </p:blipFill>
        <p:spPr bwMode="auto">
          <a:xfrm>
            <a:off x="8958282" y="3598862"/>
            <a:ext cx="381283" cy="77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/>
          <a:srcRect b="35329"/>
          <a:stretch/>
        </p:blipFill>
        <p:spPr>
          <a:xfrm>
            <a:off x="7982397" y="5085184"/>
            <a:ext cx="443408" cy="40689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/>
          <a:srcRect b="35329"/>
          <a:stretch/>
        </p:blipFill>
        <p:spPr>
          <a:xfrm>
            <a:off x="9073404" y="5373216"/>
            <a:ext cx="443408" cy="4068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b="35329"/>
          <a:stretch/>
        </p:blipFill>
        <p:spPr>
          <a:xfrm>
            <a:off x="10164411" y="5085184"/>
            <a:ext cx="443408" cy="40689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7907426" y="5445224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STA 1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01510" y="5733256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STA 2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137566" y="5485336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STA 3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958282" y="4365104"/>
            <a:ext cx="62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AP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46" name="直接箭头连接符 45"/>
          <p:cNvCxnSpPr>
            <a:stCxn id="39" idx="0"/>
          </p:cNvCxnSpPr>
          <p:nvPr/>
        </p:nvCxnSpPr>
        <p:spPr bwMode="auto">
          <a:xfrm flipV="1">
            <a:off x="8204101" y="4326850"/>
            <a:ext cx="639429" cy="7583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7" name="直接箭头连接符 46"/>
          <p:cNvCxnSpPr>
            <a:stCxn id="40" idx="0"/>
          </p:cNvCxnSpPr>
          <p:nvPr/>
        </p:nvCxnSpPr>
        <p:spPr bwMode="auto">
          <a:xfrm flipH="1" flipV="1">
            <a:off x="9235198" y="4591362"/>
            <a:ext cx="59910" cy="781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8" name="直接箭头连接符 47"/>
          <p:cNvCxnSpPr>
            <a:stCxn id="41" idx="0"/>
          </p:cNvCxnSpPr>
          <p:nvPr/>
        </p:nvCxnSpPr>
        <p:spPr bwMode="auto">
          <a:xfrm flipH="1" flipV="1">
            <a:off x="9416873" y="4322274"/>
            <a:ext cx="969242" cy="7629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9" name="文本框 48"/>
          <p:cNvSpPr txBox="1"/>
          <p:nvPr/>
        </p:nvSpPr>
        <p:spPr>
          <a:xfrm>
            <a:off x="8461659" y="6060603"/>
            <a:ext cx="166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Inference phase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30533" y="4845254"/>
            <a:ext cx="1280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Training data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17976" y="4754196"/>
            <a:ext cx="1435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</a:rPr>
              <a:t>NN parameters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DRL-based </a:t>
            </a:r>
            <a:r>
              <a:rPr lang="en-US" altLang="zh-CN" dirty="0"/>
              <a:t>C</a:t>
            </a:r>
            <a:r>
              <a:rPr lang="en-US" altLang="zh-CN" dirty="0" smtClean="0"/>
              <a:t>hannel Access (3)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="" xmlns:a16="http://schemas.microsoft.com/office/drawing/2014/main" id="{26695F2F-5024-4F49-BF35-FFDFDBED8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283" y="1876413"/>
                <a:ext cx="7429641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Details of NN model in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[2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]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Input</a:t>
                </a:r>
                <a:r>
                  <a:rPr lang="en-US" altLang="zh-CN" sz="16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: CCA results (Busy or Idle), transmission actions (Transmit or Wait) and time duration to last successful transmission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Output</a:t>
                </a:r>
                <a:r>
                  <a:rPr lang="en-US" altLang="zh-CN" sz="16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: expected rewards indicating to transmit or to wait</a:t>
                </a: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800" b="1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NN Architecture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: Input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Wingdings" panose="05000000000000000000" pitchFamily="2" charset="2"/>
                  </a:rPr>
                  <a:t>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GRU (32 neurons)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Wingdings" panose="05000000000000000000" pitchFamily="2" charset="2"/>
                  </a:rPr>
                  <a:t>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 FC (32 neurons)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Wingdings" panose="05000000000000000000" pitchFamily="2" charset="2"/>
                  </a:rPr>
                  <a:t></a:t>
                </a:r>
                <a:r>
                  <a:rPr lang="en-US" altLang="zh-CN" sz="1800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FC (2 neurons)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  <a:sym typeface="Wingdings" panose="05000000000000000000" pitchFamily="2" charset="2"/>
                  </a:rPr>
                  <a:t>  Output</a:t>
                </a:r>
                <a:endParaRPr lang="en-US" altLang="zh-CN" sz="1800" dirty="0" smtClean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  <a:p>
                <a:pPr lvl="1">
                  <a:buFont typeface="Times New Roman" panose="02020603050405020304" pitchFamily="18" charset="0"/>
                  <a:buChar char="‒"/>
                </a:pPr>
                <a:r>
                  <a:rPr lang="en-US" altLang="zh-CN" sz="1800" b="1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NN Parameters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: 4770 (see Appendix), </a:t>
                </a:r>
                <a:r>
                  <a:rPr lang="en-US" altLang="zh-CN" sz="1800" dirty="0" smtClean="0">
                    <a:solidFill>
                      <a:srgbClr val="C00000"/>
                    </a:solidFill>
                    <a:ea typeface="微软雅黑" panose="020B0503020204020204" pitchFamily="34" charset="-122"/>
                  </a:rPr>
                  <a:t>~5KB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per model deployment if 8-bit quantization is used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For comparison, we provide the overhead of compressed beamforming report for SU-MIMO when Ng=4,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zh-CN" alt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solidFill>
                      <a:schemeClr val="tx1"/>
                    </a:solidFill>
                  </a:rPr>
                  <a:t>=6,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zh-CN" alt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=4.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The overhead of NN model deployment is at the same level as compressed beamforming report.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CN" sz="18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695F2F-5024-4F49-BF35-FFDFDBED8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283" y="1876413"/>
                <a:ext cx="7429641" cy="4113213"/>
              </a:xfrm>
              <a:blipFill rotWithShape="0">
                <a:blip r:embed="rId3"/>
                <a:stretch>
                  <a:fillRect l="-574" t="-889" r="-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92627"/>
              </p:ext>
            </p:extLst>
          </p:nvPr>
        </p:nvGraphicFramePr>
        <p:xfrm>
          <a:off x="8019924" y="4772830"/>
          <a:ext cx="3959999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439"/>
                <a:gridCol w="891504"/>
                <a:gridCol w="891504"/>
                <a:gridCol w="1216552"/>
              </a:tblGrid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BW(MHz)</a:t>
                      </a:r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Ntx</a:t>
                      </a:r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Nrx</a:t>
                      </a:r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Overhead </a:t>
                      </a:r>
                      <a:r>
                        <a:rPr lang="en-US" sz="1400" u="none" strike="noStrike" dirty="0">
                          <a:effectLst/>
                        </a:rPr>
                        <a:t>(KB)</a:t>
                      </a:r>
                      <a:endParaRPr lang="en-US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80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4.06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80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6.88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160</a:t>
                      </a:r>
                      <a:endParaRPr lang="en-US" altLang="zh-CN" sz="1400" b="0" i="0" u="none" strike="noStrike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8.13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160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13.75</a:t>
                      </a:r>
                      <a:endParaRPr lang="en-US" altLang="zh-CN" sz="1400" b="0" i="0" u="none" strike="noStrike" dirty="0">
                        <a:solidFill>
                          <a:srgbClr val="4472C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16.25</a:t>
                      </a:r>
                    </a:p>
                  </a:txBody>
                  <a:tcPr marL="9525" marR="9525" marT="9525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345401" y="1553944"/>
            <a:ext cx="1112109" cy="2735167"/>
            <a:chOff x="9248137" y="1578963"/>
            <a:chExt cx="1112109" cy="2735167"/>
          </a:xfrm>
        </p:grpSpPr>
        <p:sp>
          <p:nvSpPr>
            <p:cNvPr id="9" name="矩形 8"/>
            <p:cNvSpPr/>
            <p:nvPr/>
          </p:nvSpPr>
          <p:spPr>
            <a:xfrm>
              <a:off x="9248138" y="3399512"/>
              <a:ext cx="1112108" cy="395416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GRU 32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48138" y="2765665"/>
              <a:ext cx="1112108" cy="395416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FC 32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1" name="直接箭头连接符 10"/>
            <p:cNvCxnSpPr>
              <a:endCxn id="9" idx="2"/>
            </p:cNvCxnSpPr>
            <p:nvPr/>
          </p:nvCxnSpPr>
          <p:spPr>
            <a:xfrm flipV="1">
              <a:off x="9804192" y="3794928"/>
              <a:ext cx="0" cy="252656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11"/>
            <p:cNvCxnSpPr>
              <a:stCxn id="9" idx="0"/>
              <a:endCxn id="10" idx="2"/>
            </p:cNvCxnSpPr>
            <p:nvPr/>
          </p:nvCxnSpPr>
          <p:spPr>
            <a:xfrm flipV="1">
              <a:off x="9804192" y="3161081"/>
              <a:ext cx="0" cy="238431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直接箭头连接符 12"/>
            <p:cNvCxnSpPr>
              <a:stCxn id="10" idx="0"/>
              <a:endCxn id="18" idx="2"/>
            </p:cNvCxnSpPr>
            <p:nvPr/>
          </p:nvCxnSpPr>
          <p:spPr>
            <a:xfrm flipH="1" flipV="1">
              <a:off x="9804191" y="2535416"/>
              <a:ext cx="1" cy="230249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9507628" y="3975576"/>
                  <a:ext cx="617838" cy="33855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1600" i="1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628" y="3975576"/>
                  <a:ext cx="617838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/>
            <p:cNvSpPr/>
            <p:nvPr/>
          </p:nvSpPr>
          <p:spPr>
            <a:xfrm>
              <a:off x="9248137" y="2140000"/>
              <a:ext cx="1112108" cy="395416"/>
            </a:xfrm>
            <a:prstGeom prst="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FC 2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9804191" y="1898584"/>
              <a:ext cx="0" cy="244757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/>
              </p:nvSpPr>
              <p:spPr>
                <a:xfrm>
                  <a:off x="9501442" y="1578963"/>
                  <a:ext cx="617838" cy="33855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1442" y="1578963"/>
                  <a:ext cx="617838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/>
          <p:cNvSpPr/>
          <p:nvPr/>
        </p:nvSpPr>
        <p:spPr>
          <a:xfrm>
            <a:off x="9176129" y="4289111"/>
            <a:ext cx="1450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  <a:ea typeface="微软雅黑" panose="020B0503020204020204" pitchFamily="34" charset="-122"/>
              </a:rPr>
              <a:t>NN Architecture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91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</a:t>
            </a:r>
            <a:r>
              <a:rPr lang="en-US" altLang="zh-CN" dirty="0" smtClean="0"/>
              <a:t>Evaluation (1)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791790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/>
                </a:solidFill>
              </a:rPr>
              <a:t>Performance evaluation under </a:t>
            </a:r>
            <a:r>
              <a:rPr lang="en-US" altLang="zh-CN" sz="1800" i="1" dirty="0" smtClean="0">
                <a:solidFill>
                  <a:schemeClr val="tx1"/>
                </a:solidFill>
              </a:rPr>
              <a:t>full buffer</a:t>
            </a:r>
            <a:r>
              <a:rPr lang="en-US" altLang="zh-CN" sz="1800" dirty="0" smtClean="0">
                <a:solidFill>
                  <a:schemeClr val="tx1"/>
                </a:solidFill>
              </a:rPr>
              <a:t> traffic model [2]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dirty="0" smtClean="0">
                <a:solidFill>
                  <a:schemeClr val="tx1"/>
                </a:solidFill>
              </a:rPr>
              <a:t>Compared with WLAN </a:t>
            </a:r>
            <a:r>
              <a:rPr lang="en-US" altLang="zh-CN" sz="1800" dirty="0">
                <a:solidFill>
                  <a:schemeClr val="tx1"/>
                </a:solidFill>
              </a:rPr>
              <a:t>DCF, </a:t>
            </a:r>
            <a:r>
              <a:rPr lang="en-US" altLang="zh-CN" sz="1800" dirty="0" smtClean="0">
                <a:solidFill>
                  <a:schemeClr val="tx1"/>
                </a:solidFill>
              </a:rPr>
              <a:t>QLBT achieves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higher</a:t>
            </a:r>
            <a:r>
              <a:rPr lang="en-US" altLang="zh-CN" sz="1800" dirty="0" smtClean="0">
                <a:solidFill>
                  <a:schemeClr val="tx1"/>
                </a:solidFill>
              </a:rPr>
              <a:t> channel efficiency,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lower</a:t>
            </a:r>
            <a:r>
              <a:rPr lang="en-US" altLang="zh-CN" sz="1800" dirty="0" smtClean="0">
                <a:solidFill>
                  <a:schemeClr val="tx1"/>
                </a:solidFill>
              </a:rPr>
              <a:t> latency and </a:t>
            </a:r>
            <a:r>
              <a:rPr lang="en-US" altLang="zh-CN" sz="1800" b="1" dirty="0" smtClean="0">
                <a:solidFill>
                  <a:schemeClr val="tx1"/>
                </a:solidFill>
              </a:rPr>
              <a:t>lower</a:t>
            </a:r>
            <a:r>
              <a:rPr lang="en-US" altLang="zh-CN" sz="1800" dirty="0" smtClean="0">
                <a:solidFill>
                  <a:schemeClr val="tx1"/>
                </a:solidFill>
              </a:rPr>
              <a:t> jitter.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</p:txBody>
      </p:sp>
      <p:graphicFrame>
        <p:nvGraphicFramePr>
          <p:cNvPr id="18" name="图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646400"/>
              </p:ext>
            </p:extLst>
          </p:nvPr>
        </p:nvGraphicFramePr>
        <p:xfrm>
          <a:off x="4002072" y="3545595"/>
          <a:ext cx="3804580" cy="228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67571"/>
              </p:ext>
            </p:extLst>
          </p:nvPr>
        </p:nvGraphicFramePr>
        <p:xfrm>
          <a:off x="191344" y="3545595"/>
          <a:ext cx="3804580" cy="228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872974"/>
              </p:ext>
            </p:extLst>
          </p:nvPr>
        </p:nvGraphicFramePr>
        <p:xfrm>
          <a:off x="7818949" y="3549675"/>
          <a:ext cx="3797778" cy="227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91928"/>
              </p:ext>
            </p:extLst>
          </p:nvPr>
        </p:nvGraphicFramePr>
        <p:xfrm>
          <a:off x="8904311" y="2303985"/>
          <a:ext cx="23760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00"/>
                <a:gridCol w="792000"/>
                <a:gridCol w="792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CWmin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  <a:latin typeface="+mn-lt"/>
                        </a:rPr>
                        <a:t>CWmax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AC_BE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31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1023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AC_VI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31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AC_VO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428981" y="2491746"/>
            <a:ext cx="4599426" cy="3832855"/>
            <a:chOff x="3863752" y="2708920"/>
            <a:chExt cx="4164655" cy="34705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752" y="2708920"/>
              <a:ext cx="4164655" cy="347054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758234" y="2894747"/>
              <a:ext cx="5187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tx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rial Unicode MS" panose="020B0604020202020204" pitchFamily="34" charset="-122"/>
                </a:rPr>
                <a:t>n = 4</a:t>
              </a:r>
              <a:endParaRPr lang="zh-CN" altLang="en-US" sz="10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 Unicode MS" panose="020B0604020202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</a:t>
            </a:r>
            <a:r>
              <a:rPr lang="en-US" altLang="zh-CN" dirty="0" smtClean="0"/>
              <a:t>Evaluation (2)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9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/>
                </a:solidFill>
              </a:rPr>
              <a:t>Performance evaluation under </a:t>
            </a:r>
            <a:r>
              <a:rPr lang="en-US" altLang="zh-CN" sz="1800" i="1" dirty="0" smtClean="0">
                <a:solidFill>
                  <a:schemeClr val="tx1"/>
                </a:solidFill>
              </a:rPr>
              <a:t>burst Poisson</a:t>
            </a:r>
            <a:r>
              <a:rPr lang="en-US" altLang="zh-CN" sz="1800" dirty="0" smtClean="0">
                <a:solidFill>
                  <a:schemeClr val="tx1"/>
                </a:solidFill>
              </a:rPr>
              <a:t> traffic model </a:t>
            </a:r>
            <a:r>
              <a:rPr lang="en-US" altLang="zh-CN" sz="1800" dirty="0">
                <a:solidFill>
                  <a:schemeClr val="tx1"/>
                </a:solidFill>
                <a:ea typeface="微软雅黑" panose="020B0503020204020204" pitchFamily="34" charset="-122"/>
              </a:rPr>
              <a:t>[2</a:t>
            </a:r>
            <a:r>
              <a:rPr lang="en-US" altLang="zh-CN" sz="1800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dirty="0" smtClean="0">
                <a:solidFill>
                  <a:schemeClr val="tx1"/>
                </a:solidFill>
              </a:rPr>
              <a:t>QLBT reduce </a:t>
            </a:r>
            <a:r>
              <a:rPr lang="en-US" altLang="zh-CN" sz="1800" dirty="0">
                <a:solidFill>
                  <a:schemeClr val="tx1"/>
                </a:solidFill>
              </a:rPr>
              <a:t>latency under different traffic loads</a:t>
            </a:r>
            <a:r>
              <a:rPr lang="en-US" altLang="zh-CN" sz="1800" dirty="0"/>
              <a:t>.</a:t>
            </a:r>
          </a:p>
          <a:p>
            <a:pPr lvl="1">
              <a:buFont typeface="Times New Roman" panose="02020603050405020304" pitchFamily="18" charset="0"/>
              <a:buChar char="‒"/>
            </a:pPr>
            <a:endParaRPr lang="en-US" altLang="zh-CN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7288129"/>
                  </p:ext>
                </p:extLst>
              </p:nvPr>
            </p:nvGraphicFramePr>
            <p:xfrm>
              <a:off x="8256240" y="3861048"/>
              <a:ext cx="2340000" cy="8915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1440000"/>
                  </a:tblGrid>
                  <a:tr h="216000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Traffic load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100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  <a:latin typeface="+mn-lt"/>
                            </a:rPr>
                            <a:t>~40%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200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~80%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400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Saturated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7288129"/>
                  </p:ext>
                </p:extLst>
              </p:nvPr>
            </p:nvGraphicFramePr>
            <p:xfrm>
              <a:off x="8256240" y="3861048"/>
              <a:ext cx="2340000" cy="8915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00000"/>
                    <a:gridCol w="1440000"/>
                  </a:tblGrid>
                  <a:tr h="22288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525" marR="9525" marT="9525" marB="0" anchor="ctr">
                        <a:blipFill rotWithShape="0">
                          <a:blip r:embed="rId3"/>
                          <a:stretch>
                            <a:fillRect l="-676" t="-18919" r="-161486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Traffic load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100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u="none" strike="noStrike" dirty="0" smtClean="0">
                              <a:effectLst/>
                              <a:latin typeface="+mn-lt"/>
                            </a:rPr>
                            <a:t>~</a:t>
                          </a:r>
                          <a:r>
                            <a:rPr lang="en-US" altLang="zh-CN" sz="1400" u="none" strike="noStrike" dirty="0" smtClean="0">
                              <a:effectLst/>
                              <a:latin typeface="+mn-lt"/>
                            </a:rPr>
                            <a:t>40%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200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~</a:t>
                          </a:r>
                          <a:r>
                            <a:rPr lang="en-US" altLang="zh-CN" sz="14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80%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2288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宋体" panose="02010600030101010101" pitchFamily="2" charset="-122"/>
                            </a:rPr>
                            <a:t>400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Saturated 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宋体" panose="02010600030101010101" pitchFamily="2" charset="-122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5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</a:t>
            </a:r>
            <a:r>
              <a:rPr lang="en-US" altLang="zh-CN" dirty="0" smtClean="0"/>
              <a:t>Evaluation (3)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grpSp>
        <p:nvGrpSpPr>
          <p:cNvPr id="3" name="组合 2"/>
          <p:cNvGrpSpPr/>
          <p:nvPr/>
        </p:nvGrpSpPr>
        <p:grpSpPr>
          <a:xfrm>
            <a:off x="1068480" y="2933001"/>
            <a:ext cx="3265054" cy="3465099"/>
            <a:chOff x="1068480" y="2933001"/>
            <a:chExt cx="3265054" cy="346509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80" y="2933001"/>
              <a:ext cx="3265054" cy="326505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351584" y="6090323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AC_VO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87130" y="2933002"/>
            <a:ext cx="3265054" cy="3481504"/>
            <a:chOff x="4487130" y="2933002"/>
            <a:chExt cx="3265054" cy="34815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130" y="2933002"/>
              <a:ext cx="3265054" cy="326505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793318" y="6106729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AC_BE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78885" y="2933001"/>
            <a:ext cx="3265054" cy="3464959"/>
            <a:chOff x="7878885" y="2933001"/>
            <a:chExt cx="3265054" cy="34649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885" y="2933001"/>
              <a:ext cx="3265054" cy="326505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264352" y="6090183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QLBT</a:t>
              </a:r>
            </a:p>
          </p:txBody>
        </p:sp>
      </p:grpSp>
      <p:sp>
        <p:nvSpPr>
          <p:cNvPr id="15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solidFill>
                  <a:schemeClr val="tx1"/>
                </a:solidFill>
              </a:rPr>
              <a:t>Performance evaluation under </a:t>
            </a:r>
            <a:r>
              <a:rPr lang="en-US" altLang="zh-CN" sz="1800" i="1" dirty="0" smtClean="0">
                <a:solidFill>
                  <a:schemeClr val="tx1"/>
                </a:solidFill>
              </a:rPr>
              <a:t>delay-sensitive</a:t>
            </a:r>
            <a:r>
              <a:rPr lang="en-US" altLang="zh-CN" sz="1800" dirty="0" smtClean="0">
                <a:solidFill>
                  <a:schemeClr val="tx1"/>
                </a:solidFill>
              </a:rPr>
              <a:t> traffic </a:t>
            </a:r>
            <a:r>
              <a:rPr lang="en-US" altLang="zh-CN" sz="1800" dirty="0" smtClean="0"/>
              <a:t>model </a:t>
            </a:r>
            <a:r>
              <a:rPr lang="en-US" altLang="zh-CN" sz="1800" dirty="0">
                <a:ea typeface="微软雅黑" panose="020B0503020204020204" pitchFamily="34" charset="-122"/>
              </a:rPr>
              <a:t>[2</a:t>
            </a:r>
            <a:r>
              <a:rPr lang="en-US" altLang="zh-CN" sz="1800" dirty="0" smtClean="0">
                <a:ea typeface="微软雅黑" panose="020B0503020204020204" pitchFamily="34" charset="-122"/>
              </a:rPr>
              <a:t>]</a:t>
            </a:r>
            <a:endParaRPr lang="en-US" altLang="zh-CN" sz="1800" dirty="0" smtClean="0"/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dirty="0" smtClean="0"/>
              <a:t>For VoIP traffic, generating packet at fixed interval </a:t>
            </a:r>
            <a:r>
              <a:rPr lang="en-US" altLang="zh-CN" sz="1800" dirty="0"/>
              <a:t>(</a:t>
            </a:r>
            <a:r>
              <a:rPr lang="en-US" altLang="zh-CN" sz="1800" dirty="0" smtClean="0">
                <a:solidFill>
                  <a:schemeClr val="tx1"/>
                </a:solidFill>
              </a:rPr>
              <a:t>20ms</a:t>
            </a:r>
            <a:r>
              <a:rPr lang="en-US" altLang="zh-CN" sz="1800" dirty="0" smtClean="0"/>
              <a:t>), QLBT can significantly reduce </a:t>
            </a:r>
            <a:r>
              <a:rPr lang="en-US" altLang="zh-CN" sz="1800" dirty="0"/>
              <a:t>latency </a:t>
            </a:r>
            <a:r>
              <a:rPr lang="en-US" altLang="zh-CN" sz="1800" dirty="0" smtClean="0"/>
              <a:t>and improve network throughput compared with using AC_VO and AC_BE.</a:t>
            </a:r>
            <a:endParaRPr lang="en-US" altLang="zh-CN" sz="1800" dirty="0"/>
          </a:p>
          <a:p>
            <a:pPr lvl="1">
              <a:buFont typeface="Times New Roman" panose="02020603050405020304" pitchFamily="18" charset="0"/>
              <a:buChar char="‒"/>
            </a:pPr>
            <a:endParaRPr lang="en-US" altLang="zh-CN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9140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6695F2F-5024-4F49-BF35-FFDFDBED809E}"/>
              </a:ext>
            </a:extLst>
          </p:cNvPr>
          <p:cNvSpPr txBox="1">
            <a:spLocks/>
          </p:cNvSpPr>
          <p:nvPr/>
        </p:nvSpPr>
        <p:spPr bwMode="auto">
          <a:xfrm>
            <a:off x="914400" y="1981201"/>
            <a:ext cx="1047538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800" kern="0" dirty="0" smtClean="0">
                <a:solidFill>
                  <a:schemeClr val="tx1"/>
                </a:solidFill>
              </a:rPr>
              <a:t>Performance evaluation when the number of associated STAs changes </a:t>
            </a:r>
            <a:r>
              <a:rPr lang="en-US" altLang="zh-CN" sz="1800" dirty="0">
                <a:solidFill>
                  <a:schemeClr val="tx1"/>
                </a:solidFill>
                <a:ea typeface="微软雅黑" panose="020B0503020204020204" pitchFamily="34" charset="-122"/>
              </a:rPr>
              <a:t>[2</a:t>
            </a:r>
            <a:r>
              <a:rPr lang="en-US" altLang="zh-CN" sz="1800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]</a:t>
            </a:r>
            <a:endParaRPr lang="en-US" altLang="zh-CN" sz="1800" kern="0" dirty="0" smtClean="0">
              <a:solidFill>
                <a:schemeClr val="tx1"/>
              </a:solidFill>
            </a:endParaRP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kern="0" dirty="0">
                <a:solidFill>
                  <a:schemeClr val="tx1"/>
                </a:solidFill>
              </a:rPr>
              <a:t>The change in the number of associated STAs does not affect the </a:t>
            </a:r>
            <a:r>
              <a:rPr lang="en-US" altLang="zh-CN" sz="1800" kern="0" dirty="0" smtClean="0">
                <a:solidFill>
                  <a:schemeClr val="tx1"/>
                </a:solidFill>
              </a:rPr>
              <a:t>performance if the model is updated properly</a:t>
            </a:r>
          </a:p>
          <a:p>
            <a:pPr lvl="1">
              <a:buFont typeface="Times New Roman" panose="02020603050405020304" pitchFamily="18" charset="0"/>
              <a:buChar char="‒"/>
            </a:pPr>
            <a:r>
              <a:rPr lang="en-US" altLang="zh-CN" sz="1800" kern="0" dirty="0" smtClean="0">
                <a:solidFill>
                  <a:schemeClr val="tx1"/>
                </a:solidFill>
              </a:rPr>
              <a:t>In practice, pre-storing NN models or online training can be employed</a:t>
            </a:r>
            <a:endParaRPr lang="en-US" altLang="zh-CN" sz="1800" kern="0" dirty="0">
              <a:solidFill>
                <a:schemeClr val="tx1"/>
              </a:solidFill>
            </a:endParaRPr>
          </a:p>
          <a:p>
            <a:pPr lvl="1">
              <a:buFont typeface="Times New Roman" panose="02020603050405020304" pitchFamily="18" charset="0"/>
              <a:buChar char="‒"/>
            </a:pPr>
            <a:endParaRPr lang="en-US" altLang="zh-CN" sz="1800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1800" kern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</a:t>
            </a:r>
            <a:r>
              <a:rPr lang="en-US" altLang="zh-CN" dirty="0" smtClean="0"/>
              <a:t>Evaluation (4)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48" y="3279293"/>
            <a:ext cx="6329094" cy="316454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Huawei</a:t>
            </a:r>
            <a:endParaRPr lang="en-GB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Nov 2022</a:t>
            </a:r>
            <a:endParaRPr lang="en-GB" dirty="0"/>
          </a:p>
        </p:txBody>
      </p:sp>
      <p:sp>
        <p:nvSpPr>
          <p:cNvPr id="3" name="文本框 2"/>
          <p:cNvSpPr txBox="1"/>
          <p:nvPr/>
        </p:nvSpPr>
        <p:spPr>
          <a:xfrm>
            <a:off x="4960709" y="44396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n=3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79776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n</a:t>
            </a:r>
            <a:r>
              <a:rPr lang="en-US" altLang="zh-CN" sz="1800" dirty="0" smtClean="0">
                <a:solidFill>
                  <a:schemeClr val="tx1"/>
                </a:solidFill>
              </a:rPr>
              <a:t>=2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62344" y="44371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n=2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3979" y="443142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n=5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51727" y="443142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n=3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11649</TotalTime>
  <Words>1114</Words>
  <Application>Microsoft Office PowerPoint</Application>
  <PresentationFormat>宽屏</PresentationFormat>
  <Paragraphs>262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 Unicode MS</vt:lpstr>
      <vt:lpstr>MS Gothic</vt:lpstr>
      <vt:lpstr>Yu Gothic UI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</vt:lpstr>
      <vt:lpstr>Document</vt:lpstr>
      <vt:lpstr>Follow-up on Latency Reduction with Machine Learning Techniques</vt:lpstr>
      <vt:lpstr>Introduction</vt:lpstr>
      <vt:lpstr>DRL-based Channel Access (1)</vt:lpstr>
      <vt:lpstr>DRL-based Channel Access (2)</vt:lpstr>
      <vt:lpstr>DRL-based Channel Access (3)</vt:lpstr>
      <vt:lpstr>Performance Evaluation (1)</vt:lpstr>
      <vt:lpstr>Performance Evaluation (2)</vt:lpstr>
      <vt:lpstr>Performance Evaluation (3)</vt:lpstr>
      <vt:lpstr>Performance Evaluation (4)</vt:lpstr>
      <vt:lpstr>Performance Evaluation (5)</vt:lpstr>
      <vt:lpstr>Performance Evaluation (6)</vt:lpstr>
      <vt:lpstr>Standard Impact of QLBT</vt:lpstr>
      <vt:lpstr>Summary</vt:lpstr>
      <vt:lpstr>Reference</vt:lpstr>
      <vt:lpstr>Appendix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Channel Assessment (CCA) behavior of commerical Wi-Fi equipment</dc:title>
  <dc:creator>Guido R. Hiertz</dc:creator>
  <cp:lastModifiedBy>guoziyang</cp:lastModifiedBy>
  <cp:revision>442</cp:revision>
  <cp:lastPrinted>1601-01-01T00:00:00Z</cp:lastPrinted>
  <dcterms:created xsi:type="dcterms:W3CDTF">2022-07-07T19:12:59Z</dcterms:created>
  <dcterms:modified xsi:type="dcterms:W3CDTF">2022-11-14T01:32:32Z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(3)3MDVSJrnUzHTUrsVGIux86cBWZtXnmZQQQNLI40bGkCsyYayILM/RGCanqeGYHqImrrU3gv5
RCoD+6PrsaYnPmHNB7YSHPakaWQUO8Ri7vqAoVBh0wkt2PYyJkBzSc63JpsF8tKEBh04gNZs
MnsCC3R2zt80CK7kzCyDf79wrUjH+IY3pxbrB4p1rJLIU4lHBGA6U2lTK8biP3+hSplfS7BM
6OfwLV+xr7U3M6WT2z</vt:lpwstr>
  </property>
  <property fmtid="{D5CDD505-2E9C-101B-9397-08002B2CF9AE}" pid="3" name="_2015_ms_pID_7253431">
    <vt:lpwstr>4OXT/H78GeAJBkR3yFLlnhOOEuiY/sFjKJ4CUMlLTMCgXVvoxUSmaO
9+cAsxNctMKQGAbckyCHzt6zp8AJ1IRBFaoRlhT3v2YVpQIN06I3ulASwkRKVnEBgBCawvTi
EVlvbybfVQNs7E/imgHmGEl8mQ4eiHuohWXJrjng7Jbh+L8vxXdD0m8/qzx8U1WuBJ4/Meqt
R7vDopt/xIC9Ye2HEEvrmgzYuRHgGDw7S95x</vt:lpwstr>
  </property>
  <property fmtid="{D5CDD505-2E9C-101B-9397-08002B2CF9AE}" pid="4" name="_2015_ms_pID_7253432">
    <vt:lpwstr>jQ==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1668389510</vt:lpwstr>
  </property>
</Properties>
</file>