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9" r:id="rId2"/>
    <p:sldId id="525" r:id="rId3"/>
    <p:sldId id="383" r:id="rId4"/>
    <p:sldId id="509" r:id="rId5"/>
    <p:sldId id="510" r:id="rId6"/>
    <p:sldId id="511" r:id="rId7"/>
    <p:sldId id="512" r:id="rId8"/>
    <p:sldId id="523" r:id="rId9"/>
    <p:sldId id="513" r:id="rId10"/>
    <p:sldId id="514" r:id="rId11"/>
    <p:sldId id="515" r:id="rId12"/>
    <p:sldId id="516" r:id="rId13"/>
    <p:sldId id="517" r:id="rId14"/>
    <p:sldId id="518" r:id="rId15"/>
    <p:sldId id="519" r:id="rId16"/>
    <p:sldId id="520" r:id="rId17"/>
    <p:sldId id="521" r:id="rId18"/>
    <p:sldId id="526" r:id="rId19"/>
    <p:sldId id="522" r:id="rId20"/>
    <p:sldId id="499" r:id="rId21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iou, Laurent" initials="CL" lastIdx="1" clrIdx="0"/>
  <p:cmAuthor id="2" name="Hanxiao (Tony, CT Lab)" initials="H(CL" lastIdx="3" clrIdx="1"/>
  <p:cmAuthor id="3" name="weijie" initials="weijie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875" autoAdjust="0"/>
  </p:normalViewPr>
  <p:slideViewPr>
    <p:cSldViewPr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BDC4D2-E112-4352-B217-1B9DDD13E186}" type="doc">
      <dgm:prSet loTypeId="urn:microsoft.com/office/officeart/2008/layout/IncreasingCircleProcess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E9362465-2990-4D2B-AD74-46070E6FD92B}">
      <dgm:prSet phldrT="[文本]" custT="1"/>
      <dgm:spPr/>
      <dgm:t>
        <a:bodyPr/>
        <a:lstStyle/>
        <a:p>
          <a:pPr marL="0" algn="l" defTabSz="889000" rtl="0" eaLnBrk="1" fontAlgn="auto" latinLnBrk="0" hangingPunct="1">
            <a:lnSpc>
              <a:spcPct val="5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en-US" altLang="zh-CN" sz="18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Sensor data acquisition</a:t>
          </a:r>
        </a:p>
      </dgm:t>
    </dgm:pt>
    <dgm:pt modelId="{988970BF-9F39-46EE-84A0-F8FAB100423C}" type="parTrans" cxnId="{0C9587EC-1816-482C-8F51-D650003AB43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BC2DD97-A012-43B5-B414-16FDA3F698D6}" type="sibTrans" cxnId="{0C9587EC-1816-482C-8F51-D650003AB43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D19C518-A9D3-42FD-AA95-89C68CC4E683}">
      <dgm:prSet phldrT="[文本]" custT="1"/>
      <dgm:spPr/>
      <dgm:t>
        <a:bodyPr/>
        <a:lstStyle/>
        <a:p>
          <a:pPr marL="0" algn="l" defTabSz="889000" rtl="0" eaLnBrk="1" fontAlgn="auto" latinLnBrk="0" hangingPunct="1">
            <a:lnSpc>
              <a:spcPct val="5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en-US" altLang="zh-CN" sz="20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 </a:t>
          </a:r>
          <a:r>
            <a:rPr lang="en-US" altLang="zh-CN" sz="18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Transceiver</a:t>
          </a:r>
          <a:endParaRPr lang="zh-CN" altLang="en-US" sz="20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BDC31D4B-3F84-4CB7-9584-BCAEB3F6B7B7}" type="parTrans" cxnId="{406DA5E8-0DD7-49E9-A99D-51C8435471C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2110F58-8FA5-440D-9CB0-34B2B68F641A}" type="sibTrans" cxnId="{406DA5E8-0DD7-49E9-A99D-51C8435471C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7825C5B-49FE-47CA-ABCD-E712FDF674FE}">
      <dgm:prSet phldrT="[文本]" custT="1"/>
      <dgm:spPr/>
      <dgm:t>
        <a:bodyPr/>
        <a:lstStyle/>
        <a:p>
          <a:pPr marL="0" lvl="0" indent="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altLang="zh-CN" sz="18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RF energy harvester</a:t>
          </a:r>
          <a:endParaRPr lang="zh-CN" altLang="en-US" sz="18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gm:t>
    </dgm:pt>
    <dgm:pt modelId="{FCE20F6E-D07B-4DF8-9565-78813EBE4EBD}" type="parTrans" cxnId="{D4F524E2-CF58-401B-B5A0-964E8C39473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888488D-AFE4-4E4F-BC39-7A721A77248B}" type="sibTrans" cxnId="{D4F524E2-CF58-401B-B5A0-964E8C39473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1EBD8DC-1669-4F72-840A-DA87F1DBEE66}">
      <dgm:prSet phldrT="[文本]" custT="1"/>
      <dgm:spPr/>
      <dgm:t>
        <a:bodyPr/>
        <a:lstStyle/>
        <a:p>
          <a:pPr marL="0" algn="l">
            <a:buNone/>
          </a:pPr>
          <a:endParaRPr lang="zh-CN" altLang="en-US" sz="1600" b="1" kern="1200" dirty="0">
            <a:solidFill>
              <a:schemeClr val="tx1"/>
            </a:solidFill>
          </a:endParaRPr>
        </a:p>
      </dgm:t>
    </dgm:pt>
    <dgm:pt modelId="{5777202C-D0CD-47D6-A327-2CE34D2C4334}" type="parTrans" cxnId="{369B6558-7764-45AF-8458-1908CFBD6BE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FBF22CE-B900-42FF-B458-B739E2350908}" type="sibTrans" cxnId="{369B6558-7764-45AF-8458-1908CFBD6BE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3F5ACAA-53BF-4D70-B015-EB713AE3A510}">
      <dgm:prSet/>
      <dgm:spPr/>
      <dgm:t>
        <a:bodyPr/>
        <a:lstStyle/>
        <a:p>
          <a:endParaRPr lang="zh-CN" altLang="en-US" dirty="0">
            <a:solidFill>
              <a:schemeClr val="tx1"/>
            </a:solidFill>
          </a:endParaRPr>
        </a:p>
      </dgm:t>
    </dgm:pt>
    <dgm:pt modelId="{D4C45EB9-393A-475F-A3A1-F715C2B4788D}" type="parTrans" cxnId="{5DA4F126-1224-4AC6-B8F1-07BA59B60826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3528B00-29F0-48C0-9E07-DFAB8D4E722D}" type="sibTrans" cxnId="{5DA4F126-1224-4AC6-B8F1-07BA59B60826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CE6EFA71-52F0-46F7-9071-2045588BADE5}" type="pres">
      <dgm:prSet presAssocID="{EEBDC4D2-E112-4352-B217-1B9DDD13E186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12763543-009C-4D8A-B909-0B9586CC15AC}" type="pres">
      <dgm:prSet presAssocID="{E9362465-2990-4D2B-AD74-46070E6FD92B}" presName="composite" presStyleCnt="0"/>
      <dgm:spPr/>
    </dgm:pt>
    <dgm:pt modelId="{BC8B5A2D-023F-4BC7-B3DF-2942CC1C7F0E}" type="pres">
      <dgm:prSet presAssocID="{E9362465-2990-4D2B-AD74-46070E6FD92B}" presName="BackAccent" presStyleLbl="bgShp" presStyleIdx="0" presStyleCnt="4" custLinFactNeighborY="12320"/>
      <dgm:spPr/>
    </dgm:pt>
    <dgm:pt modelId="{57351FA2-9CDC-44B6-8410-627090E91477}" type="pres">
      <dgm:prSet presAssocID="{E9362465-2990-4D2B-AD74-46070E6FD92B}" presName="Accent" presStyleLbl="alignNode1" presStyleIdx="0" presStyleCnt="4"/>
      <dgm:spPr>
        <a:solidFill>
          <a:schemeClr val="accent6"/>
        </a:solidFill>
      </dgm:spPr>
    </dgm:pt>
    <dgm:pt modelId="{638401FD-DC5F-4576-8B1F-4F7695E48791}" type="pres">
      <dgm:prSet presAssocID="{E9362465-2990-4D2B-AD74-46070E6FD92B}" presName="Child" presStyleLbl="revTx" presStyleIdx="0" presStyleCnt="5" custLinFactNeighborX="-30716" custLinFactNeighborY="-1890">
        <dgm:presLayoutVars>
          <dgm:chMax val="0"/>
          <dgm:chPref val="0"/>
          <dgm:bulletEnabled val="1"/>
        </dgm:presLayoutVars>
      </dgm:prSet>
      <dgm:spPr/>
    </dgm:pt>
    <dgm:pt modelId="{20DC350C-69DF-40F4-920E-7E4ECD8F9F8C}" type="pres">
      <dgm:prSet presAssocID="{E9362465-2990-4D2B-AD74-46070E6FD92B}" presName="Parent" presStyleLbl="revTx" presStyleIdx="0" presStyleCnt="5" custScaleX="114333" custLinFactNeighborX="423" custLinFactNeighborY="57984">
        <dgm:presLayoutVars>
          <dgm:chMax val="1"/>
          <dgm:chPref val="1"/>
          <dgm:bulletEnabled val="1"/>
        </dgm:presLayoutVars>
      </dgm:prSet>
      <dgm:spPr/>
    </dgm:pt>
    <dgm:pt modelId="{8843A608-DF32-4D50-9154-48235B237693}" type="pres">
      <dgm:prSet presAssocID="{1BC2DD97-A012-43B5-B414-16FDA3F698D6}" presName="sibTrans" presStyleCnt="0"/>
      <dgm:spPr/>
    </dgm:pt>
    <dgm:pt modelId="{6060F937-D831-437D-8E7D-945EF7CE6D3D}" type="pres">
      <dgm:prSet presAssocID="{33F5ACAA-53BF-4D70-B015-EB713AE3A510}" presName="composite" presStyleCnt="0"/>
      <dgm:spPr/>
    </dgm:pt>
    <dgm:pt modelId="{1B8EE5CA-5472-4BC5-BC60-E343062B28DE}" type="pres">
      <dgm:prSet presAssocID="{33F5ACAA-53BF-4D70-B015-EB713AE3A510}" presName="BackAccent" presStyleLbl="bgShp" presStyleIdx="1" presStyleCnt="4" custLinFactNeighborX="0"/>
      <dgm:spPr/>
    </dgm:pt>
    <dgm:pt modelId="{989A1444-EC12-4E98-881A-62DCACDD8A0B}" type="pres">
      <dgm:prSet presAssocID="{33F5ACAA-53BF-4D70-B015-EB713AE3A510}" presName="Accent" presStyleLbl="alignNode1" presStyleIdx="1" presStyleCnt="4"/>
      <dgm:spPr>
        <a:solidFill>
          <a:schemeClr val="accent6"/>
        </a:solidFill>
      </dgm:spPr>
    </dgm:pt>
    <dgm:pt modelId="{771BCF91-CEE3-43C9-9A27-046A895168DE}" type="pres">
      <dgm:prSet presAssocID="{33F5ACAA-53BF-4D70-B015-EB713AE3A510}" presName="Child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2D55A8EF-D57B-4DA0-A59B-CBBB419FB6DB}" type="pres">
      <dgm:prSet presAssocID="{33F5ACAA-53BF-4D70-B015-EB713AE3A510}" presName="Parent" presStyleLbl="revTx" presStyleIdx="1" presStyleCnt="5">
        <dgm:presLayoutVars>
          <dgm:chMax val="1"/>
          <dgm:chPref val="1"/>
          <dgm:bulletEnabled val="1"/>
        </dgm:presLayoutVars>
      </dgm:prSet>
      <dgm:spPr/>
    </dgm:pt>
    <dgm:pt modelId="{6BD74AF6-3C65-486B-B5E0-FE027524B3DE}" type="pres">
      <dgm:prSet presAssocID="{23528B00-29F0-48C0-9E07-DFAB8D4E722D}" presName="sibTrans" presStyleCnt="0"/>
      <dgm:spPr/>
    </dgm:pt>
    <dgm:pt modelId="{1A7A41E1-8135-46D2-81FC-DFCF35DE2C79}" type="pres">
      <dgm:prSet presAssocID="{9D19C518-A9D3-42FD-AA95-89C68CC4E683}" presName="composite" presStyleCnt="0"/>
      <dgm:spPr/>
    </dgm:pt>
    <dgm:pt modelId="{845A12AD-6186-4EB1-9D22-01D2FC2F3DC7}" type="pres">
      <dgm:prSet presAssocID="{9D19C518-A9D3-42FD-AA95-89C68CC4E683}" presName="BackAccent" presStyleLbl="bgShp" presStyleIdx="2" presStyleCnt="4"/>
      <dgm:spPr/>
    </dgm:pt>
    <dgm:pt modelId="{FC906D2F-FDB0-4BAA-B0A1-C72DAAB27B52}" type="pres">
      <dgm:prSet presAssocID="{9D19C518-A9D3-42FD-AA95-89C68CC4E683}" presName="Accent" presStyleLbl="alignNode1" presStyleIdx="2" presStyleCnt="4" custLinFactNeighborX="0"/>
      <dgm:spPr>
        <a:solidFill>
          <a:srgbClr val="CC3300"/>
        </a:solidFill>
      </dgm:spPr>
    </dgm:pt>
    <dgm:pt modelId="{6007FEFF-AD54-4934-A49C-53062B8ADDC8}" type="pres">
      <dgm:prSet presAssocID="{9D19C518-A9D3-42FD-AA95-89C68CC4E683}" presName="Child" presStyleLbl="revTx" presStyleIdx="1" presStyleCnt="5" custLinFactNeighborX="-7282" custLinFactNeighborY="14165">
        <dgm:presLayoutVars>
          <dgm:chMax val="0"/>
          <dgm:chPref val="0"/>
          <dgm:bulletEnabled val="1"/>
        </dgm:presLayoutVars>
      </dgm:prSet>
      <dgm:spPr/>
    </dgm:pt>
    <dgm:pt modelId="{BD07C8E1-4538-4F62-B0B0-D5D63A47009B}" type="pres">
      <dgm:prSet presAssocID="{9D19C518-A9D3-42FD-AA95-89C68CC4E683}" presName="Parent" presStyleLbl="revTx" presStyleIdx="2" presStyleCnt="5" custScaleX="116905" custLinFactNeighborX="-2636" custLinFactNeighborY="23874">
        <dgm:presLayoutVars>
          <dgm:chMax val="1"/>
          <dgm:chPref val="1"/>
          <dgm:bulletEnabled val="1"/>
        </dgm:presLayoutVars>
      </dgm:prSet>
      <dgm:spPr/>
    </dgm:pt>
    <dgm:pt modelId="{54C61E71-CA5C-4DDD-B933-17B8BF51F33E}" type="pres">
      <dgm:prSet presAssocID="{A2110F58-8FA5-440D-9CB0-34B2B68F641A}" presName="sibTrans" presStyleCnt="0"/>
      <dgm:spPr/>
    </dgm:pt>
    <dgm:pt modelId="{E23F2E00-EAFF-4EF6-A195-F8239C710036}" type="pres">
      <dgm:prSet presAssocID="{F7825C5B-49FE-47CA-ABCD-E712FDF674FE}" presName="composite" presStyleCnt="0"/>
      <dgm:spPr/>
    </dgm:pt>
    <dgm:pt modelId="{F875D31F-501F-4D75-A23D-F08E0E8EA463}" type="pres">
      <dgm:prSet presAssocID="{F7825C5B-49FE-47CA-ABCD-E712FDF674FE}" presName="BackAccent" presStyleLbl="bgShp" presStyleIdx="3" presStyleCnt="4"/>
      <dgm:spPr/>
    </dgm:pt>
    <dgm:pt modelId="{E87640DB-2E02-4339-B80A-9CBAFCBD489D}" type="pres">
      <dgm:prSet presAssocID="{F7825C5B-49FE-47CA-ABCD-E712FDF674FE}" presName="Accent" presStyleLbl="alignNode1" presStyleIdx="3" presStyleCnt="4" custLinFactNeighborX="0"/>
      <dgm:spPr>
        <a:solidFill>
          <a:srgbClr val="CC3300"/>
        </a:solidFill>
      </dgm:spPr>
    </dgm:pt>
    <dgm:pt modelId="{C210EB07-4466-4BB3-B60E-07786B8E3248}" type="pres">
      <dgm:prSet presAssocID="{F7825C5B-49FE-47CA-ABCD-E712FDF674FE}" presName="Child" presStyleLbl="revTx" presStyleIdx="3" presStyleCnt="5" custScaleX="141511" custLinFactNeighborX="-5135" custLinFactNeighborY="9391">
        <dgm:presLayoutVars>
          <dgm:chMax val="0"/>
          <dgm:chPref val="0"/>
          <dgm:bulletEnabled val="1"/>
        </dgm:presLayoutVars>
      </dgm:prSet>
      <dgm:spPr/>
    </dgm:pt>
    <dgm:pt modelId="{CC25C907-A12F-4DF7-BEA5-EFFFAF54B3E3}" type="pres">
      <dgm:prSet presAssocID="{F7825C5B-49FE-47CA-ABCD-E712FDF674FE}" presName="Parent" presStyleLbl="revTx" presStyleIdx="4" presStyleCnt="5" custLinFactNeighborY="45141">
        <dgm:presLayoutVars>
          <dgm:chMax val="1"/>
          <dgm:chPref val="1"/>
          <dgm:bulletEnabled val="1"/>
        </dgm:presLayoutVars>
      </dgm:prSet>
      <dgm:spPr/>
    </dgm:pt>
  </dgm:ptLst>
  <dgm:cxnLst>
    <dgm:cxn modelId="{5DA4F126-1224-4AC6-B8F1-07BA59B60826}" srcId="{EEBDC4D2-E112-4352-B217-1B9DDD13E186}" destId="{33F5ACAA-53BF-4D70-B015-EB713AE3A510}" srcOrd="1" destOrd="0" parTransId="{D4C45EB9-393A-475F-A3A1-F715C2B4788D}" sibTransId="{23528B00-29F0-48C0-9E07-DFAB8D4E722D}"/>
    <dgm:cxn modelId="{5BEC6D31-05F7-42AA-B582-F4C71D615561}" type="presOf" srcId="{EEBDC4D2-E112-4352-B217-1B9DDD13E186}" destId="{CE6EFA71-52F0-46F7-9071-2045588BADE5}" srcOrd="0" destOrd="0" presId="urn:microsoft.com/office/officeart/2008/layout/IncreasingCircleProcess"/>
    <dgm:cxn modelId="{369B6558-7764-45AF-8458-1908CFBD6BE3}" srcId="{F7825C5B-49FE-47CA-ABCD-E712FDF674FE}" destId="{01EBD8DC-1669-4F72-840A-DA87F1DBEE66}" srcOrd="0" destOrd="0" parTransId="{5777202C-D0CD-47D6-A327-2CE34D2C4334}" sibTransId="{8FBF22CE-B900-42FF-B458-B739E2350908}"/>
    <dgm:cxn modelId="{D1BF9359-19BB-445A-A6C7-D2C26B5B1296}" type="presOf" srcId="{9D19C518-A9D3-42FD-AA95-89C68CC4E683}" destId="{BD07C8E1-4538-4F62-B0B0-D5D63A47009B}" srcOrd="0" destOrd="0" presId="urn:microsoft.com/office/officeart/2008/layout/IncreasingCircleProcess"/>
    <dgm:cxn modelId="{A89B59D5-8916-40C8-8A6D-D8A8455AD2EF}" type="presOf" srcId="{F7825C5B-49FE-47CA-ABCD-E712FDF674FE}" destId="{CC25C907-A12F-4DF7-BEA5-EFFFAF54B3E3}" srcOrd="0" destOrd="0" presId="urn:microsoft.com/office/officeart/2008/layout/IncreasingCircleProcess"/>
    <dgm:cxn modelId="{C529BDD7-5D7B-4B45-ADEE-77819CD4767D}" type="presOf" srcId="{33F5ACAA-53BF-4D70-B015-EB713AE3A510}" destId="{2D55A8EF-D57B-4DA0-A59B-CBBB419FB6DB}" srcOrd="0" destOrd="0" presId="urn:microsoft.com/office/officeart/2008/layout/IncreasingCircleProcess"/>
    <dgm:cxn modelId="{D4F524E2-CF58-401B-B5A0-964E8C394737}" srcId="{EEBDC4D2-E112-4352-B217-1B9DDD13E186}" destId="{F7825C5B-49FE-47CA-ABCD-E712FDF674FE}" srcOrd="3" destOrd="0" parTransId="{FCE20F6E-D07B-4DF8-9565-78813EBE4EBD}" sibTransId="{B888488D-AFE4-4E4F-BC39-7A721A77248B}"/>
    <dgm:cxn modelId="{406DA5E8-0DD7-49E9-A99D-51C8435471C3}" srcId="{EEBDC4D2-E112-4352-B217-1B9DDD13E186}" destId="{9D19C518-A9D3-42FD-AA95-89C68CC4E683}" srcOrd="2" destOrd="0" parTransId="{BDC31D4B-3F84-4CB7-9584-BCAEB3F6B7B7}" sibTransId="{A2110F58-8FA5-440D-9CB0-34B2B68F641A}"/>
    <dgm:cxn modelId="{0C9587EC-1816-482C-8F51-D650003AB437}" srcId="{EEBDC4D2-E112-4352-B217-1B9DDD13E186}" destId="{E9362465-2990-4D2B-AD74-46070E6FD92B}" srcOrd="0" destOrd="0" parTransId="{988970BF-9F39-46EE-84A0-F8FAB100423C}" sibTransId="{1BC2DD97-A012-43B5-B414-16FDA3F698D6}"/>
    <dgm:cxn modelId="{84E294EE-FA7C-4270-ADFA-AA028CE65BAD}" type="presOf" srcId="{01EBD8DC-1669-4F72-840A-DA87F1DBEE66}" destId="{C210EB07-4466-4BB3-B60E-07786B8E3248}" srcOrd="0" destOrd="0" presId="urn:microsoft.com/office/officeart/2008/layout/IncreasingCircleProcess"/>
    <dgm:cxn modelId="{E0FC4AFA-4B7E-46A1-A1A6-1C20136A2160}" type="presOf" srcId="{E9362465-2990-4D2B-AD74-46070E6FD92B}" destId="{20DC350C-69DF-40F4-920E-7E4ECD8F9F8C}" srcOrd="0" destOrd="0" presId="urn:microsoft.com/office/officeart/2008/layout/IncreasingCircleProcess"/>
    <dgm:cxn modelId="{C10D3D5E-4480-41EC-80B9-9BDC1C8D9101}" type="presParOf" srcId="{CE6EFA71-52F0-46F7-9071-2045588BADE5}" destId="{12763543-009C-4D8A-B909-0B9586CC15AC}" srcOrd="0" destOrd="0" presId="urn:microsoft.com/office/officeart/2008/layout/IncreasingCircleProcess"/>
    <dgm:cxn modelId="{1CA881E8-DFDF-4BAF-B584-6B09F41FFA86}" type="presParOf" srcId="{12763543-009C-4D8A-B909-0B9586CC15AC}" destId="{BC8B5A2D-023F-4BC7-B3DF-2942CC1C7F0E}" srcOrd="0" destOrd="0" presId="urn:microsoft.com/office/officeart/2008/layout/IncreasingCircleProcess"/>
    <dgm:cxn modelId="{B6707FCF-398B-4F0B-A654-F98FDF3C4F89}" type="presParOf" srcId="{12763543-009C-4D8A-B909-0B9586CC15AC}" destId="{57351FA2-9CDC-44B6-8410-627090E91477}" srcOrd="1" destOrd="0" presId="urn:microsoft.com/office/officeart/2008/layout/IncreasingCircleProcess"/>
    <dgm:cxn modelId="{5DD4604C-4ADC-442C-A141-963519F1C841}" type="presParOf" srcId="{12763543-009C-4D8A-B909-0B9586CC15AC}" destId="{638401FD-DC5F-4576-8B1F-4F7695E48791}" srcOrd="2" destOrd="0" presId="urn:microsoft.com/office/officeart/2008/layout/IncreasingCircleProcess"/>
    <dgm:cxn modelId="{13C30BDE-87EB-40B4-8EF0-2E9937673C9E}" type="presParOf" srcId="{12763543-009C-4D8A-B909-0B9586CC15AC}" destId="{20DC350C-69DF-40F4-920E-7E4ECD8F9F8C}" srcOrd="3" destOrd="0" presId="urn:microsoft.com/office/officeart/2008/layout/IncreasingCircleProcess"/>
    <dgm:cxn modelId="{F1EAC062-4E06-4E29-855E-B7EB4E14B9FA}" type="presParOf" srcId="{CE6EFA71-52F0-46F7-9071-2045588BADE5}" destId="{8843A608-DF32-4D50-9154-48235B237693}" srcOrd="1" destOrd="0" presId="urn:microsoft.com/office/officeart/2008/layout/IncreasingCircleProcess"/>
    <dgm:cxn modelId="{DC747D79-D3AE-40A3-A0F3-16F5DAF4FE9D}" type="presParOf" srcId="{CE6EFA71-52F0-46F7-9071-2045588BADE5}" destId="{6060F937-D831-437D-8E7D-945EF7CE6D3D}" srcOrd="2" destOrd="0" presId="urn:microsoft.com/office/officeart/2008/layout/IncreasingCircleProcess"/>
    <dgm:cxn modelId="{0C80D56A-22D9-4871-9B49-7FF38F877DE2}" type="presParOf" srcId="{6060F937-D831-437D-8E7D-945EF7CE6D3D}" destId="{1B8EE5CA-5472-4BC5-BC60-E343062B28DE}" srcOrd="0" destOrd="0" presId="urn:microsoft.com/office/officeart/2008/layout/IncreasingCircleProcess"/>
    <dgm:cxn modelId="{57682414-61E0-4088-A865-E7051364C37C}" type="presParOf" srcId="{6060F937-D831-437D-8E7D-945EF7CE6D3D}" destId="{989A1444-EC12-4E98-881A-62DCACDD8A0B}" srcOrd="1" destOrd="0" presId="urn:microsoft.com/office/officeart/2008/layout/IncreasingCircleProcess"/>
    <dgm:cxn modelId="{D6E97BBF-BDBB-49CC-A376-BB7B2589ACE6}" type="presParOf" srcId="{6060F937-D831-437D-8E7D-945EF7CE6D3D}" destId="{771BCF91-CEE3-43C9-9A27-046A895168DE}" srcOrd="2" destOrd="0" presId="urn:microsoft.com/office/officeart/2008/layout/IncreasingCircleProcess"/>
    <dgm:cxn modelId="{4D90A0A5-28A9-410E-B4EA-EA847A62EC92}" type="presParOf" srcId="{6060F937-D831-437D-8E7D-945EF7CE6D3D}" destId="{2D55A8EF-D57B-4DA0-A59B-CBBB419FB6DB}" srcOrd="3" destOrd="0" presId="urn:microsoft.com/office/officeart/2008/layout/IncreasingCircleProcess"/>
    <dgm:cxn modelId="{A04B280F-3D4F-4E46-89A2-FD766F6311F0}" type="presParOf" srcId="{CE6EFA71-52F0-46F7-9071-2045588BADE5}" destId="{6BD74AF6-3C65-486B-B5E0-FE027524B3DE}" srcOrd="3" destOrd="0" presId="urn:microsoft.com/office/officeart/2008/layout/IncreasingCircleProcess"/>
    <dgm:cxn modelId="{1F1241FF-F1B8-497C-A417-D888595C8924}" type="presParOf" srcId="{CE6EFA71-52F0-46F7-9071-2045588BADE5}" destId="{1A7A41E1-8135-46D2-81FC-DFCF35DE2C79}" srcOrd="4" destOrd="0" presId="urn:microsoft.com/office/officeart/2008/layout/IncreasingCircleProcess"/>
    <dgm:cxn modelId="{CAB42199-52C6-4A1B-9C2C-8201F108D28E}" type="presParOf" srcId="{1A7A41E1-8135-46D2-81FC-DFCF35DE2C79}" destId="{845A12AD-6186-4EB1-9D22-01D2FC2F3DC7}" srcOrd="0" destOrd="0" presId="urn:microsoft.com/office/officeart/2008/layout/IncreasingCircleProcess"/>
    <dgm:cxn modelId="{3226CE8D-D2C7-413E-BF4B-1BC3FD3A73EC}" type="presParOf" srcId="{1A7A41E1-8135-46D2-81FC-DFCF35DE2C79}" destId="{FC906D2F-FDB0-4BAA-B0A1-C72DAAB27B52}" srcOrd="1" destOrd="0" presId="urn:microsoft.com/office/officeart/2008/layout/IncreasingCircleProcess"/>
    <dgm:cxn modelId="{8B97143E-2FE9-46FD-8CA1-D2B27AA8B825}" type="presParOf" srcId="{1A7A41E1-8135-46D2-81FC-DFCF35DE2C79}" destId="{6007FEFF-AD54-4934-A49C-53062B8ADDC8}" srcOrd="2" destOrd="0" presId="urn:microsoft.com/office/officeart/2008/layout/IncreasingCircleProcess"/>
    <dgm:cxn modelId="{DB9187DE-E28A-41F6-B8EA-BC76F6D2DE9E}" type="presParOf" srcId="{1A7A41E1-8135-46D2-81FC-DFCF35DE2C79}" destId="{BD07C8E1-4538-4F62-B0B0-D5D63A47009B}" srcOrd="3" destOrd="0" presId="urn:microsoft.com/office/officeart/2008/layout/IncreasingCircleProcess"/>
    <dgm:cxn modelId="{25528BEB-34F0-404E-ABE3-D57DF9DB9E16}" type="presParOf" srcId="{CE6EFA71-52F0-46F7-9071-2045588BADE5}" destId="{54C61E71-CA5C-4DDD-B933-17B8BF51F33E}" srcOrd="5" destOrd="0" presId="urn:microsoft.com/office/officeart/2008/layout/IncreasingCircleProcess"/>
    <dgm:cxn modelId="{1115F137-422B-41FF-A005-C6E53B6ECEEB}" type="presParOf" srcId="{CE6EFA71-52F0-46F7-9071-2045588BADE5}" destId="{E23F2E00-EAFF-4EF6-A195-F8239C710036}" srcOrd="6" destOrd="0" presId="urn:microsoft.com/office/officeart/2008/layout/IncreasingCircleProcess"/>
    <dgm:cxn modelId="{3F9E9D09-56A1-48A2-A994-DB088509F314}" type="presParOf" srcId="{E23F2E00-EAFF-4EF6-A195-F8239C710036}" destId="{F875D31F-501F-4D75-A23D-F08E0E8EA463}" srcOrd="0" destOrd="0" presId="urn:microsoft.com/office/officeart/2008/layout/IncreasingCircleProcess"/>
    <dgm:cxn modelId="{0FC5B051-E317-4BE0-99F7-002BDC7ED61F}" type="presParOf" srcId="{E23F2E00-EAFF-4EF6-A195-F8239C710036}" destId="{E87640DB-2E02-4339-B80A-9CBAFCBD489D}" srcOrd="1" destOrd="0" presId="urn:microsoft.com/office/officeart/2008/layout/IncreasingCircleProcess"/>
    <dgm:cxn modelId="{9B29932C-DBA3-4257-BBA9-4034E1C0BA5A}" type="presParOf" srcId="{E23F2E00-EAFF-4EF6-A195-F8239C710036}" destId="{C210EB07-4466-4BB3-B60E-07786B8E3248}" srcOrd="2" destOrd="0" presId="urn:microsoft.com/office/officeart/2008/layout/IncreasingCircleProcess"/>
    <dgm:cxn modelId="{71BC85F7-8A9F-4262-8C2D-B498241CA0A5}" type="presParOf" srcId="{E23F2E00-EAFF-4EF6-A195-F8239C710036}" destId="{CC25C907-A12F-4DF7-BEA5-EFFFAF54B3E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B5A2D-023F-4BC7-B3DF-2942CC1C7F0E}">
      <dsp:nvSpPr>
        <dsp:cNvPr id="0" name=""/>
        <dsp:cNvSpPr/>
      </dsp:nvSpPr>
      <dsp:spPr>
        <a:xfrm>
          <a:off x="3904" y="60739"/>
          <a:ext cx="493014" cy="493014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57351FA2-9CDC-44B6-8410-627090E91477}">
      <dsp:nvSpPr>
        <dsp:cNvPr id="0" name=""/>
        <dsp:cNvSpPr/>
      </dsp:nvSpPr>
      <dsp:spPr>
        <a:xfrm>
          <a:off x="53205" y="49301"/>
          <a:ext cx="394411" cy="394411"/>
        </a:xfrm>
        <a:prstGeom prst="chord">
          <a:avLst>
            <a:gd name="adj1" fmla="val 1800000"/>
            <a:gd name="adj2" fmla="val 900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DC350C-69DF-40F4-920E-7E4ECD8F9F8C}">
      <dsp:nvSpPr>
        <dsp:cNvPr id="0" name=""/>
        <dsp:cNvSpPr/>
      </dsp:nvSpPr>
      <dsp:spPr>
        <a:xfrm>
          <a:off x="501275" y="285869"/>
          <a:ext cx="1667546" cy="49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889000" rtl="0" eaLnBrk="1" fontAlgn="auto" latinLnBrk="0" hangingPunct="1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altLang="zh-CN" sz="18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Sensor data acquisition</a:t>
          </a:r>
        </a:p>
      </dsp:txBody>
      <dsp:txXfrm>
        <a:off x="501275" y="285869"/>
        <a:ext cx="1667546" cy="493014"/>
      </dsp:txXfrm>
    </dsp:sp>
    <dsp:sp modelId="{1B8EE5CA-5472-4BC5-BC60-E343062B28DE}">
      <dsp:nvSpPr>
        <dsp:cNvPr id="0" name=""/>
        <dsp:cNvSpPr/>
      </dsp:nvSpPr>
      <dsp:spPr>
        <a:xfrm>
          <a:off x="2265363" y="0"/>
          <a:ext cx="493013" cy="493014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9A1444-EC12-4E98-881A-62DCACDD8A0B}">
      <dsp:nvSpPr>
        <dsp:cNvPr id="0" name=""/>
        <dsp:cNvSpPr/>
      </dsp:nvSpPr>
      <dsp:spPr>
        <a:xfrm>
          <a:off x="2314665" y="49301"/>
          <a:ext cx="394411" cy="394411"/>
        </a:xfrm>
        <a:prstGeom prst="chord">
          <a:avLst>
            <a:gd name="adj1" fmla="val 0"/>
            <a:gd name="adj2" fmla="val 10800000"/>
          </a:avLst>
        </a:prstGeom>
        <a:solidFill>
          <a:schemeClr val="accent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55A8EF-D57B-4DA0-A59B-CBBB419FB6DB}">
      <dsp:nvSpPr>
        <dsp:cNvPr id="0" name=""/>
        <dsp:cNvSpPr/>
      </dsp:nvSpPr>
      <dsp:spPr>
        <a:xfrm>
          <a:off x="2861089" y="0"/>
          <a:ext cx="1458499" cy="49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2700" kern="1200" dirty="0">
            <a:solidFill>
              <a:schemeClr val="tx1"/>
            </a:solidFill>
          </a:endParaRPr>
        </a:p>
      </dsp:txBody>
      <dsp:txXfrm>
        <a:off x="2861089" y="0"/>
        <a:ext cx="1458499" cy="493014"/>
      </dsp:txXfrm>
    </dsp:sp>
    <dsp:sp modelId="{845A12AD-6186-4EB1-9D22-01D2FC2F3DC7}">
      <dsp:nvSpPr>
        <dsp:cNvPr id="0" name=""/>
        <dsp:cNvSpPr/>
      </dsp:nvSpPr>
      <dsp:spPr>
        <a:xfrm>
          <a:off x="4422300" y="0"/>
          <a:ext cx="493014" cy="493014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C906D2F-FDB0-4BAA-B0A1-C72DAAB27B52}">
      <dsp:nvSpPr>
        <dsp:cNvPr id="0" name=""/>
        <dsp:cNvSpPr/>
      </dsp:nvSpPr>
      <dsp:spPr>
        <a:xfrm>
          <a:off x="4471601" y="49301"/>
          <a:ext cx="394411" cy="394411"/>
        </a:xfrm>
        <a:prstGeom prst="chord">
          <a:avLst>
            <a:gd name="adj1" fmla="val 19800000"/>
            <a:gd name="adj2" fmla="val 12600000"/>
          </a:avLst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07C8E1-4538-4F62-B0B0-D5D63A47009B}">
      <dsp:nvSpPr>
        <dsp:cNvPr id="0" name=""/>
        <dsp:cNvSpPr/>
      </dsp:nvSpPr>
      <dsp:spPr>
        <a:xfrm>
          <a:off x="4856299" y="117702"/>
          <a:ext cx="1705059" cy="49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b" anchorCtr="0">
          <a:noAutofit/>
        </a:bodyPr>
        <a:lstStyle/>
        <a:p>
          <a:pPr marL="0" lvl="0" indent="0" algn="l" defTabSz="889000" rtl="0" eaLnBrk="1" fontAlgn="auto" latinLnBrk="0" hangingPunct="1">
            <a:lnSpc>
              <a:spcPct val="5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altLang="zh-CN" sz="20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 </a:t>
          </a:r>
          <a:r>
            <a:rPr lang="en-US" altLang="zh-CN" sz="18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Transceiver</a:t>
          </a:r>
          <a:endParaRPr lang="zh-CN" altLang="en-US" sz="20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4856299" y="117702"/>
        <a:ext cx="1705059" cy="493014"/>
      </dsp:txXfrm>
    </dsp:sp>
    <dsp:sp modelId="{F875D31F-501F-4D75-A23D-F08E0E8EA463}">
      <dsp:nvSpPr>
        <dsp:cNvPr id="0" name=""/>
        <dsp:cNvSpPr/>
      </dsp:nvSpPr>
      <dsp:spPr>
        <a:xfrm>
          <a:off x="6702515" y="0"/>
          <a:ext cx="493014" cy="493014"/>
        </a:xfrm>
        <a:prstGeom prst="ellipse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E87640DB-2E02-4339-B80A-9CBAFCBD489D}">
      <dsp:nvSpPr>
        <dsp:cNvPr id="0" name=""/>
        <dsp:cNvSpPr/>
      </dsp:nvSpPr>
      <dsp:spPr>
        <a:xfrm>
          <a:off x="6751817" y="49301"/>
          <a:ext cx="394411" cy="394411"/>
        </a:xfrm>
        <a:prstGeom prst="chord">
          <a:avLst>
            <a:gd name="adj1" fmla="val 16200000"/>
            <a:gd name="adj2" fmla="val 16200000"/>
          </a:avLst>
        </a:prstGeom>
        <a:solidFill>
          <a:srgbClr val="CC33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10EB07-4466-4BB3-B60E-07786B8E3248}">
      <dsp:nvSpPr>
        <dsp:cNvPr id="0" name=""/>
        <dsp:cNvSpPr/>
      </dsp:nvSpPr>
      <dsp:spPr>
        <a:xfrm>
          <a:off x="6920628" y="687855"/>
          <a:ext cx="2063937" cy="2074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600" b="1" kern="1200" dirty="0">
            <a:solidFill>
              <a:schemeClr val="tx1"/>
            </a:solidFill>
          </a:endParaRPr>
        </a:p>
      </dsp:txBody>
      <dsp:txXfrm>
        <a:off x="6920628" y="687855"/>
        <a:ext cx="2063937" cy="2074767"/>
      </dsp:txXfrm>
    </dsp:sp>
    <dsp:sp modelId="{CC25C907-A12F-4DF7-BEA5-EFFFAF54B3E3}">
      <dsp:nvSpPr>
        <dsp:cNvPr id="0" name=""/>
        <dsp:cNvSpPr/>
      </dsp:nvSpPr>
      <dsp:spPr>
        <a:xfrm>
          <a:off x="7298241" y="222551"/>
          <a:ext cx="1458499" cy="493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marL="0" lvl="0" indent="0" algn="l" defTabSz="755650" rtl="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/>
          </a:pPr>
          <a:r>
            <a:rPr lang="en-US" altLang="zh-CN" sz="1800" b="1" kern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rPr>
            <a:t>RF energy harvester</a:t>
          </a:r>
          <a:endParaRPr lang="zh-CN" altLang="en-US" sz="1800" b="1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  <a:cs typeface="+mn-cs"/>
          </a:endParaRPr>
        </a:p>
      </dsp:txBody>
      <dsp:txXfrm>
        <a:off x="7298241" y="222551"/>
        <a:ext cx="1458499" cy="493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3F99EF29-387F-42BB-8A81-132E16DF8442}" type="slidenum">
              <a:rPr lang="en-US" dirty="0"/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 dirty="0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algn="r" defTabSz="933450">
              <a:defRPr sz="1400" b="1" smtClean="0"/>
            </a:lvl1pPr>
          </a:lstStyle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b" anchorCtr="0" compatLnSpc="1">
            <a:spAutoFit/>
          </a:bodyPr>
          <a:lstStyle>
            <a:lvl1pPr defTabSz="933450">
              <a:defRPr sz="1400" b="1" smtClean="0"/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3662" tIns="46038" rIns="93662" bIns="46038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5pPr marL="457200" lvl="4" algn="r" defTabSz="933450">
              <a:defRPr smtClean="0"/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r" defTabSz="933450">
              <a:defRPr smtClean="0"/>
            </a:lvl1pPr>
          </a:lstStyle>
          <a:p>
            <a:pPr>
              <a:defRPr/>
            </a:pPr>
            <a:r>
              <a:rPr lang="en-US" dirty="0"/>
              <a:t>Page </a:t>
            </a:r>
            <a:fld id="{870C1BA4-1CEE-4CD8-8532-343A8D2B3155}" type="slidenum">
              <a:rPr lang="en-US" dirty="0"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dirty="0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 dirty="0"/>
              <a:t>1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E338-564F-4217-B798-0D9041F0E4E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09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E338-564F-4217-B798-0D9041F0E4E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99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E338-564F-4217-B798-0D9041F0E4E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268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E338-564F-4217-B798-0D9041F0E4E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7798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844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518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338-564F-4217-B798-0D9041F0E4E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970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用图，</a:t>
            </a:r>
            <a:r>
              <a:rPr lang="en-US" altLang="zh-CN" dirty="0"/>
              <a:t>3</a:t>
            </a:r>
            <a:r>
              <a:rPr lang="zh-CN" altLang="en-US" dirty="0"/>
              <a:t>代，分别用图代表结构。</a:t>
            </a:r>
            <a:endParaRPr lang="en-US" altLang="zh-CN" dirty="0"/>
          </a:p>
          <a:p>
            <a:r>
              <a:rPr lang="en-US" altLang="zh-CN" dirty="0"/>
              <a:t>G1</a:t>
            </a:r>
            <a:r>
              <a:rPr lang="zh-CN" altLang="en-US" dirty="0"/>
              <a:t>：</a:t>
            </a:r>
            <a:r>
              <a:rPr lang="en-US" altLang="zh-CN" dirty="0"/>
              <a:t>RFID</a:t>
            </a:r>
            <a:r>
              <a:rPr lang="zh-CN" altLang="en-US" dirty="0"/>
              <a:t>手持机扫</a:t>
            </a:r>
            <a:endParaRPr lang="en-US" altLang="zh-CN" dirty="0"/>
          </a:p>
          <a:p>
            <a:r>
              <a:rPr lang="en-US" altLang="zh-CN" dirty="0"/>
              <a:t>G2</a:t>
            </a:r>
            <a:r>
              <a:rPr lang="zh-CN" altLang="en-US" dirty="0"/>
              <a:t>：蓝牙通信，可参考</a:t>
            </a:r>
            <a:r>
              <a:rPr lang="en-US" altLang="zh-CN" dirty="0" err="1"/>
              <a:t>wiliot</a:t>
            </a:r>
            <a:r>
              <a:rPr lang="zh-CN" altLang="en-US" dirty="0"/>
              <a:t>的图</a:t>
            </a:r>
            <a:endParaRPr lang="en-US" altLang="zh-CN" dirty="0"/>
          </a:p>
          <a:p>
            <a:r>
              <a:rPr lang="en-US" altLang="zh-CN" dirty="0"/>
              <a:t>G3</a:t>
            </a:r>
            <a:r>
              <a:rPr lang="zh-CN" altLang="en-US" dirty="0"/>
              <a:t>：与基站，可用</a:t>
            </a:r>
            <a:r>
              <a:rPr lang="en-US" altLang="zh-CN" dirty="0"/>
              <a:t>HW</a:t>
            </a:r>
            <a:r>
              <a:rPr lang="zh-CN" altLang="en-US" dirty="0"/>
              <a:t>的图</a:t>
            </a:r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7E338-564F-4217-B798-0D9041F0E4E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82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E338-564F-4217-B798-0D9041F0E4E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989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60EADE-42A1-4A67-8306-E8A20FF217EA}" type="slidenum">
              <a:rPr lang="zh-CN" altLang="zh-CN" smtClean="0"/>
              <a:pPr>
                <a:defRPr/>
              </a:pPr>
              <a:t>10</a:t>
            </a:fld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376034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E338-564F-4217-B798-0D9041F0E4E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8528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7E338-564F-4217-B798-0D9041F0E4E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824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3099D1E7-2CFE-4362-BB72-AF97192842EA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US" altLang="zh-CN" dirty="0"/>
              <a:t>Hao Min (</a:t>
            </a:r>
            <a:r>
              <a:rPr lang="en-US" altLang="zh-CN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>
            <a:extLst>
              <a:ext uri="{FF2B5EF4-FFF2-40B4-BE49-F238E27FC236}">
                <a16:creationId xmlns:a16="http://schemas.microsoft.com/office/drawing/2014/main" id="{565376C4-09A8-4EFA-9E76-89E08E089545}"/>
              </a:ext>
            </a:extLst>
          </p:cNvPr>
          <p:cNvGrpSpPr/>
          <p:nvPr userDrawn="1"/>
        </p:nvGrpSpPr>
        <p:grpSpPr>
          <a:xfrm>
            <a:off x="8353378" y="45268"/>
            <a:ext cx="527705" cy="813278"/>
            <a:chOff x="13177456" y="784703"/>
            <a:chExt cx="1069125" cy="1235771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D7A4E3E3-7D39-4F90-BBFA-6D9B63163428}"/>
                </a:ext>
              </a:extLst>
            </p:cNvPr>
            <p:cNvGrpSpPr/>
            <p:nvPr/>
          </p:nvGrpSpPr>
          <p:grpSpPr>
            <a:xfrm>
              <a:off x="13323904" y="784703"/>
              <a:ext cx="821266" cy="774176"/>
              <a:chOff x="13192018" y="784703"/>
              <a:chExt cx="821266" cy="774176"/>
            </a:xfrm>
          </p:grpSpPr>
          <p:sp>
            <p:nvSpPr>
              <p:cNvPr id="52" name="矩形: 圆角 51">
                <a:extLst>
                  <a:ext uri="{FF2B5EF4-FFF2-40B4-BE49-F238E27FC236}">
                    <a16:creationId xmlns:a16="http://schemas.microsoft.com/office/drawing/2014/main" id="{16FA75C8-C141-47C0-AB8E-D57B29002E7A}"/>
                  </a:ext>
                </a:extLst>
              </p:cNvPr>
              <p:cNvSpPr/>
              <p:nvPr/>
            </p:nvSpPr>
            <p:spPr>
              <a:xfrm>
                <a:off x="13192018" y="784703"/>
                <a:ext cx="821266" cy="774176"/>
              </a:xfrm>
              <a:prstGeom prst="roundRect">
                <a:avLst>
                  <a:gd name="adj" fmla="val 23507"/>
                </a:avLst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4321800E-585D-4B09-81C8-EC4DF4F17235}"/>
                  </a:ext>
                </a:extLst>
              </p:cNvPr>
              <p:cNvSpPr/>
              <p:nvPr/>
            </p:nvSpPr>
            <p:spPr>
              <a:xfrm rot="2030507">
                <a:off x="13299968" y="910338"/>
                <a:ext cx="605367" cy="5067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C960106B-7626-4B13-BC35-CB093E148738}"/>
                  </a:ext>
                </a:extLst>
              </p:cNvPr>
              <p:cNvSpPr/>
              <p:nvPr/>
            </p:nvSpPr>
            <p:spPr>
              <a:xfrm>
                <a:off x="13640751" y="1179076"/>
                <a:ext cx="201970" cy="184494"/>
              </a:xfrm>
              <a:prstGeom prst="ellipse">
                <a:avLst/>
              </a:prstGeom>
              <a:solidFill>
                <a:srgbClr val="483D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F4282C24-0596-4F55-83F1-E4AA62E85D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0" t="64498" r="15217" b="8540"/>
            <a:stretch/>
          </p:blipFill>
          <p:spPr>
            <a:xfrm>
              <a:off x="13177456" y="1585710"/>
              <a:ext cx="1069125" cy="434764"/>
            </a:xfrm>
            <a:prstGeom prst="rect">
              <a:avLst/>
            </a:prstGeom>
          </p:spPr>
        </p:pic>
      </p:grp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E16FE9CE-C964-4424-9FBB-0C8BBF93EAED}"/>
              </a:ext>
            </a:extLst>
          </p:cNvPr>
          <p:cNvCxnSpPr/>
          <p:nvPr userDrawn="1"/>
        </p:nvCxnSpPr>
        <p:spPr>
          <a:xfrm rot="16200000">
            <a:off x="1747624" y="-1039622"/>
            <a:ext cx="0" cy="3312368"/>
          </a:xfrm>
          <a:prstGeom prst="line">
            <a:avLst/>
          </a:prstGeom>
          <a:ln>
            <a:gradFill>
              <a:gsLst>
                <a:gs pos="10000">
                  <a:schemeClr val="accent1">
                    <a:alpha val="0"/>
                  </a:schemeClr>
                </a:gs>
                <a:gs pos="56000">
                  <a:schemeClr val="accent1"/>
                </a:gs>
                <a:gs pos="9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el 8">
            <a:extLst>
              <a:ext uri="{FF2B5EF4-FFF2-40B4-BE49-F238E27FC236}">
                <a16:creationId xmlns:a16="http://schemas.microsoft.com/office/drawing/2014/main" id="{909FCCB4-9609-4B4A-9414-5A85567333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975" y="219624"/>
            <a:ext cx="5779294" cy="36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r>
              <a:rPr lang="zh-CN" altLang="en-US" dirty="0"/>
              <a:t>大标题：微软雅黑简体加粗</a:t>
            </a:r>
            <a:r>
              <a:rPr lang="en-US" altLang="zh-CN" dirty="0"/>
              <a:t>28P</a:t>
            </a:r>
            <a:endParaRPr lang="de-DE" dirty="0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680A1C2A-DCE5-4FC4-AD61-4610295D8A76}"/>
              </a:ext>
            </a:extLst>
          </p:cNvPr>
          <p:cNvSpPr/>
          <p:nvPr userDrawn="1"/>
        </p:nvSpPr>
        <p:spPr>
          <a:xfrm>
            <a:off x="0" y="75748"/>
            <a:ext cx="91440" cy="540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35464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6D9878CF-6D31-4B94-AFA2-BCF041D82133}"/>
              </a:ext>
            </a:extLst>
          </p:cNvPr>
          <p:cNvGrpSpPr/>
          <p:nvPr userDrawn="1"/>
        </p:nvGrpSpPr>
        <p:grpSpPr>
          <a:xfrm>
            <a:off x="8353378" y="45268"/>
            <a:ext cx="527705" cy="813278"/>
            <a:chOff x="13177456" y="784703"/>
            <a:chExt cx="1069125" cy="1235771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9173D079-51F7-4FC9-B4ED-26E2D72332EA}"/>
                </a:ext>
              </a:extLst>
            </p:cNvPr>
            <p:cNvGrpSpPr/>
            <p:nvPr/>
          </p:nvGrpSpPr>
          <p:grpSpPr>
            <a:xfrm>
              <a:off x="13323904" y="784703"/>
              <a:ext cx="821266" cy="774176"/>
              <a:chOff x="13192018" y="784703"/>
              <a:chExt cx="821266" cy="774176"/>
            </a:xfrm>
          </p:grpSpPr>
          <p:sp>
            <p:nvSpPr>
              <p:cNvPr id="43" name="矩形: 圆角 42">
                <a:extLst>
                  <a:ext uri="{FF2B5EF4-FFF2-40B4-BE49-F238E27FC236}">
                    <a16:creationId xmlns:a16="http://schemas.microsoft.com/office/drawing/2014/main" id="{59872FCC-37F5-43AF-8A06-AE04587B6EEE}"/>
                  </a:ext>
                </a:extLst>
              </p:cNvPr>
              <p:cNvSpPr/>
              <p:nvPr/>
            </p:nvSpPr>
            <p:spPr>
              <a:xfrm>
                <a:off x="13192018" y="784703"/>
                <a:ext cx="821266" cy="774176"/>
              </a:xfrm>
              <a:prstGeom prst="roundRect">
                <a:avLst>
                  <a:gd name="adj" fmla="val 23507"/>
                </a:avLst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91FAF049-534A-447B-8752-A89223046740}"/>
                  </a:ext>
                </a:extLst>
              </p:cNvPr>
              <p:cNvSpPr/>
              <p:nvPr/>
            </p:nvSpPr>
            <p:spPr>
              <a:xfrm rot="2030507">
                <a:off x="13299968" y="910338"/>
                <a:ext cx="605367" cy="5067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0611E347-60F4-459E-85E9-9E834EAC3673}"/>
                  </a:ext>
                </a:extLst>
              </p:cNvPr>
              <p:cNvSpPr/>
              <p:nvPr/>
            </p:nvSpPr>
            <p:spPr>
              <a:xfrm>
                <a:off x="13640751" y="1179076"/>
                <a:ext cx="201970" cy="184494"/>
              </a:xfrm>
              <a:prstGeom prst="ellipse">
                <a:avLst/>
              </a:prstGeom>
              <a:solidFill>
                <a:srgbClr val="483D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AE9ED208-E103-4B46-90AE-21E9BFBBC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0" t="64498" r="15217" b="8540"/>
            <a:stretch/>
          </p:blipFill>
          <p:spPr>
            <a:xfrm>
              <a:off x="13177456" y="1585710"/>
              <a:ext cx="1069125" cy="434764"/>
            </a:xfrm>
            <a:prstGeom prst="rect">
              <a:avLst/>
            </a:prstGeom>
          </p:spPr>
        </p:pic>
      </p:grp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887B4764-6F17-44B6-9B97-8464F1D252A6}"/>
              </a:ext>
            </a:extLst>
          </p:cNvPr>
          <p:cNvCxnSpPr/>
          <p:nvPr userDrawn="1"/>
        </p:nvCxnSpPr>
        <p:spPr>
          <a:xfrm rot="16200000">
            <a:off x="1747624" y="-1039622"/>
            <a:ext cx="0" cy="3312368"/>
          </a:xfrm>
          <a:prstGeom prst="line">
            <a:avLst/>
          </a:prstGeom>
          <a:ln>
            <a:gradFill>
              <a:gsLst>
                <a:gs pos="10000">
                  <a:schemeClr val="accent1">
                    <a:alpha val="0"/>
                  </a:schemeClr>
                </a:gs>
                <a:gs pos="56000">
                  <a:schemeClr val="accent1"/>
                </a:gs>
                <a:gs pos="90000">
                  <a:schemeClr val="accent1">
                    <a:alpha val="0"/>
                  </a:schemeClr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8">
            <a:extLst>
              <a:ext uri="{FF2B5EF4-FFF2-40B4-BE49-F238E27FC236}">
                <a16:creationId xmlns:a16="http://schemas.microsoft.com/office/drawing/2014/main" id="{4F0C0E02-2414-4922-9DCE-5D56BF3DAD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312975" y="219624"/>
            <a:ext cx="5779294" cy="366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100" b="1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9pPr>
          </a:lstStyle>
          <a:p>
            <a:r>
              <a:rPr lang="zh-CN" altLang="en-US" dirty="0"/>
              <a:t>大标题：微软雅黑简体加粗</a:t>
            </a:r>
            <a:r>
              <a:rPr lang="en-US" altLang="zh-CN" dirty="0"/>
              <a:t>28P</a:t>
            </a:r>
            <a:endParaRPr lang="de-DE" dirty="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E02957A6-28E9-42B9-9D23-48D901C8AE99}"/>
              </a:ext>
            </a:extLst>
          </p:cNvPr>
          <p:cNvSpPr/>
          <p:nvPr userDrawn="1"/>
        </p:nvSpPr>
        <p:spPr>
          <a:xfrm>
            <a:off x="0" y="75748"/>
            <a:ext cx="91440" cy="54081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150125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id="{D6A51C1B-A762-46F1-94D9-20C62F9133B9}"/>
              </a:ext>
            </a:extLst>
          </p:cNvPr>
          <p:cNvSpPr/>
          <p:nvPr userDrawn="1"/>
        </p:nvSpPr>
        <p:spPr>
          <a:xfrm>
            <a:off x="0" y="884404"/>
            <a:ext cx="9144000" cy="5973596"/>
          </a:xfrm>
          <a:prstGeom prst="rect">
            <a:avLst/>
          </a:prstGeom>
          <a:gradFill flip="none" rotWithShape="1">
            <a:gsLst>
              <a:gs pos="0">
                <a:srgbClr val="00297A"/>
              </a:gs>
              <a:gs pos="100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9FFE8E7-B780-4AA3-9036-ED951F3FFF24}"/>
              </a:ext>
            </a:extLst>
          </p:cNvPr>
          <p:cNvSpPr/>
          <p:nvPr userDrawn="1"/>
        </p:nvSpPr>
        <p:spPr>
          <a:xfrm>
            <a:off x="0" y="884404"/>
            <a:ext cx="9144000" cy="5973596"/>
          </a:xfrm>
          <a:prstGeom prst="rect">
            <a:avLst/>
          </a:prstGeom>
          <a:blipFill dpi="0" rotWithShape="1">
            <a:blip r:embed="rId2">
              <a:alphaModFix amt="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4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9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1C67D82-4BC4-48EA-9F0B-5DC4E483F2DC}"/>
              </a:ext>
            </a:extLst>
          </p:cNvPr>
          <p:cNvSpPr/>
          <p:nvPr userDrawn="1"/>
        </p:nvSpPr>
        <p:spPr>
          <a:xfrm>
            <a:off x="0" y="865978"/>
            <a:ext cx="9144000" cy="5992022"/>
          </a:xfrm>
          <a:prstGeom prst="rect">
            <a:avLst/>
          </a:prstGeom>
          <a:gradFill flip="none" rotWithShape="1">
            <a:gsLst>
              <a:gs pos="0">
                <a:srgbClr val="0817A4">
                  <a:alpha val="0"/>
                </a:srgbClr>
              </a:gs>
              <a:gs pos="100000">
                <a:srgbClr val="06106A">
                  <a:alpha val="64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6118" tIns="98059" rIns="196118" bIns="98059" anchor="ctr"/>
          <a:lstStyle/>
          <a:p>
            <a:pPr lvl="0" algn="ctr"/>
            <a:endParaRPr lang="zh-CN" altLang="en-US" sz="773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14B4A32-7CC9-40A6-AF4E-71375A5A0BEF}"/>
              </a:ext>
            </a:extLst>
          </p:cNvPr>
          <p:cNvGrpSpPr/>
          <p:nvPr userDrawn="1"/>
        </p:nvGrpSpPr>
        <p:grpSpPr>
          <a:xfrm>
            <a:off x="8353378" y="45268"/>
            <a:ext cx="527705" cy="813278"/>
            <a:chOff x="13177456" y="784703"/>
            <a:chExt cx="1069125" cy="1235771"/>
          </a:xfrm>
        </p:grpSpPr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BA54479E-712E-4FCD-914C-D5EF9D5C788E}"/>
                </a:ext>
              </a:extLst>
            </p:cNvPr>
            <p:cNvGrpSpPr/>
            <p:nvPr/>
          </p:nvGrpSpPr>
          <p:grpSpPr>
            <a:xfrm>
              <a:off x="13323904" y="784703"/>
              <a:ext cx="821266" cy="774176"/>
              <a:chOff x="13192018" y="784703"/>
              <a:chExt cx="821266" cy="774176"/>
            </a:xfrm>
          </p:grpSpPr>
          <p:sp>
            <p:nvSpPr>
              <p:cNvPr id="40" name="矩形: 圆角 39">
                <a:extLst>
                  <a:ext uri="{FF2B5EF4-FFF2-40B4-BE49-F238E27FC236}">
                    <a16:creationId xmlns:a16="http://schemas.microsoft.com/office/drawing/2014/main" id="{933AF401-DE59-4F35-A49B-98CF09B5202E}"/>
                  </a:ext>
                </a:extLst>
              </p:cNvPr>
              <p:cNvSpPr/>
              <p:nvPr/>
            </p:nvSpPr>
            <p:spPr>
              <a:xfrm>
                <a:off x="13192018" y="784703"/>
                <a:ext cx="821266" cy="774176"/>
              </a:xfrm>
              <a:prstGeom prst="roundRect">
                <a:avLst>
                  <a:gd name="adj" fmla="val 23507"/>
                </a:avLst>
              </a:prstGeom>
              <a:solidFill>
                <a:srgbClr val="FE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D34A751A-AAE7-402B-927F-E6CDD0C9611A}"/>
                  </a:ext>
                </a:extLst>
              </p:cNvPr>
              <p:cNvSpPr/>
              <p:nvPr/>
            </p:nvSpPr>
            <p:spPr>
              <a:xfrm rot="2030507">
                <a:off x="13299968" y="910338"/>
                <a:ext cx="605367" cy="5067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B107784F-AC40-4A3F-81C0-D2AB04B37585}"/>
                  </a:ext>
                </a:extLst>
              </p:cNvPr>
              <p:cNvSpPr/>
              <p:nvPr/>
            </p:nvSpPr>
            <p:spPr>
              <a:xfrm>
                <a:off x="13640751" y="1179076"/>
                <a:ext cx="201970" cy="184494"/>
              </a:xfrm>
              <a:prstGeom prst="ellipse">
                <a:avLst/>
              </a:prstGeom>
              <a:solidFill>
                <a:srgbClr val="483D8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900"/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40EA6592-FE94-4C48-8E37-01BF3C971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20" t="64498" r="15217" b="8540"/>
            <a:stretch/>
          </p:blipFill>
          <p:spPr>
            <a:xfrm>
              <a:off x="13177456" y="1585710"/>
              <a:ext cx="1069125" cy="434764"/>
            </a:xfrm>
            <a:prstGeom prst="rect">
              <a:avLst/>
            </a:prstGeom>
          </p:spPr>
        </p:pic>
      </p:grpSp>
      <p:sp>
        <p:nvSpPr>
          <p:cNvPr id="12" name="灯片编号占位符 2"/>
          <p:cNvSpPr>
            <a:spLocks noGrp="1"/>
          </p:cNvSpPr>
          <p:nvPr>
            <p:ph type="sldNum" sz="quarter" idx="4"/>
          </p:nvPr>
        </p:nvSpPr>
        <p:spPr>
          <a:xfrm>
            <a:off x="8770072" y="6514754"/>
            <a:ext cx="319319" cy="230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C280E-E68C-4ED8-94B9-5D6662F8D0D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998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 flipH="1">
            <a:off x="5791201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t" anchorCtr="0" compatLnSpc="1">
            <a:spAutoFit/>
          </a:bodyPr>
          <a:lstStyle>
            <a:lvl1pPr algn="r">
              <a:defRPr smtClean="0"/>
            </a:lvl1pPr>
          </a:lstStyle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2400" y="6475413"/>
            <a:ext cx="535404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0" tIns="0" rIns="0" bIns="0" numCol="1" anchor="t" anchorCtr="0" compatLnSpc="1">
            <a:spAutoFit/>
          </a:bodyPr>
          <a:lstStyle>
            <a:lvl1pPr algn="ctr">
              <a:defRPr smtClean="0"/>
            </a:lvl1pPr>
          </a:lstStyle>
          <a:p>
            <a:pPr>
              <a:defRPr/>
            </a:pPr>
            <a:r>
              <a:rPr lang="en-US" dirty="0"/>
              <a:t>Slide </a:t>
            </a:r>
            <a:fld id="{1020D93E-1000-485A-B4A0-9946B8CFFE0D}" type="slidenum">
              <a:rPr lang="en-US" dirty="0"/>
              <a:t>‹#›</a:t>
            </a:fld>
            <a:endParaRPr lang="en-US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1" y="6475413"/>
            <a:ext cx="718145" cy="18466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200" dirty="0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695261" y="6475413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4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4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microsoft.com/office/2007/relationships/hdphoto" Target="../media/hdphoto7.wdp"/><Relationship Id="rId18" Type="http://schemas.microsoft.com/office/2007/relationships/hdphoto" Target="../media/hdphoto9.wdp"/><Relationship Id="rId26" Type="http://schemas.microsoft.com/office/2007/relationships/hdphoto" Target="../media/hdphoto13.wdp"/><Relationship Id="rId3" Type="http://schemas.openxmlformats.org/officeDocument/2006/relationships/image" Target="../media/image4.png"/><Relationship Id="rId21" Type="http://schemas.openxmlformats.org/officeDocument/2006/relationships/image" Target="../media/image1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1.gif"/><Relationship Id="rId20" Type="http://schemas.microsoft.com/office/2007/relationships/hdphoto" Target="../media/hdphoto10.wdp"/><Relationship Id="rId29" Type="http://schemas.microsoft.com/office/2007/relationships/hdphoto" Target="../media/hdphoto14.wdp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24" Type="http://schemas.microsoft.com/office/2007/relationships/hdphoto" Target="../media/hdphoto12.wdp"/><Relationship Id="rId5" Type="http://schemas.openxmlformats.org/officeDocument/2006/relationships/image" Target="../media/image5.png"/><Relationship Id="rId15" Type="http://schemas.microsoft.com/office/2007/relationships/hdphoto" Target="../media/hdphoto8.wdp"/><Relationship Id="rId23" Type="http://schemas.openxmlformats.org/officeDocument/2006/relationships/image" Target="../media/image15.png"/><Relationship Id="rId28" Type="http://schemas.openxmlformats.org/officeDocument/2006/relationships/image" Target="../media/image18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4" Type="http://schemas.microsoft.com/office/2007/relationships/hdphoto" Target="../media/hdphoto3.wdp"/><Relationship Id="rId9" Type="http://schemas.openxmlformats.org/officeDocument/2006/relationships/image" Target="../media/image7.gif"/><Relationship Id="rId14" Type="http://schemas.openxmlformats.org/officeDocument/2006/relationships/image" Target="../media/image10.png"/><Relationship Id="rId22" Type="http://schemas.microsoft.com/office/2007/relationships/hdphoto" Target="../media/hdphoto11.wdp"/><Relationship Id="rId27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Ambient Power Enabled IoT Technologies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1800" dirty="0"/>
              <a:t>Date: 2022-11-14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838204" y="2162581"/>
            <a:ext cx="1368339" cy="25002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2075" tIns="46039" rIns="92075" bIns="46039"/>
          <a:lstStyle/>
          <a:p>
            <a:pPr marL="342891" indent="-342891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graphicFrame>
        <p:nvGraphicFramePr>
          <p:cNvPr id="5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319644"/>
              </p:ext>
            </p:extLst>
          </p:nvPr>
        </p:nvGraphicFramePr>
        <p:xfrm>
          <a:off x="952503" y="2701140"/>
          <a:ext cx="7658101" cy="6412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57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0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46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11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Hao</a:t>
                      </a:r>
                      <a:r>
                        <a:rPr lang="en-US" altLang="zh-CN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Min</a:t>
                      </a:r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Shanghai </a:t>
                      </a:r>
                      <a:r>
                        <a:rPr lang="en-US" altLang="zh-CN" sz="1200" b="0" kern="1200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Quanray</a:t>
                      </a:r>
                      <a:r>
                        <a:rPr lang="en-US" altLang="zh-CN" sz="1200" b="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 Electronics</a:t>
                      </a:r>
                      <a:endParaRPr lang="en-US" sz="1200" b="0" kern="1200" dirty="0">
                        <a:solidFill>
                          <a:srgbClr val="000000"/>
                        </a:solidFill>
                        <a:latin typeface="+mn-lt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ShangHai</a:t>
                      </a: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 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rgbClr val="000000"/>
                          </a:solidFill>
                          <a:latin typeface="+mn-lt"/>
                          <a:ea typeface="Times New Roman" panose="02020603050405020304"/>
                          <a:cs typeface="Arial" panose="020B0604020202020204"/>
                        </a:rPr>
                        <a:t>China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 panose="02020603050405020304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u="none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anose="020B0604020202020204"/>
                        </a:rPr>
                        <a:t>Hao.min@quanray.com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Times New Roman" panose="02020603050405020304"/>
                        <a:cs typeface="Arial" panose="020B060402020202020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DC11C35-C9B5-4836-8CF8-94805338B17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5BBDD43-D10A-4DB4-80DD-56BCA6415F93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C0533E09-562A-4F2D-93FE-4D256A123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C444D701-4DE8-4F1C-A3DA-222570C005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2108302" y="1992213"/>
            <a:ext cx="1514744" cy="3449242"/>
            <a:chOff x="3934114" y="1623810"/>
            <a:chExt cx="2019658" cy="459898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65FA8432-B2C3-45ED-8388-83E205F145EF}"/>
                </a:ext>
              </a:extLst>
            </p:cNvPr>
            <p:cNvSpPr/>
            <p:nvPr/>
          </p:nvSpPr>
          <p:spPr>
            <a:xfrm>
              <a:off x="3934114" y="1623810"/>
              <a:ext cx="2019658" cy="459898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28F5006F-8244-4CAE-8A5F-F1A5F5A1E22E}"/>
                </a:ext>
              </a:extLst>
            </p:cNvPr>
            <p:cNvSpPr txBox="1"/>
            <p:nvPr/>
          </p:nvSpPr>
          <p:spPr>
            <a:xfrm>
              <a:off x="4173230" y="1772379"/>
              <a:ext cx="1505528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Energy Harvest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矩形: 圆角 5">
              <a:extLst>
                <a:ext uri="{FF2B5EF4-FFF2-40B4-BE49-F238E27FC236}">
                  <a16:creationId xmlns:a16="http://schemas.microsoft.com/office/drawing/2014/main" id="{B16186E2-0D63-4FE4-99D9-20DFFF548BF6}"/>
                </a:ext>
              </a:extLst>
            </p:cNvPr>
            <p:cNvSpPr/>
            <p:nvPr/>
          </p:nvSpPr>
          <p:spPr>
            <a:xfrm>
              <a:off x="4350339" y="2398944"/>
              <a:ext cx="1200726" cy="44334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Solar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43824E5C-9984-4F43-ABBD-448326DB51C3}"/>
                </a:ext>
              </a:extLst>
            </p:cNvPr>
            <p:cNvSpPr/>
            <p:nvPr/>
          </p:nvSpPr>
          <p:spPr>
            <a:xfrm>
              <a:off x="4350339" y="2971786"/>
              <a:ext cx="1200726" cy="44334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TEG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553B800-0A1F-4E67-9F33-FFEED406B65E}"/>
                </a:ext>
              </a:extLst>
            </p:cNvPr>
            <p:cNvSpPr/>
            <p:nvPr/>
          </p:nvSpPr>
          <p:spPr>
            <a:xfrm>
              <a:off x="4335745" y="3849898"/>
              <a:ext cx="1247851" cy="44334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Antenna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53152677-F0D5-4968-A006-097D231C527B}"/>
                </a:ext>
              </a:extLst>
            </p:cNvPr>
            <p:cNvSpPr/>
            <p:nvPr/>
          </p:nvSpPr>
          <p:spPr>
            <a:xfrm>
              <a:off x="4344102" y="4711069"/>
              <a:ext cx="1200726" cy="44334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Piezo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B28A939C-EE6F-46C6-97AB-83E6FCF943FD}"/>
              </a:ext>
            </a:extLst>
          </p:cNvPr>
          <p:cNvSpPr/>
          <p:nvPr/>
        </p:nvSpPr>
        <p:spPr>
          <a:xfrm>
            <a:off x="5825348" y="2003175"/>
            <a:ext cx="1407082" cy="2514929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543E178F-7991-41E2-9725-BBFCB8CA057C}"/>
              </a:ext>
            </a:extLst>
          </p:cNvPr>
          <p:cNvSpPr txBox="1"/>
          <p:nvPr/>
        </p:nvSpPr>
        <p:spPr>
          <a:xfrm>
            <a:off x="6196890" y="2144366"/>
            <a:ext cx="1379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383460BB-B9B4-4E31-9CD9-568A694B78F9}"/>
              </a:ext>
            </a:extLst>
          </p:cNvPr>
          <p:cNvSpPr txBox="1"/>
          <p:nvPr/>
        </p:nvSpPr>
        <p:spPr>
          <a:xfrm>
            <a:off x="5902836" y="2126994"/>
            <a:ext cx="113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Data Acquisition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B7BF1634-41F7-45E5-BC40-111CECE5D125}"/>
              </a:ext>
            </a:extLst>
          </p:cNvPr>
          <p:cNvSpPr/>
          <p:nvPr/>
        </p:nvSpPr>
        <p:spPr>
          <a:xfrm>
            <a:off x="6145428" y="3076084"/>
            <a:ext cx="698081" cy="3325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MCU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id="{E22514A3-0626-4DE1-B626-7A2201D560BA}"/>
              </a:ext>
            </a:extLst>
          </p:cNvPr>
          <p:cNvSpPr/>
          <p:nvPr/>
        </p:nvSpPr>
        <p:spPr>
          <a:xfrm>
            <a:off x="6153726" y="3556252"/>
            <a:ext cx="698081" cy="3325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NVM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: 圆角 31">
            <a:extLst>
              <a:ext uri="{FF2B5EF4-FFF2-40B4-BE49-F238E27FC236}">
                <a16:creationId xmlns:a16="http://schemas.microsoft.com/office/drawing/2014/main" id="{0C480ACC-7A2F-4E9A-B990-BDBA037C5323}"/>
              </a:ext>
            </a:extLst>
          </p:cNvPr>
          <p:cNvSpPr/>
          <p:nvPr/>
        </p:nvSpPr>
        <p:spPr>
          <a:xfrm>
            <a:off x="6153726" y="4841320"/>
            <a:ext cx="927609" cy="3325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Sensor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46472" y="1947852"/>
            <a:ext cx="1595094" cy="3449243"/>
            <a:chOff x="1040465" y="1593282"/>
            <a:chExt cx="2126792" cy="4598990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A3C769A1-4E45-430D-B287-B8305946A4C8}"/>
                </a:ext>
              </a:extLst>
            </p:cNvPr>
            <p:cNvSpPr/>
            <p:nvPr/>
          </p:nvSpPr>
          <p:spPr>
            <a:xfrm>
              <a:off x="1062431" y="1593282"/>
              <a:ext cx="2085302" cy="459899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09EF091-8759-4A38-897E-428789D83AC0}"/>
                </a:ext>
              </a:extLst>
            </p:cNvPr>
            <p:cNvSpPr txBox="1"/>
            <p:nvPr/>
          </p:nvSpPr>
          <p:spPr>
            <a:xfrm>
              <a:off x="1518581" y="1781827"/>
              <a:ext cx="150552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Energy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C96BDE7-F0B3-436C-A2ED-F2BDD2BCA7B9}"/>
                </a:ext>
              </a:extLst>
            </p:cNvPr>
            <p:cNvSpPr txBox="1"/>
            <p:nvPr/>
          </p:nvSpPr>
          <p:spPr>
            <a:xfrm>
              <a:off x="1130909" y="2213341"/>
              <a:ext cx="150552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Light</a:t>
              </a:r>
              <a:endParaRPr lang="zh-CN" altLang="en-US" sz="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0AD6AA36-0855-4969-8F71-F9AC2604B87F}"/>
                </a:ext>
              </a:extLst>
            </p:cNvPr>
            <p:cNvSpPr txBox="1"/>
            <p:nvPr/>
          </p:nvSpPr>
          <p:spPr>
            <a:xfrm>
              <a:off x="1040465" y="3344898"/>
              <a:ext cx="150552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Heat</a:t>
              </a:r>
              <a:endParaRPr lang="zh-CN" altLang="en-US" sz="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06986D64-E477-4DA5-9582-86F6901E43BD}"/>
                </a:ext>
              </a:extLst>
            </p:cNvPr>
            <p:cNvSpPr txBox="1"/>
            <p:nvPr/>
          </p:nvSpPr>
          <p:spPr>
            <a:xfrm>
              <a:off x="1176002" y="3952534"/>
              <a:ext cx="150552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Radio</a:t>
              </a:r>
              <a:endParaRPr lang="zh-CN" altLang="en-US" sz="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12236C6-1136-409D-8B4C-68A0C265ED7B}"/>
                </a:ext>
              </a:extLst>
            </p:cNvPr>
            <p:cNvSpPr txBox="1"/>
            <p:nvPr/>
          </p:nvSpPr>
          <p:spPr>
            <a:xfrm>
              <a:off x="1157304" y="4728388"/>
              <a:ext cx="1505527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Mechanical</a:t>
              </a:r>
              <a:endParaRPr lang="zh-CN" altLang="en-US" sz="9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E2821002-90A1-49B2-8C6A-9AB2A8836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72365" y="3601878"/>
              <a:ext cx="851743" cy="114943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E6F2A22B-926B-45B2-87F9-7AF4029BE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41244" y="2431476"/>
              <a:ext cx="737646" cy="66697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F47326C5-62BE-4AD4-B052-BD11C2119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59872" y="2431476"/>
              <a:ext cx="1007385" cy="69521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8A3B778-0786-481D-927F-B8EE75706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38047" y="3162527"/>
              <a:ext cx="851743" cy="61506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48" name="箭头: 右 47">
            <a:extLst>
              <a:ext uri="{FF2B5EF4-FFF2-40B4-BE49-F238E27FC236}">
                <a16:creationId xmlns:a16="http://schemas.microsoft.com/office/drawing/2014/main" id="{3DF81748-0CB9-4566-8455-DA1A923E5893}"/>
              </a:ext>
            </a:extLst>
          </p:cNvPr>
          <p:cNvSpPr/>
          <p:nvPr/>
        </p:nvSpPr>
        <p:spPr>
          <a:xfrm>
            <a:off x="1739200" y="2697764"/>
            <a:ext cx="900545" cy="11799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49" name="箭头: 右 48">
            <a:extLst>
              <a:ext uri="{FF2B5EF4-FFF2-40B4-BE49-F238E27FC236}">
                <a16:creationId xmlns:a16="http://schemas.microsoft.com/office/drawing/2014/main" id="{4AB801B9-9EDE-4B68-866E-13765F0978D4}"/>
              </a:ext>
            </a:extLst>
          </p:cNvPr>
          <p:cNvSpPr/>
          <p:nvPr/>
        </p:nvSpPr>
        <p:spPr>
          <a:xfrm rot="20829478">
            <a:off x="1406545" y="3216589"/>
            <a:ext cx="1217305" cy="9379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50" name="箭头: 右 49">
            <a:extLst>
              <a:ext uri="{FF2B5EF4-FFF2-40B4-BE49-F238E27FC236}">
                <a16:creationId xmlns:a16="http://schemas.microsoft.com/office/drawing/2014/main" id="{53414BDA-1188-4DD6-86AD-6F81098AEF50}"/>
              </a:ext>
            </a:extLst>
          </p:cNvPr>
          <p:cNvSpPr/>
          <p:nvPr/>
        </p:nvSpPr>
        <p:spPr>
          <a:xfrm rot="20618852">
            <a:off x="1617529" y="3712057"/>
            <a:ext cx="1059518" cy="11276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51" name="箭头: 右 50">
            <a:extLst>
              <a:ext uri="{FF2B5EF4-FFF2-40B4-BE49-F238E27FC236}">
                <a16:creationId xmlns:a16="http://schemas.microsoft.com/office/drawing/2014/main" id="{FC122B35-2B41-4EE2-92B3-882EC6F0008A}"/>
              </a:ext>
            </a:extLst>
          </p:cNvPr>
          <p:cNvSpPr/>
          <p:nvPr/>
        </p:nvSpPr>
        <p:spPr>
          <a:xfrm>
            <a:off x="1543450" y="4398414"/>
            <a:ext cx="983838" cy="14464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55" name="箭头: 右 54">
            <a:extLst>
              <a:ext uri="{FF2B5EF4-FFF2-40B4-BE49-F238E27FC236}">
                <a16:creationId xmlns:a16="http://schemas.microsoft.com/office/drawing/2014/main" id="{EDBFE937-FE5C-4F7A-875C-C9331C6BE3DC}"/>
              </a:ext>
            </a:extLst>
          </p:cNvPr>
          <p:cNvSpPr/>
          <p:nvPr/>
        </p:nvSpPr>
        <p:spPr>
          <a:xfrm>
            <a:off x="3371033" y="2677256"/>
            <a:ext cx="814565" cy="13497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57" name="箭头: 右 56">
            <a:extLst>
              <a:ext uri="{FF2B5EF4-FFF2-40B4-BE49-F238E27FC236}">
                <a16:creationId xmlns:a16="http://schemas.microsoft.com/office/drawing/2014/main" id="{E338382A-5343-48D6-AB84-EC1D22DB6635}"/>
              </a:ext>
            </a:extLst>
          </p:cNvPr>
          <p:cNvSpPr/>
          <p:nvPr/>
        </p:nvSpPr>
        <p:spPr>
          <a:xfrm>
            <a:off x="3371033" y="3065682"/>
            <a:ext cx="814565" cy="134970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60" name="箭头: 右 59">
            <a:extLst>
              <a:ext uri="{FF2B5EF4-FFF2-40B4-BE49-F238E27FC236}">
                <a16:creationId xmlns:a16="http://schemas.microsoft.com/office/drawing/2014/main" id="{DCA76662-CC88-46EF-9588-480D3DED3B59}"/>
              </a:ext>
            </a:extLst>
          </p:cNvPr>
          <p:cNvSpPr/>
          <p:nvPr/>
        </p:nvSpPr>
        <p:spPr>
          <a:xfrm rot="20618852">
            <a:off x="3357167" y="4231961"/>
            <a:ext cx="878285" cy="11776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61" name="箭头: 右 60">
            <a:extLst>
              <a:ext uri="{FF2B5EF4-FFF2-40B4-BE49-F238E27FC236}">
                <a16:creationId xmlns:a16="http://schemas.microsoft.com/office/drawing/2014/main" id="{AE275BF7-FC8A-4791-8BF3-14E51DE2964F}"/>
              </a:ext>
            </a:extLst>
          </p:cNvPr>
          <p:cNvSpPr/>
          <p:nvPr/>
        </p:nvSpPr>
        <p:spPr>
          <a:xfrm>
            <a:off x="3356758" y="3785134"/>
            <a:ext cx="517730" cy="12591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65" name="箭头: 右 64">
            <a:extLst>
              <a:ext uri="{FF2B5EF4-FFF2-40B4-BE49-F238E27FC236}">
                <a16:creationId xmlns:a16="http://schemas.microsoft.com/office/drawing/2014/main" id="{29109CD2-6F70-4879-A684-3C9E1B35FE9E}"/>
              </a:ext>
            </a:extLst>
          </p:cNvPr>
          <p:cNvSpPr/>
          <p:nvPr/>
        </p:nvSpPr>
        <p:spPr>
          <a:xfrm>
            <a:off x="5637145" y="3307455"/>
            <a:ext cx="187872" cy="192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grpSp>
        <p:nvGrpSpPr>
          <p:cNvPr id="10" name="组合 9"/>
          <p:cNvGrpSpPr/>
          <p:nvPr/>
        </p:nvGrpSpPr>
        <p:grpSpPr>
          <a:xfrm>
            <a:off x="3814816" y="1993881"/>
            <a:ext cx="1932274" cy="3247433"/>
            <a:chOff x="5989954" y="1655993"/>
            <a:chExt cx="2576365" cy="4329910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id="{E571E244-6230-4AFA-BF76-B2B32F2724AA}"/>
                </a:ext>
              </a:extLst>
            </p:cNvPr>
            <p:cNvSpPr/>
            <p:nvPr/>
          </p:nvSpPr>
          <p:spPr>
            <a:xfrm>
              <a:off x="5989954" y="1655993"/>
              <a:ext cx="2425015" cy="335323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0C33FC45-9F90-4678-99FD-3E9888B4B3DC}"/>
                </a:ext>
              </a:extLst>
            </p:cNvPr>
            <p:cNvSpPr txBox="1"/>
            <p:nvPr/>
          </p:nvSpPr>
          <p:spPr>
            <a:xfrm>
              <a:off x="6439169" y="1842666"/>
              <a:ext cx="183942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Power Management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C9B56CD3-16CC-4585-A84B-BEA8DEEEE208}"/>
                </a:ext>
              </a:extLst>
            </p:cNvPr>
            <p:cNvSpPr/>
            <p:nvPr/>
          </p:nvSpPr>
          <p:spPr>
            <a:xfrm>
              <a:off x="6179636" y="2469231"/>
              <a:ext cx="930775" cy="1125064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MPPT</a:t>
              </a:r>
              <a:endPara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160751DE-C104-4892-B65E-2E0FCBCCC626}"/>
                </a:ext>
              </a:extLst>
            </p:cNvPr>
            <p:cNvSpPr/>
            <p:nvPr/>
          </p:nvSpPr>
          <p:spPr>
            <a:xfrm>
              <a:off x="6179636" y="3721995"/>
              <a:ext cx="930775" cy="1153819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Rect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: 圆角 22">
              <a:extLst>
                <a:ext uri="{FF2B5EF4-FFF2-40B4-BE49-F238E27FC236}">
                  <a16:creationId xmlns:a16="http://schemas.microsoft.com/office/drawing/2014/main" id="{B73F1D41-2311-46D9-983E-05CC46AD2560}"/>
                </a:ext>
              </a:extLst>
            </p:cNvPr>
            <p:cNvSpPr/>
            <p:nvPr/>
          </p:nvSpPr>
          <p:spPr>
            <a:xfrm>
              <a:off x="7358879" y="2440476"/>
              <a:ext cx="945579" cy="1153819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Boost</a:t>
              </a:r>
            </a:p>
            <a:p>
              <a:pPr algn="ctr"/>
              <a:r>
                <a:rPr lang="en-US" altLang="zh-CN" sz="105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DC-DC</a:t>
              </a:r>
              <a:endPara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2A86E8CA-B010-4B1C-A056-7AA32125A97B}"/>
                </a:ext>
              </a:extLst>
            </p:cNvPr>
            <p:cNvSpPr/>
            <p:nvPr/>
          </p:nvSpPr>
          <p:spPr>
            <a:xfrm>
              <a:off x="7364522" y="3721996"/>
              <a:ext cx="930775" cy="1153819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Bulk</a:t>
              </a:r>
            </a:p>
            <a:p>
              <a:pPr algn="ctr"/>
              <a:r>
                <a:rPr lang="en-US" altLang="zh-CN" sz="105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DC-DC</a:t>
              </a:r>
              <a:endParaRPr lang="zh-CN" altLang="en-US" sz="105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D1AF3313-D40D-4C4B-A1CB-F2BB8EDABBEC}"/>
                </a:ext>
              </a:extLst>
            </p:cNvPr>
            <p:cNvSpPr/>
            <p:nvPr/>
          </p:nvSpPr>
          <p:spPr>
            <a:xfrm>
              <a:off x="6127794" y="5542557"/>
              <a:ext cx="2438525" cy="44334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Energy Storage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6" name="箭头: 右 55">
              <a:extLst>
                <a:ext uri="{FF2B5EF4-FFF2-40B4-BE49-F238E27FC236}">
                  <a16:creationId xmlns:a16="http://schemas.microsoft.com/office/drawing/2014/main" id="{CBFF1489-0343-457F-9AB2-C70CA9ECEE2F}"/>
                </a:ext>
              </a:extLst>
            </p:cNvPr>
            <p:cNvSpPr/>
            <p:nvPr/>
          </p:nvSpPr>
          <p:spPr>
            <a:xfrm>
              <a:off x="7117505" y="2649526"/>
              <a:ext cx="269280" cy="1665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58" name="箭头: 右 57">
              <a:extLst>
                <a:ext uri="{FF2B5EF4-FFF2-40B4-BE49-F238E27FC236}">
                  <a16:creationId xmlns:a16="http://schemas.microsoft.com/office/drawing/2014/main" id="{3410BEBC-289C-4CF0-9403-DE32D72239C9}"/>
                </a:ext>
              </a:extLst>
            </p:cNvPr>
            <p:cNvSpPr/>
            <p:nvPr/>
          </p:nvSpPr>
          <p:spPr>
            <a:xfrm>
              <a:off x="7117505" y="3167427"/>
              <a:ext cx="269280" cy="16654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63" name="箭头: 右 62">
              <a:extLst>
                <a:ext uri="{FF2B5EF4-FFF2-40B4-BE49-F238E27FC236}">
                  <a16:creationId xmlns:a16="http://schemas.microsoft.com/office/drawing/2014/main" id="{86CCE3A6-AE3C-4176-B830-E1992AC3D03C}"/>
                </a:ext>
              </a:extLst>
            </p:cNvPr>
            <p:cNvSpPr/>
            <p:nvPr/>
          </p:nvSpPr>
          <p:spPr>
            <a:xfrm>
              <a:off x="7129538" y="3894117"/>
              <a:ext cx="250496" cy="2561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64" name="箭头: 右 63">
              <a:extLst>
                <a:ext uri="{FF2B5EF4-FFF2-40B4-BE49-F238E27FC236}">
                  <a16:creationId xmlns:a16="http://schemas.microsoft.com/office/drawing/2014/main" id="{47004D71-844F-4B89-9544-E487376D3697}"/>
                </a:ext>
              </a:extLst>
            </p:cNvPr>
            <p:cNvSpPr/>
            <p:nvPr/>
          </p:nvSpPr>
          <p:spPr>
            <a:xfrm>
              <a:off x="7106508" y="4378748"/>
              <a:ext cx="250496" cy="25618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66" name="箭头: 右 65">
              <a:extLst>
                <a:ext uri="{FF2B5EF4-FFF2-40B4-BE49-F238E27FC236}">
                  <a16:creationId xmlns:a16="http://schemas.microsoft.com/office/drawing/2014/main" id="{DFC830B8-52A6-4FB2-8150-B586C31399EA}"/>
                </a:ext>
              </a:extLst>
            </p:cNvPr>
            <p:cNvSpPr/>
            <p:nvPr/>
          </p:nvSpPr>
          <p:spPr>
            <a:xfrm rot="5400000">
              <a:off x="7043667" y="5142673"/>
              <a:ext cx="351374" cy="3021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  <p:sp>
          <p:nvSpPr>
            <p:cNvPr id="67" name="箭头: 右 66">
              <a:extLst>
                <a:ext uri="{FF2B5EF4-FFF2-40B4-BE49-F238E27FC236}">
                  <a16:creationId xmlns:a16="http://schemas.microsoft.com/office/drawing/2014/main" id="{8D745972-C7A2-4D0F-B394-C62F3A1D4FDD}"/>
                </a:ext>
              </a:extLst>
            </p:cNvPr>
            <p:cNvSpPr/>
            <p:nvPr/>
          </p:nvSpPr>
          <p:spPr>
            <a:xfrm rot="16200000">
              <a:off x="7799665" y="5142036"/>
              <a:ext cx="351374" cy="30217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 dirty="0"/>
            </a:p>
          </p:txBody>
        </p:sp>
      </p:grpSp>
      <p:sp>
        <p:nvSpPr>
          <p:cNvPr id="68" name="箭头: 右 67">
            <a:extLst>
              <a:ext uri="{FF2B5EF4-FFF2-40B4-BE49-F238E27FC236}">
                <a16:creationId xmlns:a16="http://schemas.microsoft.com/office/drawing/2014/main" id="{658E0DD2-AC61-40BB-8DCF-CFCF318BA75D}"/>
              </a:ext>
            </a:extLst>
          </p:cNvPr>
          <p:cNvSpPr/>
          <p:nvPr/>
        </p:nvSpPr>
        <p:spPr>
          <a:xfrm rot="16200000">
            <a:off x="6448368" y="4550247"/>
            <a:ext cx="263531" cy="2266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pic>
        <p:nvPicPr>
          <p:cNvPr id="70" name="图片 69">
            <a:extLst>
              <a:ext uri="{FF2B5EF4-FFF2-40B4-BE49-F238E27FC236}">
                <a16:creationId xmlns:a16="http://schemas.microsoft.com/office/drawing/2014/main" id="{768D96BF-1C1E-4F8C-B698-5A905C94CB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75861" y="1777454"/>
            <a:ext cx="914681" cy="900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" name="文本框 70">
            <a:extLst>
              <a:ext uri="{FF2B5EF4-FFF2-40B4-BE49-F238E27FC236}">
                <a16:creationId xmlns:a16="http://schemas.microsoft.com/office/drawing/2014/main" id="{83103265-A135-45EF-A3DD-004BE396D3ED}"/>
              </a:ext>
            </a:extLst>
          </p:cNvPr>
          <p:cNvSpPr txBox="1"/>
          <p:nvPr/>
        </p:nvSpPr>
        <p:spPr>
          <a:xfrm>
            <a:off x="5583140" y="3004281"/>
            <a:ext cx="1129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53F8A864-0AE2-4480-A708-6670F2B72D50}"/>
              </a:ext>
            </a:extLst>
          </p:cNvPr>
          <p:cNvSpPr txBox="1"/>
          <p:nvPr/>
        </p:nvSpPr>
        <p:spPr>
          <a:xfrm>
            <a:off x="5431488" y="4554584"/>
            <a:ext cx="1129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</a:t>
            </a:r>
          </a:p>
        </p:txBody>
      </p:sp>
      <p:sp>
        <p:nvSpPr>
          <p:cNvPr id="69" name="矩形: 圆角 29">
            <a:extLst>
              <a:ext uri="{FF2B5EF4-FFF2-40B4-BE49-F238E27FC236}">
                <a16:creationId xmlns:a16="http://schemas.microsoft.com/office/drawing/2014/main" id="{E22514A3-0626-4DE1-B626-7A2201D560BA}"/>
              </a:ext>
            </a:extLst>
          </p:cNvPr>
          <p:cNvSpPr/>
          <p:nvPr/>
        </p:nvSpPr>
        <p:spPr>
          <a:xfrm>
            <a:off x="6172563" y="4020346"/>
            <a:ext cx="698081" cy="33251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SPI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543E178F-7991-41E2-9725-BBFCB8CA057C}"/>
              </a:ext>
            </a:extLst>
          </p:cNvPr>
          <p:cNvSpPr txBox="1"/>
          <p:nvPr/>
        </p:nvSpPr>
        <p:spPr>
          <a:xfrm>
            <a:off x="7832559" y="3111816"/>
            <a:ext cx="13795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483872" y="2648974"/>
            <a:ext cx="1407082" cy="1905608"/>
            <a:chOff x="9546501" y="2861259"/>
            <a:chExt cx="1876109" cy="2540810"/>
          </a:xfrm>
        </p:grpSpPr>
        <p:sp>
          <p:nvSpPr>
            <p:cNvPr id="74" name="矩形: 圆角 24">
              <a:extLst>
                <a:ext uri="{FF2B5EF4-FFF2-40B4-BE49-F238E27FC236}">
                  <a16:creationId xmlns:a16="http://schemas.microsoft.com/office/drawing/2014/main" id="{B28A939C-EE6F-46C6-97AB-83E6FCF943FD}"/>
                </a:ext>
              </a:extLst>
            </p:cNvPr>
            <p:cNvSpPr/>
            <p:nvPr/>
          </p:nvSpPr>
          <p:spPr>
            <a:xfrm>
              <a:off x="9546501" y="2861259"/>
              <a:ext cx="1876109" cy="2540810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  <p:sp>
          <p:nvSpPr>
            <p:cNvPr id="76" name="文本框 75">
              <a:extLst>
                <a:ext uri="{FF2B5EF4-FFF2-40B4-BE49-F238E27FC236}">
                  <a16:creationId xmlns:a16="http://schemas.microsoft.com/office/drawing/2014/main" id="{383460BB-B9B4-4E31-9CD9-568A694B78F9}"/>
                </a:ext>
              </a:extLst>
            </p:cNvPr>
            <p:cNvSpPr txBox="1"/>
            <p:nvPr/>
          </p:nvSpPr>
          <p:spPr>
            <a:xfrm>
              <a:off x="9802484" y="2955031"/>
              <a:ext cx="139654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Tranceiver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矩形: 圆角 28">
              <a:extLst>
                <a:ext uri="{FF2B5EF4-FFF2-40B4-BE49-F238E27FC236}">
                  <a16:creationId xmlns:a16="http://schemas.microsoft.com/office/drawing/2014/main" id="{B7BF1634-41F7-45E5-BC40-111CECE5D125}"/>
                </a:ext>
              </a:extLst>
            </p:cNvPr>
            <p:cNvSpPr/>
            <p:nvPr/>
          </p:nvSpPr>
          <p:spPr>
            <a:xfrm>
              <a:off x="10007508" y="3510684"/>
              <a:ext cx="930775" cy="44334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 err="1">
                  <a:latin typeface="微软雅黑" panose="020B0503020204020204" pitchFamily="34" charset="-122"/>
                  <a:ea typeface="微软雅黑" panose="020B0503020204020204" pitchFamily="34" charset="-122"/>
                </a:rPr>
                <a:t>WuR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矩形: 圆角 29">
              <a:extLst>
                <a:ext uri="{FF2B5EF4-FFF2-40B4-BE49-F238E27FC236}">
                  <a16:creationId xmlns:a16="http://schemas.microsoft.com/office/drawing/2014/main" id="{E22514A3-0626-4DE1-B626-7A2201D560BA}"/>
                </a:ext>
              </a:extLst>
            </p:cNvPr>
            <p:cNvSpPr/>
            <p:nvPr/>
          </p:nvSpPr>
          <p:spPr>
            <a:xfrm>
              <a:off x="10032627" y="4781932"/>
              <a:ext cx="930775" cy="44334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矩形: 圆角 29">
              <a:extLst>
                <a:ext uri="{FF2B5EF4-FFF2-40B4-BE49-F238E27FC236}">
                  <a16:creationId xmlns:a16="http://schemas.microsoft.com/office/drawing/2014/main" id="{E22514A3-0626-4DE1-B626-7A2201D560BA}"/>
                </a:ext>
              </a:extLst>
            </p:cNvPr>
            <p:cNvSpPr/>
            <p:nvPr/>
          </p:nvSpPr>
          <p:spPr>
            <a:xfrm>
              <a:off x="10032628" y="4146308"/>
              <a:ext cx="930775" cy="443346"/>
            </a:xfrm>
            <a:prstGeom prst="round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9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</a:t>
              </a:r>
              <a:endParaRPr lang="zh-CN" altLang="en-US" sz="9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1" name="箭头: 右 64">
            <a:extLst>
              <a:ext uri="{FF2B5EF4-FFF2-40B4-BE49-F238E27FC236}">
                <a16:creationId xmlns:a16="http://schemas.microsoft.com/office/drawing/2014/main" id="{29109CD2-6F70-4879-A684-3C9E1B35FE9E}"/>
              </a:ext>
            </a:extLst>
          </p:cNvPr>
          <p:cNvSpPr/>
          <p:nvPr/>
        </p:nvSpPr>
        <p:spPr>
          <a:xfrm>
            <a:off x="7264214" y="3413565"/>
            <a:ext cx="187872" cy="1921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Potential AMP IoT device Architecture</a:t>
            </a:r>
            <a:endParaRPr lang="zh-CN" altLang="en-US" dirty="0"/>
          </a:p>
        </p:txBody>
      </p:sp>
      <p:sp>
        <p:nvSpPr>
          <p:cNvPr id="73" name="Footer Placeholder 1">
            <a:extLst>
              <a:ext uri="{FF2B5EF4-FFF2-40B4-BE49-F238E27FC236}">
                <a16:creationId xmlns:a16="http://schemas.microsoft.com/office/drawing/2014/main" id="{83817E72-D183-42F0-AEEF-18DF15A2A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80" name="Slide Number Placeholder 2">
            <a:extLst>
              <a:ext uri="{FF2B5EF4-FFF2-40B4-BE49-F238E27FC236}">
                <a16:creationId xmlns:a16="http://schemas.microsoft.com/office/drawing/2014/main" id="{001C168E-2604-4E0C-92FD-388B28A3EE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2" name="Rectangle 1">
            <a:extLst>
              <a:ext uri="{FF2B5EF4-FFF2-40B4-BE49-F238E27FC236}">
                <a16:creationId xmlns:a16="http://schemas.microsoft.com/office/drawing/2014/main" id="{1E3D7220-DB02-476F-A1A8-6ADF53FB1FB8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83" name="Date Placeholder 3">
            <a:extLst>
              <a:ext uri="{FF2B5EF4-FFF2-40B4-BE49-F238E27FC236}">
                <a16:creationId xmlns:a16="http://schemas.microsoft.com/office/drawing/2014/main" id="{695A67E3-4848-4774-AD8F-70DDA5AB064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01897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8217"/>
    </mc:Choice>
    <mc:Fallback xmlns="">
      <p:transition spd="slow" advTm="12821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图示 33">
            <a:extLst>
              <a:ext uri="{FF2B5EF4-FFF2-40B4-BE49-F238E27FC236}">
                <a16:creationId xmlns:a16="http://schemas.microsoft.com/office/drawing/2014/main" id="{3AA39A5C-F5F1-474C-9A12-1EDF33395B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1008120"/>
              </p:ext>
            </p:extLst>
          </p:nvPr>
        </p:nvGraphicFramePr>
        <p:xfrm>
          <a:off x="233036" y="1751485"/>
          <a:ext cx="90633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5" name="图片 8">
            <a:extLst>
              <a:ext uri="{FF2B5EF4-FFF2-40B4-BE49-F238E27FC236}">
                <a16:creationId xmlns:a16="http://schemas.microsoft.com/office/drawing/2014/main" id="{BAF9564D-5BD9-4FA1-8317-61780ACA5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19954" y="4375092"/>
            <a:ext cx="1989534" cy="1393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6" name="图片 6">
            <a:extLst>
              <a:ext uri="{FF2B5EF4-FFF2-40B4-BE49-F238E27FC236}">
                <a16:creationId xmlns:a16="http://schemas.microsoft.com/office/drawing/2014/main" id="{FC2843D5-1BDF-43CB-8885-BFB0864450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/>
          <a:srcRect r="19157"/>
          <a:stretch/>
        </p:blipFill>
        <p:spPr bwMode="auto">
          <a:xfrm>
            <a:off x="5961888" y="4488063"/>
            <a:ext cx="2961122" cy="11126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图片 2">
            <a:extLst>
              <a:ext uri="{FF2B5EF4-FFF2-40B4-BE49-F238E27FC236}">
                <a16:creationId xmlns:a16="http://schemas.microsoft.com/office/drawing/2014/main" id="{77B31B0A-9AB4-4BEB-A08D-1A736807C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02696" y="4186711"/>
            <a:ext cx="1865763" cy="162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" name="矩形 37">
            <a:extLst>
              <a:ext uri="{FF2B5EF4-FFF2-40B4-BE49-F238E27FC236}">
                <a16:creationId xmlns:a16="http://schemas.microsoft.com/office/drawing/2014/main" id="{DCEC5A7A-4002-423F-A9CB-00F1E8122352}"/>
              </a:ext>
            </a:extLst>
          </p:cNvPr>
          <p:cNvSpPr/>
          <p:nvPr/>
        </p:nvSpPr>
        <p:spPr>
          <a:xfrm>
            <a:off x="816109" y="2518936"/>
            <a:ext cx="2051447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Low power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High sensitivity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High precision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High reliability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ea typeface="微软雅黑" panose="020B0503020204020204" pitchFamily="34" charset="-122"/>
                <a:cs typeface="Times New Roman" panose="02020603050405020304" pitchFamily="18" charset="0"/>
              </a:rPr>
              <a:t>Small footprint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61F9776F-2465-4048-B13E-D447B6A94ED3}"/>
              </a:ext>
            </a:extLst>
          </p:cNvPr>
          <p:cNvSpPr/>
          <p:nvPr/>
        </p:nvSpPr>
        <p:spPr>
          <a:xfrm>
            <a:off x="2762427" y="2513342"/>
            <a:ext cx="2051447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latin typeface="+mn-lt"/>
                <a:ea typeface="微软雅黑" panose="020B0503020204020204" pitchFamily="34" charset="-122"/>
              </a:rPr>
              <a:t>Low power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latin typeface="+mn-lt"/>
                <a:ea typeface="微软雅黑" panose="020B0503020204020204" pitchFamily="34" charset="-122"/>
              </a:rPr>
              <a:t>Low voltage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latin typeface="+mn-lt"/>
                <a:ea typeface="微软雅黑" panose="020B0503020204020204" pitchFamily="34" charset="-122"/>
              </a:rPr>
              <a:t>Low leakage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latin typeface="+mn-lt"/>
                <a:ea typeface="微软雅黑" panose="020B0503020204020204" pitchFamily="34" charset="-122"/>
              </a:rPr>
              <a:t>Power management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400" b="1" dirty="0">
                <a:latin typeface="+mn-lt"/>
                <a:ea typeface="微软雅黑" panose="020B0503020204020204" pitchFamily="34" charset="-122"/>
              </a:rPr>
              <a:t>Fast start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+mn-lt"/>
              </a:rPr>
              <a:t>High reliability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+mn-lt"/>
              </a:rPr>
              <a:t>Low cost</a:t>
            </a:r>
            <a:endParaRPr lang="zh-CN" altLang="en-US" sz="1400" b="1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29D1C684-E664-409F-A0C5-21DD4BA2F40E}"/>
              </a:ext>
            </a:extLst>
          </p:cNvPr>
          <p:cNvSpPr/>
          <p:nvPr/>
        </p:nvSpPr>
        <p:spPr>
          <a:xfrm>
            <a:off x="2867554" y="1958522"/>
            <a:ext cx="1780646" cy="1241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6675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zh-CN" sz="1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MCU and memory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Key Chip Technologies for AMP IoT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EEEA244-11C3-477F-982D-6746ABA73BD1}"/>
              </a:ext>
            </a:extLst>
          </p:cNvPr>
          <p:cNvSpPr/>
          <p:nvPr/>
        </p:nvSpPr>
        <p:spPr>
          <a:xfrm>
            <a:off x="4994590" y="2513342"/>
            <a:ext cx="2051447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+mn-lt"/>
                <a:ea typeface="微软雅黑" panose="020B0503020204020204" pitchFamily="34" charset="-122"/>
              </a:rPr>
              <a:t>   Low power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+mn-lt"/>
                <a:ea typeface="微软雅黑" panose="020B0503020204020204" pitchFamily="34" charset="-122"/>
              </a:rPr>
              <a:t>   Low voltage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+mn-lt"/>
                <a:ea typeface="微软雅黑" panose="020B0503020204020204" pitchFamily="34" charset="-122"/>
              </a:rPr>
              <a:t>   High sensitivity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latin typeface="+mn-lt"/>
                <a:ea typeface="微软雅黑" panose="020B0503020204020204" pitchFamily="34" charset="-122"/>
              </a:rPr>
              <a:t>   Low cost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B342B26-667E-49E7-B270-2EC97CF55666}"/>
              </a:ext>
            </a:extLst>
          </p:cNvPr>
          <p:cNvSpPr/>
          <p:nvPr/>
        </p:nvSpPr>
        <p:spPr>
          <a:xfrm>
            <a:off x="7079087" y="2485040"/>
            <a:ext cx="210401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ea typeface="微软雅黑" panose="020B0503020204020204" pitchFamily="34" charset="-122"/>
              </a:rPr>
              <a:t>Low threshold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ea typeface="微软雅黑" panose="020B0503020204020204" pitchFamily="34" charset="-122"/>
              </a:rPr>
              <a:t>High dynamic range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ea typeface="微软雅黑" panose="020B0503020204020204" pitchFamily="34" charset="-122"/>
              </a:rPr>
              <a:t>High power conversion efficiency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altLang="zh-CN" sz="1400" b="1" dirty="0">
                <a:ea typeface="微软雅黑" panose="020B0503020204020204" pitchFamily="34" charset="-122"/>
              </a:rPr>
              <a:t>Low leakage power storage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b="1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1F4354CE-4E4E-4A43-ABDD-D5D67FF06B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045DCBC4-5090-43F9-970F-A333887B0F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4" name="Rectangle 1">
            <a:extLst>
              <a:ext uri="{FF2B5EF4-FFF2-40B4-BE49-F238E27FC236}">
                <a16:creationId xmlns:a16="http://schemas.microsoft.com/office/drawing/2014/main" id="{F32A0A07-FF4A-4B37-8C18-BAD6CB57159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AF0EEEE-55F8-4A09-844E-E72E4BB784A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6010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22"/>
    </mc:Choice>
    <mc:Fallback xmlns="">
      <p:transition spd="slow" advTm="68022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7315200" cy="39966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6113B77B-2D5F-4980-9E3D-A83B3BDB08A4}"/>
              </a:ext>
            </a:extLst>
          </p:cNvPr>
          <p:cNvSpPr txBox="1">
            <a:spLocks/>
          </p:cNvSpPr>
          <p:nvPr/>
        </p:nvSpPr>
        <p:spPr bwMode="auto">
          <a:xfrm>
            <a:off x="4724400" y="4593607"/>
            <a:ext cx="4038600" cy="178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+mn-lt"/>
              </a:rPr>
              <a:t> </a:t>
            </a:r>
            <a:r>
              <a:rPr lang="en-US" altLang="zh-CN" sz="2000" dirty="0">
                <a:ea typeface="微软雅黑" panose="020B0503020204020204" pitchFamily="34" charset="-122"/>
              </a:rPr>
              <a:t>900M/2.4G dual band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 Sensitivity reaches -30 ~ -35dbm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 Output power &gt;</a:t>
            </a:r>
            <a:r>
              <a:rPr lang="zh-CN" altLang="en-US" sz="2000" dirty="0"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ea typeface="微软雅黑" panose="020B0503020204020204" pitchFamily="34" charset="-122"/>
              </a:rPr>
              <a:t>1mW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 Efficiency &gt;30%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 100m from mobile station</a:t>
            </a:r>
            <a:endParaRPr lang="zh-CN" altLang="zh-CN" sz="2000" dirty="0"/>
          </a:p>
          <a:p>
            <a:pPr eaLnBrk="1" hangingPunct="1">
              <a:defRPr/>
            </a:pPr>
            <a:endParaRPr lang="en-US" altLang="zh-CN" sz="1800" kern="0" dirty="0">
              <a:latin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RF Energy Harvester</a:t>
            </a:r>
            <a:endParaRPr lang="zh-CN" altLang="en-US" dirty="0"/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007D3EA-81B1-4969-82AD-88D9BF33EE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81EF2005-565A-40DA-AA1A-9EB4E879682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4596A1A-B986-479A-BAD1-803AA6626B5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4037035-209B-4D4F-AC93-EE8D8E53EA3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9644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40"/>
    </mc:Choice>
    <mc:Fallback xmlns="">
      <p:transition spd="slow" advTm="2024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内容占位符 2">
            <a:extLst>
              <a:ext uri="{FF2B5EF4-FFF2-40B4-BE49-F238E27FC236}">
                <a16:creationId xmlns:a16="http://schemas.microsoft.com/office/drawing/2014/main" id="{6113B77B-2D5F-4980-9E3D-A83B3BDB08A4}"/>
              </a:ext>
            </a:extLst>
          </p:cNvPr>
          <p:cNvSpPr txBox="1">
            <a:spLocks/>
          </p:cNvSpPr>
          <p:nvPr/>
        </p:nvSpPr>
        <p:spPr bwMode="auto">
          <a:xfrm>
            <a:off x="6038022" y="2290403"/>
            <a:ext cx="2847560" cy="1290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br>
              <a:rPr lang="en-US" altLang="zh-CN" sz="1800" dirty="0">
                <a:latin typeface="+mn-ea"/>
              </a:rPr>
            </a:br>
            <a:endParaRPr lang="en-US" altLang="zh-CN" sz="1800" kern="0" dirty="0">
              <a:latin typeface="+mn-ea"/>
            </a:endParaRPr>
          </a:p>
          <a:p>
            <a:pPr marL="600075" lvl="1" indent="-257175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̶"/>
              <a:defRPr/>
            </a:pPr>
            <a:endParaRPr lang="en-US" altLang="zh-CN" sz="1800" kern="0" dirty="0">
              <a:latin typeface="+mn-ea"/>
            </a:endParaRPr>
          </a:p>
          <a:p>
            <a:pPr marL="600075" lvl="1" indent="-257175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̶"/>
              <a:defRPr/>
            </a:pPr>
            <a:endParaRPr lang="en-US" altLang="zh-CN" sz="1800" kern="0" dirty="0">
              <a:latin typeface="+mn-ea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7132982" cy="422164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Energy harvesting from Heat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4B1C196-1C33-4142-A79B-A13FEA868E37}"/>
              </a:ext>
            </a:extLst>
          </p:cNvPr>
          <p:cNvSpPr txBox="1"/>
          <p:nvPr/>
        </p:nvSpPr>
        <p:spPr>
          <a:xfrm>
            <a:off x="6209472" y="3352800"/>
            <a:ext cx="2847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32B4B06E-F8CB-4F97-B248-2840882C420F}"/>
              </a:ext>
            </a:extLst>
          </p:cNvPr>
          <p:cNvSpPr txBox="1">
            <a:spLocks/>
          </p:cNvSpPr>
          <p:nvPr/>
        </p:nvSpPr>
        <p:spPr bwMode="auto">
          <a:xfrm>
            <a:off x="5800777" y="5585587"/>
            <a:ext cx="29692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Output: 200nA@1V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Workable on body skin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ea typeface="微软雅黑" panose="020B0503020204020204" pitchFamily="34" charset="-122"/>
            </a:endParaRPr>
          </a:p>
        </p:txBody>
      </p:sp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EEE0A73-6FE3-441A-926B-36F3DA2042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22B908B2-F5B2-4330-8BB2-8934AAB190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6FA8B212-252C-4852-A708-63B16FE664A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10FF201-A4DD-482B-A1A7-D823EE537AFA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677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49"/>
    </mc:Choice>
    <mc:Fallback xmlns="">
      <p:transition spd="slow" advTm="3804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371600"/>
            <a:ext cx="6833816" cy="432845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Backscattering  Communication</a:t>
            </a:r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455DE489-99BC-4A40-B34B-7F314AF7BA6C}"/>
              </a:ext>
            </a:extLst>
          </p:cNvPr>
          <p:cNvSpPr txBox="1">
            <a:spLocks/>
          </p:cNvSpPr>
          <p:nvPr/>
        </p:nvSpPr>
        <p:spPr bwMode="auto">
          <a:xfrm>
            <a:off x="5871044" y="4800600"/>
            <a:ext cx="3270306" cy="178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+mn-lt"/>
              </a:rPr>
              <a:t>Passive device</a:t>
            </a:r>
            <a:endParaRPr lang="en-US" altLang="zh-CN" sz="2000" dirty="0"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Ultra-low power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Output power &gt;</a:t>
            </a:r>
            <a:r>
              <a:rPr lang="zh-CN" altLang="en-US" sz="2000" dirty="0">
                <a:ea typeface="微软雅黑" panose="020B0503020204020204" pitchFamily="34" charset="-122"/>
              </a:rPr>
              <a:t> </a:t>
            </a:r>
            <a:r>
              <a:rPr lang="en-US" altLang="zh-CN" sz="2000" dirty="0">
                <a:ea typeface="微软雅黑" panose="020B0503020204020204" pitchFamily="34" charset="-122"/>
              </a:rPr>
              <a:t>1mW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/>
              <a:t>Communication range:</a:t>
            </a:r>
          </a:p>
          <a:p>
            <a:pPr eaLnBrk="1" hangingPunct="1">
              <a:defRPr/>
            </a:pPr>
            <a:r>
              <a:rPr lang="en-US" altLang="zh-CN" sz="2000" dirty="0"/>
              <a:t>     up to 300m</a:t>
            </a:r>
            <a:endParaRPr lang="zh-CN" altLang="zh-CN" sz="2000" dirty="0"/>
          </a:p>
          <a:p>
            <a:pPr eaLnBrk="1" hangingPunct="1">
              <a:defRPr/>
            </a:pPr>
            <a:endParaRPr lang="en-US" altLang="zh-CN" sz="1800" kern="0" dirty="0">
              <a:latin typeface="+mn-lt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A8FBB31E-9716-4410-A6A3-EBB23E4103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19F4B8E9-C689-43D5-A38F-8CD0B97D89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B4F0E49E-AC2D-4E0A-9B9A-C1E10B1B3FD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4169F9B-B089-4D1E-B7BB-E41DB982ABE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5990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79"/>
    </mc:Choice>
    <mc:Fallback xmlns="">
      <p:transition spd="slow" advTm="47279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6" y="1548964"/>
            <a:ext cx="6548764" cy="4470836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Reflection Amplifier</a:t>
            </a:r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BB89CB70-3979-41D9-80A9-3789194AAFC5}"/>
              </a:ext>
            </a:extLst>
          </p:cNvPr>
          <p:cNvSpPr txBox="1">
            <a:spLocks/>
          </p:cNvSpPr>
          <p:nvPr/>
        </p:nvSpPr>
        <p:spPr bwMode="auto">
          <a:xfrm>
            <a:off x="5410200" y="5105400"/>
            <a:ext cx="35769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15dB gain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@900MHz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Power consumption:100uw</a:t>
            </a:r>
          </a:p>
          <a:p>
            <a:pPr eaLnBrk="1" hangingPunct="1">
              <a:defRPr/>
            </a:pPr>
            <a:endParaRPr lang="en-US" altLang="zh-CN" sz="2000" dirty="0">
              <a:ea typeface="微软雅黑" panose="020B0503020204020204" pitchFamily="34" charset="-122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8FB121F7-E6FE-4206-B0F9-69DDB7E949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B61F1299-1542-4D29-81D3-8D61B02EC6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A2B2B76A-86A0-4F8D-AF50-310A98AFE3B8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CC8465E-39C5-4855-9613-55B1ED483E86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501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22"/>
    </mc:Choice>
    <mc:Fallback xmlns="">
      <p:transition spd="slow" advTm="2972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2">
            <a:extLst>
              <a:ext uri="{FF2B5EF4-FFF2-40B4-BE49-F238E27FC236}">
                <a16:creationId xmlns:a16="http://schemas.microsoft.com/office/drawing/2014/main" id="{6113B77B-2D5F-4980-9E3D-A83B3BDB08A4}"/>
              </a:ext>
            </a:extLst>
          </p:cNvPr>
          <p:cNvSpPr txBox="1">
            <a:spLocks/>
          </p:cNvSpPr>
          <p:nvPr/>
        </p:nvSpPr>
        <p:spPr bwMode="auto">
          <a:xfrm>
            <a:off x="6097659" y="2221398"/>
            <a:ext cx="2937013" cy="3132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  <a:defRPr/>
            </a:pP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chemeClr val="bg1"/>
              </a:buClr>
              <a:buSzPct val="75000"/>
              <a:defRPr/>
            </a:pPr>
            <a:br>
              <a:rPr lang="en-US" altLang="zh-CN" sz="1800" dirty="0">
                <a:latin typeface="+mn-ea"/>
              </a:rPr>
            </a:br>
            <a:endParaRPr lang="en-US" altLang="zh-CN" sz="1800" kern="0" dirty="0">
              <a:latin typeface="+mn-ea"/>
            </a:endParaRPr>
          </a:p>
          <a:p>
            <a:pPr marL="600075" lvl="1" indent="-257175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̶"/>
              <a:defRPr/>
            </a:pPr>
            <a:endParaRPr lang="en-US" altLang="zh-CN" sz="1800" kern="0" dirty="0">
              <a:latin typeface="+mn-ea"/>
            </a:endParaRPr>
          </a:p>
          <a:p>
            <a:pPr marL="600075" lvl="1" indent="-257175">
              <a:spcBef>
                <a:spcPct val="20000"/>
              </a:spcBef>
              <a:buClr>
                <a:srgbClr val="0070C0"/>
              </a:buClr>
              <a:buFont typeface="Arial" pitchFamily="34" charset="0"/>
              <a:buChar char="̶"/>
              <a:defRPr/>
            </a:pPr>
            <a:endParaRPr lang="en-US" altLang="zh-CN" sz="1800" kern="0" dirty="0"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17" y="1469662"/>
            <a:ext cx="8470183" cy="4042429"/>
          </a:xfrm>
          <a:prstGeom prst="rect">
            <a:avLst/>
          </a:prstGeom>
        </p:spPr>
      </p:pic>
      <p:sp>
        <p:nvSpPr>
          <p:cNvPr id="12" name="标题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 Power Low Cost Transceiver</a:t>
            </a:r>
            <a:endParaRPr lang="zh-CN" altLang="en-US" dirty="0"/>
          </a:p>
        </p:txBody>
      </p:sp>
      <p:sp>
        <p:nvSpPr>
          <p:cNvPr id="6" name="内容占位符 2">
            <a:extLst>
              <a:ext uri="{FF2B5EF4-FFF2-40B4-BE49-F238E27FC236}">
                <a16:creationId xmlns:a16="http://schemas.microsoft.com/office/drawing/2014/main" id="{A9ABDC44-251B-4A3D-A56E-C69D88507AE9}"/>
              </a:ext>
            </a:extLst>
          </p:cNvPr>
          <p:cNvSpPr txBox="1">
            <a:spLocks/>
          </p:cNvSpPr>
          <p:nvPr/>
        </p:nvSpPr>
        <p:spPr bwMode="auto">
          <a:xfrm>
            <a:off x="4800600" y="5117102"/>
            <a:ext cx="4005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Sensitivity</a:t>
            </a:r>
            <a:r>
              <a:rPr lang="zh-CN" altLang="en-US" sz="2000" dirty="0"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ea typeface="微软雅黑" panose="020B0503020204020204" pitchFamily="34" charset="-122"/>
              </a:rPr>
              <a:t>-75dbm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Data rate</a:t>
            </a:r>
            <a:r>
              <a:rPr lang="zh-CN" altLang="en-US" sz="2000" dirty="0"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ea typeface="微软雅黑" panose="020B0503020204020204" pitchFamily="34" charset="-122"/>
              </a:rPr>
              <a:t>125 kbps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Power consumption</a:t>
            </a:r>
            <a:r>
              <a:rPr lang="zh-CN" altLang="en-US" sz="2000" dirty="0">
                <a:ea typeface="微软雅黑" panose="020B0503020204020204" pitchFamily="34" charset="-122"/>
              </a:rPr>
              <a:t>：</a:t>
            </a:r>
            <a:r>
              <a:rPr lang="en-US" altLang="zh-CN" sz="2000" dirty="0">
                <a:ea typeface="微软雅黑" panose="020B0503020204020204" pitchFamily="34" charset="-122"/>
              </a:rPr>
              <a:t>300uW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Hardware: no crystal, no battery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en-US" altLang="zh-CN" sz="2000" dirty="0">
              <a:ea typeface="微软雅黑" panose="020B0503020204020204" pitchFamily="34" charset="-122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E2F7FD5-D101-4619-B3E4-C780047A23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E5CA6603-263F-4B7A-8EB1-496600447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17DC9D7B-B785-48D2-8D40-1518D40D024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0E3A5059-EA56-465B-B5BA-D4E9B420BE2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42451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123"/>
    </mc:Choice>
    <mc:Fallback xmlns="">
      <p:transition spd="slow" advTm="41123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01"/>
          <a:stretch/>
        </p:blipFill>
        <p:spPr bwMode="auto">
          <a:xfrm>
            <a:off x="233038" y="1371601"/>
            <a:ext cx="6243962" cy="44251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圆角矩形 2"/>
          <p:cNvSpPr/>
          <p:nvPr/>
        </p:nvSpPr>
        <p:spPr>
          <a:xfrm>
            <a:off x="2528047" y="1912845"/>
            <a:ext cx="860612" cy="20170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 Power Sensor Data Acquisition</a:t>
            </a:r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7A32B9A1-1CA2-45D8-8B91-E006650E49F1}"/>
              </a:ext>
            </a:extLst>
          </p:cNvPr>
          <p:cNvSpPr txBox="1">
            <a:spLocks/>
          </p:cNvSpPr>
          <p:nvPr/>
        </p:nvSpPr>
        <p:spPr bwMode="auto">
          <a:xfrm>
            <a:off x="5943600" y="4843815"/>
            <a:ext cx="3352800" cy="178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+mn-lt"/>
              </a:rPr>
              <a:t> </a:t>
            </a:r>
            <a:r>
              <a:rPr lang="en-US" altLang="zh-CN" sz="2000" dirty="0">
                <a:ea typeface="微软雅黑" panose="020B0503020204020204" pitchFamily="34" charset="-122"/>
              </a:rPr>
              <a:t>Temperature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 3x accelerate meter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 Capacity sensor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 14bits 1KSPS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 Power consumption: 10uw</a:t>
            </a:r>
            <a:endParaRPr lang="zh-CN" altLang="zh-CN" sz="2000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0E221D1-B41A-425C-9798-3D03BCF19B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0F8A0EB0-8F99-4F6F-B1B4-58734A2A89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E45EA34F-C83C-4E2E-B4FE-148E7910554E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F002B9F-82DA-46F9-8CD8-0DF9BD82038A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10897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2"/>
    </mc:Choice>
    <mc:Fallback xmlns="">
      <p:transition spd="slow" advTm="1682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71600"/>
            <a:ext cx="6043769" cy="3341341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Near Threshed Digital Circuits</a:t>
            </a:r>
            <a:endParaRPr lang="zh-CN" altLang="en-US" dirty="0"/>
          </a:p>
        </p:txBody>
      </p: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7A32B9A1-1CA2-45D8-8B91-E006650E49F1}"/>
              </a:ext>
            </a:extLst>
          </p:cNvPr>
          <p:cNvSpPr txBox="1">
            <a:spLocks/>
          </p:cNvSpPr>
          <p:nvPr/>
        </p:nvSpPr>
        <p:spPr bwMode="auto">
          <a:xfrm>
            <a:off x="3962400" y="4572000"/>
            <a:ext cx="5181600" cy="178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latin typeface="+mn-lt"/>
              </a:rPr>
              <a:t>Highest energy efficiency while VDD is close to threshed voltage</a:t>
            </a:r>
            <a:endParaRPr lang="en-US" altLang="zh-CN" sz="2000" dirty="0">
              <a:ea typeface="微软雅黑" panose="020B0503020204020204" pitchFamily="34" charset="-122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Circuit speed is low in high energy efficiency but no problem for low speed system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zh-CN" sz="2000" dirty="0">
                <a:ea typeface="微软雅黑" panose="020B0503020204020204" pitchFamily="34" charset="-122"/>
              </a:rPr>
              <a:t>Energy efficiency keeps growing while transistor size shrinking</a:t>
            </a:r>
            <a:endParaRPr lang="zh-CN" altLang="zh-CN" sz="2000" dirty="0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74373FB2-0BEF-4460-8166-E5CE6C7FD4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52E95E48-635E-4B3B-B889-1D409E5EF4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2ADBE888-98B9-4368-9974-BADC6316B30A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88FEBD16-ED70-4A93-9DBB-4D032CFE2E6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4929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2"/>
    </mc:Choice>
    <mc:Fallback xmlns="">
      <p:transition spd="slow" advTm="1682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One prototype for AMP IoT device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1" t="18255" r="11812" b="25638"/>
          <a:stretch/>
        </p:blipFill>
        <p:spPr>
          <a:xfrm>
            <a:off x="1066800" y="1819480"/>
            <a:ext cx="6705600" cy="21429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0028" y="4267200"/>
            <a:ext cx="602472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No battery, powered by solar cell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Low power backscatter 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Communication distance: up to 300 meters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Successfully communicated with commercial cellular station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Integrated with temperature, humidity, accelerate sensors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n-lt"/>
                <a:ea typeface="微软雅黑" panose="020B0503020204020204" pitchFamily="34" charset="-122"/>
              </a:rPr>
              <a:t>Trial run at year end</a:t>
            </a:r>
            <a:endParaRPr lang="zh-CN" altLang="en-US" sz="1800" dirty="0">
              <a:latin typeface="+mn-lt"/>
              <a:ea typeface="微软雅黑" panose="020B0503020204020204" pitchFamily="34" charset="-122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C9300CA3-BDD4-4502-BE48-9F57ECE02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BD39EAD-E899-4A1A-812E-68F17A854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5A2C096-90B4-4AFE-816F-7C55DCB0BF28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8C2B9A6-EA0D-49D5-9D1A-FE990FDC759F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985904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Prof. Hao Min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304801" y="1676400"/>
            <a:ext cx="5791199" cy="309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director of the AUTO-ID Lab of Fudan University, Shanghai China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</a:t>
            </a:r>
            <a:r>
              <a:rPr lang="en-US" altLang="zh-CN" sz="2000" dirty="0">
                <a:latin typeface="Times" pitchFamily="18" charset="0"/>
                <a:ea typeface="Times" pitchFamily="18" charset="0"/>
                <a:cs typeface="Times New Roman" panose="02020603050405020304" pitchFamily="18" charset="0"/>
              </a:rPr>
              <a:t>the State Key Laboratory of ASIC &amp; System, Fudan University  1998~2005</a:t>
            </a:r>
            <a:r>
              <a:rPr lang="en-US" altLang="zh-CN" sz="800" dirty="0"/>
              <a:t> </a:t>
            </a:r>
            <a:endParaRPr lang="en-US" altLang="zh-CN" sz="2400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Co-founder of Shanghai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Quanray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Electronics focusing on RFID products and applications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focuses on IoT technologies: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energy efficiency wireless transceiver,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Backscattering communication systems,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efficiency large dynamic range power management, etc.</a:t>
            </a:r>
            <a:endParaRPr lang="zh-CN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4ADB32-21E9-4C2B-92D7-448EB7C21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B470BA-8E63-4B6B-A73E-A950160D76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080AFEC0-D3D7-425F-8BB5-962EC7BD1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738" y="1752600"/>
            <a:ext cx="2369585" cy="2961981"/>
          </a:xfrm>
          <a:prstGeom prst="rect">
            <a:avLst/>
          </a:prstGeom>
        </p:spPr>
      </p:pic>
      <p:sp>
        <p:nvSpPr>
          <p:cNvPr id="16" name="Rectangle 1">
            <a:extLst>
              <a:ext uri="{FF2B5EF4-FFF2-40B4-BE49-F238E27FC236}">
                <a16:creationId xmlns:a16="http://schemas.microsoft.com/office/drawing/2014/main" id="{26584A19-F0A8-4E14-A2C8-AF8D1D3361A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B78009A-8437-4D46-8CA3-818D72EDCDE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422561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en-US" altLang="zh-CN" dirty="0"/>
              <a:t>Summary</a:t>
            </a:r>
            <a:endParaRPr lang="en-GB" altLang="zh-CN" dirty="0"/>
          </a:p>
        </p:txBody>
      </p:sp>
      <p:sp>
        <p:nvSpPr>
          <p:cNvPr id="10" name="Content Placeholder 2"/>
          <p:cNvSpPr txBox="1">
            <a:spLocks noChangeArrowheads="1"/>
          </p:cNvSpPr>
          <p:nvPr/>
        </p:nvSpPr>
        <p:spPr bwMode="auto">
          <a:xfrm>
            <a:off x="834736" y="1579439"/>
            <a:ext cx="7631112" cy="407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285744" indent="-285744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altLang="zh-CN" sz="2400" b="1" dirty="0">
                <a:solidFill>
                  <a:srgbClr val="2D2015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submission presents</a:t>
            </a:r>
            <a:endParaRPr lang="en-US" altLang="zh-C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0539" lvl="1" indent="-342891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 IoT will extend and enable more and more vertical applications</a:t>
            </a:r>
          </a:p>
          <a:p>
            <a:pPr marL="630539" lvl="1" indent="-342891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power low cost device connecting to WLAN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WAN is the key for AMP IoT</a:t>
            </a:r>
          </a:p>
          <a:p>
            <a:pPr marL="630539" lvl="1" indent="-342891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 power harvesting can enable battery-less IoT device</a:t>
            </a:r>
          </a:p>
          <a:p>
            <a:pPr marL="630539" lvl="1" indent="-342891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possible by only using harvested power for low power sensor data acquisition </a:t>
            </a:r>
          </a:p>
          <a:p>
            <a:pPr marL="630539" lvl="1" indent="-342891">
              <a:spcBef>
                <a:spcPts val="60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GB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makes AMP IoT possible with advanced semiconductor technology 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46BE29A5-EC49-47D1-9643-C22EE928BD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DA56B01D-2046-4024-92AE-1910D9B5F8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E31FE31-AB30-4CAE-BDBC-340084346413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7CB8A1E-B9FF-4D0A-B72A-C32A02F278BA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85800" y="685801"/>
            <a:ext cx="7770813" cy="457200"/>
          </a:xfrm>
        </p:spPr>
        <p:txBody>
          <a:bodyPr/>
          <a:lstStyle/>
          <a:p>
            <a:r>
              <a:rPr lang="en-GB" sz="2800" dirty="0"/>
              <a:t>Outline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685799" y="1309435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 and motivation for AMP IoT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and device Architecture for AMP IoT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Chip Technologies for AMP IoT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Energy Harvester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Backscattering  Communication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Reflection Amplifier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 Power Low Cost Transceiver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Low Power Sensor Data Acquisition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Prototype 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CBBE3729-7480-4BFB-8BC4-3742299FBD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7428521-868C-43E2-BEDE-FE87BBCDD6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5" name="Rectangle 1">
            <a:extLst>
              <a:ext uri="{FF2B5EF4-FFF2-40B4-BE49-F238E27FC236}">
                <a16:creationId xmlns:a16="http://schemas.microsoft.com/office/drawing/2014/main" id="{372AE3ED-4726-4057-9116-2F88FCFA0F1F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BF0FE755-E200-4763-BD27-B55370018888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897943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B20A3-501D-47D0-AD68-E0AF0714D9E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Everything Connected</a:t>
            </a:r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09993C2-262D-43E4-A4B5-693495697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5" b="99623" l="3686" r="98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6942384" y="4630059"/>
            <a:ext cx="1485899" cy="1370692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C424472F-673C-4A13-8746-249873782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4" b="100000" l="9877" r="9444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88217" y="3158001"/>
            <a:ext cx="1241886" cy="1157561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A784A641-4ED1-4DD4-A03C-F4442F23992E}"/>
              </a:ext>
            </a:extLst>
          </p:cNvPr>
          <p:cNvSpPr txBox="1"/>
          <p:nvPr/>
        </p:nvSpPr>
        <p:spPr>
          <a:xfrm>
            <a:off x="3682803" y="1781373"/>
            <a:ext cx="2345235" cy="15261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Who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Where from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Where to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Healthy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8E5A4753-88B7-43F8-85D8-FEC1CFB8204E}"/>
              </a:ext>
            </a:extLst>
          </p:cNvPr>
          <p:cNvSpPr/>
          <p:nvPr/>
        </p:nvSpPr>
        <p:spPr>
          <a:xfrm rot="1615543">
            <a:off x="5404645" y="3407585"/>
            <a:ext cx="100974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000" dirty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4G</a:t>
            </a:r>
            <a:endParaRPr lang="zh-CN" altLang="en-US" sz="3000" dirty="0">
              <a:ln w="0"/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F6D9FD5-0C64-4631-8EFB-B25C181F8D1A}"/>
              </a:ext>
            </a:extLst>
          </p:cNvPr>
          <p:cNvSpPr/>
          <p:nvPr/>
        </p:nvSpPr>
        <p:spPr>
          <a:xfrm rot="1737431">
            <a:off x="5675413" y="2989743"/>
            <a:ext cx="100974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3000" dirty="0">
                <a:ln w="0"/>
                <a:gradFill flip="none" rotWithShape="1"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2700000" scaled="1"/>
                  <a:tileRect/>
                </a:gra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5G</a:t>
            </a:r>
            <a:endParaRPr lang="zh-CN" altLang="en-US" sz="3000" dirty="0">
              <a:ln w="0"/>
              <a:gradFill flip="none" rotWithShape="1"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2700000" scaled="1"/>
                <a:tileRect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15" name="矩形 114">
            <a:extLst>
              <a:ext uri="{FF2B5EF4-FFF2-40B4-BE49-F238E27FC236}">
                <a16:creationId xmlns:a16="http://schemas.microsoft.com/office/drawing/2014/main" id="{B149EE48-7FDD-45CC-B945-B694F2BC2EE4}"/>
              </a:ext>
            </a:extLst>
          </p:cNvPr>
          <p:cNvSpPr/>
          <p:nvPr/>
        </p:nvSpPr>
        <p:spPr>
          <a:xfrm>
            <a:off x="7423533" y="2697820"/>
            <a:ext cx="1626086" cy="34624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zh-CN" sz="18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Clone in Cloud</a:t>
            </a:r>
            <a:endParaRPr lang="zh-CN" altLang="en-US" sz="18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6B39C57-2989-424B-A3B3-3397ACDC56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69" b="95573" l="224" r="96644">
                        <a14:backgroundMark x1="27293" y1="83333" x2="27293" y2="83333"/>
                        <a14:backgroundMark x1="68904" y1="85677" x2="68904" y2="85677"/>
                        <a14:backgroundMark x1="30201" y1="86719" x2="30201" y2="867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1010" y="3967514"/>
            <a:ext cx="854874" cy="888222"/>
          </a:xfrm>
          <a:prstGeom prst="rect">
            <a:avLst/>
          </a:prstGeom>
          <a:ln>
            <a:solidFill>
              <a:schemeClr val="accent2"/>
            </a:solidFill>
            <a:prstDash val="sysDot"/>
          </a:ln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6996175E-27B4-4143-A993-B0847E8332BA}"/>
              </a:ext>
            </a:extLst>
          </p:cNvPr>
          <p:cNvSpPr/>
          <p:nvPr/>
        </p:nvSpPr>
        <p:spPr>
          <a:xfrm>
            <a:off x="972753" y="4058498"/>
            <a:ext cx="940619" cy="681105"/>
          </a:xfrm>
          <a:prstGeom prst="roundRect">
            <a:avLst/>
          </a:prstGeom>
          <a:noFill/>
          <a:ln w="41275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A2CBC4A-1AE3-44BA-951B-73202A532ADC}"/>
              </a:ext>
            </a:extLst>
          </p:cNvPr>
          <p:cNvSpPr/>
          <p:nvPr/>
        </p:nvSpPr>
        <p:spPr>
          <a:xfrm>
            <a:off x="1722046" y="4878980"/>
            <a:ext cx="967611" cy="544754"/>
          </a:xfrm>
          <a:prstGeom prst="roundRect">
            <a:avLst/>
          </a:prstGeom>
          <a:noFill/>
          <a:ln w="41275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3E5F8F5-4ADD-44BC-BC84-693146961CEF}"/>
              </a:ext>
            </a:extLst>
          </p:cNvPr>
          <p:cNvSpPr txBox="1"/>
          <p:nvPr/>
        </p:nvSpPr>
        <p:spPr>
          <a:xfrm>
            <a:off x="28465" y="4432026"/>
            <a:ext cx="815975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Authentication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15E25EF-5702-4864-85EC-3956BD9097E6}"/>
              </a:ext>
            </a:extLst>
          </p:cNvPr>
          <p:cNvSpPr txBox="1"/>
          <p:nvPr/>
        </p:nvSpPr>
        <p:spPr>
          <a:xfrm>
            <a:off x="207773" y="4060068"/>
            <a:ext cx="640773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BC9C523-1169-4000-82E6-6E40A023C426}"/>
              </a:ext>
            </a:extLst>
          </p:cNvPr>
          <p:cNvSpPr txBox="1"/>
          <p:nvPr/>
        </p:nvSpPr>
        <p:spPr>
          <a:xfrm>
            <a:off x="2018240" y="2642018"/>
            <a:ext cx="1318549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Temperature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1CA3217-55CD-45E3-AC29-4FB8A299C141}"/>
              </a:ext>
            </a:extLst>
          </p:cNvPr>
          <p:cNvSpPr txBox="1"/>
          <p:nvPr/>
        </p:nvSpPr>
        <p:spPr>
          <a:xfrm>
            <a:off x="1653616" y="5546295"/>
            <a:ext cx="640773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19F971A8-E93D-4B31-9DF5-F475461548B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4593">
            <a:off x="3081222" y="3449611"/>
            <a:ext cx="441054" cy="475496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8C266C42-66D5-4704-9B19-DE4884691C91}"/>
              </a:ext>
            </a:extLst>
          </p:cNvPr>
          <p:cNvGrpSpPr/>
          <p:nvPr/>
        </p:nvGrpSpPr>
        <p:grpSpPr>
          <a:xfrm>
            <a:off x="4655339" y="3686431"/>
            <a:ext cx="1983281" cy="1149569"/>
            <a:chOff x="4944208" y="4048737"/>
            <a:chExt cx="2272452" cy="1235319"/>
          </a:xfrm>
        </p:grpSpPr>
        <p:pic>
          <p:nvPicPr>
            <p:cNvPr id="5124" name="Picture 4">
              <a:extLst>
                <a:ext uri="{FF2B5EF4-FFF2-40B4-BE49-F238E27FC236}">
                  <a16:creationId xmlns:a16="http://schemas.microsoft.com/office/drawing/2014/main" id="{A5D37052-726B-49E9-AF5C-5EEA9D2F0E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6667" r="93167">
                          <a14:foregroundMark x1="9500" y1="54000" x2="9500" y2="54000"/>
                          <a14:foregroundMark x1="6667" y1="48667" x2="6667" y2="48667"/>
                          <a14:foregroundMark x1="71667" y1="75500" x2="71667" y2="75500"/>
                          <a14:foregroundMark x1="86167" y1="58500" x2="86167" y2="58500"/>
                          <a14:foregroundMark x1="93000" y1="43500" x2="93000" y2="43500"/>
                          <a14:foregroundMark x1="85833" y1="63500" x2="85833" y2="63500"/>
                          <a14:foregroundMark x1="75833" y1="72000" x2="75833" y2="72000"/>
                          <a14:foregroundMark x1="66333" y1="79167" x2="66333" y2="79167"/>
                          <a14:foregroundMark x1="85500" y1="58667" x2="85500" y2="58667"/>
                          <a14:foregroundMark x1="80667" y1="63333" x2="80667" y2="63333"/>
                          <a14:foregroundMark x1="92667" y1="45333" x2="92667" y2="45333"/>
                          <a14:foregroundMark x1="92333" y1="49333" x2="92333" y2="49333"/>
                          <a14:foregroundMark x1="90333" y1="49500" x2="90333" y2="49500"/>
                          <a14:foregroundMark x1="91833" y1="47500" x2="91833" y2="47500"/>
                          <a14:foregroundMark x1="92167" y1="51000" x2="92167" y2="51000"/>
                          <a14:foregroundMark x1="92833" y1="47167" x2="92833" y2="47167"/>
                          <a14:foregroundMark x1="92667" y1="49000" x2="92667" y2="49000"/>
                          <a14:foregroundMark x1="93167" y1="50167" x2="93167" y2="50167"/>
                          <a14:foregroundMark x1="93000" y1="51000" x2="93000" y2="5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435" y="4105831"/>
              <a:ext cx="1178225" cy="117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5A98838A-3607-4CD5-B462-9707C9E80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6746" b="91270" l="4522" r="9339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613214">
              <a:off x="4887937" y="4105008"/>
              <a:ext cx="911430" cy="798888"/>
            </a:xfrm>
            <a:prstGeom prst="rect">
              <a:avLst/>
            </a:prstGeom>
          </p:spPr>
        </p:pic>
        <p:sp>
          <p:nvSpPr>
            <p:cNvPr id="8" name="任意多边形: 形状 7">
              <a:extLst>
                <a:ext uri="{FF2B5EF4-FFF2-40B4-BE49-F238E27FC236}">
                  <a16:creationId xmlns:a16="http://schemas.microsoft.com/office/drawing/2014/main" id="{25E63FD6-6C88-4904-B3B7-CB890867CF10}"/>
                </a:ext>
              </a:extLst>
            </p:cNvPr>
            <p:cNvSpPr/>
            <p:nvPr/>
          </p:nvSpPr>
          <p:spPr>
            <a:xfrm>
              <a:off x="5473561" y="4730702"/>
              <a:ext cx="824795" cy="252397"/>
            </a:xfrm>
            <a:custGeom>
              <a:avLst/>
              <a:gdLst>
                <a:gd name="connsiteX0" fmla="*/ 0 w 824795"/>
                <a:gd name="connsiteY0" fmla="*/ 44437 h 252397"/>
                <a:gd name="connsiteX1" fmla="*/ 191729 w 824795"/>
                <a:gd name="connsiteY1" fmla="*/ 206670 h 252397"/>
                <a:gd name="connsiteX2" fmla="*/ 309716 w 824795"/>
                <a:gd name="connsiteY2" fmla="*/ 192 h 252397"/>
                <a:gd name="connsiteX3" fmla="*/ 501445 w 824795"/>
                <a:gd name="connsiteY3" fmla="*/ 250915 h 252397"/>
                <a:gd name="connsiteX4" fmla="*/ 796413 w 824795"/>
                <a:gd name="connsiteY4" fmla="*/ 103431 h 252397"/>
                <a:gd name="connsiteX5" fmla="*/ 796413 w 824795"/>
                <a:gd name="connsiteY5" fmla="*/ 88682 h 252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4795" h="252397">
                  <a:moveTo>
                    <a:pt x="0" y="44437"/>
                  </a:moveTo>
                  <a:cubicBezTo>
                    <a:pt x="70055" y="129240"/>
                    <a:pt x="140110" y="214044"/>
                    <a:pt x="191729" y="206670"/>
                  </a:cubicBezTo>
                  <a:cubicBezTo>
                    <a:pt x="243348" y="199296"/>
                    <a:pt x="258097" y="-7182"/>
                    <a:pt x="309716" y="192"/>
                  </a:cubicBezTo>
                  <a:cubicBezTo>
                    <a:pt x="361335" y="7566"/>
                    <a:pt x="420329" y="233709"/>
                    <a:pt x="501445" y="250915"/>
                  </a:cubicBezTo>
                  <a:cubicBezTo>
                    <a:pt x="582561" y="268121"/>
                    <a:pt x="747252" y="130470"/>
                    <a:pt x="796413" y="103431"/>
                  </a:cubicBezTo>
                  <a:cubicBezTo>
                    <a:pt x="845574" y="76392"/>
                    <a:pt x="820993" y="82537"/>
                    <a:pt x="796413" y="88682"/>
                  </a:cubicBezTo>
                </a:path>
              </a:pathLst>
            </a:custGeom>
            <a:ln w="28575"/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pic>
        <p:nvPicPr>
          <p:cNvPr id="55" name="图片 54">
            <a:extLst>
              <a:ext uri="{FF2B5EF4-FFF2-40B4-BE49-F238E27FC236}">
                <a16:creationId xmlns:a16="http://schemas.microsoft.com/office/drawing/2014/main" id="{83B5390E-F64F-4F3F-B064-F023BC25D981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backgroundMark x1="49814" y1="63380" x2="49814" y2="63380"/>
                        <a14:backgroundMark x1="26580" y1="52394" x2="26580" y2="52394"/>
                        <a14:backgroundMark x1="39033" y1="59718" x2="39033" y2="59718"/>
                        <a14:backgroundMark x1="57621" y1="63662" x2="57621" y2="636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71158" y="2915049"/>
            <a:ext cx="1041463" cy="888221"/>
          </a:xfrm>
          <a:prstGeom prst="rect">
            <a:avLst/>
          </a:prstGeom>
        </p:spPr>
      </p:pic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9A0128FD-274A-41BB-A583-8CC59BC5B4B8}"/>
              </a:ext>
            </a:extLst>
          </p:cNvPr>
          <p:cNvSpPr/>
          <p:nvPr/>
        </p:nvSpPr>
        <p:spPr>
          <a:xfrm>
            <a:off x="1956249" y="3035914"/>
            <a:ext cx="869927" cy="561501"/>
          </a:xfrm>
          <a:prstGeom prst="roundRect">
            <a:avLst/>
          </a:prstGeom>
          <a:noFill/>
          <a:ln w="41275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cxnSp>
        <p:nvCxnSpPr>
          <p:cNvPr id="79" name="连接符: 曲线 78">
            <a:extLst>
              <a:ext uri="{FF2B5EF4-FFF2-40B4-BE49-F238E27FC236}">
                <a16:creationId xmlns:a16="http://schemas.microsoft.com/office/drawing/2014/main" id="{FCC798E5-31E4-402E-B71D-AE2D3F1C6D84}"/>
              </a:ext>
            </a:extLst>
          </p:cNvPr>
          <p:cNvCxnSpPr/>
          <p:nvPr/>
        </p:nvCxnSpPr>
        <p:spPr>
          <a:xfrm flipV="1">
            <a:off x="5655194" y="3763528"/>
            <a:ext cx="45300" cy="39740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任意多边形: 形状 103">
            <a:extLst>
              <a:ext uri="{FF2B5EF4-FFF2-40B4-BE49-F238E27FC236}">
                <a16:creationId xmlns:a16="http://schemas.microsoft.com/office/drawing/2014/main" id="{2005CFB3-7C05-4162-B827-487F442C50DA}"/>
              </a:ext>
            </a:extLst>
          </p:cNvPr>
          <p:cNvSpPr/>
          <p:nvPr/>
        </p:nvSpPr>
        <p:spPr>
          <a:xfrm>
            <a:off x="2747784" y="3344103"/>
            <a:ext cx="1996984" cy="786626"/>
          </a:xfrm>
          <a:custGeom>
            <a:avLst/>
            <a:gdLst>
              <a:gd name="connsiteX0" fmla="*/ 0 w 1415845"/>
              <a:gd name="connsiteY0" fmla="*/ 214737 h 509705"/>
              <a:gd name="connsiteX1" fmla="*/ 294967 w 1415845"/>
              <a:gd name="connsiteY1" fmla="*/ 8260 h 509705"/>
              <a:gd name="connsiteX2" fmla="*/ 722671 w 1415845"/>
              <a:gd name="connsiteY2" fmla="*/ 465460 h 509705"/>
              <a:gd name="connsiteX3" fmla="*/ 973393 w 1415845"/>
              <a:gd name="connsiteY3" fmla="*/ 140995 h 509705"/>
              <a:gd name="connsiteX4" fmla="*/ 1415845 w 1415845"/>
              <a:gd name="connsiteY4" fmla="*/ 509705 h 509705"/>
              <a:gd name="connsiteX5" fmla="*/ 1415845 w 1415845"/>
              <a:gd name="connsiteY5" fmla="*/ 509705 h 509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15845" h="509705">
                <a:moveTo>
                  <a:pt x="0" y="214737"/>
                </a:moveTo>
                <a:cubicBezTo>
                  <a:pt x="87261" y="90605"/>
                  <a:pt x="174522" y="-33527"/>
                  <a:pt x="294967" y="8260"/>
                </a:cubicBezTo>
                <a:cubicBezTo>
                  <a:pt x="415412" y="50047"/>
                  <a:pt x="609600" y="443338"/>
                  <a:pt x="722671" y="465460"/>
                </a:cubicBezTo>
                <a:cubicBezTo>
                  <a:pt x="835742" y="487582"/>
                  <a:pt x="857864" y="133621"/>
                  <a:pt x="973393" y="140995"/>
                </a:cubicBezTo>
                <a:cubicBezTo>
                  <a:pt x="1088922" y="148369"/>
                  <a:pt x="1415845" y="509705"/>
                  <a:pt x="1415845" y="509705"/>
                </a:cubicBezTo>
                <a:lnTo>
                  <a:pt x="1415845" y="509705"/>
                </a:lnTo>
              </a:path>
            </a:pathLst>
          </a:custGeom>
          <a:noFill/>
          <a:ln w="28575">
            <a:solidFill>
              <a:schemeClr val="accent2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08" name="任意多边形: 形状 107">
            <a:extLst>
              <a:ext uri="{FF2B5EF4-FFF2-40B4-BE49-F238E27FC236}">
                <a16:creationId xmlns:a16="http://schemas.microsoft.com/office/drawing/2014/main" id="{0CD35597-89FE-4001-816B-81F3A6965BBD}"/>
              </a:ext>
            </a:extLst>
          </p:cNvPr>
          <p:cNvSpPr/>
          <p:nvPr/>
        </p:nvSpPr>
        <p:spPr>
          <a:xfrm>
            <a:off x="1967473" y="4111764"/>
            <a:ext cx="2745437" cy="364906"/>
          </a:xfrm>
          <a:custGeom>
            <a:avLst/>
            <a:gdLst>
              <a:gd name="connsiteX0" fmla="*/ 0 w 2416092"/>
              <a:gd name="connsiteY0" fmla="*/ 554072 h 554072"/>
              <a:gd name="connsiteX1" fmla="*/ 486696 w 2416092"/>
              <a:gd name="connsiteY1" fmla="*/ 155865 h 554072"/>
              <a:gd name="connsiteX2" fmla="*/ 1091380 w 2416092"/>
              <a:gd name="connsiteY2" fmla="*/ 436085 h 554072"/>
              <a:gd name="connsiteX3" fmla="*/ 1681316 w 2416092"/>
              <a:gd name="connsiteY3" fmla="*/ 82123 h 554072"/>
              <a:gd name="connsiteX4" fmla="*/ 2344993 w 2416092"/>
              <a:gd name="connsiteY4" fmla="*/ 170614 h 554072"/>
              <a:gd name="connsiteX5" fmla="*/ 2403987 w 2416092"/>
              <a:gd name="connsiteY5" fmla="*/ 8381 h 554072"/>
              <a:gd name="connsiteX6" fmla="*/ 2403987 w 2416092"/>
              <a:gd name="connsiteY6" fmla="*/ 37878 h 55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16092" h="554072">
                <a:moveTo>
                  <a:pt x="0" y="554072"/>
                </a:moveTo>
                <a:cubicBezTo>
                  <a:pt x="152399" y="364800"/>
                  <a:pt x="304799" y="175529"/>
                  <a:pt x="486696" y="155865"/>
                </a:cubicBezTo>
                <a:cubicBezTo>
                  <a:pt x="668593" y="136201"/>
                  <a:pt x="892277" y="448375"/>
                  <a:pt x="1091380" y="436085"/>
                </a:cubicBezTo>
                <a:cubicBezTo>
                  <a:pt x="1290483" y="423795"/>
                  <a:pt x="1472381" y="126368"/>
                  <a:pt x="1681316" y="82123"/>
                </a:cubicBezTo>
                <a:cubicBezTo>
                  <a:pt x="1890252" y="37878"/>
                  <a:pt x="2224548" y="182904"/>
                  <a:pt x="2344993" y="170614"/>
                </a:cubicBezTo>
                <a:cubicBezTo>
                  <a:pt x="2465438" y="158324"/>
                  <a:pt x="2394155" y="30504"/>
                  <a:pt x="2403987" y="8381"/>
                </a:cubicBezTo>
                <a:cubicBezTo>
                  <a:pt x="2413819" y="-13742"/>
                  <a:pt x="2408903" y="12068"/>
                  <a:pt x="2403987" y="37878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5530A38-F3E5-47E6-AEF9-22F43FA47688}"/>
              </a:ext>
            </a:extLst>
          </p:cNvPr>
          <p:cNvSpPr txBox="1"/>
          <p:nvPr/>
        </p:nvSpPr>
        <p:spPr>
          <a:xfrm>
            <a:off x="5326591" y="5078111"/>
            <a:ext cx="986142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Position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957C26F6-488C-4A7B-B309-9CF4435E1599}"/>
              </a:ext>
            </a:extLst>
          </p:cNvPr>
          <p:cNvSpPr/>
          <p:nvPr/>
        </p:nvSpPr>
        <p:spPr>
          <a:xfrm>
            <a:off x="3610197" y="5113350"/>
            <a:ext cx="799222" cy="468570"/>
          </a:xfrm>
          <a:prstGeom prst="roundRect">
            <a:avLst/>
          </a:prstGeom>
          <a:noFill/>
          <a:ln w="41275">
            <a:solidFill>
              <a:schemeClr val="accent2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18" name="文本框 117">
            <a:extLst>
              <a:ext uri="{FF2B5EF4-FFF2-40B4-BE49-F238E27FC236}">
                <a16:creationId xmlns:a16="http://schemas.microsoft.com/office/drawing/2014/main" id="{B4FF1398-7979-4905-B318-A6B0119EC682}"/>
              </a:ext>
            </a:extLst>
          </p:cNvPr>
          <p:cNvSpPr txBox="1"/>
          <p:nvPr/>
        </p:nvSpPr>
        <p:spPr>
          <a:xfrm>
            <a:off x="2202801" y="5528878"/>
            <a:ext cx="889359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Pressure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23327B99-07C2-44FF-A805-AE5A88C73F60}"/>
              </a:ext>
            </a:extLst>
          </p:cNvPr>
          <p:cNvSpPr txBox="1"/>
          <p:nvPr/>
        </p:nvSpPr>
        <p:spPr>
          <a:xfrm>
            <a:off x="1286032" y="2648894"/>
            <a:ext cx="640773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2BFC5F31-4442-4D93-98BE-D93D3EF1BC44}"/>
              </a:ext>
            </a:extLst>
          </p:cNvPr>
          <p:cNvSpPr txBox="1"/>
          <p:nvPr/>
        </p:nvSpPr>
        <p:spPr>
          <a:xfrm>
            <a:off x="4626256" y="5080520"/>
            <a:ext cx="640773" cy="2308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ID</a:t>
            </a:r>
            <a:endParaRPr lang="zh-CN" altLang="en-US" sz="9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635A76-60E5-4DCC-9650-047695FF888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37" t="46166" r="40068" b="37932"/>
          <a:stretch/>
        </p:blipFill>
        <p:spPr>
          <a:xfrm>
            <a:off x="1571477" y="4289457"/>
            <a:ext cx="92132" cy="4254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3B97B25-FF95-4017-9056-973658F881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3080" y="4042314"/>
            <a:ext cx="441054" cy="47549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24B2A9D6-FA8A-4CDB-B9B9-E1272BC878A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84151">
            <a:off x="2918474" y="4617988"/>
            <a:ext cx="441054" cy="475496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A7D9CF6-303A-48E9-BE96-73B5237B27A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6878">
            <a:off x="3979794" y="4716208"/>
            <a:ext cx="441054" cy="47549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C2171125-FD2B-4708-A56A-9E9164BFDEEA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85394">
            <a:off x="3700320" y="3632899"/>
            <a:ext cx="1096695" cy="11823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481787F-B710-4FB4-90E1-80B36B1BEC9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89846" l="0" r="89011">
                        <a14:backgroundMark x1="12088" y1="28000" x2="12088" y2="28000"/>
                        <a14:backgroundMark x1="7692" y1="7385" x2="7692" y2="7385"/>
                        <a14:backgroundMark x1="12088" y1="61538" x2="12088" y2="61538"/>
                        <a14:backgroundMark x1="5495" y1="76923" x2="5495" y2="76923"/>
                        <a14:backgroundMark x1="5495" y1="82769" x2="5495" y2="82769"/>
                        <a14:backgroundMark x1="14286" y1="38462" x2="14286" y2="38462"/>
                        <a14:backgroundMark x1="14286" y1="10769" x2="14286" y2="10769"/>
                        <a14:backgroundMark x1="13187" y1="53231" x2="13187" y2="53231"/>
                        <a14:backgroundMark x1="5495" y1="81231" x2="5495" y2="81231"/>
                        <a14:backgroundMark x1="25275" y1="1231" x2="25275" y2="1231"/>
                        <a14:backgroundMark x1="80220" y1="84000" x2="80220" y2="84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0568" y="1720121"/>
            <a:ext cx="650081" cy="232171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403129A-BFE6-48EA-9B4A-7552D4D169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174" b="89578" l="0" r="94337">
                        <a14:backgroundMark x1="33657" y1="65012" x2="33657" y2="65012"/>
                        <a14:backgroundMark x1="57767" y1="53102" x2="57767" y2="53102"/>
                        <a14:backgroundMark x1="58738" y1="70223" x2="58738" y2="70223"/>
                        <a14:backgroundMark x1="60032" y1="39206" x2="60032" y2="39206"/>
                        <a14:backgroundMark x1="40129" y1="43176" x2="40129" y2="43176"/>
                        <a14:backgroundMark x1="36731" y1="53102" x2="36731" y2="53102"/>
                        <a14:backgroundMark x1="40939" y1="41191" x2="40939" y2="411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925" y="4372414"/>
            <a:ext cx="1097342" cy="715580"/>
          </a:xfrm>
          <a:prstGeom prst="rect">
            <a:avLst/>
          </a:prstGeom>
        </p:spPr>
      </p:pic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FF094B77-1CEE-4D4C-8923-0BC623CB274C}"/>
              </a:ext>
            </a:extLst>
          </p:cNvPr>
          <p:cNvSpPr/>
          <p:nvPr/>
        </p:nvSpPr>
        <p:spPr>
          <a:xfrm>
            <a:off x="5977890" y="2708910"/>
            <a:ext cx="891540" cy="1645920"/>
          </a:xfrm>
          <a:custGeom>
            <a:avLst/>
            <a:gdLst>
              <a:gd name="connsiteX0" fmla="*/ 0 w 1188720"/>
              <a:gd name="connsiteY0" fmla="*/ 2194560 h 2194560"/>
              <a:gd name="connsiteX1" fmla="*/ 289560 w 1188720"/>
              <a:gd name="connsiteY1" fmla="*/ 1813560 h 2194560"/>
              <a:gd name="connsiteX2" fmla="*/ 624840 w 1188720"/>
              <a:gd name="connsiteY2" fmla="*/ 1828800 h 2194560"/>
              <a:gd name="connsiteX3" fmla="*/ 259080 w 1188720"/>
              <a:gd name="connsiteY3" fmla="*/ 1478280 h 2194560"/>
              <a:gd name="connsiteX4" fmla="*/ 792480 w 1188720"/>
              <a:gd name="connsiteY4" fmla="*/ 1554480 h 2194560"/>
              <a:gd name="connsiteX5" fmla="*/ 472440 w 1188720"/>
              <a:gd name="connsiteY5" fmla="*/ 1188720 h 2194560"/>
              <a:gd name="connsiteX6" fmla="*/ 1005840 w 1188720"/>
              <a:gd name="connsiteY6" fmla="*/ 1219200 h 2194560"/>
              <a:gd name="connsiteX7" fmla="*/ 640080 w 1188720"/>
              <a:gd name="connsiteY7" fmla="*/ 914400 h 2194560"/>
              <a:gd name="connsiteX8" fmla="*/ 1021080 w 1188720"/>
              <a:gd name="connsiteY8" fmla="*/ 838200 h 2194560"/>
              <a:gd name="connsiteX9" fmla="*/ 838200 w 1188720"/>
              <a:gd name="connsiteY9" fmla="*/ 411480 h 2194560"/>
              <a:gd name="connsiteX10" fmla="*/ 1188720 w 1188720"/>
              <a:gd name="connsiteY10" fmla="*/ 0 h 2194560"/>
              <a:gd name="connsiteX11" fmla="*/ 1188720 w 1188720"/>
              <a:gd name="connsiteY11" fmla="*/ 0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88720" h="2194560">
                <a:moveTo>
                  <a:pt x="0" y="2194560"/>
                </a:moveTo>
                <a:cubicBezTo>
                  <a:pt x="92710" y="2034540"/>
                  <a:pt x="185420" y="1874520"/>
                  <a:pt x="289560" y="1813560"/>
                </a:cubicBezTo>
                <a:cubicBezTo>
                  <a:pt x="393700" y="1752600"/>
                  <a:pt x="629920" y="1884680"/>
                  <a:pt x="624840" y="1828800"/>
                </a:cubicBezTo>
                <a:cubicBezTo>
                  <a:pt x="619760" y="1772920"/>
                  <a:pt x="231140" y="1524000"/>
                  <a:pt x="259080" y="1478280"/>
                </a:cubicBezTo>
                <a:cubicBezTo>
                  <a:pt x="287020" y="1432560"/>
                  <a:pt x="756920" y="1602740"/>
                  <a:pt x="792480" y="1554480"/>
                </a:cubicBezTo>
                <a:cubicBezTo>
                  <a:pt x="828040" y="1506220"/>
                  <a:pt x="436880" y="1244600"/>
                  <a:pt x="472440" y="1188720"/>
                </a:cubicBezTo>
                <a:cubicBezTo>
                  <a:pt x="508000" y="1132840"/>
                  <a:pt x="977900" y="1264920"/>
                  <a:pt x="1005840" y="1219200"/>
                </a:cubicBezTo>
                <a:cubicBezTo>
                  <a:pt x="1033780" y="1173480"/>
                  <a:pt x="637540" y="977900"/>
                  <a:pt x="640080" y="914400"/>
                </a:cubicBezTo>
                <a:cubicBezTo>
                  <a:pt x="642620" y="850900"/>
                  <a:pt x="988060" y="922020"/>
                  <a:pt x="1021080" y="838200"/>
                </a:cubicBezTo>
                <a:cubicBezTo>
                  <a:pt x="1054100" y="754380"/>
                  <a:pt x="810260" y="551180"/>
                  <a:pt x="838200" y="411480"/>
                </a:cubicBezTo>
                <a:cubicBezTo>
                  <a:pt x="866140" y="271780"/>
                  <a:pt x="1188720" y="0"/>
                  <a:pt x="1188720" y="0"/>
                </a:cubicBezTo>
                <a:lnTo>
                  <a:pt x="1188720" y="0"/>
                </a:lnTo>
              </a:path>
            </a:pathLst>
          </a:custGeom>
          <a:ln w="28575">
            <a:headEnd type="triangl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349749CB-4A18-4E5F-9510-C18A41A42EAC}"/>
              </a:ext>
            </a:extLst>
          </p:cNvPr>
          <p:cNvSpPr/>
          <p:nvPr/>
        </p:nvSpPr>
        <p:spPr>
          <a:xfrm>
            <a:off x="7098030" y="2457450"/>
            <a:ext cx="891540" cy="1120140"/>
          </a:xfrm>
          <a:custGeom>
            <a:avLst/>
            <a:gdLst>
              <a:gd name="connsiteX0" fmla="*/ 1188720 w 1188720"/>
              <a:gd name="connsiteY0" fmla="*/ 1493520 h 1493520"/>
              <a:gd name="connsiteX1" fmla="*/ 1021080 w 1188720"/>
              <a:gd name="connsiteY1" fmla="*/ 1234440 h 1493520"/>
              <a:gd name="connsiteX2" fmla="*/ 929640 w 1188720"/>
              <a:gd name="connsiteY2" fmla="*/ 777240 h 1493520"/>
              <a:gd name="connsiteX3" fmla="*/ 548640 w 1188720"/>
              <a:gd name="connsiteY3" fmla="*/ 1036320 h 1493520"/>
              <a:gd name="connsiteX4" fmla="*/ 502920 w 1188720"/>
              <a:gd name="connsiteY4" fmla="*/ 594360 h 1493520"/>
              <a:gd name="connsiteX5" fmla="*/ 274320 w 1188720"/>
              <a:gd name="connsiteY5" fmla="*/ 609600 h 1493520"/>
              <a:gd name="connsiteX6" fmla="*/ 457200 w 1188720"/>
              <a:gd name="connsiteY6" fmla="*/ 228600 h 1493520"/>
              <a:gd name="connsiteX7" fmla="*/ 0 w 1188720"/>
              <a:gd name="connsiteY7" fmla="*/ 0 h 1493520"/>
              <a:gd name="connsiteX8" fmla="*/ 0 w 1188720"/>
              <a:gd name="connsiteY8" fmla="*/ 0 h 1493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720" h="1493520">
                <a:moveTo>
                  <a:pt x="1188720" y="1493520"/>
                </a:moveTo>
                <a:cubicBezTo>
                  <a:pt x="1126490" y="1423670"/>
                  <a:pt x="1064260" y="1353820"/>
                  <a:pt x="1021080" y="1234440"/>
                </a:cubicBezTo>
                <a:cubicBezTo>
                  <a:pt x="977900" y="1115060"/>
                  <a:pt x="1008380" y="810260"/>
                  <a:pt x="929640" y="777240"/>
                </a:cubicBezTo>
                <a:cubicBezTo>
                  <a:pt x="850900" y="744220"/>
                  <a:pt x="619760" y="1066800"/>
                  <a:pt x="548640" y="1036320"/>
                </a:cubicBezTo>
                <a:cubicBezTo>
                  <a:pt x="477520" y="1005840"/>
                  <a:pt x="548640" y="665480"/>
                  <a:pt x="502920" y="594360"/>
                </a:cubicBezTo>
                <a:cubicBezTo>
                  <a:pt x="457200" y="523240"/>
                  <a:pt x="281940" y="670560"/>
                  <a:pt x="274320" y="609600"/>
                </a:cubicBezTo>
                <a:cubicBezTo>
                  <a:pt x="266700" y="548640"/>
                  <a:pt x="502920" y="330200"/>
                  <a:pt x="457200" y="228600"/>
                </a:cubicBezTo>
                <a:cubicBezTo>
                  <a:pt x="411480" y="127000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28575">
            <a:solidFill>
              <a:schemeClr val="accent2"/>
            </a:solidFill>
            <a:prstDash val="solid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6B069F9D-2F37-44DF-8471-960AECF68595}"/>
              </a:ext>
            </a:extLst>
          </p:cNvPr>
          <p:cNvSpPr/>
          <p:nvPr/>
        </p:nvSpPr>
        <p:spPr>
          <a:xfrm>
            <a:off x="7220441" y="4057650"/>
            <a:ext cx="803421" cy="1108710"/>
          </a:xfrm>
          <a:custGeom>
            <a:avLst/>
            <a:gdLst>
              <a:gd name="connsiteX0" fmla="*/ 217788 w 1071228"/>
              <a:gd name="connsiteY0" fmla="*/ 1478280 h 1478280"/>
              <a:gd name="connsiteX1" fmla="*/ 19668 w 1071228"/>
              <a:gd name="connsiteY1" fmla="*/ 746760 h 1478280"/>
              <a:gd name="connsiteX2" fmla="*/ 644508 w 1071228"/>
              <a:gd name="connsiteY2" fmla="*/ 701040 h 1478280"/>
              <a:gd name="connsiteX3" fmla="*/ 385428 w 1071228"/>
              <a:gd name="connsiteY3" fmla="*/ 335280 h 1478280"/>
              <a:gd name="connsiteX4" fmla="*/ 751188 w 1071228"/>
              <a:gd name="connsiteY4" fmla="*/ 426720 h 1478280"/>
              <a:gd name="connsiteX5" fmla="*/ 690228 w 1071228"/>
              <a:gd name="connsiteY5" fmla="*/ 91440 h 1478280"/>
              <a:gd name="connsiteX6" fmla="*/ 1071228 w 1071228"/>
              <a:gd name="connsiteY6" fmla="*/ 0 h 1478280"/>
              <a:gd name="connsiteX7" fmla="*/ 1071228 w 1071228"/>
              <a:gd name="connsiteY7" fmla="*/ 0 h 147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1228" h="1478280">
                <a:moveTo>
                  <a:pt x="217788" y="1478280"/>
                </a:moveTo>
                <a:cubicBezTo>
                  <a:pt x="83168" y="1177290"/>
                  <a:pt x="-51452" y="876300"/>
                  <a:pt x="19668" y="746760"/>
                </a:cubicBezTo>
                <a:cubicBezTo>
                  <a:pt x="90788" y="617220"/>
                  <a:pt x="583548" y="769620"/>
                  <a:pt x="644508" y="701040"/>
                </a:cubicBezTo>
                <a:cubicBezTo>
                  <a:pt x="705468" y="632460"/>
                  <a:pt x="367648" y="381000"/>
                  <a:pt x="385428" y="335280"/>
                </a:cubicBezTo>
                <a:cubicBezTo>
                  <a:pt x="403208" y="289560"/>
                  <a:pt x="700388" y="467360"/>
                  <a:pt x="751188" y="426720"/>
                </a:cubicBezTo>
                <a:cubicBezTo>
                  <a:pt x="801988" y="386080"/>
                  <a:pt x="636888" y="162560"/>
                  <a:pt x="690228" y="91440"/>
                </a:cubicBezTo>
                <a:cubicBezTo>
                  <a:pt x="743568" y="20320"/>
                  <a:pt x="1071228" y="0"/>
                  <a:pt x="1071228" y="0"/>
                </a:cubicBezTo>
                <a:lnTo>
                  <a:pt x="1071228" y="0"/>
                </a:lnTo>
              </a:path>
            </a:pathLst>
          </a:custGeom>
          <a:noFill/>
          <a:ln w="28575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C327FFC0-02AC-4E31-8F64-035959FB8D08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948" b="93717" l="9960" r="9761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1056" y="4980832"/>
            <a:ext cx="824770" cy="627614"/>
          </a:xfrm>
          <a:prstGeom prst="rect">
            <a:avLst/>
          </a:prstGeom>
        </p:spPr>
      </p:pic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A47A9E01-30D9-43C6-A0E7-1BC2912C1B52}"/>
              </a:ext>
            </a:extLst>
          </p:cNvPr>
          <p:cNvSpPr/>
          <p:nvPr/>
        </p:nvSpPr>
        <p:spPr>
          <a:xfrm>
            <a:off x="4423412" y="4386441"/>
            <a:ext cx="482773" cy="859930"/>
          </a:xfrm>
          <a:custGeom>
            <a:avLst/>
            <a:gdLst>
              <a:gd name="connsiteX0" fmla="*/ 0 w 463482"/>
              <a:gd name="connsiteY0" fmla="*/ 797195 h 797195"/>
              <a:gd name="connsiteX1" fmla="*/ 320040 w 463482"/>
              <a:gd name="connsiteY1" fmla="*/ 629555 h 797195"/>
              <a:gd name="connsiteX2" fmla="*/ 152400 w 463482"/>
              <a:gd name="connsiteY2" fmla="*/ 370475 h 797195"/>
              <a:gd name="connsiteX3" fmla="*/ 457200 w 463482"/>
              <a:gd name="connsiteY3" fmla="*/ 400955 h 797195"/>
              <a:gd name="connsiteX4" fmla="*/ 365760 w 463482"/>
              <a:gd name="connsiteY4" fmla="*/ 35195 h 797195"/>
              <a:gd name="connsiteX5" fmla="*/ 381000 w 463482"/>
              <a:gd name="connsiteY5" fmla="*/ 35195 h 797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3482" h="797195">
                <a:moveTo>
                  <a:pt x="0" y="797195"/>
                </a:moveTo>
                <a:cubicBezTo>
                  <a:pt x="147320" y="748935"/>
                  <a:pt x="294640" y="700675"/>
                  <a:pt x="320040" y="629555"/>
                </a:cubicBezTo>
                <a:cubicBezTo>
                  <a:pt x="345440" y="558435"/>
                  <a:pt x="129540" y="408575"/>
                  <a:pt x="152400" y="370475"/>
                </a:cubicBezTo>
                <a:cubicBezTo>
                  <a:pt x="175260" y="332375"/>
                  <a:pt x="421640" y="456835"/>
                  <a:pt x="457200" y="400955"/>
                </a:cubicBezTo>
                <a:cubicBezTo>
                  <a:pt x="492760" y="345075"/>
                  <a:pt x="365760" y="35195"/>
                  <a:pt x="365760" y="35195"/>
                </a:cubicBezTo>
                <a:cubicBezTo>
                  <a:pt x="353060" y="-25765"/>
                  <a:pt x="367030" y="4715"/>
                  <a:pt x="381000" y="35195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87807D50-E170-46EF-895E-F27CC1EDA0D7}"/>
              </a:ext>
            </a:extLst>
          </p:cNvPr>
          <p:cNvSpPr/>
          <p:nvPr/>
        </p:nvSpPr>
        <p:spPr>
          <a:xfrm>
            <a:off x="2741792" y="4365050"/>
            <a:ext cx="2002979" cy="718055"/>
          </a:xfrm>
          <a:custGeom>
            <a:avLst/>
            <a:gdLst>
              <a:gd name="connsiteX0" fmla="*/ 0 w 2209800"/>
              <a:gd name="connsiteY0" fmla="*/ 746760 h 746760"/>
              <a:gd name="connsiteX1" fmla="*/ 533400 w 2209800"/>
              <a:gd name="connsiteY1" fmla="*/ 609600 h 746760"/>
              <a:gd name="connsiteX2" fmla="*/ 731520 w 2209800"/>
              <a:gd name="connsiteY2" fmla="*/ 396240 h 746760"/>
              <a:gd name="connsiteX3" fmla="*/ 1310640 w 2209800"/>
              <a:gd name="connsiteY3" fmla="*/ 487680 h 746760"/>
              <a:gd name="connsiteX4" fmla="*/ 1371600 w 2209800"/>
              <a:gd name="connsiteY4" fmla="*/ 121920 h 746760"/>
              <a:gd name="connsiteX5" fmla="*/ 2209800 w 2209800"/>
              <a:gd name="connsiteY5" fmla="*/ 0 h 746760"/>
              <a:gd name="connsiteX6" fmla="*/ 2209800 w 2209800"/>
              <a:gd name="connsiteY6" fmla="*/ 0 h 74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09800" h="746760">
                <a:moveTo>
                  <a:pt x="0" y="746760"/>
                </a:moveTo>
                <a:cubicBezTo>
                  <a:pt x="205740" y="707390"/>
                  <a:pt x="411480" y="668020"/>
                  <a:pt x="533400" y="609600"/>
                </a:cubicBezTo>
                <a:cubicBezTo>
                  <a:pt x="655320" y="551180"/>
                  <a:pt x="601980" y="416560"/>
                  <a:pt x="731520" y="396240"/>
                </a:cubicBezTo>
                <a:cubicBezTo>
                  <a:pt x="861060" y="375920"/>
                  <a:pt x="1203960" y="533400"/>
                  <a:pt x="1310640" y="487680"/>
                </a:cubicBezTo>
                <a:cubicBezTo>
                  <a:pt x="1417320" y="441960"/>
                  <a:pt x="1221740" y="203200"/>
                  <a:pt x="1371600" y="121920"/>
                </a:cubicBezTo>
                <a:cubicBezTo>
                  <a:pt x="1521460" y="40640"/>
                  <a:pt x="2209800" y="0"/>
                  <a:pt x="2209800" y="0"/>
                </a:cubicBezTo>
                <a:lnTo>
                  <a:pt x="2209800" y="0"/>
                </a:lnTo>
              </a:path>
            </a:pathLst>
          </a:custGeom>
          <a:noFill/>
          <a:ln w="28575">
            <a:solidFill>
              <a:schemeClr val="accent2"/>
            </a:solidFill>
            <a:prstDash val="sysDot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pic>
        <p:nvPicPr>
          <p:cNvPr id="43" name="图片 42">
            <a:extLst>
              <a:ext uri="{FF2B5EF4-FFF2-40B4-BE49-F238E27FC236}">
                <a16:creationId xmlns:a16="http://schemas.microsoft.com/office/drawing/2014/main" id="{16BDEC74-A1F4-4D41-BFDA-D299D785F5CF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8000" l="9821" r="8988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916" y="3010425"/>
            <a:ext cx="1241564" cy="92378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B5C358-24C1-4024-B436-E84ECE0B381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3311" b="94371" l="1106" r="94945">
                        <a14:foregroundMark x1="24803" y1="48013" x2="24803" y2="48013"/>
                        <a14:foregroundMark x1="20379" y1="48013" x2="20379" y2="48013"/>
                        <a14:foregroundMark x1="17220" y1="51987" x2="17220" y2="51987"/>
                        <a14:foregroundMark x1="37441" y1="38742" x2="37441" y2="38742"/>
                        <a14:foregroundMark x1="32701" y1="43377" x2="32701" y2="43377"/>
                        <a14:foregroundMark x1="27646" y1="45364" x2="27646" y2="45364"/>
                        <a14:foregroundMark x1="22591" y1="51325" x2="22591" y2="51325"/>
                        <a14:foregroundMark x1="17852" y1="48013" x2="17852" y2="48013"/>
                        <a14:foregroundMark x1="14692" y1="50000" x2="14692" y2="50000"/>
                        <a14:foregroundMark x1="16272" y1="50000" x2="16272" y2="50000"/>
                        <a14:foregroundMark x1="35229" y1="40728" x2="35229" y2="40728"/>
                        <a14:foregroundMark x1="41232" y1="33444" x2="41232" y2="33444"/>
                        <a14:foregroundMark x1="39021" y1="36093" x2="39021" y2="36093"/>
                        <a14:foregroundMark x1="46919" y1="26159" x2="46919" y2="26159"/>
                        <a14:foregroundMark x1="44076" y1="29470" x2="44076" y2="29470"/>
                        <a14:foregroundMark x1="70616" y1="29470" x2="70616" y2="29470"/>
                        <a14:foregroundMark x1="67773" y1="27483" x2="67773" y2="274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3155" y="5159899"/>
            <a:ext cx="1587306" cy="75729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3D5D2B6-BEBB-4D9C-8F4C-BD925F40357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824620" y="4984124"/>
            <a:ext cx="752131" cy="33631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419D5E3E-8A6C-493F-806C-C4EE69BE4BB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299" b="96104" l="538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4203" y="4936744"/>
            <a:ext cx="579761" cy="1030191"/>
          </a:xfrm>
          <a:prstGeom prst="rect">
            <a:avLst/>
          </a:prstGeom>
        </p:spPr>
      </p:pic>
      <p:sp>
        <p:nvSpPr>
          <p:cNvPr id="48" name="Footer Placeholder 1">
            <a:extLst>
              <a:ext uri="{FF2B5EF4-FFF2-40B4-BE49-F238E27FC236}">
                <a16:creationId xmlns:a16="http://schemas.microsoft.com/office/drawing/2014/main" id="{C2A1D5D4-8194-47FE-BE41-0AA98F8AD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50" name="Slide Number Placeholder 2">
            <a:extLst>
              <a:ext uri="{FF2B5EF4-FFF2-40B4-BE49-F238E27FC236}">
                <a16:creationId xmlns:a16="http://schemas.microsoft.com/office/drawing/2014/main" id="{452D1AD3-2E6F-4E9F-83D6-7B8BA5733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8" name="Rectangle 1">
            <a:extLst>
              <a:ext uri="{FF2B5EF4-FFF2-40B4-BE49-F238E27FC236}">
                <a16:creationId xmlns:a16="http://schemas.microsoft.com/office/drawing/2014/main" id="{3AF4AFB3-D64C-4CE3-9C9C-7AA7502EA204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60" name="Date Placeholder 3">
            <a:extLst>
              <a:ext uri="{FF2B5EF4-FFF2-40B4-BE49-F238E27FC236}">
                <a16:creationId xmlns:a16="http://schemas.microsoft.com/office/drawing/2014/main" id="{490F1D8D-83AA-4A69-82A8-3DD15A108950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2891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637"/>
    </mc:Choice>
    <mc:Fallback xmlns="">
      <p:transition spd="slow" advTm="316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IoT Market Forecast - in billion connected iot device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1" t="9729" r="1959" b="2486"/>
          <a:stretch/>
        </p:blipFill>
        <p:spPr bwMode="auto">
          <a:xfrm>
            <a:off x="228600" y="685800"/>
            <a:ext cx="841492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04800" y="6172200"/>
            <a:ext cx="38475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/>
              <a:t>Sources: https://iot-analytics.com/number-connected-iot-devices/</a:t>
            </a:r>
            <a:endParaRPr lang="zh-CN" altLang="en-US" sz="1100" dirty="0"/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613188A1-52A6-4831-9E11-BD6BA3D201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FE5F9110-E052-4D22-AF4E-FDF27954AEE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45CEB1D-C1B2-474B-8DBC-891254AE0EE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73E7677-3C70-4210-B0F2-81AAAFDC1AD9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2310151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标题 20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86800" cy="685800"/>
          </a:xfrm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Why AMP IoT is needed?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 rotWithShape="1">
          <a:blip r:embed="rId2"/>
          <a:srcRect l="10407" t="24683" r="47270" b="25819"/>
          <a:stretch/>
        </p:blipFill>
        <p:spPr>
          <a:xfrm>
            <a:off x="509670" y="4012451"/>
            <a:ext cx="3708685" cy="2260418"/>
          </a:xfrm>
          <a:prstGeom prst="rect">
            <a:avLst/>
          </a:prstGeom>
        </p:spPr>
      </p:pic>
      <p:sp>
        <p:nvSpPr>
          <p:cNvPr id="8" name="内容占位符 8"/>
          <p:cNvSpPr txBox="1">
            <a:spLocks/>
          </p:cNvSpPr>
          <p:nvPr/>
        </p:nvSpPr>
        <p:spPr>
          <a:xfrm>
            <a:off x="4495800" y="1447800"/>
            <a:ext cx="4495800" cy="26460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000" dirty="0"/>
              <a:t>Drawbacks with conventional batteries</a:t>
            </a:r>
          </a:p>
          <a:p>
            <a:pPr lvl="2"/>
            <a:r>
              <a:rPr lang="en-US" altLang="zh-CN" sz="1500" dirty="0"/>
              <a:t>High cost</a:t>
            </a:r>
            <a:endParaRPr lang="zh-CN" altLang="en-US" sz="1500" dirty="0"/>
          </a:p>
          <a:p>
            <a:pPr lvl="2"/>
            <a:r>
              <a:rPr lang="en-US" altLang="zh-CN" sz="1500" dirty="0"/>
              <a:t>Life cycle</a:t>
            </a:r>
            <a:r>
              <a:rPr lang="zh-CN" altLang="en-US" sz="1500" dirty="0"/>
              <a:t> </a:t>
            </a:r>
            <a:r>
              <a:rPr lang="en-US" altLang="zh-CN" sz="1500" dirty="0"/>
              <a:t>&lt; 5 years</a:t>
            </a:r>
            <a:r>
              <a:rPr lang="zh-CN" altLang="en-US" sz="1500" dirty="0"/>
              <a:t>，</a:t>
            </a:r>
            <a:r>
              <a:rPr lang="en-US" altLang="zh-CN" sz="1500" dirty="0"/>
              <a:t>high cost for replacement</a:t>
            </a:r>
            <a:endParaRPr lang="zh-CN" altLang="en-US" sz="1500" dirty="0"/>
          </a:p>
          <a:p>
            <a:pPr lvl="2"/>
            <a:r>
              <a:rPr lang="en-US" altLang="zh-CN" sz="1500" dirty="0"/>
              <a:t>Low performance in low temperature</a:t>
            </a:r>
          </a:p>
          <a:p>
            <a:pPr lvl="2"/>
            <a:r>
              <a:rPr lang="en-US" altLang="zh-CN" sz="1500" dirty="0"/>
              <a:t>Explosive in high temperature</a:t>
            </a:r>
            <a:endParaRPr lang="zh-CN" altLang="en-US" sz="1500" dirty="0"/>
          </a:p>
          <a:p>
            <a:pPr lvl="2"/>
            <a:r>
              <a:rPr lang="en-US" altLang="zh-CN" sz="1500" dirty="0"/>
              <a:t>Pollution</a:t>
            </a:r>
            <a:endParaRPr lang="en-US" altLang="zh-CN" sz="2100" dirty="0"/>
          </a:p>
          <a:p>
            <a:r>
              <a:rPr lang="en-US" altLang="zh-CN" sz="2000" dirty="0"/>
              <a:t>Alternatively,  Ambient power can be used:</a:t>
            </a:r>
            <a:endParaRPr lang="zh-CN" altLang="en-US" sz="2000" dirty="0"/>
          </a:p>
        </p:txBody>
      </p:sp>
      <p:pic>
        <p:nvPicPr>
          <p:cNvPr id="9" name="内容占位符 13"/>
          <p:cNvPicPr>
            <a:picLocks/>
          </p:cNvPicPr>
          <p:nvPr/>
        </p:nvPicPr>
        <p:blipFill rotWithShape="1">
          <a:blip r:embed="rId3"/>
          <a:srcRect l="11500" t="23818" r="10625" b="11020"/>
          <a:stretch>
            <a:fillRect/>
          </a:stretch>
        </p:blipFill>
        <p:spPr>
          <a:xfrm>
            <a:off x="4419600" y="4093846"/>
            <a:ext cx="4629327" cy="229752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F36DE72-7A49-42B1-96D2-EDC960FF8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771" y="1523999"/>
            <a:ext cx="3768485" cy="2457309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9D265A1C-B81F-4F3A-920A-44B009DA29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9504C8FB-4429-4C98-967C-B5D81BBFA5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2F537976-82DE-449D-8CEB-3DFDA4137820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EA902A5-D34D-4694-9216-606617852D1D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006141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3B20A3-501D-47D0-AD68-E0AF0714D9E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Evolution of IoT Technologies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32949F5-7F8E-46A7-BF76-FD941D9EA31E}"/>
              </a:ext>
            </a:extLst>
          </p:cNvPr>
          <p:cNvSpPr/>
          <p:nvPr/>
        </p:nvSpPr>
        <p:spPr>
          <a:xfrm>
            <a:off x="563593" y="4567064"/>
            <a:ext cx="2552768" cy="12241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D5577CA-6D95-4C38-912E-6460C8F8985E}"/>
              </a:ext>
            </a:extLst>
          </p:cNvPr>
          <p:cNvSpPr/>
          <p:nvPr/>
        </p:nvSpPr>
        <p:spPr>
          <a:xfrm>
            <a:off x="3384532" y="4567064"/>
            <a:ext cx="2552768" cy="122413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5E2A9AA-9A25-4D7B-8192-C3DB0EEAD95F}"/>
              </a:ext>
            </a:extLst>
          </p:cNvPr>
          <p:cNvSpPr/>
          <p:nvPr/>
        </p:nvSpPr>
        <p:spPr>
          <a:xfrm>
            <a:off x="6205471" y="4567064"/>
            <a:ext cx="2552768" cy="12241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>
              <a:solidFill>
                <a:schemeClr val="bg1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25" name="TextBox 45">
            <a:extLst>
              <a:ext uri="{FF2B5EF4-FFF2-40B4-BE49-F238E27FC236}">
                <a16:creationId xmlns:a16="http://schemas.microsoft.com/office/drawing/2014/main" id="{80419B51-E199-458C-A93E-149458819F19}"/>
              </a:ext>
            </a:extLst>
          </p:cNvPr>
          <p:cNvSpPr txBox="1"/>
          <p:nvPr/>
        </p:nvSpPr>
        <p:spPr>
          <a:xfrm>
            <a:off x="681835" y="4798520"/>
            <a:ext cx="2274200" cy="338554"/>
          </a:xfrm>
          <a:prstGeom prst="rect">
            <a:avLst/>
          </a:prstGeom>
          <a:noFill/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214313" indent="-214313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RFID, reader talks to tags</a:t>
            </a:r>
          </a:p>
          <a:p>
            <a:pPr marL="214313" indent="-214313" defTabSz="914378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Supply chain management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39758FE-247C-4304-9140-FDB24FED8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25" y="4083529"/>
            <a:ext cx="1492446" cy="3583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 defTabSz="91437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P2P</a:t>
            </a:r>
          </a:p>
        </p:txBody>
      </p:sp>
      <p:sp>
        <p:nvSpPr>
          <p:cNvPr id="27" name="TextBox 47">
            <a:extLst>
              <a:ext uri="{FF2B5EF4-FFF2-40B4-BE49-F238E27FC236}">
                <a16:creationId xmlns:a16="http://schemas.microsoft.com/office/drawing/2014/main" id="{A94CC65B-60DB-4861-8DFE-3E9390230784}"/>
              </a:ext>
            </a:extLst>
          </p:cNvPr>
          <p:cNvSpPr txBox="1"/>
          <p:nvPr/>
        </p:nvSpPr>
        <p:spPr>
          <a:xfrm>
            <a:off x="3484180" y="4712567"/>
            <a:ext cx="2453120" cy="507831"/>
          </a:xfrm>
          <a:prstGeom prst="rect">
            <a:avLst/>
          </a:prstGeom>
          <a:noFill/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BLE, </a:t>
            </a:r>
            <a:r>
              <a:rPr lang="en-US" altLang="zh-CN" sz="1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WiFi</a:t>
            </a:r>
            <a:r>
              <a:rPr lang="zh-CN" altLang="en-US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1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LoRa</a:t>
            </a:r>
            <a:endParaRPr lang="en-US" altLang="zh-CN" sz="11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User builds infrastructure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Asset tracking, Logistics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4145CE60-E303-4C41-A75A-107F74DA3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5298" y="4085959"/>
            <a:ext cx="1759622" cy="3583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 defTabSz="914378">
              <a:defRPr/>
            </a:pP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WLAN </a:t>
            </a:r>
          </a:p>
        </p:txBody>
      </p:sp>
      <p:sp>
        <p:nvSpPr>
          <p:cNvPr id="29" name="TextBox 49">
            <a:extLst>
              <a:ext uri="{FF2B5EF4-FFF2-40B4-BE49-F238E27FC236}">
                <a16:creationId xmlns:a16="http://schemas.microsoft.com/office/drawing/2014/main" id="{E9CD420E-6EE5-49A8-BEA5-9A6C909F0D8F}"/>
              </a:ext>
            </a:extLst>
          </p:cNvPr>
          <p:cNvSpPr txBox="1"/>
          <p:nvPr/>
        </p:nvSpPr>
        <p:spPr>
          <a:xfrm>
            <a:off x="6319148" y="4606941"/>
            <a:ext cx="2325414" cy="846386"/>
          </a:xfrm>
          <a:prstGeom prst="rect">
            <a:avLst/>
          </a:prstGeom>
          <a:noFill/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rtlCol="0">
            <a:spAutoFit/>
          </a:bodyPr>
          <a:lstStyle/>
          <a:p>
            <a:pPr marL="214313" indent="-214313" defTabSz="914378"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4G/5G/6G WAN</a:t>
            </a:r>
          </a:p>
          <a:p>
            <a:pPr marL="214313" indent="-214313" defTabSz="914378"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Mobile internet, directly connect to cloud</a:t>
            </a:r>
          </a:p>
          <a:p>
            <a:pPr marL="214313" indent="-214313" defTabSz="914378">
              <a:buFont typeface="Arial" panose="020B0604020202020204" pitchFamily="34" charset="0"/>
              <a:buChar char="•"/>
              <a:defRPr/>
            </a:pPr>
            <a:r>
              <a: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Operators provide infrastructure</a:t>
            </a:r>
            <a:endParaRPr lang="en-US" altLang="zh-CN" sz="9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965C3DF4-ED45-435E-9F41-317C9D420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7102" y="4102149"/>
            <a:ext cx="2009776" cy="35837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sx="105000" sy="105000" algn="ctr" rotWithShape="0">
              <a:prstClr val="black">
                <a:alpha val="40000"/>
              </a:prstClr>
            </a:outerShdw>
          </a:effectLst>
        </p:spPr>
        <p:txBody>
          <a:bodyPr wrap="square" lIns="0" tIns="0" rIns="0" bIns="0" anchor="ctr">
            <a:noAutofit/>
          </a:bodyPr>
          <a:lstStyle/>
          <a:p>
            <a:pPr algn="ctr" defTabSz="914378">
              <a:defRPr/>
            </a:pPr>
            <a:r>
              <a:rPr lang="en-US" altLang="zh-CN" sz="1500" b="1" dirty="0">
                <a:latin typeface="微软雅黑" pitchFamily="34" charset="-122"/>
                <a:ea typeface="微软雅黑" pitchFamily="34" charset="-122"/>
              </a:rPr>
              <a:t>WAN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42" y="2041488"/>
            <a:ext cx="2413235" cy="19168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2657" y="2041488"/>
            <a:ext cx="2584645" cy="192173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341" y="2041488"/>
            <a:ext cx="2613898" cy="1916876"/>
          </a:xfrm>
          <a:prstGeom prst="rect">
            <a:avLst/>
          </a:prstGeom>
        </p:spPr>
      </p:pic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A4EF5D62-E7E7-4E39-AE11-7F30F5467A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16" name="Slide Number Placeholder 2">
            <a:extLst>
              <a:ext uri="{FF2B5EF4-FFF2-40B4-BE49-F238E27FC236}">
                <a16:creationId xmlns:a16="http://schemas.microsoft.com/office/drawing/2014/main" id="{DAB242D0-E444-4C5D-91DA-89B878A617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803B3565-C4A0-4B5F-87F6-A56AA27F29E2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1E96EAA9-375E-49C1-B26E-F73F0C7B5F95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15953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591"/>
    </mc:Choice>
    <mc:Fallback xmlns="">
      <p:transition spd="slow" advTm="13059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3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3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4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2" grpId="0" animBg="1"/>
          <p:bldP spid="24" grpId="0" animBg="1"/>
          <p:bldP spid="25" grpId="0"/>
          <p:bldP spid="26" grpId="0" animBg="1"/>
          <p:bldP spid="27" grpId="0"/>
          <p:bldP spid="28" grpId="0" animBg="1"/>
          <p:bldP spid="29" grpId="0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animBg="1"/>
          <p:bldP spid="22" grpId="0" animBg="1"/>
          <p:bldP spid="24" grpId="0" animBg="1"/>
          <p:bldP spid="25" grpId="0"/>
          <p:bldP spid="26" grpId="0" animBg="1"/>
          <p:bldP spid="27" grpId="0"/>
          <p:bldP spid="28" grpId="0" animBg="1"/>
          <p:bldP spid="29" grpId="0"/>
          <p:bldP spid="30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4">
            <a:extLst>
              <a:ext uri="{FF2B5EF4-FFF2-40B4-BE49-F238E27FC236}">
                <a16:creationId xmlns:a16="http://schemas.microsoft.com/office/drawing/2014/main" id="{BE0B2D02-C7BE-4DA6-AE57-B24F774C9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4219" y="1808563"/>
            <a:ext cx="2277986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20">
            <a:extLst>
              <a:ext uri="{FF2B5EF4-FFF2-40B4-BE49-F238E27FC236}">
                <a16:creationId xmlns:a16="http://schemas.microsoft.com/office/drawing/2014/main" id="{E493C13D-0569-415A-ADE2-C23F6B29B201}"/>
              </a:ext>
            </a:extLst>
          </p:cNvPr>
          <p:cNvSpPr>
            <a:spLocks noChangeArrowheads="1"/>
          </p:cNvSpPr>
          <p:nvPr/>
        </p:nvSpPr>
        <p:spPr bwMode="auto">
          <a:xfrm rot="38893">
            <a:off x="3331137" y="4430635"/>
            <a:ext cx="2278132" cy="627794"/>
          </a:xfrm>
          <a:prstGeom prst="ellipse">
            <a:avLst/>
          </a:prstGeom>
          <a:gradFill rotWithShape="1">
            <a:gsLst>
              <a:gs pos="0">
                <a:srgbClr val="EAEAEA"/>
              </a:gs>
              <a:gs pos="50000">
                <a:srgbClr val="C0C0C0"/>
              </a:gs>
              <a:gs pos="100000">
                <a:srgbClr val="EAEAEA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B2B2B2"/>
            </a:extrusionClr>
            <a:contourClr>
              <a:srgbClr val="EAEAEA"/>
            </a:contourClr>
          </a:sp3d>
        </p:spPr>
        <p:txBody>
          <a:bodyPr wrap="none" lIns="80239" tIns="40119" rIns="80239" bIns="40119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0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Oval 21">
            <a:extLst>
              <a:ext uri="{FF2B5EF4-FFF2-40B4-BE49-F238E27FC236}">
                <a16:creationId xmlns:a16="http://schemas.microsoft.com/office/drawing/2014/main" id="{E49785F5-2E3A-4CEE-82BF-D8C19E463857}"/>
              </a:ext>
            </a:extLst>
          </p:cNvPr>
          <p:cNvSpPr>
            <a:spLocks noChangeArrowheads="1"/>
          </p:cNvSpPr>
          <p:nvPr/>
        </p:nvSpPr>
        <p:spPr bwMode="auto">
          <a:xfrm rot="38893">
            <a:off x="3651647" y="4426744"/>
            <a:ext cx="1589484" cy="490538"/>
          </a:xfrm>
          <a:prstGeom prst="ellipse">
            <a:avLst/>
          </a:prstGeom>
          <a:gradFill rotWithShape="1">
            <a:gsLst>
              <a:gs pos="0">
                <a:srgbClr val="F8F8F8"/>
              </a:gs>
              <a:gs pos="50000">
                <a:srgbClr val="C0C0C0"/>
              </a:gs>
              <a:gs pos="100000">
                <a:srgbClr val="F8F8F8"/>
              </a:gs>
            </a:gsLst>
            <a:lin ang="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227000" prstMaterial="legacyMatte">
            <a:bevelT w="13500" h="13500" prst="angle"/>
            <a:bevelB w="13500" h="13500" prst="angle"/>
            <a:extrusionClr>
              <a:srgbClr val="C0C0C0"/>
            </a:extrusionClr>
            <a:contourClr>
              <a:srgbClr val="F8F8F8"/>
            </a:contourClr>
          </a:sp3d>
        </p:spPr>
        <p:txBody>
          <a:bodyPr wrap="none" lIns="80239" tIns="40119" rIns="80239" bIns="40119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0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3D810796-BA3B-4857-8DB4-75BCD3982A7C}"/>
              </a:ext>
            </a:extLst>
          </p:cNvPr>
          <p:cNvSpPr>
            <a:spLocks noChangeArrowheads="1"/>
          </p:cNvSpPr>
          <p:nvPr/>
        </p:nvSpPr>
        <p:spPr bwMode="auto">
          <a:xfrm rot="38893">
            <a:off x="3755233" y="4430316"/>
            <a:ext cx="1429941" cy="400050"/>
          </a:xfrm>
          <a:prstGeom prst="ellipse">
            <a:avLst/>
          </a:prstGeom>
          <a:gradFill rotWithShape="1">
            <a:gsLst>
              <a:gs pos="0">
                <a:srgbClr val="ECD2AC"/>
              </a:gs>
              <a:gs pos="50000">
                <a:srgbClr val="ACACAC"/>
              </a:gs>
              <a:gs pos="100000">
                <a:srgbClr val="ECD2A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239" tIns="40119" rIns="80239" bIns="401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0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Oval 34">
            <a:extLst>
              <a:ext uri="{FF2B5EF4-FFF2-40B4-BE49-F238E27FC236}">
                <a16:creationId xmlns:a16="http://schemas.microsoft.com/office/drawing/2014/main" id="{6BDC9B01-5502-483A-849C-23AA6BB82906}"/>
              </a:ext>
            </a:extLst>
          </p:cNvPr>
          <p:cNvSpPr>
            <a:spLocks noChangeArrowheads="1"/>
          </p:cNvSpPr>
          <p:nvPr/>
        </p:nvSpPr>
        <p:spPr bwMode="auto">
          <a:xfrm rot="38893">
            <a:off x="3749279" y="4504135"/>
            <a:ext cx="1428750" cy="400050"/>
          </a:xfrm>
          <a:prstGeom prst="ellipse">
            <a:avLst/>
          </a:prstGeom>
          <a:gradFill rotWithShape="1">
            <a:gsLst>
              <a:gs pos="0">
                <a:srgbClr val="ECD2AC"/>
              </a:gs>
              <a:gs pos="50000">
                <a:srgbClr val="CFC1B1"/>
              </a:gs>
              <a:gs pos="100000">
                <a:srgbClr val="ECD2AC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0239" tIns="40119" rIns="80239" bIns="40119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zh-CN" sz="1050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" name="Picture 28" descr="02장_04-3">
            <a:extLst>
              <a:ext uri="{FF2B5EF4-FFF2-40B4-BE49-F238E27FC236}">
                <a16:creationId xmlns:a16="http://schemas.microsoft.com/office/drawing/2014/main" id="{CC536096-73E6-4841-93CF-D3A13E462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893">
            <a:off x="3946922" y="4001693"/>
            <a:ext cx="860822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图片 15">
            <a:extLst>
              <a:ext uri="{FF2B5EF4-FFF2-40B4-BE49-F238E27FC236}">
                <a16:creationId xmlns:a16="http://schemas.microsoft.com/office/drawing/2014/main" id="{5EC995E5-397E-4E26-8150-78B62194DF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4" y="1837135"/>
            <a:ext cx="2678906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65EBD26E-3F39-4FB9-A518-4CA1D3DB9174}"/>
              </a:ext>
            </a:extLst>
          </p:cNvPr>
          <p:cNvSpPr/>
          <p:nvPr/>
        </p:nvSpPr>
        <p:spPr>
          <a:xfrm>
            <a:off x="905905" y="3484544"/>
            <a:ext cx="1584722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accent6"/>
              </a:buClr>
              <a:defRPr/>
            </a:pP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Power station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D5F25CEA-4576-4174-BBEE-FD7E49126B3D}"/>
              </a:ext>
            </a:extLst>
          </p:cNvPr>
          <p:cNvSpPr/>
          <p:nvPr/>
        </p:nvSpPr>
        <p:spPr>
          <a:xfrm>
            <a:off x="3648923" y="3546456"/>
            <a:ext cx="18766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accent6"/>
              </a:buClr>
              <a:defRPr/>
            </a:pP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Cold chain tracking</a:t>
            </a:r>
          </a:p>
        </p:txBody>
      </p:sp>
      <p:pic>
        <p:nvPicPr>
          <p:cNvPr id="20" name="图片 18">
            <a:extLst>
              <a:ext uri="{FF2B5EF4-FFF2-40B4-BE49-F238E27FC236}">
                <a16:creationId xmlns:a16="http://schemas.microsoft.com/office/drawing/2014/main" id="{9CD98D44-4EAE-4762-A292-CD50736D3D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069" y="1805014"/>
            <a:ext cx="2736056" cy="1670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A723CB1E-7AB5-483E-AAA8-A8ECAC37137E}"/>
              </a:ext>
            </a:extLst>
          </p:cNvPr>
          <p:cNvSpPr/>
          <p:nvPr/>
        </p:nvSpPr>
        <p:spPr>
          <a:xfrm>
            <a:off x="6770924" y="3550028"/>
            <a:ext cx="1584722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accent6"/>
              </a:buClr>
              <a:defRPr/>
            </a:pP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Smart factory</a:t>
            </a:r>
          </a:p>
        </p:txBody>
      </p:sp>
      <p:pic>
        <p:nvPicPr>
          <p:cNvPr id="22" name="图片 20">
            <a:extLst>
              <a:ext uri="{FF2B5EF4-FFF2-40B4-BE49-F238E27FC236}">
                <a16:creationId xmlns:a16="http://schemas.microsoft.com/office/drawing/2014/main" id="{01502F62-34CB-4BA6-BF86-2A592FC1E3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24" y="3989910"/>
            <a:ext cx="2725402" cy="1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D38C7F18-559B-4EEE-B73C-C79E19C3B2DE}"/>
              </a:ext>
            </a:extLst>
          </p:cNvPr>
          <p:cNvSpPr/>
          <p:nvPr/>
        </p:nvSpPr>
        <p:spPr>
          <a:xfrm>
            <a:off x="6493670" y="5578650"/>
            <a:ext cx="193605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chemeClr val="accent6"/>
              </a:buClr>
              <a:defRPr/>
            </a:pP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Asset management</a:t>
            </a:r>
          </a:p>
        </p:txBody>
      </p:sp>
      <p:pic>
        <p:nvPicPr>
          <p:cNvPr id="24" name="图片 22">
            <a:extLst>
              <a:ext uri="{FF2B5EF4-FFF2-40B4-BE49-F238E27FC236}">
                <a16:creationId xmlns:a16="http://schemas.microsoft.com/office/drawing/2014/main" id="{89BE6785-71A4-45CC-BB27-9C9485FD71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33" y="3984566"/>
            <a:ext cx="2637054" cy="1569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487A120-6A18-4B67-8BFD-002CED9D52AC}"/>
              </a:ext>
            </a:extLst>
          </p:cNvPr>
          <p:cNvSpPr/>
          <p:nvPr/>
        </p:nvSpPr>
        <p:spPr>
          <a:xfrm>
            <a:off x="1053803" y="5582841"/>
            <a:ext cx="1584722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buClr>
                <a:schemeClr val="accent6"/>
              </a:buClr>
              <a:defRPr/>
            </a:pP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Tunnel monitor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D5F25CEA-4576-4174-BBEE-FD7E49126B3D}"/>
              </a:ext>
            </a:extLst>
          </p:cNvPr>
          <p:cNvSpPr/>
          <p:nvPr/>
        </p:nvSpPr>
        <p:spPr>
          <a:xfrm>
            <a:off x="3531898" y="5228882"/>
            <a:ext cx="187660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Clr>
                <a:schemeClr val="accent6"/>
              </a:buClr>
              <a:defRPr/>
            </a:pPr>
            <a:r>
              <a:rPr lang="en-US" altLang="zh-CN" sz="9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IoT</a:t>
            </a:r>
            <a:r>
              <a:rPr lang="en-US" altLang="zh-CN" sz="9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Platform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Applications</a:t>
            </a:r>
            <a:endParaRPr lang="zh-CN" altLang="en-US" dirty="0"/>
          </a:p>
        </p:txBody>
      </p:sp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A68CB071-2B17-49E8-B751-4946E6AA6F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92EC8FA6-F4D9-46B8-A60D-D618412C16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id="{2FA14A7B-4F73-46E7-A2F0-D3FE3940A0B1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1FF334BB-B0FD-47F5-90D8-25C7CA50955B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48402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98"/>
    </mc:Choice>
    <mc:Fallback xmlns="">
      <p:transition spd="slow" advTm="13898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zh-CN" dirty="0"/>
              <a:t>Network Architecture for AMP IoT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162" y="1377620"/>
            <a:ext cx="7772400" cy="4572000"/>
          </a:xfrm>
        </p:spPr>
        <p:txBody>
          <a:bodyPr/>
          <a:lstStyle/>
          <a:p>
            <a:r>
              <a:rPr lang="en-US" altLang="zh-CN" sz="2000" dirty="0"/>
              <a:t>Sensing</a:t>
            </a:r>
          </a:p>
          <a:p>
            <a:pPr marL="0" indent="0">
              <a:buNone/>
            </a:pPr>
            <a:r>
              <a:rPr lang="en-US" altLang="zh-CN" sz="2000" dirty="0"/>
              <a:t> </a:t>
            </a:r>
          </a:p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302723" y="1981201"/>
            <a:ext cx="8841277" cy="4343400"/>
            <a:chOff x="174136" y="2365436"/>
            <a:chExt cx="8841277" cy="3257657"/>
          </a:xfrm>
        </p:grpSpPr>
        <p:grpSp>
          <p:nvGrpSpPr>
            <p:cNvPr id="14" name="Group 11">
              <a:extLst>
                <a:ext uri="{FF2B5EF4-FFF2-40B4-BE49-F238E27FC236}">
                  <a16:creationId xmlns:a16="http://schemas.microsoft.com/office/drawing/2014/main" id="{801FF378-FDE9-4621-82D3-9A80EC946F31}"/>
                </a:ext>
              </a:extLst>
            </p:cNvPr>
            <p:cNvGrpSpPr/>
            <p:nvPr/>
          </p:nvGrpSpPr>
          <p:grpSpPr>
            <a:xfrm>
              <a:off x="1708940" y="2884328"/>
              <a:ext cx="1421470" cy="2738765"/>
              <a:chOff x="1143252" y="3020784"/>
              <a:chExt cx="1762188" cy="3651687"/>
            </a:xfrm>
          </p:grpSpPr>
          <p:pic>
            <p:nvPicPr>
              <p:cNvPr id="15" name="Picture 1032">
                <a:extLst>
                  <a:ext uri="{FF2B5EF4-FFF2-40B4-BE49-F238E27FC236}">
                    <a16:creationId xmlns:a16="http://schemas.microsoft.com/office/drawing/2014/main" id="{69DCAA53-4D03-4350-82F3-A7180DE771D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18232" y="3020784"/>
                <a:ext cx="1587208" cy="99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" name="Picture 1032">
                <a:extLst>
                  <a:ext uri="{FF2B5EF4-FFF2-40B4-BE49-F238E27FC236}">
                    <a16:creationId xmlns:a16="http://schemas.microsoft.com/office/drawing/2014/main" id="{442B4EE0-3BB6-4719-9398-0BC4889D23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4466" y="5131294"/>
                <a:ext cx="1587208" cy="9959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Content Placeholder 1">
                <a:extLst>
                  <a:ext uri="{FF2B5EF4-FFF2-40B4-BE49-F238E27FC236}">
                    <a16:creationId xmlns:a16="http://schemas.microsoft.com/office/drawing/2014/main" id="{ACC65EB2-8C8C-4D42-A4F7-5E0D0ED927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252" y="6318860"/>
                <a:ext cx="1674864" cy="353611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CN" sz="1200" dirty="0"/>
                  <a:t>Sensing tag</a:t>
                </a:r>
                <a:endParaRPr lang="zh-CN" altLang="en-US" sz="1200" dirty="0"/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F86E33B0-E0AC-4194-9DE4-3496BB09B190}"/>
                </a:ext>
              </a:extLst>
            </p:cNvPr>
            <p:cNvGrpSpPr/>
            <p:nvPr/>
          </p:nvGrpSpPr>
          <p:grpSpPr>
            <a:xfrm>
              <a:off x="6365108" y="3034208"/>
              <a:ext cx="388470" cy="1822866"/>
              <a:chOff x="8998177" y="3035365"/>
              <a:chExt cx="481584" cy="2430488"/>
            </a:xfrm>
          </p:grpSpPr>
          <p:sp>
            <p:nvSpPr>
              <p:cNvPr id="23" name="object 37">
                <a:extLst>
                  <a:ext uri="{FF2B5EF4-FFF2-40B4-BE49-F238E27FC236}">
                    <a16:creationId xmlns:a16="http://schemas.microsoft.com/office/drawing/2014/main" id="{183C35E8-56E2-46E4-8AEE-8736BDDA02A6}"/>
                  </a:ext>
                </a:extLst>
              </p:cNvPr>
              <p:cNvSpPr/>
              <p:nvPr/>
            </p:nvSpPr>
            <p:spPr>
              <a:xfrm>
                <a:off x="8998177" y="3035365"/>
                <a:ext cx="481584" cy="83921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algn="ctr"/>
                <a:endParaRPr sz="3000"/>
              </a:p>
            </p:txBody>
          </p:sp>
          <p:sp>
            <p:nvSpPr>
              <p:cNvPr id="24" name="object 37">
                <a:extLst>
                  <a:ext uri="{FF2B5EF4-FFF2-40B4-BE49-F238E27FC236}">
                    <a16:creationId xmlns:a16="http://schemas.microsoft.com/office/drawing/2014/main" id="{2F78551B-3B2A-4751-82C7-953253CD5A60}"/>
                  </a:ext>
                </a:extLst>
              </p:cNvPr>
              <p:cNvSpPr/>
              <p:nvPr/>
            </p:nvSpPr>
            <p:spPr>
              <a:xfrm>
                <a:off x="8998177" y="4626637"/>
                <a:ext cx="481584" cy="839216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pPr algn="ctr"/>
                <a:endParaRPr sz="3000"/>
              </a:p>
            </p:txBody>
          </p:sp>
        </p:grpSp>
        <p:pic>
          <p:nvPicPr>
            <p:cNvPr id="27" name="Picture 4" descr="什么是云计算？云计算的三个层次_机房360_中国绿色数据中心">
              <a:extLst>
                <a:ext uri="{FF2B5EF4-FFF2-40B4-BE49-F238E27FC236}">
                  <a16:creationId xmlns:a16="http://schemas.microsoft.com/office/drawing/2014/main" id="{6F1F30F1-CE0A-405A-8CF8-D7984846D6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1032" y="3202275"/>
              <a:ext cx="1604921" cy="1464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Arrow: Right 22">
              <a:extLst>
                <a:ext uri="{FF2B5EF4-FFF2-40B4-BE49-F238E27FC236}">
                  <a16:creationId xmlns:a16="http://schemas.microsoft.com/office/drawing/2014/main" id="{84487898-59EE-4162-9FAC-3CFADDD437FF}"/>
                </a:ext>
              </a:extLst>
            </p:cNvPr>
            <p:cNvSpPr/>
            <p:nvPr/>
          </p:nvSpPr>
          <p:spPr>
            <a:xfrm>
              <a:off x="1620899" y="4443648"/>
              <a:ext cx="291857" cy="5924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29" name="Arrow: Right 25">
              <a:extLst>
                <a:ext uri="{FF2B5EF4-FFF2-40B4-BE49-F238E27FC236}">
                  <a16:creationId xmlns:a16="http://schemas.microsoft.com/office/drawing/2014/main" id="{E7C7B306-8BFF-4BCD-AD68-3515AFA08A22}"/>
                </a:ext>
              </a:extLst>
            </p:cNvPr>
            <p:cNvSpPr/>
            <p:nvPr/>
          </p:nvSpPr>
          <p:spPr>
            <a:xfrm>
              <a:off x="4607362" y="3635245"/>
              <a:ext cx="291857" cy="5924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30" name="Arrow: Right 26">
              <a:extLst>
                <a:ext uri="{FF2B5EF4-FFF2-40B4-BE49-F238E27FC236}">
                  <a16:creationId xmlns:a16="http://schemas.microsoft.com/office/drawing/2014/main" id="{2CFC8076-E01A-4B3C-B723-D6464B3D56FD}"/>
                </a:ext>
              </a:extLst>
            </p:cNvPr>
            <p:cNvSpPr/>
            <p:nvPr/>
          </p:nvSpPr>
          <p:spPr>
            <a:xfrm>
              <a:off x="6021073" y="3702976"/>
              <a:ext cx="291857" cy="5924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31" name="Arrow: Right 27">
              <a:extLst>
                <a:ext uri="{FF2B5EF4-FFF2-40B4-BE49-F238E27FC236}">
                  <a16:creationId xmlns:a16="http://schemas.microsoft.com/office/drawing/2014/main" id="{D984B0F7-FF36-48A8-A731-A60B8E01ADC6}"/>
                </a:ext>
              </a:extLst>
            </p:cNvPr>
            <p:cNvSpPr/>
            <p:nvPr/>
          </p:nvSpPr>
          <p:spPr>
            <a:xfrm>
              <a:off x="6920874" y="3695193"/>
              <a:ext cx="291857" cy="5924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pic>
          <p:nvPicPr>
            <p:cNvPr id="32" name="Picture 24">
              <a:extLst>
                <a:ext uri="{FF2B5EF4-FFF2-40B4-BE49-F238E27FC236}">
                  <a16:creationId xmlns:a16="http://schemas.microsoft.com/office/drawing/2014/main" id="{9E3F60AB-7077-4FEB-8A3F-74CD4AB2F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86093" y="2958718"/>
              <a:ext cx="1149803" cy="2143742"/>
            </a:xfrm>
            <a:prstGeom prst="rect">
              <a:avLst/>
            </a:prstGeom>
          </p:spPr>
        </p:pic>
        <p:pic>
          <p:nvPicPr>
            <p:cNvPr id="33" name="Picture 2" descr="Environmental Sensor - an overview | ScienceDirect Topics">
              <a:extLst>
                <a:ext uri="{FF2B5EF4-FFF2-40B4-BE49-F238E27FC236}">
                  <a16:creationId xmlns:a16="http://schemas.microsoft.com/office/drawing/2014/main" id="{4ABDAA03-B04F-4B54-96A6-CB3F7C4848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8043" y="4144561"/>
              <a:ext cx="1156859" cy="1098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Energy Harvesting | Würth Elektronik: Electronic &amp; Electromechanical  Components &gt; Products &amp; Services &gt; Applications &gt; Energy Harvesting &gt;  Gleanergy">
              <a:extLst>
                <a:ext uri="{FF2B5EF4-FFF2-40B4-BE49-F238E27FC236}">
                  <a16:creationId xmlns:a16="http://schemas.microsoft.com/office/drawing/2014/main" id="{39BFB3AD-6397-4B3C-A9B3-A3A262EF3D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3" r="40723"/>
            <a:stretch/>
          </p:blipFill>
          <p:spPr bwMode="auto">
            <a:xfrm>
              <a:off x="3470686" y="2750611"/>
              <a:ext cx="1084676" cy="985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图片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775" y="4275536"/>
              <a:ext cx="1065556" cy="104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6" name="Picture 2" descr="See the source image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959" y="2365436"/>
              <a:ext cx="1227793" cy="13800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Arrow: Right 22">
              <a:extLst>
                <a:ext uri="{FF2B5EF4-FFF2-40B4-BE49-F238E27FC236}">
                  <a16:creationId xmlns:a16="http://schemas.microsoft.com/office/drawing/2014/main" id="{84487898-59EE-4162-9FAC-3CFADDD437FF}"/>
                </a:ext>
              </a:extLst>
            </p:cNvPr>
            <p:cNvSpPr/>
            <p:nvPr/>
          </p:nvSpPr>
          <p:spPr>
            <a:xfrm>
              <a:off x="3222701" y="3725197"/>
              <a:ext cx="291857" cy="5924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5" name="Arrow: Right 22">
              <a:extLst>
                <a:ext uri="{FF2B5EF4-FFF2-40B4-BE49-F238E27FC236}">
                  <a16:creationId xmlns:a16="http://schemas.microsoft.com/office/drawing/2014/main" id="{84487898-59EE-4162-9FAC-3CFADDD437FF}"/>
                </a:ext>
              </a:extLst>
            </p:cNvPr>
            <p:cNvSpPr/>
            <p:nvPr/>
          </p:nvSpPr>
          <p:spPr>
            <a:xfrm>
              <a:off x="1623930" y="2825917"/>
              <a:ext cx="291857" cy="592418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500">
                <a:solidFill>
                  <a:schemeClr val="tx1"/>
                </a:solidFill>
              </a:endParaRPr>
            </a:p>
          </p:txBody>
        </p:sp>
        <p:sp>
          <p:nvSpPr>
            <p:cNvPr id="46" name="Content Placeholder 1">
              <a:extLst>
                <a:ext uri="{FF2B5EF4-FFF2-40B4-BE49-F238E27FC236}">
                  <a16:creationId xmlns:a16="http://schemas.microsoft.com/office/drawing/2014/main" id="{ACC65EB2-8C8C-4D42-A4F7-5E0D0ED927FE}"/>
                </a:ext>
              </a:extLst>
            </p:cNvPr>
            <p:cNvSpPr txBox="1">
              <a:spLocks/>
            </p:cNvSpPr>
            <p:nvPr/>
          </p:nvSpPr>
          <p:spPr>
            <a:xfrm>
              <a:off x="174136" y="3756621"/>
              <a:ext cx="1869893" cy="26520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100" dirty="0"/>
                <a:t>Temperature and humidity</a:t>
              </a:r>
            </a:p>
          </p:txBody>
        </p:sp>
        <p:sp>
          <p:nvSpPr>
            <p:cNvPr id="47" name="Content Placeholder 1">
              <a:extLst>
                <a:ext uri="{FF2B5EF4-FFF2-40B4-BE49-F238E27FC236}">
                  <a16:creationId xmlns:a16="http://schemas.microsoft.com/office/drawing/2014/main" id="{ACC65EB2-8C8C-4D42-A4F7-5E0D0ED927FE}"/>
                </a:ext>
              </a:extLst>
            </p:cNvPr>
            <p:cNvSpPr txBox="1">
              <a:spLocks/>
            </p:cNvSpPr>
            <p:nvPr/>
          </p:nvSpPr>
          <p:spPr>
            <a:xfrm>
              <a:off x="220859" y="5357885"/>
              <a:ext cx="1629228" cy="26520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200" dirty="0"/>
                <a:t>Position and angle</a:t>
              </a:r>
              <a:endParaRPr lang="zh-CN" altLang="en-US" sz="1200" dirty="0"/>
            </a:p>
          </p:txBody>
        </p:sp>
        <p:sp>
          <p:nvSpPr>
            <p:cNvPr id="36" name="Content Placeholder 1">
              <a:extLst>
                <a:ext uri="{FF2B5EF4-FFF2-40B4-BE49-F238E27FC236}">
                  <a16:creationId xmlns:a16="http://schemas.microsoft.com/office/drawing/2014/main" id="{ACC65EB2-8C8C-4D42-A4F7-5E0D0ED927FE}"/>
                </a:ext>
              </a:extLst>
            </p:cNvPr>
            <p:cNvSpPr txBox="1">
              <a:spLocks/>
            </p:cNvSpPr>
            <p:nvPr/>
          </p:nvSpPr>
          <p:spPr>
            <a:xfrm>
              <a:off x="3184163" y="5351363"/>
              <a:ext cx="1502754" cy="26520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200" dirty="0"/>
                <a:t>Energy harvest</a:t>
              </a:r>
              <a:endParaRPr lang="zh-CN" altLang="en-US" sz="1200" dirty="0"/>
            </a:p>
          </p:txBody>
        </p:sp>
        <p:sp>
          <p:nvSpPr>
            <p:cNvPr id="37" name="Content Placeholder 1">
              <a:extLst>
                <a:ext uri="{FF2B5EF4-FFF2-40B4-BE49-F238E27FC236}">
                  <a16:creationId xmlns:a16="http://schemas.microsoft.com/office/drawing/2014/main" id="{ACC65EB2-8C8C-4D42-A4F7-5E0D0ED927FE}"/>
                </a:ext>
              </a:extLst>
            </p:cNvPr>
            <p:cNvSpPr txBox="1">
              <a:spLocks/>
            </p:cNvSpPr>
            <p:nvPr/>
          </p:nvSpPr>
          <p:spPr>
            <a:xfrm>
              <a:off x="4686917" y="5357884"/>
              <a:ext cx="1609464" cy="26520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zh-CN" sz="1200" dirty="0"/>
                <a:t>Wireless communication</a:t>
              </a:r>
              <a:endParaRPr lang="zh-CN" altLang="en-US" sz="1200" dirty="0"/>
            </a:p>
          </p:txBody>
        </p:sp>
        <p:sp>
          <p:nvSpPr>
            <p:cNvPr id="38" name="Content Placeholder 1">
              <a:extLst>
                <a:ext uri="{FF2B5EF4-FFF2-40B4-BE49-F238E27FC236}">
                  <a16:creationId xmlns:a16="http://schemas.microsoft.com/office/drawing/2014/main" id="{ACC65EB2-8C8C-4D42-A4F7-5E0D0ED927FE}"/>
                </a:ext>
              </a:extLst>
            </p:cNvPr>
            <p:cNvSpPr txBox="1">
              <a:spLocks/>
            </p:cNvSpPr>
            <p:nvPr/>
          </p:nvSpPr>
          <p:spPr>
            <a:xfrm>
              <a:off x="6262070" y="5034948"/>
              <a:ext cx="1609464" cy="26520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200" dirty="0"/>
                <a:t>Network connection</a:t>
              </a:r>
              <a:endParaRPr lang="zh-CN" altLang="en-US" sz="1200" dirty="0"/>
            </a:p>
          </p:txBody>
        </p:sp>
        <p:sp>
          <p:nvSpPr>
            <p:cNvPr id="39" name="Content Placeholder 1">
              <a:extLst>
                <a:ext uri="{FF2B5EF4-FFF2-40B4-BE49-F238E27FC236}">
                  <a16:creationId xmlns:a16="http://schemas.microsoft.com/office/drawing/2014/main" id="{ACC65EB2-8C8C-4D42-A4F7-5E0D0ED927FE}"/>
                </a:ext>
              </a:extLst>
            </p:cNvPr>
            <p:cNvSpPr txBox="1">
              <a:spLocks/>
            </p:cNvSpPr>
            <p:nvPr/>
          </p:nvSpPr>
          <p:spPr>
            <a:xfrm>
              <a:off x="7405949" y="4837252"/>
              <a:ext cx="1609464" cy="265208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zh-CN" sz="1200" dirty="0"/>
                <a:t>Cloud access</a:t>
              </a:r>
              <a:endParaRPr lang="zh-CN" altLang="en-US" sz="1200" dirty="0"/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8B56D2F8-41E1-47E8-BC6E-9CCE9755A997}"/>
              </a:ext>
            </a:extLst>
          </p:cNvPr>
          <p:cNvSpPr txBox="1"/>
          <p:nvPr/>
        </p:nvSpPr>
        <p:spPr>
          <a:xfrm>
            <a:off x="2783453" y="1371600"/>
            <a:ext cx="2204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2000" b="1" dirty="0">
                <a:latin typeface="+mn-lt"/>
              </a:rPr>
              <a:t>Talk to station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8C0B7F9-679F-406F-97CA-569E873E1B82}"/>
              </a:ext>
            </a:extLst>
          </p:cNvPr>
          <p:cNvSpPr txBox="1"/>
          <p:nvPr/>
        </p:nvSpPr>
        <p:spPr>
          <a:xfrm>
            <a:off x="5469762" y="1371600"/>
            <a:ext cx="3064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har char="•"/>
            </a:pPr>
            <a:r>
              <a:rPr lang="en-US" altLang="zh-CN" sz="2000" b="1" dirty="0">
                <a:latin typeface="+mn-lt"/>
              </a:rPr>
              <a:t>Update status in cloud</a:t>
            </a:r>
            <a:endParaRPr lang="zh-CN" altLang="en-US" sz="2000" b="1" dirty="0">
              <a:latin typeface="+mn-lt"/>
            </a:endParaRPr>
          </a:p>
        </p:txBody>
      </p:sp>
      <p:sp>
        <p:nvSpPr>
          <p:cNvPr id="35" name="Footer Placeholder 1">
            <a:extLst>
              <a:ext uri="{FF2B5EF4-FFF2-40B4-BE49-F238E27FC236}">
                <a16:creationId xmlns:a16="http://schemas.microsoft.com/office/drawing/2014/main" id="{D6F3DD4C-C83D-4095-AE2D-91A1911B6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flipH="1">
            <a:off x="5791201" y="6475413"/>
            <a:ext cx="2752661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Hao Min(</a:t>
            </a:r>
            <a:r>
              <a:rPr lang="en-GB" dirty="0" err="1"/>
              <a:t>Quanray</a:t>
            </a:r>
            <a:r>
              <a:rPr lang="en-GB" dirty="0"/>
              <a:t>)</a:t>
            </a:r>
            <a:endParaRPr lang="en-US" dirty="0"/>
          </a:p>
        </p:txBody>
      </p:sp>
      <p:sp>
        <p:nvSpPr>
          <p:cNvPr id="40" name="Slide Number Placeholder 2">
            <a:extLst>
              <a:ext uri="{FF2B5EF4-FFF2-40B4-BE49-F238E27FC236}">
                <a16:creationId xmlns:a16="http://schemas.microsoft.com/office/drawing/2014/main" id="{0A2B833E-C91B-4110-A52D-29D07FC482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342400" y="6475413"/>
            <a:ext cx="535404" cy="184666"/>
          </a:xfrm>
        </p:spPr>
        <p:txBody>
          <a:bodyPr/>
          <a:lstStyle/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41" name="Rectangle 1">
            <a:extLst>
              <a:ext uri="{FF2B5EF4-FFF2-40B4-BE49-F238E27FC236}">
                <a16:creationId xmlns:a16="http://schemas.microsoft.com/office/drawing/2014/main" id="{B96D985C-A744-44C2-9AD0-21369920E16D}"/>
              </a:ext>
            </a:extLst>
          </p:cNvPr>
          <p:cNvSpPr/>
          <p:nvPr/>
        </p:nvSpPr>
        <p:spPr>
          <a:xfrm>
            <a:off x="5486400" y="285349"/>
            <a:ext cx="312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800" b="1" dirty="0">
                <a:solidFill>
                  <a:srgbClr val="000000"/>
                </a:solidFill>
                <a:latin typeface="+mn-lt"/>
              </a:rPr>
              <a:t>Doc.: IEEE 802.11-22/</a:t>
            </a:r>
            <a:r>
              <a:rPr lang="en-US" sz="1800" b="1" dirty="0">
                <a:solidFill>
                  <a:srgbClr val="000000"/>
                </a:solidFill>
                <a:latin typeface="+mn-lt"/>
              </a:rPr>
              <a:t>1893</a:t>
            </a:r>
            <a:r>
              <a:rPr lang="en-US" altLang="zh-CN" sz="1800" b="1" dirty="0">
                <a:solidFill>
                  <a:srgbClr val="000000"/>
                </a:solidFill>
                <a:latin typeface="+mn-lt"/>
              </a:rPr>
              <a:t>r0</a:t>
            </a:r>
            <a:endParaRPr lang="en-SG" sz="1800" dirty="0">
              <a:latin typeface="+mn-lt"/>
            </a:endParaRPr>
          </a:p>
        </p:txBody>
      </p:sp>
      <p:sp>
        <p:nvSpPr>
          <p:cNvPr id="42" name="Date Placeholder 3">
            <a:extLst>
              <a:ext uri="{FF2B5EF4-FFF2-40B4-BE49-F238E27FC236}">
                <a16:creationId xmlns:a16="http://schemas.microsoft.com/office/drawing/2014/main" id="{7944B2D3-4583-4BEF-B505-E9FC5CF3F04A}"/>
              </a:ext>
            </a:extLst>
          </p:cNvPr>
          <p:cNvSpPr txBox="1">
            <a:spLocks/>
          </p:cNvSpPr>
          <p:nvPr/>
        </p:nvSpPr>
        <p:spPr>
          <a:xfrm>
            <a:off x="696912" y="275824"/>
            <a:ext cx="2303451" cy="33060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 altLang="zh-CN" sz="1800" b="1" dirty="0"/>
              <a:t>November</a:t>
            </a:r>
            <a:r>
              <a:rPr lang="en-US" sz="1800" b="1" dirty="0"/>
              <a:t> 2022</a:t>
            </a:r>
            <a:endParaRPr lang="en-GB" sz="1800" b="1" dirty="0"/>
          </a:p>
        </p:txBody>
      </p:sp>
    </p:spTree>
    <p:extLst>
      <p:ext uri="{BB962C8B-B14F-4D97-AF65-F5344CB8AC3E}">
        <p14:creationId xmlns:p14="http://schemas.microsoft.com/office/powerpoint/2010/main" val="302813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489"/>
    </mc:Choice>
    <mc:Fallback xmlns="">
      <p:transition spd="slow" advTm="76489"/>
    </mc:Fallback>
  </mc:AlternateContent>
</p:sld>
</file>

<file path=ppt/theme/theme1.xml><?xml version="1.0" encoding="utf-8"?>
<a:theme xmlns:a="http://schemas.openxmlformats.org/drawingml/2006/main" name="ACcord Submission 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ACcord Submission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ACcord Submission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cord Submission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cord Submission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1043</Words>
  <Application>Microsoft Office PowerPoint</Application>
  <PresentationFormat>全屏显示(4:3)</PresentationFormat>
  <Paragraphs>311</Paragraphs>
  <Slides>20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MS PGothic</vt:lpstr>
      <vt:lpstr>宋体</vt:lpstr>
      <vt:lpstr>微软雅黑</vt:lpstr>
      <vt:lpstr>Arial</vt:lpstr>
      <vt:lpstr>Arial Black</vt:lpstr>
      <vt:lpstr>Calibri</vt:lpstr>
      <vt:lpstr>Times</vt:lpstr>
      <vt:lpstr>Times New Roman</vt:lpstr>
      <vt:lpstr>Wingdings</vt:lpstr>
      <vt:lpstr>ACcord Submission Template</vt:lpstr>
      <vt:lpstr>Ambient Power Enabled IoT Technologies</vt:lpstr>
      <vt:lpstr>Prof. Hao Min</vt:lpstr>
      <vt:lpstr>Outline</vt:lpstr>
      <vt:lpstr>Everything Connected</vt:lpstr>
      <vt:lpstr>PowerPoint 演示文稿</vt:lpstr>
      <vt:lpstr>Why AMP IoT is needed?</vt:lpstr>
      <vt:lpstr>Evolution of IoT Technologies</vt:lpstr>
      <vt:lpstr>Applications</vt:lpstr>
      <vt:lpstr>Network Architecture for AMP IoT</vt:lpstr>
      <vt:lpstr>Potential AMP IoT device Architecture</vt:lpstr>
      <vt:lpstr>Key Chip Technologies for AMP IoT</vt:lpstr>
      <vt:lpstr>RF Energy Harvester</vt:lpstr>
      <vt:lpstr>Energy harvesting from Heat</vt:lpstr>
      <vt:lpstr>Backscattering  Communication</vt:lpstr>
      <vt:lpstr>Reflection Amplifier</vt:lpstr>
      <vt:lpstr>Low Power Low Cost Transceiver</vt:lpstr>
      <vt:lpstr>Low Power Sensor Data Acquisition</vt:lpstr>
      <vt:lpstr>Near Threshed Digital Circuits</vt:lpstr>
      <vt:lpstr>One prototype for AMP IoT device</vt:lpstr>
      <vt:lpstr>Summary</vt:lpstr>
    </vt:vector>
  </TitlesOfParts>
  <Company>&lt;Company Name&gt;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&lt;Document Title&gt;</dc:title>
  <dc:creator>robert.stacey@intel.com</dc:creator>
  <cp:keywords>CTPClassification=:VisualMarkings=, CTPClassification=CTP_IC:VisualMarkings=, CTPClassification=CTP_IC</cp:keywords>
  <cp:lastModifiedBy>徐伟杰</cp:lastModifiedBy>
  <cp:revision>1684</cp:revision>
  <cp:lastPrinted>1998-02-10T13:28:00Z</cp:lastPrinted>
  <dcterms:created xsi:type="dcterms:W3CDTF">2009-12-02T19:05:00Z</dcterms:created>
  <dcterms:modified xsi:type="dcterms:W3CDTF">2022-11-06T11:51:23Z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TitusGUID">
    <vt:lpwstr>5c159031-6120-4243-bbd1-ee5f1f2e96d1</vt:lpwstr>
  </property>
  <property fmtid="{D5CDD505-2E9C-101B-9397-08002B2CF9AE}" pid="4" name="CTP_BU">
    <vt:lpwstr>NEXT GEN AND STANDARDS GROUP</vt:lpwstr>
  </property>
  <property fmtid="{D5CDD505-2E9C-101B-9397-08002B2CF9AE}" pid="5" name="CTP_TimeStamp">
    <vt:lpwstr>2018-05-10 07:13:18Z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CTP_IC</vt:lpwstr>
  </property>
  <property fmtid="{D5CDD505-2E9C-101B-9397-08002B2CF9AE}" pid="9" name="_2015_ms_pID_725343">
    <vt:lpwstr>(3)dYjZlIMPNS1j1dqB6YP+lC/h/B/2pNPp3QOMNi78JruWsJCWfvOX7qOfqVmWapw5nAmNox2d
CepUHOcpyRPGxOrCF4f6Vm+bQd0a6PmeqnduPJBgJlDghSxD1avTFZ63x0RG46RNanxgx9xE
F6b37psHyh5fuVUFporEZMqQXqHBEypactmiYjvUeMxRaF03XE7S31+KHEROZafgT1HavpUh
nCZB99KB4/WSNUWkv0</vt:lpwstr>
  </property>
  <property fmtid="{D5CDD505-2E9C-101B-9397-08002B2CF9AE}" pid="10" name="_2015_ms_pID_7253431">
    <vt:lpwstr>0SXraQUmKnChBZ8aCVQGJMK6QJb2T9gmWfYivL7LSAq+XNuG8X7Xnk
ZVdgv1R/107n0QMg2bwSVk0XjgjCmTESK20xX3TJA65etUbDDk6Z9gBOACmis1hcjMZatQXm
Xng7Mb/2nLdPeqQsInuUJp7DZbD6Ozsn0e3xI0jgh97KDr5s7e/CgLe2gOTO+Gz7rGwQ7tvf
I1PSBBdCPI4H0IJPnwUWjQPraoJGijURx6me</vt:lpwstr>
  </property>
  <property fmtid="{D5CDD505-2E9C-101B-9397-08002B2CF9AE}" pid="11" name="_readonly">
    <vt:lpwstr/>
  </property>
  <property fmtid="{D5CDD505-2E9C-101B-9397-08002B2CF9AE}" pid="12" name="_change">
    <vt:lpwstr/>
  </property>
  <property fmtid="{D5CDD505-2E9C-101B-9397-08002B2CF9AE}" pid="13" name="_full-control">
    <vt:lpwstr/>
  </property>
  <property fmtid="{D5CDD505-2E9C-101B-9397-08002B2CF9AE}" pid="14" name="sflag">
    <vt:lpwstr>1561287843</vt:lpwstr>
  </property>
  <property fmtid="{D5CDD505-2E9C-101B-9397-08002B2CF9AE}" pid="15" name="_2015_ms_pID_7253432">
    <vt:lpwstr>srCqHiAMW9tZQpMu87my+bQ=</vt:lpwstr>
  </property>
  <property fmtid="{D5CDD505-2E9C-101B-9397-08002B2CF9AE}" pid="16" name="KSOProductBuildVer">
    <vt:lpwstr>2052-10.1.0.6395</vt:lpwstr>
  </property>
</Properties>
</file>