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430" r:id="rId3"/>
    <p:sldId id="456" r:id="rId4"/>
    <p:sldId id="428" r:id="rId5"/>
    <p:sldId id="452" r:id="rId6"/>
    <p:sldId id="457" r:id="rId7"/>
    <p:sldId id="424" r:id="rId8"/>
    <p:sldId id="454" r:id="rId9"/>
    <p:sldId id="45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56"/>
            <p14:sldId id="428"/>
            <p14:sldId id="452"/>
            <p14:sldId id="457"/>
            <p14:sldId id="424"/>
            <p14:sldId id="454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8556" autoAdjust="0"/>
  </p:normalViewPr>
  <p:slideViewPr>
    <p:cSldViewPr>
      <p:cViewPr varScale="1">
        <p:scale>
          <a:sx n="152" d="100"/>
          <a:sy n="152" d="100"/>
        </p:scale>
        <p:origin x="213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6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Xiaogang Chen etc. </a:t>
            </a:r>
            <a:r>
              <a:rPr lang="en-US" dirty="0"/>
              <a:t>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802.11-22/1841r0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altLang="zh-CN" sz="3600" dirty="0">
                <a:solidFill>
                  <a:schemeClr val="tx1"/>
                </a:solidFill>
              </a:rPr>
              <a:t>Follow up on the low power listening mode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10/31/22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86686"/>
              </p:ext>
            </p:extLst>
          </p:nvPr>
        </p:nvGraphicFramePr>
        <p:xfrm>
          <a:off x="1482726" y="2819400"/>
          <a:ext cx="6781800" cy="256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/>
                        <a:t>ZEKU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 E Bayshore Road, Suite 260. Palo Alto, CA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Xiaogang.chen@zeku.com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Ivan 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Yanchao Xu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/>
                        <a:t>Yi-Hsiu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More </a:t>
            </a:r>
            <a:r>
              <a:rPr lang="en-US" altLang="zh-CN" sz="2000" dirty="0"/>
              <a:t>data</a:t>
            </a:r>
            <a:r>
              <a:rPr lang="en-US" sz="2000" dirty="0"/>
              <a:t> to answer/clarify questions from the last F2F regarding the proposal of low power listening in [1].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differentiations with implementation-based solution</a:t>
            </a:r>
            <a:r>
              <a:rPr lang="en-US" sz="1700" dirty="0"/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8B2E-0544-855A-FD13-49403953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consumptions of the connectivity module in smart phone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71083-0532-5711-3399-979C33AC2D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B675E-9786-04C4-551B-979E27C06A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27CF88-2117-C7A4-4A03-BE098BFC78A0}"/>
              </a:ext>
            </a:extLst>
          </p:cNvPr>
          <p:cNvSpPr txBox="1"/>
          <p:nvPr/>
        </p:nvSpPr>
        <p:spPr>
          <a:xfrm>
            <a:off x="704336" y="4190999"/>
            <a:ext cx="7770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Observations: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power consumption of Wi-Fi module varies from ~3% to ~10% depends on the apps;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Compare with other modules, Wi-Fi module can be considered as a major source of power drain.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measurement is conducted for smartphone. Power draw for connectivity maybe larger for IoT device.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Power consumptions are always benchmarked for each individual module including connectivity.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3ACC6CA3-C19C-281E-9032-F05887AFD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532834"/>
              </p:ext>
            </p:extLst>
          </p:nvPr>
        </p:nvGraphicFramePr>
        <p:xfrm>
          <a:off x="685801" y="1676402"/>
          <a:ext cx="7770813" cy="2523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497">
                  <a:extLst>
                    <a:ext uri="{9D8B030D-6E8A-4147-A177-3AD203B41FA5}">
                      <a16:colId xmlns:a16="http://schemas.microsoft.com/office/drawing/2014/main" val="968237272"/>
                    </a:ext>
                  </a:extLst>
                </a:gridCol>
                <a:gridCol w="1263547">
                  <a:extLst>
                    <a:ext uri="{9D8B030D-6E8A-4147-A177-3AD203B41FA5}">
                      <a16:colId xmlns:a16="http://schemas.microsoft.com/office/drawing/2014/main" val="3905555318"/>
                    </a:ext>
                  </a:extLst>
                </a:gridCol>
                <a:gridCol w="1074015">
                  <a:extLst>
                    <a:ext uri="{9D8B030D-6E8A-4147-A177-3AD203B41FA5}">
                      <a16:colId xmlns:a16="http://schemas.microsoft.com/office/drawing/2014/main" val="3666026045"/>
                    </a:ext>
                  </a:extLst>
                </a:gridCol>
                <a:gridCol w="1074015">
                  <a:extLst>
                    <a:ext uri="{9D8B030D-6E8A-4147-A177-3AD203B41FA5}">
                      <a16:colId xmlns:a16="http://schemas.microsoft.com/office/drawing/2014/main" val="3522224246"/>
                    </a:ext>
                  </a:extLst>
                </a:gridCol>
                <a:gridCol w="1326724">
                  <a:extLst>
                    <a:ext uri="{9D8B030D-6E8A-4147-A177-3AD203B41FA5}">
                      <a16:colId xmlns:a16="http://schemas.microsoft.com/office/drawing/2014/main" val="1890658524"/>
                    </a:ext>
                  </a:extLst>
                </a:gridCol>
                <a:gridCol w="1074015">
                  <a:extLst>
                    <a:ext uri="{9D8B030D-6E8A-4147-A177-3AD203B41FA5}">
                      <a16:colId xmlns:a16="http://schemas.microsoft.com/office/drawing/2014/main" val="1968776500"/>
                    </a:ext>
                  </a:extLst>
                </a:gridCol>
              </a:tblGrid>
              <a:tr h="42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Modules\APPs</a:t>
                      </a:r>
                    </a:p>
                  </a:txBody>
                  <a:tcPr marL="5443" marR="5443" marT="5443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effectLst/>
                        </a:rPr>
                        <a:t>Streaming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effectLst/>
                        </a:rPr>
                        <a:t>Shopping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>
                          <a:effectLst/>
                        </a:rPr>
                        <a:t>News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effectLst/>
                        </a:rPr>
                        <a:t>Indoor Positioning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effectLst/>
                        </a:rPr>
                        <a:t>Gaming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3617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Connectivity (Wi-Fi)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5.53%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3.23%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3.98%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10.37%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6.86%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892239254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CPU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35.31%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23.91%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29.14%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30.02%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38.98%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918634536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GPU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1.97%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1.18%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1.49%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1.26%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5.33%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158456517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LCD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23.03%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51.20%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41.92%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34.98%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16.33%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498301160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Memory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12.28%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6.08%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7.23%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6.54%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12.24%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800246599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Audio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4.73%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1.37%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0.95%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555482768"/>
                  </a:ext>
                </a:extLst>
              </a:tr>
              <a:tr h="2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Miscs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17.14%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14.35%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14.86%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15.89%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18.06%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13211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70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6C4A-AA05-0640-0F74-08DBEED77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7401"/>
            <a:ext cx="7770814" cy="1447800"/>
          </a:xfrm>
        </p:spPr>
        <p:txBody>
          <a:bodyPr>
            <a:normAutofit fontScale="92500"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Figure on the bottom right is the energy consumption accumulating over time. </a:t>
            </a:r>
          </a:p>
          <a:p>
            <a:pPr marL="585788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/>
              <a:t>Order of the power consumption: </a:t>
            </a:r>
            <a:r>
              <a:rPr lang="en-US" sz="1400" dirty="0"/>
              <a:t>sleeping &lt; listening &lt; Rx &lt; Tx;</a:t>
            </a:r>
          </a:p>
          <a:p>
            <a:pPr marL="585788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/>
              <a:t>Order of the time duration: </a:t>
            </a:r>
            <a:r>
              <a:rPr lang="en-US" sz="1400" dirty="0"/>
              <a:t>Tx &lt; Rx &lt; listening &lt; sleeping;</a:t>
            </a:r>
          </a:p>
          <a:p>
            <a:pPr marL="585788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i="1" dirty="0"/>
              <a:t>Energy consumption </a:t>
            </a:r>
            <a:r>
              <a:rPr lang="en-US" sz="1400" dirty="0"/>
              <a:t>(accumulating over time) of Listening is higher than sleeping/Tx/Rx.</a:t>
            </a:r>
          </a:p>
          <a:p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3A2B4-9EC0-B917-E0E8-0829D957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 on the power consumption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5A7A29-D532-4F49-8AB5-FE991CA86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95" y="3885364"/>
            <a:ext cx="2490127" cy="24648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0D346-98A4-FE59-46E6-4AE4C9534F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4FA613-2CAE-693B-DF44-8D9297146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885364"/>
            <a:ext cx="2660375" cy="24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3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E864-B24F-8C2C-C293-989F30C2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257801"/>
            <a:ext cx="7770813" cy="113228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HP ramp up always needs </a:t>
            </a:r>
            <a:r>
              <a:rPr lang="en-US" sz="1500" dirty="0" err="1"/>
              <a:t>XXus</a:t>
            </a:r>
            <a:r>
              <a:rPr lang="en-US" sz="1500" dirty="0"/>
              <a:t> to settle depends on implementation;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HP ramp up based on packet detection will introduce false trigger;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Intro-PPDU LP to HP switch is not free…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Need a slot to switch while the Pre-EHT portion needs to be received;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Difficult to reuse the Phase tracking during the Pre-EHT portion.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FA65C-D226-E2C5-E423-D24CF00E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implementation-based LPL</a:t>
            </a:r>
            <a:r>
              <a:rPr lang="en-US" dirty="0"/>
              <a:t> (1/2)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26B84-08F3-5AC4-4DB3-456D2886B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B76BE4-6B35-7AC8-1124-B3FF645BC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43" y="1782535"/>
            <a:ext cx="7151914" cy="329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6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0CEF-B637-A5A5-4196-66F6F723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implementation-based LPL</a:t>
            </a:r>
            <a:r>
              <a:rPr lang="en-US" dirty="0"/>
              <a:t>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FE31-C600-5829-0EE3-91BE1AB53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571999"/>
            <a:ext cx="7694614" cy="15224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initial frame provides flexibility for implementation on the listening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Different implementations can choose their preferred alternative to leverage the initial frame and trade off.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63A57-8B83-20F4-291A-151E96DDFB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50AE7-9A3E-5F16-7DD6-BB17FACA5F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4EA06B-8FF9-4EC3-6D67-F2F7148AB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25" y="2438400"/>
            <a:ext cx="8449784" cy="186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6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FEA2-88BF-8580-A4B5-EFEF2361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Given the analysis in the slides, [1] and the agreements upon the formation of the UHR SG (recapped below), it is </a:t>
            </a:r>
            <a:r>
              <a:rPr lang="en-US" dirty="0"/>
              <a:t>highly recommended to include “Reducing device level power consumption” in the PAR</a:t>
            </a:r>
            <a:r>
              <a:rPr lang="en-US" b="0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 Study Group will investigate technology which may improve reliability of WLAN connectivity, reduce latencies, increase manageability, increase throughput</a:t>
            </a:r>
            <a:r>
              <a:rPr lang="en-US" sz="1400" b="1" dirty="0"/>
              <a:t> </a:t>
            </a:r>
            <a:r>
              <a:rPr lang="en-US" sz="1400" dirty="0"/>
              <a:t>including at different SNR levels, and </a:t>
            </a:r>
            <a:r>
              <a:rPr lang="en-US" sz="1400" b="1" dirty="0"/>
              <a:t>reduce device level power consumption…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5C3CD-2700-A735-3049-9D0FBB03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7604-4A77-BD66-EDDD-A6EBBDB6526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F5CE37-C306-51E8-4FEC-66030A441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8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D711-5467-9162-4D09-F2CE6E96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55A-7D1F-57BB-0BD9-EFE06D76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11-22-1414-01-0uhr-LPL.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9E0B-F259-673C-7517-6CEBC087E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E3CD-C174-E051-FEC2-61CF2F2BF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A821-A579-4CA6-4D2D-5C17B3F1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Backup:</a:t>
            </a:r>
            <a:r>
              <a:rPr lang="en-US" b="1" dirty="0"/>
              <a:t> </a:t>
            </a:r>
            <a:r>
              <a:rPr lang="en-US" sz="2000" b="1" dirty="0"/>
              <a:t>Power consumptions break down </a:t>
            </a:r>
            <a:br>
              <a:rPr lang="en-US" b="1" dirty="0"/>
            </a:br>
            <a:r>
              <a:rPr lang="en-US" sz="1600" b="0" dirty="0"/>
              <a:t>(copied from [1])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CB20-05DA-090E-823D-5492FF19C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07" y="1981201"/>
            <a:ext cx="7733507" cy="4113213"/>
          </a:xfrm>
        </p:spPr>
        <p:txBody>
          <a:bodyPr/>
          <a:lstStyle/>
          <a:p>
            <a:r>
              <a:rPr lang="en-US" dirty="0"/>
              <a:t>If LPL (Low Power Listening) module is introduced in RF, the power consumption will be scaled down as in the table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amount of power consumption can be saved in RF with a dedicated LPL mode.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28FC8-FAAC-F3DE-425D-1BA2CA2537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E5250-EE4D-9BC5-E38A-15C57178D2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EFDB744-AB9D-3E95-A7FF-0E73044A6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781999"/>
              </p:ext>
            </p:extLst>
          </p:nvPr>
        </p:nvGraphicFramePr>
        <p:xfrm>
          <a:off x="762000" y="3576318"/>
          <a:ext cx="76540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25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1800232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1818788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2121917">
                  <a:extLst>
                    <a:ext uri="{9D8B030D-6E8A-4147-A177-3AD203B41FA5}">
                      <a16:colId xmlns:a16="http://schemas.microsoft.com/office/drawing/2014/main" val="1050933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Chain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00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7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26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Note: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Normalized per row based on 160MHz HP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11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1226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146582</TotalTime>
  <Words>696</Words>
  <Application>Microsoft Office PowerPoint</Application>
  <PresentationFormat>On-screen Show (4:3)</PresentationFormat>
  <Paragraphs>140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微软雅黑</vt:lpstr>
      <vt:lpstr>Arial</vt:lpstr>
      <vt:lpstr>Calibri</vt:lpstr>
      <vt:lpstr>Times New Roman</vt:lpstr>
      <vt:lpstr>IEEE_Templet</vt:lpstr>
      <vt:lpstr>Follow up on the low power listening mode</vt:lpstr>
      <vt:lpstr>Outline</vt:lpstr>
      <vt:lpstr>Power consumptions of the connectivity module in smart phone</vt:lpstr>
      <vt:lpstr>Clarifications on the power consumption</vt:lpstr>
      <vt:lpstr>Considerations on implementation-based LPL (1/2)</vt:lpstr>
      <vt:lpstr>Considerations on implementation-based LPL (2/2)</vt:lpstr>
      <vt:lpstr>Summary</vt:lpstr>
      <vt:lpstr>Reference</vt:lpstr>
      <vt:lpstr>Backup: Power consumptions break down  (copied from [1])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2635</cp:revision>
  <cp:lastPrinted>1998-02-10T13:28:06Z</cp:lastPrinted>
  <dcterms:created xsi:type="dcterms:W3CDTF">2009-12-02T19:05:24Z</dcterms:created>
  <dcterms:modified xsi:type="dcterms:W3CDTF">2022-11-07T17:40:43Z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