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934200" cy="9280525"/>
  <p:embeddedFontLst>
    <p:embeddedFont>
      <p:font typeface="Lato"/>
      <p:regular r:id="rId18"/>
      <p:bold r:id="rId19"/>
      <p:italic r:id="rId20"/>
      <p:boldItalic r:id="rId21"/>
    </p:embeddedFont>
    <p:embeddedFont>
      <p:font typeface="Poppins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26" roundtripDataSignature="AMtx7mgUibYloVYfIzXJdoKZBBpjJ0G3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298401D-0551-42B9-8EBC-044922EE1571}">
  <a:tblStyle styleId="{A298401D-0551-42B9-8EBC-044922EE1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E0A94BDD-AF5B-456A-A5DD-BB7606EAF53E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22" Type="http://schemas.openxmlformats.org/officeDocument/2006/relationships/font" Target="fonts/PoppinsLight-regular.fntdata"/><Relationship Id="rId21" Type="http://schemas.openxmlformats.org/officeDocument/2006/relationships/font" Target="fonts/Lato-boldItalic.fntdata"/><Relationship Id="rId24" Type="http://schemas.openxmlformats.org/officeDocument/2006/relationships/font" Target="fonts/PoppinsLight-italic.fntdata"/><Relationship Id="rId23" Type="http://schemas.openxmlformats.org/officeDocument/2006/relationships/font" Target="fonts/Poppi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PoppinsLigh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Lato-bold.fntdata"/><Relationship Id="rId1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/>
          <p:nvPr>
            <p:ph idx="2"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0"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/>
          <p:nvPr>
            <p:ph idx="3" type="sldImg"/>
          </p:nvPr>
        </p:nvSpPr>
        <p:spPr>
          <a:xfrm>
            <a:off x="1152525" y="701675"/>
            <a:ext cx="4627563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6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600" spcFirstLastPara="1" rIns="93600" wrap="square" tIns="460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12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2"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/>
          <p:nvPr>
            <p:ph idx="10"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/>
          <p:nvPr>
            <p:ph idx="11"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/>
          <p:nvPr>
            <p:ph idx="12"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3" type="sldImg"/>
          </p:nvPr>
        </p:nvSpPr>
        <p:spPr>
          <a:xfrm>
            <a:off x="1152525" y="701675"/>
            <a:ext cx="4627563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624f7a205c_0_7:notes"/>
          <p:cNvSpPr txBox="1"/>
          <p:nvPr>
            <p:ph idx="2" type="hdr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11" name="Google Shape;211;g1624f7a205c_0_7:notes"/>
          <p:cNvSpPr txBox="1"/>
          <p:nvPr>
            <p:ph idx="10" type="dt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12" name="Google Shape;212;g1624f7a205c_0_7:notes"/>
          <p:cNvSpPr txBox="1"/>
          <p:nvPr>
            <p:ph idx="11" type="ftr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13" name="Google Shape;213;g1624f7a205c_0_7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4" name="Google Shape;214;g1624f7a205c_0_7:notes"/>
          <p:cNvSpPr/>
          <p:nvPr>
            <p:ph idx="3" type="sldImg"/>
          </p:nvPr>
        </p:nvSpPr>
        <p:spPr>
          <a:xfrm>
            <a:off x="1154113" y="701675"/>
            <a:ext cx="4626000" cy="346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5" name="Google Shape;215;g1624f7a205c_0_7:notes"/>
          <p:cNvSpPr txBox="1"/>
          <p:nvPr>
            <p:ph idx="1" type="body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/>
          <p:nvPr>
            <p:ph idx="2"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24" name="Google Shape;224;p7:notes"/>
          <p:cNvSpPr txBox="1"/>
          <p:nvPr>
            <p:ph idx="10"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25" name="Google Shape;225;p7:notes"/>
          <p:cNvSpPr txBox="1"/>
          <p:nvPr>
            <p:ph idx="11"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26" name="Google Shape;226;p7:notes"/>
          <p:cNvSpPr txBox="1"/>
          <p:nvPr>
            <p:ph idx="12"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7" name="Google Shape;227;p7:notes"/>
          <p:cNvSpPr/>
          <p:nvPr>
            <p:ph idx="3" type="sldImg"/>
          </p:nvPr>
        </p:nvSpPr>
        <p:spPr>
          <a:xfrm>
            <a:off x="1154113" y="701675"/>
            <a:ext cx="4625975" cy="3468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8" name="Google Shape;228;p7:notes"/>
          <p:cNvSpPr txBox="1"/>
          <p:nvPr>
            <p:ph idx="1"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2"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/>
          <p:nvPr>
            <p:ph idx="10"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/>
          <p:nvPr>
            <p:ph idx="11"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/>
          <p:nvPr>
            <p:ph idx="12"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3" type="sldImg"/>
          </p:nvPr>
        </p:nvSpPr>
        <p:spPr>
          <a:xfrm>
            <a:off x="1152525" y="701675"/>
            <a:ext cx="4627563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424ceaa01d_0_0:notes"/>
          <p:cNvSpPr/>
          <p:nvPr>
            <p:ph idx="2" type="sldImg"/>
          </p:nvPr>
        </p:nvSpPr>
        <p:spPr>
          <a:xfrm>
            <a:off x="1152525" y="701675"/>
            <a:ext cx="4627500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424ceaa01d_0_0:notes"/>
          <p:cNvSpPr txBox="1"/>
          <p:nvPr>
            <p:ph idx="1" type="body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anchorCtr="0" anchor="t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1424ceaa01d_0_0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7215f4dd6_0_0:notes"/>
          <p:cNvSpPr txBox="1"/>
          <p:nvPr>
            <p:ph idx="2" type="hdr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24" name="Google Shape;124;g157215f4dd6_0_0:notes"/>
          <p:cNvSpPr txBox="1"/>
          <p:nvPr>
            <p:ph idx="10" type="dt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25" name="Google Shape;125;g157215f4dd6_0_0:notes"/>
          <p:cNvSpPr txBox="1"/>
          <p:nvPr>
            <p:ph idx="11" type="ftr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26" name="Google Shape;126;g157215f4dd6_0_0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g157215f4dd6_0_0:notes"/>
          <p:cNvSpPr/>
          <p:nvPr>
            <p:ph idx="3" type="sldImg"/>
          </p:nvPr>
        </p:nvSpPr>
        <p:spPr>
          <a:xfrm>
            <a:off x="1154113" y="701675"/>
            <a:ext cx="4626000" cy="346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8" name="Google Shape;128;g157215f4dd6_0_0:notes"/>
          <p:cNvSpPr txBox="1"/>
          <p:nvPr>
            <p:ph idx="1" type="body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ddc3b2718_0_26:notes"/>
          <p:cNvSpPr txBox="1"/>
          <p:nvPr>
            <p:ph idx="2" type="hdr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7" name="Google Shape;137;gfddc3b2718_0_26:notes"/>
          <p:cNvSpPr txBox="1"/>
          <p:nvPr>
            <p:ph idx="10" type="dt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8" name="Google Shape;138;gfddc3b2718_0_26:notes"/>
          <p:cNvSpPr txBox="1"/>
          <p:nvPr>
            <p:ph idx="11" type="ftr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9" name="Google Shape;139;gfddc3b2718_0_26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gfddc3b2718_0_26:notes"/>
          <p:cNvSpPr/>
          <p:nvPr>
            <p:ph idx="3" type="sldImg"/>
          </p:nvPr>
        </p:nvSpPr>
        <p:spPr>
          <a:xfrm>
            <a:off x="1154113" y="701675"/>
            <a:ext cx="4626000" cy="346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1" name="Google Shape;141;gfddc3b2718_0_26:notes"/>
          <p:cNvSpPr txBox="1"/>
          <p:nvPr>
            <p:ph idx="1" type="body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424ceaa01d_1_102:notes"/>
          <p:cNvSpPr txBox="1"/>
          <p:nvPr>
            <p:ph idx="2" type="hdr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52" name="Google Shape;152;g1424ceaa01d_1_102:notes"/>
          <p:cNvSpPr txBox="1"/>
          <p:nvPr>
            <p:ph idx="10" type="dt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53" name="Google Shape;153;g1424ceaa01d_1_102:notes"/>
          <p:cNvSpPr txBox="1"/>
          <p:nvPr>
            <p:ph idx="11" type="ftr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54" name="Google Shape;154;g1424ceaa01d_1_102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g1424ceaa01d_1_102:notes"/>
          <p:cNvSpPr/>
          <p:nvPr>
            <p:ph idx="3" type="sldImg"/>
          </p:nvPr>
        </p:nvSpPr>
        <p:spPr>
          <a:xfrm>
            <a:off x="1154113" y="701675"/>
            <a:ext cx="4626000" cy="346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6" name="Google Shape;156;g1424ceaa01d_1_102:notes"/>
          <p:cNvSpPr txBox="1"/>
          <p:nvPr>
            <p:ph idx="1" type="body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71bfe3819_0_0:notes"/>
          <p:cNvSpPr txBox="1"/>
          <p:nvPr>
            <p:ph idx="2" type="hdr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67" name="Google Shape;167;g1371bfe3819_0_0:notes"/>
          <p:cNvSpPr txBox="1"/>
          <p:nvPr>
            <p:ph idx="10" type="dt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68" name="Google Shape;168;g1371bfe3819_0_0:notes"/>
          <p:cNvSpPr txBox="1"/>
          <p:nvPr>
            <p:ph idx="11" type="ftr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69" name="Google Shape;169;g1371bfe3819_0_0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0" name="Google Shape;170;g1371bfe3819_0_0:notes"/>
          <p:cNvSpPr/>
          <p:nvPr>
            <p:ph idx="3" type="sldImg"/>
          </p:nvPr>
        </p:nvSpPr>
        <p:spPr>
          <a:xfrm>
            <a:off x="1154113" y="701675"/>
            <a:ext cx="4626000" cy="346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1" name="Google Shape;171;g1371bfe3819_0_0:notes"/>
          <p:cNvSpPr txBox="1"/>
          <p:nvPr>
            <p:ph idx="1" type="body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624f7a205c_0_0:notes"/>
          <p:cNvSpPr/>
          <p:nvPr>
            <p:ph idx="2" type="sldImg"/>
          </p:nvPr>
        </p:nvSpPr>
        <p:spPr>
          <a:xfrm>
            <a:off x="1152525" y="701675"/>
            <a:ext cx="4627500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624f7a205c_0_0:notes"/>
          <p:cNvSpPr txBox="1"/>
          <p:nvPr>
            <p:ph idx="1" type="body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anchorCtr="0" anchor="t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1624f7a205c_0_0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435a914ce5_0_0:notes"/>
          <p:cNvSpPr/>
          <p:nvPr>
            <p:ph idx="2" type="sldImg"/>
          </p:nvPr>
        </p:nvSpPr>
        <p:spPr>
          <a:xfrm>
            <a:off x="1152525" y="701675"/>
            <a:ext cx="4627500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435a914ce5_0_0:notes"/>
          <p:cNvSpPr txBox="1"/>
          <p:nvPr>
            <p:ph idx="1" type="body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anchorCtr="0" anchor="t" bIns="46075" lIns="93600" spcFirstLastPara="1" rIns="93600" wrap="square" tIns="460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435a914ce5_0_0:notes"/>
          <p:cNvSpPr txBox="1"/>
          <p:nvPr>
            <p:ph idx="12" type="sldNum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 with title">
  <p:cSld name="Blank_1_2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/>
          <p:nvPr>
            <p:ph idx="12" type="sldNum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/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/>
        </p:txBody>
      </p:sp>
      <p:sp>
        <p:nvSpPr>
          <p:cNvPr id="81" name="Google Shape;81;g1424ceaa01d_1_68"/>
          <p:cNvSpPr txBox="1"/>
          <p:nvPr>
            <p:ph idx="2" type="sldNum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52" name="Google Shape;52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>
            <a:lvl1pPr indent="-228600" lvl="0" marL="457200" marR="0" rtl="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45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8"/>
          <p:cNvSpPr txBox="1"/>
          <p:nvPr>
            <p:ph idx="10" type="dt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8"/>
          <p:cNvSpPr txBox="1"/>
          <p:nvPr>
            <p:ph idx="11" type="ftr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cap="flat" cmpd="sng" w="126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802.11-22/</a:t>
            </a:r>
            <a:r>
              <a:rPr b="1" lang="en-US" sz="1800">
                <a:latin typeface="Times New Roman"/>
                <a:ea typeface="Times New Roman"/>
                <a:cs typeface="Times New Roman"/>
                <a:sym typeface="Times New Roman"/>
              </a:rPr>
              <a:t>1831</a:t>
            </a:r>
            <a:r>
              <a:rPr b="1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/>
          <p:nvPr>
            <p:ph idx="10" type="dt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92" name="Google Shape;92;p1"/>
          <p:cNvSpPr txBox="1"/>
          <p:nvPr>
            <p:ph idx="11" type="ftr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Faster S1G+</a:t>
            </a:r>
            <a:endParaRPr/>
          </a:p>
        </p:txBody>
      </p:sp>
      <p:sp>
        <p:nvSpPr>
          <p:cNvPr id="95" name="Google Shape;95;p1"/>
          <p:cNvSpPr txBox="1"/>
          <p:nvPr>
            <p:ph idx="1" type="body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Date:</a:t>
            </a:r>
            <a:r>
              <a:rPr b="0" lang="en-US" sz="2000"/>
              <a:t> 2022-11-08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7" name="Google Shape;97;p1"/>
          <p:cNvGraphicFramePr/>
          <p:nvPr/>
        </p:nvGraphicFramePr>
        <p:xfrm>
          <a:off x="533400" y="250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{A298401D-0551-42B9-8EBC-044922EE1571}</a:tableStyleId>
              </a:tblPr>
              <a:tblGrid>
                <a:gridCol w="1955200"/>
                <a:gridCol w="1974225"/>
                <a:gridCol w="1021500"/>
                <a:gridCol w="830975"/>
                <a:gridCol w="24696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Name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Affiliation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Address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Phone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email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Surendra Raju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Morse Micro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surendra.raju@morsemicro.com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David Halasz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Morse Micro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dave.halasz@morsemicro.com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Dave Goodall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Morse Micro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dave@morsemicro.com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Farhad Mighani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Adapt-IP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farhad@adapt-ip.com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Straff Wentworth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Adapt-IP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straff@adapt-ip.com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Dejan Đumić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Methods2Business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dejan@methods2business.com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624f7a205c_0_7"/>
          <p:cNvSpPr txBox="1"/>
          <p:nvPr>
            <p:ph idx="10" type="dt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</a:t>
            </a:r>
            <a:r>
              <a:rPr lang="en-US"/>
              <a:t> 2022</a:t>
            </a:r>
            <a:endParaRPr/>
          </a:p>
        </p:txBody>
      </p:sp>
      <p:sp>
        <p:nvSpPr>
          <p:cNvPr id="218" name="Google Shape;218;g1624f7a205c_0_7"/>
          <p:cNvSpPr txBox="1"/>
          <p:nvPr>
            <p:ph idx="11" type="ftr"/>
          </p:nvPr>
        </p:nvSpPr>
        <p:spPr>
          <a:xfrm>
            <a:off x="6215074" y="6475413"/>
            <a:ext cx="23274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19" name="Google Shape;219;g1624f7a205c_0_7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g1624f7a205c_0_7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Straw poll</a:t>
            </a:r>
            <a:endParaRPr/>
          </a:p>
        </p:txBody>
      </p:sp>
      <p:sp>
        <p:nvSpPr>
          <p:cNvPr id="221" name="Google Shape;221;g1624f7a205c_0_7"/>
          <p:cNvSpPr txBox="1"/>
          <p:nvPr>
            <p:ph idx="1" type="body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 you agree to the formation of a Study Group to develop a PAR and CSD for addition of functionality from existing PHYs, such as 1024-QAM, Uplink MU-MIMO and puncturing to Sub 1 GHz operation, to enable increased throughput operation?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/>
          <p:nvPr>
            <p:ph idx="10" type="dt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231" name="Google Shape;231;p7"/>
          <p:cNvSpPr txBox="1"/>
          <p:nvPr>
            <p:ph idx="11" type="ftr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32" name="Google Shape;232;p7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3" name="Google Shape;233;p7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34" name="Google Shape;234;p7"/>
          <p:cNvSpPr txBox="1"/>
          <p:nvPr>
            <p:ph idx="1" type="body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idx="10" type="dt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  <p:sp>
        <p:nvSpPr>
          <p:cNvPr id="108" name="Google Shape;108;p2"/>
          <p:cNvSpPr txBox="1"/>
          <p:nvPr>
            <p:ph idx="11" type="ftr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/>
          <p:nvPr>
            <p:ph idx="12" type="sldNum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2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Sub 1 GHz PHY was based on IEEE 802.11ac. Newer PHYs have introduced functionality which would be beneficial to Sub 1 GHz operation.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24ceaa01d_0_0"/>
          <p:cNvSpPr txBox="1"/>
          <p:nvPr>
            <p:ph type="title"/>
          </p:nvPr>
        </p:nvSpPr>
        <p:spPr>
          <a:xfrm>
            <a:off x="685800" y="685800"/>
            <a:ext cx="7770900" cy="1065300"/>
          </a:xfrm>
          <a:prstGeom prst="rect">
            <a:avLst/>
          </a:prstGeom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Faster Use Case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Camera &amp; Video Use Case</a:t>
            </a:r>
            <a:endParaRPr/>
          </a:p>
        </p:txBody>
      </p:sp>
      <p:sp>
        <p:nvSpPr>
          <p:cNvPr id="118" name="Google Shape;118;g1424ceaa01d_0_0"/>
          <p:cNvSpPr txBox="1"/>
          <p:nvPr>
            <p:ph idx="1" type="body"/>
          </p:nvPr>
        </p:nvSpPr>
        <p:spPr>
          <a:xfrm>
            <a:off x="685800" y="1981200"/>
            <a:ext cx="7770900" cy="4113300"/>
          </a:xfrm>
          <a:prstGeom prst="rect">
            <a:avLst/>
          </a:prstGeom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IEEE 802.11ah useful for low power cameras and video.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Higher rates will enable higher resolution and more streams</a:t>
            </a:r>
            <a:endParaRPr/>
          </a:p>
        </p:txBody>
      </p:sp>
      <p:sp>
        <p:nvSpPr>
          <p:cNvPr id="119" name="Google Shape;119;g1424ceaa01d_0_0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0" name="Google Shape;120;g1424ceaa01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4750" y="3737138"/>
            <a:ext cx="472655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424ceaa01d_0_0"/>
          <p:cNvSpPr txBox="1"/>
          <p:nvPr>
            <p:ph idx="10" type="dt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7215f4dd6_0_0"/>
          <p:cNvSpPr txBox="1"/>
          <p:nvPr>
            <p:ph idx="10" type="dt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</a:t>
            </a:r>
            <a:r>
              <a:rPr lang="en-US"/>
              <a:t> 2022</a:t>
            </a:r>
            <a:endParaRPr/>
          </a:p>
        </p:txBody>
      </p:sp>
      <p:sp>
        <p:nvSpPr>
          <p:cNvPr id="131" name="Google Shape;131;g157215f4dd6_0_0"/>
          <p:cNvSpPr txBox="1"/>
          <p:nvPr>
            <p:ph idx="11" type="ftr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2" name="Google Shape;132;g157215f4dd6_0_0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g157215f4dd6_0_0"/>
          <p:cNvSpPr txBox="1"/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34" name="Google Shape;134;g157215f4dd6_0_0"/>
          <p:cNvSpPr txBox="1"/>
          <p:nvPr>
            <p:ph idx="1" type="body"/>
          </p:nvPr>
        </p:nvSpPr>
        <p:spPr>
          <a:xfrm>
            <a:off x="406950" y="1871000"/>
            <a:ext cx="8330100" cy="21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IEEE 802.11ah based on IEEE 802.11ac</a:t>
            </a:r>
            <a:endParaRPr/>
          </a:p>
          <a:p>
            <a:pPr indent="-2794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Use features brought in post IEEE 802.11ac to improve throughput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794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1024 QAM was added in IEEE 802.11ax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ddc3b2718_0_26"/>
          <p:cNvSpPr txBox="1"/>
          <p:nvPr>
            <p:ph idx="10" type="dt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</a:t>
            </a:r>
            <a:r>
              <a:rPr lang="en-US"/>
              <a:t> 2022</a:t>
            </a:r>
            <a:endParaRPr/>
          </a:p>
        </p:txBody>
      </p:sp>
      <p:sp>
        <p:nvSpPr>
          <p:cNvPr id="144" name="Google Shape;144;gfddc3b2718_0_26"/>
          <p:cNvSpPr txBox="1"/>
          <p:nvPr>
            <p:ph idx="11" type="ftr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5" name="Google Shape;145;gfddc3b2718_0_26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6" name="Google Shape;146;gfddc3b2718_0_26"/>
          <p:cNvSpPr txBox="1"/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47" name="Google Shape;147;gfddc3b2718_0_26"/>
          <p:cNvSpPr txBox="1"/>
          <p:nvPr>
            <p:ph idx="1" type="body"/>
          </p:nvPr>
        </p:nvSpPr>
        <p:spPr>
          <a:xfrm>
            <a:off x="723100" y="1562825"/>
            <a:ext cx="77724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Usage of 1024 QAM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rate ¾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rate ⅚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same puncturing patterns as for other rates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Interleaver parameters aligned for 1024 QAM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graphicFrame>
        <p:nvGraphicFramePr>
          <p:cNvPr id="148" name="Google Shape;148;gfddc3b2718_0_26"/>
          <p:cNvGraphicFramePr/>
          <p:nvPr/>
        </p:nvGraphicFramePr>
        <p:xfrm>
          <a:off x="1280250" y="34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1132600"/>
                <a:gridCol w="1132600"/>
                <a:gridCol w="1132600"/>
                <a:gridCol w="1132600"/>
                <a:gridCol w="1132600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Parameter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1MHz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2MHz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0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4MHz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0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8MHz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0:4"/>
                      </a:ext>
                    </a:extLst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Ncol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1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1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1:4"/>
                      </a:ext>
                    </a:extLst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Nrow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3*10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4*10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2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6*10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2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9*10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2:4"/>
                      </a:ext>
                    </a:extLst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Nrot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58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48:3:4"/>
                      </a:ext>
                    </a:extLst>
                  </a:tcPr>
                </a:tc>
              </a:tr>
            </a:tbl>
          </a:graphicData>
        </a:graphic>
      </p:graphicFrame>
      <p:sp>
        <p:nvSpPr>
          <p:cNvPr id="149" name="Google Shape;149;gfddc3b2718_0_26"/>
          <p:cNvSpPr txBox="1"/>
          <p:nvPr>
            <p:ph idx="1" type="body"/>
          </p:nvPr>
        </p:nvSpPr>
        <p:spPr>
          <a:xfrm>
            <a:off x="347025" y="4744075"/>
            <a:ext cx="83301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MCS mapping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Constellation mapping borrowed from 802.11ax (section 26.3.11.8)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SIG field has 4 bit MCS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MCS11 → rate ¾ 1024-QAM</a:t>
            </a:r>
            <a:endParaRPr/>
          </a:p>
          <a:p>
            <a:pPr indent="-228600" lvl="2" marL="114300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 MCS12 → rate ⅚ 1024-QAM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424ceaa01d_1_102"/>
          <p:cNvSpPr txBox="1"/>
          <p:nvPr>
            <p:ph idx="10" type="dt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</a:t>
            </a:r>
            <a:r>
              <a:rPr lang="en-US"/>
              <a:t> 2022</a:t>
            </a:r>
            <a:endParaRPr/>
          </a:p>
        </p:txBody>
      </p:sp>
      <p:sp>
        <p:nvSpPr>
          <p:cNvPr id="159" name="Google Shape;159;g1424ceaa01d_1_102"/>
          <p:cNvSpPr txBox="1"/>
          <p:nvPr>
            <p:ph idx="11" type="ftr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60" name="Google Shape;160;g1424ceaa01d_1_102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g1424ceaa01d_1_102"/>
          <p:cNvSpPr txBox="1"/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62" name="Google Shape;162;g1424ceaa01d_1_102"/>
          <p:cNvSpPr txBox="1"/>
          <p:nvPr>
            <p:ph idx="1" type="body"/>
          </p:nvPr>
        </p:nvSpPr>
        <p:spPr>
          <a:xfrm>
            <a:off x="685800" y="1981200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Theoretical rates achieved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graphicFrame>
        <p:nvGraphicFramePr>
          <p:cNvPr id="163" name="Google Shape;163;g1424ceaa01d_1_102"/>
          <p:cNvGraphicFramePr/>
          <p:nvPr/>
        </p:nvGraphicFramePr>
        <p:xfrm>
          <a:off x="681100" y="293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  <a:gridCol w="654700"/>
              </a:tblGrid>
              <a:tr h="305200">
                <a:tc row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MCS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0:0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Spatial Streams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0:1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Modulation Type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0:2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Coding rate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0:3"/>
                      </a:ext>
                    </a:extLst>
                  </a:tcPr>
                </a:tc>
                <a:tc gridSpan="8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Data Rate (Mbps)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0:4"/>
                      </a:ext>
                    </a:extLst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05200">
                <a:tc vMerge="1"/>
                <a:tc vMerge="1"/>
                <a:tc vMerge="1"/>
                <a:tc v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 MHz Bandwidth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1:4"/>
                      </a:ext>
                    </a:extLst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2MHz Bandwidth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1:6"/>
                      </a:ext>
                    </a:extLst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4MHz Bandwidth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1:8"/>
                      </a:ext>
                    </a:extLst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8Mhz Bandwidth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1:10"/>
                      </a:ext>
                    </a:extLst>
                  </a:tcPr>
                </a:tc>
                <a:tc hMerge="1"/>
              </a:tr>
              <a:tr h="305200"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8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8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8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8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 𝝁sec GI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2:11"/>
                      </a:ext>
                    </a:extLst>
                  </a:tcPr>
                </a:tc>
              </a:tr>
              <a:tr h="305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MCS11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1024-QAM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3/4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4.5 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5.0Mbps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9.75 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10.833Mbps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20.25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22.5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43.875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48.75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3:11"/>
                      </a:ext>
                    </a:extLst>
                  </a:tcPr>
                </a:tc>
              </a:tr>
              <a:tr h="305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MCS12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1024-QAM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5/6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5 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5.55Mbps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10.833 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12.03 Mbps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22.5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25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48.75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/>
                        <a:t>54.1667</a:t>
                      </a:r>
                      <a:endParaRPr b="1"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163:4:11"/>
                      </a:ext>
                    </a:extLst>
                  </a:tcPr>
                </a:tc>
              </a:tr>
            </a:tbl>
          </a:graphicData>
        </a:graphic>
      </p:graphicFrame>
      <p:sp>
        <p:nvSpPr>
          <p:cNvPr id="164" name="Google Shape;164;g1424ceaa01d_1_102"/>
          <p:cNvSpPr txBox="1"/>
          <p:nvPr>
            <p:ph idx="1" type="body"/>
          </p:nvPr>
        </p:nvSpPr>
        <p:spPr>
          <a:xfrm>
            <a:off x="685800" y="4844075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TX EVM requirement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&lt; -35 dB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371bfe3819_0_0"/>
          <p:cNvSpPr txBox="1"/>
          <p:nvPr>
            <p:ph idx="10" type="dt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</a:t>
            </a:r>
            <a:r>
              <a:rPr lang="en-US"/>
              <a:t> 2022</a:t>
            </a:r>
            <a:endParaRPr/>
          </a:p>
        </p:txBody>
      </p:sp>
      <p:sp>
        <p:nvSpPr>
          <p:cNvPr id="174" name="Google Shape;174;g1371bfe3819_0_0"/>
          <p:cNvSpPr txBox="1"/>
          <p:nvPr>
            <p:ph idx="11" type="ftr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75" name="Google Shape;175;g1371bfe3819_0_0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6" name="Google Shape;176;g1371bfe3819_0_0"/>
          <p:cNvSpPr txBox="1"/>
          <p:nvPr>
            <p:ph idx="1" type="body"/>
          </p:nvPr>
        </p:nvSpPr>
        <p:spPr>
          <a:xfrm>
            <a:off x="613025" y="993275"/>
            <a:ext cx="7772400" cy="12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1024 QAM ¾ and ⅚ rates (shown as MCS11 &amp; MCS12)</a:t>
            </a:r>
            <a:endParaRPr/>
          </a:p>
          <a:p>
            <a:pPr indent="-2794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LGI, SGI, Travelling, Fixed pilot modes</a:t>
            </a:r>
            <a:endParaRPr/>
          </a:p>
        </p:txBody>
      </p:sp>
      <p:pic>
        <p:nvPicPr>
          <p:cNvPr id="177" name="Google Shape;177;g1371bfe3819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0505" y="2213675"/>
            <a:ext cx="5809744" cy="415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624f7a205c_0_0"/>
          <p:cNvSpPr txBox="1"/>
          <p:nvPr>
            <p:ph type="title"/>
          </p:nvPr>
        </p:nvSpPr>
        <p:spPr>
          <a:xfrm>
            <a:off x="685800" y="685800"/>
            <a:ext cx="7770900" cy="1065300"/>
          </a:xfrm>
          <a:prstGeom prst="rect">
            <a:avLst/>
          </a:prstGeom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Traffic typically in the uplink direction</a:t>
            </a:r>
            <a:endParaRPr/>
          </a:p>
        </p:txBody>
      </p:sp>
      <p:sp>
        <p:nvSpPr>
          <p:cNvPr id="184" name="Google Shape;184;g1624f7a205c_0_0"/>
          <p:cNvSpPr txBox="1"/>
          <p:nvPr>
            <p:ph idx="1" type="body"/>
          </p:nvPr>
        </p:nvSpPr>
        <p:spPr>
          <a:xfrm>
            <a:off x="685800" y="1981200"/>
            <a:ext cx="7770900" cy="4113300"/>
          </a:xfrm>
          <a:prstGeom prst="rect">
            <a:avLst/>
          </a:prstGeom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Uplink Multi User MIMO was added in IEEE 802.11ax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Cameras, sensors using </a:t>
            </a:r>
            <a:r>
              <a:rPr lang="en-US"/>
              <a:t>UL MU-MIMO will increase system level performance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1624f7a205c_0_0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6" name="Google Shape;186;g1624f7a205c_0_0"/>
          <p:cNvSpPr txBox="1"/>
          <p:nvPr>
            <p:ph idx="10" type="dt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435a914ce5_0_0"/>
          <p:cNvSpPr txBox="1"/>
          <p:nvPr>
            <p:ph type="title"/>
          </p:nvPr>
        </p:nvSpPr>
        <p:spPr>
          <a:xfrm>
            <a:off x="685800" y="685800"/>
            <a:ext cx="7770900" cy="1065300"/>
          </a:xfrm>
          <a:prstGeom prst="rect">
            <a:avLst/>
          </a:prstGeom>
        </p:spPr>
        <p:txBody>
          <a:bodyPr anchorCtr="0" anchor="ctr" bIns="46075" lIns="92150" spcFirstLastPara="1" rIns="92150" wrap="square" tIns="460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Sub 1 GHz </a:t>
            </a:r>
            <a:r>
              <a:rPr lang="en-US"/>
              <a:t>typically</a:t>
            </a:r>
            <a:r>
              <a:rPr lang="en-US"/>
              <a:t> operating in areas with other systems</a:t>
            </a:r>
            <a:endParaRPr/>
          </a:p>
        </p:txBody>
      </p:sp>
      <p:sp>
        <p:nvSpPr>
          <p:cNvPr id="193" name="Google Shape;193;g1435a914ce5_0_0"/>
          <p:cNvSpPr txBox="1"/>
          <p:nvPr>
            <p:ph idx="1" type="body"/>
          </p:nvPr>
        </p:nvSpPr>
        <p:spPr>
          <a:xfrm>
            <a:off x="685800" y="1981200"/>
            <a:ext cx="7770900" cy="4113300"/>
          </a:xfrm>
          <a:prstGeom prst="rect">
            <a:avLst/>
          </a:prstGeom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Preamble puncturing was added in IEEE 802.11ax and then extended in IEEE 802.11be.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Preamble puncturing allows some bandwidth to be skipped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435a914ce5_0_0"/>
          <p:cNvSpPr txBox="1"/>
          <p:nvPr>
            <p:ph idx="12" type="sldNum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5" name="Google Shape;195;g1435a914ce5_0_0"/>
          <p:cNvSpPr/>
          <p:nvPr/>
        </p:nvSpPr>
        <p:spPr>
          <a:xfrm>
            <a:off x="2151525" y="4572000"/>
            <a:ext cx="865800" cy="439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1435a914ce5_0_0"/>
          <p:cNvSpPr/>
          <p:nvPr/>
        </p:nvSpPr>
        <p:spPr>
          <a:xfrm>
            <a:off x="3017325" y="4572000"/>
            <a:ext cx="865800" cy="439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1435a914ce5_0_0"/>
          <p:cNvSpPr/>
          <p:nvPr/>
        </p:nvSpPr>
        <p:spPr>
          <a:xfrm>
            <a:off x="3883125" y="4572000"/>
            <a:ext cx="865800" cy="439500"/>
          </a:xfrm>
          <a:prstGeom prst="roundRect">
            <a:avLst>
              <a:gd fmla="val 16667" name="adj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1435a914ce5_0_0"/>
          <p:cNvSpPr/>
          <p:nvPr/>
        </p:nvSpPr>
        <p:spPr>
          <a:xfrm>
            <a:off x="4748925" y="4572000"/>
            <a:ext cx="865800" cy="4395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435a914ce5_0_0"/>
          <p:cNvSpPr/>
          <p:nvPr/>
        </p:nvSpPr>
        <p:spPr>
          <a:xfrm>
            <a:off x="4182225" y="4233900"/>
            <a:ext cx="267600" cy="810900"/>
          </a:xfrm>
          <a:prstGeom prst="flowChartAlternateProcess">
            <a:avLst/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435a914ce5_0_0"/>
          <p:cNvSpPr txBox="1"/>
          <p:nvPr/>
        </p:nvSpPr>
        <p:spPr>
          <a:xfrm>
            <a:off x="4748925" y="3393475"/>
            <a:ext cx="22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Interference or adjacent cell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1" name="Google Shape;201;g1435a914ce5_0_0"/>
          <p:cNvCxnSpPr/>
          <p:nvPr/>
        </p:nvCxnSpPr>
        <p:spPr>
          <a:xfrm flipH="1">
            <a:off x="4571800" y="3819750"/>
            <a:ext cx="643800" cy="39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2" name="Google Shape;202;g1435a914ce5_0_0"/>
          <p:cNvCxnSpPr/>
          <p:nvPr/>
        </p:nvCxnSpPr>
        <p:spPr>
          <a:xfrm>
            <a:off x="2158100" y="5424750"/>
            <a:ext cx="26100" cy="9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3" name="Google Shape;203;g1435a914ce5_0_0"/>
          <p:cNvCxnSpPr/>
          <p:nvPr/>
        </p:nvCxnSpPr>
        <p:spPr>
          <a:xfrm>
            <a:off x="5614725" y="5424750"/>
            <a:ext cx="13500" cy="96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g1435a914ce5_0_0"/>
          <p:cNvCxnSpPr/>
          <p:nvPr/>
        </p:nvCxnSpPr>
        <p:spPr>
          <a:xfrm>
            <a:off x="3917600" y="5424750"/>
            <a:ext cx="5100" cy="44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g1435a914ce5_0_0"/>
          <p:cNvCxnSpPr/>
          <p:nvPr/>
        </p:nvCxnSpPr>
        <p:spPr>
          <a:xfrm>
            <a:off x="4766150" y="5436050"/>
            <a:ext cx="5100" cy="44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6" name="Google Shape;206;g1435a914ce5_0_0"/>
          <p:cNvSpPr txBox="1"/>
          <p:nvPr/>
        </p:nvSpPr>
        <p:spPr>
          <a:xfrm>
            <a:off x="2807175" y="6016913"/>
            <a:ext cx="1286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Channel Bandwidth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g1435a914ce5_0_0"/>
          <p:cNvSpPr txBox="1"/>
          <p:nvPr/>
        </p:nvSpPr>
        <p:spPr>
          <a:xfrm>
            <a:off x="3939350" y="5436050"/>
            <a:ext cx="831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Punctured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Bandwidth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g1435a914ce5_0_0"/>
          <p:cNvSpPr txBox="1"/>
          <p:nvPr>
            <p:ph idx="10" type="dt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2022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2022-08-02T14:15:04Z</dcterms:created>
  <dc:creator>david.e.halasz@outlook.com</dc:creator>
</cp:coreProperties>
</file>