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366" r:id="rId3"/>
    <p:sldId id="258" r:id="rId4"/>
    <p:sldId id="340" r:id="rId5"/>
    <p:sldId id="260" r:id="rId6"/>
    <p:sldId id="328" r:id="rId7"/>
    <p:sldId id="261" r:id="rId8"/>
    <p:sldId id="263" r:id="rId9"/>
    <p:sldId id="264" r:id="rId10"/>
    <p:sldId id="265" r:id="rId11"/>
    <p:sldId id="266" r:id="rId12"/>
    <p:sldId id="270" r:id="rId13"/>
    <p:sldId id="330" r:id="rId14"/>
    <p:sldId id="331" r:id="rId15"/>
    <p:sldId id="332" r:id="rId16"/>
    <p:sldId id="299" r:id="rId17"/>
    <p:sldId id="269" r:id="rId18"/>
    <p:sldId id="347" r:id="rId19"/>
    <p:sldId id="2373" r:id="rId20"/>
    <p:sldId id="2369" r:id="rId21"/>
    <p:sldId id="2372" r:id="rId22"/>
    <p:sldId id="2367" r:id="rId23"/>
    <p:sldId id="2370" r:id="rId24"/>
    <p:sldId id="2371" r:id="rId25"/>
    <p:sldId id="334" r:id="rId26"/>
    <p:sldId id="356" r:id="rId2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86" d="100"/>
          <a:sy n="86" d="100"/>
        </p:scale>
        <p:origin x="1046" y="58"/>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iou, Laurent" userId="4453f93f-2ed2-46e8-bb8c-3237fbfdd40b" providerId="ADAL" clId="{3A58DE75-E3FE-4D5E-AD7E-88AA8F27C6EC}"/>
    <pc:docChg chg="modSld modMainMaster">
      <pc:chgData name="Cariou, Laurent" userId="4453f93f-2ed2-46e8-bb8c-3237fbfdd40b" providerId="ADAL" clId="{3A58DE75-E3FE-4D5E-AD7E-88AA8F27C6EC}" dt="2022-11-17T01:42:05.741" v="7" actId="20577"/>
      <pc:docMkLst>
        <pc:docMk/>
      </pc:docMkLst>
      <pc:sldChg chg="modSp mod">
        <pc:chgData name="Cariou, Laurent" userId="4453f93f-2ed2-46e8-bb8c-3237fbfdd40b" providerId="ADAL" clId="{3A58DE75-E3FE-4D5E-AD7E-88AA8F27C6EC}" dt="2022-11-17T01:41:36.440" v="3"/>
        <pc:sldMkLst>
          <pc:docMk/>
          <pc:sldMk cId="3930036297" sldId="356"/>
        </pc:sldMkLst>
        <pc:spChg chg="mod">
          <ac:chgData name="Cariou, Laurent" userId="4453f93f-2ed2-46e8-bb8c-3237fbfdd40b" providerId="ADAL" clId="{3A58DE75-E3FE-4D5E-AD7E-88AA8F27C6EC}" dt="2022-11-17T01:41:36.440" v="3"/>
          <ac:spMkLst>
            <pc:docMk/>
            <pc:sldMk cId="3930036297" sldId="356"/>
            <ac:spMk id="3" creationId="{DFB0BA47-D7B6-4F95-932E-A7AA615BC440}"/>
          </ac:spMkLst>
        </pc:spChg>
      </pc:sldChg>
      <pc:sldChg chg="modSp mod">
        <pc:chgData name="Cariou, Laurent" userId="4453f93f-2ed2-46e8-bb8c-3237fbfdd40b" providerId="ADAL" clId="{3A58DE75-E3FE-4D5E-AD7E-88AA8F27C6EC}" dt="2022-11-17T01:42:05.741" v="7" actId="20577"/>
        <pc:sldMkLst>
          <pc:docMk/>
          <pc:sldMk cId="2160857059" sldId="2370"/>
        </pc:sldMkLst>
        <pc:spChg chg="mod">
          <ac:chgData name="Cariou, Laurent" userId="4453f93f-2ed2-46e8-bb8c-3237fbfdd40b" providerId="ADAL" clId="{3A58DE75-E3FE-4D5E-AD7E-88AA8F27C6EC}" dt="2022-11-17T01:42:05.741" v="7" actId="20577"/>
          <ac:spMkLst>
            <pc:docMk/>
            <pc:sldMk cId="2160857059" sldId="2370"/>
            <ac:spMk id="3" creationId="{92AFA901-3E57-4AA0-94EE-C76CCF5EB056}"/>
          </ac:spMkLst>
        </pc:spChg>
      </pc:sldChg>
      <pc:sldMasterChg chg="modSp mod">
        <pc:chgData name="Cariou, Laurent" userId="4453f93f-2ed2-46e8-bb8c-3237fbfdd40b" providerId="ADAL" clId="{3A58DE75-E3FE-4D5E-AD7E-88AA8F27C6EC}" dt="2022-11-17T01:41:07.976" v="1" actId="20577"/>
        <pc:sldMasterMkLst>
          <pc:docMk/>
          <pc:sldMasterMk cId="0" sldId="2147483648"/>
        </pc:sldMasterMkLst>
        <pc:spChg chg="mod">
          <ac:chgData name="Cariou, Laurent" userId="4453f93f-2ed2-46e8-bb8c-3237fbfdd40b" providerId="ADAL" clId="{3A58DE75-E3FE-4D5E-AD7E-88AA8F27C6EC}" dt="2022-11-17T01:41:07.976" v="1" actId="20577"/>
          <ac:spMkLst>
            <pc:docMk/>
            <pc:sldMasterMk cId="0" sldId="2147483648"/>
            <ac:spMk id="10" creationId="{00000000-0000-0000-0000-000000000000}"/>
          </ac:spMkLst>
        </pc:spChg>
      </pc:sldMasterChg>
    </pc:docChg>
  </pc:docChgLst>
  <pc:docChgLst>
    <pc:chgData name="Cariou, Laurent" userId="4453f93f-2ed2-46e8-bb8c-3237fbfdd40b" providerId="ADAL" clId="{D8E0AA49-7A6B-42DF-A638-60E382C8D6D7}"/>
    <pc:docChg chg="undo custSel modSld">
      <pc:chgData name="Cariou, Laurent" userId="4453f93f-2ed2-46e8-bb8c-3237fbfdd40b" providerId="ADAL" clId="{D8E0AA49-7A6B-42DF-A638-60E382C8D6D7}" dt="2022-11-15T09:21:28.021" v="474" actId="1036"/>
      <pc:docMkLst>
        <pc:docMk/>
      </pc:docMkLst>
      <pc:sldChg chg="modSp mod">
        <pc:chgData name="Cariou, Laurent" userId="4453f93f-2ed2-46e8-bb8c-3237fbfdd40b" providerId="ADAL" clId="{D8E0AA49-7A6B-42DF-A638-60E382C8D6D7}" dt="2022-11-15T09:21:28.021" v="474" actId="1036"/>
        <pc:sldMkLst>
          <pc:docMk/>
          <pc:sldMk cId="0" sldId="256"/>
        </pc:sldMkLst>
        <pc:graphicFrameChg chg="mod">
          <ac:chgData name="Cariou, Laurent" userId="4453f93f-2ed2-46e8-bb8c-3237fbfdd40b" providerId="ADAL" clId="{D8E0AA49-7A6B-42DF-A638-60E382C8D6D7}" dt="2022-11-15T09:21:28.021" v="474" actId="1036"/>
          <ac:graphicFrameMkLst>
            <pc:docMk/>
            <pc:sldMk cId="0" sldId="256"/>
            <ac:graphicFrameMk id="3075" creationId="{00000000-0000-0000-0000-000000000000}"/>
          </ac:graphicFrameMkLst>
        </pc:graphicFrameChg>
      </pc:sldChg>
      <pc:sldChg chg="modSp mod">
        <pc:chgData name="Cariou, Laurent" userId="4453f93f-2ed2-46e8-bb8c-3237fbfdd40b" providerId="ADAL" clId="{D8E0AA49-7A6B-42DF-A638-60E382C8D6D7}" dt="2022-11-15T05:08:19.628" v="472" actId="20577"/>
        <pc:sldMkLst>
          <pc:docMk/>
          <pc:sldMk cId="1678302061" sldId="2373"/>
        </pc:sldMkLst>
        <pc:spChg chg="mod">
          <ac:chgData name="Cariou, Laurent" userId="4453f93f-2ed2-46e8-bb8c-3237fbfdd40b" providerId="ADAL" clId="{D8E0AA49-7A6B-42DF-A638-60E382C8D6D7}" dt="2022-11-15T05:08:19.628" v="472" actId="20577"/>
          <ac:spMkLst>
            <pc:docMk/>
            <pc:sldMk cId="1678302061" sldId="2373"/>
            <ac:spMk id="7" creationId="{D6154935-434B-4650-8F22-7E61271DFDF7}"/>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11/17/2022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2022</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2022</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2022</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2022</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802.11-22/1720r6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eb.cvent.com/event/840c257d-5d52-4eff-94b4-39d2aafda56b/summary"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656-01-0uhr-uhr-sg-september-october-2022-teleconference-minutes.docx" TargetMode="External"/><Relationship Id="rId2" Type="http://schemas.openxmlformats.org/officeDocument/2006/relationships/hyperlink" Target="https://mentor.ieee.org/802.11/dcn/22/11-22-1612-02-0uhr-uhr-sg-september-2022-meeting-minutes.docx"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Laurent Cariou,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UHR Study Group November 2022 Meeting Agenda</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2022-11-13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9356559"/>
              </p:ext>
            </p:extLst>
          </p:nvPr>
        </p:nvGraphicFramePr>
        <p:xfrm>
          <a:off x="457200" y="2982912"/>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57200" y="2982912"/>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UHR SG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830387"/>
            <a:ext cx="4648199" cy="4645025"/>
          </a:xfrm>
        </p:spPr>
        <p:txBody>
          <a:bodyPr/>
          <a:lstStyle/>
          <a:p>
            <a:pPr lvl="0">
              <a:buFont typeface="Arial" panose="020B0604020202020204" pitchFamily="34" charset="0"/>
              <a:buChar char="•"/>
            </a:pPr>
            <a:r>
              <a:rPr lang="en-US" altLang="en-US" sz="1050" dirty="0"/>
              <a:t>Tuesday EVE, (7:30pm-9:30pm)</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a:p>
            <a:pPr lvl="0">
              <a:buFont typeface="Arial" panose="020B0604020202020204" pitchFamily="34" charset="0"/>
              <a:buChar char="•"/>
            </a:pPr>
            <a:endParaRPr lang="en-US" altLang="en-US" sz="1050" dirty="0"/>
          </a:p>
          <a:p>
            <a:pPr lvl="0">
              <a:buFont typeface="Arial" panose="020B0604020202020204" pitchFamily="34" charset="0"/>
              <a:buChar char="•"/>
            </a:pPr>
            <a:endParaRPr lang="en-US" altLang="en-US" sz="1050" dirty="0"/>
          </a:p>
          <a:p>
            <a:pPr lvl="0">
              <a:buFont typeface="Arial" panose="020B0604020202020204" pitchFamily="34" charset="0"/>
              <a:buChar char="•"/>
            </a:pPr>
            <a:r>
              <a:rPr lang="en-US" altLang="en-US" sz="1050" dirty="0"/>
              <a:t>Wednesday, AM2, (10:30-12:30)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a:t>
            </a:r>
          </a:p>
          <a:p>
            <a:pPr marL="800100" lvl="1" indent="-342900">
              <a:buFont typeface="Arial" panose="020B0604020202020204" pitchFamily="34" charset="0"/>
              <a:buChar char="•"/>
            </a:pPr>
            <a:r>
              <a:rPr lang="en-US" altLang="en-US" sz="10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dirty="0"/>
              <a:t>Laurent Cariou, Intel</a:t>
            </a:r>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830386"/>
            <a:ext cx="4230528"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050" dirty="0"/>
              <a:t>Thursday, PM2, (16:00-18:00)</a:t>
            </a:r>
          </a:p>
          <a:p>
            <a:pPr marL="800100" lvl="1" indent="-342900">
              <a:buFont typeface="Arial" panose="020B0604020202020204" pitchFamily="34" charset="0"/>
              <a:buChar char="•"/>
            </a:pPr>
            <a:r>
              <a:rPr lang="en-US" altLang="en-US" sz="1000" dirty="0"/>
              <a:t>Call meeting to order </a:t>
            </a:r>
          </a:p>
          <a:p>
            <a:pPr marL="800100" lvl="1" indent="-342900">
              <a:buFont typeface="Arial" panose="020B0604020202020204" pitchFamily="34" charset="0"/>
              <a:buChar char="•"/>
            </a:pPr>
            <a:r>
              <a:rPr lang="en-US" altLang="en-US" sz="1000" dirty="0"/>
              <a:t>IEEE-SA Policies and Procedure</a:t>
            </a:r>
          </a:p>
          <a:p>
            <a:pPr marL="800100" lvl="1" indent="-342900">
              <a:buFont typeface="Arial" panose="020B0604020202020204" pitchFamily="34" charset="0"/>
              <a:buChar char="•"/>
            </a:pPr>
            <a:r>
              <a:rPr lang="en-US" altLang="en-US" sz="1000" dirty="0"/>
              <a:t>Presentation of submissions </a:t>
            </a:r>
          </a:p>
          <a:p>
            <a:pPr marL="800100" lvl="1" indent="-342900">
              <a:buFont typeface="Arial" panose="020B0604020202020204" pitchFamily="34" charset="0"/>
              <a:buChar char="•"/>
            </a:pPr>
            <a:r>
              <a:rPr lang="en-US" sz="1000" dirty="0"/>
              <a:t>Goals for January 2023 and teleconference/ad-hoc plan</a:t>
            </a:r>
          </a:p>
          <a:p>
            <a:pPr marL="800100" lvl="1" indent="-342900">
              <a:buFont typeface="Arial" panose="020B0604020202020204" pitchFamily="34" charset="0"/>
              <a:buChar char="•"/>
            </a:pPr>
            <a:r>
              <a:rPr lang="en-US" altLang="en-US" sz="1000" dirty="0"/>
              <a:t>Adjourn</a:t>
            </a:r>
          </a:p>
        </p:txBody>
      </p:sp>
    </p:spTree>
    <p:extLst>
      <p:ext uri="{BB962C8B-B14F-4D97-AF65-F5344CB8AC3E}">
        <p14:creationId xmlns:p14="http://schemas.microsoft.com/office/powerpoint/2010/main" val="2243228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UHR SG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graphicFrame>
        <p:nvGraphicFramePr>
          <p:cNvPr id="24" name="Table 23">
            <a:extLst>
              <a:ext uri="{FF2B5EF4-FFF2-40B4-BE49-F238E27FC236}">
                <a16:creationId xmlns:a16="http://schemas.microsoft.com/office/drawing/2014/main" id="{06E04ECF-0CD9-4975-B9DA-70B69DD09B07}"/>
              </a:ext>
            </a:extLst>
          </p:cNvPr>
          <p:cNvGraphicFramePr>
            <a:graphicFrameLocks noGrp="1"/>
          </p:cNvGraphicFramePr>
          <p:nvPr>
            <p:extLst>
              <p:ext uri="{D42A27DB-BD31-4B8C-83A1-F6EECF244321}">
                <p14:modId xmlns:p14="http://schemas.microsoft.com/office/powerpoint/2010/main" val="1367922046"/>
              </p:ext>
            </p:extLst>
          </p:nvPr>
        </p:nvGraphicFramePr>
        <p:xfrm>
          <a:off x="826833" y="2282825"/>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t> </a:t>
                      </a:r>
                      <a:endParaRPr lang="en-US"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200" b="0" dirty="0"/>
                    </a:p>
                  </a:txBody>
                  <a:tcPr/>
                </a:tc>
                <a:tc>
                  <a:txBody>
                    <a:bodyPr/>
                    <a:lstStyle/>
                    <a:p>
                      <a:pPr algn="ctr"/>
                      <a:r>
                        <a:rPr lang="en-US" sz="1800" b="0" dirty="0"/>
                        <a:t>UHR SG</a:t>
                      </a:r>
                    </a:p>
                  </a:txBody>
                  <a:tcPr/>
                </a:tc>
                <a:tc>
                  <a:txBody>
                    <a:bodyPr/>
                    <a:lstStyle/>
                    <a:p>
                      <a:pPr algn="ctr"/>
                      <a:endParaRPr lang="en-US" b="0" dirty="0"/>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0" dirty="0"/>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algn="ctr"/>
                      <a:endParaRPr lang="en-US" sz="1800"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endParaRPr lang="en-US" b="0" dirty="0"/>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b="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t>UHR SG</a:t>
                      </a:r>
                    </a:p>
                  </a:txBody>
                  <a:tcPr/>
                </a:tc>
                <a:tc>
                  <a:txBody>
                    <a:bodyPr/>
                    <a:lstStyle/>
                    <a:p>
                      <a:pPr algn="ctr"/>
                      <a:endParaRPr lang="en-US" b="0" dirty="0"/>
                    </a:p>
                  </a:txBody>
                  <a:tcPr/>
                </a:tc>
                <a:tc>
                  <a:txBody>
                    <a:bodyPr/>
                    <a:lstStyle/>
                    <a:p>
                      <a:pPr algn="ctr"/>
                      <a:endParaRPr lang="en-US" b="0" dirty="0"/>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a:xfrm>
            <a:off x="686593" y="685800"/>
            <a:ext cx="7770813" cy="1065213"/>
          </a:xfrm>
        </p:spPr>
        <p:txBody>
          <a:bodyPr/>
          <a:lstStyle/>
          <a:p>
            <a:r>
              <a:rPr lang="en-US" dirty="0"/>
              <a:t>Submission’s List</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2022</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dirty="0"/>
              <a:t>Laurent Cariou, Intel</a:t>
            </a:r>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18</a:t>
            </a:fld>
            <a:endParaRPr lang="en-GB"/>
          </a:p>
        </p:txBody>
      </p:sp>
      <p:graphicFrame>
        <p:nvGraphicFramePr>
          <p:cNvPr id="7" name="Table 6">
            <a:extLst>
              <a:ext uri="{FF2B5EF4-FFF2-40B4-BE49-F238E27FC236}">
                <a16:creationId xmlns:a16="http://schemas.microsoft.com/office/drawing/2014/main" id="{36187ADC-15AA-4DA0-AB73-AA1D529EECBD}"/>
              </a:ext>
            </a:extLst>
          </p:cNvPr>
          <p:cNvGraphicFramePr>
            <a:graphicFrameLocks noGrp="1"/>
          </p:cNvGraphicFramePr>
          <p:nvPr>
            <p:extLst>
              <p:ext uri="{D42A27DB-BD31-4B8C-83A1-F6EECF244321}">
                <p14:modId xmlns:p14="http://schemas.microsoft.com/office/powerpoint/2010/main" val="455634438"/>
              </p:ext>
            </p:extLst>
          </p:nvPr>
        </p:nvGraphicFramePr>
        <p:xfrm>
          <a:off x="1461988" y="1752600"/>
          <a:ext cx="6158012" cy="4587800"/>
        </p:xfrm>
        <a:graphic>
          <a:graphicData uri="http://schemas.openxmlformats.org/drawingml/2006/table">
            <a:tbl>
              <a:tblPr>
                <a:tableStyleId>{073A0DAA-6AF3-43AB-8588-CEC1D06C72B9}</a:tableStyleId>
              </a:tblPr>
              <a:tblGrid>
                <a:gridCol w="623597">
                  <a:extLst>
                    <a:ext uri="{9D8B030D-6E8A-4147-A177-3AD203B41FA5}">
                      <a16:colId xmlns:a16="http://schemas.microsoft.com/office/drawing/2014/main" val="2192886066"/>
                    </a:ext>
                  </a:extLst>
                </a:gridCol>
                <a:gridCol w="4378164">
                  <a:extLst>
                    <a:ext uri="{9D8B030D-6E8A-4147-A177-3AD203B41FA5}">
                      <a16:colId xmlns:a16="http://schemas.microsoft.com/office/drawing/2014/main" val="2799298317"/>
                    </a:ext>
                  </a:extLst>
                </a:gridCol>
                <a:gridCol w="1156251">
                  <a:extLst>
                    <a:ext uri="{9D8B030D-6E8A-4147-A177-3AD203B41FA5}">
                      <a16:colId xmlns:a16="http://schemas.microsoft.com/office/drawing/2014/main" val="3752518458"/>
                    </a:ext>
                  </a:extLst>
                </a:gridCol>
              </a:tblGrid>
              <a:tr h="158200">
                <a:tc>
                  <a:txBody>
                    <a:bodyPr/>
                    <a:lstStyle/>
                    <a:p>
                      <a:pPr algn="l" fontAlgn="b"/>
                      <a:r>
                        <a:rPr lang="en-US" sz="900" u="none" strike="noStrike">
                          <a:effectLst/>
                        </a:rPr>
                        <a:t>DCN</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Title</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Author</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24403442"/>
                  </a:ext>
                </a:extLst>
              </a:tr>
              <a:tr h="158200">
                <a:tc>
                  <a:txBody>
                    <a:bodyPr/>
                    <a:lstStyle/>
                    <a:p>
                      <a:pPr algn="r" fontAlgn="b"/>
                      <a:r>
                        <a:rPr lang="en-US" sz="900" u="none" strike="noStrike">
                          <a:effectLst/>
                        </a:rPr>
                        <a:t>1804</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Band Complexity Discussion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Vinko Erceg</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722100385"/>
                  </a:ext>
                </a:extLst>
              </a:tr>
              <a:tr h="158200">
                <a:tc>
                  <a:txBody>
                    <a:bodyPr/>
                    <a:lstStyle/>
                    <a:p>
                      <a:pPr algn="r" fontAlgn="b"/>
                      <a:r>
                        <a:rPr lang="en-US" sz="900" u="none" strike="noStrike" dirty="0">
                          <a:effectLst/>
                        </a:rPr>
                        <a:t>1809</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A Perspective on UHR Features for Operator Residential Deployments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Lili Hervieu</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059005812"/>
                  </a:ext>
                </a:extLst>
              </a:tr>
              <a:tr h="158200">
                <a:tc>
                  <a:txBody>
                    <a:bodyPr/>
                    <a:lstStyle/>
                    <a:p>
                      <a:pPr algn="r" fontAlgn="b"/>
                      <a:r>
                        <a:rPr lang="en-US" sz="900" u="none" strike="noStrike" dirty="0">
                          <a:effectLst/>
                        </a:rPr>
                        <a:t>1842</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Channel Information Feedback for Smooth Beamforming</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Eunsung Jeon</a:t>
                      </a:r>
                      <a:r>
                        <a:rPr lang="en-US" sz="800" u="none" strike="noStrike" dirty="0">
                          <a:effectLst/>
                        </a:rPr>
                        <a:t> </a:t>
                      </a:r>
                      <a:endParaRPr lang="en-US" sz="900" b="0" i="0" u="none" strike="noStrike" dirty="0">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4113902649"/>
                  </a:ext>
                </a:extLst>
              </a:tr>
              <a:tr h="158200">
                <a:tc>
                  <a:txBody>
                    <a:bodyPr/>
                    <a:lstStyle/>
                    <a:p>
                      <a:pPr algn="r" fontAlgn="b"/>
                      <a:r>
                        <a:rPr lang="en-US" sz="900" u="none" strike="noStrike" dirty="0">
                          <a:effectLst/>
                        </a:rPr>
                        <a:t>1865</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the PHY for 60 GHz</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Miguel Lopez</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45839546"/>
                  </a:ext>
                </a:extLst>
              </a:tr>
              <a:tr h="158200">
                <a:tc>
                  <a:txBody>
                    <a:bodyPr/>
                    <a:lstStyle/>
                    <a:p>
                      <a:pPr algn="r" fontAlgn="b"/>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UHR Operation in Lightly Licensed Spectrum</a:t>
                      </a: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Rolf De Vegt</a:t>
                      </a:r>
                    </a:p>
                  </a:txBody>
                  <a:tcPr marL="7910" marR="7910" marT="7910" marB="0" anchor="b"/>
                </a:tc>
                <a:extLst>
                  <a:ext uri="{0D108BD9-81ED-4DB2-BD59-A6C34878D82A}">
                    <a16:rowId xmlns:a16="http://schemas.microsoft.com/office/drawing/2014/main" val="3672054398"/>
                  </a:ext>
                </a:extLst>
              </a:tr>
              <a:tr h="158200">
                <a:tc>
                  <a:txBody>
                    <a:bodyPr/>
                    <a:lstStyle/>
                    <a:p>
                      <a:pPr algn="r" fontAlgn="b"/>
                      <a:r>
                        <a:rPr lang="en-US" sz="900" u="none" strike="noStrike" dirty="0">
                          <a:effectLst/>
                        </a:rPr>
                        <a:t>1820</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ctr"/>
                      <a:r>
                        <a:rPr lang="en-US" sz="900" u="none" strike="noStrike" dirty="0">
                          <a:effectLst/>
                        </a:rPr>
                        <a:t>BF Feedback with the Optimal SVD</a:t>
                      </a:r>
                      <a:endParaRPr lang="en-US" sz="900" b="0" i="0" u="none" strike="noStrike" dirty="0">
                        <a:solidFill>
                          <a:srgbClr val="1D2228"/>
                        </a:solidFill>
                        <a:effectLst/>
                        <a:latin typeface="Calibri" panose="020F0502020204030204" pitchFamily="34" charset="0"/>
                      </a:endParaRPr>
                    </a:p>
                  </a:txBody>
                  <a:tcPr marL="7910" marR="7910" marT="7910" marB="0" anchor="ctr"/>
                </a:tc>
                <a:tc>
                  <a:txBody>
                    <a:bodyPr/>
                    <a:lstStyle/>
                    <a:p>
                      <a:pPr algn="l" fontAlgn="b"/>
                      <a:r>
                        <a:rPr lang="en-US" sz="900" u="none" strike="noStrike">
                          <a:effectLst/>
                        </a:rPr>
                        <a:t>Aiguo Yan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499904252"/>
                  </a:ext>
                </a:extLst>
              </a:tr>
              <a:tr h="158200">
                <a:tc>
                  <a:txBody>
                    <a:bodyPr/>
                    <a:lstStyle/>
                    <a:p>
                      <a:pPr algn="r" fontAlgn="b"/>
                      <a:r>
                        <a:rPr lang="en-US" sz="900" u="none" strike="noStrike">
                          <a:effectLst/>
                        </a:rPr>
                        <a:t>1869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ctr"/>
                      <a:r>
                        <a:rPr lang="en-US" sz="900" u="none" strike="noStrike" dirty="0">
                          <a:effectLst/>
                        </a:rPr>
                        <a:t>TXBF based on the Optimal SVD</a:t>
                      </a:r>
                      <a:endParaRPr lang="en-US" sz="900" b="0" i="0" u="none" strike="noStrike" dirty="0">
                        <a:solidFill>
                          <a:srgbClr val="1D2228"/>
                        </a:solidFill>
                        <a:effectLst/>
                        <a:latin typeface="Calibri" panose="020F0502020204030204" pitchFamily="34" charset="0"/>
                      </a:endParaRPr>
                    </a:p>
                  </a:txBody>
                  <a:tcPr marL="7910" marR="7910" marT="7910" marB="0" anchor="ctr"/>
                </a:tc>
                <a:tc>
                  <a:txBody>
                    <a:bodyPr/>
                    <a:lstStyle/>
                    <a:p>
                      <a:pPr algn="l" fontAlgn="b"/>
                      <a:r>
                        <a:rPr lang="en-US" sz="900" u="none" strike="noStrike" dirty="0" err="1">
                          <a:effectLst/>
                        </a:rPr>
                        <a:t>Aiguo</a:t>
                      </a:r>
                      <a:r>
                        <a:rPr lang="en-US" sz="900" u="none" strike="noStrike" dirty="0">
                          <a:effectLst/>
                        </a:rPr>
                        <a:t> Yan</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579753839"/>
                  </a:ext>
                </a:extLst>
              </a:tr>
              <a:tr h="158200">
                <a:tc>
                  <a:txBody>
                    <a:bodyPr/>
                    <a:lstStyle/>
                    <a:p>
                      <a:pPr algn="r" fontAlgn="b"/>
                      <a:r>
                        <a:rPr lang="en-US" sz="900" u="none" strike="noStrike" dirty="0">
                          <a:effectLst/>
                        </a:rPr>
                        <a:t>1872</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PHY Designs for </a:t>
                      </a:r>
                      <a:r>
                        <a:rPr lang="en-US" sz="900" u="none" strike="noStrike" dirty="0" err="1">
                          <a:effectLst/>
                        </a:rPr>
                        <a:t>mmWave</a:t>
                      </a:r>
                      <a:r>
                        <a:rPr lang="en-US" sz="900" u="none" strike="noStrike" dirty="0">
                          <a:effectLst/>
                        </a:rPr>
                        <a:t> Band</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Eunsung Park</a:t>
                      </a:r>
                      <a:r>
                        <a:rPr lang="en-US" sz="800" u="none" strike="noStrike">
                          <a:effectLst/>
                        </a:rPr>
                        <a:t> </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95540526"/>
                  </a:ext>
                </a:extLst>
              </a:tr>
              <a:tr h="158200">
                <a:tc>
                  <a:txBody>
                    <a:bodyPr/>
                    <a:lstStyle/>
                    <a:p>
                      <a:pPr algn="r" fontAlgn="b"/>
                      <a:r>
                        <a:rPr lang="en-US" sz="900" u="none" strike="noStrike" dirty="0">
                          <a:effectLst/>
                        </a:rPr>
                        <a:t>1880</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Latency and Reliability enhancements for UHR</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Thomas Handte</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157556635"/>
                  </a:ext>
                </a:extLst>
              </a:tr>
              <a:tr h="158200">
                <a:tc>
                  <a:txBody>
                    <a:bodyPr/>
                    <a:lstStyle/>
                    <a:p>
                      <a:pPr algn="r" fontAlgn="b"/>
                      <a:r>
                        <a:rPr lang="en-US" sz="900" u="none" strike="noStrike" dirty="0">
                          <a:effectLst/>
                        </a:rPr>
                        <a:t>1841</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follow up on the low power listening</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Xiaogang Chen</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19725715"/>
                  </a:ext>
                </a:extLst>
              </a:tr>
              <a:tr h="158200">
                <a:tc>
                  <a:txBody>
                    <a:bodyPr/>
                    <a:lstStyle/>
                    <a:p>
                      <a:pPr algn="r" fontAlgn="b"/>
                      <a:r>
                        <a:rPr lang="en-US" sz="900" u="none" strike="noStrike" dirty="0">
                          <a:effectLst/>
                        </a:rPr>
                        <a:t>1884</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err="1">
                          <a:effectLst/>
                        </a:rPr>
                        <a:t>mmWave</a:t>
                      </a:r>
                      <a:r>
                        <a:rPr lang="en-US" sz="900" u="none" strike="noStrike" dirty="0">
                          <a:effectLst/>
                        </a:rPr>
                        <a:t> operation for UHR</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Laurent Cariou</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985488133"/>
                  </a:ext>
                </a:extLst>
              </a:tr>
              <a:tr h="158200">
                <a:tc>
                  <a:txBody>
                    <a:bodyPr/>
                    <a:lstStyle/>
                    <a:p>
                      <a:pPr algn="r" fontAlgn="b"/>
                      <a:r>
                        <a:rPr lang="en-US" sz="900" u="none" strike="noStrike" dirty="0">
                          <a:effectLst/>
                        </a:rPr>
                        <a:t>1908</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UHR rate-vs-range enhancement with relay</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Rui Cao</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255836287"/>
                  </a:ext>
                </a:extLst>
              </a:tr>
              <a:tr h="158200">
                <a:tc>
                  <a:txBody>
                    <a:bodyPr/>
                    <a:lstStyle/>
                    <a:p>
                      <a:pPr algn="r" fontAlgn="b"/>
                      <a:r>
                        <a:rPr lang="en-US" sz="900" u="none" strike="noStrike" dirty="0">
                          <a:effectLst/>
                        </a:rPr>
                        <a:t>1910</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Seamless Roaming for UHR</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Duncan Ho</a:t>
                      </a:r>
                      <a:endParaRPr lang="en-US" sz="900" b="0" i="0" u="none" strike="noStrike">
                        <a:solidFill>
                          <a:srgbClr val="1D2228"/>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763584574"/>
                  </a:ext>
                </a:extLst>
              </a:tr>
              <a:tr h="158200">
                <a:tc>
                  <a:txBody>
                    <a:bodyPr/>
                    <a:lstStyle/>
                    <a:p>
                      <a:pPr algn="r" fontAlgn="b"/>
                      <a:r>
                        <a:rPr lang="en-US" sz="900" u="none" strike="noStrike" dirty="0">
                          <a:effectLst/>
                        </a:rPr>
                        <a:t>1899</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Multi-AP Operation for Low Latency Traffic Delivery - Follow up</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Liuming Lu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179018413"/>
                  </a:ext>
                </a:extLst>
              </a:tr>
              <a:tr h="158200">
                <a:tc>
                  <a:txBody>
                    <a:bodyPr/>
                    <a:lstStyle/>
                    <a:p>
                      <a:pPr algn="r" fontAlgn="b"/>
                      <a:r>
                        <a:rPr lang="en-US" sz="900" u="none" strike="noStrike" dirty="0">
                          <a:effectLst/>
                        </a:rPr>
                        <a:t>1919</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Considerations on UHR PAR and KPIs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Akira Kishida</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636776301"/>
                  </a:ext>
                </a:extLst>
              </a:tr>
              <a:tr h="158200">
                <a:tc>
                  <a:txBody>
                    <a:bodyPr/>
                    <a:lstStyle/>
                    <a:p>
                      <a:pPr algn="r" fontAlgn="b"/>
                      <a:r>
                        <a:rPr lang="en-US" sz="900" u="none" strike="noStrike" dirty="0">
                          <a:effectLst/>
                        </a:rPr>
                        <a:t>1895</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Thoughts on M-AP Coordination Principles</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Arik Klein</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125928341"/>
                  </a:ext>
                </a:extLst>
              </a:tr>
              <a:tr h="158200">
                <a:tc>
                  <a:txBody>
                    <a:bodyPr/>
                    <a:lstStyle/>
                    <a:p>
                      <a:pPr algn="r" fontAlgn="b"/>
                      <a:r>
                        <a:rPr lang="en-US" sz="900" u="none" strike="noStrike" dirty="0">
                          <a:effectLst/>
                        </a:rPr>
                        <a:t>1924</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Thoughts on UHR Features</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Xiaofei Wang</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286759141"/>
                  </a:ext>
                </a:extLst>
              </a:tr>
              <a:tr h="158200">
                <a:tc>
                  <a:txBody>
                    <a:bodyPr/>
                    <a:lstStyle/>
                    <a:p>
                      <a:pPr algn="r" fontAlgn="b"/>
                      <a:r>
                        <a:rPr lang="en-US" sz="900" b="0" i="0" u="none" strike="noStrike" dirty="0">
                          <a:solidFill>
                            <a:srgbClr val="000000"/>
                          </a:solidFill>
                          <a:effectLst/>
                          <a:latin typeface="Calibri" panose="020F0502020204030204" pitchFamily="34" charset="0"/>
                        </a:rPr>
                        <a:t>1821</a:t>
                      </a:r>
                    </a:p>
                  </a:txBody>
                  <a:tcPr marL="7910" marR="7910" marT="7910" marB="0" anchor="b"/>
                </a:tc>
                <a:tc>
                  <a:txBody>
                    <a:bodyPr/>
                    <a:lstStyle/>
                    <a:p>
                      <a:pPr algn="l" fontAlgn="b"/>
                      <a:r>
                        <a:rPr lang="en-US" sz="900" b="0" i="0" u="none" strike="noStrike" dirty="0">
                          <a:solidFill>
                            <a:srgbClr val="1D2228"/>
                          </a:solidFill>
                          <a:effectLst/>
                          <a:latin typeface="Calibri" panose="020F0502020204030204" pitchFamily="34" charset="0"/>
                        </a:rPr>
                        <a:t>System Level Simulation of Co-BF and Joint Tx</a:t>
                      </a: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Kosuke Aio</a:t>
                      </a:r>
                    </a:p>
                  </a:txBody>
                  <a:tcPr marL="7910" marR="7910" marT="7910" marB="0" anchor="b"/>
                </a:tc>
                <a:extLst>
                  <a:ext uri="{0D108BD9-81ED-4DB2-BD59-A6C34878D82A}">
                    <a16:rowId xmlns:a16="http://schemas.microsoft.com/office/drawing/2014/main" val="3580506650"/>
                  </a:ext>
                </a:extLst>
              </a:tr>
              <a:tr h="158200">
                <a:tc>
                  <a:txBody>
                    <a:bodyPr/>
                    <a:lstStyle/>
                    <a:p>
                      <a:pPr algn="r" fontAlgn="b"/>
                      <a:r>
                        <a:rPr lang="en-US" sz="900" b="0" i="0" u="none" strike="noStrike" dirty="0">
                          <a:solidFill>
                            <a:srgbClr val="000000"/>
                          </a:solidFill>
                          <a:effectLst/>
                          <a:latin typeface="Calibri" panose="020F0502020204030204" pitchFamily="34" charset="0"/>
                        </a:rPr>
                        <a:t>1822</a:t>
                      </a:r>
                    </a:p>
                  </a:txBody>
                  <a:tcPr marL="7910" marR="7910" marT="7910" marB="0" anchor="b"/>
                </a:tc>
                <a:tc>
                  <a:txBody>
                    <a:bodyPr/>
                    <a:lstStyle/>
                    <a:p>
                      <a:pPr algn="l" fontAlgn="b"/>
                      <a:r>
                        <a:rPr lang="en-US" sz="900" b="0" i="0" u="none" strike="noStrike" dirty="0">
                          <a:solidFill>
                            <a:srgbClr val="1D2228"/>
                          </a:solidFill>
                          <a:effectLst/>
                          <a:latin typeface="Calibri" panose="020F0502020204030204" pitchFamily="34" charset="0"/>
                        </a:rPr>
                        <a:t>Recap on Coordinated Spatial Reuse Operation</a:t>
                      </a:r>
                    </a:p>
                  </a:txBody>
                  <a:tcPr marL="7910" marR="7910" marT="7910" marB="0" anchor="b"/>
                </a:tc>
                <a:tc>
                  <a:txBody>
                    <a:bodyPr/>
                    <a:lstStyle/>
                    <a:p>
                      <a:pPr algn="l" fontAlgn="b"/>
                      <a:r>
                        <a:rPr lang="en-US" sz="900" b="0" i="0" u="none" strike="noStrike" dirty="0">
                          <a:solidFill>
                            <a:srgbClr val="000000"/>
                          </a:solidFill>
                          <a:effectLst/>
                          <a:latin typeface="Calibri" panose="020F0502020204030204" pitchFamily="34" charset="0"/>
                        </a:rPr>
                        <a:t>Kosuke Aio</a:t>
                      </a:r>
                    </a:p>
                  </a:txBody>
                  <a:tcPr marL="7910" marR="7910" marT="7910" marB="0" anchor="b"/>
                </a:tc>
                <a:extLst>
                  <a:ext uri="{0D108BD9-81ED-4DB2-BD59-A6C34878D82A}">
                    <a16:rowId xmlns:a16="http://schemas.microsoft.com/office/drawing/2014/main" val="127885398"/>
                  </a:ext>
                </a:extLst>
              </a:tr>
              <a:tr h="158200">
                <a:tc>
                  <a:txBody>
                    <a:bodyPr/>
                    <a:lstStyle/>
                    <a:p>
                      <a:pPr algn="r" fontAlgn="b"/>
                      <a:r>
                        <a:rPr lang="en-US" sz="900" u="none" strike="noStrike" dirty="0">
                          <a:effectLst/>
                        </a:rPr>
                        <a:t>1926</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challenges to achieve low latency</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Dmitry Akhmetov</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629989668"/>
                  </a:ext>
                </a:extLst>
              </a:tr>
              <a:tr h="158200">
                <a:tc>
                  <a:txBody>
                    <a:bodyPr/>
                    <a:lstStyle/>
                    <a:p>
                      <a:pPr algn="r" fontAlgn="b"/>
                      <a:r>
                        <a:rPr lang="en-US" sz="900" u="none" strike="noStrike" dirty="0">
                          <a:effectLst/>
                        </a:rPr>
                        <a:t>1928</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Enhanced Long Range-Usage Scenarios, Design Target and Feasibility</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Jianhan Liu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949725603"/>
                  </a:ext>
                </a:extLst>
              </a:tr>
              <a:tr h="158200">
                <a:tc>
                  <a:txBody>
                    <a:bodyPr/>
                    <a:lstStyle/>
                    <a:p>
                      <a:pPr algn="r" fontAlgn="b"/>
                      <a:r>
                        <a:rPr lang="en-US" sz="900" u="none" strike="noStrike" dirty="0">
                          <a:effectLst/>
                        </a:rPr>
                        <a:t>1930</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Layered QoS and multi-layer transmission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Ross Jian Yu</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3104522941"/>
                  </a:ext>
                </a:extLst>
              </a:tr>
              <a:tr h="158200">
                <a:tc>
                  <a:txBody>
                    <a:bodyPr/>
                    <a:lstStyle/>
                    <a:p>
                      <a:pPr algn="l" fontAlgn="b"/>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SINR-aware Spatial Reuse</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Sigurd</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805921024"/>
                  </a:ext>
                </a:extLst>
              </a:tr>
              <a:tr h="158200">
                <a:tc>
                  <a:txBody>
                    <a:bodyPr/>
                    <a:lstStyle/>
                    <a:p>
                      <a:pPr algn="r" fontAlgn="b"/>
                      <a:r>
                        <a:rPr lang="en-US" sz="900" u="none" strike="noStrike" dirty="0">
                          <a:effectLst/>
                        </a:rPr>
                        <a:t>1931</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Follow-up on latency reduction with machine learning techniques </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Ziyang Guo</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028306783"/>
                  </a:ext>
                </a:extLst>
              </a:tr>
              <a:tr h="158200">
                <a:tc>
                  <a:txBody>
                    <a:bodyPr/>
                    <a:lstStyle/>
                    <a:p>
                      <a:pPr algn="r" fontAlgn="b"/>
                      <a:r>
                        <a:rPr lang="en-US" sz="900" u="none" strike="noStrike" dirty="0">
                          <a:effectLst/>
                        </a:rPr>
                        <a:t>1921</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More info about UHR PAR and update</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a:effectLst/>
                        </a:rPr>
                        <a:t>Ming Gan</a:t>
                      </a:r>
                      <a:endParaRPr lang="en-US" sz="900" b="0" i="0" u="none" strike="noStrike">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2832974002"/>
                  </a:ext>
                </a:extLst>
              </a:tr>
              <a:tr h="158200">
                <a:tc>
                  <a:txBody>
                    <a:bodyPr/>
                    <a:lstStyle/>
                    <a:p>
                      <a:pPr algn="r" fontAlgn="b"/>
                      <a:r>
                        <a:rPr lang="en-US" sz="900" u="none" strike="noStrike">
                          <a:effectLst/>
                        </a:rPr>
                        <a:t>1923</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Enhanced Trigger-Based Uplink Transmission</a:t>
                      </a:r>
                      <a:endParaRPr lang="en-US" sz="900" b="0" i="0" u="none" strike="noStrike" dirty="0">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err="1">
                          <a:effectLst/>
                        </a:rPr>
                        <a:t>Kazi</a:t>
                      </a:r>
                      <a:r>
                        <a:rPr lang="en-US" sz="900" u="none" strike="noStrike" dirty="0">
                          <a:effectLst/>
                        </a:rPr>
                        <a:t> Huq</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813932947"/>
                  </a:ext>
                </a:extLst>
              </a:tr>
              <a:tr h="158200">
                <a:tc>
                  <a:txBody>
                    <a:bodyPr/>
                    <a:lstStyle/>
                    <a:p>
                      <a:pPr algn="r" fontAlgn="b"/>
                      <a:r>
                        <a:rPr lang="en-US" sz="900" u="none" strike="noStrike">
                          <a:effectLst/>
                        </a:rPr>
                        <a:t>1939</a:t>
                      </a:r>
                      <a:endParaRPr lang="en-US" sz="900" b="0" i="0" u="none" strike="noStrike">
                        <a:solidFill>
                          <a:srgbClr val="000000"/>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PPDU Design for Short Frames</a:t>
                      </a:r>
                      <a:endParaRPr lang="en-US" sz="900" b="0" i="0" u="none" strike="noStrike" dirty="0">
                        <a:solidFill>
                          <a:srgbClr val="1D2228"/>
                        </a:solidFill>
                        <a:effectLst/>
                        <a:latin typeface="Calibri" panose="020F0502020204030204" pitchFamily="34" charset="0"/>
                      </a:endParaRPr>
                    </a:p>
                  </a:txBody>
                  <a:tcPr marL="7910" marR="7910" marT="7910" marB="0" anchor="b"/>
                </a:tc>
                <a:tc>
                  <a:txBody>
                    <a:bodyPr/>
                    <a:lstStyle/>
                    <a:p>
                      <a:pPr algn="l" fontAlgn="b"/>
                      <a:r>
                        <a:rPr lang="en-US" sz="900" u="none" strike="noStrike" dirty="0">
                          <a:effectLst/>
                        </a:rPr>
                        <a:t>Leonardo </a:t>
                      </a:r>
                      <a:r>
                        <a:rPr lang="en-US" sz="900" u="none" strike="noStrike" dirty="0" err="1">
                          <a:effectLst/>
                        </a:rPr>
                        <a:t>Lanante</a:t>
                      </a:r>
                      <a:endParaRPr lang="en-US" sz="900" b="0" i="0" u="none" strike="noStrike" dirty="0">
                        <a:solidFill>
                          <a:srgbClr val="000000"/>
                        </a:solidFill>
                        <a:effectLst/>
                        <a:latin typeface="Calibri" panose="020F0502020204030204" pitchFamily="34" charset="0"/>
                      </a:endParaRPr>
                    </a:p>
                  </a:txBody>
                  <a:tcPr marL="7910" marR="7910" marT="7910" marB="0" anchor="b"/>
                </a:tc>
                <a:extLst>
                  <a:ext uri="{0D108BD9-81ED-4DB2-BD59-A6C34878D82A}">
                    <a16:rowId xmlns:a16="http://schemas.microsoft.com/office/drawing/2014/main" val="1426790016"/>
                  </a:ext>
                </a:extLst>
              </a:tr>
              <a:tr h="158200">
                <a:tc>
                  <a:txBody>
                    <a:bodyPr/>
                    <a:lstStyle/>
                    <a:p>
                      <a:pPr algn="r" fontAlgn="b"/>
                      <a:r>
                        <a:rPr lang="en-US" sz="900" b="0" i="0" u="none" strike="noStrike" dirty="0">
                          <a:solidFill>
                            <a:srgbClr val="000000"/>
                          </a:solidFill>
                          <a:effectLst/>
                          <a:latin typeface="Calibri" panose="020F0502020204030204" pitchFamily="34" charset="0"/>
                        </a:rPr>
                        <a:t>1936</a:t>
                      </a:r>
                    </a:p>
                  </a:txBody>
                  <a:tcPr marL="7910" marR="7910" marT="7910" marB="0" anchor="b"/>
                </a:tc>
                <a:tc>
                  <a:txBody>
                    <a:bodyPr/>
                    <a:lstStyle/>
                    <a:p>
                      <a:pPr algn="l" fontAlgn="b"/>
                      <a:r>
                        <a:rPr lang="en-US" sz="900" b="0" i="0" u="none" strike="noStrike" dirty="0">
                          <a:solidFill>
                            <a:srgbClr val="1D2228"/>
                          </a:solidFill>
                          <a:effectLst/>
                          <a:latin typeface="Calibri" panose="020F0502020204030204" pitchFamily="34" charset="0"/>
                        </a:rPr>
                        <a:t>WLAN in Data Centers</a:t>
                      </a:r>
                    </a:p>
                  </a:txBody>
                  <a:tcPr marL="7910" marR="7910" marT="7910" marB="0" anchor="b"/>
                </a:tc>
                <a:tc>
                  <a:txBody>
                    <a:bodyPr/>
                    <a:lstStyle/>
                    <a:p>
                      <a:pPr algn="l" fontAlgn="b"/>
                      <a:r>
                        <a:rPr lang="en-US" sz="900" b="0" i="0" u="none" strike="noStrike" dirty="0" err="1">
                          <a:solidFill>
                            <a:srgbClr val="000000"/>
                          </a:solidFill>
                          <a:effectLst/>
                          <a:latin typeface="Calibri" panose="020F0502020204030204" pitchFamily="34" charset="0"/>
                        </a:rPr>
                        <a:t>Jatin</a:t>
                      </a:r>
                      <a:r>
                        <a:rPr lang="en-US" sz="900" b="0" i="0" u="none" strike="noStrike" dirty="0">
                          <a:solidFill>
                            <a:srgbClr val="000000"/>
                          </a:solidFill>
                          <a:effectLst/>
                          <a:latin typeface="Calibri" panose="020F0502020204030204" pitchFamily="34" charset="0"/>
                        </a:rPr>
                        <a:t> Parekh</a:t>
                      </a:r>
                    </a:p>
                  </a:txBody>
                  <a:tcPr marL="7910" marR="7910" marT="7910" marB="0" anchor="b"/>
                </a:tc>
                <a:extLst>
                  <a:ext uri="{0D108BD9-81ED-4DB2-BD59-A6C34878D82A}">
                    <a16:rowId xmlns:a16="http://schemas.microsoft.com/office/drawing/2014/main" val="2494646830"/>
                  </a:ext>
                </a:extLst>
              </a:tr>
            </a:tbl>
          </a:graphicData>
        </a:graphic>
      </p:graphicFrame>
    </p:spTree>
    <p:extLst>
      <p:ext uri="{BB962C8B-B14F-4D97-AF65-F5344CB8AC3E}">
        <p14:creationId xmlns:p14="http://schemas.microsoft.com/office/powerpoint/2010/main" val="40120741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a:xfrm>
            <a:off x="685800" y="1981200"/>
            <a:ext cx="7856538" cy="4343400"/>
          </a:xfrm>
        </p:spPr>
        <p:txBody>
          <a:bodyPr/>
          <a:lstStyle/>
          <a:p>
            <a:pPr>
              <a:buFont typeface="Arial" panose="020B0604020202020204" pitchFamily="34" charset="0"/>
              <a:buChar char="•"/>
            </a:pPr>
            <a:r>
              <a:rPr lang="en-US" sz="2000" dirty="0"/>
              <a:t>Target of 20-25 mins including Q&amp;A per submission</a:t>
            </a:r>
          </a:p>
          <a:p>
            <a:pPr lvl="1">
              <a:buFont typeface="Arial" panose="020B0604020202020204" pitchFamily="34" charset="0"/>
              <a:buChar char="•"/>
            </a:pPr>
            <a:r>
              <a:rPr lang="en-US" sz="1800" dirty="0"/>
              <a:t>4-5 submissions per timeslot</a:t>
            </a:r>
          </a:p>
          <a:p>
            <a:pPr>
              <a:buFont typeface="Arial" panose="020B0604020202020204" pitchFamily="34" charset="0"/>
              <a:buChar char="•"/>
            </a:pPr>
            <a:endParaRPr lang="en-US" sz="2000" dirty="0"/>
          </a:p>
          <a:p>
            <a:pPr>
              <a:buFont typeface="Arial" panose="020B0604020202020204" pitchFamily="34" charset="0"/>
              <a:buChar char="•"/>
            </a:pPr>
            <a:r>
              <a:rPr lang="en-US" sz="2000" dirty="0"/>
              <a:t>Intent to group submissions on similar topics together</a:t>
            </a:r>
          </a:p>
          <a:p>
            <a:pPr>
              <a:buFont typeface="Arial" panose="020B0604020202020204" pitchFamily="34" charset="0"/>
              <a:buChar char="•"/>
            </a:pPr>
            <a:endParaRPr lang="en-US" sz="2000" dirty="0"/>
          </a:p>
          <a:p>
            <a:pPr>
              <a:buFont typeface="Arial" panose="020B0604020202020204" pitchFamily="34" charset="0"/>
              <a:buChar char="•"/>
            </a:pPr>
            <a:r>
              <a:rPr lang="en-US" sz="2000" dirty="0"/>
              <a:t>Too many contributions for the 3 timeslots we have this week</a:t>
            </a:r>
          </a:p>
          <a:p>
            <a:pPr lvl="1">
              <a:buFont typeface="Arial" panose="020B0604020202020204" pitchFamily="34" charset="0"/>
              <a:buChar char="•"/>
            </a:pPr>
            <a:r>
              <a:rPr lang="en-US" sz="1800" dirty="0"/>
              <a:t>Contributions in the queue will be presented in follow-up conference calls</a:t>
            </a:r>
          </a:p>
          <a:p>
            <a:pPr>
              <a:buFont typeface="Arial" panose="020B0604020202020204" pitchFamily="34" charset="0"/>
              <a:buChar char="•"/>
            </a:pPr>
            <a:endParaRPr lang="en-US" sz="2200" dirty="0"/>
          </a:p>
          <a:p>
            <a:pPr>
              <a:buFont typeface="Arial" panose="020B0604020202020204" pitchFamily="34" charset="0"/>
              <a:buChar char="•"/>
            </a:pPr>
            <a:r>
              <a:rPr lang="en-US" sz="1800" dirty="0"/>
              <a:t>Suggestion to defer SPs, if any, to January/March</a:t>
            </a:r>
          </a:p>
          <a:p>
            <a:pPr>
              <a:buFont typeface="Arial" panose="020B0604020202020204" pitchFamily="34" charset="0"/>
              <a:buChar char="•"/>
            </a:pPr>
            <a:r>
              <a:rPr lang="en-US" sz="1800" dirty="0"/>
              <a:t>In January, the group will focus more on PAR and CSD documents and the </a:t>
            </a:r>
            <a:r>
              <a:rPr lang="en-US" sz="1800"/>
              <a:t>Chair will organize </a:t>
            </a:r>
            <a:r>
              <a:rPr lang="en-US" sz="1800" dirty="0"/>
              <a:t>discussion on key decisions to be made in January/March regarding those documents </a:t>
            </a:r>
            <a:endParaRPr lang="en-US" sz="1400" dirty="0"/>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19</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1678302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1" y="801290"/>
            <a:ext cx="7970837" cy="798910"/>
          </a:xfrm>
        </p:spPr>
        <p:txBody>
          <a:bodyPr/>
          <a:lstStyle/>
          <a:p>
            <a:r>
              <a:rPr lang="en-US" sz="2800" dirty="0"/>
              <a:t>Registration for the November 802 wireless interim session</a:t>
            </a:r>
          </a:p>
        </p:txBody>
      </p:sp>
      <p:sp>
        <p:nvSpPr>
          <p:cNvPr id="3" name="Content Placeholder 2"/>
          <p:cNvSpPr>
            <a:spLocks noGrp="1"/>
          </p:cNvSpPr>
          <p:nvPr>
            <p:ph idx="1"/>
          </p:nvPr>
        </p:nvSpPr>
        <p:spPr>
          <a:xfrm>
            <a:off x="685801" y="2286000"/>
            <a:ext cx="7770813" cy="3427811"/>
          </a:xfrm>
        </p:spPr>
        <p:txBody>
          <a:bodyPr/>
          <a:lstStyle/>
          <a:p>
            <a:pPr>
              <a:buFont typeface="Arial" panose="020B0604020202020204" pitchFamily="34" charset="0"/>
              <a:buChar char="•"/>
            </a:pPr>
            <a:r>
              <a:rPr lang="en-US" sz="1600" dirty="0"/>
              <a:t>This meeting is part of the November 802 wireless interim session</a:t>
            </a:r>
          </a:p>
          <a:p>
            <a:pPr>
              <a:buFont typeface="Arial" panose="020B0604020202020204" pitchFamily="34" charset="0"/>
              <a:buChar char="•"/>
            </a:pPr>
            <a:endParaRPr lang="en-US" sz="1600" dirty="0"/>
          </a:p>
          <a:p>
            <a:pPr>
              <a:buFont typeface="Arial" panose="020B0604020202020204" pitchFamily="34" charset="0"/>
              <a:buChar char="•"/>
            </a:pPr>
            <a:r>
              <a:rPr lang="en-US" sz="1600" dirty="0"/>
              <a:t>You must pay the registration fee whether attending in-person or remotely</a:t>
            </a:r>
          </a:p>
          <a:p>
            <a:pPr>
              <a:buFont typeface="Arial" panose="020B0604020202020204" pitchFamily="34" charset="0"/>
              <a:buChar char="•"/>
            </a:pPr>
            <a:endParaRPr lang="en-US" sz="1600" dirty="0"/>
          </a:p>
          <a:p>
            <a:pPr>
              <a:buFont typeface="Arial" panose="020B0604020202020204" pitchFamily="34" charset="0"/>
              <a:buChar char="•"/>
            </a:pPr>
            <a:r>
              <a:rPr lang="en-US" sz="1600" dirty="0"/>
              <a:t>If you have not already done so, you can register here: </a:t>
            </a:r>
            <a:r>
              <a:rPr lang="en-US" sz="1600" dirty="0">
                <a:hlinkClick r:id="rId2"/>
              </a:rPr>
              <a:t>https://web.cvent.com/event/840c257d-5d52-4eff-94b4-39d2aafda56b/summary</a:t>
            </a: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If you do not intend to register for this session you must leave this meeting and, if you have logged attendance on IMAT, email the 802.11 chair or vice chairs to have your attendance cancelled</a:t>
            </a:r>
          </a:p>
          <a:p>
            <a:endParaRPr lang="en-US" sz="1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6" name="Date Placeholder 5"/>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a:xfrm>
            <a:off x="687387" y="1828800"/>
            <a:ext cx="7770813" cy="4113213"/>
          </a:xfrm>
        </p:spPr>
        <p:txBody>
          <a:bodyPr/>
          <a:lstStyle/>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Use cases and requirements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1809	A Perspective on UHR Features for Operator Residential Deployments	Lili Hervieu</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1880	Latency and Reliability enhancements for UHR	Thomas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Handte</a:t>
            </a:r>
            <a:endParaRPr lang="en-US" sz="1100" b="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1926	challenges to achieve low latency	Dmitry Akhmetov</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1928	Enhanced Long Range-Usage Scenarios, Design Target and Feasibility	Jianhan Liu</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1936	WLAN in Data Centers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Jatin</a:t>
            </a:r>
            <a:r>
              <a:rPr lang="en-US" sz="1100" b="0" dirty="0">
                <a:effectLst/>
                <a:latin typeface="Calibri" panose="020F0502020204030204" pitchFamily="34" charset="0"/>
                <a:ea typeface="Calibri" panose="020F0502020204030204" pitchFamily="34" charset="0"/>
                <a:cs typeface="Times New Roman" panose="02020603050405020304" pitchFamily="18" charset="0"/>
              </a:rPr>
              <a:t> Parekh</a:t>
            </a:r>
          </a:p>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General views and band support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1804	Band Complexity Discussion	Vinko Erceg</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1865	Considerations on the PHY for 60 GHz	Miguel Lopez</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                  UHR Operation in Lightly Licensed Spectrum	Rolf De Vegt</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1872	Considerations on PHY Designs for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mmWave</a:t>
            </a:r>
            <a:r>
              <a:rPr lang="en-US" sz="1100" b="0" dirty="0">
                <a:effectLst/>
                <a:latin typeface="Calibri" panose="020F0502020204030204" pitchFamily="34" charset="0"/>
                <a:ea typeface="Calibri" panose="020F0502020204030204" pitchFamily="34" charset="0"/>
                <a:cs typeface="Times New Roman" panose="02020603050405020304" pitchFamily="18" charset="0"/>
              </a:rPr>
              <a:t> Band	Eunsung Park </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1884	</a:t>
            </a:r>
            <a:r>
              <a:rPr lang="en-US" sz="1100" b="0" dirty="0" err="1">
                <a:effectLst/>
                <a:latin typeface="Calibri" panose="020F0502020204030204" pitchFamily="34" charset="0"/>
                <a:ea typeface="Calibri" panose="020F0502020204030204" pitchFamily="34" charset="0"/>
                <a:cs typeface="Times New Roman" panose="02020603050405020304" pitchFamily="18" charset="0"/>
              </a:rPr>
              <a:t>mmWave</a:t>
            </a:r>
            <a:r>
              <a:rPr lang="en-US" sz="1100" b="0" dirty="0">
                <a:effectLst/>
                <a:latin typeface="Calibri" panose="020F0502020204030204" pitchFamily="34" charset="0"/>
                <a:ea typeface="Calibri" panose="020F0502020204030204" pitchFamily="34" charset="0"/>
                <a:cs typeface="Times New Roman" panose="02020603050405020304" pitchFamily="18" charset="0"/>
              </a:rPr>
              <a:t> operation for UHR	Laurent Cariou</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1924	Thoughts on UHR Features	Xiaofei Wang</a:t>
            </a:r>
          </a:p>
          <a:p>
            <a:pPr marL="0" marR="0">
              <a:lnSpc>
                <a:spcPct val="107000"/>
              </a:lnSpc>
              <a:spcBef>
                <a:spcPts val="0"/>
              </a:spcBef>
              <a:spcAft>
                <a:spcPts val="80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PAR</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1919	Considerations on UHR PAR and KPIs	Akira Kishida</a:t>
            </a:r>
          </a:p>
          <a:p>
            <a:pPr marL="0" marR="0">
              <a:lnSpc>
                <a:spcPct val="107000"/>
              </a:lnSpc>
              <a:spcBef>
                <a:spcPts val="0"/>
              </a:spcBef>
              <a:spcAft>
                <a:spcPts val="800"/>
              </a:spcAft>
              <a:buFontTx/>
              <a:buChar char="-"/>
            </a:pPr>
            <a:r>
              <a:rPr lang="en-US" sz="1100" b="0" dirty="0">
                <a:effectLst/>
                <a:latin typeface="Calibri" panose="020F0502020204030204" pitchFamily="34" charset="0"/>
                <a:ea typeface="Calibri" panose="020F0502020204030204" pitchFamily="34" charset="0"/>
                <a:cs typeface="Times New Roman" panose="02020603050405020304" pitchFamily="18" charset="0"/>
              </a:rPr>
              <a:t>1921	More info about UHR PAR and update	Ming Gan</a:t>
            </a:r>
          </a:p>
          <a:p>
            <a:pPr marL="0" marR="0" indent="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716564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32326-8E9D-41C3-9D51-423DEB68446E}"/>
              </a:ext>
            </a:extLst>
          </p:cNvPr>
          <p:cNvSpPr>
            <a:spLocks noGrp="1"/>
          </p:cNvSpPr>
          <p:nvPr>
            <p:ph type="title"/>
          </p:nvPr>
        </p:nvSpPr>
        <p:spPr/>
        <p:txBody>
          <a:bodyPr/>
          <a:lstStyle/>
          <a:p>
            <a:r>
              <a:rPr lang="en-US" dirty="0"/>
              <a:t>Submissions this week</a:t>
            </a:r>
          </a:p>
        </p:txBody>
      </p:sp>
      <p:sp>
        <p:nvSpPr>
          <p:cNvPr id="7" name="Content Placeholder 6">
            <a:extLst>
              <a:ext uri="{FF2B5EF4-FFF2-40B4-BE49-F238E27FC236}">
                <a16:creationId xmlns:a16="http://schemas.microsoft.com/office/drawing/2014/main" id="{D6154935-434B-4650-8F22-7E61271DFDF7}"/>
              </a:ext>
            </a:extLst>
          </p:cNvPr>
          <p:cNvSpPr>
            <a:spLocks noGrp="1"/>
          </p:cNvSpPr>
          <p:nvPr>
            <p:ph idx="1"/>
          </p:nvPr>
        </p:nvSpPr>
        <p:spPr>
          <a:xfrm>
            <a:off x="685800" y="1752600"/>
            <a:ext cx="7770813" cy="4343400"/>
          </a:xfrm>
        </p:spPr>
        <p:txBody>
          <a:bodyPr/>
          <a:lstStyle/>
          <a:p>
            <a:pPr marL="0" marR="0">
              <a:lnSpc>
                <a:spcPct val="107000"/>
              </a:lnSpc>
              <a:spcBef>
                <a:spcPts val="0"/>
              </a:spcBef>
              <a:spcAft>
                <a:spcPts val="800"/>
              </a:spcAft>
            </a:pPr>
            <a:r>
              <a:rPr lang="en-US" sz="105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Misc</a:t>
            </a:r>
            <a:r>
              <a:rPr lang="en-US" sz="105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technical</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1842	Channel Information Feedback for Smooth Beamforming	Eunsung Jeon </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1820	BF Feedback with the Optimal SVD	</a:t>
            </a:r>
            <a:r>
              <a:rPr lang="en-US" sz="1050" b="0" dirty="0" err="1">
                <a:effectLst/>
                <a:latin typeface="Calibri" panose="020F0502020204030204" pitchFamily="34" charset="0"/>
                <a:ea typeface="Calibri" panose="020F0502020204030204" pitchFamily="34" charset="0"/>
                <a:cs typeface="Times New Roman" panose="02020603050405020304" pitchFamily="18" charset="0"/>
              </a:rPr>
              <a:t>Aiguo</a:t>
            </a:r>
            <a:r>
              <a:rPr lang="en-US" sz="1050" b="0" dirty="0">
                <a:effectLst/>
                <a:latin typeface="Calibri" panose="020F0502020204030204" pitchFamily="34" charset="0"/>
                <a:ea typeface="Calibri" panose="020F0502020204030204" pitchFamily="34" charset="0"/>
                <a:cs typeface="Times New Roman" panose="02020603050405020304" pitchFamily="18" charset="0"/>
              </a:rPr>
              <a:t> Yan</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1869	TXBF based on the Optimal SVD	</a:t>
            </a:r>
            <a:r>
              <a:rPr lang="en-US" sz="1050" b="0" dirty="0" err="1">
                <a:effectLst/>
                <a:latin typeface="Calibri" panose="020F0502020204030204" pitchFamily="34" charset="0"/>
                <a:ea typeface="Calibri" panose="020F0502020204030204" pitchFamily="34" charset="0"/>
                <a:cs typeface="Times New Roman" panose="02020603050405020304" pitchFamily="18" charset="0"/>
              </a:rPr>
              <a:t>Aiguo</a:t>
            </a:r>
            <a:r>
              <a:rPr lang="en-US" sz="1050" b="0" dirty="0">
                <a:effectLst/>
                <a:latin typeface="Calibri" panose="020F0502020204030204" pitchFamily="34" charset="0"/>
                <a:ea typeface="Calibri" panose="020F0502020204030204" pitchFamily="34" charset="0"/>
                <a:cs typeface="Times New Roman" panose="02020603050405020304" pitchFamily="18" charset="0"/>
              </a:rPr>
              <a:t> Yan</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1841	follow up on the low power listening	Xiaogang Chen</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1908	UHR rate-vs-range enhancement with relay	Rui Cao</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1910	Seamless Roaming for UHR	Duncan Ho</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1930	Layered QoS and multi-layer transmission	Ross Jian Yu</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1970	SINR-aware Spatial Reuse	Sigurd</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1931	Follow-up on latency reduction with machine learning techniques 	Ziyang Guo</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1923	Enhanced Trigger-Based Uplink Transmission	</a:t>
            </a:r>
            <a:r>
              <a:rPr lang="en-US" sz="1050" b="0" dirty="0" err="1">
                <a:effectLst/>
                <a:latin typeface="Calibri" panose="020F0502020204030204" pitchFamily="34" charset="0"/>
                <a:ea typeface="Calibri" panose="020F0502020204030204" pitchFamily="34" charset="0"/>
                <a:cs typeface="Times New Roman" panose="02020603050405020304" pitchFamily="18" charset="0"/>
              </a:rPr>
              <a:t>Kazi</a:t>
            </a:r>
            <a:r>
              <a:rPr lang="en-US" sz="1050" b="0" dirty="0">
                <a:effectLst/>
                <a:latin typeface="Calibri" panose="020F0502020204030204" pitchFamily="34" charset="0"/>
                <a:ea typeface="Calibri" panose="020F0502020204030204" pitchFamily="34" charset="0"/>
                <a:cs typeface="Times New Roman" panose="02020603050405020304" pitchFamily="18" charset="0"/>
              </a:rPr>
              <a:t> Huq</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1939	PPDU Design for Short Frames	Leonardo </a:t>
            </a:r>
            <a:r>
              <a:rPr lang="en-US" sz="1050" b="0" dirty="0" err="1">
                <a:effectLst/>
                <a:latin typeface="Calibri" panose="020F0502020204030204" pitchFamily="34" charset="0"/>
                <a:ea typeface="Calibri" panose="020F0502020204030204" pitchFamily="34" charset="0"/>
                <a:cs typeface="Times New Roman" panose="02020603050405020304" pitchFamily="18" charset="0"/>
              </a:rPr>
              <a:t>Lanante</a:t>
            </a:r>
            <a:endParaRPr lang="en-US" sz="1050" b="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05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Technical: M-AP</a:t>
            </a:r>
            <a:endParaRPr lang="en-US"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1899	Multi-AP Operation for Low Latency Traffic Delivery - Follow up	Liuming Lu</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1895	Thoughts on M-AP Coordination Principles	Arik Klein</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1821	System Level Simulation of Co-BF and Joint Tx	Kosuke Aio</a:t>
            </a:r>
          </a:p>
          <a:p>
            <a:pPr marL="0" marR="0">
              <a:lnSpc>
                <a:spcPct val="107000"/>
              </a:lnSpc>
              <a:spcBef>
                <a:spcPts val="0"/>
              </a:spcBef>
              <a:spcAft>
                <a:spcPts val="800"/>
              </a:spcAft>
              <a:buFontTx/>
              <a:buChar char="-"/>
            </a:pPr>
            <a:r>
              <a:rPr lang="en-US" sz="1050" b="0" dirty="0">
                <a:effectLst/>
                <a:latin typeface="Calibri" panose="020F0502020204030204" pitchFamily="34" charset="0"/>
                <a:ea typeface="Calibri" panose="020F0502020204030204" pitchFamily="34" charset="0"/>
                <a:cs typeface="Times New Roman" panose="02020603050405020304" pitchFamily="18" charset="0"/>
              </a:rPr>
              <a:t>1822	Recap on Coordinated Spatial Reuse Operation	Kosuke Aio</a:t>
            </a:r>
          </a:p>
          <a:p>
            <a:pPr marL="0" marR="0" indent="0">
              <a:lnSpc>
                <a:spcPct val="107000"/>
              </a:lnSpc>
              <a:spcBef>
                <a:spcPts val="0"/>
              </a:spcBef>
              <a:spcAft>
                <a:spcPts val="800"/>
              </a:spcAft>
            </a:pPr>
            <a:endParaRPr lang="en-US" sz="7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50A7D652-3BD8-4B49-A031-299CA000A49E}"/>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sp>
        <p:nvSpPr>
          <p:cNvPr id="4" name="Footer Placeholder 3">
            <a:extLst>
              <a:ext uri="{FF2B5EF4-FFF2-40B4-BE49-F238E27FC236}">
                <a16:creationId xmlns:a16="http://schemas.microsoft.com/office/drawing/2014/main" id="{4D4FA842-4875-45FD-9A2C-7541A5843F6C}"/>
              </a:ext>
            </a:extLst>
          </p:cNvPr>
          <p:cNvSpPr>
            <a:spLocks noGrp="1"/>
          </p:cNvSpPr>
          <p:nvPr>
            <p:ph type="ftr" idx="14"/>
          </p:nvPr>
        </p:nvSpPr>
        <p:spPr/>
        <p:txBody>
          <a:bodyPr/>
          <a:lstStyle/>
          <a:p>
            <a:r>
              <a:rPr lang="en-GB"/>
              <a:t>Laurent Cariou, Intel</a:t>
            </a:r>
            <a:endParaRPr lang="en-GB" dirty="0"/>
          </a:p>
        </p:txBody>
      </p:sp>
      <p:sp>
        <p:nvSpPr>
          <p:cNvPr id="3" name="Date Placeholder 2">
            <a:extLst>
              <a:ext uri="{FF2B5EF4-FFF2-40B4-BE49-F238E27FC236}">
                <a16:creationId xmlns:a16="http://schemas.microsoft.com/office/drawing/2014/main" id="{84A90D14-1667-43DF-B424-013F19C68F38}"/>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29163073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Tuesday Agenda–EVE</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US" altLang="en-US" sz="1600" dirty="0"/>
              <a:t>Approval of SG Minutes</a:t>
            </a:r>
          </a:p>
          <a:p>
            <a:pPr>
              <a:buFont typeface="Arial" panose="020B0604020202020204" pitchFamily="34" charset="0"/>
              <a:buChar char="•"/>
            </a:pPr>
            <a:r>
              <a:rPr lang="en-US" altLang="en-US" sz="1600" dirty="0"/>
              <a:t>Confirmation of UHR secretary appointment</a:t>
            </a:r>
          </a:p>
          <a:p>
            <a:pPr lvl="0">
              <a:buFont typeface="Arial" panose="020B0604020202020204" pitchFamily="34" charset="0"/>
              <a:buChar char="•"/>
            </a:pPr>
            <a:r>
              <a:rPr lang="en-GB" sz="1600" dirty="0"/>
              <a:t>Submissions:</a:t>
            </a:r>
          </a:p>
          <a:p>
            <a:pPr marL="0" marR="0">
              <a:lnSpc>
                <a:spcPct val="107000"/>
              </a:lnSpc>
              <a:spcBef>
                <a:spcPts val="0"/>
              </a:spcBef>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Use cases and requirements category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1809	A Perspective on UHR Features for Operator Residential Deployments	Lili Hervieu</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1880	Latency and Reliability enhancements for UHR	Thomas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Handte</a:t>
            </a:r>
            <a:endParaRPr lang="en-US" sz="1200" b="0" dirty="0">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1926	challenges to achieve low latency	Dmitry Akhmetov</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1928	Enhanced Long Range-Usage Scenarios, Design Target and Feasibility	Jianhan Liu</a:t>
            </a:r>
          </a:p>
          <a:p>
            <a:pPr marL="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1936	WLAN in Data Centers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Jatin</a:t>
            </a:r>
            <a:r>
              <a:rPr lang="en-US" sz="1200" b="0" dirty="0">
                <a:effectLst/>
                <a:latin typeface="Calibri" panose="020F0502020204030204" pitchFamily="34" charset="0"/>
                <a:ea typeface="Calibri" panose="020F0502020204030204" pitchFamily="34" charset="0"/>
                <a:cs typeface="Times New Roman" panose="02020603050405020304" pitchFamily="18" charset="0"/>
              </a:rPr>
              <a:t> Parekh</a:t>
            </a:r>
            <a:endParaRPr lang="en-US" sz="1400" b="0" dirty="0">
              <a:effectLst/>
              <a:latin typeface="Calibri" panose="020F0502020204030204" pitchFamily="34" charset="0"/>
              <a:ea typeface="Calibri" panose="020F0502020204030204" pitchFamily="34" charset="0"/>
              <a:cs typeface="Times New Roman" panose="02020603050405020304" pitchFamily="18" charset="0"/>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6122643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Approve SG minutes</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approve UHR SG minutes of teleconferences listed below:</a:t>
            </a:r>
          </a:p>
          <a:p>
            <a:pPr lvl="1">
              <a:buFont typeface="Arial" panose="020B0604020202020204" pitchFamily="34" charset="0"/>
              <a:buChar char="•"/>
            </a:pPr>
            <a:r>
              <a:rPr lang="en-US" sz="1800" dirty="0"/>
              <a:t>September plenary: </a:t>
            </a:r>
            <a:r>
              <a:rPr lang="en-US" sz="1800" dirty="0">
                <a:hlinkClick r:id="rId2"/>
              </a:rPr>
              <a:t>https://mentor.ieee.org/802.11/dcn/22/11-22-1612-02-0uhr-uhr-sg-september-2022-meeting-minutes.docx</a:t>
            </a:r>
            <a:endParaRPr lang="en-US" sz="1800" dirty="0"/>
          </a:p>
          <a:p>
            <a:pPr lvl="1">
              <a:buFont typeface="Arial" panose="020B0604020202020204" pitchFamily="34" charset="0"/>
              <a:buChar char="•"/>
            </a:pPr>
            <a:r>
              <a:rPr lang="en-US" sz="1800" dirty="0"/>
              <a:t>Teleconferences September-November: </a:t>
            </a:r>
            <a:r>
              <a:rPr lang="en-US" sz="1800" dirty="0">
                <a:hlinkClick r:id="rId3"/>
              </a:rPr>
              <a:t>https://mentor.ieee.org/802.11/dcn/22/11-22-1656-01-0uhr-uhr-sg-september-october-2022-teleconference-minutes.docx</a:t>
            </a:r>
            <a:endParaRPr lang="en-US" sz="1800" dirty="0"/>
          </a:p>
          <a:p>
            <a:endParaRPr lang="en-US" sz="1800" dirty="0"/>
          </a:p>
          <a:p>
            <a:r>
              <a:rPr lang="en-US" sz="1800" dirty="0"/>
              <a:t>Move: 	Ross Yu		Second: Alfred Asterjadhi</a:t>
            </a:r>
          </a:p>
          <a:p>
            <a:r>
              <a:rPr lang="en-US" sz="1800" dirty="0"/>
              <a:t>Discussion</a:t>
            </a:r>
            <a:r>
              <a:rPr lang="en-US" sz="1800"/>
              <a:t>: None</a:t>
            </a:r>
            <a:endParaRPr lang="en-US" sz="1800" dirty="0"/>
          </a:p>
          <a:p>
            <a:pPr marL="0" indent="0"/>
            <a:r>
              <a:rPr lang="en-US" sz="1800" dirty="0"/>
              <a:t>Result: approved with unanimous consent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21608570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FEE8F-154C-439C-B400-69731EF0D36D}"/>
              </a:ext>
            </a:extLst>
          </p:cNvPr>
          <p:cNvSpPr>
            <a:spLocks noGrp="1"/>
          </p:cNvSpPr>
          <p:nvPr>
            <p:ph type="title"/>
          </p:nvPr>
        </p:nvSpPr>
        <p:spPr/>
        <p:txBody>
          <a:bodyPr/>
          <a:lstStyle/>
          <a:p>
            <a:r>
              <a:rPr lang="en-US" dirty="0"/>
              <a:t>UHR Secretary appointment confirmation</a:t>
            </a:r>
          </a:p>
        </p:txBody>
      </p:sp>
      <p:sp>
        <p:nvSpPr>
          <p:cNvPr id="3" name="Content Placeholder 2">
            <a:extLst>
              <a:ext uri="{FF2B5EF4-FFF2-40B4-BE49-F238E27FC236}">
                <a16:creationId xmlns:a16="http://schemas.microsoft.com/office/drawing/2014/main" id="{92AFA901-3E57-4AA0-94EE-C76CCF5EB056}"/>
              </a:ext>
            </a:extLst>
          </p:cNvPr>
          <p:cNvSpPr>
            <a:spLocks noGrp="1"/>
          </p:cNvSpPr>
          <p:nvPr>
            <p:ph idx="1"/>
          </p:nvPr>
        </p:nvSpPr>
        <p:spPr/>
        <p:txBody>
          <a:bodyPr/>
          <a:lstStyle/>
          <a:p>
            <a:r>
              <a:rPr lang="en-US" sz="2000" dirty="0"/>
              <a:t>Move to confirm the appointment of Ross Jian Yu as the UHR SG secretary</a:t>
            </a:r>
            <a:endParaRPr lang="en-US" sz="1800" dirty="0"/>
          </a:p>
          <a:p>
            <a:endParaRPr lang="en-US" sz="1800" dirty="0"/>
          </a:p>
          <a:p>
            <a:r>
              <a:rPr lang="en-US" sz="1800" dirty="0"/>
              <a:t>Move: Wook Bong Lee		Second: Steeve Palm</a:t>
            </a:r>
          </a:p>
          <a:p>
            <a:r>
              <a:rPr lang="en-US" sz="1800" dirty="0"/>
              <a:t>Discussion: None</a:t>
            </a:r>
          </a:p>
          <a:p>
            <a:pPr marL="0" indent="0"/>
            <a:r>
              <a:rPr lang="en-US" sz="1800" dirty="0"/>
              <a:t>Result: motion approved with unanimous Consent</a:t>
            </a:r>
            <a:endParaRPr lang="en-US" sz="1800" dirty="0">
              <a:highlight>
                <a:srgbClr val="00FF00"/>
              </a:highlight>
            </a:endParaRPr>
          </a:p>
          <a:p>
            <a:endParaRPr lang="en-US" dirty="0"/>
          </a:p>
        </p:txBody>
      </p:sp>
      <p:sp>
        <p:nvSpPr>
          <p:cNvPr id="4" name="Slide Number Placeholder 3">
            <a:extLst>
              <a:ext uri="{FF2B5EF4-FFF2-40B4-BE49-F238E27FC236}">
                <a16:creationId xmlns:a16="http://schemas.microsoft.com/office/drawing/2014/main" id="{90A399C9-8586-4613-9982-CD75DC26E2D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2EE7F400-5FAD-40B8-AFDE-D07E1EDE3235}"/>
              </a:ext>
            </a:extLst>
          </p:cNvPr>
          <p:cNvSpPr>
            <a:spLocks noGrp="1"/>
          </p:cNvSpPr>
          <p:nvPr>
            <p:ph type="ftr" idx="14"/>
          </p:nvPr>
        </p:nvSpPr>
        <p:spPr/>
        <p:txBody>
          <a:bodyPr/>
          <a:lstStyle/>
          <a:p>
            <a:r>
              <a:rPr lang="en-GB"/>
              <a:t>Laurent Cariou, Intel</a:t>
            </a:r>
            <a:endParaRPr lang="en-GB" dirty="0"/>
          </a:p>
        </p:txBody>
      </p:sp>
      <p:sp>
        <p:nvSpPr>
          <p:cNvPr id="6" name="Date Placeholder 5">
            <a:extLst>
              <a:ext uri="{FF2B5EF4-FFF2-40B4-BE49-F238E27FC236}">
                <a16:creationId xmlns:a16="http://schemas.microsoft.com/office/drawing/2014/main" id="{67D03364-895A-4686-96B3-8E484A20B9AC}"/>
              </a:ext>
            </a:extLst>
          </p:cNvPr>
          <p:cNvSpPr>
            <a:spLocks noGrp="1"/>
          </p:cNvSpPr>
          <p:nvPr>
            <p:ph type="dt" idx="15"/>
          </p:nvPr>
        </p:nvSpPr>
        <p:spPr/>
        <p:txBody>
          <a:bodyPr/>
          <a:lstStyle/>
          <a:p>
            <a:r>
              <a:rPr lang="en-US"/>
              <a:t>November 2022</a:t>
            </a:r>
            <a:endParaRPr lang="en-GB" dirty="0"/>
          </a:p>
        </p:txBody>
      </p:sp>
    </p:spTree>
    <p:extLst>
      <p:ext uri="{BB962C8B-B14F-4D97-AF65-F5344CB8AC3E}">
        <p14:creationId xmlns:p14="http://schemas.microsoft.com/office/powerpoint/2010/main" val="16384016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marL="0" marR="0">
              <a:lnSpc>
                <a:spcPct val="107000"/>
              </a:lnSpc>
              <a:spcBef>
                <a:spcPts val="0"/>
              </a:spcBef>
              <a:spcAft>
                <a:spcPts val="80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General views and band support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1804	Band Complexity Discussion	Vinko Erceg</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1865	Considerations on the PHY for 60 GHz	Miguel Lopez</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                  UHR Operation in Lightly Licensed Spectrum	Rolf De Vegt</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1872	Considerations on PHY Designs for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mmWave</a:t>
            </a:r>
            <a:r>
              <a:rPr lang="en-US" sz="1200" b="0" dirty="0">
                <a:effectLst/>
                <a:latin typeface="Calibri" panose="020F0502020204030204" pitchFamily="34" charset="0"/>
                <a:ea typeface="Calibri" panose="020F0502020204030204" pitchFamily="34" charset="0"/>
                <a:cs typeface="Times New Roman" panose="02020603050405020304" pitchFamily="18" charset="0"/>
              </a:rPr>
              <a:t> Band	Eunsung Park </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1884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mmWave</a:t>
            </a:r>
            <a:r>
              <a:rPr lang="en-US" sz="1200" b="0" dirty="0">
                <a:effectLst/>
                <a:latin typeface="Calibri" panose="020F0502020204030204" pitchFamily="34" charset="0"/>
                <a:ea typeface="Calibri" panose="020F0502020204030204" pitchFamily="34" charset="0"/>
                <a:cs typeface="Times New Roman" panose="02020603050405020304" pitchFamily="18" charset="0"/>
              </a:rPr>
              <a:t> operation for UHR	Laurent Cariou</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1924	Thoughts on UHR Features	Xiaofei Wang</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830387"/>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Submissions</a:t>
            </a:r>
          </a:p>
          <a:p>
            <a:pPr marL="0" marR="0">
              <a:lnSpc>
                <a:spcPct val="107000"/>
              </a:lnSpc>
              <a:spcBef>
                <a:spcPts val="0"/>
              </a:spcBef>
              <a:spcAft>
                <a:spcPts val="800"/>
              </a:spcAft>
            </a:pPr>
            <a:r>
              <a:rPr lang="en-US" sz="1200" dirty="0" err="1">
                <a:solidFill>
                  <a:srgbClr val="000000"/>
                </a:solidFill>
                <a:effectLst/>
                <a:latin typeface="Calibri" panose="020F0502020204030204" pitchFamily="34" charset="0"/>
                <a:ea typeface="Calibri" panose="020F0502020204030204" pitchFamily="34" charset="0"/>
                <a:cs typeface="Calibri" panose="020F0502020204030204" pitchFamily="34" charset="0"/>
              </a:rPr>
              <a:t>Misc</a:t>
            </a:r>
            <a:r>
              <a:rPr lang="en-US"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technical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1910	Seamless Roaming for UHR	Duncan Ho</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1842	Channel Information Feedback for Smooth Beamforming	Eunsung Jeon </a:t>
            </a:r>
          </a:p>
          <a:p>
            <a:pPr marL="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1820	BF Feedback with the Optimal SVD	</a:t>
            </a:r>
            <a:r>
              <a:rPr lang="en-US" sz="1200" b="0" dirty="0" err="1">
                <a:effectLst/>
                <a:latin typeface="Calibri" panose="020F0502020204030204" pitchFamily="34" charset="0"/>
                <a:ea typeface="Calibri" panose="020F0502020204030204" pitchFamily="34" charset="0"/>
                <a:cs typeface="Times New Roman" panose="02020603050405020304" pitchFamily="18" charset="0"/>
              </a:rPr>
              <a:t>Aiguo</a:t>
            </a:r>
            <a:r>
              <a:rPr lang="en-US" sz="1200" b="0" dirty="0">
                <a:effectLst/>
                <a:latin typeface="Calibri" panose="020F0502020204030204" pitchFamily="34" charset="0"/>
                <a:ea typeface="Calibri" panose="020F0502020204030204" pitchFamily="34" charset="0"/>
                <a:cs typeface="Times New Roman" panose="02020603050405020304" pitchFamily="18" charset="0"/>
              </a:rPr>
              <a:t> Yan</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1841	follow up on the low power listening	Xiaogang Chen</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1908	UHR rate-vs-range enhancement with relay	Rui Cao</a:t>
            </a:r>
          </a:p>
          <a:p>
            <a:pPr marL="0" marR="0">
              <a:lnSpc>
                <a:spcPct val="107000"/>
              </a:lnSpc>
              <a:spcBef>
                <a:spcPts val="0"/>
              </a:spcBef>
              <a:spcAft>
                <a:spcPts val="800"/>
              </a:spcAft>
              <a:buFontTx/>
              <a:buChar char="-"/>
            </a:pPr>
            <a:r>
              <a:rPr lang="en-US" sz="1200" b="0" dirty="0">
                <a:effectLst/>
                <a:latin typeface="Calibri" panose="020F0502020204030204" pitchFamily="34" charset="0"/>
                <a:ea typeface="Calibri" panose="020F0502020204030204" pitchFamily="34" charset="0"/>
                <a:cs typeface="Times New Roman" panose="02020603050405020304" pitchFamily="18" charset="0"/>
              </a:rPr>
              <a:t>1930	Layered QoS and multi-layer transmission	Ross Jian Yu</a:t>
            </a:r>
            <a:endParaRPr lang="en-GB" sz="1200" dirty="0"/>
          </a:p>
          <a:p>
            <a:pPr lvl="0">
              <a:buFont typeface="Arial" panose="020B0604020202020204" pitchFamily="34" charset="0"/>
              <a:buChar char="•"/>
            </a:pPr>
            <a:r>
              <a:rPr lang="en-US" sz="1600" dirty="0"/>
              <a:t>Goals for January 2023</a:t>
            </a:r>
          </a:p>
          <a:p>
            <a:pPr lvl="0">
              <a:buFont typeface="Arial" panose="020B0604020202020204" pitchFamily="34" charset="0"/>
              <a:buChar char="•"/>
            </a:pPr>
            <a:r>
              <a:rPr lang="en-US" sz="1600" dirty="0">
                <a:solidFill>
                  <a:schemeClr val="tx1"/>
                </a:solidFill>
              </a:rPr>
              <a:t>Teleconference Plan</a:t>
            </a:r>
          </a:p>
          <a:p>
            <a:pPr lvl="0">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“UHR”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“UHR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US" sz="1200" dirty="0"/>
              <a:t>ross.yujian@huawei.com</a:t>
            </a:r>
          </a:p>
          <a:p>
            <a:pPr marL="800100" lvl="1">
              <a:buFont typeface="Arial" panose="020B0604020202020204" pitchFamily="34" charset="0"/>
              <a:buChar char="•"/>
            </a:pPr>
            <a:r>
              <a:rPr lang="en-US" sz="1200" dirty="0"/>
              <a:t>Laurent.cariou@intel.com</a:t>
            </a:r>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dirty="0"/>
              <a:t>Laurent Cariou, Intel</a:t>
            </a:r>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Laurent Cariou, Intel</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2022</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107407</TotalTime>
  <Words>3053</Words>
  <Application>Microsoft Office PowerPoint</Application>
  <PresentationFormat>On-screen Show (4:3)</PresentationFormat>
  <Paragraphs>423</Paragraphs>
  <Slides>26</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3" baseType="lpstr">
      <vt:lpstr>Arial</vt:lpstr>
      <vt:lpstr>Calibri</vt:lpstr>
      <vt:lpstr>Monotype Sorts</vt:lpstr>
      <vt:lpstr>Times New Roman</vt:lpstr>
      <vt:lpstr>Wingdings</vt:lpstr>
      <vt:lpstr>Office Theme</vt:lpstr>
      <vt:lpstr>Document</vt:lpstr>
      <vt:lpstr>UHR Study Group November 2022 Meeting Agenda</vt:lpstr>
      <vt:lpstr>Registration for the November 802 wireless interim session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UHR SG Agenda</vt:lpstr>
      <vt:lpstr>UHR SG Schedule</vt:lpstr>
      <vt:lpstr>Submission’s List</vt:lpstr>
      <vt:lpstr>Submissions this week</vt:lpstr>
      <vt:lpstr>Submissions this week</vt:lpstr>
      <vt:lpstr>Submissions this week</vt:lpstr>
      <vt:lpstr>Tuesday Agenda–EVE</vt:lpstr>
      <vt:lpstr>Approve SG minutes</vt:lpstr>
      <vt:lpstr>UHR Secretary appointment confirmation</vt:lpstr>
      <vt:lpstr>Wednesday Agenda–AM2</vt:lpstr>
      <vt:lpstr>Thursday Agenda-PM2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Cariou, Laurent</cp:lastModifiedBy>
  <cp:revision>1425</cp:revision>
  <cp:lastPrinted>1601-01-01T00:00:00Z</cp:lastPrinted>
  <dcterms:created xsi:type="dcterms:W3CDTF">2017-01-26T15:28:16Z</dcterms:created>
  <dcterms:modified xsi:type="dcterms:W3CDTF">2022-11-17T01:42:06Z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