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2"/>
  </p:notesMasterIdLst>
  <p:handoutMasterIdLst>
    <p:handoutMasterId r:id="rId22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648" r:id="rId54"/>
    <p:sldId id="2008" r:id="rId55"/>
    <p:sldId id="2291" r:id="rId56"/>
    <p:sldId id="2461" r:id="rId57"/>
    <p:sldId id="2460" r:id="rId58"/>
    <p:sldId id="2463" r:id="rId59"/>
    <p:sldId id="2552" r:id="rId60"/>
    <p:sldId id="2621" r:id="rId61"/>
    <p:sldId id="2637" r:id="rId62"/>
    <p:sldId id="2638" r:id="rId63"/>
    <p:sldId id="2639" r:id="rId64"/>
    <p:sldId id="2640" r:id="rId65"/>
    <p:sldId id="2641" r:id="rId66"/>
    <p:sldId id="2642" r:id="rId67"/>
    <p:sldId id="2643" r:id="rId68"/>
    <p:sldId id="1688" r:id="rId69"/>
    <p:sldId id="2293" r:id="rId70"/>
    <p:sldId id="1708" r:id="rId71"/>
    <p:sldId id="2524" r:id="rId72"/>
    <p:sldId id="2541" r:id="rId73"/>
    <p:sldId id="2636" r:id="rId74"/>
    <p:sldId id="2548" r:id="rId75"/>
    <p:sldId id="1709" r:id="rId76"/>
    <p:sldId id="1710" r:id="rId77"/>
    <p:sldId id="1790" r:id="rId78"/>
    <p:sldId id="2199" r:id="rId79"/>
    <p:sldId id="2319" r:id="rId80"/>
    <p:sldId id="2320" r:id="rId81"/>
    <p:sldId id="2321" r:id="rId82"/>
    <p:sldId id="2355" r:id="rId83"/>
    <p:sldId id="2635" r:id="rId84"/>
    <p:sldId id="2354" r:id="rId85"/>
    <p:sldId id="2628" r:id="rId86"/>
    <p:sldId id="2294" r:id="rId87"/>
    <p:sldId id="2644" r:id="rId88"/>
    <p:sldId id="2559" r:id="rId89"/>
    <p:sldId id="2623" r:id="rId90"/>
    <p:sldId id="2624" r:id="rId91"/>
    <p:sldId id="2625" r:id="rId92"/>
    <p:sldId id="2626" r:id="rId93"/>
    <p:sldId id="2560" r:id="rId94"/>
    <p:sldId id="2570" r:id="rId95"/>
    <p:sldId id="2571" r:id="rId96"/>
    <p:sldId id="2572" r:id="rId97"/>
    <p:sldId id="2627" r:id="rId98"/>
    <p:sldId id="2562" r:id="rId99"/>
    <p:sldId id="2561" r:id="rId100"/>
    <p:sldId id="2563" r:id="rId101"/>
    <p:sldId id="2622" r:id="rId102"/>
    <p:sldId id="2564" r:id="rId103"/>
    <p:sldId id="2466" r:id="rId104"/>
    <p:sldId id="2467" r:id="rId105"/>
    <p:sldId id="1679" r:id="rId106"/>
    <p:sldId id="2336" r:id="rId107"/>
    <p:sldId id="2605" r:id="rId108"/>
    <p:sldId id="2647" r:id="rId109"/>
    <p:sldId id="2645" r:id="rId110"/>
    <p:sldId id="2646" r:id="rId111"/>
    <p:sldId id="2324" r:id="rId112"/>
    <p:sldId id="1375" r:id="rId113"/>
    <p:sldId id="1376" r:id="rId114"/>
    <p:sldId id="1400" r:id="rId115"/>
    <p:sldId id="2479" r:id="rId116"/>
    <p:sldId id="2616" r:id="rId117"/>
    <p:sldId id="2480" r:id="rId118"/>
    <p:sldId id="2617"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97" r:id="rId154"/>
    <p:sldId id="2103" r:id="rId155"/>
    <p:sldId id="2063" r:id="rId156"/>
    <p:sldId id="2064" r:id="rId157"/>
    <p:sldId id="2065" r:id="rId158"/>
    <p:sldId id="2066" r:id="rId159"/>
    <p:sldId id="2067" r:id="rId160"/>
    <p:sldId id="2068" r:id="rId161"/>
    <p:sldId id="2069" r:id="rId162"/>
    <p:sldId id="2146" r:id="rId163"/>
    <p:sldId id="2147" r:id="rId164"/>
    <p:sldId id="2148" r:id="rId165"/>
    <p:sldId id="2158" r:id="rId166"/>
    <p:sldId id="2159" r:id="rId167"/>
    <p:sldId id="2157" r:id="rId168"/>
    <p:sldId id="2160" r:id="rId169"/>
    <p:sldId id="2216" r:id="rId170"/>
    <p:sldId id="2217" r:id="rId171"/>
    <p:sldId id="2219" r:id="rId172"/>
    <p:sldId id="2238" r:id="rId173"/>
    <p:sldId id="2239" r:id="rId174"/>
    <p:sldId id="2240" r:id="rId175"/>
    <p:sldId id="2242" r:id="rId176"/>
    <p:sldId id="2263" r:id="rId177"/>
    <p:sldId id="2276" r:id="rId178"/>
    <p:sldId id="2277" r:id="rId179"/>
    <p:sldId id="2278" r:id="rId180"/>
    <p:sldId id="2281" r:id="rId181"/>
    <p:sldId id="2282" r:id="rId182"/>
    <p:sldId id="2283" r:id="rId183"/>
    <p:sldId id="2284" r:id="rId184"/>
    <p:sldId id="2318" r:id="rId185"/>
    <p:sldId id="2329" r:id="rId186"/>
    <p:sldId id="2356" r:id="rId187"/>
    <p:sldId id="1701" r:id="rId188"/>
    <p:sldId id="1969" r:id="rId189"/>
    <p:sldId id="2112" r:id="rId190"/>
    <p:sldId id="1965" r:id="rId191"/>
    <p:sldId id="2114" r:id="rId192"/>
    <p:sldId id="1705" r:id="rId193"/>
    <p:sldId id="1706" r:id="rId194"/>
    <p:sldId id="1707" r:id="rId195"/>
    <p:sldId id="2113" r:id="rId196"/>
    <p:sldId id="2037" r:id="rId197"/>
    <p:sldId id="2431" r:id="rId198"/>
    <p:sldId id="2429" r:id="rId199"/>
    <p:sldId id="2436" r:id="rId200"/>
    <p:sldId id="1968" r:id="rId201"/>
    <p:sldId id="2104" r:id="rId202"/>
    <p:sldId id="2317" r:id="rId203"/>
    <p:sldId id="1967" r:id="rId204"/>
    <p:sldId id="2167" r:id="rId205"/>
    <p:sldId id="2351" r:id="rId206"/>
    <p:sldId id="2333" r:id="rId207"/>
    <p:sldId id="2335" r:id="rId208"/>
    <p:sldId id="2334" r:id="rId209"/>
    <p:sldId id="2352" r:id="rId210"/>
    <p:sldId id="2218" r:id="rId211"/>
    <p:sldId id="1945" r:id="rId212"/>
    <p:sldId id="2071" r:id="rId213"/>
    <p:sldId id="2036" r:id="rId214"/>
    <p:sldId id="2323" r:id="rId215"/>
    <p:sldId id="2353" r:id="rId216"/>
    <p:sldId id="2332" r:id="rId217"/>
    <p:sldId id="2437" r:id="rId218"/>
    <p:sldId id="2426" r:id="rId219"/>
    <p:sldId id="2427" r:id="rId220"/>
    <p:sldId id="2328" r:id="rId22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76" d="100"/>
          <a:sy n="76" d="100"/>
        </p:scale>
        <p:origin x="1132"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handoutMaster" Target="handoutMasters/handout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1f17bb8ad24803721f736efe82f477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pm2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a:latin typeface="+mj-lt"/>
              </a:rPr>
              <a:t>@ 4:00pm </a:t>
            </a:r>
            <a:r>
              <a:rPr lang="en-US" sz="1600" b="1" dirty="0">
                <a:latin typeface="+mj-lt"/>
              </a:rPr>
              <a:t>(Bangkok)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https://ieeesa.webex.com/ieeesa/j.php?MTID=m01f17bb8ad24803721f736efe82f4771</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2341 391 4925</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endParaRPr kumimoji="0" lang="en-AU"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972465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9356556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556755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8068247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6142137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2286756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4015021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Deterministic wireless industrial network NP we discussed earlier</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NP</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558095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US" dirty="0"/>
              <a:t>Automobile Proving Ground Area Network (actually pre-PWI) (1N343)</a:t>
            </a:r>
          </a:p>
          <a:p>
            <a:pPr lvl="2"/>
            <a:r>
              <a:rPr lang="en-US" i="1" dirty="0">
                <a:latin typeface="Arial" panose="020B0604020202020204" pitchFamily="34" charset="0"/>
              </a:rPr>
              <a:t>D</a:t>
            </a:r>
            <a:r>
              <a:rPr lang="en-US" b="0" i="1" dirty="0">
                <a:effectLst/>
                <a:latin typeface="Arial" panose="020B0604020202020204" pitchFamily="34" charset="0"/>
              </a:rPr>
              <a:t>escribes the communication and networking facilities in the intelligent automobile proving ground and specifies how the ICT systems are inter-connected</a:t>
            </a:r>
          </a:p>
          <a:p>
            <a:pPr lvl="1"/>
            <a:r>
              <a:rPr lang="en-US" b="0" i="0" dirty="0">
                <a:effectLst/>
                <a:latin typeface="Arial" panose="020B0604020202020204" pitchFamily="34" charset="0"/>
              </a:rPr>
              <a:t>Wireless Communication for Hierarchical Decentralized Learning (1N344)</a:t>
            </a:r>
            <a:endParaRPr lang="en-US" dirty="0">
              <a:latin typeface="Arial" panose="020B0604020202020204" pitchFamily="34" charset="0"/>
            </a:endParaRPr>
          </a:p>
          <a:p>
            <a:pPr lvl="2"/>
            <a:r>
              <a:rPr lang="en-US" b="0" i="1" dirty="0">
                <a:effectLst/>
                <a:latin typeface="Arial" panose="020B0604020202020204" pitchFamily="34" charset="0"/>
              </a:rPr>
              <a:t>Existing wireless LAN access control cannot deliver fast, reliable, device-aware network under adaptive network topology and dynamic device status. This document focuses on networking issues to optimize wireless communication for hierarchical decentralized learning</a:t>
            </a:r>
            <a:endParaRPr lang="en-AU" b="0" i="1" dirty="0">
              <a:effectLst/>
              <a:latin typeface="Arial" panose="020B0604020202020204" pitchFamily="34" charset="0"/>
            </a:endParaRPr>
          </a:p>
          <a:p>
            <a:pPr lvl="1"/>
            <a:r>
              <a:rPr lang="en-AU" b="0" i="0" dirty="0">
                <a:effectLst/>
                <a:latin typeface="Arial" panose="020B0604020202020204" pitchFamily="34" charset="0"/>
              </a:rPr>
              <a:t>…</a:t>
            </a: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405051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AU" b="0" i="0" dirty="0">
                <a:effectLst/>
                <a:latin typeface="Arial" panose="020B0604020202020204" pitchFamily="34" charset="0"/>
              </a:rPr>
              <a:t>Agile Congestion Management for Lossless RDMA (Remote Direct Memory Access) Network (1N345)</a:t>
            </a:r>
          </a:p>
          <a:p>
            <a:pPr lvl="2"/>
            <a:r>
              <a:rPr lang="en-US" i="1" dirty="0">
                <a:latin typeface="Arial" panose="020B0604020202020204" pitchFamily="34" charset="0"/>
              </a:rPr>
              <a:t>F</a:t>
            </a:r>
            <a:r>
              <a:rPr lang="en-US" b="0" i="1" dirty="0">
                <a:effectLst/>
                <a:latin typeface="Arial" panose="020B0604020202020204" pitchFamily="34" charset="0"/>
              </a:rPr>
              <a:t>ocuses on networking issues to provide device to device agile congestion management for lossless RDMA network</a:t>
            </a:r>
          </a:p>
          <a:p>
            <a:pPr lvl="2"/>
            <a:r>
              <a:rPr lang="en-US" dirty="0">
                <a:latin typeface="Arial" panose="020B0604020202020204" pitchFamily="34" charset="0"/>
              </a:rPr>
              <a:t>Asserts </a:t>
            </a:r>
            <a:r>
              <a:rPr lang="en-US" b="0" i="0" dirty="0">
                <a:solidFill>
                  <a:srgbClr val="FF0000"/>
                </a:solidFill>
                <a:effectLst/>
                <a:latin typeface="Arial" panose="020B0604020202020204" pitchFamily="34" charset="0"/>
              </a:rPr>
              <a:t>IEEE 802.1Qau QCN </a:t>
            </a:r>
            <a:r>
              <a:rPr lang="en-US" b="0" i="0" dirty="0">
                <a:effectLst/>
                <a:latin typeface="Arial" panose="020B0604020202020204" pitchFamily="34" charset="0"/>
              </a:rPr>
              <a:t>(Quantized Congestion Notification) has</a:t>
            </a:r>
          </a:p>
          <a:p>
            <a:pPr lvl="3"/>
            <a:r>
              <a:rPr lang="en-US" b="0" i="1" dirty="0">
                <a:effectLst/>
                <a:latin typeface="Arial" panose="020B0604020202020204" pitchFamily="34" charset="0"/>
              </a:rPr>
              <a:t>Inaccurate congestion detection under lossless network.</a:t>
            </a:r>
          </a:p>
          <a:p>
            <a:pPr lvl="3"/>
            <a:r>
              <a:rPr lang="en-US" b="0" i="1" dirty="0">
                <a:effectLst/>
                <a:latin typeface="Arial" panose="020B0604020202020204" pitchFamily="34" charset="0"/>
              </a:rPr>
              <a:t>Slow convergence does not fit the latency &amp; throughput requirements of modern AI applications</a:t>
            </a:r>
            <a:endParaRPr lang="en-AU" b="0" i="1" dirty="0">
              <a:effectLst/>
              <a:latin typeface="Arial" panose="020B0604020202020204" pitchFamily="34" charset="0"/>
            </a:endParaRPr>
          </a:p>
          <a:p>
            <a:pPr lvl="1"/>
            <a:r>
              <a:rPr lang="en-US" b="0" i="0" dirty="0">
                <a:effectLst/>
                <a:latin typeface="Arial" panose="020B0604020202020204" pitchFamily="34" charset="0"/>
              </a:rPr>
              <a:t>Traffic Scheduling in Distributed Machine Learning (1N356)</a:t>
            </a:r>
          </a:p>
          <a:p>
            <a:pPr lvl="2"/>
            <a:r>
              <a:rPr lang="en-US" i="1" dirty="0">
                <a:latin typeface="Arial" panose="020B0604020202020204" pitchFamily="34" charset="0"/>
              </a:rPr>
              <a:t>F</a:t>
            </a:r>
            <a:r>
              <a:rPr lang="en-US" b="0" i="1" dirty="0">
                <a:effectLst/>
                <a:latin typeface="Arial" panose="020B0604020202020204" pitchFamily="34" charset="0"/>
              </a:rPr>
              <a:t>ocuses on traffic scheduling in distributed machine learning and make full use of limited physical resources to complete required machine learning task</a:t>
            </a:r>
            <a:endParaRPr lang="en-AU" b="0" i="1" dirty="0">
              <a:effectLst/>
              <a:latin typeface="Arial" panose="020B0604020202020204" pitchFamily="34" charset="0"/>
            </a:endParaRP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473740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43204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99575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6712043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7692351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t1-22-1740r0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392705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6632216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689304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739555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84630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6768620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836845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794734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268506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201883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2516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3676144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08579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232000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3405875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006628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2925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a:t>
            </a:r>
            <a:r>
              <a:rPr lang="en-AU"/>
              <a:t>with 49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65938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15300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138948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7713177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4066224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8704783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5753137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23652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826055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5217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749017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632932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706522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1455639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048370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49835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327067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1147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7074230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5280793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148318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735295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0194864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8643447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05718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498211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2224812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46292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7294402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003847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096092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996347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9243832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5525274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0110013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4297316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83338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43457045"/>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in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7497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25487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5340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80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30268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024561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5253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00796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43128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565199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48784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3416955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038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48505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724838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921407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were lots of discussions between various NBs</a:t>
            </a:r>
          </a:p>
          <a:p>
            <a:r>
              <a:rPr lang="en-AU" dirty="0"/>
              <a:t>Latest news (Nov 2022)</a:t>
            </a:r>
          </a:p>
          <a:p>
            <a:pPr lvl="1"/>
            <a:r>
              <a:rPr lang="en-AU" dirty="0"/>
              <a:t>The updated IEEE SA IPR policy may have an effect on those companies that have submitted negative </a:t>
            </a:r>
            <a:r>
              <a:rPr lang="en-AU" dirty="0" err="1"/>
              <a:t>LoAs</a:t>
            </a:r>
            <a:r>
              <a:rPr lang="en-AU" dirty="0"/>
              <a:t> and are driving this issue through various NBs</a:t>
            </a:r>
          </a:p>
          <a:p>
            <a:pPr lvl="1"/>
            <a:r>
              <a:rPr lang="en-US" dirty="0"/>
              <a:t>The updated IPR policy roughly aligns an IEEE SA negative </a:t>
            </a:r>
            <a:r>
              <a:rPr lang="en-US" dirty="0" err="1"/>
              <a:t>LoA</a:t>
            </a:r>
            <a:r>
              <a:rPr lang="en-US" dirty="0"/>
              <a:t> with the ISO/IEC/ITU </a:t>
            </a:r>
            <a:r>
              <a:rPr lang="en-US" dirty="0" err="1"/>
              <a:t>LoA</a:t>
            </a:r>
            <a:r>
              <a:rPr lang="en-US" dirty="0"/>
              <a:t> form, whereby patents and where they affect the standard must be specified</a:t>
            </a:r>
          </a:p>
          <a:p>
            <a:pPr lvl="1"/>
            <a:r>
              <a:rPr lang="en-AU" dirty="0"/>
              <a:t>The discussions between NBs are continuing … but outcomes are not known</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07806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752145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929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666122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836664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58087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5059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183686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88786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448691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65262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695469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560637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3710365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8439480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2751114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23011265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22810</Words>
  <Application>Microsoft Office PowerPoint</Application>
  <PresentationFormat>On-screen Show (4:3)</PresentationFormat>
  <Paragraphs>3366</Paragraphs>
  <Slides>220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220</vt:i4>
      </vt:variant>
    </vt:vector>
  </HeadingPairs>
  <TitlesOfParts>
    <vt:vector size="227"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pm2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49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Automatic Attachment to Provider Backbone Bridging (PBB) services IEEE 802.1Qcj will be liaised for information soon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was liaised for information in Nov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currently voting on the Deterministic wireless industrial network NP we discussed earlier </vt:lpstr>
      <vt:lpstr>WG1 considered four PWIs from the China NB during their interim meeting on 10-11 Nov 2022</vt:lpstr>
      <vt:lpstr>WG1 considered four PWIs from the China NB during their interim meeting on 10-11 Nov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2022-11-15T10:03:04Z</dcterms:modified>
</cp:coreProperties>
</file>