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0"/>
  </p:notesMasterIdLst>
  <p:handoutMasterIdLst>
    <p:handoutMasterId r:id="rId81"/>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2053" r:id="rId21"/>
    <p:sldId id="2636" r:id="rId22"/>
    <p:sldId id="2045" r:id="rId23"/>
    <p:sldId id="2075" r:id="rId24"/>
    <p:sldId id="2374" r:id="rId25"/>
    <p:sldId id="1964" r:id="rId26"/>
    <p:sldId id="2596" r:id="rId27"/>
    <p:sldId id="2666" r:id="rId28"/>
    <p:sldId id="2582" r:id="rId29"/>
    <p:sldId id="1936" r:id="rId30"/>
    <p:sldId id="2032" r:id="rId31"/>
    <p:sldId id="2657" r:id="rId32"/>
    <p:sldId id="2660" r:id="rId33"/>
    <p:sldId id="820" r:id="rId34"/>
    <p:sldId id="821" r:id="rId35"/>
    <p:sldId id="2658" r:id="rId36"/>
    <p:sldId id="822" r:id="rId37"/>
    <p:sldId id="823" r:id="rId38"/>
    <p:sldId id="824" r:id="rId39"/>
    <p:sldId id="825" r:id="rId40"/>
    <p:sldId id="828" r:id="rId41"/>
    <p:sldId id="2659" r:id="rId42"/>
    <p:sldId id="2661" r:id="rId43"/>
    <p:sldId id="827" r:id="rId44"/>
    <p:sldId id="826" r:id="rId45"/>
    <p:sldId id="829" r:id="rId46"/>
    <p:sldId id="830" r:id="rId47"/>
    <p:sldId id="2662" r:id="rId48"/>
    <p:sldId id="2664" r:id="rId49"/>
    <p:sldId id="2041" r:id="rId50"/>
    <p:sldId id="2628" r:id="rId51"/>
    <p:sldId id="1896" r:id="rId52"/>
    <p:sldId id="1562" r:id="rId53"/>
    <p:sldId id="2044" r:id="rId54"/>
    <p:sldId id="2663" r:id="rId55"/>
    <p:sldId id="2612" r:id="rId56"/>
    <p:sldId id="2629" r:id="rId57"/>
    <p:sldId id="2574" r:id="rId58"/>
    <p:sldId id="2575" r:id="rId59"/>
    <p:sldId id="2623" r:id="rId60"/>
    <p:sldId id="2620" r:id="rId61"/>
    <p:sldId id="2655" r:id="rId62"/>
    <p:sldId id="1946" r:id="rId63"/>
    <p:sldId id="2378" r:id="rId64"/>
    <p:sldId id="2614" r:id="rId65"/>
    <p:sldId id="2076" r:id="rId66"/>
    <p:sldId id="2617" r:id="rId67"/>
    <p:sldId id="2618" r:id="rId68"/>
    <p:sldId id="2619" r:id="rId69"/>
    <p:sldId id="2070" r:id="rId70"/>
    <p:sldId id="874" r:id="rId71"/>
    <p:sldId id="2624" r:id="rId72"/>
    <p:sldId id="2601" r:id="rId73"/>
    <p:sldId id="2602" r:id="rId74"/>
    <p:sldId id="2603" r:id="rId75"/>
    <p:sldId id="2641" r:id="rId76"/>
    <p:sldId id="2642" r:id="rId77"/>
    <p:sldId id="2665" r:id="rId78"/>
    <p:sldId id="305" r:id="rId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FF9900"/>
    <a:srgbClr val="FFFF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84D7B-AFC9-45DF-8411-E643A1FA82BA}" v="1" dt="2022-11-10T01:22:38.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61" d="100"/>
          <a:sy n="161" d="100"/>
        </p:scale>
        <p:origin x="218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24381189851268592"/>
          <c:w val="0.94122484689413832"/>
          <c:h val="0.672566491688538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Sheet1!$A$2:$A$22</c:f>
              <c:numCache>
                <c:formatCode>mmm\-yy</c:formatCode>
                <c:ptCount val="21"/>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pt idx="20">
                  <c:v>44835</c:v>
                </c:pt>
              </c:numCache>
            </c:numRef>
          </c:cat>
          <c:val>
            <c:numRef>
              <c:f>Sheet1!$B$2:$B$22</c:f>
              <c:numCache>
                <c:formatCode>General</c:formatCode>
                <c:ptCount val="21"/>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numCache>
            </c:numRef>
          </c:val>
          <c:extLst>
            <c:ext xmlns:c16="http://schemas.microsoft.com/office/drawing/2014/chart" uri="{C3380CC4-5D6E-409C-BE32-E72D297353CC}">
              <c16:uniqueId val="{00000000-8A57-4D6A-BA09-AC3354C3B376}"/>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Sheet1!$A$2:$A$22</c:f>
              <c:numCache>
                <c:formatCode>mmm\-yy</c:formatCode>
                <c:ptCount val="21"/>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pt idx="20">
                  <c:v>44835</c:v>
                </c:pt>
              </c:numCache>
            </c:numRef>
          </c:cat>
          <c:val>
            <c:numRef>
              <c:f>Sheet1!$C$2:$C$22</c:f>
              <c:numCache>
                <c:formatCode>General</c:formatCode>
                <c:ptCount val="21"/>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pt idx="16">
                  <c:v>27</c:v>
                </c:pt>
                <c:pt idx="17">
                  <c:v>27</c:v>
                </c:pt>
                <c:pt idx="18">
                  <c:v>27</c:v>
                </c:pt>
                <c:pt idx="19">
                  <c:v>27</c:v>
                </c:pt>
                <c:pt idx="20">
                  <c:v>27</c:v>
                </c:pt>
              </c:numCache>
            </c:numRef>
          </c:val>
          <c:extLst>
            <c:ext xmlns:c16="http://schemas.microsoft.com/office/drawing/2014/chart" uri="{C3380CC4-5D6E-409C-BE32-E72D297353CC}">
              <c16:uniqueId val="{00000001-8A57-4D6A-BA09-AC3354C3B376}"/>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4.9242447635222078E-2"/>
          <c:y val="0.1860142169728784"/>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LAA/LWA/LTE-U devices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8406605424322"/>
          <c:y val="0.13609580052493436"/>
          <c:w val="0.94122484689413832"/>
          <c:h val="0.7864554777874988"/>
        </c:manualLayout>
      </c:layout>
      <c:barChart>
        <c:barDir val="col"/>
        <c:grouping val="stacked"/>
        <c:varyColors val="0"/>
        <c:ser>
          <c:idx val="0"/>
          <c:order val="0"/>
          <c:tx>
            <c:strRef>
              <c:f>Sheet1!$B$1</c:f>
              <c:strCache>
                <c:ptCount val="1"/>
                <c:pt idx="0">
                  <c:v>LTE-U</c:v>
                </c:pt>
              </c:strCache>
            </c:strRef>
          </c:tx>
          <c:spPr>
            <a:solidFill>
              <a:srgbClr val="2D2DB9"/>
            </a:solidFill>
            <a:ln w="28575">
              <a:noFill/>
            </a:ln>
            <a:effectLst/>
          </c:spPr>
          <c:invertIfNegative val="0"/>
          <c:cat>
            <c:numRef>
              <c:f>Sheet1!$A$2:$A$5</c:f>
              <c:numCache>
                <c:formatCode>mmm\-yy</c:formatCode>
                <c:ptCount val="4"/>
                <c:pt idx="0">
                  <c:v>44256</c:v>
                </c:pt>
                <c:pt idx="1">
                  <c:v>44348</c:v>
                </c:pt>
                <c:pt idx="2">
                  <c:v>44682</c:v>
                </c:pt>
                <c:pt idx="3">
                  <c:v>44774</c:v>
                </c:pt>
              </c:numCache>
            </c:numRef>
          </c:cat>
          <c:val>
            <c:numRef>
              <c:f>Sheet1!$B$2:$B$5</c:f>
              <c:numCache>
                <c:formatCode>General</c:formatCode>
                <c:ptCount val="4"/>
                <c:pt idx="0">
                  <c:v>46</c:v>
                </c:pt>
                <c:pt idx="1">
                  <c:v>46</c:v>
                </c:pt>
                <c:pt idx="2">
                  <c:v>46</c:v>
                </c:pt>
                <c:pt idx="3">
                  <c:v>46</c:v>
                </c:pt>
              </c:numCache>
            </c:numRef>
          </c:val>
          <c:extLst>
            <c:ext xmlns:c16="http://schemas.microsoft.com/office/drawing/2014/chart" uri="{C3380CC4-5D6E-409C-BE32-E72D297353CC}">
              <c16:uniqueId val="{00000000-78C4-46FE-832C-B5B389B27ECF}"/>
            </c:ext>
          </c:extLst>
        </c:ser>
        <c:ser>
          <c:idx val="1"/>
          <c:order val="1"/>
          <c:tx>
            <c:strRef>
              <c:f>Sheet1!$C$1</c:f>
              <c:strCache>
                <c:ptCount val="1"/>
                <c:pt idx="0">
                  <c:v>LWA</c:v>
                </c:pt>
              </c:strCache>
            </c:strRef>
          </c:tx>
          <c:spPr>
            <a:solidFill>
              <a:srgbClr val="00B0F0"/>
            </a:solidFill>
            <a:ln w="25400">
              <a:noFill/>
            </a:ln>
            <a:effectLst/>
          </c:spPr>
          <c:invertIfNegative val="0"/>
          <c:cat>
            <c:numRef>
              <c:f>Sheet1!$A$2:$A$5</c:f>
              <c:numCache>
                <c:formatCode>mmm\-yy</c:formatCode>
                <c:ptCount val="4"/>
                <c:pt idx="0">
                  <c:v>44256</c:v>
                </c:pt>
                <c:pt idx="1">
                  <c:v>44348</c:v>
                </c:pt>
                <c:pt idx="2">
                  <c:v>44682</c:v>
                </c:pt>
                <c:pt idx="3">
                  <c:v>44774</c:v>
                </c:pt>
              </c:numCache>
            </c:numRef>
          </c:cat>
          <c:val>
            <c:numRef>
              <c:f>Sheet1!$C$2:$C$5</c:f>
              <c:numCache>
                <c:formatCode>General</c:formatCode>
                <c:ptCount val="4"/>
                <c:pt idx="0">
                  <c:v>16</c:v>
                </c:pt>
                <c:pt idx="1">
                  <c:v>16</c:v>
                </c:pt>
                <c:pt idx="2">
                  <c:v>17</c:v>
                </c:pt>
                <c:pt idx="3">
                  <c:v>17</c:v>
                </c:pt>
              </c:numCache>
            </c:numRef>
          </c:val>
          <c:extLst>
            <c:ext xmlns:c16="http://schemas.microsoft.com/office/drawing/2014/chart" uri="{C3380CC4-5D6E-409C-BE32-E72D297353CC}">
              <c16:uniqueId val="{00000001-78C4-46FE-832C-B5B389B27ECF}"/>
            </c:ext>
          </c:extLst>
        </c:ser>
        <c:ser>
          <c:idx val="2"/>
          <c:order val="2"/>
          <c:tx>
            <c:strRef>
              <c:f>Sheet1!$D$1</c:f>
              <c:strCache>
                <c:ptCount val="1"/>
                <c:pt idx="0">
                  <c:v>LAA</c:v>
                </c:pt>
              </c:strCache>
            </c:strRef>
          </c:tx>
          <c:spPr>
            <a:solidFill>
              <a:schemeClr val="bg2"/>
            </a:solidFill>
            <a:ln>
              <a:noFill/>
            </a:ln>
            <a:effectLst/>
          </c:spPr>
          <c:invertIfNegative val="0"/>
          <c:cat>
            <c:numRef>
              <c:f>Sheet1!$A$2:$A$5</c:f>
              <c:numCache>
                <c:formatCode>mmm\-yy</c:formatCode>
                <c:ptCount val="4"/>
                <c:pt idx="0">
                  <c:v>44256</c:v>
                </c:pt>
                <c:pt idx="1">
                  <c:v>44348</c:v>
                </c:pt>
                <c:pt idx="2">
                  <c:v>44682</c:v>
                </c:pt>
                <c:pt idx="3">
                  <c:v>44774</c:v>
                </c:pt>
              </c:numCache>
            </c:numRef>
          </c:cat>
          <c:val>
            <c:numRef>
              <c:f>Sheet1!$D$2:$D$5</c:f>
              <c:numCache>
                <c:formatCode>General</c:formatCode>
                <c:ptCount val="4"/>
                <c:pt idx="0">
                  <c:v>247</c:v>
                </c:pt>
                <c:pt idx="1">
                  <c:v>329</c:v>
                </c:pt>
                <c:pt idx="2">
                  <c:v>480</c:v>
                </c:pt>
                <c:pt idx="3">
                  <c:v>480</c:v>
                </c:pt>
              </c:numCache>
            </c:numRef>
          </c:val>
          <c:extLst>
            <c:ext xmlns:c16="http://schemas.microsoft.com/office/drawing/2014/chart" uri="{C3380CC4-5D6E-409C-BE32-E72D297353CC}">
              <c16:uniqueId val="{00000003-78C4-46FE-832C-B5B389B27ECF}"/>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7755139982502182"/>
          <c:y val="0.41965611937396713"/>
          <c:w val="0.23097604986876638"/>
          <c:h val="0.260650821425099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802.11-22/1714r0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e3b5d957e813b9b285aa44d2c225fd5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1688-00-coex-september-2022-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1858-01-coex-laa-wi-fi-coexistence-experiments-preliminary-results.pptx"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179-00-coex-next-steps-in-the-evaluation-of-the-impact-of-varying-ed-thresholds.ppt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2/11-22-1091-00-coex-3gpp-rel-18-side-link.pptx" TargetMode="External"/><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2/11-22-0998-01-0wng-clear-channel-assessment-cca-behavior-of-commerical-wi-fi-equipment.pptx" TargetMode="External"/><Relationship Id="rId2" Type="http://schemas.openxmlformats.org/officeDocument/2006/relationships/hyperlink" Target="https://mentor.ieee.org/802.11/dcn/22/11-22-1578-00-0wng-coexistence-of-narrowband-frequency-hopping-nb-fh-systems-and-wi-fi.ppt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data.gsmaintelligence.com/api-web/v2/research-file-download?id=72941571&amp;file=160622-The-socioeconomic-benefits-of-the-6-GHz-band.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22/11-22-0979-01-aiml-applying-ml-to-802-11-current-research-and-emerging-use-cases.ppt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2/11-22-1081-01-0wng-overview-of-802-15-4ab-coexistence.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hybrid</a:t>
            </a:r>
            <a:r>
              <a:rPr lang="en-US" i="1" dirty="0">
                <a:solidFill>
                  <a:schemeClr val="accent6"/>
                </a:solidFill>
              </a:rPr>
              <a:t> </a:t>
            </a:r>
            <a:r>
              <a:rPr lang="en-US" dirty="0">
                <a:solidFill>
                  <a:schemeClr val="accent6"/>
                </a:solidFill>
              </a:rPr>
              <a:t>meeting in November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 Nov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only meet once during the hybrid IEEE 802.11 WG plenary meeting in November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Schedule</a:t>
            </a:r>
          </a:p>
          <a:p>
            <a:pPr lvl="1"/>
            <a:r>
              <a:rPr lang="en-AU" dirty="0"/>
              <a:t>Wednesday, 16 November 2022 @ 4-6pm Bangkok</a:t>
            </a:r>
          </a:p>
          <a:p>
            <a:r>
              <a:rPr lang="en-AU" dirty="0" err="1"/>
              <a:t>Webex</a:t>
            </a:r>
            <a:r>
              <a:rPr lang="en-AU" dirty="0"/>
              <a:t> details</a:t>
            </a:r>
          </a:p>
          <a:p>
            <a:pPr lvl="1"/>
            <a:r>
              <a:rPr lang="en-US" dirty="0"/>
              <a:t>Meeting link:</a:t>
            </a:r>
          </a:p>
          <a:p>
            <a:pPr lvl="2"/>
            <a:r>
              <a:rPr lang="en-US" dirty="0">
                <a:hlinkClick r:id="rId2"/>
              </a:rPr>
              <a:t>https://ieeesa.webex.com/ieeesa/j.php?MTID=me3b5d957e813b9b285aa44d2c225fd50</a:t>
            </a:r>
            <a:endParaRPr lang="en-US" dirty="0"/>
          </a:p>
          <a:p>
            <a:pPr lvl="1"/>
            <a:r>
              <a:rPr lang="en-US" dirty="0"/>
              <a:t>Meeting number:</a:t>
            </a:r>
          </a:p>
          <a:p>
            <a:pPr lvl="2"/>
            <a:r>
              <a:rPr lang="en-US" dirty="0"/>
              <a:t>2340 880 3811</a:t>
            </a:r>
          </a:p>
          <a:p>
            <a:pPr lvl="1"/>
            <a:r>
              <a:rPr lang="en-US" dirty="0"/>
              <a:t>Meeting password:</a:t>
            </a:r>
          </a:p>
          <a:p>
            <a:pPr lvl="2"/>
            <a:r>
              <a:rPr lang="en-US" dirty="0"/>
              <a:t>wireless</a:t>
            </a:r>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r>
              <a:rPr lang="en-US" dirty="0"/>
              <a:t>Slide </a:t>
            </a:r>
            <a:fld id="{EF4002E7-DB4D-4CC3-8382-1939D19420D8}" type="slidenum">
              <a:rPr lang="en-US" smtClean="0"/>
              <a:pPr/>
              <a:t>11</a:t>
            </a:fld>
            <a:endParaRPr lang="en-US"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hybrid meeting in Nov 2022</a:t>
            </a:r>
          </a:p>
        </p:txBody>
      </p:sp>
      <p:sp>
        <p:nvSpPr>
          <p:cNvPr id="3" name="Content Placeholder 2"/>
          <p:cNvSpPr>
            <a:spLocks noGrp="1"/>
          </p:cNvSpPr>
          <p:nvPr>
            <p:ph sz="half" idx="1"/>
          </p:nvPr>
        </p:nvSpPr>
        <p:spPr>
          <a:xfrm>
            <a:off x="685800" y="1981200"/>
            <a:ext cx="3810000" cy="4114800"/>
          </a:xfrm>
        </p:spPr>
        <p:txBody>
          <a:bodyPr/>
          <a:lstStyle/>
          <a:p>
            <a:r>
              <a:rPr lang="en-AU" dirty="0"/>
              <a:t>Planned agenda – first hour</a:t>
            </a:r>
          </a:p>
          <a:p>
            <a:pPr lvl="1"/>
            <a:r>
              <a:rPr lang="en-AU" dirty="0"/>
              <a:t>Bureaucratic stuff</a:t>
            </a:r>
          </a:p>
          <a:p>
            <a:pPr lvl="2"/>
            <a:r>
              <a:rPr lang="en-AU" dirty="0"/>
              <a:t>Scope of IEEE 802.11 Coex SC</a:t>
            </a:r>
          </a:p>
          <a:p>
            <a:pPr lvl="2"/>
            <a:r>
              <a:rPr lang="en-AU" dirty="0"/>
              <a:t>Approve minutes from Sep 2022</a:t>
            </a:r>
          </a:p>
          <a:p>
            <a:pPr lvl="1"/>
            <a:r>
              <a:rPr lang="en-AU" dirty="0"/>
              <a:t>What is happening this week?</a:t>
            </a:r>
            <a:br>
              <a:rPr lang="en-AU" dirty="0"/>
            </a:br>
            <a:r>
              <a:rPr lang="en-AU" dirty="0"/>
              <a:t>(in no particular order)</a:t>
            </a:r>
          </a:p>
          <a:p>
            <a:pPr lvl="2"/>
            <a:r>
              <a:rPr lang="en-AU" dirty="0"/>
              <a:t>ETSI BRAN update</a:t>
            </a:r>
          </a:p>
          <a:p>
            <a:pPr lvl="3"/>
            <a:r>
              <a:rPr lang="en-AU" dirty="0"/>
              <a:t>Meetings scheduled</a:t>
            </a:r>
          </a:p>
          <a:p>
            <a:pPr lvl="3"/>
            <a:r>
              <a:rPr lang="en-AU" dirty="0"/>
              <a:t>EN 303 687 (6 GHz)</a:t>
            </a:r>
          </a:p>
          <a:p>
            <a:pPr lvl="3"/>
            <a:r>
              <a:rPr lang="en-AU" dirty="0"/>
              <a:t>EN 301 893 (5 GHz)</a:t>
            </a:r>
          </a:p>
          <a:p>
            <a:pPr lvl="3"/>
            <a:r>
              <a:rPr lang="en-AU" dirty="0"/>
              <a:t>ED-only @ -62 dBm in 5 GHz</a:t>
            </a:r>
          </a:p>
          <a:p>
            <a:pPr lvl="2"/>
            <a:r>
              <a:rPr lang="en-AU" dirty="0"/>
              <a:t>Do we still have a </a:t>
            </a:r>
            <a:r>
              <a:rPr lang="en-AU" dirty="0" err="1"/>
              <a:t>coex</a:t>
            </a:r>
            <a:r>
              <a:rPr lang="en-AU" dirty="0"/>
              <a:t> issue between Wi-Fi &amp; LAA/NR-U?</a:t>
            </a:r>
            <a:endParaRPr lang="en-AU" dirty="0">
              <a:solidFill>
                <a:srgbClr val="FF0000"/>
              </a:solidFill>
            </a:endParaRP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pPr lvl="1"/>
            <a:endParaRPr lang="en-US" dirty="0"/>
          </a:p>
          <a:p>
            <a:pPr lvl="2"/>
            <a:r>
              <a:rPr lang="en-AU" dirty="0"/>
              <a:t>Updates</a:t>
            </a:r>
          </a:p>
          <a:p>
            <a:pPr lvl="3"/>
            <a:r>
              <a:rPr lang="en-AU"/>
              <a:t>SL-U in 3GPP</a:t>
            </a:r>
            <a:endParaRPr lang="en-AU" dirty="0"/>
          </a:p>
          <a:p>
            <a:pPr lvl="3"/>
            <a:r>
              <a:rPr lang="en-AU" dirty="0"/>
              <a:t>Bluetooth in 6 GHz</a:t>
            </a:r>
          </a:p>
          <a:p>
            <a:pPr lvl="3"/>
            <a:r>
              <a:rPr lang="en-AU" sz="1400" dirty="0"/>
              <a:t>6 GHz spectrum &amp; </a:t>
            </a:r>
            <a:r>
              <a:rPr lang="en-AU" sz="1400" dirty="0" err="1"/>
              <a:t>coex</a:t>
            </a:r>
            <a:endParaRPr lang="en-AU" sz="1400" dirty="0"/>
          </a:p>
          <a:p>
            <a:pPr lvl="3"/>
            <a:r>
              <a:rPr lang="en-AU" dirty="0"/>
              <a:t>60 GHz </a:t>
            </a:r>
            <a:r>
              <a:rPr lang="en-AU" dirty="0" err="1"/>
              <a:t>coex</a:t>
            </a:r>
            <a:endParaRPr lang="en-AU" dirty="0"/>
          </a:p>
          <a:p>
            <a:pPr lvl="2"/>
            <a:r>
              <a:rPr lang="en-AU" dirty="0"/>
              <a:t>Plans for meeting in Jan 2023</a:t>
            </a:r>
          </a:p>
          <a:p>
            <a:r>
              <a:rPr lang="en-AU" dirty="0"/>
              <a:t>Planned agenda – second hour</a:t>
            </a:r>
          </a:p>
          <a:p>
            <a:pPr lvl="1"/>
            <a:r>
              <a:rPr lang="en-AU" dirty="0"/>
              <a:t>IEEE 802.15.4ab in 6 GHz</a:t>
            </a:r>
          </a:p>
          <a:p>
            <a:pPr lvl="2"/>
            <a:r>
              <a:rPr lang="en-AU" dirty="0"/>
              <a:t>Joint meeting</a:t>
            </a:r>
          </a:p>
          <a:p>
            <a:pPr lvl="2"/>
            <a:endParaRPr lang="en-AU"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hybrid meeting minutes from September 2022</a:t>
            </a:r>
          </a:p>
        </p:txBody>
      </p:sp>
      <p:sp>
        <p:nvSpPr>
          <p:cNvPr id="3" name="Content Placeholder 2"/>
          <p:cNvSpPr>
            <a:spLocks noGrp="1"/>
          </p:cNvSpPr>
          <p:nvPr>
            <p:ph idx="1"/>
          </p:nvPr>
        </p:nvSpPr>
        <p:spPr/>
        <p:txBody>
          <a:bodyPr/>
          <a:lstStyle/>
          <a:p>
            <a:pPr lvl="1"/>
            <a:r>
              <a:rPr lang="en-AU" dirty="0"/>
              <a:t>The draft minutes for the Coex SC at the hybrid meeting in September 2022 are available on Mentor:</a:t>
            </a:r>
          </a:p>
          <a:p>
            <a:pPr lvl="2"/>
            <a:r>
              <a:rPr lang="en-AU" dirty="0"/>
              <a:t>See </a:t>
            </a:r>
            <a:r>
              <a:rPr lang="en-AU" dirty="0">
                <a:hlinkClick r:id="rId2"/>
              </a:rPr>
              <a:t>11-22-1688-00</a:t>
            </a:r>
            <a:endParaRPr lang="en-AU" dirty="0">
              <a:solidFill>
                <a:srgbClr val="FF0000"/>
              </a:solidFill>
            </a:endParaRPr>
          </a:p>
          <a:p>
            <a:pPr lvl="1"/>
            <a:r>
              <a:rPr lang="en-AU" dirty="0"/>
              <a:t>Proposed motion:</a:t>
            </a:r>
          </a:p>
          <a:p>
            <a:pPr lvl="2"/>
            <a:r>
              <a:rPr lang="en-AU" i="1" dirty="0"/>
              <a:t>The IEEE 802 Coex SC approves </a:t>
            </a:r>
            <a:r>
              <a:rPr lang="en-AU" i="1" dirty="0">
                <a:hlinkClick r:id="rId2"/>
              </a:rPr>
              <a:t>11-22-1688-00</a:t>
            </a:r>
            <a:r>
              <a:rPr lang="en-AU" i="1" dirty="0"/>
              <a:t> as the minutes of its virtual meeting in </a:t>
            </a:r>
            <a:r>
              <a:rPr lang="en-AU" dirty="0"/>
              <a:t>September</a:t>
            </a:r>
            <a:r>
              <a:rPr lang="en-AU" i="1" dirty="0"/>
              <a:t>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Nov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a:t>
            </a:r>
            <a:r>
              <a:rPr lang="en-AU" dirty="0" err="1"/>
              <a:t>coex</a:t>
            </a:r>
            <a:r>
              <a:rPr lang="en-AU" dirty="0"/>
              <a:t> messages from today’s session include …</a:t>
            </a:r>
          </a:p>
          <a:p>
            <a:pPr lvl="1"/>
            <a:r>
              <a:rPr lang="en-AU" dirty="0"/>
              <a:t>There is not much LAA/NR-U yet …</a:t>
            </a:r>
          </a:p>
          <a:p>
            <a:pPr lvl="2"/>
            <a:r>
              <a:rPr lang="en-AU" dirty="0"/>
              <a:t>… but it appears LAA/NR-U will not coexist well with Wi-Fi</a:t>
            </a:r>
          </a:p>
          <a:p>
            <a:pPr lvl="2"/>
            <a:r>
              <a:rPr lang="en-AU" dirty="0"/>
              <a:t>… which means we might (or might not) have a </a:t>
            </a:r>
            <a:r>
              <a:rPr lang="en-AU" dirty="0" err="1"/>
              <a:t>coex</a:t>
            </a:r>
            <a:r>
              <a:rPr lang="en-AU" dirty="0"/>
              <a:t> problem</a:t>
            </a:r>
          </a:p>
          <a:p>
            <a:pPr lvl="1"/>
            <a:r>
              <a:rPr lang="en-AU" dirty="0"/>
              <a:t>EN 301 893 (5 GHz) generally protects Wi-Fi …</a:t>
            </a:r>
          </a:p>
          <a:p>
            <a:pPr lvl="2"/>
            <a:r>
              <a:rPr lang="en-AU" dirty="0"/>
              <a:t>… but the ED-only @ -62 dBm may change this position</a:t>
            </a:r>
          </a:p>
          <a:p>
            <a:pPr lvl="1"/>
            <a:r>
              <a:rPr lang="en-AU" dirty="0"/>
              <a:t>IEEE 802.11 WG needs to decide how to respond to the</a:t>
            </a:r>
            <a:br>
              <a:rPr lang="en-AU" dirty="0"/>
            </a:br>
            <a:r>
              <a:rPr lang="en-AU" dirty="0"/>
              <a:t>European rules …</a:t>
            </a:r>
          </a:p>
          <a:p>
            <a:pPr lvl="2"/>
            <a:r>
              <a:rPr lang="en-AU" dirty="0"/>
              <a:t>… in both EN 301 893 (5 GHz) &amp; EN 303 687 (6 GHz)</a:t>
            </a:r>
          </a:p>
          <a:p>
            <a:pPr lvl="1"/>
            <a:r>
              <a:rPr lang="en-AU" dirty="0"/>
              <a:t>And we are tracking an increasing number of coexistence topics</a:t>
            </a:r>
          </a:p>
          <a:p>
            <a:pPr lvl="2"/>
            <a:r>
              <a:rPr lang="en-AU" dirty="0"/>
              <a:t>SL-U, NB-FH, BT SIG, 60 GHz, 802.15.4ab, 6 GHz</a:t>
            </a:r>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third hybrid meeting of the </a:t>
            </a:r>
            <a:r>
              <a:rPr lang="en-AU" i="1" dirty="0"/>
              <a:t>IEEE 802.11 Coexistence SC </a:t>
            </a:r>
            <a:r>
              <a:rPr lang="en-AU" dirty="0"/>
              <a:t>in November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86602431"/>
              </p:ext>
            </p:extLst>
          </p:nvPr>
        </p:nvGraphicFramePr>
        <p:xfrm>
          <a:off x="6172200" y="1600200"/>
          <a:ext cx="2667000" cy="3048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r h="237565">
                <a:tc>
                  <a:txBody>
                    <a:bodyPr/>
                    <a:lstStyle/>
                    <a:p>
                      <a:pPr algn="ctr"/>
                      <a:r>
                        <a:rPr lang="en-AU" sz="1400" dirty="0">
                          <a:solidFill>
                            <a:schemeClr val="tx1"/>
                          </a:solidFill>
                        </a:rPr>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Montreal/H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2022</a:t>
                      </a:r>
                    </a:p>
                  </a:txBody>
                  <a:tcPr/>
                </a:tc>
                <a:extLst>
                  <a:ext uri="{0D108BD9-81ED-4DB2-BD59-A6C34878D82A}">
                    <a16:rowId xmlns:a16="http://schemas.microsoft.com/office/drawing/2014/main" val="1341669652"/>
                  </a:ext>
                </a:extLst>
              </a:tr>
              <a:tr h="237565">
                <a:tc>
                  <a:txBody>
                    <a:bodyPr/>
                    <a:lstStyle/>
                    <a:p>
                      <a:pPr algn="ctr"/>
                      <a:r>
                        <a:rPr lang="en-AU" sz="1400" dirty="0">
                          <a:solidFill>
                            <a:schemeClr val="tx1"/>
                          </a:solidFill>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Hawaii/H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2022</a:t>
                      </a:r>
                    </a:p>
                  </a:txBody>
                  <a:tcPr/>
                </a:tc>
                <a:extLst>
                  <a:ext uri="{0D108BD9-81ED-4DB2-BD59-A6C34878D82A}">
                    <a16:rowId xmlns:a16="http://schemas.microsoft.com/office/drawing/2014/main" val="1575438289"/>
                  </a:ext>
                </a:extLst>
              </a:tr>
              <a:tr h="237565">
                <a:tc>
                  <a:txBody>
                    <a:bodyPr/>
                    <a:lstStyle/>
                    <a:p>
                      <a:pPr algn="ctr"/>
                      <a:r>
                        <a:rPr lang="en-AU" sz="1400" dirty="0">
                          <a:solidFill>
                            <a:schemeClr val="tx1"/>
                          </a:solidFill>
                        </a:rPr>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Bangkok/H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2022</a:t>
                      </a:r>
                    </a:p>
                  </a:txBody>
                  <a:tcPr/>
                </a:tc>
                <a:extLst>
                  <a:ext uri="{0D108BD9-81ED-4DB2-BD59-A6C34878D82A}">
                    <a16:rowId xmlns:a16="http://schemas.microsoft.com/office/drawing/2014/main" val="2610270882"/>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5992-A3EF-E5E5-2EC4-8BE26C052C2C}"/>
              </a:ext>
            </a:extLst>
          </p:cNvPr>
          <p:cNvSpPr>
            <a:spLocks noGrp="1"/>
          </p:cNvSpPr>
          <p:nvPr>
            <p:ph type="title"/>
          </p:nvPr>
        </p:nvSpPr>
        <p:spPr/>
        <p:txBody>
          <a:bodyPr/>
          <a:lstStyle/>
          <a:p>
            <a:r>
              <a:rPr lang="en-AU" dirty="0"/>
              <a:t>The Coex SC has been tracking two Harmonised Standards in ETSI BRAN for 5/6 GHz coexistence</a:t>
            </a:r>
          </a:p>
        </p:txBody>
      </p:sp>
      <p:sp>
        <p:nvSpPr>
          <p:cNvPr id="4" name="Footer Placeholder 3">
            <a:extLst>
              <a:ext uri="{FF2B5EF4-FFF2-40B4-BE49-F238E27FC236}">
                <a16:creationId xmlns:a16="http://schemas.microsoft.com/office/drawing/2014/main" id="{D1AD7368-F99E-0E4E-6233-566995B881D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24AF1BF-B813-C1F9-6656-4715F8A62D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dirty="0"/>
          </a:p>
        </p:txBody>
      </p:sp>
      <p:sp>
        <p:nvSpPr>
          <p:cNvPr id="8" name="Rectangle 7">
            <a:extLst>
              <a:ext uri="{FF2B5EF4-FFF2-40B4-BE49-F238E27FC236}">
                <a16:creationId xmlns:a16="http://schemas.microsoft.com/office/drawing/2014/main" id="{2DE5A290-1F54-4DFC-F604-B32F66F28EB3}"/>
              </a:ext>
            </a:extLst>
          </p:cNvPr>
          <p:cNvSpPr/>
          <p:nvPr/>
        </p:nvSpPr>
        <p:spPr bwMode="auto">
          <a:xfrm>
            <a:off x="20354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301 893</a:t>
            </a:r>
            <a:br>
              <a:rPr lang="en-AU" sz="1600" b="1" dirty="0">
                <a:latin typeface="+mj-lt"/>
              </a:rPr>
            </a:br>
            <a:r>
              <a:rPr lang="en-AU" sz="1600" b="1" dirty="0">
                <a:latin typeface="+mj-lt"/>
              </a:rPr>
              <a:t>(5 GHz)</a:t>
            </a:r>
          </a:p>
        </p:txBody>
      </p:sp>
      <p:sp>
        <p:nvSpPr>
          <p:cNvPr id="9" name="Rectangle 8">
            <a:extLst>
              <a:ext uri="{FF2B5EF4-FFF2-40B4-BE49-F238E27FC236}">
                <a16:creationId xmlns:a16="http://schemas.microsoft.com/office/drawing/2014/main" id="{2508DD12-C42B-0271-8DF5-B97CA07569EE}"/>
              </a:ext>
            </a:extLst>
          </p:cNvPr>
          <p:cNvSpPr/>
          <p:nvPr/>
        </p:nvSpPr>
        <p:spPr bwMode="auto">
          <a:xfrm>
            <a:off x="52358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303 687</a:t>
            </a:r>
            <a:br>
              <a:rPr lang="en-AU" sz="1600" b="1" dirty="0">
                <a:latin typeface="+mj-lt"/>
              </a:rPr>
            </a:br>
            <a:r>
              <a:rPr lang="en-AU" sz="1600" b="1" dirty="0">
                <a:latin typeface="+mj-lt"/>
              </a:rPr>
              <a:t>(6 GHz)</a:t>
            </a:r>
          </a:p>
        </p:txBody>
      </p:sp>
      <p:sp>
        <p:nvSpPr>
          <p:cNvPr id="10" name="Rectangle 9">
            <a:extLst>
              <a:ext uri="{FF2B5EF4-FFF2-40B4-BE49-F238E27FC236}">
                <a16:creationId xmlns:a16="http://schemas.microsoft.com/office/drawing/2014/main" id="{E9EFF629-DFB1-D14D-ECFA-2017880114AC}"/>
              </a:ext>
            </a:extLst>
          </p:cNvPr>
          <p:cNvSpPr/>
          <p:nvPr/>
        </p:nvSpPr>
        <p:spPr bwMode="auto">
          <a:xfrm>
            <a:off x="2041902" y="4572001"/>
            <a:ext cx="5175142" cy="914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dirty="0">
                <a:latin typeface="+mj-lt"/>
              </a:rPr>
              <a:t>Satisfying the requirements &amp; tests in these Harmonised Standards provides one mechanism to access the European markets</a:t>
            </a:r>
          </a:p>
        </p:txBody>
      </p:sp>
      <p:cxnSp>
        <p:nvCxnSpPr>
          <p:cNvPr id="12" name="Straight Arrow Connector 11">
            <a:extLst>
              <a:ext uri="{FF2B5EF4-FFF2-40B4-BE49-F238E27FC236}">
                <a16:creationId xmlns:a16="http://schemas.microsoft.com/office/drawing/2014/main" id="{7FC7BE72-5E3F-C9F0-4B42-F604C88D0C89}"/>
              </a:ext>
            </a:extLst>
          </p:cNvPr>
          <p:cNvCxnSpPr>
            <a:endCxn id="8" idx="2"/>
          </p:cNvCxnSpPr>
          <p:nvPr/>
        </p:nvCxnSpPr>
        <p:spPr bwMode="auto">
          <a:xfrm flipV="1">
            <a:off x="30260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A4448CCC-EE52-5D38-9C25-21C0CCE2702E}"/>
              </a:ext>
            </a:extLst>
          </p:cNvPr>
          <p:cNvCxnSpPr/>
          <p:nvPr/>
        </p:nvCxnSpPr>
        <p:spPr bwMode="auto">
          <a:xfrm flipV="1">
            <a:off x="62264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4" name="Rectangle 13">
            <a:extLst>
              <a:ext uri="{FF2B5EF4-FFF2-40B4-BE49-F238E27FC236}">
                <a16:creationId xmlns:a16="http://schemas.microsoft.com/office/drawing/2014/main" id="{B08E6C79-D714-29E8-2499-60ED20D51416}"/>
              </a:ext>
            </a:extLst>
          </p:cNvPr>
          <p:cNvSpPr/>
          <p:nvPr/>
        </p:nvSpPr>
        <p:spPr bwMode="auto">
          <a:xfrm>
            <a:off x="2022529" y="2286000"/>
            <a:ext cx="5175142" cy="45878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Defined by ESTI BRAN</a:t>
            </a:r>
          </a:p>
        </p:txBody>
      </p:sp>
      <p:cxnSp>
        <p:nvCxnSpPr>
          <p:cNvPr id="15" name="Straight Arrow Connector 14">
            <a:extLst>
              <a:ext uri="{FF2B5EF4-FFF2-40B4-BE49-F238E27FC236}">
                <a16:creationId xmlns:a16="http://schemas.microsoft.com/office/drawing/2014/main" id="{E77855FF-ACF9-2B45-EDEE-24255D381D57}"/>
              </a:ext>
            </a:extLst>
          </p:cNvPr>
          <p:cNvCxnSpPr/>
          <p:nvPr/>
        </p:nvCxnSpPr>
        <p:spPr bwMode="auto">
          <a:xfrm flipV="1">
            <a:off x="30170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cxnSp>
        <p:nvCxnSpPr>
          <p:cNvPr id="16" name="Straight Arrow Connector 15">
            <a:extLst>
              <a:ext uri="{FF2B5EF4-FFF2-40B4-BE49-F238E27FC236}">
                <a16:creationId xmlns:a16="http://schemas.microsoft.com/office/drawing/2014/main" id="{CD493F5E-8C47-6274-72DD-97E470C871FB}"/>
              </a:ext>
            </a:extLst>
          </p:cNvPr>
          <p:cNvCxnSpPr/>
          <p:nvPr/>
        </p:nvCxnSpPr>
        <p:spPr bwMode="auto">
          <a:xfrm flipV="1">
            <a:off x="62174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spTree>
    <p:extLst>
      <p:ext uri="{BB962C8B-B14F-4D97-AF65-F5344CB8AC3E}">
        <p14:creationId xmlns:p14="http://schemas.microsoft.com/office/powerpoint/2010/main" val="423515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continue to discuss coexistence &amp; other issues going forward</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#117</a:t>
            </a:r>
          </a:p>
          <a:p>
            <a:pPr lvl="2"/>
            <a:r>
              <a:rPr lang="en-AU" dirty="0"/>
              <a:t>5 Dec 2022 until 9 Dec 2022</a:t>
            </a:r>
          </a:p>
          <a:p>
            <a:pPr lvl="2"/>
            <a:r>
              <a:rPr lang="en-AU" b="0" i="0" dirty="0">
                <a:effectLst/>
                <a:latin typeface="Arial" panose="020B0604020202020204" pitchFamily="34" charset="0"/>
              </a:rPr>
              <a:t>Hybrid (as normal)</a:t>
            </a:r>
            <a:endParaRPr lang="en-AU" dirty="0"/>
          </a:p>
        </p:txBody>
      </p:sp>
    </p:spTree>
    <p:extLst>
      <p:ext uri="{BB962C8B-B14F-4D97-AF65-F5344CB8AC3E}">
        <p14:creationId xmlns:p14="http://schemas.microsoft.com/office/powerpoint/2010/main" val="421523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Tree>
    <p:extLst>
      <p:ext uri="{BB962C8B-B14F-4D97-AF65-F5344CB8AC3E}">
        <p14:creationId xmlns:p14="http://schemas.microsoft.com/office/powerpoint/2010/main" val="399537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will now be sent for EC review</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a:t>
            </a:r>
          </a:p>
          <a:p>
            <a:pPr lvl="1"/>
            <a:r>
              <a:rPr lang="en-US" dirty="0"/>
              <a:t>Draft EN 303 687 </a:t>
            </a:r>
            <a:r>
              <a:rPr lang="en-AU" dirty="0"/>
              <a:t>v1.0.24 (21 Oct 2022)</a:t>
            </a:r>
          </a:p>
          <a:p>
            <a:r>
              <a:rPr lang="en-GB" dirty="0"/>
              <a:t>Commentary </a:t>
            </a:r>
          </a:p>
          <a:p>
            <a:pPr lvl="1"/>
            <a:r>
              <a:rPr lang="en-US" dirty="0"/>
              <a:t>Draft EN 303 687 </a:t>
            </a:r>
            <a:r>
              <a:rPr lang="en-AU" dirty="0"/>
              <a:t>v0.0.20 was completed after BRAN#113</a:t>
            </a:r>
          </a:p>
          <a:p>
            <a:pPr lvl="2"/>
            <a:r>
              <a:rPr lang="en-AU" i="1" dirty="0">
                <a:solidFill>
                  <a:srgbClr val="00B050"/>
                </a:solidFill>
              </a:rPr>
              <a:t>Adaptivity based on ED-only @ -72 dBm (scaled) </a:t>
            </a:r>
            <a:r>
              <a:rPr lang="en-AU" dirty="0">
                <a:solidFill>
                  <a:srgbClr val="00B050"/>
                </a:solidFill>
              </a:rPr>
              <a:t>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The ENAP ballot on </a:t>
            </a:r>
            <a:r>
              <a:rPr lang="en-US" dirty="0"/>
              <a:t>Draft EN 303 687 </a:t>
            </a:r>
            <a:r>
              <a:rPr lang="en-AU" dirty="0"/>
              <a:t>v1.0.0 passed in late July 2022</a:t>
            </a:r>
          </a:p>
          <a:p>
            <a:pPr lvl="2"/>
            <a:r>
              <a:rPr lang="en-AU" dirty="0"/>
              <a:t>Comments resolutions are in BRAN(22)115030, with nothing relevant to </a:t>
            </a:r>
            <a:r>
              <a:rPr lang="en-AU" dirty="0" err="1"/>
              <a:t>coex</a:t>
            </a:r>
            <a:endParaRPr lang="en-AU" dirty="0"/>
          </a:p>
          <a:p>
            <a:pPr lvl="1"/>
            <a:r>
              <a:rPr lang="en-AU" dirty="0"/>
              <a:t>The resulting </a:t>
            </a:r>
            <a:r>
              <a:rPr lang="en-US" dirty="0"/>
              <a:t>Draft EN 303 687 </a:t>
            </a:r>
            <a:r>
              <a:rPr lang="en-AU" dirty="0"/>
              <a:t>v1.0.24 was approved for submission to the HAS consultant for EC review</a:t>
            </a:r>
          </a:p>
          <a:p>
            <a:pPr lvl="2"/>
            <a:r>
              <a:rPr lang="en-AU" dirty="0"/>
              <a:t>This was a step that was missed before the ENAP</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25</a:t>
            </a:fld>
            <a:endParaRPr lang="en-US" dirty="0"/>
          </a:p>
        </p:txBody>
      </p:sp>
    </p:spTree>
    <p:extLst>
      <p:ext uri="{BB962C8B-B14F-4D97-AF65-F5344CB8AC3E}">
        <p14:creationId xmlns:p14="http://schemas.microsoft.com/office/powerpoint/2010/main" val="273665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the current EN 303 687 that may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yet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dirty="0"/>
          </a:p>
        </p:txBody>
      </p:sp>
    </p:spTree>
    <p:extLst>
      <p:ext uri="{BB962C8B-B14F-4D97-AF65-F5344CB8AC3E}">
        <p14:creationId xmlns:p14="http://schemas.microsoft.com/office/powerpoint/2010/main" val="183040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8859-E84D-D770-BC57-341A72A73415}"/>
              </a:ext>
            </a:extLst>
          </p:cNvPr>
          <p:cNvSpPr>
            <a:spLocks noGrp="1"/>
          </p:cNvSpPr>
          <p:nvPr>
            <p:ph type="title"/>
          </p:nvPr>
        </p:nvSpPr>
        <p:spPr/>
        <p:txBody>
          <a:bodyPr/>
          <a:lstStyle/>
          <a:p>
            <a:r>
              <a:rPr lang="en-AU" dirty="0"/>
              <a:t>A decision is required on how to handle EN 303 687’s ED-only @ -72 dBm rule for 802.11ax/be</a:t>
            </a:r>
          </a:p>
        </p:txBody>
      </p:sp>
      <p:sp>
        <p:nvSpPr>
          <p:cNvPr id="3" name="Content Placeholder 2">
            <a:extLst>
              <a:ext uri="{FF2B5EF4-FFF2-40B4-BE49-F238E27FC236}">
                <a16:creationId xmlns:a16="http://schemas.microsoft.com/office/drawing/2014/main" id="{085E4FA6-F6B3-0E55-22CB-F0D5E4CBB874}"/>
              </a:ext>
            </a:extLst>
          </p:cNvPr>
          <p:cNvSpPr>
            <a:spLocks noGrp="1"/>
          </p:cNvSpPr>
          <p:nvPr>
            <p:ph idx="1"/>
          </p:nvPr>
        </p:nvSpPr>
        <p:spPr/>
        <p:txBody>
          <a:bodyPr/>
          <a:lstStyle/>
          <a:p>
            <a:pPr lvl="1"/>
            <a:r>
              <a:rPr lang="en-AU" dirty="0"/>
              <a:t>In previous meetings, it has been noted that EN 303 687 specifies an EDT @ -72 dBm (scaled) for all technologies, including 802.11ax/be</a:t>
            </a:r>
          </a:p>
          <a:p>
            <a:pPr lvl="1"/>
            <a:r>
              <a:rPr lang="en-AU" dirty="0"/>
              <a:t>This means that 802.11ax/be will need to use:</a:t>
            </a:r>
          </a:p>
          <a:p>
            <a:pPr lvl="2"/>
            <a:r>
              <a:rPr lang="en-AU" dirty="0"/>
              <a:t>PD/ED @ -82/-72 dBm (but does provide good </a:t>
            </a:r>
            <a:r>
              <a:rPr lang="en-AU" dirty="0" err="1"/>
              <a:t>coex</a:t>
            </a:r>
            <a:r>
              <a:rPr lang="en-AU" dirty="0"/>
              <a:t> with LAA/NR-U?)</a:t>
            </a:r>
          </a:p>
          <a:p>
            <a:pPr lvl="2"/>
            <a:r>
              <a:rPr lang="en-AU" dirty="0"/>
              <a:t>PD/ED @ -72/-72 dBm (maybe only when competing with LAA/NR-U?)</a:t>
            </a:r>
          </a:p>
          <a:p>
            <a:pPr lvl="2"/>
            <a:r>
              <a:rPr lang="en-AU" dirty="0"/>
              <a:t>Something else within EDT @ -72 dBm</a:t>
            </a:r>
          </a:p>
          <a:p>
            <a:pPr lvl="1"/>
            <a:r>
              <a:rPr lang="en-AU" dirty="0"/>
              <a:t>The latter two options may require a change to the standard</a:t>
            </a:r>
          </a:p>
          <a:p>
            <a:pPr lvl="2"/>
            <a:r>
              <a:rPr lang="en-AU" dirty="0"/>
              <a:t>Do they?</a:t>
            </a:r>
          </a:p>
          <a:p>
            <a:pPr lvl="2"/>
            <a:r>
              <a:rPr lang="en-AU" dirty="0"/>
              <a:t>What change?</a:t>
            </a:r>
          </a:p>
          <a:p>
            <a:pPr lvl="2"/>
            <a:r>
              <a:rPr lang="en-AU" dirty="0"/>
              <a:t>When?</a:t>
            </a:r>
          </a:p>
          <a:p>
            <a:pPr lvl="1"/>
            <a:r>
              <a:rPr lang="en-AU" dirty="0"/>
              <a:t>Submissions are requested …</a:t>
            </a:r>
          </a:p>
        </p:txBody>
      </p:sp>
      <p:sp>
        <p:nvSpPr>
          <p:cNvPr id="4" name="Footer Placeholder 3">
            <a:extLst>
              <a:ext uri="{FF2B5EF4-FFF2-40B4-BE49-F238E27FC236}">
                <a16:creationId xmlns:a16="http://schemas.microsoft.com/office/drawing/2014/main" id="{7A6FDE87-B2B1-7543-65E1-86A8226ADFE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6E695C0-5812-6937-3D9F-F21013E094F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49699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has parked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and the following generation (UHR) is in discussion, with new features that might not all be aligned with the HS’s </a:t>
            </a:r>
          </a:p>
          <a:p>
            <a:pPr lvl="1"/>
            <a:r>
              <a:rPr lang="en-AU" dirty="0"/>
              <a:t>This suggests two ongoing tasks/options for the Coex SC/</a:t>
            </a:r>
            <a:r>
              <a:rPr lang="en-AU" dirty="0" err="1"/>
              <a:t>TGbe</a:t>
            </a:r>
            <a:r>
              <a:rPr lang="en-AU" dirty="0"/>
              <a:t>/UHR</a:t>
            </a:r>
          </a:p>
          <a:p>
            <a:pPr lvl="2"/>
            <a:r>
              <a:rPr lang="en-AU" dirty="0"/>
              <a:t>Identify any likely future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a:t>
            </a:r>
            <a:r>
              <a:rPr lang="en-AU" dirty="0" err="1"/>
              <a:t>TGbe</a:t>
            </a:r>
            <a:r>
              <a:rPr lang="en-AU" dirty="0"/>
              <a:t>/UHR experts have not identified any features not aligned with EN 301 893 (5 GHz) &amp; EN 303 687 (6 GHz) </a:t>
            </a:r>
          </a:p>
          <a:p>
            <a:pPr lvl="2"/>
            <a:r>
              <a:rPr lang="en-AU" dirty="0"/>
              <a:t>Maybe MLO &amp; Multi-AP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dirty="0"/>
          </a:p>
        </p:txBody>
      </p:sp>
    </p:spTree>
    <p:extLst>
      <p:ext uri="{BB962C8B-B14F-4D97-AF65-F5344CB8AC3E}">
        <p14:creationId xmlns:p14="http://schemas.microsoft.com/office/powerpoint/2010/main" val="2555930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spTree>
    <p:extLst>
      <p:ext uri="{BB962C8B-B14F-4D97-AF65-F5344CB8AC3E}">
        <p14:creationId xmlns:p14="http://schemas.microsoft.com/office/powerpoint/2010/main" val="372064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Nov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November 802 wireless plenary session</a:t>
            </a:r>
          </a:p>
          <a:p>
            <a:pPr lvl="1"/>
            <a:r>
              <a:rPr lang="en-US" dirty="0"/>
              <a:t>You must pay the registration fee whether attending in-person or remotely</a:t>
            </a:r>
          </a:p>
          <a:p>
            <a:pPr lvl="1"/>
            <a:r>
              <a:rPr lang="en-US" dirty="0"/>
              <a:t>If you have not already done so …</a:t>
            </a:r>
          </a:p>
          <a:p>
            <a:pPr lvl="2"/>
            <a:r>
              <a:rPr lang="en-US" dirty="0"/>
              <a:t>… you must register</a:t>
            </a:r>
          </a:p>
          <a:p>
            <a:pPr lvl="1"/>
            <a:r>
              <a:rPr lang="en-US" dirty="0"/>
              <a:t>If you do not intend to register for this session …</a:t>
            </a:r>
          </a:p>
          <a:p>
            <a:pPr lvl="2"/>
            <a:r>
              <a:rPr lang="en-US" dirty="0"/>
              <a:t>… you must leave this meeting</a:t>
            </a:r>
          </a:p>
          <a:p>
            <a:pPr lvl="2"/>
            <a:r>
              <a:rPr lang="en-US" dirty="0"/>
              <a:t>… and, if you have logged attendance on IMAT, email the IEEE 802.11 WG Chair or Vice Chairs to have your attendance credit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progressing slower than hoped/expected</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t>
            </a:r>
          </a:p>
          <a:p>
            <a:pPr lvl="1"/>
            <a:r>
              <a:rPr lang="en-US" dirty="0"/>
              <a:t>Draft EN 301 893 </a:t>
            </a:r>
            <a:r>
              <a:rPr lang="en-AU" dirty="0"/>
              <a:t>v.2.1.49 (stable draft), dated: 21 Oct 2022 …</a:t>
            </a:r>
          </a:p>
          <a:p>
            <a:pPr lvl="2"/>
            <a:r>
              <a:rPr lang="en-AU" dirty="0"/>
              <a:t>… with </a:t>
            </a:r>
            <a:r>
              <a:rPr lang="en-AU" dirty="0">
                <a:latin typeface="+mj-lt"/>
              </a:rPr>
              <a:t>latest changes in </a:t>
            </a:r>
            <a:r>
              <a:rPr lang="en-US" dirty="0">
                <a:effectLst/>
                <a:latin typeface="+mj-lt"/>
                <a:ea typeface="Calibri" panose="020F0502020204030204" pitchFamily="34" charset="0"/>
              </a:rPr>
              <a:t>BRAN(22) 116b005  (</a:t>
            </a:r>
            <a:r>
              <a:rPr lang="en-AU" dirty="0"/>
              <a:t>v.2.1.48g)</a:t>
            </a:r>
            <a:endParaRPr lang="en-AU" dirty="0">
              <a:latin typeface="+mj-lt"/>
            </a:endParaRPr>
          </a:p>
          <a:p>
            <a:r>
              <a:rPr lang="en-AU" dirty="0"/>
              <a:t>Commentary</a:t>
            </a:r>
          </a:p>
          <a:p>
            <a:pPr lvl="1"/>
            <a:r>
              <a:rPr lang="en-AU" dirty="0"/>
              <a:t>v2.1.49 was published after BRAN#116 with mostly editorial changes </a:t>
            </a:r>
          </a:p>
          <a:p>
            <a:pPr lvl="1"/>
            <a:r>
              <a:rPr lang="en-AU" dirty="0"/>
              <a:t>BRAN#116b continued mostly editorial refinements of the draft</a:t>
            </a:r>
          </a:p>
          <a:p>
            <a:pPr lvl="2"/>
            <a:r>
              <a:rPr lang="en-AU" dirty="0">
                <a:solidFill>
                  <a:srgbClr val="FF6600"/>
                </a:solidFill>
              </a:rPr>
              <a:t>Need to define </a:t>
            </a:r>
            <a:r>
              <a:rPr lang="en-AU" i="1" dirty="0">
                <a:solidFill>
                  <a:srgbClr val="FF6600"/>
                </a:solidFill>
              </a:rPr>
              <a:t>P</a:t>
            </a:r>
            <a:r>
              <a:rPr lang="en-AU" i="1" baseline="-25000" dirty="0">
                <a:solidFill>
                  <a:srgbClr val="FF6600"/>
                </a:solidFill>
              </a:rPr>
              <a:t>H</a:t>
            </a:r>
            <a:r>
              <a:rPr lang="en-AU" dirty="0">
                <a:solidFill>
                  <a:srgbClr val="FF6600"/>
                </a:solidFill>
              </a:rPr>
              <a:t>,  which is used to drive the scaling of EDT @ -72 dBm with transmit power</a:t>
            </a:r>
          </a:p>
          <a:p>
            <a:pPr lvl="2"/>
            <a:r>
              <a:rPr lang="en-AU" dirty="0">
                <a:solidFill>
                  <a:srgbClr val="FF6600"/>
                </a:solidFill>
              </a:rPr>
              <a:t>Compromise for adaptivity (&amp; associated testing) remains, as originally agreed way back in BRAN#109 … but now being discussed again</a:t>
            </a:r>
          </a:p>
          <a:p>
            <a:pPr lvl="1"/>
            <a:r>
              <a:rPr lang="en-AU" dirty="0"/>
              <a:t>BRAN#116c discussed the adaptivity issue at length (see later slides)</a:t>
            </a:r>
          </a:p>
          <a:p>
            <a:pPr lvl="1"/>
            <a:r>
              <a:rPr lang="en-AU" dirty="0"/>
              <a:t>The draft will probably not be sent to the HAS consultant or ENAP ballot until after BRAN#117</a:t>
            </a:r>
            <a:endParaRPr lang="en-AU" dirty="0">
              <a:solidFill>
                <a:srgbClr val="FF0000"/>
              </a:solidFill>
            </a:endParaRP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30</a:t>
            </a:fld>
            <a:endParaRPr lang="en-US" dirty="0"/>
          </a:p>
        </p:txBody>
      </p:sp>
    </p:spTree>
    <p:extLst>
      <p:ext uri="{BB962C8B-B14F-4D97-AF65-F5344CB8AC3E}">
        <p14:creationId xmlns:p14="http://schemas.microsoft.com/office/powerpoint/2010/main" val="2246263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The adaptivity issue is back in EN 301 893! </a:t>
            </a:r>
            <a:r>
              <a:rPr lang="en-AU" sz="2400" b="1" dirty="0">
                <a:solidFill>
                  <a:srgbClr val="FF0000"/>
                </a:solidFill>
                <a:sym typeface="Wingdings" panose="05000000000000000000" pitchFamily="2" charset="2"/>
              </a:rPr>
              <a:t></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31</a:t>
            </a:fld>
            <a:endParaRPr lang="en-US" dirty="0"/>
          </a:p>
        </p:txBody>
      </p:sp>
    </p:spTree>
    <p:extLst>
      <p:ext uri="{BB962C8B-B14F-4D97-AF65-F5344CB8AC3E}">
        <p14:creationId xmlns:p14="http://schemas.microsoft.com/office/powerpoint/2010/main" val="308453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D03F-AC4F-8421-97B9-6B711876C71F}"/>
              </a:ext>
            </a:extLst>
          </p:cNvPr>
          <p:cNvSpPr>
            <a:spLocks noGrp="1"/>
          </p:cNvSpPr>
          <p:nvPr>
            <p:ph type="title"/>
          </p:nvPr>
        </p:nvSpPr>
        <p:spPr/>
        <p:txBody>
          <a:bodyPr/>
          <a:lstStyle/>
          <a:p>
            <a:r>
              <a:rPr lang="en-AU" dirty="0"/>
              <a:t>The Coex SC will discuss the 5 GHz EDT issue in BRAN … and a possible Liaison Statement to BRAN</a:t>
            </a:r>
          </a:p>
        </p:txBody>
      </p:sp>
      <p:sp>
        <p:nvSpPr>
          <p:cNvPr id="3" name="Content Placeholder 2">
            <a:extLst>
              <a:ext uri="{FF2B5EF4-FFF2-40B4-BE49-F238E27FC236}">
                <a16:creationId xmlns:a16="http://schemas.microsoft.com/office/drawing/2014/main" id="{351E1562-AE8F-9F18-39BC-51523ADAFE97}"/>
              </a:ext>
            </a:extLst>
          </p:cNvPr>
          <p:cNvSpPr>
            <a:spLocks noGrp="1"/>
          </p:cNvSpPr>
          <p:nvPr>
            <p:ph idx="1"/>
          </p:nvPr>
        </p:nvSpPr>
        <p:spPr/>
        <p:txBody>
          <a:bodyPr/>
          <a:lstStyle/>
          <a:p>
            <a:pPr lvl="1"/>
            <a:r>
              <a:rPr lang="en-AU" dirty="0"/>
              <a:t>The following slides provide a summary of the 5 GHz EDT issue and discussions in BRAN</a:t>
            </a:r>
          </a:p>
          <a:p>
            <a:pPr lvl="2"/>
            <a:r>
              <a:rPr lang="en-AU" dirty="0"/>
              <a:t>How did we get to this point?</a:t>
            </a:r>
          </a:p>
          <a:p>
            <a:pPr lvl="2"/>
            <a:r>
              <a:rPr lang="en-AU" dirty="0"/>
              <a:t>What are options, with pros/cons?</a:t>
            </a:r>
          </a:p>
          <a:p>
            <a:pPr lvl="2"/>
            <a:r>
              <a:rPr lang="en-AU" dirty="0"/>
              <a:t>What are the viable options?</a:t>
            </a:r>
          </a:p>
          <a:p>
            <a:pPr lvl="1"/>
            <a:r>
              <a:rPr lang="en-AU" dirty="0"/>
              <a:t>The views expressed are those of Andrew Myles (Cisco) but they are generally consistent with previous discussions in the Coex SC</a:t>
            </a:r>
          </a:p>
          <a:p>
            <a:pPr lvl="2"/>
            <a:r>
              <a:rPr lang="en-AU" dirty="0"/>
              <a:t>… but feel free to disagree</a:t>
            </a:r>
          </a:p>
          <a:p>
            <a:pPr lvl="2"/>
            <a:r>
              <a:rPr lang="en-AU" dirty="0"/>
              <a:t>… and propose alternate views</a:t>
            </a:r>
          </a:p>
          <a:p>
            <a:pPr lvl="1"/>
            <a:r>
              <a:rPr lang="en-AU" dirty="0"/>
              <a:t>Ultimately, we will discuss a possible liaison statement to ETSI BRAN</a:t>
            </a:r>
          </a:p>
          <a:p>
            <a:endParaRPr lang="en-AU" dirty="0"/>
          </a:p>
        </p:txBody>
      </p:sp>
      <p:sp>
        <p:nvSpPr>
          <p:cNvPr id="4" name="Footer Placeholder 3">
            <a:extLst>
              <a:ext uri="{FF2B5EF4-FFF2-40B4-BE49-F238E27FC236}">
                <a16:creationId xmlns:a16="http://schemas.microsoft.com/office/drawing/2014/main" id="{7A0AA318-F2BA-5CD6-A42C-5918D607ED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4E5CD57-49D8-BAEB-7865-90F3E3D4CF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dirty="0"/>
          </a:p>
        </p:txBody>
      </p:sp>
    </p:spTree>
    <p:extLst>
      <p:ext uri="{BB962C8B-B14F-4D97-AF65-F5344CB8AC3E}">
        <p14:creationId xmlns:p14="http://schemas.microsoft.com/office/powerpoint/2010/main" val="376807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EDB3-C1FC-31BB-0DF2-1D0BB4F703F3}"/>
              </a:ext>
            </a:extLst>
          </p:cNvPr>
          <p:cNvSpPr>
            <a:spLocks noGrp="1"/>
          </p:cNvSpPr>
          <p:nvPr>
            <p:ph type="title"/>
          </p:nvPr>
        </p:nvSpPr>
        <p:spPr>
          <a:xfrm>
            <a:off x="685800" y="685800"/>
            <a:ext cx="7924800" cy="1066800"/>
          </a:xfrm>
        </p:spPr>
        <p:txBody>
          <a:bodyPr/>
          <a:lstStyle/>
          <a:p>
            <a:r>
              <a:rPr lang="en-AU" dirty="0"/>
              <a:t>It was difficult to find an acceptable compromise for EN 301 893 that met the needs of all stakeholders</a:t>
            </a:r>
          </a:p>
        </p:txBody>
      </p:sp>
      <p:sp>
        <p:nvSpPr>
          <p:cNvPr id="3" name="Content Placeholder 2">
            <a:extLst>
              <a:ext uri="{FF2B5EF4-FFF2-40B4-BE49-F238E27FC236}">
                <a16:creationId xmlns:a16="http://schemas.microsoft.com/office/drawing/2014/main" id="{B1FFF4A2-A069-E5B4-283F-92BDABB20360}"/>
              </a:ext>
            </a:extLst>
          </p:cNvPr>
          <p:cNvSpPr>
            <a:spLocks noGrp="1"/>
          </p:cNvSpPr>
          <p:nvPr>
            <p:ph idx="1"/>
          </p:nvPr>
        </p:nvSpPr>
        <p:spPr/>
        <p:txBody>
          <a:bodyPr/>
          <a:lstStyle/>
          <a:p>
            <a:pPr lvl="1"/>
            <a:r>
              <a:rPr lang="en-AU" dirty="0"/>
              <a:t>ETSI BRAN has spent many years discussing appropriate rules for channel access to enable fair &amp; efficient use of 5 GHz spectrum between many technologies</a:t>
            </a:r>
          </a:p>
          <a:p>
            <a:pPr lvl="1"/>
            <a:r>
              <a:rPr lang="en-AU" dirty="0"/>
              <a:t>The challenge has been to define requirements in EN 301 893 that meet the needs of all stakeholders</a:t>
            </a:r>
          </a:p>
          <a:p>
            <a:pPr lvl="2"/>
            <a:r>
              <a:rPr lang="en-AU" dirty="0"/>
              <a:t>Wi-Fi stakeholders want to ensure the rules continue to allow Wi-Fi to deliver the economic &amp; social benefits demonstrated over the last 20+ years</a:t>
            </a:r>
          </a:p>
          <a:p>
            <a:pPr lvl="2"/>
            <a:r>
              <a:rPr lang="en-AU" dirty="0"/>
              <a:t>LAA/NR-U stakeholders want to enable fair access to the band using </a:t>
            </a:r>
            <a:r>
              <a:rPr lang="en-AU" i="1" dirty="0"/>
              <a:t>ED-only</a:t>
            </a:r>
            <a:r>
              <a:rPr lang="en-AU" dirty="0"/>
              <a:t>, rather than the more sophisticated </a:t>
            </a:r>
            <a:r>
              <a:rPr lang="en-AU" i="1" dirty="0"/>
              <a:t>PD/ED </a:t>
            </a:r>
            <a:r>
              <a:rPr lang="en-AU" dirty="0"/>
              <a:t>&amp; </a:t>
            </a:r>
            <a:r>
              <a:rPr lang="en-AU" i="1" dirty="0"/>
              <a:t>NAV</a:t>
            </a:r>
            <a:r>
              <a:rPr lang="en-AU" dirty="0"/>
              <a:t> methods used by Wi-Fi</a:t>
            </a:r>
          </a:p>
          <a:p>
            <a:pPr lvl="2"/>
            <a:r>
              <a:rPr lang="en-AU" dirty="0"/>
              <a:t>Regulators want to promote innovation as well as tested efficient/fair use of spectrum</a:t>
            </a:r>
          </a:p>
          <a:p>
            <a:pPr lvl="1"/>
            <a:r>
              <a:rPr lang="en-AU" dirty="0"/>
              <a:t>It has proven very difficult to find a good middle ground between these needs … with the </a:t>
            </a:r>
            <a:r>
              <a:rPr lang="en-AU" i="1" dirty="0"/>
              <a:t>status quo </a:t>
            </a:r>
            <a:r>
              <a:rPr lang="en-AU" dirty="0"/>
              <a:t>in the current draft EN 301 893 clearly representing a compromise rather than an ideal solution</a:t>
            </a:r>
          </a:p>
        </p:txBody>
      </p:sp>
      <p:sp>
        <p:nvSpPr>
          <p:cNvPr id="4" name="Footer Placeholder 3">
            <a:extLst>
              <a:ext uri="{FF2B5EF4-FFF2-40B4-BE49-F238E27FC236}">
                <a16:creationId xmlns:a16="http://schemas.microsoft.com/office/drawing/2014/main" id="{ED127EAE-664F-D335-F822-99A22238F5EC}"/>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FB6EACAA-CB85-30E7-5CAA-21A8AB0858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1259010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03D4-A868-68E2-6FC3-6FE29BCE695C}"/>
              </a:ext>
            </a:extLst>
          </p:cNvPr>
          <p:cNvSpPr>
            <a:spLocks noGrp="1"/>
          </p:cNvSpPr>
          <p:nvPr>
            <p:ph type="title"/>
          </p:nvPr>
        </p:nvSpPr>
        <p:spPr>
          <a:xfrm>
            <a:off x="685800" y="685800"/>
            <a:ext cx="8382000" cy="1066800"/>
          </a:xfrm>
        </p:spPr>
        <p:txBody>
          <a:bodyPr/>
          <a:lstStyle/>
          <a:p>
            <a:r>
              <a:rPr lang="en-AU" dirty="0"/>
              <a:t>A compromise was eventually found that balanced the  needs of proponents of both legacy &amp; new technologies</a:t>
            </a:r>
          </a:p>
        </p:txBody>
      </p:sp>
      <p:sp>
        <p:nvSpPr>
          <p:cNvPr id="3" name="Content Placeholder 2">
            <a:extLst>
              <a:ext uri="{FF2B5EF4-FFF2-40B4-BE49-F238E27FC236}">
                <a16:creationId xmlns:a16="http://schemas.microsoft.com/office/drawing/2014/main" id="{AC62F408-7F0A-5E51-FBBB-559DF507B613}"/>
              </a:ext>
            </a:extLst>
          </p:cNvPr>
          <p:cNvSpPr>
            <a:spLocks noGrp="1"/>
          </p:cNvSpPr>
          <p:nvPr>
            <p:ph idx="1"/>
          </p:nvPr>
        </p:nvSpPr>
        <p:spPr/>
        <p:txBody>
          <a:bodyPr/>
          <a:lstStyle/>
          <a:p>
            <a:pPr lvl="1"/>
            <a:r>
              <a:rPr lang="en-AU" dirty="0"/>
              <a:t>The </a:t>
            </a:r>
            <a:r>
              <a:rPr lang="en-AU" i="1" dirty="0"/>
              <a:t>status quo </a:t>
            </a:r>
            <a:r>
              <a:rPr lang="en-AU" dirty="0"/>
              <a:t>in the current draft of EN 301 893 is</a:t>
            </a:r>
          </a:p>
          <a:p>
            <a:pPr lvl="2"/>
            <a:r>
              <a:rPr lang="en-AU" dirty="0"/>
              <a:t>Any technology may use </a:t>
            </a:r>
            <a:r>
              <a:rPr lang="en-AU" i="1" dirty="0"/>
              <a:t>EDT @ -72 dBm (scaled) </a:t>
            </a:r>
          </a:p>
          <a:p>
            <a:pPr lvl="2"/>
            <a:r>
              <a:rPr lang="en-AU" dirty="0"/>
              <a:t>As an exception, an 802.11a/n/ac/</a:t>
            </a:r>
            <a:r>
              <a:rPr lang="en-AU" dirty="0" err="1"/>
              <a:t>ax</a:t>
            </a:r>
            <a:r>
              <a:rPr lang="en-AU" dirty="0"/>
              <a:t> compliant device may use </a:t>
            </a:r>
            <a:r>
              <a:rPr lang="en-AU" i="1" dirty="0"/>
              <a:t>EDT</a:t>
            </a:r>
            <a:br>
              <a:rPr lang="en-AU" i="1" dirty="0"/>
            </a:br>
            <a:r>
              <a:rPr lang="en-AU" i="1" dirty="0"/>
              <a:t>@ -62 dBm </a:t>
            </a:r>
            <a:r>
              <a:rPr lang="en-AU" dirty="0"/>
              <a:t>to account for these devices also using </a:t>
            </a:r>
            <a:r>
              <a:rPr lang="en-AU" i="1" dirty="0"/>
              <a:t>PD @ -82 dBm</a:t>
            </a:r>
          </a:p>
          <a:p>
            <a:pPr lvl="1"/>
            <a:r>
              <a:rPr lang="en-AU" dirty="0"/>
              <a:t>This </a:t>
            </a:r>
            <a:r>
              <a:rPr lang="en-AU" i="1" dirty="0"/>
              <a:t>status quo </a:t>
            </a:r>
            <a:r>
              <a:rPr lang="en-AU" dirty="0"/>
              <a:t>was the result of a hard fought compromise between diverse stakeholders in which everyone was a little unhappy</a:t>
            </a:r>
          </a:p>
          <a:p>
            <a:pPr lvl="1"/>
            <a:r>
              <a:rPr lang="en-AU" dirty="0"/>
              <a:t>The most important aspect of the compromise is that, on average, it is believed to provide fair &amp; efficient spectrum access to:</a:t>
            </a:r>
          </a:p>
          <a:p>
            <a:pPr lvl="2"/>
            <a:r>
              <a:rPr lang="en-AU" dirty="0"/>
              <a:t>Legacy Wi-Fi equipment using traditional </a:t>
            </a:r>
            <a:r>
              <a:rPr lang="en-AU" i="1" dirty="0"/>
              <a:t>PD/ED </a:t>
            </a:r>
            <a:r>
              <a:rPr lang="en-AU" dirty="0"/>
              <a:t>mechanisms</a:t>
            </a:r>
          </a:p>
          <a:p>
            <a:pPr lvl="2"/>
            <a:r>
              <a:rPr lang="en-AU" dirty="0"/>
              <a:t>Other equipment using </a:t>
            </a:r>
            <a:r>
              <a:rPr lang="en-AU" i="1" dirty="0"/>
              <a:t>ED-only</a:t>
            </a:r>
            <a:r>
              <a:rPr lang="en-AU" dirty="0"/>
              <a:t> mechanisms</a:t>
            </a:r>
          </a:p>
          <a:p>
            <a:pPr lvl="1"/>
            <a:r>
              <a:rPr lang="en-AU" dirty="0"/>
              <a:t>The access is not ideal in other ways but it appears to be reasonable overall, based on many simulations over many years in:</a:t>
            </a:r>
          </a:p>
          <a:p>
            <a:pPr lvl="2"/>
            <a:r>
              <a:rPr lang="en-AU" dirty="0"/>
              <a:t>3GPP RAN</a:t>
            </a:r>
          </a:p>
          <a:p>
            <a:pPr lvl="2"/>
            <a:r>
              <a:rPr lang="en-AU" dirty="0"/>
              <a:t>ETSI BRAN </a:t>
            </a:r>
          </a:p>
        </p:txBody>
      </p:sp>
      <p:sp>
        <p:nvSpPr>
          <p:cNvPr id="4" name="Footer Placeholder 3">
            <a:extLst>
              <a:ext uri="{FF2B5EF4-FFF2-40B4-BE49-F238E27FC236}">
                <a16:creationId xmlns:a16="http://schemas.microsoft.com/office/drawing/2014/main" id="{06C3A7AA-A292-CE2A-A6E6-BD3BB204A58A}"/>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2873DE58-E76E-1BC8-9816-B9D35C3069E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117365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7D3E9A7-A120-B588-52C3-5372BA4C5E69}"/>
              </a:ext>
            </a:extLst>
          </p:cNvPr>
          <p:cNvSpPr>
            <a:spLocks noGrp="1"/>
          </p:cNvSpPr>
          <p:nvPr>
            <p:ph type="title"/>
          </p:nvPr>
        </p:nvSpPr>
        <p:spPr>
          <a:xfrm>
            <a:off x="685800" y="685800"/>
            <a:ext cx="8001000" cy="1066800"/>
          </a:xfrm>
        </p:spPr>
        <p:txBody>
          <a:bodyPr/>
          <a:lstStyle/>
          <a:p>
            <a:r>
              <a:rPr lang="en-AU" dirty="0"/>
              <a:t>The discussion that led to this compromise has had  positive outcomes for Wi-Fi &amp; coexistence generally</a:t>
            </a:r>
          </a:p>
        </p:txBody>
      </p:sp>
      <p:sp>
        <p:nvSpPr>
          <p:cNvPr id="3" name="Content Placeholder 2">
            <a:extLst>
              <a:ext uri="{FF2B5EF4-FFF2-40B4-BE49-F238E27FC236}">
                <a16:creationId xmlns:a16="http://schemas.microsoft.com/office/drawing/2014/main" id="{D90C592C-27A3-84E2-3B03-D1175102A22F}"/>
              </a:ext>
            </a:extLst>
          </p:cNvPr>
          <p:cNvSpPr>
            <a:spLocks noGrp="1"/>
          </p:cNvSpPr>
          <p:nvPr>
            <p:ph idx="1"/>
          </p:nvPr>
        </p:nvSpPr>
        <p:spPr/>
        <p:txBody>
          <a:bodyPr/>
          <a:lstStyle/>
          <a:p>
            <a:pPr lvl="1"/>
            <a:r>
              <a:rPr lang="en-AU" dirty="0"/>
              <a:t>The discussions over the years in ETSI BRAN and elsewhere that led to this compromise in Europe have had positive outcomes for Wi-Fi &amp; coexistence in the 5 GHz band globally</a:t>
            </a:r>
          </a:p>
          <a:p>
            <a:pPr lvl="1"/>
            <a:r>
              <a:rPr lang="en-AU" dirty="0"/>
              <a:t>By direct &amp; indirect influence, the discussions caused 3GPP to specify LAA &amp; NR-U use EDCA-like access with Wi-Fi compatible timing parameters</a:t>
            </a:r>
          </a:p>
          <a:p>
            <a:pPr lvl="2"/>
            <a:r>
              <a:rPr lang="en-AU" dirty="0"/>
              <a:t>Albeit with LAA &amp; NR-U using the more one dimensional “listening” approach based on </a:t>
            </a:r>
            <a:r>
              <a:rPr lang="en-AU" i="1" dirty="0"/>
              <a:t>ED-only @ -72 dBm</a:t>
            </a:r>
            <a:r>
              <a:rPr lang="en-AU" dirty="0"/>
              <a:t>…</a:t>
            </a:r>
          </a:p>
          <a:p>
            <a:pPr lvl="2"/>
            <a:r>
              <a:rPr lang="en-AU" dirty="0"/>
              <a:t>… rather than the more diverse Wi-Fi multi-dimensional “listening” approach with </a:t>
            </a:r>
            <a:r>
              <a:rPr lang="en-AU" i="1" dirty="0"/>
              <a:t>PD/ED @ 82/-62 dBm </a:t>
            </a:r>
            <a:r>
              <a:rPr lang="en-AU" dirty="0"/>
              <a:t>along with NAV based reservations (including RTS/CTS)</a:t>
            </a:r>
          </a:p>
          <a:p>
            <a:pPr lvl="1"/>
            <a:r>
              <a:rPr lang="en-AU" dirty="0"/>
              <a:t>This means Wi-Fi &amp; LAA/NR-U can coexist reasonably well “on average”</a:t>
            </a:r>
          </a:p>
          <a:p>
            <a:pPr lvl="2"/>
            <a:r>
              <a:rPr lang="en-AU" dirty="0"/>
              <a:t>Heterogenous access means that there are some undesirable edge conditions</a:t>
            </a:r>
          </a:p>
          <a:p>
            <a:pPr lvl="2"/>
            <a:r>
              <a:rPr lang="en-AU" dirty="0"/>
              <a:t>The non-use of </a:t>
            </a:r>
            <a:r>
              <a:rPr lang="en-AU" i="1" dirty="0"/>
              <a:t>NAV</a:t>
            </a:r>
            <a:r>
              <a:rPr lang="en-AU" dirty="0"/>
              <a:t> by LAA/NR-U causes hidden station issues, as shown by the </a:t>
            </a:r>
            <a:r>
              <a:rPr lang="en-AU" i="1" dirty="0"/>
              <a:t>University of Chicago </a:t>
            </a:r>
            <a:r>
              <a:rPr lang="en-AU" dirty="0"/>
              <a:t>measurements (</a:t>
            </a:r>
            <a:r>
              <a:rPr lang="en-AU" dirty="0">
                <a:hlinkClick r:id="rId2"/>
              </a:rPr>
              <a:t>11-20-1973</a:t>
            </a:r>
            <a:r>
              <a:rPr lang="en-AU" dirty="0"/>
              <a:t>, </a:t>
            </a:r>
            <a:r>
              <a:rPr lang="en-AU" dirty="0">
                <a:hlinkClick r:id="rId3"/>
              </a:rPr>
              <a:t>11-21-1858-01</a:t>
            </a:r>
            <a:r>
              <a:rPr lang="en-AU" dirty="0"/>
              <a:t>) </a:t>
            </a:r>
          </a:p>
          <a:p>
            <a:endParaRPr lang="en-AU" dirty="0"/>
          </a:p>
        </p:txBody>
      </p:sp>
      <p:sp>
        <p:nvSpPr>
          <p:cNvPr id="4" name="Footer Placeholder 3">
            <a:extLst>
              <a:ext uri="{FF2B5EF4-FFF2-40B4-BE49-F238E27FC236}">
                <a16:creationId xmlns:a16="http://schemas.microsoft.com/office/drawing/2014/main" id="{8E5DE0B7-92E7-ED66-B480-AF0F0EA8BFD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B7DA5E8-F9CE-07A8-E322-51B68C20B3C6}"/>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2662580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6400-51D0-5754-7D57-81945C43A963}"/>
              </a:ext>
            </a:extLst>
          </p:cNvPr>
          <p:cNvSpPr>
            <a:spLocks noGrp="1"/>
          </p:cNvSpPr>
          <p:nvPr>
            <p:ph type="title"/>
          </p:nvPr>
        </p:nvSpPr>
        <p:spPr/>
        <p:txBody>
          <a:bodyPr/>
          <a:lstStyle/>
          <a:p>
            <a:r>
              <a:rPr lang="en-AU" dirty="0"/>
              <a:t>Qualcomm is now challenging that compromise because of a perceived 802.11ax/be </a:t>
            </a:r>
            <a:r>
              <a:rPr lang="en-AU" dirty="0" err="1"/>
              <a:t>coex</a:t>
            </a:r>
            <a:r>
              <a:rPr lang="en-AU" dirty="0"/>
              <a:t> issue</a:t>
            </a:r>
          </a:p>
        </p:txBody>
      </p:sp>
      <p:sp>
        <p:nvSpPr>
          <p:cNvPr id="3" name="Content Placeholder 2">
            <a:extLst>
              <a:ext uri="{FF2B5EF4-FFF2-40B4-BE49-F238E27FC236}">
                <a16:creationId xmlns:a16="http://schemas.microsoft.com/office/drawing/2014/main" id="{353C376D-454B-A0AA-5B2C-9D0B16F25BBC}"/>
              </a:ext>
            </a:extLst>
          </p:cNvPr>
          <p:cNvSpPr>
            <a:spLocks noGrp="1"/>
          </p:cNvSpPr>
          <p:nvPr>
            <p:ph idx="1"/>
          </p:nvPr>
        </p:nvSpPr>
        <p:spPr/>
        <p:txBody>
          <a:bodyPr/>
          <a:lstStyle/>
          <a:p>
            <a:pPr lvl="1"/>
            <a:r>
              <a:rPr lang="en-AU" dirty="0"/>
              <a:t>An important element of the compromise is that 802.11be will be unable to make use of the </a:t>
            </a:r>
            <a:r>
              <a:rPr lang="en-AU" i="1" dirty="0"/>
              <a:t>exception, </a:t>
            </a:r>
            <a:r>
              <a:rPr lang="en-AU" dirty="0"/>
              <a:t>forcing it to use </a:t>
            </a:r>
            <a:r>
              <a:rPr lang="en-AU" i="1" dirty="0"/>
              <a:t>EDT @ -72 dBm (scaled)</a:t>
            </a:r>
          </a:p>
          <a:p>
            <a:pPr lvl="2"/>
            <a:r>
              <a:rPr lang="en-AU" dirty="0"/>
              <a:t>This came about because some stakeholders were not happy that new 802.11 equipment would continue to have the, so called, “10 dB advantage” over LAA/NR-U despite there being no evidence any advantage exists in practice</a:t>
            </a:r>
          </a:p>
          <a:p>
            <a:pPr lvl="2"/>
            <a:r>
              <a:rPr lang="en-AU" dirty="0"/>
              <a:t>Most Wi-Fi stakeholders accepted this constraint on 802.11be in the knowledge that EN 301 893 could be refined as more information became available</a:t>
            </a:r>
          </a:p>
          <a:p>
            <a:pPr lvl="1"/>
            <a:r>
              <a:rPr lang="en-AU" dirty="0"/>
              <a:t>However, recently Qualcomm expressed a concern that the compromise would result in 802.11ax having an advantage over 802.11be</a:t>
            </a:r>
          </a:p>
          <a:p>
            <a:pPr lvl="2"/>
            <a:r>
              <a:rPr lang="en-AU" dirty="0"/>
              <a:t>The simulation evidence used to make this assertion is contentious ...</a:t>
            </a:r>
          </a:p>
          <a:p>
            <a:pPr lvl="2"/>
            <a:r>
              <a:rPr lang="en-AU" dirty="0"/>
              <a:t>… contradicting evidence over many years in 3GPP RAN &amp; ETSI BRAN simulations, including recent HPE &amp; CableLabs submissions</a:t>
            </a:r>
          </a:p>
          <a:p>
            <a:pPr lvl="1"/>
            <a:r>
              <a:rPr lang="en-AU" dirty="0"/>
              <a:t>In an attempt to avoid their feared outcome, Qualcomm proposed that the constraint in EN 301 893 be relaxed to an </a:t>
            </a:r>
            <a:r>
              <a:rPr lang="en-AU" i="1" dirty="0"/>
              <a:t>EDT @ -62 dBm </a:t>
            </a:r>
            <a:r>
              <a:rPr lang="en-AU" dirty="0"/>
              <a:t>for all technologies at all times</a:t>
            </a:r>
          </a:p>
        </p:txBody>
      </p:sp>
      <p:sp>
        <p:nvSpPr>
          <p:cNvPr id="4" name="Footer Placeholder 3">
            <a:extLst>
              <a:ext uri="{FF2B5EF4-FFF2-40B4-BE49-F238E27FC236}">
                <a16:creationId xmlns:a16="http://schemas.microsoft.com/office/drawing/2014/main" id="{310B7A76-674C-E368-E727-71F0FDD8C280}"/>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8BB87FC6-7F5B-0AE8-9194-99B6E7C61E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755027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0748-A2E2-8878-B68C-F1A8C92801CF}"/>
              </a:ext>
            </a:extLst>
          </p:cNvPr>
          <p:cNvSpPr>
            <a:spLocks noGrp="1"/>
          </p:cNvSpPr>
          <p:nvPr>
            <p:ph type="title"/>
          </p:nvPr>
        </p:nvSpPr>
        <p:spPr>
          <a:xfrm>
            <a:off x="685800" y="685800"/>
            <a:ext cx="8305800" cy="1066800"/>
          </a:xfrm>
        </p:spPr>
        <p:txBody>
          <a:bodyPr/>
          <a:lstStyle/>
          <a:p>
            <a:r>
              <a:rPr lang="en-AU" dirty="0"/>
              <a:t>Qualcomm’s proposed solution fixes 802.11be/</a:t>
            </a:r>
            <a:r>
              <a:rPr lang="en-AU" dirty="0" err="1"/>
              <a:t>ax</a:t>
            </a:r>
            <a:r>
              <a:rPr lang="en-AU" dirty="0"/>
              <a:t> issue but ignores the original Wi-Fi/NR-U/LAA </a:t>
            </a:r>
            <a:r>
              <a:rPr lang="en-AU" dirty="0" err="1"/>
              <a:t>coex</a:t>
            </a:r>
            <a:r>
              <a:rPr lang="en-AU" dirty="0"/>
              <a:t> issue</a:t>
            </a:r>
          </a:p>
        </p:txBody>
      </p:sp>
      <p:sp>
        <p:nvSpPr>
          <p:cNvPr id="3" name="Content Placeholder 2">
            <a:extLst>
              <a:ext uri="{FF2B5EF4-FFF2-40B4-BE49-F238E27FC236}">
                <a16:creationId xmlns:a16="http://schemas.microsoft.com/office/drawing/2014/main" id="{0632EACB-422B-63E3-5C0A-8C1D82B285DA}"/>
              </a:ext>
            </a:extLst>
          </p:cNvPr>
          <p:cNvSpPr>
            <a:spLocks noGrp="1"/>
          </p:cNvSpPr>
          <p:nvPr>
            <p:ph idx="1"/>
          </p:nvPr>
        </p:nvSpPr>
        <p:spPr/>
        <p:txBody>
          <a:bodyPr/>
          <a:lstStyle/>
          <a:p>
            <a:pPr lvl="1"/>
            <a:r>
              <a:rPr lang="en-AU" dirty="0"/>
              <a:t>The obvious issue with Qualcomm’s proposal for </a:t>
            </a:r>
            <a:r>
              <a:rPr lang="en-AU" i="1" dirty="0"/>
              <a:t>EDT @ -62 dBm </a:t>
            </a:r>
            <a:r>
              <a:rPr lang="en-AU" dirty="0"/>
              <a:t>for all technologies is that we </a:t>
            </a:r>
            <a:r>
              <a:rPr lang="en-AU" b="1" dirty="0"/>
              <a:t>know </a:t>
            </a:r>
            <a:r>
              <a:rPr lang="en-AU" b="1" i="1" dirty="0"/>
              <a:t>EDT @ -62 dBm</a:t>
            </a:r>
            <a:r>
              <a:rPr lang="en-AU" b="1" dirty="0"/>
              <a:t> results in poor sharing</a:t>
            </a:r>
          </a:p>
          <a:p>
            <a:pPr lvl="2"/>
            <a:r>
              <a:rPr lang="en-AU" dirty="0"/>
              <a:t>This assumes multiple technologies are attempting to share a 5 GHz channel …</a:t>
            </a:r>
          </a:p>
          <a:p>
            <a:pPr lvl="2"/>
            <a:r>
              <a:rPr lang="en-AU" dirty="0"/>
              <a:t>… because there would be no problem if Wi-Fi was the only technology used …</a:t>
            </a:r>
          </a:p>
          <a:p>
            <a:pPr lvl="2"/>
            <a:r>
              <a:rPr lang="en-AU" dirty="0"/>
              <a:t>… but that seems unlikely, with LAA/NR-U/SL-U/etc in the pipeline</a:t>
            </a:r>
          </a:p>
          <a:p>
            <a:pPr lvl="1"/>
            <a:r>
              <a:rPr lang="en-AU" dirty="0"/>
              <a:t>As BRAN(20)1070321 (Sept 2020), noted:</a:t>
            </a:r>
          </a:p>
          <a:p>
            <a:pPr lvl="2"/>
            <a:r>
              <a:rPr lang="en-AU" i="1" dirty="0"/>
              <a:t>Many 3GPP simulations show that another system using ED-only @ -62 dBm while Wi-Fi uses PD/ED @ -82/-62 dBm is bad for sharing!</a:t>
            </a:r>
          </a:p>
          <a:p>
            <a:pPr lvl="2"/>
            <a:r>
              <a:rPr lang="en-AU" i="1" dirty="0" err="1"/>
              <a:t>UofChicago</a:t>
            </a:r>
            <a:r>
              <a:rPr lang="en-AU" i="1" dirty="0"/>
              <a:t>/</a:t>
            </a:r>
            <a:r>
              <a:rPr lang="en-AU" i="1" dirty="0" err="1"/>
              <a:t>UoW</a:t>
            </a:r>
            <a:r>
              <a:rPr lang="en-AU" i="1" dirty="0"/>
              <a:t> results show the best use of spectrum occurs with symmetric detection between devices at -82 dBm (using some sort of common detection)</a:t>
            </a:r>
          </a:p>
          <a:p>
            <a:pPr lvl="2"/>
            <a:r>
              <a:rPr lang="en-AU" i="1" dirty="0"/>
              <a:t>Various simulations from Ericsson &amp; Nokia confirm better coexistence and spectrum use generally occurs at EDTs well below -62 dBm</a:t>
            </a:r>
          </a:p>
          <a:p>
            <a:pPr lvl="1"/>
            <a:r>
              <a:rPr lang="en-AU" dirty="0"/>
              <a:t>The positive attributes of Qualcomm’s proposal are it is simple &amp; treats all technologies uniformly … at the cost of efficient spectrum use,  effective sharing &amp; technology neutrality</a:t>
            </a:r>
          </a:p>
        </p:txBody>
      </p:sp>
      <p:sp>
        <p:nvSpPr>
          <p:cNvPr id="4" name="Footer Placeholder 3">
            <a:extLst>
              <a:ext uri="{FF2B5EF4-FFF2-40B4-BE49-F238E27FC236}">
                <a16:creationId xmlns:a16="http://schemas.microsoft.com/office/drawing/2014/main" id="{8A0AEFC5-D779-FD00-398A-3E867A45F071}"/>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2045AE77-43C8-9673-79E0-4275EB6370D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835641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A851-76A6-D100-7D52-9589D96E60FE}"/>
              </a:ext>
            </a:extLst>
          </p:cNvPr>
          <p:cNvSpPr>
            <a:spLocks noGrp="1"/>
          </p:cNvSpPr>
          <p:nvPr>
            <p:ph type="title"/>
          </p:nvPr>
        </p:nvSpPr>
        <p:spPr/>
        <p:txBody>
          <a:bodyPr/>
          <a:lstStyle/>
          <a:p>
            <a:r>
              <a:rPr lang="en-AU" dirty="0"/>
              <a:t>A revaluation suggests various viable options, but they probably exclude Qualcomm’s proposal</a:t>
            </a:r>
          </a:p>
        </p:txBody>
      </p:sp>
      <p:sp>
        <p:nvSpPr>
          <p:cNvPr id="3" name="Content Placeholder 2">
            <a:extLst>
              <a:ext uri="{FF2B5EF4-FFF2-40B4-BE49-F238E27FC236}">
                <a16:creationId xmlns:a16="http://schemas.microsoft.com/office/drawing/2014/main" id="{7F2C8BB1-9649-B36D-9D36-3C68C494A6D8}"/>
              </a:ext>
            </a:extLst>
          </p:cNvPr>
          <p:cNvSpPr>
            <a:spLocks noGrp="1"/>
          </p:cNvSpPr>
          <p:nvPr>
            <p:ph idx="1"/>
          </p:nvPr>
        </p:nvSpPr>
        <p:spPr>
          <a:xfrm>
            <a:off x="685800" y="1828800"/>
            <a:ext cx="7772400" cy="4114800"/>
          </a:xfrm>
        </p:spPr>
        <p:txBody>
          <a:bodyPr/>
          <a:lstStyle/>
          <a:p>
            <a:pPr lvl="1"/>
            <a:r>
              <a:rPr lang="en-AU" dirty="0"/>
              <a:t>At this point, it seems useful to compare &amp; contrast the pro/cons &amp; unknowns of various options for access requirements in EN 301 893</a:t>
            </a:r>
          </a:p>
          <a:p>
            <a:pPr lvl="1"/>
            <a:r>
              <a:rPr lang="en-AU" dirty="0"/>
              <a:t>The main options discussed by various groups over the years and recently are:</a:t>
            </a:r>
          </a:p>
          <a:p>
            <a:pPr lvl="2"/>
            <a:r>
              <a:rPr lang="en-AU" i="1" dirty="0">
                <a:solidFill>
                  <a:srgbClr val="00B050"/>
                </a:solidFill>
              </a:rPr>
              <a:t>Status quo </a:t>
            </a:r>
            <a:r>
              <a:rPr lang="en-AU" dirty="0">
                <a:solidFill>
                  <a:srgbClr val="00B050"/>
                </a:solidFill>
              </a:rPr>
              <a:t>in draft version of EN 301 893</a:t>
            </a:r>
          </a:p>
          <a:p>
            <a:pPr lvl="2"/>
            <a:r>
              <a:rPr lang="en-AU" dirty="0">
                <a:solidFill>
                  <a:srgbClr val="FF0000"/>
                </a:solidFill>
              </a:rPr>
              <a:t>Adopt EDT @ -62 dBm for all technologies (Qualcomm proposal)</a:t>
            </a:r>
          </a:p>
          <a:p>
            <a:pPr lvl="2"/>
            <a:r>
              <a:rPr lang="en-AU" dirty="0">
                <a:solidFill>
                  <a:srgbClr val="FF6600"/>
                </a:solidFill>
              </a:rPr>
              <a:t>Expand the exception to cover 802.11be</a:t>
            </a:r>
            <a:endParaRPr lang="en-AU" dirty="0">
              <a:solidFill>
                <a:srgbClr val="00B050"/>
              </a:solidFill>
            </a:endParaRPr>
          </a:p>
          <a:p>
            <a:pPr lvl="2"/>
            <a:r>
              <a:rPr lang="en-AU" i="1" dirty="0">
                <a:solidFill>
                  <a:srgbClr val="00B050"/>
                </a:solidFill>
              </a:rPr>
              <a:t>Status quo </a:t>
            </a:r>
            <a:r>
              <a:rPr lang="en-AU" dirty="0">
                <a:solidFill>
                  <a:srgbClr val="00B050"/>
                </a:solidFill>
              </a:rPr>
              <a:t>in draft version of EN 301 893, with an expiry date on the HS to force BRAN to continue considering new information for a new revision</a:t>
            </a:r>
          </a:p>
          <a:p>
            <a:pPr lvl="2"/>
            <a:r>
              <a:rPr lang="en-AU" dirty="0">
                <a:solidFill>
                  <a:srgbClr val="00B050"/>
                </a:solidFill>
              </a:rPr>
              <a:t>Transition to EDT @ -72 dm (scaled) for all technologies with an expiry date within the HS for the use of the exception by 802.11a/n/ac/</a:t>
            </a:r>
            <a:r>
              <a:rPr lang="en-AU" dirty="0" err="1">
                <a:solidFill>
                  <a:srgbClr val="00B050"/>
                </a:solidFill>
              </a:rPr>
              <a:t>ax</a:t>
            </a:r>
            <a:endParaRPr lang="en-AU" dirty="0">
              <a:solidFill>
                <a:srgbClr val="00B050"/>
              </a:solidFill>
            </a:endParaRPr>
          </a:p>
          <a:p>
            <a:pPr lvl="1"/>
            <a:r>
              <a:rPr lang="en-AU" dirty="0"/>
              <a:t>The following pages suggest the options marked in:</a:t>
            </a:r>
          </a:p>
          <a:p>
            <a:pPr lvl="2"/>
            <a:r>
              <a:rPr lang="en-AU" dirty="0">
                <a:solidFill>
                  <a:srgbClr val="00B050"/>
                </a:solidFill>
              </a:rPr>
              <a:t>Green</a:t>
            </a:r>
            <a:r>
              <a:rPr lang="en-AU" dirty="0"/>
              <a:t> above are probably viable</a:t>
            </a:r>
          </a:p>
          <a:p>
            <a:pPr lvl="2"/>
            <a:r>
              <a:rPr lang="en-AU" dirty="0">
                <a:solidFill>
                  <a:srgbClr val="FF0000"/>
                </a:solidFill>
              </a:rPr>
              <a:t>Red</a:t>
            </a:r>
            <a:r>
              <a:rPr lang="en-AU" dirty="0"/>
              <a:t> are probably not viable</a:t>
            </a:r>
          </a:p>
          <a:p>
            <a:pPr lvl="2"/>
            <a:r>
              <a:rPr lang="en-AU" dirty="0">
                <a:solidFill>
                  <a:srgbClr val="FF6600"/>
                </a:solidFill>
              </a:rPr>
              <a:t>Orange</a:t>
            </a:r>
            <a:r>
              <a:rPr lang="en-AU" dirty="0"/>
              <a:t> are in between!</a:t>
            </a:r>
          </a:p>
          <a:p>
            <a:pPr lvl="1"/>
            <a:endParaRPr lang="en-AU" dirty="0"/>
          </a:p>
          <a:p>
            <a:pPr lvl="1"/>
            <a:endParaRPr lang="en-AU" dirty="0"/>
          </a:p>
        </p:txBody>
      </p:sp>
      <p:sp>
        <p:nvSpPr>
          <p:cNvPr id="4" name="Footer Placeholder 3">
            <a:extLst>
              <a:ext uri="{FF2B5EF4-FFF2-40B4-BE49-F238E27FC236}">
                <a16:creationId xmlns:a16="http://schemas.microsoft.com/office/drawing/2014/main" id="{C8BE55B3-0B4E-0F72-1AB8-1C397772DDDF}"/>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BDA9555F-24EE-5F7D-8DF2-BF37576EBAE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814580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The </a:t>
            </a:r>
            <a:r>
              <a:rPr lang="en-AU" i="1" dirty="0"/>
              <a:t>status quo </a:t>
            </a:r>
            <a:r>
              <a:rPr lang="en-AU" dirty="0"/>
              <a:t>provides a balance of sharing, efficient spectrum use &amp; technology neutrality</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Status quo</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1" u="none" strike="noStrike" cap="none" normalizeH="0" baseline="0" dirty="0">
                <a:ln>
                  <a:noFill/>
                </a:ln>
                <a:solidFill>
                  <a:schemeClr val="tx1"/>
                </a:solidFill>
                <a:effectLst/>
                <a:latin typeface="+mj-lt"/>
              </a:rPr>
              <a:t>EDT @ -72 dBm (scaled)</a:t>
            </a:r>
          </a:p>
          <a:p>
            <a:pPr marL="0" marR="0" indent="0" algn="l" defTabSz="914400" rtl="0" eaLnBrk="0" fontAlgn="base" latinLnBrk="0" hangingPunct="0">
              <a:lnSpc>
                <a:spcPct val="100000"/>
              </a:lnSpc>
              <a:spcBef>
                <a:spcPct val="0"/>
              </a:spcBef>
              <a:spcAft>
                <a:spcPct val="0"/>
              </a:spcAft>
              <a:buClrTx/>
              <a:buSzTx/>
              <a:buFontTx/>
              <a:buNone/>
              <a:tabLst/>
            </a:pPr>
            <a:r>
              <a:rPr lang="en-AU" sz="1400" i="1" dirty="0">
                <a:latin typeface="+mj-lt"/>
              </a:rPr>
              <a:t>EDT @ -62 dBm </a:t>
            </a:r>
            <a:r>
              <a:rPr lang="en-AU" sz="1400" dirty="0">
                <a:latin typeface="+mj-lt"/>
              </a:rPr>
              <a:t>exception for 802.11a/n/ac/</a:t>
            </a:r>
            <a:r>
              <a:rPr lang="en-AU" sz="1400" dirty="0" err="1">
                <a:latin typeface="+mj-lt"/>
              </a:rPr>
              <a:t>ax</a:t>
            </a:r>
            <a:r>
              <a:rPr lang="en-AU" sz="1400" dirty="0">
                <a:latin typeface="+mj-lt"/>
              </a:rPr>
              <a:t> equipment</a:t>
            </a:r>
            <a:endParaRPr kumimoji="0" lang="en-AU" sz="1400" b="0" i="0" u="none" strike="noStrike" cap="none" normalizeH="0" baseline="0" dirty="0">
              <a:ln>
                <a:noFill/>
              </a:ln>
              <a:solidFill>
                <a:schemeClr val="tx1"/>
              </a:solidFill>
              <a:effectLst/>
              <a:latin typeface="+mj-lt"/>
            </a:endParaRP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Good sharing between LAA/NR-U vs 802.11a/n/ac/</a:t>
            </a:r>
            <a:r>
              <a:rPr lang="en-AU" sz="1400" dirty="0" err="1">
                <a:latin typeface="+mj-lt"/>
              </a:rPr>
              <a:t>ax</a:t>
            </a:r>
            <a:endParaRPr lang="en-AU" sz="1400" dirty="0">
              <a:latin typeface="+mj-lt"/>
            </a:endParaRPr>
          </a:p>
          <a:p>
            <a:pPr marL="182563" indent="-182563">
              <a:spcBef>
                <a:spcPts val="700"/>
              </a:spcBef>
              <a:buFont typeface="Arial" panose="020B0604020202020204" pitchFamily="34" charset="0"/>
              <a:buChar char="•"/>
            </a:pPr>
            <a:r>
              <a:rPr lang="en-AU" sz="1400" dirty="0">
                <a:latin typeface="+mj-lt"/>
              </a:rPr>
              <a:t>Promotes less interference via lower EDT</a:t>
            </a:r>
          </a:p>
          <a:p>
            <a:pPr marL="182563" indent="-182563">
              <a:spcBef>
                <a:spcPts val="700"/>
              </a:spcBef>
              <a:buFont typeface="Arial" panose="020B0604020202020204" pitchFamily="34" charset="0"/>
              <a:buChar char="•"/>
            </a:pPr>
            <a:r>
              <a:rPr lang="en-AU" sz="1400" dirty="0">
                <a:latin typeface="+mj-lt"/>
              </a:rPr>
              <a:t>Enables continued operation of legacy 802.11</a:t>
            </a:r>
          </a:p>
          <a:p>
            <a:pPr marL="182563" indent="-182563">
              <a:spcBef>
                <a:spcPts val="700"/>
              </a:spcBef>
              <a:buFont typeface="Arial" panose="020B0604020202020204" pitchFamily="34" charset="0"/>
              <a:buChar char="•"/>
            </a:pPr>
            <a:r>
              <a:rPr lang="en-AU" sz="1400" dirty="0">
                <a:latin typeface="+mj-lt"/>
              </a:rPr>
              <a:t>Promotes </a:t>
            </a:r>
            <a:r>
              <a:rPr lang="en-AU" sz="1400" i="1" dirty="0">
                <a:latin typeface="+mj-lt"/>
              </a:rPr>
              <a:t>technology neutrality</a:t>
            </a:r>
            <a:r>
              <a:rPr lang="en-AU" sz="1400" dirty="0">
                <a:latin typeface="+mj-lt"/>
              </a:rPr>
              <a:t> by enabling multiple sharing mechanisms</a:t>
            </a:r>
          </a:p>
          <a:p>
            <a:pPr marL="182563" indent="-182563">
              <a:spcBef>
                <a:spcPts val="700"/>
              </a:spcBef>
              <a:buFont typeface="Arial" panose="020B0604020202020204" pitchFamily="34" charset="0"/>
              <a:buChar char="•"/>
            </a:pPr>
            <a:r>
              <a:rPr lang="en-AU" sz="1400" dirty="0">
                <a:latin typeface="+mj-lt"/>
              </a:rPr>
              <a:t>Consistent with exception for 802.11 that has existed in EN 301 893 for years</a:t>
            </a: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No testing of 802.11a/n/ac/</a:t>
            </a:r>
            <a:r>
              <a:rPr lang="en-AU" sz="1400" dirty="0" err="1">
                <a:latin typeface="+mj-lt"/>
              </a:rPr>
              <a:t>ax</a:t>
            </a:r>
            <a:r>
              <a:rPr lang="en-AU" sz="1400" dirty="0">
                <a:latin typeface="+mj-lt"/>
              </a:rPr>
              <a:t> compliance</a:t>
            </a:r>
          </a:p>
          <a:p>
            <a:pPr marL="182563" indent="-182563">
              <a:spcBef>
                <a:spcPts val="700"/>
              </a:spcBef>
              <a:buFont typeface="Arial" panose="020B0604020202020204" pitchFamily="34" charset="0"/>
              <a:buChar char="•"/>
            </a:pPr>
            <a:r>
              <a:rPr lang="en-AU" sz="1400" dirty="0">
                <a:latin typeface="+mj-lt"/>
              </a:rPr>
              <a:t>Contrary to desire of some regulators to avoid exceptions</a:t>
            </a:r>
          </a:p>
          <a:p>
            <a:pPr marL="182563" indent="-182563">
              <a:spcBef>
                <a:spcPts val="700"/>
              </a:spcBef>
              <a:buFont typeface="Arial" panose="020B0604020202020204" pitchFamily="34" charset="0"/>
              <a:buChar char="•"/>
            </a:pPr>
            <a:endParaRPr lang="en-AU" sz="1400" dirty="0">
              <a:latin typeface="+mj-lt"/>
            </a:endParaRP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buFont typeface="Arial" panose="020B0604020202020204" pitchFamily="34" charset="0"/>
              <a:buChar char="•"/>
            </a:pPr>
            <a:r>
              <a:rPr lang="en-AU" sz="1400" dirty="0">
                <a:latin typeface="+mj-lt"/>
              </a:rPr>
              <a:t>Disagreement on sharing between 802.11be &amp; 802.11a/n/ac/</a:t>
            </a:r>
            <a:r>
              <a:rPr lang="en-AU" sz="1400" dirty="0" err="1">
                <a:latin typeface="+mj-lt"/>
              </a:rPr>
              <a:t>ax</a:t>
            </a:r>
            <a:endParaRPr lang="en-AU" sz="1400" dirty="0">
              <a:latin typeface="+mj-lt"/>
            </a:endParaRPr>
          </a:p>
          <a:p>
            <a:pPr marL="357188" lvl="1" indent="-182563" eaLnBrk="0" hangingPunct="0">
              <a:spcBef>
                <a:spcPts val="300"/>
              </a:spcBef>
              <a:buFont typeface="Arial" panose="020B0604020202020204" pitchFamily="34" charset="0"/>
              <a:buChar char="•"/>
            </a:pPr>
            <a:r>
              <a:rPr lang="en-AU" sz="1400" dirty="0">
                <a:latin typeface="+mj-lt"/>
              </a:rPr>
              <a:t>Evidence has been provided that shows a problem … and not a problem!</a:t>
            </a:r>
          </a:p>
          <a:p>
            <a:pPr marL="0" marR="0" indent="0"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8" name="Rectangle 17">
            <a:extLst>
              <a:ext uri="{FF2B5EF4-FFF2-40B4-BE49-F238E27FC236}">
                <a16:creationId xmlns:a16="http://schemas.microsoft.com/office/drawing/2014/main" id="{B6524DDB-EA4C-7CE5-2E9F-691F3D29A428}"/>
              </a:ext>
            </a:extLst>
          </p:cNvPr>
          <p:cNvSpPr/>
          <p:nvPr/>
        </p:nvSpPr>
        <p:spPr bwMode="auto">
          <a:xfrm rot="20191176">
            <a:off x="37125" y="1731160"/>
            <a:ext cx="990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VIABLE</a:t>
            </a:r>
          </a:p>
        </p:txBody>
      </p:sp>
      <p:sp>
        <p:nvSpPr>
          <p:cNvPr id="3" name="Rectangle 2">
            <a:extLst>
              <a:ext uri="{FF2B5EF4-FFF2-40B4-BE49-F238E27FC236}">
                <a16:creationId xmlns:a16="http://schemas.microsoft.com/office/drawing/2014/main" id="{AE9397FB-4E02-0D79-839D-2A52CBCF968D}"/>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i="1" dirty="0">
                <a:latin typeface="+mj-lt"/>
              </a:rPr>
              <a:t>Status quo</a:t>
            </a:r>
            <a:endParaRPr kumimoji="0" lang="en-AU" sz="1600" b="1" i="1" u="none" strike="noStrike" cap="none" normalizeH="0" baseline="0" dirty="0">
              <a:ln>
                <a:noFill/>
              </a:ln>
              <a:effectLst/>
              <a:latin typeface="+mj-lt"/>
            </a:endParaRPr>
          </a:p>
        </p:txBody>
      </p:sp>
    </p:spTree>
    <p:extLst>
      <p:ext uri="{BB962C8B-B14F-4D97-AF65-F5344CB8AC3E}">
        <p14:creationId xmlns:p14="http://schemas.microsoft.com/office/powerpoint/2010/main" val="35035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in a time pre-COVID</a:t>
            </a:r>
          </a:p>
          <a:p>
            <a:pPr lvl="1"/>
            <a:r>
              <a:rPr lang="en-AU" dirty="0">
                <a:sym typeface="Wingdings" panose="05000000000000000000" pitchFamily="2" charset="2"/>
              </a:rPr>
              <a:t>… Guido Hiertz (Ericsson) agreed to be appointed the IEEE 802.11 Coexistence SC’s permanent Secretary</a:t>
            </a:r>
          </a:p>
          <a:p>
            <a:pPr lvl="1"/>
            <a:r>
              <a:rPr lang="en-AU" dirty="0">
                <a:sym typeface="Wingdings" panose="05000000000000000000" pitchFamily="2" charset="2"/>
              </a:rPr>
              <a:t>… which means we have now passed a five year anniversary!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EDT @ -62 proposal results in inefficient spectrum use &amp; unfair access across technologies</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Adopt EDT @ -62 </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Adopt </a:t>
            </a:r>
            <a:r>
              <a:rPr kumimoji="0" lang="en-US" sz="1400" b="0" i="1" u="none" strike="noStrike" cap="none" normalizeH="0" baseline="0" dirty="0">
                <a:ln>
                  <a:noFill/>
                </a:ln>
                <a:solidFill>
                  <a:schemeClr val="tx1"/>
                </a:solidFill>
                <a:effectLst/>
                <a:latin typeface="+mj-lt"/>
              </a:rPr>
              <a:t>EDT @ -62 dBm </a:t>
            </a:r>
            <a:r>
              <a:rPr kumimoji="0" lang="en-US" sz="1400" b="0" i="0" u="none" strike="noStrike" cap="none" normalizeH="0" baseline="0" dirty="0">
                <a:ln>
                  <a:noFill/>
                </a:ln>
                <a:solidFill>
                  <a:schemeClr val="tx1"/>
                </a:solidFill>
                <a:effectLst/>
                <a:latin typeface="+mj-lt"/>
              </a:rPr>
              <a:t>for all technologies</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399"/>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Simple, including simple testing</a:t>
            </a:r>
          </a:p>
          <a:p>
            <a:pPr marL="182563" indent="-182563">
              <a:spcBef>
                <a:spcPts val="700"/>
              </a:spcBef>
              <a:buFont typeface="Arial" panose="020B0604020202020204" pitchFamily="34" charset="0"/>
              <a:buChar char="•"/>
            </a:pPr>
            <a:r>
              <a:rPr lang="en-AU" sz="1400" dirty="0">
                <a:latin typeface="+mj-lt"/>
              </a:rPr>
              <a:t>Uniform rules for all technologies</a:t>
            </a:r>
          </a:p>
          <a:p>
            <a:pPr marL="182563" indent="-182563">
              <a:spcBef>
                <a:spcPts val="700"/>
              </a:spcBef>
              <a:buFont typeface="Arial" panose="020B0604020202020204" pitchFamily="34" charset="0"/>
              <a:buChar char="•"/>
            </a:pPr>
            <a:r>
              <a:rPr lang="en-AU" sz="1400" dirty="0">
                <a:latin typeface="+mj-lt"/>
              </a:rPr>
              <a:t>Enables fair access between 802.11 technologies (11ax/be)</a:t>
            </a: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Inefficient use of spectrum</a:t>
            </a:r>
          </a:p>
          <a:p>
            <a:pPr marL="182563" indent="-182563">
              <a:spcBef>
                <a:spcPts val="700"/>
              </a:spcBef>
              <a:buFont typeface="Arial" panose="020B0604020202020204" pitchFamily="34" charset="0"/>
              <a:buChar char="•"/>
            </a:pPr>
            <a:r>
              <a:rPr lang="en-AU" sz="1400" dirty="0">
                <a:latin typeface="+mj-lt"/>
              </a:rPr>
              <a:t>Biases access to </a:t>
            </a:r>
            <a:r>
              <a:rPr lang="en-AU" sz="1400" i="1" dirty="0">
                <a:latin typeface="+mj-lt"/>
              </a:rPr>
              <a:t>ED-only @ -62</a:t>
            </a:r>
            <a:r>
              <a:rPr lang="en-AU" sz="1400" dirty="0">
                <a:latin typeface="+mj-lt"/>
              </a:rPr>
              <a:t> based technologies, risking trillions of $ of economic benefit from Wi-Fi</a:t>
            </a:r>
          </a:p>
          <a:p>
            <a:pPr marL="182563" indent="-182563">
              <a:spcBef>
                <a:spcPts val="700"/>
              </a:spcBef>
              <a:buFont typeface="Arial" panose="020B0604020202020204" pitchFamily="34" charset="0"/>
              <a:buChar char="•"/>
            </a:pPr>
            <a:r>
              <a:rPr lang="en-AU" sz="1400" dirty="0">
                <a:latin typeface="+mj-lt"/>
              </a:rPr>
              <a:t>Not technology neutral because biased against sophisticated, multi-dimensional access methods (used by Wi-Fi)</a:t>
            </a:r>
          </a:p>
          <a:p>
            <a:pPr marL="182563" indent="-182563">
              <a:spcBef>
                <a:spcPts val="700"/>
              </a:spcBef>
              <a:buFont typeface="Arial" panose="020B0604020202020204" pitchFamily="34" charset="0"/>
              <a:buChar char="•"/>
            </a:pPr>
            <a:r>
              <a:rPr lang="en-AU" sz="1400" dirty="0">
                <a:latin typeface="+mj-lt"/>
              </a:rPr>
              <a:t>Explicitly violates agreement that resulted in </a:t>
            </a:r>
            <a:r>
              <a:rPr lang="en-AU" sz="1400" i="1" dirty="0">
                <a:latin typeface="+mj-lt"/>
              </a:rPr>
              <a:t>status quo </a:t>
            </a:r>
            <a:r>
              <a:rPr lang="en-AU" sz="1400" dirty="0">
                <a:latin typeface="+mj-lt"/>
              </a:rPr>
              <a:t>compromise – breach of trust!</a:t>
            </a:r>
          </a:p>
          <a:p>
            <a:pPr marL="182563" indent="-182563">
              <a:spcBef>
                <a:spcPts val="700"/>
              </a:spcBef>
              <a:buFont typeface="Arial" panose="020B0604020202020204" pitchFamily="34" charset="0"/>
              <a:buChar char="•"/>
            </a:pPr>
            <a:r>
              <a:rPr lang="en-AU" sz="1400" b="1" dirty="0">
                <a:solidFill>
                  <a:srgbClr val="FF0000"/>
                </a:solidFill>
                <a:latin typeface="+mj-lt"/>
              </a:rPr>
              <a:t>No way back if wrong!</a:t>
            </a:r>
          </a:p>
          <a:p>
            <a:pPr marL="182563" indent="-182563">
              <a:spcBef>
                <a:spcPts val="700"/>
              </a:spcBef>
              <a:buFont typeface="Arial" panose="020B0604020202020204" pitchFamily="34" charset="0"/>
              <a:buChar char="•"/>
            </a:pPr>
            <a:endParaRPr lang="en-AU" sz="1400" dirty="0">
              <a:latin typeface="+mj-lt"/>
            </a:endParaRPr>
          </a:p>
          <a:p>
            <a:pPr>
              <a:spcBef>
                <a:spcPts val="700"/>
              </a:spcBef>
            </a:pPr>
            <a:endParaRPr lang="en-AU" sz="1400" dirty="0">
              <a:latin typeface="+mj-lt"/>
            </a:endParaRP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defTabSz="914400" rtl="0" eaLnBrk="0" fontAlgn="base" latinLnBrk="0" hangingPunct="0">
              <a:lnSpc>
                <a:spcPct val="100000"/>
              </a:lnSpc>
              <a:spcBef>
                <a:spcPts val="7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Will LAA/NR-U or other technologies be deployed?</a:t>
            </a:r>
          </a:p>
          <a:p>
            <a:pPr marL="357188" marR="0" indent="-182563"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If not then this is a great solution!</a:t>
            </a:r>
          </a:p>
          <a:p>
            <a:pPr marL="357188" marR="0" indent="-182563"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If so then this is a terrible solution</a:t>
            </a:r>
          </a:p>
          <a:p>
            <a:pPr marL="182563" marR="0" indent="-182563" defTabSz="914400" rtl="0" eaLnBrk="0" fontAlgn="base" latinLnBrk="0" hangingPunct="0">
              <a:lnSpc>
                <a:spcPct val="100000"/>
              </a:lnSpc>
              <a:spcBef>
                <a:spcPts val="700"/>
              </a:spcBef>
              <a:spcAft>
                <a:spcPct val="0"/>
              </a:spcAft>
              <a:buClrTx/>
              <a:buSzTx/>
              <a:buFont typeface="Arial" panose="020B0604020202020204" pitchFamily="34" charset="0"/>
              <a:buChar char="•"/>
              <a:tabLst/>
            </a:pPr>
            <a:r>
              <a:rPr lang="en-AU" sz="1400" dirty="0">
                <a:latin typeface="+mj-lt"/>
              </a:rPr>
              <a:t>Will </a:t>
            </a:r>
            <a:r>
              <a:rPr kumimoji="0" lang="en-AU" sz="1400" b="0" i="0" u="none" strike="noStrike" cap="none" normalizeH="0" baseline="0" dirty="0">
                <a:ln>
                  <a:noFill/>
                </a:ln>
                <a:solidFill>
                  <a:schemeClr val="tx1"/>
                </a:solidFill>
                <a:effectLst/>
                <a:latin typeface="+mj-lt"/>
              </a:rPr>
              <a:t>LAA/NR-U or other technologies use </a:t>
            </a:r>
            <a:r>
              <a:rPr kumimoji="0" lang="en-AU" sz="1400" b="0" i="1" u="none" strike="noStrike" cap="none" normalizeH="0" baseline="0" dirty="0">
                <a:ln>
                  <a:noFill/>
                </a:ln>
                <a:solidFill>
                  <a:schemeClr val="tx1"/>
                </a:solidFill>
                <a:effectLst/>
                <a:latin typeface="+mj-lt"/>
              </a:rPr>
              <a:t>EDT</a:t>
            </a:r>
            <a:br>
              <a:rPr kumimoji="0" lang="en-AU" sz="1400" b="0" i="1" u="none" strike="noStrike" cap="none" normalizeH="0" baseline="0" dirty="0">
                <a:ln>
                  <a:noFill/>
                </a:ln>
                <a:solidFill>
                  <a:schemeClr val="tx1"/>
                </a:solidFill>
                <a:effectLst/>
                <a:latin typeface="+mj-lt"/>
              </a:rPr>
            </a:br>
            <a:r>
              <a:rPr kumimoji="0" lang="en-AU" sz="1400" b="0" i="1" u="none" strike="noStrike" cap="none" normalizeH="0" baseline="0" dirty="0">
                <a:ln>
                  <a:noFill/>
                </a:ln>
                <a:solidFill>
                  <a:schemeClr val="tx1"/>
                </a:solidFill>
                <a:effectLst/>
                <a:latin typeface="+mj-lt"/>
              </a:rPr>
              <a:t>@ -62</a:t>
            </a:r>
            <a:r>
              <a:rPr kumimoji="0" lang="en-AU" sz="1400" b="0" i="0" u="none" strike="noStrike" cap="none" normalizeH="0" baseline="0" dirty="0">
                <a:ln>
                  <a:noFill/>
                </a:ln>
                <a:solidFill>
                  <a:schemeClr val="tx1"/>
                </a:solidFill>
                <a:effectLst/>
                <a:latin typeface="+mj-lt"/>
              </a:rPr>
              <a:t>?</a:t>
            </a:r>
          </a:p>
          <a:p>
            <a:pPr marL="357188" indent="-182563" eaLnBrk="0" hangingPunct="0">
              <a:spcBef>
                <a:spcPts val="300"/>
              </a:spcBef>
              <a:buFont typeface="Arial" panose="020B0604020202020204" pitchFamily="34" charset="0"/>
              <a:buChar char="•"/>
            </a:pPr>
            <a:r>
              <a:rPr lang="en-AU" sz="1400" dirty="0">
                <a:latin typeface="+mj-lt"/>
              </a:rPr>
              <a:t>If not then this is a great solution</a:t>
            </a:r>
          </a:p>
          <a:p>
            <a:pPr marL="357188" indent="-182563" eaLnBrk="0" hangingPunct="0">
              <a:spcBef>
                <a:spcPts val="300"/>
              </a:spcBef>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If so then this is a terrible solution</a:t>
            </a:r>
          </a:p>
          <a:p>
            <a:pPr marL="285750" marR="0" indent="-285750" defTabSz="914400" rtl="0" eaLnBrk="0" fontAlgn="base" latinLnBrk="0" hangingPunct="0">
              <a:lnSpc>
                <a:spcPct val="100000"/>
              </a:lnSpc>
              <a:spcBef>
                <a:spcPts val="7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but who knows for either question?</a:t>
            </a:r>
          </a:p>
        </p:txBody>
      </p:sp>
      <p:sp>
        <p:nvSpPr>
          <p:cNvPr id="3" name="Rectangle 2">
            <a:extLst>
              <a:ext uri="{FF2B5EF4-FFF2-40B4-BE49-F238E27FC236}">
                <a16:creationId xmlns:a16="http://schemas.microsoft.com/office/drawing/2014/main" id="{B83730A2-08F5-97E8-734B-D599DDCC7820}"/>
              </a:ext>
            </a:extLst>
          </p:cNvPr>
          <p:cNvSpPr/>
          <p:nvPr/>
        </p:nvSpPr>
        <p:spPr bwMode="auto">
          <a:xfrm rot="20191176">
            <a:off x="14046" y="1620110"/>
            <a:ext cx="154803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NOT VIABLE</a:t>
            </a:r>
          </a:p>
        </p:txBody>
      </p:sp>
      <p:sp>
        <p:nvSpPr>
          <p:cNvPr id="6" name="Rectangle 5">
            <a:extLst>
              <a:ext uri="{FF2B5EF4-FFF2-40B4-BE49-F238E27FC236}">
                <a16:creationId xmlns:a16="http://schemas.microsoft.com/office/drawing/2014/main" id="{3B8065DA-9FF1-9C11-648A-0D94F2269E84}"/>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Qualcomm proposal</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3989040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E3A3-6B51-30B7-645A-DF32BC661888}"/>
              </a:ext>
            </a:extLst>
          </p:cNvPr>
          <p:cNvSpPr>
            <a:spLocks noGrp="1"/>
          </p:cNvSpPr>
          <p:nvPr>
            <p:ph type="title"/>
          </p:nvPr>
        </p:nvSpPr>
        <p:spPr/>
        <p:txBody>
          <a:bodyPr/>
          <a:lstStyle/>
          <a:p>
            <a:r>
              <a:rPr lang="en-AU" dirty="0"/>
              <a:t>Various submissions have been made to Coex SC about </a:t>
            </a:r>
            <a:r>
              <a:rPr lang="en-AU" i="1" dirty="0"/>
              <a:t>ED-only @ -62 dBm </a:t>
            </a:r>
            <a:r>
              <a:rPr lang="en-AU" dirty="0"/>
              <a:t>viability</a:t>
            </a:r>
            <a:br>
              <a:rPr lang="en-AU" dirty="0"/>
            </a:br>
            <a:endParaRPr lang="en-AU" dirty="0"/>
          </a:p>
        </p:txBody>
      </p:sp>
      <p:sp>
        <p:nvSpPr>
          <p:cNvPr id="3" name="Content Placeholder 2">
            <a:extLst>
              <a:ext uri="{FF2B5EF4-FFF2-40B4-BE49-F238E27FC236}">
                <a16:creationId xmlns:a16="http://schemas.microsoft.com/office/drawing/2014/main" id="{9BC2E5A4-B297-5311-7468-F5A1FF9267A6}"/>
              </a:ext>
            </a:extLst>
          </p:cNvPr>
          <p:cNvSpPr>
            <a:spLocks noGrp="1"/>
          </p:cNvSpPr>
          <p:nvPr>
            <p:ph idx="1"/>
          </p:nvPr>
        </p:nvSpPr>
        <p:spPr/>
        <p:txBody>
          <a:bodyPr/>
          <a:lstStyle/>
          <a:p>
            <a:r>
              <a:rPr lang="en-AU" dirty="0"/>
              <a:t>Submissions to IEEE 802.11 Coex SC</a:t>
            </a:r>
          </a:p>
          <a:p>
            <a:pPr lvl="1"/>
            <a:r>
              <a:rPr lang="en-AU" dirty="0">
                <a:solidFill>
                  <a:srgbClr val="FF0000"/>
                </a:solidFill>
              </a:rPr>
              <a:t>Not viable</a:t>
            </a:r>
            <a:r>
              <a:rPr lang="en-AU" dirty="0"/>
              <a:t>: </a:t>
            </a:r>
            <a:r>
              <a:rPr lang="en-US" dirty="0">
                <a:hlinkClick r:id="rId2"/>
              </a:rPr>
              <a:t>11-21-0705-00</a:t>
            </a:r>
            <a:r>
              <a:rPr lang="en-US" dirty="0"/>
              <a:t> (</a:t>
            </a:r>
            <a:r>
              <a:rPr lang="en-AU" dirty="0"/>
              <a:t>May 2021) </a:t>
            </a:r>
            <a:r>
              <a:rPr lang="en-US" dirty="0"/>
              <a:t>- </a:t>
            </a:r>
            <a:r>
              <a:rPr lang="en-US" u="none" strike="noStrike" dirty="0">
                <a:effectLst/>
              </a:rPr>
              <a:t>Gaurav Patwardhan (HPE) </a:t>
            </a:r>
            <a:r>
              <a:rPr lang="en-US" i="1" u="none" strike="noStrike" dirty="0">
                <a:effectLst/>
              </a:rPr>
              <a:t>et al</a:t>
            </a:r>
          </a:p>
          <a:p>
            <a:pPr lvl="1"/>
            <a:r>
              <a:rPr lang="en-US" dirty="0">
                <a:solidFill>
                  <a:srgbClr val="00B050"/>
                </a:solidFill>
              </a:rPr>
              <a:t>Viable</a:t>
            </a:r>
            <a:r>
              <a:rPr lang="en-US" dirty="0"/>
              <a:t>: </a:t>
            </a:r>
            <a:r>
              <a:rPr lang="en-AU" dirty="0">
                <a:hlinkClick r:id="rId3"/>
              </a:rPr>
              <a:t>11-21-0851-00</a:t>
            </a:r>
            <a:r>
              <a:rPr lang="en-AU" dirty="0"/>
              <a:t> (May 2021) - Menzo Wentink (Qualcomm)</a:t>
            </a:r>
          </a:p>
          <a:p>
            <a:pPr lvl="2"/>
            <a:r>
              <a:rPr lang="en-AU" dirty="0"/>
              <a:t>The underlying concern is that 802.11be using EDT @ -72 dBm will be disadvantaged compared to 802.11ax using PD/ED @ -82/-62 dBm</a:t>
            </a:r>
          </a:p>
          <a:p>
            <a:pPr lvl="2"/>
            <a:r>
              <a:rPr lang="en-AU" dirty="0"/>
              <a:t>The LAA/NR-U proponents are similarly concerned that 802.11ax will have a </a:t>
            </a:r>
            <a:br>
              <a:rPr lang="en-AU" dirty="0"/>
            </a:br>
            <a:r>
              <a:rPr lang="en-AU" dirty="0"/>
              <a:t>“10 dB advantage”, despite all the evidence from 3GPP sims</a:t>
            </a:r>
          </a:p>
          <a:p>
            <a:pPr lvl="1"/>
            <a:r>
              <a:rPr lang="en-AU" dirty="0">
                <a:solidFill>
                  <a:srgbClr val="FF0000"/>
                </a:solidFill>
              </a:rPr>
              <a:t>Not viable</a:t>
            </a:r>
            <a:r>
              <a:rPr lang="en-AU" dirty="0"/>
              <a:t>: </a:t>
            </a:r>
            <a:r>
              <a:rPr lang="en-AU" dirty="0">
                <a:hlinkClick r:id="rId4"/>
              </a:rPr>
              <a:t>11-21-1179-00</a:t>
            </a:r>
            <a:r>
              <a:rPr lang="en-AU" dirty="0"/>
              <a:t> (July 2021) - </a:t>
            </a:r>
            <a:r>
              <a:rPr lang="en-US" dirty="0"/>
              <a:t>Stuart Strickland (HPE) </a:t>
            </a:r>
            <a:endParaRPr lang="en-AU" dirty="0"/>
          </a:p>
          <a:p>
            <a:pPr lvl="1"/>
            <a:r>
              <a:rPr lang="en-AU" dirty="0">
                <a:solidFill>
                  <a:srgbClr val="FF0000"/>
                </a:solidFill>
              </a:rPr>
              <a:t>Not viable</a:t>
            </a:r>
            <a:r>
              <a:rPr lang="en-AU" dirty="0"/>
              <a:t>: comments included in agenda (Sep 2022) - </a:t>
            </a:r>
            <a:r>
              <a:rPr lang="en-US" dirty="0"/>
              <a:t>Stuart Strickland (HPE) </a:t>
            </a:r>
          </a:p>
          <a:p>
            <a:pPr lvl="2"/>
            <a:endParaRPr lang="en-AU" dirty="0"/>
          </a:p>
          <a:p>
            <a:pPr lvl="2"/>
            <a:endParaRPr lang="en-AU" dirty="0"/>
          </a:p>
        </p:txBody>
      </p:sp>
      <p:sp>
        <p:nvSpPr>
          <p:cNvPr id="4" name="Footer Placeholder 3">
            <a:extLst>
              <a:ext uri="{FF2B5EF4-FFF2-40B4-BE49-F238E27FC236}">
                <a16:creationId xmlns:a16="http://schemas.microsoft.com/office/drawing/2014/main" id="{1557B930-339C-AFF6-8F41-30357069692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FED28-4495-CBF8-BCF2-4EB2381A0C3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Tree>
    <p:extLst>
      <p:ext uri="{BB962C8B-B14F-4D97-AF65-F5344CB8AC3E}">
        <p14:creationId xmlns:p14="http://schemas.microsoft.com/office/powerpoint/2010/main" val="591824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E3A3-6B51-30B7-645A-DF32BC661888}"/>
              </a:ext>
            </a:extLst>
          </p:cNvPr>
          <p:cNvSpPr>
            <a:spLocks noGrp="1"/>
          </p:cNvSpPr>
          <p:nvPr>
            <p:ph type="title"/>
          </p:nvPr>
        </p:nvSpPr>
        <p:spPr/>
        <p:txBody>
          <a:bodyPr/>
          <a:lstStyle/>
          <a:p>
            <a:r>
              <a:rPr lang="en-AU" dirty="0"/>
              <a:t>Various submissions have been made recently to ETSI BRAN about </a:t>
            </a:r>
            <a:r>
              <a:rPr lang="en-AU" i="1" dirty="0"/>
              <a:t>ED-only @ -62 dBm </a:t>
            </a:r>
            <a:r>
              <a:rPr lang="en-AU" dirty="0"/>
              <a:t>viability</a:t>
            </a:r>
            <a:br>
              <a:rPr lang="en-AU" dirty="0"/>
            </a:br>
            <a:endParaRPr lang="en-AU" dirty="0"/>
          </a:p>
        </p:txBody>
      </p:sp>
      <p:sp>
        <p:nvSpPr>
          <p:cNvPr id="3" name="Content Placeholder 2">
            <a:extLst>
              <a:ext uri="{FF2B5EF4-FFF2-40B4-BE49-F238E27FC236}">
                <a16:creationId xmlns:a16="http://schemas.microsoft.com/office/drawing/2014/main" id="{9BC2E5A4-B297-5311-7468-F5A1FF9267A6}"/>
              </a:ext>
            </a:extLst>
          </p:cNvPr>
          <p:cNvSpPr>
            <a:spLocks noGrp="1"/>
          </p:cNvSpPr>
          <p:nvPr>
            <p:ph idx="1"/>
          </p:nvPr>
        </p:nvSpPr>
        <p:spPr>
          <a:xfrm>
            <a:off x="685800" y="1981200"/>
            <a:ext cx="7772400" cy="4114800"/>
          </a:xfrm>
        </p:spPr>
        <p:txBody>
          <a:bodyPr/>
          <a:lstStyle/>
          <a:p>
            <a:r>
              <a:rPr lang="en-AU" dirty="0"/>
              <a:t>Recent submissions to ETSI BRAN</a:t>
            </a:r>
          </a:p>
          <a:p>
            <a:pPr lvl="1">
              <a:spcBef>
                <a:spcPts val="500"/>
              </a:spcBef>
            </a:pPr>
            <a:r>
              <a:rPr lang="en-US" dirty="0">
                <a:solidFill>
                  <a:srgbClr val="00B050"/>
                </a:solidFill>
              </a:rPr>
              <a:t>Viable</a:t>
            </a:r>
            <a:r>
              <a:rPr lang="en-US" dirty="0"/>
              <a:t>: BRAN(22)114022 (Jun 2022) – </a:t>
            </a:r>
            <a:r>
              <a:rPr lang="en-AU" dirty="0"/>
              <a:t>Menzo Wentink (Qualcomm)</a:t>
            </a:r>
            <a:endParaRPr lang="en-US" dirty="0"/>
          </a:p>
          <a:p>
            <a:pPr lvl="1">
              <a:spcBef>
                <a:spcPts val="500"/>
              </a:spcBef>
            </a:pPr>
            <a:r>
              <a:rPr lang="en-US" dirty="0">
                <a:solidFill>
                  <a:srgbClr val="00B050"/>
                </a:solidFill>
              </a:rPr>
              <a:t>Viable</a:t>
            </a:r>
            <a:r>
              <a:rPr lang="en-US" dirty="0"/>
              <a:t>: </a:t>
            </a:r>
            <a:r>
              <a:rPr lang="en-AU" dirty="0"/>
              <a:t>BRAN(22)115019 (Sep 2022) </a:t>
            </a:r>
            <a:r>
              <a:rPr lang="en-US" dirty="0"/>
              <a:t>– </a:t>
            </a:r>
            <a:r>
              <a:rPr lang="en-AU" dirty="0"/>
              <a:t>Menzo Wentink (Qualcomm)</a:t>
            </a:r>
          </a:p>
          <a:p>
            <a:pPr lvl="1">
              <a:spcBef>
                <a:spcPts val="500"/>
              </a:spcBef>
            </a:pPr>
            <a:r>
              <a:rPr lang="en-US" dirty="0">
                <a:solidFill>
                  <a:srgbClr val="00B050"/>
                </a:solidFill>
              </a:rPr>
              <a:t>Viable</a:t>
            </a:r>
            <a:r>
              <a:rPr lang="en-US" dirty="0"/>
              <a:t>: </a:t>
            </a:r>
            <a:r>
              <a:rPr lang="en-AU" dirty="0"/>
              <a:t>BRAN(22)115020 (Sep 2022) </a:t>
            </a:r>
            <a:r>
              <a:rPr lang="en-US" dirty="0"/>
              <a:t>– </a:t>
            </a:r>
            <a:r>
              <a:rPr lang="en-AU" dirty="0"/>
              <a:t>Menzo Wentink (Qualcomm)</a:t>
            </a:r>
            <a:endParaRPr lang="en-AU" b="1" dirty="0"/>
          </a:p>
          <a:p>
            <a:pPr lvl="1">
              <a:spcBef>
                <a:spcPts val="500"/>
              </a:spcBef>
            </a:pPr>
            <a:r>
              <a:rPr lang="en-US" dirty="0">
                <a:solidFill>
                  <a:srgbClr val="00B050"/>
                </a:solidFill>
              </a:rPr>
              <a:t>Viable</a:t>
            </a:r>
            <a:r>
              <a:rPr lang="en-US" dirty="0"/>
              <a:t>: </a:t>
            </a:r>
            <a:r>
              <a:rPr lang="en-AU" dirty="0"/>
              <a:t>BRAN(22)115021 (Sep 2022) </a:t>
            </a:r>
            <a:r>
              <a:rPr lang="en-US" dirty="0"/>
              <a:t>– </a:t>
            </a:r>
            <a:r>
              <a:rPr lang="en-AU" dirty="0"/>
              <a:t>Menzo Wentink (Qualcomm)</a:t>
            </a:r>
            <a:endParaRPr lang="en-US" dirty="0"/>
          </a:p>
          <a:p>
            <a:pPr lvl="1">
              <a:spcBef>
                <a:spcPts val="500"/>
              </a:spcBef>
            </a:pPr>
            <a:r>
              <a:rPr lang="en-US" dirty="0">
                <a:solidFill>
                  <a:srgbClr val="00B050"/>
                </a:solidFill>
              </a:rPr>
              <a:t>Viable</a:t>
            </a:r>
            <a:r>
              <a:rPr lang="en-US" dirty="0"/>
              <a:t>: </a:t>
            </a:r>
            <a:r>
              <a:rPr lang="en-AU" dirty="0"/>
              <a:t>BRAN(22)116014 (Oct 2022) </a:t>
            </a:r>
            <a:r>
              <a:rPr lang="en-US" dirty="0"/>
              <a:t>– </a:t>
            </a:r>
            <a:r>
              <a:rPr lang="en-AU" dirty="0"/>
              <a:t>Menzo Wentink (Qualcomm)</a:t>
            </a:r>
            <a:endParaRPr lang="en-US" dirty="0"/>
          </a:p>
          <a:p>
            <a:pPr lvl="1">
              <a:spcBef>
                <a:spcPts val="500"/>
              </a:spcBef>
            </a:pPr>
            <a:r>
              <a:rPr lang="en-US" dirty="0">
                <a:solidFill>
                  <a:srgbClr val="00B050"/>
                </a:solidFill>
              </a:rPr>
              <a:t>Viable</a:t>
            </a:r>
            <a:r>
              <a:rPr lang="en-US" dirty="0"/>
              <a:t>: </a:t>
            </a:r>
            <a:r>
              <a:rPr lang="en-AU" dirty="0"/>
              <a:t>BRAN(22)116015 (Oct 2022) </a:t>
            </a:r>
            <a:r>
              <a:rPr lang="en-US" dirty="0"/>
              <a:t>– </a:t>
            </a:r>
            <a:r>
              <a:rPr lang="en-AU" dirty="0"/>
              <a:t>Menzo Wentink (Qualcomm)</a:t>
            </a:r>
          </a:p>
          <a:p>
            <a:pPr lvl="1">
              <a:spcBef>
                <a:spcPts val="500"/>
              </a:spcBef>
            </a:pPr>
            <a:r>
              <a:rPr lang="en-AU" dirty="0">
                <a:solidFill>
                  <a:srgbClr val="00B050"/>
                </a:solidFill>
              </a:rPr>
              <a:t>Proposal</a:t>
            </a:r>
            <a:r>
              <a:rPr lang="en-AU" dirty="0"/>
              <a:t>: BRAN(22)116001r2 (Nov 2022) - Qualcomm, Meta, Vivo, BMWK, Huawei, Sennheiser, </a:t>
            </a:r>
            <a:r>
              <a:rPr lang="en-AU" dirty="0" err="1"/>
              <a:t>MaxLinear</a:t>
            </a:r>
            <a:endParaRPr lang="en-AU" dirty="0"/>
          </a:p>
          <a:p>
            <a:pPr lvl="1">
              <a:spcBef>
                <a:spcPts val="500"/>
              </a:spcBef>
            </a:pPr>
            <a:r>
              <a:rPr lang="en-US" dirty="0">
                <a:solidFill>
                  <a:srgbClr val="00B050"/>
                </a:solidFill>
              </a:rPr>
              <a:t>Viable</a:t>
            </a:r>
            <a:r>
              <a:rPr lang="en-US" dirty="0"/>
              <a:t>: </a:t>
            </a:r>
            <a:r>
              <a:rPr lang="en-AU" dirty="0"/>
              <a:t>BRAN(22)116b003 (Oct 2022) </a:t>
            </a:r>
            <a:r>
              <a:rPr lang="en-US" dirty="0"/>
              <a:t>– </a:t>
            </a:r>
            <a:r>
              <a:rPr lang="en-AU" dirty="0"/>
              <a:t>Menzo Wentink (Qualcomm)</a:t>
            </a:r>
          </a:p>
          <a:p>
            <a:pPr lvl="1">
              <a:spcBef>
                <a:spcPts val="500"/>
              </a:spcBef>
            </a:pPr>
            <a:r>
              <a:rPr lang="en-AU" dirty="0">
                <a:solidFill>
                  <a:srgbClr val="FF0000"/>
                </a:solidFill>
              </a:rPr>
              <a:t>Not viable</a:t>
            </a:r>
            <a:r>
              <a:rPr lang="en-AU" dirty="0"/>
              <a:t>: BRAN(22)116b004 (No 2022) </a:t>
            </a:r>
            <a:r>
              <a:rPr lang="en-US" dirty="0"/>
              <a:t>– </a:t>
            </a:r>
            <a:r>
              <a:rPr lang="en-AU" dirty="0"/>
              <a:t>Andrew Myles (Cisco)</a:t>
            </a:r>
          </a:p>
          <a:p>
            <a:pPr lvl="1">
              <a:spcBef>
                <a:spcPts val="500"/>
              </a:spcBef>
            </a:pPr>
            <a:r>
              <a:rPr lang="en-AU" dirty="0">
                <a:solidFill>
                  <a:srgbClr val="FF0000"/>
                </a:solidFill>
              </a:rPr>
              <a:t>Not viable</a:t>
            </a:r>
            <a:r>
              <a:rPr lang="en-AU" dirty="0"/>
              <a:t>: BRAN(22)116b004 (No 2022) </a:t>
            </a:r>
            <a:r>
              <a:rPr lang="en-US" dirty="0"/>
              <a:t>– Stuart Strickland (HPE) </a:t>
            </a:r>
            <a:endParaRPr lang="en-AU" dirty="0"/>
          </a:p>
          <a:p>
            <a:pPr lvl="1">
              <a:spcBef>
                <a:spcPts val="500"/>
              </a:spcBef>
            </a:pPr>
            <a:r>
              <a:rPr lang="en-AU" dirty="0">
                <a:solidFill>
                  <a:srgbClr val="FF0000"/>
                </a:solidFill>
              </a:rPr>
              <a:t>Not viable</a:t>
            </a:r>
            <a:r>
              <a:rPr lang="en-AU" dirty="0"/>
              <a:t>: BRAN(22)116b004 (No 2022) </a:t>
            </a:r>
            <a:r>
              <a:rPr lang="en-US" dirty="0"/>
              <a:t>– David Boldy (Broadcom) </a:t>
            </a:r>
            <a:endParaRPr lang="en-AU" dirty="0"/>
          </a:p>
          <a:p>
            <a:pPr lvl="1"/>
            <a:endParaRPr lang="en-AU" dirty="0"/>
          </a:p>
          <a:p>
            <a:pPr lvl="1"/>
            <a:endParaRPr lang="en-AU" dirty="0"/>
          </a:p>
          <a:p>
            <a:pPr lvl="1"/>
            <a:endParaRPr lang="en-AU" dirty="0"/>
          </a:p>
        </p:txBody>
      </p:sp>
      <p:sp>
        <p:nvSpPr>
          <p:cNvPr id="4" name="Footer Placeholder 3">
            <a:extLst>
              <a:ext uri="{FF2B5EF4-FFF2-40B4-BE49-F238E27FC236}">
                <a16:creationId xmlns:a16="http://schemas.microsoft.com/office/drawing/2014/main" id="{1557B930-339C-AFF6-8F41-30357069692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FED28-4495-CBF8-BCF2-4EB2381A0C3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Tree>
    <p:extLst>
      <p:ext uri="{BB962C8B-B14F-4D97-AF65-F5344CB8AC3E}">
        <p14:creationId xmlns:p14="http://schemas.microsoft.com/office/powerpoint/2010/main" val="4089332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Expanding the </a:t>
            </a:r>
            <a:r>
              <a:rPr lang="en-AU" i="1" dirty="0"/>
              <a:t>status quo </a:t>
            </a:r>
            <a:r>
              <a:rPr lang="en-AU" dirty="0"/>
              <a:t>to include an 802.11be exception works well but is a breach of trust!</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Expand exception</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Expand the </a:t>
            </a:r>
            <a:r>
              <a:rPr kumimoji="0" lang="en-US" sz="1400" b="0" i="1" u="none" strike="noStrike" cap="none" normalizeH="0" baseline="0" dirty="0">
                <a:ln>
                  <a:noFill/>
                </a:ln>
                <a:solidFill>
                  <a:schemeClr val="tx1"/>
                </a:solidFill>
                <a:effectLst/>
                <a:latin typeface="+mj-lt"/>
              </a:rPr>
              <a:t>exception</a:t>
            </a:r>
            <a:r>
              <a:rPr kumimoji="0" lang="en-US" sz="1400" b="0" i="0" u="none" strike="noStrike" cap="none" normalizeH="0" baseline="0" dirty="0">
                <a:ln>
                  <a:noFill/>
                </a:ln>
                <a:solidFill>
                  <a:schemeClr val="tx1"/>
                </a:solidFill>
                <a:effectLst/>
                <a:latin typeface="+mj-lt"/>
              </a:rPr>
              <a:t> in the </a:t>
            </a:r>
            <a:r>
              <a:rPr kumimoji="0" lang="en-US" sz="1400" b="0" i="1" u="none" strike="noStrike" cap="none" normalizeH="0" baseline="0" dirty="0">
                <a:ln>
                  <a:noFill/>
                </a:ln>
                <a:solidFill>
                  <a:schemeClr val="tx1"/>
                </a:solidFill>
                <a:effectLst/>
                <a:latin typeface="+mj-lt"/>
              </a:rPr>
              <a:t>status quo </a:t>
            </a:r>
            <a:r>
              <a:rPr kumimoji="0" lang="en-US" sz="1400" b="0" i="0" u="none" strike="noStrike" cap="none" normalizeH="0" baseline="0" dirty="0">
                <a:ln>
                  <a:noFill/>
                </a:ln>
                <a:solidFill>
                  <a:schemeClr val="tx1"/>
                </a:solidFill>
                <a:effectLst/>
                <a:latin typeface="+mj-lt"/>
              </a:rPr>
              <a:t>to cover 802.11be</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00B050"/>
                </a:solidFill>
                <a:latin typeface="+mj-lt"/>
              </a:rPr>
              <a:t>Same as </a:t>
            </a:r>
            <a:r>
              <a:rPr lang="en-AU" sz="1400" i="1" dirty="0">
                <a:solidFill>
                  <a:srgbClr val="00B050"/>
                </a:solidFill>
                <a:latin typeface="+mj-lt"/>
              </a:rPr>
              <a:t>status quo</a:t>
            </a:r>
          </a:p>
          <a:p>
            <a:pPr marL="182563" indent="-182563">
              <a:spcBef>
                <a:spcPts val="700"/>
              </a:spcBef>
              <a:buFont typeface="Arial" panose="020B0604020202020204" pitchFamily="34" charset="0"/>
              <a:buChar char="•"/>
            </a:pPr>
            <a:r>
              <a:rPr lang="en-AU" sz="1400" dirty="0">
                <a:latin typeface="+mj-lt"/>
              </a:rPr>
              <a:t>Resolves Qualcomm’s concerns related to </a:t>
            </a:r>
            <a:r>
              <a:rPr lang="en-AU" sz="1400" dirty="0" err="1">
                <a:latin typeface="+mj-lt"/>
              </a:rPr>
              <a:t>coex</a:t>
            </a:r>
            <a:r>
              <a:rPr lang="en-AU" sz="1400" dirty="0">
                <a:latin typeface="+mj-lt"/>
              </a:rPr>
              <a:t> between 802.11ax &amp; 802.11be</a:t>
            </a:r>
          </a:p>
          <a:p>
            <a:pPr marL="182563" indent="-182563">
              <a:spcBef>
                <a:spcPts val="700"/>
              </a:spcBef>
              <a:buFont typeface="Arial" panose="020B0604020202020204" pitchFamily="34" charset="0"/>
              <a:buChar char="•"/>
            </a:pPr>
            <a:r>
              <a:rPr lang="en-AU" sz="1400" dirty="0">
                <a:latin typeface="+mj-lt"/>
              </a:rPr>
              <a:t>Consistent with simulations &amp; analysis showing good sharing possible between </a:t>
            </a:r>
            <a:r>
              <a:rPr lang="en-AU" sz="1400" i="1" dirty="0">
                <a:latin typeface="+mj-lt"/>
              </a:rPr>
              <a:t>ED-only</a:t>
            </a:r>
            <a:r>
              <a:rPr lang="en-AU" sz="1400" dirty="0">
                <a:latin typeface="+mj-lt"/>
              </a:rPr>
              <a:t> &amp; </a:t>
            </a:r>
            <a:r>
              <a:rPr lang="en-AU" sz="1400" i="1" dirty="0">
                <a:latin typeface="+mj-lt"/>
              </a:rPr>
              <a:t>PD/ED </a:t>
            </a:r>
            <a:r>
              <a:rPr lang="en-AU" sz="1400" dirty="0">
                <a:latin typeface="+mj-lt"/>
              </a:rPr>
              <a:t>systems, noting 802.11be will mostly operate like legacy 802.11a/n/ac/</a:t>
            </a:r>
            <a:r>
              <a:rPr lang="en-AU" sz="1400" dirty="0" err="1">
                <a:latin typeface="+mj-lt"/>
              </a:rPr>
              <a:t>ax</a:t>
            </a:r>
            <a:endParaRPr lang="en-AU" sz="1400" dirty="0">
              <a:latin typeface="+mj-lt"/>
            </a:endParaRPr>
          </a:p>
          <a:p>
            <a:pPr marL="182563" indent="-182563">
              <a:spcBef>
                <a:spcPts val="700"/>
              </a:spcBef>
              <a:buFont typeface="Arial" panose="020B0604020202020204" pitchFamily="34" charset="0"/>
              <a:buChar char="•"/>
            </a:pPr>
            <a:endParaRPr lang="en-AU" sz="1400" i="1" dirty="0">
              <a:latin typeface="+mj-lt"/>
            </a:endParaRP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0000"/>
                </a:solidFill>
                <a:latin typeface="+mj-lt"/>
              </a:rPr>
              <a:t>Same as </a:t>
            </a:r>
            <a:r>
              <a:rPr lang="en-AU" sz="1400" i="1" dirty="0">
                <a:solidFill>
                  <a:srgbClr val="FF0000"/>
                </a:solidFill>
                <a:latin typeface="+mj-lt"/>
              </a:rPr>
              <a:t>status quo</a:t>
            </a:r>
          </a:p>
          <a:p>
            <a:pPr marL="182563" indent="-182563">
              <a:spcBef>
                <a:spcPts val="700"/>
              </a:spcBef>
              <a:buFont typeface="Arial" panose="020B0604020202020204" pitchFamily="34" charset="0"/>
              <a:buChar char="•"/>
            </a:pPr>
            <a:r>
              <a:rPr lang="en-AU" sz="1400" dirty="0">
                <a:latin typeface="+mj-lt"/>
              </a:rPr>
              <a:t>Explicitly violates agreement that resulted in </a:t>
            </a:r>
            <a:r>
              <a:rPr lang="en-AU" sz="1400" i="1" dirty="0">
                <a:latin typeface="+mj-lt"/>
              </a:rPr>
              <a:t>status quo </a:t>
            </a:r>
            <a:r>
              <a:rPr lang="en-AU" sz="1400" dirty="0">
                <a:latin typeface="+mj-lt"/>
              </a:rPr>
              <a:t>compromise – breach of trust!</a:t>
            </a:r>
          </a:p>
          <a:p>
            <a:pPr marL="182563" indent="-182563">
              <a:spcBef>
                <a:spcPts val="700"/>
              </a:spcBef>
              <a:buFont typeface="Arial" panose="020B0604020202020204" pitchFamily="34" charset="0"/>
              <a:buChar char="•"/>
            </a:pPr>
            <a:r>
              <a:rPr lang="en-AU" sz="1400" dirty="0">
                <a:latin typeface="+mj-lt"/>
              </a:rPr>
              <a:t>Contrary to desire of some regulators to avoid </a:t>
            </a:r>
            <a:r>
              <a:rPr lang="en-AU" sz="1400" i="1" dirty="0">
                <a:latin typeface="+mj-lt"/>
              </a:rPr>
              <a:t>more</a:t>
            </a:r>
            <a:r>
              <a:rPr lang="en-AU" sz="1400" dirty="0">
                <a:latin typeface="+mj-lt"/>
              </a:rPr>
              <a:t> exceptions</a:t>
            </a: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9900"/>
                </a:solidFill>
                <a:latin typeface="+mj-lt"/>
              </a:rPr>
              <a:t>Same as </a:t>
            </a:r>
            <a:r>
              <a:rPr lang="en-AU" sz="1400" i="1" dirty="0">
                <a:solidFill>
                  <a:srgbClr val="FF9900"/>
                </a:solidFill>
                <a:latin typeface="+mj-lt"/>
              </a:rPr>
              <a:t>status quo</a:t>
            </a:r>
          </a:p>
          <a:p>
            <a:pPr marL="182563" indent="-182563">
              <a:spcBef>
                <a:spcPts val="700"/>
              </a:spcBef>
              <a:buFont typeface="Arial" panose="020B0604020202020204" pitchFamily="34" charset="0"/>
              <a:buChar char="•"/>
            </a:pPr>
            <a:r>
              <a:rPr lang="en-AU" sz="1400" dirty="0">
                <a:latin typeface="+mj-lt"/>
              </a:rPr>
              <a:t>Note: this option is not possible at this time because 802.11be does not exist , even as an approved draft – it can probably be considered in the next revision of EN 301 893</a:t>
            </a:r>
          </a:p>
          <a:p>
            <a:pPr marL="0" marR="0" indent="0"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 name="Rectangle 2">
            <a:extLst>
              <a:ext uri="{FF2B5EF4-FFF2-40B4-BE49-F238E27FC236}">
                <a16:creationId xmlns:a16="http://schemas.microsoft.com/office/drawing/2014/main" id="{7FEF59CB-9DF2-A7F6-EB11-0EC77160308F}"/>
              </a:ext>
            </a:extLst>
          </p:cNvPr>
          <p:cNvSpPr/>
          <p:nvPr/>
        </p:nvSpPr>
        <p:spPr bwMode="auto">
          <a:xfrm rot="20191176">
            <a:off x="14046" y="1620110"/>
            <a:ext cx="154803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VIABLE?</a:t>
            </a:r>
          </a:p>
        </p:txBody>
      </p:sp>
      <p:sp>
        <p:nvSpPr>
          <p:cNvPr id="6" name="Rectangle 5">
            <a:extLst>
              <a:ext uri="{FF2B5EF4-FFF2-40B4-BE49-F238E27FC236}">
                <a16:creationId xmlns:a16="http://schemas.microsoft.com/office/drawing/2014/main" id="{BE15285A-EB98-A931-7A11-07AFDCEF820C}"/>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Previous proposed compromise</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939901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An expiry date on the </a:t>
            </a:r>
            <a:r>
              <a:rPr lang="en-AU" i="1" dirty="0"/>
              <a:t>status quo </a:t>
            </a:r>
            <a:r>
              <a:rPr lang="en-AU" dirty="0"/>
              <a:t>forces BRAN to evaluate incoming evidence in a timely manner</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Status quo with expiry</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Same as </a:t>
            </a:r>
            <a:r>
              <a:rPr kumimoji="0" lang="en-US" sz="1400" b="0" i="1" u="none" strike="noStrike" cap="none" normalizeH="0" baseline="0" dirty="0">
                <a:ln>
                  <a:noFill/>
                </a:ln>
                <a:solidFill>
                  <a:schemeClr val="tx1"/>
                </a:solidFill>
                <a:effectLst/>
                <a:latin typeface="+mj-lt"/>
              </a:rPr>
              <a:t>status quo </a:t>
            </a:r>
            <a:r>
              <a:rPr kumimoji="0" lang="en-US" sz="1400" b="0" i="0" u="none" strike="noStrike" cap="none" normalizeH="0" baseline="0" dirty="0">
                <a:ln>
                  <a:noFill/>
                </a:ln>
                <a:solidFill>
                  <a:schemeClr val="tx1"/>
                </a:solidFill>
                <a:effectLst/>
                <a:latin typeface="+mj-lt"/>
              </a:rPr>
              <a:t>with an expiry date for HS to force BRAN to continue considering new information for a new revision</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00B050"/>
                </a:solidFill>
                <a:latin typeface="+mj-lt"/>
              </a:rPr>
              <a:t>Same as </a:t>
            </a:r>
            <a:r>
              <a:rPr lang="en-AU" sz="1400" i="1" dirty="0">
                <a:solidFill>
                  <a:srgbClr val="00B050"/>
                </a:solidFill>
                <a:latin typeface="+mj-lt"/>
              </a:rPr>
              <a:t>status quo</a:t>
            </a:r>
          </a:p>
          <a:p>
            <a:pPr marL="182563" indent="-182563">
              <a:spcBef>
                <a:spcPts val="700"/>
              </a:spcBef>
              <a:buFont typeface="Arial" panose="020B0604020202020204" pitchFamily="34" charset="0"/>
              <a:buChar char="•"/>
            </a:pPr>
            <a:r>
              <a:rPr lang="en-AU" sz="1400" dirty="0">
                <a:latin typeface="+mj-lt"/>
              </a:rPr>
              <a:t>Forces BRAN to revise EN 301 893 by expiry date based on new info as 802.11be is defined &amp; various LAA/NR-U/SL-U/etc systems are deployed, inc.:</a:t>
            </a:r>
          </a:p>
          <a:p>
            <a:pPr marL="357188" lvl="1" indent="-174625">
              <a:spcBef>
                <a:spcPts val="300"/>
              </a:spcBef>
              <a:buFont typeface="Arial" panose="020B0604020202020204" pitchFamily="34" charset="0"/>
              <a:buChar char="•"/>
            </a:pPr>
            <a:r>
              <a:rPr lang="en-AU" sz="1400" dirty="0">
                <a:latin typeface="+mj-lt"/>
              </a:rPr>
              <a:t>Further simulations</a:t>
            </a:r>
          </a:p>
          <a:p>
            <a:pPr marL="357188" lvl="1" indent="-174625">
              <a:spcBef>
                <a:spcPts val="300"/>
              </a:spcBef>
              <a:buFont typeface="Arial" panose="020B0604020202020204" pitchFamily="34" charset="0"/>
              <a:buChar char="•"/>
            </a:pPr>
            <a:r>
              <a:rPr lang="en-AU" sz="1400" dirty="0">
                <a:latin typeface="+mj-lt"/>
              </a:rPr>
              <a:t>Measurement data</a:t>
            </a:r>
          </a:p>
          <a:p>
            <a:pPr marL="182563" indent="-182563">
              <a:spcBef>
                <a:spcPts val="700"/>
              </a:spcBef>
              <a:buFont typeface="Arial" panose="020B0604020202020204" pitchFamily="34" charset="0"/>
              <a:buChar char="•"/>
            </a:pPr>
            <a:endParaRPr lang="en-AU" sz="1400" i="1" dirty="0">
              <a:latin typeface="+mj-lt"/>
            </a:endParaRP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0000"/>
                </a:solidFill>
                <a:latin typeface="+mj-lt"/>
              </a:rPr>
              <a:t>Same as </a:t>
            </a:r>
            <a:r>
              <a:rPr lang="en-AU" sz="1400" i="1" dirty="0">
                <a:solidFill>
                  <a:srgbClr val="FF0000"/>
                </a:solidFill>
                <a:latin typeface="+mj-lt"/>
              </a:rPr>
              <a:t>status quo</a:t>
            </a: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9900"/>
                </a:solidFill>
                <a:latin typeface="+mj-lt"/>
              </a:rPr>
              <a:t>Same as </a:t>
            </a:r>
            <a:r>
              <a:rPr lang="en-AU" sz="1400" i="1" dirty="0">
                <a:solidFill>
                  <a:srgbClr val="FF9900"/>
                </a:solidFill>
                <a:latin typeface="+mj-lt"/>
              </a:rPr>
              <a:t>status quo</a:t>
            </a:r>
          </a:p>
          <a:p>
            <a:pPr marL="182563" indent="-182563">
              <a:spcBef>
                <a:spcPts val="700"/>
              </a:spcBef>
              <a:buFont typeface="Arial" panose="020B0604020202020204" pitchFamily="34" charset="0"/>
              <a:buChar char="•"/>
            </a:pPr>
            <a:r>
              <a:rPr lang="en-AU" sz="1400" dirty="0">
                <a:latin typeface="+mj-lt"/>
              </a:rPr>
              <a:t>Note: there is precedent for expiry dates on HS’s</a:t>
            </a:r>
          </a:p>
          <a:p>
            <a:pPr marL="182563" indent="-182563">
              <a:spcBef>
                <a:spcPts val="700"/>
              </a:spcBef>
              <a:buFont typeface="Arial" panose="020B0604020202020204" pitchFamily="34" charset="0"/>
              <a:buChar char="•"/>
            </a:pPr>
            <a:r>
              <a:rPr lang="en-AU" sz="1400" dirty="0">
                <a:latin typeface="+mj-lt"/>
              </a:rPr>
              <a:t>Note: an expiry date probably need to be 3 years to provide sufficient time to gather data &amp; act upon it</a:t>
            </a:r>
          </a:p>
          <a:p>
            <a:pPr marL="0" marR="0" indent="0"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 name="Rectangle 2">
            <a:extLst>
              <a:ext uri="{FF2B5EF4-FFF2-40B4-BE49-F238E27FC236}">
                <a16:creationId xmlns:a16="http://schemas.microsoft.com/office/drawing/2014/main" id="{8E287CD0-5239-82CE-9DEC-404CCCD81F30}"/>
              </a:ext>
            </a:extLst>
          </p:cNvPr>
          <p:cNvSpPr/>
          <p:nvPr/>
        </p:nvSpPr>
        <p:spPr bwMode="auto">
          <a:xfrm rot="20191176">
            <a:off x="37125" y="1731160"/>
            <a:ext cx="990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VIABLE</a:t>
            </a:r>
          </a:p>
        </p:txBody>
      </p:sp>
      <p:sp>
        <p:nvSpPr>
          <p:cNvPr id="6" name="Rectangle 5">
            <a:extLst>
              <a:ext uri="{FF2B5EF4-FFF2-40B4-BE49-F238E27FC236}">
                <a16:creationId xmlns:a16="http://schemas.microsoft.com/office/drawing/2014/main" id="{49A56A60-1A77-E341-6922-7B6F4DF0DF61}"/>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Proposal for new compromise</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3151662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a:xfrm>
            <a:off x="685799" y="685800"/>
            <a:ext cx="8077201" cy="1066800"/>
          </a:xfrm>
        </p:spPr>
        <p:txBody>
          <a:bodyPr/>
          <a:lstStyle/>
          <a:p>
            <a:r>
              <a:rPr lang="en-AU" dirty="0"/>
              <a:t>A transition to </a:t>
            </a:r>
            <a:r>
              <a:rPr lang="en-AU" i="1" dirty="0"/>
              <a:t>EDT @ -72 dBm (scaled)  </a:t>
            </a:r>
            <a:r>
              <a:rPr lang="en-AU" dirty="0"/>
              <a:t>is a balanced approach that focuses on simplicity &amp; consistency</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Transition to EDT @ -72</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Transition to </a:t>
            </a:r>
            <a:r>
              <a:rPr kumimoji="0" lang="en-US" sz="1400" b="0" i="1" u="none" strike="noStrike" cap="none" normalizeH="0" baseline="0" dirty="0">
                <a:ln>
                  <a:noFill/>
                </a:ln>
                <a:solidFill>
                  <a:schemeClr val="tx1"/>
                </a:solidFill>
                <a:effectLst/>
                <a:latin typeface="+mj-lt"/>
              </a:rPr>
              <a:t>EDT @ -72 dm (scaled) </a:t>
            </a:r>
            <a:r>
              <a:rPr kumimoji="0" lang="en-US" sz="1400" b="0" i="0" u="none" strike="noStrike" cap="none" normalizeH="0" baseline="0" dirty="0">
                <a:ln>
                  <a:noFill/>
                </a:ln>
                <a:solidFill>
                  <a:schemeClr val="tx1"/>
                </a:solidFill>
                <a:effectLst/>
                <a:latin typeface="+mj-lt"/>
              </a:rPr>
              <a:t>for all technologies, timing out 802.11 exception in </a:t>
            </a:r>
            <a:r>
              <a:rPr kumimoji="0" lang="en-US" sz="1400" b="0" u="none" strike="noStrike" cap="none" normalizeH="0" baseline="0" dirty="0">
                <a:ln>
                  <a:noFill/>
                </a:ln>
                <a:solidFill>
                  <a:schemeClr val="tx1"/>
                </a:solidFill>
                <a:effectLst/>
                <a:latin typeface="+mj-lt"/>
              </a:rPr>
              <a:t>HS</a:t>
            </a:r>
            <a:r>
              <a:rPr kumimoji="0" lang="en-US" sz="1400" b="0" i="1" u="none" strike="noStrike" cap="none" normalizeH="0" baseline="0" dirty="0">
                <a:ln>
                  <a:noFill/>
                </a:ln>
                <a:solidFill>
                  <a:schemeClr val="tx1"/>
                </a:solidFill>
                <a:effectLst/>
                <a:latin typeface="+mj-lt"/>
              </a:rPr>
              <a:t> </a:t>
            </a:r>
            <a:r>
              <a:rPr kumimoji="0" lang="en-US" sz="1400" b="0" i="0" u="none" strike="noStrike" cap="none" normalizeH="0" baseline="0" dirty="0">
                <a:ln>
                  <a:noFill/>
                </a:ln>
                <a:solidFill>
                  <a:schemeClr val="tx1"/>
                </a:solidFill>
                <a:effectLst/>
                <a:latin typeface="+mj-lt"/>
              </a:rPr>
              <a:t>after a certain date </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Good sharing between LAA/NR-U vs 802.11 before &amp; after  transition </a:t>
            </a:r>
          </a:p>
          <a:p>
            <a:pPr marL="182563" indent="-182563">
              <a:spcBef>
                <a:spcPts val="700"/>
              </a:spcBef>
              <a:buFont typeface="Arial" panose="020B0604020202020204" pitchFamily="34" charset="0"/>
              <a:buChar char="•"/>
            </a:pPr>
            <a:r>
              <a:rPr lang="en-AU" sz="1400" dirty="0">
                <a:latin typeface="+mj-lt"/>
              </a:rPr>
              <a:t>Simple, including simple testing after transition</a:t>
            </a:r>
          </a:p>
          <a:p>
            <a:pPr marL="182563" indent="-182563">
              <a:spcBef>
                <a:spcPts val="700"/>
              </a:spcBef>
              <a:buFont typeface="Arial" panose="020B0604020202020204" pitchFamily="34" charset="0"/>
              <a:buChar char="•"/>
            </a:pPr>
            <a:r>
              <a:rPr lang="en-AU" sz="1400" dirty="0">
                <a:latin typeface="+mj-lt"/>
              </a:rPr>
              <a:t>Consistent rules for all technologies after transition</a:t>
            </a:r>
          </a:p>
          <a:p>
            <a:pPr marL="182563" indent="-182563">
              <a:spcBef>
                <a:spcPts val="700"/>
              </a:spcBef>
              <a:buFont typeface="Arial" panose="020B0604020202020204" pitchFamily="34" charset="0"/>
              <a:buChar char="•"/>
            </a:pPr>
            <a:r>
              <a:rPr lang="en-AU" sz="1400" dirty="0">
                <a:latin typeface="+mj-lt"/>
              </a:rPr>
              <a:t>Promotes less interference via lower </a:t>
            </a:r>
            <a:r>
              <a:rPr lang="en-AU" sz="1400" i="1" dirty="0">
                <a:latin typeface="+mj-lt"/>
              </a:rPr>
              <a:t>EDT</a:t>
            </a:r>
          </a:p>
          <a:p>
            <a:pPr marL="182563" indent="-182563">
              <a:spcBef>
                <a:spcPts val="700"/>
              </a:spcBef>
              <a:buFont typeface="Arial" panose="020B0604020202020204" pitchFamily="34" charset="0"/>
              <a:buChar char="•"/>
            </a:pPr>
            <a:r>
              <a:rPr lang="en-AU" sz="1400" dirty="0">
                <a:latin typeface="+mj-lt"/>
              </a:rPr>
              <a:t>Consistent with 6 GHz rules</a:t>
            </a: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No testing of 802.11a/n/ac/</a:t>
            </a:r>
            <a:r>
              <a:rPr lang="en-AU" sz="1400" dirty="0" err="1">
                <a:latin typeface="+mj-lt"/>
              </a:rPr>
              <a:t>ax</a:t>
            </a:r>
            <a:r>
              <a:rPr lang="en-AU" sz="1400" dirty="0">
                <a:latin typeface="+mj-lt"/>
              </a:rPr>
              <a:t> compliance before transition</a:t>
            </a:r>
          </a:p>
          <a:p>
            <a:pPr marL="182563" indent="-182563">
              <a:spcBef>
                <a:spcPts val="700"/>
              </a:spcBef>
              <a:buFont typeface="Arial" panose="020B0604020202020204" pitchFamily="34" charset="0"/>
              <a:buChar char="•"/>
            </a:pPr>
            <a:r>
              <a:rPr lang="en-AU" sz="1400" dirty="0">
                <a:latin typeface="+mj-lt"/>
              </a:rPr>
              <a:t>Forces complicated &amp; potentially risky changes to new 11a/n/ac/</a:t>
            </a:r>
            <a:r>
              <a:rPr lang="en-AU" sz="1400" dirty="0" err="1">
                <a:latin typeface="+mj-lt"/>
              </a:rPr>
              <a:t>ax</a:t>
            </a:r>
            <a:r>
              <a:rPr lang="en-AU" sz="1400" dirty="0">
                <a:latin typeface="+mj-lt"/>
              </a:rPr>
              <a:t> products after transition (but this has advantage of encouraging shift to 802.11be)</a:t>
            </a:r>
          </a:p>
          <a:p>
            <a:pPr marL="182563" indent="-182563">
              <a:spcBef>
                <a:spcPts val="700"/>
              </a:spcBef>
              <a:buFont typeface="Arial" panose="020B0604020202020204" pitchFamily="34" charset="0"/>
              <a:buChar char="•"/>
            </a:pPr>
            <a:endParaRPr lang="en-AU" sz="1400" dirty="0">
              <a:latin typeface="+mj-lt"/>
            </a:endParaRP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700"/>
              </a:spcBef>
              <a:buFont typeface="Arial" panose="020B0604020202020204" pitchFamily="34" charset="0"/>
              <a:buChar char="•"/>
            </a:pPr>
            <a:r>
              <a:rPr lang="en-AU" sz="1400" dirty="0">
                <a:latin typeface="+mj-lt"/>
              </a:rPr>
              <a:t>When is an appropriate date? Maybe 3 years to provide sufficient time</a:t>
            </a:r>
          </a:p>
          <a:p>
            <a:pPr marL="182563" indent="-182563" eaLnBrk="0" hangingPunct="0">
              <a:spcBef>
                <a:spcPts val="700"/>
              </a:spcBef>
              <a:buFont typeface="Arial" panose="020B0604020202020204" pitchFamily="34" charset="0"/>
              <a:buChar char="•"/>
            </a:pPr>
            <a:r>
              <a:rPr lang="en-AU" sz="1400" dirty="0">
                <a:latin typeface="+mj-lt"/>
              </a:rPr>
              <a:t>Disagreement on sharing between post transition .11 &amp; legacy 802.11a/n/ac/</a:t>
            </a:r>
            <a:r>
              <a:rPr lang="en-AU" sz="1400" dirty="0" err="1">
                <a:latin typeface="+mj-lt"/>
              </a:rPr>
              <a:t>ax</a:t>
            </a:r>
            <a:endParaRPr lang="en-AU" sz="1400" dirty="0">
              <a:latin typeface="+mj-lt"/>
            </a:endParaRPr>
          </a:p>
          <a:p>
            <a:pPr marL="357188" lvl="1" indent="-182563" eaLnBrk="0" hangingPunct="0">
              <a:spcBef>
                <a:spcPts val="300"/>
              </a:spcBef>
              <a:buFont typeface="Arial" panose="020B0604020202020204" pitchFamily="34" charset="0"/>
              <a:buChar char="•"/>
            </a:pPr>
            <a:r>
              <a:rPr lang="en-AU" sz="1400" dirty="0">
                <a:latin typeface="+mj-lt"/>
              </a:rPr>
              <a:t>Evidence has been provided that shows there is a problem … and there is not a problem!</a:t>
            </a:r>
          </a:p>
          <a:p>
            <a:pPr marL="0" marR="0" indent="0"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 name="Rectangle 2">
            <a:extLst>
              <a:ext uri="{FF2B5EF4-FFF2-40B4-BE49-F238E27FC236}">
                <a16:creationId xmlns:a16="http://schemas.microsoft.com/office/drawing/2014/main" id="{5785AAE2-8CA4-8E1B-C77E-156F6B6C7E52}"/>
              </a:ext>
            </a:extLst>
          </p:cNvPr>
          <p:cNvSpPr/>
          <p:nvPr/>
        </p:nvSpPr>
        <p:spPr bwMode="auto">
          <a:xfrm rot="20191176">
            <a:off x="37125" y="1731160"/>
            <a:ext cx="990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VIABLE</a:t>
            </a:r>
          </a:p>
        </p:txBody>
      </p:sp>
      <p:sp>
        <p:nvSpPr>
          <p:cNvPr id="6" name="Rectangle 5">
            <a:extLst>
              <a:ext uri="{FF2B5EF4-FFF2-40B4-BE49-F238E27FC236}">
                <a16:creationId xmlns:a16="http://schemas.microsoft.com/office/drawing/2014/main" id="{F918B26B-3813-14AF-EC3E-AB55D9113B9A}"/>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Proposal for new compromise</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88723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E1F3-EA32-01CD-9408-74CDAFCCC22D}"/>
              </a:ext>
            </a:extLst>
          </p:cNvPr>
          <p:cNvSpPr>
            <a:spLocks noGrp="1"/>
          </p:cNvSpPr>
          <p:nvPr>
            <p:ph type="title"/>
          </p:nvPr>
        </p:nvSpPr>
        <p:spPr>
          <a:xfrm>
            <a:off x="685800" y="685800"/>
            <a:ext cx="8458200" cy="1066800"/>
          </a:xfrm>
        </p:spPr>
        <p:txBody>
          <a:bodyPr/>
          <a:lstStyle/>
          <a:p>
            <a:r>
              <a:rPr lang="en-AU" dirty="0"/>
              <a:t>Conclusion: some version of the </a:t>
            </a:r>
            <a:r>
              <a:rPr lang="en-AU" i="1" dirty="0"/>
              <a:t>status quo </a:t>
            </a:r>
            <a:r>
              <a:rPr lang="en-AU" dirty="0"/>
              <a:t>for EN 301 893 is probably the best starting point</a:t>
            </a:r>
            <a:br>
              <a:rPr lang="en-AU" dirty="0"/>
            </a:br>
            <a:endParaRPr lang="en-AU" dirty="0"/>
          </a:p>
        </p:txBody>
      </p:sp>
      <p:sp>
        <p:nvSpPr>
          <p:cNvPr id="3" name="Content Placeholder 2">
            <a:extLst>
              <a:ext uri="{FF2B5EF4-FFF2-40B4-BE49-F238E27FC236}">
                <a16:creationId xmlns:a16="http://schemas.microsoft.com/office/drawing/2014/main" id="{EEAD7A09-CBB1-C19D-80EA-ABB7FB29ACC5}"/>
              </a:ext>
            </a:extLst>
          </p:cNvPr>
          <p:cNvSpPr>
            <a:spLocks noGrp="1"/>
          </p:cNvSpPr>
          <p:nvPr>
            <p:ph idx="1"/>
          </p:nvPr>
        </p:nvSpPr>
        <p:spPr/>
        <p:txBody>
          <a:bodyPr/>
          <a:lstStyle/>
          <a:p>
            <a:pPr lvl="1"/>
            <a:r>
              <a:rPr lang="en-AU" dirty="0"/>
              <a:t>Most of the options discussed on the previous pages:</a:t>
            </a:r>
          </a:p>
          <a:p>
            <a:pPr lvl="2"/>
            <a:r>
              <a:rPr lang="en-AU" dirty="0">
                <a:solidFill>
                  <a:srgbClr val="00B050"/>
                </a:solidFill>
              </a:rPr>
              <a:t>Enable good coexistence between new &amp; old technologies</a:t>
            </a:r>
          </a:p>
          <a:p>
            <a:pPr lvl="2"/>
            <a:r>
              <a:rPr lang="en-AU" dirty="0">
                <a:solidFill>
                  <a:srgbClr val="00B050"/>
                </a:solidFill>
              </a:rPr>
              <a:t>Enable good spectrum efficiency</a:t>
            </a:r>
          </a:p>
          <a:p>
            <a:pPr lvl="2"/>
            <a:r>
              <a:rPr lang="en-AU" dirty="0">
                <a:solidFill>
                  <a:srgbClr val="00B050"/>
                </a:solidFill>
              </a:rPr>
              <a:t>Provide a future path for revision as new information becomes available</a:t>
            </a:r>
          </a:p>
          <a:p>
            <a:pPr lvl="1"/>
            <a:r>
              <a:rPr lang="en-AU" dirty="0"/>
              <a:t>In contrast, Qualcomm’s proposal</a:t>
            </a:r>
          </a:p>
          <a:p>
            <a:pPr lvl="2"/>
            <a:r>
              <a:rPr lang="en-AU" dirty="0">
                <a:solidFill>
                  <a:srgbClr val="FF0000"/>
                </a:solidFill>
              </a:rPr>
              <a:t>Provides poor coexistence between new &amp; old technologies</a:t>
            </a:r>
          </a:p>
          <a:p>
            <a:pPr lvl="2"/>
            <a:r>
              <a:rPr lang="en-AU" dirty="0">
                <a:solidFill>
                  <a:srgbClr val="FF0000"/>
                </a:solidFill>
              </a:rPr>
              <a:t>Provides poor spectrum efficiency</a:t>
            </a:r>
          </a:p>
          <a:p>
            <a:pPr lvl="2"/>
            <a:r>
              <a:rPr lang="en-AU" dirty="0">
                <a:solidFill>
                  <a:srgbClr val="FF0000"/>
                </a:solidFill>
              </a:rPr>
              <a:t>Closes the door to future revision (at least without significant pain)</a:t>
            </a:r>
          </a:p>
          <a:p>
            <a:pPr lvl="1"/>
            <a:r>
              <a:rPr lang="en-AU" dirty="0"/>
              <a:t>Each of the various options have pro/cons but the best choice at this time is probably to maintain some version of the </a:t>
            </a:r>
            <a:r>
              <a:rPr lang="en-AU" i="1" dirty="0"/>
              <a:t>status quo</a:t>
            </a:r>
          </a:p>
          <a:p>
            <a:pPr lvl="2"/>
            <a:r>
              <a:rPr lang="en-AU" dirty="0"/>
              <a:t>In addition to the </a:t>
            </a:r>
            <a:r>
              <a:rPr lang="en-AU" dirty="0">
                <a:solidFill>
                  <a:srgbClr val="00B050"/>
                </a:solidFill>
              </a:rPr>
              <a:t>positive attributes above </a:t>
            </a:r>
            <a:r>
              <a:rPr lang="en-AU" dirty="0"/>
              <a:t>…</a:t>
            </a:r>
          </a:p>
          <a:p>
            <a:pPr lvl="2"/>
            <a:r>
              <a:rPr lang="en-AU" dirty="0"/>
              <a:t>… it maintains the trust between everyone who developed it</a:t>
            </a:r>
          </a:p>
        </p:txBody>
      </p:sp>
      <p:sp>
        <p:nvSpPr>
          <p:cNvPr id="4" name="Footer Placeholder 3">
            <a:extLst>
              <a:ext uri="{FF2B5EF4-FFF2-40B4-BE49-F238E27FC236}">
                <a16:creationId xmlns:a16="http://schemas.microsoft.com/office/drawing/2014/main" id="{45D358E7-8AC2-3E56-0E21-D377A5B94DF6}"/>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0C15D53-D9ED-C019-BFAC-41579602DB2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864043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EDBA-A85B-CBE1-BD56-A7A10C4143F8}"/>
              </a:ext>
            </a:extLst>
          </p:cNvPr>
          <p:cNvSpPr>
            <a:spLocks noGrp="1"/>
          </p:cNvSpPr>
          <p:nvPr>
            <p:ph type="title"/>
          </p:nvPr>
        </p:nvSpPr>
        <p:spPr/>
        <p:txBody>
          <a:bodyPr/>
          <a:lstStyle/>
          <a:p>
            <a:r>
              <a:rPr lang="en-AU" dirty="0"/>
              <a:t>Discussion during ETSI BRAN#116c</a:t>
            </a:r>
          </a:p>
        </p:txBody>
      </p:sp>
      <p:sp>
        <p:nvSpPr>
          <p:cNvPr id="3" name="Content Placeholder 2">
            <a:extLst>
              <a:ext uri="{FF2B5EF4-FFF2-40B4-BE49-F238E27FC236}">
                <a16:creationId xmlns:a16="http://schemas.microsoft.com/office/drawing/2014/main" id="{B50BEAD7-AB97-FE80-DC86-38C5A6FD1D33}"/>
              </a:ext>
            </a:extLst>
          </p:cNvPr>
          <p:cNvSpPr>
            <a:spLocks noGrp="1"/>
          </p:cNvSpPr>
          <p:nvPr>
            <p:ph idx="1"/>
          </p:nvPr>
        </p:nvSpPr>
        <p:spPr/>
        <p:txBody>
          <a:bodyPr/>
          <a:lstStyle/>
          <a:p>
            <a:r>
              <a:rPr lang="en-AU" dirty="0">
                <a:solidFill>
                  <a:srgbClr val="FF0000"/>
                </a:solidFill>
              </a:rPr>
              <a:t>TBD</a:t>
            </a:r>
          </a:p>
        </p:txBody>
      </p:sp>
      <p:sp>
        <p:nvSpPr>
          <p:cNvPr id="4" name="Footer Placeholder 3">
            <a:extLst>
              <a:ext uri="{FF2B5EF4-FFF2-40B4-BE49-F238E27FC236}">
                <a16:creationId xmlns:a16="http://schemas.microsoft.com/office/drawing/2014/main" id="{12E5936B-B8AF-5113-2703-F81236559D5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CA923E3-86E0-9EE8-C624-A2838994337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2812028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D85E-D92C-0256-ACC8-22079222CD1E}"/>
              </a:ext>
            </a:extLst>
          </p:cNvPr>
          <p:cNvSpPr>
            <a:spLocks noGrp="1"/>
          </p:cNvSpPr>
          <p:nvPr>
            <p:ph type="title"/>
          </p:nvPr>
        </p:nvSpPr>
        <p:spPr/>
        <p:txBody>
          <a:bodyPr/>
          <a:lstStyle/>
          <a:p>
            <a:r>
              <a:rPr lang="en-AU" dirty="0"/>
              <a:t>Discussion of Liaison Statement to ETSI BRAN</a:t>
            </a:r>
          </a:p>
        </p:txBody>
      </p:sp>
      <p:sp>
        <p:nvSpPr>
          <p:cNvPr id="3" name="Content Placeholder 2">
            <a:extLst>
              <a:ext uri="{FF2B5EF4-FFF2-40B4-BE49-F238E27FC236}">
                <a16:creationId xmlns:a16="http://schemas.microsoft.com/office/drawing/2014/main" id="{E49184FE-E04E-FE34-8124-AB481786504C}"/>
              </a:ext>
            </a:extLst>
          </p:cNvPr>
          <p:cNvSpPr>
            <a:spLocks noGrp="1"/>
          </p:cNvSpPr>
          <p:nvPr>
            <p:ph idx="1"/>
          </p:nvPr>
        </p:nvSpPr>
        <p:spPr/>
        <p:txBody>
          <a:bodyPr/>
          <a:lstStyle/>
          <a:p>
            <a:r>
              <a:rPr lang="en-AU" dirty="0">
                <a:solidFill>
                  <a:srgbClr val="FF0000"/>
                </a:solidFill>
              </a:rPr>
              <a:t>TBD</a:t>
            </a:r>
          </a:p>
        </p:txBody>
      </p:sp>
      <p:sp>
        <p:nvSpPr>
          <p:cNvPr id="4" name="Footer Placeholder 3">
            <a:extLst>
              <a:ext uri="{FF2B5EF4-FFF2-40B4-BE49-F238E27FC236}">
                <a16:creationId xmlns:a16="http://schemas.microsoft.com/office/drawing/2014/main" id="{D6A33BC8-4AD1-83E9-34A9-2F57AE28A52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FA1EEBB-1944-C721-25F5-497D4BDA870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1821288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Do we still have a </a:t>
            </a:r>
            <a:r>
              <a:rPr lang="en-AU" sz="2400" b="1" dirty="0" err="1">
                <a:solidFill>
                  <a:srgbClr val="FF0000"/>
                </a:solidFill>
              </a:rPr>
              <a:t>coex</a:t>
            </a:r>
            <a:r>
              <a:rPr lang="en-AU" sz="2400" b="1" dirty="0">
                <a:solidFill>
                  <a:srgbClr val="FF0000"/>
                </a:solidFill>
              </a:rPr>
              <a:t> issue</a:t>
            </a:r>
            <a:br>
              <a:rPr lang="en-AU" sz="2400" b="1" dirty="0">
                <a:solidFill>
                  <a:srgbClr val="FF0000"/>
                </a:solidFill>
              </a:rPr>
            </a:br>
            <a:r>
              <a:rPr lang="en-AU" sz="2400" b="1" dirty="0">
                <a:solidFill>
                  <a:srgbClr val="FF0000"/>
                </a:solidFill>
              </a:rPr>
              <a:t>between Wi-Fi &amp; LAA/NR-U?</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264699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2931F3-53ED-0AB7-B931-823308A938CE}"/>
              </a:ext>
            </a:extLst>
          </p:cNvPr>
          <p:cNvSpPr>
            <a:spLocks noGrp="1"/>
          </p:cNvSpPr>
          <p:nvPr>
            <p:ph type="title"/>
          </p:nvPr>
        </p:nvSpPr>
        <p:spPr>
          <a:xfrm>
            <a:off x="685800" y="685800"/>
            <a:ext cx="7924800" cy="1066800"/>
          </a:xfrm>
        </p:spPr>
        <p:txBody>
          <a:bodyPr/>
          <a:lstStyle/>
          <a:p>
            <a:r>
              <a:rPr lang="en-AU" dirty="0"/>
              <a:t>There will not be a major </a:t>
            </a:r>
            <a:r>
              <a:rPr lang="en-AU" dirty="0" err="1"/>
              <a:t>coex</a:t>
            </a:r>
            <a:r>
              <a:rPr lang="en-AU" dirty="0"/>
              <a:t> problem unless other technologies are widespread &amp; use </a:t>
            </a:r>
            <a:r>
              <a:rPr lang="en-AU" i="1" dirty="0"/>
              <a:t>EDT @ -62 dBm</a:t>
            </a:r>
          </a:p>
        </p:txBody>
      </p:sp>
      <p:sp>
        <p:nvSpPr>
          <p:cNvPr id="3" name="Content Placeholder 2">
            <a:extLst>
              <a:ext uri="{FF2B5EF4-FFF2-40B4-BE49-F238E27FC236}">
                <a16:creationId xmlns:a16="http://schemas.microsoft.com/office/drawing/2014/main" id="{3003F022-9244-7641-7954-D03881142491}"/>
              </a:ext>
            </a:extLst>
          </p:cNvPr>
          <p:cNvSpPr>
            <a:spLocks noGrp="1"/>
          </p:cNvSpPr>
          <p:nvPr>
            <p:ph idx="1"/>
          </p:nvPr>
        </p:nvSpPr>
        <p:spPr/>
        <p:txBody>
          <a:bodyPr/>
          <a:lstStyle/>
          <a:p>
            <a:pPr lvl="1"/>
            <a:r>
              <a:rPr lang="en-AU" dirty="0"/>
              <a:t>Coex issues between Wi-Fi &amp; other technologies are likely to occur …</a:t>
            </a:r>
          </a:p>
          <a:p>
            <a:pPr lvl="2"/>
            <a:r>
              <a:rPr lang="en-AU" dirty="0"/>
              <a:t>… when there are hidden station scenarios, like those measured by the Uni of Chicago measurements between LAA &amp; Wi-Fi</a:t>
            </a:r>
          </a:p>
          <a:p>
            <a:pPr lvl="2"/>
            <a:r>
              <a:rPr lang="en-AU" dirty="0"/>
              <a:t>... if other technologies use </a:t>
            </a:r>
            <a:r>
              <a:rPr lang="en-AU" i="1" dirty="0"/>
              <a:t>ED-only @ -62 dBm</a:t>
            </a:r>
            <a:r>
              <a:rPr lang="en-AU" dirty="0"/>
              <a:t>, while Wi-Fi uses </a:t>
            </a:r>
            <a:r>
              <a:rPr lang="en-AU" i="1" dirty="0"/>
              <a:t>PD/ED</a:t>
            </a:r>
            <a:br>
              <a:rPr lang="en-AU" i="1" dirty="0"/>
            </a:br>
            <a:r>
              <a:rPr lang="en-AU" i="1" dirty="0"/>
              <a:t>@ -82/-62 dBm</a:t>
            </a:r>
          </a:p>
          <a:p>
            <a:pPr lvl="1"/>
            <a:r>
              <a:rPr lang="en-AU" dirty="0"/>
              <a:t>We have to accept &amp; deal with the first </a:t>
            </a:r>
            <a:r>
              <a:rPr lang="en-AU" dirty="0" err="1"/>
              <a:t>first</a:t>
            </a:r>
            <a:r>
              <a:rPr lang="en-AU" dirty="0"/>
              <a:t> situation … but the second situation raises some interesting questions:</a:t>
            </a:r>
          </a:p>
          <a:p>
            <a:pPr lvl="2"/>
            <a:r>
              <a:rPr lang="en-AU" dirty="0"/>
              <a:t>If EN 301 893 specifies </a:t>
            </a:r>
            <a:r>
              <a:rPr lang="en-AU" i="1" dirty="0"/>
              <a:t>EDT @ -62 dBm, </a:t>
            </a:r>
            <a:r>
              <a:rPr lang="en-AU" dirty="0"/>
              <a:t>will LAA/NR-U or other technologies be defined to take advantage of the higher threshold?</a:t>
            </a:r>
          </a:p>
          <a:p>
            <a:pPr lvl="2"/>
            <a:r>
              <a:rPr lang="en-AU" dirty="0"/>
              <a:t>Will technologies other than Wi-Fi be commonly used in 5 GHz?</a:t>
            </a:r>
          </a:p>
          <a:p>
            <a:pPr lvl="1"/>
            <a:r>
              <a:rPr lang="en-AU" dirty="0"/>
              <a:t>Only if the answers are YES &amp; YES will there be a problem in practice</a:t>
            </a:r>
          </a:p>
          <a:p>
            <a:pPr lvl="1"/>
            <a:r>
              <a:rPr lang="en-AU" dirty="0"/>
              <a:t>However, until there is evidence to the contrary the safest approach is probably the </a:t>
            </a:r>
            <a:r>
              <a:rPr lang="en-AU" i="1" dirty="0"/>
              <a:t>status quo …</a:t>
            </a:r>
          </a:p>
          <a:p>
            <a:pPr lvl="1"/>
            <a:r>
              <a:rPr lang="en-AU" i="1" dirty="0"/>
              <a:t>… </a:t>
            </a:r>
            <a:r>
              <a:rPr lang="en-AU" dirty="0"/>
              <a:t>because there is no return </a:t>
            </a:r>
            <a:r>
              <a:rPr lang="en-AU" i="1" dirty="0"/>
              <a:t>once the barn door is opened</a:t>
            </a:r>
          </a:p>
        </p:txBody>
      </p:sp>
      <p:sp>
        <p:nvSpPr>
          <p:cNvPr id="4" name="Footer Placeholder 3">
            <a:extLst>
              <a:ext uri="{FF2B5EF4-FFF2-40B4-BE49-F238E27FC236}">
                <a16:creationId xmlns:a16="http://schemas.microsoft.com/office/drawing/2014/main" id="{63861184-7F73-AB14-3CBF-A66B6CC318D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2AFBDEF-4FA2-0695-C570-10DFED722804}"/>
              </a:ext>
            </a:extLst>
          </p:cNvPr>
          <p:cNvSpPr>
            <a:spLocks noGrp="1"/>
          </p:cNvSpPr>
          <p:nvPr>
            <p:ph type="sldNum" sz="quarter" idx="11"/>
          </p:nvPr>
        </p:nvSpPr>
        <p:spPr/>
        <p:txBody>
          <a:bodyPr/>
          <a:lstStyle/>
          <a:p>
            <a:r>
              <a:rPr lang="en-US"/>
              <a:t>Slide </a:t>
            </a:r>
            <a:fld id="{EF4002E7-DB4D-4CC3-8382-1939D19420D8}" type="slidenum">
              <a:rPr lang="en-US" smtClean="0"/>
              <a:pPr/>
              <a:t>50</a:t>
            </a:fld>
            <a:endParaRPr lang="en-US" dirty="0"/>
          </a:p>
        </p:txBody>
      </p:sp>
    </p:spTree>
    <p:extLst>
      <p:ext uri="{BB962C8B-B14F-4D97-AF65-F5344CB8AC3E}">
        <p14:creationId xmlns:p14="http://schemas.microsoft.com/office/powerpoint/2010/main" val="2556408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some LAA deployment in</a:t>
            </a:r>
            <a:br>
              <a:rPr lang="en-AU" dirty="0"/>
            </a:br>
            <a:r>
              <a:rPr lang="en-AU" dirty="0"/>
              <a:t>Chicago as early as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51</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873855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nvPr>
        </p:nvGraphicFramePr>
        <p:xfrm>
          <a:off x="76201" y="2031144"/>
          <a:ext cx="8991599" cy="2111382"/>
        </p:xfrm>
        <a:graphic>
          <a:graphicData uri="http://schemas.openxmlformats.org/drawingml/2006/table">
            <a:tbl>
              <a:tblPr firstRow="1" bandRow="1">
                <a:tableStyleId>{21E4AEA4-8DFA-4A89-87EB-49C32662AFE0}</a:tableStyleId>
              </a:tblPr>
              <a:tblGrid>
                <a:gridCol w="6857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812800">
                  <a:extLst>
                    <a:ext uri="{9D8B030D-6E8A-4147-A177-3AD203B41FA5}">
                      <a16:colId xmlns:a16="http://schemas.microsoft.com/office/drawing/2014/main" val="4129828934"/>
                    </a:ext>
                  </a:extLst>
                </a:gridCol>
                <a:gridCol w="812800">
                  <a:extLst>
                    <a:ext uri="{9D8B030D-6E8A-4147-A177-3AD203B41FA5}">
                      <a16:colId xmlns:a16="http://schemas.microsoft.com/office/drawing/2014/main" val="175375953"/>
                    </a:ext>
                  </a:extLst>
                </a:gridCol>
                <a:gridCol w="812800">
                  <a:extLst>
                    <a:ext uri="{9D8B030D-6E8A-4147-A177-3AD203B41FA5}">
                      <a16:colId xmlns:a16="http://schemas.microsoft.com/office/drawing/2014/main" val="3937962473"/>
                    </a:ext>
                  </a:extLst>
                </a:gridCol>
                <a:gridCol w="812800">
                  <a:extLst>
                    <a:ext uri="{9D8B030D-6E8A-4147-A177-3AD203B41FA5}">
                      <a16:colId xmlns:a16="http://schemas.microsoft.com/office/drawing/2014/main" val="4245245893"/>
                    </a:ext>
                  </a:extLst>
                </a:gridCol>
                <a:gridCol w="812800">
                  <a:extLst>
                    <a:ext uri="{9D8B030D-6E8A-4147-A177-3AD203B41FA5}">
                      <a16:colId xmlns:a16="http://schemas.microsoft.com/office/drawing/2014/main" val="1539556242"/>
                    </a:ext>
                  </a:extLst>
                </a:gridCol>
                <a:gridCol w="812800">
                  <a:extLst>
                    <a:ext uri="{9D8B030D-6E8A-4147-A177-3AD203B41FA5}">
                      <a16:colId xmlns:a16="http://schemas.microsoft.com/office/drawing/2014/main" val="2641848087"/>
                    </a:ext>
                  </a:extLst>
                </a:gridCol>
                <a:gridCol w="812800">
                  <a:extLst>
                    <a:ext uri="{9D8B030D-6E8A-4147-A177-3AD203B41FA5}">
                      <a16:colId xmlns:a16="http://schemas.microsoft.com/office/drawing/2014/main" val="2450901583"/>
                    </a:ext>
                  </a:extLst>
                </a:gridCol>
                <a:gridCol w="812800">
                  <a:extLst>
                    <a:ext uri="{9D8B030D-6E8A-4147-A177-3AD203B41FA5}">
                      <a16:colId xmlns:a16="http://schemas.microsoft.com/office/drawing/2014/main" val="758354042"/>
                    </a:ext>
                  </a:extLst>
                </a:gridCol>
                <a:gridCol w="812800">
                  <a:extLst>
                    <a:ext uri="{9D8B030D-6E8A-4147-A177-3AD203B41FA5}">
                      <a16:colId xmlns:a16="http://schemas.microsoft.com/office/drawing/2014/main" val="2553805463"/>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52</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FontTx/>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8248695" y="709099"/>
            <a:ext cx="961818" cy="29775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41288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9223139"/>
              </p:ext>
            </p:extLst>
          </p:nvPr>
        </p:nvGraphicFramePr>
        <p:xfrm>
          <a:off x="76200" y="1981200"/>
          <a:ext cx="8991600" cy="2111382"/>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(Jul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13</a:t>
                      </a:r>
                      <a:br>
                        <a:rPr lang="en-AU" sz="1200" dirty="0"/>
                      </a:br>
                      <a:r>
                        <a:rPr lang="en-AU" sz="1200" dirty="0"/>
                        <a:t> (Sep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13</a:t>
                      </a:r>
                      <a:br>
                        <a:rPr lang="en-AU" sz="1200" dirty="0"/>
                      </a:br>
                      <a:r>
                        <a:rPr lang="en-AU" sz="1200" dirty="0"/>
                        <a:t> (Oct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53</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0"/>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10"/>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(Jul 2022)</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(Sep 2022)</a:t>
            </a:r>
          </a:p>
          <a:p>
            <a:pPr marL="228600" indent="-228600" eaLnBrk="0" hangingPunct="0">
              <a:spcBef>
                <a:spcPts val="700"/>
              </a:spcBef>
              <a:buFont typeface="+mj-lt"/>
              <a:buAutoNum type="arabicPeriod" startAt="10"/>
              <a:tabLst>
                <a:tab pos="182563" algn="l"/>
              </a:tabLst>
            </a:pPr>
            <a:r>
              <a:rPr lang="en-AU" sz="900" dirty="0">
                <a:latin typeface="+mj-lt"/>
              </a:rPr>
              <a:t>GSA: LTE and 5G Market Statistics (Oct 2022)</a:t>
            </a: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Font typeface="+mj-lt"/>
              <a:buAutoNum type="arabicPeriod" startAt="10"/>
              <a:tabLst>
                <a:tab pos="182563" algn="l"/>
              </a:tabLst>
            </a:pPr>
            <a:endParaRPr lang="en-AU" sz="900" b="1" dirty="0">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A84DED2F-3E2D-FF57-7844-A68E5D776AD1}"/>
              </a:ext>
            </a:extLst>
          </p:cNvPr>
          <p:cNvSpPr/>
          <p:nvPr/>
        </p:nvSpPr>
        <p:spPr bwMode="auto">
          <a:xfrm rot="1433100">
            <a:off x="8381963" y="668950"/>
            <a:ext cx="792011" cy="579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Latest</a:t>
            </a:r>
            <a:br>
              <a:rPr lang="en-AU" sz="1600" b="1" dirty="0">
                <a:solidFill>
                  <a:srgbClr val="FF0000"/>
                </a:solidFill>
                <a:latin typeface="+mj-lt"/>
              </a:rPr>
            </a:br>
            <a:r>
              <a:rPr lang="en-AU" sz="1600" b="1" dirty="0">
                <a:solidFill>
                  <a:srgbClr val="FF0000"/>
                </a:solidFill>
                <a:latin typeface="+mj-lt"/>
              </a:rPr>
              <a:t>data</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612114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1159-BD13-1050-822F-A262DB7DA8C2}"/>
              </a:ext>
            </a:extLst>
          </p:cNvPr>
          <p:cNvSpPr>
            <a:spLocks noGrp="1"/>
          </p:cNvSpPr>
          <p:nvPr>
            <p:ph type="title"/>
          </p:nvPr>
        </p:nvSpPr>
        <p:spPr/>
        <p:txBody>
          <a:bodyPr/>
          <a:lstStyle/>
          <a:p>
            <a:r>
              <a:rPr lang="en-AU" dirty="0"/>
              <a:t>… but the no. of deployed/planned LAA networks globally has not increased for last 2 years</a:t>
            </a:r>
          </a:p>
        </p:txBody>
      </p:sp>
      <p:sp>
        <p:nvSpPr>
          <p:cNvPr id="4" name="Footer Placeholder 3">
            <a:extLst>
              <a:ext uri="{FF2B5EF4-FFF2-40B4-BE49-F238E27FC236}">
                <a16:creationId xmlns:a16="http://schemas.microsoft.com/office/drawing/2014/main" id="{C14E46D7-754D-E93A-FC54-B9B59145B72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F4B74AD-BD89-5B4B-C7CC-BC0AEDBB5A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dirty="0"/>
          </a:p>
        </p:txBody>
      </p:sp>
      <p:graphicFrame>
        <p:nvGraphicFramePr>
          <p:cNvPr id="6" name="Content Placeholder 7">
            <a:extLst>
              <a:ext uri="{FF2B5EF4-FFF2-40B4-BE49-F238E27FC236}">
                <a16:creationId xmlns:a16="http://schemas.microsoft.com/office/drawing/2014/main" id="{1B203977-42C8-392B-11BB-885CC2B261C5}"/>
              </a:ext>
            </a:extLst>
          </p:cNvPr>
          <p:cNvGraphicFramePr>
            <a:graphicFrameLocks/>
          </p:cNvGraphicFramePr>
          <p:nvPr>
            <p:extLst>
              <p:ext uri="{D42A27DB-BD31-4B8C-83A1-F6EECF244321}">
                <p14:modId xmlns:p14="http://schemas.microsoft.com/office/powerpoint/2010/main" val="1487655189"/>
              </p:ext>
            </p:extLst>
          </p:nvPr>
        </p:nvGraphicFramePr>
        <p:xfrm>
          <a:off x="609600" y="15240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79A9079-30E1-A7C6-E72F-556AE429B7B5}"/>
              </a:ext>
            </a:extLst>
          </p:cNvPr>
          <p:cNvSpPr txBox="1"/>
          <p:nvPr/>
        </p:nvSpPr>
        <p:spPr>
          <a:xfrm>
            <a:off x="3058332" y="2057686"/>
            <a:ext cx="5462588" cy="584775"/>
          </a:xfrm>
          <a:prstGeom prst="rect">
            <a:avLst/>
          </a:prstGeom>
          <a:noFill/>
        </p:spPr>
        <p:txBody>
          <a:bodyPr wrap="square">
            <a:spAutoFit/>
          </a:bodyPr>
          <a:lstStyle/>
          <a:p>
            <a:pPr eaLnBrk="0" hangingPunct="0">
              <a:spcBef>
                <a:spcPts val="700"/>
              </a:spcBef>
              <a:tabLst>
                <a:tab pos="182563" algn="l"/>
              </a:tabLst>
            </a:pPr>
            <a:r>
              <a:rPr lang="en-AU" sz="1600" dirty="0">
                <a:solidFill>
                  <a:srgbClr val="FF0000"/>
                </a:solidFill>
                <a:latin typeface="+mj-lt"/>
              </a:rPr>
              <a:t>LWA &amp; LTE-U seem to be somewhat moribund in terms of new operator deployments; both plans or deployments!</a:t>
            </a:r>
            <a:endParaRPr lang="en-AU" sz="1600" dirty="0">
              <a:latin typeface="+mj-lt"/>
            </a:endParaRPr>
          </a:p>
        </p:txBody>
      </p:sp>
    </p:spTree>
    <p:extLst>
      <p:ext uri="{BB962C8B-B14F-4D97-AF65-F5344CB8AC3E}">
        <p14:creationId xmlns:p14="http://schemas.microsoft.com/office/powerpoint/2010/main" val="3493516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 and the number of LAA devices is only slowly growing too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8777999"/>
              </p:ext>
            </p:extLst>
          </p:nvPr>
        </p:nvGraphicFramePr>
        <p:xfrm>
          <a:off x="473074" y="2514600"/>
          <a:ext cx="3534846" cy="1284291"/>
        </p:xfrm>
        <a:graphic>
          <a:graphicData uri="http://schemas.openxmlformats.org/drawingml/2006/table">
            <a:tbl>
              <a:tblPr firstRow="1" bandRow="1">
                <a:tableStyleId>{21E4AEA4-8DFA-4A89-87EB-49C32662AFE0}</a:tableStyleId>
              </a:tblPr>
              <a:tblGrid>
                <a:gridCol w="616602">
                  <a:extLst>
                    <a:ext uri="{9D8B030D-6E8A-4147-A177-3AD203B41FA5}">
                      <a16:colId xmlns:a16="http://schemas.microsoft.com/office/drawing/2014/main" val="3409454223"/>
                    </a:ext>
                  </a:extLst>
                </a:gridCol>
                <a:gridCol w="729561">
                  <a:extLst>
                    <a:ext uri="{9D8B030D-6E8A-4147-A177-3AD203B41FA5}">
                      <a16:colId xmlns:a16="http://schemas.microsoft.com/office/drawing/2014/main" val="1539556242"/>
                    </a:ext>
                  </a:extLst>
                </a:gridCol>
                <a:gridCol w="729561">
                  <a:extLst>
                    <a:ext uri="{9D8B030D-6E8A-4147-A177-3AD203B41FA5}">
                      <a16:colId xmlns:a16="http://schemas.microsoft.com/office/drawing/2014/main" val="3409390921"/>
                    </a:ext>
                  </a:extLst>
                </a:gridCol>
                <a:gridCol w="729561">
                  <a:extLst>
                    <a:ext uri="{9D8B030D-6E8A-4147-A177-3AD203B41FA5}">
                      <a16:colId xmlns:a16="http://schemas.microsoft.com/office/drawing/2014/main" val="3178982928"/>
                    </a:ext>
                  </a:extLst>
                </a:gridCol>
                <a:gridCol w="729561">
                  <a:extLst>
                    <a:ext uri="{9D8B030D-6E8A-4147-A177-3AD203B41FA5}">
                      <a16:colId xmlns:a16="http://schemas.microsoft.com/office/drawing/2014/main" val="897503492"/>
                    </a:ext>
                  </a:extLst>
                </a:gridCol>
              </a:tblGrid>
              <a:tr h="385221">
                <a:tc>
                  <a:txBody>
                    <a:bodyPr/>
                    <a:lstStyle/>
                    <a:p>
                      <a:r>
                        <a:rPr lang="en-AU" sz="1200" dirty="0"/>
                        <a:t>Tech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2</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3</a:t>
                      </a:r>
                      <a:br>
                        <a:rPr lang="en-AU" sz="1200" dirty="0"/>
                      </a:br>
                      <a:r>
                        <a:rPr lang="en-AU" sz="1200" dirty="0"/>
                        <a:t> (May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 (Aug ’22)</a:t>
                      </a:r>
                    </a:p>
                  </a:txBody>
                  <a:tcPr marL="0" marR="0" anchor="ctr"/>
                </a:tc>
                <a:extLst>
                  <a:ext uri="{0D108BD9-81ED-4DB2-BD59-A6C34878D82A}">
                    <a16:rowId xmlns:a16="http://schemas.microsoft.com/office/drawing/2014/main" val="199255957"/>
                  </a:ext>
                </a:extLst>
              </a:tr>
              <a:tr h="275697">
                <a:tc>
                  <a:txBody>
                    <a:bodyPr/>
                    <a:lstStyle/>
                    <a:p>
                      <a:r>
                        <a:rPr lang="en-AU" sz="1200" dirty="0"/>
                        <a:t>LAA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extLst>
                  <a:ext uri="{0D108BD9-81ED-4DB2-BD59-A6C34878D82A}">
                    <a16:rowId xmlns:a16="http://schemas.microsoft.com/office/drawing/2014/main" val="21003233"/>
                  </a:ext>
                </a:extLst>
              </a:tr>
              <a:tr h="275697">
                <a:tc>
                  <a:txBody>
                    <a:bodyPr/>
                    <a:lstStyle/>
                    <a:p>
                      <a:r>
                        <a:rPr lang="en-AU" sz="1200" dirty="0"/>
                        <a:t>LWA</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17</a:t>
                      </a:r>
                    </a:p>
                  </a:txBody>
                  <a:tcPr anchor="ctr"/>
                </a:tc>
                <a:tc>
                  <a:txBody>
                    <a:bodyPr/>
                    <a:lstStyle/>
                    <a:p>
                      <a:pPr algn="ctr"/>
                      <a:r>
                        <a:rPr lang="en-AU" sz="1200" dirty="0"/>
                        <a:t>17</a:t>
                      </a:r>
                    </a:p>
                  </a:txBody>
                  <a:tcPr anchor="ctr"/>
                </a:tc>
                <a:extLst>
                  <a:ext uri="{0D108BD9-81ED-4DB2-BD59-A6C34878D82A}">
                    <a16:rowId xmlns:a16="http://schemas.microsoft.com/office/drawing/2014/main" val="2820953722"/>
                  </a:ext>
                </a:extLst>
              </a:tr>
              <a:tr h="275697">
                <a:tc>
                  <a:txBody>
                    <a:bodyPr/>
                    <a:lstStyle/>
                    <a:p>
                      <a:r>
                        <a:rPr lang="en-AU" sz="1200" dirty="0"/>
                        <a:t>LTE-U</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55</a:t>
            </a:fld>
            <a:endParaRPr lang="en-US" dirty="0"/>
          </a:p>
        </p:txBody>
      </p:sp>
      <p:sp>
        <p:nvSpPr>
          <p:cNvPr id="8" name="Rectangle 7"/>
          <p:cNvSpPr/>
          <p:nvPr/>
        </p:nvSpPr>
        <p:spPr bwMode="auto">
          <a:xfrm>
            <a:off x="427553" y="3886200"/>
            <a:ext cx="3534847"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May 2022)</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Aug 2022)</a:t>
            </a: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graphicFrame>
        <p:nvGraphicFramePr>
          <p:cNvPr id="11" name="Content Placeholder 7">
            <a:extLst>
              <a:ext uri="{FF2B5EF4-FFF2-40B4-BE49-F238E27FC236}">
                <a16:creationId xmlns:a16="http://schemas.microsoft.com/office/drawing/2014/main" id="{75B932DF-23C4-650A-973F-00D9FF9CD2C0}"/>
              </a:ext>
            </a:extLst>
          </p:cNvPr>
          <p:cNvGraphicFramePr>
            <a:graphicFrameLocks/>
          </p:cNvGraphicFramePr>
          <p:nvPr>
            <p:extLst>
              <p:ext uri="{D42A27DB-BD31-4B8C-83A1-F6EECF244321}">
                <p14:modId xmlns:p14="http://schemas.microsoft.com/office/powerpoint/2010/main" val="3601294636"/>
              </p:ext>
            </p:extLst>
          </p:nvPr>
        </p:nvGraphicFramePr>
        <p:xfrm>
          <a:off x="4724400" y="1981200"/>
          <a:ext cx="3657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AEB2C44-F52C-0C1D-B818-4443B945BBBC}"/>
              </a:ext>
            </a:extLst>
          </p:cNvPr>
          <p:cNvSpPr/>
          <p:nvPr/>
        </p:nvSpPr>
        <p:spPr bwMode="auto">
          <a:xfrm>
            <a:off x="5181600" y="2590800"/>
            <a:ext cx="222606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Suggests LAA is still growing (a bit) in terms of client devices</a:t>
            </a:r>
          </a:p>
        </p:txBody>
      </p:sp>
      <p:sp>
        <p:nvSpPr>
          <p:cNvPr id="13" name="Rectangle 12">
            <a:extLst>
              <a:ext uri="{FF2B5EF4-FFF2-40B4-BE49-F238E27FC236}">
                <a16:creationId xmlns:a16="http://schemas.microsoft.com/office/drawing/2014/main" id="{9B1FFA14-CB61-9703-FBCB-8404E72B5A50}"/>
              </a:ext>
            </a:extLst>
          </p:cNvPr>
          <p:cNvSpPr/>
          <p:nvPr/>
        </p:nvSpPr>
        <p:spPr bwMode="auto">
          <a:xfrm>
            <a:off x="6324600" y="5181600"/>
            <a:ext cx="16835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rgbClr val="FF0000"/>
              </a:solidFill>
              <a:effectLst/>
              <a:latin typeface="+mj-lt"/>
            </a:endParaRPr>
          </a:p>
        </p:txBody>
      </p:sp>
      <p:sp>
        <p:nvSpPr>
          <p:cNvPr id="16" name="TextBox 15">
            <a:extLst>
              <a:ext uri="{FF2B5EF4-FFF2-40B4-BE49-F238E27FC236}">
                <a16:creationId xmlns:a16="http://schemas.microsoft.com/office/drawing/2014/main" id="{CCD1D515-7CDE-0351-C53F-0A5D7B91E412}"/>
              </a:ext>
            </a:extLst>
          </p:cNvPr>
          <p:cNvSpPr txBox="1"/>
          <p:nvPr/>
        </p:nvSpPr>
        <p:spPr>
          <a:xfrm>
            <a:off x="2731264" y="5117891"/>
            <a:ext cx="2110220" cy="1290097"/>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p>
          <a:p>
            <a:pPr eaLnBrk="0" hangingPunct="0">
              <a:spcBef>
                <a:spcPts val="700"/>
              </a:spcBef>
              <a:tabLst>
                <a:tab pos="182563" algn="l"/>
              </a:tabLst>
            </a:pPr>
            <a:r>
              <a:rPr kumimoji="0" lang="en-AU" sz="1800" b="0" i="0" u="none" strike="noStrike" cap="none" normalizeH="0" baseline="0" dirty="0">
                <a:ln>
                  <a:noFill/>
                </a:ln>
                <a:solidFill>
                  <a:srgbClr val="FF0000"/>
                </a:solidFill>
                <a:effectLst/>
                <a:latin typeface="+mj-lt"/>
              </a:rPr>
              <a:t>LWA/LTE-U seem dead in term of devices!</a:t>
            </a:r>
          </a:p>
        </p:txBody>
      </p:sp>
      <p:sp>
        <p:nvSpPr>
          <p:cNvPr id="12" name="Rectangle 11">
            <a:extLst>
              <a:ext uri="{FF2B5EF4-FFF2-40B4-BE49-F238E27FC236}">
                <a16:creationId xmlns:a16="http://schemas.microsoft.com/office/drawing/2014/main" id="{8B4F7D9E-9DFE-4784-68EB-E2FDA88EC33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345434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D1F6-6A49-E2A1-4232-AE03A5224309}"/>
              </a:ext>
            </a:extLst>
          </p:cNvPr>
          <p:cNvSpPr>
            <a:spLocks noGrp="1"/>
          </p:cNvSpPr>
          <p:nvPr>
            <p:ph type="title"/>
          </p:nvPr>
        </p:nvSpPr>
        <p:spPr/>
        <p:txBody>
          <a:bodyPr/>
          <a:lstStyle/>
          <a:p>
            <a:r>
              <a:rPr lang="en-AU" dirty="0"/>
              <a:t>Limited LAA deployment does not mean NR-U (if widely deployed) will not be a problem</a:t>
            </a:r>
          </a:p>
        </p:txBody>
      </p:sp>
      <p:sp>
        <p:nvSpPr>
          <p:cNvPr id="3" name="Content Placeholder 2">
            <a:extLst>
              <a:ext uri="{FF2B5EF4-FFF2-40B4-BE49-F238E27FC236}">
                <a16:creationId xmlns:a16="http://schemas.microsoft.com/office/drawing/2014/main" id="{525611D1-7C03-869E-1341-16D707C2178A}"/>
              </a:ext>
            </a:extLst>
          </p:cNvPr>
          <p:cNvSpPr>
            <a:spLocks noGrp="1"/>
          </p:cNvSpPr>
          <p:nvPr>
            <p:ph idx="1"/>
          </p:nvPr>
        </p:nvSpPr>
        <p:spPr/>
        <p:txBody>
          <a:bodyPr/>
          <a:lstStyle/>
          <a:p>
            <a:pPr lvl="1"/>
            <a:r>
              <a:rPr lang="en-AU" dirty="0"/>
              <a:t>It is possible (or even likely) that because LAA is not used much, LAA is not going to cause a significant Wi-Fi/LAA </a:t>
            </a:r>
            <a:r>
              <a:rPr lang="en-AU" dirty="0" err="1"/>
              <a:t>coex</a:t>
            </a:r>
            <a:r>
              <a:rPr lang="en-AU" dirty="0"/>
              <a:t>  problem …</a:t>
            </a:r>
          </a:p>
          <a:p>
            <a:pPr lvl="1"/>
            <a:r>
              <a:rPr lang="en-AU" dirty="0"/>
              <a:t>… but less-than-wide LAA deployment may be occurring because the 5G community is focusing on NR-U rather than LAA</a:t>
            </a:r>
          </a:p>
          <a:p>
            <a:pPr lvl="1"/>
            <a:r>
              <a:rPr lang="en-AU" dirty="0"/>
              <a:t>NR-U is likely to have similar </a:t>
            </a:r>
            <a:r>
              <a:rPr lang="en-AU" dirty="0" err="1"/>
              <a:t>coex</a:t>
            </a:r>
            <a:r>
              <a:rPr lang="en-AU" dirty="0"/>
              <a:t> issues with Wi-Fi as LAA …</a:t>
            </a:r>
          </a:p>
          <a:p>
            <a:pPr lvl="2"/>
            <a:r>
              <a:rPr lang="en-AU" dirty="0"/>
              <a:t>Given its somewhat unsophisticated use of </a:t>
            </a:r>
            <a:r>
              <a:rPr lang="en-AU" i="1" dirty="0"/>
              <a:t>ED-only</a:t>
            </a:r>
            <a:r>
              <a:rPr lang="en-AU" dirty="0"/>
              <a:t> as a </a:t>
            </a:r>
            <a:r>
              <a:rPr lang="en-AU" i="1" dirty="0"/>
              <a:t>listening</a:t>
            </a:r>
            <a:r>
              <a:rPr lang="en-AU" dirty="0"/>
              <a:t> mechanism</a:t>
            </a:r>
          </a:p>
          <a:p>
            <a:pPr lvl="1"/>
            <a:r>
              <a:rPr lang="en-AU" dirty="0"/>
              <a:t>… but at this point we have little idea of NR-U’s likely prevalence in future deployments (or whether it will use </a:t>
            </a:r>
            <a:r>
              <a:rPr lang="en-AU" i="1" dirty="0"/>
              <a:t>EDT @ -62 dBm</a:t>
            </a:r>
            <a:r>
              <a:rPr lang="en-AU" dirty="0"/>
              <a:t>) and so can’t yet assess the risk</a:t>
            </a:r>
          </a:p>
          <a:p>
            <a:pPr lvl="2"/>
            <a:r>
              <a:rPr lang="en-AU" dirty="0"/>
              <a:t>Does anyone have any useful predictions?</a:t>
            </a:r>
          </a:p>
          <a:p>
            <a:pPr lvl="1"/>
            <a:r>
              <a:rPr lang="en-AU" dirty="0"/>
              <a:t>… and the future use of other technology is even harder to predict</a:t>
            </a:r>
          </a:p>
          <a:p>
            <a:pPr lvl="1"/>
            <a:endParaRPr lang="en-AU" dirty="0"/>
          </a:p>
        </p:txBody>
      </p:sp>
      <p:sp>
        <p:nvSpPr>
          <p:cNvPr id="4" name="Footer Placeholder 3">
            <a:extLst>
              <a:ext uri="{FF2B5EF4-FFF2-40B4-BE49-F238E27FC236}">
                <a16:creationId xmlns:a16="http://schemas.microsoft.com/office/drawing/2014/main" id="{31CD0CBF-16FA-453E-37D9-DB73152E61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3401536-A68A-A1E3-10AD-1233683164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dirty="0"/>
          </a:p>
        </p:txBody>
      </p:sp>
    </p:spTree>
    <p:extLst>
      <p:ext uri="{BB962C8B-B14F-4D97-AF65-F5344CB8AC3E}">
        <p14:creationId xmlns:p14="http://schemas.microsoft.com/office/powerpoint/2010/main" val="2333917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2189487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continue to monitor potential </a:t>
            </a:r>
            <a:r>
              <a:rPr lang="en-AU" dirty="0" err="1"/>
              <a:t>coex</a:t>
            </a:r>
            <a:r>
              <a:rPr lang="en-AU" dirty="0"/>
              <a:t> impacts of 3GPP’s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2"/>
            <a:r>
              <a:rPr lang="en-AU" dirty="0"/>
              <a:t>It was noted at that time that a new proposal called SL-U may cause future </a:t>
            </a:r>
            <a:r>
              <a:rPr lang="en-AU" dirty="0" err="1"/>
              <a:t>coex</a:t>
            </a:r>
            <a:r>
              <a:rPr lang="en-AU" dirty="0"/>
              <a:t> issues for Wi-Fi</a:t>
            </a:r>
          </a:p>
          <a:p>
            <a:pPr lvl="3"/>
            <a:r>
              <a:rPr lang="en-GB" dirty="0"/>
              <a:t>SL-U</a:t>
            </a:r>
            <a:r>
              <a:rPr lang="en-AU" dirty="0"/>
              <a:t> is Side Link Unlicensed</a:t>
            </a:r>
          </a:p>
          <a:p>
            <a:pPr lvl="3"/>
            <a:r>
              <a:rPr lang="en-AU" dirty="0"/>
              <a:t>Coex of SL-U with NR-U and Wi-Fi has not been studied</a:t>
            </a:r>
          </a:p>
          <a:p>
            <a:pPr lvl="3"/>
            <a:r>
              <a:rPr lang="en-AU" dirty="0"/>
              <a:t>It is possible that SL-U will not follow the NR-U access framework</a:t>
            </a:r>
          </a:p>
          <a:p>
            <a:pPr lvl="1"/>
            <a:r>
              <a:rPr lang="en-US" dirty="0">
                <a:effectLst/>
                <a:latin typeface="+mj-lt"/>
                <a:ea typeface="Calibri" panose="020F0502020204030204" pitchFamily="34" charset="0"/>
              </a:rPr>
              <a:t>In Jul 2022, Dorin Viorel (CableLabs) provided an </a:t>
            </a:r>
            <a:r>
              <a:rPr lang="en-AU" dirty="0"/>
              <a:t>update on potential </a:t>
            </a:r>
            <a:r>
              <a:rPr lang="en-AU" dirty="0" err="1"/>
              <a:t>coex</a:t>
            </a:r>
            <a:r>
              <a:rPr lang="en-AU" dirty="0"/>
              <a:t> issues that may arise from SL-U work in 3GPP</a:t>
            </a:r>
          </a:p>
          <a:p>
            <a:pPr lvl="2"/>
            <a:r>
              <a:rPr lang="en-AU" dirty="0"/>
              <a:t>See </a:t>
            </a:r>
            <a:r>
              <a:rPr lang="en-AU" dirty="0">
                <a:solidFill>
                  <a:srgbClr val="FF0000"/>
                </a:solidFill>
                <a:hlinkClick r:id="rId3"/>
              </a:rPr>
              <a:t>11-22-1091-00</a:t>
            </a:r>
            <a:endParaRPr lang="en-AU" dirty="0">
              <a:solidFill>
                <a:srgbClr val="FF0000"/>
              </a:solidFill>
            </a:endParaRPr>
          </a:p>
          <a:p>
            <a:pPr lvl="1"/>
            <a:r>
              <a:rPr lang="en-AU" dirty="0">
                <a:solidFill>
                  <a:srgbClr val="FF0000"/>
                </a:solidFill>
              </a:rPr>
              <a:t>Asked Dorin for update in Nov 2022</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3282412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8BB09-F5FD-5BEA-C336-7F8C87EA53CA}"/>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a:t>
            </a:r>
            <a:br>
              <a:rPr lang="en-AU" sz="2400" b="1" dirty="0">
                <a:solidFill>
                  <a:srgbClr val="FF0000"/>
                </a:solidFill>
              </a:rPr>
            </a:br>
            <a:r>
              <a:rPr lang="en-AU" sz="2400" b="1" dirty="0">
                <a:solidFill>
                  <a:srgbClr val="FF0000"/>
                </a:solidFill>
              </a:rPr>
              <a:t>with Bluetooth in 6 GHz?</a:t>
            </a:r>
            <a:endParaRPr lang="en-AU" dirty="0"/>
          </a:p>
        </p:txBody>
      </p:sp>
      <p:sp>
        <p:nvSpPr>
          <p:cNvPr id="3" name="Footer Placeholder 2">
            <a:extLst>
              <a:ext uri="{FF2B5EF4-FFF2-40B4-BE49-F238E27FC236}">
                <a16:creationId xmlns:a16="http://schemas.microsoft.com/office/drawing/2014/main" id="{9A61F426-F859-0FB2-1A8F-931979B884C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B3B48AE3-EC6C-8EE9-69F3-602020BC1F4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230272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A6B-63EA-1E95-D85D-286B0EF861B7}"/>
              </a:ext>
            </a:extLst>
          </p:cNvPr>
          <p:cNvSpPr>
            <a:spLocks noGrp="1"/>
          </p:cNvSpPr>
          <p:nvPr>
            <p:ph type="title"/>
          </p:nvPr>
        </p:nvSpPr>
        <p:spPr>
          <a:xfrm>
            <a:off x="685800" y="685800"/>
            <a:ext cx="8001000" cy="1066800"/>
          </a:xfrm>
        </p:spPr>
        <p:txBody>
          <a:bodyPr/>
          <a:lstStyle/>
          <a:p>
            <a:r>
              <a:rPr lang="en-AU" dirty="0"/>
              <a:t>It appears Bluetooth SIG is planning operation in the 6 GHz band … and want to cooperate on </a:t>
            </a:r>
            <a:r>
              <a:rPr lang="en-AU" dirty="0" err="1"/>
              <a:t>coex</a:t>
            </a:r>
            <a:r>
              <a:rPr lang="en-AU" dirty="0"/>
              <a:t> issues</a:t>
            </a:r>
          </a:p>
        </p:txBody>
      </p:sp>
      <p:sp>
        <p:nvSpPr>
          <p:cNvPr id="3" name="Content Placeholder 2">
            <a:extLst>
              <a:ext uri="{FF2B5EF4-FFF2-40B4-BE49-F238E27FC236}">
                <a16:creationId xmlns:a16="http://schemas.microsoft.com/office/drawing/2014/main" id="{ADC689DE-88A6-A777-9F1D-9E0AA6DF7F56}"/>
              </a:ext>
            </a:extLst>
          </p:cNvPr>
          <p:cNvSpPr>
            <a:spLocks noGrp="1"/>
          </p:cNvSpPr>
          <p:nvPr>
            <p:ph idx="1"/>
          </p:nvPr>
        </p:nvSpPr>
        <p:spPr/>
        <p:txBody>
          <a:bodyPr/>
          <a:lstStyle/>
          <a:p>
            <a:pPr lvl="1"/>
            <a:r>
              <a:rPr lang="en-AU" dirty="0"/>
              <a:t>Bluetooth &amp; Wi-Fi have happily coexisted in the 2.4 GHz band for many years … mainly by avoiding each other</a:t>
            </a:r>
          </a:p>
          <a:p>
            <a:pPr lvl="1"/>
            <a:r>
              <a:rPr lang="en-AU" dirty="0"/>
              <a:t>There are now rumours that the Bluetooth SIG are planning to specify Bluetooth operation in 6 GHz …</a:t>
            </a:r>
          </a:p>
          <a:p>
            <a:pPr lvl="1"/>
            <a:r>
              <a:rPr lang="en-AU" dirty="0"/>
              <a:t>… which were confirmed in July 2022 by Rich Kennedy</a:t>
            </a:r>
          </a:p>
          <a:p>
            <a:pPr lvl="2"/>
            <a:r>
              <a:rPr lang="en-GB" i="1" dirty="0"/>
              <a:t>Every year, more than 5 billion Bluetooth devices are shipped</a:t>
            </a:r>
          </a:p>
          <a:p>
            <a:pPr lvl="2"/>
            <a:r>
              <a:rPr lang="en-GB" i="1" dirty="0"/>
              <a:t>Today, the Bluetooth SIG looks beyond 2.4 GHz</a:t>
            </a:r>
          </a:p>
          <a:p>
            <a:pPr lvl="2"/>
            <a:r>
              <a:rPr lang="en-GB" i="1" dirty="0"/>
              <a:t>The 5 GHz band is not available to Bluetooth because of DFS or CDC</a:t>
            </a:r>
          </a:p>
          <a:p>
            <a:pPr lvl="2"/>
            <a:r>
              <a:rPr lang="en-GB" i="1" dirty="0"/>
              <a:t>In Sept, the Bluetooth SIG will begin a project related to coexistence in the license-exempt 6 GHz band</a:t>
            </a:r>
          </a:p>
          <a:p>
            <a:pPr lvl="2"/>
            <a:r>
              <a:rPr lang="en-GB" i="1" dirty="0"/>
              <a:t>They want to collaborate instead of fight</a:t>
            </a:r>
          </a:p>
          <a:p>
            <a:pPr marL="184150" lvl="2" indent="0">
              <a:buNone/>
            </a:pPr>
            <a:endParaRPr lang="en-AU" dirty="0"/>
          </a:p>
        </p:txBody>
      </p:sp>
      <p:sp>
        <p:nvSpPr>
          <p:cNvPr id="4" name="Footer Placeholder 3">
            <a:extLst>
              <a:ext uri="{FF2B5EF4-FFF2-40B4-BE49-F238E27FC236}">
                <a16:creationId xmlns:a16="http://schemas.microsoft.com/office/drawing/2014/main" id="{F058E5F6-0AF5-9740-CB9C-6E450162065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639BACE-7A40-6DBA-21FB-4D2E244C572F}"/>
              </a:ext>
            </a:extLst>
          </p:cNvPr>
          <p:cNvSpPr>
            <a:spLocks noGrp="1"/>
          </p:cNvSpPr>
          <p:nvPr>
            <p:ph type="sldNum" sz="quarter" idx="11"/>
          </p:nvPr>
        </p:nvSpPr>
        <p:spPr/>
        <p:txBody>
          <a:bodyPr/>
          <a:lstStyle/>
          <a:p>
            <a:r>
              <a:rPr lang="en-US"/>
              <a:t>Slide </a:t>
            </a:r>
            <a:fld id="{EF4002E7-DB4D-4CC3-8382-1939D19420D8}" type="slidenum">
              <a:rPr lang="en-US" smtClean="0"/>
              <a:pPr/>
              <a:t>60</a:t>
            </a:fld>
            <a:endParaRPr lang="en-US" dirty="0"/>
          </a:p>
        </p:txBody>
      </p:sp>
    </p:spTree>
    <p:extLst>
      <p:ext uri="{BB962C8B-B14F-4D97-AF65-F5344CB8AC3E}">
        <p14:creationId xmlns:p14="http://schemas.microsoft.com/office/powerpoint/2010/main" val="454953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A7E1-6465-A624-4DE3-C71E6C81D08E}"/>
              </a:ext>
            </a:extLst>
          </p:cNvPr>
          <p:cNvSpPr>
            <a:spLocks noGrp="1"/>
          </p:cNvSpPr>
          <p:nvPr>
            <p:ph type="title"/>
          </p:nvPr>
        </p:nvSpPr>
        <p:spPr/>
        <p:txBody>
          <a:bodyPr/>
          <a:lstStyle/>
          <a:p>
            <a:r>
              <a:rPr lang="en-AU" dirty="0"/>
              <a:t>NB FH </a:t>
            </a:r>
            <a:r>
              <a:rPr lang="en-AU" dirty="0" err="1"/>
              <a:t>coex</a:t>
            </a:r>
            <a:r>
              <a:rPr lang="en-AU" dirty="0"/>
              <a:t> could be difficult …</a:t>
            </a:r>
          </a:p>
        </p:txBody>
      </p:sp>
      <p:sp>
        <p:nvSpPr>
          <p:cNvPr id="3" name="Content Placeholder 2">
            <a:extLst>
              <a:ext uri="{FF2B5EF4-FFF2-40B4-BE49-F238E27FC236}">
                <a16:creationId xmlns:a16="http://schemas.microsoft.com/office/drawing/2014/main" id="{21EAAA59-0EAF-B4BE-F0B2-A5DAB3F66944}"/>
              </a:ext>
            </a:extLst>
          </p:cNvPr>
          <p:cNvSpPr>
            <a:spLocks noGrp="1"/>
          </p:cNvSpPr>
          <p:nvPr>
            <p:ph idx="1"/>
          </p:nvPr>
        </p:nvSpPr>
        <p:spPr/>
        <p:txBody>
          <a:bodyPr/>
          <a:lstStyle/>
          <a:p>
            <a:pPr lvl="1"/>
            <a:r>
              <a:rPr lang="en-GB" dirty="0"/>
              <a:t>The NB FH proposals in ETSI BRAN for 6 GHz in Europe were controversial ... eventually causing NB FH to be removed (mostly) from the next revision of EN 303 687 </a:t>
            </a:r>
          </a:p>
          <a:p>
            <a:pPr lvl="1"/>
            <a:r>
              <a:rPr lang="en-GB" dirty="0"/>
              <a:t>There has been some work on NB FH/Wi-Fi </a:t>
            </a:r>
            <a:r>
              <a:rPr lang="en-GB" dirty="0" err="1"/>
              <a:t>coex</a:t>
            </a:r>
            <a:r>
              <a:rPr lang="en-GB" dirty="0"/>
              <a:t> presented in WNG over two meetings suggesting a potential problem in practice</a:t>
            </a:r>
          </a:p>
          <a:p>
            <a:pPr lvl="2"/>
            <a:r>
              <a:rPr lang="en-GB" dirty="0">
                <a:hlinkClick r:id="rId2"/>
              </a:rPr>
              <a:t>11-22-1578-00</a:t>
            </a:r>
            <a:r>
              <a:rPr lang="en-GB" dirty="0"/>
              <a:t> (Sep 2022)</a:t>
            </a:r>
          </a:p>
          <a:p>
            <a:pPr lvl="2"/>
            <a:r>
              <a:rPr lang="en-GB" dirty="0">
                <a:hlinkClick r:id="rId3"/>
              </a:rPr>
              <a:t>11-22-0998-01</a:t>
            </a:r>
            <a:r>
              <a:rPr lang="en-GB" dirty="0"/>
              <a:t> (Jul 2022)</a:t>
            </a:r>
          </a:p>
          <a:p>
            <a:pPr lvl="1"/>
            <a:r>
              <a:rPr lang="en-GB" dirty="0"/>
              <a:t>Hopefully, the Bluetooth activity in 6 GHz will be less controversial … </a:t>
            </a:r>
          </a:p>
          <a:p>
            <a:pPr lvl="1"/>
            <a:r>
              <a:rPr lang="en-AU" dirty="0"/>
              <a:t>Rich Kennedy</a:t>
            </a:r>
            <a:r>
              <a:rPr lang="en-GB" dirty="0"/>
              <a:t> (BT SIG) will be making a presentation today to set up a possible collaboration with IEEE 802.11 WG on </a:t>
            </a:r>
            <a:r>
              <a:rPr lang="en-GB" dirty="0" err="1"/>
              <a:t>coex</a:t>
            </a:r>
            <a:r>
              <a:rPr lang="en-GB" dirty="0"/>
              <a:t> with BT in 6 GHz</a:t>
            </a:r>
          </a:p>
          <a:p>
            <a:pPr lvl="2"/>
            <a:r>
              <a:rPr lang="en-GB" dirty="0"/>
              <a:t>See </a:t>
            </a:r>
            <a:r>
              <a:rPr lang="en-GB" dirty="0">
                <a:solidFill>
                  <a:srgbClr val="FF0000"/>
                </a:solidFill>
              </a:rPr>
              <a:t>11-22-1672-00</a:t>
            </a:r>
          </a:p>
          <a:p>
            <a:endParaRPr lang="en-AU" dirty="0"/>
          </a:p>
        </p:txBody>
      </p:sp>
      <p:sp>
        <p:nvSpPr>
          <p:cNvPr id="4" name="Footer Placeholder 3">
            <a:extLst>
              <a:ext uri="{FF2B5EF4-FFF2-40B4-BE49-F238E27FC236}">
                <a16:creationId xmlns:a16="http://schemas.microsoft.com/office/drawing/2014/main" id="{76AA48E9-A67F-0BE6-72F6-D1E0BD61F44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64F940E-0A09-FD2D-C0CB-4E99200B89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2126586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&amp; </a:t>
            </a:r>
            <a:r>
              <a:rPr lang="en-AU" sz="2400" b="1" dirty="0" err="1">
                <a:solidFill>
                  <a:srgbClr val="FF0000"/>
                </a:solidFill>
              </a:rPr>
              <a:t>coex</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62</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6 GHz is opening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63</a:t>
            </a:fld>
            <a:endParaRPr lang="en-US" dirty="0"/>
          </a:p>
        </p:txBody>
      </p:sp>
      <p:pic>
        <p:nvPicPr>
          <p:cNvPr id="5" name="Picture 4">
            <a:extLst>
              <a:ext uri="{FF2B5EF4-FFF2-40B4-BE49-F238E27FC236}">
                <a16:creationId xmlns:a16="http://schemas.microsoft.com/office/drawing/2014/main" id="{302B1E54-38BE-0279-C0AE-9BF3F5803FDF}"/>
              </a:ext>
            </a:extLst>
          </p:cNvPr>
          <p:cNvPicPr>
            <a:picLocks noChangeAspect="1"/>
          </p:cNvPicPr>
          <p:nvPr/>
        </p:nvPicPr>
        <p:blipFill rotWithShape="1">
          <a:blip r:embed="rId2"/>
          <a:srcRect l="1643" t="13403" r="3091" b="2103"/>
          <a:stretch/>
        </p:blipFill>
        <p:spPr>
          <a:xfrm>
            <a:off x="139390" y="1676401"/>
            <a:ext cx="5278966" cy="3276599"/>
          </a:xfrm>
          <a:prstGeom prst="rect">
            <a:avLst/>
          </a:prstGeom>
          <a:solidFill>
            <a:schemeClr val="accent6">
              <a:lumMod val="20000"/>
              <a:lumOff val="80000"/>
            </a:schemeClr>
          </a:solidFill>
        </p:spPr>
      </p:pic>
      <p:sp>
        <p:nvSpPr>
          <p:cNvPr id="6" name="Rectangle 5">
            <a:extLst>
              <a:ext uri="{FF2B5EF4-FFF2-40B4-BE49-F238E27FC236}">
                <a16:creationId xmlns:a16="http://schemas.microsoft.com/office/drawing/2014/main" id="{CA38BD20-D9E5-92D9-8CD3-F92439A2DF16}"/>
              </a:ext>
            </a:extLst>
          </p:cNvPr>
          <p:cNvSpPr/>
          <p:nvPr/>
        </p:nvSpPr>
        <p:spPr>
          <a:xfrm>
            <a:off x="5548038" y="1496339"/>
            <a:ext cx="504056" cy="512521"/>
          </a:xfrm>
          <a:prstGeom prst="rect">
            <a:avLst/>
          </a:prstGeom>
          <a:solidFill>
            <a:srgbClr val="48B7A0"/>
          </a:solid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8" name="Rectangle 7">
            <a:extLst>
              <a:ext uri="{FF2B5EF4-FFF2-40B4-BE49-F238E27FC236}">
                <a16:creationId xmlns:a16="http://schemas.microsoft.com/office/drawing/2014/main" id="{1E1F4A06-242A-42A0-0C4F-3F7663B46241}"/>
              </a:ext>
            </a:extLst>
          </p:cNvPr>
          <p:cNvSpPr/>
          <p:nvPr/>
        </p:nvSpPr>
        <p:spPr>
          <a:xfrm>
            <a:off x="5548038" y="2168152"/>
            <a:ext cx="504056" cy="512521"/>
          </a:xfrm>
          <a:prstGeom prst="rect">
            <a:avLst/>
          </a:prstGeom>
          <a:solidFill>
            <a:srgbClr val="F89834"/>
          </a:solid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9" name="Rectangle 8">
            <a:extLst>
              <a:ext uri="{FF2B5EF4-FFF2-40B4-BE49-F238E27FC236}">
                <a16:creationId xmlns:a16="http://schemas.microsoft.com/office/drawing/2014/main" id="{D9F46A7C-6081-F4A0-8C87-E73315249F1F}"/>
              </a:ext>
            </a:extLst>
          </p:cNvPr>
          <p:cNvSpPr/>
          <p:nvPr/>
        </p:nvSpPr>
        <p:spPr>
          <a:xfrm>
            <a:off x="5548227" y="3504098"/>
            <a:ext cx="504056" cy="512521"/>
          </a:xfrm>
          <a:prstGeom prst="rect">
            <a:avLst/>
          </a:prstGeom>
          <a:solidFill>
            <a:srgbClr val="FFCD57"/>
          </a:solid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0" name="Rectangle 9">
            <a:extLst>
              <a:ext uri="{FF2B5EF4-FFF2-40B4-BE49-F238E27FC236}">
                <a16:creationId xmlns:a16="http://schemas.microsoft.com/office/drawing/2014/main" id="{C747E70A-2B13-E700-E86B-01782636F893}"/>
              </a:ext>
            </a:extLst>
          </p:cNvPr>
          <p:cNvSpPr/>
          <p:nvPr/>
        </p:nvSpPr>
        <p:spPr>
          <a:xfrm>
            <a:off x="5548038" y="2836125"/>
            <a:ext cx="504056" cy="512521"/>
          </a:xfrm>
          <a:prstGeom prst="rect">
            <a:avLst/>
          </a:prstGeom>
          <a:solidFill>
            <a:srgbClr val="91D5F2"/>
          </a:solid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a:extLst>
              <a:ext uri="{FF2B5EF4-FFF2-40B4-BE49-F238E27FC236}">
                <a16:creationId xmlns:a16="http://schemas.microsoft.com/office/drawing/2014/main" id="{6223D21D-6CFA-74E6-8E68-CBDD61663875}"/>
              </a:ext>
            </a:extLst>
          </p:cNvPr>
          <p:cNvSpPr/>
          <p:nvPr/>
        </p:nvSpPr>
        <p:spPr>
          <a:xfrm>
            <a:off x="6052094" y="1496339"/>
            <a:ext cx="2952328" cy="512521"/>
          </a:xfrm>
          <a:prstGeom prst="rect">
            <a:avLst/>
          </a:prstGeom>
          <a:no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full 6 GHz band (1200 MHz) for unlicensed</a:t>
            </a:r>
          </a:p>
        </p:txBody>
      </p:sp>
      <p:sp>
        <p:nvSpPr>
          <p:cNvPr id="12" name="Rectangle 11">
            <a:extLst>
              <a:ext uri="{FF2B5EF4-FFF2-40B4-BE49-F238E27FC236}">
                <a16:creationId xmlns:a16="http://schemas.microsoft.com/office/drawing/2014/main" id="{18DE88DE-F0AC-7D0F-BB8C-C6CCA3BE46D3}"/>
              </a:ext>
            </a:extLst>
          </p:cNvPr>
          <p:cNvSpPr/>
          <p:nvPr/>
        </p:nvSpPr>
        <p:spPr>
          <a:xfrm>
            <a:off x="6052094" y="2168152"/>
            <a:ext cx="2952328" cy="512521"/>
          </a:xfrm>
          <a:prstGeom prst="rect">
            <a:avLst/>
          </a:prstGeom>
          <a:no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lower 6 GHz band (500 MHz) for unlicensed</a:t>
            </a:r>
          </a:p>
        </p:txBody>
      </p:sp>
      <p:sp>
        <p:nvSpPr>
          <p:cNvPr id="13" name="Rectangle 12">
            <a:extLst>
              <a:ext uri="{FF2B5EF4-FFF2-40B4-BE49-F238E27FC236}">
                <a16:creationId xmlns:a16="http://schemas.microsoft.com/office/drawing/2014/main" id="{69AFB0C5-06F1-ADD7-3E67-81E1D7A6E89E}"/>
              </a:ext>
            </a:extLst>
          </p:cNvPr>
          <p:cNvSpPr/>
          <p:nvPr/>
        </p:nvSpPr>
        <p:spPr>
          <a:xfrm>
            <a:off x="6052283" y="3504098"/>
            <a:ext cx="2952328" cy="512521"/>
          </a:xfrm>
          <a:prstGeom prst="rect">
            <a:avLst/>
          </a:prstGeom>
          <a:no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Regulation for at least some 6GHz unlicensed recommended</a:t>
            </a:r>
          </a:p>
        </p:txBody>
      </p:sp>
      <p:sp>
        <p:nvSpPr>
          <p:cNvPr id="14" name="Rectangle 13">
            <a:extLst>
              <a:ext uri="{FF2B5EF4-FFF2-40B4-BE49-F238E27FC236}">
                <a16:creationId xmlns:a16="http://schemas.microsoft.com/office/drawing/2014/main" id="{C2B407A1-29FA-7877-B6DA-9BF0DA5F3BD2}"/>
              </a:ext>
            </a:extLst>
          </p:cNvPr>
          <p:cNvSpPr/>
          <p:nvPr/>
        </p:nvSpPr>
        <p:spPr>
          <a:xfrm>
            <a:off x="6052094" y="2836125"/>
            <a:ext cx="2952328" cy="512521"/>
          </a:xfrm>
          <a:prstGeom prst="rect">
            <a:avLst/>
          </a:prstGeom>
          <a:no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Public consultation in progress</a:t>
            </a:r>
          </a:p>
        </p:txBody>
      </p:sp>
      <p:sp>
        <p:nvSpPr>
          <p:cNvPr id="16" name="Rectangle 15">
            <a:extLst>
              <a:ext uri="{FF2B5EF4-FFF2-40B4-BE49-F238E27FC236}">
                <a16:creationId xmlns:a16="http://schemas.microsoft.com/office/drawing/2014/main" id="{282CB8C0-A9B7-FB56-C2A9-C6326E30A695}"/>
              </a:ext>
            </a:extLst>
          </p:cNvPr>
          <p:cNvSpPr/>
          <p:nvPr/>
        </p:nvSpPr>
        <p:spPr>
          <a:xfrm>
            <a:off x="5548226" y="4172071"/>
            <a:ext cx="3456195" cy="2076796"/>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An important decision point is WRC-23 in Dec 2023 at which it will be decided if the upper 6 Hz will be designated as IMT in Region1 (Africa &amp; Europe) – this is a political &amp; technical decision! GSMA is “wining &amp; dining” heavily</a:t>
            </a:r>
          </a:p>
        </p:txBody>
      </p:sp>
      <p:sp>
        <p:nvSpPr>
          <p:cNvPr id="17" name="Rectangle 16">
            <a:extLst>
              <a:ext uri="{FF2B5EF4-FFF2-40B4-BE49-F238E27FC236}">
                <a16:creationId xmlns:a16="http://schemas.microsoft.com/office/drawing/2014/main" id="{59D8F865-830C-C5ED-C7B4-63760651A2DE}"/>
              </a:ext>
            </a:extLst>
          </p:cNvPr>
          <p:cNvSpPr/>
          <p:nvPr/>
        </p:nvSpPr>
        <p:spPr>
          <a:xfrm>
            <a:off x="119336" y="5410200"/>
            <a:ext cx="1827512" cy="936105"/>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Varied rules on C2C, VLP &amp; standard power</a:t>
            </a:r>
          </a:p>
        </p:txBody>
      </p:sp>
    </p:spTree>
    <p:extLst>
      <p:ext uri="{BB962C8B-B14F-4D97-AF65-F5344CB8AC3E}">
        <p14:creationId xmlns:p14="http://schemas.microsoft.com/office/powerpoint/2010/main" val="3449501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DFC0-C943-4A02-CE47-4728F68573AA}"/>
              </a:ext>
            </a:extLst>
          </p:cNvPr>
          <p:cNvSpPr>
            <a:spLocks noGrp="1"/>
          </p:cNvSpPr>
          <p:nvPr>
            <p:ph type="title"/>
          </p:nvPr>
        </p:nvSpPr>
        <p:spPr>
          <a:xfrm>
            <a:off x="685800" y="685800"/>
            <a:ext cx="8153400" cy="1066800"/>
          </a:xfrm>
        </p:spPr>
        <p:txBody>
          <a:bodyPr/>
          <a:lstStyle/>
          <a:p>
            <a:r>
              <a:rPr lang="en-AU" dirty="0"/>
              <a:t>The new 6 GHz band will hopefully satisfy the demand for unlicensed bandwidth (especially for Wi-Fi)</a:t>
            </a:r>
          </a:p>
        </p:txBody>
      </p:sp>
      <p:sp>
        <p:nvSpPr>
          <p:cNvPr id="3" name="Content Placeholder 2">
            <a:extLst>
              <a:ext uri="{FF2B5EF4-FFF2-40B4-BE49-F238E27FC236}">
                <a16:creationId xmlns:a16="http://schemas.microsoft.com/office/drawing/2014/main" id="{66A3EC1C-AB72-252A-535B-7E4089620440}"/>
              </a:ext>
            </a:extLst>
          </p:cNvPr>
          <p:cNvSpPr>
            <a:spLocks noGrp="1"/>
          </p:cNvSpPr>
          <p:nvPr>
            <p:ph idx="1"/>
          </p:nvPr>
        </p:nvSpPr>
        <p:spPr>
          <a:xfrm>
            <a:off x="3581400" y="1981200"/>
            <a:ext cx="5334000" cy="4114800"/>
          </a:xfrm>
        </p:spPr>
        <p:txBody>
          <a:bodyPr/>
          <a:lstStyle/>
          <a:p>
            <a:pPr lvl="1"/>
            <a:r>
              <a:rPr lang="en-AU" dirty="0"/>
              <a:t>There is an excellent case to allocate all of the</a:t>
            </a:r>
            <a:br>
              <a:rPr lang="en-AU" dirty="0"/>
            </a:br>
            <a:r>
              <a:rPr lang="en-AU" dirty="0"/>
              <a:t>6 GHz band globally for unlicensed use …</a:t>
            </a:r>
          </a:p>
          <a:p>
            <a:pPr lvl="2"/>
            <a:r>
              <a:rPr lang="en-AU" dirty="0"/>
              <a:t>Data continues to grow …</a:t>
            </a:r>
          </a:p>
          <a:p>
            <a:pPr lvl="2"/>
            <a:r>
              <a:rPr lang="en-AU" dirty="0"/>
              <a:t>…. which Wi-Fi in unlicensed can serve more efficiently than cellular in licensed</a:t>
            </a:r>
          </a:p>
          <a:p>
            <a:pPr lvl="2"/>
            <a:r>
              <a:rPr lang="en-AU" dirty="0"/>
              <a:t>… while Wi-Fi can flexibly serve QoS/determinism needs</a:t>
            </a:r>
          </a:p>
          <a:p>
            <a:pPr lvl="2"/>
            <a:r>
              <a:rPr lang="en-AU" dirty="0"/>
              <a:t>… and Wi-Fi will enable continued  economic growth</a:t>
            </a:r>
          </a:p>
          <a:p>
            <a:pPr lvl="2"/>
            <a:r>
              <a:rPr lang="en-AU" dirty="0"/>
              <a:t>… and finally,1200 MHz of spectrum will assist mitigate known </a:t>
            </a:r>
            <a:r>
              <a:rPr lang="en-AU" dirty="0" err="1"/>
              <a:t>coex</a:t>
            </a:r>
            <a:r>
              <a:rPr lang="en-AU" dirty="0"/>
              <a:t> issues</a:t>
            </a:r>
          </a:p>
          <a:p>
            <a:pPr lvl="1"/>
            <a:r>
              <a:rPr lang="en-AU" dirty="0"/>
              <a:t>… despite the counter assertions of the GSMA representing cellular industry</a:t>
            </a:r>
          </a:p>
          <a:p>
            <a:pPr lvl="2"/>
            <a:r>
              <a:rPr lang="en-AU" dirty="0"/>
              <a:t>Often based on flawed studies, </a:t>
            </a:r>
            <a:r>
              <a:rPr lang="en-AU" dirty="0" err="1"/>
              <a:t>eg</a:t>
            </a:r>
            <a:r>
              <a:rPr lang="en-AU" dirty="0"/>
              <a:t> this </a:t>
            </a:r>
            <a:r>
              <a:rPr lang="en-AU" sz="1600" dirty="0">
                <a:hlinkClick r:id="rId2"/>
              </a:rPr>
              <a:t>economic model</a:t>
            </a:r>
            <a:r>
              <a:rPr lang="en-AU" sz="1600" dirty="0"/>
              <a:t> that seems to assume NR-U wil</a:t>
            </a:r>
            <a:r>
              <a:rPr lang="en-AU" dirty="0"/>
              <a:t>l operate indoors from external base stations</a:t>
            </a:r>
          </a:p>
        </p:txBody>
      </p:sp>
      <p:sp>
        <p:nvSpPr>
          <p:cNvPr id="4" name="Footer Placeholder 3">
            <a:extLst>
              <a:ext uri="{FF2B5EF4-FFF2-40B4-BE49-F238E27FC236}">
                <a16:creationId xmlns:a16="http://schemas.microsoft.com/office/drawing/2014/main" id="{7EBBC532-0268-32BD-7B24-DB7F01A4B8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A4D3BC-0B07-BD87-B8F6-E28AF7290B7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dirty="0"/>
          </a:p>
        </p:txBody>
      </p:sp>
      <p:sp>
        <p:nvSpPr>
          <p:cNvPr id="6" name="Rectangle 5">
            <a:extLst>
              <a:ext uri="{FF2B5EF4-FFF2-40B4-BE49-F238E27FC236}">
                <a16:creationId xmlns:a16="http://schemas.microsoft.com/office/drawing/2014/main" id="{99EE0919-F8AE-2E70-5464-48532AD48D21}"/>
              </a:ext>
            </a:extLst>
          </p:cNvPr>
          <p:cNvSpPr/>
          <p:nvPr/>
        </p:nvSpPr>
        <p:spPr bwMode="auto">
          <a:xfrm>
            <a:off x="336884" y="1981200"/>
            <a:ext cx="3092116" cy="426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en-AU" sz="1600" b="1" dirty="0">
                <a:latin typeface="+mj-lt"/>
              </a:rPr>
              <a:t>European unlicensed situation</a:t>
            </a:r>
          </a:p>
          <a:p>
            <a:pPr marL="177800" lvl="1" indent="-177800">
              <a:spcBef>
                <a:spcPts val="400"/>
              </a:spcBef>
              <a:buFont typeface="Arial" panose="020B0604020202020204" pitchFamily="34" charset="0"/>
              <a:buChar char="•"/>
            </a:pPr>
            <a:r>
              <a:rPr lang="en-AU" sz="1400" dirty="0">
                <a:latin typeface="+mj-lt"/>
              </a:rPr>
              <a:t>Available unlicensed &amp; licensed spectrum is roughly equal in Europe today …</a:t>
            </a:r>
          </a:p>
          <a:p>
            <a:pPr marL="360363" lvl="4" indent="-182563">
              <a:spcBef>
                <a:spcPts val="400"/>
              </a:spcBef>
              <a:buFont typeface="CiscoSansTT ExtraLight" panose="020B0303020201020303" pitchFamily="34" charset="0"/>
              <a:buChar char="‑"/>
            </a:pPr>
            <a:r>
              <a:rPr lang="en-AU" sz="1400" dirty="0">
                <a:latin typeface="+mj-lt"/>
              </a:rPr>
              <a:t>More than 1000 MHz in low/mid-band for licensed operation</a:t>
            </a:r>
          </a:p>
          <a:p>
            <a:pPr marL="360363" lvl="4" indent="-182563">
              <a:spcBef>
                <a:spcPts val="400"/>
              </a:spcBef>
              <a:buFont typeface="CiscoSansTT ExtraLight" panose="020B0303020201020303" pitchFamily="34" charset="0"/>
              <a:buChar char="‑"/>
            </a:pPr>
            <a:r>
              <a:rPr lang="en-AU" sz="1400" dirty="0">
                <a:latin typeface="+mj-lt"/>
              </a:rPr>
              <a:t>About 1000 MHz for unlicensed operation (excluding upper</a:t>
            </a:r>
            <a:br>
              <a:rPr lang="en-AU" sz="1400" dirty="0">
                <a:latin typeface="+mj-lt"/>
              </a:rPr>
            </a:br>
            <a:r>
              <a:rPr lang="en-AU" sz="1400" dirty="0">
                <a:latin typeface="+mj-lt"/>
              </a:rPr>
              <a:t>6 GHz band)</a:t>
            </a:r>
          </a:p>
          <a:p>
            <a:pPr marL="177800" lvl="1" indent="-177800">
              <a:spcBef>
                <a:spcPts val="400"/>
              </a:spcBef>
              <a:buFont typeface="Arial" panose="020B0604020202020204" pitchFamily="34" charset="0"/>
              <a:buChar char="•"/>
            </a:pPr>
            <a:r>
              <a:rPr lang="en-AU" sz="1400" dirty="0">
                <a:latin typeface="+mj-lt"/>
              </a:rPr>
              <a:t>… &amp; yet licensed spectrum only delivers about 5% of data traffic</a:t>
            </a:r>
          </a:p>
          <a:p>
            <a:pPr marL="360363" lvl="2" indent="-182563">
              <a:spcBef>
                <a:spcPts val="400"/>
              </a:spcBef>
              <a:buFont typeface="CiscoSansTT ExtraLight" panose="020B0303020201020303" pitchFamily="34" charset="0"/>
              <a:buChar char="‑"/>
            </a:pPr>
            <a:r>
              <a:rPr lang="en-AU" sz="1400" dirty="0">
                <a:latin typeface="+mj-lt"/>
              </a:rPr>
              <a:t>Most of the remaining 95% is delivered by Wi-Fi …</a:t>
            </a:r>
          </a:p>
          <a:p>
            <a:pPr marL="360363" lvl="2" indent="-182563">
              <a:spcBef>
                <a:spcPts val="400"/>
              </a:spcBef>
              <a:buFont typeface="CiscoSansTT ExtraLight" panose="020B0303020201020303" pitchFamily="34" charset="0"/>
              <a:buChar char="‑"/>
            </a:pPr>
            <a:r>
              <a:rPr lang="en-AU" sz="1400" dirty="0">
                <a:latin typeface="+mj-lt"/>
              </a:rPr>
              <a:t>… based on German data</a:t>
            </a:r>
          </a:p>
          <a:p>
            <a:pPr marL="360363" lvl="2" indent="-182563">
              <a:spcBef>
                <a:spcPts val="400"/>
              </a:spcBef>
              <a:buFont typeface="CiscoSansTT ExtraLight" panose="020B0303020201020303" pitchFamily="34" charset="0"/>
              <a:buChar char="‑"/>
            </a:pPr>
            <a:r>
              <a:rPr lang="en-AU" sz="1400" dirty="0">
                <a:latin typeface="+mj-lt"/>
              </a:rPr>
              <a:t>… confirmed by recent UK data</a:t>
            </a:r>
          </a:p>
        </p:txBody>
      </p:sp>
    </p:spTree>
    <p:extLst>
      <p:ext uri="{BB962C8B-B14F-4D97-AF65-F5344CB8AC3E}">
        <p14:creationId xmlns:p14="http://schemas.microsoft.com/office/powerpoint/2010/main" val="9852811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status?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66</a:t>
            </a:fld>
            <a:endParaRPr lang="en-US" dirty="0"/>
          </a:p>
        </p:txBody>
      </p:sp>
    </p:spTree>
    <p:extLst>
      <p:ext uri="{BB962C8B-B14F-4D97-AF65-F5344CB8AC3E}">
        <p14:creationId xmlns:p14="http://schemas.microsoft.com/office/powerpoint/2010/main" val="2265078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was not much to report to the Coex SC in relation to 60 GHz </a:t>
            </a:r>
            <a:r>
              <a:rPr lang="en-AU" dirty="0" err="1"/>
              <a:t>coex</a:t>
            </a:r>
            <a:r>
              <a:rPr lang="en-AU" dirty="0"/>
              <a:t> in May 2022</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a:t>
            </a:r>
          </a:p>
          <a:p>
            <a:pPr lvl="1"/>
            <a:r>
              <a:rPr lang="en-AU" dirty="0"/>
              <a:t>… and in May 2022 he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dirty="0"/>
          </a:p>
        </p:txBody>
      </p:sp>
    </p:spTree>
    <p:extLst>
      <p:ext uri="{BB962C8B-B14F-4D97-AF65-F5344CB8AC3E}">
        <p14:creationId xmlns:p14="http://schemas.microsoft.com/office/powerpoint/2010/main" val="28594152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p:txBody>
          <a:bodyPr/>
          <a:lstStyle/>
          <a:p>
            <a:r>
              <a:rPr lang="en-AU" dirty="0"/>
              <a:t>… and there is not much to report to the Coex SC in relation to 60 GHz </a:t>
            </a:r>
            <a:r>
              <a:rPr lang="en-AU" dirty="0" err="1"/>
              <a:t>coex</a:t>
            </a:r>
            <a:r>
              <a:rPr lang="en-AU" dirty="0"/>
              <a:t> in Sept 2022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p:txBody>
          <a:bodyPr/>
          <a:lstStyle/>
          <a:p>
            <a:pPr lvl="1"/>
            <a:r>
              <a:rPr lang="en-AU" dirty="0"/>
              <a:t>Alecsander Eitan (Qualcomm) provided an update on 60 GHz </a:t>
            </a:r>
            <a:r>
              <a:rPr lang="en-AU" dirty="0" err="1"/>
              <a:t>coex</a:t>
            </a:r>
            <a:r>
              <a:rPr lang="en-AU" dirty="0"/>
              <a:t> activities in July 2022</a:t>
            </a:r>
          </a:p>
          <a:p>
            <a:pPr lvl="2"/>
            <a:r>
              <a:rPr lang="en-US" i="1" dirty="0"/>
              <a:t>There was no change in the last months. </a:t>
            </a:r>
            <a:endParaRPr lang="en-AU" i="1" dirty="0"/>
          </a:p>
          <a:p>
            <a:pPr lvl="2"/>
            <a:r>
              <a:rPr lang="en-US" i="1" dirty="0"/>
              <a:t>The situation is exactly the same: </a:t>
            </a:r>
            <a:endParaRPr lang="en-AU" i="1" dirty="0"/>
          </a:p>
          <a:p>
            <a:pPr lvl="2"/>
            <a:r>
              <a:rPr lang="en-US" i="1" dirty="0"/>
              <a:t>“The FCC 60GHz NPRM is still undergoing so it may be premature to close this topic, however we don’t have any details that we can present.  We can reevaluate the situation in the future meeting. “</a:t>
            </a:r>
            <a:endParaRPr lang="en-AU" i="1" dirty="0"/>
          </a:p>
          <a:p>
            <a:pPr lvl="1"/>
            <a:r>
              <a:rPr lang="en-AU" dirty="0"/>
              <a:t>And there has been no further update in Sept 2022</a:t>
            </a:r>
          </a:p>
          <a:p>
            <a:pPr lvl="1"/>
            <a:r>
              <a:rPr lang="en-AU" dirty="0"/>
              <a:t>At this point, the plan is to keep monitoring …</a:t>
            </a:r>
          </a:p>
          <a:p>
            <a:pPr lvl="1"/>
            <a:r>
              <a:rPr lang="en-AU" dirty="0">
                <a:solidFill>
                  <a:srgbClr val="FF0000"/>
                </a:solidFill>
              </a:rPr>
              <a:t>Sent update request to Alecsander Eitan in Nov 2022</a:t>
            </a:r>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p:txBody>
          <a:bodyPr/>
          <a:lstStyle/>
          <a:p>
            <a:r>
              <a:rPr lang="en-US"/>
              <a:t>Slide </a:t>
            </a:r>
            <a:fld id="{EF4002E7-DB4D-4CC3-8382-1939D19420D8}" type="slidenum">
              <a:rPr lang="en-US" smtClean="0"/>
              <a:pPr/>
              <a:t>68</a:t>
            </a:fld>
            <a:endParaRPr lang="en-US" dirty="0"/>
          </a:p>
        </p:txBody>
      </p:sp>
    </p:spTree>
    <p:extLst>
      <p:ext uri="{BB962C8B-B14F-4D97-AF65-F5344CB8AC3E}">
        <p14:creationId xmlns:p14="http://schemas.microsoft.com/office/powerpoint/2010/main" val="2312470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69</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Jan 2023 (hybrid meeting in Baltimore)</a:t>
            </a:r>
          </a:p>
        </p:txBody>
      </p:sp>
      <p:sp>
        <p:nvSpPr>
          <p:cNvPr id="3" name="Content Placeholder 2"/>
          <p:cNvSpPr>
            <a:spLocks noGrp="1"/>
          </p:cNvSpPr>
          <p:nvPr>
            <p:ph idx="1"/>
          </p:nvPr>
        </p:nvSpPr>
        <p:spPr>
          <a:xfrm>
            <a:off x="685800" y="1752600"/>
            <a:ext cx="7772400" cy="4114800"/>
          </a:xfrm>
        </p:spPr>
        <p:txBody>
          <a:bodyPr/>
          <a:lstStyle/>
          <a:p>
            <a:r>
              <a:rPr lang="en-AU" dirty="0"/>
              <a:t>Possible agenda items for Baltimore</a:t>
            </a:r>
            <a:r>
              <a:rPr lang="en-AU" b="0" dirty="0"/>
              <a:t> …</a:t>
            </a:r>
            <a:endParaRPr lang="en-AU" dirty="0"/>
          </a:p>
          <a:p>
            <a:pPr lvl="1"/>
            <a:r>
              <a:rPr lang="en-AU" dirty="0"/>
              <a:t>Review ETSI BRAN </a:t>
            </a:r>
            <a:r>
              <a:rPr lang="en-AU" dirty="0" err="1"/>
              <a:t>coex</a:t>
            </a:r>
            <a:r>
              <a:rPr lang="en-AU" dirty="0"/>
              <a:t> activities from BRAN#117</a:t>
            </a:r>
          </a:p>
          <a:p>
            <a:pPr lvl="2"/>
            <a:r>
              <a:rPr lang="en-AU" dirty="0"/>
              <a:t>EN 301 893 (5 GHz)</a:t>
            </a:r>
          </a:p>
          <a:p>
            <a:pPr lvl="2"/>
            <a:r>
              <a:rPr lang="en-AU" dirty="0"/>
              <a:t>EN 303 687 (6 GHz)</a:t>
            </a:r>
          </a:p>
          <a:p>
            <a:pPr lvl="1"/>
            <a:r>
              <a:rPr lang="en-AU" dirty="0"/>
              <a:t>Discuss work required in 802.11 for 802.11ax/be in 6 GHz</a:t>
            </a:r>
          </a:p>
          <a:p>
            <a:pPr lvl="1"/>
            <a:r>
              <a:rPr lang="en-AU" dirty="0"/>
              <a:t>Hear updates</a:t>
            </a:r>
          </a:p>
          <a:p>
            <a:pPr lvl="2"/>
            <a:r>
              <a:rPr lang="en-AU" dirty="0"/>
              <a:t>SL-U</a:t>
            </a:r>
          </a:p>
          <a:p>
            <a:pPr lvl="2"/>
            <a:r>
              <a:rPr lang="en-AU" dirty="0"/>
              <a:t>60 GHz</a:t>
            </a:r>
          </a:p>
          <a:p>
            <a:pPr lvl="2"/>
            <a:r>
              <a:rPr lang="en-AU" dirty="0"/>
              <a:t>BT in 6 GHz</a:t>
            </a:r>
          </a:p>
          <a:p>
            <a:pPr lvl="2"/>
            <a:r>
              <a:rPr lang="en-AU" dirty="0"/>
              <a:t>802.15.5ab UWB</a:t>
            </a:r>
          </a:p>
          <a:p>
            <a:pPr lvl="2"/>
            <a:r>
              <a:rPr lang="en-AU" dirty="0"/>
              <a:t>NB FH</a:t>
            </a:r>
          </a:p>
          <a:p>
            <a:pPr lvl="1"/>
            <a:r>
              <a:rPr lang="en-AU" b="1" dirty="0"/>
              <a:t>… but as usual, submissions are requested!</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DDB6-37B1-17B5-09BB-0AD4630FDC86}"/>
              </a:ext>
            </a:extLst>
          </p:cNvPr>
          <p:cNvSpPr>
            <a:spLocks noGrp="1"/>
          </p:cNvSpPr>
          <p:nvPr>
            <p:ph type="title"/>
          </p:nvPr>
        </p:nvSpPr>
        <p:spPr/>
        <p:txBody>
          <a:bodyPr/>
          <a:lstStyle/>
          <a:p>
            <a:r>
              <a:rPr lang="en-AU" dirty="0"/>
              <a:t>Other potential topics for Jan 2023</a:t>
            </a:r>
          </a:p>
        </p:txBody>
      </p:sp>
      <p:sp>
        <p:nvSpPr>
          <p:cNvPr id="3" name="Content Placeholder 2">
            <a:extLst>
              <a:ext uri="{FF2B5EF4-FFF2-40B4-BE49-F238E27FC236}">
                <a16:creationId xmlns:a16="http://schemas.microsoft.com/office/drawing/2014/main" id="{BF5B1EC5-A59B-ACE0-EE60-2A127A438753}"/>
              </a:ext>
            </a:extLst>
          </p:cNvPr>
          <p:cNvSpPr>
            <a:spLocks noGrp="1"/>
          </p:cNvSpPr>
          <p:nvPr>
            <p:ph idx="1"/>
          </p:nvPr>
        </p:nvSpPr>
        <p:spPr/>
        <p:txBody>
          <a:bodyPr/>
          <a:lstStyle/>
          <a:p>
            <a:pPr lvl="1"/>
            <a:r>
              <a:rPr lang="en-AU" dirty="0"/>
              <a:t>Sumit Roy (</a:t>
            </a:r>
            <a:r>
              <a:rPr lang="en-AU" dirty="0" err="1"/>
              <a:t>UofW</a:t>
            </a:r>
            <a:r>
              <a:rPr lang="en-AU" dirty="0"/>
              <a:t>) is planning to provide some new results on 6 GHz coexistence, between NR-U/SL-U and Wi-Fi 6E</a:t>
            </a:r>
          </a:p>
          <a:p>
            <a:pPr lvl="2"/>
            <a:r>
              <a:rPr lang="en-AU" dirty="0"/>
              <a:t>An invitation has been sent and accepted; </a:t>
            </a:r>
            <a:r>
              <a:rPr lang="en-AU" dirty="0">
                <a:solidFill>
                  <a:srgbClr val="FF0000"/>
                </a:solidFill>
              </a:rPr>
              <a:t>abstract tbd</a:t>
            </a:r>
          </a:p>
          <a:p>
            <a:pPr lvl="1"/>
            <a:r>
              <a:rPr lang="en-AU" dirty="0"/>
              <a:t>Monisha Ghosh (UND) may provide some new results on 6 GHz coexistence</a:t>
            </a:r>
          </a:p>
          <a:p>
            <a:pPr lvl="2"/>
            <a:r>
              <a:rPr lang="en-AU" dirty="0"/>
              <a:t>An invitation has been sent; </a:t>
            </a:r>
            <a:r>
              <a:rPr lang="en-AU" dirty="0">
                <a:solidFill>
                  <a:srgbClr val="FF0000"/>
                </a:solidFill>
              </a:rPr>
              <a:t>abstract tbd</a:t>
            </a:r>
            <a:endParaRPr lang="en-AU" dirty="0"/>
          </a:p>
          <a:p>
            <a:pPr lvl="1"/>
            <a:r>
              <a:rPr lang="en-AU" dirty="0"/>
              <a:t>Carlton Uni could be invited to expand on their NB FH work, especially in in context of BT SIG proposals and Apple proposals for EN 303 687</a:t>
            </a:r>
          </a:p>
          <a:p>
            <a:pPr lvl="2"/>
            <a:r>
              <a:rPr lang="en-AU" dirty="0"/>
              <a:t>An invitation will be sent</a:t>
            </a:r>
          </a:p>
          <a:p>
            <a:pPr lvl="1"/>
            <a:r>
              <a:rPr lang="en-AU" dirty="0"/>
              <a:t>We could hear about ML based coexistence between Wi-Fi and NR-U/LAA from Szymon </a:t>
            </a:r>
            <a:r>
              <a:rPr lang="en-AU" dirty="0" err="1"/>
              <a:t>Szott</a:t>
            </a:r>
            <a:r>
              <a:rPr lang="en-AU" dirty="0"/>
              <a:t> (AGH University) based on </a:t>
            </a:r>
            <a:r>
              <a:rPr lang="en-AU" dirty="0">
                <a:hlinkClick r:id="rId2"/>
              </a:rPr>
              <a:t>11-22-0979-01</a:t>
            </a:r>
            <a:r>
              <a:rPr lang="en-AU" dirty="0"/>
              <a:t> (presentation to AIML TIG)</a:t>
            </a:r>
          </a:p>
          <a:p>
            <a:pPr lvl="2"/>
            <a:r>
              <a:rPr lang="en-AU" dirty="0"/>
              <a:t>An invitation will be sent</a:t>
            </a:r>
          </a:p>
        </p:txBody>
      </p:sp>
      <p:sp>
        <p:nvSpPr>
          <p:cNvPr id="4" name="Footer Placeholder 3">
            <a:extLst>
              <a:ext uri="{FF2B5EF4-FFF2-40B4-BE49-F238E27FC236}">
                <a16:creationId xmlns:a16="http://schemas.microsoft.com/office/drawing/2014/main" id="{2E2C8DB3-1863-9FDD-EBF5-4DC081DD0C3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26ABE4-EE17-6AA9-70B0-EA006956CA2B}"/>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dirty="0"/>
          </a:p>
        </p:txBody>
      </p:sp>
    </p:spTree>
    <p:extLst>
      <p:ext uri="{BB962C8B-B14F-4D97-AF65-F5344CB8AC3E}">
        <p14:creationId xmlns:p14="http://schemas.microsoft.com/office/powerpoint/2010/main" val="13322607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How do we avoid coexistence issues</a:t>
            </a:r>
            <a:br>
              <a:rPr lang="en-AU" sz="2400" b="1" dirty="0">
                <a:solidFill>
                  <a:srgbClr val="FF0000"/>
                </a:solidFill>
              </a:rPr>
            </a:br>
            <a:r>
              <a:rPr lang="en-AU" sz="2400" b="1" dirty="0">
                <a:solidFill>
                  <a:srgbClr val="FF0000"/>
                </a:solidFill>
              </a:rPr>
              <a:t>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72</a:t>
            </a:fld>
            <a:endParaRPr lang="en-US" dirty="0"/>
          </a:p>
        </p:txBody>
      </p:sp>
    </p:spTree>
    <p:extLst>
      <p:ext uri="{BB962C8B-B14F-4D97-AF65-F5344CB8AC3E}">
        <p14:creationId xmlns:p14="http://schemas.microsoft.com/office/powerpoint/2010/main" val="1733710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73</a:t>
            </a:fld>
            <a:endParaRPr lang="en-US" dirty="0"/>
          </a:p>
        </p:txBody>
      </p:sp>
      <p:sp>
        <p:nvSpPr>
          <p:cNvPr id="2" name="Rectangle 1">
            <a:extLst>
              <a:ext uri="{FF2B5EF4-FFF2-40B4-BE49-F238E27FC236}">
                <a16:creationId xmlns:a16="http://schemas.microsoft.com/office/drawing/2014/main" id="{C1B6F87F-B1BB-EFD1-1260-053D1BB7780C}"/>
              </a:ext>
            </a:extLst>
          </p:cNvPr>
          <p:cNvSpPr/>
          <p:nvPr/>
        </p:nvSpPr>
        <p:spPr bwMode="auto">
          <a:xfrm rot="2313981">
            <a:off x="7743824" y="1094964"/>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4235623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The Coex SC briefly discussed the potential </a:t>
            </a:r>
            <a:r>
              <a:rPr lang="en-AU" dirty="0" err="1"/>
              <a:t>coex</a:t>
            </a:r>
            <a:r>
              <a:rPr lang="en-AU" dirty="0"/>
              <a:t> issue related to IEEE 802.15.4ab work in July 2022</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In May 2022, IEEE 802.15 WG reps were asked to provide a briefing to the Coex SC during this session in relation to IEEE 802.15.4ab work</a:t>
            </a:r>
          </a:p>
          <a:p>
            <a:pPr lvl="1"/>
            <a:r>
              <a:rPr lang="en-AU" dirty="0"/>
              <a:t>The briefing was provided in the 802.11 WNG SC (to avoid a clash)</a:t>
            </a:r>
          </a:p>
          <a:p>
            <a:pPr lvl="2"/>
            <a:r>
              <a:rPr lang="en-AU" dirty="0"/>
              <a:t>See </a:t>
            </a:r>
            <a:r>
              <a:rPr lang="en-AU" dirty="0">
                <a:hlinkClick r:id="rId2"/>
              </a:rPr>
              <a:t>11-22-1081-01</a:t>
            </a:r>
            <a:endParaRPr lang="en-AU" dirty="0"/>
          </a:p>
          <a:p>
            <a:pPr lvl="1"/>
            <a:r>
              <a:rPr lang="en-US" dirty="0"/>
              <a:t>There was some limited discussion of this issue during the Coex SC session in July 2022</a:t>
            </a:r>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dirty="0"/>
          </a:p>
        </p:txBody>
      </p:sp>
    </p:spTree>
    <p:extLst>
      <p:ext uri="{BB962C8B-B14F-4D97-AF65-F5344CB8AC3E}">
        <p14:creationId xmlns:p14="http://schemas.microsoft.com/office/powerpoint/2010/main" val="2890625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a:t>
            </a:r>
            <a:r>
              <a:rPr lang="en-AU"/>
              <a:t>with 802.15.4ab </a:t>
            </a:r>
            <a:r>
              <a:rPr lang="en-AU" dirty="0"/>
              <a:t>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1"/>
            <a:r>
              <a:rPr lang="en-AU" dirty="0"/>
              <a:t>After the July 2022 meeting, Andrew Myles asked Ben Rolfe</a:t>
            </a:r>
          </a:p>
          <a:p>
            <a:pPr lvl="2"/>
            <a:r>
              <a:rPr lang="en-AU" i="1" dirty="0"/>
              <a:t>W</a:t>
            </a:r>
            <a:r>
              <a:rPr lang="en-US" i="1" dirty="0"/>
              <a:t>hat are the next steps for the work and for collaboration with the Coex SC?</a:t>
            </a:r>
          </a:p>
          <a:p>
            <a:pPr lvl="1"/>
            <a:r>
              <a:rPr lang="en-AU" dirty="0"/>
              <a:t>Ben Rolfe replied:</a:t>
            </a:r>
          </a:p>
          <a:p>
            <a:pPr lvl="2"/>
            <a:r>
              <a:rPr lang="en-AU" i="1" dirty="0"/>
              <a:t>That's a great question, and one that deserves some thought</a:t>
            </a:r>
          </a:p>
          <a:p>
            <a:pPr lvl="2"/>
            <a:r>
              <a:rPr lang="en-AU" i="1" dirty="0"/>
              <a:t>I've been working with several folks who have been doing both modelling and live measurement-based studies with 802.11ax and UWB</a:t>
            </a:r>
          </a:p>
          <a:p>
            <a:pPr lvl="2"/>
            <a:r>
              <a:rPr lang="en-AU" i="1" dirty="0"/>
              <a:t>But so far there isn't any OQPSK 5 GHz gear to test with, and I don't know of anyone who is doing PHY level simulation or analysis for the narrow band yet (nothing public so far)</a:t>
            </a:r>
          </a:p>
          <a:p>
            <a:pPr lvl="2"/>
            <a:r>
              <a:rPr lang="en-AU" i="1" dirty="0"/>
              <a:t>I have been in discussion with some folks about network simulation similar to what we did for 802.11ah and 802.15.4g in the sub-1 GHz bands for the 802.19.3 effort</a:t>
            </a:r>
          </a:p>
          <a:p>
            <a:pPr lvl="2"/>
            <a:r>
              <a:rPr lang="en-AU" i="1" dirty="0"/>
              <a:t>That work was very valuable in developing coexistence strategies that have proven to work well when employed (802.19.3)</a:t>
            </a:r>
          </a:p>
          <a:p>
            <a:pPr lvl="2"/>
            <a:r>
              <a:rPr lang="en-AU" i="1" dirty="0"/>
              <a:t>…</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dirty="0"/>
          </a:p>
        </p:txBody>
      </p:sp>
    </p:spTree>
    <p:extLst>
      <p:ext uri="{BB962C8B-B14F-4D97-AF65-F5344CB8AC3E}">
        <p14:creationId xmlns:p14="http://schemas.microsoft.com/office/powerpoint/2010/main" val="20734241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with 802.15.4ba 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2"/>
            <a:r>
              <a:rPr lang="en-AU" dirty="0"/>
              <a:t>…</a:t>
            </a:r>
          </a:p>
          <a:p>
            <a:pPr lvl="2"/>
            <a:r>
              <a:rPr lang="en-AU" i="1" dirty="0"/>
              <a:t>We can possibly extrapolate some of the past results, as it shows the way the channel access (CSMA) in both services reacts to the other, which was very enlightening by the way</a:t>
            </a:r>
          </a:p>
          <a:p>
            <a:pPr lvl="2"/>
            <a:r>
              <a:rPr lang="en-AU" i="1" dirty="0"/>
              <a:t>Of course, we have a lot of experience in 2.4 GHz with 802.15.4 OQPSK and 802.11g but that has very little relevance to 802.11ax IMO as the lower-order modulation and channel widths of 802.11g in 2.4 GHz are going to have significantly different link characteristics</a:t>
            </a:r>
          </a:p>
          <a:p>
            <a:pPr lvl="2"/>
            <a:r>
              <a:rPr lang="en-AU" i="1" dirty="0"/>
              <a:t>We already have a substantial body of evidence on 2.4 GHz (and the best advice to anyone thinking of using the 2.4 GHz band is given in the sign from Dante's Inferno 😉), which is why the recommendation to look at other bands!</a:t>
            </a:r>
          </a:p>
          <a:p>
            <a:pPr lvl="2"/>
            <a:r>
              <a:rPr lang="en-AU" i="1" dirty="0"/>
              <a:t>So there is a lot going on; in the 4ab community, this is a serious effort and the "it's unlicensed spectrum so get over it" argument has been pretty much replaced with "we need to know what happens and figure out how to make it all work". </a:t>
            </a:r>
          </a:p>
          <a:p>
            <a:pPr lvl="2"/>
            <a:r>
              <a:rPr lang="en-AU" i="1" dirty="0"/>
              <a:t>I would like to see that spread across all of 802, to be blunt.  So how do we make that happen?</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dirty="0"/>
          </a:p>
        </p:txBody>
      </p:sp>
    </p:spTree>
    <p:extLst>
      <p:ext uri="{BB962C8B-B14F-4D97-AF65-F5344CB8AC3E}">
        <p14:creationId xmlns:p14="http://schemas.microsoft.com/office/powerpoint/2010/main" val="2289373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E2D6-C4AD-9DAA-924E-7E42775AB023}"/>
              </a:ext>
            </a:extLst>
          </p:cNvPr>
          <p:cNvSpPr>
            <a:spLocks noGrp="1"/>
          </p:cNvSpPr>
          <p:nvPr>
            <p:ph type="title"/>
          </p:nvPr>
        </p:nvSpPr>
        <p:spPr/>
        <p:txBody>
          <a:bodyPr/>
          <a:lstStyle/>
          <a:p>
            <a:r>
              <a:rPr lang="en-AU" dirty="0"/>
              <a:t>The Coex SC will have a joint meeting with 802.15.4ba folk during our second hour in PM2 </a:t>
            </a:r>
          </a:p>
        </p:txBody>
      </p:sp>
      <p:sp>
        <p:nvSpPr>
          <p:cNvPr id="3" name="Content Placeholder 2">
            <a:extLst>
              <a:ext uri="{FF2B5EF4-FFF2-40B4-BE49-F238E27FC236}">
                <a16:creationId xmlns:a16="http://schemas.microsoft.com/office/drawing/2014/main" id="{46CC34AE-B8D7-F0E5-1DE8-DB8DDB2C4E53}"/>
              </a:ext>
            </a:extLst>
          </p:cNvPr>
          <p:cNvSpPr>
            <a:spLocks noGrp="1"/>
          </p:cNvSpPr>
          <p:nvPr>
            <p:ph idx="1"/>
          </p:nvPr>
        </p:nvSpPr>
        <p:spPr/>
        <p:txBody>
          <a:bodyPr/>
          <a:lstStyle/>
          <a:p>
            <a:endParaRPr lang="en-AU"/>
          </a:p>
        </p:txBody>
      </p:sp>
      <p:sp>
        <p:nvSpPr>
          <p:cNvPr id="4" name="Footer Placeholder 3">
            <a:extLst>
              <a:ext uri="{FF2B5EF4-FFF2-40B4-BE49-F238E27FC236}">
                <a16:creationId xmlns:a16="http://schemas.microsoft.com/office/drawing/2014/main" id="{48136BF3-612D-1622-7057-58F1B401FB2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6D5ACD-A8CC-9E6D-FB18-FCB551A102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dirty="0"/>
          </a:p>
        </p:txBody>
      </p:sp>
    </p:spTree>
    <p:extLst>
      <p:ext uri="{BB962C8B-B14F-4D97-AF65-F5344CB8AC3E}">
        <p14:creationId xmlns:p14="http://schemas.microsoft.com/office/powerpoint/2010/main" val="17956790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hybrid</a:t>
            </a:r>
            <a:r>
              <a:rPr lang="en-AU" i="1" dirty="0"/>
              <a:t> </a:t>
            </a:r>
            <a:r>
              <a:rPr lang="en-AU" dirty="0"/>
              <a:t>meeting in November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78</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8695</Words>
  <Application>Microsoft Office PowerPoint</Application>
  <PresentationFormat>On-screen Show (4:3)</PresentationFormat>
  <Paragraphs>1050</Paragraphs>
  <Slides>78</Slides>
  <Notes>1</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CiscoSansTT ExtraLight</vt:lpstr>
      <vt:lpstr>Times New Roman</vt:lpstr>
      <vt:lpstr>802-11-Submission</vt:lpstr>
      <vt:lpstr>Agenda for IEEE 802.11 Coexistence SC hybrid meeting in November 2022</vt:lpstr>
      <vt:lpstr>Welcome to the third hybrid meeting of the IEEE 802.11 Coexistence SC in November 2022</vt:lpstr>
      <vt:lpstr>Registration is required for the IEEE 802.11 WG electronic plenary session in Nov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hybrid IEEE 802.11 WG plenary meeting in November 2022</vt:lpstr>
      <vt:lpstr>The Coex SC will consider a proposed agenda for its hybrid meeting in Nov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hybrid meeting minutes from September 2022</vt:lpstr>
      <vt:lpstr>PowerPoint Presentation</vt:lpstr>
      <vt:lpstr>There are few key message for the Coex SC that arise out of today’s session</vt:lpstr>
      <vt:lpstr>PowerPoint Presentation</vt:lpstr>
      <vt:lpstr>The Coex SC has been tracking two Harmonised Standards in ETSI BRAN for 5/6 GHz coexistence</vt:lpstr>
      <vt:lpstr>Note that ESTI BRAN documents are available to IEEE 802.11 WG members</vt:lpstr>
      <vt:lpstr>ETSI BRAN will continue to discuss coexistence &amp; other issues going forward</vt:lpstr>
      <vt:lpstr>PowerPoint Presentation</vt:lpstr>
      <vt:lpstr>The latest revision of EN 303 687 (6 GHz) will now be sent for EC review</vt:lpstr>
      <vt:lpstr>There are some open issues in the current EN 303 687 that may be addressed in the next revision</vt:lpstr>
      <vt:lpstr>A decision is required on how to handle EN 303 687’s ED-only @ -72 dBm rule for 802.11ax/be</vt:lpstr>
      <vt:lpstr>Coex SC has parked the issue of 802.11be compatibility with EN 301 893 (5 GHz) &amp; EN 303 687 (6 GHz) </vt:lpstr>
      <vt:lpstr>PowerPoint Presentation</vt:lpstr>
      <vt:lpstr>The latest revision of EN 301 893 (5 GHz) is progressing slower than hoped/expected</vt:lpstr>
      <vt:lpstr>PowerPoint Presentation</vt:lpstr>
      <vt:lpstr>The Coex SC will discuss the 5 GHz EDT issue in BRAN … and a possible Liaison Statement to BRAN</vt:lpstr>
      <vt:lpstr>It was difficult to find an acceptable compromise for EN 301 893 that met the needs of all stakeholders</vt:lpstr>
      <vt:lpstr>A compromise was eventually found that balanced the  needs of proponents of both legacy &amp; new technologies</vt:lpstr>
      <vt:lpstr>The discussion that led to this compromise has had  positive outcomes for Wi-Fi &amp; coexistence generally</vt:lpstr>
      <vt:lpstr>Qualcomm is now challenging that compromise because of a perceived 802.11ax/be coex issue</vt:lpstr>
      <vt:lpstr>Qualcomm’s proposed solution fixes 802.11be/ax issue but ignores the original Wi-Fi/NR-U/LAA coex issue</vt:lpstr>
      <vt:lpstr>A revaluation suggests various viable options, but they probably exclude Qualcomm’s proposal</vt:lpstr>
      <vt:lpstr>The status quo provides a balance of sharing, efficient spectrum use &amp; technology neutrality</vt:lpstr>
      <vt:lpstr>EDT @ -62 proposal results in inefficient spectrum use &amp; unfair access across technologies</vt:lpstr>
      <vt:lpstr>Various submissions have been made to Coex SC about ED-only @ -62 dBm viability </vt:lpstr>
      <vt:lpstr>Various submissions have been made recently to ETSI BRAN about ED-only @ -62 dBm viability </vt:lpstr>
      <vt:lpstr>Expanding the status quo to include an 802.11be exception works well but is a breach of trust!</vt:lpstr>
      <vt:lpstr>An expiry date on the status quo forces BRAN to evaluate incoming evidence in a timely manner</vt:lpstr>
      <vt:lpstr>A transition to EDT @ -72 dBm (scaled)  is a balanced approach that focuses on simplicity &amp; consistency</vt:lpstr>
      <vt:lpstr>Conclusion: some version of the status quo for EN 301 893 is probably the best starting point </vt:lpstr>
      <vt:lpstr>Discussion during ETSI BRAN#116c</vt:lpstr>
      <vt:lpstr>Discussion of Liaison Statement to ETSI BRAN</vt:lpstr>
      <vt:lpstr>PowerPoint Presentation</vt:lpstr>
      <vt:lpstr>There will not be a major coex problem unless other technologies are widespread &amp; use EDT @ -62 dBm</vt:lpstr>
      <vt:lpstr>There was a some LAA deployment in Chicago as early as Jan 2020 …</vt:lpstr>
      <vt:lpstr>We have tracked the use of 5G by SPs in unlicensed bands to highlight the importance of coexistence work</vt:lpstr>
      <vt:lpstr>We have tracked the use of 5G by SPs in unlicensed bands to highlight the importance of coexistence work</vt:lpstr>
      <vt:lpstr>… but the no. of deployed/planned LAA networks globally has not increased for last 2 years</vt:lpstr>
      <vt:lpstr>… and the number of LAA devices is only slowly growing too</vt:lpstr>
      <vt:lpstr>Limited LAA deployment does not mean NR-U (if widely deployed) will not be a problem</vt:lpstr>
      <vt:lpstr>PowerPoint Presentation</vt:lpstr>
      <vt:lpstr>The Coex SC will continue to monitor potential coex impacts of 3GPP’s SL-U</vt:lpstr>
      <vt:lpstr>PowerPoint Presentation</vt:lpstr>
      <vt:lpstr>It appears Bluetooth SIG is planning operation in the 6 GHz band … and want to cooperate on coex issues</vt:lpstr>
      <vt:lpstr>NB FH coex could be difficult …</vt:lpstr>
      <vt:lpstr>PowerPoint Presentation</vt:lpstr>
      <vt:lpstr>6 GHz is opening globally for unlicenced operation …</vt:lpstr>
      <vt:lpstr>The new 6 GHz band will hopefully satisfy the demand for unlicensed bandwidth (especially for Wi-Fi)</vt:lpstr>
      <vt:lpstr>PowerPoint Presentation</vt:lpstr>
      <vt:lpstr>The Coex SC has previously discussed coexistence in 60 GHz … </vt:lpstr>
      <vt:lpstr>… but there was not much to report to the Coex SC in relation to 60 GHz coex in May 2022</vt:lpstr>
      <vt:lpstr>… and there is not much to report to the Coex SC in relation to 60 GHz coex in Sept 2022 </vt:lpstr>
      <vt:lpstr>PowerPoint Presentation</vt:lpstr>
      <vt:lpstr>The Coex SC will continue its normal business in Jan 2023 (hybrid meeting in Baltimore)</vt:lpstr>
      <vt:lpstr>Other potential topics for Jan 2023</vt:lpstr>
      <vt:lpstr>PowerPoint Presentation</vt:lpstr>
      <vt:lpstr>There is activity underway in IEEE 802.15.4ab with a potential impact on Wi-Fi coexistence</vt:lpstr>
      <vt:lpstr>The Coex SC briefly discussed the potential coex issue related to IEEE 802.15.4ab work in July 2022</vt:lpstr>
      <vt:lpstr>There are ongoing efforts to think about how we can avoid coex issue with 802.15.4ab going forward</vt:lpstr>
      <vt:lpstr>There are ongoing efforts to think about how we can avoid coex issue with 802.15.4ba going forward</vt:lpstr>
      <vt:lpstr>The Coex SC will have a joint meeting with 802.15.4ba folk during our second hour in PM2 </vt:lpstr>
      <vt:lpstr>The IEEE 802.11 Coexistence SC hybrid meeting in November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2022-11-10T01:22:47Z</dcterms:modified>
</cp:coreProperties>
</file>