
<file path=[Content_Types].xml><?xml version="1.0" encoding="utf-8"?>
<Types xmlns="http://schemas.openxmlformats.org/package/2006/content-types">
  <Default Extension="bin" ContentType="application/vnd.openxmlformats-officedocument.oleObject"/>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2" r:id="rId2"/>
  </p:sldMasterIdLst>
  <p:notesMasterIdLst>
    <p:notesMasterId r:id="rId35"/>
  </p:notesMasterIdLst>
  <p:handoutMasterIdLst>
    <p:handoutMasterId r:id="rId36"/>
  </p:handoutMasterIdLst>
  <p:sldIdLst>
    <p:sldId id="269" r:id="rId3"/>
    <p:sldId id="370" r:id="rId4"/>
    <p:sldId id="427" r:id="rId5"/>
    <p:sldId id="428" r:id="rId6"/>
    <p:sldId id="464" r:id="rId7"/>
    <p:sldId id="465" r:id="rId8"/>
    <p:sldId id="436" r:id="rId9"/>
    <p:sldId id="482" r:id="rId10"/>
    <p:sldId id="484" r:id="rId11"/>
    <p:sldId id="479" r:id="rId12"/>
    <p:sldId id="485" r:id="rId13"/>
    <p:sldId id="487" r:id="rId14"/>
    <p:sldId id="486" r:id="rId15"/>
    <p:sldId id="488" r:id="rId16"/>
    <p:sldId id="489" r:id="rId17"/>
    <p:sldId id="480" r:id="rId18"/>
    <p:sldId id="491" r:id="rId19"/>
    <p:sldId id="404" r:id="rId20"/>
    <p:sldId id="430" r:id="rId21"/>
    <p:sldId id="406" r:id="rId22"/>
    <p:sldId id="451" r:id="rId23"/>
    <p:sldId id="476" r:id="rId24"/>
    <p:sldId id="472" r:id="rId25"/>
    <p:sldId id="471" r:id="rId26"/>
    <p:sldId id="409" r:id="rId27"/>
    <p:sldId id="477" r:id="rId28"/>
    <p:sldId id="455" r:id="rId29"/>
    <p:sldId id="474" r:id="rId30"/>
    <p:sldId id="475" r:id="rId31"/>
    <p:sldId id="454" r:id="rId32"/>
    <p:sldId id="478" r:id="rId33"/>
    <p:sldId id="490" r:id="rId34"/>
  </p:sldIdLst>
  <p:sldSz cx="12192000" cy="6858000"/>
  <p:notesSz cx="6858000" cy="9296400"/>
  <p:defaultTextStyle>
    <a:defPPr>
      <a:defRPr lang="en-US"/>
    </a:defPPr>
    <a:lvl1pPr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5pPr>
    <a:lvl6pPr marL="2286000" algn="l" defTabSz="914400" rtl="0" eaLnBrk="1" latinLnBrk="0" hangingPunct="1">
      <a:defRPr sz="2400" b="1" kern="1200">
        <a:solidFill>
          <a:schemeClr val="tx1"/>
        </a:solidFill>
        <a:latin typeface="Times New Roman" panose="02020603050405020304" pitchFamily="18" charset="0"/>
        <a:ea typeface="+mn-ea"/>
        <a:cs typeface="+mn-cs"/>
      </a:defRPr>
    </a:lvl6pPr>
    <a:lvl7pPr marL="2743200" algn="l" defTabSz="914400" rtl="0" eaLnBrk="1" latinLnBrk="0" hangingPunct="1">
      <a:defRPr sz="2400" b="1" kern="1200">
        <a:solidFill>
          <a:schemeClr val="tx1"/>
        </a:solidFill>
        <a:latin typeface="Times New Roman" panose="02020603050405020304" pitchFamily="18" charset="0"/>
        <a:ea typeface="+mn-ea"/>
        <a:cs typeface="+mn-cs"/>
      </a:defRPr>
    </a:lvl7pPr>
    <a:lvl8pPr marL="3200400" algn="l" defTabSz="914400" rtl="0" eaLnBrk="1" latinLnBrk="0" hangingPunct="1">
      <a:defRPr sz="2400" b="1" kern="1200">
        <a:solidFill>
          <a:schemeClr val="tx1"/>
        </a:solidFill>
        <a:latin typeface="Times New Roman" panose="02020603050405020304" pitchFamily="18" charset="0"/>
        <a:ea typeface="+mn-ea"/>
        <a:cs typeface="+mn-cs"/>
      </a:defRPr>
    </a:lvl8pPr>
    <a:lvl9pPr marL="3657600" algn="l" defTabSz="914400" rtl="0" eaLnBrk="1" latinLnBrk="0" hangingPunct="1">
      <a:defRPr sz="2400" b="1"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163">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F2FBFC"/>
    <a:srgbClr val="00FFFF"/>
    <a:srgbClr val="00CC99"/>
    <a:srgbClr val="FF33CC"/>
    <a:srgbClr val="66FF99"/>
    <a:srgbClr val="FF9966"/>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579" autoAdjust="0"/>
    <p:restoredTop sz="92643" autoAdjust="0"/>
  </p:normalViewPr>
  <p:slideViewPr>
    <p:cSldViewPr>
      <p:cViewPr varScale="1">
        <p:scale>
          <a:sx n="89" d="100"/>
          <a:sy n="89" d="100"/>
        </p:scale>
        <p:origin x="912" y="72"/>
      </p:cViewPr>
      <p:guideLst>
        <p:guide orient="horz" pos="2160"/>
        <p:guide pos="3840"/>
      </p:guideLst>
    </p:cSldViewPr>
  </p:slideViewPr>
  <p:outlineViewPr>
    <p:cViewPr>
      <p:scale>
        <a:sx n="33" d="100"/>
        <a:sy n="33" d="100"/>
      </p:scale>
      <p:origin x="0" y="-7002"/>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100" d="100"/>
          <a:sy n="100" d="100"/>
        </p:scale>
        <p:origin x="3540" y="-324"/>
      </p:cViewPr>
      <p:guideLst>
        <p:guide orient="horz" pos="2163"/>
        <p:guide pos="28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975100" y="174625"/>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smtClean="0"/>
              <a:t>doc.: IEEE 802.11-22/1700r0</a:t>
            </a:r>
            <a:endParaRPr lang="en-US"/>
          </a:p>
        </p:txBody>
      </p:sp>
      <p:sp>
        <p:nvSpPr>
          <p:cNvPr id="3075" name="Rectangle 3"/>
          <p:cNvSpPr>
            <a:spLocks noGrp="1" noChangeArrowheads="1"/>
          </p:cNvSpPr>
          <p:nvPr>
            <p:ph type="dt" sz="quarter" idx="1"/>
          </p:nvPr>
        </p:nvSpPr>
        <p:spPr bwMode="auto">
          <a:xfrm>
            <a:off x="687388" y="174625"/>
            <a:ext cx="712787"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smtClean="0"/>
              <a:t>November 2022</a:t>
            </a:r>
            <a:endParaRPr lang="en-US"/>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t>Dorothy Stanley, HP Enterprise</a:t>
            </a:r>
          </a:p>
        </p:txBody>
      </p:sp>
      <p:sp>
        <p:nvSpPr>
          <p:cNvPr id="3077" name="Rectangle 5"/>
          <p:cNvSpPr>
            <a:spLocks noGrp="1" noChangeArrowheads="1"/>
          </p:cNvSpPr>
          <p:nvPr>
            <p:ph type="sldNum" sz="quarter" idx="3"/>
          </p:nvPr>
        </p:nvSpPr>
        <p:spPr bwMode="auto">
          <a:xfrm>
            <a:off x="3095625" y="89979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8213">
              <a:defRPr sz="1200" b="0"/>
            </a:lvl1pPr>
          </a:lstStyle>
          <a:p>
            <a:pPr>
              <a:defRPr/>
            </a:pPr>
            <a:r>
              <a:rPr lang="en-US" altLang="en-US"/>
              <a:t>Page </a:t>
            </a:r>
            <a:fld id="{F32D01EB-7F25-48B6-9547-ECE47E752835}" type="slidenum">
              <a:rPr lang="en-US" altLang="en-US"/>
              <a:pPr>
                <a:defRPr/>
              </a:pPr>
              <a:t>‹#›</a:t>
            </a:fld>
            <a:endParaRPr lang="en-US" altLang="en-US"/>
          </a:p>
        </p:txBody>
      </p:sp>
      <p:sp>
        <p:nvSpPr>
          <p:cNvPr id="5126"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35847" name="Rectangle 7"/>
          <p:cNvSpPr>
            <a:spLocks noChangeArrowheads="1"/>
          </p:cNvSpPr>
          <p:nvPr/>
        </p:nvSpPr>
        <p:spPr bwMode="auto">
          <a:xfrm>
            <a:off x="685800" y="8997950"/>
            <a:ext cx="7032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smtClean="0"/>
              <a:t>Submission</a:t>
            </a:r>
          </a:p>
        </p:txBody>
      </p:sp>
      <p:sp>
        <p:nvSpPr>
          <p:cNvPr id="5128"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334692718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smtClean="0"/>
              <a:t>doc.: IEEE 802.11-22/1700r0</a:t>
            </a:r>
            <a:endParaRPr lang="en-US"/>
          </a:p>
        </p:txBody>
      </p:sp>
      <p:sp>
        <p:nvSpPr>
          <p:cNvPr id="2051" name="Rectangle 3"/>
          <p:cNvSpPr>
            <a:spLocks noGrp="1" noChangeArrowheads="1"/>
          </p:cNvSpPr>
          <p:nvPr>
            <p:ph type="dt" idx="1"/>
          </p:nvPr>
        </p:nvSpPr>
        <p:spPr bwMode="auto">
          <a:xfrm>
            <a:off x="646113" y="98425"/>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smtClean="0"/>
              <a:t>November 2022</a:t>
            </a:r>
            <a:endParaRPr lang="en-US"/>
          </a:p>
        </p:txBody>
      </p:sp>
      <p:sp>
        <p:nvSpPr>
          <p:cNvPr id="4100" name="Rectangle 4"/>
          <p:cNvSpPr>
            <a:spLocks noGrp="1" noRot="1" noChangeAspect="1" noChangeArrowheads="1" noTextEdit="1"/>
          </p:cNvSpPr>
          <p:nvPr>
            <p:ph type="sldImg" idx="2"/>
          </p:nvPr>
        </p:nvSpPr>
        <p:spPr bwMode="auto">
          <a:xfrm>
            <a:off x="341313" y="701675"/>
            <a:ext cx="6178550" cy="34766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14400" y="4416425"/>
            <a:ext cx="5029200" cy="4184650"/>
          </a:xfrm>
          <a:prstGeom prst="rect">
            <a:avLst/>
          </a:prstGeom>
          <a:noFill/>
          <a:ln w="9525">
            <a:noFill/>
            <a:miter lim="800000"/>
            <a:headEnd/>
            <a:tailEnd/>
          </a:ln>
          <a:effectLst/>
        </p:spPr>
        <p:txBody>
          <a:bodyPr vert="horz" wrap="square" lIns="94112" tIns="46259" rIns="94112" bIns="4625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7963" y="9001125"/>
            <a:ext cx="925512"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8213">
              <a:defRPr sz="1200" b="0"/>
            </a:lvl5pPr>
          </a:lstStyle>
          <a:p>
            <a:pPr lvl="4">
              <a:defRPr/>
            </a:pPr>
            <a:r>
              <a:rPr lang="en-US"/>
              <a:t>Dorothy Stanley, HP Enterprise</a:t>
            </a:r>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ltLang="en-US"/>
              <a:t>Page </a:t>
            </a:r>
            <a:fld id="{2D9A1103-2536-4E94-B60E-B659F7EE337B}" type="slidenum">
              <a:rPr lang="en-US" altLang="en-US"/>
              <a:pPr>
                <a:defRPr/>
              </a:pPr>
              <a:t>‹#›</a:t>
            </a:fld>
            <a:endParaRPr lang="en-US" altLang="en-US"/>
          </a:p>
        </p:txBody>
      </p:sp>
      <p:sp>
        <p:nvSpPr>
          <p:cNvPr id="25608" name="Rectangle 8"/>
          <p:cNvSpPr>
            <a:spLocks noChangeArrowheads="1"/>
          </p:cNvSpPr>
          <p:nvPr/>
        </p:nvSpPr>
        <p:spPr bwMode="auto">
          <a:xfrm>
            <a:off x="715963" y="9001125"/>
            <a:ext cx="70326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19163">
              <a:defRPr sz="2400" b="1">
                <a:solidFill>
                  <a:schemeClr val="tx1"/>
                </a:solidFill>
                <a:latin typeface="Times New Roman" panose="02020603050405020304" pitchFamily="18" charset="0"/>
              </a:defRPr>
            </a:lvl1pPr>
            <a:lvl2pPr marL="742950" indent="-285750" defTabSz="919163">
              <a:defRPr sz="2400" b="1">
                <a:solidFill>
                  <a:schemeClr val="tx1"/>
                </a:solidFill>
                <a:latin typeface="Times New Roman" panose="02020603050405020304" pitchFamily="18" charset="0"/>
              </a:defRPr>
            </a:lvl2pPr>
            <a:lvl3pPr marL="1143000" indent="-228600" defTabSz="919163">
              <a:defRPr sz="2400" b="1">
                <a:solidFill>
                  <a:schemeClr val="tx1"/>
                </a:solidFill>
                <a:latin typeface="Times New Roman" panose="02020603050405020304" pitchFamily="18" charset="0"/>
              </a:defRPr>
            </a:lvl3pPr>
            <a:lvl4pPr marL="1600200" indent="-228600" defTabSz="919163">
              <a:defRPr sz="2400" b="1">
                <a:solidFill>
                  <a:schemeClr val="tx1"/>
                </a:solidFill>
                <a:latin typeface="Times New Roman" panose="02020603050405020304" pitchFamily="18" charset="0"/>
              </a:defRPr>
            </a:lvl4pPr>
            <a:lvl5pPr marL="2057400" indent="-228600" defTabSz="919163">
              <a:defRPr sz="2400" b="1">
                <a:solidFill>
                  <a:schemeClr val="tx1"/>
                </a:solidFill>
                <a:latin typeface="Times New Roman" panose="02020603050405020304" pitchFamily="18" charset="0"/>
              </a:defRPr>
            </a:lvl5pPr>
            <a:lvl6pPr marL="2514600" indent="-228600" defTabSz="91916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1916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1916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19163"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smtClean="0"/>
              <a:t>Submission</a:t>
            </a:r>
          </a:p>
        </p:txBody>
      </p:sp>
      <p:sp>
        <p:nvSpPr>
          <p:cNvPr id="4105"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4106" name="Line 10"/>
          <p:cNvSpPr>
            <a:spLocks noChangeShapeType="1"/>
          </p:cNvSpPr>
          <p:nvPr/>
        </p:nvSpPr>
        <p:spPr bwMode="auto">
          <a:xfrm>
            <a:off x="639763" y="296863"/>
            <a:ext cx="55784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65344986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doc.: IEEE 802.11-22/1700r0</a:t>
            </a:r>
          </a:p>
        </p:txBody>
      </p:sp>
      <p:sp>
        <p:nvSpPr>
          <p:cNvPr id="71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November 2022</a:t>
            </a:r>
          </a:p>
        </p:txBody>
      </p:sp>
      <p:sp>
        <p:nvSpPr>
          <p:cNvPr id="717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smtClean="0"/>
              <a:t>Dorothy Stanley, HP Enterprise</a:t>
            </a:r>
          </a:p>
        </p:txBody>
      </p:sp>
      <p:sp>
        <p:nvSpPr>
          <p:cNvPr id="71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smtClean="0"/>
              <a:t>Page </a:t>
            </a:r>
            <a:fld id="{514D2267-1DDB-45C3-B02A-3D1475216CF1}" type="slidenum">
              <a:rPr lang="en-US" altLang="en-US" sz="1200" b="0" smtClean="0"/>
              <a:pPr/>
              <a:t>1</a:t>
            </a:fld>
            <a:endParaRPr lang="en-US" altLang="en-US" sz="1200" b="0" smtClean="0"/>
          </a:p>
        </p:txBody>
      </p:sp>
      <p:sp>
        <p:nvSpPr>
          <p:cNvPr id="7174" name="Rectangle 2"/>
          <p:cNvSpPr>
            <a:spLocks noGrp="1" noRot="1" noChangeAspect="1" noChangeArrowheads="1" noTextEdit="1"/>
          </p:cNvSpPr>
          <p:nvPr>
            <p:ph type="sldImg"/>
          </p:nvPr>
        </p:nvSpPr>
        <p:spPr>
          <a:ln/>
        </p:spPr>
      </p:sp>
      <p:sp>
        <p:nvSpPr>
          <p:cNvPr id="71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18653638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smtClean="0"/>
              <a:t>doc.: IEEE 802.11-22/1700r0</a:t>
            </a:r>
            <a:endParaRPr lang="en-US"/>
          </a:p>
        </p:txBody>
      </p:sp>
      <p:sp>
        <p:nvSpPr>
          <p:cNvPr id="5" name="Date Placeholder 4"/>
          <p:cNvSpPr>
            <a:spLocks noGrp="1"/>
          </p:cNvSpPr>
          <p:nvPr>
            <p:ph type="dt" idx="11"/>
          </p:nvPr>
        </p:nvSpPr>
        <p:spPr/>
        <p:txBody>
          <a:bodyPr/>
          <a:lstStyle/>
          <a:p>
            <a:pPr>
              <a:defRPr/>
            </a:pPr>
            <a:r>
              <a:rPr lang="en-US" smtClean="0"/>
              <a:t>November 2022</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2D9A1103-2536-4E94-B60E-B659F7EE337B}" type="slidenum">
              <a:rPr lang="en-US" altLang="en-US" smtClean="0"/>
              <a:pPr>
                <a:defRPr/>
              </a:pPr>
              <a:t>17</a:t>
            </a:fld>
            <a:endParaRPr lang="en-US" altLang="en-US"/>
          </a:p>
        </p:txBody>
      </p:sp>
    </p:spTree>
    <p:extLst>
      <p:ext uri="{BB962C8B-B14F-4D97-AF65-F5344CB8AC3E}">
        <p14:creationId xmlns:p14="http://schemas.microsoft.com/office/powerpoint/2010/main" val="32119116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a:ln/>
        </p:spPr>
      </p:sp>
      <p:sp>
        <p:nvSpPr>
          <p:cNvPr id="225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
        <p:nvSpPr>
          <p:cNvPr id="2253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doc.: IEEE 802.11-22/1700r0</a:t>
            </a:r>
          </a:p>
        </p:txBody>
      </p:sp>
      <p:sp>
        <p:nvSpPr>
          <p:cNvPr id="2253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November 2022</a:t>
            </a:r>
          </a:p>
        </p:txBody>
      </p:sp>
      <p:sp>
        <p:nvSpPr>
          <p:cNvPr id="2253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smtClean="0"/>
              <a:t>Dorothy Stanley, HP Enterprise</a:t>
            </a:r>
          </a:p>
        </p:txBody>
      </p:sp>
      <p:sp>
        <p:nvSpPr>
          <p:cNvPr id="22535"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smtClean="0"/>
              <a:t>Page </a:t>
            </a:r>
            <a:fld id="{BF722053-C1A8-4599-BDA8-525F09FEB6F0}" type="slidenum">
              <a:rPr lang="en-US" altLang="en-US" sz="1200" b="0" smtClean="0"/>
              <a:pPr/>
              <a:t>18</a:t>
            </a:fld>
            <a:endParaRPr lang="en-US" altLang="en-US" sz="1200" b="0" smtClean="0"/>
          </a:p>
        </p:txBody>
      </p:sp>
    </p:spTree>
    <p:extLst>
      <p:ext uri="{BB962C8B-B14F-4D97-AF65-F5344CB8AC3E}">
        <p14:creationId xmlns:p14="http://schemas.microsoft.com/office/powerpoint/2010/main" val="15370216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November 2022</a:t>
            </a:r>
          </a:p>
        </p:txBody>
      </p:sp>
      <p:sp>
        <p:nvSpPr>
          <p:cNvPr id="24579" name="Rectangle 2"/>
          <p:cNvSpPr>
            <a:spLocks noGrp="1" noChangeArrowheads="1"/>
          </p:cNvSpPr>
          <p:nvPr>
            <p:ph type="hdr" sz="quarter"/>
          </p:nvPr>
        </p:nvSpPr>
        <p:spPr>
          <a:xfrm>
            <a:off x="6276975" y="14288"/>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doc.: IEEE 802.11-22/1700r0</a:t>
            </a:r>
          </a:p>
        </p:txBody>
      </p:sp>
      <p:sp>
        <p:nvSpPr>
          <p:cNvPr id="24580" name="Rectangle 3"/>
          <p:cNvSpPr txBox="1">
            <a:spLocks noGrp="1" noChangeArrowheads="1"/>
          </p:cNvSpPr>
          <p:nvPr/>
        </p:nvSpPr>
        <p:spPr bwMode="auto">
          <a:xfrm>
            <a:off x="884238" y="14288"/>
            <a:ext cx="1198562"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anose="02020603050405020304" pitchFamily="18" charset="0"/>
              </a:defRPr>
            </a:lvl1pPr>
            <a:lvl2pPr marL="742950" indent="-285750" defTabSz="944563">
              <a:defRPr sz="2400" b="1">
                <a:solidFill>
                  <a:schemeClr val="tx1"/>
                </a:solidFill>
                <a:latin typeface="Times New Roman" panose="02020603050405020304" pitchFamily="18" charset="0"/>
              </a:defRPr>
            </a:lvl2pPr>
            <a:lvl3pPr marL="1143000" indent="-228600" defTabSz="944563">
              <a:defRPr sz="2400" b="1">
                <a:solidFill>
                  <a:schemeClr val="tx1"/>
                </a:solidFill>
                <a:latin typeface="Times New Roman" panose="02020603050405020304" pitchFamily="18" charset="0"/>
              </a:defRPr>
            </a:lvl3pPr>
            <a:lvl4pPr marL="1600200" indent="-228600" defTabSz="944563">
              <a:defRPr sz="2400" b="1">
                <a:solidFill>
                  <a:schemeClr val="tx1"/>
                </a:solidFill>
                <a:latin typeface="Times New Roman" panose="02020603050405020304" pitchFamily="18" charset="0"/>
              </a:defRPr>
            </a:lvl4pPr>
            <a:lvl5pPr marL="2057400" indent="-228600" defTabSz="944563">
              <a:defRPr sz="2400" b="1">
                <a:solidFill>
                  <a:schemeClr val="tx1"/>
                </a:solidFill>
                <a:latin typeface="Times New Roman" panose="02020603050405020304" pitchFamily="18" charset="0"/>
              </a:defRPr>
            </a:lvl5pPr>
            <a:lvl6pPr marL="2514600" indent="-228600" defTabSz="94456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4456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4456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November 2011</a:t>
            </a:r>
          </a:p>
        </p:txBody>
      </p:sp>
      <p:sp>
        <p:nvSpPr>
          <p:cNvPr id="24581" name="Rectangle 6"/>
          <p:cNvSpPr>
            <a:spLocks noGrp="1" noChangeArrowheads="1"/>
          </p:cNvSpPr>
          <p:nvPr>
            <p:ph type="ftr" sz="quarter" idx="4"/>
          </p:nvPr>
        </p:nvSpPr>
        <p:spPr>
          <a:xfrm>
            <a:off x="6437313" y="6862763"/>
            <a:ext cx="2054225"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smtClean="0"/>
              <a:t>Dorothy Stanley, HP Enterprise</a:t>
            </a:r>
          </a:p>
        </p:txBody>
      </p:sp>
      <p:sp>
        <p:nvSpPr>
          <p:cNvPr id="24582" name="Rectangle 7"/>
          <p:cNvSpPr>
            <a:spLocks noGrp="1" noChangeArrowheads="1"/>
          </p:cNvSpPr>
          <p:nvPr>
            <p:ph type="sldNum" sz="quarter" idx="5"/>
          </p:nvPr>
        </p:nvSpPr>
        <p:spPr>
          <a:xfrm>
            <a:off x="4551363" y="6862763"/>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smtClean="0"/>
              <a:t>Page </a:t>
            </a:r>
            <a:fld id="{EE2D4A70-DD09-4D31-9FFE-3F14881DB165}" type="slidenum">
              <a:rPr lang="en-US" altLang="en-US" sz="1200" b="0" smtClean="0"/>
              <a:pPr/>
              <a:t>19</a:t>
            </a:fld>
            <a:endParaRPr lang="en-US" altLang="en-US" sz="1200" b="0" smtClean="0"/>
          </a:p>
        </p:txBody>
      </p:sp>
      <p:sp>
        <p:nvSpPr>
          <p:cNvPr id="24583" name="Rectangle 2"/>
          <p:cNvSpPr>
            <a:spLocks noGrp="1" noRot="1" noChangeAspect="1" noChangeArrowheads="1" noTextEdit="1"/>
          </p:cNvSpPr>
          <p:nvPr>
            <p:ph type="sldImg"/>
          </p:nvPr>
        </p:nvSpPr>
        <p:spPr>
          <a:ln/>
        </p:spPr>
      </p:sp>
      <p:sp>
        <p:nvSpPr>
          <p:cNvPr id="245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7462963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November 2022</a:t>
            </a:r>
          </a:p>
        </p:txBody>
      </p:sp>
      <p:sp>
        <p:nvSpPr>
          <p:cNvPr id="26627" name="Slide Image Placeholder 1"/>
          <p:cNvSpPr>
            <a:spLocks noGrp="1" noRot="1" noChangeAspect="1" noTextEdit="1"/>
          </p:cNvSpPr>
          <p:nvPr>
            <p:ph type="sldImg"/>
          </p:nvPr>
        </p:nvSpPr>
        <p:spPr>
          <a:xfrm>
            <a:off x="2335213" y="538163"/>
            <a:ext cx="4702175" cy="2646362"/>
          </a:xfrm>
          <a:ln/>
        </p:spPr>
      </p:sp>
      <p:sp>
        <p:nvSpPr>
          <p:cNvPr id="26628"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26629" name="Header Placeholder 3"/>
          <p:cNvSpPr>
            <a:spLocks noGrp="1"/>
          </p:cNvSpPr>
          <p:nvPr>
            <p:ph type="hdr" sz="quarter"/>
          </p:nvPr>
        </p:nvSpPr>
        <p:spPr>
          <a:xfrm>
            <a:off x="6276975" y="14288"/>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doc.: IEEE 802.11-22/1700r0</a:t>
            </a:r>
          </a:p>
        </p:txBody>
      </p:sp>
      <p:sp>
        <p:nvSpPr>
          <p:cNvPr id="26630" name="Date Placeholder 4"/>
          <p:cNvSpPr txBox="1">
            <a:spLocks noGrp="1"/>
          </p:cNvSpPr>
          <p:nvPr/>
        </p:nvSpPr>
        <p:spPr bwMode="auto">
          <a:xfrm>
            <a:off x="884238" y="14288"/>
            <a:ext cx="1198562"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anose="02020603050405020304" pitchFamily="18" charset="0"/>
              </a:defRPr>
            </a:lvl1pPr>
            <a:lvl2pPr marL="742950" indent="-285750" defTabSz="944563">
              <a:defRPr sz="2400" b="1">
                <a:solidFill>
                  <a:schemeClr val="tx1"/>
                </a:solidFill>
                <a:latin typeface="Times New Roman" panose="02020603050405020304" pitchFamily="18" charset="0"/>
              </a:defRPr>
            </a:lvl2pPr>
            <a:lvl3pPr marL="1143000" indent="-228600" defTabSz="944563">
              <a:defRPr sz="2400" b="1">
                <a:solidFill>
                  <a:schemeClr val="tx1"/>
                </a:solidFill>
                <a:latin typeface="Times New Roman" panose="02020603050405020304" pitchFamily="18" charset="0"/>
              </a:defRPr>
            </a:lvl3pPr>
            <a:lvl4pPr marL="1600200" indent="-228600" defTabSz="944563">
              <a:defRPr sz="2400" b="1">
                <a:solidFill>
                  <a:schemeClr val="tx1"/>
                </a:solidFill>
                <a:latin typeface="Times New Roman" panose="02020603050405020304" pitchFamily="18" charset="0"/>
              </a:defRPr>
            </a:lvl4pPr>
            <a:lvl5pPr marL="2057400" indent="-228600" defTabSz="944563">
              <a:defRPr sz="2400" b="1">
                <a:solidFill>
                  <a:schemeClr val="tx1"/>
                </a:solidFill>
                <a:latin typeface="Times New Roman" panose="02020603050405020304" pitchFamily="18" charset="0"/>
              </a:defRPr>
            </a:lvl5pPr>
            <a:lvl6pPr marL="2514600" indent="-228600" defTabSz="94456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4456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4456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November 2011</a:t>
            </a:r>
          </a:p>
        </p:txBody>
      </p:sp>
      <p:sp>
        <p:nvSpPr>
          <p:cNvPr id="26631" name="Footer Placeholder 5"/>
          <p:cNvSpPr>
            <a:spLocks noGrp="1"/>
          </p:cNvSpPr>
          <p:nvPr>
            <p:ph type="ftr" sz="quarter" idx="4"/>
          </p:nvPr>
        </p:nvSpPr>
        <p:spPr>
          <a:xfrm>
            <a:off x="6669088" y="6862763"/>
            <a:ext cx="1822450"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smtClean="0"/>
              <a:t>Dorothy Stanley, HP Enterprise</a:t>
            </a:r>
          </a:p>
        </p:txBody>
      </p:sp>
      <p:sp>
        <p:nvSpPr>
          <p:cNvPr id="26632" name="Slide Number Placeholder 6"/>
          <p:cNvSpPr>
            <a:spLocks noGrp="1"/>
          </p:cNvSpPr>
          <p:nvPr>
            <p:ph type="sldNum" sz="quarter" idx="5"/>
          </p:nvPr>
        </p:nvSpPr>
        <p:spPr>
          <a:xfrm>
            <a:off x="4551363" y="6862763"/>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smtClean="0"/>
              <a:t>Page </a:t>
            </a:r>
            <a:fld id="{81D88D78-9193-4EC7-928C-99499C84AFE4}" type="slidenum">
              <a:rPr lang="en-US" altLang="en-US" sz="1200" b="0" smtClean="0"/>
              <a:pPr/>
              <a:t>20</a:t>
            </a:fld>
            <a:endParaRPr lang="en-US" altLang="en-US" sz="1200" b="0" smtClean="0"/>
          </a:p>
        </p:txBody>
      </p:sp>
    </p:spTree>
    <p:extLst>
      <p:ext uri="{BB962C8B-B14F-4D97-AF65-F5344CB8AC3E}">
        <p14:creationId xmlns:p14="http://schemas.microsoft.com/office/powerpoint/2010/main" val="92697587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November 2022</a:t>
            </a:r>
          </a:p>
        </p:txBody>
      </p:sp>
      <p:sp>
        <p:nvSpPr>
          <p:cNvPr id="28675" name="Slide Image Placeholder 1"/>
          <p:cNvSpPr>
            <a:spLocks noGrp="1" noRot="1" noChangeAspect="1" noTextEdit="1"/>
          </p:cNvSpPr>
          <p:nvPr>
            <p:ph type="sldImg"/>
          </p:nvPr>
        </p:nvSpPr>
        <p:spPr>
          <a:xfrm>
            <a:off x="2335213" y="538163"/>
            <a:ext cx="4702175" cy="2646362"/>
          </a:xfrm>
          <a:ln/>
        </p:spPr>
      </p:sp>
      <p:sp>
        <p:nvSpPr>
          <p:cNvPr id="28676"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28677" name="Header Placeholder 3"/>
          <p:cNvSpPr>
            <a:spLocks noGrp="1"/>
          </p:cNvSpPr>
          <p:nvPr>
            <p:ph type="hdr" sz="quarter"/>
          </p:nvPr>
        </p:nvSpPr>
        <p:spPr>
          <a:xfrm>
            <a:off x="6276975" y="14288"/>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doc.: IEEE 802.11-22/1700r0</a:t>
            </a:r>
          </a:p>
        </p:txBody>
      </p:sp>
      <p:sp>
        <p:nvSpPr>
          <p:cNvPr id="28678" name="Date Placeholder 4"/>
          <p:cNvSpPr txBox="1">
            <a:spLocks noGrp="1"/>
          </p:cNvSpPr>
          <p:nvPr/>
        </p:nvSpPr>
        <p:spPr bwMode="auto">
          <a:xfrm>
            <a:off x="884238" y="14288"/>
            <a:ext cx="1198562"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anose="02020603050405020304" pitchFamily="18" charset="0"/>
              </a:defRPr>
            </a:lvl1pPr>
            <a:lvl2pPr marL="742950" indent="-285750" defTabSz="944563">
              <a:defRPr sz="2400" b="1">
                <a:solidFill>
                  <a:schemeClr val="tx1"/>
                </a:solidFill>
                <a:latin typeface="Times New Roman" panose="02020603050405020304" pitchFamily="18" charset="0"/>
              </a:defRPr>
            </a:lvl2pPr>
            <a:lvl3pPr marL="1143000" indent="-228600" defTabSz="944563">
              <a:defRPr sz="2400" b="1">
                <a:solidFill>
                  <a:schemeClr val="tx1"/>
                </a:solidFill>
                <a:latin typeface="Times New Roman" panose="02020603050405020304" pitchFamily="18" charset="0"/>
              </a:defRPr>
            </a:lvl3pPr>
            <a:lvl4pPr marL="1600200" indent="-228600" defTabSz="944563">
              <a:defRPr sz="2400" b="1">
                <a:solidFill>
                  <a:schemeClr val="tx1"/>
                </a:solidFill>
                <a:latin typeface="Times New Roman" panose="02020603050405020304" pitchFamily="18" charset="0"/>
              </a:defRPr>
            </a:lvl4pPr>
            <a:lvl5pPr marL="2057400" indent="-228600" defTabSz="944563">
              <a:defRPr sz="2400" b="1">
                <a:solidFill>
                  <a:schemeClr val="tx1"/>
                </a:solidFill>
                <a:latin typeface="Times New Roman" panose="02020603050405020304" pitchFamily="18" charset="0"/>
              </a:defRPr>
            </a:lvl5pPr>
            <a:lvl6pPr marL="2514600" indent="-228600" defTabSz="94456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4456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4456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November 2011</a:t>
            </a:r>
          </a:p>
        </p:txBody>
      </p:sp>
      <p:sp>
        <p:nvSpPr>
          <p:cNvPr id="28679" name="Footer Placeholder 5"/>
          <p:cNvSpPr>
            <a:spLocks noGrp="1"/>
          </p:cNvSpPr>
          <p:nvPr>
            <p:ph type="ftr" sz="quarter" idx="4"/>
          </p:nvPr>
        </p:nvSpPr>
        <p:spPr>
          <a:xfrm>
            <a:off x="6669088" y="6862763"/>
            <a:ext cx="1822450"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smtClean="0"/>
              <a:t>Dorothy Stanley, HP Enterprise</a:t>
            </a:r>
          </a:p>
        </p:txBody>
      </p:sp>
      <p:sp>
        <p:nvSpPr>
          <p:cNvPr id="28680" name="Slide Number Placeholder 6"/>
          <p:cNvSpPr>
            <a:spLocks noGrp="1"/>
          </p:cNvSpPr>
          <p:nvPr>
            <p:ph type="sldNum" sz="quarter" idx="5"/>
          </p:nvPr>
        </p:nvSpPr>
        <p:spPr>
          <a:xfrm>
            <a:off x="4551363" y="6862763"/>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smtClean="0"/>
              <a:t>Page </a:t>
            </a:r>
            <a:fld id="{6B2873D9-7A22-4C58-B60A-9DC4FE9F7D47}" type="slidenum">
              <a:rPr lang="en-US" altLang="en-US" sz="1200" b="0" smtClean="0"/>
              <a:pPr/>
              <a:t>21</a:t>
            </a:fld>
            <a:endParaRPr lang="en-US" altLang="en-US" sz="1200" b="0" smtClean="0"/>
          </a:p>
        </p:txBody>
      </p:sp>
    </p:spTree>
    <p:extLst>
      <p:ext uri="{BB962C8B-B14F-4D97-AF65-F5344CB8AC3E}">
        <p14:creationId xmlns:p14="http://schemas.microsoft.com/office/powerpoint/2010/main" val="112624420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November 2022</a:t>
            </a:r>
          </a:p>
        </p:txBody>
      </p:sp>
      <p:sp>
        <p:nvSpPr>
          <p:cNvPr id="31747" name="Slide Image Placeholder 1"/>
          <p:cNvSpPr>
            <a:spLocks noGrp="1" noRot="1" noChangeAspect="1" noTextEdit="1"/>
          </p:cNvSpPr>
          <p:nvPr>
            <p:ph type="sldImg"/>
          </p:nvPr>
        </p:nvSpPr>
        <p:spPr>
          <a:xfrm>
            <a:off x="2335213" y="538163"/>
            <a:ext cx="4702175" cy="2646362"/>
          </a:xfrm>
          <a:ln/>
        </p:spPr>
      </p:sp>
      <p:sp>
        <p:nvSpPr>
          <p:cNvPr id="31748"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31749" name="Header Placeholder 3"/>
          <p:cNvSpPr>
            <a:spLocks noGrp="1"/>
          </p:cNvSpPr>
          <p:nvPr>
            <p:ph type="hdr" sz="quarter"/>
          </p:nvPr>
        </p:nvSpPr>
        <p:spPr>
          <a:xfrm>
            <a:off x="6276975" y="14288"/>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doc.: IEEE 802.11-22/1700r0</a:t>
            </a:r>
          </a:p>
        </p:txBody>
      </p:sp>
      <p:sp>
        <p:nvSpPr>
          <p:cNvPr id="31750" name="Date Placeholder 4"/>
          <p:cNvSpPr txBox="1">
            <a:spLocks noGrp="1"/>
          </p:cNvSpPr>
          <p:nvPr/>
        </p:nvSpPr>
        <p:spPr bwMode="auto">
          <a:xfrm>
            <a:off x="884238" y="14288"/>
            <a:ext cx="1198562"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anose="02020603050405020304" pitchFamily="18" charset="0"/>
              </a:defRPr>
            </a:lvl1pPr>
            <a:lvl2pPr marL="742950" indent="-285750" defTabSz="944563">
              <a:defRPr sz="2400" b="1">
                <a:solidFill>
                  <a:schemeClr val="tx1"/>
                </a:solidFill>
                <a:latin typeface="Times New Roman" panose="02020603050405020304" pitchFamily="18" charset="0"/>
              </a:defRPr>
            </a:lvl2pPr>
            <a:lvl3pPr marL="1143000" indent="-228600" defTabSz="944563">
              <a:defRPr sz="2400" b="1">
                <a:solidFill>
                  <a:schemeClr val="tx1"/>
                </a:solidFill>
                <a:latin typeface="Times New Roman" panose="02020603050405020304" pitchFamily="18" charset="0"/>
              </a:defRPr>
            </a:lvl3pPr>
            <a:lvl4pPr marL="1600200" indent="-228600" defTabSz="944563">
              <a:defRPr sz="2400" b="1">
                <a:solidFill>
                  <a:schemeClr val="tx1"/>
                </a:solidFill>
                <a:latin typeface="Times New Roman" panose="02020603050405020304" pitchFamily="18" charset="0"/>
              </a:defRPr>
            </a:lvl4pPr>
            <a:lvl5pPr marL="2057400" indent="-228600" defTabSz="944563">
              <a:defRPr sz="2400" b="1">
                <a:solidFill>
                  <a:schemeClr val="tx1"/>
                </a:solidFill>
                <a:latin typeface="Times New Roman" panose="02020603050405020304" pitchFamily="18" charset="0"/>
              </a:defRPr>
            </a:lvl5pPr>
            <a:lvl6pPr marL="2514600" indent="-228600" defTabSz="94456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4456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4456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November 2011</a:t>
            </a:r>
          </a:p>
        </p:txBody>
      </p:sp>
      <p:sp>
        <p:nvSpPr>
          <p:cNvPr id="31751" name="Footer Placeholder 5"/>
          <p:cNvSpPr>
            <a:spLocks noGrp="1"/>
          </p:cNvSpPr>
          <p:nvPr>
            <p:ph type="ftr" sz="quarter" idx="4"/>
          </p:nvPr>
        </p:nvSpPr>
        <p:spPr>
          <a:xfrm>
            <a:off x="6669088" y="6862763"/>
            <a:ext cx="1822450"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smtClean="0"/>
              <a:t>Dorothy Stanley, HP Enterprise</a:t>
            </a:r>
          </a:p>
        </p:txBody>
      </p:sp>
      <p:sp>
        <p:nvSpPr>
          <p:cNvPr id="31752" name="Slide Number Placeholder 6"/>
          <p:cNvSpPr>
            <a:spLocks noGrp="1"/>
          </p:cNvSpPr>
          <p:nvPr>
            <p:ph type="sldNum" sz="quarter" idx="5"/>
          </p:nvPr>
        </p:nvSpPr>
        <p:spPr>
          <a:xfrm>
            <a:off x="4551363" y="6862763"/>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smtClean="0"/>
              <a:t>Page </a:t>
            </a:r>
            <a:fld id="{96A2EC4A-26C0-4D19-B3B4-38491F7E6F6E}" type="slidenum">
              <a:rPr lang="en-US" altLang="en-US" sz="1200" b="0" smtClean="0"/>
              <a:pPr/>
              <a:t>23</a:t>
            </a:fld>
            <a:endParaRPr lang="en-US" altLang="en-US" sz="1200" b="0" smtClean="0"/>
          </a:p>
        </p:txBody>
      </p:sp>
    </p:spTree>
    <p:extLst>
      <p:ext uri="{BB962C8B-B14F-4D97-AF65-F5344CB8AC3E}">
        <p14:creationId xmlns:p14="http://schemas.microsoft.com/office/powerpoint/2010/main" val="179386528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smtClean="0"/>
              <a:t>doc.: IEEE 802.11-22/1700r0</a:t>
            </a:r>
            <a:endParaRPr lang="en-US"/>
          </a:p>
        </p:txBody>
      </p:sp>
      <p:sp>
        <p:nvSpPr>
          <p:cNvPr id="5" name="Date Placeholder 4"/>
          <p:cNvSpPr>
            <a:spLocks noGrp="1"/>
          </p:cNvSpPr>
          <p:nvPr>
            <p:ph type="dt" idx="11"/>
          </p:nvPr>
        </p:nvSpPr>
        <p:spPr/>
        <p:txBody>
          <a:bodyPr/>
          <a:lstStyle/>
          <a:p>
            <a:pPr>
              <a:defRPr/>
            </a:pPr>
            <a:r>
              <a:rPr lang="en-US" smtClean="0"/>
              <a:t>November 2022</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2D9A1103-2536-4E94-B60E-B659F7EE337B}" type="slidenum">
              <a:rPr lang="en-US" altLang="en-US" smtClean="0"/>
              <a:pPr>
                <a:defRPr/>
              </a:pPr>
              <a:t>24</a:t>
            </a:fld>
            <a:endParaRPr lang="en-US" altLang="en-US"/>
          </a:p>
        </p:txBody>
      </p:sp>
    </p:spTree>
    <p:extLst>
      <p:ext uri="{BB962C8B-B14F-4D97-AF65-F5344CB8AC3E}">
        <p14:creationId xmlns:p14="http://schemas.microsoft.com/office/powerpoint/2010/main" val="202297802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
        <p:nvSpPr>
          <p:cNvPr id="3482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doc.: IEEE 802.11-22/1700r0</a:t>
            </a:r>
          </a:p>
        </p:txBody>
      </p:sp>
      <p:sp>
        <p:nvSpPr>
          <p:cNvPr id="3482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November 2022</a:t>
            </a:r>
          </a:p>
        </p:txBody>
      </p:sp>
      <p:sp>
        <p:nvSpPr>
          <p:cNvPr id="3482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smtClean="0"/>
              <a:t>Dorothy Stanley, HP Enterprise</a:t>
            </a:r>
          </a:p>
        </p:txBody>
      </p:sp>
      <p:sp>
        <p:nvSpPr>
          <p:cNvPr id="3482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smtClean="0"/>
              <a:t>Page </a:t>
            </a:r>
            <a:fld id="{B043BC31-E8A9-4A17-AB65-414294921501}" type="slidenum">
              <a:rPr lang="en-US" altLang="en-US" sz="1200" b="0" smtClean="0"/>
              <a:pPr/>
              <a:t>25</a:t>
            </a:fld>
            <a:endParaRPr lang="en-US" altLang="en-US" sz="1200" b="0" smtClean="0"/>
          </a:p>
        </p:txBody>
      </p:sp>
    </p:spTree>
    <p:extLst>
      <p:ext uri="{BB962C8B-B14F-4D97-AF65-F5344CB8AC3E}">
        <p14:creationId xmlns:p14="http://schemas.microsoft.com/office/powerpoint/2010/main" val="351395716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
        <p:nvSpPr>
          <p:cNvPr id="3686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doc.: IEEE 802.11-22/1700r0</a:t>
            </a:r>
          </a:p>
        </p:txBody>
      </p:sp>
      <p:sp>
        <p:nvSpPr>
          <p:cNvPr id="3686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November 2022</a:t>
            </a:r>
          </a:p>
        </p:txBody>
      </p:sp>
      <p:sp>
        <p:nvSpPr>
          <p:cNvPr id="3687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smtClean="0"/>
              <a:t>Dorothy Stanley, HP Enterprise</a:t>
            </a:r>
          </a:p>
        </p:txBody>
      </p:sp>
      <p:sp>
        <p:nvSpPr>
          <p:cNvPr id="36871"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smtClean="0"/>
              <a:t>Page </a:t>
            </a:r>
            <a:fld id="{3304FB85-2470-4AAA-A697-3628A401FADE}" type="slidenum">
              <a:rPr lang="en-US" altLang="en-US" sz="1200" b="0" smtClean="0"/>
              <a:pPr/>
              <a:t>26</a:t>
            </a:fld>
            <a:endParaRPr lang="en-US" altLang="en-US" sz="1200" b="0" smtClean="0"/>
          </a:p>
        </p:txBody>
      </p:sp>
    </p:spTree>
    <p:extLst>
      <p:ext uri="{BB962C8B-B14F-4D97-AF65-F5344CB8AC3E}">
        <p14:creationId xmlns:p14="http://schemas.microsoft.com/office/powerpoint/2010/main" val="59937689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ln/>
        </p:spPr>
      </p:sp>
      <p:sp>
        <p:nvSpPr>
          <p:cNvPr id="409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
        <p:nvSpPr>
          <p:cNvPr id="4096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doc.: IEEE 802.11-22/1700r0</a:t>
            </a:r>
          </a:p>
        </p:txBody>
      </p:sp>
      <p:sp>
        <p:nvSpPr>
          <p:cNvPr id="4096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November 2022</a:t>
            </a:r>
          </a:p>
        </p:txBody>
      </p:sp>
      <p:sp>
        <p:nvSpPr>
          <p:cNvPr id="4096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smtClean="0"/>
              <a:t>Dorothy Stanley, HP Enterprise</a:t>
            </a:r>
          </a:p>
        </p:txBody>
      </p:sp>
      <p:sp>
        <p:nvSpPr>
          <p:cNvPr id="4096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smtClean="0"/>
              <a:t>Page </a:t>
            </a:r>
            <a:fld id="{21A27690-432F-4C83-8536-CEA930C02E6B}" type="slidenum">
              <a:rPr lang="en-US" altLang="en-US" sz="1200" b="0" smtClean="0"/>
              <a:pPr/>
              <a:t>29</a:t>
            </a:fld>
            <a:endParaRPr lang="en-US" altLang="en-US" sz="1200" b="0" smtClean="0"/>
          </a:p>
        </p:txBody>
      </p:sp>
    </p:spTree>
    <p:extLst>
      <p:ext uri="{BB962C8B-B14F-4D97-AF65-F5344CB8AC3E}">
        <p14:creationId xmlns:p14="http://schemas.microsoft.com/office/powerpoint/2010/main" val="9858558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doc.: IEEE 802.11-22/1700r0</a:t>
            </a:r>
          </a:p>
        </p:txBody>
      </p:sp>
      <p:sp>
        <p:nvSpPr>
          <p:cNvPr id="1126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November 2022</a:t>
            </a:r>
          </a:p>
        </p:txBody>
      </p:sp>
      <p:sp>
        <p:nvSpPr>
          <p:cNvPr id="1126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a:t>Dorothy Stanley, HP Enterprise</a:t>
            </a:r>
          </a:p>
        </p:txBody>
      </p:sp>
      <p:sp>
        <p:nvSpPr>
          <p:cNvPr id="112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smtClean="0"/>
              <a:t>Page </a:t>
            </a:r>
            <a:fld id="{3CD4C97C-430B-4DE0-B545-3CA4670B771D}" type="slidenum">
              <a:rPr lang="en-US" altLang="en-US" sz="1200" b="0" smtClean="0"/>
              <a:pPr/>
              <a:t>4</a:t>
            </a:fld>
            <a:endParaRPr lang="en-US" altLang="en-US" sz="1200" b="0" smtClean="0"/>
          </a:p>
        </p:txBody>
      </p:sp>
      <p:sp>
        <p:nvSpPr>
          <p:cNvPr id="11270" name="Rectangle 1"/>
          <p:cNvSpPr>
            <a:spLocks noGrp="1" noRot="1" noChangeAspect="1" noChangeArrowheads="1" noTextEdit="1"/>
          </p:cNvSpPr>
          <p:nvPr>
            <p:ph type="sldImg"/>
          </p:nvPr>
        </p:nvSpPr>
        <p:spPr>
          <a:xfrm>
            <a:off x="384175" y="701675"/>
            <a:ext cx="6165850" cy="3468688"/>
          </a:xfrm>
          <a:solidFill>
            <a:srgbClr val="FFFFFF"/>
          </a:solidFill>
          <a:ln/>
        </p:spPr>
      </p:sp>
      <p:sp>
        <p:nvSpPr>
          <p:cNvPr id="11271" name="Rectangle 2"/>
          <p:cNvSpPr>
            <a:spLocks noGrp="1" noChangeArrowheads="1"/>
          </p:cNvSpPr>
          <p:nvPr>
            <p:ph type="body" idx="1"/>
          </p:nvPr>
        </p:nvSpPr>
        <p:spPr>
          <a:xfrm>
            <a:off x="923925" y="4408488"/>
            <a:ext cx="5086350" cy="4270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smtClean="0"/>
          </a:p>
        </p:txBody>
      </p:sp>
    </p:spTree>
    <p:extLst>
      <p:ext uri="{BB962C8B-B14F-4D97-AF65-F5344CB8AC3E}">
        <p14:creationId xmlns:p14="http://schemas.microsoft.com/office/powerpoint/2010/main" val="110018584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November 2022</a:t>
            </a:r>
          </a:p>
        </p:txBody>
      </p:sp>
      <p:sp>
        <p:nvSpPr>
          <p:cNvPr id="43011" name="Slide Image Placeholder 1"/>
          <p:cNvSpPr>
            <a:spLocks noGrp="1" noRot="1" noChangeAspect="1" noTextEdit="1"/>
          </p:cNvSpPr>
          <p:nvPr>
            <p:ph type="sldImg"/>
          </p:nvPr>
        </p:nvSpPr>
        <p:spPr>
          <a:xfrm>
            <a:off x="2335213" y="538163"/>
            <a:ext cx="4702175" cy="2646362"/>
          </a:xfrm>
          <a:ln/>
        </p:spPr>
      </p:sp>
      <p:sp>
        <p:nvSpPr>
          <p:cNvPr id="43012"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3013" name="Header Placeholder 3"/>
          <p:cNvSpPr>
            <a:spLocks noGrp="1"/>
          </p:cNvSpPr>
          <p:nvPr>
            <p:ph type="hdr" sz="quarter"/>
          </p:nvPr>
        </p:nvSpPr>
        <p:spPr>
          <a:xfrm>
            <a:off x="6276975" y="14288"/>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doc.: IEEE 802.11-22/1700r0</a:t>
            </a:r>
          </a:p>
        </p:txBody>
      </p:sp>
      <p:sp>
        <p:nvSpPr>
          <p:cNvPr id="43014" name="Date Placeholder 4"/>
          <p:cNvSpPr txBox="1">
            <a:spLocks noGrp="1"/>
          </p:cNvSpPr>
          <p:nvPr/>
        </p:nvSpPr>
        <p:spPr bwMode="auto">
          <a:xfrm>
            <a:off x="884238" y="14288"/>
            <a:ext cx="1198562"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anose="02020603050405020304" pitchFamily="18" charset="0"/>
              </a:defRPr>
            </a:lvl1pPr>
            <a:lvl2pPr marL="742950" indent="-285750" defTabSz="944563">
              <a:defRPr sz="2400" b="1">
                <a:solidFill>
                  <a:schemeClr val="tx1"/>
                </a:solidFill>
                <a:latin typeface="Times New Roman" panose="02020603050405020304" pitchFamily="18" charset="0"/>
              </a:defRPr>
            </a:lvl2pPr>
            <a:lvl3pPr marL="1143000" indent="-228600" defTabSz="944563">
              <a:defRPr sz="2400" b="1">
                <a:solidFill>
                  <a:schemeClr val="tx1"/>
                </a:solidFill>
                <a:latin typeface="Times New Roman" panose="02020603050405020304" pitchFamily="18" charset="0"/>
              </a:defRPr>
            </a:lvl3pPr>
            <a:lvl4pPr marL="1600200" indent="-228600" defTabSz="944563">
              <a:defRPr sz="2400" b="1">
                <a:solidFill>
                  <a:schemeClr val="tx1"/>
                </a:solidFill>
                <a:latin typeface="Times New Roman" panose="02020603050405020304" pitchFamily="18" charset="0"/>
              </a:defRPr>
            </a:lvl4pPr>
            <a:lvl5pPr marL="2057400" indent="-228600" defTabSz="944563">
              <a:defRPr sz="2400" b="1">
                <a:solidFill>
                  <a:schemeClr val="tx1"/>
                </a:solidFill>
                <a:latin typeface="Times New Roman" panose="02020603050405020304" pitchFamily="18" charset="0"/>
              </a:defRPr>
            </a:lvl5pPr>
            <a:lvl6pPr marL="2514600" indent="-228600" defTabSz="94456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4456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4456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November 2011</a:t>
            </a:r>
          </a:p>
        </p:txBody>
      </p:sp>
      <p:sp>
        <p:nvSpPr>
          <p:cNvPr id="43015" name="Footer Placeholder 5"/>
          <p:cNvSpPr>
            <a:spLocks noGrp="1"/>
          </p:cNvSpPr>
          <p:nvPr>
            <p:ph type="ftr" sz="quarter" idx="4"/>
          </p:nvPr>
        </p:nvSpPr>
        <p:spPr>
          <a:xfrm>
            <a:off x="6669088" y="6862763"/>
            <a:ext cx="1822450"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smtClean="0"/>
              <a:t>Dorothy Stanley, HP Enterprise</a:t>
            </a:r>
          </a:p>
        </p:txBody>
      </p:sp>
      <p:sp>
        <p:nvSpPr>
          <p:cNvPr id="43016" name="Slide Number Placeholder 6"/>
          <p:cNvSpPr>
            <a:spLocks noGrp="1"/>
          </p:cNvSpPr>
          <p:nvPr>
            <p:ph type="sldNum" sz="quarter" idx="5"/>
          </p:nvPr>
        </p:nvSpPr>
        <p:spPr>
          <a:xfrm>
            <a:off x="4551363" y="6862763"/>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smtClean="0"/>
              <a:t>Page </a:t>
            </a:r>
            <a:fld id="{414BF364-3CA9-408D-B83D-20807EDDEFE2}" type="slidenum">
              <a:rPr lang="en-US" altLang="en-US" sz="1200" b="0" smtClean="0"/>
              <a:pPr/>
              <a:t>30</a:t>
            </a:fld>
            <a:endParaRPr lang="en-US" altLang="en-US" sz="1200" b="0" smtClean="0"/>
          </a:p>
        </p:txBody>
      </p:sp>
    </p:spTree>
    <p:extLst>
      <p:ext uri="{BB962C8B-B14F-4D97-AF65-F5344CB8AC3E}">
        <p14:creationId xmlns:p14="http://schemas.microsoft.com/office/powerpoint/2010/main" val="321177294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November 2022</a:t>
            </a:r>
          </a:p>
        </p:txBody>
      </p:sp>
      <p:sp>
        <p:nvSpPr>
          <p:cNvPr id="45059" name="Slide Image Placeholder 1"/>
          <p:cNvSpPr>
            <a:spLocks noGrp="1" noRot="1" noChangeAspect="1" noTextEdit="1"/>
          </p:cNvSpPr>
          <p:nvPr>
            <p:ph type="sldImg"/>
          </p:nvPr>
        </p:nvSpPr>
        <p:spPr>
          <a:xfrm>
            <a:off x="2335213" y="538163"/>
            <a:ext cx="4702175" cy="2646362"/>
          </a:xfrm>
          <a:ln/>
        </p:spPr>
      </p:sp>
      <p:sp>
        <p:nvSpPr>
          <p:cNvPr id="45060"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5061" name="Header Placeholder 3"/>
          <p:cNvSpPr>
            <a:spLocks noGrp="1"/>
          </p:cNvSpPr>
          <p:nvPr>
            <p:ph type="hdr" sz="quarter"/>
          </p:nvPr>
        </p:nvSpPr>
        <p:spPr>
          <a:xfrm>
            <a:off x="6276975" y="14288"/>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doc.: IEEE 802.11-22/1700r0</a:t>
            </a:r>
          </a:p>
        </p:txBody>
      </p:sp>
      <p:sp>
        <p:nvSpPr>
          <p:cNvPr id="45062" name="Date Placeholder 4"/>
          <p:cNvSpPr txBox="1">
            <a:spLocks noGrp="1"/>
          </p:cNvSpPr>
          <p:nvPr/>
        </p:nvSpPr>
        <p:spPr bwMode="auto">
          <a:xfrm>
            <a:off x="884238" y="14288"/>
            <a:ext cx="1198562"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anose="02020603050405020304" pitchFamily="18" charset="0"/>
              </a:defRPr>
            </a:lvl1pPr>
            <a:lvl2pPr marL="742950" indent="-285750" defTabSz="944563">
              <a:defRPr sz="2400" b="1">
                <a:solidFill>
                  <a:schemeClr val="tx1"/>
                </a:solidFill>
                <a:latin typeface="Times New Roman" panose="02020603050405020304" pitchFamily="18" charset="0"/>
              </a:defRPr>
            </a:lvl2pPr>
            <a:lvl3pPr marL="1143000" indent="-228600" defTabSz="944563">
              <a:defRPr sz="2400" b="1">
                <a:solidFill>
                  <a:schemeClr val="tx1"/>
                </a:solidFill>
                <a:latin typeface="Times New Roman" panose="02020603050405020304" pitchFamily="18" charset="0"/>
              </a:defRPr>
            </a:lvl3pPr>
            <a:lvl4pPr marL="1600200" indent="-228600" defTabSz="944563">
              <a:defRPr sz="2400" b="1">
                <a:solidFill>
                  <a:schemeClr val="tx1"/>
                </a:solidFill>
                <a:latin typeface="Times New Roman" panose="02020603050405020304" pitchFamily="18" charset="0"/>
              </a:defRPr>
            </a:lvl4pPr>
            <a:lvl5pPr marL="2057400" indent="-228600" defTabSz="944563">
              <a:defRPr sz="2400" b="1">
                <a:solidFill>
                  <a:schemeClr val="tx1"/>
                </a:solidFill>
                <a:latin typeface="Times New Roman" panose="02020603050405020304" pitchFamily="18" charset="0"/>
              </a:defRPr>
            </a:lvl5pPr>
            <a:lvl6pPr marL="2514600" indent="-228600" defTabSz="94456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4456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4456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November 2011</a:t>
            </a:r>
          </a:p>
        </p:txBody>
      </p:sp>
      <p:sp>
        <p:nvSpPr>
          <p:cNvPr id="45063" name="Footer Placeholder 5"/>
          <p:cNvSpPr>
            <a:spLocks noGrp="1"/>
          </p:cNvSpPr>
          <p:nvPr>
            <p:ph type="ftr" sz="quarter" idx="4"/>
          </p:nvPr>
        </p:nvSpPr>
        <p:spPr>
          <a:xfrm>
            <a:off x="6669088" y="6862763"/>
            <a:ext cx="1822450"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smtClean="0"/>
              <a:t>Dorothy Stanley, HP Enterprise</a:t>
            </a:r>
          </a:p>
        </p:txBody>
      </p:sp>
      <p:sp>
        <p:nvSpPr>
          <p:cNvPr id="45064" name="Slide Number Placeholder 6"/>
          <p:cNvSpPr>
            <a:spLocks noGrp="1"/>
          </p:cNvSpPr>
          <p:nvPr>
            <p:ph type="sldNum" sz="quarter" idx="5"/>
          </p:nvPr>
        </p:nvSpPr>
        <p:spPr>
          <a:xfrm>
            <a:off x="4551363" y="6862763"/>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smtClean="0"/>
              <a:t>Page </a:t>
            </a:r>
            <a:fld id="{363F752B-CC74-4873-BFBA-FBE640B8FF2F}" type="slidenum">
              <a:rPr lang="en-US" altLang="en-US" sz="1200" b="0" smtClean="0"/>
              <a:pPr/>
              <a:t>31</a:t>
            </a:fld>
            <a:endParaRPr lang="en-US" altLang="en-US" sz="1200" b="0" smtClean="0"/>
          </a:p>
        </p:txBody>
      </p:sp>
    </p:spTree>
    <p:extLst>
      <p:ext uri="{BB962C8B-B14F-4D97-AF65-F5344CB8AC3E}">
        <p14:creationId xmlns:p14="http://schemas.microsoft.com/office/powerpoint/2010/main" val="427513064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November 2022</a:t>
            </a:r>
          </a:p>
        </p:txBody>
      </p:sp>
      <p:sp>
        <p:nvSpPr>
          <p:cNvPr id="28675" name="Slide Image Placeholder 1"/>
          <p:cNvSpPr>
            <a:spLocks noGrp="1" noRot="1" noChangeAspect="1" noTextEdit="1"/>
          </p:cNvSpPr>
          <p:nvPr>
            <p:ph type="sldImg"/>
          </p:nvPr>
        </p:nvSpPr>
        <p:spPr>
          <a:xfrm>
            <a:off x="2335213" y="538163"/>
            <a:ext cx="4702175" cy="2646362"/>
          </a:xfrm>
          <a:ln/>
        </p:spPr>
      </p:sp>
      <p:sp>
        <p:nvSpPr>
          <p:cNvPr id="28676"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28677" name="Header Placeholder 3"/>
          <p:cNvSpPr>
            <a:spLocks noGrp="1"/>
          </p:cNvSpPr>
          <p:nvPr>
            <p:ph type="hdr" sz="quarter"/>
          </p:nvPr>
        </p:nvSpPr>
        <p:spPr>
          <a:xfrm>
            <a:off x="6276975" y="14288"/>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doc.: IEEE 802.11-22/1700r0</a:t>
            </a:r>
          </a:p>
        </p:txBody>
      </p:sp>
      <p:sp>
        <p:nvSpPr>
          <p:cNvPr id="28678" name="Date Placeholder 4"/>
          <p:cNvSpPr txBox="1">
            <a:spLocks noGrp="1"/>
          </p:cNvSpPr>
          <p:nvPr/>
        </p:nvSpPr>
        <p:spPr bwMode="auto">
          <a:xfrm>
            <a:off x="884238" y="14288"/>
            <a:ext cx="1198562"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anose="02020603050405020304" pitchFamily="18" charset="0"/>
              </a:defRPr>
            </a:lvl1pPr>
            <a:lvl2pPr marL="742950" indent="-285750" defTabSz="944563">
              <a:defRPr sz="2400" b="1">
                <a:solidFill>
                  <a:schemeClr val="tx1"/>
                </a:solidFill>
                <a:latin typeface="Times New Roman" panose="02020603050405020304" pitchFamily="18" charset="0"/>
              </a:defRPr>
            </a:lvl2pPr>
            <a:lvl3pPr marL="1143000" indent="-228600" defTabSz="944563">
              <a:defRPr sz="2400" b="1">
                <a:solidFill>
                  <a:schemeClr val="tx1"/>
                </a:solidFill>
                <a:latin typeface="Times New Roman" panose="02020603050405020304" pitchFamily="18" charset="0"/>
              </a:defRPr>
            </a:lvl3pPr>
            <a:lvl4pPr marL="1600200" indent="-228600" defTabSz="944563">
              <a:defRPr sz="2400" b="1">
                <a:solidFill>
                  <a:schemeClr val="tx1"/>
                </a:solidFill>
                <a:latin typeface="Times New Roman" panose="02020603050405020304" pitchFamily="18" charset="0"/>
              </a:defRPr>
            </a:lvl4pPr>
            <a:lvl5pPr marL="2057400" indent="-228600" defTabSz="944563">
              <a:defRPr sz="2400" b="1">
                <a:solidFill>
                  <a:schemeClr val="tx1"/>
                </a:solidFill>
                <a:latin typeface="Times New Roman" panose="02020603050405020304" pitchFamily="18" charset="0"/>
              </a:defRPr>
            </a:lvl5pPr>
            <a:lvl6pPr marL="2514600" indent="-228600" defTabSz="94456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4456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4456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November 2011</a:t>
            </a:r>
          </a:p>
        </p:txBody>
      </p:sp>
      <p:sp>
        <p:nvSpPr>
          <p:cNvPr id="28679" name="Footer Placeholder 5"/>
          <p:cNvSpPr>
            <a:spLocks noGrp="1"/>
          </p:cNvSpPr>
          <p:nvPr>
            <p:ph type="ftr" sz="quarter" idx="4"/>
          </p:nvPr>
        </p:nvSpPr>
        <p:spPr>
          <a:xfrm>
            <a:off x="6669088" y="6862763"/>
            <a:ext cx="1822450"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smtClean="0"/>
              <a:t>Dorothy Stanley, HP Enterprise</a:t>
            </a:r>
          </a:p>
        </p:txBody>
      </p:sp>
      <p:sp>
        <p:nvSpPr>
          <p:cNvPr id="28680" name="Slide Number Placeholder 6"/>
          <p:cNvSpPr>
            <a:spLocks noGrp="1"/>
          </p:cNvSpPr>
          <p:nvPr>
            <p:ph type="sldNum" sz="quarter" idx="5"/>
          </p:nvPr>
        </p:nvSpPr>
        <p:spPr>
          <a:xfrm>
            <a:off x="4551363" y="6862763"/>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smtClean="0"/>
              <a:t>Page </a:t>
            </a:r>
            <a:fld id="{6B2873D9-7A22-4C58-B60A-9DC4FE9F7D47}" type="slidenum">
              <a:rPr lang="en-US" altLang="en-US" sz="1200" b="0" smtClean="0"/>
              <a:pPr/>
              <a:t>32</a:t>
            </a:fld>
            <a:endParaRPr lang="en-US" altLang="en-US" sz="1200" b="0" smtClean="0"/>
          </a:p>
        </p:txBody>
      </p:sp>
    </p:spTree>
    <p:extLst>
      <p:ext uri="{BB962C8B-B14F-4D97-AF65-F5344CB8AC3E}">
        <p14:creationId xmlns:p14="http://schemas.microsoft.com/office/powerpoint/2010/main" val="24067945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doc.: IEEE 802.11-22/1700r0</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November 2022</a:t>
            </a:r>
          </a:p>
        </p:txBody>
      </p:sp>
      <p:sp>
        <p:nvSpPr>
          <p:cNvPr id="1331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a:t>Dorothy Stanley, HP Enterprise</a:t>
            </a:r>
          </a:p>
        </p:txBody>
      </p:sp>
      <p:sp>
        <p:nvSpPr>
          <p:cNvPr id="133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smtClean="0"/>
              <a:t>Page </a:t>
            </a:r>
            <a:fld id="{301BBC25-ED73-458E-BF60-86A10D037771}" type="slidenum">
              <a:rPr lang="en-US" altLang="en-US" sz="1200" b="0" smtClean="0"/>
              <a:pPr/>
              <a:t>5</a:t>
            </a:fld>
            <a:endParaRPr lang="en-US" altLang="en-US" sz="1200" b="0" smtClean="0"/>
          </a:p>
        </p:txBody>
      </p:sp>
      <p:sp>
        <p:nvSpPr>
          <p:cNvPr id="13318" name="Rectangle 1"/>
          <p:cNvSpPr>
            <a:spLocks noGrp="1" noRot="1" noChangeAspect="1" noChangeArrowheads="1" noTextEdit="1"/>
          </p:cNvSpPr>
          <p:nvPr>
            <p:ph type="sldImg"/>
          </p:nvPr>
        </p:nvSpPr>
        <p:spPr>
          <a:xfrm>
            <a:off x="384175" y="701675"/>
            <a:ext cx="6165850" cy="3468688"/>
          </a:xfrm>
          <a:solidFill>
            <a:srgbClr val="FFFFFF"/>
          </a:solidFill>
          <a:ln/>
        </p:spPr>
      </p:sp>
      <p:sp>
        <p:nvSpPr>
          <p:cNvPr id="13319" name="Rectangle 2"/>
          <p:cNvSpPr>
            <a:spLocks noGrp="1" noChangeArrowheads="1"/>
          </p:cNvSpPr>
          <p:nvPr>
            <p:ph type="body" idx="1"/>
          </p:nvPr>
        </p:nvSpPr>
        <p:spPr>
          <a:xfrm>
            <a:off x="923925" y="4408488"/>
            <a:ext cx="5086350" cy="4270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smtClean="0"/>
          </a:p>
        </p:txBody>
      </p:sp>
    </p:spTree>
    <p:extLst>
      <p:ext uri="{BB962C8B-B14F-4D97-AF65-F5344CB8AC3E}">
        <p14:creationId xmlns:p14="http://schemas.microsoft.com/office/powerpoint/2010/main" val="31670298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doc.: IEEE 802.11-22/1700r0</a:t>
            </a:r>
          </a:p>
        </p:txBody>
      </p:sp>
      <p:sp>
        <p:nvSpPr>
          <p:cNvPr id="1536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November 2022</a:t>
            </a:r>
          </a:p>
        </p:txBody>
      </p:sp>
      <p:sp>
        <p:nvSpPr>
          <p:cNvPr id="1536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a:t>Dorothy Stanley, HP Enterprise</a:t>
            </a:r>
          </a:p>
        </p:txBody>
      </p:sp>
      <p:sp>
        <p:nvSpPr>
          <p:cNvPr id="1536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smtClean="0"/>
              <a:t>Page </a:t>
            </a:r>
            <a:fld id="{75B0DED2-0745-4492-93DC-CF57A113D64D}" type="slidenum">
              <a:rPr lang="en-US" altLang="en-US" sz="1200" b="0" smtClean="0"/>
              <a:pPr/>
              <a:t>6</a:t>
            </a:fld>
            <a:endParaRPr lang="en-US" altLang="en-US" sz="1200" b="0" smtClean="0"/>
          </a:p>
        </p:txBody>
      </p:sp>
      <p:sp>
        <p:nvSpPr>
          <p:cNvPr id="15366" name="Rectangle 1"/>
          <p:cNvSpPr>
            <a:spLocks noGrp="1" noRot="1" noChangeAspect="1" noChangeArrowheads="1" noTextEdit="1"/>
          </p:cNvSpPr>
          <p:nvPr>
            <p:ph type="sldImg"/>
          </p:nvPr>
        </p:nvSpPr>
        <p:spPr>
          <a:xfrm>
            <a:off x="384175" y="701675"/>
            <a:ext cx="6165850" cy="3468688"/>
          </a:xfrm>
          <a:solidFill>
            <a:srgbClr val="FFFFFF"/>
          </a:solidFill>
          <a:ln/>
        </p:spPr>
      </p:sp>
      <p:sp>
        <p:nvSpPr>
          <p:cNvPr id="15367" name="Rectangle 2"/>
          <p:cNvSpPr>
            <a:spLocks noGrp="1" noChangeArrowheads="1"/>
          </p:cNvSpPr>
          <p:nvPr>
            <p:ph type="body" idx="1"/>
          </p:nvPr>
        </p:nvSpPr>
        <p:spPr>
          <a:xfrm>
            <a:off x="923925" y="4408488"/>
            <a:ext cx="5086350" cy="4270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smtClean="0"/>
          </a:p>
        </p:txBody>
      </p:sp>
    </p:spTree>
    <p:extLst>
      <p:ext uri="{BB962C8B-B14F-4D97-AF65-F5344CB8AC3E}">
        <p14:creationId xmlns:p14="http://schemas.microsoft.com/office/powerpoint/2010/main" val="31894379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p:spPr>
      </p:sp>
      <p:sp>
        <p:nvSpPr>
          <p:cNvPr id="174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
        <p:nvSpPr>
          <p:cNvPr id="1741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doc.: IEEE 802.11-22/1700r0</a:t>
            </a:r>
          </a:p>
        </p:txBody>
      </p:sp>
      <p:sp>
        <p:nvSpPr>
          <p:cNvPr id="1741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November 2022</a:t>
            </a:r>
          </a:p>
        </p:txBody>
      </p:sp>
      <p:sp>
        <p:nvSpPr>
          <p:cNvPr id="1741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smtClean="0"/>
              <a:t>Dorothy Stanley, HP Enterprise</a:t>
            </a:r>
          </a:p>
        </p:txBody>
      </p:sp>
      <p:sp>
        <p:nvSpPr>
          <p:cNvPr id="17415"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smtClean="0"/>
              <a:t>Page </a:t>
            </a:r>
            <a:fld id="{9DB67281-BA7F-4672-9718-397D19374F4D}" type="slidenum">
              <a:rPr lang="en-US" altLang="en-US" sz="1200" b="0" smtClean="0"/>
              <a:pPr/>
              <a:t>7</a:t>
            </a:fld>
            <a:endParaRPr lang="en-US" altLang="en-US" sz="1200" b="0" smtClean="0"/>
          </a:p>
        </p:txBody>
      </p:sp>
    </p:spTree>
    <p:extLst>
      <p:ext uri="{BB962C8B-B14F-4D97-AF65-F5344CB8AC3E}">
        <p14:creationId xmlns:p14="http://schemas.microsoft.com/office/powerpoint/2010/main" val="12857065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doc.: IEEE 802.11-22/1700r0</a:t>
            </a:r>
          </a:p>
        </p:txBody>
      </p:sp>
      <p:sp>
        <p:nvSpPr>
          <p:cNvPr id="1126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November 2022</a:t>
            </a:r>
          </a:p>
        </p:txBody>
      </p:sp>
      <p:sp>
        <p:nvSpPr>
          <p:cNvPr id="1126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a:t>Dorothy Stanley, HP Enterprise</a:t>
            </a:r>
          </a:p>
        </p:txBody>
      </p:sp>
      <p:sp>
        <p:nvSpPr>
          <p:cNvPr id="112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smtClean="0"/>
              <a:t>Page </a:t>
            </a:r>
            <a:fld id="{3CD4C97C-430B-4DE0-B545-3CA4670B771D}" type="slidenum">
              <a:rPr lang="en-US" altLang="en-US" sz="1200" b="0" smtClean="0"/>
              <a:pPr/>
              <a:t>11</a:t>
            </a:fld>
            <a:endParaRPr lang="en-US" altLang="en-US" sz="1200" b="0" smtClean="0"/>
          </a:p>
        </p:txBody>
      </p:sp>
      <p:sp>
        <p:nvSpPr>
          <p:cNvPr id="11270" name="Rectangle 1"/>
          <p:cNvSpPr>
            <a:spLocks noGrp="1" noRot="1" noChangeAspect="1" noChangeArrowheads="1" noTextEdit="1"/>
          </p:cNvSpPr>
          <p:nvPr>
            <p:ph type="sldImg"/>
          </p:nvPr>
        </p:nvSpPr>
        <p:spPr>
          <a:xfrm>
            <a:off x="384175" y="701675"/>
            <a:ext cx="6165850" cy="3468688"/>
          </a:xfrm>
          <a:solidFill>
            <a:srgbClr val="FFFFFF"/>
          </a:solidFill>
          <a:ln/>
        </p:spPr>
      </p:sp>
      <p:sp>
        <p:nvSpPr>
          <p:cNvPr id="11271" name="Rectangle 2"/>
          <p:cNvSpPr>
            <a:spLocks noGrp="1" noChangeArrowheads="1"/>
          </p:cNvSpPr>
          <p:nvPr>
            <p:ph type="body" idx="1"/>
          </p:nvPr>
        </p:nvSpPr>
        <p:spPr>
          <a:xfrm>
            <a:off x="923925" y="4408488"/>
            <a:ext cx="5086350" cy="4270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smtClean="0"/>
          </a:p>
        </p:txBody>
      </p:sp>
    </p:spTree>
    <p:extLst>
      <p:ext uri="{BB962C8B-B14F-4D97-AF65-F5344CB8AC3E}">
        <p14:creationId xmlns:p14="http://schemas.microsoft.com/office/powerpoint/2010/main" val="40423384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doc.: IEEE 802.11-22/1700r0</a:t>
            </a:r>
          </a:p>
        </p:txBody>
      </p:sp>
      <p:sp>
        <p:nvSpPr>
          <p:cNvPr id="1536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November 2022</a:t>
            </a:r>
          </a:p>
        </p:txBody>
      </p:sp>
      <p:sp>
        <p:nvSpPr>
          <p:cNvPr id="1536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a:t>Dorothy Stanley, HP Enterprise</a:t>
            </a:r>
          </a:p>
        </p:txBody>
      </p:sp>
      <p:sp>
        <p:nvSpPr>
          <p:cNvPr id="1536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smtClean="0"/>
              <a:t>Page </a:t>
            </a:r>
            <a:fld id="{75B0DED2-0745-4492-93DC-CF57A113D64D}" type="slidenum">
              <a:rPr lang="en-US" altLang="en-US" sz="1200" b="0" smtClean="0"/>
              <a:pPr/>
              <a:t>12</a:t>
            </a:fld>
            <a:endParaRPr lang="en-US" altLang="en-US" sz="1200" b="0" smtClean="0"/>
          </a:p>
        </p:txBody>
      </p:sp>
      <p:sp>
        <p:nvSpPr>
          <p:cNvPr id="15366" name="Rectangle 1"/>
          <p:cNvSpPr>
            <a:spLocks noGrp="1" noRot="1" noChangeAspect="1" noChangeArrowheads="1" noTextEdit="1"/>
          </p:cNvSpPr>
          <p:nvPr>
            <p:ph type="sldImg"/>
          </p:nvPr>
        </p:nvSpPr>
        <p:spPr>
          <a:xfrm>
            <a:off x="384175" y="701675"/>
            <a:ext cx="6165850" cy="3468688"/>
          </a:xfrm>
          <a:solidFill>
            <a:srgbClr val="FFFFFF"/>
          </a:solidFill>
          <a:ln/>
        </p:spPr>
      </p:sp>
      <p:sp>
        <p:nvSpPr>
          <p:cNvPr id="15367" name="Rectangle 2"/>
          <p:cNvSpPr>
            <a:spLocks noGrp="1" noChangeArrowheads="1"/>
          </p:cNvSpPr>
          <p:nvPr>
            <p:ph type="body" idx="1"/>
          </p:nvPr>
        </p:nvSpPr>
        <p:spPr>
          <a:xfrm>
            <a:off x="923925" y="4408488"/>
            <a:ext cx="5086350" cy="4270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smtClean="0"/>
          </a:p>
        </p:txBody>
      </p:sp>
    </p:spTree>
    <p:extLst>
      <p:ext uri="{BB962C8B-B14F-4D97-AF65-F5344CB8AC3E}">
        <p14:creationId xmlns:p14="http://schemas.microsoft.com/office/powerpoint/2010/main" val="3438436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doc.: IEEE 802.11-22/1700r0</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November 2022</a:t>
            </a:r>
          </a:p>
        </p:txBody>
      </p:sp>
      <p:sp>
        <p:nvSpPr>
          <p:cNvPr id="1331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a:t>Dorothy Stanley, HP Enterprise</a:t>
            </a:r>
          </a:p>
        </p:txBody>
      </p:sp>
      <p:sp>
        <p:nvSpPr>
          <p:cNvPr id="133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smtClean="0"/>
              <a:t>Page </a:t>
            </a:r>
            <a:fld id="{301BBC25-ED73-458E-BF60-86A10D037771}" type="slidenum">
              <a:rPr lang="en-US" altLang="en-US" sz="1200" b="0" smtClean="0"/>
              <a:pPr/>
              <a:t>13</a:t>
            </a:fld>
            <a:endParaRPr lang="en-US" altLang="en-US" sz="1200" b="0" smtClean="0"/>
          </a:p>
        </p:txBody>
      </p:sp>
      <p:sp>
        <p:nvSpPr>
          <p:cNvPr id="13318" name="Rectangle 1"/>
          <p:cNvSpPr>
            <a:spLocks noGrp="1" noRot="1" noChangeAspect="1" noChangeArrowheads="1" noTextEdit="1"/>
          </p:cNvSpPr>
          <p:nvPr>
            <p:ph type="sldImg"/>
          </p:nvPr>
        </p:nvSpPr>
        <p:spPr>
          <a:xfrm>
            <a:off x="384175" y="701675"/>
            <a:ext cx="6165850" cy="3468688"/>
          </a:xfrm>
          <a:solidFill>
            <a:srgbClr val="FFFFFF"/>
          </a:solidFill>
          <a:ln/>
        </p:spPr>
      </p:sp>
      <p:sp>
        <p:nvSpPr>
          <p:cNvPr id="13319" name="Rectangle 2"/>
          <p:cNvSpPr>
            <a:spLocks noGrp="1" noChangeArrowheads="1"/>
          </p:cNvSpPr>
          <p:nvPr>
            <p:ph type="body" idx="1"/>
          </p:nvPr>
        </p:nvSpPr>
        <p:spPr>
          <a:xfrm>
            <a:off x="923925" y="4408488"/>
            <a:ext cx="5086350" cy="4270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smtClean="0"/>
          </a:p>
        </p:txBody>
      </p:sp>
    </p:spTree>
    <p:extLst>
      <p:ext uri="{BB962C8B-B14F-4D97-AF65-F5344CB8AC3E}">
        <p14:creationId xmlns:p14="http://schemas.microsoft.com/office/powerpoint/2010/main" val="38409497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p:spPr>
      </p:sp>
      <p:sp>
        <p:nvSpPr>
          <p:cNvPr id="174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
        <p:nvSpPr>
          <p:cNvPr id="1741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doc.: IEEE 802.11-22/1700r0</a:t>
            </a:r>
          </a:p>
        </p:txBody>
      </p:sp>
      <p:sp>
        <p:nvSpPr>
          <p:cNvPr id="1741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November 2022</a:t>
            </a:r>
          </a:p>
        </p:txBody>
      </p:sp>
      <p:sp>
        <p:nvSpPr>
          <p:cNvPr id="1741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smtClean="0"/>
              <a:t>Dorothy Stanley, HP Enterprise</a:t>
            </a:r>
          </a:p>
        </p:txBody>
      </p:sp>
      <p:sp>
        <p:nvSpPr>
          <p:cNvPr id="17415"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smtClean="0"/>
              <a:t>Page </a:t>
            </a:r>
            <a:fld id="{9DB67281-BA7F-4672-9718-397D19374F4D}" type="slidenum">
              <a:rPr lang="en-US" altLang="en-US" sz="1200" b="0" smtClean="0"/>
              <a:pPr/>
              <a:t>14</a:t>
            </a:fld>
            <a:endParaRPr lang="en-US" altLang="en-US" sz="1200" b="0" smtClean="0"/>
          </a:p>
        </p:txBody>
      </p:sp>
    </p:spTree>
    <p:extLst>
      <p:ext uri="{BB962C8B-B14F-4D97-AF65-F5344CB8AC3E}">
        <p14:creationId xmlns:p14="http://schemas.microsoft.com/office/powerpoint/2010/main" val="22159126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2022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D79085C0-3381-47EE-9F50-DF48E4D023A3}" type="slidenum">
              <a:rPr lang="en-US" altLang="en-US"/>
              <a:pPr>
                <a:defRPr/>
              </a:pPr>
              <a:t>‹#›</a:t>
            </a:fld>
            <a:endParaRPr lang="en-US" altLang="en-US"/>
          </a:p>
        </p:txBody>
      </p:sp>
    </p:spTree>
    <p:extLst>
      <p:ext uri="{BB962C8B-B14F-4D97-AF65-F5344CB8AC3E}">
        <p14:creationId xmlns:p14="http://schemas.microsoft.com/office/powerpoint/2010/main" val="14512933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2022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DCB2CE8D-115D-4F2F-B206-231B14B530EB}" type="slidenum">
              <a:rPr lang="en-US" altLang="en-US"/>
              <a:pPr>
                <a:defRPr/>
              </a:pPr>
              <a:t>‹#›</a:t>
            </a:fld>
            <a:endParaRPr lang="en-US" altLang="en-US"/>
          </a:p>
        </p:txBody>
      </p:sp>
    </p:spTree>
    <p:extLst>
      <p:ext uri="{BB962C8B-B14F-4D97-AF65-F5344CB8AC3E}">
        <p14:creationId xmlns:p14="http://schemas.microsoft.com/office/powerpoint/2010/main" val="22003739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2022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E0C9EBD9-E76E-4B5D-971B-99429F15E579}" type="slidenum">
              <a:rPr lang="en-US" altLang="en-US"/>
              <a:pPr>
                <a:defRPr/>
              </a:pPr>
              <a:t>‹#›</a:t>
            </a:fld>
            <a:endParaRPr lang="en-US" altLang="en-US"/>
          </a:p>
        </p:txBody>
      </p:sp>
    </p:spTree>
    <p:extLst>
      <p:ext uri="{BB962C8B-B14F-4D97-AF65-F5344CB8AC3E}">
        <p14:creationId xmlns:p14="http://schemas.microsoft.com/office/powerpoint/2010/main" val="12293440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914400" y="1981200"/>
            <a:ext cx="10363200" cy="4114800"/>
          </a:xfrm>
        </p:spPr>
        <p:txBody>
          <a:bodyPr/>
          <a:lstStyle/>
          <a:p>
            <a:pPr lvl="0"/>
            <a:endParaRPr lang="en-US" noProof="0" dirty="0" smtClean="0"/>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2022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CE452F00-EBCF-49EE-8542-CFF8BDCC98F7}" type="slidenum">
              <a:rPr lang="en-US" altLang="en-US"/>
              <a:pPr>
                <a:defRPr/>
              </a:pPr>
              <a:t>‹#›</a:t>
            </a:fld>
            <a:endParaRPr lang="en-US" altLang="en-US"/>
          </a:p>
        </p:txBody>
      </p:sp>
    </p:spTree>
    <p:extLst>
      <p:ext uri="{BB962C8B-B14F-4D97-AF65-F5344CB8AC3E}">
        <p14:creationId xmlns:p14="http://schemas.microsoft.com/office/powerpoint/2010/main" val="37290540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914400" y="1981200"/>
            <a:ext cx="508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08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November 2022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5F4CCFB4-BC65-47A7-914B-C33319914B17}" type="slidenum">
              <a:rPr lang="en-US" altLang="en-US"/>
              <a:pPr>
                <a:defRPr/>
              </a:pPr>
              <a:t>‹#›</a:t>
            </a:fld>
            <a:endParaRPr lang="en-US" altLang="en-US"/>
          </a:p>
        </p:txBody>
      </p:sp>
    </p:spTree>
    <p:extLst>
      <p:ext uri="{BB962C8B-B14F-4D97-AF65-F5344CB8AC3E}">
        <p14:creationId xmlns:p14="http://schemas.microsoft.com/office/powerpoint/2010/main" val="7629562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November 2022</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6" name="Slide Number Placeholder 5"/>
          <p:cNvSpPr>
            <a:spLocks noGrp="1"/>
          </p:cNvSpPr>
          <p:nvPr>
            <p:ph type="sldNum" sz="quarter" idx="12"/>
          </p:nvPr>
        </p:nvSpPr>
        <p:spPr/>
        <p:txBody>
          <a:bodyPr/>
          <a:lstStyle>
            <a:lvl1pPr>
              <a:defRPr/>
            </a:lvl1pPr>
          </a:lstStyle>
          <a:p>
            <a:pPr>
              <a:defRPr/>
            </a:pPr>
            <a:fld id="{AC724EA5-9331-4011-A2DD-DD49816F7ECC}" type="slidenum">
              <a:rPr lang="en-US" altLang="en-US"/>
              <a:pPr>
                <a:defRPr/>
              </a:pPr>
              <a:t>‹#›</a:t>
            </a:fld>
            <a:endParaRPr lang="en-US" altLang="en-US"/>
          </a:p>
        </p:txBody>
      </p:sp>
    </p:spTree>
    <p:extLst>
      <p:ext uri="{BB962C8B-B14F-4D97-AF65-F5344CB8AC3E}">
        <p14:creationId xmlns:p14="http://schemas.microsoft.com/office/powerpoint/2010/main" val="22137105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November 2022</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6" name="Slide Number Placeholder 5"/>
          <p:cNvSpPr>
            <a:spLocks noGrp="1"/>
          </p:cNvSpPr>
          <p:nvPr>
            <p:ph type="sldNum" sz="quarter" idx="12"/>
          </p:nvPr>
        </p:nvSpPr>
        <p:spPr/>
        <p:txBody>
          <a:bodyPr/>
          <a:lstStyle>
            <a:lvl1pPr>
              <a:defRPr/>
            </a:lvl1pPr>
          </a:lstStyle>
          <a:p>
            <a:pPr>
              <a:defRPr/>
            </a:pPr>
            <a:fld id="{CEA6D9B1-BFFB-4C6F-B12B-6589C4DB61A7}" type="slidenum">
              <a:rPr lang="en-US" altLang="en-US"/>
              <a:pPr>
                <a:defRPr/>
              </a:pPr>
              <a:t>‹#›</a:t>
            </a:fld>
            <a:endParaRPr lang="en-US" altLang="en-US"/>
          </a:p>
        </p:txBody>
      </p:sp>
    </p:spTree>
    <p:extLst>
      <p:ext uri="{BB962C8B-B14F-4D97-AF65-F5344CB8AC3E}">
        <p14:creationId xmlns:p14="http://schemas.microsoft.com/office/powerpoint/2010/main" val="20887647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smtClean="0"/>
              <a:t>November 2022</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6" name="Slide Number Placeholder 5"/>
          <p:cNvSpPr>
            <a:spLocks noGrp="1"/>
          </p:cNvSpPr>
          <p:nvPr>
            <p:ph type="sldNum" sz="quarter" idx="12"/>
          </p:nvPr>
        </p:nvSpPr>
        <p:spPr/>
        <p:txBody>
          <a:bodyPr/>
          <a:lstStyle>
            <a:lvl1pPr>
              <a:defRPr/>
            </a:lvl1pPr>
          </a:lstStyle>
          <a:p>
            <a:pPr>
              <a:defRPr/>
            </a:pPr>
            <a:fld id="{C9A0D8ED-1B4F-4E96-91C8-02912D24A1C7}" type="slidenum">
              <a:rPr lang="en-US" altLang="en-US"/>
              <a:pPr>
                <a:defRPr/>
              </a:pPr>
              <a:t>‹#›</a:t>
            </a:fld>
            <a:endParaRPr lang="en-US" altLang="en-US"/>
          </a:p>
        </p:txBody>
      </p:sp>
    </p:spTree>
    <p:extLst>
      <p:ext uri="{BB962C8B-B14F-4D97-AF65-F5344CB8AC3E}">
        <p14:creationId xmlns:p14="http://schemas.microsoft.com/office/powerpoint/2010/main" val="295660604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r>
              <a:rPr lang="en-US" smtClean="0"/>
              <a:t>November 2022</a:t>
            </a:r>
            <a:endParaRPr lang="en-US"/>
          </a:p>
        </p:txBody>
      </p:sp>
      <p:sp>
        <p:nvSpPr>
          <p:cNvPr id="6"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7" name="Slide Number Placeholder 5"/>
          <p:cNvSpPr>
            <a:spLocks noGrp="1"/>
          </p:cNvSpPr>
          <p:nvPr>
            <p:ph type="sldNum" sz="quarter" idx="12"/>
          </p:nvPr>
        </p:nvSpPr>
        <p:spPr/>
        <p:txBody>
          <a:bodyPr/>
          <a:lstStyle>
            <a:lvl1pPr>
              <a:defRPr/>
            </a:lvl1pPr>
          </a:lstStyle>
          <a:p>
            <a:pPr>
              <a:defRPr/>
            </a:pPr>
            <a:fld id="{E13C6B4C-0E86-4691-A72D-38AF6E635232}" type="slidenum">
              <a:rPr lang="en-US" altLang="en-US"/>
              <a:pPr>
                <a:defRPr/>
              </a:pPr>
              <a:t>‹#›</a:t>
            </a:fld>
            <a:endParaRPr lang="en-US" altLang="en-US"/>
          </a:p>
        </p:txBody>
      </p:sp>
    </p:spTree>
    <p:extLst>
      <p:ext uri="{BB962C8B-B14F-4D97-AF65-F5344CB8AC3E}">
        <p14:creationId xmlns:p14="http://schemas.microsoft.com/office/powerpoint/2010/main" val="401455792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r>
              <a:rPr lang="en-US" smtClean="0"/>
              <a:t>November 2022</a:t>
            </a:r>
            <a:endParaRPr lang="en-US"/>
          </a:p>
        </p:txBody>
      </p:sp>
      <p:sp>
        <p:nvSpPr>
          <p:cNvPr id="8"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9" name="Slide Number Placeholder 5"/>
          <p:cNvSpPr>
            <a:spLocks noGrp="1"/>
          </p:cNvSpPr>
          <p:nvPr>
            <p:ph type="sldNum" sz="quarter" idx="12"/>
          </p:nvPr>
        </p:nvSpPr>
        <p:spPr/>
        <p:txBody>
          <a:bodyPr/>
          <a:lstStyle>
            <a:lvl1pPr>
              <a:defRPr/>
            </a:lvl1pPr>
          </a:lstStyle>
          <a:p>
            <a:pPr>
              <a:defRPr/>
            </a:pPr>
            <a:fld id="{5BB0A934-5EAC-4A76-B595-37B871897AB7}" type="slidenum">
              <a:rPr lang="en-US" altLang="en-US"/>
              <a:pPr>
                <a:defRPr/>
              </a:pPr>
              <a:t>‹#›</a:t>
            </a:fld>
            <a:endParaRPr lang="en-US" altLang="en-US"/>
          </a:p>
        </p:txBody>
      </p:sp>
    </p:spTree>
    <p:extLst>
      <p:ext uri="{BB962C8B-B14F-4D97-AF65-F5344CB8AC3E}">
        <p14:creationId xmlns:p14="http://schemas.microsoft.com/office/powerpoint/2010/main" val="53434680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r>
              <a:rPr lang="en-US" smtClean="0"/>
              <a:t>November 2022</a:t>
            </a:r>
            <a:endParaRPr lang="en-US"/>
          </a:p>
        </p:txBody>
      </p:sp>
      <p:sp>
        <p:nvSpPr>
          <p:cNvPr id="4"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5" name="Slide Number Placeholder 5"/>
          <p:cNvSpPr>
            <a:spLocks noGrp="1"/>
          </p:cNvSpPr>
          <p:nvPr>
            <p:ph type="sldNum" sz="quarter" idx="12"/>
          </p:nvPr>
        </p:nvSpPr>
        <p:spPr/>
        <p:txBody>
          <a:bodyPr/>
          <a:lstStyle>
            <a:lvl1pPr>
              <a:defRPr/>
            </a:lvl1pPr>
          </a:lstStyle>
          <a:p>
            <a:pPr>
              <a:defRPr/>
            </a:pPr>
            <a:fld id="{234E2FE0-CFEF-4B8B-AE17-B496D949FD2B}" type="slidenum">
              <a:rPr lang="en-US" altLang="en-US"/>
              <a:pPr>
                <a:defRPr/>
              </a:pPr>
              <a:t>‹#›</a:t>
            </a:fld>
            <a:endParaRPr lang="en-US" altLang="en-US"/>
          </a:p>
        </p:txBody>
      </p:sp>
    </p:spTree>
    <p:extLst>
      <p:ext uri="{BB962C8B-B14F-4D97-AF65-F5344CB8AC3E}">
        <p14:creationId xmlns:p14="http://schemas.microsoft.com/office/powerpoint/2010/main" val="29826361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cxnSp>
        <p:nvCxnSpPr>
          <p:cNvPr id="4" name="Straight Connector 11"/>
          <p:cNvCxnSpPr>
            <a:cxnSpLocks noChangeShapeType="1"/>
          </p:cNvCxnSpPr>
          <p:nvPr userDrawn="1"/>
        </p:nvCxnSpPr>
        <p:spPr bwMode="auto">
          <a:xfrm>
            <a:off x="914400" y="609600"/>
            <a:ext cx="10475913" cy="0"/>
          </a:xfrm>
          <a:prstGeom prst="line">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Title 9"/>
          <p:cNvSpPr>
            <a:spLocks noGrp="1"/>
          </p:cNvSpPr>
          <p:nvPr>
            <p:ph type="title"/>
          </p:nvPr>
        </p:nvSpPr>
        <p:spPr/>
        <p:txBody>
          <a:bodyPr/>
          <a:lstStyle/>
          <a:p>
            <a:r>
              <a:rPr lang="en-US" smtClean="0"/>
              <a:t>Click to edit Master title style</a:t>
            </a:r>
            <a:endParaRPr lang="en-GB"/>
          </a:p>
        </p:txBody>
      </p:sp>
      <p:sp>
        <p:nvSpPr>
          <p:cNvPr id="5" name="Rectangle 4"/>
          <p:cNvSpPr>
            <a:spLocks noGrp="1" noChangeArrowheads="1"/>
          </p:cNvSpPr>
          <p:nvPr>
            <p:ph type="dt" sz="half" idx="10"/>
          </p:nvPr>
        </p:nvSpPr>
        <p:spPr/>
        <p:txBody>
          <a:bodyPr/>
          <a:lstStyle>
            <a:lvl1pPr>
              <a:defRPr/>
            </a:lvl1pPr>
          </a:lstStyle>
          <a:p>
            <a:pPr>
              <a:defRPr/>
            </a:pPr>
            <a:r>
              <a:rPr lang="en-US" smtClean="0"/>
              <a:t>November 2022</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a:t>Dorothy Stanley, HP Enterprise</a:t>
            </a:r>
          </a:p>
        </p:txBody>
      </p:sp>
      <p:sp>
        <p:nvSpPr>
          <p:cNvPr id="7" name="Rectangle 6"/>
          <p:cNvSpPr>
            <a:spLocks noGrp="1" noChangeArrowheads="1"/>
          </p:cNvSpPr>
          <p:nvPr>
            <p:ph type="sldNum" sz="quarter" idx="12"/>
          </p:nvPr>
        </p:nvSpPr>
        <p:spPr/>
        <p:txBody>
          <a:bodyPr/>
          <a:lstStyle>
            <a:lvl1pPr>
              <a:defRPr/>
            </a:lvl1pPr>
          </a:lstStyle>
          <a:p>
            <a:pPr>
              <a:defRPr/>
            </a:pPr>
            <a:r>
              <a:rPr lang="en-US" altLang="en-US"/>
              <a:t>Slide </a:t>
            </a:r>
            <a:fld id="{9F1BB7FC-E6BE-4B32-9E02-3FB83AD7B7EB}" type="slidenum">
              <a:rPr lang="en-US" altLang="en-US"/>
              <a:pPr>
                <a:defRPr/>
              </a:pPr>
              <a:t>‹#›</a:t>
            </a:fld>
            <a:endParaRPr lang="en-US" altLang="en-US"/>
          </a:p>
        </p:txBody>
      </p:sp>
    </p:spTree>
    <p:extLst>
      <p:ext uri="{BB962C8B-B14F-4D97-AF65-F5344CB8AC3E}">
        <p14:creationId xmlns:p14="http://schemas.microsoft.com/office/powerpoint/2010/main" val="415662310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smtClean="0"/>
              <a:t>November 2022</a:t>
            </a:r>
            <a:endParaRPr lang="en-US"/>
          </a:p>
        </p:txBody>
      </p:sp>
      <p:sp>
        <p:nvSpPr>
          <p:cNvPr id="3"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4" name="Slide Number Placeholder 5"/>
          <p:cNvSpPr>
            <a:spLocks noGrp="1"/>
          </p:cNvSpPr>
          <p:nvPr>
            <p:ph type="sldNum" sz="quarter" idx="12"/>
          </p:nvPr>
        </p:nvSpPr>
        <p:spPr/>
        <p:txBody>
          <a:bodyPr/>
          <a:lstStyle>
            <a:lvl1pPr>
              <a:defRPr/>
            </a:lvl1pPr>
          </a:lstStyle>
          <a:p>
            <a:pPr>
              <a:defRPr/>
            </a:pPr>
            <a:fld id="{5F0B3E9C-1E6F-4B2E-A4AB-0EDE8C4E41AA}" type="slidenum">
              <a:rPr lang="en-US" altLang="en-US"/>
              <a:pPr>
                <a:defRPr/>
              </a:pPr>
              <a:t>‹#›</a:t>
            </a:fld>
            <a:endParaRPr lang="en-US" altLang="en-US"/>
          </a:p>
        </p:txBody>
      </p:sp>
    </p:spTree>
    <p:extLst>
      <p:ext uri="{BB962C8B-B14F-4D97-AF65-F5344CB8AC3E}">
        <p14:creationId xmlns:p14="http://schemas.microsoft.com/office/powerpoint/2010/main" val="374470347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November 2022</a:t>
            </a:r>
            <a:endParaRPr lang="en-US"/>
          </a:p>
        </p:txBody>
      </p:sp>
      <p:sp>
        <p:nvSpPr>
          <p:cNvPr id="6"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7" name="Slide Number Placeholder 5"/>
          <p:cNvSpPr>
            <a:spLocks noGrp="1"/>
          </p:cNvSpPr>
          <p:nvPr>
            <p:ph type="sldNum" sz="quarter" idx="12"/>
          </p:nvPr>
        </p:nvSpPr>
        <p:spPr/>
        <p:txBody>
          <a:bodyPr/>
          <a:lstStyle>
            <a:lvl1pPr>
              <a:defRPr/>
            </a:lvl1pPr>
          </a:lstStyle>
          <a:p>
            <a:pPr>
              <a:defRPr/>
            </a:pPr>
            <a:fld id="{3EEF58FC-A2BE-41A2-9F5D-6EC747F09625}" type="slidenum">
              <a:rPr lang="en-US" altLang="en-US"/>
              <a:pPr>
                <a:defRPr/>
              </a:pPr>
              <a:t>‹#›</a:t>
            </a:fld>
            <a:endParaRPr lang="en-US" altLang="en-US"/>
          </a:p>
        </p:txBody>
      </p:sp>
    </p:spTree>
    <p:extLst>
      <p:ext uri="{BB962C8B-B14F-4D97-AF65-F5344CB8AC3E}">
        <p14:creationId xmlns:p14="http://schemas.microsoft.com/office/powerpoint/2010/main" val="221307484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November 2022</a:t>
            </a:r>
            <a:endParaRPr lang="en-US"/>
          </a:p>
        </p:txBody>
      </p:sp>
      <p:sp>
        <p:nvSpPr>
          <p:cNvPr id="6"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7" name="Slide Number Placeholder 5"/>
          <p:cNvSpPr>
            <a:spLocks noGrp="1"/>
          </p:cNvSpPr>
          <p:nvPr>
            <p:ph type="sldNum" sz="quarter" idx="12"/>
          </p:nvPr>
        </p:nvSpPr>
        <p:spPr/>
        <p:txBody>
          <a:bodyPr/>
          <a:lstStyle>
            <a:lvl1pPr>
              <a:defRPr/>
            </a:lvl1pPr>
          </a:lstStyle>
          <a:p>
            <a:pPr>
              <a:defRPr/>
            </a:pPr>
            <a:fld id="{47868516-E3AE-4FDC-8239-E4FEAD1E9285}" type="slidenum">
              <a:rPr lang="en-US" altLang="en-US"/>
              <a:pPr>
                <a:defRPr/>
              </a:pPr>
              <a:t>‹#›</a:t>
            </a:fld>
            <a:endParaRPr lang="en-US" altLang="en-US"/>
          </a:p>
        </p:txBody>
      </p:sp>
    </p:spTree>
    <p:extLst>
      <p:ext uri="{BB962C8B-B14F-4D97-AF65-F5344CB8AC3E}">
        <p14:creationId xmlns:p14="http://schemas.microsoft.com/office/powerpoint/2010/main" val="291148474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November 2022</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6" name="Slide Number Placeholder 5"/>
          <p:cNvSpPr>
            <a:spLocks noGrp="1"/>
          </p:cNvSpPr>
          <p:nvPr>
            <p:ph type="sldNum" sz="quarter" idx="12"/>
          </p:nvPr>
        </p:nvSpPr>
        <p:spPr/>
        <p:txBody>
          <a:bodyPr/>
          <a:lstStyle>
            <a:lvl1pPr>
              <a:defRPr/>
            </a:lvl1pPr>
          </a:lstStyle>
          <a:p>
            <a:pPr>
              <a:defRPr/>
            </a:pPr>
            <a:fld id="{293D0141-215E-4C0D-B007-BA5A2E532855}" type="slidenum">
              <a:rPr lang="en-US" altLang="en-US"/>
              <a:pPr>
                <a:defRPr/>
              </a:pPr>
              <a:t>‹#›</a:t>
            </a:fld>
            <a:endParaRPr lang="en-US" altLang="en-US"/>
          </a:p>
        </p:txBody>
      </p:sp>
    </p:spTree>
    <p:extLst>
      <p:ext uri="{BB962C8B-B14F-4D97-AF65-F5344CB8AC3E}">
        <p14:creationId xmlns:p14="http://schemas.microsoft.com/office/powerpoint/2010/main" val="221778345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1"/>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41"/>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November 2022</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6" name="Slide Number Placeholder 5"/>
          <p:cNvSpPr>
            <a:spLocks noGrp="1"/>
          </p:cNvSpPr>
          <p:nvPr>
            <p:ph type="sldNum" sz="quarter" idx="12"/>
          </p:nvPr>
        </p:nvSpPr>
        <p:spPr/>
        <p:txBody>
          <a:bodyPr/>
          <a:lstStyle>
            <a:lvl1pPr>
              <a:defRPr/>
            </a:lvl1pPr>
          </a:lstStyle>
          <a:p>
            <a:pPr>
              <a:defRPr/>
            </a:pPr>
            <a:fld id="{CBB73F91-DF1D-47FC-8010-79129E5E93E2}" type="slidenum">
              <a:rPr lang="en-US" altLang="en-US"/>
              <a:pPr>
                <a:defRPr/>
              </a:pPr>
              <a:t>‹#›</a:t>
            </a:fld>
            <a:endParaRPr lang="en-US" altLang="en-US"/>
          </a:p>
        </p:txBody>
      </p:sp>
    </p:spTree>
    <p:extLst>
      <p:ext uri="{BB962C8B-B14F-4D97-AF65-F5344CB8AC3E}">
        <p14:creationId xmlns:p14="http://schemas.microsoft.com/office/powerpoint/2010/main" val="13568781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2022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4A3B30CF-F2D6-4DCF-BCED-DDF2CDD89A08}" type="slidenum">
              <a:rPr lang="en-US" altLang="en-US"/>
              <a:pPr>
                <a:defRPr/>
              </a:pPr>
              <a:t>‹#›</a:t>
            </a:fld>
            <a:endParaRPr lang="en-US" altLang="en-US"/>
          </a:p>
        </p:txBody>
      </p:sp>
    </p:spTree>
    <p:extLst>
      <p:ext uri="{BB962C8B-B14F-4D97-AF65-F5344CB8AC3E}">
        <p14:creationId xmlns:p14="http://schemas.microsoft.com/office/powerpoint/2010/main" val="27790639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November 2022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854F178E-4310-4203-9E86-A96D9C0B4099}" type="slidenum">
              <a:rPr lang="en-US" altLang="en-US"/>
              <a:pPr>
                <a:defRPr/>
              </a:pPr>
              <a:t>‹#›</a:t>
            </a:fld>
            <a:endParaRPr lang="en-US" altLang="en-US"/>
          </a:p>
        </p:txBody>
      </p:sp>
    </p:spTree>
    <p:extLst>
      <p:ext uri="{BB962C8B-B14F-4D97-AF65-F5344CB8AC3E}">
        <p14:creationId xmlns:p14="http://schemas.microsoft.com/office/powerpoint/2010/main" val="6580690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November 2022</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92D9858C-CB20-4C45-A07A-9CB8B962AA8F}" type="slidenum">
              <a:rPr lang="en-US" altLang="en-US"/>
              <a:pPr>
                <a:defRPr/>
              </a:pPr>
              <a:t>‹#›</a:t>
            </a:fld>
            <a:endParaRPr lang="en-US" altLang="en-US"/>
          </a:p>
        </p:txBody>
      </p:sp>
    </p:spTree>
    <p:extLst>
      <p:ext uri="{BB962C8B-B14F-4D97-AF65-F5344CB8AC3E}">
        <p14:creationId xmlns:p14="http://schemas.microsoft.com/office/powerpoint/2010/main" val="14600104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November 2022</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2699701F-5DA5-4E9E-BD4E-4A3D2F04CB4F}" type="slidenum">
              <a:rPr lang="en-US" altLang="en-US"/>
              <a:pPr>
                <a:defRPr/>
              </a:pPr>
              <a:t>‹#›</a:t>
            </a:fld>
            <a:endParaRPr lang="en-US" altLang="en-US"/>
          </a:p>
        </p:txBody>
      </p:sp>
    </p:spTree>
    <p:extLst>
      <p:ext uri="{BB962C8B-B14F-4D97-AF65-F5344CB8AC3E}">
        <p14:creationId xmlns:p14="http://schemas.microsoft.com/office/powerpoint/2010/main" val="24707079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November 2022</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560A47D0-DF26-4855-9A6A-4E10AD0BCC9D}" type="slidenum">
              <a:rPr lang="en-US" altLang="en-US"/>
              <a:pPr>
                <a:defRPr/>
              </a:pPr>
              <a:t>‹#›</a:t>
            </a:fld>
            <a:endParaRPr lang="en-US" altLang="en-US"/>
          </a:p>
        </p:txBody>
      </p:sp>
    </p:spTree>
    <p:extLst>
      <p:ext uri="{BB962C8B-B14F-4D97-AF65-F5344CB8AC3E}">
        <p14:creationId xmlns:p14="http://schemas.microsoft.com/office/powerpoint/2010/main" val="35098309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November 2022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93FA6F65-AA9D-4312-ABC0-D5E96B7825C6}" type="slidenum">
              <a:rPr lang="en-US" altLang="en-US"/>
              <a:pPr>
                <a:defRPr/>
              </a:pPr>
              <a:t>‹#›</a:t>
            </a:fld>
            <a:endParaRPr lang="en-US" altLang="en-US"/>
          </a:p>
        </p:txBody>
      </p:sp>
    </p:spTree>
    <p:extLst>
      <p:ext uri="{BB962C8B-B14F-4D97-AF65-F5344CB8AC3E}">
        <p14:creationId xmlns:p14="http://schemas.microsoft.com/office/powerpoint/2010/main" val="8174330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November 2022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5A5F514D-F93A-422D-9B44-58C80C24DE18}" type="slidenum">
              <a:rPr lang="en-US" altLang="en-US"/>
              <a:pPr>
                <a:defRPr/>
              </a:pPr>
              <a:t>‹#›</a:t>
            </a:fld>
            <a:endParaRPr lang="en-US" altLang="en-US"/>
          </a:p>
        </p:txBody>
      </p:sp>
    </p:spTree>
    <p:extLst>
      <p:ext uri="{BB962C8B-B14F-4D97-AF65-F5344CB8AC3E}">
        <p14:creationId xmlns:p14="http://schemas.microsoft.com/office/powerpoint/2010/main" val="10955319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928688" y="333375"/>
            <a:ext cx="968375"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a:lvl1pPr>
          </a:lstStyle>
          <a:p>
            <a:pPr>
              <a:defRPr/>
            </a:pPr>
            <a:r>
              <a:rPr lang="en-US" smtClean="0"/>
              <a:t>November 2022</a:t>
            </a:r>
            <a:endParaRPr lang="en-US" dirty="0"/>
          </a:p>
        </p:txBody>
      </p:sp>
      <p:sp>
        <p:nvSpPr>
          <p:cNvPr id="1029" name="Rectangle 5"/>
          <p:cNvSpPr>
            <a:spLocks noGrp="1" noChangeArrowheads="1"/>
          </p:cNvSpPr>
          <p:nvPr>
            <p:ph type="ftr" sz="quarter" idx="3"/>
          </p:nvPr>
        </p:nvSpPr>
        <p:spPr bwMode="auto">
          <a:xfrm>
            <a:off x="9224963" y="6475413"/>
            <a:ext cx="2166937"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z="1200" b="0"/>
            </a:lvl1pPr>
          </a:lstStyle>
          <a:p>
            <a:pPr>
              <a:defRPr/>
            </a:pPr>
            <a:r>
              <a:rPr lang="en-US"/>
              <a:t>Dorothy Stanley, HP Enterprise</a:t>
            </a:r>
          </a:p>
        </p:txBody>
      </p:sp>
      <p:sp>
        <p:nvSpPr>
          <p:cNvPr id="1030" name="Rectangle 6"/>
          <p:cNvSpPr>
            <a:spLocks noGrp="1" noChangeArrowheads="1"/>
          </p:cNvSpPr>
          <p:nvPr>
            <p:ph type="sldNum" sz="quarter" idx="4"/>
          </p:nvPr>
        </p:nvSpPr>
        <p:spPr bwMode="auto">
          <a:xfrm>
            <a:off x="5878513" y="6475413"/>
            <a:ext cx="5365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b="0"/>
            </a:lvl1pPr>
          </a:lstStyle>
          <a:p>
            <a:pPr>
              <a:defRPr/>
            </a:pPr>
            <a:r>
              <a:rPr lang="en-US" altLang="en-US"/>
              <a:t>Slide </a:t>
            </a:r>
            <a:fld id="{4C1057FC-BFCB-4B3B-B599-E51ADEC40872}" type="slidenum">
              <a:rPr lang="en-US" altLang="en-US"/>
              <a:pPr>
                <a:defRPr/>
              </a:pPr>
              <a:t>‹#›</a:t>
            </a:fld>
            <a:endParaRPr lang="en-US" altLang="en-US"/>
          </a:p>
        </p:txBody>
      </p:sp>
      <p:sp>
        <p:nvSpPr>
          <p:cNvPr id="1031" name="Rectangle 7"/>
          <p:cNvSpPr>
            <a:spLocks noChangeArrowheads="1"/>
          </p:cNvSpPr>
          <p:nvPr/>
        </p:nvSpPr>
        <p:spPr bwMode="auto">
          <a:xfrm>
            <a:off x="7977123" y="332601"/>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457200">
              <a:defRPr sz="2400" b="1">
                <a:solidFill>
                  <a:schemeClr val="tx1"/>
                </a:solidFill>
                <a:latin typeface="Times New Roman" panose="02020603050405020304" pitchFamily="18" charset="0"/>
              </a:defRPr>
            </a:lvl5pPr>
            <a:lvl6pPr marL="914400" eaLnBrk="0" fontAlgn="base" hangingPunct="0">
              <a:spcBef>
                <a:spcPct val="0"/>
              </a:spcBef>
              <a:spcAft>
                <a:spcPct val="0"/>
              </a:spcAft>
              <a:defRPr sz="2400" b="1">
                <a:solidFill>
                  <a:schemeClr val="tx1"/>
                </a:solidFill>
                <a:latin typeface="Times New Roman" panose="02020603050405020304" pitchFamily="18" charset="0"/>
              </a:defRPr>
            </a:lvl6pPr>
            <a:lvl7pPr marL="1371600" eaLnBrk="0" fontAlgn="base" hangingPunct="0">
              <a:spcBef>
                <a:spcPct val="0"/>
              </a:spcBef>
              <a:spcAft>
                <a:spcPct val="0"/>
              </a:spcAft>
              <a:defRPr sz="2400" b="1">
                <a:solidFill>
                  <a:schemeClr val="tx1"/>
                </a:solidFill>
                <a:latin typeface="Times New Roman" panose="02020603050405020304" pitchFamily="18" charset="0"/>
              </a:defRPr>
            </a:lvl7pPr>
            <a:lvl8pPr marL="1828800" eaLnBrk="0" fontAlgn="base" hangingPunct="0">
              <a:spcBef>
                <a:spcPct val="0"/>
              </a:spcBef>
              <a:spcAft>
                <a:spcPct val="0"/>
              </a:spcAft>
              <a:defRPr sz="2400" b="1">
                <a:solidFill>
                  <a:schemeClr val="tx1"/>
                </a:solidFill>
                <a:latin typeface="Times New Roman" panose="02020603050405020304" pitchFamily="18" charset="0"/>
              </a:defRPr>
            </a:lvl8pPr>
            <a:lvl9pPr marL="2286000"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defRPr/>
            </a:pPr>
            <a:r>
              <a:rPr lang="en-US" sz="1800" dirty="0" smtClean="0"/>
              <a:t>doc.: IEEE 802.11-22/1700r0</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1033" name="Rectangle 9"/>
          <p:cNvSpPr>
            <a:spLocks noChangeArrowheads="1"/>
          </p:cNvSpPr>
          <p:nvPr/>
        </p:nvSpPr>
        <p:spPr bwMode="auto">
          <a:xfrm>
            <a:off x="914400" y="6475413"/>
            <a:ext cx="420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smtClean="0"/>
              <a:t>Report</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cSld>
  <p:clrMap bg1="lt1" tx1="dk1" bg2="lt2" tx2="dk2" accent1="accent1" accent2="accent2" accent3="accent3" accent4="accent4" accent5="accent5" accent6="accent6" hlink="hlink" folHlink="folHlink"/>
  <p:sldLayoutIdLst>
    <p:sldLayoutId id="2147492689" r:id="rId1"/>
    <p:sldLayoutId id="2147492712" r:id="rId2"/>
    <p:sldLayoutId id="2147492690" r:id="rId3"/>
    <p:sldLayoutId id="2147492691" r:id="rId4"/>
    <p:sldLayoutId id="2147492692" r:id="rId5"/>
    <p:sldLayoutId id="2147492693" r:id="rId6"/>
    <p:sldLayoutId id="2147492694" r:id="rId7"/>
    <p:sldLayoutId id="2147492695" r:id="rId8"/>
    <p:sldLayoutId id="2147492696" r:id="rId9"/>
    <p:sldLayoutId id="2147492697" r:id="rId10"/>
    <p:sldLayoutId id="2147492698" r:id="rId11"/>
    <p:sldLayoutId id="2147492699" r:id="rId12"/>
    <p:sldLayoutId id="2147492700" r:id="rId13"/>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051" name="Text Placeholder 2"/>
          <p:cNvSpPr>
            <a:spLocks noGrp="1"/>
          </p:cNvSpPr>
          <p:nvPr>
            <p:ph type="body" idx="1"/>
          </p:nvPr>
        </p:nvSpPr>
        <p:spPr bwMode="auto">
          <a:xfrm>
            <a:off x="609600" y="1600200"/>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609600" y="6356350"/>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r>
              <a:rPr lang="en-US" smtClean="0"/>
              <a:t>November 2022</a:t>
            </a:r>
            <a:endParaRPr lang="en-US"/>
          </a:p>
        </p:txBody>
      </p:sp>
      <p:sp>
        <p:nvSpPr>
          <p:cNvPr id="5" name="Footer Placeholder 4"/>
          <p:cNvSpPr>
            <a:spLocks noGrp="1"/>
          </p:cNvSpPr>
          <p:nvPr>
            <p:ph type="ftr" sz="quarter" idx="3"/>
          </p:nvPr>
        </p:nvSpPr>
        <p:spPr>
          <a:xfrm>
            <a:off x="4165600" y="6356350"/>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a:t>Dorothy Stanley, HP Enterprise</a:t>
            </a:r>
          </a:p>
        </p:txBody>
      </p:sp>
      <p:sp>
        <p:nvSpPr>
          <p:cNvPr id="6" name="Slide Number Placeholder 5"/>
          <p:cNvSpPr>
            <a:spLocks noGrp="1"/>
          </p:cNvSpPr>
          <p:nvPr>
            <p:ph type="sldNum" sz="quarter" idx="4"/>
          </p:nvPr>
        </p:nvSpPr>
        <p:spPr>
          <a:xfrm>
            <a:off x="8737600" y="6356350"/>
            <a:ext cx="28448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pPr>
              <a:defRPr/>
            </a:pPr>
            <a:fld id="{1BAF2FFA-A583-4E8E-8EA0-A989558849B1}"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92701" r:id="rId1"/>
    <p:sldLayoutId id="2147492702" r:id="rId2"/>
    <p:sldLayoutId id="2147492703" r:id="rId3"/>
    <p:sldLayoutId id="2147492704" r:id="rId4"/>
    <p:sldLayoutId id="2147492705" r:id="rId5"/>
    <p:sldLayoutId id="2147492706" r:id="rId6"/>
    <p:sldLayoutId id="2147492707" r:id="rId7"/>
    <p:sldLayoutId id="2147492708" r:id="rId8"/>
    <p:sldLayoutId id="2147492709" r:id="rId9"/>
    <p:sldLayoutId id="2147492710" r:id="rId10"/>
    <p:sldLayoutId id="2147492711" r:id="rId11"/>
  </p:sldLayoutIdLst>
  <p:hf hd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standards.ieee.org/about/sasb/patcom/patents.html"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hyperlink" Target="https://mentor.ieee.org/802.11/dcn/15/11-15-1489-16-0000-register-of-loa-requests.docx" TargetMode="External"/><Relationship Id="rId4" Type="http://schemas.openxmlformats.org/officeDocument/2006/relationships/hyperlink" Target="https://mentor.ieee.org/802.11/dcn/15/11-15-1489-12-0000-register-of-loa-requests.docx" TargetMode="External"/></Relationships>
</file>

<file path=ppt/slides/_rels/slide19.xml.rels><?xml version="1.0" encoding="UTF-8" standalone="yes"?>
<Relationships xmlns="http://schemas.openxmlformats.org/package/2006/relationships"><Relationship Id="rId8" Type="http://schemas.openxmlformats.org/officeDocument/2006/relationships/hyperlink" Target="https://www.techstreet.com/ieee/standards/ieee-p802-11az?gateway_code=ieee&amp;vendor_id=7226&amp;product_id=2038172" TargetMode="External"/><Relationship Id="rId3" Type="http://schemas.openxmlformats.org/officeDocument/2006/relationships/hyperlink" Target="http://www.techstreet.com/ieeegate.html" TargetMode="External"/><Relationship Id="rId7" Type="http://schemas.openxmlformats.org/officeDocument/2006/relationships/hyperlink" Target="https://www.techstreet.com/ieee/standards/ieee-802-11ay-2021?gateway_code=ieee&amp;vendor_id=6142&amp;product_id=2023419" TargetMode="External"/><Relationship Id="rId2" Type="http://schemas.openxmlformats.org/officeDocument/2006/relationships/notesSlide" Target="../notesSlides/notesSlide12.xml"/><Relationship Id="rId1" Type="http://schemas.openxmlformats.org/officeDocument/2006/relationships/slideLayout" Target="../slideLayouts/slideLayout12.xml"/><Relationship Id="rId6" Type="http://schemas.openxmlformats.org/officeDocument/2006/relationships/hyperlink" Target="https://www.techstreet.com/ieee/standards/ieee-802-11ax-2021?gateway_code=ieee&amp;vendor_id=7180&amp;product_id=2019792" TargetMode="External"/><Relationship Id="rId11" Type="http://schemas.openxmlformats.org/officeDocument/2006/relationships/hyperlink" Target="https://www.techstreet.com/ieee/standards/ieee-p802-11bd?product_id=2251332" TargetMode="External"/><Relationship Id="rId5" Type="http://schemas.openxmlformats.org/officeDocument/2006/relationships/hyperlink" Target="https://www.techstreet.com/standards/ieee-p802-11?product_id=2009234" TargetMode="External"/><Relationship Id="rId10" Type="http://schemas.openxmlformats.org/officeDocument/2006/relationships/hyperlink" Target="https://www.techstreet.com/ieee/standards/ieee-p802-11bc?product_id=2241694" TargetMode="External"/><Relationship Id="rId4" Type="http://schemas.openxmlformats.org/officeDocument/2006/relationships/hyperlink" Target="https://ieeexplore.ieee.org/browse/standards/get-program/page/series?id=68" TargetMode="External"/><Relationship Id="rId9" Type="http://schemas.openxmlformats.org/officeDocument/2006/relationships/hyperlink" Target="http://www.techstreet.com/ieee/products/vendor_id/6896"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urldefense.com/v3/__https:/www.linkedin.com/feed/update/urn:li:activity:6975781964800786432__;!!NpxR!lnWG-5AJrp64mPwlJXUKvdDbYZhZiwbJzuvaJIuo3ygX3umof_45fTqHwrXg7jQp0ZIHo1LohMDwL1zE$"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www.linkedin.com/company/ieee802" TargetMode="External"/><Relationship Id="rId2" Type="http://schemas.openxmlformats.org/officeDocument/2006/relationships/hyperlink" Target="https://twitter.com/ieee802" TargetMode="External"/><Relationship Id="rId1" Type="http://schemas.openxmlformats.org/officeDocument/2006/relationships/slideLayout" Target="../slideLayouts/slideLayout2.xml"/><Relationship Id="rId5" Type="http://schemas.openxmlformats.org/officeDocument/2006/relationships/hyperlink" Target="mailto:jdambrosia@ieee.org" TargetMode="External"/><Relationship Id="rId4" Type="http://schemas.openxmlformats.org/officeDocument/2006/relationships/hyperlink" Target="https://standards.ieee.org/featured/802/index.html"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s://www.computer.org/education/standards-activities-board-webinars" TargetMode="External"/><Relationship Id="rId3" Type="http://schemas.openxmlformats.org/officeDocument/2006/relationships/hyperlink" Target="https://innovationatwork.ieee.org/events/techtalk-panel-802/" TargetMode="External"/><Relationship Id="rId7" Type="http://schemas.openxmlformats.org/officeDocument/2006/relationships/hyperlink" Target="https://mentor.ieee.org/802.11/dcn/22/11-22-0921-02-coex-ieee-802-tech-talk.pptx"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hyperlink" Target="https://event.on24.com/wcc/r/3773476/C7EC868EDBF1E02388284EEFF677072F?partnerref=IAWLPpanel802" TargetMode="External"/><Relationship Id="rId5" Type="http://schemas.openxmlformats.org/officeDocument/2006/relationships/hyperlink" Target="https://event.on24.com/eventRegistration/EventLobbyServlet?target=reg20.jsp&amp;partnerref=IAWLPpanel802&amp;eventid=3135616&amp;sessionid=1&amp;key=92CA29BB5CCF0F70A2640FCC1C0CB830&amp;regTag=&amp;V2=false&amp;sourcepage=register" TargetMode="External"/><Relationship Id="rId4" Type="http://schemas.openxmlformats.org/officeDocument/2006/relationships/hyperlink" Target="https://wcc.on24.com/webcast/present?e=2716854&amp;k=93F8DB94EE7850D2A7C4ACDD5E36D416"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ieee802.org/802tele_calendar.html"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www.ieee802.org/11/Meetings/Meeting_Plan.html"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1/dcn/11/11-11-1625-02-0000-comment-resolution-guide.doc" TargetMode="External"/><Relationship Id="rId2" Type="http://schemas.openxmlformats.org/officeDocument/2006/relationships/hyperlink" Target="https://mentor.ieee.org/802.11/dcn/13/11-13-0230-05-0000-comment-resolution-tutorial.ppt" TargetMode="External"/><Relationship Id="rId1" Type="http://schemas.openxmlformats.org/officeDocument/2006/relationships/slideLayout" Target="../slideLayouts/slideLayout2.xml"/><Relationship Id="rId6" Type="http://schemas.openxmlformats.org/officeDocument/2006/relationships/hyperlink" Target="https://mentor.ieee.org/802.11/dcn/08/11-08-0762-12-0000-motion-templates.doc" TargetMode="External"/><Relationship Id="rId5" Type="http://schemas.openxmlformats.org/officeDocument/2006/relationships/hyperlink" Target="https://mentor.ieee.org/802.11/dcn/18/11-18-1410-00-00ax-lb233-cr-spatial-reuse.docx" TargetMode="External"/><Relationship Id="rId4" Type="http://schemas.openxmlformats.org/officeDocument/2006/relationships/hyperlink" Target="https://mentor.ieee.org/802.11/dcn/18/11-18-0669-04-000m-revmd-mac-comments-assigned-to-hamilton.docx"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1/dcn/15/11-15-0355"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hyperlink" Target="https://mentor.ieee.org/802.11/dcn/11/11-11-0270" TargetMode="External"/><Relationship Id="rId5" Type="http://schemas.openxmlformats.org/officeDocument/2006/relationships/hyperlink" Target="https://mentor.ieee.org/802.11/dcn/09/11-09-1034" TargetMode="External"/><Relationship Id="rId4" Type="http://schemas.openxmlformats.org/officeDocument/2006/relationships/hyperlink" Target="https://mentor.ieee.org/802.11/dcn/09/11-09-0533"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8" Type="http://schemas.openxmlformats.org/officeDocument/2006/relationships/hyperlink" Target="https://standards.ieee.org/news/2018/ieee-802_11-extremely-high-throughput-study-group.html" TargetMode="External"/><Relationship Id="rId3" Type="http://schemas.openxmlformats.org/officeDocument/2006/relationships/hyperlink" Target="http://standards.ieee.org/news/2018/standard_increased_high_bandwidth_wlan_china.html" TargetMode="External"/><Relationship Id="rId7" Type="http://schemas.openxmlformats.org/officeDocument/2006/relationships/hyperlink" Target="https://standards.ieee.org/news/2018/ieee-802_11aq-standard-amendment-wlan.html"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hyperlink" Target="https://beyondstandards.ieee.org/general-news/ieee-802-11-launches-standards-amendment-project-for-light-communications-lifi/" TargetMode="External"/><Relationship Id="rId5" Type="http://schemas.openxmlformats.org/officeDocument/2006/relationships/hyperlink" Target="http://standards.ieee.org/news/2018/ieee_802_11ak-2018.html" TargetMode="External"/><Relationship Id="rId4" Type="http://schemas.openxmlformats.org/officeDocument/2006/relationships/hyperlink" Target="http://standards.ieee.org/news/2018/ieee_802-11_study_groups.html" TargetMode="External"/></Relationships>
</file>

<file path=ppt/slides/_rels/slide31.xml.rels><?xml version="1.0" encoding="UTF-8" standalone="yes"?>
<Relationships xmlns="http://schemas.openxmlformats.org/package/2006/relationships"><Relationship Id="rId3" Type="http://schemas.openxmlformats.org/officeDocument/2006/relationships/hyperlink" Target="https://beyondstandards.ieee.org/networking/ieee-p802-11be-to-enable-extremely-high-throughput-eht-and-low-latency-for-wi-fi/"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 Id="rId5" Type="http://schemas.openxmlformats.org/officeDocument/2006/relationships/hyperlink" Target="https://beyondstandards.ieee.org/networking/ieee-802-11bf-aims-to-enable-a-new-application-of-wlan-technology-wlan-sensing/" TargetMode="External"/><Relationship Id="rId4" Type="http://schemas.openxmlformats.org/officeDocument/2006/relationships/hyperlink" Target="http://standards.ieee.org/news/2019/5g-indoor-hotspot-and-dense-urban-deployments.html" TargetMode="External"/></Relationships>
</file>

<file path=ppt/slides/_rels/slide32.xml.rels><?xml version="1.0" encoding="UTF-8" standalone="yes"?>
<Relationships xmlns="http://schemas.openxmlformats.org/package/2006/relationships"><Relationship Id="rId3" Type="http://schemas.openxmlformats.org/officeDocument/2006/relationships/hyperlink" Target="https://beyondstandards.ieee.org/networking/ieee-802-11bf-aims-to-enable-a-new-application-of-wlan-technology-wlan-sensing/"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hyperlink" Target="https://beyondstandards.ieee.org/data-privacy-and-ease-of-use-in-wireless-networks/"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noFill/>
        </p:spPr>
        <p:txBody>
          <a:bodyPr/>
          <a:lstStyle/>
          <a:p>
            <a:r>
              <a:rPr lang="en-US" altLang="en-US" dirty="0" smtClean="0"/>
              <a:t>November 2022 802.11 Session</a:t>
            </a:r>
            <a:br>
              <a:rPr lang="en-US" altLang="en-US" dirty="0" smtClean="0"/>
            </a:br>
            <a:r>
              <a:rPr lang="en-US" altLang="en-US" dirty="0" smtClean="0"/>
              <a:t>WG Chair’s Supplementary Material</a:t>
            </a:r>
          </a:p>
        </p:txBody>
      </p:sp>
      <p:sp>
        <p:nvSpPr>
          <p:cNvPr id="6147" name="Rectangle 6"/>
          <p:cNvSpPr>
            <a:spLocks noGrp="1" noChangeArrowheads="1"/>
          </p:cNvSpPr>
          <p:nvPr>
            <p:ph type="body" idx="1"/>
          </p:nvPr>
        </p:nvSpPr>
        <p:spPr>
          <a:xfrm>
            <a:off x="2209800" y="2057400"/>
            <a:ext cx="7772400" cy="381000"/>
          </a:xfrm>
          <a:noFill/>
        </p:spPr>
        <p:txBody>
          <a:bodyPr/>
          <a:lstStyle/>
          <a:p>
            <a:pPr algn="ctr">
              <a:lnSpc>
                <a:spcPct val="90000"/>
              </a:lnSpc>
              <a:buFontTx/>
              <a:buNone/>
            </a:pPr>
            <a:r>
              <a:rPr lang="en-US" altLang="en-US" sz="2000" dirty="0" smtClean="0"/>
              <a:t>Date:</a:t>
            </a:r>
            <a:r>
              <a:rPr lang="en-US" altLang="en-US" sz="2000" b="0" dirty="0" smtClean="0"/>
              <a:t> 2022-11-15</a:t>
            </a:r>
          </a:p>
        </p:txBody>
      </p:sp>
      <p:graphicFrame>
        <p:nvGraphicFramePr>
          <p:cNvPr id="6148" name="Object 11"/>
          <p:cNvGraphicFramePr>
            <a:graphicFrameLocks noChangeAspect="1"/>
          </p:cNvGraphicFramePr>
          <p:nvPr/>
        </p:nvGraphicFramePr>
        <p:xfrm>
          <a:off x="2054225" y="3206750"/>
          <a:ext cx="7731125" cy="2587625"/>
        </p:xfrm>
        <a:graphic>
          <a:graphicData uri="http://schemas.openxmlformats.org/presentationml/2006/ole">
            <mc:AlternateContent xmlns:mc="http://schemas.openxmlformats.org/markup-compatibility/2006">
              <mc:Choice xmlns:v="urn:schemas-microsoft-com:vml" Requires="v">
                <p:oleObj spid="_x0000_s6290" name="Document" r:id="rId5" imgW="8286150" imgH="2778876" progId="Word.Document.8">
                  <p:embed/>
                </p:oleObj>
              </mc:Choice>
              <mc:Fallback>
                <p:oleObj name="Document" r:id="rId5" imgW="8286150" imgH="2778876" progId="Word.Document.8">
                  <p:embed/>
                  <p:pic>
                    <p:nvPicPr>
                      <p:cNvPr id="0" name="Object 1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054225" y="3206750"/>
                        <a:ext cx="7731125" cy="2587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6149" name="Rectangle 12"/>
          <p:cNvSpPr>
            <a:spLocks noChangeArrowheads="1"/>
          </p:cNvSpPr>
          <p:nvPr/>
        </p:nvSpPr>
        <p:spPr bwMode="auto">
          <a:xfrm>
            <a:off x="2057400" y="2743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a:t>Authors:</a:t>
            </a:r>
            <a:endParaRPr lang="en-US" altLang="en-US" sz="2000" b="0"/>
          </a:p>
        </p:txBody>
      </p:sp>
      <p:sp>
        <p:nvSpPr>
          <p:cNvPr id="6150"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November 2022</a:t>
            </a:r>
          </a:p>
        </p:txBody>
      </p:sp>
      <p:sp>
        <p:nvSpPr>
          <p:cNvPr id="6151"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6152"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537A1A52-A35D-4CFF-A34A-6C09ED14E63A}" type="slidenum">
              <a:rPr lang="en-US" altLang="en-US" sz="1200" b="0" smtClean="0"/>
              <a:pPr>
                <a:spcBef>
                  <a:spcPct val="0"/>
                </a:spcBef>
                <a:buFontTx/>
                <a:buNone/>
              </a:pPr>
              <a:t>1</a:t>
            </a:fld>
            <a:endParaRPr lang="en-US" altLang="en-US" sz="1200" b="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6313" y="4406900"/>
            <a:ext cx="7772400" cy="1362075"/>
          </a:xfrm>
        </p:spPr>
        <p:txBody>
          <a:bodyPr/>
          <a:lstStyle/>
          <a:p>
            <a:pPr>
              <a:defRPr/>
            </a:pPr>
            <a:r>
              <a:rPr lang="en-GB" dirty="0" err="1" smtClean="0"/>
              <a:t>FRIday</a:t>
            </a:r>
            <a:endParaRPr lang="en-GB" dirty="0"/>
          </a:p>
        </p:txBody>
      </p:sp>
      <p:sp>
        <p:nvSpPr>
          <p:cNvPr id="9219" name="Text Placeholder 2"/>
          <p:cNvSpPr>
            <a:spLocks noGrp="1"/>
          </p:cNvSpPr>
          <p:nvPr>
            <p:ph type="body" idx="1"/>
          </p:nvPr>
        </p:nvSpPr>
        <p:spPr>
          <a:xfrm>
            <a:off x="963613" y="2906713"/>
            <a:ext cx="10363200" cy="1500187"/>
          </a:xfrm>
        </p:spPr>
        <p:txBody>
          <a:bodyPr/>
          <a:lstStyle/>
          <a:p>
            <a:endParaRPr lang="en-GB" altLang="en-US" smtClean="0"/>
          </a:p>
        </p:txBody>
      </p:sp>
      <p:sp>
        <p:nvSpPr>
          <p:cNvPr id="9220" name="Date Placeholder 2"/>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November 2022</a:t>
            </a:r>
          </a:p>
        </p:txBody>
      </p:sp>
      <p:sp>
        <p:nvSpPr>
          <p:cNvPr id="922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9222"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1C8E10CE-D294-4C89-ACFF-F5F1BFD75B0A}" type="slidenum">
              <a:rPr lang="en-US" altLang="en-US" sz="1200" b="0" smtClean="0"/>
              <a:pPr>
                <a:spcBef>
                  <a:spcPct val="0"/>
                </a:spcBef>
                <a:buFontTx/>
                <a:buNone/>
              </a:pPr>
              <a:t>10</a:t>
            </a:fld>
            <a:endParaRPr lang="en-US" altLang="en-US" sz="1200" b="0" smtClean="0"/>
          </a:p>
        </p:txBody>
      </p:sp>
    </p:spTree>
    <p:extLst>
      <p:ext uri="{BB962C8B-B14F-4D97-AF65-F5344CB8AC3E}">
        <p14:creationId xmlns:p14="http://schemas.microsoft.com/office/powerpoint/2010/main" val="28635456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November 2022</a:t>
            </a:r>
          </a:p>
        </p:txBody>
      </p:sp>
      <p:sp>
        <p:nvSpPr>
          <p:cNvPr id="10243"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10244" name="Content Placeholder 2"/>
          <p:cNvSpPr>
            <a:spLocks noGrp="1"/>
          </p:cNvSpPr>
          <p:nvPr>
            <p:ph idx="1"/>
          </p:nvPr>
        </p:nvSpPr>
        <p:spPr/>
        <p:txBody>
          <a:bodyPr/>
          <a:lstStyle/>
          <a:p>
            <a:r>
              <a:rPr lang="en-US" altLang="en-US" smtClean="0"/>
              <a:t>All participants in IEEE-SA activities are expected to adhere to the core principles underlying the:</a:t>
            </a:r>
          </a:p>
          <a:p>
            <a:pPr lvl="1">
              <a:buFont typeface="Arial" panose="020B0604020202020204" pitchFamily="34" charset="0"/>
              <a:buChar char="•"/>
            </a:pPr>
            <a:r>
              <a:rPr lang="en-US" altLang="en-US" sz="1800" smtClean="0">
                <a:hlinkClick r:id="rId3"/>
              </a:rPr>
              <a:t>IEEE Code of Ethics</a:t>
            </a:r>
            <a:endParaRPr lang="en-US" altLang="en-US" sz="1800" smtClean="0"/>
          </a:p>
          <a:p>
            <a:pPr lvl="1">
              <a:buFont typeface="Arial" panose="020B0604020202020204" pitchFamily="34" charset="0"/>
              <a:buChar char="•"/>
            </a:pPr>
            <a:r>
              <a:rPr lang="en-US" altLang="en-US" sz="1800" smtClean="0">
                <a:hlinkClick r:id="rId4"/>
              </a:rPr>
              <a:t>IEEE Code of Conduct</a:t>
            </a:r>
            <a:endParaRPr lang="en-US" altLang="en-US" sz="1800" smtClean="0"/>
          </a:p>
          <a:p>
            <a:r>
              <a:rPr lang="en-US" altLang="en-US" smtClean="0"/>
              <a:t>The core principles of the IEEE Codes of Ethics &amp; Conduct are to:</a:t>
            </a:r>
          </a:p>
          <a:p>
            <a:pPr lvl="1">
              <a:buFont typeface="Arial" panose="020B0604020202020204" pitchFamily="34" charset="0"/>
              <a:buChar char="•"/>
            </a:pPr>
            <a:r>
              <a:rPr lang="en-US" altLang="en-US" sz="1800" i="1" smtClean="0"/>
              <a:t>Uphold the highest standards of integrity, responsible behavior, and ethical and professional conduct</a:t>
            </a:r>
          </a:p>
          <a:p>
            <a:pPr lvl="1">
              <a:buFont typeface="Arial" panose="020B0604020202020204" pitchFamily="34" charset="0"/>
              <a:buChar char="•"/>
            </a:pPr>
            <a:r>
              <a:rPr lang="en-US" altLang="en-US" sz="1800" i="1" smtClean="0"/>
              <a:t>Treat people fairly and with respect, to not engage in harassment, discrimination, or retaliation, and to protect people's privacy.</a:t>
            </a:r>
          </a:p>
          <a:p>
            <a:pPr lvl="1">
              <a:buFont typeface="Arial" panose="020B0604020202020204" pitchFamily="34" charset="0"/>
              <a:buChar char="•"/>
            </a:pPr>
            <a:r>
              <a:rPr lang="en-US" altLang="en-US" sz="1800" i="1" smtClean="0"/>
              <a:t>Avoid injuring others, their property, reputation, or employment by false or malicious action</a:t>
            </a:r>
          </a:p>
          <a:p>
            <a:r>
              <a:rPr lang="en-US" altLang="en-US" smtClean="0"/>
              <a:t>The most recent versions of these Codes are available at</a:t>
            </a:r>
          </a:p>
          <a:p>
            <a:pPr lvl="1">
              <a:buFont typeface="Arial" panose="020B0604020202020204" pitchFamily="34" charset="0"/>
              <a:buChar char="•"/>
            </a:pPr>
            <a:r>
              <a:rPr lang="en-US" altLang="en-US" sz="1800" smtClean="0">
                <a:hlinkClick r:id="rId5"/>
              </a:rPr>
              <a:t>http://www.ieee.org/about/corporate/governance</a:t>
            </a:r>
            <a:endParaRPr lang="en-US" altLang="en-US" sz="1800" smtClean="0"/>
          </a:p>
          <a:p>
            <a:endParaRPr lang="en-GB" altLang="en-US" smtClean="0"/>
          </a:p>
        </p:txBody>
      </p:sp>
      <p:sp>
        <p:nvSpPr>
          <p:cNvPr id="10245" name="Title 3"/>
          <p:cNvSpPr>
            <a:spLocks noGrp="1"/>
          </p:cNvSpPr>
          <p:nvPr>
            <p:ph type="title"/>
          </p:nvPr>
        </p:nvSpPr>
        <p:spPr/>
        <p:txBody>
          <a:bodyPr/>
          <a:lstStyle/>
          <a:p>
            <a:r>
              <a:rPr lang="en-US" altLang="en-US" dirty="0" smtClean="0"/>
              <a:t>F2.1 Participant behavior in IEEE-SA activities is guided</a:t>
            </a:r>
            <a:br>
              <a:rPr lang="en-US" altLang="en-US" dirty="0" smtClean="0"/>
            </a:br>
            <a:r>
              <a:rPr lang="en-US" altLang="en-US" dirty="0" smtClean="0"/>
              <a:t>by the IEEE Codes of Ethics &amp; Conduct</a:t>
            </a:r>
            <a:endParaRPr lang="en-GB" altLang="en-US" dirty="0" smtClean="0"/>
          </a:p>
        </p:txBody>
      </p:sp>
      <p:sp>
        <p:nvSpPr>
          <p:cNvPr id="1024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F0C35308-AF0D-484D-A97E-DBB48FF90B69}" type="slidenum">
              <a:rPr lang="en-US" altLang="en-US" sz="1200" b="0" smtClean="0"/>
              <a:pPr>
                <a:spcBef>
                  <a:spcPct val="0"/>
                </a:spcBef>
                <a:buFontTx/>
                <a:buNone/>
              </a:pPr>
              <a:t>11</a:t>
            </a:fld>
            <a:endParaRPr lang="en-US" altLang="en-US" sz="1200" b="0" smtClean="0"/>
          </a:p>
        </p:txBody>
      </p:sp>
    </p:spTree>
    <p:extLst>
      <p:ext uri="{BB962C8B-B14F-4D97-AF65-F5344CB8AC3E}">
        <p14:creationId xmlns:p14="http://schemas.microsoft.com/office/powerpoint/2010/main" val="402756398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idx="1"/>
          </p:nvPr>
        </p:nvSpPr>
        <p:spPr>
          <a:xfrm>
            <a:off x="762000" y="1828800"/>
            <a:ext cx="10363200" cy="4572000"/>
          </a:xfrm>
        </p:spPr>
        <p:txBody>
          <a:bodyPr/>
          <a:lstStyle/>
          <a:p>
            <a:r>
              <a:rPr lang="en-US" altLang="en-US" dirty="0" smtClean="0"/>
              <a:t>The </a:t>
            </a:r>
            <a:r>
              <a:rPr lang="en-US" altLang="en-US" dirty="0" smtClean="0">
                <a:hlinkClick r:id="rId3"/>
              </a:rPr>
              <a:t>IEEE-SA Standards Board Bylaws </a:t>
            </a:r>
            <a:r>
              <a:rPr lang="en-US" altLang="en-US" dirty="0" smtClean="0"/>
              <a:t>(clause 5.2.1.3) specifies that “</a:t>
            </a:r>
            <a:r>
              <a:rPr lang="en-US" altLang="en-US" i="1" dirty="0" smtClean="0"/>
              <a:t>the standards development process shall not be dominated by any single interest category, individual, or organization</a:t>
            </a:r>
            <a:r>
              <a:rPr lang="en-US" altLang="en-US" dirty="0" smtClean="0"/>
              <a:t>”</a:t>
            </a:r>
          </a:p>
          <a:p>
            <a:pPr lvl="1">
              <a:buFont typeface="Arial" panose="020B0604020202020204" pitchFamily="34" charset="0"/>
              <a:buChar char="•"/>
            </a:pPr>
            <a:r>
              <a:rPr lang="en-US" altLang="en-US" sz="1800" dirty="0" smtClean="0"/>
              <a:t>This means no participant may exercise “</a:t>
            </a:r>
            <a:r>
              <a:rPr lang="en-US" altLang="en-US" sz="1800" i="1" dirty="0" smtClean="0"/>
              <a:t>authority, leadership, or influence by reason of superior leverage, strength, or representation to the exclusion of fair and equitable consideration of other viewpoints</a:t>
            </a:r>
            <a:r>
              <a:rPr lang="en-US" altLang="en-US" sz="1800" dirty="0" smtClean="0"/>
              <a:t>” or “</a:t>
            </a:r>
            <a:r>
              <a:rPr lang="en-US" altLang="en-US" sz="1800" i="1" dirty="0" smtClean="0"/>
              <a:t>to hinder the progress of the standards development activity</a:t>
            </a:r>
            <a:r>
              <a:rPr lang="en-US" altLang="en-US" sz="1800" dirty="0" smtClean="0"/>
              <a:t>”</a:t>
            </a:r>
          </a:p>
          <a:p>
            <a:r>
              <a:rPr lang="en-US" altLang="en-US" dirty="0" smtClean="0"/>
              <a:t>This rule applies equally to those participating in a standards development project and to that project’s leadership group</a:t>
            </a:r>
          </a:p>
          <a:p>
            <a:r>
              <a:rPr lang="en-US" altLang="en-US" dirty="0" smtClean="0"/>
              <a:t>Any person who reasonably suspects that dominance is occurring in a standards development project is encouraged to bring the issue to the attention of the Standards Committee or the project’s IEEE-SA Program Manager</a:t>
            </a:r>
          </a:p>
          <a:p>
            <a:endParaRPr lang="en-US" altLang="en-US" dirty="0" smtClean="0"/>
          </a:p>
        </p:txBody>
      </p:sp>
      <p:sp>
        <p:nvSpPr>
          <p:cNvPr id="14339" name="Rectangle 1"/>
          <p:cNvSpPr>
            <a:spLocks noGrp="1" noChangeArrowheads="1"/>
          </p:cNvSpPr>
          <p:nvPr>
            <p:ph type="title"/>
          </p:nvPr>
        </p:nvSpPr>
        <p:spPr/>
        <p:txBody>
          <a:bodyPr lIns="90000" tIns="46800" rIns="90000" bIns="46800"/>
          <a:lstStyle/>
          <a:p>
            <a:r>
              <a:rPr lang="en-US" altLang="en-US" dirty="0" smtClean="0"/>
              <a:t>F2.1 IEEE-SA standards activities shall allow the fair &amp;</a:t>
            </a:r>
            <a:br>
              <a:rPr lang="en-US" altLang="en-US" dirty="0" smtClean="0"/>
            </a:br>
            <a:r>
              <a:rPr lang="en-US" altLang="en-US" dirty="0" smtClean="0"/>
              <a:t>equitable consideration of all viewpoints</a:t>
            </a:r>
          </a:p>
        </p:txBody>
      </p:sp>
      <p:sp>
        <p:nvSpPr>
          <p:cNvPr id="14340"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November 2022</a:t>
            </a:r>
          </a:p>
        </p:txBody>
      </p:sp>
      <p:sp>
        <p:nvSpPr>
          <p:cNvPr id="14341"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14342"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3D139C87-CBAD-4AD3-AAB6-B7C6DAE13FEC}" type="slidenum">
              <a:rPr lang="en-US" altLang="en-US" sz="1200" b="0" smtClean="0"/>
              <a:pPr>
                <a:spcBef>
                  <a:spcPct val="0"/>
                </a:spcBef>
                <a:buFontTx/>
                <a:buNone/>
              </a:pPr>
              <a:t>12</a:t>
            </a:fld>
            <a:endParaRPr lang="en-US" altLang="en-US" sz="1200" b="0" smtClean="0"/>
          </a:p>
        </p:txBody>
      </p:sp>
    </p:spTree>
    <p:extLst>
      <p:ext uri="{BB962C8B-B14F-4D97-AF65-F5344CB8AC3E}">
        <p14:creationId xmlns:p14="http://schemas.microsoft.com/office/powerpoint/2010/main" val="293860300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idx="1"/>
          </p:nvPr>
        </p:nvSpPr>
        <p:spPr>
          <a:xfrm>
            <a:off x="762000" y="1905000"/>
            <a:ext cx="10363200" cy="4572000"/>
          </a:xfrm>
        </p:spPr>
        <p:txBody>
          <a:bodyPr/>
          <a:lstStyle/>
          <a:p>
            <a:r>
              <a:rPr lang="en-US" altLang="en-US" sz="2000" smtClean="0"/>
              <a:t>The </a:t>
            </a:r>
            <a:r>
              <a:rPr lang="en-US" altLang="en-US" sz="2000" smtClean="0">
                <a:hlinkClick r:id="rId3"/>
              </a:rPr>
              <a:t>IEEE-SA Standards Board Bylaws </a:t>
            </a:r>
            <a:r>
              <a:rPr lang="en-US" altLang="en-US" sz="2000" smtClean="0"/>
              <a:t>require that “participants in the IEEE standards development individual process shall act based on their qualifications and experience”</a:t>
            </a:r>
          </a:p>
          <a:p>
            <a:r>
              <a:rPr lang="en-US" altLang="en-US" sz="2000" smtClean="0"/>
              <a:t>This means participants:</a:t>
            </a:r>
          </a:p>
          <a:p>
            <a:pPr lvl="1">
              <a:buFont typeface="Arial" panose="020B0604020202020204" pitchFamily="34" charset="0"/>
              <a:buChar char="•"/>
            </a:pPr>
            <a:r>
              <a:rPr lang="en-US" altLang="en-US" sz="1800" b="1" smtClean="0">
                <a:solidFill>
                  <a:srgbClr val="00B050"/>
                </a:solidFill>
              </a:rPr>
              <a:t>Shall act &amp; vote </a:t>
            </a:r>
            <a:r>
              <a:rPr lang="en-US" altLang="en-US" sz="1800" smtClean="0"/>
              <a:t>based on their personal &amp; independent opinions derived from their expertise, knowledge, and qualifications</a:t>
            </a:r>
          </a:p>
          <a:p>
            <a:pPr lvl="1">
              <a:buFont typeface="Arial" panose="020B0604020202020204" pitchFamily="34" charset="0"/>
              <a:buChar char="•"/>
            </a:pPr>
            <a:r>
              <a:rPr lang="en-US" altLang="en-US" sz="1800" b="1" smtClean="0">
                <a:solidFill>
                  <a:srgbClr val="FF0000"/>
                </a:solidFill>
              </a:rPr>
              <a:t>Shall not act or vote </a:t>
            </a:r>
            <a:r>
              <a:rPr lang="en-US" altLang="en-US" sz="1800" smtClean="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altLang="en-US" sz="1800" b="1" smtClean="0">
                <a:solidFill>
                  <a:srgbClr val="FF0000"/>
                </a:solidFill>
              </a:rPr>
              <a:t>Shall not direct </a:t>
            </a:r>
            <a:r>
              <a:rPr lang="en-US" altLang="en-US" sz="1800" smtClean="0"/>
              <a:t>the actions or votes of other participants or retaliate against other participants for fulfilling their responsibility to act &amp; vote based on their personal &amp; independently developed opinions</a:t>
            </a:r>
          </a:p>
          <a:p>
            <a:r>
              <a:rPr lang="en-US" altLang="en-US" sz="2000" smtClean="0"/>
              <a:t>By participating in standards activities using the “</a:t>
            </a:r>
            <a:r>
              <a:rPr lang="en-US" altLang="en-US" sz="2000" i="1" smtClean="0"/>
              <a:t>individual process</a:t>
            </a:r>
            <a:r>
              <a:rPr lang="en-US" altLang="en-US" sz="2000" smtClean="0"/>
              <a:t>”, you are deemed to accept these requirements; if you are unable to satisfy these requirements then you shall immediately cease any participation</a:t>
            </a:r>
          </a:p>
          <a:p>
            <a:endParaRPr lang="en-US" altLang="en-US" smtClean="0"/>
          </a:p>
        </p:txBody>
      </p:sp>
      <p:sp>
        <p:nvSpPr>
          <p:cNvPr id="12291" name="Rectangle 1"/>
          <p:cNvSpPr>
            <a:spLocks noGrp="1" noChangeArrowheads="1"/>
          </p:cNvSpPr>
          <p:nvPr>
            <p:ph type="title"/>
          </p:nvPr>
        </p:nvSpPr>
        <p:spPr>
          <a:xfrm>
            <a:off x="914400" y="685800"/>
            <a:ext cx="10896600" cy="1066800"/>
          </a:xfrm>
        </p:spPr>
        <p:txBody>
          <a:bodyPr lIns="90000" tIns="46800" rIns="90000" bIns="46800"/>
          <a:lstStyle/>
          <a:p>
            <a:r>
              <a:rPr lang="en-US" altLang="en-US" dirty="0" smtClean="0"/>
              <a:t>F2.1 Participants in the IEEE-SA “individual process” shall</a:t>
            </a:r>
            <a:br>
              <a:rPr lang="en-US" altLang="en-US" dirty="0" smtClean="0"/>
            </a:br>
            <a:r>
              <a:rPr lang="en-US" altLang="en-US" dirty="0" smtClean="0"/>
              <a:t>act independently of others, including employers</a:t>
            </a:r>
          </a:p>
        </p:txBody>
      </p:sp>
      <p:sp>
        <p:nvSpPr>
          <p:cNvPr id="12292"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November 2022</a:t>
            </a:r>
          </a:p>
        </p:txBody>
      </p:sp>
      <p:sp>
        <p:nvSpPr>
          <p:cNvPr id="12293"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12294"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AB70BD5C-7D23-4E8F-B2D7-38CCDBE90359}" type="slidenum">
              <a:rPr lang="en-US" altLang="en-US" sz="1200" b="0" smtClean="0"/>
              <a:pPr>
                <a:spcBef>
                  <a:spcPct val="0"/>
                </a:spcBef>
                <a:buFontTx/>
                <a:buNone/>
              </a:pPr>
              <a:t>13</a:t>
            </a:fld>
            <a:endParaRPr lang="en-US" altLang="en-US" sz="1200" b="0" smtClean="0"/>
          </a:p>
        </p:txBody>
      </p:sp>
    </p:spTree>
    <p:extLst>
      <p:ext uri="{BB962C8B-B14F-4D97-AF65-F5344CB8AC3E}">
        <p14:creationId xmlns:p14="http://schemas.microsoft.com/office/powerpoint/2010/main" val="6138873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idx="1"/>
          </p:nvPr>
        </p:nvSpPr>
        <p:spPr/>
        <p:txBody>
          <a:bodyPr/>
          <a:lstStyle/>
          <a:p>
            <a:pPr marL="0" indent="0">
              <a:buFontTx/>
              <a:buNone/>
            </a:pPr>
            <a:r>
              <a:rPr lang="en-US" altLang="en-US" sz="3200" i="1" dirty="0" smtClean="0">
                <a:latin typeface="Calibri" panose="020F0502020204030204" pitchFamily="34" charset="0"/>
                <a:cs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r>
              <a:rPr lang="en-US" altLang="en-US" sz="3200" dirty="0" smtClean="0">
                <a:latin typeface="Calibri" panose="020F0502020204030204" pitchFamily="34" charset="0"/>
                <a:cs typeface="Calibri" panose="020F0502020204030204" pitchFamily="34" charset="0"/>
              </a:rPr>
              <a:t/>
            </a:r>
            <a:br>
              <a:rPr lang="en-US" altLang="en-US" sz="3200" dirty="0" smtClean="0">
                <a:latin typeface="Calibri" panose="020F0502020204030204" pitchFamily="34" charset="0"/>
                <a:cs typeface="Calibri" panose="020F0502020204030204" pitchFamily="34" charset="0"/>
              </a:rPr>
            </a:br>
            <a:endParaRPr lang="en-US" altLang="en-US" sz="3200" dirty="0" smtClean="0">
              <a:latin typeface="Calibri" panose="020F0502020204030204" pitchFamily="34" charset="0"/>
              <a:cs typeface="Calibri" panose="020F0502020204030204" pitchFamily="34" charset="0"/>
            </a:endParaRPr>
          </a:p>
        </p:txBody>
      </p:sp>
      <p:sp>
        <p:nvSpPr>
          <p:cNvPr id="16387"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F</a:t>
            </a:r>
            <a:r>
              <a:rPr lang="en-US" altLang="en-US" u="sng" dirty="0" smtClean="0">
                <a:solidFill>
                  <a:schemeClr val="tx1"/>
                </a:solidFill>
                <a:latin typeface="Calibri" panose="020F0502020204030204" pitchFamily="34" charset="0"/>
                <a:cs typeface="Calibri" panose="020F0502020204030204" pitchFamily="34" charset="0"/>
              </a:rPr>
              <a:t>2.2 – Call for potentially essential patents</a:t>
            </a:r>
            <a:endParaRPr lang="en-US" altLang="en-US" u="sng" dirty="0" smtClean="0"/>
          </a:p>
        </p:txBody>
      </p:sp>
      <p:sp>
        <p:nvSpPr>
          <p:cNvPr id="16388"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November 2022</a:t>
            </a:r>
          </a:p>
        </p:txBody>
      </p:sp>
      <p:sp>
        <p:nvSpPr>
          <p:cNvPr id="16389"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16390"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FC202659-C26D-4262-B9E3-00934FE85A0C}" type="slidenum">
              <a:rPr lang="en-US" altLang="en-US" sz="1200" b="0" smtClean="0"/>
              <a:pPr>
                <a:spcBef>
                  <a:spcPct val="0"/>
                </a:spcBef>
                <a:buFontTx/>
                <a:buNone/>
              </a:pPr>
              <a:t>14</a:t>
            </a:fld>
            <a:endParaRPr lang="en-US" altLang="en-US" sz="1200" b="0" smtClean="0"/>
          </a:p>
        </p:txBody>
      </p:sp>
    </p:spTree>
    <p:extLst>
      <p:ext uri="{BB962C8B-B14F-4D97-AF65-F5344CB8AC3E}">
        <p14:creationId xmlns:p14="http://schemas.microsoft.com/office/powerpoint/2010/main" val="207978440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2"/>
            <a:ext cx="10363200" cy="379911"/>
          </a:xfrm>
        </p:spPr>
        <p:txBody>
          <a:bodyPr/>
          <a:lstStyle/>
          <a:p>
            <a:r>
              <a:rPr lang="en-GB" dirty="0"/>
              <a:t>F</a:t>
            </a:r>
            <a:r>
              <a:rPr lang="en-GB" dirty="0" smtClean="0"/>
              <a:t>2.3 Meeting Decorum</a:t>
            </a:r>
            <a:endParaRPr lang="en-GB" dirty="0"/>
          </a:p>
        </p:txBody>
      </p:sp>
      <p:sp>
        <p:nvSpPr>
          <p:cNvPr id="3" name="Content Placeholder 2"/>
          <p:cNvSpPr>
            <a:spLocks noGrp="1"/>
          </p:cNvSpPr>
          <p:nvPr>
            <p:ph idx="1"/>
          </p:nvPr>
        </p:nvSpPr>
        <p:spPr>
          <a:xfrm>
            <a:off x="733425" y="2624847"/>
            <a:ext cx="10515600" cy="3850565"/>
          </a:xfrm>
        </p:spPr>
        <p:txBody>
          <a:bodyPr/>
          <a:lstStyle/>
          <a:p>
            <a:pPr lvl="0"/>
            <a:r>
              <a:rPr lang="en-GB" dirty="0" smtClean="0"/>
              <a:t>Please observe proper decorum in meetings; No Photography </a:t>
            </a:r>
            <a:r>
              <a:rPr lang="en-GB" dirty="0"/>
              <a:t>or recording </a:t>
            </a:r>
            <a:endParaRPr lang="en-GB" dirty="0" smtClean="0"/>
          </a:p>
          <a:p>
            <a:pPr lvl="0"/>
            <a:r>
              <a:rPr lang="en-GB" dirty="0" smtClean="0"/>
              <a:t>Press </a:t>
            </a:r>
            <a:r>
              <a:rPr lang="en-GB" dirty="0"/>
              <a:t>(i.e., anyone reporting publicly on this meeting) are to announce their presence </a:t>
            </a:r>
            <a:r>
              <a:rPr lang="en-GB" dirty="0" smtClean="0"/>
              <a:t>(Jan 2019 IEEE-SA </a:t>
            </a:r>
            <a:r>
              <a:rPr lang="en-GB" dirty="0"/>
              <a:t>Standards Board Ops Manual </a:t>
            </a:r>
            <a:r>
              <a:rPr lang="en-GB" dirty="0" smtClean="0"/>
              <a:t>5.3.3.2)</a:t>
            </a:r>
            <a:endParaRPr lang="en-GB" sz="1400" dirty="0"/>
          </a:p>
          <a:p>
            <a:pPr lvl="0"/>
            <a:r>
              <a:rPr lang="en-GB" dirty="0"/>
              <a:t>Laptop speakers, cell phone / tablet ringers </a:t>
            </a:r>
            <a:r>
              <a:rPr lang="en-GB" dirty="0" smtClean="0"/>
              <a:t>off</a:t>
            </a:r>
          </a:p>
          <a:p>
            <a:pPr lvl="0"/>
            <a:r>
              <a:rPr lang="en-GB" dirty="0" smtClean="0"/>
              <a:t>Mute when not speaking (teleconference)</a:t>
            </a:r>
          </a:p>
          <a:p>
            <a:pPr lvl="0"/>
            <a:r>
              <a:rPr lang="en-GB" dirty="0" smtClean="0"/>
              <a:t>Use “no audio” in </a:t>
            </a:r>
            <a:r>
              <a:rPr lang="en-GB" dirty="0" err="1" smtClean="0"/>
              <a:t>Webex</a:t>
            </a:r>
            <a:r>
              <a:rPr lang="en-GB" dirty="0" smtClean="0"/>
              <a:t> when joining mixed mode meeting in person</a:t>
            </a:r>
          </a:p>
          <a:p>
            <a:r>
              <a:rPr lang="en-US" dirty="0" smtClean="0"/>
              <a:t>Use </a:t>
            </a:r>
            <a:r>
              <a:rPr lang="en-US" dirty="0"/>
              <a:t>chat window to </a:t>
            </a:r>
            <a:r>
              <a:rPr lang="en-US" dirty="0" smtClean="0"/>
              <a:t>enter the queue </a:t>
            </a:r>
            <a:r>
              <a:rPr lang="en-GB" dirty="0"/>
              <a:t>(teleconference)</a:t>
            </a:r>
          </a:p>
          <a:p>
            <a:pPr lvl="0"/>
            <a:r>
              <a:rPr lang="en-GB" dirty="0" smtClean="0"/>
              <a:t>Wear badges </a:t>
            </a:r>
            <a:r>
              <a:rPr lang="en-GB" dirty="0"/>
              <a:t>at all times in meeting </a:t>
            </a:r>
            <a:r>
              <a:rPr lang="en-GB" dirty="0" smtClean="0"/>
              <a:t>areas (face to face meetings)</a:t>
            </a:r>
            <a:endParaRPr lang="en-GB" sz="1400" dirty="0"/>
          </a:p>
          <a:p>
            <a:pPr lvl="1"/>
            <a:r>
              <a:rPr lang="en-GB" dirty="0"/>
              <a:t>Help the hotel security staff improve the general security of the meeting </a:t>
            </a:r>
            <a:r>
              <a:rPr lang="en-GB" dirty="0" smtClean="0"/>
              <a:t>rooms</a:t>
            </a:r>
          </a:p>
        </p:txBody>
      </p:sp>
      <p:sp>
        <p:nvSpPr>
          <p:cNvPr id="4" name="Date Placeholder 3"/>
          <p:cNvSpPr>
            <a:spLocks noGrp="1"/>
          </p:cNvSpPr>
          <p:nvPr>
            <p:ph type="dt" sz="half" idx="10"/>
          </p:nvPr>
        </p:nvSpPr>
        <p:spPr/>
        <p:txBody>
          <a:bodyPr/>
          <a:lstStyle/>
          <a:p>
            <a:pPr>
              <a:defRPr/>
            </a:pPr>
            <a:r>
              <a:rPr lang="en-US" smtClean="0"/>
              <a:t>November 2022</a:t>
            </a:r>
            <a:endParaRPr lang="en-US"/>
          </a:p>
        </p:txBody>
      </p:sp>
      <p:sp>
        <p:nvSpPr>
          <p:cNvPr id="5" name="Footer Placeholder 4"/>
          <p:cNvSpPr>
            <a:spLocks noGrp="1"/>
          </p:cNvSpPr>
          <p:nvPr>
            <p:ph type="ftr" sz="quarter" idx="11"/>
          </p:nvPr>
        </p:nvSpPr>
        <p:spPr/>
        <p:txBody>
          <a:bodyPr/>
          <a:lstStyle/>
          <a:p>
            <a:pPr>
              <a:defRPr/>
            </a:pPr>
            <a:r>
              <a:rPr lang="en-US" smtClean="0"/>
              <a:t>Dorothy Stanley, HP Enterprise</a:t>
            </a:r>
            <a:endParaRPr lang="en-US"/>
          </a:p>
        </p:txBody>
      </p:sp>
      <p:grpSp>
        <p:nvGrpSpPr>
          <p:cNvPr id="7" name="Group 6"/>
          <p:cNvGrpSpPr/>
          <p:nvPr/>
        </p:nvGrpSpPr>
        <p:grpSpPr>
          <a:xfrm>
            <a:off x="1981200" y="1143003"/>
            <a:ext cx="3712116" cy="1217613"/>
            <a:chOff x="0" y="0"/>
            <a:chExt cx="8354569" cy="2740219"/>
          </a:xfrm>
        </p:grpSpPr>
        <p:sp>
          <p:nvSpPr>
            <p:cNvPr id="8" name="Shape 14"/>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9" name="Shape 36"/>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0" name="Shape 38"/>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1" name="Shape 40"/>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2" name="Shape 42"/>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3" name="Shape 44"/>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 name="Shape 46"/>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 name="Shape 48"/>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6" name="Shape 50"/>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7" name="Shape 52"/>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8" name="Shape 54"/>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 name="Shape 56"/>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 name="Shape 59"/>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 name="Shape 61"/>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 name="Shape 63"/>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3" name="Shape 65"/>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4" name="Shape 67"/>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5" name="Shape 69"/>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26" name="Shape 71"/>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7" name="Shape 73"/>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8" name="Shape 75"/>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9" name="Shape 76"/>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0" name="Shape 78"/>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1" name="Shape 80"/>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2" name="Shape 82"/>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3" name="Shape 84"/>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4" name="Shape 86"/>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5" name="Shape 88"/>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6" name="Shape 90"/>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7" name="Shape 91"/>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8" name="Shape 93"/>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9" name="Shape 95"/>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0" name="Shape 97"/>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1" name="Shape 99"/>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2" name="Shape 101"/>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3" name="Shape 103"/>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4" name="Shape 105"/>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5" name="Shape 107"/>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6" name="Shape 109"/>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7" name="Shape 111"/>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8" name="Shape 113"/>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49" name="Shape 115"/>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0" name="Shape 117"/>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1" name="Shape 119"/>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2" name="Shape 121"/>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3" name="Shape 123"/>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4" name="Shape 125"/>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5" name="Shape 127"/>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6" name="Shape 129"/>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7" name="Shape 131"/>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8" name="Shape 133"/>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9" name="Shape 135"/>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0" name="Shape 137"/>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1" name="Shape 139"/>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2" name="Shape 141"/>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3" name="Shape 143"/>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4" name="Shape 145"/>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5" name="Shape 147"/>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6" name="Shape 149"/>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7" name="Shape 151"/>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8" name="Shape 153"/>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9" name="Shape 155"/>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0" name="Shape 157"/>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1" name="Shape 159"/>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2" name="Shape 161"/>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3" name="Shape 162"/>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4" name="Shape 164"/>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5" name="Shape 166"/>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6" name="Shape 168"/>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77" name="Shape 170"/>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78" name="Shape 172"/>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79" name="Shape 174"/>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80" name="Shape 176"/>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81" name="Shape 178"/>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82" name="Shape 180"/>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83" name="Shape 182"/>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84" name="Shape 184"/>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85" name="Shape 186"/>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6" name="Shape 188"/>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7" name="Shape 190"/>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8" name="Shape 192"/>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9" name="Shape 194"/>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90" name="Shape 196"/>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91" name="Shape 198"/>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92" name="Shape 199"/>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93" name="Shape 201"/>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94" name="Shape 203"/>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95" name="Shape 205"/>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96" name="Shape 207"/>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97" name="Shape 209"/>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98" name="Shape 211"/>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99" name="Shape 213"/>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00" name="Shape 215"/>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01" name="Shape 217"/>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2" name="Shape 218"/>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3" name="Shape 220"/>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4" name="Shape 222"/>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5" name="Shape 224"/>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6" name="Shape 226"/>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7" name="Shape 228"/>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8" name="Shape 230"/>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9" name="Shape 232"/>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0" name="Shape 234"/>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1" name="Shape 2621"/>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112" name="Shape 238"/>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113" name="Shape 240"/>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4" name="Shape 242"/>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5" name="Shape 244"/>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6" name="Shape 246"/>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7" name="Shape 248"/>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8" name="Shape 250"/>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9" name="Shape 2622"/>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20" name="Shape 2623"/>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21" name="Shape 256"/>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22" name="Rectangle 121"/>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123" name="Shape 259"/>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4" name="Shape 260"/>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5" name="Shape 261"/>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6" name="Shape 262"/>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7" name="Shape 263"/>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8" name="Shape 264"/>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130" name="Group 129"/>
          <p:cNvGrpSpPr/>
          <p:nvPr/>
        </p:nvGrpSpPr>
        <p:grpSpPr>
          <a:xfrm>
            <a:off x="5907313" y="1261539"/>
            <a:ext cx="1728490" cy="1197598"/>
            <a:chOff x="0" y="0"/>
            <a:chExt cx="4896716" cy="3392729"/>
          </a:xfrm>
        </p:grpSpPr>
        <p:pic>
          <p:nvPicPr>
            <p:cNvPr id="131" name="Picture 130"/>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132" name="Group 131"/>
            <p:cNvGrpSpPr>
              <a:grpSpLocks/>
            </p:cNvGrpSpPr>
            <p:nvPr/>
          </p:nvGrpSpPr>
          <p:grpSpPr bwMode="auto">
            <a:xfrm>
              <a:off x="1691121" y="1156854"/>
              <a:ext cx="1799359" cy="1252970"/>
              <a:chOff x="1691121" y="1156854"/>
              <a:chExt cx="96" cy="81"/>
            </a:xfrm>
          </p:grpSpPr>
          <p:sp>
            <p:nvSpPr>
              <p:cNvPr id="133" name="Line 32"/>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134" name="Line 33"/>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135" name="Group 134"/>
          <p:cNvGrpSpPr/>
          <p:nvPr/>
        </p:nvGrpSpPr>
        <p:grpSpPr>
          <a:xfrm>
            <a:off x="8133199" y="1064594"/>
            <a:ext cx="1122631" cy="1311975"/>
            <a:chOff x="0" y="0"/>
            <a:chExt cx="5316682" cy="6213396"/>
          </a:xfrm>
        </p:grpSpPr>
        <p:pic>
          <p:nvPicPr>
            <p:cNvPr id="136" name="Picture 13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137" name="Group 136"/>
            <p:cNvGrpSpPr>
              <a:grpSpLocks/>
            </p:cNvGrpSpPr>
            <p:nvPr/>
          </p:nvGrpSpPr>
          <p:grpSpPr bwMode="auto">
            <a:xfrm>
              <a:off x="658091" y="1021773"/>
              <a:ext cx="4340290" cy="3030682"/>
              <a:chOff x="658091" y="1021773"/>
              <a:chExt cx="96" cy="81"/>
            </a:xfrm>
          </p:grpSpPr>
          <p:sp>
            <p:nvSpPr>
              <p:cNvPr id="138" name="Line 32"/>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139" name="Line 33"/>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
        <p:nvSpPr>
          <p:cNvPr id="6" name="Slide Number Placeholder 5"/>
          <p:cNvSpPr>
            <a:spLocks noGrp="1"/>
          </p:cNvSpPr>
          <p:nvPr>
            <p:ph type="sldNum" sz="quarter" idx="12"/>
          </p:nvPr>
        </p:nvSpPr>
        <p:spPr/>
        <p:txBody>
          <a:bodyPr/>
          <a:lstStyle/>
          <a:p>
            <a:pPr>
              <a:defRPr/>
            </a:pPr>
            <a:r>
              <a:rPr lang="en-US" smtClean="0"/>
              <a:t>Slide </a:t>
            </a:r>
            <a:fld id="{DDBC98B1-8847-456F-A590-69DC1C4B50DA}" type="slidenum">
              <a:rPr lang="en-US" smtClean="0"/>
              <a:pPr>
                <a:defRPr/>
              </a:pPr>
              <a:t>15</a:t>
            </a:fld>
            <a:endParaRPr lang="en-US"/>
          </a:p>
        </p:txBody>
      </p:sp>
    </p:spTree>
    <p:extLst>
      <p:ext uri="{BB962C8B-B14F-4D97-AF65-F5344CB8AC3E}">
        <p14:creationId xmlns:p14="http://schemas.microsoft.com/office/powerpoint/2010/main" val="284064237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a:spLocks noGrp="1"/>
          </p:cNvSpPr>
          <p:nvPr>
            <p:ph idx="1"/>
          </p:nvPr>
        </p:nvSpPr>
        <p:spPr>
          <a:xfrm>
            <a:off x="925513" y="1758950"/>
            <a:ext cx="10463212" cy="4716463"/>
          </a:xfrm>
        </p:spPr>
        <p:txBody>
          <a:bodyPr/>
          <a:lstStyle/>
          <a:p>
            <a:pPr marL="0" indent="0">
              <a:buFontTx/>
              <a:buNone/>
              <a:defRPr/>
            </a:pPr>
            <a:r>
              <a:rPr lang="en-GB" altLang="en-US" dirty="0" smtClean="0"/>
              <a:t>Planned next full WG11 Session: Mixed-mode January 15-20, 2022</a:t>
            </a:r>
          </a:p>
          <a:p>
            <a:pPr marL="0" indent="0">
              <a:buFontTx/>
              <a:buNone/>
              <a:defRPr/>
            </a:pPr>
            <a:r>
              <a:rPr lang="en-GB" altLang="en-US" dirty="0" smtClean="0"/>
              <a:t>Upcoming Chair Advisory Committee meetings </a:t>
            </a:r>
          </a:p>
          <a:p>
            <a:pPr marL="457200" lvl="1" indent="0">
              <a:buFontTx/>
              <a:buNone/>
              <a:defRPr/>
            </a:pPr>
            <a:r>
              <a:rPr lang="en-GB" altLang="en-US" dirty="0" smtClean="0"/>
              <a:t>CAC teleconference:  </a:t>
            </a:r>
            <a:r>
              <a:rPr lang="en-GB" altLang="en-US" b="1" dirty="0" smtClean="0"/>
              <a:t>Monday 2022-12-12 at 9 am Eastern</a:t>
            </a:r>
          </a:p>
          <a:p>
            <a:pPr lvl="1">
              <a:defRPr/>
            </a:pPr>
            <a:r>
              <a:rPr lang="en-GB" altLang="en-US" sz="1600" dirty="0" smtClean="0"/>
              <a:t>Initial objectives/agendas should be uploaded as mentor documents (.</a:t>
            </a:r>
            <a:r>
              <a:rPr lang="en-GB" altLang="en-US" sz="1600" dirty="0" err="1" smtClean="0"/>
              <a:t>ppt</a:t>
            </a:r>
            <a:r>
              <a:rPr lang="en-GB" altLang="en-US" sz="1600" dirty="0" smtClean="0"/>
              <a:t> format) or send to chair (.</a:t>
            </a:r>
            <a:r>
              <a:rPr lang="en-GB" altLang="en-US" sz="1600" dirty="0" err="1" smtClean="0"/>
              <a:t>xls</a:t>
            </a:r>
            <a:r>
              <a:rPr lang="en-GB" altLang="en-US" sz="1600" dirty="0" smtClean="0"/>
              <a:t> tab format) by June 8 to meet 30-day agenda submission deadline.</a:t>
            </a:r>
          </a:p>
          <a:p>
            <a:pPr marL="457200" lvl="1" indent="0">
              <a:buFontTx/>
              <a:buNone/>
              <a:defRPr/>
            </a:pPr>
            <a:r>
              <a:rPr lang="en-GB" altLang="en-US" dirty="0" smtClean="0"/>
              <a:t>CAC teleconference: </a:t>
            </a:r>
            <a:r>
              <a:rPr lang="en-GB" altLang="en-US" b="1" dirty="0"/>
              <a:t>Monday </a:t>
            </a:r>
            <a:r>
              <a:rPr lang="en-GB" altLang="en-US" b="1" dirty="0" smtClean="0"/>
              <a:t>2023-01-09 </a:t>
            </a:r>
            <a:r>
              <a:rPr lang="en-GB" altLang="en-US" b="1" dirty="0"/>
              <a:t>at 9 am Eastern </a:t>
            </a:r>
            <a:endParaRPr lang="en-GB" altLang="en-US" b="1" dirty="0" smtClean="0"/>
          </a:p>
          <a:p>
            <a:pPr marL="457200" lvl="1" indent="0">
              <a:buNone/>
              <a:defRPr/>
            </a:pPr>
            <a:r>
              <a:rPr lang="en-GB" altLang="en-US" dirty="0"/>
              <a:t>CAC teleconference: </a:t>
            </a:r>
            <a:r>
              <a:rPr lang="en-GB" altLang="en-US" b="1" dirty="0" smtClean="0"/>
              <a:t>Sunday 2023-01-15 at 6 pm Eastern</a:t>
            </a:r>
            <a:r>
              <a:rPr lang="en-GB" altLang="en-US" dirty="0" smtClean="0"/>
              <a:t> </a:t>
            </a:r>
          </a:p>
          <a:p>
            <a:pPr lvl="1">
              <a:defRPr/>
            </a:pPr>
            <a:r>
              <a:rPr lang="en-GB" altLang="en-US" sz="1600" dirty="0"/>
              <a:t>Send snapshots to Robert Stacey before this teleconference.</a:t>
            </a:r>
          </a:p>
          <a:p>
            <a:pPr marL="0" indent="0">
              <a:buFontTx/>
              <a:buNone/>
              <a:defRPr/>
            </a:pPr>
            <a:endParaRPr lang="en-GB" altLang="en-US" sz="2000" dirty="0" smtClean="0"/>
          </a:p>
          <a:p>
            <a:pPr marL="0" indent="0">
              <a:buFontTx/>
              <a:buNone/>
              <a:defRPr/>
            </a:pPr>
            <a:r>
              <a:rPr lang="en-GB" altLang="en-US" sz="2000" dirty="0" smtClean="0"/>
              <a:t>The </a:t>
            </a:r>
            <a:r>
              <a:rPr lang="en-GB" altLang="en-US" sz="2000" dirty="0"/>
              <a:t>purpose of the CAC is to prepare session agendas, room requests/meeting times, and advise and support the chair re: responsibilities as an EC member. </a:t>
            </a:r>
            <a:endParaRPr lang="en-GB" altLang="en-US" sz="2000" dirty="0" smtClean="0"/>
          </a:p>
          <a:p>
            <a:pPr marL="0" indent="0">
              <a:buFontTx/>
              <a:buNone/>
              <a:defRPr/>
            </a:pPr>
            <a:r>
              <a:rPr lang="en-GB" altLang="en-US" sz="2000" dirty="0" smtClean="0"/>
              <a:t>Leaders </a:t>
            </a:r>
            <a:r>
              <a:rPr lang="en-GB" altLang="en-US" sz="2000" dirty="0"/>
              <a:t>of 802.11 subgroups (or their nominee) should </a:t>
            </a:r>
            <a:r>
              <a:rPr lang="en-GB" altLang="en-US" sz="2000" dirty="0" smtClean="0"/>
              <a:t>attend CAC </a:t>
            </a:r>
            <a:r>
              <a:rPr lang="en-GB" altLang="en-US" sz="2000" dirty="0"/>
              <a:t>meetings </a:t>
            </a:r>
          </a:p>
        </p:txBody>
      </p:sp>
      <p:sp>
        <p:nvSpPr>
          <p:cNvPr id="20483" name="Title 1"/>
          <p:cNvSpPr>
            <a:spLocks noGrp="1"/>
          </p:cNvSpPr>
          <p:nvPr>
            <p:ph type="title"/>
          </p:nvPr>
        </p:nvSpPr>
        <p:spPr/>
        <p:txBody>
          <a:bodyPr/>
          <a:lstStyle/>
          <a:p>
            <a:r>
              <a:rPr lang="en-GB" altLang="en-US" dirty="0"/>
              <a:t>F</a:t>
            </a:r>
            <a:r>
              <a:rPr lang="en-GB" altLang="en-US" dirty="0" smtClean="0"/>
              <a:t>2.4 Next session and CAC meetings announcements</a:t>
            </a:r>
          </a:p>
        </p:txBody>
      </p:sp>
      <p:sp>
        <p:nvSpPr>
          <p:cNvPr id="20484"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November 2022</a:t>
            </a:r>
          </a:p>
        </p:txBody>
      </p:sp>
      <p:sp>
        <p:nvSpPr>
          <p:cNvPr id="20485"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2048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1F6CF2F6-756D-4BD6-9522-A1957932ACE4}" type="slidenum">
              <a:rPr lang="en-US" altLang="en-US" sz="1200" b="0" smtClean="0"/>
              <a:pPr>
                <a:spcBef>
                  <a:spcPct val="0"/>
                </a:spcBef>
                <a:buFontTx/>
                <a:buNone/>
              </a:pPr>
              <a:t>16</a:t>
            </a:fld>
            <a:endParaRPr lang="en-US" altLang="en-US" sz="1200" b="0" smtClean="0"/>
          </a:p>
        </p:txBody>
      </p:sp>
    </p:spTree>
    <p:extLst>
      <p:ext uri="{BB962C8B-B14F-4D97-AF65-F5344CB8AC3E}">
        <p14:creationId xmlns:p14="http://schemas.microsoft.com/office/powerpoint/2010/main" val="89388279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a:spLocks noGrp="1"/>
          </p:cNvSpPr>
          <p:nvPr>
            <p:ph idx="1"/>
          </p:nvPr>
        </p:nvSpPr>
        <p:spPr>
          <a:xfrm>
            <a:off x="925513" y="1758950"/>
            <a:ext cx="10463212" cy="4716463"/>
          </a:xfrm>
        </p:spPr>
        <p:txBody>
          <a:bodyPr/>
          <a:lstStyle/>
          <a:p>
            <a:pPr marL="0" indent="0">
              <a:buNone/>
            </a:pPr>
            <a:r>
              <a:rPr lang="en-US" sz="1600" dirty="0"/>
              <a:t> </a:t>
            </a:r>
            <a:r>
              <a:rPr lang="en-US" dirty="0"/>
              <a:t/>
            </a:r>
            <a:br>
              <a:rPr lang="en-US" dirty="0"/>
            </a:br>
            <a:endParaRPr lang="en-US" dirty="0"/>
          </a:p>
        </p:txBody>
      </p:sp>
      <p:sp>
        <p:nvSpPr>
          <p:cNvPr id="20483" name="Title 1"/>
          <p:cNvSpPr>
            <a:spLocks noGrp="1"/>
          </p:cNvSpPr>
          <p:nvPr>
            <p:ph type="title"/>
          </p:nvPr>
        </p:nvSpPr>
        <p:spPr/>
        <p:txBody>
          <a:bodyPr/>
          <a:lstStyle/>
          <a:p>
            <a:r>
              <a:rPr lang="en-GB" altLang="en-US" dirty="0" smtClean="0"/>
              <a:t>F2.5 </a:t>
            </a:r>
            <a:r>
              <a:rPr lang="en-GB" altLang="en-US" dirty="0" smtClean="0"/>
              <a:t>Announcements</a:t>
            </a:r>
            <a:endParaRPr lang="en-GB" altLang="en-US" dirty="0" smtClean="0"/>
          </a:p>
        </p:txBody>
      </p:sp>
      <p:sp>
        <p:nvSpPr>
          <p:cNvPr id="20484"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November 2022</a:t>
            </a:r>
          </a:p>
        </p:txBody>
      </p:sp>
      <p:sp>
        <p:nvSpPr>
          <p:cNvPr id="20485"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2048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1F6CF2F6-756D-4BD6-9522-A1957932ACE4}" type="slidenum">
              <a:rPr lang="en-US" altLang="en-US" sz="1200" b="0" smtClean="0"/>
              <a:pPr>
                <a:spcBef>
                  <a:spcPct val="0"/>
                </a:spcBef>
                <a:buFontTx/>
                <a:buNone/>
              </a:pPr>
              <a:t>17</a:t>
            </a:fld>
            <a:endParaRPr lang="en-US" altLang="en-US" sz="1200" b="0" smtClean="0"/>
          </a:p>
        </p:txBody>
      </p:sp>
    </p:spTree>
    <p:extLst>
      <p:ext uri="{BB962C8B-B14F-4D97-AF65-F5344CB8AC3E}">
        <p14:creationId xmlns:p14="http://schemas.microsoft.com/office/powerpoint/2010/main" val="308575051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Content Placeholder 2"/>
          <p:cNvSpPr>
            <a:spLocks noGrp="1"/>
          </p:cNvSpPr>
          <p:nvPr>
            <p:ph idx="1"/>
          </p:nvPr>
        </p:nvSpPr>
        <p:spPr>
          <a:xfrm>
            <a:off x="914400" y="1884363"/>
            <a:ext cx="10363200" cy="4591050"/>
          </a:xfrm>
        </p:spPr>
        <p:txBody>
          <a:bodyPr/>
          <a:lstStyle/>
          <a:p>
            <a:pPr marL="0" indent="0">
              <a:buFontTx/>
              <a:buNone/>
              <a:defRPr/>
            </a:pPr>
            <a:r>
              <a:rPr lang="en-GB" altLang="en-US" dirty="0" smtClean="0"/>
              <a:t>IEEE </a:t>
            </a:r>
            <a:r>
              <a:rPr lang="en-GB" altLang="en-US" dirty="0" err="1" smtClean="0"/>
              <a:t>PatCom</a:t>
            </a:r>
            <a:r>
              <a:rPr lang="en-GB" altLang="en-US" dirty="0" smtClean="0"/>
              <a:t> LOA Listing for </a:t>
            </a:r>
            <a:r>
              <a:rPr lang="en-GB" altLang="en-US" dirty="0"/>
              <a:t>802.11 is </a:t>
            </a:r>
            <a:r>
              <a:rPr lang="en-GB" altLang="en-US" dirty="0" smtClean="0">
                <a:hlinkClick r:id="rId3"/>
              </a:rPr>
              <a:t>https</a:t>
            </a:r>
            <a:r>
              <a:rPr lang="en-GB" altLang="en-US" dirty="0">
                <a:hlinkClick r:id="rId3"/>
              </a:rPr>
              <a:t>://</a:t>
            </a:r>
            <a:r>
              <a:rPr lang="en-GB" altLang="en-US" dirty="0" smtClean="0">
                <a:hlinkClick r:id="rId3"/>
              </a:rPr>
              <a:t>standards.ieee.org/about/sasb/patcom/patents.html</a:t>
            </a:r>
            <a:r>
              <a:rPr lang="en-GB" altLang="en-US" dirty="0" smtClean="0"/>
              <a:t> </a:t>
            </a:r>
          </a:p>
          <a:p>
            <a:pPr marL="0" indent="0">
              <a:buFontTx/>
              <a:buNone/>
              <a:defRPr/>
            </a:pPr>
            <a:endParaRPr lang="en-GB" altLang="en-US" dirty="0"/>
          </a:p>
          <a:p>
            <a:pPr marL="0" indent="0">
              <a:buFontTx/>
              <a:buNone/>
              <a:defRPr/>
            </a:pPr>
            <a:r>
              <a:rPr lang="en-GB" altLang="en-US" dirty="0" smtClean="0"/>
              <a:t>Open </a:t>
            </a:r>
            <a:r>
              <a:rPr lang="en-GB" altLang="en-US" dirty="0" err="1"/>
              <a:t>LoA</a:t>
            </a:r>
            <a:r>
              <a:rPr lang="en-GB" altLang="en-US" dirty="0"/>
              <a:t> requests (i.e., those that the WG chair is </a:t>
            </a:r>
            <a:r>
              <a:rPr lang="en-GB" altLang="en-US" dirty="0" smtClean="0"/>
              <a:t>pursuing) : </a:t>
            </a:r>
            <a:br>
              <a:rPr lang="en-GB" altLang="en-US" dirty="0" smtClean="0"/>
            </a:br>
            <a:r>
              <a:rPr lang="en-GB" altLang="en-US" dirty="0" smtClean="0"/>
              <a:t>	</a:t>
            </a:r>
            <a:r>
              <a:rPr lang="en-US" altLang="en-US" dirty="0"/>
              <a:t>	</a:t>
            </a:r>
            <a:r>
              <a:rPr lang="en-GB" dirty="0"/>
              <a:t>Communication Systems LLC</a:t>
            </a:r>
            <a:endParaRPr lang="en-US" altLang="en-US" dirty="0" smtClean="0"/>
          </a:p>
          <a:p>
            <a:pPr marL="0" indent="0">
              <a:buFontTx/>
              <a:buNone/>
              <a:defRPr/>
            </a:pPr>
            <a:endParaRPr lang="en-US" altLang="en-US" dirty="0" smtClean="0"/>
          </a:p>
          <a:p>
            <a:pPr marL="0" indent="0">
              <a:buFontTx/>
              <a:buNone/>
              <a:defRPr/>
            </a:pPr>
            <a:r>
              <a:rPr lang="en-US" altLang="en-US" dirty="0" smtClean="0"/>
              <a:t>Detailed status is here (updated 2021-03-15):</a:t>
            </a:r>
          </a:p>
          <a:p>
            <a:pPr marL="0" indent="0">
              <a:buFontTx/>
              <a:buNone/>
              <a:defRPr/>
            </a:pPr>
            <a:r>
              <a:rPr lang="en-GB" altLang="en-US" dirty="0">
                <a:hlinkClick r:id="rId4"/>
              </a:rPr>
              <a:t>https://</a:t>
            </a:r>
            <a:r>
              <a:rPr lang="en-GB" altLang="en-US" dirty="0" smtClean="0">
                <a:hlinkClick r:id="rId5"/>
              </a:rPr>
              <a:t>mentor.ieee.org/802.11/dcn/15/11-15-1489-16-0000-register-of-loa-requests.docx </a:t>
            </a:r>
            <a:r>
              <a:rPr lang="en-GB" altLang="en-US" dirty="0" smtClean="0"/>
              <a:t/>
            </a:r>
            <a:br>
              <a:rPr lang="en-GB" altLang="en-US" dirty="0" smtClean="0"/>
            </a:br>
            <a:endParaRPr lang="en-GB" altLang="en-US" dirty="0"/>
          </a:p>
          <a:p>
            <a:pPr marL="0" indent="0">
              <a:buFontTx/>
              <a:buNone/>
              <a:defRPr/>
            </a:pPr>
            <a:r>
              <a:rPr lang="en-GB" altLang="en-US" dirty="0" smtClean="0"/>
              <a:t>Recent changes:  Added </a:t>
            </a:r>
            <a:r>
              <a:rPr lang="en-GB" altLang="en-US" dirty="0" err="1" smtClean="0"/>
              <a:t>LoA</a:t>
            </a:r>
            <a:r>
              <a:rPr lang="en-GB" altLang="en-US" dirty="0" smtClean="0"/>
              <a:t> request/receipt (SK Telecom)</a:t>
            </a:r>
            <a:endParaRPr lang="en-GB" altLang="en-US" dirty="0"/>
          </a:p>
          <a:p>
            <a:pPr marL="0" indent="0">
              <a:buFontTx/>
              <a:buNone/>
              <a:defRPr/>
            </a:pPr>
            <a:endParaRPr lang="en-GB" altLang="en-US" dirty="0"/>
          </a:p>
          <a:p>
            <a:pPr marL="0" indent="0">
              <a:buFontTx/>
              <a:buNone/>
              <a:defRPr/>
            </a:pPr>
            <a:endParaRPr lang="en-US" altLang="en-US" dirty="0"/>
          </a:p>
          <a:p>
            <a:pPr>
              <a:defRPr/>
            </a:pPr>
            <a:endParaRPr lang="en-US" altLang="en-US" dirty="0" smtClean="0"/>
          </a:p>
          <a:p>
            <a:pPr>
              <a:defRPr/>
            </a:pPr>
            <a:endParaRPr lang="en-GB" altLang="en-US" dirty="0" smtClean="0"/>
          </a:p>
        </p:txBody>
      </p:sp>
      <p:sp>
        <p:nvSpPr>
          <p:cNvPr id="2" name="Title 1"/>
          <p:cNvSpPr>
            <a:spLocks noGrp="1"/>
          </p:cNvSpPr>
          <p:nvPr>
            <p:ph type="title"/>
          </p:nvPr>
        </p:nvSpPr>
        <p:spPr/>
        <p:txBody>
          <a:bodyPr/>
          <a:lstStyle/>
          <a:p>
            <a:r>
              <a:rPr lang="en-GB" altLang="en-US" dirty="0"/>
              <a:t>F</a:t>
            </a:r>
            <a:r>
              <a:rPr lang="en-GB" altLang="en-US" dirty="0" smtClean="0"/>
              <a:t>2.7 Requests for Letters of Assurance</a:t>
            </a:r>
          </a:p>
        </p:txBody>
      </p:sp>
      <p:sp>
        <p:nvSpPr>
          <p:cNvPr id="21508"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November 2022</a:t>
            </a:r>
          </a:p>
        </p:txBody>
      </p:sp>
      <p:sp>
        <p:nvSpPr>
          <p:cNvPr id="21509"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21510"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E48A2CBB-EAFC-4AF2-B466-6188D5A64AA2}" type="slidenum">
              <a:rPr lang="en-US" altLang="en-US" sz="1200" b="0" smtClean="0"/>
              <a:pPr>
                <a:spcBef>
                  <a:spcPct val="0"/>
                </a:spcBef>
                <a:buFontTx/>
                <a:buNone/>
              </a:pPr>
              <a:t>18</a:t>
            </a:fld>
            <a:endParaRPr lang="en-US" altLang="en-US" sz="1200" b="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November 2022</a:t>
            </a:r>
          </a:p>
        </p:txBody>
      </p:sp>
      <p:sp>
        <p:nvSpPr>
          <p:cNvPr id="23555"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2355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CAA92838-553F-49FF-853F-6642DE0950DA}" type="slidenum">
              <a:rPr lang="en-US" altLang="en-US" sz="1200" b="0" smtClean="0"/>
              <a:pPr>
                <a:spcBef>
                  <a:spcPct val="0"/>
                </a:spcBef>
                <a:buFontTx/>
                <a:buNone/>
              </a:pPr>
              <a:t>19</a:t>
            </a:fld>
            <a:endParaRPr lang="en-US" altLang="en-US" sz="1200" b="0" smtClean="0"/>
          </a:p>
        </p:txBody>
      </p:sp>
      <p:sp>
        <p:nvSpPr>
          <p:cNvPr id="23557" name="Rectangle 2"/>
          <p:cNvSpPr>
            <a:spLocks noGrp="1" noChangeArrowheads="1"/>
          </p:cNvSpPr>
          <p:nvPr>
            <p:ph type="title"/>
          </p:nvPr>
        </p:nvSpPr>
        <p:spPr>
          <a:xfrm>
            <a:off x="1524000" y="720725"/>
            <a:ext cx="8534400" cy="446088"/>
          </a:xfrm>
        </p:spPr>
        <p:txBody>
          <a:bodyPr/>
          <a:lstStyle/>
          <a:p>
            <a:r>
              <a:rPr lang="en-US" altLang="en-US" dirty="0"/>
              <a:t>F</a:t>
            </a:r>
            <a:r>
              <a:rPr lang="en-US" altLang="en-US" dirty="0" smtClean="0"/>
              <a:t>2.8 Drafts for Sale by IEEE– as of 2022-11-10</a:t>
            </a:r>
          </a:p>
        </p:txBody>
      </p:sp>
      <p:graphicFrame>
        <p:nvGraphicFramePr>
          <p:cNvPr id="77901" name="Group 77"/>
          <p:cNvGraphicFramePr>
            <a:graphicFrameLocks noGrp="1"/>
          </p:cNvGraphicFramePr>
          <p:nvPr>
            <p:ph idx="1"/>
            <p:extLst>
              <p:ext uri="{D42A27DB-BD31-4B8C-83A1-F6EECF244321}">
                <p14:modId xmlns:p14="http://schemas.microsoft.com/office/powerpoint/2010/main" val="3672266465"/>
              </p:ext>
            </p:extLst>
          </p:nvPr>
        </p:nvGraphicFramePr>
        <p:xfrm>
          <a:off x="1316038" y="1341438"/>
          <a:ext cx="9661525" cy="2919476"/>
        </p:xfrm>
        <a:graphic>
          <a:graphicData uri="http://schemas.openxmlformats.org/drawingml/2006/table">
            <a:tbl>
              <a:tblPr/>
              <a:tblGrid>
                <a:gridCol w="2880839"/>
                <a:gridCol w="1752312"/>
                <a:gridCol w="1599937"/>
                <a:gridCol w="1828500"/>
                <a:gridCol w="1599937"/>
              </a:tblGrid>
              <a:tr h="57295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Publication</a:t>
                      </a: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rPr>
                        <a:t>Published in </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600" b="1" i="0" u="none" strike="noStrike" cap="none" normalizeH="0" baseline="0" dirty="0" err="1" smtClean="0">
                          <a:ln>
                            <a:noFill/>
                          </a:ln>
                          <a:solidFill>
                            <a:schemeClr val="tx1"/>
                          </a:solidFill>
                          <a:effectLst/>
                          <a:latin typeface="Times New Roman" pitchFamily="18" charset="0"/>
                          <a:hlinkClick r:id="rId3"/>
                        </a:rPr>
                        <a:t>TechStreet</a:t>
                      </a:r>
                      <a:endParaRPr kumimoji="0" lang="en-US" sz="1600" b="1" i="0" u="none" strike="noStrike" cap="none" normalizeH="0" baseline="0" dirty="0" smtClean="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rPr>
                        <a:t>Draft in Members Area</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rPr>
                        <a:t>Published in</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hlinkClick r:id="rId4"/>
                        </a:rPr>
                        <a:t>Get 802</a:t>
                      </a:r>
                      <a:r>
                        <a:rPr kumimoji="0" lang="en-US" sz="1600" b="1" i="0" u="none" strike="noStrike" cap="none" normalizeH="0" baseline="0" dirty="0" smtClean="0">
                          <a:ln>
                            <a:noFill/>
                          </a:ln>
                          <a:solidFill>
                            <a:schemeClr val="tx1"/>
                          </a:solidFill>
                          <a:effectLst/>
                          <a:latin typeface="Times New Roman" pitchFamily="18" charset="0"/>
                        </a:rPr>
                        <a:t>?</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rPr>
                        <a:t>Published by ISO?</a:t>
                      </a: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smtClean="0">
                          <a:ln>
                            <a:noFill/>
                          </a:ln>
                          <a:solidFill>
                            <a:schemeClr val="tx1"/>
                          </a:solidFill>
                          <a:effectLst/>
                          <a:latin typeface="Times New Roman" pitchFamily="18" charset="0"/>
                          <a:hlinkClick r:id="rId5"/>
                        </a:rPr>
                        <a:t>IEEE </a:t>
                      </a:r>
                      <a:r>
                        <a:rPr kumimoji="0" lang="en-US" sz="1600" b="1" i="0" u="none" strike="noStrike" cap="none" normalizeH="0" baseline="0" dirty="0" err="1" smtClean="0">
                          <a:ln>
                            <a:noFill/>
                          </a:ln>
                          <a:solidFill>
                            <a:schemeClr val="tx1"/>
                          </a:solidFill>
                          <a:effectLst/>
                          <a:latin typeface="Times New Roman" pitchFamily="18" charset="0"/>
                          <a:hlinkClick r:id="rId5"/>
                        </a:rPr>
                        <a:t>Std</a:t>
                      </a:r>
                      <a:r>
                        <a:rPr kumimoji="0" lang="en-US" sz="1600" b="1" i="0" u="none" strike="noStrike" cap="none" normalizeH="0" baseline="0" dirty="0" smtClean="0">
                          <a:ln>
                            <a:noFill/>
                          </a:ln>
                          <a:solidFill>
                            <a:schemeClr val="tx1"/>
                          </a:solidFill>
                          <a:effectLst/>
                          <a:latin typeface="Times New Roman" pitchFamily="18" charset="0"/>
                          <a:hlinkClick r:id="rId5"/>
                        </a:rPr>
                        <a:t> 802.11-2020</a:t>
                      </a:r>
                      <a:endParaRPr kumimoji="0" lang="en-US" sz="1600" b="1" i="0" u="none" strike="noStrike" cap="none" normalizeH="0" baseline="0" dirty="0" smtClean="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smtClean="0">
                          <a:ln>
                            <a:noFill/>
                          </a:ln>
                          <a:solidFill>
                            <a:schemeClr val="tx1"/>
                          </a:solidFill>
                          <a:effectLst/>
                          <a:latin typeface="Times New Roman" pitchFamily="18" charset="0"/>
                        </a:rPr>
                        <a:t>$800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kern="1200" cap="none" normalizeH="0" baseline="0" dirty="0" smtClean="0">
                        <a:ln>
                          <a:noFill/>
                        </a:ln>
                        <a:solidFill>
                          <a:schemeClr val="tx1"/>
                        </a:solidFill>
                        <a:effectLst/>
                        <a:latin typeface="Times New Roman" pitchFamily="18" charset="0"/>
                        <a:ea typeface="+mn-ea"/>
                        <a:cs typeface="+mn-cs"/>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rPr>
                        <a:t>Yes</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smtClean="0">
                          <a:ln>
                            <a:noFill/>
                          </a:ln>
                          <a:solidFill>
                            <a:schemeClr val="tx1"/>
                          </a:solidFill>
                          <a:effectLst/>
                          <a:latin typeface="Times New Roman" pitchFamily="18" charset="0"/>
                        </a:rPr>
                        <a:t>Yes</a:t>
                      </a: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hlinkClick r:id="rId6"/>
                        </a:rPr>
                        <a:t>IEEE </a:t>
                      </a:r>
                      <a:r>
                        <a:rPr kumimoji="0" lang="en-US" sz="1600" b="1" i="0" u="none" strike="noStrike" cap="none" normalizeH="0" baseline="0" dirty="0" err="1" smtClean="0">
                          <a:ln>
                            <a:noFill/>
                          </a:ln>
                          <a:solidFill>
                            <a:schemeClr val="tx1"/>
                          </a:solidFill>
                          <a:effectLst/>
                          <a:latin typeface="Times New Roman" pitchFamily="18" charset="0"/>
                          <a:hlinkClick r:id="rId6"/>
                        </a:rPr>
                        <a:t>Std</a:t>
                      </a:r>
                      <a:r>
                        <a:rPr kumimoji="0" lang="en-US" sz="1600" b="1" i="0" u="none" strike="noStrike" cap="none" normalizeH="0" baseline="0" dirty="0" smtClean="0">
                          <a:ln>
                            <a:noFill/>
                          </a:ln>
                          <a:solidFill>
                            <a:schemeClr val="tx1"/>
                          </a:solidFill>
                          <a:effectLst/>
                          <a:latin typeface="Times New Roman" pitchFamily="18" charset="0"/>
                          <a:hlinkClick r:id="rId6"/>
                        </a:rPr>
                        <a:t> 802.11ax-2021</a:t>
                      </a:r>
                      <a:endParaRPr kumimoji="0" lang="en-US" sz="1600" b="1" i="0" u="none" strike="noStrike" cap="none" normalizeH="0" baseline="0" dirty="0" smtClean="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smtClean="0">
                          <a:ln>
                            <a:noFill/>
                          </a:ln>
                          <a:solidFill>
                            <a:schemeClr val="tx1"/>
                          </a:solidFill>
                          <a:effectLst/>
                          <a:latin typeface="Times New Roman" pitchFamily="18" charset="0"/>
                        </a:rPr>
                        <a:t>$280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kern="1200" cap="none" normalizeH="0" baseline="0" dirty="0" smtClean="0">
                        <a:ln>
                          <a:noFill/>
                        </a:ln>
                        <a:solidFill>
                          <a:schemeClr val="tx1"/>
                        </a:solidFill>
                        <a:effectLst/>
                        <a:latin typeface="Times New Roman" pitchFamily="18" charset="0"/>
                        <a:ea typeface="+mn-ea"/>
                        <a:cs typeface="+mn-cs"/>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rPr>
                        <a:t>Yes</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rPr>
                        <a:t>No</a:t>
                      </a: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hlinkClick r:id="rId7"/>
                        </a:rPr>
                        <a:t>IEEE </a:t>
                      </a:r>
                      <a:r>
                        <a:rPr kumimoji="0" lang="en-US" sz="1600" b="1" i="0" u="none" strike="noStrike" cap="none" normalizeH="0" baseline="0" dirty="0" err="1" smtClean="0">
                          <a:ln>
                            <a:noFill/>
                          </a:ln>
                          <a:solidFill>
                            <a:schemeClr val="tx1"/>
                          </a:solidFill>
                          <a:effectLst/>
                          <a:latin typeface="Times New Roman" pitchFamily="18" charset="0"/>
                          <a:hlinkClick r:id="rId7"/>
                        </a:rPr>
                        <a:t>Std</a:t>
                      </a:r>
                      <a:r>
                        <a:rPr kumimoji="0" lang="en-US" sz="1600" b="1" i="0" u="none" strike="noStrike" cap="none" normalizeH="0" baseline="0" dirty="0" smtClean="0">
                          <a:ln>
                            <a:noFill/>
                          </a:ln>
                          <a:solidFill>
                            <a:schemeClr val="tx1"/>
                          </a:solidFill>
                          <a:effectLst/>
                          <a:latin typeface="Times New Roman" pitchFamily="18" charset="0"/>
                          <a:hlinkClick r:id="rId7"/>
                        </a:rPr>
                        <a:t> 802.11ay-2021</a:t>
                      </a:r>
                      <a:endParaRPr kumimoji="0" lang="en-US" sz="1600" b="1" i="0" u="none" strike="noStrike" cap="none" normalizeH="0" baseline="0" dirty="0" smtClean="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smtClean="0">
                          <a:ln>
                            <a:noFill/>
                          </a:ln>
                          <a:solidFill>
                            <a:schemeClr val="tx1"/>
                          </a:solidFill>
                          <a:effectLst/>
                          <a:latin typeface="Times New Roman" pitchFamily="18" charset="0"/>
                        </a:rPr>
                        <a:t>$280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kern="1200" cap="none" normalizeH="0" baseline="0" dirty="0" smtClean="0">
                        <a:ln>
                          <a:noFill/>
                        </a:ln>
                        <a:solidFill>
                          <a:schemeClr val="tx1"/>
                        </a:solidFill>
                        <a:effectLst/>
                        <a:latin typeface="Times New Roman" pitchFamily="18" charset="0"/>
                        <a:ea typeface="+mn-ea"/>
                        <a:cs typeface="+mn-cs"/>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kern="1200" cap="none" normalizeH="0" baseline="0" dirty="0" smtClean="0">
                          <a:ln>
                            <a:noFill/>
                          </a:ln>
                          <a:solidFill>
                            <a:schemeClr val="tx1"/>
                          </a:solidFill>
                          <a:effectLst/>
                          <a:latin typeface="Times New Roman" pitchFamily="18" charset="0"/>
                          <a:ea typeface="+mn-ea"/>
                          <a:cs typeface="+mn-cs"/>
                        </a:rPr>
                        <a:t>Yes</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kern="1200" cap="none" normalizeH="0" baseline="0" dirty="0" smtClean="0">
                          <a:ln>
                            <a:noFill/>
                          </a:ln>
                          <a:solidFill>
                            <a:schemeClr val="tx1"/>
                          </a:solidFill>
                          <a:effectLst/>
                          <a:latin typeface="Times New Roman" pitchFamily="18" charset="0"/>
                          <a:ea typeface="+mn-ea"/>
                          <a:cs typeface="+mn-cs"/>
                        </a:rPr>
                        <a:t>No</a:t>
                      </a: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hlinkClick r:id="rId8"/>
                        </a:rPr>
                        <a:t>IEEE P802.11az D7.0</a:t>
                      </a:r>
                      <a:endParaRPr kumimoji="0" lang="en-US" sz="1600" b="1" i="0" u="none" strike="noStrike" cap="none" normalizeH="0" baseline="0" dirty="0" smtClean="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smtClean="0">
                          <a:ln>
                            <a:noFill/>
                          </a:ln>
                          <a:solidFill>
                            <a:schemeClr val="tx1"/>
                          </a:solidFill>
                          <a:effectLst/>
                          <a:latin typeface="Times New Roman" pitchFamily="18" charset="0"/>
                        </a:rPr>
                        <a:t>$181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kern="1200" cap="none" normalizeH="0" baseline="0" dirty="0" smtClean="0">
                          <a:ln>
                            <a:noFill/>
                          </a:ln>
                          <a:solidFill>
                            <a:schemeClr val="tx1"/>
                          </a:solidFill>
                          <a:effectLst/>
                          <a:latin typeface="Times New Roman" pitchFamily="18" charset="0"/>
                          <a:ea typeface="+mn-ea"/>
                          <a:cs typeface="+mn-cs"/>
                        </a:rPr>
                        <a:t>D6.0</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endParaRPr kumimoji="0" lang="en-US" sz="1600" b="1" i="0" u="none" strike="noStrike" kern="1200" cap="none" normalizeH="0" baseline="0" dirty="0" smtClean="0">
                        <a:ln>
                          <a:noFill/>
                        </a:ln>
                        <a:solidFill>
                          <a:schemeClr val="tx1"/>
                        </a:solidFill>
                        <a:effectLst/>
                        <a:latin typeface="Times New Roman" pitchFamily="18" charset="0"/>
                        <a:ea typeface="+mn-ea"/>
                        <a:cs typeface="+mn-cs"/>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endParaRPr kumimoji="0" lang="en-US" sz="1600" b="1" i="0" u="none" strike="noStrike" kern="1200" cap="none" normalizeH="0" baseline="0" dirty="0" smtClean="0">
                        <a:ln>
                          <a:noFill/>
                        </a:ln>
                        <a:solidFill>
                          <a:schemeClr val="tx1"/>
                        </a:solidFill>
                        <a:effectLst/>
                        <a:latin typeface="Times New Roman" pitchFamily="18" charset="0"/>
                        <a:ea typeface="+mn-ea"/>
                        <a:cs typeface="+mn-cs"/>
                      </a:endParaRP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hlinkClick r:id="rId9"/>
                        </a:rPr>
                        <a:t>IEEE P802.11ba-2021</a:t>
                      </a:r>
                      <a:endParaRPr kumimoji="0" lang="en-US" sz="1600" b="1" i="0" u="none" strike="noStrike" cap="none" normalizeH="0" baseline="0" dirty="0" smtClean="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smtClean="0">
                          <a:ln>
                            <a:noFill/>
                          </a:ln>
                          <a:solidFill>
                            <a:schemeClr val="tx1"/>
                          </a:solidFill>
                          <a:effectLst/>
                          <a:latin typeface="Times New Roman" pitchFamily="18" charset="0"/>
                        </a:rPr>
                        <a:t>$160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rPr>
                        <a:t>Yes</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rPr>
                        <a:t>No</a:t>
                      </a: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hlinkClick r:id="rId10"/>
                        </a:rPr>
                        <a:t>IEEE P802.11bc D4.0</a:t>
                      </a:r>
                      <a:endParaRPr kumimoji="0" lang="en-US" sz="1600" b="1" i="0" u="none" strike="noStrike" cap="none" normalizeH="0" baseline="0" dirty="0" smtClean="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smtClean="0">
                          <a:ln>
                            <a:noFill/>
                          </a:ln>
                          <a:solidFill>
                            <a:schemeClr val="tx1"/>
                          </a:solidFill>
                          <a:effectLst/>
                          <a:latin typeface="Times New Roman" pitchFamily="18" charset="0"/>
                        </a:rPr>
                        <a:t>$112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rPr>
                        <a:t>D4.0</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smtClean="0">
                          <a:ln>
                            <a:noFill/>
                          </a:ln>
                          <a:solidFill>
                            <a:schemeClr val="tx1"/>
                          </a:solidFill>
                          <a:effectLst/>
                          <a:latin typeface="Times New Roman" pitchFamily="18" charset="0"/>
                          <a:hlinkClick r:id="rId11"/>
                        </a:rPr>
                        <a:t>IEEE P802.11bd D8.0</a:t>
                      </a:r>
                      <a:endParaRPr kumimoji="0" lang="en-US" sz="1600" b="1" i="0" u="none" strike="noStrike" cap="none" normalizeH="0" baseline="0" dirty="0" smtClean="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smtClean="0">
                          <a:ln>
                            <a:noFill/>
                          </a:ln>
                          <a:solidFill>
                            <a:schemeClr val="tx1"/>
                          </a:solidFill>
                          <a:effectLst/>
                          <a:latin typeface="Times New Roman" pitchFamily="18" charset="0"/>
                        </a:rPr>
                        <a:t>$152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kern="1200" cap="none" normalizeH="0" baseline="0" dirty="0" smtClean="0">
                          <a:ln>
                            <a:noFill/>
                          </a:ln>
                          <a:solidFill>
                            <a:schemeClr val="tx1"/>
                          </a:solidFill>
                          <a:effectLst/>
                          <a:latin typeface="Times New Roman" pitchFamily="18" charset="0"/>
                          <a:ea typeface="+mn-ea"/>
                          <a:cs typeface="+mn-cs"/>
                        </a:rPr>
                        <a:t>D6.0</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Content Placeholder 2"/>
          <p:cNvSpPr>
            <a:spLocks noGrp="1"/>
          </p:cNvSpPr>
          <p:nvPr>
            <p:ph idx="1"/>
          </p:nvPr>
        </p:nvSpPr>
        <p:spPr/>
        <p:txBody>
          <a:bodyPr/>
          <a:lstStyle/>
          <a:p>
            <a:r>
              <a:rPr lang="en-GB" altLang="en-US" sz="2800" b="0" dirty="0" smtClean="0"/>
              <a:t>This report provides the WG chair’s supplementary material related to attending the November 2022 802.11 WG session.</a:t>
            </a:r>
          </a:p>
          <a:p>
            <a:endParaRPr lang="en-GB" altLang="en-US" sz="2800" b="0" dirty="0" smtClean="0"/>
          </a:p>
          <a:p>
            <a:r>
              <a:rPr lang="en-GB" altLang="en-US" sz="2800" b="0" dirty="0" smtClean="0"/>
              <a:t>Refer to the agenda: 11-22/1698r&lt;latest&gt;</a:t>
            </a:r>
          </a:p>
          <a:p>
            <a:endParaRPr lang="en-US" altLang="en-US" sz="2800" b="0" dirty="0"/>
          </a:p>
          <a:p>
            <a:endParaRPr lang="en-US" altLang="en-US" sz="2800" b="0" dirty="0" smtClean="0"/>
          </a:p>
          <a:p>
            <a:pPr lvl="1"/>
            <a:endParaRPr lang="en-GB" altLang="en-US" dirty="0" smtClean="0"/>
          </a:p>
        </p:txBody>
      </p:sp>
      <p:sp>
        <p:nvSpPr>
          <p:cNvPr id="8195" name="Title 1"/>
          <p:cNvSpPr>
            <a:spLocks noGrp="1"/>
          </p:cNvSpPr>
          <p:nvPr>
            <p:ph type="title"/>
          </p:nvPr>
        </p:nvSpPr>
        <p:spPr/>
        <p:txBody>
          <a:bodyPr/>
          <a:lstStyle/>
          <a:p>
            <a:r>
              <a:rPr lang="en-GB" altLang="en-US" smtClean="0"/>
              <a:t>Introduction</a:t>
            </a:r>
            <a:endParaRPr lang="en-US" altLang="en-US" smtClean="0"/>
          </a:p>
        </p:txBody>
      </p:sp>
      <p:sp>
        <p:nvSpPr>
          <p:cNvPr id="8196"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November 2022</a:t>
            </a:r>
          </a:p>
        </p:txBody>
      </p:sp>
      <p:sp>
        <p:nvSpPr>
          <p:cNvPr id="8197"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8198"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057E32FA-55A0-4C44-9A4E-56B54D55D8DE}" type="slidenum">
              <a:rPr lang="en-US" altLang="en-US" sz="1200" b="0" smtClean="0"/>
              <a:pPr>
                <a:spcBef>
                  <a:spcPct val="0"/>
                </a:spcBef>
                <a:buFontTx/>
                <a:buNone/>
              </a:pPr>
              <a:t>2</a:t>
            </a:fld>
            <a:endParaRPr lang="en-US" altLang="en-US" sz="1200" b="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66800" y="1511057"/>
            <a:ext cx="9448800" cy="762000"/>
          </a:xfrm>
          <a:prstGeom prst="rect">
            <a:avLst/>
          </a:prstGeom>
          <a:solidFill>
            <a:srgbClr val="92D050"/>
          </a:solidFill>
        </p:spPr>
        <p:txBody>
          <a:bodyPr wrap="square" rtlCol="0">
            <a:spAutoFit/>
          </a:bodyPr>
          <a:lstStyle/>
          <a:p>
            <a:endParaRPr lang="en-GB" dirty="0"/>
          </a:p>
        </p:txBody>
      </p:sp>
      <p:sp>
        <p:nvSpPr>
          <p:cNvPr id="30722" name="Content Placeholder 5"/>
          <p:cNvSpPr>
            <a:spLocks noGrp="1"/>
          </p:cNvSpPr>
          <p:nvPr>
            <p:ph idx="1"/>
          </p:nvPr>
        </p:nvSpPr>
        <p:spPr>
          <a:xfrm>
            <a:off x="762000" y="1523999"/>
            <a:ext cx="10363200" cy="4951413"/>
          </a:xfrm>
        </p:spPr>
        <p:txBody>
          <a:bodyPr/>
          <a:lstStyle/>
          <a:p>
            <a:pPr>
              <a:defRPr/>
            </a:pPr>
            <a:r>
              <a:rPr lang="en-GB" altLang="en-US" sz="2200" dirty="0" smtClean="0"/>
              <a:t>Published 2022 July: </a:t>
            </a:r>
            <a:r>
              <a:rPr lang="en-GB" altLang="en-US" sz="2200" dirty="0"/>
              <a:t>IEEE </a:t>
            </a:r>
            <a:r>
              <a:rPr lang="en-GB" altLang="en-US" sz="2200" dirty="0" err="1"/>
              <a:t>Std</a:t>
            </a:r>
            <a:r>
              <a:rPr lang="en-GB" altLang="en-US" sz="2200" dirty="0"/>
              <a:t> </a:t>
            </a:r>
            <a:r>
              <a:rPr lang="en-GB" altLang="en-US" sz="2200" dirty="0" smtClean="0"/>
              <a:t>802.11-2020 as ISO/IEC/IEEE 8802-11:2022</a:t>
            </a:r>
          </a:p>
          <a:p>
            <a:pPr lvl="1">
              <a:defRPr/>
            </a:pPr>
            <a:r>
              <a:rPr lang="en-US" altLang="en-US" dirty="0"/>
              <a:t>IEEE </a:t>
            </a:r>
            <a:r>
              <a:rPr lang="en-US" altLang="en-US" dirty="0" err="1"/>
              <a:t>Std</a:t>
            </a:r>
            <a:r>
              <a:rPr lang="en-US" altLang="en-US" dirty="0"/>
              <a:t> 802.11-2020 sent for adoption under the PSDO on March 22, 2021</a:t>
            </a:r>
          </a:p>
          <a:p>
            <a:pPr>
              <a:defRPr/>
            </a:pPr>
            <a:r>
              <a:rPr lang="en-US" altLang="en-US" sz="2200" dirty="0"/>
              <a:t>Submitted under the PSDO: 802.11ax-2021 (June 1, 2021), 802.11ay-2021 (July 30, 2021), 802.11ba-2021 (pending)</a:t>
            </a:r>
          </a:p>
          <a:p>
            <a:pPr>
              <a:defRPr/>
            </a:pPr>
            <a:r>
              <a:rPr lang="en-GB" altLang="en-US" sz="2200" dirty="0" smtClean="0"/>
              <a:t>Ballots/Comment responses: 802.11ax-2021</a:t>
            </a:r>
          </a:p>
          <a:p>
            <a:pPr>
              <a:defRPr/>
            </a:pPr>
            <a:endParaRPr lang="en-GB" altLang="en-US" sz="2200" dirty="0" smtClean="0"/>
          </a:p>
          <a:p>
            <a:pPr>
              <a:defRPr/>
            </a:pPr>
            <a:r>
              <a:rPr lang="en-GB" altLang="en-US" sz="2200" dirty="0" smtClean="0"/>
              <a:t>Drafts are sent to JTC1/SC6 during SA ballot to solicit comments.  Approved drafts may also be sent during working group ballot. Any comments received from ISO are processed by the comment resolution committee. All drafts are liaised subject to EC approval</a:t>
            </a:r>
          </a:p>
          <a:p>
            <a:pPr lvl="1">
              <a:defRPr/>
            </a:pPr>
            <a:r>
              <a:rPr lang="en-US" altLang="en-US" sz="1800" dirty="0" smtClean="0"/>
              <a:t>IEEE P802.11az D4.0 sent for information April 8, 2022</a:t>
            </a:r>
          </a:p>
          <a:p>
            <a:pPr lvl="1">
              <a:defRPr/>
            </a:pPr>
            <a:r>
              <a:rPr lang="en-US" altLang="en-US" sz="1800" dirty="0" smtClean="0"/>
              <a:t>IEEE P802.11bd D4.0 sent for information June 20, 2022</a:t>
            </a:r>
          </a:p>
          <a:p>
            <a:pPr marL="457200" lvl="1" indent="0">
              <a:buFontTx/>
              <a:buNone/>
              <a:defRPr/>
            </a:pPr>
            <a:endParaRPr lang="en-US" altLang="en-US" dirty="0" smtClean="0"/>
          </a:p>
          <a:p>
            <a:pPr lvl="1">
              <a:defRPr/>
            </a:pPr>
            <a:endParaRPr lang="en-US" altLang="en-US" dirty="0" smtClean="0"/>
          </a:p>
          <a:p>
            <a:pPr lvl="1">
              <a:defRPr/>
            </a:pPr>
            <a:endParaRPr lang="en-GB" altLang="en-US" dirty="0" smtClean="0"/>
          </a:p>
        </p:txBody>
      </p:sp>
      <p:sp>
        <p:nvSpPr>
          <p:cNvPr id="25603" name="Rectangle 2"/>
          <p:cNvSpPr>
            <a:spLocks noGrp="1" noChangeArrowheads="1"/>
          </p:cNvSpPr>
          <p:nvPr>
            <p:ph type="title"/>
          </p:nvPr>
        </p:nvSpPr>
        <p:spPr/>
        <p:txBody>
          <a:bodyPr/>
          <a:lstStyle/>
          <a:p>
            <a:r>
              <a:rPr lang="en-AU" altLang="en-US" dirty="0"/>
              <a:t>F</a:t>
            </a:r>
            <a:r>
              <a:rPr lang="en-AU" altLang="en-US" dirty="0" smtClean="0"/>
              <a:t>2.9 ISO/IEC JTC1/SC6</a:t>
            </a:r>
          </a:p>
        </p:txBody>
      </p:sp>
      <p:sp>
        <p:nvSpPr>
          <p:cNvPr id="25604"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November 2022</a:t>
            </a:r>
          </a:p>
        </p:txBody>
      </p:sp>
      <p:sp>
        <p:nvSpPr>
          <p:cNvPr id="25605"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2560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7571E5E6-EE1D-4426-BF90-533615C0F26F}" type="slidenum">
              <a:rPr lang="en-US" altLang="en-US" sz="1200" b="0" smtClean="0"/>
              <a:pPr>
                <a:spcBef>
                  <a:spcPct val="0"/>
                </a:spcBef>
                <a:buFontTx/>
                <a:buNone/>
              </a:pPr>
              <a:t>20</a:t>
            </a:fld>
            <a:endParaRPr lang="en-US" altLang="en-US" sz="1200" b="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AU" altLang="en-US" dirty="0"/>
              <a:t>F</a:t>
            </a:r>
            <a:r>
              <a:rPr lang="en-AU" altLang="en-US" dirty="0" smtClean="0"/>
              <a:t>2.10 Social media, Blog posts</a:t>
            </a:r>
          </a:p>
        </p:txBody>
      </p:sp>
      <p:sp>
        <p:nvSpPr>
          <p:cNvPr id="27651"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November 2022</a:t>
            </a:r>
          </a:p>
        </p:txBody>
      </p:sp>
      <p:graphicFrame>
        <p:nvGraphicFramePr>
          <p:cNvPr id="2" name="Table 1"/>
          <p:cNvGraphicFramePr>
            <a:graphicFrameLocks noGrp="1"/>
          </p:cNvGraphicFramePr>
          <p:nvPr>
            <p:extLst>
              <p:ext uri="{D42A27DB-BD31-4B8C-83A1-F6EECF244321}">
                <p14:modId xmlns:p14="http://schemas.microsoft.com/office/powerpoint/2010/main" val="1729141821"/>
              </p:ext>
            </p:extLst>
          </p:nvPr>
        </p:nvGraphicFramePr>
        <p:xfrm>
          <a:off x="304800" y="2057400"/>
          <a:ext cx="11266487" cy="3025712"/>
        </p:xfrm>
        <a:graphic>
          <a:graphicData uri="http://schemas.openxmlformats.org/drawingml/2006/table">
            <a:tbl>
              <a:tblPr/>
              <a:tblGrid>
                <a:gridCol w="1234684"/>
                <a:gridCol w="1543354"/>
                <a:gridCol w="2392199"/>
                <a:gridCol w="6096250"/>
              </a:tblGrid>
              <a:tr h="379357">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Subgroup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Event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Status</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Target/Published document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763643">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AIML TIG</a:t>
                      </a:r>
                      <a:endParaRPr kumimoji="0" lang="en-GB"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TIG formation</a:t>
                      </a:r>
                      <a:endParaRPr kumimoji="0" lang="en-GB"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In progress</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6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September 2022 SMEs identified, working with IEEE staff. Initial </a:t>
                      </a:r>
                      <a:r>
                        <a:rPr kumimoji="0" lang="en-US" altLang="en-US" sz="16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hlinkClick r:id="rId3"/>
                        </a:rPr>
                        <a:t>social media post</a:t>
                      </a:r>
                      <a:r>
                        <a:rPr kumimoji="0" lang="en-US" altLang="en-US" sz="16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 completed. Blog planned.</a:t>
                      </a:r>
                      <a:endParaRPr kumimoji="0" lang="en-GB" altLang="en-US" sz="16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p>
                      <a:pPr marL="0" marR="0" lvl="0" indent="0" algn="l" defTabSz="914400" rtl="0" eaLnBrk="1" fontAlgn="base" latinLnBrk="0" hangingPunct="1">
                        <a:lnSpc>
                          <a:spcPct val="107000"/>
                        </a:lnSpc>
                        <a:spcBef>
                          <a:spcPct val="0"/>
                        </a:spcBef>
                        <a:spcAft>
                          <a:spcPct val="0"/>
                        </a:spcAft>
                        <a:buClrTx/>
                        <a:buSzTx/>
                        <a:buFontTx/>
                        <a:buNone/>
                        <a:tabLst/>
                      </a:pPr>
                      <a:endParaRPr kumimoji="0" lang="en-GB" altLang="en-US" sz="16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r>
              <a:tr h="983099">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AMP TIG</a:t>
                      </a:r>
                      <a:endParaRPr kumimoji="0" lang="en-GB"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TIG formation</a:t>
                      </a:r>
                      <a:endParaRPr kumimoji="0" lang="en-GB"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In progress</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September 2022 SMEs identified, working with IEEE staff. Initial social media post planned 2022-09-21. Blog planned.</a:t>
                      </a:r>
                      <a:endParaRPr kumimoji="0" lang="en-GB"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r>
              <a:tr h="609600">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UHR SG</a:t>
                      </a:r>
                      <a:endParaRPr kumimoji="0" lang="en-GB"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SG formation</a:t>
                      </a:r>
                      <a:endParaRPr kumimoji="0" lang="en-GB"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In progress</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September 2022 SMEs identified, working with IEEE staff. Initial social media post planned 2022-09-25. Additional blogs, webinar, </a:t>
                      </a:r>
                      <a:r>
                        <a:rPr kumimoji="0" lang="en-US" altLang="en-US" sz="1800" b="1" i="0" u="none" strike="noStrike" cap="none" normalizeH="0" baseline="0" dirty="0" err="1" smtClean="0">
                          <a:ln>
                            <a:noFill/>
                          </a:ln>
                          <a:solidFill>
                            <a:schemeClr val="tx1"/>
                          </a:solidFill>
                          <a:effectLst/>
                          <a:latin typeface="Calibri" panose="020F0502020204030204" pitchFamily="34" charset="0"/>
                          <a:cs typeface="Calibri" panose="020F0502020204030204" pitchFamily="34" charset="0"/>
                        </a:rPr>
                        <a:t>etc</a:t>
                      </a:r>
                      <a:r>
                        <a:rPr kumimoji="0" lang="en-US"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 planned.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r>
            </a:tbl>
          </a:graphicData>
        </a:graphic>
      </p:graphicFrame>
      <p:sp>
        <p:nvSpPr>
          <p:cNvPr id="27679"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27680"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37E87C61-9D05-4F8F-A195-EFAF310F9DE3}" type="slidenum">
              <a:rPr lang="en-US" altLang="en-US" sz="1200" b="0" smtClean="0"/>
              <a:pPr>
                <a:spcBef>
                  <a:spcPct val="0"/>
                </a:spcBef>
                <a:buFontTx/>
                <a:buNone/>
              </a:pPr>
              <a:t>21</a:t>
            </a:fld>
            <a:endParaRPr lang="en-US" altLang="en-US" sz="1200" b="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3"/>
          <p:cNvSpPr>
            <a:spLocks noGrp="1"/>
          </p:cNvSpPr>
          <p:nvPr>
            <p:ph type="title"/>
          </p:nvPr>
        </p:nvSpPr>
        <p:spPr>
          <a:xfrm>
            <a:off x="914400" y="609600"/>
            <a:ext cx="10363200" cy="766763"/>
          </a:xfrm>
        </p:spPr>
        <p:txBody>
          <a:bodyPr/>
          <a:lstStyle/>
          <a:p>
            <a:r>
              <a:rPr lang="en-US" altLang="en-US" sz="2800" dirty="0"/>
              <a:t>F</a:t>
            </a:r>
            <a:r>
              <a:rPr lang="en-US" altLang="en-US" sz="2800" dirty="0" smtClean="0"/>
              <a:t>2.11 IEEE 802 Public Visibility Standing Committee</a:t>
            </a:r>
          </a:p>
        </p:txBody>
      </p:sp>
      <p:sp>
        <p:nvSpPr>
          <p:cNvPr id="29699" name="Content Placeholder 4"/>
          <p:cNvSpPr>
            <a:spLocks noGrp="1"/>
          </p:cNvSpPr>
          <p:nvPr>
            <p:ph idx="1"/>
          </p:nvPr>
        </p:nvSpPr>
        <p:spPr>
          <a:xfrm>
            <a:off x="312738" y="1358900"/>
            <a:ext cx="5408612" cy="3448050"/>
          </a:xfrm>
        </p:spPr>
        <p:txBody>
          <a:bodyPr/>
          <a:lstStyle/>
          <a:p>
            <a:pPr>
              <a:buFont typeface="Wingdings" panose="05000000000000000000" pitchFamily="2" charset="2"/>
              <a:buChar char="Ø"/>
            </a:pPr>
            <a:r>
              <a:rPr lang="en-US" altLang="en-US" sz="2000" smtClean="0">
                <a:latin typeface="Calibri" panose="020F0502020204030204" pitchFamily="34" charset="0"/>
                <a:cs typeface="Calibri" panose="020F0502020204030204" pitchFamily="34" charset="0"/>
              </a:rPr>
              <a:t>Scope </a:t>
            </a:r>
          </a:p>
          <a:p>
            <a:pPr lvl="1">
              <a:buFont typeface="Wingdings" panose="05000000000000000000" pitchFamily="2" charset="2"/>
              <a:buChar char="Ø"/>
            </a:pPr>
            <a:r>
              <a:rPr lang="en-US" altLang="en-US" smtClean="0">
                <a:latin typeface="Calibri" panose="020F0502020204030204" pitchFamily="34" charset="0"/>
                <a:cs typeface="Calibri" panose="020F0502020204030204" pitchFamily="34" charset="0"/>
              </a:rPr>
              <a:t>To raise industry awareness in timely fashion of IEEE 802 WG / TAG activities </a:t>
            </a:r>
          </a:p>
          <a:p>
            <a:pPr lvl="1">
              <a:spcBef>
                <a:spcPts val="900"/>
              </a:spcBef>
              <a:buFont typeface="Wingdings" panose="05000000000000000000" pitchFamily="2" charset="2"/>
              <a:buChar char="Ø"/>
            </a:pPr>
            <a:r>
              <a:rPr lang="en-US" altLang="en-US" smtClean="0">
                <a:latin typeface="Calibri" panose="020F0502020204030204" pitchFamily="34" charset="0"/>
                <a:cs typeface="Calibri" panose="020F0502020204030204" pitchFamily="34" charset="0"/>
              </a:rPr>
              <a:t>Develop social media content based on IEEE 802 WG / TAG activities </a:t>
            </a:r>
          </a:p>
          <a:p>
            <a:pPr lvl="2">
              <a:spcBef>
                <a:spcPts val="900"/>
              </a:spcBef>
              <a:buFont typeface="Wingdings" panose="05000000000000000000" pitchFamily="2" charset="2"/>
              <a:buChar char="Ø"/>
            </a:pPr>
            <a:r>
              <a:rPr lang="en-US" altLang="en-US" sz="1600" smtClean="0">
                <a:latin typeface="Calibri" panose="020F0502020204030204" pitchFamily="34" charset="0"/>
                <a:cs typeface="Calibri" panose="020F0502020204030204" pitchFamily="34" charset="0"/>
              </a:rPr>
              <a:t>Twitter - </a:t>
            </a:r>
            <a:r>
              <a:rPr lang="en-US" altLang="en-US" sz="1600" smtClean="0">
                <a:latin typeface="Calibri" panose="020F0502020204030204" pitchFamily="34" charset="0"/>
                <a:cs typeface="Calibri" panose="020F0502020204030204" pitchFamily="34" charset="0"/>
                <a:hlinkClick r:id="rId2"/>
              </a:rPr>
              <a:t>https://twitter.com/ieee802</a:t>
            </a:r>
            <a:endParaRPr lang="en-US" altLang="en-US" sz="1600" smtClean="0">
              <a:latin typeface="Calibri" panose="020F0502020204030204" pitchFamily="34" charset="0"/>
              <a:cs typeface="Calibri" panose="020F0502020204030204" pitchFamily="34" charset="0"/>
            </a:endParaRPr>
          </a:p>
          <a:p>
            <a:pPr lvl="2">
              <a:buFont typeface="Wingdings" panose="05000000000000000000" pitchFamily="2" charset="2"/>
              <a:buChar char="Ø"/>
            </a:pPr>
            <a:r>
              <a:rPr lang="en-US" altLang="en-US" sz="1600" smtClean="0">
                <a:latin typeface="Calibri" panose="020F0502020204030204" pitchFamily="34" charset="0"/>
                <a:cs typeface="Calibri" panose="020F0502020204030204" pitchFamily="34" charset="0"/>
              </a:rPr>
              <a:t>LinkedIn – </a:t>
            </a:r>
            <a:r>
              <a:rPr lang="en-US" altLang="en-US" sz="1600" smtClean="0">
                <a:latin typeface="Calibri" panose="020F0502020204030204" pitchFamily="34" charset="0"/>
                <a:cs typeface="Calibri" panose="020F0502020204030204" pitchFamily="34" charset="0"/>
                <a:hlinkClick r:id="rId3"/>
              </a:rPr>
              <a:t>https://www.linkedin.com/company/ieee802</a:t>
            </a:r>
            <a:r>
              <a:rPr lang="en-US" altLang="en-US" sz="1600" smtClean="0">
                <a:latin typeface="Calibri" panose="020F0502020204030204" pitchFamily="34" charset="0"/>
                <a:cs typeface="Calibri" panose="020F0502020204030204" pitchFamily="34" charset="0"/>
              </a:rPr>
              <a:t> </a:t>
            </a:r>
          </a:p>
          <a:p>
            <a:pPr lvl="2">
              <a:buFont typeface="Wingdings" panose="05000000000000000000" pitchFamily="2" charset="2"/>
              <a:buChar char="Ø"/>
            </a:pPr>
            <a:r>
              <a:rPr lang="en-US" altLang="en-US" sz="1600" smtClean="0">
                <a:latin typeface="Calibri" panose="020F0502020204030204" pitchFamily="34" charset="0"/>
                <a:cs typeface="Calibri" panose="020F0502020204030204" pitchFamily="34" charset="0"/>
              </a:rPr>
              <a:t>IEEE-SA 802  - </a:t>
            </a:r>
            <a:r>
              <a:rPr lang="en-US" altLang="en-US" sz="1200" smtClean="0">
                <a:hlinkClick r:id="rId4"/>
              </a:rPr>
              <a:t>https://standards.ieee.org/featured/802/index.html</a:t>
            </a:r>
            <a:endParaRPr lang="en-US" altLang="en-US" sz="1200" smtClean="0"/>
          </a:p>
          <a:p>
            <a:endParaRPr lang="en-US" altLang="en-US" smtClean="0"/>
          </a:p>
        </p:txBody>
      </p:sp>
      <p:sp>
        <p:nvSpPr>
          <p:cNvPr id="7" name="TextBox 6">
            <a:extLst>
              <a:ext uri="{FF2B5EF4-FFF2-40B4-BE49-F238E27FC236}"/>
            </a:extLst>
          </p:cNvPr>
          <p:cNvSpPr txBox="1"/>
          <p:nvPr/>
        </p:nvSpPr>
        <p:spPr>
          <a:xfrm>
            <a:off x="6740525" y="1501775"/>
            <a:ext cx="4703763" cy="4608513"/>
          </a:xfrm>
          <a:prstGeom prst="rect">
            <a:avLst/>
          </a:prstGeom>
          <a:solidFill>
            <a:srgbClr val="006799"/>
          </a:solidFill>
        </p:spPr>
        <p:txBody>
          <a:bodyPr>
            <a:spAutoFit/>
          </a:bodyPr>
          <a:lstStyle/>
          <a:p>
            <a:pPr marL="339725" indent="-339725">
              <a:spcBef>
                <a:spcPts val="1200"/>
              </a:spcBef>
              <a:buFont typeface="Wingdings" panose="05000000000000000000" pitchFamily="2" charset="2"/>
              <a:buChar char="Ø"/>
              <a:defRPr/>
            </a:pPr>
            <a:r>
              <a:rPr lang="en-US" sz="2000" dirty="0">
                <a:solidFill>
                  <a:schemeClr val="bg1"/>
                </a:solidFill>
                <a:latin typeface="Calibri" panose="020F0502020204030204" pitchFamily="34" charset="0"/>
                <a:cs typeface="Calibri" panose="020F0502020204030204" pitchFamily="34" charset="0"/>
              </a:rPr>
              <a:t>Content examples – </a:t>
            </a:r>
          </a:p>
          <a:p>
            <a:pPr marL="739775" lvl="1" indent="-277813">
              <a:spcBef>
                <a:spcPts val="384"/>
              </a:spcBef>
              <a:buFont typeface="Wingdings" panose="05000000000000000000" pitchFamily="2" charset="2"/>
              <a:buChar char="Ø"/>
              <a:defRPr/>
            </a:pPr>
            <a:r>
              <a:rPr lang="en-US" sz="1600" dirty="0">
                <a:solidFill>
                  <a:schemeClr val="bg1"/>
                </a:solidFill>
                <a:latin typeface="Calibri" panose="020F0502020204030204" pitchFamily="34" charset="0"/>
                <a:cs typeface="Calibri" panose="020F0502020204030204" pitchFamily="34" charset="0"/>
              </a:rPr>
              <a:t>Meeting announcements</a:t>
            </a:r>
          </a:p>
          <a:p>
            <a:pPr marL="742950" lvl="1" indent="-285750">
              <a:spcBef>
                <a:spcPts val="384"/>
              </a:spcBef>
              <a:buFont typeface="Wingdings" panose="05000000000000000000" pitchFamily="2" charset="2"/>
              <a:buChar char="Ø"/>
              <a:defRPr/>
            </a:pPr>
            <a:r>
              <a:rPr lang="en-US" sz="1600" dirty="0">
                <a:solidFill>
                  <a:schemeClr val="bg1"/>
                </a:solidFill>
                <a:latin typeface="Calibri" panose="020F0502020204030204" pitchFamily="34" charset="0"/>
                <a:cs typeface="Calibri" panose="020F0502020204030204" pitchFamily="34" charset="0"/>
              </a:rPr>
              <a:t>PARs to be considered</a:t>
            </a:r>
          </a:p>
          <a:p>
            <a:pPr marL="742950" lvl="1" indent="-285750">
              <a:spcBef>
                <a:spcPts val="384"/>
              </a:spcBef>
              <a:buFont typeface="Wingdings" panose="05000000000000000000" pitchFamily="2" charset="2"/>
              <a:buChar char="Ø"/>
              <a:defRPr/>
            </a:pPr>
            <a:r>
              <a:rPr lang="en-US" sz="1600" dirty="0">
                <a:solidFill>
                  <a:schemeClr val="bg1"/>
                </a:solidFill>
                <a:latin typeface="Calibri" panose="020F0502020204030204" pitchFamily="34" charset="0"/>
                <a:cs typeface="Calibri" panose="020F0502020204030204" pitchFamily="34" charset="0"/>
              </a:rPr>
              <a:t>Tutorials</a:t>
            </a:r>
          </a:p>
          <a:p>
            <a:pPr marL="742950" lvl="1" indent="-285750">
              <a:spcBef>
                <a:spcPts val="384"/>
              </a:spcBef>
              <a:buFont typeface="Wingdings" panose="05000000000000000000" pitchFamily="2" charset="2"/>
              <a:buChar char="Ø"/>
              <a:defRPr/>
            </a:pPr>
            <a:r>
              <a:rPr lang="en-US" sz="1600" dirty="0">
                <a:solidFill>
                  <a:schemeClr val="bg1"/>
                </a:solidFill>
                <a:latin typeface="Calibri" panose="020F0502020204030204" pitchFamily="34" charset="0"/>
                <a:cs typeface="Calibri" panose="020F0502020204030204" pitchFamily="34" charset="0"/>
              </a:rPr>
              <a:t>[802.3] Call-for-Interests</a:t>
            </a:r>
          </a:p>
          <a:p>
            <a:pPr marL="742950" lvl="1" indent="-285750">
              <a:spcBef>
                <a:spcPts val="384"/>
              </a:spcBef>
              <a:buFont typeface="Wingdings" panose="05000000000000000000" pitchFamily="2" charset="2"/>
              <a:buChar char="Ø"/>
              <a:defRPr/>
            </a:pPr>
            <a:r>
              <a:rPr lang="en-US" sz="1600" dirty="0">
                <a:solidFill>
                  <a:schemeClr val="bg1"/>
                </a:solidFill>
                <a:latin typeface="Calibri" panose="020F0502020204030204" pitchFamily="34" charset="0"/>
                <a:cs typeface="Calibri" panose="020F0502020204030204" pitchFamily="34" charset="0"/>
              </a:rPr>
              <a:t>New Task Force formations</a:t>
            </a:r>
          </a:p>
          <a:p>
            <a:pPr marL="742950" lvl="1" indent="-285750">
              <a:spcBef>
                <a:spcPts val="384"/>
              </a:spcBef>
              <a:buFont typeface="Wingdings" panose="05000000000000000000" pitchFamily="2" charset="2"/>
              <a:buChar char="Ø"/>
              <a:defRPr/>
            </a:pPr>
            <a:r>
              <a:rPr lang="en-US" sz="1600" dirty="0">
                <a:solidFill>
                  <a:schemeClr val="bg1"/>
                </a:solidFill>
                <a:latin typeface="Calibri" panose="020F0502020204030204" pitchFamily="34" charset="0"/>
                <a:cs typeface="Calibri" panose="020F0502020204030204" pitchFamily="34" charset="0"/>
              </a:rPr>
              <a:t>Study Group formations</a:t>
            </a:r>
          </a:p>
          <a:p>
            <a:pPr marL="342900" indent="-342900">
              <a:spcBef>
                <a:spcPts val="900"/>
              </a:spcBef>
              <a:buFont typeface="Wingdings" panose="05000000000000000000" pitchFamily="2" charset="2"/>
              <a:buChar char="Ø"/>
              <a:defRPr/>
            </a:pPr>
            <a:r>
              <a:rPr lang="en-US" sz="2000" dirty="0">
                <a:solidFill>
                  <a:schemeClr val="bg1"/>
                </a:solidFill>
                <a:latin typeface="Calibri" panose="020F0502020204030204" pitchFamily="34" charset="0"/>
                <a:cs typeface="Calibri" panose="020F0502020204030204" pitchFamily="34" charset="0"/>
              </a:rPr>
              <a:t>Other 802 related material</a:t>
            </a:r>
          </a:p>
          <a:p>
            <a:pPr marL="742950" lvl="1" indent="-285750">
              <a:spcBef>
                <a:spcPts val="384"/>
              </a:spcBef>
              <a:buFont typeface="Wingdings" panose="05000000000000000000" pitchFamily="2" charset="2"/>
              <a:buChar char="Ø"/>
              <a:defRPr/>
            </a:pPr>
            <a:r>
              <a:rPr lang="en-US" dirty="0">
                <a:solidFill>
                  <a:schemeClr val="bg1"/>
                </a:solidFill>
                <a:latin typeface="Calibri" panose="020F0502020204030204" pitchFamily="34" charset="0"/>
                <a:cs typeface="Calibri" panose="020F0502020204030204" pitchFamily="34" charset="0"/>
              </a:rPr>
              <a:t>Press Releases</a:t>
            </a:r>
          </a:p>
          <a:p>
            <a:pPr marL="742950" lvl="1" indent="-285750">
              <a:spcBef>
                <a:spcPts val="384"/>
              </a:spcBef>
              <a:buFont typeface="Wingdings" panose="05000000000000000000" pitchFamily="2" charset="2"/>
              <a:buChar char="Ø"/>
              <a:defRPr/>
            </a:pPr>
            <a:r>
              <a:rPr lang="en-US" dirty="0">
                <a:solidFill>
                  <a:schemeClr val="bg1"/>
                </a:solidFill>
                <a:latin typeface="Calibri" panose="020F0502020204030204" pitchFamily="34" charset="0"/>
                <a:cs typeface="Calibri" panose="020F0502020204030204" pitchFamily="34" charset="0"/>
              </a:rPr>
              <a:t>White Paper publications</a:t>
            </a:r>
          </a:p>
          <a:p>
            <a:pPr marL="742950" lvl="1" indent="-285750">
              <a:spcBef>
                <a:spcPts val="384"/>
              </a:spcBef>
              <a:buFont typeface="Wingdings" panose="05000000000000000000" pitchFamily="2" charset="2"/>
              <a:buChar char="Ø"/>
              <a:defRPr/>
            </a:pPr>
            <a:r>
              <a:rPr lang="en-US" dirty="0">
                <a:solidFill>
                  <a:schemeClr val="bg1"/>
                </a:solidFill>
                <a:latin typeface="Calibri" panose="020F0502020204030204" pitchFamily="34" charset="0"/>
                <a:cs typeface="Calibri" panose="020F0502020204030204" pitchFamily="34" charset="0"/>
              </a:rPr>
              <a:t>Standards Approval</a:t>
            </a:r>
          </a:p>
          <a:p>
            <a:pPr marL="742950" lvl="1" indent="-285750">
              <a:spcBef>
                <a:spcPts val="384"/>
              </a:spcBef>
              <a:buFont typeface="Wingdings" panose="05000000000000000000" pitchFamily="2" charset="2"/>
              <a:buChar char="Ø"/>
              <a:defRPr/>
            </a:pPr>
            <a:r>
              <a:rPr lang="en-US" dirty="0">
                <a:solidFill>
                  <a:schemeClr val="bg1"/>
                </a:solidFill>
                <a:latin typeface="Calibri" panose="020F0502020204030204" pitchFamily="34" charset="0"/>
                <a:cs typeface="Calibri" panose="020F0502020204030204" pitchFamily="34" charset="0"/>
              </a:rPr>
              <a:t>Standards Publication</a:t>
            </a:r>
          </a:p>
          <a:p>
            <a:pPr marL="742950" lvl="1" indent="-285750">
              <a:spcBef>
                <a:spcPts val="384"/>
              </a:spcBef>
              <a:buFont typeface="Wingdings" panose="05000000000000000000" pitchFamily="2" charset="2"/>
              <a:buChar char="Ø"/>
              <a:defRPr/>
            </a:pPr>
            <a:r>
              <a:rPr lang="en-US" dirty="0">
                <a:solidFill>
                  <a:schemeClr val="bg1"/>
                </a:solidFill>
                <a:latin typeface="Calibri" panose="020F0502020204030204" pitchFamily="34" charset="0"/>
                <a:cs typeface="Calibri" panose="020F0502020204030204" pitchFamily="34" charset="0"/>
              </a:rPr>
              <a:t>IEEE Educational Activities Tech Talks </a:t>
            </a:r>
          </a:p>
          <a:p>
            <a:pPr marL="742950" lvl="1" indent="-285750">
              <a:spcBef>
                <a:spcPts val="384"/>
              </a:spcBef>
              <a:buFont typeface="Wingdings" panose="05000000000000000000" pitchFamily="2" charset="2"/>
              <a:buChar char="Ø"/>
              <a:defRPr/>
            </a:pPr>
            <a:r>
              <a:rPr lang="en-US" dirty="0">
                <a:solidFill>
                  <a:schemeClr val="bg1"/>
                </a:solidFill>
                <a:latin typeface="Calibri" panose="020F0502020204030204" pitchFamily="34" charset="0"/>
                <a:cs typeface="Calibri" panose="020F0502020204030204" pitchFamily="34" charset="0"/>
              </a:rPr>
              <a:t>Other 802 approved news </a:t>
            </a:r>
            <a:endParaRPr lang="en-US" sz="2000" dirty="0">
              <a:solidFill>
                <a:schemeClr val="bg1"/>
              </a:solidFill>
              <a:latin typeface="Calibri" panose="020F0502020204030204" pitchFamily="34" charset="0"/>
              <a:cs typeface="Calibri" panose="020F0502020204030204" pitchFamily="34" charset="0"/>
            </a:endParaRPr>
          </a:p>
        </p:txBody>
      </p:sp>
      <p:sp>
        <p:nvSpPr>
          <p:cNvPr id="29701" name="TextBox 7"/>
          <p:cNvSpPr txBox="1">
            <a:spLocks noChangeArrowheads="1"/>
          </p:cNvSpPr>
          <p:nvPr/>
        </p:nvSpPr>
        <p:spPr bwMode="auto">
          <a:xfrm>
            <a:off x="609600" y="4876800"/>
            <a:ext cx="517525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a:t>Contact </a:t>
            </a:r>
            <a:r>
              <a:rPr lang="en-US" altLang="en-US">
                <a:hlinkClick r:id="rId5"/>
              </a:rPr>
              <a:t>John D’Ambrosia </a:t>
            </a:r>
            <a:r>
              <a:rPr lang="en-US" altLang="en-US"/>
              <a:t>(Chair, PVSC) if interested in helping develop content or support the PVSC</a:t>
            </a:r>
          </a:p>
        </p:txBody>
      </p:sp>
      <p:sp>
        <p:nvSpPr>
          <p:cNvPr id="29702"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November 2022</a:t>
            </a:r>
          </a:p>
        </p:txBody>
      </p:sp>
      <p:sp>
        <p:nvSpPr>
          <p:cNvPr id="29703"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2970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957DFB13-D4F1-469A-83E4-09108AC2ADB3}" type="slidenum">
              <a:rPr lang="en-US" altLang="en-US" sz="1200" b="0" smtClean="0"/>
              <a:pPr>
                <a:spcBef>
                  <a:spcPct val="0"/>
                </a:spcBef>
                <a:buFontTx/>
                <a:buNone/>
              </a:pPr>
              <a:t>22</a:t>
            </a:fld>
            <a:endParaRPr lang="en-US" altLang="en-US" sz="1200" b="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AU" altLang="en-US" dirty="0"/>
              <a:t>F</a:t>
            </a:r>
            <a:r>
              <a:rPr lang="en-AU" altLang="en-US" dirty="0" smtClean="0"/>
              <a:t>2.11 802.11 Public Visibility Events</a:t>
            </a:r>
          </a:p>
        </p:txBody>
      </p:sp>
      <p:sp>
        <p:nvSpPr>
          <p:cNvPr id="30723"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November 2022</a:t>
            </a:r>
          </a:p>
        </p:txBody>
      </p:sp>
      <p:sp>
        <p:nvSpPr>
          <p:cNvPr id="30724"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30725"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8A482C05-BFE9-45F6-BCA0-2DA4444FEF78}" type="slidenum">
              <a:rPr lang="en-US" altLang="en-US" sz="1200" b="0" smtClean="0"/>
              <a:pPr>
                <a:spcBef>
                  <a:spcPct val="0"/>
                </a:spcBef>
                <a:buFontTx/>
                <a:buNone/>
              </a:pPr>
              <a:t>23</a:t>
            </a:fld>
            <a:endParaRPr lang="en-US" altLang="en-US" sz="1200" b="0" smtClean="0"/>
          </a:p>
        </p:txBody>
      </p:sp>
      <p:sp>
        <p:nvSpPr>
          <p:cNvPr id="7" name="Content Placeholder 1"/>
          <p:cNvSpPr>
            <a:spLocks noGrp="1"/>
          </p:cNvSpPr>
          <p:nvPr>
            <p:ph idx="1"/>
          </p:nvPr>
        </p:nvSpPr>
        <p:spPr>
          <a:xfrm>
            <a:off x="533400" y="1786569"/>
            <a:ext cx="11125200" cy="4722813"/>
          </a:xfrm>
        </p:spPr>
        <p:txBody>
          <a:bodyPr/>
          <a:lstStyle/>
          <a:p>
            <a:pPr>
              <a:defRPr/>
            </a:pPr>
            <a:r>
              <a:rPr lang="en-US" dirty="0" smtClean="0"/>
              <a:t>Tech Talks: </a:t>
            </a:r>
            <a:r>
              <a:rPr lang="en-US" dirty="0">
                <a:hlinkClick r:id="rId3"/>
              </a:rPr>
              <a:t>https://innovationatwork.ieee.org/events/techtalk-panel-802</a:t>
            </a:r>
            <a:r>
              <a:rPr lang="en-US" dirty="0" smtClean="0">
                <a:hlinkClick r:id="rId3"/>
              </a:rPr>
              <a:t>/</a:t>
            </a:r>
            <a:endParaRPr lang="en-US" dirty="0" smtClean="0"/>
          </a:p>
          <a:p>
            <a:pPr lvl="1">
              <a:defRPr/>
            </a:pPr>
            <a:r>
              <a:rPr lang="en-US" altLang="en-US" dirty="0" smtClean="0">
                <a:hlinkClick r:id="rId4"/>
              </a:rPr>
              <a:t>2020-11-04 Tech talk on 802.11bf </a:t>
            </a:r>
            <a:r>
              <a:rPr lang="en-US" altLang="en-US" dirty="0">
                <a:hlinkClick r:id="rId4"/>
              </a:rPr>
              <a:t>and WLAN Sensing </a:t>
            </a:r>
            <a:r>
              <a:rPr lang="en-US" altLang="en-US" dirty="0"/>
              <a:t>, Tony Han, Claudio Da Silva</a:t>
            </a:r>
            <a:r>
              <a:rPr lang="en-US" dirty="0"/>
              <a:t>  </a:t>
            </a:r>
          </a:p>
          <a:p>
            <a:pPr lvl="1">
              <a:defRPr/>
            </a:pPr>
            <a:r>
              <a:rPr lang="en-US" dirty="0" smtClean="0">
                <a:hlinkClick r:id="rId5"/>
              </a:rPr>
              <a:t>2021-05-26  Tech talk on 802.11</a:t>
            </a:r>
            <a:r>
              <a:rPr lang="en-US" dirty="0" smtClean="0"/>
              <a:t>, </a:t>
            </a:r>
            <a:r>
              <a:rPr lang="en-US" dirty="0"/>
              <a:t>D. Stanley, P. </a:t>
            </a:r>
            <a:r>
              <a:rPr lang="en-US" dirty="0" smtClean="0"/>
              <a:t>Nikolich</a:t>
            </a:r>
          </a:p>
          <a:p>
            <a:pPr lvl="1">
              <a:defRPr/>
            </a:pPr>
            <a:r>
              <a:rPr lang="en-US" dirty="0" smtClean="0">
                <a:hlinkClick r:id="rId6"/>
              </a:rPr>
              <a:t>2022 June Tech talk on Coexistence</a:t>
            </a:r>
            <a:r>
              <a:rPr lang="en-US" dirty="0" smtClean="0"/>
              <a:t>, see </a:t>
            </a:r>
            <a:r>
              <a:rPr lang="en-US" dirty="0" smtClean="0">
                <a:hlinkClick r:id="rId7"/>
              </a:rPr>
              <a:t>11-22-0921</a:t>
            </a:r>
            <a:r>
              <a:rPr lang="en-US" dirty="0" smtClean="0"/>
              <a:t>, A. Myles</a:t>
            </a:r>
          </a:p>
          <a:p>
            <a:pPr lvl="1">
              <a:defRPr/>
            </a:pPr>
            <a:endParaRPr lang="en-US" dirty="0" smtClean="0"/>
          </a:p>
          <a:p>
            <a:pPr>
              <a:defRPr/>
            </a:pPr>
            <a:r>
              <a:rPr lang="en-US" dirty="0">
                <a:hlinkClick r:id="rId8"/>
              </a:rPr>
              <a:t>2021-01-20 January </a:t>
            </a:r>
            <a:r>
              <a:rPr lang="en-US" dirty="0" smtClean="0">
                <a:hlinkClick r:id="rId8"/>
              </a:rPr>
              <a:t>Computer Society Standards Activities Board Webinar Series </a:t>
            </a:r>
            <a:r>
              <a:rPr lang="en-US" dirty="0" smtClean="0"/>
              <a:t> 802 Wireless Standards: D. Stanley, P. Kinney, P. Nikolich</a:t>
            </a:r>
            <a:br>
              <a:rPr lang="en-US" dirty="0" smtClean="0"/>
            </a:br>
            <a:endParaRPr lang="en-US" dirty="0" smtClean="0"/>
          </a:p>
          <a:p>
            <a:pPr>
              <a:defRPr/>
            </a:pPr>
            <a:r>
              <a:rPr lang="en-US" dirty="0" smtClean="0"/>
              <a:t>See the indicated </a:t>
            </a:r>
            <a:r>
              <a:rPr lang="en-US" dirty="0"/>
              <a:t>links for recordings of the talks and webinar </a:t>
            </a:r>
          </a:p>
          <a:p>
            <a:pPr marL="0" indent="0">
              <a:buFontTx/>
              <a:buNone/>
              <a:defRPr/>
            </a:pPr>
            <a:r>
              <a:rPr lang="en-US" dirty="0" smtClean="0"/>
              <a:t> </a:t>
            </a:r>
            <a:endParaRPr lang="en-GB" dirty="0"/>
          </a:p>
          <a:p>
            <a:pPr marL="457200" lvl="1" indent="0">
              <a:buNone/>
              <a:defRPr/>
            </a:pPr>
            <a:endParaRPr lang="en-US" altLang="en-US" dirty="0" smtClean="0"/>
          </a:p>
          <a:p>
            <a:pPr lvl="1">
              <a:defRPr/>
            </a:pPr>
            <a:endParaRPr lang="en-GB" altLang="en-US" dirty="0" smtClean="0"/>
          </a:p>
          <a:p>
            <a:pPr marL="457200" lvl="1" indent="0">
              <a:buFontTx/>
              <a:buNone/>
              <a:defRPr/>
            </a:pPr>
            <a:endParaRPr lang="en-GB" altLang="en-US" dirty="0" smtClean="0"/>
          </a:p>
          <a:p>
            <a:pPr>
              <a:defRPr/>
            </a:pPr>
            <a:endParaRPr lang="en-GB" altLang="en-US" sz="2800" dirty="0" smtClean="0"/>
          </a:p>
          <a:p>
            <a:pPr>
              <a:defRPr/>
            </a:pPr>
            <a:endParaRPr lang="en-GB" altLang="en-US" sz="2800"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GB" altLang="en-US" dirty="0"/>
              <a:t>F</a:t>
            </a:r>
            <a:r>
              <a:rPr lang="en-GB" altLang="en-US" dirty="0" smtClean="0"/>
              <a:t>7.1 802 Wireless Chairs meeting</a:t>
            </a:r>
          </a:p>
        </p:txBody>
      </p:sp>
      <p:sp>
        <p:nvSpPr>
          <p:cNvPr id="32771" name="Content Placeholder 2"/>
          <p:cNvSpPr>
            <a:spLocks noGrp="1"/>
          </p:cNvSpPr>
          <p:nvPr>
            <p:ph idx="1"/>
          </p:nvPr>
        </p:nvSpPr>
        <p:spPr>
          <a:xfrm>
            <a:off x="696913" y="1752600"/>
            <a:ext cx="10898187" cy="4659313"/>
          </a:xfrm>
        </p:spPr>
        <p:txBody>
          <a:bodyPr/>
          <a:lstStyle/>
          <a:p>
            <a:r>
              <a:rPr lang="en-GB" altLang="en-US" sz="2800" dirty="0" smtClean="0"/>
              <a:t>The wireless chairs meeting makes decisions related to the operation of the wireless interim meetings,  such as location and cost.</a:t>
            </a:r>
          </a:p>
          <a:p>
            <a:r>
              <a:rPr lang="en-GB" altLang="en-US" sz="2800" dirty="0" smtClean="0"/>
              <a:t>The meeting is open to all. If you are interested in these topics,  please attend.</a:t>
            </a:r>
          </a:p>
          <a:p>
            <a:r>
              <a:rPr lang="en-GB" altLang="en-US" sz="2800" dirty="0" smtClean="0"/>
              <a:t>The wireless chairs meeting  </a:t>
            </a:r>
          </a:p>
          <a:p>
            <a:pPr lvl="1"/>
            <a:r>
              <a:rPr lang="en-GB" altLang="en-US" dirty="0" smtClean="0"/>
              <a:t>At 4:00pm local time on the Sunday of 802 Plenary and Wireless Interim in-person sessions</a:t>
            </a:r>
          </a:p>
          <a:p>
            <a:pPr lvl="1"/>
            <a:r>
              <a:rPr lang="en-GB" altLang="en-US" dirty="0" smtClean="0"/>
              <a:t>As scheduled via teleconference for electronic sessions; </a:t>
            </a:r>
          </a:p>
          <a:p>
            <a:pPr lvl="1"/>
            <a:r>
              <a:rPr lang="en-GB" altLang="en-US" dirty="0" smtClean="0"/>
              <a:t>Next meetings: </a:t>
            </a:r>
            <a:r>
              <a:rPr lang="en-GB" altLang="en-US" b="1" dirty="0" smtClean="0"/>
              <a:t>Wednesday 2022-12-14 3PM Eastern, 2023-01-15 4PM Eastern</a:t>
            </a:r>
            <a:r>
              <a:rPr lang="en-GB" altLang="en-US" dirty="0" smtClean="0"/>
              <a:t>, call details will be posted here: </a:t>
            </a:r>
            <a:r>
              <a:rPr lang="en-GB" altLang="en-US" dirty="0" smtClean="0">
                <a:hlinkClick r:id="rId3"/>
              </a:rPr>
              <a:t>http://ieee802.org/802tele_calendar.html</a:t>
            </a:r>
            <a:r>
              <a:rPr lang="en-GB" altLang="en-US" dirty="0" smtClean="0"/>
              <a:t> . </a:t>
            </a:r>
          </a:p>
        </p:txBody>
      </p:sp>
      <p:sp>
        <p:nvSpPr>
          <p:cNvPr id="32772"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November 2022</a:t>
            </a:r>
          </a:p>
        </p:txBody>
      </p:sp>
      <p:sp>
        <p:nvSpPr>
          <p:cNvPr id="32773"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32774"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58AAF72E-2640-4CB3-9C19-58B68B0D1C4C}" type="slidenum">
              <a:rPr lang="en-US" altLang="en-US" sz="1200" b="0" smtClean="0"/>
              <a:pPr>
                <a:spcBef>
                  <a:spcPct val="0"/>
                </a:spcBef>
                <a:buFontTx/>
                <a:buNone/>
              </a:pPr>
              <a:t>24</a:t>
            </a:fld>
            <a:endParaRPr lang="en-US" altLang="en-US" sz="1200" b="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defRPr/>
            </a:pPr>
            <a:r>
              <a:rPr lang="en-US" sz="3200" dirty="0" smtClean="0"/>
              <a:t>January 2023 in-person &amp; electronic </a:t>
            </a:r>
            <a:r>
              <a:rPr lang="en-US" sz="3200" dirty="0"/>
              <a:t>WG11 </a:t>
            </a:r>
            <a:r>
              <a:rPr lang="en-US" sz="3200" dirty="0" smtClean="0"/>
              <a:t>session </a:t>
            </a:r>
          </a:p>
          <a:p>
            <a:pPr lvl="1">
              <a:defRPr/>
            </a:pPr>
            <a:r>
              <a:rPr lang="en-US" sz="2800" dirty="0" smtClean="0"/>
              <a:t>802 Plenary session March 12-17, 2023</a:t>
            </a:r>
          </a:p>
          <a:p>
            <a:pPr>
              <a:defRPr/>
            </a:pPr>
            <a:r>
              <a:rPr lang="en-US" sz="3200" dirty="0" smtClean="0"/>
              <a:t>The meetings will count towards voting rights. Paid registration is required.</a:t>
            </a:r>
          </a:p>
          <a:p>
            <a:pPr>
              <a:defRPr/>
            </a:pPr>
            <a:endParaRPr lang="en-GB" dirty="0"/>
          </a:p>
          <a:p>
            <a:pPr marL="0" indent="0">
              <a:buFontTx/>
              <a:buNone/>
              <a:defRPr/>
            </a:pPr>
            <a:r>
              <a:rPr lang="en-GB" dirty="0" smtClean="0"/>
              <a:t>For meeting information and registration links, see </a:t>
            </a:r>
            <a:r>
              <a:rPr lang="en-US" dirty="0" smtClean="0">
                <a:hlinkClick r:id="rId3"/>
              </a:rPr>
              <a:t>http://www.ieee802.org/11/Meetings/Meeting_Plan.html</a:t>
            </a:r>
            <a:endParaRPr lang="en-GB" dirty="0"/>
          </a:p>
        </p:txBody>
      </p:sp>
      <p:sp>
        <p:nvSpPr>
          <p:cNvPr id="33795" name="Title 1"/>
          <p:cNvSpPr>
            <a:spLocks noGrp="1"/>
          </p:cNvSpPr>
          <p:nvPr>
            <p:ph type="title"/>
          </p:nvPr>
        </p:nvSpPr>
        <p:spPr/>
        <p:txBody>
          <a:bodyPr/>
          <a:lstStyle/>
          <a:p>
            <a:r>
              <a:rPr lang="en-GB" altLang="en-US" dirty="0"/>
              <a:t>F</a:t>
            </a:r>
            <a:r>
              <a:rPr lang="en-GB" altLang="en-US" dirty="0" smtClean="0"/>
              <a:t>7.2 Planned Next Meeting </a:t>
            </a:r>
          </a:p>
        </p:txBody>
      </p:sp>
      <p:sp>
        <p:nvSpPr>
          <p:cNvPr id="33796"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November 2022</a:t>
            </a:r>
          </a:p>
        </p:txBody>
      </p:sp>
      <p:sp>
        <p:nvSpPr>
          <p:cNvPr id="33797"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33798"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6A8AC403-5BB0-4208-9DED-1450C6BBFC6C}" type="slidenum">
              <a:rPr lang="en-US" altLang="en-US" sz="1200" b="0" smtClean="0"/>
              <a:pPr>
                <a:spcBef>
                  <a:spcPct val="0"/>
                </a:spcBef>
                <a:buFontTx/>
                <a:buNone/>
              </a:pPr>
              <a:t>25</a:t>
            </a:fld>
            <a:endParaRPr lang="en-US" altLang="en-US" sz="1200" b="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r>
              <a:rPr lang="en-GB" altLang="en-US" dirty="0"/>
              <a:t>F</a:t>
            </a:r>
            <a:r>
              <a:rPr lang="en-GB" altLang="en-US" dirty="0" smtClean="0"/>
              <a:t>7.3 Announcements</a:t>
            </a:r>
          </a:p>
        </p:txBody>
      </p:sp>
      <p:sp>
        <p:nvSpPr>
          <p:cNvPr id="35843"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November 2022</a:t>
            </a:r>
          </a:p>
        </p:txBody>
      </p:sp>
      <p:sp>
        <p:nvSpPr>
          <p:cNvPr id="35844"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35845"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3F7D4045-CD2F-4C7E-82D8-A2BAED27615D}" type="slidenum">
              <a:rPr lang="en-US" altLang="en-US" sz="1200" b="0" smtClean="0"/>
              <a:pPr>
                <a:spcBef>
                  <a:spcPct val="0"/>
                </a:spcBef>
                <a:buFontTx/>
                <a:buNone/>
              </a:pPr>
              <a:t>26</a:t>
            </a:fld>
            <a:endParaRPr lang="en-US" altLang="en-US" sz="1200" b="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Content Placeholder 1"/>
          <p:cNvSpPr>
            <a:spLocks noGrp="1"/>
          </p:cNvSpPr>
          <p:nvPr>
            <p:ph idx="1"/>
          </p:nvPr>
        </p:nvSpPr>
        <p:spPr/>
        <p:txBody>
          <a:bodyPr/>
          <a:lstStyle/>
          <a:p>
            <a:endParaRPr lang="en-GB" altLang="en-US" smtClean="0"/>
          </a:p>
        </p:txBody>
      </p:sp>
      <p:sp>
        <p:nvSpPr>
          <p:cNvPr id="37891" name="Title 2"/>
          <p:cNvSpPr>
            <a:spLocks noGrp="1"/>
          </p:cNvSpPr>
          <p:nvPr>
            <p:ph type="title"/>
          </p:nvPr>
        </p:nvSpPr>
        <p:spPr/>
        <p:txBody>
          <a:bodyPr/>
          <a:lstStyle/>
          <a:p>
            <a:r>
              <a:rPr lang="en-US" altLang="en-US" smtClean="0"/>
              <a:t>References and additional material</a:t>
            </a:r>
            <a:endParaRPr lang="en-GB" altLang="en-US" smtClean="0"/>
          </a:p>
        </p:txBody>
      </p:sp>
      <p:sp>
        <p:nvSpPr>
          <p:cNvPr id="3789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November 2022</a:t>
            </a:r>
          </a:p>
        </p:txBody>
      </p:sp>
      <p:sp>
        <p:nvSpPr>
          <p:cNvPr id="37893"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37894"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00890EC1-9541-4B94-AA7F-585D47D0A6EC}" type="slidenum">
              <a:rPr lang="en-US" altLang="en-US" sz="1200" b="0" smtClean="0"/>
              <a:pPr>
                <a:spcBef>
                  <a:spcPct val="0"/>
                </a:spcBef>
                <a:buFontTx/>
                <a:buNone/>
              </a:pPr>
              <a:t>27</a:t>
            </a:fld>
            <a:endParaRPr lang="en-US" altLang="en-US" sz="1200" b="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1"/>
          <p:cNvSpPr>
            <a:spLocks noGrp="1"/>
          </p:cNvSpPr>
          <p:nvPr>
            <p:ph idx="1"/>
          </p:nvPr>
        </p:nvSpPr>
        <p:spPr>
          <a:xfrm>
            <a:off x="533400" y="1600200"/>
            <a:ext cx="11125200" cy="5059363"/>
          </a:xfrm>
        </p:spPr>
        <p:txBody>
          <a:bodyPr/>
          <a:lstStyle/>
          <a:p>
            <a:pPr>
              <a:defRPr/>
            </a:pPr>
            <a:r>
              <a:rPr lang="en-GB" altLang="en-US" sz="2800" dirty="0" smtClean="0"/>
              <a:t>Comment resolution resources </a:t>
            </a:r>
          </a:p>
          <a:p>
            <a:pPr lvl="1">
              <a:defRPr/>
            </a:pPr>
            <a:r>
              <a:rPr lang="en-GB" altLang="en-US" dirty="0" smtClean="0"/>
              <a:t>See </a:t>
            </a:r>
            <a:r>
              <a:rPr lang="en-GB" altLang="en-US" dirty="0" smtClean="0">
                <a:hlinkClick r:id="rId2"/>
              </a:rPr>
              <a:t>https://mentor.ieee.org/802.11/dcn/13/11-13-0230-05-0000-comment-resolution-tutorial.ppt</a:t>
            </a:r>
            <a:r>
              <a:rPr lang="en-GB" altLang="en-US" dirty="0" smtClean="0"/>
              <a:t> </a:t>
            </a:r>
          </a:p>
          <a:p>
            <a:pPr lvl="1">
              <a:defRPr/>
            </a:pPr>
            <a:r>
              <a:rPr lang="en-US" altLang="en-US" dirty="0"/>
              <a:t>See </a:t>
            </a:r>
            <a:r>
              <a:rPr lang="en-US" altLang="en-US" dirty="0">
                <a:hlinkClick r:id="rId3"/>
              </a:rPr>
              <a:t>https://</a:t>
            </a:r>
            <a:r>
              <a:rPr lang="en-US" altLang="en-US" dirty="0" smtClean="0">
                <a:hlinkClick r:id="rId3"/>
              </a:rPr>
              <a:t>mentor.ieee.org/802.11/dcn/11/11-11-1625-02-0000-comment-resolution-guide.doc</a:t>
            </a:r>
            <a:r>
              <a:rPr lang="en-US" altLang="en-US" dirty="0" smtClean="0"/>
              <a:t> </a:t>
            </a:r>
            <a:endParaRPr lang="en-GB" altLang="en-US" dirty="0" smtClean="0"/>
          </a:p>
          <a:p>
            <a:pPr>
              <a:defRPr/>
            </a:pPr>
            <a:r>
              <a:rPr lang="en-US" altLang="en-US" sz="2800" dirty="0" smtClean="0"/>
              <a:t>There are many examples of good practice for documentation of comment analysis and resolution; ensures there is a record of comment consideration and agreed resolution</a:t>
            </a:r>
          </a:p>
          <a:p>
            <a:pPr lvl="1">
              <a:defRPr/>
            </a:pPr>
            <a:r>
              <a:rPr lang="en-GB" altLang="en-US" dirty="0" smtClean="0">
                <a:hlinkClick r:id="rId4"/>
              </a:rPr>
              <a:t>https://mentor.ieee.org/802.11/dcn/18/11-18-0669-04-000m-revmd-mac-comments-assigned-to-hamilton.docx</a:t>
            </a:r>
            <a:endParaRPr lang="en-GB" altLang="en-US" dirty="0" smtClean="0"/>
          </a:p>
          <a:p>
            <a:pPr lvl="1">
              <a:defRPr/>
            </a:pPr>
            <a:r>
              <a:rPr lang="en-GB" altLang="en-US" dirty="0" smtClean="0">
                <a:hlinkClick r:id="rId5"/>
              </a:rPr>
              <a:t>https://mentor.ieee.org/802.11/dcn/18/11-18-1410-00-00ax-lb233-cr-spatial-reuse.docx</a:t>
            </a:r>
            <a:r>
              <a:rPr lang="en-GB" altLang="en-US" dirty="0" smtClean="0"/>
              <a:t> </a:t>
            </a:r>
          </a:p>
          <a:p>
            <a:pPr>
              <a:defRPr/>
            </a:pPr>
            <a:r>
              <a:rPr lang="en-US" altLang="en-US" sz="2800" dirty="0"/>
              <a:t>Motion </a:t>
            </a:r>
            <a:r>
              <a:rPr lang="en-US" altLang="en-US" sz="2800" dirty="0" smtClean="0"/>
              <a:t>templates (updated 2018): </a:t>
            </a:r>
          </a:p>
          <a:p>
            <a:pPr lvl="1">
              <a:defRPr/>
            </a:pPr>
            <a:r>
              <a:rPr lang="en-US" altLang="en-US" dirty="0" smtClean="0">
                <a:hlinkClick r:id="rId6"/>
              </a:rPr>
              <a:t>https</a:t>
            </a:r>
            <a:r>
              <a:rPr lang="en-US" altLang="en-US" dirty="0">
                <a:hlinkClick r:id="rId6"/>
              </a:rPr>
              <a:t>://</a:t>
            </a:r>
            <a:r>
              <a:rPr lang="en-US" altLang="en-US" dirty="0" smtClean="0">
                <a:hlinkClick r:id="rId6"/>
              </a:rPr>
              <a:t>mentor.ieee.org/802.11/dcn/08/11-08-0762-12-0000-motion-templates.doc</a:t>
            </a:r>
            <a:r>
              <a:rPr lang="en-US" altLang="en-US" dirty="0" smtClean="0"/>
              <a:t> </a:t>
            </a:r>
            <a:endParaRPr lang="en-GB" altLang="en-US" dirty="0" smtClean="0"/>
          </a:p>
          <a:p>
            <a:pPr lvl="1">
              <a:defRPr/>
            </a:pPr>
            <a:endParaRPr lang="en-GB" altLang="en-US" dirty="0" smtClean="0"/>
          </a:p>
          <a:p>
            <a:pPr lvl="1">
              <a:defRPr/>
            </a:pPr>
            <a:endParaRPr lang="en-GB" altLang="en-US" dirty="0" smtClean="0"/>
          </a:p>
          <a:p>
            <a:pPr marL="457200" lvl="1" indent="0">
              <a:buFontTx/>
              <a:buNone/>
              <a:defRPr/>
            </a:pPr>
            <a:endParaRPr lang="en-GB" altLang="en-US" dirty="0" smtClean="0"/>
          </a:p>
          <a:p>
            <a:pPr>
              <a:defRPr/>
            </a:pPr>
            <a:endParaRPr lang="en-GB" altLang="en-US" sz="2800" dirty="0" smtClean="0"/>
          </a:p>
          <a:p>
            <a:pPr>
              <a:defRPr/>
            </a:pPr>
            <a:endParaRPr lang="en-GB" altLang="en-US" sz="2800" dirty="0" smtClean="0"/>
          </a:p>
        </p:txBody>
      </p:sp>
      <p:sp>
        <p:nvSpPr>
          <p:cNvPr id="38915" name="Title 2"/>
          <p:cNvSpPr>
            <a:spLocks noGrp="1"/>
          </p:cNvSpPr>
          <p:nvPr>
            <p:ph type="title"/>
          </p:nvPr>
        </p:nvSpPr>
        <p:spPr/>
        <p:txBody>
          <a:bodyPr/>
          <a:lstStyle/>
          <a:p>
            <a:r>
              <a:rPr lang="en-GB" altLang="en-US" smtClean="0"/>
              <a:t>Comment Resolution Resources</a:t>
            </a:r>
          </a:p>
        </p:txBody>
      </p:sp>
      <p:sp>
        <p:nvSpPr>
          <p:cNvPr id="38916"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November 2022</a:t>
            </a:r>
          </a:p>
        </p:txBody>
      </p:sp>
      <p:sp>
        <p:nvSpPr>
          <p:cNvPr id="38917"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38918"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1F2A1321-B493-4544-92F5-961C6810A9D7}" type="slidenum">
              <a:rPr lang="en-US" altLang="en-US" sz="1200" b="0" smtClean="0"/>
              <a:pPr>
                <a:spcBef>
                  <a:spcPct val="0"/>
                </a:spcBef>
                <a:buFontTx/>
                <a:buNone/>
              </a:pPr>
              <a:t>28</a:t>
            </a:fld>
            <a:endParaRPr lang="en-US" altLang="en-US" sz="1200" b="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1"/>
          <p:cNvSpPr>
            <a:spLocks noGrp="1"/>
          </p:cNvSpPr>
          <p:nvPr>
            <p:ph idx="1"/>
          </p:nvPr>
        </p:nvSpPr>
        <p:spPr>
          <a:xfrm>
            <a:off x="533400" y="1814513"/>
            <a:ext cx="11125200" cy="4586287"/>
          </a:xfrm>
        </p:spPr>
        <p:txBody>
          <a:bodyPr/>
          <a:lstStyle/>
          <a:p>
            <a:pPr>
              <a:defRPr/>
            </a:pPr>
            <a:r>
              <a:rPr lang="en-GB" altLang="en-US" sz="2800" dirty="0" smtClean="0"/>
              <a:t>MIB development</a:t>
            </a:r>
          </a:p>
          <a:p>
            <a:pPr lvl="1">
              <a:defRPr/>
            </a:pPr>
            <a:r>
              <a:rPr lang="en-GB" altLang="en-US" sz="2400" dirty="0" smtClean="0"/>
              <a:t>See ARC MIB usage patterns: </a:t>
            </a:r>
            <a:r>
              <a:rPr lang="en-US" altLang="en-US" sz="2400" dirty="0">
                <a:hlinkClick r:id="rId3"/>
              </a:rPr>
              <a:t>https://</a:t>
            </a:r>
            <a:r>
              <a:rPr lang="en-US" altLang="en-US" sz="2400" dirty="0" smtClean="0">
                <a:hlinkClick r:id="rId3"/>
              </a:rPr>
              <a:t>mentor.ieee.org/802.11/dcn/15/11-15-0355</a:t>
            </a:r>
            <a:r>
              <a:rPr lang="en-US" altLang="en-US" sz="2400" dirty="0" smtClean="0"/>
              <a:t> </a:t>
            </a:r>
          </a:p>
          <a:p>
            <a:pPr lvl="1">
              <a:defRPr/>
            </a:pPr>
            <a:r>
              <a:rPr lang="en-GB" altLang="en-US" sz="2400" dirty="0" smtClean="0"/>
              <a:t>See ARC recommendations on MIB types and usage:  </a:t>
            </a:r>
            <a:r>
              <a:rPr lang="en-US" altLang="en-US" sz="2400" dirty="0" smtClean="0">
                <a:hlinkClick r:id="rId4"/>
              </a:rPr>
              <a:t>https</a:t>
            </a:r>
            <a:r>
              <a:rPr lang="en-US" altLang="en-US" sz="2400" dirty="0">
                <a:hlinkClick r:id="rId4"/>
              </a:rPr>
              <a:t>://</a:t>
            </a:r>
            <a:r>
              <a:rPr lang="en-US" altLang="en-US" sz="2400" dirty="0" smtClean="0">
                <a:hlinkClick r:id="rId4"/>
              </a:rPr>
              <a:t>mentor.ieee.org/802.11/dcn/09/11-09-0533</a:t>
            </a:r>
            <a:r>
              <a:rPr lang="en-US" altLang="en-US" sz="2400" dirty="0" smtClean="0"/>
              <a:t> </a:t>
            </a:r>
          </a:p>
          <a:p>
            <a:pPr>
              <a:defRPr/>
            </a:pPr>
            <a:r>
              <a:rPr lang="en-US" altLang="en-US" sz="2800" dirty="0" smtClean="0"/>
              <a:t>Style Guide</a:t>
            </a:r>
          </a:p>
          <a:p>
            <a:pPr lvl="1">
              <a:defRPr/>
            </a:pPr>
            <a:r>
              <a:rPr lang="en-US" altLang="en-US" sz="2400" dirty="0" smtClean="0"/>
              <a:t>See Editorial Style Guide: </a:t>
            </a:r>
            <a:r>
              <a:rPr lang="en-US" altLang="en-US" sz="2400" dirty="0">
                <a:hlinkClick r:id="rId5"/>
              </a:rPr>
              <a:t>https://</a:t>
            </a:r>
            <a:r>
              <a:rPr lang="en-US" altLang="en-US" sz="2400" dirty="0" smtClean="0">
                <a:hlinkClick r:id="rId5"/>
              </a:rPr>
              <a:t>mentor.ieee.org/802.11/dcn/09/11-09-1034</a:t>
            </a:r>
            <a:r>
              <a:rPr lang="en-US" altLang="en-US" sz="2400" dirty="0" smtClean="0"/>
              <a:t> </a:t>
            </a:r>
          </a:p>
          <a:p>
            <a:pPr>
              <a:defRPr/>
            </a:pPr>
            <a:r>
              <a:rPr lang="en-US" altLang="en-US" sz="2800" dirty="0" smtClean="0"/>
              <a:t>ANA Database</a:t>
            </a:r>
          </a:p>
          <a:p>
            <a:pPr lvl="1">
              <a:defRPr/>
            </a:pPr>
            <a:r>
              <a:rPr lang="en-US" altLang="en-US" sz="2400" dirty="0"/>
              <a:t>See </a:t>
            </a:r>
            <a:r>
              <a:rPr lang="en-US" altLang="en-US" sz="2400" dirty="0">
                <a:hlinkClick r:id="rId6"/>
              </a:rPr>
              <a:t>https://</a:t>
            </a:r>
            <a:r>
              <a:rPr lang="en-US" altLang="en-US" sz="2400" dirty="0" smtClean="0">
                <a:hlinkClick r:id="rId6"/>
              </a:rPr>
              <a:t>mentor.ieee.org/802.11/dcn/11/11-11-0270 </a:t>
            </a:r>
            <a:endParaRPr lang="en-GB" altLang="en-US" sz="2400" dirty="0" smtClean="0"/>
          </a:p>
          <a:p>
            <a:pPr lvl="1">
              <a:defRPr/>
            </a:pPr>
            <a:endParaRPr lang="en-GB" altLang="en-US" dirty="0" smtClean="0"/>
          </a:p>
          <a:p>
            <a:pPr marL="457200" lvl="1" indent="0">
              <a:buFontTx/>
              <a:buNone/>
              <a:defRPr/>
            </a:pPr>
            <a:endParaRPr lang="en-GB" altLang="en-US" dirty="0" smtClean="0"/>
          </a:p>
          <a:p>
            <a:pPr>
              <a:defRPr/>
            </a:pPr>
            <a:endParaRPr lang="en-GB" altLang="en-US" sz="2800" dirty="0" smtClean="0"/>
          </a:p>
          <a:p>
            <a:pPr>
              <a:defRPr/>
            </a:pPr>
            <a:endParaRPr lang="en-GB" altLang="en-US" sz="2800" dirty="0" smtClean="0"/>
          </a:p>
        </p:txBody>
      </p:sp>
      <p:sp>
        <p:nvSpPr>
          <p:cNvPr id="39939" name="Title 2"/>
          <p:cNvSpPr>
            <a:spLocks noGrp="1"/>
          </p:cNvSpPr>
          <p:nvPr>
            <p:ph type="title"/>
          </p:nvPr>
        </p:nvSpPr>
        <p:spPr/>
        <p:txBody>
          <a:bodyPr/>
          <a:lstStyle/>
          <a:p>
            <a:r>
              <a:rPr lang="en-GB" altLang="en-US" smtClean="0"/>
              <a:t>Amendment Development Resources</a:t>
            </a:r>
          </a:p>
        </p:txBody>
      </p:sp>
      <p:sp>
        <p:nvSpPr>
          <p:cNvPr id="3994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November 2022</a:t>
            </a:r>
          </a:p>
        </p:txBody>
      </p:sp>
      <p:sp>
        <p:nvSpPr>
          <p:cNvPr id="39941"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39942"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ABD35DA0-4829-45D9-89D0-BBCF94EA83E7}" type="slidenum">
              <a:rPr lang="en-US" altLang="en-US" sz="1200" b="0" smtClean="0"/>
              <a:pPr>
                <a:spcBef>
                  <a:spcPct val="0"/>
                </a:spcBef>
                <a:buFontTx/>
                <a:buNone/>
              </a:pPr>
              <a:t>29</a:t>
            </a:fld>
            <a:endParaRPr lang="en-US" altLang="en-US" sz="1200" b="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6313" y="4406900"/>
            <a:ext cx="7772400" cy="1362075"/>
          </a:xfrm>
        </p:spPr>
        <p:txBody>
          <a:bodyPr/>
          <a:lstStyle/>
          <a:p>
            <a:pPr>
              <a:defRPr/>
            </a:pPr>
            <a:r>
              <a:rPr lang="en-GB" dirty="0" err="1" smtClean="0"/>
              <a:t>WEDNESday</a:t>
            </a:r>
            <a:endParaRPr lang="en-GB" dirty="0"/>
          </a:p>
        </p:txBody>
      </p:sp>
      <p:sp>
        <p:nvSpPr>
          <p:cNvPr id="9219" name="Text Placeholder 2"/>
          <p:cNvSpPr>
            <a:spLocks noGrp="1"/>
          </p:cNvSpPr>
          <p:nvPr>
            <p:ph type="body" idx="1"/>
          </p:nvPr>
        </p:nvSpPr>
        <p:spPr>
          <a:xfrm>
            <a:off x="963613" y="2906713"/>
            <a:ext cx="10363200" cy="1500187"/>
          </a:xfrm>
        </p:spPr>
        <p:txBody>
          <a:bodyPr/>
          <a:lstStyle/>
          <a:p>
            <a:endParaRPr lang="en-GB" altLang="en-US" smtClean="0"/>
          </a:p>
        </p:txBody>
      </p:sp>
      <p:sp>
        <p:nvSpPr>
          <p:cNvPr id="9220" name="Date Placeholder 2"/>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November 2022</a:t>
            </a:r>
          </a:p>
        </p:txBody>
      </p:sp>
      <p:sp>
        <p:nvSpPr>
          <p:cNvPr id="922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9222"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1C8E10CE-D294-4C89-ACFF-F5F1BFD75B0A}" type="slidenum">
              <a:rPr lang="en-US" altLang="en-US" sz="1200" b="0" smtClean="0"/>
              <a:pPr>
                <a:spcBef>
                  <a:spcPct val="0"/>
                </a:spcBef>
                <a:buFontTx/>
                <a:buNone/>
              </a:pPr>
              <a:t>3</a:t>
            </a:fld>
            <a:endParaRPr lang="en-US" altLang="en-US" sz="1200" b="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AU" altLang="en-US" smtClean="0"/>
              <a:t> Published IEEE Press Releases, Blogs</a:t>
            </a:r>
          </a:p>
        </p:txBody>
      </p:sp>
      <p:sp>
        <p:nvSpPr>
          <p:cNvPr id="41987"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November 2022</a:t>
            </a:r>
          </a:p>
        </p:txBody>
      </p:sp>
      <p:graphicFrame>
        <p:nvGraphicFramePr>
          <p:cNvPr id="2" name="Table 1"/>
          <p:cNvGraphicFramePr>
            <a:graphicFrameLocks noGrp="1"/>
          </p:cNvGraphicFramePr>
          <p:nvPr/>
        </p:nvGraphicFramePr>
        <p:xfrm>
          <a:off x="533400" y="1447800"/>
          <a:ext cx="10972800" cy="4932363"/>
        </p:xfrm>
        <a:graphic>
          <a:graphicData uri="http://schemas.openxmlformats.org/drawingml/2006/table">
            <a:tbl>
              <a:tblPr/>
              <a:tblGrid>
                <a:gridCol w="1393825"/>
                <a:gridCol w="1741488"/>
                <a:gridCol w="7837487"/>
              </a:tblGrid>
              <a:tr h="365181">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Subgroup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Event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Published document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625572">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TGaj</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Amendment publication</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hlinkClick r:id="rId3"/>
                        </a:rPr>
                        <a:t>http://standards.ieee.org/news/2018/standard_increased_high_bandwidth_wlan_china.html</a:t>
                      </a:r>
                      <a:r>
                        <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F9F4"/>
                    </a:solidFill>
                  </a:tcPr>
                </a:tc>
              </a:tr>
              <a:tr h="381059">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BCS SG</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SG Formation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hlinkClick r:id="rId4"/>
                        </a:rPr>
                        <a:t>http://standards.ieee.org/news/2018/ieee_802-11_study_groups.html</a:t>
                      </a:r>
                      <a:r>
                        <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F9F4"/>
                    </a:solidFill>
                  </a:tcPr>
                </a:tc>
              </a:tr>
              <a:tr h="376296">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NGV SG</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SG Formation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hlinkClick r:id="rId4"/>
                        </a:rPr>
                        <a:t>http://standards.ieee.org/news/2018/ieee_802-11_study_groups.html</a:t>
                      </a:r>
                      <a:r>
                        <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587085">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TGak</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Amendment publication</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hlinkClick r:id="rId5"/>
                        </a:rPr>
                        <a:t>http://standards.ieee.org/news/2018/ieee_802_11ak-2018.html</a:t>
                      </a:r>
                      <a:r>
                        <a:rPr kumimoji="0" lang="en-US"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 </a:t>
                      </a:r>
                      <a:endPar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647800">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TGbb</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TGbb formation</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hlinkClick r:id="rId6"/>
                        </a:rPr>
                        <a:t>https://beyondstandards.ieee.org/general-news/ieee-802-11-launches-standards-amendment-project-for-light-communications-lifi/</a:t>
                      </a:r>
                      <a:r>
                        <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647800">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TGaq</a:t>
                      </a:r>
                      <a:endPar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Amendment publication</a:t>
                      </a:r>
                      <a:endParaRPr kumimoji="0" lang="en-GB" altLang="en-US" sz="1800" b="0" i="0" u="none" strike="noStrike" cap="none" normalizeH="0" baseline="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hlinkClick r:id="rId7"/>
                        </a:rPr>
                        <a:t>https://standards.ieee.org/news/2018/ieee-802_11aq-standard-amendment-wlan.html</a:t>
                      </a:r>
                      <a:r>
                        <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587085">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EHT</a:t>
                      </a:r>
                      <a:endPar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Study Group Formation</a:t>
                      </a:r>
                      <a:endParaRPr kumimoji="0" lang="en-GB" altLang="en-US" sz="1800" b="0" i="0" u="none" strike="noStrike" cap="none" normalizeH="0" baseline="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hlinkClick r:id="rId8"/>
                        </a:rPr>
                        <a:t>https://standards.ieee.org/news/2018/ieee-802_11-extremely-high-throughput-study-group.html</a:t>
                      </a:r>
                      <a:endPar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714485">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RTA</a:t>
                      </a:r>
                      <a:endPar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Topic Interest Group Formation</a:t>
                      </a:r>
                      <a:endParaRPr kumimoji="0" lang="en-GB" altLang="en-US" sz="1800" b="0" i="0" u="none" strike="noStrike" cap="none" normalizeH="0" baseline="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hlinkClick r:id="rId8"/>
                        </a:rPr>
                        <a:t>https://standards.ieee.org/news/2018/ieee-802_11-extremely-high-throughput-study-group.html</a:t>
                      </a:r>
                      <a:endParaRPr kumimoji="0" lang="en-GB"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bl>
          </a:graphicData>
        </a:graphic>
      </p:graphicFrame>
      <p:sp>
        <p:nvSpPr>
          <p:cNvPr id="42030"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42031"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1EED8B1E-FD9D-42BD-AC78-409F4C0FB5B0}" type="slidenum">
              <a:rPr lang="en-US" altLang="en-US" sz="1200" b="0" smtClean="0"/>
              <a:pPr>
                <a:spcBef>
                  <a:spcPct val="0"/>
                </a:spcBef>
                <a:buFontTx/>
                <a:buNone/>
              </a:pPr>
              <a:t>30</a:t>
            </a:fld>
            <a:endParaRPr lang="en-US" altLang="en-US" sz="1200" b="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AU" altLang="en-US" dirty="0" smtClean="0"/>
              <a:t>Published IEEE Press Releases, Blogs</a:t>
            </a:r>
          </a:p>
        </p:txBody>
      </p:sp>
      <p:sp>
        <p:nvSpPr>
          <p:cNvPr id="4403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November 2022</a:t>
            </a:r>
          </a:p>
        </p:txBody>
      </p:sp>
      <p:graphicFrame>
        <p:nvGraphicFramePr>
          <p:cNvPr id="2" name="Table 1"/>
          <p:cNvGraphicFramePr>
            <a:graphicFrameLocks noGrp="1"/>
          </p:cNvGraphicFramePr>
          <p:nvPr/>
        </p:nvGraphicFramePr>
        <p:xfrm>
          <a:off x="315913" y="1981200"/>
          <a:ext cx="11266487" cy="4038601"/>
        </p:xfrm>
        <a:graphic>
          <a:graphicData uri="http://schemas.openxmlformats.org/drawingml/2006/table">
            <a:tbl>
              <a:tblPr/>
              <a:tblGrid>
                <a:gridCol w="1234684"/>
                <a:gridCol w="1543354"/>
                <a:gridCol w="2392199"/>
                <a:gridCol w="6096250"/>
              </a:tblGrid>
              <a:tr h="379357">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Subgroup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Event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Status</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Target/Published document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1219748">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err="1" smtClean="0">
                          <a:ln>
                            <a:noFill/>
                          </a:ln>
                          <a:solidFill>
                            <a:schemeClr val="tx1"/>
                          </a:solidFill>
                          <a:effectLst/>
                          <a:latin typeface="Calibri" panose="020F0502020204030204" pitchFamily="34" charset="0"/>
                          <a:cs typeface="Calibri" panose="020F0502020204030204" pitchFamily="34" charset="0"/>
                        </a:rPr>
                        <a:t>TGbe</a:t>
                      </a:r>
                      <a:endParaRPr kumimoji="0" lang="en-GB"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TG formation</a:t>
                      </a:r>
                      <a:endParaRPr kumimoji="0" lang="en-GB"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September 2019 </a:t>
                      </a:r>
                      <a:r>
                        <a:rPr lang="en-GB" sz="1800" b="1" u="sng" kern="1200" dirty="0" smtClean="0">
                          <a:solidFill>
                            <a:schemeClr val="tx1"/>
                          </a:solidFill>
                          <a:effectLst/>
                          <a:latin typeface="Calibri" panose="020F0502020204030204" pitchFamily="34" charset="0"/>
                          <a:ea typeface="+mn-ea"/>
                          <a:cs typeface="Calibri" panose="020F0502020204030204" pitchFamily="34" charset="0"/>
                          <a:hlinkClick r:id="rId3"/>
                        </a:rPr>
                        <a:t>https://beyondstandards.ieee.org/networking/ieee-p802-11be-to-enable-extremely-high-throughput-eht-and-low-latency-for-wi-fi/</a:t>
                      </a:r>
                      <a:r>
                        <a:rPr lang="en-GB" sz="1800" b="1" u="sng" kern="1200" dirty="0" smtClean="0">
                          <a:solidFill>
                            <a:schemeClr val="tx1"/>
                          </a:solidFill>
                          <a:effectLst/>
                          <a:latin typeface="Calibri" panose="020F0502020204030204" pitchFamily="34" charset="0"/>
                          <a:ea typeface="+mn-ea"/>
                          <a:cs typeface="Calibri" panose="020F0502020204030204" pitchFamily="34" charset="0"/>
                        </a:rPr>
                        <a:t> </a:t>
                      </a:r>
                      <a:endParaRPr kumimoji="0" lang="en-GB" altLang="en-US" sz="16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r>
              <a:tr h="1219748">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AANI</a:t>
                      </a:r>
                      <a:endParaRPr kumimoji="0" lang="en-GB"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IMT-2020 Self Evaluation of 802.11ax </a:t>
                      </a:r>
                      <a:endParaRPr kumimoji="0" lang="en-GB"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December 2019</a:t>
                      </a:r>
                    </a:p>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hlinkClick r:id="rId4"/>
                        </a:rPr>
                        <a:t>http://standards.ieee.org/news/2019/5g-indoor-hotspot-and-dense-urban-deployments.html</a:t>
                      </a:r>
                      <a:r>
                        <a:rPr kumimoji="0" lang="en-GB"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r>
              <a:tr h="1219748">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err="1" smtClean="0">
                          <a:ln>
                            <a:noFill/>
                          </a:ln>
                          <a:solidFill>
                            <a:schemeClr val="tx1"/>
                          </a:solidFill>
                          <a:effectLst/>
                          <a:latin typeface="Calibri" panose="020F0502020204030204" pitchFamily="34" charset="0"/>
                          <a:cs typeface="Calibri" panose="020F0502020204030204" pitchFamily="34" charset="0"/>
                        </a:rPr>
                        <a:t>TGbf</a:t>
                      </a:r>
                      <a:endParaRPr kumimoji="0" lang="en-GB"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TG formation</a:t>
                      </a:r>
                      <a:endParaRPr kumimoji="0" lang="en-GB"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December 2020</a:t>
                      </a:r>
                    </a:p>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hlinkClick r:id="rId5"/>
                        </a:rPr>
                        <a:t>https://beyondstandards.ieee.org/networking/ieee-802-11bf-aims-to-enable-a-new-application-of-wlan-technology-wlan-sensing/</a:t>
                      </a:r>
                      <a:r>
                        <a:rPr kumimoji="0" lang="en-GB"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r>
            </a:tbl>
          </a:graphicData>
        </a:graphic>
      </p:graphicFrame>
      <p:sp>
        <p:nvSpPr>
          <p:cNvPr id="44063"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44064"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2D5B9B0A-E50D-477D-B716-7E91ECBE6FAD}" type="slidenum">
              <a:rPr lang="en-US" altLang="en-US" sz="1200" b="0" smtClean="0"/>
              <a:pPr>
                <a:spcBef>
                  <a:spcPct val="0"/>
                </a:spcBef>
                <a:buFontTx/>
                <a:buNone/>
              </a:pPr>
              <a:t>31</a:t>
            </a:fld>
            <a:endParaRPr lang="en-US" altLang="en-US" sz="1200" b="0"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AU" altLang="en-US" dirty="0"/>
              <a:t>Published IEEE Press Releases, Blogs</a:t>
            </a:r>
            <a:endParaRPr lang="en-AU" altLang="en-US" dirty="0" smtClean="0"/>
          </a:p>
        </p:txBody>
      </p:sp>
      <p:sp>
        <p:nvSpPr>
          <p:cNvPr id="27651"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November 2022</a:t>
            </a:r>
          </a:p>
        </p:txBody>
      </p:sp>
      <p:graphicFrame>
        <p:nvGraphicFramePr>
          <p:cNvPr id="2" name="Table 1"/>
          <p:cNvGraphicFramePr>
            <a:graphicFrameLocks noGrp="1"/>
          </p:cNvGraphicFramePr>
          <p:nvPr/>
        </p:nvGraphicFramePr>
        <p:xfrm>
          <a:off x="315913" y="1981200"/>
          <a:ext cx="11266487" cy="4038601"/>
        </p:xfrm>
        <a:graphic>
          <a:graphicData uri="http://schemas.openxmlformats.org/drawingml/2006/table">
            <a:tbl>
              <a:tblPr/>
              <a:tblGrid>
                <a:gridCol w="1234684"/>
                <a:gridCol w="1543354"/>
                <a:gridCol w="2392199"/>
                <a:gridCol w="6096250"/>
              </a:tblGrid>
              <a:tr h="379357">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Subgroup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Event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Status</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Target/Published document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1219748">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err="1" smtClean="0">
                          <a:ln>
                            <a:noFill/>
                          </a:ln>
                          <a:solidFill>
                            <a:schemeClr val="tx1"/>
                          </a:solidFill>
                          <a:effectLst/>
                          <a:latin typeface="Calibri" panose="020F0502020204030204" pitchFamily="34" charset="0"/>
                          <a:cs typeface="Calibri" panose="020F0502020204030204" pitchFamily="34" charset="0"/>
                        </a:rPr>
                        <a:t>TGbf</a:t>
                      </a:r>
                      <a:endParaRPr kumimoji="0" lang="en-GB"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TG formation</a:t>
                      </a:r>
                      <a:endParaRPr kumimoji="0" lang="en-GB"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6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December 2020</a:t>
                      </a:r>
                    </a:p>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6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hlinkClick r:id="rId3"/>
                        </a:rPr>
                        <a:t>https://beyondstandards.ieee.org/networking/ieee-802-11bf-aims-to-enable-a-new-application-of-wlan-technology-wlan-sensing/</a:t>
                      </a:r>
                      <a:r>
                        <a:rPr kumimoji="0" lang="en-GB" altLang="en-US" sz="16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 </a:t>
                      </a:r>
                    </a:p>
                    <a:p>
                      <a:pPr marL="0" marR="0" lvl="0" indent="0" algn="l" defTabSz="914400" rtl="0" eaLnBrk="1" fontAlgn="base" latinLnBrk="0" hangingPunct="1">
                        <a:lnSpc>
                          <a:spcPct val="107000"/>
                        </a:lnSpc>
                        <a:spcBef>
                          <a:spcPct val="0"/>
                        </a:spcBef>
                        <a:spcAft>
                          <a:spcPct val="0"/>
                        </a:spcAft>
                        <a:buClrTx/>
                        <a:buSzTx/>
                        <a:buFontTx/>
                        <a:buNone/>
                        <a:tabLst/>
                      </a:pPr>
                      <a:endParaRPr kumimoji="0" lang="en-GB" altLang="en-US" sz="16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r>
              <a:tr h="1219748">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err="1" smtClean="0">
                          <a:ln>
                            <a:noFill/>
                          </a:ln>
                          <a:solidFill>
                            <a:schemeClr val="tx1"/>
                          </a:solidFill>
                          <a:effectLst/>
                          <a:latin typeface="Calibri" panose="020F0502020204030204" pitchFamily="34" charset="0"/>
                          <a:cs typeface="Calibri" panose="020F0502020204030204" pitchFamily="34" charset="0"/>
                        </a:rPr>
                        <a:t>TGbh</a:t>
                      </a:r>
                      <a:endParaRPr kumimoji="0" lang="en-GB"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TG formation</a:t>
                      </a:r>
                      <a:endParaRPr kumimoji="0" lang="en-GB"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May 2021, </a:t>
                      </a:r>
                      <a:r>
                        <a:rPr kumimoji="0" lang="en-US"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hlinkClick r:id="rId4"/>
                        </a:rPr>
                        <a:t>https://beyondstandards.ieee.org/data-privacy-and-ease-of-use-in-wireless-networks/</a:t>
                      </a:r>
                      <a:r>
                        <a:rPr kumimoji="0" lang="en-US"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 </a:t>
                      </a:r>
                      <a:endParaRPr kumimoji="0" lang="en-GB"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r>
              <a:tr h="1219748">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err="1" smtClean="0">
                          <a:ln>
                            <a:noFill/>
                          </a:ln>
                          <a:solidFill>
                            <a:schemeClr val="tx1"/>
                          </a:solidFill>
                          <a:effectLst/>
                          <a:latin typeface="Calibri" panose="020F0502020204030204" pitchFamily="34" charset="0"/>
                          <a:cs typeface="Calibri" panose="020F0502020204030204" pitchFamily="34" charset="0"/>
                        </a:rPr>
                        <a:t>TGbi</a:t>
                      </a:r>
                      <a:endParaRPr kumimoji="0" lang="en-GB"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TG formation</a:t>
                      </a:r>
                      <a:endParaRPr kumimoji="0" lang="en-GB"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May 2021, </a:t>
                      </a:r>
                      <a:r>
                        <a:rPr kumimoji="0" lang="en-US"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hlinkClick r:id="rId4"/>
                        </a:rPr>
                        <a:t>https://beyondstandards.ieee.org/data-privacy-and-ease-of-use-in-wireless-networks/</a:t>
                      </a:r>
                      <a:r>
                        <a:rPr kumimoji="0" lang="en-US"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 </a:t>
                      </a:r>
                      <a:endParaRPr kumimoji="0" lang="en-GB"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r>
            </a:tbl>
          </a:graphicData>
        </a:graphic>
      </p:graphicFrame>
      <p:sp>
        <p:nvSpPr>
          <p:cNvPr id="27679"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27680"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37E87C61-9D05-4F8F-A195-EFAF310F9DE3}" type="slidenum">
              <a:rPr lang="en-US" altLang="en-US" sz="1200" b="0" smtClean="0"/>
              <a:pPr>
                <a:spcBef>
                  <a:spcPct val="0"/>
                </a:spcBef>
                <a:buFontTx/>
                <a:buNone/>
              </a:pPr>
              <a:t>32</a:t>
            </a:fld>
            <a:endParaRPr lang="en-US" altLang="en-US" sz="1200" b="0" smtClean="0"/>
          </a:p>
        </p:txBody>
      </p:sp>
    </p:spTree>
    <p:extLst>
      <p:ext uri="{BB962C8B-B14F-4D97-AF65-F5344CB8AC3E}">
        <p14:creationId xmlns:p14="http://schemas.microsoft.com/office/powerpoint/2010/main" val="16144090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November 2022</a:t>
            </a:r>
          </a:p>
        </p:txBody>
      </p:sp>
      <p:sp>
        <p:nvSpPr>
          <p:cNvPr id="10243"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10244" name="Content Placeholder 2"/>
          <p:cNvSpPr>
            <a:spLocks noGrp="1"/>
          </p:cNvSpPr>
          <p:nvPr>
            <p:ph idx="1"/>
          </p:nvPr>
        </p:nvSpPr>
        <p:spPr/>
        <p:txBody>
          <a:bodyPr/>
          <a:lstStyle/>
          <a:p>
            <a:r>
              <a:rPr lang="en-US" altLang="en-US" smtClean="0"/>
              <a:t>All participants in IEEE-SA activities are expected to adhere to the core principles underlying the:</a:t>
            </a:r>
          </a:p>
          <a:p>
            <a:pPr lvl="1">
              <a:buFont typeface="Arial" panose="020B0604020202020204" pitchFamily="34" charset="0"/>
              <a:buChar char="•"/>
            </a:pPr>
            <a:r>
              <a:rPr lang="en-US" altLang="en-US" sz="1800" smtClean="0">
                <a:hlinkClick r:id="rId3"/>
              </a:rPr>
              <a:t>IEEE Code of Ethics</a:t>
            </a:r>
            <a:endParaRPr lang="en-US" altLang="en-US" sz="1800" smtClean="0"/>
          </a:p>
          <a:p>
            <a:pPr lvl="1">
              <a:buFont typeface="Arial" panose="020B0604020202020204" pitchFamily="34" charset="0"/>
              <a:buChar char="•"/>
            </a:pPr>
            <a:r>
              <a:rPr lang="en-US" altLang="en-US" sz="1800" smtClean="0">
                <a:hlinkClick r:id="rId4"/>
              </a:rPr>
              <a:t>IEEE Code of Conduct</a:t>
            </a:r>
            <a:endParaRPr lang="en-US" altLang="en-US" sz="1800" smtClean="0"/>
          </a:p>
          <a:p>
            <a:r>
              <a:rPr lang="en-US" altLang="en-US" smtClean="0"/>
              <a:t>The core principles of the IEEE Codes of Ethics &amp; Conduct are to:</a:t>
            </a:r>
          </a:p>
          <a:p>
            <a:pPr lvl="1">
              <a:buFont typeface="Arial" panose="020B0604020202020204" pitchFamily="34" charset="0"/>
              <a:buChar char="•"/>
            </a:pPr>
            <a:r>
              <a:rPr lang="en-US" altLang="en-US" sz="1800" i="1" smtClean="0"/>
              <a:t>Uphold the highest standards of integrity, responsible behavior, and ethical and professional conduct</a:t>
            </a:r>
          </a:p>
          <a:p>
            <a:pPr lvl="1">
              <a:buFont typeface="Arial" panose="020B0604020202020204" pitchFamily="34" charset="0"/>
              <a:buChar char="•"/>
            </a:pPr>
            <a:r>
              <a:rPr lang="en-US" altLang="en-US" sz="1800" i="1" smtClean="0"/>
              <a:t>Treat people fairly and with respect, to not engage in harassment, discrimination, or retaliation, and to protect people's privacy.</a:t>
            </a:r>
          </a:p>
          <a:p>
            <a:pPr lvl="1">
              <a:buFont typeface="Arial" panose="020B0604020202020204" pitchFamily="34" charset="0"/>
              <a:buChar char="•"/>
            </a:pPr>
            <a:r>
              <a:rPr lang="en-US" altLang="en-US" sz="1800" i="1" smtClean="0"/>
              <a:t>Avoid injuring others, their property, reputation, or employment by false or malicious action</a:t>
            </a:r>
          </a:p>
          <a:p>
            <a:r>
              <a:rPr lang="en-US" altLang="en-US" smtClean="0"/>
              <a:t>The most recent versions of these Codes are available at</a:t>
            </a:r>
          </a:p>
          <a:p>
            <a:pPr lvl="1">
              <a:buFont typeface="Arial" panose="020B0604020202020204" pitchFamily="34" charset="0"/>
              <a:buChar char="•"/>
            </a:pPr>
            <a:r>
              <a:rPr lang="en-US" altLang="en-US" sz="1800" smtClean="0">
                <a:hlinkClick r:id="rId5"/>
              </a:rPr>
              <a:t>http://www.ieee.org/about/corporate/governance</a:t>
            </a:r>
            <a:endParaRPr lang="en-US" altLang="en-US" sz="1800" smtClean="0"/>
          </a:p>
          <a:p>
            <a:endParaRPr lang="en-GB" altLang="en-US" smtClean="0"/>
          </a:p>
        </p:txBody>
      </p:sp>
      <p:sp>
        <p:nvSpPr>
          <p:cNvPr id="10245" name="Title 3"/>
          <p:cNvSpPr>
            <a:spLocks noGrp="1"/>
          </p:cNvSpPr>
          <p:nvPr>
            <p:ph type="title"/>
          </p:nvPr>
        </p:nvSpPr>
        <p:spPr/>
        <p:txBody>
          <a:bodyPr/>
          <a:lstStyle/>
          <a:p>
            <a:r>
              <a:rPr lang="en-US" altLang="en-US" dirty="0"/>
              <a:t>W</a:t>
            </a:r>
            <a:r>
              <a:rPr lang="en-US" altLang="en-US" dirty="0" smtClean="0"/>
              <a:t>2.1 Participant behavior in IEEE-SA activities is guided</a:t>
            </a:r>
            <a:br>
              <a:rPr lang="en-US" altLang="en-US" dirty="0" smtClean="0"/>
            </a:br>
            <a:r>
              <a:rPr lang="en-US" altLang="en-US" dirty="0" smtClean="0"/>
              <a:t>by the IEEE Codes of Ethics &amp; Conduct</a:t>
            </a:r>
            <a:endParaRPr lang="en-GB" altLang="en-US" dirty="0" smtClean="0"/>
          </a:p>
        </p:txBody>
      </p:sp>
      <p:sp>
        <p:nvSpPr>
          <p:cNvPr id="1024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F0C35308-AF0D-484D-A97E-DBB48FF90B69}" type="slidenum">
              <a:rPr lang="en-US" altLang="en-US" sz="1200" b="0" smtClean="0"/>
              <a:pPr>
                <a:spcBef>
                  <a:spcPct val="0"/>
                </a:spcBef>
                <a:buFontTx/>
                <a:buNone/>
              </a:pPr>
              <a:t>4</a:t>
            </a:fld>
            <a:endParaRPr lang="en-US" altLang="en-US" sz="1200" b="0" smtClean="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idx="1"/>
          </p:nvPr>
        </p:nvSpPr>
        <p:spPr>
          <a:xfrm>
            <a:off x="762000" y="1905000"/>
            <a:ext cx="10363200" cy="4572000"/>
          </a:xfrm>
        </p:spPr>
        <p:txBody>
          <a:bodyPr/>
          <a:lstStyle/>
          <a:p>
            <a:r>
              <a:rPr lang="en-US" altLang="en-US" sz="2000" smtClean="0"/>
              <a:t>The </a:t>
            </a:r>
            <a:r>
              <a:rPr lang="en-US" altLang="en-US" sz="2000" smtClean="0">
                <a:hlinkClick r:id="rId3"/>
              </a:rPr>
              <a:t>IEEE-SA Standards Board Bylaws </a:t>
            </a:r>
            <a:r>
              <a:rPr lang="en-US" altLang="en-US" sz="2000" smtClean="0"/>
              <a:t>require that “participants in the IEEE standards development individual process shall act based on their qualifications and experience”</a:t>
            </a:r>
          </a:p>
          <a:p>
            <a:r>
              <a:rPr lang="en-US" altLang="en-US" sz="2000" smtClean="0"/>
              <a:t>This means participants:</a:t>
            </a:r>
          </a:p>
          <a:p>
            <a:pPr lvl="1">
              <a:buFont typeface="Arial" panose="020B0604020202020204" pitchFamily="34" charset="0"/>
              <a:buChar char="•"/>
            </a:pPr>
            <a:r>
              <a:rPr lang="en-US" altLang="en-US" sz="1800" b="1" smtClean="0">
                <a:solidFill>
                  <a:srgbClr val="00B050"/>
                </a:solidFill>
              </a:rPr>
              <a:t>Shall act &amp; vote </a:t>
            </a:r>
            <a:r>
              <a:rPr lang="en-US" altLang="en-US" sz="1800" smtClean="0"/>
              <a:t>based on their personal &amp; independent opinions derived from their expertise, knowledge, and qualifications</a:t>
            </a:r>
          </a:p>
          <a:p>
            <a:pPr lvl="1">
              <a:buFont typeface="Arial" panose="020B0604020202020204" pitchFamily="34" charset="0"/>
              <a:buChar char="•"/>
            </a:pPr>
            <a:r>
              <a:rPr lang="en-US" altLang="en-US" sz="1800" b="1" smtClean="0">
                <a:solidFill>
                  <a:srgbClr val="FF0000"/>
                </a:solidFill>
              </a:rPr>
              <a:t>Shall not act or vote </a:t>
            </a:r>
            <a:r>
              <a:rPr lang="en-US" altLang="en-US" sz="1800" smtClean="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altLang="en-US" sz="1800" b="1" smtClean="0">
                <a:solidFill>
                  <a:srgbClr val="FF0000"/>
                </a:solidFill>
              </a:rPr>
              <a:t>Shall not direct </a:t>
            </a:r>
            <a:r>
              <a:rPr lang="en-US" altLang="en-US" sz="1800" smtClean="0"/>
              <a:t>the actions or votes of other participants or retaliate against other participants for fulfilling their responsibility to act &amp; vote based on their personal &amp; independently developed opinions</a:t>
            </a:r>
          </a:p>
          <a:p>
            <a:r>
              <a:rPr lang="en-US" altLang="en-US" sz="2000" smtClean="0"/>
              <a:t>By participating in standards activities using the “</a:t>
            </a:r>
            <a:r>
              <a:rPr lang="en-US" altLang="en-US" sz="2000" i="1" smtClean="0"/>
              <a:t>individual process</a:t>
            </a:r>
            <a:r>
              <a:rPr lang="en-US" altLang="en-US" sz="2000" smtClean="0"/>
              <a:t>”, you are deemed to accept these requirements; if you are unable to satisfy these requirements then you shall immediately cease any participation</a:t>
            </a:r>
          </a:p>
          <a:p>
            <a:endParaRPr lang="en-US" altLang="en-US" smtClean="0"/>
          </a:p>
        </p:txBody>
      </p:sp>
      <p:sp>
        <p:nvSpPr>
          <p:cNvPr id="12291" name="Rectangle 1"/>
          <p:cNvSpPr>
            <a:spLocks noGrp="1" noChangeArrowheads="1"/>
          </p:cNvSpPr>
          <p:nvPr>
            <p:ph type="title"/>
          </p:nvPr>
        </p:nvSpPr>
        <p:spPr>
          <a:xfrm>
            <a:off x="914400" y="685800"/>
            <a:ext cx="10896600" cy="1066800"/>
          </a:xfrm>
        </p:spPr>
        <p:txBody>
          <a:bodyPr lIns="90000" tIns="46800" rIns="90000" bIns="46800"/>
          <a:lstStyle/>
          <a:p>
            <a:r>
              <a:rPr lang="en-US" altLang="en-US" dirty="0"/>
              <a:t>W</a:t>
            </a:r>
            <a:r>
              <a:rPr lang="en-US" altLang="en-US" dirty="0" smtClean="0"/>
              <a:t>2.1 Participants in the IEEE-SA “individual process” shall</a:t>
            </a:r>
            <a:br>
              <a:rPr lang="en-US" altLang="en-US" dirty="0" smtClean="0"/>
            </a:br>
            <a:r>
              <a:rPr lang="en-US" altLang="en-US" dirty="0" smtClean="0"/>
              <a:t>act independently of others, including employers</a:t>
            </a:r>
          </a:p>
        </p:txBody>
      </p:sp>
      <p:sp>
        <p:nvSpPr>
          <p:cNvPr id="12292"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November 2022</a:t>
            </a:r>
          </a:p>
        </p:txBody>
      </p:sp>
      <p:sp>
        <p:nvSpPr>
          <p:cNvPr id="12293"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12294"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AB70BD5C-7D23-4E8F-B2D7-38CCDBE90359}" type="slidenum">
              <a:rPr lang="en-US" altLang="en-US" sz="1200" b="0" smtClean="0"/>
              <a:pPr>
                <a:spcBef>
                  <a:spcPct val="0"/>
                </a:spcBef>
                <a:buFontTx/>
                <a:buNone/>
              </a:pPr>
              <a:t>5</a:t>
            </a:fld>
            <a:endParaRPr lang="en-US" altLang="en-US" sz="1200" b="0" smtClean="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idx="1"/>
          </p:nvPr>
        </p:nvSpPr>
        <p:spPr>
          <a:xfrm>
            <a:off x="762000" y="1828800"/>
            <a:ext cx="10363200" cy="4572000"/>
          </a:xfrm>
        </p:spPr>
        <p:txBody>
          <a:bodyPr/>
          <a:lstStyle/>
          <a:p>
            <a:r>
              <a:rPr lang="en-US" altLang="en-US" dirty="0" smtClean="0"/>
              <a:t>The </a:t>
            </a:r>
            <a:r>
              <a:rPr lang="en-US" altLang="en-US" dirty="0" smtClean="0">
                <a:hlinkClick r:id="rId3"/>
              </a:rPr>
              <a:t>IEEE-SA Standards Board Bylaws </a:t>
            </a:r>
            <a:r>
              <a:rPr lang="en-US" altLang="en-US" dirty="0" smtClean="0"/>
              <a:t>(clause 5.2.1.3) specifies that “</a:t>
            </a:r>
            <a:r>
              <a:rPr lang="en-US" altLang="en-US" i="1" dirty="0" smtClean="0"/>
              <a:t>the standards development process shall not be dominated by any single interest category, individual, or organization</a:t>
            </a:r>
            <a:r>
              <a:rPr lang="en-US" altLang="en-US" dirty="0" smtClean="0"/>
              <a:t>”</a:t>
            </a:r>
          </a:p>
          <a:p>
            <a:pPr lvl="1">
              <a:buFont typeface="Arial" panose="020B0604020202020204" pitchFamily="34" charset="0"/>
              <a:buChar char="•"/>
            </a:pPr>
            <a:r>
              <a:rPr lang="en-US" altLang="en-US" sz="1800" dirty="0" smtClean="0"/>
              <a:t>This means no participant may exercise “</a:t>
            </a:r>
            <a:r>
              <a:rPr lang="en-US" altLang="en-US" sz="1800" i="1" dirty="0" smtClean="0"/>
              <a:t>authority, leadership, or influence by reason of superior leverage, strength, or representation to the exclusion of fair and equitable consideration of other viewpoints</a:t>
            </a:r>
            <a:r>
              <a:rPr lang="en-US" altLang="en-US" sz="1800" dirty="0" smtClean="0"/>
              <a:t>” or “</a:t>
            </a:r>
            <a:r>
              <a:rPr lang="en-US" altLang="en-US" sz="1800" i="1" dirty="0" smtClean="0"/>
              <a:t>to hinder the progress of the standards development activity</a:t>
            </a:r>
            <a:r>
              <a:rPr lang="en-US" altLang="en-US" sz="1800" dirty="0" smtClean="0"/>
              <a:t>”</a:t>
            </a:r>
          </a:p>
          <a:p>
            <a:r>
              <a:rPr lang="en-US" altLang="en-US" dirty="0" smtClean="0"/>
              <a:t>This rule applies equally to those participating in a standards development project and to that project’s leadership group</a:t>
            </a:r>
          </a:p>
          <a:p>
            <a:r>
              <a:rPr lang="en-US" altLang="en-US" dirty="0" smtClean="0"/>
              <a:t>Any person who reasonably suspects that dominance is occurring in a standards development project is encouraged to bring the issue to the attention of the Standards Committee or the project’s IEEE-SA Program Manager</a:t>
            </a:r>
          </a:p>
          <a:p>
            <a:endParaRPr lang="en-US" altLang="en-US" dirty="0" smtClean="0"/>
          </a:p>
        </p:txBody>
      </p:sp>
      <p:sp>
        <p:nvSpPr>
          <p:cNvPr id="14339" name="Rectangle 1"/>
          <p:cNvSpPr>
            <a:spLocks noGrp="1" noChangeArrowheads="1"/>
          </p:cNvSpPr>
          <p:nvPr>
            <p:ph type="title"/>
          </p:nvPr>
        </p:nvSpPr>
        <p:spPr/>
        <p:txBody>
          <a:bodyPr lIns="90000" tIns="46800" rIns="90000" bIns="46800"/>
          <a:lstStyle/>
          <a:p>
            <a:r>
              <a:rPr lang="en-US" altLang="en-US" dirty="0"/>
              <a:t>W</a:t>
            </a:r>
            <a:r>
              <a:rPr lang="en-US" altLang="en-US" dirty="0" smtClean="0"/>
              <a:t>2.1 IEEE-SA standards activities shall allow the fair &amp;</a:t>
            </a:r>
            <a:br>
              <a:rPr lang="en-US" altLang="en-US" dirty="0" smtClean="0"/>
            </a:br>
            <a:r>
              <a:rPr lang="en-US" altLang="en-US" dirty="0" smtClean="0"/>
              <a:t>equitable consideration of all viewpoints</a:t>
            </a:r>
          </a:p>
        </p:txBody>
      </p:sp>
      <p:sp>
        <p:nvSpPr>
          <p:cNvPr id="14340"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November 2022</a:t>
            </a:r>
          </a:p>
        </p:txBody>
      </p:sp>
      <p:sp>
        <p:nvSpPr>
          <p:cNvPr id="14341"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14342"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3D139C87-CBAD-4AD3-AAB6-B7C6DAE13FEC}" type="slidenum">
              <a:rPr lang="en-US" altLang="en-US" sz="1200" b="0" smtClean="0"/>
              <a:pPr>
                <a:spcBef>
                  <a:spcPct val="0"/>
                </a:spcBef>
                <a:buFontTx/>
                <a:buNone/>
              </a:pPr>
              <a:t>6</a:t>
            </a:fld>
            <a:endParaRPr lang="en-US" altLang="en-US" sz="1200" b="0" smtClean="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idx="1"/>
          </p:nvPr>
        </p:nvSpPr>
        <p:spPr/>
        <p:txBody>
          <a:bodyPr/>
          <a:lstStyle/>
          <a:p>
            <a:pPr marL="0" indent="0">
              <a:buFontTx/>
              <a:buNone/>
            </a:pPr>
            <a:r>
              <a:rPr lang="en-US" altLang="en-US" sz="3200" i="1" dirty="0" smtClean="0">
                <a:latin typeface="Calibri" panose="020F0502020204030204" pitchFamily="34" charset="0"/>
                <a:cs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r>
              <a:rPr lang="en-US" altLang="en-US" sz="3200" dirty="0" smtClean="0">
                <a:latin typeface="Calibri" panose="020F0502020204030204" pitchFamily="34" charset="0"/>
                <a:cs typeface="Calibri" panose="020F0502020204030204" pitchFamily="34" charset="0"/>
              </a:rPr>
              <a:t/>
            </a:r>
            <a:br>
              <a:rPr lang="en-US" altLang="en-US" sz="3200" dirty="0" smtClean="0">
                <a:latin typeface="Calibri" panose="020F0502020204030204" pitchFamily="34" charset="0"/>
                <a:cs typeface="Calibri" panose="020F0502020204030204" pitchFamily="34" charset="0"/>
              </a:rPr>
            </a:br>
            <a:endParaRPr lang="en-US" altLang="en-US" sz="3200" dirty="0" smtClean="0">
              <a:latin typeface="Calibri" panose="020F0502020204030204" pitchFamily="34" charset="0"/>
              <a:cs typeface="Calibri" panose="020F0502020204030204" pitchFamily="34" charset="0"/>
            </a:endParaRPr>
          </a:p>
        </p:txBody>
      </p:sp>
      <p:sp>
        <p:nvSpPr>
          <p:cNvPr id="16387" name="Rectangle 2"/>
          <p:cNvSpPr>
            <a:spLocks noGrp="1" noChangeArrowheads="1"/>
          </p:cNvSpPr>
          <p:nvPr>
            <p:ph type="title"/>
          </p:nvPr>
        </p:nvSpPr>
        <p:spPr/>
        <p:txBody>
          <a:bodyPr/>
          <a:lstStyle/>
          <a:p>
            <a:r>
              <a:rPr lang="en-US" altLang="en-US" u="sng" dirty="0" smtClean="0">
                <a:solidFill>
                  <a:schemeClr val="tx1"/>
                </a:solidFill>
                <a:latin typeface="Calibri" panose="020F0502020204030204" pitchFamily="34" charset="0"/>
                <a:cs typeface="Calibri" panose="020F0502020204030204" pitchFamily="34" charset="0"/>
              </a:rPr>
              <a:t>W2.2 – Call for potentially essential patents</a:t>
            </a:r>
            <a:endParaRPr lang="en-US" altLang="en-US" u="sng" dirty="0" smtClean="0"/>
          </a:p>
        </p:txBody>
      </p:sp>
      <p:sp>
        <p:nvSpPr>
          <p:cNvPr id="16388"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November 2022</a:t>
            </a:r>
          </a:p>
        </p:txBody>
      </p:sp>
      <p:sp>
        <p:nvSpPr>
          <p:cNvPr id="16389"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16390"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FC202659-C26D-4262-B9E3-00934FE85A0C}" type="slidenum">
              <a:rPr lang="en-US" altLang="en-US" sz="1200" b="0" smtClean="0"/>
              <a:pPr>
                <a:spcBef>
                  <a:spcPct val="0"/>
                </a:spcBef>
                <a:buFontTx/>
                <a:buNone/>
              </a:pPr>
              <a:t>7</a:t>
            </a:fld>
            <a:endParaRPr lang="en-US" altLang="en-US" sz="1200" b="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2"/>
            <a:ext cx="10363200" cy="379911"/>
          </a:xfrm>
        </p:spPr>
        <p:txBody>
          <a:bodyPr/>
          <a:lstStyle/>
          <a:p>
            <a:r>
              <a:rPr lang="en-GB" dirty="0" smtClean="0"/>
              <a:t>W2.3 Meeting Decorum</a:t>
            </a:r>
            <a:endParaRPr lang="en-GB" dirty="0"/>
          </a:p>
        </p:txBody>
      </p:sp>
      <p:sp>
        <p:nvSpPr>
          <p:cNvPr id="3" name="Content Placeholder 2"/>
          <p:cNvSpPr>
            <a:spLocks noGrp="1"/>
          </p:cNvSpPr>
          <p:nvPr>
            <p:ph idx="1"/>
          </p:nvPr>
        </p:nvSpPr>
        <p:spPr>
          <a:xfrm>
            <a:off x="733425" y="2624847"/>
            <a:ext cx="10515600" cy="3850565"/>
          </a:xfrm>
        </p:spPr>
        <p:txBody>
          <a:bodyPr/>
          <a:lstStyle/>
          <a:p>
            <a:pPr lvl="0"/>
            <a:r>
              <a:rPr lang="en-GB" dirty="0" smtClean="0"/>
              <a:t>Please observe proper decorum in meetings; No Photography </a:t>
            </a:r>
            <a:r>
              <a:rPr lang="en-GB" dirty="0"/>
              <a:t>or recording </a:t>
            </a:r>
            <a:endParaRPr lang="en-GB" dirty="0" smtClean="0"/>
          </a:p>
          <a:p>
            <a:pPr lvl="0"/>
            <a:r>
              <a:rPr lang="en-GB" dirty="0" smtClean="0"/>
              <a:t>Press </a:t>
            </a:r>
            <a:r>
              <a:rPr lang="en-GB" dirty="0"/>
              <a:t>(i.e., anyone reporting publicly on this meeting) are to announce their presence </a:t>
            </a:r>
            <a:r>
              <a:rPr lang="en-GB" dirty="0" smtClean="0"/>
              <a:t>(Jan 2019 IEEE-SA </a:t>
            </a:r>
            <a:r>
              <a:rPr lang="en-GB" dirty="0"/>
              <a:t>Standards Board Ops Manual </a:t>
            </a:r>
            <a:r>
              <a:rPr lang="en-GB" dirty="0" smtClean="0"/>
              <a:t>5.3.3.2)</a:t>
            </a:r>
            <a:endParaRPr lang="en-GB" sz="1400" dirty="0"/>
          </a:p>
          <a:p>
            <a:pPr lvl="0"/>
            <a:r>
              <a:rPr lang="en-GB" dirty="0"/>
              <a:t>Laptop speakers, cell phone / tablet ringers </a:t>
            </a:r>
            <a:r>
              <a:rPr lang="en-GB" dirty="0" smtClean="0"/>
              <a:t>off</a:t>
            </a:r>
          </a:p>
          <a:p>
            <a:pPr lvl="0"/>
            <a:r>
              <a:rPr lang="en-GB" dirty="0" smtClean="0"/>
              <a:t>Mute when not speaking (teleconference)</a:t>
            </a:r>
          </a:p>
          <a:p>
            <a:pPr lvl="0"/>
            <a:r>
              <a:rPr lang="en-GB" dirty="0" smtClean="0"/>
              <a:t>Use “no audio” in </a:t>
            </a:r>
            <a:r>
              <a:rPr lang="en-GB" dirty="0" err="1" smtClean="0"/>
              <a:t>Webex</a:t>
            </a:r>
            <a:r>
              <a:rPr lang="en-GB" dirty="0" smtClean="0"/>
              <a:t> when joining mixed mode meeting in person</a:t>
            </a:r>
          </a:p>
          <a:p>
            <a:r>
              <a:rPr lang="en-US" dirty="0" smtClean="0"/>
              <a:t>Use </a:t>
            </a:r>
            <a:r>
              <a:rPr lang="en-US" dirty="0"/>
              <a:t>chat window to </a:t>
            </a:r>
            <a:r>
              <a:rPr lang="en-US" dirty="0" smtClean="0"/>
              <a:t>enter the queue </a:t>
            </a:r>
            <a:r>
              <a:rPr lang="en-GB" dirty="0"/>
              <a:t>(teleconference)</a:t>
            </a:r>
          </a:p>
          <a:p>
            <a:pPr lvl="0"/>
            <a:r>
              <a:rPr lang="en-GB" dirty="0" smtClean="0"/>
              <a:t>Wear badges </a:t>
            </a:r>
            <a:r>
              <a:rPr lang="en-GB" dirty="0"/>
              <a:t>at all times in meeting </a:t>
            </a:r>
            <a:r>
              <a:rPr lang="en-GB" dirty="0" smtClean="0"/>
              <a:t>areas (face to face meetings)</a:t>
            </a:r>
            <a:endParaRPr lang="en-GB" sz="1400" dirty="0"/>
          </a:p>
          <a:p>
            <a:pPr lvl="1"/>
            <a:r>
              <a:rPr lang="en-GB" dirty="0"/>
              <a:t>Help the hotel security staff improve the general security of the meeting </a:t>
            </a:r>
            <a:r>
              <a:rPr lang="en-GB" dirty="0" smtClean="0"/>
              <a:t>rooms</a:t>
            </a:r>
          </a:p>
        </p:txBody>
      </p:sp>
      <p:sp>
        <p:nvSpPr>
          <p:cNvPr id="4" name="Date Placeholder 3"/>
          <p:cNvSpPr>
            <a:spLocks noGrp="1"/>
          </p:cNvSpPr>
          <p:nvPr>
            <p:ph type="dt" sz="half" idx="10"/>
          </p:nvPr>
        </p:nvSpPr>
        <p:spPr/>
        <p:txBody>
          <a:bodyPr/>
          <a:lstStyle/>
          <a:p>
            <a:pPr>
              <a:defRPr/>
            </a:pPr>
            <a:r>
              <a:rPr lang="en-US" smtClean="0"/>
              <a:t>November 2022</a:t>
            </a:r>
            <a:endParaRPr lang="en-US"/>
          </a:p>
        </p:txBody>
      </p:sp>
      <p:sp>
        <p:nvSpPr>
          <p:cNvPr id="5" name="Footer Placeholder 4"/>
          <p:cNvSpPr>
            <a:spLocks noGrp="1"/>
          </p:cNvSpPr>
          <p:nvPr>
            <p:ph type="ftr" sz="quarter" idx="11"/>
          </p:nvPr>
        </p:nvSpPr>
        <p:spPr/>
        <p:txBody>
          <a:bodyPr/>
          <a:lstStyle/>
          <a:p>
            <a:pPr>
              <a:defRPr/>
            </a:pPr>
            <a:r>
              <a:rPr lang="en-US" smtClean="0"/>
              <a:t>Dorothy Stanley, HP Enterprise</a:t>
            </a:r>
            <a:endParaRPr lang="en-US"/>
          </a:p>
        </p:txBody>
      </p:sp>
      <p:grpSp>
        <p:nvGrpSpPr>
          <p:cNvPr id="7" name="Group 6"/>
          <p:cNvGrpSpPr/>
          <p:nvPr/>
        </p:nvGrpSpPr>
        <p:grpSpPr>
          <a:xfrm>
            <a:off x="1981200" y="1143003"/>
            <a:ext cx="3712116" cy="1217613"/>
            <a:chOff x="0" y="0"/>
            <a:chExt cx="8354569" cy="2740219"/>
          </a:xfrm>
        </p:grpSpPr>
        <p:sp>
          <p:nvSpPr>
            <p:cNvPr id="8" name="Shape 14"/>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9" name="Shape 36"/>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0" name="Shape 38"/>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1" name="Shape 40"/>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2" name="Shape 42"/>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3" name="Shape 44"/>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 name="Shape 46"/>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 name="Shape 48"/>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6" name="Shape 50"/>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7" name="Shape 52"/>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8" name="Shape 54"/>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 name="Shape 56"/>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 name="Shape 59"/>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 name="Shape 61"/>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 name="Shape 63"/>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3" name="Shape 65"/>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4" name="Shape 67"/>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5" name="Shape 69"/>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26" name="Shape 71"/>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7" name="Shape 73"/>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8" name="Shape 75"/>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9" name="Shape 76"/>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0" name="Shape 78"/>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1" name="Shape 80"/>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2" name="Shape 82"/>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3" name="Shape 84"/>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4" name="Shape 86"/>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5" name="Shape 88"/>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6" name="Shape 90"/>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7" name="Shape 91"/>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8" name="Shape 93"/>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9" name="Shape 95"/>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0" name="Shape 97"/>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1" name="Shape 99"/>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2" name="Shape 101"/>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3" name="Shape 103"/>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4" name="Shape 105"/>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5" name="Shape 107"/>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6" name="Shape 109"/>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7" name="Shape 111"/>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8" name="Shape 113"/>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49" name="Shape 115"/>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0" name="Shape 117"/>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1" name="Shape 119"/>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2" name="Shape 121"/>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3" name="Shape 123"/>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4" name="Shape 125"/>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5" name="Shape 127"/>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6" name="Shape 129"/>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7" name="Shape 131"/>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8" name="Shape 133"/>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9" name="Shape 135"/>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0" name="Shape 137"/>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1" name="Shape 139"/>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2" name="Shape 141"/>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3" name="Shape 143"/>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4" name="Shape 145"/>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5" name="Shape 147"/>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6" name="Shape 149"/>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7" name="Shape 151"/>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8" name="Shape 153"/>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9" name="Shape 155"/>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0" name="Shape 157"/>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1" name="Shape 159"/>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2" name="Shape 161"/>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3" name="Shape 162"/>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4" name="Shape 164"/>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5" name="Shape 166"/>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6" name="Shape 168"/>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77" name="Shape 170"/>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78" name="Shape 172"/>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79" name="Shape 174"/>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80" name="Shape 176"/>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81" name="Shape 178"/>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82" name="Shape 180"/>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83" name="Shape 182"/>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84" name="Shape 184"/>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85" name="Shape 186"/>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6" name="Shape 188"/>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7" name="Shape 190"/>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8" name="Shape 192"/>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9" name="Shape 194"/>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90" name="Shape 196"/>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91" name="Shape 198"/>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92" name="Shape 199"/>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93" name="Shape 201"/>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94" name="Shape 203"/>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95" name="Shape 205"/>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96" name="Shape 207"/>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97" name="Shape 209"/>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98" name="Shape 211"/>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99" name="Shape 213"/>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00" name="Shape 215"/>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01" name="Shape 217"/>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2" name="Shape 218"/>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3" name="Shape 220"/>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4" name="Shape 222"/>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5" name="Shape 224"/>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6" name="Shape 226"/>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7" name="Shape 228"/>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8" name="Shape 230"/>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9" name="Shape 232"/>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0" name="Shape 234"/>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1" name="Shape 2621"/>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112" name="Shape 238"/>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113" name="Shape 240"/>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4" name="Shape 242"/>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5" name="Shape 244"/>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6" name="Shape 246"/>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7" name="Shape 248"/>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8" name="Shape 250"/>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9" name="Shape 2622"/>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20" name="Shape 2623"/>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21" name="Shape 256"/>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22" name="Rectangle 121"/>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123" name="Shape 259"/>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4" name="Shape 260"/>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5" name="Shape 261"/>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6" name="Shape 262"/>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7" name="Shape 263"/>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8" name="Shape 264"/>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130" name="Group 129"/>
          <p:cNvGrpSpPr/>
          <p:nvPr/>
        </p:nvGrpSpPr>
        <p:grpSpPr>
          <a:xfrm>
            <a:off x="5907313" y="1261539"/>
            <a:ext cx="1728490" cy="1197598"/>
            <a:chOff x="0" y="0"/>
            <a:chExt cx="4896716" cy="3392729"/>
          </a:xfrm>
        </p:grpSpPr>
        <p:pic>
          <p:nvPicPr>
            <p:cNvPr id="131" name="Picture 130"/>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132" name="Group 131"/>
            <p:cNvGrpSpPr>
              <a:grpSpLocks/>
            </p:cNvGrpSpPr>
            <p:nvPr/>
          </p:nvGrpSpPr>
          <p:grpSpPr bwMode="auto">
            <a:xfrm>
              <a:off x="1691121" y="1156854"/>
              <a:ext cx="1799359" cy="1252970"/>
              <a:chOff x="1691121" y="1156854"/>
              <a:chExt cx="96" cy="81"/>
            </a:xfrm>
          </p:grpSpPr>
          <p:sp>
            <p:nvSpPr>
              <p:cNvPr id="133" name="Line 32"/>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134" name="Line 33"/>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135" name="Group 134"/>
          <p:cNvGrpSpPr/>
          <p:nvPr/>
        </p:nvGrpSpPr>
        <p:grpSpPr>
          <a:xfrm>
            <a:off x="8133199" y="1064594"/>
            <a:ext cx="1122631" cy="1311975"/>
            <a:chOff x="0" y="0"/>
            <a:chExt cx="5316682" cy="6213396"/>
          </a:xfrm>
        </p:grpSpPr>
        <p:pic>
          <p:nvPicPr>
            <p:cNvPr id="136" name="Picture 13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137" name="Group 136"/>
            <p:cNvGrpSpPr>
              <a:grpSpLocks/>
            </p:cNvGrpSpPr>
            <p:nvPr/>
          </p:nvGrpSpPr>
          <p:grpSpPr bwMode="auto">
            <a:xfrm>
              <a:off x="658091" y="1021773"/>
              <a:ext cx="4340290" cy="3030682"/>
              <a:chOff x="658091" y="1021773"/>
              <a:chExt cx="96" cy="81"/>
            </a:xfrm>
          </p:grpSpPr>
          <p:sp>
            <p:nvSpPr>
              <p:cNvPr id="138" name="Line 32"/>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139" name="Line 33"/>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
        <p:nvSpPr>
          <p:cNvPr id="6" name="Slide Number Placeholder 5"/>
          <p:cNvSpPr>
            <a:spLocks noGrp="1"/>
          </p:cNvSpPr>
          <p:nvPr>
            <p:ph type="sldNum" sz="quarter" idx="12"/>
          </p:nvPr>
        </p:nvSpPr>
        <p:spPr/>
        <p:txBody>
          <a:bodyPr/>
          <a:lstStyle/>
          <a:p>
            <a:pPr>
              <a:defRPr/>
            </a:pPr>
            <a:r>
              <a:rPr lang="en-US" smtClean="0"/>
              <a:t>Slide </a:t>
            </a:r>
            <a:fld id="{DDBC98B1-8847-456F-A590-69DC1C4B50DA}" type="slidenum">
              <a:rPr lang="en-US" smtClean="0"/>
              <a:pPr>
                <a:defRPr/>
              </a:pPr>
              <a:t>8</a:t>
            </a:fld>
            <a:endParaRPr lang="en-US"/>
          </a:p>
        </p:txBody>
      </p:sp>
    </p:spTree>
    <p:extLst>
      <p:ext uri="{BB962C8B-B14F-4D97-AF65-F5344CB8AC3E}">
        <p14:creationId xmlns:p14="http://schemas.microsoft.com/office/powerpoint/2010/main" val="10749064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a:spLocks noGrp="1"/>
          </p:cNvSpPr>
          <p:nvPr>
            <p:ph idx="1"/>
          </p:nvPr>
        </p:nvSpPr>
        <p:spPr>
          <a:xfrm>
            <a:off x="925513" y="1758950"/>
            <a:ext cx="10463212" cy="4716463"/>
          </a:xfrm>
        </p:spPr>
        <p:txBody>
          <a:bodyPr/>
          <a:lstStyle/>
          <a:p>
            <a:endParaRPr lang="en-US" dirty="0" smtClean="0"/>
          </a:p>
        </p:txBody>
      </p:sp>
      <p:sp>
        <p:nvSpPr>
          <p:cNvPr id="20483" name="Title 1"/>
          <p:cNvSpPr>
            <a:spLocks noGrp="1"/>
          </p:cNvSpPr>
          <p:nvPr>
            <p:ph type="title"/>
          </p:nvPr>
        </p:nvSpPr>
        <p:spPr/>
        <p:txBody>
          <a:bodyPr/>
          <a:lstStyle/>
          <a:p>
            <a:r>
              <a:rPr lang="en-GB" altLang="en-US" dirty="0" smtClean="0"/>
              <a:t>W2.5 Announcements </a:t>
            </a:r>
          </a:p>
        </p:txBody>
      </p:sp>
      <p:sp>
        <p:nvSpPr>
          <p:cNvPr id="20484"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November 2022</a:t>
            </a:r>
          </a:p>
        </p:txBody>
      </p:sp>
      <p:sp>
        <p:nvSpPr>
          <p:cNvPr id="20485"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2048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1F6CF2F6-756D-4BD6-9522-A1957932ACE4}" type="slidenum">
              <a:rPr lang="en-US" altLang="en-US" sz="1200" b="0" smtClean="0"/>
              <a:pPr>
                <a:spcBef>
                  <a:spcPct val="0"/>
                </a:spcBef>
                <a:buFontTx/>
                <a:buNone/>
              </a:pPr>
              <a:t>9</a:t>
            </a:fld>
            <a:endParaRPr lang="en-US" altLang="en-US" sz="1200" b="0" smtClean="0"/>
          </a:p>
        </p:txBody>
      </p:sp>
    </p:spTree>
    <p:extLst>
      <p:ext uri="{BB962C8B-B14F-4D97-AF65-F5344CB8AC3E}">
        <p14:creationId xmlns:p14="http://schemas.microsoft.com/office/powerpoint/2010/main" val="1806329987"/>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149716</TotalTime>
  <Words>2787</Words>
  <Application>Microsoft Office PowerPoint</Application>
  <PresentationFormat>Widescreen</PresentationFormat>
  <Paragraphs>489</Paragraphs>
  <Slides>32</Slides>
  <Notes>22</Notes>
  <HiddenSlides>0</HiddenSlides>
  <MMClips>0</MMClips>
  <ScaleCrop>false</ScaleCrop>
  <HeadingPairs>
    <vt:vector size="8" baseType="variant">
      <vt:variant>
        <vt:lpstr>Fonts Used</vt:lpstr>
      </vt:variant>
      <vt:variant>
        <vt:i4>4</vt:i4>
      </vt:variant>
      <vt:variant>
        <vt:lpstr>Theme</vt:lpstr>
      </vt:variant>
      <vt:variant>
        <vt:i4>2</vt:i4>
      </vt:variant>
      <vt:variant>
        <vt:lpstr>Embedded OLE Servers</vt:lpstr>
      </vt:variant>
      <vt:variant>
        <vt:i4>1</vt:i4>
      </vt:variant>
      <vt:variant>
        <vt:lpstr>Slide Titles</vt:lpstr>
      </vt:variant>
      <vt:variant>
        <vt:i4>32</vt:i4>
      </vt:variant>
    </vt:vector>
  </HeadingPairs>
  <TitlesOfParts>
    <vt:vector size="39" baseType="lpstr">
      <vt:lpstr>Arial</vt:lpstr>
      <vt:lpstr>Calibri</vt:lpstr>
      <vt:lpstr>Times New Roman</vt:lpstr>
      <vt:lpstr>Wingdings</vt:lpstr>
      <vt:lpstr>Default Design</vt:lpstr>
      <vt:lpstr>Custom Design</vt:lpstr>
      <vt:lpstr>Document</vt:lpstr>
      <vt:lpstr>November 2022 802.11 Session WG Chair’s Supplementary Material</vt:lpstr>
      <vt:lpstr>Introduction</vt:lpstr>
      <vt:lpstr>WEDNESday</vt:lpstr>
      <vt:lpstr>W2.1 Participant behavior in IEEE-SA activities is guided by the IEEE Codes of Ethics &amp; Conduct</vt:lpstr>
      <vt:lpstr>W2.1 Participants in the IEEE-SA “individual process” shall act independently of others, including employers</vt:lpstr>
      <vt:lpstr>W2.1 IEEE-SA standards activities shall allow the fair &amp; equitable consideration of all viewpoints</vt:lpstr>
      <vt:lpstr>W2.2 – Call for potentially essential patents</vt:lpstr>
      <vt:lpstr>W2.3 Meeting Decorum</vt:lpstr>
      <vt:lpstr>W2.5 Announcements </vt:lpstr>
      <vt:lpstr>FRIday</vt:lpstr>
      <vt:lpstr>F2.1 Participant behavior in IEEE-SA activities is guided by the IEEE Codes of Ethics &amp; Conduct</vt:lpstr>
      <vt:lpstr>F2.1 IEEE-SA standards activities shall allow the fair &amp; equitable consideration of all viewpoints</vt:lpstr>
      <vt:lpstr>F2.1 Participants in the IEEE-SA “individual process” shall act independently of others, including employers</vt:lpstr>
      <vt:lpstr>F2.2 – Call for potentially essential patents</vt:lpstr>
      <vt:lpstr>F2.3 Meeting Decorum</vt:lpstr>
      <vt:lpstr>F2.4 Next session and CAC meetings announcements</vt:lpstr>
      <vt:lpstr>F2.5 Announcements</vt:lpstr>
      <vt:lpstr>F2.7 Requests for Letters of Assurance</vt:lpstr>
      <vt:lpstr>F2.8 Drafts for Sale by IEEE– as of 2022-11-10</vt:lpstr>
      <vt:lpstr>F2.9 ISO/IEC JTC1/SC6</vt:lpstr>
      <vt:lpstr>F2.10 Social media, Blog posts</vt:lpstr>
      <vt:lpstr>F2.11 IEEE 802 Public Visibility Standing Committee</vt:lpstr>
      <vt:lpstr>F2.11 802.11 Public Visibility Events</vt:lpstr>
      <vt:lpstr>F7.1 802 Wireless Chairs meeting</vt:lpstr>
      <vt:lpstr>F7.2 Planned Next Meeting </vt:lpstr>
      <vt:lpstr>F7.3 Announcements</vt:lpstr>
      <vt:lpstr>References and additional material</vt:lpstr>
      <vt:lpstr>Comment Resolution Resources</vt:lpstr>
      <vt:lpstr>Amendment Development Resources</vt:lpstr>
      <vt:lpstr> Published IEEE Press Releases, Blogs</vt:lpstr>
      <vt:lpstr>Published IEEE Press Releases, Blogs</vt:lpstr>
      <vt:lpstr>Published IEEE Press Releases, Blogs</vt:lpstr>
    </vt:vector>
  </TitlesOfParts>
  <Company>HP Enterprise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November 2022 Supplementary Material</dc:title>
  <dc:creator>dorothy.stanley@hpe.com</dc:creator>
  <cp:keywords>11-22-1700r0</cp:keywords>
  <cp:lastModifiedBy>Stanley, Dorothy</cp:lastModifiedBy>
  <cp:revision>2386</cp:revision>
  <cp:lastPrinted>1998-02-10T13:28:06Z</cp:lastPrinted>
  <dcterms:created xsi:type="dcterms:W3CDTF">1998-02-10T13:07:52Z</dcterms:created>
  <dcterms:modified xsi:type="dcterms:W3CDTF">2022-11-16T04:46:45Z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b3f456b0-8d21-4332-af32-054ca6c34419</vt:lpwstr>
  </property>
</Properties>
</file>