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382" r:id="rId2"/>
    <p:sldId id="368" r:id="rId3"/>
    <p:sldId id="432" r:id="rId4"/>
    <p:sldId id="452" r:id="rId5"/>
    <p:sldId id="460" r:id="rId6"/>
    <p:sldId id="462" r:id="rId7"/>
    <p:sldId id="464" r:id="rId8"/>
    <p:sldId id="466" r:id="rId9"/>
    <p:sldId id="465" r:id="rId10"/>
    <p:sldId id="467" r:id="rId11"/>
    <p:sldId id="456" r:id="rId12"/>
    <p:sldId id="434" r:id="rId13"/>
    <p:sldId id="435" r:id="rId14"/>
  </p:sldIdLst>
  <p:sldSz cx="9144000" cy="6858000" type="screen4x3"/>
  <p:notesSz cx="7099300" cy="10234613"/>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76"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vyi (WT)" initials="L(" lastIdx="11" clrIdx="6">
    <p:extLst>
      <p:ext uri="{19B8F6BF-5375-455C-9EA6-DF929625EA0E}">
        <p15:presenceInfo xmlns:p15="http://schemas.microsoft.com/office/powerpoint/2012/main" userId="S-1-5-21-147214757-305610072-1517763936-6211364" providerId="AD"/>
      </p:ext>
    </p:extLst>
  </p:cmAuthor>
  <p:cmAuthor id="1" name="Cordeiro, Carlos" initials="CC" lastIdx="6" clrIdx="0">
    <p:extLst/>
  </p:cmAuthor>
  <p:cmAuthor id="8" name="Yan Xin" initials="YX" lastIdx="9" clrIdx="7">
    <p:extLst>
      <p:ext uri="{19B8F6BF-5375-455C-9EA6-DF929625EA0E}">
        <p15:presenceInfo xmlns:p15="http://schemas.microsoft.com/office/powerpoint/2012/main" userId="Yan Xin" providerId="None"/>
      </p:ext>
    </p:extLst>
  </p:cmAuthor>
  <p:cmAuthor id="2" name="Kedem, Oren" initials="KO" lastIdx="1" clrIdx="1">
    <p:extLst/>
  </p:cmAuthor>
  <p:cmAuthor id="3" name="Payam Torab" initials="PT" lastIdx="1" clrIdx="2">
    <p:extLst/>
  </p:cmAuthor>
  <p:cmAuthor id="4" name="Hanxiao (Tony, CT Lab)" initials="H(CL" lastIdx="30" clrIdx="3">
    <p:extLst>
      <p:ext uri="{19B8F6BF-5375-455C-9EA6-DF929625EA0E}">
        <p15:presenceInfo xmlns:p15="http://schemas.microsoft.com/office/powerpoint/2012/main" userId="S-1-5-21-147214757-305610072-1517763936-2976577" providerId="AD"/>
      </p:ext>
    </p:extLst>
  </p:cmAuthor>
  <p:cmAuthor id="5" name="yx" initials="yx" lastIdx="16" clrIdx="4">
    <p:extLst>
      <p:ext uri="{19B8F6BF-5375-455C-9EA6-DF929625EA0E}">
        <p15:presenceInfo xmlns:p15="http://schemas.microsoft.com/office/powerpoint/2012/main" userId="yx" providerId="None"/>
      </p:ext>
    </p:extLst>
  </p:cmAuthor>
  <p:cmAuthor id="6" name="durui (D)" initials="d(" lastIdx="9" clrIdx="5">
    <p:extLst>
      <p:ext uri="{19B8F6BF-5375-455C-9EA6-DF929625EA0E}">
        <p15:presenceInfo xmlns:p15="http://schemas.microsoft.com/office/powerpoint/2012/main" userId="S-1-5-21-147214757-305610072-1517763936-5860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2" autoAdjust="0"/>
    <p:restoredTop sz="95652" autoAdjust="0"/>
  </p:normalViewPr>
  <p:slideViewPr>
    <p:cSldViewPr>
      <p:cViewPr varScale="1">
        <p:scale>
          <a:sx n="111" d="100"/>
          <a:sy n="111" d="100"/>
        </p:scale>
        <p:origin x="1782" y="102"/>
      </p:cViewPr>
      <p:guideLst>
        <p:guide orient="horz" pos="2160"/>
        <p:guide pos="2880"/>
      </p:guideLst>
    </p:cSldViewPr>
  </p:slideViewPr>
  <p:outlineViewPr>
    <p:cViewPr varScale="1">
      <p:scale>
        <a:sx n="170" d="200"/>
        <a:sy n="170" d="200"/>
      </p:scale>
      <p:origin x="0" y="-17947"/>
    </p:cViewPr>
  </p:outlineViewPr>
  <p:notesTextViewPr>
    <p:cViewPr>
      <p:scale>
        <a:sx n="3" d="2"/>
        <a:sy n="3" d="2"/>
      </p:scale>
      <p:origin x="0" y="0"/>
    </p:cViewPr>
  </p:notesTextViewPr>
  <p:sorterViewPr>
    <p:cViewPr varScale="1">
      <p:scale>
        <a:sx n="100" d="100"/>
        <a:sy n="100" d="100"/>
      </p:scale>
      <p:origin x="0" y="-3096"/>
    </p:cViewPr>
  </p:sorterViewPr>
  <p:notesViewPr>
    <p:cSldViewPr>
      <p:cViewPr>
        <p:scale>
          <a:sx n="90" d="100"/>
          <a:sy n="90" d="100"/>
        </p:scale>
        <p:origin x="2592" y="-322"/>
      </p:cViewPr>
      <p:guideLst>
        <p:guide orient="horz" pos="3176"/>
        <p:guide pos="22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89" cy="511205"/>
          </a:xfrm>
          <a:prstGeom prst="rect">
            <a:avLst/>
          </a:prstGeom>
        </p:spPr>
        <p:txBody>
          <a:bodyPr vert="horz" lIns="97749" tIns="48875" rIns="97749" bIns="48875" rtlCol="0"/>
          <a:lstStyle>
            <a:lvl1pPr algn="l">
              <a:defRPr sz="1300"/>
            </a:lvl1pPr>
          </a:lstStyle>
          <a:p>
            <a:endParaRPr lang="en-US" dirty="0"/>
          </a:p>
        </p:txBody>
      </p:sp>
      <p:sp>
        <p:nvSpPr>
          <p:cNvPr id="3" name="Date Placeholder 2"/>
          <p:cNvSpPr>
            <a:spLocks noGrp="1"/>
          </p:cNvSpPr>
          <p:nvPr>
            <p:ph type="dt" sz="quarter" idx="1"/>
          </p:nvPr>
        </p:nvSpPr>
        <p:spPr>
          <a:xfrm>
            <a:off x="4020986" y="0"/>
            <a:ext cx="3076689" cy="511205"/>
          </a:xfrm>
          <a:prstGeom prst="rect">
            <a:avLst/>
          </a:prstGeom>
        </p:spPr>
        <p:txBody>
          <a:bodyPr vert="horz" lIns="97749" tIns="48875" rIns="97749" bIns="48875" rtlCol="0"/>
          <a:lstStyle>
            <a:lvl1pPr algn="r">
              <a:defRPr sz="1300"/>
            </a:lvl1pPr>
          </a:lstStyle>
          <a:p>
            <a:fld id="{2884DE3C-0849-459C-8A51-139A5242CEE3}" type="datetime1">
              <a:rPr lang="en-US" smtClean="0"/>
              <a:t>12/11/2022</a:t>
            </a:fld>
            <a:endParaRPr lang="en-US" dirty="0"/>
          </a:p>
        </p:txBody>
      </p:sp>
      <p:sp>
        <p:nvSpPr>
          <p:cNvPr id="4" name="Footer Placeholder 3"/>
          <p:cNvSpPr>
            <a:spLocks noGrp="1"/>
          </p:cNvSpPr>
          <p:nvPr>
            <p:ph type="ftr" sz="quarter" idx="2"/>
          </p:nvPr>
        </p:nvSpPr>
        <p:spPr>
          <a:xfrm>
            <a:off x="0" y="9721658"/>
            <a:ext cx="3076689" cy="511205"/>
          </a:xfrm>
          <a:prstGeom prst="rect">
            <a:avLst/>
          </a:prstGeom>
        </p:spPr>
        <p:txBody>
          <a:bodyPr vert="horz" lIns="97749" tIns="48875" rIns="97749" bIns="4887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0986" y="9721658"/>
            <a:ext cx="3076689" cy="511205"/>
          </a:xfrm>
          <a:prstGeom prst="rect">
            <a:avLst/>
          </a:prstGeom>
        </p:spPr>
        <p:txBody>
          <a:bodyPr vert="horz" lIns="97749" tIns="48875" rIns="97749" bIns="4887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099300" cy="10234613"/>
          </a:xfrm>
          <a:prstGeom prst="roundRect">
            <a:avLst>
              <a:gd name="adj" fmla="val 19"/>
            </a:avLst>
          </a:prstGeom>
          <a:solidFill>
            <a:srgbClr val="FFFFFF"/>
          </a:solidFill>
          <a:ln w="9525">
            <a:noFill/>
            <a:round/>
            <a:headEnd/>
            <a:tailEnd/>
          </a:ln>
          <a:effectLst/>
        </p:spPr>
        <p:txBody>
          <a:bodyPr wrap="none" lIns="97749" tIns="48875" rIns="97749" bIns="48875" anchor="ctr"/>
          <a:lstStyle/>
          <a:p>
            <a:endParaRPr lang="en-GB" dirty="0"/>
          </a:p>
        </p:txBody>
      </p:sp>
      <p:sp>
        <p:nvSpPr>
          <p:cNvPr id="2051" name="Rectangle 3"/>
          <p:cNvSpPr>
            <a:spLocks noGrp="1" noChangeArrowheads="1"/>
          </p:cNvSpPr>
          <p:nvPr>
            <p:ph type="dt"/>
          </p:nvPr>
        </p:nvSpPr>
        <p:spPr bwMode="auto">
          <a:xfrm>
            <a:off x="669623" y="106794"/>
            <a:ext cx="845155" cy="23284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7494" algn="l"/>
                <a:tab pos="1954987" algn="l"/>
                <a:tab pos="2932481" algn="l"/>
                <a:tab pos="3909974" algn="l"/>
                <a:tab pos="4887468" algn="l"/>
                <a:tab pos="5864962" algn="l"/>
                <a:tab pos="6842455" algn="l"/>
                <a:tab pos="7819949" algn="l"/>
                <a:tab pos="8797442" algn="l"/>
                <a:tab pos="9774936" algn="l"/>
                <a:tab pos="10752430" algn="l"/>
              </a:tabLst>
              <a:defRPr sz="1500" b="1">
                <a:solidFill>
                  <a:srgbClr val="000000"/>
                </a:solidFill>
                <a:cs typeface="Arial Unicode MS" charset="0"/>
              </a:defRPr>
            </a:lvl1pPr>
          </a:lstStyle>
          <a:p>
            <a:fld id="{F6EFF1E6-32EE-4EBC-BBB9-06DAB6115CAF}" type="datetime1">
              <a:rPr lang="en-US" smtClean="0"/>
              <a:t>12/11/2022</a:t>
            </a:fld>
            <a:endParaRPr lang="en-US" dirty="0"/>
          </a:p>
        </p:txBody>
      </p:sp>
      <p:sp>
        <p:nvSpPr>
          <p:cNvPr id="2052" name="Rectangle 4"/>
          <p:cNvSpPr>
            <a:spLocks noGrp="1" noRot="1" noChangeAspect="1" noChangeArrowheads="1"/>
          </p:cNvSpPr>
          <p:nvPr>
            <p:ph type="sldImg"/>
          </p:nvPr>
        </p:nvSpPr>
        <p:spPr bwMode="auto">
          <a:xfrm>
            <a:off x="1000125" y="773113"/>
            <a:ext cx="5097463" cy="3824287"/>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45924" y="4861705"/>
            <a:ext cx="5205829" cy="4604350"/>
          </a:xfrm>
          <a:prstGeom prst="rect">
            <a:avLst/>
          </a:prstGeom>
          <a:noFill/>
          <a:ln w="9525">
            <a:noFill/>
            <a:round/>
            <a:headEnd/>
            <a:tailEnd/>
          </a:ln>
          <a:effectLst/>
        </p:spPr>
        <p:txBody>
          <a:bodyPr vert="horz" wrap="square" lIns="100058" tIns="49260" rIns="100058" bIns="4926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485381" y="9908983"/>
            <a:ext cx="944297" cy="19958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88747" algn="l"/>
                <a:tab pos="1466240" algn="l"/>
                <a:tab pos="2443734" algn="l"/>
                <a:tab pos="3421228" algn="l"/>
                <a:tab pos="4398721" algn="l"/>
                <a:tab pos="5376215" algn="l"/>
                <a:tab pos="6353708" algn="l"/>
                <a:tab pos="7331202" algn="l"/>
                <a:tab pos="8308696" algn="l"/>
                <a:tab pos="9286189" algn="l"/>
                <a:tab pos="10263683" algn="l"/>
                <a:tab pos="11241176" algn="l"/>
              </a:tabLst>
              <a:defRPr sz="1300">
                <a:solidFill>
                  <a:srgbClr val="000000"/>
                </a:solidFill>
                <a:cs typeface="Arial Unicode MS" charset="0"/>
              </a:defRPr>
            </a:lvl1pPr>
          </a:lstStyle>
          <a:p>
            <a:r>
              <a:rPr lang="en-US" dirty="0"/>
              <a:t>Oren Kedem, Intel et al</a:t>
            </a:r>
          </a:p>
        </p:txBody>
      </p:sp>
      <p:sp>
        <p:nvSpPr>
          <p:cNvPr id="2055" name="Rectangle 7"/>
          <p:cNvSpPr>
            <a:spLocks noGrp="1" noChangeArrowheads="1"/>
          </p:cNvSpPr>
          <p:nvPr>
            <p:ph type="sldNum"/>
          </p:nvPr>
        </p:nvSpPr>
        <p:spPr bwMode="auto">
          <a:xfrm>
            <a:off x="3299355" y="9908982"/>
            <a:ext cx="523346" cy="4009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7494" algn="l"/>
                <a:tab pos="1954987" algn="l"/>
                <a:tab pos="2932481" algn="l"/>
                <a:tab pos="3909974" algn="l"/>
                <a:tab pos="4887468" algn="l"/>
                <a:tab pos="5864962" algn="l"/>
                <a:tab pos="6842455" algn="l"/>
                <a:tab pos="7819949" algn="l"/>
                <a:tab pos="8797442" algn="l"/>
                <a:tab pos="9774936" algn="l"/>
                <a:tab pos="10752430"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39511" y="9908983"/>
            <a:ext cx="777457" cy="200055"/>
          </a:xfrm>
          <a:prstGeom prst="rect">
            <a:avLst/>
          </a:prstGeom>
          <a:noFill/>
          <a:ln w="9525">
            <a:noFill/>
            <a:round/>
            <a:headEnd/>
            <a:tailEnd/>
          </a:ln>
          <a:effectLst/>
        </p:spPr>
        <p:txBody>
          <a:bodyPr wrap="none" lIns="0" tIns="0" rIns="0" bIns="0">
            <a:spAutoFit/>
          </a:bodyPr>
          <a:lstStyle/>
          <a:p>
            <a:pPr>
              <a:tabLst>
                <a:tab pos="0" algn="l"/>
                <a:tab pos="977494" algn="l"/>
                <a:tab pos="1954987" algn="l"/>
                <a:tab pos="2932481" algn="l"/>
                <a:tab pos="3909974" algn="l"/>
                <a:tab pos="4887468" algn="l"/>
                <a:tab pos="5864962" algn="l"/>
                <a:tab pos="6842455" algn="l"/>
                <a:tab pos="7819949" algn="l"/>
                <a:tab pos="8797442" algn="l"/>
                <a:tab pos="9774936" algn="l"/>
                <a:tab pos="10752430" algn="l"/>
              </a:tabLst>
            </a:pPr>
            <a:r>
              <a:rPr lang="en-US" sz="1300" dirty="0">
                <a:solidFill>
                  <a:srgbClr val="000000"/>
                </a:solidFill>
              </a:rPr>
              <a:t>Submission</a:t>
            </a:r>
          </a:p>
        </p:txBody>
      </p:sp>
      <p:sp>
        <p:nvSpPr>
          <p:cNvPr id="2057" name="Line 9"/>
          <p:cNvSpPr>
            <a:spLocks noChangeShapeType="1"/>
          </p:cNvSpPr>
          <p:nvPr/>
        </p:nvSpPr>
        <p:spPr bwMode="auto">
          <a:xfrm>
            <a:off x="741136" y="9907233"/>
            <a:ext cx="5617029" cy="1750"/>
          </a:xfrm>
          <a:prstGeom prst="line">
            <a:avLst/>
          </a:prstGeom>
          <a:noFill/>
          <a:ln w="12600">
            <a:solidFill>
              <a:srgbClr val="000000"/>
            </a:solidFill>
            <a:miter lim="800000"/>
            <a:headEnd/>
            <a:tailEnd/>
          </a:ln>
          <a:effectLst/>
        </p:spPr>
        <p:txBody>
          <a:bodyPr lIns="97749" tIns="48875" rIns="97749" bIns="48875"/>
          <a:lstStyle/>
          <a:p>
            <a:endParaRPr lang="en-GB" dirty="0"/>
          </a:p>
        </p:txBody>
      </p:sp>
      <p:sp>
        <p:nvSpPr>
          <p:cNvPr id="2058" name="Line 10"/>
          <p:cNvSpPr>
            <a:spLocks noChangeShapeType="1"/>
          </p:cNvSpPr>
          <p:nvPr/>
        </p:nvSpPr>
        <p:spPr bwMode="auto">
          <a:xfrm>
            <a:off x="663122" y="327383"/>
            <a:ext cx="5773057" cy="1750"/>
          </a:xfrm>
          <a:prstGeom prst="line">
            <a:avLst/>
          </a:prstGeom>
          <a:noFill/>
          <a:ln w="12600">
            <a:solidFill>
              <a:srgbClr val="000000"/>
            </a:solidFill>
            <a:miter lim="800000"/>
            <a:headEnd/>
            <a:tailEnd/>
          </a:ln>
          <a:effectLst/>
        </p:spPr>
        <p:txBody>
          <a:bodyPr lIns="97749" tIns="48875" rIns="97749" bIns="4887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dt" sz="quarter" idx="1"/>
          </p:nvPr>
        </p:nvSpPr>
        <p:spPr>
          <a:noFill/>
        </p:spPr>
        <p:txBody>
          <a:bodyPr/>
          <a:lstStyle>
            <a:lvl1pPr defTabSz="1003446">
              <a:defRPr sz="1300">
                <a:solidFill>
                  <a:schemeClr val="tx1"/>
                </a:solidFill>
                <a:latin typeface="Times New Roman" pitchFamily="18" charset="0"/>
              </a:defRPr>
            </a:lvl1pPr>
            <a:lvl2pPr marL="798662" indent="-307177" defTabSz="1003446">
              <a:defRPr sz="1300">
                <a:solidFill>
                  <a:schemeClr val="tx1"/>
                </a:solidFill>
                <a:latin typeface="Times New Roman" pitchFamily="18" charset="0"/>
              </a:defRPr>
            </a:lvl2pPr>
            <a:lvl3pPr marL="1228710" indent="-245742" defTabSz="1003446">
              <a:defRPr sz="1300">
                <a:solidFill>
                  <a:schemeClr val="tx1"/>
                </a:solidFill>
                <a:latin typeface="Times New Roman" pitchFamily="18" charset="0"/>
              </a:defRPr>
            </a:lvl3pPr>
            <a:lvl4pPr marL="1720193" indent="-245742" defTabSz="1003446">
              <a:defRPr sz="1300">
                <a:solidFill>
                  <a:schemeClr val="tx1"/>
                </a:solidFill>
                <a:latin typeface="Times New Roman" pitchFamily="18" charset="0"/>
              </a:defRPr>
            </a:lvl4pPr>
            <a:lvl5pPr marL="2211677" indent="-245742" defTabSz="1003446">
              <a:defRPr sz="1300">
                <a:solidFill>
                  <a:schemeClr val="tx1"/>
                </a:solidFill>
                <a:latin typeface="Times New Roman" pitchFamily="18" charset="0"/>
              </a:defRPr>
            </a:lvl5pPr>
            <a:lvl6pPr marL="2703161" indent="-245742" defTabSz="1003446" eaLnBrk="0" fontAlgn="base" hangingPunct="0">
              <a:spcBef>
                <a:spcPct val="0"/>
              </a:spcBef>
              <a:spcAft>
                <a:spcPct val="0"/>
              </a:spcAft>
              <a:defRPr sz="1300">
                <a:solidFill>
                  <a:schemeClr val="tx1"/>
                </a:solidFill>
                <a:latin typeface="Times New Roman" pitchFamily="18" charset="0"/>
              </a:defRPr>
            </a:lvl6pPr>
            <a:lvl7pPr marL="3194644" indent="-245742" defTabSz="1003446" eaLnBrk="0" fontAlgn="base" hangingPunct="0">
              <a:spcBef>
                <a:spcPct val="0"/>
              </a:spcBef>
              <a:spcAft>
                <a:spcPct val="0"/>
              </a:spcAft>
              <a:defRPr sz="1300">
                <a:solidFill>
                  <a:schemeClr val="tx1"/>
                </a:solidFill>
                <a:latin typeface="Times New Roman" pitchFamily="18" charset="0"/>
              </a:defRPr>
            </a:lvl7pPr>
            <a:lvl8pPr marL="3686128" indent="-245742" defTabSz="1003446" eaLnBrk="0" fontAlgn="base" hangingPunct="0">
              <a:spcBef>
                <a:spcPct val="0"/>
              </a:spcBef>
              <a:spcAft>
                <a:spcPct val="0"/>
              </a:spcAft>
              <a:defRPr sz="1300">
                <a:solidFill>
                  <a:schemeClr val="tx1"/>
                </a:solidFill>
                <a:latin typeface="Times New Roman" pitchFamily="18" charset="0"/>
              </a:defRPr>
            </a:lvl8pPr>
            <a:lvl9pPr marL="4177612" indent="-245742" defTabSz="1003446" eaLnBrk="0" fontAlgn="base" hangingPunct="0">
              <a:spcBef>
                <a:spcPct val="0"/>
              </a:spcBef>
              <a:spcAft>
                <a:spcPct val="0"/>
              </a:spcAft>
              <a:defRPr sz="1300">
                <a:solidFill>
                  <a:schemeClr val="tx1"/>
                </a:solidFill>
                <a:latin typeface="Times New Roman" pitchFamily="18" charset="0"/>
              </a:defRPr>
            </a:lvl9pPr>
          </a:lstStyle>
          <a:p>
            <a:r>
              <a:rPr lang="en-US" altLang="en-US" sz="1500" dirty="0"/>
              <a:t>September 2016</a:t>
            </a:r>
          </a:p>
        </p:txBody>
      </p:sp>
      <p:sp>
        <p:nvSpPr>
          <p:cNvPr id="12292" name="Rectangle 6"/>
          <p:cNvSpPr>
            <a:spLocks noGrp="1" noChangeArrowheads="1"/>
          </p:cNvSpPr>
          <p:nvPr>
            <p:ph type="ftr" sz="quarter" idx="4"/>
          </p:nvPr>
        </p:nvSpPr>
        <p:spPr>
          <a:noFill/>
        </p:spPr>
        <p:txBody>
          <a:bodyPr/>
          <a:lstStyle>
            <a:lvl1pPr marL="368613" indent="-368613" defTabSz="1003446">
              <a:defRPr sz="1300">
                <a:solidFill>
                  <a:schemeClr val="tx1"/>
                </a:solidFill>
                <a:latin typeface="Times New Roman" pitchFamily="18" charset="0"/>
              </a:defRPr>
            </a:lvl1pPr>
            <a:lvl2pPr marL="798662" indent="-307177" defTabSz="1003446">
              <a:defRPr sz="1300">
                <a:solidFill>
                  <a:schemeClr val="tx1"/>
                </a:solidFill>
                <a:latin typeface="Times New Roman" pitchFamily="18" charset="0"/>
              </a:defRPr>
            </a:lvl2pPr>
            <a:lvl3pPr marL="1228710" indent="-245742" defTabSz="1003446">
              <a:defRPr sz="1300">
                <a:solidFill>
                  <a:schemeClr val="tx1"/>
                </a:solidFill>
                <a:latin typeface="Times New Roman" pitchFamily="18" charset="0"/>
              </a:defRPr>
            </a:lvl3pPr>
            <a:lvl4pPr marL="1720193" indent="-245742" defTabSz="1003446">
              <a:defRPr sz="1300">
                <a:solidFill>
                  <a:schemeClr val="tx1"/>
                </a:solidFill>
                <a:latin typeface="Times New Roman" pitchFamily="18" charset="0"/>
              </a:defRPr>
            </a:lvl4pPr>
            <a:lvl5pPr marL="491483" defTabSz="1003446">
              <a:defRPr sz="1300">
                <a:solidFill>
                  <a:schemeClr val="tx1"/>
                </a:solidFill>
                <a:latin typeface="Times New Roman" pitchFamily="18" charset="0"/>
              </a:defRPr>
            </a:lvl5pPr>
            <a:lvl6pPr marL="982968" defTabSz="1003446" eaLnBrk="0" fontAlgn="base" hangingPunct="0">
              <a:spcBef>
                <a:spcPct val="0"/>
              </a:spcBef>
              <a:spcAft>
                <a:spcPct val="0"/>
              </a:spcAft>
              <a:defRPr sz="1300">
                <a:solidFill>
                  <a:schemeClr val="tx1"/>
                </a:solidFill>
                <a:latin typeface="Times New Roman" pitchFamily="18" charset="0"/>
              </a:defRPr>
            </a:lvl6pPr>
            <a:lvl7pPr marL="1474451" defTabSz="1003446" eaLnBrk="0" fontAlgn="base" hangingPunct="0">
              <a:spcBef>
                <a:spcPct val="0"/>
              </a:spcBef>
              <a:spcAft>
                <a:spcPct val="0"/>
              </a:spcAft>
              <a:defRPr sz="1300">
                <a:solidFill>
                  <a:schemeClr val="tx1"/>
                </a:solidFill>
                <a:latin typeface="Times New Roman" pitchFamily="18" charset="0"/>
              </a:defRPr>
            </a:lvl7pPr>
            <a:lvl8pPr marL="1965935" defTabSz="1003446" eaLnBrk="0" fontAlgn="base" hangingPunct="0">
              <a:spcBef>
                <a:spcPct val="0"/>
              </a:spcBef>
              <a:spcAft>
                <a:spcPct val="0"/>
              </a:spcAft>
              <a:defRPr sz="1300">
                <a:solidFill>
                  <a:schemeClr val="tx1"/>
                </a:solidFill>
                <a:latin typeface="Times New Roman" pitchFamily="18" charset="0"/>
              </a:defRPr>
            </a:lvl8pPr>
            <a:lvl9pPr marL="2457419" defTabSz="1003446" eaLnBrk="0" fontAlgn="base" hangingPunct="0">
              <a:spcBef>
                <a:spcPct val="0"/>
              </a:spcBef>
              <a:spcAft>
                <a:spcPct val="0"/>
              </a:spcAft>
              <a:defRPr sz="1300">
                <a:solidFill>
                  <a:schemeClr val="tx1"/>
                </a:solidFill>
                <a:latin typeface="Times New Roman" pitchFamily="18" charset="0"/>
              </a:defRPr>
            </a:lvl9pPr>
          </a:lstStyle>
          <a:p>
            <a:pPr lvl="4"/>
            <a:r>
              <a:rPr lang="en-US" altLang="en-US" dirty="0"/>
              <a:t>Intel Corporation</a:t>
            </a:r>
          </a:p>
        </p:txBody>
      </p:sp>
      <p:sp>
        <p:nvSpPr>
          <p:cNvPr id="12293" name="Rectangle 7"/>
          <p:cNvSpPr>
            <a:spLocks noGrp="1" noChangeArrowheads="1"/>
          </p:cNvSpPr>
          <p:nvPr>
            <p:ph type="sldNum" sz="quarter" idx="5"/>
          </p:nvPr>
        </p:nvSpPr>
        <p:spPr>
          <a:xfrm>
            <a:off x="3441291" y="9925933"/>
            <a:ext cx="425062" cy="203651"/>
          </a:xfrm>
          <a:noFill/>
        </p:spPr>
        <p:txBody>
          <a:bodyPr/>
          <a:lstStyle>
            <a:lvl1pPr defTabSz="1003446">
              <a:defRPr sz="1300">
                <a:solidFill>
                  <a:schemeClr val="tx1"/>
                </a:solidFill>
                <a:latin typeface="Times New Roman" pitchFamily="18" charset="0"/>
              </a:defRPr>
            </a:lvl1pPr>
            <a:lvl2pPr marL="798662" indent="-307177" defTabSz="1003446">
              <a:defRPr sz="1300">
                <a:solidFill>
                  <a:schemeClr val="tx1"/>
                </a:solidFill>
                <a:latin typeface="Times New Roman" pitchFamily="18" charset="0"/>
              </a:defRPr>
            </a:lvl2pPr>
            <a:lvl3pPr marL="1228710" indent="-245742" defTabSz="1003446">
              <a:defRPr sz="1300">
                <a:solidFill>
                  <a:schemeClr val="tx1"/>
                </a:solidFill>
                <a:latin typeface="Times New Roman" pitchFamily="18" charset="0"/>
              </a:defRPr>
            </a:lvl3pPr>
            <a:lvl4pPr marL="1720193" indent="-245742" defTabSz="1003446">
              <a:defRPr sz="1300">
                <a:solidFill>
                  <a:schemeClr val="tx1"/>
                </a:solidFill>
                <a:latin typeface="Times New Roman" pitchFamily="18" charset="0"/>
              </a:defRPr>
            </a:lvl4pPr>
            <a:lvl5pPr marL="2211677" indent="-245742" defTabSz="1003446">
              <a:defRPr sz="1300">
                <a:solidFill>
                  <a:schemeClr val="tx1"/>
                </a:solidFill>
                <a:latin typeface="Times New Roman" pitchFamily="18" charset="0"/>
              </a:defRPr>
            </a:lvl5pPr>
            <a:lvl6pPr marL="2703161" indent="-245742" defTabSz="1003446" eaLnBrk="0" fontAlgn="base" hangingPunct="0">
              <a:spcBef>
                <a:spcPct val="0"/>
              </a:spcBef>
              <a:spcAft>
                <a:spcPct val="0"/>
              </a:spcAft>
              <a:defRPr sz="1300">
                <a:solidFill>
                  <a:schemeClr val="tx1"/>
                </a:solidFill>
                <a:latin typeface="Times New Roman" pitchFamily="18" charset="0"/>
              </a:defRPr>
            </a:lvl6pPr>
            <a:lvl7pPr marL="3194644" indent="-245742" defTabSz="1003446" eaLnBrk="0" fontAlgn="base" hangingPunct="0">
              <a:spcBef>
                <a:spcPct val="0"/>
              </a:spcBef>
              <a:spcAft>
                <a:spcPct val="0"/>
              </a:spcAft>
              <a:defRPr sz="1300">
                <a:solidFill>
                  <a:schemeClr val="tx1"/>
                </a:solidFill>
                <a:latin typeface="Times New Roman" pitchFamily="18" charset="0"/>
              </a:defRPr>
            </a:lvl7pPr>
            <a:lvl8pPr marL="3686128" indent="-245742" defTabSz="1003446" eaLnBrk="0" fontAlgn="base" hangingPunct="0">
              <a:spcBef>
                <a:spcPct val="0"/>
              </a:spcBef>
              <a:spcAft>
                <a:spcPct val="0"/>
              </a:spcAft>
              <a:defRPr sz="1300">
                <a:solidFill>
                  <a:schemeClr val="tx1"/>
                </a:solidFill>
                <a:latin typeface="Times New Roman" pitchFamily="18" charset="0"/>
              </a:defRPr>
            </a:lvl8pPr>
            <a:lvl9pPr marL="4177612" indent="-245742" defTabSz="1003446" eaLnBrk="0" fontAlgn="base" hangingPunct="0">
              <a:spcBef>
                <a:spcPct val="0"/>
              </a:spcBef>
              <a:spcAft>
                <a:spcPct val="0"/>
              </a:spcAft>
              <a:defRPr sz="1300">
                <a:solidFill>
                  <a:schemeClr val="tx1"/>
                </a:solidFill>
                <a:latin typeface="Times New Roman" pitchFamily="18" charset="0"/>
              </a:defRPr>
            </a:lvl9pPr>
          </a:lstStyle>
          <a:p>
            <a:r>
              <a:rPr lang="en-US" altLang="en-US" dirty="0"/>
              <a:t>Page </a:t>
            </a:r>
            <a:fld id="{07FC9C9D-9E8C-45A0-A936-072F1228F988}" type="slidenum">
              <a:rPr lang="en-US" altLang="en-US"/>
              <a:pPr/>
              <a:t>1</a:t>
            </a:fld>
            <a:endParaRPr lang="en-US" altLang="en-US" dirty="0"/>
          </a:p>
        </p:txBody>
      </p:sp>
      <p:sp>
        <p:nvSpPr>
          <p:cNvPr id="12294" name="Rectangle 2"/>
          <p:cNvSpPr>
            <a:spLocks noGrp="1" noRot="1" noChangeAspect="1" noChangeArrowheads="1" noTextEdit="1"/>
          </p:cNvSpPr>
          <p:nvPr>
            <p:ph type="sldImg"/>
          </p:nvPr>
        </p:nvSpPr>
        <p:spPr>
          <a:xfrm>
            <a:off x="1036638" y="776288"/>
            <a:ext cx="5103812" cy="3829050"/>
          </a:xfrm>
          <a:ln/>
        </p:spPr>
      </p:sp>
      <p:sp>
        <p:nvSpPr>
          <p:cNvPr id="12295" name="Rectangle 3"/>
          <p:cNvSpPr>
            <a:spLocks noGrp="1" noChangeArrowheads="1"/>
          </p:cNvSpPr>
          <p:nvPr>
            <p:ph type="body" idx="1"/>
          </p:nvPr>
        </p:nvSpPr>
        <p:spPr>
          <a:noFill/>
        </p:spPr>
        <p:txBody>
          <a:bodyPr/>
          <a:lstStyle/>
          <a:p>
            <a:endParaRPr lang="en-US" altLang="en-US" dirty="0"/>
          </a:p>
        </p:txBody>
      </p:sp>
      <p:sp>
        <p:nvSpPr>
          <p:cNvPr id="2" name="Header Placeholder 1"/>
          <p:cNvSpPr>
            <a:spLocks noGrp="1"/>
          </p:cNvSpPr>
          <p:nvPr>
            <p:ph type="hdr" sz="quarter" idx="10"/>
          </p:nvPr>
        </p:nvSpPr>
        <p:spPr>
          <a:xfrm>
            <a:off x="4089720" y="106133"/>
            <a:ext cx="2412257" cy="237593"/>
          </a:xfrm>
          <a:prstGeom prst="rect">
            <a:avLst/>
          </a:prstGeom>
        </p:spPr>
        <p:txBody>
          <a:bodyPr lIns="97749" tIns="48875" rIns="97749" bIns="48875"/>
          <a:lstStyle/>
          <a:p>
            <a:pPr>
              <a:defRPr/>
            </a:pPr>
            <a:r>
              <a:rPr lang="en-US" altLang="en-US" dirty="0"/>
              <a:t>doc.: IEEE 802.11-16/XXXXr0</a:t>
            </a:r>
          </a:p>
        </p:txBody>
      </p:sp>
    </p:spTree>
    <p:extLst>
      <p:ext uri="{BB962C8B-B14F-4D97-AF65-F5344CB8AC3E}">
        <p14:creationId xmlns:p14="http://schemas.microsoft.com/office/powerpoint/2010/main" val="22321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idx="10"/>
          </p:nvPr>
        </p:nvSpPr>
        <p:spPr/>
        <p:txBody>
          <a:bodyPr/>
          <a:lstStyle/>
          <a:p>
            <a:r>
              <a:rPr lang="en-US" dirty="0"/>
              <a:t>October 2021</a:t>
            </a:r>
            <a:endParaRPr lang="en-GB" dirty="0"/>
          </a:p>
        </p:txBody>
      </p:sp>
      <p:sp>
        <p:nvSpPr>
          <p:cNvPr id="10" name="Slide Number Placeholder 9"/>
          <p:cNvSpPr>
            <a:spLocks noGrp="1"/>
          </p:cNvSpPr>
          <p:nvPr>
            <p:ph type="sldNum" idx="12"/>
          </p:nvPr>
        </p:nvSpPr>
        <p:spPr/>
        <p:txBody>
          <a:bodyPr/>
          <a:lstStyle/>
          <a:p>
            <a:r>
              <a:rPr lang="en-GB" dirty="0"/>
              <a:t>Slide </a:t>
            </a:r>
            <a:fld id="{D09C756B-EB39-4236-ADBB-73052B179AE4}" type="slidenum">
              <a:rPr lang="en-GB" smtClean="0"/>
              <a:pPr/>
              <a:t>‹#›</a:t>
            </a:fld>
            <a:endParaRPr lang="en-GB"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December 2022</a:t>
            </a:r>
            <a:endParaRPr lang="en-GB" dirty="0"/>
          </a:p>
        </p:txBody>
      </p:sp>
      <p:sp>
        <p:nvSpPr>
          <p:cNvPr id="1029" name="Rectangle 5"/>
          <p:cNvSpPr>
            <a:spLocks noGrp="1" noChangeArrowheads="1"/>
          </p:cNvSpPr>
          <p:nvPr>
            <p:ph type="sldNum"/>
          </p:nvPr>
        </p:nvSpPr>
        <p:spPr bwMode="auto">
          <a:xfrm>
            <a:off x="4283968" y="6475413"/>
            <a:ext cx="803076"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802.11-22/</a:t>
            </a:r>
            <a:r>
              <a:rPr kumimoji="0" lang="en-US"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1653</a:t>
            </a:r>
            <a:r>
              <a:rPr kumimoji="0" lang="en-GB" altLang="zh-CN"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1" name="Date Placeholder 3">
            <a:extLst>
              <a:ext uri="{FF2B5EF4-FFF2-40B4-BE49-F238E27FC236}">
                <a16:creationId xmlns:a16="http://schemas.microsoft.com/office/drawing/2014/main" xmlns="" id="{377B754C-DEAF-4F7C-8418-124235228575}"/>
              </a:ext>
            </a:extLst>
          </p:cNvPr>
          <p:cNvSpPr txBox="1">
            <a:spLocks/>
          </p:cNvSpPr>
          <p:nvPr userDrawn="1"/>
        </p:nvSpPr>
        <p:spPr bwMode="auto">
          <a:xfrm>
            <a:off x="5034706" y="6384925"/>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R</a:t>
            </a:r>
            <a:r>
              <a:rPr kumimoji="0" lang="en-US" altLang="zh-CN"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ui Du</a:t>
            </a: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 Huawei</a:t>
            </a: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a:t>Slide </a:t>
            </a:r>
            <a:fld id="{F53C4008-337E-4BDF-8FF3-BA2CFCA543C3}" type="slidenum">
              <a:rPr lang="en-US" altLang="en-US" smtClean="0"/>
              <a:pPr/>
              <a:t>1</a:t>
            </a:fld>
            <a:endParaRPr lang="en-US" altLang="en-US" dirty="0"/>
          </a:p>
        </p:txBody>
      </p:sp>
      <p:sp>
        <p:nvSpPr>
          <p:cNvPr id="2053" name="Rectangle 2"/>
          <p:cNvSpPr>
            <a:spLocks noGrp="1" noChangeArrowheads="1"/>
          </p:cNvSpPr>
          <p:nvPr>
            <p:ph type="title"/>
          </p:nvPr>
        </p:nvSpPr>
        <p:spPr>
          <a:xfrm>
            <a:off x="723900" y="1180385"/>
            <a:ext cx="7772400" cy="1066800"/>
          </a:xfrm>
          <a:noFill/>
        </p:spPr>
        <p:txBody>
          <a:bodyPr/>
          <a:lstStyle/>
          <a:p>
            <a:r>
              <a:rPr lang="en-US" altLang="zh-CN" dirty="0"/>
              <a:t>Polarization switching for </a:t>
            </a:r>
            <a:r>
              <a:rPr lang="en-US" altLang="zh-CN" dirty="0" smtClean="0"/>
              <a:t>WLAN sensing </a:t>
            </a:r>
            <a:endParaRPr lang="en-US" altLang="en-US" dirty="0"/>
          </a:p>
        </p:txBody>
      </p:sp>
      <p:sp>
        <p:nvSpPr>
          <p:cNvPr id="2054" name="Rectangle 6"/>
          <p:cNvSpPr>
            <a:spLocks noGrp="1" noChangeArrowheads="1"/>
          </p:cNvSpPr>
          <p:nvPr>
            <p:ph type="body" idx="1"/>
          </p:nvPr>
        </p:nvSpPr>
        <p:spPr>
          <a:xfrm>
            <a:off x="685800" y="2564904"/>
            <a:ext cx="7772400" cy="381000"/>
          </a:xfrm>
          <a:noFill/>
        </p:spPr>
        <p:txBody>
          <a:bodyPr/>
          <a:lstStyle/>
          <a:p>
            <a:pPr algn="ctr">
              <a:buFontTx/>
              <a:buNone/>
            </a:pPr>
            <a:r>
              <a:rPr lang="en-US" altLang="en-US" sz="2000" dirty="0"/>
              <a:t>Date:</a:t>
            </a:r>
            <a:r>
              <a:rPr lang="en-US" altLang="en-US" sz="2000" b="0" dirty="0"/>
              <a:t> </a:t>
            </a:r>
            <a:r>
              <a:rPr lang="en-US" altLang="en-US" sz="2000" b="0" dirty="0" smtClean="0"/>
              <a:t>2022-12-12</a:t>
            </a:r>
            <a:endParaRPr lang="en-US" altLang="en-US" sz="2000" b="0" dirty="0"/>
          </a:p>
        </p:txBody>
      </p:sp>
      <p:sp>
        <p:nvSpPr>
          <p:cNvPr id="13" name="Date Placeholder 3"/>
          <p:cNvSpPr>
            <a:spLocks noGrp="1"/>
          </p:cNvSpPr>
          <p:nvPr>
            <p:ph type="dt" idx="10"/>
          </p:nvPr>
        </p:nvSpPr>
        <p:spPr>
          <a:xfrm>
            <a:off x="696912" y="333375"/>
            <a:ext cx="1874823" cy="273050"/>
          </a:xfrm>
        </p:spPr>
        <p:txBody>
          <a:bodyPr/>
          <a:lstStyle/>
          <a:p>
            <a:r>
              <a:rPr lang="en-US" altLang="zh-CN" dirty="0" smtClean="0"/>
              <a:t>December </a:t>
            </a:r>
            <a:r>
              <a:rPr lang="en-US" dirty="0" smtClean="0"/>
              <a:t>2022</a:t>
            </a:r>
            <a:endParaRPr lang="en-GB" dirty="0"/>
          </a:p>
        </p:txBody>
      </p:sp>
      <p:graphicFrame>
        <p:nvGraphicFramePr>
          <p:cNvPr id="7" name="Table 12"/>
          <p:cNvGraphicFramePr>
            <a:graphicFrameLocks noGrp="1"/>
          </p:cNvGraphicFramePr>
          <p:nvPr>
            <p:extLst>
              <p:ext uri="{D42A27DB-BD31-4B8C-83A1-F6EECF244321}">
                <p14:modId xmlns:p14="http://schemas.microsoft.com/office/powerpoint/2010/main" val="3890143968"/>
              </p:ext>
            </p:extLst>
          </p:nvPr>
        </p:nvGraphicFramePr>
        <p:xfrm>
          <a:off x="762000" y="3110128"/>
          <a:ext cx="7620000" cy="1805433"/>
        </p:xfrm>
        <a:graphic>
          <a:graphicData uri="http://schemas.openxmlformats.org/drawingml/2006/table">
            <a:tbl>
              <a:tblPr/>
              <a:tblGrid>
                <a:gridCol w="1524000">
                  <a:extLst>
                    <a:ext uri="{9D8B030D-6E8A-4147-A177-3AD203B41FA5}">
                      <a16:colId xmlns:a16="http://schemas.microsoft.com/office/drawing/2014/main" xmlns="" val="20000"/>
                    </a:ext>
                  </a:extLst>
                </a:gridCol>
                <a:gridCol w="1203325">
                  <a:extLst>
                    <a:ext uri="{9D8B030D-6E8A-4147-A177-3AD203B41FA5}">
                      <a16:colId xmlns:a16="http://schemas.microsoft.com/office/drawing/2014/main" xmlns="" val="20001"/>
                    </a:ext>
                  </a:extLst>
                </a:gridCol>
                <a:gridCol w="1684338">
                  <a:extLst>
                    <a:ext uri="{9D8B030D-6E8A-4147-A177-3AD203B41FA5}">
                      <a16:colId xmlns:a16="http://schemas.microsoft.com/office/drawing/2014/main" xmlns="" val="20002"/>
                    </a:ext>
                  </a:extLst>
                </a:gridCol>
                <a:gridCol w="1363662">
                  <a:extLst>
                    <a:ext uri="{9D8B030D-6E8A-4147-A177-3AD203B41FA5}">
                      <a16:colId xmlns:a16="http://schemas.microsoft.com/office/drawing/2014/main" xmlns="" val="20003"/>
                    </a:ext>
                  </a:extLst>
                </a:gridCol>
                <a:gridCol w="1844675">
                  <a:extLst>
                    <a:ext uri="{9D8B030D-6E8A-4147-A177-3AD203B41FA5}">
                      <a16:colId xmlns:a16="http://schemas.microsoft.com/office/drawing/2014/main" xmlns="" val="20004"/>
                    </a:ext>
                  </a:extLst>
                </a:gridCol>
              </a:tblGrid>
              <a:tr h="367243">
                <a:tc>
                  <a:txBody>
                    <a:bodyPr/>
                    <a:lstStyle/>
                    <a:p>
                      <a:pPr algn="ctr"/>
                      <a:r>
                        <a:rPr kumimoji="0" lang="en-US" altLang="zh-CN" sz="1100" b="1" i="0" u="none" strike="noStrike" kern="1200" cap="none" normalizeH="0" baseline="0" dirty="0">
                          <a:ln>
                            <a:noFill/>
                          </a:ln>
                          <a:solidFill>
                            <a:schemeClr val="tx1"/>
                          </a:solidFill>
                          <a:effectLst/>
                          <a:latin typeface="Times New Roman" pitchFamily="18" charset="0"/>
                          <a:ea typeface="굴림" charset="-127"/>
                          <a:cs typeface="+mn-cs"/>
                        </a:rPr>
                        <a:t>Name </a:t>
                      </a:r>
                      <a:endParaRPr kumimoji="0" lang="zh-CN" altLang="en-US" sz="1100" b="1" i="0" u="none" strike="noStrike" kern="1200" cap="none" normalizeH="0" baseline="0" dirty="0">
                        <a:ln>
                          <a:noFill/>
                        </a:ln>
                        <a:solidFill>
                          <a:schemeClr val="tx1"/>
                        </a:solidFill>
                        <a:effectLst/>
                        <a:latin typeface="Times New Roman" pitchFamily="18" charset="0"/>
                        <a:ea typeface="굴림" charset="-127"/>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590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dirty="0">
                          <a:solidFill>
                            <a:schemeClr val="dk1"/>
                          </a:solidFill>
                          <a:latin typeface="+mn-lt"/>
                          <a:ea typeface="Times New Roman"/>
                          <a:cs typeface="Arial"/>
                        </a:rPr>
                        <a:t>Rui Du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chemeClr val="tx1"/>
                          </a:solidFill>
                          <a:effectLst/>
                          <a:latin typeface="Times New Roman" pitchFamily="18" charset="0"/>
                          <a:ea typeface="굴림" charset="-127"/>
                          <a:cs typeface="Times New Roman" pitchFamily="18" charset="0"/>
                        </a:rPr>
                        <a:t>Huawei Technologies Co. Ltd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1200" b="0" kern="1200" dirty="0">
                          <a:solidFill>
                            <a:srgbClr val="000000"/>
                          </a:solidFill>
                          <a:latin typeface="Times New Roman" pitchFamily="18" charset="0"/>
                          <a:ea typeface="Times New Roman"/>
                          <a:cs typeface="Arial"/>
                        </a:rPr>
                        <a:t>F3, Huawei Base, Shenzhen, China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rPr>
                        <a:t>ra</a:t>
                      </a:r>
                      <a:r>
                        <a:rPr kumimoji="0" lang="en-US" altLang="zh-CN" sz="1100" b="0" i="0" u="none" strike="noStrike" cap="none" normalizeH="0" baseline="0" dirty="0">
                          <a:ln>
                            <a:noFill/>
                          </a:ln>
                          <a:solidFill>
                            <a:srgbClr val="000000"/>
                          </a:solidFill>
                          <a:effectLst/>
                          <a:latin typeface="Times New Roman" pitchFamily="18" charset="0"/>
                          <a:ea typeface="굴림" charset="-127"/>
                          <a:cs typeface="Times New Roman" pitchFamily="18" charset="0"/>
                        </a:rPr>
                        <a:t>y.du</a:t>
                      </a:r>
                      <a:r>
                        <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rPr>
                        <a:t>@huawei.com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590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baseline="0" dirty="0">
                          <a:solidFill>
                            <a:schemeClr val="dk1"/>
                          </a:solidFill>
                          <a:latin typeface="+mn-lt"/>
                          <a:ea typeface="Times New Roman"/>
                          <a:cs typeface="Arial"/>
                        </a:rPr>
                        <a:t>Naren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ko-KR" sz="1200" b="0" i="0" u="none" strike="noStrike" cap="none" normalizeH="0" baseline="0" dirty="0">
                        <a:ln>
                          <a:noFill/>
                        </a:ln>
                        <a:solidFill>
                          <a:srgbClr val="000000"/>
                        </a:solidFill>
                        <a:effectLst/>
                        <a:latin typeface="Calibri" panose="020F0502020204030204" pitchFamily="34" charset="0"/>
                        <a:ea typeface="Gulim" panose="020B0600000101010101" pitchFamily="34" charset="-127"/>
                        <a:cs typeface="Calibri" panose="020F0502020204030204"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dirty="0" err="1">
                          <a:solidFill>
                            <a:schemeClr val="dk1"/>
                          </a:solidFill>
                          <a:latin typeface="+mn-lt"/>
                          <a:ea typeface="Times New Roman"/>
                          <a:cs typeface="Arial"/>
                        </a:rPr>
                        <a:t>Mengshi</a:t>
                      </a:r>
                      <a:r>
                        <a:rPr lang="en-US" altLang="zh-CN" sz="1200" i="0" kern="1200" dirty="0">
                          <a:solidFill>
                            <a:schemeClr val="dk1"/>
                          </a:solidFill>
                          <a:latin typeface="+mn-lt"/>
                          <a:ea typeface="Times New Roman"/>
                          <a:cs typeface="Arial"/>
                        </a:rPr>
                        <a:t> Hu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zh-CN" sz="1200" b="0" kern="1200" dirty="0">
                        <a:solidFill>
                          <a:srgbClr val="000000"/>
                        </a:solidFill>
                        <a:latin typeface="Times New Roman" pitchFamily="18" charset="0"/>
                        <a:ea typeface="Times New Roman"/>
                        <a:cs typeface="Arial"/>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dirty="0"/>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i="0" kern="1200" dirty="0">
                        <a:solidFill>
                          <a:schemeClr val="dk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298213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973" y="1988840"/>
            <a:ext cx="7846640" cy="3824237"/>
          </a:xfrm>
        </p:spPr>
        <p:txBody>
          <a:bodyPr/>
          <a:lstStyle/>
          <a:p>
            <a:pPr marL="685800">
              <a:buFont typeface="Wingdings" panose="05000000000000000000" pitchFamily="2" charset="2"/>
              <a:buChar char="Ø"/>
            </a:pPr>
            <a:r>
              <a:rPr lang="en-US" altLang="zh-CN" sz="1800" b="0" dirty="0">
                <a:latin typeface="Times New Roman" panose="02020603050405020304" pitchFamily="18" charset="0"/>
                <a:cs typeface="Times New Roman" panose="02020603050405020304" pitchFamily="18" charset="0"/>
              </a:rPr>
              <a:t>With the polarization information in all the beam descriptors, the sensing initiator </a:t>
            </a:r>
            <a:r>
              <a:rPr lang="en-US" altLang="zh-CN" sz="1800" b="0" dirty="0" smtClean="0">
                <a:latin typeface="Times New Roman" panose="02020603050405020304" pitchFamily="18" charset="0"/>
                <a:cs typeface="Times New Roman" panose="02020603050405020304" pitchFamily="18" charset="0"/>
              </a:rPr>
              <a:t>is able to have all the polarization information of </a:t>
            </a:r>
            <a:r>
              <a:rPr lang="en-US" altLang="zh-CN" sz="1800" b="0" dirty="0" err="1" smtClean="0">
                <a:latin typeface="Times New Roman" panose="02020603050405020304" pitchFamily="18" charset="0"/>
                <a:cs typeface="Times New Roman" panose="02020603050405020304" pitchFamily="18" charset="0"/>
              </a:rPr>
              <a:t>Tx</a:t>
            </a:r>
            <a:r>
              <a:rPr lang="en-US" altLang="zh-CN" sz="1800" b="0" dirty="0" smtClean="0">
                <a:latin typeface="Times New Roman" panose="02020603050405020304" pitchFamily="18" charset="0"/>
                <a:cs typeface="Times New Roman" panose="02020603050405020304" pitchFamily="18" charset="0"/>
              </a:rPr>
              <a:t> beams and Rx beams.</a:t>
            </a:r>
            <a:endParaRPr lang="en-US" altLang="zh-CN" sz="1800" b="0" dirty="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Ø"/>
            </a:pPr>
            <a:endParaRPr lang="en-US" altLang="zh-CN" sz="1800" b="0" dirty="0" smtClean="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l"/>
            </a:pPr>
            <a:r>
              <a:rPr lang="en-US" altLang="zh-CN" sz="1600" b="0" dirty="0" smtClean="0">
                <a:latin typeface="Times New Roman" panose="02020603050405020304" pitchFamily="18" charset="0"/>
                <a:cs typeface="Times New Roman" panose="02020603050405020304" pitchFamily="18" charset="0"/>
              </a:rPr>
              <a:t>For (coordinated) </a:t>
            </a:r>
            <a:r>
              <a:rPr lang="en-US" altLang="zh-CN" sz="1600" b="0" dirty="0" err="1" smtClean="0">
                <a:latin typeface="Times New Roman" panose="02020603050405020304" pitchFamily="18" charset="0"/>
                <a:cs typeface="Times New Roman" panose="02020603050405020304" pitchFamily="18" charset="0"/>
              </a:rPr>
              <a:t>bistatic</a:t>
            </a:r>
            <a:r>
              <a:rPr lang="en-US" altLang="zh-CN" sz="1600" b="0" dirty="0" smtClean="0">
                <a:latin typeface="Times New Roman" panose="02020603050405020304" pitchFamily="18" charset="0"/>
                <a:cs typeface="Times New Roman" panose="02020603050405020304" pitchFamily="18" charset="0"/>
              </a:rPr>
              <a:t> </a:t>
            </a:r>
            <a:r>
              <a:rPr lang="en-US" altLang="zh-CN" sz="1600" b="0" dirty="0">
                <a:latin typeface="Times New Roman" panose="02020603050405020304" pitchFamily="18" charset="0"/>
                <a:cs typeface="Times New Roman" panose="02020603050405020304" pitchFamily="18" charset="0"/>
              </a:rPr>
              <a:t>DMG </a:t>
            </a:r>
            <a:r>
              <a:rPr lang="en-US" altLang="zh-CN" sz="1600" b="0" dirty="0" smtClean="0">
                <a:latin typeface="Times New Roman" panose="02020603050405020304" pitchFamily="18" charset="0"/>
                <a:cs typeface="Times New Roman" panose="02020603050405020304" pitchFamily="18" charset="0"/>
              </a:rPr>
              <a:t>sensing and </a:t>
            </a:r>
            <a:r>
              <a:rPr lang="en-US" altLang="zh-CN" sz="1600" b="0" dirty="0" err="1">
                <a:latin typeface="Times New Roman" panose="02020603050405020304" pitchFamily="18" charset="0"/>
                <a:cs typeface="Times New Roman" panose="02020603050405020304" pitchFamily="18" charset="0"/>
              </a:rPr>
              <a:t>multistaitc</a:t>
            </a:r>
            <a:r>
              <a:rPr lang="en-US" altLang="zh-CN" sz="1600" b="0" dirty="0">
                <a:latin typeface="Times New Roman" panose="02020603050405020304" pitchFamily="18" charset="0"/>
                <a:cs typeface="Times New Roman" panose="02020603050405020304" pitchFamily="18" charset="0"/>
              </a:rPr>
              <a:t> </a:t>
            </a:r>
            <a:r>
              <a:rPr lang="en-US" altLang="zh-CN" sz="1600" b="0" dirty="0" smtClean="0">
                <a:latin typeface="Times New Roman" panose="02020603050405020304" pitchFamily="18" charset="0"/>
                <a:cs typeface="Times New Roman" panose="02020603050405020304" pitchFamily="18" charset="0"/>
              </a:rPr>
              <a:t>DMG sensing, sensing initiator could fulfill the polarization sensing by properly setting </a:t>
            </a:r>
            <a:r>
              <a:rPr lang="en-US" altLang="zh-CN" sz="1600" b="0" dirty="0" err="1" smtClean="0">
                <a:latin typeface="Times New Roman" panose="02020603050405020304" pitchFamily="18" charset="0"/>
                <a:cs typeface="Times New Roman" panose="02020603050405020304" pitchFamily="18" charset="0"/>
              </a:rPr>
              <a:t>Tx</a:t>
            </a:r>
            <a:r>
              <a:rPr lang="en-US" altLang="zh-CN" sz="1600" b="0" dirty="0" smtClean="0">
                <a:latin typeface="Times New Roman" panose="02020603050405020304" pitchFamily="18" charset="0"/>
                <a:cs typeface="Times New Roman" panose="02020603050405020304" pitchFamily="18" charset="0"/>
              </a:rPr>
              <a:t> Beam List </a:t>
            </a:r>
            <a:r>
              <a:rPr lang="en-US" altLang="zh-CN" sz="1600" b="0" dirty="0" err="1" smtClean="0">
                <a:latin typeface="Times New Roman" panose="02020603050405020304" pitchFamily="18" charset="0"/>
                <a:cs typeface="Times New Roman" panose="02020603050405020304" pitchFamily="18" charset="0"/>
              </a:rPr>
              <a:t>subelement</a:t>
            </a:r>
            <a:r>
              <a:rPr lang="en-US" altLang="zh-CN" sz="1600" b="0" dirty="0" smtClean="0">
                <a:latin typeface="Times New Roman" panose="02020603050405020304" pitchFamily="18" charset="0"/>
                <a:cs typeface="Times New Roman" panose="02020603050405020304" pitchFamily="18" charset="0"/>
              </a:rPr>
              <a:t> and Rx Beam List </a:t>
            </a:r>
            <a:r>
              <a:rPr lang="en-US" altLang="zh-CN" sz="1600" b="0" dirty="0" err="1" smtClean="0">
                <a:latin typeface="Times New Roman" panose="02020603050405020304" pitchFamily="18" charset="0"/>
                <a:cs typeface="Times New Roman" panose="02020603050405020304" pitchFamily="18" charset="0"/>
              </a:rPr>
              <a:t>subelement</a:t>
            </a:r>
            <a:r>
              <a:rPr lang="en-US" altLang="zh-CN" sz="1600" b="0" dirty="0" smtClean="0">
                <a:latin typeface="Times New Roman" panose="02020603050405020304" pitchFamily="18" charset="0"/>
                <a:cs typeface="Times New Roman" panose="02020603050405020304" pitchFamily="18" charset="0"/>
              </a:rPr>
              <a:t>.</a:t>
            </a:r>
          </a:p>
          <a:p>
            <a:pPr marL="685800">
              <a:buFont typeface="Wingdings" panose="05000000000000000000" pitchFamily="2" charset="2"/>
              <a:buChar char="l"/>
            </a:pPr>
            <a:endParaRPr lang="en-US" altLang="zh-CN" sz="1600" b="0" dirty="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l"/>
            </a:pPr>
            <a:r>
              <a:rPr lang="en-US" altLang="zh-CN" sz="1600" b="0" dirty="0" smtClean="0">
                <a:latin typeface="Times New Roman" panose="02020603050405020304" pitchFamily="18" charset="0"/>
                <a:cs typeface="Times New Roman" panose="02020603050405020304" pitchFamily="18" charset="0"/>
              </a:rPr>
              <a:t>For coordinated monostatic </a:t>
            </a:r>
            <a:r>
              <a:rPr lang="en-US" altLang="zh-CN" sz="1600" b="0" dirty="0">
                <a:latin typeface="Times New Roman" panose="02020603050405020304" pitchFamily="18" charset="0"/>
                <a:cs typeface="Times New Roman" panose="02020603050405020304" pitchFamily="18" charset="0"/>
              </a:rPr>
              <a:t>DMG </a:t>
            </a:r>
            <a:r>
              <a:rPr lang="en-US" altLang="zh-CN" sz="1600" b="0" dirty="0" smtClean="0">
                <a:latin typeface="Times New Roman" panose="02020603050405020304" pitchFamily="18" charset="0"/>
                <a:cs typeface="Times New Roman" panose="02020603050405020304" pitchFamily="18" charset="0"/>
              </a:rPr>
              <a:t>sensing (only </a:t>
            </a:r>
            <a:r>
              <a:rPr lang="en-US" altLang="zh-CN" sz="1600" b="0" dirty="0" err="1" smtClean="0">
                <a:latin typeface="Times New Roman" panose="02020603050405020304" pitchFamily="18" charset="0"/>
                <a:cs typeface="Times New Roman" panose="02020603050405020304" pitchFamily="18" charset="0"/>
              </a:rPr>
              <a:t>Tx</a:t>
            </a:r>
            <a:r>
              <a:rPr lang="en-US" altLang="zh-CN" sz="1600" b="0" dirty="0" smtClean="0">
                <a:latin typeface="Times New Roman" panose="02020603050405020304" pitchFamily="18" charset="0"/>
                <a:cs typeface="Times New Roman" panose="02020603050405020304" pitchFamily="18" charset="0"/>
              </a:rPr>
              <a:t> Beam List </a:t>
            </a:r>
            <a:r>
              <a:rPr lang="en-US" altLang="zh-CN" sz="1600" b="0" dirty="0" err="1" smtClean="0">
                <a:latin typeface="Times New Roman" panose="02020603050405020304" pitchFamily="18" charset="0"/>
                <a:cs typeface="Times New Roman" panose="02020603050405020304" pitchFamily="18" charset="0"/>
              </a:rPr>
              <a:t>sublememt</a:t>
            </a:r>
            <a:r>
              <a:rPr lang="en-US" altLang="zh-CN" sz="1600" b="0" dirty="0" smtClean="0">
                <a:latin typeface="Times New Roman" panose="02020603050405020304" pitchFamily="18" charset="0"/>
                <a:cs typeface="Times New Roman" panose="02020603050405020304" pitchFamily="18" charset="0"/>
              </a:rPr>
              <a:t> presents in DMG </a:t>
            </a:r>
            <a:r>
              <a:rPr lang="en-US" altLang="zh-CN" sz="1600" b="0" dirty="0">
                <a:latin typeface="Times New Roman" panose="02020603050405020304" pitchFamily="18" charset="0"/>
                <a:cs typeface="Times New Roman" panose="02020603050405020304" pitchFamily="18" charset="0"/>
              </a:rPr>
              <a:t>M</a:t>
            </a:r>
            <a:r>
              <a:rPr lang="en-US" altLang="zh-CN" sz="1600" b="0" dirty="0" smtClean="0">
                <a:latin typeface="Times New Roman" panose="02020603050405020304" pitchFamily="18" charset="0"/>
                <a:cs typeface="Times New Roman" panose="02020603050405020304" pitchFamily="18" charset="0"/>
              </a:rPr>
              <a:t>easurement </a:t>
            </a:r>
            <a:r>
              <a:rPr lang="en-US" altLang="zh-CN" sz="1600" b="0" dirty="0">
                <a:latin typeface="Times New Roman" panose="02020603050405020304" pitchFamily="18" charset="0"/>
                <a:cs typeface="Times New Roman" panose="02020603050405020304" pitchFamily="18" charset="0"/>
              </a:rPr>
              <a:t>S</a:t>
            </a:r>
            <a:r>
              <a:rPr lang="en-US" altLang="zh-CN" sz="1600" b="0" dirty="0" smtClean="0">
                <a:latin typeface="Times New Roman" panose="02020603050405020304" pitchFamily="18" charset="0"/>
                <a:cs typeface="Times New Roman" panose="02020603050405020304" pitchFamily="18" charset="0"/>
              </a:rPr>
              <a:t>etup element), sensing initiator could realize the polarization sensing with an extra indication in DMG Measurement Setup element.</a:t>
            </a:r>
          </a:p>
        </p:txBody>
      </p:sp>
      <p:sp>
        <p:nvSpPr>
          <p:cNvPr id="3" name="标题 2"/>
          <p:cNvSpPr>
            <a:spLocks noGrp="1"/>
          </p:cNvSpPr>
          <p:nvPr>
            <p:ph type="title"/>
          </p:nvPr>
        </p:nvSpPr>
        <p:spPr>
          <a:xfrm>
            <a:off x="685800" y="836712"/>
            <a:ext cx="7770813" cy="582960"/>
          </a:xfrm>
        </p:spPr>
        <p:txBody>
          <a:bodyPr/>
          <a:lstStyle/>
          <a:p>
            <a:r>
              <a:rPr lang="en-US" altLang="zh-CN" dirty="0"/>
              <a:t>How to support it in 11bf </a:t>
            </a:r>
            <a:r>
              <a:rPr lang="en-US" altLang="zh-CN" dirty="0" smtClean="0"/>
              <a:t>? (2)</a:t>
            </a:r>
            <a:endParaRPr lang="zh-CN" altLang="en-US" dirty="0"/>
          </a:p>
        </p:txBody>
      </p:sp>
      <p:sp>
        <p:nvSpPr>
          <p:cNvPr id="4" name="日期占位符 3"/>
          <p:cNvSpPr>
            <a:spLocks noGrp="1"/>
          </p:cNvSpPr>
          <p:nvPr>
            <p:ph type="dt" idx="10"/>
          </p:nvPr>
        </p:nvSpPr>
        <p:spPr/>
        <p:txBody>
          <a:bodyPr/>
          <a:lstStyle/>
          <a:p>
            <a:r>
              <a:rPr lang="en-US" altLang="zh-CN" dirty="0"/>
              <a:t>December 2022</a:t>
            </a:r>
            <a:endParaRPr lang="en-GB" altLang="zh-CN" dirty="0"/>
          </a:p>
        </p:txBody>
      </p:sp>
      <p:sp>
        <p:nvSpPr>
          <p:cNvPr id="5" name="灯片编号占位符 4"/>
          <p:cNvSpPr>
            <a:spLocks noGrp="1"/>
          </p:cNvSpPr>
          <p:nvPr>
            <p:ph type="sldNum" idx="12"/>
          </p:nvPr>
        </p:nvSpPr>
        <p:spPr/>
        <p:txBody>
          <a:bodyPr/>
          <a:lstStyle/>
          <a:p>
            <a:r>
              <a:rPr lang="en-GB"/>
              <a:t>Slide </a:t>
            </a:r>
            <a:fld id="{D09C756B-EB39-4236-ADBB-73052B179AE4}" type="slidenum">
              <a:rPr lang="en-GB" smtClean="0"/>
              <a:pPr/>
              <a:t>10</a:t>
            </a:fld>
            <a:endParaRPr lang="en-GB" dirty="0"/>
          </a:p>
        </p:txBody>
      </p:sp>
    </p:spTree>
    <p:extLst>
      <p:ext uri="{BB962C8B-B14F-4D97-AF65-F5344CB8AC3E}">
        <p14:creationId xmlns:p14="http://schemas.microsoft.com/office/powerpoint/2010/main" val="1145201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9163" y="1988840"/>
            <a:ext cx="7770813" cy="3672408"/>
          </a:xfrm>
        </p:spPr>
        <p:txBody>
          <a:bodyPr/>
          <a:lstStyle/>
          <a:p>
            <a:pPr>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Polarization switching has been adopted in 11 ay for LOS assessment. </a:t>
            </a:r>
          </a:p>
          <a:p>
            <a:pPr marL="0" indent="0"/>
            <a:endParaRPr lang="en-US" altLang="zh-CN" sz="20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This capability could be </a:t>
            </a:r>
            <a:r>
              <a:rPr lang="en-US" altLang="zh-CN" sz="2000" b="0" dirty="0" smtClean="0">
                <a:latin typeface="Times New Roman" panose="02020603050405020304" pitchFamily="18" charset="0"/>
                <a:cs typeface="Times New Roman" panose="02020603050405020304" pitchFamily="18" charset="0"/>
              </a:rPr>
              <a:t>introduced in </a:t>
            </a:r>
            <a:r>
              <a:rPr lang="en-US" altLang="zh-CN" sz="2000" b="0" dirty="0">
                <a:latin typeface="Times New Roman" panose="02020603050405020304" pitchFamily="18" charset="0"/>
                <a:cs typeface="Times New Roman" panose="02020603050405020304" pitchFamily="18" charset="0"/>
              </a:rPr>
              <a:t>11bf DMG sensing to provide co-polarization sensing results(e.g. H-H, V-V) and cross-polarization results(e.g. H-V, V-H) for sensing performance enhancement. </a:t>
            </a:r>
          </a:p>
          <a:p>
            <a:pPr marL="0" indent="0"/>
            <a:endParaRPr lang="en-US" altLang="zh-CN" sz="20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zh-CN" sz="1800" b="0"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zh-CN" sz="18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zh-CN" sz="1800" b="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685800" y="772519"/>
            <a:ext cx="7770813" cy="784273"/>
          </a:xfrm>
        </p:spPr>
        <p:txBody>
          <a:bodyPr/>
          <a:lstStyle/>
          <a:p>
            <a:r>
              <a:rPr lang="en-US" altLang="zh-CN" sz="2800" dirty="0">
                <a:latin typeface="Times New Roman" panose="02020603050405020304" pitchFamily="18" charset="0"/>
                <a:cs typeface="Times New Roman" panose="02020603050405020304" pitchFamily="18" charset="0"/>
              </a:rPr>
              <a:t>Summary </a:t>
            </a:r>
            <a:endParaRPr lang="en-US" sz="2800" dirty="0"/>
          </a:p>
        </p:txBody>
      </p:sp>
      <p:sp>
        <p:nvSpPr>
          <p:cNvPr id="4" name="Date Placeholder 3"/>
          <p:cNvSpPr>
            <a:spLocks noGrp="1"/>
          </p:cNvSpPr>
          <p:nvPr>
            <p:ph type="dt" idx="10"/>
          </p:nvPr>
        </p:nvSpPr>
        <p:spPr/>
        <p:txBody>
          <a:bodyPr/>
          <a:lstStyle/>
          <a:p>
            <a:r>
              <a:rPr lang="en-US" altLang="zh-CN" dirty="0"/>
              <a:t>December 2022</a:t>
            </a:r>
            <a:endParaRPr lang="en-GB" altLang="zh-CN" dirty="0"/>
          </a:p>
        </p:txBody>
      </p:sp>
      <p:sp>
        <p:nvSpPr>
          <p:cNvPr id="6" name="Slide Number Placeholder 5"/>
          <p:cNvSpPr>
            <a:spLocks noGrp="1"/>
          </p:cNvSpPr>
          <p:nvPr>
            <p:ph type="sldNum" idx="12"/>
          </p:nvPr>
        </p:nvSpPr>
        <p:spPr/>
        <p:txBody>
          <a:bodyPr/>
          <a:lstStyle/>
          <a:p>
            <a:r>
              <a:rPr lang="en-GB"/>
              <a:t>Slide </a:t>
            </a:r>
            <a:fld id="{D09C756B-EB39-4236-ADBB-73052B179AE4}" type="slidenum">
              <a:rPr lang="en-GB" smtClean="0"/>
              <a:pPr/>
              <a:t>11</a:t>
            </a:fld>
            <a:endParaRPr lang="en-GB" dirty="0"/>
          </a:p>
        </p:txBody>
      </p:sp>
    </p:spTree>
    <p:extLst>
      <p:ext uri="{BB962C8B-B14F-4D97-AF65-F5344CB8AC3E}">
        <p14:creationId xmlns:p14="http://schemas.microsoft.com/office/powerpoint/2010/main" val="371559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16832"/>
            <a:ext cx="7770813" cy="4320480"/>
          </a:xfrm>
        </p:spPr>
        <p:txBody>
          <a:bodyPr/>
          <a:lstStyle/>
          <a:p>
            <a:pPr>
              <a:buFont typeface="Arial" panose="020B0604020202020204" pitchFamily="34" charset="0"/>
              <a:buChar char="•"/>
            </a:pPr>
            <a:r>
              <a:rPr lang="en-US" altLang="zh-CN" sz="1600" b="0" dirty="0">
                <a:latin typeface="Times New Roman" panose="02020603050405020304" pitchFamily="18" charset="0"/>
                <a:cs typeface="Times New Roman" panose="02020603050405020304" pitchFamily="18" charset="0"/>
              </a:rPr>
              <a:t>[1] </a:t>
            </a:r>
            <a:r>
              <a:rPr lang="en-US" altLang="zh-CN" sz="1600" b="0" dirty="0"/>
              <a:t>F. </a:t>
            </a:r>
            <a:r>
              <a:rPr lang="en-US" altLang="zh-CN" sz="1600" b="0" dirty="0" err="1"/>
              <a:t>Fioranelli</a:t>
            </a:r>
            <a:r>
              <a:rPr lang="en-US" altLang="zh-CN" sz="1600" b="0" dirty="0"/>
              <a:t>, M. Ritchie and H. Griffiths, "Analysis of </a:t>
            </a:r>
            <a:r>
              <a:rPr lang="en-US" altLang="zh-CN" sz="1600" b="0" dirty="0" err="1"/>
              <a:t>polarimetric</a:t>
            </a:r>
            <a:r>
              <a:rPr lang="en-US" altLang="zh-CN" sz="1600" b="0" dirty="0"/>
              <a:t> </a:t>
            </a:r>
            <a:r>
              <a:rPr lang="en-US" altLang="zh-CN" sz="1600" b="0" dirty="0" err="1"/>
              <a:t>multistatic</a:t>
            </a:r>
            <a:r>
              <a:rPr lang="en-US" altLang="zh-CN" sz="1600" b="0" dirty="0"/>
              <a:t> human micro-Doppler classification of armed/unarmed personnel," </a:t>
            </a:r>
            <a:r>
              <a:rPr lang="en-US" altLang="zh-CN" sz="1600" b="0" i="1" dirty="0"/>
              <a:t>2015 IEEE Radar Conference (</a:t>
            </a:r>
            <a:r>
              <a:rPr lang="en-US" altLang="zh-CN" sz="1600" b="0" i="1" dirty="0" err="1"/>
              <a:t>RadarCon</a:t>
            </a:r>
            <a:r>
              <a:rPr lang="en-US" altLang="zh-CN" sz="1600" b="0" i="1" dirty="0"/>
              <a:t>)</a:t>
            </a:r>
            <a:r>
              <a:rPr lang="en-US" altLang="zh-CN" sz="1600" b="0" dirty="0"/>
              <a:t>, 2015, pp. 0432-0437, </a:t>
            </a:r>
            <a:r>
              <a:rPr lang="en-US" altLang="zh-CN" sz="1600" b="0" dirty="0" err="1"/>
              <a:t>doi</a:t>
            </a:r>
            <a:r>
              <a:rPr lang="en-US" altLang="zh-CN" sz="1600" b="0" dirty="0"/>
              <a:t>: 10.1109/RADAR.2015.7131038.</a:t>
            </a:r>
          </a:p>
          <a:p>
            <a:pPr>
              <a:buFont typeface="Arial" panose="020B0604020202020204" pitchFamily="34" charset="0"/>
              <a:buChar char="•"/>
            </a:pPr>
            <a:r>
              <a:rPr lang="en-US" altLang="zh-CN" sz="1600" b="0" dirty="0">
                <a:latin typeface="Times New Roman" panose="02020603050405020304" pitchFamily="18" charset="0"/>
                <a:cs typeface="Times New Roman" panose="02020603050405020304" pitchFamily="18" charset="0"/>
              </a:rPr>
              <a:t>[2] </a:t>
            </a:r>
            <a:r>
              <a:rPr lang="en-US" altLang="zh-CN" sz="1600" b="0" dirty="0"/>
              <a:t>P. Wang, C. Ma, X. Wu and S. Li, "An Experimental Study on Airborne Full </a:t>
            </a:r>
            <a:r>
              <a:rPr lang="en-US" altLang="zh-CN" sz="1600" b="0" dirty="0" err="1"/>
              <a:t>Polarimetric</a:t>
            </a:r>
            <a:r>
              <a:rPr lang="en-US" altLang="zh-CN" sz="1600" b="0" dirty="0"/>
              <a:t> SAR Calibration," </a:t>
            </a:r>
            <a:r>
              <a:rPr lang="en-US" altLang="zh-CN" sz="1600" b="0" i="1" dirty="0"/>
              <a:t>2018 China International SAR Symposium (CISS)</a:t>
            </a:r>
            <a:r>
              <a:rPr lang="en-US" altLang="zh-CN" sz="1600" b="0" dirty="0"/>
              <a:t>, 2018, pp. 1-4, </a:t>
            </a:r>
            <a:r>
              <a:rPr lang="en-US" altLang="zh-CN" sz="1600" b="0" dirty="0" err="1"/>
              <a:t>doi</a:t>
            </a:r>
            <a:r>
              <a:rPr lang="en-US" altLang="zh-CN" sz="1600" b="0" dirty="0"/>
              <a:t>: 10.1109/SARS.2018.8552014.</a:t>
            </a:r>
            <a:endParaRPr lang="en-US" altLang="zh-CN" sz="16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1600" b="0" dirty="0">
                <a:latin typeface="Times New Roman" panose="02020603050405020304" pitchFamily="18" charset="0"/>
                <a:cs typeface="Times New Roman" panose="02020603050405020304" pitchFamily="18" charset="0"/>
              </a:rPr>
              <a:t>[3] </a:t>
            </a:r>
            <a:r>
              <a:rPr lang="en-US" altLang="zh-CN" sz="1600" b="0" dirty="0"/>
              <a:t>H. </a:t>
            </a:r>
            <a:r>
              <a:rPr lang="en-US" altLang="zh-CN" sz="1600" b="0" dirty="0" err="1"/>
              <a:t>Venkatnarayan</a:t>
            </a:r>
            <a:r>
              <a:rPr lang="en-US" altLang="zh-CN" sz="1600" b="0" dirty="0"/>
              <a:t>, </a:t>
            </a:r>
            <a:r>
              <a:rPr lang="en-US" altLang="zh-CN" sz="1600" b="0" dirty="0" err="1"/>
              <a:t>Raghav</a:t>
            </a:r>
            <a:r>
              <a:rPr lang="en-US" altLang="zh-CN" sz="1600" b="0" dirty="0"/>
              <a:t>, et al. "Leveraging Polarization of </a:t>
            </a:r>
            <a:r>
              <a:rPr lang="en-US" altLang="zh-CN" sz="1600" b="0" dirty="0" err="1"/>
              <a:t>WiFi</a:t>
            </a:r>
            <a:r>
              <a:rPr lang="en-US" altLang="zh-CN" sz="1600" b="0" dirty="0"/>
              <a:t> Signals to Simultaneously Track Multiple People." </a:t>
            </a:r>
            <a:r>
              <a:rPr lang="en-US" altLang="zh-CN" sz="1600" b="0" i="1" dirty="0"/>
              <a:t>Proceedings of the ACM on Interactive, Mobile, Wearable and Ubiquitous Technologies</a:t>
            </a:r>
            <a:r>
              <a:rPr lang="en-US" altLang="zh-CN" sz="1600" b="0" dirty="0"/>
              <a:t> 4.2 (2020): 1-24</a:t>
            </a:r>
            <a:r>
              <a:rPr lang="en-US" altLang="zh-CN" sz="1600" b="0" dirty="0" smtClean="0"/>
              <a:t>.</a:t>
            </a:r>
          </a:p>
          <a:p>
            <a:pPr>
              <a:buFont typeface="Arial" panose="020B0604020202020204" pitchFamily="34" charset="0"/>
              <a:buChar char="•"/>
            </a:pPr>
            <a:r>
              <a:rPr lang="en-US" altLang="zh-CN" sz="1600" b="0" dirty="0">
                <a:latin typeface="Times New Roman" panose="02020603050405020304" pitchFamily="18" charset="0"/>
                <a:cs typeface="Times New Roman" panose="02020603050405020304" pitchFamily="18" charset="0"/>
              </a:rPr>
              <a:t>[4] A. P. Garcia </a:t>
            </a:r>
            <a:r>
              <a:rPr lang="en-US" altLang="zh-CN" sz="1600" b="0" dirty="0" err="1">
                <a:latin typeface="Times New Roman" panose="02020603050405020304" pitchFamily="18" charset="0"/>
                <a:cs typeface="Times New Roman" panose="02020603050405020304" pitchFamily="18" charset="0"/>
              </a:rPr>
              <a:t>Ariza</a:t>
            </a:r>
            <a:r>
              <a:rPr lang="en-US" altLang="zh-CN" sz="1600" b="0" dirty="0">
                <a:latin typeface="Times New Roman" panose="02020603050405020304" pitchFamily="18" charset="0"/>
                <a:cs typeface="Times New Roman" panose="02020603050405020304" pitchFamily="18" charset="0"/>
              </a:rPr>
              <a:t> et al., "60 GHz </a:t>
            </a:r>
            <a:r>
              <a:rPr lang="en-US" altLang="zh-CN" sz="1600" b="0" dirty="0" err="1">
                <a:latin typeface="Times New Roman" panose="02020603050405020304" pitchFamily="18" charset="0"/>
                <a:cs typeface="Times New Roman" panose="02020603050405020304" pitchFamily="18" charset="0"/>
              </a:rPr>
              <a:t>Ultrawideband</a:t>
            </a:r>
            <a:r>
              <a:rPr lang="en-US" altLang="zh-CN" sz="1600" b="0" dirty="0">
                <a:latin typeface="Times New Roman" panose="02020603050405020304" pitchFamily="18" charset="0"/>
                <a:cs typeface="Times New Roman" panose="02020603050405020304" pitchFamily="18" charset="0"/>
              </a:rPr>
              <a:t> </a:t>
            </a:r>
            <a:r>
              <a:rPr lang="en-US" altLang="zh-CN" sz="1600" b="0" dirty="0" err="1">
                <a:latin typeface="Times New Roman" panose="02020603050405020304" pitchFamily="18" charset="0"/>
                <a:cs typeface="Times New Roman" panose="02020603050405020304" pitchFamily="18" charset="0"/>
              </a:rPr>
              <a:t>Polarimetric</a:t>
            </a:r>
            <a:r>
              <a:rPr lang="en-US" altLang="zh-CN" sz="1600" b="0" dirty="0">
                <a:latin typeface="Times New Roman" panose="02020603050405020304" pitchFamily="18" charset="0"/>
                <a:cs typeface="Times New Roman" panose="02020603050405020304" pitchFamily="18" charset="0"/>
              </a:rPr>
              <a:t> MIMO Sensing for Wireless Multi-Gigabit and Radar," in IEEE Transactions on Antennas and Propagation, vol. 61, no. 4, pp. 1631-1641, April 2013, </a:t>
            </a:r>
            <a:r>
              <a:rPr lang="en-US" altLang="zh-CN" sz="1600" b="0" dirty="0" err="1">
                <a:latin typeface="Times New Roman" panose="02020603050405020304" pitchFamily="18" charset="0"/>
                <a:cs typeface="Times New Roman" panose="02020603050405020304" pitchFamily="18" charset="0"/>
              </a:rPr>
              <a:t>doi</a:t>
            </a:r>
            <a:r>
              <a:rPr lang="en-US" altLang="zh-CN" sz="1600" b="0" dirty="0">
                <a:latin typeface="Times New Roman" panose="02020603050405020304" pitchFamily="18" charset="0"/>
                <a:cs typeface="Times New Roman" panose="02020603050405020304" pitchFamily="18" charset="0"/>
              </a:rPr>
              <a:t>: 10.1109/TAP.2013.2243398.</a:t>
            </a:r>
          </a:p>
          <a:p>
            <a:pPr marL="0" indent="0"/>
            <a:endParaRPr lang="en-US" altLang="zh-CN" sz="1800" b="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685800" y="893985"/>
            <a:ext cx="7770813" cy="510952"/>
          </a:xfrm>
        </p:spPr>
        <p:txBody>
          <a:bodyPr/>
          <a:lstStyle/>
          <a:p>
            <a:r>
              <a:rPr lang="en-US" altLang="zh-CN" dirty="0">
                <a:latin typeface="Times New Roman" panose="02020603050405020304" pitchFamily="18" charset="0"/>
                <a:cs typeface="Times New Roman" panose="02020603050405020304" pitchFamily="18" charset="0"/>
              </a:rPr>
              <a:t>References</a:t>
            </a:r>
            <a:endParaRPr lang="en-US" dirty="0"/>
          </a:p>
        </p:txBody>
      </p:sp>
      <p:sp>
        <p:nvSpPr>
          <p:cNvPr id="4" name="Date Placeholder 3"/>
          <p:cNvSpPr>
            <a:spLocks noGrp="1"/>
          </p:cNvSpPr>
          <p:nvPr>
            <p:ph type="dt" idx="10"/>
          </p:nvPr>
        </p:nvSpPr>
        <p:spPr/>
        <p:txBody>
          <a:bodyPr/>
          <a:lstStyle/>
          <a:p>
            <a:r>
              <a:rPr lang="en-US" altLang="zh-CN" dirty="0"/>
              <a:t>December 2022</a:t>
            </a:r>
            <a:endParaRPr lang="en-GB" altLang="zh-CN" dirty="0"/>
          </a:p>
        </p:txBody>
      </p:sp>
      <p:sp>
        <p:nvSpPr>
          <p:cNvPr id="6" name="Slide Number Placeholder 5"/>
          <p:cNvSpPr>
            <a:spLocks noGrp="1"/>
          </p:cNvSpPr>
          <p:nvPr>
            <p:ph type="sldNum" idx="12"/>
          </p:nvPr>
        </p:nvSpPr>
        <p:spPr/>
        <p:txBody>
          <a:bodyPr/>
          <a:lstStyle/>
          <a:p>
            <a:r>
              <a:rPr lang="en-GB"/>
              <a:t>Slide </a:t>
            </a:r>
            <a:fld id="{D09C756B-EB39-4236-ADBB-73052B179AE4}" type="slidenum">
              <a:rPr lang="en-GB" smtClean="0"/>
              <a:pPr/>
              <a:t>12</a:t>
            </a:fld>
            <a:endParaRPr lang="en-GB" dirty="0"/>
          </a:p>
        </p:txBody>
      </p:sp>
    </p:spTree>
    <p:extLst>
      <p:ext uri="{BB962C8B-B14F-4D97-AF65-F5344CB8AC3E}">
        <p14:creationId xmlns:p14="http://schemas.microsoft.com/office/powerpoint/2010/main" val="121656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6912" y="1694265"/>
            <a:ext cx="7770813" cy="4320480"/>
          </a:xfrm>
        </p:spPr>
        <p:txBody>
          <a:bodyPr/>
          <a:lstStyle/>
          <a:p>
            <a:pPr>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Do you support to include polarization </a:t>
            </a:r>
            <a:r>
              <a:rPr lang="en-US" altLang="zh-CN" sz="2000" b="0" dirty="0" smtClean="0">
                <a:latin typeface="Times New Roman" panose="02020603050405020304" pitchFamily="18" charset="0"/>
                <a:cs typeface="Times New Roman" panose="02020603050405020304" pitchFamily="18" charset="0"/>
              </a:rPr>
              <a:t>sensing (described as follows) </a:t>
            </a:r>
            <a:r>
              <a:rPr lang="en-US" altLang="zh-CN" sz="2000" b="0" dirty="0">
                <a:latin typeface="Times New Roman" panose="02020603050405020304" pitchFamily="18" charset="0"/>
                <a:cs typeface="Times New Roman" panose="02020603050405020304" pitchFamily="18" charset="0"/>
              </a:rPr>
              <a:t>in 11bf DMG sensing </a:t>
            </a:r>
            <a:r>
              <a:rPr lang="en-US" altLang="zh-CN" sz="2000" b="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altLang="zh-CN" sz="2000" b="0" dirty="0" smtClean="0">
              <a:latin typeface="Times New Roman" panose="02020603050405020304" pitchFamily="18" charset="0"/>
              <a:cs typeface="Times New Roman" panose="02020603050405020304" pitchFamily="18" charset="0"/>
            </a:endParaRPr>
          </a:p>
          <a:p>
            <a:pPr indent="342900">
              <a:buFont typeface="Wingdings" panose="05000000000000000000" pitchFamily="2" charset="2"/>
              <a:buChar char="Ø"/>
            </a:pPr>
            <a:r>
              <a:rPr lang="en-US" altLang="zh-CN" sz="1600" b="0" dirty="0" smtClean="0">
                <a:latin typeface="Times New Roman" panose="02020603050405020304" pitchFamily="18" charset="0"/>
                <a:cs typeface="Times New Roman" panose="02020603050405020304" pitchFamily="18" charset="0"/>
              </a:rPr>
              <a:t>Polarization </a:t>
            </a:r>
            <a:r>
              <a:rPr lang="en-US" altLang="zh-CN" sz="1600" b="0" dirty="0" smtClean="0">
                <a:latin typeface="Times New Roman" panose="02020603050405020304" pitchFamily="18" charset="0"/>
                <a:cs typeface="Times New Roman" panose="02020603050405020304" pitchFamily="18" charset="0"/>
              </a:rPr>
              <a:t>supported </a:t>
            </a:r>
            <a:r>
              <a:rPr lang="en-US" altLang="zh-CN" sz="1600" b="0" dirty="0" smtClean="0">
                <a:latin typeface="Times New Roman" panose="02020603050405020304" pitchFamily="18" charset="0"/>
                <a:cs typeface="Times New Roman" panose="02020603050405020304" pitchFamily="18" charset="0"/>
              </a:rPr>
              <a:t>capabilities </a:t>
            </a:r>
            <a:r>
              <a:rPr lang="en-US" altLang="zh-CN" sz="1600" b="0" dirty="0" smtClean="0">
                <a:latin typeface="Times New Roman" panose="02020603050405020304" pitchFamily="18" charset="0"/>
                <a:cs typeface="Times New Roman" panose="02020603050405020304" pitchFamily="18" charset="0"/>
              </a:rPr>
              <a:t>should be </a:t>
            </a:r>
            <a:r>
              <a:rPr lang="en-US" altLang="zh-CN" sz="1600" b="0" dirty="0">
                <a:latin typeface="Times New Roman" panose="02020603050405020304" pitchFamily="18" charset="0"/>
                <a:cs typeface="Times New Roman" panose="02020603050405020304" pitchFamily="18" charset="0"/>
              </a:rPr>
              <a:t>exchanged in DMG capabilities element</a:t>
            </a:r>
            <a:r>
              <a:rPr lang="en-US" altLang="zh-CN" sz="1600" b="0" dirty="0" smtClean="0">
                <a:latin typeface="Times New Roman" panose="02020603050405020304" pitchFamily="18" charset="0"/>
                <a:cs typeface="Times New Roman" panose="02020603050405020304" pitchFamily="18" charset="0"/>
              </a:rPr>
              <a:t>.</a:t>
            </a:r>
          </a:p>
          <a:p>
            <a:pPr indent="342900">
              <a:buFont typeface="Wingdings" panose="05000000000000000000" pitchFamily="2" charset="2"/>
              <a:buChar char="Ø"/>
            </a:pPr>
            <a:r>
              <a:rPr lang="en-US" altLang="zh-CN" sz="1600" b="0" dirty="0" smtClean="0">
                <a:latin typeface="Times New Roman" panose="02020603050405020304" pitchFamily="18" charset="0"/>
                <a:cs typeface="Times New Roman" panose="02020603050405020304" pitchFamily="18" charset="0"/>
              </a:rPr>
              <a:t>Polarization Information of each beam is contained in its Beam descriptor.</a:t>
            </a:r>
          </a:p>
          <a:p>
            <a:pPr indent="342900">
              <a:buFont typeface="Wingdings" panose="05000000000000000000" pitchFamily="2" charset="2"/>
              <a:buChar char="Ø"/>
            </a:pPr>
            <a:r>
              <a:rPr lang="en-US" altLang="zh-CN" sz="1600" b="0" dirty="0" smtClean="0">
                <a:latin typeface="Times New Roman" panose="02020603050405020304" pitchFamily="18" charset="0"/>
                <a:cs typeface="Times New Roman" panose="02020603050405020304" pitchFamily="18" charset="0"/>
              </a:rPr>
              <a:t>For coordinated monostatic DMG sensing, an indication is used to indicate the polarization sensing.</a:t>
            </a:r>
            <a:endParaRPr lang="en-US" altLang="zh-CN" sz="1600" b="0" dirty="0">
              <a:latin typeface="Times New Roman" panose="02020603050405020304" pitchFamily="18" charset="0"/>
              <a:cs typeface="Times New Roman" panose="02020603050405020304" pitchFamily="18" charset="0"/>
            </a:endParaRPr>
          </a:p>
          <a:p>
            <a:pPr indent="0"/>
            <a:endParaRPr lang="en-US" altLang="zh-CN" sz="18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Yes</a:t>
            </a:r>
          </a:p>
          <a:p>
            <a:pPr>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No</a:t>
            </a:r>
          </a:p>
          <a:p>
            <a:pPr>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Abs</a:t>
            </a:r>
          </a:p>
          <a:p>
            <a:pPr marL="628650" indent="-285750">
              <a:buFont typeface="Wingdings" panose="05000000000000000000" pitchFamily="2" charset="2"/>
              <a:buChar char="Ø"/>
            </a:pPr>
            <a:endParaRPr lang="en-US" altLang="zh-CN" sz="18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zh-CN" sz="2000" b="0" dirty="0">
              <a:latin typeface="Times New Roman" panose="02020603050405020304" pitchFamily="18" charset="0"/>
              <a:cs typeface="Times New Roman" panose="02020603050405020304" pitchFamily="18" charset="0"/>
            </a:endParaRPr>
          </a:p>
          <a:p>
            <a:pPr marL="0" indent="0"/>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685800" y="893985"/>
            <a:ext cx="7770813" cy="510952"/>
          </a:xfrm>
        </p:spPr>
        <p:txBody>
          <a:bodyPr/>
          <a:lstStyle/>
          <a:p>
            <a:r>
              <a:rPr lang="en-US" altLang="zh-CN" dirty="0">
                <a:latin typeface="Times New Roman" panose="02020603050405020304" pitchFamily="18" charset="0"/>
                <a:cs typeface="Times New Roman" panose="02020603050405020304" pitchFamily="18" charset="0"/>
              </a:rPr>
              <a:t>SP 1</a:t>
            </a:r>
            <a:endParaRPr lang="en-US" dirty="0"/>
          </a:p>
        </p:txBody>
      </p:sp>
      <p:sp>
        <p:nvSpPr>
          <p:cNvPr id="4" name="Date Placeholder 3"/>
          <p:cNvSpPr>
            <a:spLocks noGrp="1"/>
          </p:cNvSpPr>
          <p:nvPr>
            <p:ph type="dt" idx="10"/>
          </p:nvPr>
        </p:nvSpPr>
        <p:spPr/>
        <p:txBody>
          <a:bodyPr/>
          <a:lstStyle/>
          <a:p>
            <a:r>
              <a:rPr lang="en-US" altLang="zh-CN" dirty="0"/>
              <a:t>December 2022</a:t>
            </a:r>
            <a:endParaRPr lang="en-GB" altLang="zh-CN" dirty="0"/>
          </a:p>
        </p:txBody>
      </p:sp>
      <p:sp>
        <p:nvSpPr>
          <p:cNvPr id="6" name="Slide Number Placeholder 5"/>
          <p:cNvSpPr>
            <a:spLocks noGrp="1"/>
          </p:cNvSpPr>
          <p:nvPr>
            <p:ph type="sldNum" idx="12"/>
          </p:nvPr>
        </p:nvSpPr>
        <p:spPr/>
        <p:txBody>
          <a:bodyPr/>
          <a:lstStyle/>
          <a:p>
            <a:r>
              <a:rPr lang="en-GB"/>
              <a:t>Slide </a:t>
            </a:r>
            <a:fld id="{D09C756B-EB39-4236-ADBB-73052B179AE4}" type="slidenum">
              <a:rPr lang="en-GB" smtClean="0"/>
              <a:pPr/>
              <a:t>13</a:t>
            </a:fld>
            <a:endParaRPr lang="en-GB" dirty="0"/>
          </a:p>
        </p:txBody>
      </p:sp>
    </p:spTree>
    <p:extLst>
      <p:ext uri="{BB962C8B-B14F-4D97-AF65-F5344CB8AC3E}">
        <p14:creationId xmlns:p14="http://schemas.microsoft.com/office/powerpoint/2010/main" val="2138288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2856"/>
            <a:ext cx="7770813" cy="4104456"/>
          </a:xfrm>
        </p:spPr>
        <p:txBody>
          <a:bodyPr/>
          <a:lstStyle/>
          <a:p>
            <a:pPr>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Abstract </a:t>
            </a:r>
          </a:p>
          <a:p>
            <a:pPr>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Polarization switch for WLAN sensing</a:t>
            </a:r>
          </a:p>
          <a:p>
            <a:pPr>
              <a:buFont typeface="Arial" panose="020B0604020202020204" pitchFamily="34" charset="0"/>
              <a:buChar char="•"/>
            </a:pPr>
            <a:r>
              <a:rPr lang="en-US" altLang="zh-CN" sz="2000" dirty="0"/>
              <a:t>Validation of polarization in WLAN sensing at 2.4 GHz</a:t>
            </a:r>
          </a:p>
          <a:p>
            <a:pPr>
              <a:buFont typeface="Arial" panose="020B0604020202020204" pitchFamily="34" charset="0"/>
              <a:buChar char="•"/>
            </a:pPr>
            <a:r>
              <a:rPr lang="en-US" altLang="zh-CN" sz="2000" dirty="0"/>
              <a:t>Validation of polarization in WLAN sensing at 5 </a:t>
            </a:r>
            <a:r>
              <a:rPr lang="en-US" altLang="zh-CN" sz="2000" dirty="0" smtClean="0"/>
              <a:t>GHz</a:t>
            </a:r>
          </a:p>
          <a:p>
            <a:pPr>
              <a:buFont typeface="Arial" panose="020B0604020202020204" pitchFamily="34" charset="0"/>
              <a:buChar char="•"/>
            </a:pPr>
            <a:r>
              <a:rPr lang="en-US" altLang="zh-CN" sz="2000" dirty="0"/>
              <a:t>Validation of polarization in WLAN sensing at 60 GHz</a:t>
            </a:r>
          </a:p>
          <a:p>
            <a:pPr>
              <a:buFont typeface="Arial" panose="020B0604020202020204" pitchFamily="34" charset="0"/>
              <a:buChar char="•"/>
            </a:pPr>
            <a:r>
              <a:rPr lang="en-US" altLang="zh-CN" sz="2000" dirty="0"/>
              <a:t>How to support it in 11bf ?</a:t>
            </a:r>
          </a:p>
          <a:p>
            <a:pPr>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Summary </a:t>
            </a:r>
          </a:p>
          <a:p>
            <a:pPr>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References</a:t>
            </a:r>
          </a:p>
          <a:p>
            <a:pPr>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SP</a:t>
            </a:r>
          </a:p>
        </p:txBody>
      </p:sp>
      <p:sp>
        <p:nvSpPr>
          <p:cNvPr id="3" name="Title 2"/>
          <p:cNvSpPr>
            <a:spLocks noGrp="1"/>
          </p:cNvSpPr>
          <p:nvPr>
            <p:ph type="title"/>
          </p:nvPr>
        </p:nvSpPr>
        <p:spPr>
          <a:xfrm>
            <a:off x="685800" y="893985"/>
            <a:ext cx="7770813" cy="510952"/>
          </a:xfrm>
        </p:spPr>
        <p:txBody>
          <a:bodyPr/>
          <a:lstStyle/>
          <a:p>
            <a:r>
              <a:rPr lang="en-US" dirty="0"/>
              <a:t>Outline</a:t>
            </a:r>
          </a:p>
        </p:txBody>
      </p:sp>
      <p:sp>
        <p:nvSpPr>
          <p:cNvPr id="4" name="Date Placeholder 3"/>
          <p:cNvSpPr>
            <a:spLocks noGrp="1"/>
          </p:cNvSpPr>
          <p:nvPr>
            <p:ph type="dt" idx="10"/>
          </p:nvPr>
        </p:nvSpPr>
        <p:spPr/>
        <p:txBody>
          <a:bodyPr/>
          <a:lstStyle/>
          <a:p>
            <a:r>
              <a:rPr lang="en-US" altLang="zh-CN" dirty="0"/>
              <a:t>December 2022</a:t>
            </a:r>
            <a:endParaRPr lang="en-GB" altLang="zh-CN" dirty="0"/>
          </a:p>
        </p:txBody>
      </p:sp>
      <p:sp>
        <p:nvSpPr>
          <p:cNvPr id="6" name="Slide Number Placeholder 5"/>
          <p:cNvSpPr>
            <a:spLocks noGrp="1"/>
          </p:cNvSpPr>
          <p:nvPr>
            <p:ph type="sldNum" idx="12"/>
          </p:nvPr>
        </p:nvSpPr>
        <p:spPr/>
        <p:txBody>
          <a:bodyPr/>
          <a:lstStyle/>
          <a:p>
            <a:r>
              <a:rPr lang="en-GB"/>
              <a:t>Slide </a:t>
            </a:r>
            <a:fld id="{D09C756B-EB39-4236-ADBB-73052B179AE4}" type="slidenum">
              <a:rPr lang="en-GB" smtClean="0"/>
              <a:pPr/>
              <a:t>2</a:t>
            </a:fld>
            <a:endParaRPr lang="en-GB" dirty="0"/>
          </a:p>
        </p:txBody>
      </p:sp>
    </p:spTree>
    <p:extLst>
      <p:ext uri="{BB962C8B-B14F-4D97-AF65-F5344CB8AC3E}">
        <p14:creationId xmlns:p14="http://schemas.microsoft.com/office/powerpoint/2010/main" val="3585351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60848"/>
            <a:ext cx="7770813" cy="4176464"/>
          </a:xfrm>
        </p:spPr>
        <p:txBody>
          <a:bodyPr/>
          <a:lstStyle/>
          <a:p>
            <a:pPr>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Polarization switching has been adopted in 11 ay for LOS assessment. </a:t>
            </a:r>
          </a:p>
          <a:p>
            <a:pPr>
              <a:buFont typeface="Arial" panose="020B0604020202020204" pitchFamily="34" charset="0"/>
              <a:buChar char="•"/>
            </a:pPr>
            <a:endParaRPr lang="en-US" altLang="zh-CN" sz="20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In this contribution, the idea of sensing with different polarization information is discussed and some experimental measurements are shown.</a:t>
            </a:r>
          </a:p>
          <a:p>
            <a:pPr marL="0" indent="0"/>
            <a:endParaRPr lang="en-US" altLang="zh-CN" sz="2000" b="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685800" y="893985"/>
            <a:ext cx="7770813" cy="510952"/>
          </a:xfrm>
        </p:spPr>
        <p:txBody>
          <a:bodyPr/>
          <a:lstStyle/>
          <a:p>
            <a:r>
              <a:rPr lang="en-US" dirty="0"/>
              <a:t>Abstract </a:t>
            </a:r>
          </a:p>
        </p:txBody>
      </p:sp>
      <p:sp>
        <p:nvSpPr>
          <p:cNvPr id="4" name="Date Placeholder 3"/>
          <p:cNvSpPr>
            <a:spLocks noGrp="1"/>
          </p:cNvSpPr>
          <p:nvPr>
            <p:ph type="dt" idx="10"/>
          </p:nvPr>
        </p:nvSpPr>
        <p:spPr/>
        <p:txBody>
          <a:bodyPr/>
          <a:lstStyle/>
          <a:p>
            <a:r>
              <a:rPr lang="en-US" altLang="zh-CN" dirty="0"/>
              <a:t>December 2022</a:t>
            </a:r>
            <a:endParaRPr lang="en-GB" altLang="zh-CN" dirty="0"/>
          </a:p>
        </p:txBody>
      </p:sp>
      <p:sp>
        <p:nvSpPr>
          <p:cNvPr id="6" name="Slide Number Placeholder 5"/>
          <p:cNvSpPr>
            <a:spLocks noGrp="1"/>
          </p:cNvSpPr>
          <p:nvPr>
            <p:ph type="sldNum" idx="12"/>
          </p:nvPr>
        </p:nvSpPr>
        <p:spPr/>
        <p:txBody>
          <a:bodyPr/>
          <a:lstStyle/>
          <a:p>
            <a:r>
              <a:rPr lang="en-GB"/>
              <a:t>Slide </a:t>
            </a:r>
            <a:fld id="{D09C756B-EB39-4236-ADBB-73052B179AE4}" type="slidenum">
              <a:rPr lang="en-GB" smtClean="0"/>
              <a:pPr/>
              <a:t>3</a:t>
            </a:fld>
            <a:endParaRPr lang="en-GB" dirty="0"/>
          </a:p>
        </p:txBody>
      </p:sp>
    </p:spTree>
    <p:extLst>
      <p:ext uri="{BB962C8B-B14F-4D97-AF65-F5344CB8AC3E}">
        <p14:creationId xmlns:p14="http://schemas.microsoft.com/office/powerpoint/2010/main" val="2770663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536" y="5597526"/>
            <a:ext cx="8136904" cy="783802"/>
          </a:xfrm>
        </p:spPr>
        <p:txBody>
          <a:bodyPr/>
          <a:lstStyle/>
          <a:p>
            <a:pPr>
              <a:buFont typeface="Arial" panose="020B0604020202020204" pitchFamily="34" charset="0"/>
              <a:buChar char="•"/>
            </a:pPr>
            <a:r>
              <a:rPr lang="en-US" altLang="zh-CN" sz="1600" b="0" dirty="0">
                <a:latin typeface="Times New Roman" panose="02020603050405020304" pitchFamily="18" charset="0"/>
                <a:cs typeface="Times New Roman" panose="02020603050405020304" pitchFamily="18" charset="0"/>
              </a:rPr>
              <a:t>Polarization is important for device free target sensing. The scatter properties with different polarizations are different and could provide more information for sensing[1, 2].</a:t>
            </a:r>
          </a:p>
        </p:txBody>
      </p:sp>
      <p:sp>
        <p:nvSpPr>
          <p:cNvPr id="3" name="标题 2"/>
          <p:cNvSpPr>
            <a:spLocks noGrp="1"/>
          </p:cNvSpPr>
          <p:nvPr>
            <p:ph type="title"/>
          </p:nvPr>
        </p:nvSpPr>
        <p:spPr/>
        <p:txBody>
          <a:bodyPr/>
          <a:lstStyle/>
          <a:p>
            <a:r>
              <a:rPr lang="en-US" altLang="zh-CN" dirty="0"/>
              <a:t>Polarization for WLAN sensing </a:t>
            </a:r>
            <a:endParaRPr lang="zh-CN" altLang="en-US" dirty="0"/>
          </a:p>
        </p:txBody>
      </p:sp>
      <p:sp>
        <p:nvSpPr>
          <p:cNvPr id="4" name="日期占位符 3"/>
          <p:cNvSpPr>
            <a:spLocks noGrp="1"/>
          </p:cNvSpPr>
          <p:nvPr>
            <p:ph type="dt" idx="10"/>
          </p:nvPr>
        </p:nvSpPr>
        <p:spPr/>
        <p:txBody>
          <a:bodyPr/>
          <a:lstStyle/>
          <a:p>
            <a:r>
              <a:rPr lang="en-US" altLang="zh-CN" dirty="0"/>
              <a:t>December 2022</a:t>
            </a:r>
            <a:endParaRPr lang="en-GB" altLang="zh-CN" dirty="0"/>
          </a:p>
        </p:txBody>
      </p:sp>
      <p:sp>
        <p:nvSpPr>
          <p:cNvPr id="5" name="灯片编号占位符 4"/>
          <p:cNvSpPr>
            <a:spLocks noGrp="1"/>
          </p:cNvSpPr>
          <p:nvPr>
            <p:ph type="sldNum" idx="12"/>
          </p:nvPr>
        </p:nvSpPr>
        <p:spPr/>
        <p:txBody>
          <a:bodyPr/>
          <a:lstStyle/>
          <a:p>
            <a:r>
              <a:rPr lang="en-GB"/>
              <a:t>Slide </a:t>
            </a:r>
            <a:fld id="{D09C756B-EB39-4236-ADBB-73052B179AE4}" type="slidenum">
              <a:rPr lang="en-GB" smtClean="0"/>
              <a:pPr/>
              <a:t>4</a:t>
            </a:fld>
            <a:endParaRPr lang="en-GB" dirty="0"/>
          </a:p>
        </p:txBody>
      </p:sp>
      <p:pic>
        <p:nvPicPr>
          <p:cNvPr id="8" name="图片 7"/>
          <p:cNvPicPr>
            <a:picLocks noChangeAspect="1"/>
          </p:cNvPicPr>
          <p:nvPr/>
        </p:nvPicPr>
        <p:blipFill>
          <a:blip r:embed="rId2"/>
          <a:stretch>
            <a:fillRect/>
          </a:stretch>
        </p:blipFill>
        <p:spPr>
          <a:xfrm>
            <a:off x="177714" y="1485564"/>
            <a:ext cx="4230769" cy="3600000"/>
          </a:xfrm>
          <a:prstGeom prst="rect">
            <a:avLst/>
          </a:prstGeom>
        </p:spPr>
      </p:pic>
      <p:pic>
        <p:nvPicPr>
          <p:cNvPr id="6" name="图片 5"/>
          <p:cNvPicPr>
            <a:picLocks noChangeAspect="1"/>
          </p:cNvPicPr>
          <p:nvPr/>
        </p:nvPicPr>
        <p:blipFill>
          <a:blip r:embed="rId3"/>
          <a:stretch>
            <a:fillRect/>
          </a:stretch>
        </p:blipFill>
        <p:spPr>
          <a:xfrm>
            <a:off x="4509805" y="1751013"/>
            <a:ext cx="4657725" cy="2781300"/>
          </a:xfrm>
          <a:prstGeom prst="rect">
            <a:avLst/>
          </a:prstGeom>
        </p:spPr>
      </p:pic>
    </p:spTree>
    <p:extLst>
      <p:ext uri="{BB962C8B-B14F-4D97-AF65-F5344CB8AC3E}">
        <p14:creationId xmlns:p14="http://schemas.microsoft.com/office/powerpoint/2010/main" val="1094864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96912" y="4653136"/>
            <a:ext cx="7835528" cy="1728193"/>
          </a:xfrm>
        </p:spPr>
        <p:txBody>
          <a:bodyPr/>
          <a:lstStyle/>
          <a:p>
            <a:pPr>
              <a:buFont typeface="Arial" panose="020B0604020202020204" pitchFamily="34" charset="0"/>
              <a:buChar char="•"/>
            </a:pPr>
            <a:r>
              <a:rPr lang="en-US" altLang="zh-CN" sz="1800" b="0" dirty="0">
                <a:latin typeface="Times New Roman" panose="02020603050405020304" pitchFamily="18" charset="0"/>
                <a:cs typeface="Times New Roman" panose="02020603050405020304" pitchFamily="18" charset="0"/>
              </a:rPr>
              <a:t>In [3], polarization angle is adopted to provide additional information for multi targets association. With the introduction of PA, multiple targets localization can be realized with only angle information. </a:t>
            </a:r>
          </a:p>
        </p:txBody>
      </p:sp>
      <p:sp>
        <p:nvSpPr>
          <p:cNvPr id="3" name="标题 2"/>
          <p:cNvSpPr>
            <a:spLocks noGrp="1"/>
          </p:cNvSpPr>
          <p:nvPr>
            <p:ph type="title"/>
          </p:nvPr>
        </p:nvSpPr>
        <p:spPr/>
        <p:txBody>
          <a:bodyPr/>
          <a:lstStyle/>
          <a:p>
            <a:r>
              <a:rPr lang="en-US" altLang="zh-CN" dirty="0"/>
              <a:t>Polarization for WLAN sensing </a:t>
            </a:r>
            <a:endParaRPr lang="zh-CN" altLang="en-US" dirty="0"/>
          </a:p>
        </p:txBody>
      </p:sp>
      <p:sp>
        <p:nvSpPr>
          <p:cNvPr id="4" name="日期占位符 3"/>
          <p:cNvSpPr>
            <a:spLocks noGrp="1"/>
          </p:cNvSpPr>
          <p:nvPr>
            <p:ph type="dt" idx="10"/>
          </p:nvPr>
        </p:nvSpPr>
        <p:spPr/>
        <p:txBody>
          <a:bodyPr/>
          <a:lstStyle/>
          <a:p>
            <a:r>
              <a:rPr lang="en-US" altLang="zh-CN" dirty="0"/>
              <a:t>December 2022</a:t>
            </a:r>
            <a:endParaRPr lang="en-GB" altLang="zh-CN" dirty="0"/>
          </a:p>
        </p:txBody>
      </p:sp>
      <p:sp>
        <p:nvSpPr>
          <p:cNvPr id="5" name="灯片编号占位符 4"/>
          <p:cNvSpPr>
            <a:spLocks noGrp="1"/>
          </p:cNvSpPr>
          <p:nvPr>
            <p:ph type="sldNum" idx="12"/>
          </p:nvPr>
        </p:nvSpPr>
        <p:spPr/>
        <p:txBody>
          <a:bodyPr/>
          <a:lstStyle/>
          <a:p>
            <a:r>
              <a:rPr lang="en-GB"/>
              <a:t>Slide </a:t>
            </a:r>
            <a:fld id="{D09C756B-EB39-4236-ADBB-73052B179AE4}" type="slidenum">
              <a:rPr lang="en-GB" smtClean="0"/>
              <a:pPr/>
              <a:t>5</a:t>
            </a:fld>
            <a:endParaRPr lang="en-GB" dirty="0"/>
          </a:p>
        </p:txBody>
      </p:sp>
      <p:pic>
        <p:nvPicPr>
          <p:cNvPr id="10" name="图片 9"/>
          <p:cNvPicPr>
            <a:picLocks noChangeAspect="1"/>
          </p:cNvPicPr>
          <p:nvPr/>
        </p:nvPicPr>
        <p:blipFill>
          <a:blip r:embed="rId2"/>
          <a:stretch>
            <a:fillRect/>
          </a:stretch>
        </p:blipFill>
        <p:spPr>
          <a:xfrm>
            <a:off x="251520" y="1988840"/>
            <a:ext cx="8724900" cy="2371725"/>
          </a:xfrm>
          <a:prstGeom prst="rect">
            <a:avLst/>
          </a:prstGeom>
        </p:spPr>
      </p:pic>
    </p:spTree>
    <p:extLst>
      <p:ext uri="{BB962C8B-B14F-4D97-AF65-F5344CB8AC3E}">
        <p14:creationId xmlns:p14="http://schemas.microsoft.com/office/powerpoint/2010/main" val="418053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96912" y="5013175"/>
            <a:ext cx="7846640" cy="1384637"/>
          </a:xfrm>
        </p:spPr>
        <p:txBody>
          <a:bodyPr/>
          <a:lstStyle/>
          <a:p>
            <a:pPr>
              <a:buFont typeface="Arial" panose="020B0604020202020204" pitchFamily="34" charset="0"/>
              <a:buChar char="•"/>
            </a:pPr>
            <a:r>
              <a:rPr lang="en-US" altLang="zh-CN" sz="1800" b="0" dirty="0">
                <a:latin typeface="Times New Roman" panose="02020603050405020304" pitchFamily="18" charset="0"/>
                <a:cs typeface="Times New Roman" panose="02020603050405020304" pitchFamily="18" charset="0"/>
              </a:rPr>
              <a:t>Wi-Fi PPDUs are transmitted with vertical polarization at the transmitter, and received with horizontal and vertical polarization simultaneously. The power of received PPDUs with different polarizations are shown above. The result are quite different </a:t>
            </a:r>
            <a:r>
              <a:rPr lang="en-US" altLang="zh-CN" sz="1800" b="0" dirty="0" smtClean="0">
                <a:latin typeface="Times New Roman" panose="02020603050405020304" pitchFamily="18" charset="0"/>
                <a:cs typeface="Times New Roman" panose="02020603050405020304" pitchFamily="18" charset="0"/>
              </a:rPr>
              <a:t>and both </a:t>
            </a:r>
            <a:r>
              <a:rPr lang="en-US" altLang="zh-CN" sz="1800" b="0" dirty="0">
                <a:latin typeface="Times New Roman" panose="02020603050405020304" pitchFamily="18" charset="0"/>
                <a:cs typeface="Times New Roman" panose="02020603050405020304" pitchFamily="18" charset="0"/>
              </a:rPr>
              <a:t>of them could be used for sensing.</a:t>
            </a:r>
          </a:p>
          <a:p>
            <a:pPr>
              <a:buFont typeface="Arial" panose="020B0604020202020204" pitchFamily="34" charset="0"/>
              <a:buChar char="•"/>
            </a:pPr>
            <a:endParaRPr lang="en-US" altLang="zh-CN" sz="1800" b="0" dirty="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a:xfrm>
            <a:off x="685800" y="685801"/>
            <a:ext cx="7770813" cy="510952"/>
          </a:xfrm>
        </p:spPr>
        <p:txBody>
          <a:bodyPr/>
          <a:lstStyle/>
          <a:p>
            <a:r>
              <a:rPr lang="en-US" altLang="zh-CN" sz="2400" dirty="0"/>
              <a:t>Validation of polarization in WLAN sensing at 2.4 GHz</a:t>
            </a:r>
            <a:endParaRPr lang="zh-CN" altLang="en-US" sz="2400" dirty="0"/>
          </a:p>
        </p:txBody>
      </p:sp>
      <p:sp>
        <p:nvSpPr>
          <p:cNvPr id="4" name="日期占位符 3"/>
          <p:cNvSpPr>
            <a:spLocks noGrp="1"/>
          </p:cNvSpPr>
          <p:nvPr>
            <p:ph type="dt" idx="10"/>
          </p:nvPr>
        </p:nvSpPr>
        <p:spPr/>
        <p:txBody>
          <a:bodyPr/>
          <a:lstStyle/>
          <a:p>
            <a:r>
              <a:rPr lang="en-US" altLang="zh-CN" dirty="0"/>
              <a:t>December 2022</a:t>
            </a:r>
            <a:endParaRPr lang="en-GB" altLang="zh-CN" dirty="0"/>
          </a:p>
        </p:txBody>
      </p:sp>
      <p:sp>
        <p:nvSpPr>
          <p:cNvPr id="5" name="灯片编号占位符 4"/>
          <p:cNvSpPr>
            <a:spLocks noGrp="1"/>
          </p:cNvSpPr>
          <p:nvPr>
            <p:ph type="sldNum" idx="12"/>
          </p:nvPr>
        </p:nvSpPr>
        <p:spPr/>
        <p:txBody>
          <a:bodyPr/>
          <a:lstStyle/>
          <a:p>
            <a:r>
              <a:rPr lang="en-GB"/>
              <a:t>Slide </a:t>
            </a:r>
            <a:fld id="{D09C756B-EB39-4236-ADBB-73052B179AE4}" type="slidenum">
              <a:rPr lang="en-GB" smtClean="0"/>
              <a:pPr/>
              <a:t>6</a:t>
            </a:fld>
            <a:endParaRPr lang="en-GB" dirty="0"/>
          </a:p>
        </p:txBody>
      </p:sp>
      <p:pic>
        <p:nvPicPr>
          <p:cNvPr id="6" name="图片 5"/>
          <p:cNvPicPr>
            <a:picLocks noChangeAspect="1"/>
          </p:cNvPicPr>
          <p:nvPr/>
        </p:nvPicPr>
        <p:blipFill>
          <a:blip r:embed="rId2"/>
          <a:stretch>
            <a:fillRect/>
          </a:stretch>
        </p:blipFill>
        <p:spPr>
          <a:xfrm>
            <a:off x="1628203" y="1413176"/>
            <a:ext cx="1215394" cy="3522400"/>
          </a:xfrm>
          <a:prstGeom prst="rect">
            <a:avLst/>
          </a:prstGeom>
        </p:spPr>
      </p:pic>
      <p:pic>
        <p:nvPicPr>
          <p:cNvPr id="9" name="Picture 70">
            <a:extLst>
              <a:ext uri="{FF2B5EF4-FFF2-40B4-BE49-F238E27FC236}">
                <a16:creationId xmlns:a16="http://schemas.microsoft.com/office/drawing/2014/main" xmlns="" id="{094DFFAD-35CC-B90C-7838-710F18EA24D9}"/>
              </a:ext>
            </a:extLst>
          </p:cNvPr>
          <p:cNvPicPr>
            <a:picLocks noChangeAspect="1"/>
          </p:cNvPicPr>
          <p:nvPr/>
        </p:nvPicPr>
        <p:blipFill rotWithShape="1">
          <a:blip r:embed="rId3"/>
          <a:srcRect r="8471"/>
          <a:stretch/>
        </p:blipFill>
        <p:spPr>
          <a:xfrm>
            <a:off x="2925844" y="1413176"/>
            <a:ext cx="4322399" cy="3600000"/>
          </a:xfrm>
          <a:prstGeom prst="rect">
            <a:avLst/>
          </a:prstGeom>
        </p:spPr>
      </p:pic>
    </p:spTree>
    <p:extLst>
      <p:ext uri="{BB962C8B-B14F-4D97-AF65-F5344CB8AC3E}">
        <p14:creationId xmlns:p14="http://schemas.microsoft.com/office/powerpoint/2010/main" val="1010784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5013176"/>
            <a:ext cx="7846640" cy="1368152"/>
          </a:xfrm>
        </p:spPr>
        <p:txBody>
          <a:bodyPr/>
          <a:lstStyle/>
          <a:p>
            <a:pPr>
              <a:buFont typeface="Arial" panose="020B0604020202020204" pitchFamily="34" charset="0"/>
              <a:buChar char="•"/>
            </a:pPr>
            <a:r>
              <a:rPr lang="en-US" altLang="zh-CN" sz="1800" b="0" dirty="0">
                <a:latin typeface="Times New Roman" panose="02020603050405020304" pitchFamily="18" charset="0"/>
                <a:cs typeface="Times New Roman" panose="02020603050405020304" pitchFamily="18" charset="0"/>
              </a:rPr>
              <a:t>Wi-Fi PPDUs are transmitted with vertical polarization at the transmitter, and received with horizontal and vertical polarization simultaneously. The power of received PPDUs with different polarizations are shown above. The result are quite </a:t>
            </a:r>
            <a:r>
              <a:rPr lang="en-US" altLang="zh-CN" sz="1800" b="0" dirty="0" smtClean="0">
                <a:latin typeface="Times New Roman" panose="02020603050405020304" pitchFamily="18" charset="0"/>
                <a:cs typeface="Times New Roman" panose="02020603050405020304" pitchFamily="18" charset="0"/>
              </a:rPr>
              <a:t>different and </a:t>
            </a:r>
            <a:r>
              <a:rPr lang="en-US" altLang="zh-CN" sz="1800" b="0" dirty="0">
                <a:latin typeface="Times New Roman" panose="02020603050405020304" pitchFamily="18" charset="0"/>
                <a:cs typeface="Times New Roman" panose="02020603050405020304" pitchFamily="18" charset="0"/>
              </a:rPr>
              <a:t>both of them could be used for sensing.</a:t>
            </a:r>
          </a:p>
        </p:txBody>
      </p:sp>
      <p:sp>
        <p:nvSpPr>
          <p:cNvPr id="3" name="标题 2"/>
          <p:cNvSpPr>
            <a:spLocks noGrp="1"/>
          </p:cNvSpPr>
          <p:nvPr>
            <p:ph type="title"/>
          </p:nvPr>
        </p:nvSpPr>
        <p:spPr>
          <a:xfrm>
            <a:off x="685800" y="685801"/>
            <a:ext cx="7770813" cy="582960"/>
          </a:xfrm>
        </p:spPr>
        <p:txBody>
          <a:bodyPr/>
          <a:lstStyle/>
          <a:p>
            <a:r>
              <a:rPr lang="en-US" altLang="zh-CN" sz="2400" dirty="0"/>
              <a:t>Validation of polarization in WLAN sensing at 5 GHz</a:t>
            </a:r>
            <a:endParaRPr lang="zh-CN" altLang="en-US" sz="2400" dirty="0"/>
          </a:p>
        </p:txBody>
      </p:sp>
      <p:sp>
        <p:nvSpPr>
          <p:cNvPr id="4" name="日期占位符 3"/>
          <p:cNvSpPr>
            <a:spLocks noGrp="1"/>
          </p:cNvSpPr>
          <p:nvPr>
            <p:ph type="dt" idx="10"/>
          </p:nvPr>
        </p:nvSpPr>
        <p:spPr/>
        <p:txBody>
          <a:bodyPr/>
          <a:lstStyle/>
          <a:p>
            <a:r>
              <a:rPr lang="en-US" altLang="zh-CN" dirty="0"/>
              <a:t>December 2022</a:t>
            </a:r>
            <a:endParaRPr lang="en-GB" altLang="zh-CN" dirty="0"/>
          </a:p>
        </p:txBody>
      </p:sp>
      <p:sp>
        <p:nvSpPr>
          <p:cNvPr id="5" name="灯片编号占位符 4"/>
          <p:cNvSpPr>
            <a:spLocks noGrp="1"/>
          </p:cNvSpPr>
          <p:nvPr>
            <p:ph type="sldNum" idx="12"/>
          </p:nvPr>
        </p:nvSpPr>
        <p:spPr/>
        <p:txBody>
          <a:bodyPr/>
          <a:lstStyle/>
          <a:p>
            <a:r>
              <a:rPr lang="en-GB"/>
              <a:t>Slide </a:t>
            </a:r>
            <a:fld id="{D09C756B-EB39-4236-ADBB-73052B179AE4}" type="slidenum">
              <a:rPr lang="en-GB" smtClean="0"/>
              <a:pPr/>
              <a:t>7</a:t>
            </a:fld>
            <a:endParaRPr lang="en-GB" dirty="0"/>
          </a:p>
        </p:txBody>
      </p:sp>
      <p:pic>
        <p:nvPicPr>
          <p:cNvPr id="6" name="图片 5"/>
          <p:cNvPicPr>
            <a:picLocks noChangeAspect="1"/>
          </p:cNvPicPr>
          <p:nvPr/>
        </p:nvPicPr>
        <p:blipFill>
          <a:blip r:embed="rId2"/>
          <a:stretch>
            <a:fillRect/>
          </a:stretch>
        </p:blipFill>
        <p:spPr>
          <a:xfrm>
            <a:off x="1628203" y="1347160"/>
            <a:ext cx="1215394" cy="3522400"/>
          </a:xfrm>
          <a:prstGeom prst="rect">
            <a:avLst/>
          </a:prstGeom>
        </p:spPr>
      </p:pic>
      <p:pic>
        <p:nvPicPr>
          <p:cNvPr id="8" name="Picture 5">
            <a:extLst>
              <a:ext uri="{FF2B5EF4-FFF2-40B4-BE49-F238E27FC236}">
                <a16:creationId xmlns:a16="http://schemas.microsoft.com/office/drawing/2014/main" xmlns="" id="{37D12428-1445-0192-9E26-EC340B97C442}"/>
              </a:ext>
            </a:extLst>
          </p:cNvPr>
          <p:cNvPicPr>
            <a:picLocks noChangeAspect="1"/>
          </p:cNvPicPr>
          <p:nvPr/>
        </p:nvPicPr>
        <p:blipFill rotWithShape="1">
          <a:blip r:embed="rId3"/>
          <a:srcRect r="7672"/>
          <a:stretch/>
        </p:blipFill>
        <p:spPr>
          <a:xfrm>
            <a:off x="2910454" y="1341168"/>
            <a:ext cx="4353180" cy="3600000"/>
          </a:xfrm>
          <a:prstGeom prst="rect">
            <a:avLst/>
          </a:prstGeom>
        </p:spPr>
      </p:pic>
    </p:spTree>
    <p:extLst>
      <p:ext uri="{BB962C8B-B14F-4D97-AF65-F5344CB8AC3E}">
        <p14:creationId xmlns:p14="http://schemas.microsoft.com/office/powerpoint/2010/main" val="2495912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6F95FC16-454B-428D-8255-E2301631760E}"/>
              </a:ext>
            </a:extLst>
          </p:cNvPr>
          <p:cNvSpPr>
            <a:spLocks noGrp="1"/>
          </p:cNvSpPr>
          <p:nvPr>
            <p:ph idx="1"/>
          </p:nvPr>
        </p:nvSpPr>
        <p:spPr>
          <a:xfrm>
            <a:off x="4685506" y="2276872"/>
            <a:ext cx="3913906" cy="3031976"/>
          </a:xfrm>
        </p:spPr>
        <p:txBody>
          <a:bodyPr/>
          <a:lstStyle/>
          <a:p>
            <a:pPr>
              <a:buFont typeface="Arial" panose="020B0604020202020204" pitchFamily="34" charset="0"/>
              <a:buChar char="•"/>
            </a:pPr>
            <a:r>
              <a:rPr lang="en-US" altLang="zh-CN" sz="1800" b="0" dirty="0">
                <a:latin typeface="Times New Roman" panose="02020603050405020304" pitchFamily="18" charset="0"/>
                <a:cs typeface="Times New Roman" panose="02020603050405020304" pitchFamily="18" charset="0"/>
              </a:rPr>
              <a:t>The left figure provide a </a:t>
            </a:r>
            <a:r>
              <a:rPr lang="en-US" altLang="zh-CN" sz="1800" b="0" dirty="0" smtClean="0">
                <a:latin typeface="Times New Roman" panose="02020603050405020304" pitchFamily="18" charset="0"/>
                <a:cs typeface="Times New Roman" panose="02020603050405020304" pitchFamily="18" charset="0"/>
              </a:rPr>
              <a:t>experimental test at 60GHz [4].</a:t>
            </a:r>
          </a:p>
          <a:p>
            <a:pPr>
              <a:buFont typeface="Arial" panose="020B0604020202020204" pitchFamily="34" charset="0"/>
              <a:buChar char="•"/>
            </a:pPr>
            <a:r>
              <a:rPr lang="en-US" altLang="zh-CN" sz="1800" b="0" dirty="0" smtClean="0">
                <a:latin typeface="Times New Roman" panose="02020603050405020304" pitchFamily="18" charset="0"/>
                <a:cs typeface="Times New Roman" panose="02020603050405020304" pitchFamily="18" charset="0"/>
              </a:rPr>
              <a:t>In the experimental, signal is transmitted vertically, received horizontally and vertically simultaneously. The results of V-H and VV are quite different (which could provide different sensing information) and both of them could be used for sensing processing.  </a:t>
            </a:r>
            <a:endParaRPr lang="zh-CN" altLang="en-US" sz="1800" b="0" dirty="0">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xmlns="" id="{F127D961-05EF-47A9-822D-ED6AC6EA86D3}"/>
              </a:ext>
            </a:extLst>
          </p:cNvPr>
          <p:cNvSpPr>
            <a:spLocks noGrp="1"/>
          </p:cNvSpPr>
          <p:nvPr>
            <p:ph type="title"/>
          </p:nvPr>
        </p:nvSpPr>
        <p:spPr/>
        <p:txBody>
          <a:bodyPr/>
          <a:lstStyle/>
          <a:p>
            <a:r>
              <a:rPr lang="en-US" altLang="zh-CN" sz="2400" dirty="0"/>
              <a:t>Validation of polarization in WLAN sensing at 60 GHz</a:t>
            </a:r>
            <a:endParaRPr lang="zh-CN" altLang="en-US" sz="2400" dirty="0"/>
          </a:p>
        </p:txBody>
      </p:sp>
      <p:sp>
        <p:nvSpPr>
          <p:cNvPr id="4" name="日期占位符 3">
            <a:extLst>
              <a:ext uri="{FF2B5EF4-FFF2-40B4-BE49-F238E27FC236}">
                <a16:creationId xmlns:a16="http://schemas.microsoft.com/office/drawing/2014/main" xmlns="" id="{4582E32E-5763-4068-8A15-45041C806F12}"/>
              </a:ext>
            </a:extLst>
          </p:cNvPr>
          <p:cNvSpPr>
            <a:spLocks noGrp="1"/>
          </p:cNvSpPr>
          <p:nvPr>
            <p:ph type="dt" idx="10"/>
          </p:nvPr>
        </p:nvSpPr>
        <p:spPr/>
        <p:txBody>
          <a:bodyPr/>
          <a:lstStyle/>
          <a:p>
            <a:r>
              <a:rPr lang="en-US" altLang="zh-CN" dirty="0"/>
              <a:t>December 2022</a:t>
            </a:r>
            <a:endParaRPr lang="en-GB" altLang="zh-CN" dirty="0"/>
          </a:p>
        </p:txBody>
      </p:sp>
      <p:sp>
        <p:nvSpPr>
          <p:cNvPr id="5" name="灯片编号占位符 4">
            <a:extLst>
              <a:ext uri="{FF2B5EF4-FFF2-40B4-BE49-F238E27FC236}">
                <a16:creationId xmlns:a16="http://schemas.microsoft.com/office/drawing/2014/main" xmlns="" id="{FE7609E9-055A-4659-9B38-79EABE50CEEC}"/>
              </a:ext>
            </a:extLst>
          </p:cNvPr>
          <p:cNvSpPr>
            <a:spLocks noGrp="1"/>
          </p:cNvSpPr>
          <p:nvPr>
            <p:ph type="sldNum" idx="12"/>
          </p:nvPr>
        </p:nvSpPr>
        <p:spPr/>
        <p:txBody>
          <a:bodyPr/>
          <a:lstStyle/>
          <a:p>
            <a:r>
              <a:rPr lang="en-GB"/>
              <a:t>Slide </a:t>
            </a:r>
            <a:fld id="{D09C756B-EB39-4236-ADBB-73052B179AE4}" type="slidenum">
              <a:rPr lang="en-GB" smtClean="0"/>
              <a:pPr/>
              <a:t>8</a:t>
            </a:fld>
            <a:endParaRPr lang="en-GB" dirty="0"/>
          </a:p>
        </p:txBody>
      </p:sp>
      <p:pic>
        <p:nvPicPr>
          <p:cNvPr id="7" name="图片 6"/>
          <p:cNvPicPr>
            <a:picLocks noChangeAspect="1"/>
          </p:cNvPicPr>
          <p:nvPr/>
        </p:nvPicPr>
        <p:blipFill>
          <a:blip r:embed="rId2"/>
          <a:stretch>
            <a:fillRect/>
          </a:stretch>
        </p:blipFill>
        <p:spPr>
          <a:xfrm>
            <a:off x="781075" y="1556792"/>
            <a:ext cx="3814192" cy="4724677"/>
          </a:xfrm>
          <a:prstGeom prst="rect">
            <a:avLst/>
          </a:prstGeom>
        </p:spPr>
      </p:pic>
    </p:spTree>
    <p:extLst>
      <p:ext uri="{BB962C8B-B14F-4D97-AF65-F5344CB8AC3E}">
        <p14:creationId xmlns:p14="http://schemas.microsoft.com/office/powerpoint/2010/main" val="3914269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972" y="1368801"/>
            <a:ext cx="7846640" cy="2396297"/>
          </a:xfrm>
        </p:spPr>
        <p:txBody>
          <a:bodyPr/>
          <a:lstStyle/>
          <a:p>
            <a:pPr>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To support this in 11bf DMG sensing</a:t>
            </a:r>
            <a:r>
              <a:rPr lang="en-US" altLang="zh-CN" sz="1600" dirty="0" smtClean="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Ø"/>
            </a:pPr>
            <a:r>
              <a:rPr lang="en-US" altLang="zh-CN" sz="1400" b="0" dirty="0">
                <a:latin typeface="Times New Roman" panose="02020603050405020304" pitchFamily="18" charset="0"/>
                <a:cs typeface="Times New Roman" panose="02020603050405020304" pitchFamily="18" charset="0"/>
              </a:rPr>
              <a:t>The polarization </a:t>
            </a:r>
            <a:r>
              <a:rPr lang="en-US" altLang="zh-CN" sz="1400" b="0" dirty="0" smtClean="0">
                <a:latin typeface="Times New Roman" panose="02020603050405020304" pitchFamily="18" charset="0"/>
                <a:cs typeface="Times New Roman" panose="02020603050405020304" pitchFamily="18" charset="0"/>
              </a:rPr>
              <a:t>supported </a:t>
            </a:r>
            <a:r>
              <a:rPr lang="en-US" altLang="zh-CN" sz="1400" b="0" dirty="0" smtClean="0">
                <a:latin typeface="Times New Roman" panose="02020603050405020304" pitchFamily="18" charset="0"/>
                <a:cs typeface="Times New Roman" panose="02020603050405020304" pitchFamily="18" charset="0"/>
              </a:rPr>
              <a:t>capabilities </a:t>
            </a:r>
            <a:r>
              <a:rPr lang="en-US" altLang="zh-CN" sz="1400" b="0" dirty="0" smtClean="0">
                <a:latin typeface="Times New Roman" panose="02020603050405020304" pitchFamily="18" charset="0"/>
                <a:cs typeface="Times New Roman" panose="02020603050405020304" pitchFamily="18" charset="0"/>
              </a:rPr>
              <a:t>should be </a:t>
            </a:r>
            <a:r>
              <a:rPr lang="en-US" altLang="zh-CN" sz="1400" b="0" dirty="0">
                <a:latin typeface="Times New Roman" panose="02020603050405020304" pitchFamily="18" charset="0"/>
                <a:cs typeface="Times New Roman" panose="02020603050405020304" pitchFamily="18" charset="0"/>
              </a:rPr>
              <a:t>exchanged in DMG capabilities element</a:t>
            </a:r>
            <a:r>
              <a:rPr lang="en-US" altLang="zh-CN" sz="1400" b="0" dirty="0" smtClean="0">
                <a:latin typeface="Times New Roman" panose="02020603050405020304" pitchFamily="18" charset="0"/>
                <a:cs typeface="Times New Roman" panose="02020603050405020304" pitchFamily="18" charset="0"/>
              </a:rPr>
              <a:t>.</a:t>
            </a:r>
          </a:p>
          <a:p>
            <a:pPr marL="685800">
              <a:buFont typeface="Wingdings" panose="05000000000000000000" pitchFamily="2" charset="2"/>
              <a:buChar char="Ø"/>
            </a:pPr>
            <a:r>
              <a:rPr lang="en-US" altLang="zh-CN" sz="1400" b="0" dirty="0" smtClean="0">
                <a:latin typeface="Times New Roman" panose="02020603050405020304" pitchFamily="18" charset="0"/>
                <a:cs typeface="Times New Roman" panose="02020603050405020304" pitchFamily="18" charset="0"/>
              </a:rPr>
              <a:t>The polarization information should be contained in the beam descriptor in beam descriptor element. An example is shown in the following figures.</a:t>
            </a:r>
            <a:endParaRPr lang="en-US" altLang="zh-CN" sz="1400" b="0" dirty="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Ø"/>
            </a:pPr>
            <a:endParaRPr lang="en-US" altLang="zh-CN" sz="1600" b="0" dirty="0" smtClean="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Ø"/>
            </a:pPr>
            <a:endParaRPr lang="en-US" altLang="zh-CN" sz="1600" b="0" dirty="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Ø"/>
            </a:pPr>
            <a:endParaRPr lang="en-US" altLang="zh-CN" sz="1600" b="0" dirty="0" smtClean="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Ø"/>
            </a:pPr>
            <a:endParaRPr lang="en-US" altLang="zh-CN" sz="1600" b="0" dirty="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Ø"/>
            </a:pPr>
            <a:endParaRPr lang="en-US" altLang="zh-CN" sz="1600" b="0" dirty="0" smtClean="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Ø"/>
            </a:pPr>
            <a:r>
              <a:rPr lang="en-US" altLang="zh-CN" sz="1400" b="0" dirty="0" smtClean="0">
                <a:latin typeface="Times New Roman" panose="02020603050405020304" pitchFamily="18" charset="0"/>
                <a:cs typeface="Times New Roman" panose="02020603050405020304" pitchFamily="18" charset="0"/>
              </a:rPr>
              <a:t>In </a:t>
            </a:r>
            <a:r>
              <a:rPr lang="en-US" altLang="zh-CN" sz="1400" b="0" dirty="0">
                <a:latin typeface="Times New Roman" panose="02020603050405020304" pitchFamily="18" charset="0"/>
                <a:cs typeface="Times New Roman" panose="02020603050405020304" pitchFamily="18" charset="0"/>
              </a:rPr>
              <a:t>this example, </a:t>
            </a:r>
          </a:p>
          <a:p>
            <a:pPr marL="685800">
              <a:spcBef>
                <a:spcPts val="300"/>
              </a:spcBef>
              <a:buFont typeface="Wingdings" panose="05000000000000000000" pitchFamily="2" charset="2"/>
              <a:buChar char="l"/>
            </a:pPr>
            <a:r>
              <a:rPr lang="en-US" altLang="zh-CN" sz="1400" b="0" dirty="0" smtClean="0">
                <a:latin typeface="Times New Roman" panose="02020603050405020304" pitchFamily="18" charset="0"/>
                <a:cs typeface="Times New Roman" panose="02020603050405020304" pitchFamily="18" charset="0"/>
              </a:rPr>
              <a:t>the </a:t>
            </a:r>
            <a:r>
              <a:rPr lang="en-US" altLang="zh-CN" sz="1400" b="0" dirty="0">
                <a:latin typeface="Times New Roman" panose="02020603050405020304" pitchFamily="18" charset="0"/>
                <a:cs typeface="Times New Roman" panose="02020603050405020304" pitchFamily="18" charset="0"/>
              </a:rPr>
              <a:t>bit HP (Horizontal Polarization) could be set to 1 if the beam contained in this beam descriptor is horizontal </a:t>
            </a:r>
            <a:r>
              <a:rPr lang="en-US" altLang="zh-CN" sz="1400" b="0" dirty="0" smtClean="0">
                <a:latin typeface="Times New Roman" panose="02020603050405020304" pitchFamily="18" charset="0"/>
                <a:cs typeface="Times New Roman" panose="02020603050405020304" pitchFamily="18" charset="0"/>
              </a:rPr>
              <a:t>polarized,</a:t>
            </a:r>
          </a:p>
          <a:p>
            <a:pPr marL="685800">
              <a:spcBef>
                <a:spcPts val="300"/>
              </a:spcBef>
              <a:buFont typeface="Wingdings" panose="05000000000000000000" pitchFamily="2" charset="2"/>
              <a:buChar char="l"/>
            </a:pPr>
            <a:r>
              <a:rPr lang="en-US" altLang="zh-CN" sz="1400" b="0" dirty="0">
                <a:latin typeface="Times New Roman" panose="02020603050405020304" pitchFamily="18" charset="0"/>
                <a:cs typeface="Times New Roman" panose="02020603050405020304" pitchFamily="18" charset="0"/>
              </a:rPr>
              <a:t>the bit </a:t>
            </a:r>
            <a:r>
              <a:rPr lang="en-US" altLang="zh-CN" sz="1400" b="0" dirty="0" smtClean="0">
                <a:latin typeface="Times New Roman" panose="02020603050405020304" pitchFamily="18" charset="0"/>
                <a:cs typeface="Times New Roman" panose="02020603050405020304" pitchFamily="18" charset="0"/>
              </a:rPr>
              <a:t>VP (Vertical Polarization</a:t>
            </a:r>
            <a:r>
              <a:rPr lang="en-US" altLang="zh-CN" sz="1400" b="0" dirty="0">
                <a:latin typeface="Times New Roman" panose="02020603050405020304" pitchFamily="18" charset="0"/>
                <a:cs typeface="Times New Roman" panose="02020603050405020304" pitchFamily="18" charset="0"/>
              </a:rPr>
              <a:t>) could be set to 1 if the beam contained in this beam descriptor is </a:t>
            </a:r>
            <a:r>
              <a:rPr lang="en-US" altLang="zh-CN" sz="1400" b="0" dirty="0" smtClean="0">
                <a:latin typeface="Times New Roman" panose="02020603050405020304" pitchFamily="18" charset="0"/>
                <a:cs typeface="Times New Roman" panose="02020603050405020304" pitchFamily="18" charset="0"/>
              </a:rPr>
              <a:t>vertical </a:t>
            </a:r>
            <a:r>
              <a:rPr lang="en-US" altLang="zh-CN" sz="1400" b="0" dirty="0">
                <a:latin typeface="Times New Roman" panose="02020603050405020304" pitchFamily="18" charset="0"/>
                <a:cs typeface="Times New Roman" panose="02020603050405020304" pitchFamily="18" charset="0"/>
              </a:rPr>
              <a:t>polarized</a:t>
            </a:r>
            <a:r>
              <a:rPr lang="en-US" altLang="zh-CN" sz="1400" b="0" dirty="0" smtClean="0">
                <a:latin typeface="Times New Roman" panose="02020603050405020304" pitchFamily="18" charset="0"/>
                <a:cs typeface="Times New Roman" panose="02020603050405020304" pitchFamily="18" charset="0"/>
              </a:rPr>
              <a:t>,</a:t>
            </a:r>
          </a:p>
          <a:p>
            <a:pPr marL="685800">
              <a:spcBef>
                <a:spcPts val="300"/>
              </a:spcBef>
              <a:buFont typeface="Wingdings" panose="05000000000000000000" pitchFamily="2" charset="2"/>
              <a:buChar char="l"/>
            </a:pPr>
            <a:r>
              <a:rPr lang="en-US" altLang="zh-CN" sz="1400" b="0" dirty="0">
                <a:latin typeface="Times New Roman" panose="02020603050405020304" pitchFamily="18" charset="0"/>
                <a:cs typeface="Times New Roman" panose="02020603050405020304" pitchFamily="18" charset="0"/>
              </a:rPr>
              <a:t>the </a:t>
            </a:r>
            <a:r>
              <a:rPr lang="en-US" altLang="zh-CN" sz="1400" b="0" dirty="0" smtClean="0">
                <a:latin typeface="Times New Roman" panose="02020603050405020304" pitchFamily="18" charset="0"/>
                <a:cs typeface="Times New Roman" panose="02020603050405020304" pitchFamily="18" charset="0"/>
              </a:rPr>
              <a:t>bits LHCP (Left Hand Circular </a:t>
            </a:r>
            <a:r>
              <a:rPr lang="en-US" altLang="zh-CN" sz="1400" b="0" dirty="0">
                <a:latin typeface="Times New Roman" panose="02020603050405020304" pitchFamily="18" charset="0"/>
                <a:cs typeface="Times New Roman" panose="02020603050405020304" pitchFamily="18" charset="0"/>
              </a:rPr>
              <a:t>Polarization) </a:t>
            </a:r>
            <a:r>
              <a:rPr lang="en-US" altLang="zh-CN" sz="1400" b="0" dirty="0" smtClean="0">
                <a:latin typeface="Times New Roman" panose="02020603050405020304" pitchFamily="18" charset="0"/>
                <a:cs typeface="Times New Roman" panose="02020603050405020304" pitchFamily="18" charset="0"/>
              </a:rPr>
              <a:t>and RHCP (Right Hand Circular Polarization) are used in similar way.</a:t>
            </a:r>
          </a:p>
          <a:p>
            <a:pPr marL="685800">
              <a:spcBef>
                <a:spcPts val="300"/>
              </a:spcBef>
              <a:buFont typeface="Wingdings" panose="05000000000000000000" pitchFamily="2" charset="2"/>
              <a:buChar char="l"/>
            </a:pPr>
            <a:r>
              <a:rPr lang="en-US" altLang="zh-CN" sz="1400" b="0" dirty="0" smtClean="0">
                <a:latin typeface="Times New Roman" panose="02020603050405020304" pitchFamily="18" charset="0"/>
                <a:cs typeface="Times New Roman" panose="02020603050405020304" pitchFamily="18" charset="0"/>
              </a:rPr>
              <a:t>if the station is not able to provide polarization information, all of these bits shall be set to reserved.</a:t>
            </a:r>
            <a:endParaRPr lang="en-US" altLang="zh-CN" sz="1400" b="0" dirty="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l"/>
            </a:pPr>
            <a:endParaRPr lang="en-US" altLang="zh-CN" sz="1400" b="0" dirty="0">
              <a:latin typeface="Times New Roman" panose="02020603050405020304" pitchFamily="18" charset="0"/>
              <a:cs typeface="Times New Roman" panose="02020603050405020304" pitchFamily="18" charset="0"/>
            </a:endParaRPr>
          </a:p>
          <a:p>
            <a:pPr marL="685800">
              <a:buFont typeface="Wingdings" panose="05000000000000000000" pitchFamily="2" charset="2"/>
              <a:buChar char="Ø"/>
            </a:pPr>
            <a:endParaRPr lang="en-US" altLang="zh-CN" sz="1600" b="0" dirty="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a:xfrm>
            <a:off x="685800" y="685801"/>
            <a:ext cx="7770813" cy="582960"/>
          </a:xfrm>
        </p:spPr>
        <p:txBody>
          <a:bodyPr/>
          <a:lstStyle/>
          <a:p>
            <a:r>
              <a:rPr lang="en-US" altLang="zh-CN" dirty="0"/>
              <a:t>How to support it in 11bf </a:t>
            </a:r>
            <a:r>
              <a:rPr lang="en-US" altLang="zh-CN" dirty="0" smtClean="0"/>
              <a:t>? (1)</a:t>
            </a:r>
            <a:endParaRPr lang="zh-CN" altLang="en-US" dirty="0"/>
          </a:p>
        </p:txBody>
      </p:sp>
      <p:sp>
        <p:nvSpPr>
          <p:cNvPr id="4" name="日期占位符 3"/>
          <p:cNvSpPr>
            <a:spLocks noGrp="1"/>
          </p:cNvSpPr>
          <p:nvPr>
            <p:ph type="dt" idx="10"/>
          </p:nvPr>
        </p:nvSpPr>
        <p:spPr/>
        <p:txBody>
          <a:bodyPr/>
          <a:lstStyle/>
          <a:p>
            <a:r>
              <a:rPr lang="en-US" altLang="zh-CN" dirty="0"/>
              <a:t>December 2022</a:t>
            </a:r>
            <a:endParaRPr lang="en-GB" altLang="zh-CN" dirty="0"/>
          </a:p>
        </p:txBody>
      </p:sp>
      <p:sp>
        <p:nvSpPr>
          <p:cNvPr id="5" name="灯片编号占位符 4"/>
          <p:cNvSpPr>
            <a:spLocks noGrp="1"/>
          </p:cNvSpPr>
          <p:nvPr>
            <p:ph type="sldNum" idx="12"/>
          </p:nvPr>
        </p:nvSpPr>
        <p:spPr/>
        <p:txBody>
          <a:bodyPr/>
          <a:lstStyle/>
          <a:p>
            <a:r>
              <a:rPr lang="en-GB"/>
              <a:t>Slide </a:t>
            </a:r>
            <a:fld id="{D09C756B-EB39-4236-ADBB-73052B179AE4}" type="slidenum">
              <a:rPr lang="en-GB" smtClean="0"/>
              <a:pPr/>
              <a:t>9</a:t>
            </a:fld>
            <a:endParaRPr lang="en-GB" dirty="0"/>
          </a:p>
        </p:txBody>
      </p:sp>
      <p:pic>
        <p:nvPicPr>
          <p:cNvPr id="8" name="图片 7"/>
          <p:cNvPicPr>
            <a:picLocks noChangeAspect="1"/>
          </p:cNvPicPr>
          <p:nvPr/>
        </p:nvPicPr>
        <p:blipFill>
          <a:blip r:embed="rId2"/>
          <a:stretch>
            <a:fillRect/>
          </a:stretch>
        </p:blipFill>
        <p:spPr>
          <a:xfrm>
            <a:off x="1211374" y="2508806"/>
            <a:ext cx="6948264" cy="1740966"/>
          </a:xfrm>
          <a:prstGeom prst="rect">
            <a:avLst/>
          </a:prstGeom>
        </p:spPr>
      </p:pic>
    </p:spTree>
    <p:extLst>
      <p:ext uri="{BB962C8B-B14F-4D97-AF65-F5344CB8AC3E}">
        <p14:creationId xmlns:p14="http://schemas.microsoft.com/office/powerpoint/2010/main" val="4036984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212543</TotalTime>
  <Words>806</Words>
  <Application>Microsoft Office PowerPoint</Application>
  <PresentationFormat>全屏显示(4:3)</PresentationFormat>
  <Paragraphs>114</Paragraphs>
  <Slides>13</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Arial Unicode MS</vt:lpstr>
      <vt:lpstr>굴림</vt:lpstr>
      <vt:lpstr>MS Gothic</vt:lpstr>
      <vt:lpstr>Arial</vt:lpstr>
      <vt:lpstr>Times New Roman</vt:lpstr>
      <vt:lpstr>Wingdings</vt:lpstr>
      <vt:lpstr>Office Theme</vt:lpstr>
      <vt:lpstr>Polarization switching for WLAN sensing </vt:lpstr>
      <vt:lpstr>Outline</vt:lpstr>
      <vt:lpstr>Abstract </vt:lpstr>
      <vt:lpstr>Polarization for WLAN sensing </vt:lpstr>
      <vt:lpstr>Polarization for WLAN sensing </vt:lpstr>
      <vt:lpstr>Validation of polarization in WLAN sensing at 2.4 GHz</vt:lpstr>
      <vt:lpstr>Validation of polarization in WLAN sensing at 5 GHz</vt:lpstr>
      <vt:lpstr>Validation of polarization in WLAN sensing at 60 GHz</vt:lpstr>
      <vt:lpstr>How to support it in 11bf ? (1)</vt:lpstr>
      <vt:lpstr>How to support it in 11bf ? (2)</vt:lpstr>
      <vt:lpstr>Summary </vt:lpstr>
      <vt:lpstr>References</vt:lpstr>
      <vt:lpstr>SP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Polarization switching for WLAN sensing</dc:title>
  <dc:creator>durui (D)</dc:creator>
  <cp:lastModifiedBy>durui (D)</cp:lastModifiedBy>
  <cp:revision>1511</cp:revision>
  <cp:lastPrinted>1601-01-01T00:00:00Z</cp:lastPrinted>
  <dcterms:created xsi:type="dcterms:W3CDTF">2016-09-11T14:22:53Z</dcterms:created>
  <dcterms:modified xsi:type="dcterms:W3CDTF">2022-12-12T11:27:40Z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5263d985-4224-47e5-8914-e0e3340231bc</vt:lpwstr>
  </property>
  <property fmtid="{D5CDD505-2E9C-101B-9397-08002B2CF9AE}" pid="3" name="CTP_TimeStamp">
    <vt:lpwstr>2017-10-30 17:26:45Z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y fmtid="{D5CDD505-2E9C-101B-9397-08002B2CF9AE}" pid="8" name="_2015_ms_pID_725343">
    <vt:lpwstr>(3)UJ4DR1zGaS+ObcJbS0CI413UIj9C7pcW8MPS5G830t+2k5Dcw0V8E64MMrrPCFLgOYm0sRMc
ieBdc4jzM81BZZuOqhLOJxYVY2FqYtntHByuPEU2B6G0QIccUbTooDLBlPV0AOZtUzPLOgho
jXTljA9f5FM03L36DV3sHUEd29nCvr9PpLeBgiq6o1yNrOHNZ6oHjR39vUR6Utm+sA/dyHVk
iBw9WIdNklXmzpOx+n</vt:lpwstr>
  </property>
  <property fmtid="{D5CDD505-2E9C-101B-9397-08002B2CF9AE}" pid="9" name="_2015_ms_pID_7253431">
    <vt:lpwstr>RIdPnnN9VorgSgZzZxfJYYcYUZEZU0+1u09IdDymdhFc1Wj/I18Dc+
ge0BJsEF9ki+4xclXrUENlNcnxgoEYNa8PFQ5lrMnDBuBJ6OPft3mIpIpFvsPUFN3CokZqeY
yxgpeXqKljW7QKYXMA8bF4qUzFvjEGzXKDedY9X2kNKdlp4vfbu/wd0fDa+wqR6TDgKs2j0c
Z2kyTmGLU2lM62HKmbI3mWnK3h7fg1i2+qGq</vt:lpwstr>
  </property>
  <property fmtid="{D5CDD505-2E9C-101B-9397-08002B2CF9AE}" pid="10" name="_2015_ms_pID_7253432">
    <vt:lpwstr>8o4+Un1BXH2PuKdb4t/4WSE=</vt:lpwstr>
  </property>
  <property fmtid="{D5CDD505-2E9C-101B-9397-08002B2CF9AE}" pid="11" name="_readonly">
    <vt:lpwstr/>
  </property>
  <property fmtid="{D5CDD505-2E9C-101B-9397-08002B2CF9AE}" pid="12" name="_change">
    <vt:lpwstr/>
  </property>
  <property fmtid="{D5CDD505-2E9C-101B-9397-08002B2CF9AE}" pid="13" name="_full-control">
    <vt:lpwstr/>
  </property>
  <property fmtid="{D5CDD505-2E9C-101B-9397-08002B2CF9AE}" pid="14" name="sflag">
    <vt:lpwstr>1669942298</vt:lpwstr>
  </property>
</Properties>
</file>