
<file path=[Content_Types].xml><?xml version="1.0" encoding="utf-8"?>
<Types xmlns="http://schemas.openxmlformats.org/package/2006/content-types">
  <Default Extension="doc" ContentType="application/msword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6" r:id="rId2"/>
    <p:sldId id="257" r:id="rId3"/>
    <p:sldId id="267" r:id="rId4"/>
    <p:sldId id="265" r:id="rId5"/>
    <p:sldId id="266" r:id="rId6"/>
    <p:sldId id="269" r:id="rId7"/>
    <p:sldId id="278" r:id="rId8"/>
    <p:sldId id="282" r:id="rId9"/>
    <p:sldId id="285" r:id="rId10"/>
    <p:sldId id="281" r:id="rId11"/>
    <p:sldId id="279" r:id="rId12"/>
    <p:sldId id="284" r:id="rId13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671EAC63-DFD5-4FE2-8244-88910012E390}">
          <p14:sldIdLst>
            <p14:sldId id="256"/>
            <p14:sldId id="257"/>
            <p14:sldId id="267"/>
            <p14:sldId id="265"/>
            <p14:sldId id="266"/>
            <p14:sldId id="269"/>
            <p14:sldId id="278"/>
            <p14:sldId id="282"/>
            <p14:sldId id="285"/>
            <p14:sldId id="281"/>
            <p14:sldId id="279"/>
            <p14:sldId id="28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658" autoAdjust="0"/>
    <p:restoredTop sz="94660"/>
  </p:normalViewPr>
  <p:slideViewPr>
    <p:cSldViewPr>
      <p:cViewPr varScale="1">
        <p:scale>
          <a:sx n="57" d="100"/>
          <a:sy n="57" d="100"/>
        </p:scale>
        <p:origin x="523" y="5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802.11-22/1405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September 2022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Marc Emmelmann (Koden-TI)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97464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750904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/>
          </p:nvPr>
        </p:nvSpPr>
        <p:spPr/>
        <p:txBody>
          <a:bodyPr/>
          <a:lstStyle/>
          <a:p>
            <a:r>
              <a:rPr lang="en-US"/>
              <a:t>doc.: IEEE 802.11-22/1405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/>
          </p:nvPr>
        </p:nvSpPr>
        <p:spPr/>
        <p:txBody>
          <a:bodyPr/>
          <a:lstStyle/>
          <a:p>
            <a:r>
              <a:rPr lang="en-GB"/>
              <a:t>September 2022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/>
          </p:nvPr>
        </p:nvSpPr>
        <p:spPr/>
        <p:txBody>
          <a:bodyPr/>
          <a:lstStyle/>
          <a:p>
            <a:r>
              <a:rPr lang="en-US"/>
              <a:t>Marc Emmelmann (Koden-TI)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/>
          </p:nvPr>
        </p:nvSpPr>
        <p:spPr/>
        <p:txBody>
          <a:bodyPr/>
          <a:lstStyle/>
          <a:p>
            <a:r>
              <a:rPr lang="en-US"/>
              <a:t>Page </a:t>
            </a:r>
            <a:fld id="{47A7FEEB-9CD2-43FE-843C-C5350BEACB45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9292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September 2022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Nikola Serafimovski (pureLiFi)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802.11-22/1593r0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3_Document.doc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2/11-22-0975-01-0000-tgbb-mdr-report.docx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18/ec-18-0080-00-ACSD-802-11bb.docx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P802.11bb Report to EC on Approval </a:t>
            </a:r>
            <a:br>
              <a:rPr lang="en-US" dirty="0"/>
            </a:br>
            <a:r>
              <a:rPr lang="en-US" dirty="0"/>
              <a:t>to go to SA Ballot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87263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2022-09-13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1596423"/>
              </p:ext>
            </p:extLst>
          </p:nvPr>
        </p:nvGraphicFramePr>
        <p:xfrm>
          <a:off x="1063625" y="2863850"/>
          <a:ext cx="10058400" cy="2308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cument" r:id="rId3" imgW="10466184" imgH="2400969" progId="Word.Document.8">
                  <p:embed/>
                </p:oleObj>
              </mc:Choice>
              <mc:Fallback>
                <p:oleObj name="Document" r:id="rId3" imgW="10466184" imgH="2400969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3625" y="2863850"/>
                        <a:ext cx="10058400" cy="2308225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2255912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54C932-9022-43B8-BCA4-CABBB411BF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IEEE-SA Mandatory Editorial Coordination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B402289-072A-43FE-9C5B-9D92DCFBC4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0" y="1981201"/>
            <a:ext cx="10582199" cy="4113213"/>
          </a:xfrm>
        </p:spPr>
        <p:txBody>
          <a:bodyPr/>
          <a:lstStyle/>
          <a:p>
            <a:r>
              <a:rPr lang="en-US" dirty="0"/>
              <a:t>Mandatory Draft Review (MDR) completed in the final report doc.: IEEE 802.11-22/0975r1:</a:t>
            </a:r>
          </a:p>
          <a:p>
            <a:endParaRPr lang="en-US" dirty="0"/>
          </a:p>
          <a:p>
            <a:r>
              <a:rPr lang="en-US" dirty="0">
                <a:hlinkClick r:id="rId2"/>
              </a:rPr>
              <a:t>https://mentor.ieee.org/802.11/dcn/22/11-22-0975-01-0000-tgbb-mdr-report.docx</a:t>
            </a:r>
            <a:endParaRPr lang="en-US" dirty="0"/>
          </a:p>
          <a:p>
            <a:endParaRPr lang="en-US" dirty="0"/>
          </a:p>
          <a:p>
            <a:r>
              <a:rPr lang="en-US" dirty="0"/>
              <a:t>Awaiting MEC feedback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2E3D1BC-18A1-4CE6-B187-45291EF1BDC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473847-09D7-4389-BE81-AC7B338A852C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A822B9B-58A7-4F65-A02F-7A558E1962BA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51878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5D20A1-4C8F-7E48-BD15-136CC6AF36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TGbb</a:t>
            </a:r>
            <a:r>
              <a:rPr lang="en-US" dirty="0"/>
              <a:t> Projected Timeline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60BE7D-C91D-994A-A133-24342EB64C85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493B0B-8D4D-0941-894D-30D81D6A8A4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E582C9E-F801-4345-87B4-4D06B988CAED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11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6DE6C6C6-F2BE-254F-AC28-A80A0DDF9EF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13597189"/>
              </p:ext>
            </p:extLst>
          </p:nvPr>
        </p:nvGraphicFramePr>
        <p:xfrm>
          <a:off x="1631505" y="2002497"/>
          <a:ext cx="8527437" cy="2225040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600399">
                  <a:extLst>
                    <a:ext uri="{9D8B030D-6E8A-4147-A177-3AD203B41FA5}">
                      <a16:colId xmlns:a16="http://schemas.microsoft.com/office/drawing/2014/main" val="503046018"/>
                    </a:ext>
                  </a:extLst>
                </a:gridCol>
                <a:gridCol w="2084559">
                  <a:extLst>
                    <a:ext uri="{9D8B030D-6E8A-4147-A177-3AD203B41FA5}">
                      <a16:colId xmlns:a16="http://schemas.microsoft.com/office/drawing/2014/main" val="571804262"/>
                    </a:ext>
                  </a:extLst>
                </a:gridCol>
                <a:gridCol w="2842479">
                  <a:extLst>
                    <a:ext uri="{9D8B030D-6E8A-4147-A177-3AD203B41FA5}">
                      <a16:colId xmlns:a16="http://schemas.microsoft.com/office/drawing/2014/main" val="295772390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Open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/>
                        <a:t>Close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216545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First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Oct. 6</a:t>
                      </a:r>
                      <a:r>
                        <a:rPr lang="en-US" baseline="30000" dirty="0"/>
                        <a:t>th</a:t>
                      </a:r>
                      <a:r>
                        <a:rPr lang="en-US" dirty="0"/>
                        <a:t>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Nov. 5, 2022 (30 days)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27048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Second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March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Apr.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2773345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Third SA Ballot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July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/>
                        <a:t>August 2023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183218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EC to </a:t>
                      </a:r>
                      <a:r>
                        <a:rPr lang="en-US" dirty="0" err="1"/>
                        <a:t>Revcom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Sep.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499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err="1"/>
                        <a:t>REVcom</a:t>
                      </a:r>
                      <a:r>
                        <a:rPr lang="en-US" dirty="0"/>
                        <a:t> to SASB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Dec. 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3524616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CC59A954-82D4-CCDF-C188-4CF40EFF6578}"/>
              </a:ext>
            </a:extLst>
          </p:cNvPr>
          <p:cNvSpPr txBox="1"/>
          <p:nvPr/>
        </p:nvSpPr>
        <p:spPr>
          <a:xfrm>
            <a:off x="1252652" y="4475775"/>
            <a:ext cx="908133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This is a very conservative timeline to cope with any potential issues</a:t>
            </a:r>
          </a:p>
          <a:p>
            <a:r>
              <a:rPr lang="en-US" b="1" dirty="0">
                <a:solidFill>
                  <a:srgbClr val="FF0000"/>
                </a:solidFill>
              </a:rPr>
              <a:t>We can always finish early if we receive just very few comments or</a:t>
            </a:r>
          </a:p>
          <a:p>
            <a:r>
              <a:rPr lang="en-US" b="1" dirty="0">
                <a:solidFill>
                  <a:srgbClr val="FF0000"/>
                </a:solidFill>
              </a:rPr>
              <a:t>make good progress</a:t>
            </a:r>
          </a:p>
        </p:txBody>
      </p:sp>
    </p:spTree>
    <p:extLst>
      <p:ext uri="{BB962C8B-B14F-4D97-AF65-F5344CB8AC3E}">
        <p14:creationId xmlns:p14="http://schemas.microsoft.com/office/powerpoint/2010/main" val="19557960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98048D-EAC5-43AC-E02C-2C68F477A4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Revision history of this document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945E81-CA43-3CA5-1B55-16CFE40FE3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R0			Unfinished draft version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9E5F4-3DE7-CF27-AC76-D10F06EBD46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232540-BC31-7246-8D8C-C1C5413771C3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B1882F01-2787-C7EE-C4E8-A50A76127E1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384626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Introduction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This document contains the report to the IEEE 802 Executive Committee in support of a request for </a:t>
            </a:r>
            <a:r>
              <a:rPr lang="en-GB" u="sng" dirty="0">
                <a:ea typeface="ＭＳ Ｐゴシック" pitchFamily="34" charset="-128"/>
              </a:rPr>
              <a:t>conditional approval </a:t>
            </a:r>
            <a:r>
              <a:rPr lang="en-GB" dirty="0">
                <a:ea typeface="ＭＳ Ｐゴシック" pitchFamily="34" charset="-128"/>
              </a:rPr>
              <a:t>to send IEEE P802.11bb to SA Ballot.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The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r3</a:t>
            </a:r>
            <a:r>
              <a:rPr lang="en-GB" dirty="0">
                <a:ea typeface="ＭＳ Ｐゴシック" pitchFamily="34" charset="-128"/>
              </a:rPr>
              <a:t> document was approved during the interim session of the 802.11 working group on September 16, 2022.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>
                <a:ea typeface="ＭＳ Ｐゴシック" pitchFamily="34" charset="-128"/>
              </a:rPr>
              <a:t>WG motion results: Y/N/A 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xx-</a:t>
            </a:r>
            <a:r>
              <a:rPr lang="en-GB" dirty="0" err="1">
                <a:highlight>
                  <a:srgbClr val="FFFF00"/>
                </a:highlight>
                <a:ea typeface="ＭＳ Ｐゴシック" pitchFamily="34" charset="-128"/>
              </a:rPr>
              <a:t>yy</a:t>
            </a: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-</a:t>
            </a:r>
            <a:r>
              <a:rPr lang="en-GB" dirty="0" err="1">
                <a:highlight>
                  <a:srgbClr val="FFFF00"/>
                </a:highlight>
                <a:ea typeface="ＭＳ Ｐゴシック" pitchFamily="34" charset="-128"/>
              </a:rPr>
              <a:t>zz</a:t>
            </a:r>
            <a:endParaRPr lang="en-GB" dirty="0">
              <a:highlight>
                <a:srgbClr val="FFFF00"/>
              </a:highlight>
              <a:ea typeface="ＭＳ Ｐゴシック" pitchFamily="34" charset="-128"/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GB" dirty="0">
                <a:highlight>
                  <a:srgbClr val="FFFF00"/>
                </a:highlight>
                <a:ea typeface="ＭＳ Ｐゴシック" pitchFamily="34" charset="-128"/>
              </a:rPr>
              <a:t>R???</a:t>
            </a:r>
            <a:r>
              <a:rPr lang="en-GB" dirty="0">
                <a:ea typeface="ＭＳ Ｐゴシック" pitchFamily="34" charset="-128"/>
              </a:rPr>
              <a:t> adds motion results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BE0662-342D-0047-B893-C7F52E87D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Status 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10BB9F-DF7D-7B4D-B27C-54DBD5030D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</a:t>
            </a:r>
            <a:r>
              <a:rPr lang="en-US" dirty="0" err="1"/>
              <a:t>TGbb</a:t>
            </a:r>
            <a:r>
              <a:rPr lang="en-US" dirty="0"/>
              <a:t> Draft has gone through 3 WG Letter Ballots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Draft 1.0 was the first to achieve &gt; 75% needed for an approved draft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WG Letter Ballot on D3.0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96% approval rate considering post-ballot vote changes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Did not result in any new disapprove votes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14 new “must be satisfied comments” were received.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29 new comments came from “approve voters”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TG decided create a D4.0 to address the comments to perfect the draft; Motion to started WG Letter Ballot on D4.0 passed during September 2022 Interim Meeting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TG has resolved 510 comments received on drafts 1.0 to 3.0.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9993B-0BD8-FE40-998A-4BA4FD54811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232E9E-83C1-C841-BA21-16700F554E7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E6E68E77-2030-2644-ACA0-6A2A18D87D6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757521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FBC3311-CE7A-E249-8A24-1037354EB10E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15E7A8-002B-8E43-A24D-CCA02E347C5F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E1ECFE0-2F48-DE41-A09C-D98670D2851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773DD9D-4101-AC4C-9CBD-F55B37A9B27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685801"/>
            <a:ext cx="10361613" cy="582960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802.11 WG Letter Ballot Results – P802.11bb</a:t>
            </a:r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8D5A3CE-0519-484A-AF51-C2E8DAC5EC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12857"/>
              </p:ext>
            </p:extLst>
          </p:nvPr>
        </p:nvGraphicFramePr>
        <p:xfrm>
          <a:off x="335360" y="1477536"/>
          <a:ext cx="11521281" cy="484322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93610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9614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621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615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7228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42101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43307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64722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632450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</a:tblGrid>
              <a:tr h="1110208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Type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Pool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%Return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%Abstain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Disapprove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%Approve</a:t>
                      </a:r>
                      <a:endParaRPr kumimoji="0" lang="en-GB" sz="32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 Jan.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Technical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Technical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59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18.79%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87%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357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19.05%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94%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281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95%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463025545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Post-ballot update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485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371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76%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75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20.22%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292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</a:t>
                      </a: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99%</a:t>
                      </a:r>
                    </a:p>
                  </a:txBody>
                  <a:tcPr marL="7620" marR="7620" marT="7620" marB="0" anchor="ctr"/>
                </a:tc>
                <a:extLst>
                  <a:ext uri="{0D108BD9-81ED-4DB2-BD59-A6C34878D82A}">
                    <a16:rowId xmlns:a16="http://schemas.microsoft.com/office/drawing/2014/main" val="3091477012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26 Sept.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4.0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GB" sz="14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</a:t>
                      </a:r>
                    </a:p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28584499"/>
                  </a:ext>
                </a:extLst>
              </a:tr>
              <a:tr h="491294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9898104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5320840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:a16="http://schemas.microsoft.com/office/drawing/2014/main" id="{B03842A8-B690-E941-A8D1-30EF0D4765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solidFill>
                  <a:schemeClr val="tx1"/>
                </a:solidFill>
                <a:ea typeface="ＭＳ Ｐゴシック" pitchFamily="34" charset="-128"/>
              </a:rPr>
              <a:t>802.11 WG Letter Ballot Comments – P802.11bb</a:t>
            </a:r>
            <a:endParaRPr lang="en-US" dirty="0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19730A-F013-2444-8C43-12ECF4E86A1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579922-A0BE-A942-89EB-221739D509E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5E95E4-ECC2-414A-9B7D-C93C188BF65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/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B08D061-F5D4-4246-AA41-02F06B62EF0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24187170"/>
              </p:ext>
            </p:extLst>
          </p:nvPr>
        </p:nvGraphicFramePr>
        <p:xfrm>
          <a:off x="1310180" y="1751014"/>
          <a:ext cx="10361083" cy="4558304"/>
        </p:xfrm>
        <a:graphic>
          <a:graphicData uri="http://schemas.openxmlformats.org/drawingml/2006/table">
            <a:tbl>
              <a:tblPr firstRow="1" bandRow="1">
                <a:tableStyleId>{ED083AE6-46FA-4A59-8FB0-9F97EB10719F}</a:tableStyleId>
              </a:tblPr>
              <a:tblGrid>
                <a:gridCol w="108323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053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5614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91096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060910"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ID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vert="eaVert"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Ballot Close Date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Title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 Number of Comments received (Yes and No votes)</a:t>
                      </a:r>
                      <a:endParaRPr kumimoji="0" lang="en-GB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+mn-ea"/>
                          <a:cs typeface="Arial" charset="0"/>
                        </a:rPr>
                        <a:t>12 Jan. 2022</a:t>
                      </a:r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Technical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1.0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333 (183 T, 131 E, 19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22 Apr.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2.0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112 (63 T, 38 E, 11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31 Aug. 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Recirculation </a:t>
                      </a:r>
                      <a:r>
                        <a:rPr kumimoji="0" lang="en-GB" sz="14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TGbb</a:t>
                      </a:r>
                      <a:r>
                        <a:rPr kumimoji="0" lang="en-GB" sz="14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 Draft 3.0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65 (30 T, 21 E, 14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0" lang="en-US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sz="14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82899">
                <a:tc>
                  <a:txBody>
                    <a:bodyPr/>
                    <a:lstStyle/>
                    <a:p>
                      <a:pPr algn="ctr"/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Total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sz="16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kumimoji="0" lang="en-US" sz="16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  <a:ea typeface="Times New Roman" pitchFamily="18" charset="0"/>
                          <a:cs typeface="Arial" charset="0"/>
                        </a:rPr>
                        <a:t>510 (276 T, 190 E, 44 G)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8597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9631F7-3AD8-C648-BFEB-0F0B60AEF0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2"/>
            <a:ext cx="10361084" cy="503334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by commenter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4FAF290-659D-0545-9698-E26C8E51B97F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66FAC0A-2CEA-694D-841A-2D06A37FC703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A89637-2E6F-3E47-8452-3FF43D6C159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6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219F640A-C450-BA4C-A682-B926FDAADD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83349811"/>
              </p:ext>
            </p:extLst>
          </p:nvPr>
        </p:nvGraphicFramePr>
        <p:xfrm>
          <a:off x="191344" y="1623758"/>
          <a:ext cx="11665295" cy="259688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3888432">
                  <a:extLst>
                    <a:ext uri="{9D8B030D-6E8A-4147-A177-3AD203B41FA5}">
                      <a16:colId xmlns:a16="http://schemas.microsoft.com/office/drawing/2014/main" val="310604816"/>
                    </a:ext>
                  </a:extLst>
                </a:gridCol>
                <a:gridCol w="1215758">
                  <a:extLst>
                    <a:ext uri="{9D8B030D-6E8A-4147-A177-3AD203B41FA5}">
                      <a16:colId xmlns:a16="http://schemas.microsoft.com/office/drawing/2014/main" val="2765377680"/>
                    </a:ext>
                  </a:extLst>
                </a:gridCol>
                <a:gridCol w="1540370">
                  <a:extLst>
                    <a:ext uri="{9D8B030D-6E8A-4147-A177-3AD203B41FA5}">
                      <a16:colId xmlns:a16="http://schemas.microsoft.com/office/drawing/2014/main" val="838966622"/>
                    </a:ext>
                  </a:extLst>
                </a:gridCol>
                <a:gridCol w="1459297">
                  <a:extLst>
                    <a:ext uri="{9D8B030D-6E8A-4147-A177-3AD203B41FA5}">
                      <a16:colId xmlns:a16="http://schemas.microsoft.com/office/drawing/2014/main" val="3731898696"/>
                    </a:ext>
                  </a:extLst>
                </a:gridCol>
                <a:gridCol w="1297153">
                  <a:extLst>
                    <a:ext uri="{9D8B030D-6E8A-4147-A177-3AD203B41FA5}">
                      <a16:colId xmlns:a16="http://schemas.microsoft.com/office/drawing/2014/main" val="2234034023"/>
                    </a:ext>
                  </a:extLst>
                </a:gridCol>
                <a:gridCol w="2264285">
                  <a:extLst>
                    <a:ext uri="{9D8B030D-6E8A-4147-A177-3AD203B41FA5}">
                      <a16:colId xmlns:a16="http://schemas.microsoft.com/office/drawing/2014/main" val="1299444794"/>
                    </a:ext>
                  </a:extLst>
                </a:gridCol>
              </a:tblGrid>
              <a:tr h="58520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Voter name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LB267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Total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7050037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dirty="0" err="1"/>
                        <a:t>Aboulmagd</a:t>
                      </a:r>
                      <a:r>
                        <a:rPr lang="en-US" sz="1600" dirty="0"/>
                        <a:t>, Osama (Huawei)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1438254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/>
                        <a:t>Rison, Mark (Samsung)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6616532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/>
                        <a:t>Segev, Jonathan (Intel)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74219747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r>
                        <a:rPr lang="en-US" sz="1600" dirty="0"/>
                        <a:t>Van Zelst, Allert (Qualcomm)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5488704"/>
                  </a:ext>
                </a:extLst>
              </a:tr>
              <a:tr h="292608">
                <a:tc>
                  <a:txBody>
                    <a:bodyPr/>
                    <a:lstStyle/>
                    <a:p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82269102"/>
                  </a:ext>
                </a:extLst>
              </a:tr>
              <a:tr h="334400">
                <a:tc>
                  <a:txBody>
                    <a:bodyPr/>
                    <a:lstStyle/>
                    <a:p>
                      <a:r>
                        <a:rPr lang="en-US" sz="1600" b="1" dirty="0"/>
                        <a:t>Total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896401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476348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comments</a:t>
            </a:r>
            <a:endParaRPr lang="en-CA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55440" y="1981200"/>
            <a:ext cx="5040560" cy="1663824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1800" dirty="0">
                <a:ea typeface="ＭＳ Ｐゴシック" pitchFamily="34" charset="-128"/>
              </a:rPr>
              <a:t>The composite of all unsatisfied comments and the resolutions approved by the comment resolution committee received during working group ballot may be found in the embedded document on the right:</a:t>
            </a:r>
          </a:p>
          <a:p>
            <a:pPr lvl="1">
              <a:lnSpc>
                <a:spcPct val="80000"/>
              </a:lnSpc>
            </a:pPr>
            <a:r>
              <a:rPr lang="en-GB" sz="1600" dirty="0">
                <a:ea typeface="ＭＳ Ｐゴシック" pitchFamily="34" charset="-128"/>
              </a:rPr>
              <a:t>Double click on the icon to the right to open this.</a:t>
            </a:r>
          </a:p>
          <a:p>
            <a:pPr>
              <a:lnSpc>
                <a:spcPct val="80000"/>
              </a:lnSpc>
            </a:pPr>
            <a:endParaRPr lang="en-GB" sz="1800" dirty="0">
              <a:ea typeface="ＭＳ Ｐゴシック" pitchFamily="34" charset="-128"/>
            </a:endParaRPr>
          </a:p>
          <a:p>
            <a:endParaRPr lang="en-CA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1800" b="1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US"/>
              <a:t>September 2022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>
          <a:xfrm>
            <a:off x="10920536" y="6478792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defPPr>
              <a:defRPr lang="en-CA"/>
            </a:defPPr>
            <a:lvl1pPr algn="r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200" kern="1200">
                <a:solidFill>
                  <a:schemeClr val="tx1"/>
                </a:solidFill>
                <a:latin typeface="Times New Roman" pitchFamily="18" charset="0"/>
                <a:ea typeface="+mn-ea"/>
                <a:cs typeface="+mn-cs"/>
              </a:defRPr>
            </a:lvl9pPr>
          </a:lstStyle>
          <a:p>
            <a:r>
              <a:rPr lang="en-CA"/>
              <a:t>Nikola Serafimovski (pureLiFi)</a:t>
            </a:r>
            <a:endParaRPr lang="en-CA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4DB4A89-15C8-4E45-B125-5017FF6EA3AB}" type="slidenum">
              <a:rPr lang="en-CA" smtClean="0"/>
              <a:pPr/>
              <a:t>7</a:t>
            </a:fld>
            <a:endParaRPr lang="en-CA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4052270-2648-4224-B921-855887F9EA2D}"/>
              </a:ext>
            </a:extLst>
          </p:cNvPr>
          <p:cNvSpPr txBox="1"/>
          <p:nvPr/>
        </p:nvSpPr>
        <p:spPr>
          <a:xfrm>
            <a:off x="6498167" y="2001982"/>
            <a:ext cx="299152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chemeClr val="tx1"/>
                </a:solidFill>
              </a:rPr>
              <a:t>Unsatisfied for LB 260 through LB267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4672384-2808-2894-0EDD-C733D5B1F70C}"/>
              </a:ext>
            </a:extLst>
          </p:cNvPr>
          <p:cNvSpPr txBox="1"/>
          <p:nvPr/>
        </p:nvSpPr>
        <p:spPr>
          <a:xfrm>
            <a:off x="2999656" y="4509120"/>
            <a:ext cx="142821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UPDATE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27023C1-CC0C-72B5-353C-0C72C55CCC0B}"/>
              </a:ext>
            </a:extLst>
          </p:cNvPr>
          <p:cNvSpPr txBox="1"/>
          <p:nvPr/>
        </p:nvSpPr>
        <p:spPr>
          <a:xfrm>
            <a:off x="7176120" y="2813112"/>
            <a:ext cx="16305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Embed XL</a:t>
            </a:r>
          </a:p>
        </p:txBody>
      </p:sp>
    </p:spTree>
    <p:extLst>
      <p:ext uri="{BB962C8B-B14F-4D97-AF65-F5344CB8AC3E}">
        <p14:creationId xmlns:p14="http://schemas.microsoft.com/office/powerpoint/2010/main" val="811303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B42D5-2D28-4898-85AB-2B7C67C2F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14401" y="685801"/>
            <a:ext cx="10361084" cy="654967"/>
          </a:xfrm>
        </p:spPr>
        <p:txBody>
          <a:bodyPr/>
          <a:lstStyle/>
          <a:p>
            <a:r>
              <a:rPr lang="en-GB" dirty="0">
                <a:ea typeface="ＭＳ Ｐゴシック" pitchFamily="34" charset="-128"/>
              </a:rPr>
              <a:t>Unsatisfied Technical Comments – Topics</a:t>
            </a:r>
            <a:endParaRPr lang="en-US" dirty="0">
              <a:highlight>
                <a:srgbClr val="FFFF00"/>
              </a:highlight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BAD51C2-D27B-469C-8BE8-B36E0DFDE12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3392" y="1628801"/>
            <a:ext cx="10652093" cy="4465614"/>
          </a:xfrm>
        </p:spPr>
        <p:txBody>
          <a:bodyPr/>
          <a:lstStyle/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Aboulmagd</a:t>
            </a: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,	Osama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(Huawei) – (over 5 emails sent, presentation during </a:t>
            </a:r>
            <a:r>
              <a:rPr lang="en-US" sz="2000" b="0" kern="1200" dirty="0" err="1">
                <a:latin typeface="Times New Roman" panose="02020603050405020304" pitchFamily="18" charset="0"/>
                <a:ea typeface="MS Gothic" panose="020B0609070205080204" pitchFamily="49" charset="-128"/>
              </a:rPr>
              <a:t>TGbb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 teleconference held to address the concerns, reply to the concerns provided and in-person discussions held during Sept.’22 interim)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More information was requested on the MAC/PHY for LC.</a:t>
            </a:r>
          </a:p>
          <a:p>
            <a:pPr marL="0" fontAlgn="t">
              <a:spcBef>
                <a:spcPts val="0"/>
              </a:spcBef>
              <a:spcAft>
                <a:spcPts val="600"/>
              </a:spcAft>
            </a:pPr>
            <a:r>
              <a:rPr lang="en-US" sz="200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Jonathan Segev </a:t>
            </a:r>
            <a:r>
              <a:rPr lang="en-US" sz="20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(Intel) – (over 4 emails sent and in-person discussions held during Sept.’22 interim)</a:t>
            </a:r>
          </a:p>
          <a:p>
            <a:pPr marL="400050" lvl="1" fontAlgn="t">
              <a:spcBef>
                <a:spcPts val="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sz="1600" b="0" kern="1200" dirty="0">
                <a:latin typeface="Times New Roman" panose="02020603050405020304" pitchFamily="18" charset="0"/>
                <a:ea typeface="MS Gothic" panose="020B0609070205080204" pitchFamily="49" charset="-128"/>
              </a:rPr>
              <a:t>Concerns that the Fine Time Measurement mechanisms may not work with LC</a:t>
            </a:r>
            <a:endParaRPr lang="en-US" sz="2000" b="0" kern="1200" dirty="0">
              <a:latin typeface="Times New Roman" panose="02020603050405020304" pitchFamily="18" charset="0"/>
              <a:ea typeface="MS Gothic" panose="020B0609070205080204" pitchFamily="49" charset="-128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E0B9C11-459E-4421-BACA-3F30CF83606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E2E38-08C3-48E2-8AE5-22B4C368959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AB031DDC-655F-4BEF-93F6-15FEC002D0D3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2692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ACD08E-C863-C134-67C3-1C37790631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CSD Reaffirmation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282FEF-4D79-EFB0-C421-5EB2AAFEEF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CSD has been re-affirmed as part of the motion to request the EC to forward the draft to SA Ballot:</a:t>
            </a:r>
          </a:p>
          <a:p>
            <a:endParaRPr lang="en-US" dirty="0"/>
          </a:p>
          <a:p>
            <a:r>
              <a:rPr lang="en-GB" altLang="en-US" dirty="0">
                <a:hlinkClick r:id="rId2"/>
              </a:rPr>
              <a:t>https://mentor.ieee.org/802-ec/dcn/18/ec-18-0080-00-ACSD-802-11bb.docx</a:t>
            </a:r>
            <a:r>
              <a:rPr lang="en-GB" altLang="en-US" dirty="0"/>
              <a:t> 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F6A5969-9813-6BF9-7AA5-1BEC744B7C3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5A4B7B8-2CC5-10E8-F001-B1F63455A52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Nikola Serafimovski (pureLiFi)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416A69F6-DDB6-8452-C92B-18EB06ECDC6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September 2022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14794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7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E5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937</Words>
  <Application>Microsoft Office PowerPoint</Application>
  <PresentationFormat>Widescreen</PresentationFormat>
  <Paragraphs>224</Paragraphs>
  <Slides>12</Slides>
  <Notes>5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Times New Roman</vt:lpstr>
      <vt:lpstr>Office Theme</vt:lpstr>
      <vt:lpstr>Microsoft Word 97 - 2003 Document</vt:lpstr>
      <vt:lpstr>P802.11bb Report to EC on Approval  to go to SA Ballot</vt:lpstr>
      <vt:lpstr>Introduction</vt:lpstr>
      <vt:lpstr>Status Summary</vt:lpstr>
      <vt:lpstr>802.11 WG Letter Ballot Results – P802.11bb</vt:lpstr>
      <vt:lpstr>802.11 WG Letter Ballot Comments – P802.11bb</vt:lpstr>
      <vt:lpstr>Unsatisfied Technical comments by commenter</vt:lpstr>
      <vt:lpstr>Unsatisfied comments</vt:lpstr>
      <vt:lpstr>Unsatisfied Technical Comments – Topics</vt:lpstr>
      <vt:lpstr>CSD Reaffirmation</vt:lpstr>
      <vt:lpstr>IEEE-SA Mandatory Editorial Coordination</vt:lpstr>
      <vt:lpstr>TGbb Projected Timeline</vt:lpstr>
      <vt:lpstr>Revision history of this document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P802.11az Report to EC on Approval to go to SA Ballot</dc:title>
  <dc:creator>Jonathan Segev</dc:creator>
  <cp:keywords/>
  <cp:lastModifiedBy>Nikola Serafimovski</cp:lastModifiedBy>
  <cp:revision>223</cp:revision>
  <cp:lastPrinted>1601-01-01T00:00:00Z</cp:lastPrinted>
  <dcterms:created xsi:type="dcterms:W3CDTF">2019-11-09T15:46:46Z</dcterms:created>
  <dcterms:modified xsi:type="dcterms:W3CDTF">2022-09-14T07:15:24Z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8cbb5918-7074-460f-8109-a37032fced48</vt:lpwstr>
  </property>
  <property fmtid="{D5CDD505-2E9C-101B-9397-08002B2CF9AE}" pid="3" name="CTP_TimeStamp">
    <vt:lpwstr>2020-02-02 19:26:57Z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CTP_NT</vt:lpwstr>
  </property>
</Properties>
</file>