
<file path=[Content_Types].xml><?xml version="1.0" encoding="utf-8"?>
<Types xmlns="http://schemas.openxmlformats.org/package/2006/content-types">
  <Default Extension="emf" ContentType="image/x-emf"/>
  <Default Extension="wmf" ContentType="image/x-w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67" r:id="rId4"/>
    <p:sldId id="285" r:id="rId5"/>
    <p:sldId id="284" r:id="rId6"/>
    <p:sldId id="286" r:id="rId7"/>
    <p:sldId id="287" r:id="rId8"/>
    <p:sldId id="288" r:id="rId9"/>
    <p:sldId id="289" r:id="rId10"/>
    <p:sldId id="290" r:id="rId11"/>
  </p:sldIdLst>
  <p:sldSz cx="12192000" cy="6858000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671EAC63-DFD5-4FE2-8244-88910012E390}">
          <p14:sldIdLst>
            <p14:sldId id="256"/>
            <p14:sldId id="257"/>
            <p14:sldId id="267"/>
            <p14:sldId id="285"/>
            <p14:sldId id="284"/>
            <p14:sldId id="286"/>
            <p14:sldId id="287"/>
            <p14:sldId id="288"/>
            <p14:sldId id="289"/>
            <p14:sldId id="290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E9A9680-B237-4EE5-A1F1-E407ACFD04FA}" v="40" dt="2021-09-20T18:05:14.25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555" autoAdjust="0"/>
    <p:restoredTop sz="94660"/>
  </p:normalViewPr>
  <p:slideViewPr>
    <p:cSldViewPr>
      <p:cViewPr varScale="1">
        <p:scale>
          <a:sx n="78" d="100"/>
          <a:sy n="78" d="100"/>
        </p:scale>
        <p:origin x="48" y="60"/>
      </p:cViewPr>
      <p:guideLst>
        <p:guide orient="horz" pos="2160"/>
        <p:guide pos="384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/>
              <a:t>doc.: IEEE 802.11-21/1501r5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7CCAAF-252C-4847-8D16-EDD6B40E4912}" type="datetimeFigureOut">
              <a:rPr lang="en-US" smtClean="0"/>
              <a:pPr/>
              <a:t>2022/10/3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/>
              <a:t>Jonathan egev, Intel Corporation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doc.: IEEE 802.11-21/1501r5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Month Year</a:t>
            </a:r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385763" y="701675"/>
            <a:ext cx="6161087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Jonathan egev, Intel Corporation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2453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Feb 2022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Bo Sun (ZTE Corporation)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 smtClean="0"/>
              <a:t>Bo Sun (ZTE Corporation)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Sep 2022</a:t>
            </a:r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1" y="1981201"/>
            <a:ext cx="5077884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5484" y="1981201"/>
            <a:ext cx="508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7524760" y="6475414"/>
            <a:ext cx="3865024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Sep 2022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Bo Sun (ZTE Corporation)</a:t>
            </a: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1" y="685801"/>
            <a:ext cx="2588684" cy="540861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1"/>
            <a:ext cx="7569200" cy="540861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14401" y="685801"/>
            <a:ext cx="10361084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1" y="1981201"/>
            <a:ext cx="10361084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outline text format</a:t>
            </a:r>
          </a:p>
          <a:p>
            <a:pPr lvl="1"/>
            <a:r>
              <a:rPr lang="en-GB"/>
              <a:t>Second Outline Level</a:t>
            </a:r>
          </a:p>
          <a:p>
            <a:pPr lvl="2"/>
            <a:r>
              <a:rPr lang="en-GB"/>
              <a:t>Third Outline Level</a:t>
            </a:r>
          </a:p>
          <a:p>
            <a:pPr lvl="3"/>
            <a:r>
              <a:rPr lang="en-GB"/>
              <a:t>Fourth Outline Level</a:t>
            </a:r>
          </a:p>
          <a:p>
            <a:pPr lvl="4"/>
            <a:r>
              <a:rPr lang="en-GB"/>
              <a:t>Fifth Outline Level</a:t>
            </a:r>
          </a:p>
          <a:p>
            <a:pPr lvl="4"/>
            <a:r>
              <a:rPr lang="en-GB"/>
              <a:t>Sixth Outline Level</a:t>
            </a:r>
          </a:p>
          <a:p>
            <a:pPr lvl="4"/>
            <a:r>
              <a:rPr lang="en-GB"/>
              <a:t>Seventh Outline Level</a:t>
            </a:r>
          </a:p>
          <a:p>
            <a:pPr lvl="4"/>
            <a:r>
              <a:rPr lang="en-GB"/>
              <a:t>Eighth Outline Level</a:t>
            </a:r>
          </a:p>
          <a:p>
            <a:pPr lvl="4"/>
            <a:r>
              <a:rPr lang="en-GB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Sep 2022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 smtClean="0"/>
              <a:t>Bo Sun (ZTE Corporation)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5793318" y="6475414"/>
            <a:ext cx="704849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914400" y="609600"/>
            <a:ext cx="103632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912285" y="6475413"/>
            <a:ext cx="718145" cy="18466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914400" y="6477000"/>
            <a:ext cx="104648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" name="Date Placeholder 3"/>
          <p:cNvSpPr txBox="1">
            <a:spLocks/>
          </p:cNvSpPr>
          <p:nvPr userDrawn="1"/>
        </p:nvSpPr>
        <p:spPr bwMode="auto">
          <a:xfrm>
            <a:off x="6667504" y="357166"/>
            <a:ext cx="466728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</a:t>
            </a: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802.11-22/1521r3</a:t>
            </a:r>
            <a:endParaRPr kumimoji="0" lang="en-GB" sz="1800" b="1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__1.doc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wmf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22/11-22-0021-14-0000-tgbd-mdr-report.docx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914400" y="469900"/>
            <a:ext cx="10363200" cy="1470025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 smtClean="0"/>
              <a:t>P802.11bd Report </a:t>
            </a:r>
            <a:r>
              <a:rPr lang="en-US" dirty="0"/>
              <a:t>to EC </a:t>
            </a:r>
            <a:r>
              <a:rPr lang="en-US" dirty="0" smtClean="0"/>
              <a:t>on Conditional Approval to forward draft to </a:t>
            </a:r>
            <a:r>
              <a:rPr lang="en-US" dirty="0" err="1" smtClean="0"/>
              <a:t>RevCom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878542" y="1872630"/>
            <a:ext cx="8534400" cy="476250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</a:t>
            </a:r>
            <a:r>
              <a:rPr lang="en-GB" sz="2000" b="0" dirty="0" smtClean="0"/>
              <a:t>2022-09-05</a:t>
            </a:r>
            <a:endParaRPr lang="en-GB" sz="2000" b="0" dirty="0"/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dirty="0" smtClean="0"/>
              <a:t>Bo Sun (ZTE </a:t>
            </a:r>
            <a:r>
              <a:rPr lang="en-GB" dirty="0"/>
              <a:t>Corporation)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993775" y="2255912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  <p:graphicFrame>
        <p:nvGraphicFramePr>
          <p:cNvPr id="9" name="Objec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58944724"/>
              </p:ext>
            </p:extLst>
          </p:nvPr>
        </p:nvGraphicFramePr>
        <p:xfrm>
          <a:off x="1419225" y="3195638"/>
          <a:ext cx="9321800" cy="1533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62" name="Document" r:id="rId4" imgW="8290738" imgH="1371924" progId="Word.Document.8">
                  <p:embed/>
                </p:oleObj>
              </mc:Choice>
              <mc:Fallback>
                <p:oleObj name="Document" r:id="rId4" imgW="8290738" imgH="1371924" progId="Word.Document.8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419225" y="3195638"/>
                        <a:ext cx="9321800" cy="1533525"/>
                      </a:xfrm>
                      <a:prstGeom prst="rect">
                        <a:avLst/>
                      </a:prstGeom>
                      <a:noFill/>
                      <a:ln w="38100">
                        <a:noFill/>
                        <a:miter/>
                      </a:ln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25D20A1-4C8F-7E48-BD15-136CC6AF36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Current </a:t>
            </a:r>
            <a:r>
              <a:rPr lang="en-US" dirty="0" err="1" smtClean="0"/>
              <a:t>TGbd</a:t>
            </a:r>
            <a:r>
              <a:rPr lang="en-US" dirty="0" smtClean="0"/>
              <a:t> Timeline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D160BE7D-C91D-994A-A133-24342EB64C85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  <p:sp>
        <p:nvSpPr>
          <p:cNvPr id="4" name="Footer Placeholder 3">
            <a:extLst>
              <a:ext uri="{FF2B5EF4-FFF2-40B4-BE49-F238E27FC236}">
                <a16:creationId xmlns="" xmlns:a16="http://schemas.microsoft.com/office/drawing/2014/main" id="{59493B0B-8D4D-0941-894D-30D81D6A8A4A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dirty="0" smtClean="0"/>
              <a:t>Bo Sun (ZTE </a:t>
            </a:r>
            <a:r>
              <a:rPr lang="en-GB" dirty="0"/>
              <a:t>Corporation)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EE582C9E-F801-4345-87B4-4D06B988CAED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10</a:t>
            </a:fld>
            <a:endParaRPr lang="en-GB"/>
          </a:p>
        </p:txBody>
      </p:sp>
      <p:graphicFrame>
        <p:nvGraphicFramePr>
          <p:cNvPr id="6" name="Table 5">
            <a:extLst>
              <a:ext uri="{FF2B5EF4-FFF2-40B4-BE49-F238E27FC236}">
                <a16:creationId xmlns="" xmlns:a16="http://schemas.microsoft.com/office/drawing/2014/main" id="{6DE6C6C6-F2BE-254F-AC28-A80A0DDF9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5828522"/>
              </p:ext>
            </p:extLst>
          </p:nvPr>
        </p:nvGraphicFramePr>
        <p:xfrm>
          <a:off x="922066" y="1844824"/>
          <a:ext cx="9862119" cy="445008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5397623">
                  <a:extLst>
                    <a:ext uri="{9D8B030D-6E8A-4147-A177-3AD203B41FA5}">
                      <a16:colId xmlns="" xmlns:a16="http://schemas.microsoft.com/office/drawing/2014/main" val="503046018"/>
                    </a:ext>
                  </a:extLst>
                </a:gridCol>
                <a:gridCol w="1998966">
                  <a:extLst>
                    <a:ext uri="{9D8B030D-6E8A-4147-A177-3AD203B41FA5}">
                      <a16:colId xmlns="" xmlns:a16="http://schemas.microsoft.com/office/drawing/2014/main" val="571804262"/>
                    </a:ext>
                  </a:extLst>
                </a:gridCol>
                <a:gridCol w="2465530">
                  <a:extLst>
                    <a:ext uri="{9D8B030D-6E8A-4147-A177-3AD203B41FA5}">
                      <a16:colId xmlns="" xmlns:a16="http://schemas.microsoft.com/office/drawing/2014/main" val="29577239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Open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Close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9216545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D4.0 </a:t>
                      </a:r>
                      <a:r>
                        <a:rPr lang="en-US" baseline="0" dirty="0" smtClean="0"/>
                        <a:t>WG Recirculation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Mar 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Mar 30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EC</a:t>
                      </a:r>
                      <a:r>
                        <a:rPr lang="en-US" baseline="0" dirty="0" smtClean="0"/>
                        <a:t> (Conditional) Approval for SA Ballot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Mar</a:t>
                      </a:r>
                      <a:r>
                        <a:rPr lang="en-US" baseline="0" dirty="0" smtClean="0"/>
                        <a:t> 18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1</a:t>
                      </a:r>
                      <a:r>
                        <a:rPr lang="en-US" baseline="30000" dirty="0" smtClean="0"/>
                        <a:t>st</a:t>
                      </a:r>
                      <a:r>
                        <a:rPr lang="en-US" dirty="0" smtClean="0"/>
                        <a:t> SA </a:t>
                      </a:r>
                      <a:r>
                        <a:rPr lang="en-US" dirty="0"/>
                        <a:t>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Apr 5</a:t>
                      </a:r>
                      <a:r>
                        <a:rPr lang="en-US" baseline="0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May 4 </a:t>
                      </a:r>
                      <a:r>
                        <a:rPr lang="en-US" dirty="0"/>
                        <a:t>(30 days)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96270489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2</a:t>
                      </a:r>
                      <a:r>
                        <a:rPr lang="en-US" baseline="30000" dirty="0" smtClean="0"/>
                        <a:t>nd</a:t>
                      </a:r>
                      <a:r>
                        <a:rPr lang="en-US" dirty="0" smtClean="0"/>
                        <a:t> SA </a:t>
                      </a:r>
                      <a:r>
                        <a:rPr lang="en-US" dirty="0"/>
                        <a:t>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Jun </a:t>
                      </a:r>
                      <a:r>
                        <a:rPr lang="en-US" dirty="0"/>
                        <a:t>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Jul. </a:t>
                      </a:r>
                      <a:r>
                        <a:rPr lang="en-US" dirty="0"/>
                        <a:t>2022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4277334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3</a:t>
                      </a:r>
                      <a:r>
                        <a:rPr lang="en-US" baseline="30000" dirty="0" smtClean="0"/>
                        <a:t>rd</a:t>
                      </a:r>
                      <a:r>
                        <a:rPr lang="en-US" baseline="0" dirty="0" smtClean="0"/>
                        <a:t> SA Ballot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Aug 2022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Aug 2022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4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dirty="0" smtClean="0"/>
                        <a:t> SA Ballot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Sep. 2022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Sep. 2022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5</a:t>
                      </a:r>
                      <a:r>
                        <a:rPr lang="en-US" baseline="30000" dirty="0" smtClean="0"/>
                        <a:t>th</a:t>
                      </a:r>
                      <a:r>
                        <a:rPr lang="en-US" baseline="0" dirty="0" smtClean="0"/>
                        <a:t> SA Ballot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Oct. 3, 2022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Oct. 13,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2022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Final 802.11 WG Approval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Sep. 2022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Report to EC for conditional forwarding to </a:t>
                      </a:r>
                      <a:r>
                        <a:rPr lang="en-US" dirty="0" err="1"/>
                        <a:t>Revcom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Sep. </a:t>
                      </a:r>
                      <a:r>
                        <a:rPr lang="en-US" dirty="0"/>
                        <a:t>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964499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802 EC Approval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Oct. 2022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/>
                        <a:t>REVcom</a:t>
                      </a:r>
                      <a:r>
                        <a:rPr lang="en-US" dirty="0"/>
                        <a:t> to </a:t>
                      </a:r>
                      <a:r>
                        <a:rPr lang="en-US" dirty="0" smtClean="0"/>
                        <a:t>SASB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Dec. 2022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1735246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3090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Introduction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idx="1"/>
          </p:nvPr>
        </p:nvSpPr>
        <p:spPr>
          <a:ln/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This document contains the report to the IEEE 802 Executive Committee in support of a request for </a:t>
            </a:r>
            <a:r>
              <a:rPr lang="en-GB" dirty="0" smtClean="0">
                <a:ea typeface="ＭＳ Ｐゴシック" pitchFamily="34" charset="-128"/>
              </a:rPr>
              <a:t>conditional </a:t>
            </a:r>
            <a:r>
              <a:rPr lang="en-GB" dirty="0">
                <a:ea typeface="ＭＳ Ｐゴシック" pitchFamily="34" charset="-128"/>
              </a:rPr>
              <a:t>approval to send IEEE </a:t>
            </a:r>
            <a:r>
              <a:rPr lang="en-GB" dirty="0" smtClean="0">
                <a:ea typeface="ＭＳ Ｐゴシック" pitchFamily="34" charset="-128"/>
              </a:rPr>
              <a:t>P802.11bd to </a:t>
            </a:r>
            <a:r>
              <a:rPr lang="en-GB" dirty="0" err="1" smtClean="0">
                <a:ea typeface="ＭＳ Ｐゴシック" pitchFamily="34" charset="-128"/>
              </a:rPr>
              <a:t>RevCom</a:t>
            </a:r>
            <a:r>
              <a:rPr lang="en-GB" dirty="0" smtClean="0">
                <a:ea typeface="ＭＳ Ｐゴシック" pitchFamily="34" charset="-128"/>
              </a:rPr>
              <a:t> for approval.</a:t>
            </a:r>
            <a:endParaRPr lang="en-GB" dirty="0">
              <a:ea typeface="ＭＳ Ｐゴシック" pitchFamily="34" charset="-128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Bo Sun (ZTE </a:t>
            </a:r>
            <a:r>
              <a:rPr lang="en-GB" dirty="0"/>
              <a:t>Corporation)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03BE0662-342D-0047-B893-C7F52E87D0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3410BB9F-DF7D-7B4D-B27C-54DBD5030D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</a:t>
            </a:r>
            <a:r>
              <a:rPr lang="en-US" dirty="0" smtClean="0"/>
              <a:t>IEEE P802.11bd drafts </a:t>
            </a:r>
            <a:r>
              <a:rPr lang="en-US" dirty="0"/>
              <a:t>went through </a:t>
            </a:r>
            <a:r>
              <a:rPr lang="en-US" dirty="0" smtClean="0"/>
              <a:t>4 SA Ballots with the first draft D4.0 achieving more than </a:t>
            </a:r>
            <a:r>
              <a:rPr lang="en-US" dirty="0"/>
              <a:t>75% </a:t>
            </a:r>
            <a:r>
              <a:rPr lang="en-US" dirty="0" smtClean="0"/>
              <a:t>supportive ratio needed </a:t>
            </a:r>
            <a:r>
              <a:rPr lang="en-US" dirty="0"/>
              <a:t>for an approved </a:t>
            </a:r>
            <a:r>
              <a:rPr lang="en-US" dirty="0" smtClean="0"/>
              <a:t>draft submitting for </a:t>
            </a:r>
            <a:r>
              <a:rPr lang="en-US" dirty="0" err="1" smtClean="0"/>
              <a:t>RevCom</a:t>
            </a:r>
            <a:r>
              <a:rPr lang="en-US" dirty="0" smtClean="0"/>
              <a:t> approval</a:t>
            </a:r>
            <a:endParaRPr lang="en-US" dirty="0"/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</a:t>
            </a:r>
            <a:r>
              <a:rPr lang="en-US" dirty="0" err="1" smtClean="0"/>
              <a:t>TGbd</a:t>
            </a:r>
            <a:r>
              <a:rPr lang="en-US" dirty="0" smtClean="0"/>
              <a:t> </a:t>
            </a:r>
            <a:r>
              <a:rPr lang="en-US" dirty="0"/>
              <a:t>has resolved over </a:t>
            </a:r>
            <a:r>
              <a:rPr lang="en-US" dirty="0" smtClean="0"/>
              <a:t>150 </a:t>
            </a:r>
            <a:r>
              <a:rPr lang="en-US" dirty="0"/>
              <a:t>comments received </a:t>
            </a:r>
            <a:r>
              <a:rPr lang="en-US" dirty="0" smtClean="0"/>
              <a:t>during SA Ballots for IEEE P802.11bd D4.0 </a:t>
            </a:r>
            <a:r>
              <a:rPr lang="en-US" dirty="0"/>
              <a:t>to </a:t>
            </a:r>
            <a:r>
              <a:rPr lang="en-US" dirty="0" smtClean="0"/>
              <a:t>D7.0</a:t>
            </a:r>
            <a:r>
              <a:rPr lang="en-US" dirty="0"/>
              <a:t>.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7329993B-0BD8-FE40-998A-4BA4FD54811C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9D232E9E-83C1-C841-BA21-16700F554E7E}"/>
              </a:ext>
            </a:extLst>
          </p:cNvPr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Bo Sun (ZTE </a:t>
            </a:r>
            <a:r>
              <a:rPr lang="en-GB" dirty="0"/>
              <a:t>Corporation)</a:t>
            </a:r>
          </a:p>
        </p:txBody>
      </p:sp>
      <p:sp>
        <p:nvSpPr>
          <p:cNvPr id="6" name="Date Placeholder 5">
            <a:extLst>
              <a:ext uri="{FF2B5EF4-FFF2-40B4-BE49-F238E27FC236}">
                <a16:creationId xmlns="" xmlns:a16="http://schemas.microsoft.com/office/drawing/2014/main" id="{E6E68E77-2030-2644-ACA0-6A2A18D87D62}"/>
              </a:ext>
            </a:extLst>
          </p:cNvPr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757521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altLang="zh-CN" dirty="0" smtClean="0">
                <a:ea typeface="ＭＳ Ｐゴシック" pitchFamily="34" charset="-128"/>
              </a:rPr>
              <a:t>SA Ballot Results </a:t>
            </a:r>
            <a:r>
              <a:rPr lang="en-GB" altLang="zh-CN" dirty="0">
                <a:ea typeface="ＭＳ Ｐゴシック" pitchFamily="34" charset="-128"/>
              </a:rPr>
              <a:t>– P802.11bd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  <p:sp>
        <p:nvSpPr>
          <p:cNvPr id="4" name="页脚占位符 3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Bo Sun (ZTE Corporation)</a:t>
            </a:r>
            <a:endParaRPr lang="en-GB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06B781AF-4CCF-49B0-A572-DE54FBE5D942}" type="slidenum">
              <a:rPr lang="en-GB" smtClean="0"/>
              <a:pPr/>
              <a:t>4</a:t>
            </a:fld>
            <a:endParaRPr lang="en-GB"/>
          </a:p>
        </p:txBody>
      </p:sp>
      <p:graphicFrame>
        <p:nvGraphicFramePr>
          <p:cNvPr id="6" name="Table 6">
            <a:extLst>
              <a:ext uri="{FF2B5EF4-FFF2-40B4-BE49-F238E27FC236}">
                <a16:creationId xmlns="" xmlns:a16="http://schemas.microsoft.com/office/drawing/2014/main" id="{A8D5A3CE-0519-484A-AF51-C2E8DAC5EC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20645440"/>
              </p:ext>
            </p:extLst>
          </p:nvPr>
        </p:nvGraphicFramePr>
        <p:xfrm>
          <a:off x="623392" y="2132856"/>
          <a:ext cx="10868115" cy="3887502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883034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493230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2880320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368152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504056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504056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648072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432048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  <a:gridCol w="576064">
                  <a:extLst>
                    <a:ext uri="{9D8B030D-6E8A-4147-A177-3AD203B41FA5}">
                      <a16:colId xmlns="" xmlns:a16="http://schemas.microsoft.com/office/drawing/2014/main" val="20008"/>
                    </a:ext>
                  </a:extLst>
                </a:gridCol>
                <a:gridCol w="504056">
                  <a:extLst>
                    <a:ext uri="{9D8B030D-6E8A-4147-A177-3AD203B41FA5}">
                      <a16:colId xmlns="" xmlns:a16="http://schemas.microsoft.com/office/drawing/2014/main" val="20009"/>
                    </a:ext>
                  </a:extLst>
                </a:gridCol>
                <a:gridCol w="478432">
                  <a:extLst>
                    <a:ext uri="{9D8B030D-6E8A-4147-A177-3AD203B41FA5}">
                      <a16:colId xmlns="" xmlns:a16="http://schemas.microsoft.com/office/drawing/2014/main" val="20010"/>
                    </a:ext>
                  </a:extLst>
                </a:gridCol>
                <a:gridCol w="596595">
                  <a:extLst>
                    <a:ext uri="{9D8B030D-6E8A-4147-A177-3AD203B41FA5}">
                      <a16:colId xmlns="" xmlns:a16="http://schemas.microsoft.com/office/drawing/2014/main" val="20011"/>
                    </a:ext>
                  </a:extLst>
                </a:gridCol>
              </a:tblGrid>
              <a:tr h="1110208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Type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4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3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SA1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10 May, 2022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 Ballot for </a:t>
                      </a:r>
                      <a:r>
                        <a:rPr kumimoji="0" lang="en-GB" altLang="zh-CN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IEEE P802.11bd D4.0</a:t>
                      </a: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139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110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79%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101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92%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05 Jul, 2022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  <a:r>
                        <a:rPr kumimoji="0" lang="en-GB" sz="1400" b="0" i="0" u="none" strike="noStrike" kern="1200" cap="none" normalizeH="0" baseline="3000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st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SA Recirculation 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for </a:t>
                      </a:r>
                      <a:r>
                        <a:rPr kumimoji="0" lang="en-GB" altLang="zh-CN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IEEE P802.11bd D5.0</a:t>
                      </a: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139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118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84%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105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92%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SA3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 Aug, 2022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  <a:r>
                        <a:rPr kumimoji="0" lang="en-GB" sz="1400" b="0" i="0" u="none" strike="noStrike" kern="1200" cap="none" normalizeH="0" baseline="3000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nd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SA Recirculation 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for 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IEEE P802.11bd D6.0</a:t>
                      </a: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139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121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87%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110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94%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463025545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Post Ballot Update</a:t>
                      </a: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96%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SA4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 Sep, 2022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zh-CN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</a:t>
                      </a:r>
                      <a:r>
                        <a:rPr kumimoji="0" lang="en-GB" altLang="zh-CN" sz="1400" b="0" i="0" u="none" strike="noStrike" kern="1200" cap="none" normalizeH="0" baseline="3000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rd</a:t>
                      </a:r>
                      <a:r>
                        <a:rPr kumimoji="0" lang="en-GB" altLang="zh-CN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SA Recirculation Ballot for IEEE P802.11bd D7.0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139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124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89%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114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96%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770103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altLang="zh-CN" dirty="0" smtClean="0">
                <a:solidFill>
                  <a:schemeClr val="tx1"/>
                </a:solidFill>
                <a:ea typeface="ＭＳ Ｐゴシック" pitchFamily="34" charset="-128"/>
              </a:rPr>
              <a:t>SA Ballot </a:t>
            </a:r>
            <a:r>
              <a:rPr lang="en-GB" altLang="zh-CN" dirty="0">
                <a:solidFill>
                  <a:schemeClr val="tx1"/>
                </a:solidFill>
                <a:ea typeface="ＭＳ Ｐゴシック" pitchFamily="34" charset="-128"/>
              </a:rPr>
              <a:t>Comments – </a:t>
            </a:r>
            <a:r>
              <a:rPr lang="en-GB" altLang="zh-CN" dirty="0" smtClean="0">
                <a:solidFill>
                  <a:schemeClr val="tx1"/>
                </a:solidFill>
                <a:ea typeface="ＭＳ Ｐゴシック" pitchFamily="34" charset="-128"/>
              </a:rPr>
              <a:t>IEEE P802.11bd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  <p:sp>
        <p:nvSpPr>
          <p:cNvPr id="4" name="页脚占位符 3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Bo Sun (ZTE Corporation)</a:t>
            </a:r>
            <a:endParaRPr lang="en-GB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06B781AF-4CCF-49B0-A572-DE54FBE5D942}" type="slidenum">
              <a:rPr lang="en-GB" smtClean="0"/>
              <a:pPr/>
              <a:t>5</a:t>
            </a:fld>
            <a:endParaRPr lang="en-GB"/>
          </a:p>
        </p:txBody>
      </p:sp>
      <p:graphicFrame>
        <p:nvGraphicFramePr>
          <p:cNvPr id="6" name="Table 7">
            <a:extLst>
              <a:ext uri="{FF2B5EF4-FFF2-40B4-BE49-F238E27FC236}">
                <a16:creationId xmlns="" xmlns:a16="http://schemas.microsoft.com/office/drawing/2014/main" id="{2B08D061-F5D4-4246-AA41-02F06B62EF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3102938"/>
              </p:ext>
            </p:extLst>
          </p:nvPr>
        </p:nvGraphicFramePr>
        <p:xfrm>
          <a:off x="919493" y="2045883"/>
          <a:ext cx="10361083" cy="3975405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083231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805386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4561499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2910967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106091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Number of Comments received (Yes and No votes)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SA1</a:t>
                      </a: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+mn-ea"/>
                          <a:cs typeface="Arial" charset="0"/>
                        </a:rPr>
                        <a:t>10 May, 2022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 Ballot for </a:t>
                      </a:r>
                      <a:r>
                        <a:rPr kumimoji="0" lang="en-GB" altLang="zh-CN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IEEE P802.11bd D4.0</a:t>
                      </a: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106 (50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T,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54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E,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G)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SA2</a:t>
                      </a: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05 Jul, 2022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  <a:r>
                        <a:rPr kumimoji="0" lang="en-GB" sz="1400" b="0" i="0" u="none" strike="noStrike" kern="1200" cap="none" normalizeH="0" baseline="3000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st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SA Recirculation 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for </a:t>
                      </a:r>
                      <a:r>
                        <a:rPr kumimoji="0" lang="en-GB" altLang="zh-CN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IEEE P802.11bd D5.0</a:t>
                      </a: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41 (21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T,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E,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G)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SA3</a:t>
                      </a: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 Aug, 2022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  <a:r>
                        <a:rPr kumimoji="0" lang="en-GB" sz="1400" b="0" i="0" u="none" strike="noStrike" kern="1200" cap="none" normalizeH="0" baseline="3000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nd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SA Recirculation </a:t>
                      </a: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for </a:t>
                      </a:r>
                      <a:r>
                        <a:rPr kumimoji="0" lang="en-GB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IEEE P802.11bd D6.0</a:t>
                      </a: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 (1 T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,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E,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G)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SA4</a:t>
                      </a: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30 Sep, 2022</a:t>
                      </a:r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altLang="zh-CN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</a:t>
                      </a:r>
                      <a:r>
                        <a:rPr kumimoji="0" lang="en-GB" altLang="zh-CN" sz="1400" b="0" i="0" u="none" strike="noStrike" kern="1200" cap="none" normalizeH="0" baseline="3000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rd</a:t>
                      </a:r>
                      <a:r>
                        <a:rPr kumimoji="0" lang="en-GB" altLang="zh-CN" sz="14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SA Recirculation Ballot for IEEE P802.11bd D7.0</a:t>
                      </a: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 (0 T, 1 E, 0 G)</a:t>
                      </a: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151 (72 T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,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74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E, </a:t>
                      </a:r>
                      <a:r>
                        <a:rPr kumimoji="0" lang="en-US" sz="16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 </a:t>
                      </a:r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G)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6234673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altLang="zh-CN" dirty="0" smtClean="0">
                <a:solidFill>
                  <a:schemeClr val="tx1"/>
                </a:solidFill>
                <a:ea typeface="ＭＳ Ｐゴシック" pitchFamily="34" charset="-128"/>
              </a:rPr>
              <a:t>DISAPPROVE AND MBS Y Comments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  <p:sp>
        <p:nvSpPr>
          <p:cNvPr id="4" name="页脚占位符 3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Bo Sun (ZTE Corporation)</a:t>
            </a:r>
            <a:endParaRPr lang="en-GB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06B781AF-4CCF-49B0-A572-DE54FBE5D942}" type="slidenum">
              <a:rPr lang="en-GB" smtClean="0"/>
              <a:pPr/>
              <a:t>6</a:t>
            </a:fld>
            <a:endParaRPr lang="en-GB"/>
          </a:p>
        </p:txBody>
      </p:sp>
      <p:graphicFrame>
        <p:nvGraphicFramePr>
          <p:cNvPr id="6" name="Table 5">
            <a:extLst>
              <a:ext uri="{FF2B5EF4-FFF2-40B4-BE49-F238E27FC236}">
                <a16:creationId xmlns="" xmlns:a16="http://schemas.microsoft.com/office/drawing/2014/main" id="{219F640A-C450-BA4C-A682-B926FDAADD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5176371"/>
              </p:ext>
            </p:extLst>
          </p:nvPr>
        </p:nvGraphicFramePr>
        <p:xfrm>
          <a:off x="1165481" y="2636912"/>
          <a:ext cx="10110004" cy="274928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308481">
                  <a:extLst>
                    <a:ext uri="{9D8B030D-6E8A-4147-A177-3AD203B41FA5}">
                      <a16:colId xmlns="" xmlns:a16="http://schemas.microsoft.com/office/drawing/2014/main" val="310604816"/>
                    </a:ext>
                  </a:extLst>
                </a:gridCol>
                <a:gridCol w="1488631">
                  <a:extLst>
                    <a:ext uri="{9D8B030D-6E8A-4147-A177-3AD203B41FA5}">
                      <a16:colId xmlns="" xmlns:a16="http://schemas.microsoft.com/office/drawing/2014/main" val="2765377680"/>
                    </a:ext>
                  </a:extLst>
                </a:gridCol>
                <a:gridCol w="1291695">
                  <a:extLst>
                    <a:ext uri="{9D8B030D-6E8A-4147-A177-3AD203B41FA5}">
                      <a16:colId xmlns="" xmlns:a16="http://schemas.microsoft.com/office/drawing/2014/main" val="838966622"/>
                    </a:ext>
                  </a:extLst>
                </a:gridCol>
                <a:gridCol w="1353879">
                  <a:extLst>
                    <a:ext uri="{9D8B030D-6E8A-4147-A177-3AD203B41FA5}">
                      <a16:colId xmlns="" xmlns:a16="http://schemas.microsoft.com/office/drawing/2014/main" val="3731898696"/>
                    </a:ext>
                  </a:extLst>
                </a:gridCol>
                <a:gridCol w="1512168"/>
                <a:gridCol w="2155150">
                  <a:extLst>
                    <a:ext uri="{9D8B030D-6E8A-4147-A177-3AD203B41FA5}">
                      <a16:colId xmlns="" xmlns:a16="http://schemas.microsoft.com/office/drawing/2014/main" val="1299444794"/>
                    </a:ext>
                  </a:extLst>
                </a:gridCol>
              </a:tblGrid>
              <a:tr h="585200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COMMENTS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SA1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SA2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SA3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SA4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Total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607050037"/>
                  </a:ext>
                </a:extLst>
              </a:tr>
              <a:tr h="334400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DISAPPROVE</a:t>
                      </a:r>
                      <a:r>
                        <a:rPr lang="en-US" sz="1600" baseline="0" dirty="0" smtClean="0"/>
                        <a:t> AND MBS Y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61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7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68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614382544"/>
                  </a:ext>
                </a:extLst>
              </a:tr>
              <a:tr h="334400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DISAPPROVE AND MBS N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489837845"/>
                  </a:ext>
                </a:extLst>
              </a:tr>
              <a:tr h="334400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APPROVE</a:t>
                      </a:r>
                      <a:r>
                        <a:rPr lang="en-US" sz="1600" baseline="0" dirty="0" smtClean="0"/>
                        <a:t> 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45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33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82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553260405"/>
                  </a:ext>
                </a:extLst>
              </a:tr>
              <a:tr h="292608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Comment</a:t>
                      </a:r>
                      <a:r>
                        <a:rPr lang="en-US" sz="1600" baseline="0" dirty="0" smtClean="0"/>
                        <a:t> Database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11-22/0730r4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11-22/0983r4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11-22/1433r3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smtClean="0"/>
                        <a:t>11-22/1684r1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826616532"/>
                  </a:ext>
                </a:extLst>
              </a:tr>
              <a:tr h="334400">
                <a:tc>
                  <a:txBody>
                    <a:bodyPr/>
                    <a:lstStyle/>
                    <a:p>
                      <a:r>
                        <a:rPr lang="en-US" sz="1600" b="1" dirty="0"/>
                        <a:t>Total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106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41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151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348964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974418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Unsatisfied Technical Comments by Commenters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7</a:t>
            </a:fld>
            <a:endParaRPr lang="en-GB" dirty="0"/>
          </a:p>
        </p:txBody>
      </p:sp>
      <p:sp>
        <p:nvSpPr>
          <p:cNvPr id="5" name="页脚占位符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Bo Sun (ZTE Corporation)</a:t>
            </a:r>
            <a:endParaRPr lang="en-GB" dirty="0"/>
          </a:p>
        </p:txBody>
      </p:sp>
      <p:sp>
        <p:nvSpPr>
          <p:cNvPr id="6" name="日期占位符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  <p:graphicFrame>
        <p:nvGraphicFramePr>
          <p:cNvPr id="8" name="Table 5">
            <a:extLst>
              <a:ext uri="{FF2B5EF4-FFF2-40B4-BE49-F238E27FC236}">
                <a16:creationId xmlns:a16="http://schemas.microsoft.com/office/drawing/2014/main" xmlns="" id="{219F640A-C450-BA4C-A682-B926FDAADD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52647144"/>
              </p:ext>
            </p:extLst>
          </p:nvPr>
        </p:nvGraphicFramePr>
        <p:xfrm>
          <a:off x="877999" y="2132856"/>
          <a:ext cx="10368142" cy="225552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665617">
                  <a:extLst>
                    <a:ext uri="{9D8B030D-6E8A-4147-A177-3AD203B41FA5}">
                      <a16:colId xmlns:a16="http://schemas.microsoft.com/office/drawing/2014/main" xmlns="" val="310604816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xmlns="" val="2765377680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xmlns="" val="838966622"/>
                    </a:ext>
                  </a:extLst>
                </a:gridCol>
                <a:gridCol w="792088">
                  <a:extLst>
                    <a:ext uri="{9D8B030D-6E8A-4147-A177-3AD203B41FA5}">
                      <a16:colId xmlns:a16="http://schemas.microsoft.com/office/drawing/2014/main" xmlns="" val="3731898696"/>
                    </a:ext>
                  </a:extLst>
                </a:gridCol>
                <a:gridCol w="5319159"/>
                <a:gridCol w="1007102">
                  <a:extLst>
                    <a:ext uri="{9D8B030D-6E8A-4147-A177-3AD203B41FA5}">
                      <a16:colId xmlns:a16="http://schemas.microsoft.com/office/drawing/2014/main" xmlns="" val="1299444794"/>
                    </a:ext>
                  </a:extLst>
                </a:gridCol>
              </a:tblGrid>
              <a:tr h="316749"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Voter name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SA1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SA2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SA3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Comment Topics</a:t>
                      </a:r>
                      <a:endParaRPr lang="en-US" sz="1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Total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xmlns="" val="607050037"/>
                  </a:ext>
                </a:extLst>
              </a:tr>
              <a:tr h="313458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James Lansford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dirty="0" smtClean="0"/>
                        <a:t>Allow</a:t>
                      </a:r>
                      <a:r>
                        <a:rPr lang="en-US" sz="1600" baseline="0" dirty="0" smtClean="0"/>
                        <a:t> 11bd be detected by conventional </a:t>
                      </a:r>
                      <a:r>
                        <a:rPr lang="en-US" sz="1600" baseline="0" dirty="0" err="1" smtClean="0"/>
                        <a:t>wi-fi</a:t>
                      </a:r>
                      <a:r>
                        <a:rPr lang="en-US" sz="1600" baseline="0" dirty="0" smtClean="0"/>
                        <a:t> in U-NII-4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614382544"/>
                  </a:ext>
                </a:extLst>
              </a:tr>
              <a:tr h="313458"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David Hunter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7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0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C</a:t>
                      </a:r>
                      <a:r>
                        <a:rPr lang="en-US" sz="1600" baseline="0" dirty="0" smtClean="0">
                          <a:solidFill>
                            <a:schemeClr val="tx1"/>
                          </a:solidFill>
                        </a:rPr>
                        <a:t>larification comments, all of which were accepted or accepted with minor editorial changes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7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181476">
                <a:tc>
                  <a:txBody>
                    <a:bodyPr/>
                    <a:lstStyle/>
                    <a:p>
                      <a:r>
                        <a:rPr lang="en-US" sz="1600" dirty="0" err="1" smtClean="0"/>
                        <a:t>Youhan</a:t>
                      </a:r>
                      <a:r>
                        <a:rPr lang="en-US" sz="1600" dirty="0" smtClean="0"/>
                        <a:t> Kim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6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600" dirty="0" smtClean="0"/>
                        <a:t>NGV-LTF-1x,</a:t>
                      </a:r>
                      <a:r>
                        <a:rPr lang="en-US" sz="1600" baseline="0" dirty="0" smtClean="0"/>
                        <a:t> CSD value for NGV, receiving combination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6</a:t>
                      </a:r>
                      <a:endParaRPr lang="en-US" sz="1600" dirty="0"/>
                    </a:p>
                  </a:txBody>
                  <a:tcPr/>
                </a:tc>
              </a:tr>
              <a:tr h="313458">
                <a:tc>
                  <a:txBody>
                    <a:bodyPr/>
                    <a:lstStyle/>
                    <a:p>
                      <a:r>
                        <a:rPr lang="en-US" sz="1600" dirty="0" smtClean="0"/>
                        <a:t>Abhishek </a:t>
                      </a:r>
                      <a:r>
                        <a:rPr lang="en-US" sz="1600" dirty="0" err="1" smtClean="0"/>
                        <a:t>Patil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0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dirty="0" smtClean="0"/>
                        <a:t>Allow</a:t>
                      </a:r>
                      <a:r>
                        <a:rPr lang="en-US" altLang="zh-CN" sz="1600" baseline="0" dirty="0" smtClean="0"/>
                        <a:t> 11bd be detected by conventional </a:t>
                      </a:r>
                      <a:r>
                        <a:rPr lang="en-US" altLang="zh-CN" sz="1600" baseline="0" dirty="0" err="1" smtClean="0"/>
                        <a:t>wi-fi</a:t>
                      </a:r>
                      <a:r>
                        <a:rPr lang="en-US" altLang="zh-CN" sz="1600" baseline="0" dirty="0" smtClean="0"/>
                        <a:t> in U-NII-4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</a:t>
                      </a:r>
                      <a:endParaRPr lang="en-US" sz="1600" dirty="0"/>
                    </a:p>
                  </a:txBody>
                  <a:tcPr/>
                </a:tc>
              </a:tr>
              <a:tr h="181476">
                <a:tc>
                  <a:txBody>
                    <a:bodyPr/>
                    <a:lstStyle/>
                    <a:p>
                      <a:r>
                        <a:rPr lang="en-US" sz="1600" b="1" dirty="0"/>
                        <a:t>Total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9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6</a:t>
                      </a:r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15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348964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8873588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dirty="0" smtClean="0"/>
              <a:t>Unsatisfied Comments</a:t>
            </a:r>
            <a:endParaRPr lang="zh-CN" altLang="en-US" dirty="0"/>
          </a:p>
        </p:txBody>
      </p:sp>
      <p:sp>
        <p:nvSpPr>
          <p:cNvPr id="3" name="日期占位符 2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  <p:sp>
        <p:nvSpPr>
          <p:cNvPr id="4" name="页脚占位符 3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Bo Sun (ZTE Corporation)</a:t>
            </a:r>
            <a:endParaRPr lang="en-GB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06B781AF-4CCF-49B0-A572-DE54FBE5D942}" type="slidenum">
              <a:rPr lang="en-GB" smtClean="0"/>
              <a:pPr/>
              <a:t>8</a:t>
            </a:fld>
            <a:endParaRPr lang="en-GB"/>
          </a:p>
        </p:txBody>
      </p:sp>
      <p:sp>
        <p:nvSpPr>
          <p:cNvPr id="6" name="Content Placeholder 5"/>
          <p:cNvSpPr txBox="1">
            <a:spLocks/>
          </p:cNvSpPr>
          <p:nvPr/>
        </p:nvSpPr>
        <p:spPr>
          <a:xfrm>
            <a:off x="1055440" y="1981200"/>
            <a:ext cx="6336704" cy="1663824"/>
          </a:xfrm>
          <a:prstGeom prst="rect">
            <a:avLst/>
          </a:prstGeom>
        </p:spPr>
        <p:txBody>
          <a:bodyPr/>
          <a:lstStyle>
            <a:lvl1pPr marL="342900" indent="-342900" algn="l" defTabSz="449263" rtl="0" eaLnBrk="1" fontAlgn="base" hangingPunct="1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2400" b="1">
                <a:solidFill>
                  <a:srgbClr val="000000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49263" rtl="0" eaLnBrk="1" fontAlgn="base" hangingPunct="1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2000">
                <a:solidFill>
                  <a:srgbClr val="000000"/>
                </a:solidFill>
                <a:latin typeface="+mn-lt"/>
                <a:ea typeface="+mn-ea"/>
              </a:defRPr>
            </a:lvl2pPr>
            <a:lvl3pPr marL="1143000" indent="-228600" algn="l" defTabSz="449263" rtl="0" eaLnBrk="1" fontAlgn="base" hangingPunct="1">
              <a:spcBef>
                <a:spcPts val="45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>
                <a:solidFill>
                  <a:srgbClr val="000000"/>
                </a:solidFill>
                <a:latin typeface="+mn-lt"/>
                <a:ea typeface="+mn-ea"/>
              </a:defRPr>
            </a:lvl3pPr>
            <a:lvl4pPr marL="16002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4pPr>
            <a:lvl5pPr marL="20574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5pPr>
            <a:lvl6pPr marL="25146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6pPr>
            <a:lvl7pPr marL="29718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7pPr>
            <a:lvl8pPr marL="34290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8pPr>
            <a:lvl9pPr marL="38862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9pPr>
          </a:lstStyle>
          <a:p>
            <a:pPr marL="0" indent="0">
              <a:lnSpc>
                <a:spcPct val="80000"/>
              </a:lnSpc>
            </a:pPr>
            <a:r>
              <a:rPr lang="en-GB" sz="1800" kern="0" dirty="0" smtClean="0">
                <a:ea typeface="ＭＳ Ｐゴシック" pitchFamily="34" charset="-128"/>
              </a:rPr>
              <a:t>The composite of all unsatisfied comments and the resolutions approved by the comment resolution committee received during SA ballots may be found in the embedded document on the right:</a:t>
            </a:r>
          </a:p>
          <a:p>
            <a:pPr lvl="1">
              <a:lnSpc>
                <a:spcPct val="80000"/>
              </a:lnSpc>
            </a:pPr>
            <a:r>
              <a:rPr lang="en-GB" sz="1600" kern="0" dirty="0" smtClean="0">
                <a:ea typeface="ＭＳ Ｐゴシック" pitchFamily="34" charset="-128"/>
              </a:rPr>
              <a:t>Double click on the icon to the right to open this.</a:t>
            </a:r>
          </a:p>
          <a:p>
            <a:pPr>
              <a:lnSpc>
                <a:spcPct val="80000"/>
              </a:lnSpc>
            </a:pPr>
            <a:endParaRPr lang="en-GB" sz="1800" kern="0" dirty="0" smtClean="0">
              <a:ea typeface="ＭＳ Ｐゴシック" pitchFamily="34" charset="-128"/>
            </a:endParaRPr>
          </a:p>
          <a:p>
            <a:endParaRPr lang="en-CA" kern="0" dirty="0"/>
          </a:p>
        </p:txBody>
      </p:sp>
      <p:sp>
        <p:nvSpPr>
          <p:cNvPr id="8" name="TextBox 12">
            <a:extLst>
              <a:ext uri="{FF2B5EF4-FFF2-40B4-BE49-F238E27FC236}">
                <a16:creationId xmlns:a16="http://schemas.microsoft.com/office/drawing/2014/main" xmlns="" id="{74052270-2648-4224-B921-855887F9EA2D}"/>
              </a:ext>
            </a:extLst>
          </p:cNvPr>
          <p:cNvSpPr txBox="1"/>
          <p:nvPr/>
        </p:nvSpPr>
        <p:spPr>
          <a:xfrm>
            <a:off x="7726123" y="1981200"/>
            <a:ext cx="354443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solidFill>
                  <a:schemeClr val="tx1"/>
                </a:solidFill>
              </a:rPr>
              <a:t>Unsatisfied </a:t>
            </a:r>
            <a:r>
              <a:rPr lang="en-US" sz="1600" dirty="0" smtClean="0">
                <a:solidFill>
                  <a:schemeClr val="tx1"/>
                </a:solidFill>
              </a:rPr>
              <a:t>comments during SA Ballots</a:t>
            </a:r>
            <a:endParaRPr lang="en-US" sz="1600" dirty="0">
              <a:solidFill>
                <a:schemeClr val="tx1"/>
              </a:solidFill>
            </a:endParaRPr>
          </a:p>
        </p:txBody>
      </p:sp>
      <p:graphicFrame>
        <p:nvGraphicFramePr>
          <p:cNvPr id="9" name="对象 8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587486498"/>
              </p:ext>
            </p:extLst>
          </p:nvPr>
        </p:nvGraphicFramePr>
        <p:xfrm>
          <a:off x="8809570" y="2861816"/>
          <a:ext cx="914400" cy="8064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37" name="工作表" showAsIcon="1" r:id="rId3" imgW="914400" imgH="806400" progId="Excel.Sheet.12">
                  <p:embed/>
                </p:oleObj>
              </mc:Choice>
              <mc:Fallback>
                <p:oleObj name="工作表" showAsIcon="1" r:id="rId3" imgW="914400" imgH="80640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8809570" y="2861816"/>
                        <a:ext cx="914400" cy="8064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80608753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054C932-9022-43B8-BCA4-CABBB411BF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IEEE-SA Mandatory Editorial Coordination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="" xmlns:a16="http://schemas.microsoft.com/office/drawing/2014/main" id="{8B402289-072A-43FE-9C5B-9D92DCFBC4A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14400" y="1981201"/>
            <a:ext cx="10582199" cy="4113213"/>
          </a:xfrm>
        </p:spPr>
        <p:txBody>
          <a:bodyPr/>
          <a:lstStyle/>
          <a:p>
            <a:r>
              <a:rPr lang="en-US" dirty="0"/>
              <a:t>Mandatory Draft Review (MDR) and Mandatory Editorial Coordination (MEC) completed in the final report doc.: IEEE </a:t>
            </a:r>
            <a:r>
              <a:rPr lang="en-US" dirty="0" smtClean="0"/>
              <a:t>802.11-22/0021r14:</a:t>
            </a:r>
          </a:p>
          <a:p>
            <a:endParaRPr lang="en-US" dirty="0"/>
          </a:p>
          <a:p>
            <a:r>
              <a:rPr lang="en-US" dirty="0" smtClean="0">
                <a:hlinkClick r:id="rId2"/>
              </a:rPr>
              <a:t>https://mentor.ieee.org/802.11/dcn/22/11-22-0021-14-0000-tgbd-mdr-report.docx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62E3D1BC-18A1-4CE6-B187-45291EF1BDC8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9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="" xmlns:a16="http://schemas.microsoft.com/office/drawing/2014/main" id="{A8473847-09D7-4389-BE81-AC7B338A852C}"/>
              </a:ext>
            </a:extLst>
          </p:cNvPr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 smtClean="0"/>
              <a:t>Bo Sun (ZTE </a:t>
            </a:r>
            <a:r>
              <a:rPr lang="en-GB" dirty="0"/>
              <a:t>Corporation)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1A822B9B-58A7-4F65-A02F-7A558E1962BA}"/>
              </a:ext>
            </a:extLst>
          </p:cNvPr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 smtClean="0"/>
              <a:t>Oct 2022</a:t>
            </a:r>
            <a:endParaRPr lang="en-GB" dirty="0"/>
          </a:p>
        </p:txBody>
      </p:sp>
      <p:graphicFrame>
        <p:nvGraphicFramePr>
          <p:cNvPr id="7" name="Group 4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0151737"/>
              </p:ext>
            </p:extLst>
          </p:nvPr>
        </p:nvGraphicFramePr>
        <p:xfrm>
          <a:off x="1631504" y="4203400"/>
          <a:ext cx="7992887" cy="2105920"/>
        </p:xfrm>
        <a:graphic>
          <a:graphicData uri="http://schemas.openxmlformats.org/drawingml/2006/table">
            <a:tbl>
              <a:tblPr/>
              <a:tblGrid>
                <a:gridCol w="3291189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86197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1253786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2585934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509897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Coordination Entity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Draft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Date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/>
                      </a:r>
                      <a:b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Status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40042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IEEE-SA Editorial (MEC)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D4.0</a:t>
                      </a:r>
                      <a:endParaRPr kumimoji="0" lang="en-GB" sz="12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Mar 2022</a:t>
                      </a:r>
                      <a:endParaRPr kumimoji="0" lang="en-GB" sz="12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“Meets all editorial requirements.”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509897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Quantities, Units and Letter Symbols  (SCC14)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2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43167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Terms and Definitions (SCC10)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42535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Registration Authority Committee (RAC)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2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200" b="1" i="0" u="none" strike="noStrike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  <a:endParaRPr kumimoji="0" lang="en-GB" sz="12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6981744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7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00E5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802-11-Submission-16-9.potx" id="{5CD6ABF7-B8BD-443A-9DC0-E5B38AC683DA}" vid="{19A33F2F-E7B4-4D20-A394-337028C24156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36324</TotalTime>
  <Words>843</Words>
  <Application>Microsoft Office PowerPoint</Application>
  <PresentationFormat>宽屏</PresentationFormat>
  <Paragraphs>263</Paragraphs>
  <Slides>10</Slides>
  <Notes>3</Notes>
  <HiddenSlides>0</HiddenSlides>
  <MMClips>0</MMClips>
  <ScaleCrop>false</ScaleCrop>
  <HeadingPairs>
    <vt:vector size="8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2</vt:i4>
      </vt:variant>
      <vt:variant>
        <vt:lpstr>幻灯片标题</vt:lpstr>
      </vt:variant>
      <vt:variant>
        <vt:i4>10</vt:i4>
      </vt:variant>
    </vt:vector>
  </HeadingPairs>
  <TitlesOfParts>
    <vt:vector size="18" baseType="lpstr">
      <vt:lpstr>Arial Unicode MS</vt:lpstr>
      <vt:lpstr>MS Gothic</vt:lpstr>
      <vt:lpstr>ＭＳ Ｐゴシック</vt:lpstr>
      <vt:lpstr>Arial</vt:lpstr>
      <vt:lpstr>Times New Roman</vt:lpstr>
      <vt:lpstr>Office Theme</vt:lpstr>
      <vt:lpstr>Document</vt:lpstr>
      <vt:lpstr>工作表</vt:lpstr>
      <vt:lpstr>P802.11bd Report to EC on Conditional Approval to forward draft to RevCom</vt:lpstr>
      <vt:lpstr>Introduction</vt:lpstr>
      <vt:lpstr>Status Summary</vt:lpstr>
      <vt:lpstr>SA Ballot Results – P802.11bd</vt:lpstr>
      <vt:lpstr>SA Ballot Comments – IEEE P802.11bd</vt:lpstr>
      <vt:lpstr>DISAPPROVE AND MBS Y Comments</vt:lpstr>
      <vt:lpstr>Unsatisfied Technical Comments by Commenters</vt:lpstr>
      <vt:lpstr>Unsatisfied Comments</vt:lpstr>
      <vt:lpstr>IEEE-SA Mandatory Editorial Coordination</vt:lpstr>
      <vt:lpstr>Current TGbd Timeline</vt:lpstr>
    </vt:vector>
  </TitlesOfParts>
  <Company>ZTE Corporation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P802.11bd Report to EC on Approval to go to SA Ballot</dc:title>
  <dc:creator>Bo Sun</dc:creator>
  <cp:keywords/>
  <cp:lastModifiedBy>孙波10013985</cp:lastModifiedBy>
  <cp:revision>304</cp:revision>
  <cp:lastPrinted>1601-01-01T00:00:00Z</cp:lastPrinted>
  <dcterms:created xsi:type="dcterms:W3CDTF">2019-11-09T15:46:46Z</dcterms:created>
  <dcterms:modified xsi:type="dcterms:W3CDTF">2022-10-03T16:01:45Z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8cbb5918-7074-460f-8109-a37032fced48</vt:lpwstr>
  </property>
  <property fmtid="{D5CDD505-2E9C-101B-9397-08002B2CF9AE}" pid="3" name="CTP_TimeStamp">
    <vt:lpwstr>2020-02-02 19:26:57Z</vt:lpwstr>
  </property>
  <property fmtid="{D5CDD505-2E9C-101B-9397-08002B2CF9AE}" pid="4" name="CTP_BU">
    <vt:lpwstr>NA</vt:lpwstr>
  </property>
  <property fmtid="{D5CDD505-2E9C-101B-9397-08002B2CF9AE}" pid="5" name="CTP_IDSID">
    <vt:lpwstr>NA</vt:lpwstr>
  </property>
  <property fmtid="{D5CDD505-2E9C-101B-9397-08002B2CF9AE}" pid="6" name="CTP_WWID">
    <vt:lpwstr>NA</vt:lpwstr>
  </property>
  <property fmtid="{D5CDD505-2E9C-101B-9397-08002B2CF9AE}" pid="7" name="CTPClassification">
    <vt:lpwstr>CTP_NT</vt:lpwstr>
  </property>
</Properties>
</file>