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2"/>
  </p:notesMasterIdLst>
  <p:handoutMasterIdLst>
    <p:handoutMasterId r:id="rId23"/>
  </p:handoutMasterIdLst>
  <p:sldIdLst>
    <p:sldId id="529" r:id="rId5"/>
    <p:sldId id="649" r:id="rId6"/>
    <p:sldId id="670" r:id="rId7"/>
    <p:sldId id="661" r:id="rId8"/>
    <p:sldId id="371" r:id="rId9"/>
    <p:sldId id="652" r:id="rId10"/>
    <p:sldId id="664" r:id="rId11"/>
    <p:sldId id="663" r:id="rId12"/>
    <p:sldId id="685" r:id="rId13"/>
    <p:sldId id="674" r:id="rId14"/>
    <p:sldId id="370" r:id="rId15"/>
    <p:sldId id="369" r:id="rId16"/>
    <p:sldId id="682" r:id="rId17"/>
    <p:sldId id="684" r:id="rId18"/>
    <p:sldId id="677" r:id="rId19"/>
    <p:sldId id="660" r:id="rId20"/>
    <p:sldId id="650"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Times New Roman" panose="02020703060505090304" pitchFamily="18" charset="0"/>
        <a:ea typeface="+mn-ea"/>
        <a:cs typeface="+mn-cs"/>
      </a:defRPr>
    </a:lvl6pPr>
    <a:lvl7pPr marL="2743200" algn="l" defTabSz="914400" rtl="0" eaLnBrk="1" latinLnBrk="0" hangingPunct="1">
      <a:defRPr sz="1200" kern="1200">
        <a:solidFill>
          <a:schemeClr val="tx1"/>
        </a:solidFill>
        <a:latin typeface="Times New Roman" panose="02020703060505090304" pitchFamily="18" charset="0"/>
        <a:ea typeface="+mn-ea"/>
        <a:cs typeface="+mn-cs"/>
      </a:defRPr>
    </a:lvl7pPr>
    <a:lvl8pPr marL="3200400" algn="l" defTabSz="914400" rtl="0" eaLnBrk="1" latinLnBrk="0" hangingPunct="1">
      <a:defRPr sz="1200" kern="1200">
        <a:solidFill>
          <a:schemeClr val="tx1"/>
        </a:solidFill>
        <a:latin typeface="Times New Roman" panose="02020703060505090304" pitchFamily="18" charset="0"/>
        <a:ea typeface="+mn-ea"/>
        <a:cs typeface="+mn-cs"/>
      </a:defRPr>
    </a:lvl8pPr>
    <a:lvl9pPr marL="3657600" algn="l" defTabSz="914400" rtl="0" eaLnBrk="1" latinLnBrk="0" hangingPunct="1">
      <a:defRPr sz="1200" kern="1200">
        <a:solidFill>
          <a:schemeClr val="tx1"/>
        </a:solidFill>
        <a:latin typeface="Times New Roman" panose="0202070306050509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nggang Fang" initials="YF" lastIdx="1" clrIdx="0">
    <p:extLst>
      <p:ext uri="{19B8F6BF-5375-455C-9EA6-DF929625EA0E}">
        <p15:presenceInfo xmlns:p15="http://schemas.microsoft.com/office/powerpoint/2012/main" userId="S-1-5-21-3285339950-981350797-2163593329-42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99FF"/>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1" autoAdjust="0"/>
    <p:restoredTop sz="93514" autoAdjust="0"/>
  </p:normalViewPr>
  <p:slideViewPr>
    <p:cSldViewPr>
      <p:cViewPr>
        <p:scale>
          <a:sx n="100" d="100"/>
          <a:sy n="100" d="100"/>
        </p:scale>
        <p:origin x="756"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632" y="-86"/>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ln>
          <a:effectLst/>
        </p:spPr>
        <p:txBody>
          <a:bodyPr vert="horz" wrap="none" lIns="0" tIns="0" rIns="0" bIns="0" numCol="1" anchor="b" anchorCtr="0" compatLnSpc="1">
            <a:spAutoFit/>
          </a:bodyPr>
          <a:lstStyle>
            <a:lvl1pPr algn="r" defTabSz="933450">
              <a:defRPr sz="1400" b="1"/>
            </a:lvl1pPr>
          </a:lstStyle>
          <a:p>
            <a:pPr>
              <a:defRPr/>
            </a:pPr>
            <a:r>
              <a:rPr lang="en-US"/>
              <a:t>doc: IEEE 802.11-13/xxxxr0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ln>
          <a:effectLst/>
        </p:spPr>
        <p:txBody>
          <a:bodyPr vert="horz" wrap="none" lIns="0" tIns="0" rIns="0" bIns="0" numCol="1" anchor="b" anchorCtr="0" compatLnSpc="1">
            <a:spAutoFit/>
          </a:bodyPr>
          <a:lstStyle>
            <a:lvl1pPr defTabSz="933450">
              <a:defRPr sz="1400" b="1"/>
            </a:lvl1pPr>
          </a:lstStyle>
          <a:p>
            <a:pPr>
              <a:defRPr/>
            </a:pPr>
            <a:r>
              <a:rPr lang="en-US"/>
              <a:t>Month Year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ln>
          <a:effectLst/>
        </p:spPr>
        <p:txBody>
          <a:bodyPr vert="horz" wrap="none" lIns="0" tIns="0" rIns="0" bIns="0" numCol="1" anchor="t" anchorCtr="0" compatLnSpc="1">
            <a:spAutoFit/>
          </a:bodyPr>
          <a:lstStyle>
            <a:lvl1pPr algn="ctr" defTabSz="933450">
              <a:defRPr/>
            </a:lvl1pPr>
          </a:lstStyle>
          <a:p>
            <a:pPr>
              <a:defRPr/>
            </a:pPr>
            <a:r>
              <a:rPr lang="en-US"/>
              <a:t>Page </a:t>
            </a:r>
            <a:fld id="{BD32B504-A888-4620-871E-4C7196395CC7}" type="slidenum">
              <a:rPr lang="en-US"/>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ln>
          <a:effectLst/>
        </p:spPr>
        <p:txBody>
          <a:bodyPr wrap="none" lIns="0" tIns="0" rIns="0" bIns="0">
            <a:spAutoFit/>
          </a:bodyPr>
          <a:lstStyle/>
          <a:p>
            <a:pPr defTabSz="93345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ln>
          <a:effectLst/>
        </p:spPr>
        <p:txBody>
          <a:bodyPr vert="horz" wrap="none" lIns="0" tIns="0" rIns="0" bIns="0" numCol="1" anchor="b" anchorCtr="0" compatLnSpc="1">
            <a:spAutoFit/>
          </a:bodyPr>
          <a:lstStyle>
            <a:lvl1pPr algn="r" defTabSz="933450">
              <a:defRPr sz="1400" b="1"/>
            </a:lvl1pPr>
          </a:lstStyle>
          <a:p>
            <a:pPr>
              <a:defRPr/>
            </a:pPr>
            <a:r>
              <a:rPr lang="en-US"/>
              <a:t>doc: IEEE 802.11-13/xxxxr0</a:t>
            </a:r>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ln>
          <a:effectLst/>
        </p:spPr>
        <p:txBody>
          <a:bodyPr vert="horz" wrap="none" lIns="0" tIns="0" rIns="0" bIns="0" numCol="1" anchor="b" anchorCtr="0" compatLnSpc="1">
            <a:spAutoFit/>
          </a:bodyPr>
          <a:lstStyle>
            <a:lvl1pPr defTabSz="933450">
              <a:defRPr sz="1400" b="1"/>
            </a:lvl1pPr>
          </a:lstStyle>
          <a:p>
            <a:pPr>
              <a:defRPr/>
            </a:pPr>
            <a:r>
              <a:rPr lang="en-US"/>
              <a:t>Month Year</a:t>
            </a:r>
          </a:p>
        </p:txBody>
      </p:sp>
      <p:sp>
        <p:nvSpPr>
          <p:cNvPr id="71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ln>
          <a:effectLst/>
        </p:spPr>
        <p:txBody>
          <a:bodyPr vert="horz" wrap="square" lIns="93662" tIns="46038" rIns="93662" bIns="46038"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282153" y="8985250"/>
            <a:ext cx="1999585" cy="184666"/>
          </a:xfrm>
          <a:prstGeom prst="rect">
            <a:avLst/>
          </a:prstGeom>
          <a:noFill/>
          <a:ln w="9525">
            <a:noFill/>
            <a:miter lim="800000"/>
          </a:ln>
          <a:effectLst/>
        </p:spPr>
        <p:txBody>
          <a:bodyPr vert="horz" wrap="none" lIns="0" tIns="0" rIns="0" bIns="0" numCol="1" anchor="t" anchorCtr="0" compatLnSpc="1">
            <a:spAutoFit/>
          </a:bodyPr>
          <a:lstStyle>
            <a:lvl5pPr marL="457200" lvl="4" algn="r" defTabSz="933450">
              <a:defRPr/>
            </a:lvl5pPr>
          </a:lstStyle>
          <a:p>
            <a:pPr lvl="4">
              <a:defRPr/>
            </a:pPr>
            <a:r>
              <a:rPr lang="en-US" dirty="0"/>
              <a:t>Yonggang Fang, </a:t>
            </a:r>
            <a:r>
              <a:rPr lang="en-US" dirty="0" err="1"/>
              <a:t>ZTETX</a:t>
            </a:r>
            <a:endParaRPr lang="en-US"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ln>
          <a:effectLst/>
        </p:spPr>
        <p:txBody>
          <a:bodyPr vert="horz" wrap="none" lIns="0" tIns="0" rIns="0" bIns="0" numCol="1" anchor="t" anchorCtr="0" compatLnSpc="1">
            <a:spAutoFit/>
          </a:bodyPr>
          <a:lstStyle>
            <a:lvl1pPr algn="r" defTabSz="933450">
              <a:defRPr/>
            </a:lvl1pPr>
          </a:lstStyle>
          <a:p>
            <a:pPr>
              <a:defRPr/>
            </a:pPr>
            <a:r>
              <a:rPr lang="en-US"/>
              <a:t>Page </a:t>
            </a:r>
            <a:fld id="{B2E2529D-A12F-4941-8D14-D7D39A04F2A2}" type="slidenum">
              <a:rPr lang="en-US"/>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ln>
          <a:effectLst/>
        </p:spPr>
        <p:txBody>
          <a:bodyPr wrap="none" lIns="0" tIns="0" rIns="0" bIns="0">
            <a:spAutoFit/>
          </a:bodyPr>
          <a:lstStyle/>
          <a:p>
            <a:pPr>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1802899345"/>
      </p:ext>
    </p:extLst>
  </p:cSld>
  <p:clrMap bg1="lt1" tx1="dk1" bg2="lt2" tx2="dk2" accent1="accent1" accent2="accent2" accent3="accent3" accent4="accent4" accent5="accent5" accent6="accent6" hlink="hlink" folHlink="folHlink"/>
  <p:hf sldNum="0" ftr="0"/>
  <p:notesStyle>
    <a:lvl1pPr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85880" y="95706"/>
            <a:ext cx="2195858" cy="215444"/>
          </a:xfrm>
          <a:noFill/>
        </p:spPr>
        <p:txBody>
          <a:bodyPr/>
          <a:lstStyle>
            <a:lvl1pPr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2057400" indent="-228600" defTabSz="933450" eaLnBrk="0" hangingPunct="0">
              <a:defRPr sz="1200">
                <a:solidFill>
                  <a:schemeClr val="tx1"/>
                </a:solidFill>
                <a:latin typeface="Times New Roman" panose="0202070306050509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703060505090304" pitchFamily="18" charset="0"/>
              </a:defRPr>
            </a:lvl9pPr>
          </a:lstStyle>
          <a:p>
            <a:r>
              <a:rPr lang="en-US" sz="1400"/>
              <a:t>doc: IEEE 802.11-13/xxxxr0</a:t>
            </a:r>
          </a:p>
        </p:txBody>
      </p:sp>
      <p:sp>
        <p:nvSpPr>
          <p:cNvPr id="20483" name="Rectangle 3"/>
          <p:cNvSpPr>
            <a:spLocks noGrp="1" noChangeArrowheads="1"/>
          </p:cNvSpPr>
          <p:nvPr>
            <p:ph type="dt" sz="quarter" idx="1"/>
          </p:nvPr>
        </p:nvSpPr>
        <p:spPr>
          <a:xfrm>
            <a:off x="654050" y="95706"/>
            <a:ext cx="916020" cy="215444"/>
          </a:xfrm>
          <a:noFill/>
        </p:spPr>
        <p:txBody>
          <a:bodyPr/>
          <a:lstStyle>
            <a:lvl1pPr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2057400" indent="-228600" defTabSz="933450" eaLnBrk="0" hangingPunct="0">
              <a:defRPr sz="1200">
                <a:solidFill>
                  <a:schemeClr val="tx1"/>
                </a:solidFill>
                <a:latin typeface="Times New Roman" panose="0202070306050509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703060505090304" pitchFamily="18" charset="0"/>
              </a:defRPr>
            </a:lvl9pPr>
          </a:lstStyle>
          <a:p>
            <a:r>
              <a:rPr lang="en-US" sz="1400"/>
              <a:t>Month Year</a:t>
            </a:r>
          </a:p>
        </p:txBody>
      </p:sp>
      <p:sp>
        <p:nvSpPr>
          <p:cNvPr id="20485" name="Rectangle 7"/>
          <p:cNvSpPr>
            <a:spLocks noGrp="1" noChangeArrowheads="1"/>
          </p:cNvSpPr>
          <p:nvPr>
            <p:ph type="sldNum" sz="quarter" idx="5"/>
          </p:nvPr>
        </p:nvSpPr>
        <p:spPr>
          <a:xfrm>
            <a:off x="3319460" y="8986035"/>
            <a:ext cx="415178" cy="184666"/>
          </a:xfrm>
          <a:noFill/>
        </p:spPr>
        <p:txBody>
          <a:bodyPr/>
          <a:lstStyle>
            <a:lvl1pPr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2057400" indent="-228600" defTabSz="933450" eaLnBrk="0" hangingPunct="0">
              <a:defRPr sz="1200">
                <a:solidFill>
                  <a:schemeClr val="tx1"/>
                </a:solidFill>
                <a:latin typeface="Times New Roman" panose="0202070306050509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703060505090304" pitchFamily="18" charset="0"/>
              </a:defRPr>
            </a:lvl9pPr>
          </a:lstStyle>
          <a:p>
            <a:r>
              <a:rPr lang="en-US"/>
              <a:t>Page </a:t>
            </a:r>
            <a:fld id="{8B075CBA-C5BF-4056-A6C0-D5F5C6F0F433}" type="slidenum">
              <a:rPr lang="en-US" smtClean="0"/>
              <a:t>1</a:t>
            </a:fld>
            <a:endParaRPr lang="en-US"/>
          </a:p>
        </p:txBody>
      </p:sp>
      <p:sp>
        <p:nvSpPr>
          <p:cNvPr id="20486" name="Rectangle 2"/>
          <p:cNvSpPr>
            <a:spLocks noGrp="1" noRot="1" noChangeAspect="1" noChangeArrowheads="1" noTextEdit="1"/>
          </p:cNvSpPr>
          <p:nvPr>
            <p:ph type="sldImg"/>
          </p:nvPr>
        </p:nvSpPr>
        <p:spPr>
          <a:xfrm>
            <a:off x="1154113" y="701675"/>
            <a:ext cx="4625975" cy="3468688"/>
          </a:xfrm>
        </p:spPr>
      </p:sp>
      <p:sp>
        <p:nvSpPr>
          <p:cNvPr id="204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484" name="Rectangle 6"/>
          <p:cNvSpPr>
            <a:spLocks noGrp="1" noChangeArrowheads="1"/>
          </p:cNvSpPr>
          <p:nvPr>
            <p:ph type="ftr" sz="quarter" idx="4"/>
          </p:nvPr>
        </p:nvSpPr>
        <p:spPr>
          <a:xfrm>
            <a:off x="4229100" y="8985250"/>
            <a:ext cx="1999586" cy="184666"/>
          </a:xfrm>
          <a:noFill/>
        </p:spPr>
        <p:txBody>
          <a:bodyPr/>
          <a:lstStyle>
            <a:lvl1pPr marL="342900" indent="-342900"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457200" defTabSz="933450" eaLnBrk="0" hangingPunct="0">
              <a:defRPr sz="1200">
                <a:solidFill>
                  <a:schemeClr val="tx1"/>
                </a:solidFill>
                <a:latin typeface="Times New Roman" panose="02020703060505090304" pitchFamily="18" charset="0"/>
              </a:defRPr>
            </a:lvl5pPr>
            <a:lvl6pPr marL="914400" defTabSz="933450" eaLnBrk="0" fontAlgn="base" hangingPunct="0">
              <a:spcBef>
                <a:spcPct val="0"/>
              </a:spcBef>
              <a:spcAft>
                <a:spcPct val="0"/>
              </a:spcAft>
              <a:defRPr sz="1200">
                <a:solidFill>
                  <a:schemeClr val="tx1"/>
                </a:solidFill>
                <a:latin typeface="Times New Roman" panose="02020703060505090304" pitchFamily="18" charset="0"/>
              </a:defRPr>
            </a:lvl6pPr>
            <a:lvl7pPr marL="1371600" defTabSz="933450" eaLnBrk="0" fontAlgn="base" hangingPunct="0">
              <a:spcBef>
                <a:spcPct val="0"/>
              </a:spcBef>
              <a:spcAft>
                <a:spcPct val="0"/>
              </a:spcAft>
              <a:defRPr sz="1200">
                <a:solidFill>
                  <a:schemeClr val="tx1"/>
                </a:solidFill>
                <a:latin typeface="Times New Roman" panose="02020703060505090304" pitchFamily="18" charset="0"/>
              </a:defRPr>
            </a:lvl7pPr>
            <a:lvl8pPr marL="1828800" defTabSz="933450" eaLnBrk="0" fontAlgn="base" hangingPunct="0">
              <a:spcBef>
                <a:spcPct val="0"/>
              </a:spcBef>
              <a:spcAft>
                <a:spcPct val="0"/>
              </a:spcAft>
              <a:defRPr sz="1200">
                <a:solidFill>
                  <a:schemeClr val="tx1"/>
                </a:solidFill>
                <a:latin typeface="Times New Roman" panose="02020703060505090304" pitchFamily="18" charset="0"/>
              </a:defRPr>
            </a:lvl8pPr>
            <a:lvl9pPr marL="2286000" defTabSz="933450" eaLnBrk="0" fontAlgn="base" hangingPunct="0">
              <a:spcBef>
                <a:spcPct val="0"/>
              </a:spcBef>
              <a:spcAft>
                <a:spcPct val="0"/>
              </a:spcAft>
              <a:defRPr sz="1200">
                <a:solidFill>
                  <a:schemeClr val="tx1"/>
                </a:solidFill>
                <a:latin typeface="Times New Roman" panose="02020703060505090304" pitchFamily="18" charset="0"/>
              </a:defRPr>
            </a:lvl9pPr>
          </a:lstStyle>
          <a:p>
            <a:pPr lvl="4"/>
            <a:r>
              <a:rPr lang="en-US" dirty="0"/>
              <a:t>Yonggang Fang, </a:t>
            </a:r>
            <a:r>
              <a:rPr lang="en-US" dirty="0" err="1"/>
              <a:t>ZTETX</a:t>
            </a:r>
            <a:endParaRPr lang="en-US" dirty="0"/>
          </a:p>
        </p:txBody>
      </p:sp>
    </p:spTree>
    <p:extLst>
      <p:ext uri="{BB962C8B-B14F-4D97-AF65-F5344CB8AC3E}">
        <p14:creationId xmlns:p14="http://schemas.microsoft.com/office/powerpoint/2010/main" val="231887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xfrm>
            <a:off x="4284345" y="6475730"/>
            <a:ext cx="516255" cy="184150"/>
          </a:xfrm>
        </p:spPr>
        <p:txBody>
          <a:bodyPr wrap="square"/>
          <a:lstStyle>
            <a:lvl1pPr>
              <a:defRPr/>
            </a:lvl1pPr>
          </a:lstStyle>
          <a:p>
            <a:pPr>
              <a:defRPr/>
            </a:pPr>
            <a:fld id="{CB429028-EDBC-4B69-9F69-0DC0E1F17881}" type="slidenum">
              <a:rPr lang="en-US" smtClean="0"/>
              <a:t>‹#›</a:t>
            </a:fld>
            <a:endParaRPr lang="en-US"/>
          </a:p>
        </p:txBody>
      </p:sp>
      <p:sp>
        <p:nvSpPr>
          <p:cNvPr id="4" name="fc"/>
          <p:cNvSpPr txBox="1"/>
          <p:nvPr userDrawn="1"/>
        </p:nvSpPr>
        <p:spPr>
          <a:xfrm>
            <a:off x="0" y="6642100"/>
            <a:ext cx="9144000" cy="246221"/>
          </a:xfrm>
          <a:prstGeom prst="rect">
            <a:avLst/>
          </a:prstGeom>
          <a:noFill/>
        </p:spPr>
        <p:txBody>
          <a:bodyPr vert="horz" rtlCol="0">
            <a:spAutoFit/>
          </a:bodyPr>
          <a:lstStyle/>
          <a:p>
            <a:pPr algn="ctr"/>
            <a:endParaRPr lang="en-US" sz="1000" b="1" i="0" u="none" baseline="0">
              <a:solidFill>
                <a:srgbClr val="3E8430"/>
              </a:solidFill>
              <a:latin typeface="arial" panose="020B060402020209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408849" y="6475413"/>
            <a:ext cx="267335" cy="184150"/>
          </a:xfrm>
        </p:spPr>
        <p:txBody>
          <a:bodyPr/>
          <a:lstStyle>
            <a:lvl1pPr>
              <a:defRPr/>
            </a:lvl1pPr>
          </a:lstStyle>
          <a:p>
            <a:pPr>
              <a:defRPr/>
            </a:pPr>
            <a:fld id="{E132E8F0-0953-4589-931F-0CF931D74C3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1"/>
          </p:nvPr>
        </p:nvSpPr>
        <p:spPr>
          <a:xfrm>
            <a:off x="4408849" y="6475413"/>
            <a:ext cx="267335" cy="184150"/>
          </a:xfrm>
        </p:spPr>
        <p:txBody>
          <a:bodyPr/>
          <a:lstStyle>
            <a:lvl1pPr>
              <a:defRPr/>
            </a:lvl1pPr>
          </a:lstStyle>
          <a:p>
            <a:pPr>
              <a:defRPr/>
            </a:pPr>
            <a:fld id="{2EFAA3E3-987F-4FCE-B0A1-1D2278CBFC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1x full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836909"/>
            <a:ext cx="9144001" cy="6021091"/>
          </a:xfrm>
          <a:prstGeom prst="rect">
            <a:avLst/>
          </a:prstGeom>
        </p:spPr>
        <p:txBody>
          <a:bodyPr/>
          <a:lstStyle/>
          <a:p>
            <a:endParaRPr lang="en-GB" dirty="0"/>
          </a:p>
        </p:txBody>
      </p:sp>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196959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685800"/>
            <a:ext cx="8305800" cy="914400"/>
          </a:xfrm>
          <a:prstGeom prst="rect">
            <a:avLst/>
          </a:prstGeom>
          <a:noFill/>
          <a:ln w="9525">
            <a:noFill/>
            <a:miter lim="800000"/>
          </a:ln>
        </p:spPr>
        <p:txBody>
          <a:bodyPr vert="horz" wrap="square" lIns="92075" tIns="46038" rIns="92075" bIns="46038" numCol="1" anchor="ctr" anchorCtr="0" compatLnSpc="1"/>
          <a:lstStyle/>
          <a:p>
            <a:pPr lvl="0"/>
            <a:r>
              <a:rPr lang="en-US"/>
              <a:t>Click to edit Master title style</a:t>
            </a:r>
            <a:endParaRPr lang="en-US" dirty="0"/>
          </a:p>
        </p:txBody>
      </p:sp>
      <p:sp>
        <p:nvSpPr>
          <p:cNvPr id="2051" name="Rectangle 3"/>
          <p:cNvSpPr>
            <a:spLocks noGrp="1" noChangeArrowheads="1"/>
          </p:cNvSpPr>
          <p:nvPr>
            <p:ph type="body" idx="1"/>
          </p:nvPr>
        </p:nvSpPr>
        <p:spPr bwMode="auto">
          <a:xfrm>
            <a:off x="381000" y="1828800"/>
            <a:ext cx="8305800" cy="4267200"/>
          </a:xfrm>
          <a:prstGeom prst="rect">
            <a:avLst/>
          </a:prstGeom>
          <a:noFill/>
          <a:ln w="9525">
            <a:noFill/>
            <a:miter lim="800000"/>
          </a:ln>
        </p:spPr>
        <p:txBody>
          <a:bodyPr vert="horz" wrap="square" lIns="92075" tIns="46038" rIns="92075" bIns="46038" numCol="1"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408849" y="6475413"/>
            <a:ext cx="267335" cy="184150"/>
          </a:xfrm>
          <a:prstGeom prst="rect">
            <a:avLst/>
          </a:prstGeom>
          <a:noFill/>
          <a:ln w="9525">
            <a:noFill/>
            <a:miter lim="800000"/>
          </a:ln>
          <a:effectLst/>
        </p:spPr>
        <p:txBody>
          <a:bodyPr vert="horz" wrap="none" lIns="0" tIns="0" rIns="0" bIns="0" numCol="1" anchor="t" anchorCtr="0" compatLnSpc="1">
            <a:spAutoFit/>
          </a:bodyPr>
          <a:lstStyle>
            <a:lvl1pPr algn="ctr">
              <a:defRPr lang="en-US" sz="1200" kern="1200" dirty="0" smtClean="0">
                <a:solidFill>
                  <a:schemeClr val="tx1"/>
                </a:solidFill>
                <a:latin typeface="Calibri" panose="020F0702030404030204" pitchFamily="34" charset="0"/>
                <a:ea typeface="+mn-ea"/>
                <a:cs typeface="Calibri" panose="020F0702030404030204" pitchFamily="34" charset="0"/>
              </a:defRPr>
            </a:lvl1pPr>
          </a:lstStyle>
          <a:p>
            <a:pPr>
              <a:defRPr/>
            </a:pPr>
            <a:fld id="{79642FA4-93AF-4596-8846-F9DC874D2F37}" type="slidenum">
              <a:rPr lang="en-US" smtClean="0"/>
              <a:t>‹#›</a:t>
            </a:fld>
            <a:endParaRPr lang="en-US" dirty="0"/>
          </a:p>
        </p:txBody>
      </p:sp>
      <p:sp>
        <p:nvSpPr>
          <p:cNvPr id="1032" name="Line 8"/>
          <p:cNvSpPr>
            <a:spLocks noChangeShapeType="1"/>
          </p:cNvSpPr>
          <p:nvPr/>
        </p:nvSpPr>
        <p:spPr bwMode="auto">
          <a:xfrm>
            <a:off x="381000" y="609600"/>
            <a:ext cx="8305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Calibri" panose="020F0702030404030204" pitchFamily="34" charset="0"/>
              <a:cs typeface="Calibri" panose="020F0702030404030204" pitchFamily="34" charset="0"/>
            </a:endParaRPr>
          </a:p>
        </p:txBody>
      </p:sp>
      <p:sp>
        <p:nvSpPr>
          <p:cNvPr id="1034" name="Line 10"/>
          <p:cNvSpPr>
            <a:spLocks noChangeShapeType="1"/>
          </p:cNvSpPr>
          <p:nvPr/>
        </p:nvSpPr>
        <p:spPr bwMode="auto">
          <a:xfrm>
            <a:off x="381000" y="6477000"/>
            <a:ext cx="8305800" cy="0"/>
          </a:xfrm>
          <a:prstGeom prst="line">
            <a:avLst/>
          </a:prstGeom>
          <a:noFill/>
          <a:ln w="12700">
            <a:solidFill>
              <a:schemeClr val="tx1"/>
            </a:solidFill>
            <a:round/>
            <a:headEnd type="none" w="sm" len="sm"/>
            <a:tailEnd type="none" w="sm" len="sm"/>
          </a:ln>
          <a:effectLst/>
        </p:spPr>
        <p:txBody>
          <a:bodyPr wrap="none" anchor="ctr"/>
          <a:lstStyle/>
          <a:p>
            <a:pPr algn="l" rtl="0" eaLnBrk="0" fontAlgn="base" hangingPunct="0">
              <a:spcBef>
                <a:spcPct val="0"/>
              </a:spcBef>
              <a:spcAft>
                <a:spcPct val="0"/>
              </a:spcAft>
              <a:defRPr/>
            </a:pPr>
            <a:endParaRPr lang="en-US" sz="1200" kern="1200">
              <a:solidFill>
                <a:schemeClr val="tx1"/>
              </a:solidFill>
              <a:latin typeface="Calibri" panose="020F0702030404030204" pitchFamily="34" charset="0"/>
              <a:ea typeface="+mn-ea"/>
              <a:cs typeface="Calibri" panose="020F0702030404030204" pitchFamily="34" charset="0"/>
            </a:endParaRPr>
          </a:p>
        </p:txBody>
      </p:sp>
      <p:sp>
        <p:nvSpPr>
          <p:cNvPr id="9" name="Rectangle 8"/>
          <p:cNvSpPr/>
          <p:nvPr userDrawn="1"/>
        </p:nvSpPr>
        <p:spPr>
          <a:xfrm>
            <a:off x="5983420" y="240268"/>
            <a:ext cx="2837508" cy="338554"/>
          </a:xfrm>
          <a:prstGeom prst="rect">
            <a:avLst/>
          </a:prstGeom>
        </p:spPr>
        <p:txBody>
          <a:bodyPr wrap="none">
            <a:spAutoFit/>
          </a:bodyPr>
          <a:lstStyle/>
          <a:p>
            <a:pPr marL="457200" lvl="4" algn="r" eaLnBrk="0" hangingPunct="0"/>
            <a:r>
              <a:rPr lang="en-US" altLang="ko-KR" sz="1600" b="1" dirty="0">
                <a:ea typeface="굴림" panose="020B0600000101010101" pitchFamily="34" charset="-127"/>
              </a:rPr>
              <a:t>doc.: 11-22-1512-00-0uhr</a:t>
            </a:r>
          </a:p>
        </p:txBody>
      </p:sp>
      <p:sp>
        <p:nvSpPr>
          <p:cNvPr id="11" name="Rectangle 10"/>
          <p:cNvSpPr/>
          <p:nvPr userDrawn="1"/>
        </p:nvSpPr>
        <p:spPr>
          <a:xfrm>
            <a:off x="366089" y="271046"/>
            <a:ext cx="595035" cy="338554"/>
          </a:xfrm>
          <a:prstGeom prst="rect">
            <a:avLst/>
          </a:prstGeom>
        </p:spPr>
        <p:txBody>
          <a:bodyPr wrap="none">
            <a:spAutoFit/>
          </a:bodyPr>
          <a:lstStyle/>
          <a:p>
            <a:pPr marL="0" lvl="0" indent="-99695" algn="l" eaLnBrk="0" hangingPunct="0"/>
            <a:r>
              <a:rPr lang="en-US" altLang="ko-KR" sz="1600" b="1" dirty="0">
                <a:ea typeface="굴림" panose="020B0600000101010101" pitchFamily="34" charset="-127"/>
              </a:rPr>
              <a:t>2022</a:t>
            </a:r>
          </a:p>
        </p:txBody>
      </p:sp>
      <p:sp>
        <p:nvSpPr>
          <p:cNvPr id="10" name="Rectangle 5"/>
          <p:cNvSpPr txBox="1">
            <a:spLocks noChangeArrowheads="1"/>
          </p:cNvSpPr>
          <p:nvPr userDrawn="1"/>
        </p:nvSpPr>
        <p:spPr bwMode="auto">
          <a:xfrm>
            <a:off x="72355" y="6477000"/>
            <a:ext cx="981583" cy="184666"/>
          </a:xfrm>
          <a:prstGeom prst="rect">
            <a:avLst/>
          </a:prstGeom>
          <a:noFill/>
          <a:ln w="9525">
            <a:noFill/>
            <a:miter lim="800000"/>
          </a:ln>
          <a:effectLst/>
        </p:spPr>
        <p:txBody>
          <a:bodyPr vert="horz" wrap="square" lIns="0" tIns="0" rIns="0" bIns="0" numCol="1" anchor="t" anchorCtr="0" compatLnSpc="1">
            <a:spAutoFit/>
          </a:bodyPr>
          <a:lstStyle>
            <a:defPPr>
              <a:defRPr lang="en-US"/>
            </a:defPPr>
            <a:lvl1pPr algn="r" rtl="0" eaLnBrk="0" fontAlgn="base" hangingPunct="0">
              <a:spcBef>
                <a:spcPct val="0"/>
              </a:spcBef>
              <a:spcAft>
                <a:spcPct val="0"/>
              </a:spcAft>
              <a:defRPr sz="1200" kern="1200">
                <a:solidFill>
                  <a:schemeClr val="tx1"/>
                </a:solidFill>
                <a:latin typeface="Calibri" panose="020F0702030404030204" pitchFamily="34" charset="0"/>
                <a:ea typeface="+mn-ea"/>
                <a:cs typeface="Calibri" panose="020F0702030404030204" pitchFamily="34" charset="0"/>
              </a:defRPr>
            </a:lvl1pPr>
            <a:lvl2pPr marL="4572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Times New Roman" panose="02020703060505090304" pitchFamily="18" charset="0"/>
                <a:ea typeface="+mn-ea"/>
                <a:cs typeface="+mn-cs"/>
              </a:defRPr>
            </a:lvl6pPr>
            <a:lvl7pPr marL="2743200" algn="l" defTabSz="914400" rtl="0" eaLnBrk="1" latinLnBrk="0" hangingPunct="1">
              <a:defRPr sz="1200" kern="1200">
                <a:solidFill>
                  <a:schemeClr val="tx1"/>
                </a:solidFill>
                <a:latin typeface="Times New Roman" panose="02020703060505090304" pitchFamily="18" charset="0"/>
                <a:ea typeface="+mn-ea"/>
                <a:cs typeface="+mn-cs"/>
              </a:defRPr>
            </a:lvl7pPr>
            <a:lvl8pPr marL="3200400" algn="l" defTabSz="914400" rtl="0" eaLnBrk="1" latinLnBrk="0" hangingPunct="1">
              <a:defRPr sz="1200" kern="1200">
                <a:solidFill>
                  <a:schemeClr val="tx1"/>
                </a:solidFill>
                <a:latin typeface="Times New Roman" panose="02020703060505090304" pitchFamily="18" charset="0"/>
                <a:ea typeface="+mn-ea"/>
                <a:cs typeface="+mn-cs"/>
              </a:defRPr>
            </a:lvl8pPr>
            <a:lvl9pPr marL="3657600" algn="l" defTabSz="914400" rtl="0" eaLnBrk="1" latinLnBrk="0" hangingPunct="1">
              <a:defRPr sz="1200" kern="1200">
                <a:solidFill>
                  <a:schemeClr val="tx1"/>
                </a:solidFill>
                <a:latin typeface="Times New Roman" panose="02020703060505090304" pitchFamily="18" charset="0"/>
                <a:ea typeface="+mn-ea"/>
                <a:cs typeface="+mn-cs"/>
              </a:defRPr>
            </a:lvl9pPr>
          </a:lstStyle>
          <a:p>
            <a:pPr>
              <a:defRPr/>
            </a:pPr>
            <a:r>
              <a:rPr lang="en-US" dirty="0"/>
              <a:t>Submission</a:t>
            </a:r>
          </a:p>
        </p:txBody>
      </p:sp>
      <p:sp>
        <p:nvSpPr>
          <p:cNvPr id="12" name="Rectangle 5"/>
          <p:cNvSpPr txBox="1">
            <a:spLocks noChangeArrowheads="1"/>
          </p:cNvSpPr>
          <p:nvPr userDrawn="1"/>
        </p:nvSpPr>
        <p:spPr bwMode="auto">
          <a:xfrm>
            <a:off x="6781800" y="6477000"/>
            <a:ext cx="1895983" cy="184666"/>
          </a:xfrm>
          <a:prstGeom prst="rect">
            <a:avLst/>
          </a:prstGeom>
          <a:noFill/>
          <a:ln w="9525">
            <a:noFill/>
            <a:miter lim="800000"/>
          </a:ln>
          <a:effectLst/>
        </p:spPr>
        <p:txBody>
          <a:bodyPr vert="horz" wrap="square" lIns="0" tIns="0" rIns="0" bIns="0" numCol="1" anchor="t" anchorCtr="0" compatLnSpc="1">
            <a:spAutoFit/>
          </a:bodyPr>
          <a:lstStyle>
            <a:defPPr>
              <a:defRPr lang="en-US"/>
            </a:defPPr>
            <a:lvl1pPr algn="r" rtl="0" eaLnBrk="0" fontAlgn="base" hangingPunct="0">
              <a:spcBef>
                <a:spcPct val="0"/>
              </a:spcBef>
              <a:spcAft>
                <a:spcPct val="0"/>
              </a:spcAft>
              <a:defRPr sz="1200" kern="1200">
                <a:solidFill>
                  <a:schemeClr val="tx1"/>
                </a:solidFill>
                <a:latin typeface="Calibri" panose="020F0702030404030204" pitchFamily="34" charset="0"/>
                <a:ea typeface="+mn-ea"/>
                <a:cs typeface="Calibri" panose="020F0702030404030204" pitchFamily="34" charset="0"/>
              </a:defRPr>
            </a:lvl1pPr>
            <a:lvl2pPr marL="4572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Times New Roman" panose="02020703060505090304" pitchFamily="18" charset="0"/>
                <a:ea typeface="+mn-ea"/>
                <a:cs typeface="+mn-cs"/>
              </a:defRPr>
            </a:lvl6pPr>
            <a:lvl7pPr marL="2743200" algn="l" defTabSz="914400" rtl="0" eaLnBrk="1" latinLnBrk="0" hangingPunct="1">
              <a:defRPr sz="1200" kern="1200">
                <a:solidFill>
                  <a:schemeClr val="tx1"/>
                </a:solidFill>
                <a:latin typeface="Times New Roman" panose="02020703060505090304" pitchFamily="18" charset="0"/>
                <a:ea typeface="+mn-ea"/>
                <a:cs typeface="+mn-cs"/>
              </a:defRPr>
            </a:lvl7pPr>
            <a:lvl8pPr marL="3200400" algn="l" defTabSz="914400" rtl="0" eaLnBrk="1" latinLnBrk="0" hangingPunct="1">
              <a:defRPr sz="1200" kern="1200">
                <a:solidFill>
                  <a:schemeClr val="tx1"/>
                </a:solidFill>
                <a:latin typeface="Times New Roman" panose="02020703060505090304" pitchFamily="18" charset="0"/>
                <a:ea typeface="+mn-ea"/>
                <a:cs typeface="+mn-cs"/>
              </a:defRPr>
            </a:lvl8pPr>
            <a:lvl9pPr marL="3657600" algn="l" defTabSz="914400" rtl="0" eaLnBrk="1" latinLnBrk="0" hangingPunct="1">
              <a:defRPr sz="1200" kern="1200">
                <a:solidFill>
                  <a:schemeClr val="tx1"/>
                </a:solidFill>
                <a:latin typeface="Times New Roman" panose="02020703060505090304" pitchFamily="18" charset="0"/>
                <a:ea typeface="+mn-ea"/>
                <a:cs typeface="+mn-cs"/>
              </a:defRPr>
            </a:lvl9pPr>
          </a:lstStyle>
          <a:p>
            <a:pPr>
              <a:defRPr/>
            </a:pPr>
            <a:r>
              <a:rPr lang="en-US" baseline="0" dirty="0"/>
              <a:t>James Yee et al, MediaTek</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rtl="0" eaLnBrk="1" fontAlgn="base" hangingPunct="1">
        <a:spcBef>
          <a:spcPct val="0"/>
        </a:spcBef>
        <a:spcAft>
          <a:spcPct val="0"/>
        </a:spcAft>
        <a:defRPr sz="3200" b="1">
          <a:solidFill>
            <a:schemeClr val="tx2"/>
          </a:solidFill>
          <a:latin typeface="Calibri" panose="020F0702030404030204" pitchFamily="34" charset="0"/>
          <a:ea typeface="+mj-ea"/>
          <a:cs typeface="Calibri" panose="020F0702030404030204" pitchFamily="34" charset="0"/>
        </a:defRPr>
      </a:lvl1pPr>
      <a:lvl2pPr algn="ctr" rtl="0" eaLnBrk="1" fontAlgn="base" hangingPunct="1">
        <a:spcBef>
          <a:spcPct val="0"/>
        </a:spcBef>
        <a:spcAft>
          <a:spcPct val="0"/>
        </a:spcAft>
        <a:defRPr sz="3200" b="1">
          <a:solidFill>
            <a:schemeClr val="tx2"/>
          </a:solidFill>
          <a:latin typeface="Times New Roman" panose="02020703060505090304" pitchFamily="18" charset="0"/>
        </a:defRPr>
      </a:lvl2pPr>
      <a:lvl3pPr algn="ctr" rtl="0" eaLnBrk="1" fontAlgn="base" hangingPunct="1">
        <a:spcBef>
          <a:spcPct val="0"/>
        </a:spcBef>
        <a:spcAft>
          <a:spcPct val="0"/>
        </a:spcAft>
        <a:defRPr sz="3200" b="1">
          <a:solidFill>
            <a:schemeClr val="tx2"/>
          </a:solidFill>
          <a:latin typeface="Times New Roman" panose="02020703060505090304" pitchFamily="18" charset="0"/>
        </a:defRPr>
      </a:lvl3pPr>
      <a:lvl4pPr algn="ctr" rtl="0" eaLnBrk="1" fontAlgn="base" hangingPunct="1">
        <a:spcBef>
          <a:spcPct val="0"/>
        </a:spcBef>
        <a:spcAft>
          <a:spcPct val="0"/>
        </a:spcAft>
        <a:defRPr sz="3200" b="1">
          <a:solidFill>
            <a:schemeClr val="tx2"/>
          </a:solidFill>
          <a:latin typeface="Times New Roman" panose="02020703060505090304" pitchFamily="18" charset="0"/>
        </a:defRPr>
      </a:lvl4pPr>
      <a:lvl5pPr algn="ctr" rtl="0" eaLnBrk="1" fontAlgn="base" hangingPunct="1">
        <a:spcBef>
          <a:spcPct val="0"/>
        </a:spcBef>
        <a:spcAft>
          <a:spcPct val="0"/>
        </a:spcAft>
        <a:defRPr sz="3200" b="1">
          <a:solidFill>
            <a:schemeClr val="tx2"/>
          </a:solidFill>
          <a:latin typeface="Times New Roman" panose="02020703060505090304" pitchFamily="18" charset="0"/>
        </a:defRPr>
      </a:lvl5pPr>
      <a:lvl6pPr marL="457200" algn="ctr" rtl="0" eaLnBrk="1" fontAlgn="base" hangingPunct="1">
        <a:spcBef>
          <a:spcPct val="0"/>
        </a:spcBef>
        <a:spcAft>
          <a:spcPct val="0"/>
        </a:spcAft>
        <a:defRPr sz="3200" b="1">
          <a:solidFill>
            <a:schemeClr val="tx2"/>
          </a:solidFill>
          <a:latin typeface="Times New Roman" panose="02020703060505090304" pitchFamily="18" charset="0"/>
        </a:defRPr>
      </a:lvl6pPr>
      <a:lvl7pPr marL="914400" algn="ctr" rtl="0" eaLnBrk="1" fontAlgn="base" hangingPunct="1">
        <a:spcBef>
          <a:spcPct val="0"/>
        </a:spcBef>
        <a:spcAft>
          <a:spcPct val="0"/>
        </a:spcAft>
        <a:defRPr sz="3200" b="1">
          <a:solidFill>
            <a:schemeClr val="tx2"/>
          </a:solidFill>
          <a:latin typeface="Times New Roman" panose="02020703060505090304" pitchFamily="18" charset="0"/>
        </a:defRPr>
      </a:lvl7pPr>
      <a:lvl8pPr marL="1371600" algn="ctr" rtl="0" eaLnBrk="1" fontAlgn="base" hangingPunct="1">
        <a:spcBef>
          <a:spcPct val="0"/>
        </a:spcBef>
        <a:spcAft>
          <a:spcPct val="0"/>
        </a:spcAft>
        <a:defRPr sz="3200" b="1">
          <a:solidFill>
            <a:schemeClr val="tx2"/>
          </a:solidFill>
          <a:latin typeface="Times New Roman" panose="02020703060505090304" pitchFamily="18" charset="0"/>
        </a:defRPr>
      </a:lvl8pPr>
      <a:lvl9pPr marL="1828800" algn="ctr" rtl="0" eaLnBrk="1" fontAlgn="base" hangingPunct="1">
        <a:spcBef>
          <a:spcPct val="0"/>
        </a:spcBef>
        <a:spcAft>
          <a:spcPct val="0"/>
        </a:spcAft>
        <a:defRPr sz="3200" b="1">
          <a:solidFill>
            <a:schemeClr val="tx2"/>
          </a:solidFill>
          <a:latin typeface="Times New Roman" panose="02020703060505090304"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Calibri" panose="020F0702030404030204" pitchFamily="34" charset="0"/>
          <a:ea typeface="+mn-ea"/>
          <a:cs typeface="Calibri" panose="020F07020304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702030404030204" pitchFamily="34" charset="0"/>
          <a:cs typeface="Calibri" panose="020F0702030404030204" pitchFamily="34" charset="0"/>
        </a:defRPr>
      </a:lvl2pPr>
      <a:lvl3pPr marL="1085850" indent="-228600" algn="l" rtl="0" eaLnBrk="1" fontAlgn="base" hangingPunct="1">
        <a:spcBef>
          <a:spcPct val="20000"/>
        </a:spcBef>
        <a:spcAft>
          <a:spcPct val="0"/>
        </a:spcAft>
        <a:buChar char="•"/>
        <a:defRPr>
          <a:solidFill>
            <a:schemeClr val="tx1"/>
          </a:solidFill>
          <a:latin typeface="Calibri" panose="020F0702030404030204" pitchFamily="34" charset="0"/>
          <a:cs typeface="Calibri" panose="020F0702030404030204" pitchFamily="34" charset="0"/>
        </a:defRPr>
      </a:lvl3pPr>
      <a:lvl4pPr marL="14287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4pPr>
      <a:lvl5pPr marL="17716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685800"/>
            <a:ext cx="8305800" cy="914400"/>
          </a:xfrm>
        </p:spPr>
        <p:txBody>
          <a:bodyPr/>
          <a:lstStyle/>
          <a:p>
            <a:r>
              <a:rPr lang="en-US" dirty="0"/>
              <a:t>Multi AP Coordination and Residential Wi-Fi</a:t>
            </a:r>
            <a:endParaRPr lang="en-US" dirty="0">
              <a:latin typeface="+mn-lt"/>
            </a:endParaRPr>
          </a:p>
        </p:txBody>
      </p:sp>
      <p:sp>
        <p:nvSpPr>
          <p:cNvPr id="14339" name="Rectangle 6"/>
          <p:cNvSpPr>
            <a:spLocks noGrp="1" noChangeArrowheads="1"/>
          </p:cNvSpPr>
          <p:nvPr>
            <p:ph idx="1"/>
          </p:nvPr>
        </p:nvSpPr>
        <p:spPr>
          <a:xfrm>
            <a:off x="685800" y="1600200"/>
            <a:ext cx="7772400" cy="381000"/>
          </a:xfrm>
        </p:spPr>
        <p:txBody>
          <a:bodyPr/>
          <a:lstStyle/>
          <a:p>
            <a:pPr algn="ctr">
              <a:buFontTx/>
              <a:buNone/>
            </a:pPr>
            <a:r>
              <a:rPr lang="en-US" sz="2000" dirty="0">
                <a:latin typeface="+mn-lt"/>
              </a:rPr>
              <a:t>Date:</a:t>
            </a:r>
            <a:r>
              <a:rPr lang="en-US" sz="2000" b="0" dirty="0">
                <a:latin typeface="+mn-lt"/>
              </a:rPr>
              <a:t> 2022-09-13</a:t>
            </a:r>
          </a:p>
        </p:txBody>
      </p:sp>
      <p:sp>
        <p:nvSpPr>
          <p:cNvPr id="14344" name="Slide Number Placeholder 4"/>
          <p:cNvSpPr>
            <a:spLocks noGrp="1"/>
          </p:cNvSpPr>
          <p:nvPr>
            <p:ph type="sldNum" sz="quarter" idx="11"/>
          </p:nvPr>
        </p:nvSpPr>
        <p:spPr>
          <a:xfrm>
            <a:off x="4176395" y="6475730"/>
            <a:ext cx="499745" cy="184150"/>
          </a:xfrm>
          <a:noFill/>
        </p:spPr>
        <p:txBody>
          <a:bodyPr wrap="square"/>
          <a:lstStyle>
            <a:lvl1pPr eaLnBrk="0" hangingPunct="0">
              <a:defRPr sz="1200">
                <a:solidFill>
                  <a:schemeClr val="tx1"/>
                </a:solidFill>
                <a:latin typeface="Times New Roman" panose="02020703060505090304" pitchFamily="18" charset="0"/>
              </a:defRPr>
            </a:lvl1pPr>
            <a:lvl2pPr marL="742950" indent="-285750" eaLnBrk="0" hangingPunct="0">
              <a:defRPr sz="1200">
                <a:solidFill>
                  <a:schemeClr val="tx1"/>
                </a:solidFill>
                <a:latin typeface="Times New Roman" panose="02020703060505090304" pitchFamily="18" charset="0"/>
              </a:defRPr>
            </a:lvl2pPr>
            <a:lvl3pPr marL="1143000" indent="-228600" eaLnBrk="0" hangingPunct="0">
              <a:defRPr sz="1200">
                <a:solidFill>
                  <a:schemeClr val="tx1"/>
                </a:solidFill>
                <a:latin typeface="Times New Roman" panose="02020703060505090304" pitchFamily="18" charset="0"/>
              </a:defRPr>
            </a:lvl3pPr>
            <a:lvl4pPr marL="1600200" indent="-228600" eaLnBrk="0" hangingPunct="0">
              <a:defRPr sz="1200">
                <a:solidFill>
                  <a:schemeClr val="tx1"/>
                </a:solidFill>
                <a:latin typeface="Times New Roman" panose="02020703060505090304" pitchFamily="18" charset="0"/>
              </a:defRPr>
            </a:lvl4pPr>
            <a:lvl5pPr marL="2057400" indent="-228600" eaLnBrk="0" hangingPunct="0">
              <a:defRPr sz="1200">
                <a:solidFill>
                  <a:schemeClr val="tx1"/>
                </a:solidFill>
                <a:latin typeface="Times New Roman" panose="02020703060505090304" pitchFamily="18" charset="0"/>
              </a:defRPr>
            </a:lvl5pPr>
            <a:lvl6pPr marL="2514600" indent="-22860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eaLnBrk="0" fontAlgn="base" hangingPunct="0">
              <a:spcBef>
                <a:spcPct val="0"/>
              </a:spcBef>
              <a:spcAft>
                <a:spcPct val="0"/>
              </a:spcAft>
              <a:defRPr sz="1200">
                <a:solidFill>
                  <a:schemeClr val="tx1"/>
                </a:solidFill>
                <a:latin typeface="Times New Roman" panose="02020703060505090304" pitchFamily="18" charset="0"/>
              </a:defRPr>
            </a:lvl9pPr>
          </a:lstStyle>
          <a:p>
            <a:r>
              <a:rPr lang="en-US"/>
              <a:t>Slide </a:t>
            </a:r>
            <a:fld id="{3D0C9393-8DD5-47F8-80DF-CB27F46398E0}" type="slidenum">
              <a:rPr lang="en-US" smtClean="0"/>
              <a:t>1</a:t>
            </a:fld>
            <a:endParaRPr lang="en-US"/>
          </a:p>
        </p:txBody>
      </p:sp>
      <p:sp>
        <p:nvSpPr>
          <p:cNvPr id="14341" name="Rectangle 12"/>
          <p:cNvSpPr>
            <a:spLocks noChangeArrowheads="1"/>
          </p:cNvSpPr>
          <p:nvPr/>
        </p:nvSpPr>
        <p:spPr bwMode="auto">
          <a:xfrm>
            <a:off x="2286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dirty="0"/>
              <a:t>Authors:</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536118361"/>
              </p:ext>
            </p:extLst>
          </p:nvPr>
        </p:nvGraphicFramePr>
        <p:xfrm>
          <a:off x="533400" y="2743200"/>
          <a:ext cx="7924800" cy="3200400"/>
        </p:xfrm>
        <a:graphic>
          <a:graphicData uri="http://schemas.openxmlformats.org/drawingml/2006/table">
            <a:tbl>
              <a:tblPr firstRow="1" bandRow="1">
                <a:tableStyleId>{5C22544A-7EE6-4342-B048-85BDC9FD1C3A}</a:tableStyleId>
              </a:tblPr>
              <a:tblGrid>
                <a:gridCol w="1503977">
                  <a:extLst>
                    <a:ext uri="{9D8B030D-6E8A-4147-A177-3AD203B41FA5}">
                      <a16:colId xmlns:a16="http://schemas.microsoft.com/office/drawing/2014/main" val="20000"/>
                    </a:ext>
                  </a:extLst>
                </a:gridCol>
                <a:gridCol w="1163023">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951354993"/>
                    </a:ext>
                  </a:extLst>
                </a:gridCol>
                <a:gridCol w="2133600">
                  <a:extLst>
                    <a:ext uri="{9D8B030D-6E8A-4147-A177-3AD203B41FA5}">
                      <a16:colId xmlns:a16="http://schemas.microsoft.com/office/drawing/2014/main" val="20003"/>
                    </a:ext>
                  </a:extLst>
                </a:gridCol>
              </a:tblGrid>
              <a:tr h="266700">
                <a:tc>
                  <a:txBody>
                    <a:bodyPr/>
                    <a:lstStyle/>
                    <a:p>
                      <a:pPr algn="ctr"/>
                      <a:r>
                        <a:rPr lang="en-US" sz="14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r>
                        <a:rPr lang="en-US" sz="1400" dirty="0">
                          <a:solidFill>
                            <a:schemeClr val="tx1"/>
                          </a:solidFill>
                        </a:rPr>
                        <a:t>James Yee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2840 Junction Ave, San Jose, CA 95134 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t>+1-408-526-1899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t>james.yee@mediatek.com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3840">
                <a:tc>
                  <a:txBody>
                    <a:bodyPr/>
                    <a:lstStyle/>
                    <a:p>
                      <a:pPr algn="ctr"/>
                      <a:r>
                        <a:rPr lang="en-US" sz="1400" dirty="0">
                          <a:solidFill>
                            <a:schemeClr val="tx1"/>
                          </a:solidFill>
                        </a:rPr>
                        <a:t>Gabor </a:t>
                      </a:r>
                      <a:r>
                        <a:rPr lang="en-US" sz="1400" dirty="0" err="1">
                          <a:solidFill>
                            <a:schemeClr val="tx1"/>
                          </a:solidFill>
                        </a:rPr>
                        <a:t>Bajko</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t>gabor.bajko@mediatek.com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614590"/>
                  </a:ext>
                </a:extLst>
              </a:tr>
              <a:tr h="243840">
                <a:tc>
                  <a:txBody>
                    <a:bodyPr/>
                    <a:lstStyle/>
                    <a:p>
                      <a:pPr algn="ctr"/>
                      <a:r>
                        <a:rPr lang="en-US" sz="1400" dirty="0" err="1">
                          <a:solidFill>
                            <a:schemeClr val="tx1"/>
                          </a:solidFill>
                        </a:rPr>
                        <a:t>Yonggang</a:t>
                      </a:r>
                      <a:r>
                        <a:rPr lang="en-US" sz="1400" dirty="0">
                          <a:solidFill>
                            <a:schemeClr val="tx1"/>
                          </a:solidFill>
                        </a:rPr>
                        <a:t> Fang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t>yonggang.fang@mediatek.com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2824486"/>
                  </a:ext>
                </a:extLst>
              </a:tr>
              <a:tr h="243840">
                <a:tc>
                  <a:txBody>
                    <a:bodyPr/>
                    <a:lstStyle/>
                    <a:p>
                      <a:pPr algn="ctr"/>
                      <a:r>
                        <a:rPr lang="en-US" sz="1400" dirty="0" err="1">
                          <a:solidFill>
                            <a:schemeClr val="tx1"/>
                          </a:solidFill>
                        </a:rPr>
                        <a:t>Yongho</a:t>
                      </a:r>
                      <a:r>
                        <a:rPr lang="en-US" sz="1400" dirty="0">
                          <a:solidFill>
                            <a:schemeClr val="tx1"/>
                          </a:solidFill>
                        </a:rPr>
                        <a:t> Seok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t>yongho.seok@mediatek.com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782854"/>
                  </a:ext>
                </a:extLst>
              </a:tr>
              <a:tr h="243840">
                <a:tc>
                  <a:txBody>
                    <a:bodyPr/>
                    <a:lstStyle/>
                    <a:p>
                      <a:pPr algn="ctr"/>
                      <a:r>
                        <a:rPr lang="en-US" sz="1400" dirty="0" err="1">
                          <a:solidFill>
                            <a:schemeClr val="tx1"/>
                          </a:solidFill>
                        </a:rPr>
                        <a:t>Kaiying</a:t>
                      </a:r>
                      <a:r>
                        <a:rPr lang="en-US" sz="1400" dirty="0">
                          <a:solidFill>
                            <a:schemeClr val="tx1"/>
                          </a:solidFill>
                        </a:rPr>
                        <a:t> Lu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t>kaiying.lu@mediatek.com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5373036"/>
                  </a:ext>
                </a:extLst>
              </a:tr>
              <a:tr h="243840">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21211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8EB1-AB67-4CF9-9143-D41F96D298F8}"/>
              </a:ext>
            </a:extLst>
          </p:cNvPr>
          <p:cNvSpPr>
            <a:spLocks noGrp="1"/>
          </p:cNvSpPr>
          <p:nvPr>
            <p:ph type="title"/>
          </p:nvPr>
        </p:nvSpPr>
        <p:spPr/>
        <p:txBody>
          <a:bodyPr/>
          <a:lstStyle/>
          <a:p>
            <a:r>
              <a:rPr lang="en-US" dirty="0"/>
              <a:t>Coordination Models</a:t>
            </a:r>
          </a:p>
        </p:txBody>
      </p:sp>
      <p:sp>
        <p:nvSpPr>
          <p:cNvPr id="3" name="Text Placeholder 2">
            <a:extLst>
              <a:ext uri="{FF2B5EF4-FFF2-40B4-BE49-F238E27FC236}">
                <a16:creationId xmlns:a16="http://schemas.microsoft.com/office/drawing/2014/main" id="{24AB9D7A-6D63-4C54-B4A4-34C8207C19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8FA0E8-5D1F-44D7-A520-9354C34D3BB4}"/>
              </a:ext>
            </a:extLst>
          </p:cNvPr>
          <p:cNvSpPr>
            <a:spLocks noGrp="1"/>
          </p:cNvSpPr>
          <p:nvPr>
            <p:ph type="sldNum" sz="quarter" idx="11"/>
          </p:nvPr>
        </p:nvSpPr>
        <p:spPr/>
        <p:txBody>
          <a:bodyPr/>
          <a:lstStyle/>
          <a:p>
            <a:pPr>
              <a:defRPr/>
            </a:pPr>
            <a:fld id="{2EFAA3E3-987F-4FCE-B0A1-1D2278CBFC4F}" type="slidenum">
              <a:rPr lang="en-US" smtClean="0"/>
              <a:t>10</a:t>
            </a:fld>
            <a:endParaRPr lang="en-US"/>
          </a:p>
        </p:txBody>
      </p:sp>
    </p:spTree>
    <p:extLst>
      <p:ext uri="{BB962C8B-B14F-4D97-AF65-F5344CB8AC3E}">
        <p14:creationId xmlns:p14="http://schemas.microsoft.com/office/powerpoint/2010/main" val="331750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BB06E-F6B9-460C-9474-5356AB7751D4}"/>
              </a:ext>
            </a:extLst>
          </p:cNvPr>
          <p:cNvSpPr>
            <a:spLocks noGrp="1"/>
          </p:cNvSpPr>
          <p:nvPr>
            <p:ph type="title"/>
          </p:nvPr>
        </p:nvSpPr>
        <p:spPr/>
        <p:txBody>
          <a:bodyPr/>
          <a:lstStyle/>
          <a:p>
            <a:r>
              <a:rPr lang="en-US" dirty="0"/>
              <a:t>Multi-AP MLDs coordination for Residential Use Cases</a:t>
            </a:r>
          </a:p>
        </p:txBody>
      </p:sp>
      <p:sp>
        <p:nvSpPr>
          <p:cNvPr id="3" name="Content Placeholder 2">
            <a:extLst>
              <a:ext uri="{FF2B5EF4-FFF2-40B4-BE49-F238E27FC236}">
                <a16:creationId xmlns:a16="http://schemas.microsoft.com/office/drawing/2014/main" id="{72AA0EF4-DB15-4170-9AA6-35C65DFD982F}"/>
              </a:ext>
            </a:extLst>
          </p:cNvPr>
          <p:cNvSpPr>
            <a:spLocks noGrp="1"/>
          </p:cNvSpPr>
          <p:nvPr>
            <p:ph idx="1"/>
          </p:nvPr>
        </p:nvSpPr>
        <p:spPr>
          <a:xfrm>
            <a:off x="628648" y="1828800"/>
            <a:ext cx="7981951" cy="4343400"/>
          </a:xfrm>
        </p:spPr>
        <p:txBody>
          <a:bodyPr>
            <a:normAutofit fontScale="92500" lnSpcReduction="10000"/>
          </a:bodyPr>
          <a:lstStyle/>
          <a:p>
            <a:r>
              <a:rPr lang="en-US" dirty="0"/>
              <a:t>Several High-Level Multi-AP Coordination solutions have been presented in </a:t>
            </a:r>
            <a:r>
              <a:rPr lang="en-US" dirty="0" err="1"/>
              <a:t>TGbe</a:t>
            </a:r>
            <a:r>
              <a:rPr lang="en-US" dirty="0"/>
              <a:t>:</a:t>
            </a:r>
          </a:p>
          <a:p>
            <a:pPr lvl="1"/>
            <a:r>
              <a:rPr lang="en-US" dirty="0"/>
              <a:t>C-SR, C-BF, C-OFDMA . . .[12]13][15][16][17]</a:t>
            </a:r>
          </a:p>
          <a:p>
            <a:pPr lvl="1"/>
            <a:r>
              <a:rPr lang="en-US" dirty="0"/>
              <a:t>Virtual BSS encompassing multiple MLDs [9][10][14]</a:t>
            </a:r>
          </a:p>
          <a:p>
            <a:r>
              <a:rPr lang="en-US" dirty="0"/>
              <a:t>We identify Multi-AP MLD Coordination models useful for Residential Use Cases:</a:t>
            </a:r>
          </a:p>
          <a:p>
            <a:pPr marL="685800" lvl="1" indent="-342900">
              <a:buFont typeface="+mj-lt"/>
              <a:buAutoNum type="arabicPeriod"/>
            </a:pPr>
            <a:r>
              <a:rPr lang="en-US" dirty="0"/>
              <a:t>MLD Coordinating distributed Affiliated APs</a:t>
            </a:r>
          </a:p>
          <a:p>
            <a:pPr marL="685800" lvl="1" indent="-342900">
              <a:buFont typeface="+mj-lt"/>
              <a:buAutoNum type="arabicPeriod"/>
            </a:pPr>
            <a:r>
              <a:rPr lang="en-US" dirty="0"/>
              <a:t>MLD to MLD Coordination</a:t>
            </a:r>
          </a:p>
          <a:p>
            <a:pPr marL="1028700" lvl="2" indent="-342900">
              <a:buFont typeface="+mj-lt"/>
              <a:buAutoNum type="arabicPeriod"/>
            </a:pPr>
            <a:r>
              <a:rPr lang="en-US" dirty="0"/>
              <a:t>Exchange measurements, reports, announcements using Unicast and/or Broadcast frames between MLDs</a:t>
            </a:r>
          </a:p>
          <a:p>
            <a:pPr marL="685800" lvl="1" indent="-342900">
              <a:buFont typeface="+mj-lt"/>
              <a:buAutoNum type="arabicPeriod"/>
            </a:pPr>
            <a:r>
              <a:rPr lang="en-US" dirty="0"/>
              <a:t>MLDs coordination through a non-AP STA</a:t>
            </a:r>
          </a:p>
          <a:p>
            <a:pPr marL="342900" lvl="1" indent="0">
              <a:buNone/>
            </a:pPr>
            <a:r>
              <a:rPr lang="en-US" dirty="0"/>
              <a:t>Note: more than 1 coordination model may be used at any time.</a:t>
            </a:r>
          </a:p>
          <a:p>
            <a:r>
              <a:rPr lang="en-US" dirty="0">
                <a:latin typeface="Calibri" panose="020F0502020204030204" pitchFamily="34" charset="0"/>
                <a:ea typeface="MS PGothic" panose="020B0600070205080204" pitchFamily="34" charset="-128"/>
              </a:rPr>
              <a:t>Multi-AP solution depends on the </a:t>
            </a:r>
            <a:r>
              <a:rPr lang="en-US" sz="2400" dirty="0">
                <a:effectLst/>
                <a:latin typeface="Calibri" panose="020F0502020204030204" pitchFamily="34" charset="0"/>
                <a:ea typeface="MS PGothic" panose="020B0600070205080204" pitchFamily="34" charset="-128"/>
              </a:rPr>
              <a:t>coordination model used.</a:t>
            </a:r>
            <a:endParaRPr lang="en-US" dirty="0"/>
          </a:p>
        </p:txBody>
      </p:sp>
    </p:spTree>
    <p:extLst>
      <p:ext uri="{BB962C8B-B14F-4D97-AF65-F5344CB8AC3E}">
        <p14:creationId xmlns:p14="http://schemas.microsoft.com/office/powerpoint/2010/main" val="370883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2">
            <a:extLst>
              <a:ext uri="{FF2B5EF4-FFF2-40B4-BE49-F238E27FC236}">
                <a16:creationId xmlns:a16="http://schemas.microsoft.com/office/drawing/2014/main" id="{24CD8EAB-9DD5-4D83-9A23-584DDD0A9913}"/>
              </a:ext>
            </a:extLst>
          </p:cNvPr>
          <p:cNvSpPr txBox="1">
            <a:spLocks/>
          </p:cNvSpPr>
          <p:nvPr/>
        </p:nvSpPr>
        <p:spPr>
          <a:xfrm>
            <a:off x="342812" y="1676258"/>
            <a:ext cx="6134188" cy="4724541"/>
          </a:xfrm>
          <a:prstGeom prst="rect">
            <a:avLst/>
          </a:prstGeom>
        </p:spPr>
        <p:txBody>
          <a:bodyPr/>
          <a:lstStyle>
            <a:lvl1pPr marL="271463" indent="-271463" algn="l" defTabSz="914400" rtl="0" eaLnBrk="1" latinLnBrk="0" hangingPunct="1">
              <a:lnSpc>
                <a:spcPct val="90000"/>
              </a:lnSpc>
              <a:spcBef>
                <a:spcPts val="1200"/>
              </a:spcBef>
              <a:buFont typeface="Arial" panose="020B0604020202020204" pitchFamily="34" charset="0"/>
              <a:buChar char="•"/>
              <a:defRPr sz="2600" kern="1200">
                <a:solidFill>
                  <a:schemeClr val="tx1"/>
                </a:solidFill>
                <a:latin typeface="+mn-lt"/>
                <a:ea typeface="+mn-ea"/>
                <a:cs typeface="+mn-cs"/>
              </a:defRPr>
            </a:lvl1pPr>
            <a:lvl2pPr marL="804863" indent="-358775" algn="l" defTabSz="914400" rtl="0" eaLnBrk="1" latinLnBrk="0" hangingPunct="1">
              <a:lnSpc>
                <a:spcPct val="90000"/>
              </a:lnSpc>
              <a:spcBef>
                <a:spcPts val="900"/>
              </a:spcBef>
              <a:buFont typeface="Calibri Light" panose="020F0302020204030204" pitchFamily="34" charset="0"/>
              <a:buChar char="–"/>
              <a:defRPr sz="2000" kern="1200">
                <a:solidFill>
                  <a:schemeClr val="tx1"/>
                </a:solidFill>
                <a:latin typeface="+mn-lt"/>
                <a:ea typeface="+mn-ea"/>
                <a:cs typeface="+mn-cs"/>
              </a:defRPr>
            </a:lvl2pPr>
            <a:lvl3pPr marL="1077913" indent="-174625"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1257300" indent="-1778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435100" indent="-1778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400" dirty="0">
                <a:latin typeface="Calibri" panose="020F0502020204030204" pitchFamily="34" charset="0"/>
                <a:cs typeface="Calibri" panose="020F0502020204030204" pitchFamily="34" charset="0"/>
              </a:rPr>
              <a:t>1. MLD Coordinating distributed Affiliated APs</a:t>
            </a:r>
            <a:endParaRPr lang="en-US" altLang="zh-TW" sz="1800" b="1" dirty="0">
              <a:latin typeface="Calibri" panose="020F0502020204030204" pitchFamily="34" charset="0"/>
              <a:cs typeface="Calibri" panose="020F0502020204030204" pitchFamily="34" charset="0"/>
            </a:endParaRPr>
          </a:p>
          <a:p>
            <a:pPr marL="408263" lvl="2" indent="-203537">
              <a:lnSpc>
                <a:spcPct val="100000"/>
              </a:lnSpc>
              <a:buFont typeface="Arial" panose="020B0604020202020204" pitchFamily="34" charset="0"/>
              <a:buChar char="•"/>
            </a:pPr>
            <a:r>
              <a:rPr lang="en-US" altLang="zh-TW" sz="1600" b="1" dirty="0">
                <a:solidFill>
                  <a:srgbClr val="0070C0"/>
                </a:solidFill>
                <a:latin typeface="Calibri" panose="020F0502020204030204" pitchFamily="34" charset="0"/>
                <a:cs typeface="Calibri" panose="020F0502020204030204" pitchFamily="34" charset="0"/>
              </a:rPr>
              <a:t>Improves coverage for the non-AP MLD</a:t>
            </a:r>
          </a:p>
          <a:p>
            <a:pPr marL="408263" lvl="2" indent="-203537">
              <a:lnSpc>
                <a:spcPct val="100000"/>
              </a:lnSpc>
              <a:buFont typeface="Arial" panose="020B0604020202020204" pitchFamily="34" charset="0"/>
              <a:buChar char="•"/>
            </a:pPr>
            <a:r>
              <a:rPr lang="en-US" altLang="zh-TW" sz="1600" b="1" dirty="0">
                <a:solidFill>
                  <a:srgbClr val="0070C0"/>
                </a:solidFill>
                <a:latin typeface="Calibri" panose="020F0502020204030204" pitchFamily="34" charset="0"/>
                <a:cs typeface="Calibri" panose="020F0502020204030204" pitchFamily="34" charset="0"/>
              </a:rPr>
              <a:t>Reduces roaming necessity for non-AP MLD</a:t>
            </a:r>
          </a:p>
          <a:p>
            <a:pPr marL="408263" lvl="2" indent="-203537">
              <a:lnSpc>
                <a:spcPct val="100000"/>
              </a:lnSpc>
              <a:buFont typeface="Arial" panose="020B0604020202020204" pitchFamily="34" charset="0"/>
              <a:buChar char="•"/>
            </a:pPr>
            <a:r>
              <a:rPr lang="en-US" altLang="zh-TW" sz="1600" b="1" dirty="0">
                <a:solidFill>
                  <a:srgbClr val="0070C0"/>
                </a:solidFill>
                <a:latin typeface="Calibri" panose="020F0502020204030204" pitchFamily="34" charset="0"/>
                <a:cs typeface="Calibri" panose="020F0502020204030204" pitchFamily="34" charset="0"/>
              </a:rPr>
              <a:t>Reduces or avoids wideband interference present in one location</a:t>
            </a:r>
          </a:p>
          <a:p>
            <a:pPr marL="408263" lvl="2" indent="-203537">
              <a:lnSpc>
                <a:spcPct val="100000"/>
              </a:lnSpc>
              <a:buFont typeface="Arial" panose="020B0604020202020204" pitchFamily="34" charset="0"/>
              <a:buChar char="•"/>
            </a:pPr>
            <a:r>
              <a:rPr lang="en-US" altLang="zh-TW" sz="1600" b="1" dirty="0">
                <a:solidFill>
                  <a:srgbClr val="0070C0"/>
                </a:solidFill>
                <a:latin typeface="Calibri" panose="020F0502020204030204" pitchFamily="34" charset="0"/>
                <a:cs typeface="Calibri" panose="020F0502020204030204" pitchFamily="34" charset="0"/>
              </a:rPr>
              <a:t>Allows one MLD to control many affiliated APs (A-APs)</a:t>
            </a:r>
          </a:p>
          <a:p>
            <a:pPr marL="408263" lvl="2" indent="-203537">
              <a:lnSpc>
                <a:spcPct val="100000"/>
              </a:lnSpc>
              <a:buFont typeface="Arial" panose="020B0604020202020204" pitchFamily="34" charset="0"/>
              <a:buChar char="•"/>
            </a:pPr>
            <a:r>
              <a:rPr lang="en-US" altLang="zh-TW" sz="1600" b="1" dirty="0">
                <a:solidFill>
                  <a:srgbClr val="0070C0"/>
                </a:solidFill>
                <a:latin typeface="Calibri" panose="020F0502020204030204" pitchFamily="34" charset="0"/>
                <a:cs typeface="Calibri" panose="020F0502020204030204" pitchFamily="34" charset="0"/>
              </a:rPr>
              <a:t>Frequency reuse possibility</a:t>
            </a:r>
          </a:p>
          <a:p>
            <a:pPr marL="408263" lvl="2" indent="-203537">
              <a:spcBef>
                <a:spcPts val="900"/>
              </a:spcBef>
              <a:buFont typeface="Arial" panose="020B0604020202020204" pitchFamily="34" charset="0"/>
              <a:buChar char="•"/>
            </a:pPr>
            <a:endParaRPr lang="en-US" altLang="zh-TW" sz="1349" b="1" dirty="0"/>
          </a:p>
        </p:txBody>
      </p:sp>
      <p:sp>
        <p:nvSpPr>
          <p:cNvPr id="42" name="Rectangle 41">
            <a:extLst>
              <a:ext uri="{FF2B5EF4-FFF2-40B4-BE49-F238E27FC236}">
                <a16:creationId xmlns:a16="http://schemas.microsoft.com/office/drawing/2014/main" id="{69808CC3-85F1-4C52-B90E-B637029755FD}"/>
              </a:ext>
            </a:extLst>
          </p:cNvPr>
          <p:cNvSpPr/>
          <p:nvPr/>
        </p:nvSpPr>
        <p:spPr bwMode="auto">
          <a:xfrm>
            <a:off x="5084186" y="1676259"/>
            <a:ext cx="580884" cy="154848"/>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80" name="TextBox 79">
            <a:extLst>
              <a:ext uri="{FF2B5EF4-FFF2-40B4-BE49-F238E27FC236}">
                <a16:creationId xmlns:a16="http://schemas.microsoft.com/office/drawing/2014/main" id="{936060FA-AF63-4276-86F7-5AF8920234B9}"/>
              </a:ext>
            </a:extLst>
          </p:cNvPr>
          <p:cNvSpPr txBox="1"/>
          <p:nvPr/>
        </p:nvSpPr>
        <p:spPr>
          <a:xfrm>
            <a:off x="4671448" y="3356095"/>
            <a:ext cx="4624952" cy="3262432"/>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tabLst>
                <a:tab pos="457200" algn="l"/>
              </a:tabLst>
            </a:pPr>
            <a:r>
              <a:rPr lang="en-US" sz="1800" b="1" dirty="0">
                <a:effectLst/>
                <a:latin typeface="Calibri" panose="020F0502020204030204" pitchFamily="34" charset="0"/>
                <a:ea typeface="MS PGothic" panose="020B0600070205080204" pitchFamily="34" charset="-128"/>
                <a:cs typeface="Times New Roman" panose="02020603050405020304" pitchFamily="18" charset="0"/>
              </a:rPr>
              <a:t>Pros</a:t>
            </a:r>
            <a:r>
              <a:rPr lang="en-US" sz="1800" dirty="0">
                <a:effectLst/>
                <a:latin typeface="Calibri" panose="020F0502020204030204" pitchFamily="34" charset="0"/>
                <a:ea typeface="MS PGothic" panose="020B0600070205080204" pitchFamily="34" charset="-128"/>
                <a:cs typeface="Times New Roman" panose="02020603050405020304" pitchFamily="18" charset="0"/>
              </a:rPr>
              <a:t>: </a:t>
            </a:r>
          </a:p>
          <a:p>
            <a:pPr marL="800100" lvl="1"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MS PGothic" panose="020B0600070205080204" pitchFamily="34" charset="-128"/>
                <a:cs typeface="Times New Roman" panose="02020603050405020304" pitchFamily="18" charset="0"/>
              </a:rPr>
              <a:t>Manageability, where:</a:t>
            </a:r>
          </a:p>
          <a:p>
            <a:pPr marL="1257300" lvl="2" indent="-342900">
              <a:spcBef>
                <a:spcPts val="0"/>
              </a:spcBef>
              <a:spcAft>
                <a:spcPts val="0"/>
              </a:spcAft>
              <a:buFont typeface="Arial" panose="020B0604020202020204" pitchFamily="34" charset="0"/>
              <a:buChar char="•"/>
              <a:tabLst>
                <a:tab pos="457200"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MLD as the single coordination point between A-APs </a:t>
            </a:r>
          </a:p>
          <a:p>
            <a:pPr marL="1257300" lvl="2" indent="-342900">
              <a:spcBef>
                <a:spcPts val="0"/>
              </a:spcBef>
              <a:spcAft>
                <a:spcPts val="0"/>
              </a:spcAft>
              <a:buFont typeface="Arial" panose="020B0604020202020204" pitchFamily="34" charset="0"/>
              <a:buChar char="•"/>
              <a:tabLst>
                <a:tab pos="457200"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Information exchange between A-APs through MLD</a:t>
            </a:r>
          </a:p>
          <a:p>
            <a:pPr marL="1257300" lvl="2" indent="-342900">
              <a:spcBef>
                <a:spcPts val="0"/>
              </a:spcBef>
              <a:spcAft>
                <a:spcPts val="0"/>
              </a:spcAft>
              <a:buFont typeface="Arial" panose="020B0604020202020204" pitchFamily="34" charset="0"/>
              <a:buChar char="•"/>
              <a:tabLst>
                <a:tab pos="457200"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Coordination of A-APs by the MLD</a:t>
            </a:r>
          </a:p>
          <a:p>
            <a:pPr marL="1257300" lvl="2" indent="-342900">
              <a:spcBef>
                <a:spcPts val="0"/>
              </a:spcBef>
              <a:spcAft>
                <a:spcPts val="0"/>
              </a:spcAft>
              <a:buFont typeface="Arial" panose="020B0604020202020204" pitchFamily="34" charset="0"/>
              <a:buChar char="•"/>
              <a:tabLst>
                <a:tab pos="457200" algn="l"/>
              </a:tabLs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Time sync across A-APs by the MLD if needed</a:t>
            </a:r>
          </a:p>
          <a:p>
            <a:pPr marL="800100" lvl="1"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MS PGothic" panose="020B0600070205080204" pitchFamily="34" charset="-128"/>
              </a:rPr>
              <a:t>seamless mobility (without BTM or FT) </a:t>
            </a: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p>
            <a:pPr marL="342900" indent="-342900">
              <a:spcBef>
                <a:spcPts val="0"/>
              </a:spcBef>
              <a:spcAft>
                <a:spcPts val="0"/>
              </a:spcAft>
              <a:buFont typeface="Arial" panose="020B0604020202020204" pitchFamily="34" charset="0"/>
              <a:buChar char="•"/>
              <a:tabLst>
                <a:tab pos="457200" algn="l"/>
              </a:tabLst>
            </a:pPr>
            <a:r>
              <a:rPr lang="en-US" sz="1800" b="1" dirty="0">
                <a:latin typeface="Calibri" panose="020F0502020204030204" pitchFamily="34" charset="0"/>
                <a:ea typeface="MS PGothic" panose="020B0600070205080204" pitchFamily="34" charset="-128"/>
                <a:cs typeface="Times New Roman" panose="02020603050405020304" pitchFamily="18" charset="0"/>
              </a:rPr>
              <a:t>Cons</a:t>
            </a:r>
            <a:r>
              <a:rPr lang="en-US" sz="1800" dirty="0">
                <a:latin typeface="Calibri" panose="020F0502020204030204" pitchFamily="34" charset="0"/>
                <a:ea typeface="MS PGothic" panose="020B0600070205080204" pitchFamily="34" charset="-128"/>
                <a:cs typeface="Times New Roman" panose="02020603050405020304" pitchFamily="18" charset="0"/>
              </a:rPr>
              <a:t>: </a:t>
            </a:r>
          </a:p>
          <a:p>
            <a:pPr marL="800100" lvl="1" indent="-342900">
              <a:spcBef>
                <a:spcPts val="0"/>
              </a:spcBef>
              <a:spcAft>
                <a:spcPts val="0"/>
              </a:spcAft>
              <a:buFont typeface="Arial" panose="020B0604020202020204" pitchFamily="34" charset="0"/>
              <a:buChar char="•"/>
              <a:tabLst>
                <a:tab pos="457200" algn="l"/>
              </a:tabLst>
            </a:pPr>
            <a:r>
              <a:rPr lang="en-US" sz="1800" dirty="0">
                <a:latin typeface="Calibri" panose="020F0502020204030204" pitchFamily="34" charset="0"/>
                <a:ea typeface="MS PGothic" panose="020B0600070205080204" pitchFamily="34" charset="-128"/>
                <a:cs typeface="Times New Roman" panose="02020603050405020304" pitchFamily="18" charset="0"/>
              </a:rPr>
              <a:t>Standardize new interface between MLD and A-APs.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p:txBody>
      </p:sp>
      <p:grpSp>
        <p:nvGrpSpPr>
          <p:cNvPr id="2" name="Group 1">
            <a:extLst>
              <a:ext uri="{FF2B5EF4-FFF2-40B4-BE49-F238E27FC236}">
                <a16:creationId xmlns:a16="http://schemas.microsoft.com/office/drawing/2014/main" id="{6791765D-EF32-4660-8142-781E49CC1CA1}"/>
              </a:ext>
            </a:extLst>
          </p:cNvPr>
          <p:cNvGrpSpPr/>
          <p:nvPr/>
        </p:nvGrpSpPr>
        <p:grpSpPr>
          <a:xfrm>
            <a:off x="762000" y="4017586"/>
            <a:ext cx="4120883" cy="2328311"/>
            <a:chOff x="1089557" y="3184835"/>
            <a:chExt cx="4120883" cy="2328311"/>
          </a:xfrm>
        </p:grpSpPr>
        <p:pic>
          <p:nvPicPr>
            <p:cNvPr id="5" name="Picture 4">
              <a:extLst>
                <a:ext uri="{FF2B5EF4-FFF2-40B4-BE49-F238E27FC236}">
                  <a16:creationId xmlns:a16="http://schemas.microsoft.com/office/drawing/2014/main" id="{68346455-E83A-49A5-819B-328911FDEC3F}"/>
                </a:ext>
              </a:extLst>
            </p:cNvPr>
            <p:cNvPicPr>
              <a:picLocks noChangeAspect="1"/>
            </p:cNvPicPr>
            <p:nvPr/>
          </p:nvPicPr>
          <p:blipFill>
            <a:blip r:embed="rId2"/>
            <a:stretch>
              <a:fillRect/>
            </a:stretch>
          </p:blipFill>
          <p:spPr>
            <a:xfrm>
              <a:off x="1425498" y="4023464"/>
              <a:ext cx="727799" cy="467475"/>
            </a:xfrm>
            <a:prstGeom prst="rect">
              <a:avLst/>
            </a:prstGeom>
          </p:spPr>
        </p:pic>
        <p:sp>
          <p:nvSpPr>
            <p:cNvPr id="6" name="Line 165">
              <a:extLst>
                <a:ext uri="{FF2B5EF4-FFF2-40B4-BE49-F238E27FC236}">
                  <a16:creationId xmlns:a16="http://schemas.microsoft.com/office/drawing/2014/main" id="{D04FD1FF-88C1-4082-8AED-4F4ABA5D5E83}"/>
                </a:ext>
              </a:extLst>
            </p:cNvPr>
            <p:cNvSpPr>
              <a:spLocks noChangeShapeType="1"/>
            </p:cNvSpPr>
            <p:nvPr/>
          </p:nvSpPr>
          <p:spPr bwMode="auto">
            <a:xfrm flipV="1">
              <a:off x="1959087" y="3655209"/>
              <a:ext cx="468473" cy="569529"/>
            </a:xfrm>
            <a:prstGeom prst="line">
              <a:avLst/>
            </a:prstGeom>
            <a:noFill/>
            <a:ln w="12700"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685595">
                <a:defRPr/>
              </a:pPr>
              <a:endParaRPr lang="en-US" sz="900" kern="0">
                <a:solidFill>
                  <a:srgbClr val="000000"/>
                </a:solidFill>
              </a:endParaRPr>
            </a:p>
          </p:txBody>
        </p:sp>
        <p:pic>
          <p:nvPicPr>
            <p:cNvPr id="7" name="Picture 6">
              <a:extLst>
                <a:ext uri="{FF2B5EF4-FFF2-40B4-BE49-F238E27FC236}">
                  <a16:creationId xmlns:a16="http://schemas.microsoft.com/office/drawing/2014/main" id="{1C41E8DA-3FE8-42BB-83C0-58D0F99362BF}"/>
                </a:ext>
              </a:extLst>
            </p:cNvPr>
            <p:cNvPicPr>
              <a:picLocks noChangeAspect="1"/>
            </p:cNvPicPr>
            <p:nvPr/>
          </p:nvPicPr>
          <p:blipFill>
            <a:blip r:embed="rId2"/>
            <a:stretch>
              <a:fillRect/>
            </a:stretch>
          </p:blipFill>
          <p:spPr>
            <a:xfrm>
              <a:off x="2757905" y="3986844"/>
              <a:ext cx="677295" cy="435035"/>
            </a:xfrm>
            <a:prstGeom prst="rect">
              <a:avLst/>
            </a:prstGeom>
          </p:spPr>
        </p:pic>
        <p:sp>
          <p:nvSpPr>
            <p:cNvPr id="8" name="Rectangle 210">
              <a:extLst>
                <a:ext uri="{FF2B5EF4-FFF2-40B4-BE49-F238E27FC236}">
                  <a16:creationId xmlns:a16="http://schemas.microsoft.com/office/drawing/2014/main" id="{B7206BAB-39B1-4251-A8CD-F55C864B512A}"/>
                </a:ext>
              </a:extLst>
            </p:cNvPr>
            <p:cNvSpPr>
              <a:spLocks noChangeArrowheads="1"/>
            </p:cNvSpPr>
            <p:nvPr/>
          </p:nvSpPr>
          <p:spPr bwMode="auto">
            <a:xfrm>
              <a:off x="2849973" y="4320000"/>
              <a:ext cx="491492" cy="6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595">
                <a:lnSpc>
                  <a:spcPts val="525"/>
                </a:lnSpc>
                <a:defRPr/>
              </a:pPr>
              <a:r>
                <a:rPr lang="en-US" altLang="en-US" sz="600" kern="0" dirty="0">
                  <a:solidFill>
                    <a:srgbClr val="000000"/>
                  </a:solidFill>
                  <a:latin typeface="Calibri" panose="020F0502020204030204" pitchFamily="34" charset="0"/>
                </a:rPr>
                <a:t>A-AP2</a:t>
              </a:r>
            </a:p>
          </p:txBody>
        </p:sp>
        <p:cxnSp>
          <p:nvCxnSpPr>
            <p:cNvPr id="9" name="Straight Connector 8">
              <a:extLst>
                <a:ext uri="{FF2B5EF4-FFF2-40B4-BE49-F238E27FC236}">
                  <a16:creationId xmlns:a16="http://schemas.microsoft.com/office/drawing/2014/main" id="{60C5A236-C542-457C-8303-1488B2AFF9E6}"/>
                </a:ext>
              </a:extLst>
            </p:cNvPr>
            <p:cNvCxnSpPr>
              <a:cxnSpLocks/>
              <a:stCxn id="15" idx="3"/>
              <a:endCxn id="8" idx="2"/>
            </p:cNvCxnSpPr>
            <p:nvPr/>
          </p:nvCxnSpPr>
          <p:spPr>
            <a:xfrm flipV="1">
              <a:off x="2555608" y="4388417"/>
              <a:ext cx="540111" cy="406294"/>
            </a:xfrm>
            <a:prstGeom prst="line">
              <a:avLst/>
            </a:prstGeom>
            <a:noFill/>
            <a:ln w="12700" cap="flat" cmpd="sng" algn="ctr">
              <a:solidFill>
                <a:srgbClr val="0070C0"/>
              </a:solidFill>
              <a:prstDash val="lgDash"/>
            </a:ln>
            <a:effectLst/>
          </p:spPr>
        </p:cxnSp>
        <p:sp>
          <p:nvSpPr>
            <p:cNvPr id="10" name="Line 165">
              <a:extLst>
                <a:ext uri="{FF2B5EF4-FFF2-40B4-BE49-F238E27FC236}">
                  <a16:creationId xmlns:a16="http://schemas.microsoft.com/office/drawing/2014/main" id="{9DB2BF93-BF1A-4398-BBCF-6E7D5EACDFC3}"/>
                </a:ext>
              </a:extLst>
            </p:cNvPr>
            <p:cNvSpPr>
              <a:spLocks noChangeShapeType="1"/>
            </p:cNvSpPr>
            <p:nvPr/>
          </p:nvSpPr>
          <p:spPr bwMode="auto">
            <a:xfrm>
              <a:off x="2430802" y="3655209"/>
              <a:ext cx="461348" cy="569530"/>
            </a:xfrm>
            <a:prstGeom prst="line">
              <a:avLst/>
            </a:prstGeom>
            <a:noFill/>
            <a:ln w="12700"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685595">
                <a:defRPr/>
              </a:pPr>
              <a:endParaRPr lang="en-US" sz="900" kern="0">
                <a:solidFill>
                  <a:srgbClr val="000000"/>
                </a:solidFill>
              </a:endParaRPr>
            </a:p>
          </p:txBody>
        </p:sp>
        <p:cxnSp>
          <p:nvCxnSpPr>
            <p:cNvPr id="11" name="Straight Connector 10">
              <a:extLst>
                <a:ext uri="{FF2B5EF4-FFF2-40B4-BE49-F238E27FC236}">
                  <a16:creationId xmlns:a16="http://schemas.microsoft.com/office/drawing/2014/main" id="{DC12C487-A653-412F-9A81-52372E531EAD}"/>
                </a:ext>
              </a:extLst>
            </p:cNvPr>
            <p:cNvCxnSpPr>
              <a:cxnSpLocks/>
              <a:stCxn id="5" idx="2"/>
              <a:endCxn id="15" idx="1"/>
            </p:cNvCxnSpPr>
            <p:nvPr/>
          </p:nvCxnSpPr>
          <p:spPr>
            <a:xfrm>
              <a:off x="1789397" y="4490939"/>
              <a:ext cx="392442" cy="303772"/>
            </a:xfrm>
            <a:prstGeom prst="line">
              <a:avLst/>
            </a:prstGeom>
            <a:noFill/>
            <a:ln w="12700" cap="flat" cmpd="sng" algn="ctr">
              <a:solidFill>
                <a:srgbClr val="0070C0"/>
              </a:solidFill>
              <a:prstDash val="lgDash"/>
            </a:ln>
            <a:effectLst/>
          </p:spPr>
        </p:cxnSp>
        <p:sp>
          <p:nvSpPr>
            <p:cNvPr id="12" name="Rectangle 210">
              <a:extLst>
                <a:ext uri="{FF2B5EF4-FFF2-40B4-BE49-F238E27FC236}">
                  <a16:creationId xmlns:a16="http://schemas.microsoft.com/office/drawing/2014/main" id="{2EBBEFD4-19F7-4723-8DE9-FB42AEE18B64}"/>
                </a:ext>
              </a:extLst>
            </p:cNvPr>
            <p:cNvSpPr>
              <a:spLocks noChangeArrowheads="1"/>
            </p:cNvSpPr>
            <p:nvPr/>
          </p:nvSpPr>
          <p:spPr bwMode="auto">
            <a:xfrm>
              <a:off x="1544683" y="4369229"/>
              <a:ext cx="457133" cy="6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595">
                <a:lnSpc>
                  <a:spcPts val="525"/>
                </a:lnSpc>
                <a:defRPr/>
              </a:pPr>
              <a:r>
                <a:rPr lang="en-US" altLang="en-US" sz="600" kern="0" dirty="0">
                  <a:solidFill>
                    <a:srgbClr val="000000"/>
                  </a:solidFill>
                  <a:latin typeface="Calibri" panose="020F0502020204030204" pitchFamily="34" charset="0"/>
                </a:rPr>
                <a:t>A-AP1 </a:t>
              </a:r>
            </a:p>
          </p:txBody>
        </p:sp>
        <p:sp>
          <p:nvSpPr>
            <p:cNvPr id="14" name="Rectangle 194">
              <a:extLst>
                <a:ext uri="{FF2B5EF4-FFF2-40B4-BE49-F238E27FC236}">
                  <a16:creationId xmlns:a16="http://schemas.microsoft.com/office/drawing/2014/main" id="{69E58D30-F8C3-4F68-80D2-B8C88E3D7DBF}"/>
                </a:ext>
              </a:extLst>
            </p:cNvPr>
            <p:cNvSpPr>
              <a:spLocks noChangeArrowheads="1"/>
            </p:cNvSpPr>
            <p:nvPr/>
          </p:nvSpPr>
          <p:spPr bwMode="auto">
            <a:xfrm>
              <a:off x="2818242" y="3224584"/>
              <a:ext cx="6588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595">
                <a:defRPr/>
              </a:pPr>
              <a:r>
                <a:rPr lang="en-US" altLang="en-US" sz="600" kern="0" dirty="0">
                  <a:solidFill>
                    <a:srgbClr val="000000"/>
                  </a:solidFill>
                  <a:latin typeface="Calibri" panose="020F0502020204030204" pitchFamily="34" charset="0"/>
                </a:rPr>
                <a:t>EML ESS Manager</a:t>
              </a:r>
            </a:p>
            <a:p>
              <a:pPr algn="ctr" defTabSz="685595">
                <a:defRPr/>
              </a:pPr>
              <a:r>
                <a:rPr lang="en-US" altLang="en-US" sz="600" kern="0" dirty="0">
                  <a:solidFill>
                    <a:srgbClr val="000000"/>
                  </a:solidFill>
                  <a:latin typeface="Calibri" panose="020F0502020204030204" pitchFamily="34" charset="0"/>
                </a:rPr>
                <a:t>/ Gateway</a:t>
              </a:r>
            </a:p>
          </p:txBody>
        </p:sp>
        <p:pic>
          <p:nvPicPr>
            <p:cNvPr id="15" name="Picture 14">
              <a:extLst>
                <a:ext uri="{FF2B5EF4-FFF2-40B4-BE49-F238E27FC236}">
                  <a16:creationId xmlns:a16="http://schemas.microsoft.com/office/drawing/2014/main" id="{8A9D3DC7-462B-4E9A-AF07-AC04EFF2902E}"/>
                </a:ext>
              </a:extLst>
            </p:cNvPr>
            <p:cNvPicPr>
              <a:picLocks noChangeAspect="1"/>
            </p:cNvPicPr>
            <p:nvPr/>
          </p:nvPicPr>
          <p:blipFill>
            <a:blip r:embed="rId3"/>
            <a:stretch>
              <a:fillRect/>
            </a:stretch>
          </p:blipFill>
          <p:spPr>
            <a:xfrm>
              <a:off x="2181839" y="4669840"/>
              <a:ext cx="373769" cy="249741"/>
            </a:xfrm>
            <a:prstGeom prst="rect">
              <a:avLst/>
            </a:prstGeom>
          </p:spPr>
        </p:pic>
        <p:sp>
          <p:nvSpPr>
            <p:cNvPr id="16" name="Rectangle 194">
              <a:extLst>
                <a:ext uri="{FF2B5EF4-FFF2-40B4-BE49-F238E27FC236}">
                  <a16:creationId xmlns:a16="http://schemas.microsoft.com/office/drawing/2014/main" id="{C6DA4622-023E-4A6D-93EE-02ED33090AF8}"/>
                </a:ext>
              </a:extLst>
            </p:cNvPr>
            <p:cNvSpPr>
              <a:spLocks noChangeArrowheads="1"/>
            </p:cNvSpPr>
            <p:nvPr/>
          </p:nvSpPr>
          <p:spPr bwMode="auto">
            <a:xfrm>
              <a:off x="1859928" y="4669840"/>
              <a:ext cx="20011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595">
                <a:defRPr/>
              </a:pPr>
              <a:r>
                <a:rPr lang="en-US" altLang="en-US" sz="600" kern="0" dirty="0">
                  <a:solidFill>
                    <a:srgbClr val="000000"/>
                  </a:solidFill>
                  <a:latin typeface="Calibri" panose="020F0502020204030204" pitchFamily="34" charset="0"/>
                </a:rPr>
                <a:t>link 1</a:t>
              </a:r>
              <a:endParaRPr lang="en-US" altLang="en-US" sz="1050" kern="0" dirty="0">
                <a:solidFill>
                  <a:srgbClr val="000000"/>
                </a:solidFill>
              </a:endParaRPr>
            </a:p>
          </p:txBody>
        </p:sp>
        <p:sp>
          <p:nvSpPr>
            <p:cNvPr id="17" name="Rectangle 194">
              <a:extLst>
                <a:ext uri="{FF2B5EF4-FFF2-40B4-BE49-F238E27FC236}">
                  <a16:creationId xmlns:a16="http://schemas.microsoft.com/office/drawing/2014/main" id="{70E0CD2B-8B66-40DE-AF8C-F9C6193A2F73}"/>
                </a:ext>
              </a:extLst>
            </p:cNvPr>
            <p:cNvSpPr>
              <a:spLocks noChangeArrowheads="1"/>
            </p:cNvSpPr>
            <p:nvPr/>
          </p:nvSpPr>
          <p:spPr bwMode="auto">
            <a:xfrm>
              <a:off x="2652316" y="4521190"/>
              <a:ext cx="20011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595">
                <a:defRPr/>
              </a:pPr>
              <a:r>
                <a:rPr lang="en-US" altLang="en-US" sz="600" kern="0" dirty="0">
                  <a:solidFill>
                    <a:srgbClr val="000000"/>
                  </a:solidFill>
                  <a:latin typeface="Calibri" panose="020F0502020204030204" pitchFamily="34" charset="0"/>
                </a:rPr>
                <a:t>link 2</a:t>
              </a:r>
              <a:endParaRPr lang="en-US" altLang="en-US" sz="1050" kern="0" dirty="0">
                <a:solidFill>
                  <a:srgbClr val="000000"/>
                </a:solidFill>
              </a:endParaRPr>
            </a:p>
          </p:txBody>
        </p:sp>
        <p:sp>
          <p:nvSpPr>
            <p:cNvPr id="18" name="Oval 17">
              <a:extLst>
                <a:ext uri="{FF2B5EF4-FFF2-40B4-BE49-F238E27FC236}">
                  <a16:creationId xmlns:a16="http://schemas.microsoft.com/office/drawing/2014/main" id="{6E811708-0ED2-4CF7-A0E1-9FCBBD485F9D}"/>
                </a:ext>
              </a:extLst>
            </p:cNvPr>
            <p:cNvSpPr/>
            <p:nvPr/>
          </p:nvSpPr>
          <p:spPr bwMode="auto">
            <a:xfrm>
              <a:off x="1089557" y="3648175"/>
              <a:ext cx="1485207" cy="1382921"/>
            </a:xfrm>
            <a:prstGeom prst="ellipse">
              <a:avLst/>
            </a:prstGeom>
            <a:noFill/>
            <a:ln w="12700" cap="flat" cmpd="sng" algn="ctr">
              <a:solidFill>
                <a:srgbClr val="00B0F0"/>
              </a:solidFill>
              <a:prstDash val="lgDash"/>
              <a:round/>
              <a:headEnd type="none" w="sm" len="sm"/>
              <a:tailEnd type="none" w="sm" len="sm"/>
            </a:ln>
          </p:spPr>
          <p:txBody>
            <a:bodyPr vert="horz" wrap="square" lIns="68562" tIns="34281" rIns="68562" bIns="34281" numCol="1" rtlCol="0" anchor="t" anchorCtr="0" compatLnSpc="1"/>
            <a:lstStyle/>
            <a:p>
              <a:pPr defTabSz="685595">
                <a:defRPr/>
              </a:pPr>
              <a:endParaRPr lang="en-US" sz="900" kern="0">
                <a:solidFill>
                  <a:srgbClr val="000000"/>
                </a:solidFill>
              </a:endParaRPr>
            </a:p>
          </p:txBody>
        </p:sp>
        <p:sp>
          <p:nvSpPr>
            <p:cNvPr id="19" name="Oval 18">
              <a:extLst>
                <a:ext uri="{FF2B5EF4-FFF2-40B4-BE49-F238E27FC236}">
                  <a16:creationId xmlns:a16="http://schemas.microsoft.com/office/drawing/2014/main" id="{6DE9DD75-45DB-4DE6-9760-1D7765E0995F}"/>
                </a:ext>
              </a:extLst>
            </p:cNvPr>
            <p:cNvSpPr/>
            <p:nvPr/>
          </p:nvSpPr>
          <p:spPr bwMode="auto">
            <a:xfrm>
              <a:off x="2191835" y="3692779"/>
              <a:ext cx="1485207" cy="1382921"/>
            </a:xfrm>
            <a:prstGeom prst="ellipse">
              <a:avLst/>
            </a:prstGeom>
            <a:noFill/>
            <a:ln w="12700" cap="flat" cmpd="sng" algn="ctr">
              <a:solidFill>
                <a:srgbClr val="FF0000"/>
              </a:solidFill>
              <a:prstDash val="lgDash"/>
              <a:round/>
              <a:headEnd type="none" w="sm" len="sm"/>
              <a:tailEnd type="none" w="sm" len="sm"/>
            </a:ln>
          </p:spPr>
          <p:txBody>
            <a:bodyPr vert="horz" wrap="square" lIns="68562" tIns="34281" rIns="68562" bIns="34281" numCol="1" rtlCol="0" anchor="t" anchorCtr="0" compatLnSpc="1"/>
            <a:lstStyle/>
            <a:p>
              <a:pPr defTabSz="685595">
                <a:defRPr/>
              </a:pPr>
              <a:endParaRPr lang="en-US" sz="900" kern="0" dirty="0">
                <a:solidFill>
                  <a:srgbClr val="000000"/>
                </a:solidFill>
              </a:endParaRPr>
            </a:p>
          </p:txBody>
        </p:sp>
        <p:sp>
          <p:nvSpPr>
            <p:cNvPr id="72" name="Rectangle 71">
              <a:extLst>
                <a:ext uri="{FF2B5EF4-FFF2-40B4-BE49-F238E27FC236}">
                  <a16:creationId xmlns:a16="http://schemas.microsoft.com/office/drawing/2014/main" id="{DA7F3C2D-EE07-4EA6-A048-40240FB34A1B}"/>
                </a:ext>
              </a:extLst>
            </p:cNvPr>
            <p:cNvSpPr/>
            <p:nvPr/>
          </p:nvSpPr>
          <p:spPr bwMode="auto">
            <a:xfrm>
              <a:off x="2138364" y="3184835"/>
              <a:ext cx="550798" cy="23768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IP</a:t>
              </a:r>
            </a:p>
          </p:txBody>
        </p:sp>
        <p:grpSp>
          <p:nvGrpSpPr>
            <p:cNvPr id="21" name="Group 20">
              <a:extLst>
                <a:ext uri="{FF2B5EF4-FFF2-40B4-BE49-F238E27FC236}">
                  <a16:creationId xmlns:a16="http://schemas.microsoft.com/office/drawing/2014/main" id="{F7B82DDC-3DDE-4264-8D7C-5719C8D717B8}"/>
                </a:ext>
              </a:extLst>
            </p:cNvPr>
            <p:cNvGrpSpPr/>
            <p:nvPr/>
          </p:nvGrpSpPr>
          <p:grpSpPr>
            <a:xfrm>
              <a:off x="2195822" y="3377196"/>
              <a:ext cx="599919" cy="114706"/>
              <a:chOff x="2504342" y="5242557"/>
              <a:chExt cx="800100" cy="152981"/>
            </a:xfrm>
          </p:grpSpPr>
          <p:sp>
            <p:nvSpPr>
              <p:cNvPr id="70" name="Rectangle 69">
                <a:extLst>
                  <a:ext uri="{FF2B5EF4-FFF2-40B4-BE49-F238E27FC236}">
                    <a16:creationId xmlns:a16="http://schemas.microsoft.com/office/drawing/2014/main" id="{723E0318-E36F-4EB0-9356-F6199E6E2CE8}"/>
                  </a:ext>
                </a:extLst>
              </p:cNvPr>
              <p:cNvSpPr/>
              <p:nvPr/>
            </p:nvSpPr>
            <p:spPr bwMode="auto">
              <a:xfrm>
                <a:off x="2551477" y="5243138"/>
                <a:ext cx="68580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525" b="1" kern="0" dirty="0">
                    <a:solidFill>
                      <a:srgbClr val="FF0000"/>
                    </a:solidFill>
                  </a:rPr>
                  <a:t>UMAC</a:t>
                </a:r>
              </a:p>
            </p:txBody>
          </p:sp>
          <p:sp>
            <p:nvSpPr>
              <p:cNvPr id="71" name="Rectangle 70">
                <a:extLst>
                  <a:ext uri="{FF2B5EF4-FFF2-40B4-BE49-F238E27FC236}">
                    <a16:creationId xmlns:a16="http://schemas.microsoft.com/office/drawing/2014/main" id="{548B5036-2C64-4403-9F81-5B76600777D6}"/>
                  </a:ext>
                </a:extLst>
              </p:cNvPr>
              <p:cNvSpPr/>
              <p:nvPr/>
            </p:nvSpPr>
            <p:spPr bwMode="auto">
              <a:xfrm>
                <a:off x="2504342" y="5242557"/>
                <a:ext cx="8001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grpSp>
        <p:grpSp>
          <p:nvGrpSpPr>
            <p:cNvPr id="78" name="Group 77">
              <a:extLst>
                <a:ext uri="{FF2B5EF4-FFF2-40B4-BE49-F238E27FC236}">
                  <a16:creationId xmlns:a16="http://schemas.microsoft.com/office/drawing/2014/main" id="{CE32AD6D-59BF-45C8-A6B2-1C62E884926B}"/>
                </a:ext>
              </a:extLst>
            </p:cNvPr>
            <p:cNvGrpSpPr/>
            <p:nvPr/>
          </p:nvGrpSpPr>
          <p:grpSpPr>
            <a:xfrm>
              <a:off x="3343028" y="4118383"/>
              <a:ext cx="333140" cy="308781"/>
              <a:chOff x="4457371" y="4348177"/>
              <a:chExt cx="444186" cy="411708"/>
            </a:xfrm>
          </p:grpSpPr>
          <p:grpSp>
            <p:nvGrpSpPr>
              <p:cNvPr id="44" name="Group 43">
                <a:extLst>
                  <a:ext uri="{FF2B5EF4-FFF2-40B4-BE49-F238E27FC236}">
                    <a16:creationId xmlns:a16="http://schemas.microsoft.com/office/drawing/2014/main" id="{A887884E-B6EB-4E97-93CD-37DEC8F76914}"/>
                  </a:ext>
                </a:extLst>
              </p:cNvPr>
              <p:cNvGrpSpPr/>
              <p:nvPr/>
            </p:nvGrpSpPr>
            <p:grpSpPr>
              <a:xfrm>
                <a:off x="4457371" y="4348177"/>
                <a:ext cx="439343" cy="206464"/>
                <a:chOff x="2735179" y="4572000"/>
                <a:chExt cx="389021" cy="152400"/>
              </a:xfrm>
            </p:grpSpPr>
            <p:sp>
              <p:nvSpPr>
                <p:cNvPr id="54" name="Rectangle 53">
                  <a:extLst>
                    <a:ext uri="{FF2B5EF4-FFF2-40B4-BE49-F238E27FC236}">
                      <a16:creationId xmlns:a16="http://schemas.microsoft.com/office/drawing/2014/main" id="{95B5A2D6-B934-4A46-849C-9ED0EEBDC17A}"/>
                    </a:ext>
                  </a:extLst>
                </p:cNvPr>
                <p:cNvSpPr/>
                <p:nvPr/>
              </p:nvSpPr>
              <p:spPr bwMode="auto">
                <a:xfrm>
                  <a:off x="2735179"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55" name="Rectangle 54">
                  <a:extLst>
                    <a:ext uri="{FF2B5EF4-FFF2-40B4-BE49-F238E27FC236}">
                      <a16:creationId xmlns:a16="http://schemas.microsoft.com/office/drawing/2014/main" id="{B21AC542-4DF0-4EBA-A168-DEFD10EB23EC}"/>
                    </a:ext>
                  </a:extLst>
                </p:cNvPr>
                <p:cNvSpPr/>
                <p:nvPr/>
              </p:nvSpPr>
              <p:spPr bwMode="auto">
                <a:xfrm>
                  <a:off x="2752870" y="4572000"/>
                  <a:ext cx="37133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LMAC</a:t>
                  </a:r>
                </a:p>
              </p:txBody>
            </p:sp>
          </p:grpSp>
          <p:grpSp>
            <p:nvGrpSpPr>
              <p:cNvPr id="46" name="Group 45">
                <a:extLst>
                  <a:ext uri="{FF2B5EF4-FFF2-40B4-BE49-F238E27FC236}">
                    <a16:creationId xmlns:a16="http://schemas.microsoft.com/office/drawing/2014/main" id="{BB53AB60-2BB2-487B-BCAE-8298BD950D6F}"/>
                  </a:ext>
                </a:extLst>
              </p:cNvPr>
              <p:cNvGrpSpPr/>
              <p:nvPr/>
            </p:nvGrpSpPr>
            <p:grpSpPr>
              <a:xfrm>
                <a:off x="4459824" y="4553422"/>
                <a:ext cx="441733" cy="206463"/>
                <a:chOff x="2735179" y="4572000"/>
                <a:chExt cx="389021" cy="152400"/>
              </a:xfrm>
            </p:grpSpPr>
            <p:sp>
              <p:nvSpPr>
                <p:cNvPr id="50" name="Rectangle 49">
                  <a:extLst>
                    <a:ext uri="{FF2B5EF4-FFF2-40B4-BE49-F238E27FC236}">
                      <a16:creationId xmlns:a16="http://schemas.microsoft.com/office/drawing/2014/main" id="{E784BDBD-F9EF-4B9E-99C4-736C5630DBC1}"/>
                    </a:ext>
                  </a:extLst>
                </p:cNvPr>
                <p:cNvSpPr/>
                <p:nvPr/>
              </p:nvSpPr>
              <p:spPr bwMode="auto">
                <a:xfrm>
                  <a:off x="2735179"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51" name="Rectangle 50">
                  <a:extLst>
                    <a:ext uri="{FF2B5EF4-FFF2-40B4-BE49-F238E27FC236}">
                      <a16:creationId xmlns:a16="http://schemas.microsoft.com/office/drawing/2014/main" id="{95584408-DFEE-41E3-B190-AC98ACA5DB0F}"/>
                    </a:ext>
                  </a:extLst>
                </p:cNvPr>
                <p:cNvSpPr/>
                <p:nvPr/>
              </p:nvSpPr>
              <p:spPr bwMode="auto">
                <a:xfrm>
                  <a:off x="2781300" y="4572000"/>
                  <a:ext cx="34290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PHY</a:t>
                  </a:r>
                </a:p>
              </p:txBody>
            </p:sp>
          </p:grpSp>
        </p:grpSp>
        <p:grpSp>
          <p:nvGrpSpPr>
            <p:cNvPr id="148" name="Group 147">
              <a:extLst>
                <a:ext uri="{FF2B5EF4-FFF2-40B4-BE49-F238E27FC236}">
                  <a16:creationId xmlns:a16="http://schemas.microsoft.com/office/drawing/2014/main" id="{7FA3CBCD-192D-4535-A97B-A1A6BBB3356E}"/>
                </a:ext>
              </a:extLst>
            </p:cNvPr>
            <p:cNvGrpSpPr/>
            <p:nvPr/>
          </p:nvGrpSpPr>
          <p:grpSpPr>
            <a:xfrm>
              <a:off x="2015996" y="4936040"/>
              <a:ext cx="610754" cy="577106"/>
              <a:chOff x="2864394" y="5628237"/>
              <a:chExt cx="814339" cy="769475"/>
            </a:xfrm>
          </p:grpSpPr>
          <p:sp>
            <p:nvSpPr>
              <p:cNvPr id="13" name="Rectangle 194">
                <a:extLst>
                  <a:ext uri="{FF2B5EF4-FFF2-40B4-BE49-F238E27FC236}">
                    <a16:creationId xmlns:a16="http://schemas.microsoft.com/office/drawing/2014/main" id="{097F36C2-AF8F-4454-9DB7-26D6115A6E88}"/>
                  </a:ext>
                </a:extLst>
              </p:cNvPr>
              <p:cNvSpPr>
                <a:spLocks noChangeArrowheads="1"/>
              </p:cNvSpPr>
              <p:nvPr/>
            </p:nvSpPr>
            <p:spPr bwMode="auto">
              <a:xfrm>
                <a:off x="3044131" y="5628237"/>
                <a:ext cx="54981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595">
                  <a:defRPr/>
                </a:pPr>
                <a:r>
                  <a:rPr lang="en-US" altLang="en-US" sz="600" kern="0" dirty="0">
                    <a:solidFill>
                      <a:srgbClr val="000000"/>
                    </a:solidFill>
                    <a:latin typeface="Calibri" panose="020F0502020204030204" pitchFamily="34" charset="0"/>
                  </a:rPr>
                  <a:t>Non-AP-MLD</a:t>
                </a:r>
              </a:p>
            </p:txBody>
          </p:sp>
          <p:grpSp>
            <p:nvGrpSpPr>
              <p:cNvPr id="24" name="Group 23">
                <a:extLst>
                  <a:ext uri="{FF2B5EF4-FFF2-40B4-BE49-F238E27FC236}">
                    <a16:creationId xmlns:a16="http://schemas.microsoft.com/office/drawing/2014/main" id="{42913913-BB59-4CE1-9174-2EDAF58188D0}"/>
                  </a:ext>
                </a:extLst>
              </p:cNvPr>
              <p:cNvGrpSpPr/>
              <p:nvPr/>
            </p:nvGrpSpPr>
            <p:grpSpPr>
              <a:xfrm>
                <a:off x="2864394" y="6092991"/>
                <a:ext cx="423223" cy="152360"/>
                <a:chOff x="2724516" y="4572000"/>
                <a:chExt cx="423333" cy="152400"/>
              </a:xfrm>
            </p:grpSpPr>
            <p:sp>
              <p:nvSpPr>
                <p:cNvPr id="40" name="Rectangle 39">
                  <a:extLst>
                    <a:ext uri="{FF2B5EF4-FFF2-40B4-BE49-F238E27FC236}">
                      <a16:creationId xmlns:a16="http://schemas.microsoft.com/office/drawing/2014/main" id="{79CCF16B-B52A-442F-B12D-0A7445F7DA15}"/>
                    </a:ext>
                  </a:extLst>
                </p:cNvPr>
                <p:cNvSpPr/>
                <p:nvPr/>
              </p:nvSpPr>
              <p:spPr bwMode="auto">
                <a:xfrm>
                  <a:off x="2735179"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41" name="Rectangle 40">
                  <a:extLst>
                    <a:ext uri="{FF2B5EF4-FFF2-40B4-BE49-F238E27FC236}">
                      <a16:creationId xmlns:a16="http://schemas.microsoft.com/office/drawing/2014/main" id="{0B1EB892-E26A-490D-AC32-F4F656D368AB}"/>
                    </a:ext>
                  </a:extLst>
                </p:cNvPr>
                <p:cNvSpPr/>
                <p:nvPr/>
              </p:nvSpPr>
              <p:spPr bwMode="auto">
                <a:xfrm>
                  <a:off x="2724516" y="4572000"/>
                  <a:ext cx="423333"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LMAC</a:t>
                  </a:r>
                </a:p>
              </p:txBody>
            </p:sp>
          </p:grpSp>
          <p:grpSp>
            <p:nvGrpSpPr>
              <p:cNvPr id="25" name="Group 24">
                <a:extLst>
                  <a:ext uri="{FF2B5EF4-FFF2-40B4-BE49-F238E27FC236}">
                    <a16:creationId xmlns:a16="http://schemas.microsoft.com/office/drawing/2014/main" id="{466EB917-4D5D-4B59-9DDA-55877E420A35}"/>
                  </a:ext>
                </a:extLst>
              </p:cNvPr>
              <p:cNvGrpSpPr/>
              <p:nvPr/>
            </p:nvGrpSpPr>
            <p:grpSpPr>
              <a:xfrm>
                <a:off x="3268731" y="6079630"/>
                <a:ext cx="410001" cy="165722"/>
                <a:chOff x="2714092" y="4558635"/>
                <a:chExt cx="410108" cy="165765"/>
              </a:xfrm>
            </p:grpSpPr>
            <p:sp>
              <p:nvSpPr>
                <p:cNvPr id="38" name="Rectangle 37">
                  <a:extLst>
                    <a:ext uri="{FF2B5EF4-FFF2-40B4-BE49-F238E27FC236}">
                      <a16:creationId xmlns:a16="http://schemas.microsoft.com/office/drawing/2014/main" id="{4E407AE5-450B-4B96-AA6E-AA47450D0BDE}"/>
                    </a:ext>
                  </a:extLst>
                </p:cNvPr>
                <p:cNvSpPr/>
                <p:nvPr/>
              </p:nvSpPr>
              <p:spPr bwMode="auto">
                <a:xfrm>
                  <a:off x="2743200"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39" name="Rectangle 38">
                  <a:extLst>
                    <a:ext uri="{FF2B5EF4-FFF2-40B4-BE49-F238E27FC236}">
                      <a16:creationId xmlns:a16="http://schemas.microsoft.com/office/drawing/2014/main" id="{1C163DD5-08B5-4643-87E9-1A9F9E2ADFDD}"/>
                    </a:ext>
                  </a:extLst>
                </p:cNvPr>
                <p:cNvSpPr/>
                <p:nvPr/>
              </p:nvSpPr>
              <p:spPr bwMode="auto">
                <a:xfrm>
                  <a:off x="2714092" y="4558635"/>
                  <a:ext cx="410108" cy="165765"/>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LMAC</a:t>
                  </a:r>
                </a:p>
              </p:txBody>
            </p:sp>
          </p:grpSp>
          <p:grpSp>
            <p:nvGrpSpPr>
              <p:cNvPr id="26" name="Group 25">
                <a:extLst>
                  <a:ext uri="{FF2B5EF4-FFF2-40B4-BE49-F238E27FC236}">
                    <a16:creationId xmlns:a16="http://schemas.microsoft.com/office/drawing/2014/main" id="{470771BD-24F3-4D5F-8FC3-8B5B5C4BA7D4}"/>
                  </a:ext>
                </a:extLst>
              </p:cNvPr>
              <p:cNvGrpSpPr/>
              <p:nvPr/>
            </p:nvGrpSpPr>
            <p:grpSpPr>
              <a:xfrm>
                <a:off x="2877170" y="6245352"/>
                <a:ext cx="380901" cy="152360"/>
                <a:chOff x="2743646" y="4572000"/>
                <a:chExt cx="381000" cy="152400"/>
              </a:xfrm>
            </p:grpSpPr>
            <p:sp>
              <p:nvSpPr>
                <p:cNvPr id="36" name="Rectangle 35">
                  <a:extLst>
                    <a:ext uri="{FF2B5EF4-FFF2-40B4-BE49-F238E27FC236}">
                      <a16:creationId xmlns:a16="http://schemas.microsoft.com/office/drawing/2014/main" id="{88305836-5F6B-4049-9726-F583800C7188}"/>
                    </a:ext>
                  </a:extLst>
                </p:cNvPr>
                <p:cNvSpPr/>
                <p:nvPr/>
              </p:nvSpPr>
              <p:spPr bwMode="auto">
                <a:xfrm>
                  <a:off x="2743646"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37" name="Rectangle 36">
                  <a:extLst>
                    <a:ext uri="{FF2B5EF4-FFF2-40B4-BE49-F238E27FC236}">
                      <a16:creationId xmlns:a16="http://schemas.microsoft.com/office/drawing/2014/main" id="{5578C81C-AC86-4F10-85DE-B764BC55B1EF}"/>
                    </a:ext>
                  </a:extLst>
                </p:cNvPr>
                <p:cNvSpPr/>
                <p:nvPr/>
              </p:nvSpPr>
              <p:spPr bwMode="auto">
                <a:xfrm>
                  <a:off x="2781300" y="4572000"/>
                  <a:ext cx="34290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PHY</a:t>
                  </a:r>
                </a:p>
              </p:txBody>
            </p:sp>
          </p:grpSp>
          <p:grpSp>
            <p:nvGrpSpPr>
              <p:cNvPr id="27" name="Group 26">
                <a:extLst>
                  <a:ext uri="{FF2B5EF4-FFF2-40B4-BE49-F238E27FC236}">
                    <a16:creationId xmlns:a16="http://schemas.microsoft.com/office/drawing/2014/main" id="{0F94CEDB-4A22-40C7-9CDC-E5196E042E25}"/>
                  </a:ext>
                </a:extLst>
              </p:cNvPr>
              <p:cNvGrpSpPr/>
              <p:nvPr/>
            </p:nvGrpSpPr>
            <p:grpSpPr>
              <a:xfrm>
                <a:off x="3297832" y="6245352"/>
                <a:ext cx="380901" cy="152360"/>
                <a:chOff x="2743200" y="4572000"/>
                <a:chExt cx="381000" cy="152400"/>
              </a:xfrm>
            </p:grpSpPr>
            <p:sp>
              <p:nvSpPr>
                <p:cNvPr id="34" name="Rectangle 33">
                  <a:extLst>
                    <a:ext uri="{FF2B5EF4-FFF2-40B4-BE49-F238E27FC236}">
                      <a16:creationId xmlns:a16="http://schemas.microsoft.com/office/drawing/2014/main" id="{786BF0ED-7F98-4B0F-96D8-5DBC27E2C28D}"/>
                    </a:ext>
                  </a:extLst>
                </p:cNvPr>
                <p:cNvSpPr/>
                <p:nvPr/>
              </p:nvSpPr>
              <p:spPr bwMode="auto">
                <a:xfrm>
                  <a:off x="2743200"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35" name="Rectangle 34">
                  <a:extLst>
                    <a:ext uri="{FF2B5EF4-FFF2-40B4-BE49-F238E27FC236}">
                      <a16:creationId xmlns:a16="http://schemas.microsoft.com/office/drawing/2014/main" id="{9784F265-F1C6-42D8-8CFC-E39D608C683B}"/>
                    </a:ext>
                  </a:extLst>
                </p:cNvPr>
                <p:cNvSpPr/>
                <p:nvPr/>
              </p:nvSpPr>
              <p:spPr bwMode="auto">
                <a:xfrm>
                  <a:off x="2781300" y="4572000"/>
                  <a:ext cx="34290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PHY</a:t>
                  </a:r>
                </a:p>
              </p:txBody>
            </p:sp>
          </p:grpSp>
          <p:grpSp>
            <p:nvGrpSpPr>
              <p:cNvPr id="28" name="Group 27">
                <a:extLst>
                  <a:ext uri="{FF2B5EF4-FFF2-40B4-BE49-F238E27FC236}">
                    <a16:creationId xmlns:a16="http://schemas.microsoft.com/office/drawing/2014/main" id="{B11C8B84-33A6-4C69-ADC2-9892C7E72BB2}"/>
                  </a:ext>
                </a:extLst>
              </p:cNvPr>
              <p:cNvGrpSpPr/>
              <p:nvPr/>
            </p:nvGrpSpPr>
            <p:grpSpPr>
              <a:xfrm>
                <a:off x="2878841" y="5940631"/>
                <a:ext cx="799892" cy="152360"/>
                <a:chOff x="2438400" y="5138410"/>
                <a:chExt cx="800100" cy="152400"/>
              </a:xfrm>
            </p:grpSpPr>
            <p:sp>
              <p:nvSpPr>
                <p:cNvPr id="32" name="Rectangle 31">
                  <a:extLst>
                    <a:ext uri="{FF2B5EF4-FFF2-40B4-BE49-F238E27FC236}">
                      <a16:creationId xmlns:a16="http://schemas.microsoft.com/office/drawing/2014/main" id="{11B26B29-1EF6-42B4-B25F-FCC2CB253E68}"/>
                    </a:ext>
                  </a:extLst>
                </p:cNvPr>
                <p:cNvSpPr/>
                <p:nvPr/>
              </p:nvSpPr>
              <p:spPr bwMode="auto">
                <a:xfrm>
                  <a:off x="2476500" y="5138410"/>
                  <a:ext cx="68580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t>UMAC/MLD</a:t>
                  </a:r>
                </a:p>
              </p:txBody>
            </p:sp>
            <p:sp>
              <p:nvSpPr>
                <p:cNvPr id="33" name="Rectangle 32">
                  <a:extLst>
                    <a:ext uri="{FF2B5EF4-FFF2-40B4-BE49-F238E27FC236}">
                      <a16:creationId xmlns:a16="http://schemas.microsoft.com/office/drawing/2014/main" id="{21A5B215-C553-4314-B2BC-36B4D1D243A2}"/>
                    </a:ext>
                  </a:extLst>
                </p:cNvPr>
                <p:cNvSpPr/>
                <p:nvPr/>
              </p:nvSpPr>
              <p:spPr bwMode="auto">
                <a:xfrm>
                  <a:off x="2438400" y="5138410"/>
                  <a:ext cx="8001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p>
              </p:txBody>
            </p:sp>
          </p:grpSp>
        </p:grpSp>
        <p:sp>
          <p:nvSpPr>
            <p:cNvPr id="29" name="Flowchart: Magnetic Disk 28">
              <a:extLst>
                <a:ext uri="{FF2B5EF4-FFF2-40B4-BE49-F238E27FC236}">
                  <a16:creationId xmlns:a16="http://schemas.microsoft.com/office/drawing/2014/main" id="{F94C73DF-B7B5-443A-BF40-E85B0E5C13D7}"/>
                </a:ext>
              </a:extLst>
            </p:cNvPr>
            <p:cNvSpPr/>
            <p:nvPr/>
          </p:nvSpPr>
          <p:spPr>
            <a:xfrm>
              <a:off x="2228370" y="3480098"/>
              <a:ext cx="398380" cy="187116"/>
            </a:xfrm>
            <a:prstGeom prst="flowChartMagneticDisk">
              <a:avLst/>
            </a:prstGeom>
            <a:noFill/>
            <a:ln w="12700" cap="flat" cmpd="sng" algn="ctr">
              <a:solidFill>
                <a:srgbClr val="353630"/>
              </a:solidFill>
              <a:prstDash val="solid"/>
              <a:miter lim="800000"/>
            </a:ln>
            <a:effectLst/>
          </p:spPr>
          <p:txBody>
            <a:bodyPr rtlCol="0" anchor="ctr"/>
            <a:lstStyle/>
            <a:p>
              <a:pPr algn="ctr" defTabSz="685595">
                <a:defRPr/>
              </a:pPr>
              <a:endParaRPr lang="en-US" sz="675" kern="0">
                <a:solidFill>
                  <a:prstClr val="white"/>
                </a:solidFill>
                <a:latin typeface="+mj-lt"/>
                <a:ea typeface="Microsoft YaHei"/>
              </a:endParaRPr>
            </a:p>
          </p:txBody>
        </p:sp>
        <p:cxnSp>
          <p:nvCxnSpPr>
            <p:cNvPr id="30" name="Straight Arrow Connector 29">
              <a:extLst>
                <a:ext uri="{FF2B5EF4-FFF2-40B4-BE49-F238E27FC236}">
                  <a16:creationId xmlns:a16="http://schemas.microsoft.com/office/drawing/2014/main" id="{1F2E3DB4-28E1-419A-9D4A-901B51124820}"/>
                </a:ext>
              </a:extLst>
            </p:cNvPr>
            <p:cNvCxnSpPr>
              <a:cxnSpLocks/>
            </p:cNvCxnSpPr>
            <p:nvPr/>
          </p:nvCxnSpPr>
          <p:spPr>
            <a:xfrm>
              <a:off x="1641703" y="3573657"/>
              <a:ext cx="537914" cy="373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194">
              <a:extLst>
                <a:ext uri="{FF2B5EF4-FFF2-40B4-BE49-F238E27FC236}">
                  <a16:creationId xmlns:a16="http://schemas.microsoft.com/office/drawing/2014/main" id="{28684020-D103-4DE0-83F9-CE1B0F7BF29D}"/>
                </a:ext>
              </a:extLst>
            </p:cNvPr>
            <p:cNvSpPr>
              <a:spLocks noChangeArrowheads="1"/>
            </p:cNvSpPr>
            <p:nvPr/>
          </p:nvSpPr>
          <p:spPr bwMode="auto">
            <a:xfrm>
              <a:off x="1197159" y="3372538"/>
              <a:ext cx="6588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595">
                <a:defRPr/>
              </a:pPr>
              <a:r>
                <a:rPr lang="en-US" altLang="en-US" sz="600" kern="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Wired  or wireless</a:t>
              </a:r>
              <a:br>
                <a:rPr lang="en-US" altLang="en-US" sz="600" kern="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br>
              <a:r>
                <a:rPr lang="en-US" altLang="en-US" sz="600" kern="0"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backhaul connection</a:t>
              </a:r>
            </a:p>
          </p:txBody>
        </p:sp>
        <p:sp>
          <p:nvSpPr>
            <p:cNvPr id="82" name="Rectangle 81">
              <a:extLst>
                <a:ext uri="{FF2B5EF4-FFF2-40B4-BE49-F238E27FC236}">
                  <a16:creationId xmlns:a16="http://schemas.microsoft.com/office/drawing/2014/main" id="{6B5DBF1C-925F-4235-8670-618307B16DD8}"/>
                </a:ext>
              </a:extLst>
            </p:cNvPr>
            <p:cNvSpPr/>
            <p:nvPr/>
          </p:nvSpPr>
          <p:spPr bwMode="auto">
            <a:xfrm>
              <a:off x="2203334" y="3258267"/>
              <a:ext cx="599919" cy="11427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84" name="Rectangle 83">
              <a:extLst>
                <a:ext uri="{FF2B5EF4-FFF2-40B4-BE49-F238E27FC236}">
                  <a16:creationId xmlns:a16="http://schemas.microsoft.com/office/drawing/2014/main" id="{EE29DF2D-7FEA-4E7D-BAB2-25657F0632A7}"/>
                </a:ext>
              </a:extLst>
            </p:cNvPr>
            <p:cNvSpPr/>
            <p:nvPr/>
          </p:nvSpPr>
          <p:spPr bwMode="auto">
            <a:xfrm>
              <a:off x="2228604" y="3244510"/>
              <a:ext cx="514216" cy="11427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525" b="1" kern="0" dirty="0">
                  <a:solidFill>
                    <a:srgbClr val="FF0000"/>
                  </a:solidFill>
                </a:rPr>
                <a:t>MLD</a:t>
              </a:r>
            </a:p>
          </p:txBody>
        </p:sp>
        <p:sp>
          <p:nvSpPr>
            <p:cNvPr id="85" name="Oval 84">
              <a:extLst>
                <a:ext uri="{FF2B5EF4-FFF2-40B4-BE49-F238E27FC236}">
                  <a16:creationId xmlns:a16="http://schemas.microsoft.com/office/drawing/2014/main" id="{5482C0E8-DCF5-4957-8F8A-9821DD3E7F39}"/>
                </a:ext>
              </a:extLst>
            </p:cNvPr>
            <p:cNvSpPr/>
            <p:nvPr/>
          </p:nvSpPr>
          <p:spPr bwMode="auto">
            <a:xfrm>
              <a:off x="3725233" y="3794401"/>
              <a:ext cx="1485207" cy="1382921"/>
            </a:xfrm>
            <a:prstGeom prst="ellipse">
              <a:avLst/>
            </a:prstGeom>
            <a:noFill/>
            <a:ln w="12700" cap="flat" cmpd="sng" algn="ctr">
              <a:solidFill>
                <a:srgbClr val="00B050"/>
              </a:solidFill>
              <a:prstDash val="lgDash"/>
              <a:round/>
              <a:headEnd type="none" w="sm" len="sm"/>
              <a:tailEnd type="none" w="sm" len="sm"/>
            </a:ln>
          </p:spPr>
          <p:txBody>
            <a:bodyPr vert="horz" wrap="square" lIns="68562" tIns="34281" rIns="68562" bIns="34281" numCol="1" rtlCol="0" anchor="t" anchorCtr="0" compatLnSpc="1"/>
            <a:lstStyle/>
            <a:p>
              <a:pPr defTabSz="685595">
                <a:defRPr/>
              </a:pPr>
              <a:endParaRPr lang="en-US" sz="900" kern="0" dirty="0">
                <a:solidFill>
                  <a:srgbClr val="000000"/>
                </a:solidFill>
              </a:endParaRPr>
            </a:p>
          </p:txBody>
        </p:sp>
        <p:sp>
          <p:nvSpPr>
            <p:cNvPr id="104" name="Line 165">
              <a:extLst>
                <a:ext uri="{FF2B5EF4-FFF2-40B4-BE49-F238E27FC236}">
                  <a16:creationId xmlns:a16="http://schemas.microsoft.com/office/drawing/2014/main" id="{E4A84F21-A150-433D-B135-8FDCF55EE6B7}"/>
                </a:ext>
              </a:extLst>
            </p:cNvPr>
            <p:cNvSpPr>
              <a:spLocks noChangeShapeType="1"/>
            </p:cNvSpPr>
            <p:nvPr/>
          </p:nvSpPr>
          <p:spPr bwMode="auto">
            <a:xfrm>
              <a:off x="2433756" y="3665142"/>
              <a:ext cx="2078552" cy="681058"/>
            </a:xfrm>
            <a:prstGeom prst="line">
              <a:avLst/>
            </a:prstGeom>
            <a:noFill/>
            <a:ln w="12700"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685595">
                <a:defRPr/>
              </a:pPr>
              <a:endParaRPr lang="en-US" sz="900" kern="0">
                <a:solidFill>
                  <a:srgbClr val="000000"/>
                </a:solidFill>
              </a:endParaRPr>
            </a:p>
          </p:txBody>
        </p:sp>
        <p:grpSp>
          <p:nvGrpSpPr>
            <p:cNvPr id="128" name="Group 127">
              <a:extLst>
                <a:ext uri="{FF2B5EF4-FFF2-40B4-BE49-F238E27FC236}">
                  <a16:creationId xmlns:a16="http://schemas.microsoft.com/office/drawing/2014/main" id="{AB516280-BD0E-45B8-866C-A5F272785DAD}"/>
                </a:ext>
              </a:extLst>
            </p:cNvPr>
            <p:cNvGrpSpPr/>
            <p:nvPr/>
          </p:nvGrpSpPr>
          <p:grpSpPr>
            <a:xfrm>
              <a:off x="1195725" y="4076656"/>
              <a:ext cx="333140" cy="308781"/>
              <a:chOff x="4457371" y="4348177"/>
              <a:chExt cx="444186" cy="411708"/>
            </a:xfrm>
          </p:grpSpPr>
          <p:grpSp>
            <p:nvGrpSpPr>
              <p:cNvPr id="129" name="Group 128">
                <a:extLst>
                  <a:ext uri="{FF2B5EF4-FFF2-40B4-BE49-F238E27FC236}">
                    <a16:creationId xmlns:a16="http://schemas.microsoft.com/office/drawing/2014/main" id="{72DDEB0B-95E9-4D6C-9500-736BA893E024}"/>
                  </a:ext>
                </a:extLst>
              </p:cNvPr>
              <p:cNvGrpSpPr/>
              <p:nvPr/>
            </p:nvGrpSpPr>
            <p:grpSpPr>
              <a:xfrm>
                <a:off x="4457371" y="4348177"/>
                <a:ext cx="439343" cy="206464"/>
                <a:chOff x="2735179" y="4572000"/>
                <a:chExt cx="389021" cy="152400"/>
              </a:xfrm>
            </p:grpSpPr>
            <p:sp>
              <p:nvSpPr>
                <p:cNvPr id="133" name="Rectangle 132">
                  <a:extLst>
                    <a:ext uri="{FF2B5EF4-FFF2-40B4-BE49-F238E27FC236}">
                      <a16:creationId xmlns:a16="http://schemas.microsoft.com/office/drawing/2014/main" id="{A6F79BF6-C30E-4A5E-B785-43E3CF0C4C40}"/>
                    </a:ext>
                  </a:extLst>
                </p:cNvPr>
                <p:cNvSpPr/>
                <p:nvPr/>
              </p:nvSpPr>
              <p:spPr bwMode="auto">
                <a:xfrm>
                  <a:off x="2735179"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134" name="Rectangle 133">
                  <a:extLst>
                    <a:ext uri="{FF2B5EF4-FFF2-40B4-BE49-F238E27FC236}">
                      <a16:creationId xmlns:a16="http://schemas.microsoft.com/office/drawing/2014/main" id="{4A695A67-108B-49BB-8467-79C7F1F0CE5B}"/>
                    </a:ext>
                  </a:extLst>
                </p:cNvPr>
                <p:cNvSpPr/>
                <p:nvPr/>
              </p:nvSpPr>
              <p:spPr bwMode="auto">
                <a:xfrm>
                  <a:off x="2752870" y="4572000"/>
                  <a:ext cx="37133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LMAC</a:t>
                  </a:r>
                </a:p>
              </p:txBody>
            </p:sp>
          </p:grpSp>
          <p:grpSp>
            <p:nvGrpSpPr>
              <p:cNvPr id="130" name="Group 129">
                <a:extLst>
                  <a:ext uri="{FF2B5EF4-FFF2-40B4-BE49-F238E27FC236}">
                    <a16:creationId xmlns:a16="http://schemas.microsoft.com/office/drawing/2014/main" id="{581F845B-D0EE-48A1-9033-40724E43646E}"/>
                  </a:ext>
                </a:extLst>
              </p:cNvPr>
              <p:cNvGrpSpPr/>
              <p:nvPr/>
            </p:nvGrpSpPr>
            <p:grpSpPr>
              <a:xfrm>
                <a:off x="4459824" y="4553422"/>
                <a:ext cx="441733" cy="206463"/>
                <a:chOff x="2735179" y="4572000"/>
                <a:chExt cx="389021" cy="152400"/>
              </a:xfrm>
            </p:grpSpPr>
            <p:sp>
              <p:nvSpPr>
                <p:cNvPr id="131" name="Rectangle 130">
                  <a:extLst>
                    <a:ext uri="{FF2B5EF4-FFF2-40B4-BE49-F238E27FC236}">
                      <a16:creationId xmlns:a16="http://schemas.microsoft.com/office/drawing/2014/main" id="{C2283D7D-8730-4072-A64D-31CEF66FFEC5}"/>
                    </a:ext>
                  </a:extLst>
                </p:cNvPr>
                <p:cNvSpPr/>
                <p:nvPr/>
              </p:nvSpPr>
              <p:spPr bwMode="auto">
                <a:xfrm>
                  <a:off x="2735179"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132" name="Rectangle 131">
                  <a:extLst>
                    <a:ext uri="{FF2B5EF4-FFF2-40B4-BE49-F238E27FC236}">
                      <a16:creationId xmlns:a16="http://schemas.microsoft.com/office/drawing/2014/main" id="{81BEDC5D-E3BF-49A0-A1CF-ED36B71EDF99}"/>
                    </a:ext>
                  </a:extLst>
                </p:cNvPr>
                <p:cNvSpPr/>
                <p:nvPr/>
              </p:nvSpPr>
              <p:spPr bwMode="auto">
                <a:xfrm>
                  <a:off x="2781300" y="4572000"/>
                  <a:ext cx="34290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PHY</a:t>
                  </a:r>
                </a:p>
              </p:txBody>
            </p:sp>
          </p:grpSp>
        </p:grpSp>
        <p:pic>
          <p:nvPicPr>
            <p:cNvPr id="86" name="Picture 85">
              <a:extLst>
                <a:ext uri="{FF2B5EF4-FFF2-40B4-BE49-F238E27FC236}">
                  <a16:creationId xmlns:a16="http://schemas.microsoft.com/office/drawing/2014/main" id="{E02A8998-3D47-437D-986E-82356C77758F}"/>
                </a:ext>
              </a:extLst>
            </p:cNvPr>
            <p:cNvPicPr>
              <a:picLocks noChangeAspect="1"/>
            </p:cNvPicPr>
            <p:nvPr/>
          </p:nvPicPr>
          <p:blipFill>
            <a:blip r:embed="rId2"/>
            <a:stretch>
              <a:fillRect/>
            </a:stretch>
          </p:blipFill>
          <p:spPr>
            <a:xfrm>
              <a:off x="4038176" y="4305913"/>
              <a:ext cx="677295" cy="435035"/>
            </a:xfrm>
            <a:prstGeom prst="rect">
              <a:avLst/>
            </a:prstGeom>
          </p:spPr>
        </p:pic>
        <p:sp>
          <p:nvSpPr>
            <p:cNvPr id="103" name="Rectangle 210">
              <a:extLst>
                <a:ext uri="{FF2B5EF4-FFF2-40B4-BE49-F238E27FC236}">
                  <a16:creationId xmlns:a16="http://schemas.microsoft.com/office/drawing/2014/main" id="{07F9D170-ACA1-44F2-8EB8-D90EA8714F8B}"/>
                </a:ext>
              </a:extLst>
            </p:cNvPr>
            <p:cNvSpPr>
              <a:spLocks noChangeArrowheads="1"/>
            </p:cNvSpPr>
            <p:nvPr/>
          </p:nvSpPr>
          <p:spPr bwMode="auto">
            <a:xfrm>
              <a:off x="4131078" y="4655856"/>
              <a:ext cx="491492" cy="6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595">
                <a:lnSpc>
                  <a:spcPts val="525"/>
                </a:lnSpc>
                <a:defRPr/>
              </a:pPr>
              <a:r>
                <a:rPr lang="en-US" altLang="en-US" sz="600" kern="0" dirty="0">
                  <a:solidFill>
                    <a:srgbClr val="000000"/>
                  </a:solidFill>
                  <a:latin typeface="Calibri" panose="020F0502020204030204" pitchFamily="34" charset="0"/>
                </a:rPr>
                <a:t>A-AP3</a:t>
              </a:r>
            </a:p>
          </p:txBody>
        </p:sp>
        <p:pic>
          <p:nvPicPr>
            <p:cNvPr id="105" name="Picture 104">
              <a:extLst>
                <a:ext uri="{FF2B5EF4-FFF2-40B4-BE49-F238E27FC236}">
                  <a16:creationId xmlns:a16="http://schemas.microsoft.com/office/drawing/2014/main" id="{79269AFF-CB16-46E1-9740-8A4E4C26FDBB}"/>
                </a:ext>
              </a:extLst>
            </p:cNvPr>
            <p:cNvPicPr>
              <a:picLocks noChangeAspect="1"/>
            </p:cNvPicPr>
            <p:nvPr/>
          </p:nvPicPr>
          <p:blipFill>
            <a:blip r:embed="rId3"/>
            <a:stretch>
              <a:fillRect/>
            </a:stretch>
          </p:blipFill>
          <p:spPr>
            <a:xfrm>
              <a:off x="3492957" y="4584284"/>
              <a:ext cx="373769" cy="249741"/>
            </a:xfrm>
            <a:prstGeom prst="rect">
              <a:avLst/>
            </a:prstGeom>
          </p:spPr>
        </p:pic>
        <p:sp>
          <p:nvSpPr>
            <p:cNvPr id="106" name="Rectangle 194">
              <a:extLst>
                <a:ext uri="{FF2B5EF4-FFF2-40B4-BE49-F238E27FC236}">
                  <a16:creationId xmlns:a16="http://schemas.microsoft.com/office/drawing/2014/main" id="{A3AAC633-851A-4D65-A50B-106D65DD5F4B}"/>
                </a:ext>
              </a:extLst>
            </p:cNvPr>
            <p:cNvSpPr>
              <a:spLocks noChangeArrowheads="1"/>
            </p:cNvSpPr>
            <p:nvPr/>
          </p:nvSpPr>
          <p:spPr bwMode="auto">
            <a:xfrm>
              <a:off x="3446446" y="4849104"/>
              <a:ext cx="41235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595">
                <a:defRPr/>
              </a:pPr>
              <a:r>
                <a:rPr lang="en-US" altLang="en-US" sz="600" kern="0" dirty="0">
                  <a:solidFill>
                    <a:srgbClr val="000000"/>
                  </a:solidFill>
                  <a:latin typeface="Calibri" panose="020F0502020204030204" pitchFamily="34" charset="0"/>
                </a:rPr>
                <a:t>Non-AP-MLD</a:t>
              </a:r>
            </a:p>
          </p:txBody>
        </p:sp>
        <p:cxnSp>
          <p:nvCxnSpPr>
            <p:cNvPr id="110" name="Straight Connector 109">
              <a:extLst>
                <a:ext uri="{FF2B5EF4-FFF2-40B4-BE49-F238E27FC236}">
                  <a16:creationId xmlns:a16="http://schemas.microsoft.com/office/drawing/2014/main" id="{C9A9ACE0-4622-48BA-9FD5-7CF412C4365A}"/>
                </a:ext>
              </a:extLst>
            </p:cNvPr>
            <p:cNvCxnSpPr>
              <a:cxnSpLocks/>
              <a:endCxn id="105" idx="0"/>
            </p:cNvCxnSpPr>
            <p:nvPr/>
          </p:nvCxnSpPr>
          <p:spPr>
            <a:xfrm>
              <a:off x="3622345" y="4092896"/>
              <a:ext cx="57497" cy="49138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37" name="Group 136">
              <a:extLst>
                <a:ext uri="{FF2B5EF4-FFF2-40B4-BE49-F238E27FC236}">
                  <a16:creationId xmlns:a16="http://schemas.microsoft.com/office/drawing/2014/main" id="{1A046DC4-4008-4550-A081-21D544FD4DFF}"/>
                </a:ext>
              </a:extLst>
            </p:cNvPr>
            <p:cNvGrpSpPr/>
            <p:nvPr/>
          </p:nvGrpSpPr>
          <p:grpSpPr>
            <a:xfrm>
              <a:off x="4576909" y="4379546"/>
              <a:ext cx="333140" cy="308781"/>
              <a:chOff x="4457371" y="4348177"/>
              <a:chExt cx="444186" cy="411708"/>
            </a:xfrm>
          </p:grpSpPr>
          <p:grpSp>
            <p:nvGrpSpPr>
              <p:cNvPr id="138" name="Group 137">
                <a:extLst>
                  <a:ext uri="{FF2B5EF4-FFF2-40B4-BE49-F238E27FC236}">
                    <a16:creationId xmlns:a16="http://schemas.microsoft.com/office/drawing/2014/main" id="{8BEFCE4F-6FB1-4279-AC16-3C50902CD234}"/>
                  </a:ext>
                </a:extLst>
              </p:cNvPr>
              <p:cNvGrpSpPr/>
              <p:nvPr/>
            </p:nvGrpSpPr>
            <p:grpSpPr>
              <a:xfrm>
                <a:off x="4457371" y="4348177"/>
                <a:ext cx="439343" cy="206464"/>
                <a:chOff x="2735179" y="4572000"/>
                <a:chExt cx="389021" cy="152400"/>
              </a:xfrm>
            </p:grpSpPr>
            <p:sp>
              <p:nvSpPr>
                <p:cNvPr id="142" name="Rectangle 141">
                  <a:extLst>
                    <a:ext uri="{FF2B5EF4-FFF2-40B4-BE49-F238E27FC236}">
                      <a16:creationId xmlns:a16="http://schemas.microsoft.com/office/drawing/2014/main" id="{3EF9695A-42CD-4FD6-931F-71574B74FA0D}"/>
                    </a:ext>
                  </a:extLst>
                </p:cNvPr>
                <p:cNvSpPr/>
                <p:nvPr/>
              </p:nvSpPr>
              <p:spPr bwMode="auto">
                <a:xfrm>
                  <a:off x="2735179"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143" name="Rectangle 142">
                  <a:extLst>
                    <a:ext uri="{FF2B5EF4-FFF2-40B4-BE49-F238E27FC236}">
                      <a16:creationId xmlns:a16="http://schemas.microsoft.com/office/drawing/2014/main" id="{0E2C5586-90D8-4724-A7DC-DA74E46F2FCA}"/>
                    </a:ext>
                  </a:extLst>
                </p:cNvPr>
                <p:cNvSpPr/>
                <p:nvPr/>
              </p:nvSpPr>
              <p:spPr bwMode="auto">
                <a:xfrm>
                  <a:off x="2752870" y="4572000"/>
                  <a:ext cx="37133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LMAC</a:t>
                  </a:r>
                </a:p>
              </p:txBody>
            </p:sp>
          </p:grpSp>
          <p:grpSp>
            <p:nvGrpSpPr>
              <p:cNvPr id="139" name="Group 138">
                <a:extLst>
                  <a:ext uri="{FF2B5EF4-FFF2-40B4-BE49-F238E27FC236}">
                    <a16:creationId xmlns:a16="http://schemas.microsoft.com/office/drawing/2014/main" id="{74E20871-D389-4E4D-A557-27BDF73F27C4}"/>
                  </a:ext>
                </a:extLst>
              </p:cNvPr>
              <p:cNvGrpSpPr/>
              <p:nvPr/>
            </p:nvGrpSpPr>
            <p:grpSpPr>
              <a:xfrm>
                <a:off x="4459824" y="4553422"/>
                <a:ext cx="441733" cy="206463"/>
                <a:chOff x="2735179" y="4572000"/>
                <a:chExt cx="389021" cy="152400"/>
              </a:xfrm>
            </p:grpSpPr>
            <p:sp>
              <p:nvSpPr>
                <p:cNvPr id="140" name="Rectangle 139">
                  <a:extLst>
                    <a:ext uri="{FF2B5EF4-FFF2-40B4-BE49-F238E27FC236}">
                      <a16:creationId xmlns:a16="http://schemas.microsoft.com/office/drawing/2014/main" id="{A68A5D15-5DFC-4938-B028-4899C25E1401}"/>
                    </a:ext>
                  </a:extLst>
                </p:cNvPr>
                <p:cNvSpPr/>
                <p:nvPr/>
              </p:nvSpPr>
              <p:spPr bwMode="auto">
                <a:xfrm>
                  <a:off x="2735179" y="4572000"/>
                  <a:ext cx="381000" cy="152400"/>
                </a:xfrm>
                <a:prstGeom prst="rect">
                  <a:avLst/>
                </a:prstGeom>
                <a:noFill/>
                <a:ln w="6350" cap="flat" cmpd="sng" algn="ctr">
                  <a:solidFill>
                    <a:srgbClr val="000000"/>
                  </a:solidFill>
                  <a:prstDash val="solid"/>
                  <a:round/>
                  <a:headEnd type="none" w="sm" len="sm"/>
                  <a:tailEnd type="none" w="sm" len="sm"/>
                </a:ln>
              </p:spPr>
              <p:txBody>
                <a:bodyPr vert="horz" wrap="square" lIns="68562" tIns="34281" rIns="68562" bIns="34281" numCol="1" rtlCol="0" anchor="t" anchorCtr="0" compatLnSpc="1"/>
                <a:lstStyle/>
                <a:p>
                  <a:pPr algn="ctr" defTabSz="685595">
                    <a:defRPr/>
                  </a:pPr>
                  <a:endParaRPr lang="en-US" sz="450" kern="0" dirty="0">
                    <a:solidFill>
                      <a:srgbClr val="000000"/>
                    </a:solidFill>
                  </a:endParaRPr>
                </a:p>
              </p:txBody>
            </p:sp>
            <p:sp>
              <p:nvSpPr>
                <p:cNvPr id="141" name="Rectangle 140">
                  <a:extLst>
                    <a:ext uri="{FF2B5EF4-FFF2-40B4-BE49-F238E27FC236}">
                      <a16:creationId xmlns:a16="http://schemas.microsoft.com/office/drawing/2014/main" id="{F0091B09-BFC9-44BE-B616-225B8694F34D}"/>
                    </a:ext>
                  </a:extLst>
                </p:cNvPr>
                <p:cNvSpPr/>
                <p:nvPr/>
              </p:nvSpPr>
              <p:spPr bwMode="auto">
                <a:xfrm>
                  <a:off x="2781300" y="4572000"/>
                  <a:ext cx="342900" cy="152400"/>
                </a:xfrm>
                <a:prstGeom prst="rect">
                  <a:avLst/>
                </a:prstGeom>
                <a:noFill/>
                <a:ln w="6350" cap="flat" cmpd="sng" algn="ctr">
                  <a:noFill/>
                  <a:prstDash val="solid"/>
                  <a:round/>
                  <a:headEnd type="none" w="sm" len="sm"/>
                  <a:tailEnd type="none" w="sm" len="sm"/>
                </a:ln>
              </p:spPr>
              <p:txBody>
                <a:bodyPr vert="horz" wrap="square" lIns="68562" tIns="34281" rIns="68562" bIns="34281" numCol="1" rtlCol="0" anchor="t" anchorCtr="0" compatLnSpc="1"/>
                <a:lstStyle/>
                <a:p>
                  <a:pPr algn="ctr" defTabSz="685595">
                    <a:defRPr/>
                  </a:pPr>
                  <a:r>
                    <a:rPr lang="en-US" sz="450" kern="0" dirty="0">
                      <a:solidFill>
                        <a:srgbClr val="000000"/>
                      </a:solidFill>
                    </a:rPr>
                    <a:t>PHY</a:t>
                  </a:r>
                </a:p>
              </p:txBody>
            </p:sp>
          </p:grpSp>
        </p:grpSp>
        <p:cxnSp>
          <p:nvCxnSpPr>
            <p:cNvPr id="151" name="Straight Connector 150">
              <a:extLst>
                <a:ext uri="{FF2B5EF4-FFF2-40B4-BE49-F238E27FC236}">
                  <a16:creationId xmlns:a16="http://schemas.microsoft.com/office/drawing/2014/main" id="{EBAD42A7-E82C-4B21-816F-1AFDB2E525AF}"/>
                </a:ext>
              </a:extLst>
            </p:cNvPr>
            <p:cNvCxnSpPr>
              <a:stCxn id="105" idx="3"/>
            </p:cNvCxnSpPr>
            <p:nvPr/>
          </p:nvCxnSpPr>
          <p:spPr>
            <a:xfrm flipV="1">
              <a:off x="3866725" y="4533480"/>
              <a:ext cx="333800" cy="175674"/>
            </a:xfrm>
            <a:prstGeom prst="line">
              <a:avLst/>
            </a:prstGeom>
            <a:ln>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2000835-F84B-4CAA-A47A-BBBA85167716}"/>
                </a:ext>
              </a:extLst>
            </p:cNvPr>
            <p:cNvCxnSpPr>
              <a:cxnSpLocks/>
              <a:endCxn id="105" idx="1"/>
            </p:cNvCxnSpPr>
            <p:nvPr/>
          </p:nvCxnSpPr>
          <p:spPr>
            <a:xfrm>
              <a:off x="3237211" y="4317849"/>
              <a:ext cx="255746" cy="391306"/>
            </a:xfrm>
            <a:prstGeom prst="line">
              <a:avLst/>
            </a:prstGeom>
            <a:ln>
              <a:solidFill>
                <a:srgbClr val="FFC000"/>
              </a:solidFill>
              <a:prstDash val="lgDash"/>
            </a:ln>
          </p:spPr>
          <p:style>
            <a:lnRef idx="1">
              <a:schemeClr val="accent1"/>
            </a:lnRef>
            <a:fillRef idx="0">
              <a:schemeClr val="accent1"/>
            </a:fillRef>
            <a:effectRef idx="0">
              <a:schemeClr val="accent1"/>
            </a:effectRef>
            <a:fontRef idx="minor">
              <a:schemeClr val="tx1"/>
            </a:fontRef>
          </p:style>
        </p:cxnSp>
      </p:grpSp>
      <p:sp>
        <p:nvSpPr>
          <p:cNvPr id="75" name="Title 1">
            <a:extLst>
              <a:ext uri="{FF2B5EF4-FFF2-40B4-BE49-F238E27FC236}">
                <a16:creationId xmlns:a16="http://schemas.microsoft.com/office/drawing/2014/main" id="{17DAF83D-5350-47A4-8A15-8EE731889B57}"/>
              </a:ext>
            </a:extLst>
          </p:cNvPr>
          <p:cNvSpPr>
            <a:spLocks noGrp="1"/>
          </p:cNvSpPr>
          <p:nvPr>
            <p:ph type="title"/>
          </p:nvPr>
        </p:nvSpPr>
        <p:spPr>
          <a:xfrm>
            <a:off x="381000" y="685800"/>
            <a:ext cx="8305800" cy="914400"/>
          </a:xfrm>
        </p:spPr>
        <p:txBody>
          <a:bodyPr/>
          <a:lstStyle/>
          <a:p>
            <a:r>
              <a:rPr lang="en-US" dirty="0"/>
              <a:t>Multi-AP MLD coordination models</a:t>
            </a:r>
          </a:p>
        </p:txBody>
      </p:sp>
    </p:spTree>
    <p:extLst>
      <p:ext uri="{BB962C8B-B14F-4D97-AF65-F5344CB8AC3E}">
        <p14:creationId xmlns:p14="http://schemas.microsoft.com/office/powerpoint/2010/main" val="334028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F3C50-1B78-4492-989E-40A25625E805}"/>
              </a:ext>
            </a:extLst>
          </p:cNvPr>
          <p:cNvSpPr>
            <a:spLocks noGrp="1"/>
          </p:cNvSpPr>
          <p:nvPr>
            <p:ph idx="1"/>
          </p:nvPr>
        </p:nvSpPr>
        <p:spPr>
          <a:xfrm>
            <a:off x="628650" y="2226469"/>
            <a:ext cx="4733095" cy="3793331"/>
          </a:xfrm>
        </p:spPr>
        <p:txBody>
          <a:bodyPr/>
          <a:lstStyle/>
          <a:p>
            <a:r>
              <a:rPr lang="en-US" dirty="0"/>
              <a:t>2. MLD to MLD coordination</a:t>
            </a:r>
          </a:p>
          <a:p>
            <a:pPr lvl="1"/>
            <a:r>
              <a:rPr lang="en-US" dirty="0"/>
              <a:t>MLDs directly coordinate with each other via unicast/broadcast Measurements, reports, announcement frame exchanges.</a:t>
            </a:r>
          </a:p>
          <a:p>
            <a:pPr lvl="1"/>
            <a:r>
              <a:rPr lang="en-US" dirty="0"/>
              <a:t>With or without time sync across the MLDs</a:t>
            </a:r>
          </a:p>
          <a:p>
            <a:endParaRPr lang="en-US" dirty="0"/>
          </a:p>
        </p:txBody>
      </p:sp>
      <p:grpSp>
        <p:nvGrpSpPr>
          <p:cNvPr id="4" name="Group 3">
            <a:extLst>
              <a:ext uri="{FF2B5EF4-FFF2-40B4-BE49-F238E27FC236}">
                <a16:creationId xmlns:a16="http://schemas.microsoft.com/office/drawing/2014/main" id="{10C09BC4-9532-4ED0-8D0E-83DAAD333C02}"/>
              </a:ext>
            </a:extLst>
          </p:cNvPr>
          <p:cNvGrpSpPr/>
          <p:nvPr/>
        </p:nvGrpSpPr>
        <p:grpSpPr>
          <a:xfrm>
            <a:off x="6138749" y="1905000"/>
            <a:ext cx="2286106" cy="1407442"/>
            <a:chOff x="6690799" y="1552411"/>
            <a:chExt cx="3048141" cy="1876589"/>
          </a:xfrm>
        </p:grpSpPr>
        <p:grpSp>
          <p:nvGrpSpPr>
            <p:cNvPr id="5" name="Group 4">
              <a:extLst>
                <a:ext uri="{FF2B5EF4-FFF2-40B4-BE49-F238E27FC236}">
                  <a16:creationId xmlns:a16="http://schemas.microsoft.com/office/drawing/2014/main" id="{D0F73D3C-1BB2-4B51-9649-385062FAA8E2}"/>
                </a:ext>
              </a:extLst>
            </p:cNvPr>
            <p:cNvGrpSpPr/>
            <p:nvPr/>
          </p:nvGrpSpPr>
          <p:grpSpPr>
            <a:xfrm>
              <a:off x="6690799" y="1584626"/>
              <a:ext cx="1980792" cy="1844374"/>
              <a:chOff x="8377557" y="2227297"/>
              <a:chExt cx="1980792" cy="1844374"/>
            </a:xfrm>
          </p:grpSpPr>
          <p:sp>
            <p:nvSpPr>
              <p:cNvPr id="10" name="Oval 9">
                <a:extLst>
                  <a:ext uri="{FF2B5EF4-FFF2-40B4-BE49-F238E27FC236}">
                    <a16:creationId xmlns:a16="http://schemas.microsoft.com/office/drawing/2014/main" id="{9AC7CC9F-A710-436A-9BCF-BB393F7FDEAF}"/>
                  </a:ext>
                </a:extLst>
              </p:cNvPr>
              <p:cNvSpPr/>
              <p:nvPr/>
            </p:nvSpPr>
            <p:spPr bwMode="auto">
              <a:xfrm>
                <a:off x="8377557" y="2227297"/>
                <a:ext cx="1980792" cy="1844374"/>
              </a:xfrm>
              <a:prstGeom prst="ellipse">
                <a:avLst/>
              </a:prstGeom>
              <a:noFill/>
              <a:ln w="12700" cap="flat" cmpd="sng" algn="ctr">
                <a:solidFill>
                  <a:srgbClr val="00B0F0"/>
                </a:solidFill>
                <a:prstDash val="lgDash"/>
                <a:round/>
                <a:headEnd type="none" w="sm" len="sm"/>
                <a:tailEnd type="none" w="sm" len="sm"/>
              </a:ln>
            </p:spPr>
            <p:txBody>
              <a:bodyPr vert="horz" wrap="square" lIns="68580" tIns="34290" rIns="68580" bIns="34290" numCol="1" rtlCol="0" anchor="t" anchorCtr="0" compatLnSpc="1"/>
              <a:lstStyle/>
              <a:p>
                <a:pPr defTabSz="685800">
                  <a:defRPr/>
                </a:pPr>
                <a:endParaRPr lang="en-US" sz="900" kern="0">
                  <a:solidFill>
                    <a:srgbClr val="000000"/>
                  </a:solidFill>
                </a:endParaRPr>
              </a:p>
            </p:txBody>
          </p:sp>
          <p:pic>
            <p:nvPicPr>
              <p:cNvPr id="11" name="Picture 10">
                <a:extLst>
                  <a:ext uri="{FF2B5EF4-FFF2-40B4-BE49-F238E27FC236}">
                    <a16:creationId xmlns:a16="http://schemas.microsoft.com/office/drawing/2014/main" id="{1B162FDF-7BAC-46C4-99D3-ABD1DAC19A25}"/>
                  </a:ext>
                </a:extLst>
              </p:cNvPr>
              <p:cNvPicPr>
                <a:picLocks noChangeAspect="1"/>
              </p:cNvPicPr>
              <p:nvPr/>
            </p:nvPicPr>
            <p:blipFill>
              <a:blip r:embed="rId2"/>
              <a:stretch>
                <a:fillRect/>
              </a:stretch>
            </p:blipFill>
            <p:spPr>
              <a:xfrm>
                <a:off x="8882627" y="2805538"/>
                <a:ext cx="970651" cy="623462"/>
              </a:xfrm>
              <a:prstGeom prst="rect">
                <a:avLst/>
              </a:prstGeom>
            </p:spPr>
          </p:pic>
        </p:grpSp>
        <p:grpSp>
          <p:nvGrpSpPr>
            <p:cNvPr id="6" name="Group 5">
              <a:extLst>
                <a:ext uri="{FF2B5EF4-FFF2-40B4-BE49-F238E27FC236}">
                  <a16:creationId xmlns:a16="http://schemas.microsoft.com/office/drawing/2014/main" id="{8FD3D32F-DADD-4338-8EBE-52841215B923}"/>
                </a:ext>
              </a:extLst>
            </p:cNvPr>
            <p:cNvGrpSpPr/>
            <p:nvPr/>
          </p:nvGrpSpPr>
          <p:grpSpPr>
            <a:xfrm>
              <a:off x="7758148" y="1552411"/>
              <a:ext cx="1980792" cy="1844374"/>
              <a:chOff x="8377557" y="2227297"/>
              <a:chExt cx="1980792" cy="1844374"/>
            </a:xfrm>
          </p:grpSpPr>
          <p:sp>
            <p:nvSpPr>
              <p:cNvPr id="8" name="Oval 7">
                <a:extLst>
                  <a:ext uri="{FF2B5EF4-FFF2-40B4-BE49-F238E27FC236}">
                    <a16:creationId xmlns:a16="http://schemas.microsoft.com/office/drawing/2014/main" id="{3CE964CE-5265-48EA-A99A-1D719C32B0F6}"/>
                  </a:ext>
                </a:extLst>
              </p:cNvPr>
              <p:cNvSpPr/>
              <p:nvPr/>
            </p:nvSpPr>
            <p:spPr bwMode="auto">
              <a:xfrm>
                <a:off x="8377557" y="2227297"/>
                <a:ext cx="1980792" cy="1844374"/>
              </a:xfrm>
              <a:prstGeom prst="ellipse">
                <a:avLst/>
              </a:prstGeom>
              <a:noFill/>
              <a:ln w="12700" cap="flat" cmpd="sng" algn="ctr">
                <a:solidFill>
                  <a:srgbClr val="00B0F0"/>
                </a:solidFill>
                <a:prstDash val="lgDash"/>
                <a:round/>
                <a:headEnd type="none" w="sm" len="sm"/>
                <a:tailEnd type="none" w="sm" len="sm"/>
              </a:ln>
            </p:spPr>
            <p:txBody>
              <a:bodyPr vert="horz" wrap="square" lIns="68580" tIns="34290" rIns="68580" bIns="34290" numCol="1" rtlCol="0" anchor="t" anchorCtr="0" compatLnSpc="1"/>
              <a:lstStyle/>
              <a:p>
                <a:pPr defTabSz="685800">
                  <a:defRPr/>
                </a:pPr>
                <a:endParaRPr lang="en-US" sz="900" kern="0">
                  <a:solidFill>
                    <a:srgbClr val="000000"/>
                  </a:solidFill>
                </a:endParaRPr>
              </a:p>
            </p:txBody>
          </p:sp>
          <p:pic>
            <p:nvPicPr>
              <p:cNvPr id="9" name="Picture 8">
                <a:extLst>
                  <a:ext uri="{FF2B5EF4-FFF2-40B4-BE49-F238E27FC236}">
                    <a16:creationId xmlns:a16="http://schemas.microsoft.com/office/drawing/2014/main" id="{76EF1865-3293-4111-B90D-C086B0D81F03}"/>
                  </a:ext>
                </a:extLst>
              </p:cNvPr>
              <p:cNvPicPr>
                <a:picLocks noChangeAspect="1"/>
              </p:cNvPicPr>
              <p:nvPr/>
            </p:nvPicPr>
            <p:blipFill>
              <a:blip r:embed="rId2"/>
              <a:stretch>
                <a:fillRect/>
              </a:stretch>
            </p:blipFill>
            <p:spPr>
              <a:xfrm>
                <a:off x="8882627" y="2805538"/>
                <a:ext cx="970651" cy="623462"/>
              </a:xfrm>
              <a:prstGeom prst="rect">
                <a:avLst/>
              </a:prstGeom>
            </p:spPr>
          </p:pic>
        </p:grpSp>
        <p:pic>
          <p:nvPicPr>
            <p:cNvPr id="7" name="Picture 6">
              <a:extLst>
                <a:ext uri="{FF2B5EF4-FFF2-40B4-BE49-F238E27FC236}">
                  <a16:creationId xmlns:a16="http://schemas.microsoft.com/office/drawing/2014/main" id="{2B3B511D-E45A-473D-AB5C-B8AD99C91B24}"/>
                </a:ext>
              </a:extLst>
            </p:cNvPr>
            <p:cNvPicPr>
              <a:picLocks noChangeAspect="1"/>
            </p:cNvPicPr>
            <p:nvPr/>
          </p:nvPicPr>
          <p:blipFill>
            <a:blip r:embed="rId3"/>
            <a:stretch>
              <a:fillRect/>
            </a:stretch>
          </p:blipFill>
          <p:spPr>
            <a:xfrm>
              <a:off x="8013974" y="2892804"/>
              <a:ext cx="498488" cy="333075"/>
            </a:xfrm>
            <a:prstGeom prst="rect">
              <a:avLst/>
            </a:prstGeom>
          </p:spPr>
        </p:pic>
      </p:grpSp>
      <p:cxnSp>
        <p:nvCxnSpPr>
          <p:cNvPr id="17" name="Straight Arrow Connector 16">
            <a:extLst>
              <a:ext uri="{FF2B5EF4-FFF2-40B4-BE49-F238E27FC236}">
                <a16:creationId xmlns:a16="http://schemas.microsoft.com/office/drawing/2014/main" id="{90E4D032-7532-4565-AD4E-36BA5A979F5A}"/>
              </a:ext>
            </a:extLst>
          </p:cNvPr>
          <p:cNvCxnSpPr>
            <a:cxnSpLocks/>
          </p:cNvCxnSpPr>
          <p:nvPr/>
        </p:nvCxnSpPr>
        <p:spPr>
          <a:xfrm>
            <a:off x="7083820" y="2563357"/>
            <a:ext cx="37386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B880700-8CA0-476C-973C-CA2EB40F711F}"/>
              </a:ext>
            </a:extLst>
          </p:cNvPr>
          <p:cNvCxnSpPr>
            <a:cxnSpLocks/>
          </p:cNvCxnSpPr>
          <p:nvPr/>
        </p:nvCxnSpPr>
        <p:spPr>
          <a:xfrm>
            <a:off x="7104745" y="2670393"/>
            <a:ext cx="373866" cy="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5D633B10-A6A9-4F8E-BCB4-669C208DD416}"/>
              </a:ext>
            </a:extLst>
          </p:cNvPr>
          <p:cNvSpPr>
            <a:spLocks noGrp="1"/>
          </p:cNvSpPr>
          <p:nvPr>
            <p:ph type="title"/>
          </p:nvPr>
        </p:nvSpPr>
        <p:spPr>
          <a:xfrm>
            <a:off x="381000" y="685800"/>
            <a:ext cx="8305800" cy="914400"/>
          </a:xfrm>
        </p:spPr>
        <p:txBody>
          <a:bodyPr/>
          <a:lstStyle/>
          <a:p>
            <a:r>
              <a:rPr lang="en-US" dirty="0"/>
              <a:t>Multi-AP MLD coordination models</a:t>
            </a:r>
          </a:p>
        </p:txBody>
      </p:sp>
      <p:sp>
        <p:nvSpPr>
          <p:cNvPr id="2" name="TextBox 1">
            <a:extLst>
              <a:ext uri="{FF2B5EF4-FFF2-40B4-BE49-F238E27FC236}">
                <a16:creationId xmlns:a16="http://schemas.microsoft.com/office/drawing/2014/main" id="{721572BF-81B2-4782-8CBD-5842D1FC734D}"/>
              </a:ext>
            </a:extLst>
          </p:cNvPr>
          <p:cNvSpPr txBox="1"/>
          <p:nvPr/>
        </p:nvSpPr>
        <p:spPr>
          <a:xfrm>
            <a:off x="5361745" y="3456712"/>
            <a:ext cx="3553655" cy="2985433"/>
          </a:xfrm>
          <a:prstGeom prst="rect">
            <a:avLst/>
          </a:prstGeom>
          <a:noFill/>
        </p:spPr>
        <p:txBody>
          <a:bodyPr wrap="square" rtlCol="0">
            <a:spAutoFit/>
          </a:bodyPr>
          <a:lstStyle/>
          <a:p>
            <a:pPr marL="171450" marR="0" indent="-171450">
              <a:spcBef>
                <a:spcPts val="0"/>
              </a:spcBef>
              <a:spcAft>
                <a:spcPts val="0"/>
              </a:spcAft>
              <a:buFont typeface="Arial" panose="020B0604020202020204" pitchFamily="34" charset="0"/>
              <a:buChar char="•"/>
            </a:pPr>
            <a:r>
              <a:rPr lang="en-US" sz="1600" b="1" dirty="0">
                <a:effectLst/>
                <a:latin typeface="Calibri" panose="020F0502020204030204" pitchFamily="34" charset="0"/>
                <a:ea typeface="MS PGothic" panose="020B0600070205080204" pitchFamily="34" charset="-128"/>
                <a:cs typeface="Calibri" panose="020F0502020204030204" pitchFamily="34" charset="0"/>
              </a:rPr>
              <a:t>Pros</a:t>
            </a:r>
            <a:r>
              <a:rPr lang="en-US" sz="1600" dirty="0">
                <a:effectLst/>
                <a:latin typeface="Calibri" panose="020F0502020204030204" pitchFamily="34" charset="0"/>
                <a:ea typeface="MS PGothic" panose="020B0600070205080204" pitchFamily="34" charset="-128"/>
                <a:cs typeface="Calibri" panose="020F0502020204030204" pitchFamily="34" charset="0"/>
              </a:rPr>
              <a:t>:</a:t>
            </a:r>
          </a:p>
          <a:p>
            <a:pPr marL="628650" lvl="1" indent="-171450">
              <a:spcBef>
                <a:spcPts val="0"/>
              </a:spcBef>
              <a:spcAft>
                <a:spcPts val="0"/>
              </a:spcAft>
              <a:buFont typeface="Arial" panose="020B0604020202020204" pitchFamily="34" charset="0"/>
              <a:buChar char="•"/>
            </a:pPr>
            <a:r>
              <a:rPr lang="en-US" sz="1600" dirty="0">
                <a:effectLst/>
                <a:latin typeface="Calibri" panose="020F0502020204030204" pitchFamily="34" charset="0"/>
                <a:ea typeface="MS PGothic" panose="020B0600070205080204" pitchFamily="34" charset="-128"/>
                <a:cs typeface="Calibri" panose="020F0502020204030204" pitchFamily="34" charset="0"/>
              </a:rPr>
              <a:t>Suitable for small # of AP-MLDs </a:t>
            </a:r>
          </a:p>
          <a:p>
            <a:pPr marL="628650" lvl="1" indent="-171450">
              <a:spcBef>
                <a:spcPts val="0"/>
              </a:spcBef>
              <a:spcAft>
                <a:spcPts val="0"/>
              </a:spcAft>
              <a:buFont typeface="Arial" panose="020B0604020202020204" pitchFamily="34" charset="0"/>
              <a:buChar char="•"/>
            </a:pPr>
            <a:r>
              <a:rPr lang="en-US" sz="1600" dirty="0">
                <a:latin typeface="Calibri" panose="020F0502020204030204" pitchFamily="34" charset="0"/>
                <a:ea typeface="MS PGothic" panose="020B0600070205080204" pitchFamily="34" charset="-128"/>
                <a:cs typeface="Calibri" panose="020F0502020204030204" pitchFamily="34" charset="0"/>
              </a:rPr>
              <a:t>R</a:t>
            </a:r>
            <a:r>
              <a:rPr lang="en-US" sz="1600" dirty="0">
                <a:effectLst/>
                <a:latin typeface="Calibri" panose="020F0502020204030204" pitchFamily="34" charset="0"/>
                <a:ea typeface="MS PGothic" panose="020B0600070205080204" pitchFamily="34" charset="-128"/>
                <a:cs typeface="Calibri" panose="020F0502020204030204" pitchFamily="34" charset="0"/>
              </a:rPr>
              <a:t>etains on builds on current MLD definition </a:t>
            </a:r>
          </a:p>
          <a:p>
            <a:pPr marL="628650" lvl="1" indent="-171450">
              <a:spcBef>
                <a:spcPts val="0"/>
              </a:spcBef>
              <a:spcAft>
                <a:spcPts val="0"/>
              </a:spcAft>
              <a:buFont typeface="Arial" panose="020B0604020202020204" pitchFamily="34" charset="0"/>
              <a:buChar char="•"/>
            </a:pPr>
            <a:r>
              <a:rPr lang="en-US" sz="1600" dirty="0">
                <a:effectLst/>
                <a:latin typeface="Calibri" panose="020F0502020204030204" pitchFamily="34" charset="0"/>
                <a:ea typeface="MS PGothic" panose="020B0600070205080204" pitchFamily="34" charset="-128"/>
                <a:cs typeface="Calibri" panose="020F0502020204030204" pitchFamily="34" charset="0"/>
              </a:rPr>
              <a:t>Improves coverage for the non-AP MLD</a:t>
            </a:r>
          </a:p>
          <a:p>
            <a:pPr marL="628650" lvl="1" indent="-171450">
              <a:spcBef>
                <a:spcPts val="0"/>
              </a:spcBef>
              <a:spcAft>
                <a:spcPts val="0"/>
              </a:spcAft>
              <a:buFont typeface="Arial" panose="020B0604020202020204" pitchFamily="34" charset="0"/>
              <a:buChar char="•"/>
            </a:pPr>
            <a:r>
              <a:rPr lang="en-US" sz="1600" dirty="0">
                <a:effectLst/>
                <a:latin typeface="Calibri" panose="020F0502020204030204" pitchFamily="34" charset="0"/>
                <a:ea typeface="MS PGothic" panose="020B0600070205080204" pitchFamily="34" charset="-128"/>
                <a:cs typeface="Calibri" panose="020F0502020204030204" pitchFamily="34" charset="0"/>
              </a:rPr>
              <a:t>improves efficiency for non-AP MLD</a:t>
            </a:r>
          </a:p>
          <a:p>
            <a:pPr marL="628650" lvl="1" indent="-171450">
              <a:spcBef>
                <a:spcPts val="0"/>
              </a:spcBef>
              <a:spcAft>
                <a:spcPts val="0"/>
              </a:spcAft>
              <a:buFont typeface="Arial" panose="020B0604020202020204" pitchFamily="34" charset="0"/>
              <a:buChar char="•"/>
            </a:pPr>
            <a:r>
              <a:rPr lang="en-US" sz="1600" dirty="0">
                <a:effectLst/>
                <a:latin typeface="Calibri" panose="020F0502020204030204" pitchFamily="34" charset="0"/>
                <a:ea typeface="MS PGothic" panose="020B0600070205080204" pitchFamily="34" charset="-128"/>
                <a:cs typeface="Calibri" panose="020F0502020204030204" pitchFamily="34" charset="0"/>
              </a:rPr>
              <a:t>Improves spectral efficiency</a:t>
            </a:r>
          </a:p>
          <a:p>
            <a:pPr marL="171450" marR="0" indent="-171450">
              <a:spcBef>
                <a:spcPts val="0"/>
              </a:spcBef>
              <a:spcAft>
                <a:spcPts val="0"/>
              </a:spcAft>
              <a:buFont typeface="Arial" panose="020B0604020202020204" pitchFamily="34" charset="0"/>
              <a:buChar char="•"/>
            </a:pPr>
            <a:r>
              <a:rPr lang="en-US" sz="1600" b="1" dirty="0">
                <a:latin typeface="Calibri" panose="020F0502020204030204" pitchFamily="34" charset="0"/>
                <a:ea typeface="MS PGothic" panose="020B0600070205080204" pitchFamily="34" charset="-128"/>
                <a:cs typeface="Calibri" panose="020F0502020204030204" pitchFamily="34" charset="0"/>
              </a:rPr>
              <a:t>Cons</a:t>
            </a:r>
            <a:r>
              <a:rPr lang="en-US" sz="1600" dirty="0">
                <a:latin typeface="Calibri" panose="020F0502020204030204" pitchFamily="34" charset="0"/>
                <a:ea typeface="MS PGothic" panose="020B0600070205080204" pitchFamily="34" charset="-128"/>
                <a:cs typeface="Calibri" panose="020F0502020204030204" pitchFamily="34" charset="0"/>
              </a:rPr>
              <a:t>:</a:t>
            </a:r>
          </a:p>
          <a:p>
            <a:pPr marL="628650" lvl="1" indent="-171450">
              <a:spcBef>
                <a:spcPts val="0"/>
              </a:spcBef>
              <a:spcAft>
                <a:spcPts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not scalable</a:t>
            </a:r>
            <a:endParaRPr lang="en-US" sz="1600" dirty="0">
              <a:latin typeface="Calibri" panose="020F0502020204030204" pitchFamily="34" charset="0"/>
              <a:ea typeface="MS PGothic" panose="020B0600070205080204" pitchFamily="34" charset="-128"/>
              <a:cs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22207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F3C50-1B78-4492-989E-40A25625E805}"/>
              </a:ext>
            </a:extLst>
          </p:cNvPr>
          <p:cNvSpPr>
            <a:spLocks noGrp="1"/>
          </p:cNvSpPr>
          <p:nvPr>
            <p:ph idx="1"/>
          </p:nvPr>
        </p:nvSpPr>
        <p:spPr>
          <a:xfrm>
            <a:off x="628650" y="2226469"/>
            <a:ext cx="5207392" cy="3793331"/>
          </a:xfrm>
        </p:spPr>
        <p:txBody>
          <a:bodyPr/>
          <a:lstStyle/>
          <a:p>
            <a:r>
              <a:rPr lang="en-US" dirty="0"/>
              <a:t>3. MLDs coordinating via non-AP STA(s).</a:t>
            </a:r>
          </a:p>
          <a:p>
            <a:pPr lvl="1"/>
            <a:r>
              <a:rPr lang="en-US" dirty="0">
                <a:latin typeface="Calibri" panose="020F0502020204030204" pitchFamily="34" charset="0"/>
                <a:ea typeface="MS PGothic" panose="020B0600070205080204" pitchFamily="34" charset="-128"/>
              </a:rPr>
              <a:t>E</a:t>
            </a:r>
            <a:r>
              <a:rPr lang="en-US" dirty="0">
                <a:effectLst/>
                <a:latin typeface="Calibri" panose="020F0502020204030204" pitchFamily="34" charset="0"/>
                <a:ea typeface="MS PGothic" panose="020B0600070205080204" pitchFamily="34" charset="-128"/>
              </a:rPr>
              <a:t>ach non-AP MLD can provide solicited or unsolicited information to MLDs for coordinating the transmission between it and MLDs </a:t>
            </a:r>
          </a:p>
          <a:p>
            <a:pPr lvl="1"/>
            <a:r>
              <a:rPr lang="en-US" dirty="0"/>
              <a:t>a non-AP MLD can communicate with multiple AP MLD at the same time and help coordinate ESS resources. </a:t>
            </a:r>
          </a:p>
          <a:p>
            <a:pPr marL="0" indent="0">
              <a:buNone/>
            </a:pPr>
            <a:endParaRPr lang="en-US" dirty="0"/>
          </a:p>
        </p:txBody>
      </p:sp>
      <p:grpSp>
        <p:nvGrpSpPr>
          <p:cNvPr id="21" name="Group 20">
            <a:extLst>
              <a:ext uri="{FF2B5EF4-FFF2-40B4-BE49-F238E27FC236}">
                <a16:creationId xmlns:a16="http://schemas.microsoft.com/office/drawing/2014/main" id="{49A96239-9825-41F2-9B19-8003E92FE23A}"/>
              </a:ext>
            </a:extLst>
          </p:cNvPr>
          <p:cNvGrpSpPr/>
          <p:nvPr/>
        </p:nvGrpSpPr>
        <p:grpSpPr>
          <a:xfrm>
            <a:off x="5700441" y="1752600"/>
            <a:ext cx="2814909" cy="1383281"/>
            <a:chOff x="6600315" y="4351187"/>
            <a:chExt cx="3753212" cy="1844374"/>
          </a:xfrm>
        </p:grpSpPr>
        <p:grpSp>
          <p:nvGrpSpPr>
            <p:cNvPr id="22" name="Group 21">
              <a:extLst>
                <a:ext uri="{FF2B5EF4-FFF2-40B4-BE49-F238E27FC236}">
                  <a16:creationId xmlns:a16="http://schemas.microsoft.com/office/drawing/2014/main" id="{193E1901-EC1C-47F5-A442-7FD6B04C3F7E}"/>
                </a:ext>
              </a:extLst>
            </p:cNvPr>
            <p:cNvGrpSpPr/>
            <p:nvPr/>
          </p:nvGrpSpPr>
          <p:grpSpPr>
            <a:xfrm>
              <a:off x="6600315" y="4351187"/>
              <a:ext cx="1980792" cy="1844374"/>
              <a:chOff x="8377557" y="2227297"/>
              <a:chExt cx="1980792" cy="1844374"/>
            </a:xfrm>
          </p:grpSpPr>
          <p:sp>
            <p:nvSpPr>
              <p:cNvPr id="27" name="Oval 26">
                <a:extLst>
                  <a:ext uri="{FF2B5EF4-FFF2-40B4-BE49-F238E27FC236}">
                    <a16:creationId xmlns:a16="http://schemas.microsoft.com/office/drawing/2014/main" id="{6C2D0236-839B-406B-8523-C2F9A3247F3C}"/>
                  </a:ext>
                </a:extLst>
              </p:cNvPr>
              <p:cNvSpPr/>
              <p:nvPr/>
            </p:nvSpPr>
            <p:spPr bwMode="auto">
              <a:xfrm>
                <a:off x="8377557" y="2227297"/>
                <a:ext cx="1980792" cy="1844374"/>
              </a:xfrm>
              <a:prstGeom prst="ellipse">
                <a:avLst/>
              </a:prstGeom>
              <a:noFill/>
              <a:ln w="12700" cap="flat" cmpd="sng" algn="ctr">
                <a:solidFill>
                  <a:srgbClr val="00B0F0"/>
                </a:solidFill>
                <a:prstDash val="lgDash"/>
                <a:round/>
                <a:headEnd type="none" w="sm" len="sm"/>
                <a:tailEnd type="none" w="sm" len="sm"/>
              </a:ln>
            </p:spPr>
            <p:txBody>
              <a:bodyPr vert="horz" wrap="square" lIns="68580" tIns="34290" rIns="68580" bIns="34290" numCol="1" rtlCol="0" anchor="t" anchorCtr="0" compatLnSpc="1"/>
              <a:lstStyle/>
              <a:p>
                <a:pPr defTabSz="685800">
                  <a:defRPr/>
                </a:pPr>
                <a:endParaRPr lang="en-US" sz="900" kern="0">
                  <a:solidFill>
                    <a:srgbClr val="000000"/>
                  </a:solidFill>
                </a:endParaRPr>
              </a:p>
            </p:txBody>
          </p:sp>
          <p:pic>
            <p:nvPicPr>
              <p:cNvPr id="28" name="Picture 27">
                <a:extLst>
                  <a:ext uri="{FF2B5EF4-FFF2-40B4-BE49-F238E27FC236}">
                    <a16:creationId xmlns:a16="http://schemas.microsoft.com/office/drawing/2014/main" id="{EBD558C0-3159-4D43-9623-3F52052C6BF4}"/>
                  </a:ext>
                </a:extLst>
              </p:cNvPr>
              <p:cNvPicPr>
                <a:picLocks noChangeAspect="1"/>
              </p:cNvPicPr>
              <p:nvPr/>
            </p:nvPicPr>
            <p:blipFill>
              <a:blip r:embed="rId2"/>
              <a:stretch>
                <a:fillRect/>
              </a:stretch>
            </p:blipFill>
            <p:spPr>
              <a:xfrm>
                <a:off x="8882628" y="2823246"/>
                <a:ext cx="943080" cy="605753"/>
              </a:xfrm>
              <a:prstGeom prst="rect">
                <a:avLst/>
              </a:prstGeom>
            </p:spPr>
          </p:pic>
        </p:grpSp>
        <p:grpSp>
          <p:nvGrpSpPr>
            <p:cNvPr id="23" name="Group 22">
              <a:extLst>
                <a:ext uri="{FF2B5EF4-FFF2-40B4-BE49-F238E27FC236}">
                  <a16:creationId xmlns:a16="http://schemas.microsoft.com/office/drawing/2014/main" id="{17DBECD1-24FB-4778-91A0-326C2A5DEC7B}"/>
                </a:ext>
              </a:extLst>
            </p:cNvPr>
            <p:cNvGrpSpPr/>
            <p:nvPr/>
          </p:nvGrpSpPr>
          <p:grpSpPr>
            <a:xfrm>
              <a:off x="8372735" y="4351187"/>
              <a:ext cx="1980792" cy="1844374"/>
              <a:chOff x="8169186" y="2259512"/>
              <a:chExt cx="1980792" cy="1844374"/>
            </a:xfrm>
          </p:grpSpPr>
          <p:sp>
            <p:nvSpPr>
              <p:cNvPr id="25" name="Oval 24">
                <a:extLst>
                  <a:ext uri="{FF2B5EF4-FFF2-40B4-BE49-F238E27FC236}">
                    <a16:creationId xmlns:a16="http://schemas.microsoft.com/office/drawing/2014/main" id="{04CDC17E-B515-4E06-BCB8-405227961428}"/>
                  </a:ext>
                </a:extLst>
              </p:cNvPr>
              <p:cNvSpPr/>
              <p:nvPr/>
            </p:nvSpPr>
            <p:spPr bwMode="auto">
              <a:xfrm>
                <a:off x="8169186" y="2259512"/>
                <a:ext cx="1980792" cy="1844374"/>
              </a:xfrm>
              <a:prstGeom prst="ellipse">
                <a:avLst/>
              </a:prstGeom>
              <a:noFill/>
              <a:ln w="12700" cap="flat" cmpd="sng" algn="ctr">
                <a:solidFill>
                  <a:srgbClr val="00B0F0"/>
                </a:solidFill>
                <a:prstDash val="lgDash"/>
                <a:round/>
                <a:headEnd type="none" w="sm" len="sm"/>
                <a:tailEnd type="none" w="sm" len="sm"/>
              </a:ln>
            </p:spPr>
            <p:txBody>
              <a:bodyPr vert="horz" wrap="square" lIns="68580" tIns="34290" rIns="68580" bIns="34290" numCol="1" rtlCol="0" anchor="t" anchorCtr="0" compatLnSpc="1"/>
              <a:lstStyle/>
              <a:p>
                <a:pPr defTabSz="685800">
                  <a:defRPr/>
                </a:pPr>
                <a:endParaRPr lang="en-US" sz="900" kern="0">
                  <a:solidFill>
                    <a:srgbClr val="000000"/>
                  </a:solidFill>
                </a:endParaRPr>
              </a:p>
            </p:txBody>
          </p:sp>
          <p:pic>
            <p:nvPicPr>
              <p:cNvPr id="26" name="Picture 25">
                <a:extLst>
                  <a:ext uri="{FF2B5EF4-FFF2-40B4-BE49-F238E27FC236}">
                    <a16:creationId xmlns:a16="http://schemas.microsoft.com/office/drawing/2014/main" id="{29BDFEFB-C43C-46BB-AEAD-D527206F4970}"/>
                  </a:ext>
                </a:extLst>
              </p:cNvPr>
              <p:cNvPicPr>
                <a:picLocks noChangeAspect="1"/>
              </p:cNvPicPr>
              <p:nvPr/>
            </p:nvPicPr>
            <p:blipFill>
              <a:blip r:embed="rId2"/>
              <a:stretch>
                <a:fillRect/>
              </a:stretch>
            </p:blipFill>
            <p:spPr>
              <a:xfrm>
                <a:off x="8882627" y="2805538"/>
                <a:ext cx="970651" cy="623462"/>
              </a:xfrm>
              <a:prstGeom prst="rect">
                <a:avLst/>
              </a:prstGeom>
            </p:spPr>
          </p:pic>
        </p:grpSp>
        <p:pic>
          <p:nvPicPr>
            <p:cNvPr id="24" name="Picture 23">
              <a:extLst>
                <a:ext uri="{FF2B5EF4-FFF2-40B4-BE49-F238E27FC236}">
                  <a16:creationId xmlns:a16="http://schemas.microsoft.com/office/drawing/2014/main" id="{4C76CFE9-4346-46E6-8AD7-3505A069EACF}"/>
                </a:ext>
              </a:extLst>
            </p:cNvPr>
            <p:cNvPicPr>
              <a:picLocks noChangeAspect="1"/>
            </p:cNvPicPr>
            <p:nvPr/>
          </p:nvPicPr>
          <p:blipFill>
            <a:blip r:embed="rId3"/>
            <a:stretch>
              <a:fillRect/>
            </a:stretch>
          </p:blipFill>
          <p:spPr>
            <a:xfrm>
              <a:off x="8379813" y="5417326"/>
              <a:ext cx="498488" cy="333075"/>
            </a:xfrm>
            <a:prstGeom prst="rect">
              <a:avLst/>
            </a:prstGeom>
          </p:spPr>
        </p:pic>
      </p:grpSp>
      <p:cxnSp>
        <p:nvCxnSpPr>
          <p:cNvPr id="30" name="Straight Arrow Connector 29">
            <a:extLst>
              <a:ext uri="{FF2B5EF4-FFF2-40B4-BE49-F238E27FC236}">
                <a16:creationId xmlns:a16="http://schemas.microsoft.com/office/drawing/2014/main" id="{8A2D5DAF-CD0A-4B77-82C0-42A66850D9DF}"/>
              </a:ext>
            </a:extLst>
          </p:cNvPr>
          <p:cNvCxnSpPr>
            <a:cxnSpLocks/>
            <a:endCxn id="24" idx="1"/>
          </p:cNvCxnSpPr>
          <p:nvPr/>
        </p:nvCxnSpPr>
        <p:spPr>
          <a:xfrm>
            <a:off x="6618176" y="2470873"/>
            <a:ext cx="416888" cy="206235"/>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3543A7-8F53-44C7-9206-5F73E158366B}"/>
              </a:ext>
            </a:extLst>
          </p:cNvPr>
          <p:cNvCxnSpPr>
            <a:cxnSpLocks/>
            <a:endCxn id="24" idx="3"/>
          </p:cNvCxnSpPr>
          <p:nvPr/>
        </p:nvCxnSpPr>
        <p:spPr>
          <a:xfrm flipH="1">
            <a:off x="7408930" y="2444240"/>
            <a:ext cx="292631" cy="23286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5D633B10-A6A9-4F8E-BCB4-669C208DD416}"/>
              </a:ext>
            </a:extLst>
          </p:cNvPr>
          <p:cNvSpPr>
            <a:spLocks noGrp="1"/>
          </p:cNvSpPr>
          <p:nvPr>
            <p:ph type="title"/>
          </p:nvPr>
        </p:nvSpPr>
        <p:spPr>
          <a:xfrm>
            <a:off x="381000" y="685800"/>
            <a:ext cx="8305800" cy="914400"/>
          </a:xfrm>
        </p:spPr>
        <p:txBody>
          <a:bodyPr/>
          <a:lstStyle/>
          <a:p>
            <a:r>
              <a:rPr lang="en-US" dirty="0"/>
              <a:t>Multi-AP MLD coordination models</a:t>
            </a:r>
          </a:p>
        </p:txBody>
      </p:sp>
      <p:sp>
        <p:nvSpPr>
          <p:cNvPr id="29" name="TextBox 28">
            <a:extLst>
              <a:ext uri="{FF2B5EF4-FFF2-40B4-BE49-F238E27FC236}">
                <a16:creationId xmlns:a16="http://schemas.microsoft.com/office/drawing/2014/main" id="{B6CC69B6-52AF-4FA0-B2DF-6F091D20FF04}"/>
              </a:ext>
            </a:extLst>
          </p:cNvPr>
          <p:cNvSpPr txBox="1"/>
          <p:nvPr/>
        </p:nvSpPr>
        <p:spPr>
          <a:xfrm>
            <a:off x="5667023" y="3456712"/>
            <a:ext cx="3324577" cy="2308324"/>
          </a:xfrm>
          <a:prstGeom prst="rect">
            <a:avLst/>
          </a:prstGeom>
          <a:noFill/>
        </p:spPr>
        <p:txBody>
          <a:bodyPr wrap="square" rtlCol="0">
            <a:spAutoFit/>
          </a:bodyPr>
          <a:lstStyle/>
          <a:p>
            <a:pPr marL="171450" marR="0" indent="-171450">
              <a:spcBef>
                <a:spcPts val="0"/>
              </a:spcBef>
              <a:spcAft>
                <a:spcPts val="0"/>
              </a:spcAft>
              <a:buFont typeface="Arial" panose="020B0604020202020204" pitchFamily="34" charset="0"/>
              <a:buChar char="•"/>
            </a:pPr>
            <a:r>
              <a:rPr lang="en-US" sz="1600" b="1" dirty="0">
                <a:effectLst/>
                <a:latin typeface="Calibri" panose="020F0502020204030204" pitchFamily="34" charset="0"/>
                <a:ea typeface="MS PGothic" panose="020B0600070205080204" pitchFamily="34" charset="-128"/>
                <a:cs typeface="Calibri" panose="020F0502020204030204" pitchFamily="34" charset="0"/>
              </a:rPr>
              <a:t>Pros</a:t>
            </a:r>
            <a:r>
              <a:rPr lang="en-US" sz="1600" dirty="0">
                <a:effectLst/>
                <a:latin typeface="Calibri" panose="020F0502020204030204" pitchFamily="34" charset="0"/>
                <a:ea typeface="MS PGothic" panose="020B0600070205080204" pitchFamily="34" charset="-128"/>
                <a:cs typeface="Calibri" panose="020F0502020204030204" pitchFamily="34" charset="0"/>
              </a:rPr>
              <a:t>:</a:t>
            </a:r>
          </a:p>
          <a:p>
            <a:pPr marL="628650" lvl="1" indent="-171450">
              <a:spcBef>
                <a:spcPts val="0"/>
              </a:spcBef>
              <a:spcAft>
                <a:spcPts val="0"/>
              </a:spcAft>
              <a:buFont typeface="Arial" panose="020B0604020202020204" pitchFamily="34" charset="0"/>
              <a:buChar char="•"/>
            </a:pPr>
            <a:r>
              <a:rPr lang="en-US" sz="1600" dirty="0">
                <a:effectLst/>
                <a:latin typeface="Calibri" panose="020F0502020204030204" pitchFamily="34" charset="0"/>
                <a:ea typeface="MS PGothic" panose="020B0600070205080204" pitchFamily="34" charset="-128"/>
                <a:cs typeface="Calibri" panose="020F0502020204030204" pitchFamily="34" charset="0"/>
              </a:rPr>
              <a:t>Leverages existing measurement &amp; reports</a:t>
            </a:r>
          </a:p>
          <a:p>
            <a:pPr marL="628650" lvl="1" indent="-171450">
              <a:spcBef>
                <a:spcPts val="0"/>
              </a:spcBef>
              <a:spcAft>
                <a:spcPts val="0"/>
              </a:spcAft>
              <a:buFont typeface="Arial" panose="020B0604020202020204" pitchFamily="34" charset="0"/>
              <a:buChar char="•"/>
            </a:pPr>
            <a:r>
              <a:rPr lang="en-US" sz="1600" dirty="0">
                <a:effectLst/>
                <a:latin typeface="Calibri" panose="020F0502020204030204" pitchFamily="34" charset="0"/>
                <a:ea typeface="MS PGothic" panose="020B0600070205080204" pitchFamily="34" charset="-128"/>
                <a:cs typeface="Calibri" panose="020F0502020204030204" pitchFamily="34" charset="0"/>
              </a:rPr>
              <a:t>Non-AP MLD(s) provide relevant measurements from users/clients</a:t>
            </a:r>
          </a:p>
          <a:p>
            <a:pPr marL="171450" indent="-171450">
              <a:spcBef>
                <a:spcPts val="0"/>
              </a:spcBef>
              <a:spcAft>
                <a:spcPts val="0"/>
              </a:spcAft>
              <a:buFont typeface="Arial" panose="020B0604020202020204" pitchFamily="34" charset="0"/>
              <a:buChar char="•"/>
            </a:pPr>
            <a:r>
              <a:rPr lang="en-US" sz="1600" b="1" dirty="0">
                <a:latin typeface="Calibri" panose="020F0502020204030204" pitchFamily="34" charset="0"/>
                <a:ea typeface="MS PGothic" panose="020B0600070205080204" pitchFamily="34" charset="-128"/>
                <a:cs typeface="Calibri" panose="020F0502020204030204" pitchFamily="34" charset="0"/>
              </a:rPr>
              <a:t>Cons</a:t>
            </a:r>
            <a:r>
              <a:rPr lang="en-US" sz="1600" dirty="0">
                <a:latin typeface="Calibri" panose="020F0502020204030204" pitchFamily="34" charset="0"/>
                <a:ea typeface="MS PGothic" panose="020B0600070205080204" pitchFamily="34" charset="-128"/>
                <a:cs typeface="Calibri" panose="020F0502020204030204" pitchFamily="34" charset="0"/>
              </a:rPr>
              <a:t>:</a:t>
            </a:r>
          </a:p>
          <a:p>
            <a:pPr marL="628650" lvl="1" indent="-171450">
              <a:spcBef>
                <a:spcPts val="0"/>
              </a:spcBef>
              <a:spcAft>
                <a:spcPts val="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Non-AP STA(s) may not always be available.</a:t>
            </a:r>
            <a:endParaRPr lang="en-US" sz="1200" dirty="0">
              <a:effectLst/>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97363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dirty="0"/>
              <a:t>Summary</a:t>
            </a:r>
          </a:p>
        </p:txBody>
      </p:sp>
      <p:sp>
        <p:nvSpPr>
          <p:cNvPr id="3" name="Content Placeholder 2"/>
          <p:cNvSpPr>
            <a:spLocks noGrp="1"/>
          </p:cNvSpPr>
          <p:nvPr>
            <p:ph idx="1"/>
          </p:nvPr>
        </p:nvSpPr>
        <p:spPr>
          <a:xfrm>
            <a:off x="380999" y="1600200"/>
            <a:ext cx="8458201" cy="4800600"/>
          </a:xfrm>
        </p:spPr>
        <p:txBody>
          <a:bodyPr/>
          <a:lstStyle/>
          <a:p>
            <a:r>
              <a:rPr lang="en-US" dirty="0"/>
              <a:t>Coordinated Multi-AP MLD can provide many benefits for Residential use cases:</a:t>
            </a:r>
          </a:p>
          <a:p>
            <a:pPr lvl="1"/>
            <a:r>
              <a:rPr lang="en-US" dirty="0"/>
              <a:t>Extended coverage </a:t>
            </a:r>
          </a:p>
          <a:p>
            <a:pPr lvl="1"/>
            <a:r>
              <a:rPr lang="en-US" dirty="0"/>
              <a:t>Reduced cross-interference and improved data throughput &amp; efficiency via C-SR, C-TDMA, C-OFDMA, C-BF</a:t>
            </a:r>
          </a:p>
          <a:p>
            <a:pPr lvl="1"/>
            <a:r>
              <a:rPr lang="en-US" dirty="0"/>
              <a:t>Seamless mobility to reduce service interruptions</a:t>
            </a:r>
          </a:p>
          <a:p>
            <a:pPr lvl="1"/>
            <a:r>
              <a:rPr lang="en-US" dirty="0"/>
              <a:t>Enhanced Reliability</a:t>
            </a:r>
          </a:p>
          <a:p>
            <a:r>
              <a:rPr lang="en-US" dirty="0"/>
              <a:t>Residential Multi-AP Use Case is an important one, for which coordination can be achieved thru:</a:t>
            </a:r>
          </a:p>
          <a:p>
            <a:pPr marL="685800" lvl="1" indent="-342900">
              <a:buFont typeface="+mj-lt"/>
              <a:buAutoNum type="arabicPeriod"/>
            </a:pPr>
            <a:r>
              <a:rPr lang="en-US" dirty="0"/>
              <a:t>MLD Coordinating distributed Affiliated APs</a:t>
            </a:r>
          </a:p>
          <a:p>
            <a:pPr marL="685800" lvl="1" indent="-342900">
              <a:buFont typeface="+mj-lt"/>
              <a:buAutoNum type="arabicPeriod"/>
            </a:pPr>
            <a:r>
              <a:rPr lang="en-US" dirty="0"/>
              <a:t>MLD to MLD Coordination</a:t>
            </a:r>
          </a:p>
          <a:p>
            <a:pPr marL="685800" lvl="1" indent="-342900">
              <a:buFont typeface="+mj-lt"/>
              <a:buAutoNum type="arabicPeriod"/>
            </a:pPr>
            <a:r>
              <a:rPr lang="en-US" dirty="0"/>
              <a:t>MLD coordination through a non-AP STA</a:t>
            </a:r>
          </a:p>
          <a:p>
            <a:pPr lvl="1"/>
            <a:endParaRPr lang="en-US" dirty="0"/>
          </a:p>
          <a:p>
            <a:pPr lvl="1"/>
            <a:endParaRPr lang="en-US" dirty="0"/>
          </a:p>
          <a:p>
            <a:pPr marL="0" indent="0">
              <a:buNone/>
            </a:pPr>
            <a:endParaRPr lang="en-US" dirty="0"/>
          </a:p>
          <a:p>
            <a:pPr lvl="1"/>
            <a:endParaRPr lang="en-US" sz="1400" dirty="0"/>
          </a:p>
          <a:p>
            <a:pPr lvl="1"/>
            <a:endParaRPr lang="en-US" sz="1400" dirty="0"/>
          </a:p>
          <a:p>
            <a:pPr lvl="1"/>
            <a:endParaRPr lang="en-US" sz="14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15</a:t>
            </a:fld>
            <a:endParaRPr lang="en-US" dirty="0"/>
          </a:p>
        </p:txBody>
      </p:sp>
    </p:spTree>
    <p:extLst>
      <p:ext uri="{BB962C8B-B14F-4D97-AF65-F5344CB8AC3E}">
        <p14:creationId xmlns:p14="http://schemas.microsoft.com/office/powerpoint/2010/main" val="147668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dirty="0"/>
              <a:t>Straw Poll</a:t>
            </a:r>
          </a:p>
        </p:txBody>
      </p:sp>
      <p:sp>
        <p:nvSpPr>
          <p:cNvPr id="3" name="Content Placeholder 2"/>
          <p:cNvSpPr>
            <a:spLocks noGrp="1"/>
          </p:cNvSpPr>
          <p:nvPr>
            <p:ph idx="1"/>
          </p:nvPr>
        </p:nvSpPr>
        <p:spPr>
          <a:xfrm>
            <a:off x="380999" y="1828800"/>
            <a:ext cx="8458201" cy="4572000"/>
          </a:xfrm>
        </p:spPr>
        <p:txBody>
          <a:bodyPr/>
          <a:lstStyle/>
          <a:p>
            <a:pPr marL="0" marR="0">
              <a:spcBef>
                <a:spcPts val="0"/>
              </a:spcBef>
              <a:spcAft>
                <a:spcPts val="0"/>
              </a:spcAft>
            </a:pPr>
            <a:r>
              <a:rPr lang="en-US" sz="2000" dirty="0">
                <a:effectLst/>
                <a:latin typeface="Calibri" panose="020F0502020204030204" pitchFamily="34" charset="0"/>
                <a:ea typeface="MS PGothic" panose="020B0600070205080204" pitchFamily="34" charset="-128"/>
              </a:rPr>
              <a:t>Do you agree that the UHR SG should include the 3 Multi-AP MLD coordination models on slides 12-14 of 11-22-1512 in the study on PAR and CSD development?</a:t>
            </a:r>
            <a:endParaRPr lang="en-US" sz="1800" dirty="0"/>
          </a:p>
          <a:p>
            <a:pPr lvl="1"/>
            <a:endParaRPr lang="en-US" sz="1600" dirty="0"/>
          </a:p>
          <a:p>
            <a:r>
              <a:rPr lang="en-US" sz="1800" b="0" dirty="0"/>
              <a:t>Yes 		</a:t>
            </a:r>
          </a:p>
          <a:p>
            <a:r>
              <a:rPr lang="en-US" sz="1600" b="0" dirty="0"/>
              <a:t>No 		</a:t>
            </a:r>
          </a:p>
          <a:p>
            <a:r>
              <a:rPr lang="en-US" sz="1800" b="0" dirty="0"/>
              <a:t>Abstain</a:t>
            </a:r>
            <a:r>
              <a:rPr lang="en-US" sz="1800" dirty="0"/>
              <a:t>	</a:t>
            </a:r>
            <a:endParaRPr lang="en-US" sz="1600" dirty="0"/>
          </a:p>
          <a:p>
            <a:pPr lvl="1"/>
            <a:endParaRPr lang="en-US" sz="16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16</a:t>
            </a:fld>
            <a:endParaRPr lang="en-US" dirty="0"/>
          </a:p>
        </p:txBody>
      </p:sp>
    </p:spTree>
    <p:extLst>
      <p:ext uri="{BB962C8B-B14F-4D97-AF65-F5344CB8AC3E}">
        <p14:creationId xmlns:p14="http://schemas.microsoft.com/office/powerpoint/2010/main" val="137656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81000" y="1828800"/>
            <a:ext cx="8305800" cy="4572000"/>
          </a:xfrm>
        </p:spPr>
        <p:txBody>
          <a:bodyPr>
            <a:normAutofit fontScale="85000" lnSpcReduction="10000"/>
          </a:bodyPr>
          <a:lstStyle/>
          <a:p>
            <a:pPr marL="400050">
              <a:buFont typeface="+mj-lt"/>
              <a:buAutoNum type="arabicPeriod"/>
            </a:pPr>
            <a:r>
              <a:rPr lang="en-US" sz="1800" b="0" dirty="0"/>
              <a:t>11-18/1231r4,  “EHT Draft Proposed PAR”</a:t>
            </a:r>
          </a:p>
          <a:p>
            <a:pPr marL="400050">
              <a:buFont typeface="+mj-lt"/>
              <a:buAutoNum type="arabicPeriod"/>
            </a:pPr>
            <a:r>
              <a:rPr lang="en-US" sz="1800" b="0" dirty="0"/>
              <a:t>11-22/0708r3, “Beyond be Next Step”</a:t>
            </a:r>
          </a:p>
          <a:p>
            <a:pPr marL="400050">
              <a:buFont typeface="+mj-lt"/>
              <a:buAutoNum type="arabicPeriod"/>
            </a:pPr>
            <a:r>
              <a:rPr lang="en-US" sz="1800" b="0" dirty="0"/>
              <a:t>11-22/0961, “Network Operators Perspective on Next Generation WLAN” </a:t>
            </a:r>
          </a:p>
          <a:p>
            <a:pPr marL="400050">
              <a:buFont typeface="+mj-lt"/>
              <a:buAutoNum type="arabicPeriod"/>
            </a:pPr>
            <a:r>
              <a:rPr lang="en-US" sz="1800" b="0" dirty="0"/>
              <a:t>11-22/0418,  “Considerations of Next-Generation Beyond 11be”</a:t>
            </a:r>
          </a:p>
          <a:p>
            <a:pPr marL="400050">
              <a:buFont typeface="+mj-lt"/>
              <a:buAutoNum type="arabicPeriod"/>
            </a:pPr>
            <a:r>
              <a:rPr lang="en-US" sz="1800" b="0" dirty="0"/>
              <a:t>11-22/0685,  “Discussion on Next Generation Wi-Fi”</a:t>
            </a:r>
          </a:p>
          <a:p>
            <a:pPr marL="400050">
              <a:buFont typeface="+mj-lt"/>
              <a:buAutoNum type="arabicPeriod"/>
            </a:pPr>
            <a:r>
              <a:rPr lang="en-US" sz="1800" b="0" dirty="0"/>
              <a:t>11-22/0932,  “Thoughts on Beyond  802.11be”</a:t>
            </a:r>
          </a:p>
          <a:p>
            <a:pPr marL="400050">
              <a:buFont typeface="+mj-lt"/>
              <a:buAutoNum type="arabicPeriod"/>
            </a:pPr>
            <a:r>
              <a:rPr lang="en-US" sz="1800" b="0" dirty="0"/>
              <a:t>11-22/0032,  “Next-Gen After 11be”</a:t>
            </a:r>
          </a:p>
          <a:p>
            <a:pPr marL="400050">
              <a:buFont typeface="+mj-lt"/>
              <a:buAutoNum type="arabicPeriod"/>
            </a:pPr>
            <a:r>
              <a:rPr lang="en-US" sz="1800" b="0" dirty="0"/>
              <a:t>11-22/0965r1, “View on Beyond be”</a:t>
            </a:r>
            <a:endParaRPr lang="en-US" sz="1800" dirty="0"/>
          </a:p>
          <a:p>
            <a:pPr marL="400050">
              <a:buFont typeface="+mj-lt"/>
              <a:buAutoNum type="arabicPeriod"/>
            </a:pPr>
            <a:r>
              <a:rPr lang="en-US" sz="1800" b="0" dirty="0"/>
              <a:t>11-19/1019r0, “Virtual BSS for Multi-AP Coordination”</a:t>
            </a:r>
          </a:p>
          <a:p>
            <a:pPr marL="400050">
              <a:buFont typeface="+mj-lt"/>
              <a:buAutoNum type="arabicPeriod"/>
            </a:pPr>
            <a:r>
              <a:rPr lang="en-US" sz="1800" b="0" dirty="0"/>
              <a:t>11-19/1451r1, “Virtual BSS for Multi-AP Coordination Follow-up”</a:t>
            </a:r>
          </a:p>
          <a:p>
            <a:pPr marL="400050">
              <a:buFont typeface="+mj-lt"/>
              <a:buAutoNum type="arabicPeriod"/>
            </a:pPr>
            <a:r>
              <a:rPr lang="en-US" sz="1800" b="0" dirty="0"/>
              <a:t>11-19/0772r1, “Multi AP Collaborative BF in IEEE 802.11” </a:t>
            </a:r>
          </a:p>
          <a:p>
            <a:pPr marL="400050">
              <a:buFont typeface="+mj-lt"/>
              <a:buAutoNum type="arabicPeriod"/>
            </a:pPr>
            <a:r>
              <a:rPr lang="en-US" sz="1800" b="0" dirty="0"/>
              <a:t>11-20-0107r1, “Multi AP Coordination For Spatial Reuse”</a:t>
            </a:r>
          </a:p>
          <a:p>
            <a:pPr marL="400050">
              <a:buFont typeface="+mj-lt"/>
              <a:buAutoNum type="arabicPeriod"/>
            </a:pPr>
            <a:r>
              <a:rPr lang="en-US" sz="1800" b="0" dirty="0"/>
              <a:t>11-20/1040r2, “Coordinated SR For Uplink”</a:t>
            </a:r>
          </a:p>
          <a:p>
            <a:pPr marL="400050">
              <a:buFont typeface="+mj-lt"/>
              <a:buAutoNum type="arabicPeriod"/>
            </a:pPr>
            <a:r>
              <a:rPr lang="en-US" sz="1800" b="0" dirty="0"/>
              <a:t>11-20-1247r2, “Virtual BSS for Multi AP Coordination”</a:t>
            </a:r>
          </a:p>
          <a:p>
            <a:pPr marL="400050">
              <a:buFont typeface="+mj-lt"/>
              <a:buAutoNum type="arabicPeriod"/>
            </a:pPr>
            <a:r>
              <a:rPr lang="en-US" sz="1800" b="0" dirty="0"/>
              <a:t>11-20/0576r1, “Coordinated Spatial Reuse Protocol”</a:t>
            </a:r>
          </a:p>
          <a:p>
            <a:pPr marL="400050">
              <a:buFont typeface="+mj-lt"/>
              <a:buAutoNum type="arabicPeriod"/>
            </a:pPr>
            <a:r>
              <a:rPr lang="en-US" sz="1800" b="0" dirty="0"/>
              <a:t>11-20/0099r1, “Coordinated beamforming for 802-11be”</a:t>
            </a:r>
          </a:p>
          <a:p>
            <a:pPr marL="400050">
              <a:buFont typeface="+mj-lt"/>
              <a:buAutoNum type="arabicPeriod"/>
            </a:pPr>
            <a:r>
              <a:rPr lang="en-US" sz="1800" b="0" dirty="0"/>
              <a:t>11-19-1582r2, “Coordinated AP time-and-frequency-sharing-in-a-transmit-opportunity-in-11be”</a:t>
            </a:r>
          </a:p>
          <a:p>
            <a:pPr marL="800100" lvl="1" indent="-342900">
              <a:buFont typeface="+mj-lt"/>
              <a:buAutoNum type="arabicPeriod"/>
            </a:pPr>
            <a:endParaRPr lang="en-US" sz="1600" dirty="0"/>
          </a:p>
          <a:p>
            <a:pPr lvl="1"/>
            <a:endParaRPr lang="en-US" sz="14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17</a:t>
            </a:fld>
            <a:endParaRPr lang="en-US" dirty="0"/>
          </a:p>
        </p:txBody>
      </p:sp>
    </p:spTree>
    <p:extLst>
      <p:ext uri="{BB962C8B-B14F-4D97-AF65-F5344CB8AC3E}">
        <p14:creationId xmlns:p14="http://schemas.microsoft.com/office/powerpoint/2010/main" val="359027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Outline </a:t>
            </a:r>
            <a:endParaRPr lang="en-US" sz="3200" dirty="0"/>
          </a:p>
        </p:txBody>
      </p:sp>
      <p:sp>
        <p:nvSpPr>
          <p:cNvPr id="3" name="Content Placeholder 2"/>
          <p:cNvSpPr>
            <a:spLocks noGrp="1"/>
          </p:cNvSpPr>
          <p:nvPr>
            <p:ph idx="1"/>
          </p:nvPr>
        </p:nvSpPr>
        <p:spPr>
          <a:xfrm>
            <a:off x="609600" y="1600199"/>
            <a:ext cx="8001000" cy="4724401"/>
          </a:xfrm>
        </p:spPr>
        <p:txBody>
          <a:bodyPr/>
          <a:lstStyle/>
          <a:p>
            <a:r>
              <a:rPr lang="en-US" sz="2000" b="0" dirty="0"/>
              <a:t>Background and Motivation </a:t>
            </a:r>
          </a:p>
          <a:p>
            <a:r>
              <a:rPr lang="en-US" sz="2000" b="0" dirty="0"/>
              <a:t>Multi-AP Coordination models</a:t>
            </a:r>
          </a:p>
          <a:p>
            <a:r>
              <a:rPr lang="en-US" sz="2000" b="0" dirty="0"/>
              <a:t>Summary &amp; </a:t>
            </a:r>
            <a:r>
              <a:rPr lang="en-US" sz="2000" b="0" dirty="0" err="1"/>
              <a:t>Strawpoll</a:t>
            </a:r>
            <a:endParaRPr lang="en-US" sz="2000" b="0" dirty="0"/>
          </a:p>
          <a:p>
            <a:pPr marL="0" indent="0">
              <a:buNone/>
            </a:pPr>
            <a:r>
              <a:rPr lang="en-US" sz="2000" b="0" dirty="0"/>
              <a:t>    </a:t>
            </a:r>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2</a:t>
            </a:fld>
            <a:endParaRPr lang="en-US" dirty="0"/>
          </a:p>
        </p:txBody>
      </p:sp>
    </p:spTree>
    <p:extLst>
      <p:ext uri="{BB962C8B-B14F-4D97-AF65-F5344CB8AC3E}">
        <p14:creationId xmlns:p14="http://schemas.microsoft.com/office/powerpoint/2010/main" val="74466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6C8A-C4EA-49C2-BEFA-CA3ABC6C905F}"/>
              </a:ext>
            </a:extLst>
          </p:cNvPr>
          <p:cNvSpPr>
            <a:spLocks noGrp="1"/>
          </p:cNvSpPr>
          <p:nvPr>
            <p:ph type="title"/>
          </p:nvPr>
        </p:nvSpPr>
        <p:spPr/>
        <p:txBody>
          <a:bodyPr/>
          <a:lstStyle/>
          <a:p>
            <a:r>
              <a:rPr lang="en-US" dirty="0"/>
              <a:t>UHR SG and Multi-AP</a:t>
            </a:r>
          </a:p>
        </p:txBody>
      </p:sp>
      <p:sp>
        <p:nvSpPr>
          <p:cNvPr id="3" name="Content Placeholder 2">
            <a:extLst>
              <a:ext uri="{FF2B5EF4-FFF2-40B4-BE49-F238E27FC236}">
                <a16:creationId xmlns:a16="http://schemas.microsoft.com/office/drawing/2014/main" id="{F781CE11-0ED2-4998-956D-BF731A01B9FF}"/>
              </a:ext>
            </a:extLst>
          </p:cNvPr>
          <p:cNvSpPr>
            <a:spLocks noGrp="1"/>
          </p:cNvSpPr>
          <p:nvPr>
            <p:ph idx="1"/>
          </p:nvPr>
        </p:nvSpPr>
        <p:spPr>
          <a:xfrm>
            <a:off x="381000" y="1828800"/>
            <a:ext cx="8382000" cy="4267200"/>
          </a:xfrm>
        </p:spPr>
        <p:txBody>
          <a:bodyPr>
            <a:normAutofit fontScale="92500"/>
          </a:bodyPr>
          <a:lstStyle/>
          <a:p>
            <a:r>
              <a:rPr lang="en-US" sz="2800" dirty="0"/>
              <a:t>Multi-AP Coordination has been studied and included as a main feature in the </a:t>
            </a:r>
            <a:r>
              <a:rPr lang="en-US" sz="2800" dirty="0" err="1"/>
              <a:t>TGbe</a:t>
            </a:r>
            <a:r>
              <a:rPr lang="en-US" sz="2800" dirty="0"/>
              <a:t> PAR [1], and further explored in several subsequent </a:t>
            </a:r>
            <a:r>
              <a:rPr lang="en-US" sz="2800" dirty="0" err="1"/>
              <a:t>TGbe</a:t>
            </a:r>
            <a:r>
              <a:rPr lang="en-US" sz="2800" dirty="0"/>
              <a:t> submissions, including [9][10][11][12][13][14].</a:t>
            </a:r>
          </a:p>
          <a:p>
            <a:r>
              <a:rPr lang="en-US" sz="2800" dirty="0"/>
              <a:t>Multi-AP has also been highlighted in WNG discussions [5][8][6] leading up to the creation of the UHR SG.</a:t>
            </a:r>
          </a:p>
          <a:p>
            <a:r>
              <a:rPr lang="en-US" sz="2800" dirty="0"/>
              <a:t>A comprehensive Multi-AP Coordination solution needs to address not just Enterprise but also Residential use cases. Here we look at possible solutions for different use cases.</a:t>
            </a:r>
          </a:p>
        </p:txBody>
      </p:sp>
      <p:sp>
        <p:nvSpPr>
          <p:cNvPr id="4" name="Slide Number Placeholder 3">
            <a:extLst>
              <a:ext uri="{FF2B5EF4-FFF2-40B4-BE49-F238E27FC236}">
                <a16:creationId xmlns:a16="http://schemas.microsoft.com/office/drawing/2014/main" id="{4A7CF607-33E3-4543-B143-C590A8EEA9A6}"/>
              </a:ext>
            </a:extLst>
          </p:cNvPr>
          <p:cNvSpPr>
            <a:spLocks noGrp="1"/>
          </p:cNvSpPr>
          <p:nvPr>
            <p:ph type="sldNum" sz="quarter" idx="11"/>
          </p:nvPr>
        </p:nvSpPr>
        <p:spPr/>
        <p:txBody>
          <a:bodyPr/>
          <a:lstStyle/>
          <a:p>
            <a:pPr>
              <a:defRPr/>
            </a:pPr>
            <a:fld id="{E132E8F0-0953-4589-931F-0CF931D74C39}" type="slidenum">
              <a:rPr lang="en-US" smtClean="0"/>
              <a:t>3</a:t>
            </a:fld>
            <a:endParaRPr lang="en-US" dirty="0"/>
          </a:p>
        </p:txBody>
      </p:sp>
    </p:spTree>
    <p:extLst>
      <p:ext uri="{BB962C8B-B14F-4D97-AF65-F5344CB8AC3E}">
        <p14:creationId xmlns:p14="http://schemas.microsoft.com/office/powerpoint/2010/main" val="414943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representative Use Case for Multi-AP?</a:t>
            </a:r>
          </a:p>
        </p:txBody>
      </p:sp>
      <p:sp>
        <p:nvSpPr>
          <p:cNvPr id="3" name="Content Placeholder 2"/>
          <p:cNvSpPr>
            <a:spLocks noGrp="1"/>
          </p:cNvSpPr>
          <p:nvPr>
            <p:ph idx="1"/>
          </p:nvPr>
        </p:nvSpPr>
        <p:spPr>
          <a:xfrm>
            <a:off x="381000" y="1447799"/>
            <a:ext cx="8458200" cy="1343257"/>
          </a:xfrm>
        </p:spPr>
        <p:txBody>
          <a:bodyPr/>
          <a:lstStyle/>
          <a:p>
            <a:r>
              <a:rPr lang="en-US" sz="1800" dirty="0"/>
              <a:t>Ultra High Reliability (UHR) SG Scope</a:t>
            </a:r>
          </a:p>
          <a:p>
            <a:pPr lvl="1"/>
            <a:r>
              <a:rPr lang="en-US" sz="1600" dirty="0"/>
              <a:t>[1] defines the scope of UHR SG for next gen Wi-Fi. Various KPIs and corresponding use cases have also been presented [2][3][4][5][6].</a:t>
            </a:r>
          </a:p>
          <a:p>
            <a:pPr lvl="1"/>
            <a:r>
              <a:rPr lang="en-US" sz="1600" dirty="0"/>
              <a:t>The Dense Environment Use Case calls for meeting all KPIs and is an important Use Case to address. We believe Coordinated Multi-AP MLD is a solution for the Use Case.      </a:t>
            </a:r>
          </a:p>
          <a:p>
            <a:pPr lvl="1"/>
            <a:endParaRPr lang="en-US" sz="1600" dirty="0"/>
          </a:p>
          <a:p>
            <a:pPr marL="857250" lvl="2" indent="0">
              <a:buNone/>
            </a:pPr>
            <a:r>
              <a:rPr lang="en-US" sz="1400" dirty="0"/>
              <a:t> </a:t>
            </a:r>
          </a:p>
          <a:p>
            <a:pPr lvl="1"/>
            <a:endParaRPr lang="en-US" sz="14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4</a:t>
            </a:fld>
            <a:endParaRPr lang="en-US" dirty="0"/>
          </a:p>
        </p:txBody>
      </p:sp>
      <p:graphicFrame>
        <p:nvGraphicFramePr>
          <p:cNvPr id="5" name="表 7">
            <a:extLst>
              <a:ext uri="{FF2B5EF4-FFF2-40B4-BE49-F238E27FC236}">
                <a16:creationId xmlns:a16="http://schemas.microsoft.com/office/drawing/2014/main" id="{464DF809-9E3E-40C5-ACC0-933CB17192F2}"/>
              </a:ext>
            </a:extLst>
          </p:cNvPr>
          <p:cNvGraphicFramePr>
            <a:graphicFrameLocks noGrp="1"/>
          </p:cNvGraphicFramePr>
          <p:nvPr>
            <p:extLst>
              <p:ext uri="{D42A27DB-BD31-4B8C-83A1-F6EECF244321}">
                <p14:modId xmlns:p14="http://schemas.microsoft.com/office/powerpoint/2010/main" val="4187721325"/>
              </p:ext>
            </p:extLst>
          </p:nvPr>
        </p:nvGraphicFramePr>
        <p:xfrm>
          <a:off x="533400" y="2894577"/>
          <a:ext cx="7696200" cy="3477316"/>
        </p:xfrm>
        <a:graphic>
          <a:graphicData uri="http://schemas.openxmlformats.org/drawingml/2006/table">
            <a:tbl>
              <a:tblPr firstRow="1" bandRow="1">
                <a:tableStyleId>{5C22544A-7EE6-4342-B048-85BDC9FD1C3A}</a:tableStyleId>
              </a:tblPr>
              <a:tblGrid>
                <a:gridCol w="1482898">
                  <a:extLst>
                    <a:ext uri="{9D8B030D-6E8A-4147-A177-3AD203B41FA5}">
                      <a16:colId xmlns:a16="http://schemas.microsoft.com/office/drawing/2014/main" val="84842536"/>
                    </a:ext>
                  </a:extLst>
                </a:gridCol>
                <a:gridCol w="1030859">
                  <a:extLst>
                    <a:ext uri="{9D8B030D-6E8A-4147-A177-3AD203B41FA5}">
                      <a16:colId xmlns:a16="http://schemas.microsoft.com/office/drawing/2014/main" val="1297624841"/>
                    </a:ext>
                  </a:extLst>
                </a:gridCol>
                <a:gridCol w="1125774">
                  <a:extLst>
                    <a:ext uri="{9D8B030D-6E8A-4147-A177-3AD203B41FA5}">
                      <a16:colId xmlns:a16="http://schemas.microsoft.com/office/drawing/2014/main" val="3119038724"/>
                    </a:ext>
                  </a:extLst>
                </a:gridCol>
                <a:gridCol w="993329">
                  <a:extLst>
                    <a:ext uri="{9D8B030D-6E8A-4147-A177-3AD203B41FA5}">
                      <a16:colId xmlns:a16="http://schemas.microsoft.com/office/drawing/2014/main" val="973629587"/>
                    </a:ext>
                  </a:extLst>
                </a:gridCol>
                <a:gridCol w="794664">
                  <a:extLst>
                    <a:ext uri="{9D8B030D-6E8A-4147-A177-3AD203B41FA5}">
                      <a16:colId xmlns:a16="http://schemas.microsoft.com/office/drawing/2014/main" val="3475614379"/>
                    </a:ext>
                  </a:extLst>
                </a:gridCol>
                <a:gridCol w="1261316">
                  <a:extLst>
                    <a:ext uri="{9D8B030D-6E8A-4147-A177-3AD203B41FA5}">
                      <a16:colId xmlns:a16="http://schemas.microsoft.com/office/drawing/2014/main" val="1882634284"/>
                    </a:ext>
                  </a:extLst>
                </a:gridCol>
                <a:gridCol w="1007360">
                  <a:extLst>
                    <a:ext uri="{9D8B030D-6E8A-4147-A177-3AD203B41FA5}">
                      <a16:colId xmlns:a16="http://schemas.microsoft.com/office/drawing/2014/main" val="3036868875"/>
                    </a:ext>
                  </a:extLst>
                </a:gridCol>
              </a:tblGrid>
              <a:tr h="307396">
                <a:tc rowSpan="2">
                  <a:txBody>
                    <a:bodyPr/>
                    <a:lstStyle/>
                    <a:p>
                      <a:pPr algn="ctr"/>
                      <a:r>
                        <a:rPr kumimoji="1" lang="en-US" altLang="ja-JP" sz="1200" dirty="0"/>
                        <a:t>KPIs</a:t>
                      </a:r>
                      <a:endParaRPr kumimoji="1" lang="ja-JP" altLang="en-US" sz="1200" b="1" dirty="0"/>
                    </a:p>
                  </a:txBody>
                  <a:tcPr/>
                </a:tc>
                <a:tc gridSpan="6">
                  <a:txBody>
                    <a:bodyPr/>
                    <a:lstStyle/>
                    <a:p>
                      <a:pPr algn="ctr"/>
                      <a:r>
                        <a:rPr kumimoji="1" lang="en-US" altLang="ja-JP" sz="1200" dirty="0"/>
                        <a:t>Use</a:t>
                      </a:r>
                      <a:r>
                        <a:rPr kumimoji="1" lang="en-US" altLang="ja-JP" sz="1200" baseline="0" dirty="0"/>
                        <a:t> Cases</a:t>
                      </a:r>
                      <a:endParaRPr kumimoji="1" lang="en-US" altLang="ja-JP" sz="1200"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2934615280"/>
                  </a:ext>
                </a:extLst>
              </a:tr>
              <a:tr h="399590">
                <a:tc vMerge="1">
                  <a:txBody>
                    <a:bodyPr/>
                    <a:lstStyle/>
                    <a:p>
                      <a:endParaRPr kumimoji="1" lang="ja-JP" altLang="en-US" dirty="0"/>
                    </a:p>
                  </a:txBody>
                  <a:tcPr/>
                </a:tc>
                <a:tc>
                  <a:txBody>
                    <a:bodyPr/>
                    <a:lstStyle/>
                    <a:p>
                      <a:pPr algn="ctr"/>
                      <a:r>
                        <a:rPr kumimoji="1" lang="en-US" altLang="ja-JP" sz="1100" b="1" dirty="0">
                          <a:solidFill>
                            <a:schemeClr val="bg1"/>
                          </a:solidFill>
                        </a:rPr>
                        <a:t>Video / Cloud Gaming</a:t>
                      </a:r>
                      <a:endParaRPr kumimoji="1" lang="ja-JP" altLang="en-US" sz="1100" b="1" dirty="0">
                        <a:solidFill>
                          <a:schemeClr val="bg1"/>
                        </a:solidFill>
                      </a:endParaRPr>
                    </a:p>
                  </a:txBody>
                  <a:tcPr>
                    <a:solidFill>
                      <a:schemeClr val="accent1"/>
                    </a:solidFill>
                  </a:tcPr>
                </a:tc>
                <a:tc>
                  <a:txBody>
                    <a:bodyPr/>
                    <a:lstStyle/>
                    <a:p>
                      <a:pPr algn="ctr"/>
                      <a:r>
                        <a:rPr kumimoji="1" lang="en-US" altLang="ja-JP" sz="1100" b="1" dirty="0">
                          <a:solidFill>
                            <a:schemeClr val="bg1"/>
                          </a:solidFill>
                        </a:rPr>
                        <a:t>P2P / Fast</a:t>
                      </a:r>
                      <a:r>
                        <a:rPr kumimoji="1" lang="en-US" altLang="ja-JP" sz="1100" b="1" baseline="0" dirty="0">
                          <a:solidFill>
                            <a:schemeClr val="bg1"/>
                          </a:solidFill>
                        </a:rPr>
                        <a:t> Data Transfer</a:t>
                      </a:r>
                      <a:endParaRPr kumimoji="1" lang="ja-JP" altLang="en-US" sz="1100" b="1" dirty="0">
                        <a:solidFill>
                          <a:schemeClr val="bg1"/>
                        </a:solidFill>
                      </a:endParaRPr>
                    </a:p>
                  </a:txBody>
                  <a:tcPr>
                    <a:solidFill>
                      <a:schemeClr val="accent1"/>
                    </a:solidFill>
                  </a:tcPr>
                </a:tc>
                <a:tc>
                  <a:txBody>
                    <a:bodyPr/>
                    <a:lstStyle/>
                    <a:p>
                      <a:pPr algn="ctr"/>
                      <a:r>
                        <a:rPr kumimoji="1" lang="en-US" altLang="ja-JP" sz="1100" b="1" dirty="0">
                          <a:solidFill>
                            <a:schemeClr val="bg1"/>
                          </a:solidFill>
                        </a:rPr>
                        <a:t>AR/VR/XR</a:t>
                      </a:r>
                    </a:p>
                  </a:txBody>
                  <a:tcPr>
                    <a:solidFill>
                      <a:schemeClr val="accent1"/>
                    </a:solidFill>
                  </a:tcPr>
                </a:tc>
                <a:tc>
                  <a:txBody>
                    <a:bodyPr/>
                    <a:lstStyle/>
                    <a:p>
                      <a:pPr algn="ctr"/>
                      <a:r>
                        <a:rPr kumimoji="1" lang="en-US" altLang="ja-JP" sz="1100" b="1" dirty="0">
                          <a:solidFill>
                            <a:schemeClr val="bg1"/>
                          </a:solidFill>
                        </a:rPr>
                        <a:t>AI / ML</a:t>
                      </a:r>
                      <a:endParaRPr kumimoji="1" lang="ja-JP" altLang="en-US" sz="1100" b="1" dirty="0">
                        <a:solidFill>
                          <a:schemeClr val="bg1"/>
                        </a:solidFill>
                      </a:endParaRPr>
                    </a:p>
                  </a:txBody>
                  <a:tcPr>
                    <a:solidFill>
                      <a:schemeClr val="accent1"/>
                    </a:solidFill>
                  </a:tcPr>
                </a:tc>
                <a:tc>
                  <a:txBody>
                    <a:bodyPr/>
                    <a:lstStyle/>
                    <a:p>
                      <a:pPr algn="ctr"/>
                      <a:r>
                        <a:rPr kumimoji="1" lang="en-US" altLang="ja-JP" sz="1100" b="1" dirty="0">
                          <a:solidFill>
                            <a:schemeClr val="bg1"/>
                          </a:solidFill>
                        </a:rPr>
                        <a:t>Dense Environment</a:t>
                      </a:r>
                      <a:endParaRPr kumimoji="1" lang="ja-JP" altLang="en-US" sz="1100" b="1" dirty="0">
                        <a:solidFill>
                          <a:schemeClr val="bg1"/>
                        </a:solidFill>
                      </a:endParaRPr>
                    </a:p>
                  </a:txBody>
                  <a:tcPr>
                    <a:solidFill>
                      <a:schemeClr val="accent1"/>
                    </a:solidFill>
                  </a:tcPr>
                </a:tc>
                <a:tc>
                  <a:txBody>
                    <a:bodyPr/>
                    <a:lstStyle/>
                    <a:p>
                      <a:pPr algn="ctr"/>
                      <a:r>
                        <a:rPr kumimoji="1" lang="en-US" altLang="ja-JP" sz="1100" b="1" dirty="0" err="1">
                          <a:solidFill>
                            <a:schemeClr val="bg1"/>
                          </a:solidFill>
                        </a:rPr>
                        <a:t>IIoT</a:t>
                      </a:r>
                      <a:r>
                        <a:rPr kumimoji="1" lang="en-US" altLang="ja-JP" sz="1100" b="1" dirty="0">
                          <a:solidFill>
                            <a:schemeClr val="bg1"/>
                          </a:solidFill>
                        </a:rPr>
                        <a:t> /</a:t>
                      </a:r>
                      <a:r>
                        <a:rPr kumimoji="1" lang="en-US" altLang="ja-JP" sz="1100" b="1" baseline="0" dirty="0">
                          <a:solidFill>
                            <a:schemeClr val="bg1"/>
                          </a:solidFill>
                        </a:rPr>
                        <a:t> Robotics</a:t>
                      </a:r>
                      <a:endParaRPr kumimoji="1" lang="ja-JP" altLang="en-US" sz="1100" b="1" dirty="0">
                        <a:solidFill>
                          <a:schemeClr val="bg1"/>
                        </a:solidFill>
                      </a:endParaRPr>
                    </a:p>
                  </a:txBody>
                  <a:tcPr>
                    <a:solidFill>
                      <a:schemeClr val="accent1"/>
                    </a:solidFill>
                  </a:tcPr>
                </a:tc>
                <a:extLst>
                  <a:ext uri="{0D108BD9-81ED-4DB2-BD59-A6C34878D82A}">
                    <a16:rowId xmlns:a16="http://schemas.microsoft.com/office/drawing/2014/main" val="1346035662"/>
                  </a:ext>
                </a:extLst>
              </a:tr>
              <a:tr h="266074">
                <a:tc>
                  <a:txBody>
                    <a:bodyPr/>
                    <a:lstStyle/>
                    <a:p>
                      <a:pPr algn="ctr"/>
                      <a:r>
                        <a:rPr kumimoji="1" lang="en-US" altLang="ja-JP" sz="1200" b="1" dirty="0">
                          <a:solidFill>
                            <a:schemeClr val="bg1"/>
                          </a:solidFill>
                        </a:rPr>
                        <a:t>Throughput</a:t>
                      </a:r>
                      <a:endParaRPr kumimoji="1" lang="ja-JP" altLang="en-US" sz="1200" b="1" dirty="0">
                        <a:solidFill>
                          <a:schemeClr val="bg1"/>
                        </a:solidFill>
                      </a:endParaRPr>
                    </a:p>
                  </a:txBody>
                  <a:tcPr>
                    <a:solidFill>
                      <a:schemeClr val="accent1"/>
                    </a:solidFill>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latin typeface="+mn-lt"/>
                        <a:cs typeface="Arial" panose="020B0604020202020204" pitchFamily="34" charset="0"/>
                      </a:endParaRPr>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endParaRPr kumimoji="1" lang="ja-JP" altLang="en-US" sz="1200" dirty="0"/>
                    </a:p>
                  </a:txBody>
                  <a:tcPr/>
                </a:tc>
                <a:extLst>
                  <a:ext uri="{0D108BD9-81ED-4DB2-BD59-A6C34878D82A}">
                    <a16:rowId xmlns:a16="http://schemas.microsoft.com/office/drawing/2014/main" val="3112292724"/>
                  </a:ext>
                </a:extLst>
              </a:tr>
              <a:tr h="266074">
                <a:tc>
                  <a:txBody>
                    <a:bodyPr/>
                    <a:lstStyle/>
                    <a:p>
                      <a:pPr algn="ctr"/>
                      <a:r>
                        <a:rPr kumimoji="1" lang="en-US" altLang="ja-JP" sz="1200" b="1" dirty="0">
                          <a:solidFill>
                            <a:schemeClr val="bg1"/>
                          </a:solidFill>
                        </a:rPr>
                        <a:t>Efficiency</a:t>
                      </a:r>
                      <a:endParaRPr kumimoji="1" lang="ja-JP" altLang="en-US" sz="1200" b="1" dirty="0">
                        <a:solidFill>
                          <a:schemeClr val="bg1"/>
                        </a:solidFill>
                      </a:endParaRPr>
                    </a:p>
                  </a:txBody>
                  <a:tcPr>
                    <a:solidFill>
                      <a:schemeClr val="accent1"/>
                    </a:solidFill>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extLst>
                  <a:ext uri="{0D108BD9-81ED-4DB2-BD59-A6C34878D82A}">
                    <a16:rowId xmlns:a16="http://schemas.microsoft.com/office/drawing/2014/main" val="1884441659"/>
                  </a:ext>
                </a:extLst>
              </a:tr>
              <a:tr h="266074">
                <a:tc>
                  <a:txBody>
                    <a:bodyPr/>
                    <a:lstStyle/>
                    <a:p>
                      <a:pPr algn="ctr"/>
                      <a:r>
                        <a:rPr kumimoji="1" lang="en-US" altLang="ja-JP" sz="1200" b="1" dirty="0">
                          <a:solidFill>
                            <a:schemeClr val="bg1"/>
                          </a:solidFill>
                        </a:rPr>
                        <a:t>Latency</a:t>
                      </a:r>
                      <a:endParaRPr kumimoji="1" lang="ja-JP" altLang="en-US" sz="1200" b="1" dirty="0">
                        <a:solidFill>
                          <a:schemeClr val="bg1"/>
                        </a:solidFill>
                      </a:endParaRPr>
                    </a:p>
                  </a:txBody>
                  <a:tcPr>
                    <a:solidFill>
                      <a:schemeClr val="accent1"/>
                    </a:solidFill>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extLst>
                  <a:ext uri="{0D108BD9-81ED-4DB2-BD59-A6C34878D82A}">
                    <a16:rowId xmlns:a16="http://schemas.microsoft.com/office/drawing/2014/main" val="2527870322"/>
                  </a:ext>
                </a:extLst>
              </a:tr>
              <a:tr h="266074">
                <a:tc>
                  <a:txBody>
                    <a:bodyPr/>
                    <a:lstStyle/>
                    <a:p>
                      <a:pPr algn="ctr"/>
                      <a:r>
                        <a:rPr kumimoji="1" lang="en-US" altLang="ja-JP" sz="1200" b="1" dirty="0">
                          <a:solidFill>
                            <a:schemeClr val="bg1"/>
                          </a:solidFill>
                        </a:rPr>
                        <a:t>Reliability</a:t>
                      </a:r>
                      <a:endParaRPr kumimoji="1" lang="ja-JP" altLang="en-US" sz="1200" b="1" dirty="0">
                        <a:solidFill>
                          <a:schemeClr val="bg1"/>
                        </a:solidFill>
                      </a:endParaRPr>
                    </a:p>
                  </a:txBody>
                  <a:tcPr>
                    <a:solidFill>
                      <a:schemeClr val="accent1"/>
                    </a:solidFill>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endParaRPr kumimoji="1" lang="ja-JP" altLang="en-US" sz="1200" dirty="0"/>
                    </a:p>
                  </a:txBody>
                  <a:tcPr/>
                </a:tc>
                <a:tc>
                  <a:txBody>
                    <a:bodyPr/>
                    <a:lstStyle/>
                    <a:p>
                      <a:pPr algn="ctr"/>
                      <a:r>
                        <a:rPr kumimoji="1" lang="ja-JP" altLang="en-US" sz="1200" dirty="0">
                          <a:solidFill>
                            <a:schemeClr val="tx1"/>
                          </a:solidFill>
                          <a:latin typeface="+mn-lt"/>
                          <a:cs typeface="Arial" panose="020B0604020202020204" pitchFamily="34" charset="0"/>
                          <a:sym typeface="Wingdings" panose="05000000000000000000" pitchFamily="2" charset="2"/>
                        </a:rPr>
                        <a:t></a:t>
                      </a:r>
                      <a:endParaRPr kumimoji="1" lang="ja-JP" altLang="en-US" sz="1200" dirty="0">
                        <a:solidFill>
                          <a:schemeClr val="tx1"/>
                        </a:solidFill>
                      </a:endParaRPr>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extLst>
                  <a:ext uri="{0D108BD9-81ED-4DB2-BD59-A6C34878D82A}">
                    <a16:rowId xmlns:a16="http://schemas.microsoft.com/office/drawing/2014/main" val="2606032206"/>
                  </a:ext>
                </a:extLst>
              </a:tr>
              <a:tr h="266074">
                <a:tc>
                  <a:txBody>
                    <a:bodyPr/>
                    <a:lstStyle/>
                    <a:p>
                      <a:pPr algn="ctr"/>
                      <a:r>
                        <a:rPr kumimoji="1" lang="en-US" altLang="ja-JP" sz="1200" b="1" dirty="0">
                          <a:solidFill>
                            <a:schemeClr val="bg1"/>
                          </a:solidFill>
                        </a:rPr>
                        <a:t>Mobility</a:t>
                      </a:r>
                    </a:p>
                  </a:txBody>
                  <a:tcPr>
                    <a:solidFill>
                      <a:schemeClr val="accent1"/>
                    </a:solidFill>
                  </a:tcPr>
                </a:tc>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extLst>
                  <a:ext uri="{0D108BD9-81ED-4DB2-BD59-A6C34878D82A}">
                    <a16:rowId xmlns:a16="http://schemas.microsoft.com/office/drawing/2014/main" val="3617586256"/>
                  </a:ext>
                </a:extLst>
              </a:tr>
              <a:tr h="266074">
                <a:tc>
                  <a:txBody>
                    <a:bodyPr/>
                    <a:lstStyle/>
                    <a:p>
                      <a:pPr algn="ctr"/>
                      <a:r>
                        <a:rPr kumimoji="1" lang="en-US" altLang="ja-JP" sz="1200" b="1" dirty="0">
                          <a:solidFill>
                            <a:schemeClr val="bg1"/>
                          </a:solidFill>
                        </a:rPr>
                        <a:t>Coverage</a:t>
                      </a:r>
                    </a:p>
                  </a:txBody>
                  <a:tcPr>
                    <a:solidFill>
                      <a:schemeClr val="accent1"/>
                    </a:solidFill>
                  </a:tcPr>
                </a:tc>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extLst>
                  <a:ext uri="{0D108BD9-81ED-4DB2-BD59-A6C34878D82A}">
                    <a16:rowId xmlns:a16="http://schemas.microsoft.com/office/drawing/2014/main" val="1144162253"/>
                  </a:ext>
                </a:extLst>
              </a:tr>
              <a:tr h="265363">
                <a:tc>
                  <a:txBody>
                    <a:bodyPr/>
                    <a:lstStyle/>
                    <a:p>
                      <a:pPr algn="ctr"/>
                      <a:r>
                        <a:rPr kumimoji="1" lang="en-US" altLang="ja-JP" sz="1200" b="1" dirty="0">
                          <a:solidFill>
                            <a:schemeClr val="bg1"/>
                          </a:solidFill>
                        </a:rPr>
                        <a:t>Power consumption</a:t>
                      </a:r>
                    </a:p>
                  </a:txBody>
                  <a:tcPr>
                    <a:solidFill>
                      <a:schemeClr val="accent1"/>
                    </a:solidFill>
                  </a:tcPr>
                </a:tc>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extLst>
                  <a:ext uri="{0D108BD9-81ED-4DB2-BD59-A6C34878D82A}">
                    <a16:rowId xmlns:a16="http://schemas.microsoft.com/office/drawing/2014/main" val="459216400"/>
                  </a:ext>
                </a:extLst>
              </a:tr>
              <a:tr h="266074">
                <a:tc>
                  <a:txBody>
                    <a:bodyPr/>
                    <a:lstStyle/>
                    <a:p>
                      <a:pPr algn="ctr"/>
                      <a:r>
                        <a:rPr kumimoji="1" lang="en-US" altLang="ja-JP" sz="1200" b="1" dirty="0">
                          <a:solidFill>
                            <a:schemeClr val="bg1"/>
                          </a:solidFill>
                        </a:rPr>
                        <a:t>Manageability</a:t>
                      </a:r>
                    </a:p>
                  </a:txBody>
                  <a:tcPr>
                    <a:solidFill>
                      <a:schemeClr val="accent1"/>
                    </a:solidFill>
                  </a:tcPr>
                </a:tc>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extLst>
                  <a:ext uri="{0D108BD9-81ED-4DB2-BD59-A6C34878D82A}">
                    <a16:rowId xmlns:a16="http://schemas.microsoft.com/office/drawing/2014/main" val="2578952816"/>
                  </a:ext>
                </a:extLst>
              </a:tr>
              <a:tr h="266074">
                <a:tc>
                  <a:txBody>
                    <a:bodyPr/>
                    <a:lstStyle/>
                    <a:p>
                      <a:pPr algn="ctr"/>
                      <a:r>
                        <a:rPr kumimoji="1" lang="en-US" altLang="ja-JP" sz="1200" b="1" dirty="0">
                          <a:solidFill>
                            <a:schemeClr val="bg1"/>
                          </a:solidFill>
                        </a:rPr>
                        <a:t>Connectivity</a:t>
                      </a:r>
                    </a:p>
                  </a:txBody>
                  <a:tcPr>
                    <a:solidFill>
                      <a:schemeClr val="accent1"/>
                    </a:solidFill>
                  </a:tcPr>
                </a:tc>
                <a:tc>
                  <a:txBody>
                    <a:bodyPr/>
                    <a:lstStyle/>
                    <a:p>
                      <a:pPr algn="ct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extLst>
                  <a:ext uri="{0D108BD9-81ED-4DB2-BD59-A6C34878D82A}">
                    <a16:rowId xmlns:a16="http://schemas.microsoft.com/office/drawing/2014/main" val="3430086930"/>
                  </a:ext>
                </a:extLst>
              </a:tr>
              <a:tr h="266074">
                <a:tc>
                  <a:txBody>
                    <a:bodyPr/>
                    <a:lstStyle/>
                    <a:p>
                      <a:pPr algn="ctr"/>
                      <a:r>
                        <a:rPr kumimoji="1" lang="en-US" altLang="ja-JP" sz="1200" b="1" dirty="0">
                          <a:solidFill>
                            <a:schemeClr val="bg1"/>
                          </a:solidFill>
                        </a:rPr>
                        <a:t>Scalability</a:t>
                      </a:r>
                    </a:p>
                  </a:txBody>
                  <a:tcPr>
                    <a:solidFill>
                      <a:schemeClr val="accent1"/>
                    </a:solidFill>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r>
                        <a:rPr kumimoji="1" lang="ja-JP" altLang="en-US" sz="1200" dirty="0">
                          <a:latin typeface="+mn-lt"/>
                          <a:cs typeface="Arial" panose="020B0604020202020204" pitchFamily="34" charset="0"/>
                          <a:sym typeface="Wingdings" panose="05000000000000000000" pitchFamily="2" charset="2"/>
                        </a:rPr>
                        <a:t></a:t>
                      </a:r>
                      <a:endParaRPr kumimoji="1" lang="ja-JP" altLang="en-US" sz="1200" dirty="0"/>
                    </a:p>
                  </a:txBody>
                  <a:tcPr/>
                </a:tc>
                <a:tc>
                  <a:txBody>
                    <a:bodyPr/>
                    <a:lstStyle/>
                    <a:p>
                      <a:pPr algn="ctr"/>
                      <a:endParaRPr kumimoji="1" lang="ja-JP" altLang="en-US" sz="1200" dirty="0"/>
                    </a:p>
                  </a:txBody>
                  <a:tcPr/>
                </a:tc>
                <a:extLst>
                  <a:ext uri="{0D108BD9-81ED-4DB2-BD59-A6C34878D82A}">
                    <a16:rowId xmlns:a16="http://schemas.microsoft.com/office/drawing/2014/main" val="70131725"/>
                  </a:ext>
                </a:extLst>
              </a:tr>
            </a:tbl>
          </a:graphicData>
        </a:graphic>
      </p:graphicFrame>
      <p:sp>
        <p:nvSpPr>
          <p:cNvPr id="6" name="Oval 5">
            <a:extLst>
              <a:ext uri="{FF2B5EF4-FFF2-40B4-BE49-F238E27FC236}">
                <a16:creationId xmlns:a16="http://schemas.microsoft.com/office/drawing/2014/main" id="{FC82FE1F-E596-4DF5-B18D-C46657C1B692}"/>
              </a:ext>
            </a:extLst>
          </p:cNvPr>
          <p:cNvSpPr/>
          <p:nvPr/>
        </p:nvSpPr>
        <p:spPr bwMode="auto">
          <a:xfrm>
            <a:off x="6248400" y="2791056"/>
            <a:ext cx="609600" cy="3868507"/>
          </a:xfrm>
          <a:prstGeom prst="ellipse">
            <a:avLst/>
          </a:prstGeom>
          <a:noFill/>
          <a:ln w="12700" cap="flat" cmpd="sng" algn="ctr">
            <a:solidFill>
              <a:srgbClr val="FF0000"/>
            </a:solidFill>
            <a:prstDash val="solid"/>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200" b="0" i="0" u="none" strike="noStrike" cap="none" normalizeH="0" baseline="0">
              <a:ln>
                <a:noFill/>
              </a:ln>
              <a:solidFill>
                <a:schemeClr val="tx1"/>
              </a:solidFill>
              <a:effectLst/>
              <a:latin typeface="Times New Roman" panose="02020703060505090304" pitchFamily="18" charset="0"/>
            </a:endParaRPr>
          </a:p>
        </p:txBody>
      </p:sp>
    </p:spTree>
    <p:extLst>
      <p:ext uri="{BB962C8B-B14F-4D97-AF65-F5344CB8AC3E}">
        <p14:creationId xmlns:p14="http://schemas.microsoft.com/office/powerpoint/2010/main" val="136330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2DF2-1839-46DC-B3EB-6065CEB8FEE6}"/>
              </a:ext>
            </a:extLst>
          </p:cNvPr>
          <p:cNvSpPr>
            <a:spLocks noGrp="1"/>
          </p:cNvSpPr>
          <p:nvPr>
            <p:ph type="title"/>
          </p:nvPr>
        </p:nvSpPr>
        <p:spPr/>
        <p:txBody>
          <a:bodyPr/>
          <a:lstStyle/>
          <a:p>
            <a:r>
              <a:rPr lang="en-US" dirty="0"/>
              <a:t>Current Operation of multiple AP MLDs</a:t>
            </a:r>
          </a:p>
        </p:txBody>
      </p:sp>
      <p:sp>
        <p:nvSpPr>
          <p:cNvPr id="3" name="Content Placeholder 2">
            <a:extLst>
              <a:ext uri="{FF2B5EF4-FFF2-40B4-BE49-F238E27FC236}">
                <a16:creationId xmlns:a16="http://schemas.microsoft.com/office/drawing/2014/main" id="{7CFF3C50-1B78-4492-989E-40A25625E805}"/>
              </a:ext>
            </a:extLst>
          </p:cNvPr>
          <p:cNvSpPr>
            <a:spLocks noGrp="1"/>
          </p:cNvSpPr>
          <p:nvPr>
            <p:ph idx="1"/>
          </p:nvPr>
        </p:nvSpPr>
        <p:spPr>
          <a:xfrm>
            <a:off x="543340" y="1560000"/>
            <a:ext cx="5173996" cy="4174331"/>
          </a:xfrm>
        </p:spPr>
        <p:txBody>
          <a:bodyPr/>
          <a:lstStyle/>
          <a:p>
            <a:r>
              <a:rPr lang="en-US" dirty="0"/>
              <a:t>With currently defined 11be, Uncoordinated AP MLDs operate independently with each other.</a:t>
            </a:r>
          </a:p>
          <a:p>
            <a:pPr lvl="1"/>
            <a:r>
              <a:rPr lang="en-US" dirty="0"/>
              <a:t>Uncoordinated use of spectrum, time, and space/power</a:t>
            </a:r>
          </a:p>
          <a:p>
            <a:pPr lvl="1"/>
            <a:r>
              <a:rPr lang="en-US" dirty="0"/>
              <a:t>risk of OBSS interference</a:t>
            </a:r>
          </a:p>
          <a:p>
            <a:pPr lvl="1"/>
            <a:r>
              <a:rPr lang="en-US" dirty="0"/>
              <a:t>potential inefficient use of spectrum</a:t>
            </a:r>
          </a:p>
          <a:p>
            <a:pPr lvl="1"/>
            <a:r>
              <a:rPr lang="en-US" dirty="0"/>
              <a:t>Lack of support for manageability and mobility</a:t>
            </a:r>
          </a:p>
          <a:p>
            <a:r>
              <a:rPr lang="en-US" dirty="0"/>
              <a:t>Coordination at higher layer are being defined (E.g., </a:t>
            </a:r>
            <a:r>
              <a:rPr lang="en-US" dirty="0" err="1"/>
              <a:t>EasyMesh</a:t>
            </a:r>
            <a:r>
              <a:rPr lang="en-US" dirty="0"/>
              <a:t>) but lack tools to coordinate lower layer resources with finer granularity.</a:t>
            </a:r>
          </a:p>
          <a:p>
            <a:pPr lvl="1"/>
            <a:endParaRPr lang="en-US" dirty="0"/>
          </a:p>
          <a:p>
            <a:pPr lvl="1"/>
            <a:endParaRPr lang="en-US" dirty="0"/>
          </a:p>
          <a:p>
            <a:endParaRPr lang="en-US" dirty="0"/>
          </a:p>
        </p:txBody>
      </p:sp>
      <p:grpSp>
        <p:nvGrpSpPr>
          <p:cNvPr id="4" name="Group 3">
            <a:extLst>
              <a:ext uri="{FF2B5EF4-FFF2-40B4-BE49-F238E27FC236}">
                <a16:creationId xmlns:a16="http://schemas.microsoft.com/office/drawing/2014/main" id="{CF488DFC-D9CD-41EB-B4D5-2AEA0504319C}"/>
              </a:ext>
            </a:extLst>
          </p:cNvPr>
          <p:cNvGrpSpPr/>
          <p:nvPr/>
        </p:nvGrpSpPr>
        <p:grpSpPr>
          <a:xfrm>
            <a:off x="5472000" y="2362200"/>
            <a:ext cx="1485594" cy="1383281"/>
            <a:chOff x="5437914" y="2214277"/>
            <a:chExt cx="1485594" cy="1383281"/>
          </a:xfrm>
        </p:grpSpPr>
        <p:grpSp>
          <p:nvGrpSpPr>
            <p:cNvPr id="31" name="Group 30">
              <a:extLst>
                <a:ext uri="{FF2B5EF4-FFF2-40B4-BE49-F238E27FC236}">
                  <a16:creationId xmlns:a16="http://schemas.microsoft.com/office/drawing/2014/main" id="{0270CF0B-0A11-4886-A508-13AE1B054884}"/>
                </a:ext>
              </a:extLst>
            </p:cNvPr>
            <p:cNvGrpSpPr/>
            <p:nvPr/>
          </p:nvGrpSpPr>
          <p:grpSpPr>
            <a:xfrm>
              <a:off x="5437914" y="2214277"/>
              <a:ext cx="1485594" cy="1383281"/>
              <a:chOff x="8377557" y="2227297"/>
              <a:chExt cx="1980792" cy="1844374"/>
            </a:xfrm>
          </p:grpSpPr>
          <p:sp>
            <p:nvSpPr>
              <p:cNvPr id="32" name="Oval 31">
                <a:extLst>
                  <a:ext uri="{FF2B5EF4-FFF2-40B4-BE49-F238E27FC236}">
                    <a16:creationId xmlns:a16="http://schemas.microsoft.com/office/drawing/2014/main" id="{0AED4AC0-2AB9-4234-A26C-9C5B7AB52037}"/>
                  </a:ext>
                </a:extLst>
              </p:cNvPr>
              <p:cNvSpPr/>
              <p:nvPr/>
            </p:nvSpPr>
            <p:spPr bwMode="auto">
              <a:xfrm>
                <a:off x="8377557" y="2227297"/>
                <a:ext cx="1980792" cy="1844374"/>
              </a:xfrm>
              <a:prstGeom prst="ellipse">
                <a:avLst/>
              </a:prstGeom>
              <a:noFill/>
              <a:ln w="12700" cap="flat" cmpd="sng" algn="ctr">
                <a:solidFill>
                  <a:srgbClr val="00B0F0"/>
                </a:solidFill>
                <a:prstDash val="lgDash"/>
                <a:round/>
                <a:headEnd type="none" w="sm" len="sm"/>
                <a:tailEnd type="none" w="sm" len="sm"/>
              </a:ln>
            </p:spPr>
            <p:txBody>
              <a:bodyPr vert="horz" wrap="square" lIns="68580" tIns="34290" rIns="68580" bIns="34290" numCol="1" rtlCol="0" anchor="t" anchorCtr="0" compatLnSpc="1"/>
              <a:lstStyle/>
              <a:p>
                <a:pPr defTabSz="685800">
                  <a:defRPr/>
                </a:pPr>
                <a:endParaRPr lang="en-US" sz="900" kern="0">
                  <a:solidFill>
                    <a:srgbClr val="000000"/>
                  </a:solidFill>
                </a:endParaRPr>
              </a:p>
            </p:txBody>
          </p:sp>
          <p:pic>
            <p:nvPicPr>
              <p:cNvPr id="33" name="Picture 32">
                <a:extLst>
                  <a:ext uri="{FF2B5EF4-FFF2-40B4-BE49-F238E27FC236}">
                    <a16:creationId xmlns:a16="http://schemas.microsoft.com/office/drawing/2014/main" id="{E2FD3DC6-99B9-46B1-B97E-934FA95B9D34}"/>
                  </a:ext>
                </a:extLst>
              </p:cNvPr>
              <p:cNvPicPr>
                <a:picLocks noChangeAspect="1"/>
              </p:cNvPicPr>
              <p:nvPr/>
            </p:nvPicPr>
            <p:blipFill>
              <a:blip r:embed="rId2"/>
              <a:stretch>
                <a:fillRect/>
              </a:stretch>
            </p:blipFill>
            <p:spPr>
              <a:xfrm>
                <a:off x="8882627" y="2805538"/>
                <a:ext cx="970651" cy="623462"/>
              </a:xfrm>
              <a:prstGeom prst="rect">
                <a:avLst/>
              </a:prstGeom>
            </p:spPr>
          </p:pic>
        </p:grpSp>
        <p:pic>
          <p:nvPicPr>
            <p:cNvPr id="35" name="Picture 34">
              <a:extLst>
                <a:ext uri="{FF2B5EF4-FFF2-40B4-BE49-F238E27FC236}">
                  <a16:creationId xmlns:a16="http://schemas.microsoft.com/office/drawing/2014/main" id="{65EC1CDB-02A2-475B-8F7A-14711D4D1EBA}"/>
                </a:ext>
              </a:extLst>
            </p:cNvPr>
            <p:cNvPicPr>
              <a:picLocks noChangeAspect="1"/>
            </p:cNvPicPr>
            <p:nvPr/>
          </p:nvPicPr>
          <p:blipFill>
            <a:blip r:embed="rId3"/>
            <a:stretch>
              <a:fillRect/>
            </a:stretch>
          </p:blipFill>
          <p:spPr>
            <a:xfrm>
              <a:off x="6430295" y="3195411"/>
              <a:ext cx="373866" cy="249806"/>
            </a:xfrm>
            <a:prstGeom prst="rect">
              <a:avLst/>
            </a:prstGeom>
          </p:spPr>
        </p:pic>
        <p:sp>
          <p:nvSpPr>
            <p:cNvPr id="40" name="Oval 39">
              <a:extLst>
                <a:ext uri="{FF2B5EF4-FFF2-40B4-BE49-F238E27FC236}">
                  <a16:creationId xmlns:a16="http://schemas.microsoft.com/office/drawing/2014/main" id="{D5E3FE48-103F-4970-B458-F836A65999B9}"/>
                </a:ext>
              </a:extLst>
            </p:cNvPr>
            <p:cNvSpPr/>
            <p:nvPr/>
          </p:nvSpPr>
          <p:spPr bwMode="auto">
            <a:xfrm>
              <a:off x="5619366" y="2356957"/>
              <a:ext cx="1117261" cy="1064928"/>
            </a:xfrm>
            <a:prstGeom prst="ellipse">
              <a:avLst/>
            </a:prstGeom>
            <a:noFill/>
            <a:ln w="12700" cap="flat" cmpd="sng" algn="ctr">
              <a:solidFill>
                <a:srgbClr val="FFC000"/>
              </a:solidFill>
              <a:prstDash val="lgDash"/>
              <a:round/>
              <a:headEnd type="none" w="sm" len="sm"/>
              <a:tailEnd type="none" w="sm" len="sm"/>
            </a:ln>
          </p:spPr>
          <p:txBody>
            <a:bodyPr vert="horz" wrap="square" lIns="68580" tIns="34290" rIns="68580" bIns="34290" numCol="1" rtlCol="0" anchor="t" anchorCtr="0" compatLnSpc="1"/>
            <a:lstStyle/>
            <a:p>
              <a:pPr defTabSz="685800">
                <a:defRPr/>
              </a:pPr>
              <a:endParaRPr lang="en-US" sz="900" kern="0">
                <a:solidFill>
                  <a:srgbClr val="000000"/>
                </a:solidFill>
              </a:endParaRPr>
            </a:p>
          </p:txBody>
        </p:sp>
      </p:grpSp>
      <p:grpSp>
        <p:nvGrpSpPr>
          <p:cNvPr id="13" name="Group 12">
            <a:extLst>
              <a:ext uri="{FF2B5EF4-FFF2-40B4-BE49-F238E27FC236}">
                <a16:creationId xmlns:a16="http://schemas.microsoft.com/office/drawing/2014/main" id="{0592D385-6694-460D-B876-B769D7C27150}"/>
              </a:ext>
            </a:extLst>
          </p:cNvPr>
          <p:cNvGrpSpPr/>
          <p:nvPr/>
        </p:nvGrpSpPr>
        <p:grpSpPr>
          <a:xfrm>
            <a:off x="6417072" y="1831873"/>
            <a:ext cx="2214068" cy="1592650"/>
            <a:chOff x="6617228" y="1683950"/>
            <a:chExt cx="1979825" cy="1383281"/>
          </a:xfrm>
        </p:grpSpPr>
        <p:grpSp>
          <p:nvGrpSpPr>
            <p:cNvPr id="29" name="Group 28">
              <a:extLst>
                <a:ext uri="{FF2B5EF4-FFF2-40B4-BE49-F238E27FC236}">
                  <a16:creationId xmlns:a16="http://schemas.microsoft.com/office/drawing/2014/main" id="{55FFC115-F7AD-453A-B872-F43182E2EF0C}"/>
                </a:ext>
              </a:extLst>
            </p:cNvPr>
            <p:cNvGrpSpPr/>
            <p:nvPr/>
          </p:nvGrpSpPr>
          <p:grpSpPr>
            <a:xfrm>
              <a:off x="6617228" y="1683950"/>
              <a:ext cx="1485594" cy="1383281"/>
              <a:chOff x="5437914" y="2214277"/>
              <a:chExt cx="1485594" cy="1383281"/>
            </a:xfrm>
          </p:grpSpPr>
          <p:grpSp>
            <p:nvGrpSpPr>
              <p:cNvPr id="36" name="Group 35">
                <a:extLst>
                  <a:ext uri="{FF2B5EF4-FFF2-40B4-BE49-F238E27FC236}">
                    <a16:creationId xmlns:a16="http://schemas.microsoft.com/office/drawing/2014/main" id="{4F765D2C-86DA-4119-8FFD-E0C55562FEF3}"/>
                  </a:ext>
                </a:extLst>
              </p:cNvPr>
              <p:cNvGrpSpPr/>
              <p:nvPr/>
            </p:nvGrpSpPr>
            <p:grpSpPr>
              <a:xfrm>
                <a:off x="5437914" y="2214277"/>
                <a:ext cx="1485594" cy="1383281"/>
                <a:chOff x="8377557" y="2227297"/>
                <a:chExt cx="1980792" cy="1844374"/>
              </a:xfrm>
            </p:grpSpPr>
            <p:sp>
              <p:nvSpPr>
                <p:cNvPr id="41" name="Oval 40">
                  <a:extLst>
                    <a:ext uri="{FF2B5EF4-FFF2-40B4-BE49-F238E27FC236}">
                      <a16:creationId xmlns:a16="http://schemas.microsoft.com/office/drawing/2014/main" id="{F83A363A-C9B6-40F0-8326-9E96C1DD6AF5}"/>
                    </a:ext>
                  </a:extLst>
                </p:cNvPr>
                <p:cNvSpPr/>
                <p:nvPr/>
              </p:nvSpPr>
              <p:spPr bwMode="auto">
                <a:xfrm>
                  <a:off x="8377557" y="2227297"/>
                  <a:ext cx="1980792" cy="1844374"/>
                </a:xfrm>
                <a:prstGeom prst="ellipse">
                  <a:avLst/>
                </a:prstGeom>
                <a:noFill/>
                <a:ln w="12700" cap="flat" cmpd="sng" algn="ctr">
                  <a:solidFill>
                    <a:srgbClr val="00B0F0"/>
                  </a:solidFill>
                  <a:prstDash val="lgDash"/>
                  <a:round/>
                  <a:headEnd type="none" w="sm" len="sm"/>
                  <a:tailEnd type="none" w="sm" len="sm"/>
                </a:ln>
              </p:spPr>
              <p:txBody>
                <a:bodyPr vert="horz" wrap="square" lIns="68580" tIns="34290" rIns="68580" bIns="34290" numCol="1" rtlCol="0" anchor="t" anchorCtr="0" compatLnSpc="1"/>
                <a:lstStyle/>
                <a:p>
                  <a:pPr defTabSz="685800">
                    <a:defRPr/>
                  </a:pPr>
                  <a:endParaRPr lang="en-US" sz="900" kern="0">
                    <a:solidFill>
                      <a:srgbClr val="000000"/>
                    </a:solidFill>
                  </a:endParaRPr>
                </a:p>
              </p:txBody>
            </p:sp>
            <p:pic>
              <p:nvPicPr>
                <p:cNvPr id="42" name="Picture 41">
                  <a:extLst>
                    <a:ext uri="{FF2B5EF4-FFF2-40B4-BE49-F238E27FC236}">
                      <a16:creationId xmlns:a16="http://schemas.microsoft.com/office/drawing/2014/main" id="{D2F0F9F6-0897-4F39-9816-BAB9E1722D15}"/>
                    </a:ext>
                  </a:extLst>
                </p:cNvPr>
                <p:cNvPicPr>
                  <a:picLocks noChangeAspect="1"/>
                </p:cNvPicPr>
                <p:nvPr/>
              </p:nvPicPr>
              <p:blipFill>
                <a:blip r:embed="rId2"/>
                <a:stretch>
                  <a:fillRect/>
                </a:stretch>
              </p:blipFill>
              <p:spPr>
                <a:xfrm>
                  <a:off x="8882627" y="2805538"/>
                  <a:ext cx="970651" cy="623462"/>
                </a:xfrm>
                <a:prstGeom prst="rect">
                  <a:avLst/>
                </a:prstGeom>
              </p:spPr>
            </p:pic>
          </p:grpSp>
          <p:pic>
            <p:nvPicPr>
              <p:cNvPr id="37" name="Picture 36">
                <a:extLst>
                  <a:ext uri="{FF2B5EF4-FFF2-40B4-BE49-F238E27FC236}">
                    <a16:creationId xmlns:a16="http://schemas.microsoft.com/office/drawing/2014/main" id="{36139E29-115D-4D70-9148-17800A949EF0}"/>
                  </a:ext>
                </a:extLst>
              </p:cNvPr>
              <p:cNvPicPr>
                <a:picLocks noChangeAspect="1"/>
              </p:cNvPicPr>
              <p:nvPr/>
            </p:nvPicPr>
            <p:blipFill>
              <a:blip r:embed="rId3"/>
              <a:stretch>
                <a:fillRect/>
              </a:stretch>
            </p:blipFill>
            <p:spPr>
              <a:xfrm>
                <a:off x="6430295" y="3195411"/>
                <a:ext cx="373866" cy="249806"/>
              </a:xfrm>
              <a:prstGeom prst="rect">
                <a:avLst/>
              </a:prstGeom>
            </p:spPr>
          </p:pic>
          <p:sp>
            <p:nvSpPr>
              <p:cNvPr id="39" name="Oval 38">
                <a:extLst>
                  <a:ext uri="{FF2B5EF4-FFF2-40B4-BE49-F238E27FC236}">
                    <a16:creationId xmlns:a16="http://schemas.microsoft.com/office/drawing/2014/main" id="{7252781D-6A1E-489F-B76C-409D00F2B91C}"/>
                  </a:ext>
                </a:extLst>
              </p:cNvPr>
              <p:cNvSpPr/>
              <p:nvPr/>
            </p:nvSpPr>
            <p:spPr bwMode="auto">
              <a:xfrm>
                <a:off x="5619366" y="2356957"/>
                <a:ext cx="1117261" cy="1064928"/>
              </a:xfrm>
              <a:prstGeom prst="ellipse">
                <a:avLst/>
              </a:prstGeom>
              <a:noFill/>
              <a:ln w="12700" cap="flat" cmpd="sng" algn="ctr">
                <a:solidFill>
                  <a:srgbClr val="FFC000"/>
                </a:solidFill>
                <a:prstDash val="lgDash"/>
                <a:round/>
                <a:headEnd type="none" w="sm" len="sm"/>
                <a:tailEnd type="none" w="sm" len="sm"/>
              </a:ln>
            </p:spPr>
            <p:txBody>
              <a:bodyPr vert="horz" wrap="square" lIns="68580" tIns="34290" rIns="68580" bIns="34290" numCol="1" rtlCol="0" anchor="t" anchorCtr="0" compatLnSpc="1"/>
              <a:lstStyle/>
              <a:p>
                <a:pPr defTabSz="685800">
                  <a:defRPr/>
                </a:pPr>
                <a:endParaRPr lang="en-US" sz="900" kern="0">
                  <a:solidFill>
                    <a:srgbClr val="000000"/>
                  </a:solidFill>
                </a:endParaRPr>
              </a:p>
            </p:txBody>
          </p:sp>
        </p:grpSp>
        <p:sp>
          <p:nvSpPr>
            <p:cNvPr id="12" name="TextBox 11">
              <a:extLst>
                <a:ext uri="{FF2B5EF4-FFF2-40B4-BE49-F238E27FC236}">
                  <a16:creationId xmlns:a16="http://schemas.microsoft.com/office/drawing/2014/main" id="{4B5A10FE-F9FC-4477-8DD5-E8EE21E87C15}"/>
                </a:ext>
              </a:extLst>
            </p:cNvPr>
            <p:cNvSpPr txBox="1"/>
            <p:nvPr/>
          </p:nvSpPr>
          <p:spPr>
            <a:xfrm flipH="1">
              <a:off x="7842261" y="1683950"/>
              <a:ext cx="754792" cy="276999"/>
            </a:xfrm>
            <a:prstGeom prst="rect">
              <a:avLst/>
            </a:prstGeom>
            <a:noFill/>
          </p:spPr>
          <p:txBody>
            <a:bodyPr wrap="square" rtlCol="0">
              <a:spAutoFit/>
            </a:bodyPr>
            <a:lstStyle/>
            <a:p>
              <a:r>
                <a:rPr lang="en-US" dirty="0">
                  <a:solidFill>
                    <a:srgbClr val="3399FF"/>
                  </a:solidFill>
                </a:rPr>
                <a:t>2.4GHz</a:t>
              </a:r>
            </a:p>
          </p:txBody>
        </p:sp>
        <p:sp>
          <p:nvSpPr>
            <p:cNvPr id="43" name="TextBox 42">
              <a:extLst>
                <a:ext uri="{FF2B5EF4-FFF2-40B4-BE49-F238E27FC236}">
                  <a16:creationId xmlns:a16="http://schemas.microsoft.com/office/drawing/2014/main" id="{C6EA70B9-97FE-4651-BC1B-33806246B79C}"/>
                </a:ext>
              </a:extLst>
            </p:cNvPr>
            <p:cNvSpPr txBox="1"/>
            <p:nvPr/>
          </p:nvSpPr>
          <p:spPr>
            <a:xfrm flipH="1">
              <a:off x="7818867" y="2144022"/>
              <a:ext cx="754792" cy="276999"/>
            </a:xfrm>
            <a:prstGeom prst="rect">
              <a:avLst/>
            </a:prstGeom>
            <a:noFill/>
          </p:spPr>
          <p:txBody>
            <a:bodyPr wrap="square" rtlCol="0">
              <a:spAutoFit/>
            </a:bodyPr>
            <a:lstStyle/>
            <a:p>
              <a:r>
                <a:rPr lang="en-US" dirty="0">
                  <a:solidFill>
                    <a:srgbClr val="FFC000"/>
                  </a:solidFill>
                </a:rPr>
                <a:t>5GHz</a:t>
              </a:r>
            </a:p>
          </p:txBody>
        </p:sp>
      </p:grpSp>
    </p:spTree>
    <p:extLst>
      <p:ext uri="{BB962C8B-B14F-4D97-AF65-F5344CB8AC3E}">
        <p14:creationId xmlns:p14="http://schemas.microsoft.com/office/powerpoint/2010/main" val="222346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Coordinated Multi-AP Benefits</a:t>
            </a:r>
            <a:endParaRPr lang="en-US" sz="3200" dirty="0"/>
          </a:p>
        </p:txBody>
      </p:sp>
      <p:sp>
        <p:nvSpPr>
          <p:cNvPr id="3" name="Content Placeholder 2"/>
          <p:cNvSpPr>
            <a:spLocks noGrp="1"/>
          </p:cNvSpPr>
          <p:nvPr>
            <p:ph idx="1"/>
          </p:nvPr>
        </p:nvSpPr>
        <p:spPr>
          <a:xfrm>
            <a:off x="381000" y="1600200"/>
            <a:ext cx="8305800" cy="4800599"/>
          </a:xfrm>
        </p:spPr>
        <p:txBody>
          <a:bodyPr/>
          <a:lstStyle/>
          <a:p>
            <a:r>
              <a:rPr lang="en-US" sz="2000" dirty="0"/>
              <a:t>Extend Coverage </a:t>
            </a:r>
            <a:r>
              <a:rPr lang="en-US" sz="1800" dirty="0"/>
              <a:t>   </a:t>
            </a:r>
          </a:p>
          <a:p>
            <a:pPr lvl="1"/>
            <a:r>
              <a:rPr lang="en-US" sz="1800" dirty="0"/>
              <a:t>A single AP has a limited coverage, due to limited </a:t>
            </a:r>
            <a:r>
              <a:rPr lang="en-US" sz="1800" dirty="0" err="1"/>
              <a:t>TxP</a:t>
            </a:r>
            <a:r>
              <a:rPr lang="en-US" sz="1800" dirty="0"/>
              <a:t> in unlicensed bands.  </a:t>
            </a:r>
          </a:p>
          <a:p>
            <a:pPr lvl="1"/>
            <a:r>
              <a:rPr lang="en-US" sz="1800" dirty="0"/>
              <a:t>For 6GHz SP, FCC requires the device to use AFC when operating using SP to avoid frequency overlap with fixed services so as to avoid interference to incumbent services.  AFC is still under reviewing process. Regulatory progress of other countries are behind FCC. </a:t>
            </a:r>
          </a:p>
          <a:p>
            <a:pPr lvl="1"/>
            <a:r>
              <a:rPr lang="en-US" sz="1800" dirty="0"/>
              <a:t>For 6GHz LPI or VLP with no AFC requirements, AP coverage is further reduced due to restricted </a:t>
            </a:r>
            <a:r>
              <a:rPr lang="en-US" sz="1800" dirty="0" err="1"/>
              <a:t>TxP</a:t>
            </a:r>
            <a:r>
              <a:rPr lang="en-US" sz="1800" dirty="0"/>
              <a:t> and high path loss comparing to 2.4/5 GHz.  </a:t>
            </a:r>
          </a:p>
          <a:p>
            <a:pPr lvl="1"/>
            <a:r>
              <a:rPr lang="en-US" sz="1800" dirty="0"/>
              <a:t>Therefore, the multi-AP network is a desirable mechanism to extend the coverage of Wi-Fi home network, enterprise, and </a:t>
            </a:r>
            <a:r>
              <a:rPr lang="en-US" altLang="zh-TW" sz="1800" dirty="0"/>
              <a:t>public network </a:t>
            </a:r>
            <a:r>
              <a:rPr lang="en-US" sz="1800" dirty="0"/>
              <a:t>to meet UHR KPI requirements. </a:t>
            </a:r>
            <a:endParaRPr lang="en-US" altLang="zh-TW" sz="1800" dirty="0"/>
          </a:p>
          <a:p>
            <a:endParaRPr lang="en-US" altLang="zh-TW" sz="2000" dirty="0">
              <a:solidFill>
                <a:srgbClr val="3399FF"/>
              </a:solidFill>
            </a:endParaRPr>
          </a:p>
          <a:p>
            <a:endParaRPr lang="en-US" altLang="zh-TW" sz="2000" dirty="0">
              <a:solidFill>
                <a:srgbClr val="3399FF"/>
              </a:solidFill>
            </a:endParaRPr>
          </a:p>
          <a:p>
            <a:pPr lvl="1"/>
            <a:endParaRPr lang="en-US" sz="14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6</a:t>
            </a:fld>
            <a:endParaRPr lang="en-US" dirty="0"/>
          </a:p>
        </p:txBody>
      </p:sp>
    </p:spTree>
    <p:extLst>
      <p:ext uri="{BB962C8B-B14F-4D97-AF65-F5344CB8AC3E}">
        <p14:creationId xmlns:p14="http://schemas.microsoft.com/office/powerpoint/2010/main" val="230477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Coordinated Multi-AP Benefits</a:t>
            </a:r>
          </a:p>
        </p:txBody>
      </p:sp>
      <p:sp>
        <p:nvSpPr>
          <p:cNvPr id="3" name="Content Placeholder 2"/>
          <p:cNvSpPr>
            <a:spLocks noGrp="1"/>
          </p:cNvSpPr>
          <p:nvPr>
            <p:ph idx="1"/>
          </p:nvPr>
        </p:nvSpPr>
        <p:spPr>
          <a:xfrm>
            <a:off x="381000" y="1600199"/>
            <a:ext cx="8534400" cy="3505201"/>
          </a:xfrm>
        </p:spPr>
        <p:txBody>
          <a:bodyPr/>
          <a:lstStyle/>
          <a:p>
            <a:r>
              <a:rPr lang="en-US" sz="2000" dirty="0"/>
              <a:t>Provide ultra high reliability   </a:t>
            </a:r>
          </a:p>
          <a:p>
            <a:pPr lvl="1"/>
            <a:r>
              <a:rPr lang="en-US" sz="1800" dirty="0"/>
              <a:t>A wireless connection is not be very reliable  </a:t>
            </a:r>
          </a:p>
          <a:p>
            <a:pPr lvl="2"/>
            <a:r>
              <a:rPr lang="en-US" sz="1600" dirty="0"/>
              <a:t>weak RSSI/SINR when a receiving STA is far away from a transmitting STA, or </a:t>
            </a:r>
          </a:p>
          <a:p>
            <a:pPr lvl="2"/>
            <a:r>
              <a:rPr lang="en-US" sz="1600" dirty="0"/>
              <a:t>interference from other transmitters in coverage area, especially on unlicensed bands. </a:t>
            </a:r>
          </a:p>
          <a:p>
            <a:pPr lvl="1"/>
            <a:r>
              <a:rPr lang="en-US" sz="1800" dirty="0"/>
              <a:t>A single AP is difficult to meet ultra high reliability requirement (e.g. 99.99…%?)</a:t>
            </a:r>
          </a:p>
          <a:p>
            <a:pPr lvl="2"/>
            <a:r>
              <a:rPr lang="en-US" sz="1600" dirty="0"/>
              <a:t>When the transmission path of the AP MLD is interfered or failed, associated non-AP would not be able to access to the network.  Similar to AP MLD.</a:t>
            </a:r>
            <a:endParaRPr lang="en-US" dirty="0"/>
          </a:p>
          <a:p>
            <a:pPr lvl="1"/>
            <a:r>
              <a:rPr lang="en-US" sz="1800" dirty="0"/>
              <a:t>Difficult to meet high reliability and low latency requirements at the same time</a:t>
            </a:r>
          </a:p>
          <a:p>
            <a:pPr lvl="2"/>
            <a:r>
              <a:rPr lang="en-US" sz="1600" dirty="0"/>
              <a:t>Re-transmission can improve reliability but increase latency and reduce throughput.</a:t>
            </a:r>
          </a:p>
          <a:p>
            <a:pPr lvl="1"/>
            <a:r>
              <a:rPr lang="en-US" sz="1800" dirty="0"/>
              <a:t>Multi-AP network and coordinated operation can provide redundant paths and transmissions to improve reliability and performance </a:t>
            </a:r>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7</a:t>
            </a:fld>
            <a:endParaRPr lang="en-US" dirty="0"/>
          </a:p>
        </p:txBody>
      </p:sp>
      <p:grpSp>
        <p:nvGrpSpPr>
          <p:cNvPr id="10" name="Group 9">
            <a:extLst>
              <a:ext uri="{FF2B5EF4-FFF2-40B4-BE49-F238E27FC236}">
                <a16:creationId xmlns:a16="http://schemas.microsoft.com/office/drawing/2014/main" id="{549B9E39-C25E-4F12-8A25-F3967EC743DA}"/>
              </a:ext>
            </a:extLst>
          </p:cNvPr>
          <p:cNvGrpSpPr/>
          <p:nvPr/>
        </p:nvGrpSpPr>
        <p:grpSpPr>
          <a:xfrm>
            <a:off x="5100364" y="5349596"/>
            <a:ext cx="2738186" cy="972360"/>
            <a:chOff x="7966219" y="5405462"/>
            <a:chExt cx="3796318" cy="1097256"/>
          </a:xfrm>
        </p:grpSpPr>
        <p:sp>
          <p:nvSpPr>
            <p:cNvPr id="11" name="Flowchart: Magnetic Disk 10">
              <a:extLst>
                <a:ext uri="{FF2B5EF4-FFF2-40B4-BE49-F238E27FC236}">
                  <a16:creationId xmlns:a16="http://schemas.microsoft.com/office/drawing/2014/main" id="{BD98A815-D716-4B24-AD47-0673F896E798}"/>
                </a:ext>
              </a:extLst>
            </p:cNvPr>
            <p:cNvSpPr/>
            <p:nvPr/>
          </p:nvSpPr>
          <p:spPr>
            <a:xfrm>
              <a:off x="7966219" y="5660844"/>
              <a:ext cx="343851" cy="175985"/>
            </a:xfrm>
            <a:prstGeom prst="flowChartMagneticDisk">
              <a:avLst/>
            </a:prstGeom>
            <a:noFill/>
            <a:ln w="25400" cap="flat" cmpd="sng" algn="ctr">
              <a:solidFill>
                <a:srgbClr val="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imes New Roman"/>
                <a:ea typeface="+mn-ea"/>
                <a:cs typeface="+mn-cs"/>
              </a:endParaRPr>
            </a:p>
          </p:txBody>
        </p:sp>
        <p:sp>
          <p:nvSpPr>
            <p:cNvPr id="12" name="Flowchart: Magnetic Disk 11">
              <a:extLst>
                <a:ext uri="{FF2B5EF4-FFF2-40B4-BE49-F238E27FC236}">
                  <a16:creationId xmlns:a16="http://schemas.microsoft.com/office/drawing/2014/main" id="{DE7584B2-9364-4249-A9C7-7C17B36B5F27}"/>
                </a:ext>
              </a:extLst>
            </p:cNvPr>
            <p:cNvSpPr/>
            <p:nvPr/>
          </p:nvSpPr>
          <p:spPr>
            <a:xfrm>
              <a:off x="9755968" y="5889444"/>
              <a:ext cx="343851" cy="175985"/>
            </a:xfrm>
            <a:prstGeom prst="flowChartMagneticDisk">
              <a:avLst/>
            </a:prstGeom>
            <a:noFill/>
            <a:ln w="25400" cap="flat" cmpd="sng" algn="ctr">
              <a:solidFill>
                <a:srgbClr val="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imes New Roman"/>
                <a:ea typeface="+mn-ea"/>
                <a:cs typeface="+mn-cs"/>
              </a:endParaRPr>
            </a:p>
          </p:txBody>
        </p:sp>
        <p:cxnSp>
          <p:nvCxnSpPr>
            <p:cNvPr id="13" name="Straight Arrow Connector 12">
              <a:extLst>
                <a:ext uri="{FF2B5EF4-FFF2-40B4-BE49-F238E27FC236}">
                  <a16:creationId xmlns:a16="http://schemas.microsoft.com/office/drawing/2014/main" id="{7A95F483-5845-47DD-928E-CEACB36675B4}"/>
                </a:ext>
              </a:extLst>
            </p:cNvPr>
            <p:cNvCxnSpPr>
              <a:stCxn id="11" idx="4"/>
              <a:endCxn id="12" idx="2"/>
            </p:cNvCxnSpPr>
            <p:nvPr/>
          </p:nvCxnSpPr>
          <p:spPr bwMode="auto">
            <a:xfrm>
              <a:off x="8310070" y="5748837"/>
              <a:ext cx="1445898" cy="228600"/>
            </a:xfrm>
            <a:prstGeom prst="straightConnector1">
              <a:avLst/>
            </a:prstGeom>
            <a:solidFill>
              <a:srgbClr val="00CC99"/>
            </a:solidFill>
            <a:ln w="9525" cap="flat" cmpd="sng" algn="ctr">
              <a:solidFill>
                <a:srgbClr val="000000"/>
              </a:solidFill>
              <a:prstDash val="lgDash"/>
              <a:round/>
              <a:headEnd type="arrow" w="med" len="med"/>
              <a:tailEnd type="arrow" w="med" len="med"/>
            </a:ln>
          </p:spPr>
        </p:cxnSp>
        <p:sp>
          <p:nvSpPr>
            <p:cNvPr id="14" name="Flowchart: Magnetic Disk 13">
              <a:extLst>
                <a:ext uri="{FF2B5EF4-FFF2-40B4-BE49-F238E27FC236}">
                  <a16:creationId xmlns:a16="http://schemas.microsoft.com/office/drawing/2014/main" id="{D9EA2193-0208-4313-833D-9E35DC0DA585}"/>
                </a:ext>
              </a:extLst>
            </p:cNvPr>
            <p:cNvSpPr/>
            <p:nvPr/>
          </p:nvSpPr>
          <p:spPr>
            <a:xfrm>
              <a:off x="9718819" y="5405462"/>
              <a:ext cx="343851" cy="175985"/>
            </a:xfrm>
            <a:prstGeom prst="flowChartMagneticDisk">
              <a:avLst/>
            </a:prstGeom>
            <a:noFill/>
            <a:ln w="25400" cap="flat" cmpd="sng" algn="ctr">
              <a:solidFill>
                <a:srgbClr val="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imes New Roman"/>
                <a:ea typeface="+mn-ea"/>
                <a:cs typeface="+mn-cs"/>
              </a:endParaRPr>
            </a:p>
          </p:txBody>
        </p:sp>
        <p:sp>
          <p:nvSpPr>
            <p:cNvPr id="15" name="Flowchart: Magnetic Disk 14">
              <a:extLst>
                <a:ext uri="{FF2B5EF4-FFF2-40B4-BE49-F238E27FC236}">
                  <a16:creationId xmlns:a16="http://schemas.microsoft.com/office/drawing/2014/main" id="{B7F3EBC0-6EE3-41C4-88E2-899EAD4B2395}"/>
                </a:ext>
              </a:extLst>
            </p:cNvPr>
            <p:cNvSpPr/>
            <p:nvPr/>
          </p:nvSpPr>
          <p:spPr>
            <a:xfrm>
              <a:off x="11395219" y="5608229"/>
              <a:ext cx="343851" cy="175985"/>
            </a:xfrm>
            <a:prstGeom prst="flowChartMagneticDisk">
              <a:avLst/>
            </a:prstGeom>
            <a:noFill/>
            <a:ln w="25400" cap="flat" cmpd="sng" algn="ctr">
              <a:solidFill>
                <a:srgbClr val="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imes New Roman"/>
                <a:ea typeface="+mn-ea"/>
                <a:cs typeface="+mn-cs"/>
              </a:endParaRPr>
            </a:p>
          </p:txBody>
        </p:sp>
        <p:cxnSp>
          <p:nvCxnSpPr>
            <p:cNvPr id="16" name="Straight Arrow Connector 15">
              <a:extLst>
                <a:ext uri="{FF2B5EF4-FFF2-40B4-BE49-F238E27FC236}">
                  <a16:creationId xmlns:a16="http://schemas.microsoft.com/office/drawing/2014/main" id="{2BE8129F-9B05-4A6E-B770-EB75C2FE892C}"/>
                </a:ext>
              </a:extLst>
            </p:cNvPr>
            <p:cNvCxnSpPr>
              <a:stCxn id="14" idx="4"/>
              <a:endCxn id="15" idx="2"/>
            </p:cNvCxnSpPr>
            <p:nvPr/>
          </p:nvCxnSpPr>
          <p:spPr bwMode="auto">
            <a:xfrm>
              <a:off x="10062670" y="5493455"/>
              <a:ext cx="1332549" cy="202767"/>
            </a:xfrm>
            <a:prstGeom prst="straightConnector1">
              <a:avLst/>
            </a:prstGeom>
            <a:solidFill>
              <a:srgbClr val="00CC99"/>
            </a:solidFill>
            <a:ln w="9525" cap="flat" cmpd="sng" algn="ctr">
              <a:solidFill>
                <a:srgbClr val="000000"/>
              </a:solidFill>
              <a:prstDash val="lgDash"/>
              <a:round/>
              <a:headEnd type="arrow" w="med" len="med"/>
              <a:tailEnd type="arrow" w="med" len="med"/>
            </a:ln>
          </p:spPr>
        </p:cxnSp>
        <p:cxnSp>
          <p:nvCxnSpPr>
            <p:cNvPr id="17" name="Straight Arrow Connector 16">
              <a:extLst>
                <a:ext uri="{FF2B5EF4-FFF2-40B4-BE49-F238E27FC236}">
                  <a16:creationId xmlns:a16="http://schemas.microsoft.com/office/drawing/2014/main" id="{3F25BA3D-97A0-4FFB-92A3-6D29F1ED1D03}"/>
                </a:ext>
              </a:extLst>
            </p:cNvPr>
            <p:cNvCxnSpPr>
              <a:stCxn id="11" idx="4"/>
              <a:endCxn id="14" idx="2"/>
            </p:cNvCxnSpPr>
            <p:nvPr/>
          </p:nvCxnSpPr>
          <p:spPr bwMode="auto">
            <a:xfrm flipV="1">
              <a:off x="8310070" y="5493455"/>
              <a:ext cx="1408749" cy="255382"/>
            </a:xfrm>
            <a:prstGeom prst="straightConnector1">
              <a:avLst/>
            </a:prstGeom>
            <a:solidFill>
              <a:srgbClr val="00CC99"/>
            </a:solidFill>
            <a:ln w="9525" cap="flat" cmpd="sng" algn="ctr">
              <a:solidFill>
                <a:srgbClr val="000000"/>
              </a:solidFill>
              <a:prstDash val="lgDash"/>
              <a:round/>
              <a:headEnd type="arrow" w="med" len="med"/>
              <a:tailEnd type="arrow" w="med" len="med"/>
            </a:ln>
          </p:spPr>
        </p:cxnSp>
        <p:sp>
          <p:nvSpPr>
            <p:cNvPr id="18" name="TextBox 17">
              <a:extLst>
                <a:ext uri="{FF2B5EF4-FFF2-40B4-BE49-F238E27FC236}">
                  <a16:creationId xmlns:a16="http://schemas.microsoft.com/office/drawing/2014/main" id="{D31B5D30-9B06-4DD2-A07B-F17D34CD645F}"/>
                </a:ext>
              </a:extLst>
            </p:cNvPr>
            <p:cNvSpPr txBox="1"/>
            <p:nvPr/>
          </p:nvSpPr>
          <p:spPr>
            <a:xfrm>
              <a:off x="9033019" y="6190140"/>
              <a:ext cx="1940652" cy="312578"/>
            </a:xfrm>
            <a:prstGeom prst="rect">
              <a:avLst/>
            </a:prstGeom>
            <a:noFill/>
          </p:spPr>
          <p:txBody>
            <a:bodyPr wrap="none" rtlCol="0">
              <a:spAutoFit/>
            </a:bodyPr>
            <a:lstStyle/>
            <a:p>
              <a:pPr eaLnBrk="0" fontAlgn="base" hangingPunct="0">
                <a:spcBef>
                  <a:spcPct val="0"/>
                </a:spcBef>
                <a:spcAft>
                  <a:spcPct val="0"/>
                </a:spcAft>
              </a:pPr>
              <a:r>
                <a:rPr lang="en-US" sz="1200" b="1" dirty="0">
                  <a:solidFill>
                    <a:srgbClr val="000000"/>
                  </a:solidFill>
                  <a:latin typeface="Times New Roman" panose="02020703060505090304" pitchFamily="18" charset="0"/>
                </a:rPr>
                <a:t>Redundant Paths  </a:t>
              </a:r>
            </a:p>
          </p:txBody>
        </p:sp>
        <p:cxnSp>
          <p:nvCxnSpPr>
            <p:cNvPr id="19" name="Straight Arrow Connector 18">
              <a:extLst>
                <a:ext uri="{FF2B5EF4-FFF2-40B4-BE49-F238E27FC236}">
                  <a16:creationId xmlns:a16="http://schemas.microsoft.com/office/drawing/2014/main" id="{A76E260C-F090-4C47-9B79-E842A856CCBD}"/>
                </a:ext>
              </a:extLst>
            </p:cNvPr>
            <p:cNvCxnSpPr>
              <a:stCxn id="12" idx="4"/>
              <a:endCxn id="15" idx="2"/>
            </p:cNvCxnSpPr>
            <p:nvPr/>
          </p:nvCxnSpPr>
          <p:spPr bwMode="auto">
            <a:xfrm flipV="1">
              <a:off x="10099819" y="5696222"/>
              <a:ext cx="1295400" cy="281215"/>
            </a:xfrm>
            <a:prstGeom prst="straightConnector1">
              <a:avLst/>
            </a:prstGeom>
            <a:solidFill>
              <a:srgbClr val="00CC99"/>
            </a:solidFill>
            <a:ln w="9525" cap="flat" cmpd="sng" algn="ctr">
              <a:solidFill>
                <a:srgbClr val="000000"/>
              </a:solidFill>
              <a:prstDash val="lgDash"/>
              <a:round/>
              <a:headEnd type="arrow" w="med" len="med"/>
              <a:tailEnd type="arrow" w="med" len="med"/>
            </a:ln>
          </p:spPr>
        </p:cxnSp>
        <p:sp>
          <p:nvSpPr>
            <p:cNvPr id="20" name="TextBox 19">
              <a:extLst>
                <a:ext uri="{FF2B5EF4-FFF2-40B4-BE49-F238E27FC236}">
                  <a16:creationId xmlns:a16="http://schemas.microsoft.com/office/drawing/2014/main" id="{2081F848-CAA3-4A1C-803C-A1D4B2BD4908}"/>
                </a:ext>
              </a:extLst>
            </p:cNvPr>
            <p:cNvSpPr txBox="1"/>
            <p:nvPr/>
          </p:nvSpPr>
          <p:spPr>
            <a:xfrm>
              <a:off x="7966219" y="5836829"/>
              <a:ext cx="357790" cy="261610"/>
            </a:xfrm>
            <a:prstGeom prst="rect">
              <a:avLst/>
            </a:prstGeom>
            <a:noFill/>
          </p:spPr>
          <p:txBody>
            <a:bodyPr wrap="none" rtlCol="0">
              <a:spAutoFit/>
            </a:bodyPr>
            <a:lstStyle/>
            <a:p>
              <a:pPr eaLnBrk="0" fontAlgn="base" hangingPunct="0">
                <a:spcBef>
                  <a:spcPct val="0"/>
                </a:spcBef>
                <a:spcAft>
                  <a:spcPct val="0"/>
                </a:spcAft>
              </a:pPr>
              <a:r>
                <a:rPr lang="en-US" sz="1100" dirty="0">
                  <a:solidFill>
                    <a:srgbClr val="000000"/>
                  </a:solidFill>
                  <a:latin typeface="Times New Roman" panose="02020703060505090304" pitchFamily="18" charset="0"/>
                </a:rPr>
                <a:t>A2</a:t>
              </a:r>
            </a:p>
          </p:txBody>
        </p:sp>
        <p:sp>
          <p:nvSpPr>
            <p:cNvPr id="21" name="TextBox 20">
              <a:extLst>
                <a:ext uri="{FF2B5EF4-FFF2-40B4-BE49-F238E27FC236}">
                  <a16:creationId xmlns:a16="http://schemas.microsoft.com/office/drawing/2014/main" id="{65AA7631-E15A-4124-8E17-E19EA608486C}"/>
                </a:ext>
              </a:extLst>
            </p:cNvPr>
            <p:cNvSpPr txBox="1"/>
            <p:nvPr/>
          </p:nvSpPr>
          <p:spPr>
            <a:xfrm>
              <a:off x="11412761" y="5803819"/>
              <a:ext cx="349776" cy="261610"/>
            </a:xfrm>
            <a:prstGeom prst="rect">
              <a:avLst/>
            </a:prstGeom>
            <a:noFill/>
          </p:spPr>
          <p:txBody>
            <a:bodyPr wrap="none" rtlCol="0">
              <a:spAutoFit/>
            </a:bodyPr>
            <a:lstStyle/>
            <a:p>
              <a:pPr eaLnBrk="0" fontAlgn="base" hangingPunct="0">
                <a:spcBef>
                  <a:spcPct val="0"/>
                </a:spcBef>
                <a:spcAft>
                  <a:spcPct val="0"/>
                </a:spcAft>
              </a:pPr>
              <a:r>
                <a:rPr lang="en-US" sz="1100" dirty="0">
                  <a:solidFill>
                    <a:srgbClr val="000000"/>
                  </a:solidFill>
                  <a:latin typeface="Times New Roman" panose="02020703060505090304" pitchFamily="18" charset="0"/>
                </a:rPr>
                <a:t>B2</a:t>
              </a:r>
            </a:p>
          </p:txBody>
        </p:sp>
      </p:grpSp>
      <p:grpSp>
        <p:nvGrpSpPr>
          <p:cNvPr id="22" name="Group 21">
            <a:extLst>
              <a:ext uri="{FF2B5EF4-FFF2-40B4-BE49-F238E27FC236}">
                <a16:creationId xmlns:a16="http://schemas.microsoft.com/office/drawing/2014/main" id="{338B1443-4DF2-4E06-93E0-BA58FF1F1655}"/>
              </a:ext>
            </a:extLst>
          </p:cNvPr>
          <p:cNvGrpSpPr/>
          <p:nvPr/>
        </p:nvGrpSpPr>
        <p:grpSpPr>
          <a:xfrm>
            <a:off x="1295400" y="5654881"/>
            <a:ext cx="2763753" cy="548849"/>
            <a:chOff x="5333771" y="4458517"/>
            <a:chExt cx="3831766" cy="619347"/>
          </a:xfrm>
        </p:grpSpPr>
        <p:sp>
          <p:nvSpPr>
            <p:cNvPr id="23" name="Flowchart: Magnetic Disk 22">
              <a:extLst>
                <a:ext uri="{FF2B5EF4-FFF2-40B4-BE49-F238E27FC236}">
                  <a16:creationId xmlns:a16="http://schemas.microsoft.com/office/drawing/2014/main" id="{558B5DBC-6ED1-4FAD-B4E6-931435BA2D5F}"/>
                </a:ext>
              </a:extLst>
            </p:cNvPr>
            <p:cNvSpPr/>
            <p:nvPr/>
          </p:nvSpPr>
          <p:spPr>
            <a:xfrm>
              <a:off x="5347710" y="4458517"/>
              <a:ext cx="343851" cy="175985"/>
            </a:xfrm>
            <a:prstGeom prst="flowChartMagneticDisk">
              <a:avLst/>
            </a:prstGeom>
            <a:noFill/>
            <a:ln w="25400" cap="flat" cmpd="sng" algn="ctr">
              <a:solidFill>
                <a:srgbClr val="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imes New Roman"/>
                <a:ea typeface="+mn-ea"/>
                <a:cs typeface="+mn-cs"/>
              </a:endParaRPr>
            </a:p>
          </p:txBody>
        </p:sp>
        <p:sp>
          <p:nvSpPr>
            <p:cNvPr id="24" name="Flowchart: Magnetic Disk 23">
              <a:extLst>
                <a:ext uri="{FF2B5EF4-FFF2-40B4-BE49-F238E27FC236}">
                  <a16:creationId xmlns:a16="http://schemas.microsoft.com/office/drawing/2014/main" id="{5A0A5311-2C34-4133-A3F3-43958E0F99C4}"/>
                </a:ext>
              </a:extLst>
            </p:cNvPr>
            <p:cNvSpPr/>
            <p:nvPr/>
          </p:nvSpPr>
          <p:spPr>
            <a:xfrm>
              <a:off x="6490710" y="4461100"/>
              <a:ext cx="343851" cy="175985"/>
            </a:xfrm>
            <a:prstGeom prst="flowChartMagneticDisk">
              <a:avLst/>
            </a:prstGeom>
            <a:noFill/>
            <a:ln w="25400" cap="flat" cmpd="sng" algn="ctr">
              <a:solidFill>
                <a:srgbClr val="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imes New Roman"/>
                <a:ea typeface="+mn-ea"/>
                <a:cs typeface="+mn-cs"/>
              </a:endParaRPr>
            </a:p>
          </p:txBody>
        </p:sp>
        <p:cxnSp>
          <p:nvCxnSpPr>
            <p:cNvPr id="25" name="Straight Arrow Connector 24">
              <a:extLst>
                <a:ext uri="{FF2B5EF4-FFF2-40B4-BE49-F238E27FC236}">
                  <a16:creationId xmlns:a16="http://schemas.microsoft.com/office/drawing/2014/main" id="{2AD35D42-6676-4180-BD8B-580BA2F8F125}"/>
                </a:ext>
              </a:extLst>
            </p:cNvPr>
            <p:cNvCxnSpPr>
              <a:stCxn id="23" idx="4"/>
              <a:endCxn id="24" idx="2"/>
            </p:cNvCxnSpPr>
            <p:nvPr/>
          </p:nvCxnSpPr>
          <p:spPr bwMode="auto">
            <a:xfrm>
              <a:off x="5691561" y="4546510"/>
              <a:ext cx="799149" cy="2583"/>
            </a:xfrm>
            <a:prstGeom prst="straightConnector1">
              <a:avLst/>
            </a:prstGeom>
            <a:solidFill>
              <a:srgbClr val="00CC99"/>
            </a:solidFill>
            <a:ln w="9525" cap="flat" cmpd="sng" algn="ctr">
              <a:solidFill>
                <a:srgbClr val="000000"/>
              </a:solidFill>
              <a:prstDash val="lgDash"/>
              <a:round/>
              <a:headEnd type="arrow" w="med" len="med"/>
              <a:tailEnd type="arrow" w="med" len="med"/>
            </a:ln>
          </p:spPr>
        </p:cxnSp>
        <p:sp>
          <p:nvSpPr>
            <p:cNvPr id="26" name="Flowchart: Magnetic Disk 25">
              <a:extLst>
                <a:ext uri="{FF2B5EF4-FFF2-40B4-BE49-F238E27FC236}">
                  <a16:creationId xmlns:a16="http://schemas.microsoft.com/office/drawing/2014/main" id="{559E970E-72D2-4228-B52A-3E8CE1EBF2B5}"/>
                </a:ext>
              </a:extLst>
            </p:cNvPr>
            <p:cNvSpPr/>
            <p:nvPr/>
          </p:nvSpPr>
          <p:spPr>
            <a:xfrm>
              <a:off x="7633710" y="4458517"/>
              <a:ext cx="343851" cy="175985"/>
            </a:xfrm>
            <a:prstGeom prst="flowChartMagneticDisk">
              <a:avLst/>
            </a:prstGeom>
            <a:noFill/>
            <a:ln w="25400" cap="flat" cmpd="sng" algn="ctr">
              <a:solidFill>
                <a:srgbClr val="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imes New Roman"/>
                <a:ea typeface="+mn-ea"/>
                <a:cs typeface="+mn-cs"/>
              </a:endParaRPr>
            </a:p>
          </p:txBody>
        </p:sp>
        <p:sp>
          <p:nvSpPr>
            <p:cNvPr id="27" name="Flowchart: Magnetic Disk 26">
              <a:extLst>
                <a:ext uri="{FF2B5EF4-FFF2-40B4-BE49-F238E27FC236}">
                  <a16:creationId xmlns:a16="http://schemas.microsoft.com/office/drawing/2014/main" id="{E016BC41-1044-4495-877C-17957E3690A1}"/>
                </a:ext>
              </a:extLst>
            </p:cNvPr>
            <p:cNvSpPr/>
            <p:nvPr/>
          </p:nvSpPr>
          <p:spPr>
            <a:xfrm>
              <a:off x="8776710" y="4461100"/>
              <a:ext cx="343851" cy="175985"/>
            </a:xfrm>
            <a:prstGeom prst="flowChartMagneticDisk">
              <a:avLst/>
            </a:prstGeom>
            <a:noFill/>
            <a:ln w="25400" cap="flat" cmpd="sng" algn="ctr">
              <a:solidFill>
                <a:srgbClr val="00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imes New Roman"/>
                <a:ea typeface="+mn-ea"/>
                <a:cs typeface="+mn-cs"/>
              </a:endParaRPr>
            </a:p>
          </p:txBody>
        </p:sp>
        <p:cxnSp>
          <p:nvCxnSpPr>
            <p:cNvPr id="28" name="Straight Arrow Connector 27">
              <a:extLst>
                <a:ext uri="{FF2B5EF4-FFF2-40B4-BE49-F238E27FC236}">
                  <a16:creationId xmlns:a16="http://schemas.microsoft.com/office/drawing/2014/main" id="{17E1AD78-E9E6-4675-AF29-1B85F6C63EF7}"/>
                </a:ext>
              </a:extLst>
            </p:cNvPr>
            <p:cNvCxnSpPr>
              <a:stCxn id="26" idx="4"/>
              <a:endCxn id="27" idx="2"/>
            </p:cNvCxnSpPr>
            <p:nvPr/>
          </p:nvCxnSpPr>
          <p:spPr bwMode="auto">
            <a:xfrm>
              <a:off x="7977561" y="4546510"/>
              <a:ext cx="799149" cy="2583"/>
            </a:xfrm>
            <a:prstGeom prst="straightConnector1">
              <a:avLst/>
            </a:prstGeom>
            <a:solidFill>
              <a:srgbClr val="00CC99"/>
            </a:solidFill>
            <a:ln w="9525" cap="flat" cmpd="sng" algn="ctr">
              <a:solidFill>
                <a:srgbClr val="000000"/>
              </a:solidFill>
              <a:prstDash val="lgDash"/>
              <a:round/>
              <a:headEnd type="arrow" w="med" len="med"/>
              <a:tailEnd type="arrow" w="med" len="med"/>
            </a:ln>
          </p:spPr>
        </p:cxnSp>
        <p:cxnSp>
          <p:nvCxnSpPr>
            <p:cNvPr id="29" name="Straight Arrow Connector 28">
              <a:extLst>
                <a:ext uri="{FF2B5EF4-FFF2-40B4-BE49-F238E27FC236}">
                  <a16:creationId xmlns:a16="http://schemas.microsoft.com/office/drawing/2014/main" id="{87068C1D-591A-4B1D-836D-F28C274D41E4}"/>
                </a:ext>
              </a:extLst>
            </p:cNvPr>
            <p:cNvCxnSpPr/>
            <p:nvPr/>
          </p:nvCxnSpPr>
          <p:spPr bwMode="auto">
            <a:xfrm>
              <a:off x="6834561" y="4553697"/>
              <a:ext cx="799149" cy="2583"/>
            </a:xfrm>
            <a:prstGeom prst="straightConnector1">
              <a:avLst/>
            </a:prstGeom>
            <a:solidFill>
              <a:srgbClr val="00CC99"/>
            </a:solidFill>
            <a:ln w="9525" cap="flat" cmpd="sng" algn="ctr">
              <a:solidFill>
                <a:srgbClr val="000000"/>
              </a:solidFill>
              <a:prstDash val="lgDash"/>
              <a:round/>
              <a:headEnd type="arrow" w="med" len="med"/>
              <a:tailEnd type="arrow" w="med" len="med"/>
            </a:ln>
          </p:spPr>
        </p:cxnSp>
        <p:sp>
          <p:nvSpPr>
            <p:cNvPr id="30" name="TextBox 29">
              <a:extLst>
                <a:ext uri="{FF2B5EF4-FFF2-40B4-BE49-F238E27FC236}">
                  <a16:creationId xmlns:a16="http://schemas.microsoft.com/office/drawing/2014/main" id="{75264589-F622-4E69-8CEC-2782D48C24C6}"/>
                </a:ext>
              </a:extLst>
            </p:cNvPr>
            <p:cNvSpPr txBox="1"/>
            <p:nvPr/>
          </p:nvSpPr>
          <p:spPr>
            <a:xfrm>
              <a:off x="6602392" y="4765285"/>
              <a:ext cx="1293918" cy="312579"/>
            </a:xfrm>
            <a:prstGeom prst="rect">
              <a:avLst/>
            </a:prstGeom>
            <a:noFill/>
          </p:spPr>
          <p:txBody>
            <a:bodyPr wrap="none" rtlCol="0">
              <a:spAutoFit/>
            </a:bodyPr>
            <a:lstStyle/>
            <a:p>
              <a:pPr eaLnBrk="0" fontAlgn="base" hangingPunct="0">
                <a:spcBef>
                  <a:spcPct val="0"/>
                </a:spcBef>
                <a:spcAft>
                  <a:spcPct val="0"/>
                </a:spcAft>
              </a:pPr>
              <a:r>
                <a:rPr lang="en-US" sz="1200" b="1" dirty="0">
                  <a:solidFill>
                    <a:srgbClr val="000000"/>
                  </a:solidFill>
                  <a:latin typeface="Times New Roman" panose="02020703060505090304" pitchFamily="18" charset="0"/>
                </a:rPr>
                <a:t>Single Path</a:t>
              </a:r>
            </a:p>
          </p:txBody>
        </p:sp>
        <p:sp>
          <p:nvSpPr>
            <p:cNvPr id="31" name="TextBox 30">
              <a:extLst>
                <a:ext uri="{FF2B5EF4-FFF2-40B4-BE49-F238E27FC236}">
                  <a16:creationId xmlns:a16="http://schemas.microsoft.com/office/drawing/2014/main" id="{9D0776EE-C2AA-406D-A6BA-531E68780418}"/>
                </a:ext>
              </a:extLst>
            </p:cNvPr>
            <p:cNvSpPr txBox="1"/>
            <p:nvPr/>
          </p:nvSpPr>
          <p:spPr>
            <a:xfrm>
              <a:off x="5333771" y="4637085"/>
              <a:ext cx="357790" cy="261610"/>
            </a:xfrm>
            <a:prstGeom prst="rect">
              <a:avLst/>
            </a:prstGeom>
            <a:noFill/>
          </p:spPr>
          <p:txBody>
            <a:bodyPr wrap="none" rtlCol="0">
              <a:spAutoFit/>
            </a:bodyPr>
            <a:lstStyle/>
            <a:p>
              <a:pPr eaLnBrk="0" fontAlgn="base" hangingPunct="0">
                <a:spcBef>
                  <a:spcPct val="0"/>
                </a:spcBef>
                <a:spcAft>
                  <a:spcPct val="0"/>
                </a:spcAft>
              </a:pPr>
              <a:r>
                <a:rPr lang="en-US" sz="1100" dirty="0">
                  <a:solidFill>
                    <a:srgbClr val="000000"/>
                  </a:solidFill>
                  <a:latin typeface="Times New Roman" panose="02020703060505090304" pitchFamily="18" charset="0"/>
                </a:rPr>
                <a:t>A1</a:t>
              </a:r>
            </a:p>
          </p:txBody>
        </p:sp>
        <p:sp>
          <p:nvSpPr>
            <p:cNvPr id="32" name="TextBox 31">
              <a:extLst>
                <a:ext uri="{FF2B5EF4-FFF2-40B4-BE49-F238E27FC236}">
                  <a16:creationId xmlns:a16="http://schemas.microsoft.com/office/drawing/2014/main" id="{89466767-A44B-40D7-994B-9505CDBBDE51}"/>
                </a:ext>
              </a:extLst>
            </p:cNvPr>
            <p:cNvSpPr txBox="1"/>
            <p:nvPr/>
          </p:nvSpPr>
          <p:spPr>
            <a:xfrm>
              <a:off x="8815761" y="4637085"/>
              <a:ext cx="349776" cy="261610"/>
            </a:xfrm>
            <a:prstGeom prst="rect">
              <a:avLst/>
            </a:prstGeom>
            <a:noFill/>
          </p:spPr>
          <p:txBody>
            <a:bodyPr wrap="none" rtlCol="0">
              <a:spAutoFit/>
            </a:bodyPr>
            <a:lstStyle/>
            <a:p>
              <a:pPr eaLnBrk="0" fontAlgn="base" hangingPunct="0">
                <a:spcBef>
                  <a:spcPct val="0"/>
                </a:spcBef>
                <a:spcAft>
                  <a:spcPct val="0"/>
                </a:spcAft>
              </a:pPr>
              <a:r>
                <a:rPr lang="en-US" sz="1100" dirty="0">
                  <a:solidFill>
                    <a:srgbClr val="000000"/>
                  </a:solidFill>
                  <a:latin typeface="Times New Roman" panose="02020703060505090304" pitchFamily="18" charset="0"/>
                </a:rPr>
                <a:t>B1</a:t>
              </a:r>
            </a:p>
          </p:txBody>
        </p:sp>
      </p:grpSp>
    </p:spTree>
    <p:extLst>
      <p:ext uri="{BB962C8B-B14F-4D97-AF65-F5344CB8AC3E}">
        <p14:creationId xmlns:p14="http://schemas.microsoft.com/office/powerpoint/2010/main" val="266073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Coordinated Multi-AP Benefits</a:t>
            </a:r>
            <a:endParaRPr lang="en-US" sz="3200" dirty="0"/>
          </a:p>
        </p:txBody>
      </p:sp>
      <p:sp>
        <p:nvSpPr>
          <p:cNvPr id="3" name="Content Placeholder 2"/>
          <p:cNvSpPr>
            <a:spLocks noGrp="1"/>
          </p:cNvSpPr>
          <p:nvPr>
            <p:ph idx="1"/>
          </p:nvPr>
        </p:nvSpPr>
        <p:spPr>
          <a:xfrm>
            <a:off x="381000" y="1600201"/>
            <a:ext cx="8305800" cy="4724399"/>
          </a:xfrm>
        </p:spPr>
        <p:txBody>
          <a:bodyPr/>
          <a:lstStyle/>
          <a:p>
            <a:r>
              <a:rPr lang="en-US" sz="2000" dirty="0"/>
              <a:t>Improve Efficiency, Manageability and Mobility</a:t>
            </a:r>
            <a:r>
              <a:rPr lang="en-US" sz="2000" dirty="0">
                <a:highlight>
                  <a:srgbClr val="FFFF00"/>
                </a:highlight>
              </a:rPr>
              <a:t> </a:t>
            </a:r>
            <a:r>
              <a:rPr lang="en-US" sz="2000" dirty="0"/>
              <a:t>   </a:t>
            </a:r>
            <a:r>
              <a:rPr lang="en-US" sz="1800" dirty="0"/>
              <a:t>   </a:t>
            </a:r>
          </a:p>
          <a:p>
            <a:pPr lvl="1"/>
            <a:r>
              <a:rPr lang="en-US" sz="1800" dirty="0"/>
              <a:t>Efficiency: Coordinated Multi-AP operation provides ways  </a:t>
            </a:r>
          </a:p>
          <a:p>
            <a:pPr lvl="2"/>
            <a:r>
              <a:rPr lang="en-US" dirty="0"/>
              <a:t>improve spectrum use efficiency in shared TXOP, via C-SR, C-TDMA, C-OFDMA  </a:t>
            </a:r>
          </a:p>
          <a:p>
            <a:pPr lvl="2"/>
            <a:r>
              <a:rPr lang="en-US" dirty="0"/>
              <a:t>reduce cross interference from OBSS via C-BF to further improve spectrum use efficiency</a:t>
            </a:r>
          </a:p>
          <a:p>
            <a:pPr lvl="1"/>
            <a:r>
              <a:rPr lang="en-US" sz="2000" dirty="0"/>
              <a:t>Manageability: dense deployments found in residential, public or enterprise settings have different management requirements.</a:t>
            </a:r>
          </a:p>
          <a:p>
            <a:pPr lvl="2"/>
            <a:r>
              <a:rPr lang="en-US" dirty="0"/>
              <a:t>Residential management issues are fewer.</a:t>
            </a:r>
          </a:p>
          <a:p>
            <a:pPr lvl="1"/>
            <a:r>
              <a:rPr lang="en-US" dirty="0"/>
              <a:t>Mobility: </a:t>
            </a:r>
          </a:p>
          <a:p>
            <a:pPr lvl="2"/>
            <a:r>
              <a:rPr lang="en-US" b="0" i="0" dirty="0">
                <a:solidFill>
                  <a:srgbClr val="242424"/>
                </a:solidFill>
                <a:effectLst/>
                <a:latin typeface="-apple-system"/>
              </a:rPr>
              <a:t>enhanced mobility via MLO to reduce transition delay or avoid BSS transition</a:t>
            </a:r>
            <a:endParaRPr lang="en-US" dirty="0"/>
          </a:p>
          <a:p>
            <a:pPr lvl="1"/>
            <a:endParaRPr lang="en-US" sz="1600" dirty="0">
              <a:highlight>
                <a:srgbClr val="FFFF00"/>
              </a:highlight>
            </a:endParaRPr>
          </a:p>
          <a:p>
            <a:endParaRPr lang="en-US" altLang="zh-TW" sz="2000" dirty="0">
              <a:solidFill>
                <a:srgbClr val="3399FF"/>
              </a:solidFill>
            </a:endParaRPr>
          </a:p>
          <a:p>
            <a:pPr lvl="1"/>
            <a:endParaRPr lang="en-US" sz="14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8</a:t>
            </a:fld>
            <a:endParaRPr lang="en-US" dirty="0"/>
          </a:p>
        </p:txBody>
      </p:sp>
    </p:spTree>
    <p:extLst>
      <p:ext uri="{BB962C8B-B14F-4D97-AF65-F5344CB8AC3E}">
        <p14:creationId xmlns:p14="http://schemas.microsoft.com/office/powerpoint/2010/main" val="99235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8D45-869A-4141-BE3E-86060A1B6F41}"/>
              </a:ext>
            </a:extLst>
          </p:cNvPr>
          <p:cNvSpPr>
            <a:spLocks noGrp="1"/>
          </p:cNvSpPr>
          <p:nvPr>
            <p:ph type="title"/>
          </p:nvPr>
        </p:nvSpPr>
        <p:spPr/>
        <p:txBody>
          <a:bodyPr/>
          <a:lstStyle/>
          <a:p>
            <a:r>
              <a:rPr lang="en-US" dirty="0"/>
              <a:t>Multi-AP and Dense Residential Use Case</a:t>
            </a:r>
          </a:p>
        </p:txBody>
      </p:sp>
      <p:sp>
        <p:nvSpPr>
          <p:cNvPr id="3" name="Content Placeholder 2">
            <a:extLst>
              <a:ext uri="{FF2B5EF4-FFF2-40B4-BE49-F238E27FC236}">
                <a16:creationId xmlns:a16="http://schemas.microsoft.com/office/drawing/2014/main" id="{2E0DDCDD-6B00-4074-8420-E694927A4C10}"/>
              </a:ext>
            </a:extLst>
          </p:cNvPr>
          <p:cNvSpPr>
            <a:spLocks noGrp="1"/>
          </p:cNvSpPr>
          <p:nvPr>
            <p:ph idx="1"/>
          </p:nvPr>
        </p:nvSpPr>
        <p:spPr/>
        <p:txBody>
          <a:bodyPr>
            <a:normAutofit lnSpcReduction="10000"/>
          </a:bodyPr>
          <a:lstStyle/>
          <a:p>
            <a:r>
              <a:rPr lang="en-US" sz="2800" dirty="0"/>
              <a:t>We consider especially the dense residential use case for Multi-AP, where:</a:t>
            </a:r>
          </a:p>
          <a:p>
            <a:pPr lvl="1"/>
            <a:r>
              <a:rPr lang="en-US" sz="2400" dirty="0"/>
              <a:t>Whole house/lot/backyard coverage is desired.</a:t>
            </a:r>
          </a:p>
          <a:p>
            <a:pPr lvl="1"/>
            <a:r>
              <a:rPr lang="en-US" sz="2400" dirty="0"/>
              <a:t>Large number (hundreds) of fixed and mobile devices, including smartphones, computers, appliances, streaming devices, IoT, etc.</a:t>
            </a:r>
          </a:p>
          <a:p>
            <a:pPr lvl="1"/>
            <a:r>
              <a:rPr lang="en-US" sz="2400" dirty="0"/>
              <a:t>Small number (~3-5) of AP MLDs.</a:t>
            </a:r>
          </a:p>
          <a:p>
            <a:pPr lvl="1"/>
            <a:r>
              <a:rPr lang="en-US" sz="2400" dirty="0"/>
              <a:t>OBSS interference likely from neighbors.</a:t>
            </a:r>
          </a:p>
          <a:p>
            <a:pPr lvl="1"/>
            <a:r>
              <a:rPr lang="en-US" sz="2400" dirty="0"/>
              <a:t>Availability of trusted client devices in physical control. I.e., smartphone or appliances.</a:t>
            </a:r>
          </a:p>
          <a:p>
            <a:pPr lvl="1"/>
            <a:r>
              <a:rPr lang="en-US" sz="2400" dirty="0"/>
              <a:t>Cost sensitive.</a:t>
            </a:r>
          </a:p>
          <a:p>
            <a:endParaRPr lang="en-US" dirty="0"/>
          </a:p>
        </p:txBody>
      </p:sp>
      <p:sp>
        <p:nvSpPr>
          <p:cNvPr id="4" name="Slide Number Placeholder 3">
            <a:extLst>
              <a:ext uri="{FF2B5EF4-FFF2-40B4-BE49-F238E27FC236}">
                <a16:creationId xmlns:a16="http://schemas.microsoft.com/office/drawing/2014/main" id="{961635A6-2EB4-4B44-BEFC-8604157FDAC1}"/>
              </a:ext>
            </a:extLst>
          </p:cNvPr>
          <p:cNvSpPr>
            <a:spLocks noGrp="1"/>
          </p:cNvSpPr>
          <p:nvPr>
            <p:ph type="sldNum" sz="quarter" idx="11"/>
          </p:nvPr>
        </p:nvSpPr>
        <p:spPr/>
        <p:txBody>
          <a:bodyPr/>
          <a:lstStyle/>
          <a:p>
            <a:pPr>
              <a:defRPr/>
            </a:pPr>
            <a:fld id="{E132E8F0-0953-4589-931F-0CF931D74C39}" type="slidenum">
              <a:rPr lang="en-US" smtClean="0"/>
              <a:t>9</a:t>
            </a:fld>
            <a:endParaRPr lang="en-US" dirty="0"/>
          </a:p>
        </p:txBody>
      </p:sp>
    </p:spTree>
    <p:extLst>
      <p:ext uri="{BB962C8B-B14F-4D97-AF65-F5344CB8AC3E}">
        <p14:creationId xmlns:p14="http://schemas.microsoft.com/office/powerpoint/2010/main" val="3804731537"/>
      </p:ext>
    </p:extLst>
  </p:cSld>
  <p:clrMapOvr>
    <a:masterClrMapping/>
  </p:clrMapOvr>
</p:sld>
</file>

<file path=ppt/theme/theme1.xml><?xml version="1.0" encoding="utf-8"?>
<a:theme xmlns:a="http://schemas.openxmlformats.org/drawingml/2006/main" name="1_Exten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70306050509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703060505090304"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162B2F21D5F4BB7087D1151E9BA66" ma:contentTypeVersion="1" ma:contentTypeDescription="Create a new document." ma:contentTypeScope="" ma:versionID="19756aebb80ad30240197ca2e3b8cfbf">
  <xsd:schema xmlns:xsd="http://www.w3.org/2001/XMLSchema" xmlns:xs="http://www.w3.org/2001/XMLSchema" xmlns:p="http://schemas.microsoft.com/office/2006/metadata/properties" targetNamespace="http://schemas.microsoft.com/office/2006/metadata/properties" ma:root="true" ma:fieldsID="2d2ab0423195891a282ae33591addd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089278-2BBF-410D-9BB5-E548A1E41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BC67A7B-2B1A-4086-8370-23AC79C907E8}">
  <ds:schemaRefs>
    <ds:schemaRef ds:uri="http://schemas.microsoft.com/sharepoint/v3/contenttype/forms"/>
  </ds:schemaRefs>
</ds:datastoreItem>
</file>

<file path=customXml/itemProps3.xml><?xml version="1.0" encoding="utf-8"?>
<ds:datastoreItem xmlns:ds="http://schemas.openxmlformats.org/officeDocument/2006/customXml" ds:itemID="{871DD2B5-241A-41D6-BB19-5B93E28ECEC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42382</TotalTime>
  <Words>1546</Words>
  <Application>Microsoft Office PowerPoint</Application>
  <PresentationFormat>On-screen Show (4:3)</PresentationFormat>
  <Paragraphs>276</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-apple-system</vt:lpstr>
      <vt:lpstr>Arial</vt:lpstr>
      <vt:lpstr>Arial</vt:lpstr>
      <vt:lpstr>Calibri</vt:lpstr>
      <vt:lpstr>Calibri Light</vt:lpstr>
      <vt:lpstr>Times New Roman</vt:lpstr>
      <vt:lpstr>1_Extend Submission Template</vt:lpstr>
      <vt:lpstr>Multi AP Coordination and Residential Wi-Fi</vt:lpstr>
      <vt:lpstr>Outline </vt:lpstr>
      <vt:lpstr>UHR SG and Multi-AP</vt:lpstr>
      <vt:lpstr>What is a representative Use Case for Multi-AP?</vt:lpstr>
      <vt:lpstr>Current Operation of multiple AP MLDs</vt:lpstr>
      <vt:lpstr>Coordinated Multi-AP Benefits</vt:lpstr>
      <vt:lpstr>Coordinated Multi-AP Benefits</vt:lpstr>
      <vt:lpstr>Coordinated Multi-AP Benefits</vt:lpstr>
      <vt:lpstr>Multi-AP and Dense Residential Use Case</vt:lpstr>
      <vt:lpstr>Coordination Models</vt:lpstr>
      <vt:lpstr>Multi-AP MLDs coordination for Residential Use Cases</vt:lpstr>
      <vt:lpstr>Multi-AP MLD coordination models</vt:lpstr>
      <vt:lpstr>Multi-AP MLD coordination models</vt:lpstr>
      <vt:lpstr>Multi-AP MLD coordination models</vt:lpstr>
      <vt:lpstr>Summary</vt:lpstr>
      <vt:lpstr>Straw Poll</vt:lpstr>
      <vt:lpstr>References</vt:lpstr>
    </vt:vector>
  </TitlesOfParts>
  <Company>Marvell Semiconductor,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UHR use case and network architecture</dc:title>
  <dc:creator>Yonggang.Fang@mediatek.com</dc:creator>
  <cp:lastModifiedBy>James Yee</cp:lastModifiedBy>
  <cp:revision>3945</cp:revision>
  <cp:lastPrinted>2020-12-04T21:59:30Z</cp:lastPrinted>
  <dcterms:created xsi:type="dcterms:W3CDTF">2020-12-04T21:59:30Z</dcterms:created>
  <dcterms:modified xsi:type="dcterms:W3CDTF">2022-09-14T03:55:35Z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KSOProductBuildVer">
    <vt:lpwstr>1033-2.7.0.4476</vt:lpwstr>
  </property>
  <property fmtid="{D5CDD505-2E9C-101B-9397-08002B2CF9AE}" pid="4" name="ContentTypeId">
    <vt:lpwstr>0x01010044A162B2F21D5F4BB7087D1151E9BA66</vt:lpwstr>
  </property>
</Properties>
</file>