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339" r:id="rId20"/>
    <p:sldId id="280" r:id="rId21"/>
    <p:sldId id="281" r:id="rId22"/>
    <p:sldId id="341" r:id="rId23"/>
    <p:sldId id="282" r:id="rId24"/>
    <p:sldId id="340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42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30" r:id="rId72"/>
    <p:sldId id="331" r:id="rId73"/>
    <p:sldId id="332" r:id="rId74"/>
    <p:sldId id="264" r:id="rId7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5097" autoAdjust="0"/>
  </p:normalViewPr>
  <p:slideViewPr>
    <p:cSldViewPr>
      <p:cViewPr varScale="1">
        <p:scale>
          <a:sx n="112" d="100"/>
          <a:sy n="112" d="100"/>
        </p:scale>
        <p:origin x="108" y="13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802.11-22/1443r0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September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Boris Bellalta, UPF Barcelona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802.11-22/1443r0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2022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Boris Bellalta, UPF Barcelona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7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6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89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68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2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68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06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64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1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86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63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1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57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98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36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80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25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24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5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762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58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046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14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80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597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753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739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384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506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370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461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2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158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032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724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021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317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9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576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758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539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026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41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02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939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627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66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074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7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652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343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850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96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154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830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670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1059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542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760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22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194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7343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1080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864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420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74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90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3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802.11-22/1443r0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Boris Bellalta, UPF Barcelona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7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Boris Bellalta (UPF Barcelona), Szymon Szott (AGH University)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Boris Bellalta (UPF Barcelona), Szymon Szott (AGH University)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Boris Bellalta (UPF Barcelona), Szymon Szott (AGH University)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Boris Bellalta (UPF Barcelona), Szymon Szott (AGH University)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Boris Bellalta (UPF Barcelona), Szymon Szott (AGH University)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Boris Bellalta (UPF Barcelona), Szymon Szott (AGH University)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Boris Bellalta (UPF Barcelona), Szymon Szott (AGH University)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802.11-22/1443r0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f.edu/web/wn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hyperlink" Target="mailto:boris.bellalta@upf.edu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zott@agh.edu.p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szymonszott.github.io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978678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40366419317980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eeexplore.ieee.org/abstract/document/9543682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n-upf/Komondor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Wi-Fi Meets ML: Re-thinking Next-generation Wi-Fi Networks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5735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2022-09-02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800790"/>
              </p:ext>
            </p:extLst>
          </p:nvPr>
        </p:nvGraphicFramePr>
        <p:xfrm>
          <a:off x="990600" y="2417763"/>
          <a:ext cx="10212388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66184" imgH="3109275" progId="Word.Document.8">
                  <p:embed/>
                </p:oleObj>
              </mc:Choice>
              <mc:Fallback>
                <p:oleObj name="Document" r:id="rId3" imgW="10466184" imgH="310927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17763"/>
                        <a:ext cx="10212388" cy="3033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1B9C1E-2315-62B1-D09B-B7777A6A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Outline</a:t>
            </a:r>
            <a:endParaRPr lang="pl-P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F49517-DFD1-365D-B7F5-BBFF9934C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IEEE 802.11 Wi-Fi networks</a:t>
            </a:r>
            <a:endParaRPr lang="en-US" sz="18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Using ML to build models from data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AI/ML definitions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Overview of ML techniques: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upervised,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nsupervised,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einforcement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earning 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Model training and deployment: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entralized and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istributed solutions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ML for improving IEEE 802.11 performance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State of the art: what the research community is doing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Examples</a:t>
            </a:r>
            <a:endParaRPr lang="en-US" sz="180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Times New Roman"/>
              <a:buAutoNum type="arabicPeriod"/>
            </a:pP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Open Challenges, </a:t>
            </a: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issing pieces and </a:t>
            </a: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800" b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7A05A-336E-5EA7-4529-433CB9E821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EF8F7-F4F3-0C57-0FB1-16B120564D3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5EB0A-258E-7401-558F-AF8B9060BC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2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8ED8-7959-6CAE-7012-107BA4AD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 and Machine Learning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4D056-0391-1DBD-190A-1675AB9B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6553199" cy="4113213"/>
          </a:xfrm>
        </p:spPr>
        <p:txBody>
          <a:bodyPr/>
          <a:lstStyle/>
          <a:p>
            <a:pPr marL="432000" marR="0" lvl="0" indent="-38902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-US" sz="1600" b="1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Artificial Intelligence</a:t>
            </a:r>
            <a:r>
              <a:rPr lang="en-US" sz="16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collect/sense (get the data), reason (interpret the data), act (based on how the data is interpreted), enjoy (or not) the result, and self-correct / adapt.</a:t>
            </a:r>
            <a:endParaRPr lang="en-US" sz="16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70736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uses ML techniques to extract “knowledge” (learn) from the data</a:t>
            </a:r>
            <a:endParaRPr lang="en-US" sz="16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70736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+ ML Algorithms + Reasoning + Actions→ (A)Intelligence</a:t>
            </a:r>
            <a:endParaRPr lang="en-US" sz="16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89023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-US" sz="1600" b="1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Machine Learning</a:t>
            </a:r>
            <a:r>
              <a:rPr lang="en-US" sz="16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Set of algorithms / techniques / mechanisms that are able to learn from data.</a:t>
            </a:r>
            <a:endParaRPr lang="en-US" sz="16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70736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map output to inputs, i.e., build the function f(.) that represents the ‘knowledge’</a:t>
            </a:r>
            <a:endParaRPr lang="en-US" sz="16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70735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mechanisms, not explicitly programmed for a single family of functions f(.)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;  In some cases, their performance/learning bounds are known</a:t>
            </a:r>
          </a:p>
          <a:p>
            <a:pPr marL="432000" marR="0" lvl="0" indent="-389023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-US" sz="1600" b="1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Deep Learning: </a:t>
            </a:r>
            <a:r>
              <a:rPr lang="en-US" sz="1600" b="0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Includes learning the relevant ‘features’ of the model.</a:t>
            </a:r>
            <a:endParaRPr lang="en-US" sz="16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39CFD-FF0D-29A6-259C-6219538B22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844DE-2AB5-FAD0-4A05-77C2A5A2282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23E8A2-12C6-0F90-268E-2F15F5B56FC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233;p38">
            <a:extLst>
              <a:ext uri="{FF2B5EF4-FFF2-40B4-BE49-F238E27FC236}">
                <a16:creationId xmlns:a16="http://schemas.microsoft.com/office/drawing/2014/main" id="{78C6A3C8-9517-6ADE-50D3-F8AD841B1F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6013" y="1842115"/>
            <a:ext cx="538560" cy="5500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4;p38">
            <a:extLst>
              <a:ext uri="{FF2B5EF4-FFF2-40B4-BE49-F238E27FC236}">
                <a16:creationId xmlns:a16="http://schemas.microsoft.com/office/drawing/2014/main" id="{4E5C47D7-AB83-B2B7-8F81-364D9D65C056}"/>
              </a:ext>
            </a:extLst>
          </p:cNvPr>
          <p:cNvSpPr txBox="1"/>
          <p:nvPr/>
        </p:nvSpPr>
        <p:spPr>
          <a:xfrm>
            <a:off x="8459833" y="2328835"/>
            <a:ext cx="1690920" cy="34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strike="noStrik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Intelligent agent</a:t>
            </a:r>
            <a:endParaRPr sz="1800" b="0" strike="noStrik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235;p38">
            <a:extLst>
              <a:ext uri="{FF2B5EF4-FFF2-40B4-BE49-F238E27FC236}">
                <a16:creationId xmlns:a16="http://schemas.microsoft.com/office/drawing/2014/main" id="{582DC501-2C74-8144-51CC-DC59FC2F115C}"/>
              </a:ext>
            </a:extLst>
          </p:cNvPr>
          <p:cNvSpPr/>
          <p:nvPr/>
        </p:nvSpPr>
        <p:spPr>
          <a:xfrm>
            <a:off x="8411054" y="4185715"/>
            <a:ext cx="1788479" cy="1629715"/>
          </a:xfrm>
          <a:custGeom>
            <a:avLst/>
            <a:gdLst/>
            <a:ahLst/>
            <a:cxnLst/>
            <a:rect l="l" t="t" r="r" b="b"/>
            <a:pathLst>
              <a:path w="4970" h="4529" extrusionOk="0">
                <a:moveTo>
                  <a:pt x="754" y="0"/>
                </a:moveTo>
                <a:lnTo>
                  <a:pt x="755" y="0"/>
                </a:lnTo>
                <a:cubicBezTo>
                  <a:pt x="622" y="0"/>
                  <a:pt x="492" y="35"/>
                  <a:pt x="377" y="101"/>
                </a:cubicBezTo>
                <a:cubicBezTo>
                  <a:pt x="263" y="167"/>
                  <a:pt x="167" y="263"/>
                  <a:pt x="101" y="377"/>
                </a:cubicBezTo>
                <a:cubicBezTo>
                  <a:pt x="35" y="492"/>
                  <a:pt x="0" y="622"/>
                  <a:pt x="0" y="755"/>
                </a:cubicBezTo>
                <a:lnTo>
                  <a:pt x="0" y="3773"/>
                </a:lnTo>
                <a:lnTo>
                  <a:pt x="0" y="3773"/>
                </a:lnTo>
                <a:cubicBezTo>
                  <a:pt x="0" y="3906"/>
                  <a:pt x="35" y="4036"/>
                  <a:pt x="101" y="4151"/>
                </a:cubicBezTo>
                <a:cubicBezTo>
                  <a:pt x="167" y="4265"/>
                  <a:pt x="263" y="4361"/>
                  <a:pt x="377" y="4427"/>
                </a:cubicBezTo>
                <a:cubicBezTo>
                  <a:pt x="492" y="4493"/>
                  <a:pt x="622" y="4528"/>
                  <a:pt x="755" y="4528"/>
                </a:cubicBezTo>
                <a:lnTo>
                  <a:pt x="4214" y="4528"/>
                </a:lnTo>
                <a:lnTo>
                  <a:pt x="4214" y="4528"/>
                </a:lnTo>
                <a:cubicBezTo>
                  <a:pt x="4347" y="4528"/>
                  <a:pt x="4477" y="4493"/>
                  <a:pt x="4592" y="4427"/>
                </a:cubicBezTo>
                <a:cubicBezTo>
                  <a:pt x="4706" y="4361"/>
                  <a:pt x="4802" y="4265"/>
                  <a:pt x="4868" y="4151"/>
                </a:cubicBezTo>
                <a:cubicBezTo>
                  <a:pt x="4934" y="4036"/>
                  <a:pt x="4969" y="3906"/>
                  <a:pt x="4969" y="3773"/>
                </a:cubicBezTo>
                <a:lnTo>
                  <a:pt x="4969" y="754"/>
                </a:lnTo>
                <a:lnTo>
                  <a:pt x="4969" y="755"/>
                </a:lnTo>
                <a:lnTo>
                  <a:pt x="4969" y="755"/>
                </a:lnTo>
                <a:cubicBezTo>
                  <a:pt x="4969" y="622"/>
                  <a:pt x="4934" y="492"/>
                  <a:pt x="4868" y="377"/>
                </a:cubicBezTo>
                <a:cubicBezTo>
                  <a:pt x="4802" y="263"/>
                  <a:pt x="4706" y="167"/>
                  <a:pt x="4592" y="101"/>
                </a:cubicBezTo>
                <a:cubicBezTo>
                  <a:pt x="4477" y="35"/>
                  <a:pt x="4347" y="0"/>
                  <a:pt x="4214" y="0"/>
                </a:cubicBezTo>
                <a:lnTo>
                  <a:pt x="754" y="0"/>
                </a:lnTo>
              </a:path>
            </a:pathLst>
          </a:custGeom>
          <a:solidFill>
            <a:srgbClr val="5983B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36;p38">
            <a:extLst>
              <a:ext uri="{FF2B5EF4-FFF2-40B4-BE49-F238E27FC236}">
                <a16:creationId xmlns:a16="http://schemas.microsoft.com/office/drawing/2014/main" id="{B4DFA436-8FF4-D4E9-1903-CCA27A8AF12D}"/>
              </a:ext>
            </a:extLst>
          </p:cNvPr>
          <p:cNvSpPr/>
          <p:nvPr/>
        </p:nvSpPr>
        <p:spPr>
          <a:xfrm>
            <a:off x="8527515" y="4672435"/>
            <a:ext cx="1555556" cy="1047599"/>
          </a:xfrm>
          <a:custGeom>
            <a:avLst/>
            <a:gdLst/>
            <a:ahLst/>
            <a:cxnLst/>
            <a:rect l="l" t="t" r="r" b="b"/>
            <a:pathLst>
              <a:path w="4323" h="2912" extrusionOk="0">
                <a:moveTo>
                  <a:pt x="485" y="0"/>
                </a:moveTo>
                <a:lnTo>
                  <a:pt x="485" y="0"/>
                </a:lnTo>
                <a:cubicBezTo>
                  <a:pt x="400" y="0"/>
                  <a:pt x="316" y="22"/>
                  <a:pt x="243" y="65"/>
                </a:cubicBezTo>
                <a:cubicBezTo>
                  <a:pt x="169" y="108"/>
                  <a:pt x="108" y="169"/>
                  <a:pt x="65" y="243"/>
                </a:cubicBezTo>
                <a:cubicBezTo>
                  <a:pt x="22" y="316"/>
                  <a:pt x="0" y="400"/>
                  <a:pt x="0" y="485"/>
                </a:cubicBezTo>
                <a:lnTo>
                  <a:pt x="0" y="2425"/>
                </a:lnTo>
                <a:lnTo>
                  <a:pt x="0" y="2426"/>
                </a:lnTo>
                <a:cubicBezTo>
                  <a:pt x="0" y="2511"/>
                  <a:pt x="22" y="2595"/>
                  <a:pt x="65" y="2668"/>
                </a:cubicBezTo>
                <a:cubicBezTo>
                  <a:pt x="108" y="2742"/>
                  <a:pt x="169" y="2803"/>
                  <a:pt x="243" y="2846"/>
                </a:cubicBezTo>
                <a:cubicBezTo>
                  <a:pt x="316" y="2889"/>
                  <a:pt x="400" y="2911"/>
                  <a:pt x="485" y="2911"/>
                </a:cubicBezTo>
                <a:lnTo>
                  <a:pt x="3836" y="2911"/>
                </a:lnTo>
                <a:lnTo>
                  <a:pt x="3837" y="2911"/>
                </a:lnTo>
                <a:cubicBezTo>
                  <a:pt x="3922" y="2911"/>
                  <a:pt x="4006" y="2889"/>
                  <a:pt x="4079" y="2846"/>
                </a:cubicBezTo>
                <a:cubicBezTo>
                  <a:pt x="4153" y="2803"/>
                  <a:pt x="4214" y="2742"/>
                  <a:pt x="4257" y="2668"/>
                </a:cubicBezTo>
                <a:cubicBezTo>
                  <a:pt x="4300" y="2595"/>
                  <a:pt x="4322" y="2511"/>
                  <a:pt x="4322" y="2426"/>
                </a:cubicBezTo>
                <a:lnTo>
                  <a:pt x="4322" y="485"/>
                </a:lnTo>
                <a:lnTo>
                  <a:pt x="4322" y="485"/>
                </a:lnTo>
                <a:lnTo>
                  <a:pt x="4322" y="485"/>
                </a:lnTo>
                <a:cubicBezTo>
                  <a:pt x="4322" y="400"/>
                  <a:pt x="4300" y="316"/>
                  <a:pt x="4257" y="243"/>
                </a:cubicBezTo>
                <a:cubicBezTo>
                  <a:pt x="4214" y="169"/>
                  <a:pt x="4153" y="108"/>
                  <a:pt x="4079" y="65"/>
                </a:cubicBezTo>
                <a:cubicBezTo>
                  <a:pt x="4006" y="22"/>
                  <a:pt x="3922" y="0"/>
                  <a:pt x="3837" y="0"/>
                </a:cubicBezTo>
                <a:lnTo>
                  <a:pt x="485" y="0"/>
                </a:lnTo>
              </a:path>
            </a:pathLst>
          </a:custGeom>
          <a:solidFill>
            <a:srgbClr val="A4C2F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ML</a:t>
            </a:r>
            <a:endParaRPr sz="1800" b="0" strike="noStrik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37;p38">
            <a:extLst>
              <a:ext uri="{FF2B5EF4-FFF2-40B4-BE49-F238E27FC236}">
                <a16:creationId xmlns:a16="http://schemas.microsoft.com/office/drawing/2014/main" id="{A4E8A14F-DD8A-9E72-D3F2-1FB5E985CAA6}"/>
              </a:ext>
            </a:extLst>
          </p:cNvPr>
          <p:cNvSpPr/>
          <p:nvPr/>
        </p:nvSpPr>
        <p:spPr>
          <a:xfrm>
            <a:off x="8627951" y="5180395"/>
            <a:ext cx="1354685" cy="433799"/>
          </a:xfrm>
          <a:custGeom>
            <a:avLst/>
            <a:gdLst/>
            <a:ahLst/>
            <a:cxnLst/>
            <a:rect l="l" t="t" r="r" b="b"/>
            <a:pathLst>
              <a:path w="3765" h="1207" extrusionOk="0">
                <a:moveTo>
                  <a:pt x="201" y="0"/>
                </a:moveTo>
                <a:lnTo>
                  <a:pt x="201" y="0"/>
                </a:lnTo>
                <a:cubicBezTo>
                  <a:pt x="166" y="0"/>
                  <a:pt x="131" y="9"/>
                  <a:pt x="101" y="27"/>
                </a:cubicBezTo>
                <a:cubicBezTo>
                  <a:pt x="70" y="45"/>
                  <a:pt x="45" y="70"/>
                  <a:pt x="27" y="101"/>
                </a:cubicBezTo>
                <a:cubicBezTo>
                  <a:pt x="9" y="131"/>
                  <a:pt x="0" y="166"/>
                  <a:pt x="0" y="201"/>
                </a:cubicBezTo>
                <a:lnTo>
                  <a:pt x="0" y="1005"/>
                </a:lnTo>
                <a:lnTo>
                  <a:pt x="0" y="1005"/>
                </a:lnTo>
                <a:cubicBezTo>
                  <a:pt x="0" y="1040"/>
                  <a:pt x="9" y="1075"/>
                  <a:pt x="27" y="1106"/>
                </a:cubicBezTo>
                <a:cubicBezTo>
                  <a:pt x="45" y="1136"/>
                  <a:pt x="70" y="1161"/>
                  <a:pt x="101" y="1179"/>
                </a:cubicBezTo>
                <a:cubicBezTo>
                  <a:pt x="131" y="1197"/>
                  <a:pt x="166" y="1206"/>
                  <a:pt x="201" y="1206"/>
                </a:cubicBezTo>
                <a:lnTo>
                  <a:pt x="3562" y="1206"/>
                </a:lnTo>
                <a:lnTo>
                  <a:pt x="3563" y="1206"/>
                </a:lnTo>
                <a:cubicBezTo>
                  <a:pt x="3598" y="1206"/>
                  <a:pt x="3633" y="1197"/>
                  <a:pt x="3664" y="1179"/>
                </a:cubicBezTo>
                <a:cubicBezTo>
                  <a:pt x="3694" y="1161"/>
                  <a:pt x="3719" y="1136"/>
                  <a:pt x="3737" y="1106"/>
                </a:cubicBezTo>
                <a:cubicBezTo>
                  <a:pt x="3755" y="1075"/>
                  <a:pt x="3764" y="1040"/>
                  <a:pt x="3764" y="1005"/>
                </a:cubicBezTo>
                <a:lnTo>
                  <a:pt x="3763" y="201"/>
                </a:lnTo>
                <a:lnTo>
                  <a:pt x="3764" y="201"/>
                </a:lnTo>
                <a:lnTo>
                  <a:pt x="3764" y="201"/>
                </a:lnTo>
                <a:cubicBezTo>
                  <a:pt x="3764" y="166"/>
                  <a:pt x="3755" y="131"/>
                  <a:pt x="3737" y="101"/>
                </a:cubicBezTo>
                <a:cubicBezTo>
                  <a:pt x="3719" y="70"/>
                  <a:pt x="3694" y="45"/>
                  <a:pt x="3664" y="27"/>
                </a:cubicBezTo>
                <a:cubicBezTo>
                  <a:pt x="3633" y="9"/>
                  <a:pt x="3598" y="0"/>
                  <a:pt x="3563" y="0"/>
                </a:cubicBezTo>
                <a:lnTo>
                  <a:pt x="201" y="0"/>
                </a:lnTo>
              </a:path>
            </a:pathLst>
          </a:custGeom>
          <a:solidFill>
            <a:srgbClr val="93C47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DL</a:t>
            </a:r>
            <a:endParaRPr sz="1800" b="0" strike="noStrik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" name="Google Shape;239;p38">
            <a:extLst>
              <a:ext uri="{FF2B5EF4-FFF2-40B4-BE49-F238E27FC236}">
                <a16:creationId xmlns:a16="http://schemas.microsoft.com/office/drawing/2014/main" id="{F5BC70FB-C255-ECC7-F7A6-3C32A020661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1368" y="3095625"/>
            <a:ext cx="1847850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34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1549-9CAC-C7E8-50BD-F82A1932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Building</a:t>
            </a:r>
            <a:r>
              <a:rPr lang="pl-PL" dirty="0"/>
              <a:t> </a:t>
            </a:r>
            <a:r>
              <a:rPr lang="pl-PL" dirty="0" err="1"/>
              <a:t>models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52B68-8CED-83E1-E47F-1EFF3F981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f(.) describes a system.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ML enables to model extremely complex systems by characterizing the hidden relationships between input parameters </a:t>
            </a:r>
            <a:r>
              <a:rPr lang="en-US" dirty="0"/>
              <a:t>x</a:t>
            </a:r>
            <a:r>
              <a:rPr lang="en-US" b="0" dirty="0"/>
              <a:t> (features) and outputs </a:t>
            </a:r>
            <a:r>
              <a:rPr lang="en-US" dirty="0"/>
              <a:t>y</a:t>
            </a:r>
            <a:r>
              <a:rPr lang="en-US" b="0" dirty="0"/>
              <a:t> (labels).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</a:t>
            </a:r>
            <a:r>
              <a:rPr lang="en-US" b="0" dirty="0"/>
              <a:t>: To train a model able to suggest the best MCS to exchange data between the AP and laptop.</a:t>
            </a:r>
          </a:p>
          <a:p>
            <a:pPr>
              <a:buFont typeface="Arial" panose="020B0604020202020204" pitchFamily="34" charset="0"/>
              <a:buChar char="•"/>
            </a:pPr>
            <a:endParaRPr lang="pl-PL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D06D6-E7A1-460F-2D1A-B5F4E9C5B4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561F9-D4B5-FE7E-AC59-D8C7F1310BF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E3624D9-6718-9BC0-DFD6-4D7E98818A1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cxnSp>
        <p:nvCxnSpPr>
          <p:cNvPr id="7" name="Google Shape;246;p39">
            <a:extLst>
              <a:ext uri="{FF2B5EF4-FFF2-40B4-BE49-F238E27FC236}">
                <a16:creationId xmlns:a16="http://schemas.microsoft.com/office/drawing/2014/main" id="{2A07EE79-C3E9-0645-2238-1048D65A0432}"/>
              </a:ext>
            </a:extLst>
          </p:cNvPr>
          <p:cNvCxnSpPr/>
          <p:nvPr/>
        </p:nvCxnSpPr>
        <p:spPr>
          <a:xfrm rot="10800000">
            <a:off x="2985120" y="4571915"/>
            <a:ext cx="0" cy="827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8" name="Google Shape;247;p39">
            <a:extLst>
              <a:ext uri="{FF2B5EF4-FFF2-40B4-BE49-F238E27FC236}">
                <a16:creationId xmlns:a16="http://schemas.microsoft.com/office/drawing/2014/main" id="{6AFFDA1A-673C-6FF0-C6E9-0CF2B00E85A9}"/>
              </a:ext>
            </a:extLst>
          </p:cNvPr>
          <p:cNvCxnSpPr/>
          <p:nvPr/>
        </p:nvCxnSpPr>
        <p:spPr>
          <a:xfrm rot="10800000">
            <a:off x="3062220" y="4641575"/>
            <a:ext cx="1188300" cy="1188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pic>
        <p:nvPicPr>
          <p:cNvPr id="9" name="Google Shape;248;p39">
            <a:extLst>
              <a:ext uri="{FF2B5EF4-FFF2-40B4-BE49-F238E27FC236}">
                <a16:creationId xmlns:a16="http://schemas.microsoft.com/office/drawing/2014/main" id="{A6C34740-215A-BB19-1E56-6BD78D6A0D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160" y="4312055"/>
            <a:ext cx="1005480" cy="46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49;p39">
            <a:extLst>
              <a:ext uri="{FF2B5EF4-FFF2-40B4-BE49-F238E27FC236}">
                <a16:creationId xmlns:a16="http://schemas.microsoft.com/office/drawing/2014/main" id="{4BD13293-9FEF-8BE3-355F-24B4E6D2B0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8040" y="5402495"/>
            <a:ext cx="1112040" cy="691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50;p39">
            <a:extLst>
              <a:ext uri="{FF2B5EF4-FFF2-40B4-BE49-F238E27FC236}">
                <a16:creationId xmlns:a16="http://schemas.microsoft.com/office/drawing/2014/main" id="{D0DCB6A0-E71F-4984-877C-3639FC2157D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1160" y="5266775"/>
            <a:ext cx="834120" cy="70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51;p39">
            <a:extLst>
              <a:ext uri="{FF2B5EF4-FFF2-40B4-BE49-F238E27FC236}">
                <a16:creationId xmlns:a16="http://schemas.microsoft.com/office/drawing/2014/main" id="{D0E21A2B-7144-63BA-D535-01610EDFA00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4800" y="4106135"/>
            <a:ext cx="538560" cy="55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52;p39">
            <a:extLst>
              <a:ext uri="{FF2B5EF4-FFF2-40B4-BE49-F238E27FC236}">
                <a16:creationId xmlns:a16="http://schemas.microsoft.com/office/drawing/2014/main" id="{968DCFA0-5B3D-E3AC-401E-2D15AE5E6853}"/>
              </a:ext>
            </a:extLst>
          </p:cNvPr>
          <p:cNvSpPr txBox="1"/>
          <p:nvPr/>
        </p:nvSpPr>
        <p:spPr>
          <a:xfrm>
            <a:off x="3427200" y="4888055"/>
            <a:ext cx="763920" cy="34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MCS?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Google Shape;253;p39">
            <a:extLst>
              <a:ext uri="{FF2B5EF4-FFF2-40B4-BE49-F238E27FC236}">
                <a16:creationId xmlns:a16="http://schemas.microsoft.com/office/drawing/2014/main" id="{E32A3FD1-6BB5-76F9-B6F7-64CCE3FD45C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08800" y="4625975"/>
            <a:ext cx="1165681" cy="8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54;p39">
            <a:extLst>
              <a:ext uri="{FF2B5EF4-FFF2-40B4-BE49-F238E27FC236}">
                <a16:creationId xmlns:a16="http://schemas.microsoft.com/office/drawing/2014/main" id="{9BE43D16-F9E5-C89C-0634-11B13F40BDC5}"/>
              </a:ext>
            </a:extLst>
          </p:cNvPr>
          <p:cNvSpPr txBox="1"/>
          <p:nvPr/>
        </p:nvSpPr>
        <p:spPr>
          <a:xfrm>
            <a:off x="5257800" y="4136375"/>
            <a:ext cx="1390200" cy="18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Features</a:t>
            </a:r>
            <a:endParaRPr sz="16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RSSI</a:t>
            </a:r>
            <a:endParaRPr sz="16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Throughput</a:t>
            </a:r>
            <a:endParaRPr sz="16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PER</a:t>
            </a:r>
            <a:endParaRPr sz="16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Coll. </a:t>
            </a:r>
            <a:r>
              <a:rPr lang="en-US" sz="1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6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rob.</a:t>
            </a:r>
            <a:endParaRPr sz="16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SS</a:t>
            </a:r>
            <a:endParaRPr sz="16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Bandwidth</a:t>
            </a:r>
            <a:endParaRPr sz="16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255;p39">
            <a:extLst>
              <a:ext uri="{FF2B5EF4-FFF2-40B4-BE49-F238E27FC236}">
                <a16:creationId xmlns:a16="http://schemas.microsoft.com/office/drawing/2014/main" id="{4E215782-C5B2-DF5C-1A54-A5F6C04B9896}"/>
              </a:ext>
            </a:extLst>
          </p:cNvPr>
          <p:cNvSpPr txBox="1"/>
          <p:nvPr/>
        </p:nvSpPr>
        <p:spPr>
          <a:xfrm>
            <a:off x="7689720" y="4849535"/>
            <a:ext cx="6621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MCS</a:t>
            </a:r>
            <a:endParaRPr sz="15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256;p39">
            <a:extLst>
              <a:ext uri="{FF2B5EF4-FFF2-40B4-BE49-F238E27FC236}">
                <a16:creationId xmlns:a16="http://schemas.microsoft.com/office/drawing/2014/main" id="{FBCC152B-CC19-4D25-C97A-75391BE1A464}"/>
              </a:ext>
            </a:extLst>
          </p:cNvPr>
          <p:cNvSpPr txBox="1"/>
          <p:nvPr/>
        </p:nvSpPr>
        <p:spPr>
          <a:xfrm>
            <a:off x="6725520" y="5404655"/>
            <a:ext cx="7776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3039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212C-7404-04E0-AC60-36CE457E5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having a model useful?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52719-1D54-16F1-68C0-904AEE05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22097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 model can give us some useful information before taking (better) decisions.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It can predict what will be the ‘performance’ (output) given a certain configuration (input).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</a:t>
            </a:r>
            <a:r>
              <a:rPr lang="en-US" b="0" dirty="0"/>
              <a:t>: Given a certain scenario, we want to find the configuration that maximizes the throughput</a:t>
            </a:r>
          </a:p>
          <a:p>
            <a:pPr>
              <a:buFont typeface="Arial" panose="020B0604020202020204" pitchFamily="34" charset="0"/>
              <a:buChar char="•"/>
            </a:pPr>
            <a:endParaRPr lang="pl-PL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BEE9A-C4F5-16CD-F19C-273C6C024C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AF870-BD49-547F-AF56-E32CADC48A1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8B9BD0-E14D-9A7E-036C-BCF6A25089D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264;p40">
            <a:extLst>
              <a:ext uri="{FF2B5EF4-FFF2-40B4-BE49-F238E27FC236}">
                <a16:creationId xmlns:a16="http://schemas.microsoft.com/office/drawing/2014/main" id="{F06A79F3-7C32-0AB7-0EBE-119F5DFFC7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6782" y="4267200"/>
            <a:ext cx="6757920" cy="178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581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8BF7-EFCF-9D94-1FAD-25B3727E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having a model useful?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E69B0-1C40-9C2B-1568-9F9B5823E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25145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 model can give us some useful information before taking (better) decisions.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It can predict what will be the ‘performance’ (output) given a certain configuration (input).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</a:t>
            </a:r>
            <a:r>
              <a:rPr lang="en-US" b="0" dirty="0"/>
              <a:t>: After gathering data from different APs (load, number of associated clients, technology &amp; capabilities, RSSI, etc. ) a STA can sequentially predict which is the best AP to associate.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E7DE3-8BEF-57BC-3A1E-70E6E7EDF8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D68E8-2133-29AE-FBC2-C9E588D4D47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5515B26-DB18-E1D5-395A-EC5D7B0C160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cxnSp>
        <p:nvCxnSpPr>
          <p:cNvPr id="7" name="Google Shape;270;p41">
            <a:extLst>
              <a:ext uri="{FF2B5EF4-FFF2-40B4-BE49-F238E27FC236}">
                <a16:creationId xmlns:a16="http://schemas.microsoft.com/office/drawing/2014/main" id="{E7A30AE2-0EC9-DF1A-61DA-8A7C019074B3}"/>
              </a:ext>
            </a:extLst>
          </p:cNvPr>
          <p:cNvCxnSpPr/>
          <p:nvPr/>
        </p:nvCxnSpPr>
        <p:spPr>
          <a:xfrm rot="10800000">
            <a:off x="4487317" y="4723920"/>
            <a:ext cx="878400" cy="120312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cxnSp>
        <p:nvCxnSpPr>
          <p:cNvPr id="8" name="Google Shape;271;p41">
            <a:extLst>
              <a:ext uri="{FF2B5EF4-FFF2-40B4-BE49-F238E27FC236}">
                <a16:creationId xmlns:a16="http://schemas.microsoft.com/office/drawing/2014/main" id="{DE48245F-C572-742E-8D24-AC8DC4A2B3C6}"/>
              </a:ext>
            </a:extLst>
          </p:cNvPr>
          <p:cNvCxnSpPr/>
          <p:nvPr/>
        </p:nvCxnSpPr>
        <p:spPr>
          <a:xfrm rot="10800000" flipH="1">
            <a:off x="5365717" y="4702680"/>
            <a:ext cx="2127240" cy="1005480"/>
          </a:xfrm>
          <a:prstGeom prst="straightConnector1">
            <a:avLst/>
          </a:prstGeom>
          <a:noFill/>
          <a:ln w="19075" cap="flat" cmpd="sng">
            <a:solidFill>
              <a:srgbClr val="00A933"/>
            </a:solidFill>
            <a:prstDash val="dashDot"/>
            <a:round/>
            <a:headEnd type="none" w="sm" len="sm"/>
            <a:tailEnd type="none" w="sm" len="sm"/>
          </a:ln>
        </p:spPr>
      </p:cxnSp>
      <p:pic>
        <p:nvPicPr>
          <p:cNvPr id="9" name="Google Shape;274;p41">
            <a:extLst>
              <a:ext uri="{FF2B5EF4-FFF2-40B4-BE49-F238E27FC236}">
                <a16:creationId xmlns:a16="http://schemas.microsoft.com/office/drawing/2014/main" id="{2E6D7A21-1625-078B-986A-DCDA666006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0157" y="4419720"/>
            <a:ext cx="1005480" cy="46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5;p41">
            <a:extLst>
              <a:ext uri="{FF2B5EF4-FFF2-40B4-BE49-F238E27FC236}">
                <a16:creationId xmlns:a16="http://schemas.microsoft.com/office/drawing/2014/main" id="{5DC55852-1C84-D00D-345B-5967D24652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0477" y="5510160"/>
            <a:ext cx="1112040" cy="69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76;p41">
            <a:extLst>
              <a:ext uri="{FF2B5EF4-FFF2-40B4-BE49-F238E27FC236}">
                <a16:creationId xmlns:a16="http://schemas.microsoft.com/office/drawing/2014/main" id="{9E4B4DF0-192B-7043-907F-FA46277744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4917" y="4420080"/>
            <a:ext cx="1005480" cy="46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77;p41">
            <a:extLst>
              <a:ext uri="{FF2B5EF4-FFF2-40B4-BE49-F238E27FC236}">
                <a16:creationId xmlns:a16="http://schemas.microsoft.com/office/drawing/2014/main" id="{B7299587-68FE-27EF-0480-18431D82DF4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9157" y="5510160"/>
            <a:ext cx="538560" cy="55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78;p41">
            <a:extLst>
              <a:ext uri="{FF2B5EF4-FFF2-40B4-BE49-F238E27FC236}">
                <a16:creationId xmlns:a16="http://schemas.microsoft.com/office/drawing/2014/main" id="{650A8951-94BD-D264-58F0-375F420CDB7F}"/>
              </a:ext>
            </a:extLst>
          </p:cNvPr>
          <p:cNvSpPr txBox="1"/>
          <p:nvPr/>
        </p:nvSpPr>
        <p:spPr>
          <a:xfrm>
            <a:off x="6307837" y="5583600"/>
            <a:ext cx="282960" cy="34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279;p41">
            <a:extLst>
              <a:ext uri="{FF2B5EF4-FFF2-40B4-BE49-F238E27FC236}">
                <a16:creationId xmlns:a16="http://schemas.microsoft.com/office/drawing/2014/main" id="{9AB2085C-E485-5EBF-3BEB-4C7822976AEA}"/>
              </a:ext>
            </a:extLst>
          </p:cNvPr>
          <p:cNvSpPr txBox="1"/>
          <p:nvPr/>
        </p:nvSpPr>
        <p:spPr>
          <a:xfrm>
            <a:off x="2380957" y="4789800"/>
            <a:ext cx="268452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RSSI, 11ax, 80% busy</a:t>
            </a:r>
            <a:endParaRPr sz="14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280;p41">
            <a:extLst>
              <a:ext uri="{FF2B5EF4-FFF2-40B4-BE49-F238E27FC236}">
                <a16:creationId xmlns:a16="http://schemas.microsoft.com/office/drawing/2014/main" id="{9E174D2B-C55B-714C-416E-15B0E2EADB79}"/>
              </a:ext>
            </a:extLst>
          </p:cNvPr>
          <p:cNvSpPr txBox="1"/>
          <p:nvPr/>
        </p:nvSpPr>
        <p:spPr>
          <a:xfrm>
            <a:off x="7143757" y="4800600"/>
            <a:ext cx="268452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medium RSSI, 11n, 10% busy</a:t>
            </a:r>
            <a:endParaRPr sz="14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Google Shape;281;p41">
            <a:extLst>
              <a:ext uri="{FF2B5EF4-FFF2-40B4-BE49-F238E27FC236}">
                <a16:creationId xmlns:a16="http://schemas.microsoft.com/office/drawing/2014/main" id="{688953A4-56B6-5E76-2210-DA1628AE6DE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2917" y="5400360"/>
            <a:ext cx="1165680" cy="8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82;p41">
            <a:extLst>
              <a:ext uri="{FF2B5EF4-FFF2-40B4-BE49-F238E27FC236}">
                <a16:creationId xmlns:a16="http://schemas.microsoft.com/office/drawing/2014/main" id="{92CE6A18-658E-F378-086C-FDF419951899}"/>
              </a:ext>
            </a:extLst>
          </p:cNvPr>
          <p:cNvSpPr txBox="1"/>
          <p:nvPr/>
        </p:nvSpPr>
        <p:spPr>
          <a:xfrm>
            <a:off x="5029477" y="4531320"/>
            <a:ext cx="345240" cy="34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283;p41">
            <a:extLst>
              <a:ext uri="{FF2B5EF4-FFF2-40B4-BE49-F238E27FC236}">
                <a16:creationId xmlns:a16="http://schemas.microsoft.com/office/drawing/2014/main" id="{42D3EE42-4136-7F14-BEEB-E1071CEC9019}"/>
              </a:ext>
            </a:extLst>
          </p:cNvPr>
          <p:cNvSpPr txBox="1"/>
          <p:nvPr/>
        </p:nvSpPr>
        <p:spPr>
          <a:xfrm>
            <a:off x="8017837" y="4531320"/>
            <a:ext cx="333000" cy="34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284;p41">
            <a:extLst>
              <a:ext uri="{FF2B5EF4-FFF2-40B4-BE49-F238E27FC236}">
                <a16:creationId xmlns:a16="http://schemas.microsoft.com/office/drawing/2014/main" id="{2516297C-7254-23CD-81A0-A2D66372EC3E}"/>
              </a:ext>
            </a:extLst>
          </p:cNvPr>
          <p:cNvSpPr txBox="1"/>
          <p:nvPr/>
        </p:nvSpPr>
        <p:spPr>
          <a:xfrm>
            <a:off x="7944037" y="5642640"/>
            <a:ext cx="333000" cy="34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1680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1381-085E-589E-D59B-4EB3E135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techniques build models from data (training)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3412D-5187-7EFE-6030-5914B767A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 marR="0" lvl="0" indent="-39080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en-US" sz="17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Two training cases:</a:t>
            </a:r>
          </a:p>
          <a:p>
            <a:pPr marL="864000" marR="0" lvl="1" indent="-370227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−"/>
            </a:pPr>
            <a:r>
              <a:rPr lang="en-US" sz="17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Off-line</a:t>
            </a:r>
            <a:r>
              <a:rPr lang="en-US" sz="17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: using a static dataset 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7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present from the beginning)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17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70227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−"/>
            </a:pPr>
            <a:r>
              <a:rPr lang="en-US" sz="17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On-line</a:t>
            </a:r>
            <a:r>
              <a:rPr lang="en-US" sz="17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: the dataset is created in real-time, so the model is updated as more data is collected.</a:t>
            </a:r>
          </a:p>
          <a:p>
            <a:pPr marL="432000" marR="0" lvl="0" indent="-390802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en-US" sz="17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Training is based on minimizing the error between what is known (in the dataset) and predicted (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the model</a:t>
            </a:r>
            <a:r>
              <a:rPr lang="en-US" sz="17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) outputs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17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spcBef>
                <a:spcPts val="1414"/>
              </a:spcBef>
              <a:spcAft>
                <a:spcPts val="0"/>
              </a:spcAft>
              <a:buNone/>
            </a:pPr>
            <a:endParaRPr lang="en-US" sz="1700" dirty="0">
              <a:highlight>
                <a:srgbClr val="B6D7A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spcBef>
                <a:spcPts val="1414"/>
              </a:spcBef>
              <a:spcAft>
                <a:spcPts val="0"/>
              </a:spcAft>
              <a:buNone/>
            </a:pPr>
            <a:endParaRPr lang="en-US" sz="1700" dirty="0">
              <a:highlight>
                <a:srgbClr val="B6D7A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spcBef>
                <a:spcPts val="1414"/>
              </a:spcBef>
              <a:spcAft>
                <a:spcPts val="0"/>
              </a:spcAft>
              <a:buNone/>
            </a:pPr>
            <a:endParaRPr lang="en-US" sz="1700" dirty="0">
              <a:highlight>
                <a:srgbClr val="B6D7A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spcBef>
                <a:spcPts val="1414"/>
              </a:spcBef>
              <a:spcAft>
                <a:spcPts val="0"/>
              </a:spcAft>
              <a:buNone/>
            </a:pPr>
            <a:endParaRPr lang="en-US" sz="1700" dirty="0">
              <a:highlight>
                <a:srgbClr val="B6D7A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90802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en-US" sz="1700" b="0" strike="noStrike" dirty="0">
                <a:highlight>
                  <a:srgbClr val="B6D7A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Models should be as general as possible</a:t>
            </a:r>
            <a:r>
              <a:rPr lang="en-US" sz="17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the aim is not to exactly map inputs and outputs, but to learn the context behind any existing relationship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 (no overfitting).</a:t>
            </a:r>
            <a:endParaRPr lang="en-US" sz="17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AC5E6-9241-FAA6-0CA3-70A1DB534F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9A828-A085-BCA3-274E-58827247DF8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8D80CB-0D6A-2F99-443F-28E6B4DCC2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292;p42">
            <a:extLst>
              <a:ext uri="{FF2B5EF4-FFF2-40B4-BE49-F238E27FC236}">
                <a16:creationId xmlns:a16="http://schemas.microsoft.com/office/drawing/2014/main" id="{CF46298C-9F80-BCDD-E05D-952480E831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6059" y="3727444"/>
            <a:ext cx="5699881" cy="13543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93;p42">
            <a:extLst>
              <a:ext uri="{FF2B5EF4-FFF2-40B4-BE49-F238E27FC236}">
                <a16:creationId xmlns:a16="http://schemas.microsoft.com/office/drawing/2014/main" id="{E64C0D55-FB08-0EDE-5D59-128A057B9EF1}"/>
              </a:ext>
            </a:extLst>
          </p:cNvPr>
          <p:cNvSpPr txBox="1"/>
          <p:nvPr/>
        </p:nvSpPr>
        <p:spPr>
          <a:xfrm>
            <a:off x="1759259" y="5101924"/>
            <a:ext cx="8662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model can be first trained off-line, deployed and then improved </a:t>
            </a:r>
            <a:r>
              <a:rPr lang="en-US" sz="1600" i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</a:t>
            </a:r>
            <a:r>
              <a:rPr lang="en-US" sz="1600" b="0" i="1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on-line training</a:t>
            </a:r>
            <a:endParaRPr sz="16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504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F05C-9323-7EDB-4C54-58906817F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Outline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B68F6-F54E-DF57-4312-4B0FAF01B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IEEE 802.11 Wi-Fi networks</a:t>
            </a:r>
            <a:endParaRPr lang="en-US" sz="18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Using ML to build models from data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AI/ML definitions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Overview of ML techniques: </a:t>
            </a:r>
            <a:r>
              <a:rPr lang="en-US" sz="180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800" i="0" u="none" strike="noStrike" cap="none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upervised, </a:t>
            </a:r>
            <a:r>
              <a:rPr lang="en-US" sz="180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1800" i="0" u="none" strike="noStrike" cap="none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nsupervised, </a:t>
            </a:r>
            <a:r>
              <a:rPr lang="en-US" sz="180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1800" i="0" u="none" strike="noStrike" cap="none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einforcement </a:t>
            </a:r>
            <a:r>
              <a:rPr lang="en-US" sz="180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1800" i="0" u="none" strike="noStrike" cap="none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earning 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Model training and deployment: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entralized and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istributed solutions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ML for improving IEEE 802.11 performance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State of the art: what the research community is doing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Examples</a:t>
            </a:r>
            <a:endParaRPr lang="en-US" sz="180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Times New Roman"/>
              <a:buAutoNum type="arabicPeriod"/>
            </a:pP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Open Challenges, </a:t>
            </a: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issing pieces and </a:t>
            </a: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800"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pl-PL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D02BA-A0C0-57C5-A6D7-5843A58F13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9AFC3-DF09-0BA2-973E-D7D4A6D2F52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65A630-B38E-8279-06D2-9E76F2AE27B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584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5D305-D458-1698-AE02-C540BD31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Taxonomy</a:t>
            </a:r>
            <a:r>
              <a:rPr lang="pl-PL" dirty="0"/>
              <a:t> of ML </a:t>
            </a:r>
            <a:r>
              <a:rPr lang="pl-PL" dirty="0" err="1"/>
              <a:t>models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9F1D-3022-0D7B-4343-2BF102A56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 marR="0" lvl="0" indent="-38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Supervised Learning (SL)</a:t>
            </a:r>
          </a:p>
          <a:p>
            <a:pPr marL="432000" marR="0" lvl="0" indent="-38115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Unsupervised Learning (UL)</a:t>
            </a:r>
          </a:p>
          <a:p>
            <a:pPr marL="432000" marR="0" lvl="0" indent="-38115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Reinforcement Learning (RL)</a:t>
            </a:r>
          </a:p>
          <a:p>
            <a:pPr marL="432000" marR="0" lvl="0" indent="-26685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endParaRPr lang="en-US" sz="18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26685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endParaRPr lang="en-US" sz="18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26685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None/>
            </a:pPr>
            <a:endParaRPr lang="en-US" sz="18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8115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How </a:t>
            </a:r>
            <a:r>
              <a:rPr lang="en-US" sz="1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these models trained?</a:t>
            </a:r>
          </a:p>
          <a:p>
            <a:pPr marL="864000" marR="0" lvl="1" indent="-352575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18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Centralized; Decentralized / Distributed</a:t>
            </a:r>
          </a:p>
          <a:p>
            <a:pPr marL="864000" marR="0" lvl="1" indent="-352575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−"/>
            </a:pPr>
            <a:r>
              <a:rPr lang="en-US" sz="18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Single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player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en-US" sz="18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Multiple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players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DF1EB-0D5E-04C9-C3D8-33CBE091BD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F326A-03ED-0A4E-F907-E6E10CDA04B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DA6E9A-2147-A37F-D73F-CCF8494B3C7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308;p44">
            <a:extLst>
              <a:ext uri="{FF2B5EF4-FFF2-40B4-BE49-F238E27FC236}">
                <a16:creationId xmlns:a16="http://schemas.microsoft.com/office/drawing/2014/main" id="{B873892B-43C3-3433-8421-0156517787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3318" y="1801815"/>
            <a:ext cx="5125680" cy="2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09;p44">
            <a:extLst>
              <a:ext uri="{FF2B5EF4-FFF2-40B4-BE49-F238E27FC236}">
                <a16:creationId xmlns:a16="http://schemas.microsoft.com/office/drawing/2014/main" id="{B88CE807-6D93-BCE1-7FF0-D007D1EE0EFF}"/>
              </a:ext>
            </a:extLst>
          </p:cNvPr>
          <p:cNvSpPr/>
          <p:nvPr/>
        </p:nvSpPr>
        <p:spPr>
          <a:xfrm>
            <a:off x="7399638" y="5127495"/>
            <a:ext cx="3143160" cy="846720"/>
          </a:xfrm>
          <a:custGeom>
            <a:avLst/>
            <a:gdLst/>
            <a:ahLst/>
            <a:cxnLst/>
            <a:rect l="l" t="t" r="r" b="b"/>
            <a:pathLst>
              <a:path w="8733" h="2354" extrusionOk="0">
                <a:moveTo>
                  <a:pt x="392" y="0"/>
                </a:moveTo>
                <a:lnTo>
                  <a:pt x="392" y="0"/>
                </a:lnTo>
                <a:cubicBezTo>
                  <a:pt x="323" y="0"/>
                  <a:pt x="256" y="18"/>
                  <a:pt x="196" y="53"/>
                </a:cubicBezTo>
                <a:cubicBezTo>
                  <a:pt x="136" y="87"/>
                  <a:pt x="87" y="136"/>
                  <a:pt x="53" y="196"/>
                </a:cubicBezTo>
                <a:cubicBezTo>
                  <a:pt x="18" y="256"/>
                  <a:pt x="0" y="323"/>
                  <a:pt x="0" y="392"/>
                </a:cubicBezTo>
                <a:lnTo>
                  <a:pt x="0" y="1960"/>
                </a:lnTo>
                <a:lnTo>
                  <a:pt x="0" y="1961"/>
                </a:lnTo>
                <a:cubicBezTo>
                  <a:pt x="0" y="2030"/>
                  <a:pt x="18" y="2097"/>
                  <a:pt x="53" y="2157"/>
                </a:cubicBezTo>
                <a:cubicBezTo>
                  <a:pt x="87" y="2217"/>
                  <a:pt x="136" y="2266"/>
                  <a:pt x="196" y="2300"/>
                </a:cubicBezTo>
                <a:cubicBezTo>
                  <a:pt x="256" y="2335"/>
                  <a:pt x="323" y="2353"/>
                  <a:pt x="392" y="2353"/>
                </a:cubicBezTo>
                <a:lnTo>
                  <a:pt x="8339" y="2353"/>
                </a:lnTo>
                <a:lnTo>
                  <a:pt x="8340" y="2353"/>
                </a:lnTo>
                <a:cubicBezTo>
                  <a:pt x="8409" y="2353"/>
                  <a:pt x="8476" y="2335"/>
                  <a:pt x="8536" y="2300"/>
                </a:cubicBezTo>
                <a:cubicBezTo>
                  <a:pt x="8596" y="2266"/>
                  <a:pt x="8645" y="2217"/>
                  <a:pt x="8679" y="2157"/>
                </a:cubicBezTo>
                <a:cubicBezTo>
                  <a:pt x="8714" y="2097"/>
                  <a:pt x="8732" y="2030"/>
                  <a:pt x="8732" y="1961"/>
                </a:cubicBezTo>
                <a:lnTo>
                  <a:pt x="8732" y="392"/>
                </a:lnTo>
                <a:lnTo>
                  <a:pt x="8732" y="392"/>
                </a:lnTo>
                <a:lnTo>
                  <a:pt x="8732" y="392"/>
                </a:lnTo>
                <a:cubicBezTo>
                  <a:pt x="8732" y="323"/>
                  <a:pt x="8714" y="256"/>
                  <a:pt x="8679" y="196"/>
                </a:cubicBezTo>
                <a:cubicBezTo>
                  <a:pt x="8645" y="136"/>
                  <a:pt x="8596" y="87"/>
                  <a:pt x="8536" y="53"/>
                </a:cubicBezTo>
                <a:cubicBezTo>
                  <a:pt x="8476" y="18"/>
                  <a:pt x="8409" y="0"/>
                  <a:pt x="8340" y="0"/>
                </a:cubicBezTo>
                <a:lnTo>
                  <a:pt x="392" y="0"/>
                </a:lnTo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Distributed Federated Learning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157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CD5B-2D16-39D0-5D3D-40828FB54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Supervised</a:t>
            </a:r>
            <a:r>
              <a:rPr lang="pl-PL" dirty="0"/>
              <a:t>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BC6D-2BAA-3A4F-3B70-B77D5396D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1981201"/>
            <a:ext cx="6042966" cy="3657599"/>
          </a:xfrm>
        </p:spPr>
        <p:txBody>
          <a:bodyPr/>
          <a:lstStyle/>
          <a:p>
            <a:pPr marL="432000" marR="0" lvl="0" indent="-39258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en-US" sz="18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Goal</a:t>
            </a: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Training data includes x and y, so the goal is to learn f(.)</a:t>
            </a:r>
          </a:p>
          <a:p>
            <a:pPr marL="432000" marR="0" lvl="0" indent="-39258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en-US" sz="18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Dataset</a:t>
            </a: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We need a consolidated dataset to train the model, retraining it as the dataset updates</a:t>
            </a:r>
          </a:p>
          <a:p>
            <a:pPr marL="432000" marR="0" lvl="0" indent="-39258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en-US" sz="18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Techniques</a:t>
            </a: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Time series analysis, Regressions, Vector Machines, Decision Trees, Neural Networks, etc.</a:t>
            </a:r>
          </a:p>
          <a:p>
            <a:pPr marL="432000" marR="0" lvl="0" indent="-39258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en-US" sz="18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Main uses: </a:t>
            </a: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Prediction (output is a re</a:t>
            </a: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al value)</a:t>
            </a: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, Classification (output is a </a:t>
            </a: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label, e.g.,</a:t>
            </a: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 0 or 1)</a:t>
            </a:r>
          </a:p>
          <a:p>
            <a:pPr marL="431999" marR="0" lvl="0" indent="-392579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en-US" sz="18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Wi-Fi example: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AP selection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914400" marR="0" lvl="1" indent="-330200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The STA uses a trained model that predicts which is the best AP to associate. The input of the model should consist of the info gathered by the STA for each AP.</a:t>
            </a:r>
            <a:endParaRPr lang="en-US" sz="16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4207D-749F-10FE-114F-FB5EFACD81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FB9A8-308E-C006-1172-5014EAE367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24EDD3-16D5-B78D-ABAE-9F7C210EED1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333;p46">
            <a:extLst>
              <a:ext uri="{FF2B5EF4-FFF2-40B4-BE49-F238E27FC236}">
                <a16:creationId xmlns:a16="http://schemas.microsoft.com/office/drawing/2014/main" id="{224FD575-1860-9F71-10E6-1BF87C1973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2388" y="1729688"/>
            <a:ext cx="184785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34;p46">
            <a:extLst>
              <a:ext uri="{FF2B5EF4-FFF2-40B4-BE49-F238E27FC236}">
                <a16:creationId xmlns:a16="http://schemas.microsoft.com/office/drawing/2014/main" id="{EE99F642-2FB4-2532-418C-B9918AD285F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7467" y="3178424"/>
            <a:ext cx="24003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35;p46">
            <a:extLst>
              <a:ext uri="{FF2B5EF4-FFF2-40B4-BE49-F238E27FC236}">
                <a16:creationId xmlns:a16="http://schemas.microsoft.com/office/drawing/2014/main" id="{F56C0DFB-9393-FA76-9B26-FC2338AE7C7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1530" y="4770094"/>
            <a:ext cx="4432174" cy="119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68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BDD2-DFBC-3783-8320-E5B0931E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Wi-Fi </a:t>
            </a:r>
            <a:r>
              <a:rPr lang="pl-PL" dirty="0" err="1"/>
              <a:t>dataset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E3EAB-8C35-9BA4-3F96-7EDAD09F32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7F956-ED32-7FE4-25CB-9E235256C1D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0BEB08-F736-714F-3FFF-886CA55115F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342;p47">
            <a:extLst>
              <a:ext uri="{FF2B5EF4-FFF2-40B4-BE49-F238E27FC236}">
                <a16:creationId xmlns:a16="http://schemas.microsoft.com/office/drawing/2014/main" id="{5D7A711C-3986-8FC2-D6EB-75C356B9CC2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225" y="2301358"/>
            <a:ext cx="3286025" cy="236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43;p47">
            <a:extLst>
              <a:ext uri="{FF2B5EF4-FFF2-40B4-BE49-F238E27FC236}">
                <a16:creationId xmlns:a16="http://schemas.microsoft.com/office/drawing/2014/main" id="{51B9D1B6-5EFA-0540-2203-526AD5E10D0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400" y="1741489"/>
            <a:ext cx="4122251" cy="238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44;p47">
            <a:extLst>
              <a:ext uri="{FF2B5EF4-FFF2-40B4-BE49-F238E27FC236}">
                <a16:creationId xmlns:a16="http://schemas.microsoft.com/office/drawing/2014/main" id="{1090AE8C-6D8B-D357-3B73-81529DC0985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8404" y="4208502"/>
            <a:ext cx="4360770" cy="1829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45;p47">
            <a:extLst>
              <a:ext uri="{FF2B5EF4-FFF2-40B4-BE49-F238E27FC236}">
                <a16:creationId xmlns:a16="http://schemas.microsoft.com/office/drawing/2014/main" id="{8B60A3CC-FC41-B185-E1EC-37BF4328C4A0}"/>
              </a:ext>
            </a:extLst>
          </p:cNvPr>
          <p:cNvSpPr txBox="1"/>
          <p:nvPr/>
        </p:nvSpPr>
        <p:spPr>
          <a:xfrm>
            <a:off x="2171925" y="5015089"/>
            <a:ext cx="36501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solidFill>
                  <a:schemeClr val="tx1"/>
                </a:solidFill>
              </a:rPr>
              <a:t>The dataset was created running 100,000 simulations with input parameters selected randomly.</a:t>
            </a:r>
            <a:endParaRPr sz="13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7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In this tutorial, we provide a brief and concise overview of standard ML techniques, as well as how they have been applied to Wi-Fi by the research community in the last years. Finally, we show what can be done by the WG to support ML in the 802.11 standard.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B46F-3C2D-C5B3-BAC2-EBFEEDA4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</a:t>
            </a:r>
            <a:r>
              <a:rPr lang="pl-PL" dirty="0"/>
              <a:t>: </a:t>
            </a:r>
            <a:r>
              <a:rPr lang="pl-PL" dirty="0" err="1"/>
              <a:t>Linear</a:t>
            </a:r>
            <a:r>
              <a:rPr lang="pl-PL" dirty="0"/>
              <a:t> </a:t>
            </a:r>
            <a:r>
              <a:rPr lang="pl-PL" dirty="0" err="1"/>
              <a:t>Regression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C837A-E740-85C4-864D-C6605EDD5C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032FC-ED0C-C025-DC39-307006931A2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A8A826-5D01-30CA-E4F4-200E0288149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352;p48">
            <a:extLst>
              <a:ext uri="{FF2B5EF4-FFF2-40B4-BE49-F238E27FC236}">
                <a16:creationId xmlns:a16="http://schemas.microsoft.com/office/drawing/2014/main" id="{58F353BD-00B5-09BA-C5F8-EA5B08D391E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591" y="2559327"/>
            <a:ext cx="4281250" cy="14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53;p48">
            <a:extLst>
              <a:ext uri="{FF2B5EF4-FFF2-40B4-BE49-F238E27FC236}">
                <a16:creationId xmlns:a16="http://schemas.microsoft.com/office/drawing/2014/main" id="{580B4BC4-C641-D2BB-ABAE-96323F4E9BE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8167" y="1741489"/>
            <a:ext cx="3967676" cy="31146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54;p48">
            <a:extLst>
              <a:ext uri="{FF2B5EF4-FFF2-40B4-BE49-F238E27FC236}">
                <a16:creationId xmlns:a16="http://schemas.microsoft.com/office/drawing/2014/main" id="{5EC78D4C-E3D3-6AAA-9511-16C163F31F1D}"/>
              </a:ext>
            </a:extLst>
          </p:cNvPr>
          <p:cNvSpPr txBox="1"/>
          <p:nvPr/>
        </p:nvSpPr>
        <p:spPr>
          <a:xfrm>
            <a:off x="2481218" y="5113839"/>
            <a:ext cx="75213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tx1"/>
                </a:solidFill>
              </a:rPr>
              <a:t>Results can be easily improved by using multivariate regression and a nonlinear model</a:t>
            </a:r>
            <a:endParaRPr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66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F060-8499-808A-B4FA-FD1BF710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5583766" cy="1065213"/>
          </a:xfrm>
        </p:spPr>
        <p:txBody>
          <a:bodyPr/>
          <a:lstStyle/>
          <a:p>
            <a:r>
              <a:rPr lang="pl-PL" dirty="0" err="1"/>
              <a:t>Example</a:t>
            </a:r>
            <a:r>
              <a:rPr lang="pl-PL" dirty="0"/>
              <a:t>: </a:t>
            </a:r>
            <a:r>
              <a:rPr lang="pl-PL" dirty="0" err="1"/>
              <a:t>Neural</a:t>
            </a:r>
            <a:r>
              <a:rPr lang="pl-PL" dirty="0"/>
              <a:t>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D714-9ACD-A6BD-F5D0-5B71A178D5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3191A-1224-F807-EE56-9BCEB270601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C97075-6CA7-B5FB-1FCD-EFC575A3BAF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361;p49">
            <a:extLst>
              <a:ext uri="{FF2B5EF4-FFF2-40B4-BE49-F238E27FC236}">
                <a16:creationId xmlns:a16="http://schemas.microsoft.com/office/drawing/2014/main" id="{DFD9C891-B698-6764-83E7-05065FB6B1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125" y="2418522"/>
            <a:ext cx="1194375" cy="33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62;p49">
            <a:extLst>
              <a:ext uri="{FF2B5EF4-FFF2-40B4-BE49-F238E27FC236}">
                <a16:creationId xmlns:a16="http://schemas.microsoft.com/office/drawing/2014/main" id="{B488B1D0-4128-2399-96EF-78A064C958A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2108" y="1440343"/>
            <a:ext cx="18478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63;p49">
            <a:extLst>
              <a:ext uri="{FF2B5EF4-FFF2-40B4-BE49-F238E27FC236}">
                <a16:creationId xmlns:a16="http://schemas.microsoft.com/office/drawing/2014/main" id="{6D94E436-EBC1-E97C-2DBB-33CD0A9200E1}"/>
              </a:ext>
            </a:extLst>
          </p:cNvPr>
          <p:cNvSpPr/>
          <p:nvPr/>
        </p:nvSpPr>
        <p:spPr>
          <a:xfrm>
            <a:off x="4186600" y="2633836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Google Shape;364;p49">
            <a:extLst>
              <a:ext uri="{FF2B5EF4-FFF2-40B4-BE49-F238E27FC236}">
                <a16:creationId xmlns:a16="http://schemas.microsoft.com/office/drawing/2014/main" id="{08B770A7-4A45-AE63-D3E3-EF546B6DD118}"/>
              </a:ext>
            </a:extLst>
          </p:cNvPr>
          <p:cNvSpPr/>
          <p:nvPr/>
        </p:nvSpPr>
        <p:spPr>
          <a:xfrm>
            <a:off x="4186600" y="2958281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1" name="Google Shape;365;p49">
            <a:extLst>
              <a:ext uri="{FF2B5EF4-FFF2-40B4-BE49-F238E27FC236}">
                <a16:creationId xmlns:a16="http://schemas.microsoft.com/office/drawing/2014/main" id="{A8C9FFF0-A2D9-6F68-53B3-6668228B6625}"/>
              </a:ext>
            </a:extLst>
          </p:cNvPr>
          <p:cNvSpPr/>
          <p:nvPr/>
        </p:nvSpPr>
        <p:spPr>
          <a:xfrm>
            <a:off x="4186600" y="3282727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Google Shape;366;p49">
            <a:extLst>
              <a:ext uri="{FF2B5EF4-FFF2-40B4-BE49-F238E27FC236}">
                <a16:creationId xmlns:a16="http://schemas.microsoft.com/office/drawing/2014/main" id="{4A36EC28-41DA-DE31-8AA1-D3B88BE0A185}"/>
              </a:ext>
            </a:extLst>
          </p:cNvPr>
          <p:cNvSpPr/>
          <p:nvPr/>
        </p:nvSpPr>
        <p:spPr>
          <a:xfrm>
            <a:off x="4186600" y="3607172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3" name="Google Shape;367;p49">
            <a:extLst>
              <a:ext uri="{FF2B5EF4-FFF2-40B4-BE49-F238E27FC236}">
                <a16:creationId xmlns:a16="http://schemas.microsoft.com/office/drawing/2014/main" id="{298E547E-D01D-CB19-122C-D5B0E73412EE}"/>
              </a:ext>
            </a:extLst>
          </p:cNvPr>
          <p:cNvSpPr/>
          <p:nvPr/>
        </p:nvSpPr>
        <p:spPr>
          <a:xfrm>
            <a:off x="4186600" y="3931618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4" name="Google Shape;368;p49">
            <a:extLst>
              <a:ext uri="{FF2B5EF4-FFF2-40B4-BE49-F238E27FC236}">
                <a16:creationId xmlns:a16="http://schemas.microsoft.com/office/drawing/2014/main" id="{323BF075-EF98-7E9B-6571-3273B04CDCD3}"/>
              </a:ext>
            </a:extLst>
          </p:cNvPr>
          <p:cNvSpPr/>
          <p:nvPr/>
        </p:nvSpPr>
        <p:spPr>
          <a:xfrm>
            <a:off x="4186600" y="4256063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5" name="Google Shape;369;p49">
            <a:extLst>
              <a:ext uri="{FF2B5EF4-FFF2-40B4-BE49-F238E27FC236}">
                <a16:creationId xmlns:a16="http://schemas.microsoft.com/office/drawing/2014/main" id="{CD7766A7-791A-CB71-B353-837376ECE2FD}"/>
              </a:ext>
            </a:extLst>
          </p:cNvPr>
          <p:cNvSpPr/>
          <p:nvPr/>
        </p:nvSpPr>
        <p:spPr>
          <a:xfrm>
            <a:off x="4186600" y="4580508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6" name="Google Shape;370;p49">
            <a:extLst>
              <a:ext uri="{FF2B5EF4-FFF2-40B4-BE49-F238E27FC236}">
                <a16:creationId xmlns:a16="http://schemas.microsoft.com/office/drawing/2014/main" id="{304E621D-69DC-B6DB-EC0A-814C8D4C0568}"/>
              </a:ext>
            </a:extLst>
          </p:cNvPr>
          <p:cNvSpPr/>
          <p:nvPr/>
        </p:nvSpPr>
        <p:spPr>
          <a:xfrm>
            <a:off x="4186600" y="4904954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7" name="Google Shape;371;p49">
            <a:extLst>
              <a:ext uri="{FF2B5EF4-FFF2-40B4-BE49-F238E27FC236}">
                <a16:creationId xmlns:a16="http://schemas.microsoft.com/office/drawing/2014/main" id="{2D20843B-DDFD-6C77-EEA1-95055AB260CD}"/>
              </a:ext>
            </a:extLst>
          </p:cNvPr>
          <p:cNvSpPr/>
          <p:nvPr/>
        </p:nvSpPr>
        <p:spPr>
          <a:xfrm>
            <a:off x="4186600" y="5229399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8" name="Google Shape;372;p49">
            <a:extLst>
              <a:ext uri="{FF2B5EF4-FFF2-40B4-BE49-F238E27FC236}">
                <a16:creationId xmlns:a16="http://schemas.microsoft.com/office/drawing/2014/main" id="{7B434B51-2BCB-9958-215E-71BF46E28048}"/>
              </a:ext>
            </a:extLst>
          </p:cNvPr>
          <p:cNvSpPr/>
          <p:nvPr/>
        </p:nvSpPr>
        <p:spPr>
          <a:xfrm>
            <a:off x="4186600" y="5553845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9" name="Google Shape;373;p49">
            <a:extLst>
              <a:ext uri="{FF2B5EF4-FFF2-40B4-BE49-F238E27FC236}">
                <a16:creationId xmlns:a16="http://schemas.microsoft.com/office/drawing/2014/main" id="{8106A047-23DA-083C-2363-456BA2D2591A}"/>
              </a:ext>
            </a:extLst>
          </p:cNvPr>
          <p:cNvSpPr/>
          <p:nvPr/>
        </p:nvSpPr>
        <p:spPr>
          <a:xfrm>
            <a:off x="4186600" y="2274924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0" name="Google Shape;374;p49">
            <a:extLst>
              <a:ext uri="{FF2B5EF4-FFF2-40B4-BE49-F238E27FC236}">
                <a16:creationId xmlns:a16="http://schemas.microsoft.com/office/drawing/2014/main" id="{5FD54405-EAC0-D19E-B9AB-8F4EC3912174}"/>
              </a:ext>
            </a:extLst>
          </p:cNvPr>
          <p:cNvSpPr/>
          <p:nvPr/>
        </p:nvSpPr>
        <p:spPr>
          <a:xfrm>
            <a:off x="5101000" y="2849183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1" name="Google Shape;375;p49">
            <a:extLst>
              <a:ext uri="{FF2B5EF4-FFF2-40B4-BE49-F238E27FC236}">
                <a16:creationId xmlns:a16="http://schemas.microsoft.com/office/drawing/2014/main" id="{173C206A-15ED-A359-A28F-12BB92873C58}"/>
              </a:ext>
            </a:extLst>
          </p:cNvPr>
          <p:cNvSpPr/>
          <p:nvPr/>
        </p:nvSpPr>
        <p:spPr>
          <a:xfrm>
            <a:off x="5101000" y="3173628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2" name="Google Shape;376;p49">
            <a:extLst>
              <a:ext uri="{FF2B5EF4-FFF2-40B4-BE49-F238E27FC236}">
                <a16:creationId xmlns:a16="http://schemas.microsoft.com/office/drawing/2014/main" id="{478BF5FA-D89B-0530-5D89-891DDBF6D87F}"/>
              </a:ext>
            </a:extLst>
          </p:cNvPr>
          <p:cNvSpPr/>
          <p:nvPr/>
        </p:nvSpPr>
        <p:spPr>
          <a:xfrm>
            <a:off x="5101000" y="3498074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3" name="Google Shape;377;p49">
            <a:extLst>
              <a:ext uri="{FF2B5EF4-FFF2-40B4-BE49-F238E27FC236}">
                <a16:creationId xmlns:a16="http://schemas.microsoft.com/office/drawing/2014/main" id="{2BE9D0CE-C810-FB04-8BC5-0185F4DF942E}"/>
              </a:ext>
            </a:extLst>
          </p:cNvPr>
          <p:cNvSpPr/>
          <p:nvPr/>
        </p:nvSpPr>
        <p:spPr>
          <a:xfrm>
            <a:off x="5101000" y="3822519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4" name="Google Shape;378;p49">
            <a:extLst>
              <a:ext uri="{FF2B5EF4-FFF2-40B4-BE49-F238E27FC236}">
                <a16:creationId xmlns:a16="http://schemas.microsoft.com/office/drawing/2014/main" id="{725F5A1B-3F40-C4CC-3768-4E7ACEB2B188}"/>
              </a:ext>
            </a:extLst>
          </p:cNvPr>
          <p:cNvSpPr/>
          <p:nvPr/>
        </p:nvSpPr>
        <p:spPr>
          <a:xfrm>
            <a:off x="5101000" y="4146965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5" name="Google Shape;379;p49">
            <a:extLst>
              <a:ext uri="{FF2B5EF4-FFF2-40B4-BE49-F238E27FC236}">
                <a16:creationId xmlns:a16="http://schemas.microsoft.com/office/drawing/2014/main" id="{008D8F5A-15EA-FE16-8334-6601CDB7422B}"/>
              </a:ext>
            </a:extLst>
          </p:cNvPr>
          <p:cNvSpPr/>
          <p:nvPr/>
        </p:nvSpPr>
        <p:spPr>
          <a:xfrm>
            <a:off x="5101000" y="4471410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6" name="Google Shape;380;p49">
            <a:extLst>
              <a:ext uri="{FF2B5EF4-FFF2-40B4-BE49-F238E27FC236}">
                <a16:creationId xmlns:a16="http://schemas.microsoft.com/office/drawing/2014/main" id="{FFD1E876-B3A8-DDBB-7D76-FCD6802D67F1}"/>
              </a:ext>
            </a:extLst>
          </p:cNvPr>
          <p:cNvSpPr/>
          <p:nvPr/>
        </p:nvSpPr>
        <p:spPr>
          <a:xfrm>
            <a:off x="5101000" y="4795855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7" name="Google Shape;381;p49">
            <a:extLst>
              <a:ext uri="{FF2B5EF4-FFF2-40B4-BE49-F238E27FC236}">
                <a16:creationId xmlns:a16="http://schemas.microsoft.com/office/drawing/2014/main" id="{7DB9ACF1-239B-6441-03D9-4B9758ED0166}"/>
              </a:ext>
            </a:extLst>
          </p:cNvPr>
          <p:cNvSpPr/>
          <p:nvPr/>
        </p:nvSpPr>
        <p:spPr>
          <a:xfrm>
            <a:off x="5101000" y="5120301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8" name="Google Shape;382;p49">
            <a:extLst>
              <a:ext uri="{FF2B5EF4-FFF2-40B4-BE49-F238E27FC236}">
                <a16:creationId xmlns:a16="http://schemas.microsoft.com/office/drawing/2014/main" id="{E1DDDD22-0449-F366-D60D-4A40E519FC5B}"/>
              </a:ext>
            </a:extLst>
          </p:cNvPr>
          <p:cNvSpPr/>
          <p:nvPr/>
        </p:nvSpPr>
        <p:spPr>
          <a:xfrm>
            <a:off x="5101000" y="5444746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9" name="Google Shape;383;p49">
            <a:extLst>
              <a:ext uri="{FF2B5EF4-FFF2-40B4-BE49-F238E27FC236}">
                <a16:creationId xmlns:a16="http://schemas.microsoft.com/office/drawing/2014/main" id="{7A9BA707-E6E4-27C7-8B06-8EB665208EC2}"/>
              </a:ext>
            </a:extLst>
          </p:cNvPr>
          <p:cNvSpPr/>
          <p:nvPr/>
        </p:nvSpPr>
        <p:spPr>
          <a:xfrm>
            <a:off x="5101000" y="2490271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0" name="Google Shape;384;p49">
            <a:extLst>
              <a:ext uri="{FF2B5EF4-FFF2-40B4-BE49-F238E27FC236}">
                <a16:creationId xmlns:a16="http://schemas.microsoft.com/office/drawing/2014/main" id="{1757108A-4CEF-E590-35C8-6F867030F709}"/>
              </a:ext>
            </a:extLst>
          </p:cNvPr>
          <p:cNvSpPr/>
          <p:nvPr/>
        </p:nvSpPr>
        <p:spPr>
          <a:xfrm>
            <a:off x="5863000" y="3966084"/>
            <a:ext cx="193800" cy="202500"/>
          </a:xfrm>
          <a:prstGeom prst="ellipse">
            <a:avLst/>
          </a:prstGeom>
          <a:solidFill>
            <a:srgbClr val="00A9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cxnSp>
        <p:nvCxnSpPr>
          <p:cNvPr id="31" name="Google Shape;385;p49">
            <a:extLst>
              <a:ext uri="{FF2B5EF4-FFF2-40B4-BE49-F238E27FC236}">
                <a16:creationId xmlns:a16="http://schemas.microsoft.com/office/drawing/2014/main" id="{0E64AACC-52F7-1615-FA07-E264E71DF4B6}"/>
              </a:ext>
            </a:extLst>
          </p:cNvPr>
          <p:cNvCxnSpPr>
            <a:stCxn id="19" idx="6"/>
            <a:endCxn id="29" idx="2"/>
          </p:cNvCxnSpPr>
          <p:nvPr/>
        </p:nvCxnSpPr>
        <p:spPr>
          <a:xfrm>
            <a:off x="4380400" y="2376174"/>
            <a:ext cx="720600" cy="21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86;p49">
            <a:extLst>
              <a:ext uri="{FF2B5EF4-FFF2-40B4-BE49-F238E27FC236}">
                <a16:creationId xmlns:a16="http://schemas.microsoft.com/office/drawing/2014/main" id="{22FF9481-5BD8-365D-1E02-7E4254B7C12F}"/>
              </a:ext>
            </a:extLst>
          </p:cNvPr>
          <p:cNvCxnSpPr>
            <a:stCxn id="19" idx="6"/>
            <a:endCxn id="20" idx="2"/>
          </p:cNvCxnSpPr>
          <p:nvPr/>
        </p:nvCxnSpPr>
        <p:spPr>
          <a:xfrm>
            <a:off x="4380400" y="2376174"/>
            <a:ext cx="720600" cy="57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87;p49">
            <a:extLst>
              <a:ext uri="{FF2B5EF4-FFF2-40B4-BE49-F238E27FC236}">
                <a16:creationId xmlns:a16="http://schemas.microsoft.com/office/drawing/2014/main" id="{06E78059-6CE2-DE25-C2AB-EA7532483068}"/>
              </a:ext>
            </a:extLst>
          </p:cNvPr>
          <p:cNvCxnSpPr>
            <a:stCxn id="19" idx="6"/>
            <a:endCxn id="21" idx="2"/>
          </p:cNvCxnSpPr>
          <p:nvPr/>
        </p:nvCxnSpPr>
        <p:spPr>
          <a:xfrm>
            <a:off x="4380400" y="2376174"/>
            <a:ext cx="720600" cy="89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88;p49">
            <a:extLst>
              <a:ext uri="{FF2B5EF4-FFF2-40B4-BE49-F238E27FC236}">
                <a16:creationId xmlns:a16="http://schemas.microsoft.com/office/drawing/2014/main" id="{DE841045-E28F-9739-6770-93385415314E}"/>
              </a:ext>
            </a:extLst>
          </p:cNvPr>
          <p:cNvCxnSpPr>
            <a:stCxn id="19" idx="6"/>
            <a:endCxn id="22" idx="2"/>
          </p:cNvCxnSpPr>
          <p:nvPr/>
        </p:nvCxnSpPr>
        <p:spPr>
          <a:xfrm>
            <a:off x="4380400" y="2376174"/>
            <a:ext cx="720600" cy="122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89;p49">
            <a:extLst>
              <a:ext uri="{FF2B5EF4-FFF2-40B4-BE49-F238E27FC236}">
                <a16:creationId xmlns:a16="http://schemas.microsoft.com/office/drawing/2014/main" id="{3DCF6FCC-64C6-F9EC-0C20-FA3518C53212}"/>
              </a:ext>
            </a:extLst>
          </p:cNvPr>
          <p:cNvCxnSpPr>
            <a:stCxn id="19" idx="6"/>
            <a:endCxn id="23" idx="2"/>
          </p:cNvCxnSpPr>
          <p:nvPr/>
        </p:nvCxnSpPr>
        <p:spPr>
          <a:xfrm>
            <a:off x="4380400" y="2376174"/>
            <a:ext cx="720600" cy="154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90;p49">
            <a:extLst>
              <a:ext uri="{FF2B5EF4-FFF2-40B4-BE49-F238E27FC236}">
                <a16:creationId xmlns:a16="http://schemas.microsoft.com/office/drawing/2014/main" id="{67D1FD2A-8210-0BD2-FEA5-8ADDDC5D9FD6}"/>
              </a:ext>
            </a:extLst>
          </p:cNvPr>
          <p:cNvCxnSpPr>
            <a:stCxn id="19" idx="6"/>
            <a:endCxn id="24" idx="2"/>
          </p:cNvCxnSpPr>
          <p:nvPr/>
        </p:nvCxnSpPr>
        <p:spPr>
          <a:xfrm>
            <a:off x="4380400" y="2376174"/>
            <a:ext cx="720600" cy="187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91;p49">
            <a:extLst>
              <a:ext uri="{FF2B5EF4-FFF2-40B4-BE49-F238E27FC236}">
                <a16:creationId xmlns:a16="http://schemas.microsoft.com/office/drawing/2014/main" id="{70E0A54D-1100-E8AD-2CB2-6DC974043199}"/>
              </a:ext>
            </a:extLst>
          </p:cNvPr>
          <p:cNvCxnSpPr>
            <a:stCxn id="19" idx="6"/>
            <a:endCxn id="25" idx="2"/>
          </p:cNvCxnSpPr>
          <p:nvPr/>
        </p:nvCxnSpPr>
        <p:spPr>
          <a:xfrm>
            <a:off x="4380400" y="2376174"/>
            <a:ext cx="720600" cy="219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92;p49">
            <a:extLst>
              <a:ext uri="{FF2B5EF4-FFF2-40B4-BE49-F238E27FC236}">
                <a16:creationId xmlns:a16="http://schemas.microsoft.com/office/drawing/2014/main" id="{E82359E8-81E2-7587-E039-8D1BAAFA0E1A}"/>
              </a:ext>
            </a:extLst>
          </p:cNvPr>
          <p:cNvCxnSpPr>
            <a:stCxn id="19" idx="6"/>
            <a:endCxn id="26" idx="2"/>
          </p:cNvCxnSpPr>
          <p:nvPr/>
        </p:nvCxnSpPr>
        <p:spPr>
          <a:xfrm>
            <a:off x="4380400" y="2376174"/>
            <a:ext cx="720600" cy="252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3;p49">
            <a:extLst>
              <a:ext uri="{FF2B5EF4-FFF2-40B4-BE49-F238E27FC236}">
                <a16:creationId xmlns:a16="http://schemas.microsoft.com/office/drawing/2014/main" id="{C02748A3-EF9B-37F0-D831-440C4497CC39}"/>
              </a:ext>
            </a:extLst>
          </p:cNvPr>
          <p:cNvCxnSpPr>
            <a:stCxn id="19" idx="6"/>
            <a:endCxn id="27" idx="3"/>
          </p:cNvCxnSpPr>
          <p:nvPr/>
        </p:nvCxnSpPr>
        <p:spPr>
          <a:xfrm>
            <a:off x="4380400" y="2376174"/>
            <a:ext cx="749100" cy="29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394;p49">
            <a:extLst>
              <a:ext uri="{FF2B5EF4-FFF2-40B4-BE49-F238E27FC236}">
                <a16:creationId xmlns:a16="http://schemas.microsoft.com/office/drawing/2014/main" id="{8A8E7AEE-67EC-9842-3F96-77176F01890E}"/>
              </a:ext>
            </a:extLst>
          </p:cNvPr>
          <p:cNvCxnSpPr>
            <a:stCxn id="19" idx="6"/>
            <a:endCxn id="28" idx="2"/>
          </p:cNvCxnSpPr>
          <p:nvPr/>
        </p:nvCxnSpPr>
        <p:spPr>
          <a:xfrm>
            <a:off x="4380400" y="2376174"/>
            <a:ext cx="720600" cy="316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395;p49">
            <a:extLst>
              <a:ext uri="{FF2B5EF4-FFF2-40B4-BE49-F238E27FC236}">
                <a16:creationId xmlns:a16="http://schemas.microsoft.com/office/drawing/2014/main" id="{FF32630C-CC8F-A465-9566-A4D5CB0B543E}"/>
              </a:ext>
            </a:extLst>
          </p:cNvPr>
          <p:cNvCxnSpPr>
            <a:stCxn id="29" idx="6"/>
            <a:endCxn id="30" idx="2"/>
          </p:cNvCxnSpPr>
          <p:nvPr/>
        </p:nvCxnSpPr>
        <p:spPr>
          <a:xfrm>
            <a:off x="5294800" y="2591521"/>
            <a:ext cx="568200" cy="147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396;p49">
            <a:extLst>
              <a:ext uri="{FF2B5EF4-FFF2-40B4-BE49-F238E27FC236}">
                <a16:creationId xmlns:a16="http://schemas.microsoft.com/office/drawing/2014/main" id="{63AD3225-9072-E600-8C95-ED25D8938B55}"/>
              </a:ext>
            </a:extLst>
          </p:cNvPr>
          <p:cNvCxnSpPr>
            <a:stCxn id="20" idx="6"/>
            <a:endCxn id="30" idx="3"/>
          </p:cNvCxnSpPr>
          <p:nvPr/>
        </p:nvCxnSpPr>
        <p:spPr>
          <a:xfrm>
            <a:off x="5294800" y="2950433"/>
            <a:ext cx="596700" cy="118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397;p49">
            <a:extLst>
              <a:ext uri="{FF2B5EF4-FFF2-40B4-BE49-F238E27FC236}">
                <a16:creationId xmlns:a16="http://schemas.microsoft.com/office/drawing/2014/main" id="{6301D1AB-7774-1BDD-DFFF-CF607F7263AE}"/>
              </a:ext>
            </a:extLst>
          </p:cNvPr>
          <p:cNvCxnSpPr>
            <a:stCxn id="21" idx="6"/>
            <a:endCxn id="30" idx="2"/>
          </p:cNvCxnSpPr>
          <p:nvPr/>
        </p:nvCxnSpPr>
        <p:spPr>
          <a:xfrm>
            <a:off x="5294800" y="3274878"/>
            <a:ext cx="568200" cy="79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8;p49">
            <a:extLst>
              <a:ext uri="{FF2B5EF4-FFF2-40B4-BE49-F238E27FC236}">
                <a16:creationId xmlns:a16="http://schemas.microsoft.com/office/drawing/2014/main" id="{023E96F1-0111-BDB7-7A6B-F828C471F958}"/>
              </a:ext>
            </a:extLst>
          </p:cNvPr>
          <p:cNvCxnSpPr>
            <a:stCxn id="22" idx="6"/>
            <a:endCxn id="30" idx="2"/>
          </p:cNvCxnSpPr>
          <p:nvPr/>
        </p:nvCxnSpPr>
        <p:spPr>
          <a:xfrm>
            <a:off x="5294800" y="3599324"/>
            <a:ext cx="568200" cy="46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9;p49">
            <a:extLst>
              <a:ext uri="{FF2B5EF4-FFF2-40B4-BE49-F238E27FC236}">
                <a16:creationId xmlns:a16="http://schemas.microsoft.com/office/drawing/2014/main" id="{D129B655-C913-3D22-48EF-B9CA9706F173}"/>
              </a:ext>
            </a:extLst>
          </p:cNvPr>
          <p:cNvCxnSpPr>
            <a:stCxn id="23" idx="6"/>
            <a:endCxn id="30" idx="2"/>
          </p:cNvCxnSpPr>
          <p:nvPr/>
        </p:nvCxnSpPr>
        <p:spPr>
          <a:xfrm>
            <a:off x="5294800" y="3923769"/>
            <a:ext cx="568200" cy="14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400;p49">
            <a:extLst>
              <a:ext uri="{FF2B5EF4-FFF2-40B4-BE49-F238E27FC236}">
                <a16:creationId xmlns:a16="http://schemas.microsoft.com/office/drawing/2014/main" id="{6B54BE2B-3AA2-1119-1D5D-C57459106513}"/>
              </a:ext>
            </a:extLst>
          </p:cNvPr>
          <p:cNvCxnSpPr>
            <a:stCxn id="24" idx="6"/>
            <a:endCxn id="30" idx="2"/>
          </p:cNvCxnSpPr>
          <p:nvPr/>
        </p:nvCxnSpPr>
        <p:spPr>
          <a:xfrm rot="10800000" flipH="1">
            <a:off x="5294800" y="4067315"/>
            <a:ext cx="568200" cy="18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01;p49">
            <a:extLst>
              <a:ext uri="{FF2B5EF4-FFF2-40B4-BE49-F238E27FC236}">
                <a16:creationId xmlns:a16="http://schemas.microsoft.com/office/drawing/2014/main" id="{776E0D51-B9B8-F3EE-0C17-DC35A850B665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 rot="10800000" flipH="1">
            <a:off x="5294800" y="4067460"/>
            <a:ext cx="568200" cy="50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02;p49">
            <a:extLst>
              <a:ext uri="{FF2B5EF4-FFF2-40B4-BE49-F238E27FC236}">
                <a16:creationId xmlns:a16="http://schemas.microsoft.com/office/drawing/2014/main" id="{2484AA5B-5110-9753-5253-8EF871CA3297}"/>
              </a:ext>
            </a:extLst>
          </p:cNvPr>
          <p:cNvCxnSpPr>
            <a:stCxn id="26" idx="6"/>
            <a:endCxn id="30" idx="2"/>
          </p:cNvCxnSpPr>
          <p:nvPr/>
        </p:nvCxnSpPr>
        <p:spPr>
          <a:xfrm rot="10800000" flipH="1">
            <a:off x="5294800" y="4067305"/>
            <a:ext cx="568200" cy="82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03;p49">
            <a:extLst>
              <a:ext uri="{FF2B5EF4-FFF2-40B4-BE49-F238E27FC236}">
                <a16:creationId xmlns:a16="http://schemas.microsoft.com/office/drawing/2014/main" id="{12094153-2938-5DE8-4AA1-5C307CB1FBE5}"/>
              </a:ext>
            </a:extLst>
          </p:cNvPr>
          <p:cNvCxnSpPr>
            <a:stCxn id="27" idx="6"/>
            <a:endCxn id="30" idx="2"/>
          </p:cNvCxnSpPr>
          <p:nvPr/>
        </p:nvCxnSpPr>
        <p:spPr>
          <a:xfrm rot="10800000" flipH="1">
            <a:off x="5294800" y="4067451"/>
            <a:ext cx="568200" cy="115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404;p49">
            <a:extLst>
              <a:ext uri="{FF2B5EF4-FFF2-40B4-BE49-F238E27FC236}">
                <a16:creationId xmlns:a16="http://schemas.microsoft.com/office/drawing/2014/main" id="{1AB70FD2-A451-3905-502A-F879C2197500}"/>
              </a:ext>
            </a:extLst>
          </p:cNvPr>
          <p:cNvCxnSpPr>
            <a:stCxn id="28" idx="6"/>
            <a:endCxn id="30" idx="2"/>
          </p:cNvCxnSpPr>
          <p:nvPr/>
        </p:nvCxnSpPr>
        <p:spPr>
          <a:xfrm rot="10800000" flipH="1">
            <a:off x="5294800" y="4067296"/>
            <a:ext cx="568200" cy="147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405;p49">
            <a:extLst>
              <a:ext uri="{FF2B5EF4-FFF2-40B4-BE49-F238E27FC236}">
                <a16:creationId xmlns:a16="http://schemas.microsoft.com/office/drawing/2014/main" id="{F6A591FF-1455-49EF-0F68-872594426C59}"/>
              </a:ext>
            </a:extLst>
          </p:cNvPr>
          <p:cNvCxnSpPr>
            <a:stCxn id="30" idx="6"/>
          </p:cNvCxnSpPr>
          <p:nvPr/>
        </p:nvCxnSpPr>
        <p:spPr>
          <a:xfrm rot="10800000" flipH="1">
            <a:off x="6056800" y="4064934"/>
            <a:ext cx="296700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" name="Google Shape;406;p49">
            <a:extLst>
              <a:ext uri="{FF2B5EF4-FFF2-40B4-BE49-F238E27FC236}">
                <a16:creationId xmlns:a16="http://schemas.microsoft.com/office/drawing/2014/main" id="{BE0D8D6B-5931-E601-8D07-EAAA7FEC1A0A}"/>
              </a:ext>
            </a:extLst>
          </p:cNvPr>
          <p:cNvSpPr txBox="1"/>
          <p:nvPr/>
        </p:nvSpPr>
        <p:spPr>
          <a:xfrm>
            <a:off x="1381350" y="5875850"/>
            <a:ext cx="16383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chemeClr val="tx1"/>
                </a:solidFill>
              </a:rPr>
              <a:t>Matlab NN representation</a:t>
            </a:r>
            <a:endParaRPr sz="1000" i="1">
              <a:solidFill>
                <a:schemeClr val="tx1"/>
              </a:solidFill>
            </a:endParaRPr>
          </a:p>
        </p:txBody>
      </p:sp>
      <p:sp>
        <p:nvSpPr>
          <p:cNvPr id="53" name="Google Shape;407;p49">
            <a:extLst>
              <a:ext uri="{FF2B5EF4-FFF2-40B4-BE49-F238E27FC236}">
                <a16:creationId xmlns:a16="http://schemas.microsoft.com/office/drawing/2014/main" id="{3AD1B4A8-E7BE-C148-803C-65C479CDCF42}"/>
              </a:ext>
            </a:extLst>
          </p:cNvPr>
          <p:cNvSpPr txBox="1"/>
          <p:nvPr/>
        </p:nvSpPr>
        <p:spPr>
          <a:xfrm>
            <a:off x="3819750" y="5875850"/>
            <a:ext cx="8955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tx1"/>
                </a:solidFill>
              </a:rPr>
              <a:t>Input layer</a:t>
            </a:r>
            <a:endParaRPr sz="1000" b="1">
              <a:solidFill>
                <a:schemeClr val="tx1"/>
              </a:solidFill>
            </a:endParaRPr>
          </a:p>
        </p:txBody>
      </p:sp>
      <p:sp>
        <p:nvSpPr>
          <p:cNvPr id="54" name="Google Shape;408;p49">
            <a:extLst>
              <a:ext uri="{FF2B5EF4-FFF2-40B4-BE49-F238E27FC236}">
                <a16:creationId xmlns:a16="http://schemas.microsoft.com/office/drawing/2014/main" id="{7E706775-D9D4-C758-5A18-D0B936163234}"/>
              </a:ext>
            </a:extLst>
          </p:cNvPr>
          <p:cNvSpPr txBox="1"/>
          <p:nvPr/>
        </p:nvSpPr>
        <p:spPr>
          <a:xfrm>
            <a:off x="4810350" y="5647250"/>
            <a:ext cx="8955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tx1"/>
                </a:solidFill>
              </a:rPr>
              <a:t>Hidden layer</a:t>
            </a:r>
            <a:endParaRPr sz="1000" b="1">
              <a:solidFill>
                <a:schemeClr val="tx1"/>
              </a:solidFill>
            </a:endParaRPr>
          </a:p>
        </p:txBody>
      </p:sp>
      <p:sp>
        <p:nvSpPr>
          <p:cNvPr id="55" name="Google Shape;409;p49">
            <a:extLst>
              <a:ext uri="{FF2B5EF4-FFF2-40B4-BE49-F238E27FC236}">
                <a16:creationId xmlns:a16="http://schemas.microsoft.com/office/drawing/2014/main" id="{6FB07EF2-4520-3A76-BC18-EC144D5AB55E}"/>
              </a:ext>
            </a:extLst>
          </p:cNvPr>
          <p:cNvSpPr txBox="1"/>
          <p:nvPr/>
        </p:nvSpPr>
        <p:spPr>
          <a:xfrm>
            <a:off x="5891500" y="4303325"/>
            <a:ext cx="8955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tx1"/>
                </a:solidFill>
              </a:rPr>
              <a:t>Output layer</a:t>
            </a:r>
            <a:endParaRPr sz="1000" b="1">
              <a:solidFill>
                <a:schemeClr val="tx1"/>
              </a:solidFill>
            </a:endParaRPr>
          </a:p>
        </p:txBody>
      </p:sp>
      <p:sp>
        <p:nvSpPr>
          <p:cNvPr id="56" name="Google Shape;410;p49">
            <a:extLst>
              <a:ext uri="{FF2B5EF4-FFF2-40B4-BE49-F238E27FC236}">
                <a16:creationId xmlns:a16="http://schemas.microsoft.com/office/drawing/2014/main" id="{14A69FF1-76B4-EA13-7981-C135CF9FF437}"/>
              </a:ext>
            </a:extLst>
          </p:cNvPr>
          <p:cNvSpPr txBox="1"/>
          <p:nvPr/>
        </p:nvSpPr>
        <p:spPr>
          <a:xfrm>
            <a:off x="6056800" y="3654450"/>
            <a:ext cx="1439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tx1"/>
                </a:solidFill>
              </a:rPr>
              <a:t>Predicted Throughput</a:t>
            </a:r>
            <a:endParaRPr sz="1000">
              <a:solidFill>
                <a:schemeClr val="tx1"/>
              </a:solidFill>
            </a:endParaRPr>
          </a:p>
        </p:txBody>
      </p:sp>
      <p:pic>
        <p:nvPicPr>
          <p:cNvPr id="57" name="Google Shape;411;p49">
            <a:extLst>
              <a:ext uri="{FF2B5EF4-FFF2-40B4-BE49-F238E27FC236}">
                <a16:creationId xmlns:a16="http://schemas.microsoft.com/office/drawing/2014/main" id="{63C27EC1-F2E7-72B4-ABEE-B81D801664C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4800" y="1447800"/>
            <a:ext cx="2762250" cy="271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412;p49">
            <a:extLst>
              <a:ext uri="{FF2B5EF4-FFF2-40B4-BE49-F238E27FC236}">
                <a16:creationId xmlns:a16="http://schemas.microsoft.com/office/drawing/2014/main" id="{A6679F25-0479-F701-5B4F-709A5EE8776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1863" y="4296063"/>
            <a:ext cx="2762250" cy="2066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413;p49">
            <a:extLst>
              <a:ext uri="{FF2B5EF4-FFF2-40B4-BE49-F238E27FC236}">
                <a16:creationId xmlns:a16="http://schemas.microsoft.com/office/drawing/2014/main" id="{FA5296C2-3C5A-55EA-1310-AE876895224F}"/>
              </a:ext>
            </a:extLst>
          </p:cNvPr>
          <p:cNvCxnSpPr/>
          <p:nvPr/>
        </p:nvCxnSpPr>
        <p:spPr>
          <a:xfrm>
            <a:off x="7255375" y="6234075"/>
            <a:ext cx="810000" cy="0"/>
          </a:xfrm>
          <a:prstGeom prst="straightConnector1">
            <a:avLst/>
          </a:prstGeom>
          <a:noFill/>
          <a:ln w="9525" cap="flat" cmpd="sng">
            <a:solidFill>
              <a:srgbClr val="CE181E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" name="Google Shape;414;p49">
            <a:extLst>
              <a:ext uri="{FF2B5EF4-FFF2-40B4-BE49-F238E27FC236}">
                <a16:creationId xmlns:a16="http://schemas.microsoft.com/office/drawing/2014/main" id="{3CAAE403-9550-56F4-CBA1-6EB2E0F905DA}"/>
              </a:ext>
            </a:extLst>
          </p:cNvPr>
          <p:cNvSpPr txBox="1"/>
          <p:nvPr/>
        </p:nvSpPr>
        <p:spPr>
          <a:xfrm>
            <a:off x="6939400" y="5908750"/>
            <a:ext cx="13179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FF0000"/>
                </a:solidFill>
              </a:rPr>
              <a:t>Prediction (Mbps)</a:t>
            </a:r>
            <a:endParaRPr sz="1000" b="1" dirty="0">
              <a:solidFill>
                <a:srgbClr val="FF0000"/>
              </a:solidFill>
            </a:endParaRPr>
          </a:p>
        </p:txBody>
      </p:sp>
      <p:sp>
        <p:nvSpPr>
          <p:cNvPr id="61" name="Google Shape;415;p49">
            <a:extLst>
              <a:ext uri="{FF2B5EF4-FFF2-40B4-BE49-F238E27FC236}">
                <a16:creationId xmlns:a16="http://schemas.microsoft.com/office/drawing/2014/main" id="{86C1D922-E3C6-D87D-C521-7AC69FDD2F96}"/>
              </a:ext>
            </a:extLst>
          </p:cNvPr>
          <p:cNvSpPr txBox="1"/>
          <p:nvPr/>
        </p:nvSpPr>
        <p:spPr>
          <a:xfrm>
            <a:off x="6939400" y="4918150"/>
            <a:ext cx="14904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FF0000"/>
                </a:solidFill>
              </a:rPr>
              <a:t>Real Value (Mbps)</a:t>
            </a:r>
            <a:endParaRPr sz="1000" b="1" dirty="0">
              <a:solidFill>
                <a:srgbClr val="FF0000"/>
              </a:solidFill>
            </a:endParaRPr>
          </a:p>
        </p:txBody>
      </p:sp>
      <p:cxnSp>
        <p:nvCxnSpPr>
          <p:cNvPr id="62" name="Google Shape;416;p49">
            <a:extLst>
              <a:ext uri="{FF2B5EF4-FFF2-40B4-BE49-F238E27FC236}">
                <a16:creationId xmlns:a16="http://schemas.microsoft.com/office/drawing/2014/main" id="{AC171384-6791-5EE0-43D4-5917A5F3D7C3}"/>
              </a:ext>
            </a:extLst>
          </p:cNvPr>
          <p:cNvCxnSpPr/>
          <p:nvPr/>
        </p:nvCxnSpPr>
        <p:spPr>
          <a:xfrm>
            <a:off x="7255375" y="5243475"/>
            <a:ext cx="810000" cy="0"/>
          </a:xfrm>
          <a:prstGeom prst="straightConnector1">
            <a:avLst/>
          </a:prstGeom>
          <a:noFill/>
          <a:ln w="9525" cap="flat" cmpd="sng">
            <a:solidFill>
              <a:srgbClr val="CE181E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" name="Google Shape;417;p49">
            <a:extLst>
              <a:ext uri="{FF2B5EF4-FFF2-40B4-BE49-F238E27FC236}">
                <a16:creationId xmlns:a16="http://schemas.microsoft.com/office/drawing/2014/main" id="{A2EDD3E1-534F-21A4-740F-1FCDDDB20F98}"/>
              </a:ext>
            </a:extLst>
          </p:cNvPr>
          <p:cNvSpPr txBox="1"/>
          <p:nvPr/>
        </p:nvSpPr>
        <p:spPr>
          <a:xfrm>
            <a:off x="3376275" y="3868850"/>
            <a:ext cx="8955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tx1"/>
                </a:solidFill>
              </a:rPr>
              <a:t>CW</a:t>
            </a:r>
            <a:r>
              <a:rPr lang="en-US" sz="1200" baseline="-25000">
                <a:solidFill>
                  <a:schemeClr val="tx1"/>
                </a:solidFill>
              </a:rPr>
              <a:t>min</a:t>
            </a:r>
            <a:endParaRPr sz="1200" baseline="-25000">
              <a:solidFill>
                <a:schemeClr val="tx1"/>
              </a:solidFill>
            </a:endParaRPr>
          </a:p>
        </p:txBody>
      </p:sp>
      <p:cxnSp>
        <p:nvCxnSpPr>
          <p:cNvPr id="64" name="Google Shape;418;p49">
            <a:extLst>
              <a:ext uri="{FF2B5EF4-FFF2-40B4-BE49-F238E27FC236}">
                <a16:creationId xmlns:a16="http://schemas.microsoft.com/office/drawing/2014/main" id="{0813A7C7-0E3A-5F38-580C-773B9E6CB385}"/>
              </a:ext>
            </a:extLst>
          </p:cNvPr>
          <p:cNvCxnSpPr/>
          <p:nvPr/>
        </p:nvCxnSpPr>
        <p:spPr>
          <a:xfrm rot="10800000" flipH="1">
            <a:off x="3847000" y="4064934"/>
            <a:ext cx="296700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356611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F060-8499-808A-B4FA-FD1BF710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5583766" cy="1065213"/>
          </a:xfrm>
        </p:spPr>
        <p:txBody>
          <a:bodyPr/>
          <a:lstStyle/>
          <a:p>
            <a:r>
              <a:rPr lang="pl-PL" dirty="0" err="1"/>
              <a:t>Example</a:t>
            </a:r>
            <a:r>
              <a:rPr lang="pl-PL" dirty="0"/>
              <a:t>: </a:t>
            </a:r>
            <a:r>
              <a:rPr lang="pl-PL" dirty="0" err="1"/>
              <a:t>Neural</a:t>
            </a:r>
            <a:r>
              <a:rPr lang="pl-PL" dirty="0"/>
              <a:t>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D714-9ACD-A6BD-F5D0-5B71A178D5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3191A-1224-F807-EE56-9BCEB270601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C97075-6CA7-B5FB-1FCD-EFC575A3BAF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361;p49">
            <a:extLst>
              <a:ext uri="{FF2B5EF4-FFF2-40B4-BE49-F238E27FC236}">
                <a16:creationId xmlns:a16="http://schemas.microsoft.com/office/drawing/2014/main" id="{DFD9C891-B698-6764-83E7-05065FB6B1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125" y="2418522"/>
            <a:ext cx="1194375" cy="33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62;p49">
            <a:extLst>
              <a:ext uri="{FF2B5EF4-FFF2-40B4-BE49-F238E27FC236}">
                <a16:creationId xmlns:a16="http://schemas.microsoft.com/office/drawing/2014/main" id="{B488B1D0-4128-2399-96EF-78A064C958A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2108" y="1440343"/>
            <a:ext cx="18478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63;p49">
            <a:extLst>
              <a:ext uri="{FF2B5EF4-FFF2-40B4-BE49-F238E27FC236}">
                <a16:creationId xmlns:a16="http://schemas.microsoft.com/office/drawing/2014/main" id="{6D94E436-EBC1-E97C-2DBB-33CD0A9200E1}"/>
              </a:ext>
            </a:extLst>
          </p:cNvPr>
          <p:cNvSpPr/>
          <p:nvPr/>
        </p:nvSpPr>
        <p:spPr>
          <a:xfrm>
            <a:off x="4186600" y="2633836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" name="Google Shape;364;p49">
            <a:extLst>
              <a:ext uri="{FF2B5EF4-FFF2-40B4-BE49-F238E27FC236}">
                <a16:creationId xmlns:a16="http://schemas.microsoft.com/office/drawing/2014/main" id="{08B770A7-4A45-AE63-D3E3-EF546B6DD118}"/>
              </a:ext>
            </a:extLst>
          </p:cNvPr>
          <p:cNvSpPr/>
          <p:nvPr/>
        </p:nvSpPr>
        <p:spPr>
          <a:xfrm>
            <a:off x="4186600" y="2958281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1" name="Google Shape;365;p49">
            <a:extLst>
              <a:ext uri="{FF2B5EF4-FFF2-40B4-BE49-F238E27FC236}">
                <a16:creationId xmlns:a16="http://schemas.microsoft.com/office/drawing/2014/main" id="{A8C9FFF0-A2D9-6F68-53B3-6668228B6625}"/>
              </a:ext>
            </a:extLst>
          </p:cNvPr>
          <p:cNvSpPr/>
          <p:nvPr/>
        </p:nvSpPr>
        <p:spPr>
          <a:xfrm>
            <a:off x="4186600" y="3282727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" name="Google Shape;366;p49">
            <a:extLst>
              <a:ext uri="{FF2B5EF4-FFF2-40B4-BE49-F238E27FC236}">
                <a16:creationId xmlns:a16="http://schemas.microsoft.com/office/drawing/2014/main" id="{4A36EC28-41DA-DE31-8AA1-D3B88BE0A185}"/>
              </a:ext>
            </a:extLst>
          </p:cNvPr>
          <p:cNvSpPr/>
          <p:nvPr/>
        </p:nvSpPr>
        <p:spPr>
          <a:xfrm>
            <a:off x="4186600" y="3607172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3" name="Google Shape;367;p49">
            <a:extLst>
              <a:ext uri="{FF2B5EF4-FFF2-40B4-BE49-F238E27FC236}">
                <a16:creationId xmlns:a16="http://schemas.microsoft.com/office/drawing/2014/main" id="{298E547E-D01D-CB19-122C-D5B0E73412EE}"/>
              </a:ext>
            </a:extLst>
          </p:cNvPr>
          <p:cNvSpPr/>
          <p:nvPr/>
        </p:nvSpPr>
        <p:spPr>
          <a:xfrm>
            <a:off x="4186600" y="3931618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4" name="Google Shape;368;p49">
            <a:extLst>
              <a:ext uri="{FF2B5EF4-FFF2-40B4-BE49-F238E27FC236}">
                <a16:creationId xmlns:a16="http://schemas.microsoft.com/office/drawing/2014/main" id="{323BF075-EF98-7E9B-6571-3273B04CDCD3}"/>
              </a:ext>
            </a:extLst>
          </p:cNvPr>
          <p:cNvSpPr/>
          <p:nvPr/>
        </p:nvSpPr>
        <p:spPr>
          <a:xfrm>
            <a:off x="4186600" y="4256063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5" name="Google Shape;369;p49">
            <a:extLst>
              <a:ext uri="{FF2B5EF4-FFF2-40B4-BE49-F238E27FC236}">
                <a16:creationId xmlns:a16="http://schemas.microsoft.com/office/drawing/2014/main" id="{CD7766A7-791A-CB71-B353-837376ECE2FD}"/>
              </a:ext>
            </a:extLst>
          </p:cNvPr>
          <p:cNvSpPr/>
          <p:nvPr/>
        </p:nvSpPr>
        <p:spPr>
          <a:xfrm>
            <a:off x="4186600" y="4580508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6" name="Google Shape;370;p49">
            <a:extLst>
              <a:ext uri="{FF2B5EF4-FFF2-40B4-BE49-F238E27FC236}">
                <a16:creationId xmlns:a16="http://schemas.microsoft.com/office/drawing/2014/main" id="{304E621D-69DC-B6DB-EC0A-814C8D4C0568}"/>
              </a:ext>
            </a:extLst>
          </p:cNvPr>
          <p:cNvSpPr/>
          <p:nvPr/>
        </p:nvSpPr>
        <p:spPr>
          <a:xfrm>
            <a:off x="4186600" y="4904954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7" name="Google Shape;371;p49">
            <a:extLst>
              <a:ext uri="{FF2B5EF4-FFF2-40B4-BE49-F238E27FC236}">
                <a16:creationId xmlns:a16="http://schemas.microsoft.com/office/drawing/2014/main" id="{2D20843B-DDFD-6C77-EEA1-95055AB260CD}"/>
              </a:ext>
            </a:extLst>
          </p:cNvPr>
          <p:cNvSpPr/>
          <p:nvPr/>
        </p:nvSpPr>
        <p:spPr>
          <a:xfrm>
            <a:off x="4186600" y="5229399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8" name="Google Shape;372;p49">
            <a:extLst>
              <a:ext uri="{FF2B5EF4-FFF2-40B4-BE49-F238E27FC236}">
                <a16:creationId xmlns:a16="http://schemas.microsoft.com/office/drawing/2014/main" id="{7B434B51-2BCB-9958-215E-71BF46E28048}"/>
              </a:ext>
            </a:extLst>
          </p:cNvPr>
          <p:cNvSpPr/>
          <p:nvPr/>
        </p:nvSpPr>
        <p:spPr>
          <a:xfrm>
            <a:off x="4186600" y="5553845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9" name="Google Shape;373;p49">
            <a:extLst>
              <a:ext uri="{FF2B5EF4-FFF2-40B4-BE49-F238E27FC236}">
                <a16:creationId xmlns:a16="http://schemas.microsoft.com/office/drawing/2014/main" id="{8106A047-23DA-083C-2363-456BA2D2591A}"/>
              </a:ext>
            </a:extLst>
          </p:cNvPr>
          <p:cNvSpPr/>
          <p:nvPr/>
        </p:nvSpPr>
        <p:spPr>
          <a:xfrm>
            <a:off x="4186600" y="2274924"/>
            <a:ext cx="193800" cy="202500"/>
          </a:xfrm>
          <a:prstGeom prst="ellipse">
            <a:avLst/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0" name="Google Shape;374;p49">
            <a:extLst>
              <a:ext uri="{FF2B5EF4-FFF2-40B4-BE49-F238E27FC236}">
                <a16:creationId xmlns:a16="http://schemas.microsoft.com/office/drawing/2014/main" id="{5FD54405-EAC0-D19E-B9AB-8F4EC3912174}"/>
              </a:ext>
            </a:extLst>
          </p:cNvPr>
          <p:cNvSpPr/>
          <p:nvPr/>
        </p:nvSpPr>
        <p:spPr>
          <a:xfrm>
            <a:off x="5101000" y="2849183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1" name="Google Shape;375;p49">
            <a:extLst>
              <a:ext uri="{FF2B5EF4-FFF2-40B4-BE49-F238E27FC236}">
                <a16:creationId xmlns:a16="http://schemas.microsoft.com/office/drawing/2014/main" id="{173C206A-15ED-A359-A28F-12BB92873C58}"/>
              </a:ext>
            </a:extLst>
          </p:cNvPr>
          <p:cNvSpPr/>
          <p:nvPr/>
        </p:nvSpPr>
        <p:spPr>
          <a:xfrm>
            <a:off x="5101000" y="3173628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2" name="Google Shape;376;p49">
            <a:extLst>
              <a:ext uri="{FF2B5EF4-FFF2-40B4-BE49-F238E27FC236}">
                <a16:creationId xmlns:a16="http://schemas.microsoft.com/office/drawing/2014/main" id="{478BF5FA-D89B-0530-5D89-891DDBF6D87F}"/>
              </a:ext>
            </a:extLst>
          </p:cNvPr>
          <p:cNvSpPr/>
          <p:nvPr/>
        </p:nvSpPr>
        <p:spPr>
          <a:xfrm>
            <a:off x="5101000" y="3498074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3" name="Google Shape;377;p49">
            <a:extLst>
              <a:ext uri="{FF2B5EF4-FFF2-40B4-BE49-F238E27FC236}">
                <a16:creationId xmlns:a16="http://schemas.microsoft.com/office/drawing/2014/main" id="{2BE9D0CE-C810-FB04-8BC5-0185F4DF942E}"/>
              </a:ext>
            </a:extLst>
          </p:cNvPr>
          <p:cNvSpPr/>
          <p:nvPr/>
        </p:nvSpPr>
        <p:spPr>
          <a:xfrm>
            <a:off x="5101000" y="3822519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4" name="Google Shape;378;p49">
            <a:extLst>
              <a:ext uri="{FF2B5EF4-FFF2-40B4-BE49-F238E27FC236}">
                <a16:creationId xmlns:a16="http://schemas.microsoft.com/office/drawing/2014/main" id="{725F5A1B-3F40-C4CC-3768-4E7ACEB2B188}"/>
              </a:ext>
            </a:extLst>
          </p:cNvPr>
          <p:cNvSpPr/>
          <p:nvPr/>
        </p:nvSpPr>
        <p:spPr>
          <a:xfrm>
            <a:off x="5101000" y="4146965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5" name="Google Shape;379;p49">
            <a:extLst>
              <a:ext uri="{FF2B5EF4-FFF2-40B4-BE49-F238E27FC236}">
                <a16:creationId xmlns:a16="http://schemas.microsoft.com/office/drawing/2014/main" id="{008D8F5A-15EA-FE16-8334-6601CDB7422B}"/>
              </a:ext>
            </a:extLst>
          </p:cNvPr>
          <p:cNvSpPr/>
          <p:nvPr/>
        </p:nvSpPr>
        <p:spPr>
          <a:xfrm>
            <a:off x="5101000" y="4471410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6" name="Google Shape;380;p49">
            <a:extLst>
              <a:ext uri="{FF2B5EF4-FFF2-40B4-BE49-F238E27FC236}">
                <a16:creationId xmlns:a16="http://schemas.microsoft.com/office/drawing/2014/main" id="{FFD1E876-B3A8-DDBB-7D76-FCD6802D67F1}"/>
              </a:ext>
            </a:extLst>
          </p:cNvPr>
          <p:cNvSpPr/>
          <p:nvPr/>
        </p:nvSpPr>
        <p:spPr>
          <a:xfrm>
            <a:off x="5101000" y="4795855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7" name="Google Shape;381;p49">
            <a:extLst>
              <a:ext uri="{FF2B5EF4-FFF2-40B4-BE49-F238E27FC236}">
                <a16:creationId xmlns:a16="http://schemas.microsoft.com/office/drawing/2014/main" id="{7DB9ACF1-239B-6441-03D9-4B9758ED0166}"/>
              </a:ext>
            </a:extLst>
          </p:cNvPr>
          <p:cNvSpPr/>
          <p:nvPr/>
        </p:nvSpPr>
        <p:spPr>
          <a:xfrm>
            <a:off x="5101000" y="5120301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8" name="Google Shape;382;p49">
            <a:extLst>
              <a:ext uri="{FF2B5EF4-FFF2-40B4-BE49-F238E27FC236}">
                <a16:creationId xmlns:a16="http://schemas.microsoft.com/office/drawing/2014/main" id="{E1DDDD22-0449-F366-D60D-4A40E519FC5B}"/>
              </a:ext>
            </a:extLst>
          </p:cNvPr>
          <p:cNvSpPr/>
          <p:nvPr/>
        </p:nvSpPr>
        <p:spPr>
          <a:xfrm>
            <a:off x="5101000" y="5444746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9" name="Google Shape;383;p49">
            <a:extLst>
              <a:ext uri="{FF2B5EF4-FFF2-40B4-BE49-F238E27FC236}">
                <a16:creationId xmlns:a16="http://schemas.microsoft.com/office/drawing/2014/main" id="{7A9BA707-E6E4-27C7-8B06-8EB665208EC2}"/>
              </a:ext>
            </a:extLst>
          </p:cNvPr>
          <p:cNvSpPr/>
          <p:nvPr/>
        </p:nvSpPr>
        <p:spPr>
          <a:xfrm>
            <a:off x="5101000" y="2490271"/>
            <a:ext cx="193800" cy="202500"/>
          </a:xfrm>
          <a:prstGeom prst="ellipse">
            <a:avLst/>
          </a:prstGeom>
          <a:solidFill>
            <a:srgbClr val="B2B2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0" name="Google Shape;384;p49">
            <a:extLst>
              <a:ext uri="{FF2B5EF4-FFF2-40B4-BE49-F238E27FC236}">
                <a16:creationId xmlns:a16="http://schemas.microsoft.com/office/drawing/2014/main" id="{1757108A-4CEF-E590-35C8-6F867030F709}"/>
              </a:ext>
            </a:extLst>
          </p:cNvPr>
          <p:cNvSpPr/>
          <p:nvPr/>
        </p:nvSpPr>
        <p:spPr>
          <a:xfrm>
            <a:off x="5863000" y="3966084"/>
            <a:ext cx="193800" cy="202500"/>
          </a:xfrm>
          <a:prstGeom prst="ellipse">
            <a:avLst/>
          </a:prstGeom>
          <a:solidFill>
            <a:srgbClr val="00A9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cxnSp>
        <p:nvCxnSpPr>
          <p:cNvPr id="31" name="Google Shape;385;p49">
            <a:extLst>
              <a:ext uri="{FF2B5EF4-FFF2-40B4-BE49-F238E27FC236}">
                <a16:creationId xmlns:a16="http://schemas.microsoft.com/office/drawing/2014/main" id="{0E64AACC-52F7-1615-FA07-E264E71DF4B6}"/>
              </a:ext>
            </a:extLst>
          </p:cNvPr>
          <p:cNvCxnSpPr>
            <a:stCxn id="19" idx="6"/>
            <a:endCxn id="29" idx="2"/>
          </p:cNvCxnSpPr>
          <p:nvPr/>
        </p:nvCxnSpPr>
        <p:spPr>
          <a:xfrm>
            <a:off x="4380400" y="2376174"/>
            <a:ext cx="720600" cy="21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86;p49">
            <a:extLst>
              <a:ext uri="{FF2B5EF4-FFF2-40B4-BE49-F238E27FC236}">
                <a16:creationId xmlns:a16="http://schemas.microsoft.com/office/drawing/2014/main" id="{22FF9481-5BD8-365D-1E02-7E4254B7C12F}"/>
              </a:ext>
            </a:extLst>
          </p:cNvPr>
          <p:cNvCxnSpPr>
            <a:stCxn id="19" idx="6"/>
            <a:endCxn id="20" idx="2"/>
          </p:cNvCxnSpPr>
          <p:nvPr/>
        </p:nvCxnSpPr>
        <p:spPr>
          <a:xfrm>
            <a:off x="4380400" y="2376174"/>
            <a:ext cx="720600" cy="57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87;p49">
            <a:extLst>
              <a:ext uri="{FF2B5EF4-FFF2-40B4-BE49-F238E27FC236}">
                <a16:creationId xmlns:a16="http://schemas.microsoft.com/office/drawing/2014/main" id="{06E78059-6CE2-DE25-C2AB-EA7532483068}"/>
              </a:ext>
            </a:extLst>
          </p:cNvPr>
          <p:cNvCxnSpPr>
            <a:stCxn id="19" idx="6"/>
            <a:endCxn id="21" idx="2"/>
          </p:cNvCxnSpPr>
          <p:nvPr/>
        </p:nvCxnSpPr>
        <p:spPr>
          <a:xfrm>
            <a:off x="4380400" y="2376174"/>
            <a:ext cx="720600" cy="89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88;p49">
            <a:extLst>
              <a:ext uri="{FF2B5EF4-FFF2-40B4-BE49-F238E27FC236}">
                <a16:creationId xmlns:a16="http://schemas.microsoft.com/office/drawing/2014/main" id="{DE841045-E28F-9739-6770-93385415314E}"/>
              </a:ext>
            </a:extLst>
          </p:cNvPr>
          <p:cNvCxnSpPr>
            <a:stCxn id="19" idx="6"/>
            <a:endCxn id="22" idx="2"/>
          </p:cNvCxnSpPr>
          <p:nvPr/>
        </p:nvCxnSpPr>
        <p:spPr>
          <a:xfrm>
            <a:off x="4380400" y="2376174"/>
            <a:ext cx="720600" cy="122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89;p49">
            <a:extLst>
              <a:ext uri="{FF2B5EF4-FFF2-40B4-BE49-F238E27FC236}">
                <a16:creationId xmlns:a16="http://schemas.microsoft.com/office/drawing/2014/main" id="{3DCF6FCC-64C6-F9EC-0C20-FA3518C53212}"/>
              </a:ext>
            </a:extLst>
          </p:cNvPr>
          <p:cNvCxnSpPr>
            <a:stCxn id="19" idx="6"/>
            <a:endCxn id="23" idx="2"/>
          </p:cNvCxnSpPr>
          <p:nvPr/>
        </p:nvCxnSpPr>
        <p:spPr>
          <a:xfrm>
            <a:off x="4380400" y="2376174"/>
            <a:ext cx="720600" cy="154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90;p49">
            <a:extLst>
              <a:ext uri="{FF2B5EF4-FFF2-40B4-BE49-F238E27FC236}">
                <a16:creationId xmlns:a16="http://schemas.microsoft.com/office/drawing/2014/main" id="{67D1FD2A-8210-0BD2-FEA5-8ADDDC5D9FD6}"/>
              </a:ext>
            </a:extLst>
          </p:cNvPr>
          <p:cNvCxnSpPr>
            <a:stCxn id="19" idx="6"/>
            <a:endCxn id="24" idx="2"/>
          </p:cNvCxnSpPr>
          <p:nvPr/>
        </p:nvCxnSpPr>
        <p:spPr>
          <a:xfrm>
            <a:off x="4380400" y="2376174"/>
            <a:ext cx="720600" cy="187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91;p49">
            <a:extLst>
              <a:ext uri="{FF2B5EF4-FFF2-40B4-BE49-F238E27FC236}">
                <a16:creationId xmlns:a16="http://schemas.microsoft.com/office/drawing/2014/main" id="{70E0A54D-1100-E8AD-2CB2-6DC974043199}"/>
              </a:ext>
            </a:extLst>
          </p:cNvPr>
          <p:cNvCxnSpPr>
            <a:stCxn id="19" idx="6"/>
            <a:endCxn id="25" idx="2"/>
          </p:cNvCxnSpPr>
          <p:nvPr/>
        </p:nvCxnSpPr>
        <p:spPr>
          <a:xfrm>
            <a:off x="4380400" y="2376174"/>
            <a:ext cx="720600" cy="219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92;p49">
            <a:extLst>
              <a:ext uri="{FF2B5EF4-FFF2-40B4-BE49-F238E27FC236}">
                <a16:creationId xmlns:a16="http://schemas.microsoft.com/office/drawing/2014/main" id="{E82359E8-81E2-7587-E039-8D1BAAFA0E1A}"/>
              </a:ext>
            </a:extLst>
          </p:cNvPr>
          <p:cNvCxnSpPr>
            <a:stCxn id="19" idx="6"/>
            <a:endCxn id="26" idx="2"/>
          </p:cNvCxnSpPr>
          <p:nvPr/>
        </p:nvCxnSpPr>
        <p:spPr>
          <a:xfrm>
            <a:off x="4380400" y="2376174"/>
            <a:ext cx="720600" cy="252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3;p49">
            <a:extLst>
              <a:ext uri="{FF2B5EF4-FFF2-40B4-BE49-F238E27FC236}">
                <a16:creationId xmlns:a16="http://schemas.microsoft.com/office/drawing/2014/main" id="{C02748A3-EF9B-37F0-D831-440C4497CC39}"/>
              </a:ext>
            </a:extLst>
          </p:cNvPr>
          <p:cNvCxnSpPr>
            <a:stCxn id="19" idx="6"/>
            <a:endCxn id="27" idx="3"/>
          </p:cNvCxnSpPr>
          <p:nvPr/>
        </p:nvCxnSpPr>
        <p:spPr>
          <a:xfrm>
            <a:off x="4380400" y="2376174"/>
            <a:ext cx="749100" cy="291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394;p49">
            <a:extLst>
              <a:ext uri="{FF2B5EF4-FFF2-40B4-BE49-F238E27FC236}">
                <a16:creationId xmlns:a16="http://schemas.microsoft.com/office/drawing/2014/main" id="{8A8E7AEE-67EC-9842-3F96-77176F01890E}"/>
              </a:ext>
            </a:extLst>
          </p:cNvPr>
          <p:cNvCxnSpPr>
            <a:stCxn id="19" idx="6"/>
            <a:endCxn id="28" idx="2"/>
          </p:cNvCxnSpPr>
          <p:nvPr/>
        </p:nvCxnSpPr>
        <p:spPr>
          <a:xfrm>
            <a:off x="4380400" y="2376174"/>
            <a:ext cx="720600" cy="316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395;p49">
            <a:extLst>
              <a:ext uri="{FF2B5EF4-FFF2-40B4-BE49-F238E27FC236}">
                <a16:creationId xmlns:a16="http://schemas.microsoft.com/office/drawing/2014/main" id="{FF32630C-CC8F-A465-9566-A4D5CB0B543E}"/>
              </a:ext>
            </a:extLst>
          </p:cNvPr>
          <p:cNvCxnSpPr>
            <a:stCxn id="29" idx="6"/>
            <a:endCxn id="30" idx="2"/>
          </p:cNvCxnSpPr>
          <p:nvPr/>
        </p:nvCxnSpPr>
        <p:spPr>
          <a:xfrm>
            <a:off x="5294800" y="2591521"/>
            <a:ext cx="568200" cy="147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396;p49">
            <a:extLst>
              <a:ext uri="{FF2B5EF4-FFF2-40B4-BE49-F238E27FC236}">
                <a16:creationId xmlns:a16="http://schemas.microsoft.com/office/drawing/2014/main" id="{63AD3225-9072-E600-8C95-ED25D8938B55}"/>
              </a:ext>
            </a:extLst>
          </p:cNvPr>
          <p:cNvCxnSpPr>
            <a:stCxn id="20" idx="6"/>
            <a:endCxn id="30" idx="3"/>
          </p:cNvCxnSpPr>
          <p:nvPr/>
        </p:nvCxnSpPr>
        <p:spPr>
          <a:xfrm>
            <a:off x="5294800" y="2950433"/>
            <a:ext cx="596700" cy="118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397;p49">
            <a:extLst>
              <a:ext uri="{FF2B5EF4-FFF2-40B4-BE49-F238E27FC236}">
                <a16:creationId xmlns:a16="http://schemas.microsoft.com/office/drawing/2014/main" id="{6301D1AB-7774-1BDD-DFFF-CF607F7263AE}"/>
              </a:ext>
            </a:extLst>
          </p:cNvPr>
          <p:cNvCxnSpPr>
            <a:stCxn id="21" idx="6"/>
            <a:endCxn id="30" idx="2"/>
          </p:cNvCxnSpPr>
          <p:nvPr/>
        </p:nvCxnSpPr>
        <p:spPr>
          <a:xfrm>
            <a:off x="5294800" y="3274878"/>
            <a:ext cx="568200" cy="79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8;p49">
            <a:extLst>
              <a:ext uri="{FF2B5EF4-FFF2-40B4-BE49-F238E27FC236}">
                <a16:creationId xmlns:a16="http://schemas.microsoft.com/office/drawing/2014/main" id="{023E96F1-0111-BDB7-7A6B-F828C471F958}"/>
              </a:ext>
            </a:extLst>
          </p:cNvPr>
          <p:cNvCxnSpPr>
            <a:stCxn id="22" idx="6"/>
            <a:endCxn id="30" idx="2"/>
          </p:cNvCxnSpPr>
          <p:nvPr/>
        </p:nvCxnSpPr>
        <p:spPr>
          <a:xfrm>
            <a:off x="5294800" y="3599324"/>
            <a:ext cx="568200" cy="46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9;p49">
            <a:extLst>
              <a:ext uri="{FF2B5EF4-FFF2-40B4-BE49-F238E27FC236}">
                <a16:creationId xmlns:a16="http://schemas.microsoft.com/office/drawing/2014/main" id="{D129B655-C913-3D22-48EF-B9CA9706F173}"/>
              </a:ext>
            </a:extLst>
          </p:cNvPr>
          <p:cNvCxnSpPr>
            <a:stCxn id="23" idx="6"/>
            <a:endCxn id="30" idx="2"/>
          </p:cNvCxnSpPr>
          <p:nvPr/>
        </p:nvCxnSpPr>
        <p:spPr>
          <a:xfrm>
            <a:off x="5294800" y="3923769"/>
            <a:ext cx="568200" cy="14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400;p49">
            <a:extLst>
              <a:ext uri="{FF2B5EF4-FFF2-40B4-BE49-F238E27FC236}">
                <a16:creationId xmlns:a16="http://schemas.microsoft.com/office/drawing/2014/main" id="{6B54BE2B-3AA2-1119-1D5D-C57459106513}"/>
              </a:ext>
            </a:extLst>
          </p:cNvPr>
          <p:cNvCxnSpPr>
            <a:stCxn id="24" idx="6"/>
            <a:endCxn id="30" idx="2"/>
          </p:cNvCxnSpPr>
          <p:nvPr/>
        </p:nvCxnSpPr>
        <p:spPr>
          <a:xfrm rot="10800000" flipH="1">
            <a:off x="5294800" y="4067315"/>
            <a:ext cx="568200" cy="18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01;p49">
            <a:extLst>
              <a:ext uri="{FF2B5EF4-FFF2-40B4-BE49-F238E27FC236}">
                <a16:creationId xmlns:a16="http://schemas.microsoft.com/office/drawing/2014/main" id="{776E0D51-B9B8-F3EE-0C17-DC35A850B665}"/>
              </a:ext>
            </a:extLst>
          </p:cNvPr>
          <p:cNvCxnSpPr>
            <a:stCxn id="25" idx="6"/>
            <a:endCxn id="30" idx="2"/>
          </p:cNvCxnSpPr>
          <p:nvPr/>
        </p:nvCxnSpPr>
        <p:spPr>
          <a:xfrm rot="10800000" flipH="1">
            <a:off x="5294800" y="4067460"/>
            <a:ext cx="568200" cy="50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02;p49">
            <a:extLst>
              <a:ext uri="{FF2B5EF4-FFF2-40B4-BE49-F238E27FC236}">
                <a16:creationId xmlns:a16="http://schemas.microsoft.com/office/drawing/2014/main" id="{2484AA5B-5110-9753-5253-8EF871CA3297}"/>
              </a:ext>
            </a:extLst>
          </p:cNvPr>
          <p:cNvCxnSpPr>
            <a:stCxn id="26" idx="6"/>
            <a:endCxn id="30" idx="2"/>
          </p:cNvCxnSpPr>
          <p:nvPr/>
        </p:nvCxnSpPr>
        <p:spPr>
          <a:xfrm rot="10800000" flipH="1">
            <a:off x="5294800" y="4067305"/>
            <a:ext cx="568200" cy="82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03;p49">
            <a:extLst>
              <a:ext uri="{FF2B5EF4-FFF2-40B4-BE49-F238E27FC236}">
                <a16:creationId xmlns:a16="http://schemas.microsoft.com/office/drawing/2014/main" id="{12094153-2938-5DE8-4AA1-5C307CB1FBE5}"/>
              </a:ext>
            </a:extLst>
          </p:cNvPr>
          <p:cNvCxnSpPr>
            <a:stCxn id="27" idx="6"/>
            <a:endCxn id="30" idx="2"/>
          </p:cNvCxnSpPr>
          <p:nvPr/>
        </p:nvCxnSpPr>
        <p:spPr>
          <a:xfrm rot="10800000" flipH="1">
            <a:off x="5294800" y="4067451"/>
            <a:ext cx="568200" cy="115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404;p49">
            <a:extLst>
              <a:ext uri="{FF2B5EF4-FFF2-40B4-BE49-F238E27FC236}">
                <a16:creationId xmlns:a16="http://schemas.microsoft.com/office/drawing/2014/main" id="{1AB70FD2-A451-3905-502A-F879C2197500}"/>
              </a:ext>
            </a:extLst>
          </p:cNvPr>
          <p:cNvCxnSpPr>
            <a:stCxn id="28" idx="6"/>
            <a:endCxn id="30" idx="2"/>
          </p:cNvCxnSpPr>
          <p:nvPr/>
        </p:nvCxnSpPr>
        <p:spPr>
          <a:xfrm rot="10800000" flipH="1">
            <a:off x="5294800" y="4067296"/>
            <a:ext cx="568200" cy="147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405;p49">
            <a:extLst>
              <a:ext uri="{FF2B5EF4-FFF2-40B4-BE49-F238E27FC236}">
                <a16:creationId xmlns:a16="http://schemas.microsoft.com/office/drawing/2014/main" id="{F6A591FF-1455-49EF-0F68-872594426C59}"/>
              </a:ext>
            </a:extLst>
          </p:cNvPr>
          <p:cNvCxnSpPr>
            <a:stCxn id="30" idx="6"/>
          </p:cNvCxnSpPr>
          <p:nvPr/>
        </p:nvCxnSpPr>
        <p:spPr>
          <a:xfrm rot="10800000" flipH="1">
            <a:off x="6056800" y="4064934"/>
            <a:ext cx="296700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" name="Google Shape;406;p49">
            <a:extLst>
              <a:ext uri="{FF2B5EF4-FFF2-40B4-BE49-F238E27FC236}">
                <a16:creationId xmlns:a16="http://schemas.microsoft.com/office/drawing/2014/main" id="{BE0D8D6B-5931-E601-8D07-EAAA7FEC1A0A}"/>
              </a:ext>
            </a:extLst>
          </p:cNvPr>
          <p:cNvSpPr txBox="1"/>
          <p:nvPr/>
        </p:nvSpPr>
        <p:spPr>
          <a:xfrm>
            <a:off x="1381350" y="5875850"/>
            <a:ext cx="16383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schemeClr val="tx1"/>
                </a:solidFill>
              </a:rPr>
              <a:t>Matlab NN representation</a:t>
            </a:r>
            <a:endParaRPr sz="1000" i="1">
              <a:solidFill>
                <a:schemeClr val="tx1"/>
              </a:solidFill>
            </a:endParaRPr>
          </a:p>
        </p:txBody>
      </p:sp>
      <p:sp>
        <p:nvSpPr>
          <p:cNvPr id="53" name="Google Shape;407;p49">
            <a:extLst>
              <a:ext uri="{FF2B5EF4-FFF2-40B4-BE49-F238E27FC236}">
                <a16:creationId xmlns:a16="http://schemas.microsoft.com/office/drawing/2014/main" id="{3AD1B4A8-E7BE-C148-803C-65C479CDCF42}"/>
              </a:ext>
            </a:extLst>
          </p:cNvPr>
          <p:cNvSpPr txBox="1"/>
          <p:nvPr/>
        </p:nvSpPr>
        <p:spPr>
          <a:xfrm>
            <a:off x="3819750" y="5875850"/>
            <a:ext cx="8955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tx1"/>
                </a:solidFill>
              </a:rPr>
              <a:t>Input layer</a:t>
            </a:r>
            <a:endParaRPr sz="1000" b="1">
              <a:solidFill>
                <a:schemeClr val="tx1"/>
              </a:solidFill>
            </a:endParaRPr>
          </a:p>
        </p:txBody>
      </p:sp>
      <p:sp>
        <p:nvSpPr>
          <p:cNvPr id="54" name="Google Shape;408;p49">
            <a:extLst>
              <a:ext uri="{FF2B5EF4-FFF2-40B4-BE49-F238E27FC236}">
                <a16:creationId xmlns:a16="http://schemas.microsoft.com/office/drawing/2014/main" id="{7E706775-D9D4-C758-5A18-D0B936163234}"/>
              </a:ext>
            </a:extLst>
          </p:cNvPr>
          <p:cNvSpPr txBox="1"/>
          <p:nvPr/>
        </p:nvSpPr>
        <p:spPr>
          <a:xfrm>
            <a:off x="4810350" y="5647250"/>
            <a:ext cx="8955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tx1"/>
                </a:solidFill>
              </a:rPr>
              <a:t>Hidden layer</a:t>
            </a:r>
            <a:endParaRPr sz="1000" b="1">
              <a:solidFill>
                <a:schemeClr val="tx1"/>
              </a:solidFill>
            </a:endParaRPr>
          </a:p>
        </p:txBody>
      </p:sp>
      <p:sp>
        <p:nvSpPr>
          <p:cNvPr id="55" name="Google Shape;409;p49">
            <a:extLst>
              <a:ext uri="{FF2B5EF4-FFF2-40B4-BE49-F238E27FC236}">
                <a16:creationId xmlns:a16="http://schemas.microsoft.com/office/drawing/2014/main" id="{6FB07EF2-4520-3A76-BC18-EC144D5AB55E}"/>
              </a:ext>
            </a:extLst>
          </p:cNvPr>
          <p:cNvSpPr txBox="1"/>
          <p:nvPr/>
        </p:nvSpPr>
        <p:spPr>
          <a:xfrm>
            <a:off x="5891500" y="4303325"/>
            <a:ext cx="8955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tx1"/>
                </a:solidFill>
              </a:rPr>
              <a:t>Output layer</a:t>
            </a:r>
            <a:endParaRPr sz="1000" b="1">
              <a:solidFill>
                <a:schemeClr val="tx1"/>
              </a:solidFill>
            </a:endParaRPr>
          </a:p>
        </p:txBody>
      </p:sp>
      <p:sp>
        <p:nvSpPr>
          <p:cNvPr id="56" name="Google Shape;410;p49">
            <a:extLst>
              <a:ext uri="{FF2B5EF4-FFF2-40B4-BE49-F238E27FC236}">
                <a16:creationId xmlns:a16="http://schemas.microsoft.com/office/drawing/2014/main" id="{14A69FF1-76B4-EA13-7981-C135CF9FF437}"/>
              </a:ext>
            </a:extLst>
          </p:cNvPr>
          <p:cNvSpPr txBox="1"/>
          <p:nvPr/>
        </p:nvSpPr>
        <p:spPr>
          <a:xfrm>
            <a:off x="6056800" y="3654450"/>
            <a:ext cx="1439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tx1"/>
                </a:solidFill>
              </a:rPr>
              <a:t>Predicted Throughput</a:t>
            </a:r>
            <a:endParaRPr sz="1000">
              <a:solidFill>
                <a:schemeClr val="tx1"/>
              </a:solidFill>
            </a:endParaRPr>
          </a:p>
        </p:txBody>
      </p:sp>
      <p:sp>
        <p:nvSpPr>
          <p:cNvPr id="63" name="Google Shape;417;p49">
            <a:extLst>
              <a:ext uri="{FF2B5EF4-FFF2-40B4-BE49-F238E27FC236}">
                <a16:creationId xmlns:a16="http://schemas.microsoft.com/office/drawing/2014/main" id="{A2EDD3E1-534F-21A4-740F-1FCDDDB20F98}"/>
              </a:ext>
            </a:extLst>
          </p:cNvPr>
          <p:cNvSpPr txBox="1"/>
          <p:nvPr/>
        </p:nvSpPr>
        <p:spPr>
          <a:xfrm>
            <a:off x="3376275" y="3868850"/>
            <a:ext cx="8955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tx1"/>
                </a:solidFill>
              </a:rPr>
              <a:t>CW</a:t>
            </a:r>
            <a:r>
              <a:rPr lang="en-US" sz="1200" baseline="-25000">
                <a:solidFill>
                  <a:schemeClr val="tx1"/>
                </a:solidFill>
              </a:rPr>
              <a:t>min</a:t>
            </a:r>
            <a:endParaRPr sz="1200" baseline="-25000">
              <a:solidFill>
                <a:schemeClr val="tx1"/>
              </a:solidFill>
            </a:endParaRPr>
          </a:p>
        </p:txBody>
      </p:sp>
      <p:cxnSp>
        <p:nvCxnSpPr>
          <p:cNvPr id="64" name="Google Shape;418;p49">
            <a:extLst>
              <a:ext uri="{FF2B5EF4-FFF2-40B4-BE49-F238E27FC236}">
                <a16:creationId xmlns:a16="http://schemas.microsoft.com/office/drawing/2014/main" id="{0813A7C7-0E3A-5F38-580C-773B9E6CB385}"/>
              </a:ext>
            </a:extLst>
          </p:cNvPr>
          <p:cNvCxnSpPr/>
          <p:nvPr/>
        </p:nvCxnSpPr>
        <p:spPr>
          <a:xfrm rot="10800000" flipH="1">
            <a:off x="3847000" y="4064934"/>
            <a:ext cx="296700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Google Shape;477;p50">
            <a:extLst>
              <a:ext uri="{FF2B5EF4-FFF2-40B4-BE49-F238E27FC236}">
                <a16:creationId xmlns:a16="http://schemas.microsoft.com/office/drawing/2014/main" id="{FBEE3FDE-5C4B-70FB-1EA1-48FA9326F453}"/>
              </a:ext>
            </a:extLst>
          </p:cNvPr>
          <p:cNvSpPr txBox="1"/>
          <p:nvPr/>
        </p:nvSpPr>
        <p:spPr>
          <a:xfrm>
            <a:off x="7480934" y="2729352"/>
            <a:ext cx="3889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>
                <a:solidFill>
                  <a:schemeClr val="tx1"/>
                </a:solidFill>
              </a:rPr>
              <a:t>We can use the NN model to try different CW</a:t>
            </a:r>
            <a:r>
              <a:rPr lang="en-US" sz="1300" i="1" baseline="-25000">
                <a:solidFill>
                  <a:schemeClr val="tx1"/>
                </a:solidFill>
              </a:rPr>
              <a:t>min </a:t>
            </a:r>
            <a:r>
              <a:rPr lang="en-US" sz="1300" i="1">
                <a:solidFill>
                  <a:schemeClr val="tx1"/>
                </a:solidFill>
              </a:rPr>
              <a:t>values to see which is the best performing one.</a:t>
            </a:r>
            <a:endParaRPr sz="1300" i="1">
              <a:solidFill>
                <a:schemeClr val="tx1"/>
              </a:solidFill>
            </a:endParaRPr>
          </a:p>
        </p:txBody>
      </p:sp>
      <p:pic>
        <p:nvPicPr>
          <p:cNvPr id="65" name="Google Shape;478;p50">
            <a:extLst>
              <a:ext uri="{FF2B5EF4-FFF2-40B4-BE49-F238E27FC236}">
                <a16:creationId xmlns:a16="http://schemas.microsoft.com/office/drawing/2014/main" id="{38822021-0436-E4CE-FFEF-7676BB78E2B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3109" y="3612024"/>
            <a:ext cx="2739975" cy="195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01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6232-6593-2C87-6536-643DC690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 (or not) of SL models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87983-05E8-73B7-3E01-B0460676A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They provide accurate function approximation in general by minimizing the difference (mean squared error), but may fail to capture maximum / minimum values.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Not always useful for ‘optimization’ purposes.</a:t>
            </a:r>
          </a:p>
          <a:p>
            <a:endParaRPr lang="pl-PL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C5BB0-FF5E-0630-2775-9E62567BCA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2F03F-516A-2F02-E2C3-2BD6E1FD432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687C87-A9BA-E62D-C5BF-7C5F8A9F7B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487;p51">
            <a:extLst>
              <a:ext uri="{FF2B5EF4-FFF2-40B4-BE49-F238E27FC236}">
                <a16:creationId xmlns:a16="http://schemas.microsoft.com/office/drawing/2014/main" id="{E5B849A3-9650-B50C-C8B7-F273F1899D8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0" y="3598568"/>
            <a:ext cx="4174998" cy="2745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917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6232-6593-2C87-6536-643DC690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Unsupervised</a:t>
            </a:r>
            <a:r>
              <a:rPr lang="pl-PL" dirty="0"/>
              <a:t>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87983-05E8-73B7-3E01-B0460676A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2"/>
            <a:ext cx="10361084" cy="2409824"/>
          </a:xfrm>
        </p:spPr>
        <p:txBody>
          <a:bodyPr>
            <a:normAutofit fontScale="85000" lnSpcReduction="10000"/>
          </a:bodyPr>
          <a:lstStyle/>
          <a:p>
            <a:pPr marL="432000" marR="0" lvl="0" indent="-37988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-US" sz="24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Goal</a:t>
            </a:r>
            <a:r>
              <a:rPr lang="en-US" sz="24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Find patterns/trends/similarities in a dataset when only the features are available</a:t>
            </a:r>
          </a:p>
          <a:p>
            <a:pPr marL="432000" marR="0" lvl="0" indent="-37988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-US" sz="24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Dataset</a:t>
            </a:r>
            <a:r>
              <a:rPr lang="en-US" sz="24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We need a consolidated dataset to train the model, retraining it as the dataset updates</a:t>
            </a:r>
          </a:p>
          <a:p>
            <a:pPr marL="432000" marR="0" lvl="0" indent="-37988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-US" sz="24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Techniques</a:t>
            </a:r>
            <a:r>
              <a:rPr lang="en-US" sz="24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K-means,  Self-Organizing Maps (SOMs), hidden Markov model (HMM), Auto encoders (AEs), Principal Component Analysis (PCA), Restricted Boltzmann machine (RBM), fuzzy C-means </a:t>
            </a:r>
            <a:r>
              <a:rPr lang="en-US" sz="2400" b="0" strike="noStrike" dirty="0" err="1"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endParaRPr lang="en-US" sz="24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999" marR="0" lvl="0" indent="-379879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-US" sz="24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Main uses: </a:t>
            </a:r>
            <a:r>
              <a:rPr lang="en-US" sz="24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Cluster the data in similar groups</a:t>
            </a:r>
          </a:p>
          <a:p>
            <a:pPr marL="431999" marR="0" lvl="0" indent="-379879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endParaRPr lang="en-US" sz="24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C5BB0-FF5E-0630-2775-9E62567BCA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2F03F-516A-2F02-E2C3-2BD6E1FD432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687C87-A9BA-E62D-C5BF-7C5F8A9F7B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15071-5D15-A985-3A7A-2DC5EA245349}"/>
              </a:ext>
            </a:extLst>
          </p:cNvPr>
          <p:cNvSpPr txBox="1"/>
          <p:nvPr/>
        </p:nvSpPr>
        <p:spPr>
          <a:xfrm>
            <a:off x="914400" y="4391026"/>
            <a:ext cx="6172199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999" marR="0" lvl="0" indent="-379879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Wi-Fi example</a:t>
            </a:r>
          </a:p>
          <a:p>
            <a:pPr marL="832049" lvl="1" indent="-379879">
              <a:spcBef>
                <a:spcPts val="1414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 selection from a dataset that contains only the features. Then, identifying which APs are similar may reduce the ‘testing’ phase by only requesting association to an AP of each representative ‘cluster’.</a:t>
            </a:r>
          </a:p>
        </p:txBody>
      </p:sp>
      <p:pic>
        <p:nvPicPr>
          <p:cNvPr id="9" name="Google Shape;495;p52">
            <a:extLst>
              <a:ext uri="{FF2B5EF4-FFF2-40B4-BE49-F238E27FC236}">
                <a16:creationId xmlns:a16="http://schemas.microsoft.com/office/drawing/2014/main" id="{B8626DDF-336E-FCB5-C8D5-3F0AA7D16D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7" y="3581400"/>
            <a:ext cx="3324050" cy="266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080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0356-BD3D-0261-7E80-D2086077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Reinforcement</a:t>
            </a:r>
            <a:r>
              <a:rPr lang="pl-PL" dirty="0"/>
              <a:t>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CF6CD-4AA9-0AB7-F735-F06A8F941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 marR="0" lvl="0" indent="-38623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en-US" sz="17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Goal</a:t>
            </a:r>
            <a:r>
              <a:rPr lang="en-US" sz="17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Learn from experience (relationship between actions and rewards)</a:t>
            </a:r>
          </a:p>
          <a:p>
            <a:pPr marL="432000" marR="0" lvl="0" indent="-38623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en-US" sz="17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Dataset</a:t>
            </a:r>
            <a:r>
              <a:rPr lang="en-US" sz="17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sequence of actions and rewards obtained</a:t>
            </a:r>
          </a:p>
          <a:p>
            <a:pPr marL="432000" marR="0" lvl="0" indent="-38623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en-US" sz="17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Techniques</a:t>
            </a:r>
            <a:r>
              <a:rPr lang="en-US" sz="17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Multi-armed Bandits, Q-learning, DQL</a:t>
            </a:r>
          </a:p>
          <a:p>
            <a:pPr marL="432000" marR="0" lvl="0" indent="-38623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en-US" sz="17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Main uses: </a:t>
            </a:r>
            <a:r>
              <a:rPr lang="en-US" sz="17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Adaptive systems in dynamic environments</a:t>
            </a:r>
          </a:p>
          <a:p>
            <a:pPr marL="432000" marR="0" lvl="0" indent="-38623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●"/>
            </a:pPr>
            <a:r>
              <a:rPr lang="en-US" sz="17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Wi-Fi examples: exploration – exploitation tradeoff</a:t>
            </a:r>
            <a:endParaRPr lang="en-US" sz="17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60512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−"/>
            </a:pPr>
            <a:r>
              <a:rPr lang="en-US" sz="17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AP selection by 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trying </a:t>
            </a:r>
            <a:r>
              <a:rPr lang="en-US" sz="17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and rating different APs</a:t>
            </a:r>
          </a:p>
          <a:p>
            <a:pPr marL="864000" marR="0" lvl="1" indent="-360512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−"/>
            </a:pPr>
            <a:r>
              <a:rPr lang="en-US" sz="17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Dynamic channel selection: given a set of unknown channels, we need to find the best one (the empt</a:t>
            </a: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 sz="17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one)</a:t>
            </a:r>
          </a:p>
          <a:p>
            <a:pPr marL="864000" marR="0" lvl="1" indent="-360512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−"/>
            </a:pPr>
            <a:r>
              <a:rPr lang="en-US" sz="17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Dynamic configuration of Tx Power and CCA to support Spatial Reuse</a:t>
            </a:r>
          </a:p>
          <a:p>
            <a:pPr marL="864000" marR="0" lvl="1" indent="-360512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oto Sans Symbols"/>
              <a:buChar char="−"/>
            </a:pPr>
            <a:r>
              <a:rPr lang="en-US" sz="1700" dirty="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17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tc.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6454F-43AD-94C6-5228-23C0C92EC7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8969C-C97D-78F3-5387-D1775201F9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D39137-AEE7-0C54-05FF-F40F8858C9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504;p53">
            <a:extLst>
              <a:ext uri="{FF2B5EF4-FFF2-40B4-BE49-F238E27FC236}">
                <a16:creationId xmlns:a16="http://schemas.microsoft.com/office/drawing/2014/main" id="{C86CA867-CD3A-4961-00EC-23363E1D51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2743200"/>
            <a:ext cx="2089440" cy="1243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28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7ED5-2122-2CCF-E625-0E45D569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Reinforcement</a:t>
            </a:r>
            <a:r>
              <a:rPr lang="pl-PL" dirty="0"/>
              <a:t>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B5B9A-E30E-A373-C430-2FC8E9BB5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6572370" cy="4113213"/>
          </a:xfrm>
        </p:spPr>
        <p:txBody>
          <a:bodyPr/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6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An ‘</a:t>
            </a:r>
            <a:r>
              <a:rPr lang="en-US" sz="16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agent</a:t>
            </a:r>
            <a:r>
              <a:rPr lang="en-US" sz="16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’ learns by interacting with the ‘environment’</a:t>
            </a:r>
          </a:p>
          <a:p>
            <a:pPr marL="864000" marR="0" lvl="1" indent="-32400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The agent can play different ‘actions’</a:t>
            </a:r>
          </a:p>
          <a:p>
            <a:pPr marL="864000" marR="0" lvl="1" indent="-32400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For each action, the agent receives a ‘reward’</a:t>
            </a:r>
          </a:p>
          <a:p>
            <a:pPr marL="864000" marR="0" lvl="1" indent="-32400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If possible, the agent may characterize the environment through a set of ‘states’</a:t>
            </a: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6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16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ML algorithm</a:t>
            </a:r>
            <a:r>
              <a:rPr lang="en-US" sz="16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 tells the agent how to select the actions to maximize the reward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3D33F-4758-D9B5-DCF0-AEAE9E5071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0AFEF-C2B5-18D4-5255-9704CAB829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089382-5792-1E26-BE54-DB9F09E4EB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510;p54">
            <a:extLst>
              <a:ext uri="{FF2B5EF4-FFF2-40B4-BE49-F238E27FC236}">
                <a16:creationId xmlns:a16="http://schemas.microsoft.com/office/drawing/2014/main" id="{0335B06A-894F-F6E2-C72D-4A7FD8AEE4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4404545"/>
            <a:ext cx="7822440" cy="185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12;p54">
            <a:extLst>
              <a:ext uri="{FF2B5EF4-FFF2-40B4-BE49-F238E27FC236}">
                <a16:creationId xmlns:a16="http://schemas.microsoft.com/office/drawing/2014/main" id="{BDD90B9F-891F-8577-CD25-30A429135E6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6771" y="2240854"/>
            <a:ext cx="3638550" cy="124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08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58578-2538-207E-2FF8-31F2D3E8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vs standard ‘rule-based’ protocols?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2E4FC-AB90-63D5-99EB-0EC04E1B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2"/>
            <a:ext cx="4495799" cy="3125786"/>
          </a:xfrm>
        </p:spPr>
        <p:txBody>
          <a:bodyPr/>
          <a:lstStyle/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16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RL naturally adapts to different situations.</a:t>
            </a: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but…</a:t>
            </a: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… </a:t>
            </a:r>
            <a:r>
              <a:rPr lang="en-US" sz="16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requires time to learn.</a:t>
            </a: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… h</a:t>
            </a:r>
            <a:r>
              <a:rPr lang="en-US" sz="16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igher computational resources.</a:t>
            </a:r>
          </a:p>
          <a:p>
            <a:pPr marL="45720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6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l" rtl="0">
              <a:spcBef>
                <a:spcPts val="1414"/>
              </a:spcBef>
              <a:spcAft>
                <a:spcPts val="0"/>
              </a:spcAft>
              <a:buSzPts val="1600"/>
              <a:buFont typeface="Times New Roman"/>
              <a:buChar char="➔"/>
            </a:pPr>
            <a:r>
              <a:rPr lang="en-US" sz="16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The two approaches can be also combined.</a:t>
            </a:r>
          </a:p>
          <a:p>
            <a:pPr marL="0" marR="0" lvl="0" indent="0" algn="l" rtl="0">
              <a:spcBef>
                <a:spcPts val="1414"/>
              </a:spcBef>
              <a:spcAft>
                <a:spcPts val="0"/>
              </a:spcAft>
              <a:buNone/>
            </a:pP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414"/>
              </a:spcBef>
              <a:spcAft>
                <a:spcPts val="1000"/>
              </a:spcAft>
              <a:buNone/>
            </a:pP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600" b="0" dirty="0">
                <a:latin typeface="Times New Roman"/>
                <a:ea typeface="Times New Roman"/>
                <a:cs typeface="Times New Roman"/>
                <a:sym typeface="Times New Roman"/>
              </a:rPr>
              <a:t>We can learn the protocol.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0CE8B-0558-11AE-72EB-69F17B0B6F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6DEBA-CCA5-545B-7845-016C6B807B6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FA6EA3-A582-121B-C827-44FF51E398F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521;p55">
            <a:extLst>
              <a:ext uri="{FF2B5EF4-FFF2-40B4-BE49-F238E27FC236}">
                <a16:creationId xmlns:a16="http://schemas.microsoft.com/office/drawing/2014/main" id="{71004466-2CD4-C6D5-DAAF-1641A14DB3C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200" y="2073940"/>
            <a:ext cx="4001199" cy="26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22;p55">
            <a:extLst>
              <a:ext uri="{FF2B5EF4-FFF2-40B4-BE49-F238E27FC236}">
                <a16:creationId xmlns:a16="http://schemas.microsoft.com/office/drawing/2014/main" id="{F7825845-0E93-A593-C2FD-093EAA18098A}"/>
              </a:ext>
            </a:extLst>
          </p:cNvPr>
          <p:cNvSpPr/>
          <p:nvPr/>
        </p:nvSpPr>
        <p:spPr>
          <a:xfrm>
            <a:off x="2462975" y="5332739"/>
            <a:ext cx="428100" cy="434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tx1"/>
                </a:solidFill>
              </a:rPr>
              <a:t>A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9" name="Google Shape;523;p55">
            <a:extLst>
              <a:ext uri="{FF2B5EF4-FFF2-40B4-BE49-F238E27FC236}">
                <a16:creationId xmlns:a16="http://schemas.microsoft.com/office/drawing/2014/main" id="{48A7226C-37DD-A114-2DDC-15AD3A266226}"/>
              </a:ext>
            </a:extLst>
          </p:cNvPr>
          <p:cNvSpPr/>
          <p:nvPr/>
        </p:nvSpPr>
        <p:spPr>
          <a:xfrm>
            <a:off x="3377375" y="5332739"/>
            <a:ext cx="428100" cy="434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tx1"/>
                </a:solidFill>
              </a:rPr>
              <a:t>B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0" name="Google Shape;524;p55">
            <a:extLst>
              <a:ext uri="{FF2B5EF4-FFF2-40B4-BE49-F238E27FC236}">
                <a16:creationId xmlns:a16="http://schemas.microsoft.com/office/drawing/2014/main" id="{7C388B4D-5B77-9FE0-9E81-BB2476B970F0}"/>
              </a:ext>
            </a:extLst>
          </p:cNvPr>
          <p:cNvSpPr/>
          <p:nvPr/>
        </p:nvSpPr>
        <p:spPr>
          <a:xfrm>
            <a:off x="4291775" y="5332739"/>
            <a:ext cx="428100" cy="434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C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11" name="Google Shape;525;p55">
            <a:extLst>
              <a:ext uri="{FF2B5EF4-FFF2-40B4-BE49-F238E27FC236}">
                <a16:creationId xmlns:a16="http://schemas.microsoft.com/office/drawing/2014/main" id="{AFFE8CB6-E4D8-D4B6-1037-237875CFB721}"/>
              </a:ext>
            </a:extLst>
          </p:cNvPr>
          <p:cNvCxnSpPr>
            <a:stCxn id="8" idx="0"/>
            <a:endCxn id="9" idx="0"/>
          </p:cNvCxnSpPr>
          <p:nvPr/>
        </p:nvCxnSpPr>
        <p:spPr>
          <a:xfrm rot="16200000" flipH="1">
            <a:off x="3133925" y="4875839"/>
            <a:ext cx="600" cy="9144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" name="Google Shape;526;p55">
            <a:extLst>
              <a:ext uri="{FF2B5EF4-FFF2-40B4-BE49-F238E27FC236}">
                <a16:creationId xmlns:a16="http://schemas.microsoft.com/office/drawing/2014/main" id="{0025E5A7-EFA7-CF6C-C810-E8B76F77D798}"/>
              </a:ext>
            </a:extLst>
          </p:cNvPr>
          <p:cNvCxnSpPr>
            <a:stCxn id="9" idx="0"/>
            <a:endCxn id="10" idx="0"/>
          </p:cNvCxnSpPr>
          <p:nvPr/>
        </p:nvCxnSpPr>
        <p:spPr>
          <a:xfrm rot="16200000" flipH="1">
            <a:off x="4048325" y="4875839"/>
            <a:ext cx="600" cy="9144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" name="Google Shape;527;p55">
            <a:extLst>
              <a:ext uri="{FF2B5EF4-FFF2-40B4-BE49-F238E27FC236}">
                <a16:creationId xmlns:a16="http://schemas.microsoft.com/office/drawing/2014/main" id="{2AC40954-536D-0B89-4050-58C72B288895}"/>
              </a:ext>
            </a:extLst>
          </p:cNvPr>
          <p:cNvCxnSpPr>
            <a:stCxn id="14" idx="4"/>
            <a:endCxn id="8" idx="4"/>
          </p:cNvCxnSpPr>
          <p:nvPr/>
        </p:nvCxnSpPr>
        <p:spPr>
          <a:xfrm rot="5400000">
            <a:off x="4010225" y="4433639"/>
            <a:ext cx="600" cy="2667000"/>
          </a:xfrm>
          <a:prstGeom prst="curvedConnector3">
            <a:avLst>
              <a:gd name="adj1" fmla="val 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Google Shape;528;p55">
            <a:extLst>
              <a:ext uri="{FF2B5EF4-FFF2-40B4-BE49-F238E27FC236}">
                <a16:creationId xmlns:a16="http://schemas.microsoft.com/office/drawing/2014/main" id="{39225A74-20B2-6063-CC07-D6C57AE50DBC}"/>
              </a:ext>
            </a:extLst>
          </p:cNvPr>
          <p:cNvSpPr/>
          <p:nvPr/>
        </p:nvSpPr>
        <p:spPr>
          <a:xfrm>
            <a:off x="5129975" y="5332739"/>
            <a:ext cx="428100" cy="434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tx1"/>
                </a:solidFill>
              </a:rPr>
              <a:t>D</a:t>
            </a:r>
            <a:endParaRPr>
              <a:solidFill>
                <a:schemeClr val="tx1"/>
              </a:solidFill>
            </a:endParaRPr>
          </a:p>
        </p:txBody>
      </p:sp>
      <p:cxnSp>
        <p:nvCxnSpPr>
          <p:cNvPr id="15" name="Google Shape;529;p55">
            <a:extLst>
              <a:ext uri="{FF2B5EF4-FFF2-40B4-BE49-F238E27FC236}">
                <a16:creationId xmlns:a16="http://schemas.microsoft.com/office/drawing/2014/main" id="{5DE76B40-D24F-FFA7-27E5-93E58ECCBD94}"/>
              </a:ext>
            </a:extLst>
          </p:cNvPr>
          <p:cNvCxnSpPr>
            <a:stCxn id="10" idx="0"/>
            <a:endCxn id="14" idx="0"/>
          </p:cNvCxnSpPr>
          <p:nvPr/>
        </p:nvCxnSpPr>
        <p:spPr>
          <a:xfrm rot="16200000" flipH="1">
            <a:off x="4924625" y="4913939"/>
            <a:ext cx="600" cy="8382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6" name="Google Shape;530;p55">
            <a:extLst>
              <a:ext uri="{FF2B5EF4-FFF2-40B4-BE49-F238E27FC236}">
                <a16:creationId xmlns:a16="http://schemas.microsoft.com/office/drawing/2014/main" id="{9FBCFA69-C754-FAE4-8C58-B43BC7FFA071}"/>
              </a:ext>
            </a:extLst>
          </p:cNvPr>
          <p:cNvSpPr/>
          <p:nvPr/>
        </p:nvSpPr>
        <p:spPr>
          <a:xfrm>
            <a:off x="6958775" y="5332739"/>
            <a:ext cx="428100" cy="434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tx1"/>
                </a:solidFill>
              </a:rPr>
              <a:t>A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7" name="Google Shape;531;p55">
            <a:extLst>
              <a:ext uri="{FF2B5EF4-FFF2-40B4-BE49-F238E27FC236}">
                <a16:creationId xmlns:a16="http://schemas.microsoft.com/office/drawing/2014/main" id="{EDA1CDBC-E3F4-64DB-DC7D-F3D214A63EB0}"/>
              </a:ext>
            </a:extLst>
          </p:cNvPr>
          <p:cNvSpPr/>
          <p:nvPr/>
        </p:nvSpPr>
        <p:spPr>
          <a:xfrm>
            <a:off x="7873175" y="5332739"/>
            <a:ext cx="428100" cy="434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tx1"/>
                </a:solidFill>
              </a:rPr>
              <a:t>B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8" name="Google Shape;532;p55">
            <a:extLst>
              <a:ext uri="{FF2B5EF4-FFF2-40B4-BE49-F238E27FC236}">
                <a16:creationId xmlns:a16="http://schemas.microsoft.com/office/drawing/2014/main" id="{8B17E9C2-57DC-E9D1-687B-2274D70D1F8F}"/>
              </a:ext>
            </a:extLst>
          </p:cNvPr>
          <p:cNvSpPr/>
          <p:nvPr/>
        </p:nvSpPr>
        <p:spPr>
          <a:xfrm>
            <a:off x="8787575" y="5332739"/>
            <a:ext cx="428100" cy="434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tx1"/>
                </a:solidFill>
              </a:rPr>
              <a:t>C</a:t>
            </a:r>
            <a:endParaRPr>
              <a:solidFill>
                <a:schemeClr val="tx1"/>
              </a:solidFill>
            </a:endParaRPr>
          </a:p>
        </p:txBody>
      </p:sp>
      <p:cxnSp>
        <p:nvCxnSpPr>
          <p:cNvPr id="19" name="Google Shape;533;p55">
            <a:extLst>
              <a:ext uri="{FF2B5EF4-FFF2-40B4-BE49-F238E27FC236}">
                <a16:creationId xmlns:a16="http://schemas.microsoft.com/office/drawing/2014/main" id="{6029C821-BCDC-F1C5-0BE0-A9DAA9357D8E}"/>
              </a:ext>
            </a:extLst>
          </p:cNvPr>
          <p:cNvCxnSpPr>
            <a:stCxn id="16" idx="0"/>
            <a:endCxn id="17" idx="0"/>
          </p:cNvCxnSpPr>
          <p:nvPr/>
        </p:nvCxnSpPr>
        <p:spPr>
          <a:xfrm rot="16200000" flipH="1">
            <a:off x="7629725" y="4875839"/>
            <a:ext cx="600" cy="9144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0" name="Google Shape;534;p55">
            <a:extLst>
              <a:ext uri="{FF2B5EF4-FFF2-40B4-BE49-F238E27FC236}">
                <a16:creationId xmlns:a16="http://schemas.microsoft.com/office/drawing/2014/main" id="{4ED8E758-2ED1-FC0E-66B7-2488202139FD}"/>
              </a:ext>
            </a:extLst>
          </p:cNvPr>
          <p:cNvCxnSpPr>
            <a:stCxn id="17" idx="0"/>
            <a:endCxn id="22" idx="0"/>
          </p:cNvCxnSpPr>
          <p:nvPr/>
        </p:nvCxnSpPr>
        <p:spPr>
          <a:xfrm rot="16200000" flipH="1">
            <a:off x="8963225" y="4456739"/>
            <a:ext cx="600" cy="17526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" name="Google Shape;536;p55">
            <a:extLst>
              <a:ext uri="{FF2B5EF4-FFF2-40B4-BE49-F238E27FC236}">
                <a16:creationId xmlns:a16="http://schemas.microsoft.com/office/drawing/2014/main" id="{E4A12DFB-AED3-ADEF-99AC-59C9F79721FE}"/>
              </a:ext>
            </a:extLst>
          </p:cNvPr>
          <p:cNvCxnSpPr>
            <a:stCxn id="22" idx="4"/>
            <a:endCxn id="18" idx="4"/>
          </p:cNvCxnSpPr>
          <p:nvPr/>
        </p:nvCxnSpPr>
        <p:spPr>
          <a:xfrm rot="5400000">
            <a:off x="9420425" y="5348039"/>
            <a:ext cx="600" cy="838200"/>
          </a:xfrm>
          <a:prstGeom prst="curvedConnector3">
            <a:avLst>
              <a:gd name="adj1" fmla="val 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535;p55">
            <a:extLst>
              <a:ext uri="{FF2B5EF4-FFF2-40B4-BE49-F238E27FC236}">
                <a16:creationId xmlns:a16="http://schemas.microsoft.com/office/drawing/2014/main" id="{32DFD497-22C1-AF55-FC02-D1FE200FA046}"/>
              </a:ext>
            </a:extLst>
          </p:cNvPr>
          <p:cNvSpPr/>
          <p:nvPr/>
        </p:nvSpPr>
        <p:spPr>
          <a:xfrm>
            <a:off x="9625775" y="5332739"/>
            <a:ext cx="428100" cy="434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tx1"/>
                </a:solidFill>
              </a:rPr>
              <a:t>D</a:t>
            </a:r>
            <a:endParaRPr>
              <a:solidFill>
                <a:schemeClr val="tx1"/>
              </a:solidFill>
            </a:endParaRPr>
          </a:p>
        </p:txBody>
      </p:sp>
      <p:cxnSp>
        <p:nvCxnSpPr>
          <p:cNvPr id="23" name="Google Shape;537;p55">
            <a:extLst>
              <a:ext uri="{FF2B5EF4-FFF2-40B4-BE49-F238E27FC236}">
                <a16:creationId xmlns:a16="http://schemas.microsoft.com/office/drawing/2014/main" id="{C25FBD6F-BDD4-CB41-FA8D-42748917DD70}"/>
              </a:ext>
            </a:extLst>
          </p:cNvPr>
          <p:cNvCxnSpPr>
            <a:endCxn id="16" idx="4"/>
          </p:cNvCxnSpPr>
          <p:nvPr/>
        </p:nvCxnSpPr>
        <p:spPr>
          <a:xfrm flipH="1">
            <a:off x="7172825" y="5766239"/>
            <a:ext cx="1828800" cy="600"/>
          </a:xfrm>
          <a:prstGeom prst="curvedConnector4">
            <a:avLst>
              <a:gd name="adj1" fmla="val 10758"/>
              <a:gd name="adj2" fmla="val 397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538;p55">
            <a:extLst>
              <a:ext uri="{FF2B5EF4-FFF2-40B4-BE49-F238E27FC236}">
                <a16:creationId xmlns:a16="http://schemas.microsoft.com/office/drawing/2014/main" id="{3116741A-AD15-652D-390F-23A2F5AE73CF}"/>
              </a:ext>
            </a:extLst>
          </p:cNvPr>
          <p:cNvSpPr txBox="1"/>
          <p:nvPr/>
        </p:nvSpPr>
        <p:spPr>
          <a:xfrm>
            <a:off x="3425025" y="6060664"/>
            <a:ext cx="17526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Pre-programmed</a:t>
            </a:r>
            <a:endParaRPr sz="13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539;p55">
            <a:extLst>
              <a:ext uri="{FF2B5EF4-FFF2-40B4-BE49-F238E27FC236}">
                <a16:creationId xmlns:a16="http://schemas.microsoft.com/office/drawing/2014/main" id="{5A9C33D8-E5F0-1FED-FDD9-DAC47DE66955}"/>
              </a:ext>
            </a:extLst>
          </p:cNvPr>
          <p:cNvSpPr txBox="1"/>
          <p:nvPr/>
        </p:nvSpPr>
        <p:spPr>
          <a:xfrm>
            <a:off x="8301825" y="6060664"/>
            <a:ext cx="17526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Learned</a:t>
            </a:r>
            <a:endParaRPr sz="13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" name="Google Shape;540;p55">
            <a:extLst>
              <a:ext uri="{FF2B5EF4-FFF2-40B4-BE49-F238E27FC236}">
                <a16:creationId xmlns:a16="http://schemas.microsoft.com/office/drawing/2014/main" id="{F1B10929-440F-416A-01BC-2EB83DD22CAB}"/>
              </a:ext>
            </a:extLst>
          </p:cNvPr>
          <p:cNvCxnSpPr>
            <a:stCxn id="9" idx="4"/>
            <a:endCxn id="8" idx="4"/>
          </p:cNvCxnSpPr>
          <p:nvPr/>
        </p:nvCxnSpPr>
        <p:spPr>
          <a:xfrm rot="5400000">
            <a:off x="3133925" y="5309939"/>
            <a:ext cx="600" cy="914400"/>
          </a:xfrm>
          <a:prstGeom prst="curvedConnector3">
            <a:avLst>
              <a:gd name="adj1" fmla="val 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541;p55">
            <a:extLst>
              <a:ext uri="{FF2B5EF4-FFF2-40B4-BE49-F238E27FC236}">
                <a16:creationId xmlns:a16="http://schemas.microsoft.com/office/drawing/2014/main" id="{38477F8E-E5A4-5BDC-02C1-433264C21A52}"/>
              </a:ext>
            </a:extLst>
          </p:cNvPr>
          <p:cNvCxnSpPr>
            <a:stCxn id="10" idx="4"/>
            <a:endCxn id="8" idx="4"/>
          </p:cNvCxnSpPr>
          <p:nvPr/>
        </p:nvCxnSpPr>
        <p:spPr>
          <a:xfrm rot="5400000">
            <a:off x="3591125" y="4852739"/>
            <a:ext cx="600" cy="1828800"/>
          </a:xfrm>
          <a:prstGeom prst="curvedConnector3">
            <a:avLst>
              <a:gd name="adj1" fmla="val 62612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8" name="Google Shape;542;p55">
            <a:extLst>
              <a:ext uri="{FF2B5EF4-FFF2-40B4-BE49-F238E27FC236}">
                <a16:creationId xmlns:a16="http://schemas.microsoft.com/office/drawing/2014/main" id="{7D491A98-D93F-A28E-17F0-FF2022C6DA34}"/>
              </a:ext>
            </a:extLst>
          </p:cNvPr>
          <p:cNvCxnSpPr>
            <a:stCxn id="8" idx="3"/>
            <a:endCxn id="8" idx="1"/>
          </p:cNvCxnSpPr>
          <p:nvPr/>
        </p:nvCxnSpPr>
        <p:spPr>
          <a:xfrm rot="16200000">
            <a:off x="2372519" y="5549517"/>
            <a:ext cx="306900" cy="600"/>
          </a:xfrm>
          <a:prstGeom prst="curvedConnector5">
            <a:avLst>
              <a:gd name="adj1" fmla="val -98305"/>
              <a:gd name="adj2" fmla="val -61423965"/>
              <a:gd name="adj3" fmla="val 19832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" name="Google Shape;543;p55">
            <a:extLst>
              <a:ext uri="{FF2B5EF4-FFF2-40B4-BE49-F238E27FC236}">
                <a16:creationId xmlns:a16="http://schemas.microsoft.com/office/drawing/2014/main" id="{0CAE595B-DC41-EFC6-5AB4-5C227827942D}"/>
              </a:ext>
            </a:extLst>
          </p:cNvPr>
          <p:cNvCxnSpPr/>
          <p:nvPr/>
        </p:nvCxnSpPr>
        <p:spPr>
          <a:xfrm rot="16200000">
            <a:off x="6868319" y="5549517"/>
            <a:ext cx="306900" cy="600"/>
          </a:xfrm>
          <a:prstGeom prst="curvedConnector5">
            <a:avLst>
              <a:gd name="adj1" fmla="val -98305"/>
              <a:gd name="adj2" fmla="val -61423965"/>
              <a:gd name="adj3" fmla="val 19832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" name="Google Shape;544;p55">
            <a:extLst>
              <a:ext uri="{FF2B5EF4-FFF2-40B4-BE49-F238E27FC236}">
                <a16:creationId xmlns:a16="http://schemas.microsoft.com/office/drawing/2014/main" id="{5D224041-3067-0B22-CE27-9C2B82FA570B}"/>
              </a:ext>
            </a:extLst>
          </p:cNvPr>
          <p:cNvCxnSpPr/>
          <p:nvPr/>
        </p:nvCxnSpPr>
        <p:spPr>
          <a:xfrm rot="16200000">
            <a:off x="7858919" y="5549517"/>
            <a:ext cx="306900" cy="600"/>
          </a:xfrm>
          <a:prstGeom prst="curvedConnector5">
            <a:avLst>
              <a:gd name="adj1" fmla="val -98305"/>
              <a:gd name="adj2" fmla="val -61423965"/>
              <a:gd name="adj3" fmla="val 19832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Google Shape;545;p55">
            <a:extLst>
              <a:ext uri="{FF2B5EF4-FFF2-40B4-BE49-F238E27FC236}">
                <a16:creationId xmlns:a16="http://schemas.microsoft.com/office/drawing/2014/main" id="{18DC014B-5948-2285-B52A-F566A4E1671B}"/>
              </a:ext>
            </a:extLst>
          </p:cNvPr>
          <p:cNvCxnSpPr>
            <a:stCxn id="18" idx="0"/>
            <a:endCxn id="22" idx="0"/>
          </p:cNvCxnSpPr>
          <p:nvPr/>
        </p:nvCxnSpPr>
        <p:spPr>
          <a:xfrm rot="16200000" flipH="1">
            <a:off x="9420425" y="4913939"/>
            <a:ext cx="600" cy="8382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327685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F91D-A5DB-B52A-CD28-CF220526F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Actions</a:t>
            </a:r>
            <a:r>
              <a:rPr lang="pl-PL" dirty="0"/>
              <a:t>, </a:t>
            </a:r>
            <a:r>
              <a:rPr lang="pl-PL" dirty="0" err="1"/>
              <a:t>Rewards</a:t>
            </a:r>
            <a:r>
              <a:rPr lang="pl-PL" dirty="0"/>
              <a:t> and </a:t>
            </a:r>
            <a:r>
              <a:rPr lang="pl-PL" dirty="0" err="1"/>
              <a:t>States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E2E7D-B6BD-14DA-322D-F896FCBFD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6400799" cy="2743199"/>
          </a:xfrm>
        </p:spPr>
        <p:txBody>
          <a:bodyPr>
            <a:normAutofit fontScale="85000" lnSpcReduction="10000"/>
          </a:bodyPr>
          <a:lstStyle/>
          <a:p>
            <a:pPr marL="432000" marR="0" lvl="0" indent="-332486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4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Consider the case of a robot moving in a map.</a:t>
            </a:r>
          </a:p>
          <a:p>
            <a:pPr marL="432000" marR="0" lvl="0" indent="-332486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4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Each position of the map is a ‘</a:t>
            </a:r>
            <a:r>
              <a:rPr lang="en-US" sz="24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state</a:t>
            </a:r>
            <a:r>
              <a:rPr lang="en-US" sz="24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’.</a:t>
            </a:r>
          </a:p>
          <a:p>
            <a:pPr marL="432000" marR="0" lvl="0" indent="-332486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4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Actions</a:t>
            </a:r>
            <a:r>
              <a:rPr lang="en-US" sz="24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the movements that can be done in each state. </a:t>
            </a:r>
          </a:p>
          <a:p>
            <a:pPr marL="432000" marR="0" lvl="0" indent="-332486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4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Rewards</a:t>
            </a:r>
            <a:r>
              <a:rPr lang="en-US" sz="24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how </a:t>
            </a:r>
            <a:r>
              <a:rPr lang="en-US" sz="2400" b="0" dirty="0">
                <a:latin typeface="Times New Roman"/>
                <a:ea typeface="Times New Roman"/>
                <a:cs typeface="Times New Roman"/>
                <a:sym typeface="Times New Roman"/>
              </a:rPr>
              <a:t>close</a:t>
            </a:r>
            <a:r>
              <a:rPr lang="en-US" sz="24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 is the robot </a:t>
            </a:r>
            <a:r>
              <a:rPr lang="en-US" sz="2400" b="0" dirty="0"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en-US" sz="24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 the End; and/or if there is an obstacle.</a:t>
            </a:r>
          </a:p>
          <a:p>
            <a:pPr marL="432000" marR="0" lvl="0" indent="-332486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400" b="0" i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Moving results in a reward, but also moves the system to a new state.</a:t>
            </a:r>
            <a:endParaRPr lang="en-US" sz="24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E3AAE-6D49-3833-68B7-AA953B2B14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EB3F0-C65B-A07D-B8E6-440E2301A73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F72CFB-FBD1-34CA-52CE-86B9A056F13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sp>
        <p:nvSpPr>
          <p:cNvPr id="7" name="Google Shape;552;p56">
            <a:extLst>
              <a:ext uri="{FF2B5EF4-FFF2-40B4-BE49-F238E27FC236}">
                <a16:creationId xmlns:a16="http://schemas.microsoft.com/office/drawing/2014/main" id="{4A177FB6-DBD1-792D-6161-18F303554B1C}"/>
              </a:ext>
            </a:extLst>
          </p:cNvPr>
          <p:cNvSpPr/>
          <p:nvPr/>
        </p:nvSpPr>
        <p:spPr>
          <a:xfrm>
            <a:off x="2706710" y="4824600"/>
            <a:ext cx="7416000" cy="687600"/>
          </a:xfrm>
          <a:custGeom>
            <a:avLst/>
            <a:gdLst/>
            <a:ahLst/>
            <a:cxnLst/>
            <a:rect l="l" t="t" r="r" b="b"/>
            <a:pathLst>
              <a:path w="20602" h="1912" extrusionOk="0">
                <a:moveTo>
                  <a:pt x="318" y="0"/>
                </a:moveTo>
                <a:lnTo>
                  <a:pt x="319" y="0"/>
                </a:lnTo>
                <a:cubicBezTo>
                  <a:pt x="263" y="0"/>
                  <a:pt x="208" y="15"/>
                  <a:pt x="159" y="43"/>
                </a:cubicBezTo>
                <a:cubicBezTo>
                  <a:pt x="111" y="71"/>
                  <a:pt x="71" y="111"/>
                  <a:pt x="43" y="159"/>
                </a:cubicBezTo>
                <a:cubicBezTo>
                  <a:pt x="15" y="208"/>
                  <a:pt x="0" y="263"/>
                  <a:pt x="0" y="319"/>
                </a:cubicBezTo>
                <a:lnTo>
                  <a:pt x="0" y="1592"/>
                </a:lnTo>
                <a:lnTo>
                  <a:pt x="0" y="1593"/>
                </a:lnTo>
                <a:cubicBezTo>
                  <a:pt x="0" y="1648"/>
                  <a:pt x="15" y="1703"/>
                  <a:pt x="43" y="1752"/>
                </a:cubicBezTo>
                <a:cubicBezTo>
                  <a:pt x="71" y="1800"/>
                  <a:pt x="111" y="1840"/>
                  <a:pt x="159" y="1868"/>
                </a:cubicBezTo>
                <a:cubicBezTo>
                  <a:pt x="208" y="1896"/>
                  <a:pt x="263" y="1911"/>
                  <a:pt x="319" y="1911"/>
                </a:cubicBezTo>
                <a:lnTo>
                  <a:pt x="20282" y="1910"/>
                </a:lnTo>
                <a:lnTo>
                  <a:pt x="20283" y="1911"/>
                </a:lnTo>
                <a:cubicBezTo>
                  <a:pt x="20338" y="1911"/>
                  <a:pt x="20393" y="1896"/>
                  <a:pt x="20442" y="1868"/>
                </a:cubicBezTo>
                <a:cubicBezTo>
                  <a:pt x="20490" y="1840"/>
                  <a:pt x="20530" y="1800"/>
                  <a:pt x="20558" y="1752"/>
                </a:cubicBezTo>
                <a:cubicBezTo>
                  <a:pt x="20586" y="1703"/>
                  <a:pt x="20601" y="1648"/>
                  <a:pt x="20601" y="1593"/>
                </a:cubicBezTo>
                <a:lnTo>
                  <a:pt x="20601" y="318"/>
                </a:lnTo>
                <a:lnTo>
                  <a:pt x="20601" y="319"/>
                </a:lnTo>
                <a:lnTo>
                  <a:pt x="20601" y="319"/>
                </a:lnTo>
                <a:cubicBezTo>
                  <a:pt x="20601" y="263"/>
                  <a:pt x="20586" y="208"/>
                  <a:pt x="20558" y="159"/>
                </a:cubicBezTo>
                <a:cubicBezTo>
                  <a:pt x="20530" y="111"/>
                  <a:pt x="20490" y="71"/>
                  <a:pt x="20442" y="43"/>
                </a:cubicBezTo>
                <a:cubicBezTo>
                  <a:pt x="20393" y="15"/>
                  <a:pt x="20338" y="0"/>
                  <a:pt x="20283" y="0"/>
                </a:cubicBezTo>
                <a:lnTo>
                  <a:pt x="318" y="0"/>
                </a:lnTo>
              </a:path>
            </a:pathLst>
          </a:cu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not clear how to define states in Wi-Fi, as sometimes the state is equivalent to the ‘action’ (i.e., the selected AP or channel). </a:t>
            </a:r>
            <a:endParaRPr sz="1500" b="0" i="1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553;p56">
            <a:extLst>
              <a:ext uri="{FF2B5EF4-FFF2-40B4-BE49-F238E27FC236}">
                <a16:creationId xmlns:a16="http://schemas.microsoft.com/office/drawing/2014/main" id="{5AB2F981-E743-3105-FCEB-3BF398128A7C}"/>
              </a:ext>
            </a:extLst>
          </p:cNvPr>
          <p:cNvSpPr/>
          <p:nvPr/>
        </p:nvSpPr>
        <p:spPr>
          <a:xfrm>
            <a:off x="2707070" y="5616960"/>
            <a:ext cx="7416000" cy="687600"/>
          </a:xfrm>
          <a:custGeom>
            <a:avLst/>
            <a:gdLst/>
            <a:ahLst/>
            <a:cxnLst/>
            <a:rect l="l" t="t" r="r" b="b"/>
            <a:pathLst>
              <a:path w="20602" h="1912" extrusionOk="0">
                <a:moveTo>
                  <a:pt x="318" y="0"/>
                </a:moveTo>
                <a:lnTo>
                  <a:pt x="319" y="0"/>
                </a:lnTo>
                <a:cubicBezTo>
                  <a:pt x="263" y="0"/>
                  <a:pt x="208" y="15"/>
                  <a:pt x="159" y="43"/>
                </a:cubicBezTo>
                <a:cubicBezTo>
                  <a:pt x="111" y="71"/>
                  <a:pt x="71" y="111"/>
                  <a:pt x="43" y="159"/>
                </a:cubicBezTo>
                <a:cubicBezTo>
                  <a:pt x="15" y="208"/>
                  <a:pt x="0" y="263"/>
                  <a:pt x="0" y="319"/>
                </a:cubicBezTo>
                <a:lnTo>
                  <a:pt x="0" y="1592"/>
                </a:lnTo>
                <a:lnTo>
                  <a:pt x="0" y="1593"/>
                </a:lnTo>
                <a:cubicBezTo>
                  <a:pt x="0" y="1648"/>
                  <a:pt x="15" y="1703"/>
                  <a:pt x="43" y="1752"/>
                </a:cubicBezTo>
                <a:cubicBezTo>
                  <a:pt x="71" y="1800"/>
                  <a:pt x="111" y="1840"/>
                  <a:pt x="159" y="1868"/>
                </a:cubicBezTo>
                <a:cubicBezTo>
                  <a:pt x="208" y="1896"/>
                  <a:pt x="263" y="1911"/>
                  <a:pt x="319" y="1911"/>
                </a:cubicBezTo>
                <a:lnTo>
                  <a:pt x="20282" y="1910"/>
                </a:lnTo>
                <a:lnTo>
                  <a:pt x="20283" y="1911"/>
                </a:lnTo>
                <a:cubicBezTo>
                  <a:pt x="20338" y="1911"/>
                  <a:pt x="20393" y="1896"/>
                  <a:pt x="20442" y="1868"/>
                </a:cubicBezTo>
                <a:cubicBezTo>
                  <a:pt x="20490" y="1840"/>
                  <a:pt x="20530" y="1800"/>
                  <a:pt x="20558" y="1752"/>
                </a:cubicBezTo>
                <a:cubicBezTo>
                  <a:pt x="20586" y="1703"/>
                  <a:pt x="20601" y="1648"/>
                  <a:pt x="20601" y="1593"/>
                </a:cubicBezTo>
                <a:lnTo>
                  <a:pt x="20601" y="318"/>
                </a:lnTo>
                <a:lnTo>
                  <a:pt x="20601" y="319"/>
                </a:lnTo>
                <a:lnTo>
                  <a:pt x="20601" y="319"/>
                </a:lnTo>
                <a:cubicBezTo>
                  <a:pt x="20601" y="263"/>
                  <a:pt x="20586" y="208"/>
                  <a:pt x="20558" y="159"/>
                </a:cubicBezTo>
                <a:cubicBezTo>
                  <a:pt x="20530" y="111"/>
                  <a:pt x="20490" y="71"/>
                  <a:pt x="20442" y="43"/>
                </a:cubicBezTo>
                <a:cubicBezTo>
                  <a:pt x="20393" y="15"/>
                  <a:pt x="20338" y="0"/>
                  <a:pt x="20283" y="0"/>
                </a:cubicBezTo>
                <a:lnTo>
                  <a:pt x="318" y="0"/>
                </a:lnTo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Wireless scenarios are hardly ‘static’, and so the same action may have different outcomes.</a:t>
            </a:r>
            <a:endParaRPr sz="1500" b="0" i="1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Google Shape;555;p56">
            <a:extLst>
              <a:ext uri="{FF2B5EF4-FFF2-40B4-BE49-F238E27FC236}">
                <a16:creationId xmlns:a16="http://schemas.microsoft.com/office/drawing/2014/main" id="{24D75658-EC02-32A9-54B1-81700A1679C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2133600"/>
            <a:ext cx="2295525" cy="210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798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F9CF2-91C2-4060-B6C2-1BFA21D6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Multi-</a:t>
            </a:r>
            <a:r>
              <a:rPr lang="pl-PL" dirty="0" err="1"/>
              <a:t>armed</a:t>
            </a:r>
            <a:r>
              <a:rPr lang="pl-PL" dirty="0"/>
              <a:t> </a:t>
            </a:r>
            <a:r>
              <a:rPr lang="pl-PL" dirty="0" err="1"/>
              <a:t>Bandits</a:t>
            </a:r>
            <a:r>
              <a:rPr lang="pl-PL" dirty="0"/>
              <a:t> (</a:t>
            </a:r>
            <a:r>
              <a:rPr lang="pl-PL" dirty="0" err="1"/>
              <a:t>MABs</a:t>
            </a:r>
            <a:r>
              <a:rPr lang="pl-PL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A18F7-F5B3-F573-A402-50E097772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 marR="0" lvl="0" indent="-387246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en-US" sz="15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Sequential interaction between the ‘agent’ and the environment.</a:t>
            </a:r>
          </a:p>
          <a:p>
            <a:pPr marL="432000" marR="0" lvl="0" indent="-387246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en-US" sz="15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No states (or just a single state), only actions and rewards.</a:t>
            </a:r>
          </a:p>
          <a:p>
            <a:pPr marL="432000" marR="0" lvl="0" indent="-387246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en-US" sz="15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Exploration-exploitation trade-off. The agent:</a:t>
            </a:r>
          </a:p>
          <a:p>
            <a:pPr marL="864000" marR="0" lvl="1" indent="-371244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−"/>
            </a:pPr>
            <a:r>
              <a:rPr lang="en-US" sz="15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Explores</a:t>
            </a:r>
            <a:r>
              <a:rPr lang="en-US" sz="15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: selects an action randomly</a:t>
            </a:r>
          </a:p>
          <a:p>
            <a:pPr marL="864000" marR="0" lvl="1" indent="-371244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−"/>
            </a:pPr>
            <a:r>
              <a:rPr lang="en-US" sz="15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Exploits</a:t>
            </a:r>
            <a:r>
              <a:rPr lang="en-US" sz="15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: selects the action with higher reward from the table</a:t>
            </a:r>
          </a:p>
          <a:p>
            <a:pPr marL="432000" marR="0" lvl="0" indent="-387246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en-US" sz="15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Different approaches: simple, low-computing res.</a:t>
            </a:r>
          </a:p>
          <a:p>
            <a:pPr marL="864000" marR="0" lvl="1" indent="-371244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−"/>
            </a:pPr>
            <a:r>
              <a:rPr lang="en-US" sz="1500" b="0" i="1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ε-greedy, Thompson Sampling, UCD, EXP3, etc. </a:t>
            </a:r>
            <a:endParaRPr lang="en-US" sz="15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87246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en-US" sz="15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Contextual MABs</a:t>
            </a:r>
            <a:r>
              <a:rPr lang="en-US" sz="15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 consider different 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situations</a:t>
            </a:r>
            <a:r>
              <a:rPr lang="en-US" sz="15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864000" marR="0" lvl="1" indent="-371244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−"/>
            </a:pP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E.g. </a:t>
            </a:r>
            <a:r>
              <a:rPr lang="en-US" sz="15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AP selection at home, at </a:t>
            </a:r>
            <a:r>
              <a:rPr lang="en-US" sz="1500" dirty="0">
                <a:latin typeface="Times New Roman"/>
                <a:ea typeface="Times New Roman"/>
                <a:cs typeface="Times New Roman"/>
                <a:sym typeface="Times New Roman"/>
              </a:rPr>
              <a:t>work</a:t>
            </a:r>
            <a:endParaRPr lang="en-US" sz="15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2385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−"/>
            </a:pPr>
            <a:r>
              <a:rPr lang="en-US" sz="15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Moving to a new ‘context’ may allow to reuse past info.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DE97E-0911-609D-5260-9D0A486F4A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40620-7E14-A848-D114-6531B936320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4009FE-23F9-899C-B676-32FFD906B56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562;p57">
            <a:extLst>
              <a:ext uri="{FF2B5EF4-FFF2-40B4-BE49-F238E27FC236}">
                <a16:creationId xmlns:a16="http://schemas.microsoft.com/office/drawing/2014/main" id="{C1F04D1A-DFC7-A4E5-3CAD-DB39444359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5202" y="2141539"/>
            <a:ext cx="2342520" cy="137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63;p57">
            <a:extLst>
              <a:ext uri="{FF2B5EF4-FFF2-40B4-BE49-F238E27FC236}">
                <a16:creationId xmlns:a16="http://schemas.microsoft.com/office/drawing/2014/main" id="{599BDF61-2C0E-A882-F4A2-F8D12FD415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3282" y="3745939"/>
            <a:ext cx="3724920" cy="2187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58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Times New Roman"/>
              </a:rPr>
              <a:t>Boris </a:t>
            </a:r>
            <a:r>
              <a:rPr lang="en-US" dirty="0" err="1">
                <a:sym typeface="Times New Roman"/>
              </a:rPr>
              <a:t>Bellalta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5714999" cy="4113213"/>
          </a:xfrm>
          <a:ln/>
        </p:spPr>
        <p:txBody>
          <a:bodyPr/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Professor at UPF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Head of the </a:t>
            </a:r>
            <a:r>
              <a:rPr lang="en-US" sz="2000" b="0" strike="noStrike" dirty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Wireless Networking group</a:t>
            </a: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Times New Roman"/>
              <a:buChar char="○"/>
            </a:pPr>
            <a:r>
              <a:rPr lang="en-US" sz="19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Unlicensed bands, Wi-Fi</a:t>
            </a:r>
          </a:p>
          <a:p>
            <a:pPr marL="914400" marR="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Times New Roman"/>
              <a:buChar char="○"/>
            </a:pPr>
            <a:r>
              <a:rPr lang="en-US" sz="19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XR Immersive Communications (over Wi-Fi)</a:t>
            </a:r>
            <a:endParaRPr lang="en-US" sz="20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ML interest</a:t>
            </a:r>
            <a:r>
              <a:rPr lang="en-US" sz="20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‘intelligent’ adaptive systems; low-complexity RL agents; inter</a:t>
            </a:r>
            <a:r>
              <a:rPr lang="en-US" sz="2000" b="0" dirty="0">
                <a:latin typeface="Times New Roman"/>
                <a:ea typeface="Times New Roman"/>
                <a:cs typeface="Times New Roman"/>
                <a:sym typeface="Times New Roman"/>
              </a:rPr>
              <a:t>play</a:t>
            </a:r>
            <a:r>
              <a:rPr lang="en-US" sz="20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 between ML agents;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1414"/>
              </a:spcBef>
              <a:spcAft>
                <a:spcPts val="1000"/>
              </a:spcAft>
              <a:buSzPts val="1600"/>
              <a:buFont typeface="Times New Roman"/>
              <a:buChar char="●"/>
            </a:pPr>
            <a:r>
              <a:rPr lang="en-US" sz="2000" u="sng" dirty="0">
                <a:latin typeface="Times New Roman"/>
                <a:ea typeface="Times New Roman"/>
                <a:cs typeface="Times New Roman"/>
                <a:sym typeface="Times New Roman"/>
              </a:rPr>
              <a:t>Contact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9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boris.bellalta@upf.edu</a:t>
            </a:r>
            <a:endParaRPr lang="en-US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/>
          </a:p>
        </p:txBody>
      </p:sp>
      <p:pic>
        <p:nvPicPr>
          <p:cNvPr id="12" name="Google Shape;159;p30">
            <a:extLst>
              <a:ext uri="{FF2B5EF4-FFF2-40B4-BE49-F238E27FC236}">
                <a16:creationId xmlns:a16="http://schemas.microsoft.com/office/drawing/2014/main" id="{CCCB40E8-0191-9F5B-C951-E006D2584A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1830390"/>
            <a:ext cx="2048975" cy="25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60;p30">
            <a:extLst>
              <a:ext uri="{FF2B5EF4-FFF2-40B4-BE49-F238E27FC236}">
                <a16:creationId xmlns:a16="http://schemas.microsoft.com/office/drawing/2014/main" id="{E806DBAE-83C7-8101-26F8-26C41400F12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04177" y="4724210"/>
            <a:ext cx="1395000" cy="127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71A2-A4A3-C814-5847-55024F97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</a:t>
            </a:r>
            <a:r>
              <a:rPr lang="pl-PL" dirty="0"/>
              <a:t>: Channel </a:t>
            </a:r>
            <a:r>
              <a:rPr lang="pl-PL" dirty="0" err="1"/>
              <a:t>Selection</a:t>
            </a:r>
            <a:r>
              <a:rPr lang="pl-PL" dirty="0"/>
              <a:t> (</a:t>
            </a:r>
            <a:r>
              <a:rPr lang="pl-PL" dirty="0" err="1"/>
              <a:t>MABs</a:t>
            </a:r>
            <a:r>
              <a:rPr lang="pl-PL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D7031-B309-A5E9-5C45-68F7874813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D1C66-8346-E353-99FC-F98A920FA5D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E15C53-B154-C5FC-CB20-0CB91DD5A8E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570;p58">
            <a:extLst>
              <a:ext uri="{FF2B5EF4-FFF2-40B4-BE49-F238E27FC236}">
                <a16:creationId xmlns:a16="http://schemas.microsoft.com/office/drawing/2014/main" id="{FEBDDF71-97CC-71A4-1670-8FB1AC81C9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6510" y="3246945"/>
            <a:ext cx="2221200" cy="152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71;p58">
            <a:extLst>
              <a:ext uri="{FF2B5EF4-FFF2-40B4-BE49-F238E27FC236}">
                <a16:creationId xmlns:a16="http://schemas.microsoft.com/office/drawing/2014/main" id="{656A5287-ADC0-E3E6-2D3E-8BD0F98356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6510" y="2968665"/>
            <a:ext cx="351720" cy="359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72;p58">
            <a:extLst>
              <a:ext uri="{FF2B5EF4-FFF2-40B4-BE49-F238E27FC236}">
                <a16:creationId xmlns:a16="http://schemas.microsoft.com/office/drawing/2014/main" id="{3BA2EB2C-88EC-A5D6-17F0-9D9B08373F75}"/>
              </a:ext>
            </a:extLst>
          </p:cNvPr>
          <p:cNvSpPr txBox="1"/>
          <p:nvPr/>
        </p:nvSpPr>
        <p:spPr>
          <a:xfrm>
            <a:off x="2216510" y="2911785"/>
            <a:ext cx="939600" cy="33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AP</a:t>
            </a:r>
            <a:endParaRPr sz="14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573;p58">
            <a:extLst>
              <a:ext uri="{FF2B5EF4-FFF2-40B4-BE49-F238E27FC236}">
                <a16:creationId xmlns:a16="http://schemas.microsoft.com/office/drawing/2014/main" id="{EEA25A85-DFC8-0215-1CB7-6EB0AB854EC2}"/>
              </a:ext>
            </a:extLst>
          </p:cNvPr>
          <p:cNvSpPr/>
          <p:nvPr/>
        </p:nvSpPr>
        <p:spPr>
          <a:xfrm>
            <a:off x="2304350" y="2096025"/>
            <a:ext cx="360000" cy="36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574;p58">
            <a:extLst>
              <a:ext uri="{FF2B5EF4-FFF2-40B4-BE49-F238E27FC236}">
                <a16:creationId xmlns:a16="http://schemas.microsoft.com/office/drawing/2014/main" id="{C0C6E901-8837-4D1A-D3D5-4B7D66E997E0}"/>
              </a:ext>
            </a:extLst>
          </p:cNvPr>
          <p:cNvSpPr/>
          <p:nvPr/>
        </p:nvSpPr>
        <p:spPr>
          <a:xfrm>
            <a:off x="2844350" y="2096025"/>
            <a:ext cx="360000" cy="36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575;p58">
            <a:extLst>
              <a:ext uri="{FF2B5EF4-FFF2-40B4-BE49-F238E27FC236}">
                <a16:creationId xmlns:a16="http://schemas.microsoft.com/office/drawing/2014/main" id="{86410751-B20E-17DD-4A3D-9982295D81A5}"/>
              </a:ext>
            </a:extLst>
          </p:cNvPr>
          <p:cNvSpPr/>
          <p:nvPr/>
        </p:nvSpPr>
        <p:spPr>
          <a:xfrm>
            <a:off x="3384350" y="2096025"/>
            <a:ext cx="360000" cy="36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576;p58">
            <a:extLst>
              <a:ext uri="{FF2B5EF4-FFF2-40B4-BE49-F238E27FC236}">
                <a16:creationId xmlns:a16="http://schemas.microsoft.com/office/drawing/2014/main" id="{C0E212DE-F0DA-F8F4-A37F-BA3EE0EAA4F9}"/>
              </a:ext>
            </a:extLst>
          </p:cNvPr>
          <p:cNvSpPr/>
          <p:nvPr/>
        </p:nvSpPr>
        <p:spPr>
          <a:xfrm>
            <a:off x="4932350" y="2096025"/>
            <a:ext cx="360000" cy="36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577;p58">
            <a:extLst>
              <a:ext uri="{FF2B5EF4-FFF2-40B4-BE49-F238E27FC236}">
                <a16:creationId xmlns:a16="http://schemas.microsoft.com/office/drawing/2014/main" id="{65758B9A-3D6E-561D-7BE1-686C39B9F2B7}"/>
              </a:ext>
            </a:extLst>
          </p:cNvPr>
          <p:cNvSpPr txBox="1"/>
          <p:nvPr/>
        </p:nvSpPr>
        <p:spPr>
          <a:xfrm>
            <a:off x="1260350" y="2117625"/>
            <a:ext cx="874080" cy="33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channels</a:t>
            </a:r>
            <a:endParaRPr sz="14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" name="Google Shape;578;p58">
            <a:extLst>
              <a:ext uri="{FF2B5EF4-FFF2-40B4-BE49-F238E27FC236}">
                <a16:creationId xmlns:a16="http://schemas.microsoft.com/office/drawing/2014/main" id="{0C051B95-7160-98B3-81A0-1D476D1DD280}"/>
              </a:ext>
            </a:extLst>
          </p:cNvPr>
          <p:cNvCxnSpPr/>
          <p:nvPr/>
        </p:nvCxnSpPr>
        <p:spPr>
          <a:xfrm>
            <a:off x="5920190" y="2362065"/>
            <a:ext cx="194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Google Shape;579;p58">
            <a:extLst>
              <a:ext uri="{FF2B5EF4-FFF2-40B4-BE49-F238E27FC236}">
                <a16:creationId xmlns:a16="http://schemas.microsoft.com/office/drawing/2014/main" id="{BF5C7FD6-87E9-C7A5-89FF-297AF25D01D7}"/>
              </a:ext>
            </a:extLst>
          </p:cNvPr>
          <p:cNvSpPr/>
          <p:nvPr/>
        </p:nvSpPr>
        <p:spPr>
          <a:xfrm>
            <a:off x="6424190" y="2099985"/>
            <a:ext cx="720000" cy="262080"/>
          </a:xfrm>
          <a:prstGeom prst="rect">
            <a:avLst/>
          </a:prstGeom>
          <a:solidFill>
            <a:srgbClr val="FFDAA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7" name="Google Shape;580;p58">
            <a:extLst>
              <a:ext uri="{FF2B5EF4-FFF2-40B4-BE49-F238E27FC236}">
                <a16:creationId xmlns:a16="http://schemas.microsoft.com/office/drawing/2014/main" id="{014891FC-D472-9C28-E277-8C3E0DABA989}"/>
              </a:ext>
            </a:extLst>
          </p:cNvPr>
          <p:cNvSpPr txBox="1"/>
          <p:nvPr/>
        </p:nvSpPr>
        <p:spPr>
          <a:xfrm>
            <a:off x="6316190" y="2267025"/>
            <a:ext cx="333360" cy="45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1800" b="0" strike="noStrike" baseline="-25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581;p58">
            <a:extLst>
              <a:ext uri="{FF2B5EF4-FFF2-40B4-BE49-F238E27FC236}">
                <a16:creationId xmlns:a16="http://schemas.microsoft.com/office/drawing/2014/main" id="{20D82E11-8E36-9A3A-6ADD-6AF5C3BAD99E}"/>
              </a:ext>
            </a:extLst>
          </p:cNvPr>
          <p:cNvSpPr txBox="1"/>
          <p:nvPr/>
        </p:nvSpPr>
        <p:spPr>
          <a:xfrm>
            <a:off x="7000190" y="2267025"/>
            <a:ext cx="345240" cy="45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strike="noStrik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600" b="0" strike="noStrike" baseline="-25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16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582;p58">
            <a:extLst>
              <a:ext uri="{FF2B5EF4-FFF2-40B4-BE49-F238E27FC236}">
                <a16:creationId xmlns:a16="http://schemas.microsoft.com/office/drawing/2014/main" id="{3A2DA401-AA0C-3476-E996-104093F839A1}"/>
              </a:ext>
            </a:extLst>
          </p:cNvPr>
          <p:cNvSpPr txBox="1"/>
          <p:nvPr/>
        </p:nvSpPr>
        <p:spPr>
          <a:xfrm>
            <a:off x="6028190" y="2255145"/>
            <a:ext cx="295200" cy="40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583;p58">
            <a:extLst>
              <a:ext uri="{FF2B5EF4-FFF2-40B4-BE49-F238E27FC236}">
                <a16:creationId xmlns:a16="http://schemas.microsoft.com/office/drawing/2014/main" id="{763BBAD7-B0BE-D103-7A88-4D5A31E01602}"/>
              </a:ext>
            </a:extLst>
          </p:cNvPr>
          <p:cNvSpPr txBox="1"/>
          <p:nvPr/>
        </p:nvSpPr>
        <p:spPr>
          <a:xfrm>
            <a:off x="7307270" y="2255145"/>
            <a:ext cx="295200" cy="40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584;p58">
            <a:extLst>
              <a:ext uri="{FF2B5EF4-FFF2-40B4-BE49-F238E27FC236}">
                <a16:creationId xmlns:a16="http://schemas.microsoft.com/office/drawing/2014/main" id="{6AE440B3-1509-59DD-03EB-610867E0A192}"/>
              </a:ext>
            </a:extLst>
          </p:cNvPr>
          <p:cNvSpPr txBox="1"/>
          <p:nvPr/>
        </p:nvSpPr>
        <p:spPr>
          <a:xfrm>
            <a:off x="7974375" y="1997375"/>
            <a:ext cx="27147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ρ(i) = </a:t>
            </a:r>
            <a:r>
              <a:rPr lang="en-US" sz="14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Occupancy of channel i [0,1]</a:t>
            </a:r>
            <a:endParaRPr sz="14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(measured every 1 second)</a:t>
            </a:r>
            <a:endParaRPr sz="14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585;p58">
            <a:extLst>
              <a:ext uri="{FF2B5EF4-FFF2-40B4-BE49-F238E27FC236}">
                <a16:creationId xmlns:a16="http://schemas.microsoft.com/office/drawing/2014/main" id="{1DA1D9E3-5E8A-8587-ABBC-23B7DF532DF5}"/>
              </a:ext>
            </a:extLst>
          </p:cNvPr>
          <p:cNvSpPr txBox="1"/>
          <p:nvPr/>
        </p:nvSpPr>
        <p:spPr>
          <a:xfrm>
            <a:off x="2108510" y="4901505"/>
            <a:ext cx="3143520" cy="33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Reward using channel i: V(i) = 1-</a:t>
            </a:r>
            <a:r>
              <a:rPr lang="en-US" sz="1400" b="0" strike="noStrik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ρ(i)</a:t>
            </a:r>
            <a:endParaRPr sz="14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586;p58">
            <a:extLst>
              <a:ext uri="{FF2B5EF4-FFF2-40B4-BE49-F238E27FC236}">
                <a16:creationId xmlns:a16="http://schemas.microsoft.com/office/drawing/2014/main" id="{1E82CB63-F925-6039-CDD1-98A00DC88CD1}"/>
              </a:ext>
            </a:extLst>
          </p:cNvPr>
          <p:cNvSpPr txBox="1"/>
          <p:nvPr/>
        </p:nvSpPr>
        <p:spPr>
          <a:xfrm>
            <a:off x="3858830" y="2788665"/>
            <a:ext cx="337680" cy="58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Google Shape;587;p58">
            <a:extLst>
              <a:ext uri="{FF2B5EF4-FFF2-40B4-BE49-F238E27FC236}">
                <a16:creationId xmlns:a16="http://schemas.microsoft.com/office/drawing/2014/main" id="{F7AB97C9-AE9A-F5A8-D09E-16B3E1F71FF6}"/>
              </a:ext>
            </a:extLst>
          </p:cNvPr>
          <p:cNvSpPr/>
          <p:nvPr/>
        </p:nvSpPr>
        <p:spPr>
          <a:xfrm>
            <a:off x="6172190" y="2099985"/>
            <a:ext cx="1243080" cy="2620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5" name="Google Shape;588;p58">
            <a:extLst>
              <a:ext uri="{FF2B5EF4-FFF2-40B4-BE49-F238E27FC236}">
                <a16:creationId xmlns:a16="http://schemas.microsoft.com/office/drawing/2014/main" id="{A581DD12-5F8D-88C9-33DF-21180C9443F9}"/>
              </a:ext>
            </a:extLst>
          </p:cNvPr>
          <p:cNvSpPr/>
          <p:nvPr/>
        </p:nvSpPr>
        <p:spPr>
          <a:xfrm>
            <a:off x="6424190" y="2099985"/>
            <a:ext cx="720000" cy="262080"/>
          </a:xfrm>
          <a:prstGeom prst="rect">
            <a:avLst/>
          </a:prstGeom>
          <a:solidFill>
            <a:srgbClr val="B2B2B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cxnSp>
        <p:nvCxnSpPr>
          <p:cNvPr id="26" name="Google Shape;589;p58">
            <a:extLst>
              <a:ext uri="{FF2B5EF4-FFF2-40B4-BE49-F238E27FC236}">
                <a16:creationId xmlns:a16="http://schemas.microsoft.com/office/drawing/2014/main" id="{124B6E69-A3C5-1DCD-24AE-F2AE08DFBC3F}"/>
              </a:ext>
            </a:extLst>
          </p:cNvPr>
          <p:cNvCxnSpPr/>
          <p:nvPr/>
        </p:nvCxnSpPr>
        <p:spPr>
          <a:xfrm>
            <a:off x="3944870" y="2302305"/>
            <a:ext cx="82764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7" name="Google Shape;590;p58">
            <a:extLst>
              <a:ext uri="{FF2B5EF4-FFF2-40B4-BE49-F238E27FC236}">
                <a16:creationId xmlns:a16="http://schemas.microsoft.com/office/drawing/2014/main" id="{D01045C6-8453-67D9-ADE6-778AD44B982E}"/>
              </a:ext>
            </a:extLst>
          </p:cNvPr>
          <p:cNvSpPr txBox="1"/>
          <p:nvPr/>
        </p:nvSpPr>
        <p:spPr>
          <a:xfrm>
            <a:off x="1520270" y="5657145"/>
            <a:ext cx="3948120" cy="34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the channel in use can be measured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" name="Google Shape;592;p58">
            <a:extLst>
              <a:ext uri="{FF2B5EF4-FFF2-40B4-BE49-F238E27FC236}">
                <a16:creationId xmlns:a16="http://schemas.microsoft.com/office/drawing/2014/main" id="{2784CDDD-8D97-488F-3744-EB4D15716A8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2200" y="3124200"/>
            <a:ext cx="4129501" cy="2729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974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B746-05E2-F6CA-5B9B-5DFF22E7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</a:t>
            </a:r>
            <a:r>
              <a:rPr lang="pl-PL" dirty="0"/>
              <a:t>: Channel </a:t>
            </a:r>
            <a:r>
              <a:rPr lang="pl-PL" dirty="0" err="1"/>
              <a:t>Selection</a:t>
            </a:r>
            <a:r>
              <a:rPr lang="pl-PL" dirty="0"/>
              <a:t> (</a:t>
            </a:r>
            <a:r>
              <a:rPr lang="pl-PL" dirty="0" err="1"/>
              <a:t>MABs</a:t>
            </a:r>
            <a:r>
              <a:rPr lang="pl-PL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DDFA3-64C2-CDEA-3810-614397D2F8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55533-34DA-A117-1A3C-3848E4984DA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5D28BE-EBE7-72E9-C359-B2EE9F55607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598;p59">
            <a:extLst>
              <a:ext uri="{FF2B5EF4-FFF2-40B4-BE49-F238E27FC236}">
                <a16:creationId xmlns:a16="http://schemas.microsoft.com/office/drawing/2014/main" id="{BD5A8060-00AD-0ECF-3F32-53091FB798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7360" y="3220200"/>
            <a:ext cx="2221200" cy="152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99;p59">
            <a:extLst>
              <a:ext uri="{FF2B5EF4-FFF2-40B4-BE49-F238E27FC236}">
                <a16:creationId xmlns:a16="http://schemas.microsoft.com/office/drawing/2014/main" id="{E51BE75B-3273-3DC7-949B-0E9AE0CF62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7360" y="2941920"/>
            <a:ext cx="351720" cy="359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00;p59">
            <a:extLst>
              <a:ext uri="{FF2B5EF4-FFF2-40B4-BE49-F238E27FC236}">
                <a16:creationId xmlns:a16="http://schemas.microsoft.com/office/drawing/2014/main" id="{96E2E94F-7568-FCBA-3F90-468106FF9419}"/>
              </a:ext>
            </a:extLst>
          </p:cNvPr>
          <p:cNvSpPr txBox="1"/>
          <p:nvPr/>
        </p:nvSpPr>
        <p:spPr>
          <a:xfrm>
            <a:off x="2607360" y="2885040"/>
            <a:ext cx="939600" cy="33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AP</a:t>
            </a:r>
            <a:endParaRPr sz="14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601;p59">
            <a:extLst>
              <a:ext uri="{FF2B5EF4-FFF2-40B4-BE49-F238E27FC236}">
                <a16:creationId xmlns:a16="http://schemas.microsoft.com/office/drawing/2014/main" id="{7271E8B4-975D-3013-A35C-2D5E54D38CF4}"/>
              </a:ext>
            </a:extLst>
          </p:cNvPr>
          <p:cNvSpPr/>
          <p:nvPr/>
        </p:nvSpPr>
        <p:spPr>
          <a:xfrm>
            <a:off x="2695200" y="2069280"/>
            <a:ext cx="360000" cy="36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602;p59">
            <a:extLst>
              <a:ext uri="{FF2B5EF4-FFF2-40B4-BE49-F238E27FC236}">
                <a16:creationId xmlns:a16="http://schemas.microsoft.com/office/drawing/2014/main" id="{1A4EC803-B081-9E7D-9F2B-FD3D677B6969}"/>
              </a:ext>
            </a:extLst>
          </p:cNvPr>
          <p:cNvSpPr/>
          <p:nvPr/>
        </p:nvSpPr>
        <p:spPr>
          <a:xfrm>
            <a:off x="3235200" y="2069280"/>
            <a:ext cx="360000" cy="36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603;p59">
            <a:extLst>
              <a:ext uri="{FF2B5EF4-FFF2-40B4-BE49-F238E27FC236}">
                <a16:creationId xmlns:a16="http://schemas.microsoft.com/office/drawing/2014/main" id="{E3B1E49A-E207-9486-8709-1D72BCD4D31A}"/>
              </a:ext>
            </a:extLst>
          </p:cNvPr>
          <p:cNvSpPr/>
          <p:nvPr/>
        </p:nvSpPr>
        <p:spPr>
          <a:xfrm>
            <a:off x="3775200" y="2069280"/>
            <a:ext cx="360000" cy="36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604;p59">
            <a:extLst>
              <a:ext uri="{FF2B5EF4-FFF2-40B4-BE49-F238E27FC236}">
                <a16:creationId xmlns:a16="http://schemas.microsoft.com/office/drawing/2014/main" id="{2279FAC3-200B-B7E9-E266-312EEBB0D31D}"/>
              </a:ext>
            </a:extLst>
          </p:cNvPr>
          <p:cNvSpPr/>
          <p:nvPr/>
        </p:nvSpPr>
        <p:spPr>
          <a:xfrm>
            <a:off x="5323200" y="2069280"/>
            <a:ext cx="360000" cy="36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605;p59">
            <a:extLst>
              <a:ext uri="{FF2B5EF4-FFF2-40B4-BE49-F238E27FC236}">
                <a16:creationId xmlns:a16="http://schemas.microsoft.com/office/drawing/2014/main" id="{035EECA3-C632-3731-6266-A36BC15C0F6F}"/>
              </a:ext>
            </a:extLst>
          </p:cNvPr>
          <p:cNvSpPr txBox="1"/>
          <p:nvPr/>
        </p:nvSpPr>
        <p:spPr>
          <a:xfrm>
            <a:off x="1651200" y="2090880"/>
            <a:ext cx="874080" cy="33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channels</a:t>
            </a:r>
            <a:endParaRPr sz="14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" name="Google Shape;606;p59">
            <a:extLst>
              <a:ext uri="{FF2B5EF4-FFF2-40B4-BE49-F238E27FC236}">
                <a16:creationId xmlns:a16="http://schemas.microsoft.com/office/drawing/2014/main" id="{0B960CBA-37FC-42A7-0C32-C09C7F3DB0EE}"/>
              </a:ext>
            </a:extLst>
          </p:cNvPr>
          <p:cNvCxnSpPr/>
          <p:nvPr/>
        </p:nvCxnSpPr>
        <p:spPr>
          <a:xfrm>
            <a:off x="6311040" y="2335320"/>
            <a:ext cx="194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Google Shape;607;p59">
            <a:extLst>
              <a:ext uri="{FF2B5EF4-FFF2-40B4-BE49-F238E27FC236}">
                <a16:creationId xmlns:a16="http://schemas.microsoft.com/office/drawing/2014/main" id="{BFC6C8E0-0827-8AF4-AC0C-9E115FB037C2}"/>
              </a:ext>
            </a:extLst>
          </p:cNvPr>
          <p:cNvSpPr/>
          <p:nvPr/>
        </p:nvSpPr>
        <p:spPr>
          <a:xfrm>
            <a:off x="6815040" y="2073240"/>
            <a:ext cx="720000" cy="262080"/>
          </a:xfrm>
          <a:prstGeom prst="rect">
            <a:avLst/>
          </a:prstGeom>
          <a:solidFill>
            <a:srgbClr val="FFDAA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7" name="Google Shape;608;p59">
            <a:extLst>
              <a:ext uri="{FF2B5EF4-FFF2-40B4-BE49-F238E27FC236}">
                <a16:creationId xmlns:a16="http://schemas.microsoft.com/office/drawing/2014/main" id="{523E7807-EFAF-7654-9F74-1CB1BD5415A2}"/>
              </a:ext>
            </a:extLst>
          </p:cNvPr>
          <p:cNvSpPr txBox="1"/>
          <p:nvPr/>
        </p:nvSpPr>
        <p:spPr>
          <a:xfrm>
            <a:off x="6707040" y="2240280"/>
            <a:ext cx="333360" cy="45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1600" b="0" strike="noStrike" baseline="-25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16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609;p59">
            <a:extLst>
              <a:ext uri="{FF2B5EF4-FFF2-40B4-BE49-F238E27FC236}">
                <a16:creationId xmlns:a16="http://schemas.microsoft.com/office/drawing/2014/main" id="{B4393EF1-065D-13D5-D046-C30A7E489F7F}"/>
              </a:ext>
            </a:extLst>
          </p:cNvPr>
          <p:cNvSpPr txBox="1"/>
          <p:nvPr/>
        </p:nvSpPr>
        <p:spPr>
          <a:xfrm>
            <a:off x="7391040" y="2240280"/>
            <a:ext cx="345240" cy="45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strike="noStrik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600" b="0" strike="noStrike" baseline="-25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16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610;p59">
            <a:extLst>
              <a:ext uri="{FF2B5EF4-FFF2-40B4-BE49-F238E27FC236}">
                <a16:creationId xmlns:a16="http://schemas.microsoft.com/office/drawing/2014/main" id="{F2113F6C-0CD8-F81C-316B-17C6C2DEE8A8}"/>
              </a:ext>
            </a:extLst>
          </p:cNvPr>
          <p:cNvSpPr txBox="1"/>
          <p:nvPr/>
        </p:nvSpPr>
        <p:spPr>
          <a:xfrm>
            <a:off x="6419040" y="2228400"/>
            <a:ext cx="295200" cy="40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611;p59">
            <a:extLst>
              <a:ext uri="{FF2B5EF4-FFF2-40B4-BE49-F238E27FC236}">
                <a16:creationId xmlns:a16="http://schemas.microsoft.com/office/drawing/2014/main" id="{3F8827C8-96D2-0366-8AC4-7616827FFC98}"/>
              </a:ext>
            </a:extLst>
          </p:cNvPr>
          <p:cNvSpPr txBox="1"/>
          <p:nvPr/>
        </p:nvSpPr>
        <p:spPr>
          <a:xfrm>
            <a:off x="7698120" y="2228400"/>
            <a:ext cx="295200" cy="40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612;p59">
            <a:extLst>
              <a:ext uri="{FF2B5EF4-FFF2-40B4-BE49-F238E27FC236}">
                <a16:creationId xmlns:a16="http://schemas.microsoft.com/office/drawing/2014/main" id="{E0858325-BC82-8520-395A-21910A69CA4D}"/>
              </a:ext>
            </a:extLst>
          </p:cNvPr>
          <p:cNvSpPr txBox="1"/>
          <p:nvPr/>
        </p:nvSpPr>
        <p:spPr>
          <a:xfrm>
            <a:off x="2499360" y="4874760"/>
            <a:ext cx="3143520" cy="33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Reward using channel i: V(i) = 1-</a:t>
            </a:r>
            <a:r>
              <a:rPr lang="en-US" sz="1400" b="0" strike="noStrik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ρ(i)</a:t>
            </a:r>
            <a:endParaRPr sz="14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613;p59">
            <a:extLst>
              <a:ext uri="{FF2B5EF4-FFF2-40B4-BE49-F238E27FC236}">
                <a16:creationId xmlns:a16="http://schemas.microsoft.com/office/drawing/2014/main" id="{076776CB-C553-D467-19FB-A37EF9AE537B}"/>
              </a:ext>
            </a:extLst>
          </p:cNvPr>
          <p:cNvSpPr txBox="1"/>
          <p:nvPr/>
        </p:nvSpPr>
        <p:spPr>
          <a:xfrm>
            <a:off x="4249680" y="2761920"/>
            <a:ext cx="337680" cy="58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614;p59">
            <a:extLst>
              <a:ext uri="{FF2B5EF4-FFF2-40B4-BE49-F238E27FC236}">
                <a16:creationId xmlns:a16="http://schemas.microsoft.com/office/drawing/2014/main" id="{A54FA011-212D-6991-6DD2-28D1FDC82E72}"/>
              </a:ext>
            </a:extLst>
          </p:cNvPr>
          <p:cNvSpPr/>
          <p:nvPr/>
        </p:nvSpPr>
        <p:spPr>
          <a:xfrm>
            <a:off x="6563040" y="2073240"/>
            <a:ext cx="1243080" cy="2620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4" name="Google Shape;615;p59">
            <a:extLst>
              <a:ext uri="{FF2B5EF4-FFF2-40B4-BE49-F238E27FC236}">
                <a16:creationId xmlns:a16="http://schemas.microsoft.com/office/drawing/2014/main" id="{1893464F-B798-282A-4212-2DFDDDBD8760}"/>
              </a:ext>
            </a:extLst>
          </p:cNvPr>
          <p:cNvSpPr/>
          <p:nvPr/>
        </p:nvSpPr>
        <p:spPr>
          <a:xfrm>
            <a:off x="6815040" y="2073240"/>
            <a:ext cx="720000" cy="262080"/>
          </a:xfrm>
          <a:prstGeom prst="rect">
            <a:avLst/>
          </a:prstGeom>
          <a:solidFill>
            <a:srgbClr val="B2B2B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cxnSp>
        <p:nvCxnSpPr>
          <p:cNvPr id="25" name="Google Shape;616;p59">
            <a:extLst>
              <a:ext uri="{FF2B5EF4-FFF2-40B4-BE49-F238E27FC236}">
                <a16:creationId xmlns:a16="http://schemas.microsoft.com/office/drawing/2014/main" id="{43F03622-AF04-E16D-F194-9EA6FD06D334}"/>
              </a:ext>
            </a:extLst>
          </p:cNvPr>
          <p:cNvCxnSpPr/>
          <p:nvPr/>
        </p:nvCxnSpPr>
        <p:spPr>
          <a:xfrm>
            <a:off x="4335720" y="2275560"/>
            <a:ext cx="82764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6" name="Google Shape;617;p59">
            <a:extLst>
              <a:ext uri="{FF2B5EF4-FFF2-40B4-BE49-F238E27FC236}">
                <a16:creationId xmlns:a16="http://schemas.microsoft.com/office/drawing/2014/main" id="{F564DB9F-0E7C-2A69-C9B6-F6DD41D21BF4}"/>
              </a:ext>
            </a:extLst>
          </p:cNvPr>
          <p:cNvSpPr txBox="1"/>
          <p:nvPr/>
        </p:nvSpPr>
        <p:spPr>
          <a:xfrm>
            <a:off x="1911120" y="5630400"/>
            <a:ext cx="3948120" cy="34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the channel in use can be measured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" name="Google Shape;618;p59">
            <a:extLst>
              <a:ext uri="{FF2B5EF4-FFF2-40B4-BE49-F238E27FC236}">
                <a16:creationId xmlns:a16="http://schemas.microsoft.com/office/drawing/2014/main" id="{B7FBC0DA-B364-D91A-5F4F-DB4C553276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5600" y="2971800"/>
            <a:ext cx="3781440" cy="283788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620;p59">
            <a:extLst>
              <a:ext uri="{FF2B5EF4-FFF2-40B4-BE49-F238E27FC236}">
                <a16:creationId xmlns:a16="http://schemas.microsoft.com/office/drawing/2014/main" id="{D9639C98-1816-911F-4709-53CACB957A75}"/>
              </a:ext>
            </a:extLst>
          </p:cNvPr>
          <p:cNvSpPr txBox="1"/>
          <p:nvPr/>
        </p:nvSpPr>
        <p:spPr>
          <a:xfrm>
            <a:off x="8365225" y="1970630"/>
            <a:ext cx="27147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ρ(i) = </a:t>
            </a:r>
            <a:r>
              <a:rPr lang="en-US" sz="14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Occupancy of channel i [0,1]</a:t>
            </a:r>
            <a:endParaRPr sz="14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(measured every 1 second)</a:t>
            </a:r>
            <a:endParaRPr sz="14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7733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A3A94-6B47-4052-114D-1A922CF5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Q-learning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07B15-98C9-8DA1-E6EB-1D73C0215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999" marR="0" lvl="0" indent="-32399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It requires states:</a:t>
            </a:r>
          </a:p>
          <a:p>
            <a:pPr marL="864000" marR="0" lvl="1" indent="-323999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Same or different actions depending on the state</a:t>
            </a:r>
          </a:p>
          <a:p>
            <a:pPr marL="864000" marR="0" lvl="1" indent="-323999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Actions can result in a ‘change’ of state</a:t>
            </a:r>
          </a:p>
          <a:p>
            <a:pPr marL="864000" marR="0" lvl="1" indent="-323999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Rewards depend on the state</a:t>
            </a:r>
          </a:p>
          <a:p>
            <a:pPr marL="431999" marR="0" lvl="0" indent="-323999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We need a mechanism to explore the environment</a:t>
            </a:r>
          </a:p>
          <a:p>
            <a:pPr marL="864000" marR="0" lvl="1" indent="-323999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i="1" dirty="0">
                <a:latin typeface="Times New Roman"/>
                <a:ea typeface="Times New Roman"/>
                <a:cs typeface="Times New Roman"/>
                <a:sym typeface="Times New Roman"/>
              </a:rPr>
              <a:t>e.g</a:t>
            </a:r>
            <a:r>
              <a:rPr lang="en-US" sz="1600" b="0" i="1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., ε-greedy</a:t>
            </a:r>
            <a:endParaRPr lang="en-US" sz="16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999" marR="0" lvl="0" indent="-323999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We need a mechanism to update Q-table based on the obtained rewards (Bellman eq.)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D40ED-7948-91FC-4AF6-A39720F834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3D7ED-0A16-DE78-6646-D285D960A66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ED36A3-ACBF-2076-A66B-B969EA9F996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627;p60">
            <a:extLst>
              <a:ext uri="{FF2B5EF4-FFF2-40B4-BE49-F238E27FC236}">
                <a16:creationId xmlns:a16="http://schemas.microsoft.com/office/drawing/2014/main" id="{11F62217-162D-057F-ABDE-730B19EE69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2378187"/>
            <a:ext cx="3286440" cy="145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29;p60">
            <a:extLst>
              <a:ext uri="{FF2B5EF4-FFF2-40B4-BE49-F238E27FC236}">
                <a16:creationId xmlns:a16="http://schemas.microsoft.com/office/drawing/2014/main" id="{EABF3D1C-26FD-2597-0EBF-A45D3CFC304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7465" y="5057667"/>
            <a:ext cx="7724775" cy="79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990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0FE0-5E3E-9481-8A5E-F739B60D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</a:t>
            </a:r>
            <a:r>
              <a:rPr lang="pl-PL" dirty="0"/>
              <a:t>: Channel </a:t>
            </a:r>
            <a:r>
              <a:rPr lang="pl-PL" dirty="0" err="1"/>
              <a:t>Selection</a:t>
            </a:r>
            <a:r>
              <a:rPr lang="pl-PL" dirty="0"/>
              <a:t> (Q-learning)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12A99-F54B-E0A0-02FD-BB7FBAF7EA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34376-849D-C895-D57A-DB2C621C330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ABF2B6-9FA0-89C1-A2D9-04242FBCC5B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635;p61">
            <a:extLst>
              <a:ext uri="{FF2B5EF4-FFF2-40B4-BE49-F238E27FC236}">
                <a16:creationId xmlns:a16="http://schemas.microsoft.com/office/drawing/2014/main" id="{2AD18829-0684-648B-F166-5EA501AFAA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200" y="3285645"/>
            <a:ext cx="2221200" cy="152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36;p61">
            <a:extLst>
              <a:ext uri="{FF2B5EF4-FFF2-40B4-BE49-F238E27FC236}">
                <a16:creationId xmlns:a16="http://schemas.microsoft.com/office/drawing/2014/main" id="{6E7FCB0A-D343-9F3E-4036-62DB6AD563D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7200" y="3007365"/>
            <a:ext cx="351720" cy="359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37;p61">
            <a:extLst>
              <a:ext uri="{FF2B5EF4-FFF2-40B4-BE49-F238E27FC236}">
                <a16:creationId xmlns:a16="http://schemas.microsoft.com/office/drawing/2014/main" id="{B433944F-A2C7-EC0B-5B7D-39829F6988E8}"/>
              </a:ext>
            </a:extLst>
          </p:cNvPr>
          <p:cNvSpPr txBox="1"/>
          <p:nvPr/>
        </p:nvSpPr>
        <p:spPr>
          <a:xfrm>
            <a:off x="2287200" y="2950485"/>
            <a:ext cx="939600" cy="33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AP</a:t>
            </a:r>
            <a:endParaRPr sz="1400" b="0" strike="noStrik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638;p61">
            <a:extLst>
              <a:ext uri="{FF2B5EF4-FFF2-40B4-BE49-F238E27FC236}">
                <a16:creationId xmlns:a16="http://schemas.microsoft.com/office/drawing/2014/main" id="{2F8A6C49-708A-A11A-9A69-BEE7ACEF4FB0}"/>
              </a:ext>
            </a:extLst>
          </p:cNvPr>
          <p:cNvSpPr txBox="1"/>
          <p:nvPr/>
        </p:nvSpPr>
        <p:spPr>
          <a:xfrm>
            <a:off x="3929520" y="2827365"/>
            <a:ext cx="337680" cy="58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strike="noStrik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0" strike="noStrik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639;p61">
            <a:extLst>
              <a:ext uri="{FF2B5EF4-FFF2-40B4-BE49-F238E27FC236}">
                <a16:creationId xmlns:a16="http://schemas.microsoft.com/office/drawing/2014/main" id="{3D1BB1B8-DD56-C6A8-C214-16C7B9D331B1}"/>
              </a:ext>
            </a:extLst>
          </p:cNvPr>
          <p:cNvSpPr/>
          <p:nvPr/>
        </p:nvSpPr>
        <p:spPr>
          <a:xfrm>
            <a:off x="3115560" y="2071365"/>
            <a:ext cx="360000" cy="36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640;p61">
            <a:extLst>
              <a:ext uri="{FF2B5EF4-FFF2-40B4-BE49-F238E27FC236}">
                <a16:creationId xmlns:a16="http://schemas.microsoft.com/office/drawing/2014/main" id="{FCB57649-EA24-1774-708B-87B4E3A0B0F2}"/>
              </a:ext>
            </a:extLst>
          </p:cNvPr>
          <p:cNvSpPr/>
          <p:nvPr/>
        </p:nvSpPr>
        <p:spPr>
          <a:xfrm>
            <a:off x="3655560" y="2071365"/>
            <a:ext cx="360000" cy="36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641;p61">
            <a:extLst>
              <a:ext uri="{FF2B5EF4-FFF2-40B4-BE49-F238E27FC236}">
                <a16:creationId xmlns:a16="http://schemas.microsoft.com/office/drawing/2014/main" id="{ECA92FDD-BBEA-DBCA-2AF1-8DDFD3A24910}"/>
              </a:ext>
            </a:extLst>
          </p:cNvPr>
          <p:cNvSpPr txBox="1"/>
          <p:nvPr/>
        </p:nvSpPr>
        <p:spPr>
          <a:xfrm>
            <a:off x="2071560" y="2092965"/>
            <a:ext cx="874080" cy="33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channels</a:t>
            </a:r>
            <a:endParaRPr sz="14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642;p61">
            <a:extLst>
              <a:ext uri="{FF2B5EF4-FFF2-40B4-BE49-F238E27FC236}">
                <a16:creationId xmlns:a16="http://schemas.microsoft.com/office/drawing/2014/main" id="{97A1C566-108E-1255-2101-EEB797FDE3C9}"/>
              </a:ext>
            </a:extLst>
          </p:cNvPr>
          <p:cNvSpPr txBox="1"/>
          <p:nvPr/>
        </p:nvSpPr>
        <p:spPr>
          <a:xfrm>
            <a:off x="2498520" y="5464005"/>
            <a:ext cx="430308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1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Actions</a:t>
            </a:r>
            <a:r>
              <a:rPr lang="en-US" sz="1500" b="0" i="1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remain in the same channel; change channel</a:t>
            </a:r>
            <a:endParaRPr sz="15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643;p61">
            <a:extLst>
              <a:ext uri="{FF2B5EF4-FFF2-40B4-BE49-F238E27FC236}">
                <a16:creationId xmlns:a16="http://schemas.microsoft.com/office/drawing/2014/main" id="{98A3BB70-46B3-1760-E9EA-727BD2FAC33A}"/>
              </a:ext>
            </a:extLst>
          </p:cNvPr>
          <p:cNvSpPr txBox="1"/>
          <p:nvPr/>
        </p:nvSpPr>
        <p:spPr>
          <a:xfrm>
            <a:off x="2498880" y="5788365"/>
            <a:ext cx="722628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1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States</a:t>
            </a:r>
            <a:r>
              <a:rPr lang="en-US" sz="1500" b="0" i="1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channel 1 and empty; channel 1 and busy; channel 2 and empty; channel 2 and busy</a:t>
            </a:r>
            <a:endParaRPr sz="15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644;p61">
            <a:extLst>
              <a:ext uri="{FF2B5EF4-FFF2-40B4-BE49-F238E27FC236}">
                <a16:creationId xmlns:a16="http://schemas.microsoft.com/office/drawing/2014/main" id="{785A308A-167F-BF6E-9CA0-8B770886C791}"/>
              </a:ext>
            </a:extLst>
          </p:cNvPr>
          <p:cNvSpPr/>
          <p:nvPr/>
        </p:nvSpPr>
        <p:spPr>
          <a:xfrm>
            <a:off x="9135480" y="2527845"/>
            <a:ext cx="730440" cy="69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7" name="Google Shape;645;p61">
            <a:extLst>
              <a:ext uri="{FF2B5EF4-FFF2-40B4-BE49-F238E27FC236}">
                <a16:creationId xmlns:a16="http://schemas.microsoft.com/office/drawing/2014/main" id="{D5A41C7F-407A-5B6C-24A1-E041E4BB990A}"/>
              </a:ext>
            </a:extLst>
          </p:cNvPr>
          <p:cNvSpPr/>
          <p:nvPr/>
        </p:nvSpPr>
        <p:spPr>
          <a:xfrm>
            <a:off x="9855480" y="2527845"/>
            <a:ext cx="730440" cy="69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8" name="Google Shape;646;p61">
            <a:extLst>
              <a:ext uri="{FF2B5EF4-FFF2-40B4-BE49-F238E27FC236}">
                <a16:creationId xmlns:a16="http://schemas.microsoft.com/office/drawing/2014/main" id="{B32FFC88-BE7A-2EDB-3118-1881CA15A33E}"/>
              </a:ext>
            </a:extLst>
          </p:cNvPr>
          <p:cNvSpPr/>
          <p:nvPr/>
        </p:nvSpPr>
        <p:spPr>
          <a:xfrm>
            <a:off x="9855480" y="3934005"/>
            <a:ext cx="730440" cy="69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9" name="Google Shape;647;p61">
            <a:extLst>
              <a:ext uri="{FF2B5EF4-FFF2-40B4-BE49-F238E27FC236}">
                <a16:creationId xmlns:a16="http://schemas.microsoft.com/office/drawing/2014/main" id="{AE4C0BE5-EEE2-3B3C-67EF-3FB05440F31B}"/>
              </a:ext>
            </a:extLst>
          </p:cNvPr>
          <p:cNvSpPr/>
          <p:nvPr/>
        </p:nvSpPr>
        <p:spPr>
          <a:xfrm>
            <a:off x="9135480" y="3934005"/>
            <a:ext cx="730440" cy="69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20" name="Google Shape;648;p61">
            <a:extLst>
              <a:ext uri="{FF2B5EF4-FFF2-40B4-BE49-F238E27FC236}">
                <a16:creationId xmlns:a16="http://schemas.microsoft.com/office/drawing/2014/main" id="{5BA4E7D0-9B68-0321-796A-62F336AA9B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4600" y="2668605"/>
            <a:ext cx="351720" cy="359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649;p61">
            <a:extLst>
              <a:ext uri="{FF2B5EF4-FFF2-40B4-BE49-F238E27FC236}">
                <a16:creationId xmlns:a16="http://schemas.microsoft.com/office/drawing/2014/main" id="{21C0FF4A-9EFD-E632-AE32-321409BCE66E}"/>
              </a:ext>
            </a:extLst>
          </p:cNvPr>
          <p:cNvCxnSpPr/>
          <p:nvPr/>
        </p:nvCxnSpPr>
        <p:spPr>
          <a:xfrm>
            <a:off x="9450840" y="3126885"/>
            <a:ext cx="0" cy="46548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" name="Google Shape;650;p61">
            <a:extLst>
              <a:ext uri="{FF2B5EF4-FFF2-40B4-BE49-F238E27FC236}">
                <a16:creationId xmlns:a16="http://schemas.microsoft.com/office/drawing/2014/main" id="{0569E5DB-C445-E7F1-7057-16A1F03FFF3D}"/>
              </a:ext>
            </a:extLst>
          </p:cNvPr>
          <p:cNvCxnSpPr>
            <a:stCxn id="16" idx="1"/>
          </p:cNvCxnSpPr>
          <p:nvPr/>
        </p:nvCxnSpPr>
        <p:spPr>
          <a:xfrm rot="10800000" flipH="1">
            <a:off x="9135480" y="2230845"/>
            <a:ext cx="402600" cy="646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" name="Google Shape;651;p61">
            <a:extLst>
              <a:ext uri="{FF2B5EF4-FFF2-40B4-BE49-F238E27FC236}">
                <a16:creationId xmlns:a16="http://schemas.microsoft.com/office/drawing/2014/main" id="{E5D3D2AE-CFF6-E7FB-EF27-8FE2754FC342}"/>
              </a:ext>
            </a:extLst>
          </p:cNvPr>
          <p:cNvCxnSpPr/>
          <p:nvPr/>
        </p:nvCxnSpPr>
        <p:spPr>
          <a:xfrm>
            <a:off x="9537600" y="2231205"/>
            <a:ext cx="0" cy="29664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" name="Google Shape;652;p61">
            <a:extLst>
              <a:ext uri="{FF2B5EF4-FFF2-40B4-BE49-F238E27FC236}">
                <a16:creationId xmlns:a16="http://schemas.microsoft.com/office/drawing/2014/main" id="{09F37F2C-22FE-F0A6-C85F-D8C8472B21E0}"/>
              </a:ext>
            </a:extLst>
          </p:cNvPr>
          <p:cNvCxnSpPr/>
          <p:nvPr/>
        </p:nvCxnSpPr>
        <p:spPr>
          <a:xfrm>
            <a:off x="9537600" y="2231205"/>
            <a:ext cx="719640" cy="29664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" name="Google Shape;653;p61">
            <a:extLst>
              <a:ext uri="{FF2B5EF4-FFF2-40B4-BE49-F238E27FC236}">
                <a16:creationId xmlns:a16="http://schemas.microsoft.com/office/drawing/2014/main" id="{2979B3F9-0656-861F-1F32-09BDCB72B2EF}"/>
              </a:ext>
            </a:extLst>
          </p:cNvPr>
          <p:cNvCxnSpPr/>
          <p:nvPr/>
        </p:nvCxnSpPr>
        <p:spPr>
          <a:xfrm>
            <a:off x="9450840" y="3592365"/>
            <a:ext cx="0" cy="29664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" name="Google Shape;654;p61">
            <a:extLst>
              <a:ext uri="{FF2B5EF4-FFF2-40B4-BE49-F238E27FC236}">
                <a16:creationId xmlns:a16="http://schemas.microsoft.com/office/drawing/2014/main" id="{6539DBD9-9931-CD1D-C74A-07C035105648}"/>
              </a:ext>
            </a:extLst>
          </p:cNvPr>
          <p:cNvCxnSpPr/>
          <p:nvPr/>
        </p:nvCxnSpPr>
        <p:spPr>
          <a:xfrm>
            <a:off x="9450840" y="3592365"/>
            <a:ext cx="719640" cy="29664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" name="Google Shape;655;p61">
            <a:extLst>
              <a:ext uri="{FF2B5EF4-FFF2-40B4-BE49-F238E27FC236}">
                <a16:creationId xmlns:a16="http://schemas.microsoft.com/office/drawing/2014/main" id="{F20F394D-03DF-7473-F3D3-8F52CCEE99AF}"/>
              </a:ext>
            </a:extLst>
          </p:cNvPr>
          <p:cNvSpPr txBox="1"/>
          <p:nvPr/>
        </p:nvSpPr>
        <p:spPr>
          <a:xfrm>
            <a:off x="9042960" y="1858965"/>
            <a:ext cx="714240" cy="30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remain</a:t>
            </a:r>
            <a:endParaRPr sz="15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656;p61">
            <a:extLst>
              <a:ext uri="{FF2B5EF4-FFF2-40B4-BE49-F238E27FC236}">
                <a16:creationId xmlns:a16="http://schemas.microsoft.com/office/drawing/2014/main" id="{7A7657D2-8C61-83AA-3628-1FDA4C7773E4}"/>
              </a:ext>
            </a:extLst>
          </p:cNvPr>
          <p:cNvSpPr txBox="1"/>
          <p:nvPr/>
        </p:nvSpPr>
        <p:spPr>
          <a:xfrm>
            <a:off x="9519240" y="3292125"/>
            <a:ext cx="970920" cy="30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</a:t>
            </a:r>
            <a:endParaRPr sz="15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" name="Google Shape;657;p61">
            <a:extLst>
              <a:ext uri="{FF2B5EF4-FFF2-40B4-BE49-F238E27FC236}">
                <a16:creationId xmlns:a16="http://schemas.microsoft.com/office/drawing/2014/main" id="{555B547A-4147-F56C-DBC8-ADE446A8DE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4400" y="2262885"/>
            <a:ext cx="3170160" cy="24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658;p61">
            <a:extLst>
              <a:ext uri="{FF2B5EF4-FFF2-40B4-BE49-F238E27FC236}">
                <a16:creationId xmlns:a16="http://schemas.microsoft.com/office/drawing/2014/main" id="{D4E53570-BE89-85D9-AE96-43C61091C9A5}"/>
              </a:ext>
            </a:extLst>
          </p:cNvPr>
          <p:cNvSpPr txBox="1"/>
          <p:nvPr/>
        </p:nvSpPr>
        <p:spPr>
          <a:xfrm>
            <a:off x="4982520" y="4888005"/>
            <a:ext cx="261288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channel can be busy or empty</a:t>
            </a:r>
            <a:endParaRPr sz="15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4600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119B-F3F3-4FDB-037A-C9AC0BDC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</a:t>
            </a:r>
            <a:r>
              <a:rPr lang="pl-PL" dirty="0"/>
              <a:t>: Channel </a:t>
            </a:r>
            <a:r>
              <a:rPr lang="pl-PL" dirty="0" err="1"/>
              <a:t>Selection</a:t>
            </a:r>
            <a:r>
              <a:rPr lang="pl-PL" dirty="0"/>
              <a:t> (Q-learning)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0F3D1-D5FF-28D6-A59C-AB99543B77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05B2E-3724-0880-253C-7F5C1E7CDA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75874D-7E4A-53DF-2570-09F1FE5993C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665;p62">
            <a:extLst>
              <a:ext uri="{FF2B5EF4-FFF2-40B4-BE49-F238E27FC236}">
                <a16:creationId xmlns:a16="http://schemas.microsoft.com/office/drawing/2014/main" id="{788250D9-AEC9-38CD-A3E1-59C926AEFA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9880" y="3467719"/>
            <a:ext cx="2221200" cy="152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66;p62">
            <a:extLst>
              <a:ext uri="{FF2B5EF4-FFF2-40B4-BE49-F238E27FC236}">
                <a16:creationId xmlns:a16="http://schemas.microsoft.com/office/drawing/2014/main" id="{F8B49235-5F2F-665B-0609-FD99A24D0C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9880" y="3189439"/>
            <a:ext cx="351720" cy="359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67;p62">
            <a:extLst>
              <a:ext uri="{FF2B5EF4-FFF2-40B4-BE49-F238E27FC236}">
                <a16:creationId xmlns:a16="http://schemas.microsoft.com/office/drawing/2014/main" id="{913F56C4-EC25-4D16-920B-1C1B37872E71}"/>
              </a:ext>
            </a:extLst>
          </p:cNvPr>
          <p:cNvSpPr txBox="1"/>
          <p:nvPr/>
        </p:nvSpPr>
        <p:spPr>
          <a:xfrm>
            <a:off x="2069880" y="3132559"/>
            <a:ext cx="939600" cy="33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AP</a:t>
            </a:r>
            <a:endParaRPr sz="1400" b="0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668;p62">
            <a:extLst>
              <a:ext uri="{FF2B5EF4-FFF2-40B4-BE49-F238E27FC236}">
                <a16:creationId xmlns:a16="http://schemas.microsoft.com/office/drawing/2014/main" id="{406758FB-C784-7513-B88A-090B4D99C2FB}"/>
              </a:ext>
            </a:extLst>
          </p:cNvPr>
          <p:cNvSpPr txBox="1"/>
          <p:nvPr/>
        </p:nvSpPr>
        <p:spPr>
          <a:xfrm>
            <a:off x="3712200" y="3009439"/>
            <a:ext cx="337680" cy="58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0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669;p62">
            <a:extLst>
              <a:ext uri="{FF2B5EF4-FFF2-40B4-BE49-F238E27FC236}">
                <a16:creationId xmlns:a16="http://schemas.microsoft.com/office/drawing/2014/main" id="{4550B427-2E64-EE33-A9B6-CE1BC64BC9FA}"/>
              </a:ext>
            </a:extLst>
          </p:cNvPr>
          <p:cNvSpPr/>
          <p:nvPr/>
        </p:nvSpPr>
        <p:spPr>
          <a:xfrm>
            <a:off x="2898240" y="2253439"/>
            <a:ext cx="360000" cy="36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670;p62">
            <a:extLst>
              <a:ext uri="{FF2B5EF4-FFF2-40B4-BE49-F238E27FC236}">
                <a16:creationId xmlns:a16="http://schemas.microsoft.com/office/drawing/2014/main" id="{8B741249-4F99-F976-25B1-1C3723407482}"/>
              </a:ext>
            </a:extLst>
          </p:cNvPr>
          <p:cNvSpPr/>
          <p:nvPr/>
        </p:nvSpPr>
        <p:spPr>
          <a:xfrm>
            <a:off x="3438240" y="2253439"/>
            <a:ext cx="360000" cy="36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671;p62">
            <a:extLst>
              <a:ext uri="{FF2B5EF4-FFF2-40B4-BE49-F238E27FC236}">
                <a16:creationId xmlns:a16="http://schemas.microsoft.com/office/drawing/2014/main" id="{15AD9A01-7ACE-31B2-F1B6-D18C2A13C515}"/>
              </a:ext>
            </a:extLst>
          </p:cNvPr>
          <p:cNvSpPr txBox="1"/>
          <p:nvPr/>
        </p:nvSpPr>
        <p:spPr>
          <a:xfrm>
            <a:off x="1854240" y="2275039"/>
            <a:ext cx="874080" cy="33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channels</a:t>
            </a:r>
            <a:endParaRPr sz="14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Google Shape;672;p62">
            <a:extLst>
              <a:ext uri="{FF2B5EF4-FFF2-40B4-BE49-F238E27FC236}">
                <a16:creationId xmlns:a16="http://schemas.microsoft.com/office/drawing/2014/main" id="{E6CCB8EE-4F38-CC0A-EA7F-A1BD43F01EC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800" y="2043199"/>
            <a:ext cx="5427720" cy="415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73;p62">
            <a:extLst>
              <a:ext uri="{FF2B5EF4-FFF2-40B4-BE49-F238E27FC236}">
                <a16:creationId xmlns:a16="http://schemas.microsoft.com/office/drawing/2014/main" id="{683C7161-8A6B-A066-DC4C-8B3FF0160344}"/>
              </a:ext>
            </a:extLst>
          </p:cNvPr>
          <p:cNvSpPr/>
          <p:nvPr/>
        </p:nvSpPr>
        <p:spPr>
          <a:xfrm>
            <a:off x="8928960" y="2043199"/>
            <a:ext cx="624240" cy="4159080"/>
          </a:xfrm>
          <a:prstGeom prst="rect">
            <a:avLst/>
          </a:prstGeom>
          <a:solidFill>
            <a:srgbClr val="FFFFD7">
              <a:alpha val="52941"/>
            </a:srgbClr>
          </a:solidFill>
          <a:ln>
            <a:solidFill>
              <a:schemeClr val="tx1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02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0B55-5B10-9869-17A6-26A90368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Deep</a:t>
            </a:r>
            <a:r>
              <a:rPr lang="pl-PL" dirty="0"/>
              <a:t> Q-learning (DQN)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65BB-FD6C-F2DD-86F0-AFACA1767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7162799" cy="4113213"/>
          </a:xfrm>
        </p:spPr>
        <p:txBody>
          <a:bodyPr/>
          <a:lstStyle/>
          <a:p>
            <a:pPr marL="457200" marR="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16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r>
              <a:rPr lang="en-US" sz="16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Accurate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16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earning of the Q-table is difficult (or impossible) and time consuming when the number of states is large as the agent needs to go through all the different states and actions several times.</a:t>
            </a:r>
          </a:p>
          <a:p>
            <a:pPr marL="457200" marR="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16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Solution</a:t>
            </a:r>
            <a:r>
              <a:rPr lang="en-US" sz="16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Model the Q-table response with a (Deep) Neural Network.</a:t>
            </a:r>
          </a:p>
          <a:p>
            <a:pPr marL="914400" marR="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If the system is in state ‘s’, the agent asks the (D)NN to predict the reward the agent will obtain if plays any of the available actions in state ‘s’.</a:t>
            </a:r>
          </a:p>
          <a:p>
            <a:pPr marL="914400" marR="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The agent selects the action with a higher predicted ‘reward’.</a:t>
            </a:r>
          </a:p>
          <a:p>
            <a:pPr marL="914400" marR="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DQN’s additional deep neural network allows for more efficient extrapolation of rewards </a:t>
            </a:r>
            <a:r>
              <a:rPr lang="en-US" sz="1600" b="1" dirty="0">
                <a:latin typeface="Times New Roman"/>
                <a:ea typeface="Times New Roman"/>
                <a:cs typeface="Times New Roman"/>
                <a:sym typeface="Times New Roman"/>
              </a:rPr>
              <a:t>for yet unseen states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as compared to basic Q-learning.</a:t>
            </a:r>
          </a:p>
          <a:p>
            <a:pPr marL="457200" marR="0" lvl="0" indent="-330200" algn="l" rtl="0">
              <a:spcBef>
                <a:spcPts val="1000"/>
              </a:spcBef>
              <a:spcAft>
                <a:spcPts val="1000"/>
              </a:spcAft>
              <a:buSzPts val="1600"/>
              <a:buFont typeface="Times New Roman"/>
              <a:buChar char="●"/>
            </a:pPr>
            <a:r>
              <a:rPr lang="en-US" sz="16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Challenge</a:t>
            </a:r>
            <a:r>
              <a:rPr lang="en-US" sz="16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to train on-line the (D)NN, as it may require large CPU/GPU resources.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BDA2D-2BCB-DC20-CBA3-2DEB530794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FAF25-FF2D-7EAA-5D5A-2A2AE196DC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5037D9-B0B2-6201-89A6-754941F3865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681;p63">
            <a:extLst>
              <a:ext uri="{FF2B5EF4-FFF2-40B4-BE49-F238E27FC236}">
                <a16:creationId xmlns:a16="http://schemas.microsoft.com/office/drawing/2014/main" id="{3D19F1AF-956F-E358-8D95-F76A9297C2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6800" y="2342014"/>
            <a:ext cx="2352240" cy="118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922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A3FF-F055-76F6-D85B-705F4583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DQN for CW optimization [2]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BD8EE-B484-01B3-9920-80260CF5B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333999" cy="4113213"/>
          </a:xfrm>
        </p:spPr>
        <p:txBody>
          <a:bodyPr>
            <a:normAutofit fontScale="92500"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dirty="0"/>
              <a:t>Agent - installed at the AP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2400" dirty="0"/>
              <a:t>State - status of all connected devices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2400" dirty="0"/>
              <a:t>Action - select CW (value of integer </a:t>
            </a:r>
            <a:r>
              <a:rPr lang="en-US" sz="2400" i="1" dirty="0"/>
              <a:t>a</a:t>
            </a:r>
            <a:r>
              <a:rPr lang="en-US" sz="2400" dirty="0"/>
              <a:t>)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2400" dirty="0"/>
              <a:t>Reward - network throughput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2400" dirty="0"/>
              <a:t>Observation - collision probability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2400" dirty="0"/>
              <a:t>DNN: 8 × 128 × 64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-US" sz="2400" dirty="0"/>
              <a:t>Exploration: random action w/ low probability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F88F0-BD0D-8EC5-4D22-BC7A31B872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985DB-48D6-A72A-810F-E97A0FC6D3E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CD4AC1-46DA-FD04-ADA2-D003D840CA5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689;p64">
            <a:extLst>
              <a:ext uri="{FF2B5EF4-FFF2-40B4-BE49-F238E27FC236}">
                <a16:creationId xmlns:a16="http://schemas.microsoft.com/office/drawing/2014/main" id="{5E769ADA-EE6B-C8E7-0C94-2351644EB1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3676" y="1751014"/>
            <a:ext cx="4478600" cy="339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91;p64">
            <a:extLst>
              <a:ext uri="{FF2B5EF4-FFF2-40B4-BE49-F238E27FC236}">
                <a16:creationId xmlns:a16="http://schemas.microsoft.com/office/drawing/2014/main" id="{0D339C23-B847-BD52-37E5-AA6BD542971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2812" y="5143737"/>
            <a:ext cx="1980325" cy="5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92;p64">
            <a:extLst>
              <a:ext uri="{FF2B5EF4-FFF2-40B4-BE49-F238E27FC236}">
                <a16:creationId xmlns:a16="http://schemas.microsoft.com/office/drawing/2014/main" id="{86D062A0-056B-C823-3255-F887A493DAE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1113" y="5720575"/>
            <a:ext cx="1023725" cy="303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693;p64">
            <a:extLst>
              <a:ext uri="{FF2B5EF4-FFF2-40B4-BE49-F238E27FC236}">
                <a16:creationId xmlns:a16="http://schemas.microsoft.com/office/drawing/2014/main" id="{A09C650D-138E-1752-F5F8-8F1E1DEA6698}"/>
              </a:ext>
            </a:extLst>
          </p:cNvPr>
          <p:cNvCxnSpPr/>
          <p:nvPr/>
        </p:nvCxnSpPr>
        <p:spPr>
          <a:xfrm>
            <a:off x="6086475" y="3226137"/>
            <a:ext cx="2757000" cy="2118300"/>
          </a:xfrm>
          <a:prstGeom prst="curvedConnector3">
            <a:avLst>
              <a:gd name="adj1" fmla="val 9512"/>
            </a:avLst>
          </a:prstGeom>
          <a:noFill/>
          <a:ln w="28575" cap="flat" cmpd="sng">
            <a:solidFill>
              <a:srgbClr val="9E9E9E"/>
            </a:solidFill>
            <a:prstDash val="dash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619549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CFF0-03BF-5ABE-1A06-F3971A68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</a:t>
            </a:r>
            <a:r>
              <a:rPr lang="pl-PL" dirty="0"/>
              <a:t> </a:t>
            </a:r>
            <a:r>
              <a:rPr lang="pl-PL" dirty="0" err="1"/>
              <a:t>cont’d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DDACF-FE62-38A2-3B78-254A509C71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DC437-BB41-D265-B4E8-2FDC612A9DB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018778-1CF1-D6D9-21CA-71D03138A8C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700;p65">
            <a:extLst>
              <a:ext uri="{FF2B5EF4-FFF2-40B4-BE49-F238E27FC236}">
                <a16:creationId xmlns:a16="http://schemas.microsoft.com/office/drawing/2014/main" id="{79EBE0BA-065F-8079-2149-C910E15547F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3617" y="2024148"/>
            <a:ext cx="4004050" cy="29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01;p65">
            <a:extLst>
              <a:ext uri="{FF2B5EF4-FFF2-40B4-BE49-F238E27FC236}">
                <a16:creationId xmlns:a16="http://schemas.microsoft.com/office/drawing/2014/main" id="{87DB708C-1C19-8B04-6881-26ECC83778E7}"/>
              </a:ext>
            </a:extLst>
          </p:cNvPr>
          <p:cNvSpPr txBox="1"/>
          <p:nvPr/>
        </p:nvSpPr>
        <p:spPr>
          <a:xfrm>
            <a:off x="6556805" y="5145375"/>
            <a:ext cx="41472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tx1"/>
                </a:solidFill>
              </a:rPr>
              <a:t>Throughput improvement over 802.11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9" name="Google Shape;702;p65">
            <a:extLst>
              <a:ext uri="{FF2B5EF4-FFF2-40B4-BE49-F238E27FC236}">
                <a16:creationId xmlns:a16="http://schemas.microsoft.com/office/drawing/2014/main" id="{97FE704D-72F0-427C-1F3D-F00CB3FEFE88}"/>
              </a:ext>
            </a:extLst>
          </p:cNvPr>
          <p:cNvSpPr txBox="1"/>
          <p:nvPr/>
        </p:nvSpPr>
        <p:spPr>
          <a:xfrm>
            <a:off x="2181367" y="5145375"/>
            <a:ext cx="4113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tx1"/>
                </a:solidFill>
              </a:rPr>
              <a:t>Mean selected CW in consecutive training rounds</a:t>
            </a:r>
            <a:endParaRPr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tx1"/>
                </a:solidFill>
              </a:rPr>
              <a:t>(static scenario: 30 stations)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0" name="Google Shape;703;p65">
            <a:extLst>
              <a:ext uri="{FF2B5EF4-FFF2-40B4-BE49-F238E27FC236}">
                <a16:creationId xmlns:a16="http://schemas.microsoft.com/office/drawing/2014/main" id="{610C0014-AE12-F7CD-2F22-2FC0B5C4ABA9}"/>
              </a:ext>
            </a:extLst>
          </p:cNvPr>
          <p:cNvSpPr txBox="1"/>
          <p:nvPr/>
        </p:nvSpPr>
        <p:spPr>
          <a:xfrm>
            <a:off x="7834617" y="1177925"/>
            <a:ext cx="327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>
                <a:solidFill>
                  <a:schemeClr val="tx1"/>
                </a:solidFill>
              </a:rPr>
              <a:t>DQN - Discrete action space</a:t>
            </a:r>
            <a:endParaRPr sz="1300">
              <a:solidFill>
                <a:schemeClr val="tx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>
                <a:solidFill>
                  <a:schemeClr val="tx1"/>
                </a:solidFill>
              </a:rPr>
              <a:t>DDPG - Continuous action space</a:t>
            </a:r>
            <a:endParaRPr sz="1300">
              <a:solidFill>
                <a:schemeClr val="tx1"/>
              </a:solidFill>
            </a:endParaRPr>
          </a:p>
        </p:txBody>
      </p:sp>
      <p:pic>
        <p:nvPicPr>
          <p:cNvPr id="11" name="Google Shape;704;p65">
            <a:extLst>
              <a:ext uri="{FF2B5EF4-FFF2-40B4-BE49-F238E27FC236}">
                <a16:creationId xmlns:a16="http://schemas.microsoft.com/office/drawing/2014/main" id="{7C0DDBE4-E1A5-E2C2-6C12-EB68870EFFC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8167" y="1890175"/>
            <a:ext cx="4264510" cy="307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671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18FF-79C5-4CE2-4B25-5EA64136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Outline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BF961-F8F8-AB4E-55D3-D77C563E9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IEEE 802.11 Wi-Fi networks</a:t>
            </a:r>
            <a:endParaRPr lang="en-US" sz="18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Using ML to build models from data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AI/ML definitions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Overview of ML techniques: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upervised,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nsupervised,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einforcement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earning 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Model training and deployment: </a:t>
            </a:r>
            <a:r>
              <a:rPr lang="en-US" sz="180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800" i="0" u="none" strike="noStrike" cap="none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entralized and </a:t>
            </a:r>
            <a:r>
              <a:rPr lang="en-US" sz="180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1800" i="0" u="none" strike="noStrike" cap="none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istributed solutions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ML for improving IEEE 802.11 performance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State of the art: what the research community is doing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Examples</a:t>
            </a:r>
            <a:endParaRPr lang="en-US" sz="180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Times New Roman"/>
              <a:buAutoNum type="arabicPeriod"/>
            </a:pP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Open Challenges, </a:t>
            </a: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issing pieces and </a:t>
            </a: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800"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pl-PL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4F37D-EB14-1793-D04F-FA24BF7FE4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D7103-33AB-614D-F14B-2493CA7EFEF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F12E7A-73BF-EB5C-8767-694BE2CFB84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16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FEA2D-4D81-E50D-DF78-ADAD6A1D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deploying an ML model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3FE4E-6360-B931-D628-84C13C2D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583766" cy="2438399"/>
          </a:xfrm>
        </p:spPr>
        <p:txBody>
          <a:bodyPr>
            <a:normAutofit fontScale="92500" lnSpcReduction="20000"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Training</a:t>
            </a:r>
            <a:r>
              <a:rPr lang="en-US" sz="2400" b="0" dirty="0">
                <a:solidFill>
                  <a:schemeClr val="dk1"/>
                </a:solidFill>
              </a:rPr>
              <a:t>: building the model from data.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Deployment</a:t>
            </a:r>
            <a:r>
              <a:rPr lang="en-US" sz="2400" b="0" dirty="0">
                <a:solidFill>
                  <a:schemeClr val="dk1"/>
                </a:solidFill>
              </a:rPr>
              <a:t>: place where the model is used.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Example</a:t>
            </a:r>
            <a:r>
              <a:rPr lang="en-US" sz="2400" b="0" dirty="0">
                <a:solidFill>
                  <a:schemeClr val="dk1"/>
                </a:solidFill>
              </a:rPr>
              <a:t>: Realization of the ITU’s ML architecture for IEEE 802.11 WLANs through a hybrid ML-based solution for AP (re)association and handover.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88934-F177-EFE5-0AE2-805DF56D88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F0E2A-56FB-288A-38A3-6EB90E84C2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955924-C9BC-2C33-F66E-02D00E5B29B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720;p67">
            <a:extLst>
              <a:ext uri="{FF2B5EF4-FFF2-40B4-BE49-F238E27FC236}">
                <a16:creationId xmlns:a16="http://schemas.microsoft.com/office/drawing/2014/main" id="{E6971D4C-C43F-91AF-8D53-36E2D0FCD1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600" y="1676400"/>
            <a:ext cx="4201125" cy="2489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21;p67">
            <a:extLst>
              <a:ext uri="{FF2B5EF4-FFF2-40B4-BE49-F238E27FC236}">
                <a16:creationId xmlns:a16="http://schemas.microsoft.com/office/drawing/2014/main" id="{DB967935-F513-8D90-C399-FF293FF8D2F8}"/>
              </a:ext>
            </a:extLst>
          </p:cNvPr>
          <p:cNvSpPr txBox="1"/>
          <p:nvPr/>
        </p:nvSpPr>
        <p:spPr>
          <a:xfrm>
            <a:off x="1604600" y="4378850"/>
            <a:ext cx="2779800" cy="17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err="1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Francesc</a:t>
            </a:r>
            <a:r>
              <a:rPr lang="en-US" sz="1300" dirty="0">
                <a:solidFill>
                  <a:schemeClr val="tx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00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Wilhelmi</a:t>
            </a:r>
            <a:r>
              <a:rPr lang="en-US" sz="1300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Sergio </a:t>
            </a:r>
            <a:r>
              <a:rPr lang="en-US" sz="1300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Barrachina</a:t>
            </a:r>
            <a:r>
              <a:rPr lang="en-US" sz="1300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-Muñoz, Boris </a:t>
            </a:r>
            <a:r>
              <a:rPr lang="en-US" sz="1300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Bellalta</a:t>
            </a:r>
            <a:r>
              <a:rPr lang="en-US" sz="1300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Cristina Cano, Anders Jonsson, and Vishnu Ram. "</a:t>
            </a:r>
            <a:r>
              <a:rPr lang="en-US" sz="13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flexible machine-learning-aware architecture for future WLANs.</a:t>
            </a:r>
            <a:r>
              <a:rPr lang="en-US" sz="1300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  <a:r>
              <a:rPr lang="en-US" sz="1300" i="1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IEEE Communications Magazine</a:t>
            </a:r>
            <a:r>
              <a:rPr lang="en-US" sz="1300" dirty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58, no. 3 (2020): 25-31. [3]</a:t>
            </a:r>
            <a:endParaRPr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Google Shape;722;p67">
            <a:extLst>
              <a:ext uri="{FF2B5EF4-FFF2-40B4-BE49-F238E27FC236}">
                <a16:creationId xmlns:a16="http://schemas.microsoft.com/office/drawing/2014/main" id="{64416870-3A3C-A408-985A-ED3DBC920A6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1225" y="4378848"/>
            <a:ext cx="3345500" cy="172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23;p67">
            <a:extLst>
              <a:ext uri="{FF2B5EF4-FFF2-40B4-BE49-F238E27FC236}">
                <a16:creationId xmlns:a16="http://schemas.microsoft.com/office/drawing/2014/main" id="{B0FD51D8-88C1-F988-5079-54398D9ABC2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2526" y="4226475"/>
            <a:ext cx="2560575" cy="20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24;p67">
            <a:extLst>
              <a:ext uri="{FF2B5EF4-FFF2-40B4-BE49-F238E27FC236}">
                <a16:creationId xmlns:a16="http://schemas.microsoft.com/office/drawing/2014/main" id="{C8AEBCCE-B11F-4A93-623D-6B43D6AAEC35}"/>
              </a:ext>
            </a:extLst>
          </p:cNvPr>
          <p:cNvSpPr txBox="1"/>
          <p:nvPr/>
        </p:nvSpPr>
        <p:spPr>
          <a:xfrm>
            <a:off x="9796400" y="5422150"/>
            <a:ext cx="134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tx1"/>
                </a:solidFill>
              </a:rPr>
              <a:t>SSF - Strongest signal first (802.11 baseline)</a:t>
            </a:r>
            <a:endParaRPr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1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Szymon Szott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/>
          </a:p>
        </p:txBody>
      </p:sp>
      <p:sp>
        <p:nvSpPr>
          <p:cNvPr id="7" name="Google Shape;168;p31">
            <a:extLst>
              <a:ext uri="{FF2B5EF4-FFF2-40B4-BE49-F238E27FC236}">
                <a16:creationId xmlns:a16="http://schemas.microsoft.com/office/drawing/2014/main" id="{1A350810-52AA-41E5-6245-BC1ABFCE4FA1}"/>
              </a:ext>
            </a:extLst>
          </p:cNvPr>
          <p:cNvSpPr txBox="1">
            <a:spLocks/>
          </p:cNvSpPr>
          <p:nvPr/>
        </p:nvSpPr>
        <p:spPr bwMode="auto">
          <a:xfrm>
            <a:off x="1082154" y="2040064"/>
            <a:ext cx="5447400" cy="385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Font typeface="Times New Roman" pitchFamily="16" charset="0"/>
              <a:buChar char="●"/>
            </a:pPr>
            <a:r>
              <a:rPr lang="en-US" kern="0"/>
              <a:t>Associate professor at AGH University of Science and Technology, Kraków, Poland</a:t>
            </a:r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Font typeface="Times New Roman" pitchFamily="16" charset="0"/>
              <a:buChar char="●"/>
            </a:pPr>
            <a:r>
              <a:rPr lang="en-US" kern="0"/>
              <a:t>Research interests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Times New Roman" pitchFamily="16" charset="0"/>
              <a:buChar char="○"/>
            </a:pPr>
            <a:r>
              <a:rPr lang="en-US" kern="0"/>
              <a:t>Wireless local area networks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Times New Roman" pitchFamily="16" charset="0"/>
              <a:buChar char="○"/>
            </a:pPr>
            <a:r>
              <a:rPr lang="en-US" kern="0"/>
              <a:t>Channel access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Times New Roman" pitchFamily="16" charset="0"/>
              <a:buChar char="○"/>
            </a:pPr>
            <a:r>
              <a:rPr lang="en-US" kern="0"/>
              <a:t>Quality of service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Times New Roman" pitchFamily="16" charset="0"/>
              <a:buChar char="○"/>
            </a:pPr>
            <a:r>
              <a:rPr lang="en-US" kern="0"/>
              <a:t>Security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Times New Roman" pitchFamily="16" charset="0"/>
              <a:buChar char="○"/>
            </a:pPr>
            <a:r>
              <a:rPr lang="en-US" kern="0"/>
              <a:t>Inter-technology coexistence</a:t>
            </a:r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Font typeface="Times New Roman" pitchFamily="16" charset="0"/>
              <a:buChar char="●"/>
            </a:pPr>
            <a:r>
              <a:rPr lang="en-US" kern="0"/>
              <a:t>ML interest: clever ways to improve performance</a:t>
            </a:r>
          </a:p>
          <a:p>
            <a:pPr marL="457200" indent="-317500">
              <a:spcBef>
                <a:spcPts val="0"/>
              </a:spcBef>
              <a:spcAft>
                <a:spcPts val="0"/>
              </a:spcAft>
              <a:buSzPts val="1400"/>
              <a:buFont typeface="Times New Roman" pitchFamily="16" charset="0"/>
              <a:buChar char="●"/>
            </a:pPr>
            <a:r>
              <a:rPr lang="en-US" kern="0"/>
              <a:t>Contact: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Times New Roman" pitchFamily="16" charset="0"/>
              <a:buChar char="○"/>
            </a:pPr>
            <a:r>
              <a:rPr lang="en-US" u="sng" kern="0">
                <a:solidFill>
                  <a:schemeClr val="hlink"/>
                </a:solidFill>
                <a:hlinkClick r:id="rId3"/>
              </a:rPr>
              <a:t>szott@agh.edu.pl</a:t>
            </a:r>
            <a:endParaRPr lang="en-US" kern="0"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Times New Roman" pitchFamily="16" charset="0"/>
              <a:buChar char="○"/>
            </a:pPr>
            <a:r>
              <a:rPr lang="en-US" u="sng" kern="0">
                <a:solidFill>
                  <a:schemeClr val="hlink"/>
                </a:solidFill>
                <a:hlinkClick r:id="rId4"/>
              </a:rPr>
              <a:t>https://szymonszott.github.io/</a:t>
            </a:r>
            <a:endParaRPr lang="en-US" kern="0" dirty="0"/>
          </a:p>
        </p:txBody>
      </p:sp>
      <p:pic>
        <p:nvPicPr>
          <p:cNvPr id="8" name="Google Shape;171;p31">
            <a:extLst>
              <a:ext uri="{FF2B5EF4-FFF2-40B4-BE49-F238E27FC236}">
                <a16:creationId xmlns:a16="http://schemas.microsoft.com/office/drawing/2014/main" id="{CA33EE26-4438-E928-3E16-686AFAE8471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7" y="1861012"/>
            <a:ext cx="2432025" cy="243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59CB-CB1E-53C4-3596-1AE932EC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Training </a:t>
            </a:r>
            <a:r>
              <a:rPr lang="pl-PL" dirty="0" err="1"/>
              <a:t>an</a:t>
            </a:r>
            <a:r>
              <a:rPr lang="pl-PL" dirty="0"/>
              <a:t> ML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B9FF4-05CA-ACE8-AF38-8E8948AC9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6934199" cy="4113213"/>
          </a:xfrm>
        </p:spPr>
        <p:txBody>
          <a:bodyPr/>
          <a:lstStyle/>
          <a:p>
            <a:pPr marL="457200" marR="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16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Local models</a:t>
            </a: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: Only the data available at a given device is used.</a:t>
            </a:r>
          </a:p>
          <a:p>
            <a:pPr marL="457200" marR="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16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Global models</a:t>
            </a: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: The data from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multiple</a:t>
            </a: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devices is used to build the model.</a:t>
            </a:r>
          </a:p>
          <a:p>
            <a:pPr marL="914400" marR="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Devices </a:t>
            </a:r>
            <a:r>
              <a:rPr lang="en-US" sz="16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exchange the data </a:t>
            </a: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to: </a:t>
            </a:r>
          </a:p>
          <a:p>
            <a:pPr marL="1371600" marR="0" lvl="2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■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A single point (</a:t>
            </a:r>
            <a:r>
              <a:rPr lang="en-US" sz="16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centralized</a:t>
            </a: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), where the ‘global’ model is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trained using all data collected.</a:t>
            </a:r>
            <a:endParaRPr lang="en-US" sz="16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0" lvl="2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■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Between them (</a:t>
            </a:r>
            <a:r>
              <a:rPr lang="en-US" sz="16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distributed</a:t>
            </a: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), each device is able to compute the ‘global’ model 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all data collected.</a:t>
            </a:r>
            <a:endParaRPr lang="en-US" sz="16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Devices </a:t>
            </a:r>
            <a:r>
              <a:rPr lang="en-US" sz="16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share their ‘local’ models </a:t>
            </a: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to:</a:t>
            </a:r>
          </a:p>
          <a:p>
            <a:pPr marL="1371600" lvl="2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■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single point (</a:t>
            </a: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centralized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where the ‘global’ model is computed by combining the different ‘local’ models (</a:t>
            </a: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distributed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lang="en-US" sz="16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0" lvl="2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■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them (</a:t>
            </a:r>
            <a:r>
              <a:rPr lang="en-U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distributed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each device is able to compute the ‘global’ model</a:t>
            </a: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by combining the different ‘local’ models (</a:t>
            </a:r>
            <a:r>
              <a:rPr lang="en-US" sz="16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distributed</a:t>
            </a: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CF64D-49B0-4847-F000-D57ABF853A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0554F-232D-270A-911B-E94418EC25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7C09A5-D7B1-878D-EA8F-0F4656240E3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731;p68">
            <a:extLst>
              <a:ext uri="{FF2B5EF4-FFF2-40B4-BE49-F238E27FC236}">
                <a16:creationId xmlns:a16="http://schemas.microsoft.com/office/drawing/2014/main" id="{952809CF-FACB-B3D9-E232-28C2CF3264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2538211"/>
            <a:ext cx="3163999" cy="2568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135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1A212-9B5D-3FC8-C565-8345B3F0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Deploying</a:t>
            </a:r>
            <a:r>
              <a:rPr lang="pl-PL" dirty="0"/>
              <a:t> a (</a:t>
            </a:r>
            <a:r>
              <a:rPr lang="pl-PL" dirty="0" err="1"/>
              <a:t>global</a:t>
            </a:r>
            <a:r>
              <a:rPr lang="pl-PL" dirty="0"/>
              <a:t>) ML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C6264-C75C-4047-8356-03D11F00A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8458199" cy="4113213"/>
          </a:xfrm>
        </p:spPr>
        <p:txBody>
          <a:bodyPr/>
          <a:lstStyle/>
          <a:p>
            <a:pPr marL="457200" marR="0" lvl="0" indent="-330200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In the </a:t>
            </a:r>
            <a:r>
              <a:rPr lang="en-US" sz="16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centralized case</a:t>
            </a: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, the device training the ‘global’ model distributes it to the end devices.</a:t>
            </a:r>
          </a:p>
          <a:p>
            <a:pPr marL="457200" marR="0" lvl="0" indent="-330200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In the </a:t>
            </a:r>
            <a:r>
              <a:rPr lang="en-US" sz="16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distributed case</a:t>
            </a: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, since all devices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compute it, they already have it.</a:t>
            </a:r>
          </a:p>
          <a:p>
            <a:pPr marL="457200" marR="0" lvl="0" indent="-33020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●"/>
            </a:pPr>
            <a:r>
              <a:rPr lang="en-US" sz="16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Pros and Cons</a:t>
            </a:r>
            <a:endParaRPr lang="en-US" sz="16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−"/>
            </a:pPr>
            <a:r>
              <a:rPr lang="en-US" sz="1600" b="0" i="0" u="sng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Sharing the data</a:t>
            </a: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1371600" marR="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Large overheads</a:t>
            </a:r>
          </a:p>
          <a:p>
            <a:pPr marL="1371600" marR="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omputing resources required to compute the model</a:t>
            </a: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Accurate models can be built</a:t>
            </a: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−"/>
            </a:pPr>
            <a:r>
              <a:rPr lang="en-US" sz="1600" b="0" i="0" u="sng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Sharing the model</a:t>
            </a:r>
          </a:p>
          <a:p>
            <a:pPr marL="1371600" marR="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Less overheads (but depends on the model type)</a:t>
            </a:r>
          </a:p>
          <a:p>
            <a:pPr marL="1371600" marR="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Loss of accuracy as the model is ‘averaged’</a:t>
            </a:r>
          </a:p>
          <a:p>
            <a:pPr marL="1371600" marR="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Lower computing resources required</a:t>
            </a: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−"/>
            </a:pPr>
            <a:r>
              <a:rPr lang="en-US" sz="1600" u="sng" dirty="0">
                <a:latin typeface="Times New Roman"/>
                <a:ea typeface="Times New Roman"/>
                <a:cs typeface="Times New Roman"/>
                <a:sym typeface="Times New Roman"/>
              </a:rPr>
              <a:t>Distributed vs </a:t>
            </a:r>
            <a:r>
              <a:rPr lang="en-US" sz="1600" u="sng" dirty="0" err="1">
                <a:latin typeface="Times New Roman"/>
                <a:ea typeface="Times New Roman"/>
                <a:cs typeface="Times New Roman"/>
                <a:sym typeface="Times New Roman"/>
              </a:rPr>
              <a:t>centrallized</a:t>
            </a:r>
            <a:endParaRPr lang="en-US" sz="1600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2D438-6776-FFD0-4B6B-637F0A4831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F7F25-056A-69FE-00C1-C927251A52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136CD-C752-8045-FBFB-1AE689BAAA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739;p69">
            <a:extLst>
              <a:ext uri="{FF2B5EF4-FFF2-40B4-BE49-F238E27FC236}">
                <a16:creationId xmlns:a16="http://schemas.microsoft.com/office/drawing/2014/main" id="{BFA68FF4-A4E0-0C06-DB39-1D85E5F01C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2971800"/>
            <a:ext cx="3576600" cy="2903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93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7FD4-07D9-12E1-63B8-C1477FDB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deploying an ML model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F9E86-CDEA-F689-8855-371446799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6629399" cy="4113213"/>
          </a:xfrm>
        </p:spPr>
        <p:txBody>
          <a:bodyPr>
            <a:normAutofit fontScale="92500"/>
          </a:bodyPr>
          <a:lstStyle/>
          <a:p>
            <a:pPr marL="432000" marR="0" lvl="0" indent="-32057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16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Federated Learning</a:t>
            </a:r>
            <a:r>
              <a:rPr lang="en-US" sz="16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devices exchange their locally trained ‘global’ models.</a:t>
            </a:r>
          </a:p>
          <a:p>
            <a:pPr marL="864000" marR="0" lvl="1" indent="-318284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−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Centralized or distributed.</a:t>
            </a:r>
          </a:p>
          <a:p>
            <a:pPr marL="864000" marR="0" lvl="1" indent="-318284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−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The ‘global’ model is re-trained locally using the data gathered by each device.</a:t>
            </a:r>
          </a:p>
          <a:p>
            <a:pPr marL="864000" marR="0" lvl="1" indent="-318284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−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Only the ‘model’ is shared by participating devices.</a:t>
            </a:r>
          </a:p>
          <a:p>
            <a:pPr marL="1296000" marR="0" lvl="2" indent="-284571" algn="l" rtl="0">
              <a:spcBef>
                <a:spcPts val="848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SL: the weights of a NN</a:t>
            </a:r>
          </a:p>
          <a:p>
            <a:pPr marL="1295999" marR="0" lvl="2" indent="-284570" algn="l" rtl="0">
              <a:spcBef>
                <a:spcPts val="848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RL: Q-table, instantaneous rewards</a:t>
            </a:r>
          </a:p>
          <a:p>
            <a:pPr marL="914400" lvl="1" indent="-299085" algn="l" rtl="0">
              <a:spcBef>
                <a:spcPts val="1131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Noto Sans Symbols"/>
              <a:buChar char="−"/>
            </a:pPr>
            <a:r>
              <a:rPr lang="en-US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improve system stability in ‘adversarial’ situations</a:t>
            </a:r>
          </a:p>
          <a:p>
            <a:pPr marL="0" lvl="0" indent="0" algn="l" rtl="0">
              <a:spcBef>
                <a:spcPts val="848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20571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16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Example / Proposal</a:t>
            </a:r>
            <a:endParaRPr lang="en-US" sz="16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18284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−"/>
            </a:pPr>
            <a:r>
              <a:rPr lang="en-US" sz="16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To leverage the over the air MAPC framework to exchange local models to support DFL in next-gen. Wi-Fi networks 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0C613-F78E-ED55-54A1-376EA9A7D8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4E5F6-D2F1-1E01-00A9-16603B57315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2A1288-B80B-2A25-DB9F-91147B5EA6E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749;p70">
            <a:extLst>
              <a:ext uri="{FF2B5EF4-FFF2-40B4-BE49-F238E27FC236}">
                <a16:creationId xmlns:a16="http://schemas.microsoft.com/office/drawing/2014/main" id="{B786F213-404F-E001-7C3E-DAA2AAE339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0" y="1981201"/>
            <a:ext cx="3158280" cy="199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50;p70">
            <a:extLst>
              <a:ext uri="{FF2B5EF4-FFF2-40B4-BE49-F238E27FC236}">
                <a16:creationId xmlns:a16="http://schemas.microsoft.com/office/drawing/2014/main" id="{94A2A90E-CE7B-446F-7061-1D998D14D3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3200" y="4498681"/>
            <a:ext cx="3466440" cy="122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483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8961-13DB-5959-C122-E072C76D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‘FL’ with MABs for SR [4]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0C1FE-CD50-1795-73E9-303FC3983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AP A and B a) </a:t>
            </a:r>
            <a:r>
              <a:rPr lang="en-US" sz="2400" b="0" dirty="0">
                <a:latin typeface="Times New Roman"/>
                <a:ea typeface="Times New Roman"/>
                <a:cs typeface="Times New Roman"/>
                <a:sym typeface="Times New Roman"/>
              </a:rPr>
              <a:t>RL (2 local models)</a:t>
            </a:r>
            <a:r>
              <a:rPr lang="en-US" sz="24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; b) FRL (1 global model)</a:t>
            </a:r>
          </a:p>
          <a:p>
            <a:endParaRPr lang="pl-PL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5370E-4476-FC69-D060-906A17F972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65DD4-DECD-9330-D666-560A232760B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A621CB-9F80-96D0-47E9-317876B64D8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758;p71">
            <a:extLst>
              <a:ext uri="{FF2B5EF4-FFF2-40B4-BE49-F238E27FC236}">
                <a16:creationId xmlns:a16="http://schemas.microsoft.com/office/drawing/2014/main" id="{6750B02A-5817-56EA-939B-4BCC5C5F3D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557" y="2514600"/>
            <a:ext cx="9255240" cy="3199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59;p71">
            <a:extLst>
              <a:ext uri="{FF2B5EF4-FFF2-40B4-BE49-F238E27FC236}">
                <a16:creationId xmlns:a16="http://schemas.microsoft.com/office/drawing/2014/main" id="{C92B6DC0-C1D9-E329-93C1-85F59CFB6348}"/>
              </a:ext>
            </a:extLst>
          </p:cNvPr>
          <p:cNvSpPr txBox="1"/>
          <p:nvPr/>
        </p:nvSpPr>
        <p:spPr>
          <a:xfrm>
            <a:off x="967317" y="5919120"/>
            <a:ext cx="9730080" cy="37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Wilhelmi, Francesc, Sergio Barrachina-Munoz, Boris Bellalta, Cristina Cano, Anders Jonsson, and Gergely Neu. "</a:t>
            </a:r>
            <a:r>
              <a:rPr lang="en-US" sz="1300" b="1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Potential and pitfalls of multi-armed bandits for decentralized spatial reuse in WLANs</a:t>
            </a:r>
            <a:r>
              <a:rPr lang="en-US" sz="1300" b="0" strike="noStrik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Journal of Network and Computer Applications 127 (2019): 26-42.</a:t>
            </a:r>
            <a:endParaRPr sz="1300" b="0" strike="noStrik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2463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B98F8-7234-A003-6C79-21C5DF3A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Transfer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D4017-17F0-CB04-D054-49FD22B29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25" y="1981201"/>
            <a:ext cx="5508875" cy="4113213"/>
          </a:xfrm>
        </p:spPr>
        <p:txBody>
          <a:bodyPr/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24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Transfer the already distilled ‘knowledge’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different (but similar) ML tasks.</a:t>
            </a:r>
            <a:endParaRPr lang="en-US" sz="24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24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r>
              <a:rPr lang="en-US" sz="24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reduce learning / training time.</a:t>
            </a:r>
          </a:p>
          <a:p>
            <a:pPr marL="431999" marR="0" lvl="0" indent="-323999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2400" b="1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  <a:r>
              <a:rPr lang="en-US" sz="24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0" dirty="0">
                <a:latin typeface="Times New Roman"/>
                <a:ea typeface="Times New Roman"/>
                <a:cs typeface="Times New Roman"/>
                <a:sym typeface="Times New Roman"/>
              </a:rPr>
              <a:t>AP on/off switching scheme for energy saving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43088-AB3A-F92A-0B32-ACBCBF8501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77920-A225-949E-F78B-FAC4E8B2546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864844-33B3-4FF0-9A1C-407E44037A3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768;p72">
            <a:extLst>
              <a:ext uri="{FF2B5EF4-FFF2-40B4-BE49-F238E27FC236}">
                <a16:creationId xmlns:a16="http://schemas.microsoft.com/office/drawing/2014/main" id="{F73244B6-1F41-9C42-3D2C-C1D887936A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050" y="2132014"/>
            <a:ext cx="5508875" cy="32393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69;p72">
            <a:extLst>
              <a:ext uri="{FF2B5EF4-FFF2-40B4-BE49-F238E27FC236}">
                <a16:creationId xmlns:a16="http://schemas.microsoft.com/office/drawing/2014/main" id="{BE781788-26FC-BA53-722B-DEF209B53EF6}"/>
              </a:ext>
            </a:extLst>
          </p:cNvPr>
          <p:cNvSpPr txBox="1"/>
          <p:nvPr/>
        </p:nvSpPr>
        <p:spPr>
          <a:xfrm>
            <a:off x="7905136" y="5424664"/>
            <a:ext cx="1928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tx1"/>
                </a:solidFill>
              </a:rPr>
              <a:t>ML vs TL [7]</a:t>
            </a:r>
            <a:endParaRPr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25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6F04-564D-A7D4-FFA7-CBC356B0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Re-cap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92594-243E-36DB-D72E-24C33880A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Machine Learning → techniques to create ‘models’ from data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u="sng" dirty="0">
                <a:latin typeface="Times New Roman"/>
                <a:ea typeface="Times New Roman"/>
                <a:cs typeface="Times New Roman"/>
                <a:sym typeface="Times New Roman"/>
              </a:rPr>
              <a:t>Supervised Learning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: Make predictions, classify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u="sng" dirty="0">
                <a:latin typeface="Times New Roman"/>
                <a:ea typeface="Times New Roman"/>
                <a:cs typeface="Times New Roman"/>
                <a:sym typeface="Times New Roman"/>
              </a:rPr>
              <a:t>Unsupervised Learning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: leverage similarity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u="sng" dirty="0">
                <a:latin typeface="Times New Roman"/>
                <a:ea typeface="Times New Roman"/>
                <a:cs typeface="Times New Roman"/>
                <a:sym typeface="Times New Roman"/>
              </a:rPr>
              <a:t>Reinforcement Learning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: interact with the environment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Training and deploying models: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Off-line vs On-line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Centralized vs Distributed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Use-cases / Examples: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Pre-trained SL models for AP selection (association)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RL for CW/channel selection in dynamic environments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96B43-6A42-631C-B609-BECD3518AD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391CF-6718-D58A-FD5B-C32A25CFAF6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A1E27A-F446-067F-BBF9-A30DDB2AD0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sp>
        <p:nvSpPr>
          <p:cNvPr id="7" name="Google Shape;777;p73">
            <a:extLst>
              <a:ext uri="{FF2B5EF4-FFF2-40B4-BE49-F238E27FC236}">
                <a16:creationId xmlns:a16="http://schemas.microsoft.com/office/drawing/2014/main" id="{411433C7-8140-4823-2393-AAE7C721FE12}"/>
              </a:ext>
            </a:extLst>
          </p:cNvPr>
          <p:cNvSpPr txBox="1"/>
          <p:nvPr/>
        </p:nvSpPr>
        <p:spPr>
          <a:xfrm>
            <a:off x="7848600" y="2390914"/>
            <a:ext cx="3000000" cy="17223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capability of ML to go beyond rule of thumb strategies by automatically learning (and adapting) to (un)seen situations can cope with heterogeneous wireless network scenarios</a:t>
            </a:r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778;p73">
            <a:extLst>
              <a:ext uri="{FF2B5EF4-FFF2-40B4-BE49-F238E27FC236}">
                <a16:creationId xmlns:a16="http://schemas.microsoft.com/office/drawing/2014/main" id="{BCCCC815-5339-D9D6-97EE-7F81983612CA}"/>
              </a:ext>
            </a:extLst>
          </p:cNvPr>
          <p:cNvSpPr/>
          <p:nvPr/>
        </p:nvSpPr>
        <p:spPr>
          <a:xfrm>
            <a:off x="7242200" y="3149894"/>
            <a:ext cx="560700" cy="20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5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B095-CEF3-74A1-37E1-CFD7F5003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publications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6082E-9F03-5AFA-F970-904F4FEE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343400"/>
            <a:ext cx="10361084" cy="1751014"/>
          </a:xfrm>
        </p:spPr>
        <p:txBody>
          <a:bodyPr>
            <a:normAutofit fontScale="85000" lnSpcReduction="10000"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SL and RL are frequently used, while UL is less popular.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most often used ML mechanisms are Q-learning, multi-armed bandit, as well as different neural network types (mostly ANN, DNN, and CNN), usually implemented to optimize a constrained set of 802.11 parameters.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With the increase in available computing power, DL methods are gaining in popularity.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Federated learning and transfer learning are a recent introduction in the 802.11 domain.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F76E4-C31B-1E75-7C1E-1BB8D459BC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A19D-6C54-D12D-D445-42E2308C5D2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5F92D0-1E1D-CA90-C6C3-DDD3A637062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786;p74">
            <a:extLst>
              <a:ext uri="{FF2B5EF4-FFF2-40B4-BE49-F238E27FC236}">
                <a16:creationId xmlns:a16="http://schemas.microsoft.com/office/drawing/2014/main" id="{EE5EE46B-A057-0A54-9582-EA22B393842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5517" y="1664700"/>
            <a:ext cx="8758851" cy="248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2484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49CB36-C7D7-3072-141E-CE443A11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ML for improving IEEE 802.11 performance </a:t>
            </a:r>
            <a:br>
              <a:rPr lang="en-US" dirty="0"/>
            </a:br>
            <a:endParaRPr lang="pl-PL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6B7613-BE5B-FF9A-1C3F-C43C044F40A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079F2-564A-F9B4-C95C-56F3A6B94BF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C1B97-FEC1-B281-959E-91981C7812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222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DDF6-0FF7-62B5-6BD0-C3756ED5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Outline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BD5F-019D-DA5B-F93F-6A74A545E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IEEE 802.11 Wi-Fi networks</a:t>
            </a:r>
            <a:endParaRPr lang="en-US" sz="18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Using ML to build models from data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AI/ML definitions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Overview of ML techniques: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upervised,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nsupervised,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einforcement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earning 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Model training and deployment: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entralized and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istributed solutions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strike="noStrike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ML for improving IEEE 802.11 performance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State of the art: what the research community is doing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Examples</a:t>
            </a:r>
            <a:endParaRPr lang="en-US" sz="180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Times New Roman"/>
              <a:buAutoNum type="arabicPeriod"/>
            </a:pP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Open Challenges, </a:t>
            </a: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issing pieces and </a:t>
            </a: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800"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pl-PL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4828D-1511-DA32-F462-7128D37544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BBA12-E249-790C-298E-421167E3F8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4A83CC-D0F0-BFDE-D941-24057F2DA32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146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952E-9696-E562-E633-1F62AB61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Wi-Fi with AI/ML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800BC-9997-C5CE-0E73-CBD8C5207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Should we expect that the use of ML techniques will…</a:t>
            </a: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… improve raw ‘performance’ (i.e., throughput, delay and reliability)?</a:t>
            </a: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… improve </a:t>
            </a:r>
            <a:r>
              <a:rPr lang="en-US" dirty="0" err="1"/>
              <a:t>QoE</a:t>
            </a:r>
            <a:r>
              <a:rPr lang="en-US" dirty="0"/>
              <a:t> in general (i.e., better AP selection)?</a:t>
            </a: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… contribute to avoid BSS ‘starvation’ in dense scenarios?</a:t>
            </a: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… contribute to reduce ‘overheads’ by reducing the amount of exchanged data?</a:t>
            </a: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… contribute to improve the operation/performance of some functionalities?</a:t>
            </a: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…</a:t>
            </a: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-US" dirty="0"/>
              <a:t>Any initial target? 4x gains? 10%? Only qualitative?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87467-1842-0715-CAE4-12459E5808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92974-1F3B-2F2C-D5E6-FDE5E33AE3A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09538D-9C44-4A66-1421-4A34623399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sp>
        <p:nvSpPr>
          <p:cNvPr id="7" name="Google Shape;809;p77">
            <a:extLst>
              <a:ext uri="{FF2B5EF4-FFF2-40B4-BE49-F238E27FC236}">
                <a16:creationId xmlns:a16="http://schemas.microsoft.com/office/drawing/2014/main" id="{D2B07F3C-C040-0B10-B210-ADFD05FD11F0}"/>
              </a:ext>
            </a:extLst>
          </p:cNvPr>
          <p:cNvSpPr txBox="1"/>
          <p:nvPr/>
        </p:nvSpPr>
        <p:spPr>
          <a:xfrm>
            <a:off x="10058400" y="2651389"/>
            <a:ext cx="8199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dirty="0">
                <a:solidFill>
                  <a:srgbClr val="C921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0000" dirty="0">
              <a:solidFill>
                <a:srgbClr val="C921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218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FAA7-1C38-4DB3-A3DB-B7E6337A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6818924" cy="1065213"/>
          </a:xfrm>
        </p:spPr>
        <p:txBody>
          <a:bodyPr/>
          <a:lstStyle/>
          <a:p>
            <a:r>
              <a:rPr lang="en-US" dirty="0"/>
              <a:t>Acknowledgements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7D23C-D335-81C7-828E-39BEF4FB5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583766" cy="4113213"/>
          </a:xfrm>
        </p:spPr>
        <p:txBody>
          <a:bodyPr/>
          <a:lstStyle/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 sz="1600" dirty="0"/>
              <a:t>Katarzyna Kosek-Szott, Piotr </a:t>
            </a:r>
            <a:r>
              <a:rPr lang="en-US" sz="1600" dirty="0" err="1"/>
              <a:t>Gawłowicz</a:t>
            </a:r>
            <a:r>
              <a:rPr lang="en-US" sz="1600" dirty="0"/>
              <a:t>, Jorge Torres Gómez, </a:t>
            </a:r>
            <a:r>
              <a:rPr lang="en-US" sz="1600" dirty="0" err="1"/>
              <a:t>Anatolij</a:t>
            </a:r>
            <a:r>
              <a:rPr lang="en-US" sz="1600" dirty="0"/>
              <a:t> </a:t>
            </a:r>
            <a:r>
              <a:rPr lang="en-US" sz="1600" dirty="0" err="1"/>
              <a:t>Zubow</a:t>
            </a:r>
            <a:r>
              <a:rPr lang="en-US" sz="1600" dirty="0"/>
              <a:t>, </a:t>
            </a:r>
            <a:r>
              <a:rPr lang="en-US" sz="1600" dirty="0" err="1"/>
              <a:t>Falko</a:t>
            </a:r>
            <a:r>
              <a:rPr lang="en-US" sz="1600" dirty="0"/>
              <a:t> Dressler, co-authors of the survey paper “</a:t>
            </a:r>
            <a:r>
              <a:rPr lang="en-US" sz="1600" b="1" dirty="0"/>
              <a:t>Wi-Fi Meets ML: A Survey on Improving IEEE 802.11 Performance with Machine Learning</a:t>
            </a:r>
            <a:r>
              <a:rPr lang="en-US" sz="1600" dirty="0"/>
              <a:t>” in IEEE Communications Surveys &amp; Tutorials, vol. 24, no. 3, pp. 1843-1893, third quarter 2022, </a:t>
            </a:r>
            <a:r>
              <a:rPr lang="en-US" sz="1600" u="sng" dirty="0" err="1">
                <a:solidFill>
                  <a:schemeClr val="hlink"/>
                </a:solidFill>
                <a:hlinkClick r:id="rId3"/>
              </a:rPr>
              <a:t>doi</a:t>
            </a:r>
            <a:r>
              <a:rPr lang="en-US" sz="1600" u="sng" dirty="0">
                <a:solidFill>
                  <a:schemeClr val="hlink"/>
                </a:solidFill>
                <a:hlinkClick r:id="rId3"/>
              </a:rPr>
              <a:t>: 10.1109/COMST.2022.3179242</a:t>
            </a:r>
            <a:r>
              <a:rPr lang="en-US" sz="1600" dirty="0"/>
              <a:t>. [1]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 sz="1600" dirty="0"/>
              <a:t>From projects:</a:t>
            </a:r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-US" sz="1600" dirty="0"/>
              <a:t>WI-XR PID2021-123995NB-I00 &amp; WINDMAL PGC2018-099959-BI00 (MCIU/AEI/FEDER,UE)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1000"/>
              </a:spcAft>
              <a:buSzPts val="1600"/>
              <a:buChar char="○"/>
            </a:pPr>
            <a:r>
              <a:rPr lang="en-US" sz="1600" dirty="0"/>
              <a:t>National Science Centre, Poland, under Grant DEC-2020/39/I/ST7/01457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CC11D-7F2E-F10D-2EB6-A2970AE127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B17DB-D254-938A-C9A5-50E373BBF16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953B39-A65A-0707-FCBF-60F1D812D24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180;p32">
            <a:extLst>
              <a:ext uri="{FF2B5EF4-FFF2-40B4-BE49-F238E27FC236}">
                <a16:creationId xmlns:a16="http://schemas.microsoft.com/office/drawing/2014/main" id="{96140037-B622-2A59-4528-18479D66D90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8961" y="4478425"/>
            <a:ext cx="2442526" cy="8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1;p32">
            <a:extLst>
              <a:ext uri="{FF2B5EF4-FFF2-40B4-BE49-F238E27FC236}">
                <a16:creationId xmlns:a16="http://schemas.microsoft.com/office/drawing/2014/main" id="{B4FA9F5E-2D9E-54AB-BE9B-89AEB3E992F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1400" y="1143000"/>
            <a:ext cx="3400150" cy="297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2;p32">
            <a:extLst>
              <a:ext uri="{FF2B5EF4-FFF2-40B4-BE49-F238E27FC236}">
                <a16:creationId xmlns:a16="http://schemas.microsoft.com/office/drawing/2014/main" id="{8F754622-04B9-CCF6-F182-190ACCC0B4A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33325" y="5651775"/>
            <a:ext cx="2916173" cy="25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1052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FC1D-B446-74BA-A12F-F1AE0CEA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applications of ML to 802.11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70CE5-5BEF-ACA2-CDA2-10EC8F066F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7BD3-9515-D1E9-CB9E-7A3B5DB8F62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D5A493-2E52-BF52-A62B-C9BF8D5C6C3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graphicFrame>
        <p:nvGraphicFramePr>
          <p:cNvPr id="7" name="Google Shape;817;p78">
            <a:extLst>
              <a:ext uri="{FF2B5EF4-FFF2-40B4-BE49-F238E27FC236}">
                <a16:creationId xmlns:a16="http://schemas.microsoft.com/office/drawing/2014/main" id="{795A0A4D-5EDB-824B-D6A6-BD6AA7DD8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12099"/>
              </p:ext>
            </p:extLst>
          </p:nvPr>
        </p:nvGraphicFramePr>
        <p:xfrm>
          <a:off x="1953492" y="1830390"/>
          <a:ext cx="8384500" cy="38195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9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802.11 Area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ML objective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ML methods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Improvement</a:t>
                      </a:r>
                      <a:endParaRPr sz="13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Channel access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Select CW value, modify CW update rule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Mostly RL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Higher throughput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Link adaptation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/>
                        <a:t>Select transmission rate</a:t>
                      </a:r>
                      <a:endParaRPr sz="13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/>
                        <a:t>Predict link-layer throughput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Mostly RL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SL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Higher throughput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PHY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/>
                        <a:t>Classify signal source, de-noise signals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estimate interference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Mostly SL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Higher accuracy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Beamforming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/>
                        <a:t>Select beam sector, beamwidth, transmit power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Predict channel characteristics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Mostly SL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Higher throughput, reduced exploration time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Multi-user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Select users, schedule RUs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SL and RL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Higher throughput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Spatial reuse, channel bonding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Select channel, transmit power, carrier sense threshold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Mostly RL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</a:rPr>
                        <a:t>Higher throughput, lower latency</a:t>
                      </a:r>
                      <a:endParaRPr sz="13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197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3441-67D4-A4B8-8305-10ADFEB9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Examples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AFE4-D8CC-65D7-479D-77CD51A3B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2"/>
            <a:ext cx="10361084" cy="3168650"/>
          </a:xfrm>
        </p:spPr>
        <p:txBody>
          <a:bodyPr/>
          <a:lstStyle/>
          <a:p>
            <a:pPr marL="432000" marR="0" lvl="0" indent="-38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ML-enhanced Decentralized </a:t>
            </a:r>
            <a:r>
              <a:rPr lang="en-US" sz="1800" b="0" strike="noStrik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 selection using MABs</a:t>
            </a:r>
          </a:p>
          <a:p>
            <a:pPr marL="914400" marR="0" lvl="1" indent="-342900" algn="l" rtl="0">
              <a:spcBef>
                <a:spcPts val="141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○"/>
            </a:pPr>
            <a:r>
              <a:rPr lang="en-US" sz="1800" b="0" strike="noStrik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Carrascosa</a:t>
            </a:r>
            <a:r>
              <a:rPr lang="en-US" sz="1800" b="0" strike="noStrik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Marc, and Boris </a:t>
            </a:r>
            <a:r>
              <a:rPr lang="en-US" sz="1800" b="0" strike="noStrik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Bellalta</a:t>
            </a:r>
            <a:r>
              <a:rPr lang="en-US" sz="1800" b="0" strike="noStrik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"</a:t>
            </a:r>
            <a:r>
              <a:rPr lang="en-US" sz="1800" b="1" u="sng" strike="noStrike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Multi-armed bandits for decentralized AP selection in enterprise WLANs</a:t>
            </a:r>
            <a:r>
              <a:rPr lang="en-US" sz="1800" b="0" strike="noStrik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." Computer Communications 159 (2020): 108-123.</a:t>
            </a:r>
          </a:p>
          <a:p>
            <a:pPr marL="431999" marR="0" lvl="0" indent="-381149" algn="l" rtl="0">
              <a:spcBef>
                <a:spcPts val="141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ML-enhanced Decentralized c</a:t>
            </a:r>
            <a:r>
              <a:rPr lang="en-US" sz="1800" b="0" strike="noStrik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hannel selection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(primary, width) </a:t>
            </a:r>
            <a:r>
              <a:rPr lang="en-US" sz="1800" b="0" strike="noStrik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MABs, and Q-learning</a:t>
            </a:r>
          </a:p>
          <a:p>
            <a:pPr marL="914400" marR="0" lvl="1" indent="-342900" algn="l" rtl="0">
              <a:spcBef>
                <a:spcPts val="141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Barrachina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-Muñoz, Sergio, Alessandro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Chiumento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Boris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Bellalta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"</a:t>
            </a:r>
            <a:r>
              <a:rPr lang="en-US" sz="1800" b="1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Multi-Armed Bandits for Spectrum Allocation in Multi-Agent Channel Bonding WLANs</a:t>
            </a:r>
            <a:r>
              <a:rPr lang="en-US" sz="18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.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IEEE Access 9 (2021): 133472-133490.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5648D-AFB4-D679-E9F0-1DB8642C44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4B079-4611-62A3-699A-BEDBB103F0F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E03B29-0923-9378-B1DF-C27D47CC613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sp>
        <p:nvSpPr>
          <p:cNvPr id="7" name="Google Shape;826;p79">
            <a:extLst>
              <a:ext uri="{FF2B5EF4-FFF2-40B4-BE49-F238E27FC236}">
                <a16:creationId xmlns:a16="http://schemas.microsoft.com/office/drawing/2014/main" id="{FE71C504-955F-B463-4714-50C8E027F98F}"/>
              </a:ext>
            </a:extLst>
          </p:cNvPr>
          <p:cNvSpPr/>
          <p:nvPr/>
        </p:nvSpPr>
        <p:spPr>
          <a:xfrm>
            <a:off x="2356367" y="5121277"/>
            <a:ext cx="8283600" cy="883500"/>
          </a:xfrm>
          <a:prstGeom prst="roundRect">
            <a:avLst>
              <a:gd name="adj" fmla="val 16667"/>
            </a:avLst>
          </a:prstGeom>
          <a:solidFill>
            <a:srgbClr val="FFFF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Gap analysis on feasibility: from research to practical implementation</a:t>
            </a:r>
            <a:endParaRPr sz="1600" b="1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15880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656B-4A57-2C62-8CD4-4A80736A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ML-</a:t>
            </a:r>
            <a:r>
              <a:rPr lang="pl-PL" dirty="0" err="1"/>
              <a:t>enhanced</a:t>
            </a:r>
            <a:r>
              <a:rPr lang="pl-PL" dirty="0"/>
              <a:t> </a:t>
            </a:r>
            <a:r>
              <a:rPr lang="pl-PL" dirty="0" err="1"/>
              <a:t>Decentralized</a:t>
            </a:r>
            <a:r>
              <a:rPr lang="pl-PL" dirty="0"/>
              <a:t> AP </a:t>
            </a:r>
            <a:r>
              <a:rPr lang="pl-PL" dirty="0" err="1"/>
              <a:t>selection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4C607-EBF5-E7BF-EE62-125B6D087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6553199" cy="4113213"/>
          </a:xfrm>
        </p:spPr>
        <p:txBody>
          <a:bodyPr>
            <a:normAutofit fontScale="92500" lnSpcReduction="1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Default AP selection is implemented considering only RSSI values</a:t>
            </a:r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-US" sz="1600" dirty="0"/>
              <a:t>A station associates to the ‘closest’ AP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This may cause that some APs are overloaded, while others are almost empty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b="1" u="sng" dirty="0"/>
              <a:t>ML solution</a:t>
            </a:r>
            <a:r>
              <a:rPr lang="en-US" dirty="0"/>
              <a:t>: STAs use an ML agent to find an AP that is good enough to satisfy their traffic requirements.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The ML agent implements a MAB: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u="sng" dirty="0"/>
              <a:t>Actions</a:t>
            </a:r>
            <a:r>
              <a:rPr lang="en-US" dirty="0"/>
              <a:t>: APs in sight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u="sng" dirty="0"/>
              <a:t>Reward</a:t>
            </a:r>
            <a:r>
              <a:rPr lang="en-US" dirty="0"/>
              <a:t>: ratio Throughput/Load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44347-D838-420E-45BB-24AB5732FF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711F-4989-AC62-72B9-696189EA03B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CF5945-A17B-0196-C079-0D39BB9158B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835;p80">
            <a:extLst>
              <a:ext uri="{FF2B5EF4-FFF2-40B4-BE49-F238E27FC236}">
                <a16:creationId xmlns:a16="http://schemas.microsoft.com/office/drawing/2014/main" id="{8C5B86E0-B542-5442-6370-D9B6C5264C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9284" y="2286000"/>
            <a:ext cx="4000500" cy="330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633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1823-98D5-6474-34D2-C272C882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ML-</a:t>
            </a:r>
            <a:r>
              <a:rPr lang="pl-PL" dirty="0" err="1"/>
              <a:t>enhanced</a:t>
            </a:r>
            <a:r>
              <a:rPr lang="pl-PL" dirty="0"/>
              <a:t> </a:t>
            </a:r>
            <a:r>
              <a:rPr lang="pl-PL" dirty="0" err="1"/>
              <a:t>Decentralized</a:t>
            </a:r>
            <a:r>
              <a:rPr lang="pl-PL" dirty="0"/>
              <a:t> AP </a:t>
            </a:r>
            <a:r>
              <a:rPr lang="pl-PL" dirty="0" err="1"/>
              <a:t>selection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BA6D6-BB76-3214-108F-B7BC87CCA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333999" cy="4113213"/>
          </a:xfrm>
        </p:spPr>
        <p:txBody>
          <a:bodyPr/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0" dirty="0"/>
              <a:t>Default ε-greedy MAB is enhanced with ‘</a:t>
            </a:r>
            <a:r>
              <a:rPr lang="en-US" dirty="0"/>
              <a:t>stickiness</a:t>
            </a:r>
            <a:r>
              <a:rPr lang="en-US" b="0" dirty="0"/>
              <a:t>’.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Stickiness</a:t>
            </a:r>
            <a:r>
              <a:rPr lang="en-US" b="0" dirty="0">
                <a:solidFill>
                  <a:schemeClr val="dk1"/>
                </a:solidFill>
              </a:rPr>
              <a:t> aims to improve stability by reducing the number of STAs switching APs simultaneously, or in a short time interval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Idea</a:t>
            </a:r>
            <a:r>
              <a:rPr lang="en-US" b="0" dirty="0">
                <a:solidFill>
                  <a:schemeClr val="dk1"/>
                </a:solidFill>
              </a:rPr>
              <a:t>: STAs stick to the last AP that satisfied their requirements for several association rounds before switching</a:t>
            </a:r>
          </a:p>
          <a:p>
            <a:endParaRPr lang="pl-PL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496CF-A4FE-36EA-9E10-8052DE185B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7499D-A4D2-4E56-9607-9FD90AB3AA4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2CD282-9FB1-B84F-C2CE-EE42A24E85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844;p81">
            <a:extLst>
              <a:ext uri="{FF2B5EF4-FFF2-40B4-BE49-F238E27FC236}">
                <a16:creationId xmlns:a16="http://schemas.microsoft.com/office/drawing/2014/main" id="{5023D3F8-011F-34B5-B143-786191695D2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584" y="1849440"/>
            <a:ext cx="4533625" cy="4039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197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9017-D0F1-B6A8-D599-21D75D5A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5583766" cy="1065213"/>
          </a:xfrm>
        </p:spPr>
        <p:txBody>
          <a:bodyPr/>
          <a:lstStyle/>
          <a:p>
            <a:r>
              <a:rPr lang="en-US" dirty="0"/>
              <a:t>ML-enhanced Dec. AP sel.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F392F-F0CA-F2BF-D420-CB112C49F9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E5EE7-34AD-FCDB-E473-05A3A3DCBBA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401DB3-1E67-C0A9-319C-E9CD785FAE9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sp>
        <p:nvSpPr>
          <p:cNvPr id="7" name="Google Shape;851;p82">
            <a:extLst>
              <a:ext uri="{FF2B5EF4-FFF2-40B4-BE49-F238E27FC236}">
                <a16:creationId xmlns:a16="http://schemas.microsoft.com/office/drawing/2014/main" id="{CE385E96-5A1B-809E-F2A0-4D86306BADE7}"/>
              </a:ext>
            </a:extLst>
          </p:cNvPr>
          <p:cNvSpPr txBox="1">
            <a:spLocks/>
          </p:cNvSpPr>
          <p:nvPr/>
        </p:nvSpPr>
        <p:spPr bwMode="auto">
          <a:xfrm>
            <a:off x="1801499" y="4958000"/>
            <a:ext cx="4385400" cy="94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330200">
              <a:spcBef>
                <a:spcPts val="0"/>
              </a:spcBef>
              <a:spcAft>
                <a:spcPts val="0"/>
              </a:spcAft>
              <a:buSzPts val="1600"/>
              <a:buFont typeface="Times New Roman" pitchFamily="16" charset="0"/>
              <a:buChar char="●"/>
            </a:pPr>
            <a:r>
              <a:rPr lang="en-US" sz="1600" kern="0"/>
              <a:t>Non overlapping channel allocation</a:t>
            </a:r>
          </a:p>
          <a:p>
            <a:pPr marL="457200" indent="-330200">
              <a:spcBef>
                <a:spcPts val="1000"/>
              </a:spcBef>
              <a:spcAft>
                <a:spcPts val="0"/>
              </a:spcAft>
              <a:buSzPts val="1600"/>
              <a:buFont typeface="Times New Roman" pitchFamily="16" charset="0"/>
              <a:buChar char="●"/>
            </a:pPr>
            <a:r>
              <a:rPr lang="en-US" sz="1600" kern="0"/>
              <a:t>16 APs, 64 STAs</a:t>
            </a:r>
          </a:p>
          <a:p>
            <a:pPr marL="457200" indent="-330200">
              <a:spcBef>
                <a:spcPts val="1000"/>
              </a:spcBef>
              <a:spcAft>
                <a:spcPts val="1000"/>
              </a:spcAft>
              <a:buSzPts val="1600"/>
              <a:buFont typeface="Times New Roman" pitchFamily="16" charset="0"/>
              <a:buChar char="●"/>
            </a:pPr>
            <a:r>
              <a:rPr lang="en-US" sz="1600" kern="0"/>
              <a:t>Load STA: 4 Mbps</a:t>
            </a:r>
          </a:p>
        </p:txBody>
      </p:sp>
      <p:pic>
        <p:nvPicPr>
          <p:cNvPr id="8" name="Google Shape;853;p82">
            <a:extLst>
              <a:ext uri="{FF2B5EF4-FFF2-40B4-BE49-F238E27FC236}">
                <a16:creationId xmlns:a16="http://schemas.microsoft.com/office/drawing/2014/main" id="{21C94BBD-9957-8E90-E7FD-50F2D748B0B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199" y="3576524"/>
            <a:ext cx="3477900" cy="268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54;p82">
            <a:extLst>
              <a:ext uri="{FF2B5EF4-FFF2-40B4-BE49-F238E27FC236}">
                <a16:creationId xmlns:a16="http://schemas.microsoft.com/office/drawing/2014/main" id="{0663D5E4-1A52-D091-5AF2-1D8BA3213AD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4200" y="762000"/>
            <a:ext cx="3477900" cy="2721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856;p82">
            <a:extLst>
              <a:ext uri="{FF2B5EF4-FFF2-40B4-BE49-F238E27FC236}">
                <a16:creationId xmlns:a16="http://schemas.microsoft.com/office/drawing/2014/main" id="{003E4169-972F-245E-8286-BFDC2839E542}"/>
              </a:ext>
            </a:extLst>
          </p:cNvPr>
          <p:cNvCxnSpPr>
            <a:stCxn id="9" idx="3"/>
          </p:cNvCxnSpPr>
          <p:nvPr/>
        </p:nvCxnSpPr>
        <p:spPr>
          <a:xfrm>
            <a:off x="10412100" y="2122925"/>
            <a:ext cx="120300" cy="2529900"/>
          </a:xfrm>
          <a:prstGeom prst="curvedConnector3">
            <a:avLst>
              <a:gd name="adj1" fmla="val 29798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" name="Google Shape;857;p82">
            <a:extLst>
              <a:ext uri="{FF2B5EF4-FFF2-40B4-BE49-F238E27FC236}">
                <a16:creationId xmlns:a16="http://schemas.microsoft.com/office/drawing/2014/main" id="{5C7D6A56-BA53-7FD2-F37E-56265927F77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3944" y="1580770"/>
            <a:ext cx="4000500" cy="330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1186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D175-80DB-2D1B-605C-60BC932B5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5333999" cy="1065213"/>
          </a:xfrm>
        </p:spPr>
        <p:txBody>
          <a:bodyPr/>
          <a:lstStyle/>
          <a:p>
            <a:r>
              <a:rPr lang="en-US" dirty="0">
                <a:solidFill>
                  <a:schemeClr val="dk1"/>
                </a:solidFill>
              </a:rPr>
              <a:t>ML-enhanced Dec. AP sel.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1F286-87F7-7440-EA25-842B86A5C0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C9855-0B43-B915-6DC1-0028619B423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9E0CF7-BB3C-0CA6-7435-7F7C214BB47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sp>
        <p:nvSpPr>
          <p:cNvPr id="7" name="Google Shape;865;p83">
            <a:extLst>
              <a:ext uri="{FF2B5EF4-FFF2-40B4-BE49-F238E27FC236}">
                <a16:creationId xmlns:a16="http://schemas.microsoft.com/office/drawing/2014/main" id="{0DD7A298-0B15-9008-BE8D-1401EC3D888A}"/>
              </a:ext>
            </a:extLst>
          </p:cNvPr>
          <p:cNvSpPr txBox="1"/>
          <p:nvPr/>
        </p:nvSpPr>
        <p:spPr>
          <a:xfrm>
            <a:off x="6705600" y="838200"/>
            <a:ext cx="4116600" cy="3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Pros:</a:t>
            </a:r>
            <a:endParaRPr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-US" sz="17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Easy to implement without any major update on 802.11 devices</a:t>
            </a:r>
            <a:endParaRPr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-US" sz="17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network devices benefit even if they are not ML-enhanced</a:t>
            </a:r>
            <a:endParaRPr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-US" sz="17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Fully decentralized solution</a:t>
            </a:r>
            <a:endParaRPr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en-US" sz="17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Reactive, adapts to any environment</a:t>
            </a:r>
            <a:endParaRPr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Cons:</a:t>
            </a:r>
            <a:endParaRPr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-US" sz="17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by interacting with the environment is required, implying periods of ‘low performance’ due to bad choices</a:t>
            </a:r>
            <a:endParaRPr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-US" sz="17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 switching overheads</a:t>
            </a:r>
            <a:endParaRPr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Practical aspects:</a:t>
            </a:r>
            <a:endParaRPr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-US" sz="17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Temporal window to assess throughput performance</a:t>
            </a:r>
            <a:endParaRPr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66;p83">
            <a:extLst>
              <a:ext uri="{FF2B5EF4-FFF2-40B4-BE49-F238E27FC236}">
                <a16:creationId xmlns:a16="http://schemas.microsoft.com/office/drawing/2014/main" id="{9F1A2239-670D-D637-491C-618E94C37E1D}"/>
              </a:ext>
            </a:extLst>
          </p:cNvPr>
          <p:cNvSpPr txBox="1"/>
          <p:nvPr/>
        </p:nvSpPr>
        <p:spPr>
          <a:xfrm>
            <a:off x="6567100" y="4926075"/>
            <a:ext cx="4480200" cy="1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could be the used in combination with pre-trained SL models to boost AP selection performance, or with Wi-Fi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mng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approaches</a:t>
            </a:r>
            <a:endParaRPr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Google Shape;867;p83">
            <a:extLst>
              <a:ext uri="{FF2B5EF4-FFF2-40B4-BE49-F238E27FC236}">
                <a16:creationId xmlns:a16="http://schemas.microsoft.com/office/drawing/2014/main" id="{A559AC65-60B2-83ED-77D5-C49A4580B3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150" y="1535270"/>
            <a:ext cx="4826529" cy="4191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2193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9C8EF-B33C-DB88-A739-2538EA5A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ML-</a:t>
            </a:r>
            <a:r>
              <a:rPr lang="pl-PL" dirty="0" err="1"/>
              <a:t>enhanced</a:t>
            </a:r>
            <a:r>
              <a:rPr lang="pl-PL" dirty="0"/>
              <a:t> Dec. AP </a:t>
            </a:r>
            <a:r>
              <a:rPr lang="pl-PL" dirty="0" err="1"/>
              <a:t>sel</a:t>
            </a:r>
            <a:r>
              <a:rPr lang="pl-PL" dirty="0"/>
              <a:t>. vs </a:t>
            </a:r>
            <a:r>
              <a:rPr lang="pl-PL" dirty="0" err="1"/>
              <a:t>Load-aware</a:t>
            </a:r>
            <a:r>
              <a:rPr lang="pl-PL" dirty="0"/>
              <a:t> AP </a:t>
            </a:r>
            <a:r>
              <a:rPr lang="pl-PL" dirty="0" err="1"/>
              <a:t>sel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68DEB-8E74-37A0-D7F0-C589E05EDD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87BA4-0C6C-6B4B-4D9F-2975073208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A5B4D7-4F24-0F38-DAD3-EB0C3FE29AF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875;p84">
            <a:extLst>
              <a:ext uri="{FF2B5EF4-FFF2-40B4-BE49-F238E27FC236}">
                <a16:creationId xmlns:a16="http://schemas.microsoft.com/office/drawing/2014/main" id="{5F7D8FA3-9438-7D4F-8ACE-DE32992ABCD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900" y="2109668"/>
            <a:ext cx="4733925" cy="351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76;p84">
            <a:extLst>
              <a:ext uri="{FF2B5EF4-FFF2-40B4-BE49-F238E27FC236}">
                <a16:creationId xmlns:a16="http://schemas.microsoft.com/office/drawing/2014/main" id="{351A205F-C437-1C93-F72A-463C00D889A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9400" y="2438400"/>
            <a:ext cx="4229100" cy="3181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3936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D064-8C03-4E01-D4C0-B08EB0AE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</a:rPr>
              <a:t>ML-enhanced Decentralized Channel Selection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18DB6-5DFF-832A-0CDC-099D940A6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 sz="1600" dirty="0"/>
              <a:t>“Realistic” Wi-Fi simulation environment (</a:t>
            </a:r>
            <a:r>
              <a:rPr lang="en-US" sz="1600" u="sng" dirty="0">
                <a:solidFill>
                  <a:schemeClr val="hlink"/>
                </a:solidFill>
                <a:hlinkClick r:id="rId3"/>
              </a:rPr>
              <a:t>Komondor</a:t>
            </a:r>
            <a:r>
              <a:rPr lang="en-US" sz="1600" dirty="0"/>
              <a:t>)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Path-loss, SNIR, </a:t>
            </a:r>
            <a:r>
              <a:rPr lang="en-US" sz="1600" dirty="0" err="1"/>
              <a:t>Dyn</a:t>
            </a:r>
            <a:r>
              <a:rPr lang="en-US" sz="1600" dirty="0"/>
              <a:t>. Bandwidth Access, etc. 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 sz="1600" dirty="0"/>
              <a:t>Traffic load AP (only DL traffic): 50  Mbps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 sz="1600" dirty="0"/>
              <a:t>80 MHz available (shared by all 4 BSSs)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 sz="1600" dirty="0"/>
              <a:t>W=20, 40 and 80 MHz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12 different channels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4 x 20 MHz channels (1 position for the primary)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2 x 40 MHz channels (2 positions for the primary)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1 x 80 MHz channels  (4 positions for the primary)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-US" sz="1600" dirty="0"/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98A67-3FD7-4F38-1252-81FC6CD359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C6878-5EC2-255E-202C-748E721E4F4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7F84EE-B3D7-7EF2-9B71-11F9F76C2BB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885;p85">
            <a:extLst>
              <a:ext uri="{FF2B5EF4-FFF2-40B4-BE49-F238E27FC236}">
                <a16:creationId xmlns:a16="http://schemas.microsoft.com/office/drawing/2014/main" id="{9638B1A6-FF03-ABC2-2F4E-DC02686D879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2400" y="1741489"/>
            <a:ext cx="2792027" cy="41919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86;p85">
            <a:extLst>
              <a:ext uri="{FF2B5EF4-FFF2-40B4-BE49-F238E27FC236}">
                <a16:creationId xmlns:a16="http://schemas.microsoft.com/office/drawing/2014/main" id="{680DD297-423B-2D46-5717-82F37BF50844}"/>
              </a:ext>
            </a:extLst>
          </p:cNvPr>
          <p:cNvSpPr txBox="1"/>
          <p:nvPr/>
        </p:nvSpPr>
        <p:spPr>
          <a:xfrm>
            <a:off x="1535854" y="5572819"/>
            <a:ext cx="65481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SzPts val="1018"/>
              <a:buNone/>
            </a:pPr>
            <a:r>
              <a:rPr lang="en-US" sz="1679" b="1" i="1">
                <a:solidFill>
                  <a:srgbClr val="222222"/>
                </a:solidFill>
                <a:highlight>
                  <a:srgbClr val="FFF2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goal is to ‘learn’ a good channel allocation as fast as possible </a:t>
            </a:r>
            <a:endParaRPr sz="1495"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19082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D064-8C03-4E01-D4C0-B08EB0AE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</a:rPr>
              <a:t>ML-enhanced Decentralized Channel Selection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18DB6-5DFF-832A-0CDC-099D940A6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6705599" cy="4113213"/>
          </a:xfrm>
        </p:spPr>
        <p:txBody>
          <a:bodyPr/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 b="0" dirty="0"/>
              <a:t>Multi-armed Bandits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 b="0" dirty="0"/>
              <a:t>Available actions correspond to the set of available channels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 b="0" dirty="0"/>
              <a:t>Rewards are computed taking into account the actual throughput during the simulation (in intervals of 5 s)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b="0" dirty="0">
                <a:solidFill>
                  <a:schemeClr val="dk1"/>
                </a:solidFill>
              </a:rPr>
              <a:t>Channel switching time not considered (few </a:t>
            </a:r>
            <a:r>
              <a:rPr lang="en-US" sz="1600" b="0" dirty="0" err="1">
                <a:solidFill>
                  <a:schemeClr val="dk1"/>
                </a:solidFill>
              </a:rPr>
              <a:t>ms</a:t>
            </a:r>
            <a:r>
              <a:rPr lang="en-US" sz="1600" b="0" dirty="0">
                <a:solidFill>
                  <a:schemeClr val="dk1"/>
                </a:solidFill>
              </a:rPr>
              <a:t>)</a:t>
            </a:r>
            <a:endParaRPr lang="en-US" sz="1600" b="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600" b="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0" dirty="0"/>
              <a:t>Practical considerations: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 b="0" dirty="0"/>
              <a:t>Easy to implement on top of current 802.11 devices</a:t>
            </a: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1600" b="0" dirty="0"/>
              <a:t>Channel switching overheads need to be considered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98A67-3FD7-4F38-1252-81FC6CD359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C6878-5EC2-255E-202C-748E721E4F4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7F84EE-B3D7-7EF2-9B71-11F9F76C2BB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885;p85">
            <a:extLst>
              <a:ext uri="{FF2B5EF4-FFF2-40B4-BE49-F238E27FC236}">
                <a16:creationId xmlns:a16="http://schemas.microsoft.com/office/drawing/2014/main" id="{9638B1A6-FF03-ABC2-2F4E-DC02686D87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400" y="1741489"/>
            <a:ext cx="2792027" cy="4191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0834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5C279-40BD-4084-50E0-390013BE1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</a:rPr>
              <a:t>ML-enhanced Decentralized Channel Selection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79351-1EB8-F84F-8ADF-1F0A38E68C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DBE93-451B-613A-69F9-F508950D049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23E8B9-1176-AA25-F4FD-5DF2C4C89D8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903;p87">
            <a:extLst>
              <a:ext uri="{FF2B5EF4-FFF2-40B4-BE49-F238E27FC236}">
                <a16:creationId xmlns:a16="http://schemas.microsoft.com/office/drawing/2014/main" id="{894F1123-F237-0034-6D55-E06DB0D7480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7354" y="1905000"/>
            <a:ext cx="6741625" cy="3671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04;p87">
            <a:extLst>
              <a:ext uri="{FF2B5EF4-FFF2-40B4-BE49-F238E27FC236}">
                <a16:creationId xmlns:a16="http://schemas.microsoft.com/office/drawing/2014/main" id="{4DE2176A-000A-482B-C2E7-8501DAEF6690}"/>
              </a:ext>
            </a:extLst>
          </p:cNvPr>
          <p:cNvSpPr txBox="1"/>
          <p:nvPr/>
        </p:nvSpPr>
        <p:spPr>
          <a:xfrm>
            <a:off x="3463805" y="5698200"/>
            <a:ext cx="58728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the simplest MAB algorithms perform well</a:t>
            </a:r>
            <a:endParaRPr sz="13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06;p87">
            <a:extLst>
              <a:ext uri="{FF2B5EF4-FFF2-40B4-BE49-F238E27FC236}">
                <a16:creationId xmlns:a16="http://schemas.microsoft.com/office/drawing/2014/main" id="{5D4365B0-EF54-A9BC-3AAC-EA44A2152C54}"/>
              </a:ext>
            </a:extLst>
          </p:cNvPr>
          <p:cNvSpPr txBox="1"/>
          <p:nvPr/>
        </p:nvSpPr>
        <p:spPr>
          <a:xfrm>
            <a:off x="1859555" y="4134375"/>
            <a:ext cx="12150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Unstable!</a:t>
            </a:r>
            <a:endParaRPr sz="16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762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A0AB-B3D8-A308-FB8B-A4C1844A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D3327-0662-2733-0BB9-DCDC38000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IEEE 802.11 Wi-Fi networks</a:t>
            </a:r>
            <a:endParaRPr lang="en-US" sz="1800" b="0" strike="noStrike" dirty="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Using ML to build models from data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AI/ML definitions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Overview of ML techniques: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upervised,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nsupervised,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einforcement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earning 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Model training and deployment: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entralized and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istributed solutions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ML for improving IEEE 802.11 performance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State of the art: what the research community is doing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Examples</a:t>
            </a:r>
            <a:endParaRPr lang="en-US" sz="180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Times New Roman"/>
              <a:buAutoNum type="arabicPeriod"/>
            </a:pP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Open Challenges, </a:t>
            </a: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issing pieces and </a:t>
            </a: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C8226-5D7D-A71F-6DC3-FD91BDB2D1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1A42D-3E0B-866B-108F-2337D914ADA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A51EE0-91B2-04F0-BE70-9141ABB6818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5114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3762-B8B9-87BD-40F1-C1067DE2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</a:rPr>
              <a:t>ML-enhanced Decentralized Channel Selection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B151F-C665-3F57-0481-7FFC0B897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Can contexts or states aid learning?</a:t>
            </a:r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Two states (contexts) per BSS: satisfied (true) or not (false).</a:t>
            </a:r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Different actions can be selected taking the current state into account.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-US" dirty="0"/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C30AE-CDA7-A515-583D-A2C40A005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63881-D45E-C1C3-01C4-709F29BA9B5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BECEA4-1E80-8E27-9333-C069421C439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sp>
        <p:nvSpPr>
          <p:cNvPr id="7" name="Google Shape;915;p88">
            <a:extLst>
              <a:ext uri="{FF2B5EF4-FFF2-40B4-BE49-F238E27FC236}">
                <a16:creationId xmlns:a16="http://schemas.microsoft.com/office/drawing/2014/main" id="{8F649830-2270-66C7-1CAD-C9E6AC29D942}"/>
              </a:ext>
            </a:extLst>
          </p:cNvPr>
          <p:cNvSpPr txBox="1"/>
          <p:nvPr/>
        </p:nvSpPr>
        <p:spPr>
          <a:xfrm>
            <a:off x="1887475" y="5531325"/>
            <a:ext cx="81042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600" b="1" i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RL algorithms harnessing states or contexts do not boost the learning rate in short-term finite horizons like those studied in this work.</a:t>
            </a:r>
            <a:endParaRPr sz="1600" b="1" i="1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Google Shape;916;p88">
            <a:extLst>
              <a:ext uri="{FF2B5EF4-FFF2-40B4-BE49-F238E27FC236}">
                <a16:creationId xmlns:a16="http://schemas.microsoft.com/office/drawing/2014/main" id="{C31246E2-88D6-CFD9-3A71-F7CA4347CFF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800" y="3276600"/>
            <a:ext cx="6118500" cy="222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4855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061F-C63D-2F7F-B32F-F270D5BF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</a:rPr>
              <a:t>ML-enhanced Decentralized Channel Selection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28838-B7F6-8F05-EB84-1F2052E41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Large deployments: </a:t>
            </a:r>
          </a:p>
          <a:p>
            <a:pPr marL="914400" lvl="1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en-US" sz="1500" dirty="0"/>
              <a:t>20x20 m^2</a:t>
            </a:r>
          </a:p>
          <a:p>
            <a:pPr marL="914400" lvl="1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en-US" sz="1500" dirty="0"/>
              <a:t>6, 10 and 16 BSSs</a:t>
            </a:r>
          </a:p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Random per BSS traffic loads: 50, 100, 150 Mbps</a:t>
            </a:r>
          </a:p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W = 20, 40, 80, 160 MHz</a:t>
            </a:r>
          </a:p>
          <a:p>
            <a:pPr marL="45720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160 MHz available spectrum</a:t>
            </a:r>
          </a:p>
          <a:p>
            <a:pPr marL="914400" lvl="1" indent="-32385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○"/>
            </a:pPr>
            <a:r>
              <a:rPr lang="en-US" sz="1500" dirty="0"/>
              <a:t>32 combinations of channels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8F2EF-9D69-BBE2-DCB2-F61E7E2E5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7B718-282E-1ECE-3721-D59F484A962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C57F88-A170-94C1-33BD-A8F42CB6545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925;p89">
            <a:extLst>
              <a:ext uri="{FF2B5EF4-FFF2-40B4-BE49-F238E27FC236}">
                <a16:creationId xmlns:a16="http://schemas.microsoft.com/office/drawing/2014/main" id="{3AA554BB-5AB3-77BE-192C-38009883EFB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3318" y="2000251"/>
            <a:ext cx="4854701" cy="22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26;p89">
            <a:extLst>
              <a:ext uri="{FF2B5EF4-FFF2-40B4-BE49-F238E27FC236}">
                <a16:creationId xmlns:a16="http://schemas.microsoft.com/office/drawing/2014/main" id="{D401FEEB-4E4E-53F5-4ABE-39C9E481FB07}"/>
              </a:ext>
            </a:extLst>
          </p:cNvPr>
          <p:cNvSpPr txBox="1"/>
          <p:nvPr/>
        </p:nvSpPr>
        <p:spPr>
          <a:xfrm>
            <a:off x="2123868" y="4585251"/>
            <a:ext cx="81042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600" b="1" i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Both exploration-first and e-greedy can learn even in high-density deployments, outperforming by far static configurations. Besides, while exploration-first performs worse than e-greedy at the early stages of the simulation, it reaches much better performance as the simulation progresses.</a:t>
            </a:r>
            <a:endParaRPr sz="1600" b="1" i="1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84907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9B8C-4B00-E974-3856-18AF04E1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Wi-Fi 7 (IEEE 802.11be)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FF8D3-8FCB-94B5-CCEF-DFD2D0923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Is there any Wi-Fi 7 feature suitable to be enhanced with ML?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○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MCSs (4096-QAM) 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○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 16 spatial streams 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○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320 MHz channels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○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Wide-band channel access  + OFDMA improvements (Multi-RUs per user)</a:t>
            </a:r>
          </a:p>
          <a:p>
            <a:pPr marL="914400" marR="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Multi-link Operation - </a:t>
            </a:r>
            <a:r>
              <a:rPr lang="en-US" sz="1600" i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new feature!</a:t>
            </a:r>
          </a:p>
          <a:p>
            <a:pPr marL="45720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9709A-D04C-1B1C-6E2C-930CE0317C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0ACDB-4ABF-A16C-EA7E-2DB229FAF4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9F1776-FA4E-CB92-A728-2CFF2823A4E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sp>
        <p:nvSpPr>
          <p:cNvPr id="7" name="Google Shape;934;p90">
            <a:extLst>
              <a:ext uri="{FF2B5EF4-FFF2-40B4-BE49-F238E27FC236}">
                <a16:creationId xmlns:a16="http://schemas.microsoft.com/office/drawing/2014/main" id="{606B2604-E2CC-79F8-A43E-165B0E6FEF15}"/>
              </a:ext>
            </a:extLst>
          </p:cNvPr>
          <p:cNvSpPr txBox="1"/>
          <p:nvPr/>
        </p:nvSpPr>
        <p:spPr>
          <a:xfrm>
            <a:off x="1656443" y="4926725"/>
            <a:ext cx="88770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40"/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ML research done for similar features in previous amendments could be re-used &amp; extended: improved symbol detection under ‘low’ SNR, beamforming, group selection for MU-MIMO transmissions, channel width selection and DBCA policies, etc.</a:t>
            </a:r>
            <a:endParaRPr sz="156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54690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EEB4C-55E1-0266-D5F8-2C036055D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3886199" cy="1065213"/>
          </a:xfrm>
        </p:spPr>
        <p:txBody>
          <a:bodyPr/>
          <a:lstStyle/>
          <a:p>
            <a:r>
              <a:rPr lang="pl-PL" dirty="0"/>
              <a:t>Multi-link </a:t>
            </a:r>
            <a:r>
              <a:rPr lang="pl-PL" dirty="0" err="1"/>
              <a:t>Operation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40852-474C-A9C5-8753-286BB2B9D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Several operation modes: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MLSR, </a:t>
            </a:r>
            <a:r>
              <a:rPr lang="en-US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eMLSR</a:t>
            </a: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MLMR-STR</a:t>
            </a:r>
          </a:p>
          <a:p>
            <a:pPr marL="914400" marR="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MLMR-NSTR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Improving MLO with AI/ML?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Times New Roman"/>
              <a:buChar char="○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Selection of the active links based on both traffic prediction and link occupancy (trade-off between power consumption and latency)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○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channel access schemes: predict when multiple links will be simultaneously available to improve link aggregation in NSTR.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○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optimum traffic allocation to different links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○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FAE8E-F681-56D3-937C-D1BBEAC750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AD111-0D37-BE6C-BE84-1C2630ACF19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1B42C5-B916-8476-0FB1-FF3536F905F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941;p91">
            <a:extLst>
              <a:ext uri="{FF2B5EF4-FFF2-40B4-BE49-F238E27FC236}">
                <a16:creationId xmlns:a16="http://schemas.microsoft.com/office/drawing/2014/main" id="{63E2A56B-BCF3-4515-A234-5C378084C3E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200" y="914400"/>
            <a:ext cx="5579187" cy="27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44;p91">
            <a:extLst>
              <a:ext uri="{FF2B5EF4-FFF2-40B4-BE49-F238E27FC236}">
                <a16:creationId xmlns:a16="http://schemas.microsoft.com/office/drawing/2014/main" id="{07876571-C2F5-1590-D1FD-2007DF6274E6}"/>
              </a:ext>
            </a:extLst>
          </p:cNvPr>
          <p:cNvSpPr txBox="1"/>
          <p:nvPr/>
        </p:nvSpPr>
        <p:spPr>
          <a:xfrm>
            <a:off x="6018737" y="3689375"/>
            <a:ext cx="4905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Illustration of SLO, MLO-STR, and MLO-NSTR operations [8]</a:t>
            </a:r>
            <a:endParaRPr sz="800"/>
          </a:p>
        </p:txBody>
      </p:sp>
    </p:spTree>
    <p:extLst>
      <p:ext uri="{BB962C8B-B14F-4D97-AF65-F5344CB8AC3E}">
        <p14:creationId xmlns:p14="http://schemas.microsoft.com/office/powerpoint/2010/main" val="18771662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2476-D727-C0B4-C5D6-3177E490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Re-cap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1C5-DBF3-7E38-355C-43D378084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3274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40"/>
              <a:buFont typeface="Times New Roman"/>
              <a:buChar char="●"/>
            </a:pPr>
            <a:r>
              <a:rPr lang="en-US" sz="1640" dirty="0">
                <a:latin typeface="Times New Roman"/>
                <a:ea typeface="Times New Roman"/>
                <a:cs typeface="Times New Roman"/>
                <a:sym typeface="Times New Roman"/>
              </a:rPr>
              <a:t>State of the art</a:t>
            </a:r>
          </a:p>
          <a:p>
            <a:pPr marL="914400" lvl="1" indent="-33274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40"/>
              <a:buFont typeface="Times New Roman"/>
              <a:buChar char="○"/>
            </a:pPr>
            <a:r>
              <a:rPr lang="en-US" sz="1640" dirty="0">
                <a:latin typeface="Times New Roman"/>
                <a:ea typeface="Times New Roman"/>
                <a:cs typeface="Times New Roman"/>
                <a:sym typeface="Times New Roman"/>
              </a:rPr>
              <a:t>RL techniques are mostly used</a:t>
            </a:r>
          </a:p>
          <a:p>
            <a:pPr marL="914400" lvl="1" indent="-33274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40"/>
              <a:buFont typeface="Times New Roman"/>
              <a:buChar char="○"/>
            </a:pPr>
            <a:r>
              <a:rPr lang="en-US" sz="1640" u="sng" dirty="0">
                <a:latin typeface="Times New Roman"/>
                <a:ea typeface="Times New Roman"/>
                <a:cs typeface="Times New Roman"/>
                <a:sym typeface="Times New Roman"/>
              </a:rPr>
              <a:t>Features</a:t>
            </a:r>
            <a:r>
              <a:rPr lang="en-US" sz="1640" dirty="0">
                <a:latin typeface="Times New Roman"/>
                <a:ea typeface="Times New Roman"/>
                <a:cs typeface="Times New Roman"/>
                <a:sym typeface="Times New Roman"/>
              </a:rPr>
              <a:t>: CW adaptation, CCA and TX power adaptation, Link adaptation, Beamforming, Multi-user, Spatial reuse, Channel bonding, etc.</a:t>
            </a:r>
          </a:p>
          <a:p>
            <a:pPr marL="914400" lvl="1" indent="-33274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40"/>
              <a:buFont typeface="Times New Roman"/>
              <a:buChar char="○"/>
            </a:pPr>
            <a:r>
              <a:rPr lang="en-US" sz="1640" u="sng" dirty="0">
                <a:latin typeface="Times New Roman"/>
                <a:ea typeface="Times New Roman"/>
                <a:cs typeface="Times New Roman"/>
                <a:sym typeface="Times New Roman"/>
              </a:rPr>
              <a:t>Targets</a:t>
            </a:r>
            <a:r>
              <a:rPr lang="en-US" sz="1640" dirty="0">
                <a:latin typeface="Times New Roman"/>
                <a:ea typeface="Times New Roman"/>
                <a:cs typeface="Times New Roman"/>
                <a:sym typeface="Times New Roman"/>
              </a:rPr>
              <a:t>: Higher throughput (few works yet aiming to improve latency, fairness, reliability, …)</a:t>
            </a:r>
          </a:p>
          <a:p>
            <a:pPr marL="457200" lvl="0" indent="-33274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40"/>
              <a:buFont typeface="Times New Roman"/>
              <a:buChar char="●"/>
            </a:pPr>
            <a:r>
              <a:rPr lang="en-US" sz="1640" dirty="0">
                <a:latin typeface="Times New Roman"/>
                <a:ea typeface="Times New Roman"/>
                <a:cs typeface="Times New Roman"/>
                <a:sym typeface="Times New Roman"/>
              </a:rPr>
              <a:t>Examples:</a:t>
            </a:r>
          </a:p>
          <a:p>
            <a:pPr marL="914400" lvl="1" indent="-33274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40"/>
              <a:buFont typeface="Times New Roman"/>
              <a:buChar char="○"/>
            </a:pPr>
            <a:r>
              <a:rPr lang="en-US" sz="1640" dirty="0">
                <a:latin typeface="Times New Roman"/>
                <a:ea typeface="Times New Roman"/>
                <a:cs typeface="Times New Roman"/>
                <a:sym typeface="Times New Roman"/>
              </a:rPr>
              <a:t>AP selection and channel allocation can be enhanced by applying simple ML strategies</a:t>
            </a:r>
          </a:p>
          <a:p>
            <a:pPr marL="914400" lvl="1" indent="-33274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40"/>
              <a:buFont typeface="Times New Roman"/>
              <a:buChar char="○"/>
            </a:pPr>
            <a:r>
              <a:rPr lang="en-US" sz="1640" dirty="0">
                <a:latin typeface="Times New Roman"/>
                <a:ea typeface="Times New Roman"/>
                <a:cs typeface="Times New Roman"/>
                <a:sym typeface="Times New Roman"/>
              </a:rPr>
              <a:t>In dynamic environments, lightweight approaches could be the best ones in terms of the r</a:t>
            </a:r>
            <a:r>
              <a:rPr lang="en-US" sz="1640" i="1" dirty="0">
                <a:latin typeface="Times New Roman"/>
                <a:ea typeface="Times New Roman"/>
                <a:cs typeface="Times New Roman"/>
                <a:sym typeface="Times New Roman"/>
              </a:rPr>
              <a:t>esponse delay-performance</a:t>
            </a:r>
            <a:r>
              <a:rPr lang="en-US" sz="1640" dirty="0">
                <a:latin typeface="Times New Roman"/>
                <a:ea typeface="Times New Roman"/>
                <a:cs typeface="Times New Roman"/>
                <a:sym typeface="Times New Roman"/>
              </a:rPr>
              <a:t> tradeoff</a:t>
            </a:r>
          </a:p>
          <a:p>
            <a:pPr marL="914400" lvl="1" indent="-33274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40"/>
              <a:buFont typeface="Times New Roman"/>
              <a:buChar char="○"/>
            </a:pPr>
            <a:r>
              <a:rPr lang="en-US" sz="1640" dirty="0">
                <a:latin typeface="Times New Roman"/>
                <a:ea typeface="Times New Roman"/>
                <a:cs typeface="Times New Roman"/>
                <a:sym typeface="Times New Roman"/>
              </a:rPr>
              <a:t>ML agents operation must contribute to reduce the environment randomness</a:t>
            </a:r>
          </a:p>
          <a:p>
            <a:pPr marL="457200" lvl="0" indent="-33274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40"/>
              <a:buFont typeface="Times New Roman"/>
              <a:buChar char="●"/>
            </a:pPr>
            <a:r>
              <a:rPr lang="en-US" sz="1640" dirty="0">
                <a:latin typeface="Times New Roman"/>
                <a:ea typeface="Times New Roman"/>
                <a:cs typeface="Times New Roman"/>
                <a:sym typeface="Times New Roman"/>
              </a:rPr>
              <a:t>Gaps between lab settings and 802.11 deployments</a:t>
            </a:r>
          </a:p>
          <a:p>
            <a:pPr marL="914400" lvl="1" indent="-33274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40"/>
              <a:buFont typeface="Times New Roman"/>
              <a:buChar char="○"/>
            </a:pPr>
            <a:r>
              <a:rPr lang="en-US" sz="1640" dirty="0">
                <a:latin typeface="Times New Roman"/>
                <a:ea typeface="Times New Roman"/>
                <a:cs typeface="Times New Roman"/>
                <a:sym typeface="Times New Roman"/>
              </a:rPr>
              <a:t>Decentralized methods require lengthy ‘throughput’ probes to determine reward</a:t>
            </a: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lang="en-US" sz="16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852"/>
              <a:buNone/>
            </a:pPr>
            <a:endParaRPr lang="en-US" sz="16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49AD4-C5C2-C081-ECF2-C13D969E8F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9BA86-E1A0-FE84-D201-7CDA8355ED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634889-62FC-8825-2123-4C1E9346A17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3875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310654-35F9-7F45-E779-D5C4C1E4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Open challenges, Missing Pieces, &amp; Summary</a:t>
            </a:r>
            <a:br>
              <a:rPr lang="en-US" dirty="0"/>
            </a:br>
            <a:endParaRPr lang="pl-P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C129C5-7960-85A5-7EA9-9E16D6EA6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FA53ED-29A8-E966-ECB3-0EFC1AE0C5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7710D-0EC2-6B40-42C0-FEA4D3DF6E8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FE109-6CC1-19CA-6EED-0C607D6715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8096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48C6-DF9B-8BA1-2374-1FB1CF94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Outline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4C1A0-1E3E-C2D6-7BFC-F3E33ADE4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IEEE 802.11 Wi-Fi networks</a:t>
            </a:r>
            <a:endParaRPr lang="en-US" sz="1800" b="0" strike="noStrik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dirty="0">
                <a:latin typeface="Times New Roman"/>
                <a:ea typeface="Times New Roman"/>
                <a:cs typeface="Times New Roman"/>
                <a:sym typeface="Times New Roman"/>
              </a:rPr>
              <a:t>Using ML to build models from data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AI/ML definitions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Overview of ML techniques: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upervised,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nsupervised,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einforcement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earning 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Model training and deployment: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entralized and 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istributed solutions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 sz="18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ML for improving IEEE 802.11 performance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State of the art: what the research community is doing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lphaLcPeriod"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Examples</a:t>
            </a:r>
            <a:endParaRPr lang="en-US" sz="180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Times New Roman"/>
              <a:buAutoNum type="arabicPeriod"/>
            </a:pPr>
            <a:r>
              <a:rPr lang="en-US" sz="1800" b="0" strike="noStrike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Open </a:t>
            </a:r>
            <a:r>
              <a:rPr lang="en-US" sz="1800" b="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800" b="0" strike="noStrike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hallenges, </a:t>
            </a:r>
            <a:r>
              <a:rPr lang="en-US" sz="1800" b="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1800" b="0" strike="noStrike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issing pieces and </a:t>
            </a:r>
            <a:r>
              <a:rPr lang="en-US" sz="1800" b="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r>
              <a:rPr lang="en-US" sz="1800" b="0" strike="noStrike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800" b="0" dirty="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pl-PL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937EE-F775-CC6A-7581-F76CA83CA0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B1BC8-D8EF-BE3B-2FD7-7E48398FD9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05B892-CC51-EC62-83CD-852C2E704F5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4725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31C9-C123-E55B-7942-836D6686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</a:rPr>
              <a:t>AI/ML for Wi-Fi - </a:t>
            </a:r>
            <a:r>
              <a:rPr lang="en-US" dirty="0"/>
              <a:t>Open Challenges 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32FD-670E-12C3-C504-D432BAD91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More research is required!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New simulation / experimental tools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Assessment of AI/ML gains in practice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IEEE 802.11 contribution</a:t>
            </a:r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600" dirty="0">
                <a:solidFill>
                  <a:schemeClr val="dk1"/>
                </a:solidFill>
              </a:rPr>
              <a:t>Architecture &amp; interfaces</a:t>
            </a:r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-US" sz="1600" dirty="0"/>
              <a:t>New ‘components’ to support ML</a:t>
            </a:r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>
                <a:solidFill>
                  <a:schemeClr val="dk1"/>
                </a:solidFill>
              </a:rPr>
              <a:t>Reference scenarios</a:t>
            </a:r>
            <a:endParaRPr lang="en-US" sz="1600" dirty="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-US" dirty="0"/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A08B2-2D41-667C-E783-BF530A5AC5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1C117-4B7E-0907-25F3-4344597ED96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E6717F-CF69-B18F-713C-C1B402C21A0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sp>
        <p:nvSpPr>
          <p:cNvPr id="7" name="Google Shape;973;p95">
            <a:extLst>
              <a:ext uri="{FF2B5EF4-FFF2-40B4-BE49-F238E27FC236}">
                <a16:creationId xmlns:a16="http://schemas.microsoft.com/office/drawing/2014/main" id="{E15A2129-A60D-9D20-0448-2831BFCD3DA6}"/>
              </a:ext>
            </a:extLst>
          </p:cNvPr>
          <p:cNvSpPr txBox="1"/>
          <p:nvPr/>
        </p:nvSpPr>
        <p:spPr>
          <a:xfrm>
            <a:off x="7143757" y="3225364"/>
            <a:ext cx="3688200" cy="591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>
                <a:solidFill>
                  <a:schemeClr val="tx1"/>
                </a:solidFill>
              </a:rPr>
              <a:t>Real use-cases &amp; practical use-cases required</a:t>
            </a:r>
            <a:endParaRPr sz="17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22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BAB6-B865-4C99-2503-8C2151ECE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A142A-2F22-600C-128F-F4B08A72E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b="1" dirty="0">
                <a:solidFill>
                  <a:schemeClr val="dk1"/>
                </a:solidFill>
              </a:rPr>
              <a:t>Optimizing new 802.11 features</a:t>
            </a:r>
            <a:endParaRPr lang="en-US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dirty="0">
                <a:solidFill>
                  <a:schemeClr val="dk1"/>
                </a:solidFill>
              </a:rPr>
              <a:t>Not yet well-known how ML can improve the performance of existing features</a:t>
            </a:r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dirty="0">
                <a:solidFill>
                  <a:schemeClr val="dk1"/>
                </a:solidFill>
              </a:rPr>
              <a:t>What about new ones? Multi-link operation, Multi-AP coordination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b="1" dirty="0">
                <a:solidFill>
                  <a:schemeClr val="dk1"/>
                </a:solidFill>
              </a:rPr>
              <a:t>Joint parameter optimization</a:t>
            </a:r>
            <a:endParaRPr lang="en-US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dirty="0">
                <a:solidFill>
                  <a:schemeClr val="dk1"/>
                </a:solidFill>
              </a:rPr>
              <a:t>Complex interplay between different features</a:t>
            </a:r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dirty="0">
                <a:solidFill>
                  <a:schemeClr val="dk1"/>
                </a:solidFill>
              </a:rPr>
              <a:t>E.g., transmit power and carrier sensing threshold, channel/link selection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b="1" dirty="0">
                <a:solidFill>
                  <a:schemeClr val="dk1"/>
                </a:solidFill>
              </a:rPr>
              <a:t>Distributed and Transfer learning; hierarchical learning</a:t>
            </a:r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dirty="0">
                <a:solidFill>
                  <a:schemeClr val="dk1"/>
                </a:solidFill>
              </a:rPr>
              <a:t>Training and sharing/deploying models in a distributed way</a:t>
            </a:r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dirty="0">
                <a:solidFill>
                  <a:schemeClr val="dk1"/>
                </a:solidFill>
              </a:rPr>
              <a:t>Reuse of knowledge between features</a:t>
            </a: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-US" dirty="0"/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74032-7758-6743-B632-E747750234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BE52-2214-228E-99FC-3BA8D449E77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0953E4-E582-FC70-B8EB-23F42B6C3E6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7094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1285-71E9-D92F-2DDB-55101FEB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simulation / experimental tools 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3A903-FA70-0D8C-59E4-23EB7F6C2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7238999" cy="4113213"/>
          </a:xfrm>
        </p:spPr>
        <p:txBody>
          <a:bodyPr/>
          <a:lstStyle/>
          <a:p>
            <a:pPr marL="45720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Wi-Fi networks are becoming extremely complex, with many new features, and deployed in many different scenarios.</a:t>
            </a:r>
          </a:p>
          <a:p>
            <a:pPr marL="45720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We need (new) evaluation tools (and metrics) to obtain reliable and reproducible performance results: analysis, simulations, testbeds.</a:t>
            </a: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Include AI/ML support</a:t>
            </a:r>
          </a:p>
          <a:p>
            <a:pPr marL="45720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The case of </a:t>
            </a:r>
            <a:r>
              <a:rPr lang="en-US" sz="1700" u="sng" dirty="0"/>
              <a:t>ns-3</a:t>
            </a:r>
            <a:r>
              <a:rPr lang="en-US" sz="1700" dirty="0"/>
              <a:t>:</a:t>
            </a: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Full TCP/IP stack, Wi-Fi, community validated</a:t>
            </a: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Not all 11ax features yet implemented; some 11be ones in development</a:t>
            </a:r>
          </a:p>
          <a:p>
            <a: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■"/>
            </a:pPr>
            <a:r>
              <a:rPr lang="en-US" sz="1600" dirty="0"/>
              <a:t>Developing new features requires expertise and time</a:t>
            </a: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AI/ML support:</a:t>
            </a:r>
          </a:p>
          <a:p>
            <a: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■"/>
            </a:pPr>
            <a:r>
              <a:rPr lang="en-US" sz="1600" dirty="0"/>
              <a:t>ns3-gym: </a:t>
            </a:r>
            <a:r>
              <a:rPr lang="en-US" sz="1600" dirty="0" err="1"/>
              <a:t>OpenAI</a:t>
            </a:r>
            <a:r>
              <a:rPr lang="en-US" sz="1600" dirty="0"/>
              <a:t> Gym integration 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B4778-7E76-F070-49C6-A00CEF5858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EF573-AAF5-36BD-B036-1F967364F41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2F28C9-59BD-AD82-D808-29CACAAF0F0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990;p97">
            <a:extLst>
              <a:ext uri="{FF2B5EF4-FFF2-40B4-BE49-F238E27FC236}">
                <a16:creationId xmlns:a16="http://schemas.microsoft.com/office/drawing/2014/main" id="{7A18F3F8-C611-95A2-1D54-515270744A1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9200" y="2414319"/>
            <a:ext cx="2060263" cy="324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08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52AF6-9229-951B-7766-3E94C921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IEEE 802.11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9737-4257-0089-44C4-9F83F685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583766" cy="4113213"/>
          </a:xfrm>
        </p:spPr>
        <p:txBody>
          <a:bodyPr/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0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PHY/MAC specs</a:t>
            </a:r>
          </a:p>
          <a:p>
            <a:pPr marL="864000" marR="0" lvl="1" indent="-324000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−"/>
            </a:pPr>
            <a:r>
              <a:rPr lang="en-US" sz="18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Data plane</a:t>
            </a:r>
          </a:p>
          <a:p>
            <a:pPr marL="864000" marR="0" lvl="1" indent="-324000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−"/>
            </a:pPr>
            <a:r>
              <a:rPr lang="en-US" sz="18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Management and Control</a:t>
            </a: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0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Operation in unlicensed bands</a:t>
            </a:r>
          </a:p>
          <a:p>
            <a:pPr marL="864000" marR="0" lvl="1" indent="-324000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−"/>
            </a:pPr>
            <a:r>
              <a:rPr lang="en-US" sz="18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Decentralized spectrum sharing</a:t>
            </a:r>
          </a:p>
          <a:p>
            <a:pPr marL="864000" marR="0" lvl="1" indent="-324000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−"/>
            </a:pPr>
            <a:r>
              <a:rPr lang="en-US" sz="18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Coexistence with other technologies</a:t>
            </a: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2000" b="0" strike="noStrike" dirty="0">
                <a:latin typeface="Times New Roman"/>
                <a:ea typeface="Times New Roman"/>
                <a:cs typeface="Times New Roman"/>
                <a:sym typeface="Times New Roman"/>
              </a:rPr>
              <a:t>Scenarios</a:t>
            </a:r>
          </a:p>
          <a:p>
            <a:pPr marL="864000" marR="0" lvl="1" indent="-324000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−"/>
            </a:pPr>
            <a:r>
              <a:rPr lang="en-US" sz="18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Dense, dynamic, diverse and uncontrolled </a:t>
            </a:r>
          </a:p>
          <a:p>
            <a:pPr marL="864000" marR="0" lvl="1" indent="-324000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−"/>
            </a:pPr>
            <a:r>
              <a:rPr lang="en-US" sz="18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Wireless broadband access</a:t>
            </a:r>
          </a:p>
          <a:p>
            <a:pPr marL="864000" marR="0" lvl="1" indent="-324000" algn="l" rtl="0">
              <a:spcBef>
                <a:spcPts val="1131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Char char="−"/>
            </a:pPr>
            <a:r>
              <a:rPr lang="en-US" sz="18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Real-time communication</a:t>
            </a: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6597D-7309-1D7E-1D8D-BB722566DF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35EF9-E806-1CF6-67CE-11B34E4FB88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6CF647-6A2F-44C7-4244-744E98F0B33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196;p34">
            <a:extLst>
              <a:ext uri="{FF2B5EF4-FFF2-40B4-BE49-F238E27FC236}">
                <a16:creationId xmlns:a16="http://schemas.microsoft.com/office/drawing/2014/main" id="{5DCB7975-E992-DAD5-05DE-5CFF25E10E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7809" y="3033480"/>
            <a:ext cx="1715400" cy="112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7;p34">
            <a:extLst>
              <a:ext uri="{FF2B5EF4-FFF2-40B4-BE49-F238E27FC236}">
                <a16:creationId xmlns:a16="http://schemas.microsoft.com/office/drawing/2014/main" id="{4C73F62A-C535-5FB3-9183-4D53796E8A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1569" y="2438400"/>
            <a:ext cx="1715400" cy="112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98;p34">
            <a:extLst>
              <a:ext uri="{FF2B5EF4-FFF2-40B4-BE49-F238E27FC236}">
                <a16:creationId xmlns:a16="http://schemas.microsoft.com/office/drawing/2014/main" id="{B5CFBCD7-75E6-5F05-E1E9-4331730D83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45809" y="3249840"/>
            <a:ext cx="1715400" cy="112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9;p34">
            <a:extLst>
              <a:ext uri="{FF2B5EF4-FFF2-40B4-BE49-F238E27FC236}">
                <a16:creationId xmlns:a16="http://schemas.microsoft.com/office/drawing/2014/main" id="{40F62676-BCAC-6F11-70B1-40D169E3DC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8169" y="3789480"/>
            <a:ext cx="1715400" cy="11239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00;p34">
            <a:extLst>
              <a:ext uri="{FF2B5EF4-FFF2-40B4-BE49-F238E27FC236}">
                <a16:creationId xmlns:a16="http://schemas.microsoft.com/office/drawing/2014/main" id="{DEF3CE3F-96D3-FD4B-4DDE-C1D13D50C0E8}"/>
              </a:ext>
            </a:extLst>
          </p:cNvPr>
          <p:cNvSpPr txBox="1"/>
          <p:nvPr/>
        </p:nvSpPr>
        <p:spPr>
          <a:xfrm>
            <a:off x="7502729" y="5221920"/>
            <a:ext cx="31008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 dirty="0">
                <a:solidFill>
                  <a:schemeClr val="tx1"/>
                </a:solidFill>
                <a:highlight>
                  <a:srgbClr val="FFFFD7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Uncertainty</a:t>
            </a:r>
            <a:endParaRPr sz="1800" b="0" strike="noStrik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59161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F818-E178-7275-47D6-2F16B04E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AI/ML in practice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2191-195B-9BEF-D8BB-9768360D8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3567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86"/>
              <a:buChar char="●"/>
            </a:pPr>
            <a:r>
              <a:rPr lang="en-US" sz="1686" dirty="0"/>
              <a:t>Most of current results in the literature come from simulations:</a:t>
            </a:r>
          </a:p>
          <a:p>
            <a:pPr marL="914400" lvl="1" indent="-32988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595"/>
              <a:buChar char="○"/>
            </a:pPr>
            <a:r>
              <a:rPr lang="en-US" sz="1595" dirty="0">
                <a:solidFill>
                  <a:schemeClr val="dk1"/>
                </a:solidFill>
              </a:rPr>
              <a:t>Many simplifying assumptions:</a:t>
            </a:r>
          </a:p>
          <a:p>
            <a:pPr marL="1371600" lvl="2" indent="-32988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595"/>
              <a:buChar char="■"/>
            </a:pPr>
            <a:r>
              <a:rPr lang="en-US" sz="1595" dirty="0">
                <a:solidFill>
                  <a:schemeClr val="dk1"/>
                </a:solidFill>
              </a:rPr>
              <a:t>Controlled (simple) scenarios, discrete time (iterations)</a:t>
            </a:r>
          </a:p>
          <a:p>
            <a:pPr marL="1371600" lvl="2" indent="-32988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595"/>
              <a:buChar char="■"/>
            </a:pPr>
            <a:r>
              <a:rPr lang="en-US" sz="1595" dirty="0">
                <a:solidFill>
                  <a:schemeClr val="dk1"/>
                </a:solidFill>
              </a:rPr>
              <a:t>Instantaneous and noise-free data: Ideal ‘devices’ (no need to calibrate data), no estimation errors, etc.</a:t>
            </a:r>
          </a:p>
          <a:p>
            <a:pPr marL="914400" lvl="1" indent="-31019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5"/>
              <a:buChar char="○"/>
            </a:pPr>
            <a:r>
              <a:rPr lang="en-US" sz="1595" b="1" i="1" dirty="0">
                <a:solidFill>
                  <a:schemeClr val="dk1"/>
                </a:solidFill>
              </a:rPr>
              <a:t>The ‘gap’ with performance results from real implementations could be significant</a:t>
            </a:r>
            <a:endParaRPr lang="en-US" sz="1595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lang="en-US" sz="1686" dirty="0">
              <a:solidFill>
                <a:schemeClr val="dk1"/>
              </a:solidFill>
            </a:endParaRPr>
          </a:p>
          <a:p>
            <a:pPr marL="457200" lvl="0" indent="-33567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6"/>
              <a:buChar char="●"/>
            </a:pPr>
            <a:r>
              <a:rPr lang="en-US" sz="1686" dirty="0">
                <a:solidFill>
                  <a:schemeClr val="dk1"/>
                </a:solidFill>
              </a:rPr>
              <a:t>Engineering effort to set-up and test AI/ML solutions in practice is still required</a:t>
            </a:r>
          </a:p>
          <a:p>
            <a:pPr marL="914400" lvl="1" indent="-31019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5"/>
              <a:buChar char="○"/>
            </a:pPr>
            <a:r>
              <a:rPr lang="en-US" sz="1595" dirty="0">
                <a:solidFill>
                  <a:schemeClr val="dk1"/>
                </a:solidFill>
              </a:rPr>
              <a:t>When should AI/ML agents be triggered? </a:t>
            </a:r>
          </a:p>
          <a:p>
            <a:pPr marL="1371600" lvl="2" indent="-31019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5"/>
              <a:buChar char="■"/>
            </a:pPr>
            <a:r>
              <a:rPr lang="en-US" sz="1595" dirty="0">
                <a:solidFill>
                  <a:schemeClr val="dk1"/>
                </a:solidFill>
              </a:rPr>
              <a:t>Instability vs slow reaction; </a:t>
            </a:r>
          </a:p>
          <a:p>
            <a:pPr marL="1371600" lvl="2" indent="-31019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5"/>
              <a:buChar char="■"/>
            </a:pPr>
            <a:r>
              <a:rPr lang="en-US" sz="1595" dirty="0">
                <a:solidFill>
                  <a:schemeClr val="dk1"/>
                </a:solidFill>
              </a:rPr>
              <a:t>Should ‘thresholds’ be used to activate ML mechanisms?</a:t>
            </a:r>
          </a:p>
          <a:p>
            <a:pPr marL="914400" lvl="1" indent="-31019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5"/>
              <a:buChar char="○"/>
            </a:pPr>
            <a:r>
              <a:rPr lang="en-US" sz="1595" dirty="0">
                <a:solidFill>
                  <a:schemeClr val="dk1"/>
                </a:solidFill>
              </a:rPr>
              <a:t>Suitable KPIs are required, including how to measure them</a:t>
            </a:r>
          </a:p>
          <a:p>
            <a:pPr marL="914400" lvl="1" indent="-32988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95"/>
              <a:buChar char="○"/>
            </a:pPr>
            <a:r>
              <a:rPr lang="en-US" sz="1595" dirty="0">
                <a:solidFill>
                  <a:schemeClr val="dk1"/>
                </a:solidFill>
              </a:rPr>
              <a:t>Fairness issues between AI/ML-enabled devices and legacy devices</a:t>
            </a:r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852"/>
              <a:buNone/>
            </a:pPr>
            <a:endParaRPr lang="en-US" sz="159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3F30C-2E6F-8AA3-5F26-6ECAE094BA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1EEAB-58B2-02A8-5BDB-5464036177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EEA087-996F-D65A-F9B0-A58F4A37012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8066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5B41-C141-F8AC-3D4B-A769E511D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required from 802.11? (1)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D2FAE-45E5-715B-0A08-D091AC12A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802.11 architecture</a:t>
            </a:r>
          </a:p>
          <a:p>
            <a:pPr marL="914400" lvl="1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○"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AI/ML models (agents)</a:t>
            </a:r>
          </a:p>
          <a:p>
            <a:pPr marL="1371600" lvl="2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■"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single complex agent vs multiple simple agents cooperating</a:t>
            </a:r>
          </a:p>
          <a:p>
            <a:pPr marL="1371600" lvl="2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■"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Embedded vs external (edge / cloud)</a:t>
            </a:r>
          </a:p>
          <a:p>
            <a:pPr marL="914400" lvl="1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○"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Interfaces to exchange ML agents (</a:t>
            </a:r>
            <a:r>
              <a:rPr lang="en-US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logic installation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1371600" lvl="2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■"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controllers install logic at APs</a:t>
            </a:r>
          </a:p>
          <a:p>
            <a:pPr marL="1371600" lvl="2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■"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APs install logic at STAs</a:t>
            </a:r>
          </a:p>
          <a:p>
            <a:pPr marL="1371600" lvl="2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■"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Pre-trained vs online learning models</a:t>
            </a:r>
          </a:p>
          <a:p>
            <a:pPr marL="914400" lvl="1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○"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Mechanisms to exchange data between stations, APs, and edge/cloud servers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-US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EB2D2-8DC5-291C-6C44-1CB33DC97A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B2FD5-DCD8-AB5F-4678-AEB3A43793F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83584D-CDF3-0B5F-92FA-F6901D84D90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5112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0C479-8083-478C-B0B5-E94BD6B5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What is required from 802.11? (2)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5A6F3-FA63-3D23-3B78-A34D235A8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 components (processing capacity, interfaces) for ML</a:t>
            </a:r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○"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Dedicated 802.11 interface to collect data without interrupting data communication</a:t>
            </a:r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○"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for the ML control loop</a:t>
            </a:r>
          </a:p>
          <a:p>
            <a:pPr marL="1828800" lvl="3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Observe/monitor network</a:t>
            </a:r>
          </a:p>
          <a:p>
            <a:pPr marL="1828800" lvl="3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(quasi-static) values</a:t>
            </a:r>
          </a:p>
          <a:p>
            <a:pPr marL="1828800" lvl="3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Use/disseminate new values</a:t>
            </a:r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○"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Dedicated computing power to train models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 evaluation scenarios</a:t>
            </a: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○"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should include non-stationary and changing conditions (i.e., sudden change in number of devices, changes in spectrum occupancy, </a:t>
            </a:r>
            <a:r>
              <a:rPr lang="en-US" sz="17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lang="en-US"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-US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EE466-D445-900F-57E8-70F86FE475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1834D-EBEF-2D78-44CA-5A7001656F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110590-B097-1277-8A11-0FE00C61660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5577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64C6-AC3A-B992-8F22-480F351F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r>
              <a:rPr lang="pl-PL" dirty="0"/>
              <a:t> &amp; </a:t>
            </a:r>
            <a:r>
              <a:rPr lang="pl-PL" dirty="0" err="1"/>
              <a:t>take-home</a:t>
            </a:r>
            <a:r>
              <a:rPr lang="pl-PL" dirty="0"/>
              <a:t> </a:t>
            </a:r>
            <a:r>
              <a:rPr lang="pl-PL" dirty="0" err="1"/>
              <a:t>messages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EFA9B-4495-1BC1-0C80-F74CEAF50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24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ML is a set of general techniques to create models for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making predictions</a:t>
            </a:r>
            <a:r>
              <a:rPr lang="en-US" sz="24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They can be used to empower autonomous ‘agents’ to find suitable configurations in particular scenarios.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24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Given the decentralized nature of Wi-Fi deployments, the use of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RL techniques </a:t>
            </a:r>
            <a:r>
              <a:rPr lang="en-US" sz="24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looks like the natural choice to improve several features such as channel selection, spatial reuse, channel access parameters, etc. 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24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 gains in practice may not be so obvious. AI/ML enhanced Wi-Fi networks should improve user’s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Quality of Experience </a:t>
            </a:r>
            <a:r>
              <a:rPr lang="en-US" sz="24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providing a fast response to challenging situations.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802.11 architecture </a:t>
            </a:r>
            <a:r>
              <a:rPr lang="en-US" sz="24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be updated to effectively support AI/ML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D82E3-3349-378B-DE44-5BE6D1DE1C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3B49E-BFDD-6066-A33C-26250290A34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92018D-E863-51E9-A096-568B26B46E1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1155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[1] S. Szott; K. Kosek-Szott; P.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Gawłowicz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; J. Torres Gómez; B.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Bellalta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; A.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Zubow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; F. Dressler, "Wi-Fi Meets ML: A Survey on Improving IEEE 802.11 Performance with Machine Learning," in IEEE Communications Surveys &amp; Tutorials,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doi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: 10.1109/COMST.2022.3179242.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[2]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Wydmański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, Witold, and Szymon Szott. "Contention window optimization in IEEE 802.11 ax networks with deep reinforcement learning." In 2021 IEEE Wireless Communications and Networking Conference (WCNC), pp. 1-6. IEEE, 2021.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n-US" sz="2400" b="0" dirty="0">
                <a:solidFill>
                  <a:schemeClr val="tx1"/>
                </a:solidFill>
                <a:highlight>
                  <a:schemeClr val="lt1"/>
                </a:highlight>
              </a:rPr>
              <a:t>[3] </a:t>
            </a:r>
            <a:r>
              <a:rPr lang="en-US" sz="2400" b="0" dirty="0" err="1">
                <a:solidFill>
                  <a:schemeClr val="tx1"/>
                </a:solidFill>
                <a:highlight>
                  <a:schemeClr val="lt1"/>
                </a:highlight>
              </a:rPr>
              <a:t>Wilhelmi</a:t>
            </a:r>
            <a:r>
              <a:rPr lang="en-US" sz="2400" b="0" dirty="0">
                <a:solidFill>
                  <a:schemeClr val="tx1"/>
                </a:solidFill>
                <a:highlight>
                  <a:schemeClr val="lt1"/>
                </a:highlight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highlight>
                  <a:schemeClr val="lt1"/>
                </a:highlight>
              </a:rPr>
              <a:t>Francesc</a:t>
            </a:r>
            <a:r>
              <a:rPr lang="en-US" sz="2400" b="0" dirty="0">
                <a:solidFill>
                  <a:schemeClr val="tx1"/>
                </a:solidFill>
                <a:highlight>
                  <a:schemeClr val="lt1"/>
                </a:highlight>
              </a:rPr>
              <a:t>, Sergio </a:t>
            </a:r>
            <a:r>
              <a:rPr lang="en-US" sz="2400" b="0" dirty="0" err="1">
                <a:solidFill>
                  <a:schemeClr val="tx1"/>
                </a:solidFill>
                <a:highlight>
                  <a:schemeClr val="lt1"/>
                </a:highlight>
              </a:rPr>
              <a:t>Barrachina</a:t>
            </a:r>
            <a:r>
              <a:rPr lang="en-US" sz="2400" b="0" dirty="0">
                <a:solidFill>
                  <a:schemeClr val="tx1"/>
                </a:solidFill>
                <a:highlight>
                  <a:schemeClr val="lt1"/>
                </a:highlight>
              </a:rPr>
              <a:t>-Muñoz, Boris </a:t>
            </a:r>
            <a:r>
              <a:rPr lang="en-US" sz="2400" b="0" dirty="0" err="1">
                <a:solidFill>
                  <a:schemeClr val="tx1"/>
                </a:solidFill>
                <a:highlight>
                  <a:schemeClr val="lt1"/>
                </a:highlight>
              </a:rPr>
              <a:t>Bellalta</a:t>
            </a:r>
            <a:r>
              <a:rPr lang="en-US" sz="2400" b="0" dirty="0">
                <a:solidFill>
                  <a:schemeClr val="tx1"/>
                </a:solidFill>
                <a:highlight>
                  <a:schemeClr val="lt1"/>
                </a:highlight>
              </a:rPr>
              <a:t>, Cristina Cano, Anders Jonsson, and Vishnu Ram. "A flexible machine-learning-aware architecture for future WLANs." </a:t>
            </a:r>
            <a:r>
              <a:rPr lang="en-US" sz="2400" b="0" i="1" dirty="0">
                <a:solidFill>
                  <a:schemeClr val="tx1"/>
                </a:solidFill>
                <a:highlight>
                  <a:schemeClr val="lt1"/>
                </a:highlight>
              </a:rPr>
              <a:t>IEEE Communications Magazine</a:t>
            </a:r>
            <a:r>
              <a:rPr lang="en-US" sz="2400" b="0" dirty="0">
                <a:solidFill>
                  <a:schemeClr val="tx1"/>
                </a:solidFill>
                <a:highlight>
                  <a:schemeClr val="lt1"/>
                </a:highlight>
              </a:rPr>
              <a:t> 58, no. 3 (2020): 25-31.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400" b="0" dirty="0">
                <a:solidFill>
                  <a:schemeClr val="tx1"/>
                </a:solidFill>
                <a:highlight>
                  <a:schemeClr val="lt1"/>
                </a:highlight>
              </a:rPr>
              <a:t>[4] </a:t>
            </a:r>
            <a:r>
              <a:rPr lang="en-US" sz="2400" b="0" dirty="0" err="1">
                <a:solidFill>
                  <a:schemeClr val="tx1"/>
                </a:solidFill>
              </a:rPr>
              <a:t>Wilhelmi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Francesc</a:t>
            </a:r>
            <a:r>
              <a:rPr lang="en-US" sz="2400" b="0" dirty="0">
                <a:solidFill>
                  <a:schemeClr val="tx1"/>
                </a:solidFill>
              </a:rPr>
              <a:t>, Sergio </a:t>
            </a:r>
            <a:r>
              <a:rPr lang="en-US" sz="2400" b="0" dirty="0" err="1">
                <a:solidFill>
                  <a:schemeClr val="tx1"/>
                </a:solidFill>
              </a:rPr>
              <a:t>Barrachina</a:t>
            </a:r>
            <a:r>
              <a:rPr lang="en-US" sz="2400" b="0" dirty="0">
                <a:solidFill>
                  <a:schemeClr val="tx1"/>
                </a:solidFill>
              </a:rPr>
              <a:t>-Munoz, Boris </a:t>
            </a:r>
            <a:r>
              <a:rPr lang="en-US" sz="2400" b="0" dirty="0" err="1">
                <a:solidFill>
                  <a:schemeClr val="tx1"/>
                </a:solidFill>
              </a:rPr>
              <a:t>Bellalta</a:t>
            </a:r>
            <a:r>
              <a:rPr lang="en-US" sz="2400" b="0" dirty="0">
                <a:solidFill>
                  <a:schemeClr val="tx1"/>
                </a:solidFill>
              </a:rPr>
              <a:t>, Cristina Cano, Anders Jonsson, and Gergely Neu. "Potential and pitfalls of multi-armed bandits for decentralized spatial reuse in WLANs." Journal of Network and Computer Applications 127 (2019): 26-42.</a:t>
            </a:r>
            <a:endParaRPr lang="en-US" sz="2400" b="0" dirty="0">
              <a:solidFill>
                <a:schemeClr val="tx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[5]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Carrascosa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, Marc, and Boris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Bellalta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. "Multi-armed bandits for decentralized AP selection in enterprise WLANs." Computer Communications 159 (2020): 108-123.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[6]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Barrachina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-Muñoz, Sergio, Alessandro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Chiumento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, and Boris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Bellalta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. "Multi-Armed Bandits for Spectrum Allocation in Multi-Agent Channel Bonding WLANs." IEEE Access 9 (2021): 133472-133490.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[7] Nguyen, Cong T., Nguyen Van Huynh, Nam H. Chu,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Yuris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Mulya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Saputra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Dinh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 Thai Hoang, Diep N. Nguyen, Quoc-Viet Pham, Dusit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Niyato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, Eryk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Dutkiewicz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, and Won-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Joo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 Hwang. "Transfer learning for future wireless networks: A comprehensive survey."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arXiv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 preprint arXiv:2102.07572 (2021).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[8] M.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Carrascosa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, G. Geraci, E. Knightly and B.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Bellalta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, "An Experimental Study of Latency for IEEE 802.11be Multi-link Operation," ICC 2022 - IEEE International Conference on Communications, 2022, pp. 2507-2512, </a:t>
            </a:r>
            <a:r>
              <a:rPr lang="en-US" sz="2400" b="0" dirty="0" err="1">
                <a:solidFill>
                  <a:schemeClr val="tx1"/>
                </a:solidFill>
                <a:highlight>
                  <a:srgbClr val="FFFFFF"/>
                </a:highlight>
              </a:rPr>
              <a:t>doi</a:t>
            </a:r>
            <a:r>
              <a:rPr lang="en-US" sz="2400" b="0" dirty="0">
                <a:solidFill>
                  <a:schemeClr val="tx1"/>
                </a:solidFill>
                <a:highlight>
                  <a:srgbClr val="FFFFFF"/>
                </a:highlight>
              </a:rPr>
              <a:t>: 10.1109/ICC45855.2022.9838765.</a:t>
            </a:r>
          </a:p>
          <a:p>
            <a:pPr>
              <a:lnSpc>
                <a:spcPct val="120000"/>
              </a:lnSpc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74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30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E0DE-9C74-EC99-9F00-274F356B5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Use-cases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6A77-1ED0-7353-3B94-D7E34495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6229356" cy="2057399"/>
          </a:xfrm>
        </p:spPr>
        <p:txBody>
          <a:bodyPr>
            <a:normAutofit fontScale="85000" lnSpcReduction="20000"/>
          </a:bodyPr>
          <a:lstStyle/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77777"/>
              <a:buChar char="●"/>
            </a:pPr>
            <a:r>
              <a:rPr lang="en-US" dirty="0"/>
              <a:t>Teleconference / video streaming, remote work and education</a:t>
            </a:r>
          </a:p>
          <a:p>
            <a:pPr marL="457200" lvl="0" indent="-310832" algn="l" rtl="0">
              <a:spcBef>
                <a:spcPts val="1000"/>
              </a:spcBef>
              <a:spcAft>
                <a:spcPts val="0"/>
              </a:spcAft>
              <a:buSzPct val="77777"/>
              <a:buChar char="●"/>
            </a:pPr>
            <a:r>
              <a:rPr lang="en-US" dirty="0"/>
              <a:t>Cloud-supported productivity: Fast content/file exchange in collaborative environments</a:t>
            </a:r>
          </a:p>
          <a:p>
            <a:pPr marL="457200" lvl="0" indent="-310832" algn="l" rtl="0">
              <a:spcBef>
                <a:spcPts val="1000"/>
              </a:spcBef>
              <a:spcAft>
                <a:spcPts val="0"/>
              </a:spcAft>
              <a:buSzPct val="77777"/>
              <a:buChar char="●"/>
            </a:pPr>
            <a:r>
              <a:rPr lang="en-US" dirty="0">
                <a:solidFill>
                  <a:schemeClr val="dk1"/>
                </a:solidFill>
              </a:rPr>
              <a:t>(Cloud) Gaming, VR/AR / Metaverse </a:t>
            </a:r>
            <a:endParaRPr lang="en-US" dirty="0"/>
          </a:p>
          <a:p>
            <a:pPr marL="457200" lvl="0" indent="-310832" algn="l" rtl="0">
              <a:spcBef>
                <a:spcPts val="1000"/>
              </a:spcBef>
              <a:spcAft>
                <a:spcPts val="1000"/>
              </a:spcAft>
              <a:buSzPct val="77777"/>
              <a:buChar char="●"/>
            </a:pPr>
            <a:r>
              <a:rPr lang="en-US" dirty="0"/>
              <a:t>System &amp; plan control (machines, robots)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15EE1-CA90-BE81-28F0-F743C065E3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FBF56-E466-04F6-2EF7-36B4647DA1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6D979E-2004-A97D-3C0E-404ECFE6A5C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pic>
        <p:nvPicPr>
          <p:cNvPr id="7" name="Google Shape;211;p35">
            <a:extLst>
              <a:ext uri="{FF2B5EF4-FFF2-40B4-BE49-F238E27FC236}">
                <a16:creationId xmlns:a16="http://schemas.microsoft.com/office/drawing/2014/main" id="{1C352763-26D6-396E-D5C8-9B5DD87923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1307" y="2209800"/>
            <a:ext cx="2470925" cy="13656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0;p35">
            <a:extLst>
              <a:ext uri="{FF2B5EF4-FFF2-40B4-BE49-F238E27FC236}">
                <a16:creationId xmlns:a16="http://schemas.microsoft.com/office/drawing/2014/main" id="{7C4685E8-7B3B-39D1-4652-2CAE24A39202}"/>
              </a:ext>
            </a:extLst>
          </p:cNvPr>
          <p:cNvSpPr txBox="1"/>
          <p:nvPr/>
        </p:nvSpPr>
        <p:spPr>
          <a:xfrm>
            <a:off x="2287125" y="5466050"/>
            <a:ext cx="85623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XR streaming</a:t>
            </a:r>
            <a:r>
              <a:rPr lang="en-US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Can we predict connection degradation enough in advance to perform preventive actions?  </a:t>
            </a:r>
            <a:endParaRPr sz="18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212;p35">
            <a:extLst>
              <a:ext uri="{FF2B5EF4-FFF2-40B4-BE49-F238E27FC236}">
                <a16:creationId xmlns:a16="http://schemas.microsoft.com/office/drawing/2014/main" id="{4A6AF1A2-C513-11AC-053D-D7DD744A85CA}"/>
              </a:ext>
            </a:extLst>
          </p:cNvPr>
          <p:cNvSpPr/>
          <p:nvPr/>
        </p:nvSpPr>
        <p:spPr>
          <a:xfrm>
            <a:off x="4648200" y="4343400"/>
            <a:ext cx="5760300" cy="808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Low-latency, high-throughput, high-reliability</a:t>
            </a:r>
            <a:endParaRPr sz="16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Stable connectivity &amp; predictable performance</a:t>
            </a:r>
            <a:endParaRPr sz="16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13;p35">
            <a:extLst>
              <a:ext uri="{FF2B5EF4-FFF2-40B4-BE49-F238E27FC236}">
                <a16:creationId xmlns:a16="http://schemas.microsoft.com/office/drawing/2014/main" id="{B80B5237-52E4-8DEB-F595-4936870C8D30}"/>
              </a:ext>
            </a:extLst>
          </p:cNvPr>
          <p:cNvSpPr/>
          <p:nvPr/>
        </p:nvSpPr>
        <p:spPr>
          <a:xfrm>
            <a:off x="2438400" y="4343400"/>
            <a:ext cx="2214000" cy="808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</a:t>
            </a:r>
            <a:endParaRPr sz="1600" b="1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272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D7C7EB-B931-2873-DB91-BBF63BB2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Using ML to build models from data</a:t>
            </a:r>
            <a:br>
              <a:rPr lang="en-US" dirty="0"/>
            </a:br>
            <a:endParaRPr lang="pl-PL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205C9A-DAB1-A1FB-C2C4-E37F9E8FB2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5029A-E37B-2323-5324-7ED45CC815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Boris Bellalta (UPF Barcelona), Szymon Szott (AGH University)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86A3F-E326-9E89-28DA-38F6EBAA5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642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7648</Words>
  <Application>Microsoft Office PowerPoint</Application>
  <PresentationFormat>Widescreen</PresentationFormat>
  <Paragraphs>1160</Paragraphs>
  <Slides>74</Slides>
  <Notes>74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Noto Sans Symbols</vt:lpstr>
      <vt:lpstr>Times New Roman</vt:lpstr>
      <vt:lpstr>Office Theme</vt:lpstr>
      <vt:lpstr>Document</vt:lpstr>
      <vt:lpstr>Wi-Fi Meets ML: Re-thinking Next-generation Wi-Fi Networks</vt:lpstr>
      <vt:lpstr>Abstract</vt:lpstr>
      <vt:lpstr>Boris Bellalta</vt:lpstr>
      <vt:lpstr>Szymon Szott</vt:lpstr>
      <vt:lpstr>Acknowledgements</vt:lpstr>
      <vt:lpstr>Outline</vt:lpstr>
      <vt:lpstr>IEEE 802.11</vt:lpstr>
      <vt:lpstr>Wi-Fi Use-cases</vt:lpstr>
      <vt:lpstr>1. Using ML to build models from data </vt:lpstr>
      <vt:lpstr>Outline</vt:lpstr>
      <vt:lpstr>Artificial Intelligence and Machine Learning</vt:lpstr>
      <vt:lpstr>Building models</vt:lpstr>
      <vt:lpstr>Why is having a model useful?</vt:lpstr>
      <vt:lpstr>Why is having a model useful?</vt:lpstr>
      <vt:lpstr>ML techniques build models from data (training)</vt:lpstr>
      <vt:lpstr>Outline</vt:lpstr>
      <vt:lpstr>Taxonomy of ML models</vt:lpstr>
      <vt:lpstr>Supervised Learning</vt:lpstr>
      <vt:lpstr>A Wi-Fi dataset</vt:lpstr>
      <vt:lpstr>Example: Linear Regression</vt:lpstr>
      <vt:lpstr>Example: Neural Network</vt:lpstr>
      <vt:lpstr>Example: Neural Network</vt:lpstr>
      <vt:lpstr>A problem (or not) of SL models</vt:lpstr>
      <vt:lpstr>Unsupervised Learning</vt:lpstr>
      <vt:lpstr>Reinforcement Learning</vt:lpstr>
      <vt:lpstr>Reinforcement Learning</vt:lpstr>
      <vt:lpstr>RL vs standard ‘rule-based’ protocols?</vt:lpstr>
      <vt:lpstr>Actions, Rewards and States</vt:lpstr>
      <vt:lpstr>Multi-armed Bandits (MABs)</vt:lpstr>
      <vt:lpstr>Example: Channel Selection (MABs)</vt:lpstr>
      <vt:lpstr>Example: Channel Selection (MABs)</vt:lpstr>
      <vt:lpstr>Q-learning</vt:lpstr>
      <vt:lpstr>Example: Channel Selection (Q-learning)</vt:lpstr>
      <vt:lpstr>Example: Channel Selection (Q-learning)</vt:lpstr>
      <vt:lpstr>Deep Q-learning (DQN) </vt:lpstr>
      <vt:lpstr>Example: DQN for CW optimization [2]</vt:lpstr>
      <vt:lpstr>Example cont’d</vt:lpstr>
      <vt:lpstr>Outline</vt:lpstr>
      <vt:lpstr>Training and deploying an ML model</vt:lpstr>
      <vt:lpstr>Training an ML model</vt:lpstr>
      <vt:lpstr>Deploying a (global) ML model</vt:lpstr>
      <vt:lpstr>Training and deploying an ML model</vt:lpstr>
      <vt:lpstr>Example: ‘FL’ with MABs for SR [4]</vt:lpstr>
      <vt:lpstr>Transfer Learning</vt:lpstr>
      <vt:lpstr>Re-cap</vt:lpstr>
      <vt:lpstr>Related publications</vt:lpstr>
      <vt:lpstr>2. ML for improving IEEE 802.11 performance  </vt:lpstr>
      <vt:lpstr>Outline</vt:lpstr>
      <vt:lpstr>Augmented Wi-Fi with AI/ML</vt:lpstr>
      <vt:lpstr>Research applications of ML to 802.11</vt:lpstr>
      <vt:lpstr>Examples</vt:lpstr>
      <vt:lpstr>ML-enhanced Decentralized AP selection</vt:lpstr>
      <vt:lpstr>ML-enhanced Decentralized AP selection</vt:lpstr>
      <vt:lpstr>ML-enhanced Dec. AP sel.</vt:lpstr>
      <vt:lpstr>ML-enhanced Dec. AP sel.</vt:lpstr>
      <vt:lpstr>ML-enhanced Dec. AP sel. vs Load-aware AP sel.</vt:lpstr>
      <vt:lpstr>ML-enhanced Decentralized Channel Selection</vt:lpstr>
      <vt:lpstr>ML-enhanced Decentralized Channel Selection</vt:lpstr>
      <vt:lpstr>ML-enhanced Decentralized Channel Selection</vt:lpstr>
      <vt:lpstr>ML-enhanced Decentralized Channel Selection</vt:lpstr>
      <vt:lpstr>ML-enhanced Decentralized Channel Selection</vt:lpstr>
      <vt:lpstr>Wi-Fi 7 (IEEE 802.11be)</vt:lpstr>
      <vt:lpstr>Multi-link Operation</vt:lpstr>
      <vt:lpstr>Re-cap</vt:lpstr>
      <vt:lpstr>3. Open challenges, Missing Pieces, &amp; Summary </vt:lpstr>
      <vt:lpstr>Outline</vt:lpstr>
      <vt:lpstr>AI/ML for Wi-Fi - Open Challenges </vt:lpstr>
      <vt:lpstr>Research</vt:lpstr>
      <vt:lpstr>New simulation / experimental tools </vt:lpstr>
      <vt:lpstr>AI/ML in practice</vt:lpstr>
      <vt:lpstr>What is required from 802.11? (1)</vt:lpstr>
      <vt:lpstr>What is required from 802.11? (2)</vt:lpstr>
      <vt:lpstr>Summary &amp; take-home messages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Wi-Fi Meets ML: Re-thinking Next-generation Wi-Fi Networks</dc:title>
  <dc:creator>Szymon Szott</dc:creator>
  <cp:lastModifiedBy>Szymon Szott</cp:lastModifiedBy>
  <cp:revision>13</cp:revision>
  <cp:lastPrinted>1601-01-01T00:00:00Z</cp:lastPrinted>
  <dcterms:created xsi:type="dcterms:W3CDTF">2022-09-01T08:38:53Z</dcterms:created>
  <dcterms:modified xsi:type="dcterms:W3CDTF">2022-09-01T16:50:19Z</dcterms:modified>
</cp:coreProperties>
</file>