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1" r:id="rId5"/>
    <p:sldId id="394" r:id="rId6"/>
    <p:sldId id="682" r:id="rId7"/>
    <p:sldId id="678" r:id="rId8"/>
    <p:sldId id="680" r:id="rId9"/>
    <p:sldId id="679" r:id="rId10"/>
    <p:sldId id="681" r:id="rId11"/>
    <p:sldId id="683" r:id="rId12"/>
    <p:sldId id="684" r:id="rId13"/>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A3A9B4-62EA-47E0-876F-DD901F184FBA}" v="36" dt="2022-08-28T19:02:56.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62" autoAdjust="0"/>
    <p:restoredTop sz="93771" autoAdjust="0"/>
  </p:normalViewPr>
  <p:slideViewPr>
    <p:cSldViewPr showGuides="1">
      <p:cViewPr varScale="1">
        <p:scale>
          <a:sx n="151" d="100"/>
          <a:sy n="151" d="100"/>
        </p:scale>
        <p:origin x="1004" y="88"/>
      </p:cViewPr>
      <p:guideLst>
        <p:guide orient="horz" pos="2160"/>
        <p:guide pos="3840"/>
      </p:guideLst>
    </p:cSldViewPr>
  </p:slideViewPr>
  <p:outlineViewPr>
    <p:cViewPr>
      <p:scale>
        <a:sx n="50" d="100"/>
        <a:sy n="50"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DF0BDB8A-338A-47B7-8BD3-8ABAE343A782}" type="slidenum">
              <a:rPr lang="en-GB" altLang="en-US" smtClean="0"/>
              <a:pPr>
                <a:defRPr/>
              </a:pPr>
              <a:t>5</a:t>
            </a:fld>
            <a:endParaRPr lang="en-GB" altLang="en-US"/>
          </a:p>
        </p:txBody>
      </p:sp>
    </p:spTree>
    <p:extLst>
      <p:ext uri="{BB962C8B-B14F-4D97-AF65-F5344CB8AC3E}">
        <p14:creationId xmlns:p14="http://schemas.microsoft.com/office/powerpoint/2010/main" val="2559348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a:xfrm>
            <a:off x="928688" y="332601"/>
            <a:ext cx="1579600" cy="276999"/>
          </a:xfrm>
        </p:spPr>
        <p:txBody>
          <a:bodyPr/>
          <a:lstStyle>
            <a:lvl1pPr>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579600" cy="276999"/>
          </a:xfrm>
        </p:spPr>
        <p:txBody>
          <a:bodyPr/>
          <a:lstStyle>
            <a:lvl1pPr>
              <a:spcBef>
                <a:spcPct val="0"/>
              </a:spcBef>
              <a:buFontTx/>
              <a:buNone/>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885076" y="6475413"/>
            <a:ext cx="1506824" cy="184666"/>
          </a:xfrm>
        </p:spPr>
        <p:txBody>
          <a:bodyPr/>
          <a:lstStyle>
            <a:lvl1pPr>
              <a:defRPr/>
            </a:lvl1pPr>
          </a:lstStyle>
          <a:p>
            <a:pPr>
              <a:defRPr/>
            </a:pPr>
            <a:r>
              <a:rPr lang="en-GB" dirty="0"/>
              <a:t>Rich Kennedy (Huawei)</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2022</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September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538828" y="6475413"/>
            <a:ext cx="18530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Rich Kennedy (Huawei)</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802.11-22/1398r0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db.cept.org/download/2ca5fcbd-4090/attachments/2013_ERCRep025.pdf" TargetMode="External"/><Relationship Id="rId2" Type="http://schemas.openxmlformats.org/officeDocument/2006/relationships/hyperlink" Target="https://www.itu.int/pub/R-REG-RR" TargetMode="External"/><Relationship Id="rId1" Type="http://schemas.openxmlformats.org/officeDocument/2006/relationships/slideLayout" Target="../slideLayouts/slideLayout2.xml"/><Relationship Id="rId5" Type="http://schemas.openxmlformats.org/officeDocument/2006/relationships/hyperlink" Target="https://transition.fcc.gov/oet/spectrum/table/fcctable.docx" TargetMode="External"/><Relationship Id="rId4" Type="http://schemas.openxmlformats.org/officeDocument/2006/relationships/hyperlink" Target="https://efis.cept.org/view/search-general.d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885076" y="6475413"/>
            <a:ext cx="150682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Rich Kennedy (Huawei)</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RR-TAG </a:t>
            </a:r>
            <a:r>
              <a:rPr lang="en-GB" altLang="en-US" dirty="0" err="1"/>
              <a:t>mmWave</a:t>
            </a:r>
            <a:r>
              <a:rPr lang="en-GB" altLang="en-US" dirty="0"/>
              <a:t> Spectrum Survey</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2022-09-13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4208974174"/>
              </p:ext>
            </p:extLst>
          </p:nvPr>
        </p:nvGraphicFramePr>
        <p:xfrm>
          <a:off x="1919288" y="2603500"/>
          <a:ext cx="8131175" cy="2333625"/>
        </p:xfrm>
        <a:graphic>
          <a:graphicData uri="http://schemas.openxmlformats.org/presentationml/2006/ole">
            <mc:AlternateContent xmlns:mc="http://schemas.openxmlformats.org/markup-compatibility/2006">
              <mc:Choice xmlns:v="urn:schemas-microsoft-com:vml" Requires="v">
                <p:oleObj name="Document" r:id="rId3" imgW="8127419" imgH="2337566" progId="Word.Document.8">
                  <p:embed/>
                </p:oleObj>
              </mc:Choice>
              <mc:Fallback>
                <p:oleObj name="Document" r:id="rId3" imgW="8127419" imgH="233756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19288" y="2603500"/>
                        <a:ext cx="813117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a:extLst>
              <a:ext uri="{FF2B5EF4-FFF2-40B4-BE49-F238E27FC236}">
                <a16:creationId xmlns:a16="http://schemas.microsoft.com/office/drawing/2014/main" id="{494DD183-1EDE-CAF6-EC27-7E34A3605713}"/>
              </a:ext>
            </a:extLst>
          </p:cNvPr>
          <p:cNvSpPr>
            <a:spLocks noGrp="1"/>
          </p:cNvSpPr>
          <p:nvPr>
            <p:ph type="dt" sz="half" idx="10"/>
          </p:nvPr>
        </p:nvSpPr>
        <p:spPr/>
        <p:txBody>
          <a:bodyPr/>
          <a:lstStyle/>
          <a:p>
            <a:pPr>
              <a:defRPr/>
            </a:pPr>
            <a:r>
              <a:rPr lang="en-US" altLang="en-US" dirty="0"/>
              <a:t>September 2022</a:t>
            </a:r>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IEEE 802.11 is considering </a:t>
            </a:r>
            <a:r>
              <a:rPr lang="en-GB" altLang="en-US" sz="3200" dirty="0" err="1"/>
              <a:t>mmWave</a:t>
            </a:r>
            <a:r>
              <a:rPr lang="en-GB" altLang="en-US" sz="3200" dirty="0"/>
              <a:t> bands for the UHR project to supplement the bands currently in use. IEEE 802.18, the Radio Regulatory Technical Advisory Group has experts and experience in spectrum use. This presentation is an introduction to what this group will be doing, and what it plans to deliver to the UHR SG/TG. This information will also be useful for other IEEE wireless groups, specifically 802.15.</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a:t>
            </a:r>
          </a:p>
        </p:txBody>
      </p:sp>
      <p:sp>
        <p:nvSpPr>
          <p:cNvPr id="2" name="Date Placeholder 1">
            <a:extLst>
              <a:ext uri="{FF2B5EF4-FFF2-40B4-BE49-F238E27FC236}">
                <a16:creationId xmlns:a16="http://schemas.microsoft.com/office/drawing/2014/main" id="{DE2ACAFB-4D27-A674-6E7E-3C31AD20F15C}"/>
              </a:ext>
            </a:extLst>
          </p:cNvPr>
          <p:cNvSpPr>
            <a:spLocks noGrp="1"/>
          </p:cNvSpPr>
          <p:nvPr>
            <p:ph type="dt" sz="half" idx="10"/>
          </p:nvPr>
        </p:nvSpPr>
        <p:spPr/>
        <p:txBody>
          <a:bodyPr/>
          <a:lstStyle/>
          <a:p>
            <a:pPr>
              <a:defRPr/>
            </a:pPr>
            <a:r>
              <a:rPr lang="en-US" altLang="en-US" dirty="0"/>
              <a:t>September 2022</a:t>
            </a: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Bands Being Studies (and Why)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45 GHz band</a:t>
            </a:r>
          </a:p>
          <a:p>
            <a:pPr lvl="1"/>
            <a:r>
              <a:rPr lang="en-US" altLang="en-US" dirty="0"/>
              <a:t>Potentially 5.5 GHz available (42.5 – 48 GHz)</a:t>
            </a:r>
          </a:p>
          <a:p>
            <a:pPr lvl="1"/>
            <a:r>
              <a:rPr lang="en-US" altLang="en-US" dirty="0"/>
              <a:t>Preferred in China over 60 GHz</a:t>
            </a:r>
          </a:p>
          <a:p>
            <a:pPr lvl="1"/>
            <a:r>
              <a:rPr lang="en-US" altLang="en-US" dirty="0"/>
              <a:t>Europe has an SRD standard encompassing the band (EN 305 550-1)</a:t>
            </a:r>
          </a:p>
          <a:p>
            <a:r>
              <a:rPr lang="en-US" altLang="en-US" dirty="0"/>
              <a:t>60 GHz band</a:t>
            </a:r>
          </a:p>
          <a:p>
            <a:pPr lvl="1"/>
            <a:r>
              <a:rPr lang="en-US" altLang="en-US" dirty="0"/>
              <a:t>Potentially 14 GHz available (57 – 71 GHz)</a:t>
            </a:r>
          </a:p>
          <a:p>
            <a:pPr lvl="1"/>
            <a:r>
              <a:rPr lang="en-US" altLang="en-US" dirty="0"/>
              <a:t>IEEE 802.11 has long experience with this band</a:t>
            </a:r>
          </a:p>
          <a:p>
            <a:pPr lvl="1"/>
            <a:r>
              <a:rPr lang="en-US" altLang="en-US" dirty="0"/>
              <a:t>ETSI has a standard that could be modified to support UHR (EN 303 753)</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3</a:t>
            </a:fld>
            <a:endParaRPr lang="en-US" altLang="en-US"/>
          </a:p>
        </p:txBody>
      </p:sp>
      <p:sp>
        <p:nvSpPr>
          <p:cNvPr id="2" name="Date Placeholder 1">
            <a:extLst>
              <a:ext uri="{FF2B5EF4-FFF2-40B4-BE49-F238E27FC236}">
                <a16:creationId xmlns:a16="http://schemas.microsoft.com/office/drawing/2014/main" id="{F1FD619F-518F-4CF7-FCD6-94CDDF614103}"/>
              </a:ext>
            </a:extLst>
          </p:cNvPr>
          <p:cNvSpPr>
            <a:spLocks noGrp="1"/>
          </p:cNvSpPr>
          <p:nvPr>
            <p:ph type="dt" sz="half" idx="10"/>
          </p:nvPr>
        </p:nvSpPr>
        <p:spPr/>
        <p:txBody>
          <a:bodyPr/>
          <a:lstStyle/>
          <a:p>
            <a:pPr>
              <a:defRPr/>
            </a:pPr>
            <a:r>
              <a:rPr lang="en-US" altLang="en-US" dirty="0"/>
              <a:t>September 2022</a:t>
            </a:r>
            <a:endParaRPr lang="en-GB" altLang="en-US" dirty="0"/>
          </a:p>
        </p:txBody>
      </p:sp>
    </p:spTree>
    <p:extLst>
      <p:ext uri="{BB962C8B-B14F-4D97-AF65-F5344CB8AC3E}">
        <p14:creationId xmlns:p14="http://schemas.microsoft.com/office/powerpoint/2010/main" val="223414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Parallel Project For Information Only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Work will be conducted independent of the UHR SG/TG</a:t>
            </a:r>
          </a:p>
          <a:p>
            <a:r>
              <a:rPr lang="en-US" altLang="en-US" dirty="0"/>
              <a:t>The group will provide updates either periodically or upon request</a:t>
            </a:r>
          </a:p>
          <a:p>
            <a:r>
              <a:rPr lang="en-US" altLang="en-US" dirty="0"/>
              <a:t>Once the SG/TG makes a spectrum determination, this group will shift its focus to support</a:t>
            </a:r>
          </a:p>
          <a:p>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4</a:t>
            </a:fld>
            <a:endParaRPr lang="en-US" altLang="en-US"/>
          </a:p>
        </p:txBody>
      </p:sp>
      <p:sp>
        <p:nvSpPr>
          <p:cNvPr id="2" name="Date Placeholder 1">
            <a:extLst>
              <a:ext uri="{FF2B5EF4-FFF2-40B4-BE49-F238E27FC236}">
                <a16:creationId xmlns:a16="http://schemas.microsoft.com/office/drawing/2014/main" id="{DE7583A5-D1F2-4899-EF1C-C0695170C57C}"/>
              </a:ext>
            </a:extLst>
          </p:cNvPr>
          <p:cNvSpPr>
            <a:spLocks noGrp="1"/>
          </p:cNvSpPr>
          <p:nvPr>
            <p:ph type="dt" sz="half" idx="10"/>
          </p:nvPr>
        </p:nvSpPr>
        <p:spPr/>
        <p:txBody>
          <a:bodyPr/>
          <a:lstStyle/>
          <a:p>
            <a:pPr>
              <a:defRPr/>
            </a:pPr>
            <a:r>
              <a:rPr lang="en-US" altLang="en-US" dirty="0"/>
              <a:t>September 2022</a:t>
            </a:r>
            <a:endParaRPr lang="en-GB" altLang="en-US" dirty="0"/>
          </a:p>
        </p:txBody>
      </p:sp>
    </p:spTree>
    <p:extLst>
      <p:ext uri="{BB962C8B-B14F-4D97-AF65-F5344CB8AC3E}">
        <p14:creationId xmlns:p14="http://schemas.microsoft.com/office/powerpoint/2010/main" val="370696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Art of Spectrum Complexity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5</a:t>
            </a:fld>
            <a:endParaRPr lang="en-US" altLang="en-US"/>
          </a:p>
        </p:txBody>
      </p:sp>
      <p:pic>
        <p:nvPicPr>
          <p:cNvPr id="4" name="Content Placeholder 3">
            <a:extLst>
              <a:ext uri="{FF2B5EF4-FFF2-40B4-BE49-F238E27FC236}">
                <a16:creationId xmlns:a16="http://schemas.microsoft.com/office/drawing/2014/main" id="{04E7A23C-489F-4D08-BF86-B9B0C9F910C8}"/>
              </a:ext>
            </a:extLst>
          </p:cNvPr>
          <p:cNvPicPr>
            <a:picLocks noGrp="1" noChangeAspect="1"/>
          </p:cNvPicPr>
          <p:nvPr>
            <p:ph idx="1"/>
          </p:nvPr>
        </p:nvPicPr>
        <p:blipFill>
          <a:blip r:embed="rId3"/>
          <a:stretch>
            <a:fillRect/>
          </a:stretch>
        </p:blipFill>
        <p:spPr>
          <a:xfrm>
            <a:off x="2060873" y="1523930"/>
            <a:ext cx="7821525" cy="4951483"/>
          </a:xfrm>
        </p:spPr>
      </p:pic>
      <p:sp>
        <p:nvSpPr>
          <p:cNvPr id="2" name="Date Placeholder 1">
            <a:extLst>
              <a:ext uri="{FF2B5EF4-FFF2-40B4-BE49-F238E27FC236}">
                <a16:creationId xmlns:a16="http://schemas.microsoft.com/office/drawing/2014/main" id="{B424C12D-C83C-EE8E-E0DF-63EC59A3196B}"/>
              </a:ext>
            </a:extLst>
          </p:cNvPr>
          <p:cNvSpPr>
            <a:spLocks noGrp="1"/>
          </p:cNvSpPr>
          <p:nvPr>
            <p:ph type="dt" sz="half" idx="10"/>
          </p:nvPr>
        </p:nvSpPr>
        <p:spPr/>
        <p:txBody>
          <a:bodyPr/>
          <a:lstStyle/>
          <a:p>
            <a:pPr>
              <a:defRPr/>
            </a:pPr>
            <a:r>
              <a:rPr lang="en-US" altLang="en-US"/>
              <a:t>September 2022</a:t>
            </a:r>
            <a:endParaRPr lang="en-GB" altLang="en-US" dirty="0"/>
          </a:p>
        </p:txBody>
      </p:sp>
      <p:cxnSp>
        <p:nvCxnSpPr>
          <p:cNvPr id="5" name="Straight Connector 4">
            <a:extLst>
              <a:ext uri="{FF2B5EF4-FFF2-40B4-BE49-F238E27FC236}">
                <a16:creationId xmlns:a16="http://schemas.microsoft.com/office/drawing/2014/main" id="{E4444D36-2801-ADFD-8863-268F01D79C16}"/>
              </a:ext>
            </a:extLst>
          </p:cNvPr>
          <p:cNvCxnSpPr/>
          <p:nvPr/>
        </p:nvCxnSpPr>
        <p:spPr bwMode="auto">
          <a:xfrm flipV="1">
            <a:off x="6168008"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 name="Straight Connector 6">
            <a:extLst>
              <a:ext uri="{FF2B5EF4-FFF2-40B4-BE49-F238E27FC236}">
                <a16:creationId xmlns:a16="http://schemas.microsoft.com/office/drawing/2014/main" id="{440391B3-E9C9-510F-A8CC-D9072CA8806E}"/>
              </a:ext>
            </a:extLst>
          </p:cNvPr>
          <p:cNvCxnSpPr/>
          <p:nvPr/>
        </p:nvCxnSpPr>
        <p:spPr bwMode="auto">
          <a:xfrm flipV="1">
            <a:off x="6312024"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F6A3782F-6A1A-0F1B-CFDC-3F5A7D2DD203}"/>
              </a:ext>
            </a:extLst>
          </p:cNvPr>
          <p:cNvCxnSpPr/>
          <p:nvPr/>
        </p:nvCxnSpPr>
        <p:spPr bwMode="auto">
          <a:xfrm flipV="1">
            <a:off x="508788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a:extLst>
              <a:ext uri="{FF2B5EF4-FFF2-40B4-BE49-F238E27FC236}">
                <a16:creationId xmlns:a16="http://schemas.microsoft.com/office/drawing/2014/main" id="{386426B2-7F53-7FFA-6F3B-8D4B9ED7B1BF}"/>
              </a:ext>
            </a:extLst>
          </p:cNvPr>
          <p:cNvCxnSpPr/>
          <p:nvPr/>
        </p:nvCxnSpPr>
        <p:spPr bwMode="auto">
          <a:xfrm flipV="1">
            <a:off x="5303912"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6D4A90E6-AEA1-4EC5-E21D-7E41CB7E44B3}"/>
              </a:ext>
            </a:extLst>
          </p:cNvPr>
          <p:cNvCxnSpPr/>
          <p:nvPr/>
        </p:nvCxnSpPr>
        <p:spPr bwMode="auto">
          <a:xfrm flipV="1">
            <a:off x="5735960"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CACEDED4-508D-7B79-8BE5-8E66041093B8}"/>
              </a:ext>
            </a:extLst>
          </p:cNvPr>
          <p:cNvCxnSpPr/>
          <p:nvPr/>
        </p:nvCxnSpPr>
        <p:spPr bwMode="auto">
          <a:xfrm flipV="1">
            <a:off x="616800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a:extLst>
              <a:ext uri="{FF2B5EF4-FFF2-40B4-BE49-F238E27FC236}">
                <a16:creationId xmlns:a16="http://schemas.microsoft.com/office/drawing/2014/main" id="{83202E25-7FD4-65A9-6BE6-2498AD35588F}"/>
              </a:ext>
            </a:extLst>
          </p:cNvPr>
          <p:cNvSpPr txBox="1"/>
          <p:nvPr/>
        </p:nvSpPr>
        <p:spPr>
          <a:xfrm>
            <a:off x="6240016" y="4653136"/>
            <a:ext cx="432045" cy="215444"/>
          </a:xfrm>
          <a:prstGeom prst="rect">
            <a:avLst/>
          </a:prstGeom>
          <a:noFill/>
        </p:spPr>
        <p:txBody>
          <a:bodyPr wrap="square" rtlCol="0">
            <a:spAutoFit/>
          </a:bodyPr>
          <a:lstStyle/>
          <a:p>
            <a:r>
              <a:rPr lang="en-US" sz="800" dirty="0"/>
              <a:t>6GHz</a:t>
            </a:r>
          </a:p>
        </p:txBody>
      </p:sp>
      <p:sp>
        <p:nvSpPr>
          <p:cNvPr id="18" name="TextBox 17">
            <a:extLst>
              <a:ext uri="{FF2B5EF4-FFF2-40B4-BE49-F238E27FC236}">
                <a16:creationId xmlns:a16="http://schemas.microsoft.com/office/drawing/2014/main" id="{ED13A1F7-430C-FBAD-0C3B-9434A428902A}"/>
              </a:ext>
            </a:extLst>
          </p:cNvPr>
          <p:cNvSpPr txBox="1"/>
          <p:nvPr/>
        </p:nvSpPr>
        <p:spPr>
          <a:xfrm>
            <a:off x="4655840" y="5373216"/>
            <a:ext cx="504056" cy="215444"/>
          </a:xfrm>
          <a:prstGeom prst="rect">
            <a:avLst/>
          </a:prstGeom>
          <a:noFill/>
        </p:spPr>
        <p:txBody>
          <a:bodyPr wrap="square" rtlCol="0">
            <a:spAutoFit/>
          </a:bodyPr>
          <a:lstStyle/>
          <a:p>
            <a:r>
              <a:rPr lang="en-US" sz="800" dirty="0"/>
              <a:t>45GHz</a:t>
            </a:r>
          </a:p>
        </p:txBody>
      </p:sp>
      <p:sp>
        <p:nvSpPr>
          <p:cNvPr id="20" name="TextBox 19">
            <a:extLst>
              <a:ext uri="{FF2B5EF4-FFF2-40B4-BE49-F238E27FC236}">
                <a16:creationId xmlns:a16="http://schemas.microsoft.com/office/drawing/2014/main" id="{7E39C184-B580-8B0F-9746-4FA23FD8B62B}"/>
              </a:ext>
            </a:extLst>
          </p:cNvPr>
          <p:cNvSpPr txBox="1"/>
          <p:nvPr/>
        </p:nvSpPr>
        <p:spPr>
          <a:xfrm>
            <a:off x="6168008" y="5373216"/>
            <a:ext cx="504056" cy="215444"/>
          </a:xfrm>
          <a:prstGeom prst="rect">
            <a:avLst/>
          </a:prstGeom>
          <a:noFill/>
        </p:spPr>
        <p:txBody>
          <a:bodyPr wrap="square" rtlCol="0">
            <a:spAutoFit/>
          </a:bodyPr>
          <a:lstStyle/>
          <a:p>
            <a:r>
              <a:rPr lang="en-US" sz="800" dirty="0"/>
              <a:t>60GHz</a:t>
            </a:r>
          </a:p>
        </p:txBody>
      </p:sp>
      <p:sp>
        <p:nvSpPr>
          <p:cNvPr id="32" name="TextBox 31">
            <a:extLst>
              <a:ext uri="{FF2B5EF4-FFF2-40B4-BE49-F238E27FC236}">
                <a16:creationId xmlns:a16="http://schemas.microsoft.com/office/drawing/2014/main" id="{E337AD07-27AC-E5B1-1707-673188DB3690}"/>
              </a:ext>
            </a:extLst>
          </p:cNvPr>
          <p:cNvSpPr txBox="1"/>
          <p:nvPr/>
        </p:nvSpPr>
        <p:spPr>
          <a:xfrm>
            <a:off x="6456040" y="5517232"/>
            <a:ext cx="184731" cy="276999"/>
          </a:xfrm>
          <a:prstGeom prst="rect">
            <a:avLst/>
          </a:prstGeom>
          <a:noFill/>
        </p:spPr>
        <p:txBody>
          <a:bodyPr wrap="none" rtlCol="0">
            <a:spAutoFit/>
          </a:bodyPr>
          <a:lstStyle/>
          <a:p>
            <a:endParaRPr lang="en-US" dirty="0"/>
          </a:p>
        </p:txBody>
      </p:sp>
      <p:sp>
        <p:nvSpPr>
          <p:cNvPr id="36" name="Rectangle 35">
            <a:extLst>
              <a:ext uri="{FF2B5EF4-FFF2-40B4-BE49-F238E27FC236}">
                <a16:creationId xmlns:a16="http://schemas.microsoft.com/office/drawing/2014/main" id="{383A827E-8BDF-28E0-849F-2F112383E3C9}"/>
              </a:ext>
            </a:extLst>
          </p:cNvPr>
          <p:cNvSpPr/>
          <p:nvPr/>
        </p:nvSpPr>
        <p:spPr bwMode="auto">
          <a:xfrm>
            <a:off x="5087888" y="5445224"/>
            <a:ext cx="216024"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8BB37110-656B-69FC-FD93-46A4875C329B}"/>
              </a:ext>
            </a:extLst>
          </p:cNvPr>
          <p:cNvSpPr/>
          <p:nvPr/>
        </p:nvSpPr>
        <p:spPr bwMode="auto">
          <a:xfrm>
            <a:off x="5735960" y="5445224"/>
            <a:ext cx="432047"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BCE27A66-8F8E-8416-CA57-4FEDDDA88B89}"/>
              </a:ext>
            </a:extLst>
          </p:cNvPr>
          <p:cNvSpPr/>
          <p:nvPr/>
        </p:nvSpPr>
        <p:spPr bwMode="auto">
          <a:xfrm>
            <a:off x="6168007" y="4725144"/>
            <a:ext cx="141335"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4000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Spectrum Study Plan</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Review </a:t>
            </a:r>
            <a:r>
              <a:rPr lang="en-US" altLang="en-US" u="sng" dirty="0"/>
              <a:t>all</a:t>
            </a:r>
            <a:r>
              <a:rPr lang="en-US" altLang="en-US" dirty="0"/>
              <a:t> the relevant documents and online information</a:t>
            </a:r>
          </a:p>
          <a:p>
            <a:pPr lvl="1"/>
            <a:r>
              <a:rPr lang="en-US" sz="1600" dirty="0"/>
              <a:t>ITU-R Radio Regulations [and all the footnotes!]</a:t>
            </a:r>
          </a:p>
          <a:p>
            <a:pPr lvl="1"/>
            <a:r>
              <a:rPr lang="en-US" sz="1800" dirty="0"/>
              <a:t>European Table of Frequency Allocations</a:t>
            </a:r>
          </a:p>
          <a:p>
            <a:pPr lvl="1"/>
            <a:r>
              <a:rPr lang="en-US" sz="1800" dirty="0"/>
              <a:t>ECO Frequency Information System</a:t>
            </a:r>
          </a:p>
          <a:p>
            <a:pPr lvl="1"/>
            <a:r>
              <a:rPr lang="en-US" sz="1600" dirty="0"/>
              <a:t>US FCC Table of Frequencies</a:t>
            </a:r>
          </a:p>
          <a:p>
            <a:pPr lvl="1"/>
            <a:r>
              <a:rPr lang="en-US" sz="1800" dirty="0"/>
              <a:t>All other applicable and available regulatory domain regulations</a:t>
            </a:r>
          </a:p>
          <a:p>
            <a:r>
              <a:rPr lang="en-US" altLang="en-US" dirty="0"/>
              <a:t>Review existing applicable standards</a:t>
            </a:r>
          </a:p>
          <a:p>
            <a:pPr lvl="2"/>
            <a:r>
              <a:rPr lang="en-US" altLang="en-US" dirty="0"/>
              <a:t>E.g. ETSI</a:t>
            </a:r>
            <a:r>
              <a:rPr lang="en-US" altLang="en-US" b="0" dirty="0"/>
              <a:t> EN 305 550-1, EN 303 753</a:t>
            </a:r>
          </a:p>
          <a:p>
            <a:r>
              <a:rPr lang="en-US" altLang="en-US" dirty="0"/>
              <a:t>Request information where clarifications are necessary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6</a:t>
            </a:fld>
            <a:endParaRPr lang="en-US" altLang="en-US"/>
          </a:p>
        </p:txBody>
      </p:sp>
      <p:sp>
        <p:nvSpPr>
          <p:cNvPr id="2" name="Date Placeholder 1">
            <a:extLst>
              <a:ext uri="{FF2B5EF4-FFF2-40B4-BE49-F238E27FC236}">
                <a16:creationId xmlns:a16="http://schemas.microsoft.com/office/drawing/2014/main" id="{DD3429B2-2CB6-4019-C337-6D3EF1025E74}"/>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29530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Information Supplied Will Contain </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a:xfrm>
            <a:off x="912813" y="1989137"/>
            <a:ext cx="10363200" cy="4486275"/>
          </a:xfrm>
        </p:spPr>
        <p:txBody>
          <a:bodyPr/>
          <a:lstStyle/>
          <a:p>
            <a:r>
              <a:rPr lang="en-US" dirty="0"/>
              <a:t>Spectrum availability</a:t>
            </a:r>
          </a:p>
          <a:p>
            <a:pPr lvl="1"/>
            <a:r>
              <a:rPr lang="en-US" dirty="0"/>
              <a:t>Parts or all of the proposed bands </a:t>
            </a:r>
          </a:p>
          <a:p>
            <a:pPr lvl="1"/>
            <a:r>
              <a:rPr lang="en-US" dirty="0"/>
              <a:t>Incumbent protection expectations</a:t>
            </a:r>
          </a:p>
          <a:p>
            <a:r>
              <a:rPr lang="en-US" dirty="0"/>
              <a:t>Historic spectrum sharing successes with similar incumbents</a:t>
            </a:r>
          </a:p>
          <a:p>
            <a:r>
              <a:rPr lang="en-US" dirty="0"/>
              <a:t>Global expectations for success with any required regulatory changes</a:t>
            </a:r>
          </a:p>
          <a:p>
            <a:pPr lvl="1"/>
            <a:endParaRPr lang="en-US" altLang="en-US"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7</a:t>
            </a:fld>
            <a:endParaRPr lang="en-US" altLang="en-US"/>
          </a:p>
        </p:txBody>
      </p:sp>
      <p:sp>
        <p:nvSpPr>
          <p:cNvPr id="2" name="Date Placeholder 1">
            <a:extLst>
              <a:ext uri="{FF2B5EF4-FFF2-40B4-BE49-F238E27FC236}">
                <a16:creationId xmlns:a16="http://schemas.microsoft.com/office/drawing/2014/main" id="{48A7E47E-4E58-D5D1-B3E6-4AACF6A7D081}"/>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80795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Group Will Not Do</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dirty="0"/>
              <a:t>Formal requests for regulatory changes are beyond the resource capacity of this ad hoc group</a:t>
            </a:r>
          </a:p>
          <a:p>
            <a:pPr lvl="1"/>
            <a:r>
              <a:rPr lang="en-US" dirty="0"/>
              <a:t>Information will be the primary work product</a:t>
            </a:r>
          </a:p>
          <a:p>
            <a:r>
              <a:rPr lang="en-US" altLang="en-US" dirty="0"/>
              <a:t>Advocate for a spectrum preference</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8</a:t>
            </a:fld>
            <a:endParaRPr lang="en-US" altLang="en-US"/>
          </a:p>
        </p:txBody>
      </p:sp>
      <p:sp>
        <p:nvSpPr>
          <p:cNvPr id="2" name="Date Placeholder 1">
            <a:extLst>
              <a:ext uri="{FF2B5EF4-FFF2-40B4-BE49-F238E27FC236}">
                <a16:creationId xmlns:a16="http://schemas.microsoft.com/office/drawing/2014/main" id="{6BE33D7B-CCCA-223F-B129-637B08A596E9}"/>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121243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dirty="0"/>
              <a:t>ITU-R Radio Regulations</a:t>
            </a:r>
          </a:p>
          <a:p>
            <a:pPr lvl="1"/>
            <a:r>
              <a:rPr lang="en-US" sz="1800" dirty="0">
                <a:hlinkClick r:id="rId2"/>
              </a:rPr>
              <a:t>https://www.itu.int/pub/R-REG-RR</a:t>
            </a:r>
            <a:r>
              <a:rPr lang="en-US" sz="1800" dirty="0"/>
              <a:t> </a:t>
            </a:r>
          </a:p>
          <a:p>
            <a:r>
              <a:rPr lang="en-US" sz="2000" dirty="0"/>
              <a:t>European Table of Frequency Allocations</a:t>
            </a:r>
          </a:p>
          <a:p>
            <a:pPr lvl="1"/>
            <a:r>
              <a:rPr lang="en-US" sz="1800" dirty="0">
                <a:hlinkClick r:id="rId3"/>
              </a:rPr>
              <a:t>https://docdb.cept.org/download/2ca5fcbd-4090/attachments/2013_ERCRep025.pdf</a:t>
            </a:r>
            <a:r>
              <a:rPr lang="en-US" sz="1800" dirty="0"/>
              <a:t> </a:t>
            </a:r>
          </a:p>
          <a:p>
            <a:pPr lvl="1"/>
            <a:r>
              <a:rPr lang="en-US" sz="1800" dirty="0">
                <a:hlinkClick r:id="rId4"/>
              </a:rPr>
              <a:t>ECO Frequency Information System (cept.org)</a:t>
            </a:r>
            <a:endParaRPr lang="en-US" sz="1800" dirty="0"/>
          </a:p>
          <a:p>
            <a:r>
              <a:rPr lang="en-US" sz="2000" dirty="0"/>
              <a:t>US FCC Table of Frequencies</a:t>
            </a:r>
          </a:p>
          <a:p>
            <a:pPr lvl="1"/>
            <a:r>
              <a:rPr lang="en-US" sz="1800" dirty="0">
                <a:hlinkClick r:id="rId5"/>
              </a:rPr>
              <a:t>https://transition.fcc.gov/oet/spectrum/table/fcctable.docx</a:t>
            </a:r>
            <a:r>
              <a:rPr lang="en-US" sz="1800" dirty="0"/>
              <a:t> </a:t>
            </a:r>
          </a:p>
          <a:p>
            <a:endParaRPr lang="en-US" sz="2200" dirty="0"/>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GB"/>
              <a:t>Rich Kennedy (Huawei)</a:t>
            </a:r>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9</a:t>
            </a:fld>
            <a:endParaRPr lang="en-GB" altLang="en-US"/>
          </a:p>
        </p:txBody>
      </p:sp>
      <p:sp>
        <p:nvSpPr>
          <p:cNvPr id="8" name="Date Placeholder 7">
            <a:extLst>
              <a:ext uri="{FF2B5EF4-FFF2-40B4-BE49-F238E27FC236}">
                <a16:creationId xmlns:a16="http://schemas.microsoft.com/office/drawing/2014/main" id="{90227DC2-4D7D-4BC8-6BB2-D55504C9FDAF}"/>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61004959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4CF723-B635-438C-88CE-66D4278AA6EB}">
  <ds:schemaRefs>
    <ds:schemaRef ds:uri="http://purl.org/dc/dcmitype/"/>
    <ds:schemaRef ds:uri="http://schemas.microsoft.com/office/2006/metadata/properties"/>
    <ds:schemaRef ds:uri="http://schemas.microsoft.com/office/2006/documentManagement/types"/>
    <ds:schemaRef ds:uri="http://purl.org/dc/elements/1.1/"/>
    <ds:schemaRef ds:uri="cc9c437c-ae0c-4066-8d90-a0f7de786127"/>
    <ds:schemaRef ds:uri="http://www.w3.org/XML/1998/namespac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27E25D-999B-455B-9E0A-B4B308F928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7647</TotalTime>
  <Words>559</Words>
  <Application>Microsoft Office PowerPoint</Application>
  <PresentationFormat>Widescreen</PresentationFormat>
  <Paragraphs>95</Paragraphs>
  <Slides>9</Slides>
  <Notes>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Microsoft Word 97 - 2003 Document</vt:lpstr>
      <vt:lpstr>RR-TAG mmWave Spectrum Survey</vt:lpstr>
      <vt:lpstr>Abstract</vt:lpstr>
      <vt:lpstr>The Bands Being Studies (and Why)</vt:lpstr>
      <vt:lpstr>Parallel Project For Information Only</vt:lpstr>
      <vt:lpstr>The Art of Spectrum Complexity</vt:lpstr>
      <vt:lpstr>Spectrum Study Plan</vt:lpstr>
      <vt:lpstr>What the Information Supplied Will Contain </vt:lpstr>
      <vt:lpstr>What the Group Will Not Do</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spectrum survey</dc:title>
  <dc:creator>RKennedy@bluetooth.com</dc:creator>
  <cp:lastModifiedBy>Rich Kennedy</cp:lastModifiedBy>
  <cp:revision>1231</cp:revision>
  <cp:lastPrinted>1998-02-10T13:28:06Z</cp:lastPrinted>
  <dcterms:created xsi:type="dcterms:W3CDTF">2004-12-02T14:01:45Z</dcterms:created>
  <dcterms:modified xsi:type="dcterms:W3CDTF">2022-08-29T13:44:37Z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