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69" r:id="rId2"/>
    <p:sldId id="375" r:id="rId3"/>
    <p:sldId id="367" r:id="rId4"/>
    <p:sldId id="374" r:id="rId5"/>
    <p:sldId id="372" r:id="rId6"/>
    <p:sldId id="332" r:id="rId7"/>
    <p:sldId id="396" r:id="rId8"/>
    <p:sldId id="403" r:id="rId9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3">
          <p15:clr>
            <a:srgbClr val="A4A3A4"/>
          </p15:clr>
        </p15:guide>
        <p15:guide id="2" pos="284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FF9900"/>
    <a:srgbClr val="66FF99"/>
    <a:srgbClr val="FF9966"/>
    <a:srgbClr val="FF9933"/>
    <a:srgbClr val="FFFF00"/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046" autoAdjust="0"/>
    <p:restoredTop sz="96727" autoAdjust="0"/>
  </p:normalViewPr>
  <p:slideViewPr>
    <p:cSldViewPr>
      <p:cViewPr>
        <p:scale>
          <a:sx n="140" d="100"/>
          <a:sy n="140" d="100"/>
        </p:scale>
        <p:origin x="1212" y="-33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958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3492"/>
    </p:cViewPr>
  </p:sorterViewPr>
  <p:notesViewPr>
    <p:cSldViewPr>
      <p:cViewPr>
        <p:scale>
          <a:sx n="100" d="100"/>
          <a:sy n="100" d="100"/>
        </p:scale>
        <p:origin x="3552" y="-300"/>
      </p:cViewPr>
      <p:guideLst>
        <p:guide orient="horz" pos="2163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29263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/>
              <a:t>doc.: IEEE 802.11-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7800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/>
              <a:t>April 2013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Graham Smith, DSP Group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5625" y="89979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F771502A-6538-410D-9F92-7BE935D2C4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8213"/>
            <a:r>
              <a:rPr lang="en-US" sz="1200" b="0"/>
              <a:t>Submission</a:t>
            </a:r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0807714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/>
              <a:t>doc.: IEEE 802.11-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/>
              <a:t>April 2013</a:t>
            </a:r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2838" y="701675"/>
            <a:ext cx="4635500" cy="3476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2" tIns="46259" rIns="94112" bIns="462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7963" y="9001125"/>
            <a:ext cx="925512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8213">
              <a:defRPr sz="1200" b="0"/>
            </a:lvl5pPr>
          </a:lstStyle>
          <a:p>
            <a:pPr lvl="4">
              <a:defRPr/>
            </a:pPr>
            <a:r>
              <a:rPr lang="en-US"/>
              <a:t>Graham Smith, DSP Group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9163"/>
            <a:r>
              <a:rPr lang="en-US" sz="1200" b="0"/>
              <a:t>Submission</a:t>
            </a:r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>
            <a:off x="639763" y="296863"/>
            <a:ext cx="55784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28568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doc.: IEEE 802.11-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April 2013</a:t>
            </a: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/>
              <a:t>Graham Smith, DSP Group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/>
              <a:t>Page </a:t>
            </a:r>
            <a:fld id="{D0B8B295-F92D-467A-B866-1ED57ECAAB6C}" type="slidenum">
              <a:rPr lang="en-US" sz="1200" b="0" smtClean="0"/>
              <a:pPr/>
              <a:t>1</a:t>
            </a:fld>
            <a:endParaRPr lang="en-US" sz="1200" b="0"/>
          </a:p>
        </p:txBody>
      </p:sp>
      <p:sp>
        <p:nvSpPr>
          <p:cNvPr id="61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092693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>
          <a:xfrm>
            <a:off x="3222625" y="8985250"/>
            <a:ext cx="512763" cy="18415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/>
          <a:lstStyle>
            <a:lvl1pPr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marL="0" marR="0" lvl="0" indent="0" algn="r" defTabSz="9334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BC3E3E6-7F0B-1C40-8F49-0554BA46D6D1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rPr>
              <a:pPr marL="0" marR="0" lvl="0" indent="0" algn="r" defTabSz="93345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E5CBE4F-402A-49FC-A06A-9C974296C4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Date Placeholder 7"/>
          <p:cNvSpPr>
            <a:spLocks noGrp="1"/>
          </p:cNvSpPr>
          <p:nvPr>
            <p:ph type="dt" sz="half" idx="12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pPr>
              <a:defRPr/>
            </a:pPr>
            <a:r>
              <a:rPr lang="en-US"/>
              <a:t>August 2022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82542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pPr>
              <a:defRPr/>
            </a:pPr>
            <a:r>
              <a:rPr lang="en-US"/>
              <a:t>August 2022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31D45EC1-4C6A-4C4C-A230-3BDF24B584F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83650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1691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smtClean="0"/>
            </a:lvl1pPr>
          </a:lstStyle>
          <a:p>
            <a:pPr>
              <a:defRPr/>
            </a:pPr>
            <a:r>
              <a:rPr lang="en-US"/>
              <a:t>August 2022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518434" y="6475413"/>
            <a:ext cx="202549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b="0"/>
            </a:lvl1pPr>
          </a:lstStyle>
          <a:p>
            <a:pPr>
              <a:defRPr/>
            </a:pPr>
            <a:r>
              <a:rPr lang="en-US" dirty="0"/>
              <a:t>Graham Smith, SR Technologies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b="0"/>
            </a:lvl1pPr>
          </a:lstStyle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51751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dirty="0"/>
              <a:t>doc.: IEEE 802.11-22/1367r1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 b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74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dangerousprototypes.com/2013/08/10/creepydol-wifi-surveillance-project-debuts-at-blackhatdefcon/" TargetMode="External"/><Relationship Id="rId2" Type="http://schemas.openxmlformats.org/officeDocument/2006/relationships/hyperlink" Target="http://www.infowars.com/seattle-police-deactivate-wi-fi-spy-grid-after-privacy-outcry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file:///\\localhost\Wi-Fi%20Trashcans%20Now%20Silently%20Tracking%20Your%20Smartphone%20Data%20%20Read%20more\%20http\::www.storyleak.com:wi-fi-trashcans-tracking-your-smartphone-data:" TargetMode="External"/><Relationship Id="rId4" Type="http://schemas.openxmlformats.org/officeDocument/2006/relationships/hyperlink" Target="http://www.internetevolution.com/author.asp?section_id=466&amp;doc_id=260514&amp;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16918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August 2022</a:t>
            </a:r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1066800"/>
          </a:xfrm>
          <a:noFill/>
        </p:spPr>
        <p:txBody>
          <a:bodyPr/>
          <a:lstStyle/>
          <a:p>
            <a:r>
              <a:rPr lang="en-US" dirty="0" err="1"/>
              <a:t>TGbi</a:t>
            </a:r>
            <a:r>
              <a:rPr lang="en-US" dirty="0"/>
              <a:t>,</a:t>
            </a:r>
            <a:br>
              <a:rPr lang="en-US" dirty="0"/>
            </a:br>
            <a:r>
              <a:rPr lang="en-US" dirty="0"/>
              <a:t>Protection against Spoof AP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47607" y="2209800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2022-08</a:t>
            </a:r>
          </a:p>
        </p:txBody>
      </p:sp>
      <p:sp>
        <p:nvSpPr>
          <p:cNvPr id="3080" name="Rectangle 12"/>
          <p:cNvSpPr>
            <a:spLocks noChangeArrowheads="1"/>
          </p:cNvSpPr>
          <p:nvPr/>
        </p:nvSpPr>
        <p:spPr bwMode="auto">
          <a:xfrm>
            <a:off x="637005" y="313804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dirty="0"/>
              <a:t>Authors:</a:t>
            </a:r>
            <a:endParaRPr lang="en-US" sz="2000" b="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5856320"/>
              </p:ext>
            </p:extLst>
          </p:nvPr>
        </p:nvGraphicFramePr>
        <p:xfrm>
          <a:off x="1133831" y="3697247"/>
          <a:ext cx="7162800" cy="117955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32560">
                  <a:extLst>
                    <a:ext uri="{9D8B030D-6E8A-4147-A177-3AD203B41FA5}">
                      <a16:colId xmlns:a16="http://schemas.microsoft.com/office/drawing/2014/main" val="367919905"/>
                    </a:ext>
                  </a:extLst>
                </a:gridCol>
                <a:gridCol w="1432560">
                  <a:extLst>
                    <a:ext uri="{9D8B030D-6E8A-4147-A177-3AD203B41FA5}">
                      <a16:colId xmlns:a16="http://schemas.microsoft.com/office/drawing/2014/main" val="183324270"/>
                    </a:ext>
                  </a:extLst>
                </a:gridCol>
                <a:gridCol w="1432560">
                  <a:extLst>
                    <a:ext uri="{9D8B030D-6E8A-4147-A177-3AD203B41FA5}">
                      <a16:colId xmlns:a16="http://schemas.microsoft.com/office/drawing/2014/main" val="2681071824"/>
                    </a:ext>
                  </a:extLst>
                </a:gridCol>
                <a:gridCol w="1036318">
                  <a:extLst>
                    <a:ext uri="{9D8B030D-6E8A-4147-A177-3AD203B41FA5}">
                      <a16:colId xmlns:a16="http://schemas.microsoft.com/office/drawing/2014/main" val="3659536808"/>
                    </a:ext>
                  </a:extLst>
                </a:gridCol>
                <a:gridCol w="1828802">
                  <a:extLst>
                    <a:ext uri="{9D8B030D-6E8A-4147-A177-3AD203B41FA5}">
                      <a16:colId xmlns:a16="http://schemas.microsoft.com/office/drawing/2014/main" val="181059685"/>
                    </a:ext>
                  </a:extLst>
                </a:gridCol>
              </a:tblGrid>
              <a:tr h="393185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Company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Phone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email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3191694"/>
                  </a:ext>
                </a:extLst>
              </a:tr>
              <a:tr h="393185">
                <a:tc>
                  <a:txBody>
                    <a:bodyPr/>
                    <a:lstStyle/>
                    <a:p>
                      <a:r>
                        <a:rPr lang="en-US" sz="1400" dirty="0"/>
                        <a:t>Graham Smith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SRT</a:t>
                      </a:r>
                      <a:r>
                        <a:rPr lang="en-US" sz="1400" baseline="0" dirty="0"/>
                        <a:t> Group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Sunrise , FL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gsmith@srtrl.com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8716959"/>
                  </a:ext>
                </a:extLst>
              </a:tr>
              <a:tr h="393185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5035632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5D1F77A7-CF53-C5CD-F5F1-CEC05CE5CD3E}"/>
              </a:ext>
            </a:extLst>
          </p:cNvPr>
          <p:cNvSpPr txBox="1"/>
          <p:nvPr/>
        </p:nvSpPr>
        <p:spPr>
          <a:xfrm>
            <a:off x="1133831" y="5334000"/>
            <a:ext cx="33714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/>
              <a:t>Rev 1 – Edited text on final slide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0247659-31E5-6ABF-8752-AB919ED3FE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114800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3200" dirty="0"/>
              <a:t>Back to the beginning</a:t>
            </a:r>
          </a:p>
          <a:p>
            <a:pPr marL="0" indent="0">
              <a:buNone/>
            </a:pPr>
            <a:endParaRPr lang="en-US" sz="2800" dirty="0"/>
          </a:p>
          <a:p>
            <a:pPr marL="0" indent="0" algn="ctr">
              <a:buNone/>
            </a:pPr>
            <a:r>
              <a:rPr lang="en-US" sz="2800" dirty="0"/>
              <a:t>Presentations were given in WNG back in 2014</a:t>
            </a:r>
          </a:p>
          <a:p>
            <a:pPr marL="0" indent="0" algn="ctr">
              <a:buNone/>
            </a:pPr>
            <a:r>
              <a:rPr lang="en-US" sz="2800" dirty="0"/>
              <a:t>These give insight as to the problems that needed solving and as to why RCM happened.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D30C1C-6846-1E15-A9E1-A3E4B92791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2022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79A293-A161-DADD-988E-1697EE5FA6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52CDDD-8EB0-1A1C-0E22-B9B37B535C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04732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Wi-Fi Privacy Concerns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8153400" cy="4343400"/>
          </a:xfrm>
        </p:spPr>
        <p:txBody>
          <a:bodyPr/>
          <a:lstStyle/>
          <a:p>
            <a:pPr marL="0" indent="0">
              <a:buNone/>
            </a:pPr>
            <a:r>
              <a:rPr lang="en-US" sz="2000" b="0" dirty="0">
                <a:hlinkClick r:id="rId2"/>
              </a:rPr>
              <a:t>Seattle Police Deactivate Wi-Fi Spy Grid After Privacy Outcry</a:t>
            </a:r>
            <a:r>
              <a:rPr lang="en-US" sz="2000" b="0" dirty="0"/>
              <a:t> (Nov 2013)</a:t>
            </a:r>
          </a:p>
          <a:p>
            <a:pPr marL="400050" lvl="1" indent="0">
              <a:buNone/>
            </a:pPr>
            <a:r>
              <a:rPr lang="en-US" sz="1600" b="0" dirty="0"/>
              <a:t>A DHS and Seattle police network collecting location information</a:t>
            </a:r>
          </a:p>
          <a:p>
            <a:pPr marL="0" indent="0">
              <a:buNone/>
            </a:pPr>
            <a:r>
              <a:rPr lang="en-US" sz="2000" b="0" dirty="0">
                <a:hlinkClick r:id="rId3"/>
              </a:rPr>
              <a:t>CreepyDOL WiFi surveillance project debuts at Blackhat/DEFCON</a:t>
            </a:r>
            <a:r>
              <a:rPr lang="en-US" sz="2000" b="0" dirty="0"/>
              <a:t> (Aug 2013)</a:t>
            </a:r>
          </a:p>
          <a:p>
            <a:pPr marL="400050" lvl="1" indent="0">
              <a:buNone/>
            </a:pPr>
            <a:r>
              <a:rPr lang="en-US" sz="1600" dirty="0"/>
              <a:t>DIY surveillance with low-cost Wi-Fi based sensors that capture MAC addresses</a:t>
            </a:r>
            <a:endParaRPr lang="en-US" sz="2000" b="0" dirty="0">
              <a:hlinkClick r:id="rId4"/>
            </a:endParaRPr>
          </a:p>
          <a:p>
            <a:pPr marL="0" indent="0">
              <a:buNone/>
            </a:pPr>
            <a:r>
              <a:rPr lang="en-US" sz="2000" b="0" dirty="0">
                <a:hlinkClick r:id="rId5" action="ppaction://hlinkfile"/>
              </a:rPr>
              <a:t>Wi-Fi Trashcans Now Silently Tracking Your Smartphone Data</a:t>
            </a:r>
            <a:r>
              <a:rPr lang="en-US" sz="2000" b="0" dirty="0"/>
              <a:t> (Aug 2013)</a:t>
            </a:r>
          </a:p>
          <a:p>
            <a:pPr marL="400050" lvl="1" indent="0">
              <a:buNone/>
            </a:pPr>
            <a:r>
              <a:rPr lang="en-US" sz="1600" i="1" dirty="0"/>
              <a:t> ... the company boasted that the cans, which included LCD advertising screens, "provide an unparalleled insight into the past behavior of unique devices"—and hence of the people who carry them around</a:t>
            </a:r>
          </a:p>
          <a:p>
            <a:pPr marL="0" indent="0">
              <a:buNone/>
            </a:pPr>
            <a:r>
              <a:rPr lang="en-US" sz="2000" b="0" dirty="0">
                <a:hlinkClick r:id="rId4"/>
              </a:rPr>
              <a:t>"Technopanic" mounts over Google's Wi-Fi Privacy violations</a:t>
            </a:r>
            <a:r>
              <a:rPr lang="en-US" sz="2000" b="0" dirty="0"/>
              <a:t> (Mar 2013)</a:t>
            </a:r>
          </a:p>
          <a:p>
            <a:pPr marL="400050" lvl="1" indent="0">
              <a:buNone/>
            </a:pPr>
            <a:r>
              <a:rPr lang="en-US" sz="1600" dirty="0"/>
              <a:t>A DHS and Seattle police network collecting location information</a:t>
            </a:r>
            <a:endParaRPr lang="en-US" dirty="0"/>
          </a:p>
          <a:p>
            <a:pPr marL="57150" indent="0">
              <a:buNone/>
            </a:pPr>
            <a:endParaRPr lang="en-US" dirty="0"/>
          </a:p>
          <a:p>
            <a:pPr marL="5715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Paul Lambert, Marvell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+mn-ea"/>
              <a:cs typeface="Calibri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Slide </a:t>
            </a:r>
            <a:fld id="{9F280238-5E03-4A90-BACD-D800220B267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+mn-ea"/>
              <a:cs typeface="Calibri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quarter" idx="4294967295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November 2013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184956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Privacy Threats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4196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Source of Threats:</a:t>
            </a:r>
          </a:p>
          <a:p>
            <a:pPr lvl="1"/>
            <a:r>
              <a:rPr lang="en-US" dirty="0"/>
              <a:t>Hackers, private investigators, stalkers, paparazzi</a:t>
            </a:r>
          </a:p>
          <a:p>
            <a:pPr lvl="1"/>
            <a:r>
              <a:rPr lang="en-US" dirty="0"/>
              <a:t>Marketing firms and retail outlets</a:t>
            </a:r>
          </a:p>
          <a:p>
            <a:pPr lvl="1"/>
            <a:r>
              <a:rPr lang="en-US" dirty="0"/>
              <a:t>Police, Government Agencies</a:t>
            </a:r>
          </a:p>
          <a:p>
            <a:pPr marL="0" indent="0">
              <a:buNone/>
            </a:pPr>
            <a:r>
              <a:rPr lang="en-US" dirty="0"/>
              <a:t>Non-threats:</a:t>
            </a:r>
          </a:p>
          <a:p>
            <a:pPr lvl="1" indent="-342900"/>
            <a:r>
              <a:rPr lang="en-US" dirty="0"/>
              <a:t>Marketing firms and retail outlets (with user approval)</a:t>
            </a:r>
          </a:p>
          <a:p>
            <a:pPr lvl="1" indent="-342900"/>
            <a:r>
              <a:rPr lang="en-US" dirty="0"/>
              <a:t>Personal home automation (of home user)</a:t>
            </a:r>
          </a:p>
          <a:p>
            <a:pPr lvl="1" indent="-342900"/>
            <a:r>
              <a:rPr lang="en-US" dirty="0"/>
              <a:t>... Etc.</a:t>
            </a:r>
          </a:p>
          <a:p>
            <a:pPr marL="0" indent="0">
              <a:buNone/>
            </a:pPr>
            <a:r>
              <a:rPr lang="en-US" dirty="0"/>
              <a:t>It is very important to identify ways to enable tracking when it is a “service”, but prevent unauthorized tracking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Paul Lambert, Marvell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+mn-ea"/>
              <a:cs typeface="Calibri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Slide </a:t>
            </a:r>
            <a:fld id="{9F280238-5E03-4A90-BACD-D800220B267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+mn-ea"/>
              <a:cs typeface="Calibri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quarter" idx="4294967295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November 2013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509796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304800" y="533400"/>
            <a:ext cx="8077200" cy="533400"/>
          </a:xfrm>
        </p:spPr>
        <p:txBody>
          <a:bodyPr/>
          <a:lstStyle/>
          <a:p>
            <a:r>
              <a:rPr lang="en-US" sz="2400" dirty="0">
                <a:latin typeface="Antique Olive Roman" charset="0"/>
              </a:rPr>
              <a:t>Passive Scanning and Monitor APs</a:t>
            </a:r>
          </a:p>
        </p:txBody>
      </p:sp>
      <p:pic>
        <p:nvPicPr>
          <p:cNvPr id="17411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913" y="1476375"/>
            <a:ext cx="7667625" cy="4649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7412" name="Straight Arrow Connector 4"/>
          <p:cNvCxnSpPr>
            <a:cxnSpLocks noChangeShapeType="1"/>
          </p:cNvCxnSpPr>
          <p:nvPr/>
        </p:nvCxnSpPr>
        <p:spPr bwMode="auto">
          <a:xfrm rot="5400000" flipH="1" flipV="1">
            <a:off x="1693069" y="2980532"/>
            <a:ext cx="1671637" cy="44450"/>
          </a:xfrm>
          <a:prstGeom prst="straightConnector1">
            <a:avLst/>
          </a:prstGeom>
          <a:noFill/>
          <a:ln w="34925">
            <a:solidFill>
              <a:srgbClr val="FF00FF"/>
            </a:solidFill>
            <a:prstDash val="sysDot"/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7413" name="Straight Arrow Connector 6"/>
          <p:cNvCxnSpPr>
            <a:cxnSpLocks noChangeShapeType="1"/>
          </p:cNvCxnSpPr>
          <p:nvPr/>
        </p:nvCxnSpPr>
        <p:spPr bwMode="auto">
          <a:xfrm rot="5400000" flipH="1" flipV="1">
            <a:off x="4860131" y="3471069"/>
            <a:ext cx="563563" cy="34925"/>
          </a:xfrm>
          <a:prstGeom prst="straightConnector1">
            <a:avLst/>
          </a:prstGeom>
          <a:noFill/>
          <a:ln w="34925">
            <a:solidFill>
              <a:srgbClr val="FF00FF"/>
            </a:solidFill>
            <a:prstDash val="sysDot"/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7414" name="Straight Arrow Connector 12"/>
          <p:cNvCxnSpPr>
            <a:cxnSpLocks noChangeShapeType="1"/>
          </p:cNvCxnSpPr>
          <p:nvPr/>
        </p:nvCxnSpPr>
        <p:spPr bwMode="auto">
          <a:xfrm rot="10800000" flipV="1">
            <a:off x="1287463" y="4006850"/>
            <a:ext cx="1851025" cy="34925"/>
          </a:xfrm>
          <a:prstGeom prst="straightConnector1">
            <a:avLst/>
          </a:prstGeom>
          <a:noFill/>
          <a:ln w="28575">
            <a:solidFill>
              <a:srgbClr val="FF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7415" name="Straight Arrow Connector 13"/>
          <p:cNvCxnSpPr>
            <a:cxnSpLocks noChangeShapeType="1"/>
          </p:cNvCxnSpPr>
          <p:nvPr/>
        </p:nvCxnSpPr>
        <p:spPr bwMode="auto">
          <a:xfrm rot="5400000" flipH="1" flipV="1">
            <a:off x="2077244" y="4087019"/>
            <a:ext cx="1117600" cy="1004888"/>
          </a:xfrm>
          <a:prstGeom prst="straightConnector1">
            <a:avLst/>
          </a:prstGeom>
          <a:noFill/>
          <a:ln w="28575">
            <a:solidFill>
              <a:srgbClr val="FF0000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7416" name="Straight Arrow Connector 22"/>
          <p:cNvCxnSpPr>
            <a:cxnSpLocks noChangeShapeType="1"/>
          </p:cNvCxnSpPr>
          <p:nvPr/>
        </p:nvCxnSpPr>
        <p:spPr bwMode="auto">
          <a:xfrm rot="5400000">
            <a:off x="959644" y="2912269"/>
            <a:ext cx="1004887" cy="282575"/>
          </a:xfrm>
          <a:prstGeom prst="straightConnector1">
            <a:avLst/>
          </a:prstGeom>
          <a:noFill/>
          <a:ln w="19050">
            <a:solidFill>
              <a:srgbClr val="3333CC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7417" name="Straight Arrow Connector 27"/>
          <p:cNvCxnSpPr>
            <a:cxnSpLocks noChangeShapeType="1"/>
          </p:cNvCxnSpPr>
          <p:nvPr/>
        </p:nvCxnSpPr>
        <p:spPr bwMode="auto">
          <a:xfrm rot="16200000" flipH="1">
            <a:off x="5424488" y="3900487"/>
            <a:ext cx="361950" cy="282575"/>
          </a:xfrm>
          <a:prstGeom prst="straightConnector1">
            <a:avLst/>
          </a:prstGeom>
          <a:noFill/>
          <a:ln w="28575">
            <a:solidFill>
              <a:srgbClr val="660066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7418" name="Straight Arrow Connector 28"/>
          <p:cNvCxnSpPr>
            <a:cxnSpLocks noChangeShapeType="1"/>
          </p:cNvCxnSpPr>
          <p:nvPr/>
        </p:nvCxnSpPr>
        <p:spPr bwMode="auto">
          <a:xfrm rot="10800000" flipV="1">
            <a:off x="1354138" y="3929063"/>
            <a:ext cx="3352800" cy="11112"/>
          </a:xfrm>
          <a:prstGeom prst="straightConnector1">
            <a:avLst/>
          </a:prstGeom>
          <a:noFill/>
          <a:ln w="28575">
            <a:solidFill>
              <a:srgbClr val="FF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7419" name="Straight Arrow Connector 31"/>
          <p:cNvCxnSpPr>
            <a:cxnSpLocks noChangeShapeType="1"/>
          </p:cNvCxnSpPr>
          <p:nvPr/>
        </p:nvCxnSpPr>
        <p:spPr bwMode="auto">
          <a:xfrm flipV="1">
            <a:off x="6208713" y="3871913"/>
            <a:ext cx="249237" cy="225425"/>
          </a:xfrm>
          <a:prstGeom prst="straightConnector1">
            <a:avLst/>
          </a:prstGeom>
          <a:noFill/>
          <a:ln w="28575">
            <a:solidFill>
              <a:srgbClr val="660066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7420" name="Straight Arrow Connector 37"/>
          <p:cNvCxnSpPr>
            <a:cxnSpLocks noChangeShapeType="1"/>
          </p:cNvCxnSpPr>
          <p:nvPr/>
        </p:nvCxnSpPr>
        <p:spPr bwMode="auto">
          <a:xfrm>
            <a:off x="1196975" y="4222750"/>
            <a:ext cx="2663825" cy="461963"/>
          </a:xfrm>
          <a:prstGeom prst="straightConnector1">
            <a:avLst/>
          </a:prstGeom>
          <a:noFill/>
          <a:ln w="28575">
            <a:solidFill>
              <a:srgbClr val="660066"/>
            </a:solidFill>
            <a:prstDash val="dash"/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7421" name="Straight Arrow Connector 42"/>
          <p:cNvCxnSpPr>
            <a:cxnSpLocks noChangeShapeType="1"/>
          </p:cNvCxnSpPr>
          <p:nvPr/>
        </p:nvCxnSpPr>
        <p:spPr bwMode="auto">
          <a:xfrm rot="10800000">
            <a:off x="4695825" y="3917950"/>
            <a:ext cx="949325" cy="879475"/>
          </a:xfrm>
          <a:prstGeom prst="straightConnector1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7422" name="Straight Arrow Connector 52"/>
          <p:cNvCxnSpPr>
            <a:cxnSpLocks noChangeShapeType="1"/>
          </p:cNvCxnSpPr>
          <p:nvPr/>
        </p:nvCxnSpPr>
        <p:spPr bwMode="auto">
          <a:xfrm>
            <a:off x="1760538" y="2495550"/>
            <a:ext cx="1727200" cy="1082675"/>
          </a:xfrm>
          <a:prstGeom prst="straightConnector1">
            <a:avLst/>
          </a:prstGeom>
          <a:noFill/>
          <a:ln w="19050">
            <a:solidFill>
              <a:srgbClr val="3333CC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59" name="Rectangle 58"/>
          <p:cNvSpPr/>
          <p:nvPr/>
        </p:nvSpPr>
        <p:spPr>
          <a:xfrm>
            <a:off x="4419600" y="1219200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ntique Olive Roman" pitchFamily="34" charset="0"/>
                <a:ea typeface="+mn-ea"/>
                <a:cs typeface="+mn-cs"/>
              </a:rPr>
              <a:t>The primary scenarios to consider that are a  “threat” and not “services” are passive monitoring and APs used for monitoring</a:t>
            </a:r>
          </a:p>
        </p:txBody>
      </p:sp>
      <p:cxnSp>
        <p:nvCxnSpPr>
          <p:cNvPr id="17424" name="Straight Arrow Connector 59"/>
          <p:cNvCxnSpPr>
            <a:cxnSpLocks noChangeShapeType="1"/>
          </p:cNvCxnSpPr>
          <p:nvPr/>
        </p:nvCxnSpPr>
        <p:spPr bwMode="auto">
          <a:xfrm flipV="1">
            <a:off x="1287463" y="4132263"/>
            <a:ext cx="1636712" cy="0"/>
          </a:xfrm>
          <a:prstGeom prst="straightConnector1">
            <a:avLst/>
          </a:prstGeom>
          <a:noFill/>
          <a:ln w="34925">
            <a:solidFill>
              <a:srgbClr val="FF00FF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7425" name="Straight Arrow Connector 63"/>
          <p:cNvCxnSpPr>
            <a:cxnSpLocks noChangeShapeType="1"/>
          </p:cNvCxnSpPr>
          <p:nvPr/>
        </p:nvCxnSpPr>
        <p:spPr bwMode="auto">
          <a:xfrm rot="5400000">
            <a:off x="2082801" y="4183062"/>
            <a:ext cx="812800" cy="733425"/>
          </a:xfrm>
          <a:prstGeom prst="straightConnector1">
            <a:avLst/>
          </a:prstGeom>
          <a:noFill/>
          <a:ln w="34925">
            <a:solidFill>
              <a:srgbClr val="FF00FF"/>
            </a:solidFill>
            <a:prstDash val="sysDot"/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7426" name="Straight Arrow Connector 28"/>
          <p:cNvCxnSpPr>
            <a:cxnSpLocks noChangeShapeType="1"/>
          </p:cNvCxnSpPr>
          <p:nvPr/>
        </p:nvCxnSpPr>
        <p:spPr bwMode="auto">
          <a:xfrm rot="10800000">
            <a:off x="4064000" y="3824288"/>
            <a:ext cx="776288" cy="17462"/>
          </a:xfrm>
          <a:prstGeom prst="straightConnector1">
            <a:avLst/>
          </a:prstGeom>
          <a:noFill/>
          <a:ln w="28575">
            <a:solidFill>
              <a:srgbClr val="FF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7427" name="Straight Arrow Connector 42"/>
          <p:cNvCxnSpPr>
            <a:cxnSpLocks noChangeShapeType="1"/>
          </p:cNvCxnSpPr>
          <p:nvPr/>
        </p:nvCxnSpPr>
        <p:spPr bwMode="auto">
          <a:xfrm rot="10800000">
            <a:off x="4830763" y="3833813"/>
            <a:ext cx="885825" cy="858837"/>
          </a:xfrm>
          <a:prstGeom prst="straightConnector1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7428" name="Straight Arrow Connector 12"/>
          <p:cNvCxnSpPr>
            <a:cxnSpLocks noChangeShapeType="1"/>
          </p:cNvCxnSpPr>
          <p:nvPr/>
        </p:nvCxnSpPr>
        <p:spPr bwMode="auto">
          <a:xfrm rot="16200000" flipV="1">
            <a:off x="1019969" y="4391819"/>
            <a:ext cx="776288" cy="488950"/>
          </a:xfrm>
          <a:prstGeom prst="straightConnector1">
            <a:avLst/>
          </a:prstGeom>
          <a:noFill/>
          <a:ln w="28575">
            <a:solidFill>
              <a:srgbClr val="FF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17430" name="Slide Number Placeholder 2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ntique Olive Roman" charset="0"/>
                <a:ea typeface="ＭＳ Ｐゴシック" charset="0"/>
                <a:cs typeface="Calibri" pitchFamily="34" charset="0"/>
              </a:rPr>
              <a:t>Slide </a:t>
            </a:r>
            <a:fld id="{7732E300-00F2-0B4C-8623-8AA2AA790655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ntique Olive Roman" charset="0"/>
                <a:ea typeface="ＭＳ Ｐゴシック" charset="0"/>
                <a:cs typeface="Calibri" pitchFamily="34" charset="0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ntique Olive Roman" charset="0"/>
              <a:ea typeface="ＭＳ Ｐゴシック" charset="0"/>
              <a:cs typeface="Calibri" pitchFamily="34" charset="0"/>
            </a:endParaRPr>
          </a:p>
        </p:txBody>
      </p:sp>
      <p:sp>
        <p:nvSpPr>
          <p:cNvPr id="17431" name="Footer Placeholder 2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ntique Olive Roman" charset="0"/>
                <a:ea typeface="ＭＳ Ｐゴシック" charset="0"/>
                <a:cs typeface="Calibri" pitchFamily="34" charset="0"/>
              </a:rPr>
              <a:t>Paull Lambert - Marvell</a:t>
            </a:r>
          </a:p>
        </p:txBody>
      </p:sp>
      <p:sp>
        <p:nvSpPr>
          <p:cNvPr id="24" name="Date Placeholder 5"/>
          <p:cNvSpPr>
            <a:spLocks noGrp="1"/>
          </p:cNvSpPr>
          <p:nvPr>
            <p:ph type="dt" sz="quarter" idx="4294967295"/>
          </p:nvPr>
        </p:nvSpPr>
        <p:spPr>
          <a:xfrm>
            <a:off x="696913" y="268323"/>
            <a:ext cx="2122487" cy="405555"/>
          </a:xfr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November 2013</a:t>
            </a:r>
          </a:p>
        </p:txBody>
      </p:sp>
      <p:sp>
        <p:nvSpPr>
          <p:cNvPr id="2" name="Oval 1"/>
          <p:cNvSpPr/>
          <p:nvPr/>
        </p:nvSpPr>
        <p:spPr bwMode="auto">
          <a:xfrm>
            <a:off x="1905000" y="1219200"/>
            <a:ext cx="1828800" cy="1676400"/>
          </a:xfrm>
          <a:prstGeom prst="ellipse">
            <a:avLst/>
          </a:prstGeom>
          <a:noFill/>
          <a:ln w="762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27" name="Oval 26"/>
          <p:cNvSpPr/>
          <p:nvPr/>
        </p:nvSpPr>
        <p:spPr bwMode="auto">
          <a:xfrm>
            <a:off x="3276600" y="4038600"/>
            <a:ext cx="1828800" cy="1676400"/>
          </a:xfrm>
          <a:prstGeom prst="ellipse">
            <a:avLst/>
          </a:prstGeom>
          <a:noFill/>
          <a:ln w="762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618253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5F3C6AE-EE83-9C13-77F7-2C8D629FD9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1525" y="1688284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Source of Threats:</a:t>
            </a:r>
          </a:p>
          <a:p>
            <a:pPr lvl="1"/>
            <a:r>
              <a:rPr lang="en-US" dirty="0"/>
              <a:t>Hackers, private investigators, stalkers, paparazzi)</a:t>
            </a:r>
          </a:p>
          <a:p>
            <a:pPr lvl="1"/>
            <a:r>
              <a:rPr lang="en-US" dirty="0"/>
              <a:t>Marketing firms and retail outlets  (</a:t>
            </a:r>
            <a:r>
              <a:rPr lang="en-US" b="1" dirty="0">
                <a:solidFill>
                  <a:srgbClr val="00B050"/>
                </a:solidFill>
              </a:rPr>
              <a:t>User may Opt-In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Police, Government Agencies </a:t>
            </a:r>
          </a:p>
          <a:p>
            <a:pPr marL="0" indent="0">
              <a:buNone/>
            </a:pPr>
            <a:r>
              <a:rPr lang="en-US" sz="2000" i="1" dirty="0">
                <a:solidFill>
                  <a:srgbClr val="FF0000"/>
                </a:solidFill>
              </a:rPr>
              <a:t>“Big” Example was paparazzi tracking Jennifer Lopez (“J Lo”)</a:t>
            </a:r>
            <a:endParaRPr lang="en-US" sz="20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The “J Lo” attack was simple, “look for </a:t>
            </a:r>
            <a:r>
              <a:rPr lang="en-US" sz="2000" i="1" dirty="0"/>
              <a:t>J </a:t>
            </a:r>
            <a:r>
              <a:rPr lang="en-US" sz="2000" i="1" dirty="0" err="1"/>
              <a:t>Lo</a:t>
            </a:r>
            <a:r>
              <a:rPr lang="en-US" sz="2000" dirty="0" err="1"/>
              <a:t>’s</a:t>
            </a:r>
            <a:r>
              <a:rPr lang="en-US" sz="2000" dirty="0"/>
              <a:t> MAC Address”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RCM was thought to be the solution BUT….</a:t>
            </a:r>
          </a:p>
          <a:p>
            <a:pPr marL="0" indent="0">
              <a:buNone/>
            </a:pPr>
            <a:endParaRPr lang="en-US" sz="2000" dirty="0"/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416DC3C-7B7E-9BD9-0CB5-10BB1D0601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Original “privacy” concerns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46C139-82F2-F716-D294-90B5126B50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2022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C6ACD2-B85E-C943-A252-E7665455EC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D9862D-B5ED-DCF2-6430-80EBF7B264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49224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D10C041-EA65-6D8C-883E-23A4CCA997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724400"/>
          </a:xfrm>
        </p:spPr>
        <p:txBody>
          <a:bodyPr/>
          <a:lstStyle/>
          <a:p>
            <a:r>
              <a:rPr lang="en-US" sz="2000" dirty="0"/>
              <a:t>Dastardly people can set up APs that spoof the “home BSS” of the target X</a:t>
            </a:r>
          </a:p>
          <a:p>
            <a:r>
              <a:rPr lang="en-US" sz="2000" dirty="0"/>
              <a:t>If X’s mobile, STA X, comes in range, it will attempt to Associate </a:t>
            </a:r>
          </a:p>
          <a:p>
            <a:r>
              <a:rPr lang="en-US" sz="2000" dirty="0">
                <a:solidFill>
                  <a:srgbClr val="FF0000"/>
                </a:solidFill>
              </a:rPr>
              <a:t>It does not matter what MAC Address STA X is using</a:t>
            </a:r>
            <a:r>
              <a:rPr lang="en-US" sz="2000" dirty="0"/>
              <a:t>, </a:t>
            </a:r>
            <a:r>
              <a:rPr lang="en-US" sz="2000" dirty="0">
                <a:solidFill>
                  <a:srgbClr val="FF0000"/>
                </a:solidFill>
              </a:rPr>
              <a:t>the mere fact it sent an Association Request exposes that it (or someone from X’s home) is present.</a:t>
            </a:r>
          </a:p>
          <a:p>
            <a:pPr lvl="1"/>
            <a:r>
              <a:rPr lang="en-US" sz="1600" dirty="0">
                <a:solidFill>
                  <a:srgbClr val="FF0000"/>
                </a:solidFill>
              </a:rPr>
              <a:t>Originally RCM stopped simple MAC tracking, but now spoof AP can be used.</a:t>
            </a:r>
          </a:p>
          <a:p>
            <a:r>
              <a:rPr lang="en-US" sz="2000" dirty="0">
                <a:solidFill>
                  <a:srgbClr val="FF0000"/>
                </a:solidFill>
              </a:rPr>
              <a:t>Can be expanded to other BSSs/ESSs, e.g., corporate sites.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TASK - Is it possible to know that the AP is the “real deal” BEFORE attempting to Associate? 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D26CB7C-3349-01E9-F812-F8B5DFA929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dirty="0"/>
              <a:t>The new “J Lo Attack”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44B1E1-8A17-6854-EC61-860CB7FC7B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2022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5E1882-CBA1-31FD-83C3-DD5D57A1AE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B54BC1-0CB2-A53F-DDDA-82F3C72877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80512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E9E6E10-4067-A030-5623-B1A0F2382F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11bi shall define at least one mechanism that will allow a non-AP STA to verify the identity of  a known AP prior to transmission of any pre-association PPDUs to the AP. </a:t>
            </a:r>
            <a:endParaRPr lang="en-US" sz="18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endParaRPr lang="en-US" sz="1800" dirty="0">
              <a:latin typeface="Calibri" panose="020F0502020204030204" pitchFamily="34" charset="0"/>
            </a:endParaRPr>
          </a:p>
          <a:p>
            <a:r>
              <a:rPr lang="en-US" sz="1800" dirty="0">
                <a:latin typeface="Calibri" panose="020F0502020204030204" pitchFamily="34" charset="0"/>
              </a:rPr>
              <a:t>Agree to add this case to the Requirements Document 21/1848?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479A227-25DA-9A6D-1E89-DD639EE3A8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1066800"/>
          </a:xfrm>
        </p:spPr>
        <p:txBody>
          <a:bodyPr/>
          <a:lstStyle/>
          <a:p>
            <a:r>
              <a:rPr lang="en-US" dirty="0"/>
              <a:t>Proposal for Requirements Document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C12B9E-D897-802B-DBCB-D02C924E76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2022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36E6CD-BECB-5F77-0068-6E9B4D44B7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C19B3B-A9BC-2219-3851-99118E22CD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282711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111024</TotalTime>
  <Words>608</Words>
  <Application>Microsoft Office PowerPoint</Application>
  <PresentationFormat>On-screen Show (4:3)</PresentationFormat>
  <Paragraphs>90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Antique Olive Roman</vt:lpstr>
      <vt:lpstr>Calibri</vt:lpstr>
      <vt:lpstr>Times</vt:lpstr>
      <vt:lpstr>Times New Roman</vt:lpstr>
      <vt:lpstr>Default Design</vt:lpstr>
      <vt:lpstr>TGbi, Protection against Spoof AP</vt:lpstr>
      <vt:lpstr>PowerPoint Presentation</vt:lpstr>
      <vt:lpstr>Wi-Fi Privacy Concerns</vt:lpstr>
      <vt:lpstr>Privacy Threats</vt:lpstr>
      <vt:lpstr>Passive Scanning and Monitor APs</vt:lpstr>
      <vt:lpstr>Original “privacy” concerns</vt:lpstr>
      <vt:lpstr>The new “J Lo Attack”</vt:lpstr>
      <vt:lpstr>Proposal for Requirements Document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Outdoor Enterprise DSC</dc:title>
  <dc:creator>gsmith@srtrl.com</dc:creator>
  <cp:lastModifiedBy>Smith, Graham</cp:lastModifiedBy>
  <cp:revision>1886</cp:revision>
  <cp:lastPrinted>1998-02-10T13:28:06Z</cp:lastPrinted>
  <dcterms:created xsi:type="dcterms:W3CDTF">1998-02-10T13:07:52Z</dcterms:created>
  <dcterms:modified xsi:type="dcterms:W3CDTF">2022-08-25T13:41:01Z</dcterms:modified>
</cp:coreProperties>
</file>