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256" r:id="rId2"/>
    <p:sldId id="318" r:id="rId3"/>
    <p:sldId id="260" r:id="rId4"/>
    <p:sldId id="307" r:id="rId5"/>
    <p:sldId id="298" r:id="rId6"/>
    <p:sldId id="313" r:id="rId7"/>
    <p:sldId id="311" r:id="rId8"/>
    <p:sldId id="312" r:id="rId9"/>
    <p:sldId id="314" r:id="rId10"/>
    <p:sldId id="316" r:id="rId11"/>
    <p:sldId id="300" r:id="rId12"/>
    <p:sldId id="319" r:id="rId13"/>
    <p:sldId id="320" r:id="rId14"/>
    <p:sldId id="323" r:id="rId15"/>
    <p:sldId id="324" r:id="rId16"/>
    <p:sldId id="302" r:id="rId17"/>
    <p:sldId id="289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6424" autoAdjust="0"/>
  </p:normalViewPr>
  <p:slideViewPr>
    <p:cSldViewPr snapToGrid="0">
      <p:cViewPr varScale="1">
        <p:scale>
          <a:sx n="116" d="100"/>
          <a:sy n="116" d="100"/>
        </p:scale>
        <p:origin x="12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25F15-29E7-4C24-AFAF-FA21DA4AB2CD}" type="datetimeFigureOut">
              <a:rPr lang="zh-CN" altLang="en-US" smtClean="0"/>
              <a:t>2022/8/16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0DA85-2AD1-42A3-8105-4EDB5DD266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5000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F3062-872A-4238-B808-360B24AB5EBB}" type="datetimeFigureOut">
              <a:rPr lang="zh-CN" altLang="en-US" smtClean="0"/>
              <a:t>2022/8/16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5418A-43FA-471F-8DA8-F294F9A4F0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3281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5418A-43FA-471F-8DA8-F294F9A4F067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8705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5418A-43FA-471F-8DA8-F294F9A4F06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5927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需要杨老师确认</a:t>
            </a:r>
            <a:r>
              <a:rPr lang="en-US" altLang="zh-CN" dirty="0"/>
              <a:t>1/3 BSS</a:t>
            </a:r>
            <a:r>
              <a:rPr lang="zh-CN" altLang="en-US" dirty="0"/>
              <a:t>在同一信道是否可行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5418A-43FA-471F-8DA8-F294F9A4F067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7116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SU</a:t>
            </a:r>
            <a:r>
              <a:rPr lang="zh-CN" altLang="en-US" dirty="0"/>
              <a:t>这部分我没写词，可以根据</a:t>
            </a:r>
            <a:r>
              <a:rPr lang="en-US" altLang="zh-CN" dirty="0"/>
              <a:t>MU</a:t>
            </a:r>
            <a:r>
              <a:rPr lang="zh-CN" altLang="en-US" dirty="0"/>
              <a:t>部分写，套进数据就可以，如果觉得不好解释，可以不</a:t>
            </a:r>
            <a:r>
              <a:rPr lang="en-US" altLang="zh-CN" dirty="0"/>
              <a:t>show SU</a:t>
            </a:r>
            <a:r>
              <a:rPr lang="zh-CN" altLang="en-US" dirty="0"/>
              <a:t>的结果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5418A-43FA-471F-8DA8-F294F9A4F06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9483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SU</a:t>
            </a:r>
            <a:r>
              <a:rPr lang="zh-CN" altLang="en-US" dirty="0"/>
              <a:t>这部分我没写词，可以根据</a:t>
            </a:r>
            <a:r>
              <a:rPr lang="en-US" altLang="zh-CN" dirty="0"/>
              <a:t>MU</a:t>
            </a:r>
            <a:r>
              <a:rPr lang="zh-CN" altLang="en-US" dirty="0"/>
              <a:t>部分写，套进数据就可以，如果觉得不好解释，可以不</a:t>
            </a:r>
            <a:r>
              <a:rPr lang="en-US" altLang="zh-CN" dirty="0"/>
              <a:t>show SU</a:t>
            </a:r>
            <a:r>
              <a:rPr lang="zh-CN" altLang="en-US" dirty="0"/>
              <a:t>的结果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5418A-43FA-471F-8DA8-F294F9A4F067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2013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640" y="6475413"/>
            <a:ext cx="1740285" cy="553998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err="1" smtClean="0"/>
              <a:t>Yousi</a:t>
            </a:r>
            <a:r>
              <a:rPr lang="en-US" altLang="zh-CN" dirty="0" smtClean="0"/>
              <a:t> Lin, Huawei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August 2022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08045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August 2022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12901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August 2022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43447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August 2022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28892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August 2022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48051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August 2022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67832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August 2022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38415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August 2022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64509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August 2022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27622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August 2022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307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August 2022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37456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August 2022</a:t>
            </a:r>
            <a:endParaRPr lang="zh-CN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03704" y="6475413"/>
            <a:ext cx="17402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zh-CN" dirty="0" err="1" smtClean="0"/>
              <a:t>Yousi</a:t>
            </a:r>
            <a:r>
              <a:rPr lang="en-US" altLang="zh-CN" dirty="0" smtClean="0"/>
              <a:t> Lin, Huawei</a:t>
            </a:r>
            <a:endParaRPr lang="zh-CN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802.11-22/1348-00-00be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16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eee802.org/11/PARs/P802_11be_PAR_Detail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"/>
          <p:cNvSpPr txBox="1">
            <a:spLocks/>
          </p:cNvSpPr>
          <p:nvPr/>
        </p:nvSpPr>
        <p:spPr bwMode="auto">
          <a:xfrm>
            <a:off x="962025" y="52268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altLang="zh-CN" kern="0" dirty="0"/>
              <a:t>CR for PAR low latency verification</a:t>
            </a:r>
            <a:endParaRPr lang="zh-CN" altLang="en-US" kern="0" dirty="0"/>
          </a:p>
        </p:txBody>
      </p:sp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878899"/>
              </p:ext>
            </p:extLst>
          </p:nvPr>
        </p:nvGraphicFramePr>
        <p:xfrm>
          <a:off x="1152525" y="2998720"/>
          <a:ext cx="7391400" cy="243524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444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72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Yousi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Lin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 Technologies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H3 building, Huawei Base, </a:t>
                      </a:r>
                      <a:r>
                        <a:rPr lang="en-US" sz="1100" dirty="0" err="1" smtClean="0"/>
                        <a:t>Bantian</a:t>
                      </a:r>
                      <a:r>
                        <a:rPr lang="en-US" sz="1100" dirty="0" smtClean="0"/>
                        <a:t>, </a:t>
                      </a:r>
                      <a:r>
                        <a:rPr lang="en-US" sz="1100" dirty="0" err="1" smtClean="0"/>
                        <a:t>Longgang</a:t>
                      </a:r>
                      <a:r>
                        <a:rPr lang="en-US" sz="1100" dirty="0" smtClean="0"/>
                        <a:t>, Shenzhen, Guangdong, China, 518129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linyousi@huawei.com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45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Yunbo</a:t>
                      </a:r>
                      <a:r>
                        <a:rPr lang="en-US" altLang="zh-CN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6283733"/>
                  </a:ext>
                </a:extLst>
              </a:tr>
              <a:tr h="3172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Ming Gan</a:t>
                      </a:r>
                      <a:endParaRPr lang="en-US" altLang="zh-CN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72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Yuchen Guo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54585805"/>
                  </a:ext>
                </a:extLst>
              </a:tr>
              <a:tr h="3172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Guogang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Huang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02208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685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0287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17145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057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4003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GB" altLang="en-US" sz="2000" kern="0" dirty="0"/>
              <a:t>Date:</a:t>
            </a:r>
            <a:r>
              <a:rPr lang="en-GB" altLang="en-US" sz="2000" b="0" kern="0" dirty="0"/>
              <a:t> </a:t>
            </a:r>
            <a:r>
              <a:rPr lang="en-GB" altLang="en-US" sz="2000" b="0" kern="0" dirty="0" smtClean="0"/>
              <a:t>2022-08-16</a:t>
            </a:r>
            <a:endParaRPr lang="en-GB" altLang="en-US" sz="2000" b="0" kern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5E00-F21E-44AB-8288-8B9991574529}" type="slidenum">
              <a:rPr lang="zh-CN" altLang="en-US" smtClean="0"/>
              <a:t>1</a:t>
            </a:fld>
            <a:endParaRPr lang="zh-CN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August 2022</a:t>
            </a:r>
            <a:endParaRPr lang="zh-CN" altLang="en-US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803704" y="6475413"/>
            <a:ext cx="17402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zh-CN" dirty="0" err="1" smtClean="0"/>
              <a:t>Yousi</a:t>
            </a:r>
            <a:r>
              <a:rPr lang="en-US" altLang="zh-CN" dirty="0" smtClean="0"/>
              <a:t> Lin, Huawei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5795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1005016" y="685800"/>
            <a:ext cx="7453184" cy="1066800"/>
          </a:xfrm>
        </p:spPr>
        <p:txBody>
          <a:bodyPr/>
          <a:lstStyle/>
          <a:p>
            <a:r>
              <a:rPr lang="en-US" altLang="zh-CN" dirty="0"/>
              <a:t>Delay performance comparison under UL OFDMA</a:t>
            </a:r>
            <a:endParaRPr lang="zh-CN" altLang="en-US" dirty="0"/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altLang="zh-CN" sz="1400" dirty="0"/>
              <a:t>Vary the traffic rate to see the delay performance and timeout rate changings.</a:t>
            </a:r>
          </a:p>
          <a:p>
            <a:pPr lvl="0"/>
            <a:r>
              <a:rPr lang="en-US" altLang="zh-CN" sz="1400" dirty="0">
                <a:solidFill>
                  <a:srgbClr val="000000"/>
                </a:solidFill>
              </a:rPr>
              <a:t>The delay performance for </a:t>
            </a:r>
            <a:r>
              <a:rPr lang="en-US" altLang="zh-CN" sz="1400" dirty="0" smtClean="0">
                <a:solidFill>
                  <a:schemeClr val="accent2"/>
                </a:solidFill>
              </a:rPr>
              <a:t>11be using 80MHz</a:t>
            </a:r>
            <a:r>
              <a:rPr lang="en-US" altLang="zh-CN" sz="1400" dirty="0" smtClean="0">
                <a:solidFill>
                  <a:srgbClr val="00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achieves 17% gain compared with </a:t>
            </a:r>
            <a:r>
              <a:rPr lang="en-US" altLang="zh-CN" sz="1400" dirty="0">
                <a:solidFill>
                  <a:srgbClr val="FF0000"/>
                </a:solidFill>
              </a:rPr>
              <a:t>11ax using 160MHz</a:t>
            </a:r>
            <a:r>
              <a:rPr lang="en-US" altLang="zh-CN" sz="1400" dirty="0">
                <a:solidFill>
                  <a:srgbClr val="000000"/>
                </a:solidFill>
              </a:rPr>
              <a:t> </a:t>
            </a:r>
            <a:r>
              <a:rPr lang="en-US" altLang="zh-CN" sz="1400" dirty="0" smtClean="0"/>
              <a:t>on </a:t>
            </a:r>
            <a:r>
              <a:rPr lang="en-US" altLang="zh-CN" sz="1400" dirty="0">
                <a:solidFill>
                  <a:srgbClr val="000000"/>
                </a:solidFill>
              </a:rPr>
              <a:t>average.</a:t>
            </a:r>
          </a:p>
          <a:p>
            <a:pPr lvl="0"/>
            <a:r>
              <a:rPr lang="en-US" altLang="zh-CN" sz="1400" dirty="0">
                <a:solidFill>
                  <a:srgbClr val="000000"/>
                </a:solidFill>
              </a:rPr>
              <a:t>The timeout rate remains 0 when the traffic rate increases from 1 to 10 Mbps.</a:t>
            </a:r>
            <a:endParaRPr lang="zh-CN" altLang="en-US" sz="14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77369"/>
              </p:ext>
            </p:extLst>
          </p:nvPr>
        </p:nvGraphicFramePr>
        <p:xfrm>
          <a:off x="4742935" y="3689273"/>
          <a:ext cx="3715265" cy="12521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08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98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5406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u="none" strike="noStrike" dirty="0">
                          <a:effectLst/>
                        </a:rPr>
                        <a:t>Timeout</a:t>
                      </a:r>
                      <a:r>
                        <a:rPr lang="en-US" altLang="zh-CN" sz="1200" b="1" u="none" strike="noStrike" baseline="0" dirty="0">
                          <a:effectLst/>
                        </a:rPr>
                        <a:t> rate/%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2273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u="none" strike="noStrike" dirty="0">
                          <a:effectLst/>
                        </a:rPr>
                        <a:t>Traffic</a:t>
                      </a:r>
                      <a:r>
                        <a:rPr lang="en-US" altLang="zh-CN" sz="1200" b="1" u="none" strike="noStrike" baseline="0" dirty="0">
                          <a:effectLst/>
                        </a:rPr>
                        <a:t> </a:t>
                      </a:r>
                      <a:r>
                        <a:rPr lang="en-US" altLang="zh-CN" sz="1200" b="1" u="none" strike="noStrike" dirty="0">
                          <a:effectLst/>
                        </a:rPr>
                        <a:t>rate/Mbps</a:t>
                      </a:r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u="none" strike="noStrike" baseline="0" dirty="0">
                          <a:effectLst/>
                        </a:rPr>
                        <a:t>ax 80MHz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baseline="0" dirty="0">
                          <a:effectLst/>
                        </a:rPr>
                        <a:t>be 80MHz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baseline="0" dirty="0">
                          <a:effectLst/>
                        </a:rPr>
                        <a:t>ax 160MHz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baseline="0" dirty="0">
                          <a:effectLst/>
                        </a:rPr>
                        <a:t>be 160MHz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447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u="none" strike="noStrike" dirty="0">
                          <a:effectLst/>
                        </a:rPr>
                        <a:t>1~10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903" y="2751438"/>
            <a:ext cx="4538032" cy="3402227"/>
          </a:xfrm>
          <a:prstGeom prst="rect">
            <a:avLst/>
          </a:prstGeom>
        </p:spPr>
      </p:pic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5E00-F21E-44AB-8288-8B9991574529}" type="slidenum">
              <a:rPr lang="zh-CN" altLang="en-US" smtClean="0"/>
              <a:t>10</a:t>
            </a:fld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August 2022</a:t>
            </a:r>
            <a:endParaRPr lang="zh-CN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803704" y="6475413"/>
            <a:ext cx="17402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zh-CN" dirty="0" err="1" smtClean="0"/>
              <a:t>Yousi</a:t>
            </a:r>
            <a:r>
              <a:rPr lang="en-US" altLang="zh-CN" dirty="0" smtClean="0"/>
              <a:t> Lin, Huawei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0201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Case 2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495194"/>
            <a:ext cx="7772400" cy="4814990"/>
          </a:xfrm>
        </p:spPr>
        <p:txBody>
          <a:bodyPr/>
          <a:lstStyle/>
          <a:p>
            <a:r>
              <a:rPr lang="en-US" altLang="zh-CN" sz="2000" dirty="0"/>
              <a:t>Compare the latency performance for 11ax and 11be in in DL/UL SU and DL/UL OFDMA</a:t>
            </a:r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b="0" dirty="0"/>
              <a:t>In the two settings, the bandwidth in </a:t>
            </a:r>
            <a:r>
              <a:rPr lang="en-US" altLang="zh-CN" sz="2000" b="0" dirty="0" smtClean="0"/>
              <a:t>11be </a:t>
            </a:r>
            <a:r>
              <a:rPr lang="en-US" altLang="zh-CN" sz="2000" b="0" dirty="0"/>
              <a:t>is doubled compared to </a:t>
            </a:r>
            <a:r>
              <a:rPr lang="en-US" altLang="zh-CN" sz="2000" b="0" dirty="0" smtClean="0"/>
              <a:t>11ax</a:t>
            </a:r>
            <a:r>
              <a:rPr lang="en-US" altLang="zh-CN" sz="2000" b="0" dirty="0"/>
              <a:t>. To compensate for this, we set other parameters </a:t>
            </a:r>
            <a:r>
              <a:rPr lang="en-US" altLang="zh-CN" sz="2000" b="0" dirty="0" smtClean="0"/>
              <a:t>as follows:</a:t>
            </a:r>
            <a:endParaRPr lang="en-US" altLang="zh-CN" sz="2000" b="0" dirty="0"/>
          </a:p>
          <a:p>
            <a:pPr lvl="1"/>
            <a:r>
              <a:rPr lang="en-US" altLang="zh-CN" sz="1600" dirty="0"/>
              <a:t>5 BSSs are using the same channel, each BSS has 1 AP or AP MLD in it.</a:t>
            </a:r>
          </a:p>
          <a:p>
            <a:pPr lvl="1"/>
            <a:r>
              <a:rPr lang="en-US" altLang="zh-CN" sz="1600" dirty="0"/>
              <a:t>In </a:t>
            </a:r>
            <a:r>
              <a:rPr lang="en-US" altLang="zh-CN" sz="1600" dirty="0" smtClean="0"/>
              <a:t>11ax</a:t>
            </a:r>
            <a:r>
              <a:rPr lang="en-US" altLang="zh-CN" sz="1600" dirty="0"/>
              <a:t>, each AP has 2 associated STAs.</a:t>
            </a:r>
          </a:p>
          <a:p>
            <a:pPr lvl="1"/>
            <a:r>
              <a:rPr lang="en-US" altLang="zh-CN" sz="1600" dirty="0"/>
              <a:t>In </a:t>
            </a:r>
            <a:r>
              <a:rPr lang="en-US" altLang="zh-CN" sz="1600" dirty="0" smtClean="0"/>
              <a:t>11be</a:t>
            </a:r>
            <a:r>
              <a:rPr lang="en-US" altLang="zh-CN" sz="1600" dirty="0"/>
              <a:t>, each AP MLD has 4 associated non-AP MLDs.</a:t>
            </a:r>
          </a:p>
          <a:p>
            <a:pPr lvl="1"/>
            <a:r>
              <a:rPr lang="en-US" altLang="zh-CN" sz="1600" dirty="0"/>
              <a:t>Other simulation parameters are the same as in Case 1.</a:t>
            </a:r>
          </a:p>
          <a:p>
            <a:pPr lvl="1"/>
            <a:endParaRPr lang="en-US" altLang="zh-CN" sz="1600" dirty="0"/>
          </a:p>
          <a:p>
            <a:endParaRPr lang="en-US" altLang="zh-CN" sz="2000" dirty="0"/>
          </a:p>
        </p:txBody>
      </p:sp>
      <p:graphicFrame>
        <p:nvGraphicFramePr>
          <p:cNvPr id="4" name="内容占位符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2772242"/>
              </p:ext>
            </p:extLst>
          </p:nvPr>
        </p:nvGraphicFramePr>
        <p:xfrm>
          <a:off x="4944268" y="2561994"/>
          <a:ext cx="3400663" cy="1017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1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590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94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919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Version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Link #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Bandwidth (MHz) per link</a:t>
                      </a:r>
                      <a:endParaRPr lang="zh-CN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893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ax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1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160</a:t>
                      </a:r>
                      <a:endParaRPr lang="zh-CN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893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be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2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160</a:t>
                      </a:r>
                      <a:endParaRPr lang="zh-CN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5" name="内容占位符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3701158"/>
              </p:ext>
            </p:extLst>
          </p:nvPr>
        </p:nvGraphicFramePr>
        <p:xfrm>
          <a:off x="1114702" y="2568157"/>
          <a:ext cx="3400663" cy="1017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1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507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676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148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Version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Link #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Bandwidth (MHz) per link</a:t>
                      </a:r>
                      <a:endParaRPr lang="zh-CN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186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ax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1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80</a:t>
                      </a:r>
                      <a:endParaRPr lang="zh-CN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372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be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2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80</a:t>
                      </a:r>
                      <a:endParaRPr lang="zh-CN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1001434" y="2223440"/>
            <a:ext cx="16475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Setting 1</a:t>
            </a:r>
            <a:endParaRPr lang="zh-CN" altLang="en-US" sz="1600" dirty="0"/>
          </a:p>
        </p:txBody>
      </p:sp>
      <p:sp>
        <p:nvSpPr>
          <p:cNvPr id="9" name="文本框 8"/>
          <p:cNvSpPr txBox="1"/>
          <p:nvPr/>
        </p:nvSpPr>
        <p:spPr>
          <a:xfrm>
            <a:off x="4831000" y="2223440"/>
            <a:ext cx="16475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Setting 2</a:t>
            </a:r>
            <a:endParaRPr lang="zh-CN" altLang="en-US" sz="160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5E00-F21E-44AB-8288-8B9991574529}" type="slidenum">
              <a:rPr lang="zh-CN" altLang="en-US" smtClean="0"/>
              <a:t>11</a:t>
            </a:fld>
            <a:endParaRPr lang="zh-CN" alt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August 2022</a:t>
            </a:r>
            <a:endParaRPr lang="zh-CN" alt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803704" y="6475413"/>
            <a:ext cx="17402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zh-CN" dirty="0" err="1" smtClean="0"/>
              <a:t>Yousi</a:t>
            </a:r>
            <a:r>
              <a:rPr lang="en-US" altLang="zh-CN" dirty="0" smtClean="0"/>
              <a:t> Lin, Huawei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5676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33" y="3119195"/>
            <a:ext cx="4278252" cy="320746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58579" y="685800"/>
            <a:ext cx="7426842" cy="1066800"/>
          </a:xfrm>
        </p:spPr>
        <p:txBody>
          <a:bodyPr/>
          <a:lstStyle/>
          <a:p>
            <a:r>
              <a:rPr lang="en-US" altLang="zh-CN" dirty="0"/>
              <a:t>Delay performance comparison under DL SU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altLang="zh-CN" sz="1400" dirty="0">
                <a:solidFill>
                  <a:srgbClr val="000000"/>
                </a:solidFill>
              </a:rPr>
              <a:t>Vary the traffic rate to see the delay performance and timeout rate changings.</a:t>
            </a:r>
          </a:p>
          <a:p>
            <a:pPr lvl="0"/>
            <a:r>
              <a:rPr lang="en-US" altLang="zh-CN" sz="1400" dirty="0">
                <a:solidFill>
                  <a:srgbClr val="000000"/>
                </a:solidFill>
              </a:rPr>
              <a:t>The delay performance for </a:t>
            </a:r>
            <a:r>
              <a:rPr lang="en-US" altLang="zh-CN" sz="1400" dirty="0" smtClean="0">
                <a:solidFill>
                  <a:schemeClr val="accent2"/>
                </a:solidFill>
              </a:rPr>
              <a:t>11be using 80MHz </a:t>
            </a:r>
            <a:r>
              <a:rPr lang="en-US" altLang="zh-CN" sz="1400" dirty="0">
                <a:solidFill>
                  <a:srgbClr val="000000"/>
                </a:solidFill>
              </a:rPr>
              <a:t>achieves 3% gain compared with </a:t>
            </a:r>
            <a:r>
              <a:rPr lang="en-US" altLang="zh-CN" sz="1400" dirty="0">
                <a:solidFill>
                  <a:srgbClr val="FF0000"/>
                </a:solidFill>
              </a:rPr>
              <a:t>11ax using </a:t>
            </a:r>
            <a:r>
              <a:rPr lang="en-US" altLang="zh-CN" sz="1400" dirty="0" smtClean="0">
                <a:solidFill>
                  <a:srgbClr val="FF0000"/>
                </a:solidFill>
              </a:rPr>
              <a:t>80MHz</a:t>
            </a:r>
            <a:r>
              <a:rPr lang="en-US" altLang="zh-CN" sz="1400" dirty="0" smtClean="0">
                <a:solidFill>
                  <a:srgbClr val="000000"/>
                </a:solidFill>
              </a:rPr>
              <a:t> </a:t>
            </a:r>
            <a:r>
              <a:rPr lang="en-US" altLang="zh-CN" sz="1400" dirty="0" smtClean="0">
                <a:solidFill>
                  <a:schemeClr val="tx2"/>
                </a:solidFill>
              </a:rPr>
              <a:t>on</a:t>
            </a:r>
            <a:r>
              <a:rPr lang="en-US" altLang="zh-CN" sz="1400" dirty="0" smtClean="0">
                <a:solidFill>
                  <a:srgbClr val="FF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average.</a:t>
            </a:r>
          </a:p>
          <a:p>
            <a:pPr lvl="0"/>
            <a:r>
              <a:rPr lang="en-US" altLang="zh-CN" sz="1400" dirty="0">
                <a:solidFill>
                  <a:srgbClr val="000000"/>
                </a:solidFill>
              </a:rPr>
              <a:t>The delay performance for </a:t>
            </a:r>
            <a:r>
              <a:rPr lang="en-US" altLang="zh-CN" sz="1400" dirty="0" smtClean="0">
                <a:solidFill>
                  <a:schemeClr val="accent2"/>
                </a:solidFill>
              </a:rPr>
              <a:t>11be using 160MHz </a:t>
            </a:r>
            <a:r>
              <a:rPr lang="en-US" altLang="zh-CN" sz="1400" dirty="0">
                <a:solidFill>
                  <a:srgbClr val="000000"/>
                </a:solidFill>
              </a:rPr>
              <a:t>achieves 3% gain compared with </a:t>
            </a:r>
            <a:r>
              <a:rPr lang="en-US" altLang="zh-CN" sz="1400" dirty="0">
                <a:solidFill>
                  <a:srgbClr val="FF0000"/>
                </a:solidFill>
              </a:rPr>
              <a:t>11ax using 160MHz</a:t>
            </a:r>
            <a:r>
              <a:rPr lang="en-US" altLang="zh-CN" sz="1400" dirty="0">
                <a:solidFill>
                  <a:srgbClr val="000000"/>
                </a:solidFill>
              </a:rPr>
              <a:t> </a:t>
            </a:r>
            <a:r>
              <a:rPr lang="en-US" altLang="zh-CN" sz="1400" dirty="0" smtClean="0">
                <a:solidFill>
                  <a:schemeClr val="tx2"/>
                </a:solidFill>
              </a:rPr>
              <a:t>on </a:t>
            </a:r>
            <a:r>
              <a:rPr lang="en-US" altLang="zh-CN" sz="1400" dirty="0">
                <a:solidFill>
                  <a:srgbClr val="000000"/>
                </a:solidFill>
              </a:rPr>
              <a:t>average.</a:t>
            </a:r>
          </a:p>
          <a:p>
            <a:pPr lvl="0"/>
            <a:r>
              <a:rPr lang="en-US" altLang="zh-CN" sz="1400" dirty="0">
                <a:solidFill>
                  <a:srgbClr val="000000"/>
                </a:solidFill>
              </a:rPr>
              <a:t>The timeout rate remains 0 when the traffic rate increases from 1 to 10 Mbps.</a:t>
            </a:r>
            <a:endParaRPr lang="zh-CN" altLang="en-US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/>
          </p:nvPr>
        </p:nvGraphicFramePr>
        <p:xfrm>
          <a:off x="4615010" y="3838832"/>
          <a:ext cx="3715265" cy="12521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08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98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5406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u="none" strike="noStrike" dirty="0">
                          <a:effectLst/>
                        </a:rPr>
                        <a:t>Timeout</a:t>
                      </a:r>
                      <a:r>
                        <a:rPr lang="en-US" altLang="zh-CN" sz="1200" b="1" u="none" strike="noStrike" baseline="0" dirty="0">
                          <a:effectLst/>
                        </a:rPr>
                        <a:t> rate/%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2273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u="none" strike="noStrike" dirty="0">
                          <a:effectLst/>
                        </a:rPr>
                        <a:t>Traffic</a:t>
                      </a:r>
                      <a:r>
                        <a:rPr lang="en-US" altLang="zh-CN" sz="1200" b="1" u="none" strike="noStrike" baseline="0" dirty="0">
                          <a:effectLst/>
                        </a:rPr>
                        <a:t> </a:t>
                      </a:r>
                      <a:r>
                        <a:rPr lang="en-US" altLang="zh-CN" sz="1200" b="1" u="none" strike="noStrike" dirty="0">
                          <a:effectLst/>
                        </a:rPr>
                        <a:t>rate/Mbps</a:t>
                      </a:r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u="none" strike="noStrike" baseline="0" dirty="0">
                          <a:effectLst/>
                        </a:rPr>
                        <a:t>ax 80MHz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baseline="0" dirty="0">
                          <a:effectLst/>
                        </a:rPr>
                        <a:t>be 80MHz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baseline="0" dirty="0">
                          <a:effectLst/>
                        </a:rPr>
                        <a:t>ax 160MHz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baseline="0" dirty="0">
                          <a:effectLst/>
                        </a:rPr>
                        <a:t>be 160MHz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447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u="none" strike="noStrike" dirty="0">
                          <a:effectLst/>
                        </a:rPr>
                        <a:t>1~10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5E00-F21E-44AB-8288-8B9991574529}" type="slidenum">
              <a:rPr lang="zh-CN" altLang="en-US" smtClean="0"/>
              <a:t>12</a:t>
            </a:fld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August 2022</a:t>
            </a:r>
            <a:endParaRPr lang="zh-CN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803704" y="6475413"/>
            <a:ext cx="17402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zh-CN" dirty="0" err="1" smtClean="0"/>
              <a:t>Yousi</a:t>
            </a:r>
            <a:r>
              <a:rPr lang="en-US" altLang="zh-CN" dirty="0" smtClean="0"/>
              <a:t> Lin, Huawei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5215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85" y="3203758"/>
            <a:ext cx="4485624" cy="336293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6204" y="685800"/>
            <a:ext cx="7411996" cy="1066800"/>
          </a:xfrm>
        </p:spPr>
        <p:txBody>
          <a:bodyPr/>
          <a:lstStyle/>
          <a:p>
            <a:r>
              <a:rPr lang="en-US" altLang="zh-CN" dirty="0"/>
              <a:t>Delay performance comparison under UL SU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08504"/>
            <a:ext cx="7772400" cy="4287496"/>
          </a:xfrm>
        </p:spPr>
        <p:txBody>
          <a:bodyPr/>
          <a:lstStyle/>
          <a:p>
            <a:pPr lvl="0"/>
            <a:r>
              <a:rPr lang="en-US" altLang="zh-CN" sz="1400" dirty="0">
                <a:solidFill>
                  <a:srgbClr val="000000"/>
                </a:solidFill>
              </a:rPr>
              <a:t>Vary the traffic rate to see the delay performance and timeout rate changings.</a:t>
            </a:r>
          </a:p>
          <a:p>
            <a:pPr lvl="0"/>
            <a:r>
              <a:rPr lang="en-US" altLang="zh-CN" sz="1400" dirty="0">
                <a:solidFill>
                  <a:srgbClr val="000000"/>
                </a:solidFill>
              </a:rPr>
              <a:t>The delay performance for </a:t>
            </a:r>
            <a:r>
              <a:rPr lang="en-US" altLang="zh-CN" sz="1400" dirty="0" smtClean="0">
                <a:solidFill>
                  <a:schemeClr val="accent2"/>
                </a:solidFill>
              </a:rPr>
              <a:t>11be using 80MHz</a:t>
            </a:r>
            <a:r>
              <a:rPr lang="en-US" altLang="zh-CN" sz="1400" dirty="0" smtClean="0">
                <a:solidFill>
                  <a:srgbClr val="00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achieves 11% gain compared with </a:t>
            </a:r>
            <a:r>
              <a:rPr lang="en-US" altLang="zh-CN" sz="1400" dirty="0">
                <a:solidFill>
                  <a:srgbClr val="FF0000"/>
                </a:solidFill>
              </a:rPr>
              <a:t>11ax using </a:t>
            </a:r>
            <a:r>
              <a:rPr lang="en-US" altLang="zh-CN" sz="1400" dirty="0" smtClean="0">
                <a:solidFill>
                  <a:srgbClr val="FF0000"/>
                </a:solidFill>
              </a:rPr>
              <a:t>80MHz</a:t>
            </a:r>
            <a:r>
              <a:rPr lang="en-US" altLang="zh-CN" sz="1400" dirty="0" smtClean="0">
                <a:solidFill>
                  <a:srgbClr val="000000"/>
                </a:solidFill>
              </a:rPr>
              <a:t> </a:t>
            </a:r>
            <a:r>
              <a:rPr lang="en-US" altLang="zh-CN" sz="1400" dirty="0" smtClean="0"/>
              <a:t>on</a:t>
            </a:r>
            <a:r>
              <a:rPr lang="en-US" altLang="zh-CN" sz="1400" dirty="0" smtClean="0">
                <a:solidFill>
                  <a:srgbClr val="00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average.</a:t>
            </a:r>
          </a:p>
          <a:p>
            <a:pPr lvl="0"/>
            <a:r>
              <a:rPr lang="en-US" altLang="zh-CN" sz="1400" dirty="0">
                <a:solidFill>
                  <a:srgbClr val="000000"/>
                </a:solidFill>
              </a:rPr>
              <a:t>The delay performance for </a:t>
            </a:r>
            <a:r>
              <a:rPr lang="en-US" altLang="zh-CN" sz="1400" dirty="0" smtClean="0">
                <a:solidFill>
                  <a:schemeClr val="accent2"/>
                </a:solidFill>
              </a:rPr>
              <a:t>11be using 160MHz </a:t>
            </a:r>
            <a:r>
              <a:rPr lang="en-US" altLang="zh-CN" sz="1400" dirty="0">
                <a:solidFill>
                  <a:srgbClr val="000000"/>
                </a:solidFill>
              </a:rPr>
              <a:t>achieves 12% gain compared with </a:t>
            </a:r>
            <a:r>
              <a:rPr lang="en-US" altLang="zh-CN" sz="1400" dirty="0">
                <a:solidFill>
                  <a:srgbClr val="FF0000"/>
                </a:solidFill>
              </a:rPr>
              <a:t>11ax using 160MHz</a:t>
            </a:r>
            <a:r>
              <a:rPr lang="en-US" altLang="zh-CN" sz="1400" dirty="0" smtClean="0">
                <a:solidFill>
                  <a:srgbClr val="000000"/>
                </a:solidFill>
              </a:rPr>
              <a:t> </a:t>
            </a:r>
            <a:r>
              <a:rPr lang="en-US" altLang="zh-CN" sz="1400" dirty="0"/>
              <a:t>o</a:t>
            </a:r>
            <a:r>
              <a:rPr lang="en-US" altLang="zh-CN" sz="1400" dirty="0" smtClean="0"/>
              <a:t>n</a:t>
            </a:r>
            <a:r>
              <a:rPr lang="en-US" altLang="zh-CN" sz="1400" dirty="0" smtClean="0">
                <a:solidFill>
                  <a:srgbClr val="00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average.</a:t>
            </a:r>
          </a:p>
          <a:p>
            <a:r>
              <a:rPr lang="en-US" altLang="zh-CN" sz="1400" dirty="0">
                <a:solidFill>
                  <a:srgbClr val="000000"/>
                </a:solidFill>
              </a:rPr>
              <a:t>The timeout rate remains less than 1% when the traffic rate increases from 1 to 10 Mbps.</a:t>
            </a:r>
            <a:endParaRPr lang="zh-CN" altLang="en-US" sz="14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460701"/>
              </p:ext>
            </p:extLst>
          </p:nvPr>
        </p:nvGraphicFramePr>
        <p:xfrm>
          <a:off x="4603866" y="3707028"/>
          <a:ext cx="3715265" cy="14625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08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98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2497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u="none" strike="noStrike" dirty="0">
                          <a:effectLst/>
                        </a:rPr>
                        <a:t>Timeout</a:t>
                      </a:r>
                      <a:r>
                        <a:rPr lang="en-US" altLang="zh-CN" sz="1200" b="1" u="none" strike="noStrike" baseline="0" dirty="0">
                          <a:effectLst/>
                        </a:rPr>
                        <a:t> rate/%</a:t>
                      </a:r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4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u="none" strike="noStrike" dirty="0">
                          <a:effectLst/>
                        </a:rPr>
                        <a:t>Traffic</a:t>
                      </a:r>
                      <a:r>
                        <a:rPr lang="en-US" altLang="zh-CN" sz="1200" b="1" u="none" strike="noStrike" baseline="0" dirty="0">
                          <a:effectLst/>
                        </a:rPr>
                        <a:t> </a:t>
                      </a:r>
                      <a:r>
                        <a:rPr lang="en-US" altLang="zh-CN" sz="1200" b="1" u="none" strike="noStrike" dirty="0">
                          <a:effectLst/>
                        </a:rPr>
                        <a:t>rate/Mbps</a:t>
                      </a:r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u="none" strike="noStrike" baseline="0" dirty="0">
                          <a:effectLst/>
                        </a:rPr>
                        <a:t>ax 80MHz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baseline="0" dirty="0">
                          <a:effectLst/>
                        </a:rPr>
                        <a:t>be 80MHz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baseline="0" dirty="0">
                          <a:effectLst/>
                        </a:rPr>
                        <a:t>ax 160MHz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baseline="0" dirty="0">
                          <a:effectLst/>
                        </a:rPr>
                        <a:t>be 160MHz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635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u="none" strike="noStrike" dirty="0">
                          <a:effectLst/>
                        </a:rPr>
                        <a:t>1~8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635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9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0.027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635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10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0.018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0.006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5E00-F21E-44AB-8288-8B9991574529}" type="slidenum">
              <a:rPr lang="zh-CN" altLang="en-US" smtClean="0"/>
              <a:t>13</a:t>
            </a:fld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August 2022</a:t>
            </a:r>
            <a:endParaRPr lang="zh-CN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803704" y="6475413"/>
            <a:ext cx="17402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zh-CN" dirty="0" err="1" smtClean="0"/>
              <a:t>Yousi</a:t>
            </a:r>
            <a:r>
              <a:rPr lang="en-US" altLang="zh-CN" dirty="0" smtClean="0"/>
              <a:t> Lin, Huawei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2064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69" y="3108602"/>
            <a:ext cx="4373739" cy="3279054"/>
          </a:xfrm>
          <a:prstGeom prst="rect">
            <a:avLst/>
          </a:prstGeom>
        </p:spPr>
      </p:pic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1021492" y="685800"/>
            <a:ext cx="7436708" cy="1066800"/>
          </a:xfrm>
        </p:spPr>
        <p:txBody>
          <a:bodyPr/>
          <a:lstStyle/>
          <a:p>
            <a:r>
              <a:rPr lang="en-US" altLang="zh-CN" dirty="0"/>
              <a:t>Delay performance comparison under DL OFDMA</a:t>
            </a:r>
            <a:endParaRPr lang="zh-CN" altLang="en-US" dirty="0"/>
          </a:p>
        </p:txBody>
      </p:sp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685800" y="1760838"/>
            <a:ext cx="7772400" cy="4114800"/>
          </a:xfrm>
        </p:spPr>
        <p:txBody>
          <a:bodyPr/>
          <a:lstStyle/>
          <a:p>
            <a:r>
              <a:rPr lang="en-US" altLang="zh-CN" sz="1400" dirty="0"/>
              <a:t>Vary the traffic rate to see the delay performance and timeout rate changings.</a:t>
            </a:r>
          </a:p>
          <a:p>
            <a:pPr lvl="0"/>
            <a:r>
              <a:rPr lang="en-US" altLang="zh-CN" sz="1400" dirty="0">
                <a:solidFill>
                  <a:srgbClr val="000000"/>
                </a:solidFill>
              </a:rPr>
              <a:t>The delay performance for </a:t>
            </a:r>
            <a:r>
              <a:rPr lang="en-US" altLang="zh-CN" sz="1400" dirty="0" smtClean="0">
                <a:solidFill>
                  <a:schemeClr val="accent2"/>
                </a:solidFill>
              </a:rPr>
              <a:t>11be using 80MHz</a:t>
            </a:r>
            <a:r>
              <a:rPr lang="en-US" altLang="zh-CN" sz="1400" dirty="0" smtClean="0">
                <a:solidFill>
                  <a:srgbClr val="00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achieves 28% gain compared with </a:t>
            </a:r>
            <a:r>
              <a:rPr lang="en-US" altLang="zh-CN" sz="1400" dirty="0">
                <a:solidFill>
                  <a:srgbClr val="FF0000"/>
                </a:solidFill>
              </a:rPr>
              <a:t>11ax using </a:t>
            </a:r>
            <a:r>
              <a:rPr lang="en-US" altLang="zh-CN" sz="1400" dirty="0" smtClean="0">
                <a:solidFill>
                  <a:srgbClr val="FF0000"/>
                </a:solidFill>
              </a:rPr>
              <a:t>80MHz</a:t>
            </a:r>
            <a:r>
              <a:rPr lang="en-US" altLang="zh-CN" sz="1400" dirty="0" smtClean="0">
                <a:solidFill>
                  <a:srgbClr val="00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on </a:t>
            </a:r>
            <a:r>
              <a:rPr lang="en-US" altLang="zh-CN" sz="1400" dirty="0">
                <a:solidFill>
                  <a:srgbClr val="000000"/>
                </a:solidFill>
              </a:rPr>
              <a:t>average.</a:t>
            </a:r>
          </a:p>
          <a:p>
            <a:pPr lvl="0"/>
            <a:r>
              <a:rPr lang="en-US" altLang="zh-CN" sz="1400" dirty="0">
                <a:solidFill>
                  <a:srgbClr val="000000"/>
                </a:solidFill>
              </a:rPr>
              <a:t>The delay performance for </a:t>
            </a:r>
            <a:r>
              <a:rPr lang="en-US" altLang="zh-CN" sz="1400" dirty="0" smtClean="0">
                <a:solidFill>
                  <a:schemeClr val="accent2"/>
                </a:solidFill>
              </a:rPr>
              <a:t>11be using 160MHz </a:t>
            </a:r>
            <a:r>
              <a:rPr lang="en-US" altLang="zh-CN" sz="1400" dirty="0">
                <a:solidFill>
                  <a:srgbClr val="000000"/>
                </a:solidFill>
              </a:rPr>
              <a:t>achieves 29% gain compared with </a:t>
            </a:r>
            <a:r>
              <a:rPr lang="en-US" altLang="zh-CN" sz="1400" dirty="0">
                <a:solidFill>
                  <a:srgbClr val="FF0000"/>
                </a:solidFill>
              </a:rPr>
              <a:t>11ax using 160MHz</a:t>
            </a:r>
            <a:r>
              <a:rPr lang="en-US" altLang="zh-CN" sz="1400" dirty="0">
                <a:solidFill>
                  <a:srgbClr val="000000"/>
                </a:solidFill>
              </a:rPr>
              <a:t> on </a:t>
            </a:r>
            <a:r>
              <a:rPr lang="en-US" altLang="zh-CN" sz="1400" dirty="0">
                <a:solidFill>
                  <a:srgbClr val="000000"/>
                </a:solidFill>
              </a:rPr>
              <a:t>average.</a:t>
            </a:r>
          </a:p>
          <a:p>
            <a:pPr lvl="0"/>
            <a:r>
              <a:rPr lang="en-US" altLang="zh-CN" sz="1400" dirty="0">
                <a:solidFill>
                  <a:srgbClr val="000000"/>
                </a:solidFill>
              </a:rPr>
              <a:t>The timeout rate remains 0 when the traffic rate increases from 1 to 10 Mbps.</a:t>
            </a:r>
            <a:endParaRPr lang="zh-CN" altLang="en-US" sz="1400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/>
          </p:nvPr>
        </p:nvGraphicFramePr>
        <p:xfrm>
          <a:off x="4742935" y="3810000"/>
          <a:ext cx="3715265" cy="12521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08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98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5406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u="none" strike="noStrike" dirty="0">
                          <a:effectLst/>
                        </a:rPr>
                        <a:t>Timeout</a:t>
                      </a:r>
                      <a:r>
                        <a:rPr lang="en-US" altLang="zh-CN" sz="1200" b="1" u="none" strike="noStrike" baseline="0" dirty="0">
                          <a:effectLst/>
                        </a:rPr>
                        <a:t> rate/%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2273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u="none" strike="noStrike" dirty="0">
                          <a:effectLst/>
                        </a:rPr>
                        <a:t>Traffic</a:t>
                      </a:r>
                      <a:r>
                        <a:rPr lang="en-US" altLang="zh-CN" sz="1200" b="1" u="none" strike="noStrike" baseline="0" dirty="0">
                          <a:effectLst/>
                        </a:rPr>
                        <a:t> </a:t>
                      </a:r>
                      <a:r>
                        <a:rPr lang="en-US" altLang="zh-CN" sz="1200" b="1" u="none" strike="noStrike" dirty="0">
                          <a:effectLst/>
                        </a:rPr>
                        <a:t>rate/Mbps</a:t>
                      </a:r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u="none" strike="noStrike" baseline="0" dirty="0">
                          <a:effectLst/>
                        </a:rPr>
                        <a:t>ax 80MHz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baseline="0" dirty="0">
                          <a:effectLst/>
                        </a:rPr>
                        <a:t>be 80MHz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baseline="0" dirty="0">
                          <a:effectLst/>
                        </a:rPr>
                        <a:t>ax 160MHz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baseline="0" dirty="0">
                          <a:effectLst/>
                        </a:rPr>
                        <a:t>be 160MHz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447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u="none" strike="noStrike" dirty="0">
                          <a:effectLst/>
                        </a:rPr>
                        <a:t>1~10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5E00-F21E-44AB-8288-8B9991574529}" type="slidenum">
              <a:rPr lang="zh-CN" altLang="en-US" smtClean="0"/>
              <a:t>14</a:t>
            </a:fld>
            <a:endParaRPr lang="zh-CN" alt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August 2022</a:t>
            </a:r>
            <a:endParaRPr lang="zh-CN" alt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803704" y="6475413"/>
            <a:ext cx="17402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zh-CN" dirty="0" err="1" smtClean="0"/>
              <a:t>Yousi</a:t>
            </a:r>
            <a:r>
              <a:rPr lang="en-US" altLang="zh-CN" dirty="0" smtClean="0"/>
              <a:t> Lin, Huawei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0183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15" y="3105318"/>
            <a:ext cx="4307747" cy="3229579"/>
          </a:xfrm>
          <a:prstGeom prst="rect">
            <a:avLst/>
          </a:prstGeom>
        </p:spPr>
      </p:pic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1037968" y="685800"/>
            <a:ext cx="7420232" cy="1066800"/>
          </a:xfrm>
        </p:spPr>
        <p:txBody>
          <a:bodyPr/>
          <a:lstStyle/>
          <a:p>
            <a:r>
              <a:rPr lang="en-US" altLang="zh-CN" dirty="0"/>
              <a:t>Delay performance comparison under UL OFDMA</a:t>
            </a:r>
            <a:endParaRPr lang="zh-CN" altLang="en-US" dirty="0"/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685800" y="1689539"/>
            <a:ext cx="7772400" cy="4114800"/>
          </a:xfrm>
        </p:spPr>
        <p:txBody>
          <a:bodyPr/>
          <a:lstStyle/>
          <a:p>
            <a:r>
              <a:rPr lang="en-US" altLang="zh-CN" sz="1400" dirty="0"/>
              <a:t>Vary the traffic rate to see the delay performance and timeout rate changings.</a:t>
            </a:r>
          </a:p>
          <a:p>
            <a:pPr lvl="0"/>
            <a:r>
              <a:rPr lang="en-US" altLang="zh-CN" sz="1400" dirty="0">
                <a:solidFill>
                  <a:srgbClr val="000000"/>
                </a:solidFill>
              </a:rPr>
              <a:t>The delay performance for </a:t>
            </a:r>
            <a:r>
              <a:rPr lang="en-US" altLang="zh-CN" sz="1400" dirty="0" smtClean="0">
                <a:solidFill>
                  <a:schemeClr val="accent2"/>
                </a:solidFill>
              </a:rPr>
              <a:t>11be using 80MHz</a:t>
            </a:r>
            <a:r>
              <a:rPr lang="en-US" altLang="zh-CN" sz="1400" dirty="0" smtClean="0">
                <a:solidFill>
                  <a:srgbClr val="00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achieves 20% gain compared with </a:t>
            </a:r>
            <a:r>
              <a:rPr lang="en-US" altLang="zh-CN" sz="1400" dirty="0">
                <a:solidFill>
                  <a:srgbClr val="FF0000"/>
                </a:solidFill>
              </a:rPr>
              <a:t>11ax using </a:t>
            </a:r>
            <a:r>
              <a:rPr lang="en-US" altLang="zh-CN" sz="1400" dirty="0" smtClean="0">
                <a:solidFill>
                  <a:srgbClr val="FF0000"/>
                </a:solidFill>
              </a:rPr>
              <a:t>80MHz</a:t>
            </a:r>
            <a:r>
              <a:rPr lang="en-US" altLang="zh-CN" sz="1400" dirty="0" smtClean="0">
                <a:solidFill>
                  <a:srgbClr val="000000"/>
                </a:solidFill>
              </a:rPr>
              <a:t> </a:t>
            </a:r>
            <a:r>
              <a:rPr lang="en-US" altLang="zh-CN" sz="1400" dirty="0" smtClean="0">
                <a:solidFill>
                  <a:srgbClr val="000000"/>
                </a:solidFill>
              </a:rPr>
              <a:t>on </a:t>
            </a:r>
            <a:r>
              <a:rPr lang="en-US" altLang="zh-CN" sz="1400" dirty="0">
                <a:solidFill>
                  <a:srgbClr val="000000"/>
                </a:solidFill>
              </a:rPr>
              <a:t>average.</a:t>
            </a:r>
          </a:p>
          <a:p>
            <a:pPr lvl="0"/>
            <a:r>
              <a:rPr lang="en-US" altLang="zh-CN" sz="1400" dirty="0">
                <a:solidFill>
                  <a:srgbClr val="000000"/>
                </a:solidFill>
              </a:rPr>
              <a:t>The delay performance for </a:t>
            </a:r>
            <a:r>
              <a:rPr lang="en-US" altLang="zh-CN" sz="1400" dirty="0" smtClean="0">
                <a:solidFill>
                  <a:schemeClr val="accent2"/>
                </a:solidFill>
              </a:rPr>
              <a:t>11be using 160MHz </a:t>
            </a:r>
            <a:r>
              <a:rPr lang="en-US" altLang="zh-CN" sz="1400" dirty="0">
                <a:solidFill>
                  <a:srgbClr val="000000"/>
                </a:solidFill>
              </a:rPr>
              <a:t>achieves 21% gain compared with </a:t>
            </a:r>
            <a:r>
              <a:rPr lang="en-US" altLang="zh-CN" sz="1400" dirty="0">
                <a:solidFill>
                  <a:srgbClr val="FF0000"/>
                </a:solidFill>
              </a:rPr>
              <a:t>11ax using 160MHz</a:t>
            </a:r>
            <a:r>
              <a:rPr lang="en-US" altLang="zh-CN" sz="1400" dirty="0" smtClean="0">
                <a:solidFill>
                  <a:srgbClr val="000000"/>
                </a:solidFill>
              </a:rPr>
              <a:t> </a:t>
            </a:r>
            <a:r>
              <a:rPr lang="en-US" altLang="zh-CN" sz="1400" dirty="0" smtClean="0">
                <a:solidFill>
                  <a:srgbClr val="000000"/>
                </a:solidFill>
              </a:rPr>
              <a:t>on </a:t>
            </a:r>
            <a:r>
              <a:rPr lang="en-US" altLang="zh-CN" sz="1400" dirty="0">
                <a:solidFill>
                  <a:srgbClr val="000000"/>
                </a:solidFill>
              </a:rPr>
              <a:t>average.</a:t>
            </a:r>
          </a:p>
          <a:p>
            <a:pPr lvl="0"/>
            <a:r>
              <a:rPr lang="en-US" altLang="zh-CN" sz="1400" dirty="0">
                <a:solidFill>
                  <a:srgbClr val="000000"/>
                </a:solidFill>
              </a:rPr>
              <a:t>The timeout rate remains 0 when the traffic rate increases from 1 to 10 Mbps.</a:t>
            </a:r>
            <a:endParaRPr lang="zh-CN" altLang="en-US" sz="14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/>
          </p:nvPr>
        </p:nvGraphicFramePr>
        <p:xfrm>
          <a:off x="4742935" y="3689273"/>
          <a:ext cx="3715265" cy="12521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08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98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5406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u="none" strike="noStrike" dirty="0">
                          <a:effectLst/>
                        </a:rPr>
                        <a:t>Timeout</a:t>
                      </a:r>
                      <a:r>
                        <a:rPr lang="en-US" altLang="zh-CN" sz="1200" b="1" u="none" strike="noStrike" baseline="0" dirty="0">
                          <a:effectLst/>
                        </a:rPr>
                        <a:t> rate/%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2273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u="none" strike="noStrike" dirty="0">
                          <a:effectLst/>
                        </a:rPr>
                        <a:t>Traffic</a:t>
                      </a:r>
                      <a:r>
                        <a:rPr lang="en-US" altLang="zh-CN" sz="1200" b="1" u="none" strike="noStrike" baseline="0" dirty="0">
                          <a:effectLst/>
                        </a:rPr>
                        <a:t> </a:t>
                      </a:r>
                      <a:r>
                        <a:rPr lang="en-US" altLang="zh-CN" sz="1200" b="1" u="none" strike="noStrike" dirty="0">
                          <a:effectLst/>
                        </a:rPr>
                        <a:t>rate/Mbps</a:t>
                      </a:r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u="none" strike="noStrike" baseline="0" dirty="0">
                          <a:effectLst/>
                        </a:rPr>
                        <a:t>ax 80MHz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baseline="0" dirty="0">
                          <a:effectLst/>
                        </a:rPr>
                        <a:t>be 80MHz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baseline="0" dirty="0">
                          <a:effectLst/>
                        </a:rPr>
                        <a:t>ax 160MHz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baseline="0" dirty="0">
                          <a:effectLst/>
                        </a:rPr>
                        <a:t>be 160MHz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447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u="none" strike="noStrike" dirty="0">
                          <a:effectLst/>
                        </a:rPr>
                        <a:t>1~10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5E00-F21E-44AB-8288-8B9991574529}" type="slidenum">
              <a:rPr lang="zh-CN" altLang="en-US" smtClean="0"/>
              <a:t>15</a:t>
            </a:fld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August 2022</a:t>
            </a:r>
            <a:endParaRPr lang="zh-CN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803704" y="6475413"/>
            <a:ext cx="17402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zh-CN" dirty="0" err="1" smtClean="0"/>
              <a:t>Yousi</a:t>
            </a:r>
            <a:r>
              <a:rPr lang="en-US" altLang="zh-CN" dirty="0" smtClean="0"/>
              <a:t> Lin, Huawei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71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b="0" dirty="0"/>
              <a:t>The contribution provides simulation results to show how much delay improvement can be achieved by applying Multi-Link operation. </a:t>
            </a:r>
          </a:p>
          <a:p>
            <a:r>
              <a:rPr lang="en-US" altLang="zh-CN" sz="2000" b="0" dirty="0"/>
              <a:t>In Case 1, simulations on </a:t>
            </a:r>
            <a:r>
              <a:rPr lang="en-US" altLang="zh-CN" sz="2000" b="0" dirty="0" smtClean="0"/>
              <a:t>11ax </a:t>
            </a:r>
            <a:r>
              <a:rPr lang="en-US" altLang="zh-CN" sz="2000" b="0" dirty="0"/>
              <a:t>and </a:t>
            </a:r>
            <a:r>
              <a:rPr lang="en-US" altLang="zh-CN" sz="2000" b="0" dirty="0" smtClean="0"/>
              <a:t>11be </a:t>
            </a:r>
            <a:r>
              <a:rPr lang="en-US" altLang="zh-CN" sz="2000" b="0" dirty="0"/>
              <a:t>use the same bandwidth </a:t>
            </a:r>
            <a:r>
              <a:rPr lang="en-US" altLang="zh-CN" sz="2000" b="0" dirty="0" smtClean="0"/>
              <a:t>resource and the </a:t>
            </a:r>
            <a:r>
              <a:rPr lang="en-US" altLang="zh-CN" sz="2000" b="0" dirty="0"/>
              <a:t>same number of STAs (non-AP MLDs in </a:t>
            </a:r>
            <a:r>
              <a:rPr lang="en-US" altLang="zh-CN" sz="2000" b="0" dirty="0" smtClean="0"/>
              <a:t>11be</a:t>
            </a:r>
            <a:r>
              <a:rPr lang="en-US" altLang="zh-CN" sz="2000" b="0" dirty="0"/>
              <a:t>), </a:t>
            </a:r>
            <a:r>
              <a:rPr lang="en-US" altLang="zh-CN" sz="2000" b="0" dirty="0" smtClean="0"/>
              <a:t>showing that the </a:t>
            </a:r>
            <a:r>
              <a:rPr lang="en-US" altLang="zh-CN" sz="2000" b="0" dirty="0"/>
              <a:t>delay of </a:t>
            </a:r>
            <a:r>
              <a:rPr lang="en-US" altLang="zh-CN" sz="2000" b="0" dirty="0" smtClean="0"/>
              <a:t>11be </a:t>
            </a:r>
            <a:r>
              <a:rPr lang="en-US" altLang="zh-CN" sz="2000" b="0" dirty="0"/>
              <a:t>is reduced around </a:t>
            </a:r>
            <a:r>
              <a:rPr lang="en-US" altLang="zh-CN" sz="2000" dirty="0"/>
              <a:t>32%</a:t>
            </a:r>
            <a:r>
              <a:rPr lang="en-US" altLang="zh-CN" sz="2000" b="0" dirty="0"/>
              <a:t> compared to the delay of </a:t>
            </a:r>
            <a:r>
              <a:rPr lang="en-US" altLang="zh-CN" sz="2000" b="0" dirty="0" smtClean="0"/>
              <a:t>11ax.</a:t>
            </a:r>
            <a:endParaRPr lang="en-US" altLang="zh-CN" sz="2000" b="0" dirty="0"/>
          </a:p>
          <a:p>
            <a:r>
              <a:rPr lang="en-US" altLang="zh-CN" sz="2000" b="0" dirty="0"/>
              <a:t>In Case 2, the bandwidth resource used in simulations </a:t>
            </a:r>
            <a:r>
              <a:rPr lang="en-US" altLang="zh-CN" sz="2000" b="0" dirty="0" smtClean="0"/>
              <a:t>of 11be </a:t>
            </a:r>
            <a:r>
              <a:rPr lang="en-US" altLang="zh-CN" sz="2000" b="0" dirty="0"/>
              <a:t>is twice </a:t>
            </a:r>
            <a:r>
              <a:rPr lang="en-US" altLang="zh-CN" sz="2000" b="0" dirty="0" smtClean="0"/>
              <a:t>the </a:t>
            </a:r>
            <a:r>
              <a:rPr lang="en-US" altLang="zh-CN" sz="2000" b="0" dirty="0"/>
              <a:t>bandwidth used in simulations </a:t>
            </a:r>
            <a:r>
              <a:rPr lang="en-US" altLang="zh-CN" sz="2000" b="0" dirty="0" smtClean="0"/>
              <a:t>of 11ax</a:t>
            </a:r>
            <a:r>
              <a:rPr lang="en-US" altLang="zh-CN" sz="2000" b="0" dirty="0"/>
              <a:t>, hence the number of STAs in </a:t>
            </a:r>
            <a:r>
              <a:rPr lang="en-US" altLang="zh-CN" sz="2000" b="0" dirty="0" smtClean="0"/>
              <a:t>11ax </a:t>
            </a:r>
            <a:r>
              <a:rPr lang="en-US" altLang="zh-CN" sz="2000" b="0" dirty="0"/>
              <a:t>simulations is reduced to </a:t>
            </a:r>
            <a:r>
              <a:rPr lang="en-US" altLang="zh-CN" sz="2000" b="0" dirty="0" smtClean="0"/>
              <a:t>half </a:t>
            </a:r>
            <a:r>
              <a:rPr lang="en-US" altLang="zh-CN" sz="2000" b="0" dirty="0"/>
              <a:t>of the number of non-AP MLDs in </a:t>
            </a:r>
            <a:r>
              <a:rPr lang="en-US" altLang="zh-CN" sz="2000" b="0" dirty="0" smtClean="0"/>
              <a:t>11be simulations, </a:t>
            </a:r>
            <a:r>
              <a:rPr lang="en-US" altLang="zh-CN" sz="2000" b="0" dirty="0"/>
              <a:t>to compensate for the difference </a:t>
            </a:r>
            <a:r>
              <a:rPr lang="en-US" altLang="zh-CN" sz="2000" b="0" dirty="0" smtClean="0"/>
              <a:t>in </a:t>
            </a:r>
            <a:r>
              <a:rPr lang="en-US" altLang="zh-CN" sz="2000" b="0" dirty="0"/>
              <a:t>bandwidth </a:t>
            </a:r>
            <a:r>
              <a:rPr lang="en-US" altLang="zh-CN" sz="2000" b="0" dirty="0" smtClean="0"/>
              <a:t>resources. </a:t>
            </a:r>
            <a:r>
              <a:rPr lang="en-US" altLang="zh-CN" sz="2000" b="0" dirty="0"/>
              <a:t>In </a:t>
            </a:r>
            <a:r>
              <a:rPr lang="en-US" altLang="zh-CN" sz="2000" b="0" dirty="0" smtClean="0"/>
              <a:t>this </a:t>
            </a:r>
            <a:r>
              <a:rPr lang="en-US" altLang="zh-CN" sz="2000" b="0" dirty="0"/>
              <a:t>case, the delay of </a:t>
            </a:r>
            <a:r>
              <a:rPr lang="en-US" altLang="zh-CN" sz="2000" b="0" dirty="0" smtClean="0"/>
              <a:t>11be </a:t>
            </a:r>
            <a:r>
              <a:rPr lang="en-US" altLang="zh-CN" sz="2000" b="0" dirty="0"/>
              <a:t>is reduced around </a:t>
            </a:r>
            <a:r>
              <a:rPr lang="en-US" altLang="zh-CN" sz="2000" dirty="0"/>
              <a:t>19%</a:t>
            </a:r>
            <a:r>
              <a:rPr lang="en-US" altLang="zh-CN" sz="2000" b="0" dirty="0"/>
              <a:t> compared to the delay of </a:t>
            </a:r>
            <a:r>
              <a:rPr lang="en-US" altLang="zh-CN" sz="2000" b="0" dirty="0" smtClean="0"/>
              <a:t>11ax.</a:t>
            </a:r>
            <a:endParaRPr lang="en-US" altLang="zh-CN" sz="2000" b="0" dirty="0"/>
          </a:p>
          <a:p>
            <a:pPr marL="0" indent="0">
              <a:buNone/>
            </a:pPr>
            <a:endParaRPr lang="en-US" altLang="zh-CN" sz="2000" b="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5E00-F21E-44AB-8288-8B9991574529}" type="slidenum">
              <a:rPr lang="zh-CN" altLang="en-US" smtClean="0"/>
              <a:t>16</a:t>
            </a:fld>
            <a:endParaRPr lang="zh-CN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August 2022</a:t>
            </a:r>
            <a:endParaRPr lang="zh-CN" alt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803704" y="6475413"/>
            <a:ext cx="17402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zh-CN" dirty="0" err="1" smtClean="0"/>
              <a:t>Yousi</a:t>
            </a:r>
            <a:r>
              <a:rPr lang="en-US" altLang="zh-CN" dirty="0" smtClean="0"/>
              <a:t> Lin, Huawei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0597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</a:t>
            </a:r>
            <a:r>
              <a:rPr lang="en-US" altLang="zh-CN" dirty="0" smtClean="0">
                <a:solidFill>
                  <a:schemeClr val="tx1"/>
                </a:solidFill>
              </a:rPr>
              <a:t>ces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altLang="zh-CN" dirty="0"/>
              <a:t>11-18-1231-06-802.11 EHT Proposed </a:t>
            </a:r>
            <a:r>
              <a:rPr lang="en-GB" altLang="zh-CN" dirty="0" smtClean="0"/>
              <a:t>PAR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11-14-0980-16-00ax-simulation-scenarios.docx</a:t>
            </a:r>
            <a:endParaRPr lang="en-US" altLang="zh-TW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5E00-F21E-44AB-8288-8B9991574529}" type="slidenum">
              <a:rPr lang="zh-CN" altLang="en-US" smtClean="0"/>
              <a:t>17</a:t>
            </a:fld>
            <a:endParaRPr lang="zh-CN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August 2022</a:t>
            </a:r>
            <a:endParaRPr lang="zh-CN" alt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803704" y="6475413"/>
            <a:ext cx="17402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zh-CN" dirty="0" err="1" smtClean="0"/>
              <a:t>Yousi</a:t>
            </a:r>
            <a:r>
              <a:rPr lang="en-US" altLang="zh-CN" dirty="0" smtClean="0"/>
              <a:t> Lin, Huawei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4133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568522"/>
              </p:ext>
            </p:extLst>
          </p:nvPr>
        </p:nvGraphicFramePr>
        <p:xfrm>
          <a:off x="1222487" y="1883891"/>
          <a:ext cx="6287135" cy="2651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02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799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4239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3970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CID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Clause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Pg/Ln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Comment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Proposed Change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Resolution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10890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0.0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Simulations are needed to verify whether the proposed PAR on latency can be achieved.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As in comment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Rejected.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altLang="zh-CN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Note to commenter. This comment is rejected since it does not result in a change to the draft.</a:t>
                      </a:r>
                      <a:endParaRPr lang="zh-CN" sz="1100" dirty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zh-CN" sz="1100" dirty="0">
                        <a:effectLst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P</a:t>
                      </a:r>
                      <a:r>
                        <a:rPr lang="en-US" altLang="zh-CN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lease refer to </a:t>
                      </a: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doc.: IEEE 802.11-22/1348r0 </a:t>
                      </a:r>
                      <a:r>
                        <a:rPr lang="en-US" altLang="zh-CN" sz="1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for </a:t>
                      </a:r>
                      <a:r>
                        <a:rPr lang="en-US" altLang="zh-CN" sz="1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detailed simulation results.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CID 10890</a:t>
            </a:r>
            <a:endParaRPr lang="zh-CN" altLang="en-US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5E00-F21E-44AB-8288-8B9991574529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August 2022</a:t>
            </a:r>
            <a:endParaRPr lang="zh-CN" alt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803704" y="6475413"/>
            <a:ext cx="17402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zh-CN" dirty="0" err="1" smtClean="0"/>
              <a:t>Yousi</a:t>
            </a:r>
            <a:r>
              <a:rPr lang="en-US" altLang="zh-CN" dirty="0" smtClean="0"/>
              <a:t> Lin, Huawei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2860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PAR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dirty="0"/>
              <a:t>Doc: 11-18-1231-06-802.11 EHT Proposed </a:t>
            </a:r>
            <a:r>
              <a:rPr lang="en-GB" altLang="zh-CN" dirty="0" smtClean="0"/>
              <a:t>PAR [1]</a:t>
            </a:r>
            <a:endParaRPr lang="en-GB" altLang="zh-CN" dirty="0"/>
          </a:p>
          <a:p>
            <a:pPr lvl="1"/>
            <a:r>
              <a:rPr lang="en-GB" altLang="zh-CN" sz="1800" dirty="0"/>
              <a:t>Capable of supporting a maximum throughput of at least </a:t>
            </a:r>
            <a:r>
              <a:rPr lang="en-GB" altLang="zh-CN" sz="1800" b="1" dirty="0"/>
              <a:t>30 </a:t>
            </a:r>
            <a:r>
              <a:rPr lang="en-GB" altLang="zh-CN" sz="1800" b="1" dirty="0" err="1"/>
              <a:t>Gbps</a:t>
            </a:r>
            <a:r>
              <a:rPr lang="en-GB" altLang="zh-CN" sz="1800" dirty="0"/>
              <a:t>, as measured at the MAC data service access point (SAP), with carrier frequency operation between 1 and 7.250 GHz while ensuring backward compatibility and coexistence with legacy IEEE Std. 802.11 compliant devices operating in the 2.4 GHz, 5 GHz, and 6 GHz bands</a:t>
            </a:r>
          </a:p>
          <a:p>
            <a:pPr lvl="1"/>
            <a:r>
              <a:rPr lang="en-GB" altLang="zh-CN" sz="1800" dirty="0"/>
              <a:t>At least one mode of operation capable of </a:t>
            </a:r>
            <a:r>
              <a:rPr lang="en-GB" altLang="zh-CN" sz="1800" dirty="0">
                <a:solidFill>
                  <a:srgbClr val="FF0000"/>
                </a:solidFill>
              </a:rPr>
              <a:t>improved worst case latency and jitter</a:t>
            </a:r>
            <a:r>
              <a:rPr lang="en-GB" altLang="zh-CN" sz="1800" dirty="0" smtClean="0"/>
              <a:t>.</a:t>
            </a:r>
          </a:p>
          <a:p>
            <a:pPr lvl="1"/>
            <a:endParaRPr lang="en-GB" altLang="zh-CN" sz="1800" dirty="0" smtClean="0"/>
          </a:p>
          <a:p>
            <a:pPr marL="457200" lvl="1" indent="0">
              <a:buNone/>
            </a:pPr>
            <a:r>
              <a:rPr lang="en-GB" altLang="zh-CN" sz="1600" dirty="0" smtClean="0"/>
              <a:t>Please also refer to </a:t>
            </a:r>
            <a:r>
              <a:rPr lang="en-GB" altLang="zh-CN" sz="1600" dirty="0" smtClean="0">
                <a:hlinkClick r:id="rId2"/>
              </a:rPr>
              <a:t>https</a:t>
            </a:r>
            <a:r>
              <a:rPr lang="en-GB" altLang="zh-CN" sz="1600" dirty="0">
                <a:hlinkClick r:id="rId2"/>
              </a:rPr>
              <a:t>://</a:t>
            </a:r>
            <a:r>
              <a:rPr lang="en-GB" altLang="zh-CN" sz="1600" dirty="0" smtClean="0">
                <a:hlinkClick r:id="rId2"/>
              </a:rPr>
              <a:t>www.ieee802.org/11/PARs/P802_11be_PAR_Detail.pdf</a:t>
            </a:r>
            <a:r>
              <a:rPr lang="en-GB" altLang="zh-CN" sz="1600" dirty="0" smtClean="0"/>
              <a:t> for the details of 11be PAR.</a:t>
            </a:r>
            <a:endParaRPr lang="zh-CN" altLang="zh-CN" sz="160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5E00-F21E-44AB-8288-8B9991574529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August 2022</a:t>
            </a:r>
            <a:endParaRPr lang="zh-CN" alt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803704" y="6475413"/>
            <a:ext cx="17402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zh-CN" dirty="0" err="1" smtClean="0"/>
              <a:t>Yousi</a:t>
            </a:r>
            <a:r>
              <a:rPr lang="en-US" altLang="zh-CN" dirty="0" smtClean="0"/>
              <a:t> Lin, Huawei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0672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Latency verification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It needs </a:t>
            </a:r>
            <a:r>
              <a:rPr lang="en-US" altLang="zh-CN" sz="2000" dirty="0" smtClean="0"/>
              <a:t>verifying </a:t>
            </a:r>
            <a:r>
              <a:rPr lang="en-US" altLang="zh-CN" sz="2000" dirty="0"/>
              <a:t>to see whether there is </a:t>
            </a:r>
            <a:r>
              <a:rPr lang="en-US" altLang="zh-CN" sz="2000" dirty="0" smtClean="0"/>
              <a:t>an improvement </a:t>
            </a:r>
            <a:r>
              <a:rPr lang="en-US" altLang="zh-CN" sz="2000" dirty="0"/>
              <a:t>in </a:t>
            </a:r>
            <a:r>
              <a:rPr lang="en-US" altLang="zh-CN" sz="2000" dirty="0" smtClean="0"/>
              <a:t>the delay </a:t>
            </a:r>
            <a:r>
              <a:rPr lang="en-US" altLang="zh-CN" sz="2000" dirty="0"/>
              <a:t>of the data delivery </a:t>
            </a:r>
          </a:p>
          <a:p>
            <a:pPr lvl="1"/>
            <a:r>
              <a:rPr lang="en-US" altLang="zh-CN" sz="1600" dirty="0"/>
              <a:t>The delay is defined as the duration from the time when data is passed to the STA’s MAC layer for </a:t>
            </a:r>
            <a:r>
              <a:rPr lang="en-US" altLang="zh-CN" sz="1600" dirty="0" smtClean="0"/>
              <a:t>transmission, </a:t>
            </a:r>
            <a:r>
              <a:rPr lang="en-US" altLang="zh-CN" sz="1600" dirty="0"/>
              <a:t>till the reception of its expected immediate response at the STA’s MAC layer.</a:t>
            </a:r>
          </a:p>
          <a:p>
            <a:r>
              <a:rPr lang="en-US" altLang="zh-CN" sz="2000" dirty="0"/>
              <a:t>Multi-Link operation is considered as one of the most important </a:t>
            </a:r>
            <a:r>
              <a:rPr lang="en-US" altLang="zh-CN" sz="2000" dirty="0" smtClean="0"/>
              <a:t>features </a:t>
            </a:r>
            <a:r>
              <a:rPr lang="en-US" altLang="zh-CN" sz="2000" dirty="0"/>
              <a:t>in 11be </a:t>
            </a:r>
          </a:p>
          <a:p>
            <a:pPr lvl="1"/>
            <a:r>
              <a:rPr lang="en-US" altLang="zh-CN" sz="1600" dirty="0"/>
              <a:t>The latency verification will be done </a:t>
            </a:r>
            <a:r>
              <a:rPr lang="en-US" altLang="zh-CN" sz="1600" dirty="0" smtClean="0"/>
              <a:t>using </a:t>
            </a:r>
            <a:r>
              <a:rPr lang="en-US" altLang="zh-CN" sz="1600" b="1" dirty="0"/>
              <a:t>Multi-Link operation </a:t>
            </a:r>
            <a:r>
              <a:rPr lang="en-US" altLang="zh-CN" sz="1600" dirty="0"/>
              <a:t>to see how much latency gain can be achieved.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5E00-F21E-44AB-8288-8B9991574529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24363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August 2022</a:t>
            </a:r>
            <a:endParaRPr lang="zh-CN" alt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803704" y="6475413"/>
            <a:ext cx="17402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zh-CN" dirty="0" err="1" smtClean="0"/>
              <a:t>Yousi</a:t>
            </a:r>
            <a:r>
              <a:rPr lang="en-US" altLang="zh-CN" dirty="0" smtClean="0"/>
              <a:t> Lin, Huawei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812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Setup Parameters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1622" y="1902674"/>
            <a:ext cx="4298092" cy="4114800"/>
          </a:xfrm>
        </p:spPr>
        <p:txBody>
          <a:bodyPr/>
          <a:lstStyle/>
          <a:p>
            <a:r>
              <a:rPr lang="en-US" altLang="zh-CN" sz="2000" dirty="0"/>
              <a:t>The topology is based on </a:t>
            </a:r>
            <a:r>
              <a:rPr lang="en-US" altLang="zh-CN" sz="2000" dirty="0" smtClean="0"/>
              <a:t>a residential </a:t>
            </a:r>
            <a:r>
              <a:rPr lang="en-US" altLang="zh-CN" sz="2000" dirty="0"/>
              <a:t>scenario </a:t>
            </a:r>
            <a:r>
              <a:rPr lang="en-US" altLang="zh-CN" sz="2000" dirty="0" smtClean="0"/>
              <a:t>from </a:t>
            </a:r>
            <a:r>
              <a:rPr lang="en-US" altLang="zh-CN" sz="2000" dirty="0"/>
              <a:t>the 11ax simulation scenarios document </a:t>
            </a:r>
            <a:r>
              <a:rPr lang="en-US" altLang="zh-CN" sz="2000" dirty="0" smtClean="0"/>
              <a:t>[2].</a:t>
            </a:r>
            <a:endParaRPr lang="en-US" altLang="zh-CN" sz="2000" dirty="0"/>
          </a:p>
          <a:p>
            <a:pPr lvl="1"/>
            <a:r>
              <a:rPr lang="en-US" altLang="zh-CN" sz="1600" dirty="0"/>
              <a:t>2 floors, 3m height </a:t>
            </a:r>
            <a:r>
              <a:rPr lang="en-US" altLang="zh-CN" sz="1600" dirty="0" smtClean="0"/>
              <a:t>on </a:t>
            </a:r>
            <a:r>
              <a:rPr lang="en-US" altLang="zh-CN" sz="1600" dirty="0"/>
              <a:t>each floor. 2 x 10 apartments </a:t>
            </a:r>
            <a:r>
              <a:rPr lang="en-US" altLang="zh-CN" sz="1600" dirty="0" smtClean="0"/>
              <a:t>on </a:t>
            </a:r>
            <a:r>
              <a:rPr lang="en-US" altLang="zh-CN" sz="1600" dirty="0"/>
              <a:t>each floor. Apartment size:10m x 10m x 3m. 1/3</a:t>
            </a:r>
            <a:r>
              <a:rPr lang="zh-CN" altLang="en-US" sz="1600" dirty="0"/>
              <a:t> </a:t>
            </a:r>
            <a:r>
              <a:rPr lang="en-US" altLang="zh-CN" sz="1600" dirty="0"/>
              <a:t>of apartments will be using the same channel.</a:t>
            </a:r>
          </a:p>
          <a:p>
            <a:pPr lvl="1"/>
            <a:r>
              <a:rPr lang="en-US" altLang="zh-CN" sz="1600" dirty="0"/>
              <a:t>In this simulation, 5 BSSs using the same channel are analyzed with 2 to 4 </a:t>
            </a:r>
            <a:r>
              <a:rPr lang="en-US" altLang="zh-CN" sz="1600" dirty="0" smtClean="0"/>
              <a:t>STAs </a:t>
            </a:r>
            <a:r>
              <a:rPr lang="en-US" altLang="zh-CN" sz="1600" dirty="0"/>
              <a:t>in each BSS. </a:t>
            </a:r>
          </a:p>
          <a:p>
            <a:pPr lvl="2"/>
            <a:r>
              <a:rPr lang="en-US" altLang="zh-CN" sz="1400" dirty="0"/>
              <a:t>In MLO, each BSS has one AP MLD and 4 non-AP MLDs.</a:t>
            </a:r>
          </a:p>
          <a:p>
            <a:pPr lvl="1"/>
            <a:r>
              <a:rPr lang="en-US" altLang="zh-CN" sz="1600" dirty="0"/>
              <a:t>AP is at the center of the BSS. STA is randomly placed in the BSS.</a:t>
            </a:r>
          </a:p>
          <a:p>
            <a:pPr lvl="1"/>
            <a:endParaRPr lang="zh-CN" altLang="en-US" dirty="0"/>
          </a:p>
        </p:txBody>
      </p:sp>
      <p:graphicFrame>
        <p:nvGraphicFramePr>
          <p:cNvPr id="6" name="内容占位符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2452342"/>
              </p:ext>
            </p:extLst>
          </p:nvPr>
        </p:nvGraphicFramePr>
        <p:xfrm>
          <a:off x="4637903" y="1736782"/>
          <a:ext cx="4248000" cy="43053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18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6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32158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>
                          <a:effectLst/>
                        </a:rPr>
                        <a:t>Simulation</a:t>
                      </a:r>
                      <a:r>
                        <a:rPr lang="en-US" altLang="zh-CN" sz="900" kern="100" baseline="0" dirty="0">
                          <a:effectLst/>
                        </a:rPr>
                        <a:t> Setup </a:t>
                      </a:r>
                      <a:r>
                        <a:rPr lang="en-US" altLang="zh-CN" sz="900" kern="100" dirty="0">
                          <a:effectLst/>
                        </a:rPr>
                        <a:t>Parameters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Default</a:t>
                      </a:r>
                      <a:r>
                        <a:rPr lang="en-US" altLang="zh-CN" sz="900" kern="1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value</a:t>
                      </a:r>
                      <a:endParaRPr lang="zh-CN" sz="9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2158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>
                          <a:solidFill>
                            <a:schemeClr val="bg1"/>
                          </a:solidFill>
                          <a:effectLst/>
                        </a:rPr>
                        <a:t>Traffic type</a:t>
                      </a:r>
                      <a:endParaRPr lang="zh-CN" sz="9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</a:rPr>
                        <a:t>UL</a:t>
                      </a:r>
                      <a:r>
                        <a:rPr lang="en-US" sz="900" kern="100" baseline="0" dirty="0">
                          <a:solidFill>
                            <a:schemeClr val="tx1"/>
                          </a:solidFill>
                          <a:effectLst/>
                        </a:rPr>
                        <a:t>/DL traffic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2158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bg1"/>
                          </a:solidFill>
                          <a:effectLst/>
                        </a:rPr>
                        <a:t>Low Priority Traffic Rate</a:t>
                      </a:r>
                      <a:endParaRPr lang="zh-CN" sz="9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u="none" kern="100" dirty="0">
                          <a:solidFill>
                            <a:schemeClr val="tx1"/>
                          </a:solidFill>
                          <a:effectLst/>
                        </a:rPr>
                        <a:t>1e6-1e7 </a:t>
                      </a:r>
                      <a:r>
                        <a:rPr lang="en-US" altLang="zh-CN" sz="900" u="none" kern="100" dirty="0">
                          <a:solidFill>
                            <a:schemeClr val="tx1"/>
                          </a:solidFill>
                          <a:effectLst/>
                        </a:rPr>
                        <a:t>bps</a:t>
                      </a: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</a:rPr>
                        <a:t> (Uniform distribution)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2158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>
                          <a:solidFill>
                            <a:schemeClr val="bg1"/>
                          </a:solidFill>
                          <a:effectLst/>
                        </a:rPr>
                        <a:t>Packet size</a:t>
                      </a:r>
                      <a:endParaRPr lang="zh-CN" sz="9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</a:rPr>
                        <a:t>1500 Byte per MPDU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2158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bg1"/>
                          </a:solidFill>
                          <a:effectLst/>
                        </a:rPr>
                        <a:t>MCS</a:t>
                      </a:r>
                      <a:endParaRPr lang="zh-CN" sz="9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11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2158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bg1"/>
                          </a:solidFill>
                          <a:effectLst/>
                        </a:rPr>
                        <a:t>NSS</a:t>
                      </a:r>
                      <a:endParaRPr lang="zh-CN" sz="9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900" kern="100" baseline="0" dirty="0">
                          <a:solidFill>
                            <a:schemeClr val="tx1"/>
                          </a:solidFill>
                          <a:effectLst/>
                        </a:rPr>
                        <a:t> per STA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2158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>
                          <a:solidFill>
                            <a:schemeClr val="bg1"/>
                          </a:solidFill>
                          <a:effectLst/>
                        </a:rPr>
                        <a:t>Max</a:t>
                      </a:r>
                      <a:r>
                        <a:rPr lang="en-US" altLang="zh-CN" sz="900" kern="100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altLang="zh-CN" sz="900" kern="100" dirty="0">
                          <a:solidFill>
                            <a:schemeClr val="bg1"/>
                          </a:solidFill>
                          <a:effectLst/>
                        </a:rPr>
                        <a:t>aggregation</a:t>
                      </a:r>
                      <a:endParaRPr lang="zh-CN" sz="9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>
                          <a:solidFill>
                            <a:schemeClr val="tx1"/>
                          </a:solidFill>
                          <a:effectLst/>
                        </a:rPr>
                        <a:t>256 MPDU per AMPDU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2158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err="1">
                          <a:solidFill>
                            <a:schemeClr val="bg1"/>
                          </a:solidFill>
                          <a:effectLst/>
                        </a:rPr>
                        <a:t>CWmax</a:t>
                      </a:r>
                      <a:endParaRPr lang="zh-CN" sz="9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2158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err="1">
                          <a:solidFill>
                            <a:schemeClr val="bg1"/>
                          </a:solidFill>
                          <a:effectLst/>
                        </a:rPr>
                        <a:t>CWmin</a:t>
                      </a:r>
                      <a:endParaRPr lang="zh-CN" sz="9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2158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bg1"/>
                          </a:solidFill>
                          <a:effectLst/>
                        </a:rPr>
                        <a:t>AIFS</a:t>
                      </a:r>
                      <a:endParaRPr lang="zh-CN" sz="9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</a:rPr>
                        <a:t>34us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2158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bg1"/>
                          </a:solidFill>
                          <a:effectLst/>
                        </a:rPr>
                        <a:t>The number of links in MLO</a:t>
                      </a:r>
                      <a:endParaRPr lang="zh-CN" sz="9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32158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Retry</a:t>
                      </a:r>
                      <a:r>
                        <a:rPr lang="en-US" altLang="zh-CN" sz="900" kern="10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limit</a:t>
                      </a:r>
                      <a:endParaRPr lang="zh-CN" sz="9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32158">
                <a:tc>
                  <a:txBody>
                    <a:bodyPr/>
                    <a:lstStyle/>
                    <a:p>
                      <a:pPr marL="127000" lvl="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MSDULifeTime</a:t>
                      </a:r>
                      <a:endParaRPr lang="zh-CN" sz="9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20ms</a:t>
                      </a:r>
                    </a:p>
                  </a:txBody>
                  <a:tcPr marL="55984" marR="55984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2158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RU size</a:t>
                      </a:r>
                      <a:endParaRPr lang="zh-CN" sz="9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80MHz: 242 tone</a:t>
                      </a:r>
                      <a:endParaRPr lang="en-US" altLang="zh-CN" sz="9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160MHz: 484 tone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32158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AP MLD scheduling</a:t>
                      </a:r>
                      <a:r>
                        <a:rPr lang="en-US" altLang="zh-CN" sz="900" kern="10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algorithm</a:t>
                      </a:r>
                      <a:endParaRPr lang="zh-CN" sz="9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Round Robin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32158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900" kern="100" dirty="0">
                          <a:solidFill>
                            <a:schemeClr val="bg1"/>
                          </a:solidFill>
                          <a:effectLst/>
                        </a:rPr>
                        <a:t>TXOP</a:t>
                      </a:r>
                      <a:endParaRPr lang="zh-CN" sz="9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</a:rPr>
                        <a:t>on (4.096ms)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32158"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bg1"/>
                          </a:solidFill>
                          <a:effectLst/>
                        </a:rPr>
                        <a:t>RTS/CTS</a:t>
                      </a:r>
                      <a:endParaRPr lang="zh-CN" sz="9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tc>
                  <a:txBody>
                    <a:bodyPr/>
                    <a:lstStyle/>
                    <a:p>
                      <a:pPr marL="127000"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>
                          <a:solidFill>
                            <a:schemeClr val="tx1"/>
                          </a:solidFill>
                          <a:effectLst/>
                        </a:rPr>
                        <a:t>on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5984" marR="55984" marT="0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5E00-F21E-44AB-8288-8B9991574529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August 2022</a:t>
            </a:r>
            <a:endParaRPr lang="zh-CN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803704" y="6475413"/>
            <a:ext cx="17402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zh-CN" dirty="0" err="1" smtClean="0"/>
              <a:t>Yousi</a:t>
            </a:r>
            <a:r>
              <a:rPr lang="en-US" altLang="zh-CN" dirty="0" smtClean="0"/>
              <a:t> Lin, Huawei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120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Case 1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604347"/>
            <a:ext cx="7772400" cy="4425749"/>
          </a:xfrm>
        </p:spPr>
        <p:txBody>
          <a:bodyPr/>
          <a:lstStyle/>
          <a:p>
            <a:r>
              <a:rPr lang="en-US" altLang="zh-CN" sz="2000" dirty="0"/>
              <a:t>Compare the latency performance for 11ax and 11be in DL/UL SU and DL/UL OFDMA</a:t>
            </a:r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pPr marL="0" indent="0">
              <a:buNone/>
            </a:pPr>
            <a:endParaRPr lang="en-US" altLang="zh-CN" sz="2000" dirty="0"/>
          </a:p>
          <a:p>
            <a:pPr lvl="1"/>
            <a:r>
              <a:rPr lang="en-US" altLang="zh-CN" sz="1800" dirty="0" smtClean="0"/>
              <a:t>11ax </a:t>
            </a:r>
            <a:r>
              <a:rPr lang="en-US" altLang="zh-CN" sz="1800" dirty="0"/>
              <a:t>with single link of 160MHz </a:t>
            </a:r>
            <a:r>
              <a:rPr lang="en-US" altLang="zh-CN" sz="1800" dirty="0" err="1"/>
              <a:t>v.s</a:t>
            </a:r>
            <a:r>
              <a:rPr lang="en-US" altLang="zh-CN" sz="1800" dirty="0"/>
              <a:t>. </a:t>
            </a:r>
            <a:r>
              <a:rPr lang="en-US" altLang="zh-CN" sz="1800" dirty="0" smtClean="0"/>
              <a:t>11be </a:t>
            </a:r>
            <a:r>
              <a:rPr lang="en-US" altLang="zh-CN" sz="1800" dirty="0"/>
              <a:t>with two links of 80MHz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CN" sz="1600" dirty="0"/>
              <a:t>In this case, 5 BSSs are using the same channel, each BSS has 1 AP or AP MLD in it. In </a:t>
            </a:r>
            <a:r>
              <a:rPr lang="en-US" altLang="zh-CN" sz="1600" dirty="0" smtClean="0"/>
              <a:t>11ax</a:t>
            </a:r>
            <a:r>
              <a:rPr lang="en-US" altLang="zh-CN" sz="1600" dirty="0"/>
              <a:t>, each AP has 4 associated STAs. In </a:t>
            </a:r>
            <a:r>
              <a:rPr lang="en-US" altLang="zh-CN" sz="1600" dirty="0" smtClean="0"/>
              <a:t>11be</a:t>
            </a:r>
            <a:r>
              <a:rPr lang="en-US" altLang="zh-CN" sz="1600" dirty="0"/>
              <a:t>, each AP MLD has 4 associated non-AP MLDs.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altLang="zh-CN" sz="1600" dirty="0"/>
          </a:p>
        </p:txBody>
      </p:sp>
      <p:graphicFrame>
        <p:nvGraphicFramePr>
          <p:cNvPr id="4" name="内容占位符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7640691"/>
              </p:ext>
            </p:extLst>
          </p:nvPr>
        </p:nvGraphicFramePr>
        <p:xfrm>
          <a:off x="1888030" y="2428159"/>
          <a:ext cx="5361269" cy="1007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0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304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537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567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Version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Link #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Bandwidth (MHz) per</a:t>
                      </a:r>
                      <a:r>
                        <a:rPr lang="en-US" altLang="zh-CN" sz="1400" baseline="0" dirty="0"/>
                        <a:t> link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567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ax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1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160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567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be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2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80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5E00-F21E-44AB-8288-8B9991574529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August 2022</a:t>
            </a:r>
            <a:endParaRPr lang="zh-CN" alt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803704" y="6475413"/>
            <a:ext cx="17402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zh-CN" dirty="0" err="1" smtClean="0"/>
              <a:t>Yousi</a:t>
            </a:r>
            <a:r>
              <a:rPr lang="en-US" altLang="zh-CN" dirty="0" smtClean="0"/>
              <a:t> Lin, Huawei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8959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7968" y="685800"/>
            <a:ext cx="7292307" cy="1066800"/>
          </a:xfrm>
        </p:spPr>
        <p:txBody>
          <a:bodyPr/>
          <a:lstStyle/>
          <a:p>
            <a:r>
              <a:rPr lang="en-US" altLang="zh-CN" dirty="0"/>
              <a:t>Delay performance comparison under DL SU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altLang="zh-CN" sz="1400" dirty="0">
                <a:solidFill>
                  <a:srgbClr val="000000"/>
                </a:solidFill>
              </a:rPr>
              <a:t>Vary the traffic rate to see the delay performance and timeout rate changings.</a:t>
            </a:r>
          </a:p>
          <a:p>
            <a:pPr lvl="1"/>
            <a:r>
              <a:rPr lang="en-US" altLang="zh-CN" sz="1400" dirty="0">
                <a:solidFill>
                  <a:srgbClr val="000000"/>
                </a:solidFill>
              </a:rPr>
              <a:t>Traffic rate is the packet generation rate for all links at the transmitter.</a:t>
            </a:r>
          </a:p>
          <a:p>
            <a:pPr lvl="0"/>
            <a:r>
              <a:rPr lang="en-US" altLang="zh-CN" sz="1400" dirty="0">
                <a:solidFill>
                  <a:srgbClr val="000000"/>
                </a:solidFill>
              </a:rPr>
              <a:t>The delay performance for </a:t>
            </a:r>
            <a:r>
              <a:rPr lang="en-US" altLang="zh-CN" sz="1400" dirty="0" smtClean="0">
                <a:solidFill>
                  <a:schemeClr val="accent2"/>
                </a:solidFill>
              </a:rPr>
              <a:t>11be using 80MHz</a:t>
            </a:r>
            <a:r>
              <a:rPr lang="en-US" altLang="zh-CN" sz="1400" dirty="0" smtClean="0">
                <a:solidFill>
                  <a:srgbClr val="00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achieves 44% gain compared with </a:t>
            </a:r>
            <a:r>
              <a:rPr lang="en-US" altLang="zh-CN" sz="1400" dirty="0" smtClean="0">
                <a:solidFill>
                  <a:srgbClr val="FF0000"/>
                </a:solidFill>
              </a:rPr>
              <a:t>11ax </a:t>
            </a:r>
            <a:r>
              <a:rPr lang="en-US" altLang="zh-CN" sz="1400" dirty="0" smtClean="0">
                <a:solidFill>
                  <a:srgbClr val="FF0000"/>
                </a:solidFill>
              </a:rPr>
              <a:t>using </a:t>
            </a:r>
            <a:r>
              <a:rPr lang="en-US" altLang="zh-CN" sz="1400" dirty="0" smtClean="0">
                <a:solidFill>
                  <a:srgbClr val="FF0000"/>
                </a:solidFill>
              </a:rPr>
              <a:t>160MHz</a:t>
            </a:r>
            <a:r>
              <a:rPr lang="en-US" altLang="zh-CN" sz="1400" dirty="0" smtClean="0">
                <a:solidFill>
                  <a:srgbClr val="000000"/>
                </a:solidFill>
              </a:rPr>
              <a:t> </a:t>
            </a:r>
            <a:r>
              <a:rPr lang="en-US" altLang="zh-CN" sz="1400" dirty="0" smtClean="0"/>
              <a:t>on</a:t>
            </a:r>
            <a:r>
              <a:rPr lang="en-US" altLang="zh-CN" sz="1400" dirty="0" smtClean="0">
                <a:solidFill>
                  <a:srgbClr val="000000"/>
                </a:solidFill>
              </a:rPr>
              <a:t> average</a:t>
            </a:r>
            <a:r>
              <a:rPr lang="en-US" altLang="zh-CN" sz="1400" dirty="0">
                <a:solidFill>
                  <a:srgbClr val="000000"/>
                </a:solidFill>
              </a:rPr>
              <a:t>.</a:t>
            </a:r>
          </a:p>
          <a:p>
            <a:pPr lvl="0"/>
            <a:r>
              <a:rPr lang="en-US" altLang="zh-CN" sz="1400" dirty="0">
                <a:solidFill>
                  <a:srgbClr val="000000"/>
                </a:solidFill>
              </a:rPr>
              <a:t>The timeout rate remains 0 when the traffic rate increases from 1 to 10 Mbps.</a:t>
            </a:r>
            <a:endParaRPr lang="zh-CN" altLang="en-US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04149"/>
              </p:ext>
            </p:extLst>
          </p:nvPr>
        </p:nvGraphicFramePr>
        <p:xfrm>
          <a:off x="4615010" y="3838832"/>
          <a:ext cx="3715265" cy="12521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08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98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5406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u="none" strike="noStrike" dirty="0">
                          <a:effectLst/>
                        </a:rPr>
                        <a:t>Timeout</a:t>
                      </a:r>
                      <a:r>
                        <a:rPr lang="en-US" altLang="zh-CN" sz="1200" b="1" u="none" strike="noStrike" baseline="0" dirty="0">
                          <a:effectLst/>
                        </a:rPr>
                        <a:t> rate/%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2273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u="none" strike="noStrike" dirty="0">
                          <a:effectLst/>
                        </a:rPr>
                        <a:t>Traffic</a:t>
                      </a:r>
                      <a:r>
                        <a:rPr lang="en-US" altLang="zh-CN" sz="1200" b="1" u="none" strike="noStrike" baseline="0" dirty="0">
                          <a:effectLst/>
                        </a:rPr>
                        <a:t> </a:t>
                      </a:r>
                      <a:r>
                        <a:rPr lang="en-US" altLang="zh-CN" sz="1200" b="1" u="none" strike="noStrike" dirty="0">
                          <a:effectLst/>
                        </a:rPr>
                        <a:t>rate/Mbps</a:t>
                      </a:r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u="none" strike="noStrike" baseline="0" dirty="0">
                          <a:effectLst/>
                        </a:rPr>
                        <a:t>ax 80MHz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baseline="0" dirty="0">
                          <a:effectLst/>
                        </a:rPr>
                        <a:t>be 80MHz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baseline="0" dirty="0">
                          <a:effectLst/>
                        </a:rPr>
                        <a:t>ax 160MHz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baseline="0" dirty="0">
                          <a:effectLst/>
                        </a:rPr>
                        <a:t>be 160MHz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447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u="none" strike="noStrike" dirty="0">
                          <a:effectLst/>
                        </a:rPr>
                        <a:t>1~10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34" y="2998573"/>
            <a:ext cx="4406176" cy="3303373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5E00-F21E-44AB-8288-8B9991574529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August 2022</a:t>
            </a:r>
            <a:endParaRPr lang="zh-CN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803704" y="6475413"/>
            <a:ext cx="17402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zh-CN" dirty="0" err="1" smtClean="0"/>
              <a:t>Yousi</a:t>
            </a:r>
            <a:r>
              <a:rPr lang="en-US" altLang="zh-CN" dirty="0" smtClean="0"/>
              <a:t> Lin, Huawei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47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06162" y="685800"/>
            <a:ext cx="7412969" cy="1066800"/>
          </a:xfrm>
        </p:spPr>
        <p:txBody>
          <a:bodyPr/>
          <a:lstStyle/>
          <a:p>
            <a:r>
              <a:rPr lang="en-US" altLang="zh-CN" dirty="0"/>
              <a:t>Delay performance comparison under UL SU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08504"/>
            <a:ext cx="7772400" cy="4287496"/>
          </a:xfrm>
        </p:spPr>
        <p:txBody>
          <a:bodyPr/>
          <a:lstStyle/>
          <a:p>
            <a:pPr lvl="0"/>
            <a:r>
              <a:rPr lang="en-US" altLang="zh-CN" sz="1400" dirty="0">
                <a:solidFill>
                  <a:srgbClr val="000000"/>
                </a:solidFill>
              </a:rPr>
              <a:t>Vary the traffic rate to see the delay performance and timeout rate changings.</a:t>
            </a:r>
          </a:p>
          <a:p>
            <a:pPr lvl="0"/>
            <a:r>
              <a:rPr lang="en-US" altLang="zh-CN" sz="1400" dirty="0">
                <a:solidFill>
                  <a:srgbClr val="000000"/>
                </a:solidFill>
              </a:rPr>
              <a:t>The delay performance for </a:t>
            </a:r>
            <a:r>
              <a:rPr lang="en-US" altLang="zh-CN" sz="1400" dirty="0" smtClean="0">
                <a:solidFill>
                  <a:schemeClr val="accent2"/>
                </a:solidFill>
              </a:rPr>
              <a:t>11be using 80MHz</a:t>
            </a:r>
            <a:r>
              <a:rPr lang="en-US" altLang="zh-CN" sz="1400" dirty="0" smtClean="0">
                <a:solidFill>
                  <a:srgbClr val="00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achieves 47% gain compared with </a:t>
            </a:r>
            <a:r>
              <a:rPr lang="en-US" altLang="zh-CN" sz="1400" dirty="0">
                <a:solidFill>
                  <a:srgbClr val="FF0000"/>
                </a:solidFill>
              </a:rPr>
              <a:t>11ax using 160MHz</a:t>
            </a:r>
            <a:r>
              <a:rPr lang="en-US" altLang="zh-CN" sz="1400" dirty="0">
                <a:solidFill>
                  <a:srgbClr val="000000"/>
                </a:solidFill>
              </a:rPr>
              <a:t> </a:t>
            </a:r>
            <a:r>
              <a:rPr lang="en-US" altLang="zh-CN" sz="1400" dirty="0" smtClean="0"/>
              <a:t>on</a:t>
            </a:r>
            <a:r>
              <a:rPr lang="en-US" altLang="zh-CN" sz="1400" dirty="0" smtClean="0">
                <a:solidFill>
                  <a:srgbClr val="00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average.</a:t>
            </a:r>
          </a:p>
          <a:p>
            <a:r>
              <a:rPr lang="en-US" altLang="zh-CN" sz="1400" dirty="0">
                <a:solidFill>
                  <a:srgbClr val="000000"/>
                </a:solidFill>
              </a:rPr>
              <a:t>The timeout rate remains less than 1% when the traffic rate increases from 1 to 10 Mbps.</a:t>
            </a:r>
            <a:endParaRPr lang="zh-CN" altLang="en-US" sz="14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139664"/>
              </p:ext>
            </p:extLst>
          </p:nvPr>
        </p:nvGraphicFramePr>
        <p:xfrm>
          <a:off x="4603866" y="3278661"/>
          <a:ext cx="3715265" cy="26443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08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98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2497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u="none" strike="noStrike" dirty="0">
                          <a:effectLst/>
                        </a:rPr>
                        <a:t>Timeout</a:t>
                      </a:r>
                      <a:r>
                        <a:rPr lang="en-US" altLang="zh-CN" sz="1200" b="1" u="none" strike="noStrike" baseline="0" dirty="0">
                          <a:effectLst/>
                        </a:rPr>
                        <a:t> rate/%</a:t>
                      </a:r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4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u="none" strike="noStrike" dirty="0">
                          <a:effectLst/>
                        </a:rPr>
                        <a:t>Traffic</a:t>
                      </a:r>
                      <a:r>
                        <a:rPr lang="en-US" altLang="zh-CN" sz="1200" b="1" u="none" strike="noStrike" baseline="0" dirty="0">
                          <a:effectLst/>
                        </a:rPr>
                        <a:t> </a:t>
                      </a:r>
                      <a:r>
                        <a:rPr lang="en-US" altLang="zh-CN" sz="1200" b="1" u="none" strike="noStrike" dirty="0">
                          <a:effectLst/>
                        </a:rPr>
                        <a:t>rate/Mbps</a:t>
                      </a:r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u="none" strike="noStrike" baseline="0" dirty="0">
                          <a:effectLst/>
                        </a:rPr>
                        <a:t>ax 80MHz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baseline="0" dirty="0">
                          <a:effectLst/>
                        </a:rPr>
                        <a:t>be 80MHz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baseline="0" dirty="0">
                          <a:effectLst/>
                        </a:rPr>
                        <a:t>ax 160MHz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baseline="0" dirty="0">
                          <a:effectLst/>
                        </a:rPr>
                        <a:t>be 160MHz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635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u="none" strike="noStrike" dirty="0">
                          <a:effectLst/>
                        </a:rPr>
                        <a:t>1~3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635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4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0.015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635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5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0.180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0.024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6356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6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0.070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0.290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6356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7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0.385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0.437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6356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8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0.240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0.464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6356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9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0.459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0.366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0.027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6356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10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0.725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0.018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0.090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0.006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89" y="2817341"/>
            <a:ext cx="4373211" cy="3278659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5E00-F21E-44AB-8288-8B9991574529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August 2022</a:t>
            </a:r>
            <a:endParaRPr lang="zh-CN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803704" y="6475413"/>
            <a:ext cx="17402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zh-CN" dirty="0" err="1" smtClean="0"/>
              <a:t>Yousi</a:t>
            </a:r>
            <a:r>
              <a:rPr lang="en-US" altLang="zh-CN" dirty="0" smtClean="0"/>
              <a:t> Lin, Huawei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6709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1021492" y="685800"/>
            <a:ext cx="7436708" cy="1066800"/>
          </a:xfrm>
        </p:spPr>
        <p:txBody>
          <a:bodyPr/>
          <a:lstStyle/>
          <a:p>
            <a:r>
              <a:rPr lang="en-US" altLang="zh-CN" dirty="0"/>
              <a:t>Delay performance comparison under DL OFDMA</a:t>
            </a:r>
            <a:endParaRPr lang="zh-CN" altLang="en-US" dirty="0"/>
          </a:p>
        </p:txBody>
      </p:sp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altLang="zh-CN" sz="1400" dirty="0"/>
              <a:t>Vary the traffic rate to see the delay performance and timeout rate changings.</a:t>
            </a:r>
          </a:p>
          <a:p>
            <a:pPr lvl="0"/>
            <a:r>
              <a:rPr lang="en-US" altLang="zh-CN" sz="1400" dirty="0">
                <a:solidFill>
                  <a:srgbClr val="000000"/>
                </a:solidFill>
              </a:rPr>
              <a:t>The delay performance for </a:t>
            </a:r>
            <a:r>
              <a:rPr lang="en-US" altLang="zh-CN" sz="1400" dirty="0" smtClean="0">
                <a:solidFill>
                  <a:schemeClr val="accent2"/>
                </a:solidFill>
              </a:rPr>
              <a:t>11be using 80MHz</a:t>
            </a:r>
            <a:r>
              <a:rPr lang="en-US" altLang="zh-CN" sz="1400" dirty="0" smtClean="0">
                <a:solidFill>
                  <a:srgbClr val="00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achieves 27% gain compared with </a:t>
            </a:r>
            <a:r>
              <a:rPr lang="en-US" altLang="zh-CN" sz="1400" dirty="0">
                <a:solidFill>
                  <a:srgbClr val="FF0000"/>
                </a:solidFill>
              </a:rPr>
              <a:t>11ax using 160MHz</a:t>
            </a:r>
            <a:r>
              <a:rPr lang="en-US" altLang="zh-CN" sz="1400" dirty="0">
                <a:solidFill>
                  <a:srgbClr val="000000"/>
                </a:solidFill>
              </a:rPr>
              <a:t> </a:t>
            </a:r>
            <a:r>
              <a:rPr lang="en-US" altLang="zh-CN" sz="1400" dirty="0" smtClean="0"/>
              <a:t>on</a:t>
            </a:r>
            <a:r>
              <a:rPr lang="en-US" altLang="zh-CN" sz="1400" dirty="0" smtClean="0">
                <a:solidFill>
                  <a:srgbClr val="00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average.</a:t>
            </a:r>
          </a:p>
          <a:p>
            <a:pPr lvl="0"/>
            <a:r>
              <a:rPr lang="en-US" altLang="zh-CN" sz="1400" dirty="0">
                <a:solidFill>
                  <a:srgbClr val="000000"/>
                </a:solidFill>
              </a:rPr>
              <a:t>The timeout rate remains 0 when the traffic rate increases from 1 to 10 Mbps.</a:t>
            </a:r>
            <a:endParaRPr lang="zh-CN" altLang="en-US" sz="1400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447197"/>
              </p:ext>
            </p:extLst>
          </p:nvPr>
        </p:nvGraphicFramePr>
        <p:xfrm>
          <a:off x="4742935" y="3810000"/>
          <a:ext cx="3715265" cy="12521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08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98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5406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u="none" strike="noStrike" dirty="0">
                          <a:effectLst/>
                        </a:rPr>
                        <a:t>Timeout</a:t>
                      </a:r>
                      <a:r>
                        <a:rPr lang="en-US" altLang="zh-CN" sz="1200" b="1" u="none" strike="noStrike" baseline="0" dirty="0">
                          <a:effectLst/>
                        </a:rPr>
                        <a:t> rate/%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2273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u="none" strike="noStrike" dirty="0">
                          <a:effectLst/>
                        </a:rPr>
                        <a:t>Traffic</a:t>
                      </a:r>
                      <a:r>
                        <a:rPr lang="en-US" altLang="zh-CN" sz="1200" b="1" u="none" strike="noStrike" baseline="0" dirty="0">
                          <a:effectLst/>
                        </a:rPr>
                        <a:t> </a:t>
                      </a:r>
                      <a:r>
                        <a:rPr lang="en-US" altLang="zh-CN" sz="1200" b="1" u="none" strike="noStrike" dirty="0">
                          <a:effectLst/>
                        </a:rPr>
                        <a:t>rate/Mbps</a:t>
                      </a:r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u="none" strike="noStrike" baseline="0" dirty="0">
                          <a:effectLst/>
                        </a:rPr>
                        <a:t>ax 80MHz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baseline="0" dirty="0">
                          <a:effectLst/>
                        </a:rPr>
                        <a:t>be 80MHz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baseline="0" dirty="0">
                          <a:effectLst/>
                        </a:rPr>
                        <a:t>ax 160MHz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baseline="0" dirty="0">
                          <a:effectLst/>
                        </a:rPr>
                        <a:t>be 160MHz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447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u="none" strike="noStrike" dirty="0">
                          <a:effectLst/>
                        </a:rPr>
                        <a:t>1~10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49" y="2819400"/>
            <a:ext cx="4535285" cy="3400168"/>
          </a:xfrm>
          <a:prstGeom prst="rect">
            <a:avLst/>
          </a:prstGeom>
        </p:spPr>
      </p:pic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5E00-F21E-44AB-8288-8B9991574529}" type="slidenum">
              <a:rPr lang="zh-CN" altLang="en-US" smtClean="0"/>
              <a:t>9</a:t>
            </a:fld>
            <a:endParaRPr lang="zh-CN" alt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August 2022</a:t>
            </a:r>
            <a:endParaRPr lang="zh-CN" alt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803704" y="6475413"/>
            <a:ext cx="17402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zh-CN" dirty="0" err="1" smtClean="0"/>
              <a:t>Yousi</a:t>
            </a:r>
            <a:r>
              <a:rPr lang="en-US" altLang="zh-CN" dirty="0" smtClean="0"/>
              <a:t> Lin, Huawei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3713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" id="{CF158349-8E62-4E36-AEE3-E72424E4751D}" vid="{799AE7A2-DCD3-4CC6-B58E-A6575FF15567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</Template>
  <TotalTime>232744</TotalTime>
  <Words>1752</Words>
  <Application>Microsoft Office PowerPoint</Application>
  <PresentationFormat>全屏显示(4:3)</PresentationFormat>
  <Paragraphs>367</Paragraphs>
  <Slides>17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Malgun Gothic</vt:lpstr>
      <vt:lpstr>ＭＳ Ｐゴシック</vt:lpstr>
      <vt:lpstr>宋体</vt:lpstr>
      <vt:lpstr>宋体</vt:lpstr>
      <vt:lpstr>Calibri</vt:lpstr>
      <vt:lpstr>Times New Roman</vt:lpstr>
      <vt:lpstr>Wingdings</vt:lpstr>
      <vt:lpstr>IEEE</vt:lpstr>
      <vt:lpstr>PowerPoint 演示文稿</vt:lpstr>
      <vt:lpstr>CID 10890</vt:lpstr>
      <vt:lpstr>PAR</vt:lpstr>
      <vt:lpstr>Latency verification</vt:lpstr>
      <vt:lpstr>Simulation Setup Parameters</vt:lpstr>
      <vt:lpstr>Simulation Case 1 </vt:lpstr>
      <vt:lpstr>Delay performance comparison under DL SU</vt:lpstr>
      <vt:lpstr>Delay performance comparison under UL SU</vt:lpstr>
      <vt:lpstr>Delay performance comparison under DL OFDMA</vt:lpstr>
      <vt:lpstr>Delay performance comparison under UL OFDMA</vt:lpstr>
      <vt:lpstr>Simulation Case 2 </vt:lpstr>
      <vt:lpstr>Delay performance comparison under DL SU</vt:lpstr>
      <vt:lpstr>Delay performance comparison under UL SU</vt:lpstr>
      <vt:lpstr>Delay performance comparison under DL OFDMA</vt:lpstr>
      <vt:lpstr>Delay performance comparison under UL OFDMA</vt:lpstr>
      <vt:lpstr>Summary</vt:lpstr>
      <vt:lpstr>References 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liyiqing (C)</dc:creator>
  <cp:lastModifiedBy>linyousi</cp:lastModifiedBy>
  <cp:revision>353</cp:revision>
  <dcterms:created xsi:type="dcterms:W3CDTF">2021-04-01T07:10:06Z</dcterms:created>
  <dcterms:modified xsi:type="dcterms:W3CDTF">2022-08-17T02:43:52Z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(3)YSx193H5cyxmADqcYOwGsDkwmk3+V+RAIFdwN4XRDVLxXZDkdx6bKQkUHf6zZBg99MOOoCsf
8PeK8NbXrh2HucSlfO6C8blEW1VPpmH7jpNU3a6wPlwY/I9Gz5ZtNslaknyR2gnApVz8D+TJ
2hxrAFqf3wMQhDAxfneQUmOJbb+ykDvLGgAe0KXw77X4d0ZzrgtwZnuxVG+ptNQm33bZjLil
4Wpd5OqAZ98Kjzldw9</vt:lpwstr>
  </property>
  <property fmtid="{D5CDD505-2E9C-101B-9397-08002B2CF9AE}" pid="3" name="_2015_ms_pID_7253431">
    <vt:lpwstr>ePIQQR2j0P41lUwBMlPR3A3hbbuG2dB6XhwrrPcDfCqyfRFFQsCIN9
GwiUQ6bDEC1iZBhScn7h3PK/bcTFG1xhXFG28dB4d43/1HFm/eLvwyEXhBKxeMFVkLE7n9rE
ccS8e99gLHRE68G7DTDQiaJEGvd/atNi3/wfR5uGX3BA+h2PNBqoqHQn69fIV+FrBO3WEW1K
zoQfpOqtpWoLM+FPbHjZPEzuEBJ0nBRfzWq/</vt:lpwstr>
  </property>
  <property fmtid="{D5CDD505-2E9C-101B-9397-08002B2CF9AE}" pid="4" name="_2015_ms_pID_7253432">
    <vt:lpwstr>Yg==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1660638878</vt:lpwstr>
  </property>
</Properties>
</file>