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9"/>
  </p:notesMasterIdLst>
  <p:handoutMasterIdLst>
    <p:handoutMasterId r:id="rId10"/>
  </p:handoutMasterIdLst>
  <p:sldIdLst>
    <p:sldId id="269" r:id="rId2"/>
    <p:sldId id="297" r:id="rId3"/>
    <p:sldId id="376" r:id="rId4"/>
    <p:sldId id="290" r:id="rId5"/>
    <p:sldId id="377" r:id="rId6"/>
    <p:sldId id="375" r:id="rId7"/>
    <p:sldId id="378" r:id="rId8"/>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iou, Laurent" initials="CL" lastIdx="1" clrIdx="0">
    <p:extLst>
      <p:ext uri="{19B8F6BF-5375-455C-9EA6-DF929625EA0E}">
        <p15:presenceInfo xmlns:p15="http://schemas.microsoft.com/office/powerpoint/2012/main" userId="S-1-5-21-725345543-602162358-527237240-2944557" providerId="AD"/>
      </p:ext>
    </p:extLst>
  </p:cmAuthor>
  <p:cmAuthor id="2" name="Hanxiao (Tony, CT Lab)" initials="H(CL" lastIdx="3" clrIdx="1">
    <p:extLst>
      <p:ext uri="{19B8F6BF-5375-455C-9EA6-DF929625EA0E}">
        <p15:presenceInfo xmlns:p15="http://schemas.microsoft.com/office/powerpoint/2012/main" userId="S-1-5-21-147214757-305610072-1517763936-2976577" providerId="AD"/>
      </p:ext>
    </p:extLst>
  </p:cmAuthor>
  <p:cmAuthor id="3" name="weijie" initials="weijie" lastIdx="1" clrIdx="2">
    <p:extLst>
      <p:ext uri="{19B8F6BF-5375-455C-9EA6-DF929625EA0E}">
        <p15:presenceInfo xmlns:p15="http://schemas.microsoft.com/office/powerpoint/2012/main" userId="weiji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96" autoAdjust="0"/>
    <p:restoredTop sz="89530" autoAdjust="0"/>
  </p:normalViewPr>
  <p:slideViewPr>
    <p:cSldViewPr>
      <p:cViewPr>
        <p:scale>
          <a:sx n="66" d="100"/>
          <a:sy n="66" d="100"/>
        </p:scale>
        <p:origin x="1444" y="3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5597525" y="177800"/>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a:defRPr sz="1400" b="1" smtClean="0"/>
            </a:lvl1pPr>
          </a:lstStyle>
          <a:p>
            <a:pPr>
              <a:defRPr/>
            </a:pPr>
            <a:r>
              <a:rPr lang="en-US"/>
              <a:t>Doc Title</a:t>
            </a:r>
            <a:endParaRPr lang="en-US" dirty="0"/>
          </a:p>
        </p:txBody>
      </p:sp>
      <p:sp>
        <p:nvSpPr>
          <p:cNvPr id="3075" name="Rectangle 3"/>
          <p:cNvSpPr>
            <a:spLocks noGrp="1" noChangeArrowheads="1"/>
          </p:cNvSpPr>
          <p:nvPr>
            <p:ph type="dt" sz="quarter" idx="1"/>
          </p:nvPr>
        </p:nvSpPr>
        <p:spPr bwMode="auto">
          <a:xfrm>
            <a:off x="695325" y="177800"/>
            <a:ext cx="827088"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a:defRPr sz="1400" b="1" smtClean="0"/>
            </a:lvl1pPr>
          </a:lstStyle>
          <a:p>
            <a:pPr>
              <a:defRPr/>
            </a:pPr>
            <a:r>
              <a:rPr lang="en-US" dirty="0"/>
              <a:t>Month Year</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smtClean="0"/>
            </a:lvl1pPr>
          </a:lstStyle>
          <a:p>
            <a:pPr>
              <a:defRPr/>
            </a:pPr>
            <a:r>
              <a:rPr lang="en-US" dirty="0"/>
              <a:t>John Doe, Some Company</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a:defRPr smtClean="0"/>
            </a:lvl1pPr>
          </a:lstStyle>
          <a:p>
            <a:pPr>
              <a:defRPr/>
            </a:pPr>
            <a:r>
              <a:rPr lang="en-US" dirty="0"/>
              <a:t>Page </a:t>
            </a:r>
            <a:fld id="{3F99EF29-387F-42BB-8A81-132E16DF8442}" type="slidenum">
              <a:rPr lang="en-US"/>
              <a:pPr>
                <a:defRPr/>
              </a:pPr>
              <a:t>‹#›</a:t>
            </a:fld>
            <a:endParaRPr lang="en-US" dirty="0"/>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p:spPr>
        <p:txBody>
          <a:bodyPr wrap="none" anchor="ctr"/>
          <a:lstStyle/>
          <a:p>
            <a:pPr>
              <a:defRPr/>
            </a:pPr>
            <a:endParaRPr lang="en-US" dirty="0"/>
          </a:p>
        </p:txBody>
      </p:sp>
      <p:sp>
        <p:nvSpPr>
          <p:cNvPr id="3079" name="Rectangle 7"/>
          <p:cNvSpPr>
            <a:spLocks noChangeArrowheads="1"/>
          </p:cNvSpPr>
          <p:nvPr/>
        </p:nvSpPr>
        <p:spPr bwMode="auto">
          <a:xfrm>
            <a:off x="693738" y="8982075"/>
            <a:ext cx="711200" cy="182563"/>
          </a:xfrm>
          <a:prstGeom prst="rect">
            <a:avLst/>
          </a:prstGeom>
          <a:noFill/>
          <a:ln w="9525">
            <a:noFill/>
            <a:miter lim="800000"/>
            <a:headEnd/>
            <a:tailEnd/>
          </a:ln>
          <a:effectLst/>
        </p:spPr>
        <p:txBody>
          <a:bodyPr wrap="none" lIns="0" tIns="0" rIns="0" bIns="0">
            <a:spAutoFit/>
          </a:bodyPr>
          <a:lstStyle/>
          <a:p>
            <a:pPr defTabSz="933450">
              <a:defRPr/>
            </a:pPr>
            <a:r>
              <a:rPr lang="en-US" dirty="0"/>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p:spPr>
        <p:txBody>
          <a:bodyPr wrap="none" anchor="ctr"/>
          <a:lstStyle/>
          <a:p>
            <a:pPr>
              <a:defRPr/>
            </a:pPr>
            <a:endParaRPr lang="en-US" dirty="0"/>
          </a:p>
        </p:txBody>
      </p:sp>
    </p:spTree>
    <p:extLst>
      <p:ext uri="{BB962C8B-B14F-4D97-AF65-F5344CB8AC3E}">
        <p14:creationId xmlns:p14="http://schemas.microsoft.com/office/powerpoint/2010/main" val="25583798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5640388" y="98425"/>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a:defRPr sz="1400" b="1" smtClean="0"/>
            </a:lvl1pPr>
          </a:lstStyle>
          <a:p>
            <a:pPr>
              <a:defRPr/>
            </a:pPr>
            <a:r>
              <a:rPr lang="en-US"/>
              <a:t>Doc Title</a:t>
            </a:r>
            <a:endParaRPr lang="en-US" dirty="0"/>
          </a:p>
        </p:txBody>
      </p:sp>
      <p:sp>
        <p:nvSpPr>
          <p:cNvPr id="2051" name="Rectangle 3"/>
          <p:cNvSpPr>
            <a:spLocks noGrp="1" noChangeArrowheads="1"/>
          </p:cNvSpPr>
          <p:nvPr>
            <p:ph type="dt" idx="1"/>
          </p:nvPr>
        </p:nvSpPr>
        <p:spPr bwMode="auto">
          <a:xfrm>
            <a:off x="654050" y="98425"/>
            <a:ext cx="827088"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a:defRPr sz="1400" b="1" smtClean="0"/>
            </a:lvl1pPr>
          </a:lstStyle>
          <a:p>
            <a:pPr>
              <a:defRPr/>
            </a:pPr>
            <a:r>
              <a:rPr lang="en-US" dirty="0"/>
              <a:t>Month Year</a:t>
            </a:r>
          </a:p>
        </p:txBody>
      </p:sp>
      <p:sp>
        <p:nvSpPr>
          <p:cNvPr id="9220"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a:defRPr smtClean="0"/>
            </a:lvl5pPr>
          </a:lstStyle>
          <a:p>
            <a:pPr lvl="4">
              <a:defRPr/>
            </a:pPr>
            <a:r>
              <a:rPr lang="en-US" dirty="0"/>
              <a:t>John Doe, Some Company</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smtClean="0"/>
            </a:lvl1pPr>
          </a:lstStyle>
          <a:p>
            <a:pPr>
              <a:defRPr/>
            </a:pPr>
            <a:r>
              <a:rPr lang="en-US" dirty="0"/>
              <a:t>Page </a:t>
            </a:r>
            <a:fld id="{870C1BA4-1CEE-4CD8-8532-343A8D2B3155}" type="slidenum">
              <a:rPr lang="en-US"/>
              <a:pPr>
                <a:defRPr/>
              </a:pPr>
              <a:t>‹#›</a:t>
            </a:fld>
            <a:endParaRPr lang="en-US" dirty="0"/>
          </a:p>
        </p:txBody>
      </p:sp>
      <p:sp>
        <p:nvSpPr>
          <p:cNvPr id="2056" name="Rectangle 8"/>
          <p:cNvSpPr>
            <a:spLocks noChangeArrowheads="1"/>
          </p:cNvSpPr>
          <p:nvPr/>
        </p:nvSpPr>
        <p:spPr bwMode="auto">
          <a:xfrm>
            <a:off x="723900" y="8985250"/>
            <a:ext cx="711200" cy="182563"/>
          </a:xfrm>
          <a:prstGeom prst="rect">
            <a:avLst/>
          </a:prstGeom>
          <a:noFill/>
          <a:ln w="9525">
            <a:noFill/>
            <a:miter lim="800000"/>
            <a:headEnd/>
            <a:tailEnd/>
          </a:ln>
          <a:effectLst/>
        </p:spPr>
        <p:txBody>
          <a:bodyPr wrap="none" lIns="0" tIns="0" rIns="0" bIns="0">
            <a:spAutoFit/>
          </a:bodyPr>
          <a:lstStyle/>
          <a:p>
            <a:pPr>
              <a:defRPr/>
            </a:pPr>
            <a:r>
              <a:rPr lang="en-US" dirty="0"/>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p:spPr>
        <p:txBody>
          <a:bodyPr wrap="none" anchor="ctr"/>
          <a:lstStyle/>
          <a:p>
            <a:pPr>
              <a:defRPr/>
            </a:pPr>
            <a:endParaRPr lang="en-US" dirty="0"/>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p:spPr>
        <p:txBody>
          <a:bodyPr wrap="none" anchor="ctr"/>
          <a:lstStyle/>
          <a:p>
            <a:pPr>
              <a:defRPr/>
            </a:pPr>
            <a:endParaRPr lang="en-US" dirty="0"/>
          </a:p>
        </p:txBody>
      </p:sp>
    </p:spTree>
    <p:extLst>
      <p:ext uri="{BB962C8B-B14F-4D97-AF65-F5344CB8AC3E}">
        <p14:creationId xmlns:p14="http://schemas.microsoft.com/office/powerpoint/2010/main" val="1551092022"/>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noFill/>
        </p:spPr>
        <p:txBody>
          <a:bodyPr/>
          <a:lstStyle/>
          <a:p>
            <a:r>
              <a:rPr lang="en-US"/>
              <a:t>Doc Title</a:t>
            </a:r>
            <a:endParaRPr lang="en-US" dirty="0"/>
          </a:p>
        </p:txBody>
      </p:sp>
      <p:sp>
        <p:nvSpPr>
          <p:cNvPr id="10243" name="Rectangle 3"/>
          <p:cNvSpPr>
            <a:spLocks noGrp="1" noChangeArrowheads="1"/>
          </p:cNvSpPr>
          <p:nvPr>
            <p:ph type="dt" sz="quarter" idx="1"/>
          </p:nvPr>
        </p:nvSpPr>
        <p:spPr>
          <a:noFill/>
        </p:spPr>
        <p:txBody>
          <a:bodyPr/>
          <a:lstStyle/>
          <a:p>
            <a:r>
              <a:rPr lang="en-US" dirty="0"/>
              <a:t>Month Year</a:t>
            </a:r>
          </a:p>
        </p:txBody>
      </p:sp>
      <p:sp>
        <p:nvSpPr>
          <p:cNvPr id="10244" name="Rectangle 6"/>
          <p:cNvSpPr>
            <a:spLocks noGrp="1" noChangeArrowheads="1"/>
          </p:cNvSpPr>
          <p:nvPr>
            <p:ph type="ftr" sz="quarter" idx="4"/>
          </p:nvPr>
        </p:nvSpPr>
        <p:spPr>
          <a:noFill/>
        </p:spPr>
        <p:txBody>
          <a:bodyPr/>
          <a:lstStyle/>
          <a:p>
            <a:pPr lvl="4"/>
            <a:r>
              <a:rPr lang="en-US" dirty="0"/>
              <a:t>John Doe, Some Company</a:t>
            </a:r>
          </a:p>
        </p:txBody>
      </p:sp>
      <p:sp>
        <p:nvSpPr>
          <p:cNvPr id="10245" name="Rectangle 7"/>
          <p:cNvSpPr>
            <a:spLocks noGrp="1" noChangeArrowheads="1"/>
          </p:cNvSpPr>
          <p:nvPr>
            <p:ph type="sldNum" sz="quarter" idx="5"/>
          </p:nvPr>
        </p:nvSpPr>
        <p:spPr>
          <a:noFill/>
        </p:spPr>
        <p:txBody>
          <a:bodyPr/>
          <a:lstStyle/>
          <a:p>
            <a:r>
              <a:rPr lang="en-US" dirty="0"/>
              <a:t>Page </a:t>
            </a:r>
            <a:fld id="{9A6FF2A5-3843-4034-80EC-B86A7C49C539}" type="slidenum">
              <a:rPr lang="en-US"/>
              <a:pPr/>
              <a:t>1</a:t>
            </a:fld>
            <a:endParaRPr lang="en-US" dirty="0"/>
          </a:p>
        </p:txBody>
      </p:sp>
      <p:sp>
        <p:nvSpPr>
          <p:cNvPr id="10246" name="Rectangle 2"/>
          <p:cNvSpPr>
            <a:spLocks noGrp="1" noRot="1" noChangeAspect="1" noChangeArrowheads="1" noTextEdit="1"/>
          </p:cNvSpPr>
          <p:nvPr>
            <p:ph type="sldImg"/>
          </p:nvPr>
        </p:nvSpPr>
        <p:spPr>
          <a:xfrm>
            <a:off x="1154113" y="701675"/>
            <a:ext cx="4625975" cy="3468688"/>
          </a:xfrm>
          <a:ln/>
        </p:spPr>
      </p:sp>
      <p:sp>
        <p:nvSpPr>
          <p:cNvPr id="10247"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1801961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54113" y="701675"/>
            <a:ext cx="4625975" cy="3468688"/>
          </a:xfrm>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sz="quarter"/>
          </p:nvPr>
        </p:nvSpPr>
        <p:spPr/>
        <p:txBody>
          <a:bodyPr/>
          <a:lstStyle/>
          <a:p>
            <a:pPr>
              <a:defRPr/>
            </a:pPr>
            <a:r>
              <a:rPr lang="en-US"/>
              <a:t>Doc Title</a:t>
            </a:r>
            <a:endParaRPr lang="en-US" dirty="0"/>
          </a:p>
        </p:txBody>
      </p:sp>
      <p:sp>
        <p:nvSpPr>
          <p:cNvPr id="5" name="日期占位符 4"/>
          <p:cNvSpPr>
            <a:spLocks noGrp="1"/>
          </p:cNvSpPr>
          <p:nvPr>
            <p:ph type="dt" idx="1"/>
          </p:nvPr>
        </p:nvSpPr>
        <p:spPr/>
        <p:txBody>
          <a:bodyPr/>
          <a:lstStyle/>
          <a:p>
            <a:pPr>
              <a:defRPr/>
            </a:pPr>
            <a:r>
              <a:rPr lang="en-US"/>
              <a:t>Month Year</a:t>
            </a:r>
            <a:endParaRPr lang="en-US" dirty="0"/>
          </a:p>
        </p:txBody>
      </p:sp>
      <p:sp>
        <p:nvSpPr>
          <p:cNvPr id="6" name="页脚占位符 5"/>
          <p:cNvSpPr>
            <a:spLocks noGrp="1"/>
          </p:cNvSpPr>
          <p:nvPr>
            <p:ph type="ftr" sz="quarter" idx="4"/>
          </p:nvPr>
        </p:nvSpPr>
        <p:spPr/>
        <p:txBody>
          <a:bodyPr/>
          <a:lstStyle/>
          <a:p>
            <a:pPr lvl="4">
              <a:defRPr/>
            </a:pPr>
            <a:r>
              <a:rPr lang="en-US"/>
              <a:t>John Doe, Some Company</a:t>
            </a:r>
            <a:endParaRPr lang="en-US" dirty="0"/>
          </a:p>
        </p:txBody>
      </p:sp>
      <p:sp>
        <p:nvSpPr>
          <p:cNvPr id="7" name="灯片编号占位符 6"/>
          <p:cNvSpPr>
            <a:spLocks noGrp="1"/>
          </p:cNvSpPr>
          <p:nvPr>
            <p:ph type="sldNum" sz="quarter" idx="5"/>
          </p:nvPr>
        </p:nvSpPr>
        <p:spPr/>
        <p:txBody>
          <a:bodyPr/>
          <a:lstStyle/>
          <a:p>
            <a:pPr>
              <a:defRPr/>
            </a:pPr>
            <a:r>
              <a:rPr lang="en-US"/>
              <a:t>Page </a:t>
            </a:r>
            <a:fld id="{870C1BA4-1CEE-4CD8-8532-343A8D2B3155}" type="slidenum">
              <a:rPr lang="en-US" smtClean="0"/>
              <a:pPr>
                <a:defRPr/>
              </a:pPr>
              <a:t>3</a:t>
            </a:fld>
            <a:endParaRPr lang="en-US" dirty="0"/>
          </a:p>
        </p:txBody>
      </p:sp>
    </p:spTree>
    <p:extLst>
      <p:ext uri="{BB962C8B-B14F-4D97-AF65-F5344CB8AC3E}">
        <p14:creationId xmlns:p14="http://schemas.microsoft.com/office/powerpoint/2010/main" val="4110646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54113" y="701675"/>
            <a:ext cx="4625975" cy="3468688"/>
          </a:xfrm>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sz="quarter"/>
          </p:nvPr>
        </p:nvSpPr>
        <p:spPr/>
        <p:txBody>
          <a:bodyPr/>
          <a:lstStyle/>
          <a:p>
            <a:pPr>
              <a:defRPr/>
            </a:pPr>
            <a:r>
              <a:rPr lang="en-US"/>
              <a:t>Doc Title</a:t>
            </a:r>
            <a:endParaRPr lang="en-US" dirty="0"/>
          </a:p>
        </p:txBody>
      </p:sp>
      <p:sp>
        <p:nvSpPr>
          <p:cNvPr id="5" name="日期占位符 4"/>
          <p:cNvSpPr>
            <a:spLocks noGrp="1"/>
          </p:cNvSpPr>
          <p:nvPr>
            <p:ph type="dt" idx="1"/>
          </p:nvPr>
        </p:nvSpPr>
        <p:spPr/>
        <p:txBody>
          <a:bodyPr/>
          <a:lstStyle/>
          <a:p>
            <a:pPr>
              <a:defRPr/>
            </a:pPr>
            <a:r>
              <a:rPr lang="en-US"/>
              <a:t>Month Year</a:t>
            </a:r>
            <a:endParaRPr lang="en-US" dirty="0"/>
          </a:p>
        </p:txBody>
      </p:sp>
      <p:sp>
        <p:nvSpPr>
          <p:cNvPr id="6" name="页脚占位符 5"/>
          <p:cNvSpPr>
            <a:spLocks noGrp="1"/>
          </p:cNvSpPr>
          <p:nvPr>
            <p:ph type="ftr" sz="quarter" idx="4"/>
          </p:nvPr>
        </p:nvSpPr>
        <p:spPr/>
        <p:txBody>
          <a:bodyPr/>
          <a:lstStyle/>
          <a:p>
            <a:pPr lvl="4">
              <a:defRPr/>
            </a:pPr>
            <a:r>
              <a:rPr lang="en-US"/>
              <a:t>John Doe, Some Company</a:t>
            </a:r>
            <a:endParaRPr lang="en-US" dirty="0"/>
          </a:p>
        </p:txBody>
      </p:sp>
      <p:sp>
        <p:nvSpPr>
          <p:cNvPr id="7" name="灯片编号占位符 6"/>
          <p:cNvSpPr>
            <a:spLocks noGrp="1"/>
          </p:cNvSpPr>
          <p:nvPr>
            <p:ph type="sldNum" sz="quarter" idx="5"/>
          </p:nvPr>
        </p:nvSpPr>
        <p:spPr/>
        <p:txBody>
          <a:bodyPr/>
          <a:lstStyle/>
          <a:p>
            <a:pPr>
              <a:defRPr/>
            </a:pPr>
            <a:r>
              <a:rPr lang="en-US"/>
              <a:t>Page </a:t>
            </a:r>
            <a:fld id="{870C1BA4-1CEE-4CD8-8532-343A8D2B3155}" type="slidenum">
              <a:rPr lang="en-US" smtClean="0"/>
              <a:pPr>
                <a:defRPr/>
              </a:pPr>
              <a:t>5</a:t>
            </a:fld>
            <a:endParaRPr lang="en-US" dirty="0"/>
          </a:p>
        </p:txBody>
      </p:sp>
    </p:spTree>
    <p:extLst>
      <p:ext uri="{BB962C8B-B14F-4D97-AF65-F5344CB8AC3E}">
        <p14:creationId xmlns:p14="http://schemas.microsoft.com/office/powerpoint/2010/main" val="1012355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Doc Title</a:t>
            </a:r>
            <a:endParaRPr lang="en-US" dirty="0"/>
          </a:p>
        </p:txBody>
      </p:sp>
      <p:sp>
        <p:nvSpPr>
          <p:cNvPr id="5" name="Date Placeholder 4"/>
          <p:cNvSpPr>
            <a:spLocks noGrp="1"/>
          </p:cNvSpPr>
          <p:nvPr>
            <p:ph type="dt" idx="11"/>
          </p:nvPr>
        </p:nvSpPr>
        <p:spPr/>
        <p:txBody>
          <a:bodyPr/>
          <a:lstStyle/>
          <a:p>
            <a:pPr>
              <a:defRPr/>
            </a:pPr>
            <a:r>
              <a:rPr lang="en-US"/>
              <a:t>Month Year</a:t>
            </a:r>
            <a:endParaRPr lang="en-US" dirty="0"/>
          </a:p>
        </p:txBody>
      </p:sp>
      <p:sp>
        <p:nvSpPr>
          <p:cNvPr id="6" name="Footer Placeholder 5"/>
          <p:cNvSpPr>
            <a:spLocks noGrp="1"/>
          </p:cNvSpPr>
          <p:nvPr>
            <p:ph type="ftr" sz="quarter" idx="12"/>
          </p:nvPr>
        </p:nvSpPr>
        <p:spPr/>
        <p:txBody>
          <a:bodyPr/>
          <a:lstStyle/>
          <a:p>
            <a:pPr lvl="4">
              <a:defRPr/>
            </a:pPr>
            <a:r>
              <a:rPr lang="en-US"/>
              <a:t>John Doe, Some Company</a:t>
            </a:r>
            <a:endParaRPr lang="en-US" dirty="0"/>
          </a:p>
        </p:txBody>
      </p:sp>
      <p:sp>
        <p:nvSpPr>
          <p:cNvPr id="7" name="Slide Number Placeholder 6"/>
          <p:cNvSpPr>
            <a:spLocks noGrp="1"/>
          </p:cNvSpPr>
          <p:nvPr>
            <p:ph type="sldNum" sz="quarter" idx="13"/>
          </p:nvPr>
        </p:nvSpPr>
        <p:spPr/>
        <p:txBody>
          <a:bodyPr/>
          <a:lstStyle/>
          <a:p>
            <a:pPr>
              <a:defRPr/>
            </a:pPr>
            <a:r>
              <a:rPr lang="en-US"/>
              <a:t>Page </a:t>
            </a:r>
            <a:fld id="{870C1BA4-1CEE-4CD8-8532-343A8D2B3155}" type="slidenum">
              <a:rPr lang="en-US" smtClean="0"/>
              <a:pPr>
                <a:defRPr/>
              </a:pPr>
              <a:t>6</a:t>
            </a:fld>
            <a:endParaRPr lang="en-US" dirty="0"/>
          </a:p>
        </p:txBody>
      </p:sp>
    </p:spTree>
    <p:extLst>
      <p:ext uri="{BB962C8B-B14F-4D97-AF65-F5344CB8AC3E}">
        <p14:creationId xmlns:p14="http://schemas.microsoft.com/office/powerpoint/2010/main" val="416014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Doc Title</a:t>
            </a:r>
            <a:endParaRPr lang="en-US" dirty="0"/>
          </a:p>
        </p:txBody>
      </p:sp>
      <p:sp>
        <p:nvSpPr>
          <p:cNvPr id="5" name="Date Placeholder 4"/>
          <p:cNvSpPr>
            <a:spLocks noGrp="1"/>
          </p:cNvSpPr>
          <p:nvPr>
            <p:ph type="dt" idx="11"/>
          </p:nvPr>
        </p:nvSpPr>
        <p:spPr/>
        <p:txBody>
          <a:bodyPr/>
          <a:lstStyle/>
          <a:p>
            <a:pPr>
              <a:defRPr/>
            </a:pPr>
            <a:r>
              <a:rPr lang="en-US"/>
              <a:t>Month Year</a:t>
            </a:r>
            <a:endParaRPr lang="en-US" dirty="0"/>
          </a:p>
        </p:txBody>
      </p:sp>
      <p:sp>
        <p:nvSpPr>
          <p:cNvPr id="6" name="Footer Placeholder 5"/>
          <p:cNvSpPr>
            <a:spLocks noGrp="1"/>
          </p:cNvSpPr>
          <p:nvPr>
            <p:ph type="ftr" sz="quarter" idx="12"/>
          </p:nvPr>
        </p:nvSpPr>
        <p:spPr/>
        <p:txBody>
          <a:bodyPr/>
          <a:lstStyle/>
          <a:p>
            <a:pPr lvl="4">
              <a:defRPr/>
            </a:pPr>
            <a:r>
              <a:rPr lang="en-US"/>
              <a:t>John Doe, Some Company</a:t>
            </a:r>
            <a:endParaRPr lang="en-US" dirty="0"/>
          </a:p>
        </p:txBody>
      </p:sp>
      <p:sp>
        <p:nvSpPr>
          <p:cNvPr id="7" name="Slide Number Placeholder 6"/>
          <p:cNvSpPr>
            <a:spLocks noGrp="1"/>
          </p:cNvSpPr>
          <p:nvPr>
            <p:ph type="sldNum" sz="quarter" idx="13"/>
          </p:nvPr>
        </p:nvSpPr>
        <p:spPr/>
        <p:txBody>
          <a:bodyPr/>
          <a:lstStyle/>
          <a:p>
            <a:pPr>
              <a:defRPr/>
            </a:pPr>
            <a:r>
              <a:rPr lang="en-US"/>
              <a:t>Page </a:t>
            </a:r>
            <a:fld id="{870C1BA4-1CEE-4CD8-8532-343A8D2B3155}" type="slidenum">
              <a:rPr lang="en-US" smtClean="0"/>
              <a:pPr>
                <a:defRPr/>
              </a:pPr>
              <a:t>7</a:t>
            </a:fld>
            <a:endParaRPr lang="en-US" dirty="0"/>
          </a:p>
        </p:txBody>
      </p:sp>
    </p:spTree>
    <p:extLst>
      <p:ext uri="{BB962C8B-B14F-4D97-AF65-F5344CB8AC3E}">
        <p14:creationId xmlns:p14="http://schemas.microsoft.com/office/powerpoint/2010/main" val="864520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dirty="0"/>
              <a:t>Slide </a:t>
            </a:r>
            <a:fld id="{3099D1E7-2CFE-4362-BB72-AF97192842EA}" type="slidenum">
              <a:rPr lang="en-US"/>
              <a:pPr>
                <a:defRPr/>
              </a:pPr>
              <a:t>‹#›</a:t>
            </a:fld>
            <a:endParaRPr lang="en-US" dirty="0"/>
          </a:p>
        </p:txBody>
      </p:sp>
      <p:sp>
        <p:nvSpPr>
          <p:cNvPr id="6" name="Footer Placeholder 5"/>
          <p:cNvSpPr>
            <a:spLocks noGrp="1" noChangeArrowheads="1"/>
          </p:cNvSpPr>
          <p:nvPr>
            <p:ph type="ftr" sz="quarter" idx="3"/>
          </p:nvPr>
        </p:nvSpPr>
        <p:spPr bwMode="auto">
          <a:xfrm flipH="1">
            <a:off x="5791199" y="6475413"/>
            <a:ext cx="2752661"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smtClean="0"/>
            </a:lvl1pPr>
          </a:lstStyle>
          <a:p>
            <a:pPr>
              <a:defRPr/>
            </a:pPr>
            <a:r>
              <a:rPr lang="en-GB" dirty="0" err="1"/>
              <a:t>Zhisong</a:t>
            </a:r>
            <a:r>
              <a:rPr lang="en-GB" dirty="0"/>
              <a:t> </a:t>
            </a:r>
            <a:r>
              <a:rPr lang="en-GB" dirty="0" err="1"/>
              <a:t>Zuo</a:t>
            </a:r>
            <a:r>
              <a:rPr lang="en-GB" dirty="0"/>
              <a:t>(OPPO)</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7873897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614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5"/>
          <p:cNvSpPr>
            <a:spLocks noGrp="1" noChangeArrowheads="1"/>
          </p:cNvSpPr>
          <p:nvPr>
            <p:ph type="ftr" sz="quarter" idx="3"/>
          </p:nvPr>
        </p:nvSpPr>
        <p:spPr bwMode="auto">
          <a:xfrm flipH="1">
            <a:off x="5791199" y="6475413"/>
            <a:ext cx="2752661"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smtClean="0"/>
            </a:lvl1pPr>
          </a:lstStyle>
          <a:p>
            <a:pPr>
              <a:defRPr/>
            </a:pPr>
            <a:r>
              <a:rPr lang="en-GB" dirty="0" err="1"/>
              <a:t>Zhisong</a:t>
            </a:r>
            <a:r>
              <a:rPr lang="en-GB" dirty="0"/>
              <a:t> </a:t>
            </a:r>
            <a:r>
              <a:rPr lang="en-GB" dirty="0" err="1"/>
              <a:t>Zuo</a:t>
            </a:r>
            <a:r>
              <a:rPr lang="en-GB" dirty="0"/>
              <a:t>(OPPO)</a:t>
            </a:r>
            <a:endParaRPr lang="en-US"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smtClean="0"/>
            </a:lvl1pPr>
          </a:lstStyle>
          <a:p>
            <a:pPr>
              <a:defRPr/>
            </a:pPr>
            <a:r>
              <a:rPr lang="en-US" dirty="0"/>
              <a:t>Slide </a:t>
            </a:r>
            <a:fld id="{1020D93E-1000-485A-B4A0-9946B8CFFE0D}" type="slidenum">
              <a:rPr lang="en-US"/>
              <a:pPr>
                <a:defRPr/>
              </a:pPr>
              <a:t>‹#›</a:t>
            </a:fld>
            <a:endParaRPr lang="en-US"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a:defRPr/>
            </a:pPr>
            <a:endParaRPr lang="en-US" dirty="0"/>
          </a:p>
        </p:txBody>
      </p:sp>
      <p:sp>
        <p:nvSpPr>
          <p:cNvPr id="1033" name="Rectangle 9"/>
          <p:cNvSpPr>
            <a:spLocks noChangeArrowheads="1"/>
          </p:cNvSpPr>
          <p:nvPr/>
        </p:nvSpPr>
        <p:spPr bwMode="auto">
          <a:xfrm>
            <a:off x="685800" y="6475413"/>
            <a:ext cx="718145" cy="184666"/>
          </a:xfrm>
          <a:prstGeom prst="rect">
            <a:avLst/>
          </a:prstGeom>
          <a:noFill/>
          <a:ln w="9525">
            <a:noFill/>
            <a:miter lim="800000"/>
            <a:headEnd/>
            <a:tailEnd/>
          </a:ln>
          <a:effectLst/>
        </p:spPr>
        <p:txBody>
          <a:bodyPr wrap="none" lIns="0" tIns="0" rIns="0" bIns="0">
            <a:spAutoFit/>
          </a:bodyPr>
          <a:lstStyle/>
          <a:p>
            <a:pPr>
              <a:defRPr/>
            </a:pPr>
            <a:r>
              <a:rPr lang="en-US" dirty="0"/>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Lst>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a:xfrm>
            <a:off x="152400" y="685800"/>
            <a:ext cx="8991600" cy="870323"/>
          </a:xfrm>
          <a:noFill/>
        </p:spPr>
        <p:txBody>
          <a:bodyPr/>
          <a:lstStyle/>
          <a:p>
            <a:r>
              <a:rPr lang="en-US" dirty="0">
                <a:solidFill>
                  <a:schemeClr val="tx1"/>
                </a:solidFill>
              </a:rPr>
              <a:t>U</a:t>
            </a:r>
            <a:r>
              <a:rPr lang="en-US" altLang="zh-CN" dirty="0">
                <a:solidFill>
                  <a:schemeClr val="tx1"/>
                </a:solidFill>
              </a:rPr>
              <a:t>se Cases</a:t>
            </a:r>
            <a:r>
              <a:rPr lang="en-US" dirty="0">
                <a:solidFill>
                  <a:schemeClr val="tx1"/>
                </a:solidFill>
              </a:rPr>
              <a:t> </a:t>
            </a:r>
            <a:r>
              <a:rPr lang="en-US" altLang="zh-CN" sz="3200" dirty="0"/>
              <a:t>of </a:t>
            </a:r>
            <a:r>
              <a:rPr lang="en-GB" altLang="zh-CN" dirty="0">
                <a:solidFill>
                  <a:schemeClr val="tx1"/>
                </a:solidFill>
              </a:rPr>
              <a:t>indoor positioning in shopping centre</a:t>
            </a:r>
            <a:endParaRPr lang="en-US" dirty="0">
              <a:solidFill>
                <a:schemeClr val="tx1"/>
              </a:solidFill>
            </a:endParaRPr>
          </a:p>
        </p:txBody>
      </p:sp>
      <p:sp>
        <p:nvSpPr>
          <p:cNvPr id="7173" name="Rectangle 6"/>
          <p:cNvSpPr>
            <a:spLocks noGrp="1" noChangeArrowheads="1"/>
          </p:cNvSpPr>
          <p:nvPr>
            <p:ph idx="1"/>
          </p:nvPr>
        </p:nvSpPr>
        <p:spPr>
          <a:xfrm>
            <a:off x="723900" y="1600200"/>
            <a:ext cx="7772400" cy="4495800"/>
          </a:xfrm>
          <a:noFill/>
        </p:spPr>
        <p:txBody>
          <a:bodyPr/>
          <a:lstStyle/>
          <a:p>
            <a:pPr algn="ctr">
              <a:buFontTx/>
              <a:buNone/>
            </a:pPr>
            <a:r>
              <a:rPr lang="en-US" sz="1800" dirty="0"/>
              <a:t>Date:</a:t>
            </a:r>
            <a:r>
              <a:rPr lang="en-US" sz="1800" b="0" dirty="0"/>
              <a:t> 2022-08-16</a:t>
            </a:r>
          </a:p>
        </p:txBody>
      </p:sp>
      <p:sp>
        <p:nvSpPr>
          <p:cNvPr id="8" name="Rectangle 12"/>
          <p:cNvSpPr>
            <a:spLocks noChangeArrowheads="1"/>
          </p:cNvSpPr>
          <p:nvPr/>
        </p:nvSpPr>
        <p:spPr bwMode="auto">
          <a:xfrm>
            <a:off x="838200" y="2162576"/>
            <a:ext cx="1368339" cy="250021"/>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b="1" dirty="0"/>
              <a:t>Authors:</a:t>
            </a:r>
            <a:endParaRPr lang="en-US" sz="2000" dirty="0"/>
          </a:p>
        </p:txBody>
      </p:sp>
      <p:graphicFrame>
        <p:nvGraphicFramePr>
          <p:cNvPr id="9" name="Table 8"/>
          <p:cNvGraphicFramePr>
            <a:graphicFrameLocks noGrp="1"/>
          </p:cNvGraphicFramePr>
          <p:nvPr>
            <p:extLst>
              <p:ext uri="{D42A27DB-BD31-4B8C-83A1-F6EECF244321}">
                <p14:modId xmlns:p14="http://schemas.microsoft.com/office/powerpoint/2010/main" val="2949714559"/>
              </p:ext>
            </p:extLst>
          </p:nvPr>
        </p:nvGraphicFramePr>
        <p:xfrm>
          <a:off x="838200" y="2667000"/>
          <a:ext cx="7239000" cy="2293924"/>
        </p:xfrm>
        <a:graphic>
          <a:graphicData uri="http://schemas.openxmlformats.org/drawingml/2006/table">
            <a:tbl>
              <a:tblPr firstRow="1" bandRow="1">
                <a:tableStyleId>{F5AB1C69-6EDB-4FF4-983F-18BD219EF322}</a:tableStyleId>
              </a:tblPr>
              <a:tblGrid>
                <a:gridCol w="14478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tblGrid>
              <a:tr h="275452">
                <a:tc>
                  <a:txBody>
                    <a:bodyPr/>
                    <a:lstStyle/>
                    <a:p>
                      <a:pPr algn="ctr"/>
                      <a:r>
                        <a:rPr lang="en-US" sz="1200" dirty="0">
                          <a:solidFill>
                            <a:schemeClr val="tx1"/>
                          </a:solidFill>
                        </a:rPr>
                        <a:t>Name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solidFill>
                            <a:schemeClr val="tx1"/>
                          </a:solidFill>
                        </a:rPr>
                        <a:t>Affiliation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solidFill>
                            <a:schemeClr val="tx1"/>
                          </a:solidFill>
                        </a:rPr>
                        <a:t>Address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solidFill>
                            <a:schemeClr val="tx1"/>
                          </a:solidFill>
                        </a:rPr>
                        <a:t>Phone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solidFill>
                            <a:schemeClr val="tx1"/>
                          </a:solidFill>
                        </a:rPr>
                        <a:t>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754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t>Weijie Xu</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7">
                  <a:txBody>
                    <a:bodyPr/>
                    <a:lstStyle/>
                    <a:p>
                      <a:pPr marL="0" marR="0" algn="ctr">
                        <a:spcBef>
                          <a:spcPts val="0"/>
                        </a:spcBef>
                        <a:spcAft>
                          <a:spcPts val="0"/>
                        </a:spcAft>
                      </a:pPr>
                      <a:r>
                        <a:rPr lang="en-US" sz="1200" b="0" dirty="0">
                          <a:solidFill>
                            <a:srgbClr val="000000"/>
                          </a:solidFill>
                          <a:latin typeface="+mn-lt"/>
                          <a:ea typeface="Times New Roman"/>
                          <a:cs typeface="Arial"/>
                        </a:rPr>
                        <a:t>OPPO</a:t>
                      </a: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7">
                  <a:txBody>
                    <a:bodyPr/>
                    <a:lstStyle/>
                    <a:p>
                      <a:pPr marL="0" marR="0" algn="ctr">
                        <a:spcBef>
                          <a:spcPts val="0"/>
                        </a:spcBef>
                        <a:spcAft>
                          <a:spcPts val="0"/>
                        </a:spcAft>
                      </a:pP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7">
                  <a:txBody>
                    <a:bodyPr/>
                    <a:lstStyle/>
                    <a:p>
                      <a:pPr marL="0" marR="0" algn="ctr">
                        <a:spcBef>
                          <a:spcPts val="0"/>
                        </a:spcBef>
                        <a:spcAft>
                          <a:spcPts val="0"/>
                        </a:spcAft>
                      </a:pP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latin typeface="+mn-lt"/>
                          <a:ea typeface="Times New Roman"/>
                          <a:cs typeface="Arial"/>
                        </a:rPr>
                        <a:t>xuweijie@oppo.com</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a:latin typeface="+mn-lt"/>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754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Times New Roman"/>
                          <a:ea typeface="Times New Roman"/>
                          <a:cs typeface="Arial"/>
                        </a:rPr>
                        <a:t>Yinan Qi</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algn="ctr">
                        <a:spcBef>
                          <a:spcPts val="0"/>
                        </a:spcBef>
                        <a:spcAft>
                          <a:spcPts val="0"/>
                        </a:spcAft>
                      </a:pPr>
                      <a:endParaRPr lang="en-US" sz="1000" dirty="0">
                        <a:solidFill>
                          <a:srgbClr val="000000"/>
                        </a:solidFill>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algn="ctr">
                        <a:spcBef>
                          <a:spcPts val="0"/>
                        </a:spcBef>
                        <a:spcAft>
                          <a:spcPts val="0"/>
                        </a:spcAft>
                      </a:pPr>
                      <a:endParaRPr lang="en-US" sz="1000" dirty="0">
                        <a:solidFill>
                          <a:srgbClr val="000000"/>
                        </a:solidFill>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754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err="1">
                          <a:latin typeface="+mn-lt"/>
                          <a:ea typeface="Times New Roman"/>
                          <a:cs typeface="Arial"/>
                        </a:rPr>
                        <a:t>Shengjiang</a:t>
                      </a:r>
                      <a:r>
                        <a:rPr lang="en-US" altLang="zh-CN" sz="1200" dirty="0">
                          <a:latin typeface="+mn-lt"/>
                          <a:ea typeface="Times New Roman"/>
                          <a:cs typeface="Arial"/>
                        </a:rPr>
                        <a:t> Cui</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algn="ctr">
                        <a:spcBef>
                          <a:spcPts val="0"/>
                        </a:spcBef>
                        <a:spcAft>
                          <a:spcPts val="0"/>
                        </a:spcAft>
                      </a:pPr>
                      <a:endParaRPr lang="en-US" sz="110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algn="ctr">
                        <a:spcBef>
                          <a:spcPts val="0"/>
                        </a:spcBef>
                        <a:spcAft>
                          <a:spcPts val="0"/>
                        </a:spcAft>
                      </a:pPr>
                      <a:endParaRPr lang="en-US" sz="110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20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754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i="0" dirty="0" err="1">
                          <a:latin typeface="+mn-lt"/>
                          <a:ea typeface="Times New Roman"/>
                          <a:cs typeface="Arial"/>
                        </a:rPr>
                        <a:t>Zhisong</a:t>
                      </a:r>
                      <a:r>
                        <a:rPr lang="en-US" sz="1200" i="0" dirty="0">
                          <a:latin typeface="+mn-lt"/>
                          <a:ea typeface="Times New Roman"/>
                          <a:cs typeface="Arial"/>
                        </a:rPr>
                        <a:t> </a:t>
                      </a:r>
                      <a:r>
                        <a:rPr lang="en-US" sz="1200" i="0" dirty="0" err="1">
                          <a:latin typeface="+mn-lt"/>
                          <a:ea typeface="Times New Roman"/>
                          <a:cs typeface="Arial"/>
                        </a:rPr>
                        <a:t>Zuo</a:t>
                      </a:r>
                      <a:endParaRPr lang="en-US" sz="1200" i="0" dirty="0">
                        <a:latin typeface="+mn-lt"/>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754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i="0" kern="1200" dirty="0" err="1">
                          <a:solidFill>
                            <a:schemeClr val="dk1"/>
                          </a:solidFill>
                          <a:latin typeface="+mn-lt"/>
                          <a:ea typeface="Times New Roman"/>
                          <a:cs typeface="Arial"/>
                        </a:rPr>
                        <a:t>Chuanfeng</a:t>
                      </a:r>
                      <a:r>
                        <a:rPr lang="en-US" altLang="zh-CN" sz="1200" i="0" kern="1200" dirty="0">
                          <a:solidFill>
                            <a:schemeClr val="dk1"/>
                          </a:solidFill>
                          <a:latin typeface="+mn-lt"/>
                          <a:ea typeface="Times New Roman"/>
                          <a:cs typeface="Arial"/>
                        </a:rPr>
                        <a:t> He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endParaRPr lang="en-US" sz="120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75452">
                <a:tc>
                  <a:txBody>
                    <a:bodyPr/>
                    <a:lstStyle/>
                    <a:p>
                      <a:pPr marL="0" marR="0" algn="ctr">
                        <a:spcBef>
                          <a:spcPts val="0"/>
                        </a:spcBef>
                        <a:spcAft>
                          <a:spcPts val="0"/>
                        </a:spcAft>
                      </a:pPr>
                      <a:endParaRPr lang="en-US" sz="120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algn="ctr">
                        <a:spcBef>
                          <a:spcPts val="0"/>
                        </a:spcBef>
                        <a:spcAft>
                          <a:spcPts val="0"/>
                        </a:spcAft>
                      </a:pPr>
                      <a:endParaRPr lang="en-US" sz="1200" b="0" i="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algn="ctr">
                        <a:spcBef>
                          <a:spcPts val="0"/>
                        </a:spcBef>
                        <a:spcAft>
                          <a:spcPts val="0"/>
                        </a:spcAft>
                      </a:pPr>
                      <a:endParaRPr lang="en-US" sz="1200" b="0" i="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algn="ctr">
                        <a:spcBef>
                          <a:spcPts val="0"/>
                        </a:spcBef>
                        <a:spcAft>
                          <a:spcPts val="0"/>
                        </a:spcAft>
                      </a:pPr>
                      <a:endParaRPr lang="en-US" sz="1200" b="0" i="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200" i="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754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dk1"/>
                        </a:solidFill>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algn="ctr">
                        <a:spcBef>
                          <a:spcPts val="0"/>
                        </a:spcBef>
                        <a:spcAft>
                          <a:spcPts val="0"/>
                        </a:spcAft>
                      </a:pP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algn="l">
                        <a:spcBef>
                          <a:spcPts val="0"/>
                        </a:spcBef>
                        <a:spcAft>
                          <a:spcPts val="0"/>
                        </a:spcAft>
                      </a:pP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algn="l">
                        <a:spcBef>
                          <a:spcPts val="0"/>
                        </a:spcBef>
                        <a:spcAft>
                          <a:spcPts val="0"/>
                        </a:spcAft>
                      </a:pP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endParaRPr lang="en-US" sz="120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2" name="Rectangle 1">
            <a:extLst>
              <a:ext uri="{FF2B5EF4-FFF2-40B4-BE49-F238E27FC236}">
                <a16:creationId xmlns:a16="http://schemas.microsoft.com/office/drawing/2014/main" id="{7F6F206C-69CA-40A5-B724-2CA0CD8503B0}"/>
              </a:ext>
            </a:extLst>
          </p:cNvPr>
          <p:cNvSpPr/>
          <p:nvPr/>
        </p:nvSpPr>
        <p:spPr>
          <a:xfrm>
            <a:off x="5486400" y="285349"/>
            <a:ext cx="3124200" cy="369332"/>
          </a:xfrm>
          <a:prstGeom prst="rect">
            <a:avLst/>
          </a:prstGeom>
        </p:spPr>
        <p:txBody>
          <a:bodyPr wrap="square">
            <a:spAutoFit/>
          </a:bodyPr>
          <a:lstStyle/>
          <a:p>
            <a:r>
              <a:rPr lang="en-SG" sz="1800" b="1" dirty="0">
                <a:solidFill>
                  <a:srgbClr val="000000"/>
                </a:solidFill>
                <a:latin typeface="+mn-lt"/>
              </a:rPr>
              <a:t>Doc.: IEEE 802.11-22/1338r0</a:t>
            </a:r>
            <a:endParaRPr lang="en-SG" sz="1800" dirty="0">
              <a:latin typeface="+mn-lt"/>
            </a:endParaRPr>
          </a:p>
        </p:txBody>
      </p:sp>
      <p:sp>
        <p:nvSpPr>
          <p:cNvPr id="10" name="Date Placeholder 3">
            <a:extLst>
              <a:ext uri="{FF2B5EF4-FFF2-40B4-BE49-F238E27FC236}">
                <a16:creationId xmlns:a16="http://schemas.microsoft.com/office/drawing/2014/main" id="{61C76F40-1092-479B-8890-055034642A22}"/>
              </a:ext>
            </a:extLst>
          </p:cNvPr>
          <p:cNvSpPr txBox="1">
            <a:spLocks/>
          </p:cNvSpPr>
          <p:nvPr/>
        </p:nvSpPr>
        <p:spPr>
          <a:xfrm>
            <a:off x="696912" y="275824"/>
            <a:ext cx="2303451" cy="330601"/>
          </a:xfrm>
          <a:prstGeom prst="rect">
            <a:avLst/>
          </a:prstGeom>
        </p:spPr>
        <p:txBody>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zh-CN" sz="1800" b="1" dirty="0"/>
              <a:t>August</a:t>
            </a:r>
            <a:r>
              <a:rPr lang="en-US" sz="1800" b="1" dirty="0"/>
              <a:t> 2022</a:t>
            </a:r>
            <a:endParaRPr lang="en-GB" sz="1800" b="1" dirty="0"/>
          </a:p>
        </p:txBody>
      </p:sp>
      <p:sp>
        <p:nvSpPr>
          <p:cNvPr id="3" name="Footer Placeholder 2">
            <a:extLst>
              <a:ext uri="{FF2B5EF4-FFF2-40B4-BE49-F238E27FC236}">
                <a16:creationId xmlns:a16="http://schemas.microsoft.com/office/drawing/2014/main" id="{9308F0AE-F1F6-4187-8BEA-AAB2659BF569}"/>
              </a:ext>
            </a:extLst>
          </p:cNvPr>
          <p:cNvSpPr>
            <a:spLocks noGrp="1"/>
          </p:cNvSpPr>
          <p:nvPr>
            <p:ph type="ftr" sz="quarter" idx="3"/>
          </p:nvPr>
        </p:nvSpPr>
        <p:spPr>
          <a:xfrm flipH="1">
            <a:off x="6400800" y="6475413"/>
            <a:ext cx="2143060" cy="184666"/>
          </a:xfrm>
        </p:spPr>
        <p:txBody>
          <a:bodyPr/>
          <a:lstStyle/>
          <a:p>
            <a:pPr>
              <a:defRPr/>
            </a:pPr>
            <a:r>
              <a:rPr lang="en-US" altLang="zh-CN" dirty="0"/>
              <a:t>Weijie Xu</a:t>
            </a:r>
            <a:r>
              <a:rPr lang="en-GB" dirty="0"/>
              <a:t>(OPPO)</a:t>
            </a:r>
            <a:endParaRPr lang="en-US" dirty="0"/>
          </a:p>
        </p:txBody>
      </p:sp>
      <p:sp>
        <p:nvSpPr>
          <p:cNvPr id="4" name="Slide Number Placeholder 3">
            <a:extLst>
              <a:ext uri="{FF2B5EF4-FFF2-40B4-BE49-F238E27FC236}">
                <a16:creationId xmlns:a16="http://schemas.microsoft.com/office/drawing/2014/main" id="{D9131881-3FE1-4578-8B6F-9E07835D610E}"/>
              </a:ext>
            </a:extLst>
          </p:cNvPr>
          <p:cNvSpPr>
            <a:spLocks noGrp="1"/>
          </p:cNvSpPr>
          <p:nvPr>
            <p:ph type="sldNum" sz="quarter" idx="11"/>
          </p:nvPr>
        </p:nvSpPr>
        <p:spPr/>
        <p:txBody>
          <a:bodyPr/>
          <a:lstStyle/>
          <a:p>
            <a:pPr>
              <a:defRPr/>
            </a:pPr>
            <a:r>
              <a:rPr lang="en-US"/>
              <a:t>Slide </a:t>
            </a:r>
            <a:fld id="{3099D1E7-2CFE-4362-BB72-AF97192842EA}" type="slidenum">
              <a:rPr lang="en-US" smtClean="0"/>
              <a:pPr>
                <a:defRPr/>
              </a:pPr>
              <a:t>1</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39" name="矩形 20">
            <a:extLst>
              <a:ext uri="{FF2B5EF4-FFF2-40B4-BE49-F238E27FC236}">
                <a16:creationId xmlns:a16="http://schemas.microsoft.com/office/drawing/2014/main" id="{D9AECA14-5A67-4EA4-9AE4-C05B51C311CA}"/>
              </a:ext>
            </a:extLst>
          </p:cNvPr>
          <p:cNvSpPr>
            <a:spLocks noChangeArrowheads="1"/>
          </p:cNvSpPr>
          <p:nvPr/>
        </p:nvSpPr>
        <p:spPr bwMode="auto">
          <a:xfrm>
            <a:off x="93037" y="1109596"/>
            <a:ext cx="8928139" cy="2128788"/>
          </a:xfrm>
          <a:prstGeom prst="rect">
            <a:avLst/>
          </a:prstGeom>
          <a:noFill/>
          <a:ln>
            <a:solidFill>
              <a:schemeClr val="tx1"/>
            </a:solidFill>
            <a:prstDash val="sysDot"/>
          </a:ln>
        </p:spPr>
        <p:txBody>
          <a:bodyPr wrap="square" lIns="71991">
            <a:spAutoFit/>
          </a:bodyPr>
          <a:lstStyle>
            <a:lvl1pPr marL="342900" indent="-342900" defTabSz="1581150">
              <a:defRPr sz="1500">
                <a:solidFill>
                  <a:schemeClr val="tx1"/>
                </a:solidFill>
                <a:latin typeface="Arial" panose="020B0604020202020204" pitchFamily="34" charset="0"/>
                <a:ea typeface="宋体" panose="02010600030101010101" pitchFamily="2" charset="-122"/>
              </a:defRPr>
            </a:lvl1pPr>
            <a:lvl2pPr marL="352425" indent="-238125" defTabSz="1581150">
              <a:defRPr sz="1500">
                <a:solidFill>
                  <a:schemeClr val="tx1"/>
                </a:solidFill>
                <a:latin typeface="Arial" panose="020B0604020202020204" pitchFamily="34" charset="0"/>
                <a:ea typeface="宋体" panose="02010600030101010101" pitchFamily="2" charset="-122"/>
              </a:defRPr>
            </a:lvl2pPr>
            <a:lvl3pPr marL="1143000" indent="-228600" defTabSz="1581150">
              <a:defRPr sz="1500">
                <a:solidFill>
                  <a:schemeClr val="tx1"/>
                </a:solidFill>
                <a:latin typeface="Arial" panose="020B0604020202020204" pitchFamily="34" charset="0"/>
                <a:ea typeface="宋体" panose="02010600030101010101" pitchFamily="2" charset="-122"/>
              </a:defRPr>
            </a:lvl3pPr>
            <a:lvl4pPr marL="1600200" indent="-228600" defTabSz="1581150">
              <a:defRPr sz="1500">
                <a:solidFill>
                  <a:schemeClr val="tx1"/>
                </a:solidFill>
                <a:latin typeface="Arial" panose="020B0604020202020204" pitchFamily="34" charset="0"/>
                <a:ea typeface="宋体" panose="02010600030101010101" pitchFamily="2" charset="-122"/>
              </a:defRPr>
            </a:lvl4pPr>
            <a:lvl5pPr marL="2057400" indent="-228600" defTabSz="1581150">
              <a:defRPr sz="1500">
                <a:solidFill>
                  <a:schemeClr val="tx1"/>
                </a:solidFill>
                <a:latin typeface="Arial" panose="020B0604020202020204" pitchFamily="34" charset="0"/>
                <a:ea typeface="宋体" panose="02010600030101010101" pitchFamily="2" charset="-122"/>
              </a:defRPr>
            </a:lvl5pPr>
            <a:lvl6pPr marL="2514600" indent="-228600" defTabSz="158115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defTabSz="158115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defTabSz="158115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defTabSz="158115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marL="400050" lvl="1" indent="-285750">
              <a:spcBef>
                <a:spcPts val="300"/>
              </a:spcBef>
              <a:spcAft>
                <a:spcPts val="800"/>
              </a:spcAft>
              <a:buSzPct val="70000"/>
              <a:buFont typeface="Wingdings" panose="05000000000000000000" pitchFamily="2" charset="2"/>
              <a:buChar char="l"/>
              <a:defRPr/>
            </a:pPr>
            <a:r>
              <a:rPr lang="en-GB" altLang="zh-CN" sz="1800" b="1" dirty="0">
                <a:solidFill>
                  <a:srgbClr val="2D2015"/>
                </a:solidFill>
                <a:latin typeface="微软雅黑" panose="020B0503020204020204" pitchFamily="34" charset="-122"/>
                <a:ea typeface="微软雅黑" panose="020B0503020204020204" pitchFamily="34" charset="-122"/>
                <a:cs typeface="Arial" panose="020B0604020202020204" pitchFamily="34" charset="0"/>
              </a:rPr>
              <a:t>Shopping has always been an important part of our daily life </a:t>
            </a:r>
          </a:p>
          <a:p>
            <a:pPr lvl="2">
              <a:spcBef>
                <a:spcPts val="300"/>
              </a:spcBef>
              <a:spcAft>
                <a:spcPts val="800"/>
              </a:spcAft>
              <a:buSzPct val="70000"/>
              <a:buFont typeface="Arial" panose="020B0604020202020204" pitchFamily="34" charset="0"/>
              <a:buChar char="•"/>
              <a:defRPr/>
            </a:pPr>
            <a:r>
              <a:rPr lang="en-GB" altLang="zh-CN" sz="1600" kern="0" dirty="0">
                <a:effectLst/>
                <a:latin typeface="Times New Roman" panose="02020603050405020304" pitchFamily="18" charset="0"/>
                <a:ea typeface="宋体" panose="02010600030101010101" pitchFamily="2" charset="-122"/>
              </a:rPr>
              <a:t>A shopping centre offers a wide range of services and products, including large supermarkets, a collection of retail stores, restaurants, banks, theatres, fitness and leisure </a:t>
            </a:r>
            <a:r>
              <a:rPr lang="en-GB" altLang="zh-CN" sz="1600" kern="0" dirty="0">
                <a:latin typeface="Times New Roman" panose="02020603050405020304" pitchFamily="18" charset="0"/>
              </a:rPr>
              <a:t>facilities, underground </a:t>
            </a:r>
            <a:r>
              <a:rPr lang="en-GB" altLang="zh-CN" sz="1600" kern="0" dirty="0">
                <a:effectLst/>
                <a:latin typeface="Times New Roman" panose="02020603050405020304" pitchFamily="18" charset="0"/>
                <a:ea typeface="宋体" panose="02010600030101010101" pitchFamily="2" charset="-122"/>
              </a:rPr>
              <a:t>parking areas, professional offices and other establishments</a:t>
            </a:r>
          </a:p>
          <a:p>
            <a:pPr lvl="2">
              <a:spcBef>
                <a:spcPts val="300"/>
              </a:spcBef>
              <a:spcAft>
                <a:spcPts val="800"/>
              </a:spcAft>
              <a:buSzPct val="70000"/>
              <a:buFont typeface="Arial" panose="020B0604020202020204" pitchFamily="34" charset="0"/>
              <a:buChar char="•"/>
              <a:defRPr/>
            </a:pPr>
            <a:r>
              <a:rPr lang="en-GB" altLang="zh-CN" sz="1600" kern="0" dirty="0">
                <a:effectLst/>
                <a:latin typeface="Times New Roman" panose="02020603050405020304" pitchFamily="18" charset="0"/>
                <a:ea typeface="宋体" panose="02010600030101010101" pitchFamily="2" charset="-122"/>
              </a:rPr>
              <a:t>Many giant shopping centres have </a:t>
            </a:r>
            <a:r>
              <a:rPr lang="en-GB" altLang="zh-CN" sz="1600" kern="0" dirty="0">
                <a:latin typeface="Times New Roman" panose="02020603050405020304" pitchFamily="18" charset="0"/>
              </a:rPr>
              <a:t>been established all over the world, each can occupy an area of tens to hundreds of thousands m2, composed of one or multiple buildings, each of which has multiple storeys both over and underground. </a:t>
            </a:r>
            <a:endParaRPr lang="en-US" altLang="zh-CN" sz="1600" kern="0" dirty="0">
              <a:latin typeface="Times New Roman" panose="02020603050405020304" pitchFamily="18" charset="0"/>
            </a:endParaRPr>
          </a:p>
        </p:txBody>
      </p:sp>
      <p:sp>
        <p:nvSpPr>
          <p:cNvPr id="3" name="副标题 1">
            <a:extLst>
              <a:ext uri="{FF2B5EF4-FFF2-40B4-BE49-F238E27FC236}">
                <a16:creationId xmlns:a16="http://schemas.microsoft.com/office/drawing/2014/main" id="{DF73F228-9371-4547-9D8E-5F496128DCD9}"/>
              </a:ext>
            </a:extLst>
          </p:cNvPr>
          <p:cNvSpPr txBox="1">
            <a:spLocks/>
          </p:cNvSpPr>
          <p:nvPr/>
        </p:nvSpPr>
        <p:spPr>
          <a:xfrm>
            <a:off x="114301" y="508541"/>
            <a:ext cx="7272338" cy="523875"/>
          </a:xfrm>
          <a:prstGeom prst="rect">
            <a:avLst/>
          </a:prstGeom>
          <a:noFill/>
          <a:ln>
            <a:noFill/>
          </a:ln>
          <a:effectLst/>
        </p:spPr>
        <p:txBody>
          <a:bodyPr lIns="0" tIns="35985" rIns="0" bIns="0" anchor="ctr"/>
          <a:lstStyle>
            <a:defPPr>
              <a:defRPr lang="zh-CN"/>
            </a:defPPr>
            <a:lvl1pPr indent="0" fontAlgn="base">
              <a:lnSpc>
                <a:spcPts val="3428"/>
              </a:lnSpc>
              <a:spcBef>
                <a:spcPts val="0"/>
              </a:spcBef>
              <a:spcAft>
                <a:spcPct val="0"/>
              </a:spcAft>
              <a:buNone/>
              <a:defRPr sz="2667" b="1" baseline="0">
                <a:solidFill>
                  <a:srgbClr val="A80403"/>
                </a:solidFill>
                <a:latin typeface="微软雅黑" panose="020B0503020204020204" pitchFamily="34" charset="-122"/>
                <a:ea typeface="微软雅黑" panose="020B0503020204020204" pitchFamily="34" charset="-122"/>
              </a:defRPr>
            </a:lvl1pPr>
            <a:lvl2pPr marL="593633" indent="0" algn="ctr" fontAlgn="base">
              <a:spcBef>
                <a:spcPct val="20000"/>
              </a:spcBef>
              <a:spcAft>
                <a:spcPct val="0"/>
              </a:spcAft>
              <a:buSzPct val="60000"/>
              <a:buFont typeface="Wingdings" pitchFamily="2" charset="2"/>
              <a:buNone/>
              <a:defRPr sz="2597">
                <a:solidFill>
                  <a:schemeClr val="bg2"/>
                </a:solidFill>
              </a:defRPr>
            </a:lvl2pPr>
            <a:lvl3pPr marL="1187264" indent="0" algn="ctr" fontAlgn="base">
              <a:spcBef>
                <a:spcPct val="20000"/>
              </a:spcBef>
              <a:spcAft>
                <a:spcPct val="0"/>
              </a:spcAft>
              <a:buSzPct val="60000"/>
              <a:buFont typeface="Wingdings" pitchFamily="2" charset="2"/>
              <a:buNone/>
              <a:defRPr sz="2337">
                <a:solidFill>
                  <a:schemeClr val="bg2"/>
                </a:solidFill>
              </a:defRPr>
            </a:lvl3pPr>
            <a:lvl4pPr marL="1780898" indent="0" algn="ctr" fontAlgn="base">
              <a:spcBef>
                <a:spcPct val="20000"/>
              </a:spcBef>
              <a:spcAft>
                <a:spcPct val="0"/>
              </a:spcAft>
              <a:buSzPct val="60000"/>
              <a:buFont typeface="Arial" charset="0"/>
              <a:buNone/>
              <a:defRPr sz="2079">
                <a:solidFill>
                  <a:schemeClr val="bg2"/>
                </a:solidFill>
              </a:defRPr>
            </a:lvl4pPr>
            <a:lvl5pPr marL="2374530" indent="0" algn="ctr" fontAlgn="base">
              <a:spcBef>
                <a:spcPct val="20000"/>
              </a:spcBef>
              <a:spcAft>
                <a:spcPct val="0"/>
              </a:spcAft>
              <a:buFont typeface="Verdana" pitchFamily="34" charset="0"/>
              <a:buNone/>
              <a:defRPr sz="2079">
                <a:solidFill>
                  <a:schemeClr val="bg2"/>
                </a:solidFill>
              </a:defRPr>
            </a:lvl5pPr>
            <a:lvl6pPr marL="2968160" indent="0" algn="ctr" fontAlgn="base">
              <a:spcBef>
                <a:spcPct val="20000"/>
              </a:spcBef>
              <a:spcAft>
                <a:spcPct val="0"/>
              </a:spcAft>
              <a:buFont typeface="Verdana" pitchFamily="34" charset="0"/>
              <a:buNone/>
              <a:defRPr sz="2079">
                <a:solidFill>
                  <a:schemeClr val="bg2"/>
                </a:solidFill>
              </a:defRPr>
            </a:lvl6pPr>
            <a:lvl7pPr marL="3561794" indent="0" algn="ctr" fontAlgn="base">
              <a:spcBef>
                <a:spcPct val="20000"/>
              </a:spcBef>
              <a:spcAft>
                <a:spcPct val="0"/>
              </a:spcAft>
              <a:buFont typeface="Verdana" pitchFamily="34" charset="0"/>
              <a:buNone/>
              <a:defRPr sz="2079">
                <a:solidFill>
                  <a:schemeClr val="bg2"/>
                </a:solidFill>
              </a:defRPr>
            </a:lvl7pPr>
            <a:lvl8pPr marL="4155427" indent="0" algn="ctr" fontAlgn="base">
              <a:spcBef>
                <a:spcPct val="20000"/>
              </a:spcBef>
              <a:spcAft>
                <a:spcPct val="0"/>
              </a:spcAft>
              <a:buFont typeface="Verdana" pitchFamily="34" charset="0"/>
              <a:buNone/>
              <a:defRPr sz="2079">
                <a:solidFill>
                  <a:schemeClr val="bg2"/>
                </a:solidFill>
              </a:defRPr>
            </a:lvl8pPr>
            <a:lvl9pPr marL="4749057" indent="0" algn="ctr" fontAlgn="base">
              <a:spcBef>
                <a:spcPct val="20000"/>
              </a:spcBef>
              <a:spcAft>
                <a:spcPct val="0"/>
              </a:spcAft>
              <a:buFont typeface="Verdana" pitchFamily="34" charset="0"/>
              <a:buNone/>
              <a:defRPr sz="2079">
                <a:solidFill>
                  <a:schemeClr val="bg2"/>
                </a:solidFill>
              </a:defRPr>
            </a:lvl9pPr>
          </a:lstStyle>
          <a:p>
            <a:pPr algn="ctr">
              <a:spcBef>
                <a:spcPct val="0"/>
              </a:spcBef>
              <a:defRPr/>
            </a:pPr>
            <a:r>
              <a:rPr lang="en-GB" altLang="zh-CN" sz="3200" dirty="0">
                <a:solidFill>
                  <a:schemeClr val="tx2"/>
                </a:solidFill>
                <a:latin typeface="+mj-lt"/>
                <a:ea typeface="+mj-ea"/>
                <a:cs typeface="+mj-cs"/>
              </a:rPr>
              <a:t>Background</a:t>
            </a:r>
            <a:r>
              <a:rPr lang="zh-CN" altLang="en-US" sz="3200" dirty="0">
                <a:solidFill>
                  <a:schemeClr val="tx2"/>
                </a:solidFill>
                <a:latin typeface="+mj-lt"/>
                <a:ea typeface="+mj-ea"/>
                <a:cs typeface="+mj-cs"/>
              </a:rPr>
              <a:t>（</a:t>
            </a:r>
            <a:r>
              <a:rPr lang="en-US" altLang="zh-CN" sz="3200" dirty="0">
                <a:solidFill>
                  <a:schemeClr val="tx2"/>
                </a:solidFill>
                <a:latin typeface="+mj-lt"/>
                <a:ea typeface="+mj-ea"/>
                <a:cs typeface="+mj-cs"/>
              </a:rPr>
              <a:t>1</a:t>
            </a:r>
            <a:r>
              <a:rPr lang="zh-CN" altLang="en-US" sz="3200" dirty="0">
                <a:solidFill>
                  <a:schemeClr val="tx2"/>
                </a:solidFill>
                <a:latin typeface="+mj-lt"/>
                <a:ea typeface="+mj-ea"/>
                <a:cs typeface="+mj-cs"/>
              </a:rPr>
              <a:t>）</a:t>
            </a:r>
            <a:endParaRPr lang="en-GB" altLang="zh-CN" sz="3200" dirty="0">
              <a:solidFill>
                <a:schemeClr val="tx2"/>
              </a:solidFill>
              <a:latin typeface="+mj-lt"/>
              <a:ea typeface="+mj-ea"/>
              <a:cs typeface="+mj-cs"/>
            </a:endParaRPr>
          </a:p>
        </p:txBody>
      </p:sp>
      <p:sp>
        <p:nvSpPr>
          <p:cNvPr id="24" name="Rectangle 1">
            <a:extLst>
              <a:ext uri="{FF2B5EF4-FFF2-40B4-BE49-F238E27FC236}">
                <a16:creationId xmlns:a16="http://schemas.microsoft.com/office/drawing/2014/main" id="{893CDBEE-E526-49C5-94E5-710CCA68348B}"/>
              </a:ext>
            </a:extLst>
          </p:cNvPr>
          <p:cNvSpPr/>
          <p:nvPr/>
        </p:nvSpPr>
        <p:spPr>
          <a:xfrm>
            <a:off x="5486400" y="285349"/>
            <a:ext cx="3124200" cy="369332"/>
          </a:xfrm>
          <a:prstGeom prst="rect">
            <a:avLst/>
          </a:prstGeom>
        </p:spPr>
        <p:txBody>
          <a:bodyPr wrap="square">
            <a:spAutoFit/>
          </a:bodyPr>
          <a:lstStyle/>
          <a:p>
            <a:r>
              <a:rPr lang="en-SG" sz="1800" b="1" dirty="0">
                <a:solidFill>
                  <a:srgbClr val="000000"/>
                </a:solidFill>
                <a:latin typeface="+mn-lt"/>
              </a:rPr>
              <a:t>Doc.: IEEE 802.11-22/1338r0</a:t>
            </a:r>
            <a:endParaRPr lang="en-SG" sz="1800" dirty="0">
              <a:latin typeface="+mn-lt"/>
            </a:endParaRPr>
          </a:p>
        </p:txBody>
      </p:sp>
      <p:sp>
        <p:nvSpPr>
          <p:cNvPr id="25" name="Date Placeholder 3">
            <a:extLst>
              <a:ext uri="{FF2B5EF4-FFF2-40B4-BE49-F238E27FC236}">
                <a16:creationId xmlns:a16="http://schemas.microsoft.com/office/drawing/2014/main" id="{AF98E369-8194-4413-94D5-6EA6924BA298}"/>
              </a:ext>
            </a:extLst>
          </p:cNvPr>
          <p:cNvSpPr txBox="1">
            <a:spLocks/>
          </p:cNvSpPr>
          <p:nvPr/>
        </p:nvSpPr>
        <p:spPr>
          <a:xfrm>
            <a:off x="696912" y="275824"/>
            <a:ext cx="2303451" cy="330601"/>
          </a:xfrm>
          <a:prstGeom prst="rect">
            <a:avLst/>
          </a:prstGeom>
        </p:spPr>
        <p:txBody>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zh-CN" sz="1800" b="1" dirty="0"/>
              <a:t>August</a:t>
            </a:r>
            <a:r>
              <a:rPr lang="en-US" sz="1800" b="1" dirty="0"/>
              <a:t> 2022</a:t>
            </a:r>
            <a:endParaRPr lang="en-GB" sz="1800" b="1" dirty="0"/>
          </a:p>
        </p:txBody>
      </p:sp>
      <p:sp>
        <p:nvSpPr>
          <p:cNvPr id="26" name="矩形 20">
            <a:extLst>
              <a:ext uri="{FF2B5EF4-FFF2-40B4-BE49-F238E27FC236}">
                <a16:creationId xmlns:a16="http://schemas.microsoft.com/office/drawing/2014/main" id="{D8764070-C3A4-4BEC-8D1C-552D2C2CA2C4}"/>
              </a:ext>
            </a:extLst>
          </p:cNvPr>
          <p:cNvSpPr>
            <a:spLocks noChangeArrowheads="1"/>
          </p:cNvSpPr>
          <p:nvPr/>
        </p:nvSpPr>
        <p:spPr bwMode="auto">
          <a:xfrm>
            <a:off x="93037" y="3429000"/>
            <a:ext cx="4859963" cy="2964914"/>
          </a:xfrm>
          <a:prstGeom prst="rect">
            <a:avLst/>
          </a:prstGeom>
          <a:noFill/>
          <a:ln>
            <a:solidFill>
              <a:schemeClr val="tx1"/>
            </a:solidFill>
            <a:prstDash val="sysDot"/>
          </a:ln>
        </p:spPr>
        <p:txBody>
          <a:bodyPr wrap="square" lIns="71991">
            <a:spAutoFit/>
          </a:bodyPr>
          <a:lstStyle>
            <a:lvl1pPr marL="342900" indent="-342900" defTabSz="1581150">
              <a:defRPr sz="1500">
                <a:solidFill>
                  <a:schemeClr val="tx1"/>
                </a:solidFill>
                <a:latin typeface="Arial" panose="020B0604020202020204" pitchFamily="34" charset="0"/>
                <a:ea typeface="宋体" panose="02010600030101010101" pitchFamily="2" charset="-122"/>
              </a:defRPr>
            </a:lvl1pPr>
            <a:lvl2pPr marL="352425" indent="-238125" defTabSz="1581150">
              <a:defRPr sz="1500">
                <a:solidFill>
                  <a:schemeClr val="tx1"/>
                </a:solidFill>
                <a:latin typeface="Arial" panose="020B0604020202020204" pitchFamily="34" charset="0"/>
                <a:ea typeface="宋体" panose="02010600030101010101" pitchFamily="2" charset="-122"/>
              </a:defRPr>
            </a:lvl2pPr>
            <a:lvl3pPr marL="1143000" indent="-228600" defTabSz="1581150">
              <a:defRPr sz="1500">
                <a:solidFill>
                  <a:schemeClr val="tx1"/>
                </a:solidFill>
                <a:latin typeface="Arial" panose="020B0604020202020204" pitchFamily="34" charset="0"/>
                <a:ea typeface="宋体" panose="02010600030101010101" pitchFamily="2" charset="-122"/>
              </a:defRPr>
            </a:lvl3pPr>
            <a:lvl4pPr marL="1600200" indent="-228600" defTabSz="1581150">
              <a:defRPr sz="1500">
                <a:solidFill>
                  <a:schemeClr val="tx1"/>
                </a:solidFill>
                <a:latin typeface="Arial" panose="020B0604020202020204" pitchFamily="34" charset="0"/>
                <a:ea typeface="宋体" panose="02010600030101010101" pitchFamily="2" charset="-122"/>
              </a:defRPr>
            </a:lvl4pPr>
            <a:lvl5pPr marL="2057400" indent="-228600" defTabSz="1581150">
              <a:defRPr sz="1500">
                <a:solidFill>
                  <a:schemeClr val="tx1"/>
                </a:solidFill>
                <a:latin typeface="Arial" panose="020B0604020202020204" pitchFamily="34" charset="0"/>
                <a:ea typeface="宋体" panose="02010600030101010101" pitchFamily="2" charset="-122"/>
              </a:defRPr>
            </a:lvl5pPr>
            <a:lvl6pPr marL="2514600" indent="-228600" defTabSz="158115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defTabSz="158115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defTabSz="158115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defTabSz="158115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marL="400050" lvl="1" indent="-285750">
              <a:spcBef>
                <a:spcPts val="300"/>
              </a:spcBef>
              <a:spcAft>
                <a:spcPts val="800"/>
              </a:spcAft>
              <a:buSzPct val="70000"/>
              <a:buFont typeface="Wingdings" panose="05000000000000000000" pitchFamily="2" charset="2"/>
              <a:buChar char="l"/>
              <a:defRPr/>
            </a:pPr>
            <a:r>
              <a:rPr lang="en-GB" altLang="zh-CN" sz="1800" b="1" dirty="0">
                <a:solidFill>
                  <a:srgbClr val="2D2015"/>
                </a:solidFill>
                <a:latin typeface="微软雅黑" panose="020B0503020204020204" pitchFamily="34" charset="-122"/>
                <a:ea typeface="微软雅黑" panose="020B0503020204020204" pitchFamily="34" charset="-122"/>
                <a:cs typeface="Arial" panose="020B0604020202020204" pitchFamily="34" charset="0"/>
              </a:rPr>
              <a:t>While enjoy various services, people often </a:t>
            </a:r>
            <a:r>
              <a:rPr lang="en-US" altLang="zh-CN" sz="1800" b="1" dirty="0">
                <a:solidFill>
                  <a:srgbClr val="2D2015"/>
                </a:solidFill>
                <a:latin typeface="微软雅黑" panose="020B0503020204020204" pitchFamily="34" charset="-122"/>
                <a:ea typeface="微软雅黑" panose="020B0503020204020204" pitchFamily="34" charset="-122"/>
                <a:cs typeface="Arial" panose="020B0604020202020204" pitchFamily="34" charset="0"/>
              </a:rPr>
              <a:t>have </a:t>
            </a:r>
            <a:r>
              <a:rPr lang="en-GB" altLang="zh-CN" sz="1800" b="1" dirty="0">
                <a:solidFill>
                  <a:srgbClr val="2D2015"/>
                </a:solidFill>
                <a:latin typeface="微软雅黑" panose="020B0503020204020204" pitchFamily="34" charset="-122"/>
                <a:ea typeface="微软雅黑" panose="020B0503020204020204" pitchFamily="34" charset="-122"/>
                <a:cs typeface="Arial" panose="020B0604020202020204" pitchFamily="34" charset="0"/>
              </a:rPr>
              <a:t>the following troubles  in a shopping centre.</a:t>
            </a:r>
          </a:p>
          <a:p>
            <a:pPr lvl="2">
              <a:spcBef>
                <a:spcPts val="300"/>
              </a:spcBef>
              <a:spcAft>
                <a:spcPts val="800"/>
              </a:spcAft>
              <a:buSzPct val="70000"/>
              <a:buFont typeface="Arial" panose="020B0604020202020204" pitchFamily="34" charset="0"/>
              <a:buChar char="•"/>
              <a:defRPr/>
            </a:pPr>
            <a:r>
              <a:rPr lang="en-US" altLang="zh-CN" sz="1600" kern="0" dirty="0">
                <a:latin typeface="Times New Roman" panose="02020603050405020304" pitchFamily="18" charset="0"/>
              </a:rPr>
              <a:t>Taking long time to find a vacant parking spot</a:t>
            </a:r>
          </a:p>
          <a:p>
            <a:pPr lvl="2">
              <a:spcBef>
                <a:spcPts val="300"/>
              </a:spcBef>
              <a:spcAft>
                <a:spcPts val="800"/>
              </a:spcAft>
              <a:buSzPct val="70000"/>
              <a:buFont typeface="Arial" panose="020B0604020202020204" pitchFamily="34" charset="0"/>
              <a:buChar char="•"/>
              <a:defRPr/>
            </a:pPr>
            <a:r>
              <a:rPr lang="en-GB" altLang="zh-CN" sz="1600" kern="0" dirty="0">
                <a:latin typeface="Times New Roman" panose="02020603050405020304" pitchFamily="18" charset="0"/>
              </a:rPr>
              <a:t>Forget where</a:t>
            </a:r>
            <a:r>
              <a:rPr lang="en-US" altLang="zh-CN" sz="1600" kern="0" dirty="0">
                <a:latin typeface="Times New Roman" panose="02020603050405020304" pitchFamily="18" charset="0"/>
              </a:rPr>
              <a:t> his/her car has been parked</a:t>
            </a:r>
          </a:p>
          <a:p>
            <a:pPr lvl="2">
              <a:spcBef>
                <a:spcPts val="300"/>
              </a:spcBef>
              <a:spcAft>
                <a:spcPts val="800"/>
              </a:spcAft>
              <a:buSzPct val="70000"/>
              <a:buFont typeface="Arial" panose="020B0604020202020204" pitchFamily="34" charset="0"/>
              <a:buChar char="•"/>
              <a:defRPr/>
            </a:pPr>
            <a:r>
              <a:rPr lang="en-US" altLang="zh-CN" sz="1600" kern="0" dirty="0">
                <a:latin typeface="Times New Roman" panose="02020603050405020304" pitchFamily="18" charset="0"/>
              </a:rPr>
              <a:t>Taking long time to find a target place</a:t>
            </a:r>
          </a:p>
          <a:p>
            <a:pPr lvl="2">
              <a:spcBef>
                <a:spcPts val="300"/>
              </a:spcBef>
              <a:spcAft>
                <a:spcPts val="800"/>
              </a:spcAft>
              <a:buSzPct val="70000"/>
              <a:buFont typeface="Arial" panose="020B0604020202020204" pitchFamily="34" charset="0"/>
              <a:buChar char="•"/>
              <a:defRPr/>
            </a:pPr>
            <a:r>
              <a:rPr lang="en-US" altLang="zh-CN" sz="1600" kern="0" dirty="0">
                <a:latin typeface="Times New Roman" panose="02020603050405020304" pitchFamily="18" charset="0"/>
              </a:rPr>
              <a:t>Taking long time to find the target item she/he want to buy in a supermarket/shop</a:t>
            </a:r>
          </a:p>
        </p:txBody>
      </p:sp>
      <p:pic>
        <p:nvPicPr>
          <p:cNvPr id="4" name="图片 3">
            <a:extLst>
              <a:ext uri="{FF2B5EF4-FFF2-40B4-BE49-F238E27FC236}">
                <a16:creationId xmlns:a16="http://schemas.microsoft.com/office/drawing/2014/main" id="{8810948D-AFB3-47EB-8BF2-7E693A9D5048}"/>
              </a:ext>
            </a:extLst>
          </p:cNvPr>
          <p:cNvPicPr>
            <a:picLocks noChangeAspect="1"/>
          </p:cNvPicPr>
          <p:nvPr/>
        </p:nvPicPr>
        <p:blipFill>
          <a:blip r:embed="rId2"/>
          <a:stretch>
            <a:fillRect/>
          </a:stretch>
        </p:blipFill>
        <p:spPr>
          <a:xfrm>
            <a:off x="5048633" y="3469015"/>
            <a:ext cx="3972543" cy="2775766"/>
          </a:xfrm>
          <a:prstGeom prst="rect">
            <a:avLst/>
          </a:prstGeom>
        </p:spPr>
      </p:pic>
      <p:sp>
        <p:nvSpPr>
          <p:cNvPr id="10" name="Footer Placeholder 2">
            <a:extLst>
              <a:ext uri="{FF2B5EF4-FFF2-40B4-BE49-F238E27FC236}">
                <a16:creationId xmlns:a16="http://schemas.microsoft.com/office/drawing/2014/main" id="{E052A02C-9E15-47DC-A96F-B8D9FEED2B02}"/>
              </a:ext>
            </a:extLst>
          </p:cNvPr>
          <p:cNvSpPr txBox="1">
            <a:spLocks/>
          </p:cNvSpPr>
          <p:nvPr/>
        </p:nvSpPr>
        <p:spPr>
          <a:xfrm flipH="1">
            <a:off x="6400800" y="6475413"/>
            <a:ext cx="2143060" cy="184666"/>
          </a:xfrm>
          <a:prstGeom prst="rect">
            <a:avLst/>
          </a:prstGeom>
        </p:spPr>
        <p:txBody>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US" altLang="zh-CN"/>
              <a:t>Weijie Xu</a:t>
            </a:r>
            <a:r>
              <a:rPr lang="en-GB"/>
              <a:t>(OPPO)</a:t>
            </a:r>
            <a:endParaRPr lang="en-US" dirty="0"/>
          </a:p>
        </p:txBody>
      </p:sp>
      <p:sp>
        <p:nvSpPr>
          <p:cNvPr id="11" name="Slide Number Placeholder 3">
            <a:extLst>
              <a:ext uri="{FF2B5EF4-FFF2-40B4-BE49-F238E27FC236}">
                <a16:creationId xmlns:a16="http://schemas.microsoft.com/office/drawing/2014/main" id="{DFCF627D-872B-4095-8C91-72C12BEF852A}"/>
              </a:ext>
            </a:extLst>
          </p:cNvPr>
          <p:cNvSpPr txBox="1">
            <a:spLocks/>
          </p:cNvSpPr>
          <p:nvPr/>
        </p:nvSpPr>
        <p:spPr>
          <a:xfrm>
            <a:off x="4114800" y="6475413"/>
            <a:ext cx="760413" cy="109117"/>
          </a:xfrm>
          <a:prstGeom prst="rect">
            <a:avLst/>
          </a:prstGeom>
        </p:spPr>
        <p:txBody>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US" dirty="0"/>
              <a:t>Slide </a:t>
            </a:r>
            <a:fld id="{3099D1E7-2CFE-4362-BB72-AF97192842EA}" type="slidenum">
              <a:rPr lang="en-US" smtClean="0"/>
              <a:pPr>
                <a:defRPr/>
              </a:pPr>
              <a:t>2</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39" name="矩形 20">
            <a:extLst>
              <a:ext uri="{FF2B5EF4-FFF2-40B4-BE49-F238E27FC236}">
                <a16:creationId xmlns:a16="http://schemas.microsoft.com/office/drawing/2014/main" id="{D9AECA14-5A67-4EA4-9AE4-C05B51C311CA}"/>
              </a:ext>
            </a:extLst>
          </p:cNvPr>
          <p:cNvSpPr>
            <a:spLocks noChangeArrowheads="1"/>
          </p:cNvSpPr>
          <p:nvPr/>
        </p:nvSpPr>
        <p:spPr bwMode="auto">
          <a:xfrm>
            <a:off x="107931" y="1779831"/>
            <a:ext cx="8731270" cy="2626360"/>
          </a:xfrm>
          <a:prstGeom prst="rect">
            <a:avLst/>
          </a:prstGeom>
          <a:noFill/>
          <a:ln>
            <a:solidFill>
              <a:schemeClr val="tx1"/>
            </a:solidFill>
            <a:prstDash val="sysDot"/>
          </a:ln>
        </p:spPr>
        <p:txBody>
          <a:bodyPr wrap="square" lIns="71991">
            <a:spAutoFit/>
          </a:bodyPr>
          <a:lstStyle>
            <a:lvl1pPr marL="342900" indent="-342900" defTabSz="1581150">
              <a:defRPr sz="1500">
                <a:solidFill>
                  <a:schemeClr val="tx1"/>
                </a:solidFill>
                <a:latin typeface="Arial" panose="020B0604020202020204" pitchFamily="34" charset="0"/>
                <a:ea typeface="宋体" panose="02010600030101010101" pitchFamily="2" charset="-122"/>
              </a:defRPr>
            </a:lvl1pPr>
            <a:lvl2pPr marL="352425" indent="-238125" defTabSz="1581150">
              <a:defRPr sz="1500">
                <a:solidFill>
                  <a:schemeClr val="tx1"/>
                </a:solidFill>
                <a:latin typeface="Arial" panose="020B0604020202020204" pitchFamily="34" charset="0"/>
                <a:ea typeface="宋体" panose="02010600030101010101" pitchFamily="2" charset="-122"/>
              </a:defRPr>
            </a:lvl2pPr>
            <a:lvl3pPr marL="1143000" indent="-228600" defTabSz="1581150">
              <a:defRPr sz="1500">
                <a:solidFill>
                  <a:schemeClr val="tx1"/>
                </a:solidFill>
                <a:latin typeface="Arial" panose="020B0604020202020204" pitchFamily="34" charset="0"/>
                <a:ea typeface="宋体" panose="02010600030101010101" pitchFamily="2" charset="-122"/>
              </a:defRPr>
            </a:lvl3pPr>
            <a:lvl4pPr marL="1600200" indent="-228600" defTabSz="1581150">
              <a:defRPr sz="1500">
                <a:solidFill>
                  <a:schemeClr val="tx1"/>
                </a:solidFill>
                <a:latin typeface="Arial" panose="020B0604020202020204" pitchFamily="34" charset="0"/>
                <a:ea typeface="宋体" panose="02010600030101010101" pitchFamily="2" charset="-122"/>
              </a:defRPr>
            </a:lvl4pPr>
            <a:lvl5pPr marL="2057400" indent="-228600" defTabSz="1581150">
              <a:defRPr sz="1500">
                <a:solidFill>
                  <a:schemeClr val="tx1"/>
                </a:solidFill>
                <a:latin typeface="Arial" panose="020B0604020202020204" pitchFamily="34" charset="0"/>
                <a:ea typeface="宋体" panose="02010600030101010101" pitchFamily="2" charset="-122"/>
              </a:defRPr>
            </a:lvl5pPr>
            <a:lvl6pPr marL="2514600" indent="-228600" defTabSz="158115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defTabSz="158115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defTabSz="158115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defTabSz="158115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marL="400050" lvl="1" indent="-285750">
              <a:spcBef>
                <a:spcPts val="300"/>
              </a:spcBef>
              <a:spcAft>
                <a:spcPts val="800"/>
              </a:spcAft>
              <a:buSzPct val="70000"/>
              <a:buFont typeface="Wingdings" panose="05000000000000000000" pitchFamily="2" charset="2"/>
              <a:buChar char="l"/>
              <a:defRPr/>
            </a:pPr>
            <a:r>
              <a:rPr lang="en-US" altLang="zh-CN" sz="1600" dirty="0">
                <a:solidFill>
                  <a:srgbClr val="2D2015"/>
                </a:solidFill>
                <a:latin typeface="微软雅黑" panose="020B0503020204020204" pitchFamily="34" charset="-122"/>
                <a:ea typeface="微软雅黑" panose="020B0503020204020204" pitchFamily="34" charset="-122"/>
                <a:cs typeface="Arial" panose="020B0604020202020204" pitchFamily="34" charset="0"/>
              </a:rPr>
              <a:t>The global Indoor Positioning and Navigation market was valued at $6.92 billion in 2020 and is projected to grow to $23.6 billion in 2025 at a CAGR of 27.9%[1].</a:t>
            </a:r>
          </a:p>
          <a:p>
            <a:pPr marL="400050" lvl="1" indent="-285750">
              <a:spcBef>
                <a:spcPts val="300"/>
              </a:spcBef>
              <a:spcAft>
                <a:spcPts val="800"/>
              </a:spcAft>
              <a:buSzPct val="70000"/>
              <a:buFont typeface="Wingdings" panose="05000000000000000000" pitchFamily="2" charset="2"/>
              <a:buChar char="l"/>
              <a:defRPr/>
            </a:pPr>
            <a:r>
              <a:rPr lang="en-US" altLang="zh-CN" sz="1600" dirty="0">
                <a:solidFill>
                  <a:srgbClr val="2D2015"/>
                </a:solidFill>
                <a:latin typeface="微软雅黑" panose="020B0503020204020204" pitchFamily="34" charset="-122"/>
                <a:ea typeface="微软雅黑" panose="020B0503020204020204" pitchFamily="34" charset="-122"/>
                <a:cs typeface="Arial" panose="020B0604020202020204" pitchFamily="34" charset="0"/>
              </a:rPr>
              <a:t>Unlike the outdoor use cases where Global Navigation Satellite System can be used, it calls for much more efficient indoor positioning and navigation technologies for indoor use cases.</a:t>
            </a:r>
          </a:p>
          <a:p>
            <a:pPr lvl="2">
              <a:spcBef>
                <a:spcPts val="300"/>
              </a:spcBef>
              <a:spcAft>
                <a:spcPts val="800"/>
              </a:spcAft>
              <a:buSzPct val="70000"/>
              <a:buFont typeface="Arial" panose="020B0604020202020204" pitchFamily="34" charset="0"/>
              <a:buChar char="•"/>
              <a:defRPr/>
            </a:pPr>
            <a:r>
              <a:rPr lang="en-US" altLang="zh-CN" sz="1600" kern="0" dirty="0">
                <a:latin typeface="Times New Roman" panose="02020603050405020304" pitchFamily="18" charset="0"/>
              </a:rPr>
              <a:t>It shall be easily deployed </a:t>
            </a:r>
          </a:p>
          <a:p>
            <a:pPr lvl="2">
              <a:spcBef>
                <a:spcPts val="300"/>
              </a:spcBef>
              <a:spcAft>
                <a:spcPts val="800"/>
              </a:spcAft>
              <a:buSzPct val="70000"/>
              <a:buFont typeface="Arial" panose="020B0604020202020204" pitchFamily="34" charset="0"/>
              <a:buChar char="•"/>
              <a:defRPr/>
            </a:pPr>
            <a:r>
              <a:rPr lang="en-US" altLang="zh-CN" sz="1600" kern="0" dirty="0">
                <a:latin typeface="Times New Roman" panose="02020603050405020304" pitchFamily="18" charset="0"/>
              </a:rPr>
              <a:t>The deployment cost shall be low enough </a:t>
            </a:r>
          </a:p>
          <a:p>
            <a:pPr lvl="2">
              <a:spcBef>
                <a:spcPts val="300"/>
              </a:spcBef>
              <a:spcAft>
                <a:spcPts val="800"/>
              </a:spcAft>
              <a:buSzPct val="70000"/>
              <a:buFont typeface="Arial" panose="020B0604020202020204" pitchFamily="34" charset="0"/>
              <a:buChar char="•"/>
              <a:defRPr/>
            </a:pPr>
            <a:r>
              <a:rPr lang="en-US" altLang="zh-CN" sz="1600" kern="0" dirty="0">
                <a:latin typeface="Times New Roman" panose="02020603050405020304" pitchFamily="18" charset="0"/>
              </a:rPr>
              <a:t>It can be easily used by the verticals and individual customer</a:t>
            </a:r>
          </a:p>
        </p:txBody>
      </p:sp>
      <p:sp>
        <p:nvSpPr>
          <p:cNvPr id="3" name="副标题 1">
            <a:extLst>
              <a:ext uri="{FF2B5EF4-FFF2-40B4-BE49-F238E27FC236}">
                <a16:creationId xmlns:a16="http://schemas.microsoft.com/office/drawing/2014/main" id="{DF73F228-9371-4547-9D8E-5F496128DCD9}"/>
              </a:ext>
            </a:extLst>
          </p:cNvPr>
          <p:cNvSpPr txBox="1">
            <a:spLocks/>
          </p:cNvSpPr>
          <p:nvPr/>
        </p:nvSpPr>
        <p:spPr>
          <a:xfrm>
            <a:off x="199992" y="693380"/>
            <a:ext cx="7272338" cy="523875"/>
          </a:xfrm>
          <a:prstGeom prst="rect">
            <a:avLst/>
          </a:prstGeom>
          <a:noFill/>
          <a:ln>
            <a:noFill/>
          </a:ln>
          <a:effectLst/>
        </p:spPr>
        <p:txBody>
          <a:bodyPr lIns="0" tIns="35985" rIns="0" bIns="0" anchor="ctr"/>
          <a:lstStyle>
            <a:defPPr>
              <a:defRPr lang="zh-CN"/>
            </a:defPPr>
            <a:lvl1pPr indent="0" fontAlgn="base">
              <a:lnSpc>
                <a:spcPts val="3428"/>
              </a:lnSpc>
              <a:spcBef>
                <a:spcPts val="0"/>
              </a:spcBef>
              <a:spcAft>
                <a:spcPct val="0"/>
              </a:spcAft>
              <a:buNone/>
              <a:defRPr sz="2667" b="1" baseline="0">
                <a:solidFill>
                  <a:srgbClr val="A80403"/>
                </a:solidFill>
                <a:latin typeface="微软雅黑" panose="020B0503020204020204" pitchFamily="34" charset="-122"/>
                <a:ea typeface="微软雅黑" panose="020B0503020204020204" pitchFamily="34" charset="-122"/>
              </a:defRPr>
            </a:lvl1pPr>
            <a:lvl2pPr marL="593633" indent="0" algn="ctr" fontAlgn="base">
              <a:spcBef>
                <a:spcPct val="20000"/>
              </a:spcBef>
              <a:spcAft>
                <a:spcPct val="0"/>
              </a:spcAft>
              <a:buSzPct val="60000"/>
              <a:buFont typeface="Wingdings" pitchFamily="2" charset="2"/>
              <a:buNone/>
              <a:defRPr sz="2597">
                <a:solidFill>
                  <a:schemeClr val="bg2"/>
                </a:solidFill>
              </a:defRPr>
            </a:lvl2pPr>
            <a:lvl3pPr marL="1187264" indent="0" algn="ctr" fontAlgn="base">
              <a:spcBef>
                <a:spcPct val="20000"/>
              </a:spcBef>
              <a:spcAft>
                <a:spcPct val="0"/>
              </a:spcAft>
              <a:buSzPct val="60000"/>
              <a:buFont typeface="Wingdings" pitchFamily="2" charset="2"/>
              <a:buNone/>
              <a:defRPr sz="2337">
                <a:solidFill>
                  <a:schemeClr val="bg2"/>
                </a:solidFill>
              </a:defRPr>
            </a:lvl3pPr>
            <a:lvl4pPr marL="1780898" indent="0" algn="ctr" fontAlgn="base">
              <a:spcBef>
                <a:spcPct val="20000"/>
              </a:spcBef>
              <a:spcAft>
                <a:spcPct val="0"/>
              </a:spcAft>
              <a:buSzPct val="60000"/>
              <a:buFont typeface="Arial" charset="0"/>
              <a:buNone/>
              <a:defRPr sz="2079">
                <a:solidFill>
                  <a:schemeClr val="bg2"/>
                </a:solidFill>
              </a:defRPr>
            </a:lvl4pPr>
            <a:lvl5pPr marL="2374530" indent="0" algn="ctr" fontAlgn="base">
              <a:spcBef>
                <a:spcPct val="20000"/>
              </a:spcBef>
              <a:spcAft>
                <a:spcPct val="0"/>
              </a:spcAft>
              <a:buFont typeface="Verdana" pitchFamily="34" charset="0"/>
              <a:buNone/>
              <a:defRPr sz="2079">
                <a:solidFill>
                  <a:schemeClr val="bg2"/>
                </a:solidFill>
              </a:defRPr>
            </a:lvl5pPr>
            <a:lvl6pPr marL="2968160" indent="0" algn="ctr" fontAlgn="base">
              <a:spcBef>
                <a:spcPct val="20000"/>
              </a:spcBef>
              <a:spcAft>
                <a:spcPct val="0"/>
              </a:spcAft>
              <a:buFont typeface="Verdana" pitchFamily="34" charset="0"/>
              <a:buNone/>
              <a:defRPr sz="2079">
                <a:solidFill>
                  <a:schemeClr val="bg2"/>
                </a:solidFill>
              </a:defRPr>
            </a:lvl6pPr>
            <a:lvl7pPr marL="3561794" indent="0" algn="ctr" fontAlgn="base">
              <a:spcBef>
                <a:spcPct val="20000"/>
              </a:spcBef>
              <a:spcAft>
                <a:spcPct val="0"/>
              </a:spcAft>
              <a:buFont typeface="Verdana" pitchFamily="34" charset="0"/>
              <a:buNone/>
              <a:defRPr sz="2079">
                <a:solidFill>
                  <a:schemeClr val="bg2"/>
                </a:solidFill>
              </a:defRPr>
            </a:lvl7pPr>
            <a:lvl8pPr marL="4155427" indent="0" algn="ctr" fontAlgn="base">
              <a:spcBef>
                <a:spcPct val="20000"/>
              </a:spcBef>
              <a:spcAft>
                <a:spcPct val="0"/>
              </a:spcAft>
              <a:buFont typeface="Verdana" pitchFamily="34" charset="0"/>
              <a:buNone/>
              <a:defRPr sz="2079">
                <a:solidFill>
                  <a:schemeClr val="bg2"/>
                </a:solidFill>
              </a:defRPr>
            </a:lvl8pPr>
            <a:lvl9pPr marL="4749057" indent="0" algn="ctr" fontAlgn="base">
              <a:spcBef>
                <a:spcPct val="20000"/>
              </a:spcBef>
              <a:spcAft>
                <a:spcPct val="0"/>
              </a:spcAft>
              <a:buFont typeface="Verdana" pitchFamily="34" charset="0"/>
              <a:buNone/>
              <a:defRPr sz="2079">
                <a:solidFill>
                  <a:schemeClr val="bg2"/>
                </a:solidFill>
              </a:defRPr>
            </a:lvl9pPr>
          </a:lstStyle>
          <a:p>
            <a:pPr algn="ctr">
              <a:spcBef>
                <a:spcPct val="0"/>
              </a:spcBef>
              <a:defRPr/>
            </a:pPr>
            <a:r>
              <a:rPr lang="en-GB" altLang="zh-CN" sz="3200" dirty="0">
                <a:solidFill>
                  <a:schemeClr val="tx2"/>
                </a:solidFill>
                <a:latin typeface="+mj-lt"/>
                <a:ea typeface="+mj-ea"/>
                <a:cs typeface="+mj-cs"/>
              </a:rPr>
              <a:t>Background</a:t>
            </a:r>
            <a:r>
              <a:rPr lang="zh-CN" altLang="en-US" sz="3200" dirty="0">
                <a:solidFill>
                  <a:schemeClr val="tx2"/>
                </a:solidFill>
                <a:latin typeface="+mj-lt"/>
                <a:ea typeface="+mj-ea"/>
                <a:cs typeface="+mj-cs"/>
              </a:rPr>
              <a:t>（</a:t>
            </a:r>
            <a:r>
              <a:rPr lang="en-US" altLang="zh-CN" sz="3200" dirty="0">
                <a:solidFill>
                  <a:schemeClr val="tx2"/>
                </a:solidFill>
                <a:latin typeface="+mj-lt"/>
                <a:ea typeface="+mj-ea"/>
                <a:cs typeface="+mj-cs"/>
              </a:rPr>
              <a:t>2</a:t>
            </a:r>
            <a:r>
              <a:rPr lang="zh-CN" altLang="en-US" sz="3200" dirty="0">
                <a:solidFill>
                  <a:schemeClr val="tx2"/>
                </a:solidFill>
                <a:latin typeface="+mj-lt"/>
                <a:ea typeface="+mj-ea"/>
                <a:cs typeface="+mj-cs"/>
              </a:rPr>
              <a:t>）</a:t>
            </a:r>
            <a:endParaRPr lang="en-GB" altLang="zh-CN" sz="3200" dirty="0">
              <a:solidFill>
                <a:schemeClr val="tx2"/>
              </a:solidFill>
              <a:latin typeface="+mj-lt"/>
              <a:ea typeface="+mj-ea"/>
              <a:cs typeface="+mj-cs"/>
            </a:endParaRPr>
          </a:p>
        </p:txBody>
      </p:sp>
      <p:sp>
        <p:nvSpPr>
          <p:cNvPr id="24" name="Rectangle 1">
            <a:extLst>
              <a:ext uri="{FF2B5EF4-FFF2-40B4-BE49-F238E27FC236}">
                <a16:creationId xmlns:a16="http://schemas.microsoft.com/office/drawing/2014/main" id="{893CDBEE-E526-49C5-94E5-710CCA68348B}"/>
              </a:ext>
            </a:extLst>
          </p:cNvPr>
          <p:cNvSpPr/>
          <p:nvPr/>
        </p:nvSpPr>
        <p:spPr>
          <a:xfrm>
            <a:off x="5486400" y="285349"/>
            <a:ext cx="3124200" cy="369332"/>
          </a:xfrm>
          <a:prstGeom prst="rect">
            <a:avLst/>
          </a:prstGeom>
        </p:spPr>
        <p:txBody>
          <a:bodyPr wrap="square">
            <a:spAutoFit/>
          </a:bodyPr>
          <a:lstStyle/>
          <a:p>
            <a:r>
              <a:rPr lang="en-SG" sz="1800" b="1" dirty="0">
                <a:solidFill>
                  <a:srgbClr val="000000"/>
                </a:solidFill>
                <a:latin typeface="+mn-lt"/>
              </a:rPr>
              <a:t>Doc.: IEEE 802.11-22/1338r0</a:t>
            </a:r>
            <a:endParaRPr lang="en-SG" sz="1800" dirty="0">
              <a:latin typeface="+mn-lt"/>
            </a:endParaRPr>
          </a:p>
        </p:txBody>
      </p:sp>
      <p:sp>
        <p:nvSpPr>
          <p:cNvPr id="25" name="Date Placeholder 3">
            <a:extLst>
              <a:ext uri="{FF2B5EF4-FFF2-40B4-BE49-F238E27FC236}">
                <a16:creationId xmlns:a16="http://schemas.microsoft.com/office/drawing/2014/main" id="{AF98E369-8194-4413-94D5-6EA6924BA298}"/>
              </a:ext>
            </a:extLst>
          </p:cNvPr>
          <p:cNvSpPr txBox="1">
            <a:spLocks/>
          </p:cNvSpPr>
          <p:nvPr/>
        </p:nvSpPr>
        <p:spPr>
          <a:xfrm>
            <a:off x="696912" y="275824"/>
            <a:ext cx="2303451" cy="330601"/>
          </a:xfrm>
          <a:prstGeom prst="rect">
            <a:avLst/>
          </a:prstGeom>
        </p:spPr>
        <p:txBody>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zh-CN" sz="1800" b="1" dirty="0"/>
              <a:t>August</a:t>
            </a:r>
            <a:r>
              <a:rPr lang="en-US" sz="1800" b="1" dirty="0"/>
              <a:t> 2022</a:t>
            </a:r>
            <a:endParaRPr lang="en-GB" sz="1800" b="1" dirty="0"/>
          </a:p>
        </p:txBody>
      </p:sp>
      <p:sp>
        <p:nvSpPr>
          <p:cNvPr id="9" name="Footer Placeholder 2">
            <a:extLst>
              <a:ext uri="{FF2B5EF4-FFF2-40B4-BE49-F238E27FC236}">
                <a16:creationId xmlns:a16="http://schemas.microsoft.com/office/drawing/2014/main" id="{88224C24-11D1-4F49-97A8-24A0954C5EEB}"/>
              </a:ext>
            </a:extLst>
          </p:cNvPr>
          <p:cNvSpPr txBox="1">
            <a:spLocks/>
          </p:cNvSpPr>
          <p:nvPr/>
        </p:nvSpPr>
        <p:spPr>
          <a:xfrm flipH="1">
            <a:off x="6400800" y="6475413"/>
            <a:ext cx="2143060" cy="184666"/>
          </a:xfrm>
          <a:prstGeom prst="rect">
            <a:avLst/>
          </a:prstGeom>
        </p:spPr>
        <p:txBody>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US" altLang="zh-CN"/>
              <a:t>Weijie Xu</a:t>
            </a:r>
            <a:r>
              <a:rPr lang="en-GB"/>
              <a:t>(OPPO)</a:t>
            </a:r>
            <a:endParaRPr lang="en-US" dirty="0"/>
          </a:p>
        </p:txBody>
      </p:sp>
      <p:sp>
        <p:nvSpPr>
          <p:cNvPr id="10" name="Slide Number Placeholder 3">
            <a:extLst>
              <a:ext uri="{FF2B5EF4-FFF2-40B4-BE49-F238E27FC236}">
                <a16:creationId xmlns:a16="http://schemas.microsoft.com/office/drawing/2014/main" id="{19B2C562-DDA6-44D3-95E2-7AC9087096DD}"/>
              </a:ext>
            </a:extLst>
          </p:cNvPr>
          <p:cNvSpPr txBox="1">
            <a:spLocks/>
          </p:cNvSpPr>
          <p:nvPr/>
        </p:nvSpPr>
        <p:spPr>
          <a:xfrm>
            <a:off x="4114800" y="6475413"/>
            <a:ext cx="760413" cy="184666"/>
          </a:xfrm>
          <a:prstGeom prst="rect">
            <a:avLst/>
          </a:prstGeom>
        </p:spPr>
        <p:txBody>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US" dirty="0"/>
              <a:t>Slide </a:t>
            </a:r>
            <a:fld id="{3099D1E7-2CFE-4362-BB72-AF97192842EA}" type="slidenum">
              <a:rPr lang="en-US" smtClean="0"/>
              <a:pPr>
                <a:defRPr/>
              </a:pPr>
              <a:t>3</a:t>
            </a:fld>
            <a:endParaRPr lang="en-US" dirty="0"/>
          </a:p>
        </p:txBody>
      </p:sp>
    </p:spTree>
    <p:extLst>
      <p:ext uri="{BB962C8B-B14F-4D97-AF65-F5344CB8AC3E}">
        <p14:creationId xmlns:p14="http://schemas.microsoft.com/office/powerpoint/2010/main" val="3175128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1">
            <a:extLst>
              <a:ext uri="{FF2B5EF4-FFF2-40B4-BE49-F238E27FC236}">
                <a16:creationId xmlns:a16="http://schemas.microsoft.com/office/drawing/2014/main" id="{11CC4024-57B8-4816-9701-08005FB67588}"/>
              </a:ext>
            </a:extLst>
          </p:cNvPr>
          <p:cNvSpPr txBox="1">
            <a:spLocks/>
          </p:cNvSpPr>
          <p:nvPr/>
        </p:nvSpPr>
        <p:spPr>
          <a:xfrm>
            <a:off x="304800" y="914400"/>
            <a:ext cx="9134980" cy="433361"/>
          </a:xfrm>
          <a:prstGeom prst="rect">
            <a:avLst/>
          </a:prstGeom>
          <a:noFill/>
          <a:ln>
            <a:noFill/>
          </a:ln>
          <a:effectLst/>
        </p:spPr>
        <p:txBody>
          <a:bodyPr lIns="0" tIns="35985" rIns="0" bIns="0" anchor="ctr"/>
          <a:lstStyle>
            <a:defPPr>
              <a:defRPr lang="zh-CN"/>
            </a:defPPr>
            <a:lvl1pPr indent="0" fontAlgn="base">
              <a:lnSpc>
                <a:spcPts val="3428"/>
              </a:lnSpc>
              <a:spcBef>
                <a:spcPts val="0"/>
              </a:spcBef>
              <a:spcAft>
                <a:spcPct val="0"/>
              </a:spcAft>
              <a:buNone/>
              <a:defRPr sz="2667" b="1" baseline="0">
                <a:solidFill>
                  <a:srgbClr val="A80403"/>
                </a:solidFill>
                <a:latin typeface="微软雅黑" panose="020B0503020204020204" pitchFamily="34" charset="-122"/>
                <a:ea typeface="微软雅黑" panose="020B0503020204020204" pitchFamily="34" charset="-122"/>
              </a:defRPr>
            </a:lvl1pPr>
            <a:lvl2pPr marL="593633" indent="0" algn="ctr" fontAlgn="base">
              <a:spcBef>
                <a:spcPct val="20000"/>
              </a:spcBef>
              <a:spcAft>
                <a:spcPct val="0"/>
              </a:spcAft>
              <a:buSzPct val="60000"/>
              <a:buFont typeface="Wingdings" pitchFamily="2" charset="2"/>
              <a:buNone/>
              <a:defRPr sz="2597">
                <a:solidFill>
                  <a:schemeClr val="bg2"/>
                </a:solidFill>
              </a:defRPr>
            </a:lvl2pPr>
            <a:lvl3pPr marL="1187264" indent="0" algn="ctr" fontAlgn="base">
              <a:spcBef>
                <a:spcPct val="20000"/>
              </a:spcBef>
              <a:spcAft>
                <a:spcPct val="0"/>
              </a:spcAft>
              <a:buSzPct val="60000"/>
              <a:buFont typeface="Wingdings" pitchFamily="2" charset="2"/>
              <a:buNone/>
              <a:defRPr sz="2337">
                <a:solidFill>
                  <a:schemeClr val="bg2"/>
                </a:solidFill>
              </a:defRPr>
            </a:lvl3pPr>
            <a:lvl4pPr marL="1780898" indent="0" algn="ctr" fontAlgn="base">
              <a:spcBef>
                <a:spcPct val="20000"/>
              </a:spcBef>
              <a:spcAft>
                <a:spcPct val="0"/>
              </a:spcAft>
              <a:buSzPct val="60000"/>
              <a:buFont typeface="Arial" charset="0"/>
              <a:buNone/>
              <a:defRPr sz="2079">
                <a:solidFill>
                  <a:schemeClr val="bg2"/>
                </a:solidFill>
              </a:defRPr>
            </a:lvl4pPr>
            <a:lvl5pPr marL="2374530" indent="0" algn="ctr" fontAlgn="base">
              <a:spcBef>
                <a:spcPct val="20000"/>
              </a:spcBef>
              <a:spcAft>
                <a:spcPct val="0"/>
              </a:spcAft>
              <a:buFont typeface="Verdana" pitchFamily="34" charset="0"/>
              <a:buNone/>
              <a:defRPr sz="2079">
                <a:solidFill>
                  <a:schemeClr val="bg2"/>
                </a:solidFill>
              </a:defRPr>
            </a:lvl5pPr>
            <a:lvl6pPr marL="2968160" indent="0" algn="ctr" fontAlgn="base">
              <a:spcBef>
                <a:spcPct val="20000"/>
              </a:spcBef>
              <a:spcAft>
                <a:spcPct val="0"/>
              </a:spcAft>
              <a:buFont typeface="Verdana" pitchFamily="34" charset="0"/>
              <a:buNone/>
              <a:defRPr sz="2079">
                <a:solidFill>
                  <a:schemeClr val="bg2"/>
                </a:solidFill>
              </a:defRPr>
            </a:lvl6pPr>
            <a:lvl7pPr marL="3561794" indent="0" algn="ctr" fontAlgn="base">
              <a:spcBef>
                <a:spcPct val="20000"/>
              </a:spcBef>
              <a:spcAft>
                <a:spcPct val="0"/>
              </a:spcAft>
              <a:buFont typeface="Verdana" pitchFamily="34" charset="0"/>
              <a:buNone/>
              <a:defRPr sz="2079">
                <a:solidFill>
                  <a:schemeClr val="bg2"/>
                </a:solidFill>
              </a:defRPr>
            </a:lvl7pPr>
            <a:lvl8pPr marL="4155427" indent="0" algn="ctr" fontAlgn="base">
              <a:spcBef>
                <a:spcPct val="20000"/>
              </a:spcBef>
              <a:spcAft>
                <a:spcPct val="0"/>
              </a:spcAft>
              <a:buFont typeface="Verdana" pitchFamily="34" charset="0"/>
              <a:buNone/>
              <a:defRPr sz="2079">
                <a:solidFill>
                  <a:schemeClr val="bg2"/>
                </a:solidFill>
              </a:defRPr>
            </a:lvl8pPr>
            <a:lvl9pPr marL="4749057" indent="0" algn="ctr" fontAlgn="base">
              <a:spcBef>
                <a:spcPct val="20000"/>
              </a:spcBef>
              <a:spcAft>
                <a:spcPct val="0"/>
              </a:spcAft>
              <a:buFont typeface="Verdana" pitchFamily="34" charset="0"/>
              <a:buNone/>
              <a:defRPr sz="2079">
                <a:solidFill>
                  <a:schemeClr val="bg2"/>
                </a:solidFill>
              </a:defRPr>
            </a:lvl9pPr>
          </a:lstStyle>
          <a:p>
            <a:pPr algn="ctr">
              <a:spcBef>
                <a:spcPct val="0"/>
              </a:spcBef>
              <a:defRPr/>
            </a:pPr>
            <a:r>
              <a:rPr lang="en-GB" altLang="zh-CN" sz="3200" dirty="0">
                <a:solidFill>
                  <a:schemeClr val="tx2"/>
                </a:solidFill>
                <a:latin typeface="+mj-lt"/>
                <a:ea typeface="+mj-ea"/>
                <a:cs typeface="+mj-cs"/>
              </a:rPr>
              <a:t>Use Case 1: Indoor positioning for parking</a:t>
            </a:r>
            <a:endParaRPr lang="zh-CN" altLang="en-US" sz="3200" dirty="0">
              <a:solidFill>
                <a:schemeClr val="tx2"/>
              </a:solidFill>
              <a:latin typeface="+mj-lt"/>
              <a:ea typeface="+mj-ea"/>
              <a:cs typeface="+mj-cs"/>
            </a:endParaRPr>
          </a:p>
        </p:txBody>
      </p:sp>
      <p:sp>
        <p:nvSpPr>
          <p:cNvPr id="46" name="Rectangle 1">
            <a:extLst>
              <a:ext uri="{FF2B5EF4-FFF2-40B4-BE49-F238E27FC236}">
                <a16:creationId xmlns:a16="http://schemas.microsoft.com/office/drawing/2014/main" id="{9859EA61-27A1-4C86-9F25-6636836381B7}"/>
              </a:ext>
            </a:extLst>
          </p:cNvPr>
          <p:cNvSpPr/>
          <p:nvPr/>
        </p:nvSpPr>
        <p:spPr>
          <a:xfrm>
            <a:off x="5486400" y="285349"/>
            <a:ext cx="3124200" cy="369332"/>
          </a:xfrm>
          <a:prstGeom prst="rect">
            <a:avLst/>
          </a:prstGeom>
        </p:spPr>
        <p:txBody>
          <a:bodyPr wrap="square">
            <a:spAutoFit/>
          </a:bodyPr>
          <a:lstStyle/>
          <a:p>
            <a:r>
              <a:rPr lang="en-SG" sz="1800" b="1" dirty="0">
                <a:solidFill>
                  <a:srgbClr val="000000"/>
                </a:solidFill>
                <a:latin typeface="+mn-lt"/>
              </a:rPr>
              <a:t>Doc.: IEEE 802.11-22/1338r0</a:t>
            </a:r>
            <a:endParaRPr lang="en-SG" sz="1800" dirty="0">
              <a:latin typeface="+mn-lt"/>
            </a:endParaRPr>
          </a:p>
        </p:txBody>
      </p:sp>
      <p:sp>
        <p:nvSpPr>
          <p:cNvPr id="47" name="Date Placeholder 3">
            <a:extLst>
              <a:ext uri="{FF2B5EF4-FFF2-40B4-BE49-F238E27FC236}">
                <a16:creationId xmlns:a16="http://schemas.microsoft.com/office/drawing/2014/main" id="{1AE0B1D1-6DAA-4947-86E6-30AA413AA449}"/>
              </a:ext>
            </a:extLst>
          </p:cNvPr>
          <p:cNvSpPr txBox="1">
            <a:spLocks/>
          </p:cNvSpPr>
          <p:nvPr/>
        </p:nvSpPr>
        <p:spPr>
          <a:xfrm>
            <a:off x="696912" y="275824"/>
            <a:ext cx="2303451" cy="330601"/>
          </a:xfrm>
          <a:prstGeom prst="rect">
            <a:avLst/>
          </a:prstGeom>
        </p:spPr>
        <p:txBody>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zh-CN" sz="1800" b="1" dirty="0"/>
              <a:t>August</a:t>
            </a:r>
            <a:r>
              <a:rPr lang="en-US" sz="1800" b="1" dirty="0"/>
              <a:t> 2022</a:t>
            </a:r>
            <a:endParaRPr lang="en-GB" sz="1800" b="1" dirty="0"/>
          </a:p>
        </p:txBody>
      </p:sp>
      <p:pic>
        <p:nvPicPr>
          <p:cNvPr id="48" name="图片 47">
            <a:extLst>
              <a:ext uri="{FF2B5EF4-FFF2-40B4-BE49-F238E27FC236}">
                <a16:creationId xmlns:a16="http://schemas.microsoft.com/office/drawing/2014/main" id="{57D22638-BB8B-4BD3-8F40-3E1CFA8FF21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921351"/>
            <a:ext cx="4038600" cy="2514827"/>
          </a:xfrm>
          <a:prstGeom prst="rect">
            <a:avLst/>
          </a:prstGeom>
          <a:noFill/>
          <a:ln>
            <a:noFill/>
          </a:ln>
        </p:spPr>
      </p:pic>
      <p:sp>
        <p:nvSpPr>
          <p:cNvPr id="2" name="文本框 1">
            <a:extLst>
              <a:ext uri="{FF2B5EF4-FFF2-40B4-BE49-F238E27FC236}">
                <a16:creationId xmlns:a16="http://schemas.microsoft.com/office/drawing/2014/main" id="{6EB06D4A-AC34-4D98-919B-54C7CA669260}"/>
              </a:ext>
            </a:extLst>
          </p:cNvPr>
          <p:cNvSpPr txBox="1"/>
          <p:nvPr/>
        </p:nvSpPr>
        <p:spPr>
          <a:xfrm>
            <a:off x="304800" y="1573792"/>
            <a:ext cx="8534400" cy="2308324"/>
          </a:xfrm>
          <a:prstGeom prst="rect">
            <a:avLst/>
          </a:prstGeom>
          <a:noFill/>
        </p:spPr>
        <p:txBody>
          <a:bodyPr wrap="square" rtlCol="0">
            <a:spAutoFit/>
          </a:bodyPr>
          <a:lstStyle/>
          <a:p>
            <a:pPr marL="285750" indent="-285750">
              <a:buFont typeface="Wingdings" panose="05000000000000000000" pitchFamily="2" charset="2"/>
              <a:buChar char="l"/>
            </a:pPr>
            <a:r>
              <a:rPr lang="en-US" altLang="zh-CN" sz="1800" dirty="0"/>
              <a:t>Usually, the parking area in a shopping </a:t>
            </a:r>
            <a:r>
              <a:rPr lang="en-US" altLang="zh-CN" sz="1800" dirty="0" err="1"/>
              <a:t>centre</a:t>
            </a:r>
            <a:r>
              <a:rPr lang="en-US" altLang="zh-CN" sz="1800" dirty="0"/>
              <a:t> is located in the underground </a:t>
            </a:r>
            <a:r>
              <a:rPr lang="en-US" altLang="zh-CN" sz="1800" dirty="0" err="1"/>
              <a:t>storeys</a:t>
            </a:r>
            <a:r>
              <a:rPr lang="en-US" altLang="zh-CN" sz="1800" dirty="0"/>
              <a:t>.  There are hundreds of to thousands of parking spots in the parking area.</a:t>
            </a:r>
          </a:p>
          <a:p>
            <a:pPr marL="285750" indent="-285750">
              <a:buFont typeface="Wingdings" panose="05000000000000000000" pitchFamily="2" charset="2"/>
              <a:buChar char="l"/>
            </a:pPr>
            <a:r>
              <a:rPr lang="en-US" altLang="zh-CN" sz="1800" dirty="0"/>
              <a:t>AMP IoT devices can be used to build an indoor positioning and navigation system. It can help people to find the vacant parking spot and find where the car has been parked.  </a:t>
            </a:r>
          </a:p>
          <a:p>
            <a:pPr marL="285750" indent="-285750">
              <a:buFont typeface="Wingdings" panose="05000000000000000000" pitchFamily="2" charset="2"/>
              <a:buChar char="l"/>
            </a:pPr>
            <a:r>
              <a:rPr lang="en-US" altLang="zh-CN" sz="1800" dirty="0"/>
              <a:t>The AMP IoT devices are </a:t>
            </a:r>
            <a:r>
              <a:rPr lang="en-GB" altLang="zh-CN" sz="1800" kern="0" dirty="0">
                <a:effectLst/>
                <a:latin typeface="Times New Roman" panose="02020603050405020304" pitchFamily="18" charset="0"/>
                <a:ea typeface="宋体" panose="02010600030101010101" pitchFamily="2" charset="-122"/>
              </a:rPr>
              <a:t>evenly distributed with 2-meter intervals</a:t>
            </a:r>
            <a:r>
              <a:rPr lang="en-US" altLang="zh-CN" sz="1800" kern="0" dirty="0">
                <a:effectLst/>
                <a:latin typeface="Times New Roman" panose="02020603050405020304" pitchFamily="18" charset="0"/>
                <a:ea typeface="宋体" panose="02010600030101010101" pitchFamily="2" charset="-122"/>
              </a:rPr>
              <a:t> within the entire parking area, </a:t>
            </a:r>
            <a:r>
              <a:rPr lang="en-US" altLang="zh-CN" sz="1800" kern="0" dirty="0">
                <a:ea typeface="宋体" panose="02010600030101010101" pitchFamily="2" charset="-122"/>
              </a:rPr>
              <a:t>from the entrance to the exit. </a:t>
            </a:r>
          </a:p>
          <a:p>
            <a:pPr marL="285750" indent="-285750">
              <a:buFont typeface="Wingdings" panose="05000000000000000000" pitchFamily="2" charset="2"/>
              <a:buChar char="l"/>
            </a:pPr>
            <a:r>
              <a:rPr lang="en-US" altLang="zh-CN" sz="1800" kern="0" dirty="0">
                <a:ea typeface="宋体" panose="02010600030101010101" pitchFamily="2" charset="-122"/>
              </a:rPr>
              <a:t>Indoor positioning can be enabled by an AP in the car or a handheld STA (e.g., smartphone), which can communicate with and position the AMP IoT devices.  </a:t>
            </a:r>
          </a:p>
        </p:txBody>
      </p:sp>
      <p:sp>
        <p:nvSpPr>
          <p:cNvPr id="4" name="文本框 3">
            <a:extLst>
              <a:ext uri="{FF2B5EF4-FFF2-40B4-BE49-F238E27FC236}">
                <a16:creationId xmlns:a16="http://schemas.microsoft.com/office/drawing/2014/main" id="{D5A79BD4-536B-43A4-A631-BAD95AF18588}"/>
              </a:ext>
            </a:extLst>
          </p:cNvPr>
          <p:cNvSpPr txBox="1"/>
          <p:nvPr/>
        </p:nvSpPr>
        <p:spPr>
          <a:xfrm>
            <a:off x="4648202" y="4228886"/>
            <a:ext cx="3733800" cy="1661993"/>
          </a:xfrm>
          <a:prstGeom prst="rect">
            <a:avLst/>
          </a:prstGeom>
          <a:noFill/>
        </p:spPr>
        <p:txBody>
          <a:bodyPr wrap="square" rtlCol="0">
            <a:spAutoFit/>
          </a:bodyPr>
          <a:lstStyle/>
          <a:p>
            <a:pPr marL="285750" indent="-285750">
              <a:buFont typeface="Wingdings" panose="05000000000000000000" pitchFamily="2" charset="2"/>
              <a:buChar char="l"/>
            </a:pPr>
            <a:r>
              <a:rPr lang="en-US" altLang="zh-CN" sz="1800" b="1" dirty="0"/>
              <a:t>Typical requirement:</a:t>
            </a:r>
          </a:p>
          <a:p>
            <a:pPr marL="742950" lvl="1" indent="-285750">
              <a:buFont typeface="Arial" panose="020B0604020202020204" pitchFamily="34" charset="0"/>
              <a:buChar char="•"/>
            </a:pPr>
            <a:r>
              <a:rPr lang="en-US" altLang="zh-CN" sz="1800" kern="0" dirty="0">
                <a:ea typeface="宋体" panose="02010600030101010101" pitchFamily="2" charset="-122"/>
              </a:rPr>
              <a:t>Communication range: 10~30m</a:t>
            </a:r>
          </a:p>
          <a:p>
            <a:pPr marL="742950" lvl="1" indent="-285750">
              <a:buFont typeface="Arial" panose="020B0604020202020204" pitchFamily="34" charset="0"/>
              <a:buChar char="•"/>
            </a:pPr>
            <a:r>
              <a:rPr lang="en-GB" altLang="zh-CN" sz="1800" kern="0" dirty="0">
                <a:ea typeface="宋体" panose="02010600030101010101" pitchFamily="2" charset="-122"/>
              </a:rPr>
              <a:t>Positioning accuracy: 1~3 m horizontal accuracy</a:t>
            </a:r>
          </a:p>
          <a:p>
            <a:endParaRPr lang="zh-CN" altLang="en-US" dirty="0"/>
          </a:p>
        </p:txBody>
      </p:sp>
      <p:sp>
        <p:nvSpPr>
          <p:cNvPr id="50" name="Footer Placeholder 2">
            <a:extLst>
              <a:ext uri="{FF2B5EF4-FFF2-40B4-BE49-F238E27FC236}">
                <a16:creationId xmlns:a16="http://schemas.microsoft.com/office/drawing/2014/main" id="{B8D8BB79-E5F2-4192-9AC1-B86C4F134070}"/>
              </a:ext>
            </a:extLst>
          </p:cNvPr>
          <p:cNvSpPr txBox="1">
            <a:spLocks/>
          </p:cNvSpPr>
          <p:nvPr/>
        </p:nvSpPr>
        <p:spPr>
          <a:xfrm flipH="1">
            <a:off x="6400800" y="6475413"/>
            <a:ext cx="2143060" cy="184666"/>
          </a:xfrm>
          <a:prstGeom prst="rect">
            <a:avLst/>
          </a:prstGeom>
        </p:spPr>
        <p:txBody>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US" altLang="zh-CN"/>
              <a:t>Weijie Xu</a:t>
            </a:r>
            <a:r>
              <a:rPr lang="en-GB"/>
              <a:t>(OPPO)</a:t>
            </a:r>
            <a:endParaRPr lang="en-US" dirty="0"/>
          </a:p>
        </p:txBody>
      </p:sp>
      <p:sp>
        <p:nvSpPr>
          <p:cNvPr id="51" name="Slide Number Placeholder 3">
            <a:extLst>
              <a:ext uri="{FF2B5EF4-FFF2-40B4-BE49-F238E27FC236}">
                <a16:creationId xmlns:a16="http://schemas.microsoft.com/office/drawing/2014/main" id="{ACF98237-C995-4DC4-90C3-4093B97C2C24}"/>
              </a:ext>
            </a:extLst>
          </p:cNvPr>
          <p:cNvSpPr txBox="1">
            <a:spLocks/>
          </p:cNvSpPr>
          <p:nvPr/>
        </p:nvSpPr>
        <p:spPr>
          <a:xfrm>
            <a:off x="4191000" y="6475413"/>
            <a:ext cx="684213" cy="184666"/>
          </a:xfrm>
          <a:prstGeom prst="rect">
            <a:avLst/>
          </a:prstGeom>
        </p:spPr>
        <p:txBody>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US" dirty="0"/>
              <a:t>Slide </a:t>
            </a:r>
            <a:fld id="{3099D1E7-2CFE-4362-BB72-AF97192842EA}" type="slidenum">
              <a:rPr lang="en-US" smtClean="0"/>
              <a:pPr>
                <a:defRPr/>
              </a:pPr>
              <a:t>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1">
            <a:extLst>
              <a:ext uri="{FF2B5EF4-FFF2-40B4-BE49-F238E27FC236}">
                <a16:creationId xmlns:a16="http://schemas.microsoft.com/office/drawing/2014/main" id="{11CC4024-57B8-4816-9701-08005FB67588}"/>
              </a:ext>
            </a:extLst>
          </p:cNvPr>
          <p:cNvSpPr txBox="1">
            <a:spLocks/>
          </p:cNvSpPr>
          <p:nvPr/>
        </p:nvSpPr>
        <p:spPr>
          <a:xfrm>
            <a:off x="304800" y="914400"/>
            <a:ext cx="9134980" cy="433361"/>
          </a:xfrm>
          <a:prstGeom prst="rect">
            <a:avLst/>
          </a:prstGeom>
          <a:noFill/>
          <a:ln>
            <a:noFill/>
          </a:ln>
          <a:effectLst/>
        </p:spPr>
        <p:txBody>
          <a:bodyPr lIns="0" tIns="35985" rIns="0" bIns="0" anchor="ctr"/>
          <a:lstStyle>
            <a:defPPr>
              <a:defRPr lang="zh-CN"/>
            </a:defPPr>
            <a:lvl1pPr indent="0" fontAlgn="base">
              <a:lnSpc>
                <a:spcPts val="3428"/>
              </a:lnSpc>
              <a:spcBef>
                <a:spcPts val="0"/>
              </a:spcBef>
              <a:spcAft>
                <a:spcPct val="0"/>
              </a:spcAft>
              <a:buNone/>
              <a:defRPr sz="2667" b="1" baseline="0">
                <a:solidFill>
                  <a:srgbClr val="A80403"/>
                </a:solidFill>
                <a:latin typeface="微软雅黑" panose="020B0503020204020204" pitchFamily="34" charset="-122"/>
                <a:ea typeface="微软雅黑" panose="020B0503020204020204" pitchFamily="34" charset="-122"/>
              </a:defRPr>
            </a:lvl1pPr>
            <a:lvl2pPr marL="593633" indent="0" algn="ctr" fontAlgn="base">
              <a:spcBef>
                <a:spcPct val="20000"/>
              </a:spcBef>
              <a:spcAft>
                <a:spcPct val="0"/>
              </a:spcAft>
              <a:buSzPct val="60000"/>
              <a:buFont typeface="Wingdings" pitchFamily="2" charset="2"/>
              <a:buNone/>
              <a:defRPr sz="2597">
                <a:solidFill>
                  <a:schemeClr val="bg2"/>
                </a:solidFill>
              </a:defRPr>
            </a:lvl2pPr>
            <a:lvl3pPr marL="1187264" indent="0" algn="ctr" fontAlgn="base">
              <a:spcBef>
                <a:spcPct val="20000"/>
              </a:spcBef>
              <a:spcAft>
                <a:spcPct val="0"/>
              </a:spcAft>
              <a:buSzPct val="60000"/>
              <a:buFont typeface="Wingdings" pitchFamily="2" charset="2"/>
              <a:buNone/>
              <a:defRPr sz="2337">
                <a:solidFill>
                  <a:schemeClr val="bg2"/>
                </a:solidFill>
              </a:defRPr>
            </a:lvl3pPr>
            <a:lvl4pPr marL="1780898" indent="0" algn="ctr" fontAlgn="base">
              <a:spcBef>
                <a:spcPct val="20000"/>
              </a:spcBef>
              <a:spcAft>
                <a:spcPct val="0"/>
              </a:spcAft>
              <a:buSzPct val="60000"/>
              <a:buFont typeface="Arial" charset="0"/>
              <a:buNone/>
              <a:defRPr sz="2079">
                <a:solidFill>
                  <a:schemeClr val="bg2"/>
                </a:solidFill>
              </a:defRPr>
            </a:lvl4pPr>
            <a:lvl5pPr marL="2374530" indent="0" algn="ctr" fontAlgn="base">
              <a:spcBef>
                <a:spcPct val="20000"/>
              </a:spcBef>
              <a:spcAft>
                <a:spcPct val="0"/>
              </a:spcAft>
              <a:buFont typeface="Verdana" pitchFamily="34" charset="0"/>
              <a:buNone/>
              <a:defRPr sz="2079">
                <a:solidFill>
                  <a:schemeClr val="bg2"/>
                </a:solidFill>
              </a:defRPr>
            </a:lvl5pPr>
            <a:lvl6pPr marL="2968160" indent="0" algn="ctr" fontAlgn="base">
              <a:spcBef>
                <a:spcPct val="20000"/>
              </a:spcBef>
              <a:spcAft>
                <a:spcPct val="0"/>
              </a:spcAft>
              <a:buFont typeface="Verdana" pitchFamily="34" charset="0"/>
              <a:buNone/>
              <a:defRPr sz="2079">
                <a:solidFill>
                  <a:schemeClr val="bg2"/>
                </a:solidFill>
              </a:defRPr>
            </a:lvl6pPr>
            <a:lvl7pPr marL="3561794" indent="0" algn="ctr" fontAlgn="base">
              <a:spcBef>
                <a:spcPct val="20000"/>
              </a:spcBef>
              <a:spcAft>
                <a:spcPct val="0"/>
              </a:spcAft>
              <a:buFont typeface="Verdana" pitchFamily="34" charset="0"/>
              <a:buNone/>
              <a:defRPr sz="2079">
                <a:solidFill>
                  <a:schemeClr val="bg2"/>
                </a:solidFill>
              </a:defRPr>
            </a:lvl7pPr>
            <a:lvl8pPr marL="4155427" indent="0" algn="ctr" fontAlgn="base">
              <a:spcBef>
                <a:spcPct val="20000"/>
              </a:spcBef>
              <a:spcAft>
                <a:spcPct val="0"/>
              </a:spcAft>
              <a:buFont typeface="Verdana" pitchFamily="34" charset="0"/>
              <a:buNone/>
              <a:defRPr sz="2079">
                <a:solidFill>
                  <a:schemeClr val="bg2"/>
                </a:solidFill>
              </a:defRPr>
            </a:lvl8pPr>
            <a:lvl9pPr marL="4749057" indent="0" algn="ctr" fontAlgn="base">
              <a:spcBef>
                <a:spcPct val="20000"/>
              </a:spcBef>
              <a:spcAft>
                <a:spcPct val="0"/>
              </a:spcAft>
              <a:buFont typeface="Verdana" pitchFamily="34" charset="0"/>
              <a:buNone/>
              <a:defRPr sz="2079">
                <a:solidFill>
                  <a:schemeClr val="bg2"/>
                </a:solidFill>
              </a:defRPr>
            </a:lvl9pPr>
          </a:lstStyle>
          <a:p>
            <a:pPr algn="ctr">
              <a:spcBef>
                <a:spcPct val="0"/>
              </a:spcBef>
              <a:defRPr/>
            </a:pPr>
            <a:r>
              <a:rPr lang="en-GB" altLang="zh-CN" sz="3200" dirty="0">
                <a:solidFill>
                  <a:schemeClr val="tx2"/>
                </a:solidFill>
                <a:latin typeface="+mj-lt"/>
                <a:ea typeface="+mj-ea"/>
                <a:cs typeface="+mj-cs"/>
              </a:rPr>
              <a:t>Use Case 2: Indoor positioning for shopping</a:t>
            </a:r>
            <a:endParaRPr lang="zh-CN" altLang="en-US" sz="3200" dirty="0">
              <a:solidFill>
                <a:schemeClr val="tx2"/>
              </a:solidFill>
              <a:latin typeface="+mj-lt"/>
              <a:ea typeface="+mj-ea"/>
              <a:cs typeface="+mj-cs"/>
            </a:endParaRPr>
          </a:p>
        </p:txBody>
      </p:sp>
      <p:sp>
        <p:nvSpPr>
          <p:cNvPr id="46" name="Rectangle 1">
            <a:extLst>
              <a:ext uri="{FF2B5EF4-FFF2-40B4-BE49-F238E27FC236}">
                <a16:creationId xmlns:a16="http://schemas.microsoft.com/office/drawing/2014/main" id="{9859EA61-27A1-4C86-9F25-6636836381B7}"/>
              </a:ext>
            </a:extLst>
          </p:cNvPr>
          <p:cNvSpPr/>
          <p:nvPr/>
        </p:nvSpPr>
        <p:spPr>
          <a:xfrm>
            <a:off x="5486400" y="285349"/>
            <a:ext cx="3124200" cy="369332"/>
          </a:xfrm>
          <a:prstGeom prst="rect">
            <a:avLst/>
          </a:prstGeom>
        </p:spPr>
        <p:txBody>
          <a:bodyPr wrap="square">
            <a:spAutoFit/>
          </a:bodyPr>
          <a:lstStyle/>
          <a:p>
            <a:r>
              <a:rPr lang="en-SG" sz="1800" b="1" dirty="0">
                <a:solidFill>
                  <a:srgbClr val="000000"/>
                </a:solidFill>
                <a:latin typeface="+mn-lt"/>
              </a:rPr>
              <a:t>Doc.: IEEE 802.11-22/1338r0</a:t>
            </a:r>
            <a:endParaRPr lang="en-SG" sz="1800" dirty="0">
              <a:latin typeface="+mn-lt"/>
            </a:endParaRPr>
          </a:p>
        </p:txBody>
      </p:sp>
      <p:sp>
        <p:nvSpPr>
          <p:cNvPr id="47" name="Date Placeholder 3">
            <a:extLst>
              <a:ext uri="{FF2B5EF4-FFF2-40B4-BE49-F238E27FC236}">
                <a16:creationId xmlns:a16="http://schemas.microsoft.com/office/drawing/2014/main" id="{1AE0B1D1-6DAA-4947-86E6-30AA413AA449}"/>
              </a:ext>
            </a:extLst>
          </p:cNvPr>
          <p:cNvSpPr txBox="1">
            <a:spLocks/>
          </p:cNvSpPr>
          <p:nvPr/>
        </p:nvSpPr>
        <p:spPr>
          <a:xfrm>
            <a:off x="696912" y="275824"/>
            <a:ext cx="2303451" cy="330601"/>
          </a:xfrm>
          <a:prstGeom prst="rect">
            <a:avLst/>
          </a:prstGeom>
        </p:spPr>
        <p:txBody>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zh-CN" sz="1800" b="1" dirty="0"/>
              <a:t>August</a:t>
            </a:r>
            <a:r>
              <a:rPr lang="en-US" sz="1800" b="1" dirty="0"/>
              <a:t> 2022</a:t>
            </a:r>
            <a:endParaRPr lang="en-GB" sz="1800" b="1" dirty="0"/>
          </a:p>
        </p:txBody>
      </p:sp>
      <p:sp>
        <p:nvSpPr>
          <p:cNvPr id="2" name="文本框 1">
            <a:extLst>
              <a:ext uri="{FF2B5EF4-FFF2-40B4-BE49-F238E27FC236}">
                <a16:creationId xmlns:a16="http://schemas.microsoft.com/office/drawing/2014/main" id="{6EB06D4A-AC34-4D98-919B-54C7CA669260}"/>
              </a:ext>
            </a:extLst>
          </p:cNvPr>
          <p:cNvSpPr txBox="1"/>
          <p:nvPr/>
        </p:nvSpPr>
        <p:spPr>
          <a:xfrm>
            <a:off x="304800" y="1573792"/>
            <a:ext cx="8534400" cy="2031325"/>
          </a:xfrm>
          <a:prstGeom prst="rect">
            <a:avLst/>
          </a:prstGeom>
          <a:noFill/>
        </p:spPr>
        <p:txBody>
          <a:bodyPr wrap="square" rtlCol="0">
            <a:spAutoFit/>
          </a:bodyPr>
          <a:lstStyle/>
          <a:p>
            <a:pPr marL="285750" indent="-285750">
              <a:buFont typeface="Wingdings" panose="05000000000000000000" pitchFamily="2" charset="2"/>
              <a:buChar char="l"/>
            </a:pPr>
            <a:r>
              <a:rPr lang="en-US" altLang="zh-CN" sz="1800" dirty="0"/>
              <a:t>AMP IoT devices can be used to build an indoor positioning and navigation system. It can easily help people to position himself/herself and find a target place(e.g., a </a:t>
            </a:r>
            <a:r>
              <a:rPr lang="en-GB" altLang="zh-CN" sz="1800" kern="0" dirty="0">
                <a:effectLst/>
                <a:latin typeface="Times New Roman" panose="02020603050405020304" pitchFamily="18" charset="0"/>
                <a:ea typeface="宋体" panose="02010600030101010101" pitchFamily="2" charset="-122"/>
              </a:rPr>
              <a:t>retail store or a restaurant </a:t>
            </a:r>
            <a:r>
              <a:rPr lang="en-US" altLang="zh-CN" sz="1800" dirty="0"/>
              <a:t>) within a giant shopping </a:t>
            </a:r>
            <a:r>
              <a:rPr lang="en-US" altLang="zh-CN" sz="1800" dirty="0" err="1"/>
              <a:t>centre</a:t>
            </a:r>
            <a:r>
              <a:rPr lang="en-US" altLang="zh-CN" sz="1800" dirty="0"/>
              <a:t>.  </a:t>
            </a:r>
          </a:p>
          <a:p>
            <a:pPr marL="285750" indent="-285750">
              <a:buFont typeface="Wingdings" panose="05000000000000000000" pitchFamily="2" charset="2"/>
              <a:buChar char="l"/>
            </a:pPr>
            <a:r>
              <a:rPr lang="en-US" altLang="zh-CN" sz="1800" dirty="0"/>
              <a:t>The AMP IoT devices are </a:t>
            </a:r>
            <a:r>
              <a:rPr lang="en-GB" altLang="zh-CN" sz="1800" kern="0" dirty="0">
                <a:effectLst/>
                <a:latin typeface="Times New Roman" panose="02020603050405020304" pitchFamily="18" charset="0"/>
                <a:ea typeface="宋体" panose="02010600030101010101" pitchFamily="2" charset="-122"/>
              </a:rPr>
              <a:t>evenly distributed with 2-meter intervals</a:t>
            </a:r>
            <a:r>
              <a:rPr lang="en-US" altLang="zh-CN" sz="1800" kern="0" dirty="0">
                <a:effectLst/>
                <a:latin typeface="Times New Roman" panose="02020603050405020304" pitchFamily="18" charset="0"/>
                <a:ea typeface="宋体" panose="02010600030101010101" pitchFamily="2" charset="-122"/>
              </a:rPr>
              <a:t> within the entire shopping </a:t>
            </a:r>
            <a:r>
              <a:rPr lang="en-US" altLang="zh-CN" sz="1800" kern="0" dirty="0" err="1">
                <a:effectLst/>
                <a:latin typeface="Times New Roman" panose="02020603050405020304" pitchFamily="18" charset="0"/>
                <a:ea typeface="宋体" panose="02010600030101010101" pitchFamily="2" charset="-122"/>
              </a:rPr>
              <a:t>centre</a:t>
            </a:r>
            <a:r>
              <a:rPr lang="en-US" altLang="zh-CN" sz="1800" kern="0" dirty="0">
                <a:effectLst/>
                <a:latin typeface="Times New Roman" panose="02020603050405020304" pitchFamily="18" charset="0"/>
                <a:ea typeface="宋体" panose="02010600030101010101" pitchFamily="2" charset="-122"/>
              </a:rPr>
              <a:t>, </a:t>
            </a:r>
            <a:r>
              <a:rPr lang="en-US" altLang="zh-CN" sz="1800" kern="0" dirty="0">
                <a:ea typeface="宋体" panose="02010600030101010101" pitchFamily="2" charset="-122"/>
              </a:rPr>
              <a:t>in each floor and each room. </a:t>
            </a:r>
          </a:p>
          <a:p>
            <a:pPr marL="285750" indent="-285750">
              <a:buFont typeface="Wingdings" panose="05000000000000000000" pitchFamily="2" charset="2"/>
              <a:buChar char="l"/>
            </a:pPr>
            <a:r>
              <a:rPr lang="en-US" altLang="zh-CN" sz="1800" kern="0" dirty="0">
                <a:ea typeface="宋体" panose="02010600030101010101" pitchFamily="2" charset="-122"/>
              </a:rPr>
              <a:t>Indoor positioning can be enabled by a handheld STA (e.g., smartphone), which can communicate with and position the AMP IoT devices.  </a:t>
            </a:r>
          </a:p>
        </p:txBody>
      </p:sp>
      <p:sp>
        <p:nvSpPr>
          <p:cNvPr id="4" name="文本框 3">
            <a:extLst>
              <a:ext uri="{FF2B5EF4-FFF2-40B4-BE49-F238E27FC236}">
                <a16:creationId xmlns:a16="http://schemas.microsoft.com/office/drawing/2014/main" id="{D5A79BD4-536B-43A4-A631-BAD95AF18588}"/>
              </a:ext>
            </a:extLst>
          </p:cNvPr>
          <p:cNvSpPr txBox="1"/>
          <p:nvPr/>
        </p:nvSpPr>
        <p:spPr>
          <a:xfrm>
            <a:off x="4648202" y="4228886"/>
            <a:ext cx="3733800" cy="2215991"/>
          </a:xfrm>
          <a:prstGeom prst="rect">
            <a:avLst/>
          </a:prstGeom>
          <a:noFill/>
        </p:spPr>
        <p:txBody>
          <a:bodyPr wrap="square" rtlCol="0">
            <a:spAutoFit/>
          </a:bodyPr>
          <a:lstStyle/>
          <a:p>
            <a:pPr marL="285750" indent="-285750">
              <a:buFont typeface="Wingdings" panose="05000000000000000000" pitchFamily="2" charset="2"/>
              <a:buChar char="l"/>
            </a:pPr>
            <a:r>
              <a:rPr lang="en-US" altLang="zh-CN" sz="1800" b="1" dirty="0"/>
              <a:t>Typical requirement:</a:t>
            </a:r>
          </a:p>
          <a:p>
            <a:pPr marL="742950" lvl="1" indent="-285750">
              <a:buFont typeface="Arial" panose="020B0604020202020204" pitchFamily="34" charset="0"/>
              <a:buChar char="•"/>
            </a:pPr>
            <a:r>
              <a:rPr lang="en-US" altLang="zh-CN" sz="1800" kern="0" dirty="0">
                <a:ea typeface="宋体" panose="02010600030101010101" pitchFamily="2" charset="-122"/>
              </a:rPr>
              <a:t>Communication range: 10~30m</a:t>
            </a:r>
          </a:p>
          <a:p>
            <a:pPr marL="742950" lvl="1" indent="-285750">
              <a:buFont typeface="Arial" panose="020B0604020202020204" pitchFamily="34" charset="0"/>
              <a:buChar char="•"/>
            </a:pPr>
            <a:r>
              <a:rPr lang="en-GB" altLang="zh-CN" sz="1800" kern="0" dirty="0">
                <a:ea typeface="宋体" panose="02010600030101010101" pitchFamily="2" charset="-122"/>
              </a:rPr>
              <a:t>Positioning accuracy: 1~3 m horizontal accuracy and 2m vertical accuracy (i.e., can locate the specific storey)</a:t>
            </a:r>
          </a:p>
          <a:p>
            <a:endParaRPr lang="zh-CN" altLang="en-US" dirty="0"/>
          </a:p>
        </p:txBody>
      </p:sp>
      <p:pic>
        <p:nvPicPr>
          <p:cNvPr id="9" name="图片 8">
            <a:extLst>
              <a:ext uri="{FF2B5EF4-FFF2-40B4-BE49-F238E27FC236}">
                <a16:creationId xmlns:a16="http://schemas.microsoft.com/office/drawing/2014/main" id="{485ED9AA-77B9-44E3-A28C-501327D4D01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074014"/>
            <a:ext cx="4219687" cy="2342457"/>
          </a:xfrm>
          <a:prstGeom prst="rect">
            <a:avLst/>
          </a:prstGeom>
          <a:noFill/>
          <a:ln>
            <a:noFill/>
          </a:ln>
        </p:spPr>
      </p:pic>
      <p:sp>
        <p:nvSpPr>
          <p:cNvPr id="10" name="Footer Placeholder 2">
            <a:extLst>
              <a:ext uri="{FF2B5EF4-FFF2-40B4-BE49-F238E27FC236}">
                <a16:creationId xmlns:a16="http://schemas.microsoft.com/office/drawing/2014/main" id="{FBBFB263-2968-4F50-9D39-F9E316E3E2D2}"/>
              </a:ext>
            </a:extLst>
          </p:cNvPr>
          <p:cNvSpPr txBox="1">
            <a:spLocks/>
          </p:cNvSpPr>
          <p:nvPr/>
        </p:nvSpPr>
        <p:spPr>
          <a:xfrm flipH="1">
            <a:off x="6400800" y="6475413"/>
            <a:ext cx="2143060" cy="184666"/>
          </a:xfrm>
          <a:prstGeom prst="rect">
            <a:avLst/>
          </a:prstGeom>
        </p:spPr>
        <p:txBody>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US" altLang="zh-CN"/>
              <a:t>Weijie Xu</a:t>
            </a:r>
            <a:r>
              <a:rPr lang="en-GB"/>
              <a:t>(OPPO)</a:t>
            </a:r>
            <a:endParaRPr lang="en-US" dirty="0"/>
          </a:p>
        </p:txBody>
      </p:sp>
      <p:sp>
        <p:nvSpPr>
          <p:cNvPr id="11" name="Slide Number Placeholder 3">
            <a:extLst>
              <a:ext uri="{FF2B5EF4-FFF2-40B4-BE49-F238E27FC236}">
                <a16:creationId xmlns:a16="http://schemas.microsoft.com/office/drawing/2014/main" id="{700EE9A9-3E2D-47B0-8EDC-C8B7EDA43B28}"/>
              </a:ext>
            </a:extLst>
          </p:cNvPr>
          <p:cNvSpPr txBox="1">
            <a:spLocks/>
          </p:cNvSpPr>
          <p:nvPr/>
        </p:nvSpPr>
        <p:spPr>
          <a:xfrm>
            <a:off x="4191000" y="6475413"/>
            <a:ext cx="684213" cy="184666"/>
          </a:xfrm>
          <a:prstGeom prst="rect">
            <a:avLst/>
          </a:prstGeom>
        </p:spPr>
        <p:txBody>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US" dirty="0"/>
              <a:t>Slide </a:t>
            </a:r>
            <a:fld id="{3099D1E7-2CFE-4362-BB72-AF97192842EA}" type="slidenum">
              <a:rPr lang="en-US" smtClean="0"/>
              <a:pPr>
                <a:defRPr/>
              </a:pPr>
              <a:t>5</a:t>
            </a:fld>
            <a:endParaRPr lang="en-US" dirty="0"/>
          </a:p>
        </p:txBody>
      </p:sp>
    </p:spTree>
    <p:extLst>
      <p:ext uri="{BB962C8B-B14F-4D97-AF65-F5344CB8AC3E}">
        <p14:creationId xmlns:p14="http://schemas.microsoft.com/office/powerpoint/2010/main" val="943486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a:extLst>
              <a:ext uri="{FF2B5EF4-FFF2-40B4-BE49-F238E27FC236}">
                <a16:creationId xmlns:a16="http://schemas.microsoft.com/office/drawing/2014/main" id="{9AABD6FF-232D-4B87-8694-E829445ACAE9}"/>
              </a:ext>
            </a:extLst>
          </p:cNvPr>
          <p:cNvSpPr txBox="1">
            <a:spLocks/>
          </p:cNvSpPr>
          <p:nvPr/>
        </p:nvSpPr>
        <p:spPr>
          <a:xfrm>
            <a:off x="696912" y="275824"/>
            <a:ext cx="2303451" cy="330601"/>
          </a:xfrm>
          <a:prstGeom prst="rect">
            <a:avLst/>
          </a:prstGeom>
        </p:spPr>
        <p:txBody>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zh-CN" sz="1800" b="1" dirty="0"/>
              <a:t>July 2022</a:t>
            </a:r>
            <a:endParaRPr lang="en-GB" altLang="zh-CN" sz="1800" b="1" dirty="0"/>
          </a:p>
        </p:txBody>
      </p:sp>
      <p:sp>
        <p:nvSpPr>
          <p:cNvPr id="9" name="Rectangle 8">
            <a:extLst>
              <a:ext uri="{FF2B5EF4-FFF2-40B4-BE49-F238E27FC236}">
                <a16:creationId xmlns:a16="http://schemas.microsoft.com/office/drawing/2014/main" id="{BD5B0351-EEBD-4F2B-BBFE-A8CDB3C9FAC2}"/>
              </a:ext>
            </a:extLst>
          </p:cNvPr>
          <p:cNvSpPr/>
          <p:nvPr/>
        </p:nvSpPr>
        <p:spPr>
          <a:xfrm>
            <a:off x="5486400" y="285349"/>
            <a:ext cx="3124200" cy="369332"/>
          </a:xfrm>
          <a:prstGeom prst="rect">
            <a:avLst/>
          </a:prstGeom>
        </p:spPr>
        <p:txBody>
          <a:bodyPr wrap="square">
            <a:spAutoFit/>
          </a:bodyPr>
          <a:lstStyle/>
          <a:p>
            <a:r>
              <a:rPr lang="en-SG" altLang="zh-CN" sz="1800" b="1" dirty="0">
                <a:solidFill>
                  <a:srgbClr val="000000"/>
                </a:solidFill>
              </a:rPr>
              <a:t>Doc.: IEEE 802.11-22/1338r0</a:t>
            </a:r>
            <a:endParaRPr lang="en-SG" altLang="zh-CN" sz="1800" dirty="0"/>
          </a:p>
        </p:txBody>
      </p:sp>
      <p:sp>
        <p:nvSpPr>
          <p:cNvPr id="16" name="Title 1">
            <a:extLst>
              <a:ext uri="{FF2B5EF4-FFF2-40B4-BE49-F238E27FC236}">
                <a16:creationId xmlns:a16="http://schemas.microsoft.com/office/drawing/2014/main" id="{3AB53110-AD58-4455-AAD2-FDA5B46EE028}"/>
              </a:ext>
            </a:extLst>
          </p:cNvPr>
          <p:cNvSpPr>
            <a:spLocks noGrp="1"/>
          </p:cNvSpPr>
          <p:nvPr>
            <p:ph type="title"/>
          </p:nvPr>
        </p:nvSpPr>
        <p:spPr>
          <a:xfrm>
            <a:off x="685800" y="685800"/>
            <a:ext cx="7772400" cy="1066800"/>
          </a:xfrm>
        </p:spPr>
        <p:txBody>
          <a:bodyPr/>
          <a:lstStyle/>
          <a:p>
            <a:r>
              <a:rPr lang="en-US" altLang="zh-CN" dirty="0"/>
              <a:t>Summary</a:t>
            </a:r>
            <a:endParaRPr lang="en-US" dirty="0"/>
          </a:p>
        </p:txBody>
      </p:sp>
      <p:sp>
        <p:nvSpPr>
          <p:cNvPr id="17" name="Content Placeholder 2">
            <a:extLst>
              <a:ext uri="{FF2B5EF4-FFF2-40B4-BE49-F238E27FC236}">
                <a16:creationId xmlns:a16="http://schemas.microsoft.com/office/drawing/2014/main" id="{501A142E-B3D4-40BC-9B3F-ABD55E257298}"/>
              </a:ext>
            </a:extLst>
          </p:cNvPr>
          <p:cNvSpPr>
            <a:spLocks noGrp="1"/>
          </p:cNvSpPr>
          <p:nvPr>
            <p:ph idx="1"/>
          </p:nvPr>
        </p:nvSpPr>
        <p:spPr>
          <a:xfrm>
            <a:off x="723900" y="1875297"/>
            <a:ext cx="8191500" cy="4144503"/>
          </a:xfrm>
        </p:spPr>
        <p:txBody>
          <a:bodyPr>
            <a:normAutofit fontScale="62500" lnSpcReduction="20000"/>
          </a:bodyPr>
          <a:lstStyle/>
          <a:p>
            <a:pPr>
              <a:spcAft>
                <a:spcPts val="600"/>
              </a:spcAft>
              <a:buFont typeface="Wingdings" panose="05000000000000000000" pitchFamily="2" charset="2"/>
              <a:buChar char="p"/>
            </a:pPr>
            <a:r>
              <a:rPr lang="en-GB" altLang="en-US" sz="3800" dirty="0"/>
              <a:t>T</a:t>
            </a:r>
            <a:r>
              <a:rPr lang="en-US" altLang="zh-CN" sz="3800" dirty="0"/>
              <a:t>his </a:t>
            </a:r>
            <a:r>
              <a:rPr lang="en-GB" altLang="en-US" sz="3800" dirty="0"/>
              <a:t>submission presents </a:t>
            </a:r>
          </a:p>
          <a:p>
            <a:pPr lvl="1">
              <a:spcAft>
                <a:spcPts val="600"/>
              </a:spcAft>
              <a:buFont typeface="Wingdings" panose="05000000000000000000" pitchFamily="2" charset="2"/>
              <a:buChar char="§"/>
            </a:pPr>
            <a:r>
              <a:rPr lang="en-GB" altLang="en-US" sz="2900" dirty="0"/>
              <a:t>A typical use case which requires indoor positioning</a:t>
            </a:r>
          </a:p>
          <a:p>
            <a:pPr lvl="1">
              <a:spcAft>
                <a:spcPts val="600"/>
              </a:spcAft>
              <a:buFont typeface="Wingdings" panose="05000000000000000000" pitchFamily="2" charset="2"/>
              <a:buChar char="§"/>
            </a:pPr>
            <a:r>
              <a:rPr lang="en-GB" altLang="en-US" sz="2900" dirty="0"/>
              <a:t>It can enable indoor positioning by using AMP IoT devices and there are following advantages:</a:t>
            </a:r>
          </a:p>
          <a:p>
            <a:pPr marL="990900" lvl="2">
              <a:buFont typeface="Times New Roman" panose="02020603050405020304" pitchFamily="18" charset="0"/>
              <a:buChar char="⁻"/>
            </a:pPr>
            <a:r>
              <a:rPr lang="en-GB" altLang="zh-CN" sz="2900" dirty="0"/>
              <a:t>Easily to be deployed and ultra-low deployment cost</a:t>
            </a:r>
          </a:p>
          <a:p>
            <a:pPr marL="990900" lvl="2">
              <a:buFont typeface="Times New Roman" panose="02020603050405020304" pitchFamily="18" charset="0"/>
              <a:buChar char="⁻"/>
            </a:pPr>
            <a:r>
              <a:rPr lang="en-GB" altLang="zh-CN" sz="2900" dirty="0"/>
              <a:t>Battery-free thus maintenance-free</a:t>
            </a:r>
          </a:p>
          <a:p>
            <a:pPr marL="990900" lvl="2">
              <a:buFont typeface="Times New Roman" panose="02020603050405020304" pitchFamily="18" charset="0"/>
              <a:buChar char="⁻"/>
            </a:pPr>
            <a:r>
              <a:rPr lang="en-GB" altLang="zh-CN" sz="2900" dirty="0"/>
              <a:t>Achieve positioning in vertical dimension</a:t>
            </a:r>
          </a:p>
          <a:p>
            <a:pPr marL="990900" lvl="2">
              <a:buFont typeface="Times New Roman" panose="02020603050405020304" pitchFamily="18" charset="0"/>
              <a:buChar char="⁻"/>
            </a:pPr>
            <a:r>
              <a:rPr lang="en-GB" altLang="zh-CN" sz="2900" dirty="0"/>
              <a:t>Handheld Wi</a:t>
            </a:r>
            <a:r>
              <a:rPr lang="en-US" altLang="zh-CN" sz="2900" dirty="0"/>
              <a:t>Fi equipment can be used thus easily used for verticals and individual customers</a:t>
            </a:r>
            <a:endParaRPr lang="en-GB" altLang="zh-CN" sz="2900" dirty="0"/>
          </a:p>
          <a:p>
            <a:pPr lvl="1">
              <a:spcAft>
                <a:spcPts val="600"/>
              </a:spcAft>
              <a:buFont typeface="Wingdings" panose="05000000000000000000" pitchFamily="2" charset="2"/>
              <a:buChar char="§"/>
            </a:pPr>
            <a:r>
              <a:rPr lang="en-GB" altLang="zh-CN" sz="2900" dirty="0"/>
              <a:t>The typical requirements are:</a:t>
            </a:r>
          </a:p>
          <a:p>
            <a:pPr marL="990900" lvl="2">
              <a:buSzPct val="70000"/>
              <a:buFont typeface="Times New Roman" panose="02020603050405020304" pitchFamily="18" charset="0"/>
              <a:buChar char="⁻"/>
              <a:defRPr/>
            </a:pPr>
            <a:r>
              <a:rPr lang="en-GB" altLang="zh-CN" sz="2900" dirty="0"/>
              <a:t>Coverage: 10-30 meters for indoor </a:t>
            </a:r>
          </a:p>
          <a:p>
            <a:pPr marL="990900" lvl="2">
              <a:buSzPct val="70000"/>
              <a:buFont typeface="Times New Roman" panose="02020603050405020304" pitchFamily="18" charset="0"/>
              <a:buChar char="⁻"/>
              <a:defRPr/>
            </a:pPr>
            <a:r>
              <a:rPr lang="en-GB" altLang="zh-CN" sz="2900" dirty="0"/>
              <a:t>Positioning accuracy: 1~3 m horizontal accuracy and 1~2 m vertical accuracy</a:t>
            </a:r>
            <a:endParaRPr lang="en-GB" altLang="en-US" sz="2900" b="1" dirty="0">
              <a:ea typeface="+mn-ea"/>
              <a:cs typeface="+mn-cs"/>
            </a:endParaRPr>
          </a:p>
          <a:p>
            <a:pPr marL="648000" lvl="1">
              <a:buFont typeface="Times New Roman" panose="02020603050405020304" pitchFamily="18" charset="0"/>
              <a:buChar char="⁻"/>
            </a:pPr>
            <a:endParaRPr lang="en-GB" altLang="en-US" dirty="0"/>
          </a:p>
          <a:p>
            <a:endParaRPr lang="en-US" dirty="0"/>
          </a:p>
        </p:txBody>
      </p:sp>
      <p:sp>
        <p:nvSpPr>
          <p:cNvPr id="12" name="Footer Placeholder 2">
            <a:extLst>
              <a:ext uri="{FF2B5EF4-FFF2-40B4-BE49-F238E27FC236}">
                <a16:creationId xmlns:a16="http://schemas.microsoft.com/office/drawing/2014/main" id="{6CCFFF20-2F80-4A43-908C-FCA7CCD3333D}"/>
              </a:ext>
            </a:extLst>
          </p:cNvPr>
          <p:cNvSpPr>
            <a:spLocks noGrp="1"/>
          </p:cNvSpPr>
          <p:nvPr>
            <p:ph type="ftr" sz="quarter" idx="3"/>
          </p:nvPr>
        </p:nvSpPr>
        <p:spPr>
          <a:xfrm flipH="1">
            <a:off x="6018212" y="6553200"/>
            <a:ext cx="2143060" cy="184666"/>
          </a:xfrm>
        </p:spPr>
        <p:txBody>
          <a:bodyPr/>
          <a:lstStyle/>
          <a:p>
            <a:pPr>
              <a:defRPr/>
            </a:pPr>
            <a:r>
              <a:rPr lang="en-US" altLang="zh-CN" dirty="0"/>
              <a:t>Weijie Xu</a:t>
            </a:r>
            <a:r>
              <a:rPr lang="en-GB" dirty="0"/>
              <a:t>(OPPO)</a:t>
            </a:r>
            <a:endParaRPr lang="en-US" dirty="0"/>
          </a:p>
        </p:txBody>
      </p:sp>
      <p:sp>
        <p:nvSpPr>
          <p:cNvPr id="13" name="Slide Number Placeholder 3">
            <a:extLst>
              <a:ext uri="{FF2B5EF4-FFF2-40B4-BE49-F238E27FC236}">
                <a16:creationId xmlns:a16="http://schemas.microsoft.com/office/drawing/2014/main" id="{89FE18AD-9404-4571-9A25-62C8A66FD86F}"/>
              </a:ext>
            </a:extLst>
          </p:cNvPr>
          <p:cNvSpPr txBox="1">
            <a:spLocks/>
          </p:cNvSpPr>
          <p:nvPr/>
        </p:nvSpPr>
        <p:spPr bwMode="auto">
          <a:xfrm>
            <a:off x="3962400" y="6553200"/>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US"/>
              <a:t>Slide </a:t>
            </a:r>
            <a:fld id="{3099D1E7-2CFE-4362-BB72-AF97192842EA}" type="slidenum">
              <a:rPr lang="en-US" smtClean="0"/>
              <a:pPr>
                <a:defRPr/>
              </a:pPr>
              <a:t>6</a:t>
            </a:fld>
            <a:endParaRPr lang="en-US" dirty="0"/>
          </a:p>
        </p:txBody>
      </p:sp>
    </p:spTree>
    <p:extLst>
      <p:ext uri="{BB962C8B-B14F-4D97-AF65-F5344CB8AC3E}">
        <p14:creationId xmlns:p14="http://schemas.microsoft.com/office/powerpoint/2010/main" val="2292165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a:extLst>
              <a:ext uri="{FF2B5EF4-FFF2-40B4-BE49-F238E27FC236}">
                <a16:creationId xmlns:a16="http://schemas.microsoft.com/office/drawing/2014/main" id="{9AABD6FF-232D-4B87-8694-E829445ACAE9}"/>
              </a:ext>
            </a:extLst>
          </p:cNvPr>
          <p:cNvSpPr txBox="1">
            <a:spLocks/>
          </p:cNvSpPr>
          <p:nvPr/>
        </p:nvSpPr>
        <p:spPr>
          <a:xfrm>
            <a:off x="696912" y="275824"/>
            <a:ext cx="2303451" cy="330601"/>
          </a:xfrm>
          <a:prstGeom prst="rect">
            <a:avLst/>
          </a:prstGeom>
        </p:spPr>
        <p:txBody>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zh-CN" sz="1800" b="1" dirty="0"/>
              <a:t>July 2022</a:t>
            </a:r>
            <a:endParaRPr lang="en-GB" altLang="zh-CN" sz="1800" b="1" dirty="0"/>
          </a:p>
        </p:txBody>
      </p:sp>
      <p:sp>
        <p:nvSpPr>
          <p:cNvPr id="3" name="Slide Number Placeholder 2">
            <a:extLst>
              <a:ext uri="{FF2B5EF4-FFF2-40B4-BE49-F238E27FC236}">
                <a16:creationId xmlns:a16="http://schemas.microsoft.com/office/drawing/2014/main" id="{AE415C1B-F605-4203-A010-97864B3C221F}"/>
              </a:ext>
            </a:extLst>
          </p:cNvPr>
          <p:cNvSpPr>
            <a:spLocks noGrp="1"/>
          </p:cNvSpPr>
          <p:nvPr>
            <p:ph type="sldNum" sz="quarter" idx="11"/>
          </p:nvPr>
        </p:nvSpPr>
        <p:spPr/>
        <p:txBody>
          <a:bodyPr/>
          <a:lstStyle/>
          <a:p>
            <a:pPr>
              <a:defRPr/>
            </a:pPr>
            <a:r>
              <a:rPr lang="en-US"/>
              <a:t>Slide </a:t>
            </a:r>
            <a:fld id="{3099D1E7-2CFE-4362-BB72-AF97192842EA}" type="slidenum">
              <a:rPr lang="en-US" smtClean="0"/>
              <a:pPr>
                <a:defRPr/>
              </a:pPr>
              <a:t>7</a:t>
            </a:fld>
            <a:endParaRPr lang="en-US" dirty="0"/>
          </a:p>
        </p:txBody>
      </p:sp>
      <p:sp>
        <p:nvSpPr>
          <p:cNvPr id="9" name="Rectangle 8">
            <a:extLst>
              <a:ext uri="{FF2B5EF4-FFF2-40B4-BE49-F238E27FC236}">
                <a16:creationId xmlns:a16="http://schemas.microsoft.com/office/drawing/2014/main" id="{BD5B0351-EEBD-4F2B-BBFE-A8CDB3C9FAC2}"/>
              </a:ext>
            </a:extLst>
          </p:cNvPr>
          <p:cNvSpPr/>
          <p:nvPr/>
        </p:nvSpPr>
        <p:spPr>
          <a:xfrm>
            <a:off x="5486400" y="285349"/>
            <a:ext cx="3124200" cy="369332"/>
          </a:xfrm>
          <a:prstGeom prst="rect">
            <a:avLst/>
          </a:prstGeom>
        </p:spPr>
        <p:txBody>
          <a:bodyPr wrap="square">
            <a:spAutoFit/>
          </a:bodyPr>
          <a:lstStyle/>
          <a:p>
            <a:r>
              <a:rPr lang="en-SG" altLang="zh-CN" sz="1800" b="1" dirty="0">
                <a:solidFill>
                  <a:srgbClr val="000000"/>
                </a:solidFill>
              </a:rPr>
              <a:t>Doc.: IEEE 802.11-22/1338r0</a:t>
            </a:r>
            <a:endParaRPr lang="en-SG" altLang="zh-CN" sz="1800" dirty="0"/>
          </a:p>
        </p:txBody>
      </p:sp>
      <p:sp>
        <p:nvSpPr>
          <p:cNvPr id="16" name="Title 1">
            <a:extLst>
              <a:ext uri="{FF2B5EF4-FFF2-40B4-BE49-F238E27FC236}">
                <a16:creationId xmlns:a16="http://schemas.microsoft.com/office/drawing/2014/main" id="{3AB53110-AD58-4455-AAD2-FDA5B46EE028}"/>
              </a:ext>
            </a:extLst>
          </p:cNvPr>
          <p:cNvSpPr>
            <a:spLocks noGrp="1"/>
          </p:cNvSpPr>
          <p:nvPr>
            <p:ph type="title"/>
          </p:nvPr>
        </p:nvSpPr>
        <p:spPr>
          <a:xfrm>
            <a:off x="685800" y="685800"/>
            <a:ext cx="7772400" cy="1066800"/>
          </a:xfrm>
        </p:spPr>
        <p:txBody>
          <a:bodyPr/>
          <a:lstStyle/>
          <a:p>
            <a:r>
              <a:rPr lang="en-US" dirty="0"/>
              <a:t>Reference</a:t>
            </a:r>
          </a:p>
        </p:txBody>
      </p:sp>
      <p:sp>
        <p:nvSpPr>
          <p:cNvPr id="17" name="Content Placeholder 2">
            <a:extLst>
              <a:ext uri="{FF2B5EF4-FFF2-40B4-BE49-F238E27FC236}">
                <a16:creationId xmlns:a16="http://schemas.microsoft.com/office/drawing/2014/main" id="{501A142E-B3D4-40BC-9B3F-ABD55E257298}"/>
              </a:ext>
            </a:extLst>
          </p:cNvPr>
          <p:cNvSpPr>
            <a:spLocks noGrp="1"/>
          </p:cNvSpPr>
          <p:nvPr>
            <p:ph idx="1"/>
          </p:nvPr>
        </p:nvSpPr>
        <p:spPr>
          <a:xfrm>
            <a:off x="696912" y="1600200"/>
            <a:ext cx="7685088" cy="2286000"/>
          </a:xfrm>
        </p:spPr>
        <p:txBody>
          <a:bodyPr>
            <a:normAutofit/>
          </a:bodyPr>
          <a:lstStyle/>
          <a:p>
            <a:pPr marL="457200" indent="-457200">
              <a:buFont typeface="+mj-lt"/>
              <a:buAutoNum type="arabicPeriod"/>
            </a:pPr>
            <a:r>
              <a:rPr lang="en-US" altLang="zh-CN" sz="1800" b="0" dirty="0"/>
              <a:t>https://www.researchandmarkets.com/reports/4531980/indoor-positioning-and-navigation-market</a:t>
            </a:r>
            <a:endParaRPr lang="zh-CN" altLang="en-US" sz="1800" b="0" dirty="0"/>
          </a:p>
          <a:p>
            <a:pPr marL="0" indent="0">
              <a:buNone/>
            </a:pPr>
            <a:endParaRPr lang="en-GB" altLang="en-US" b="0" dirty="0"/>
          </a:p>
          <a:p>
            <a:endParaRPr lang="en-US" sz="2800" dirty="0"/>
          </a:p>
        </p:txBody>
      </p:sp>
      <p:sp>
        <p:nvSpPr>
          <p:cNvPr id="8" name="Footer Placeholder 2">
            <a:extLst>
              <a:ext uri="{FF2B5EF4-FFF2-40B4-BE49-F238E27FC236}">
                <a16:creationId xmlns:a16="http://schemas.microsoft.com/office/drawing/2014/main" id="{6B61F7E0-0302-41BA-8131-B6DAC978EAD9}"/>
              </a:ext>
            </a:extLst>
          </p:cNvPr>
          <p:cNvSpPr>
            <a:spLocks noGrp="1"/>
          </p:cNvSpPr>
          <p:nvPr>
            <p:ph type="ftr" sz="quarter" idx="3"/>
          </p:nvPr>
        </p:nvSpPr>
        <p:spPr>
          <a:xfrm flipH="1">
            <a:off x="6018212" y="6553200"/>
            <a:ext cx="2143060" cy="184666"/>
          </a:xfrm>
        </p:spPr>
        <p:txBody>
          <a:bodyPr/>
          <a:lstStyle/>
          <a:p>
            <a:pPr>
              <a:defRPr/>
            </a:pPr>
            <a:r>
              <a:rPr lang="en-US" altLang="zh-CN" dirty="0"/>
              <a:t>Weijie Xu</a:t>
            </a:r>
            <a:r>
              <a:rPr lang="en-GB" dirty="0"/>
              <a:t>(OPPO)</a:t>
            </a:r>
            <a:endParaRPr lang="en-US" dirty="0"/>
          </a:p>
        </p:txBody>
      </p:sp>
    </p:spTree>
    <p:extLst>
      <p:ext uri="{BB962C8B-B14F-4D97-AF65-F5344CB8AC3E}">
        <p14:creationId xmlns:p14="http://schemas.microsoft.com/office/powerpoint/2010/main" val="4028586781"/>
      </p:ext>
    </p:extLst>
  </p:cSld>
  <p:clrMapOvr>
    <a:masterClrMapping/>
  </p:clrMapOvr>
</p:sld>
</file>

<file path=ppt/theme/theme1.xml><?xml version="1.0" encoding="utf-8"?>
<a:theme xmlns:a="http://schemas.openxmlformats.org/drawingml/2006/main" name="ACcord Submission Templat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ACcord Submission Templat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Ccord Submission Templat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Ccord Submission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ACcord Submission Templat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Ccord Submission Templat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Ccord Submission Templat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Ccord Submission Templat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ACcord Submission Templat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ACcord Submission Template</Template>
  <TotalTime>76926</TotalTime>
  <Words>806</Words>
  <Application>Microsoft Office PowerPoint</Application>
  <PresentationFormat>全屏显示(4:3)</PresentationFormat>
  <Paragraphs>106</Paragraphs>
  <Slides>7</Slides>
  <Notes>5</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7</vt:i4>
      </vt:variant>
    </vt:vector>
  </HeadingPairs>
  <TitlesOfParts>
    <vt:vector size="12" baseType="lpstr">
      <vt:lpstr>微软雅黑</vt:lpstr>
      <vt:lpstr>Arial</vt:lpstr>
      <vt:lpstr>Times New Roman</vt:lpstr>
      <vt:lpstr>Wingdings</vt:lpstr>
      <vt:lpstr>ACcord Submission Template</vt:lpstr>
      <vt:lpstr>Use Cases of indoor positioning in shopping centre</vt:lpstr>
      <vt:lpstr>PowerPoint 演示文稿</vt:lpstr>
      <vt:lpstr>PowerPoint 演示文稿</vt:lpstr>
      <vt:lpstr>PowerPoint 演示文稿</vt:lpstr>
      <vt:lpstr>PowerPoint 演示文稿</vt:lpstr>
      <vt:lpstr>Summary</vt:lpstr>
      <vt:lpstr>Reference</vt:lpstr>
    </vt:vector>
  </TitlesOfParts>
  <Company>&lt;Company Name&gt;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&lt;Document Title&gt;</dc:title>
  <dc:creator>robert.stacey@intel.com</dc:creator>
  <cp:keywords>CTPClassification=:VisualMarkings=, CTPClassification=CTP_IC:VisualMarkings=, CTPClassification=CTP_IC</cp:keywords>
  <cp:lastModifiedBy>weijie</cp:lastModifiedBy>
  <cp:revision>1578</cp:revision>
  <cp:lastPrinted>1998-02-10T13:28:06Z</cp:lastPrinted>
  <dcterms:created xsi:type="dcterms:W3CDTF">2009-12-02T19:05:24Z</dcterms:created>
  <dcterms:modified xsi:type="dcterms:W3CDTF">2022-08-15T10:23:54Z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TitusGUID">
    <vt:lpwstr>5c159031-6120-4243-bbd1-ee5f1f2e96d1</vt:lpwstr>
  </property>
  <property fmtid="{D5CDD505-2E9C-101B-9397-08002B2CF9AE}" pid="4" name="CTP_BU">
    <vt:lpwstr>NEXT GEN AND STANDARDS GROUP</vt:lpwstr>
  </property>
  <property fmtid="{D5CDD505-2E9C-101B-9397-08002B2CF9AE}" pid="5" name="CTP_TimeStamp">
    <vt:lpwstr>2018-05-10 07:13:18Z</vt:lpwstr>
  </property>
  <property fmtid="{D5CDD505-2E9C-101B-9397-08002B2CF9AE}" pid="6" name="CTP_IDSID">
    <vt:lpwstr>NA</vt:lpwstr>
  </property>
  <property fmtid="{D5CDD505-2E9C-101B-9397-08002B2CF9AE}" pid="7" name="CTP_WWID">
    <vt:lpwstr>NA</vt:lpwstr>
  </property>
  <property fmtid="{D5CDD505-2E9C-101B-9397-08002B2CF9AE}" pid="8" name="CTPClassification">
    <vt:lpwstr>CTP_IC</vt:lpwstr>
  </property>
  <property fmtid="{D5CDD505-2E9C-101B-9397-08002B2CF9AE}" pid="9" name="_2015_ms_pID_725343">
    <vt:lpwstr>(3)dYjZlIMPNS1j1dqB6YP+lC/h/B/2pNPp3QOMNi78JruWsJCWfvOX7qOfqVmWapw5nAmNox2d
CepUHOcpyRPGxOrCF4f6Vm+bQd0a6PmeqnduPJBgJlDghSxD1avTFZ63x0RG46RNanxgx9xE
F6b37psHyh5fuVUFporEZMqQXqHBEypactmiYjvUeMxRaF03XE7S31+KHEROZafgT1HavpUh
nCZB99KB4/WSNUWkv0</vt:lpwstr>
  </property>
  <property fmtid="{D5CDD505-2E9C-101B-9397-08002B2CF9AE}" pid="10" name="_2015_ms_pID_7253431">
    <vt:lpwstr>0SXraQUmKnChBZ8aCVQGJMK6QJb2T9gmWfYivL7LSAq+XNuG8X7Xnk
ZVdgv1R/107n0QMg2bwSVk0XjgjCmTESK20xX3TJA65etUbDDk6Z9gBOACmis1hcjMZatQXm
Xng7Mb/2nLdPeqQsInuUJp7DZbD6Ozsn0e3xI0jgh97KDr5s7e/CgLe2gOTO+Gz7rGwQ7tvf
I1PSBBdCPI4H0IJPnwUWjQPraoJGijURx6me</vt:lpwstr>
  </property>
  <property fmtid="{D5CDD505-2E9C-101B-9397-08002B2CF9AE}" pid="11" name="_readonly">
    <vt:lpwstr/>
  </property>
  <property fmtid="{D5CDD505-2E9C-101B-9397-08002B2CF9AE}" pid="12" name="_change">
    <vt:lpwstr/>
  </property>
  <property fmtid="{D5CDD505-2E9C-101B-9397-08002B2CF9AE}" pid="13" name="_full-control">
    <vt:lpwstr/>
  </property>
  <property fmtid="{D5CDD505-2E9C-101B-9397-08002B2CF9AE}" pid="14" name="sflag">
    <vt:lpwstr>1561287843</vt:lpwstr>
  </property>
  <property fmtid="{D5CDD505-2E9C-101B-9397-08002B2CF9AE}" pid="15" name="_2015_ms_pID_7253432">
    <vt:lpwstr>srCqHiAMW9tZQpMu87my+bQ=</vt:lpwstr>
  </property>
</Properties>
</file>