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16"/>
  </p:notesMasterIdLst>
  <p:handoutMasterIdLst>
    <p:handoutMasterId r:id="rId17"/>
  </p:handoutMasterIdLst>
  <p:sldIdLst>
    <p:sldId id="256" r:id="rId4"/>
    <p:sldId id="262" r:id="rId5"/>
    <p:sldId id="265" r:id="rId6"/>
    <p:sldId id="293" r:id="rId7"/>
    <p:sldId id="2368" r:id="rId8"/>
    <p:sldId id="2371" r:id="rId9"/>
    <p:sldId id="294" r:id="rId10"/>
    <p:sldId id="295" r:id="rId11"/>
    <p:sldId id="270" r:id="rId12"/>
    <p:sldId id="278" r:id="rId13"/>
    <p:sldId id="273" r:id="rId14"/>
    <p:sldId id="2373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5" autoAdjust="0"/>
    <p:restoredTop sz="94660"/>
  </p:normalViewPr>
  <p:slideViewPr>
    <p:cSldViewPr>
      <p:cViewPr varScale="1">
        <p:scale>
          <a:sx n="127" d="100"/>
          <a:sy n="127" d="100"/>
        </p:scale>
        <p:origin x="354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Ecclesine (pecclesi)" userId="8026f3ca-466d-45df-ae34-64ba14570b27" providerId="ADAL" clId="{ECF6AB54-6668-4EB2-ABA4-21EB0977554D}"/>
    <pc:docChg chg="delSld modMainMaster">
      <pc:chgData name="Peter Ecclesine (pecclesi)" userId="8026f3ca-466d-45df-ae34-64ba14570b27" providerId="ADAL" clId="{ECF6AB54-6668-4EB2-ABA4-21EB0977554D}" dt="2022-09-15T22:28:22.403" v="7" actId="47"/>
      <pc:docMkLst>
        <pc:docMk/>
      </pc:docMkLst>
      <pc:sldChg chg="del">
        <pc:chgData name="Peter Ecclesine (pecclesi)" userId="8026f3ca-466d-45df-ae34-64ba14570b27" providerId="ADAL" clId="{ECF6AB54-6668-4EB2-ABA4-21EB0977554D}" dt="2022-09-15T22:26:26.478" v="2" actId="47"/>
        <pc:sldMkLst>
          <pc:docMk/>
          <pc:sldMk cId="0" sldId="257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0" sldId="263"/>
        </pc:sldMkLst>
      </pc:sldChg>
      <pc:sldChg chg="del">
        <pc:chgData name="Peter Ecclesine (pecclesi)" userId="8026f3ca-466d-45df-ae34-64ba14570b27" providerId="ADAL" clId="{ECF6AB54-6668-4EB2-ABA4-21EB0977554D}" dt="2022-09-15T22:27:11.933" v="3" actId="47"/>
        <pc:sldMkLst>
          <pc:docMk/>
          <pc:sldMk cId="2345770568" sldId="266"/>
        </pc:sldMkLst>
      </pc:sldChg>
      <pc:sldChg chg="del">
        <pc:chgData name="Peter Ecclesine (pecclesi)" userId="8026f3ca-466d-45df-ae34-64ba14570b27" providerId="ADAL" clId="{ECF6AB54-6668-4EB2-ABA4-21EB0977554D}" dt="2022-09-15T22:27:11.933" v="3" actId="47"/>
        <pc:sldMkLst>
          <pc:docMk/>
          <pc:sldMk cId="8243437" sldId="267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1729816864" sldId="268"/>
        </pc:sldMkLst>
      </pc:sldChg>
      <pc:sldChg chg="del">
        <pc:chgData name="Peter Ecclesine (pecclesi)" userId="8026f3ca-466d-45df-ae34-64ba14570b27" providerId="ADAL" clId="{ECF6AB54-6668-4EB2-ABA4-21EB0977554D}" dt="2022-09-15T22:27:11.933" v="3" actId="47"/>
        <pc:sldMkLst>
          <pc:docMk/>
          <pc:sldMk cId="3096812942" sldId="269"/>
        </pc:sldMkLst>
      </pc:sldChg>
      <pc:sldChg chg="del">
        <pc:chgData name="Peter Ecclesine (pecclesi)" userId="8026f3ca-466d-45df-ae34-64ba14570b27" providerId="ADAL" clId="{ECF6AB54-6668-4EB2-ABA4-21EB0977554D}" dt="2022-09-15T22:27:53.196" v="4" actId="47"/>
        <pc:sldMkLst>
          <pc:docMk/>
          <pc:sldMk cId="2614805109" sldId="271"/>
        </pc:sldMkLst>
      </pc:sldChg>
      <pc:sldChg chg="del">
        <pc:chgData name="Peter Ecclesine (pecclesi)" userId="8026f3ca-466d-45df-ae34-64ba14570b27" providerId="ADAL" clId="{ECF6AB54-6668-4EB2-ABA4-21EB0977554D}" dt="2022-09-15T22:27:56.340" v="5" actId="47"/>
        <pc:sldMkLst>
          <pc:docMk/>
          <pc:sldMk cId="3975686332" sldId="272"/>
        </pc:sldMkLst>
      </pc:sldChg>
      <pc:sldChg chg="del">
        <pc:chgData name="Peter Ecclesine (pecclesi)" userId="8026f3ca-466d-45df-ae34-64ba14570b27" providerId="ADAL" clId="{ECF6AB54-6668-4EB2-ABA4-21EB0977554D}" dt="2022-09-15T22:28:00.023" v="6" actId="47"/>
        <pc:sldMkLst>
          <pc:docMk/>
          <pc:sldMk cId="4177988227" sldId="274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2023899635" sldId="275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2881306593" sldId="276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4277178323" sldId="277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637982395" sldId="279"/>
        </pc:sldMkLst>
      </pc:sldChg>
      <pc:sldChg chg="del">
        <pc:chgData name="Peter Ecclesine (pecclesi)" userId="8026f3ca-466d-45df-ae34-64ba14570b27" providerId="ADAL" clId="{ECF6AB54-6668-4EB2-ABA4-21EB0977554D}" dt="2022-09-15T22:26:26.478" v="2" actId="47"/>
        <pc:sldMkLst>
          <pc:docMk/>
          <pc:sldMk cId="1372385444" sldId="281"/>
        </pc:sldMkLst>
      </pc:sldChg>
      <pc:sldChg chg="del">
        <pc:chgData name="Peter Ecclesine (pecclesi)" userId="8026f3ca-466d-45df-ae34-64ba14570b27" providerId="ADAL" clId="{ECF6AB54-6668-4EB2-ABA4-21EB0977554D}" dt="2022-09-15T22:26:26.478" v="2" actId="47"/>
        <pc:sldMkLst>
          <pc:docMk/>
          <pc:sldMk cId="1968720319" sldId="283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92982801" sldId="286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3714381571" sldId="287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649811360" sldId="288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2228770162" sldId="289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75878603" sldId="290"/>
        </pc:sldMkLst>
      </pc:sldChg>
      <pc:sldChg chg="del">
        <pc:chgData name="Peter Ecclesine (pecclesi)" userId="8026f3ca-466d-45df-ae34-64ba14570b27" providerId="ADAL" clId="{ECF6AB54-6668-4EB2-ABA4-21EB0977554D}" dt="2022-09-15T22:28:22.403" v="7" actId="47"/>
        <pc:sldMkLst>
          <pc:docMk/>
          <pc:sldMk cId="1701027519" sldId="291"/>
        </pc:sldMkLst>
      </pc:sldChg>
      <pc:sldChg chg="del">
        <pc:chgData name="Peter Ecclesine (pecclesi)" userId="8026f3ca-466d-45df-ae34-64ba14570b27" providerId="ADAL" clId="{ECF6AB54-6668-4EB2-ABA4-21EB0977554D}" dt="2022-09-15T22:26:26.478" v="2" actId="47"/>
        <pc:sldMkLst>
          <pc:docMk/>
          <pc:sldMk cId="4007096157" sldId="2367"/>
        </pc:sldMkLst>
      </pc:sldChg>
      <pc:sldChg chg="del">
        <pc:chgData name="Peter Ecclesine (pecclesi)" userId="8026f3ca-466d-45df-ae34-64ba14570b27" providerId="ADAL" clId="{ECF6AB54-6668-4EB2-ABA4-21EB0977554D}" dt="2022-09-15T22:27:11.933" v="3" actId="47"/>
        <pc:sldMkLst>
          <pc:docMk/>
          <pc:sldMk cId="1755742735" sldId="2369"/>
        </pc:sldMkLst>
      </pc:sldChg>
      <pc:sldMasterChg chg="modSp mod">
        <pc:chgData name="Peter Ecclesine (pecclesi)" userId="8026f3ca-466d-45df-ae34-64ba14570b27" providerId="ADAL" clId="{ECF6AB54-6668-4EB2-ABA4-21EB0977554D}" dt="2022-09-15T22:25:57.411" v="1" actId="6549"/>
        <pc:sldMasterMkLst>
          <pc:docMk/>
          <pc:sldMasterMk cId="0" sldId="2147483648"/>
        </pc:sldMasterMkLst>
        <pc:spChg chg="mod">
          <ac:chgData name="Peter Ecclesine (pecclesi)" userId="8026f3ca-466d-45df-ae34-64ba14570b27" providerId="ADAL" clId="{ECF6AB54-6668-4EB2-ABA4-21EB0977554D}" dt="2022-09-15T22:25:57.411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929218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70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2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802.11-22/1303r2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September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66410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323844" y="332601"/>
            <a:ext cx="29537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802.11-22/1507r1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15080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harrybims@me.com" TargetMode="External"/><Relationship Id="rId13" Type="http://schemas.openxmlformats.org/officeDocument/2006/relationships/hyperlink" Target="mailto:po-kai.huang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claudiodasilva@fb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edward.ks.au@gmail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Yujin.Noh@senscomm.com" TargetMode="External"/><Relationship Id="rId4" Type="http://schemas.openxmlformats.org/officeDocument/2006/relationships/hyperlink" Target="mailto:petere@ieee.org" TargetMode="External"/><Relationship Id="rId9" Type="http://schemas.openxmlformats.org/officeDocument/2006/relationships/hyperlink" Target="mailto:carol@ansley.com" TargetMode="External"/><Relationship Id="rId14" Type="http://schemas.openxmlformats.org/officeDocument/2006/relationships/hyperlink" Target="mailto:emily.h.qi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270-63-0000-ana-database.x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dot11StationConfigEntry" TargetMode="External"/><Relationship Id="rId7" Type="http://schemas.openxmlformats.org/officeDocument/2006/relationships/hyperlink" Target="ExtendedCapabilities" TargetMode="External"/><Relationship Id="rId2" Type="http://schemas.openxmlformats.org/officeDocument/2006/relationships/hyperlink" Target="TGbc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TGme" TargetMode="External"/><Relationship Id="rId5" Type="http://schemas.openxmlformats.org/officeDocument/2006/relationships/hyperlink" Target="TGbd" TargetMode="External"/><Relationship Id="rId4" Type="http://schemas.openxmlformats.org/officeDocument/2006/relationships/hyperlink" Target="dot11sm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916-09-0arc-clause-6-3-new-text.docx" TargetMode="External"/><Relationship Id="rId2" Type="http://schemas.openxmlformats.org/officeDocument/2006/relationships/hyperlink" Target="https://mentor.ieee.org/802.11/dcn/22/11-22-1137-01-0arc-clause-6-3-re-write-presentation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(Sept 2022)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	Comment resolvers on Visio figures will be asked to provide the revised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September 2022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Nov, 2022.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326911"/>
              </p:ext>
            </p:extLst>
          </p:nvPr>
        </p:nvGraphicFramePr>
        <p:xfrm>
          <a:off x="838200" y="2057400"/>
          <a:ext cx="10546268" cy="555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148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July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802.11-2024 Amendment 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802.11-2024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6105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889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TGbf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– 105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TGbh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- 34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2023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552919"/>
              </p:ext>
            </p:extLst>
          </p:nvPr>
        </p:nvGraphicFramePr>
        <p:xfrm>
          <a:off x="737392" y="1374227"/>
          <a:ext cx="9032625" cy="50855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90113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5095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40861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21132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27658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755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08036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bf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bh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Roy Want, Chao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Chun Wang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Yujin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4148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 release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2020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Claudio da Silva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 err="1">
                          <a:solidFill>
                            <a:srgbClr val="FF0000"/>
                          </a:solidFill>
                        </a:rPr>
                        <a:t>bh</a:t>
                      </a:r>
                      <a:endParaRPr lang="en-US" sz="1600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Carol Ansley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13-Sep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Sept 2022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99820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Peter Ecclesine –</a:t>
            </a:r>
            <a:r>
              <a:rPr lang="en-US" sz="1600" dirty="0"/>
              <a:t> </a:t>
            </a:r>
            <a:r>
              <a:rPr lang="en-US" sz="1600" dirty="0">
                <a:hlinkClick r:id="rId4"/>
              </a:rPr>
              <a:t>petere@ieee.org</a:t>
            </a:r>
            <a:r>
              <a:rPr lang="en-US" sz="1600" dirty="0"/>
              <a:t> 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Yujin</a:t>
            </a:r>
            <a:r>
              <a:rPr lang="en-US" sz="1600" b="1" dirty="0"/>
              <a:t> Noh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fi-FI" sz="1600" dirty="0">
                <a:hlinkClick r:id="rId10"/>
              </a:rPr>
              <a:t>Yujin.Noh@senscomm.com</a:t>
            </a:r>
            <a:r>
              <a:rPr lang="fi-FI" sz="1600" dirty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2"/>
              </a:rPr>
              <a:t>claudiodasilva@fb.com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</a:t>
            </a:r>
            <a:r>
              <a:rPr lang="en-US" sz="1600" u="sng" dirty="0">
                <a:hlinkClick r:id="rId11"/>
              </a:rPr>
              <a:t>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/>
              <a:t>September </a:t>
            </a:r>
            <a:r>
              <a:rPr lang="en-GB" dirty="0"/>
              <a:t>13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600" dirty="0"/>
              <a:t>11az – after SA2 recirc with 21 editorial comments, will take decision on them. May do 10 day recirc</a:t>
            </a:r>
            <a:endParaRPr lang="en-GB" sz="1600" b="0" dirty="0"/>
          </a:p>
          <a:p>
            <a:r>
              <a:rPr lang="en-GB" sz="1600" dirty="0"/>
              <a:t>11bc – hope to have D5.0 out of this week </a:t>
            </a:r>
            <a:r>
              <a:rPr lang="en-GB" sz="1600" b="0" dirty="0"/>
              <a:t> </a:t>
            </a:r>
          </a:p>
          <a:p>
            <a:r>
              <a:rPr lang="en-GB" sz="1600" dirty="0"/>
              <a:t>11bd – Have 4 comments on D6.0 , will resolve all comments and recirc out of this week. Will request </a:t>
            </a:r>
            <a:r>
              <a:rPr lang="en-GB" sz="1600" dirty="0" err="1"/>
              <a:t>RevCom</a:t>
            </a:r>
            <a:r>
              <a:rPr lang="en-GB" sz="1600" dirty="0"/>
              <a:t> conditional approval at WG plenary.</a:t>
            </a:r>
          </a:p>
          <a:p>
            <a:r>
              <a:rPr lang="en-GB" sz="1600" dirty="0"/>
              <a:t>11bb – have 55 comments on D3.0, will resolve and recirc out of this meeting. Will request SA ballot conditional approval at WG plenary.</a:t>
            </a:r>
            <a:endParaRPr lang="en-GB" sz="1600" b="0" dirty="0"/>
          </a:p>
          <a:p>
            <a:r>
              <a:rPr lang="en-GB" sz="1600" dirty="0"/>
              <a:t>11be – after MAC ad hoc last week, 4120 comments , 760 resolutions were approved and over 800 are ready for motion. Will have D2.2 out of this week, today over 900 pages. Hope to have D3.0 out of November. </a:t>
            </a:r>
            <a:endParaRPr lang="en-US" sz="1600" b="0" dirty="0"/>
          </a:p>
          <a:p>
            <a:r>
              <a:rPr lang="en-US" sz="1600" dirty="0"/>
              <a:t>11bf </a:t>
            </a:r>
            <a:r>
              <a:rPr lang="en-GB" sz="1600" dirty="0"/>
              <a:t>–</a:t>
            </a:r>
            <a:r>
              <a:rPr lang="en-US" sz="1600" dirty="0"/>
              <a:t> working on CC comments, approved 435 comment resolutions  out of ~900 comments.  Focus on technical and General comments. Posted D0.3 Sept 11, 120 pages. Hope to initial WG LB out of November.</a:t>
            </a:r>
          </a:p>
          <a:p>
            <a:r>
              <a:rPr lang="en-GB" sz="1600" dirty="0"/>
              <a:t>11bh – Have D0.2, may create a D0.3 out of September. Needing consensus on what is to be defined.</a:t>
            </a:r>
            <a:endParaRPr lang="en-GB" sz="1600" b="0" dirty="0"/>
          </a:p>
          <a:p>
            <a:r>
              <a:rPr lang="en-GB" sz="1600" dirty="0"/>
              <a:t>11bi – Doing Requirements doc with more than 20 remaining requirements, and some updates to accepted requirements. </a:t>
            </a:r>
          </a:p>
          <a:p>
            <a:r>
              <a:rPr lang="en-GB" sz="1600" dirty="0" err="1"/>
              <a:t>REVme</a:t>
            </a:r>
            <a:r>
              <a:rPr lang="en-GB" sz="1600" dirty="0"/>
              <a:t> – working on D1.4 with ~400 comments remaining. Expect to recirc D2.0 out of this week.</a:t>
            </a:r>
            <a:endParaRPr lang="en-GB" sz="1600" b="0" dirty="0"/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B42F-568D-4A28-A05F-BF78B047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81F9-FE4E-4B5B-A2BC-D06A05873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Topics – ANA assignments.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In October 2021, we detected a duplicated assignment.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   Always include the latest ANA assignments in Editors meeting on an ANA slide. 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dirty="0"/>
              <a:t>  </a:t>
            </a:r>
            <a:r>
              <a:rPr lang="en-US" sz="1800" dirty="0"/>
              <a:t>Request every meeting there is an Editor’s review of latest ANA assignments.</a:t>
            </a:r>
          </a:p>
          <a:p>
            <a:endParaRPr lang="en-US" sz="1800" dirty="0"/>
          </a:p>
          <a:p>
            <a:r>
              <a:rPr lang="en-US" sz="1800" dirty="0"/>
              <a:t>   A new revision of the ANA database is available from Sept 10, 2022</a:t>
            </a:r>
          </a:p>
          <a:p>
            <a:r>
              <a:rPr lang="en-US" sz="1800" dirty="0">
                <a:hlinkClick r:id="rId2"/>
              </a:rPr>
              <a:t>https://mentor.ieee.org/802.11/dcn/11/11-11-0270-63-0000-ana-database.xls</a:t>
            </a:r>
            <a:r>
              <a:rPr lang="en-US" sz="1800" dirty="0"/>
              <a:t>  </a:t>
            </a:r>
          </a:p>
          <a:p>
            <a:endParaRPr lang="en-US" sz="1800" dirty="0"/>
          </a:p>
          <a:p>
            <a:r>
              <a:rPr lang="en-US" sz="1800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4923-0F53-4009-81E1-26DA9805D9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E844F-B623-4838-848F-8BB61EF800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5D7199-F3CB-464E-B4CD-604E8BD879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 assignments to Sept 10, 2022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320" y="1581152"/>
            <a:ext cx="446628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etc. since the July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3773A19-8A71-0494-17E4-5E40CDEE7103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3307219"/>
          <a:ext cx="10361613" cy="14611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764">
                  <a:extLst>
                    <a:ext uri="{9D8B030D-6E8A-4147-A177-3AD203B41FA5}">
                      <a16:colId xmlns:a16="http://schemas.microsoft.com/office/drawing/2014/main" val="3398321479"/>
                    </a:ext>
                  </a:extLst>
                </a:gridCol>
                <a:gridCol w="437421">
                  <a:extLst>
                    <a:ext uri="{9D8B030D-6E8A-4147-A177-3AD203B41FA5}">
                      <a16:colId xmlns:a16="http://schemas.microsoft.com/office/drawing/2014/main" val="709902886"/>
                    </a:ext>
                  </a:extLst>
                </a:gridCol>
                <a:gridCol w="444402">
                  <a:extLst>
                    <a:ext uri="{9D8B030D-6E8A-4147-A177-3AD203B41FA5}">
                      <a16:colId xmlns:a16="http://schemas.microsoft.com/office/drawing/2014/main" val="3396512714"/>
                    </a:ext>
                  </a:extLst>
                </a:gridCol>
                <a:gridCol w="623946">
                  <a:extLst>
                    <a:ext uri="{9D8B030D-6E8A-4147-A177-3AD203B41FA5}">
                      <a16:colId xmlns:a16="http://schemas.microsoft.com/office/drawing/2014/main" val="3189887357"/>
                    </a:ext>
                  </a:extLst>
                </a:gridCol>
                <a:gridCol w="510325">
                  <a:extLst>
                    <a:ext uri="{9D8B030D-6E8A-4147-A177-3AD203B41FA5}">
                      <a16:colId xmlns:a16="http://schemas.microsoft.com/office/drawing/2014/main" val="4292521976"/>
                    </a:ext>
                  </a:extLst>
                </a:gridCol>
                <a:gridCol w="1250606">
                  <a:extLst>
                    <a:ext uri="{9D8B030D-6E8A-4147-A177-3AD203B41FA5}">
                      <a16:colId xmlns:a16="http://schemas.microsoft.com/office/drawing/2014/main" val="3274144383"/>
                    </a:ext>
                  </a:extLst>
                </a:gridCol>
                <a:gridCol w="818226">
                  <a:extLst>
                    <a:ext uri="{9D8B030D-6E8A-4147-A177-3AD203B41FA5}">
                      <a16:colId xmlns:a16="http://schemas.microsoft.com/office/drawing/2014/main" val="822806722"/>
                    </a:ext>
                  </a:extLst>
                </a:gridCol>
                <a:gridCol w="637131">
                  <a:extLst>
                    <a:ext uri="{9D8B030D-6E8A-4147-A177-3AD203B41FA5}">
                      <a16:colId xmlns:a16="http://schemas.microsoft.com/office/drawing/2014/main" val="1556572036"/>
                    </a:ext>
                  </a:extLst>
                </a:gridCol>
                <a:gridCol w="631702">
                  <a:extLst>
                    <a:ext uri="{9D8B030D-6E8A-4147-A177-3AD203B41FA5}">
                      <a16:colId xmlns:a16="http://schemas.microsoft.com/office/drawing/2014/main" val="778679111"/>
                    </a:ext>
                  </a:extLst>
                </a:gridCol>
                <a:gridCol w="1632574">
                  <a:extLst>
                    <a:ext uri="{9D8B030D-6E8A-4147-A177-3AD203B41FA5}">
                      <a16:colId xmlns:a16="http://schemas.microsoft.com/office/drawing/2014/main" val="3733505233"/>
                    </a:ext>
                  </a:extLst>
                </a:gridCol>
                <a:gridCol w="430441">
                  <a:extLst>
                    <a:ext uri="{9D8B030D-6E8A-4147-A177-3AD203B41FA5}">
                      <a16:colId xmlns:a16="http://schemas.microsoft.com/office/drawing/2014/main" val="2733087844"/>
                    </a:ext>
                  </a:extLst>
                </a:gridCol>
                <a:gridCol w="1215706">
                  <a:extLst>
                    <a:ext uri="{9D8B030D-6E8A-4147-A177-3AD203B41FA5}">
                      <a16:colId xmlns:a16="http://schemas.microsoft.com/office/drawing/2014/main" val="1050573788"/>
                    </a:ext>
                  </a:extLst>
                </a:gridCol>
                <a:gridCol w="442463">
                  <a:extLst>
                    <a:ext uri="{9D8B030D-6E8A-4147-A177-3AD203B41FA5}">
                      <a16:colId xmlns:a16="http://schemas.microsoft.com/office/drawing/2014/main" val="860534297"/>
                    </a:ext>
                  </a:extLst>
                </a:gridCol>
                <a:gridCol w="637906">
                  <a:extLst>
                    <a:ext uri="{9D8B030D-6E8A-4147-A177-3AD203B41FA5}">
                      <a16:colId xmlns:a16="http://schemas.microsoft.com/office/drawing/2014/main" val="743007528"/>
                    </a:ext>
                  </a:extLst>
                </a:gridCol>
              </a:tblGrid>
              <a:tr h="204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TransactionID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Type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Status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User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Group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Resource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Ref Doc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Ref Subclause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Ref Location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Name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Req Value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Description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Allocated Value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Requested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extLst>
                  <a:ext uri="{0D108BD9-81ED-4DB2-BD59-A6C34878D82A}">
                    <a16:rowId xmlns:a16="http://schemas.microsoft.com/office/drawing/2014/main" val="1354226367"/>
                  </a:ext>
                </a:extLst>
              </a:tr>
              <a:tr h="18613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1347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Allocate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Successful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Carol Ansley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2"/>
                        </a:rPr>
                        <a:t>TGbc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3"/>
                        </a:rPr>
                        <a:t>dot11StationConfigEntry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C.3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dot11EBCSAPGroupID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3"/>
                        </a:rPr>
                        <a:t>224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2022-07-26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extLst>
                  <a:ext uri="{0D108BD9-81ED-4DB2-BD59-A6C34878D82A}">
                    <a16:rowId xmlns:a16="http://schemas.microsoft.com/office/drawing/2014/main" val="392188992"/>
                  </a:ext>
                </a:extLst>
              </a:tr>
              <a:tr h="18613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1348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Allocate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Successful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Carol Ansley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2"/>
                        </a:rPr>
                        <a:t>TGbc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3"/>
                        </a:rPr>
                        <a:t>dot11StationConfigEntry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C.3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dot11EBCSInfoPHYType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3"/>
                        </a:rPr>
                        <a:t>225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2022-07-26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extLst>
                  <a:ext uri="{0D108BD9-81ED-4DB2-BD59-A6C34878D82A}">
                    <a16:rowId xmlns:a16="http://schemas.microsoft.com/office/drawing/2014/main" val="2022613349"/>
                  </a:ext>
                </a:extLst>
              </a:tr>
              <a:tr h="18613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1349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Allocate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Successful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Carol Ansley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2"/>
                        </a:rPr>
                        <a:t>TGbc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4"/>
                        </a:rPr>
                        <a:t>dot11smt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C.3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dot11EBCSTrafficStreamTable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4"/>
                        </a:rPr>
                        <a:t>48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2022-07-26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extLst>
                  <a:ext uri="{0D108BD9-81ED-4DB2-BD59-A6C34878D82A}">
                    <a16:rowId xmlns:a16="http://schemas.microsoft.com/office/drawing/2014/main" val="2940764158"/>
                  </a:ext>
                </a:extLst>
              </a:tr>
              <a:tr h="18613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Rename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Successful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Yujin Noh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5"/>
                        </a:rPr>
                        <a:t>TGbd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3"/>
                        </a:rPr>
                        <a:t>dot11StationConfigEntry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C.3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dot11NGVOptionImplemented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2022-08-15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extLst>
                  <a:ext uri="{0D108BD9-81ED-4DB2-BD59-A6C34878D82A}">
                    <a16:rowId xmlns:a16="http://schemas.microsoft.com/office/drawing/2014/main" val="623565812"/>
                  </a:ext>
                </a:extLst>
              </a:tr>
              <a:tr h="3071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1351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Rename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Successful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Yujin Noh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5"/>
                        </a:rPr>
                        <a:t>TGbd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3"/>
                        </a:rPr>
                        <a:t>dot11StationConfigEntry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C.3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dot11NONNGVRadioEnvironmentImplemented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2022-08-15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extLst>
                  <a:ext uri="{0D108BD9-81ED-4DB2-BD59-A6C34878D82A}">
                    <a16:rowId xmlns:a16="http://schemas.microsoft.com/office/drawing/2014/main" val="1114079349"/>
                  </a:ext>
                </a:extLst>
              </a:tr>
              <a:tr h="2047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1352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Allocate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Successful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Emily Qi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6"/>
                        </a:rPr>
                        <a:t>TGme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7"/>
                        </a:rPr>
                        <a:t>ExtendedCapabilities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9.4.2.26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Table 9-153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Off-channel TWT Scheduling Support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7"/>
                        </a:rPr>
                        <a:t>100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2022-08-15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881" marR="41881" marT="0" marB="0"/>
                </a:tc>
                <a:extLst>
                  <a:ext uri="{0D108BD9-81ED-4DB2-BD59-A6C34878D82A}">
                    <a16:rowId xmlns:a16="http://schemas.microsoft.com/office/drawing/2014/main" val="511805724"/>
                  </a:ext>
                </a:extLst>
              </a:tr>
            </a:tbl>
          </a:graphicData>
        </a:graphic>
      </p:graphicFrame>
      <p:sp>
        <p:nvSpPr>
          <p:cNvPr id="8" name="Rectangle 1">
            <a:hlinkClick r:id="rId7"/>
            <a:extLst>
              <a:ext uri="{FF2B5EF4-FFF2-40B4-BE49-F238E27FC236}">
                <a16:creationId xmlns:a16="http://schemas.microsoft.com/office/drawing/2014/main" id="{A874877D-75BE-CDCC-F3F3-2D8B7475D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3067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5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2B5B-4630-A352-6190-9E294E05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6 Re-Write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8E904-6966-31F1-4EB7-8CADBFD4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https://mentor.ieee.org/802.11/dcn/22/11-22-1137-01-0arc-clause-6-3-re-write-presentation.pptx</a:t>
            </a:r>
            <a:endParaRPr lang="en-US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u="sng" dirty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https://mentor.ieee.org/802.11/dcn/22/11-22-0916-09-0arc-clause-6-3-new-text.docx</a:t>
            </a:r>
            <a:r>
              <a:rPr lang="en-US" sz="1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Proposed new text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1A741-8084-115E-007C-C1DCECC20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FFB7A-4DD2-59A3-ED7C-59344C61B5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4C913C-4BA1-C311-A2BE-DD612B92C6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66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911AA4-AE86-7841-7A55-27E1EF8F2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Estimated reduction in pages:  300+</a:t>
            </a:r>
          </a:p>
          <a:p>
            <a:endParaRPr lang="en-US" dirty="0"/>
          </a:p>
          <a:p>
            <a:r>
              <a:rPr lang="en-US" dirty="0"/>
              <a:t>Suggested that “experts” should look at the primitives in their area(s) and confirm that </a:t>
            </a:r>
          </a:p>
          <a:p>
            <a:pPr lvl="1"/>
            <a:r>
              <a:rPr lang="en-US" dirty="0"/>
              <a:t>they are content that the new format works for them.</a:t>
            </a:r>
          </a:p>
          <a:p>
            <a:pPr lvl="1"/>
            <a:r>
              <a:rPr lang="en-US" dirty="0"/>
              <a:t>Also, check that the references in the Table are correct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E5CFB8-1BB9-BB68-BD34-10FA46E79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New Text in 22/0916r9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735DA-1DDD-E53B-F76C-56C6675FC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53218" y="332602"/>
            <a:ext cx="955390" cy="276999"/>
          </a:xfrm>
        </p:spPr>
        <p:txBody>
          <a:bodyPr/>
          <a:lstStyle/>
          <a:p>
            <a:pPr defTabSz="914400">
              <a:buClrTx/>
              <a:buSzTx/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+mn-ea"/>
              </a:rPr>
              <a:t>Sept 2022</a:t>
            </a:r>
            <a:endParaRPr lang="en-US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C12C9-6EAC-8F9C-3DE7-E7AE301E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buClrTx/>
              <a:buSzTx/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ea typeface="+mn-ea"/>
              </a:rPr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C8C97-39AF-93AC-C5B7-CB71FC9A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15925" y="6475413"/>
            <a:ext cx="509755" cy="184666"/>
          </a:xfrm>
        </p:spPr>
        <p:txBody>
          <a:bodyPr/>
          <a:lstStyle/>
          <a:p>
            <a:pPr defTabSz="914400">
              <a:buClrTx/>
              <a:buSzTx/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ea typeface="+mn-ea"/>
              </a:rPr>
              <a:t>Slide </a:t>
            </a:r>
            <a:fld id="{31D45EC1-4C6A-4C4C-A230-3BDF24B584F8}" type="slidenum">
              <a:rPr lang="en-US">
                <a:solidFill>
                  <a:srgbClr val="000000"/>
                </a:solidFill>
                <a:latin typeface="Times New Roman" pitchFamily="18" charset="0"/>
                <a:ea typeface="+mn-ea"/>
              </a:rPr>
              <a:pPr defTabSz="914400">
                <a:buClrTx/>
                <a:buSzTx/>
                <a:defRPr/>
              </a:pPr>
              <a:t>7</a:t>
            </a:fld>
            <a:endParaRPr lang="en-US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5992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3E0AB3-49FC-6828-B470-7B5D7094E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913" y="1981200"/>
            <a:ext cx="7761287" cy="4114800"/>
          </a:xfrm>
        </p:spPr>
        <p:txBody>
          <a:bodyPr/>
          <a:lstStyle/>
          <a:p>
            <a:r>
              <a:rPr lang="en-US" dirty="0"/>
              <a:t>New amendments can simply add a line to the Table in 6.4 for each service</a:t>
            </a:r>
          </a:p>
          <a:p>
            <a:pPr lvl="1"/>
            <a:r>
              <a:rPr lang="en-US" dirty="0"/>
              <a:t>Include the correct text references </a:t>
            </a:r>
          </a:p>
          <a:p>
            <a:pPr lvl="1"/>
            <a:r>
              <a:rPr lang="en-US" dirty="0"/>
              <a:t>Include references to the primitives in text plus how to and when to use them (no difference to previous) 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They can add to the Table in 6.4 AND insert the full primitives, in all their glory, in 6.5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This change will reduce the work of every TG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1F0BDB-5865-8098-C0BC-F5D90E75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22/1507r1 New Amendments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EDA53-71D0-3DA6-4B71-52E0073486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53218" y="332602"/>
            <a:ext cx="955390" cy="276999"/>
          </a:xfrm>
        </p:spPr>
        <p:txBody>
          <a:bodyPr/>
          <a:lstStyle/>
          <a:p>
            <a:pPr defTabSz="914400">
              <a:buClrTx/>
              <a:buSzTx/>
              <a:defRPr/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+mn-ea"/>
              </a:rPr>
              <a:t>Sept 2022</a:t>
            </a:r>
            <a:endParaRPr lang="en-US" b="1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069AF-EBB3-E9C6-D7FE-230B6A65F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>
              <a:buClrTx/>
              <a:buSzTx/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ea typeface="+mn-ea"/>
              </a:rPr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BE64A-3057-B257-24EF-A9AD9C10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18778" y="6475413"/>
            <a:ext cx="504049" cy="184666"/>
          </a:xfrm>
        </p:spPr>
        <p:txBody>
          <a:bodyPr/>
          <a:lstStyle/>
          <a:p>
            <a:pPr defTabSz="914400">
              <a:buClrTx/>
              <a:buSzTx/>
              <a:defRPr/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ea typeface="+mn-ea"/>
              </a:rPr>
              <a:t>Slide </a:t>
            </a:r>
            <a:fld id="{31D45EC1-4C6A-4C4C-A230-3BDF24B584F8}" type="slidenum">
              <a:rPr lang="en-US">
                <a:solidFill>
                  <a:srgbClr val="000000"/>
                </a:solidFill>
                <a:latin typeface="Times New Roman" pitchFamily="18" charset="0"/>
                <a:ea typeface="+mn-ea"/>
              </a:rPr>
              <a:pPr defTabSz="914400">
                <a:buClrTx/>
                <a:buSzTx/>
                <a:defRPr/>
              </a:pPr>
              <a:t>8</a:t>
            </a:fld>
            <a:endParaRPr lang="en-US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7221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IEEE Standards Style Manual </a:t>
            </a:r>
            <a:r>
              <a:rPr lang="en-US" b="0" dirty="0"/>
              <a:t>when creating or updating drafts. Policy (inclusive terms), key words and pronouns (e.g., he, she) were revised. [</a:t>
            </a:r>
            <a:r>
              <a:rPr lang="en-US" sz="1800" b="0" dirty="0"/>
              <a:t>the male or female pronoun alone or the variation he/she/they should not be used.]</a:t>
            </a:r>
            <a:r>
              <a:rPr lang="en-US" b="0" dirty="0"/>
              <a:t>	</a:t>
            </a:r>
          </a:p>
          <a:p>
            <a:r>
              <a:rPr lang="en-US" b="0" dirty="0"/>
              <a:t> 	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  <a:p>
            <a:r>
              <a:rPr lang="en-US" b="0" dirty="0"/>
              <a:t>We may revisit numbering of MAC addresses and their form of expression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12413</TotalTime>
  <Words>1681</Words>
  <Application>Microsoft Office PowerPoint</Application>
  <PresentationFormat>Widescreen</PresentationFormat>
  <Paragraphs>356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Custom Design</vt:lpstr>
      <vt:lpstr>Default Design</vt:lpstr>
      <vt:lpstr>Document</vt:lpstr>
      <vt:lpstr>802.11 WG Editor’s Meeting (Sept 2022)</vt:lpstr>
      <vt:lpstr>Volunteer Editor Contacts</vt:lpstr>
      <vt:lpstr>September 13th roundtable status report</vt:lpstr>
      <vt:lpstr>WG Style Guide, 11be and REVme practice</vt:lpstr>
      <vt:lpstr>ANA assignments to Sept 10, 2022</vt:lpstr>
      <vt:lpstr>Clause 6 Re-Write</vt:lpstr>
      <vt:lpstr>REVme New Text in 22/0916r9</vt:lpstr>
      <vt:lpstr>REVme 22/1507r1 New Amendments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439</cp:revision>
  <cp:lastPrinted>1601-01-01T00:00:00Z</cp:lastPrinted>
  <dcterms:created xsi:type="dcterms:W3CDTF">2018-01-07T18:30:13Z</dcterms:created>
  <dcterms:modified xsi:type="dcterms:W3CDTF">2022-09-15T22:28:33Z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