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0"/>
  </p:notesMasterIdLst>
  <p:sldIdLst>
    <p:sldId id="256" r:id="rId2"/>
    <p:sldId id="257" r:id="rId3"/>
    <p:sldId id="258" r:id="rId4"/>
    <p:sldId id="259" r:id="rId5"/>
    <p:sldId id="2366"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417" r:id="rId19"/>
    <p:sldId id="2424" r:id="rId20"/>
    <p:sldId id="2416" r:id="rId21"/>
    <p:sldId id="2385" r:id="rId22"/>
    <p:sldId id="2413" r:id="rId23"/>
    <p:sldId id="2418" r:id="rId24"/>
    <p:sldId id="2419" r:id="rId25"/>
    <p:sldId id="2420" r:id="rId26"/>
    <p:sldId id="2421" r:id="rId27"/>
    <p:sldId id="2422" r:id="rId28"/>
    <p:sldId id="2423" r:id="rId29"/>
    <p:sldId id="2377" r:id="rId30"/>
    <p:sldId id="2378" r:id="rId31"/>
    <p:sldId id="2414" r:id="rId32"/>
    <p:sldId id="2379" r:id="rId33"/>
    <p:sldId id="2380" r:id="rId34"/>
    <p:sldId id="2381" r:id="rId35"/>
    <p:sldId id="2382" r:id="rId36"/>
    <p:sldId id="2373" r:id="rId37"/>
    <p:sldId id="293" r:id="rId38"/>
    <p:sldId id="267" r:id="rId3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93" autoAdjust="0"/>
    <p:restoredTop sz="96786"/>
  </p:normalViewPr>
  <p:slideViewPr>
    <p:cSldViewPr snapToGrid="0" snapToObjects="1">
      <p:cViewPr varScale="1">
        <p:scale>
          <a:sx n="134" d="100"/>
          <a:sy n="134" d="100"/>
        </p:scale>
        <p:origin x="192" y="2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8197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September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1296r5</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September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2022-09-12</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In-room Attendees</a:t>
            </a:r>
          </a:p>
          <a:p>
            <a:pPr marL="285750" lvl="1" indent="-285750">
              <a:buFont typeface="Arial" panose="020B0604020202020204" pitchFamily="34" charset="0"/>
              <a:buChar char="•"/>
            </a:pPr>
            <a:r>
              <a:rPr lang="en-US" dirty="0"/>
              <a:t>In Webex choose connect without audio before you join</a:t>
            </a:r>
          </a:p>
          <a:p>
            <a:pPr marL="285750" lvl="1" indent="-285750">
              <a:buFont typeface="Arial" panose="020B0604020202020204" pitchFamily="34" charset="0"/>
              <a:buChar char="•"/>
            </a:pPr>
            <a:r>
              <a:rPr lang="en-US" dirty="0"/>
              <a:t>Use the Webex queue to indicate you want to speak</a:t>
            </a:r>
          </a:p>
          <a:p>
            <a:pPr marL="285750" lvl="1" indent="-285750">
              <a:buFont typeface="Arial" panose="020B0604020202020204" pitchFamily="34" charset="0"/>
              <a:buChar char="•"/>
            </a:pPr>
            <a:r>
              <a:rPr lang="en-US" dirty="0"/>
              <a:t>Wait to hold the microphone to make a comment</a:t>
            </a:r>
          </a:p>
          <a:p>
            <a:pPr marL="285750" lvl="1" indent="-285750">
              <a:buFont typeface="Arial" panose="020B0604020202020204" pitchFamily="34" charset="0"/>
              <a:buChar char="•"/>
            </a:pPr>
            <a:r>
              <a:rPr lang="en-US" dirty="0"/>
              <a:t>Repeat any questions that are inadvertently asked away from the microphone</a:t>
            </a:r>
          </a:p>
          <a:p>
            <a:pPr marL="285750" lvl="1" indent="-285750">
              <a:buFont typeface="Arial" panose="020B0604020202020204" pitchFamily="34" charset="0"/>
              <a:buChar char="•"/>
            </a:pPr>
            <a:endParaRPr lang="en-US" dirty="0"/>
          </a:p>
          <a:p>
            <a:pPr marL="0" lvl="1" indent="0">
              <a:buNone/>
            </a:pPr>
            <a:r>
              <a:rPr lang="en-US" sz="2800" dirty="0"/>
              <a:t>Remote Attendees</a:t>
            </a:r>
          </a:p>
          <a:p>
            <a:pPr marL="285750" lvl="1" indent="-285750">
              <a:buFont typeface="Arial" panose="020B0604020202020204" pitchFamily="34" charset="0"/>
              <a:buChar char="•"/>
            </a:pPr>
            <a:r>
              <a:rPr lang="en-US" dirty="0"/>
              <a:t>Join Webex and set Webex audio as ‘music’</a:t>
            </a:r>
          </a:p>
          <a:p>
            <a:pPr marL="285750" lvl="1" indent="-285750">
              <a:buFont typeface="Arial" panose="020B0604020202020204" pitchFamily="34" charset="0"/>
              <a:buChar char="•"/>
            </a:pPr>
            <a:r>
              <a:rPr lang="en-US" dirty="0"/>
              <a:t>Use the Webex queue to indicate you want to speak</a:t>
            </a:r>
          </a:p>
          <a:p>
            <a:pPr marL="285750" lvl="1" indent="-285750">
              <a:buFont typeface="Arial" panose="020B0604020202020204" pitchFamily="34" charset="0"/>
              <a:buChar char="•"/>
            </a:pPr>
            <a:endParaRPr lang="en-US" dirty="0"/>
          </a:p>
          <a:p>
            <a:pPr marL="0" lvl="1" indent="0">
              <a:buNone/>
            </a:pPr>
            <a:r>
              <a:rPr lang="en-US" sz="2800" dirty="0"/>
              <a:t>Host</a:t>
            </a:r>
          </a:p>
          <a:p>
            <a:pPr marL="285750" lvl="1" indent="-285750">
              <a:buFont typeface="Arial" panose="020B0604020202020204" pitchFamily="34" charset="0"/>
              <a:buChar char="•"/>
            </a:pPr>
            <a:r>
              <a:rPr lang="en-US" dirty="0"/>
              <a:t>Disable Video for participants</a:t>
            </a:r>
          </a:p>
          <a:p>
            <a:pPr marL="285750" lvl="1" indent="-285750">
              <a:buFont typeface="Arial" panose="020B0604020202020204" pitchFamily="34" charset="0"/>
              <a:buChar char="•"/>
            </a:pPr>
            <a:r>
              <a:rPr lang="en-US" dirty="0"/>
              <a:t>Set up participants to mute on entry</a:t>
            </a:r>
          </a:p>
          <a:p>
            <a:pPr marL="285750" lvl="1" indent="-285750">
              <a:buFont typeface="Arial" panose="020B0604020202020204" pitchFamily="34" charset="0"/>
              <a:buChar char="•"/>
            </a:pPr>
            <a:r>
              <a:rPr lang="en-US" dirty="0"/>
              <a:t>Set up Microphone -&gt; Shure, Speaker -&gt; NP-M3000, Smart Audio -&gt; Music</a:t>
            </a:r>
          </a:p>
          <a:p>
            <a:pPr lvl="1"/>
            <a:endParaRPr lang="en-US"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September 15,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 </a:t>
            </a:r>
            <a:r>
              <a:rPr lang="en-US" sz="1600" strike="sngStrike" spc="-1" dirty="0">
                <a:latin typeface="Times New Roman" panose="02020603050405020304" pitchFamily="18" charset="0"/>
                <a:cs typeface="Times New Roman" panose="02020603050405020304" pitchFamily="18" charset="0"/>
                <a:sym typeface="Arial"/>
              </a:rPr>
              <a:t>approved by unanimous consent </a:t>
            </a:r>
            <a:r>
              <a:rPr lang="en-US" sz="1600" spc="-1" dirty="0">
                <a:latin typeface="Times New Roman" panose="02020603050405020304" pitchFamily="18" charset="0"/>
                <a:cs typeface="Times New Roman" panose="02020603050405020304" pitchFamily="18" charset="0"/>
                <a:sym typeface="Arial"/>
              </a:rPr>
              <a:t>-(x in-room, x remote participants)</a:t>
            </a:r>
          </a:p>
          <a:p>
            <a:pPr lvl="1">
              <a:defRPr sz="1500" spc="-1">
                <a:latin typeface="Arial"/>
                <a:ea typeface="Arial"/>
                <a:cs typeface="Arial"/>
                <a:sym typeface="Arial"/>
              </a:defRPr>
            </a:pPr>
            <a:endParaRPr lang="en-US" sz="16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a:cs typeface="Times New Roman"/>
                <a:sym typeface="Times New Roman"/>
              </a:rPr>
              <a:t>Requirements Document Approval to be motioned in this meeting</a:t>
            </a:r>
          </a:p>
          <a:p>
            <a:pPr marL="5715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a:cs typeface="Times New Roman"/>
                <a:sym typeface="Times New Roman"/>
              </a:rPr>
              <a:t>Once </a:t>
            </a:r>
            <a:r>
              <a:rPr lang="en-US" sz="1600" spc="-1" dirty="0" err="1">
                <a:latin typeface="Times New Roman"/>
                <a:cs typeface="Times New Roman"/>
                <a:sym typeface="Times New Roman"/>
              </a:rPr>
              <a:t>TGbe’s</a:t>
            </a:r>
            <a:r>
              <a:rPr lang="en-US" sz="1600" spc="-1" dirty="0">
                <a:latin typeface="Times New Roman"/>
                <a:cs typeface="Times New Roman"/>
                <a:sym typeface="Times New Roman"/>
              </a:rPr>
              <a:t> latest schedule is posted, I will schedule our telecons for Thursday at 9am or 10am.</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Continuing review of updated Requirements document – 22/1848r12 </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endParaRPr lang="en-US" dirty="0"/>
          </a:p>
        </p:txBody>
      </p:sp>
    </p:spTree>
    <p:extLst>
      <p:ext uri="{BB962C8B-B14F-4D97-AF65-F5344CB8AC3E}">
        <p14:creationId xmlns:p14="http://schemas.microsoft.com/office/powerpoint/2010/main" val="3279669938"/>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September 14,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-(14 in-room, 11 remote participants)</a:t>
            </a:r>
          </a:p>
          <a:p>
            <a:pPr lvl="1">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upcoming meeting times during the Sept. interim:</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Thursday		AM2</a:t>
            </a:r>
          </a:p>
          <a:p>
            <a:pPr marL="5715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a:cs typeface="Times New Roman"/>
                <a:sym typeface="Times New Roman"/>
              </a:rPr>
              <a:t>Requirements Document Approval to be motioned in Thursday meeting</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11-22/1306r2 – new requirements moved into r12 of 22/1848 to expedite today’s discussion</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Continuing review of updated Requirements document – 22/1848r12 </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dirty="0">
              <a:solidFill>
                <a:schemeClr val="bg1">
                  <a:lumMod val="50000"/>
                </a:schemeClr>
              </a:solidFill>
            </a:endParaRPr>
          </a:p>
        </p:txBody>
      </p:sp>
    </p:spTree>
    <p:extLst>
      <p:ext uri="{BB962C8B-B14F-4D97-AF65-F5344CB8AC3E}">
        <p14:creationId xmlns:p14="http://schemas.microsoft.com/office/powerpoint/2010/main" val="390836248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September Interim Session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September 13,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a:t>
            </a:r>
            <a:r>
              <a:rPr lang="en-US" sz="1600" strike="sngStrike" spc="-1" dirty="0">
                <a:solidFill>
                  <a:schemeClr val="bg1">
                    <a:lumMod val="50000"/>
                  </a:schemeClr>
                </a:solidFill>
                <a:latin typeface="Times New Roman" panose="02020603050405020304" pitchFamily="18" charset="0"/>
                <a:cs typeface="Times New Roman" panose="02020603050405020304" pitchFamily="18" charset="0"/>
                <a:sym typeface="Arial"/>
              </a:rPr>
              <a:t>-</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(9 in-room, 12 remote participants)</a:t>
            </a:r>
          </a:p>
          <a:p>
            <a:pPr lvl="1">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upcoming meeting times during the Sept. interim:</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Wednesday 	AM2</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Thursday		AM2</a:t>
            </a:r>
          </a:p>
          <a:p>
            <a:pPr marL="5715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a:cs typeface="Times New Roman"/>
                <a:sym typeface="Times New Roman"/>
              </a:rPr>
              <a:t>Requirements Document Approval to be motioned in Thursday meeting</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Continuing review of updated Requirements document – 22/1848r10 </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dirty="0">
              <a:solidFill>
                <a:schemeClr val="bg1">
                  <a:lumMod val="50000"/>
                </a:schemeClr>
              </a:solidFill>
            </a:endParaRPr>
          </a:p>
        </p:txBody>
      </p:sp>
    </p:spTree>
    <p:extLst>
      <p:ext uri="{BB962C8B-B14F-4D97-AF65-F5344CB8AC3E}">
        <p14:creationId xmlns:p14="http://schemas.microsoft.com/office/powerpoint/2010/main" val="4070791058"/>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September 12,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(19 in-room, 8 remote participants)</a:t>
            </a:r>
          </a:p>
          <a:p>
            <a:pPr lvl="1">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Motion to approve accumulated meeting minutes – Motion #18 - passed</a:t>
            </a:r>
          </a:p>
          <a:p>
            <a:pPr marL="5715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upcoming meeting times during the Sept. interim:</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Tuesday 		AM1</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Wednesday 	AM2</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Thursday		AM2</a:t>
            </a:r>
          </a:p>
          <a:p>
            <a:pPr marL="57150" lvl="1" indent="-342900">
              <a:buFont typeface="Arial" panose="020B0604020202020204" pitchFamily="34" charset="0"/>
              <a:buChar char="•"/>
              <a:defRPr sz="1500" spc="-1">
                <a:latin typeface="Arial"/>
                <a:ea typeface="Arial"/>
                <a:cs typeface="Arial"/>
                <a:sym typeface="Arial"/>
              </a:defRPr>
            </a:pPr>
            <a:r>
              <a:rPr lang="en-US" sz="1600" strike="sngStrike" spc="-1" dirty="0">
                <a:solidFill>
                  <a:schemeClr val="bg1">
                    <a:lumMod val="50000"/>
                  </a:schemeClr>
                </a:solidFill>
                <a:latin typeface="Times New Roman"/>
                <a:cs typeface="Times New Roman"/>
                <a:sym typeface="Times New Roman"/>
              </a:rPr>
              <a:t>Any additional submissions planned? </a:t>
            </a: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a:cs typeface="Times New Roman"/>
                <a:sym typeface="Times New Roman"/>
              </a:rPr>
              <a:t>Requirements Document Approval to be motioned in Thursday meeting</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22/1306r1 – BPE Beaconing and Discovery - reviewed</a:t>
            </a:r>
          </a:p>
          <a:p>
            <a:pPr marL="1257300" lvl="2" indent="-34290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Review of updated Requirements document – 22/1848r9 – began review</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dirty="0">
              <a:solidFill>
                <a:schemeClr val="bg1">
                  <a:lumMod val="50000"/>
                </a:schemeClr>
              </a:solidFill>
            </a:endParaRPr>
          </a:p>
        </p:txBody>
      </p:sp>
    </p:spTree>
    <p:extLst>
      <p:ext uri="{BB962C8B-B14F-4D97-AF65-F5344CB8AC3E}">
        <p14:creationId xmlns:p14="http://schemas.microsoft.com/office/powerpoint/2010/main" val="88108499"/>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18</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2022 July 802.11 Electronic Plenary: 11-22/1153r0,</a:t>
            </a:r>
          </a:p>
          <a:p>
            <a:r>
              <a:rPr lang="en-US" dirty="0" err="1"/>
              <a:t>TGbi</a:t>
            </a:r>
            <a:r>
              <a:rPr lang="en-US" dirty="0"/>
              <a:t> Teleconferences: 11-22/1371r0 (11 Aug), 11-22/1372r0 (18 Aug), 11-22/1444r0 (25 Aug), 11-22/1478r0 (1 Sept)</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Peter Yee</a:t>
            </a:r>
          </a:p>
          <a:p>
            <a:r>
              <a:rPr lang="en-US" dirty="0"/>
              <a:t>Second: Mark Hamilton</a:t>
            </a:r>
          </a:p>
          <a:p>
            <a:r>
              <a:rPr lang="en-US" dirty="0"/>
              <a:t>Approved by unanimous consent,  8 on-line and 21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19</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following requirements from 21/1848r13:</a:t>
            </a:r>
          </a:p>
          <a:p>
            <a:pPr marL="0" indent="0">
              <a:buNone/>
            </a:pPr>
            <a:r>
              <a:rPr lang="en-US" dirty="0"/>
              <a:t>38, 39, 40, 41, 44, 45, 46, 48, 49, 50, 51, 52.</a:t>
            </a:r>
          </a:p>
          <a:p>
            <a:pPr marL="0" indent="0">
              <a:buNone/>
            </a:pPr>
            <a:endParaRPr lang="en-US" dirty="0"/>
          </a:p>
          <a:p>
            <a:pPr marL="0" indent="0">
              <a:buNone/>
            </a:pPr>
            <a:endParaRPr lang="en-US" dirty="0">
              <a:solidFill>
                <a:schemeClr val="bg1">
                  <a:lumMod val="50000"/>
                </a:schemeClr>
              </a:solidFill>
              <a:sym typeface="Arial"/>
            </a:endParaRPr>
          </a:p>
          <a:p>
            <a:endParaRPr lang="en-US" dirty="0"/>
          </a:p>
          <a:p>
            <a:r>
              <a:rPr lang="en-US" dirty="0"/>
              <a:t>Mover: Peter Yee</a:t>
            </a:r>
          </a:p>
          <a:p>
            <a:r>
              <a:rPr lang="en-US" dirty="0"/>
              <a:t>Second:  Jim </a:t>
            </a:r>
            <a:r>
              <a:rPr lang="en-US" dirty="0" err="1"/>
              <a:t>Petranovich</a:t>
            </a:r>
            <a:endParaRPr lang="en-US" dirty="0"/>
          </a:p>
          <a:p>
            <a:r>
              <a:rPr lang="en-US" dirty="0"/>
              <a:t>Approved by unanimous consent,  14 on-line and 14 local</a:t>
            </a:r>
          </a:p>
          <a:p>
            <a:endParaRPr lang="en-US" dirty="0"/>
          </a:p>
        </p:txBody>
      </p:sp>
    </p:spTree>
    <p:extLst>
      <p:ext uri="{BB962C8B-B14F-4D97-AF65-F5344CB8AC3E}">
        <p14:creationId xmlns:p14="http://schemas.microsoft.com/office/powerpoint/2010/main" val="3194773498"/>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20</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following requirement from 21-1848r13:</a:t>
            </a:r>
          </a:p>
          <a:p>
            <a:pPr marL="0" indent="0">
              <a:buNone/>
            </a:pPr>
            <a:r>
              <a:rPr lang="en-US" dirty="0"/>
              <a:t>#15:</a:t>
            </a:r>
          </a:p>
          <a:p>
            <a:pPr marL="0" indent="0">
              <a:buNone/>
            </a:pPr>
            <a:r>
              <a:rPr lang="en-GB" dirty="0"/>
              <a:t>11bi shall define a mechanism for a BPE Client to determine  which of the BPE Client’s configured networks a BPE AP belongs to (if any), while  providing mitigation against an eavesdropper identifying the ESS of the BPE AP.</a:t>
            </a:r>
            <a:r>
              <a:rPr lang="en-US" dirty="0"/>
              <a:t> </a:t>
            </a:r>
          </a:p>
          <a:p>
            <a:pPr marL="0" indent="0">
              <a:buNone/>
            </a:pPr>
            <a:endParaRPr lang="en-US" dirty="0"/>
          </a:p>
          <a:p>
            <a:pPr marL="0" indent="0">
              <a:buNone/>
            </a:pPr>
            <a:endParaRPr lang="en-US" dirty="0"/>
          </a:p>
          <a:p>
            <a:r>
              <a:rPr lang="en-US" dirty="0"/>
              <a:t>Mover: Jarkko </a:t>
            </a:r>
            <a:r>
              <a:rPr lang="en-US" dirty="0" err="1"/>
              <a:t>Kneckt</a:t>
            </a:r>
            <a:endParaRPr lang="en-US" dirty="0"/>
          </a:p>
          <a:p>
            <a:r>
              <a:rPr lang="en-US" dirty="0"/>
              <a:t>Second:  Stephen McCann</a:t>
            </a:r>
          </a:p>
          <a:p>
            <a:r>
              <a:rPr lang="en-US" dirty="0"/>
              <a:t>14 on-line and 14 local</a:t>
            </a:r>
          </a:p>
          <a:p>
            <a:r>
              <a:rPr lang="en-US" dirty="0"/>
              <a:t>14 Y, 4 N, 3 A – motion passes (to be confirmed)</a:t>
            </a:r>
          </a:p>
          <a:p>
            <a:r>
              <a:rPr lang="en-US" dirty="0"/>
              <a:t>Final tallies: 12 Y, 4 N, 3 A – motion passes</a:t>
            </a:r>
          </a:p>
          <a:p>
            <a:endParaRPr lang="en-US" dirty="0"/>
          </a:p>
          <a:p>
            <a:endParaRPr lang="en-US" dirty="0"/>
          </a:p>
        </p:txBody>
      </p:sp>
    </p:spTree>
    <p:extLst>
      <p:ext uri="{BB962C8B-B14F-4D97-AF65-F5344CB8AC3E}">
        <p14:creationId xmlns:p14="http://schemas.microsoft.com/office/powerpoint/2010/main" val="476350956"/>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21</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normAutofit lnSpcReduction="10000"/>
          </a:bodyPr>
          <a:lstStyle/>
          <a:p>
            <a:pPr marL="0" indent="0">
              <a:buNone/>
            </a:pPr>
            <a:r>
              <a:rPr lang="en-US" dirty="0"/>
              <a:t>Approve the following requirement from 21-1848r13:</a:t>
            </a:r>
          </a:p>
          <a:p>
            <a:pPr marL="0" indent="0">
              <a:buNone/>
            </a:pPr>
            <a:r>
              <a:rPr lang="en-US" dirty="0"/>
              <a:t>#28:</a:t>
            </a:r>
          </a:p>
          <a:p>
            <a:pPr marL="0" indent="0">
              <a:buNone/>
            </a:pPr>
            <a:r>
              <a:rPr lang="en-GB" dirty="0"/>
              <a:t>11bi shall define a mechanism for CPE Clients to use separate MAC addresses for ongoing PASN protected sensing measurements versus data transmissions with the same AP. (</a:t>
            </a:r>
            <a:r>
              <a:rPr lang="en-GB" dirty="0" err="1"/>
              <a:t>TGbf</a:t>
            </a:r>
            <a:r>
              <a:rPr lang="en-GB" dirty="0"/>
              <a:t> sensing, </a:t>
            </a:r>
            <a:r>
              <a:rPr lang="en-GB" dirty="0" err="1"/>
              <a:t>TGaz</a:t>
            </a:r>
            <a:r>
              <a:rPr lang="en-GB" dirty="0"/>
              <a:t> location determination) </a:t>
            </a:r>
            <a:endParaRPr lang="en-US" dirty="0"/>
          </a:p>
          <a:p>
            <a:pPr marL="0" indent="0">
              <a:buNone/>
            </a:pPr>
            <a:endParaRPr lang="en-US" dirty="0"/>
          </a:p>
          <a:p>
            <a:pPr marL="0" indent="0">
              <a:buNone/>
            </a:pPr>
            <a:endParaRPr lang="en-US" dirty="0"/>
          </a:p>
          <a:p>
            <a:pPr marL="0" indent="0">
              <a:buNone/>
            </a:pPr>
            <a:endParaRPr lang="en-US" dirty="0">
              <a:solidFill>
                <a:schemeClr val="bg1">
                  <a:lumMod val="50000"/>
                </a:schemeClr>
              </a:solidFill>
              <a:sym typeface="Arial"/>
            </a:endParaRPr>
          </a:p>
          <a:p>
            <a:endParaRPr lang="en-US" dirty="0"/>
          </a:p>
          <a:p>
            <a:r>
              <a:rPr lang="en-US" dirty="0"/>
              <a:t>Mover: Jarkko </a:t>
            </a:r>
            <a:r>
              <a:rPr lang="en-US" dirty="0" err="1"/>
              <a:t>Kneckt</a:t>
            </a:r>
            <a:endParaRPr lang="en-US" dirty="0"/>
          </a:p>
          <a:p>
            <a:r>
              <a:rPr lang="en-US" dirty="0"/>
              <a:t>Second:  Amelia </a:t>
            </a:r>
            <a:r>
              <a:rPr lang="en-US" dirty="0" err="1"/>
              <a:t>Andersdotter</a:t>
            </a:r>
            <a:endParaRPr lang="en-US" dirty="0"/>
          </a:p>
          <a:p>
            <a:r>
              <a:rPr lang="en-US" dirty="0"/>
              <a:t>14 on-line and 14 local</a:t>
            </a:r>
          </a:p>
          <a:p>
            <a:r>
              <a:rPr lang="en-US" dirty="0"/>
              <a:t>12 Y, 9 N, 2 A – motion failed (to be confirmed)</a:t>
            </a:r>
          </a:p>
          <a:p>
            <a:r>
              <a:rPr lang="en-US" dirty="0"/>
              <a:t>Final tallies: 10 Y, 8 N, 2 A – motion fails</a:t>
            </a:r>
          </a:p>
          <a:p>
            <a:endParaRPr lang="en-US" dirty="0"/>
          </a:p>
        </p:txBody>
      </p:sp>
    </p:spTree>
    <p:extLst>
      <p:ext uri="{BB962C8B-B14F-4D97-AF65-F5344CB8AC3E}">
        <p14:creationId xmlns:p14="http://schemas.microsoft.com/office/powerpoint/2010/main" val="3560240982"/>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22</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following requirement from 21-1848r13:</a:t>
            </a:r>
          </a:p>
          <a:p>
            <a:pPr marL="0" indent="0">
              <a:buNone/>
            </a:pPr>
            <a:r>
              <a:rPr lang="en-US" dirty="0"/>
              <a:t>#31</a:t>
            </a:r>
          </a:p>
          <a:p>
            <a:pPr marL="0" indent="0">
              <a:buNone/>
            </a:pPr>
            <a:r>
              <a:rPr lang="en-GB" dirty="0"/>
              <a:t>11bi shall define a mechanism for CPE Clients and CPE APs to encrypt or obfuscate (TBD) a subset of MAC Header fields (specific fields TBD) </a:t>
            </a:r>
            <a:endParaRPr lang="en-US" dirty="0"/>
          </a:p>
          <a:p>
            <a:pPr marL="0" indent="0">
              <a:buNone/>
            </a:pPr>
            <a:endParaRPr lang="en-US" dirty="0"/>
          </a:p>
          <a:p>
            <a:pPr marL="0" indent="0">
              <a:buNone/>
            </a:pPr>
            <a:endParaRPr lang="en-US" dirty="0">
              <a:solidFill>
                <a:schemeClr val="bg1">
                  <a:lumMod val="50000"/>
                </a:schemeClr>
              </a:solidFill>
              <a:sym typeface="Arial"/>
            </a:endParaRPr>
          </a:p>
          <a:p>
            <a:endParaRPr lang="en-US" dirty="0"/>
          </a:p>
          <a:p>
            <a:r>
              <a:rPr lang="en-US" dirty="0"/>
              <a:t>Mover: Po-Kai Huang</a:t>
            </a:r>
          </a:p>
          <a:p>
            <a:r>
              <a:rPr lang="en-US" dirty="0"/>
              <a:t>Second: Duncan Ho</a:t>
            </a:r>
          </a:p>
          <a:p>
            <a:r>
              <a:rPr lang="en-US" dirty="0"/>
              <a:t>x on-line and x local</a:t>
            </a:r>
          </a:p>
          <a:p>
            <a:r>
              <a:rPr lang="en-US" dirty="0"/>
              <a:t>22 Y, 0 N, 3 A – motion passes (to be confirmed)</a:t>
            </a:r>
          </a:p>
          <a:p>
            <a:r>
              <a:rPr lang="en-US" dirty="0"/>
              <a:t>Final tallies: 17 Y, 0 N, 3 A – motion passes</a:t>
            </a:r>
          </a:p>
          <a:p>
            <a:endParaRPr lang="en-US" dirty="0"/>
          </a:p>
          <a:p>
            <a:endParaRPr lang="en-US" dirty="0"/>
          </a:p>
        </p:txBody>
      </p:sp>
    </p:spTree>
    <p:extLst>
      <p:ext uri="{BB962C8B-B14F-4D97-AF65-F5344CB8AC3E}">
        <p14:creationId xmlns:p14="http://schemas.microsoft.com/office/powerpoint/2010/main" val="1142495332"/>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23</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following requirements from 21-1848r13:</a:t>
            </a:r>
          </a:p>
          <a:p>
            <a:pPr marL="0" indent="0">
              <a:buNone/>
            </a:pPr>
            <a:r>
              <a:rPr lang="en-US" dirty="0"/>
              <a:t>#32:</a:t>
            </a:r>
          </a:p>
          <a:p>
            <a:pPr marL="0" indent="0">
              <a:buNone/>
            </a:pPr>
            <a:r>
              <a:rPr lang="en-GB" dirty="0"/>
              <a:t>11bi shall define a mechanism for CPE Clients and CPE APs to encrypt the +HTC field and the HT Control field.</a:t>
            </a:r>
            <a:r>
              <a:rPr lang="en-US" dirty="0"/>
              <a:t> </a:t>
            </a:r>
          </a:p>
          <a:p>
            <a:pPr marL="0" indent="0">
              <a:buNone/>
            </a:pPr>
            <a:endParaRPr lang="en-US" dirty="0"/>
          </a:p>
          <a:p>
            <a:pPr marL="0" indent="0">
              <a:buNone/>
            </a:pPr>
            <a:endParaRPr lang="en-US" dirty="0"/>
          </a:p>
          <a:p>
            <a:pPr marL="0" indent="0">
              <a:buNone/>
            </a:pPr>
            <a:endParaRPr lang="en-US" dirty="0">
              <a:solidFill>
                <a:schemeClr val="bg1">
                  <a:lumMod val="50000"/>
                </a:schemeClr>
              </a:solidFill>
              <a:sym typeface="Arial"/>
            </a:endParaRPr>
          </a:p>
          <a:p>
            <a:pPr marL="0" indent="0">
              <a:buNone/>
            </a:pPr>
            <a:endParaRPr lang="en-US" dirty="0"/>
          </a:p>
          <a:p>
            <a:r>
              <a:rPr lang="en-US" dirty="0"/>
              <a:t>Mover: </a:t>
            </a:r>
            <a:r>
              <a:rPr lang="en-US" dirty="0" err="1"/>
              <a:t>Ameila</a:t>
            </a:r>
            <a:r>
              <a:rPr lang="en-US" dirty="0"/>
              <a:t> </a:t>
            </a:r>
            <a:r>
              <a:rPr lang="en-US" dirty="0" err="1"/>
              <a:t>Andersdotter</a:t>
            </a:r>
            <a:r>
              <a:rPr lang="en-US" dirty="0"/>
              <a:t>	</a:t>
            </a:r>
          </a:p>
          <a:p>
            <a:r>
              <a:rPr lang="en-US" dirty="0"/>
              <a:t>Second:  Jarkko </a:t>
            </a:r>
            <a:r>
              <a:rPr lang="en-US" dirty="0" err="1"/>
              <a:t>Kneckt</a:t>
            </a:r>
            <a:endParaRPr lang="en-US" dirty="0"/>
          </a:p>
          <a:p>
            <a:r>
              <a:rPr lang="en-US" dirty="0"/>
              <a:t>15 on-line and 14 local</a:t>
            </a:r>
          </a:p>
          <a:p>
            <a:r>
              <a:rPr lang="en-US" dirty="0"/>
              <a:t>15 Y, 7 N, 2 A – motion fails (to be confirmed)</a:t>
            </a:r>
          </a:p>
          <a:p>
            <a:r>
              <a:rPr lang="en-US" dirty="0"/>
              <a:t>Final tallies: 13 Y, 7 N, 1 A – motion fails</a:t>
            </a:r>
          </a:p>
          <a:p>
            <a:endParaRPr lang="en-US" dirty="0"/>
          </a:p>
        </p:txBody>
      </p:sp>
    </p:spTree>
    <p:extLst>
      <p:ext uri="{BB962C8B-B14F-4D97-AF65-F5344CB8AC3E}">
        <p14:creationId xmlns:p14="http://schemas.microsoft.com/office/powerpoint/2010/main" val="1442554050"/>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24</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following requirements from 21-1848rxx:</a:t>
            </a:r>
          </a:p>
          <a:p>
            <a:pPr marL="0" indent="0">
              <a:buNone/>
            </a:pPr>
            <a:r>
              <a:rPr lang="en-US" dirty="0"/>
              <a:t>#</a:t>
            </a:r>
          </a:p>
          <a:p>
            <a:pPr marL="0" indent="0">
              <a:buNone/>
            </a:pPr>
            <a:endParaRPr lang="en-US" dirty="0"/>
          </a:p>
          <a:p>
            <a:pPr marL="0" indent="0">
              <a:buNone/>
            </a:pPr>
            <a:endParaRPr lang="en-US" dirty="0">
              <a:solidFill>
                <a:schemeClr val="bg1">
                  <a:lumMod val="50000"/>
                </a:schemeClr>
              </a:solidFill>
              <a:sym typeface="Arial"/>
            </a:endParaRPr>
          </a:p>
          <a:p>
            <a:pPr marL="0" indent="0">
              <a:buNone/>
            </a:pPr>
            <a:endParaRPr lang="en-US" dirty="0"/>
          </a:p>
          <a:p>
            <a:r>
              <a:rPr lang="en-US" dirty="0"/>
              <a:t>Mover: 	</a:t>
            </a:r>
          </a:p>
          <a:p>
            <a:r>
              <a:rPr lang="en-US" dirty="0"/>
              <a:t>Second:  </a:t>
            </a:r>
          </a:p>
          <a:p>
            <a:r>
              <a:rPr lang="en-US" dirty="0"/>
              <a:t>xx on-line and xx local</a:t>
            </a:r>
          </a:p>
          <a:p>
            <a:endParaRPr lang="en-US" dirty="0"/>
          </a:p>
        </p:txBody>
      </p:sp>
    </p:spTree>
    <p:extLst>
      <p:ext uri="{BB962C8B-B14F-4D97-AF65-F5344CB8AC3E}">
        <p14:creationId xmlns:p14="http://schemas.microsoft.com/office/powerpoint/2010/main" val="1351877509"/>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(1)</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nvPr>
        </p:nvGraphicFramePr>
        <p:xfrm>
          <a:off x="1005533" y="1981199"/>
          <a:ext cx="7132934" cy="4207705"/>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700" u="none" strike="noStrike">
                          <a:effectLst/>
                        </a:rPr>
                        <a:t>1</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to prevent an eavesdropper distinguishing whether authentication exchanges between CPE Clients and CPE AP use identical SAE credentials or distinct SAE credentials (where a CPE AP supports multiple SAE credentials).</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13136232"/>
                  </a:ext>
                </a:extLst>
              </a:tr>
              <a:tr h="277579">
                <a:tc>
                  <a:txBody>
                    <a:bodyPr/>
                    <a:lstStyle/>
                    <a:p>
                      <a:pPr algn="ctr" fontAlgn="ctr"/>
                      <a:r>
                        <a:rPr lang="en-US" sz="700" u="none" strike="noStrike">
                          <a:effectLst/>
                        </a:rPr>
                        <a:t>2</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to prevent an eavesdropper distinguishing whether reassociation exchanges between CPE Clients and CPE APs use identical PMK or distinct PMK.</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534734883"/>
                  </a:ext>
                </a:extLst>
              </a:tr>
              <a:tr h="277579">
                <a:tc>
                  <a:txBody>
                    <a:bodyPr/>
                    <a:lstStyle/>
                    <a:p>
                      <a:pPr algn="ctr" fontAlgn="ctr"/>
                      <a:r>
                        <a:rPr lang="en-US" sz="700" u="none" strike="noStrike">
                          <a:effectLst/>
                        </a:rPr>
                        <a:t>3</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minimal set of Elements for transmission by a CPE Client in a Probe Request frame prior to authentication.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4010249822"/>
                  </a:ext>
                </a:extLst>
              </a:tr>
              <a:tr h="410060">
                <a:tc>
                  <a:txBody>
                    <a:bodyPr/>
                    <a:lstStyle/>
                    <a:p>
                      <a:pPr algn="ctr" fontAlgn="ctr"/>
                      <a:r>
                        <a:rPr lang="en-US" sz="700" u="none" strike="noStrike">
                          <a:effectLst/>
                        </a:rPr>
                        <a:t>4</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establish keys from an Authentication exchange which can then be used to protect the (Re)Association Request/Response.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692523085"/>
                  </a:ext>
                </a:extLst>
              </a:tr>
              <a:tr h="277579">
                <a:tc>
                  <a:txBody>
                    <a:bodyPr/>
                    <a:lstStyle/>
                    <a:p>
                      <a:pPr algn="ctr" fontAlgn="ctr"/>
                      <a:r>
                        <a:rPr lang="en-US" sz="700" u="none" strike="noStrike">
                          <a:effectLst/>
                        </a:rPr>
                        <a:t>5</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protect the (Re)Association Request/Response.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221613184"/>
                  </a:ext>
                </a:extLst>
              </a:tr>
              <a:tr h="410060">
                <a:tc>
                  <a:txBody>
                    <a:bodyPr/>
                    <a:lstStyle/>
                    <a:p>
                      <a:pPr algn="ctr" fontAlgn="ctr"/>
                      <a:r>
                        <a:rPr lang="en-US" sz="700" u="none" strike="noStrike">
                          <a:effectLst/>
                        </a:rPr>
                        <a:t>6</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to change its own OTA MAC Address when reassociating from a CPE AP to another CPE AP within the same ESS. Note: may consider APs outside of ESS in other discussions</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54991160"/>
                  </a:ext>
                </a:extLst>
              </a:tr>
              <a:tr h="410060">
                <a:tc>
                  <a:txBody>
                    <a:bodyPr/>
                    <a:lstStyle/>
                    <a:p>
                      <a:pPr algn="ctr" fontAlgn="ctr"/>
                      <a:r>
                        <a:rPr lang="en-US" sz="700" u="none" strike="noStrike">
                          <a:effectLst/>
                        </a:rPr>
                        <a:t>7</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to initiate changing its own OTA MAC Address used with a CPE AP in Associate STA State 4 without any loss of connection.</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875875933"/>
                  </a:ext>
                </a:extLst>
              </a:tr>
              <a:tr h="277579">
                <a:tc>
                  <a:txBody>
                    <a:bodyPr/>
                    <a:lstStyle/>
                    <a:p>
                      <a:pPr algn="ctr" fontAlgn="ctr"/>
                      <a:r>
                        <a:rPr lang="en-US" sz="700" u="none" strike="noStrike">
                          <a:effectLst/>
                        </a:rPr>
                        <a:t>8</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AP to initiate changing the OTA MAC Addresses of a set of associated CPE Client’s in the BSS (those CPE Clients in Associate STA State 4) without any loss of connection</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78411921"/>
                  </a:ext>
                </a:extLst>
              </a:tr>
              <a:tr h="542540">
                <a:tc>
                  <a:txBody>
                    <a:bodyPr/>
                    <a:lstStyle/>
                    <a:p>
                      <a:pPr algn="ctr" fontAlgn="ctr"/>
                      <a:r>
                        <a:rPr lang="en-US" sz="700" u="none" strike="noStrike">
                          <a:effectLst/>
                        </a:rPr>
                        <a:t>9</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change the transmitted SN and the scrambler seed on downlink and uplink to uncorrelated new values in Associate STA State 4, without any loss of connection when the OTA MAC address of the CPE Client is changed.</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54499077"/>
                  </a:ext>
                </a:extLst>
              </a:tr>
              <a:tr h="542540">
                <a:tc>
                  <a:txBody>
                    <a:bodyPr/>
                    <a:lstStyle/>
                    <a:p>
                      <a:pPr algn="ctr" fontAlgn="ctr"/>
                      <a:r>
                        <a:rPr lang="en-US" sz="700" u="none" strike="noStrike">
                          <a:effectLst/>
                        </a:rPr>
                        <a:t>10</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change the transmitted PN on downlink and uplink to uncorrelated new values in Associate STA State 4, without any loss of connection when the OTA MAC address of the CPE Client is changed.</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dirty="0">
                          <a:effectLst/>
                        </a:rPr>
                        <a:t>CPE</a:t>
                      </a:r>
                      <a:endParaRPr lang="en-US" sz="700" b="0" i="0" u="none" strike="noStrike" dirty="0">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477231380"/>
                  </a:ext>
                </a:extLst>
              </a:tr>
            </a:tbl>
          </a:graphicData>
        </a:graphic>
      </p:graphicFrame>
    </p:spTree>
    <p:extLst>
      <p:ext uri="{BB962C8B-B14F-4D97-AF65-F5344CB8AC3E}">
        <p14:creationId xmlns:p14="http://schemas.microsoft.com/office/powerpoint/2010/main" val="47014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August/Sept. 2022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(2)</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2937399483"/>
              </p:ext>
            </p:extLst>
          </p:nvPr>
        </p:nvGraphicFramePr>
        <p:xfrm>
          <a:off x="1005533" y="1981199"/>
          <a:ext cx="7132934" cy="4291063"/>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800" b="0" i="0" u="none" strike="noStrike">
                          <a:solidFill>
                            <a:srgbClr val="000000"/>
                          </a:solidFill>
                          <a:effectLst/>
                          <a:latin typeface="Calibri" panose="020F0502020204030204" pitchFamily="34" charset="0"/>
                        </a:rPr>
                        <a:t>11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change the CPE Client’s AID to an uncorrelated new value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800" b="0" i="0" u="none" strike="noStrike">
                          <a:solidFill>
                            <a:srgbClr val="000000"/>
                          </a:solidFill>
                          <a:effectLst/>
                          <a:latin typeface="Calibri" panose="020F0502020204030204" pitchFamily="34" charset="0"/>
                        </a:rPr>
                        <a:t>12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establish the CPE Client’s DS MAC Address without the CPE Client’s DS MAC Address being transmitted in the clear.</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800" b="0" i="0" u="none" strike="noStrike">
                          <a:solidFill>
                            <a:srgbClr val="000000"/>
                          </a:solidFill>
                          <a:effectLst/>
                          <a:latin typeface="Calibri" panose="020F0502020204030204" pitchFamily="34" charset="0"/>
                        </a:rPr>
                        <a:t>13</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or reuse a mechanism for CPE Clients and CPE APs to protect the SA/DA values from exposure OTA to 3rd parties.</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800" b="0" i="0" u="none" strike="noStrike">
                          <a:solidFill>
                            <a:srgbClr val="000000"/>
                          </a:solidFill>
                          <a:effectLst/>
                          <a:latin typeface="Calibri" panose="020F0502020204030204" pitchFamily="34" charset="0"/>
                        </a:rPr>
                        <a:t>20</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the 11bi non-AP STA to refrain from transmitting Probe Request frames containing elements except TBD element(s)</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800" b="0" i="0" u="none" strike="noStrike">
                          <a:solidFill>
                            <a:srgbClr val="000000"/>
                          </a:solidFill>
                          <a:effectLst/>
                          <a:latin typeface="Calibri" panose="020F0502020204030204" pitchFamily="34" charset="0"/>
                        </a:rPr>
                        <a:t>21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protect the Frame Body field of the (Re)Association Request frame</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800" b="0" i="0" u="none" strike="noStrike">
                          <a:solidFill>
                            <a:srgbClr val="000000"/>
                          </a:solidFill>
                          <a:effectLst/>
                          <a:latin typeface="Calibri" panose="020F0502020204030204" pitchFamily="34" charset="0"/>
                        </a:rPr>
                        <a:t>22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protect the Frame Body field of the (Re)Association Response frame  </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800" b="0" i="0" u="none" strike="noStrike">
                          <a:solidFill>
                            <a:srgbClr val="000000"/>
                          </a:solidFill>
                          <a:effectLst/>
                          <a:latin typeface="Calibri" panose="020F0502020204030204" pitchFamily="34" charset="0"/>
                        </a:rPr>
                        <a:t>25</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randomize over the air MAC address of the 11bi non-AP STA or 11bi non-AP MLD (carried in Address 1 field or Address 2 field of the MAC header) during BSS transition (related to R6)</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800" b="0" i="0" u="none" strike="noStrike">
                          <a:solidFill>
                            <a:srgbClr val="000000"/>
                          </a:solidFill>
                          <a:effectLst/>
                          <a:latin typeface="Calibri" panose="020F0502020204030204" pitchFamily="34" charset="0"/>
                        </a:rPr>
                        <a:t>30</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obfuscate (details TBD) the transmitted TID on downlink and uplink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800" b="0" i="0" u="none" strike="noStrike">
                          <a:solidFill>
                            <a:srgbClr val="000000"/>
                          </a:solidFill>
                          <a:effectLst/>
                          <a:latin typeface="Calibri" panose="020F0502020204030204" pitchFamily="34" charset="0"/>
                        </a:rPr>
                        <a:t>11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change the CPE Client’s AID to an uncorrelated new value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54499077"/>
                  </a:ext>
                </a:extLst>
              </a:tr>
              <a:tr h="542540">
                <a:tc>
                  <a:txBody>
                    <a:bodyPr/>
                    <a:lstStyle/>
                    <a:p>
                      <a:pPr algn="ctr" fontAlgn="ctr"/>
                      <a:r>
                        <a:rPr lang="en-US" sz="800" b="0" i="0" u="none" strike="noStrike">
                          <a:solidFill>
                            <a:srgbClr val="000000"/>
                          </a:solidFill>
                          <a:effectLst/>
                          <a:latin typeface="Calibri" panose="020F0502020204030204" pitchFamily="34" charset="0"/>
                        </a:rPr>
                        <a:t>12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establish the CPE Client’s DS MAC Address without the CPE Client’s DS MAC Address being transmitted in the clear.</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477231380"/>
                  </a:ext>
                </a:extLst>
              </a:tr>
            </a:tbl>
          </a:graphicData>
        </a:graphic>
      </p:graphicFrame>
    </p:spTree>
    <p:extLst>
      <p:ext uri="{BB962C8B-B14F-4D97-AF65-F5344CB8AC3E}">
        <p14:creationId xmlns:p14="http://schemas.microsoft.com/office/powerpoint/2010/main" val="8422170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(3)</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2076544254"/>
              </p:ext>
            </p:extLst>
          </p:nvPr>
        </p:nvGraphicFramePr>
        <p:xfrm>
          <a:off x="1005533" y="1981199"/>
          <a:ext cx="7132934" cy="1723474"/>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900" b="0" i="0" u="none" strike="noStrike">
                          <a:solidFill>
                            <a:srgbClr val="000000"/>
                          </a:solidFill>
                          <a:effectLst/>
                          <a:latin typeface="Calibri" panose="020F0502020204030204" pitchFamily="34" charset="0"/>
                        </a:rPr>
                        <a:t>18</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a BPE AP to facilitate changing its</a:t>
                      </a:r>
                      <a:r>
                        <a:rPr lang="en-US" sz="1000" b="0" i="1" u="none" strike="noStrike">
                          <a:solidFill>
                            <a:srgbClr val="000000"/>
                          </a:solidFill>
                          <a:effectLst/>
                          <a:latin typeface="Calibri" panose="020F0502020204030204" pitchFamily="34" charset="0"/>
                        </a:rPr>
                        <a:t> AP identification information</a:t>
                      </a:r>
                      <a:r>
                        <a:rPr lang="en-US" sz="1000" b="0" i="0" u="none" strike="noStrike">
                          <a:solidFill>
                            <a:srgbClr val="000000"/>
                          </a:solidFill>
                          <a:effectLst/>
                          <a:latin typeface="Calibri" panose="020F0502020204030204" pitchFamily="34" charset="0"/>
                        </a:rPr>
                        <a:t> while there are Clients associated, without disrupting the connectivity from the Clients, </a:t>
                      </a:r>
                      <a:r>
                        <a:rPr lang="en-US" sz="1000" b="0" i="1" u="none" strike="noStrike">
                          <a:solidFill>
                            <a:srgbClr val="000000"/>
                          </a:solidFill>
                          <a:effectLst/>
                          <a:latin typeface="Calibri" panose="020F0502020204030204" pitchFamily="34" charset="0"/>
                        </a:rPr>
                        <a:t>and/or clients in the process of associating</a:t>
                      </a:r>
                      <a:r>
                        <a:rPr lang="en-US" sz="1000" b="0" i="0" u="none" strike="noStrike">
                          <a:solidFill>
                            <a:srgbClr val="000000"/>
                          </a:solidFill>
                          <a:effectLst/>
                          <a:latin typeface="Calibri" panose="020F0502020204030204" pitchFamily="34" charset="0"/>
                        </a:rPr>
                        <a:t>.</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90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1000" b="0" i="0" u="none" strike="noStrike" dirty="0">
                          <a:solidFill>
                            <a:srgbClr val="000000"/>
                          </a:solidFill>
                          <a:effectLst/>
                          <a:latin typeface="Calibri" panose="020F0502020204030204" pitchFamily="34" charset="0"/>
                        </a:rPr>
                        <a:t>16</a:t>
                      </a:r>
                    </a:p>
                  </a:txBody>
                  <a:tcPr marL="9525" marR="9525" marT="9525" marB="0" anchor="ctr"/>
                </a:tc>
                <a:tc>
                  <a:txBody>
                    <a:bodyPr/>
                    <a:lstStyle/>
                    <a:p>
                      <a:pPr algn="just" rtl="0" fontAlgn="ctr"/>
                      <a:r>
                        <a:rPr lang="en-US" sz="1050" b="0" i="0" u="none" strike="noStrike" dirty="0">
                          <a:solidFill>
                            <a:srgbClr val="000000"/>
                          </a:solidFill>
                          <a:effectLst/>
                          <a:latin typeface="Calibri" panose="020F0502020204030204" pitchFamily="34" charset="0"/>
                        </a:rPr>
                        <a:t>11bi shall define a mechanism such that the BPE AP may exclude certain TBD elements when transmitting Beacon frames. </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1000" b="0" i="0" u="none" strike="noStrike">
                          <a:solidFill>
                            <a:srgbClr val="000000"/>
                          </a:solidFill>
                          <a:effectLst/>
                          <a:latin typeface="Calibri" panose="020F0502020204030204" pitchFamily="34" charset="0"/>
                        </a:rPr>
                        <a:t>24</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 mechanism to carry the DS MAC address of a 11bi non-AP STA or an 11bi non-AP MLD in a protected (Re)association Request frame (and any other TBD  protected management frames)  from the 11bi non-AP STA to a 11bi AP or from the 11bi non-AP MLD to a 11bi AP MLD. </a:t>
                      </a:r>
                    </a:p>
                  </a:txBody>
                  <a:tcPr marL="9525" marR="9525" marT="9525" marB="0" anchor="b"/>
                </a:tc>
                <a:tc>
                  <a:txBody>
                    <a:bodyPr/>
                    <a:lstStyle/>
                    <a:p>
                      <a:pPr algn="ctr" fontAlgn="ctr"/>
                      <a:r>
                        <a:rPr lang="en-US" sz="1000" b="0" i="0" u="none" strike="noStrike" dirty="0">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4010249822"/>
                  </a:ext>
                </a:extLst>
              </a:tr>
            </a:tbl>
          </a:graphicData>
        </a:graphic>
      </p:graphicFrame>
    </p:spTree>
    <p:extLst>
      <p:ext uri="{BB962C8B-B14F-4D97-AF65-F5344CB8AC3E}">
        <p14:creationId xmlns:p14="http://schemas.microsoft.com/office/powerpoint/2010/main" val="13451171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(4)</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2094065346"/>
              </p:ext>
            </p:extLst>
          </p:nvPr>
        </p:nvGraphicFramePr>
        <p:xfrm>
          <a:off x="1005533" y="1665110"/>
          <a:ext cx="7132934" cy="3722811"/>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4661">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900" b="0" i="0" u="none" strike="noStrike">
                          <a:solidFill>
                            <a:srgbClr val="000000"/>
                          </a:solidFill>
                          <a:effectLst/>
                          <a:latin typeface="Calibri" panose="020F0502020204030204" pitchFamily="34" charset="0"/>
                        </a:rPr>
                        <a:t>15</a:t>
                      </a:r>
                    </a:p>
                  </a:txBody>
                  <a:tcPr marL="9525" marR="9525" marT="9525" marB="0" anchor="ctr"/>
                </a:tc>
                <a:tc>
                  <a:txBody>
                    <a:bodyPr/>
                    <a:lstStyle/>
                    <a:p>
                      <a:pPr algn="just" rtl="0" fontAlgn="ctr"/>
                      <a:r>
                        <a:rPr lang="en-US" sz="1000" b="0" i="0" u="none" strike="noStrike" dirty="0">
                          <a:solidFill>
                            <a:srgbClr val="000000"/>
                          </a:solidFill>
                          <a:effectLst/>
                          <a:latin typeface="Calibri" panose="020F0502020204030204" pitchFamily="34" charset="0"/>
                        </a:rPr>
                        <a:t>11bi shall define a mechanism for a BPE Client to determine  which of the BPE Client’s configured networks a BPE AP belongs to (if any), while  providing </a:t>
                      </a:r>
                      <a:r>
                        <a:rPr lang="en-US" sz="1000" b="0" i="0" u="none" strike="sngStrike" dirty="0">
                          <a:solidFill>
                            <a:srgbClr val="000000"/>
                          </a:solidFill>
                          <a:effectLst/>
                          <a:latin typeface="Calibri" panose="020F0502020204030204" pitchFamily="34" charset="0"/>
                        </a:rPr>
                        <a:t>some</a:t>
                      </a:r>
                      <a:r>
                        <a:rPr lang="en-US" sz="1000" b="0" i="0" u="none" strike="noStrike" dirty="0">
                          <a:solidFill>
                            <a:srgbClr val="000000"/>
                          </a:solidFill>
                          <a:effectLst/>
                          <a:latin typeface="Calibri" panose="020F0502020204030204" pitchFamily="34" charset="0"/>
                        </a:rPr>
                        <a:t> mitigation against an eavesdropper </a:t>
                      </a:r>
                      <a:r>
                        <a:rPr lang="en-US" sz="1000" b="0" i="0" u="none" strike="noStrike" dirty="0">
                          <a:solidFill>
                            <a:srgbClr val="000000"/>
                          </a:solidFill>
                          <a:effectLst/>
                          <a:highlight>
                            <a:srgbClr val="FFFF00"/>
                          </a:highlight>
                          <a:latin typeface="Calibri" panose="020F0502020204030204" pitchFamily="34" charset="0"/>
                        </a:rPr>
                        <a:t>easily</a:t>
                      </a:r>
                      <a:r>
                        <a:rPr lang="en-US" sz="1000" b="0" i="0" u="none" strike="noStrike" dirty="0">
                          <a:solidFill>
                            <a:srgbClr val="000000"/>
                          </a:solidFill>
                          <a:effectLst/>
                          <a:latin typeface="Calibri" panose="020F0502020204030204" pitchFamily="34" charset="0"/>
                        </a:rPr>
                        <a:t>  identifying the ESS of the BPE AP.</a:t>
                      </a:r>
                    </a:p>
                  </a:txBody>
                  <a:tcPr marL="9525" marR="9525" marT="9525" marB="0" anchor="ctr"/>
                </a:tc>
                <a:tc>
                  <a:txBody>
                    <a:bodyPr/>
                    <a:lstStyle/>
                    <a:p>
                      <a:pPr algn="ctr" fontAlgn="ctr"/>
                      <a:r>
                        <a:rPr lang="en-US" sz="900" b="0" i="0" u="none" strike="noStrike" dirty="0">
                          <a:solidFill>
                            <a:srgbClr val="000000"/>
                          </a:solidFill>
                          <a:effectLst/>
                          <a:highlight>
                            <a:srgbClr val="FFFF00"/>
                          </a:highligh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900" b="0" i="0" u="none" strike="noStrike">
                          <a:solidFill>
                            <a:srgbClr val="BFBFBF"/>
                          </a:solidFill>
                          <a:effectLst/>
                          <a:latin typeface="Calibri" panose="020F0502020204030204" pitchFamily="34" charset="0"/>
                        </a:rPr>
                        <a:t>17</a:t>
                      </a:r>
                    </a:p>
                  </a:txBody>
                  <a:tcPr marL="9525" marR="9525" marT="9525" marB="0" anchor="ctr"/>
                </a:tc>
                <a:tc>
                  <a:txBody>
                    <a:bodyPr/>
                    <a:lstStyle/>
                    <a:p>
                      <a:pPr algn="just" rtl="0" fontAlgn="ctr"/>
                      <a:r>
                        <a:rPr lang="en-US" sz="1000" b="0" i="0" u="none" strike="noStrike" dirty="0">
                          <a:solidFill>
                            <a:srgbClr val="BFBFBF"/>
                          </a:solidFill>
                          <a:effectLst/>
                          <a:latin typeface="Calibri" panose="020F0502020204030204" pitchFamily="34" charset="0"/>
                        </a:rPr>
                        <a:t> BPE AP may change its</a:t>
                      </a:r>
                      <a:r>
                        <a:rPr lang="en-US" sz="1000" b="0" i="1" u="none" strike="noStrike" dirty="0">
                          <a:solidFill>
                            <a:srgbClr val="BFBFBF"/>
                          </a:solidFill>
                          <a:effectLst/>
                          <a:latin typeface="Calibri" panose="020F0502020204030204" pitchFamily="34" charset="0"/>
                        </a:rPr>
                        <a:t> AP identification information</a:t>
                      </a:r>
                      <a:r>
                        <a:rPr lang="en-US" sz="1000" b="0" i="0" u="none" strike="noStrike" dirty="0">
                          <a:solidFill>
                            <a:srgbClr val="BFBFBF"/>
                          </a:solidFill>
                          <a:effectLst/>
                          <a:latin typeface="Calibri" panose="020F0502020204030204" pitchFamily="34" charset="0"/>
                        </a:rPr>
                        <a:t> while there are no Clients associated.</a:t>
                      </a:r>
                      <a:br>
                        <a:rPr lang="en-US" sz="1000" b="0" i="0" u="none" strike="noStrike" dirty="0">
                          <a:solidFill>
                            <a:srgbClr val="BFBFBF"/>
                          </a:solidFill>
                          <a:effectLst/>
                          <a:latin typeface="Calibri" panose="020F0502020204030204" pitchFamily="34" charset="0"/>
                        </a:rPr>
                      </a:br>
                      <a:r>
                        <a:rPr lang="en-US" sz="1000" b="0" i="0" u="none" strike="noStrike" dirty="0">
                          <a:solidFill>
                            <a:srgbClr val="BFBFBF"/>
                          </a:solidFill>
                          <a:effectLst/>
                          <a:latin typeface="Calibri" panose="020F0502020204030204" pitchFamily="34" charset="0"/>
                        </a:rPr>
                        <a:t>Alternatively, is this really a behavior that needs a specification?</a:t>
                      </a:r>
                    </a:p>
                  </a:txBody>
                  <a:tcPr marL="9525" marR="9525" marT="9525" marB="0" anchor="ctr"/>
                </a:tc>
                <a:tc>
                  <a:txBody>
                    <a:bodyPr/>
                    <a:lstStyle/>
                    <a:p>
                      <a:pPr algn="ctr" fontAlgn="ctr"/>
                      <a:r>
                        <a:rPr lang="en-US" sz="900" b="0" i="0" u="none" strike="noStrike">
                          <a:solidFill>
                            <a:srgbClr val="BFBFBF"/>
                          </a:solidFill>
                          <a:effectLst/>
                          <a:latin typeface="Calibri" panose="020F0502020204030204" pitchFamily="34" charset="0"/>
                        </a:rPr>
                        <a:t>Proposed, may be rolled into 18</a:t>
                      </a:r>
                    </a:p>
                  </a:txBody>
                  <a:tcPr marL="9525" marR="9525" marT="9525" marB="0" anchor="ctr"/>
                </a:tc>
                <a:tc>
                  <a:txBody>
                    <a:bodyPr/>
                    <a:lstStyle/>
                    <a:p>
                      <a:pPr algn="ctr" fontAlgn="ctr"/>
                      <a:r>
                        <a:rPr lang="en-US" sz="900" b="0" i="0" u="none" strike="noStrike">
                          <a:solidFill>
                            <a:srgbClr val="BFBFBF"/>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410060">
                <a:tc>
                  <a:txBody>
                    <a:bodyPr/>
                    <a:lstStyle/>
                    <a:p>
                      <a:pPr algn="ctr" fontAlgn="ctr"/>
                      <a:r>
                        <a:rPr lang="en-US" sz="900" b="0" i="0" u="none" strike="noStrike">
                          <a:solidFill>
                            <a:srgbClr val="000000"/>
                          </a:solidFill>
                          <a:effectLst/>
                          <a:latin typeface="Calibri" panose="020F0502020204030204" pitchFamily="34" charset="0"/>
                        </a:rPr>
                        <a:t>19</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a BPE Client and BPE AP to establish the BPE AP’s DS MAC Address without the BPE AP’s DS MAC Address being transmitted in the clear.</a:t>
                      </a:r>
                      <a:r>
                        <a:rPr lang="en-US" sz="1000" b="0" i="1" u="none" strike="noStrike">
                          <a:solidFill>
                            <a:srgbClr val="000000"/>
                          </a:solidFill>
                          <a:effectLst/>
                          <a:latin typeface="Calibri" panose="020F0502020204030204" pitchFamily="34" charset="0"/>
                        </a:rPr>
                        <a:t> This will likely be the same mechanism as used in Req 12.</a:t>
                      </a:r>
                      <a:endParaRPr lang="en-US"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900" b="0" i="0" u="none" strike="noStrike">
                          <a:solidFill>
                            <a:srgbClr val="000000"/>
                          </a:solidFill>
                          <a:effectLst/>
                          <a:latin typeface="Calibri" panose="020F0502020204030204" pitchFamily="34" charset="0"/>
                        </a:rPr>
                        <a:t>28</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APs and CPE Clients to use </a:t>
                      </a:r>
                      <a:r>
                        <a:rPr lang="en-US" sz="1000" b="1" i="0" u="none" strike="noStrike">
                          <a:solidFill>
                            <a:srgbClr val="000000"/>
                          </a:solidFill>
                          <a:effectLst/>
                          <a:latin typeface="Calibri" panose="020F0502020204030204" pitchFamily="34" charset="0"/>
                        </a:rPr>
                        <a:t>separate</a:t>
                      </a:r>
                      <a:r>
                        <a:rPr lang="en-US" sz="1000" b="0" i="0" u="none" strike="noStrike">
                          <a:solidFill>
                            <a:srgbClr val="000000"/>
                          </a:solidFill>
                          <a:effectLst/>
                          <a:latin typeface="Calibri" panose="020F0502020204030204" pitchFamily="34" charset="0"/>
                        </a:rPr>
                        <a:t> MAC addresses for ongoing sensing measurements </a:t>
                      </a:r>
                      <a:r>
                        <a:rPr lang="en-US" sz="1000" b="1" i="0" u="none" strike="noStrike">
                          <a:solidFill>
                            <a:srgbClr val="000000"/>
                          </a:solidFill>
                          <a:effectLst/>
                          <a:latin typeface="Calibri" panose="020F0502020204030204" pitchFamily="34" charset="0"/>
                        </a:rPr>
                        <a:t>versus</a:t>
                      </a:r>
                      <a:r>
                        <a:rPr lang="en-US" sz="1000" b="0" i="0" u="none" strike="noStrike">
                          <a:solidFill>
                            <a:srgbClr val="000000"/>
                          </a:solidFill>
                          <a:effectLst/>
                          <a:latin typeface="Calibri" panose="020F0502020204030204" pitchFamily="34" charset="0"/>
                        </a:rPr>
                        <a:t> data transmissions. (TGbf sensing, TGaz location determination)</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900" b="0" i="0" u="none" strike="noStrike">
                          <a:solidFill>
                            <a:srgbClr val="000000"/>
                          </a:solidFill>
                          <a:effectLst/>
                          <a:latin typeface="Calibri" panose="020F0502020204030204" pitchFamily="34" charset="0"/>
                        </a:rPr>
                        <a:t>29</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to protect transmitted sensing measurement frames against eavesdropper sensing estimations, i.e., the frames are protected from the eavesdroppers to perform sensing or ranging from the received frames.</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900" b="0" i="0" u="none" strike="noStrike">
                          <a:solidFill>
                            <a:srgbClr val="000000"/>
                          </a:solidFill>
                          <a:effectLst/>
                          <a:latin typeface="Calibri" panose="020F0502020204030204" pitchFamily="34" charset="0"/>
                        </a:rPr>
                        <a:t>31</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encrypt/obfuscate (details TBD) power save related MAC Header fields (PM, EOSP, MD).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900" b="0" i="0" u="none" strike="noStrike">
                          <a:solidFill>
                            <a:srgbClr val="000000"/>
                          </a:solidFill>
                          <a:effectLst/>
                          <a:latin typeface="Calibri" panose="020F0502020204030204" pitchFamily="34" charset="0"/>
                        </a:rPr>
                        <a:t>32</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 the +HTC field and the HT Control field.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900" b="0" i="0" u="none" strike="noStrike">
                          <a:solidFill>
                            <a:srgbClr val="000000"/>
                          </a:solidFill>
                          <a:effectLst/>
                          <a:latin typeface="Calibri" panose="020F0502020204030204" pitchFamily="34" charset="0"/>
                        </a:rPr>
                        <a:t>33</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 the Retry bit.</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54499077"/>
                  </a:ext>
                </a:extLst>
              </a:tr>
            </a:tbl>
          </a:graphicData>
        </a:graphic>
      </p:graphicFrame>
    </p:spTree>
    <p:extLst>
      <p:ext uri="{BB962C8B-B14F-4D97-AF65-F5344CB8AC3E}">
        <p14:creationId xmlns:p14="http://schemas.microsoft.com/office/powerpoint/2010/main" val="14545127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(5)</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1105776189"/>
              </p:ext>
            </p:extLst>
          </p:nvPr>
        </p:nvGraphicFramePr>
        <p:xfrm>
          <a:off x="1005533" y="1665110"/>
          <a:ext cx="7132934" cy="4382119"/>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1050" b="0" i="0" u="none" strike="noStrike">
                          <a:solidFill>
                            <a:srgbClr val="000000"/>
                          </a:solidFill>
                          <a:effectLst/>
                          <a:latin typeface="Calibri" panose="020F0502020204030204" pitchFamily="34" charset="0"/>
                        </a:rPr>
                        <a:t>34</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the BPE AP to transmit only encrypted management frames, for example beacons, discovery frames, etc.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1050" b="0" i="0" u="none" strike="noStrike">
                          <a:solidFill>
                            <a:srgbClr val="000000"/>
                          </a:solidFill>
                          <a:effectLst/>
                          <a:latin typeface="Calibri" panose="020F0502020204030204" pitchFamily="34" charset="0"/>
                        </a:rPr>
                        <a:t>35</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BPE APs to randomize Beacon transmission times. (mobile AP)</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1050" b="0" i="0" u="none" strike="noStrike">
                          <a:solidFill>
                            <a:srgbClr val="000000"/>
                          </a:solidFill>
                          <a:effectLst/>
                          <a:latin typeface="Calibri" panose="020F0502020204030204" pitchFamily="34" charset="0"/>
                        </a:rPr>
                        <a:t>36</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the BPE Client and BPE AP to fast active and passive scan available PBE APs in the channel.</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1050" b="0" i="0" u="none" strike="noStrike">
                          <a:solidFill>
                            <a:srgbClr val="000000"/>
                          </a:solidFill>
                          <a:effectLst/>
                          <a:latin typeface="Calibri" panose="020F0502020204030204" pitchFamily="34" charset="0"/>
                        </a:rPr>
                        <a:t>37</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new RNR element to include obfuscated BPE AP identifiers for out-of-the-band discovery of the BPE AP.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1050" b="0" i="0" u="none" strike="noStrike">
                          <a:solidFill>
                            <a:srgbClr val="000000"/>
                          </a:solidFill>
                          <a:effectLst/>
                          <a:latin typeface="Calibri" panose="020F0502020204030204" pitchFamily="34" charset="0"/>
                        </a:rPr>
                        <a:t>38</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obfuscate affiliated BPE APs parameters so that eavesdropping STAs cannot determine that they belong to the same AP MLD.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1050" b="0" i="0" u="none" strike="noStrike">
                          <a:solidFill>
                            <a:srgbClr val="000000"/>
                          </a:solidFill>
                          <a:effectLst/>
                          <a:latin typeface="Calibri" panose="020F0502020204030204" pitchFamily="34" charset="0"/>
                        </a:rPr>
                        <a:t>39</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for BPE AP and BPE Client to change the OTA MAC addresses, SN and PN they use for unicast transmissions at STA specific schedule.</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1050" b="0" i="0" u="none" strike="noStrike">
                          <a:solidFill>
                            <a:srgbClr val="000000"/>
                          </a:solidFill>
                          <a:effectLst/>
                          <a:latin typeface="Calibri" panose="020F0502020204030204" pitchFamily="34" charset="0"/>
                        </a:rPr>
                        <a:t>40</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for BPE AP to obfuscate the RA, SN and PN of the group frames to avoid BPE AP tracking.</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1050" b="0" i="0" u="none" strike="noStrike">
                          <a:solidFill>
                            <a:srgbClr val="000000"/>
                          </a:solidFill>
                          <a:effectLst/>
                          <a:latin typeface="Calibri" panose="020F0502020204030204" pitchFamily="34" charset="0"/>
                        </a:rPr>
                        <a:t>41</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BPE Client and BPE AP shall reset the Scrambler Seed on individual and group addressed frames when MAC address is changed.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1050" b="0" i="0" u="none" strike="noStrike">
                          <a:solidFill>
                            <a:srgbClr val="000000"/>
                          </a:solidFill>
                          <a:effectLst/>
                          <a:latin typeface="Calibri" panose="020F0502020204030204" pitchFamily="34" charset="0"/>
                        </a:rPr>
                        <a:t>42</a:t>
                      </a:r>
                    </a:p>
                  </a:txBody>
                  <a:tcPr marL="9525" marR="9525" marT="9525" marB="0" anchor="ctr"/>
                </a:tc>
                <a:tc>
                  <a:txBody>
                    <a:bodyPr/>
                    <a:lstStyle/>
                    <a:p>
                      <a:pPr algn="just" rtl="0" fontAlgn="ctr"/>
                      <a:r>
                        <a:rPr lang="en-US" sz="1100" b="0" i="0" u="none" strike="noStrike" dirty="0">
                          <a:solidFill>
                            <a:srgbClr val="000000"/>
                          </a:solidFill>
                          <a:effectLst/>
                          <a:latin typeface="Calibri" panose="020F0502020204030204" pitchFamily="34" charset="0"/>
                        </a:rPr>
                        <a:t>BPE-F-111bi shall define a mechanism for BPE APs and BPE Clients to use different MAC addresses for ongoing sensing measurements and data transmissions.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54499077"/>
                  </a:ext>
                </a:extLst>
              </a:tr>
              <a:tr h="542540">
                <a:tc>
                  <a:txBody>
                    <a:bodyPr/>
                    <a:lstStyle/>
                    <a:p>
                      <a:pPr algn="ctr" fontAlgn="ctr"/>
                      <a:r>
                        <a:rPr lang="en-US" sz="1050" b="0" i="0" u="none" strike="noStrike">
                          <a:solidFill>
                            <a:srgbClr val="000000"/>
                          </a:solidFill>
                          <a:effectLst/>
                          <a:latin typeface="Calibri" panose="020F0502020204030204" pitchFamily="34" charset="0"/>
                        </a:rPr>
                        <a:t>43</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protect transmitted sensing measurement frames against eavesdropper sensing estimations, i.e., the frames are protected from the eavesdroppers to perform sensing or ranging from the received frames.</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43000638"/>
                  </a:ext>
                </a:extLst>
              </a:tr>
            </a:tbl>
          </a:graphicData>
        </a:graphic>
      </p:graphicFrame>
    </p:spTree>
    <p:extLst>
      <p:ext uri="{BB962C8B-B14F-4D97-AF65-F5344CB8AC3E}">
        <p14:creationId xmlns:p14="http://schemas.microsoft.com/office/powerpoint/2010/main" val="22960177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(6)</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559227975"/>
              </p:ext>
            </p:extLst>
          </p:nvPr>
        </p:nvGraphicFramePr>
        <p:xfrm>
          <a:off x="1005533" y="1665110"/>
          <a:ext cx="7132934" cy="3466099"/>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1000" b="0" i="0" u="none" strike="noStrike">
                          <a:solidFill>
                            <a:srgbClr val="000000"/>
                          </a:solidFill>
                          <a:effectLst/>
                          <a:latin typeface="Calibri" panose="020F0502020204030204" pitchFamily="34" charset="0"/>
                        </a:rPr>
                        <a:t>44</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a BPE Client and BPE AP to obfuscate the transmitted TID to an uncorrelated new value in Associate STA in State 4, without any loss of connection.</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1000" b="0" i="0" u="none" strike="noStrike">
                          <a:solidFill>
                            <a:srgbClr val="000000"/>
                          </a:solidFill>
                          <a:effectLst/>
                          <a:latin typeface="Calibri" panose="020F0502020204030204" pitchFamily="34" charset="0"/>
                        </a:rPr>
                        <a:t>45</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power save related MAC Header fields (PM, EOSP, MD).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1000" b="0" i="0" u="none" strike="noStrike">
                          <a:solidFill>
                            <a:srgbClr val="000000"/>
                          </a:solidFill>
                          <a:effectLst/>
                          <a:latin typeface="Calibri" panose="020F0502020204030204" pitchFamily="34" charset="0"/>
                        </a:rPr>
                        <a:t>46</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the +HTC field and the HT Control field.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1000" b="0" i="0" u="none" strike="noStrike">
                          <a:solidFill>
                            <a:srgbClr val="000000"/>
                          </a:solidFill>
                          <a:effectLst/>
                          <a:latin typeface="Calibri" panose="020F0502020204030204" pitchFamily="34" charset="0"/>
                        </a:rPr>
                        <a:t>47</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the Retry bit.</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1000" b="0" i="0" u="none" strike="noStrike">
                          <a:solidFill>
                            <a:srgbClr val="000000"/>
                          </a:solidFill>
                          <a:effectLst/>
                          <a:latin typeface="Calibri" panose="020F0502020204030204" pitchFamily="34" charset="0"/>
                        </a:rPr>
                        <a:t>23a</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 private MAC address that is used  by the 11bi non-AP STA or 11bi non-AP MLD for the DS and can be different for different ESS. </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1000" b="0" i="0" u="none" strike="noStrike">
                          <a:solidFill>
                            <a:srgbClr val="000000"/>
                          </a:solidFill>
                          <a:effectLst/>
                          <a:latin typeface="Calibri" panose="020F0502020204030204" pitchFamily="34" charset="0"/>
                        </a:rPr>
                        <a:t>23b</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The private MAC address of a 11bi non-AP STA or a 11bi non-AP MLD shall not be carried in the MAC header of the frame and shall not be carried in the frame body of a frame without protection if the frame is transmitted by the 11bi non-AP STA or any non-AP STA affiliated with the 11bi non-AP MLD or if the frame is transmitted by the 11bi AP to the 11bi non-AP STA or by any AP affiliated with a 11bi AP MLD to any non-AP STA affiliated with the 11bi non-AP MLD</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1000" b="0" i="0" u="none" strike="noStrike">
                          <a:solidFill>
                            <a:srgbClr val="000000"/>
                          </a:solidFill>
                          <a:effectLst/>
                          <a:latin typeface="Calibri" panose="020F0502020204030204" pitchFamily="34" charset="0"/>
                        </a:rPr>
                        <a:t>23c</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non-AP STA or 11bi non-AP MLD can decide the lifetime of the private MAC address </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bl>
          </a:graphicData>
        </a:graphic>
      </p:graphicFrame>
    </p:spTree>
    <p:extLst>
      <p:ext uri="{BB962C8B-B14F-4D97-AF65-F5344CB8AC3E}">
        <p14:creationId xmlns:p14="http://schemas.microsoft.com/office/powerpoint/2010/main" val="9429046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(7)</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1420115277"/>
              </p:ext>
            </p:extLst>
          </p:nvPr>
        </p:nvGraphicFramePr>
        <p:xfrm>
          <a:off x="1005533" y="1665110"/>
          <a:ext cx="7132934" cy="2367364"/>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542540">
                <a:tc>
                  <a:txBody>
                    <a:bodyPr/>
                    <a:lstStyle/>
                    <a:p>
                      <a:pPr algn="ctr" fontAlgn="ctr"/>
                      <a:r>
                        <a:rPr lang="en-US" sz="1000" b="0" i="0" u="none" strike="noStrike">
                          <a:solidFill>
                            <a:srgbClr val="000000"/>
                          </a:solidFill>
                          <a:effectLst/>
                          <a:latin typeface="Calibri" panose="020F0502020204030204" pitchFamily="34" charset="0"/>
                        </a:rPr>
                        <a:t>26</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an optional protected version of the following unicast management frames between a CPE AP and an associated CPE Client:</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Notify Channel Width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SM Power save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CSI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Noncompressed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VHT 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Group ID Management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Operating Mode Notification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HE Compressed Beamforming/CQI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Quiet Time Period Action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EHT Compressed Beamforming/CQI frame</a:t>
                      </a:r>
                    </a:p>
                  </a:txBody>
                  <a:tcPr marL="9525" marR="9525" marT="9525" marB="0" anchor="b"/>
                </a:tc>
                <a:tc>
                  <a:txBody>
                    <a:bodyPr/>
                    <a:lstStyle/>
                    <a:p>
                      <a:pPr algn="ctr" fontAlgn="ctr"/>
                      <a:r>
                        <a:rPr lang="en-US" sz="1000" b="0" i="0" u="none" strike="noStrike" dirty="0">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543000638"/>
                  </a:ext>
                </a:extLst>
              </a:tr>
            </a:tbl>
          </a:graphicData>
        </a:graphic>
      </p:graphicFrame>
    </p:spTree>
    <p:extLst>
      <p:ext uri="{BB962C8B-B14F-4D97-AF65-F5344CB8AC3E}">
        <p14:creationId xmlns:p14="http://schemas.microsoft.com/office/powerpoint/2010/main" val="7829565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September 15,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the September 802 wireless interim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September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https://web.cvent.com/event/ae5c1e5a-6074-492a-9cd7-16b5ddc15864/summary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14242</TotalTime>
  <Words>4751</Words>
  <Application>Microsoft Macintosh PowerPoint</Application>
  <PresentationFormat>On-screen Show (4:3)</PresentationFormat>
  <Paragraphs>547</Paragraphs>
  <Slides>38</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38</vt:i4>
      </vt:variant>
    </vt:vector>
  </HeadingPairs>
  <TitlesOfParts>
    <vt:vector size="48"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September 802 wireless interim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September 15, 2022 </vt:lpstr>
      <vt:lpstr>TGbi Agenda – September 14, 2022 </vt:lpstr>
      <vt:lpstr>TGbi Agenda – September 13, 2022 </vt:lpstr>
      <vt:lpstr>TGbi Agenda – September 12, 2022 </vt:lpstr>
      <vt:lpstr>Motion # 18</vt:lpstr>
      <vt:lpstr>Motion # 19</vt:lpstr>
      <vt:lpstr>Motion # 20</vt:lpstr>
      <vt:lpstr>Motion # 21</vt:lpstr>
      <vt:lpstr>Motion # 22</vt:lpstr>
      <vt:lpstr>Motion # 23</vt:lpstr>
      <vt:lpstr>Motion # 24</vt:lpstr>
      <vt:lpstr>Summary of Requirements (1)</vt:lpstr>
      <vt:lpstr>Summary of Requirements (2)</vt:lpstr>
      <vt:lpstr>Summary of Requirements (3)</vt:lpstr>
      <vt:lpstr>Summary of Requirements (4)</vt:lpstr>
      <vt:lpstr>Summary of Requirements (5)</vt:lpstr>
      <vt:lpstr>Summary of Requirements (6)</vt:lpstr>
      <vt:lpstr>Summary of Requirements (7)</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Microsoft Office User</cp:lastModifiedBy>
  <cp:revision>230</cp:revision>
  <dcterms:modified xsi:type="dcterms:W3CDTF">2022-09-15T03:04:06Z</dcterms:modified>
</cp:coreProperties>
</file>