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2"/>
  </p:notesMasterIdLst>
  <p:handoutMasterIdLst>
    <p:handoutMasterId r:id="rId20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485" r:id="rId43"/>
    <p:sldId id="2486" r:id="rId44"/>
    <p:sldId id="2611" r:id="rId45"/>
    <p:sldId id="2612" r:id="rId46"/>
    <p:sldId id="2610" r:id="rId47"/>
    <p:sldId id="2008" r:id="rId48"/>
    <p:sldId id="2291" r:id="rId49"/>
    <p:sldId id="2426" r:id="rId50"/>
    <p:sldId id="2427" r:id="rId51"/>
    <p:sldId id="2460" r:id="rId52"/>
    <p:sldId id="2461" r:id="rId53"/>
    <p:sldId id="2463" r:id="rId54"/>
    <p:sldId id="2552" r:id="rId55"/>
    <p:sldId id="1688" r:id="rId56"/>
    <p:sldId id="2293" r:id="rId57"/>
    <p:sldId id="1708" r:id="rId58"/>
    <p:sldId id="2524" r:id="rId59"/>
    <p:sldId id="2541" r:id="rId60"/>
    <p:sldId id="2548" r:id="rId61"/>
    <p:sldId id="1709" r:id="rId62"/>
    <p:sldId id="1710" r:id="rId63"/>
    <p:sldId id="1790" r:id="rId64"/>
    <p:sldId id="2199" r:id="rId65"/>
    <p:sldId id="2319" r:id="rId66"/>
    <p:sldId id="2320" r:id="rId67"/>
    <p:sldId id="2321" r:id="rId68"/>
    <p:sldId id="2355" r:id="rId69"/>
    <p:sldId id="2613" r:id="rId70"/>
    <p:sldId id="2592" r:id="rId71"/>
    <p:sldId id="2354" r:id="rId72"/>
    <p:sldId id="2294" r:id="rId73"/>
    <p:sldId id="2559" r:id="rId74"/>
    <p:sldId id="2560" r:id="rId75"/>
    <p:sldId id="2570" r:id="rId76"/>
    <p:sldId id="2571" r:id="rId77"/>
    <p:sldId id="2572" r:id="rId78"/>
    <p:sldId id="2562" r:id="rId79"/>
    <p:sldId id="2561" r:id="rId80"/>
    <p:sldId id="2563" r:id="rId81"/>
    <p:sldId id="2564" r:id="rId82"/>
    <p:sldId id="2466" r:id="rId83"/>
    <p:sldId id="2467" r:id="rId84"/>
    <p:sldId id="1679" r:id="rId85"/>
    <p:sldId id="2336" r:id="rId86"/>
    <p:sldId id="2328" r:id="rId87"/>
    <p:sldId id="2553" r:id="rId88"/>
    <p:sldId id="2599" r:id="rId89"/>
    <p:sldId id="2600" r:id="rId90"/>
    <p:sldId id="2597" r:id="rId91"/>
    <p:sldId id="2489" r:id="rId92"/>
    <p:sldId id="2556" r:id="rId93"/>
    <p:sldId id="2554" r:id="rId94"/>
    <p:sldId id="2555" r:id="rId95"/>
    <p:sldId id="2605" r:id="rId96"/>
    <p:sldId id="2324" r:id="rId97"/>
    <p:sldId id="1375" r:id="rId98"/>
    <p:sldId id="1376" r:id="rId99"/>
    <p:sldId id="1400" r:id="rId100"/>
    <p:sldId id="2479" r:id="rId101"/>
    <p:sldId id="2480"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 id="1975" r:id="rId131"/>
    <p:sldId id="1976" r:id="rId132"/>
    <p:sldId id="1977" r:id="rId133"/>
    <p:sldId id="2039" r:id="rId134"/>
    <p:sldId id="2060" r:id="rId135"/>
    <p:sldId id="2061" r:id="rId136"/>
    <p:sldId id="2097" r:id="rId137"/>
    <p:sldId id="2103" r:id="rId138"/>
    <p:sldId id="2063" r:id="rId139"/>
    <p:sldId id="2064" r:id="rId140"/>
    <p:sldId id="2065" r:id="rId141"/>
    <p:sldId id="2066" r:id="rId142"/>
    <p:sldId id="2067" r:id="rId143"/>
    <p:sldId id="2068" r:id="rId144"/>
    <p:sldId id="2069" r:id="rId145"/>
    <p:sldId id="2146" r:id="rId146"/>
    <p:sldId id="2147" r:id="rId147"/>
    <p:sldId id="2148" r:id="rId148"/>
    <p:sldId id="2158" r:id="rId149"/>
    <p:sldId id="2159" r:id="rId150"/>
    <p:sldId id="2157" r:id="rId151"/>
    <p:sldId id="2160" r:id="rId152"/>
    <p:sldId id="2216" r:id="rId153"/>
    <p:sldId id="2217" r:id="rId154"/>
    <p:sldId id="2219" r:id="rId155"/>
    <p:sldId id="2238" r:id="rId156"/>
    <p:sldId id="2239" r:id="rId157"/>
    <p:sldId id="2240" r:id="rId158"/>
    <p:sldId id="2242" r:id="rId159"/>
    <p:sldId id="2263" r:id="rId160"/>
    <p:sldId id="2276" r:id="rId161"/>
    <p:sldId id="2277" r:id="rId162"/>
    <p:sldId id="2278" r:id="rId163"/>
    <p:sldId id="2281" r:id="rId164"/>
    <p:sldId id="2282" r:id="rId165"/>
    <p:sldId id="2283" r:id="rId166"/>
    <p:sldId id="2284" r:id="rId167"/>
    <p:sldId id="2318" r:id="rId168"/>
    <p:sldId id="2329" r:id="rId169"/>
    <p:sldId id="2356" r:id="rId170"/>
    <p:sldId id="1701" r:id="rId171"/>
    <p:sldId id="1969" r:id="rId172"/>
    <p:sldId id="2112" r:id="rId173"/>
    <p:sldId id="1965" r:id="rId174"/>
    <p:sldId id="2114" r:id="rId175"/>
    <p:sldId id="1705" r:id="rId176"/>
    <p:sldId id="1706" r:id="rId177"/>
    <p:sldId id="1707" r:id="rId178"/>
    <p:sldId id="2113" r:id="rId179"/>
    <p:sldId id="2037" r:id="rId180"/>
    <p:sldId id="2431" r:id="rId181"/>
    <p:sldId id="2429" r:id="rId182"/>
    <p:sldId id="2436" r:id="rId183"/>
    <p:sldId id="1968" r:id="rId184"/>
    <p:sldId id="2104" r:id="rId185"/>
    <p:sldId id="2317" r:id="rId186"/>
    <p:sldId id="1967" r:id="rId187"/>
    <p:sldId id="2167" r:id="rId188"/>
    <p:sldId id="2351" r:id="rId189"/>
    <p:sldId id="2333" r:id="rId190"/>
    <p:sldId id="2335" r:id="rId191"/>
    <p:sldId id="2334" r:id="rId192"/>
    <p:sldId id="2352" r:id="rId193"/>
    <p:sldId id="2218" r:id="rId194"/>
    <p:sldId id="1945" r:id="rId195"/>
    <p:sldId id="2071" r:id="rId196"/>
    <p:sldId id="2036" r:id="rId197"/>
    <p:sldId id="2323" r:id="rId198"/>
    <p:sldId id="2353" r:id="rId199"/>
    <p:sldId id="2332" r:id="rId200"/>
    <p:sldId id="2437" r:id="rId20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4" d="100"/>
          <a:sy n="164" d="100"/>
        </p:scale>
        <p:origin x="2104"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7.xml.rels><?xml version="1.0" encoding="UTF-8" standalone="yes"?>
<Relationships xmlns="http://schemas.openxmlformats.org/package/2006/relationships"><Relationship Id="rId2" Type="http://schemas.openxmlformats.org/officeDocument/2006/relationships/hyperlink" Target="https://development.standards.ieee.org/myproject-web/app#viewpar/8806"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17 August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7995756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3356313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8392705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36632216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1689304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739555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2846302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6768620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8368451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87947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4268506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201883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5167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3676144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7708579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2320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a:t>
            </a:r>
            <a:r>
              <a:rPr lang="en-AU" dirty="0" err="1"/>
              <a:t>Monteal</a:t>
            </a:r>
            <a:r>
              <a:rPr lang="en-AU" dirty="0"/>
              <a:t>, the IEEE 802 EC Secretary notified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405875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0066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0292585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15300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1389489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7713177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066224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8704783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57531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236521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826055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5217684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8749017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163293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2706522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1455639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048370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549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180584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9</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83270670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1147923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70742308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5280793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1483189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73529566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01948644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8643447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20571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04982112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22248121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46292715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7294402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8003847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90960923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9996347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9243832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5252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83075346"/>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759266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59360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will be liaised for information soon</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19526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73841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47175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0765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a:t>
            </a:r>
            <a:r>
              <a:rPr lang="en-AU" dirty="0" err="1">
                <a:solidFill>
                  <a:srgbClr val="00B050"/>
                </a:solidFill>
              </a:rPr>
              <a:t>publised</a:t>
            </a:r>
            <a:endParaRPr lang="en-AU" dirty="0">
              <a:solidFill>
                <a:srgbClr val="00B050"/>
              </a:solidFill>
            </a:endParaRP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92050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9988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53408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7248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(May 2022)</a:t>
            </a:r>
          </a:p>
          <a:p>
            <a:pPr lvl="1"/>
            <a:r>
              <a:rPr lang="en-AU" dirty="0"/>
              <a:t>No news</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4207806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450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112261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07342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solidFill>
                  <a:schemeClr val="accent6"/>
                </a:solidFill>
              </a:rPr>
              <a:t>IEEE 802.11-2020 FDIS ballot passed &amp; a response liaised but is (?) on hold due to patent related issues</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response liaised </a:t>
            </a:r>
            <a:r>
              <a:rPr lang="en-AU" dirty="0">
                <a:solidFill>
                  <a:srgbClr val="FA661C"/>
                </a:solidFill>
              </a:rPr>
              <a:t>but was on hold</a:t>
            </a:r>
            <a:endParaRPr lang="en-AU" dirty="0"/>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and China</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a:t>
            </a:r>
            <a:r>
              <a:rPr lang="en-AU" dirty="0">
                <a:solidFill>
                  <a:srgbClr val="FF0000"/>
                </a:solidFill>
                <a:latin typeface="+mj-lt"/>
              </a:rPr>
              <a:t>?????</a:t>
            </a:r>
            <a:r>
              <a:rPr lang="en-AU" dirty="0">
                <a:latin typeface="+mj-lt"/>
              </a:rPr>
              <a:t>)</a:t>
            </a:r>
          </a:p>
          <a:p>
            <a:pPr lvl="2"/>
            <a:r>
              <a:rPr lang="en-AU" dirty="0"/>
              <a:t>Japan NB IPR related comments need to be dealt with by IEEE SA &amp;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637900424"/>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5EFEE9-355F-FFF2-6270-318ED660475A}"/>
              </a:ext>
            </a:extLst>
          </p:cNvPr>
          <p:cNvSpPr>
            <a:spLocks noGrp="1"/>
          </p:cNvSpPr>
          <p:nvPr>
            <p:ph type="title"/>
          </p:nvPr>
        </p:nvSpPr>
        <p:spPr>
          <a:xfrm>
            <a:off x="685800" y="685800"/>
            <a:ext cx="8077200" cy="1066800"/>
          </a:xfrm>
        </p:spPr>
        <p:txBody>
          <a:bodyPr/>
          <a:lstStyle/>
          <a:p>
            <a:r>
              <a:rPr lang="en-AU" dirty="0">
                <a:solidFill>
                  <a:schemeClr val="accent6"/>
                </a:solidFill>
              </a:rPr>
              <a:t>IEEE 802.11-2020 FDIS ballot passed &amp; a response liaised but is (?) on hold due to patent related issues</a:t>
            </a:r>
            <a:endParaRPr lang="en-AU" dirty="0"/>
          </a:p>
        </p:txBody>
      </p:sp>
      <p:sp>
        <p:nvSpPr>
          <p:cNvPr id="3" name="Content Placeholder 2">
            <a:extLst>
              <a:ext uri="{FF2B5EF4-FFF2-40B4-BE49-F238E27FC236}">
                <a16:creationId xmlns:a16="http://schemas.microsoft.com/office/drawing/2014/main" id="{3A68B0BB-E44D-F9B6-01E2-E9743F7A9B95}"/>
              </a:ext>
            </a:extLst>
          </p:cNvPr>
          <p:cNvSpPr>
            <a:spLocks noGrp="1"/>
          </p:cNvSpPr>
          <p:nvPr>
            <p:ph idx="1"/>
          </p:nvPr>
        </p:nvSpPr>
        <p:spPr/>
        <p:txBody>
          <a:bodyPr/>
          <a:lstStyle/>
          <a:p>
            <a:r>
              <a:rPr lang="en-US" dirty="0"/>
              <a:t>August 2022 update: </a:t>
            </a:r>
          </a:p>
          <a:p>
            <a:pPr lvl="1"/>
            <a:r>
              <a:rPr lang="en-US" dirty="0"/>
              <a:t>It appears that ISO/IEC/IEEE 802-11:2022 has been published</a:t>
            </a:r>
          </a:p>
          <a:p>
            <a:pPr lvl="1"/>
            <a:r>
              <a:rPr lang="en-US" dirty="0"/>
              <a:t>Does that mean the patent issue no longer applies to </a:t>
            </a:r>
            <a:r>
              <a:rPr lang="en-US" sz="1800" dirty="0">
                <a:effectLst/>
                <a:latin typeface="Calibri" panose="020F0502020204030204" pitchFamily="34" charset="0"/>
                <a:ea typeface="Calibri" panose="020F0502020204030204" pitchFamily="34" charset="0"/>
                <a:cs typeface="Times New Roman" panose="02020603050405020304" pitchFamily="18" charset="0"/>
              </a:rPr>
              <a:t>ISO/IEC/IEEE 802-11:2022?</a:t>
            </a:r>
            <a:endParaRPr lang="en-AU" dirty="0"/>
          </a:p>
        </p:txBody>
      </p:sp>
      <p:sp>
        <p:nvSpPr>
          <p:cNvPr id="4" name="Footer Placeholder 3">
            <a:extLst>
              <a:ext uri="{FF2B5EF4-FFF2-40B4-BE49-F238E27FC236}">
                <a16:creationId xmlns:a16="http://schemas.microsoft.com/office/drawing/2014/main" id="{52699984-E6C4-FA77-F027-DBB698DFBE1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63CE93A-C3FA-E422-98E8-7F5A1114782D}"/>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56263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 (by Andrew Myles)</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ISO </a:t>
            </a:r>
            <a:r>
              <a:rPr lang="en-AU" sz="1400">
                <a:latin typeface="+mj-lt"/>
              </a:rPr>
              <a:t>… maybe at </a:t>
            </a:r>
            <a:r>
              <a:rPr lang="en-AU" sz="1400" dirty="0">
                <a:latin typeface="+mj-lt"/>
              </a:rPr>
              <a:t>its ISO Council meeting in Sep 2022</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08555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25522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will not be submitted for approval under the PSDO</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(Aug 2022) Clint Powell</a:t>
            </a:r>
          </a:p>
          <a:p>
            <a:pPr lvl="2"/>
            <a:r>
              <a:rPr lang="en-US" dirty="0"/>
              <a:t>Hold off on submitting 802.15.4 (and amendments.15.4/w/y/z/aa) for approval as an ISO/IEC/IEEE standard until the revision that will begin shortly is completed</a:t>
            </a:r>
          </a:p>
          <a:p>
            <a:pPr lvl="2"/>
            <a:r>
              <a:rPr lang="en-US" dirty="0"/>
              <a:t>The idea is to avoid overwhelming 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58087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65262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695469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60637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10365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751114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23011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972465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556755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806824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14213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228675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0150213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approved in July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2"/>
            <a:r>
              <a:rPr lang="en-AU" dirty="0">
                <a:solidFill>
                  <a:srgbClr val="FF0000"/>
                </a:solidFill>
              </a:rPr>
              <a:t>802.16t (see </a:t>
            </a:r>
            <a:r>
              <a:rPr lang="en-AU" dirty="0">
                <a:solidFill>
                  <a:srgbClr val="FF0000"/>
                </a:solidFill>
                <a:hlinkClick r:id="rId2"/>
              </a:rPr>
              <a:t>PAR</a:t>
            </a:r>
            <a:r>
              <a:rPr lang="en-AU" dirty="0">
                <a:solidFill>
                  <a:srgbClr val="FF0000"/>
                </a:solidFill>
              </a:rPr>
              <a:t>)</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703426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6" name="Object 5">
                        <a:extLst>
                          <a:ext uri="{FF2B5EF4-FFF2-40B4-BE49-F238E27FC236}">
                            <a16:creationId xmlns:a16="http://schemas.microsoft.com/office/drawing/2014/main" id="{D0EE12A4-840D-D7A0-6EFF-946905EE981C}"/>
                          </a:ext>
                        </a:extLst>
                      </p:cNvPr>
                      <p:cNvPicPr/>
                      <p:nvPr/>
                    </p:nvPicPr>
                    <p:blipFill>
                      <a:blip r:embed="rId3"/>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3" name="Object 2">
                        <a:extLst>
                          <a:ext uri="{FF2B5EF4-FFF2-40B4-BE49-F238E27FC236}">
                            <a16:creationId xmlns:a16="http://schemas.microsoft.com/office/drawing/2014/main" id="{29857113-C8FB-A73C-521A-8A67B027828B}"/>
                          </a:ext>
                        </a:extLst>
                      </p:cNvPr>
                      <p:cNvPicPr/>
                      <p:nvPr/>
                    </p:nvPicPr>
                    <p:blipFill>
                      <a:blip r:embed="rId3"/>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410271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42531393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790296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243204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85021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9312439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5941415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20547</Words>
  <Application>Microsoft Office PowerPoint</Application>
  <PresentationFormat>On-screen Show (4:3)</PresentationFormat>
  <Paragraphs>3106</Paragraphs>
  <Slides>200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200</vt:i4>
      </vt:variant>
    </vt:vector>
  </HeadingPairs>
  <TitlesOfParts>
    <vt:vector size="207"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37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IEEE 802.1Q-REV was liaised for info in Sep 2021</vt:lpstr>
      <vt:lpstr>IEEE 802.1Qcz was liaised for information in Aug 2020</vt:lpstr>
      <vt:lpstr>IEEE 802.1ABcu (LLDP YANG Data Model) is waiting for start of FDIS ballot</vt:lpstr>
      <vt:lpstr>IEEE 802.1CBdb is waiting for start of FDIS ballot</vt:lpstr>
      <vt:lpstr>IEEE 802.1CBcv is waiting for start of FDIS ballot</vt:lpstr>
      <vt:lpstr>IEEE 802.1ABdh is waiting for start of FDIS ballot</vt:lpstr>
      <vt:lpstr>IEEE 802.1AS-2020/Cor 1 90-day FDIS ballot closes on 23 Aug 2022</vt:lpstr>
      <vt:lpstr>IEEE 802.1BA-Rev is waiting for start of FDIS ballot</vt:lpstr>
      <vt:lpstr>IEEE 802.1ACct is waiting for start of FDIS ballot</vt:lpstr>
      <vt:lpstr>IEEE 802.1AEdk will be liaised for information soon</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802.3ct FDIS ballot closes on 2 Sep 2022</vt:lpstr>
      <vt:lpstr>IEEE 802.3cv FDIS ballot closes on 1 Sep 2022</vt:lpstr>
      <vt:lpstr>IEEE 802.3cp FDIS ballot closes on 2 Sep 2022</vt:lpstr>
      <vt:lpstr>IEEE 802.3-REV may be liaised for information in Sep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ballot passed &amp; a response liaised but is (?) on hold due to patent related issues</vt:lpstr>
      <vt:lpstr>IEEE 802.11-2020 FDIS ballot passed &amp; a response liaised but is (?) on hold due to patent related issues</vt:lpstr>
      <vt:lpstr>Japan NB comments are related to patent issues</vt:lpstr>
      <vt:lpstr>IEEE 802.15 WG has 9 standards in the pipeline for adoption under the PSDO</vt:lpstr>
      <vt:lpstr>IEEE 802.15 WG has a number of regular participants in IEEE 802 JTC1 SC activities</vt:lpstr>
      <vt:lpstr>IEEE 802.15.4-2020 will not be submitted for approval under the PSDO</vt:lpstr>
      <vt:lpstr>IEEE 802.15.3-2016 is likely to be liaised for information soon</vt:lpstr>
      <vt:lpstr>IEEE 802.15.3d-2017 is likely to be liaised for information soon</vt:lpstr>
      <vt:lpstr>IEEE 802.15.3e-2017 is likely to be liaised for information soon</vt:lpstr>
      <vt:lpstr>IEEE 802.15.3f-2017 is likely to be liaised for information soon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2022-08-17T03:36:58Z</dcterms:modified>
</cp:coreProperties>
</file>