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931" r:id="rId23"/>
    <p:sldId id="934" r:id="rId24"/>
    <p:sldId id="935" r:id="rId25"/>
    <p:sldId id="936" r:id="rId26"/>
    <p:sldId id="893" r:id="rId27"/>
    <p:sldId id="844" r:id="rId28"/>
    <p:sldId id="906" r:id="rId29"/>
    <p:sldId id="905" r:id="rId30"/>
    <p:sldId id="913" r:id="rId31"/>
    <p:sldId id="914" r:id="rId32"/>
    <p:sldId id="915" r:id="rId33"/>
    <p:sldId id="916" r:id="rId34"/>
    <p:sldId id="917" r:id="rId35"/>
    <p:sldId id="918" r:id="rId36"/>
    <p:sldId id="919" r:id="rId37"/>
    <p:sldId id="920" r:id="rId38"/>
    <p:sldId id="921" r:id="rId39"/>
    <p:sldId id="924" r:id="rId40"/>
    <p:sldId id="925" r:id="rId41"/>
    <p:sldId id="926" r:id="rId42"/>
    <p:sldId id="929" r:id="rId43"/>
    <p:sldId id="930" r:id="rId44"/>
    <p:sldId id="932" r:id="rId45"/>
    <p:sldId id="933" r:id="rId46"/>
    <p:sldId id="842" r:id="rId47"/>
    <p:sldId id="888" r:id="rId4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87625" autoAdjust="0"/>
  </p:normalViewPr>
  <p:slideViewPr>
    <p:cSldViewPr>
      <p:cViewPr varScale="1">
        <p:scale>
          <a:sx n="68" d="100"/>
          <a:sy n="68" d="100"/>
        </p:scale>
        <p:origin x="276" y="4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5061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508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84184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6608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466349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56506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2298118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348511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802.11-22/1249r17</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smtClean="0"/>
              <a:t>Motion (</a:t>
            </a:r>
            <a:r>
              <a:rPr lang="en-US" altLang="zh-CN" sz="1600" dirty="0" smtClean="0">
                <a:solidFill>
                  <a:srgbClr val="0000FF"/>
                </a:solidFill>
              </a:rPr>
              <a:t>117-123</a:t>
            </a:r>
            <a:r>
              <a:rPr lang="en-US" altLang="zh-CN" sz="1600" dirty="0" smtClean="0"/>
              <a:t>)</a:t>
            </a:r>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489965"/>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 (follow-up discussion)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5436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802378747"/>
              </p:ext>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 (follow-up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22/1271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22/0977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 cc40-sbp-reporting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742296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22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99522643"/>
              </p:ext>
            </p:extLst>
          </p:nvPr>
        </p:nvGraphicFramePr>
        <p:xfrm>
          <a:off x="3429000" y="1447800"/>
          <a:ext cx="8305800" cy="298075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 cc40-sbp-reporting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a:t>
                      </a:r>
                      <a:r>
                        <a:rPr lang="en-US" altLang="zh-CN" sz="1200" kern="1200" dirty="0" err="1" smtClean="0">
                          <a:solidFill>
                            <a:srgbClr val="00B050"/>
                          </a:solidFill>
                          <a:latin typeface="+mn-lt"/>
                          <a:ea typeface="+mn-ea"/>
                          <a:cs typeface="+mn-cs"/>
                        </a:rPr>
                        <a:t>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22/1261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Resolutions for Editorial Comments in CC40 - Part 8</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Zinan Lin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Setup CIDs Part 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24714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a:t>
            </a:r>
            <a:r>
              <a:rPr lang="en-US" altLang="en-US" sz="3200" dirty="0" smtClean="0">
                <a:solidFill>
                  <a:srgbClr val="0000FF"/>
                </a:solidFill>
                <a:cs typeface="Times New Roman" panose="02020603050405020304" pitchFamily="18" charset="0"/>
              </a:rPr>
              <a:t>23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00431633"/>
              </p:ext>
            </p:extLst>
          </p:nvPr>
        </p:nvGraphicFramePr>
        <p:xfrm>
          <a:off x="3429000" y="1447800"/>
          <a:ext cx="8305800" cy="236051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22/1315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Zinan Lin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 for Setup CIDs Part 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 </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22/1172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Implicit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22/1368</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Dong Wei (NXP)</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On Responder-to-Responder Sensing Measurement</a:t>
                      </a:r>
                      <a:endParaRPr lang="zh-CN" sz="1200" kern="1200" dirty="0">
                        <a:solidFill>
                          <a:schemeClr val="tx1"/>
                        </a:solidFill>
                        <a:latin typeface="+mn-lt"/>
                        <a:ea typeface="+mn-ea"/>
                        <a:cs typeface="+mn-cs"/>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30 </a:t>
                      </a:r>
                      <a:r>
                        <a:rPr lang="en-US" sz="1200" kern="1200" dirty="0" err="1">
                          <a:solidFill>
                            <a:schemeClr val="tx1"/>
                          </a:solidFill>
                          <a:latin typeface="+mn-lt"/>
                          <a:ea typeface="+mn-ea"/>
                          <a:cs typeface="+mn-cs"/>
                        </a:rPr>
                        <a:t>mins</a:t>
                      </a:r>
                      <a:endParaRPr lang="zh-CN" sz="1200" kern="1200" dirty="0">
                        <a:solidFill>
                          <a:schemeClr val="tx1"/>
                        </a:solidFill>
                        <a:latin typeface="+mn-lt"/>
                        <a:ea typeface="+mn-ea"/>
                        <a:cs typeface="+mn-cs"/>
                      </a:endParaRPr>
                    </a:p>
                  </a:txBody>
                  <a:tcPr marL="68580" marR="68580" marT="0" marB="0"/>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 CR for </a:t>
                      </a:r>
                      <a:r>
                        <a:rPr lang="en-US" altLang="zh-CN" sz="1200" kern="1200" dirty="0" err="1" smtClean="0">
                          <a:solidFill>
                            <a:schemeClr val="tx1"/>
                          </a:solidFill>
                          <a:latin typeface="+mn-lt"/>
                          <a:ea typeface="+mn-ea"/>
                          <a:cs typeface="+mn-cs"/>
                        </a:rPr>
                        <a:t>misc</a:t>
                      </a:r>
                      <a:r>
                        <a:rPr lang="en-US" altLang="zh-CN" sz="1200" kern="1200" dirty="0" smtClean="0">
                          <a:solidFill>
                            <a:schemeClr val="tx1"/>
                          </a:solidFill>
                          <a:latin typeface="+mn-lt"/>
                          <a:ea typeface="+mn-ea"/>
                          <a:cs typeface="+mn-cs"/>
                        </a:rPr>
                        <a:t> editorial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85374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 Yan Xin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8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18Y</a:t>
            </a:r>
            <a:r>
              <a:rPr lang="en-US" altLang="zh-CN" sz="1800" b="1" kern="0" dirty="0"/>
              <a:t>/ </a:t>
            </a:r>
            <a:r>
              <a:rPr lang="en-US" altLang="zh-CN" sz="1800" b="1" kern="0" dirty="0" smtClean="0"/>
              <a:t> 1 </a:t>
            </a:r>
            <a:r>
              <a:rPr lang="en-US" altLang="zh-CN" sz="1800" b="1" kern="0" dirty="0"/>
              <a:t>N/  </a:t>
            </a:r>
            <a:r>
              <a:rPr lang="en-US" altLang="zh-CN" sz="1800" b="1" kern="0" dirty="0" smtClean="0"/>
              <a:t>6A</a:t>
            </a:r>
            <a:r>
              <a:rPr lang="en-US" altLang="zh-CN" sz="1800" b="1" kern="0" dirty="0"/>
              <a:t>)</a:t>
            </a:r>
          </a:p>
          <a:p>
            <a:pPr marL="342900" lvl="1" indent="-342900" algn="just">
              <a:buFont typeface="Arial" panose="020B0604020202020204" pitchFamily="34" charset="0"/>
              <a:buChar char="•"/>
              <a:defRPr/>
            </a:pPr>
            <a:r>
              <a:rPr lang="en-US" altLang="zh-CN" sz="1800" b="1" kern="0" dirty="0"/>
              <a:t>Result*: </a:t>
            </a:r>
            <a:r>
              <a:rPr lang="en-US" altLang="zh-CN" sz="1800" b="1" dirty="0">
                <a:highlight>
                  <a:srgbClr val="00FF00"/>
                </a:highlight>
              </a:rPr>
              <a:t>Motion Passes </a:t>
            </a:r>
            <a:r>
              <a:rPr lang="en-US" altLang="zh-CN" sz="1800" b="1" dirty="0" smtClean="0">
                <a:highlight>
                  <a:srgbClr val="00FF00"/>
                </a:highlight>
              </a:rPr>
              <a:t>(18Y</a:t>
            </a:r>
            <a:r>
              <a:rPr lang="en-US" altLang="zh-CN" sz="1800" b="1" dirty="0">
                <a:highlight>
                  <a:srgbClr val="00FF00"/>
                </a:highlight>
              </a:rPr>
              <a:t>, </a:t>
            </a:r>
            <a:r>
              <a:rPr lang="en-US" altLang="zh-CN" sz="1800" b="1" dirty="0" smtClean="0">
                <a:highlight>
                  <a:srgbClr val="00FF00"/>
                </a:highlight>
              </a:rPr>
              <a:t>1N</a:t>
            </a:r>
            <a:r>
              <a:rPr lang="en-US" altLang="zh-CN" sz="1800" b="1" dirty="0">
                <a:highlight>
                  <a:srgbClr val="00FF00"/>
                </a:highlight>
              </a:rPr>
              <a:t>, </a:t>
            </a:r>
            <a:r>
              <a:rPr lang="en-US" altLang="zh-CN" sz="1800" b="1" dirty="0" smtClean="0">
                <a:highlight>
                  <a:srgbClr val="00FF00"/>
                </a:highlight>
              </a:rPr>
              <a:t>6A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r>
              <a:rPr lang="en-US" altLang="zh-CN" sz="1800" b="1" kern="0" dirty="0"/>
              <a:t>: Claudio da Silva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a:t>
            </a:r>
            <a:r>
              <a:rPr lang="en-US" altLang="zh-CN" sz="1600" dirty="0" smtClean="0"/>
              <a:t>123</a:t>
            </a:r>
            <a:r>
              <a:rPr lang="en-US" altLang="zh-CN" sz="1600" dirty="0"/>
              <a:t>,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977385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22/1237r2</a:t>
            </a:r>
          </a:p>
          <a:p>
            <a:pPr lvl="1" algn="just">
              <a:buFont typeface="Arial" panose="020B0604020202020204" pitchFamily="34" charset="0"/>
              <a:buChar char="–"/>
              <a:defRPr/>
            </a:pPr>
            <a:r>
              <a:rPr lang="en-US" altLang="zh-CN" sz="1600" dirty="0" smtClean="0"/>
              <a:t>CIDs </a:t>
            </a:r>
            <a:r>
              <a:rPr lang="en-US" altLang="zh-CN" sz="1600" dirty="0"/>
              <a:t>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22/1237r2, </a:t>
            </a:r>
            <a:r>
              <a:rPr lang="en-US" altLang="zh-CN" kern="0" dirty="0" smtClean="0"/>
              <a:t>22/1245r5</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564982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131 163 309 400 564 660 760 885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11-22-1243r2</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a:t>
            </a:r>
            <a:r>
              <a:rPr lang="en-US" altLang="zh-CN" dirty="0"/>
              <a:t>/</a:t>
            </a:r>
            <a:r>
              <a:rPr lang="en-US" altLang="zh-CN" dirty="0" smtClean="0"/>
              <a:t>1243r2</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7677531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7, 470, and 509</a:t>
            </a:r>
          </a:p>
          <a:p>
            <a:pPr lvl="1" algn="just">
              <a:buFont typeface="Arial" panose="020B0604020202020204" pitchFamily="34" charset="0"/>
              <a:buChar char="–"/>
              <a:defRPr/>
            </a:pPr>
            <a:r>
              <a:rPr lang="en-US" altLang="zh-CN" sz="1600" dirty="0" smtClean="0"/>
              <a:t>as </a:t>
            </a:r>
            <a:r>
              <a:rPr lang="en-US" altLang="zh-CN" sz="1600" dirty="0"/>
              <a:t>specified in 11-22-1206r3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smtClean="0"/>
              <a:t>Rui</a:t>
            </a:r>
            <a:r>
              <a:rPr lang="en-US" altLang="zh-CN" sz="1800" b="1" kern="0" dirty="0" smtClean="0"/>
              <a:t> Du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22/1206r3</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353485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149523</TotalTime>
  <Words>4803</Words>
  <Application>Microsoft Office PowerPoint</Application>
  <PresentationFormat>宽屏</PresentationFormat>
  <Paragraphs>1223</Paragraphs>
  <Slides>47</Slides>
  <Notes>47</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47</vt:i4>
      </vt:variant>
    </vt:vector>
  </HeadingPairs>
  <TitlesOfParts>
    <vt:vector size="58"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151</cp:revision>
  <cp:lastPrinted>2014-11-04T15:04:57Z</cp:lastPrinted>
  <dcterms:created xsi:type="dcterms:W3CDTF">2007-04-17T18:10:23Z</dcterms:created>
  <dcterms:modified xsi:type="dcterms:W3CDTF">2022-08-23T13:58:08Z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(3)CtNLAbgHGFS+2aq4g64pDdFDjFE6RTapV6klAki6xv+Nu8sG6xmRcDMBPQWlPmDxu/B9xtvf
PWLhD2EBHxqjwWXj5UTubBHVuF183ASeWYSDGq15nCFYPcgAafKwKf0xd9K4WIhu561Pdjqi
kSfxXMtKkdd7JeUKm6y6rnzrO9zp7x2RJ22NQaiz5hP/XczDdUTKCUSICuXnEVvdL7W/Tsph
Jl6m2uD5FpzQ3ST1mr</vt:lpwstr>
  </property>
  <property fmtid="{D5CDD505-2E9C-101B-9397-08002B2CF9AE}" pid="27" name="_2015_ms_pID_7253431">
    <vt:lpwstr>97rm+l8hUOS8s6NgCY/0nq4F16PKiKXrDY27CJBZx+E/c7011zFOGB
dTXyypot8B3ONeo4YMw+KlGjOeCi0tvbhTwqKYa2MHik1NhDfXoJ0Q+Yb22zt46tjkwQM0qc
aOz5oBAnblERmkhI5q5Z+R49gXPToYCvLBTRJdb2Qx3ZBEs50LFsovQDg2F0IFBORT2ujOaT
EqZvswIklFt6lrqInn0JrRpzRElPm+otI8Ge</vt:lpwstr>
  </property>
  <property fmtid="{D5CDD505-2E9C-101B-9397-08002B2CF9AE}" pid="28" name="_2015_ms_pID_7253432">
    <vt:lpwstr>HTuHLeFlHaZbxJ54q9oIse0=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