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
  </p:notesMasterIdLst>
  <p:handoutMasterIdLst>
    <p:handoutMasterId r:id="rId25"/>
  </p:handoutMasterIdLst>
  <p:sldIdLst>
    <p:sldId id="256" r:id="rId2"/>
    <p:sldId id="257" r:id="rId3"/>
    <p:sldId id="268" r:id="rId4"/>
    <p:sldId id="294" r:id="rId5"/>
    <p:sldId id="269" r:id="rId6"/>
    <p:sldId id="260" r:id="rId7"/>
    <p:sldId id="261" r:id="rId8"/>
    <p:sldId id="262" r:id="rId9"/>
    <p:sldId id="263" r:id="rId10"/>
    <p:sldId id="283" r:id="rId11"/>
    <p:sldId id="284" r:id="rId12"/>
    <p:sldId id="287" r:id="rId13"/>
    <p:sldId id="288" r:id="rId14"/>
    <p:sldId id="289" r:id="rId15"/>
    <p:sldId id="270" r:id="rId16"/>
    <p:sldId id="313" r:id="rId17"/>
    <p:sldId id="297" r:id="rId18"/>
    <p:sldId id="310" r:id="rId19"/>
    <p:sldId id="296" r:id="rId20"/>
    <p:sldId id="314" r:id="rId21"/>
    <p:sldId id="295" r:id="rId22"/>
    <p:sldId id="306" r:id="rId2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888" autoAdjust="0"/>
    <p:restoredTop sz="94660"/>
  </p:normalViewPr>
  <p:slideViewPr>
    <p:cSldViewPr>
      <p:cViewPr varScale="1">
        <p:scale>
          <a:sx n="82" d="100"/>
          <a:sy n="82" d="100"/>
        </p:scale>
        <p:origin x="354" y="9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7/29/2022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20</a:t>
            </a:fld>
            <a:endParaRPr lang="en-US"/>
          </a:p>
        </p:txBody>
      </p:sp>
    </p:spTree>
    <p:extLst>
      <p:ext uri="{BB962C8B-B14F-4D97-AF65-F5344CB8AC3E}">
        <p14:creationId xmlns:p14="http://schemas.microsoft.com/office/powerpoint/2010/main" val="19341311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305243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685507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367162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66984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802.11-22/1223r0</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August 2022</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21/11-21-0332-37-00bh-issues-tracking.docx" TargetMode="External"/><Relationship Id="rId7" Type="http://schemas.openxmlformats.org/officeDocument/2006/relationships/hyperlink" Target="https://mentor.ieee.org/802.11/dcn/22/11-22-1082-02-00bh-cr-for-device-id-generated-by-network.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mentor.ieee.org/802.11/dcn/22/11-22-1078-00-00bh-device-id-indication.docx" TargetMode="External"/><Relationship Id="rId5" Type="http://schemas.openxmlformats.org/officeDocument/2006/relationships/hyperlink" Target="https://mentor.ieee.org/802.11/dcn/22/11-22-1069-01-00bh-resolution-of-a-few-comments.docx" TargetMode="External"/><Relationship Id="rId4" Type="http://schemas.openxmlformats.org/officeDocument/2006/relationships/hyperlink" Target="https://mentor.ieee.org/802.11/dcn/22/11-22-0973-04-00bh-cc41-comments-against-d0-2.xlsx" TargetMode="External"/></Relationships>
</file>

<file path=ppt/slides/_rels/slide16.xml.rels><?xml version="1.0" encoding="UTF-8" standalone="yes"?>
<Relationships xmlns="http://schemas.openxmlformats.org/package/2006/relationships"><Relationship Id="rId8" Type="http://schemas.openxmlformats.org/officeDocument/2006/relationships/hyperlink" Target="https://mentor.ieee.org/802.11/dcn/22/11-22-1079-02-00bh-cr-for-sta-generated-id.docx" TargetMode="External"/><Relationship Id="rId3" Type="http://schemas.openxmlformats.org/officeDocument/2006/relationships/hyperlink" Target="https://mentor.ieee.org/802.11/dcn/22/11-22-0928-01-00bh-text-maad-and-irm-tgbh-draft-0-2.docx" TargetMode="External"/><Relationship Id="rId7" Type="http://schemas.openxmlformats.org/officeDocument/2006/relationships/hyperlink" Target="https://mentor.ieee.org/802.11/dcn/22/11-22-1082-02-00bh-cr-for-device-id-generated-by-network.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mentor.ieee.org/802.11/dcn/22/11-22-1078-00-00bh-device-id-indication.docx" TargetMode="External"/><Relationship Id="rId11" Type="http://schemas.openxmlformats.org/officeDocument/2006/relationships/hyperlink" Target="https://mentor.ieee.org/802.11/dcn/22/11-22-0435-02-00bh-open-issues-from-issues-tracking.pptx" TargetMode="External"/><Relationship Id="rId5" Type="http://schemas.openxmlformats.org/officeDocument/2006/relationships/hyperlink" Target="https://mentor.ieee.org/802.11/dcn/22/11-22-1069-01-00bh-resolution-of-a-few-comments.docx" TargetMode="External"/><Relationship Id="rId10" Type="http://schemas.openxmlformats.org/officeDocument/2006/relationships/hyperlink" Target="https://mentor.ieee.org/802.11/dcn/22/11-22-0832-04-00bh-opt-in-verbiage.pptx" TargetMode="External"/><Relationship Id="rId4" Type="http://schemas.openxmlformats.org/officeDocument/2006/relationships/hyperlink" Target="https://mentor.ieee.org/802.11/dcn/22/11-22-0925-02-00bh-maad-text-for-tgbh-draft-0-2.docx" TargetMode="External"/><Relationship Id="rId9" Type="http://schemas.openxmlformats.org/officeDocument/2006/relationships/hyperlink" Target="https://mentor.ieee.org/802.11/dcn/22/11-22-1084-01-00bh-sta-id-opt-in.pptx"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hyperlink" Target="https://development.standards.ieee.org/myproject-web/public/view.html#pardetail/8770"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s://mentor.ieee.org/802.11/dcn/22/11-22-0434-01-00bh-tgbh-csd-update.docx" TargetMode="External"/><Relationship Id="rId4" Type="http://schemas.openxmlformats.org/officeDocument/2006/relationships/hyperlink" Target="https://mentor.ieee.org/802.11/dcn/20/11-20-1117-05-0rcm-rcm-sg-proposed-rcm-csd-draft.docx"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1/11-21-0332-37-00bh-issues-tracking.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0/11-20-1988-00-0rcm-client-id-query-concept.ppt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hyperlink" Target="https://mentor.ieee.org/802.11/dcn/20/11-20-1989-00-0rcm-id-query-proposal.doc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TGbh-agenda-2022-Aug-2</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2022-07-29</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456167156"/>
              </p:ext>
            </p:extLst>
          </p:nvPr>
        </p:nvGraphicFramePr>
        <p:xfrm>
          <a:off x="984250" y="2411413"/>
          <a:ext cx="10239375" cy="2482850"/>
        </p:xfrm>
        <a:graphic>
          <a:graphicData uri="http://schemas.openxmlformats.org/presentationml/2006/ole">
            <mc:AlternateContent xmlns:mc="http://schemas.openxmlformats.org/markup-compatibility/2006">
              <mc:Choice xmlns:v="urn:schemas-microsoft-com:vml" Requires="v">
                <p:oleObj spid="_x0000_s1085" name="Document" r:id="rId4" imgW="10466184" imgH="2537736" progId="Word.Document.8">
                  <p:embed/>
                </p:oleObj>
              </mc:Choice>
              <mc:Fallback>
                <p:oleObj name="Document" r:id="rId4" imgW="10466184" imgH="2537736" progId="Word.Document.8">
                  <p:embed/>
                  <p:pic>
                    <p:nvPicPr>
                      <p:cNvPr id="0" name="Picture 3"/>
                      <p:cNvPicPr>
                        <a:picLocks noChangeAspect="1" noChangeArrowheads="1"/>
                      </p:cNvPicPr>
                      <p:nvPr/>
                    </p:nvPicPr>
                    <p:blipFill>
                      <a:blip r:embed="rId5"/>
                      <a:srcRect/>
                      <a:stretch>
                        <a:fillRect/>
                      </a:stretch>
                    </p:blipFill>
                    <p:spPr bwMode="auto">
                      <a:xfrm>
                        <a:off x="984250" y="2411413"/>
                        <a:ext cx="10239375" cy="24828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TGbh Agenda – 2 Aug 2022</a:t>
            </a:r>
            <a:endParaRPr lang="en-GB" sz="3600" dirty="0"/>
          </a:p>
        </p:txBody>
      </p:sp>
      <p:sp>
        <p:nvSpPr>
          <p:cNvPr id="4098" name="Rectangle 2"/>
          <p:cNvSpPr>
            <a:spLocks noGrp="1" noChangeArrowheads="1"/>
          </p:cNvSpPr>
          <p:nvPr>
            <p:ph idx="1"/>
          </p:nvPr>
        </p:nvSpPr>
        <p:spPr>
          <a:xfrm>
            <a:off x="533400" y="1143000"/>
            <a:ext cx="11201400" cy="5178428"/>
          </a:xfrm>
          <a:ln/>
        </p:spPr>
        <p:txBody>
          <a:bodyPr/>
          <a:lstStyle/>
          <a:p>
            <a:pPr marL="457200" indent="-457200">
              <a:lnSpc>
                <a:spcPct val="90000"/>
              </a:lnSpc>
              <a:spcBef>
                <a:spcPts val="0"/>
              </a:spcBef>
              <a:spcAft>
                <a:spcPts val="0"/>
              </a:spcAft>
              <a:buFont typeface="Arial" panose="020B0604020202020204" pitchFamily="34" charset="0"/>
              <a:buChar char="•"/>
              <a:defRPr/>
            </a:pPr>
            <a:r>
              <a:rPr lang="en-US" dirty="0"/>
              <a:t>Attendance, noises/recording, meeting protocol reminders</a:t>
            </a:r>
          </a:p>
          <a:p>
            <a:pPr marL="457200" indent="-457200">
              <a:lnSpc>
                <a:spcPct val="90000"/>
              </a:lnSpc>
              <a:spcBef>
                <a:spcPts val="0"/>
              </a:spcBef>
              <a:spcAft>
                <a:spcPts val="0"/>
              </a:spcAft>
              <a:buFont typeface="Arial" panose="020B0604020202020204" pitchFamily="34" charset="0"/>
              <a:buChar char="•"/>
              <a:defRPr/>
            </a:pPr>
            <a:r>
              <a:rPr lang="en-US" dirty="0"/>
              <a:t>Policies, duty to inform, participation rules</a:t>
            </a:r>
          </a:p>
          <a:p>
            <a:pPr marL="457200" indent="-457200">
              <a:lnSpc>
                <a:spcPct val="90000"/>
              </a:lnSpc>
              <a:spcBef>
                <a:spcPts val="0"/>
              </a:spcBef>
              <a:spcAft>
                <a:spcPts val="0"/>
              </a:spcAft>
              <a:buFont typeface="Arial" panose="020B0604020202020204" pitchFamily="34" charset="0"/>
              <a:buChar char="•"/>
              <a:defRPr/>
            </a:pPr>
            <a:r>
              <a:rPr lang="en-US" dirty="0"/>
              <a:t>Organization topics (see Backup slides)</a:t>
            </a:r>
          </a:p>
          <a:p>
            <a:pPr marL="857250" lvl="1" indent="-457200">
              <a:lnSpc>
                <a:spcPct val="90000"/>
              </a:lnSpc>
              <a:spcBef>
                <a:spcPts val="0"/>
              </a:spcBef>
              <a:spcAft>
                <a:spcPts val="0"/>
              </a:spcAft>
              <a:buFont typeface="Arial" panose="020B0604020202020204" pitchFamily="34" charset="0"/>
              <a:buChar char="•"/>
              <a:defRPr/>
            </a:pPr>
            <a:r>
              <a:rPr lang="en-US" altLang="en-US" sz="2000" dirty="0"/>
              <a:t>July to Sept teleconferences: Tuesdays, 9:30-11:30 am ET (this time slot)</a:t>
            </a:r>
          </a:p>
          <a:p>
            <a:pPr marL="857250" lvl="1" indent="-457200">
              <a:lnSpc>
                <a:spcPct val="90000"/>
              </a:lnSpc>
              <a:spcBef>
                <a:spcPts val="0"/>
              </a:spcBef>
              <a:spcAft>
                <a:spcPts val="0"/>
              </a:spcAft>
              <a:buFont typeface="Arial" panose="020B0604020202020204" pitchFamily="34" charset="0"/>
              <a:buChar char="•"/>
              <a:defRPr/>
            </a:pPr>
            <a:r>
              <a:rPr lang="en-US" dirty="0"/>
              <a:t>Timeline reminder (slide 20)</a:t>
            </a:r>
          </a:p>
          <a:p>
            <a:pPr marL="457200" indent="-457200">
              <a:lnSpc>
                <a:spcPct val="90000"/>
              </a:lnSpc>
              <a:spcBef>
                <a:spcPts val="0"/>
              </a:spcBef>
              <a:spcAft>
                <a:spcPts val="0"/>
              </a:spcAft>
              <a:buFont typeface="Arial" panose="020B0604020202020204" pitchFamily="34" charset="0"/>
              <a:buChar char="•"/>
              <a:defRPr/>
            </a:pPr>
            <a:r>
              <a:rPr lang="en-US" dirty="0"/>
              <a:t>Issues Tracking:</a:t>
            </a:r>
            <a:r>
              <a:rPr lang="en-US" b="0" dirty="0"/>
              <a:t> </a:t>
            </a:r>
            <a:r>
              <a:rPr lang="en-US" b="0" dirty="0">
                <a:hlinkClick r:id="rId3"/>
              </a:rPr>
              <a:t>11-21/0332r37</a:t>
            </a:r>
            <a:r>
              <a:rPr lang="en-US" b="0" dirty="0"/>
              <a:t> </a:t>
            </a:r>
            <a:endParaRPr lang="en-US" sz="2400" dirty="0"/>
          </a:p>
          <a:p>
            <a:pPr marL="457200" indent="-457200">
              <a:lnSpc>
                <a:spcPct val="90000"/>
              </a:lnSpc>
              <a:spcBef>
                <a:spcPts val="0"/>
              </a:spcBef>
              <a:spcAft>
                <a:spcPts val="0"/>
              </a:spcAft>
              <a:buFont typeface="Arial" panose="020B0604020202020204" pitchFamily="34" charset="0"/>
              <a:buChar char="•"/>
              <a:defRPr/>
            </a:pPr>
            <a:r>
              <a:rPr lang="en-US" sz="2400" dirty="0"/>
              <a:t>Results of Comment Collection on D0.2: </a:t>
            </a:r>
            <a:r>
              <a:rPr lang="en-US" sz="2400" dirty="0">
                <a:hlinkClick r:id="rId4"/>
              </a:rPr>
              <a:t>11-22/0973r4</a:t>
            </a:r>
            <a:endParaRPr lang="en-US" dirty="0"/>
          </a:p>
          <a:p>
            <a:pPr marL="857250" lvl="1" indent="-457200">
              <a:lnSpc>
                <a:spcPct val="90000"/>
              </a:lnSpc>
              <a:spcBef>
                <a:spcPts val="0"/>
              </a:spcBef>
              <a:spcAft>
                <a:spcPts val="0"/>
              </a:spcAft>
              <a:buFont typeface="Arial" panose="020B0604020202020204" pitchFamily="34" charset="0"/>
              <a:buChar char="•"/>
              <a:defRPr/>
            </a:pPr>
            <a:r>
              <a:rPr lang="en-US" dirty="0"/>
              <a:t>Continue discussion on resolutions of ones that are not on topics:</a:t>
            </a:r>
          </a:p>
          <a:p>
            <a:pPr marL="1257300" lvl="2" indent="-457200">
              <a:lnSpc>
                <a:spcPct val="90000"/>
              </a:lnSpc>
              <a:spcBef>
                <a:spcPts val="0"/>
              </a:spcBef>
              <a:spcAft>
                <a:spcPts val="0"/>
              </a:spcAft>
              <a:buFont typeface="Arial" panose="020B0604020202020204" pitchFamily="34" charset="0"/>
              <a:buChar char="•"/>
              <a:defRPr/>
            </a:pPr>
            <a:r>
              <a:rPr lang="en-US" dirty="0"/>
              <a:t>Opt-in, Pre/un-</a:t>
            </a:r>
            <a:r>
              <a:rPr lang="en-US" dirty="0" err="1"/>
              <a:t>assoc</a:t>
            </a:r>
            <a:r>
              <a:rPr lang="en-US" dirty="0"/>
              <a:t>, Non-AP STA-generated ID</a:t>
            </a:r>
          </a:p>
          <a:p>
            <a:pPr marL="857250" lvl="1" indent="-457200">
              <a:lnSpc>
                <a:spcPct val="90000"/>
              </a:lnSpc>
              <a:spcBef>
                <a:spcPts val="0"/>
              </a:spcBef>
              <a:spcAft>
                <a:spcPts val="0"/>
              </a:spcAft>
              <a:buFont typeface="Arial" panose="020B0604020202020204" pitchFamily="34" charset="0"/>
              <a:buChar char="•"/>
              <a:defRPr/>
            </a:pPr>
            <a:r>
              <a:rPr lang="en-US" altLang="en-US" sz="2000" dirty="0">
                <a:solidFill>
                  <a:schemeClr val="tx1"/>
                </a:solidFill>
                <a:hlinkClick r:id="rId5"/>
              </a:rPr>
              <a:t>11-22/1069r1</a:t>
            </a:r>
            <a:r>
              <a:rPr lang="en-US" altLang="en-US" sz="2000" dirty="0">
                <a:solidFill>
                  <a:schemeClr val="tx1"/>
                </a:solidFill>
              </a:rPr>
              <a:t> – Resolution of a few comments (Dan Harkins) - deferred</a:t>
            </a:r>
          </a:p>
          <a:p>
            <a:pPr marL="857250" lvl="1" indent="-457200">
              <a:lnSpc>
                <a:spcPct val="90000"/>
              </a:lnSpc>
              <a:spcBef>
                <a:spcPts val="0"/>
              </a:spcBef>
              <a:spcAft>
                <a:spcPts val="0"/>
              </a:spcAft>
              <a:buFont typeface="Arial" panose="020B0604020202020204" pitchFamily="34" charset="0"/>
              <a:buChar char="•"/>
              <a:defRPr/>
            </a:pPr>
            <a:r>
              <a:rPr lang="en-US" altLang="en-US" dirty="0">
                <a:solidFill>
                  <a:schemeClr val="tx1"/>
                </a:solidFill>
                <a:hlinkClick r:id="rId6"/>
              </a:rPr>
              <a:t>11-22/1078r0</a:t>
            </a:r>
            <a:r>
              <a:rPr lang="en-US" altLang="en-US" dirty="0">
                <a:solidFill>
                  <a:schemeClr val="tx1"/>
                </a:solidFill>
              </a:rPr>
              <a:t> – Device ID indication (Jouni Malinen) – deferred </a:t>
            </a:r>
          </a:p>
          <a:p>
            <a:pPr marL="857250" lvl="1" indent="-457200">
              <a:lnSpc>
                <a:spcPct val="90000"/>
              </a:lnSpc>
              <a:spcBef>
                <a:spcPts val="0"/>
              </a:spcBef>
              <a:spcAft>
                <a:spcPts val="0"/>
              </a:spcAft>
              <a:buFont typeface="Arial" panose="020B0604020202020204" pitchFamily="34" charset="0"/>
              <a:buChar char="•"/>
              <a:defRPr/>
            </a:pPr>
            <a:r>
              <a:rPr lang="en-US" altLang="en-US" dirty="0">
                <a:solidFill>
                  <a:schemeClr val="tx1"/>
                </a:solidFill>
                <a:hlinkClick r:id="rId7"/>
              </a:rPr>
              <a:t>11-22/1082r2</a:t>
            </a:r>
            <a:r>
              <a:rPr lang="en-US" altLang="en-US" dirty="0">
                <a:solidFill>
                  <a:schemeClr val="tx1"/>
                </a:solidFill>
              </a:rPr>
              <a:t> – CR for Device ID generated by network (Jay Yang)</a:t>
            </a:r>
          </a:p>
          <a:p>
            <a:pPr marL="857250" lvl="1" indent="-457200">
              <a:lnSpc>
                <a:spcPct val="90000"/>
              </a:lnSpc>
              <a:spcBef>
                <a:spcPts val="0"/>
              </a:spcBef>
              <a:spcAft>
                <a:spcPts val="0"/>
              </a:spcAft>
              <a:buFont typeface="Arial" panose="020B0604020202020204" pitchFamily="34" charset="0"/>
              <a:buChar char="•"/>
              <a:defRPr/>
            </a:pPr>
            <a:r>
              <a:rPr lang="en-US" dirty="0"/>
              <a:t>Walk-through CIDs</a:t>
            </a:r>
          </a:p>
          <a:p>
            <a:pPr marL="857250" lvl="1" indent="-457200">
              <a:lnSpc>
                <a:spcPct val="90000"/>
              </a:lnSpc>
              <a:spcBef>
                <a:spcPts val="0"/>
              </a:spcBef>
              <a:spcAft>
                <a:spcPts val="0"/>
              </a:spcAft>
              <a:buFont typeface="Arial" panose="020B0604020202020204" pitchFamily="34" charset="0"/>
              <a:buChar char="•"/>
              <a:defRPr/>
            </a:pPr>
            <a:r>
              <a:rPr lang="en-US" b="1" dirty="0"/>
              <a:t>~1 hour</a:t>
            </a:r>
          </a:p>
          <a:p>
            <a:pPr marL="457200" indent="-457200">
              <a:lnSpc>
                <a:spcPct val="90000"/>
              </a:lnSpc>
              <a:spcBef>
                <a:spcPts val="0"/>
              </a:spcBef>
              <a:spcAft>
                <a:spcPts val="0"/>
              </a:spcAft>
              <a:buFont typeface="Arial" panose="020B0604020202020204" pitchFamily="34" charset="0"/>
              <a:buChar char="•"/>
              <a:defRPr/>
            </a:pPr>
            <a:r>
              <a:rPr lang="en-US" dirty="0"/>
              <a:t>Contributions (slide 16)</a:t>
            </a:r>
          </a:p>
          <a:p>
            <a:pPr marL="857250" lvl="1" indent="-457200">
              <a:lnSpc>
                <a:spcPct val="90000"/>
              </a:lnSpc>
              <a:spcBef>
                <a:spcPts val="0"/>
              </a:spcBef>
              <a:spcAft>
                <a:spcPts val="0"/>
              </a:spcAft>
              <a:buFont typeface="Arial" panose="020B0604020202020204" pitchFamily="34" charset="0"/>
              <a:buChar char="•"/>
              <a:defRPr/>
            </a:pPr>
            <a:r>
              <a:rPr lang="en-US" b="1" dirty="0"/>
              <a:t>~1 hour </a:t>
            </a:r>
          </a:p>
          <a:p>
            <a:pPr marL="457200" indent="-457200">
              <a:lnSpc>
                <a:spcPct val="90000"/>
              </a:lnSpc>
              <a:spcBef>
                <a:spcPts val="0"/>
              </a:spcBef>
              <a:spcAft>
                <a:spcPts val="0"/>
              </a:spcAft>
              <a:buFont typeface="Arial" panose="020B0604020202020204" pitchFamily="34" charset="0"/>
              <a:buChar char="•"/>
              <a:defRPr/>
            </a:pPr>
            <a:r>
              <a:rPr lang="en-US" dirty="0"/>
              <a:t>WBA liaison response</a:t>
            </a:r>
          </a:p>
          <a:p>
            <a:pPr marL="857250" lvl="1" indent="-457200">
              <a:lnSpc>
                <a:spcPct val="90000"/>
              </a:lnSpc>
              <a:spcBef>
                <a:spcPts val="0"/>
              </a:spcBef>
              <a:spcAft>
                <a:spcPts val="0"/>
              </a:spcAft>
              <a:buFont typeface="Arial" panose="020B0604020202020204" pitchFamily="34" charset="0"/>
              <a:buChar char="•"/>
              <a:defRPr/>
            </a:pPr>
            <a:endParaRPr 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15</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Contributions</a:t>
            </a:r>
            <a:endParaRPr lang="en-GB" sz="3600" dirty="0"/>
          </a:p>
        </p:txBody>
      </p:sp>
      <p:sp>
        <p:nvSpPr>
          <p:cNvPr id="4098" name="Rectangle 2"/>
          <p:cNvSpPr>
            <a:spLocks noGrp="1" noChangeArrowheads="1"/>
          </p:cNvSpPr>
          <p:nvPr>
            <p:ph idx="1"/>
          </p:nvPr>
        </p:nvSpPr>
        <p:spPr>
          <a:xfrm>
            <a:off x="533400" y="1373186"/>
            <a:ext cx="11201400" cy="4951414"/>
          </a:xfrm>
          <a:ln/>
        </p:spPr>
        <p:txBody>
          <a:bodyPr/>
          <a:lstStyle/>
          <a:p>
            <a:pPr marL="457200" indent="-457200">
              <a:lnSpc>
                <a:spcPct val="90000"/>
              </a:lnSpc>
              <a:spcBef>
                <a:spcPts val="0"/>
              </a:spcBef>
              <a:spcAft>
                <a:spcPts val="300"/>
              </a:spcAft>
              <a:buFont typeface="Arial" panose="020B0604020202020204" pitchFamily="34" charset="0"/>
              <a:buChar char="•"/>
              <a:defRPr/>
            </a:pPr>
            <a:r>
              <a:rPr lang="en-US" altLang="en-US" dirty="0">
                <a:solidFill>
                  <a:schemeClr val="tx1"/>
                </a:solidFill>
                <a:hlinkClick r:id="rId3"/>
              </a:rPr>
              <a:t>11-22/0928r1</a:t>
            </a:r>
            <a:r>
              <a:rPr lang="en-US" altLang="en-US" dirty="0">
                <a:solidFill>
                  <a:schemeClr val="tx1"/>
                </a:solidFill>
              </a:rPr>
              <a:t> – MAAD Text for TGbh (Graham Smith) - defer</a:t>
            </a:r>
          </a:p>
          <a:p>
            <a:pPr marL="457200" indent="-457200">
              <a:lnSpc>
                <a:spcPct val="90000"/>
              </a:lnSpc>
              <a:spcBef>
                <a:spcPts val="0"/>
              </a:spcBef>
              <a:spcAft>
                <a:spcPts val="300"/>
              </a:spcAft>
              <a:buFont typeface="Arial" panose="020B0604020202020204" pitchFamily="34" charset="0"/>
              <a:buChar char="•"/>
              <a:defRPr/>
            </a:pPr>
            <a:r>
              <a:rPr lang="en-US" altLang="en-US" dirty="0">
                <a:solidFill>
                  <a:schemeClr val="tx1"/>
                </a:solidFill>
                <a:hlinkClick r:id="rId4"/>
              </a:rPr>
              <a:t>11-22/0925r2</a:t>
            </a:r>
            <a:r>
              <a:rPr lang="en-US" altLang="en-US" dirty="0">
                <a:solidFill>
                  <a:schemeClr val="tx1"/>
                </a:solidFill>
              </a:rPr>
              <a:t> – Text for MAAD and IRM in TGbh (Graham Smith) - defer</a:t>
            </a:r>
            <a:endParaRPr lang="en-US" altLang="en-US" dirty="0">
              <a:solidFill>
                <a:schemeClr val="tx1"/>
              </a:solidFill>
              <a:hlinkClick r:id="rId5"/>
            </a:endParaRPr>
          </a:p>
          <a:p>
            <a:pPr marL="457200" indent="-457200">
              <a:lnSpc>
                <a:spcPct val="90000"/>
              </a:lnSpc>
              <a:spcBef>
                <a:spcPts val="0"/>
              </a:spcBef>
              <a:spcAft>
                <a:spcPts val="300"/>
              </a:spcAft>
              <a:buFont typeface="Arial" panose="020B0604020202020204" pitchFamily="34" charset="0"/>
              <a:buChar char="•"/>
              <a:defRPr/>
            </a:pPr>
            <a:r>
              <a:rPr lang="en-US" altLang="en-US" i="1" dirty="0">
                <a:solidFill>
                  <a:schemeClr val="tx1"/>
                </a:solidFill>
                <a:hlinkClick r:id="rId5"/>
              </a:rPr>
              <a:t>11-22/1069r1</a:t>
            </a:r>
            <a:r>
              <a:rPr lang="en-US" altLang="en-US" i="1" dirty="0">
                <a:solidFill>
                  <a:schemeClr val="tx1"/>
                </a:solidFill>
              </a:rPr>
              <a:t> – Resolution of a few comments (Dan Harkins)</a:t>
            </a:r>
          </a:p>
          <a:p>
            <a:pPr marL="457200" indent="-457200">
              <a:lnSpc>
                <a:spcPct val="90000"/>
              </a:lnSpc>
              <a:spcBef>
                <a:spcPts val="0"/>
              </a:spcBef>
              <a:spcAft>
                <a:spcPts val="300"/>
              </a:spcAft>
              <a:buFont typeface="Arial" panose="020B0604020202020204" pitchFamily="34" charset="0"/>
              <a:buChar char="•"/>
              <a:defRPr/>
            </a:pPr>
            <a:r>
              <a:rPr lang="en-US" altLang="en-US" i="1" dirty="0">
                <a:solidFill>
                  <a:schemeClr val="tx1"/>
                </a:solidFill>
                <a:hlinkClick r:id="rId6"/>
              </a:rPr>
              <a:t>11-22/1078r0</a:t>
            </a:r>
            <a:r>
              <a:rPr lang="en-US" altLang="en-US" i="1" dirty="0">
                <a:solidFill>
                  <a:schemeClr val="tx1"/>
                </a:solidFill>
              </a:rPr>
              <a:t> – Device ID indication (Jouni Malinen)</a:t>
            </a:r>
          </a:p>
          <a:p>
            <a:pPr marL="457200" indent="-457200">
              <a:lnSpc>
                <a:spcPct val="90000"/>
              </a:lnSpc>
              <a:spcBef>
                <a:spcPts val="0"/>
              </a:spcBef>
              <a:spcAft>
                <a:spcPts val="300"/>
              </a:spcAft>
              <a:buFont typeface="Arial" panose="020B0604020202020204" pitchFamily="34" charset="0"/>
              <a:buChar char="•"/>
              <a:defRPr/>
            </a:pPr>
            <a:r>
              <a:rPr lang="en-US" altLang="en-US" i="1" dirty="0">
                <a:solidFill>
                  <a:schemeClr val="tx1"/>
                </a:solidFill>
                <a:hlinkClick r:id="rId7"/>
              </a:rPr>
              <a:t>11-22/1082r2</a:t>
            </a:r>
            <a:r>
              <a:rPr lang="en-US" altLang="en-US" i="1" dirty="0">
                <a:solidFill>
                  <a:schemeClr val="tx1"/>
                </a:solidFill>
              </a:rPr>
              <a:t> – CR for Device ID generated by network (Jay Yang)</a:t>
            </a:r>
          </a:p>
          <a:p>
            <a:pPr marL="457200" indent="-457200">
              <a:lnSpc>
                <a:spcPct val="90000"/>
              </a:lnSpc>
              <a:spcBef>
                <a:spcPts val="0"/>
              </a:spcBef>
              <a:spcAft>
                <a:spcPts val="300"/>
              </a:spcAft>
              <a:buFont typeface="Arial" panose="020B0604020202020204" pitchFamily="34" charset="0"/>
              <a:buChar char="•"/>
              <a:defRPr/>
            </a:pPr>
            <a:r>
              <a:rPr lang="en-US" altLang="en-US" dirty="0">
                <a:solidFill>
                  <a:schemeClr val="tx1"/>
                </a:solidFill>
                <a:hlinkClick r:id="rId8"/>
              </a:rPr>
              <a:t>11-22/1079r2</a:t>
            </a:r>
            <a:r>
              <a:rPr lang="en-US" altLang="en-US" dirty="0">
                <a:solidFill>
                  <a:schemeClr val="tx1"/>
                </a:solidFill>
              </a:rPr>
              <a:t> – CR for STA-generated ID (Jay Yang)</a:t>
            </a:r>
          </a:p>
          <a:p>
            <a:pPr marL="457200" indent="-457200">
              <a:lnSpc>
                <a:spcPct val="90000"/>
              </a:lnSpc>
              <a:spcBef>
                <a:spcPts val="0"/>
              </a:spcBef>
              <a:spcAft>
                <a:spcPts val="300"/>
              </a:spcAft>
              <a:buFont typeface="Arial" panose="020B0604020202020204" pitchFamily="34" charset="0"/>
              <a:buChar char="•"/>
              <a:defRPr/>
            </a:pPr>
            <a:r>
              <a:rPr lang="en-US" altLang="en-US" dirty="0">
                <a:solidFill>
                  <a:schemeClr val="tx1"/>
                </a:solidFill>
                <a:hlinkClick r:id="rId9"/>
              </a:rPr>
              <a:t>11-22/1084r1</a:t>
            </a:r>
            <a:r>
              <a:rPr lang="en-US" altLang="en-US" dirty="0">
                <a:solidFill>
                  <a:schemeClr val="tx1"/>
                </a:solidFill>
              </a:rPr>
              <a:t> – STA ID Opt-in (Sid Thakur)</a:t>
            </a:r>
          </a:p>
          <a:p>
            <a:pPr marL="457200" indent="-457200">
              <a:lnSpc>
                <a:spcPct val="90000"/>
              </a:lnSpc>
              <a:spcBef>
                <a:spcPts val="0"/>
              </a:spcBef>
              <a:spcAft>
                <a:spcPts val="300"/>
              </a:spcAft>
              <a:buFont typeface="Arial" panose="020B0604020202020204" pitchFamily="34" charset="0"/>
              <a:buChar char="•"/>
              <a:defRPr/>
            </a:pPr>
            <a:r>
              <a:rPr lang="en-US" altLang="en-US" dirty="0">
                <a:solidFill>
                  <a:schemeClr val="tx1"/>
                </a:solidFill>
                <a:hlinkClick r:id="rId10"/>
              </a:rPr>
              <a:t>11-22/0832r4</a:t>
            </a:r>
            <a:r>
              <a:rPr lang="en-US" altLang="en-US" dirty="0">
                <a:solidFill>
                  <a:schemeClr val="tx1"/>
                </a:solidFill>
              </a:rPr>
              <a:t> – Opt-in Verbiage (Kurt Lumbatis)</a:t>
            </a:r>
          </a:p>
          <a:p>
            <a:pPr marL="457200" indent="-457200">
              <a:lnSpc>
                <a:spcPct val="90000"/>
              </a:lnSpc>
              <a:spcBef>
                <a:spcPts val="0"/>
              </a:spcBef>
              <a:spcAft>
                <a:spcPts val="300"/>
              </a:spcAft>
              <a:buFont typeface="Arial" panose="020B0604020202020204" pitchFamily="34" charset="0"/>
              <a:buChar char="•"/>
              <a:defRPr/>
            </a:pPr>
            <a:r>
              <a:rPr lang="en-US" altLang="en-US" dirty="0">
                <a:solidFill>
                  <a:schemeClr val="tx1"/>
                </a:solidFill>
              </a:rPr>
              <a:t>Consider: </a:t>
            </a:r>
            <a:r>
              <a:rPr lang="en-US" dirty="0"/>
              <a:t>Open issues from Issues Tracking document </a:t>
            </a:r>
            <a:r>
              <a:rPr lang="en-US" dirty="0">
                <a:hlinkClick r:id="rId11"/>
              </a:rPr>
              <a:t>11-22/0435r2</a:t>
            </a:r>
            <a:r>
              <a:rPr lang="en-US" dirty="0"/>
              <a:t> </a:t>
            </a:r>
          </a:p>
          <a:p>
            <a:pPr marL="457200" indent="-457200">
              <a:lnSpc>
                <a:spcPct val="90000"/>
              </a:lnSpc>
              <a:spcBef>
                <a:spcPts val="0"/>
              </a:spcBef>
              <a:spcAft>
                <a:spcPts val="300"/>
              </a:spcAft>
              <a:buFont typeface="Arial" panose="020B0604020202020204" pitchFamily="34" charset="0"/>
              <a:buChar char="•"/>
              <a:defRPr/>
            </a:pPr>
            <a:endParaRPr lang="en-US" dirty="0"/>
          </a:p>
          <a:p>
            <a:pPr marL="857250" lvl="1" indent="-457200">
              <a:lnSpc>
                <a:spcPct val="90000"/>
              </a:lnSpc>
              <a:spcBef>
                <a:spcPts val="0"/>
              </a:spcBef>
              <a:spcAft>
                <a:spcPts val="300"/>
              </a:spcAft>
              <a:buFont typeface="Arial" panose="020B0604020202020204" pitchFamily="34" charset="0"/>
              <a:buChar char="•"/>
              <a:defRPr/>
            </a:pPr>
            <a:r>
              <a:rPr lang="en-US" i="1" dirty="0"/>
              <a:t>(Italics above are (hopefully) less controversial discussions on CIDs, and are on previous slide)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3253081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TGbh Organization material</a:t>
            </a:r>
            <a:endParaRPr lang="en-GB" sz="3600" dirty="0"/>
          </a:p>
        </p:txBody>
      </p:sp>
      <p:sp>
        <p:nvSpPr>
          <p:cNvPr id="4098" name="Rectangle 2"/>
          <p:cNvSpPr>
            <a:spLocks noGrp="1" noChangeArrowheads="1"/>
          </p:cNvSpPr>
          <p:nvPr>
            <p:ph idx="1"/>
          </p:nvPr>
        </p:nvSpPr>
        <p:spPr>
          <a:xfrm>
            <a:off x="533400" y="1524000"/>
            <a:ext cx="11048999" cy="4951414"/>
          </a:xfrm>
          <a:ln/>
        </p:spPr>
        <p:txBody>
          <a:bodyPr/>
          <a:lstStyle/>
          <a:p>
            <a:pPr marL="457200" indent="-457200">
              <a:lnSpc>
                <a:spcPct val="90000"/>
              </a:lnSpc>
              <a:spcBef>
                <a:spcPts val="300"/>
              </a:spcBef>
              <a:spcAft>
                <a:spcPts val="600"/>
              </a:spcAft>
              <a:buFont typeface="Arial" panose="020B0604020202020204" pitchFamily="34" charset="0"/>
              <a:buChar char="•"/>
              <a:defRPr/>
            </a:pPr>
            <a:r>
              <a:rPr lang="en-US" sz="2800" dirty="0"/>
              <a:t>PAR: </a:t>
            </a:r>
            <a:r>
              <a:rPr lang="en-US" sz="2800" dirty="0">
                <a:hlinkClick r:id="rId3"/>
              </a:rPr>
              <a:t>https://development.standards.ieee.org/myproject-web/public/view.html#pardetail/8770</a:t>
            </a:r>
            <a:r>
              <a:rPr lang="en-US" sz="2800" dirty="0"/>
              <a:t> (summary/excerpts on next slide)</a:t>
            </a:r>
          </a:p>
          <a:p>
            <a:pPr marL="457200" indent="-457200">
              <a:lnSpc>
                <a:spcPct val="90000"/>
              </a:lnSpc>
              <a:spcBef>
                <a:spcPts val="300"/>
              </a:spcBef>
              <a:spcAft>
                <a:spcPts val="600"/>
              </a:spcAft>
              <a:buFont typeface="Arial" panose="020B0604020202020204" pitchFamily="34" charset="0"/>
              <a:buChar char="•"/>
              <a:defRPr/>
            </a:pPr>
            <a:r>
              <a:rPr lang="en-US" sz="2800" dirty="0"/>
              <a:t>CSD: </a:t>
            </a:r>
            <a:r>
              <a:rPr lang="en-US" sz="2800" dirty="0">
                <a:hlinkClick r:id="rId4"/>
              </a:rPr>
              <a:t>11-20/1117r5</a:t>
            </a:r>
            <a:r>
              <a:rPr lang="en-US" sz="2800" dirty="0"/>
              <a:t>, </a:t>
            </a:r>
            <a:r>
              <a:rPr lang="en-US" sz="2800" dirty="0">
                <a:hlinkClick r:id="rId5"/>
              </a:rPr>
              <a:t>11-22/0434r1</a:t>
            </a:r>
            <a:r>
              <a:rPr lang="en-US" sz="2800" dirty="0"/>
              <a:t> </a:t>
            </a:r>
          </a:p>
          <a:p>
            <a:pPr marL="457200" indent="-457200">
              <a:lnSpc>
                <a:spcPct val="90000"/>
              </a:lnSpc>
              <a:spcBef>
                <a:spcPts val="300"/>
              </a:spcBef>
              <a:spcAft>
                <a:spcPts val="600"/>
              </a:spcAft>
              <a:buFont typeface="Arial" panose="020B0604020202020204" pitchFamily="34" charset="0"/>
              <a:buChar char="•"/>
              <a:defRPr/>
            </a:pPr>
            <a:r>
              <a:rPr lang="en-US" sz="2800" dirty="0"/>
              <a:t>Timeline estimate (following slide)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18</a:t>
            </a:fld>
            <a:endParaRPr lang="en-GB"/>
          </a:p>
        </p:txBody>
      </p:sp>
    </p:spTree>
    <p:extLst>
      <p:ext uri="{BB962C8B-B14F-4D97-AF65-F5344CB8AC3E}">
        <p14:creationId xmlns:p14="http://schemas.microsoft.com/office/powerpoint/2010/main" val="28551784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114990613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TGbh, 2 Aug 2022, Teleconference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a:t>
            </a:r>
          </a:p>
        </p:txBody>
      </p:sp>
      <p:sp>
        <p:nvSpPr>
          <p:cNvPr id="15366" name="Rectangle 3"/>
          <p:cNvSpPr>
            <a:spLocks noGrp="1" noChangeArrowheads="1"/>
          </p:cNvSpPr>
          <p:nvPr>
            <p:ph type="body" idx="1"/>
          </p:nvPr>
        </p:nvSpPr>
        <p:spPr>
          <a:xfrm>
            <a:off x="1905000" y="1295400"/>
            <a:ext cx="8382000" cy="4876800"/>
          </a:xfrm>
        </p:spPr>
        <p:txBody>
          <a:bodyPr/>
          <a:lstStyle/>
          <a:p>
            <a:pPr lvl="1">
              <a:spcBef>
                <a:spcPts val="0"/>
              </a:spcBef>
            </a:pPr>
            <a:endParaRPr lang="en-US" sz="1800" b="1" dirty="0"/>
          </a:p>
          <a:p>
            <a:pPr lvl="1" algn="just">
              <a:spcBef>
                <a:spcPts val="0"/>
              </a:spcBef>
              <a:defRPr/>
            </a:pPr>
            <a:r>
              <a:rPr lang="en-US" altLang="zh-CN" sz="2400" dirty="0">
                <a:latin typeface="Times New Roman"/>
                <a:ea typeface="MS Gothic"/>
              </a:rPr>
              <a:t>PAR approved					</a:t>
            </a:r>
            <a:r>
              <a:rPr lang="en-US" altLang="zh-CN" sz="2400" dirty="0">
                <a:highlight>
                  <a:srgbClr val="00FF00"/>
                </a:highlight>
                <a:latin typeface="Times New Roman"/>
                <a:ea typeface="MS Gothic"/>
              </a:rPr>
              <a:t>Feb 2021</a:t>
            </a:r>
          </a:p>
          <a:p>
            <a:pPr lvl="1" algn="just">
              <a:spcBef>
                <a:spcPts val="0"/>
              </a:spcBef>
              <a:defRPr/>
            </a:pPr>
            <a:r>
              <a:rPr lang="en-US" altLang="zh-CN" sz="2400" dirty="0">
                <a:latin typeface="Times New Roman"/>
                <a:ea typeface="MS Gothic"/>
              </a:rPr>
              <a:t>First TG meeting					</a:t>
            </a:r>
            <a:r>
              <a:rPr lang="en-US" altLang="zh-CN" sz="2400" dirty="0">
                <a:highlight>
                  <a:srgbClr val="00FF00"/>
                </a:highlight>
                <a:latin typeface="Times New Roman"/>
                <a:ea typeface="MS Gothic"/>
              </a:rPr>
              <a:t>Mar 2021</a:t>
            </a:r>
          </a:p>
          <a:p>
            <a:pPr lvl="1" algn="just">
              <a:spcBef>
                <a:spcPts val="0"/>
              </a:spcBef>
              <a:defRPr/>
            </a:pPr>
            <a:r>
              <a:rPr lang="en-US" altLang="zh-CN" sz="2400" dirty="0">
                <a:latin typeface="Times New Roman"/>
                <a:ea typeface="MS Gothic"/>
              </a:rPr>
              <a:t>D0.2 CC							</a:t>
            </a:r>
            <a:r>
              <a:rPr lang="en-US" altLang="zh-CN" sz="2400" dirty="0">
                <a:highlight>
                  <a:srgbClr val="00FF00"/>
                </a:highlight>
                <a:latin typeface="Times New Roman"/>
                <a:ea typeface="MS Gothic"/>
                <a:sym typeface="Wingdings" panose="05000000000000000000" pitchFamily="2" charset="2"/>
              </a:rPr>
              <a:t>May 2022</a:t>
            </a:r>
            <a:endParaRPr lang="en-US" altLang="zh-CN" sz="2400" dirty="0">
              <a:latin typeface="Times New Roman"/>
              <a:ea typeface="MS Gothic"/>
            </a:endParaRPr>
          </a:p>
          <a:p>
            <a:pPr lvl="1" algn="just">
              <a:spcBef>
                <a:spcPts val="0"/>
              </a:spcBef>
              <a:defRPr/>
            </a:pPr>
            <a:r>
              <a:rPr lang="en-US" altLang="zh-CN" sz="2400" dirty="0">
                <a:latin typeface="Times New Roman"/>
                <a:ea typeface="MS Gothic"/>
              </a:rPr>
              <a:t>Initial WG Letter Ballot (D1.0)	</a:t>
            </a:r>
            <a:r>
              <a:rPr lang="en-US" altLang="zh-CN" sz="2400" dirty="0">
                <a:highlight>
                  <a:srgbClr val="FF0000"/>
                </a:highlight>
                <a:latin typeface="Times New Roman"/>
                <a:ea typeface="MS Gothic"/>
              </a:rPr>
              <a:t>Jul 2022</a:t>
            </a:r>
            <a:r>
              <a:rPr lang="en-US" altLang="zh-CN" sz="2400" dirty="0">
                <a:latin typeface="Times New Roman"/>
                <a:ea typeface="MS Gothic"/>
              </a:rPr>
              <a:t> -&gt; Sept 2022</a:t>
            </a:r>
          </a:p>
          <a:p>
            <a:pPr lvl="1" algn="just">
              <a:spcBef>
                <a:spcPts val="0"/>
              </a:spcBef>
              <a:defRPr/>
            </a:pPr>
            <a:r>
              <a:rPr lang="en-US" altLang="zh-CN" sz="2400" dirty="0">
                <a:latin typeface="Times New Roman"/>
                <a:ea typeface="MS Gothic"/>
              </a:rPr>
              <a:t>Recirculation LB (D2.0)			Sep 2022 -&gt; Nov 2022</a:t>
            </a:r>
          </a:p>
          <a:p>
            <a:pPr lvl="1" algn="just">
              <a:spcBef>
                <a:spcPts val="0"/>
              </a:spcBef>
              <a:defRPr/>
            </a:pPr>
            <a:r>
              <a:rPr lang="en-US" altLang="zh-CN" sz="2400" dirty="0">
                <a:latin typeface="Times New Roman"/>
                <a:ea typeface="MS Gothic"/>
              </a:rPr>
              <a:t>Initial SA Ballot (D3.0)			Jan 2023 -&gt; Mar 2023</a:t>
            </a:r>
          </a:p>
          <a:p>
            <a:pPr lvl="1" algn="just">
              <a:spcBef>
                <a:spcPts val="0"/>
              </a:spcBef>
              <a:defRPr/>
            </a:pPr>
            <a:r>
              <a:rPr lang="en-US" altLang="zh-CN" sz="2400" dirty="0">
                <a:latin typeface="Times New Roman"/>
                <a:ea typeface="MS Gothic"/>
              </a:rPr>
              <a:t>Final 802.11 WG approval		May 2023 -&gt; Jul 2023</a:t>
            </a:r>
          </a:p>
          <a:p>
            <a:pPr lvl="1" algn="just">
              <a:spcBef>
                <a:spcPts val="0"/>
              </a:spcBef>
              <a:defRPr/>
            </a:pPr>
            <a:r>
              <a:rPr lang="en-US" altLang="zh-CN" sz="2400" dirty="0">
                <a:latin typeface="Times New Roman"/>
                <a:ea typeface="MS Gothic"/>
              </a:rPr>
              <a:t>802 EC approval					Jul 2023 -&gt; Sep 2023</a:t>
            </a:r>
          </a:p>
          <a:p>
            <a:pPr lvl="1">
              <a:spcBef>
                <a:spcPts val="0"/>
              </a:spcBef>
              <a:defRPr/>
            </a:pPr>
            <a:r>
              <a:rPr lang="en-US" altLang="zh-CN" sz="2400" dirty="0" err="1">
                <a:latin typeface="Times New Roman"/>
                <a:ea typeface="MS Gothic"/>
              </a:rPr>
              <a:t>RevCom</a:t>
            </a:r>
            <a:r>
              <a:rPr lang="en-US" altLang="zh-CN" sz="2400" dirty="0">
                <a:latin typeface="Times New Roman"/>
                <a:ea typeface="MS Gothic"/>
              </a:rPr>
              <a:t> and SASB approval		Aug 2023 -&gt; Nov 2023 </a:t>
            </a:r>
          </a:p>
          <a:p>
            <a:pPr lvl="1" algn="just">
              <a:spcBef>
                <a:spcPts val="0"/>
              </a:spcBef>
              <a:defRPr/>
            </a:pPr>
            <a:endParaRPr lang="en-US" sz="2400" b="1" dirty="0">
              <a:latin typeface="Times New Roman"/>
              <a:ea typeface="MS Gothic"/>
            </a:endParaRPr>
          </a:p>
          <a:p>
            <a:pPr marL="457200" lvl="1" indent="0">
              <a:spcBef>
                <a:spcPts val="0"/>
              </a:spcBef>
            </a:pPr>
            <a:endParaRPr lang="en-US" dirty="0"/>
          </a:p>
          <a:p>
            <a:pPr marL="457200" lvl="1" indent="0">
              <a:spcBef>
                <a:spcPts val="0"/>
              </a:spcBef>
            </a:pPr>
            <a:endParaRPr lang="en-US" dirty="0"/>
          </a:p>
          <a:p>
            <a:pPr>
              <a:spcBef>
                <a:spcPts val="0"/>
              </a:spcBef>
            </a:pPr>
            <a:endParaRPr lang="en-US" u="sng" dirty="0"/>
          </a:p>
        </p:txBody>
      </p:sp>
    </p:spTree>
    <p:extLst>
      <p:ext uri="{BB962C8B-B14F-4D97-AF65-F5344CB8AC3E}">
        <p14:creationId xmlns:p14="http://schemas.microsoft.com/office/powerpoint/2010/main" val="19335084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Work organization</a:t>
            </a:r>
            <a:endParaRPr lang="en-GB" dirty="0"/>
          </a:p>
        </p:txBody>
      </p:sp>
      <p:sp>
        <p:nvSpPr>
          <p:cNvPr id="4098" name="Rectangle 2"/>
          <p:cNvSpPr>
            <a:spLocks noGrp="1" noChangeArrowheads="1"/>
          </p:cNvSpPr>
          <p:nvPr>
            <p:ph idx="1"/>
          </p:nvPr>
        </p:nvSpPr>
        <p:spPr>
          <a:xfrm>
            <a:off x="914401" y="1447800"/>
            <a:ext cx="10361084" cy="4113213"/>
          </a:xfrm>
          <a:ln/>
        </p:spPr>
        <p:txBody>
          <a:bodyPr/>
          <a:lstStyle/>
          <a:p>
            <a:pPr marL="0" indent="0">
              <a:lnSpc>
                <a:spcPct val="90000"/>
              </a:lnSpc>
              <a:spcBef>
                <a:spcPts val="300"/>
              </a:spcBef>
              <a:spcAft>
                <a:spcPts val="600"/>
              </a:spcAft>
              <a:defRPr/>
            </a:pPr>
            <a:r>
              <a:rPr lang="en-US" sz="3200" dirty="0"/>
              <a:t>Issues Tracking document:</a:t>
            </a:r>
            <a:r>
              <a:rPr lang="en-US" sz="2800" b="0" dirty="0"/>
              <a:t> </a:t>
            </a:r>
            <a:r>
              <a:rPr lang="en-US" sz="2800" b="0" dirty="0">
                <a:hlinkClick r:id="rId3"/>
              </a:rPr>
              <a:t>11-21/0332r37</a:t>
            </a:r>
            <a:r>
              <a:rPr lang="en-US" sz="2800" b="0" dirty="0"/>
              <a:t> </a:t>
            </a:r>
            <a:endParaRPr lang="en-US" sz="2800" dirty="0"/>
          </a:p>
          <a:p>
            <a:pPr marL="0" indent="0">
              <a:lnSpc>
                <a:spcPct val="90000"/>
              </a:lnSpc>
              <a:spcBef>
                <a:spcPts val="300"/>
              </a:spcBef>
              <a:spcAft>
                <a:spcPts val="600"/>
              </a:spcAft>
              <a:defRPr/>
            </a:pPr>
            <a:r>
              <a:rPr lang="en-US" sz="2800" dirty="0"/>
              <a:t> Gather requirements </a:t>
            </a:r>
            <a:r>
              <a:rPr lang="en-US" sz="2800" b="0" dirty="0"/>
              <a:t>(start with RCM/ARC materials, add to it)</a:t>
            </a:r>
            <a:endParaRPr lang="en-US" sz="2800" dirty="0"/>
          </a:p>
          <a:p>
            <a:pPr marL="857250" lvl="1" indent="-457200">
              <a:lnSpc>
                <a:spcPct val="90000"/>
              </a:lnSpc>
              <a:spcBef>
                <a:spcPts val="300"/>
              </a:spcBef>
              <a:spcAft>
                <a:spcPts val="600"/>
              </a:spcAft>
              <a:buFont typeface="Arial" panose="020B0604020202020204" pitchFamily="34" charset="0"/>
              <a:buChar char="•"/>
              <a:defRPr/>
            </a:pPr>
            <a:r>
              <a:rPr lang="en-US" altLang="en-US" dirty="0"/>
              <a:t>“Real world” use case(s) for features/operations/services of 802.11 that are impacted by randomized and/or changing MAC addresses, to understand the impact and what/who is impacted</a:t>
            </a:r>
          </a:p>
          <a:p>
            <a:pPr marL="857250" lvl="1" indent="-457200">
              <a:lnSpc>
                <a:spcPct val="90000"/>
              </a:lnSpc>
              <a:spcBef>
                <a:spcPts val="300"/>
              </a:spcBef>
              <a:spcAft>
                <a:spcPts val="600"/>
              </a:spcAft>
              <a:buFont typeface="Arial" panose="020B0604020202020204" pitchFamily="34" charset="0"/>
              <a:buChar char="•"/>
              <a:defRPr/>
            </a:pPr>
            <a:r>
              <a:rPr lang="en-US" altLang="en-US" dirty="0"/>
              <a:t>Identify the specific features of 802.11 that are impacted</a:t>
            </a:r>
          </a:p>
          <a:p>
            <a:pPr marL="457200" indent="-457200">
              <a:lnSpc>
                <a:spcPct val="90000"/>
              </a:lnSpc>
              <a:spcBef>
                <a:spcPts val="300"/>
              </a:spcBef>
              <a:spcAft>
                <a:spcPts val="600"/>
              </a:spcAft>
              <a:buFont typeface="Arial" panose="020B0604020202020204" pitchFamily="34" charset="0"/>
              <a:buChar char="•"/>
              <a:defRPr/>
            </a:pPr>
            <a:r>
              <a:rPr lang="en-US" altLang="en-US" sz="2800" dirty="0"/>
              <a:t>Proposals for specification amendments to address/mitigate the impact</a:t>
            </a:r>
          </a:p>
          <a:p>
            <a:pPr marL="857250" lvl="1" indent="-457200">
              <a:lnSpc>
                <a:spcPct val="90000"/>
              </a:lnSpc>
              <a:spcBef>
                <a:spcPts val="300"/>
              </a:spcBef>
              <a:spcAft>
                <a:spcPts val="600"/>
              </a:spcAft>
              <a:buFont typeface="Arial" panose="020B0604020202020204" pitchFamily="34" charset="0"/>
              <a:buChar char="•"/>
              <a:defRPr/>
            </a:pPr>
            <a:r>
              <a:rPr lang="en-US" altLang="en-US" dirty="0"/>
              <a:t>High-level/general overview of a solution is helpful, to start</a:t>
            </a:r>
          </a:p>
          <a:p>
            <a:pPr marL="857250" lvl="1" indent="-457200">
              <a:lnSpc>
                <a:spcPct val="90000"/>
              </a:lnSpc>
              <a:spcBef>
                <a:spcPts val="300"/>
              </a:spcBef>
              <a:spcAft>
                <a:spcPts val="600"/>
              </a:spcAft>
              <a:buFont typeface="Arial" panose="020B0604020202020204" pitchFamily="34" charset="0"/>
              <a:buChar char="•"/>
              <a:defRPr/>
            </a:pPr>
            <a:r>
              <a:rPr lang="en-US" altLang="en-US" dirty="0"/>
              <a:t>Specific text proposals needed</a:t>
            </a:r>
          </a:p>
          <a:p>
            <a:pPr marL="857250" lvl="1" indent="-457200">
              <a:lnSpc>
                <a:spcPct val="90000"/>
              </a:lnSpc>
              <a:spcBef>
                <a:spcPts val="300"/>
              </a:spcBef>
              <a:spcAft>
                <a:spcPts val="600"/>
              </a:spcAft>
              <a:buFont typeface="Arial" panose="020B0604020202020204" pitchFamily="34" charset="0"/>
              <a:buChar char="•"/>
              <a:defRPr/>
            </a:pPr>
            <a:r>
              <a:rPr lang="en-US" altLang="en-US" dirty="0"/>
              <a:t>See agenda slide tracking solution proposals and text submissions…</a:t>
            </a:r>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Tree>
    <p:extLst>
      <p:ext uri="{BB962C8B-B14F-4D97-AF65-F5344CB8AC3E}">
        <p14:creationId xmlns:p14="http://schemas.microsoft.com/office/powerpoint/2010/main" val="21976507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Background/input material</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0" indent="0">
              <a:lnSpc>
                <a:spcPct val="90000"/>
              </a:lnSpc>
              <a:spcBef>
                <a:spcPts val="300"/>
              </a:spcBef>
              <a:spcAft>
                <a:spcPts val="600"/>
              </a:spcAft>
              <a:defRPr/>
            </a:pPr>
            <a:r>
              <a:rPr lang="en-US" sz="3200" dirty="0"/>
              <a:t>The following may be of interest to </a:t>
            </a:r>
            <a:r>
              <a:rPr lang="en-US" sz="3200" dirty="0" err="1"/>
              <a:t>TGbh</a:t>
            </a:r>
            <a:r>
              <a:rPr lang="en-US" sz="3200" dirty="0"/>
              <a:t> activities, and/or provide input material to our Issues Tracking:</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https://mentor.ieee.org/802.11/dcn/18/11-18-1579-01-0000-2018-09-liaison-from-wba-re-mac-randomization-impacts.docx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https://mentor.ieee.org/802.11/dcn/18/11-18-1988-02-0arc-proposed-response-to-liaison-from-wba-on-mac-address-randomization-impcats.docx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https://mentor.ieee.org/802.11/dcn/19/11-19-1442-09-0rcm-rcm-tig-draft-report-outline.odt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https://mentor.ieee.org/802.11/dcn/21/11-21-0069-00-0rcm-privacy-for-password-identifiers.docx</a:t>
            </a:r>
            <a:r>
              <a:rPr lang="en-US" sz="2000" dirty="0"/>
              <a: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rId3"/>
              </a:rPr>
              <a:t>https://mentor.ieee.org/802.11/dcn/20/11-20-1988-00-0rcm-client-id-query-concept.pptx</a:t>
            </a:r>
            <a:r>
              <a:rPr lang="en-US" sz="2000" dirty="0"/>
              <a:t>, </a:t>
            </a:r>
            <a:r>
              <a:rPr lang="en-US" sz="2000" dirty="0">
                <a:hlinkClick r:id="rId4"/>
              </a:rPr>
              <a:t>https://mentor.ieee.org/802.11/dcn/20/11-20-1989-00-0rcm-id-query-proposal.docx</a:t>
            </a:r>
            <a:endParaRPr lang="en-US" sz="2000" dirty="0"/>
          </a:p>
          <a:p>
            <a:pPr marL="457200" indent="-457200">
              <a:lnSpc>
                <a:spcPct val="90000"/>
              </a:lnSpc>
              <a:spcBef>
                <a:spcPts val="300"/>
              </a:spcBef>
              <a:spcAft>
                <a:spcPts val="600"/>
              </a:spcAft>
              <a:buFont typeface="Arial" panose="020B0604020202020204" pitchFamily="34" charset="0"/>
              <a:buChar char="•"/>
              <a:defRPr/>
            </a:pPr>
            <a:endParaRPr lang="en-US" sz="2800" dirty="0"/>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22</a:t>
            </a:fld>
            <a:endParaRPr lang="en-GB"/>
          </a:p>
        </p:txBody>
      </p:sp>
    </p:spTree>
    <p:extLst>
      <p:ext uri="{BB962C8B-B14F-4D97-AF65-F5344CB8AC3E}">
        <p14:creationId xmlns:p14="http://schemas.microsoft.com/office/powerpoint/2010/main" val="37191445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143000"/>
            <a:ext cx="10744200" cy="1470025"/>
          </a:xfrm>
        </p:spPr>
        <p:txBody>
          <a:bodyPr/>
          <a:lstStyle/>
          <a:p>
            <a:r>
              <a:rPr lang="en-US" altLang="en-US" dirty="0"/>
              <a:t>IEEE 802.11 </a:t>
            </a:r>
            <a:r>
              <a:rPr lang="en-US" altLang="en-US" dirty="0" err="1"/>
              <a:t>TGbh</a:t>
            </a:r>
            <a:r>
              <a:rPr lang="en-US" altLang="en-US" dirty="0"/>
              <a:t>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95600"/>
            <a:ext cx="8534400" cy="1752600"/>
          </a:xfrm>
        </p:spPr>
        <p:txBody>
          <a:bodyPr/>
          <a:lstStyle/>
          <a:p>
            <a:r>
              <a:rPr lang="en-US" altLang="en-US" dirty="0"/>
              <a:t>Agenda</a:t>
            </a:r>
          </a:p>
          <a:p>
            <a:r>
              <a:rPr lang="en-US" altLang="en-US" dirty="0"/>
              <a:t>2 Aug 2022 Teleconference</a:t>
            </a:r>
          </a:p>
          <a:p>
            <a:endParaRPr lang="en-US" altLang="en-US" dirty="0"/>
          </a:p>
          <a:p>
            <a:r>
              <a:rPr lang="en-US" altLang="en-US" dirty="0"/>
              <a:t>Chair: Mark Hamilton (Ruckus/CommScope)</a:t>
            </a:r>
          </a:p>
          <a:p>
            <a:r>
              <a:rPr lang="en-US" altLang="en-US" dirty="0"/>
              <a:t>Vice Chair/Sec’y: Peter Yee (NSA-CSD/AKAYLA)</a:t>
            </a:r>
          </a:p>
          <a:p>
            <a:r>
              <a:rPr lang="en-US" altLang="en-US" dirty="0"/>
              <a:t>Vice Chair: Stephen Orr (Cisco)</a:t>
            </a:r>
          </a:p>
          <a:p>
            <a:r>
              <a:rPr lang="en-US" altLang="en-US" dirty="0"/>
              <a:t>Editor: Carol Ansley (Cox)</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a:t>Slide </a:t>
            </a:r>
            <a:fld id="{DE40C9FC-4879-4F20-9ECA-A574A90476B7}" type="slidenum">
              <a:rPr lang="en-GB" smtClean="0"/>
              <a:pPr/>
              <a:t>3</a:t>
            </a:fld>
            <a:endParaRPr lang="en-GB"/>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E5"/>
      </a:hlink>
      <a:folHlink>
        <a:srgbClr val="0000E5"/>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14794</TotalTime>
  <Words>2432</Words>
  <Application>Microsoft Office PowerPoint</Application>
  <PresentationFormat>Widescreen</PresentationFormat>
  <Paragraphs>236</Paragraphs>
  <Slides>22</Slides>
  <Notes>12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29" baseType="lpstr">
      <vt:lpstr>Arial</vt:lpstr>
      <vt:lpstr>Calibri</vt:lpstr>
      <vt:lpstr>Helvetica</vt:lpstr>
      <vt:lpstr>Monotype Sorts</vt:lpstr>
      <vt:lpstr>Times New Roman</vt:lpstr>
      <vt:lpstr>Office Theme</vt:lpstr>
      <vt:lpstr>Document</vt:lpstr>
      <vt:lpstr>TGbh-agenda-2022-Aug-2</vt:lpstr>
      <vt:lpstr>Abstract</vt:lpstr>
      <vt:lpstr>IEEE 802.11 TGbh   Randomized and Changing MAC addresses (RCM)</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2 Aug 2022</vt:lpstr>
      <vt:lpstr>Contributions</vt:lpstr>
      <vt:lpstr>Backup material</vt:lpstr>
      <vt:lpstr>TGbh Organization material</vt:lpstr>
      <vt:lpstr>TGbh PAR Scope (emphasis added)</vt:lpstr>
      <vt:lpstr>Timeline</vt:lpstr>
      <vt:lpstr>TGbh Work organization</vt:lpstr>
      <vt:lpstr>TGbh Background/input material</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211</cp:revision>
  <cp:lastPrinted>1601-01-01T00:00:00Z</cp:lastPrinted>
  <dcterms:created xsi:type="dcterms:W3CDTF">2021-01-26T19:12:38Z</dcterms:created>
  <dcterms:modified xsi:type="dcterms:W3CDTF">2022-07-29T21:16:35Z</dcterms:modified>
</cp:coreProperties>
</file>