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9" r:id="rId2"/>
    <p:sldId id="655" r:id="rId3"/>
    <p:sldId id="661" r:id="rId4"/>
    <p:sldId id="656" r:id="rId5"/>
    <p:sldId id="650" r:id="rId6"/>
    <p:sldId id="659" r:id="rId7"/>
    <p:sldId id="660" r:id="rId8"/>
    <p:sldId id="625" r:id="rId9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5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shnu Vardhan Ratnam" initials="VVR" lastIdx="3" clrIdx="0">
    <p:extLst>
      <p:ext uri="{19B8F6BF-5375-455C-9EA6-DF929625EA0E}">
        <p15:presenceInfo xmlns:p15="http://schemas.microsoft.com/office/powerpoint/2012/main" userId="S-1-5-21-1569490900-2152479555-3239727262-587062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8BE1FF"/>
    <a:srgbClr val="FF6600"/>
    <a:srgbClr val="FFE3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6395" autoAdjust="0"/>
  </p:normalViewPr>
  <p:slideViewPr>
    <p:cSldViewPr>
      <p:cViewPr varScale="1">
        <p:scale>
          <a:sx n="127" d="100"/>
          <a:sy n="127" d="100"/>
        </p:scale>
        <p:origin x="1200" y="114"/>
      </p:cViewPr>
      <p:guideLst>
        <p:guide orient="horz" pos="2160"/>
        <p:guide pos="2853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>
        <p:scale>
          <a:sx n="100" d="100"/>
          <a:sy n="100" d="100"/>
        </p:scale>
        <p:origin x="3444" y="-480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b" anchorCtr="0" compatLnSpc="1">
            <a:spAutoFit/>
          </a:bodyPr>
          <a:lstStyle>
            <a:lvl1pPr defTabSz="933450" eaLnBrk="0" hangingPunct="0">
              <a:defRPr sz="1400" b="1">
                <a:latin typeface="Times New Roman" panose="0202060305040502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5FF9872-BB9C-4656-86EE-80A78B9C07AE}" type="datetime1">
              <a:rPr lang="en-US" smtClean="0"/>
              <a:t>7/26/2022</a:t>
            </a:fld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1pPr algn="r" defTabSz="933450" eaLnBrk="0" hangingPunct="0">
              <a:defRPr>
                <a:latin typeface="Times New Roman" panose="0202060305040502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Vishnu Ratnam (SRA)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1pPr algn="ctr" defTabSz="933450" eaLnBrk="0" hangingPunct="0">
              <a:defRPr/>
            </a:lvl1pPr>
          </a:lstStyle>
          <a:p>
            <a:r>
              <a:rPr lang="en-US" altLang="en-US"/>
              <a:t>Page </a:t>
            </a:r>
            <a:fld id="{33E08E1E-6EC7-4C1A-A5A7-331760B4307E}" type="slidenum">
              <a:rPr lang="en-US" altLang="en-US"/>
              <a:t>‹#›</a:t>
            </a:fld>
            <a:endParaRPr lang="en-US" altLang="en-US"/>
          </a:p>
        </p:txBody>
      </p:sp>
      <p:sp>
        <p:nvSpPr>
          <p:cNvPr id="100357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358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/>
              <a:t>Submission</a:t>
            </a:r>
          </a:p>
        </p:txBody>
      </p:sp>
      <p:sp>
        <p:nvSpPr>
          <p:cNvPr id="100359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6225" y="95250"/>
            <a:ext cx="2195513" cy="215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b" anchorCtr="0" compatLnSpc="1">
            <a:spAutoFit/>
          </a:bodyPr>
          <a:lstStyle>
            <a:lvl1pPr algn="r" defTabSz="933450" eaLnBrk="0" hangingPunct="0">
              <a:defRPr sz="1400" b="1">
                <a:latin typeface="Times New Roman" panose="0202060305040502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802.11-xx/xxxxr0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b" anchorCtr="0" compatLnSpc="1">
            <a:spAutoFit/>
          </a:bodyPr>
          <a:lstStyle>
            <a:lvl1pPr defTabSz="933450" eaLnBrk="0" hangingPunct="0">
              <a:defRPr sz="1400" b="1">
                <a:latin typeface="Times New Roman" panose="0202060305040502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E993158-FF21-4BB0-B87F-C47A4E4BFBE2}" type="datetime1">
              <a:rPr lang="en-US" smtClean="0"/>
              <a:t>7/26/2022</a:t>
            </a:fld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3662" tIns="46038" rIns="93662" bIns="46038" numCol="1" anchor="t" anchorCtr="0" compatLnSpc="1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5pPr marL="457200" lvl="4" algn="r" defTabSz="933450" eaLnBrk="0" hangingPunct="0">
              <a:defRPr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4">
              <a:defRPr/>
            </a:pPr>
            <a:r>
              <a:rPr lang="en-US" smtClean="0"/>
              <a:t>Vishnu Ratnam (SRA)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1pPr algn="r" defTabSz="933450" eaLnBrk="0" hangingPunct="0">
              <a:defRPr/>
            </a:lvl1pPr>
          </a:lstStyle>
          <a:p>
            <a:r>
              <a:rPr lang="en-US" altLang="en-US"/>
              <a:t>Page </a:t>
            </a:r>
            <a:fld id="{A4C469B6-0354-4D64-BCEB-6541BE9EF06F}" type="slidenum">
              <a:rPr lang="en-US" altLang="en-US"/>
              <a:t>‹#›</a:t>
            </a:fld>
            <a:endParaRPr lang="en-US" altLang="en-US"/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/>
              <a:t>Submission</a:t>
            </a:r>
          </a:p>
        </p:txBody>
      </p:sp>
      <p:sp>
        <p:nvSpPr>
          <p:cNvPr id="5735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MS PGothic" panose="020B0600070205080204" pitchFamily="34" charset="-128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MS PGothic" panose="020B0600070205080204" pitchFamily="34" charset="-128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MS PGothic" panose="020B0600070205080204" pitchFamily="34" charset="-128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MS PGothic" panose="020B0600070205080204" pitchFamily="34" charset="-128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802.11-xx/xxxxr0</a:t>
            </a:r>
            <a:endParaRPr lang="en-US" altLang="en-US" sz="140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EBBEF0-5E6F-4FCB-B57D-AD661FBE03D6}" type="datetime1">
              <a:rPr lang="en-US" altLang="en-US" sz="1400" smtClean="0"/>
              <a:t>7/26/2022</a:t>
            </a:fld>
            <a:endParaRPr lang="en-US" altLang="en-US" sz="1400"/>
          </a:p>
        </p:txBody>
      </p:sp>
      <p:sp>
        <p:nvSpPr>
          <p:cNvPr id="583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Vishnu Ratnam (SRA)</a:t>
            </a:r>
            <a:endParaRPr lang="en-US" altLang="en-US"/>
          </a:p>
        </p:txBody>
      </p:sp>
      <p:sp>
        <p:nvSpPr>
          <p:cNvPr id="583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/>
              <a:t>Page </a:t>
            </a:r>
            <a:fld id="{25A8AF81-4441-4602-A932-2E89D75D88E0}" type="slidenum">
              <a:rPr lang="en-US" altLang="en-US"/>
              <a:t>1</a:t>
            </a:fld>
            <a:endParaRPr lang="en-US" altLang="en-US"/>
          </a:p>
        </p:txBody>
      </p:sp>
      <p:sp>
        <p:nvSpPr>
          <p:cNvPr id="583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583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802.11-xx/xxxxr0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0E993158-FF21-4BB0-B87F-C47A4E4BFBE2}" type="datetime1">
              <a:rPr lang="en-US" smtClean="0"/>
              <a:t>7/26/2022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Vishnu Ratnam (SRA)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altLang="en-US" smtClean="0"/>
              <a:t>Page </a:t>
            </a:r>
            <a:fld id="{A4C469B6-0354-4D64-BCEB-6541BE9EF06F}" type="slidenum">
              <a:rPr lang="en-US" altLang="en-US" smtClean="0"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4531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802.11-xx/xxxxr0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0E993158-FF21-4BB0-B87F-C47A4E4BFBE2}" type="datetime1">
              <a:rPr lang="en-US" smtClean="0"/>
              <a:t>7/26/2022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Vishnu Ratnam (SRA)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altLang="en-US" smtClean="0"/>
              <a:t>Page </a:t>
            </a:r>
            <a:fld id="{A4C469B6-0354-4D64-BCEB-6541BE9EF06F}" type="slidenum">
              <a:rPr lang="en-US" altLang="en-US" smtClean="0"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1709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lvl1pPr>
          </a:lstStyle>
          <a:p>
            <a:pPr>
              <a:defRPr/>
            </a:pPr>
            <a:r>
              <a:rPr lang="en-US" altLang="ko-KR" smtClean="0">
                <a:sym typeface="+mn-ea"/>
              </a:rPr>
              <a:t>Vishnu Ratnam (SRA)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B92B35B7-A9DF-4AE0-90F3-BD9FCD6361E6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lvl1pPr>
          </a:lstStyle>
          <a:p>
            <a:pPr>
              <a:defRPr/>
            </a:pPr>
            <a:r>
              <a:rPr lang="en-US" altLang="ko-KR" smtClean="0">
                <a:sym typeface="+mn-ea"/>
              </a:rPr>
              <a:t>Vishnu Ratnam (SRA)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54A696A0-C84D-41CA-B897-D54EDAEB7A46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lvl1pPr>
          </a:lstStyle>
          <a:p>
            <a:pPr>
              <a:defRPr/>
            </a:pPr>
            <a:r>
              <a:rPr lang="en-US" altLang="ko-KR" smtClean="0">
                <a:sym typeface="+mn-ea"/>
              </a:rPr>
              <a:t>Vishnu Ratnam (SRA)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0FF88134-36A3-492E-B6B5-2F4703E76746}" type="slidenum">
              <a:rPr lang="en-US" altLang="en-US"/>
              <a:t>‹#›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lvl1pPr>
          </a:lstStyle>
          <a:p>
            <a:pPr>
              <a:defRPr/>
            </a:pPr>
            <a:r>
              <a:rPr lang="en-US" altLang="ko-KR" smtClean="0">
                <a:sym typeface="+mn-ea"/>
              </a:rPr>
              <a:t>Vishnu Ratnam (SRA)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EA943724-5DA9-4183-9894-2B800CB49223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lvl1pPr>
          </a:lstStyle>
          <a:p>
            <a:pPr>
              <a:defRPr/>
            </a:pPr>
            <a:r>
              <a:rPr lang="en-US" altLang="ko-KR" smtClean="0">
                <a:sym typeface="+mn-ea"/>
              </a:rPr>
              <a:t>Vishnu Ratnam (SRA)</a:t>
            </a: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68E78D52-B4C3-4C54-8879-630EF7253A65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lvl1pPr>
          </a:lstStyle>
          <a:p>
            <a:pPr>
              <a:defRPr/>
            </a:pPr>
            <a:r>
              <a:rPr lang="en-US" altLang="ko-KR" smtClean="0">
                <a:sym typeface="+mn-ea"/>
              </a:rPr>
              <a:t>Vishnu Ratnam (SRA)</a:t>
            </a:r>
            <a:endParaRPr lang="en-US" altLang="ko-KR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D311B223-DD3A-4F48-9311-03A92196BF2B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>
                <a:sym typeface="+mn-ea"/>
              </a:rPr>
              <a:t>Vishnu Ratnam (SRA)</a:t>
            </a:r>
            <a:endParaRPr lang="en-US" altLang="ko-K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BAA79A68-64D1-4CCC-816B-FF3FB7B89AE4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lvl1pPr>
          </a:lstStyle>
          <a:p>
            <a:pPr>
              <a:defRPr/>
            </a:pPr>
            <a:r>
              <a:rPr lang="en-US" altLang="ko-KR" smtClean="0">
                <a:sym typeface="+mn-ea"/>
              </a:rPr>
              <a:t>Vishnu Ratnam (SRA)</a:t>
            </a:r>
            <a:endParaRPr lang="en-US" altLang="ko-KR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CF617D86-5CEF-4A7A-8BBC-1BE5E3A2734F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lvl1pPr>
          </a:lstStyle>
          <a:p>
            <a:pPr>
              <a:defRPr/>
            </a:pPr>
            <a:r>
              <a:rPr lang="en-US" altLang="ko-KR" smtClean="0">
                <a:sym typeface="+mn-ea"/>
              </a:rPr>
              <a:t>Vishnu Ratnam (SRA)</a:t>
            </a: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5C5EEBB6-A40D-4F9D-A461-8A01C53D589C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lvl1pPr>
          </a:lstStyle>
          <a:p>
            <a:pPr>
              <a:defRPr/>
            </a:pPr>
            <a:r>
              <a:rPr lang="en-US" altLang="ko-KR" smtClean="0">
                <a:sym typeface="+mn-ea"/>
              </a:rPr>
              <a:t>Vishnu Ratnam (SRA)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A8312614-8984-45B0-BDA0-077279777C94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/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/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475413"/>
            <a:ext cx="2752725" cy="1828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0" tIns="0" rIns="0" bIns="0" numCol="1" anchor="t" anchorCtr="0" compatLnSpc="1">
            <a:spAutoFit/>
          </a:bodyPr>
          <a:lstStyle>
            <a:lvl1pPr algn="r" eaLnBrk="0" hangingPunct="0">
              <a:defRPr>
                <a:latin typeface="Times New Roman" panose="0202060305040502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ko-KR" smtClean="0"/>
              <a:t>Vishnu Ratnam (SRA)</a:t>
            </a:r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1pPr algn="ctr" eaLnBrk="0" hangingPunct="0">
              <a:defRPr/>
            </a:lvl1pPr>
          </a:lstStyle>
          <a:p>
            <a:r>
              <a:rPr lang="en-US" altLang="en-US"/>
              <a:t>Slide </a:t>
            </a:r>
            <a:fld id="{6F1F6262-6948-42CD-BF7B-D2CB9D8BADE4}" type="slidenum">
              <a:rPr lang="en-US" altLang="en-US"/>
              <a:t>‹#›</a:t>
            </a:fld>
            <a:endParaRPr lang="en-US" alt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7881118" y="332601"/>
            <a:ext cx="57708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/>
            <a:r>
              <a:rPr lang="en-US" altLang="en-US" sz="1800" b="1" dirty="0"/>
              <a:t>  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1751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/>
            <a:r>
              <a:rPr lang="en-US" altLang="en-US" sz="1800" b="1" dirty="0"/>
              <a:t>doc.: IEEE </a:t>
            </a:r>
            <a:r>
              <a:rPr lang="en-US" altLang="en-US" sz="1800" b="1" dirty="0" smtClean="0"/>
              <a:t>802.11-22/1202r0</a:t>
            </a:r>
            <a:endParaRPr lang="en-US" altLang="en-US" sz="1800" b="1" dirty="0"/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660875" y="304800"/>
            <a:ext cx="33015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lvl="4" indent="0" algn="l"/>
            <a:r>
              <a:rPr lang="en-US" altLang="zh-CN" sz="18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rPr>
              <a:t>July</a:t>
            </a:r>
            <a:r>
              <a:rPr lang="en-US" altLang="en-US" sz="1800" b="1" dirty="0" smtClean="0"/>
              <a:t> </a:t>
            </a:r>
            <a:r>
              <a:rPr lang="en-US" altLang="en-US" sz="1800" b="1" dirty="0" smtClean="0"/>
              <a:t>2022</a:t>
            </a:r>
            <a:endParaRPr lang="en-US" altLang="en-US" sz="1800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MS PGothic" panose="020B0600070205080204" pitchFamily="34" charset="-128"/>
          <a:cs typeface="MS PGothic" panose="020B0600070205080204" pitchFamily="3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  <a:ea typeface="MS PGothic" panose="020B0600070205080204" pitchFamily="34" charset="-128"/>
          <a:cs typeface="MS PGothic" panose="020B0600070205080204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  <a:ea typeface="MS PGothic" panose="020B0600070205080204" pitchFamily="34" charset="-128"/>
          <a:cs typeface="MS PGothic" panose="020B0600070205080204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  <a:ea typeface="MS PGothic" panose="020B0600070205080204" pitchFamily="34" charset="-128"/>
          <a:cs typeface="MS PGothic" panose="020B0600070205080204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  <a:ea typeface="MS PGothic" panose="020B0600070205080204" pitchFamily="34" charset="-128"/>
          <a:cs typeface="MS PGothic" panose="020B0600070205080204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MS PGothic" panose="020B0600070205080204" pitchFamily="34" charset="-128"/>
          <a:cs typeface="MS PGothic" panose="020B0600070205080204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MS PGothic" panose="020B0600070205080204" pitchFamily="34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anose="020B0600070205080204" pitchFamily="34" charset="-128"/>
          <a:cs typeface="MS PGothic" panose="020B0600070205080204" pitchFamily="34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MS PGothic" panose="020B0600070205080204" pitchFamily="34" charset="-128"/>
          <a:cs typeface="MS PGothic" panose="020B0600070205080204" pitchFamily="34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MS PGothic" panose="020B0600070205080204" pitchFamily="34" charset="-128"/>
          <a:cs typeface="MS PGothic" panose="020B0600070205080204" pitchFamily="34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Reducing the size of ML traffic indication element</a:t>
            </a: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idx="1"/>
          </p:nvPr>
        </p:nvSpPr>
        <p:spPr>
          <a:xfrm>
            <a:off x="685800" y="1951038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000" dirty="0">
                <a:cs typeface="Arial" panose="020B0604020202020204" pitchFamily="34" charset="0"/>
              </a:rPr>
              <a:t>Date:</a:t>
            </a:r>
            <a:r>
              <a:rPr lang="en-US" altLang="en-US" sz="2000" b="0" dirty="0">
                <a:cs typeface="Arial" panose="020B0604020202020204" pitchFamily="34" charset="0"/>
              </a:rPr>
              <a:t> </a:t>
            </a:r>
            <a:r>
              <a:rPr lang="en-US" altLang="en-US" sz="2000" b="0" dirty="0" smtClean="0">
                <a:cs typeface="Arial" panose="020B0604020202020204" pitchFamily="34" charset="0"/>
              </a:rPr>
              <a:t>2022-07-26</a:t>
            </a:r>
            <a:endParaRPr lang="en-US" altLang="en-US" sz="2000" b="0" dirty="0"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sym typeface="+mn-ea"/>
              </a:rPr>
              <a:t>Vishnu Ratnam (SRA)</a:t>
            </a:r>
            <a:endParaRPr lang="en-US" dirty="0"/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1035136"/>
              </p:ext>
            </p:extLst>
          </p:nvPr>
        </p:nvGraphicFramePr>
        <p:xfrm>
          <a:off x="606425" y="2609851"/>
          <a:ext cx="7775575" cy="205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ocument" r:id="rId4" imgW="10439485" imgH="2759751" progId="Word.Document.8">
                  <p:embed/>
                </p:oleObj>
              </mc:Choice>
              <mc:Fallback>
                <p:oleObj name="Document" r:id="rId4" imgW="10439485" imgH="2759751" progId="Word.Document.8">
                  <p:embed/>
                  <p:pic>
                    <p:nvPicPr>
                      <p:cNvPr id="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425" y="2609851"/>
                        <a:ext cx="7775575" cy="20510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719991" y="462756"/>
            <a:ext cx="7772400" cy="914400"/>
          </a:xfrm>
        </p:spPr>
        <p:txBody>
          <a:bodyPr/>
          <a:lstStyle/>
          <a:p>
            <a:r>
              <a:rPr lang="en-US" dirty="0" smtClean="0"/>
              <a:t>Comment in LB266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846645"/>
              </p:ext>
            </p:extLst>
          </p:nvPr>
        </p:nvGraphicFramePr>
        <p:xfrm>
          <a:off x="714953" y="1752600"/>
          <a:ext cx="7895646" cy="3057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6647">
                  <a:extLst>
                    <a:ext uri="{9D8B030D-6E8A-4147-A177-3AD203B41FA5}">
                      <a16:colId xmlns:a16="http://schemas.microsoft.com/office/drawing/2014/main" val="149790983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52608718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3942663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1194546822"/>
                    </a:ext>
                  </a:extLst>
                </a:gridCol>
                <a:gridCol w="1960658">
                  <a:extLst>
                    <a:ext uri="{9D8B030D-6E8A-4147-A177-3AD203B41FA5}">
                      <a16:colId xmlns:a16="http://schemas.microsoft.com/office/drawing/2014/main" val="4222790777"/>
                    </a:ext>
                  </a:extLst>
                </a:gridCol>
                <a:gridCol w="1315941">
                  <a:extLst>
                    <a:ext uri="{9D8B030D-6E8A-4147-A177-3AD203B41FA5}">
                      <a16:colId xmlns:a16="http://schemas.microsoft.com/office/drawing/2014/main" val="678818756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CID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Section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Page.Line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Comment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Proposed Change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Resolution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1004395"/>
                  </a:ext>
                </a:extLst>
              </a:tr>
              <a:tr h="24384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11586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35.3.12.4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433.11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Even with a non-default TID-to-link mapping, the AP may sometimes have BUs for a non-AP MLD that can be fetched from any enabled link e.g. MMPDUs, BUs of TID which are mapped to all links. The spec needs to provide a mechanism for AP MLD to indicate if the currently buffered BUs can be fetched on any enabled link. Similarly with default TID-to-link mapping, if the AP MLD has no specific link recommendation, a mechanism to indicate the same is required.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 indicate that the buffered BUs can be fetched on any enabled link, the AP MLD shall: (</a:t>
                      </a:r>
                      <a:r>
                        <a:rPr lang="en-US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i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) set the bit corresponding to AID of </a:t>
                      </a:r>
                      <a:r>
                        <a:rPr lang="en-US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nonAP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MLD to 1 in the partial virtual bitmap of TIM (ii) Set all bits corresponding to this AID in the per-link traffic indication bitmap of multi-link traffic indication element to 0.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REVISED</a:t>
                      </a: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Agreed</a:t>
                      </a:r>
                      <a:r>
                        <a:rPr lang="en-US" sz="1200" baseline="0" dirty="0" smtClean="0"/>
                        <a:t> in principle.</a:t>
                      </a:r>
                    </a:p>
                    <a:p>
                      <a:endParaRPr lang="en-US" sz="1200" baseline="0" dirty="0" smtClean="0"/>
                    </a:p>
                    <a:p>
                      <a:r>
                        <a:rPr lang="en-US" sz="1200" baseline="0" dirty="0" smtClean="0"/>
                        <a:t>Presenter will bring forth a PDT based on straw-poll result.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5788084"/>
                  </a:ext>
                </a:extLst>
              </a:tr>
            </a:tbl>
          </a:graphicData>
        </a:graphic>
      </p:graphicFrame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>
                <a:sym typeface="+mn-ea"/>
              </a:rPr>
              <a:t>Vishnu Ratnam (SRA)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5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457200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552450" y="1037202"/>
                <a:ext cx="8039100" cy="2800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Consider an AP MLD operating with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1600" dirty="0" smtClean="0"/>
                  <a:t> links and having one or more associated non-APs MLDs with non-default TID-to-link mapping (T2LM).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For indicating the per-link buffered traffic, the spec provides a ‘multi-link traffic indication’ element which is included in beacon frames.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However, as per current spec, the ‘per-link traffic indication list’ subfield of the ‘multi-link traffic indication’ element has to provide traffic indication for all the AIDs with buffered traffic, starting from AID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1600" dirty="0" smtClean="0"/>
                  <a:t>.</a:t>
                </a:r>
              </a:p>
              <a:p>
                <a:pPr marL="742950" lvl="1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The value of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1600" dirty="0" smtClean="0"/>
                  <a:t> is indicated in the ‘AID offset’ subfield of the ‘ML </a:t>
                </a:r>
                <a:r>
                  <a:rPr lang="en-US" sz="1600" dirty="0"/>
                  <a:t>traffic indication </a:t>
                </a:r>
                <a:r>
                  <a:rPr lang="en-US" sz="1600" dirty="0" smtClean="0"/>
                  <a:t>control’ field of the ‘multi-link traffic indication’ element.</a:t>
                </a:r>
              </a:p>
              <a:p>
                <a:pPr marL="742950" lvl="1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Thus the size of this bitmap can be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𝐿𝑀</m:t>
                    </m:r>
                  </m:oMath>
                </a14:m>
                <a:r>
                  <a:rPr lang="en-US" sz="1600" dirty="0" smtClean="0"/>
                  <a:t>, where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1600" dirty="0" smtClean="0"/>
                  <a:t> is number of AIDs after AID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1600" dirty="0" smtClean="0"/>
                  <a:t> with buffered traffic.</a:t>
                </a:r>
                <a:endParaRPr lang="en-US" sz="16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450" y="1037202"/>
                <a:ext cx="8039100" cy="2800767"/>
              </a:xfrm>
              <a:prstGeom prst="rect">
                <a:avLst/>
              </a:prstGeom>
              <a:blipFill>
                <a:blip r:embed="rId3"/>
                <a:stretch>
                  <a:fillRect l="-303" t="-652" r="-455" b="-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>
                <a:sym typeface="+mn-ea"/>
              </a:rPr>
              <a:t>Vishnu Ratnam (SRA)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2600" y="3733800"/>
            <a:ext cx="5972175" cy="2719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79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914400"/>
          </a:xfrm>
        </p:spPr>
        <p:txBody>
          <a:bodyPr/>
          <a:lstStyle/>
          <a:p>
            <a:r>
              <a:rPr lang="en-US" dirty="0" smtClean="0"/>
              <a:t>Motivation contd.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552450" y="1371600"/>
                <a:ext cx="8039100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Per-link traffic indication may not be required for many of these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1600" dirty="0" smtClean="0"/>
                  <a:t> AIDs:</a:t>
                </a:r>
              </a:p>
              <a:p>
                <a:pPr marL="800100" lvl="1" indent="-342900" algn="just">
                  <a:buFont typeface="+mj-lt"/>
                  <a:buAutoNum type="arabicPeriod"/>
                </a:pPr>
                <a:r>
                  <a:rPr lang="en-US" sz="1600" dirty="0" smtClean="0"/>
                  <a:t>Many of these AIDs can have default T2LM. Note that T2LM </a:t>
                </a:r>
                <a:r>
                  <a:rPr lang="en-US" sz="1600" dirty="0"/>
                  <a:t>mapping can be changed with </a:t>
                </a:r>
                <a:r>
                  <a:rPr lang="en-US" sz="1600" dirty="0" smtClean="0"/>
                  <a:t>time, so contiguous AIDs for non-default T2LM can’t be guaranteed.</a:t>
                </a:r>
              </a:p>
              <a:p>
                <a:pPr marL="800100" lvl="1" indent="-342900" algn="just">
                  <a:buFont typeface="+mj-lt"/>
                  <a:buAutoNum type="arabicPeriod"/>
                </a:pPr>
                <a:r>
                  <a:rPr lang="en-US" sz="1600" dirty="0" smtClean="0"/>
                  <a:t>Even for AIDs with non-default T2LM, link recommendation is not always required. For example, link recommendation is not required if the buffered traffic is MMPUs or belongs to TIDs mapped to all enabled links.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Thus there are many wasted bits in current ‘per-link traffic indication list’, which can cause beacon bloat issue, along with reduced efficiency.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Number of wasted bits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1600" dirty="0" smtClean="0"/>
                  <a:t>, where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1600" dirty="0" smtClean="0"/>
                  <a:t> is number of AIDs for which the AP MLD intends to provide a link recommendation. 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This can be significantly large, especially in future where number of links can potentially be increased beyond 3.</a:t>
                </a: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450" y="1371600"/>
                <a:ext cx="8039100" cy="3046988"/>
              </a:xfrm>
              <a:prstGeom prst="rect">
                <a:avLst/>
              </a:prstGeom>
              <a:blipFill>
                <a:blip r:embed="rId3"/>
                <a:stretch>
                  <a:fillRect l="-303" t="-600" r="-455" b="-1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>
                <a:sym typeface="+mn-ea"/>
              </a:rPr>
              <a:t>Vishnu Ratnam (SRA)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80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685800" y="604078"/>
            <a:ext cx="7772400" cy="533400"/>
          </a:xfrm>
        </p:spPr>
        <p:txBody>
          <a:bodyPr/>
          <a:lstStyle/>
          <a:p>
            <a:r>
              <a:rPr lang="en-US" dirty="0" smtClean="0"/>
              <a:t>Proposed solution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552450" y="1105288"/>
                <a:ext cx="8039100" cy="3293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Include in the ‘multi-link traffic </a:t>
                </a:r>
                <a:r>
                  <a:rPr lang="en-US" sz="1600" dirty="0" smtClean="0"/>
                  <a:t>indication’ </a:t>
                </a:r>
                <a:r>
                  <a:rPr lang="en-US" sz="1600" dirty="0" smtClean="0"/>
                  <a:t>element, an optional ‘Recommendation partial virtual bitmap’ field.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Presence of this field is indicated using a ‘Recommendation bitmap present’ subfield of the ‘ML traffic indication control’ field.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When present, the ‘Recommendation </a:t>
                </a:r>
                <a:r>
                  <a:rPr lang="en-US" sz="1600" dirty="0"/>
                  <a:t>partial virtual </a:t>
                </a:r>
                <a:r>
                  <a:rPr lang="en-US" sz="1600" dirty="0" smtClean="0"/>
                  <a:t>bitmap’ identifies, among the AIDs with buffered traffic starting from the AID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1600" dirty="0" smtClean="0"/>
                  <a:t>, the AIDs for which the AP MLD desires to provide a per-link traffic indication.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Correspondingly </a:t>
                </a:r>
                <a:r>
                  <a:rPr lang="en-US" sz="1600" dirty="0"/>
                  <a:t>when </a:t>
                </a:r>
                <a:r>
                  <a:rPr lang="en-US" sz="1600" dirty="0" smtClean="0"/>
                  <a:t>‘Recommendation </a:t>
                </a:r>
                <a:r>
                  <a:rPr lang="en-US" sz="1600" dirty="0"/>
                  <a:t>partial virtual </a:t>
                </a:r>
                <a:r>
                  <a:rPr lang="en-US" sz="1600" dirty="0" smtClean="0"/>
                  <a:t>bitmap’ is present, the ‘per-link traffic indication list’ only indicates traffic for the AIDs identified by the bitmap, i.e., size is reduced to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𝐿𝑁</m:t>
                    </m:r>
                  </m:oMath>
                </a14:m>
                <a:r>
                  <a:rPr lang="en-US" sz="1600" dirty="0" smtClean="0"/>
                  <a:t>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When ‘Recommendation </a:t>
                </a:r>
                <a:r>
                  <a:rPr lang="en-US" sz="1600" dirty="0"/>
                  <a:t>partial virtual </a:t>
                </a:r>
                <a:r>
                  <a:rPr lang="en-US" sz="1600" dirty="0" smtClean="0"/>
                  <a:t>bitmap’ is not present, the ‘per-link </a:t>
                </a:r>
                <a:r>
                  <a:rPr lang="en-US" sz="1600" dirty="0"/>
                  <a:t>traffic indication </a:t>
                </a:r>
                <a:r>
                  <a:rPr lang="en-US" sz="1600" dirty="0" smtClean="0"/>
                  <a:t>list’ includes </a:t>
                </a:r>
                <a:r>
                  <a:rPr lang="en-US" sz="1600" dirty="0" smtClean="0"/>
                  <a:t>all AIDs </a:t>
                </a:r>
                <a:r>
                  <a:rPr lang="en-US" sz="1600" dirty="0" smtClean="0"/>
                  <a:t>with buffered traffic starting from the AID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1600" dirty="0" smtClean="0"/>
                  <a:t> (i.e., baseline operation).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Size of the indication becomes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min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⁡</m:t>
                    </m:r>
                    <m:d>
                      <m:dPr>
                        <m:begChr m:val="{"/>
                        <m:endChr m:val="}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𝐿𝑁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+1,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𝑀𝐿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sz="1600" dirty="0" smtClean="0"/>
                  <a:t> (usually smaller than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𝑀𝐿</m:t>
                    </m:r>
                  </m:oMath>
                </a14:m>
                <a:r>
                  <a:rPr lang="en-US" sz="1600" dirty="0" smtClean="0"/>
                  <a:t>).</a:t>
                </a:r>
                <a:endParaRPr lang="en-US" sz="16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450" y="1105288"/>
                <a:ext cx="8039100" cy="3293209"/>
              </a:xfrm>
              <a:prstGeom prst="rect">
                <a:avLst/>
              </a:prstGeom>
              <a:blipFill>
                <a:blip r:embed="rId2"/>
                <a:stretch>
                  <a:fillRect l="-303" t="-555" r="-455" b="-1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>
                <a:sym typeface="+mn-ea"/>
              </a:rPr>
              <a:t>Vishnu Ratnam (SRA)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4398497"/>
            <a:ext cx="6772275" cy="207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05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609600"/>
          </a:xfrm>
        </p:spPr>
        <p:txBody>
          <a:bodyPr/>
          <a:lstStyle/>
          <a:p>
            <a:r>
              <a:rPr lang="en-US" dirty="0" smtClean="0"/>
              <a:t>Proposed solution contd.</a:t>
            </a:r>
            <a:endParaRPr lang="en-US" dirty="0"/>
          </a:p>
        </p:txBody>
      </p:sp>
      <p:sp>
        <p:nvSpPr>
          <p:cNvPr id="6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>
                <a:sym typeface="+mn-ea"/>
              </a:rPr>
              <a:t>Vishnu Ratnam (SRA)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743200"/>
            <a:ext cx="6651814" cy="37322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2450" y="1066800"/>
            <a:ext cx="80391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If the ‘Recommendation partial virtual bitmap</a:t>
            </a:r>
            <a:r>
              <a:rPr lang="en-US" sz="1600" dirty="0" smtClean="0"/>
              <a:t>’ is present and is set to 1 for an AID that has pending buffered traffic (indicated in TIM), the corresponding non-AP STA/MLD should use the link indicated in the ‘per link traffic indication list’ corresponding to its AID, to fetch the buffered traffic.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If the ‘Recommendation partial virtual bitmap’ is present but is set to 0 for an AID that has pending buffered traffic (indicated in TIM), the corresponding non-AP STA/MLD can use any enabled link to fetch the buffered traffic.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0079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685800" y="671968"/>
            <a:ext cx="7772400" cy="533400"/>
          </a:xfrm>
        </p:spPr>
        <p:txBody>
          <a:bodyPr/>
          <a:lstStyle/>
          <a:p>
            <a:r>
              <a:rPr lang="en-US" dirty="0" smtClean="0"/>
              <a:t>Straw polls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2450" y="1295400"/>
            <a:ext cx="80391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SP1: Do </a:t>
            </a:r>
            <a:r>
              <a:rPr lang="en-US" sz="2000" dirty="0"/>
              <a:t>you agree </a:t>
            </a:r>
            <a:r>
              <a:rPr lang="en-US" sz="2000" dirty="0" smtClean="0"/>
              <a:t>with the need to reduce the size of the multi-link traffic indication element.</a:t>
            </a:r>
            <a:endParaRPr lang="en-US" sz="2000" dirty="0"/>
          </a:p>
          <a:p>
            <a:pPr algn="just"/>
            <a:endParaRPr lang="en-US" sz="2000" dirty="0"/>
          </a:p>
          <a:p>
            <a:pPr algn="just"/>
            <a:r>
              <a:rPr lang="en-GB" sz="2000" dirty="0"/>
              <a:t>Result: Yes/No/Abstain</a:t>
            </a:r>
            <a:endParaRPr lang="en-US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algn="just"/>
            <a:endParaRPr lang="en-US" sz="1600" dirty="0" smtClean="0"/>
          </a:p>
          <a:p>
            <a:pPr algn="just"/>
            <a:endParaRPr lang="en-US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algn="just"/>
            <a:r>
              <a:rPr lang="en-US" sz="2000" dirty="0" smtClean="0"/>
              <a:t>SP2: </a:t>
            </a:r>
            <a:r>
              <a:rPr lang="en-US" sz="2000" dirty="0"/>
              <a:t>Do you agree </a:t>
            </a:r>
            <a:r>
              <a:rPr lang="en-US" sz="2000" dirty="0" smtClean="0"/>
              <a:t>to include </a:t>
            </a:r>
            <a:r>
              <a:rPr lang="en-US" sz="2000" dirty="0"/>
              <a:t>a </a:t>
            </a:r>
            <a:r>
              <a:rPr lang="en-US" sz="2000" dirty="0" smtClean="0"/>
              <a:t>bitmap </a:t>
            </a:r>
            <a:r>
              <a:rPr lang="en-US" sz="2000" dirty="0"/>
              <a:t>to identify </a:t>
            </a:r>
            <a:r>
              <a:rPr lang="en-US" sz="2000" dirty="0" smtClean="0"/>
              <a:t>the subset </a:t>
            </a:r>
            <a:r>
              <a:rPr lang="en-US" sz="2000" dirty="0"/>
              <a:t>of AIDs for which per-link traffic indication is provided </a:t>
            </a:r>
            <a:r>
              <a:rPr lang="en-US" sz="2000" dirty="0" smtClean="0"/>
              <a:t>in the </a:t>
            </a:r>
            <a:r>
              <a:rPr lang="en-US" sz="2000" dirty="0"/>
              <a:t>multi-link traffic indication element</a:t>
            </a:r>
            <a:r>
              <a:rPr lang="en-US" sz="2000" dirty="0" smtClean="0"/>
              <a:t>.</a:t>
            </a:r>
            <a:r>
              <a:rPr lang="en-GB" sz="2000" dirty="0"/>
              <a:t> </a:t>
            </a:r>
            <a:endParaRPr lang="en-US" sz="2000" dirty="0"/>
          </a:p>
          <a:p>
            <a:pPr algn="just"/>
            <a:endParaRPr lang="en-GB" sz="1600" dirty="0" smtClean="0"/>
          </a:p>
          <a:p>
            <a:pPr algn="just"/>
            <a:r>
              <a:rPr lang="en-GB" sz="2000" dirty="0" smtClean="0"/>
              <a:t>Result</a:t>
            </a:r>
            <a:r>
              <a:rPr lang="en-GB" sz="2000" dirty="0"/>
              <a:t>: Yes/No/Abstain</a:t>
            </a:r>
            <a:endParaRPr lang="en-US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algn="just"/>
            <a:endParaRPr lang="en-US" sz="1600" dirty="0"/>
          </a:p>
        </p:txBody>
      </p:sp>
      <p:sp>
        <p:nvSpPr>
          <p:cNvPr id="6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>
                <a:sym typeface="+mn-ea"/>
              </a:rPr>
              <a:t>Vishnu Ratnam (SRA)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43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CA8937-5F67-43A8-B92A-8D51005E2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8000"/>
            <a:ext cx="7772400" cy="1066800"/>
          </a:xfrm>
        </p:spPr>
        <p:txBody>
          <a:bodyPr/>
          <a:lstStyle/>
          <a:p>
            <a:r>
              <a:rPr lang="en-US" altLang="zh-CN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Background notes</a:t>
            </a:r>
            <a:endParaRPr lang="zh-CN" altLang="en-US" sz="5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ym typeface="+mn-ea"/>
              </a:rPr>
              <a:t>Vishnu Ratnam (SRA)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1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42569</TotalTime>
  <Words>917</Words>
  <Application>Microsoft Office PowerPoint</Application>
  <PresentationFormat>On-screen Show (4:3)</PresentationFormat>
  <Paragraphs>76</Paragraphs>
  <Slides>8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MS PGothic</vt:lpstr>
      <vt:lpstr>Arial</vt:lpstr>
      <vt:lpstr>Cambria Math</vt:lpstr>
      <vt:lpstr>Times New Roman</vt:lpstr>
      <vt:lpstr>802-11-Submission</vt:lpstr>
      <vt:lpstr>Microsoft Word 97 - 2003 Document</vt:lpstr>
      <vt:lpstr>Reducing the size of ML traffic indication element</vt:lpstr>
      <vt:lpstr>Comment in LB266</vt:lpstr>
      <vt:lpstr>Motivation</vt:lpstr>
      <vt:lpstr>Motivation contd.</vt:lpstr>
      <vt:lpstr>Proposed solution</vt:lpstr>
      <vt:lpstr>Proposed solution contd.</vt:lpstr>
      <vt:lpstr>Straw polls</vt:lpstr>
      <vt:lpstr>Background notes</vt:lpstr>
    </vt:vector>
  </TitlesOfParts>
  <Company>Marvell Semiconductor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15/0718r8</dc:title>
  <dc:subject>Task Group AY July 2015 Meeting Agenda</dc:subject>
  <dc:creator>卢刘明(Liuming Lu)</dc:creator>
  <cp:lastModifiedBy>Vishnu Vardhan Ratnam</cp:lastModifiedBy>
  <cp:revision>3593</cp:revision>
  <cp:lastPrinted>2014-11-04T15:04:00Z</cp:lastPrinted>
  <dcterms:created xsi:type="dcterms:W3CDTF">2007-04-17T18:10:00Z</dcterms:created>
  <dcterms:modified xsi:type="dcterms:W3CDTF">2022-07-26T18:40:13Z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(12)O48q+nWDiKNAVXoAwq58w7ATF5BZpxUzus1FEuepahc6BRLUWdfXeHQFTCUY0LJynFgfmRNUPZlAVy+j0r6pbTTT4EXTIDQn++fDAJzW+wNWbLiJe8Z4f4WxdeblmkwEZYVIjqjQH/zBS5y6b9GoioXTXjFlVZ7xPu5xRU0WiDXzU0e3oG78RYbPZ2aHX/hl9SFYOtYdUMQjNw+W6g45GYePd7oGmr8CiOcEr8o5DLsyXdeT</vt:lpwstr>
  </property>
  <property fmtid="{D5CDD505-2E9C-101B-9397-08002B2CF9AE}" pid="3" name="_ms_pID_7253431">
    <vt:lpwstr>hBtTL66MZvP2f/KaV3adKT94KHNJID0xypYHmm25hGzk/ETif8Sj8xBGFsYnZVfYQOQ/wAyM9jGI1mxvLrml8FSLl4bDbfLtpebXgH+6bsglE2sjb5/6PLqZ6vrPMuq4xHCeAFploXk9GR4pqeBSsTI3ryAIkLOeZIHu3OlyhiIUHAYFFjusCknP+OLaVPfpnqpJjopJQHwudTzey6vtimu1b8SZqaoMzXoWNM8jqNR1+tnd</vt:lpwstr>
  </property>
  <property fmtid="{D5CDD505-2E9C-101B-9397-08002B2CF9AE}" pid="4" name="_ms_pID_7253432">
    <vt:lpwstr>x8ME0DQ2PpRh3avrRbfrZv56P6DdLEWGgiSMf+uDB4pq8mzhbhG6zPVPz3X1HS7rV0q5VF4keEsOSPp/KUMahD6kIQ6nI8qma02y7yusddScuZyMKuYK7AFTacu2BRKKxw82Xzx/b9m828jjjbhdYp08I8L82pMlPMiTjrFCpVp1AC8y6wfo3GM3bJVjc7D4DG5rJI1R0MXpzIiQOzKrXn0tHb6SOvbzeZuVqelsG00qCwte</vt:lpwstr>
  </property>
  <property fmtid="{D5CDD505-2E9C-101B-9397-08002B2CF9AE}" pid="5" name="_ms_pID_7253433">
    <vt:lpwstr>DeUnBJ7jXkhDFSfx2mbaZLiRTmabchORs5UcQM7t6iy9W9V5x0aJrpdekEha9ev1v7ztBtDiSNiz0nb5TnbmoOjSO9dSTPtxKJtkBk0VOT8v8uSIsc13cQc0DfmbMnZDCw/73NT8fGNvpvuxnOABvrA90Ua7RN1L2t9H8pOjEZKxCOmcGK2xRY5PojaZXHShwppauFNrvLHwrK2A1xMWv2Hy/8UBtsBI7RPOw+pkMh3CoR5h</vt:lpwstr>
  </property>
  <property fmtid="{D5CDD505-2E9C-101B-9397-08002B2CF9AE}" pid="6" name="_ms_pID_725343_00">
    <vt:lpwstr>_ms_pID_725343</vt:lpwstr>
  </property>
  <property fmtid="{D5CDD505-2E9C-101B-9397-08002B2CF9AE}" pid="7" name="_ms_pID_7253431_00">
    <vt:lpwstr>_ms_pID_7253431</vt:lpwstr>
  </property>
  <property fmtid="{D5CDD505-2E9C-101B-9397-08002B2CF9AE}" pid="8" name="_ms_pID_7253432_00">
    <vt:lpwstr>_ms_pID_7253432</vt:lpwstr>
  </property>
  <property fmtid="{D5CDD505-2E9C-101B-9397-08002B2CF9AE}" pid="9" name="_ms_pID_7253433_00">
    <vt:lpwstr>_ms_pID_7253433</vt:lpwstr>
  </property>
  <property fmtid="{D5CDD505-2E9C-101B-9397-08002B2CF9AE}" pid="10" name="_ms_pID_7253434">
    <vt:lpwstr>9t84MRtTx6Thnshgwp5BWq4UiuH84Eiujfe39Icajo8bMu+OO+aJRKLepkNrNUE99MU7YuJd+fFCg3aweaBTnq2fGfvMW7Ut/bQu8RC1FTVvRRLGOQlyb7hYMxC9aIRdVBZ6p18/5pQrL2cu4rhCKSpebJkgn8YLAtFbLQvYKXu93YKEYLjKpDwJeP+CyI8vT062JGalwlQ3Yvee3IDqJW1yqOBg24U7zWL0L3MKhhrvO8f0</vt:lpwstr>
  </property>
  <property fmtid="{D5CDD505-2E9C-101B-9397-08002B2CF9AE}" pid="11" name="_ms_pID_7253434_00">
    <vt:lpwstr>_ms_pID_7253434</vt:lpwstr>
  </property>
  <property fmtid="{D5CDD505-2E9C-101B-9397-08002B2CF9AE}" pid="12" name="_ms_pID_7253435">
    <vt:lpwstr>6GWTJDqz29S7smRvZQ2d6O2tevCrNSUYcO/TE5kl465CI3u3agCbKz/IqAI6BCDNXFzeHpTc0L65mbokTOrPcULOX23R2vtnlJnGDo1mTjdsWF4b4qPHz0R58sXuSVXhknyPvskulsySMkLGliq6rC8WkcO5aBCH/kRw9eAT1jvX2qCdNVwm1UhsJZec74rp824gmFvr6KutP18IGVz5uhur7VnixQSUGNWBIVj552MkbME6</vt:lpwstr>
  </property>
  <property fmtid="{D5CDD505-2E9C-101B-9397-08002B2CF9AE}" pid="13" name="_ms_pID_7253435_00">
    <vt:lpwstr>_ms_pID_7253435</vt:lpwstr>
  </property>
  <property fmtid="{D5CDD505-2E9C-101B-9397-08002B2CF9AE}" pid="14" name="_ms_pID_7253436">
    <vt:lpwstr>sTeVGnCQ0WCLcu3MQHuO0TFinWdHluh2Vf6zXtBjuRebL8xr6suQUaNHGWcf621zJRFmh33DmaFN7MhZOreGlD6ucG2hrcCFhIUw1L/vg/10yQu6cia0ltRDyoV9ZARFiNAqXnGHWnwNjirxWaWwRuMcte7s5PAnIc7KUTz33edbdJXdaI39osewTu48zvXD5Ap8Q0zJ809EcnCIXc+WtGKSzpnNNWwFyVUPx3CFyuEpL4Pj</vt:lpwstr>
  </property>
  <property fmtid="{D5CDD505-2E9C-101B-9397-08002B2CF9AE}" pid="15" name="_ms_pID_7253436_00">
    <vt:lpwstr>_ms_pID_7253436</vt:lpwstr>
  </property>
  <property fmtid="{D5CDD505-2E9C-101B-9397-08002B2CF9AE}" pid="16" name="_ms_pID_7253437">
    <vt:lpwstr>Dm3MIKDygnrlJgGYaKT7hvJiY3AsvZDFcRpNIqaF2iH+3iYHuJDWGNqjQFQTnPnIW4L7Ph3g4wZJ6lvGXdrp7GMSeF0/HbFbONKSiB6fo3sjR58WECrD3iyflR3pBaDoQwN398Hqp9MUjYgpTKwoV9UJBG1HMAxflrQaAv6/QXkRlJDGoKn90YQTAs+RxuWobh62wp6uacyFPhO3dxEgde63/NbE/BFnXQtf45PCGNa3KvlH</vt:lpwstr>
  </property>
  <property fmtid="{D5CDD505-2E9C-101B-9397-08002B2CF9AE}" pid="17" name="_ms_pID_7253437_00">
    <vt:lpwstr>_ms_pID_7253437</vt:lpwstr>
  </property>
  <property fmtid="{D5CDD505-2E9C-101B-9397-08002B2CF9AE}" pid="18" name="_ms_pID_7253438">
    <vt:lpwstr>2TW/xbkhJGEaCFDDLT5IDAVYF7wCtVb86KgY7RouYgbTiiRUOUZdvQgYasRYQjRRQHq3j7PEJ5m9aiErVUdxB14eSEqi39a6X/0IWvo/Tl6lOouA5yKfuJr+AnxG9iCUEzuOlA5YtCxXAL38I3f/xKvhMKnXvJsA3IDAAIj0TdpHkqeEjGqdZaLJun9BFA8ui4iGfsGtGbd83Tu9xvBJhy61UCXLzIC1/3e8A7uQIj70Y9vE</vt:lpwstr>
  </property>
  <property fmtid="{D5CDD505-2E9C-101B-9397-08002B2CF9AE}" pid="19" name="_ms_pID_7253438_00">
    <vt:lpwstr>_ms_pID_7253438</vt:lpwstr>
  </property>
  <property fmtid="{D5CDD505-2E9C-101B-9397-08002B2CF9AE}" pid="20" name="_ms_pID_7253439">
    <vt:lpwstr>y6kFNTjsH2mE8f1UM95zogrbUuwzLzv11JqPEndS5UH5Lo8hJp1y9mBWg137eLLAXkxWIT1wLg0+p/ZEkq2ar/3u10yNvrddGtCMOn+Mik/A6YEfsGhiacDa6gq2VTnIhFya5g2Un2Qd5eq5mxnZth6Wic1AwgAKLTlzgAodJEMyHfuT91df79HCc/2kG/biuHnoxtPvJnwn+VOSQPxc/3X08hy+h9J1u9JNx0xL2/GBk3Jq</vt:lpwstr>
  </property>
  <property fmtid="{D5CDD505-2E9C-101B-9397-08002B2CF9AE}" pid="21" name="_ms_pID_7253439_00">
    <vt:lpwstr>_ms_pID_7253439</vt:lpwstr>
  </property>
  <property fmtid="{D5CDD505-2E9C-101B-9397-08002B2CF9AE}" pid="22" name="_ms_pID_72534310">
    <vt:lpwstr>kiAeZ3SViGiZnriBbU58KYt1RpZ8eBinUdFbRfYxQXRkzDWwNQewHtw75pcA6cREPLuI2SAbxHVYSR3ZUQ5zzjYwte9tx/Sz0XORHKyOcmsIT5gncnPVLYLsDnTA2iOGX/DUw8XNZoQ9LYZzW9Y+ux8R1UZoLQv4XUK12L129g9SBWNmAOm2sZnFbfrpXSC/kozVB/gOTHDLzacdjMJ1j+FvpemlYvFkaW2xdXn6gHIjaUtI</vt:lpwstr>
  </property>
  <property fmtid="{D5CDD505-2E9C-101B-9397-08002B2CF9AE}" pid="23" name="_ms_pID_72534310_00">
    <vt:lpwstr>_ms_pID_72534310</vt:lpwstr>
  </property>
  <property fmtid="{D5CDD505-2E9C-101B-9397-08002B2CF9AE}" pid="24" name="_ms_pID_72534311">
    <vt:lpwstr>w8PjNg==</vt:lpwstr>
  </property>
  <property fmtid="{D5CDD505-2E9C-101B-9397-08002B2CF9AE}" pid="25" name="_ms_pID_72534311_00">
    <vt:lpwstr>_ms_pID_72534311</vt:lpwstr>
  </property>
  <property fmtid="{D5CDD505-2E9C-101B-9397-08002B2CF9AE}" pid="26" name="sflag">
    <vt:lpwstr>1431634268</vt:lpwstr>
  </property>
  <property fmtid="{D5CDD505-2E9C-101B-9397-08002B2CF9AE}" pid="27" name="_NewReviewCycle">
    <vt:lpwstr/>
  </property>
  <property fmtid="{D5CDD505-2E9C-101B-9397-08002B2CF9AE}" pid="28" name="KSOProductBuildVer">
    <vt:lpwstr>2052-10.1.0.6395</vt:lpwstr>
  </property>
</Properties>
</file>