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9" r:id="rId2"/>
    <p:sldId id="655" r:id="rId3"/>
    <p:sldId id="656" r:id="rId4"/>
    <p:sldId id="650" r:id="rId5"/>
    <p:sldId id="659" r:id="rId6"/>
    <p:sldId id="660" r:id="rId7"/>
    <p:sldId id="625" r:id="rId8"/>
    <p:sldId id="652" r:id="rId9"/>
    <p:sldId id="654" r:id="rId10"/>
  </p:sldIdLst>
  <p:sldSz cx="9144000" cy="6858000" type="screen4x3"/>
  <p:notesSz cx="6934200" cy="92805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5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ishnu Vardhan Ratnam" initials="VVR" lastIdx="3" clrIdx="0">
    <p:extLst>
      <p:ext uri="{19B8F6BF-5375-455C-9EA6-DF929625EA0E}">
        <p15:presenceInfo xmlns:p15="http://schemas.microsoft.com/office/powerpoint/2012/main" userId="S-1-5-21-1569490900-2152479555-3239727262-587062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8BE1FF"/>
    <a:srgbClr val="FF6600"/>
    <a:srgbClr val="FFE3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96395" autoAdjust="0"/>
  </p:normalViewPr>
  <p:slideViewPr>
    <p:cSldViewPr>
      <p:cViewPr varScale="1">
        <p:scale>
          <a:sx n="127" d="100"/>
          <a:sy n="127" d="100"/>
        </p:scale>
        <p:origin x="1200" y="114"/>
      </p:cViewPr>
      <p:guideLst>
        <p:guide orient="horz" pos="2160"/>
        <p:guide pos="2853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>
      <p:cViewPr>
        <p:scale>
          <a:sx n="100" d="100"/>
          <a:sy n="100" d="100"/>
        </p:scale>
        <p:origin x="3444" y="-480"/>
      </p:cViewPr>
      <p:guideLst>
        <p:guide orient="horz" pos="2160"/>
        <p:guide pos="288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800"/>
            <a:ext cx="827088" cy="2127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0" tIns="0" rIns="0" bIns="0" numCol="1" anchor="b" anchorCtr="0" compatLnSpc="1">
            <a:spAutoFit/>
          </a:bodyPr>
          <a:lstStyle>
            <a:lvl1pPr defTabSz="933450" eaLnBrk="0" hangingPunct="0">
              <a:defRPr sz="1400" b="1">
                <a:latin typeface="Times New Roman" panose="02020603050405020304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75FF9872-BB9C-4656-86EE-80A78B9C07AE}" type="datetime1">
              <a:rPr lang="en-US" smtClean="0"/>
              <a:t>7/26/2022</a:t>
            </a:fld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0" tIns="0" rIns="0" bIns="0" numCol="1" anchor="t" anchorCtr="0" compatLnSpc="1">
            <a:spAutoFit/>
          </a:bodyPr>
          <a:lstStyle>
            <a:lvl1pPr algn="r" defTabSz="933450" eaLnBrk="0" hangingPunct="0">
              <a:defRPr>
                <a:latin typeface="Times New Roman" panose="02020603050405020304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Vishnu Ratnam (SRA)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0" tIns="0" rIns="0" bIns="0" numCol="1" anchor="t" anchorCtr="0" compatLnSpc="1">
            <a:spAutoFit/>
          </a:bodyPr>
          <a:lstStyle>
            <a:lvl1pPr algn="ctr" defTabSz="933450" eaLnBrk="0" hangingPunct="0">
              <a:defRPr/>
            </a:lvl1pPr>
          </a:lstStyle>
          <a:p>
            <a:r>
              <a:rPr lang="en-US" altLang="en-US"/>
              <a:t>Page </a:t>
            </a:r>
            <a:fld id="{33E08E1E-6EC7-4C1A-A5A7-331760B4307E}" type="slidenum">
              <a:rPr lang="en-US" altLang="en-US"/>
              <a:t>‹#›</a:t>
            </a:fld>
            <a:endParaRPr lang="en-US" altLang="en-US"/>
          </a:p>
        </p:txBody>
      </p:sp>
      <p:sp>
        <p:nvSpPr>
          <p:cNvPr id="100357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0358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/>
              <a:t>Submission</a:t>
            </a:r>
          </a:p>
        </p:txBody>
      </p:sp>
      <p:sp>
        <p:nvSpPr>
          <p:cNvPr id="100359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086225" y="95250"/>
            <a:ext cx="2195513" cy="2159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0" tIns="0" rIns="0" bIns="0" numCol="1" anchor="b" anchorCtr="0" compatLnSpc="1">
            <a:spAutoFit/>
          </a:bodyPr>
          <a:lstStyle>
            <a:lvl1pPr algn="r" defTabSz="933450" eaLnBrk="0" hangingPunct="0">
              <a:defRPr sz="1400" b="1">
                <a:latin typeface="Times New Roman" panose="02020603050405020304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doc.: IEEE 802.11-xx/xxxxr0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0" tIns="0" rIns="0" bIns="0" numCol="1" anchor="b" anchorCtr="0" compatLnSpc="1">
            <a:spAutoFit/>
          </a:bodyPr>
          <a:lstStyle>
            <a:lvl1pPr defTabSz="933450" eaLnBrk="0" hangingPunct="0">
              <a:defRPr sz="1400" b="1">
                <a:latin typeface="Times New Roman" panose="02020603050405020304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0E993158-FF21-4BB0-B87F-C47A4E4BFBE2}" type="datetime1">
              <a:rPr lang="en-US" smtClean="0"/>
              <a:t>7/26/2022</a:t>
            </a:fld>
            <a:endParaRPr lang="en-US"/>
          </a:p>
        </p:txBody>
      </p:sp>
      <p:sp>
        <p:nvSpPr>
          <p:cNvPr id="573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3662" tIns="46038" rIns="93662" bIns="46038" numCol="1" anchor="t" anchorCtr="0" compatLnSpc="1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0" tIns="0" rIns="0" bIns="0" numCol="1" anchor="t" anchorCtr="0" compatLnSpc="1">
            <a:spAutoFit/>
          </a:bodyPr>
          <a:lstStyle>
            <a:lvl5pPr marL="457200" lvl="4" algn="r" defTabSz="933450" eaLnBrk="0" hangingPunct="0">
              <a:defRPr>
                <a:latin typeface="Times New Roman" panose="02020603050405020304" pitchFamily="18" charset="0"/>
                <a:ea typeface="+mn-ea"/>
                <a:cs typeface="+mn-cs"/>
              </a:defRPr>
            </a:lvl5pPr>
          </a:lstStyle>
          <a:p>
            <a:pPr lvl="4">
              <a:defRPr/>
            </a:pPr>
            <a:r>
              <a:rPr lang="en-US" smtClean="0"/>
              <a:t>Vishnu Ratnam (SRA)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0" tIns="0" rIns="0" bIns="0" numCol="1" anchor="t" anchorCtr="0" compatLnSpc="1">
            <a:spAutoFit/>
          </a:bodyPr>
          <a:lstStyle>
            <a:lvl1pPr algn="r" defTabSz="933450" eaLnBrk="0" hangingPunct="0">
              <a:defRPr/>
            </a:lvl1pPr>
          </a:lstStyle>
          <a:p>
            <a:r>
              <a:rPr lang="en-US" altLang="en-US"/>
              <a:t>Page </a:t>
            </a:r>
            <a:fld id="{A4C469B6-0354-4D64-BCEB-6541BE9EF06F}" type="slidenum">
              <a:rPr lang="en-US" altLang="en-US"/>
              <a:t>‹#›</a:t>
            </a:fld>
            <a:endParaRPr lang="en-US" altLang="en-US"/>
          </a:p>
        </p:txBody>
      </p:sp>
      <p:sp>
        <p:nvSpPr>
          <p:cNvPr id="57352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/>
              <a:t>Submission</a:t>
            </a:r>
          </a:p>
        </p:txBody>
      </p:sp>
      <p:sp>
        <p:nvSpPr>
          <p:cNvPr id="57353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354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MS PGothic" panose="020B0600070205080204" pitchFamily="34" charset="-128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MS PGothic" panose="020B0600070205080204" pitchFamily="34" charset="-128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MS PGothic" panose="020B0600070205080204" pitchFamily="34" charset="-128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MS PGothic" panose="020B0600070205080204" pitchFamily="34" charset="-128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MS PGothic" panose="020B0600070205080204" pitchFamily="34" charset="-128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smtClean="0"/>
              <a:t>doc.: IEEE 802.11-xx/xxxxr0</a:t>
            </a:r>
            <a:endParaRPr lang="en-US" altLang="en-US" sz="1400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8EBBEF0-5E6F-4FCB-B57D-AD661FBE03D6}" type="datetime1">
              <a:rPr lang="en-US" altLang="en-US" sz="1400" smtClean="0"/>
              <a:t>7/26/2022</a:t>
            </a:fld>
            <a:endParaRPr lang="en-US" altLang="en-US" sz="1400"/>
          </a:p>
        </p:txBody>
      </p:sp>
      <p:sp>
        <p:nvSpPr>
          <p:cNvPr id="5837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4572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9144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1371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18288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22860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lvl="4">
              <a:spcBef>
                <a:spcPct val="0"/>
              </a:spcBef>
            </a:pPr>
            <a:r>
              <a:rPr lang="en-US" altLang="en-US" smtClean="0"/>
              <a:t>Vishnu Ratnam (SRA)</a:t>
            </a:r>
            <a:endParaRPr lang="en-US" altLang="en-US"/>
          </a:p>
        </p:txBody>
      </p:sp>
      <p:sp>
        <p:nvSpPr>
          <p:cNvPr id="583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/>
              <a:t>Page </a:t>
            </a:r>
            <a:fld id="{25A8AF81-4441-4602-A932-2E89D75D88E0}" type="slidenum">
              <a:rPr lang="en-US" altLang="en-US"/>
              <a:t>1</a:t>
            </a:fld>
            <a:endParaRPr lang="en-US" altLang="en-US"/>
          </a:p>
        </p:txBody>
      </p:sp>
      <p:sp>
        <p:nvSpPr>
          <p:cNvPr id="583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58375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802.11-xx/xxxxr0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0E993158-FF21-4BB0-B87F-C47A4E4BFBE2}" type="datetime1">
              <a:rPr lang="en-US" smtClean="0"/>
              <a:t>7/26/2022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Vishnu Ratnam (SRA)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altLang="en-US" smtClean="0"/>
              <a:t>Page </a:t>
            </a:r>
            <a:fld id="{A4C469B6-0354-4D64-BCEB-6541BE9EF06F}" type="slidenum">
              <a:rPr lang="en-US" altLang="en-US" smtClean="0"/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517094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475413"/>
            <a:ext cx="2752725" cy="182880"/>
          </a:xfrm>
        </p:spPr>
        <p:txBody>
          <a:bodyPr/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lvl1pPr>
          </a:lstStyle>
          <a:p>
            <a:pPr>
              <a:defRPr/>
            </a:pPr>
            <a:r>
              <a:rPr lang="en-US" altLang="ko-KR" smtClean="0">
                <a:sym typeface="+mn-ea"/>
              </a:rPr>
              <a:t>Vishnu Ratnam (SRA)</a:t>
            </a:r>
            <a:endParaRPr lang="en-US" altLang="ko-KR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Slide </a:t>
            </a:r>
            <a:fld id="{B92B35B7-A9DF-4AE0-90F3-BD9FCD6361E6}" type="slidenum">
              <a:rPr lang="en-US" altLang="en-US"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475413"/>
            <a:ext cx="2752725" cy="182880"/>
          </a:xfrm>
        </p:spPr>
        <p:txBody>
          <a:bodyPr/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lvl1pPr>
          </a:lstStyle>
          <a:p>
            <a:pPr>
              <a:defRPr/>
            </a:pPr>
            <a:r>
              <a:rPr lang="en-US" altLang="ko-KR" smtClean="0">
                <a:sym typeface="+mn-ea"/>
              </a:rPr>
              <a:t>Vishnu Ratnam (SRA)</a:t>
            </a:r>
            <a:endParaRPr lang="en-US" altLang="ko-KR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Slide </a:t>
            </a:r>
            <a:fld id="{54A696A0-C84D-41CA-B897-D54EDAEB7A46}" type="slidenum">
              <a:rPr lang="en-US" altLang="en-US"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475413"/>
            <a:ext cx="2752725" cy="182880"/>
          </a:xfrm>
        </p:spPr>
        <p:txBody>
          <a:bodyPr/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lvl1pPr>
          </a:lstStyle>
          <a:p>
            <a:pPr>
              <a:defRPr/>
            </a:pPr>
            <a:r>
              <a:rPr lang="en-US" altLang="ko-KR" smtClean="0">
                <a:sym typeface="+mn-ea"/>
              </a:rPr>
              <a:t>Vishnu Ratnam (SRA)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Slide </a:t>
            </a:r>
            <a:fld id="{0FF88134-36A3-492E-B6B5-2F4703E76746}" type="slidenum">
              <a:rPr lang="en-US" altLang="en-US"/>
              <a:t>‹#›</a:t>
            </a:fld>
            <a:endParaRPr lang="en-US" alt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475413"/>
            <a:ext cx="2752725" cy="182880"/>
          </a:xfrm>
        </p:spPr>
        <p:txBody>
          <a:bodyPr/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lvl1pPr>
          </a:lstStyle>
          <a:p>
            <a:pPr>
              <a:defRPr/>
            </a:pPr>
            <a:r>
              <a:rPr lang="en-US" altLang="ko-KR" smtClean="0">
                <a:sym typeface="+mn-ea"/>
              </a:rPr>
              <a:t>Vishnu Ratnam (SRA)</a:t>
            </a:r>
            <a:endParaRPr lang="en-US" altLang="ko-KR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Slide </a:t>
            </a:r>
            <a:fld id="{EA943724-5DA9-4183-9894-2B800CB49223}" type="slidenum">
              <a:rPr lang="en-US" altLang="en-US"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475413"/>
            <a:ext cx="2752725" cy="182880"/>
          </a:xfrm>
        </p:spPr>
        <p:txBody>
          <a:bodyPr/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lvl1pPr>
          </a:lstStyle>
          <a:p>
            <a:pPr>
              <a:defRPr/>
            </a:pPr>
            <a:r>
              <a:rPr lang="en-US" altLang="ko-KR" smtClean="0">
                <a:sym typeface="+mn-ea"/>
              </a:rPr>
              <a:t>Vishnu Ratnam (SRA)</a:t>
            </a:r>
            <a:endParaRPr lang="en-US" altLang="ko-KR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Slide </a:t>
            </a:r>
            <a:fld id="{68E78D52-B4C3-4C54-8879-630EF7253A65}" type="slidenum">
              <a:rPr lang="en-US" altLang="en-US"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808038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475413"/>
            <a:ext cx="2752725" cy="182880"/>
          </a:xfrm>
        </p:spPr>
        <p:txBody>
          <a:bodyPr/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lvl1pPr>
          </a:lstStyle>
          <a:p>
            <a:pPr>
              <a:defRPr/>
            </a:pPr>
            <a:r>
              <a:rPr lang="en-US" altLang="ko-KR" smtClean="0">
                <a:sym typeface="+mn-ea"/>
              </a:rPr>
              <a:t>Vishnu Ratnam (SRA)</a:t>
            </a:r>
            <a:endParaRPr lang="en-US" altLang="ko-KR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Slide </a:t>
            </a:r>
            <a:fld id="{D311B223-DD3A-4F48-9311-03A92196BF2B}" type="slidenum">
              <a:rPr lang="en-US" altLang="en-US"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475413"/>
            <a:ext cx="2752725" cy="18288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>
                <a:sym typeface="+mn-ea"/>
              </a:rPr>
              <a:t>Vishnu Ratnam (SRA)</a:t>
            </a:r>
            <a:endParaRPr lang="en-US" altLang="ko-KR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Slide </a:t>
            </a:r>
            <a:fld id="{BAA79A68-64D1-4CCC-816B-FF3FB7B89AE4}" type="slidenum">
              <a:rPr lang="en-US" altLang="en-US"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475413"/>
            <a:ext cx="2752725" cy="182880"/>
          </a:xfrm>
        </p:spPr>
        <p:txBody>
          <a:bodyPr/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lvl1pPr>
          </a:lstStyle>
          <a:p>
            <a:pPr>
              <a:defRPr/>
            </a:pPr>
            <a:r>
              <a:rPr lang="en-US" altLang="ko-KR" smtClean="0">
                <a:sym typeface="+mn-ea"/>
              </a:rPr>
              <a:t>Vishnu Ratnam (SRA)</a:t>
            </a:r>
            <a:endParaRPr lang="en-US" altLang="ko-KR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Slide </a:t>
            </a:r>
            <a:fld id="{CF617D86-5CEF-4A7A-8BBC-1BE5E3A2734F}" type="slidenum">
              <a:rPr lang="en-US" altLang="en-US"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475413"/>
            <a:ext cx="2752725" cy="182880"/>
          </a:xfrm>
        </p:spPr>
        <p:txBody>
          <a:bodyPr/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lvl1pPr>
          </a:lstStyle>
          <a:p>
            <a:pPr>
              <a:defRPr/>
            </a:pPr>
            <a:r>
              <a:rPr lang="en-US" altLang="ko-KR" smtClean="0">
                <a:sym typeface="+mn-ea"/>
              </a:rPr>
              <a:t>Vishnu Ratnam (SRA)</a:t>
            </a:r>
            <a:endParaRPr lang="en-US" altLang="ko-KR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Slide </a:t>
            </a:r>
            <a:fld id="{5C5EEBB6-A40D-4F9D-A461-8A01C53D589C}" type="slidenum">
              <a:rPr lang="en-US" altLang="en-US"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475413"/>
            <a:ext cx="2752725" cy="182880"/>
          </a:xfrm>
        </p:spPr>
        <p:txBody>
          <a:bodyPr/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lvl1pPr>
          </a:lstStyle>
          <a:p>
            <a:pPr>
              <a:defRPr/>
            </a:pPr>
            <a:r>
              <a:rPr lang="en-US" altLang="ko-KR" smtClean="0">
                <a:sym typeface="+mn-ea"/>
              </a:rPr>
              <a:t>Vishnu Ratnam (SRA)</a:t>
            </a:r>
            <a:endParaRPr lang="en-US" altLang="ko-KR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Slide </a:t>
            </a:r>
            <a:fld id="{A8312614-8984-45B0-BDA0-077279777C94}" type="slidenum">
              <a:rPr lang="en-US" altLang="en-US"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/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/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475413"/>
            <a:ext cx="2752725" cy="18288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0" tIns="0" rIns="0" bIns="0" numCol="1" anchor="t" anchorCtr="0" compatLnSpc="1">
            <a:spAutoFit/>
          </a:bodyPr>
          <a:lstStyle>
            <a:lvl1pPr algn="r" eaLnBrk="0" hangingPunct="0">
              <a:defRPr>
                <a:latin typeface="Times New Roman" panose="02020603050405020304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altLang="ko-KR" smtClean="0"/>
              <a:t>Vishnu Ratnam (SRA)</a:t>
            </a:r>
            <a:endParaRPr lang="en-US" altLang="ko-KR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0" tIns="0" rIns="0" bIns="0" numCol="1" anchor="t" anchorCtr="0" compatLnSpc="1">
            <a:spAutoFit/>
          </a:bodyPr>
          <a:lstStyle>
            <a:lvl1pPr algn="ctr" eaLnBrk="0" hangingPunct="0">
              <a:defRPr/>
            </a:lvl1pPr>
          </a:lstStyle>
          <a:p>
            <a:r>
              <a:rPr lang="en-US" altLang="en-US"/>
              <a:t>Slide </a:t>
            </a:r>
            <a:fld id="{6F1F6262-6948-42CD-BF7B-D2CB9D8BADE4}" type="slidenum">
              <a:rPr lang="en-US" altLang="en-US"/>
              <a:t>‹#›</a:t>
            </a:fld>
            <a:endParaRPr lang="en-US" altLang="en-US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7881118" y="332601"/>
            <a:ext cx="57708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marL="342900" indent="-3429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4572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lvl="4" algn="r"/>
            <a:r>
              <a:rPr lang="en-US" altLang="en-US" sz="1800" b="1" dirty="0"/>
              <a:t>  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dirty="0"/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Rectangle 7"/>
          <p:cNvSpPr>
            <a:spLocks noChangeArrowheads="1"/>
          </p:cNvSpPr>
          <p:nvPr userDrawn="1"/>
        </p:nvSpPr>
        <p:spPr bwMode="auto">
          <a:xfrm>
            <a:off x="5175185" y="332601"/>
            <a:ext cx="328301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marL="342900" indent="-3429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4572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lvl="4" algn="r"/>
            <a:r>
              <a:rPr lang="en-US" altLang="en-US" sz="1800" b="1" dirty="0"/>
              <a:t>doc.: IEEE </a:t>
            </a:r>
            <a:r>
              <a:rPr lang="en-US" altLang="en-US" sz="1800" b="1" dirty="0" smtClean="0"/>
              <a:t>802.11-22/1201r0</a:t>
            </a:r>
            <a:endParaRPr lang="en-US" altLang="en-US" sz="1800" b="1" dirty="0"/>
          </a:p>
        </p:txBody>
      </p:sp>
      <p:sp>
        <p:nvSpPr>
          <p:cNvPr id="12" name="Rectangle 7"/>
          <p:cNvSpPr>
            <a:spLocks noChangeArrowheads="1"/>
          </p:cNvSpPr>
          <p:nvPr userDrawn="1"/>
        </p:nvSpPr>
        <p:spPr bwMode="auto">
          <a:xfrm>
            <a:off x="660875" y="304800"/>
            <a:ext cx="330152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b">
            <a:spAutoFit/>
          </a:bodyPr>
          <a:lstStyle>
            <a:lvl1pPr marL="342900" indent="-3429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4572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lvl="4" indent="0" algn="l"/>
            <a:r>
              <a:rPr lang="en-US" altLang="zh-CN" sz="1800" b="1" kern="1200" dirty="0" smtClean="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  <a:cs typeface="+mn-cs"/>
              </a:rPr>
              <a:t>July</a:t>
            </a:r>
            <a:r>
              <a:rPr lang="en-US" altLang="en-US" sz="1800" b="1" dirty="0" smtClean="0"/>
              <a:t> </a:t>
            </a:r>
            <a:r>
              <a:rPr lang="en-US" altLang="en-US" sz="1800" b="1" dirty="0" smtClean="0"/>
              <a:t>2022</a:t>
            </a:r>
            <a:endParaRPr lang="en-US" altLang="en-US" sz="1800" b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MS PGothic" panose="020B0600070205080204" pitchFamily="34" charset="-128"/>
          <a:cs typeface="MS PGothic" panose="020B0600070205080204" pitchFamily="34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anose="02020603050405020304" pitchFamily="18" charset="0"/>
          <a:ea typeface="MS PGothic" panose="020B0600070205080204" pitchFamily="34" charset="-128"/>
          <a:cs typeface="MS PGothic" panose="020B0600070205080204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anose="02020603050405020304" pitchFamily="18" charset="0"/>
          <a:ea typeface="MS PGothic" panose="020B0600070205080204" pitchFamily="34" charset="-128"/>
          <a:cs typeface="MS PGothic" panose="020B0600070205080204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anose="02020603050405020304" pitchFamily="18" charset="0"/>
          <a:ea typeface="MS PGothic" panose="020B0600070205080204" pitchFamily="34" charset="-128"/>
          <a:cs typeface="MS PGothic" panose="020B0600070205080204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anose="02020603050405020304" pitchFamily="18" charset="0"/>
          <a:ea typeface="MS PGothic" panose="020B0600070205080204" pitchFamily="34" charset="-128"/>
          <a:cs typeface="MS PGothic" panose="020B0600070205080204" pitchFamily="34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MS PGothic" panose="020B0600070205080204" pitchFamily="34" charset="-128"/>
          <a:cs typeface="MS PGothic" panose="020B0600070205080204" pitchFamily="34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MS PGothic" panose="020B0600070205080204" pitchFamily="34" charset="-128"/>
          <a:cs typeface="MS PGothic" panose="020B0600070205080204" pitchFamily="34" charset="-128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MS PGothic" panose="020B0600070205080204" pitchFamily="34" charset="-128"/>
          <a:cs typeface="MS PGothic" panose="020B0600070205080204" pitchFamily="34" charset="-128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MS PGothic" panose="020B0600070205080204" pitchFamily="34" charset="-128"/>
          <a:cs typeface="MS PGothic" panose="020B0600070205080204" pitchFamily="34" charset="-128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MS PGothic" panose="020B0600070205080204" pitchFamily="34" charset="-128"/>
          <a:cs typeface="MS PGothic" panose="020B0600070205080204" pitchFamily="34" charset="-128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066800"/>
          </a:xfrm>
        </p:spPr>
        <p:txBody>
          <a:bodyPr/>
          <a:lstStyle/>
          <a:p>
            <a:r>
              <a:rPr lang="en-US" altLang="zh-CN" dirty="0" smtClean="0">
                <a:latin typeface="Arial" panose="020B0604020202020204" pitchFamily="34" charset="0"/>
                <a:cs typeface="Arial" panose="020B0604020202020204" pitchFamily="34" charset="0"/>
              </a:rPr>
              <a:t>ML traffic indication using A-control</a:t>
            </a:r>
            <a:endParaRPr lang="en-US" altLang="zh-CN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318" name="Rectangle 6"/>
          <p:cNvSpPr>
            <a:spLocks noGrp="1" noChangeArrowheads="1"/>
          </p:cNvSpPr>
          <p:nvPr>
            <p:ph idx="1"/>
          </p:nvPr>
        </p:nvSpPr>
        <p:spPr>
          <a:xfrm>
            <a:off x="685800" y="1951038"/>
            <a:ext cx="7772400" cy="3810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altLang="en-US" sz="2000" dirty="0">
                <a:cs typeface="Arial" panose="020B0604020202020204" pitchFamily="34" charset="0"/>
              </a:rPr>
              <a:t>Date</a:t>
            </a:r>
            <a:r>
              <a:rPr lang="en-US" altLang="en-US" sz="2000">
                <a:cs typeface="Arial" panose="020B0604020202020204" pitchFamily="34" charset="0"/>
              </a:rPr>
              <a:t>:</a:t>
            </a:r>
            <a:r>
              <a:rPr lang="en-US" altLang="en-US" sz="2000" b="0">
                <a:cs typeface="Arial" panose="020B0604020202020204" pitchFamily="34" charset="0"/>
              </a:rPr>
              <a:t> </a:t>
            </a:r>
            <a:r>
              <a:rPr lang="en-US" altLang="en-US" sz="2000" b="0" smtClean="0">
                <a:cs typeface="Arial" panose="020B0604020202020204" pitchFamily="34" charset="0"/>
              </a:rPr>
              <a:t>2022-07-26</a:t>
            </a:r>
            <a:endParaRPr lang="en-US" altLang="en-US" sz="2000" b="0" dirty="0"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>
                <a:sym typeface="+mn-ea"/>
              </a:rPr>
              <a:t>Vishnu Ratnam (SRA)</a:t>
            </a:r>
            <a:endParaRPr lang="en-US" dirty="0"/>
          </a:p>
        </p:txBody>
      </p:sp>
      <p:graphicFrame>
        <p:nvGraphicFramePr>
          <p:cNvPr id="6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05462748"/>
              </p:ext>
            </p:extLst>
          </p:nvPr>
        </p:nvGraphicFramePr>
        <p:xfrm>
          <a:off x="606425" y="2609850"/>
          <a:ext cx="8380413" cy="2206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Document" r:id="rId4" imgW="10439485" imgH="2756506" progId="Word.Document.8">
                  <p:embed/>
                </p:oleObj>
              </mc:Choice>
              <mc:Fallback>
                <p:oleObj name="Document" r:id="rId4" imgW="10439485" imgH="2756506" progId="Word.Document.8">
                  <p:embed/>
                  <p:pic>
                    <p:nvPicPr>
                      <p:cNvPr id="307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6425" y="2609850"/>
                        <a:ext cx="8380413" cy="220662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1"/>
          <p:cNvSpPr>
            <a:spLocks noGrp="1"/>
          </p:cNvSpPr>
          <p:nvPr>
            <p:ph type="title"/>
          </p:nvPr>
        </p:nvSpPr>
        <p:spPr>
          <a:xfrm>
            <a:off x="693541" y="609600"/>
            <a:ext cx="7772400" cy="762000"/>
          </a:xfrm>
        </p:spPr>
        <p:txBody>
          <a:bodyPr/>
          <a:lstStyle/>
          <a:p>
            <a:r>
              <a:rPr lang="en-US" dirty="0" smtClean="0"/>
              <a:t>Comment in LB266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0117113"/>
              </p:ext>
            </p:extLst>
          </p:nvPr>
        </p:nvGraphicFramePr>
        <p:xfrm>
          <a:off x="714953" y="1752600"/>
          <a:ext cx="7895646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6647">
                  <a:extLst>
                    <a:ext uri="{9D8B030D-6E8A-4147-A177-3AD203B41FA5}">
                      <a16:colId xmlns:a16="http://schemas.microsoft.com/office/drawing/2014/main" val="1497909832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52608718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03942663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1194546822"/>
                    </a:ext>
                  </a:extLst>
                </a:gridCol>
                <a:gridCol w="1960658">
                  <a:extLst>
                    <a:ext uri="{9D8B030D-6E8A-4147-A177-3AD203B41FA5}">
                      <a16:colId xmlns:a16="http://schemas.microsoft.com/office/drawing/2014/main" val="4222790777"/>
                    </a:ext>
                  </a:extLst>
                </a:gridCol>
                <a:gridCol w="1315941">
                  <a:extLst>
                    <a:ext uri="{9D8B030D-6E8A-4147-A177-3AD203B41FA5}">
                      <a16:colId xmlns:a16="http://schemas.microsoft.com/office/drawing/2014/main" val="678818756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CID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Section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>
                          <a:solidFill>
                            <a:schemeClr val="tx1"/>
                          </a:solidFill>
                        </a:rPr>
                        <a:t>Page.Line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Comment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Proposed Change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Resolution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1004395"/>
                  </a:ext>
                </a:extLst>
              </a:tr>
              <a:tr h="243840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11587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35.3.7.1.6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430.61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When there are no </a:t>
                      </a:r>
                      <a:r>
                        <a:rPr lang="en-US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reamining</a:t>
                      </a:r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BUs for a </a:t>
                      </a:r>
                      <a:r>
                        <a:rPr lang="en-US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nonAP</a:t>
                      </a:r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MLD that mapped to the current link, the AP MLD sets the "More Data" subfield to 0 in a downlink PPDU, or transmits a </a:t>
                      </a:r>
                      <a:r>
                        <a:rPr lang="en-US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QoS</a:t>
                      </a:r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null data frame in </a:t>
                      </a:r>
                      <a:r>
                        <a:rPr lang="en-US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reponse</a:t>
                      </a:r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to a PS poll. The spec should provide a mechanism for the AP to also indicate, in the </a:t>
                      </a:r>
                      <a:r>
                        <a:rPr lang="en-US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resposne</a:t>
                      </a:r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frame, presence of pending traffic for the </a:t>
                      </a:r>
                      <a:r>
                        <a:rPr lang="en-US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nonAP</a:t>
                      </a:r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MLD that is mapped to other links. The AP should also utilize such a mechanism to indicate a need to check the beacon for critical update.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Define a mechanism where using either a new element or subfield in the response frame, or by transmitting an individually addressed frame, an AP MLD can indicate to an STA of the </a:t>
                      </a:r>
                      <a:r>
                        <a:rPr lang="en-US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nonAP</a:t>
                      </a:r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MLD if there is buffered traffic for another STA of the </a:t>
                      </a:r>
                      <a:r>
                        <a:rPr lang="en-US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nonAP</a:t>
                      </a:r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MLD or if there is a need to check the beacon for a critical updates.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REVISED</a:t>
                      </a:r>
                    </a:p>
                    <a:p>
                      <a:endParaRPr lang="en-US" sz="1200" dirty="0" smtClean="0"/>
                    </a:p>
                    <a:p>
                      <a:r>
                        <a:rPr lang="en-US" sz="1200" dirty="0" smtClean="0"/>
                        <a:t>Agreed</a:t>
                      </a:r>
                      <a:r>
                        <a:rPr lang="en-US" sz="1200" baseline="0" dirty="0" smtClean="0"/>
                        <a:t> in principle.</a:t>
                      </a:r>
                    </a:p>
                    <a:p>
                      <a:endParaRPr lang="en-US" sz="1200" baseline="0" dirty="0" smtClean="0"/>
                    </a:p>
                    <a:p>
                      <a:r>
                        <a:rPr lang="en-US" sz="1200" baseline="0" dirty="0" smtClean="0"/>
                        <a:t>Presenter will bring forth a PDT based on straw-poll result.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5788084"/>
                  </a:ext>
                </a:extLst>
              </a:tr>
            </a:tbl>
          </a:graphicData>
        </a:graphic>
      </p:graphicFrame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475413"/>
            <a:ext cx="2752725" cy="182880"/>
          </a:xfrm>
        </p:spPr>
        <p:txBody>
          <a:bodyPr/>
          <a:lstStyle/>
          <a:p>
            <a:pPr>
              <a:defRPr/>
            </a:pPr>
            <a:r>
              <a:rPr lang="en-US" altLang="ko-KR" dirty="0" smtClean="0">
                <a:sym typeface="+mn-ea"/>
              </a:rPr>
              <a:t>Vishnu Ratnam (SRA)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359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1"/>
          <p:cNvSpPr>
            <a:spLocks noGrp="1"/>
          </p:cNvSpPr>
          <p:nvPr>
            <p:ph type="title"/>
          </p:nvPr>
        </p:nvSpPr>
        <p:spPr>
          <a:xfrm>
            <a:off x="677336" y="409372"/>
            <a:ext cx="7772400" cy="914400"/>
          </a:xfrm>
        </p:spPr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43986" y="1180826"/>
            <a:ext cx="80391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 smtClean="0"/>
              <a:t>Consider a non-AP MLD with a non-default TID-to-link mapping operating in power save mode on 2 links as shown.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 smtClean="0"/>
              <a:t>Upon decoding an ML traffic indication element in beacon, non-AP MLD identifies that STA1 is a recommended link to fetch BUs.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 smtClean="0"/>
              <a:t>By sending a PS poll, STA1 initiates a frame exchange with AP1 to fetch the BUs.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 smtClean="0"/>
              <a:t>During this time, the AP may have received BUs of a TID that is only mapped to STA2.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 smtClean="0"/>
              <a:t>Currently, no mechanism exists to indicate about such BUs to STA1 inside the frame exchange sequence.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 smtClean="0"/>
              <a:t>Upon receipt of More Data subfield=0, STA1 may go to doze state for a listen interval.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 smtClean="0"/>
              <a:t>Thus the BUs mapped to STA2 will only be retrieved after the next listen interval.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 smtClean="0"/>
              <a:t>This can cause a high latency in recovering the newly arrived BUs.</a:t>
            </a:r>
          </a:p>
          <a:p>
            <a:pPr algn="just"/>
            <a:endParaRPr lang="en-US" sz="1600" dirty="0" smtClean="0"/>
          </a:p>
        </p:txBody>
      </p:sp>
      <p:grpSp>
        <p:nvGrpSpPr>
          <p:cNvPr id="155" name="Group 154"/>
          <p:cNvGrpSpPr/>
          <p:nvPr/>
        </p:nvGrpSpPr>
        <p:grpSpPr>
          <a:xfrm>
            <a:off x="1524000" y="4267200"/>
            <a:ext cx="6474820" cy="2130681"/>
            <a:chOff x="525062" y="3850179"/>
            <a:chExt cx="6474820" cy="2130681"/>
          </a:xfrm>
        </p:grpSpPr>
        <p:sp>
          <p:nvSpPr>
            <p:cNvPr id="154" name="Rectangle 153"/>
            <p:cNvSpPr/>
            <p:nvPr/>
          </p:nvSpPr>
          <p:spPr bwMode="auto">
            <a:xfrm>
              <a:off x="5574518" y="5065978"/>
              <a:ext cx="385844" cy="678568"/>
            </a:xfrm>
            <a:prstGeom prst="rect">
              <a:avLst/>
            </a:prstGeom>
            <a:solidFill>
              <a:srgbClr val="FFFF00"/>
            </a:solidFill>
            <a:ln w="12700" cap="flat" cmpd="sng" algn="ctr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sp>
          <p:nvSpPr>
            <p:cNvPr id="131" name="Rectangle 130"/>
            <p:cNvSpPr/>
            <p:nvPr/>
          </p:nvSpPr>
          <p:spPr bwMode="auto">
            <a:xfrm>
              <a:off x="1615870" y="4533326"/>
              <a:ext cx="1526587" cy="717400"/>
            </a:xfrm>
            <a:prstGeom prst="rect">
              <a:avLst/>
            </a:prstGeom>
            <a:solidFill>
              <a:srgbClr val="FFFF00"/>
            </a:solidFill>
            <a:ln w="12700" cap="flat" cmpd="sng" algn="ctr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sp>
          <p:nvSpPr>
            <p:cNvPr id="57" name="Rectangle 56"/>
            <p:cNvSpPr/>
            <p:nvPr/>
          </p:nvSpPr>
          <p:spPr bwMode="auto">
            <a:xfrm>
              <a:off x="5962649" y="4789467"/>
              <a:ext cx="839982" cy="955080"/>
            </a:xfrm>
            <a:prstGeom prst="rect">
              <a:avLst/>
            </a:prstGeom>
            <a:solidFill>
              <a:schemeClr val="bg2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endParaRPr lang="en-US" sz="1400"/>
            </a:p>
          </p:txBody>
        </p:sp>
        <p:sp>
          <p:nvSpPr>
            <p:cNvPr id="58" name="Rectangle 57"/>
            <p:cNvSpPr/>
            <p:nvPr/>
          </p:nvSpPr>
          <p:spPr bwMode="auto">
            <a:xfrm>
              <a:off x="6020801" y="5417976"/>
              <a:ext cx="670938" cy="262674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algn="ctr" eaLnBrk="0" fontAlgn="base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1000" kern="1200" dirty="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MS PGothic" panose="020B0600070205080204" pitchFamily="34" charset="-128"/>
                  <a:cs typeface="Arial" panose="020B0604020202020204" pitchFamily="34" charset="0"/>
                </a:rPr>
                <a:t>STA2</a:t>
              </a:r>
              <a:endPara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60" name="Rectangle 59"/>
            <p:cNvSpPr/>
            <p:nvPr/>
          </p:nvSpPr>
          <p:spPr bwMode="auto">
            <a:xfrm>
              <a:off x="552450" y="4800601"/>
              <a:ext cx="803141" cy="943946"/>
            </a:xfrm>
            <a:prstGeom prst="rect">
              <a:avLst/>
            </a:prstGeom>
            <a:solidFill>
              <a:schemeClr val="bg2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endParaRPr lang="en-US" sz="1400"/>
            </a:p>
          </p:txBody>
        </p:sp>
        <p:sp>
          <p:nvSpPr>
            <p:cNvPr id="61" name="Rectangle 60"/>
            <p:cNvSpPr/>
            <p:nvPr/>
          </p:nvSpPr>
          <p:spPr bwMode="auto">
            <a:xfrm>
              <a:off x="610602" y="5378352"/>
              <a:ext cx="670938" cy="262674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algn="ctr" eaLnBrk="0" fontAlgn="base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1000" kern="1200" dirty="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MS PGothic" panose="020B0600070205080204" pitchFamily="34" charset="-128"/>
                  <a:cs typeface="Arial" panose="020B0604020202020204" pitchFamily="34" charset="0"/>
                </a:rPr>
                <a:t>AP2</a:t>
              </a:r>
              <a:endPara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63" name="Straight Arrow Connector 62"/>
            <p:cNvCxnSpPr/>
            <p:nvPr/>
          </p:nvCxnSpPr>
          <p:spPr bwMode="auto">
            <a:xfrm>
              <a:off x="1295156" y="5520005"/>
              <a:ext cx="4715880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</p:spPr>
        </p:cxnSp>
        <p:grpSp>
          <p:nvGrpSpPr>
            <p:cNvPr id="5" name="Group 4"/>
            <p:cNvGrpSpPr/>
            <p:nvPr/>
          </p:nvGrpSpPr>
          <p:grpSpPr>
            <a:xfrm>
              <a:off x="1472576" y="4651317"/>
              <a:ext cx="574040" cy="318622"/>
              <a:chOff x="1462751" y="4667245"/>
              <a:chExt cx="574040" cy="318622"/>
            </a:xfrm>
          </p:grpSpPr>
          <p:sp>
            <p:nvSpPr>
              <p:cNvPr id="65" name="TextBox 18"/>
              <p:cNvSpPr txBox="1"/>
              <p:nvPr/>
            </p:nvSpPr>
            <p:spPr>
              <a:xfrm>
                <a:off x="1462751" y="4667245"/>
                <a:ext cx="57404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fontAlgn="base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800" kern="12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MS PGothic" panose="020B0600070205080204" pitchFamily="34" charset="-128"/>
                    <a:cs typeface="Arial" panose="020B0604020202020204" pitchFamily="34" charset="0"/>
                  </a:rPr>
                  <a:t>Beacon</a:t>
                </a:r>
                <a:endParaRPr lang="en-US" sz="11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66" name="Rectangle 65"/>
              <p:cNvSpPr/>
              <p:nvPr/>
            </p:nvSpPr>
            <p:spPr bwMode="auto">
              <a:xfrm>
                <a:off x="1614103" y="4845471"/>
                <a:ext cx="200725" cy="140396"/>
              </a:xfrm>
              <a:prstGeom prst="rect">
                <a:avLst/>
              </a:prstGeom>
              <a:pattFill prst="horzBrick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endParaRPr lang="en-US" sz="1400"/>
              </a:p>
            </p:txBody>
          </p:sp>
        </p:grpSp>
        <p:sp>
          <p:nvSpPr>
            <p:cNvPr id="67" name="TextBox 66"/>
            <p:cNvSpPr txBox="1"/>
            <p:nvPr/>
          </p:nvSpPr>
          <p:spPr>
            <a:xfrm>
              <a:off x="525062" y="5734639"/>
              <a:ext cx="85791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algn="ctr" fontAlgn="base">
                <a:spcBef>
                  <a:spcPts val="0"/>
                </a:spcBef>
                <a:spcAft>
                  <a:spcPts val="0"/>
                </a:spcAft>
              </a:pPr>
              <a:r>
                <a:rPr lang="en-US" sz="1000" kern="1200" dirty="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MS PGothic" panose="020B0600070205080204" pitchFamily="34" charset="-128"/>
                  <a:cs typeface="Arial" panose="020B0604020202020204" pitchFamily="34" charset="0"/>
                </a:rPr>
                <a:t>AP MLD</a:t>
              </a:r>
              <a:endPara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68" name="TextBox 25"/>
            <p:cNvSpPr txBox="1"/>
            <p:nvPr/>
          </p:nvSpPr>
          <p:spPr>
            <a:xfrm>
              <a:off x="5770418" y="5726381"/>
              <a:ext cx="122946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algn="ctr" fontAlgn="base">
                <a:spcBef>
                  <a:spcPts val="0"/>
                </a:spcBef>
                <a:spcAft>
                  <a:spcPts val="0"/>
                </a:spcAft>
              </a:pPr>
              <a:r>
                <a:rPr lang="en-US" sz="1000" kern="1200" dirty="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MS PGothic" panose="020B0600070205080204" pitchFamily="34" charset="-128"/>
                  <a:cs typeface="Arial" panose="020B0604020202020204" pitchFamily="34" charset="0"/>
                </a:rPr>
                <a:t>non-AP MLD</a:t>
              </a:r>
              <a:endPara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73" name="Rectangle 72"/>
            <p:cNvSpPr/>
            <p:nvPr/>
          </p:nvSpPr>
          <p:spPr bwMode="auto">
            <a:xfrm>
              <a:off x="6029331" y="4908652"/>
              <a:ext cx="670938" cy="262674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algn="ctr" eaLnBrk="0" fontAlgn="base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1000" kern="1200" dirty="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MS PGothic" panose="020B0600070205080204" pitchFamily="34" charset="-128"/>
                  <a:cs typeface="Arial" panose="020B0604020202020204" pitchFamily="34" charset="0"/>
                </a:rPr>
                <a:t>STA1</a:t>
              </a:r>
              <a:endPara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74" name="Rectangle 73"/>
            <p:cNvSpPr/>
            <p:nvPr/>
          </p:nvSpPr>
          <p:spPr bwMode="auto">
            <a:xfrm>
              <a:off x="610602" y="4873906"/>
              <a:ext cx="670938" cy="262674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algn="ctr" eaLnBrk="0" fontAlgn="base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1000" kern="1200" dirty="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MS PGothic" panose="020B0600070205080204" pitchFamily="34" charset="-128"/>
                  <a:cs typeface="Arial" panose="020B0604020202020204" pitchFamily="34" charset="0"/>
                </a:rPr>
                <a:t>AP1</a:t>
              </a:r>
              <a:endPara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75" name="Straight Arrow Connector 74"/>
            <p:cNvCxnSpPr/>
            <p:nvPr/>
          </p:nvCxnSpPr>
          <p:spPr bwMode="auto">
            <a:xfrm>
              <a:off x="1309740" y="4980255"/>
              <a:ext cx="4715880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</p:spPr>
        </p:cxnSp>
        <p:cxnSp>
          <p:nvCxnSpPr>
            <p:cNvPr id="77" name="Straight Arrow Connector 76"/>
            <p:cNvCxnSpPr/>
            <p:nvPr/>
          </p:nvCxnSpPr>
          <p:spPr bwMode="auto">
            <a:xfrm>
              <a:off x="1609587" y="4061129"/>
              <a:ext cx="3519229" cy="1783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triangle"/>
              <a:tailEnd type="triangle"/>
            </a:ln>
          </p:spPr>
        </p:cxnSp>
        <p:sp>
          <p:nvSpPr>
            <p:cNvPr id="78" name="TextBox 10"/>
            <p:cNvSpPr txBox="1"/>
            <p:nvPr/>
          </p:nvSpPr>
          <p:spPr>
            <a:xfrm>
              <a:off x="2296337" y="3850179"/>
              <a:ext cx="113424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algn="ctr" fontAlgn="base">
                <a:spcBef>
                  <a:spcPts val="0"/>
                </a:spcBef>
                <a:spcAft>
                  <a:spcPts val="0"/>
                </a:spcAft>
              </a:pPr>
              <a:r>
                <a:rPr lang="en-US" sz="1000" kern="1200" dirty="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MS PGothic" panose="020B0600070205080204" pitchFamily="34" charset="-128"/>
                  <a:cs typeface="Arial" panose="020B0604020202020204" pitchFamily="34" charset="0"/>
                </a:rPr>
                <a:t>Listen interval</a:t>
              </a:r>
              <a:endPara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79" name="Rectangle 78"/>
            <p:cNvSpPr/>
            <p:nvPr/>
          </p:nvSpPr>
          <p:spPr bwMode="auto">
            <a:xfrm>
              <a:off x="2341209" y="4792501"/>
              <a:ext cx="268451" cy="179154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cxnSp>
          <p:nvCxnSpPr>
            <p:cNvPr id="80" name="Straight Connector 79"/>
            <p:cNvCxnSpPr/>
            <p:nvPr/>
          </p:nvCxnSpPr>
          <p:spPr bwMode="auto">
            <a:xfrm flipH="1">
              <a:off x="1615473" y="3850179"/>
              <a:ext cx="10827" cy="199987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</p:spPr>
        </p:cxnSp>
        <p:sp>
          <p:nvSpPr>
            <p:cNvPr id="82" name="Rectangle 81"/>
            <p:cNvSpPr/>
            <p:nvPr/>
          </p:nvSpPr>
          <p:spPr bwMode="auto">
            <a:xfrm>
              <a:off x="2240533" y="4980757"/>
              <a:ext cx="52048" cy="179154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sp>
          <p:nvSpPr>
            <p:cNvPr id="83" name="Rectangle 82"/>
            <p:cNvSpPr/>
            <p:nvPr/>
          </p:nvSpPr>
          <p:spPr bwMode="auto">
            <a:xfrm>
              <a:off x="3049789" y="4976401"/>
              <a:ext cx="52048" cy="179154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sp>
          <p:nvSpPr>
            <p:cNvPr id="85" name="TextBox 10"/>
            <p:cNvSpPr txBox="1"/>
            <p:nvPr/>
          </p:nvSpPr>
          <p:spPr>
            <a:xfrm>
              <a:off x="2062838" y="5104122"/>
              <a:ext cx="44844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algn="ctr" fontAlgn="base">
                <a:spcBef>
                  <a:spcPts val="0"/>
                </a:spcBef>
                <a:spcAft>
                  <a:spcPts val="0"/>
                </a:spcAft>
              </a:pPr>
              <a:r>
                <a:rPr lang="en-US" sz="800" kern="1200" dirty="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MS PGothic" panose="020B0600070205080204" pitchFamily="34" charset="-128"/>
                  <a:cs typeface="Arial" panose="020B0604020202020204" pitchFamily="34" charset="0"/>
                </a:rPr>
                <a:t>PS poll</a:t>
              </a:r>
              <a:endParaRPr lang="en-US" sz="1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94" name="Straight Connector 93"/>
            <p:cNvCxnSpPr/>
            <p:nvPr/>
          </p:nvCxnSpPr>
          <p:spPr bwMode="auto">
            <a:xfrm>
              <a:off x="5113889" y="3850179"/>
              <a:ext cx="24692" cy="200757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</p:spPr>
        </p:cxnSp>
        <p:grpSp>
          <p:nvGrpSpPr>
            <p:cNvPr id="97" name="Group 96"/>
            <p:cNvGrpSpPr/>
            <p:nvPr/>
          </p:nvGrpSpPr>
          <p:grpSpPr>
            <a:xfrm>
              <a:off x="1707444" y="5220273"/>
              <a:ext cx="574040" cy="289416"/>
              <a:chOff x="1492880" y="4696451"/>
              <a:chExt cx="574040" cy="289416"/>
            </a:xfrm>
          </p:grpSpPr>
          <p:sp>
            <p:nvSpPr>
              <p:cNvPr id="98" name="TextBox 18"/>
              <p:cNvSpPr txBox="1"/>
              <p:nvPr/>
            </p:nvSpPr>
            <p:spPr>
              <a:xfrm>
                <a:off x="1492880" y="4696451"/>
                <a:ext cx="57404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fontAlgn="base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800" kern="12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MS PGothic" panose="020B0600070205080204" pitchFamily="34" charset="-128"/>
                    <a:cs typeface="Arial" panose="020B0604020202020204" pitchFamily="34" charset="0"/>
                  </a:rPr>
                  <a:t>Beacon</a:t>
                </a:r>
                <a:endParaRPr lang="en-US" sz="11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99" name="Rectangle 98"/>
              <p:cNvSpPr/>
              <p:nvPr/>
            </p:nvSpPr>
            <p:spPr bwMode="auto">
              <a:xfrm>
                <a:off x="1614103" y="4845471"/>
                <a:ext cx="200725" cy="140396"/>
              </a:xfrm>
              <a:prstGeom prst="rect">
                <a:avLst/>
              </a:prstGeom>
              <a:pattFill prst="horzBrick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endParaRPr lang="en-US" sz="1400"/>
              </a:p>
            </p:txBody>
          </p:sp>
        </p:grpSp>
        <p:grpSp>
          <p:nvGrpSpPr>
            <p:cNvPr id="103" name="Group 102"/>
            <p:cNvGrpSpPr/>
            <p:nvPr/>
          </p:nvGrpSpPr>
          <p:grpSpPr>
            <a:xfrm>
              <a:off x="3197741" y="4655397"/>
              <a:ext cx="574040" cy="318622"/>
              <a:chOff x="1462751" y="4667245"/>
              <a:chExt cx="574040" cy="318622"/>
            </a:xfrm>
          </p:grpSpPr>
          <p:sp>
            <p:nvSpPr>
              <p:cNvPr id="104" name="TextBox 18"/>
              <p:cNvSpPr txBox="1"/>
              <p:nvPr/>
            </p:nvSpPr>
            <p:spPr>
              <a:xfrm>
                <a:off x="1462751" y="4667245"/>
                <a:ext cx="57404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fontAlgn="base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800" kern="120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MS PGothic" panose="020B0600070205080204" pitchFamily="34" charset="-128"/>
                    <a:cs typeface="Arial" panose="020B0604020202020204" pitchFamily="34" charset="0"/>
                  </a:rPr>
                  <a:t>Beacon</a:t>
                </a:r>
                <a:endParaRPr lang="en-US" sz="11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105" name="Rectangle 104"/>
              <p:cNvSpPr/>
              <p:nvPr/>
            </p:nvSpPr>
            <p:spPr bwMode="auto">
              <a:xfrm>
                <a:off x="1614103" y="4845471"/>
                <a:ext cx="200725" cy="140396"/>
              </a:xfrm>
              <a:prstGeom prst="rect">
                <a:avLst/>
              </a:prstGeom>
              <a:pattFill prst="horzBrick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endParaRPr lang="en-US" sz="1400"/>
              </a:p>
            </p:txBody>
          </p:sp>
        </p:grpSp>
        <p:grpSp>
          <p:nvGrpSpPr>
            <p:cNvPr id="107" name="Group 106"/>
            <p:cNvGrpSpPr/>
            <p:nvPr/>
          </p:nvGrpSpPr>
          <p:grpSpPr>
            <a:xfrm>
              <a:off x="3430577" y="5228876"/>
              <a:ext cx="574040" cy="293114"/>
              <a:chOff x="1480082" y="4692753"/>
              <a:chExt cx="574040" cy="293114"/>
            </a:xfrm>
          </p:grpSpPr>
          <p:sp>
            <p:nvSpPr>
              <p:cNvPr id="108" name="TextBox 18"/>
              <p:cNvSpPr txBox="1"/>
              <p:nvPr/>
            </p:nvSpPr>
            <p:spPr>
              <a:xfrm>
                <a:off x="1480082" y="4692753"/>
                <a:ext cx="57404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fontAlgn="base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800" kern="120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MS PGothic" panose="020B0600070205080204" pitchFamily="34" charset="-128"/>
                    <a:cs typeface="Arial" panose="020B0604020202020204" pitchFamily="34" charset="0"/>
                  </a:rPr>
                  <a:t>Beacon</a:t>
                </a:r>
                <a:endParaRPr lang="en-US" sz="11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109" name="Rectangle 108"/>
              <p:cNvSpPr/>
              <p:nvPr/>
            </p:nvSpPr>
            <p:spPr bwMode="auto">
              <a:xfrm>
                <a:off x="1614103" y="4845471"/>
                <a:ext cx="200725" cy="140396"/>
              </a:xfrm>
              <a:prstGeom prst="rect">
                <a:avLst/>
              </a:prstGeom>
              <a:pattFill prst="horzBrick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endParaRPr lang="en-US" sz="1400"/>
              </a:p>
            </p:txBody>
          </p:sp>
        </p:grpSp>
        <p:grpSp>
          <p:nvGrpSpPr>
            <p:cNvPr id="113" name="Group 112"/>
            <p:cNvGrpSpPr/>
            <p:nvPr/>
          </p:nvGrpSpPr>
          <p:grpSpPr>
            <a:xfrm>
              <a:off x="4980873" y="4661633"/>
              <a:ext cx="574040" cy="318622"/>
              <a:chOff x="1462751" y="4667245"/>
              <a:chExt cx="574040" cy="318622"/>
            </a:xfrm>
          </p:grpSpPr>
          <p:sp>
            <p:nvSpPr>
              <p:cNvPr id="114" name="TextBox 18"/>
              <p:cNvSpPr txBox="1"/>
              <p:nvPr/>
            </p:nvSpPr>
            <p:spPr>
              <a:xfrm>
                <a:off x="1462751" y="4667245"/>
                <a:ext cx="57404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fontAlgn="base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800" kern="12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MS PGothic" panose="020B0600070205080204" pitchFamily="34" charset="-128"/>
                    <a:cs typeface="Arial" panose="020B0604020202020204" pitchFamily="34" charset="0"/>
                  </a:rPr>
                  <a:t>Beacon</a:t>
                </a:r>
                <a:endParaRPr lang="en-US" sz="11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115" name="Rectangle 114"/>
              <p:cNvSpPr/>
              <p:nvPr/>
            </p:nvSpPr>
            <p:spPr bwMode="auto">
              <a:xfrm>
                <a:off x="1614103" y="4845471"/>
                <a:ext cx="200725" cy="140396"/>
              </a:xfrm>
              <a:prstGeom prst="rect">
                <a:avLst/>
              </a:prstGeom>
              <a:pattFill prst="horzBrick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endParaRPr lang="en-US" sz="1400"/>
              </a:p>
            </p:txBody>
          </p:sp>
        </p:grpSp>
        <p:grpSp>
          <p:nvGrpSpPr>
            <p:cNvPr id="116" name="Group 115"/>
            <p:cNvGrpSpPr/>
            <p:nvPr/>
          </p:nvGrpSpPr>
          <p:grpSpPr>
            <a:xfrm>
              <a:off x="5196378" y="5209604"/>
              <a:ext cx="574040" cy="318622"/>
              <a:chOff x="1462751" y="4667245"/>
              <a:chExt cx="574040" cy="318622"/>
            </a:xfrm>
          </p:grpSpPr>
          <p:sp>
            <p:nvSpPr>
              <p:cNvPr id="117" name="TextBox 18"/>
              <p:cNvSpPr txBox="1"/>
              <p:nvPr/>
            </p:nvSpPr>
            <p:spPr>
              <a:xfrm>
                <a:off x="1462751" y="4667245"/>
                <a:ext cx="57404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fontAlgn="base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800" kern="12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MS PGothic" panose="020B0600070205080204" pitchFamily="34" charset="-128"/>
                    <a:cs typeface="Arial" panose="020B0604020202020204" pitchFamily="34" charset="0"/>
                  </a:rPr>
                  <a:t>Beacon</a:t>
                </a:r>
                <a:endParaRPr lang="en-US" sz="11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118" name="Rectangle 117"/>
              <p:cNvSpPr/>
              <p:nvPr/>
            </p:nvSpPr>
            <p:spPr bwMode="auto">
              <a:xfrm>
                <a:off x="1614103" y="4845471"/>
                <a:ext cx="200725" cy="140396"/>
              </a:xfrm>
              <a:prstGeom prst="rect">
                <a:avLst/>
              </a:prstGeom>
              <a:pattFill prst="horzBrick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endParaRPr lang="en-US" sz="1400"/>
              </a:p>
            </p:txBody>
          </p:sp>
        </p:grpSp>
        <p:sp>
          <p:nvSpPr>
            <p:cNvPr id="122" name="Rectangle 121"/>
            <p:cNvSpPr/>
            <p:nvPr/>
          </p:nvSpPr>
          <p:spPr bwMode="auto">
            <a:xfrm>
              <a:off x="2756181" y="4799881"/>
              <a:ext cx="268451" cy="179154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sp>
          <p:nvSpPr>
            <p:cNvPr id="123" name="TextBox 10"/>
            <p:cNvSpPr txBox="1"/>
            <p:nvPr/>
          </p:nvSpPr>
          <p:spPr>
            <a:xfrm>
              <a:off x="2497611" y="4615393"/>
              <a:ext cx="80173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algn="ctr" fontAlgn="base">
                <a:spcBef>
                  <a:spcPts val="0"/>
                </a:spcBef>
                <a:spcAft>
                  <a:spcPts val="0"/>
                </a:spcAft>
              </a:pPr>
              <a:r>
                <a:rPr lang="en-US" sz="800" kern="1200" dirty="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MS PGothic" panose="020B0600070205080204" pitchFamily="34" charset="-128"/>
                  <a:cs typeface="Arial" panose="020B0604020202020204" pitchFamily="34" charset="0"/>
                </a:rPr>
                <a:t>More data=0</a:t>
              </a:r>
              <a:endParaRPr lang="en-US" sz="1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24" name="Rectangle 123"/>
            <p:cNvSpPr/>
            <p:nvPr/>
          </p:nvSpPr>
          <p:spPr bwMode="auto">
            <a:xfrm>
              <a:off x="2658424" y="4980757"/>
              <a:ext cx="52048" cy="179154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sp>
          <p:nvSpPr>
            <p:cNvPr id="125" name="TextBox 10"/>
            <p:cNvSpPr txBox="1"/>
            <p:nvPr/>
          </p:nvSpPr>
          <p:spPr>
            <a:xfrm>
              <a:off x="2460226" y="5113575"/>
              <a:ext cx="44844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algn="ctr" fontAlgn="base">
                <a:spcBef>
                  <a:spcPts val="0"/>
                </a:spcBef>
                <a:spcAft>
                  <a:spcPts val="0"/>
                </a:spcAft>
              </a:pPr>
              <a:r>
                <a:rPr lang="en-US" sz="800" kern="1200" dirty="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MS PGothic" panose="020B0600070205080204" pitchFamily="34" charset="-128"/>
                  <a:cs typeface="Arial" panose="020B0604020202020204" pitchFamily="34" charset="0"/>
                </a:rPr>
                <a:t>ACK</a:t>
              </a:r>
              <a:endParaRPr lang="en-US" sz="1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26" name="TextBox 10"/>
            <p:cNvSpPr txBox="1"/>
            <p:nvPr/>
          </p:nvSpPr>
          <p:spPr>
            <a:xfrm>
              <a:off x="2828054" y="5104122"/>
              <a:ext cx="44844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algn="ctr" fontAlgn="base">
                <a:spcBef>
                  <a:spcPts val="0"/>
                </a:spcBef>
                <a:spcAft>
                  <a:spcPts val="0"/>
                </a:spcAft>
              </a:pPr>
              <a:r>
                <a:rPr lang="en-US" sz="800" kern="1200" dirty="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MS PGothic" panose="020B0600070205080204" pitchFamily="34" charset="-128"/>
                  <a:cs typeface="Arial" panose="020B0604020202020204" pitchFamily="34" charset="0"/>
                </a:rPr>
                <a:t>ACK</a:t>
              </a:r>
              <a:endParaRPr lang="en-US" sz="1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32" name="TextBox 18"/>
            <p:cNvSpPr txBox="1"/>
            <p:nvPr/>
          </p:nvSpPr>
          <p:spPr>
            <a:xfrm>
              <a:off x="2084678" y="4505340"/>
              <a:ext cx="57404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fontAlgn="base">
                <a:spcBef>
                  <a:spcPts val="0"/>
                </a:spcBef>
                <a:spcAft>
                  <a:spcPts val="0"/>
                </a:spcAft>
              </a:pPr>
              <a:r>
                <a:rPr lang="en-US" sz="800" kern="1200" dirty="0" smtClean="0">
                  <a:solidFill>
                    <a:srgbClr val="00B050"/>
                  </a:solidFill>
                  <a:effectLst/>
                  <a:latin typeface="Times New Roman" panose="02020603050405020304" pitchFamily="18" charset="0"/>
                  <a:cs typeface="Arial" panose="020B0604020202020204" pitchFamily="34" charset="0"/>
                </a:rPr>
                <a:t>Awake</a:t>
              </a:r>
              <a:endParaRPr lang="en-US" sz="1100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33" name="TextBox 18"/>
            <p:cNvSpPr txBox="1"/>
            <p:nvPr/>
          </p:nvSpPr>
          <p:spPr>
            <a:xfrm>
              <a:off x="3771781" y="4507854"/>
              <a:ext cx="57404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fontAlgn="base">
                <a:spcBef>
                  <a:spcPts val="0"/>
                </a:spcBef>
                <a:spcAft>
                  <a:spcPts val="0"/>
                </a:spcAft>
              </a:pPr>
              <a:r>
                <a:rPr lang="en-US" sz="800" kern="1200" dirty="0" smtClean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Arial" panose="020B0604020202020204" pitchFamily="34" charset="0"/>
                </a:rPr>
                <a:t>Doze</a:t>
              </a:r>
              <a:endParaRPr lang="en-US" sz="11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134" name="Straight Arrow Connector 133"/>
            <p:cNvCxnSpPr/>
            <p:nvPr/>
          </p:nvCxnSpPr>
          <p:spPr bwMode="auto">
            <a:xfrm flipV="1">
              <a:off x="1589478" y="4660259"/>
              <a:ext cx="1540701" cy="1394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B050"/>
              </a:solidFill>
              <a:prstDash val="sysDot"/>
              <a:round/>
              <a:headEnd type="triangle"/>
              <a:tailEnd type="triangle"/>
            </a:ln>
          </p:spPr>
        </p:cxnSp>
        <p:cxnSp>
          <p:nvCxnSpPr>
            <p:cNvPr id="137" name="Straight Arrow Connector 136"/>
            <p:cNvCxnSpPr/>
            <p:nvPr/>
          </p:nvCxnSpPr>
          <p:spPr bwMode="auto">
            <a:xfrm>
              <a:off x="3136462" y="4662321"/>
              <a:ext cx="1980796" cy="7775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FF3300"/>
              </a:solidFill>
              <a:prstDash val="sysDot"/>
              <a:round/>
              <a:headEnd type="triangle"/>
              <a:tailEnd type="triangle"/>
            </a:ln>
          </p:spPr>
        </p:cxnSp>
        <p:sp>
          <p:nvSpPr>
            <p:cNvPr id="139" name="TextBox 18"/>
            <p:cNvSpPr txBox="1"/>
            <p:nvPr/>
          </p:nvSpPr>
          <p:spPr>
            <a:xfrm>
              <a:off x="3584055" y="5523259"/>
              <a:ext cx="57404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fontAlgn="base">
                <a:spcBef>
                  <a:spcPts val="0"/>
                </a:spcBef>
                <a:spcAft>
                  <a:spcPts val="0"/>
                </a:spcAft>
              </a:pPr>
              <a:r>
                <a:rPr lang="en-US" sz="800" kern="1200" dirty="0" smtClean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Arial" panose="020B0604020202020204" pitchFamily="34" charset="0"/>
                </a:rPr>
                <a:t>Doze</a:t>
              </a:r>
              <a:endParaRPr lang="en-US" sz="11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148" name="Straight Arrow Connector 147"/>
            <p:cNvCxnSpPr/>
            <p:nvPr/>
          </p:nvCxnSpPr>
          <p:spPr bwMode="auto">
            <a:xfrm>
              <a:off x="1366908" y="5680303"/>
              <a:ext cx="4195091" cy="5602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FF3300"/>
              </a:solidFill>
              <a:prstDash val="sysDot"/>
              <a:round/>
              <a:headEnd type="triangle"/>
              <a:tailEnd type="triangle"/>
            </a:ln>
          </p:spPr>
        </p:cxnSp>
        <p:cxnSp>
          <p:nvCxnSpPr>
            <p:cNvPr id="152" name="Straight Arrow Connector 151"/>
            <p:cNvCxnSpPr/>
            <p:nvPr/>
          </p:nvCxnSpPr>
          <p:spPr bwMode="auto">
            <a:xfrm>
              <a:off x="5587446" y="5689316"/>
              <a:ext cx="359988" cy="1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B050"/>
              </a:solidFill>
              <a:prstDash val="sysDot"/>
              <a:round/>
              <a:headEnd type="triangle"/>
              <a:tailEnd type="triangle"/>
            </a:ln>
          </p:spPr>
        </p:cxnSp>
        <p:sp>
          <p:nvSpPr>
            <p:cNvPr id="153" name="TextBox 18"/>
            <p:cNvSpPr txBox="1"/>
            <p:nvPr/>
          </p:nvSpPr>
          <p:spPr>
            <a:xfrm>
              <a:off x="5542490" y="5500752"/>
              <a:ext cx="57404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fontAlgn="base">
                <a:spcBef>
                  <a:spcPts val="0"/>
                </a:spcBef>
                <a:spcAft>
                  <a:spcPts val="0"/>
                </a:spcAft>
              </a:pPr>
              <a:r>
                <a:rPr lang="en-US" sz="800" kern="1200" dirty="0" smtClean="0">
                  <a:solidFill>
                    <a:srgbClr val="00B050"/>
                  </a:solidFill>
                  <a:effectLst/>
                  <a:latin typeface="Times New Roman" panose="02020603050405020304" pitchFamily="18" charset="0"/>
                  <a:cs typeface="Arial" panose="020B0604020202020204" pitchFamily="34" charset="0"/>
                </a:rPr>
                <a:t>Awake</a:t>
              </a:r>
              <a:endParaRPr lang="en-US" sz="1100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cxnSp>
        <p:nvCxnSpPr>
          <p:cNvPr id="59" name="Straight Arrow Connector 58"/>
          <p:cNvCxnSpPr/>
          <p:nvPr/>
        </p:nvCxnSpPr>
        <p:spPr bwMode="auto">
          <a:xfrm>
            <a:off x="2608525" y="4776677"/>
            <a:ext cx="1146594" cy="673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triangle"/>
            <a:tailEnd type="triangle"/>
          </a:ln>
        </p:spPr>
      </p:cxnSp>
      <p:sp>
        <p:nvSpPr>
          <p:cNvPr id="62" name="TextBox 10"/>
          <p:cNvSpPr txBox="1"/>
          <p:nvPr/>
        </p:nvSpPr>
        <p:spPr>
          <a:xfrm>
            <a:off x="2622866" y="4582439"/>
            <a:ext cx="11342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ctr" fontAlgn="base">
              <a:spcBef>
                <a:spcPts val="0"/>
              </a:spcBef>
              <a:spcAft>
                <a:spcPts val="0"/>
              </a:spcAft>
            </a:pPr>
            <a:r>
              <a:rPr lang="en-US" sz="1000" kern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S PGothic" panose="020B0600070205080204" pitchFamily="34" charset="-128"/>
                <a:cs typeface="Arial" panose="020B0604020202020204" pitchFamily="34" charset="0"/>
              </a:rPr>
              <a:t>Missed PPDUs</a:t>
            </a:r>
            <a:endParaRPr lang="en-US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475413"/>
            <a:ext cx="2752725" cy="182880"/>
          </a:xfrm>
        </p:spPr>
        <p:txBody>
          <a:bodyPr/>
          <a:lstStyle/>
          <a:p>
            <a:pPr>
              <a:defRPr/>
            </a:pPr>
            <a:r>
              <a:rPr lang="en-US" altLang="ko-KR" dirty="0" smtClean="0">
                <a:sym typeface="+mn-ea"/>
              </a:rPr>
              <a:t>Vishnu Ratnam (SRA)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2805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1"/>
          <p:cNvSpPr>
            <a:spLocks noGrp="1"/>
          </p:cNvSpPr>
          <p:nvPr>
            <p:ph type="title"/>
          </p:nvPr>
        </p:nvSpPr>
        <p:spPr>
          <a:xfrm>
            <a:off x="685118" y="630091"/>
            <a:ext cx="7772400" cy="603538"/>
          </a:xfrm>
        </p:spPr>
        <p:txBody>
          <a:bodyPr/>
          <a:lstStyle/>
          <a:p>
            <a:r>
              <a:rPr lang="en-US" dirty="0" smtClean="0"/>
              <a:t>Proposed solution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29642" y="1209387"/>
            <a:ext cx="80391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 smtClean="0"/>
              <a:t>Propose a new type of A-control sub-field called: “ML traffic indication” [See backup slides for notes on A-control].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 smtClean="0"/>
              <a:t>An AP MLD can include this MLTI subfield in a </a:t>
            </a:r>
            <a:r>
              <a:rPr lang="en-US" sz="1600" dirty="0" err="1" smtClean="0"/>
              <a:t>QoS</a:t>
            </a:r>
            <a:r>
              <a:rPr lang="en-US" sz="1600" dirty="0" smtClean="0"/>
              <a:t> </a:t>
            </a:r>
            <a:r>
              <a:rPr lang="en-US" sz="1600" dirty="0"/>
              <a:t>Data, </a:t>
            </a:r>
            <a:r>
              <a:rPr lang="en-US" sz="1600" dirty="0" err="1"/>
              <a:t>QoS</a:t>
            </a:r>
            <a:r>
              <a:rPr lang="en-US" sz="1600" dirty="0"/>
              <a:t> Null, </a:t>
            </a:r>
            <a:r>
              <a:rPr lang="en-US" sz="1600" dirty="0" smtClean="0"/>
              <a:t>and individually-addressed </a:t>
            </a:r>
            <a:r>
              <a:rPr lang="en-US" sz="1600" dirty="0"/>
              <a:t>Management frames </a:t>
            </a:r>
            <a:r>
              <a:rPr lang="en-US" sz="1600" dirty="0" smtClean="0"/>
              <a:t>it transmits to the non-AP MLD to indicate that it has pending BUs for other STAs of the non-AP MLD.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 smtClean="0"/>
              <a:t>STAs indicated in the MLTI should transmit a PS poll or U-APSD to retrieve the BUs.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 smtClean="0"/>
              <a:t>Below figure depicts the reduction in latency of retrieving the BUs for STA2 in Scenario 1.</a:t>
            </a:r>
            <a:endParaRPr lang="en-US" sz="16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0272634"/>
              </p:ext>
            </p:extLst>
          </p:nvPr>
        </p:nvGraphicFramePr>
        <p:xfrm>
          <a:off x="1882192" y="5406092"/>
          <a:ext cx="5334000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3500">
                  <a:extLst>
                    <a:ext uri="{9D8B030D-6E8A-4147-A177-3AD203B41FA5}">
                      <a16:colId xmlns:a16="http://schemas.microsoft.com/office/drawing/2014/main" val="1184448868"/>
                    </a:ext>
                  </a:extLst>
                </a:gridCol>
                <a:gridCol w="1577247">
                  <a:extLst>
                    <a:ext uri="{9D8B030D-6E8A-4147-A177-3AD203B41FA5}">
                      <a16:colId xmlns:a16="http://schemas.microsoft.com/office/drawing/2014/main" val="2215433934"/>
                    </a:ext>
                  </a:extLst>
                </a:gridCol>
                <a:gridCol w="1089753">
                  <a:extLst>
                    <a:ext uri="{9D8B030D-6E8A-4147-A177-3AD203B41FA5}">
                      <a16:colId xmlns:a16="http://schemas.microsoft.com/office/drawing/2014/main" val="794265075"/>
                    </a:ext>
                  </a:extLst>
                </a:gridCol>
                <a:gridCol w="1333500">
                  <a:extLst>
                    <a:ext uri="{9D8B030D-6E8A-4147-A177-3AD203B41FA5}">
                      <a16:colId xmlns:a16="http://schemas.microsoft.com/office/drawing/2014/main" val="1814400340"/>
                    </a:ext>
                  </a:extLst>
                </a:gridCol>
              </a:tblGrid>
              <a:tr h="380841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Control ID</a:t>
                      </a:r>
                    </a:p>
                    <a:p>
                      <a:pPr algn="ctr"/>
                      <a:r>
                        <a:rPr lang="en-US" sz="1200" b="0" dirty="0" err="1" smtClean="0">
                          <a:solidFill>
                            <a:schemeClr val="tx1"/>
                          </a:solidFill>
                        </a:rPr>
                        <a:t>xxxx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Recommended link bitmap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Reserved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Padding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2779756"/>
                  </a:ext>
                </a:extLst>
              </a:tr>
            </a:tbl>
          </a:graphicData>
        </a:graphic>
      </p:graphicFrame>
      <p:sp>
        <p:nvSpPr>
          <p:cNvPr id="11" name="Rectangle 10"/>
          <p:cNvSpPr/>
          <p:nvPr/>
        </p:nvSpPr>
        <p:spPr bwMode="auto">
          <a:xfrm>
            <a:off x="4168360" y="4047510"/>
            <a:ext cx="486980" cy="745198"/>
          </a:xfrm>
          <a:prstGeom prst="rect">
            <a:avLst/>
          </a:prstGeom>
          <a:solidFill>
            <a:srgbClr val="FFFF00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2739821" y="3360563"/>
            <a:ext cx="1526587" cy="717400"/>
          </a:xfrm>
          <a:prstGeom prst="rect">
            <a:avLst/>
          </a:prstGeom>
          <a:solidFill>
            <a:srgbClr val="FFFF00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7086600" y="3616704"/>
            <a:ext cx="839982" cy="95508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</p:spPr>
        <p:txBody>
          <a:bodyPr vert="horz" wrap="square" lIns="91440" tIns="45720" rIns="91440" bIns="45720" numCol="1" rtlCol="0" anchor="t" anchorCtr="0" compatLnSpc="1"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7144752" y="4245213"/>
            <a:ext cx="670938" cy="262674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marL="0" marR="0" algn="ctr" eaLnBrk="0" fontAlgn="base" hangingPunct="0">
              <a:spcBef>
                <a:spcPts val="0"/>
              </a:spcBef>
              <a:spcAft>
                <a:spcPts val="0"/>
              </a:spcAft>
            </a:pPr>
            <a:r>
              <a:rPr lang="en-US" sz="900" kern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S PGothic" panose="020B0600070205080204" pitchFamily="34" charset="-128"/>
                <a:cs typeface="Arial" panose="020B0604020202020204" pitchFamily="34" charset="0"/>
              </a:rPr>
              <a:t>STA2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1676401" y="3627838"/>
            <a:ext cx="803141" cy="943946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</p:spPr>
        <p:txBody>
          <a:bodyPr vert="horz" wrap="square" lIns="91440" tIns="45720" rIns="91440" bIns="45720" numCol="1" rtlCol="0" anchor="t" anchorCtr="0" compatLnSpc="1"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 bwMode="auto">
          <a:xfrm>
            <a:off x="1734553" y="4205589"/>
            <a:ext cx="670938" cy="262674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marL="0" marR="0" algn="ctr" eaLnBrk="0" fontAlgn="base" hangingPunct="0">
              <a:spcBef>
                <a:spcPts val="0"/>
              </a:spcBef>
              <a:spcAft>
                <a:spcPts val="0"/>
              </a:spcAft>
            </a:pPr>
            <a:r>
              <a:rPr lang="en-US" sz="900" kern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S PGothic" panose="020B0600070205080204" pitchFamily="34" charset="-128"/>
                <a:cs typeface="Arial" panose="020B0604020202020204" pitchFamily="34" charset="0"/>
              </a:rPr>
              <a:t>AP2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17" name="Straight Arrow Connector 16"/>
          <p:cNvCxnSpPr/>
          <p:nvPr/>
        </p:nvCxnSpPr>
        <p:spPr bwMode="auto">
          <a:xfrm>
            <a:off x="2419107" y="4347242"/>
            <a:ext cx="471588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</p:spPr>
      </p:cxnSp>
      <p:grpSp>
        <p:nvGrpSpPr>
          <p:cNvPr id="18" name="Group 17"/>
          <p:cNvGrpSpPr/>
          <p:nvPr/>
        </p:nvGrpSpPr>
        <p:grpSpPr>
          <a:xfrm>
            <a:off x="2596527" y="3478554"/>
            <a:ext cx="574040" cy="318622"/>
            <a:chOff x="1462751" y="4667245"/>
            <a:chExt cx="574040" cy="318622"/>
          </a:xfrm>
        </p:grpSpPr>
        <p:sp>
          <p:nvSpPr>
            <p:cNvPr id="61" name="TextBox 18"/>
            <p:cNvSpPr txBox="1"/>
            <p:nvPr/>
          </p:nvSpPr>
          <p:spPr>
            <a:xfrm>
              <a:off x="1462751" y="4667245"/>
              <a:ext cx="57404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fontAlgn="base">
                <a:spcBef>
                  <a:spcPts val="0"/>
                </a:spcBef>
                <a:spcAft>
                  <a:spcPts val="0"/>
                </a:spcAft>
              </a:pPr>
              <a:r>
                <a:rPr lang="en-US" sz="700" kern="12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MS PGothic" panose="020B0600070205080204" pitchFamily="34" charset="-128"/>
                  <a:cs typeface="Arial" panose="020B0604020202020204" pitchFamily="34" charset="0"/>
                </a:rPr>
                <a:t>Beacon</a:t>
              </a:r>
              <a:endParaRPr lang="en-US" sz="10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62" name="Rectangle 61"/>
            <p:cNvSpPr/>
            <p:nvPr/>
          </p:nvSpPr>
          <p:spPr bwMode="auto">
            <a:xfrm>
              <a:off x="1614103" y="4845471"/>
              <a:ext cx="200725" cy="140396"/>
            </a:xfrm>
            <a:prstGeom prst="rect">
              <a:avLst/>
            </a:prstGeom>
            <a:pattFill prst="horzBrick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endParaRPr lang="en-US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1649013" y="4561876"/>
            <a:ext cx="8579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ctr" fontAlgn="base">
              <a:spcBef>
                <a:spcPts val="0"/>
              </a:spcBef>
              <a:spcAft>
                <a:spcPts val="0"/>
              </a:spcAft>
            </a:pPr>
            <a:r>
              <a:rPr lang="en-US" sz="900" kern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S PGothic" panose="020B0600070205080204" pitchFamily="34" charset="-128"/>
                <a:cs typeface="Arial" panose="020B0604020202020204" pitchFamily="34" charset="0"/>
              </a:rPr>
              <a:t>AP MLD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0" name="TextBox 25"/>
          <p:cNvSpPr txBox="1"/>
          <p:nvPr/>
        </p:nvSpPr>
        <p:spPr>
          <a:xfrm>
            <a:off x="7084313" y="4553618"/>
            <a:ext cx="8615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ctr" fontAlgn="base">
              <a:spcBef>
                <a:spcPts val="0"/>
              </a:spcBef>
              <a:spcAft>
                <a:spcPts val="0"/>
              </a:spcAft>
            </a:pPr>
            <a:r>
              <a:rPr lang="en-US" sz="900" kern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S PGothic" panose="020B0600070205080204" pitchFamily="34" charset="-128"/>
                <a:cs typeface="Arial" panose="020B0604020202020204" pitchFamily="34" charset="0"/>
              </a:rPr>
              <a:t>non-AP MLD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7153282" y="3735889"/>
            <a:ext cx="670938" cy="262674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marL="0" marR="0" algn="ctr" eaLnBrk="0" fontAlgn="base" hangingPunct="0">
              <a:spcBef>
                <a:spcPts val="0"/>
              </a:spcBef>
              <a:spcAft>
                <a:spcPts val="0"/>
              </a:spcAft>
            </a:pPr>
            <a:r>
              <a:rPr lang="en-US" sz="900" kern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S PGothic" panose="020B0600070205080204" pitchFamily="34" charset="-128"/>
                <a:cs typeface="Arial" panose="020B0604020202020204" pitchFamily="34" charset="0"/>
              </a:rPr>
              <a:t>STA1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1734553" y="3701143"/>
            <a:ext cx="670938" cy="262674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marL="0" marR="0" algn="ctr" eaLnBrk="0" fontAlgn="base" hangingPunct="0">
              <a:spcBef>
                <a:spcPts val="0"/>
              </a:spcBef>
              <a:spcAft>
                <a:spcPts val="0"/>
              </a:spcAft>
            </a:pPr>
            <a:r>
              <a:rPr lang="en-US" sz="900" kern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S PGothic" panose="020B0600070205080204" pitchFamily="34" charset="-128"/>
                <a:cs typeface="Arial" panose="020B0604020202020204" pitchFamily="34" charset="0"/>
              </a:rPr>
              <a:t>AP1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23" name="Straight Arrow Connector 22"/>
          <p:cNvCxnSpPr/>
          <p:nvPr/>
        </p:nvCxnSpPr>
        <p:spPr bwMode="auto">
          <a:xfrm>
            <a:off x="2433691" y="3807492"/>
            <a:ext cx="471588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</p:spPr>
      </p:cxnSp>
      <p:cxnSp>
        <p:nvCxnSpPr>
          <p:cNvPr id="24" name="Straight Arrow Connector 23"/>
          <p:cNvCxnSpPr/>
          <p:nvPr/>
        </p:nvCxnSpPr>
        <p:spPr bwMode="auto">
          <a:xfrm>
            <a:off x="2733538" y="3193166"/>
            <a:ext cx="3519229" cy="178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triangle"/>
            <a:tailEnd type="triangle"/>
          </a:ln>
        </p:spPr>
      </p:cxnSp>
      <p:sp>
        <p:nvSpPr>
          <p:cNvPr id="25" name="TextBox 10"/>
          <p:cNvSpPr txBox="1"/>
          <p:nvPr/>
        </p:nvSpPr>
        <p:spPr>
          <a:xfrm>
            <a:off x="3420288" y="2982216"/>
            <a:ext cx="85494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ctr" fontAlgn="base">
              <a:spcBef>
                <a:spcPts val="0"/>
              </a:spcBef>
              <a:spcAft>
                <a:spcPts val="0"/>
              </a:spcAft>
            </a:pPr>
            <a:r>
              <a:rPr lang="en-US" sz="900" kern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S PGothic" panose="020B0600070205080204" pitchFamily="34" charset="-128"/>
                <a:cs typeface="Arial" panose="020B0604020202020204" pitchFamily="34" charset="0"/>
              </a:rPr>
              <a:t>Listen interval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6" name="Rectangle 25"/>
          <p:cNvSpPr/>
          <p:nvPr/>
        </p:nvSpPr>
        <p:spPr bwMode="auto">
          <a:xfrm>
            <a:off x="3465160" y="3619738"/>
            <a:ext cx="268451" cy="179154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cxnSp>
        <p:nvCxnSpPr>
          <p:cNvPr id="27" name="Straight Connector 26"/>
          <p:cNvCxnSpPr/>
          <p:nvPr/>
        </p:nvCxnSpPr>
        <p:spPr bwMode="auto">
          <a:xfrm>
            <a:off x="2733538" y="3266373"/>
            <a:ext cx="0" cy="152452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</p:spPr>
      </p:cxnSp>
      <p:sp>
        <p:nvSpPr>
          <p:cNvPr id="28" name="Rectangle 27"/>
          <p:cNvSpPr/>
          <p:nvPr/>
        </p:nvSpPr>
        <p:spPr bwMode="auto">
          <a:xfrm>
            <a:off x="3364484" y="3807994"/>
            <a:ext cx="52048" cy="179154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29" name="Rectangle 28"/>
          <p:cNvSpPr/>
          <p:nvPr/>
        </p:nvSpPr>
        <p:spPr bwMode="auto">
          <a:xfrm>
            <a:off x="4173740" y="3803638"/>
            <a:ext cx="52048" cy="179154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30" name="TextBox 10"/>
          <p:cNvSpPr txBox="1"/>
          <p:nvPr/>
        </p:nvSpPr>
        <p:spPr>
          <a:xfrm>
            <a:off x="3186789" y="3931359"/>
            <a:ext cx="44844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ctr" fontAlgn="base">
              <a:spcBef>
                <a:spcPts val="0"/>
              </a:spcBef>
              <a:spcAft>
                <a:spcPts val="0"/>
              </a:spcAft>
            </a:pPr>
            <a:r>
              <a:rPr lang="en-US" sz="700" kern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S PGothic" panose="020B0600070205080204" pitchFamily="34" charset="-128"/>
                <a:cs typeface="Arial" panose="020B0604020202020204" pitchFamily="34" charset="0"/>
              </a:rPr>
              <a:t>PS poll</a:t>
            </a:r>
            <a:endParaRPr lang="en-US" sz="105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31" name="Straight Connector 30"/>
          <p:cNvCxnSpPr/>
          <p:nvPr/>
        </p:nvCxnSpPr>
        <p:spPr bwMode="auto">
          <a:xfrm>
            <a:off x="6250613" y="3283629"/>
            <a:ext cx="0" cy="1507269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</p:spPr>
      </p:cxnSp>
      <p:grpSp>
        <p:nvGrpSpPr>
          <p:cNvPr id="32" name="Group 31"/>
          <p:cNvGrpSpPr/>
          <p:nvPr/>
        </p:nvGrpSpPr>
        <p:grpSpPr>
          <a:xfrm>
            <a:off x="2831395" y="4047510"/>
            <a:ext cx="574040" cy="289416"/>
            <a:chOff x="1492880" y="4696451"/>
            <a:chExt cx="574040" cy="289416"/>
          </a:xfrm>
        </p:grpSpPr>
        <p:sp>
          <p:nvSpPr>
            <p:cNvPr id="59" name="TextBox 18"/>
            <p:cNvSpPr txBox="1"/>
            <p:nvPr/>
          </p:nvSpPr>
          <p:spPr>
            <a:xfrm>
              <a:off x="1492880" y="4696451"/>
              <a:ext cx="57404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fontAlgn="base">
                <a:spcBef>
                  <a:spcPts val="0"/>
                </a:spcBef>
                <a:spcAft>
                  <a:spcPts val="0"/>
                </a:spcAft>
              </a:pPr>
              <a:r>
                <a:rPr lang="en-US" sz="700" kern="12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MS PGothic" panose="020B0600070205080204" pitchFamily="34" charset="-128"/>
                  <a:cs typeface="Arial" panose="020B0604020202020204" pitchFamily="34" charset="0"/>
                </a:rPr>
                <a:t>Beacon</a:t>
              </a:r>
              <a:endParaRPr lang="en-US" sz="10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60" name="Rectangle 59"/>
            <p:cNvSpPr/>
            <p:nvPr/>
          </p:nvSpPr>
          <p:spPr bwMode="auto">
            <a:xfrm>
              <a:off x="1614103" y="4845471"/>
              <a:ext cx="200725" cy="140396"/>
            </a:xfrm>
            <a:prstGeom prst="rect">
              <a:avLst/>
            </a:prstGeom>
            <a:pattFill prst="horzBrick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endParaRPr lang="en-US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4321692" y="3482634"/>
            <a:ext cx="574040" cy="318622"/>
            <a:chOff x="1462751" y="4667245"/>
            <a:chExt cx="574040" cy="318622"/>
          </a:xfrm>
        </p:grpSpPr>
        <p:sp>
          <p:nvSpPr>
            <p:cNvPr id="57" name="TextBox 18"/>
            <p:cNvSpPr txBox="1"/>
            <p:nvPr/>
          </p:nvSpPr>
          <p:spPr>
            <a:xfrm>
              <a:off x="1462751" y="4667245"/>
              <a:ext cx="57404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fontAlgn="base">
                <a:spcBef>
                  <a:spcPts val="0"/>
                </a:spcBef>
                <a:spcAft>
                  <a:spcPts val="0"/>
                </a:spcAft>
              </a:pPr>
              <a:r>
                <a:rPr lang="en-US" sz="700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MS PGothic" panose="020B0600070205080204" pitchFamily="34" charset="-128"/>
                  <a:cs typeface="Arial" panose="020B0604020202020204" pitchFamily="34" charset="0"/>
                </a:rPr>
                <a:t>Beacon</a:t>
              </a:r>
              <a:endParaRPr lang="en-US" sz="105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58" name="Rectangle 57"/>
            <p:cNvSpPr/>
            <p:nvPr/>
          </p:nvSpPr>
          <p:spPr bwMode="auto">
            <a:xfrm>
              <a:off x="1614103" y="4845471"/>
              <a:ext cx="200725" cy="140396"/>
            </a:xfrm>
            <a:prstGeom prst="rect">
              <a:avLst/>
            </a:prstGeom>
            <a:pattFill prst="horzBrick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endParaRPr lang="en-US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4554528" y="4056113"/>
            <a:ext cx="574040" cy="293114"/>
            <a:chOff x="1480082" y="4692753"/>
            <a:chExt cx="574040" cy="293114"/>
          </a:xfrm>
        </p:grpSpPr>
        <p:sp>
          <p:nvSpPr>
            <p:cNvPr id="55" name="TextBox 18"/>
            <p:cNvSpPr txBox="1"/>
            <p:nvPr/>
          </p:nvSpPr>
          <p:spPr>
            <a:xfrm>
              <a:off x="1480082" y="4692753"/>
              <a:ext cx="57404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fontAlgn="base">
                <a:spcBef>
                  <a:spcPts val="0"/>
                </a:spcBef>
                <a:spcAft>
                  <a:spcPts val="0"/>
                </a:spcAft>
              </a:pPr>
              <a:r>
                <a:rPr lang="en-US" sz="700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MS PGothic" panose="020B0600070205080204" pitchFamily="34" charset="-128"/>
                  <a:cs typeface="Arial" panose="020B0604020202020204" pitchFamily="34" charset="0"/>
                </a:rPr>
                <a:t>Beacon</a:t>
              </a:r>
              <a:endParaRPr lang="en-US" sz="105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56" name="Rectangle 55"/>
            <p:cNvSpPr/>
            <p:nvPr/>
          </p:nvSpPr>
          <p:spPr bwMode="auto">
            <a:xfrm>
              <a:off x="1614103" y="4845471"/>
              <a:ext cx="200725" cy="140396"/>
            </a:xfrm>
            <a:prstGeom prst="rect">
              <a:avLst/>
            </a:prstGeom>
            <a:pattFill prst="horzBrick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endParaRPr lang="en-US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6104824" y="3488870"/>
            <a:ext cx="574040" cy="318622"/>
            <a:chOff x="1462751" y="4667245"/>
            <a:chExt cx="574040" cy="318622"/>
          </a:xfrm>
        </p:grpSpPr>
        <p:sp>
          <p:nvSpPr>
            <p:cNvPr id="53" name="TextBox 18"/>
            <p:cNvSpPr txBox="1"/>
            <p:nvPr/>
          </p:nvSpPr>
          <p:spPr>
            <a:xfrm>
              <a:off x="1462751" y="4667245"/>
              <a:ext cx="57404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fontAlgn="base">
                <a:spcBef>
                  <a:spcPts val="0"/>
                </a:spcBef>
                <a:spcAft>
                  <a:spcPts val="0"/>
                </a:spcAft>
              </a:pPr>
              <a:r>
                <a:rPr lang="en-US" sz="700" kern="12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MS PGothic" panose="020B0600070205080204" pitchFamily="34" charset="-128"/>
                  <a:cs typeface="Arial" panose="020B0604020202020204" pitchFamily="34" charset="0"/>
                </a:rPr>
                <a:t>Beacon</a:t>
              </a:r>
              <a:endParaRPr lang="en-US" sz="10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54" name="Rectangle 53"/>
            <p:cNvSpPr/>
            <p:nvPr/>
          </p:nvSpPr>
          <p:spPr bwMode="auto">
            <a:xfrm>
              <a:off x="1614103" y="4845471"/>
              <a:ext cx="200725" cy="140396"/>
            </a:xfrm>
            <a:prstGeom prst="rect">
              <a:avLst/>
            </a:prstGeom>
            <a:pattFill prst="horzBrick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endParaRPr lang="en-US"/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320329" y="4036841"/>
            <a:ext cx="574040" cy="318622"/>
            <a:chOff x="1462751" y="4667245"/>
            <a:chExt cx="574040" cy="318622"/>
          </a:xfrm>
        </p:grpSpPr>
        <p:sp>
          <p:nvSpPr>
            <p:cNvPr id="51" name="TextBox 18"/>
            <p:cNvSpPr txBox="1"/>
            <p:nvPr/>
          </p:nvSpPr>
          <p:spPr>
            <a:xfrm>
              <a:off x="1462751" y="4667245"/>
              <a:ext cx="57404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fontAlgn="base">
                <a:spcBef>
                  <a:spcPts val="0"/>
                </a:spcBef>
                <a:spcAft>
                  <a:spcPts val="0"/>
                </a:spcAft>
              </a:pPr>
              <a:r>
                <a:rPr lang="en-US" sz="700" kern="12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MS PGothic" panose="020B0600070205080204" pitchFamily="34" charset="-128"/>
                  <a:cs typeface="Arial" panose="020B0604020202020204" pitchFamily="34" charset="0"/>
                </a:rPr>
                <a:t>Beacon</a:t>
              </a:r>
              <a:endParaRPr lang="en-US" sz="10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52" name="Rectangle 51"/>
            <p:cNvSpPr/>
            <p:nvPr/>
          </p:nvSpPr>
          <p:spPr bwMode="auto">
            <a:xfrm>
              <a:off x="1614103" y="4845471"/>
              <a:ext cx="200725" cy="140396"/>
            </a:xfrm>
            <a:prstGeom prst="rect">
              <a:avLst/>
            </a:prstGeom>
            <a:pattFill prst="horzBrick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endParaRPr lang="en-US"/>
            </a:p>
          </p:txBody>
        </p:sp>
      </p:grpSp>
      <p:sp>
        <p:nvSpPr>
          <p:cNvPr id="37" name="Rectangle 36"/>
          <p:cNvSpPr/>
          <p:nvPr/>
        </p:nvSpPr>
        <p:spPr bwMode="auto">
          <a:xfrm>
            <a:off x="3880132" y="3627118"/>
            <a:ext cx="268451" cy="179154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38" name="TextBox 10"/>
          <p:cNvSpPr txBox="1"/>
          <p:nvPr/>
        </p:nvSpPr>
        <p:spPr>
          <a:xfrm>
            <a:off x="3590150" y="3365316"/>
            <a:ext cx="9161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ctr" fontAlgn="base">
              <a:spcBef>
                <a:spcPts val="0"/>
              </a:spcBef>
              <a:spcAft>
                <a:spcPts val="0"/>
              </a:spcAft>
            </a:pPr>
            <a:r>
              <a:rPr lang="en-US" sz="700" kern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S PGothic" panose="020B0600070205080204" pitchFamily="34" charset="-128"/>
                <a:cs typeface="Arial" panose="020B0604020202020204" pitchFamily="34" charset="0"/>
              </a:rPr>
              <a:t>More data=0</a:t>
            </a:r>
          </a:p>
          <a:p>
            <a:pPr marL="0" marR="0" algn="ctr" fontAlgn="base">
              <a:spcBef>
                <a:spcPts val="0"/>
              </a:spcBef>
              <a:spcAft>
                <a:spcPts val="0"/>
              </a:spcAft>
            </a:pPr>
            <a:r>
              <a:rPr lang="en-US" sz="700" dirty="0" smtClean="0">
                <a:solidFill>
                  <a:srgbClr val="000000"/>
                </a:solidFill>
                <a:cs typeface="Arial" panose="020B0604020202020204" pitchFamily="34" charset="0"/>
              </a:rPr>
              <a:t>MLTI included</a:t>
            </a:r>
            <a:endParaRPr lang="en-US" sz="105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9" name="Rectangle 38"/>
          <p:cNvSpPr/>
          <p:nvPr/>
        </p:nvSpPr>
        <p:spPr bwMode="auto">
          <a:xfrm>
            <a:off x="3782375" y="3807994"/>
            <a:ext cx="52048" cy="179154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40" name="TextBox 10"/>
          <p:cNvSpPr txBox="1"/>
          <p:nvPr/>
        </p:nvSpPr>
        <p:spPr>
          <a:xfrm>
            <a:off x="3584177" y="3940812"/>
            <a:ext cx="44844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ctr" fontAlgn="base">
              <a:spcBef>
                <a:spcPts val="0"/>
              </a:spcBef>
              <a:spcAft>
                <a:spcPts val="0"/>
              </a:spcAft>
            </a:pPr>
            <a:r>
              <a:rPr lang="en-US" sz="700" kern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S PGothic" panose="020B0600070205080204" pitchFamily="34" charset="-128"/>
                <a:cs typeface="Arial" panose="020B0604020202020204" pitchFamily="34" charset="0"/>
              </a:rPr>
              <a:t>ACK</a:t>
            </a:r>
            <a:endParaRPr lang="en-US" sz="105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1" name="TextBox 10"/>
          <p:cNvSpPr txBox="1"/>
          <p:nvPr/>
        </p:nvSpPr>
        <p:spPr>
          <a:xfrm>
            <a:off x="3952005" y="3931359"/>
            <a:ext cx="44844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ctr" fontAlgn="base">
              <a:spcBef>
                <a:spcPts val="0"/>
              </a:spcBef>
              <a:spcAft>
                <a:spcPts val="0"/>
              </a:spcAft>
            </a:pPr>
            <a:r>
              <a:rPr lang="en-US" sz="700" kern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S PGothic" panose="020B0600070205080204" pitchFamily="34" charset="-128"/>
                <a:cs typeface="Arial" panose="020B0604020202020204" pitchFamily="34" charset="0"/>
              </a:rPr>
              <a:t>ACK</a:t>
            </a:r>
            <a:endParaRPr lang="en-US" sz="105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2" name="TextBox 18"/>
          <p:cNvSpPr txBox="1"/>
          <p:nvPr/>
        </p:nvSpPr>
        <p:spPr>
          <a:xfrm>
            <a:off x="3213097" y="3259995"/>
            <a:ext cx="57404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fontAlgn="base">
              <a:spcBef>
                <a:spcPts val="0"/>
              </a:spcBef>
              <a:spcAft>
                <a:spcPts val="0"/>
              </a:spcAft>
            </a:pPr>
            <a:r>
              <a:rPr lang="en-US" sz="700" kern="1200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cs typeface="Arial" panose="020B0604020202020204" pitchFamily="34" charset="0"/>
              </a:rPr>
              <a:t>Awake</a:t>
            </a:r>
            <a:endParaRPr lang="en-US" sz="1050" dirty="0">
              <a:solidFill>
                <a:srgbClr val="00B05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3" name="TextBox 18"/>
          <p:cNvSpPr txBox="1"/>
          <p:nvPr/>
        </p:nvSpPr>
        <p:spPr>
          <a:xfrm>
            <a:off x="4895732" y="3263997"/>
            <a:ext cx="57404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fontAlgn="base">
              <a:spcBef>
                <a:spcPts val="0"/>
              </a:spcBef>
              <a:spcAft>
                <a:spcPts val="0"/>
              </a:spcAft>
            </a:pPr>
            <a:r>
              <a:rPr lang="en-US" sz="700" kern="12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Arial" panose="020B0604020202020204" pitchFamily="34" charset="0"/>
              </a:rPr>
              <a:t>Doze</a:t>
            </a:r>
            <a:endParaRPr lang="en-US" sz="1050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44" name="Straight Arrow Connector 43"/>
          <p:cNvCxnSpPr/>
          <p:nvPr/>
        </p:nvCxnSpPr>
        <p:spPr bwMode="auto">
          <a:xfrm flipV="1">
            <a:off x="2713429" y="3406725"/>
            <a:ext cx="1540701" cy="139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B050"/>
            </a:solidFill>
            <a:prstDash val="sysDot"/>
            <a:round/>
            <a:headEnd type="triangle"/>
            <a:tailEnd type="triangle"/>
          </a:ln>
        </p:spPr>
      </p:cxnSp>
      <p:cxnSp>
        <p:nvCxnSpPr>
          <p:cNvPr id="45" name="Straight Arrow Connector 44"/>
          <p:cNvCxnSpPr/>
          <p:nvPr/>
        </p:nvCxnSpPr>
        <p:spPr bwMode="auto">
          <a:xfrm>
            <a:off x="4260413" y="3408787"/>
            <a:ext cx="1980796" cy="777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3300"/>
            </a:solidFill>
            <a:prstDash val="sysDot"/>
            <a:round/>
            <a:headEnd type="triangle"/>
            <a:tailEnd type="triangle"/>
          </a:ln>
        </p:spPr>
      </p:cxnSp>
      <p:sp>
        <p:nvSpPr>
          <p:cNvPr id="46" name="TextBox 18"/>
          <p:cNvSpPr txBox="1"/>
          <p:nvPr/>
        </p:nvSpPr>
        <p:spPr>
          <a:xfrm>
            <a:off x="5372216" y="4554554"/>
            <a:ext cx="57404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fontAlgn="base">
              <a:spcBef>
                <a:spcPts val="0"/>
              </a:spcBef>
              <a:spcAft>
                <a:spcPts val="0"/>
              </a:spcAft>
            </a:pPr>
            <a:r>
              <a:rPr lang="en-US" sz="700" kern="12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Arial" panose="020B0604020202020204" pitchFamily="34" charset="0"/>
              </a:rPr>
              <a:t>Doze</a:t>
            </a:r>
            <a:endParaRPr lang="en-US" sz="1050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48" name="Straight Arrow Connector 47"/>
          <p:cNvCxnSpPr/>
          <p:nvPr/>
        </p:nvCxnSpPr>
        <p:spPr bwMode="auto">
          <a:xfrm flipV="1">
            <a:off x="2733538" y="4733604"/>
            <a:ext cx="1438850" cy="6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3300"/>
            </a:solidFill>
            <a:prstDash val="sysDot"/>
            <a:round/>
            <a:headEnd type="triangle"/>
            <a:tailEnd type="triangle"/>
          </a:ln>
        </p:spPr>
      </p:cxnSp>
      <p:cxnSp>
        <p:nvCxnSpPr>
          <p:cNvPr id="49" name="Straight Arrow Connector 48"/>
          <p:cNvCxnSpPr/>
          <p:nvPr/>
        </p:nvCxnSpPr>
        <p:spPr bwMode="auto">
          <a:xfrm flipV="1">
            <a:off x="4162606" y="4733668"/>
            <a:ext cx="511163" cy="658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B050"/>
            </a:solidFill>
            <a:prstDash val="sysDot"/>
            <a:round/>
            <a:headEnd type="triangle"/>
            <a:tailEnd type="triangle"/>
          </a:ln>
        </p:spPr>
      </p:cxnSp>
      <p:sp>
        <p:nvSpPr>
          <p:cNvPr id="50" name="TextBox 18"/>
          <p:cNvSpPr txBox="1"/>
          <p:nvPr/>
        </p:nvSpPr>
        <p:spPr>
          <a:xfrm>
            <a:off x="4199764" y="4561475"/>
            <a:ext cx="57404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fontAlgn="base">
              <a:spcBef>
                <a:spcPts val="0"/>
              </a:spcBef>
              <a:spcAft>
                <a:spcPts val="0"/>
              </a:spcAft>
            </a:pPr>
            <a:r>
              <a:rPr lang="en-US" sz="700" kern="1200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cs typeface="Arial" panose="020B0604020202020204" pitchFamily="34" charset="0"/>
              </a:rPr>
              <a:t>Awake</a:t>
            </a:r>
            <a:endParaRPr lang="en-US" sz="1050" dirty="0">
              <a:solidFill>
                <a:srgbClr val="00B05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3" name="Rectangle 62"/>
          <p:cNvSpPr/>
          <p:nvPr/>
        </p:nvSpPr>
        <p:spPr bwMode="auto">
          <a:xfrm>
            <a:off x="4280741" y="4164698"/>
            <a:ext cx="268451" cy="179154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64" name="Rectangle 63"/>
          <p:cNvSpPr/>
          <p:nvPr/>
        </p:nvSpPr>
        <p:spPr bwMode="auto">
          <a:xfrm>
            <a:off x="4180065" y="4352954"/>
            <a:ext cx="52048" cy="179154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65" name="TextBox 10"/>
          <p:cNvSpPr txBox="1"/>
          <p:nvPr/>
        </p:nvSpPr>
        <p:spPr>
          <a:xfrm>
            <a:off x="4002370" y="4476319"/>
            <a:ext cx="44844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ctr" fontAlgn="base">
              <a:spcBef>
                <a:spcPts val="0"/>
              </a:spcBef>
              <a:spcAft>
                <a:spcPts val="0"/>
              </a:spcAft>
            </a:pPr>
            <a:r>
              <a:rPr lang="en-US" sz="700" kern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S PGothic" panose="020B0600070205080204" pitchFamily="34" charset="-128"/>
                <a:cs typeface="Arial" panose="020B0604020202020204" pitchFamily="34" charset="0"/>
              </a:rPr>
              <a:t>PS poll</a:t>
            </a:r>
            <a:endParaRPr lang="en-US" sz="105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6" name="Rectangle 65"/>
          <p:cNvSpPr/>
          <p:nvPr/>
        </p:nvSpPr>
        <p:spPr bwMode="auto">
          <a:xfrm>
            <a:off x="4597956" y="4352954"/>
            <a:ext cx="52048" cy="179154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67" name="TextBox 10"/>
          <p:cNvSpPr txBox="1"/>
          <p:nvPr/>
        </p:nvSpPr>
        <p:spPr>
          <a:xfrm>
            <a:off x="4399758" y="4485772"/>
            <a:ext cx="44844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ctr" fontAlgn="base">
              <a:spcBef>
                <a:spcPts val="0"/>
              </a:spcBef>
              <a:spcAft>
                <a:spcPts val="0"/>
              </a:spcAft>
            </a:pPr>
            <a:r>
              <a:rPr lang="en-US" sz="700" kern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S PGothic" panose="020B0600070205080204" pitchFamily="34" charset="-128"/>
                <a:cs typeface="Arial" panose="020B0604020202020204" pitchFamily="34" charset="0"/>
              </a:rPr>
              <a:t>ACK</a:t>
            </a:r>
            <a:endParaRPr lang="en-US" sz="105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75" name="Straight Arrow Connector 74"/>
          <p:cNvCxnSpPr/>
          <p:nvPr/>
        </p:nvCxnSpPr>
        <p:spPr bwMode="auto">
          <a:xfrm flipV="1">
            <a:off x="4673769" y="4714868"/>
            <a:ext cx="1576844" cy="717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3300"/>
            </a:solidFill>
            <a:prstDash val="sysDot"/>
            <a:round/>
            <a:headEnd type="triangle"/>
            <a:tailEnd type="triangle"/>
          </a:ln>
        </p:spPr>
      </p:cxnSp>
      <p:sp>
        <p:nvSpPr>
          <p:cNvPr id="77" name="TextBox 18"/>
          <p:cNvSpPr txBox="1"/>
          <p:nvPr/>
        </p:nvSpPr>
        <p:spPr>
          <a:xfrm>
            <a:off x="3105340" y="4567491"/>
            <a:ext cx="57404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fontAlgn="base">
              <a:spcBef>
                <a:spcPts val="0"/>
              </a:spcBef>
              <a:spcAft>
                <a:spcPts val="0"/>
              </a:spcAft>
            </a:pPr>
            <a:r>
              <a:rPr lang="en-US" sz="700" kern="12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Arial" panose="020B0604020202020204" pitchFamily="34" charset="0"/>
              </a:rPr>
              <a:t>Doze</a:t>
            </a:r>
            <a:endParaRPr lang="en-US" sz="1050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1" name="TextBox 10"/>
          <p:cNvSpPr txBox="1"/>
          <p:nvPr/>
        </p:nvSpPr>
        <p:spPr>
          <a:xfrm>
            <a:off x="2221726" y="5927030"/>
            <a:ext cx="49847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ctr" fontAlgn="base">
              <a:spcBef>
                <a:spcPts val="0"/>
              </a:spcBef>
              <a:spcAft>
                <a:spcPts val="0"/>
              </a:spcAft>
            </a:pPr>
            <a:r>
              <a:rPr lang="en-US" sz="1400" u="sng" kern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Arial" panose="020B0604020202020204" pitchFamily="34" charset="0"/>
              </a:rPr>
              <a:t>MLTI variant of A-control sub-field</a:t>
            </a:r>
            <a:endParaRPr lang="en-US" sz="2400" u="sng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2" name="TextBox 10"/>
          <p:cNvSpPr txBox="1"/>
          <p:nvPr/>
        </p:nvSpPr>
        <p:spPr>
          <a:xfrm>
            <a:off x="2786098" y="4879275"/>
            <a:ext cx="35704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ctr" fontAlgn="base">
              <a:spcBef>
                <a:spcPts val="0"/>
              </a:spcBef>
              <a:spcAft>
                <a:spcPts val="0"/>
              </a:spcAft>
            </a:pPr>
            <a:r>
              <a:rPr lang="en-US" sz="1400" u="sng" kern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Arial" panose="020B0604020202020204" pitchFamily="34" charset="0"/>
              </a:rPr>
              <a:t>Operation of scenario 1 with proposed solution</a:t>
            </a:r>
            <a:endParaRPr lang="en-US" sz="2400" u="sng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475413"/>
            <a:ext cx="2752725" cy="182880"/>
          </a:xfrm>
        </p:spPr>
        <p:txBody>
          <a:bodyPr/>
          <a:lstStyle/>
          <a:p>
            <a:pPr>
              <a:defRPr/>
            </a:pPr>
            <a:r>
              <a:rPr lang="en-US" altLang="ko-KR" dirty="0" smtClean="0">
                <a:sym typeface="+mn-ea"/>
              </a:rPr>
              <a:t>Vishnu Ratnam (SRA)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2053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1"/>
          <p:cNvSpPr>
            <a:spLocks noGrp="1"/>
          </p:cNvSpPr>
          <p:nvPr>
            <p:ph type="title"/>
          </p:nvPr>
        </p:nvSpPr>
        <p:spPr>
          <a:xfrm>
            <a:off x="672811" y="523324"/>
            <a:ext cx="7772400" cy="914400"/>
          </a:xfrm>
        </p:spPr>
        <p:txBody>
          <a:bodyPr/>
          <a:lstStyle/>
          <a:p>
            <a:r>
              <a:rPr lang="en-US" dirty="0" smtClean="0"/>
              <a:t>Limited scope of AAR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39461" y="1437490"/>
            <a:ext cx="803910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 smtClean="0"/>
              <a:t>Control ID 1001 of A-control sub-field is for AP assisted recovery which has a very similar format as the proposed MLTI.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 smtClean="0"/>
              <a:t>Currently AAR is only transmitted by an NSTR non-AP MLD to indicate links which have lost medium synchronization and </a:t>
            </a:r>
            <a:r>
              <a:rPr lang="en-US" sz="1600" b="1" dirty="0" smtClean="0"/>
              <a:t>has buffered traffic</a:t>
            </a:r>
            <a:r>
              <a:rPr lang="en-US" sz="1600" dirty="0" smtClean="0"/>
              <a:t>, to solicit a trigger frame from the associated APs for UL transmission. It cannot be transmitted by an AP.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 smtClean="0"/>
              <a:t>AAR use can potentially also extend to EMLSR and EMLMR (with spec changes), but still its scope is very limited.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 smtClean="0"/>
              <a:t>At a high level, AAR is used by the non-AP MLD to indicate the links where it has buffered traffic, i.e., </a:t>
            </a:r>
            <a:r>
              <a:rPr lang="en-US" sz="1600" b="1" dirty="0" smtClean="0"/>
              <a:t>similar purpose as the proposed MLTI</a:t>
            </a:r>
            <a:r>
              <a:rPr lang="en-US" sz="1600" dirty="0" smtClean="0"/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 smtClean="0"/>
              <a:t>Since number of Control IDs for A-control are limited (</a:t>
            </a:r>
            <a:r>
              <a:rPr lang="en-US" sz="1600" b="1" dirty="0" smtClean="0"/>
              <a:t>only 5 left</a:t>
            </a:r>
            <a:r>
              <a:rPr lang="en-US" sz="1600" dirty="0" smtClean="0"/>
              <a:t>), we propose to rename and generalize AAR to MLTI.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b="1" dirty="0" smtClean="0"/>
              <a:t>Note:</a:t>
            </a:r>
            <a:r>
              <a:rPr lang="en-US" sz="1600" dirty="0" smtClean="0"/>
              <a:t> When transmitted by an NSTR non-AP MLD, the functionality shall remain as in baseline (unchanged).</a:t>
            </a:r>
            <a:endParaRPr lang="en-US" sz="1600" dirty="0"/>
          </a:p>
        </p:txBody>
      </p:sp>
      <p:sp>
        <p:nvSpPr>
          <p:cNvPr id="81" name="TextBox 10"/>
          <p:cNvSpPr txBox="1"/>
          <p:nvPr/>
        </p:nvSpPr>
        <p:spPr>
          <a:xfrm>
            <a:off x="2221726" y="5927030"/>
            <a:ext cx="49847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ctr" fontAlgn="base">
              <a:spcBef>
                <a:spcPts val="0"/>
              </a:spcBef>
              <a:spcAft>
                <a:spcPts val="0"/>
              </a:spcAft>
            </a:pPr>
            <a:r>
              <a:rPr lang="en-US" sz="1400" u="sng" kern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Arial" panose="020B0604020202020204" pitchFamily="34" charset="0"/>
              </a:rPr>
              <a:t>AAR variant of the A-control field</a:t>
            </a:r>
            <a:endParaRPr lang="en-US" sz="2400" u="sng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475413"/>
            <a:ext cx="2752725" cy="182880"/>
          </a:xfrm>
        </p:spPr>
        <p:txBody>
          <a:bodyPr/>
          <a:lstStyle/>
          <a:p>
            <a:pPr>
              <a:defRPr/>
            </a:pPr>
            <a:r>
              <a:rPr lang="en-US" altLang="ko-KR" dirty="0" smtClean="0">
                <a:sym typeface="+mn-ea"/>
              </a:rPr>
              <a:t>Vishnu Ratnam (SRA)</a:t>
            </a:r>
            <a:endParaRPr lang="en-US" dirty="0"/>
          </a:p>
        </p:txBody>
      </p:sp>
      <p:graphicFrame>
        <p:nvGraphicFramePr>
          <p:cNvPr id="69" name="Table 6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1193149"/>
              </p:ext>
            </p:extLst>
          </p:nvPr>
        </p:nvGraphicFramePr>
        <p:xfrm>
          <a:off x="2590800" y="5029597"/>
          <a:ext cx="4482387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0597">
                  <a:extLst>
                    <a:ext uri="{9D8B030D-6E8A-4147-A177-3AD203B41FA5}">
                      <a16:colId xmlns:a16="http://schemas.microsoft.com/office/drawing/2014/main" val="1184448868"/>
                    </a:ext>
                  </a:extLst>
                </a:gridCol>
                <a:gridCol w="1325427">
                  <a:extLst>
                    <a:ext uri="{9D8B030D-6E8A-4147-A177-3AD203B41FA5}">
                      <a16:colId xmlns:a16="http://schemas.microsoft.com/office/drawing/2014/main" val="2215433934"/>
                    </a:ext>
                  </a:extLst>
                </a:gridCol>
                <a:gridCol w="915766">
                  <a:extLst>
                    <a:ext uri="{9D8B030D-6E8A-4147-A177-3AD203B41FA5}">
                      <a16:colId xmlns:a16="http://schemas.microsoft.com/office/drawing/2014/main" val="794265075"/>
                    </a:ext>
                  </a:extLst>
                </a:gridCol>
                <a:gridCol w="1120597">
                  <a:extLst>
                    <a:ext uri="{9D8B030D-6E8A-4147-A177-3AD203B41FA5}">
                      <a16:colId xmlns:a16="http://schemas.microsoft.com/office/drawing/2014/main" val="1814400340"/>
                    </a:ext>
                  </a:extLst>
                </a:gridCol>
              </a:tblGrid>
              <a:tr h="380841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Control ID</a:t>
                      </a:r>
                    </a:p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1001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Assisting AP Link ID bitmap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Reserved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Padding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2779756"/>
                  </a:ext>
                </a:extLst>
              </a:tr>
            </a:tbl>
          </a:graphicData>
        </a:graphic>
      </p:graphicFrame>
      <p:sp>
        <p:nvSpPr>
          <p:cNvPr id="70" name="TextBox 69"/>
          <p:cNvSpPr txBox="1"/>
          <p:nvPr/>
        </p:nvSpPr>
        <p:spPr>
          <a:xfrm>
            <a:off x="1718071" y="5511814"/>
            <a:ext cx="51039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Bits:                      4                         16                   4                     6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300796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914400"/>
          </a:xfrm>
        </p:spPr>
        <p:txBody>
          <a:bodyPr/>
          <a:lstStyle/>
          <a:p>
            <a:r>
              <a:rPr lang="en-US" dirty="0" smtClean="0"/>
              <a:t>Straw polls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04825" y="1447800"/>
            <a:ext cx="80391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SP1: Do </a:t>
            </a:r>
            <a:r>
              <a:rPr lang="en-US" sz="2000" dirty="0"/>
              <a:t>you agree </a:t>
            </a:r>
            <a:r>
              <a:rPr lang="en-US" sz="2000" dirty="0" smtClean="0"/>
              <a:t>with the need for a mechanism for multi-link traffic indication to a </a:t>
            </a:r>
            <a:r>
              <a:rPr lang="en-US" sz="2000" dirty="0"/>
              <a:t>non-AP </a:t>
            </a:r>
            <a:r>
              <a:rPr lang="en-US" sz="2000" dirty="0" smtClean="0"/>
              <a:t>MLD in an individually-addressed frame.</a:t>
            </a:r>
            <a:endParaRPr lang="en-US" sz="2000" dirty="0"/>
          </a:p>
          <a:p>
            <a:endParaRPr lang="en-US" sz="2000" dirty="0"/>
          </a:p>
          <a:p>
            <a:r>
              <a:rPr lang="en-GB" sz="2000" dirty="0"/>
              <a:t>Result: Yes/No/Abstain</a:t>
            </a:r>
            <a:endParaRPr lang="en-US" sz="20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algn="just"/>
            <a:endParaRPr lang="en-US" sz="1600" dirty="0" smtClean="0"/>
          </a:p>
          <a:p>
            <a:pPr algn="just"/>
            <a:endParaRPr lang="en-US" sz="16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600" dirty="0"/>
          </a:p>
          <a:p>
            <a:r>
              <a:rPr lang="en-US" sz="2000" dirty="0" smtClean="0"/>
              <a:t>SP2: </a:t>
            </a:r>
            <a:r>
              <a:rPr lang="en-GB" sz="2000" dirty="0"/>
              <a:t>Do you agree to </a:t>
            </a:r>
            <a:r>
              <a:rPr lang="en-GB" sz="2000" dirty="0" smtClean="0"/>
              <a:t>generalize AAR indicate the recommended link on which the transmitter intends to deliver the buffered traffic.</a:t>
            </a:r>
            <a:r>
              <a:rPr lang="en-GB" sz="2000" dirty="0"/>
              <a:t> </a:t>
            </a:r>
            <a:endParaRPr lang="en-US" sz="2000" dirty="0"/>
          </a:p>
          <a:p>
            <a:endParaRPr lang="en-GB" sz="1600" dirty="0" smtClean="0"/>
          </a:p>
          <a:p>
            <a:r>
              <a:rPr lang="en-GB" sz="2000" dirty="0" smtClean="0"/>
              <a:t>Result</a:t>
            </a:r>
            <a:r>
              <a:rPr lang="en-GB" sz="2000" dirty="0"/>
              <a:t>: Yes/No/Abstain</a:t>
            </a:r>
            <a:endParaRPr lang="en-US" sz="20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/>
          </a:p>
          <a:p>
            <a:pPr algn="just"/>
            <a:endParaRPr lang="en-US" sz="1600" dirty="0"/>
          </a:p>
        </p:txBody>
      </p:sp>
      <p:sp>
        <p:nvSpPr>
          <p:cNvPr id="6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475413"/>
            <a:ext cx="2752725" cy="182880"/>
          </a:xfrm>
        </p:spPr>
        <p:txBody>
          <a:bodyPr/>
          <a:lstStyle/>
          <a:p>
            <a:pPr>
              <a:defRPr/>
            </a:pPr>
            <a:r>
              <a:rPr lang="en-US" altLang="ko-KR" dirty="0" smtClean="0">
                <a:sym typeface="+mn-ea"/>
              </a:rPr>
              <a:t>Vishnu Ratnam (SRA)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6437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9CA8937-5F67-43A8-B92A-8D51005E2B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48000"/>
            <a:ext cx="7772400" cy="1066800"/>
          </a:xfrm>
        </p:spPr>
        <p:txBody>
          <a:bodyPr/>
          <a:lstStyle/>
          <a:p>
            <a:r>
              <a:rPr lang="en-US" altLang="zh-CN" sz="5400" dirty="0" smtClean="0">
                <a:latin typeface="Arial" panose="020B0604020202020204" pitchFamily="34" charset="0"/>
                <a:cs typeface="Arial" panose="020B0604020202020204" pitchFamily="34" charset="0"/>
              </a:rPr>
              <a:t>Background notes</a:t>
            </a:r>
            <a:endParaRPr lang="zh-CN" altLang="en-US" sz="54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>
                <a:sym typeface="+mn-ea"/>
              </a:rPr>
              <a:t>Vishnu Ratnam (SRA)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216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1"/>
          <p:cNvSpPr>
            <a:spLocks noGrp="1"/>
          </p:cNvSpPr>
          <p:nvPr>
            <p:ph type="title"/>
          </p:nvPr>
        </p:nvSpPr>
        <p:spPr>
          <a:xfrm>
            <a:off x="685800" y="572144"/>
            <a:ext cx="7772400" cy="562240"/>
          </a:xfrm>
        </p:spPr>
        <p:txBody>
          <a:bodyPr/>
          <a:lstStyle/>
          <a:p>
            <a:r>
              <a:rPr lang="en-US" dirty="0" smtClean="0"/>
              <a:t>HE variant HT control field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52450" y="968661"/>
            <a:ext cx="80391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b="1" dirty="0"/>
              <a:t>Section </a:t>
            </a:r>
            <a:r>
              <a:rPr lang="en-US" sz="1400" b="1" dirty="0" smtClean="0"/>
              <a:t>9.2.4.6: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400" dirty="0" smtClean="0"/>
              <a:t>The HT control field is always present in a control wrapper frame and is present in </a:t>
            </a:r>
            <a:r>
              <a:rPr lang="en-US" sz="1400" dirty="0" err="1" smtClean="0"/>
              <a:t>QoS</a:t>
            </a:r>
            <a:r>
              <a:rPr lang="en-US" sz="1400" dirty="0" smtClean="0"/>
              <a:t> Data, </a:t>
            </a:r>
            <a:r>
              <a:rPr lang="en-US" sz="1400" dirty="0" err="1" smtClean="0"/>
              <a:t>QoS</a:t>
            </a:r>
            <a:r>
              <a:rPr lang="en-US" sz="1400" dirty="0" smtClean="0"/>
              <a:t> Null, and Management frames as determined by +HTC bit of the Frame Control field.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400" dirty="0" smtClean="0"/>
              <a:t>The HT control field is also present in some control frames such as RTS+HTC, </a:t>
            </a:r>
            <a:r>
              <a:rPr lang="en-US" sz="1400" dirty="0" err="1" smtClean="0"/>
              <a:t>BlockAck+HTC</a:t>
            </a:r>
            <a:r>
              <a:rPr lang="en-US" sz="1400" dirty="0" smtClean="0"/>
              <a:t>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400" dirty="0" smtClean="0"/>
              <a:t>The HT control field has 3 variants HT, VHT, VHT, indicated by bits B0-B1 with different formats as shown below.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400" dirty="0" smtClean="0"/>
              <a:t>In HE variant, the 4 bit control ID indicates the type of information carried and the table is given below.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b="18750"/>
          <a:stretch/>
        </p:blipFill>
        <p:spPr>
          <a:xfrm>
            <a:off x="2067781" y="2508854"/>
            <a:ext cx="5667375" cy="76973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4289" y="3340431"/>
            <a:ext cx="2972963" cy="681045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 bwMode="auto">
          <a:xfrm flipH="1">
            <a:off x="2444889" y="3033200"/>
            <a:ext cx="11927" cy="29010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</p:spPr>
      </p:cxn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3434" y="3340431"/>
            <a:ext cx="3858864" cy="1059465"/>
          </a:xfrm>
          <a:prstGeom prst="rect">
            <a:avLst/>
          </a:prstGeom>
        </p:spPr>
      </p:pic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3368252"/>
              </p:ext>
            </p:extLst>
          </p:nvPr>
        </p:nvGraphicFramePr>
        <p:xfrm>
          <a:off x="5885817" y="4593431"/>
          <a:ext cx="2913489" cy="39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1163">
                  <a:extLst>
                    <a:ext uri="{9D8B030D-6E8A-4147-A177-3AD203B41FA5}">
                      <a16:colId xmlns:a16="http://schemas.microsoft.com/office/drawing/2014/main" val="1184448868"/>
                    </a:ext>
                  </a:extLst>
                </a:gridCol>
                <a:gridCol w="971163">
                  <a:extLst>
                    <a:ext uri="{9D8B030D-6E8A-4147-A177-3AD203B41FA5}">
                      <a16:colId xmlns:a16="http://schemas.microsoft.com/office/drawing/2014/main" val="2215433934"/>
                    </a:ext>
                  </a:extLst>
                </a:gridCol>
                <a:gridCol w="971163">
                  <a:extLst>
                    <a:ext uri="{9D8B030D-6E8A-4147-A177-3AD203B41FA5}">
                      <a16:colId xmlns:a16="http://schemas.microsoft.com/office/drawing/2014/main" val="1814400340"/>
                    </a:ext>
                  </a:extLst>
                </a:gridCol>
              </a:tblGrid>
              <a:tr h="380841"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Control ID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Control information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Padding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2779756"/>
                  </a:ext>
                </a:extLst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5337014" y="5113361"/>
            <a:ext cx="360558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Bits:                      4                                    26</a:t>
            </a:r>
            <a:endParaRPr lang="en-US" sz="1100" dirty="0"/>
          </a:p>
        </p:txBody>
      </p:sp>
      <p:sp>
        <p:nvSpPr>
          <p:cNvPr id="11" name="Left Brace 10"/>
          <p:cNvSpPr/>
          <p:nvPr/>
        </p:nvSpPr>
        <p:spPr bwMode="auto">
          <a:xfrm rot="16200000">
            <a:off x="7751913" y="4134358"/>
            <a:ext cx="171898" cy="1922888"/>
          </a:xfrm>
          <a:prstGeom prst="leftBrac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cxnSp>
        <p:nvCxnSpPr>
          <p:cNvPr id="15" name="Straight Arrow Connector 14"/>
          <p:cNvCxnSpPr/>
          <p:nvPr/>
        </p:nvCxnSpPr>
        <p:spPr bwMode="auto">
          <a:xfrm flipH="1">
            <a:off x="7723229" y="4283142"/>
            <a:ext cx="11927" cy="29010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</p:spPr>
      </p:cxnSp>
      <p:cxnSp>
        <p:nvCxnSpPr>
          <p:cNvPr id="10" name="Straight Arrow Connector 9"/>
          <p:cNvCxnSpPr/>
          <p:nvPr/>
        </p:nvCxnSpPr>
        <p:spPr bwMode="auto">
          <a:xfrm>
            <a:off x="6583544" y="3216741"/>
            <a:ext cx="31804" cy="35229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</p:spPr>
      </p:cxnSp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71600" y="4038600"/>
            <a:ext cx="3615378" cy="2254952"/>
          </a:xfrm>
          <a:prstGeom prst="rect">
            <a:avLst/>
          </a:prstGeom>
        </p:spPr>
      </p:pic>
      <p:cxnSp>
        <p:nvCxnSpPr>
          <p:cNvPr id="19" name="Elbow Connector 18"/>
          <p:cNvCxnSpPr/>
          <p:nvPr/>
        </p:nvCxnSpPr>
        <p:spPr bwMode="auto">
          <a:xfrm rot="10800000" flipV="1">
            <a:off x="5023434" y="5095800"/>
            <a:ext cx="1689482" cy="765853"/>
          </a:xfrm>
          <a:prstGeom prst="bentConnector3">
            <a:avLst>
              <a:gd name="adj1" fmla="val 113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</p:spPr>
      </p:cxn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475413"/>
            <a:ext cx="2752725" cy="182880"/>
          </a:xfrm>
        </p:spPr>
        <p:txBody>
          <a:bodyPr/>
          <a:lstStyle/>
          <a:p>
            <a:pPr>
              <a:defRPr/>
            </a:pPr>
            <a:r>
              <a:rPr lang="en-US" altLang="ko-KR" dirty="0" smtClean="0">
                <a:sym typeface="+mn-ea"/>
              </a:rPr>
              <a:t>Vishnu Ratnam (SRA)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4163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1"/>
          <p:cNvSpPr>
            <a:spLocks noGrp="1"/>
          </p:cNvSpPr>
          <p:nvPr>
            <p:ph type="title"/>
          </p:nvPr>
        </p:nvSpPr>
        <p:spPr>
          <a:xfrm>
            <a:off x="685800" y="599523"/>
            <a:ext cx="7772400" cy="609600"/>
          </a:xfrm>
        </p:spPr>
        <p:txBody>
          <a:bodyPr/>
          <a:lstStyle/>
          <a:p>
            <a:r>
              <a:rPr lang="en-US" dirty="0" smtClean="0"/>
              <a:t>AAR control subfield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52450" y="1283596"/>
            <a:ext cx="80391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b="1" dirty="0"/>
              <a:t>Section </a:t>
            </a:r>
            <a:r>
              <a:rPr lang="en-US" sz="1600" b="1" dirty="0" smtClean="0"/>
              <a:t>9.2.4.7.10: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 smtClean="0"/>
              <a:t>Contains the information of the link identifier(s) of the assisting AP(s) affiliated with an AP MLD that are requested to assist the non-AP MLD to recover from medium synchronization.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 smtClean="0"/>
              <a:t>The field is currently only transmitted by NSTR non-AP MLDs.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/>
              <a:t>A value of 1 in bit position </a:t>
            </a:r>
            <a:r>
              <a:rPr lang="en-US" sz="1600" i="1" dirty="0" err="1"/>
              <a:t>i</a:t>
            </a:r>
            <a:r>
              <a:rPr lang="en-US" sz="1600" dirty="0"/>
              <a:t> of the Assisting AP Link ID Bitmap subfield means that the link ID </a:t>
            </a:r>
            <a:r>
              <a:rPr lang="en-US" sz="1600" i="1" dirty="0" err="1"/>
              <a:t>i</a:t>
            </a:r>
            <a:r>
              <a:rPr lang="en-US" sz="1600" i="1" dirty="0"/>
              <a:t> </a:t>
            </a:r>
            <a:r>
              <a:rPr lang="en-US" sz="1600" dirty="0"/>
              <a:t>is the link identifier of the assisting AP affiliated with the AP MLD. A value of 0 in bit position </a:t>
            </a:r>
            <a:r>
              <a:rPr lang="en-US" sz="1600" i="1" dirty="0" err="1"/>
              <a:t>i</a:t>
            </a:r>
            <a:r>
              <a:rPr lang="en-US" sz="1600" i="1" dirty="0"/>
              <a:t> </a:t>
            </a:r>
            <a:r>
              <a:rPr lang="en-US" sz="1600" dirty="0"/>
              <a:t>of the Assisting AP Link ID Bitmap subfield means that the link ID </a:t>
            </a:r>
            <a:r>
              <a:rPr lang="en-US" sz="1600" i="1" dirty="0" err="1"/>
              <a:t>i</a:t>
            </a:r>
            <a:r>
              <a:rPr lang="en-US" sz="1600" i="1" dirty="0"/>
              <a:t> </a:t>
            </a:r>
            <a:r>
              <a:rPr lang="en-US" sz="1600" dirty="0"/>
              <a:t>is not the link identifier of the assisting AP affiliated with the AP MLD.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/>
              <a:t>Each of </a:t>
            </a:r>
            <a:r>
              <a:rPr lang="en-US" sz="1600" dirty="0" smtClean="0"/>
              <a:t>the indicated AP(s</a:t>
            </a:r>
            <a:r>
              <a:rPr lang="en-US" sz="1600" dirty="0"/>
              <a:t>) </a:t>
            </a:r>
            <a:r>
              <a:rPr lang="en-US" sz="1600" dirty="0" smtClean="0"/>
              <a:t>should transmit </a:t>
            </a:r>
            <a:r>
              <a:rPr lang="en-US" sz="1600" dirty="0"/>
              <a:t>a Trigger frame to </a:t>
            </a:r>
            <a:r>
              <a:rPr lang="en-US" sz="1600" dirty="0" smtClean="0"/>
              <a:t>associated STAs of the non-AP MLD to </a:t>
            </a:r>
            <a:r>
              <a:rPr lang="en-US" sz="1600" dirty="0"/>
              <a:t>solicit </a:t>
            </a:r>
            <a:r>
              <a:rPr lang="en-US" sz="1600" dirty="0" smtClean="0"/>
              <a:t>UL </a:t>
            </a:r>
            <a:r>
              <a:rPr lang="en-US" sz="1600" dirty="0"/>
              <a:t>frame(s</a:t>
            </a:r>
            <a:r>
              <a:rPr lang="en-US" sz="1600" dirty="0" smtClean="0"/>
              <a:t>), if </a:t>
            </a:r>
            <a:r>
              <a:rPr lang="en-US" sz="1600" dirty="0"/>
              <a:t>it does not have frame exchanges already scheduled with another </a:t>
            </a:r>
            <a:r>
              <a:rPr lang="en-US" sz="1600" dirty="0" smtClean="0"/>
              <a:t>STA.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 smtClean="0"/>
              <a:t>Can potentially also be used by EMLSR and EMLMR devices (with spec changes).</a:t>
            </a:r>
            <a:endParaRPr lang="en-US" sz="1600" dirty="0" smtClean="0">
              <a:solidFill>
                <a:srgbClr val="FF0000"/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475413"/>
            <a:ext cx="2752725" cy="182880"/>
          </a:xfrm>
        </p:spPr>
        <p:txBody>
          <a:bodyPr/>
          <a:lstStyle/>
          <a:p>
            <a:pPr>
              <a:defRPr/>
            </a:pPr>
            <a:r>
              <a:rPr lang="en-US" altLang="ko-KR" dirty="0" smtClean="0">
                <a:sym typeface="+mn-ea"/>
              </a:rPr>
              <a:t>Vishnu Ratnam (SRA)</a:t>
            </a:r>
            <a:endParaRPr lang="en-US" dirty="0"/>
          </a:p>
        </p:txBody>
      </p:sp>
      <p:sp>
        <p:nvSpPr>
          <p:cNvPr id="8" name="TextBox 10"/>
          <p:cNvSpPr txBox="1"/>
          <p:nvPr/>
        </p:nvSpPr>
        <p:spPr>
          <a:xfrm>
            <a:off x="2221726" y="5927030"/>
            <a:ext cx="49847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ctr" fontAlgn="base">
              <a:spcBef>
                <a:spcPts val="0"/>
              </a:spcBef>
              <a:spcAft>
                <a:spcPts val="0"/>
              </a:spcAft>
            </a:pPr>
            <a:r>
              <a:rPr lang="en-US" sz="1400" u="sng" kern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Arial" panose="020B0604020202020204" pitchFamily="34" charset="0"/>
              </a:rPr>
              <a:t>AAR variant of the A-control field</a:t>
            </a:r>
            <a:endParaRPr lang="en-US" sz="2400" u="sng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3071331"/>
              </p:ext>
            </p:extLst>
          </p:nvPr>
        </p:nvGraphicFramePr>
        <p:xfrm>
          <a:off x="2590800" y="5029597"/>
          <a:ext cx="4482387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0597">
                  <a:extLst>
                    <a:ext uri="{9D8B030D-6E8A-4147-A177-3AD203B41FA5}">
                      <a16:colId xmlns:a16="http://schemas.microsoft.com/office/drawing/2014/main" val="1184448868"/>
                    </a:ext>
                  </a:extLst>
                </a:gridCol>
                <a:gridCol w="1325427">
                  <a:extLst>
                    <a:ext uri="{9D8B030D-6E8A-4147-A177-3AD203B41FA5}">
                      <a16:colId xmlns:a16="http://schemas.microsoft.com/office/drawing/2014/main" val="2215433934"/>
                    </a:ext>
                  </a:extLst>
                </a:gridCol>
                <a:gridCol w="915766">
                  <a:extLst>
                    <a:ext uri="{9D8B030D-6E8A-4147-A177-3AD203B41FA5}">
                      <a16:colId xmlns:a16="http://schemas.microsoft.com/office/drawing/2014/main" val="794265075"/>
                    </a:ext>
                  </a:extLst>
                </a:gridCol>
                <a:gridCol w="1120597">
                  <a:extLst>
                    <a:ext uri="{9D8B030D-6E8A-4147-A177-3AD203B41FA5}">
                      <a16:colId xmlns:a16="http://schemas.microsoft.com/office/drawing/2014/main" val="1814400340"/>
                    </a:ext>
                  </a:extLst>
                </a:gridCol>
              </a:tblGrid>
              <a:tr h="380841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Control ID</a:t>
                      </a:r>
                    </a:p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1001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Assisting AP Link ID bitmap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Reserved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Padding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2779756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718071" y="5511814"/>
            <a:ext cx="51039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Bits:                      4                         16                   4                     6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471062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42467</TotalTime>
  <Words>1157</Words>
  <Application>Microsoft Office PowerPoint</Application>
  <PresentationFormat>On-screen Show (4:3)</PresentationFormat>
  <Paragraphs>156</Paragraphs>
  <Slides>9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MS PGothic</vt:lpstr>
      <vt:lpstr>Arial</vt:lpstr>
      <vt:lpstr>Calibri</vt:lpstr>
      <vt:lpstr>Times New Roman</vt:lpstr>
      <vt:lpstr>802-11-Submission</vt:lpstr>
      <vt:lpstr>Microsoft Word 97 - 2003 Document</vt:lpstr>
      <vt:lpstr>ML traffic indication using A-control</vt:lpstr>
      <vt:lpstr>Comment in LB266</vt:lpstr>
      <vt:lpstr>Motivation</vt:lpstr>
      <vt:lpstr>Proposed solution</vt:lpstr>
      <vt:lpstr>Limited scope of AAR</vt:lpstr>
      <vt:lpstr>Straw polls</vt:lpstr>
      <vt:lpstr>Background notes</vt:lpstr>
      <vt:lpstr>HE variant HT control field</vt:lpstr>
      <vt:lpstr>AAR control subfield</vt:lpstr>
    </vt:vector>
  </TitlesOfParts>
  <Company>Marvell Semiconductor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15/0718r8</dc:title>
  <dc:subject>Task Group AY July 2015 Meeting Agenda</dc:subject>
  <dc:creator>卢刘明(Liuming Lu)</dc:creator>
  <cp:lastModifiedBy>Vishnu Vardhan Ratnam</cp:lastModifiedBy>
  <cp:revision>3581</cp:revision>
  <cp:lastPrinted>2014-11-04T15:04:00Z</cp:lastPrinted>
  <dcterms:created xsi:type="dcterms:W3CDTF">2007-04-17T18:10:00Z</dcterms:created>
  <dcterms:modified xsi:type="dcterms:W3CDTF">2022-07-26T18:27:29Z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s_pID_725343">
    <vt:lpwstr>(12)O48q+nWDiKNAVXoAwq58w7ATF5BZpxUzus1FEuepahc6BRLUWdfXeHQFTCUY0LJynFgfmRNUPZlAVy+j0r6pbTTT4EXTIDQn++fDAJzW+wNWbLiJe8Z4f4WxdeblmkwEZYVIjqjQH/zBS5y6b9GoioXTXjFlVZ7xPu5xRU0WiDXzU0e3oG78RYbPZ2aHX/hl9SFYOtYdUMQjNw+W6g45GYePd7oGmr8CiOcEr8o5DLsyXdeT</vt:lpwstr>
  </property>
  <property fmtid="{D5CDD505-2E9C-101B-9397-08002B2CF9AE}" pid="3" name="_ms_pID_7253431">
    <vt:lpwstr>hBtTL66MZvP2f/KaV3adKT94KHNJID0xypYHmm25hGzk/ETif8Sj8xBGFsYnZVfYQOQ/wAyM9jGI1mxvLrml8FSLl4bDbfLtpebXgH+6bsglE2sjb5/6PLqZ6vrPMuq4xHCeAFploXk9GR4pqeBSsTI3ryAIkLOeZIHu3OlyhiIUHAYFFjusCknP+OLaVPfpnqpJjopJQHwudTzey6vtimu1b8SZqaoMzXoWNM8jqNR1+tnd</vt:lpwstr>
  </property>
  <property fmtid="{D5CDD505-2E9C-101B-9397-08002B2CF9AE}" pid="4" name="_ms_pID_7253432">
    <vt:lpwstr>x8ME0DQ2PpRh3avrRbfrZv56P6DdLEWGgiSMf+uDB4pq8mzhbhG6zPVPz3X1HS7rV0q5VF4keEsOSPp/KUMahD6kIQ6nI8qma02y7yusddScuZyMKuYK7AFTacu2BRKKxw82Xzx/b9m828jjjbhdYp08I8L82pMlPMiTjrFCpVp1AC8y6wfo3GM3bJVjc7D4DG5rJI1R0MXpzIiQOzKrXn0tHb6SOvbzeZuVqelsG00qCwte</vt:lpwstr>
  </property>
  <property fmtid="{D5CDD505-2E9C-101B-9397-08002B2CF9AE}" pid="5" name="_ms_pID_7253433">
    <vt:lpwstr>DeUnBJ7jXkhDFSfx2mbaZLiRTmabchORs5UcQM7t6iy9W9V5x0aJrpdekEha9ev1v7ztBtDiSNiz0nb5TnbmoOjSO9dSTPtxKJtkBk0VOT8v8uSIsc13cQc0DfmbMnZDCw/73NT8fGNvpvuxnOABvrA90Ua7RN1L2t9H8pOjEZKxCOmcGK2xRY5PojaZXHShwppauFNrvLHwrK2A1xMWv2Hy/8UBtsBI7RPOw+pkMh3CoR5h</vt:lpwstr>
  </property>
  <property fmtid="{D5CDD505-2E9C-101B-9397-08002B2CF9AE}" pid="6" name="_ms_pID_725343_00">
    <vt:lpwstr>_ms_pID_725343</vt:lpwstr>
  </property>
  <property fmtid="{D5CDD505-2E9C-101B-9397-08002B2CF9AE}" pid="7" name="_ms_pID_7253431_00">
    <vt:lpwstr>_ms_pID_7253431</vt:lpwstr>
  </property>
  <property fmtid="{D5CDD505-2E9C-101B-9397-08002B2CF9AE}" pid="8" name="_ms_pID_7253432_00">
    <vt:lpwstr>_ms_pID_7253432</vt:lpwstr>
  </property>
  <property fmtid="{D5CDD505-2E9C-101B-9397-08002B2CF9AE}" pid="9" name="_ms_pID_7253433_00">
    <vt:lpwstr>_ms_pID_7253433</vt:lpwstr>
  </property>
  <property fmtid="{D5CDD505-2E9C-101B-9397-08002B2CF9AE}" pid="10" name="_ms_pID_7253434">
    <vt:lpwstr>9t84MRtTx6Thnshgwp5BWq4UiuH84Eiujfe39Icajo8bMu+OO+aJRKLepkNrNUE99MU7YuJd+fFCg3aweaBTnq2fGfvMW7Ut/bQu8RC1FTVvRRLGOQlyb7hYMxC9aIRdVBZ6p18/5pQrL2cu4rhCKSpebJkgn8YLAtFbLQvYKXu93YKEYLjKpDwJeP+CyI8vT062JGalwlQ3Yvee3IDqJW1yqOBg24U7zWL0L3MKhhrvO8f0</vt:lpwstr>
  </property>
  <property fmtid="{D5CDD505-2E9C-101B-9397-08002B2CF9AE}" pid="11" name="_ms_pID_7253434_00">
    <vt:lpwstr>_ms_pID_7253434</vt:lpwstr>
  </property>
  <property fmtid="{D5CDD505-2E9C-101B-9397-08002B2CF9AE}" pid="12" name="_ms_pID_7253435">
    <vt:lpwstr>6GWTJDqz29S7smRvZQ2d6O2tevCrNSUYcO/TE5kl465CI3u3agCbKz/IqAI6BCDNXFzeHpTc0L65mbokTOrPcULOX23R2vtnlJnGDo1mTjdsWF4b4qPHz0R58sXuSVXhknyPvskulsySMkLGliq6rC8WkcO5aBCH/kRw9eAT1jvX2qCdNVwm1UhsJZec74rp824gmFvr6KutP18IGVz5uhur7VnixQSUGNWBIVj552MkbME6</vt:lpwstr>
  </property>
  <property fmtid="{D5CDD505-2E9C-101B-9397-08002B2CF9AE}" pid="13" name="_ms_pID_7253435_00">
    <vt:lpwstr>_ms_pID_7253435</vt:lpwstr>
  </property>
  <property fmtid="{D5CDD505-2E9C-101B-9397-08002B2CF9AE}" pid="14" name="_ms_pID_7253436">
    <vt:lpwstr>sTeVGnCQ0WCLcu3MQHuO0TFinWdHluh2Vf6zXtBjuRebL8xr6suQUaNHGWcf621zJRFmh33DmaFN7MhZOreGlD6ucG2hrcCFhIUw1L/vg/10yQu6cia0ltRDyoV9ZARFiNAqXnGHWnwNjirxWaWwRuMcte7s5PAnIc7KUTz33edbdJXdaI39osewTu48zvXD5Ap8Q0zJ809EcnCIXc+WtGKSzpnNNWwFyVUPx3CFyuEpL4Pj</vt:lpwstr>
  </property>
  <property fmtid="{D5CDD505-2E9C-101B-9397-08002B2CF9AE}" pid="15" name="_ms_pID_7253436_00">
    <vt:lpwstr>_ms_pID_7253436</vt:lpwstr>
  </property>
  <property fmtid="{D5CDD505-2E9C-101B-9397-08002B2CF9AE}" pid="16" name="_ms_pID_7253437">
    <vt:lpwstr>Dm3MIKDygnrlJgGYaKT7hvJiY3AsvZDFcRpNIqaF2iH+3iYHuJDWGNqjQFQTnPnIW4L7Ph3g4wZJ6lvGXdrp7GMSeF0/HbFbONKSiB6fo3sjR58WECrD3iyflR3pBaDoQwN398Hqp9MUjYgpTKwoV9UJBG1HMAxflrQaAv6/QXkRlJDGoKn90YQTAs+RxuWobh62wp6uacyFPhO3dxEgde63/NbE/BFnXQtf45PCGNa3KvlH</vt:lpwstr>
  </property>
  <property fmtid="{D5CDD505-2E9C-101B-9397-08002B2CF9AE}" pid="17" name="_ms_pID_7253437_00">
    <vt:lpwstr>_ms_pID_7253437</vt:lpwstr>
  </property>
  <property fmtid="{D5CDD505-2E9C-101B-9397-08002B2CF9AE}" pid="18" name="_ms_pID_7253438">
    <vt:lpwstr>2TW/xbkhJGEaCFDDLT5IDAVYF7wCtVb86KgY7RouYgbTiiRUOUZdvQgYasRYQjRRQHq3j7PEJ5m9aiErVUdxB14eSEqi39a6X/0IWvo/Tl6lOouA5yKfuJr+AnxG9iCUEzuOlA5YtCxXAL38I3f/xKvhMKnXvJsA3IDAAIj0TdpHkqeEjGqdZaLJun9BFA8ui4iGfsGtGbd83Tu9xvBJhy61UCXLzIC1/3e8A7uQIj70Y9vE</vt:lpwstr>
  </property>
  <property fmtid="{D5CDD505-2E9C-101B-9397-08002B2CF9AE}" pid="19" name="_ms_pID_7253438_00">
    <vt:lpwstr>_ms_pID_7253438</vt:lpwstr>
  </property>
  <property fmtid="{D5CDD505-2E9C-101B-9397-08002B2CF9AE}" pid="20" name="_ms_pID_7253439">
    <vt:lpwstr>y6kFNTjsH2mE8f1UM95zogrbUuwzLzv11JqPEndS5UH5Lo8hJp1y9mBWg137eLLAXkxWIT1wLg0+p/ZEkq2ar/3u10yNvrddGtCMOn+Mik/A6YEfsGhiacDa6gq2VTnIhFya5g2Un2Qd5eq5mxnZth6Wic1AwgAKLTlzgAodJEMyHfuT91df79HCc/2kG/biuHnoxtPvJnwn+VOSQPxc/3X08hy+h9J1u9JNx0xL2/GBk3Jq</vt:lpwstr>
  </property>
  <property fmtid="{D5CDD505-2E9C-101B-9397-08002B2CF9AE}" pid="21" name="_ms_pID_7253439_00">
    <vt:lpwstr>_ms_pID_7253439</vt:lpwstr>
  </property>
  <property fmtid="{D5CDD505-2E9C-101B-9397-08002B2CF9AE}" pid="22" name="_ms_pID_72534310">
    <vt:lpwstr>kiAeZ3SViGiZnriBbU58KYt1RpZ8eBinUdFbRfYxQXRkzDWwNQewHtw75pcA6cREPLuI2SAbxHVYSR3ZUQ5zzjYwte9tx/Sz0XORHKyOcmsIT5gncnPVLYLsDnTA2iOGX/DUw8XNZoQ9LYZzW9Y+ux8R1UZoLQv4XUK12L129g9SBWNmAOm2sZnFbfrpXSC/kozVB/gOTHDLzacdjMJ1j+FvpemlYvFkaW2xdXn6gHIjaUtI</vt:lpwstr>
  </property>
  <property fmtid="{D5CDD505-2E9C-101B-9397-08002B2CF9AE}" pid="23" name="_ms_pID_72534310_00">
    <vt:lpwstr>_ms_pID_72534310</vt:lpwstr>
  </property>
  <property fmtid="{D5CDD505-2E9C-101B-9397-08002B2CF9AE}" pid="24" name="_ms_pID_72534311">
    <vt:lpwstr>w8PjNg==</vt:lpwstr>
  </property>
  <property fmtid="{D5CDD505-2E9C-101B-9397-08002B2CF9AE}" pid="25" name="_ms_pID_72534311_00">
    <vt:lpwstr>_ms_pID_72534311</vt:lpwstr>
  </property>
  <property fmtid="{D5CDD505-2E9C-101B-9397-08002B2CF9AE}" pid="26" name="sflag">
    <vt:lpwstr>1431634268</vt:lpwstr>
  </property>
  <property fmtid="{D5CDD505-2E9C-101B-9397-08002B2CF9AE}" pid="27" name="_NewReviewCycle">
    <vt:lpwstr/>
  </property>
  <property fmtid="{D5CDD505-2E9C-101B-9397-08002B2CF9AE}" pid="28" name="KSOProductBuildVer">
    <vt:lpwstr>2052-10.1.0.6395</vt:lpwstr>
  </property>
</Properties>
</file>