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1.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27"/>
  </p:notesMasterIdLst>
  <p:handoutMasterIdLst>
    <p:handoutMasterId r:id="rId28"/>
  </p:handoutMasterIdLst>
  <p:sldIdLst>
    <p:sldId id="720" r:id="rId2"/>
    <p:sldId id="1208" r:id="rId3"/>
    <p:sldId id="1209" r:id="rId4"/>
    <p:sldId id="1210" r:id="rId5"/>
    <p:sldId id="1211" r:id="rId6"/>
    <p:sldId id="1212" r:id="rId7"/>
    <p:sldId id="1213" r:id="rId8"/>
    <p:sldId id="1214" r:id="rId9"/>
    <p:sldId id="1215" r:id="rId10"/>
    <p:sldId id="1216" r:id="rId11"/>
    <p:sldId id="1217" r:id="rId12"/>
    <p:sldId id="1218" r:id="rId13"/>
    <p:sldId id="1219" r:id="rId14"/>
    <p:sldId id="1220" r:id="rId15"/>
    <p:sldId id="753" r:id="rId16"/>
    <p:sldId id="885" r:id="rId17"/>
    <p:sldId id="935" r:id="rId18"/>
    <p:sldId id="1107" r:id="rId19"/>
    <p:sldId id="1248" r:id="rId20"/>
    <p:sldId id="1142" r:id="rId21"/>
    <p:sldId id="1181" r:id="rId22"/>
    <p:sldId id="1241" r:id="rId23"/>
    <p:sldId id="1242" r:id="rId24"/>
    <p:sldId id="1240" r:id="rId25"/>
    <p:sldId id="1247" r:id="rId26"/>
  </p:sldIdLst>
  <p:sldSz cx="12192000" cy="6858000"/>
  <p:notesSz cx="6934200" cy="9280525"/>
  <p:defaultTextStyle>
    <a:defPPr>
      <a:defRPr lang="en-US"/>
    </a:defPPr>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vl6pPr marL="2286000" lvl="5"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6pPr>
    <a:lvl7pPr marL="2743200" lvl="6"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7pPr>
    <a:lvl8pPr marL="3200400" lvl="7"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8pPr>
    <a:lvl9pPr marL="3657600" lvl="8"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607" autoAdjust="0"/>
    <p:restoredTop sz="95405"/>
  </p:normalViewPr>
  <p:slideViewPr>
    <p:cSldViewPr showGuides="1">
      <p:cViewPr varScale="1">
        <p:scale>
          <a:sx n="77" d="100"/>
          <a:sy n="77" d="100"/>
        </p:scale>
        <p:origin x="100" y="88"/>
      </p:cViewPr>
      <p:guideLst>
        <p:guide orient="horz" pos="2160"/>
        <p:guide pos="3840"/>
      </p:guideLst>
    </p:cSldViewPr>
  </p:slideViewPr>
  <p:outlineViewPr>
    <p:cViewPr>
      <p:scale>
        <a:sx n="50" d="100"/>
        <a:sy n="50" d="100"/>
      </p:scale>
      <p:origin x="0" y="0"/>
    </p:cViewPr>
  </p:outlineViewPr>
  <p:notesTextViewPr>
    <p:cViewPr>
      <p:scale>
        <a:sx n="100" d="100"/>
        <a:sy n="100" d="100"/>
      </p:scale>
      <p:origin x="0" y="0"/>
    </p:cViewPr>
  </p:notesTextViewPr>
  <p:sorterViewPr showFormatting="0">
    <p:cViewPr varScale="1">
      <p:scale>
        <a:sx n="1" d="1"/>
        <a:sy n="1" d="1"/>
      </p:scale>
      <p:origin x="0" y="-3115"/>
    </p:cViewPr>
  </p:sorterViewPr>
  <p:gridSpacing cx="76198" cy="7619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dt" sz="quarter" idx="1"/>
          </p:nvPr>
        </p:nvSpPr>
        <p:spPr bwMode="auto">
          <a:xfrm>
            <a:off x="695325" y="174625"/>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p>
        </p:txBody>
      </p:sp>
      <p:sp>
        <p:nvSpPr>
          <p:cNvPr id="3076" name="Rectangle 4"/>
          <p:cNvSpPr>
            <a:spLocks noGrp="1" noChangeArrowheads="1"/>
          </p:cNvSpPr>
          <p:nvPr>
            <p:ph type="ftr" sz="quarter" idx="2"/>
          </p:nvPr>
        </p:nvSpPr>
        <p:spPr bwMode="auto">
          <a:xfrm>
            <a:off x="4143375" y="8982075"/>
            <a:ext cx="2174875" cy="184150"/>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ln>
          <a:effectLst/>
        </p:spPr>
        <p:txBody>
          <a:bodyPr vert="horz" wrap="none" lIns="0" tIns="0" rIns="0" bIns="0" numCol="1" anchor="t" anchorCtr="0" compatLnSpc="1">
            <a:spAutoFit/>
          </a:bodyPr>
          <a:lstStyle>
            <a:lvl1pPr algn="ctr" defTabSz="933450" eaLnBrk="0" hangingPunct="0">
              <a:defRPr/>
            </a:lvl1pPr>
          </a:lstStyle>
          <a:p>
            <a:pPr marL="0" marR="0" lvl="0" indent="0" algn="ct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5D062474-144A-4A62-B2E0-EADF5A3271D9}"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a:t>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2293" name="Line 6"/>
          <p:cNvSpPr/>
          <p:nvPr/>
        </p:nvSpPr>
        <p:spPr>
          <a:xfrm>
            <a:off x="693738" y="387350"/>
            <a:ext cx="5546725" cy="0"/>
          </a:xfrm>
          <a:prstGeom prst="line">
            <a:avLst/>
          </a:prstGeom>
          <a:ln w="12700" cap="flat" cmpd="sng">
            <a:solidFill>
              <a:schemeClr val="tx1"/>
            </a:solidFill>
            <a:prstDash val="solid"/>
            <a:round/>
            <a:headEnd type="none" w="sm" len="sm"/>
            <a:tailEnd type="none" w="sm" len="sm"/>
          </a:ln>
        </p:spPr>
      </p:sp>
      <p:sp>
        <p:nvSpPr>
          <p:cNvPr id="14342"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ea typeface="MS PGothic" panose="020B0600070205080204" pitchFamily="34" charset="-128"/>
              </a:defRPr>
            </a:lvl1pPr>
            <a:lvl2pPr marL="742950" indent="-285750" defTabSz="933450">
              <a:defRPr sz="1200">
                <a:solidFill>
                  <a:schemeClr val="tx1"/>
                </a:solidFill>
                <a:latin typeface="Times New Roman" panose="02020603050405020304" pitchFamily="18" charset="0"/>
                <a:ea typeface="MS PGothic" panose="020B0600070205080204" pitchFamily="34" charset="-128"/>
              </a:defRPr>
            </a:lvl2pPr>
            <a:lvl3pPr marL="1143000" indent="-228600" defTabSz="933450">
              <a:defRPr sz="1200">
                <a:solidFill>
                  <a:schemeClr val="tx1"/>
                </a:solidFill>
                <a:latin typeface="Times New Roman" panose="02020603050405020304" pitchFamily="18" charset="0"/>
                <a:ea typeface="MS PGothic" panose="020B0600070205080204" pitchFamily="34" charset="-128"/>
              </a:defRPr>
            </a:lvl3pPr>
            <a:lvl4pPr marL="1600200" indent="-228600" defTabSz="933450">
              <a:defRPr sz="1200">
                <a:solidFill>
                  <a:schemeClr val="tx1"/>
                </a:solidFill>
                <a:latin typeface="Times New Roman" panose="02020603050405020304" pitchFamily="18" charset="0"/>
                <a:ea typeface="MS PGothic" panose="020B0600070205080204" pitchFamily="34" charset="-128"/>
              </a:defRPr>
            </a:lvl4pPr>
            <a:lvl5pPr marL="2057400" indent="-228600" defTabSz="933450">
              <a:defRPr sz="1200">
                <a:solidFill>
                  <a:schemeClr val="tx1"/>
                </a:solidFill>
                <a:latin typeface="Times New Roman" panose="02020603050405020304" pitchFamily="18" charset="0"/>
                <a:ea typeface="MS PGothic" panose="020B0600070205080204" pitchFamily="34" charset="-128"/>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p>
        </p:txBody>
      </p:sp>
      <p:sp>
        <p:nvSpPr>
          <p:cNvPr id="12295" name="Line 8"/>
          <p:cNvSpPr/>
          <p:nvPr/>
        </p:nvSpPr>
        <p:spPr>
          <a:xfrm>
            <a:off x="693738" y="8970963"/>
            <a:ext cx="5700712" cy="0"/>
          </a:xfrm>
          <a:prstGeom prst="line">
            <a:avLst/>
          </a:prstGeom>
          <a:ln w="12700" cap="flat" cmpd="sng">
            <a:solidFill>
              <a:schemeClr val="tx1"/>
            </a:solidFill>
            <a:prstDash val="solid"/>
            <a:round/>
            <a:headEnd type="none" w="sm" len="sm"/>
            <a:tailEnd type="none" w="sm" len="sm"/>
          </a:ln>
        </p:spPr>
      </p:sp>
    </p:spTree>
    <p:extLst>
      <p:ext uri="{BB962C8B-B14F-4D97-AF65-F5344CB8AC3E}">
        <p14:creationId xmlns:p14="http://schemas.microsoft.com/office/powerpoint/2010/main" val="4266595643"/>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086225" y="95250"/>
            <a:ext cx="2195513" cy="215900"/>
          </a:xfrm>
          <a:prstGeom prst="rect">
            <a:avLst/>
          </a:prstGeom>
          <a:noFill/>
          <a:ln w="9525">
            <a:noFill/>
            <a:miter lim="800000"/>
          </a:ln>
          <a:effectLst/>
        </p:spPr>
        <p:txBody>
          <a:bodyPr vert="horz" wrap="none" lIns="0" tIns="0" rIns="0" bIns="0" numCol="1" anchor="b" anchorCtr="0" compatLnSpc="1">
            <a:spAutoFit/>
          </a:bodyPr>
          <a:lstStyle>
            <a:lvl1pPr algn="r" defTabSz="933450" eaLnBrk="0" hangingPunct="0">
              <a:defRPr sz="1400" b="1">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doc.: IEEE 802.11-15/1472r0</a:t>
            </a:r>
          </a:p>
        </p:txBody>
      </p:sp>
      <p:sp>
        <p:nvSpPr>
          <p:cNvPr id="2051" name="Rectangle 3"/>
          <p:cNvSpPr>
            <a:spLocks noGrp="1" noChangeArrowheads="1"/>
          </p:cNvSpPr>
          <p:nvPr>
            <p:ph type="dt" idx="1"/>
          </p:nvPr>
        </p:nvSpPr>
        <p:spPr bwMode="auto">
          <a:xfrm>
            <a:off x="654050" y="95250"/>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p>
        </p:txBody>
      </p:sp>
      <p:sp>
        <p:nvSpPr>
          <p:cNvPr id="13316" name="Rectangle 4"/>
          <p:cNvSpPr>
            <a:spLocks noGrp="1" noRot="1" noChangeAspect="1" noTextEdit="1"/>
          </p:cNvSpPr>
          <p:nvPr>
            <p:ph type="sldImg"/>
          </p:nvPr>
        </p:nvSpPr>
        <p:spPr>
          <a:xfrm>
            <a:off x="384175" y="701675"/>
            <a:ext cx="6165850" cy="3468688"/>
          </a:xfrm>
          <a:prstGeom prst="rect">
            <a:avLst/>
          </a:prstGeom>
          <a:noFill/>
          <a:ln w="12700" cap="flat" cmpd="sng">
            <a:solidFill>
              <a:schemeClr val="tx1"/>
            </a:solidFill>
            <a:prstDash val="solid"/>
            <a:miter/>
            <a:headEnd type="none" w="med" len="med"/>
            <a:tailEnd type="none" w="med" len="med"/>
          </a:ln>
        </p:spPr>
      </p:sp>
      <p:sp>
        <p:nvSpPr>
          <p:cNvPr id="2053" name="Rectangle 5"/>
          <p:cNvSpPr>
            <a:spLocks noGrp="1" noChangeArrowheads="1"/>
          </p:cNvSpPr>
          <p:nvPr>
            <p:ph type="body" sz="quarter" idx="3"/>
          </p:nvPr>
        </p:nvSpPr>
        <p:spPr bwMode="auto">
          <a:xfrm>
            <a:off x="923925" y="4408488"/>
            <a:ext cx="5086350" cy="4176713"/>
          </a:xfrm>
          <a:prstGeom prst="rect">
            <a:avLst/>
          </a:prstGeom>
          <a:noFill/>
          <a:ln w="9525">
            <a:noFill/>
            <a:miter lim="800000"/>
          </a:ln>
          <a:effectLst/>
        </p:spPr>
        <p:txBody>
          <a:bodyPr vert="horz" wrap="square" lIns="93662" tIns="46038" rIns="93662" bIns="46038" numCol="1" anchor="t" anchorCtr="0" compatLnSpc="1"/>
          <a:lstStyle/>
          <a:p>
            <a:pPr marL="0" marR="0" lvl="0"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Click to edit Master text styles</a:t>
            </a:r>
          </a:p>
          <a:p>
            <a:pPr marL="114300" marR="0" lvl="1"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Second level</a:t>
            </a:r>
          </a:p>
          <a:p>
            <a:pPr marL="228600" marR="0" lvl="2"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Third level</a:t>
            </a:r>
          </a:p>
          <a:p>
            <a:pPr marL="342900" marR="0" lvl="3"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Fourth level</a:t>
            </a:r>
          </a:p>
          <a:p>
            <a:pPr marL="457200" marR="0" lvl="4"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Fifth level</a:t>
            </a:r>
          </a:p>
        </p:txBody>
      </p:sp>
      <p:sp>
        <p:nvSpPr>
          <p:cNvPr id="2054" name="Rectangle 6"/>
          <p:cNvSpPr>
            <a:spLocks noGrp="1" noChangeArrowheads="1"/>
          </p:cNvSpPr>
          <p:nvPr>
            <p:ph type="ftr" sz="quarter" idx="4"/>
          </p:nvPr>
        </p:nvSpPr>
        <p:spPr bwMode="auto">
          <a:xfrm>
            <a:off x="3646488" y="8985250"/>
            <a:ext cx="2635250" cy="184150"/>
          </a:xfrm>
          <a:prstGeom prst="rect">
            <a:avLst/>
          </a:prstGeom>
          <a:noFill/>
          <a:ln w="9525">
            <a:noFill/>
            <a:miter lim="800000"/>
          </a:ln>
          <a:effectLst/>
        </p:spPr>
        <p:txBody>
          <a:bodyPr vert="horz" wrap="none" lIns="0" tIns="0" rIns="0" bIns="0" numCol="1" anchor="t" anchorCtr="0" compatLnSpc="1">
            <a:spAutoFit/>
          </a:bodyPr>
          <a:lstStyle>
            <a:lvl5pPr marL="457200" lvl="4" algn="r" defTabSz="933450" eaLnBrk="0" hangingPunct="0">
              <a:defRPr>
                <a:latin typeface="Times New Roman" panose="02020603050405020304" pitchFamily="18" charset="0"/>
                <a:ea typeface="+mn-ea"/>
                <a:cs typeface="+mn-cs"/>
              </a:defRPr>
            </a:lvl5pPr>
          </a:lstStyle>
          <a:p>
            <a:pPr marL="457200" marR="0" lvl="4"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D25D3366-2BAB-4431-B995-A9FA48263B97}"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a:t>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3320"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p>
        </p:txBody>
      </p:sp>
      <p:sp>
        <p:nvSpPr>
          <p:cNvPr id="13321" name="Line 9"/>
          <p:cNvSpPr/>
          <p:nvPr/>
        </p:nvSpPr>
        <p:spPr>
          <a:xfrm>
            <a:off x="723900" y="8983663"/>
            <a:ext cx="5486400" cy="0"/>
          </a:xfrm>
          <a:prstGeom prst="line">
            <a:avLst/>
          </a:prstGeom>
          <a:ln w="12700" cap="flat" cmpd="sng">
            <a:solidFill>
              <a:schemeClr val="tx1"/>
            </a:solidFill>
            <a:prstDash val="solid"/>
            <a:round/>
            <a:headEnd type="none" w="sm" len="sm"/>
            <a:tailEnd type="none" w="sm" len="sm"/>
          </a:ln>
        </p:spPr>
      </p:sp>
      <p:sp>
        <p:nvSpPr>
          <p:cNvPr id="13322" name="Line 10"/>
          <p:cNvSpPr/>
          <p:nvPr/>
        </p:nvSpPr>
        <p:spPr>
          <a:xfrm>
            <a:off x="647700" y="296863"/>
            <a:ext cx="5638800" cy="0"/>
          </a:xfrm>
          <a:prstGeom prst="line">
            <a:avLst/>
          </a:prstGeom>
          <a:ln w="12700" cap="flat" cmpd="sng">
            <a:solidFill>
              <a:schemeClr val="tx1"/>
            </a:solidFill>
            <a:prstDash val="solid"/>
            <a:round/>
            <a:headEnd type="none" w="sm" len="sm"/>
            <a:tailEnd type="none" w="sm" len="sm"/>
          </a:ln>
        </p:spPr>
      </p:sp>
    </p:spTree>
    <p:extLst>
      <p:ext uri="{BB962C8B-B14F-4D97-AF65-F5344CB8AC3E}">
        <p14:creationId xmlns:p14="http://schemas.microsoft.com/office/powerpoint/2010/main" val="648499266"/>
      </p:ext>
    </p:extLst>
  </p:cSld>
  <p:clrMap bg1="lt1" tx1="dk1" bg2="lt2" tx2="dk2" accent1="accent1" accent2="accent2" accent3="accent3" accent4="accent4" accent5="accent5" accent6="accent6" hlink="hlink" folHlink="folHlink"/>
  <p:hf sldNum="0" hdr="0" ftr="0"/>
  <p:notesStyle>
    <a:lvl1pPr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1pPr>
    <a:lvl2pPr marL="1143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2pPr>
    <a:lvl3pPr marL="2286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3pPr>
    <a:lvl4pPr marL="3429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4pPr>
    <a:lvl5pPr marL="4572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pPr fontAlgn="base"/>
            <a:r>
              <a:rPr lang="zh-CN" altLang="en-US" strike="noStrike" noProof="1" smtClean="0"/>
              <a:t>单击此处编辑母版标题样式</a:t>
            </a:r>
            <a:endParaRPr lang="en-GB" strike="noStrike" noProof="1"/>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342900" indent="0" algn="ctr">
              <a:buNone/>
              <a:defRPr/>
            </a:lvl2pPr>
            <a:lvl3pPr marL="685800" indent="0" algn="ctr">
              <a:buNone/>
              <a:defRPr/>
            </a:lvl3pPr>
            <a:lvl4pPr marL="1028700" indent="0" algn="ctr">
              <a:buNone/>
              <a:defRPr/>
            </a:lvl4pPr>
            <a:lvl5pPr marL="1371600" indent="0" algn="ctr">
              <a:buNone/>
              <a:defRPr/>
            </a:lvl5pPr>
            <a:lvl6pPr marL="1714500" indent="0" algn="ctr">
              <a:buNone/>
              <a:defRPr/>
            </a:lvl6pPr>
            <a:lvl7pPr marL="2057400" indent="0" algn="ctr">
              <a:buNone/>
              <a:defRPr/>
            </a:lvl7pPr>
            <a:lvl8pPr marL="2400300" indent="0" algn="ctr">
              <a:buNone/>
              <a:defRPr/>
            </a:lvl8pPr>
            <a:lvl9pPr marL="2743200" indent="0" algn="ctr">
              <a:buNone/>
              <a:defRPr/>
            </a:lvl9pPr>
          </a:lstStyle>
          <a:p>
            <a:pPr fontAlgn="base"/>
            <a:r>
              <a:rPr lang="zh-CN" altLang="en-US" strike="noStrike" noProof="1" smtClean="0"/>
              <a:t>单击此处编辑母版副标题样式</a:t>
            </a:r>
            <a:endParaRPr lang="en-GB" strike="noStrike" noProof="1"/>
          </a:p>
        </p:txBody>
      </p:sp>
      <p:sp>
        <p:nvSpPr>
          <p:cNvPr id="4" name="日期占位符 3"/>
          <p:cNvSpPr>
            <a:spLocks noGrp="1"/>
          </p:cNvSpPr>
          <p:nvPr>
            <p:ph type="dt" idx="10"/>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zh-CN"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Oct</a:t>
            </a:r>
            <a:r>
              <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 </a:t>
            </a:r>
            <a:r>
              <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2020</a:t>
            </a:r>
          </a:p>
        </p:txBody>
      </p:sp>
      <p:sp>
        <p:nvSpPr>
          <p:cNvPr id="5" name="页脚占位符 4"/>
          <p:cNvSpPr>
            <a:spLocks noGrp="1"/>
          </p:cNvSpPr>
          <p:nvPr>
            <p:ph type="ftr" idx="11"/>
          </p:nvPr>
        </p:nvSpPr>
        <p:spPr/>
        <p:txBody>
          <a:body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1_自定义版式">
    <p:bg>
      <p:bgPr>
        <a:solidFill>
          <a:srgbClr val="FFFFFF"/>
        </a:solidFill>
        <a:effectLst/>
      </p:bgPr>
    </p:bg>
    <p:spTree>
      <p:nvGrpSpPr>
        <p:cNvPr id="1" name=""/>
        <p:cNvGrpSpPr/>
        <p:nvPr/>
      </p:nvGrpSpPr>
      <p:grpSpPr>
        <a:xfrm>
          <a:off x="0" y="0"/>
          <a:ext cx="0" cy="0"/>
          <a:chOff x="0" y="0"/>
          <a:chExt cx="0" cy="0"/>
        </a:xfrm>
      </p:grpSpPr>
      <p:sp>
        <p:nvSpPr>
          <p:cNvPr id="11" name="Rectangle 4"/>
          <p:cNvSpPr>
            <a:spLocks noGrp="1" noChangeArrowheads="1"/>
          </p:cNvSpPr>
          <p:nvPr>
            <p:ph type="dt" sz="half"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eaLnBrk="0" hangingPunct="0">
              <a:defRPr/>
            </a:pPr>
            <a:r>
              <a:rPr lang="en-US" dirty="0" smtClean="0"/>
              <a:t>Oct 2021</a:t>
            </a:r>
            <a:endParaRPr lang="en-US" dirty="0"/>
          </a:p>
        </p:txBody>
      </p:sp>
      <p:sp>
        <p:nvSpPr>
          <p:cNvPr id="12" name="Rectangle 5"/>
          <p:cNvSpPr>
            <a:spLocks noGrp="1" noChangeArrowheads="1"/>
          </p:cNvSpPr>
          <p:nvPr>
            <p:ph type="ftr" sz="quarte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3" name="Rectangle 6"/>
          <p:cNvSpPr>
            <a:spLocks noGrp="1" noChangeArrowheads="1"/>
          </p:cNvSpPr>
          <p:nvPr>
            <p:ph type="sldNum" sz="quarter"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B308A7B4-457D-4774-BFAA-BCE51FA4493E}"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x" preserve="1">
  <p:cSld name="标题和文本">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eaLnBrk="0" hangingPunct="0">
              <a:defRPr/>
            </a:pPr>
            <a:r>
              <a:rPr lang="en-US" dirty="0" smtClean="0"/>
              <a:t>Oct 2021</a:t>
            </a:r>
            <a:endParaRPr lang="en-US" dirty="0"/>
          </a:p>
        </p:txBody>
      </p:sp>
      <p:sp>
        <p:nvSpPr>
          <p:cNvPr id="5" name="页脚占位符 4"/>
          <p:cNvSpPr>
            <a:spLocks noGrp="1"/>
          </p:cNvSpPr>
          <p:nvPr>
            <p:ph type="ftr" sz="quarter" idx="11"/>
          </p:nvPr>
        </p:nvSpPr>
        <p:spPr/>
        <p:txBody>
          <a:body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sz="quarter"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自定义版式">
    <p:bg>
      <p:bgPr>
        <a:solidFill>
          <a:srgbClr val="FFFFFF"/>
        </a:solidFill>
        <a:effectLst/>
      </p:bgPr>
    </p:bg>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pPr fontAlgn="base"/>
            <a:r>
              <a:rPr lang="zh-CN" altLang="en-US" strike="noStrike" noProof="1" smtClean="0"/>
              <a:t>单击此处编辑母版标题样式</a:t>
            </a:r>
            <a:endParaRPr lang="zh-CN" altLang="en-US" strike="noStrike" noProof="1"/>
          </a:p>
        </p:txBody>
      </p:sp>
      <p:sp>
        <p:nvSpPr>
          <p:cNvPr id="11" name="Rectangle 4"/>
          <p:cNvSpPr>
            <a:spLocks noGrp="1" noChangeArrowheads="1"/>
          </p:cNvSpPr>
          <p:nvPr>
            <p:ph type="dt" sz="half"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eaLnBrk="0" hangingPunct="0">
              <a:defRPr/>
            </a:pPr>
            <a:r>
              <a:rPr lang="en-US" altLang="zh-CN" dirty="0" smtClean="0"/>
              <a:t>Oct</a:t>
            </a:r>
            <a:r>
              <a:rPr lang="en-US" dirty="0" smtClean="0"/>
              <a:t> 2021</a:t>
            </a:r>
            <a:endParaRPr lang="en-US" dirty="0"/>
          </a:p>
        </p:txBody>
      </p:sp>
      <p:sp>
        <p:nvSpPr>
          <p:cNvPr id="12" name="Rectangle 5"/>
          <p:cNvSpPr>
            <a:spLocks noGrp="1" noChangeArrowheads="1"/>
          </p:cNvSpPr>
          <p:nvPr>
            <p:ph type="ftr" sz="quarte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3" name="Rectangle 6"/>
          <p:cNvSpPr>
            <a:spLocks noGrp="1" noChangeArrowheads="1"/>
          </p:cNvSpPr>
          <p:nvPr>
            <p:ph type="sldNum" sz="quarter"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8C875BF7-C173-4CCF-AC34-148954E89FBB}"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extLst>
      <p:ext uri="{BB962C8B-B14F-4D97-AF65-F5344CB8AC3E}">
        <p14:creationId xmlns:p14="http://schemas.microsoft.com/office/powerpoint/2010/main" val="16588601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idx="1"/>
          </p:nvPr>
        </p:nvSpPr>
        <p:spPr/>
        <p:txBody>
          <a:body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11" name="Slide Number Placeholder 5"/>
          <p:cNvSpPr>
            <a:spLocks noGrp="1"/>
          </p:cNvSpPr>
          <p:nvPr>
            <p:ph type="sldNum"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2" name="Rectangle 4"/>
          <p:cNvSpPr>
            <a:spLocks noGrp="1" noChangeArrowheads="1"/>
          </p:cNvSpPr>
          <p:nvPr>
            <p:ph type="ft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3" name="Rectangle 3"/>
          <p:cNvSpPr>
            <a:spLocks noGrp="1" noChangeArrowheads="1"/>
          </p:cNvSpPr>
          <p:nvPr>
            <p:ph type="dt"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altLang="zh-CN" dirty="0" smtClean="0"/>
              <a:t>May 2022</a:t>
            </a:r>
            <a:endParaRPr lang="en-US" dirty="0"/>
          </a:p>
        </p:txBody>
      </p:sp>
    </p:spTree>
  </p:cSld>
  <p:clrMapOvr>
    <a:masterClrMapping/>
  </p:clrMapOvr>
  <p:hf hdr="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3000" b="1" cap="all"/>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1500"/>
            </a:lvl1pPr>
            <a:lvl2pPr marL="342900" indent="0">
              <a:buNone/>
              <a:defRPr sz="1350"/>
            </a:lvl2pPr>
            <a:lvl3pPr marL="685800" indent="0">
              <a:buNone/>
              <a:defRPr sz="1200"/>
            </a:lvl3pPr>
            <a:lvl4pPr marL="1028700" indent="0">
              <a:buNone/>
              <a:defRPr sz="1050"/>
            </a:lvl4pPr>
            <a:lvl5pPr marL="1371600" indent="0">
              <a:buNone/>
              <a:defRPr sz="1050"/>
            </a:lvl5pPr>
            <a:lvl6pPr marL="1714500" indent="0">
              <a:buNone/>
              <a:defRPr sz="1050"/>
            </a:lvl6pPr>
            <a:lvl7pPr marL="2057400" indent="0">
              <a:buNone/>
              <a:defRPr sz="1050"/>
            </a:lvl7pPr>
            <a:lvl8pPr marL="2400300" indent="0">
              <a:buNone/>
              <a:defRPr sz="1050"/>
            </a:lvl8pPr>
            <a:lvl9pPr marL="2743200" indent="0">
              <a:buNone/>
              <a:defRPr sz="1050"/>
            </a:lvl9pPr>
          </a:lstStyle>
          <a:p>
            <a:pPr lvl="0" fontAlgn="base"/>
            <a:r>
              <a:rPr lang="zh-CN" altLang="en-US" strike="noStrike" noProof="1" smtClean="0"/>
              <a:t>单击此处编辑母版文本样式</a:t>
            </a:r>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sz="half" idx="1"/>
          </p:nvPr>
        </p:nvSpPr>
        <p:spPr>
          <a:xfrm>
            <a:off x="914402" y="1981201"/>
            <a:ext cx="5077884"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4" name="Content Placeholder 3"/>
          <p:cNvSpPr>
            <a:spLocks noGrp="1"/>
          </p:cNvSpPr>
          <p:nvPr>
            <p:ph sz="half" idx="2"/>
          </p:nvPr>
        </p:nvSpPr>
        <p:spPr>
          <a:xfrm>
            <a:off x="6195484" y="1981201"/>
            <a:ext cx="5080000"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5" name="日期占位符 4"/>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页脚占位符 5"/>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7" name="灯片编号占位符 6"/>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609600" y="1535113"/>
            <a:ext cx="5386917"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p>
        </p:txBody>
      </p:sp>
      <p:sp>
        <p:nvSpPr>
          <p:cNvPr id="4" name="Content Placeholder 3"/>
          <p:cNvSpPr>
            <a:spLocks noGrp="1"/>
          </p:cNvSpPr>
          <p:nvPr>
            <p:ph sz="half" idx="2"/>
          </p:nvPr>
        </p:nvSpPr>
        <p:spPr>
          <a:xfrm>
            <a:off x="609600" y="2174875"/>
            <a:ext cx="5386917"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p>
        </p:txBody>
      </p:sp>
      <p:sp>
        <p:nvSpPr>
          <p:cNvPr id="6" name="Content Placeholder 5"/>
          <p:cNvSpPr>
            <a:spLocks noGrp="1"/>
          </p:cNvSpPr>
          <p:nvPr>
            <p:ph sz="quarter" idx="4"/>
          </p:nvPr>
        </p:nvSpPr>
        <p:spPr>
          <a:xfrm>
            <a:off x="6193369" y="2174875"/>
            <a:ext cx="5389033"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11" name="Date Placeholder 6"/>
          <p:cNvSpPr>
            <a:spLocks noGrp="1"/>
          </p:cNvSpPr>
          <p:nvPr>
            <p:ph type="dt" idx="1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p>
        </p:txBody>
      </p:sp>
      <p:sp>
        <p:nvSpPr>
          <p:cNvPr id="12" name="Footer Placeholder 7"/>
          <p:cNvSpPr>
            <a:spLocks noGrp="1"/>
          </p:cNvSpPr>
          <p:nvPr>
            <p:ph type="ftr" idx="13"/>
          </p:nvPr>
        </p:nvSpPr>
        <p:spPr bwMode="auto">
          <a:xfrm>
            <a:off x="7524750" y="6475413"/>
            <a:ext cx="3865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3" name="Slide Number Placeholder 8"/>
          <p:cNvSpPr>
            <a:spLocks noGrp="1"/>
          </p:cNvSpPr>
          <p:nvPr>
            <p:ph type="sldNum" idx="1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01B27F1F-5774-44D3-A48B-91152BCFEF61}"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日期占位符 2"/>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altLang="zh-CN" dirty="0" smtClean="0"/>
              <a:t>May</a:t>
            </a:r>
            <a:r>
              <a:rPr lang="en-US" dirty="0" smtClean="0"/>
              <a:t> 2022</a:t>
            </a:r>
            <a:endParaRPr lang="en-US" dirty="0"/>
          </a:p>
        </p:txBody>
      </p:sp>
      <p:sp>
        <p:nvSpPr>
          <p:cNvPr id="4" name="页脚占位符 3"/>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5" name="灯片编号占位符 4"/>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bg>
      <p:bgPr>
        <a:solidFill>
          <a:srgbClr val="FFFFFF"/>
        </a:solidFill>
        <a:effectLst/>
      </p:bgPr>
    </p:bg>
    <p:spTree>
      <p:nvGrpSpPr>
        <p:cNvPr id="1" name=""/>
        <p:cNvGrpSpPr/>
        <p:nvPr/>
      </p:nvGrpSpPr>
      <p:grpSpPr>
        <a:xfrm>
          <a:off x="0" y="0"/>
          <a:ext cx="0" cy="0"/>
          <a:chOff x="0" y="0"/>
          <a:chExt cx="0" cy="0"/>
        </a:xfrm>
      </p:grpSpPr>
      <p:sp>
        <p:nvSpPr>
          <p:cNvPr id="2" name="日期占位符 1"/>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Nov 2021</a:t>
            </a:r>
            <a:endParaRPr lang="en-US" dirty="0"/>
          </a:p>
        </p:txBody>
      </p:sp>
      <p:sp>
        <p:nvSpPr>
          <p:cNvPr id="3" name="页脚占位符 2"/>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4" name="灯片编号占位符 3"/>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标题和竖排文字">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p:txBody>
          <a:bodyPr vert="eaVert"/>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bg>
      <p:bgPr>
        <a:solidFill>
          <a:srgbClr val="FFFFFF"/>
        </a:solidFill>
        <a:effectLst/>
      </p:bgPr>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a:xfrm>
            <a:off x="914400" y="685803"/>
            <a:ext cx="7569200" cy="5408613"/>
          </a:xfrm>
        </p:spPr>
        <p:txBody>
          <a:bodyPr vert="eaVert"/>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6" name="Rectangle 1"/>
          <p:cNvSpPr>
            <a:spLocks noGrp="1"/>
          </p:cNvSpPr>
          <p:nvPr>
            <p:ph type="title"/>
          </p:nvPr>
        </p:nvSpPr>
        <p:spPr>
          <a:xfrm>
            <a:off x="914400" y="685800"/>
            <a:ext cx="10361613" cy="1065213"/>
          </a:xfrm>
          <a:prstGeom prst="rect">
            <a:avLst/>
          </a:prstGeom>
          <a:noFill/>
          <a:ln w="9525">
            <a:noFill/>
          </a:ln>
        </p:spPr>
        <p:txBody>
          <a:bodyPr lIns="92160" tIns="46080" rIns="92160" bIns="46080" anchor="ctr" anchorCtr="0"/>
          <a:lstStyle/>
          <a:p>
            <a:pPr lvl="0"/>
            <a:r>
              <a:rPr lang="en-GB" altLang="zh-CN" dirty="0"/>
              <a:t>Click to edit the title text format</a:t>
            </a:r>
          </a:p>
        </p:txBody>
      </p:sp>
      <p:sp>
        <p:nvSpPr>
          <p:cNvPr id="1027" name="Rectangle 2"/>
          <p:cNvSpPr>
            <a:spLocks noGrp="1"/>
          </p:cNvSpPr>
          <p:nvPr>
            <p:ph type="body"/>
          </p:nvPr>
        </p:nvSpPr>
        <p:spPr>
          <a:xfrm>
            <a:off x="914400" y="1981200"/>
            <a:ext cx="10361613" cy="4113213"/>
          </a:xfrm>
          <a:prstGeom prst="rect">
            <a:avLst/>
          </a:prstGeom>
          <a:noFill/>
          <a:ln w="9525">
            <a:noFill/>
          </a:ln>
        </p:spPr>
        <p:txBody>
          <a:bodyPr lIns="92160" tIns="46080" rIns="92160" bIns="46080" anchor="t" anchorCtr="0"/>
          <a:lstStyle/>
          <a:p>
            <a:pPr lvl="0"/>
            <a:r>
              <a:rPr lang="en-GB" altLang="zh-CN" dirty="0"/>
              <a:t>Click to edit the outline text format</a:t>
            </a:r>
          </a:p>
          <a:p>
            <a:pPr lvl="1"/>
            <a:r>
              <a:rPr lang="en-GB" altLang="zh-CN" dirty="0"/>
              <a:t>Second Outline Level</a:t>
            </a:r>
          </a:p>
          <a:p>
            <a:pPr lvl="2"/>
            <a:r>
              <a:rPr lang="en-GB" altLang="zh-CN" dirty="0"/>
              <a:t>Third Outline Level</a:t>
            </a:r>
          </a:p>
          <a:p>
            <a:pPr lvl="3"/>
            <a:r>
              <a:rPr lang="en-GB" altLang="zh-CN" dirty="0"/>
              <a:t>Fourth Outline Level</a:t>
            </a:r>
          </a:p>
          <a:p>
            <a:pPr lvl="4"/>
            <a:r>
              <a:rPr lang="en-GB" altLang="zh-CN" dirty="0"/>
              <a:t>Fifth Outline Level</a:t>
            </a:r>
          </a:p>
          <a:p>
            <a:pPr lvl="4"/>
            <a:r>
              <a:rPr lang="en-GB" altLang="zh-CN" dirty="0"/>
              <a:t>Sixth Outline Level</a:t>
            </a:r>
          </a:p>
          <a:p>
            <a:pPr lvl="4"/>
            <a:r>
              <a:rPr lang="en-GB" altLang="zh-CN" dirty="0"/>
              <a:t>Seventh Outline Level</a:t>
            </a:r>
          </a:p>
          <a:p>
            <a:pPr lvl="4"/>
            <a:r>
              <a:rPr lang="en-GB" altLang="zh-CN" dirty="0"/>
              <a:t>Eighth Outline Level</a:t>
            </a:r>
          </a:p>
          <a:p>
            <a:pPr lvl="4"/>
            <a:r>
              <a:rPr lang="en-GB" altLang="zh-CN" dirty="0"/>
              <a:t>Ninth Outline Level</a:t>
            </a:r>
          </a:p>
        </p:txBody>
      </p:sp>
      <p:sp>
        <p:nvSpPr>
          <p:cNvPr id="2" name="Rectangle 3"/>
          <p:cNvSpPr>
            <a:spLocks noGrp="1" noChangeArrowheads="1"/>
          </p:cNvSpPr>
          <p:nvPr>
            <p:ph type="dt"/>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altLang="zh-CN" dirty="0" smtClean="0"/>
              <a:t>Jul 2022</a:t>
            </a:r>
            <a:endParaRPr lang="en-US" dirty="0"/>
          </a:p>
        </p:txBody>
      </p:sp>
      <p:sp>
        <p:nvSpPr>
          <p:cNvPr id="1028" name="Rectangle 4"/>
          <p:cNvSpPr>
            <a:spLocks noGrp="1" noChangeArrowheads="1"/>
          </p:cNvSpPr>
          <p:nvPr>
            <p:ph type="ftr"/>
          </p:nvPr>
        </p:nvSpPr>
        <p:spPr bwMode="auto">
          <a:xfrm>
            <a:off x="713232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029" name="Rectangle 5"/>
          <p:cNvSpPr>
            <a:spLocks noGrp="1" noChangeArrowheads="1"/>
          </p:cNvSpPr>
          <p:nvPr>
            <p:ph type="sldNum"/>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lgn="ct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solidFill>
                  <a:srgbClr val="000000"/>
                </a:solidFill>
                <a:ea typeface="Arial Unicode MS" pitchFamily="34" charset="-122"/>
                <a:cs typeface="Arial Unicode MS" pitchFamily="34" charset="-122"/>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031" name="Line 6"/>
          <p:cNvSpPr/>
          <p:nvPr/>
        </p:nvSpPr>
        <p:spPr>
          <a:xfrm>
            <a:off x="914400" y="609600"/>
            <a:ext cx="10363200" cy="1588"/>
          </a:xfrm>
          <a:prstGeom prst="line">
            <a:avLst/>
          </a:prstGeom>
          <a:ln w="12600" cap="flat" cmpd="sng">
            <a:solidFill>
              <a:srgbClr val="000000"/>
            </a:solidFill>
            <a:prstDash val="solid"/>
            <a:miter/>
            <a:headEnd type="none" w="med" len="med"/>
            <a:tailEnd type="none" w="med" len="med"/>
          </a:ln>
        </p:spPr>
      </p:sp>
      <p:sp>
        <p:nvSpPr>
          <p:cNvPr id="1032" name="Rectangle 7"/>
          <p:cNvSpPr>
            <a:spLocks noChangeArrowheads="1"/>
          </p:cNvSpPr>
          <p:nvPr/>
        </p:nvSpPr>
        <p:spPr bwMode="auto">
          <a:xfrm>
            <a:off x="912813" y="6475413"/>
            <a:ext cx="717550"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wrap="none" lIns="0" tIns="0" rIns="0" bIns="0">
            <a:spAutoFit/>
          </a:bodyPr>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1pPr>
            <a:lvl2pPr marL="742950" indent="-28575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2pPr>
            <a:lvl3pPr marL="11430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3pPr>
            <a:lvl4pPr marL="16002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4pPr>
            <a:lvl5pPr marL="20574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altLang="zh-CN" sz="1200" b="0" i="0" u="none" strike="noStrike" kern="1200" cap="none" spc="0" normalizeH="0" baseline="0" noProof="0" smtClean="0">
                <a:ln>
                  <a:noFill/>
                </a:ln>
                <a:solidFill>
                  <a:srgbClr val="000000"/>
                </a:solidFill>
                <a:effectLst/>
                <a:uLnTx/>
                <a:uFillTx/>
                <a:latin typeface="Times New Roman" panose="02020603050405020304" pitchFamily="18" charset="0"/>
                <a:ea typeface="MS PGothic" panose="020B0600070205080204" pitchFamily="34" charset="-128"/>
                <a:cs typeface="+mn-cs"/>
              </a:rPr>
              <a:t>Submission</a:t>
            </a:r>
          </a:p>
        </p:txBody>
      </p:sp>
      <p:sp>
        <p:nvSpPr>
          <p:cNvPr id="1033" name="Line 8"/>
          <p:cNvSpPr/>
          <p:nvPr/>
        </p:nvSpPr>
        <p:spPr>
          <a:xfrm>
            <a:off x="914400" y="6477000"/>
            <a:ext cx="10464800" cy="1588"/>
          </a:xfrm>
          <a:prstGeom prst="line">
            <a:avLst/>
          </a:prstGeom>
          <a:ln w="12600" cap="flat" cmpd="sng">
            <a:solidFill>
              <a:srgbClr val="000000"/>
            </a:solidFill>
            <a:prstDash val="solid"/>
            <a:miter/>
            <a:headEnd type="none" w="med" len="med"/>
            <a:tailEnd type="none" w="med" len="med"/>
          </a:ln>
        </p:spPr>
      </p:sp>
      <p:sp>
        <p:nvSpPr>
          <p:cNvPr id="10" name="Date Placeholder 3"/>
          <p:cNvSpPr txBox="1"/>
          <p:nvPr/>
        </p:nvSpPr>
        <p:spPr bwMode="auto">
          <a:xfrm>
            <a:off x="6667500" y="357188"/>
            <a:ext cx="4667250" cy="273050"/>
          </a:xfrm>
          <a:prstGeom prst="rect">
            <a:avLst/>
          </a:prstGeom>
          <a:noFill/>
          <a:ln w="9525">
            <a:noFill/>
            <a:round/>
          </a:ln>
          <a:effectLst/>
        </p:spPr>
        <p:txBody>
          <a:bodyPr lIns="0" tIns="0" rIns="0" bIns="0" anchor="b"/>
          <a:lstStyle>
            <a:lvl1pPr>
              <a:defRPr/>
            </a:lvl1pPr>
          </a:lstStyle>
          <a:p>
            <a:pPr marL="0" marR="0" lvl="0" indent="0" algn="r" defTabSz="337185" rtl="0" eaLnBrk="0" fontAlgn="base" latinLnBrk="0" hangingPunct="0">
              <a:lnSpc>
                <a:spcPct val="100000"/>
              </a:lnSpc>
              <a:spcBef>
                <a:spcPct val="0"/>
              </a:spcBef>
              <a:spcAft>
                <a:spcPct val="0"/>
              </a:spcAft>
              <a:buClr>
                <a:srgbClr val="000000"/>
              </a:buClr>
              <a:buSzTx/>
              <a:buFont typeface="Times New Roman" panose="02020603050405020304" pitchFamily="18" charset="0"/>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doc.: IEEE 802.11-</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22</a:t>
            </a: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/1191</a:t>
            </a:r>
            <a:r>
              <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r2</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9" r:id="rId10"/>
    <p:sldLayoutId id="2147483660" r:id="rId11"/>
    <p:sldLayoutId id="2147483661" r:id="rId12"/>
  </p:sldLayoutIdLst>
  <p:hf sldNum="0" hdr="0" ftr="0"/>
  <p:txStyles>
    <p:title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p:titleStyle>
    <p:body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1.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__1.doc"/></Relationships>
</file>

<file path=ppt/slides/_rels/slide10.xml.rels><?xml version="1.0" encoding="UTF-8" standalone="yes"?>
<Relationships xmlns="http://schemas.openxmlformats.org/package/2006/relationships"><Relationship Id="rId3" Type="http://schemas.openxmlformats.org/officeDocument/2006/relationships/hyperlink" Target="https://standards.ieee.org/about/policies/opman/sect6.html" TargetMode="External"/><Relationship Id="rId2" Type="http://schemas.openxmlformats.org/officeDocument/2006/relationships/hyperlink" Target="https://standards.ieee.org/about/policies/bylaws/sect6-7.html#7" TargetMode="External"/><Relationship Id="rId1" Type="http://schemas.openxmlformats.org/officeDocument/2006/relationships/slideLayout" Target="../slideLayouts/slideLayout10.xml"/><Relationship Id="rId6" Type="http://schemas.openxmlformats.org/officeDocument/2006/relationships/hyperlink" Target="http://standards.ieee.org/develop/policies/best_practices_for_ieee_standards_development_051215.pdf" TargetMode="External"/><Relationship Id="rId5" Type="http://schemas.openxmlformats.org/officeDocument/2006/relationships/hyperlink" Target="http://standards.ieee.org/faqs/copyrights.html/" TargetMode="External"/><Relationship Id="rId4" Type="http://schemas.openxmlformats.org/officeDocument/2006/relationships/hyperlink" Target="https://standards.ieee.org/content/dam/ieee-standards/standards/web/documents/other/permissionltrs.zip"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3" Type="http://schemas.openxmlformats.org/officeDocument/2006/relationships/hyperlink" Target="http://ieee802.org/PNP/approved/IEEE_802_WG_PandP_v19.pdf" TargetMode="External"/><Relationship Id="rId2" Type="http://schemas.openxmlformats.org/officeDocument/2006/relationships/hyperlink" Target="https://standards.ieee.org/develop/policies/bylaws/sb_bylaws.pdf" TargetMode="External"/><Relationship Id="rId1" Type="http://schemas.openxmlformats.org/officeDocument/2006/relationships/slideLayout" Target="../slideLayouts/slideLayout10.xml"/><Relationship Id="rId4" Type="http://schemas.openxmlformats.org/officeDocument/2006/relationships/hyperlink" Target="https://standards.ieee.org/develop/policies/bylaws/sb_bylaws.pdf%20section%205.2.1.3" TargetMode="Externa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slideLayout" Target="../slideLayouts/slideLayout11.xml"/><Relationship Id="rId1" Type="http://schemas.openxmlformats.org/officeDocument/2006/relationships/tags" Target="../tags/tag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mailto:jrosdahl@ieee.org" TargetMode="External"/><Relationship Id="rId1" Type="http://schemas.openxmlformats.org/officeDocument/2006/relationships/slideLayout" Target="../slideLayouts/slideLayout1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hyperlink" Target="https://mentor.ieee.org/802.11/dcn/22/11-22-0983-03-00bd-tgbd-sa2-comments.xlsx"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3" Type="http://schemas.openxmlformats.org/officeDocument/2006/relationships/hyperlink" Target="http://standards.ieee.org/develop/policies/opman/sect6.html" TargetMode="External"/><Relationship Id="rId2" Type="http://schemas.openxmlformats.org/officeDocument/2006/relationships/hyperlink" Target="http://standards.ieee.org/develop/policies/bylaws/sect6-7.html#6" TargetMode="External"/><Relationship Id="rId1" Type="http://schemas.openxmlformats.org/officeDocument/2006/relationships/slideLayout" Target="../slideLayouts/slideLayout10.xml"/><Relationship Id="rId4" Type="http://schemas.openxmlformats.org/officeDocument/2006/relationships/hyperlink" Target="http://standards.ieee.org/about/sasb/patcom/materials.html"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
        <p:nvSpPr>
          <p:cNvPr id="14338" name="页脚占位符 5"/>
          <p:cNvSpPr>
            <a:spLocks noGrp="1"/>
          </p:cNvSpPr>
          <p:nvPr>
            <p:ph type="ftr" idx="11"/>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ea typeface="Arial Unicode MS" pitchFamily="34" charset="-122"/>
              </a:rPr>
              <a:t>Bo Sun (ZTE)</a:t>
            </a:r>
          </a:p>
        </p:txBody>
      </p:sp>
      <p:sp>
        <p:nvSpPr>
          <p:cNvPr id="14339" name="灯片编号占位符 3"/>
          <p:cNvSpPr>
            <a:spLocks noGrp="1"/>
          </p:cNvSpPr>
          <p:nvPr>
            <p:ph type="sldNum" idx="12"/>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ea typeface="Arial Unicode MS" pitchFamily="34" charset="-122"/>
              </a:rPr>
              <a:t>Slide </a:t>
            </a:r>
            <a:fld id="{9A0DB2DC-4C9A-4742-B13C-FB6460FD3503}" type="slidenum">
              <a:rPr lang="en-US" altLang="en-US" dirty="0">
                <a:ea typeface="Arial Unicode MS" pitchFamily="34" charset="-122"/>
              </a:rPr>
              <a:t>1</a:t>
            </a:fld>
            <a:endParaRPr lang="en-US" altLang="en-US" dirty="0">
              <a:ea typeface="Arial Unicode MS" pitchFamily="34" charset="-122"/>
            </a:endParaRPr>
          </a:p>
        </p:txBody>
      </p:sp>
      <p:sp>
        <p:nvSpPr>
          <p:cNvPr id="7" name="Rectangle 2"/>
          <p:cNvSpPr txBox="1">
            <a:spLocks noChangeArrowheads="1"/>
          </p:cNvSpPr>
          <p:nvPr/>
        </p:nvSpPr>
        <p:spPr bwMode="auto">
          <a:xfrm>
            <a:off x="1801178" y="606425"/>
            <a:ext cx="8588375"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chor="ctr"/>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IEEE 802.11 </a:t>
            </a:r>
            <a:r>
              <a:rPr kumimoji="0" lang="en-US" altLang="en-US" sz="3200" b="1" i="0" u="none" strike="noStrike" kern="0" cap="none" spc="0" normalizeH="0" baseline="0" noProof="0" dirty="0" err="1">
                <a:ln>
                  <a:noFill/>
                </a:ln>
                <a:solidFill>
                  <a:schemeClr val="tx2"/>
                </a:solidFill>
                <a:effectLst/>
                <a:uLnTx/>
                <a:uFillTx/>
                <a:latin typeface="+mj-lt"/>
                <a:ea typeface="MS PGothic" panose="020B0600070205080204" pitchFamily="34" charset="-128"/>
                <a:cs typeface="MS PGothic" panose="020B0600070205080204" pitchFamily="34" charset="-128"/>
              </a:rPr>
              <a:t>TGbd</a:t>
            </a: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Agenda </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For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TCs</a:t>
            </a:r>
            <a:r>
              <a:rPr kumimoji="0" lang="en-US" altLang="en-US" sz="3200" b="1" i="0" u="none" strike="noStrike" kern="0" cap="none" spc="0" normalizeH="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 in Jul and </a:t>
            </a:r>
            <a:r>
              <a:rPr lang="en-US" altLang="en-US" kern="0" dirty="0" smtClean="0"/>
              <a:t>Aug</a:t>
            </a:r>
            <a:r>
              <a:rPr kumimoji="0" lang="en-US" altLang="en-US" sz="3200" b="1" i="0" u="none" strike="noStrike" kern="0" cap="none" spc="0" normalizeH="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2022</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8" name="Rectangle 6"/>
          <p:cNvSpPr txBox="1">
            <a:spLocks noChangeArrowheads="1"/>
          </p:cNvSpPr>
          <p:nvPr/>
        </p:nvSpPr>
        <p:spPr bwMode="auto">
          <a:xfrm>
            <a:off x="2209800" y="1768475"/>
            <a:ext cx="77724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0" indent="0" algn="ctr" rtl="0" eaLnBrk="0" fontAlgn="base" hangingPunct="0">
              <a:spcBef>
                <a:spcPct val="20000"/>
              </a:spcBef>
              <a:spcAft>
                <a:spcPct val="0"/>
              </a:spcAft>
              <a:buNone/>
              <a:defRPr sz="2400" b="1">
                <a:solidFill>
                  <a:schemeClr val="tx1"/>
                </a:solidFill>
                <a:latin typeface="+mn-lt"/>
                <a:ea typeface="MS PGothic" panose="020B0600070205080204" pitchFamily="34" charset="-128"/>
                <a:cs typeface="MS PGothic" panose="020B0600070205080204" pitchFamily="34" charset="-128"/>
              </a:defRPr>
            </a:lvl1pPr>
            <a:lvl2pPr marL="457200" indent="0" algn="ctr" rtl="0" eaLnBrk="0" fontAlgn="base" hangingPunct="0">
              <a:spcBef>
                <a:spcPct val="20000"/>
              </a:spcBef>
              <a:spcAft>
                <a:spcPct val="0"/>
              </a:spcAft>
              <a:buNone/>
              <a:defRPr sz="2000">
                <a:solidFill>
                  <a:schemeClr val="tx1"/>
                </a:solidFill>
                <a:latin typeface="+mn-lt"/>
                <a:ea typeface="MS PGothic" panose="020B0600070205080204" pitchFamily="34" charset="-128"/>
                <a:cs typeface="MS PGothic" panose="020B0600070205080204" pitchFamily="34" charset="-128"/>
              </a:defRPr>
            </a:lvl2pPr>
            <a:lvl3pPr marL="914400" indent="0" algn="ctr" rtl="0" eaLnBrk="0" fontAlgn="base" hangingPunct="0">
              <a:spcBef>
                <a:spcPct val="20000"/>
              </a:spcBef>
              <a:spcAft>
                <a:spcPct val="0"/>
              </a:spcAft>
              <a:buNone/>
              <a:defRPr>
                <a:solidFill>
                  <a:schemeClr val="tx1"/>
                </a:solidFill>
                <a:latin typeface="+mn-lt"/>
                <a:ea typeface="MS PGothic" panose="020B0600070205080204" pitchFamily="34" charset="-128"/>
                <a:cs typeface="MS PGothic" panose="020B0600070205080204" pitchFamily="34" charset="-128"/>
              </a:defRPr>
            </a:lvl3pPr>
            <a:lvl4pPr marL="13716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4pPr>
            <a:lvl5pPr marL="18288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5pPr>
            <a:lvl6pPr marL="2286000" indent="0" algn="ctr" rtl="0" eaLnBrk="0" fontAlgn="base" hangingPunct="0">
              <a:spcBef>
                <a:spcPct val="20000"/>
              </a:spcBef>
              <a:spcAft>
                <a:spcPct val="0"/>
              </a:spcAft>
              <a:buNone/>
              <a:defRPr sz="1600">
                <a:solidFill>
                  <a:schemeClr val="tx1"/>
                </a:solidFill>
                <a:latin typeface="+mn-lt"/>
              </a:defRPr>
            </a:lvl6pPr>
            <a:lvl7pPr marL="2743200" indent="0" algn="ctr" rtl="0" eaLnBrk="0" fontAlgn="base" hangingPunct="0">
              <a:spcBef>
                <a:spcPct val="20000"/>
              </a:spcBef>
              <a:spcAft>
                <a:spcPct val="0"/>
              </a:spcAft>
              <a:buNone/>
              <a:defRPr sz="1600">
                <a:solidFill>
                  <a:schemeClr val="tx1"/>
                </a:solidFill>
                <a:latin typeface="+mn-lt"/>
              </a:defRPr>
            </a:lvl7pPr>
            <a:lvl8pPr marL="3200400" indent="0" algn="ctr" rtl="0" eaLnBrk="0" fontAlgn="base" hangingPunct="0">
              <a:spcBef>
                <a:spcPct val="20000"/>
              </a:spcBef>
              <a:spcAft>
                <a:spcPct val="0"/>
              </a:spcAft>
              <a:buNone/>
              <a:defRPr sz="1600">
                <a:solidFill>
                  <a:schemeClr val="tx1"/>
                </a:solidFill>
                <a:latin typeface="+mn-lt"/>
              </a:defRPr>
            </a:lvl8pPr>
            <a:lvl9pPr marL="3657600" indent="0" algn="ctr" rtl="0" eaLnBrk="0" fontAlgn="base" hangingPunct="0">
              <a:spcBef>
                <a:spcPct val="20000"/>
              </a:spcBef>
              <a:spcAft>
                <a:spcPct val="0"/>
              </a:spcAft>
              <a:buNone/>
              <a:defRPr sz="1600">
                <a:solidFill>
                  <a:schemeClr val="tx1"/>
                </a:solidFill>
                <a:latin typeface="+mn-lt"/>
              </a:defRPr>
            </a:lvl9pPr>
          </a:lstStyle>
          <a:p>
            <a:pPr marL="0" marR="0" lvl="0" indent="0" algn="ctr" defTabSz="914400" rtl="0" eaLnBrk="0" fontAlgn="base" latinLnBrk="0" hangingPunct="0">
              <a:lnSpc>
                <a:spcPct val="10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Date:</a:t>
            </a:r>
            <a:r>
              <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r>
              <a:rPr kumimoji="0" lang="en-US" altLang="en-US" sz="2000" b="0"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2022-7-23</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graphicFrame>
        <p:nvGraphicFramePr>
          <p:cNvPr id="14342" name="Object 11"/>
          <p:cNvGraphicFramePr>
            <a:graphicFrameLocks noChangeAspect="1"/>
          </p:cNvGraphicFramePr>
          <p:nvPr/>
        </p:nvGraphicFramePr>
        <p:xfrm>
          <a:off x="1973263" y="3282950"/>
          <a:ext cx="9448800" cy="1120775"/>
        </p:xfrm>
        <a:graphic>
          <a:graphicData uri="http://schemas.openxmlformats.org/presentationml/2006/ole">
            <mc:AlternateContent xmlns:mc="http://schemas.openxmlformats.org/markup-compatibility/2006">
              <mc:Choice xmlns:v="urn:schemas-microsoft-com:vml" Requires="v">
                <p:oleObj spid="_x0000_s4561" r:id="rId4" imgW="8290560" imgH="1017905" progId="Word.Document.8">
                  <p:embed/>
                </p:oleObj>
              </mc:Choice>
              <mc:Fallback>
                <p:oleObj r:id="rId4" imgW="8290560" imgH="1017905" progId="Word.Document.8">
                  <p:embed/>
                  <p:pic>
                    <p:nvPicPr>
                      <p:cNvPr id="0" name="图片 3075"/>
                      <p:cNvPicPr/>
                      <p:nvPr/>
                    </p:nvPicPr>
                    <p:blipFill>
                      <a:blip r:embed="rId5"/>
                      <a:stretch>
                        <a:fillRect/>
                      </a:stretch>
                    </p:blipFill>
                    <p:spPr>
                      <a:xfrm>
                        <a:off x="1973263" y="3282950"/>
                        <a:ext cx="9448800" cy="1120775"/>
                      </a:xfrm>
                      <a:prstGeom prst="rect">
                        <a:avLst/>
                      </a:prstGeom>
                      <a:noFill/>
                      <a:ln w="38100">
                        <a:noFill/>
                        <a:miter/>
                      </a:ln>
                    </p:spPr>
                  </p:pic>
                </p:oleObj>
              </mc:Fallback>
            </mc:AlternateContent>
          </a:graphicData>
        </a:graphic>
      </p:graphicFrame>
      <p:sp>
        <p:nvSpPr>
          <p:cNvPr id="14343" name="Rectangle 12"/>
          <p:cNvSpPr/>
          <p:nvPr/>
        </p:nvSpPr>
        <p:spPr>
          <a:xfrm>
            <a:off x="1973263" y="2476500"/>
            <a:ext cx="1447800" cy="381000"/>
          </a:xfrm>
          <a:prstGeom prst="rect">
            <a:avLst/>
          </a:prstGeom>
          <a:noFill/>
          <a:ln w="9525">
            <a:noFill/>
          </a:ln>
        </p:spPr>
        <p:txBody>
          <a:bodyPr lIns="92075" tIns="46038" rIns="92075" bIns="46038" anchor="t" anchorCtr="0"/>
          <a:lstStyle/>
          <a:p>
            <a:pPr marL="342900" indent="-342900" eaLnBrk="0" hangingPunct="0">
              <a:spcBef>
                <a:spcPct val="20000"/>
              </a:spcBef>
            </a:pPr>
            <a:r>
              <a:rPr lang="en-US" altLang="en-US" sz="2000" b="1" dirty="0">
                <a:latin typeface="Times New Roman" panose="02020603050405020304" pitchFamily="18" charset="0"/>
              </a:rPr>
              <a:t> </a:t>
            </a:r>
            <a:r>
              <a:rPr lang="en-US" altLang="en-US" sz="2000" dirty="0">
                <a:latin typeface="Times New Roman" panose="02020603050405020304" pitchFamily="18" charset="0"/>
              </a:rPr>
              <a:t>Author:</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0483"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10</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20485" name="内容占位符 2"/>
          <p:cNvSpPr txBox="1"/>
          <p:nvPr/>
        </p:nvSpPr>
        <p:spPr>
          <a:xfrm>
            <a:off x="1066932" y="2074483"/>
            <a:ext cx="9758272" cy="4267200"/>
          </a:xfrm>
          <a:prstGeom prst="rect">
            <a:avLst/>
          </a:prstGeom>
          <a:noFill/>
          <a:ln w="9525">
            <a:noFill/>
          </a:ln>
        </p:spPr>
        <p:txBody>
          <a:bodyPr wrap="square" lIns="0" rIns="36000" anchor="t" anchorCtr="0">
            <a:normAutofit lnSpcReduction="10000"/>
          </a:bodyPr>
          <a:lstStyle/>
          <a:p>
            <a:pPr>
              <a:buSzPct val="150000"/>
            </a:pPr>
            <a:r>
              <a:rPr lang="en-US" altLang="zh-CN" sz="2000" dirty="0"/>
              <a:t>The IEEE SA Copyright Policy is described in the IEEE SA Standards Board Bylaws and IEEE SA Standards Board Operations </a:t>
            </a:r>
            <a:r>
              <a:rPr lang="en-US" altLang="zh-CN" sz="2000" dirty="0" smtClean="0"/>
              <a:t>Manual</a:t>
            </a:r>
          </a:p>
          <a:p>
            <a:pPr marL="800100" lvl="1" indent="-342900">
              <a:buSzPct val="150000"/>
              <a:buFont typeface="Arial" panose="020B0604020202020204" pitchFamily="34" charset="0"/>
              <a:buChar char="•"/>
            </a:pPr>
            <a:r>
              <a:rPr lang="en-US" altLang="zh-CN" sz="2000" dirty="0" smtClean="0"/>
              <a:t>IEEE </a:t>
            </a:r>
            <a:r>
              <a:rPr lang="en-US" altLang="zh-CN" sz="2000" dirty="0"/>
              <a:t>SA Copyright Policy, </a:t>
            </a:r>
            <a:r>
              <a:rPr lang="en-US" altLang="zh-CN" sz="2000" dirty="0" smtClean="0"/>
              <a:t>see</a:t>
            </a:r>
          </a:p>
          <a:p>
            <a:pPr lvl="2">
              <a:buSzPct val="150000"/>
            </a:pPr>
            <a:r>
              <a:rPr lang="en-US" altLang="zh-CN" sz="2000" dirty="0" smtClean="0"/>
              <a:t>- Clause </a:t>
            </a:r>
            <a:r>
              <a:rPr lang="en-US" altLang="zh-CN" sz="2000" dirty="0"/>
              <a:t>7 of the IEEE SA Standards Board Bylaws</a:t>
            </a:r>
            <a:br>
              <a:rPr lang="en-US" altLang="zh-CN" sz="2000" dirty="0"/>
            </a:br>
            <a:r>
              <a:rPr lang="en-US" altLang="zh-CN" sz="2000" dirty="0"/>
              <a:t> </a:t>
            </a:r>
            <a:r>
              <a:rPr lang="en-US" altLang="zh-CN" sz="1600" dirty="0" smtClean="0">
                <a:hlinkClick r:id="rId2"/>
              </a:rPr>
              <a:t>https</a:t>
            </a:r>
            <a:r>
              <a:rPr lang="en-US" altLang="zh-CN" sz="1600" dirty="0">
                <a:hlinkClick r:id="rId2"/>
              </a:rPr>
              <a:t>://standards.ieee.org/about/policies/bylaws/sect6-7.html#7</a:t>
            </a:r>
            <a:r>
              <a:rPr lang="en-US" altLang="zh-CN" sz="1600" dirty="0"/>
              <a:t/>
            </a:r>
            <a:br>
              <a:rPr lang="en-US" altLang="zh-CN" sz="1600" dirty="0"/>
            </a:br>
            <a:r>
              <a:rPr lang="en-US" altLang="zh-CN" sz="1600" dirty="0" smtClean="0"/>
              <a:t>- </a:t>
            </a:r>
            <a:r>
              <a:rPr lang="en-US" altLang="zh-CN" sz="2000" dirty="0" smtClean="0"/>
              <a:t>Clause </a:t>
            </a:r>
            <a:r>
              <a:rPr lang="en-US" altLang="zh-CN" sz="2000" dirty="0"/>
              <a:t>6.1 of the IEEE SA Standards Board Operations Manual</a:t>
            </a:r>
            <a:br>
              <a:rPr lang="en-US" altLang="zh-CN" sz="2000" dirty="0"/>
            </a:br>
            <a:r>
              <a:rPr lang="en-US" altLang="zh-CN" sz="1600" dirty="0" smtClean="0">
                <a:hlinkClick r:id="rId3"/>
              </a:rPr>
              <a:t>https</a:t>
            </a:r>
            <a:r>
              <a:rPr lang="en-US" altLang="zh-CN" sz="1600" dirty="0">
                <a:hlinkClick r:id="rId3"/>
              </a:rPr>
              <a:t>://</a:t>
            </a:r>
            <a:r>
              <a:rPr lang="en-US" altLang="zh-CN" sz="1600" dirty="0" smtClean="0">
                <a:hlinkClick r:id="rId3"/>
              </a:rPr>
              <a:t>standards.ieee.org/about/policies/opman/sect6.html</a:t>
            </a:r>
            <a:endParaRPr lang="en-US" altLang="zh-CN" sz="1600" dirty="0"/>
          </a:p>
          <a:p>
            <a:pPr>
              <a:buSzPct val="150000"/>
            </a:pPr>
            <a:r>
              <a:rPr lang="en-US" altLang="zh-CN" sz="2000" dirty="0"/>
              <a:t>IEEE SA Copyright </a:t>
            </a:r>
            <a:r>
              <a:rPr lang="en-US" altLang="zh-CN" sz="2000" dirty="0" smtClean="0"/>
              <a:t>Permission</a:t>
            </a:r>
          </a:p>
          <a:p>
            <a:pPr lvl="1">
              <a:buSzPct val="150000"/>
            </a:pPr>
            <a:r>
              <a:rPr lang="en-US" altLang="zh-CN" sz="1600" dirty="0" smtClean="0">
                <a:hlinkClick r:id="rId4"/>
              </a:rPr>
              <a:t>https</a:t>
            </a:r>
            <a:r>
              <a:rPr lang="en-US" altLang="zh-CN" sz="1600" dirty="0">
                <a:hlinkClick r:id="rId4"/>
              </a:rPr>
              <a:t>://</a:t>
            </a:r>
            <a:r>
              <a:rPr lang="en-US" altLang="zh-CN" sz="1600" dirty="0" smtClean="0">
                <a:hlinkClick r:id="rId4"/>
              </a:rPr>
              <a:t>standards.ieee.org/content/dam/ieee-standards/standards/web/documents/other/permissionltrs.zip</a:t>
            </a:r>
            <a:endParaRPr lang="en-US" altLang="zh-CN" sz="1600" dirty="0"/>
          </a:p>
          <a:p>
            <a:pPr>
              <a:buSzPct val="150000"/>
            </a:pPr>
            <a:r>
              <a:rPr lang="en-US" altLang="zh-CN" sz="2000" dirty="0"/>
              <a:t>IEEE SA Copyright </a:t>
            </a:r>
            <a:r>
              <a:rPr lang="en-US" altLang="zh-CN" sz="2000" dirty="0" smtClean="0"/>
              <a:t>FAQs</a:t>
            </a:r>
          </a:p>
          <a:p>
            <a:pPr lvl="1">
              <a:buSzPct val="150000"/>
            </a:pPr>
            <a:r>
              <a:rPr lang="en-US" altLang="zh-CN" sz="1600" dirty="0" smtClean="0">
                <a:hlinkClick r:id="rId5"/>
              </a:rPr>
              <a:t>http</a:t>
            </a:r>
            <a:r>
              <a:rPr lang="en-US" altLang="zh-CN" sz="1600" dirty="0">
                <a:hlinkClick r:id="rId5"/>
              </a:rPr>
              <a:t>://standards.ieee.org/faqs/copyrights.html/</a:t>
            </a:r>
            <a:endParaRPr lang="en-US" altLang="zh-CN" sz="1600" dirty="0"/>
          </a:p>
          <a:p>
            <a:pPr>
              <a:buSzPct val="150000"/>
            </a:pPr>
            <a:r>
              <a:rPr lang="en-US" altLang="zh-CN" sz="2000" dirty="0"/>
              <a:t>IEEE SA Best Practices for IEEE Standards </a:t>
            </a:r>
            <a:r>
              <a:rPr lang="en-US" altLang="zh-CN" sz="2000" dirty="0" smtClean="0"/>
              <a:t>Development</a:t>
            </a:r>
          </a:p>
          <a:p>
            <a:pPr lvl="1">
              <a:buSzPct val="150000"/>
            </a:pPr>
            <a:r>
              <a:rPr lang="en-US" altLang="zh-CN" sz="1600" dirty="0" smtClean="0">
                <a:hlinkClick r:id="rId6"/>
              </a:rPr>
              <a:t>http</a:t>
            </a:r>
            <a:r>
              <a:rPr lang="en-US" altLang="zh-CN" sz="1600" dirty="0">
                <a:hlinkClick r:id="rId6"/>
              </a:rPr>
              <a:t>://</a:t>
            </a:r>
            <a:r>
              <a:rPr lang="en-US" altLang="zh-CN" sz="1600" dirty="0" smtClean="0">
                <a:hlinkClick r:id="rId6"/>
              </a:rPr>
              <a:t>standards.ieee.org/develop/policies/best_practices_for_ieee_standards_development_051215.pdf</a:t>
            </a:r>
            <a:endParaRPr lang="en-US" altLang="zh-CN" sz="1600" dirty="0"/>
          </a:p>
          <a:p>
            <a:pPr>
              <a:buSzPct val="150000"/>
            </a:pPr>
            <a:r>
              <a:rPr lang="en-US" altLang="zh-CN" sz="2000" dirty="0"/>
              <a:t>Distribution of Draft Standards (see 6.1.3 of the SASB Operations </a:t>
            </a:r>
            <a:r>
              <a:rPr lang="en-US" altLang="zh-CN" sz="2000" dirty="0" smtClean="0"/>
              <a:t>Manual)</a:t>
            </a:r>
          </a:p>
          <a:p>
            <a:pPr lvl="1">
              <a:buSzPct val="150000"/>
            </a:pPr>
            <a:r>
              <a:rPr lang="en-US" altLang="zh-CN" sz="1600" dirty="0" smtClean="0">
                <a:hlinkClick r:id="rId3"/>
              </a:rPr>
              <a:t>https</a:t>
            </a:r>
            <a:r>
              <a:rPr lang="en-US" altLang="zh-CN" sz="1600" dirty="0">
                <a:hlinkClick r:id="rId3"/>
              </a:rPr>
              <a:t>://standards.ieee.org/about/policies/opman/sect6.html</a:t>
            </a:r>
            <a:endParaRPr lang="en-US" altLang="zh-CN" sz="1600" dirty="0"/>
          </a:p>
        </p:txBody>
      </p:sp>
      <p:sp>
        <p:nvSpPr>
          <p:cNvPr id="20486" name="Text Box 4"/>
          <p:cNvSpPr txBox="1"/>
          <p:nvPr/>
        </p:nvSpPr>
        <p:spPr>
          <a:xfrm>
            <a:off x="868393" y="609847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#6</a:t>
            </a:r>
            <a:endParaRPr lang="en-US" altLang="en-US" sz="1800" b="1" u="sng" dirty="0">
              <a:latin typeface="Times New Roman" panose="02020603050405020304" pitchFamily="18" charset="0"/>
            </a:endParaRPr>
          </a:p>
        </p:txBody>
      </p:sp>
      <p:sp>
        <p:nvSpPr>
          <p:cNvPr id="8" name="TextBox 6">
            <a:extLst>
              <a:ext uri="{FF2B5EF4-FFF2-40B4-BE49-F238E27FC236}">
                <a16:creationId xmlns:a16="http://schemas.microsoft.com/office/drawing/2014/main" xmlns="" id="{3EA79191-D014-4D0A-BC8C-7C9A7B36A6EB}"/>
              </a:ext>
            </a:extLst>
          </p:cNvPr>
          <p:cNvSpPr txBox="1"/>
          <p:nvPr/>
        </p:nvSpPr>
        <p:spPr>
          <a:xfrm>
            <a:off x="9525000" y="640242"/>
            <a:ext cx="2590800" cy="1015663"/>
          </a:xfrm>
          <a:prstGeom prst="rect">
            <a:avLst/>
          </a:prstGeom>
          <a:noFill/>
        </p:spPr>
        <p:txBody>
          <a:bodyPr wrap="square" rtlCol="0">
            <a:spAutoFit/>
          </a:bodyPr>
          <a:lstStyle/>
          <a:p>
            <a:r>
              <a:rPr lang="en-US" sz="2000" dirty="0">
                <a:solidFill>
                  <a:srgbClr val="FF0000"/>
                </a:solidFill>
              </a:rPr>
              <a:t>Secretary to record that copyright policy slides were presented</a:t>
            </a:r>
          </a:p>
        </p:txBody>
      </p:sp>
      <p:sp>
        <p:nvSpPr>
          <p:cNvPr id="10"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350015351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1507"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11</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Other Guidelines for IEEE </a:t>
            </a:r>
            <a:r>
              <a:rPr kumimoji="0" lang="en-US" altLang="zh-CN" sz="3200" b="1" i="0" u="sng"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Working Group </a:t>
            </a: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831975"/>
            <a:ext cx="9753600" cy="4568747"/>
          </a:xfrm>
          <a:prstGeom prst="rect">
            <a:avLst/>
          </a:prstGeom>
        </p:spPr>
        <p:txBody>
          <a:bodyPr>
            <a:normAutofit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230505" marR="0" lvl="0" indent="-230505" algn="l" defTabSz="914400" rtl="0" eaLnBrk="0" fontAlgn="base" latinLnBrk="0" hangingPunct="0">
              <a:lnSpc>
                <a:spcPct val="80000"/>
              </a:lnSpc>
              <a:spcBef>
                <a:spcPct val="20000"/>
              </a:spcBef>
              <a:spcAft>
                <a:spcPct val="0"/>
              </a:spcAft>
              <a:buClr>
                <a:srgbClr val="CC3300"/>
              </a:buClr>
              <a:buSzPct val="50000"/>
              <a:buFont typeface="Monotype Sorts"/>
              <a:buChar char="l"/>
              <a:defRPr/>
            </a:pPr>
            <a:endParaRPr kumimoji="0" lang="en-US" altLang="en-US" sz="700" b="1" i="0" u="sng" strike="noStrike" kern="0" cap="none" spc="0" normalizeH="0" baseline="0" noProof="0" dirty="0">
              <a:ln>
                <a:noFill/>
              </a:ln>
              <a:solidFill>
                <a:srgbClr val="FF0000"/>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a:lnSpc>
                <a:spcPct val="80000"/>
              </a:lnSpc>
              <a:spcAft>
                <a:spcPct val="40000"/>
              </a:spcAft>
              <a:buSzPct val="150000"/>
              <a:buFont typeface="Arial" panose="020B0604020202020204" pitchFamily="34" charset="0"/>
              <a:buChar char="•"/>
              <a:defRPr/>
            </a:pPr>
            <a:r>
              <a:rPr lang="en-US" altLang="en-US" sz="2000" dirty="0">
                <a:latin typeface="Calibri" panose="020F0502020204030204" pitchFamily="34" charset="0"/>
                <a:cs typeface="Calibri" panose="020F0502020204030204" pitchFamily="34" charset="0"/>
              </a:rPr>
              <a:t>All IEEE SA standards meetings shall be conducted in compliance with all applicable laws, including antitrust and competition laws. </a:t>
            </a: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interpretation, validity, or essentiality of patents/patent claims. </a:t>
            </a: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specific license rates, terms, or conditions.</a:t>
            </a:r>
          </a:p>
          <a:p>
            <a:pPr lvl="2">
              <a:lnSpc>
                <a:spcPct val="80000"/>
              </a:lnSpc>
              <a:spcAft>
                <a:spcPct val="40000"/>
              </a:spcAft>
              <a:buSzPct val="150000"/>
              <a:buFont typeface="Arial" panose="020B0604020202020204" pitchFamily="34" charset="0"/>
              <a:buChar char="•"/>
              <a:defRPr/>
            </a:pPr>
            <a:r>
              <a:rPr lang="en-US" altLang="en-US" sz="1600" dirty="0">
                <a:latin typeface="Calibri" panose="020F0502020204030204" pitchFamily="34" charset="0"/>
                <a:cs typeface="Calibri" panose="020F0502020204030204" pitchFamily="34" charset="0"/>
              </a:rPr>
              <a:t>Relative costs of different technical approaches that include relative costs of patent licensing terms may be discussed in standards development meetings. </a:t>
            </a:r>
          </a:p>
          <a:p>
            <a:pPr lvl="3">
              <a:lnSpc>
                <a:spcPct val="80000"/>
              </a:lnSpc>
              <a:spcAft>
                <a:spcPct val="40000"/>
              </a:spcAft>
              <a:buSzPct val="150000"/>
              <a:buFont typeface="Arial" panose="020B0604020202020204" pitchFamily="34" charset="0"/>
              <a:buChar char="•"/>
              <a:defRPr/>
            </a:pPr>
            <a:r>
              <a:rPr lang="en-GB" altLang="en-US" b="1" dirty="0">
                <a:latin typeface="Calibri" panose="020F0502020204030204" pitchFamily="34" charset="0"/>
                <a:cs typeface="Calibri" panose="020F0502020204030204" pitchFamily="34" charset="0"/>
              </a:rPr>
              <a:t>Technical considerations remain the primary focus</a:t>
            </a:r>
            <a:endParaRPr lang="en-US" altLang="en-US"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or engage in the fixing of product prices, allocation of customers, or division of sales markets.</a:t>
            </a: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status or substance of ongoing or threatened litigation.</a:t>
            </a: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be silent if inappropriate topics are discussed. Formally object to the discussion immediately.</a:t>
            </a:r>
          </a:p>
          <a:p>
            <a:pPr algn="ctr">
              <a:lnSpc>
                <a:spcPct val="80000"/>
              </a:lnSpc>
              <a:buFont typeface="Monotype Sorts"/>
              <a:buNone/>
              <a:defRPr/>
            </a:pPr>
            <a:r>
              <a:rPr lang="en-US" altLang="en-US" sz="1050" dirty="0">
                <a:latin typeface="Calibri" panose="020F0502020204030204" pitchFamily="34" charset="0"/>
                <a:cs typeface="Calibri" panose="020F0502020204030204" pitchFamily="34" charset="0"/>
              </a:rPr>
              <a:t>---------------------------------------------------------------   </a:t>
            </a:r>
            <a:endParaRPr lang="en-US" altLang="en-US" sz="1400" dirty="0">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400" dirty="0">
                <a:latin typeface="Calibri" panose="020F0502020204030204" pitchFamily="34" charset="0"/>
                <a:cs typeface="Calibri" panose="020F0502020204030204" pitchFamily="34" charset="0"/>
              </a:rPr>
              <a:t>For more details, see </a:t>
            </a:r>
            <a:r>
              <a:rPr lang="en-US" altLang="en-US" sz="1400" i="1" dirty="0">
                <a:latin typeface="Calibri" panose="020F0502020204030204" pitchFamily="34" charset="0"/>
                <a:cs typeface="Calibri" panose="020F0502020204030204" pitchFamily="34" charset="0"/>
              </a:rPr>
              <a:t>IEEE-SA Standards Board Operations Manual</a:t>
            </a:r>
            <a:r>
              <a:rPr lang="en-US" altLang="en-US" sz="1400" dirty="0">
                <a:latin typeface="Calibri" panose="020F0502020204030204" pitchFamily="34" charset="0"/>
                <a:cs typeface="Calibri" panose="020F0502020204030204" pitchFamily="34" charset="0"/>
              </a:rPr>
              <a:t>, clause 5.3.10 and </a:t>
            </a:r>
            <a:br>
              <a:rPr lang="en-US" altLang="en-US" sz="1400" dirty="0">
                <a:latin typeface="Calibri" panose="020F0502020204030204" pitchFamily="34" charset="0"/>
                <a:cs typeface="Calibri" panose="020F0502020204030204" pitchFamily="34" charset="0"/>
              </a:rPr>
            </a:br>
            <a:r>
              <a:rPr lang="en-US" altLang="en-US" sz="1400" i="1" dirty="0">
                <a:latin typeface="Calibri" panose="020F0502020204030204" pitchFamily="34" charset="0"/>
                <a:cs typeface="Calibri" panose="020F0502020204030204" pitchFamily="34" charset="0"/>
              </a:rPr>
              <a:t>Antitrust and Competition Policy: What You Need to Know </a:t>
            </a:r>
            <a:r>
              <a:rPr lang="en-US" altLang="en-US" sz="1400" dirty="0">
                <a:latin typeface="Calibri" panose="020F0502020204030204" pitchFamily="34" charset="0"/>
                <a:cs typeface="Calibri" panose="020F0502020204030204" pitchFamily="34" charset="0"/>
              </a:rPr>
              <a:t>at http://standards.ieee.org/develop/policies/antitrust.pdf</a:t>
            </a:r>
          </a:p>
        </p:txBody>
      </p:sp>
      <p:sp>
        <p:nvSpPr>
          <p:cNvPr id="21510" name="Text Box 5"/>
          <p:cNvSpPr txBox="1"/>
          <p:nvPr/>
        </p:nvSpPr>
        <p:spPr>
          <a:xfrm>
            <a:off x="838200" y="610235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#7</a:t>
            </a:r>
            <a:endParaRPr lang="en-US" altLang="en-US" sz="2400"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363512026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2531"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12</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a:ln>
                  <a:noFill/>
                </a:ln>
                <a:solidFill>
                  <a:schemeClr val="tx2"/>
                </a:solidFill>
                <a:effectLst/>
                <a:uLnTx/>
                <a:uFillTx/>
                <a:latin typeface="+mj-lt"/>
                <a:ea typeface="MS PGothic" panose="020B0600070205080204" pitchFamily="34" charset="-128"/>
                <a:cs typeface="MS PGothic" panose="020B0600070205080204" pitchFamily="34" charset="-128"/>
              </a:rPr>
              <a:t>Participation in IEEE 802 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829800" cy="4352925"/>
          </a:xfrm>
          <a:prstGeom prst="rect">
            <a:avLst/>
          </a:prstGeom>
        </p:spPr>
        <p:txBody>
          <a:bodyPr>
            <a:normAutofit fontScale="70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All participation in IEEE 802 Working Group meetings is on an individual basis</a:t>
            </a: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Participants in the IEEE standards development individual process shall act based on their qualifications and experience.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2"/>
              </a:rPr>
              <a:t>https://standards.ieee.org/develop/policies/bylaws/sb_bylaws.pdf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a:t>
            </a:r>
            <a:endPar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a:t>
            </a:r>
            <a:r>
              <a:rPr kumimoji="0" lang="en-US"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IEEE 802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Working Group membership is by individual; “Working Group members shall participate in the consensus process in a manner consistent with their professional expert opinion as individuals, and not as organizational representatives”. (</a:t>
            </a:r>
            <a:r>
              <a:rPr kumimoji="0" lang="en-GB" altLang="zh-CN" b="0" i="1"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3"/>
              </a:rPr>
              <a:t>http://ieee802.org/PNP/approved/IEEE_802_WG_PandP_v19.pdf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4.2.1)</a:t>
            </a:r>
            <a:endParaRPr kumimoji="0" lang="en-US" altLang="zh-CN" sz="2000"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have an obligation to act and vote as an individual and not under the direction of any other individual or group. Your obligation to act and vote as an individual applies in all cases, regardless of any external commitments, agreements, contracts, or orders. </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shall not direct the actions or votes of any other member of an IEEE 802 Working Group or retaliate against any other member for their actions or votes within IEEE 802 Working Group meetings, see </a:t>
            </a:r>
            <a:r>
              <a:rPr kumimoji="0" lang="en-US"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4"/>
              </a:rPr>
              <a:t>https://standards.ieee.org/develop/policies/bylaws/sb_bylaws.pdf </a:t>
            </a: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5.2.1.3 and </a:t>
            </a:r>
            <a:r>
              <a:rPr kumimoji="0" lang="en-GB"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3"/>
              </a:rPr>
              <a:t>http://ieee802.org/PNP/approved/IEEE_802_WG_PandP_v19.pdf</a:t>
            </a:r>
            <a:r>
              <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3.4.1, list item </a:t>
            </a:r>
            <a:r>
              <a:rPr kumimoji="0" lang="en-GB" altLang="zh-CN" sz="2400" b="1" i="0" u="none" strike="noStrike" kern="0" cap="none" spc="0" normalizeH="0" baseline="0" noProof="0" dirty="0" smtClean="0">
                <a:ln>
                  <a:noFill/>
                </a:ln>
                <a:solidFill>
                  <a:schemeClr val="tx1"/>
                </a:solidFill>
                <a:effectLst/>
                <a:uLnTx/>
                <a:uFillTx/>
                <a:latin typeface="Calibri" panose="020F0502020204030204" pitchFamily="34" charset="0"/>
                <a:cs typeface="Calibri" panose="020F0502020204030204" pitchFamily="34" charset="0"/>
              </a:rPr>
              <a:t>x</a:t>
            </a:r>
            <a:endPar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None/>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By participating in IEEE 802 meetings, you accept these requirements.  If you do not agree to these policies then you shall not participate.</a:t>
            </a:r>
            <a:endParaRPr kumimoji="0" lang="zh-CN" altLang="en-US"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p:txBody>
      </p:sp>
      <p:sp>
        <p:nvSpPr>
          <p:cNvPr id="22534" name="Text Box 5"/>
          <p:cNvSpPr txBox="1"/>
          <p:nvPr/>
        </p:nvSpPr>
        <p:spPr>
          <a:xfrm>
            <a:off x="838200" y="6105525"/>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#8</a:t>
            </a:r>
            <a:endParaRPr lang="en-US" altLang="en-US" sz="2400"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50075690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a:t>Guideline for Straw Polls during TG Teleconference</a:t>
            </a:r>
          </a:p>
        </p:txBody>
      </p:sp>
      <p:sp>
        <p:nvSpPr>
          <p:cNvPr id="3" name="文本占位符 2"/>
          <p:cNvSpPr>
            <a:spLocks noGrp="1"/>
          </p:cNvSpPr>
          <p:nvPr>
            <p:ph type="body" idx="1"/>
          </p:nvPr>
        </p:nvSpPr>
        <p:spPr>
          <a:xfrm>
            <a:off x="914400" y="1679575"/>
            <a:ext cx="10361930" cy="4669790"/>
          </a:xfrm>
        </p:spPr>
        <p:txBody>
          <a:bodyPr>
            <a:noAutofit/>
          </a:bodyPr>
          <a:lstStyle/>
          <a:p>
            <a:pPr latinLnBrk="0">
              <a:spcBef>
                <a:spcPts val="0"/>
              </a:spcBef>
            </a:pPr>
            <a:r>
              <a:rPr lang="en-US" altLang="zh-CN" sz="1200" dirty="0">
                <a:latin typeface="Arial" panose="020B0604020202020204" pitchFamily="34" charset="0"/>
                <a:cs typeface="Arial" panose="020B0604020202020204" pitchFamily="34" charset="0"/>
              </a:rPr>
              <a:t>Each member that intends to join the conference call (</a:t>
            </a:r>
            <a:r>
              <a:rPr lang="en-US" altLang="zh-CN" sz="1200" dirty="0" err="1">
                <a:latin typeface="Arial" panose="020B0604020202020204" pitchFamily="34" charset="0"/>
                <a:cs typeface="Arial" panose="020B0604020202020204" pitchFamily="34" charset="0"/>
              </a:rPr>
              <a:t>webex</a:t>
            </a:r>
            <a:r>
              <a:rPr lang="en-US" altLang="zh-CN" sz="1200" dirty="0">
                <a:latin typeface="Arial" panose="020B0604020202020204" pitchFamily="34" charset="0"/>
                <a:cs typeface="Arial" panose="020B0604020202020204" pitchFamily="34" charset="0"/>
              </a:rPr>
              <a:t>) and vote needs to:</a:t>
            </a:r>
          </a:p>
          <a:p>
            <a:pPr latinLnBrk="0">
              <a:spcBef>
                <a:spcPts val="0"/>
              </a:spcBef>
            </a:pPr>
            <a:r>
              <a:rPr lang="en-US" altLang="zh-CN" sz="1200" b="0" dirty="0">
                <a:latin typeface="Arial" panose="020B0604020202020204" pitchFamily="34" charset="0"/>
                <a:cs typeface="Arial" panose="020B0604020202020204" pitchFamily="34" charset="0"/>
              </a:rPr>
              <a:t>1)    Ensure that their name and affiliation is listed in the participants list</a:t>
            </a:r>
          </a:p>
          <a:p>
            <a:pPr latinLnBrk="0">
              <a:spcBef>
                <a:spcPts val="0"/>
              </a:spcBef>
            </a:pPr>
            <a:r>
              <a:rPr lang="en-US" altLang="zh-CN" sz="1200" b="0" dirty="0">
                <a:latin typeface="Arial" panose="020B0604020202020204" pitchFamily="34" charset="0"/>
                <a:cs typeface="Arial" panose="020B0604020202020204" pitchFamily="34" charset="0"/>
              </a:rPr>
              <a:t>	- If you are not properly identified in the participants list, your vote will be removed from the straw polls results</a:t>
            </a:r>
          </a:p>
          <a:p>
            <a:pPr latinLnBrk="0">
              <a:spcBef>
                <a:spcPts val="0"/>
              </a:spcBef>
            </a:pPr>
            <a:r>
              <a:rPr lang="en-US" altLang="zh-CN" sz="1200" b="0" dirty="0">
                <a:latin typeface="Arial" panose="020B0604020202020204" pitchFamily="34" charset="0"/>
                <a:cs typeface="Arial" panose="020B0604020202020204" pitchFamily="34" charset="0"/>
              </a:rPr>
              <a:t>2)    Ensure that they join the conference call online before dialing in, in order to ensure that name and affiliation appear in the participants list</a:t>
            </a:r>
          </a:p>
          <a:p>
            <a:pPr latinLnBrk="0">
              <a:spcBef>
                <a:spcPts val="0"/>
              </a:spcBef>
            </a:pPr>
            <a:r>
              <a:rPr lang="en-US" altLang="zh-CN" sz="1200" b="0" dirty="0">
                <a:latin typeface="Arial" panose="020B0604020202020204" pitchFamily="34" charset="0"/>
                <a:cs typeface="Arial" panose="020B0604020202020204" pitchFamily="34" charset="0"/>
              </a:rPr>
              <a:t>	- Audio connection via cellphone or landline can be achieved by having WebEx calling the phone number or by dialing in using the identification numbers provided when joining online</a:t>
            </a:r>
            <a:endParaRPr lang="en-US" altLang="zh-CN" sz="1200" dirty="0">
              <a:latin typeface="Arial" panose="020B0604020202020204" pitchFamily="34" charset="0"/>
              <a:cs typeface="Arial" panose="020B0604020202020204" pitchFamily="34" charset="0"/>
            </a:endParaRPr>
          </a:p>
          <a:p>
            <a:pPr latinLnBrk="0">
              <a:spcBef>
                <a:spcPts val="0"/>
              </a:spcBef>
            </a:pPr>
            <a:endParaRPr lang="en-US" altLang="zh-CN" sz="1200" dirty="0">
              <a:latin typeface="Arial" panose="020B0604020202020204" pitchFamily="34" charset="0"/>
              <a:cs typeface="Arial" panose="020B0604020202020204" pitchFamily="34" charset="0"/>
            </a:endParaRPr>
          </a:p>
          <a:p>
            <a:pPr latinLnBrk="0">
              <a:spcBef>
                <a:spcPts val="0"/>
              </a:spcBef>
            </a:pPr>
            <a:r>
              <a:rPr lang="en-US" altLang="zh-CN" sz="1200" dirty="0">
                <a:latin typeface="Arial" panose="020B0604020202020204" pitchFamily="34" charset="0"/>
                <a:cs typeface="Arial" panose="020B0604020202020204" pitchFamily="34" charset="0"/>
              </a:rPr>
              <a:t>One or more Straw Polls can be run for each presentation (no motions allowed)</a:t>
            </a:r>
          </a:p>
          <a:p>
            <a:pPr latinLnBrk="0">
              <a:spcBef>
                <a:spcPts val="0"/>
              </a:spcBef>
            </a:pPr>
            <a:r>
              <a:rPr lang="en-US" altLang="zh-CN" sz="1200" b="0" dirty="0">
                <a:latin typeface="Arial" panose="020B0604020202020204" pitchFamily="34" charset="0"/>
                <a:cs typeface="Arial" panose="020B0604020202020204" pitchFamily="34" charset="0"/>
              </a:rPr>
              <a:t>1)    Straw Poll will first be shown on the screen (after discussions as usual))</a:t>
            </a:r>
          </a:p>
          <a:p>
            <a:pPr latinLnBrk="0">
              <a:spcBef>
                <a:spcPts val="0"/>
              </a:spcBef>
            </a:pPr>
            <a:r>
              <a:rPr lang="en-US" altLang="zh-CN" sz="1200" b="0" dirty="0">
                <a:latin typeface="Arial" panose="020B0604020202020204" pitchFamily="34" charset="0"/>
                <a:cs typeface="Arial" panose="020B0604020202020204" pitchFamily="34" charset="0"/>
              </a:rPr>
              <a:t>2)    Chair will then copy the straw poll and display it via the conference call’s polling system</a:t>
            </a:r>
          </a:p>
          <a:p>
            <a:pPr latinLnBrk="0">
              <a:spcBef>
                <a:spcPts val="0"/>
              </a:spcBef>
            </a:pPr>
            <a:r>
              <a:rPr lang="en-US" altLang="zh-CN" sz="1200" b="0" dirty="0">
                <a:latin typeface="Arial" panose="020B0604020202020204" pitchFamily="34" charset="0"/>
                <a:cs typeface="Arial" panose="020B0604020202020204" pitchFamily="34" charset="0"/>
              </a:rPr>
              <a:t>	- A straw poll can allow either a single choice response or multiple choice responses (e.g., vote for as many as you like); single choice will be used by default unless presenter indicates otherwise</a:t>
            </a:r>
          </a:p>
          <a:p>
            <a:pPr latinLnBrk="0">
              <a:spcBef>
                <a:spcPts val="0"/>
              </a:spcBef>
            </a:pPr>
            <a:r>
              <a:rPr lang="en-US" altLang="zh-CN" sz="1200" b="0" dirty="0">
                <a:latin typeface="Arial" panose="020B0604020202020204" pitchFamily="34" charset="0"/>
                <a:cs typeface="Arial" panose="020B0604020202020204" pitchFamily="34" charset="0"/>
              </a:rPr>
              <a:t>3)    A Pop-Up window with the SP will appear for each member that is online</a:t>
            </a:r>
          </a:p>
          <a:p>
            <a:pPr latinLnBrk="0">
              <a:spcBef>
                <a:spcPts val="0"/>
              </a:spcBef>
            </a:pPr>
            <a:r>
              <a:rPr lang="en-US" altLang="zh-CN" sz="1200" b="0" dirty="0">
                <a:latin typeface="Arial" panose="020B0604020202020204" pitchFamily="34" charset="0"/>
                <a:cs typeface="Arial" panose="020B0604020202020204" pitchFamily="34" charset="0"/>
              </a:rPr>
              <a:t>	- The Chair will remind members to cast their vote and will announce the end of the vote, after which no more voting can take place</a:t>
            </a:r>
          </a:p>
          <a:p>
            <a:pPr latinLnBrk="0">
              <a:spcBef>
                <a:spcPts val="0"/>
              </a:spcBef>
            </a:pPr>
            <a:r>
              <a:rPr lang="en-US" altLang="zh-CN" sz="1200" b="0" dirty="0">
                <a:latin typeface="Arial" panose="020B0604020202020204" pitchFamily="34" charset="0"/>
                <a:cs typeface="Arial" panose="020B0604020202020204" pitchFamily="34" charset="0"/>
              </a:rPr>
              <a:t>	- Members are invited to cast their vote in a timely fashion, otherwise they will miss the window of vote and be unable to cast their vote</a:t>
            </a:r>
          </a:p>
          <a:p>
            <a:pPr latinLnBrk="0">
              <a:spcBef>
                <a:spcPts val="0"/>
              </a:spcBef>
            </a:pPr>
            <a:r>
              <a:rPr lang="en-US" altLang="zh-CN" sz="1200" b="0" dirty="0">
                <a:latin typeface="Arial" panose="020B0604020202020204" pitchFamily="34" charset="0"/>
                <a:cs typeface="Arial" panose="020B0604020202020204" pitchFamily="34" charset="0"/>
              </a:rPr>
              <a:t>	- Choose carefully! The system will not allow a vote to be changed once the vote has been submitted, even if the SP is still open for voting</a:t>
            </a:r>
          </a:p>
          <a:p>
            <a:pPr latinLnBrk="0">
              <a:spcBef>
                <a:spcPts val="0"/>
              </a:spcBef>
            </a:pPr>
            <a:r>
              <a:rPr lang="en-US" altLang="zh-CN" sz="1200" b="0" dirty="0">
                <a:latin typeface="Arial" panose="020B0604020202020204" pitchFamily="34" charset="0"/>
                <a:cs typeface="Arial" panose="020B0604020202020204" pitchFamily="34" charset="0"/>
              </a:rPr>
              <a:t>	- After a reasonable time (1 min or so) the chair will close the poll</a:t>
            </a:r>
          </a:p>
          <a:p>
            <a:pPr latinLnBrk="0">
              <a:spcBef>
                <a:spcPts val="0"/>
              </a:spcBef>
            </a:pPr>
            <a:r>
              <a:rPr lang="en-US" altLang="zh-CN" sz="1200" b="0" dirty="0">
                <a:latin typeface="Arial" panose="020B0604020202020204" pitchFamily="34" charset="0"/>
                <a:cs typeface="Arial" panose="020B0604020202020204" pitchFamily="34" charset="0"/>
              </a:rPr>
              <a:t>4)    The Outcome of the SP is reported to the group and will be noted in the meeting minutes, as usual</a:t>
            </a:r>
          </a:p>
          <a:p>
            <a:pPr latinLnBrk="0">
              <a:spcBef>
                <a:spcPts val="0"/>
              </a:spcBef>
            </a:pPr>
            <a:r>
              <a:rPr lang="en-US" altLang="zh-CN" sz="1200" b="0" dirty="0">
                <a:latin typeface="Arial" panose="020B0604020202020204" pitchFamily="34" charset="0"/>
                <a:cs typeface="Arial" panose="020B0604020202020204" pitchFamily="34" charset="0"/>
              </a:rPr>
              <a:t>	- Note: Votes cast by unidentified members may be removed, so please ensure that name and affiliation are correct</a:t>
            </a:r>
            <a:endParaRPr lang="en-US" altLang="zh-CN" sz="1200" dirty="0">
              <a:latin typeface="Arial" panose="020B0604020202020204" pitchFamily="34" charset="0"/>
              <a:cs typeface="Arial" panose="020B0604020202020204" pitchFamily="34" charset="0"/>
            </a:endParaRPr>
          </a:p>
          <a:p>
            <a:pPr latinLnBrk="0">
              <a:spcBef>
                <a:spcPts val="0"/>
              </a:spcBef>
            </a:pPr>
            <a:endParaRPr lang="en-US" altLang="zh-CN" sz="1200" dirty="0">
              <a:latin typeface="Arial" panose="020B0604020202020204" pitchFamily="34" charset="0"/>
              <a:cs typeface="Arial" panose="020B0604020202020204" pitchFamily="34" charset="0"/>
            </a:endParaRPr>
          </a:p>
          <a:p>
            <a:pPr latinLnBrk="0">
              <a:spcBef>
                <a:spcPts val="0"/>
              </a:spcBef>
            </a:pPr>
            <a:r>
              <a:rPr lang="en-US" altLang="zh-CN" sz="1200" dirty="0">
                <a:latin typeface="Arial" panose="020B0604020202020204" pitchFamily="34" charset="0"/>
                <a:cs typeface="Arial" panose="020B0604020202020204" pitchFamily="34" charset="0"/>
              </a:rPr>
              <a:t>Note 1: Note that where a group of individuals is attending in common through a single dial in, there is only one vote available and therefore, all participants who wish to vote need to individually sign into the meeting to be included in the participant list.</a:t>
            </a:r>
          </a:p>
          <a:p>
            <a:pPr latinLnBrk="0">
              <a:spcBef>
                <a:spcPts val="0"/>
              </a:spcBef>
            </a:pPr>
            <a:r>
              <a:rPr lang="en-US" altLang="zh-CN" sz="1200" dirty="0">
                <a:latin typeface="Arial" panose="020B0604020202020204" pitchFamily="34" charset="0"/>
                <a:cs typeface="Arial" panose="020B0604020202020204" pitchFamily="34" charset="0"/>
              </a:rPr>
              <a:t>Note 2: This is the first time that such a system is being used for this purpose and as such the </a:t>
            </a:r>
            <a:r>
              <a:rPr lang="en-US" altLang="zh-CN" sz="1200" dirty="0" err="1">
                <a:latin typeface="Arial" panose="020B0604020202020204" pitchFamily="34" charset="0"/>
                <a:cs typeface="Arial" panose="020B0604020202020204" pitchFamily="34" charset="0"/>
              </a:rPr>
              <a:t>guidline</a:t>
            </a:r>
            <a:r>
              <a:rPr lang="en-US" altLang="zh-CN" sz="1200" dirty="0">
                <a:latin typeface="Arial" panose="020B0604020202020204" pitchFamily="34" charset="0"/>
                <a:cs typeface="Arial" panose="020B0604020202020204" pitchFamily="34" charset="0"/>
              </a:rPr>
              <a:t> is subject to change.</a:t>
            </a:r>
          </a:p>
        </p:txBody>
      </p:sp>
      <p:sp>
        <p:nvSpPr>
          <p:cNvPr id="22530" name="页脚占位符 2"/>
          <p:cNvSpPr>
            <a:spLocks noGrp="1"/>
          </p:cNvSpPr>
          <p:nvPr>
            <p:ph type="ftr" sz="quarter" idx="4294967295"/>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endParaRPr lang="en-US" altLang="zh-CN" dirty="0">
              <a:solidFill>
                <a:srgbClr val="000000"/>
              </a:solidFill>
              <a:latin typeface="Times New Roman" panose="02020603050405020304" pitchFamily="18" charset="0"/>
              <a:ea typeface="Arial Unicode MS" pitchFamily="34" charset="-122"/>
            </a:endParaRPr>
          </a:p>
        </p:txBody>
      </p:sp>
      <p:sp>
        <p:nvSpPr>
          <p:cNvPr id="22531" name="灯片编号占位符 3"/>
          <p:cNvSpPr>
            <a:spLocks noGrp="1"/>
          </p:cNvSpPr>
          <p:nvPr>
            <p:ph type="sldNum" sz="quarter" idx="4294967295"/>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13</a:t>
            </a:fld>
            <a:endParaRPr lang="en-US" altLang="en-US" dirty="0">
              <a:latin typeface="Times New Roman" panose="02020603050405020304" pitchFamily="18" charset="0"/>
              <a:ea typeface="Arial Unicode MS" pitchFamily="34" charset="-122"/>
            </a:endParaRPr>
          </a:p>
        </p:txBody>
      </p:sp>
      <p:sp>
        <p:nvSpPr>
          <p:cNvPr id="7"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8" name="Text Box 5"/>
          <p:cNvSpPr txBox="1"/>
          <p:nvPr/>
        </p:nvSpPr>
        <p:spPr>
          <a:xfrm>
            <a:off x="838200" y="6105525"/>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#9</a:t>
            </a:r>
            <a:endParaRPr lang="en-US" altLang="en-US" sz="2400" dirty="0">
              <a:latin typeface="Times New Roman" panose="02020603050405020304" pitchFamily="18" charset="0"/>
            </a:endParaRPr>
          </a:p>
        </p:txBody>
      </p:sp>
      <p:sp>
        <p:nvSpPr>
          <p:cNvPr id="10"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87527848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a:t>New Motion Rules for WG/TG Teleconferences</a:t>
            </a:r>
          </a:p>
        </p:txBody>
      </p:sp>
      <p:sp>
        <p:nvSpPr>
          <p:cNvPr id="3" name="文本占位符 2"/>
          <p:cNvSpPr>
            <a:spLocks noGrp="1"/>
          </p:cNvSpPr>
          <p:nvPr>
            <p:ph type="body" idx="1"/>
          </p:nvPr>
        </p:nvSpPr>
        <p:spPr>
          <a:xfrm>
            <a:off x="914400" y="1751965"/>
            <a:ext cx="10361930" cy="4267767"/>
          </a:xfrm>
        </p:spPr>
        <p:txBody>
          <a:bodyPr>
            <a:normAutofit fontScale="92500" lnSpcReduction="20000"/>
          </a:bodyPr>
          <a:lstStyle/>
          <a:p>
            <a:r>
              <a:rPr lang="zh-CN" altLang="en-US" sz="1600" u="sng" dirty="0"/>
              <a:t>Announcement of Rules Change </a:t>
            </a:r>
            <a:r>
              <a:rPr lang="en-US" altLang="zh-CN" sz="1600" u="sng" dirty="0"/>
              <a:t>from IEEE 802.11 WG Chair</a:t>
            </a:r>
            <a:r>
              <a:rPr lang="zh-CN" altLang="en-US" sz="1600" u="sng" dirty="0"/>
              <a:t>:</a:t>
            </a:r>
          </a:p>
          <a:p>
            <a:endParaRPr lang="zh-CN" altLang="en-US" sz="1600" dirty="0"/>
          </a:p>
          <a:p>
            <a:r>
              <a:rPr lang="zh-CN" altLang="en-US" sz="1600" dirty="0"/>
              <a:t>To enable the timely and efficient progress of work during the exceptional circumstance of cancelled plenary and interim sessions: Effective immediately,</a:t>
            </a:r>
          </a:p>
          <a:p>
            <a:r>
              <a:rPr lang="zh-CN" altLang="en-US" sz="1600" dirty="0"/>
              <a:t>The following process change is in effect for the duration of time until WG11 is able to hold face-to-face meetings:</a:t>
            </a:r>
          </a:p>
          <a:p>
            <a:r>
              <a:rPr lang="zh-CN" altLang="en-US" sz="1600" dirty="0"/>
              <a:t>(a)     “Task Group (TG), Study Group (SG) and Standing Committee (SC) motions may be held during teleconference meetings.</a:t>
            </a:r>
          </a:p>
          <a:p>
            <a:r>
              <a:rPr lang="zh-CN" altLang="en-US" sz="1600" dirty="0"/>
              <a:t>(b)     TG/SG/SC teleconference meetings that will consider motions shall be approved by the WG Chair, and if approved, meetings and draft motions announced to the TG and WG11 reflectors 10 days prior to the meeting.</a:t>
            </a:r>
          </a:p>
          <a:p>
            <a:r>
              <a:rPr lang="zh-CN" altLang="en-US" sz="1600" dirty="0"/>
              <a:t>(c)     If a motion is not approved by unanimous consent, it shall be taken as a roll call [recorded] vote.</a:t>
            </a:r>
          </a:p>
          <a:p>
            <a:endParaRPr lang="zh-CN" altLang="en-US" sz="1600" dirty="0"/>
          </a:p>
          <a:p>
            <a:r>
              <a:rPr lang="zh-CN" altLang="en-US" sz="1600" dirty="0"/>
              <a:t>This change is NOT applicable to a TG operating under the accelerated process or as an IEEE-SA Ballot Comment Resolution Committee.</a:t>
            </a:r>
          </a:p>
          <a:p>
            <a:endParaRPr lang="zh-CN" altLang="en-US" sz="1600" dirty="0"/>
          </a:p>
          <a:p>
            <a:r>
              <a:rPr lang="zh-CN" altLang="en-US" sz="1600" dirty="0"/>
              <a:t>Implementation:</a:t>
            </a:r>
          </a:p>
          <a:p>
            <a:r>
              <a:rPr lang="zh-CN" altLang="en-US" sz="1600" dirty="0"/>
              <a:t>As a default, TG/SG/SC teleconferences during which motions are held will be scheduled at or near 9am Eastern (6AM Pacific, 2PM London, 9PM Beijing, 6:30PM Delhi). The goal being that teleconferences in which motions are held are not 11pm-6am for the majority of members.</a:t>
            </a:r>
          </a:p>
        </p:txBody>
      </p:sp>
      <p:sp>
        <p:nvSpPr>
          <p:cNvPr id="5"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6" name="Text Box 5"/>
          <p:cNvSpPr txBox="1"/>
          <p:nvPr/>
        </p:nvSpPr>
        <p:spPr>
          <a:xfrm>
            <a:off x="838200" y="6105525"/>
            <a:ext cx="1075936"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#10</a:t>
            </a:r>
            <a:endParaRPr lang="en-US" altLang="en-US" sz="2400" dirty="0">
              <a:latin typeface="Times New Roman" panose="02020603050405020304" pitchFamily="18" charset="0"/>
            </a:endParaRPr>
          </a:p>
        </p:txBody>
      </p:sp>
      <p:sp>
        <p:nvSpPr>
          <p:cNvPr id="7"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2141537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5" name="标题 1"/>
          <p:cNvSpPr>
            <a:spLocks noGrp="1"/>
          </p:cNvSpPr>
          <p:nvPr>
            <p:ph type="title"/>
          </p:nvPr>
        </p:nvSpPr>
        <p:spPr>
          <a:xfrm>
            <a:off x="914400" y="610235"/>
            <a:ext cx="10361613" cy="1065213"/>
          </a:xfrm>
        </p:spPr>
        <p:txBody>
          <a:bodyPr vert="horz" wrap="square" lIns="92160" tIns="46080" rIns="92160" bIns="46080" anchor="ctr" anchorCtr="0"/>
          <a:lstStyle/>
          <a:p>
            <a:pPr eaLnBrk="1" hangingPunct="1"/>
            <a:r>
              <a:rPr lang="en-US" altLang="zh-CN" sz="3200" dirty="0" err="1" smtClean="0"/>
              <a:t>TGbd</a:t>
            </a:r>
            <a:r>
              <a:rPr lang="en-US" altLang="zh-CN" sz="3200" dirty="0" smtClean="0"/>
              <a:t> TCs in Jul and Aug 2022</a:t>
            </a:r>
            <a:endParaRPr lang="zh-CN" altLang="en-US" sz="3200" dirty="0"/>
          </a:p>
        </p:txBody>
      </p:sp>
      <p:sp>
        <p:nvSpPr>
          <p:cNvPr id="36867" name="灯片编号占位符 5"/>
          <p:cNvSpPr>
            <a:spLocks noGrp="1"/>
          </p:cNvSpPr>
          <p:nvPr>
            <p:ph type="sldNum"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15</a:t>
            </a:fld>
            <a:endParaRPr lang="en-US" altLang="en-US" dirty="0">
              <a:latin typeface="Times New Roman" panose="02020603050405020304" pitchFamily="18" charset="0"/>
              <a:ea typeface="Arial Unicode MS" pitchFamily="34" charset="-122"/>
            </a:endParaRPr>
          </a:p>
        </p:txBody>
      </p:sp>
      <p:sp>
        <p:nvSpPr>
          <p:cNvPr id="36868" name="页脚占位符 4"/>
          <p:cNvSpPr>
            <a:spLocks noGrp="1"/>
          </p:cNvSpPr>
          <p:nvPr>
            <p:ph type="ft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9"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
        <p:nvSpPr>
          <p:cNvPr id="10" name="内容占位符 2"/>
          <p:cNvSpPr>
            <a:spLocks noGrp="1"/>
          </p:cNvSpPr>
          <p:nvPr/>
        </p:nvSpPr>
        <p:spPr>
          <a:xfrm>
            <a:off x="1143000" y="2057400"/>
            <a:ext cx="10287000" cy="3960810"/>
          </a:xfrm>
          <a:prstGeom prst="rect">
            <a:avLst/>
          </a:prstGeom>
          <a:noFill/>
          <a:ln w="9525">
            <a:noFill/>
          </a:ln>
        </p:spPr>
        <p:txBody>
          <a:bodyPr vert="horz" wrap="square" lIns="92160" tIns="46080" rIns="92160" bIns="46080" anchor="t" anchorCtr="0">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342900" indent="-342900" eaLnBrk="1" hangingPunct="1">
              <a:spcAft>
                <a:spcPts val="600"/>
              </a:spcAft>
              <a:buFont typeface="Arial" panose="020B0604020202020204" pitchFamily="34" charset="0"/>
              <a:buChar char="•"/>
            </a:pPr>
            <a:r>
              <a:rPr lang="en-US" altLang="zh-CN" sz="2800" dirty="0">
                <a:solidFill>
                  <a:schemeClr val="bg1">
                    <a:lumMod val="85000"/>
                  </a:schemeClr>
                </a:solidFill>
                <a:cs typeface="+mn-ea"/>
                <a:sym typeface="+mn-ea"/>
              </a:rPr>
              <a:t>Jul 26</a:t>
            </a:r>
            <a:r>
              <a:rPr lang="en-US" altLang="zh-CN" sz="2800" baseline="30000" dirty="0">
                <a:solidFill>
                  <a:schemeClr val="bg1">
                    <a:lumMod val="85000"/>
                  </a:schemeClr>
                </a:solidFill>
                <a:cs typeface="+mn-ea"/>
                <a:sym typeface="+mn-ea"/>
              </a:rPr>
              <a:t>th</a:t>
            </a:r>
            <a:r>
              <a:rPr lang="en-US" altLang="zh-CN" sz="2800" dirty="0">
                <a:solidFill>
                  <a:schemeClr val="bg1">
                    <a:lumMod val="85000"/>
                  </a:schemeClr>
                </a:solidFill>
                <a:cs typeface="+mn-ea"/>
                <a:sym typeface="+mn-ea"/>
              </a:rPr>
              <a:t>, 2022, 		10:00am ~ 11:59am, ET (all CRs presented)</a:t>
            </a:r>
          </a:p>
          <a:p>
            <a:pPr marL="342900" indent="-342900" eaLnBrk="1" hangingPunct="1">
              <a:spcAft>
                <a:spcPts val="600"/>
              </a:spcAft>
              <a:buFont typeface="Arial" panose="020B0604020202020204" pitchFamily="34" charset="0"/>
              <a:buChar char="•"/>
            </a:pPr>
            <a:r>
              <a:rPr lang="en-US" altLang="zh-CN" sz="2800" dirty="0">
                <a:solidFill>
                  <a:schemeClr val="bg1">
                    <a:lumMod val="85000"/>
                  </a:schemeClr>
                </a:solidFill>
                <a:cs typeface="+mn-ea"/>
                <a:sym typeface="+mn-ea"/>
              </a:rPr>
              <a:t>Aug 9</a:t>
            </a:r>
            <a:r>
              <a:rPr lang="en-US" altLang="zh-CN" sz="2800" baseline="30000" dirty="0">
                <a:solidFill>
                  <a:schemeClr val="bg1">
                    <a:lumMod val="85000"/>
                  </a:schemeClr>
                </a:solidFill>
                <a:cs typeface="+mn-ea"/>
                <a:sym typeface="+mn-ea"/>
              </a:rPr>
              <a:t>th</a:t>
            </a:r>
            <a:r>
              <a:rPr lang="en-US" altLang="zh-CN" sz="2800" dirty="0">
                <a:solidFill>
                  <a:schemeClr val="bg1">
                    <a:lumMod val="85000"/>
                  </a:schemeClr>
                </a:solidFill>
                <a:cs typeface="+mn-ea"/>
                <a:sym typeface="+mn-ea"/>
              </a:rPr>
              <a:t>, 2022, 		10:00am ~ 11:59am, ET ( all CRs done)</a:t>
            </a:r>
          </a:p>
          <a:p>
            <a:pPr marL="342900" indent="-342900" eaLnBrk="1" hangingPunct="1">
              <a:spcAft>
                <a:spcPts val="600"/>
              </a:spcAft>
              <a:buFont typeface="Arial" panose="020B0604020202020204" pitchFamily="34" charset="0"/>
              <a:buChar char="•"/>
            </a:pPr>
            <a:r>
              <a:rPr lang="en-US" altLang="zh-CN" sz="2800" dirty="0">
                <a:solidFill>
                  <a:srgbClr val="00B050"/>
                </a:solidFill>
                <a:cs typeface="+mn-ea"/>
                <a:sym typeface="+mn-ea"/>
              </a:rPr>
              <a:t>Aug 23</a:t>
            </a:r>
            <a:r>
              <a:rPr lang="en-US" altLang="zh-CN" sz="2800" baseline="30000" dirty="0">
                <a:solidFill>
                  <a:srgbClr val="00B050"/>
                </a:solidFill>
                <a:cs typeface="+mn-ea"/>
                <a:sym typeface="+mn-ea"/>
              </a:rPr>
              <a:t>rd</a:t>
            </a:r>
            <a:r>
              <a:rPr lang="en-US" altLang="zh-CN" sz="2800" dirty="0">
                <a:solidFill>
                  <a:srgbClr val="00B050"/>
                </a:solidFill>
                <a:cs typeface="+mn-ea"/>
                <a:sym typeface="+mn-ea"/>
              </a:rPr>
              <a:t>, 2022, 	10:00am ~ 11:59am, ET</a:t>
            </a:r>
          </a:p>
          <a:p>
            <a:pPr marL="342900" indent="-342900" eaLnBrk="1" hangingPunct="1">
              <a:spcAft>
                <a:spcPts val="600"/>
              </a:spcAft>
              <a:buFont typeface="Arial" panose="020B0604020202020204" pitchFamily="34" charset="0"/>
              <a:buChar char="•"/>
            </a:pPr>
            <a:r>
              <a:rPr lang="en-US" altLang="zh-CN" sz="2800" dirty="0">
                <a:solidFill>
                  <a:srgbClr val="00B050"/>
                </a:solidFill>
                <a:cs typeface="+mn-ea"/>
                <a:sym typeface="+mn-ea"/>
              </a:rPr>
              <a:t>Sep 6</a:t>
            </a:r>
            <a:r>
              <a:rPr lang="en-US" altLang="zh-CN" sz="2800" baseline="30000" dirty="0">
                <a:solidFill>
                  <a:srgbClr val="00B050"/>
                </a:solidFill>
                <a:cs typeface="+mn-ea"/>
                <a:sym typeface="+mn-ea"/>
              </a:rPr>
              <a:t>th</a:t>
            </a:r>
            <a:r>
              <a:rPr lang="en-US" altLang="zh-CN" sz="2800" dirty="0">
                <a:solidFill>
                  <a:srgbClr val="00B050"/>
                </a:solidFill>
                <a:cs typeface="+mn-ea"/>
                <a:sym typeface="+mn-ea"/>
              </a:rPr>
              <a:t>, 2022, 		10:00am ~ 11:59am, ET</a:t>
            </a:r>
          </a:p>
          <a:p>
            <a:pPr eaLnBrk="1" hangingPunct="1">
              <a:spcAft>
                <a:spcPts val="600"/>
              </a:spcAft>
            </a:pPr>
            <a:endParaRPr lang="en-US" altLang="zh-CN" sz="2800" dirty="0">
              <a:solidFill>
                <a:schemeClr val="tx1"/>
              </a:solidFill>
              <a:cs typeface="+mn-ea"/>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err="1"/>
              <a:t>TGbd</a:t>
            </a:r>
            <a:r>
              <a:rPr lang="en-US" altLang="zh-CN" dirty="0"/>
              <a:t> Documents Update</a:t>
            </a:r>
          </a:p>
        </p:txBody>
      </p:sp>
      <p:sp>
        <p:nvSpPr>
          <p:cNvPr id="5"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6"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graphicFrame>
        <p:nvGraphicFramePr>
          <p:cNvPr id="8" name="表格 7"/>
          <p:cNvGraphicFramePr>
            <a:graphicFrameLocks noGrp="1"/>
          </p:cNvGraphicFramePr>
          <p:nvPr>
            <p:custDataLst>
              <p:tags r:id="rId1"/>
            </p:custDataLst>
            <p:extLst>
              <p:ext uri="{D42A27DB-BD31-4B8C-83A1-F6EECF244321}">
                <p14:modId xmlns:p14="http://schemas.microsoft.com/office/powerpoint/2010/main" val="1515031203"/>
              </p:ext>
            </p:extLst>
          </p:nvPr>
        </p:nvGraphicFramePr>
        <p:xfrm>
          <a:off x="750898" y="1600248"/>
          <a:ext cx="10668000" cy="4450080"/>
        </p:xfrm>
        <a:graphic>
          <a:graphicData uri="http://schemas.openxmlformats.org/drawingml/2006/table">
            <a:tbl>
              <a:tblPr firstRow="1" bandRow="1">
                <a:tableStyleId>{5C22544A-7EE6-4342-B048-85BDC9FD1C3A}</a:tableStyleId>
              </a:tblPr>
              <a:tblGrid>
                <a:gridCol w="2667068"/>
                <a:gridCol w="8000932"/>
              </a:tblGrid>
              <a:tr h="192026">
                <a:tc>
                  <a:txBody>
                    <a:bodyPr/>
                    <a:lstStyle/>
                    <a:p>
                      <a:r>
                        <a:rPr lang="en-US" altLang="zh-CN" sz="1200" dirty="0" smtClean="0"/>
                        <a:t>TG Documents</a:t>
                      </a:r>
                    </a:p>
                  </a:txBody>
                  <a:tcPr/>
                </a:tc>
                <a:tc>
                  <a:txBody>
                    <a:bodyPr/>
                    <a:lstStyle/>
                    <a:p>
                      <a:r>
                        <a:rPr lang="en-US" altLang="zh-CN" sz="1200" dirty="0" smtClean="0"/>
                        <a:t>Latest</a:t>
                      </a:r>
                      <a:r>
                        <a:rPr lang="en-US" altLang="zh-CN" sz="1200" baseline="0" dirty="0" smtClean="0"/>
                        <a:t> Revision</a:t>
                      </a:r>
                      <a:endParaRPr lang="en-US" altLang="zh-CN" sz="1200" dirty="0" smtClean="0"/>
                    </a:p>
                  </a:txBody>
                  <a:tcPr/>
                </a:tc>
              </a:tr>
              <a:tr h="160355">
                <a:tc>
                  <a:txBody>
                    <a:bodyPr/>
                    <a:lstStyle/>
                    <a:p>
                      <a:r>
                        <a:rPr lang="en-US" altLang="zh-CN" sz="1000" dirty="0" smtClean="0"/>
                        <a:t>Definition and requirements</a:t>
                      </a:r>
                    </a:p>
                  </a:txBody>
                  <a:tcPr/>
                </a:tc>
                <a:tc>
                  <a:txBody>
                    <a:bodyPr/>
                    <a:lstStyle/>
                    <a:p>
                      <a:r>
                        <a:rPr lang="en-US" altLang="zh-CN" sz="1000" dirty="0" smtClean="0"/>
                        <a:t>11-19/0202r1</a:t>
                      </a:r>
                    </a:p>
                  </a:txBody>
                  <a:tcPr/>
                </a:tc>
              </a:tr>
              <a:tr h="160689">
                <a:tc>
                  <a:txBody>
                    <a:bodyPr/>
                    <a:lstStyle/>
                    <a:p>
                      <a:r>
                        <a:rPr lang="en-US" altLang="zh-CN" sz="1000" dirty="0" smtClean="0"/>
                        <a:t>Selection Procedure document</a:t>
                      </a:r>
                    </a:p>
                  </a:txBody>
                  <a:tcPr/>
                </a:tc>
                <a:tc>
                  <a:txBody>
                    <a:bodyPr/>
                    <a:lstStyle/>
                    <a:p>
                      <a:r>
                        <a:rPr lang="en-US" altLang="zh-CN" sz="1000" dirty="0" smtClean="0">
                          <a:solidFill>
                            <a:schemeClr val="tx1"/>
                          </a:solidFill>
                        </a:rPr>
                        <a:t>11-19/0030r6</a:t>
                      </a:r>
                    </a:p>
                  </a:txBody>
                  <a:tcPr/>
                </a:tc>
              </a:tr>
              <a:tr h="160355">
                <a:tc>
                  <a:txBody>
                    <a:bodyPr/>
                    <a:lstStyle/>
                    <a:p>
                      <a:r>
                        <a:rPr lang="en-US" altLang="zh-CN" sz="1000" dirty="0" smtClean="0"/>
                        <a:t>Functional Requirement document</a:t>
                      </a:r>
                    </a:p>
                  </a:txBody>
                  <a:tcPr/>
                </a:tc>
                <a:tc>
                  <a:txBody>
                    <a:bodyPr/>
                    <a:lstStyle/>
                    <a:p>
                      <a:r>
                        <a:rPr lang="en-US" altLang="zh-CN" sz="1000" dirty="0" smtClean="0">
                          <a:solidFill>
                            <a:schemeClr val="tx1"/>
                          </a:solidFill>
                        </a:rPr>
                        <a:t>11-19/0495r3</a:t>
                      </a:r>
                    </a:p>
                  </a:txBody>
                  <a:tcPr/>
                </a:tc>
              </a:tr>
              <a:tr h="160355">
                <a:tc>
                  <a:txBody>
                    <a:bodyPr/>
                    <a:lstStyle/>
                    <a:p>
                      <a:r>
                        <a:rPr lang="en-US" altLang="zh-CN" sz="1000" dirty="0" smtClean="0"/>
                        <a:t>Spec Framework document</a:t>
                      </a:r>
                    </a:p>
                  </a:txBody>
                  <a:tcPr/>
                </a:tc>
                <a:tc>
                  <a:txBody>
                    <a:bodyPr/>
                    <a:lstStyle/>
                    <a:p>
                      <a:r>
                        <a:rPr lang="en-US" altLang="zh-CN" sz="1000" dirty="0" smtClean="0">
                          <a:solidFill>
                            <a:schemeClr val="tx1"/>
                          </a:solidFill>
                        </a:rPr>
                        <a:t>11-19/0497r7</a:t>
                      </a:r>
                    </a:p>
                  </a:txBody>
                  <a:tcPr/>
                </a:tc>
              </a:tr>
              <a:tr h="160689">
                <a:tc>
                  <a:txBody>
                    <a:bodyPr/>
                    <a:lstStyle/>
                    <a:p>
                      <a:r>
                        <a:rPr lang="en-US" altLang="zh-CN" sz="1000" dirty="0" smtClean="0"/>
                        <a:t>Liaison response to IEEE VT/ITS</a:t>
                      </a:r>
                      <a:r>
                        <a:rPr lang="en-US" altLang="zh-CN" sz="1000" baseline="0" dirty="0" smtClean="0"/>
                        <a:t> 1609 WG</a:t>
                      </a:r>
                      <a:endParaRPr lang="en-US" altLang="zh-CN" sz="1000" dirty="0" smtClean="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11-19/0437r3</a:t>
                      </a:r>
                    </a:p>
                  </a:txBody>
                  <a:tcPr/>
                </a:tc>
              </a:tr>
              <a:tr h="160355">
                <a:tc>
                  <a:txBody>
                    <a:bodyPr/>
                    <a:lstStyle/>
                    <a:p>
                      <a:r>
                        <a:rPr lang="en-US" altLang="zh-CN" sz="1000" dirty="0" smtClean="0"/>
                        <a:t>Liaison response</a:t>
                      </a:r>
                      <a:r>
                        <a:rPr lang="en-US" altLang="zh-CN" sz="1000" baseline="0" dirty="0" smtClean="0"/>
                        <a:t> to ITU-T CITS</a:t>
                      </a:r>
                      <a:endParaRPr lang="en-US" altLang="zh-CN" sz="1000" dirty="0" smtClean="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11-19/0843r0</a:t>
                      </a:r>
                    </a:p>
                  </a:txBody>
                  <a:tcPr/>
                </a:tc>
              </a:tr>
              <a:tr h="160689">
                <a:tc>
                  <a:txBody>
                    <a:bodyPr/>
                    <a:lstStyle/>
                    <a:p>
                      <a:r>
                        <a:rPr lang="en-US" altLang="zh-CN" sz="1000" dirty="0" err="1" smtClean="0"/>
                        <a:t>TBbd</a:t>
                      </a:r>
                      <a:r>
                        <a:rPr lang="en-US" altLang="zh-CN" sz="1000" baseline="0" dirty="0" smtClean="0"/>
                        <a:t> FRD/SFD Motion Booklet</a:t>
                      </a:r>
                      <a:endParaRPr lang="en-US" altLang="zh-CN" sz="1000" dirty="0" smtClean="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11-19/0514r14</a:t>
                      </a:r>
                    </a:p>
                  </a:txBody>
                  <a:tcPr/>
                </a:tc>
              </a:tr>
              <a:tr h="160355">
                <a:tc>
                  <a:txBody>
                    <a:bodyPr/>
                    <a:lstStyle/>
                    <a:p>
                      <a:r>
                        <a:rPr lang="en-US" altLang="zh-CN" sz="1000" dirty="0" err="1" smtClean="0"/>
                        <a:t>TGbd</a:t>
                      </a:r>
                      <a:r>
                        <a:rPr lang="en-US" altLang="zh-CN" sz="1000" dirty="0" smtClean="0"/>
                        <a:t> Use Case</a:t>
                      </a:r>
                      <a:r>
                        <a:rPr lang="en-US" altLang="zh-CN" sz="1000" baseline="0" dirty="0" smtClean="0"/>
                        <a:t> document</a:t>
                      </a:r>
                      <a:endParaRPr lang="en-US" altLang="zh-CN" sz="1000" dirty="0" smtClean="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11-19/1342r1</a:t>
                      </a:r>
                    </a:p>
                  </a:txBody>
                  <a:tcPr/>
                </a:tc>
              </a:tr>
              <a:tr h="160355">
                <a:tc>
                  <a:txBody>
                    <a:bodyPr/>
                    <a:lstStyle/>
                    <a:p>
                      <a:pPr>
                        <a:buNone/>
                      </a:pPr>
                      <a:r>
                        <a:rPr lang="en-US" altLang="zh-CN" sz="1000" dirty="0" smtClean="0"/>
                        <a:t>Teleconference/meeting </a:t>
                      </a:r>
                      <a:r>
                        <a:rPr lang="en-US" altLang="zh-CN" sz="1000" dirty="0"/>
                        <a:t>Agenda</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sym typeface="+mn-ea"/>
                        </a:rPr>
                        <a:t>11-20/0774r10, </a:t>
                      </a:r>
                      <a:r>
                        <a:rPr lang="en-US" altLang="zh-CN" sz="1000" dirty="0" smtClean="0">
                          <a:solidFill>
                            <a:schemeClr val="tx1"/>
                          </a:solidFill>
                        </a:rPr>
                        <a:t>11-20/1164r7, 11-20/1352r9, 11-20/1561r7, 11-20/1806r2, 11-20/1891r0, 11-20/1923r11, 11-21/0177r2, 11-21/0207r8, 11-21/0595r3, 11-21/0597r7, 11-21/0904r1, 11-21/0941r2, 11-21/1303r4, 11-21/1326r8,</a:t>
                      </a:r>
                      <a:r>
                        <a:rPr lang="en-US" altLang="zh-CN" sz="1000" baseline="0" dirty="0" smtClean="0">
                          <a:solidFill>
                            <a:schemeClr val="tx1"/>
                          </a:solidFill>
                        </a:rPr>
                        <a:t> 11-21/1622r4, 11-21/1623r4, 11-21/1998r2, 11-21/1999r3, 11-21/2000r4, 11-22/0283r3, 11-22/0284r3, 11-22/0588r2, 11-22/0615r4, 11-22/0849r2, </a:t>
                      </a:r>
                      <a:r>
                        <a:rPr lang="en-US" altLang="zh-CN" sz="1000" baseline="0" dirty="0" smtClean="0">
                          <a:solidFill>
                            <a:srgbClr val="0070C0"/>
                          </a:solidFill>
                        </a:rPr>
                        <a:t>11-22/1191r2</a:t>
                      </a:r>
                      <a:endParaRPr lang="en-US" altLang="zh-CN" sz="1000" dirty="0" smtClean="0">
                        <a:solidFill>
                          <a:srgbClr val="0070C0"/>
                        </a:solidFill>
                        <a:sym typeface="+mn-ea"/>
                      </a:endParaRPr>
                    </a:p>
                  </a:txBody>
                  <a:tcPr/>
                </a:tc>
              </a:tr>
              <a:tr h="160355">
                <a:tc>
                  <a:txBody>
                    <a:bodyPr/>
                    <a:lstStyle/>
                    <a:p>
                      <a:r>
                        <a:rPr lang="en-US" altLang="zh-CN" sz="1000" dirty="0" smtClean="0"/>
                        <a:t>Teleconference/meeting </a:t>
                      </a:r>
                      <a:r>
                        <a:rPr lang="en-US" altLang="zh-CN" sz="1000" dirty="0"/>
                        <a:t>Minutes</a:t>
                      </a:r>
                    </a:p>
                  </a:txBody>
                  <a:tcPr/>
                </a:tc>
                <a:tc>
                  <a:txBody>
                    <a:bodyPr/>
                    <a:lstStyle/>
                    <a:p>
                      <a:pPr marL="0" marR="0" lvl="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sym typeface="+mn-ea"/>
                        </a:rPr>
                        <a:t>11-20/0276r11, 11-20/1105r8, 11-20/1489r1, 11-20/1655r3, 11-20/1775r1, 11-20/1907r1, 11-21/0068r0,</a:t>
                      </a:r>
                      <a:r>
                        <a:rPr lang="en-US" altLang="zh-CN" sz="1000" baseline="0" dirty="0" smtClean="0">
                          <a:solidFill>
                            <a:schemeClr val="tx1"/>
                          </a:solidFill>
                          <a:sym typeface="+mn-ea"/>
                        </a:rPr>
                        <a:t> </a:t>
                      </a:r>
                      <a:r>
                        <a:rPr lang="en-US" altLang="zh-CN" sz="1000" dirty="0" smtClean="0">
                          <a:solidFill>
                            <a:schemeClr val="tx1"/>
                          </a:solidFill>
                          <a:sym typeface="+mn-ea"/>
                        </a:rPr>
                        <a:t>11-21/0117r0, 11-21/0327r0, 11-21/0453r0, 11-21/0454r0, 11-21/0565r0,</a:t>
                      </a:r>
                      <a:r>
                        <a:rPr lang="en-US" altLang="zh-CN" sz="1000" baseline="0" dirty="0" smtClean="0">
                          <a:solidFill>
                            <a:schemeClr val="tx1"/>
                          </a:solidFill>
                          <a:sym typeface="+mn-ea"/>
                        </a:rPr>
                        <a:t> 11-21/0655r0, 11-21/0806r0, 11-21/0889r0, 11-21/1138r0, 11-21/1468r0, 11-21/1544r0, 11-21/1769r0, 11/21/1863r0, 11-22/0167r0, 11-22/0416r0, 11-22/0500r0, 11-22/0635r0, 11-22/0778r0, 11-22/0896r0</a:t>
                      </a:r>
                      <a:endParaRPr lang="en-US" altLang="zh-CN" sz="1000" dirty="0" smtClean="0">
                        <a:solidFill>
                          <a:schemeClr val="tx1"/>
                        </a:solidFill>
                        <a:sym typeface="+mn-ea"/>
                      </a:endParaRPr>
                    </a:p>
                  </a:txBody>
                  <a:tcPr/>
                </a:tc>
              </a:tr>
              <a:tr h="160355">
                <a:tc>
                  <a:txBody>
                    <a:bodyPr/>
                    <a:lstStyle/>
                    <a:p>
                      <a:pPr>
                        <a:buNone/>
                      </a:pPr>
                      <a:r>
                        <a:rPr lang="en-US" altLang="zh-CN" sz="1000" dirty="0"/>
                        <a:t>Tech Editor Report</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11-19/2045r16 (D3.0)</a:t>
                      </a:r>
                    </a:p>
                  </a:txBody>
                  <a:tcPr/>
                </a:tc>
              </a:tr>
              <a:tr h="160689">
                <a:tc>
                  <a:txBody>
                    <a:bodyPr/>
                    <a:lstStyle/>
                    <a:p>
                      <a:pPr>
                        <a:buNone/>
                      </a:pPr>
                      <a:r>
                        <a:rPr lang="en-US" altLang="zh-CN" sz="1000" dirty="0"/>
                        <a:t>Comment Database</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11-20/0701r7 (D0.3), 11-20/1887r10 (LB251), 11-21/1296r6 (LB254), 11-21/2018r7 (LB259), 11-22/0561r2(LB261),</a:t>
                      </a:r>
                      <a:r>
                        <a:rPr lang="en-US" altLang="zh-CN" sz="1000" baseline="0" dirty="0" smtClean="0">
                          <a:solidFill>
                            <a:schemeClr val="tx1"/>
                          </a:solidFill>
                        </a:rPr>
                        <a:t> 11-22/0730r3(1</a:t>
                      </a:r>
                      <a:r>
                        <a:rPr lang="en-US" altLang="zh-CN" sz="1000" baseline="30000" dirty="0" smtClean="0">
                          <a:solidFill>
                            <a:schemeClr val="tx1"/>
                          </a:solidFill>
                        </a:rPr>
                        <a:t>st</a:t>
                      </a:r>
                      <a:r>
                        <a:rPr lang="en-US" altLang="zh-CN" sz="1000" baseline="0" dirty="0" smtClean="0">
                          <a:solidFill>
                            <a:schemeClr val="tx1"/>
                          </a:solidFill>
                        </a:rPr>
                        <a:t> SA Ballot), </a:t>
                      </a:r>
                      <a:r>
                        <a:rPr lang="en-US" altLang="zh-CN" sz="1000" baseline="0" dirty="0" smtClean="0">
                          <a:solidFill>
                            <a:srgbClr val="0070C0"/>
                          </a:solidFill>
                        </a:rPr>
                        <a:t>11-22/0983r2 (2</a:t>
                      </a:r>
                      <a:r>
                        <a:rPr lang="en-US" altLang="zh-CN" sz="1000" baseline="30000" dirty="0" smtClean="0">
                          <a:solidFill>
                            <a:srgbClr val="0070C0"/>
                          </a:solidFill>
                        </a:rPr>
                        <a:t>nd</a:t>
                      </a:r>
                      <a:r>
                        <a:rPr lang="en-US" altLang="zh-CN" sz="1000" baseline="0" dirty="0" smtClean="0">
                          <a:solidFill>
                            <a:srgbClr val="0070C0"/>
                          </a:solidFill>
                        </a:rPr>
                        <a:t> SA Ballot)</a:t>
                      </a:r>
                      <a:endParaRPr lang="en-US" altLang="zh-CN" sz="1000" dirty="0" smtClean="0">
                        <a:solidFill>
                          <a:srgbClr val="0070C0"/>
                        </a:solidFill>
                      </a:endParaRPr>
                    </a:p>
                  </a:txBody>
                  <a:tcPr/>
                </a:tc>
              </a:tr>
              <a:tr h="160689">
                <a:tc>
                  <a:txBody>
                    <a:bodyPr/>
                    <a:lstStyle/>
                    <a:p>
                      <a:pPr>
                        <a:buNone/>
                      </a:pPr>
                      <a:r>
                        <a:rPr lang="en-US" altLang="zh-CN" sz="1000" dirty="0" smtClean="0">
                          <a:solidFill>
                            <a:schemeClr val="tx1"/>
                          </a:solidFill>
                        </a:rPr>
                        <a:t>Coexistence</a:t>
                      </a:r>
                      <a:r>
                        <a:rPr lang="en-US" altLang="zh-CN" sz="1000" baseline="0" dirty="0" smtClean="0">
                          <a:solidFill>
                            <a:schemeClr val="tx1"/>
                          </a:solidFill>
                        </a:rPr>
                        <a:t> Assurance Document</a:t>
                      </a:r>
                      <a:endParaRPr lang="en-US" altLang="zh-CN" sz="100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11-20/1564r5</a:t>
                      </a:r>
                    </a:p>
                  </a:txBody>
                  <a:tcPr/>
                </a:tc>
              </a:tr>
              <a:tr h="160689">
                <a:tc>
                  <a:txBody>
                    <a:bodyPr/>
                    <a:lstStyle/>
                    <a:p>
                      <a:pPr>
                        <a:buNone/>
                      </a:pPr>
                      <a:r>
                        <a:rPr lang="en-US" altLang="zh-CN" sz="1000" dirty="0" smtClean="0">
                          <a:solidFill>
                            <a:schemeClr val="tx1"/>
                          </a:solidFill>
                        </a:rPr>
                        <a:t>MDR</a:t>
                      </a:r>
                      <a:r>
                        <a:rPr lang="en-US" altLang="zh-CN" sz="1000" baseline="0" dirty="0" smtClean="0">
                          <a:solidFill>
                            <a:schemeClr val="tx1"/>
                          </a:solidFill>
                        </a:rPr>
                        <a:t> Report</a:t>
                      </a:r>
                      <a:endParaRPr lang="en-US" altLang="zh-CN" sz="100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11-22/0021r15</a:t>
                      </a:r>
                    </a:p>
                  </a:txBody>
                  <a:tcPr/>
                </a:tc>
              </a:tr>
            </a:tbl>
          </a:graphicData>
        </a:graphic>
      </p:graphicFrame>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a:t>Current </a:t>
            </a:r>
            <a:r>
              <a:rPr lang="en-US" altLang="zh-CN" dirty="0" err="1"/>
              <a:t>TGbd</a:t>
            </a:r>
            <a:r>
              <a:rPr lang="en-US" altLang="zh-CN" dirty="0"/>
              <a:t> </a:t>
            </a:r>
            <a:r>
              <a:rPr lang="en-US" altLang="zh-CN" dirty="0" smtClean="0"/>
              <a:t>Timeline</a:t>
            </a:r>
            <a:endParaRPr lang="en-US" altLang="zh-CN" dirty="0"/>
          </a:p>
        </p:txBody>
      </p:sp>
      <p:sp>
        <p:nvSpPr>
          <p:cNvPr id="5"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8"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
        <p:nvSpPr>
          <p:cNvPr id="7" name="文本占位符 2"/>
          <p:cNvSpPr txBox="1"/>
          <p:nvPr/>
        </p:nvSpPr>
        <p:spPr>
          <a:xfrm>
            <a:off x="2215430" y="1751012"/>
            <a:ext cx="8144392" cy="4573511"/>
          </a:xfrm>
          <a:prstGeom prst="rect">
            <a:avLst/>
          </a:prstGeom>
          <a:noFill/>
          <a:ln w="9525">
            <a:noFill/>
          </a:ln>
        </p:spPr>
        <p:txBody>
          <a:bodyPr lIns="92160" tIns="46080" rIns="92160" bIns="46080" anchor="t" anchorCtr="0">
            <a:normAutofit lnSpcReduction="10000"/>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lvl="1" defTabSz="337185">
              <a:buFont typeface="Arial" panose="020B0604020202020204" pitchFamily="34" charset="0"/>
              <a:buChar char="•"/>
              <a:defRPr/>
            </a:pPr>
            <a:r>
              <a:rPr lang="en-US" altLang="en-US" sz="2000" kern="0" dirty="0">
                <a:solidFill>
                  <a:srgbClr val="00B050"/>
                </a:solidFill>
                <a:sym typeface="+mn-ea"/>
              </a:rPr>
              <a:t>PAR approved							Dec 2018</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First TG meeting							Jan 2019</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D0.1 										</a:t>
            </a:r>
            <a:r>
              <a:rPr lang="en-US" altLang="en-US" sz="2000" kern="0" dirty="0">
                <a:solidFill>
                  <a:srgbClr val="00B050"/>
                </a:solidFill>
                <a:sym typeface="Wingdings" panose="05000000000000000000" pitchFamily="2" charset="2"/>
              </a:rPr>
              <a:t>Nov 2019</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D1.0 Letter Ballot						</a:t>
            </a:r>
            <a:r>
              <a:rPr lang="en-US" altLang="en-US" sz="2000" kern="0" dirty="0">
                <a:solidFill>
                  <a:srgbClr val="00B050"/>
                </a:solidFill>
                <a:cs typeface="+mn-ea"/>
                <a:sym typeface="Wingdings" panose="05000000000000000000" pitchFamily="2" charset="2"/>
              </a:rPr>
              <a:t>Oct 2020 </a:t>
            </a:r>
            <a:endParaRPr lang="en-US" altLang="en-US" sz="2000" kern="0" dirty="0">
              <a:solidFill>
                <a:srgbClr val="00B050"/>
              </a:solidFill>
              <a:cs typeface="+mn-ea"/>
            </a:endParaRPr>
          </a:p>
          <a:p>
            <a:pPr lvl="1" defTabSz="337185">
              <a:buFont typeface="Arial" panose="020B0604020202020204" pitchFamily="34" charset="0"/>
              <a:buChar char="•"/>
              <a:defRPr/>
            </a:pPr>
            <a:r>
              <a:rPr lang="en-US" altLang="en-US" sz="2000" kern="0" dirty="0">
                <a:solidFill>
                  <a:srgbClr val="00B050"/>
                </a:solidFill>
                <a:sym typeface="+mn-ea"/>
              </a:rPr>
              <a:t>D2.0 LB recirculation					</a:t>
            </a:r>
            <a:r>
              <a:rPr lang="en-US" altLang="en-US" sz="2000" kern="0" dirty="0">
                <a:solidFill>
                  <a:srgbClr val="00B050"/>
                </a:solidFill>
                <a:cs typeface="+mn-ea"/>
                <a:sym typeface="Wingdings" panose="05000000000000000000" pitchFamily="2" charset="2"/>
              </a:rPr>
              <a:t>Jul 2021</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Form SA Ballot Pool					</a:t>
            </a:r>
            <a:r>
              <a:rPr lang="en-US" altLang="en-US" sz="2000" kern="0" dirty="0">
                <a:solidFill>
                  <a:srgbClr val="00B050"/>
                </a:solidFill>
                <a:cs typeface="+mn-ea"/>
                <a:sym typeface="Wingdings" panose="05000000000000000000" pitchFamily="2" charset="2"/>
              </a:rPr>
              <a:t>Nov 1 to Nov 30, 2021</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D3.0 LB recirculation					Dec</a:t>
            </a:r>
            <a:r>
              <a:rPr lang="en-US" altLang="en-US" sz="2000" kern="0" dirty="0">
                <a:solidFill>
                  <a:srgbClr val="00B050"/>
                </a:solidFill>
                <a:cs typeface="+mn-ea"/>
                <a:sym typeface="Wingdings" panose="05000000000000000000" pitchFamily="2" charset="2"/>
              </a:rPr>
              <a:t> 2021</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D4.0 LB recirculation					Mar 2022</a:t>
            </a:r>
          </a:p>
          <a:p>
            <a:pPr lvl="1" defTabSz="337185">
              <a:buFont typeface="Arial" panose="020B0604020202020204" pitchFamily="34" charset="0"/>
              <a:buChar char="•"/>
              <a:defRPr/>
            </a:pPr>
            <a:r>
              <a:rPr lang="en-US" altLang="en-US" sz="2000" strike="sngStrike" kern="0" dirty="0">
                <a:solidFill>
                  <a:schemeClr val="tx1"/>
                </a:solidFill>
                <a:sym typeface="+mn-ea"/>
              </a:rPr>
              <a:t>D4.0 LB unchanged recirculation 		</a:t>
            </a:r>
            <a:r>
              <a:rPr lang="en-US" altLang="en-US" sz="2000" strike="sngStrike" kern="0" dirty="0">
                <a:solidFill>
                  <a:schemeClr val="tx1"/>
                </a:solidFill>
                <a:sym typeface="Wingdings" panose="05000000000000000000" pitchFamily="2" charset="2"/>
              </a:rPr>
              <a:t>Apr 2022</a:t>
            </a:r>
            <a:endParaRPr lang="en-US" altLang="en-US" sz="2000" strike="sngStrike" kern="0" dirty="0">
              <a:solidFill>
                <a:schemeClr val="tx1"/>
              </a:solidFill>
            </a:endParaRPr>
          </a:p>
          <a:p>
            <a:pPr lvl="1" defTabSz="337185">
              <a:buFont typeface="Arial" panose="020B0604020202020204" pitchFamily="34" charset="0"/>
              <a:buChar char="•"/>
              <a:defRPr/>
            </a:pPr>
            <a:r>
              <a:rPr lang="en-US" altLang="en-US" sz="2000" kern="0" dirty="0">
                <a:solidFill>
                  <a:srgbClr val="00B050"/>
                </a:solidFill>
                <a:sym typeface="+mn-ea"/>
              </a:rPr>
              <a:t>Initial SA Ballot (D4.0)					</a:t>
            </a:r>
            <a:r>
              <a:rPr lang="en-US" altLang="en-US" sz="2000" kern="0" dirty="0">
                <a:solidFill>
                  <a:srgbClr val="00B050"/>
                </a:solidFill>
                <a:cs typeface="+mn-ea"/>
                <a:sym typeface="Wingdings" panose="05000000000000000000" pitchFamily="2" charset="2"/>
              </a:rPr>
              <a:t>Apr 2022</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chemeClr val="tx1"/>
                </a:solidFill>
                <a:sym typeface="+mn-ea"/>
              </a:rPr>
              <a:t>Final 802.11 WG approval				</a:t>
            </a:r>
            <a:r>
              <a:rPr lang="en-US" altLang="en-US" sz="2000" kern="0" dirty="0">
                <a:solidFill>
                  <a:schemeClr val="tx1"/>
                </a:solidFill>
                <a:cs typeface="+mn-ea"/>
                <a:sym typeface="Wingdings" panose="05000000000000000000" pitchFamily="2" charset="2"/>
              </a:rPr>
              <a:t>Nov 2022</a:t>
            </a:r>
            <a:endParaRPr lang="en-US" altLang="en-US" sz="2000" kern="0" dirty="0">
              <a:solidFill>
                <a:schemeClr val="tx1"/>
              </a:solidFill>
            </a:endParaRPr>
          </a:p>
          <a:p>
            <a:pPr lvl="1" defTabSz="337185">
              <a:buFont typeface="Arial" panose="020B0604020202020204" pitchFamily="34" charset="0"/>
              <a:buChar char="•"/>
              <a:defRPr/>
            </a:pPr>
            <a:r>
              <a:rPr lang="en-US" altLang="en-US" sz="2000" kern="0" dirty="0">
                <a:solidFill>
                  <a:schemeClr val="tx1"/>
                </a:solidFill>
                <a:sym typeface="+mn-ea"/>
              </a:rPr>
              <a:t>802 EC approval							</a:t>
            </a:r>
            <a:r>
              <a:rPr lang="en-US" altLang="en-US" sz="2000" kern="0" dirty="0">
                <a:solidFill>
                  <a:schemeClr val="tx1"/>
                </a:solidFill>
                <a:cs typeface="+mn-ea"/>
                <a:sym typeface="Wingdings" panose="05000000000000000000" pitchFamily="2" charset="2"/>
              </a:rPr>
              <a:t>Nov 2022</a:t>
            </a:r>
            <a:endParaRPr lang="en-US" altLang="en-US" sz="2000" kern="0" dirty="0">
              <a:solidFill>
                <a:schemeClr val="tx1"/>
              </a:solidFill>
            </a:endParaRPr>
          </a:p>
          <a:p>
            <a:pPr lvl="1" defTabSz="337185">
              <a:buFont typeface="Arial" panose="020B0604020202020204" pitchFamily="34" charset="0"/>
              <a:buChar char="•"/>
              <a:defRPr/>
            </a:pPr>
            <a:r>
              <a:rPr lang="en-US" altLang="en-US" sz="2000" kern="0" dirty="0" err="1">
                <a:solidFill>
                  <a:schemeClr val="tx1"/>
                </a:solidFill>
                <a:sym typeface="+mn-ea"/>
              </a:rPr>
              <a:t>RevCom</a:t>
            </a:r>
            <a:r>
              <a:rPr lang="en-US" altLang="en-US" sz="2000" kern="0" dirty="0">
                <a:solidFill>
                  <a:schemeClr val="tx1"/>
                </a:solidFill>
                <a:sym typeface="+mn-ea"/>
              </a:rPr>
              <a:t> and SASB approval			</a:t>
            </a:r>
            <a:r>
              <a:rPr lang="en-US" altLang="en-US" sz="2000" kern="0" dirty="0">
                <a:solidFill>
                  <a:schemeClr val="tx1"/>
                </a:solidFill>
                <a:cs typeface="+mn-ea"/>
                <a:sym typeface="Wingdings" panose="05000000000000000000" pitchFamily="2" charset="2"/>
              </a:rPr>
              <a:t>Dec 2022</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Submission List (Call for submissions)</a:t>
            </a:r>
            <a:endParaRPr lang="en-US" altLang="zh-CN" dirty="0"/>
          </a:p>
        </p:txBody>
      </p:sp>
      <p:sp>
        <p:nvSpPr>
          <p:cNvPr id="5"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7" name="文本占位符 2"/>
          <p:cNvSpPr>
            <a:spLocks noGrp="1"/>
          </p:cNvSpPr>
          <p:nvPr>
            <p:ph type="body" idx="1"/>
          </p:nvPr>
        </p:nvSpPr>
        <p:spPr>
          <a:xfrm>
            <a:off x="943946" y="1830388"/>
            <a:ext cx="10210532" cy="4570334"/>
          </a:xfrm>
        </p:spPr>
        <p:txBody>
          <a:bodyPr>
            <a:normAutofit/>
          </a:bodyPr>
          <a:lstStyle/>
          <a:p>
            <a:pPr marL="800100" lvl="1" indent="-342900" algn="just">
              <a:buFontTx/>
              <a:buChar char="•"/>
              <a:defRPr/>
            </a:pPr>
            <a:r>
              <a:rPr lang="en-US" altLang="zh-CN" sz="1600" dirty="0">
                <a:solidFill>
                  <a:srgbClr val="00B050"/>
                </a:solidFill>
                <a:latin typeface="Calibri" panose="020F0502020204030204" pitchFamily="34" charset="0"/>
                <a:cs typeface="Calibri" panose="020F0502020204030204" pitchFamily="34" charset="0"/>
              </a:rPr>
              <a:t>11-22/1013r0, 2</a:t>
            </a:r>
            <a:r>
              <a:rPr lang="en-US" altLang="zh-CN" sz="1600" baseline="30000" dirty="0">
                <a:solidFill>
                  <a:srgbClr val="00B050"/>
                </a:solidFill>
                <a:latin typeface="Calibri" panose="020F0502020204030204" pitchFamily="34" charset="0"/>
                <a:cs typeface="Calibri" panose="020F0502020204030204" pitchFamily="34" charset="0"/>
              </a:rPr>
              <a:t>nd</a:t>
            </a:r>
            <a:r>
              <a:rPr lang="en-US" altLang="zh-CN" sz="1600" dirty="0">
                <a:solidFill>
                  <a:srgbClr val="00B050"/>
                </a:solidFill>
                <a:latin typeface="Calibri" panose="020F0502020204030204" pitchFamily="34" charset="0"/>
                <a:cs typeface="Calibri" panose="020F0502020204030204" pitchFamily="34" charset="0"/>
              </a:rPr>
              <a:t> SA Ballot CR 11bd D5.0 NGV, Stephan Sand (German Aerospace Center (DLR))</a:t>
            </a:r>
          </a:p>
          <a:p>
            <a:pPr marL="800100" lvl="1" indent="-342900" algn="just">
              <a:buFontTx/>
              <a:buChar char="•"/>
              <a:defRPr/>
            </a:pPr>
            <a:r>
              <a:rPr lang="en-US" altLang="zh-CN" sz="1600" dirty="0">
                <a:solidFill>
                  <a:srgbClr val="00B050"/>
                </a:solidFill>
                <a:latin typeface="Calibri" panose="020F0502020204030204" pitchFamily="34" charset="0"/>
                <a:cs typeface="Calibri" panose="020F0502020204030204" pitchFamily="34" charset="0"/>
              </a:rPr>
              <a:t>11-22/0986r0, Resolutions to Editorial Comments in SA2, </a:t>
            </a:r>
            <a:r>
              <a:rPr lang="en-US" altLang="zh-CN" sz="1600" dirty="0" err="1">
                <a:solidFill>
                  <a:srgbClr val="00B050"/>
                </a:solidFill>
                <a:latin typeface="Calibri" panose="020F0502020204030204" pitchFamily="34" charset="0"/>
                <a:cs typeface="Calibri" panose="020F0502020204030204" pitchFamily="34" charset="0"/>
              </a:rPr>
              <a:t>Yujin</a:t>
            </a:r>
            <a:r>
              <a:rPr lang="en-US" altLang="zh-CN" sz="1600" dirty="0">
                <a:solidFill>
                  <a:srgbClr val="00B050"/>
                </a:solidFill>
                <a:latin typeface="Calibri" panose="020F0502020204030204" pitchFamily="34" charset="0"/>
                <a:cs typeface="Calibri" panose="020F0502020204030204" pitchFamily="34" charset="0"/>
              </a:rPr>
              <a:t> Noh (</a:t>
            </a:r>
            <a:r>
              <a:rPr lang="en-US" altLang="zh-CN" sz="1600" dirty="0" err="1">
                <a:solidFill>
                  <a:srgbClr val="00B050"/>
                </a:solidFill>
                <a:latin typeface="Calibri" panose="020F0502020204030204" pitchFamily="34" charset="0"/>
                <a:cs typeface="Calibri" panose="020F0502020204030204" pitchFamily="34" charset="0"/>
              </a:rPr>
              <a:t>Senscomm</a:t>
            </a:r>
            <a:r>
              <a:rPr lang="en-US" altLang="zh-CN" sz="1600" dirty="0">
                <a:solidFill>
                  <a:srgbClr val="00B050"/>
                </a:solidFill>
                <a:latin typeface="Calibri" panose="020F0502020204030204" pitchFamily="34" charset="0"/>
                <a:cs typeface="Calibri" panose="020F0502020204030204" pitchFamily="34" charset="0"/>
              </a:rPr>
              <a:t>)</a:t>
            </a:r>
          </a:p>
          <a:p>
            <a:pPr marL="800100" lvl="1" indent="-342900" algn="just">
              <a:buFontTx/>
              <a:buChar char="•"/>
              <a:defRPr/>
            </a:pPr>
            <a:r>
              <a:rPr lang="en-US" altLang="zh-CN" sz="1600" dirty="0">
                <a:solidFill>
                  <a:srgbClr val="00B050"/>
                </a:solidFill>
                <a:latin typeface="Calibri" panose="020F0502020204030204" pitchFamily="34" charset="0"/>
                <a:cs typeface="Calibri" panose="020F0502020204030204" pitchFamily="34" charset="0"/>
              </a:rPr>
              <a:t>11-22/1065, </a:t>
            </a:r>
            <a:r>
              <a:rPr lang="en-US" altLang="zh-CN" sz="1600" dirty="0" err="1">
                <a:solidFill>
                  <a:srgbClr val="00B050"/>
                </a:solidFill>
              </a:rPr>
              <a:t>TGbd</a:t>
            </a:r>
            <a:r>
              <a:rPr lang="en-US" altLang="zh-CN" sz="1600" dirty="0">
                <a:solidFill>
                  <a:srgbClr val="00B050"/>
                </a:solidFill>
              </a:rPr>
              <a:t> D5.0 CR related to MIB variable definition and misc., Hiroyuki </a:t>
            </a:r>
            <a:r>
              <a:rPr lang="en-US" altLang="zh-CN" sz="1600" dirty="0" err="1">
                <a:solidFill>
                  <a:srgbClr val="00B050"/>
                </a:solidFill>
              </a:rPr>
              <a:t>Motozuka</a:t>
            </a:r>
            <a:r>
              <a:rPr lang="en-US" altLang="zh-CN" sz="1600" dirty="0">
                <a:solidFill>
                  <a:srgbClr val="00B050"/>
                </a:solidFill>
              </a:rPr>
              <a:t> (Panasonic)</a:t>
            </a:r>
            <a:endParaRPr lang="en-US" altLang="zh-CN" sz="1600" dirty="0">
              <a:solidFill>
                <a:srgbClr val="00B050"/>
              </a:solidFill>
              <a:latin typeface="Calibri" panose="020F0502020204030204" pitchFamily="34" charset="0"/>
              <a:cs typeface="Calibri" panose="020F0502020204030204" pitchFamily="34" charset="0"/>
            </a:endParaRPr>
          </a:p>
          <a:p>
            <a:pPr marL="800100" lvl="1" indent="-342900" algn="just">
              <a:buFontTx/>
              <a:buChar char="•"/>
              <a:defRPr/>
            </a:pPr>
            <a:r>
              <a:rPr lang="en-US" altLang="zh-CN" sz="1600" dirty="0" smtClean="0">
                <a:solidFill>
                  <a:srgbClr val="00B050"/>
                </a:solidFill>
                <a:latin typeface="Calibri" panose="020F0502020204030204" pitchFamily="34" charset="0"/>
                <a:cs typeface="Calibri" panose="020F0502020204030204" pitchFamily="34" charset="0"/>
              </a:rPr>
              <a:t>11-22/1116, 11bd D5.0 comment resolutions, </a:t>
            </a:r>
            <a:r>
              <a:rPr lang="en-US" altLang="zh-CN" sz="1600" dirty="0" err="1" smtClean="0">
                <a:solidFill>
                  <a:srgbClr val="00B050"/>
                </a:solidFill>
                <a:latin typeface="Calibri" panose="020F0502020204030204" pitchFamily="34" charset="0"/>
                <a:cs typeface="Calibri" panose="020F0502020204030204" pitchFamily="34" charset="0"/>
              </a:rPr>
              <a:t>Liwen</a:t>
            </a:r>
            <a:r>
              <a:rPr lang="en-US" altLang="zh-CN" sz="1600" dirty="0" smtClean="0">
                <a:solidFill>
                  <a:srgbClr val="00B050"/>
                </a:solidFill>
                <a:latin typeface="Calibri" panose="020F0502020204030204" pitchFamily="34" charset="0"/>
                <a:cs typeface="Calibri" panose="020F0502020204030204" pitchFamily="34" charset="0"/>
              </a:rPr>
              <a:t> Chu (NXP)</a:t>
            </a:r>
          </a:p>
          <a:p>
            <a:pPr marL="800100" lvl="1" indent="-342900" algn="just">
              <a:buFontTx/>
              <a:buChar char="•"/>
              <a:defRPr/>
            </a:pPr>
            <a:r>
              <a:rPr lang="en-US" altLang="zh-CN" sz="1600" dirty="0" smtClean="0">
                <a:solidFill>
                  <a:srgbClr val="00B050"/>
                </a:solidFill>
                <a:latin typeface="Calibri" panose="020F0502020204030204" pitchFamily="34" charset="0"/>
                <a:cs typeface="Calibri" panose="020F0502020204030204" pitchFamily="34" charset="0"/>
              </a:rPr>
              <a:t>11-22/1193, 11bd SA2 PHY Comment Resolutions, </a:t>
            </a:r>
            <a:r>
              <a:rPr lang="en-US" altLang="zh-CN" sz="1600" dirty="0" err="1" smtClean="0">
                <a:solidFill>
                  <a:srgbClr val="00B050"/>
                </a:solidFill>
                <a:latin typeface="Calibri" panose="020F0502020204030204" pitchFamily="34" charset="0"/>
                <a:cs typeface="Calibri" panose="020F0502020204030204" pitchFamily="34" charset="0"/>
              </a:rPr>
              <a:t>Rui</a:t>
            </a:r>
            <a:r>
              <a:rPr lang="en-US" altLang="zh-CN" sz="1600" dirty="0" smtClean="0">
                <a:solidFill>
                  <a:srgbClr val="00B050"/>
                </a:solidFill>
                <a:latin typeface="Calibri" panose="020F0502020204030204" pitchFamily="34" charset="0"/>
                <a:cs typeface="Calibri" panose="020F0502020204030204" pitchFamily="34" charset="0"/>
              </a:rPr>
              <a:t> Cao (NXP)</a:t>
            </a:r>
          </a:p>
          <a:p>
            <a:pPr marL="800100" lvl="1" indent="-342900" algn="just">
              <a:buFontTx/>
              <a:buChar char="•"/>
              <a:defRPr/>
            </a:pPr>
            <a:r>
              <a:rPr lang="en-US" altLang="zh-CN" sz="1600" dirty="0">
                <a:solidFill>
                  <a:srgbClr val="00B050"/>
                </a:solidFill>
                <a:latin typeface="Calibri" panose="020F0502020204030204" pitchFamily="34" charset="0"/>
                <a:cs typeface="Calibri" panose="020F0502020204030204" pitchFamily="34" charset="0"/>
              </a:rPr>
              <a:t>11-22/1198, comment resolutions for SA2 CIDs 6000 and 6028, Joseph Levy (</a:t>
            </a:r>
            <a:r>
              <a:rPr lang="en-US" altLang="zh-CN" sz="1600" dirty="0" err="1" smtClean="0">
                <a:solidFill>
                  <a:srgbClr val="00B050"/>
                </a:solidFill>
                <a:latin typeface="Calibri" panose="020F0502020204030204" pitchFamily="34" charset="0"/>
                <a:cs typeface="Calibri" panose="020F0502020204030204" pitchFamily="34" charset="0"/>
              </a:rPr>
              <a:t>InterDigital</a:t>
            </a:r>
            <a:r>
              <a:rPr lang="en-US" altLang="zh-CN" sz="1600" dirty="0" smtClean="0">
                <a:solidFill>
                  <a:srgbClr val="00B050"/>
                </a:solidFill>
                <a:latin typeface="Calibri" panose="020F0502020204030204" pitchFamily="34" charset="0"/>
                <a:cs typeface="Calibri" panose="020F0502020204030204" pitchFamily="34" charset="0"/>
              </a:rPr>
              <a:t>)</a:t>
            </a:r>
            <a:endParaRPr lang="en-US" altLang="zh-CN" sz="1600" dirty="0">
              <a:solidFill>
                <a:srgbClr val="00B050"/>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dirty="0">
              <a:solidFill>
                <a:schemeClr val="tx1"/>
              </a:solidFill>
              <a:latin typeface="Calibri" panose="020F0502020204030204" pitchFamily="34" charset="0"/>
              <a:cs typeface="Calibri" panose="020F0502020204030204" pitchFamily="34" charset="0"/>
            </a:endParaRPr>
          </a:p>
        </p:txBody>
      </p:sp>
      <p:sp>
        <p:nvSpPr>
          <p:cNvPr id="6"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96714897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2</a:t>
            </a:r>
            <a:r>
              <a:rPr lang="en-US" altLang="zh-CN" baseline="30000" dirty="0" smtClean="0"/>
              <a:t>nd</a:t>
            </a:r>
            <a:r>
              <a:rPr lang="en-US" altLang="zh-CN" dirty="0" smtClean="0"/>
              <a:t> SA Ballot </a:t>
            </a:r>
            <a:r>
              <a:rPr lang="en-US" altLang="zh-CN" dirty="0"/>
              <a:t>Comment </a:t>
            </a:r>
            <a:r>
              <a:rPr lang="en-US" altLang="zh-CN" dirty="0" smtClean="0"/>
              <a:t>Assignment and Resolution Progress</a:t>
            </a:r>
            <a:endParaRPr lang="zh-CN" altLang="en-US" dirty="0"/>
          </a:p>
        </p:txBody>
      </p:sp>
      <p:sp>
        <p:nvSpPr>
          <p:cNvPr id="4" name="灯片编号占位符 3"/>
          <p:cNvSpPr>
            <a:spLocks noGrp="1"/>
          </p:cNvSpPr>
          <p:nvPr>
            <p:ph type="sldNum" idx="4"/>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19</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页脚占位符 4"/>
          <p:cNvSpPr>
            <a:spLocks noGrp="1"/>
          </p:cNvSpPr>
          <p:nvPr>
            <p:ph type="ftr" idx="3"/>
          </p:nvPr>
        </p:nvSpPr>
        <p:spPr/>
        <p:txBody>
          <a:body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日期占位符 5"/>
          <p:cNvSpPr>
            <a:spLocks noGrp="1"/>
          </p:cNvSpPr>
          <p:nvPr>
            <p:ph type="dt" idx="2"/>
          </p:nvPr>
        </p:nvSpPr>
        <p:spPr/>
        <p:txBody>
          <a:bodyPr/>
          <a:lstStyle/>
          <a:p>
            <a:pPr eaLnBrk="0" hangingPunct="0">
              <a:defRPr/>
            </a:pPr>
            <a:r>
              <a:rPr lang="en-US" altLang="zh-CN" dirty="0" smtClean="0"/>
              <a:t>Jul 2022</a:t>
            </a:r>
            <a:endParaRPr lang="en-US" dirty="0"/>
          </a:p>
        </p:txBody>
      </p:sp>
      <p:graphicFrame>
        <p:nvGraphicFramePr>
          <p:cNvPr id="7" name="表格 6"/>
          <p:cNvGraphicFramePr>
            <a:graphicFrameLocks noGrp="1"/>
          </p:cNvGraphicFramePr>
          <p:nvPr>
            <p:extLst>
              <p:ext uri="{D42A27DB-BD31-4B8C-83A1-F6EECF244321}">
                <p14:modId xmlns:p14="http://schemas.microsoft.com/office/powerpoint/2010/main" val="924690100"/>
              </p:ext>
            </p:extLst>
          </p:nvPr>
        </p:nvGraphicFramePr>
        <p:xfrm>
          <a:off x="1905110" y="1981238"/>
          <a:ext cx="8127999" cy="4092920"/>
        </p:xfrm>
        <a:graphic>
          <a:graphicData uri="http://schemas.openxmlformats.org/drawingml/2006/table">
            <a:tbl>
              <a:tblPr firstRow="1" bandRow="1">
                <a:tableStyleId>{5C22544A-7EE6-4342-B048-85BDC9FD1C3A}</a:tableStyleId>
              </a:tblPr>
              <a:tblGrid>
                <a:gridCol w="2709333"/>
                <a:gridCol w="2709333"/>
                <a:gridCol w="2709333"/>
              </a:tblGrid>
              <a:tr h="511615">
                <a:tc>
                  <a:txBody>
                    <a:bodyPr/>
                    <a:lstStyle/>
                    <a:p>
                      <a:pPr algn="ctr"/>
                      <a:r>
                        <a:rPr lang="en-US" altLang="zh-CN" sz="2000" dirty="0" smtClean="0"/>
                        <a:t>Assignee</a:t>
                      </a:r>
                      <a:endParaRPr lang="zh-CN" altLang="en-US" sz="2000" dirty="0"/>
                    </a:p>
                  </a:txBody>
                  <a:tcPr/>
                </a:tc>
                <a:tc>
                  <a:txBody>
                    <a:bodyPr/>
                    <a:lstStyle/>
                    <a:p>
                      <a:pPr algn="ctr"/>
                      <a:r>
                        <a:rPr lang="en-US" altLang="zh-CN" sz="2000" dirty="0" smtClean="0"/>
                        <a:t>Discussed/Total</a:t>
                      </a:r>
                      <a:endParaRPr lang="zh-CN" altLang="en-US" sz="2000" dirty="0"/>
                    </a:p>
                  </a:txBody>
                  <a:tcPr/>
                </a:tc>
                <a:tc>
                  <a:txBody>
                    <a:bodyPr/>
                    <a:lstStyle/>
                    <a:p>
                      <a:pPr algn="ctr"/>
                      <a:r>
                        <a:rPr lang="en-US" altLang="zh-CN" sz="2000" dirty="0" smtClean="0"/>
                        <a:t>Assigned</a:t>
                      </a:r>
                      <a:endParaRPr lang="zh-CN" altLang="en-US" sz="2000" dirty="0"/>
                    </a:p>
                  </a:txBody>
                  <a:tcPr/>
                </a:tc>
              </a:tr>
              <a:tr h="511615">
                <a:tc>
                  <a:txBody>
                    <a:bodyPr/>
                    <a:lstStyle/>
                    <a:p>
                      <a:r>
                        <a:rPr lang="en-US" altLang="zh-CN" sz="2000" dirty="0" smtClean="0"/>
                        <a:t>Editor</a:t>
                      </a:r>
                      <a:endParaRPr lang="zh-CN" altLang="en-US" sz="2000" dirty="0"/>
                    </a:p>
                  </a:txBody>
                  <a:tcPr/>
                </a:tc>
                <a:tc>
                  <a:txBody>
                    <a:bodyPr/>
                    <a:lstStyle/>
                    <a:p>
                      <a:r>
                        <a:rPr lang="en-US" altLang="zh-CN" sz="2000" dirty="0" smtClean="0">
                          <a:solidFill>
                            <a:srgbClr val="00B050"/>
                          </a:solidFill>
                        </a:rPr>
                        <a:t>21/21</a:t>
                      </a:r>
                      <a:endParaRPr lang="zh-CN" altLang="en-US" sz="2000" dirty="0">
                        <a:solidFill>
                          <a:srgbClr val="00B050"/>
                        </a:solidFill>
                      </a:endParaRPr>
                    </a:p>
                  </a:txBody>
                  <a:tcPr/>
                </a:tc>
                <a:tc>
                  <a:txBody>
                    <a:bodyPr/>
                    <a:lstStyle/>
                    <a:p>
                      <a:r>
                        <a:rPr lang="en-US" altLang="zh-CN" sz="2000" dirty="0" smtClean="0">
                          <a:solidFill>
                            <a:srgbClr val="00B050"/>
                          </a:solidFill>
                        </a:rPr>
                        <a:t>21</a:t>
                      </a:r>
                      <a:endParaRPr lang="zh-CN" altLang="en-US" sz="2000" dirty="0">
                        <a:solidFill>
                          <a:srgbClr val="00B050"/>
                        </a:solidFill>
                      </a:endParaRPr>
                    </a:p>
                  </a:txBody>
                  <a:tcPr/>
                </a:tc>
              </a:tr>
              <a:tr h="511615">
                <a:tc>
                  <a:txBody>
                    <a:bodyPr/>
                    <a:lstStyle/>
                    <a:p>
                      <a:r>
                        <a:rPr lang="en-US" altLang="zh-CN" sz="2000" dirty="0" smtClean="0"/>
                        <a:t>Hiroyuki </a:t>
                      </a:r>
                      <a:r>
                        <a:rPr lang="en-US" altLang="zh-CN" sz="2000" dirty="0" err="1" smtClean="0"/>
                        <a:t>Motozuka</a:t>
                      </a:r>
                      <a:endParaRPr lang="zh-CN" altLang="en-US" sz="2000" dirty="0"/>
                    </a:p>
                  </a:txBody>
                  <a:tcPr/>
                </a:tc>
                <a:tc>
                  <a:txBody>
                    <a:bodyPr/>
                    <a:lstStyle/>
                    <a:p>
                      <a:r>
                        <a:rPr lang="en-US" altLang="zh-CN" sz="2000" dirty="0" smtClean="0">
                          <a:solidFill>
                            <a:srgbClr val="00B050"/>
                          </a:solidFill>
                        </a:rPr>
                        <a:t>4/4</a:t>
                      </a:r>
                      <a:endParaRPr lang="zh-CN" altLang="en-US" sz="2000" dirty="0">
                        <a:solidFill>
                          <a:srgbClr val="00B050"/>
                        </a:solidFill>
                      </a:endParaRPr>
                    </a:p>
                  </a:txBody>
                  <a:tcPr/>
                </a:tc>
                <a:tc>
                  <a:txBody>
                    <a:bodyPr/>
                    <a:lstStyle/>
                    <a:p>
                      <a:r>
                        <a:rPr lang="en-US" altLang="zh-CN" sz="2000" dirty="0" smtClean="0">
                          <a:solidFill>
                            <a:srgbClr val="00B050"/>
                          </a:solidFill>
                        </a:rPr>
                        <a:t>4</a:t>
                      </a:r>
                      <a:endParaRPr lang="zh-CN" altLang="en-US" sz="2000" dirty="0">
                        <a:solidFill>
                          <a:srgbClr val="00B050"/>
                        </a:solidFill>
                      </a:endParaRPr>
                    </a:p>
                  </a:txBody>
                  <a:tcPr/>
                </a:tc>
              </a:tr>
              <a:tr h="511615">
                <a:tc>
                  <a:txBody>
                    <a:bodyPr/>
                    <a:lstStyle/>
                    <a:p>
                      <a:r>
                        <a:rPr lang="en-US" altLang="zh-CN" sz="2000" dirty="0" smtClean="0"/>
                        <a:t>Joseph</a:t>
                      </a:r>
                      <a:r>
                        <a:rPr lang="en-US" altLang="zh-CN" sz="2000" baseline="0" dirty="0" smtClean="0"/>
                        <a:t> Levy</a:t>
                      </a:r>
                      <a:endParaRPr lang="zh-CN" altLang="en-US" sz="2000" dirty="0"/>
                    </a:p>
                  </a:txBody>
                  <a:tcPr/>
                </a:tc>
                <a:tc>
                  <a:txBody>
                    <a:bodyPr/>
                    <a:lstStyle/>
                    <a:p>
                      <a:r>
                        <a:rPr lang="en-US" altLang="zh-CN" sz="2000" dirty="0" smtClean="0">
                          <a:solidFill>
                            <a:srgbClr val="00B050"/>
                          </a:solidFill>
                        </a:rPr>
                        <a:t>2/2</a:t>
                      </a:r>
                      <a:endParaRPr lang="zh-CN" altLang="en-US" sz="2000" dirty="0">
                        <a:solidFill>
                          <a:srgbClr val="00B050"/>
                        </a:solidFill>
                      </a:endParaRPr>
                    </a:p>
                  </a:txBody>
                  <a:tcPr/>
                </a:tc>
                <a:tc>
                  <a:txBody>
                    <a:bodyPr/>
                    <a:lstStyle/>
                    <a:p>
                      <a:r>
                        <a:rPr lang="en-US" altLang="zh-CN" sz="2000" dirty="0" smtClean="0">
                          <a:solidFill>
                            <a:srgbClr val="00B050"/>
                          </a:solidFill>
                        </a:rPr>
                        <a:t>2</a:t>
                      </a:r>
                      <a:endParaRPr lang="zh-CN" altLang="en-US" sz="2000" dirty="0">
                        <a:solidFill>
                          <a:srgbClr val="00B050"/>
                        </a:solidFill>
                      </a:endParaRPr>
                    </a:p>
                  </a:txBody>
                  <a:tcPr/>
                </a:tc>
              </a:tr>
              <a:tr h="511615">
                <a:tc>
                  <a:txBody>
                    <a:bodyPr/>
                    <a:lstStyle/>
                    <a:p>
                      <a:r>
                        <a:rPr lang="en-US" altLang="zh-CN" sz="2000" dirty="0" err="1" smtClean="0"/>
                        <a:t>Liwen</a:t>
                      </a:r>
                      <a:r>
                        <a:rPr lang="en-US" altLang="zh-CN" sz="2000" dirty="0" smtClean="0"/>
                        <a:t> Chu</a:t>
                      </a:r>
                      <a:endParaRPr lang="zh-CN" altLang="en-US" sz="2000" dirty="0"/>
                    </a:p>
                  </a:txBody>
                  <a:tcPr/>
                </a:tc>
                <a:tc>
                  <a:txBody>
                    <a:bodyPr/>
                    <a:lstStyle/>
                    <a:p>
                      <a:r>
                        <a:rPr lang="en-US" altLang="zh-CN" sz="2000" dirty="0" smtClean="0">
                          <a:solidFill>
                            <a:srgbClr val="00B050"/>
                          </a:solidFill>
                        </a:rPr>
                        <a:t>6/6</a:t>
                      </a:r>
                      <a:endParaRPr lang="zh-CN" altLang="en-US" sz="2000" dirty="0">
                        <a:solidFill>
                          <a:srgbClr val="00B050"/>
                        </a:solidFill>
                      </a:endParaRPr>
                    </a:p>
                  </a:txBody>
                  <a:tcPr/>
                </a:tc>
                <a:tc>
                  <a:txBody>
                    <a:bodyPr/>
                    <a:lstStyle/>
                    <a:p>
                      <a:r>
                        <a:rPr lang="en-US" altLang="zh-CN" sz="2000" dirty="0" smtClean="0">
                          <a:solidFill>
                            <a:srgbClr val="00B050"/>
                          </a:solidFill>
                        </a:rPr>
                        <a:t>6</a:t>
                      </a:r>
                      <a:endParaRPr lang="zh-CN" altLang="en-US" sz="2000" dirty="0">
                        <a:solidFill>
                          <a:srgbClr val="00B050"/>
                        </a:solidFill>
                      </a:endParaRPr>
                    </a:p>
                  </a:txBody>
                  <a:tcPr/>
                </a:tc>
              </a:tr>
              <a:tr h="511615">
                <a:tc>
                  <a:txBody>
                    <a:bodyPr/>
                    <a:lstStyle/>
                    <a:p>
                      <a:r>
                        <a:rPr lang="en-US" altLang="zh-CN" sz="2000" dirty="0" err="1" smtClean="0"/>
                        <a:t>Rui</a:t>
                      </a:r>
                      <a:r>
                        <a:rPr lang="en-US" altLang="zh-CN" sz="2000" dirty="0" smtClean="0"/>
                        <a:t> Cao</a:t>
                      </a:r>
                      <a:endParaRPr lang="zh-CN" altLang="en-US" sz="2000" dirty="0"/>
                    </a:p>
                  </a:txBody>
                  <a:tcPr/>
                </a:tc>
                <a:tc>
                  <a:txBody>
                    <a:bodyPr/>
                    <a:lstStyle/>
                    <a:p>
                      <a:r>
                        <a:rPr lang="en-US" altLang="zh-CN" sz="2000" dirty="0" smtClean="0">
                          <a:solidFill>
                            <a:srgbClr val="FFC000"/>
                          </a:solidFill>
                        </a:rPr>
                        <a:t>5/6</a:t>
                      </a:r>
                      <a:endParaRPr lang="zh-CN" altLang="en-US" sz="2000" dirty="0">
                        <a:solidFill>
                          <a:srgbClr val="FFC000"/>
                        </a:solidFill>
                      </a:endParaRPr>
                    </a:p>
                  </a:txBody>
                  <a:tcPr/>
                </a:tc>
                <a:tc>
                  <a:txBody>
                    <a:bodyPr/>
                    <a:lstStyle/>
                    <a:p>
                      <a:r>
                        <a:rPr lang="en-US" altLang="zh-CN" sz="2000" dirty="0" smtClean="0">
                          <a:solidFill>
                            <a:srgbClr val="FFC000"/>
                          </a:solidFill>
                        </a:rPr>
                        <a:t>6</a:t>
                      </a:r>
                      <a:endParaRPr lang="zh-CN" altLang="en-US" sz="2000" dirty="0">
                        <a:solidFill>
                          <a:srgbClr val="FFC000"/>
                        </a:solidFill>
                      </a:endParaRPr>
                    </a:p>
                  </a:txBody>
                  <a:tcPr/>
                </a:tc>
              </a:tr>
              <a:tr h="511615">
                <a:tc>
                  <a:txBody>
                    <a:bodyPr/>
                    <a:lstStyle/>
                    <a:p>
                      <a:r>
                        <a:rPr lang="en-US" altLang="zh-CN" sz="2000" dirty="0" smtClean="0"/>
                        <a:t>Stephan Sand</a:t>
                      </a:r>
                      <a:endParaRPr lang="zh-CN" altLang="en-US" sz="2000" dirty="0"/>
                    </a:p>
                  </a:txBody>
                  <a:tcPr/>
                </a:tc>
                <a:tc>
                  <a:txBody>
                    <a:bodyPr/>
                    <a:lstStyle/>
                    <a:p>
                      <a:r>
                        <a:rPr lang="en-US" altLang="zh-CN" sz="2000" dirty="0" smtClean="0">
                          <a:solidFill>
                            <a:srgbClr val="00B050"/>
                          </a:solidFill>
                        </a:rPr>
                        <a:t>2/2</a:t>
                      </a:r>
                      <a:endParaRPr lang="zh-CN" altLang="en-US" sz="2000" dirty="0">
                        <a:solidFill>
                          <a:srgbClr val="00B050"/>
                        </a:solidFill>
                      </a:endParaRPr>
                    </a:p>
                  </a:txBody>
                  <a:tcPr/>
                </a:tc>
                <a:tc>
                  <a:txBody>
                    <a:bodyPr/>
                    <a:lstStyle/>
                    <a:p>
                      <a:r>
                        <a:rPr lang="en-US" altLang="zh-CN" sz="2000" dirty="0" smtClean="0">
                          <a:solidFill>
                            <a:srgbClr val="00B050"/>
                          </a:solidFill>
                        </a:rPr>
                        <a:t>2</a:t>
                      </a:r>
                      <a:endParaRPr lang="zh-CN" altLang="en-US" sz="2000" dirty="0">
                        <a:solidFill>
                          <a:srgbClr val="00B050"/>
                        </a:solidFill>
                      </a:endParaRPr>
                    </a:p>
                  </a:txBody>
                  <a:tcPr/>
                </a:tc>
              </a:tr>
              <a:tr h="511615">
                <a:tc>
                  <a:txBody>
                    <a:bodyPr/>
                    <a:lstStyle/>
                    <a:p>
                      <a:r>
                        <a:rPr lang="en-US" altLang="zh-CN" sz="2000" b="1" dirty="0" smtClean="0">
                          <a:effectLst>
                            <a:outerShdw blurRad="38100" dist="38100" dir="2700000" algn="tl">
                              <a:srgbClr val="000000">
                                <a:alpha val="43137"/>
                              </a:srgbClr>
                            </a:outerShdw>
                          </a:effectLst>
                        </a:rPr>
                        <a:t>Total</a:t>
                      </a:r>
                      <a:endParaRPr lang="zh-CN" altLang="en-US" sz="2000" b="1" dirty="0">
                        <a:effectLst>
                          <a:outerShdw blurRad="38100" dist="38100" dir="2700000" algn="tl">
                            <a:srgbClr val="000000">
                              <a:alpha val="43137"/>
                            </a:srgbClr>
                          </a:outerShdw>
                        </a:effectLst>
                      </a:endParaRPr>
                    </a:p>
                  </a:txBody>
                  <a:tcPr/>
                </a:tc>
                <a:tc>
                  <a:txBody>
                    <a:bodyPr/>
                    <a:lstStyle/>
                    <a:p>
                      <a:r>
                        <a:rPr lang="en-US" altLang="zh-CN" sz="2000" dirty="0" smtClean="0"/>
                        <a:t>41</a:t>
                      </a:r>
                      <a:endParaRPr lang="zh-CN" altLang="en-US" sz="2000" dirty="0"/>
                    </a:p>
                  </a:txBody>
                  <a:tcPr/>
                </a:tc>
                <a:tc>
                  <a:txBody>
                    <a:bodyPr/>
                    <a:lstStyle/>
                    <a:p>
                      <a:r>
                        <a:rPr lang="en-US" altLang="zh-CN" sz="2000" dirty="0" smtClean="0"/>
                        <a:t>41</a:t>
                      </a:r>
                      <a:endParaRPr lang="zh-CN" altLang="en-US" sz="2000" dirty="0"/>
                    </a:p>
                  </a:txBody>
                  <a:tcPr/>
                </a:tc>
              </a:tr>
            </a:tbl>
          </a:graphicData>
        </a:graphic>
      </p:graphicFrame>
    </p:spTree>
    <p:extLst>
      <p:ext uri="{BB962C8B-B14F-4D97-AF65-F5344CB8AC3E}">
        <p14:creationId xmlns:p14="http://schemas.microsoft.com/office/powerpoint/2010/main" val="63621313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标题 1"/>
          <p:cNvSpPr>
            <a:spLocks noGrp="1"/>
          </p:cNvSpPr>
          <p:nvPr>
            <p:ph type="title"/>
          </p:nvPr>
        </p:nvSpPr>
        <p:spPr>
          <a:xfrm>
            <a:off x="914400" y="610235"/>
            <a:ext cx="10361613" cy="1065213"/>
          </a:xfrm>
        </p:spPr>
        <p:txBody>
          <a:bodyPr vert="horz" wrap="square" lIns="92160" tIns="46080" rIns="92160" bIns="46080" anchor="ctr" anchorCtr="0"/>
          <a:lstStyle/>
          <a:p>
            <a:pPr eaLnBrk="1" hangingPunct="1"/>
            <a:r>
              <a:rPr lang="en-US" altLang="en-US" sz="3200" dirty="0"/>
              <a:t>Meeting Protocol, Attendance, Voting &amp; Document Status</a:t>
            </a:r>
            <a:endParaRPr lang="zh-CN" altLang="en-US" sz="3200" dirty="0"/>
          </a:p>
        </p:txBody>
      </p:sp>
      <p:sp>
        <p:nvSpPr>
          <p:cNvPr id="16387" name="页脚占位符 3"/>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6388" name="灯片编号占位符 4"/>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2</a:t>
            </a:fld>
            <a:endParaRPr lang="en-US" altLang="en-US" dirty="0">
              <a:latin typeface="Times New Roman" panose="02020603050405020304" pitchFamily="18" charset="0"/>
              <a:ea typeface="Arial Unicode MS" pitchFamily="34" charset="-122"/>
            </a:endParaRPr>
          </a:p>
        </p:txBody>
      </p:sp>
      <p:sp>
        <p:nvSpPr>
          <p:cNvPr id="7" name="内容占位符 2"/>
          <p:cNvSpPr txBox="1"/>
          <p:nvPr/>
        </p:nvSpPr>
        <p:spPr>
          <a:xfrm>
            <a:off x="1219200" y="1676400"/>
            <a:ext cx="9829800" cy="3431540"/>
          </a:xfrm>
          <a:prstGeom prst="rect">
            <a:avLst/>
          </a:prstGeom>
        </p:spPr>
        <p:txBody>
          <a:bodyPr>
            <a:normAutofit fontScale="90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In a teleconference, please make sure you join the TC online with your name (affiliation) correctly shown. </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accent2"/>
                </a:solidFill>
                <a:effectLst/>
                <a:uLnTx/>
                <a:uFillTx/>
                <a:latin typeface="+mn-lt"/>
                <a:ea typeface="MS PGothic" panose="020B0600070205080204" pitchFamily="34" charset="-128"/>
                <a:cs typeface="MS PGothic" panose="020B0600070205080204" pitchFamily="34" charset="-128"/>
              </a:rPr>
              <a:t>Please remember to register your attendance on https://imat.ieee.org/ with your IEEE account. </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Please announce your affiliation when you first address the group during a meeting slot</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Your submission should not contain company logos or advertising</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Questions on Voting status, Ballot pool, Access to Reflector, Documentation,  Member</a:t>
            </a:r>
            <a:r>
              <a:rPr kumimoji="0" lang="en-US" altLang="ja-JP"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 Area</a:t>
            </a:r>
          </a:p>
          <a:p>
            <a:pPr marL="742950" marR="0" lvl="1" indent="-285750" algn="l" defTabSz="914400" rtl="0" eaLnBrk="0" fontAlgn="base" latinLnBrk="0" hangingPunct="0">
              <a:lnSpc>
                <a:spcPct val="100000"/>
              </a:lnSpc>
              <a:spcBef>
                <a:spcPct val="20000"/>
              </a:spcBef>
              <a:spcAft>
                <a:spcPct val="0"/>
              </a:spcAft>
              <a:buClrTx/>
              <a:buSzTx/>
              <a:buFontTx/>
              <a:buChar char="–"/>
              <a:defRPr/>
            </a:pP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Contact Jon </a:t>
            </a:r>
            <a:r>
              <a:rPr kumimoji="0" lang="en-US" altLang="en-US" sz="2400" b="0" i="0" u="none" strike="noStrike" kern="0" cap="none" spc="0" normalizeH="0" baseline="0" noProof="0" dirty="0" err="1">
                <a:ln>
                  <a:noFill/>
                </a:ln>
                <a:solidFill>
                  <a:schemeClr val="tx1"/>
                </a:solidFill>
                <a:effectLst/>
                <a:uLnTx/>
                <a:uFillTx/>
                <a:latin typeface="+mn-lt"/>
                <a:ea typeface="MS PGothic" panose="020B0600070205080204" pitchFamily="34" charset="-128"/>
                <a:cs typeface="MS PGothic" panose="020B0600070205080204" pitchFamily="34" charset="-128"/>
              </a:rPr>
              <a:t>Rosdahl</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  </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hlinkClick r:id="rId2"/>
              </a:rPr>
              <a:t>jrosdahl@ieee.org</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2" name="文本框 1"/>
          <p:cNvSpPr txBox="1"/>
          <p:nvPr/>
        </p:nvSpPr>
        <p:spPr>
          <a:xfrm>
            <a:off x="1003300" y="5107305"/>
            <a:ext cx="10284460" cy="1168400"/>
          </a:xfrm>
          <a:prstGeom prst="rect">
            <a:avLst/>
          </a:prstGeom>
          <a:noFill/>
        </p:spPr>
        <p:txBody>
          <a:bodyPr wrap="square" rtlCol="0" anchor="t">
            <a:spAutoFit/>
          </a:bodyPr>
          <a:lstStyle/>
          <a:p>
            <a:r>
              <a:rPr lang="zh-CN" altLang="en-US" sz="1400"/>
              <a:t>Note 1 - 802.11 WG Operation Manual requests “Teleconferences are a means to prepare input for sessions provided that the teleconference date, time, agenda, and arrangements are announced on the TG email reflector at least 10 calendar days prior to the teleconference date"</a:t>
            </a:r>
          </a:p>
          <a:p>
            <a:endParaRPr lang="zh-CN" altLang="en-US" sz="1400"/>
          </a:p>
          <a:p>
            <a:r>
              <a:rPr lang="zh-CN" altLang="en-US" sz="1400"/>
              <a:t>Note 2 - Teleconferences are bound by the conditions stipulated by the documentation below.  Please review them and bring up any questions/concerns you may have before proceeding with the teleconference:</a:t>
            </a:r>
          </a:p>
        </p:txBody>
      </p:sp>
      <p:sp>
        <p:nvSpPr>
          <p:cNvPr id="9"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4172762778"/>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a:spLocks noGrp="1"/>
          </p:cNvSpPr>
          <p:nvPr>
            <p:ph type="title"/>
          </p:nvPr>
        </p:nvSpPr>
        <p:spPr>
          <a:xfrm>
            <a:off x="1757045" y="685800"/>
            <a:ext cx="8573135" cy="1827530"/>
          </a:xfrm>
        </p:spPr>
        <p:txBody>
          <a:bodyPr vert="horz" wrap="square" lIns="92160" tIns="46080" rIns="92160" bIns="46080" anchor="ctr" anchorCtr="0"/>
          <a:lstStyle/>
          <a:p>
            <a:pPr eaLnBrk="1" hangingPunct="1"/>
            <a:r>
              <a:rPr lang="en-US" altLang="en-US" sz="3200" dirty="0">
                <a:solidFill>
                  <a:srgbClr val="0000FF"/>
                </a:solidFill>
                <a:latin typeface="Arial Black" panose="020B0A04020102020204" pitchFamily="34" charset="0"/>
              </a:rPr>
              <a:t>IEEE 802.11 </a:t>
            </a:r>
            <a:r>
              <a:rPr lang="en-US" altLang="en-US" sz="3200" dirty="0" err="1">
                <a:solidFill>
                  <a:srgbClr val="0000FF"/>
                </a:solidFill>
                <a:latin typeface="Arial Black" panose="020B0A04020102020204" pitchFamily="34" charset="0"/>
              </a:rPr>
              <a:t>TGbd</a:t>
            </a:r>
            <a:r>
              <a:rPr lang="en-US" altLang="en-US" sz="3200" dirty="0">
                <a:solidFill>
                  <a:srgbClr val="0000FF"/>
                </a:solidFill>
                <a:latin typeface="Arial Black" panose="020B0A04020102020204" pitchFamily="34" charset="0"/>
              </a:rPr>
              <a:t> </a:t>
            </a:r>
            <a:r>
              <a:rPr lang="en-US" altLang="en-US" sz="3200" dirty="0" smtClean="0">
                <a:solidFill>
                  <a:srgbClr val="0000FF"/>
                </a:solidFill>
                <a:latin typeface="Arial Black" panose="020B0A04020102020204" pitchFamily="34" charset="0"/>
              </a:rPr>
              <a:t>TC</a:t>
            </a:r>
            <a:endParaRPr lang="en-US" sz="3200" dirty="0">
              <a:solidFill>
                <a:srgbClr val="0000FF"/>
              </a:solidFill>
              <a:latin typeface="Arial Black" panose="020B0A04020102020204" pitchFamily="34" charset="0"/>
            </a:endParaRPr>
          </a:p>
        </p:txBody>
      </p:sp>
      <p:sp>
        <p:nvSpPr>
          <p:cNvPr id="15363" name="页脚占位符 3"/>
          <p:cNvSpPr>
            <a:spLocks noGrp="1"/>
          </p:cNvSpPr>
          <p:nvPr>
            <p:ph type="ftr" idx="11"/>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5364" name="灯片编号占位符 4"/>
          <p:cNvSpPr>
            <a:spLocks noGrp="1"/>
          </p:cNvSpPr>
          <p:nvPr>
            <p:ph type="sldNum" idx="12"/>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20</a:t>
            </a:fld>
            <a:endParaRPr lang="en-US" altLang="en-US" dirty="0">
              <a:latin typeface="Times New Roman" panose="02020603050405020304" pitchFamily="18" charset="0"/>
              <a:ea typeface="Arial Unicode MS" pitchFamily="34" charset="-122"/>
            </a:endParaRPr>
          </a:p>
        </p:txBody>
      </p:sp>
      <p:sp>
        <p:nvSpPr>
          <p:cNvPr id="7"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Jul 26</a:t>
            </a:r>
            <a:r>
              <a:rPr lang="en-US" altLang="en-US" sz="3600" kern="0" baseline="30000" dirty="0" smtClean="0">
                <a:latin typeface="Arial" panose="020B0604020202020204" pitchFamily="34" charset="0"/>
              </a:rPr>
              <a:t>th</a:t>
            </a:r>
            <a:r>
              <a:rPr lang="en-US" altLang="en-US" sz="3600" kern="0" dirty="0" smtClean="0">
                <a:latin typeface="Arial" panose="020B0604020202020204" pitchFamily="34" charset="0"/>
              </a:rPr>
              <a:t>,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2022</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(ZTE)</a:t>
            </a: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Vice Chair: 	</a:t>
            </a:r>
            <a:r>
              <a:rPr kumimoji="0" lang="en-US" altLang="en-US" sz="2000" b="1" i="0" u="none" strike="noStrike" kern="0" cap="none" spc="0" normalizeH="0" baseline="0" noProof="0" dirty="0" err="1">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Hongyuan</a:t>
            </a: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Zhang (NXP), </a:t>
            </a: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Joseph Levy (</a:t>
            </a:r>
            <a:r>
              <a:rPr kumimoji="0" lang="en-US" altLang="en-US" sz="2000" b="1" i="0" u="none" strike="noStrike" kern="0" cap="none" spc="0" normalizeH="0" baseline="0" noProof="0" dirty="0" err="1">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InterDigital</a:t>
            </a: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Secretary: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Yan Zhang (NXP)</a:t>
            </a: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lang="en-US" altLang="en-US" sz="2000" kern="0" dirty="0">
                <a:latin typeface="Arial" panose="020B0604020202020204" pitchFamily="34" charset="0"/>
              </a:rPr>
              <a:t>		          Tech Editor:	</a:t>
            </a:r>
            <a:r>
              <a:rPr lang="en-US" altLang="en-US" sz="2000" kern="0" dirty="0" err="1" smtClean="0">
                <a:latin typeface="Arial" panose="020B0604020202020204" pitchFamily="34" charset="0"/>
              </a:rPr>
              <a:t>Yujin</a:t>
            </a:r>
            <a:r>
              <a:rPr lang="en-US" altLang="en-US" sz="2000" kern="0" dirty="0" smtClean="0">
                <a:latin typeface="Arial" panose="020B0604020202020204" pitchFamily="34" charset="0"/>
              </a:rPr>
              <a:t> Noh (</a:t>
            </a:r>
            <a:r>
              <a:rPr lang="en-US" altLang="en-US" sz="2000" kern="0" dirty="0" err="1" smtClean="0">
                <a:latin typeface="Arial" panose="020B0604020202020204" pitchFamily="34" charset="0"/>
              </a:rPr>
              <a:t>Senscomm</a:t>
            </a:r>
            <a:r>
              <a:rPr lang="en-US" altLang="en-US" sz="2000" kern="0" dirty="0" smtClean="0">
                <a:latin typeface="Arial" panose="020B0604020202020204" pitchFamily="34" charset="0"/>
              </a:rPr>
              <a:t>)</a:t>
            </a:r>
            <a:endParaRPr lang="en-US" altLang="en-US" sz="2000" kern="0" dirty="0">
              <a:latin typeface="Arial" panose="020B0604020202020204" pitchFamily="34" charset="0"/>
            </a:endParaRPr>
          </a:p>
        </p:txBody>
      </p:sp>
      <p:sp>
        <p:nvSpPr>
          <p:cNvPr id="9"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66316846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3555"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21</a:t>
            </a:fld>
            <a:endParaRPr lang="en-US" altLang="en-US" dirty="0">
              <a:latin typeface="Times New Roman" panose="02020603050405020304" pitchFamily="18" charset="0"/>
              <a:ea typeface="Arial Unicode MS" pitchFamily="34" charset="-122"/>
            </a:endParaRPr>
          </a:p>
        </p:txBody>
      </p:sp>
      <p:sp>
        <p:nvSpPr>
          <p:cNvPr id="23556"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Agenda of the </a:t>
            </a:r>
            <a:r>
              <a:rPr lang="en-US" altLang="en-US" sz="3200" b="1" dirty="0" smtClean="0">
                <a:solidFill>
                  <a:schemeClr val="tx2"/>
                </a:solidFill>
                <a:latin typeface="Times New Roman" panose="02020603050405020304" pitchFamily="18" charset="0"/>
              </a:rPr>
              <a:t>session</a:t>
            </a:r>
            <a:endParaRPr lang="en-US" altLang="en-US" sz="3200" b="1" dirty="0">
              <a:solidFill>
                <a:schemeClr val="tx2"/>
              </a:solidFill>
              <a:latin typeface="Times New Roman" panose="02020603050405020304" pitchFamily="18" charset="0"/>
            </a:endParaRPr>
          </a:p>
        </p:txBody>
      </p:sp>
      <p:sp>
        <p:nvSpPr>
          <p:cNvPr id="13317" name="Rectangle 3"/>
          <p:cNvSpPr txBox="1">
            <a:spLocks noChangeArrowheads="1"/>
          </p:cNvSpPr>
          <p:nvPr/>
        </p:nvSpPr>
        <p:spPr bwMode="auto">
          <a:xfrm>
            <a:off x="928688" y="1994535"/>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fontScale="97500" lnSpcReduction="100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p>
          <a:p>
            <a:pPr lvl="0" eaLnBrk="0" hangingPunct="0">
              <a:defRPr/>
            </a:pPr>
            <a:r>
              <a:rPr lang="en-US" altLang="en-GB" dirty="0"/>
              <a:t>Approval of </a:t>
            </a:r>
            <a:r>
              <a:rPr lang="en-GB" altLang="en-US" dirty="0"/>
              <a:t>agenda</a:t>
            </a:r>
          </a:p>
          <a:p>
            <a:pPr lvl="0" eaLnBrk="0" hangingPunct="0">
              <a:defRPr/>
            </a:pPr>
            <a:r>
              <a:rPr lang="en-US" altLang="en-GB" dirty="0" smtClean="0"/>
              <a:t>CRC Comment Resolution discussion</a:t>
            </a:r>
          </a:p>
          <a:p>
            <a:pPr lvl="1" eaLnBrk="0" hangingPunct="0">
              <a:buFontTx/>
              <a:buChar char="–"/>
              <a:defRPr/>
            </a:pPr>
            <a:r>
              <a:rPr lang="en-US" altLang="zh-CN" sz="2100" dirty="0">
                <a:solidFill>
                  <a:srgbClr val="00B050"/>
                </a:solidFill>
              </a:rPr>
              <a:t>11-22/1065, </a:t>
            </a:r>
            <a:r>
              <a:rPr lang="en-US" altLang="zh-CN" sz="2100" dirty="0" err="1">
                <a:solidFill>
                  <a:srgbClr val="00B050"/>
                </a:solidFill>
              </a:rPr>
              <a:t>TGbd</a:t>
            </a:r>
            <a:r>
              <a:rPr lang="en-US" altLang="zh-CN" sz="2100" dirty="0">
                <a:solidFill>
                  <a:srgbClr val="00B050"/>
                </a:solidFill>
              </a:rPr>
              <a:t> D5.0 CR related to MIB variable definition and misc., Hiroyuki </a:t>
            </a:r>
            <a:r>
              <a:rPr lang="en-US" altLang="zh-CN" sz="2100" dirty="0" err="1">
                <a:solidFill>
                  <a:srgbClr val="00B050"/>
                </a:solidFill>
              </a:rPr>
              <a:t>Motozuka</a:t>
            </a:r>
            <a:r>
              <a:rPr lang="en-US" altLang="zh-CN" sz="2100" dirty="0">
                <a:solidFill>
                  <a:srgbClr val="00B050"/>
                </a:solidFill>
              </a:rPr>
              <a:t> (Panasonic)</a:t>
            </a:r>
          </a:p>
          <a:p>
            <a:pPr lvl="1" eaLnBrk="0" hangingPunct="0">
              <a:buFontTx/>
              <a:buChar char="–"/>
              <a:defRPr/>
            </a:pPr>
            <a:r>
              <a:rPr lang="en-US" altLang="zh-CN" sz="2100" dirty="0">
                <a:solidFill>
                  <a:srgbClr val="00B050"/>
                </a:solidFill>
              </a:rPr>
              <a:t>11-22/1116, 11bd D5.0 comment resolutions, </a:t>
            </a:r>
            <a:r>
              <a:rPr lang="en-US" altLang="zh-CN" sz="2100" dirty="0" err="1">
                <a:solidFill>
                  <a:srgbClr val="00B050"/>
                </a:solidFill>
              </a:rPr>
              <a:t>Liwen</a:t>
            </a:r>
            <a:r>
              <a:rPr lang="en-US" altLang="zh-CN" sz="2100" dirty="0">
                <a:solidFill>
                  <a:srgbClr val="00B050"/>
                </a:solidFill>
              </a:rPr>
              <a:t> Chu (NXP</a:t>
            </a:r>
            <a:r>
              <a:rPr lang="en-US" altLang="zh-CN" sz="2100" dirty="0" smtClean="0">
                <a:solidFill>
                  <a:srgbClr val="00B050"/>
                </a:solidFill>
              </a:rPr>
              <a:t>)</a:t>
            </a:r>
          </a:p>
          <a:p>
            <a:pPr lvl="1" eaLnBrk="0" hangingPunct="0">
              <a:defRPr/>
            </a:pPr>
            <a:r>
              <a:rPr lang="en-US" altLang="zh-CN" sz="2100" dirty="0">
                <a:solidFill>
                  <a:srgbClr val="FFC000"/>
                </a:solidFill>
              </a:rPr>
              <a:t>11-22/1193, 11bd SA2 PHY Comment Resolutions, </a:t>
            </a:r>
            <a:r>
              <a:rPr lang="en-US" altLang="zh-CN" sz="2100" dirty="0" err="1">
                <a:solidFill>
                  <a:srgbClr val="FFC000"/>
                </a:solidFill>
              </a:rPr>
              <a:t>Rui</a:t>
            </a:r>
            <a:r>
              <a:rPr lang="en-US" altLang="zh-CN" sz="2100" dirty="0">
                <a:solidFill>
                  <a:srgbClr val="FFC000"/>
                </a:solidFill>
              </a:rPr>
              <a:t> Cao (</a:t>
            </a:r>
            <a:r>
              <a:rPr lang="en-US" altLang="zh-CN" sz="2100" dirty="0" smtClean="0">
                <a:solidFill>
                  <a:srgbClr val="FFC000"/>
                </a:solidFill>
              </a:rPr>
              <a:t>NXP)</a:t>
            </a:r>
          </a:p>
          <a:p>
            <a:pPr lvl="1" eaLnBrk="0" hangingPunct="0">
              <a:defRPr/>
            </a:pPr>
            <a:r>
              <a:rPr lang="en-US" altLang="zh-CN" sz="2100" dirty="0" smtClean="0">
                <a:solidFill>
                  <a:srgbClr val="00B050"/>
                </a:solidFill>
              </a:rPr>
              <a:t>11-22/1198, comment resolutions for SA2 CIDs 6000 and 6028, Joseph Levy (</a:t>
            </a:r>
            <a:r>
              <a:rPr lang="en-US" altLang="zh-CN" sz="2100" dirty="0" err="1" smtClean="0">
                <a:solidFill>
                  <a:srgbClr val="00B050"/>
                </a:solidFill>
              </a:rPr>
              <a:t>InterDigital</a:t>
            </a:r>
            <a:r>
              <a:rPr lang="en-US" altLang="zh-CN" sz="2100" dirty="0" smtClean="0">
                <a:solidFill>
                  <a:srgbClr val="00B050"/>
                </a:solidFill>
              </a:rPr>
              <a:t>)</a:t>
            </a:r>
            <a:endParaRPr lang="en-US" altLang="zh-CN" sz="2100" dirty="0">
              <a:solidFill>
                <a:srgbClr val="00B050"/>
              </a:solidFill>
            </a:endParaRPr>
          </a:p>
          <a:p>
            <a:pPr eaLnBrk="0" hangingPunct="0">
              <a:defRPr/>
            </a:pPr>
            <a:r>
              <a:rPr lang="en-US" altLang="en-GB" dirty="0" smtClean="0"/>
              <a:t>Any </a:t>
            </a:r>
            <a:r>
              <a:rPr lang="en-US" altLang="en-GB" dirty="0"/>
              <a:t>other business?</a:t>
            </a:r>
          </a:p>
          <a:p>
            <a:pPr lvl="0" eaLnBrk="0" hangingPunct="0">
              <a:defRPr/>
            </a:pPr>
            <a:r>
              <a:rPr lang="en-GB" altLang="en-US" dirty="0" smtClean="0">
                <a:sym typeface="+mn-ea"/>
              </a:rPr>
              <a:t>Adjourn</a:t>
            </a:r>
            <a:endParaRPr lang="en-GB" altLang="en-US" dirty="0"/>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5024203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a:spLocks noGrp="1"/>
          </p:cNvSpPr>
          <p:nvPr>
            <p:ph type="title"/>
          </p:nvPr>
        </p:nvSpPr>
        <p:spPr>
          <a:xfrm>
            <a:off x="1757045" y="685800"/>
            <a:ext cx="8573135" cy="1827530"/>
          </a:xfrm>
        </p:spPr>
        <p:txBody>
          <a:bodyPr vert="horz" wrap="square" lIns="92160" tIns="46080" rIns="92160" bIns="46080" anchor="ctr" anchorCtr="0"/>
          <a:lstStyle/>
          <a:p>
            <a:pPr eaLnBrk="1" hangingPunct="1"/>
            <a:r>
              <a:rPr lang="en-US" altLang="en-US" sz="3200" dirty="0">
                <a:solidFill>
                  <a:srgbClr val="0000FF"/>
                </a:solidFill>
                <a:latin typeface="Arial Black" panose="020B0A04020102020204" pitchFamily="34" charset="0"/>
              </a:rPr>
              <a:t>IEEE 802.11 </a:t>
            </a:r>
            <a:r>
              <a:rPr lang="en-US" altLang="en-US" sz="3200" dirty="0" err="1">
                <a:solidFill>
                  <a:srgbClr val="0000FF"/>
                </a:solidFill>
                <a:latin typeface="Arial Black" panose="020B0A04020102020204" pitchFamily="34" charset="0"/>
              </a:rPr>
              <a:t>TGbd</a:t>
            </a:r>
            <a:r>
              <a:rPr lang="en-US" altLang="en-US" sz="3200" dirty="0">
                <a:solidFill>
                  <a:srgbClr val="0000FF"/>
                </a:solidFill>
                <a:latin typeface="Arial Black" panose="020B0A04020102020204" pitchFamily="34" charset="0"/>
              </a:rPr>
              <a:t> </a:t>
            </a:r>
            <a:r>
              <a:rPr lang="en-US" altLang="en-US" sz="3200" dirty="0" smtClean="0">
                <a:solidFill>
                  <a:srgbClr val="0000FF"/>
                </a:solidFill>
                <a:latin typeface="Arial Black" panose="020B0A04020102020204" pitchFamily="34" charset="0"/>
              </a:rPr>
              <a:t>TC</a:t>
            </a:r>
            <a:endParaRPr lang="en-US" sz="3200" dirty="0">
              <a:solidFill>
                <a:srgbClr val="0000FF"/>
              </a:solidFill>
              <a:latin typeface="Arial Black" panose="020B0A04020102020204" pitchFamily="34" charset="0"/>
            </a:endParaRPr>
          </a:p>
        </p:txBody>
      </p:sp>
      <p:sp>
        <p:nvSpPr>
          <p:cNvPr id="15363" name="页脚占位符 3"/>
          <p:cNvSpPr>
            <a:spLocks noGrp="1"/>
          </p:cNvSpPr>
          <p:nvPr>
            <p:ph type="ftr" idx="11"/>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5364" name="灯片编号占位符 4"/>
          <p:cNvSpPr>
            <a:spLocks noGrp="1"/>
          </p:cNvSpPr>
          <p:nvPr>
            <p:ph type="sldNum" idx="12"/>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22</a:t>
            </a:fld>
            <a:endParaRPr lang="en-US" altLang="en-US" dirty="0">
              <a:latin typeface="Times New Roman" panose="02020603050405020304" pitchFamily="18" charset="0"/>
              <a:ea typeface="Arial Unicode MS" pitchFamily="34" charset="-122"/>
            </a:endParaRPr>
          </a:p>
        </p:txBody>
      </p:sp>
      <p:sp>
        <p:nvSpPr>
          <p:cNvPr id="7"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Aug 9</a:t>
            </a:r>
            <a:r>
              <a:rPr lang="en-US" altLang="en-US" sz="3600" kern="0" baseline="30000" dirty="0" smtClean="0">
                <a:latin typeface="Arial" panose="020B0604020202020204" pitchFamily="34" charset="0"/>
              </a:rPr>
              <a:t>th</a:t>
            </a:r>
            <a:r>
              <a:rPr lang="en-US" altLang="en-US" sz="3600" kern="0" dirty="0" smtClean="0">
                <a:latin typeface="Arial" panose="020B0604020202020204" pitchFamily="34" charset="0"/>
              </a:rPr>
              <a:t>,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2022</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(ZTE)</a:t>
            </a: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Vice Chair: 	</a:t>
            </a:r>
            <a:r>
              <a:rPr kumimoji="0" lang="en-US" altLang="en-US" sz="2000" b="1" i="0" u="none" strike="noStrike" kern="0" cap="none" spc="0" normalizeH="0" baseline="0" noProof="0" dirty="0" err="1">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Hongyuan</a:t>
            </a: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Zhang (NXP), </a:t>
            </a: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Joseph Levy (</a:t>
            </a:r>
            <a:r>
              <a:rPr kumimoji="0" lang="en-US" altLang="en-US" sz="2000" b="1" i="0" u="none" strike="noStrike" kern="0" cap="none" spc="0" normalizeH="0" baseline="0" noProof="0" dirty="0" err="1">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InterDigital</a:t>
            </a: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Secretary: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Yan Zhang (NXP)</a:t>
            </a: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lang="en-US" altLang="en-US" sz="2000" kern="0" dirty="0">
                <a:latin typeface="Arial" panose="020B0604020202020204" pitchFamily="34" charset="0"/>
              </a:rPr>
              <a:t>		          Tech Editor:	</a:t>
            </a:r>
            <a:r>
              <a:rPr lang="en-US" altLang="en-US" sz="2000" kern="0" dirty="0" err="1" smtClean="0">
                <a:latin typeface="Arial" panose="020B0604020202020204" pitchFamily="34" charset="0"/>
              </a:rPr>
              <a:t>Yujin</a:t>
            </a:r>
            <a:r>
              <a:rPr lang="en-US" altLang="en-US" sz="2000" kern="0" dirty="0" smtClean="0">
                <a:latin typeface="Arial" panose="020B0604020202020204" pitchFamily="34" charset="0"/>
              </a:rPr>
              <a:t> Noh (</a:t>
            </a:r>
            <a:r>
              <a:rPr lang="en-US" altLang="en-US" sz="2000" kern="0" dirty="0" err="1" smtClean="0">
                <a:latin typeface="Arial" panose="020B0604020202020204" pitchFamily="34" charset="0"/>
              </a:rPr>
              <a:t>Senscomm</a:t>
            </a:r>
            <a:r>
              <a:rPr lang="en-US" altLang="en-US" sz="2000" kern="0" dirty="0" smtClean="0">
                <a:latin typeface="Arial" panose="020B0604020202020204" pitchFamily="34" charset="0"/>
              </a:rPr>
              <a:t>)</a:t>
            </a:r>
            <a:endParaRPr lang="en-US" altLang="en-US" sz="2000" kern="0" dirty="0">
              <a:latin typeface="Arial" panose="020B0604020202020204" pitchFamily="34" charset="0"/>
            </a:endParaRPr>
          </a:p>
        </p:txBody>
      </p:sp>
      <p:sp>
        <p:nvSpPr>
          <p:cNvPr id="9"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28873664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3555"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23</a:t>
            </a:fld>
            <a:endParaRPr lang="en-US" altLang="en-US" dirty="0">
              <a:latin typeface="Times New Roman" panose="02020603050405020304" pitchFamily="18" charset="0"/>
              <a:ea typeface="Arial Unicode MS" pitchFamily="34" charset="-122"/>
            </a:endParaRPr>
          </a:p>
        </p:txBody>
      </p:sp>
      <p:sp>
        <p:nvSpPr>
          <p:cNvPr id="23556"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Agenda of the </a:t>
            </a:r>
            <a:r>
              <a:rPr lang="en-US" altLang="en-US" sz="3200" b="1" dirty="0" smtClean="0">
                <a:solidFill>
                  <a:schemeClr val="tx2"/>
                </a:solidFill>
                <a:latin typeface="Times New Roman" panose="02020603050405020304" pitchFamily="18" charset="0"/>
              </a:rPr>
              <a:t>session</a:t>
            </a:r>
            <a:endParaRPr lang="en-US" altLang="en-US" sz="3200" b="1" dirty="0">
              <a:solidFill>
                <a:schemeClr val="tx2"/>
              </a:solidFill>
              <a:latin typeface="Times New Roman" panose="02020603050405020304" pitchFamily="18" charset="0"/>
            </a:endParaRPr>
          </a:p>
        </p:txBody>
      </p:sp>
      <p:sp>
        <p:nvSpPr>
          <p:cNvPr id="13317" name="Rectangle 3"/>
          <p:cNvSpPr txBox="1">
            <a:spLocks noChangeArrowheads="1"/>
          </p:cNvSpPr>
          <p:nvPr/>
        </p:nvSpPr>
        <p:spPr bwMode="auto">
          <a:xfrm>
            <a:off x="928688" y="1994534"/>
            <a:ext cx="10375582" cy="47109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fontScale="975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p>
          <a:p>
            <a:pPr lvl="0" eaLnBrk="0" hangingPunct="0">
              <a:defRPr/>
            </a:pPr>
            <a:r>
              <a:rPr lang="en-US" altLang="en-GB" dirty="0"/>
              <a:t>Approval of </a:t>
            </a:r>
            <a:r>
              <a:rPr lang="en-GB" altLang="en-US" dirty="0"/>
              <a:t>agenda</a:t>
            </a:r>
          </a:p>
          <a:p>
            <a:pPr lvl="0" eaLnBrk="0" hangingPunct="0">
              <a:defRPr/>
            </a:pPr>
            <a:r>
              <a:rPr lang="en-US" altLang="en-GB" dirty="0" smtClean="0"/>
              <a:t>CRC Comment Resolution discussion</a:t>
            </a:r>
          </a:p>
          <a:p>
            <a:pPr lvl="1" eaLnBrk="0" hangingPunct="0">
              <a:defRPr/>
            </a:pPr>
            <a:r>
              <a:rPr lang="en-US" altLang="zh-CN" dirty="0">
                <a:solidFill>
                  <a:srgbClr val="00B050"/>
                </a:solidFill>
              </a:rPr>
              <a:t>11-22/1193, 11bd SA2 PHY Comment Resolutions, </a:t>
            </a:r>
            <a:r>
              <a:rPr lang="en-US" altLang="zh-CN" dirty="0" err="1">
                <a:solidFill>
                  <a:srgbClr val="00B050"/>
                </a:solidFill>
              </a:rPr>
              <a:t>Rui</a:t>
            </a:r>
            <a:r>
              <a:rPr lang="en-US" altLang="zh-CN" dirty="0">
                <a:solidFill>
                  <a:srgbClr val="00B050"/>
                </a:solidFill>
              </a:rPr>
              <a:t> Cao (NXP)</a:t>
            </a:r>
          </a:p>
          <a:p>
            <a:pPr eaLnBrk="0" hangingPunct="0">
              <a:defRPr/>
            </a:pPr>
            <a:r>
              <a:rPr lang="en-US" altLang="en-GB" dirty="0" smtClean="0"/>
              <a:t>Motion to approve CRC CRs</a:t>
            </a:r>
          </a:p>
          <a:p>
            <a:pPr eaLnBrk="0" hangingPunct="0">
              <a:defRPr/>
            </a:pPr>
            <a:r>
              <a:rPr lang="en-US" altLang="en-GB" dirty="0" smtClean="0"/>
              <a:t>Motion to approve a new SA recirculation ballot</a:t>
            </a:r>
          </a:p>
          <a:p>
            <a:pPr eaLnBrk="0" hangingPunct="0">
              <a:defRPr/>
            </a:pPr>
            <a:r>
              <a:rPr lang="en-US" altLang="en-GB" dirty="0" smtClean="0"/>
              <a:t>Any </a:t>
            </a:r>
            <a:r>
              <a:rPr lang="en-US" altLang="en-GB" dirty="0"/>
              <a:t>other business?</a:t>
            </a:r>
          </a:p>
          <a:p>
            <a:pPr lvl="0" eaLnBrk="0" hangingPunct="0">
              <a:defRPr/>
            </a:pPr>
            <a:r>
              <a:rPr lang="en-GB" altLang="en-US" dirty="0" smtClean="0">
                <a:sym typeface="+mn-ea"/>
              </a:rPr>
              <a:t>Adjourn</a:t>
            </a:r>
            <a:endParaRPr lang="en-GB" altLang="en-US" dirty="0"/>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398345496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Motion #1 (CRC CR motion)</a:t>
            </a:r>
            <a:endParaRPr lang="zh-CN" altLang="en-US" dirty="0"/>
          </a:p>
        </p:txBody>
      </p:sp>
      <p:sp>
        <p:nvSpPr>
          <p:cNvPr id="3" name="内容占位符 2"/>
          <p:cNvSpPr>
            <a:spLocks noGrp="1"/>
          </p:cNvSpPr>
          <p:nvPr>
            <p:ph idx="1"/>
          </p:nvPr>
        </p:nvSpPr>
        <p:spPr>
          <a:xfrm>
            <a:off x="914400" y="1981200"/>
            <a:ext cx="10361613" cy="4343324"/>
          </a:xfrm>
        </p:spPr>
        <p:txBody>
          <a:bodyPr>
            <a:normAutofit/>
          </a:bodyPr>
          <a:lstStyle/>
          <a:p>
            <a:r>
              <a:rPr lang="en-US" altLang="zh-CN" sz="2000" dirty="0"/>
              <a:t>Move to approve the resolutions to following </a:t>
            </a:r>
            <a:r>
              <a:rPr lang="en-US" altLang="zh-CN" sz="2000" dirty="0" smtClean="0"/>
              <a:t>41 comments </a:t>
            </a:r>
            <a:r>
              <a:rPr lang="en-US" altLang="zh-CN" sz="2000" dirty="0"/>
              <a:t>collected from the </a:t>
            </a:r>
            <a:r>
              <a:rPr lang="en-US" altLang="zh-CN" sz="2000" dirty="0" smtClean="0"/>
              <a:t>2</a:t>
            </a:r>
            <a:r>
              <a:rPr lang="en-US" altLang="zh-CN" sz="2000" baseline="30000" dirty="0" smtClean="0"/>
              <a:t>nd</a:t>
            </a:r>
            <a:r>
              <a:rPr lang="en-US" altLang="zh-CN" sz="2000" dirty="0" smtClean="0"/>
              <a:t> SA </a:t>
            </a:r>
            <a:r>
              <a:rPr lang="en-US" altLang="zh-CN" sz="2000" dirty="0"/>
              <a:t>Ballot for IEEE P802.11bd </a:t>
            </a:r>
            <a:r>
              <a:rPr lang="en-US" altLang="zh-CN" sz="2000" dirty="0" smtClean="0"/>
              <a:t>D5.0</a:t>
            </a:r>
            <a:r>
              <a:rPr lang="en-US" altLang="zh-CN" sz="2000" dirty="0"/>
              <a:t>:</a:t>
            </a:r>
          </a:p>
          <a:p>
            <a:pPr lvl="1"/>
            <a:r>
              <a:rPr lang="en-US" altLang="zh-CN" sz="1700" dirty="0"/>
              <a:t>CID </a:t>
            </a:r>
            <a:r>
              <a:rPr lang="en-US" altLang="zh-CN" sz="1700" dirty="0" smtClean="0"/>
              <a:t>6034 and 6037</a:t>
            </a:r>
            <a:r>
              <a:rPr lang="en-GB" altLang="zh-CN" sz="1700" dirty="0" smtClean="0"/>
              <a:t>, </a:t>
            </a:r>
            <a:r>
              <a:rPr lang="en-US" altLang="zh-CN" sz="1700" dirty="0" smtClean="0"/>
              <a:t>as </a:t>
            </a:r>
            <a:r>
              <a:rPr lang="en-US" altLang="zh-CN" sz="1700" dirty="0"/>
              <a:t>in </a:t>
            </a:r>
            <a:r>
              <a:rPr lang="en-US" altLang="zh-CN" sz="1700" dirty="0" smtClean="0"/>
              <a:t>11-22/1013r1</a:t>
            </a:r>
          </a:p>
          <a:p>
            <a:pPr lvl="1"/>
            <a:r>
              <a:rPr lang="en-US" altLang="zh-CN" sz="1700" dirty="0"/>
              <a:t>CID </a:t>
            </a:r>
            <a:r>
              <a:rPr lang="en-GB" altLang="zh-CN" sz="1700" dirty="0"/>
              <a:t>6001, 6002, 6008, 6007, 6020, 6039, 6006, 6036, 6019, 6005, </a:t>
            </a:r>
            <a:r>
              <a:rPr lang="en-GB" altLang="zh-CN" sz="1700" dirty="0" smtClean="0"/>
              <a:t>6018</a:t>
            </a:r>
            <a:r>
              <a:rPr lang="en-GB" altLang="zh-CN" sz="1700" dirty="0"/>
              <a:t>, 6021, 6023, 6017, 6040, 6004, 6022, 6015, 6009, 6029</a:t>
            </a:r>
            <a:r>
              <a:rPr lang="en-GB" altLang="zh-CN" sz="1700" dirty="0" smtClean="0"/>
              <a:t>, and 6016, </a:t>
            </a:r>
            <a:r>
              <a:rPr lang="en-US" altLang="zh-CN" sz="1700" dirty="0" smtClean="0"/>
              <a:t>as in 11-22/0986r0</a:t>
            </a:r>
          </a:p>
          <a:p>
            <a:pPr lvl="1"/>
            <a:r>
              <a:rPr lang="en-US" altLang="zh-CN" sz="1700" dirty="0" smtClean="0"/>
              <a:t>CID 6026, 6027, 6033, and 6038, as in 11-22/1065r2</a:t>
            </a:r>
          </a:p>
          <a:p>
            <a:pPr lvl="1"/>
            <a:r>
              <a:rPr lang="en-US" altLang="zh-CN" sz="1700" dirty="0"/>
              <a:t>CID </a:t>
            </a:r>
            <a:r>
              <a:rPr lang="en-GB" altLang="zh-CN" sz="1700" dirty="0" smtClean="0"/>
              <a:t>6035, 6024, 6025, 6031, 6032, and </a:t>
            </a:r>
            <a:r>
              <a:rPr lang="en-GB" altLang="zh-CN" sz="1700" dirty="0"/>
              <a:t>6030, as in </a:t>
            </a:r>
            <a:r>
              <a:rPr lang="en-GB" altLang="zh-CN" sz="1700" dirty="0" smtClean="0"/>
              <a:t>11-22/1116r2</a:t>
            </a:r>
          </a:p>
          <a:p>
            <a:pPr lvl="1"/>
            <a:r>
              <a:rPr lang="en-GB" altLang="zh-CN" sz="1700" dirty="0" smtClean="0"/>
              <a:t>CID 6000 and 6028, as in 11-22/1198r1</a:t>
            </a:r>
          </a:p>
          <a:p>
            <a:pPr lvl="1"/>
            <a:r>
              <a:rPr lang="en-GB" altLang="zh-CN" sz="1700" dirty="0" smtClean="0"/>
              <a:t>CID </a:t>
            </a:r>
            <a:r>
              <a:rPr lang="en-GB" altLang="zh-CN" sz="1700" dirty="0"/>
              <a:t>6003, 6010, 6011, </a:t>
            </a:r>
            <a:r>
              <a:rPr lang="en-GB" altLang="zh-CN" sz="1700" dirty="0" smtClean="0">
                <a:solidFill>
                  <a:schemeClr val="tx1"/>
                </a:solidFill>
              </a:rPr>
              <a:t>6012, </a:t>
            </a:r>
            <a:r>
              <a:rPr lang="en-GB" altLang="zh-CN" sz="1700" dirty="0" smtClean="0"/>
              <a:t>6013</a:t>
            </a:r>
            <a:r>
              <a:rPr lang="en-GB" altLang="zh-CN" sz="1700" dirty="0"/>
              <a:t>, </a:t>
            </a:r>
            <a:r>
              <a:rPr lang="en-GB" altLang="zh-CN" sz="1700" dirty="0" smtClean="0"/>
              <a:t>and 6014, as in 11-22/1193r2</a:t>
            </a:r>
            <a:endParaRPr lang="en-US" altLang="zh-CN" sz="1700" dirty="0"/>
          </a:p>
          <a:p>
            <a:pPr lvl="1"/>
            <a:endParaRPr lang="en-US" altLang="zh-CN" sz="1700" dirty="0"/>
          </a:p>
          <a:p>
            <a:r>
              <a:rPr lang="en-US" altLang="zh-CN" dirty="0" smtClean="0"/>
              <a:t>Moved:  Joseph Levy                                                     Seconded: Stephan Sand</a:t>
            </a:r>
            <a:endParaRPr lang="en-US" altLang="zh-CN" dirty="0"/>
          </a:p>
          <a:p>
            <a:r>
              <a:rPr lang="en-US" altLang="zh-CN" dirty="0"/>
              <a:t>Result</a:t>
            </a:r>
            <a:r>
              <a:rPr lang="en-US" altLang="zh-CN" dirty="0" smtClean="0"/>
              <a:t>: passed with unanimously consensus</a:t>
            </a:r>
            <a:endParaRPr lang="zh-CN" altLang="en-US" dirty="0"/>
          </a:p>
          <a:p>
            <a:endParaRPr lang="zh-CN" altLang="en-US" dirty="0"/>
          </a:p>
        </p:txBody>
      </p:sp>
      <p:sp>
        <p:nvSpPr>
          <p:cNvPr id="4" name="灯片编号占位符 3"/>
          <p:cNvSpPr>
            <a:spLocks noGrp="1"/>
          </p:cNvSpPr>
          <p:nvPr>
            <p:ph type="sldNum" idx="4"/>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24</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页脚占位符 4"/>
          <p:cNvSpPr>
            <a:spLocks noGrp="1"/>
          </p:cNvSpPr>
          <p:nvPr>
            <p:ph type="ftr" idx="3"/>
          </p:nvPr>
        </p:nvSpPr>
        <p:spPr/>
        <p:txBody>
          <a:body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日期占位符 5"/>
          <p:cNvSpPr>
            <a:spLocks noGrp="1"/>
          </p:cNvSpPr>
          <p:nvPr>
            <p:ph type="dt" idx="2"/>
          </p:nvPr>
        </p:nvSpPr>
        <p:spPr/>
        <p:txBody>
          <a:bodyPr/>
          <a:lstStyle/>
          <a:p>
            <a:pPr eaLnBrk="0" hangingPunct="0">
              <a:defRPr/>
            </a:pPr>
            <a:r>
              <a:rPr lang="en-US" altLang="zh-CN" dirty="0" smtClean="0"/>
              <a:t>Jul 2022</a:t>
            </a:r>
            <a:endParaRPr lang="en-US" dirty="0"/>
          </a:p>
        </p:txBody>
      </p:sp>
    </p:spTree>
    <p:extLst>
      <p:ext uri="{BB962C8B-B14F-4D97-AF65-F5344CB8AC3E}">
        <p14:creationId xmlns:p14="http://schemas.microsoft.com/office/powerpoint/2010/main" val="59958799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Motion #2 (CRC motion, 2</a:t>
            </a:r>
            <a:r>
              <a:rPr lang="en-US" altLang="zh-CN" baseline="30000" dirty="0" smtClean="0"/>
              <a:t>nd</a:t>
            </a:r>
            <a:r>
              <a:rPr lang="en-US" altLang="zh-CN" dirty="0" smtClean="0"/>
              <a:t> SA Ballot)</a:t>
            </a:r>
            <a:endParaRPr lang="zh-CN" altLang="en-US" dirty="0"/>
          </a:p>
        </p:txBody>
      </p:sp>
      <p:sp>
        <p:nvSpPr>
          <p:cNvPr id="3" name="内容占位符 2"/>
          <p:cNvSpPr>
            <a:spLocks noGrp="1"/>
          </p:cNvSpPr>
          <p:nvPr>
            <p:ph idx="1"/>
          </p:nvPr>
        </p:nvSpPr>
        <p:spPr/>
        <p:txBody>
          <a:bodyPr>
            <a:normAutofit/>
          </a:bodyPr>
          <a:lstStyle/>
          <a:p>
            <a:r>
              <a:rPr lang="en-US" altLang="zh-CN" sz="2000" dirty="0"/>
              <a:t>Having approved comment resolutions for all of the comments received from </a:t>
            </a:r>
            <a:r>
              <a:rPr lang="en-US" altLang="zh-CN" sz="2000" dirty="0" smtClean="0"/>
              <a:t>the SA Recirculation Ballot for IEEE </a:t>
            </a:r>
            <a:r>
              <a:rPr lang="en-US" altLang="zh-CN" sz="2000" dirty="0"/>
              <a:t>P802.11bd </a:t>
            </a:r>
            <a:r>
              <a:rPr lang="en-US" altLang="zh-CN" sz="2000" dirty="0" smtClean="0"/>
              <a:t>D5.0 </a:t>
            </a:r>
            <a:r>
              <a:rPr lang="en-US" altLang="zh-CN" sz="2000" dirty="0"/>
              <a:t>as contained in document </a:t>
            </a:r>
          </a:p>
          <a:p>
            <a:r>
              <a:rPr lang="en-US" altLang="zh-CN" sz="2000" u="sng" dirty="0" smtClean="0">
                <a:hlinkClick r:id="rId2"/>
              </a:rPr>
              <a:t>https://mentor.ieee.org/802.11/dcn/22/11-22-0983-03-00bd-tgbd-sa2-comments.xlsx</a:t>
            </a:r>
            <a:r>
              <a:rPr lang="en-US" altLang="zh-CN" sz="2000" dirty="0" smtClean="0"/>
              <a:t>, </a:t>
            </a:r>
          </a:p>
          <a:p>
            <a:endParaRPr lang="en-US" altLang="zh-CN" sz="2000" dirty="0"/>
          </a:p>
          <a:p>
            <a:r>
              <a:rPr lang="en-US" altLang="zh-CN" sz="2000" dirty="0"/>
              <a:t>instruct the </a:t>
            </a:r>
            <a:r>
              <a:rPr lang="en-US" altLang="zh-CN" sz="2000" dirty="0" err="1"/>
              <a:t>TGbd</a:t>
            </a:r>
            <a:r>
              <a:rPr lang="en-US" altLang="zh-CN" sz="2000" dirty="0"/>
              <a:t> editor to </a:t>
            </a:r>
            <a:r>
              <a:rPr lang="en-US" altLang="zh-CN" sz="2000" dirty="0" smtClean="0"/>
              <a:t>incorporate all approved comment resolutions to create </a:t>
            </a:r>
            <a:r>
              <a:rPr lang="en-US" altLang="zh-CN" sz="2000" dirty="0"/>
              <a:t>IEEE P802.11bd </a:t>
            </a:r>
            <a:r>
              <a:rPr lang="en-US" altLang="zh-CN" sz="2000" dirty="0" smtClean="0"/>
              <a:t>D6.0 </a:t>
            </a:r>
            <a:r>
              <a:rPr lang="en-US" altLang="zh-CN" sz="2000" dirty="0"/>
              <a:t>and approve </a:t>
            </a:r>
            <a:r>
              <a:rPr lang="en-US" altLang="zh-CN" sz="2000" dirty="0" smtClean="0"/>
              <a:t>a 15-day SA Recirculation Ballot for IEEE P802.11bd D6.0</a:t>
            </a:r>
            <a:endParaRPr lang="en-US" altLang="zh-CN" sz="2000" b="0" dirty="0"/>
          </a:p>
          <a:p>
            <a:endParaRPr lang="en-US" altLang="zh-CN" sz="2000" dirty="0"/>
          </a:p>
          <a:p>
            <a:r>
              <a:rPr lang="en-US" altLang="zh-CN" sz="2000" dirty="0" smtClean="0"/>
              <a:t>Moved</a:t>
            </a:r>
            <a:r>
              <a:rPr lang="en-US" altLang="zh-CN" sz="2000" dirty="0"/>
              <a:t>: </a:t>
            </a:r>
            <a:r>
              <a:rPr lang="en-US" altLang="zh-CN" sz="2000" dirty="0" err="1" smtClean="0"/>
              <a:t>Rui</a:t>
            </a:r>
            <a:r>
              <a:rPr lang="en-US" altLang="zh-CN" sz="2000" dirty="0" smtClean="0"/>
              <a:t> Cao </a:t>
            </a:r>
            <a:r>
              <a:rPr lang="en-US" altLang="zh-CN" sz="2000" dirty="0"/>
              <a:t>			Seconded</a:t>
            </a:r>
            <a:r>
              <a:rPr lang="en-US" altLang="zh-CN" sz="2000" dirty="0" smtClean="0"/>
              <a:t>: Joseph Levy</a:t>
            </a:r>
            <a:endParaRPr lang="en-US" altLang="zh-CN" sz="2000" dirty="0"/>
          </a:p>
          <a:p>
            <a:endParaRPr lang="en-US" altLang="zh-CN" sz="2000" dirty="0" smtClean="0"/>
          </a:p>
          <a:p>
            <a:r>
              <a:rPr lang="en-US" altLang="zh-CN" sz="2000" dirty="0" smtClean="0"/>
              <a:t>Result: 13Y/0N/0A</a:t>
            </a:r>
            <a:endParaRPr lang="zh-CN" altLang="en-US" dirty="0"/>
          </a:p>
        </p:txBody>
      </p:sp>
      <p:sp>
        <p:nvSpPr>
          <p:cNvPr id="4" name="灯片编号占位符 3"/>
          <p:cNvSpPr>
            <a:spLocks noGrp="1"/>
          </p:cNvSpPr>
          <p:nvPr>
            <p:ph type="sldNum" idx="4"/>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25</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页脚占位符 4"/>
          <p:cNvSpPr>
            <a:spLocks noGrp="1"/>
          </p:cNvSpPr>
          <p:nvPr>
            <p:ph type="ftr" idx="3"/>
          </p:nvPr>
        </p:nvSpPr>
        <p:spPr/>
        <p:txBody>
          <a:body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日期占位符 5"/>
          <p:cNvSpPr>
            <a:spLocks noGrp="1"/>
          </p:cNvSpPr>
          <p:nvPr>
            <p:ph type="dt" idx="2"/>
          </p:nvPr>
        </p:nvSpPr>
        <p:spPr/>
        <p:txBody>
          <a:bodyPr/>
          <a:lstStyle/>
          <a:p>
            <a:pPr eaLnBrk="0" hangingPunct="0">
              <a:defRPr/>
            </a:pPr>
            <a:r>
              <a:rPr lang="en-US" altLang="zh-CN" dirty="0" smtClean="0"/>
              <a:t>Jul 2022</a:t>
            </a:r>
            <a:endParaRPr lang="en-US" dirty="0"/>
          </a:p>
        </p:txBody>
      </p:sp>
    </p:spTree>
    <p:extLst>
      <p:ext uri="{BB962C8B-B14F-4D97-AF65-F5344CB8AC3E}">
        <p14:creationId xmlns:p14="http://schemas.microsoft.com/office/powerpoint/2010/main" val="100447646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7411"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3</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Patent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Policy, Copyright Policy </a:t>
            </a: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and Other Guidelines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11480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Following </a:t>
            </a:r>
            <a:r>
              <a:rPr kumimoji="0" lang="en-US" altLang="zh-CN"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11 </a:t>
            </a: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slides</a:t>
            </a: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20775161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Instructions for the WG Chair</a:t>
            </a:r>
            <a:endParaRPr lang="zh-CN" altLang="en-US" dirty="0"/>
          </a:p>
        </p:txBody>
      </p:sp>
      <p:sp>
        <p:nvSpPr>
          <p:cNvPr id="3" name="内容占位符 2"/>
          <p:cNvSpPr>
            <a:spLocks noGrp="1"/>
          </p:cNvSpPr>
          <p:nvPr>
            <p:ph idx="1"/>
          </p:nvPr>
        </p:nvSpPr>
        <p:spPr>
          <a:xfrm>
            <a:off x="914400" y="1524050"/>
            <a:ext cx="10361613" cy="4113213"/>
          </a:xfrm>
        </p:spPr>
        <p:txBody>
          <a:bodyPr/>
          <a:lstStyle/>
          <a:p>
            <a:pPr>
              <a:lnSpc>
                <a:spcPct val="80000"/>
              </a:lnSpc>
              <a:spcAft>
                <a:spcPct val="30000"/>
              </a:spcAft>
              <a:buFont typeface="Monotype Sorts"/>
              <a:buNone/>
            </a:pPr>
            <a:r>
              <a:rPr lang="en-US" altLang="en-US" sz="2000" dirty="0">
                <a:solidFill>
                  <a:schemeClr val="tx1"/>
                </a:solidFill>
                <a:latin typeface="Calibri" panose="020F0502020204030204" pitchFamily="34" charset="0"/>
                <a:cs typeface="Calibri" panose="020F0502020204030204" pitchFamily="34" charset="0"/>
              </a:rPr>
              <a:t>The IEEE-SA strongly recommends that at each WG meeting the chair or a designee:</a:t>
            </a:r>
          </a:p>
          <a:p>
            <a:pPr lvl="1">
              <a:lnSpc>
                <a:spcPct val="80000"/>
              </a:lnSpc>
              <a:buSzPct val="150000"/>
              <a:buFont typeface="Arial" panose="020B0604020202020204" pitchFamily="34" charset="0"/>
              <a:buChar char="•"/>
            </a:pPr>
            <a:r>
              <a:rPr lang="en-US" altLang="en-US" sz="1600" b="1" dirty="0">
                <a:solidFill>
                  <a:schemeClr val="tx1"/>
                </a:solidFill>
                <a:latin typeface="Calibri" panose="020F0502020204030204" pitchFamily="34" charset="0"/>
                <a:cs typeface="Calibri" panose="020F0502020204030204" pitchFamily="34" charset="0"/>
              </a:rPr>
              <a:t>Show slides 1 through 4 of this presentation</a:t>
            </a:r>
          </a:p>
          <a:p>
            <a:pPr lvl="1">
              <a:lnSpc>
                <a:spcPct val="80000"/>
              </a:lnSpc>
              <a:buSzPct val="150000"/>
              <a:buFont typeface="Arial" panose="020B0604020202020204" pitchFamily="34" charset="0"/>
              <a:buChar char="•"/>
            </a:pPr>
            <a:r>
              <a:rPr lang="en-US" altLang="en-US" sz="1600" b="1" dirty="0">
                <a:solidFill>
                  <a:schemeClr val="tx1"/>
                </a:solidFill>
                <a:latin typeface="Calibri" panose="020F0502020204030204" pitchFamily="34" charset="0"/>
                <a:cs typeface="Calibri" panose="020F0502020204030204" pitchFamily="34" charset="0"/>
              </a:rPr>
              <a:t>Advise the WG attendees that:</a:t>
            </a:r>
            <a:r>
              <a:rPr lang="en-US" altLang="en-US" sz="1600" dirty="0">
                <a:solidFill>
                  <a:schemeClr val="tx1"/>
                </a:solidFill>
                <a:latin typeface="Calibri" panose="020F0502020204030204" pitchFamily="34" charset="0"/>
                <a:cs typeface="Calibri" panose="020F0502020204030204" pitchFamily="34" charset="0"/>
              </a:rPr>
              <a:t>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IEEE’s patent policy is described in Clause 6 of the </a:t>
            </a:r>
            <a:r>
              <a:rPr lang="en-US" altLang="en-US" sz="1400" i="1" dirty="0">
                <a:solidFill>
                  <a:schemeClr val="tx1"/>
                </a:solidFill>
                <a:latin typeface="Calibri" panose="020F0502020204030204" pitchFamily="34" charset="0"/>
                <a:cs typeface="Calibri" panose="020F0502020204030204" pitchFamily="34" charset="0"/>
              </a:rPr>
              <a:t>IEEE SA Standards Board Bylaws</a:t>
            </a:r>
            <a:r>
              <a:rPr lang="en-US" altLang="en-US" sz="1400" dirty="0">
                <a:solidFill>
                  <a:schemeClr val="tx1"/>
                </a:solidFill>
                <a:latin typeface="Calibri" panose="020F0502020204030204" pitchFamily="34" charset="0"/>
                <a:cs typeface="Calibri" panose="020F0502020204030204" pitchFamily="34" charset="0"/>
              </a:rPr>
              <a:t>;</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Early identification of patent claims which may be essential for the use of standards under development is strongly encouraged;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There may be Essential Patent Claims of which IEEE is not aware. Additionally, neither IEEE, the WG, nor the WG Chair can ensure the accuracy or completeness of any assurance or whether any such assurance is, in fact, of a Patent Claim that is essential for the use of the standard under development.</a:t>
            </a:r>
            <a:br>
              <a:rPr lang="en-US" altLang="en-US" sz="1400" dirty="0">
                <a:solidFill>
                  <a:schemeClr val="tx1"/>
                </a:solidFill>
                <a:latin typeface="Calibri" panose="020F0502020204030204" pitchFamily="34" charset="0"/>
                <a:cs typeface="Calibri" panose="020F0502020204030204" pitchFamily="34" charset="0"/>
              </a:rPr>
            </a:br>
            <a:endParaRPr lang="en-US" altLang="en-US" sz="1600" dirty="0">
              <a:solidFill>
                <a:schemeClr val="tx1"/>
              </a:solidFill>
              <a:latin typeface="Calibri" panose="020F0502020204030204" pitchFamily="34" charset="0"/>
              <a:cs typeface="Calibri" panose="020F0502020204030204" pitchFamily="34" charset="0"/>
            </a:endParaRPr>
          </a:p>
          <a:p>
            <a:pPr lvl="1">
              <a:lnSpc>
                <a:spcPct val="20000"/>
              </a:lnSpc>
              <a:buSzPct val="150000"/>
              <a:buFont typeface="Arial" panose="020B0604020202020204" pitchFamily="34" charset="0"/>
              <a:buChar char="•"/>
            </a:pPr>
            <a:r>
              <a:rPr lang="en-US" altLang="en-US" sz="1600" b="1" dirty="0">
                <a:solidFill>
                  <a:schemeClr val="tx1"/>
                </a:solidFill>
                <a:latin typeface="Calibri" panose="020F0502020204030204" pitchFamily="34" charset="0"/>
                <a:cs typeface="Calibri" panose="020F0502020204030204" pitchFamily="34" charset="0"/>
              </a:rPr>
              <a:t>Instruct the WG Secretary to record in the minutes of the relevant WG meeting:</a:t>
            </a:r>
            <a:r>
              <a:rPr lang="en-US" altLang="en-US" sz="1600" dirty="0">
                <a:solidFill>
                  <a:schemeClr val="tx1"/>
                </a:solidFill>
                <a:latin typeface="Calibri" panose="020F0502020204030204" pitchFamily="34" charset="0"/>
                <a:cs typeface="Calibri" panose="020F0502020204030204" pitchFamily="34" charset="0"/>
              </a:rPr>
              <a:t>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That the foregoing information was provided and that slides 1 through 4 (and this slide 0, if applicable) were shown;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That the chair or designee provided an opportunity for participants to identify patent claim(s)/patent application claim(s) and/or the holder of patent claim(s)/patent application claim(s) of which the participant is personally aware and that may be essential for the use of that standard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Any responses that were given, specifically the patent claim(s)/patent application claim(s) and/or the holder of the patent claim(s)/patent application claim(s) that were identified (if any) and by whom.</a:t>
            </a:r>
          </a:p>
          <a:p>
            <a:pPr lvl="2">
              <a:lnSpc>
                <a:spcPct val="80000"/>
              </a:lnSpc>
              <a:buSzPct val="150000"/>
              <a:buFont typeface="Arial" panose="020B0604020202020204" pitchFamily="34" charset="0"/>
              <a:buChar char="•"/>
            </a:pPr>
            <a:endParaRPr lang="en-US" altLang="en-US" sz="1400" dirty="0">
              <a:solidFill>
                <a:schemeClr val="tx1"/>
              </a:solidFill>
              <a:latin typeface="Calibri" panose="020F0502020204030204" pitchFamily="34" charset="0"/>
              <a:cs typeface="Calibri" panose="020F0502020204030204" pitchFamily="34" charset="0"/>
            </a:endParaRPr>
          </a:p>
          <a:p>
            <a:pPr lvl="1">
              <a:lnSpc>
                <a:spcPct val="80000"/>
              </a:lnSpc>
              <a:spcBef>
                <a:spcPct val="5000"/>
              </a:spcBef>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The WG Chair shall ensure that a request is made to any identified holders of potential essential patent claim(s) to complete and submit a Letter of Assurance.</a:t>
            </a:r>
          </a:p>
          <a:p>
            <a:pPr lvl="1">
              <a:lnSpc>
                <a:spcPct val="80000"/>
              </a:lnSpc>
              <a:spcBef>
                <a:spcPct val="5000"/>
              </a:spcBef>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It is recommended that the WG Chair review the guidance in </a:t>
            </a:r>
            <a:r>
              <a:rPr lang="en-US" altLang="en-US" sz="1400" i="1" dirty="0">
                <a:solidFill>
                  <a:schemeClr val="tx1"/>
                </a:solidFill>
                <a:latin typeface="Calibri" panose="020F0502020204030204" pitchFamily="34" charset="0"/>
                <a:cs typeface="Calibri" panose="020F0502020204030204" pitchFamily="34" charset="0"/>
              </a:rPr>
              <a:t>IEEE-SA Standards Board Operations Manual</a:t>
            </a:r>
            <a:r>
              <a:rPr lang="en-US" altLang="en-US" sz="1400" dirty="0">
                <a:solidFill>
                  <a:schemeClr val="tx1"/>
                </a:solidFill>
                <a:latin typeface="Calibri" panose="020F0502020204030204" pitchFamily="34" charset="0"/>
                <a:cs typeface="Calibri" panose="020F0502020204030204" pitchFamily="34" charset="0"/>
              </a:rPr>
              <a:t> 6.3.5 and in FAQs 14 and 15 on inclusion of potential Essential Patent Claims by incorporation or by reference. </a:t>
            </a:r>
          </a:p>
          <a:p>
            <a:pPr lvl="1">
              <a:lnSpc>
                <a:spcPct val="80000"/>
              </a:lnSpc>
              <a:spcBef>
                <a:spcPct val="5000"/>
              </a:spcBef>
              <a:buFont typeface="Monotype Sorts"/>
              <a:buNone/>
            </a:pPr>
            <a:endParaRPr lang="en-US" altLang="en-US" sz="1400" dirty="0">
              <a:solidFill>
                <a:schemeClr val="tx1"/>
              </a:solidFill>
              <a:latin typeface="Calibri" panose="020F0502020204030204" pitchFamily="34" charset="0"/>
              <a:cs typeface="Calibri" panose="020F0502020204030204" pitchFamily="34" charset="0"/>
            </a:endParaRPr>
          </a:p>
          <a:p>
            <a:pPr lvl="1">
              <a:lnSpc>
                <a:spcPct val="80000"/>
              </a:lnSpc>
              <a:spcBef>
                <a:spcPct val="5000"/>
              </a:spcBef>
              <a:buFont typeface="Monotype Sorts"/>
              <a:buNone/>
            </a:pPr>
            <a:r>
              <a:rPr lang="en-US" altLang="en-US" sz="1400" dirty="0">
                <a:solidFill>
                  <a:schemeClr val="tx1"/>
                </a:solidFill>
                <a:latin typeface="Calibri" panose="020F0502020204030204" pitchFamily="34" charset="0"/>
                <a:cs typeface="Calibri" panose="020F0502020204030204" pitchFamily="34" charset="0"/>
              </a:rPr>
              <a:t>	Note: </a:t>
            </a:r>
            <a:r>
              <a:rPr lang="en-US" altLang="en-US" sz="1400" b="1" dirty="0">
                <a:solidFill>
                  <a:schemeClr val="tx1"/>
                </a:solidFill>
                <a:latin typeface="Calibri" panose="020F0502020204030204" pitchFamily="34" charset="0"/>
                <a:cs typeface="Calibri" panose="020F0502020204030204" pitchFamily="34" charset="0"/>
              </a:rPr>
              <a:t>WG</a:t>
            </a:r>
            <a:r>
              <a:rPr lang="en-US" altLang="en-US" sz="1400" dirty="0">
                <a:solidFill>
                  <a:schemeClr val="tx1"/>
                </a:solidFill>
                <a:latin typeface="Calibri" panose="020F0502020204030204" pitchFamily="34" charset="0"/>
                <a:cs typeface="Calibri" panose="020F0502020204030204" pitchFamily="34" charset="0"/>
              </a:rPr>
              <a:t> includes Working Groups, Task Groups, and other standards-developing committees with a PAR approved by the IEEE-SA Standards Board.</a:t>
            </a:r>
          </a:p>
          <a:p>
            <a:endParaRPr lang="zh-CN" altLang="en-US" dirty="0"/>
          </a:p>
        </p:txBody>
      </p:sp>
      <p:sp>
        <p:nvSpPr>
          <p:cNvPr id="4" name="灯片编号占位符 3"/>
          <p:cNvSpPr>
            <a:spLocks noGrp="1"/>
          </p:cNvSpPr>
          <p:nvPr>
            <p:ph type="sldNum" idx="4"/>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4</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页脚占位符 4"/>
          <p:cNvSpPr>
            <a:spLocks noGrp="1"/>
          </p:cNvSpPr>
          <p:nvPr>
            <p:ph type="ftr" idx="3"/>
          </p:nvPr>
        </p:nvSpPr>
        <p:spPr/>
        <p:txBody>
          <a:body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7" name="Text Box 1030"/>
          <p:cNvSpPr txBox="1">
            <a:spLocks noChangeArrowheads="1"/>
          </p:cNvSpPr>
          <p:nvPr/>
        </p:nvSpPr>
        <p:spPr bwMode="auto">
          <a:xfrm>
            <a:off x="1828912" y="6413500"/>
            <a:ext cx="2534668"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400" b="1" dirty="0" smtClean="0">
                <a:solidFill>
                  <a:schemeClr val="tx1"/>
                </a:solidFill>
                <a:latin typeface="Times New Roman" panose="02020603050405020304" pitchFamily="18" charset="0"/>
              </a:rPr>
              <a:t>(Slide 0, Optional </a:t>
            </a:r>
            <a:r>
              <a:rPr lang="en-US" altLang="en-US" sz="1400" b="1" dirty="0">
                <a:solidFill>
                  <a:schemeClr val="tx1"/>
                </a:solidFill>
                <a:latin typeface="Times New Roman" panose="02020603050405020304" pitchFamily="18" charset="0"/>
              </a:rPr>
              <a:t>to be shown)</a:t>
            </a: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9211790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8435"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5</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lvl="0">
              <a:defRPr/>
            </a:pPr>
            <a:r>
              <a:rPr lang="en-US" altLang="en-US" u="sng" dirty="0">
                <a:solidFill>
                  <a:schemeClr val="tx1"/>
                </a:solidFill>
                <a:latin typeface="Calibri" panose="020F0502020204030204" pitchFamily="34" charset="0"/>
                <a:cs typeface="Calibri" panose="020F0502020204030204" pitchFamily="34" charset="0"/>
              </a:rPr>
              <a:t>Participants have a duty to inform the IEEE</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71650"/>
            <a:ext cx="9753600" cy="4114800"/>
          </a:xfrm>
          <a:prstGeom prst="rect">
            <a:avLst/>
          </a:prstGeom>
        </p:spPr>
        <p:txBody>
          <a:bodyPr>
            <a:normAutofit fontScale="925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shall</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should </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inform the IEEE (or cause the IEEE to be informed) of the identity of any other holders of potential Essential Patent Claims</a:t>
            </a:r>
          </a:p>
          <a:p>
            <a:pPr marL="742950" marR="0" lvl="1" indent="-28575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0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457200" marR="0" lvl="1" indent="0" algn="ctr" defTabSz="914400" rtl="0" eaLnBrk="0" fontAlgn="base" latinLnBrk="0" hangingPunct="0">
              <a:lnSpc>
                <a:spcPct val="100000"/>
              </a:lnSpc>
              <a:spcBef>
                <a:spcPct val="20000"/>
              </a:spcBef>
              <a:spcAft>
                <a:spcPct val="0"/>
              </a:spcAft>
              <a:buClrTx/>
              <a:buSzTx/>
              <a:buFontTx/>
              <a:buNone/>
              <a:defRPr/>
            </a:pPr>
            <a:r>
              <a:rPr kumimoji="0" lang="en-US" altLang="en-US" sz="32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Early identification of holders of potential Essential Patent Claims is encouraged</a:t>
            </a: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18438" name="Text Box 5"/>
          <p:cNvSpPr txBox="1"/>
          <p:nvPr/>
        </p:nvSpPr>
        <p:spPr>
          <a:xfrm>
            <a:off x="838200" y="6096000"/>
            <a:ext cx="952500" cy="366713"/>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#1</a:t>
            </a:r>
            <a:endParaRPr lang="en-US" altLang="en-US" sz="2400"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65681198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9459"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6</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GB" altLang="en-US" b="1" i="0" u="sng" strike="noStrike" kern="0" cap="none" spc="0" normalizeH="0" baseline="0" noProof="0">
                <a:ln>
                  <a:noFill/>
                </a:ln>
                <a:solidFill>
                  <a:schemeClr val="accent2"/>
                </a:solidFill>
                <a:effectLst/>
                <a:uLnTx/>
                <a:uFillTx/>
                <a:latin typeface="+mj-lt"/>
                <a:ea typeface="MS PGothic" panose="020B0600070205080204" pitchFamily="34" charset="-128"/>
                <a:cs typeface="MS PGothic" panose="020B0600070205080204" pitchFamily="34" charset="-128"/>
              </a:rPr>
              <a:t>Ways to Inform IEEE</a:t>
            </a:r>
            <a:endParaRPr kumimoji="0" lang="en-GB" altLang="en-US" b="1" i="0" u="sng" strike="noStrike" kern="0" cap="none" spc="0" normalizeH="0" baseline="0" noProof="0" dirty="0">
              <a:ln>
                <a:noFill/>
              </a:ln>
              <a:solidFill>
                <a:schemeClr val="accent2"/>
              </a:solidFill>
              <a:effectLst/>
              <a:uLnTx/>
              <a:uFillTx/>
              <a:latin typeface="+mj-lt"/>
              <a:ea typeface="MS PGothic" panose="020B0600070205080204" pitchFamily="34" charset="-128"/>
              <a:cs typeface="MS PGothic" panose="020B0600070205080204" pitchFamily="34" charset="-128"/>
            </a:endParaRPr>
          </a:p>
        </p:txBody>
      </p:sp>
      <p:sp>
        <p:nvSpPr>
          <p:cNvPr id="19461" name="内容占位符 2"/>
          <p:cNvSpPr txBox="1"/>
          <p:nvPr/>
        </p:nvSpPr>
        <p:spPr>
          <a:xfrm>
            <a:off x="1219200" y="1676400"/>
            <a:ext cx="9753600" cy="4267200"/>
          </a:xfrm>
          <a:prstGeom prst="rect">
            <a:avLst/>
          </a:prstGeom>
          <a:noFill/>
          <a:ln w="9525">
            <a:noFill/>
          </a:ln>
        </p:spPr>
        <p:txBody>
          <a:bodyPr anchor="t" anchorCtr="0"/>
          <a:lstStyle/>
          <a:p>
            <a:pPr marL="342900" indent="-342900" eaLnBrk="0" hangingPunct="0">
              <a:spcBef>
                <a:spcPct val="20000"/>
              </a:spcBef>
              <a:buSzPct val="150000"/>
              <a:buChar char="•"/>
            </a:pPr>
            <a:r>
              <a:rPr lang="en-US" altLang="en-US" sz="2400" b="1" dirty="0">
                <a:latin typeface="Calibri" panose="020F0502020204030204" pitchFamily="34" charset="0"/>
              </a:rPr>
              <a:t>Cause an LOA to be submitted to the IEEE-SA (patcom@ieee.org); or</a:t>
            </a:r>
          </a:p>
          <a:p>
            <a:pPr marL="342900" indent="-342900" eaLnBrk="0" hangingPunct="0">
              <a:spcBef>
                <a:spcPct val="20000"/>
              </a:spcBef>
              <a:buSzPct val="150000"/>
              <a:buChar char="•"/>
            </a:pPr>
            <a:r>
              <a:rPr lang="en-US" altLang="en-US" sz="2400" b="1" dirty="0">
                <a:latin typeface="Calibri" panose="020F0502020204030204" pitchFamily="34" charset="0"/>
              </a:rPr>
              <a:t>Provide the chair of this group with the identity of the holder(s) of any and all such claims as soon as possible; or</a:t>
            </a:r>
          </a:p>
          <a:p>
            <a:pPr marL="342900" indent="-342900" eaLnBrk="0" hangingPunct="0">
              <a:spcBef>
                <a:spcPct val="20000"/>
              </a:spcBef>
              <a:buSzPct val="150000"/>
              <a:buChar char="•"/>
            </a:pPr>
            <a:r>
              <a:rPr lang="en-US" altLang="en-US" sz="2400" b="1" dirty="0">
                <a:latin typeface="Calibri" panose="020F0502020204030204" pitchFamily="34" charset="0"/>
              </a:rPr>
              <a:t>Speak up now and respond to this Call for Potentially Essential Patents</a:t>
            </a:r>
          </a:p>
          <a:p>
            <a:pPr marL="342900" indent="-342900" eaLnBrk="0" hangingPunct="0">
              <a:spcBef>
                <a:spcPct val="20000"/>
              </a:spcBef>
              <a:buFont typeface="Monotype Sorts" charset="2"/>
            </a:pPr>
            <a:endParaRPr lang="en-US" altLang="en-US" sz="2400" dirty="0">
              <a:latin typeface="Calibri" panose="020F0502020204030204" pitchFamily="34" charset="0"/>
            </a:endParaRPr>
          </a:p>
          <a:p>
            <a:pPr marL="342900" indent="-342900" eaLnBrk="0" hangingPunct="0">
              <a:spcBef>
                <a:spcPct val="20000"/>
              </a:spcBef>
              <a:buFont typeface="Monotype Sorts" charset="2"/>
            </a:pPr>
            <a:r>
              <a:rPr lang="en-US" altLang="en-US" sz="2400" dirty="0">
                <a:latin typeface="Calibri" panose="020F0502020204030204" pitchFamily="34" charset="0"/>
              </a:rPr>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p>
        </p:txBody>
      </p:sp>
      <p:sp>
        <p:nvSpPr>
          <p:cNvPr id="19462" name="Text Box 5"/>
          <p:cNvSpPr txBox="1"/>
          <p:nvPr/>
        </p:nvSpPr>
        <p:spPr>
          <a:xfrm>
            <a:off x="838200" y="6105525"/>
            <a:ext cx="960438" cy="369888"/>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#2</a:t>
            </a:r>
            <a:endParaRPr lang="en-US" altLang="en-US" sz="2400"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405626333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0483"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7</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Patent Related Information</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20485" name="内容占位符 2"/>
          <p:cNvSpPr txBox="1"/>
          <p:nvPr/>
        </p:nvSpPr>
        <p:spPr>
          <a:xfrm>
            <a:off x="1219200" y="1752600"/>
            <a:ext cx="9753600" cy="4267200"/>
          </a:xfrm>
          <a:prstGeom prst="rect">
            <a:avLst/>
          </a:prstGeom>
          <a:noFill/>
          <a:ln w="9525">
            <a:noFill/>
          </a:ln>
        </p:spPr>
        <p:txBody>
          <a:bodyPr anchor="t" anchorCtr="0"/>
          <a:lstStyle/>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The patent policy and the procedures used to execute that policy are documented in the:</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 of the IEEE-SA </a:t>
            </a:r>
            <a:r>
              <a:rPr lang="en-US" altLang="en-US" sz="2000" b="1" i="1" strike="noStrike" noProof="1">
                <a:latin typeface="Calibri" panose="020F0502020204030204" pitchFamily="34" charset="0"/>
                <a:ea typeface="MS PGothic" panose="020B0600070205080204" pitchFamily="34" charset="-128"/>
                <a:cs typeface="+mn-cs"/>
              </a:rPr>
              <a:t>Standards Board Bylaws</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2"/>
              </a:rPr>
              <a:t>http://standards.ieee.org/develop/policies/bylaws/sect6-7.html#6</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6.3 of the IEEE-SA </a:t>
            </a:r>
            <a:r>
              <a:rPr lang="en-US" altLang="en-US" sz="2000" b="1" i="1" strike="noStrike" noProof="1">
                <a:latin typeface="Calibri" panose="020F0502020204030204" pitchFamily="34" charset="0"/>
                <a:ea typeface="MS PGothic" panose="020B0600070205080204" pitchFamily="34" charset="-128"/>
                <a:cs typeface="+mn-cs"/>
              </a:rPr>
              <a:t>Standards Board Operations Manual</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3"/>
              </a:rPr>
              <a:t>http://standards.ieee.org/develop/policies/opman/sect6.html#6.3</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342900" indent="-342900" eaLnBrk="0" hangingPunct="0">
              <a:lnSpc>
                <a:spcPct val="90000"/>
              </a:lnSpc>
              <a:spcBef>
                <a:spcPct val="20000"/>
              </a:spcBef>
              <a:buFont typeface="Monotype Sorts" charset="2"/>
            </a:pPr>
            <a:endParaRPr lang="en-US" altLang="en-US" sz="2400" b="1" noProof="1">
              <a:latin typeface="Times New Roman" panose="02020603050405020304" pitchFamily="18" charset="0"/>
            </a:endParaRPr>
          </a:p>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Material about the patent policy is available at</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a:latin typeface="Calibri" panose="020F0502020204030204" pitchFamily="34" charset="0"/>
                <a:ea typeface="MS PGothic" panose="020B0600070205080204" pitchFamily="34" charset="-128"/>
                <a:cs typeface="+mn-cs"/>
                <a:hlinkClick r:id="rId4"/>
              </a:rPr>
              <a:t>http://standards.ieee.org/about/sasb/patcom/materials.html</a:t>
            </a:r>
            <a:endParaRPr lang="en-US" altLang="en-US" sz="2000" b="1" i="1" strike="noStrike" noProof="1">
              <a:latin typeface="Calibri" panose="020F0502020204030204" pitchFamily="34" charset="0"/>
            </a:endParaRPr>
          </a:p>
          <a:p>
            <a:pPr marL="742950" lvl="1" indent="-285750" eaLnBrk="0" fontAlgn="base" hangingPunct="0">
              <a:lnSpc>
                <a:spcPct val="90000"/>
              </a:lnSpc>
              <a:buFont typeface="Monotype Sorts" charset="2"/>
            </a:pPr>
            <a:endParaRPr lang="en-US" altLang="en-US" sz="3200" b="1" strike="noStrike" noProof="1">
              <a:latin typeface="Calibri" panose="020F0502020204030204" pitchFamily="34" charset="0"/>
            </a:endParaRPr>
          </a:p>
          <a:p>
            <a:pPr marL="285750" indent="-285750" algn="ctr" eaLnBrk="0" hangingPunct="0">
              <a:lnSpc>
                <a:spcPct val="90000"/>
              </a:lnSpc>
              <a:buFont typeface="Monotype Sorts" charset="2"/>
            </a:pPr>
            <a:r>
              <a:rPr lang="en-US" altLang="en-US" sz="2800" b="1" noProof="1">
                <a:latin typeface="Calibri" panose="020F0502020204030204" pitchFamily="34" charset="0"/>
                <a:ea typeface="MS PGothic" panose="020B0600070205080204" pitchFamily="34" charset="-128"/>
                <a:cs typeface="+mn-cs"/>
              </a:rPr>
              <a:t>If you have questions, contact the IEEE-SA Standards Board Patent Committee Administrator at patcom@ieee.org</a:t>
            </a:r>
            <a:endParaRPr lang="en-US" altLang="en-US" sz="2800" b="1" noProof="1">
              <a:latin typeface="Calibri" panose="020F0502020204030204" pitchFamily="34" charset="0"/>
            </a:endParaRPr>
          </a:p>
        </p:txBody>
      </p:sp>
      <p:sp>
        <p:nvSpPr>
          <p:cNvPr id="20486"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#3</a:t>
            </a:r>
            <a:endParaRPr lang="en-US" altLang="en-US" sz="1800" b="1" u="sng"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221051086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0483"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8</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1143130" y="610235"/>
            <a:ext cx="990574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lvl="0">
              <a:defRPr/>
            </a:pPr>
            <a:r>
              <a:rPr lang="en-US" altLang="en-US" dirty="0"/>
              <a:t>Instructions for Chairs of </a:t>
            </a:r>
            <a:r>
              <a:rPr lang="en-US" altLang="en-US" dirty="0" smtClean="0"/>
              <a:t>standards </a:t>
            </a:r>
            <a:r>
              <a:rPr lang="en-US" altLang="en-US" dirty="0"/>
              <a:t>development activities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20485" name="内容占位符 2"/>
          <p:cNvSpPr txBox="1"/>
          <p:nvPr/>
        </p:nvSpPr>
        <p:spPr>
          <a:xfrm>
            <a:off x="1219328" y="2133634"/>
            <a:ext cx="9753600" cy="3428954"/>
          </a:xfrm>
          <a:prstGeom prst="rect">
            <a:avLst/>
          </a:prstGeom>
          <a:noFill/>
          <a:ln w="9525">
            <a:noFill/>
          </a:ln>
        </p:spPr>
        <p:txBody>
          <a:bodyPr anchor="t" anchorCtr="0"/>
          <a:lstStyle/>
          <a:p>
            <a:pPr>
              <a:spcBef>
                <a:spcPts val="0"/>
              </a:spcBef>
              <a:spcAft>
                <a:spcPts val="600"/>
              </a:spcAft>
              <a:buClr>
                <a:srgbClr val="CC3300"/>
              </a:buClr>
              <a:buSzPct val="50000"/>
            </a:pPr>
            <a:r>
              <a:rPr lang="en-US" altLang="en-US" sz="2133" b="1" dirty="0">
                <a:latin typeface="Arial" panose="020B0604020202020204" pitchFamily="34" charset="0"/>
                <a:ea typeface="Cambria" panose="02040503050406030204" pitchFamily="18" charset="0"/>
                <a:cs typeface="Arial" panose="020B0604020202020204" pitchFamily="34" charset="0"/>
              </a:rPr>
              <a:t>At the beginning of each standards development meeting the chair or a designee is to</a:t>
            </a:r>
            <a:r>
              <a:rPr lang="en-US" altLang="en-US" sz="2133" b="1" dirty="0" smtClean="0">
                <a:latin typeface="Arial" panose="020B0604020202020204" pitchFamily="34" charset="0"/>
                <a:ea typeface="Cambria" panose="02040503050406030204" pitchFamily="18" charset="0"/>
                <a:cs typeface="Arial" panose="020B0604020202020204" pitchFamily="34" charset="0"/>
              </a:rPr>
              <a:t>:</a:t>
            </a:r>
            <a:endParaRPr lang="en-US" altLang="en-US" sz="2933" dirty="0">
              <a:latin typeface="Arial" panose="020B0604020202020204" pitchFamily="34" charset="0"/>
              <a:cs typeface="Arial" panose="020B0604020202020204" pitchFamily="34" charset="0"/>
            </a:endParaRP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Show the following slides (or provide them beforehand)</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Advise the standards development group participants that: </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IEEE SA’s copyright policy is described in Clause 7 of the IEEE SA Standards Board Bylaws and Clause 6.1 of the IEEE SA Standards Board Operations Manual;</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Any material submitted during standards development, whether verbal, recorded, or in written form, is a Contribution and shall comply with the IEEE SA Copyright Policy; </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Instruct the Secretary to record in the minutes of the relevant meeting: </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That the foregoing information was provided and that the copyright slides were shown (or provided beforehand). </a:t>
            </a:r>
          </a:p>
        </p:txBody>
      </p:sp>
      <p:sp>
        <p:nvSpPr>
          <p:cNvPr id="20486" name="Text Box 4"/>
          <p:cNvSpPr txBox="1"/>
          <p:nvPr/>
        </p:nvSpPr>
        <p:spPr>
          <a:xfrm>
            <a:off x="838200" y="6108700"/>
            <a:ext cx="3166251"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#4 optional to be shown</a:t>
            </a:r>
            <a:endParaRPr lang="en-US" altLang="en-US" sz="1800" b="1" u="sng"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44495475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0483"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9</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20485" name="内容占位符 2"/>
          <p:cNvSpPr txBox="1"/>
          <p:nvPr/>
        </p:nvSpPr>
        <p:spPr>
          <a:xfrm>
            <a:off x="1219200" y="1752600"/>
            <a:ext cx="9753600" cy="4267200"/>
          </a:xfrm>
          <a:prstGeom prst="rect">
            <a:avLst/>
          </a:prstGeom>
          <a:noFill/>
          <a:ln w="9525">
            <a:noFill/>
          </a:ln>
        </p:spPr>
        <p:txBody>
          <a:bodyPr anchor="t" anchorCtr="0">
            <a:normAutofit lnSpcReduction="10000"/>
          </a:bodyPr>
          <a:lstStyle/>
          <a:p>
            <a:pPr marL="342900" indent="-342900" eaLnBrk="0" hangingPunct="0">
              <a:lnSpc>
                <a:spcPct val="90000"/>
              </a:lnSpc>
              <a:spcAft>
                <a:spcPts val="600"/>
              </a:spcAft>
              <a:buFont typeface="Monotype Sorts" charset="2"/>
            </a:pPr>
            <a:r>
              <a:rPr lang="en-US" altLang="en-US" sz="2800" b="1" dirty="0" smtClean="0">
                <a:latin typeface="Calibri" panose="020F0502020204030204" pitchFamily="34" charset="0"/>
              </a:rPr>
              <a:t>By </a:t>
            </a:r>
            <a:r>
              <a:rPr lang="en-US" altLang="en-US" sz="2800" b="1" dirty="0">
                <a:latin typeface="Calibri" panose="020F0502020204030204" pitchFamily="34" charset="0"/>
              </a:rPr>
              <a:t>participating in this activity, you agree to comply with the IEEE Code of Ethics, all applicable laws, and all IEEE policies and procedures including, but not limited to, the IEEE SA Copyright Policy</a:t>
            </a:r>
            <a:endParaRPr lang="en-US" altLang="en-US" sz="2800" b="1" noProof="1">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Previously Published material (copyright assertion indicated) shall not be presented/submitted to the Working Group nor incorporated into a Working Group draft unless permission is granted. </a:t>
            </a: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Prior to presentation or submission, you shall notify the Working Group Chair of previously Published material and should assist the Chair in obtaining copyright permission acceptable to IEEE SA.</a:t>
            </a: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For material that is not previously Published, IEEE is automatically granted a license to use any material that is presented or submitted</a:t>
            </a:r>
            <a:r>
              <a:rPr lang="en-US" altLang="en-US" sz="2400" i="1" dirty="0" smtClean="0">
                <a:latin typeface="Calibri" panose="020F0502020204030204" pitchFamily="34" charset="0"/>
              </a:rPr>
              <a:t>.</a:t>
            </a:r>
            <a:endParaRPr lang="en-US" altLang="en-US" sz="2400" i="1" dirty="0">
              <a:latin typeface="Calibri" panose="020F0502020204030204" pitchFamily="34" charset="0"/>
            </a:endParaRPr>
          </a:p>
        </p:txBody>
      </p:sp>
      <p:sp>
        <p:nvSpPr>
          <p:cNvPr id="20486"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#5</a:t>
            </a:r>
            <a:endParaRPr lang="en-US" altLang="en-US" sz="1800" b="1" u="sng"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010818834"/>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KSO_WM_UNIT_TABLE_BEAUTIFY" val="smartTable{7c6689a7-e099-4b05-bbab-bcc547e00d32}"/>
</p:tagLst>
</file>

<file path=ppt/theme/theme1.xml><?xml version="1.0" encoding="utf-8"?>
<a:theme xmlns:a="http://schemas.openxmlformats.org/drawingml/2006/main" name="802-11-Submission-16-9">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主题">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802-11-Submission-16-9</Template>
  <TotalTime>137683</TotalTime>
  <Words>2315</Words>
  <Application>Microsoft Office PowerPoint</Application>
  <PresentationFormat>宽屏</PresentationFormat>
  <Paragraphs>358</Paragraphs>
  <Slides>25</Slides>
  <Notes>0</Notes>
  <HiddenSlides>0</HiddenSlides>
  <MMClips>0</MMClips>
  <ScaleCrop>false</ScaleCrop>
  <HeadingPairs>
    <vt:vector size="8" baseType="variant">
      <vt:variant>
        <vt:lpstr>已用的字体</vt:lpstr>
      </vt:variant>
      <vt:variant>
        <vt:i4>10</vt:i4>
      </vt:variant>
      <vt:variant>
        <vt:lpstr>主题</vt:lpstr>
      </vt:variant>
      <vt:variant>
        <vt:i4>1</vt:i4>
      </vt:variant>
      <vt:variant>
        <vt:lpstr>嵌入 OLE 服务器</vt:lpstr>
      </vt:variant>
      <vt:variant>
        <vt:i4>1</vt:i4>
      </vt:variant>
      <vt:variant>
        <vt:lpstr>幻灯片标题</vt:lpstr>
      </vt:variant>
      <vt:variant>
        <vt:i4>25</vt:i4>
      </vt:variant>
    </vt:vector>
  </HeadingPairs>
  <TitlesOfParts>
    <vt:vector size="37" baseType="lpstr">
      <vt:lpstr>Arial Unicode MS</vt:lpstr>
      <vt:lpstr>Monotype Sorts</vt:lpstr>
      <vt:lpstr>MS Gothic</vt:lpstr>
      <vt:lpstr>MS PGothic</vt:lpstr>
      <vt:lpstr>Arial</vt:lpstr>
      <vt:lpstr>Arial Black</vt:lpstr>
      <vt:lpstr>Calibri</vt:lpstr>
      <vt:lpstr>Cambria</vt:lpstr>
      <vt:lpstr>Times New Roman</vt:lpstr>
      <vt:lpstr>Wingdings</vt:lpstr>
      <vt:lpstr>802-11-Submission-16-9</vt:lpstr>
      <vt:lpstr>Microsoft Word 97 - 2003 文档</vt:lpstr>
      <vt:lpstr>PowerPoint 演示文稿</vt:lpstr>
      <vt:lpstr>Meeting Protocol, Attendance, Voting &amp; Document Status</vt:lpstr>
      <vt:lpstr>PowerPoint 演示文稿</vt:lpstr>
      <vt:lpstr>Instructions for the WG Chair</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Guideline for Straw Polls during TG Teleconference</vt:lpstr>
      <vt:lpstr>New Motion Rules for WG/TG Teleconferences</vt:lpstr>
      <vt:lpstr>TGbd TCs in Jul and Aug 2022</vt:lpstr>
      <vt:lpstr>TGbd Documents Update</vt:lpstr>
      <vt:lpstr>Current TGbd Timeline</vt:lpstr>
      <vt:lpstr>Submission List (Call for submissions)</vt:lpstr>
      <vt:lpstr>2nd SA Ballot Comment Assignment and Resolution Progress</vt:lpstr>
      <vt:lpstr>IEEE 802.11 TGbd TC</vt:lpstr>
      <vt:lpstr>PowerPoint 演示文稿</vt:lpstr>
      <vt:lpstr>IEEE 802.11 TGbd TC</vt:lpstr>
      <vt:lpstr>PowerPoint 演示文稿</vt:lpstr>
      <vt:lpstr>Motion #1 (CRC CR motion)</vt:lpstr>
      <vt:lpstr>Motion #2 (CRC motion, 2nd SA Ballot)</vt:lpstr>
    </vt:vector>
  </TitlesOfParts>
  <Company>Marvell Semiconductor Inc.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11-22/0816</dc:title>
  <dc:subject>Task Group BD TC Agenda</dc:subject>
  <dc:creator>Bo Sun</dc:creator>
  <cp:lastModifiedBy>孙波10013985</cp:lastModifiedBy>
  <cp:revision>82</cp:revision>
  <cp:lastPrinted>2014-11-04T15:04:00Z</cp:lastPrinted>
  <dcterms:created xsi:type="dcterms:W3CDTF">2007-04-17T18:10:00Z</dcterms:created>
  <dcterms:modified xsi:type="dcterms:W3CDTF">2022-08-09T16:07:56Z</dcterms:modified>
  <cp:version>1</cp:version>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(12)O48q+nWDiKNAVXoAwq58w7ATF5BZpxUzus1FEuepahc6BRLUWdfXeHQFTCUY0LJynFgfmRNUPZlAVy+j0r6pbTTT4EXTIDQn++fDAJzW+wNWbLiJe8Z4f4WxdeblmkwEZYVIjqjQH/zBS5y6b9GoioXTXjFlVZ7xPu5xRU0WiDXzU0e3oG78RYbPZ2aHX/hl9SFYOtYdUMQjNw+W6g45GYePd7oGmr8CiOcEr8o5DLsyXdeT</vt:lpwstr>
  </property>
  <property fmtid="{D5CDD505-2E9C-101B-9397-08002B2CF9AE}" pid="3" name="_ms_pID_7253431">
    <vt:lpwstr>hBtTL66MZvP2f/KaV3adKT94KHNJID0xypYHmm25hGzk/ETif8Sj8xBGFsYnZVfYQOQ/wAyM9jGI1mxvLrml8FSLl4bDbfLtpebXgH+6bsglE2sjb5/6PLqZ6vrPMuq4xHCeAFploXk9GR4pqeBSsTI3ryAIkLOeZIHu3OlyhiIUHAYFFjusCknP+OLaVPfpnqpJjopJQHwudTzey6vtimu1b8SZqaoMzXoWNM8jqNR1+tnd</vt:lpwstr>
  </property>
  <property fmtid="{D5CDD505-2E9C-101B-9397-08002B2CF9AE}" pid="4" name="_ms_pID_7253432">
    <vt:lpwstr>x8ME0DQ2PpRh3avrRbfrZv56P6DdLEWGgiSMf+uDB4pq8mzhbhG6zPVPz3X1HS7rV0q5VF4keEsOSPp/KUMahD6kIQ6nI8qma02y7yusddScuZyMKuYK7AFTacu2BRKKxw82Xzx/b9m828jjjbhdYp08I8L82pMlPMiTjrFCpVp1AC8y6wfo3GM3bJVjc7D4DG5rJI1R0MXpzIiQOzKrXn0tHb6SOvbzeZuVqelsG00qCwte</vt:lpwstr>
  </property>
  <property fmtid="{D5CDD505-2E9C-101B-9397-08002B2CF9AE}" pid="5" name="_ms_pID_7253433">
    <vt:lpwstr>DeUnBJ7jXkhDFSfx2mbaZLiRTmabchORs5UcQM7t6iy9W9V5x0aJrpdekEha9ev1v7ztBtDiSNiz0nb5TnbmoOjSO9dSTPtxKJtkBk0VOT8v8uSIsc13cQc0DfmbMnZDCw/73NT8fGNvpvuxnOABvrA90Ua7RN1L2t9H8pOjEZKxCOmcGK2xRY5PojaZXHShwppauFNrvLHwrK2A1xMWv2Hy/8UBtsBI7RPOw+pkMh3CoR5h</vt:lpwstr>
  </property>
  <property fmtid="{D5CDD505-2E9C-101B-9397-08002B2CF9AE}" pid="6" name="_ms_pID_725343_00">
    <vt:lpwstr>_ms_pID_725343</vt:lpwstr>
  </property>
  <property fmtid="{D5CDD505-2E9C-101B-9397-08002B2CF9AE}" pid="7" name="_ms_pID_7253431_00">
    <vt:lpwstr>_ms_pID_7253431</vt:lpwstr>
  </property>
  <property fmtid="{D5CDD505-2E9C-101B-9397-08002B2CF9AE}" pid="8" name="_ms_pID_7253432_00">
    <vt:lpwstr>_ms_pID_7253432</vt:lpwstr>
  </property>
  <property fmtid="{D5CDD505-2E9C-101B-9397-08002B2CF9AE}" pid="9" name="_ms_pID_7253433_00">
    <vt:lpwstr>_ms_pID_7253433</vt:lpwstr>
  </property>
  <property fmtid="{D5CDD505-2E9C-101B-9397-08002B2CF9AE}" pid="10" name="_ms_pID_7253434">
    <vt:lpwstr>9t84MRtTx6Thnshgwp5BWq4UiuH84Eiujfe39Icajo8bMu+OO+aJRKLepkNrNUE99MU7YuJd+fFCg3aweaBTnq2fGfvMW7Ut/bQu8RC1FTVvRRLGOQlyb7hYMxC9aIRdVBZ6p18/5pQrL2cu4rhCKSpebJkgn8YLAtFbLQvYKXu93YKEYLjKpDwJeP+CyI8vT062JGalwlQ3Yvee3IDqJW1yqOBg24U7zWL0L3MKhhrvO8f0</vt:lpwstr>
  </property>
  <property fmtid="{D5CDD505-2E9C-101B-9397-08002B2CF9AE}" pid="11" name="_ms_pID_7253434_00">
    <vt:lpwstr>_ms_pID_7253434</vt:lpwstr>
  </property>
  <property fmtid="{D5CDD505-2E9C-101B-9397-08002B2CF9AE}" pid="12" name="_ms_pID_7253435">
    <vt:lpwstr>6GWTJDqz29S7smRvZQ2d6O2tevCrNSUYcO/TE5kl465CI3u3agCbKz/IqAI6BCDNXFzeHpTc0L65mbokTOrPcULOX23R2vtnlJnGDo1mTjdsWF4b4qPHz0R58sXuSVXhknyPvskulsySMkLGliq6rC8WkcO5aBCH/kRw9eAT1jvX2qCdNVwm1UhsJZec74rp824gmFvr6KutP18IGVz5uhur7VnixQSUGNWBIVj552MkbME6</vt:lpwstr>
  </property>
  <property fmtid="{D5CDD505-2E9C-101B-9397-08002B2CF9AE}" pid="13" name="_ms_pID_7253435_00">
    <vt:lpwstr>_ms_pID_7253435</vt:lpwstr>
  </property>
  <property fmtid="{D5CDD505-2E9C-101B-9397-08002B2CF9AE}" pid="14" name="_ms_pID_7253436">
    <vt:lpwstr>sTeVGnCQ0WCLcu3MQHuO0TFinWdHluh2Vf6zXtBjuRebL8xr6suQUaNHGWcf621zJRFmh33DmaFN7MhZOreGlD6ucG2hrcCFhIUw1L/vg/10yQu6cia0ltRDyoV9ZARFiNAqXnGHWnwNjirxWaWwRuMcte7s5PAnIc7KUTz33edbdJXdaI39osewTu48zvXD5Ap8Q0zJ809EcnCIXc+WtGKSzpnNNWwFyVUPx3CFyuEpL4Pj</vt:lpwstr>
  </property>
  <property fmtid="{D5CDD505-2E9C-101B-9397-08002B2CF9AE}" pid="15" name="_ms_pID_7253436_00">
    <vt:lpwstr>_ms_pID_7253436</vt:lpwstr>
  </property>
  <property fmtid="{D5CDD505-2E9C-101B-9397-08002B2CF9AE}" pid="16" name="_ms_pID_7253437">
    <vt:lpwstr>Dm3MIKDygnrlJgGYaKT7hvJiY3AsvZDFcRpNIqaF2iH+3iYHuJDWGNqjQFQTnPnIW4L7Ph3g4wZJ6lvGXdrp7GMSeF0/HbFbONKSiB6fo3sjR58WECrD3iyflR3pBaDoQwN398Hqp9MUjYgpTKwoV9UJBG1HMAxflrQaAv6/QXkRlJDGoKn90YQTAs+RxuWobh62wp6uacyFPhO3dxEgde63/NbE/BFnXQtf45PCGNa3KvlH</vt:lpwstr>
  </property>
  <property fmtid="{D5CDD505-2E9C-101B-9397-08002B2CF9AE}" pid="17" name="_ms_pID_7253437_00">
    <vt:lpwstr>_ms_pID_7253437</vt:lpwstr>
  </property>
  <property fmtid="{D5CDD505-2E9C-101B-9397-08002B2CF9AE}" pid="18" name="_ms_pID_7253438">
    <vt:lpwstr>2TW/xbkhJGEaCFDDLT5IDAVYF7wCtVb86KgY7RouYgbTiiRUOUZdvQgYasRYQjRRQHq3j7PEJ5m9aiErVUdxB14eSEqi39a6X/0IWvo/Tl6lOouA5yKfuJr+AnxG9iCUEzuOlA5YtCxXAL38I3f/xKvhMKnXvJsA3IDAAIj0TdpHkqeEjGqdZaLJun9BFA8ui4iGfsGtGbd83Tu9xvBJhy61UCXLzIC1/3e8A7uQIj70Y9vE</vt:lpwstr>
  </property>
  <property fmtid="{D5CDD505-2E9C-101B-9397-08002B2CF9AE}" pid="19" name="_ms_pID_7253438_00">
    <vt:lpwstr>_ms_pID_7253438</vt:lpwstr>
  </property>
  <property fmtid="{D5CDD505-2E9C-101B-9397-08002B2CF9AE}" pid="20" name="_ms_pID_7253439">
    <vt:lpwstr>y6kFNTjsH2mE8f1UM95zogrbUuwzLzv11JqPEndS5UH5Lo8hJp1y9mBWg137eLLAXkxWIT1wLg0+p/ZEkq2ar/3u10yNvrddGtCMOn+Mik/A6YEfsGhiacDa6gq2VTnIhFya5g2Un2Qd5eq5mxnZth6Wic1AwgAKLTlzgAodJEMyHfuT91df79HCc/2kG/biuHnoxtPvJnwn+VOSQPxc/3X08hy+h9J1u9JNx0xL2/GBk3Jq</vt:lpwstr>
  </property>
  <property fmtid="{D5CDD505-2E9C-101B-9397-08002B2CF9AE}" pid="21" name="_ms_pID_7253439_00">
    <vt:lpwstr>_ms_pID_7253439</vt:lpwstr>
  </property>
  <property fmtid="{D5CDD505-2E9C-101B-9397-08002B2CF9AE}" pid="22" name="_ms_pID_72534310">
    <vt:lpwstr>kiAeZ3SViGiZnriBbU58KYt1RpZ8eBinUdFbRfYxQXRkzDWwNQewHtw75pcA6cREPLuI2SAbxHVYSR3ZUQ5zzjYwte9tx/Sz0XORHKyOcmsIT5gncnPVLYLsDnTA2iOGX/DUw8XNZoQ9LYZzW9Y+ux8R1UZoLQv4XUK12L129g9SBWNmAOm2sZnFbfrpXSC/kozVB/gOTHDLzacdjMJ1j+FvpemlYvFkaW2xdXn6gHIjaUtI</vt:lpwstr>
  </property>
  <property fmtid="{D5CDD505-2E9C-101B-9397-08002B2CF9AE}" pid="23" name="_ms_pID_72534310_00">
    <vt:lpwstr>_ms_pID_72534310</vt:lpwstr>
  </property>
  <property fmtid="{D5CDD505-2E9C-101B-9397-08002B2CF9AE}" pid="24" name="_ms_pID_72534311">
    <vt:lpwstr>w8PjNg==</vt:lpwstr>
  </property>
  <property fmtid="{D5CDD505-2E9C-101B-9397-08002B2CF9AE}" pid="25" name="_ms_pID_72534311_00">
    <vt:lpwstr>_ms_pID_72534311</vt:lpwstr>
  </property>
  <property fmtid="{D5CDD505-2E9C-101B-9397-08002B2CF9AE}" pid="26" name="sflag">
    <vt:lpwstr>1431634268</vt:lpwstr>
  </property>
  <property fmtid="{D5CDD505-2E9C-101B-9397-08002B2CF9AE}" pid="27" name="KSOProductBuildVer">
    <vt:lpwstr>2052-11.8.2.8411</vt:lpwstr>
  </property>
</Properties>
</file>