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46" r:id="rId15"/>
    <p:sldId id="1229" r:id="rId16"/>
    <p:sldId id="753" r:id="rId17"/>
    <p:sldId id="1107" r:id="rId18"/>
    <p:sldId id="1142" r:id="rId19"/>
    <p:sldId id="1181" r:id="rId20"/>
    <p:sldId id="1203" r:id="rId21"/>
    <p:sldId id="1244" r:id="rId22"/>
    <p:sldId id="1245" r:id="rId23"/>
    <p:sldId id="1247" r:id="rId24"/>
    <p:sldId id="1230" r:id="rId25"/>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405"/>
  </p:normalViewPr>
  <p:slideViewPr>
    <p:cSldViewPr showGuides="1">
      <p:cViewPr varScale="1">
        <p:scale>
          <a:sx n="78" d="100"/>
          <a:sy n="78" d="100"/>
        </p:scale>
        <p:origin x="148"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Jun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Jun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Jun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/1139</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118-01-00EC-2022-july-ieee-802-mixed-mode-plenary-meeting-av-training.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11-18-0316-00-0bcs-march-2018-bcs-chair-slides.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597-03-0000-may-2022-working-group-motions.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TIG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Session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Jul Plenary 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2022-6-20</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537"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Suggested Best Practices in Mix-mode Meetings</a:t>
            </a:r>
            <a:endParaRPr lang="zh-CN" altLang="en-US" dirty="0"/>
          </a:p>
        </p:txBody>
      </p:sp>
      <p:sp>
        <p:nvSpPr>
          <p:cNvPr id="3" name="内容占位符 2"/>
          <p:cNvSpPr>
            <a:spLocks noGrp="1"/>
          </p:cNvSpPr>
          <p:nvPr>
            <p:ph idx="1"/>
          </p:nvPr>
        </p:nvSpPr>
        <p:spPr/>
        <p:txBody>
          <a:bodyPr/>
          <a:lstStyle/>
          <a:p>
            <a:pPr marL="457200" indent="-457200">
              <a:buAutoNum type="arabicPeriod"/>
            </a:pPr>
            <a:r>
              <a:rPr lang="en-US" altLang="zh-CN" dirty="0"/>
              <a:t>One central laptop/computer per meeting connects at head table.</a:t>
            </a:r>
          </a:p>
          <a:p>
            <a:pPr marL="457200" indent="-457200">
              <a:buAutoNum type="arabicPeriod"/>
            </a:pPr>
            <a:r>
              <a:rPr lang="en-US" altLang="zh-CN" dirty="0"/>
              <a:t>Local speakers queue/speak only at microphone</a:t>
            </a:r>
          </a:p>
          <a:p>
            <a:pPr marL="457200" indent="-457200">
              <a:buAutoNum type="arabicPeriod"/>
            </a:pPr>
            <a:r>
              <a:rPr lang="en-US" altLang="zh-CN" dirty="0"/>
              <a:t>Presenters have chair (central laptop) share the presentation</a:t>
            </a:r>
          </a:p>
          <a:p>
            <a:pPr marL="457200" indent="-457200">
              <a:buAutoNum type="arabicPeriod"/>
            </a:pPr>
            <a:r>
              <a:rPr lang="en-US" altLang="zh-CN" dirty="0"/>
              <a:t>Local attendees when logged into WebEx SHOULD </a:t>
            </a:r>
            <a:r>
              <a:rPr lang="en-US" altLang="zh-CN" dirty="0">
                <a:solidFill>
                  <a:srgbClr val="C00000"/>
                </a:solidFill>
              </a:rPr>
              <a:t>NOT connect Audio.</a:t>
            </a:r>
          </a:p>
          <a:p>
            <a:pPr marL="457200" indent="-457200">
              <a:buAutoNum type="arabicPeriod"/>
            </a:pPr>
            <a:r>
              <a:rPr lang="en-US" altLang="zh-CN" dirty="0">
                <a:solidFill>
                  <a:schemeClr val="tx1"/>
                </a:solidFill>
              </a:rPr>
              <a:t>When Starting a meeting the host should do the following:</a:t>
            </a:r>
          </a:p>
          <a:p>
            <a:pPr marL="857250" lvl="1" indent="-457200">
              <a:buAutoNum type="arabicPeriod"/>
            </a:pPr>
            <a:r>
              <a:rPr lang="en-US" altLang="zh-CN" dirty="0">
                <a:solidFill>
                  <a:schemeClr val="tx1"/>
                </a:solidFill>
              </a:rPr>
              <a:t>Select “Meeting” -&gt; “Meeting Options” -&gt; [Disable] “Allow Participant to turn on Video”</a:t>
            </a:r>
          </a:p>
          <a:p>
            <a:pPr marL="857250" lvl="1" indent="-457200">
              <a:buAutoNum type="arabicPeriod"/>
            </a:pPr>
            <a:r>
              <a:rPr lang="en-US" altLang="zh-CN" dirty="0">
                <a:solidFill>
                  <a:schemeClr val="tx1"/>
                </a:solidFill>
              </a:rPr>
              <a:t>Select “Participant” -&gt; [Enable] “Mute on Entry”.</a:t>
            </a:r>
          </a:p>
          <a:p>
            <a:pPr marL="457200" indent="-457200">
              <a:buAutoNum type="arabicPeriod"/>
            </a:pPr>
            <a:r>
              <a:rPr lang="en-US" altLang="zh-CN" dirty="0">
                <a:solidFill>
                  <a:schemeClr val="tx1"/>
                </a:solidFill>
              </a:rPr>
              <a:t>Most rooms need only one USB port. Some will need an 1/8” speaker port</a:t>
            </a:r>
          </a:p>
          <a:p>
            <a:pPr marL="857250" lvl="1" indent="-457200">
              <a:buAutoNum type="arabicPeriod"/>
            </a:pPr>
            <a:r>
              <a:rPr lang="en-US" altLang="zh-CN" dirty="0">
                <a:solidFill>
                  <a:schemeClr val="tx1"/>
                </a:solidFill>
              </a:rPr>
              <a:t>If this is a problem in a room you’re assigned, let Dawn at Face to Face Events know</a:t>
            </a:r>
            <a:r>
              <a:rPr lang="en-US" altLang="zh-CN" dirty="0" smtClean="0">
                <a:solidFill>
                  <a:schemeClr val="tx1"/>
                </a:solidFill>
              </a:rPr>
              <a:t>.</a:t>
            </a:r>
            <a:endParaRPr lang="en-US" altLang="zh-CN" dirty="0">
              <a:solidFill>
                <a:schemeClr val="tx1"/>
              </a:solidFill>
            </a:endParaRPr>
          </a:p>
          <a:p>
            <a:pPr marL="857250" lvl="1" indent="-457200">
              <a:buAutoNum type="arabicPeriod"/>
            </a:pPr>
            <a:endParaRPr lang="en-US" altLang="zh-CN" dirty="0">
              <a:solidFill>
                <a:schemeClr val="tx1"/>
              </a:solidFill>
            </a:endParaRPr>
          </a:p>
          <a:p>
            <a:pPr marL="99695" indent="0"/>
            <a:endParaRPr lang="en-US" altLang="zh-CN" dirty="0" smtClean="0">
              <a:solidFill>
                <a:schemeClr val="tx1"/>
              </a:solidFill>
            </a:endParaRPr>
          </a:p>
          <a:p>
            <a:pPr marL="99695" indent="0"/>
            <a:r>
              <a:rPr lang="en-US" altLang="zh-CN" dirty="0" smtClean="0">
                <a:solidFill>
                  <a:schemeClr val="tx1"/>
                </a:solidFill>
              </a:rPr>
              <a:t>Reference:</a:t>
            </a:r>
          </a:p>
          <a:p>
            <a:pPr marL="99695" indent="0"/>
            <a:r>
              <a:rPr lang="en-US" altLang="zh-CN" b="0" u="sng" dirty="0">
                <a:hlinkClick r:id="rId2"/>
              </a:rPr>
              <a:t>https://</a:t>
            </a:r>
            <a:r>
              <a:rPr lang="en-US" altLang="zh-CN" b="0" u="sng" dirty="0" smtClean="0">
                <a:hlinkClick r:id="rId2"/>
              </a:rPr>
              <a:t>mentor.ieee.org/802-ec/dcn/22/ec-22-0118-01-00EC-2022-july-ieee-802-mixed-mode-plenary-meeting-av-training.pptx</a:t>
            </a:r>
            <a:endParaRPr lang="en-US" altLang="zh-CN" b="0" u="sng" dirty="0" smtClean="0"/>
          </a:p>
          <a:p>
            <a:pPr marL="99695" indent="0"/>
            <a:endParaRPr lang="en-US" altLang="zh-CN" b="0" u="sng"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smtClean="0"/>
              <a:t>Jun 2022</a:t>
            </a:r>
            <a:endParaRPr lang="en-US" dirty="0"/>
          </a:p>
        </p:txBody>
      </p:sp>
    </p:spTree>
    <p:extLst>
      <p:ext uri="{BB962C8B-B14F-4D97-AF65-F5344CB8AC3E}">
        <p14:creationId xmlns:p14="http://schemas.microsoft.com/office/powerpoint/2010/main" val="314271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Registration for the Jul 802.11 plenary session</a:t>
            </a:r>
            <a:endParaRPr lang="zh-CN" altLang="en-US" sz="3200" dirty="0"/>
          </a:p>
        </p:txBody>
      </p:sp>
      <p:sp>
        <p:nvSpPr>
          <p:cNvPr id="3" name="内容占位符 2"/>
          <p:cNvSpPr>
            <a:spLocks noGrp="1"/>
          </p:cNvSpPr>
          <p:nvPr>
            <p:ph idx="1"/>
          </p:nvPr>
        </p:nvSpPr>
        <p:spPr>
          <a:xfrm>
            <a:off x="685942" y="1981200"/>
            <a:ext cx="10667856" cy="4113213"/>
          </a:xfrm>
        </p:spPr>
        <p:txBody>
          <a:bodyPr/>
          <a:lstStyle/>
          <a:p>
            <a:pPr>
              <a:buFont typeface="Arial" panose="020B0604020202020204" pitchFamily="34" charset="0"/>
              <a:buChar char="•"/>
            </a:pPr>
            <a:r>
              <a:rPr lang="en-US" altLang="zh-CN" sz="2400" dirty="0"/>
              <a:t>This meeting is part of the </a:t>
            </a:r>
            <a:r>
              <a:rPr lang="en-US" altLang="zh-CN" sz="2400" dirty="0" smtClean="0"/>
              <a:t>Jul </a:t>
            </a:r>
            <a:r>
              <a:rPr lang="en-US" altLang="zh-CN" sz="2400" dirty="0"/>
              <a:t>802 wireless </a:t>
            </a:r>
            <a:r>
              <a:rPr lang="en-US" altLang="zh-CN" sz="2400" dirty="0" smtClean="0"/>
              <a:t>plenary </a:t>
            </a:r>
            <a:r>
              <a:rPr lang="en-US" altLang="zh-CN" sz="2400" dirty="0"/>
              <a:t>session</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You must pay the registration fee in order to attend</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have not already done so, you can register here: </a:t>
            </a:r>
            <a:r>
              <a:rPr lang="en-US" altLang="zh-CN" sz="2400" dirty="0" smtClean="0">
                <a:hlinkClick r:id="rId2" action="ppaction://hlinkpres?slideindex=1&amp;slidetitle="/>
              </a:rPr>
              <a:t>https://web.cvent.com/event/5ab3e363-ef4b-45fe-b35d-cd88bf622491/register</a:t>
            </a:r>
            <a:endParaRPr lang="en-US" altLang="zh-CN" sz="2400" dirty="0"/>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do not intend to register for this session you must leave this meeting and, if you have logged attendance on IMAT, email the 802.11 chair or vice chairs to have your attendance cancelled</a:t>
            </a:r>
          </a:p>
          <a:p>
            <a:endParaRPr lang="zh-CN" alt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Jun 2022</a:t>
            </a:r>
            <a:endParaRPr lang="en-US" dirty="0"/>
          </a:p>
        </p:txBody>
      </p:sp>
    </p:spTree>
    <p:extLst>
      <p:ext uri="{BB962C8B-B14F-4D97-AF65-F5344CB8AC3E}">
        <p14:creationId xmlns:p14="http://schemas.microsoft.com/office/powerpoint/2010/main" val="434093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696988" y="606425"/>
            <a:ext cx="10896450" cy="1065213"/>
          </a:xfrm>
        </p:spPr>
        <p:txBody>
          <a:bodyPr vert="horz" wrap="square" lIns="92160" tIns="46080" rIns="92160" bIns="46080" anchor="ctr" anchorCtr="0"/>
          <a:lstStyle/>
          <a:p>
            <a:pPr eaLnBrk="1" hangingPunct="1"/>
            <a:r>
              <a:rPr lang="en-US" altLang="zh-CN" sz="3200" dirty="0" smtClean="0"/>
              <a:t>AMP TIG Session Plan during IEEE 802.11 Jul Plenary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2132253" y="2252296"/>
            <a:ext cx="9143760" cy="2929258"/>
          </a:xfrm>
          <a:prstGeom prst="rect">
            <a:avLst/>
          </a:prstGeom>
          <a:noFill/>
          <a:ln w="9525">
            <a:noFill/>
          </a:ln>
        </p:spPr>
        <p:txBody>
          <a:bodyPr vert="horz" wrap="square" lIns="92160" tIns="46080" rIns="92160" bIns="46080" anchor="t" anchorCtr="0">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Aft>
                <a:spcPts val="600"/>
              </a:spcAft>
              <a:buFont typeface="Arial" panose="020B0604020202020204" pitchFamily="34" charset="0"/>
              <a:buChar char="•"/>
            </a:pPr>
            <a:r>
              <a:rPr lang="en-US" altLang="zh-CN" sz="2800" dirty="0" smtClean="0">
                <a:solidFill>
                  <a:srgbClr val="00B050"/>
                </a:solidFill>
                <a:cs typeface="+mn-ea"/>
                <a:sym typeface="+mn-ea"/>
              </a:rPr>
              <a:t>Jul 11</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19:30 </a:t>
            </a:r>
            <a:r>
              <a:rPr lang="en-US" altLang="zh-CN" sz="2800" dirty="0">
                <a:solidFill>
                  <a:srgbClr val="00B050"/>
                </a:solidFill>
                <a:cs typeface="+mn-ea"/>
                <a:sym typeface="+mn-ea"/>
              </a:rPr>
              <a:t>~ </a:t>
            </a:r>
            <a:r>
              <a:rPr lang="en-US" altLang="zh-CN" sz="2800" dirty="0" smtClean="0">
                <a:solidFill>
                  <a:srgbClr val="00B050"/>
                </a:solidFill>
                <a:cs typeface="+mn-ea"/>
                <a:sym typeface="+mn-ea"/>
              </a:rPr>
              <a:t>21:30, ET</a:t>
            </a:r>
          </a:p>
          <a:p>
            <a:pPr marL="800100" lvl="1" indent="-457200">
              <a:spcAft>
                <a:spcPts val="600"/>
              </a:spcAft>
              <a:buFontTx/>
              <a:buChar char="-"/>
            </a:pPr>
            <a:r>
              <a:rPr lang="en-US" altLang="zh-CN" sz="3100" dirty="0" smtClean="0">
                <a:solidFill>
                  <a:srgbClr val="00B050"/>
                </a:solidFill>
                <a:cs typeface="+mn-ea"/>
                <a:sym typeface="+mn-ea"/>
              </a:rPr>
              <a:t>Ballroom East - L4</a:t>
            </a:r>
          </a:p>
          <a:p>
            <a:pPr marL="800100" lvl="1" indent="-457200">
              <a:spcAft>
                <a:spcPts val="600"/>
              </a:spcAft>
              <a:buFontTx/>
              <a:buChar char="-"/>
            </a:pPr>
            <a:r>
              <a:rPr lang="en-US" altLang="zh-CN" sz="3100" dirty="0" err="1" smtClean="0">
                <a:solidFill>
                  <a:srgbClr val="00B050"/>
                </a:solidFill>
                <a:cs typeface="+mn-ea"/>
                <a:sym typeface="+mn-ea"/>
              </a:rPr>
              <a:t>Webex</a:t>
            </a:r>
            <a:r>
              <a:rPr lang="en-US" altLang="zh-CN" sz="3100" dirty="0" smtClean="0">
                <a:solidFill>
                  <a:srgbClr val="00B050"/>
                </a:solidFill>
                <a:cs typeface="+mn-ea"/>
                <a:sym typeface="+mn-ea"/>
              </a:rPr>
              <a:t>: </a:t>
            </a:r>
            <a:r>
              <a:rPr lang="en-US" altLang="zh-CN" sz="2800" dirty="0"/>
              <a:t>2341 464 9509</a:t>
            </a:r>
            <a:endParaRPr lang="en-US" altLang="zh-CN" sz="3100" dirty="0">
              <a:solidFill>
                <a:srgbClr val="00B050"/>
              </a:solidFill>
              <a:cs typeface="+mn-ea"/>
              <a:sym typeface="+mn-ea"/>
            </a:endParaRPr>
          </a:p>
          <a:p>
            <a:pPr>
              <a:spcAft>
                <a:spcPts val="600"/>
              </a:spcAft>
              <a:buFont typeface="Arial" panose="020B0604020202020204" pitchFamily="34" charset="0"/>
              <a:buChar char="•"/>
            </a:pPr>
            <a:r>
              <a:rPr lang="en-US" altLang="zh-CN" sz="2800" dirty="0" smtClean="0">
                <a:solidFill>
                  <a:srgbClr val="00B050"/>
                </a:solidFill>
                <a:cs typeface="+mn-ea"/>
                <a:sym typeface="+mn-ea"/>
              </a:rPr>
              <a:t>Jul 14</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8:00 </a:t>
            </a:r>
            <a:r>
              <a:rPr lang="en-US" altLang="zh-CN" sz="2800" dirty="0">
                <a:solidFill>
                  <a:srgbClr val="00B050"/>
                </a:solidFill>
                <a:cs typeface="+mn-ea"/>
                <a:sym typeface="+mn-ea"/>
              </a:rPr>
              <a:t>~ </a:t>
            </a:r>
            <a:r>
              <a:rPr lang="en-US" altLang="zh-CN" sz="2800" dirty="0" smtClean="0">
                <a:solidFill>
                  <a:srgbClr val="00B050"/>
                </a:solidFill>
                <a:cs typeface="+mn-ea"/>
                <a:sym typeface="+mn-ea"/>
              </a:rPr>
              <a:t>10:00, ET</a:t>
            </a:r>
          </a:p>
          <a:p>
            <a:pPr marL="800100" lvl="1" indent="-457200">
              <a:spcAft>
                <a:spcPts val="600"/>
              </a:spcAft>
              <a:buFontTx/>
              <a:buChar char="-"/>
            </a:pPr>
            <a:r>
              <a:rPr lang="en-US" altLang="zh-CN" sz="3100" dirty="0" smtClean="0">
                <a:solidFill>
                  <a:srgbClr val="00B050"/>
                </a:solidFill>
                <a:cs typeface="+mn-ea"/>
                <a:sym typeface="+mn-ea"/>
              </a:rPr>
              <a:t>Salon </a:t>
            </a:r>
            <a:r>
              <a:rPr lang="en-US" altLang="zh-CN" sz="3100" dirty="0">
                <a:solidFill>
                  <a:srgbClr val="00B050"/>
                </a:solidFill>
                <a:cs typeface="+mn-ea"/>
                <a:sym typeface="+mn-ea"/>
              </a:rPr>
              <a:t>1 – </a:t>
            </a:r>
            <a:r>
              <a:rPr lang="en-US" altLang="zh-CN" sz="3100" dirty="0" smtClean="0">
                <a:solidFill>
                  <a:srgbClr val="00B050"/>
                </a:solidFill>
                <a:cs typeface="+mn-ea"/>
                <a:sym typeface="+mn-ea"/>
              </a:rPr>
              <a:t>L2</a:t>
            </a:r>
          </a:p>
          <a:p>
            <a:pPr marL="800100" lvl="1" indent="-457200">
              <a:spcAft>
                <a:spcPts val="600"/>
              </a:spcAft>
              <a:buFontTx/>
              <a:buChar char="-"/>
            </a:pPr>
            <a:r>
              <a:rPr lang="en-US" altLang="zh-CN" sz="3100" dirty="0" err="1" smtClean="0">
                <a:solidFill>
                  <a:srgbClr val="00B050"/>
                </a:solidFill>
                <a:cs typeface="+mn-ea"/>
                <a:sym typeface="+mn-ea"/>
              </a:rPr>
              <a:t>Webex</a:t>
            </a:r>
            <a:r>
              <a:rPr lang="en-US" altLang="zh-CN" sz="3100" dirty="0" smtClean="0">
                <a:solidFill>
                  <a:srgbClr val="00B050"/>
                </a:solidFill>
                <a:cs typeface="+mn-ea"/>
                <a:sym typeface="+mn-ea"/>
              </a:rPr>
              <a:t>: </a:t>
            </a:r>
            <a:r>
              <a:rPr lang="en-US" altLang="zh-CN" sz="2800" dirty="0"/>
              <a:t>2349 429 6200</a:t>
            </a:r>
            <a:endParaRPr lang="en-US" altLang="zh-CN" sz="3100" dirty="0">
              <a:solidFill>
                <a:srgbClr val="00B050"/>
              </a:solidFill>
              <a:cs typeface="+mn-ea"/>
              <a:sym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11-22/0969, draft technical report on support of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WLAN, </a:t>
            </a:r>
            <a:r>
              <a:rPr lang="en-US" altLang="zh-CN" sz="1600" dirty="0" err="1">
                <a:solidFill>
                  <a:srgbClr val="00B050"/>
                </a:solidFill>
                <a:latin typeface="Calibri" panose="020F0502020204030204" pitchFamily="34" charset="0"/>
                <a:cs typeface="Calibri" panose="020F0502020204030204" pitchFamily="34" charset="0"/>
              </a:rPr>
              <a:t>Weijie</a:t>
            </a:r>
            <a:r>
              <a:rPr lang="en-US" altLang="zh-CN" sz="1600" dirty="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11-22/0963, Use Cases for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a:t>
            </a:r>
            <a:r>
              <a:rPr lang="en-US" altLang="zh-CN" sz="1600" dirty="0" err="1">
                <a:solidFill>
                  <a:srgbClr val="00B050"/>
                </a:solidFill>
                <a:latin typeface="Calibri" panose="020F0502020204030204" pitchFamily="34" charset="0"/>
                <a:cs typeface="Calibri" panose="020F0502020204030204" pitchFamily="34" charset="0"/>
              </a:rPr>
              <a:t>Zhisong</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Zuo</a:t>
            </a:r>
            <a:r>
              <a:rPr lang="en-US" altLang="zh-CN" sz="1600" dirty="0">
                <a:solidFill>
                  <a:srgbClr val="00B050"/>
                </a:solidFill>
                <a:latin typeface="Calibri" panose="020F0502020204030204" pitchFamily="34" charset="0"/>
                <a:cs typeface="Calibri" panose="020F0502020204030204" pitchFamily="34" charset="0"/>
              </a:rPr>
              <a:t>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11-22/0962, Potential techniques to support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WLAN, </a:t>
            </a:r>
            <a:r>
              <a:rPr lang="en-US" altLang="zh-CN" sz="1600" dirty="0" err="1" smtClean="0">
                <a:solidFill>
                  <a:srgbClr val="00B050"/>
                </a:solidFill>
                <a:latin typeface="Calibri" panose="020F0502020204030204" pitchFamily="34" charset="0"/>
                <a:cs typeface="Calibri" panose="020F0502020204030204" pitchFamily="34" charset="0"/>
              </a:rPr>
              <a:t>Zhisong</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err="1" smtClean="0">
                <a:solidFill>
                  <a:srgbClr val="00B050"/>
                </a:solidFill>
                <a:latin typeface="Calibri" panose="020F0502020204030204" pitchFamily="34" charset="0"/>
                <a:cs typeface="Calibri" panose="020F0502020204030204" pitchFamily="34" charset="0"/>
              </a:rPr>
              <a:t>Zuo</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a:solidFill>
                  <a:srgbClr val="00B050"/>
                </a:solidFill>
                <a:latin typeface="Calibri" panose="020F0502020204030204" pitchFamily="34" charset="0"/>
                <a:cs typeface="Calibri" panose="020F0502020204030204" pitchFamily="34" charset="0"/>
              </a:rPr>
              <a:t>(OPPO)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11-22/0970, Feasibility of supporting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WLAN, </a:t>
            </a:r>
            <a:r>
              <a:rPr lang="en-US" altLang="zh-CN" sz="1600" dirty="0" err="1">
                <a:solidFill>
                  <a:srgbClr val="00B050"/>
                </a:solidFill>
                <a:latin typeface="Calibri" panose="020F0502020204030204" pitchFamily="34" charset="0"/>
                <a:cs typeface="Calibri" panose="020F0502020204030204" pitchFamily="34" charset="0"/>
              </a:rPr>
              <a:t>Weijie</a:t>
            </a:r>
            <a:r>
              <a:rPr lang="en-US" altLang="zh-CN" sz="1600" dirty="0">
                <a:solidFill>
                  <a:srgbClr val="00B050"/>
                </a:solidFill>
                <a:latin typeface="Calibri" panose="020F0502020204030204" pitchFamily="34" charset="0"/>
                <a:cs typeface="Calibri" panose="020F0502020204030204" pitchFamily="34" charset="0"/>
              </a:rPr>
              <a:t> Xu (OPPO)</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Jul Plenary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11</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Secretary: 	</a:t>
            </a:r>
            <a:r>
              <a:rPr lang="en-US" altLang="en-US" sz="2000" kern="0" dirty="0" err="1">
                <a:latin typeface="Arial" panose="020B0604020202020204" pitchFamily="34" charset="0"/>
              </a:rPr>
              <a:t>Zhisong</a:t>
            </a:r>
            <a:r>
              <a:rPr lang="en-US" altLang="en-US" sz="2000" kern="0" dirty="0">
                <a:latin typeface="Arial" panose="020B0604020202020204" pitchFamily="34" charset="0"/>
              </a:rPr>
              <a:t> </a:t>
            </a:r>
            <a:r>
              <a:rPr lang="en-US" altLang="en-US" sz="2000" kern="0" dirty="0" err="1">
                <a:latin typeface="Arial" panose="020B0604020202020204" pitchFamily="34" charset="0"/>
              </a:rPr>
              <a:t>Zuo</a:t>
            </a:r>
            <a:r>
              <a:rPr lang="en-US" altLang="en-US" sz="2000" kern="0" dirty="0">
                <a:latin typeface="Arial" panose="020B0604020202020204" pitchFamily="34" charset="0"/>
              </a:rPr>
              <a:t> (OPPO)</a:t>
            </a:r>
          </a:p>
          <a:p>
            <a:pPr>
              <a:lnSpc>
                <a:spcPct val="90000"/>
              </a:lnSpc>
              <a:buNone/>
              <a:defRPr/>
            </a:pPr>
            <a:r>
              <a:rPr lang="en-US" altLang="en-US" sz="2000" kern="0" dirty="0">
                <a:latin typeface="Arial" panose="020B0604020202020204" pitchFamily="34" charset="0"/>
              </a:rPr>
              <a:t>		Local Coordinator: 	</a:t>
            </a:r>
            <a:r>
              <a:rPr lang="en-US" altLang="en-US" sz="2000" kern="0" dirty="0" err="1">
                <a:latin typeface="Arial" panose="020B0604020202020204" pitchFamily="34" charset="0"/>
              </a:rPr>
              <a:t>Rojan</a:t>
            </a:r>
            <a:r>
              <a:rPr lang="en-US" altLang="en-US" sz="2000" kern="0" dirty="0">
                <a:latin typeface="Arial" panose="020B0604020202020204" pitchFamily="34" charset="0"/>
              </a:rPr>
              <a:t> </a:t>
            </a:r>
            <a:r>
              <a:rPr lang="en-US" altLang="en-US" sz="2000" kern="0" dirty="0" err="1">
                <a:latin typeface="Arial" panose="020B0604020202020204" pitchFamily="34" charset="0"/>
              </a:rPr>
              <a:t>Chitrakar</a:t>
            </a:r>
            <a:r>
              <a:rPr lang="en-US" altLang="en-US" sz="2000" kern="0" dirty="0">
                <a:latin typeface="Arial" panose="020B0604020202020204" pitchFamily="34" charset="0"/>
              </a:rPr>
              <a:t> (Panasonic)</a:t>
            </a:r>
          </a:p>
          <a:p>
            <a:pPr lvl="0">
              <a:lnSpc>
                <a:spcPct val="90000"/>
              </a:lnSpc>
              <a:buNone/>
              <a:defRPr/>
            </a:pP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Appoint executive Secretary – </a:t>
            </a:r>
            <a:r>
              <a:rPr lang="en-US" altLang="en-GB" dirty="0" err="1" smtClean="0"/>
              <a:t>Zhisong</a:t>
            </a:r>
            <a:r>
              <a:rPr lang="en-US" altLang="en-GB" dirty="0" smtClean="0"/>
              <a:t> </a:t>
            </a:r>
            <a:r>
              <a:rPr lang="en-US" altLang="en-GB" dirty="0" err="1" smtClean="0"/>
              <a:t>Zuo</a:t>
            </a:r>
            <a:r>
              <a:rPr lang="en-US" altLang="en-GB" dirty="0" smtClean="0"/>
              <a:t> (OPPO)</a:t>
            </a:r>
          </a:p>
          <a:p>
            <a:pPr lvl="0" eaLnBrk="0" hangingPunct="0">
              <a:defRPr/>
            </a:pPr>
            <a:r>
              <a:rPr lang="en-US" altLang="en-GB" dirty="0" smtClean="0"/>
              <a:t>Approval </a:t>
            </a:r>
            <a:r>
              <a:rPr lang="en-US" altLang="en-GB" dirty="0"/>
              <a:t>of </a:t>
            </a:r>
            <a:r>
              <a:rPr lang="en-GB" altLang="en-US" dirty="0"/>
              <a:t>agenda</a:t>
            </a:r>
          </a:p>
          <a:p>
            <a:pPr eaLnBrk="0" hangingPunct="0">
              <a:defRPr/>
            </a:pPr>
            <a:r>
              <a:rPr lang="en-GB" altLang="en-US" dirty="0" smtClean="0"/>
              <a:t>AMP TIG background and </a:t>
            </a:r>
            <a:r>
              <a:rPr lang="en-GB" altLang="en-US" dirty="0" err="1" smtClean="0"/>
              <a:t>kickoff</a:t>
            </a:r>
            <a:endParaRPr lang="en-GB" altLang="en-US" dirty="0" smtClean="0"/>
          </a:p>
          <a:p>
            <a:pPr eaLnBrk="0" hangingPunct="0">
              <a:defRPr/>
            </a:pPr>
            <a:r>
              <a:rPr lang="en-US" altLang="en-GB" dirty="0" smtClean="0"/>
              <a:t>Contribution discussion</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AMP TIG Background and Kickoff</a:t>
            </a:r>
            <a:endParaRPr lang="zh-CN" altLang="en-US" sz="2800" dirty="0"/>
          </a:p>
        </p:txBody>
      </p:sp>
      <p:sp>
        <p:nvSpPr>
          <p:cNvPr id="3" name="内容占位符 2"/>
          <p:cNvSpPr>
            <a:spLocks noGrp="1"/>
          </p:cNvSpPr>
          <p:nvPr>
            <p:ph idx="1"/>
          </p:nvPr>
        </p:nvSpPr>
        <p:spPr>
          <a:xfrm>
            <a:off x="914400" y="1828842"/>
            <a:ext cx="10361613" cy="4675189"/>
          </a:xfrm>
        </p:spPr>
        <p:txBody>
          <a:bodyPr>
            <a:normAutofit fontScale="62500" lnSpcReduction="20000"/>
          </a:bodyPr>
          <a:lstStyle/>
          <a:p>
            <a:r>
              <a:rPr lang="en-US" altLang="zh-CN" sz="2800" dirty="0" smtClean="0">
                <a:sym typeface="+mn-ea"/>
              </a:rPr>
              <a:t>Background</a:t>
            </a:r>
          </a:p>
          <a:p>
            <a:pPr marL="685800" lvl="1" indent="-342900">
              <a:buFontTx/>
              <a:buChar char="-"/>
            </a:pPr>
            <a:r>
              <a:rPr lang="en-US" altLang="zh-CN" sz="2900" dirty="0" smtClean="0">
                <a:sym typeface="+mn-ea"/>
              </a:rPr>
              <a:t>11-22/0645r2 was presented and discussed in May interim WNG SC session and two SPs run:</a:t>
            </a:r>
          </a:p>
          <a:p>
            <a:pPr lvl="2"/>
            <a:r>
              <a:rPr lang="en-GB" altLang="zh-CN" sz="2000" dirty="0" smtClean="0"/>
              <a:t>Straw Poll #1: Do you think ambient power-enabled </a:t>
            </a:r>
            <a:r>
              <a:rPr lang="en-GB" altLang="zh-CN" sz="2000" dirty="0" err="1" smtClean="0"/>
              <a:t>IoT</a:t>
            </a:r>
            <a:r>
              <a:rPr lang="en-GB" altLang="zh-CN" sz="2000" dirty="0" smtClean="0"/>
              <a:t> for WLAN would be an interesting topic for 802.11 to study as a separate activity? (Result: 79Y/23N/28A)</a:t>
            </a:r>
            <a:endParaRPr lang="zh-CN" altLang="zh-CN" dirty="0" smtClean="0"/>
          </a:p>
          <a:p>
            <a:pPr lvl="2"/>
            <a:r>
              <a:rPr lang="en-GB" altLang="zh-CN" sz="2000" dirty="0" smtClean="0"/>
              <a:t>Straw Poll #2: Do you support the formation of a new 802.11 Topic Interest Group (TIG) for “Support of Ambient Power-Enabled </a:t>
            </a:r>
            <a:r>
              <a:rPr lang="en-GB" altLang="zh-CN" sz="2000" dirty="0" err="1" smtClean="0"/>
              <a:t>IoT</a:t>
            </a:r>
            <a:r>
              <a:rPr lang="en-GB" altLang="zh-CN" sz="2000" dirty="0" smtClean="0"/>
              <a:t> for WLAN”? (Result: 70Y/21N/36A)</a:t>
            </a:r>
            <a:endParaRPr lang="zh-CN" altLang="zh-CN" dirty="0" smtClean="0"/>
          </a:p>
          <a:p>
            <a:pPr marL="685800" lvl="1" indent="-342900">
              <a:buFontTx/>
              <a:buChar char="-"/>
            </a:pPr>
            <a:r>
              <a:rPr lang="en-US" altLang="zh-CN" sz="2900" dirty="0" smtClean="0">
                <a:sym typeface="+mn-ea"/>
              </a:rPr>
              <a:t>The formation of AMP TIG was approved at the 2022 May session, see slide 11 (Motion #6) in </a:t>
            </a:r>
            <a:r>
              <a:rPr lang="en-US" altLang="zh-CN" sz="2500" dirty="0" smtClean="0">
                <a:hlinkClick r:id="rId2"/>
              </a:rPr>
              <a:t>11-22-0597-03-0000-may-2022-working-group-motions.pptx</a:t>
            </a:r>
            <a:endParaRPr lang="en-US" altLang="zh-CN" sz="2500" dirty="0" smtClean="0"/>
          </a:p>
          <a:p>
            <a:pPr marL="685800" lvl="1" indent="-342900">
              <a:buFontTx/>
              <a:buChar char="-"/>
            </a:pPr>
            <a:r>
              <a:rPr lang="en-US" altLang="zh-CN" sz="2500" dirty="0" smtClean="0">
                <a:sym typeface="+mn-ea"/>
              </a:rPr>
              <a:t>The AMP TIG will have its first meeting during Jul Plenary week.</a:t>
            </a:r>
          </a:p>
          <a:p>
            <a:pPr marL="685800" lvl="1" indent="-342900">
              <a:buFontTx/>
              <a:buChar char="-"/>
            </a:pPr>
            <a:r>
              <a:rPr lang="en-US" altLang="zh-CN" sz="2500" dirty="0" smtClean="0">
                <a:sym typeface="+mn-ea"/>
              </a:rPr>
              <a:t>Bo Sun was appoint as the chair of AMP TIG</a:t>
            </a:r>
          </a:p>
          <a:p>
            <a:pPr marL="685800" lvl="1" indent="-342900">
              <a:buFontTx/>
              <a:buChar char="-"/>
            </a:pPr>
            <a:endParaRPr lang="en-US" altLang="zh-CN" sz="2500" dirty="0" smtClean="0">
              <a:sym typeface="+mn-ea"/>
            </a:endParaRPr>
          </a:p>
          <a:p>
            <a:r>
              <a:rPr lang="en-US" altLang="zh-CN" sz="2800" dirty="0" smtClean="0">
                <a:sym typeface="+mn-ea"/>
              </a:rPr>
              <a:t>Scope: </a:t>
            </a:r>
            <a:endParaRPr lang="en-US" altLang="zh-CN" sz="2800" b="0" dirty="0" smtClean="0">
              <a:sym typeface="+mn-ea"/>
            </a:endParaRPr>
          </a:p>
          <a:p>
            <a:pPr marL="685800" lvl="1" indent="-342900">
              <a:buFontTx/>
              <a:buChar char="-"/>
            </a:pPr>
            <a:r>
              <a:rPr lang="en-US" altLang="zh-CN" sz="2600" dirty="0" smtClean="0"/>
              <a:t>describe </a:t>
            </a:r>
            <a:r>
              <a:rPr lang="en-US" altLang="zh-CN" sz="2600" dirty="0"/>
              <a:t>use cases for 802.11 ambient power-enabled </a:t>
            </a:r>
            <a:r>
              <a:rPr lang="en-US" altLang="zh-CN" sz="2600" dirty="0" err="1"/>
              <a:t>IoT</a:t>
            </a:r>
            <a:r>
              <a:rPr lang="en-US" altLang="zh-CN" sz="2600" dirty="0"/>
              <a:t> devices </a:t>
            </a:r>
            <a:r>
              <a:rPr lang="en-US" altLang="zh-CN" sz="2600" dirty="0" smtClean="0"/>
              <a:t>and</a:t>
            </a:r>
          </a:p>
          <a:p>
            <a:pPr marL="685800" lvl="1" indent="-342900">
              <a:buFontTx/>
              <a:buChar char="-"/>
            </a:pPr>
            <a:r>
              <a:rPr lang="en-US" altLang="zh-CN" sz="2600" dirty="0" smtClean="0"/>
              <a:t>investigate </a:t>
            </a:r>
            <a:r>
              <a:rPr lang="en-US" altLang="zh-CN" sz="2600" dirty="0"/>
              <a:t>the technical feasibility of features to enable 802.11 WLAN support of ambient power enabled </a:t>
            </a:r>
            <a:r>
              <a:rPr lang="en-US" altLang="zh-CN" sz="2600" dirty="0" err="1"/>
              <a:t>IoT</a:t>
            </a:r>
            <a:r>
              <a:rPr lang="en-US" altLang="zh-CN" sz="2600" dirty="0"/>
              <a:t> devices.</a:t>
            </a:r>
          </a:p>
          <a:p>
            <a:endParaRPr lang="en-US" altLang="zh-CN" sz="2800" dirty="0" smtClean="0">
              <a:sym typeface="+mn-ea"/>
            </a:endParaRPr>
          </a:p>
          <a:p>
            <a:r>
              <a:rPr lang="en-US" altLang="zh-CN" sz="2800" dirty="0" smtClean="0">
                <a:sym typeface="+mn-ea"/>
              </a:rPr>
              <a:t>Outp</a:t>
            </a:r>
            <a:r>
              <a:rPr lang="en-US" altLang="zh-CN" sz="2700" dirty="0">
                <a:sym typeface="+mn-ea"/>
              </a:rPr>
              <a:t>ut: </a:t>
            </a:r>
            <a:r>
              <a:rPr lang="en-US" altLang="zh-CN" sz="2700" b="0" dirty="0"/>
              <a:t>complete a report on this topic at or before the March 2023 session</a:t>
            </a:r>
            <a:endParaRPr lang="en-US" altLang="zh-CN" sz="2700" b="0" dirty="0">
              <a:sym typeface="+mn-ea"/>
            </a:endParaRPr>
          </a:p>
          <a:p>
            <a:endParaRPr lang="en-US" altLang="zh-CN" sz="2800" b="0" dirty="0">
              <a:sym typeface="+mn-ea"/>
            </a:endParaRPr>
          </a:p>
          <a:p>
            <a:r>
              <a:rPr lang="en-US" altLang="zh-CN" sz="2800" dirty="0" smtClean="0">
                <a:sym typeface="+mn-ea"/>
              </a:rPr>
              <a:t>Timeline:</a:t>
            </a:r>
            <a:r>
              <a:rPr lang="en-US" altLang="zh-CN" sz="2800" b="0" dirty="0" smtClean="0">
                <a:sym typeface="+mn-ea"/>
              </a:rPr>
              <a:t> contribution collection (Jul  – Nov, 2022) , report draft development (Jul 2022 – Jan 2023)</a:t>
            </a:r>
            <a:endParaRPr lang="zh-CN" altLang="en-US" sz="28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Jun 2022</a:t>
            </a:r>
            <a:endParaRPr lang="en-US" dirty="0"/>
          </a:p>
        </p:txBody>
      </p:sp>
    </p:spTree>
    <p:extLst>
      <p:ext uri="{BB962C8B-B14F-4D97-AF65-F5344CB8AC3E}">
        <p14:creationId xmlns:p14="http://schemas.microsoft.com/office/powerpoint/2010/main" val="1030228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Jul Plenary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dirty="0" err="1" smtClean="0">
                <a:latin typeface="Arial" panose="020B0604020202020204" pitchFamily="34" charset="0"/>
              </a:rPr>
              <a:t>Zhisong</a:t>
            </a:r>
            <a:r>
              <a:rPr lang="en-US" altLang="en-US" sz="2000" kern="0" dirty="0" smtClean="0">
                <a:latin typeface="Arial" panose="020B0604020202020204" pitchFamily="34" charset="0"/>
              </a:rPr>
              <a:t> </a:t>
            </a:r>
            <a:r>
              <a:rPr lang="en-US" altLang="en-US" sz="2000" kern="0" dirty="0" err="1" smtClean="0">
                <a:latin typeface="Arial" panose="020B0604020202020204" pitchFamily="34" charset="0"/>
              </a:rPr>
              <a:t>Zuo</a:t>
            </a:r>
            <a:r>
              <a:rPr lang="en-US" altLang="en-US" sz="2000" kern="0" dirty="0" smtClean="0">
                <a:latin typeface="Arial" panose="020B0604020202020204" pitchFamily="34" charset="0"/>
              </a:rPr>
              <a:t> (OPPO)</a:t>
            </a:r>
          </a:p>
          <a:p>
            <a:pPr>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Local Coordinator: </a:t>
            </a:r>
            <a:r>
              <a:rPr lang="en-US" altLang="en-US" sz="2000" kern="0" dirty="0">
                <a:latin typeface="Arial" panose="020B0604020202020204" pitchFamily="34" charset="0"/>
              </a:rPr>
              <a:t>	</a:t>
            </a:r>
            <a:r>
              <a:rPr lang="en-US" altLang="en-US" sz="2000" kern="0" dirty="0" smtClean="0">
                <a:latin typeface="Arial" panose="020B0604020202020204" pitchFamily="34" charset="0"/>
              </a:rPr>
              <a:t>Dorothy Stanley</a:t>
            </a:r>
            <a:endParaRPr lang="en-US" altLang="en-US" sz="2000" kern="0" dirty="0">
              <a:latin typeface="Arial" panose="020B0604020202020204" pitchFamily="34" charset="0"/>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discussion</a:t>
            </a:r>
          </a:p>
          <a:p>
            <a:pPr eaLnBrk="0" hangingPunct="0">
              <a:defRPr/>
            </a:pPr>
            <a:r>
              <a:rPr lang="en-US" altLang="en-GB" dirty="0" smtClean="0"/>
              <a:t>Teleconference plan</a:t>
            </a:r>
            <a:endParaRPr lang="en-US" altLang="en-GB" dirty="0"/>
          </a:p>
          <a:p>
            <a:pPr eaLnBrk="0" hangingPunct="0">
              <a:defRPr/>
            </a:pPr>
            <a:r>
              <a:rPr lang="en-US" altLang="en-GB" dirty="0"/>
              <a:t>Any 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174335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for 11-22/0969</a:t>
            </a:r>
            <a:endParaRPr lang="zh-CN" altLang="en-US" dirty="0"/>
          </a:p>
        </p:txBody>
      </p:sp>
      <p:sp>
        <p:nvSpPr>
          <p:cNvPr id="3" name="内容占位符 2"/>
          <p:cNvSpPr>
            <a:spLocks noGrp="1"/>
          </p:cNvSpPr>
          <p:nvPr>
            <p:ph idx="1"/>
          </p:nvPr>
        </p:nvSpPr>
        <p:spPr/>
        <p:txBody>
          <a:bodyPr/>
          <a:lstStyle/>
          <a:p>
            <a:r>
              <a:rPr lang="en-US" altLang="zh-CN" dirty="0"/>
              <a:t>Do you agree the proposed skeleton of the draft Technical Report on support of AMP </a:t>
            </a:r>
            <a:r>
              <a:rPr lang="en-US" altLang="zh-CN" dirty="0" err="1"/>
              <a:t>IoT</a:t>
            </a:r>
            <a:r>
              <a:rPr lang="en-US" altLang="zh-CN" dirty="0"/>
              <a:t> devices in WLAN as in doc. IEEE 802.11-22/969r0</a:t>
            </a:r>
            <a:r>
              <a:rPr lang="en-US" altLang="zh-CN" dirty="0" smtClean="0"/>
              <a:t>?</a:t>
            </a:r>
          </a:p>
          <a:p>
            <a:endParaRPr lang="en-US" altLang="zh-CN" dirty="0"/>
          </a:p>
          <a:p>
            <a:r>
              <a:rPr lang="en-US" altLang="zh-CN" dirty="0"/>
              <a:t>−    Yes: </a:t>
            </a:r>
            <a:r>
              <a:rPr lang="en-US" altLang="zh-CN" dirty="0" smtClean="0"/>
              <a:t>24</a:t>
            </a:r>
            <a:endParaRPr lang="en-US" altLang="zh-CN" dirty="0"/>
          </a:p>
          <a:p>
            <a:r>
              <a:rPr lang="en-US" altLang="zh-CN" dirty="0"/>
              <a:t>−    No: </a:t>
            </a:r>
            <a:r>
              <a:rPr lang="en-US" altLang="zh-CN" dirty="0" smtClean="0"/>
              <a:t>1</a:t>
            </a:r>
            <a:endParaRPr lang="en-US" altLang="zh-CN" dirty="0"/>
          </a:p>
          <a:p>
            <a:r>
              <a:rPr lang="en-US" altLang="zh-CN" dirty="0"/>
              <a:t>−    Abstain: </a:t>
            </a:r>
            <a:r>
              <a:rPr lang="en-US" altLang="zh-CN" dirty="0" smtClean="0"/>
              <a:t>2</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smtClean="0"/>
              <a:t>Jun 2022</a:t>
            </a:r>
            <a:endParaRPr lang="en-US" dirty="0"/>
          </a:p>
        </p:txBody>
      </p:sp>
    </p:spTree>
    <p:extLst>
      <p:ext uri="{BB962C8B-B14F-4D97-AF65-F5344CB8AC3E}">
        <p14:creationId xmlns:p14="http://schemas.microsoft.com/office/powerpoint/2010/main" val="13189343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AMP TIG Teleconference Plan</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Jun 2022</a:t>
            </a:r>
            <a:endParaRPr lang="en-US" dirty="0"/>
          </a:p>
        </p:txBody>
      </p:sp>
      <p:sp>
        <p:nvSpPr>
          <p:cNvPr id="7" name="内容占位符 2"/>
          <p:cNvSpPr>
            <a:spLocks noGrp="1"/>
          </p:cNvSpPr>
          <p:nvPr/>
        </p:nvSpPr>
        <p:spPr>
          <a:xfrm>
            <a:off x="1143000" y="2057400"/>
            <a:ext cx="10287000" cy="3960810"/>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Aug 16</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a:t>
            </a:r>
          </a:p>
          <a:p>
            <a:pPr eaLnBrk="1" hangingPunct="1">
              <a:spcAft>
                <a:spcPts val="600"/>
              </a:spcAft>
            </a:pPr>
            <a:endParaRPr lang="en-US" altLang="zh-CN" sz="2800" dirty="0">
              <a:solidFill>
                <a:schemeClr val="tx1"/>
              </a:solidFill>
              <a:cs typeface="+mn-ea"/>
            </a:endParaRPr>
          </a:p>
        </p:txBody>
      </p:sp>
    </p:spTree>
    <p:extLst>
      <p:ext uri="{BB962C8B-B14F-4D97-AF65-F5344CB8AC3E}">
        <p14:creationId xmlns:p14="http://schemas.microsoft.com/office/powerpoint/2010/main" val="3295198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139126</TotalTime>
  <Words>2023</Words>
  <Application>Microsoft Office PowerPoint</Application>
  <PresentationFormat>宽屏</PresentationFormat>
  <Paragraphs>294</Paragraphs>
  <Slides>24</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24</vt:i4>
      </vt:variant>
    </vt:vector>
  </HeadingPairs>
  <TitlesOfParts>
    <vt:vector size="35"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Suggested Best Practices in Mix-mode Meetings</vt:lpstr>
      <vt:lpstr>Registration for the Jul 802.11 plenary session</vt:lpstr>
      <vt:lpstr>AMP TIG Session Plan during IEEE 802.11 Jul Plenary 2022</vt:lpstr>
      <vt:lpstr>Submission List (Call for submissions)</vt:lpstr>
      <vt:lpstr>IEEE 802.11 AMP TIG Session During IEEE 802.11 Jul Plenary 2022</vt:lpstr>
      <vt:lpstr>PowerPoint 演示文稿</vt:lpstr>
      <vt:lpstr>AMP TIG Background and Kickoff</vt:lpstr>
      <vt:lpstr>IEEE 802.11 AMP TIG Session During IEEE 802.11 Jul Plenary 2022</vt:lpstr>
      <vt:lpstr>PowerPoint 演示文稿</vt:lpstr>
      <vt:lpstr>SP for 11-22/0969</vt:lpstr>
      <vt:lpstr>AMP TIG Teleconference Plan</vt:lpstr>
    </vt:vector>
  </TitlesOfParts>
  <Manager>Mr. Bo Sun</Manager>
  <Company>ZTE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5476</cp:revision>
  <cp:lastPrinted>2014-11-04T15:04:00Z</cp:lastPrinted>
  <dcterms:created xsi:type="dcterms:W3CDTF">2007-04-17T18:10:00Z</dcterms:created>
  <dcterms:modified xsi:type="dcterms:W3CDTF">2022-07-14T13:18:48Z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