
<file path=[Content_Types].xml><?xml version="1.0" encoding="utf-8"?>
<Types xmlns="http://schemas.openxmlformats.org/package/2006/content-types">
  <Default Extension="doc" ContentType="application/msword"/>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KuuNmTwiJ3+b/cyaWaHv8xVzi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RIS BELLALTA JIMENEZ" initials="" lastIdx="3" clrIdx="0"/>
  <p:cmAuthor id="1" name="Szymon Szott"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57" autoAdjust="0"/>
    <p:restoredTop sz="96154" autoAdjust="0"/>
  </p:normalViewPr>
  <p:slideViewPr>
    <p:cSldViewPr snapToGrid="0">
      <p:cViewPr varScale="1">
        <p:scale>
          <a:sx n="108" d="100"/>
          <a:sy n="108" d="100"/>
        </p:scale>
        <p:origin x="108"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1152525" y="701675"/>
            <a:ext cx="4627563"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sm" len="sm"/>
            <a:tailEnd type="none" w="sm" len="sm"/>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
        <p:nvSpPr>
          <p:cNvPr id="85" name="Google Shape;85;p1:notes"/>
          <p:cNvSpPr>
            <a:spLocks noGrp="1" noRot="1" noChangeAspect="1"/>
          </p:cNvSpPr>
          <p:nvPr>
            <p:ph type="sldImg" idx="3"/>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14: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04" name="Google Shape;204;p1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05" name="Google Shape;205;p1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06" name="Google Shape;206;p1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16" name="Google Shape;216;p15: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17" name="Google Shape;217;p1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18" name="Google Shape;218;p1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19" name="Google Shape;219;p1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28" name="Google Shape;228;p16: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29" name="Google Shape;229;p1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30" name="Google Shape;230;p1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31" name="Google Shape;231;p1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41" name="Google Shape;241;p17: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42" name="Google Shape;242;p1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43" name="Google Shape;243;p1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44" name="Google Shape;244;p17: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54" name="Google Shape;254;p18: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55" name="Google Shape;255;p1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56" name="Google Shape;256;p1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57" name="Google Shape;257;p18: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67" name="Google Shape;267;p19: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68" name="Google Shape;268;p1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69" name="Google Shape;269;p1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70" name="Google Shape;270;p1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81" name="Google Shape;281;p2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82" name="Google Shape;282;p2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83" name="Google Shape;283;p2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92" name="Google Shape;292;p21: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93" name="Google Shape;293;p2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294" name="Google Shape;294;p2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295" name="Google Shape;295;p2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06" name="Google Shape;306;p22: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07" name="Google Shape;307;p2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308" name="Google Shape;308;p2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309" name="Google Shape;309;p2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3: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21" name="Google Shape;321;p2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322" name="Google Shape;322;p2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323" name="Google Shape;323;p2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96" name="Google Shape;96;p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97" name="Google Shape;97;p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98" name="Google Shape;98;p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
        <p:nvSpPr>
          <p:cNvPr id="99" name="Google Shape;99;p2: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00" name="Google Shape;100;p2: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3"/>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32" name="Google Shape;332;p24: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33" name="Google Shape;333;p24: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334" name="Google Shape;334;p24: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335" name="Google Shape;335;p24: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44" name="Google Shape;344;p25: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45" name="Google Shape;345;p25: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346" name="Google Shape;346;p25: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347" name="Google Shape;347;p25: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56" name="Google Shape;356;p26: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57" name="Google Shape;357;p26: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358" name="Google Shape;358;p26: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359" name="Google Shape;359;p26: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368" name="Google Shape;368;p2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69" name="Google Shape;369;p2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70" name="Google Shape;370;p2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
        <p:nvSpPr>
          <p:cNvPr id="371" name="Google Shape;371;p27: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2" name="Google Shape;372;p2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110" name="Google Shape;110;p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11" name="Google Shape;111;p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12" name="Google Shape;112;p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
        <p:nvSpPr>
          <p:cNvPr id="113" name="Google Shape;113;p7: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124" name="Google Shape;124;p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25" name="Google Shape;125;p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26" name="Google Shape;126;p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
        <p:nvSpPr>
          <p:cNvPr id="127" name="Google Shape;127;p8: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8" name="Google Shape;128;p8: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9: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39" name="Google Shape;139;p9: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140" name="Google Shape;140;p9: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141" name="Google Shape;141;p9: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p10: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53" name="Google Shape;153;p10: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154" name="Google Shape;154;p10: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155" name="Google Shape;155;p10: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64" name="Google Shape;164;p11: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65" name="Google Shape;165;p1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166" name="Google Shape;166;p1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167" name="Google Shape;167;p11: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77" name="Google Shape;177;p12: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78" name="Google Shape;178;p1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179" name="Google Shape;179;p1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180" name="Google Shape;180;p12: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91" name="Google Shape;191;p13: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192" name="Google Shape;192;p1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July 2022</a:t>
            </a:r>
            <a:endParaRPr/>
          </a:p>
        </p:txBody>
      </p:sp>
      <p:sp>
        <p:nvSpPr>
          <p:cNvPr id="193" name="Google Shape;193;p1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Szymon Szott, AGH University</a:t>
            </a:r>
            <a:endParaRPr/>
          </a:p>
        </p:txBody>
      </p:sp>
      <p:sp>
        <p:nvSpPr>
          <p:cNvPr id="194" name="Google Shape;194;p13:notes"/>
          <p:cNvSpPr txBox="1">
            <a:spLocks noGrp="1"/>
          </p:cNvSpPr>
          <p:nvPr>
            <p:ph type="hdr" idx="3"/>
          </p:nvPr>
        </p:nvSpPr>
        <p:spPr>
          <a:xfrm>
            <a:off x="5640388" y="96838"/>
            <a:ext cx="639762" cy="211137"/>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a:t>doc.: IEEE 802.11-22/0979r0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dirty="0"/>
          </a:p>
        </p:txBody>
      </p:sp>
      <p:sp>
        <p:nvSpPr>
          <p:cNvPr id="25" name="Google Shape;25;p29"/>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26" name="Google Shape;26;p29"/>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7" name="Google Shape;27;p29"/>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1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800" b="1">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30"/>
          <p:cNvSpPr txBox="1">
            <a:spLocks noGrp="1"/>
          </p:cNvSpPr>
          <p:nvPr>
            <p:ph type="ctrTitle"/>
          </p:nvPr>
        </p:nvSpPr>
        <p:spPr>
          <a:xfrm>
            <a:off x="685800" y="2130425"/>
            <a:ext cx="7772400" cy="1470025"/>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30"/>
          <p:cNvSpPr txBox="1">
            <a:spLocks noGrp="1"/>
          </p:cNvSpPr>
          <p:nvPr>
            <p:ph type="subTitle" idx="1"/>
          </p:nvPr>
        </p:nvSpPr>
        <p:spPr>
          <a:xfrm>
            <a:off x="1371600" y="3886200"/>
            <a:ext cx="6400800" cy="1752600"/>
          </a:xfrm>
          <a:prstGeom prst="rect">
            <a:avLst/>
          </a:prstGeom>
          <a:noFill/>
          <a:ln>
            <a:noFill/>
          </a:ln>
        </p:spPr>
        <p:txBody>
          <a:bodyPr spcFirstLastPara="1" wrap="square" lIns="92150" tIns="46075" rIns="92150" bIns="46075" anchor="t" anchorCtr="0">
            <a:noAutofit/>
          </a:bodyPr>
          <a:lstStyle>
            <a:lvl1pPr lvl="0" algn="ctr">
              <a:lnSpc>
                <a:spcPct val="100000"/>
              </a:lnSpc>
              <a:spcBef>
                <a:spcPts val="600"/>
              </a:spcBef>
              <a:spcAft>
                <a:spcPts val="0"/>
              </a:spcAft>
              <a:buSzPts val="2400"/>
              <a:buNone/>
              <a:defRPr/>
            </a:lvl1pPr>
            <a:lvl2pPr lvl="1" algn="ctr">
              <a:lnSpc>
                <a:spcPct val="100000"/>
              </a:lnSpc>
              <a:spcBef>
                <a:spcPts val="500"/>
              </a:spcBef>
              <a:spcAft>
                <a:spcPts val="0"/>
              </a:spcAft>
              <a:buSzPts val="2000"/>
              <a:buNone/>
              <a:defRPr/>
            </a:lvl2pPr>
            <a:lvl3pPr lvl="2" algn="ctr">
              <a:lnSpc>
                <a:spcPct val="100000"/>
              </a:lnSpc>
              <a:spcBef>
                <a:spcPts val="450"/>
              </a:spcBef>
              <a:spcAft>
                <a:spcPts val="0"/>
              </a:spcAft>
              <a:buSzPts val="1800"/>
              <a:buNone/>
              <a:defRPr/>
            </a:lvl3pPr>
            <a:lvl4pPr lvl="3" algn="ctr">
              <a:lnSpc>
                <a:spcPct val="100000"/>
              </a:lnSpc>
              <a:spcBef>
                <a:spcPts val="400"/>
              </a:spcBef>
              <a:spcAft>
                <a:spcPts val="0"/>
              </a:spcAft>
              <a:buSzPts val="1600"/>
              <a:buNone/>
              <a:defRPr/>
            </a:lvl4pPr>
            <a:lvl5pPr lvl="4" algn="ctr">
              <a:lnSpc>
                <a:spcPct val="100000"/>
              </a:lnSpc>
              <a:spcBef>
                <a:spcPts val="400"/>
              </a:spcBef>
              <a:spcAft>
                <a:spcPts val="0"/>
              </a:spcAft>
              <a:buSzPts val="1600"/>
              <a:buNone/>
              <a:defRPr/>
            </a:lvl5pPr>
            <a:lvl6pPr lvl="5" algn="ctr">
              <a:lnSpc>
                <a:spcPct val="100000"/>
              </a:lnSpc>
              <a:spcBef>
                <a:spcPts val="400"/>
              </a:spcBef>
              <a:spcAft>
                <a:spcPts val="0"/>
              </a:spcAft>
              <a:buSzPts val="1600"/>
              <a:buNone/>
              <a:defRPr/>
            </a:lvl6pPr>
            <a:lvl7pPr lvl="6" algn="ctr">
              <a:lnSpc>
                <a:spcPct val="100000"/>
              </a:lnSpc>
              <a:spcBef>
                <a:spcPts val="400"/>
              </a:spcBef>
              <a:spcAft>
                <a:spcPts val="0"/>
              </a:spcAft>
              <a:buSzPts val="1600"/>
              <a:buNone/>
              <a:defRPr/>
            </a:lvl7pPr>
            <a:lvl8pPr lvl="7" algn="ctr">
              <a:lnSpc>
                <a:spcPct val="100000"/>
              </a:lnSpc>
              <a:spcBef>
                <a:spcPts val="400"/>
              </a:spcBef>
              <a:spcAft>
                <a:spcPts val="0"/>
              </a:spcAft>
              <a:buSzPts val="1600"/>
              <a:buNone/>
              <a:defRPr/>
            </a:lvl8pPr>
            <a:lvl9pPr lvl="8" algn="ctr">
              <a:lnSpc>
                <a:spcPct val="100000"/>
              </a:lnSpc>
              <a:spcBef>
                <a:spcPts val="400"/>
              </a:spcBef>
              <a:spcAft>
                <a:spcPts val="0"/>
              </a:spcAft>
              <a:buSzPts val="1600"/>
              <a:buNone/>
              <a:defRPr/>
            </a:lvl9pPr>
          </a:lstStyle>
          <a:p>
            <a:endParaRPr/>
          </a:p>
        </p:txBody>
      </p:sp>
      <p:sp>
        <p:nvSpPr>
          <p:cNvPr id="32" name="Google Shape;32;p30"/>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722313" y="4406900"/>
            <a:ext cx="7772400" cy="1362075"/>
          </a:xfrm>
          <a:prstGeom prst="rect">
            <a:avLst/>
          </a:prstGeom>
          <a:noFill/>
          <a:ln>
            <a:noFill/>
          </a:ln>
        </p:spPr>
        <p:txBody>
          <a:bodyPr spcFirstLastPara="1" wrap="square" lIns="92150" tIns="46075" rIns="92150" bIns="4607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722313" y="2906713"/>
            <a:ext cx="7772400" cy="1500187"/>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000"/>
              <a:buNone/>
              <a:defRPr sz="2000"/>
            </a:lvl1pPr>
            <a:lvl2pPr marL="914400" lvl="1" indent="-228600" algn="l">
              <a:lnSpc>
                <a:spcPct val="100000"/>
              </a:lnSpc>
              <a:spcBef>
                <a:spcPts val="500"/>
              </a:spcBef>
              <a:spcAft>
                <a:spcPts val="0"/>
              </a:spcAft>
              <a:buSzPts val="1800"/>
              <a:buNone/>
              <a:defRPr sz="1800"/>
            </a:lvl2pPr>
            <a:lvl3pPr marL="1371600" lvl="2" indent="-228600" algn="l">
              <a:lnSpc>
                <a:spcPct val="100000"/>
              </a:lnSpc>
              <a:spcBef>
                <a:spcPts val="450"/>
              </a:spcBef>
              <a:spcAft>
                <a:spcPts val="0"/>
              </a:spcAft>
              <a:buSzPts val="1600"/>
              <a:buNone/>
              <a:defRPr sz="1600"/>
            </a:lvl3pPr>
            <a:lvl4pPr marL="1828800" lvl="3" indent="-228600" algn="l">
              <a:lnSpc>
                <a:spcPct val="100000"/>
              </a:lnSpc>
              <a:spcBef>
                <a:spcPts val="400"/>
              </a:spcBef>
              <a:spcAft>
                <a:spcPts val="0"/>
              </a:spcAft>
              <a:buSzPts val="1400"/>
              <a:buNone/>
              <a:defRPr sz="1400"/>
            </a:lvl4pPr>
            <a:lvl5pPr marL="2286000" lvl="4" indent="-228600" algn="l">
              <a:lnSpc>
                <a:spcPct val="100000"/>
              </a:lnSpc>
              <a:spcBef>
                <a:spcPts val="400"/>
              </a:spcBef>
              <a:spcAft>
                <a:spcPts val="0"/>
              </a:spcAft>
              <a:buSzPts val="1400"/>
              <a:buNone/>
              <a:defRPr sz="1400"/>
            </a:lvl5pPr>
            <a:lvl6pPr marL="2743200" lvl="5" indent="-228600" algn="l">
              <a:lnSpc>
                <a:spcPct val="100000"/>
              </a:lnSpc>
              <a:spcBef>
                <a:spcPts val="400"/>
              </a:spcBef>
              <a:spcAft>
                <a:spcPts val="0"/>
              </a:spcAft>
              <a:buSzPts val="1400"/>
              <a:buNone/>
              <a:defRPr sz="1400"/>
            </a:lvl6pPr>
            <a:lvl7pPr marL="3200400" lvl="6" indent="-228600" algn="l">
              <a:lnSpc>
                <a:spcPct val="100000"/>
              </a:lnSpc>
              <a:spcBef>
                <a:spcPts val="400"/>
              </a:spcBef>
              <a:spcAft>
                <a:spcPts val="0"/>
              </a:spcAft>
              <a:buSzPts val="1400"/>
              <a:buNone/>
              <a:defRPr sz="1400"/>
            </a:lvl7pPr>
            <a:lvl8pPr marL="3657600" lvl="7" indent="-228600" algn="l">
              <a:lnSpc>
                <a:spcPct val="100000"/>
              </a:lnSpc>
              <a:spcBef>
                <a:spcPts val="400"/>
              </a:spcBef>
              <a:spcAft>
                <a:spcPts val="0"/>
              </a:spcAft>
              <a:buSzPts val="1400"/>
              <a:buNone/>
              <a:defRPr sz="1400"/>
            </a:lvl8pPr>
            <a:lvl9pPr marL="4114800" lvl="8" indent="-228600" algn="l">
              <a:lnSpc>
                <a:spcPct val="100000"/>
              </a:lnSpc>
              <a:spcBef>
                <a:spcPts val="400"/>
              </a:spcBef>
              <a:spcAft>
                <a:spcPts val="0"/>
              </a:spcAft>
              <a:buSzPts val="1400"/>
              <a:buNone/>
              <a:defRPr sz="1400"/>
            </a:lvl9pPr>
          </a:lstStyle>
          <a:p>
            <a:endParaRPr/>
          </a:p>
        </p:txBody>
      </p:sp>
      <p:sp>
        <p:nvSpPr>
          <p:cNvPr id="38" name="Google Shape;38;p31"/>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685800" y="1981200"/>
            <a:ext cx="3808413"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4" name="Google Shape;44;p32"/>
          <p:cNvSpPr txBox="1">
            <a:spLocks noGrp="1"/>
          </p:cNvSpPr>
          <p:nvPr>
            <p:ph type="body" idx="2"/>
          </p:nvPr>
        </p:nvSpPr>
        <p:spPr>
          <a:xfrm>
            <a:off x="4646613" y="1981200"/>
            <a:ext cx="3810000"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5" name="Google Shape;45;p32"/>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457200" y="274638"/>
            <a:ext cx="82296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457200" y="1535113"/>
            <a:ext cx="4040188"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1" name="Google Shape;51;p33"/>
          <p:cNvSpPr txBox="1">
            <a:spLocks noGrp="1"/>
          </p:cNvSpPr>
          <p:nvPr>
            <p:ph type="body" idx="2"/>
          </p:nvPr>
        </p:nvSpPr>
        <p:spPr>
          <a:xfrm>
            <a:off x="457200" y="2174875"/>
            <a:ext cx="4040188"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2" name="Google Shape;52;p33"/>
          <p:cNvSpPr txBox="1">
            <a:spLocks noGrp="1"/>
          </p:cNvSpPr>
          <p:nvPr>
            <p:ph type="body" idx="3"/>
          </p:nvPr>
        </p:nvSpPr>
        <p:spPr>
          <a:xfrm>
            <a:off x="4645025" y="1535113"/>
            <a:ext cx="4041775"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3" name="Google Shape;53;p33"/>
          <p:cNvSpPr txBox="1">
            <a:spLocks noGrp="1"/>
          </p:cNvSpPr>
          <p:nvPr>
            <p:ph type="body" idx="4"/>
          </p:nvPr>
        </p:nvSpPr>
        <p:spPr>
          <a:xfrm>
            <a:off x="4645025" y="2174875"/>
            <a:ext cx="4041775"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4" name="Google Shape;54;p33"/>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ftr" idx="11"/>
          </p:nvPr>
        </p:nvSpPr>
        <p:spPr>
          <a:xfrm>
            <a:off x="5643570" y="6475413"/>
            <a:ext cx="2898768"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5"/>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6"/>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36"/>
          <p:cNvSpPr txBox="1">
            <a:spLocks noGrp="1"/>
          </p:cNvSpPr>
          <p:nvPr>
            <p:ph type="body" idx="1"/>
          </p:nvPr>
        </p:nvSpPr>
        <p:spPr>
          <a:xfrm rot="5400000">
            <a:off x="2514600" y="152400"/>
            <a:ext cx="4113213" cy="77708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69" name="Google Shape;69;p36"/>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rot="5400000">
            <a:off x="4781550" y="2419350"/>
            <a:ext cx="5408613" cy="19415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819944" y="551657"/>
            <a:ext cx="5408613" cy="5676900"/>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75" name="Google Shape;75;p37"/>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28"/>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28"/>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7" name="Google Shape;17;p28"/>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8" name="Google Shape;18;p28"/>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cxnSp>
        <p:nvCxnSpPr>
          <p:cNvPr id="19" name="Google Shape;19;p28"/>
          <p:cNvCxnSpPr/>
          <p:nvPr/>
        </p:nvCxnSpPr>
        <p:spPr>
          <a:xfrm>
            <a:off x="685800" y="609600"/>
            <a:ext cx="7772400" cy="1588"/>
          </a:xfrm>
          <a:prstGeom prst="straightConnector1">
            <a:avLst/>
          </a:prstGeom>
          <a:noFill/>
          <a:ln w="12600" cap="flat" cmpd="sng">
            <a:solidFill>
              <a:srgbClr val="000000"/>
            </a:solidFill>
            <a:prstDash val="solid"/>
            <a:miter lim="800000"/>
            <a:headEnd type="none" w="sm" len="sm"/>
            <a:tailEnd type="none" w="sm" len="sm"/>
          </a:ln>
        </p:spPr>
      </p:cxnSp>
      <p:sp>
        <p:nvSpPr>
          <p:cNvPr id="20" name="Google Shape;20;p28"/>
          <p:cNvSpPr/>
          <p:nvPr/>
        </p:nvSpPr>
        <p:spPr>
          <a:xfrm>
            <a:off x="684213" y="6475413"/>
            <a:ext cx="714375" cy="1825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28"/>
          <p:cNvCxnSpPr/>
          <p:nvPr/>
        </p:nvCxnSpPr>
        <p:spPr>
          <a:xfrm>
            <a:off x="685800" y="6477000"/>
            <a:ext cx="7848600" cy="1588"/>
          </a:xfrm>
          <a:prstGeom prst="straightConnector1">
            <a:avLst/>
          </a:prstGeom>
          <a:noFill/>
          <a:ln w="12600" cap="flat" cmpd="sng">
            <a:solidFill>
              <a:srgbClr val="000000"/>
            </a:solidFill>
            <a:prstDash val="solid"/>
            <a:miter lim="800000"/>
            <a:headEnd type="none" w="sm" len="sm"/>
            <a:tailEnd type="none" w="sm" len="sm"/>
          </a:ln>
        </p:spPr>
      </p:cxnSp>
      <p:sp>
        <p:nvSpPr>
          <p:cNvPr id="22" name="Google Shape;22;p28"/>
          <p:cNvSpPr txBox="1"/>
          <p:nvPr/>
        </p:nvSpPr>
        <p:spPr>
          <a:xfrm>
            <a:off x="5000628" y="357166"/>
            <a:ext cx="3500462"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doc.: IEEE 802.11-22/0979r1</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nam.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github.com/openai/gy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tatracker.ietf.org/doc/html/rfc7575"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dt" idx="10"/>
          </p:nvPr>
        </p:nvSpPr>
        <p:spPr>
          <a:xfrm>
            <a:off x="696912" y="333375"/>
            <a:ext cx="2303451"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88" name="Google Shape;88;p1"/>
          <p:cNvSpPr txBox="1">
            <a:spLocks noGrp="1"/>
          </p:cNvSpPr>
          <p:nvPr>
            <p:ph type="ftr" idx="11"/>
          </p:nvPr>
        </p:nvSpPr>
        <p:spPr>
          <a:xfrm>
            <a:off x="5500694" y="6475413"/>
            <a:ext cx="3041644"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89" name="Google Shape;89;p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Applying ML to 802.11: Current Research and Emerging Use Cases</a:t>
            </a:r>
            <a:endParaRPr/>
          </a:p>
        </p:txBody>
      </p:sp>
      <p:sp>
        <p:nvSpPr>
          <p:cNvPr id="91" name="Google Shape;91;p1"/>
          <p:cNvSpPr txBox="1">
            <a:spLocks noGrp="1"/>
          </p:cNvSpPr>
          <p:nvPr>
            <p:ph type="body" idx="1"/>
          </p:nvPr>
        </p:nvSpPr>
        <p:spPr>
          <a:xfrm>
            <a:off x="685800" y="1736725"/>
            <a:ext cx="7772400" cy="396875"/>
          </a:xfrm>
          <a:prstGeom prst="rect">
            <a:avLst/>
          </a:prstGeom>
          <a:noFill/>
          <a:ln>
            <a:noFill/>
          </a:ln>
        </p:spPr>
        <p:txBody>
          <a:bodyPr spcFirstLastPara="1" wrap="square" lIns="92150" tIns="46075" rIns="92150" bIns="46075" anchor="t" anchorCtr="0">
            <a:noAutofit/>
          </a:bodyPr>
          <a:lstStyle/>
          <a:p>
            <a:pPr marL="342900" lvl="0" indent="-342900" algn="ctr" rtl="0">
              <a:lnSpc>
                <a:spcPct val="100000"/>
              </a:lnSpc>
              <a:spcBef>
                <a:spcPts val="0"/>
              </a:spcBef>
              <a:spcAft>
                <a:spcPts val="0"/>
              </a:spcAft>
              <a:buSzPts val="1400"/>
              <a:buNone/>
            </a:pPr>
            <a:r>
              <a:rPr lang="en-US" sz="2000"/>
              <a:t>Date:</a:t>
            </a:r>
            <a:r>
              <a:rPr lang="en-US" sz="2000" b="0"/>
              <a:t> 2022-07-13</a:t>
            </a:r>
            <a:endParaRPr/>
          </a:p>
        </p:txBody>
      </p:sp>
      <p:graphicFrame>
        <p:nvGraphicFramePr>
          <p:cNvPr id="92" name="Google Shape;92;p1"/>
          <p:cNvGraphicFramePr/>
          <p:nvPr>
            <p:extLst>
              <p:ext uri="{D42A27DB-BD31-4B8C-83A1-F6EECF244321}">
                <p14:modId xmlns:p14="http://schemas.microsoft.com/office/powerpoint/2010/main" val="4132051149"/>
              </p:ext>
            </p:extLst>
          </p:nvPr>
        </p:nvGraphicFramePr>
        <p:xfrm>
          <a:off x="781975" y="2524125"/>
          <a:ext cx="7319963" cy="3269818"/>
        </p:xfrm>
        <a:graphic>
          <a:graphicData uri="http://schemas.openxmlformats.org/presentationml/2006/ole">
            <mc:AlternateContent xmlns:mc="http://schemas.openxmlformats.org/markup-compatibility/2006">
              <mc:Choice xmlns:v="urn:schemas-microsoft-com:vml" Requires="v">
                <p:oleObj name="Document" r:id="rId3" imgW="7334482" imgH="3267996" progId="Word.Document.8">
                  <p:embed/>
                </p:oleObj>
              </mc:Choice>
              <mc:Fallback>
                <p:oleObj name="Document" r:id="rId3" imgW="7334482" imgH="3267996" progId="Word.Document.8">
                  <p:embed/>
                  <p:pic>
                    <p:nvPicPr>
                      <p:cNvPr id="92" name="Google Shape;92;p1"/>
                      <p:cNvPicPr preferRelativeResize="0"/>
                      <p:nvPr/>
                    </p:nvPicPr>
                    <p:blipFill rotWithShape="1">
                      <a:blip r:embed="rId4">
                        <a:alphaModFix/>
                      </a:blip>
                      <a:srcRect/>
                      <a:stretch>
                        <a:fillRect/>
                      </a:stretch>
                    </p:blipFill>
                    <p:spPr>
                      <a:xfrm>
                        <a:off x="781975" y="2524125"/>
                        <a:ext cx="7319963" cy="3269818"/>
                      </a:xfrm>
                      <a:prstGeom prst="rect">
                        <a:avLst/>
                      </a:prstGeom>
                      <a:noFill/>
                      <a:ln>
                        <a:noFill/>
                      </a:ln>
                    </p:spPr>
                  </p:pic>
                </p:oleObj>
              </mc:Fallback>
            </mc:AlternateContent>
          </a:graphicData>
        </a:graphic>
      </p:graphicFrame>
      <p:sp>
        <p:nvSpPr>
          <p:cNvPr id="93" name="Google Shape;93;p1"/>
          <p:cNvSpPr/>
          <p:nvPr/>
        </p:nvSpPr>
        <p:spPr>
          <a:xfrm>
            <a:off x="533400" y="1939925"/>
            <a:ext cx="1447800" cy="3810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Authors: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Link Adaptation</a:t>
            </a:r>
            <a:endParaRPr/>
          </a:p>
        </p:txBody>
      </p:sp>
      <p:sp>
        <p:nvSpPr>
          <p:cNvPr id="209" name="Google Shape;209;p14"/>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210" name="Google Shape;210;p14"/>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11" name="Google Shape;211;p14"/>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12" name="Google Shape;212;p14"/>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190500" algn="l" rtl="0">
              <a:lnSpc>
                <a:spcPct val="100000"/>
              </a:lnSpc>
              <a:spcBef>
                <a:spcPts val="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u="sng"/>
              <a:t>Select transmission rate</a:t>
            </a:r>
            <a:endParaRPr/>
          </a:p>
          <a:p>
            <a:pPr marL="742950" lvl="1" indent="-285750" algn="l" rtl="0">
              <a:lnSpc>
                <a:spcPct val="100000"/>
              </a:lnSpc>
              <a:spcBef>
                <a:spcPts val="500"/>
              </a:spcBef>
              <a:spcAft>
                <a:spcPts val="0"/>
              </a:spcAft>
              <a:buSzPts val="2000"/>
              <a:buFont typeface="Arial"/>
              <a:buChar char="•"/>
            </a:pPr>
            <a:r>
              <a:rPr lang="en-US"/>
              <a:t>Classify channel type</a:t>
            </a:r>
            <a:endParaRPr/>
          </a:p>
          <a:p>
            <a:pPr marL="742950" lvl="1" indent="-285750" algn="l" rtl="0">
              <a:lnSpc>
                <a:spcPct val="100000"/>
              </a:lnSpc>
              <a:spcBef>
                <a:spcPts val="500"/>
              </a:spcBef>
              <a:spcAft>
                <a:spcPts val="0"/>
              </a:spcAft>
              <a:buSzPts val="2000"/>
              <a:buFont typeface="Arial"/>
              <a:buChar char="•"/>
            </a:pPr>
            <a:r>
              <a:rPr lang="en-US"/>
              <a:t>Predict link-layer throughput</a:t>
            </a:r>
            <a:endParaRPr/>
          </a:p>
          <a:p>
            <a:pPr marL="342900" lvl="0" indent="-342900" algn="l" rtl="0">
              <a:lnSpc>
                <a:spcPct val="100000"/>
              </a:lnSpc>
              <a:spcBef>
                <a:spcPts val="600"/>
              </a:spcBef>
              <a:spcAft>
                <a:spcPts val="0"/>
              </a:spcAft>
              <a:buSzPts val="2400"/>
              <a:buFont typeface="Arial"/>
              <a:buChar char="•"/>
            </a:pPr>
            <a:r>
              <a:rPr lang="en-US"/>
              <a:t>ML category</a:t>
            </a:r>
            <a:endParaRPr/>
          </a:p>
          <a:p>
            <a:pPr marL="742950" lvl="1" indent="-285750" algn="l" rtl="0">
              <a:lnSpc>
                <a:spcPct val="100000"/>
              </a:lnSpc>
              <a:spcBef>
                <a:spcPts val="500"/>
              </a:spcBef>
              <a:spcAft>
                <a:spcPts val="0"/>
              </a:spcAft>
              <a:buSzPts val="2000"/>
              <a:buFont typeface="Arial"/>
              <a:buChar char="•"/>
            </a:pPr>
            <a:r>
              <a:rPr lang="en-US"/>
              <a:t>Mostly RL but also SL (e.g., Random Forest)</a:t>
            </a:r>
            <a:endParaRPr/>
          </a:p>
          <a:p>
            <a:pPr marL="342900" lvl="0" indent="-342900" algn="l" rtl="0">
              <a:lnSpc>
                <a:spcPct val="100000"/>
              </a:lnSpc>
              <a:spcBef>
                <a:spcPts val="600"/>
              </a:spcBef>
              <a:spcAft>
                <a:spcPts val="0"/>
              </a:spcAft>
              <a:buSzPts val="2400"/>
              <a:buFont typeface="Arial"/>
              <a:buChar char="•"/>
            </a:pPr>
            <a:r>
              <a:rPr lang="en-US"/>
              <a:t>ML improvement: higher throughput</a:t>
            </a:r>
            <a:endParaRPr/>
          </a:p>
        </p:txBody>
      </p:sp>
      <p:pic>
        <p:nvPicPr>
          <p:cNvPr id="213" name="Google Shape;213;p14"/>
          <p:cNvPicPr preferRelativeResize="0"/>
          <p:nvPr/>
        </p:nvPicPr>
        <p:blipFill rotWithShape="1">
          <a:blip r:embed="rId3">
            <a:alphaModFix/>
          </a:blip>
          <a:srcRect/>
          <a:stretch/>
        </p:blipFill>
        <p:spPr>
          <a:xfrm>
            <a:off x="4953000" y="1773873"/>
            <a:ext cx="3671567" cy="25499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PHY Features</a:t>
            </a:r>
            <a:endParaRPr/>
          </a:p>
        </p:txBody>
      </p:sp>
      <p:sp>
        <p:nvSpPr>
          <p:cNvPr id="222" name="Google Shape;222;p15"/>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23" name="Google Shape;223;p15"/>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24" name="Google Shape;224;p15"/>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25" name="Google Shape;225;p15"/>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Decode frames</a:t>
            </a:r>
            <a:endParaRPr/>
          </a:p>
          <a:p>
            <a:pPr marL="742950" lvl="1" indent="-285750" algn="l" rtl="0">
              <a:lnSpc>
                <a:spcPct val="100000"/>
              </a:lnSpc>
              <a:spcBef>
                <a:spcPts val="500"/>
              </a:spcBef>
              <a:spcAft>
                <a:spcPts val="0"/>
              </a:spcAft>
              <a:buSzPts val="2000"/>
              <a:buFont typeface="Arial"/>
              <a:buChar char="•"/>
            </a:pPr>
            <a:r>
              <a:rPr lang="en-US"/>
              <a:t>Classify signal source</a:t>
            </a:r>
            <a:endParaRPr/>
          </a:p>
          <a:p>
            <a:pPr marL="742950" lvl="1" indent="-285750" algn="l" rtl="0">
              <a:lnSpc>
                <a:spcPct val="100000"/>
              </a:lnSpc>
              <a:spcBef>
                <a:spcPts val="500"/>
              </a:spcBef>
              <a:spcAft>
                <a:spcPts val="0"/>
              </a:spcAft>
              <a:buSzPts val="2000"/>
              <a:buFont typeface="Arial"/>
              <a:buChar char="•"/>
            </a:pPr>
            <a:r>
              <a:rPr lang="en-US"/>
              <a:t>De-noise signals</a:t>
            </a:r>
            <a:endParaRPr/>
          </a:p>
          <a:p>
            <a:pPr marL="742950" lvl="1" indent="-285750" algn="l" rtl="0">
              <a:lnSpc>
                <a:spcPct val="100000"/>
              </a:lnSpc>
              <a:spcBef>
                <a:spcPts val="500"/>
              </a:spcBef>
              <a:spcAft>
                <a:spcPts val="0"/>
              </a:spcAft>
              <a:buSzPts val="2000"/>
              <a:buFont typeface="Arial"/>
              <a:buChar char="•"/>
            </a:pPr>
            <a:r>
              <a:rPr lang="en-US"/>
              <a:t>Estimate interference level</a:t>
            </a:r>
            <a:endParaRPr/>
          </a:p>
          <a:p>
            <a:pPr marL="342900" lvl="0" indent="-342900" algn="l" rtl="0">
              <a:lnSpc>
                <a:spcPct val="100000"/>
              </a:lnSpc>
              <a:spcBef>
                <a:spcPts val="600"/>
              </a:spcBef>
              <a:spcAft>
                <a:spcPts val="0"/>
              </a:spcAft>
              <a:buSzPts val="2400"/>
              <a:buFont typeface="Arial"/>
              <a:buChar char="•"/>
            </a:pPr>
            <a:r>
              <a:rPr lang="en-US"/>
              <a:t>ML category: mostly SL</a:t>
            </a:r>
            <a:endParaRPr/>
          </a:p>
          <a:p>
            <a:pPr marL="342900" lvl="0" indent="-342900" algn="l" rtl="0">
              <a:lnSpc>
                <a:spcPct val="100000"/>
              </a:lnSpc>
              <a:spcBef>
                <a:spcPts val="600"/>
              </a:spcBef>
              <a:spcAft>
                <a:spcPts val="0"/>
              </a:spcAft>
              <a:buSzPts val="2400"/>
              <a:buFont typeface="Arial"/>
              <a:buChar char="•"/>
            </a:pPr>
            <a:r>
              <a:rPr lang="en-US"/>
              <a:t>ML improvement: high accuracy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Beamforming</a:t>
            </a:r>
            <a:endParaRPr/>
          </a:p>
        </p:txBody>
      </p:sp>
      <p:sp>
        <p:nvSpPr>
          <p:cNvPr id="234" name="Google Shape;234;p16"/>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235" name="Google Shape;235;p16"/>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36" name="Google Shape;236;p16"/>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37" name="Google Shape;237;p16"/>
          <p:cNvSpPr txBox="1">
            <a:spLocks noGrp="1"/>
          </p:cNvSpPr>
          <p:nvPr>
            <p:ph type="body" idx="1"/>
          </p:nvPr>
        </p:nvSpPr>
        <p:spPr>
          <a:xfrm>
            <a:off x="685800" y="1754187"/>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a:t>
            </a:r>
            <a:endParaRPr/>
          </a:p>
          <a:p>
            <a:pPr marL="1143000" lvl="2" indent="-228600" algn="l" rtl="0">
              <a:lnSpc>
                <a:spcPct val="100000"/>
              </a:lnSpc>
              <a:spcBef>
                <a:spcPts val="450"/>
              </a:spcBef>
              <a:spcAft>
                <a:spcPts val="0"/>
              </a:spcAft>
              <a:buSzPts val="1800"/>
              <a:buFont typeface="Arial"/>
              <a:buChar char="•"/>
            </a:pPr>
            <a:r>
              <a:rPr lang="en-US"/>
              <a:t>Beam sector</a:t>
            </a:r>
            <a:endParaRPr/>
          </a:p>
          <a:p>
            <a:pPr marL="1143000" lvl="2" indent="-228600" algn="l" rtl="0">
              <a:lnSpc>
                <a:spcPct val="100000"/>
              </a:lnSpc>
              <a:spcBef>
                <a:spcPts val="450"/>
              </a:spcBef>
              <a:spcAft>
                <a:spcPts val="0"/>
              </a:spcAft>
              <a:buSzPts val="1800"/>
              <a:buFont typeface="Arial"/>
              <a:buChar char="•"/>
            </a:pPr>
            <a:r>
              <a:rPr lang="en-US"/>
              <a:t>Beamwidth</a:t>
            </a:r>
            <a:endParaRPr/>
          </a:p>
          <a:p>
            <a:pPr marL="1143000" lvl="2" indent="-228600" algn="l" rtl="0">
              <a:lnSpc>
                <a:spcPct val="100000"/>
              </a:lnSpc>
              <a:spcBef>
                <a:spcPts val="450"/>
              </a:spcBef>
              <a:spcAft>
                <a:spcPts val="0"/>
              </a:spcAft>
              <a:buSzPts val="1800"/>
              <a:buFont typeface="Arial"/>
              <a:buChar char="•"/>
            </a:pPr>
            <a:r>
              <a:rPr lang="en-US"/>
              <a:t>Transmit power</a:t>
            </a:r>
            <a:endParaRPr/>
          </a:p>
          <a:p>
            <a:pPr marL="1143000" lvl="2" indent="-228600" algn="l" rtl="0">
              <a:lnSpc>
                <a:spcPct val="100000"/>
              </a:lnSpc>
              <a:spcBef>
                <a:spcPts val="450"/>
              </a:spcBef>
              <a:spcAft>
                <a:spcPts val="0"/>
              </a:spcAft>
              <a:buSzPts val="1800"/>
              <a:buFont typeface="Arial"/>
              <a:buChar char="•"/>
            </a:pPr>
            <a:r>
              <a:rPr lang="en-US"/>
              <a:t>AP</a:t>
            </a:r>
            <a:endParaRPr/>
          </a:p>
          <a:p>
            <a:pPr marL="742950" lvl="1" indent="-285750" algn="l" rtl="0">
              <a:lnSpc>
                <a:spcPct val="100000"/>
              </a:lnSpc>
              <a:spcBef>
                <a:spcPts val="500"/>
              </a:spcBef>
              <a:spcAft>
                <a:spcPts val="0"/>
              </a:spcAft>
              <a:buSzPts val="2000"/>
              <a:buFont typeface="Arial"/>
              <a:buChar char="•"/>
            </a:pPr>
            <a:r>
              <a:rPr lang="en-US"/>
              <a:t>Classify channel type</a:t>
            </a:r>
            <a:endParaRPr/>
          </a:p>
          <a:p>
            <a:pPr marL="742950" lvl="1" indent="-285750" algn="l" rtl="0">
              <a:lnSpc>
                <a:spcPct val="100000"/>
              </a:lnSpc>
              <a:spcBef>
                <a:spcPts val="500"/>
              </a:spcBef>
              <a:spcAft>
                <a:spcPts val="0"/>
              </a:spcAft>
              <a:buSzPts val="2000"/>
              <a:buFont typeface="Arial"/>
              <a:buChar char="•"/>
            </a:pPr>
            <a:r>
              <a:rPr lang="en-US"/>
              <a:t>Predict channel characteristics</a:t>
            </a:r>
            <a:endParaRPr/>
          </a:p>
          <a:p>
            <a:pPr marL="742950" lvl="1" indent="-285750" algn="l" rtl="0">
              <a:lnSpc>
                <a:spcPct val="100000"/>
              </a:lnSpc>
              <a:spcBef>
                <a:spcPts val="500"/>
              </a:spcBef>
              <a:spcAft>
                <a:spcPts val="0"/>
              </a:spcAft>
              <a:buSzPts val="2000"/>
              <a:buFont typeface="Arial"/>
              <a:buChar char="•"/>
            </a:pPr>
            <a:r>
              <a:rPr lang="en-US"/>
              <a:t>Select transmission rate</a:t>
            </a:r>
            <a:endParaRPr/>
          </a:p>
          <a:p>
            <a:pPr marL="342900" lvl="0" indent="-342900" algn="l" rtl="0">
              <a:lnSpc>
                <a:spcPct val="100000"/>
              </a:lnSpc>
              <a:spcBef>
                <a:spcPts val="600"/>
              </a:spcBef>
              <a:spcAft>
                <a:spcPts val="0"/>
              </a:spcAft>
              <a:buSzPts val="2400"/>
              <a:buFont typeface="Arial"/>
              <a:buChar char="•"/>
            </a:pPr>
            <a:r>
              <a:rPr lang="en-US"/>
              <a:t>ML category: mostly SL</a:t>
            </a:r>
            <a:endParaRPr/>
          </a:p>
          <a:p>
            <a:pPr marL="342900" lvl="0" indent="-342900" algn="l" rtl="0">
              <a:lnSpc>
                <a:spcPct val="100000"/>
              </a:lnSpc>
              <a:spcBef>
                <a:spcPts val="600"/>
              </a:spcBef>
              <a:spcAft>
                <a:spcPts val="0"/>
              </a:spcAft>
              <a:buSzPts val="2400"/>
              <a:buFont typeface="Arial"/>
              <a:buChar char="•"/>
            </a:pPr>
            <a:r>
              <a:rPr lang="en-US"/>
              <a:t>ML improvement </a:t>
            </a:r>
            <a:endParaRPr/>
          </a:p>
          <a:p>
            <a:pPr marL="742950" lvl="1" indent="-285750" algn="l" rtl="0">
              <a:lnSpc>
                <a:spcPct val="100000"/>
              </a:lnSpc>
              <a:spcBef>
                <a:spcPts val="500"/>
              </a:spcBef>
              <a:spcAft>
                <a:spcPts val="0"/>
              </a:spcAft>
              <a:buSzPts val="2000"/>
              <a:buFont typeface="Arial"/>
              <a:buChar char="•"/>
            </a:pPr>
            <a:r>
              <a:rPr lang="en-US"/>
              <a:t>higher throughput, reduced exploration time</a:t>
            </a:r>
            <a:endParaRPr/>
          </a:p>
        </p:txBody>
      </p:sp>
      <p:pic>
        <p:nvPicPr>
          <p:cNvPr id="3" name="Picture 2">
            <a:extLst>
              <a:ext uri="{FF2B5EF4-FFF2-40B4-BE49-F238E27FC236}">
                <a16:creationId xmlns:a16="http://schemas.microsoft.com/office/drawing/2014/main" id="{7EF23230-E9D0-174F-941E-48A7707E3397}"/>
              </a:ext>
            </a:extLst>
          </p:cNvPr>
          <p:cNvPicPr>
            <a:picLocks noChangeAspect="1"/>
          </p:cNvPicPr>
          <p:nvPr/>
        </p:nvPicPr>
        <p:blipFill>
          <a:blip r:embed="rId3"/>
          <a:stretch>
            <a:fillRect/>
          </a:stretch>
        </p:blipFill>
        <p:spPr>
          <a:xfrm>
            <a:off x="4018403" y="1577445"/>
            <a:ext cx="4631885" cy="25458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Multi-User Communication</a:t>
            </a:r>
            <a:endParaRPr/>
          </a:p>
        </p:txBody>
      </p:sp>
      <p:sp>
        <p:nvSpPr>
          <p:cNvPr id="247" name="Google Shape;247;p1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48" name="Google Shape;248;p17"/>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49" name="Google Shape;249;p17"/>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50" name="Google Shape;250;p17"/>
          <p:cNvSpPr txBox="1">
            <a:spLocks noGrp="1"/>
          </p:cNvSpPr>
          <p:nvPr>
            <p:ph type="body" idx="1"/>
          </p:nvPr>
        </p:nvSpPr>
        <p:spPr>
          <a:xfrm>
            <a:off x="685800" y="3581400"/>
            <a:ext cx="7770813" cy="25130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 users, spatial mode, transmission rate</a:t>
            </a:r>
            <a:endParaRPr/>
          </a:p>
          <a:p>
            <a:pPr marL="742950" lvl="1" indent="-285750" algn="l" rtl="0">
              <a:lnSpc>
                <a:spcPct val="100000"/>
              </a:lnSpc>
              <a:spcBef>
                <a:spcPts val="500"/>
              </a:spcBef>
              <a:spcAft>
                <a:spcPts val="0"/>
              </a:spcAft>
              <a:buSzPts val="2000"/>
              <a:buFont typeface="Arial"/>
              <a:buChar char="•"/>
            </a:pPr>
            <a:r>
              <a:rPr lang="en-US"/>
              <a:t>Schedule RUs</a:t>
            </a:r>
            <a:endParaRPr/>
          </a:p>
          <a:p>
            <a:pPr marL="742950" lvl="1" indent="-285750" algn="l" rtl="0">
              <a:lnSpc>
                <a:spcPct val="100000"/>
              </a:lnSpc>
              <a:spcBef>
                <a:spcPts val="500"/>
              </a:spcBef>
              <a:spcAft>
                <a:spcPts val="0"/>
              </a:spcAft>
              <a:buSzPts val="2000"/>
              <a:buFont typeface="Arial"/>
              <a:buChar char="•"/>
            </a:pPr>
            <a:r>
              <a:rPr lang="en-US"/>
              <a:t>Select MU-MIMO group</a:t>
            </a:r>
            <a:endParaRPr/>
          </a:p>
          <a:p>
            <a:pPr marL="342900" lvl="0" indent="-342900" algn="l" rtl="0">
              <a:lnSpc>
                <a:spcPct val="100000"/>
              </a:lnSpc>
              <a:spcBef>
                <a:spcPts val="600"/>
              </a:spcBef>
              <a:spcAft>
                <a:spcPts val="0"/>
              </a:spcAft>
              <a:buSzPts val="2400"/>
              <a:buFont typeface="Arial"/>
              <a:buChar char="•"/>
            </a:pPr>
            <a:r>
              <a:rPr lang="en-US"/>
              <a:t>ML category: both SL and RL</a:t>
            </a:r>
            <a:endParaRPr/>
          </a:p>
          <a:p>
            <a:pPr marL="342900" lvl="0" indent="-342900" algn="l" rtl="0">
              <a:lnSpc>
                <a:spcPct val="100000"/>
              </a:lnSpc>
              <a:spcBef>
                <a:spcPts val="600"/>
              </a:spcBef>
              <a:spcAft>
                <a:spcPts val="0"/>
              </a:spcAft>
              <a:buSzPts val="2400"/>
              <a:buFont typeface="Arial"/>
              <a:buChar char="•"/>
            </a:pPr>
            <a:r>
              <a:rPr lang="en-US"/>
              <a:t>ML improvement: higher throughput</a:t>
            </a:r>
            <a:endParaRPr/>
          </a:p>
        </p:txBody>
      </p:sp>
      <p:pic>
        <p:nvPicPr>
          <p:cNvPr id="251" name="Google Shape;251;p17"/>
          <p:cNvPicPr preferRelativeResize="0"/>
          <p:nvPr/>
        </p:nvPicPr>
        <p:blipFill rotWithShape="1">
          <a:blip r:embed="rId3">
            <a:alphaModFix/>
          </a:blip>
          <a:srcRect/>
          <a:stretch/>
        </p:blipFill>
        <p:spPr>
          <a:xfrm>
            <a:off x="3962400" y="1837094"/>
            <a:ext cx="4270375" cy="21407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body" idx="1"/>
          </p:nvPr>
        </p:nvSpPr>
        <p:spPr>
          <a:xfrm>
            <a:off x="685800" y="3581400"/>
            <a:ext cx="7770813" cy="25130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 channel and transmit power</a:t>
            </a:r>
            <a:endParaRPr/>
          </a:p>
          <a:p>
            <a:pPr marL="742950" lvl="1" indent="-285750" algn="l" rtl="0">
              <a:lnSpc>
                <a:spcPct val="100000"/>
              </a:lnSpc>
              <a:spcBef>
                <a:spcPts val="500"/>
              </a:spcBef>
              <a:spcAft>
                <a:spcPts val="0"/>
              </a:spcAft>
              <a:buSzPts val="2000"/>
              <a:buFont typeface="Arial"/>
              <a:buChar char="•"/>
            </a:pPr>
            <a:r>
              <a:rPr lang="en-US"/>
              <a:t>Select carrier sense threshold, transmission rate and power</a:t>
            </a:r>
            <a:endParaRPr/>
          </a:p>
          <a:p>
            <a:pPr marL="742950" lvl="1" indent="-285750" algn="l" rtl="0">
              <a:lnSpc>
                <a:spcPct val="100000"/>
              </a:lnSpc>
              <a:spcBef>
                <a:spcPts val="500"/>
              </a:spcBef>
              <a:spcAft>
                <a:spcPts val="0"/>
              </a:spcAft>
              <a:buSzPts val="2000"/>
              <a:buFont typeface="Arial"/>
              <a:buChar char="•"/>
            </a:pPr>
            <a:r>
              <a:rPr lang="en-US"/>
              <a:t>Decide whether to transmit concurrently</a:t>
            </a:r>
            <a:endParaRPr/>
          </a:p>
          <a:p>
            <a:pPr marL="342900" lvl="0" indent="-342900" algn="l" rtl="0">
              <a:lnSpc>
                <a:spcPct val="100000"/>
              </a:lnSpc>
              <a:spcBef>
                <a:spcPts val="600"/>
              </a:spcBef>
              <a:spcAft>
                <a:spcPts val="0"/>
              </a:spcAft>
              <a:buSzPts val="2400"/>
              <a:buFont typeface="Arial"/>
              <a:buChar char="•"/>
            </a:pPr>
            <a:r>
              <a:rPr lang="en-US"/>
              <a:t>ML category: mostly RL</a:t>
            </a:r>
            <a:endParaRPr/>
          </a:p>
          <a:p>
            <a:pPr marL="342900" lvl="0" indent="-342900" algn="l" rtl="0">
              <a:lnSpc>
                <a:spcPct val="100000"/>
              </a:lnSpc>
              <a:spcBef>
                <a:spcPts val="600"/>
              </a:spcBef>
              <a:spcAft>
                <a:spcPts val="0"/>
              </a:spcAft>
              <a:buSzPts val="2400"/>
              <a:buFont typeface="Arial"/>
              <a:buChar char="•"/>
            </a:pPr>
            <a:r>
              <a:rPr lang="en-US"/>
              <a:t>ML improvement: higher throughput, lower latency</a:t>
            </a:r>
            <a:endParaRPr/>
          </a:p>
          <a:p>
            <a:pPr marL="342900" lvl="0" indent="-342900" algn="l" rtl="0">
              <a:lnSpc>
                <a:spcPct val="100000"/>
              </a:lnSpc>
              <a:spcBef>
                <a:spcPts val="600"/>
              </a:spcBef>
              <a:spcAft>
                <a:spcPts val="0"/>
              </a:spcAft>
              <a:buSzPts val="1400"/>
              <a:buNone/>
            </a:pPr>
            <a:endParaRPr/>
          </a:p>
        </p:txBody>
      </p:sp>
      <p:sp>
        <p:nvSpPr>
          <p:cNvPr id="260" name="Google Shape;260;p18"/>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61" name="Google Shape;261;p18"/>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62" name="Google Shape;262;p18"/>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263" name="Google Shape;263;p18"/>
          <p:cNvPicPr preferRelativeResize="0"/>
          <p:nvPr/>
        </p:nvPicPr>
        <p:blipFill rotWithShape="1">
          <a:blip r:embed="rId3">
            <a:alphaModFix/>
          </a:blip>
          <a:srcRect/>
          <a:stretch/>
        </p:blipFill>
        <p:spPr>
          <a:xfrm>
            <a:off x="4114800" y="1066800"/>
            <a:ext cx="4648200" cy="2835596"/>
          </a:xfrm>
          <a:prstGeom prst="rect">
            <a:avLst/>
          </a:prstGeom>
          <a:noFill/>
          <a:ln>
            <a:noFill/>
          </a:ln>
        </p:spPr>
      </p:pic>
      <p:sp>
        <p:nvSpPr>
          <p:cNvPr id="264" name="Google Shape;264;p18"/>
          <p:cNvSpPr txBox="1">
            <a:spLocks noGrp="1"/>
          </p:cNvSpPr>
          <p:nvPr>
            <p:ph type="title"/>
          </p:nvPr>
        </p:nvSpPr>
        <p:spPr>
          <a:xfrm>
            <a:off x="685801" y="685800"/>
            <a:ext cx="4953000"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Spatial Reuse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Channel Bonding</a:t>
            </a:r>
            <a:endParaRPr/>
          </a:p>
        </p:txBody>
      </p:sp>
      <p:sp>
        <p:nvSpPr>
          <p:cNvPr id="273" name="Google Shape;273;p19"/>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74" name="Google Shape;274;p19"/>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75" name="Google Shape;275;p19"/>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276" name="Google Shape;276;p19"/>
          <p:cNvPicPr preferRelativeResize="0"/>
          <p:nvPr/>
        </p:nvPicPr>
        <p:blipFill rotWithShape="1">
          <a:blip r:embed="rId3">
            <a:alphaModFix/>
          </a:blip>
          <a:srcRect/>
          <a:stretch/>
        </p:blipFill>
        <p:spPr>
          <a:xfrm>
            <a:off x="4038600" y="1676400"/>
            <a:ext cx="4799012" cy="2173451"/>
          </a:xfrm>
          <a:prstGeom prst="rect">
            <a:avLst/>
          </a:prstGeom>
          <a:noFill/>
          <a:ln>
            <a:noFill/>
          </a:ln>
        </p:spPr>
      </p:pic>
      <p:sp>
        <p:nvSpPr>
          <p:cNvPr id="277" name="Google Shape;277;p19"/>
          <p:cNvSpPr txBox="1">
            <a:spLocks noGrp="1"/>
          </p:cNvSpPr>
          <p:nvPr>
            <p:ph type="body" idx="1"/>
          </p:nvPr>
        </p:nvSpPr>
        <p:spPr>
          <a:xfrm>
            <a:off x="306388" y="2819400"/>
            <a:ext cx="8150225" cy="32750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 channel and bandwidth</a:t>
            </a:r>
            <a:endParaRPr/>
          </a:p>
          <a:p>
            <a:pPr marL="742950" lvl="1" indent="-285750" algn="l" rtl="0">
              <a:lnSpc>
                <a:spcPct val="100000"/>
              </a:lnSpc>
              <a:spcBef>
                <a:spcPts val="500"/>
              </a:spcBef>
              <a:spcAft>
                <a:spcPts val="0"/>
              </a:spcAft>
              <a:buSzPts val="2000"/>
              <a:buFont typeface="Arial"/>
              <a:buChar char="•"/>
            </a:pPr>
            <a:r>
              <a:rPr lang="en-US"/>
              <a:t>Predict throughput</a:t>
            </a:r>
            <a:endParaRPr/>
          </a:p>
          <a:p>
            <a:pPr marL="742950" lvl="1" indent="-285750" algn="l" rtl="0">
              <a:lnSpc>
                <a:spcPct val="100000"/>
              </a:lnSpc>
              <a:spcBef>
                <a:spcPts val="500"/>
              </a:spcBef>
              <a:spcAft>
                <a:spcPts val="0"/>
              </a:spcAft>
              <a:buSzPts val="2000"/>
              <a:buFont typeface="Arial"/>
              <a:buChar char="•"/>
            </a:pPr>
            <a:r>
              <a:rPr lang="en-US"/>
              <a:t>Decide whether to transmit concurrently</a:t>
            </a:r>
            <a:endParaRPr/>
          </a:p>
          <a:p>
            <a:pPr marL="342900" lvl="0" indent="-342900" algn="l" rtl="0">
              <a:lnSpc>
                <a:spcPct val="100000"/>
              </a:lnSpc>
              <a:spcBef>
                <a:spcPts val="600"/>
              </a:spcBef>
              <a:spcAft>
                <a:spcPts val="0"/>
              </a:spcAft>
              <a:buSzPts val="2400"/>
              <a:buFont typeface="Arial"/>
              <a:buChar char="•"/>
            </a:pPr>
            <a:r>
              <a:rPr lang="en-US"/>
              <a:t>ML category: mostly RL</a:t>
            </a:r>
            <a:endParaRPr/>
          </a:p>
          <a:p>
            <a:pPr marL="342900" lvl="0" indent="-342900" algn="l" rtl="0">
              <a:lnSpc>
                <a:spcPct val="100000"/>
              </a:lnSpc>
              <a:spcBef>
                <a:spcPts val="600"/>
              </a:spcBef>
              <a:spcAft>
                <a:spcPts val="0"/>
              </a:spcAft>
              <a:buSzPts val="2400"/>
              <a:buFont typeface="Arial"/>
              <a:buChar char="•"/>
            </a:pPr>
            <a:r>
              <a:rPr lang="en-US"/>
              <a:t>ML improvement </a:t>
            </a:r>
            <a:endParaRPr/>
          </a:p>
          <a:p>
            <a:pPr marL="742950" lvl="1" indent="-285750" algn="l" rtl="0">
              <a:lnSpc>
                <a:spcPct val="100000"/>
              </a:lnSpc>
              <a:spcBef>
                <a:spcPts val="500"/>
              </a:spcBef>
              <a:spcAft>
                <a:spcPts val="0"/>
              </a:spcAft>
              <a:buSzPts val="2000"/>
              <a:buFont typeface="Arial"/>
              <a:buChar char="•"/>
            </a:pPr>
            <a:r>
              <a:rPr lang="en-US"/>
              <a:t>Higher throughput</a:t>
            </a:r>
            <a:endParaRPr/>
          </a:p>
          <a:p>
            <a:pPr marL="742950" lvl="1" indent="-285750" algn="l" rtl="0">
              <a:lnSpc>
                <a:spcPct val="100000"/>
              </a:lnSpc>
              <a:spcBef>
                <a:spcPts val="500"/>
              </a:spcBef>
              <a:spcAft>
                <a:spcPts val="0"/>
              </a:spcAft>
              <a:buSzPts val="2000"/>
              <a:buFont typeface="Arial"/>
              <a:buChar char="•"/>
            </a:pPr>
            <a:r>
              <a:rPr lang="en-US"/>
              <a:t>Lower latency</a:t>
            </a:r>
            <a:endParaRPr/>
          </a:p>
          <a:p>
            <a:pPr marL="342900" lvl="0" indent="-342900" algn="l" rtl="0">
              <a:lnSpc>
                <a:spcPct val="100000"/>
              </a:lnSpc>
              <a:spcBef>
                <a:spcPts val="600"/>
              </a:spcBef>
              <a:spcAft>
                <a:spcPts val="0"/>
              </a:spcAft>
              <a:buSzPts val="1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Other Areas</a:t>
            </a:r>
            <a:endParaRPr/>
          </a:p>
        </p:txBody>
      </p:sp>
      <p:sp>
        <p:nvSpPr>
          <p:cNvPr id="286" name="Google Shape;286;p20"/>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Predicting traffic and link quality</a:t>
            </a:r>
            <a:endParaRPr/>
          </a:p>
          <a:p>
            <a:pPr marL="342900" lvl="0" indent="-342900" algn="l" rtl="0">
              <a:lnSpc>
                <a:spcPct val="100000"/>
              </a:lnSpc>
              <a:spcBef>
                <a:spcPts val="600"/>
              </a:spcBef>
              <a:spcAft>
                <a:spcPts val="0"/>
              </a:spcAft>
              <a:buSzPts val="2400"/>
              <a:buFont typeface="Arial"/>
              <a:buChar char="•"/>
            </a:pPr>
            <a:r>
              <a:rPr lang="en-US"/>
              <a:t>Channel sharing with other technologies (LAA, NR-U)</a:t>
            </a:r>
            <a:endParaRPr/>
          </a:p>
          <a:p>
            <a:pPr marL="342900" lvl="0" indent="-342900" algn="l" rtl="0">
              <a:lnSpc>
                <a:spcPct val="100000"/>
              </a:lnSpc>
              <a:spcBef>
                <a:spcPts val="600"/>
              </a:spcBef>
              <a:spcAft>
                <a:spcPts val="0"/>
              </a:spcAft>
              <a:buSzPts val="2400"/>
              <a:buFont typeface="Arial"/>
              <a:buChar char="•"/>
            </a:pPr>
            <a:r>
              <a:rPr lang="en-US"/>
              <a:t>Multi-hop networks</a:t>
            </a:r>
            <a:endParaRPr/>
          </a:p>
          <a:p>
            <a:pPr marL="742950" lvl="1" indent="-285750" algn="l" rtl="0">
              <a:lnSpc>
                <a:spcPct val="100000"/>
              </a:lnSpc>
              <a:spcBef>
                <a:spcPts val="500"/>
              </a:spcBef>
              <a:spcAft>
                <a:spcPts val="0"/>
              </a:spcAft>
              <a:buSzPts val="2000"/>
              <a:buFont typeface="Arial"/>
              <a:buChar char="•"/>
            </a:pPr>
            <a:r>
              <a:rPr lang="en-US"/>
              <a:t>Ad hoc (e.g., routing)</a:t>
            </a:r>
            <a:endParaRPr/>
          </a:p>
          <a:p>
            <a:pPr marL="742950" lvl="1" indent="-285750" algn="l" rtl="0">
              <a:lnSpc>
                <a:spcPct val="100000"/>
              </a:lnSpc>
              <a:spcBef>
                <a:spcPts val="500"/>
              </a:spcBef>
              <a:spcAft>
                <a:spcPts val="0"/>
              </a:spcAft>
              <a:buSzPts val="2000"/>
              <a:buFont typeface="Arial"/>
              <a:buChar char="•"/>
            </a:pPr>
            <a:r>
              <a:rPr lang="en-US"/>
              <a:t>Mesh (e.g., AP selection)</a:t>
            </a:r>
            <a:endParaRPr/>
          </a:p>
          <a:p>
            <a:pPr marL="742950" lvl="1" indent="-285750" algn="l" rtl="0">
              <a:lnSpc>
                <a:spcPct val="100000"/>
              </a:lnSpc>
              <a:spcBef>
                <a:spcPts val="500"/>
              </a:spcBef>
              <a:spcAft>
                <a:spcPts val="0"/>
              </a:spcAft>
              <a:buSzPts val="2000"/>
              <a:buFont typeface="Arial"/>
              <a:buChar char="•"/>
            </a:pPr>
            <a:r>
              <a:rPr lang="en-US"/>
              <a:t>Sensor (e.g., select 802.11ah RAW values)</a:t>
            </a:r>
            <a:endParaRPr/>
          </a:p>
          <a:p>
            <a:pPr marL="742950" lvl="1" indent="-285750" algn="l" rtl="0">
              <a:lnSpc>
                <a:spcPct val="100000"/>
              </a:lnSpc>
              <a:spcBef>
                <a:spcPts val="500"/>
              </a:spcBef>
              <a:spcAft>
                <a:spcPts val="0"/>
              </a:spcAft>
              <a:buSzPts val="2000"/>
              <a:buFont typeface="Arial"/>
              <a:buChar char="•"/>
            </a:pPr>
            <a:r>
              <a:rPr lang="en-US"/>
              <a:t>Vehicular (e.g., location prediction-based scheduling) </a:t>
            </a:r>
            <a:endParaRPr/>
          </a:p>
          <a:p>
            <a:pPr marL="342900" lvl="0" indent="-342900" algn="l" rtl="0">
              <a:lnSpc>
                <a:spcPct val="100000"/>
              </a:lnSpc>
              <a:spcBef>
                <a:spcPts val="600"/>
              </a:spcBef>
              <a:spcAft>
                <a:spcPts val="0"/>
              </a:spcAft>
              <a:buSzPts val="2400"/>
              <a:buFont typeface="Arial"/>
              <a:buChar char="•"/>
            </a:pPr>
            <a:r>
              <a:rPr lang="en-US"/>
              <a:t>More details in [1]</a:t>
            </a:r>
            <a:endParaRPr/>
          </a:p>
        </p:txBody>
      </p:sp>
      <p:sp>
        <p:nvSpPr>
          <p:cNvPr id="287" name="Google Shape;287;p20"/>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88" name="Google Shape;288;p20"/>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89" name="Google Shape;289;p20"/>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Future </a:t>
            </a:r>
            <a:r>
              <a:rPr lang="en-US" i="1"/>
              <a:t>Research</a:t>
            </a:r>
            <a:r>
              <a:rPr lang="en-US"/>
              <a:t> Directions</a:t>
            </a:r>
            <a:endParaRPr/>
          </a:p>
        </p:txBody>
      </p:sp>
      <p:sp>
        <p:nvSpPr>
          <p:cNvPr id="298" name="Google Shape;298;p21"/>
          <p:cNvSpPr txBox="1">
            <a:spLocks noGrp="1"/>
          </p:cNvSpPr>
          <p:nvPr>
            <p:ph type="body" idx="1"/>
          </p:nvPr>
        </p:nvSpPr>
        <p:spPr>
          <a:xfrm>
            <a:off x="685800" y="1981200"/>
            <a:ext cx="6226200" cy="4113300"/>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dirty="0"/>
              <a:t>Optimizing new 802.11 features</a:t>
            </a:r>
            <a:endParaRPr dirty="0"/>
          </a:p>
          <a:p>
            <a:pPr marL="742950" lvl="1" indent="-285750" algn="l" rtl="0">
              <a:lnSpc>
                <a:spcPct val="100000"/>
              </a:lnSpc>
              <a:spcBef>
                <a:spcPts val="500"/>
              </a:spcBef>
              <a:spcAft>
                <a:spcPts val="0"/>
              </a:spcAft>
              <a:buSzPts val="2000"/>
              <a:buFont typeface="Arial"/>
              <a:buChar char="•"/>
            </a:pPr>
            <a:r>
              <a:rPr lang="en-US" dirty="0"/>
              <a:t>Multi-link operation</a:t>
            </a:r>
            <a:endParaRPr dirty="0"/>
          </a:p>
          <a:p>
            <a:pPr marL="342900" lvl="0" indent="-342900" algn="l" rtl="0">
              <a:lnSpc>
                <a:spcPct val="100000"/>
              </a:lnSpc>
              <a:spcBef>
                <a:spcPts val="600"/>
              </a:spcBef>
              <a:spcAft>
                <a:spcPts val="0"/>
              </a:spcAft>
              <a:buSzPts val="2400"/>
              <a:buFont typeface="Arial"/>
              <a:buChar char="•"/>
            </a:pPr>
            <a:r>
              <a:rPr lang="en-US" dirty="0"/>
              <a:t>Joint parameter optimization</a:t>
            </a:r>
            <a:endParaRPr dirty="0"/>
          </a:p>
          <a:p>
            <a:pPr marL="742950" lvl="1" indent="-285750" algn="l" rtl="0">
              <a:lnSpc>
                <a:spcPct val="100000"/>
              </a:lnSpc>
              <a:spcBef>
                <a:spcPts val="500"/>
              </a:spcBef>
              <a:spcAft>
                <a:spcPts val="0"/>
              </a:spcAft>
              <a:buSzPts val="2000"/>
              <a:buFont typeface="Arial"/>
              <a:buChar char="•"/>
            </a:pPr>
            <a:r>
              <a:rPr lang="en-US" dirty="0"/>
              <a:t>E.g., transmit power and carrier sensing threshold</a:t>
            </a:r>
            <a:endParaRPr dirty="0"/>
          </a:p>
          <a:p>
            <a:pPr marL="342900" lvl="0" indent="-342900" algn="l" rtl="0">
              <a:lnSpc>
                <a:spcPct val="100000"/>
              </a:lnSpc>
              <a:spcBef>
                <a:spcPts val="600"/>
              </a:spcBef>
              <a:spcAft>
                <a:spcPts val="0"/>
              </a:spcAft>
              <a:buSzPts val="2400"/>
              <a:buFont typeface="Arial"/>
              <a:buChar char="•"/>
            </a:pPr>
            <a:r>
              <a:rPr lang="en-US"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Embedding ML in 802.11 features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342900" lvl="0" indent="-342900" algn="l" rtl="0">
              <a:lnSpc>
                <a:spcPct val="100000"/>
              </a:lnSpc>
              <a:spcBef>
                <a:spcPts val="600"/>
              </a:spcBef>
              <a:spcAft>
                <a:spcPts val="0"/>
              </a:spcAft>
              <a:buSzPts val="2400"/>
              <a:buFont typeface="Arial"/>
              <a:buChar char="•"/>
            </a:pPr>
            <a:r>
              <a:rPr lang="en-US"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ML-based architectures and standardized interfaces</a:t>
            </a:r>
            <a:endParaRPr dirty="0"/>
          </a:p>
          <a:p>
            <a:pPr marL="342900" lvl="0" indent="-342900" algn="l" rtl="0">
              <a:lnSpc>
                <a:spcPct val="100000"/>
              </a:lnSpc>
              <a:spcBef>
                <a:spcPts val="600"/>
              </a:spcBef>
              <a:spcAft>
                <a:spcPts val="0"/>
              </a:spcAft>
              <a:buSzPts val="2400"/>
              <a:buFont typeface="Arial"/>
              <a:buChar char="•"/>
            </a:pPr>
            <a:r>
              <a:rPr lang="en-US" dirty="0"/>
              <a:t>Reference evaluation scenarios</a:t>
            </a:r>
            <a:endParaRPr dirty="0"/>
          </a:p>
          <a:p>
            <a:pPr marL="342900" lvl="0" indent="-342900" algn="l" rtl="0">
              <a:lnSpc>
                <a:spcPct val="100000"/>
              </a:lnSpc>
              <a:spcBef>
                <a:spcPts val="600"/>
              </a:spcBef>
              <a:spcAft>
                <a:spcPts val="0"/>
              </a:spcAft>
              <a:buSzPts val="2400"/>
              <a:buFont typeface="Arial"/>
              <a:buChar char="•"/>
            </a:pPr>
            <a:r>
              <a:rPr lang="en-US" dirty="0"/>
              <a:t>Distributed learning</a:t>
            </a:r>
            <a:endParaRPr dirty="0"/>
          </a:p>
          <a:p>
            <a:pPr marL="342900" lvl="0" indent="-190500" algn="l" rtl="0">
              <a:lnSpc>
                <a:spcPct val="100000"/>
              </a:lnSpc>
              <a:spcBef>
                <a:spcPts val="600"/>
              </a:spcBef>
              <a:spcAft>
                <a:spcPts val="0"/>
              </a:spcAft>
              <a:buSzPts val="2400"/>
              <a:buFont typeface="Arial"/>
              <a:buNone/>
            </a:pPr>
            <a:endParaRPr dirty="0"/>
          </a:p>
        </p:txBody>
      </p:sp>
      <p:sp>
        <p:nvSpPr>
          <p:cNvPr id="299" name="Google Shape;299;p2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300" name="Google Shape;300;p21"/>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01" name="Google Shape;301;p21"/>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02" name="Google Shape;302;p21"/>
          <p:cNvSpPr/>
          <p:nvPr/>
        </p:nvSpPr>
        <p:spPr>
          <a:xfrm>
            <a:off x="6650200" y="3719600"/>
            <a:ext cx="381000" cy="1149600"/>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303" name="Google Shape;303;p21"/>
          <p:cNvSpPr txBox="1"/>
          <p:nvPr/>
        </p:nvSpPr>
        <p:spPr>
          <a:xfrm>
            <a:off x="6954600" y="3940400"/>
            <a:ext cx="2108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Mandatory 802.11 WG involvement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Emerging Use Cases</a:t>
            </a:r>
            <a:endParaRPr/>
          </a:p>
        </p:txBody>
      </p:sp>
      <p:sp>
        <p:nvSpPr>
          <p:cNvPr id="312" name="Google Shape;312;p22"/>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Use case #1. ML-based 802.11 parameter selection</a:t>
            </a:r>
            <a:endParaRPr/>
          </a:p>
          <a:p>
            <a:pPr marL="857250" lvl="1" indent="-457200" algn="l" rtl="0">
              <a:lnSpc>
                <a:spcPct val="100000"/>
              </a:lnSpc>
              <a:spcBef>
                <a:spcPts val="500"/>
              </a:spcBef>
              <a:spcAft>
                <a:spcPts val="0"/>
              </a:spcAft>
              <a:buSzPts val="2000"/>
              <a:buFont typeface="Arial"/>
              <a:buChar char="•"/>
            </a:pPr>
            <a:r>
              <a:rPr lang="en-US"/>
              <a:t>Observe/monitor network</a:t>
            </a:r>
            <a:endParaRPr/>
          </a:p>
          <a:p>
            <a:pPr marL="857250" lvl="1" indent="-457200" algn="l" rtl="0">
              <a:lnSpc>
                <a:spcPct val="100000"/>
              </a:lnSpc>
              <a:spcBef>
                <a:spcPts val="500"/>
              </a:spcBef>
              <a:spcAft>
                <a:spcPts val="0"/>
              </a:spcAft>
              <a:buSzPts val="2000"/>
              <a:buFont typeface="Arial"/>
              <a:buChar char="•"/>
            </a:pPr>
            <a:r>
              <a:rPr lang="en-US"/>
              <a:t>Select (quasi-static) values</a:t>
            </a:r>
            <a:endParaRPr/>
          </a:p>
          <a:p>
            <a:pPr marL="857250" lvl="1" indent="-457200" algn="l" rtl="0">
              <a:lnSpc>
                <a:spcPct val="100000"/>
              </a:lnSpc>
              <a:spcBef>
                <a:spcPts val="500"/>
              </a:spcBef>
              <a:spcAft>
                <a:spcPts val="0"/>
              </a:spcAft>
              <a:buSzPts val="2000"/>
              <a:buFont typeface="Arial"/>
              <a:buChar char="•"/>
            </a:pPr>
            <a:r>
              <a:rPr lang="en-US"/>
              <a:t>Use/disseminate new values</a:t>
            </a:r>
            <a:endParaRPr/>
          </a:p>
          <a:p>
            <a:pPr marL="0" lvl="0" indent="0" algn="l" rtl="0">
              <a:lnSpc>
                <a:spcPct val="100000"/>
              </a:lnSpc>
              <a:spcBef>
                <a:spcPts val="600"/>
              </a:spcBef>
              <a:spcAft>
                <a:spcPts val="0"/>
              </a:spcAft>
              <a:buSzPts val="1400"/>
              <a:buNone/>
            </a:pPr>
            <a:endParaRPr/>
          </a:p>
          <a:p>
            <a:pPr marL="0" lvl="0" indent="0" algn="l" rtl="0">
              <a:lnSpc>
                <a:spcPct val="100000"/>
              </a:lnSpc>
              <a:spcBef>
                <a:spcPts val="600"/>
              </a:spcBef>
              <a:spcAft>
                <a:spcPts val="0"/>
              </a:spcAft>
              <a:buSzPts val="1400"/>
              <a:buNone/>
            </a:pPr>
            <a:r>
              <a:rPr lang="en-US"/>
              <a:t>Use case #2. ML-based logic installation</a:t>
            </a:r>
            <a:endParaRPr/>
          </a:p>
          <a:p>
            <a:pPr marL="857250" lvl="1" indent="-457200" algn="l" rtl="0">
              <a:lnSpc>
                <a:spcPct val="100000"/>
              </a:lnSpc>
              <a:spcBef>
                <a:spcPts val="500"/>
              </a:spcBef>
              <a:spcAft>
                <a:spcPts val="0"/>
              </a:spcAft>
              <a:buSzPts val="2000"/>
              <a:buFont typeface="Arial"/>
              <a:buChar char="•"/>
            </a:pPr>
            <a:r>
              <a:rPr lang="en-US"/>
              <a:t>Install pre-trained agents</a:t>
            </a:r>
            <a:endParaRPr/>
          </a:p>
          <a:p>
            <a:pPr marL="1257300" lvl="2" indent="-457200" algn="l" rtl="0">
              <a:lnSpc>
                <a:spcPct val="100000"/>
              </a:lnSpc>
              <a:spcBef>
                <a:spcPts val="450"/>
              </a:spcBef>
              <a:spcAft>
                <a:spcPts val="0"/>
              </a:spcAft>
              <a:buSzPts val="1800"/>
              <a:buFont typeface="Arial"/>
              <a:buChar char="•"/>
            </a:pPr>
            <a:r>
              <a:rPr lang="en-US"/>
              <a:t>Network controllers </a:t>
            </a:r>
            <a:r>
              <a:rPr lang="en-US" b="0"/>
              <a:t>→ </a:t>
            </a:r>
            <a:r>
              <a:rPr lang="en-US"/>
              <a:t>APs</a:t>
            </a:r>
            <a:endParaRPr/>
          </a:p>
          <a:p>
            <a:pPr marL="1257300" lvl="2" indent="-457200" algn="l" rtl="0">
              <a:lnSpc>
                <a:spcPct val="100000"/>
              </a:lnSpc>
              <a:spcBef>
                <a:spcPts val="450"/>
              </a:spcBef>
              <a:spcAft>
                <a:spcPts val="0"/>
              </a:spcAft>
              <a:buSzPts val="1800"/>
              <a:buFont typeface="Arial"/>
              <a:buChar char="•"/>
            </a:pPr>
            <a:r>
              <a:rPr lang="en-US"/>
              <a:t>AP </a:t>
            </a:r>
            <a:r>
              <a:rPr lang="en-US" b="0"/>
              <a:t>→</a:t>
            </a:r>
            <a:r>
              <a:rPr lang="en-US"/>
              <a:t> STAs</a:t>
            </a:r>
            <a:endParaRPr/>
          </a:p>
        </p:txBody>
      </p:sp>
      <p:sp>
        <p:nvSpPr>
          <p:cNvPr id="313" name="Google Shape;313;p2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
        <p:nvSpPr>
          <p:cNvPr id="314" name="Google Shape;314;p22"/>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15" name="Google Shape;315;p22"/>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16" name="Google Shape;316;p22"/>
          <p:cNvSpPr/>
          <p:nvPr/>
        </p:nvSpPr>
        <p:spPr>
          <a:xfrm>
            <a:off x="4648200" y="2590800"/>
            <a:ext cx="381000" cy="914400"/>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317" name="Google Shape;317;p22"/>
          <p:cNvSpPr txBox="1"/>
          <p:nvPr/>
        </p:nvSpPr>
        <p:spPr>
          <a:xfrm>
            <a:off x="5029200" y="2845564"/>
            <a:ext cx="228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Control loop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Use case #1. ML-based 802.11 parameter selection</a:t>
            </a:r>
            <a:endParaRPr/>
          </a:p>
          <a:p>
            <a:pPr marL="0" lvl="0" indent="0" algn="l" rtl="0">
              <a:lnSpc>
                <a:spcPct val="100000"/>
              </a:lnSpc>
              <a:spcBef>
                <a:spcPts val="600"/>
              </a:spcBef>
              <a:spcAft>
                <a:spcPts val="0"/>
              </a:spcAft>
              <a:buSzPts val="1400"/>
              <a:buNone/>
            </a:pPr>
            <a:r>
              <a:rPr lang="en-US" b="0"/>
              <a:t>Example of good support: rate selection</a:t>
            </a:r>
            <a:endParaRPr/>
          </a:p>
          <a:p>
            <a:pPr marL="342900" lvl="0" indent="-342900" algn="l" rtl="0">
              <a:lnSpc>
                <a:spcPct val="100000"/>
              </a:lnSpc>
              <a:spcBef>
                <a:spcPts val="600"/>
              </a:spcBef>
              <a:spcAft>
                <a:spcPts val="0"/>
              </a:spcAft>
              <a:buSzPts val="2400"/>
              <a:buFont typeface="Arial"/>
              <a:buChar char="•"/>
            </a:pPr>
            <a:r>
              <a:rPr lang="en-US" b="0"/>
              <a:t>Well defined action space (set of MCS values)</a:t>
            </a:r>
            <a:endParaRPr/>
          </a:p>
          <a:p>
            <a:pPr marL="342900" lvl="0" indent="-342900" algn="l" rtl="0">
              <a:lnSpc>
                <a:spcPct val="100000"/>
              </a:lnSpc>
              <a:spcBef>
                <a:spcPts val="600"/>
              </a:spcBef>
              <a:spcAft>
                <a:spcPts val="0"/>
              </a:spcAft>
              <a:buSzPts val="2400"/>
              <a:buFont typeface="Arial"/>
              <a:buChar char="•"/>
            </a:pPr>
            <a:r>
              <a:rPr lang="en-US" b="0"/>
              <a:t>Independent behavior of each STA</a:t>
            </a:r>
            <a:endParaRPr/>
          </a:p>
          <a:p>
            <a:pPr marL="342900" lvl="0" indent="-342900" algn="l" rtl="0">
              <a:lnSpc>
                <a:spcPct val="100000"/>
              </a:lnSpc>
              <a:spcBef>
                <a:spcPts val="600"/>
              </a:spcBef>
              <a:spcAft>
                <a:spcPts val="0"/>
              </a:spcAft>
              <a:buSzPts val="2400"/>
              <a:buFont typeface="Arial"/>
              <a:buChar char="•"/>
            </a:pPr>
            <a:r>
              <a:rPr lang="en-US" b="0"/>
              <a:t>Small possibility of misuse</a:t>
            </a:r>
            <a:endParaRPr/>
          </a:p>
          <a:p>
            <a:pPr marL="0" lvl="0" indent="0" algn="l" rtl="0">
              <a:lnSpc>
                <a:spcPct val="100000"/>
              </a:lnSpc>
              <a:spcBef>
                <a:spcPts val="600"/>
              </a:spcBef>
              <a:spcAft>
                <a:spcPts val="0"/>
              </a:spcAft>
              <a:buSzPts val="1400"/>
              <a:buNone/>
            </a:pPr>
            <a:r>
              <a:rPr lang="en-US" b="0">
                <a:solidFill>
                  <a:schemeClr val="dk1"/>
                </a:solidFill>
              </a:rPr>
              <a:t>Example of poor support</a:t>
            </a:r>
            <a:r>
              <a:rPr lang="en-US" b="0"/>
              <a:t>: CW selection</a:t>
            </a:r>
            <a:endParaRPr/>
          </a:p>
          <a:p>
            <a:pPr marL="342900" lvl="0" indent="-342900" algn="l" rtl="0">
              <a:lnSpc>
                <a:spcPct val="100000"/>
              </a:lnSpc>
              <a:spcBef>
                <a:spcPts val="600"/>
              </a:spcBef>
              <a:spcAft>
                <a:spcPts val="0"/>
              </a:spcAft>
              <a:buSzPts val="2400"/>
              <a:buFont typeface="Arial"/>
              <a:buChar char="•"/>
            </a:pPr>
            <a:r>
              <a:rPr lang="en-US" b="0"/>
              <a:t>Clear but rigid behavior in 802.11 spec</a:t>
            </a:r>
            <a:endParaRPr/>
          </a:p>
          <a:p>
            <a:pPr marL="342900" lvl="0" indent="-342900" algn="l" rtl="0">
              <a:lnSpc>
                <a:spcPct val="100000"/>
              </a:lnSpc>
              <a:spcBef>
                <a:spcPts val="600"/>
              </a:spcBef>
              <a:spcAft>
                <a:spcPts val="0"/>
              </a:spcAft>
              <a:buSzPts val="2400"/>
              <a:buFont typeface="Arial"/>
              <a:buChar char="•"/>
            </a:pPr>
            <a:r>
              <a:rPr lang="en-US" b="0"/>
              <a:t>No room for independent behavior</a:t>
            </a:r>
            <a:endParaRPr/>
          </a:p>
          <a:p>
            <a:pPr marL="342900" lvl="0" indent="-342900" algn="l" rtl="0">
              <a:lnSpc>
                <a:spcPct val="100000"/>
              </a:lnSpc>
              <a:spcBef>
                <a:spcPts val="600"/>
              </a:spcBef>
              <a:spcAft>
                <a:spcPts val="0"/>
              </a:spcAft>
              <a:buSzPts val="2400"/>
              <a:buFont typeface="Arial"/>
              <a:buChar char="•"/>
            </a:pPr>
            <a:r>
              <a:rPr lang="en-US" b="0"/>
              <a:t>Possibility </a:t>
            </a:r>
            <a:r>
              <a:rPr lang="en-US" b="0">
                <a:solidFill>
                  <a:schemeClr val="dk1"/>
                </a:solidFill>
              </a:rPr>
              <a:t>for misuse </a:t>
            </a:r>
            <a:r>
              <a:rPr lang="en-US" b="0"/>
              <a:t>– select CW selfishly [3]</a:t>
            </a:r>
            <a:endParaRPr/>
          </a:p>
          <a:p>
            <a:pPr marL="0" lvl="0" indent="0" algn="l" rtl="0">
              <a:lnSpc>
                <a:spcPct val="100000"/>
              </a:lnSpc>
              <a:spcBef>
                <a:spcPts val="600"/>
              </a:spcBef>
              <a:spcAft>
                <a:spcPts val="0"/>
              </a:spcAft>
              <a:buSzPts val="1400"/>
              <a:buNone/>
            </a:pPr>
            <a:endParaRPr b="0"/>
          </a:p>
          <a:p>
            <a:pPr marL="0" lvl="0" indent="0" algn="l" rtl="0">
              <a:lnSpc>
                <a:spcPct val="100000"/>
              </a:lnSpc>
              <a:spcBef>
                <a:spcPts val="600"/>
              </a:spcBef>
              <a:spcAft>
                <a:spcPts val="0"/>
              </a:spcAft>
              <a:buSzPts val="1400"/>
              <a:buNone/>
            </a:pPr>
            <a:endParaRPr/>
          </a:p>
        </p:txBody>
      </p:sp>
      <p:sp>
        <p:nvSpPr>
          <p:cNvPr id="326" name="Google Shape;326;p23"/>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802.11 Support for ML Use Cases (1)</a:t>
            </a:r>
            <a:endParaRPr/>
          </a:p>
        </p:txBody>
      </p:sp>
      <p:sp>
        <p:nvSpPr>
          <p:cNvPr id="327" name="Google Shape;327;p23"/>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
        <p:nvSpPr>
          <p:cNvPr id="328" name="Google Shape;328;p23"/>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29" name="Google Shape;329;p23"/>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dt" idx="10"/>
          </p:nvPr>
        </p:nvSpPr>
        <p:spPr>
          <a:xfrm>
            <a:off x="696912" y="333375"/>
            <a:ext cx="258920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04" name="Google Shape;104;p2"/>
          <p:cNvSpPr txBox="1">
            <a:spLocks noGrp="1"/>
          </p:cNvSpPr>
          <p:nvPr>
            <p:ph type="ftr" idx="11"/>
          </p:nvPr>
        </p:nvSpPr>
        <p:spPr>
          <a:xfrm>
            <a:off x="5500694" y="6475413"/>
            <a:ext cx="3041644"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05" name="Google Shape;105;p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6" name="Google Shape;106;p2"/>
          <p:cNvSpPr txBox="1">
            <a:spLocks noGrp="1"/>
          </p:cNvSpPr>
          <p:nvPr>
            <p:ph type="title"/>
          </p:nvPr>
        </p:nvSpPr>
        <p:spPr>
          <a:xfrm>
            <a:off x="685800" y="685800"/>
            <a:ext cx="77724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Abstract</a:t>
            </a:r>
            <a:endParaRPr/>
          </a:p>
        </p:txBody>
      </p:sp>
      <p:sp>
        <p:nvSpPr>
          <p:cNvPr id="107" name="Google Shape;107;p2"/>
          <p:cNvSpPr txBox="1">
            <a:spLocks noGrp="1"/>
          </p:cNvSpPr>
          <p:nvPr>
            <p:ph type="body" idx="1"/>
          </p:nvPr>
        </p:nvSpPr>
        <p:spPr>
          <a:xfrm>
            <a:off x="685800" y="1981200"/>
            <a:ext cx="7772400" cy="41148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600"/>
              </a:spcBef>
              <a:spcAft>
                <a:spcPts val="0"/>
              </a:spcAft>
              <a:buSzPts val="1400"/>
              <a:buNone/>
            </a:pPr>
            <a:r>
              <a:rPr lang="en-US"/>
              <a:t>In this contribution, we give an overview of recent research into applying ML to improve 802.11 performance. Then, we define emerging use cases and discuss how they can be supported by the 802.11 standard.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802.11 Support for ML </a:t>
            </a:r>
            <a:r>
              <a:rPr lang="en-US">
                <a:solidFill>
                  <a:schemeClr val="dk1"/>
                </a:solidFill>
              </a:rPr>
              <a:t>Use Cases </a:t>
            </a:r>
            <a:r>
              <a:rPr lang="en-US"/>
              <a:t>(2)</a:t>
            </a:r>
            <a:endParaRPr/>
          </a:p>
        </p:txBody>
      </p:sp>
      <p:sp>
        <p:nvSpPr>
          <p:cNvPr id="338" name="Google Shape;338;p24"/>
          <p:cNvSpPr txBox="1">
            <a:spLocks noGrp="1"/>
          </p:cNvSpPr>
          <p:nvPr>
            <p:ph type="body" idx="1"/>
          </p:nvPr>
        </p:nvSpPr>
        <p:spPr>
          <a:xfrm>
            <a:off x="685800" y="1597974"/>
            <a:ext cx="8089800" cy="48774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Use case #1. ML-based 802.11 parameter selection</a:t>
            </a:r>
            <a:endParaRPr/>
          </a:p>
          <a:p>
            <a:pPr marL="0" lvl="0" indent="0" algn="l" rtl="0">
              <a:lnSpc>
                <a:spcPct val="100000"/>
              </a:lnSpc>
              <a:spcBef>
                <a:spcPts val="600"/>
              </a:spcBef>
              <a:spcAft>
                <a:spcPts val="0"/>
              </a:spcAft>
              <a:buSzPts val="1400"/>
              <a:buNone/>
            </a:pPr>
            <a:endParaRPr sz="600" b="0"/>
          </a:p>
          <a:p>
            <a:pPr marL="0" lvl="0" indent="0" algn="l" rtl="0">
              <a:lnSpc>
                <a:spcPct val="100000"/>
              </a:lnSpc>
              <a:spcBef>
                <a:spcPts val="600"/>
              </a:spcBef>
              <a:spcAft>
                <a:spcPts val="0"/>
              </a:spcAft>
              <a:buSzPts val="1400"/>
              <a:buNone/>
            </a:pPr>
            <a:r>
              <a:rPr lang="en-US" b="0"/>
              <a:t>Questions for TIG:</a:t>
            </a:r>
            <a:endParaRPr/>
          </a:p>
          <a:p>
            <a:pPr marL="342900" lvl="0" indent="-342900" algn="l" rtl="0">
              <a:lnSpc>
                <a:spcPct val="100000"/>
              </a:lnSpc>
              <a:spcBef>
                <a:spcPts val="600"/>
              </a:spcBef>
              <a:spcAft>
                <a:spcPts val="0"/>
              </a:spcAft>
              <a:buSzPts val="2400"/>
              <a:buFont typeface="Arial"/>
              <a:buChar char="•"/>
            </a:pPr>
            <a:r>
              <a:rPr lang="en-US" b="0"/>
              <a:t>Rate selection has good interface → Does the 802.11 std provide sufficient interfaces for configuring </a:t>
            </a:r>
            <a:r>
              <a:rPr lang="en-US" b="0" i="1"/>
              <a:t>other</a:t>
            </a:r>
            <a:r>
              <a:rPr lang="en-US" b="0"/>
              <a:t> parameters?</a:t>
            </a:r>
            <a:endParaRPr/>
          </a:p>
          <a:p>
            <a:pPr marL="342900" lvl="0" indent="-342900" algn="l" rtl="0">
              <a:lnSpc>
                <a:spcPct val="100000"/>
              </a:lnSpc>
              <a:spcBef>
                <a:spcPts val="600"/>
              </a:spcBef>
              <a:spcAft>
                <a:spcPts val="0"/>
              </a:spcAft>
              <a:buSzPts val="2400"/>
              <a:buFont typeface="Arial"/>
              <a:buChar char="•"/>
            </a:pP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CW selection is rigid </a:t>
            </a:r>
            <a:r>
              <a:rPr lang="en-US" b="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en-US"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Can parameter selection rules be relaxed in the standard? Can the std define ranges instead of single values?</a:t>
            </a:r>
            <a:endParaRPr sz="1800" b="0"/>
          </a:p>
          <a:p>
            <a:pPr marL="0" lvl="0" indent="0" algn="l" rtl="0">
              <a:lnSpc>
                <a:spcPct val="100000"/>
              </a:lnSpc>
              <a:spcBef>
                <a:spcPts val="600"/>
              </a:spcBef>
              <a:spcAft>
                <a:spcPts val="0"/>
              </a:spcAft>
              <a:buSzPts val="1400"/>
              <a:buNone/>
            </a:pPr>
            <a:r>
              <a:rPr lang="en-US" b="0"/>
              <a:t>Proposal: define an API for RL applications optimizing 802.11</a:t>
            </a:r>
            <a:endParaRPr b="0"/>
          </a:p>
          <a:p>
            <a:pPr marL="457200" lvl="0" indent="-317500" algn="l" rtl="0">
              <a:lnSpc>
                <a:spcPct val="100000"/>
              </a:lnSpc>
              <a:spcBef>
                <a:spcPts val="600"/>
              </a:spcBef>
              <a:spcAft>
                <a:spcPts val="0"/>
              </a:spcAft>
              <a:buSzPts val="1400"/>
              <a:buChar char="●"/>
            </a:pPr>
            <a:r>
              <a:rPr lang="en-US" b="0"/>
              <a:t>ns3-gym, the interface between </a:t>
            </a:r>
            <a:r>
              <a:rPr lang="en-US" b="0" u="sng">
                <a:solidFill>
                  <a:schemeClr val="accent6"/>
                </a:solidFill>
                <a:hlinkClick r:id="rId3">
                  <a:extLst>
                    <a:ext uri="{A12FA001-AC4F-418D-AE19-62706E023703}">
                      <ahyp:hlinkClr xmlns:ahyp="http://schemas.microsoft.com/office/drawing/2018/hyperlinkcolor" val="tx"/>
                    </a:ext>
                  </a:extLst>
                </a:hlinkClick>
              </a:rPr>
              <a:t>ns-3</a:t>
            </a:r>
            <a:r>
              <a:rPr lang="en-US" b="0"/>
              <a:t> (802.11 simulator) and </a:t>
            </a:r>
            <a:r>
              <a:rPr lang="en-US" b="0" u="sng">
                <a:solidFill>
                  <a:schemeClr val="accent6"/>
                </a:solidFill>
                <a:hlinkClick r:id="rId4">
                  <a:extLst>
                    <a:ext uri="{A12FA001-AC4F-418D-AE19-62706E023703}">
                      <ahyp:hlinkClr xmlns:ahyp="http://schemas.microsoft.com/office/drawing/2018/hyperlinkcolor" val="tx"/>
                    </a:ext>
                  </a:extLst>
                </a:hlinkClick>
              </a:rPr>
              <a:t>OpenAI Gym</a:t>
            </a:r>
            <a:r>
              <a:rPr lang="en-US" b="0"/>
              <a:t> (RL) has been successful [4]</a:t>
            </a:r>
            <a:endParaRPr b="0"/>
          </a:p>
          <a:p>
            <a:pPr marL="0" lvl="0" indent="0" algn="l" rtl="0">
              <a:lnSpc>
                <a:spcPct val="100000"/>
              </a:lnSpc>
              <a:spcBef>
                <a:spcPts val="600"/>
              </a:spcBef>
              <a:spcAft>
                <a:spcPts val="0"/>
              </a:spcAft>
              <a:buSzPts val="1400"/>
              <a:buNone/>
            </a:pPr>
            <a:endParaRPr/>
          </a:p>
        </p:txBody>
      </p:sp>
      <p:sp>
        <p:nvSpPr>
          <p:cNvPr id="339" name="Google Shape;339;p24"/>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40" name="Google Shape;340;p24"/>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41" name="Google Shape;341;p24"/>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5"/>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802.11 Support for ML </a:t>
            </a:r>
            <a:r>
              <a:rPr lang="en-US">
                <a:solidFill>
                  <a:schemeClr val="dk1"/>
                </a:solidFill>
              </a:rPr>
              <a:t>Use Cases </a:t>
            </a:r>
            <a:r>
              <a:rPr lang="en-US"/>
              <a:t>(3)</a:t>
            </a:r>
            <a:endParaRPr/>
          </a:p>
        </p:txBody>
      </p:sp>
      <p:sp>
        <p:nvSpPr>
          <p:cNvPr id="350" name="Google Shape;350;p25"/>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rmAutofit fontScale="92500" lnSpcReduction="10000"/>
          </a:bodyPr>
          <a:lstStyle/>
          <a:p>
            <a:pPr marL="0" lvl="0" indent="0" algn="l" rtl="0">
              <a:lnSpc>
                <a:spcPct val="100000"/>
              </a:lnSpc>
              <a:spcBef>
                <a:spcPts val="0"/>
              </a:spcBef>
              <a:spcAft>
                <a:spcPts val="0"/>
              </a:spcAft>
              <a:buSzPct val="59845"/>
              <a:buNone/>
            </a:pPr>
            <a:r>
              <a:rPr lang="en-US" sz="2529"/>
              <a:t>Use case #2. ML-based logic installation</a:t>
            </a:r>
            <a:endParaRPr sz="2529"/>
          </a:p>
          <a:p>
            <a:pPr marL="0" lvl="0" indent="0" algn="l" rtl="0">
              <a:lnSpc>
                <a:spcPct val="100000"/>
              </a:lnSpc>
              <a:spcBef>
                <a:spcPts val="600"/>
              </a:spcBef>
              <a:spcAft>
                <a:spcPts val="0"/>
              </a:spcAft>
              <a:buSzPct val="59845"/>
              <a:buNone/>
            </a:pPr>
            <a:r>
              <a:rPr lang="en-US" sz="2529" b="0"/>
              <a:t>Requires support for SDN-like behavior [5, 6, 7]</a:t>
            </a:r>
            <a:endParaRPr sz="2529"/>
          </a:p>
          <a:p>
            <a:pPr marL="0" lvl="0" indent="0" algn="l" rtl="0">
              <a:lnSpc>
                <a:spcPct val="100000"/>
              </a:lnSpc>
              <a:spcBef>
                <a:spcPts val="600"/>
              </a:spcBef>
              <a:spcAft>
                <a:spcPts val="0"/>
              </a:spcAft>
              <a:buSzPct val="59845"/>
              <a:buNone/>
            </a:pPr>
            <a:endParaRPr sz="2529" b="0"/>
          </a:p>
          <a:p>
            <a:pPr marL="0" lvl="0" indent="0" algn="l" rtl="0">
              <a:lnSpc>
                <a:spcPct val="100000"/>
              </a:lnSpc>
              <a:spcBef>
                <a:spcPts val="600"/>
              </a:spcBef>
              <a:spcAft>
                <a:spcPts val="0"/>
              </a:spcAft>
              <a:buSzPct val="59845"/>
              <a:buNone/>
            </a:pPr>
            <a:r>
              <a:rPr lang="en-US" sz="2529" b="0"/>
              <a:t>Questions for TIG:</a:t>
            </a:r>
            <a:endParaRPr sz="2529"/>
          </a:p>
          <a:p>
            <a:pPr marL="342900" lvl="0" indent="-339088" algn="l" rtl="0">
              <a:lnSpc>
                <a:spcPct val="100000"/>
              </a:lnSpc>
              <a:spcBef>
                <a:spcPts val="600"/>
              </a:spcBef>
              <a:spcAft>
                <a:spcPts val="0"/>
              </a:spcAft>
              <a:buSzPct val="100000"/>
              <a:buFont typeface="Arial"/>
              <a:buChar char="•"/>
            </a:pPr>
            <a:r>
              <a:rPr lang="en-US" sz="2529" b="0"/>
              <a:t>Is distributing logic in the scope of the 802.11 std?</a:t>
            </a:r>
            <a:endParaRPr sz="2529"/>
          </a:p>
          <a:p>
            <a:pPr marL="342900" lvl="0" indent="-339088" algn="l" rtl="0">
              <a:lnSpc>
                <a:spcPct val="100000"/>
              </a:lnSpc>
              <a:spcBef>
                <a:spcPts val="600"/>
              </a:spcBef>
              <a:spcAft>
                <a:spcPts val="0"/>
              </a:spcAft>
              <a:buSzPct val="100000"/>
              <a:buFont typeface="Arial"/>
              <a:buChar char="•"/>
            </a:pPr>
            <a:r>
              <a:rPr lang="en-US" sz="2529" b="0"/>
              <a:t>If so, how do we define the supporting architecture?</a:t>
            </a:r>
            <a:endParaRPr sz="2529"/>
          </a:p>
          <a:p>
            <a:pPr marL="342900" lvl="0" indent="-190500" algn="l" rtl="0">
              <a:lnSpc>
                <a:spcPct val="100000"/>
              </a:lnSpc>
              <a:spcBef>
                <a:spcPts val="600"/>
              </a:spcBef>
              <a:spcAft>
                <a:spcPts val="0"/>
              </a:spcAft>
              <a:buSzPct val="94898"/>
              <a:buFont typeface="Arial"/>
              <a:buNone/>
            </a:pPr>
            <a:endParaRPr sz="2529" b="0"/>
          </a:p>
          <a:p>
            <a:pPr marL="0" lvl="0" indent="0" algn="l" rtl="0">
              <a:lnSpc>
                <a:spcPct val="100000"/>
              </a:lnSpc>
              <a:spcBef>
                <a:spcPts val="600"/>
              </a:spcBef>
              <a:spcAft>
                <a:spcPts val="0"/>
              </a:spcAft>
              <a:buSzPct val="59845"/>
              <a:buNone/>
            </a:pPr>
            <a:r>
              <a:rPr lang="en-US" sz="2529" b="0"/>
              <a:t>Related Work in other SDOs</a:t>
            </a:r>
            <a:endParaRPr sz="2529"/>
          </a:p>
          <a:p>
            <a:pPr marL="342900" lvl="0" indent="-339088" algn="l" rtl="0">
              <a:lnSpc>
                <a:spcPct val="100000"/>
              </a:lnSpc>
              <a:spcBef>
                <a:spcPts val="600"/>
              </a:spcBef>
              <a:spcAft>
                <a:spcPts val="0"/>
              </a:spcAft>
              <a:buSzPct val="100000"/>
              <a:buFont typeface="Arial"/>
              <a:buChar char="•"/>
            </a:pPr>
            <a:r>
              <a:rPr lang="en-US" sz="2529" b="0"/>
              <a:t>IETF’s Autonomic Networking (</a:t>
            </a:r>
            <a:r>
              <a:rPr lang="en-US" sz="2529" b="0" u="sng">
                <a:solidFill>
                  <a:schemeClr val="accent6"/>
                </a:solidFill>
                <a:hlinkClick r:id="rId3">
                  <a:extLst>
                    <a:ext uri="{A12FA001-AC4F-418D-AE19-62706E023703}">
                      <ahyp:hlinkClr xmlns:ahyp="http://schemas.microsoft.com/office/drawing/2018/hyperlinkcolor" val="tx"/>
                    </a:ext>
                  </a:extLst>
                </a:hlinkClick>
              </a:rPr>
              <a:t>RFC 7575</a:t>
            </a:r>
            <a:r>
              <a:rPr lang="en-US" sz="2529" b="0"/>
              <a:t>)</a:t>
            </a:r>
            <a:endParaRPr sz="2529"/>
          </a:p>
          <a:p>
            <a:pPr marL="342900" lvl="0" indent="-339088" algn="l" rtl="0">
              <a:lnSpc>
                <a:spcPct val="100000"/>
              </a:lnSpc>
              <a:spcBef>
                <a:spcPts val="600"/>
              </a:spcBef>
              <a:spcAft>
                <a:spcPts val="0"/>
              </a:spcAft>
              <a:buSzPct val="100000"/>
              <a:buFont typeface="Arial"/>
              <a:buChar char="•"/>
            </a:pPr>
            <a:r>
              <a:rPr lang="en-US" sz="2529" b="0"/>
              <a:t>ETSI’s Generic Autonomic Networking Architecture [8]</a:t>
            </a:r>
            <a:endParaRPr sz="2529"/>
          </a:p>
        </p:txBody>
      </p:sp>
      <p:sp>
        <p:nvSpPr>
          <p:cNvPr id="351" name="Google Shape;351;p25"/>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52" name="Google Shape;352;p25"/>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53" name="Google Shape;353;p25"/>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6"/>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Summary</a:t>
            </a:r>
            <a:endParaRPr/>
          </a:p>
        </p:txBody>
      </p:sp>
      <p:sp>
        <p:nvSpPr>
          <p:cNvPr id="362" name="Google Shape;362;p26"/>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600"/>
              </a:spcBef>
              <a:spcAft>
                <a:spcPts val="0"/>
              </a:spcAft>
              <a:buSzPts val="1400"/>
              <a:buNone/>
            </a:pPr>
            <a:r>
              <a:rPr lang="en-US"/>
              <a:t>A survey of the research on applying ML for improving 802.11 performance leads to two use cases:</a:t>
            </a:r>
            <a:endParaRPr/>
          </a:p>
          <a:p>
            <a:pPr marL="0" lvl="0" indent="0" algn="l" rtl="0">
              <a:lnSpc>
                <a:spcPct val="100000"/>
              </a:lnSpc>
              <a:spcBef>
                <a:spcPts val="600"/>
              </a:spcBef>
              <a:spcAft>
                <a:spcPts val="0"/>
              </a:spcAft>
              <a:buSzPts val="1400"/>
              <a:buNone/>
            </a:pPr>
            <a:r>
              <a:rPr lang="en-US"/>
              <a:t>1. ML-based parameter selection</a:t>
            </a:r>
            <a:endParaRPr/>
          </a:p>
          <a:p>
            <a:pPr marL="0" lvl="0" indent="0" algn="l" rtl="0">
              <a:lnSpc>
                <a:spcPct val="100000"/>
              </a:lnSpc>
              <a:spcBef>
                <a:spcPts val="600"/>
              </a:spcBef>
              <a:spcAft>
                <a:spcPts val="0"/>
              </a:spcAft>
              <a:buSzPts val="1400"/>
              <a:buNone/>
            </a:pPr>
            <a:r>
              <a:rPr lang="en-US"/>
              <a:t>2. </a:t>
            </a:r>
            <a:r>
              <a:rPr lang="en-US">
                <a:solidFill>
                  <a:schemeClr val="dk1"/>
                </a:solidFill>
              </a:rPr>
              <a:t>ML-based logic installation (dissemination)</a:t>
            </a:r>
            <a:endParaRPr>
              <a:solidFill>
                <a:schemeClr val="dk1"/>
              </a:solidFill>
            </a:endParaRPr>
          </a:p>
          <a:p>
            <a:pPr marL="0" lvl="0" indent="0" algn="l" rtl="0">
              <a:lnSpc>
                <a:spcPct val="100000"/>
              </a:lnSpc>
              <a:spcBef>
                <a:spcPts val="600"/>
              </a:spcBef>
              <a:spcAft>
                <a:spcPts val="0"/>
              </a:spcAft>
              <a:buSzPts val="1400"/>
              <a:buNone/>
            </a:pPr>
            <a:endParaRPr>
              <a:solidFill>
                <a:schemeClr val="dk1"/>
              </a:solidFill>
            </a:endParaRPr>
          </a:p>
          <a:p>
            <a:pPr marL="0" lvl="0" indent="0" algn="l" rtl="0">
              <a:lnSpc>
                <a:spcPct val="100000"/>
              </a:lnSpc>
              <a:spcBef>
                <a:spcPts val="600"/>
              </a:spcBef>
              <a:spcAft>
                <a:spcPts val="0"/>
              </a:spcAft>
              <a:buSzPts val="1400"/>
              <a:buNone/>
            </a:pPr>
            <a:r>
              <a:rPr lang="en-US">
                <a:solidFill>
                  <a:schemeClr val="dk1"/>
                </a:solidFill>
              </a:rPr>
              <a:t>The TIG should address the technical feasibility of supporting these use cases within the 802.11 standard.</a:t>
            </a:r>
            <a:endParaRPr>
              <a:solidFill>
                <a:schemeClr val="dk1"/>
              </a:solidFill>
            </a:endParaRPr>
          </a:p>
        </p:txBody>
      </p:sp>
      <p:sp>
        <p:nvSpPr>
          <p:cNvPr id="363" name="Google Shape;363;p26"/>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64" name="Google Shape;364;p26"/>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65" name="Google Shape;365;p26"/>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dt" idx="10"/>
          </p:nvPr>
        </p:nvSpPr>
        <p:spPr>
          <a:xfrm>
            <a:off x="714348" y="357166"/>
            <a:ext cx="2374889"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75" name="Google Shape;375;p27"/>
          <p:cNvSpPr txBox="1">
            <a:spLocks noGrp="1"/>
          </p:cNvSpPr>
          <p:nvPr>
            <p:ph type="ftr" idx="11"/>
          </p:nvPr>
        </p:nvSpPr>
        <p:spPr>
          <a:xfrm>
            <a:off x="6215074" y="6475413"/>
            <a:ext cx="2327264"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76" name="Google Shape;376;p2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77" name="Google Shape;377;p27"/>
          <p:cNvSpPr txBox="1">
            <a:spLocks noGrp="1"/>
          </p:cNvSpPr>
          <p:nvPr>
            <p:ph type="title"/>
          </p:nvPr>
        </p:nvSpPr>
        <p:spPr>
          <a:xfrm>
            <a:off x="685800" y="685800"/>
            <a:ext cx="77724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378" name="Google Shape;378;p27"/>
          <p:cNvSpPr txBox="1">
            <a:spLocks noGrp="1"/>
          </p:cNvSpPr>
          <p:nvPr>
            <p:ph type="body" idx="1"/>
          </p:nvPr>
        </p:nvSpPr>
        <p:spPr>
          <a:xfrm>
            <a:off x="685800" y="1981200"/>
            <a:ext cx="7772400" cy="4208463"/>
          </a:xfrm>
          <a:prstGeom prst="rect">
            <a:avLst/>
          </a:prstGeom>
          <a:noFill/>
          <a:ln>
            <a:noFill/>
          </a:ln>
        </p:spPr>
        <p:txBody>
          <a:bodyPr spcFirstLastPara="1" wrap="square" lIns="92150" tIns="46075" rIns="92150" bIns="46075" anchor="t" anchorCtr="0">
            <a:normAutofit fontScale="55000" lnSpcReduction="20000"/>
          </a:bodyPr>
          <a:lstStyle/>
          <a:p>
            <a:pPr marL="342900" lvl="0" indent="-342900" algn="l" rtl="0">
              <a:lnSpc>
                <a:spcPct val="100000"/>
              </a:lnSpc>
              <a:spcBef>
                <a:spcPts val="0"/>
              </a:spcBef>
              <a:spcAft>
                <a:spcPts val="0"/>
              </a:spcAft>
              <a:buSzPct val="122807"/>
              <a:buNone/>
            </a:pPr>
            <a:r>
              <a:rPr lang="en-US"/>
              <a:t>[1] S. Szott et al., "Wi-Fi Meets ML: A Survey on Improving IEEE 802.11 Performance with Machine Learning," in IEEE Communications Surveys &amp; Tutorials, doi: 10.1109/COMST.2022.3179242.</a:t>
            </a:r>
            <a:endParaRPr/>
          </a:p>
          <a:p>
            <a:pPr marL="342900" lvl="0" indent="-342900" algn="l" rtl="0">
              <a:lnSpc>
                <a:spcPct val="100000"/>
              </a:lnSpc>
              <a:spcBef>
                <a:spcPts val="600"/>
              </a:spcBef>
              <a:spcAft>
                <a:spcPts val="0"/>
              </a:spcAft>
              <a:buSzPct val="122807"/>
              <a:buNone/>
            </a:pPr>
            <a:r>
              <a:rPr lang="en-US"/>
              <a:t>[2] W. Wydmański and S. Szott, "Contention Window Optimization in IEEE 802.11ax Networks with Deep Reinforcement Learning," 2021 IEEE Wireless Communications and Networking Conference (WCNC), 2021, pp. 1-6, doi: 10.1109/WCNC49053.2021.9417575.</a:t>
            </a:r>
            <a:endParaRPr/>
          </a:p>
          <a:p>
            <a:pPr marL="342900" lvl="0" indent="-342900" algn="l" rtl="0">
              <a:lnSpc>
                <a:spcPct val="100000"/>
              </a:lnSpc>
              <a:spcBef>
                <a:spcPts val="600"/>
              </a:spcBef>
              <a:spcAft>
                <a:spcPts val="0"/>
              </a:spcAft>
              <a:buSzPct val="122807"/>
              <a:buNone/>
            </a:pPr>
            <a:r>
              <a:rPr lang="en-US"/>
              <a:t>[3] S. Szott, M. Natkaniec, and A.R. Pach. "An IEEE 802.11 EDCA model with support for analysing networks with misbehaving nodes." EURASIP Journal on Wireless Communications and Networking 2010 (2010): 1-13.</a:t>
            </a:r>
            <a:endParaRPr/>
          </a:p>
          <a:p>
            <a:pPr marL="342900" lvl="0" indent="-342900" algn="l" rtl="0">
              <a:lnSpc>
                <a:spcPct val="100000"/>
              </a:lnSpc>
              <a:spcBef>
                <a:spcPts val="600"/>
              </a:spcBef>
              <a:spcAft>
                <a:spcPts val="0"/>
              </a:spcAft>
              <a:buSzPct val="122807"/>
              <a:buNone/>
            </a:pPr>
            <a:r>
              <a:rPr lang="en-US"/>
              <a:t>[4] P. Gawłowicz and A. Zubow. "Ns-3 meets OpenAI gym: The playground for machine learning in networking research." In Proceedings of the 22nd International ACM Conference on Modeling, Analysis and Simulation of Wireless and Mobile Systems, pp. 113-120. 2019.</a:t>
            </a:r>
            <a:endParaRPr/>
          </a:p>
          <a:p>
            <a:pPr marL="342900" lvl="0" indent="-342900" algn="l" rtl="0">
              <a:lnSpc>
                <a:spcPct val="100000"/>
              </a:lnSpc>
              <a:spcBef>
                <a:spcPts val="600"/>
              </a:spcBef>
              <a:spcAft>
                <a:spcPts val="0"/>
              </a:spcAft>
              <a:buSzPct val="122807"/>
              <a:buNone/>
            </a:pPr>
            <a:r>
              <a:rPr lang="en-US"/>
              <a:t>[5] G. Bianchi  et al.. "MAClets: active MAC protocols over hard-coded devices." In Proceedings of the 8th international conference on Emerging networking experiments and technologies, pp. 229-240. 2012.</a:t>
            </a:r>
            <a:endParaRPr/>
          </a:p>
          <a:p>
            <a:pPr marL="342900" lvl="0" indent="-342900" algn="l" rtl="0">
              <a:lnSpc>
                <a:spcPct val="100000"/>
              </a:lnSpc>
              <a:spcBef>
                <a:spcPts val="600"/>
              </a:spcBef>
              <a:spcAft>
                <a:spcPts val="0"/>
              </a:spcAft>
              <a:buSzPct val="122807"/>
              <a:buNone/>
            </a:pPr>
            <a:r>
              <a:rPr lang="en-US"/>
              <a:t>[6] R. Chaparadza et al., "SDN enablers in the ETSI AFI GANA Reference Model for Autonomic Management &amp; Control (emerging standard), and Virtualization impact," 2013 IEEE Globecom Workshops (GC Wkshps), 2013, pp. 818-823, doi: 10.1109/GLOCOMW.2013.6825090.</a:t>
            </a:r>
            <a:endParaRPr/>
          </a:p>
          <a:p>
            <a:pPr marL="342900" lvl="0" indent="-342900" algn="l" rtl="0">
              <a:lnSpc>
                <a:spcPct val="100000"/>
              </a:lnSpc>
              <a:spcBef>
                <a:spcPts val="600"/>
              </a:spcBef>
              <a:spcAft>
                <a:spcPts val="0"/>
              </a:spcAft>
              <a:buSzPct val="122807"/>
              <a:buNone/>
            </a:pPr>
            <a:r>
              <a:rPr lang="en-US"/>
              <a:t>[7] P. Gallo et al., "CADWAN: A Control Architecture for Dense WiFi Access Networks," in IEEE Communications Magazine, vol. 56, no. 1, pp. 194-201, Jan. 2018, doi: 10.1109/MCOM.2017.1601097.</a:t>
            </a:r>
            <a:endParaRPr/>
          </a:p>
          <a:p>
            <a:pPr marL="342900" lvl="0" indent="-342900" algn="l" rtl="0">
              <a:lnSpc>
                <a:spcPct val="100000"/>
              </a:lnSpc>
              <a:spcBef>
                <a:spcPts val="600"/>
              </a:spcBef>
              <a:spcAft>
                <a:spcPts val="0"/>
              </a:spcAft>
              <a:buSzPct val="122807"/>
              <a:buNone/>
            </a:pPr>
            <a:r>
              <a:rPr lang="en-US"/>
              <a:t>[8] R. Chaparadza et al., "Implementation Guide for the ETSI AFI GANA model: A Standardized Reference Model for Autonomic Networking, Cognitive Networking and Self-Management," 2013 IEEE Globecom Workshops (GC Wkshps), 2013, pp. 935-940, doi: 10.1109/GLOCOMW.2013.6825110.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dt" idx="10"/>
          </p:nvPr>
        </p:nvSpPr>
        <p:spPr>
          <a:xfrm>
            <a:off x="714348" y="357166"/>
            <a:ext cx="2374889"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17" name="Google Shape;117;p7"/>
          <p:cNvSpPr txBox="1">
            <a:spLocks noGrp="1"/>
          </p:cNvSpPr>
          <p:nvPr>
            <p:ph type="ftr" idx="11"/>
          </p:nvPr>
        </p:nvSpPr>
        <p:spPr>
          <a:xfrm>
            <a:off x="6143636" y="6475413"/>
            <a:ext cx="2398702"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18" name="Google Shape;118;p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9" name="Google Shape;119;p7"/>
          <p:cNvSpPr txBox="1">
            <a:spLocks noGrp="1"/>
          </p:cNvSpPr>
          <p:nvPr>
            <p:ph type="title"/>
          </p:nvPr>
        </p:nvSpPr>
        <p:spPr>
          <a:xfrm>
            <a:off x="685800" y="684213"/>
            <a:ext cx="7772400" cy="116046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US"/>
              <a:t>Presentation Scope</a:t>
            </a:r>
            <a:endParaRPr/>
          </a:p>
        </p:txBody>
      </p:sp>
      <p:sp>
        <p:nvSpPr>
          <p:cNvPr id="120" name="Google Shape;120;p7"/>
          <p:cNvSpPr txBox="1">
            <a:spLocks noGrp="1"/>
          </p:cNvSpPr>
          <p:nvPr>
            <p:ph type="body" idx="1"/>
          </p:nvPr>
        </p:nvSpPr>
        <p:spPr>
          <a:xfrm>
            <a:off x="685800" y="1981200"/>
            <a:ext cx="7772400" cy="420846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Based on recent survey [1]</a:t>
            </a:r>
            <a:endParaRPr/>
          </a:p>
          <a:p>
            <a:pPr marL="342900" lvl="0" indent="-342900" algn="l" rtl="0">
              <a:lnSpc>
                <a:spcPct val="100000"/>
              </a:lnSpc>
              <a:spcBef>
                <a:spcPts val="600"/>
              </a:spcBef>
              <a:spcAft>
                <a:spcPts val="0"/>
              </a:spcAft>
              <a:buSzPts val="2400"/>
              <a:buFont typeface="Arial"/>
              <a:buChar char="•"/>
            </a:pPr>
            <a:r>
              <a:rPr lang="en-US"/>
              <a:t>Only 802.11 performance improvement</a:t>
            </a:r>
            <a:endParaRPr/>
          </a:p>
          <a:p>
            <a:pPr marL="342900" lvl="0" indent="-342900" algn="l" rtl="0">
              <a:lnSpc>
                <a:spcPct val="100000"/>
              </a:lnSpc>
              <a:spcBef>
                <a:spcPts val="600"/>
              </a:spcBef>
              <a:spcAft>
                <a:spcPts val="0"/>
              </a:spcAft>
              <a:buSzPts val="2400"/>
              <a:buFont typeface="Arial"/>
              <a:buChar char="•"/>
            </a:pPr>
            <a:r>
              <a:rPr lang="en-US"/>
              <a:t>Out-of-scope areas</a:t>
            </a:r>
            <a:endParaRPr/>
          </a:p>
          <a:p>
            <a:pPr marL="742950" lvl="1" indent="-285750" algn="l" rtl="0">
              <a:lnSpc>
                <a:spcPct val="100000"/>
              </a:lnSpc>
              <a:spcBef>
                <a:spcPts val="500"/>
              </a:spcBef>
              <a:spcAft>
                <a:spcPts val="0"/>
              </a:spcAft>
              <a:buSzPts val="2000"/>
              <a:buFont typeface="Arial"/>
              <a:buChar char="•"/>
            </a:pPr>
            <a:r>
              <a:rPr lang="en-US"/>
              <a:t>Security (e.g., detecting attacks)</a:t>
            </a:r>
            <a:endParaRPr/>
          </a:p>
          <a:p>
            <a:pPr marL="742950" lvl="1" indent="-285750" algn="l" rtl="0">
              <a:lnSpc>
                <a:spcPct val="100000"/>
              </a:lnSpc>
              <a:spcBef>
                <a:spcPts val="500"/>
              </a:spcBef>
              <a:spcAft>
                <a:spcPts val="0"/>
              </a:spcAft>
              <a:buSzPts val="2000"/>
              <a:buFont typeface="Arial"/>
              <a:buChar char="•"/>
            </a:pPr>
            <a:r>
              <a:rPr lang="en-US"/>
              <a:t>Energy efficiency (e.g., power saving)</a:t>
            </a:r>
            <a:endParaRPr/>
          </a:p>
          <a:p>
            <a:pPr marL="742950" lvl="1" indent="-285750" algn="l" rtl="0">
              <a:lnSpc>
                <a:spcPct val="100000"/>
              </a:lnSpc>
              <a:spcBef>
                <a:spcPts val="500"/>
              </a:spcBef>
              <a:spcAft>
                <a:spcPts val="0"/>
              </a:spcAft>
              <a:buSzPts val="2000"/>
              <a:buFont typeface="Arial"/>
              <a:buChar char="•"/>
            </a:pPr>
            <a:r>
              <a:rPr lang="en-US"/>
              <a:t>Dedicated applications of 802.11</a:t>
            </a:r>
            <a:endParaRPr/>
          </a:p>
          <a:p>
            <a:pPr marL="1143000" lvl="2" indent="-228600" algn="l" rtl="0">
              <a:lnSpc>
                <a:spcPct val="100000"/>
              </a:lnSpc>
              <a:spcBef>
                <a:spcPts val="450"/>
              </a:spcBef>
              <a:spcAft>
                <a:spcPts val="0"/>
              </a:spcAft>
              <a:buSzPts val="1800"/>
              <a:buFont typeface="Arial"/>
              <a:buChar char="•"/>
            </a:pPr>
            <a:r>
              <a:rPr lang="en-US"/>
              <a:t>Device positioning</a:t>
            </a:r>
            <a:endParaRPr/>
          </a:p>
          <a:p>
            <a:pPr marL="1143000" lvl="2" indent="-228600" algn="l" rtl="0">
              <a:lnSpc>
                <a:spcPct val="100000"/>
              </a:lnSpc>
              <a:spcBef>
                <a:spcPts val="450"/>
              </a:spcBef>
              <a:spcAft>
                <a:spcPts val="0"/>
              </a:spcAft>
              <a:buSzPts val="1800"/>
              <a:buFont typeface="Arial"/>
              <a:buChar char="•"/>
            </a:pPr>
            <a:r>
              <a:rPr lang="en-US"/>
              <a:t>Human activity detection</a:t>
            </a:r>
            <a:endParaRPr/>
          </a:p>
          <a:p>
            <a:pPr marL="1143000" lvl="2" indent="-203200" algn="l" rtl="0">
              <a:lnSpc>
                <a:spcPct val="100000"/>
              </a:lnSpc>
              <a:spcBef>
                <a:spcPts val="450"/>
              </a:spcBef>
              <a:spcAft>
                <a:spcPts val="0"/>
              </a:spcAft>
              <a:buSzPts val="1400"/>
              <a:buChar char="•"/>
            </a:pPr>
            <a:r>
              <a:rPr lang="en-US"/>
              <a:t>Wireless sensing</a:t>
            </a:r>
            <a:endParaRPr/>
          </a:p>
          <a:p>
            <a:pPr marL="742950" lvl="1" indent="-158750" algn="l" rtl="0">
              <a:lnSpc>
                <a:spcPct val="100000"/>
              </a:lnSpc>
              <a:spcBef>
                <a:spcPts val="500"/>
              </a:spcBef>
              <a:spcAft>
                <a:spcPts val="0"/>
              </a:spcAft>
              <a:buSzPts val="2000"/>
              <a:buFont typeface="Arial"/>
              <a:buNone/>
            </a:pPr>
            <a:endParaRPr/>
          </a:p>
        </p:txBody>
      </p:sp>
      <p:sp>
        <p:nvSpPr>
          <p:cNvPr id="121" name="Google Shape;121;p7"/>
          <p:cNvSpPr txBox="1"/>
          <p:nvPr/>
        </p:nvSpPr>
        <p:spPr>
          <a:xfrm>
            <a:off x="469488" y="5952225"/>
            <a:ext cx="8674500" cy="461700"/>
          </a:xfrm>
          <a:prstGeom prst="rect">
            <a:avLst/>
          </a:prstGeom>
          <a:noFill/>
          <a:ln>
            <a:noFill/>
          </a:ln>
        </p:spPr>
        <p:txBody>
          <a:bodyPr spcFirstLastPara="1" wrap="square" lIns="91425" tIns="91425" rIns="91425" bIns="91425" anchor="t" anchorCtr="0">
            <a:spAutoFit/>
          </a:bodyPr>
          <a:lstStyle/>
          <a:p>
            <a:pPr marL="17145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[1] S. Szott et al., "Wi-Fi Meets ML: A Survey on Improving IEEE 802.11 Performance with Machine Learning," in IEEE Communications Surveys &amp; Tutorials, doi: 10.1109/COMST.2022.3179242.</a:t>
            </a:r>
            <a:endParaRPr sz="1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dt" idx="10"/>
          </p:nvPr>
        </p:nvSpPr>
        <p:spPr>
          <a:xfrm>
            <a:off x="714348" y="357166"/>
            <a:ext cx="2374889"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31" name="Google Shape;131;p8"/>
          <p:cNvSpPr txBox="1">
            <a:spLocks noGrp="1"/>
          </p:cNvSpPr>
          <p:nvPr>
            <p:ph type="ftr" idx="11"/>
          </p:nvPr>
        </p:nvSpPr>
        <p:spPr>
          <a:xfrm>
            <a:off x="6286512" y="6475413"/>
            <a:ext cx="2255826"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32" name="Google Shape;132;p8"/>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33" name="Google Shape;133;p8"/>
          <p:cNvSpPr txBox="1">
            <a:spLocks noGrp="1"/>
          </p:cNvSpPr>
          <p:nvPr>
            <p:ph type="title"/>
          </p:nvPr>
        </p:nvSpPr>
        <p:spPr>
          <a:xfrm>
            <a:off x="685800" y="684213"/>
            <a:ext cx="7772400" cy="116046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US"/>
              <a:t>Research Interest in ML &amp; 802.11</a:t>
            </a:r>
            <a:endParaRPr/>
          </a:p>
        </p:txBody>
      </p:sp>
      <p:pic>
        <p:nvPicPr>
          <p:cNvPr id="134" name="Google Shape;134;p8"/>
          <p:cNvPicPr preferRelativeResize="0"/>
          <p:nvPr/>
        </p:nvPicPr>
        <p:blipFill rotWithShape="1">
          <a:blip r:embed="rId3">
            <a:alphaModFix/>
          </a:blip>
          <a:srcRect/>
          <a:stretch/>
        </p:blipFill>
        <p:spPr>
          <a:xfrm>
            <a:off x="704850" y="1964531"/>
            <a:ext cx="5848350" cy="4391025"/>
          </a:xfrm>
          <a:prstGeom prst="rect">
            <a:avLst/>
          </a:prstGeom>
          <a:noFill/>
          <a:ln>
            <a:noFill/>
          </a:ln>
        </p:spPr>
      </p:pic>
      <p:sp>
        <p:nvSpPr>
          <p:cNvPr id="135" name="Google Shape;135;p8"/>
          <p:cNvSpPr txBox="1"/>
          <p:nvPr/>
        </p:nvSpPr>
        <p:spPr>
          <a:xfrm>
            <a:off x="6583288" y="3124200"/>
            <a:ext cx="22557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Increased research interest in applying ML to improve 802.11 performance, especially since 2019</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685800" y="5334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Which ML areas are used?</a:t>
            </a:r>
            <a:endParaRPr/>
          </a:p>
        </p:txBody>
      </p:sp>
      <p:pic>
        <p:nvPicPr>
          <p:cNvPr id="144" name="Google Shape;144;p9"/>
          <p:cNvPicPr preferRelativeResize="0">
            <a:picLocks noGrp="1"/>
          </p:cNvPicPr>
          <p:nvPr>
            <p:ph type="body" idx="1"/>
          </p:nvPr>
        </p:nvPicPr>
        <p:blipFill rotWithShape="1">
          <a:blip r:embed="rId3">
            <a:alphaModFix/>
          </a:blip>
          <a:srcRect/>
          <a:stretch/>
        </p:blipFill>
        <p:spPr>
          <a:xfrm>
            <a:off x="0" y="1295400"/>
            <a:ext cx="4572000" cy="3432723"/>
          </a:xfrm>
          <a:prstGeom prst="rect">
            <a:avLst/>
          </a:prstGeom>
          <a:noFill/>
          <a:ln>
            <a:noFill/>
          </a:ln>
        </p:spPr>
      </p:pic>
      <p:sp>
        <p:nvSpPr>
          <p:cNvPr id="145" name="Google Shape;145;p9"/>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46" name="Google Shape;146;p9"/>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47" name="Google Shape;147;p9"/>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148" name="Google Shape;148;p9"/>
          <p:cNvPicPr preferRelativeResize="0"/>
          <p:nvPr/>
        </p:nvPicPr>
        <p:blipFill rotWithShape="1">
          <a:blip r:embed="rId4">
            <a:alphaModFix/>
          </a:blip>
          <a:srcRect/>
          <a:stretch/>
        </p:blipFill>
        <p:spPr>
          <a:xfrm>
            <a:off x="4495800" y="1295400"/>
            <a:ext cx="4572000" cy="3432723"/>
          </a:xfrm>
          <a:prstGeom prst="rect">
            <a:avLst/>
          </a:prstGeom>
          <a:noFill/>
          <a:ln>
            <a:noFill/>
          </a:ln>
        </p:spPr>
      </p:pic>
      <p:sp>
        <p:nvSpPr>
          <p:cNvPr id="149" name="Google Shape;149;p9"/>
          <p:cNvSpPr txBox="1"/>
          <p:nvPr/>
        </p:nvSpPr>
        <p:spPr>
          <a:xfrm>
            <a:off x="304800" y="4572000"/>
            <a:ext cx="8610600" cy="1941513"/>
          </a:xfrm>
          <a:prstGeom prst="rect">
            <a:avLst/>
          </a:prstGeom>
          <a:noFill/>
          <a:ln>
            <a:noFill/>
          </a:ln>
        </p:spPr>
        <p:txBody>
          <a:bodyPr spcFirstLastPara="1" wrap="square" lIns="92150" tIns="46075" rIns="92150" bIns="46075" anchor="t" anchorCtr="0">
            <a:norm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SL and RL are frequently used, while UL is less popular.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The most often used ML mechanisms are Q-learning, multi-armed bandit, as well as different neural network types (mostly ANN, DNN, and CNN), usually implemented to optimize a constrained set of 802.11 parameters.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With the increase in available computing power, DL methods are gaining in popularity.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Federated learning and transfer learning are a recent introduction in the 802.11 domain.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How is ML used?</a:t>
            </a:r>
            <a:endParaRPr/>
          </a:p>
        </p:txBody>
      </p:sp>
      <p:sp>
        <p:nvSpPr>
          <p:cNvPr id="158" name="Google Shape;158;p10"/>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rmAutofit fontScale="92500" lnSpcReduction="20000"/>
          </a:bodyPr>
          <a:lstStyle/>
          <a:p>
            <a:pPr marL="342900" lvl="0" indent="-342900" algn="ctr" rtl="0">
              <a:lnSpc>
                <a:spcPct val="100000"/>
              </a:lnSpc>
              <a:spcBef>
                <a:spcPts val="0"/>
              </a:spcBef>
              <a:spcAft>
                <a:spcPts val="0"/>
              </a:spcAft>
              <a:buSzPct val="58333"/>
              <a:buNone/>
            </a:pPr>
            <a:r>
              <a:rPr lang="en-US"/>
              <a:t>Mostly to find ‘good’ configurations of 802.11 parameters</a:t>
            </a:r>
            <a:endParaRPr/>
          </a:p>
          <a:p>
            <a:pPr marL="342900" lvl="0" indent="-342900" algn="l" rtl="0">
              <a:lnSpc>
                <a:spcPct val="100000"/>
              </a:lnSpc>
              <a:spcBef>
                <a:spcPts val="0"/>
              </a:spcBef>
              <a:spcAft>
                <a:spcPts val="0"/>
              </a:spcAft>
              <a:buSzPct val="58333"/>
              <a:buNone/>
            </a:pPr>
            <a:endParaRPr/>
          </a:p>
          <a:p>
            <a:pPr marL="342900" lvl="0" indent="-342900" algn="l" rtl="0">
              <a:lnSpc>
                <a:spcPct val="100000"/>
              </a:lnSpc>
              <a:spcBef>
                <a:spcPts val="0"/>
              </a:spcBef>
              <a:spcAft>
                <a:spcPts val="0"/>
              </a:spcAft>
              <a:buSzPct val="58333"/>
              <a:buNone/>
            </a:pPr>
            <a:r>
              <a:rPr lang="en-US"/>
              <a:t>Core 802.11 features</a:t>
            </a:r>
            <a:endParaRPr/>
          </a:p>
          <a:p>
            <a:pPr marL="342900" lvl="0" indent="-331470" algn="l" rtl="0">
              <a:lnSpc>
                <a:spcPct val="100000"/>
              </a:lnSpc>
              <a:spcBef>
                <a:spcPts val="600"/>
              </a:spcBef>
              <a:spcAft>
                <a:spcPts val="0"/>
              </a:spcAft>
              <a:buSzPct val="100000"/>
              <a:buFont typeface="Arial"/>
              <a:buChar char="•"/>
            </a:pPr>
            <a:r>
              <a:rPr lang="en-US"/>
              <a:t>Channel access (e.g., collision reduction)</a:t>
            </a:r>
            <a:endParaRPr/>
          </a:p>
          <a:p>
            <a:pPr marL="342900" lvl="0" indent="-331470" algn="l" rtl="0">
              <a:lnSpc>
                <a:spcPct val="100000"/>
              </a:lnSpc>
              <a:spcBef>
                <a:spcPts val="600"/>
              </a:spcBef>
              <a:spcAft>
                <a:spcPts val="0"/>
              </a:spcAft>
              <a:buSzPct val="100000"/>
              <a:buFont typeface="Arial"/>
              <a:buChar char="•"/>
            </a:pPr>
            <a:r>
              <a:rPr lang="en-US"/>
              <a:t>Link configuration (e.g., rate adaptation)</a:t>
            </a:r>
            <a:endParaRPr/>
          </a:p>
          <a:p>
            <a:pPr marL="342900" lvl="0" indent="-331470" algn="l" rtl="0">
              <a:lnSpc>
                <a:spcPct val="100000"/>
              </a:lnSpc>
              <a:spcBef>
                <a:spcPts val="600"/>
              </a:spcBef>
              <a:spcAft>
                <a:spcPts val="0"/>
              </a:spcAft>
              <a:buSzPct val="100000"/>
              <a:buFont typeface="Arial"/>
              <a:buChar char="•"/>
            </a:pPr>
            <a:r>
              <a:rPr lang="en-US"/>
              <a:t>PHY-related (e.g., interference management)</a:t>
            </a:r>
            <a:endParaRPr/>
          </a:p>
          <a:p>
            <a:pPr marL="342900" lvl="0" indent="-201930" algn="l" rtl="0">
              <a:lnSpc>
                <a:spcPct val="100000"/>
              </a:lnSpc>
              <a:spcBef>
                <a:spcPts val="600"/>
              </a:spcBef>
              <a:spcAft>
                <a:spcPts val="0"/>
              </a:spcAft>
              <a:buSzPct val="100000"/>
              <a:buFont typeface="Arial"/>
              <a:buNone/>
            </a:pPr>
            <a:endParaRPr/>
          </a:p>
          <a:p>
            <a:pPr marL="0" lvl="0" indent="0" algn="l" rtl="0">
              <a:lnSpc>
                <a:spcPct val="100000"/>
              </a:lnSpc>
              <a:spcBef>
                <a:spcPts val="600"/>
              </a:spcBef>
              <a:spcAft>
                <a:spcPts val="0"/>
              </a:spcAft>
              <a:buSzPct val="58333"/>
              <a:buNone/>
            </a:pPr>
            <a:r>
              <a:rPr lang="en-US"/>
              <a:t>Recent 802.11 features</a:t>
            </a:r>
            <a:endParaRPr/>
          </a:p>
          <a:p>
            <a:pPr marL="342900" lvl="0" indent="-331470" algn="l" rtl="0">
              <a:lnSpc>
                <a:spcPct val="100000"/>
              </a:lnSpc>
              <a:spcBef>
                <a:spcPts val="600"/>
              </a:spcBef>
              <a:spcAft>
                <a:spcPts val="0"/>
              </a:spcAft>
              <a:buSzPct val="100000"/>
              <a:buFont typeface="Arial"/>
              <a:buChar char="•"/>
            </a:pPr>
            <a:r>
              <a:rPr lang="en-US"/>
              <a:t>Beamforming (e.g., beam selection)</a:t>
            </a:r>
            <a:endParaRPr/>
          </a:p>
          <a:p>
            <a:pPr marL="342900" lvl="0" indent="-331470" algn="l" rtl="0">
              <a:lnSpc>
                <a:spcPct val="100000"/>
              </a:lnSpc>
              <a:spcBef>
                <a:spcPts val="600"/>
              </a:spcBef>
              <a:spcAft>
                <a:spcPts val="0"/>
              </a:spcAft>
              <a:buSzPct val="100000"/>
              <a:buFont typeface="Arial"/>
              <a:buChar char="•"/>
            </a:pPr>
            <a:r>
              <a:rPr lang="en-US"/>
              <a:t>Multi-user communication (e.g., RU scheduling)</a:t>
            </a:r>
            <a:endParaRPr/>
          </a:p>
          <a:p>
            <a:pPr marL="342900" lvl="0" indent="-331470" algn="l" rtl="0">
              <a:lnSpc>
                <a:spcPct val="100000"/>
              </a:lnSpc>
              <a:spcBef>
                <a:spcPts val="600"/>
              </a:spcBef>
              <a:spcAft>
                <a:spcPts val="0"/>
              </a:spcAft>
              <a:buSzPct val="100000"/>
              <a:buFont typeface="Arial"/>
              <a:buChar char="•"/>
            </a:pPr>
            <a:r>
              <a:rPr lang="en-US"/>
              <a:t>Spatial reuse (e.g., select transmit power)</a:t>
            </a:r>
            <a:endParaRPr/>
          </a:p>
          <a:p>
            <a:pPr marL="342900" lvl="0" indent="-331470" algn="l" rtl="0">
              <a:lnSpc>
                <a:spcPct val="100000"/>
              </a:lnSpc>
              <a:spcBef>
                <a:spcPts val="600"/>
              </a:spcBef>
              <a:spcAft>
                <a:spcPts val="0"/>
              </a:spcAft>
              <a:buSzPct val="100000"/>
              <a:buFont typeface="Arial"/>
              <a:buChar char="•"/>
            </a:pPr>
            <a:r>
              <a:rPr lang="en-US"/>
              <a:t>Channel bonding (e.g., select channel and bandwidth)</a:t>
            </a:r>
            <a:endParaRPr/>
          </a:p>
        </p:txBody>
      </p:sp>
      <p:sp>
        <p:nvSpPr>
          <p:cNvPr id="159" name="Google Shape;159;p10"/>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160" name="Google Shape;160;p10"/>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61" name="Google Shape;161;p10"/>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Deep Reinforcement Learning Use Case [2] </a:t>
            </a:r>
            <a:endParaRPr/>
          </a:p>
        </p:txBody>
      </p:sp>
      <p:sp>
        <p:nvSpPr>
          <p:cNvPr id="170" name="Google Shape;170;p11"/>
          <p:cNvSpPr txBox="1">
            <a:spLocks noGrp="1"/>
          </p:cNvSpPr>
          <p:nvPr>
            <p:ph type="body" idx="1"/>
          </p:nvPr>
        </p:nvSpPr>
        <p:spPr>
          <a:xfrm>
            <a:off x="685800" y="4905375"/>
            <a:ext cx="7770813" cy="11890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An </a:t>
            </a:r>
            <a:r>
              <a:rPr lang="en-US" i="1"/>
              <a:t>agent</a:t>
            </a:r>
            <a:r>
              <a:rPr lang="en-US"/>
              <a:t> at the AP configures CW values (</a:t>
            </a:r>
            <a:r>
              <a:rPr lang="en-US" i="1"/>
              <a:t>action</a:t>
            </a:r>
            <a:r>
              <a:rPr lang="en-US"/>
              <a:t>) based on collision probability measurements </a:t>
            </a:r>
            <a:r>
              <a:rPr lang="en-US" i="1"/>
              <a:t>(observation</a:t>
            </a:r>
            <a:r>
              <a:rPr lang="en-US"/>
              <a:t>) to increase network throughput (</a:t>
            </a:r>
            <a:r>
              <a:rPr lang="en-US" i="1"/>
              <a:t>reward</a:t>
            </a:r>
            <a:r>
              <a:rPr lang="en-US"/>
              <a:t>).</a:t>
            </a:r>
            <a:endParaRPr/>
          </a:p>
        </p:txBody>
      </p:sp>
      <p:sp>
        <p:nvSpPr>
          <p:cNvPr id="171" name="Google Shape;171;p1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
        <p:nvSpPr>
          <p:cNvPr id="172" name="Google Shape;172;p11"/>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73" name="Google Shape;173;p11"/>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174" name="Google Shape;174;p11"/>
          <p:cNvPicPr preferRelativeResize="0"/>
          <p:nvPr/>
        </p:nvPicPr>
        <p:blipFill rotWithShape="1">
          <a:blip r:embed="rId3">
            <a:alphaModFix/>
          </a:blip>
          <a:srcRect/>
          <a:stretch/>
        </p:blipFill>
        <p:spPr>
          <a:xfrm>
            <a:off x="2433374" y="1830400"/>
            <a:ext cx="3984319" cy="2884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Use Case Cont’d [2]</a:t>
            </a:r>
            <a:endParaRPr/>
          </a:p>
        </p:txBody>
      </p:sp>
      <p:sp>
        <p:nvSpPr>
          <p:cNvPr id="183" name="Google Shape;183;p1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
        <p:nvSpPr>
          <p:cNvPr id="184" name="Google Shape;184;p12"/>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85" name="Google Shape;185;p12"/>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186" name="Google Shape;186;p12"/>
          <p:cNvPicPr preferRelativeResize="0"/>
          <p:nvPr/>
        </p:nvPicPr>
        <p:blipFill rotWithShape="1">
          <a:blip r:embed="rId3">
            <a:alphaModFix/>
          </a:blip>
          <a:srcRect/>
          <a:stretch/>
        </p:blipFill>
        <p:spPr>
          <a:xfrm>
            <a:off x="76200" y="1681591"/>
            <a:ext cx="4572000" cy="3185255"/>
          </a:xfrm>
          <a:prstGeom prst="rect">
            <a:avLst/>
          </a:prstGeom>
          <a:noFill/>
          <a:ln>
            <a:noFill/>
          </a:ln>
        </p:spPr>
      </p:pic>
      <p:pic>
        <p:nvPicPr>
          <p:cNvPr id="187" name="Google Shape;187;p12"/>
          <p:cNvPicPr preferRelativeResize="0"/>
          <p:nvPr/>
        </p:nvPicPr>
        <p:blipFill rotWithShape="1">
          <a:blip r:embed="rId4">
            <a:alphaModFix/>
          </a:blip>
          <a:srcRect/>
          <a:stretch/>
        </p:blipFill>
        <p:spPr>
          <a:xfrm>
            <a:off x="4722813" y="1676400"/>
            <a:ext cx="4344987" cy="3220168"/>
          </a:xfrm>
          <a:prstGeom prst="rect">
            <a:avLst/>
          </a:prstGeom>
          <a:noFill/>
          <a:ln>
            <a:noFill/>
          </a:ln>
        </p:spPr>
      </p:pic>
      <p:sp>
        <p:nvSpPr>
          <p:cNvPr id="188" name="Google Shape;188;p12"/>
          <p:cNvSpPr txBox="1">
            <a:spLocks noGrp="1"/>
          </p:cNvSpPr>
          <p:nvPr>
            <p:ph type="body" idx="1"/>
          </p:nvPr>
        </p:nvSpPr>
        <p:spPr>
          <a:xfrm>
            <a:off x="685800" y="4905374"/>
            <a:ext cx="7770813" cy="1419225"/>
          </a:xfrm>
          <a:prstGeom prst="rect">
            <a:avLst/>
          </a:prstGeom>
          <a:noFill/>
          <a:ln>
            <a:noFill/>
          </a:ln>
        </p:spPr>
        <p:txBody>
          <a:bodyPr spcFirstLastPara="1" wrap="square" lIns="92150" tIns="46075" rIns="92150" bIns="46075" anchor="t" anchorCtr="0">
            <a:normAutofit fontScale="70000" lnSpcReduction="20000"/>
          </a:bodyPr>
          <a:lstStyle/>
          <a:p>
            <a:pPr marL="342900" lvl="0" indent="0" algn="l" rtl="0">
              <a:lnSpc>
                <a:spcPct val="100000"/>
              </a:lnSpc>
              <a:spcBef>
                <a:spcPts val="0"/>
              </a:spcBef>
              <a:spcAft>
                <a:spcPts val="0"/>
              </a:spcAft>
              <a:buSzPct val="83333"/>
              <a:buNone/>
            </a:pPr>
            <a:r>
              <a:rPr lang="en-US"/>
              <a: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As the number of contending stations steadily increases over time (left), the AP monitors the collision probability and uses RL to select the CW value for all associated stations to maintain throughput higher than under legacy operation (right). The example shows two RL algorithms that use different types of output (DQN – discrete, DDPG – continuous) and which explore the available parameter space in search of better CW values (left).”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Channel Access Control</a:t>
            </a:r>
            <a:endParaRPr/>
          </a:p>
        </p:txBody>
      </p:sp>
      <p:sp>
        <p:nvSpPr>
          <p:cNvPr id="197" name="Google Shape;197;p13"/>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Popular area of research</a:t>
            </a:r>
            <a:endParaRPr/>
          </a:p>
          <a:p>
            <a:pPr marL="342900" lvl="0" indent="-342900" algn="l" rtl="0">
              <a:lnSpc>
                <a:spcPct val="100000"/>
              </a:lnSpc>
              <a:spcBef>
                <a:spcPts val="60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u="sng"/>
              <a:t>Select CW value</a:t>
            </a:r>
            <a:endParaRPr/>
          </a:p>
          <a:p>
            <a:pPr marL="1143000" lvl="2" indent="-228600" algn="l" rtl="0">
              <a:lnSpc>
                <a:spcPct val="100000"/>
              </a:lnSpc>
              <a:spcBef>
                <a:spcPts val="450"/>
              </a:spcBef>
              <a:spcAft>
                <a:spcPts val="0"/>
              </a:spcAft>
              <a:buSzPts val="1800"/>
              <a:buFont typeface="Arial"/>
              <a:buChar char="•"/>
            </a:pPr>
            <a:r>
              <a:rPr lang="en-US"/>
              <a:t>Or CWmin</a:t>
            </a:r>
            <a:endParaRPr/>
          </a:p>
          <a:p>
            <a:pPr marL="1143000" lvl="2" indent="-228600" algn="l" rtl="0">
              <a:lnSpc>
                <a:spcPct val="100000"/>
              </a:lnSpc>
              <a:spcBef>
                <a:spcPts val="450"/>
              </a:spcBef>
              <a:spcAft>
                <a:spcPts val="0"/>
              </a:spcAft>
              <a:buSzPts val="1800"/>
              <a:buFont typeface="Arial"/>
              <a:buChar char="•"/>
            </a:pPr>
            <a:r>
              <a:rPr lang="en-US"/>
              <a:t>Together with AIFS</a:t>
            </a:r>
            <a:endParaRPr/>
          </a:p>
          <a:p>
            <a:pPr marL="742950" lvl="1" indent="-285750" algn="l" rtl="0">
              <a:lnSpc>
                <a:spcPct val="100000"/>
              </a:lnSpc>
              <a:spcBef>
                <a:spcPts val="500"/>
              </a:spcBef>
              <a:spcAft>
                <a:spcPts val="0"/>
              </a:spcAft>
              <a:buSzPts val="2000"/>
              <a:buFont typeface="Arial"/>
              <a:buChar char="•"/>
            </a:pPr>
            <a:r>
              <a:rPr lang="en-US"/>
              <a:t>Select CW update rule</a:t>
            </a:r>
            <a:endParaRPr/>
          </a:p>
          <a:p>
            <a:pPr marL="742950" lvl="1" indent="-285750" algn="l" rtl="0">
              <a:lnSpc>
                <a:spcPct val="100000"/>
              </a:lnSpc>
              <a:spcBef>
                <a:spcPts val="500"/>
              </a:spcBef>
              <a:spcAft>
                <a:spcPts val="0"/>
              </a:spcAft>
              <a:buSzPts val="2000"/>
              <a:buFont typeface="Arial"/>
              <a:buChar char="•"/>
            </a:pPr>
            <a:r>
              <a:rPr lang="en-US"/>
              <a:t>Select time slot for transmission</a:t>
            </a:r>
            <a:endParaRPr/>
          </a:p>
          <a:p>
            <a:pPr marL="342900" lvl="0" indent="-342900" algn="l" rtl="0">
              <a:lnSpc>
                <a:spcPct val="100000"/>
              </a:lnSpc>
              <a:spcBef>
                <a:spcPts val="600"/>
              </a:spcBef>
              <a:spcAft>
                <a:spcPts val="0"/>
              </a:spcAft>
              <a:buSzPts val="2400"/>
              <a:buFont typeface="Arial"/>
              <a:buChar char="•"/>
            </a:pPr>
            <a:r>
              <a:rPr lang="en-US"/>
              <a:t>ML category: mostly RL</a:t>
            </a:r>
            <a:endParaRPr/>
          </a:p>
          <a:p>
            <a:pPr marL="342900" lvl="0" indent="-342900" algn="l" rtl="0">
              <a:lnSpc>
                <a:spcPct val="100000"/>
              </a:lnSpc>
              <a:spcBef>
                <a:spcPts val="600"/>
              </a:spcBef>
              <a:spcAft>
                <a:spcPts val="0"/>
              </a:spcAft>
              <a:buSzPts val="2400"/>
              <a:buFont typeface="Arial"/>
              <a:buChar char="•"/>
            </a:pPr>
            <a:r>
              <a:rPr lang="en-US"/>
              <a:t>ML improvement: higher throughput</a:t>
            </a:r>
            <a:endParaRPr/>
          </a:p>
        </p:txBody>
      </p:sp>
      <p:sp>
        <p:nvSpPr>
          <p:cNvPr id="198" name="Google Shape;198;p13"/>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199" name="Google Shape;199;p13"/>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00" name="Google Shape;200;p13"/>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1984</Words>
  <Application>Microsoft Office PowerPoint</Application>
  <PresentationFormat>On-screen Show (4:3)</PresentationFormat>
  <Paragraphs>320</Paragraphs>
  <Slides>23</Slides>
  <Notes>23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Times New Roman</vt:lpstr>
      <vt:lpstr>Office Theme</vt:lpstr>
      <vt:lpstr>Microsoft Word 97 - 2003 Document</vt:lpstr>
      <vt:lpstr>Applying ML to 802.11: Current Research and Emerging Use Cases</vt:lpstr>
      <vt:lpstr>Abstract</vt:lpstr>
      <vt:lpstr>Presentation Scope</vt:lpstr>
      <vt:lpstr>Research Interest in ML &amp; 802.11</vt:lpstr>
      <vt:lpstr>Which ML areas are used?</vt:lpstr>
      <vt:lpstr>How is ML used?</vt:lpstr>
      <vt:lpstr>Example Deep Reinforcement Learning Use Case [2] </vt:lpstr>
      <vt:lpstr>Example Use Case Cont’d [2]</vt:lpstr>
      <vt:lpstr>Channel Access Control</vt:lpstr>
      <vt:lpstr>Link Adaptation</vt:lpstr>
      <vt:lpstr>PHY Features</vt:lpstr>
      <vt:lpstr>Beamforming</vt:lpstr>
      <vt:lpstr>Multi-User Communication</vt:lpstr>
      <vt:lpstr>Spatial Reuse</vt:lpstr>
      <vt:lpstr>Channel Bonding</vt:lpstr>
      <vt:lpstr>Other Areas</vt:lpstr>
      <vt:lpstr>Future Research Directions</vt:lpstr>
      <vt:lpstr>Emerging Use Cases</vt:lpstr>
      <vt:lpstr>802.11 Support for ML Use Cases (1)</vt:lpstr>
      <vt:lpstr>802.11 Support for ML Use Cases (2)</vt:lpstr>
      <vt:lpstr>802.11 Support for ML Use Cases (3)</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ML to 802.11: Current Research and Emerging Use Cases</dc:title>
  <dc:creator>Szymon Szott</dc:creator>
  <cp:lastModifiedBy>Szymon Szott</cp:lastModifiedBy>
  <cp:revision>3</cp:revision>
  <dcterms:created xsi:type="dcterms:W3CDTF">2022-07-04T09:36:04Z</dcterms:created>
  <dcterms:modified xsi:type="dcterms:W3CDTF">2022-07-13T10:36:55Z</dcterms:modified>
</cp:coreProperties>
</file>