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sdx" ContentType="application/vnd.ms-visio.drawing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69" r:id="rId2"/>
    <p:sldId id="611" r:id="rId3"/>
    <p:sldId id="656" r:id="rId4"/>
    <p:sldId id="657" r:id="rId5"/>
    <p:sldId id="648" r:id="rId6"/>
    <p:sldId id="663" r:id="rId7"/>
    <p:sldId id="660" r:id="rId8"/>
    <p:sldId id="312" r:id="rId9"/>
    <p:sldId id="645" r:id="rId10"/>
    <p:sldId id="646" r:id="rId11"/>
    <p:sldId id="658" r:id="rId12"/>
    <p:sldId id="649" r:id="rId13"/>
    <p:sldId id="650" r:id="rId14"/>
    <p:sldId id="651" r:id="rId15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5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8BE1FF"/>
    <a:srgbClr val="FF6600"/>
    <a:srgbClr val="FFE3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浅色样式 3 - 强调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628" autoAdjust="0"/>
    <p:restoredTop sz="94660"/>
  </p:normalViewPr>
  <p:slideViewPr>
    <p:cSldViewPr>
      <p:cViewPr varScale="1">
        <p:scale>
          <a:sx n="69" d="100"/>
          <a:sy n="69" d="100"/>
        </p:scale>
        <p:origin x="1008" y="58"/>
      </p:cViewPr>
      <p:guideLst>
        <p:guide orient="horz" pos="2160"/>
        <p:guide pos="2853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>
        <p:scale>
          <a:sx n="100" d="100"/>
          <a:sy n="100" d="100"/>
        </p:scale>
        <p:origin x="1604" y="-1328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 eaLnBrk="0" hangingPunct="0">
              <a:defRPr sz="1400" b="1"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856247" y="8982075"/>
            <a:ext cx="1462003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 eaLnBrk="0" hangingPunct="0">
              <a:defRPr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Chaoming Luo (OPPO)</a:t>
            </a:r>
          </a:p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33E08E1E-6EC7-4C1A-A5A7-331760B4307E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100357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58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035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 eaLnBrk="0" hangingPunct="0">
              <a:defRPr sz="1400" b="1"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802.11-15/0496r5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 eaLnBrk="0" hangingPunct="0">
              <a:defRPr sz="1400" b="1"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3662" tIns="46038" rIns="93662" bIns="46038" numCol="1" anchor="t" anchorCtr="0" compatLnSpc="1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729311" y="8983147"/>
            <a:ext cx="1461939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5pPr marL="457200" lvl="4" algn="r" defTabSz="933450" eaLnBrk="0" hangingPunct="0">
              <a:defRPr>
                <a:latin typeface="Times New Roman" panose="02020603050405020304" pitchFamily="18" charset="0"/>
                <a:ea typeface="+mn-ea"/>
                <a:cs typeface="+mn-cs"/>
              </a:defRPr>
            </a:lvl5pPr>
          </a:lstStyle>
          <a:p>
            <a:pPr>
              <a:defRPr/>
            </a:pPr>
            <a:r>
              <a:rPr lang="en-US" altLang="ko-KR" smtClean="0"/>
              <a:t>Chaoming Luo (OPPO)</a:t>
            </a:r>
            <a:endParaRPr lang="en-US" altLang="ko-KR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A4C469B6-0354-4D64-BCEB-6541BE9EF06F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660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doc.: IEEE 802.11-15/0496r1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May 2015</a:t>
            </a:r>
          </a:p>
        </p:txBody>
      </p:sp>
      <p:sp>
        <p:nvSpPr>
          <p:cNvPr id="583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/>
              <a:t>Edward Au (Marvell Semiconductor)</a:t>
            </a:r>
          </a:p>
        </p:txBody>
      </p:sp>
      <p:sp>
        <p:nvSpPr>
          <p:cNvPr id="583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25A8AF81-4441-4602-A932-2E89D75D88E0}" type="slidenum">
              <a:rPr lang="en-US" altLang="en-US"/>
              <a:t>1</a:t>
            </a:fld>
            <a:endParaRPr lang="en-US" altLang="en-US"/>
          </a:p>
        </p:txBody>
      </p:sp>
      <p:sp>
        <p:nvSpPr>
          <p:cNvPr id="583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5837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45831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smtClean="0"/>
              <a:t>Chaoming Luo (OPPO)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92B35B7-A9DF-4AE0-90F3-BD9FCD6361E6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smtClean="0">
                <a:sym typeface="+mn-ea"/>
              </a:rPr>
              <a:t>Chaoming Luo (OPPO)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4A696A0-C84D-41CA-B897-D54EDAEB7A46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smtClean="0">
                <a:sym typeface="+mn-ea"/>
              </a:rPr>
              <a:t>Chaoming Luo (OPPO)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0FF88134-36A3-492E-B6B5-2F4703E76746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smtClean="0">
                <a:sym typeface="+mn-ea"/>
              </a:rPr>
              <a:t>Chaoming Luo (OPPO)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EA943724-5DA9-4183-9894-2B800CB49223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smtClean="0">
                <a:sym typeface="+mn-ea"/>
              </a:rPr>
              <a:t>Chaoming Luo (OPPO)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68E78D52-B4C3-4C54-8879-630EF7253A65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smtClean="0">
                <a:sym typeface="+mn-ea"/>
              </a:rPr>
              <a:t>Chaoming Luo (OPPO)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D311B223-DD3A-4F48-9311-03A92196BF2B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>
                <a:sym typeface="+mn-ea"/>
              </a:rPr>
              <a:t>Chaoming Luo (OPPO)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AA79A68-64D1-4CCC-816B-FF3FB7B89AE4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smtClean="0">
                <a:sym typeface="+mn-ea"/>
              </a:rPr>
              <a:t>Chaoming Luo (OPPO)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CF617D86-5CEF-4A7A-8BBC-1BE5E3A2734F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smtClean="0">
                <a:sym typeface="+mn-ea"/>
              </a:rPr>
              <a:t>Chaoming Luo (OPPO)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C5EEBB6-A40D-4F9D-A461-8A01C53D589C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smtClean="0">
                <a:sym typeface="+mn-ea"/>
              </a:rPr>
              <a:t>Chaoming Luo (OPPO)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A8312614-8984-45B0-BDA0-077279777C94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288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 eaLnBrk="0" hangingPunct="0">
              <a:defRPr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Chaoming Luo (OPPO)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eaLnBrk="0" hangingPunct="0">
              <a:defRPr/>
            </a:lvl1pPr>
          </a:lstStyle>
          <a:p>
            <a:r>
              <a:rPr lang="en-US" altLang="en-US"/>
              <a:t>Slide </a:t>
            </a:r>
            <a:fld id="{6F1F6262-6948-42CD-BF7B-D2CB9D8BADE4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7881118" y="332601"/>
            <a:ext cx="57708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  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51751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doc.: </a:t>
            </a:r>
            <a:r>
              <a:rPr lang="en-US" altLang="en-US" sz="1800" b="1"/>
              <a:t>IEEE </a:t>
            </a:r>
            <a:r>
              <a:rPr lang="en-US" altLang="en-US" sz="1800" b="1" smtClean="0"/>
              <a:t>802.11-22/0883r0</a:t>
            </a:r>
            <a:endParaRPr lang="en-US" altLang="en-US" sz="1800" b="1" dirty="0"/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660875" y="304800"/>
            <a:ext cx="330152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4" indent="0" algn="l"/>
            <a:r>
              <a:rPr lang="en-US" altLang="zh-CN" sz="1800" b="1" kern="1200" baseline="0" smtClean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June </a:t>
            </a:r>
            <a:r>
              <a:rPr lang="en-US" altLang="en-US" sz="1800" b="1" smtClean="0"/>
              <a:t>2022</a:t>
            </a:r>
            <a:endParaRPr lang="en-US" altLang="en-US" sz="18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anose="020B0600070205080204" pitchFamily="34" charset="-128"/>
          <a:cs typeface="MS PGothic" panose="020B0600070205080204" pitchFamily="34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  <a:ea typeface="MS PGothic" panose="020B0600070205080204" pitchFamily="34" charset="-128"/>
          <a:cs typeface="MS PGothic" panose="020B0600070205080204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  <a:ea typeface="MS PGothic" panose="020B0600070205080204" pitchFamily="34" charset="-128"/>
          <a:cs typeface="MS PGothic" panose="020B0600070205080204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  <a:ea typeface="MS PGothic" panose="020B0600070205080204" pitchFamily="34" charset="-128"/>
          <a:cs typeface="MS PGothic" panose="020B0600070205080204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  <a:ea typeface="MS PGothic" panose="020B0600070205080204" pitchFamily="34" charset="-128"/>
          <a:cs typeface="MS PGothic" panose="020B0600070205080204" pitchFamily="34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__1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__2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53ABCD13-380B-4CB5-B9B1-96CEC68A8A42}" type="slidenum">
              <a:rPr lang="en-US" altLang="en-US" sz="1200" b="0" dirty="0" smtClean="0"/>
              <a:t>1</a:t>
            </a:fld>
            <a:endParaRPr lang="en-US" altLang="en-US" sz="1200" b="0" dirty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altLang="zh-CN" smtClean="0">
                <a:latin typeface="Arial" panose="020B0604020202020204" pitchFamily="34" charset="0"/>
                <a:cs typeface="Arial" panose="020B0604020202020204" pitchFamily="34" charset="0"/>
              </a:rPr>
              <a:t>SBP Reporting Procedure</a:t>
            </a:r>
            <a:endParaRPr lang="en-US" altLang="zh-CN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951038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>
                <a:cs typeface="Arial" panose="020B0604020202020204" pitchFamily="34" charset="0"/>
              </a:rPr>
              <a:t>Date</a:t>
            </a:r>
            <a:r>
              <a:rPr lang="en-US" altLang="en-US" sz="2000">
                <a:cs typeface="Arial" panose="020B0604020202020204" pitchFamily="34" charset="0"/>
              </a:rPr>
              <a:t>:</a:t>
            </a:r>
            <a:r>
              <a:rPr lang="en-US" altLang="en-US" sz="2000" b="0">
                <a:cs typeface="Arial" panose="020B0604020202020204" pitchFamily="34" charset="0"/>
              </a:rPr>
              <a:t> </a:t>
            </a:r>
            <a:r>
              <a:rPr lang="en-US" altLang="en-US" sz="2000" b="0" smtClean="0">
                <a:cs typeface="Arial" panose="020B0604020202020204" pitchFamily="34" charset="0"/>
              </a:rPr>
              <a:t>2022-6-9</a:t>
            </a:r>
            <a:endParaRPr lang="en-US" altLang="en-US" sz="2000" b="0" dirty="0">
              <a:cs typeface="Arial" panose="020B0604020202020204" pitchFamily="34" charset="0"/>
            </a:endParaRPr>
          </a:p>
        </p:txBody>
      </p:sp>
      <p:sp>
        <p:nvSpPr>
          <p:cNvPr id="13320" name="Rectangle 12"/>
          <p:cNvSpPr>
            <a:spLocks noChangeArrowheads="1"/>
          </p:cNvSpPr>
          <p:nvPr/>
        </p:nvSpPr>
        <p:spPr bwMode="auto">
          <a:xfrm>
            <a:off x="685800" y="2352358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2000">
                <a:latin typeface="Arial" panose="020B0604020202020204" pitchFamily="34" charset="0"/>
                <a:cs typeface="Arial" panose="020B0604020202020204" pitchFamily="34" charset="0"/>
              </a:rPr>
              <a:t> Authors:</a:t>
            </a:r>
            <a:endParaRPr lang="en-US" altLang="en-US" sz="2000" b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7174230" y="6475730"/>
            <a:ext cx="1646605" cy="276999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ko-KR" smtClean="0">
                <a:sym typeface="+mn-ea"/>
              </a:rPr>
              <a:t>Chaoming Luo </a:t>
            </a:r>
            <a:r>
              <a:rPr lang="en-US" altLang="ko-KR" dirty="0">
                <a:sym typeface="+mn-ea"/>
              </a:rPr>
              <a:t>(OPPO)</a:t>
            </a:r>
            <a:endParaRPr lang="zh-CN" altLang="en-US"/>
          </a:p>
        </p:txBody>
      </p:sp>
      <p:graphicFrame>
        <p:nvGraphicFramePr>
          <p:cNvPr id="3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0166441"/>
              </p:ext>
            </p:extLst>
          </p:nvPr>
        </p:nvGraphicFramePr>
        <p:xfrm>
          <a:off x="685800" y="2880360"/>
          <a:ext cx="7858124" cy="146304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6764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42359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8139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97400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702733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148336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Affiliation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0" kern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Chaoming Luo</a:t>
                      </a:r>
                      <a:endParaRPr lang="ko-KR" altLang="en-US" sz="1800" b="0" kern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SG" alt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SG" altLang="ko-KR" sz="1800" b="0" dirty="0">
                          <a:effectLst/>
                          <a:latin typeface="Times New Roman" panose="02020603050405020304" pitchFamily="18" charset="0"/>
                          <a:ea typeface="Malgun Gothic" panose="020B0503020000020004" pitchFamily="50" charset="-127"/>
                        </a:rPr>
                        <a:t>OPPO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anose="02020603050405020304" pitchFamily="18" charset="0"/>
                          <a:ea typeface="Malgun Gothic" panose="020B0503020000020004" pitchFamily="50" charset="-127"/>
                        </a:rPr>
                        <a:t> 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anose="02020603050405020304" pitchFamily="18" charset="0"/>
                          <a:ea typeface="Malgun Gothic" panose="020B0503020000020004" pitchFamily="50" charset="-127"/>
                        </a:rPr>
                        <a:t> 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smtClean="0">
                          <a:effectLst/>
                          <a:latin typeface="Times New Roman" panose="02020603050405020304" pitchFamily="18" charset="0"/>
                          <a:ea typeface="Malgun Gothic" panose="020B0503020000020004" pitchFamily="50" charset="-127"/>
                        </a:rPr>
                        <a:t>luochaoming@oppo.com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800" kern="0" smtClean="0">
                          <a:effectLst/>
                          <a:latin typeface="Times New Roman" panose="02020603050405020304" pitchFamily="18" charset="0"/>
                          <a:sym typeface="+mn-ea"/>
                        </a:rPr>
                        <a:t>Lei Huang</a:t>
                      </a:r>
                      <a:endParaRPr lang="ko-KR" altLang="en-US" sz="18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0" kern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Pei Zhou</a:t>
                      </a:r>
                      <a:endParaRPr lang="ko-KR" altLang="en-US" sz="1800" b="0" kern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ko-KR" sz="18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4833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ko-KR" sz="18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ko-KR" sz="18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399" cy="914400"/>
          </a:xfrm>
        </p:spPr>
        <p:txBody>
          <a:bodyPr/>
          <a:lstStyle/>
          <a:p>
            <a:r>
              <a:rPr lang="en-US" altLang="zh-CN" smtClean="0">
                <a:latin typeface="Arial" panose="020B0604020202020204" pitchFamily="34" charset="0"/>
                <a:cs typeface="Arial" panose="020B0604020202020204" pitchFamily="34" charset="0"/>
              </a:rPr>
              <a:t>Frame length</a:t>
            </a:r>
            <a:endParaRPr lang="en-S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BAA79A68-64D1-4CCC-816B-FF3FB7B89AE4}" type="slidenum">
              <a:rPr lang="en-US" altLang="en-US" smtClean="0"/>
              <a:t>10</a:t>
            </a:fld>
            <a:endParaRPr lang="en-US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7174230" y="6475730"/>
            <a:ext cx="1646605" cy="276999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ko-KR"/>
              <a:t>Chaoming Luo (OPPO</a:t>
            </a:r>
            <a:r>
              <a:rPr lang="en-US" altLang="ko-KR" smtClean="0"/>
              <a:t>)</a:t>
            </a:r>
            <a:endParaRPr lang="en-US" altLang="ko-KR"/>
          </a:p>
        </p:txBody>
      </p:sp>
      <p:sp>
        <p:nvSpPr>
          <p:cNvPr id="7" name="矩形 6"/>
          <p:cNvSpPr/>
          <p:nvPr/>
        </p:nvSpPr>
        <p:spPr>
          <a:xfrm>
            <a:off x="595603" y="1469553"/>
            <a:ext cx="8091197" cy="2646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>
                <a:latin typeface="Arial" panose="020B0604020202020204" pitchFamily="34" charset="0"/>
                <a:cs typeface="Arial" panose="020B0604020202020204" pitchFamily="34" charset="0"/>
              </a:rPr>
              <a:t>9.2.4.8 Frame Body field</a:t>
            </a:r>
          </a:p>
          <a:p>
            <a:r>
              <a:rPr lang="en-US" sz="1400" b="1">
                <a:latin typeface="Arial" panose="020B0604020202020204" pitchFamily="34" charset="0"/>
                <a:cs typeface="Arial" panose="020B0604020202020204" pitchFamily="34" charset="0"/>
              </a:rPr>
              <a:t>Table 9-34—Maximum data unit sizes (in octets) and durations (in microseconds</a:t>
            </a:r>
            <a:r>
              <a:rPr lang="en-US" sz="1400" b="1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14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smtClean="0">
                <a:latin typeface="Arial" panose="020B0604020202020204" pitchFamily="34" charset="0"/>
                <a:cs typeface="Arial" panose="020B0604020202020204" pitchFamily="34" charset="0"/>
              </a:rPr>
              <a:t>HT </a:t>
            </a:r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MMPDU size</a:t>
            </a:r>
            <a:r>
              <a:rPr lang="en-US" sz="140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140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2304</a:t>
            </a:r>
          </a:p>
          <a:p>
            <a:r>
              <a:rPr lang="en-US" sz="1400" smtClean="0">
                <a:latin typeface="Arial" panose="020B0604020202020204" pitchFamily="34" charset="0"/>
                <a:cs typeface="Arial" panose="020B0604020202020204" pitchFamily="34" charset="0"/>
              </a:rPr>
              <a:t>VHT </a:t>
            </a:r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MMPDU size</a:t>
            </a:r>
            <a:r>
              <a:rPr lang="en-US" sz="140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140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3895 or 7991 or 11 </a:t>
            </a:r>
            <a:r>
              <a:rPr lang="en-US" sz="140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454 </a:t>
            </a:r>
            <a:r>
              <a:rPr lang="en-US" sz="1400" smtClean="0">
                <a:latin typeface="Arial" panose="020B0604020202020204" pitchFamily="34" charset="0"/>
                <a:cs typeface="Arial" panose="020B0604020202020204" pitchFamily="34" charset="0"/>
              </a:rPr>
              <a:t>(Note 1)</a:t>
            </a:r>
            <a:endParaRPr lang="en-US" sz="1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smtClean="0">
                <a:latin typeface="Arial" panose="020B0604020202020204" pitchFamily="34" charset="0"/>
                <a:cs typeface="Arial" panose="020B0604020202020204" pitchFamily="34" charset="0"/>
              </a:rPr>
              <a:t>HE </a:t>
            </a:r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MMPDU size</a:t>
            </a:r>
            <a:r>
              <a:rPr lang="en-US" sz="140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140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3839 or </a:t>
            </a:r>
            <a:r>
              <a:rPr lang="en-US" sz="14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7935</a:t>
            </a:r>
            <a:r>
              <a:rPr lang="en-US" sz="140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  <a:r>
              <a:rPr lang="en-US" sz="1400" smtClean="0">
                <a:latin typeface="Arial" panose="020B0604020202020204" pitchFamily="34" charset="0"/>
                <a:cs typeface="Arial" panose="020B0604020202020204" pitchFamily="34" charset="0"/>
              </a:rPr>
              <a:t>2.4G (Note 5), </a:t>
            </a:r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Otherwise </a:t>
            </a:r>
            <a:r>
              <a:rPr lang="en-US" sz="140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3895 or 7991 or </a:t>
            </a:r>
            <a:r>
              <a:rPr lang="en-US" sz="14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11 454 </a:t>
            </a:r>
            <a:r>
              <a:rPr lang="en-US" sz="1400" smtClean="0">
                <a:latin typeface="Arial" panose="020B0604020202020204" pitchFamily="34" charset="0"/>
                <a:cs typeface="Arial" panose="020B0604020202020204" pitchFamily="34" charset="0"/>
              </a:rPr>
              <a:t>(Note 7)</a:t>
            </a:r>
          </a:p>
          <a:p>
            <a:r>
              <a:rPr lang="en-US" i="1">
                <a:latin typeface="Arial" panose="020B0604020202020204" pitchFamily="34" charset="0"/>
                <a:cs typeface="Arial" panose="020B0604020202020204" pitchFamily="34" charset="0"/>
              </a:rPr>
              <a:t>NOTE 1—No direct constraint on the maximum MMPDU size; indirectly constrained by the maximum MPDU size (see 9.3.3.1 (Format of (PV0) Management frames</a:t>
            </a:r>
            <a:r>
              <a:rPr lang="en-US" i="1" smtClean="0">
                <a:latin typeface="Arial" panose="020B0604020202020204" pitchFamily="34" charset="0"/>
                <a:cs typeface="Arial" panose="020B0604020202020204" pitchFamily="34" charset="0"/>
              </a:rPr>
              <a:t>)).</a:t>
            </a:r>
          </a:p>
          <a:p>
            <a:r>
              <a:rPr lang="en-US" i="1">
                <a:latin typeface="Arial" panose="020B0604020202020204" pitchFamily="34" charset="0"/>
                <a:cs typeface="Arial" panose="020B0604020202020204" pitchFamily="34" charset="0"/>
              </a:rPr>
              <a:t>NOTE 3—No direct constraint on the maximum A-MSDU size; indirectly constrained by the maximum MPDU size</a:t>
            </a:r>
            <a:r>
              <a:rPr lang="en-US" i="1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i="1">
                <a:latin typeface="Arial" panose="020B0604020202020204" pitchFamily="34" charset="0"/>
                <a:cs typeface="Arial" panose="020B0604020202020204" pitchFamily="34" charset="0"/>
              </a:rPr>
              <a:t>NOTE 4—No direct constraint on the maximum MPDU size; indirectly constrained by the maximum MSDU/MMPDU or (for HT STAs only) A-MSDU size</a:t>
            </a:r>
            <a:r>
              <a:rPr lang="en-US" i="1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i="1">
                <a:latin typeface="Arial" panose="020B0604020202020204" pitchFamily="34" charset="0"/>
                <a:cs typeface="Arial" panose="020B0604020202020204" pitchFamily="34" charset="0"/>
              </a:rPr>
              <a:t>NOTE 5—No direct constraint on the maximum MPDU size; indirectly constrained by the maximum A-MSDU size.</a:t>
            </a:r>
          </a:p>
          <a:p>
            <a:r>
              <a:rPr lang="en-US" i="1">
                <a:latin typeface="Arial" panose="020B0604020202020204" pitchFamily="34" charset="0"/>
                <a:cs typeface="Arial" panose="020B0604020202020204" pitchFamily="34" charset="0"/>
              </a:rPr>
              <a:t>NOTE 7—The maximum MPDU size </a:t>
            </a:r>
            <a:r>
              <a:rPr lang="en-US" i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might be greater than the size declared as supported by the recipient </a:t>
            </a:r>
            <a:r>
              <a:rPr lang="en-US" i="1">
                <a:latin typeface="Arial" panose="020B0604020202020204" pitchFamily="34" charset="0"/>
                <a:cs typeface="Arial" panose="020B0604020202020204" pitchFamily="34" charset="0"/>
              </a:rPr>
              <a:t>if the MPDU is an </a:t>
            </a:r>
            <a:r>
              <a:rPr lang="en-US" i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 Compressed Beamforming/CQI </a:t>
            </a:r>
            <a:r>
              <a:rPr lang="en-US" i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frame</a:t>
            </a:r>
            <a:r>
              <a:rPr lang="en-US" i="1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i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595603" y="4143847"/>
            <a:ext cx="7796253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>
                <a:latin typeface="Arial" panose="020B0604020202020204" pitchFamily="34" charset="0"/>
                <a:cs typeface="Arial" panose="020B0604020202020204" pitchFamily="34" charset="0"/>
              </a:rPr>
              <a:t>9.7 Aggregate MPDU (A-MPDU</a:t>
            </a:r>
            <a:r>
              <a:rPr lang="en-US" sz="1400" b="1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maximum length of an A-MPDU in an HT PPDU is </a:t>
            </a:r>
            <a:r>
              <a:rPr lang="en-US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65 535 </a:t>
            </a:r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octets. The maximum length of an AMPDU in a DMG PPDU is </a:t>
            </a:r>
            <a:r>
              <a:rPr lang="en-US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262 143 </a:t>
            </a:r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octets. The maximum length of an A-MPDU pre-EOF padding in a VHT PPDU is </a:t>
            </a:r>
            <a:r>
              <a:rPr lang="en-US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1 048 575 </a:t>
            </a:r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octets. The maximum length of an A-MPDU pre-EOF padding in an HE PPDU is </a:t>
            </a:r>
            <a:r>
              <a:rPr lang="en-US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6 500 631 </a:t>
            </a:r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octets.  The maximum length of an A-MPDU in an EDMG PPDU is </a:t>
            </a:r>
            <a:r>
              <a:rPr lang="en-US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4 194 303 </a:t>
            </a:r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octets. The length of an A-MPDU addressed to a particular STA can be further constrained as described in 10.12.2 (A-MPDU length limit rules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b="1">
                <a:latin typeface="Arial" panose="020B0604020202020204" pitchFamily="34" charset="0"/>
                <a:cs typeface="Arial" panose="020B0604020202020204" pitchFamily="34" charset="0"/>
              </a:rPr>
              <a:t>10.12.2 (A-MPDU length limit rules</a:t>
            </a:r>
            <a:r>
              <a:rPr lang="en-US" sz="1400" b="1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14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MPDUs in an A-MPDU carried in an HT PPDU shall be limited to a maximum length of </a:t>
            </a:r>
            <a:r>
              <a:rPr lang="en-US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4095</a:t>
            </a:r>
            <a:r>
              <a:rPr lang="en-US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octets. </a:t>
            </a:r>
          </a:p>
        </p:txBody>
      </p:sp>
    </p:spTree>
    <p:extLst>
      <p:ext uri="{BB962C8B-B14F-4D97-AF65-F5344CB8AC3E}">
        <p14:creationId xmlns:p14="http://schemas.microsoft.com/office/powerpoint/2010/main" val="577356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399" cy="914400"/>
          </a:xfrm>
        </p:spPr>
        <p:txBody>
          <a:bodyPr/>
          <a:lstStyle/>
          <a:p>
            <a:r>
              <a:rPr lang="en-US" altLang="zh-CN" smtClean="0">
                <a:latin typeface="Arial" panose="020B0604020202020204" pitchFamily="34" charset="0"/>
                <a:cs typeface="Arial" panose="020B0604020202020204" pitchFamily="34" charset="0"/>
              </a:rPr>
              <a:t>CSI report size</a:t>
            </a:r>
            <a:endParaRPr lang="en-S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BAA79A68-64D1-4CCC-816B-FF3FB7B89AE4}" type="slidenum">
              <a:rPr lang="en-US" altLang="en-US" smtClean="0"/>
              <a:t>11</a:t>
            </a:fld>
            <a:endParaRPr lang="en-US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7174230" y="6475730"/>
            <a:ext cx="1646605" cy="276999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ko-KR"/>
              <a:t>Chaoming Luo (OPPO</a:t>
            </a:r>
            <a:r>
              <a:rPr lang="en-US" altLang="ko-KR" smtClean="0"/>
              <a:t>)</a:t>
            </a:r>
            <a:endParaRPr lang="en-US" altLang="ko-KR"/>
          </a:p>
        </p:txBody>
      </p:sp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8932355"/>
              </p:ext>
            </p:extLst>
          </p:nvPr>
        </p:nvGraphicFramePr>
        <p:xfrm>
          <a:off x="627739" y="3249594"/>
          <a:ext cx="8153403" cy="21945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36678"/>
                <a:gridCol w="545383"/>
                <a:gridCol w="1159790"/>
                <a:gridCol w="555299"/>
                <a:gridCol w="753491"/>
                <a:gridCol w="753491"/>
                <a:gridCol w="1379857"/>
                <a:gridCol w="1969414"/>
              </a:tblGrid>
              <a:tr h="1219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BW</a:t>
                      </a:r>
                      <a:endParaRPr lang="zh-CN" sz="1800" kern="1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Ng</a:t>
                      </a:r>
                      <a:endParaRPr lang="zh-CN" sz="1800" kern="1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0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Nsc</a:t>
                      </a:r>
                      <a:endParaRPr lang="zh-CN" sz="1800" kern="1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Nb</a:t>
                      </a:r>
                      <a:endParaRPr lang="zh-CN" sz="1800" kern="1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CN" sz="1800" kern="100" smtClean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Ntx</a:t>
                      </a:r>
                      <a:endParaRPr lang="zh-CN" sz="1800" kern="1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CN" sz="1800" kern="100" smtClean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Nrx</a:t>
                      </a:r>
                      <a:endParaRPr lang="zh-CN" sz="1800" kern="1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Size </a:t>
                      </a:r>
                      <a:r>
                        <a:rPr lang="en-US" sz="1800" kern="10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(bits)</a:t>
                      </a:r>
                      <a:endParaRPr lang="zh-CN" sz="1800" kern="1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CN" sz="1800" kern="100" smtClean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Size (octets)</a:t>
                      </a:r>
                      <a:endParaRPr lang="zh-CN" sz="1800" kern="1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CN" sz="1800" kern="100" smtClean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20MHz</a:t>
                      </a:r>
                      <a:endParaRPr lang="zh-CN" sz="1800" kern="1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CN" sz="1800" kern="100" smtClean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16</a:t>
                      </a:r>
                      <a:endParaRPr lang="zh-CN" sz="1800" kern="1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CN" sz="1800" kern="100" smtClean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242÷16</a:t>
                      </a:r>
                      <a:endParaRPr lang="zh-CN" sz="1800" kern="1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CN" sz="1800" kern="100" smtClean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10</a:t>
                      </a:r>
                      <a:endParaRPr lang="zh-CN" sz="1800" kern="1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CN" sz="1800" kern="100" smtClean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2</a:t>
                      </a:r>
                      <a:endParaRPr lang="zh-CN" sz="1800" kern="1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CN" sz="1800" kern="100" smtClean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2</a:t>
                      </a:r>
                      <a:endParaRPr lang="zh-CN" sz="1800" kern="1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kern="10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1304</a:t>
                      </a:r>
                      <a:endParaRPr lang="zh-CN" sz="1800" kern="1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CN" sz="1800" kern="100" smtClean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163</a:t>
                      </a:r>
                      <a:endParaRPr lang="zh-CN" sz="1800" kern="1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20MHz</a:t>
                      </a:r>
                      <a:endParaRPr lang="zh-CN" sz="1800" kern="1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zh-CN" sz="1800" kern="1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0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242</a:t>
                      </a:r>
                      <a:r>
                        <a:rPr lang="en-US" altLang="zh-CN" sz="1800" kern="100" smtClean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÷</a:t>
                      </a:r>
                      <a:r>
                        <a:rPr lang="en-US" sz="1800" kern="10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zh-CN" sz="1800" kern="1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CN" sz="1800" kern="100" smtClean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</a:t>
                      </a:r>
                      <a:endParaRPr lang="zh-CN" sz="1800" kern="1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CN" sz="1800" kern="100" smtClean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2</a:t>
                      </a:r>
                      <a:endParaRPr lang="zh-CN" sz="1800" kern="1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CN" sz="1800" kern="100" smtClean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2</a:t>
                      </a:r>
                      <a:endParaRPr lang="zh-CN" sz="1800" kern="1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kern="10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4824</a:t>
                      </a:r>
                      <a:endParaRPr lang="zh-CN" sz="1800" kern="1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CN" sz="1800" kern="100" smtClean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804</a:t>
                      </a:r>
                      <a:endParaRPr lang="zh-CN" sz="1800" kern="1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40MHz</a:t>
                      </a:r>
                      <a:endParaRPr lang="zh-CN" sz="1800" kern="1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zh-CN" sz="1800" kern="1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0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484</a:t>
                      </a:r>
                      <a:r>
                        <a:rPr lang="en-US" altLang="zh-CN" sz="1800" kern="100" smtClean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÷</a:t>
                      </a:r>
                      <a:r>
                        <a:rPr lang="en-US" sz="1800" kern="10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zh-CN" sz="1800" kern="1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CN" sz="1800" kern="10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</a:t>
                      </a:r>
                      <a:endParaRPr lang="zh-CN" sz="1800" kern="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CN" sz="1800" kern="10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2</a:t>
                      </a:r>
                      <a:endParaRPr lang="zh-CN" sz="18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CN" sz="1800" kern="10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2</a:t>
                      </a:r>
                      <a:endParaRPr lang="zh-CN" sz="18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kern="10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9704</a:t>
                      </a:r>
                      <a:endParaRPr lang="zh-CN" sz="18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CN" sz="1800" kern="10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1213</a:t>
                      </a:r>
                      <a:endParaRPr lang="zh-CN" sz="18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CN" sz="1800" kern="100" smtClean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80MHz</a:t>
                      </a:r>
                      <a:endParaRPr lang="zh-CN" sz="1800" kern="1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CN" sz="1800" kern="100" smtClean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4</a:t>
                      </a:r>
                      <a:endParaRPr lang="zh-CN" sz="1800" kern="1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0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996</a:t>
                      </a:r>
                      <a:r>
                        <a:rPr lang="en-US" altLang="zh-CN" sz="1800" kern="100" smtClean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÷</a:t>
                      </a:r>
                      <a:r>
                        <a:rPr lang="en-US" sz="1800" kern="10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zh-CN" sz="1800" kern="1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CN" sz="1800" kern="10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10</a:t>
                      </a:r>
                      <a:endParaRPr lang="zh-CN" sz="1800" kern="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CN" sz="1800" kern="10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2</a:t>
                      </a:r>
                      <a:endParaRPr lang="zh-CN" sz="18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CN" sz="1800" kern="10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2</a:t>
                      </a:r>
                      <a:endParaRPr lang="zh-CN" sz="18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CN" sz="1800" kern="10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19920</a:t>
                      </a:r>
                      <a:endParaRPr lang="zh-CN" sz="18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CN" sz="1800" kern="10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2490</a:t>
                      </a:r>
                      <a:endParaRPr lang="zh-CN" sz="18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CN" sz="1800" kern="100" smtClean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80MHz</a:t>
                      </a:r>
                      <a:endParaRPr lang="zh-CN" sz="1800" kern="1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CN" sz="1800" kern="100" smtClean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4</a:t>
                      </a:r>
                      <a:endParaRPr lang="zh-CN" sz="1800" kern="1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0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996</a:t>
                      </a:r>
                      <a:r>
                        <a:rPr lang="en-US" altLang="zh-CN" sz="1800" kern="100" smtClean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÷</a:t>
                      </a:r>
                      <a:r>
                        <a:rPr lang="en-US" sz="1800" kern="10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zh-CN" sz="1800" kern="1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CN" sz="1800" kern="10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10</a:t>
                      </a:r>
                      <a:endParaRPr lang="zh-CN" sz="1800" kern="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CN" sz="1800" kern="10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4</a:t>
                      </a:r>
                      <a:endParaRPr lang="zh-CN" sz="18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CN" sz="1800" kern="10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4</a:t>
                      </a:r>
                      <a:endParaRPr lang="zh-CN" sz="18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CN" sz="1800" kern="10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79776</a:t>
                      </a:r>
                      <a:endParaRPr lang="zh-CN" sz="18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CN" sz="1800" kern="10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9972</a:t>
                      </a:r>
                      <a:endParaRPr lang="zh-CN" sz="18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CN" sz="1800" kern="100" smtClean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160MHz</a:t>
                      </a:r>
                      <a:endParaRPr lang="zh-CN" sz="1800" kern="1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CN" sz="1800" kern="100" smtClean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8</a:t>
                      </a:r>
                      <a:endParaRPr lang="zh-CN" sz="1800" kern="1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0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2×996</a:t>
                      </a:r>
                      <a:r>
                        <a:rPr lang="en-US" altLang="zh-CN" sz="1800" kern="100" smtClean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÷</a:t>
                      </a:r>
                      <a:r>
                        <a:rPr lang="en-US" altLang="zh-CN" sz="1800" kern="100" smtClean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</a:t>
                      </a:r>
                      <a:endParaRPr lang="zh-CN" sz="1800" kern="1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CN" sz="1800" kern="10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10</a:t>
                      </a:r>
                      <a:endParaRPr lang="zh-CN" sz="1800" kern="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CN" sz="1800" kern="10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6</a:t>
                      </a:r>
                      <a:endParaRPr lang="zh-CN" sz="18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CN" sz="1800" kern="10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6</a:t>
                      </a:r>
                      <a:endParaRPr lang="zh-CN" sz="18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CN" sz="1800" kern="10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179496</a:t>
                      </a:r>
                      <a:endParaRPr lang="zh-CN" sz="18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CN" sz="1800" kern="10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22437</a:t>
                      </a:r>
                      <a:endParaRPr lang="zh-CN" sz="1800" kern="1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CN" sz="1800" kern="100" smtClean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160MHz</a:t>
                      </a:r>
                      <a:endParaRPr lang="zh-CN" sz="1800" kern="1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CN" sz="1800" kern="100" smtClean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8</a:t>
                      </a:r>
                      <a:endParaRPr lang="zh-CN" sz="1800" kern="1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0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2×996</a:t>
                      </a:r>
                      <a:r>
                        <a:rPr lang="en-US" altLang="zh-CN" sz="1800" kern="100" smtClean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÷</a:t>
                      </a:r>
                      <a:r>
                        <a:rPr lang="en-US" altLang="zh-CN" sz="1800" kern="100" smtClean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</a:t>
                      </a:r>
                      <a:endParaRPr lang="zh-CN" altLang="en-US" sz="1800" kern="1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CN" sz="1800" kern="10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10</a:t>
                      </a:r>
                      <a:endParaRPr lang="zh-CN" sz="1800" kern="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CN" sz="1800" kern="10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8</a:t>
                      </a:r>
                      <a:endParaRPr lang="zh-CN" sz="18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CN" sz="1800" kern="10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8</a:t>
                      </a:r>
                      <a:endParaRPr lang="zh-CN" sz="18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CN" sz="1800" kern="10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319104</a:t>
                      </a:r>
                      <a:endParaRPr lang="zh-CN" sz="18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CN" sz="1800" kern="10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39888</a:t>
                      </a:r>
                      <a:endParaRPr lang="zh-CN" sz="1800" kern="1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9" name="矩形 8"/>
          <p:cNvSpPr/>
          <p:nvPr/>
        </p:nvSpPr>
        <p:spPr>
          <a:xfrm>
            <a:off x="602341" y="1467090"/>
            <a:ext cx="8153401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600" smtClean="0">
                <a:latin typeface="Arial" panose="020B0604020202020204" pitchFamily="34" charset="0"/>
                <a:cs typeface="Arial" panose="020B0604020202020204" pitchFamily="34" charset="0"/>
              </a:rPr>
              <a:t>Calculate </a:t>
            </a:r>
            <a:r>
              <a:rPr lang="en-US" altLang="zh-CN" sz="1600">
                <a:latin typeface="Arial" panose="020B0604020202020204" pitchFamily="34" charset="0"/>
                <a:cs typeface="Arial" panose="020B0604020202020204" pitchFamily="34" charset="0"/>
              </a:rPr>
              <a:t>size of CSI (</a:t>
            </a:r>
            <a:r>
              <a:rPr lang="en-US" altLang="zh-CN" sz="1600" b="1">
                <a:latin typeface="Arial" panose="020B0604020202020204" pitchFamily="34" charset="0"/>
                <a:cs typeface="Arial" panose="020B0604020202020204" pitchFamily="34" charset="0"/>
              </a:rPr>
              <a:t>Per-link Fractional Scaling</a:t>
            </a:r>
            <a:r>
              <a:rPr lang="en-US" altLang="zh-CN" sz="1600" smtClean="0">
                <a:latin typeface="Arial" panose="020B0604020202020204" pitchFamily="34" charset="0"/>
                <a:cs typeface="Arial" panose="020B0604020202020204" pitchFamily="34" charset="0"/>
              </a:rPr>
              <a:t>) as below:</a:t>
            </a:r>
          </a:p>
          <a:p>
            <a:r>
              <a:rPr lang="en-US" altLang="zh-CN" sz="1600">
                <a:latin typeface="Arial" panose="020B0604020202020204" pitchFamily="34" charset="0"/>
                <a:cs typeface="Arial" panose="020B0604020202020204" pitchFamily="34" charset="0"/>
              </a:rPr>
              <a:t>For each TX/RX Antenna Pair, </a:t>
            </a:r>
            <a:r>
              <a:rPr lang="en-US" altLang="zh-CN" sz="1600" b="1">
                <a:latin typeface="Arial" panose="020B0604020202020204" pitchFamily="34" charset="0"/>
                <a:cs typeface="Arial" panose="020B0604020202020204" pitchFamily="34" charset="0"/>
              </a:rPr>
              <a:t>two</a:t>
            </a:r>
            <a:r>
              <a:rPr lang="en-US" altLang="zh-CN" sz="16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1600" b="1">
                <a:latin typeface="Arial" panose="020B0604020202020204" pitchFamily="34" charset="0"/>
                <a:cs typeface="Arial" panose="020B0604020202020204" pitchFamily="34" charset="0"/>
              </a:rPr>
              <a:t>bits</a:t>
            </a:r>
            <a:r>
              <a:rPr lang="en-US" altLang="zh-CN" sz="1600">
                <a:latin typeface="Arial" panose="020B0604020202020204" pitchFamily="34" charset="0"/>
                <a:cs typeface="Arial" panose="020B0604020202020204" pitchFamily="34" charset="0"/>
              </a:rPr>
              <a:t> are used for signaling the value of </a:t>
            </a:r>
            <a:r>
              <a:rPr lang="zh-CN" altLang="en-US" sz="1600">
                <a:latin typeface="Arial" panose="020B0604020202020204" pitchFamily="34" charset="0"/>
                <a:cs typeface="Arial" panose="020B0604020202020204" pitchFamily="34" charset="0"/>
              </a:rPr>
              <a:t>𝜶 </a:t>
            </a:r>
            <a:r>
              <a:rPr lang="en-US" altLang="zh-CN" sz="160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altLang="zh-CN" sz="1600" b="1">
                <a:latin typeface="Arial" panose="020B0604020202020204" pitchFamily="34" charset="0"/>
                <a:cs typeface="Arial" panose="020B0604020202020204" pitchFamily="34" charset="0"/>
              </a:rPr>
              <a:t>four</a:t>
            </a:r>
            <a:r>
              <a:rPr lang="en-US" altLang="zh-CN" sz="16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1600" b="1">
                <a:latin typeface="Arial" panose="020B0604020202020204" pitchFamily="34" charset="0"/>
                <a:cs typeface="Arial" panose="020B0604020202020204" pitchFamily="34" charset="0"/>
              </a:rPr>
              <a:t>bits</a:t>
            </a:r>
            <a:r>
              <a:rPr lang="en-US" altLang="zh-CN" sz="1600">
                <a:latin typeface="Arial" panose="020B0604020202020204" pitchFamily="34" charset="0"/>
                <a:cs typeface="Arial" panose="020B0604020202020204" pitchFamily="34" charset="0"/>
              </a:rPr>
              <a:t> are used for signaling the value of </a:t>
            </a:r>
            <a:r>
              <a:rPr lang="zh-CN" altLang="en-US" sz="1600" smtClean="0">
                <a:latin typeface="Arial" panose="020B0604020202020204" pitchFamily="34" charset="0"/>
                <a:cs typeface="Arial" panose="020B0604020202020204" pitchFamily="34" charset="0"/>
              </a:rPr>
              <a:t>𝜷</a:t>
            </a:r>
            <a:r>
              <a:rPr lang="en-US" altLang="zh-CN" sz="160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altLang="zh-CN" sz="1600">
                <a:latin typeface="Arial" panose="020B0604020202020204" pitchFamily="34" charset="0"/>
                <a:cs typeface="Arial" panose="020B0604020202020204" pitchFamily="34" charset="0"/>
              </a:rPr>
              <a:t>The size of CSI matrix for </a:t>
            </a:r>
            <a:r>
              <a:rPr lang="en-US" altLang="zh-CN" sz="160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each carrier </a:t>
            </a:r>
            <a:r>
              <a:rPr lang="en-US" altLang="zh-CN" sz="1600">
                <a:latin typeface="Arial" panose="020B0604020202020204" pitchFamily="34" charset="0"/>
                <a:cs typeface="Arial" panose="020B0604020202020204" pitchFamily="34" charset="0"/>
              </a:rPr>
              <a:t>is </a:t>
            </a:r>
            <a:r>
              <a:rPr lang="en-US" altLang="zh-CN" sz="1600" b="1" i="1" smtClean="0">
                <a:latin typeface="Arial" panose="020B0604020202020204" pitchFamily="34" charset="0"/>
                <a:cs typeface="Arial" panose="020B0604020202020204" pitchFamily="34" charset="0"/>
              </a:rPr>
              <a:t>2×Nb×Ntx×Nrx</a:t>
            </a:r>
            <a:r>
              <a:rPr lang="en-US" altLang="zh-CN" sz="1600" smtClean="0">
                <a:latin typeface="Arial" panose="020B0604020202020204" pitchFamily="34" charset="0"/>
                <a:cs typeface="Arial" panose="020B0604020202020204" pitchFamily="34" charset="0"/>
              </a:rPr>
              <a:t> bits.</a:t>
            </a:r>
            <a:endParaRPr lang="en-US" altLang="zh-CN" sz="16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zh-CN" sz="1600">
                <a:latin typeface="Arial" panose="020B0604020202020204" pitchFamily="34" charset="0"/>
                <a:cs typeface="Arial" panose="020B0604020202020204" pitchFamily="34" charset="0"/>
              </a:rPr>
              <a:t>The size of the </a:t>
            </a:r>
            <a:r>
              <a:rPr lang="en-US" altLang="zh-CN" sz="160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CSI Report </a:t>
            </a:r>
            <a:r>
              <a:rPr lang="en-US" altLang="zh-CN" sz="1600">
                <a:latin typeface="Arial" panose="020B0604020202020204" pitchFamily="34" charset="0"/>
                <a:cs typeface="Arial" panose="020B0604020202020204" pitchFamily="34" charset="0"/>
              </a:rPr>
              <a:t>field is </a:t>
            </a:r>
            <a:r>
              <a:rPr lang="en-US" altLang="zh-CN" sz="1600" b="1" i="1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1600" b="1" i="1" smtClean="0">
                <a:latin typeface="Arial" panose="020B0604020202020204" pitchFamily="34" charset="0"/>
                <a:cs typeface="Arial" panose="020B0604020202020204" pitchFamily="34" charset="0"/>
              </a:rPr>
              <a:t>Nsc</a:t>
            </a:r>
            <a:r>
              <a:rPr lang="en-US" altLang="zh-CN" sz="1600" b="1" i="1">
                <a:latin typeface="Arial" panose="020B0604020202020204" pitchFamily="34" charset="0"/>
                <a:cs typeface="Arial" panose="020B0604020202020204" pitchFamily="34" charset="0"/>
              </a:rPr>
              <a:t>× (</a:t>
            </a:r>
            <a:r>
              <a:rPr lang="en-US" altLang="zh-CN" sz="1600" b="1" i="1" smtClean="0">
                <a:latin typeface="Arial" panose="020B0604020202020204" pitchFamily="34" charset="0"/>
                <a:cs typeface="Arial" panose="020B0604020202020204" pitchFamily="34" charset="0"/>
              </a:rPr>
              <a:t>2×Nb×Ntx×Nrx) </a:t>
            </a:r>
            <a:r>
              <a:rPr lang="en-US" altLang="zh-CN" sz="1600" b="1" i="1"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en-US" altLang="zh-CN" sz="1600" b="1" i="1" smtClean="0">
                <a:latin typeface="Arial" panose="020B0604020202020204" pitchFamily="34" charset="0"/>
                <a:cs typeface="Arial" panose="020B0604020202020204" pitchFamily="34" charset="0"/>
              </a:rPr>
              <a:t>6×Ntx×Nrx  </a:t>
            </a:r>
            <a:r>
              <a:rPr lang="en-US" altLang="zh-CN" sz="1600" smtClean="0">
                <a:latin typeface="Arial" panose="020B0604020202020204" pitchFamily="34" charset="0"/>
                <a:cs typeface="Arial" panose="020B0604020202020204" pitchFamily="34" charset="0"/>
              </a:rPr>
              <a:t>bits.</a:t>
            </a:r>
          </a:p>
          <a:p>
            <a:endParaRPr lang="en-US" altLang="zh-CN" sz="160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zh-CN" sz="1600" smtClean="0">
                <a:latin typeface="Arial" panose="020B0604020202020204" pitchFamily="34" charset="0"/>
                <a:cs typeface="Arial" panose="020B0604020202020204" pitchFamily="34" charset="0"/>
              </a:rPr>
              <a:t>Some typical examples are:</a:t>
            </a:r>
            <a:endParaRPr lang="en-US" altLang="zh-CN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653100" y="5546885"/>
            <a:ext cx="835660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smtClean="0">
                <a:latin typeface="Arial" panose="020B0604020202020204" pitchFamily="34" charset="0"/>
                <a:cs typeface="Arial" panose="020B0604020202020204" pitchFamily="34" charset="0"/>
              </a:rPr>
              <a:t>An HE MMPDU </a:t>
            </a:r>
            <a:r>
              <a:rPr lang="en-US" sz="1600" b="1" smtClean="0">
                <a:latin typeface="Arial" panose="020B0604020202020204" pitchFamily="34" charset="0"/>
                <a:cs typeface="Arial" panose="020B0604020202020204" pitchFamily="34" charset="0"/>
              </a:rPr>
              <a:t>may not </a:t>
            </a:r>
            <a:r>
              <a:rPr lang="en-US" sz="1600" smtClean="0">
                <a:latin typeface="Arial" panose="020B0604020202020204" pitchFamily="34" charset="0"/>
                <a:cs typeface="Arial" panose="020B0604020202020204" pitchFamily="34" charset="0"/>
              </a:rPr>
              <a:t>be long enough (around </a:t>
            </a:r>
            <a:r>
              <a:rPr lang="en-US" sz="160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3839 or </a:t>
            </a:r>
            <a:r>
              <a:rPr lang="en-US" sz="160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7935 </a:t>
            </a:r>
            <a:r>
              <a:rPr lang="en-US" sz="1600">
                <a:latin typeface="Arial" panose="020B0604020202020204" pitchFamily="34" charset="0"/>
                <a:cs typeface="Arial" panose="020B0604020202020204" pitchFamily="34" charset="0"/>
              </a:rPr>
              <a:t>octets</a:t>
            </a:r>
            <a:r>
              <a:rPr lang="en-US" sz="160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smtClean="0">
                <a:latin typeface="Arial" panose="020B0604020202020204" pitchFamily="34" charset="0"/>
                <a:cs typeface="Arial" panose="020B0604020202020204" pitchFamily="34" charset="0"/>
              </a:rPr>
              <a:t>for 2.4GHz, </a:t>
            </a:r>
            <a:r>
              <a:rPr lang="en-US" sz="160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3895 or 7991 or</a:t>
            </a:r>
            <a:r>
              <a:rPr lang="en-US" sz="16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11 454 </a:t>
            </a:r>
            <a:r>
              <a:rPr lang="en-US" sz="1600">
                <a:latin typeface="Arial" panose="020B0604020202020204" pitchFamily="34" charset="0"/>
                <a:cs typeface="Arial" panose="020B0604020202020204" pitchFamily="34" charset="0"/>
              </a:rPr>
              <a:t>octets</a:t>
            </a:r>
            <a:r>
              <a:rPr lang="en-US" sz="160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smtClean="0">
                <a:latin typeface="Arial" panose="020B0604020202020204" pitchFamily="34" charset="0"/>
                <a:cs typeface="Arial" panose="020B0604020202020204" pitchFamily="34" charset="0"/>
              </a:rPr>
              <a:t>for 5GHz or 6GHz) to carry one CSI report.</a:t>
            </a:r>
          </a:p>
        </p:txBody>
      </p:sp>
      <p:sp>
        <p:nvSpPr>
          <p:cNvPr id="3" name="矩形 2"/>
          <p:cNvSpPr/>
          <p:nvPr/>
        </p:nvSpPr>
        <p:spPr>
          <a:xfrm>
            <a:off x="653100" y="6096000"/>
            <a:ext cx="76962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>
                <a:latin typeface="Arial" panose="020B0604020202020204" pitchFamily="34" charset="0"/>
                <a:cs typeface="Arial" panose="020B0604020202020204" pitchFamily="34" charset="0"/>
              </a:rPr>
              <a:t>Ref: 11-22-0533-03-00bf-updated-proposal-on-csi-formatting-for-the-sensing-measurement-report</a:t>
            </a:r>
          </a:p>
        </p:txBody>
      </p:sp>
    </p:spTree>
    <p:extLst>
      <p:ext uri="{BB962C8B-B14F-4D97-AF65-F5344CB8AC3E}">
        <p14:creationId xmlns:p14="http://schemas.microsoft.com/office/powerpoint/2010/main" val="910557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077200" cy="914400"/>
          </a:xfrm>
        </p:spPr>
        <p:txBody>
          <a:bodyPr/>
          <a:lstStyle/>
          <a:p>
            <a:r>
              <a:rPr lang="en-US" altLang="zh-CN" smtClean="0">
                <a:latin typeface="Arial" panose="020B0604020202020204" pitchFamily="34" charset="0"/>
                <a:cs typeface="Arial" panose="020B0604020202020204" pitchFamily="34" charset="0"/>
              </a:rPr>
              <a:t>Segmented CBF </a:t>
            </a:r>
            <a:r>
              <a:rPr lang="en-US" altLang="zh-CN">
                <a:latin typeface="Arial" panose="020B0604020202020204" pitchFamily="34" charset="0"/>
                <a:cs typeface="Arial" panose="020B0604020202020204" pitchFamily="34" charset="0"/>
              </a:rPr>
              <a:t>report</a:t>
            </a:r>
            <a:endParaRPr lang="en-S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BAA79A68-64D1-4CCC-816B-FF3FB7B89AE4}" type="slidenum">
              <a:rPr lang="en-US" altLang="en-US" smtClean="0"/>
              <a:t>12</a:t>
            </a:fld>
            <a:endParaRPr lang="en-US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7174230" y="6475730"/>
            <a:ext cx="1646605" cy="276999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ko-KR"/>
              <a:t>Chaoming Luo (OPPO</a:t>
            </a:r>
            <a:r>
              <a:rPr lang="en-US" altLang="ko-KR" smtClean="0"/>
              <a:t>)</a:t>
            </a:r>
            <a:endParaRPr lang="en-US" altLang="ko-KR"/>
          </a:p>
        </p:txBody>
      </p:sp>
      <p:sp>
        <p:nvSpPr>
          <p:cNvPr id="10" name="内容占位符 2">
            <a:extLst>
              <a:ext uri="{FF2B5EF4-FFF2-40B4-BE49-F238E27FC236}">
                <a16:creationId xmlns="" xmlns:a16="http://schemas.microsoft.com/office/drawing/2014/main" id="{16BE151B-BE12-4A42-A5BE-CFB13E0BE6FC}"/>
              </a:ext>
            </a:extLst>
          </p:cNvPr>
          <p:cNvSpPr txBox="1">
            <a:spLocks/>
          </p:cNvSpPr>
          <p:nvPr/>
        </p:nvSpPr>
        <p:spPr>
          <a:xfrm>
            <a:off x="458949" y="1524000"/>
            <a:ext cx="8302301" cy="43434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Wingdings" panose="05000000000000000000" pitchFamily="2" charset="2"/>
              <a:buChar char="q"/>
            </a:pPr>
            <a:r>
              <a:rPr lang="en-US" altLang="zh-CN" sz="1600" ker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26.7.4 Rules for generating segmented </a:t>
            </a:r>
            <a:r>
              <a:rPr lang="en-US" altLang="zh-CN" sz="1600" kern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feedback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altLang="zh-CN" sz="1200" ker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the HE compressed beamforming/CQI report solicited by the HE beamformer would result in an </a:t>
            </a:r>
            <a:r>
              <a:rPr lang="en-US" altLang="zh-CN" sz="1200" kern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 Compressed </a:t>
            </a:r>
            <a:r>
              <a:rPr lang="en-US" altLang="zh-CN" sz="1200" ker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Beamforming/CQI frame that </a:t>
            </a:r>
            <a:r>
              <a:rPr lang="en-US" altLang="zh-CN" sz="1200" b="1" ker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exceeds 11 454 octets in length</a:t>
            </a:r>
            <a:r>
              <a:rPr lang="en-US" altLang="zh-CN" sz="1200" ker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then the HE </a:t>
            </a:r>
            <a:r>
              <a:rPr lang="en-US" altLang="zh-CN" sz="1200" kern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compressed beamforming/CQI </a:t>
            </a:r>
            <a:r>
              <a:rPr lang="en-US" altLang="zh-CN" sz="1200" ker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report shall be </a:t>
            </a:r>
            <a:r>
              <a:rPr lang="en-US" altLang="zh-CN" sz="1200" b="1" ker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split into up to 8 feedback segments</a:t>
            </a:r>
            <a:r>
              <a:rPr lang="en-US" altLang="zh-CN" sz="1200" ker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Each feedback segment shall </a:t>
            </a:r>
            <a:r>
              <a:rPr lang="en-US" altLang="zh-CN" sz="1200" kern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 included </a:t>
            </a:r>
            <a:r>
              <a:rPr lang="en-US" altLang="zh-CN" sz="1200" ker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a separate HE Compressed Beamforming/CQI frame and shall contain successive portions of </a:t>
            </a:r>
            <a:r>
              <a:rPr lang="en-US" altLang="zh-CN" sz="1200" kern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HE </a:t>
            </a:r>
            <a:r>
              <a:rPr lang="en-US" altLang="zh-CN" sz="1200" ker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compressed beamforming/CQI report. Each feedback segment shall be of equal length, except the </a:t>
            </a:r>
            <a:r>
              <a:rPr lang="en-US" altLang="zh-CN" sz="1200" kern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last feedback </a:t>
            </a:r>
            <a:r>
              <a:rPr lang="en-US" altLang="zh-CN" sz="1200" ker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segment that may be smaller. Each HE Compressed Beamforming/CQI frame that includes a feedback segment that is not the last feedback segment shall have a length of 11 454 octets. Each feedback segment is identified by the value of the </a:t>
            </a:r>
            <a:r>
              <a:rPr lang="en-US" altLang="zh-CN" sz="1200" b="1" ker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Remaining Feedback Segments subfield and the First Feedback Segment subfield</a:t>
            </a:r>
            <a:r>
              <a:rPr lang="en-US" altLang="zh-CN" sz="1200" ker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the HE MIMO Control field as defined in 9.4.1.64 (HE MIMO Control field(11ax)); the other nonreserved subfields of the HE MIMO Control field shall be the same for all feedback segments. </a:t>
            </a:r>
            <a:r>
              <a:rPr lang="en-US" altLang="zh-CN" sz="1200" b="1" ker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feedback segments </a:t>
            </a:r>
            <a:r>
              <a:rPr lang="en-US" altLang="zh-CN" sz="1200" ker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shall be sent in a </a:t>
            </a:r>
            <a:r>
              <a:rPr lang="en-US" altLang="zh-CN" sz="1200" b="1" ker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single A-MPDU </a:t>
            </a:r>
            <a:r>
              <a:rPr lang="en-US" altLang="zh-CN" sz="1200" ker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contained in a PPDU and shall be included in the AMPDU in the descending order of the Remaining Feedback Segments subfield </a:t>
            </a:r>
            <a:r>
              <a:rPr lang="en-US" altLang="zh-CN" sz="1200" kern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values.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altLang="zh-CN" sz="1200" ker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 HE beamformer that sends a BFRP Trigger frame, in its first attempt to retrieve an HE </a:t>
            </a:r>
            <a:r>
              <a:rPr lang="en-US" altLang="zh-CN" sz="1200" kern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compressed beamforming/CQI </a:t>
            </a:r>
            <a:r>
              <a:rPr lang="en-US" altLang="zh-CN" sz="1200" ker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report from an HE beamformee, shall </a:t>
            </a:r>
            <a:r>
              <a:rPr lang="en-US" altLang="zh-CN" sz="1200" b="1" ker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solicit all</a:t>
            </a:r>
            <a:r>
              <a:rPr lang="en-US" altLang="zh-CN" sz="1200" ker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possible feedback segments by setting </a:t>
            </a:r>
            <a:r>
              <a:rPr lang="en-US" altLang="zh-CN" sz="1200" kern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of </a:t>
            </a:r>
            <a:r>
              <a:rPr lang="en-US" altLang="zh-CN" sz="1200" ker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bits in the </a:t>
            </a:r>
            <a:r>
              <a:rPr lang="en-US" altLang="zh-CN" sz="1200" b="1" ker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Feedback Segment Retransmission Bitmap subfield </a:t>
            </a:r>
            <a:r>
              <a:rPr lang="en-US" altLang="zh-CN" sz="1200" ker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1 in the User Info field </a:t>
            </a:r>
            <a:r>
              <a:rPr lang="en-US" altLang="zh-CN" sz="1200" kern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identifying the </a:t>
            </a:r>
            <a:r>
              <a:rPr lang="en-US" altLang="zh-CN" sz="1200" ker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 beamformee</a:t>
            </a:r>
            <a:r>
              <a:rPr lang="en-US" altLang="zh-CN" sz="1200" kern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altLang="zh-CN" sz="1200" ker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 HE beamformer that fails to receive the first feedback segment (identified by the First Feedback Segment field set to 1), </a:t>
            </a:r>
            <a:r>
              <a:rPr lang="en-US" altLang="zh-CN" sz="1200" b="1" ker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 solicit the selective retransmission of the missing feedback segments </a:t>
            </a:r>
            <a:r>
              <a:rPr lang="en-US" altLang="zh-CN" sz="1200" ker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assuming the HE compressed beamforming/CQI report is split into 8 feedback segments. The HE beamformer </a:t>
            </a:r>
            <a:r>
              <a:rPr lang="en-US" altLang="zh-CN" sz="1200" b="1" ker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 also solicit the retransmission of all feedback segments</a:t>
            </a:r>
            <a:r>
              <a:rPr lang="en-US" altLang="zh-CN" sz="1200" ker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by setting all of the bits in the Feedback Segment Retransmission Bitmap subfield to 1 in the User Info field identifying the HE beamformee.</a:t>
            </a:r>
            <a:endParaRPr lang="en-US" altLang="zh-CN" sz="1200" b="0" ker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9189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077200" cy="914400"/>
          </a:xfrm>
        </p:spPr>
        <p:txBody>
          <a:bodyPr/>
          <a:lstStyle/>
          <a:p>
            <a:r>
              <a:rPr lang="en-US" altLang="zh-CN" smtClean="0">
                <a:latin typeface="Arial" panose="020B0604020202020204" pitchFamily="34" charset="0"/>
                <a:cs typeface="Arial" panose="020B0604020202020204" pitchFamily="34" charset="0"/>
              </a:rPr>
              <a:t>CBF </a:t>
            </a:r>
            <a:r>
              <a:rPr lang="en-US" altLang="zh-CN">
                <a:latin typeface="Arial" panose="020B0604020202020204" pitchFamily="34" charset="0"/>
                <a:cs typeface="Arial" panose="020B0604020202020204" pitchFamily="34" charset="0"/>
              </a:rPr>
              <a:t>report</a:t>
            </a:r>
            <a:endParaRPr lang="en-S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BAA79A68-64D1-4CCC-816B-FF3FB7B89AE4}" type="slidenum">
              <a:rPr lang="en-US" altLang="en-US" smtClean="0"/>
              <a:t>13</a:t>
            </a:fld>
            <a:endParaRPr lang="en-US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7174230" y="6475730"/>
            <a:ext cx="1646605" cy="276999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ko-KR"/>
              <a:t>Chaoming Luo (OPPO</a:t>
            </a:r>
            <a:r>
              <a:rPr lang="en-US" altLang="ko-KR" smtClean="0"/>
              <a:t>)</a:t>
            </a:r>
            <a:endParaRPr lang="en-US" altLang="ko-KR"/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44988" y="1524676"/>
            <a:ext cx="4343400" cy="2191515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8800" y="3768697"/>
            <a:ext cx="5105400" cy="2601705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2400" y="1554377"/>
            <a:ext cx="3909060" cy="1797269"/>
          </a:xfrm>
          <a:prstGeom prst="rect">
            <a:avLst/>
          </a:prstGeom>
        </p:spPr>
      </p:pic>
      <p:sp>
        <p:nvSpPr>
          <p:cNvPr id="12" name="矩形 11"/>
          <p:cNvSpPr/>
          <p:nvPr/>
        </p:nvSpPr>
        <p:spPr bwMode="auto">
          <a:xfrm>
            <a:off x="381000" y="2363655"/>
            <a:ext cx="3581400" cy="227146"/>
          </a:xfrm>
          <a:prstGeom prst="rect">
            <a:avLst/>
          </a:prstGeom>
          <a:noFill/>
          <a:ln w="12700" cap="flat" cmpd="sng" algn="ctr">
            <a:solidFill>
              <a:srgbClr val="FF3300"/>
            </a:solidFill>
            <a:prstDash val="dash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3" name="矩形 12"/>
          <p:cNvSpPr/>
          <p:nvPr/>
        </p:nvSpPr>
        <p:spPr bwMode="auto">
          <a:xfrm>
            <a:off x="7467600" y="1554377"/>
            <a:ext cx="1143000" cy="809278"/>
          </a:xfrm>
          <a:prstGeom prst="rect">
            <a:avLst/>
          </a:prstGeom>
          <a:noFill/>
          <a:ln w="12700" cap="flat" cmpd="sng" algn="ctr">
            <a:solidFill>
              <a:srgbClr val="FF3300"/>
            </a:solidFill>
            <a:prstDash val="dash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258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3361" y="2948874"/>
            <a:ext cx="5469839" cy="271828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077200" cy="914400"/>
          </a:xfrm>
        </p:spPr>
        <p:txBody>
          <a:bodyPr/>
          <a:lstStyle/>
          <a:p>
            <a:r>
              <a:rPr lang="en-US" altLang="zh-CN" smtClean="0">
                <a:latin typeface="Arial" panose="020B0604020202020204" pitchFamily="34" charset="0"/>
                <a:cs typeface="Arial" panose="020B0604020202020204" pitchFamily="34" charset="0"/>
              </a:rPr>
              <a:t>BFRP</a:t>
            </a:r>
            <a:endParaRPr lang="en-S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BAA79A68-64D1-4CCC-816B-FF3FB7B89AE4}" type="slidenum">
              <a:rPr lang="en-US" altLang="en-US" smtClean="0"/>
              <a:t>14</a:t>
            </a:fld>
            <a:endParaRPr lang="en-US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7174230" y="6475730"/>
            <a:ext cx="1646605" cy="276999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ko-KR"/>
              <a:t>Chaoming Luo (OPPO</a:t>
            </a:r>
            <a:r>
              <a:rPr lang="en-US" altLang="ko-KR" smtClean="0"/>
              <a:t>)</a:t>
            </a:r>
            <a:endParaRPr lang="en-US" altLang="ko-KR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33800" y="5667160"/>
            <a:ext cx="4611914" cy="750226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800" y="1600200"/>
            <a:ext cx="6248400" cy="1073269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 bwMode="auto">
          <a:xfrm>
            <a:off x="3886201" y="4952999"/>
            <a:ext cx="762000" cy="714161"/>
          </a:xfrm>
          <a:prstGeom prst="rect">
            <a:avLst/>
          </a:prstGeom>
          <a:noFill/>
          <a:ln w="12700" cap="flat" cmpd="sng" algn="ctr">
            <a:solidFill>
              <a:srgbClr val="FF3300"/>
            </a:solidFill>
            <a:prstDash val="dash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9" name="矩形 8"/>
          <p:cNvSpPr/>
          <p:nvPr/>
        </p:nvSpPr>
        <p:spPr bwMode="auto">
          <a:xfrm>
            <a:off x="3505201" y="1567257"/>
            <a:ext cx="762000" cy="714161"/>
          </a:xfrm>
          <a:prstGeom prst="rect">
            <a:avLst/>
          </a:prstGeom>
          <a:noFill/>
          <a:ln w="12700" cap="flat" cmpd="sng" algn="ctr">
            <a:solidFill>
              <a:srgbClr val="FF3300"/>
            </a:solidFill>
            <a:prstDash val="dash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1792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16E009AB-F195-4A7E-83AF-8BC44D8048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Introduction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="" xmlns:a16="http://schemas.microsoft.com/office/drawing/2014/main" id="{BFF00DFE-F453-4056-9D27-4C723CD3DC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p"/>
            </a:pPr>
            <a:r>
              <a:rPr lang="en-US" altLang="zh-CN" sz="2000" kern="1200" smtClean="0">
                <a:solidFill>
                  <a:schemeClr val="tx2"/>
                </a:solidFill>
              </a:rPr>
              <a:t>In current D0.1, the whole subclause </a:t>
            </a:r>
            <a:r>
              <a:rPr lang="en-US" altLang="zh-CN" sz="2000" i="1" kern="1200" smtClean="0">
                <a:solidFill>
                  <a:schemeClr val="tx2"/>
                </a:solidFill>
              </a:rPr>
              <a:t>‘</a:t>
            </a:r>
            <a:r>
              <a:rPr lang="en-US" sz="2000" i="1" smtClean="0"/>
              <a:t>11.21.19.3 </a:t>
            </a:r>
            <a:r>
              <a:rPr lang="en-US" sz="2000" i="1"/>
              <a:t>SBP procedure </a:t>
            </a:r>
            <a:r>
              <a:rPr lang="en-US" sz="2000" i="1" smtClean="0"/>
              <a:t>reporting’</a:t>
            </a:r>
            <a:r>
              <a:rPr lang="en-US" sz="2000" smtClean="0"/>
              <a:t> is TBD, so the overall SBP procedure is incomplete.</a:t>
            </a:r>
          </a:p>
          <a:p>
            <a:pPr algn="just">
              <a:buFont typeface="Wingdings" panose="05000000000000000000" pitchFamily="2" charset="2"/>
              <a:buChar char="p"/>
            </a:pPr>
            <a:endParaRPr lang="en-US" altLang="zh-CN" sz="2000" kern="1200" smtClean="0">
              <a:solidFill>
                <a:schemeClr val="tx2"/>
              </a:solidFill>
            </a:endParaRPr>
          </a:p>
          <a:p>
            <a:pPr algn="just">
              <a:buFont typeface="Wingdings" panose="05000000000000000000" pitchFamily="2" charset="2"/>
              <a:buChar char="p"/>
            </a:pPr>
            <a:r>
              <a:rPr lang="en-US" altLang="zh-CN" sz="2000" kern="1200" smtClean="0">
                <a:solidFill>
                  <a:schemeClr val="tx2"/>
                </a:solidFill>
              </a:rPr>
              <a:t>This </a:t>
            </a:r>
            <a:r>
              <a:rPr lang="en-US" altLang="zh-CN" sz="2000" kern="1200">
                <a:solidFill>
                  <a:schemeClr val="tx2"/>
                </a:solidFill>
              </a:rPr>
              <a:t>contribution </a:t>
            </a:r>
            <a:r>
              <a:rPr lang="en-US" altLang="zh-CN" sz="2000" kern="1200" smtClean="0">
                <a:solidFill>
                  <a:schemeClr val="tx2"/>
                </a:solidFill>
              </a:rPr>
              <a:t>clarifies the SBP reporting procedure.</a:t>
            </a:r>
            <a:endParaRPr lang="zh-CN" altLang="en-US" sz="2000" dirty="0"/>
          </a:p>
        </p:txBody>
      </p:sp>
      <p:sp>
        <p:nvSpPr>
          <p:cNvPr id="4" name="页脚占位符 3">
            <a:extLst>
              <a:ext uri="{FF2B5EF4-FFF2-40B4-BE49-F238E27FC236}">
                <a16:creationId xmlns="" xmlns:a16="http://schemas.microsoft.com/office/drawing/2014/main" id="{B7429FE6-F2E6-4B35-938D-65673A7B39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Chaoming Luo (OPPO)</a:t>
            </a:r>
            <a:endParaRPr lang="en-US" altLang="ko-KR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="" xmlns:a16="http://schemas.microsoft.com/office/drawing/2014/main" id="{7EE9F67D-F5D2-4B09-90CF-894F7C0FF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4206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DEDFA944-C2CC-4B4D-9AB2-9AB02B4141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4876" y="645008"/>
            <a:ext cx="7772400" cy="762000"/>
          </a:xfrm>
        </p:spPr>
        <p:txBody>
          <a:bodyPr/>
          <a:lstStyle/>
          <a:p>
            <a:r>
              <a:rPr lang="en-US" altLang="zh-CN" smtClean="0"/>
              <a:t>Discussion: SBP Reporting</a:t>
            </a:r>
            <a:endParaRPr lang="zh-CN" altLang="en-US" dirty="0"/>
          </a:p>
        </p:txBody>
      </p:sp>
      <p:sp>
        <p:nvSpPr>
          <p:cNvPr id="4" name="页脚占位符 3">
            <a:extLst>
              <a:ext uri="{FF2B5EF4-FFF2-40B4-BE49-F238E27FC236}">
                <a16:creationId xmlns="" xmlns:a16="http://schemas.microsoft.com/office/drawing/2014/main" id="{54F54064-6894-4E55-AF5D-A25F3F9B3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Chaoming Luo (OPPO)</a:t>
            </a:r>
            <a:endParaRPr lang="en-US" altLang="ko-KR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="" xmlns:a16="http://schemas.microsoft.com/office/drawing/2014/main" id="{03FC92EB-6591-4028-ACD4-C4205A29D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3</a:t>
            </a:fld>
            <a:endParaRPr lang="en-US" alt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内容占位符 2">
            <a:extLst>
              <a:ext uri="{FF2B5EF4-FFF2-40B4-BE49-F238E27FC236}">
                <a16:creationId xmlns="" xmlns:a16="http://schemas.microsoft.com/office/drawing/2014/main" id="{16BE151B-BE12-4A42-A5BE-CFB13E0BE6FC}"/>
              </a:ext>
            </a:extLst>
          </p:cNvPr>
          <p:cNvSpPr txBox="1">
            <a:spLocks/>
          </p:cNvSpPr>
          <p:nvPr/>
        </p:nvSpPr>
        <p:spPr bwMode="auto">
          <a:xfrm>
            <a:off x="609600" y="1367450"/>
            <a:ext cx="8302301" cy="4423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buFont typeface="Wingdings" panose="05000000000000000000" pitchFamily="2" charset="2"/>
              <a:buChar char="q"/>
            </a:pPr>
            <a:r>
              <a:rPr lang="en-US" altLang="zh-CN" sz="2000" b="0" kern="0" smtClean="0">
                <a:latin typeface="Arial" panose="020B0604020202020204" pitchFamily="34" charset="0"/>
                <a:cs typeface="Arial" panose="020B0604020202020204" pitchFamily="34" charset="0"/>
              </a:rPr>
              <a:t>It’s straightforward that AP send the SBP report to the SBP initiator </a:t>
            </a:r>
            <a:r>
              <a:rPr lang="en-US" altLang="zh-CN" sz="2000" kern="0" smtClean="0">
                <a:latin typeface="Arial" panose="020B0604020202020204" pitchFamily="34" charset="0"/>
                <a:cs typeface="Arial" panose="020B0604020202020204" pitchFamily="34" charset="0"/>
              </a:rPr>
              <a:t>in reporting phase</a:t>
            </a:r>
            <a:r>
              <a:rPr lang="en-US" altLang="zh-CN" sz="2000" b="0" kern="0" smtClean="0">
                <a:latin typeface="Arial" panose="020B0604020202020204" pitchFamily="34" charset="0"/>
                <a:cs typeface="Arial" panose="020B0604020202020204" pitchFamily="34" charset="0"/>
              </a:rPr>
              <a:t> of a measurement instance. </a:t>
            </a:r>
            <a:endParaRPr lang="en-US" altLang="zh-CN" sz="2000" b="0" ker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en-US" altLang="zh-CN" b="0" kern="0" smtClean="0">
                <a:latin typeface="Arial" panose="020B0604020202020204" pitchFamily="34" charset="0"/>
                <a:cs typeface="Arial" panose="020B0604020202020204" pitchFamily="34" charset="0"/>
              </a:rPr>
              <a:t>No matter the SBP initiator </a:t>
            </a:r>
            <a:r>
              <a:rPr lang="en-US" altLang="zh-CN" kern="0" smtClean="0">
                <a:latin typeface="Arial" panose="020B0604020202020204" pitchFamily="34" charset="0"/>
                <a:cs typeface="Arial" panose="020B0604020202020204" pitchFamily="34" charset="0"/>
              </a:rPr>
              <a:t>participates</a:t>
            </a:r>
            <a:r>
              <a:rPr lang="en-US" altLang="zh-CN" b="0" kern="0" smtClean="0">
                <a:latin typeface="Arial" panose="020B0604020202020204" pitchFamily="34" charset="0"/>
                <a:cs typeface="Arial" panose="020B0604020202020204" pitchFamily="34" charset="0"/>
              </a:rPr>
              <a:t> or not in the measurement phases, </a:t>
            </a:r>
            <a:r>
              <a:rPr lang="en-US" altLang="zh-CN" kern="0">
                <a:latin typeface="Arial" panose="020B0604020202020204" pitchFamily="34" charset="0"/>
                <a:cs typeface="Arial" panose="020B0604020202020204" pitchFamily="34" charset="0"/>
              </a:rPr>
              <a:t>it </a:t>
            </a:r>
            <a:r>
              <a:rPr lang="en-US" altLang="zh-CN" kern="0" smtClean="0">
                <a:latin typeface="Arial" panose="020B0604020202020204" pitchFamily="34" charset="0"/>
                <a:cs typeface="Arial" panose="020B0604020202020204" pitchFamily="34" charset="0"/>
              </a:rPr>
              <a:t>shall be </a:t>
            </a:r>
            <a:r>
              <a:rPr lang="en-US" altLang="zh-CN" kern="0">
                <a:latin typeface="Arial" panose="020B0604020202020204" pitchFamily="34" charset="0"/>
                <a:cs typeface="Arial" panose="020B0604020202020204" pitchFamily="34" charset="0"/>
              </a:rPr>
              <a:t>triggered in polling phase unless not assigned to be polled</a:t>
            </a:r>
            <a:r>
              <a:rPr lang="en-US" altLang="zh-CN" kern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altLang="zh-CN" b="0" kern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altLang="zh-CN" sz="2000" b="0" kern="0">
                <a:latin typeface="Arial" panose="020B0604020202020204" pitchFamily="34" charset="0"/>
                <a:cs typeface="Arial" panose="020B0604020202020204" pitchFamily="34" charset="0"/>
              </a:rPr>
              <a:t>In order to receive the SBP report, the SBP initiator should know the </a:t>
            </a:r>
            <a:r>
              <a:rPr lang="en-US" altLang="zh-CN" sz="2000" kern="0">
                <a:latin typeface="Arial" panose="020B0604020202020204" pitchFamily="34" charset="0"/>
                <a:cs typeface="Arial" panose="020B0604020202020204" pitchFamily="34" charset="0"/>
              </a:rPr>
              <a:t>scheduling</a:t>
            </a:r>
            <a:r>
              <a:rPr lang="en-US" altLang="zh-CN" sz="2000" b="0" kern="0">
                <a:latin typeface="Arial" panose="020B0604020202020204" pitchFamily="34" charset="0"/>
                <a:cs typeface="Arial" panose="020B0604020202020204" pitchFamily="34" charset="0"/>
              </a:rPr>
              <a:t> information of the TB measurement instances.</a:t>
            </a:r>
            <a:endParaRPr lang="en-US" sz="2000" b="0" kern="0" smtClean="0"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sz="2000" b="0" kern="0" smtClean="0"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PN and replay counter for SBP report: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en-US" b="0" kern="0" smtClean="0"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Since the SBP report frame is part of the fixed frame sequence of TF reporting phase now, it encounters the same ‘out of order’ problem as measurement report frame [3],  and shall use the </a:t>
            </a:r>
            <a:r>
              <a:rPr lang="en-US" b="1" kern="0" smtClean="0"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same</a:t>
            </a:r>
            <a:r>
              <a:rPr lang="en-US" b="0" kern="0" smtClean="0"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 </a:t>
            </a:r>
            <a:r>
              <a:rPr lang="en-US" b="1" kern="0" smtClean="0"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replay counter as measurement report frame</a:t>
            </a:r>
            <a:r>
              <a:rPr lang="en-US" b="0" kern="0" smtClean="0"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.</a:t>
            </a:r>
          </a:p>
          <a:p>
            <a:pPr lvl="1" defTabSz="449263">
              <a:spcBef>
                <a:spcPct val="0"/>
              </a:spcBef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</a:pPr>
            <a:endParaRPr lang="en-GB" kern="0"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7520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DEDFA944-C2CC-4B4D-9AB2-9AB02B4141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4876" y="645008"/>
            <a:ext cx="7772400" cy="762000"/>
          </a:xfrm>
        </p:spPr>
        <p:txBody>
          <a:bodyPr/>
          <a:lstStyle/>
          <a:p>
            <a:r>
              <a:rPr lang="en-US" altLang="zh-CN" smtClean="0"/>
              <a:t>Discussion: A-MPDU in SBP Reporting</a:t>
            </a:r>
            <a:endParaRPr lang="zh-CN" altLang="en-US" dirty="0"/>
          </a:p>
        </p:txBody>
      </p:sp>
      <p:sp>
        <p:nvSpPr>
          <p:cNvPr id="4" name="页脚占位符 3">
            <a:extLst>
              <a:ext uri="{FF2B5EF4-FFF2-40B4-BE49-F238E27FC236}">
                <a16:creationId xmlns="" xmlns:a16="http://schemas.microsoft.com/office/drawing/2014/main" id="{54F54064-6894-4E55-AF5D-A25F3F9B3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Chaoming Luo (OPPO)</a:t>
            </a:r>
            <a:endParaRPr lang="en-US" altLang="ko-KR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="" xmlns:a16="http://schemas.microsoft.com/office/drawing/2014/main" id="{03FC92EB-6591-4028-ACD4-C4205A29D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4</a:t>
            </a:fld>
            <a:endParaRPr lang="en-US" alt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内容占位符 2">
            <a:extLst>
              <a:ext uri="{FF2B5EF4-FFF2-40B4-BE49-F238E27FC236}">
                <a16:creationId xmlns="" xmlns:a16="http://schemas.microsoft.com/office/drawing/2014/main" id="{16BE151B-BE12-4A42-A5BE-CFB13E0BE6FC}"/>
              </a:ext>
            </a:extLst>
          </p:cNvPr>
          <p:cNvSpPr txBox="1">
            <a:spLocks/>
          </p:cNvSpPr>
          <p:nvPr/>
        </p:nvSpPr>
        <p:spPr bwMode="auto">
          <a:xfrm>
            <a:off x="609600" y="1367450"/>
            <a:ext cx="8302301" cy="465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buFont typeface="Wingdings" panose="05000000000000000000" pitchFamily="2" charset="2"/>
              <a:buChar char="q"/>
            </a:pPr>
            <a:r>
              <a:rPr lang="en-US" altLang="zh-CN" sz="1800" b="0" kern="0">
                <a:latin typeface="Arial" panose="020B0604020202020204" pitchFamily="34" charset="0"/>
                <a:cs typeface="Arial" panose="020B0604020202020204" pitchFamily="34" charset="0"/>
              </a:rPr>
              <a:t>According to D0.1, measurement report element is </a:t>
            </a:r>
            <a:r>
              <a:rPr lang="en-US" altLang="zh-CN" sz="1800" b="0" kern="0" smtClean="0">
                <a:latin typeface="Arial" panose="020B0604020202020204" pitchFamily="34" charset="0"/>
                <a:cs typeface="Arial" panose="020B0604020202020204" pitchFamily="34" charset="0"/>
              </a:rPr>
              <a:t>fragmentable, however</a:t>
            </a:r>
            <a:r>
              <a:rPr lang="en-US" sz="1800" b="0" kern="0"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 one </a:t>
            </a:r>
            <a:r>
              <a:rPr lang="en-US" sz="1800" b="0" kern="0" smtClean="0"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MMPDU</a:t>
            </a:r>
            <a:r>
              <a:rPr lang="en-US" altLang="zh-CN" sz="1800" b="0" kern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1800" kern="0" smtClean="0">
                <a:latin typeface="Arial" panose="020B0604020202020204" pitchFamily="34" charset="0"/>
                <a:cs typeface="Arial" panose="020B0604020202020204" pitchFamily="34" charset="0"/>
              </a:rPr>
              <a:t>may not </a:t>
            </a:r>
            <a:r>
              <a:rPr lang="en-US" altLang="zh-CN" sz="1800" b="0" kern="0" smtClean="0">
                <a:latin typeface="Arial" panose="020B0604020202020204" pitchFamily="34" charset="0"/>
                <a:cs typeface="Arial" panose="020B0604020202020204" pitchFamily="34" charset="0"/>
              </a:rPr>
              <a:t>be long enough to carry</a:t>
            </a:r>
            <a:r>
              <a:rPr lang="en-US" sz="1800" b="0" kern="0" smtClean="0"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 one report</a:t>
            </a:r>
            <a:r>
              <a:rPr lang="en-US" altLang="zh-CN" sz="1800" b="0" kern="0" smtClean="0">
                <a:latin typeface="Arial" panose="020B0604020202020204" pitchFamily="34" charset="0"/>
                <a:cs typeface="Arial" panose="020B0604020202020204" pitchFamily="34" charset="0"/>
              </a:rPr>
              <a:t>. (see the backup slides)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sz="1800" b="0" kern="0"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According to D0.1, for delayed reporting, sensing measurement reports of </a:t>
            </a:r>
            <a:r>
              <a:rPr lang="en-US" sz="1800" kern="0"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multiple sensing measurement setups </a:t>
            </a:r>
            <a:r>
              <a:rPr lang="en-US" sz="1800" b="0" kern="0"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of a sensing responder may be included in a single Sensing Measurement Report </a:t>
            </a:r>
            <a:r>
              <a:rPr lang="en-US" sz="1800" b="0" kern="0" smtClean="0"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frame</a:t>
            </a:r>
            <a:r>
              <a:rPr lang="en-US" altLang="zh-CN" sz="1800" b="0" kern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1800" b="0" i="1" kern="0" smtClean="0"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sz="1800" b="0" kern="0"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For SBP </a:t>
            </a:r>
            <a:r>
              <a:rPr lang="en-US" sz="1800" b="0" kern="0" smtClean="0"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reporting, </a:t>
            </a:r>
            <a:r>
              <a:rPr lang="en-US" sz="1800" b="0" kern="0"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measurement reports of </a:t>
            </a:r>
            <a:r>
              <a:rPr lang="en-US" sz="1800" kern="0"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one measurement instance</a:t>
            </a:r>
            <a:r>
              <a:rPr lang="en-US" sz="1800" b="0" kern="0"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 from </a:t>
            </a:r>
            <a:r>
              <a:rPr lang="en-US" sz="1800" kern="0"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multiple sensing receivers</a:t>
            </a:r>
            <a:r>
              <a:rPr lang="en-US" sz="1800" b="0" kern="0"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 </a:t>
            </a:r>
            <a:r>
              <a:rPr lang="en-US" sz="1800" b="0" kern="0">
                <a:solidFill>
                  <a:srgbClr val="FF0000"/>
                </a:solidFill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may</a:t>
            </a:r>
            <a:r>
              <a:rPr lang="en-US" sz="1800" b="0" kern="0"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 be aggregated into one A-MPDU by AP</a:t>
            </a:r>
            <a:r>
              <a:rPr lang="en-US" sz="1800" b="0" kern="0" smtClean="0"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.</a:t>
            </a:r>
          </a:p>
          <a:p>
            <a:pPr lvl="1" defTabSz="449263">
              <a:spcBef>
                <a:spcPct val="0"/>
              </a:spcBef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</a:pPr>
            <a:r>
              <a:rPr lang="en-US" sz="1800">
                <a:latin typeface="Arial" panose="020B0604020202020204" pitchFamily="34" charset="0"/>
                <a:cs typeface="Arial" panose="020B0604020202020204" pitchFamily="34" charset="0"/>
              </a:rPr>
              <a:t>An HE A-MPDU should be long enough (around </a:t>
            </a:r>
            <a:r>
              <a:rPr lang="en-US" sz="180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6 500 631 </a:t>
            </a:r>
            <a:r>
              <a:rPr lang="en-US" sz="1800">
                <a:latin typeface="Arial" panose="020B0604020202020204" pitchFamily="34" charset="0"/>
                <a:cs typeface="Arial" panose="020B0604020202020204" pitchFamily="34" charset="0"/>
              </a:rPr>
              <a:t>octets) to carry up to around </a:t>
            </a:r>
            <a:r>
              <a:rPr lang="en-US" sz="1800" smtClean="0">
                <a:latin typeface="Arial" panose="020B0604020202020204" pitchFamily="34" charset="0"/>
                <a:cs typeface="Arial" panose="020B0604020202020204" pitchFamily="34" charset="0"/>
              </a:rPr>
              <a:t>162 measurement </a:t>
            </a:r>
            <a:r>
              <a:rPr lang="en-US" sz="1800">
                <a:latin typeface="Arial" panose="020B0604020202020204" pitchFamily="34" charset="0"/>
                <a:cs typeface="Arial" panose="020B0604020202020204" pitchFamily="34" charset="0"/>
              </a:rPr>
              <a:t>reports (assume </a:t>
            </a:r>
            <a:r>
              <a:rPr lang="en-US" sz="180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39888 </a:t>
            </a:r>
            <a:r>
              <a:rPr lang="en-US" sz="1800" smtClean="0">
                <a:latin typeface="Arial" panose="020B0604020202020204" pitchFamily="34" charset="0"/>
                <a:cs typeface="Arial" panose="020B0604020202020204" pitchFamily="34" charset="0"/>
              </a:rPr>
              <a:t>octets </a:t>
            </a:r>
            <a:r>
              <a:rPr lang="en-US" sz="1800">
                <a:latin typeface="Arial" panose="020B0604020202020204" pitchFamily="34" charset="0"/>
                <a:cs typeface="Arial" panose="020B0604020202020204" pitchFamily="34" charset="0"/>
              </a:rPr>
              <a:t>each).</a:t>
            </a:r>
            <a:endParaRPr lang="en-US" sz="1800" kern="0"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  <a:p>
            <a:pPr lvl="1" defTabSz="449263">
              <a:spcBef>
                <a:spcPct val="0"/>
              </a:spcBef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</a:pPr>
            <a:r>
              <a:rPr lang="en-US" sz="1800">
                <a:latin typeface="Arial" panose="020B0604020202020204" pitchFamily="34" charset="0"/>
                <a:cs typeface="Arial" panose="020B0604020202020204" pitchFamily="34" charset="0"/>
              </a:rPr>
              <a:t>Measurement </a:t>
            </a:r>
            <a:r>
              <a:rPr lang="en-US" sz="1800" kern="0"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reports </a:t>
            </a:r>
            <a:r>
              <a:rPr lang="en-US" sz="1800" kern="0" smtClean="0"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of small size may </a:t>
            </a:r>
            <a:r>
              <a:rPr lang="en-US" sz="1800" kern="0"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be carried in multiple report elements of one MMPDU, e.g., report from receiver 1, 2 and 3 are carried </a:t>
            </a:r>
            <a:r>
              <a:rPr lang="en-US" sz="1800" kern="0" smtClean="0"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in one MMPDU 1.</a:t>
            </a:r>
            <a:endParaRPr lang="en-US" sz="1800" kern="0"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  <a:p>
            <a:pPr lvl="1" defTabSz="449263">
              <a:spcBef>
                <a:spcPct val="0"/>
              </a:spcBef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</a:pPr>
            <a:r>
              <a:rPr lang="en-US" sz="1800">
                <a:latin typeface="Arial" panose="020B0604020202020204" pitchFamily="34" charset="0"/>
                <a:cs typeface="Arial" panose="020B0604020202020204" pitchFamily="34" charset="0"/>
              </a:rPr>
              <a:t>Measurement </a:t>
            </a:r>
            <a:r>
              <a:rPr lang="en-US" sz="1800" kern="0" smtClean="0"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report of larger </a:t>
            </a:r>
            <a:r>
              <a:rPr lang="en-US" sz="1800" kern="0"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size may </a:t>
            </a:r>
            <a:r>
              <a:rPr lang="en-US" sz="1800" kern="0" smtClean="0"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be carried in another MMPDU, </a:t>
            </a:r>
            <a:r>
              <a:rPr lang="en-US" sz="1800" kern="0"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e.g</a:t>
            </a:r>
            <a:r>
              <a:rPr lang="en-US" sz="1800" kern="0" smtClean="0"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., </a:t>
            </a:r>
            <a:r>
              <a:rPr lang="en-US" sz="1800" kern="0"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report from receiver </a:t>
            </a:r>
            <a:r>
              <a:rPr lang="en-US" sz="1800" kern="0" smtClean="0"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4 </a:t>
            </a:r>
            <a:r>
              <a:rPr lang="en-US" sz="1800" kern="0"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is </a:t>
            </a:r>
            <a:r>
              <a:rPr lang="en-US" sz="1800" kern="0" smtClean="0"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carried in </a:t>
            </a:r>
            <a:r>
              <a:rPr lang="en-US" sz="1800" kern="0"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MMPDU </a:t>
            </a:r>
            <a:r>
              <a:rPr lang="en-US" sz="1800" kern="0" smtClean="0"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2.</a:t>
            </a:r>
            <a:endParaRPr lang="en-US" sz="1800" kern="0"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5585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DEDFA944-C2CC-4B4D-9AB2-9AB02B4141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4876" y="645008"/>
            <a:ext cx="7772400" cy="762000"/>
          </a:xfrm>
        </p:spPr>
        <p:txBody>
          <a:bodyPr/>
          <a:lstStyle/>
          <a:p>
            <a:r>
              <a:rPr lang="en-US" altLang="zh-CN" smtClean="0"/>
              <a:t>Proposal: SBP </a:t>
            </a:r>
            <a:r>
              <a:rPr lang="en-US" altLang="zh-CN"/>
              <a:t>procedure r</a:t>
            </a:r>
            <a:r>
              <a:rPr lang="en-US" altLang="zh-CN" smtClean="0"/>
              <a:t>eporting</a:t>
            </a:r>
            <a:endParaRPr lang="zh-CN" altLang="en-US" dirty="0"/>
          </a:p>
        </p:txBody>
      </p:sp>
      <p:sp>
        <p:nvSpPr>
          <p:cNvPr id="4" name="页脚占位符 3">
            <a:extLst>
              <a:ext uri="{FF2B5EF4-FFF2-40B4-BE49-F238E27FC236}">
                <a16:creationId xmlns="" xmlns:a16="http://schemas.microsoft.com/office/drawing/2014/main" id="{54F54064-6894-4E55-AF5D-A25F3F9B3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Chaoming Luo (OPPO)</a:t>
            </a:r>
            <a:endParaRPr lang="en-US" altLang="ko-KR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="" xmlns:a16="http://schemas.microsoft.com/office/drawing/2014/main" id="{03FC92EB-6591-4028-ACD4-C4205A29D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5</a:t>
            </a:fld>
            <a:endParaRPr lang="en-US" alt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内容占位符 2">
            <a:extLst>
              <a:ext uri="{FF2B5EF4-FFF2-40B4-BE49-F238E27FC236}">
                <a16:creationId xmlns="" xmlns:a16="http://schemas.microsoft.com/office/drawing/2014/main" id="{16BE151B-BE12-4A42-A5BE-CFB13E0BE6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428724"/>
            <a:ext cx="8458200" cy="623292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altLang="zh-CN" sz="2000" b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Case 1: </a:t>
            </a:r>
            <a:r>
              <a:rPr lang="en-US" altLang="zh-CN" sz="2000" b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 may send SBP report frames sequentially to the SBP initiator</a:t>
            </a:r>
            <a:r>
              <a:rPr lang="en-US" altLang="zh-CN" sz="2000" b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A ‘last report’ bit indicates the completion of the reporting.</a:t>
            </a:r>
          </a:p>
        </p:txBody>
      </p:sp>
      <p:graphicFrame>
        <p:nvGraphicFramePr>
          <p:cNvPr id="3" name="对象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4864365"/>
              </p:ext>
            </p:extLst>
          </p:nvPr>
        </p:nvGraphicFramePr>
        <p:xfrm>
          <a:off x="-43127" y="2362200"/>
          <a:ext cx="9157310" cy="36541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3" name="Visio" r:id="rId3" imgW="10471930" imgH="3744774" progId="Visio.Drawing.15">
                  <p:embed/>
                </p:oleObj>
              </mc:Choice>
              <mc:Fallback>
                <p:oleObj name="Visio" r:id="rId3" imgW="10471930" imgH="3744774" progId="Visio.Drawing.15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-43127" y="2362200"/>
                        <a:ext cx="9157310" cy="365417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08228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DEDFA944-C2CC-4B4D-9AB2-9AB02B4141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4876" y="645008"/>
            <a:ext cx="7772400" cy="762000"/>
          </a:xfrm>
        </p:spPr>
        <p:txBody>
          <a:bodyPr/>
          <a:lstStyle/>
          <a:p>
            <a:r>
              <a:rPr lang="en-US" altLang="zh-CN" smtClean="0"/>
              <a:t>Proposal: SBP </a:t>
            </a:r>
            <a:r>
              <a:rPr lang="en-US" altLang="zh-CN"/>
              <a:t>procedure </a:t>
            </a:r>
            <a:r>
              <a:rPr lang="en-US" altLang="zh-CN" smtClean="0"/>
              <a:t>reporting-Cont.</a:t>
            </a:r>
            <a:endParaRPr lang="zh-CN" altLang="en-US" dirty="0"/>
          </a:p>
        </p:txBody>
      </p:sp>
      <p:sp>
        <p:nvSpPr>
          <p:cNvPr id="4" name="页脚占位符 3">
            <a:extLst>
              <a:ext uri="{FF2B5EF4-FFF2-40B4-BE49-F238E27FC236}">
                <a16:creationId xmlns="" xmlns:a16="http://schemas.microsoft.com/office/drawing/2014/main" id="{54F54064-6894-4E55-AF5D-A25F3F9B3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Chaoming Luo (OPPO)</a:t>
            </a:r>
            <a:endParaRPr lang="en-US" altLang="ko-KR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="" xmlns:a16="http://schemas.microsoft.com/office/drawing/2014/main" id="{03FC92EB-6591-4028-ACD4-C4205A29D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6</a:t>
            </a:fld>
            <a:endParaRPr lang="en-US" alt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内容占位符 2">
            <a:extLst>
              <a:ext uri="{FF2B5EF4-FFF2-40B4-BE49-F238E27FC236}">
                <a16:creationId xmlns="" xmlns:a16="http://schemas.microsoft.com/office/drawing/2014/main" id="{16BE151B-BE12-4A42-A5BE-CFB13E0BE6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428724"/>
            <a:ext cx="8458200" cy="623292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altLang="zh-CN" sz="2000" b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Case </a:t>
            </a:r>
            <a:r>
              <a:rPr lang="en-US" altLang="zh-CN" sz="2000" b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zh-CN" sz="2000" b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AP may send SBP report frames in one A-MPDU. Identification of different reports in one SBP report frame should be considered.</a:t>
            </a:r>
          </a:p>
        </p:txBody>
      </p:sp>
      <p:graphicFrame>
        <p:nvGraphicFramePr>
          <p:cNvPr id="6" name="对象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6589258"/>
              </p:ext>
            </p:extLst>
          </p:nvPr>
        </p:nvGraphicFramePr>
        <p:xfrm>
          <a:off x="5963" y="2362200"/>
          <a:ext cx="9045575" cy="4043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42" name="Visio" r:id="rId3" imgW="9046092" imgH="4044125" progId="Visio.Drawing.15">
                  <p:embed/>
                </p:oleObj>
              </mc:Choice>
              <mc:Fallback>
                <p:oleObj name="Visio" r:id="rId3" imgW="9046092" imgH="4044125" progId="Visio.Drawing.15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963" y="2362200"/>
                        <a:ext cx="9045575" cy="40433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89592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399" cy="914400"/>
          </a:xfrm>
        </p:spPr>
        <p:txBody>
          <a:bodyPr/>
          <a:lstStyle/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SP 1</a:t>
            </a:r>
            <a:endParaRPr lang="en-S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BAA79A68-64D1-4CCC-816B-FF3FB7B89AE4}" type="slidenum">
              <a:rPr lang="en-US" altLang="en-US" smtClean="0"/>
              <a:t>7</a:t>
            </a:fld>
            <a:endParaRPr lang="en-US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533400" y="1676400"/>
            <a:ext cx="81534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7655" indent="-287655">
              <a:buFont typeface="Wingdings" panose="05000000000000000000" pitchFamily="2" charset="2"/>
              <a:buChar char="q"/>
            </a:pPr>
            <a:r>
              <a:rPr lang="en-US" altLang="ko-KR" sz="2400" b="1"/>
              <a:t>Do you agree </a:t>
            </a:r>
            <a:r>
              <a:rPr lang="en-US" altLang="ko-KR" sz="2400" b="1" smtClean="0"/>
              <a:t>with the following procedures?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zh-CN"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SBP </a:t>
            </a:r>
            <a:r>
              <a:rPr lang="en-US" altLang="zh-CN" sz="200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responder may transmit </a:t>
            </a:r>
            <a:r>
              <a:rPr lang="en-US" altLang="zh-CN" sz="2000" b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multiple</a:t>
            </a:r>
            <a:r>
              <a:rPr lang="en-US" altLang="zh-CN" sz="200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SBP </a:t>
            </a:r>
            <a:r>
              <a:rPr lang="en-US" altLang="zh-CN"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report frames sequentially to the SBP </a:t>
            </a:r>
            <a:r>
              <a:rPr lang="en-US" altLang="zh-CN" sz="200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initiator in reporting phase as </a:t>
            </a:r>
            <a:r>
              <a:rPr lang="en-US" altLang="zh-CN"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shown in slide 5.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zh-CN"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SBP responder may transmit </a:t>
            </a:r>
            <a:r>
              <a:rPr lang="en-US" altLang="zh-CN" sz="2000" b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one A-MPDU </a:t>
            </a:r>
            <a:r>
              <a:rPr lang="en-US" altLang="zh-CN" sz="200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carrying all SBP </a:t>
            </a:r>
            <a:r>
              <a:rPr lang="en-US" altLang="zh-CN"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report frames </a:t>
            </a:r>
            <a:r>
              <a:rPr lang="en-US" altLang="zh-CN" sz="200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altLang="zh-CN"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SBP </a:t>
            </a:r>
            <a:r>
              <a:rPr lang="en-US" altLang="zh-CN" sz="200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initiator </a:t>
            </a:r>
            <a:r>
              <a:rPr lang="en-US" altLang="zh-CN"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reporting phase</a:t>
            </a:r>
            <a:r>
              <a:rPr lang="en-US" altLang="zh-CN" sz="200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 shown in slide 6</a:t>
            </a:r>
            <a:r>
              <a:rPr lang="en-US" altLang="zh-CN" sz="200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altLang="zh-CN" sz="20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altLang="zh-CN" sz="200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altLang="zh-CN" sz="2000" smtClean="0"/>
          </a:p>
          <a:p>
            <a:pPr lvl="1"/>
            <a:endParaRPr lang="en-US" altLang="zh-CN" sz="2000" smtClean="0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altLang="zh-CN" sz="2000">
              <a:solidFill>
                <a:schemeClr val="tx2"/>
              </a:solidFill>
            </a:endParaRPr>
          </a:p>
          <a:p>
            <a:pPr lvl="1"/>
            <a:endParaRPr lang="en-US" altLang="zh-CN" sz="2000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ko-KR" sz="2000"/>
              <a:t>Y/N/A </a:t>
            </a:r>
            <a:endParaRPr lang="ko-KR" altLang="en-US" sz="2000"/>
          </a:p>
          <a:p>
            <a:pPr marL="744855" lvl="1" indent="-287655">
              <a:buFont typeface="Wingdings" panose="05000000000000000000" pitchFamily="2" charset="2"/>
              <a:buChar char="q"/>
            </a:pPr>
            <a:endParaRPr lang="en-US" altLang="zh-CN" sz="2400">
              <a:solidFill>
                <a:schemeClr val="tx2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7174230" y="6475730"/>
            <a:ext cx="1646605" cy="276999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ko-KR"/>
              <a:t>Chaoming Luo (OPPO</a:t>
            </a:r>
            <a:r>
              <a:rPr lang="en-US" altLang="ko-KR" smtClean="0"/>
              <a:t>)</a:t>
            </a:r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5420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600199"/>
            <a:ext cx="8211235" cy="365760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sz="2000" b="0" smtClean="0"/>
              <a:t>[</a:t>
            </a:r>
            <a:r>
              <a:rPr lang="en-US" altLang="zh-CN" sz="2000" b="0"/>
              <a:t>1</a:t>
            </a:r>
            <a:r>
              <a:rPr lang="en-US" altLang="zh-CN" sz="2000" b="0" smtClean="0"/>
              <a:t>] P802.11bf_D0.1</a:t>
            </a:r>
          </a:p>
          <a:p>
            <a:pPr marL="0" indent="0">
              <a:buNone/>
            </a:pPr>
            <a:r>
              <a:rPr lang="en-US" altLang="zh-CN" sz="2000" b="0" smtClean="0"/>
              <a:t>[2] P802.11REVme_D1.2</a:t>
            </a:r>
          </a:p>
          <a:p>
            <a:pPr marL="0" indent="0">
              <a:buNone/>
            </a:pPr>
            <a:r>
              <a:rPr lang="en-US" altLang="zh-CN" sz="2000" b="0"/>
              <a:t>[3] 11-22-0556-05-00bf-PN-and-SN-for-sensing</a:t>
            </a:r>
          </a:p>
          <a:p>
            <a:pPr marL="0" indent="0">
              <a:buNone/>
            </a:pPr>
            <a:endParaRPr lang="en-US" altLang="zh-CN" sz="2000" b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8</a:t>
            </a:fld>
            <a:endParaRPr lang="en-US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7174230" y="6475730"/>
            <a:ext cx="1646605" cy="276999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ko-KR"/>
              <a:t>Chaoming Luo (OPPO</a:t>
            </a:r>
            <a:r>
              <a:rPr lang="en-US" altLang="ko-KR" smtClean="0"/>
              <a:t>)</a:t>
            </a:r>
            <a:endParaRPr lang="en-US" altLang="ko-K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399" cy="914400"/>
          </a:xfrm>
        </p:spPr>
        <p:txBody>
          <a:bodyPr/>
          <a:lstStyle/>
          <a:p>
            <a:r>
              <a:rPr lang="en-US" altLang="zh-CN">
                <a:latin typeface="Arial" panose="020B0604020202020204" pitchFamily="34" charset="0"/>
                <a:cs typeface="Arial" panose="020B0604020202020204" pitchFamily="34" charset="0"/>
              </a:rPr>
              <a:t>Element fragmentation</a:t>
            </a:r>
            <a:endParaRPr lang="en-S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BAA79A68-64D1-4CCC-816B-FF3FB7B89AE4}" type="slidenum">
              <a:rPr lang="en-US" altLang="en-US" smtClean="0"/>
              <a:t>9</a:t>
            </a:fld>
            <a:endParaRPr lang="en-US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7174230" y="6475730"/>
            <a:ext cx="1646605" cy="276999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ko-KR"/>
              <a:t>Chaoming Luo (OPPO</a:t>
            </a:r>
            <a:r>
              <a:rPr lang="en-US" altLang="ko-KR" smtClean="0"/>
              <a:t>)</a:t>
            </a:r>
            <a:endParaRPr lang="en-US" altLang="ko-KR"/>
          </a:p>
        </p:txBody>
      </p:sp>
      <p:pic>
        <p:nvPicPr>
          <p:cNvPr id="7170" name="Picture 2" descr="https://mtp.myoas.com/docrest/file/downloadfile/04de7ef401d458b07a95163b?bi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744964"/>
            <a:ext cx="6318666" cy="2911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2600" y="5189155"/>
            <a:ext cx="5867400" cy="1157238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595603" y="1469553"/>
            <a:ext cx="37113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b="1">
                <a:latin typeface="Arial" panose="020B0604020202020204" pitchFamily="34" charset="0"/>
                <a:cs typeface="Arial" panose="020B0604020202020204" pitchFamily="34" charset="0"/>
              </a:rPr>
              <a:t>10.28.11 Element </a:t>
            </a:r>
            <a:r>
              <a:rPr lang="en-US" sz="1800" b="1" smtClean="0">
                <a:latin typeface="Arial" panose="020B0604020202020204" pitchFamily="34" charset="0"/>
                <a:cs typeface="Arial" panose="020B0604020202020204" pitchFamily="34" charset="0"/>
              </a:rPr>
              <a:t>fragmentation:</a:t>
            </a:r>
            <a:endParaRPr lang="en-US" sz="18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595602" y="4781490"/>
            <a:ext cx="458599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b="1" smtClean="0">
                <a:latin typeface="Arial" panose="020B0604020202020204" pitchFamily="34" charset="0"/>
                <a:cs typeface="Arial" panose="020B0604020202020204" pitchFamily="34" charset="0"/>
              </a:rPr>
              <a:t>9.4.2.188 </a:t>
            </a:r>
            <a:r>
              <a:rPr lang="fr-FR" sz="1600" b="1">
                <a:latin typeface="Arial" panose="020B0604020202020204" pitchFamily="34" charset="0"/>
                <a:cs typeface="Arial" panose="020B0604020202020204" pitchFamily="34" charset="0"/>
              </a:rPr>
              <a:t>Fragment </a:t>
            </a:r>
            <a:r>
              <a:rPr lang="fr-FR" sz="1600" b="1" smtClean="0">
                <a:latin typeface="Arial" panose="020B0604020202020204" pitchFamily="34" charset="0"/>
                <a:cs typeface="Arial" panose="020B0604020202020204" pitchFamily="34" charset="0"/>
              </a:rPr>
              <a:t>element</a:t>
            </a:r>
          </a:p>
          <a:p>
            <a:r>
              <a:rPr lang="fr-FR" sz="1600" b="1">
                <a:latin typeface="Arial" panose="020B0604020202020204" pitchFamily="34" charset="0"/>
                <a:cs typeface="Arial" panose="020B0604020202020204" pitchFamily="34" charset="0"/>
              </a:rPr>
              <a:t>Table 9-128—Element </a:t>
            </a:r>
            <a:r>
              <a:rPr lang="fr-FR" sz="1600" b="1" smtClean="0">
                <a:latin typeface="Arial" panose="020B0604020202020204" pitchFamily="34" charset="0"/>
                <a:cs typeface="Arial" panose="020B0604020202020204" pitchFamily="34" charset="0"/>
              </a:rPr>
              <a:t>IDs</a:t>
            </a:r>
            <a:endParaRPr lang="fr-FR" sz="16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矩形 7"/>
          <p:cNvSpPr/>
          <p:nvPr/>
        </p:nvSpPr>
        <p:spPr bwMode="auto">
          <a:xfrm>
            <a:off x="1828801" y="5689964"/>
            <a:ext cx="2971800" cy="634636"/>
          </a:xfrm>
          <a:prstGeom prst="rect">
            <a:avLst/>
          </a:prstGeom>
          <a:noFill/>
          <a:ln w="12700" cap="flat" cmpd="sng" algn="ctr">
            <a:solidFill>
              <a:srgbClr val="FF3300"/>
            </a:solidFill>
            <a:prstDash val="dash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4" name="矩形 13"/>
          <p:cNvSpPr/>
          <p:nvPr/>
        </p:nvSpPr>
        <p:spPr bwMode="auto">
          <a:xfrm>
            <a:off x="5026232" y="3258879"/>
            <a:ext cx="228601" cy="304800"/>
          </a:xfrm>
          <a:prstGeom prst="rect">
            <a:avLst/>
          </a:prstGeom>
          <a:noFill/>
          <a:ln w="12700" cap="flat" cmpd="sng" algn="ctr">
            <a:solidFill>
              <a:srgbClr val="FF3300"/>
            </a:solidFill>
            <a:prstDash val="dash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5" name="矩形 14"/>
          <p:cNvSpPr/>
          <p:nvPr/>
        </p:nvSpPr>
        <p:spPr bwMode="auto">
          <a:xfrm>
            <a:off x="6778834" y="3258879"/>
            <a:ext cx="304800" cy="304800"/>
          </a:xfrm>
          <a:prstGeom prst="rect">
            <a:avLst/>
          </a:prstGeom>
          <a:noFill/>
          <a:ln w="12700" cap="flat" cmpd="sng" algn="ctr">
            <a:solidFill>
              <a:srgbClr val="FF3300"/>
            </a:solidFill>
            <a:prstDash val="dash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684475" y="1965198"/>
            <a:ext cx="25908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A STA may transmit information that is too large to fit in a single element by </a:t>
            </a:r>
            <a:r>
              <a:rPr lang="en-US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fragmenting</a:t>
            </a:r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 the element into a series of elements consisting of the element that the information does not fit, </a:t>
            </a:r>
            <a:r>
              <a:rPr lang="en-US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immediately followed </a:t>
            </a:r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by one or more Fragment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elements.</a:t>
            </a:r>
          </a:p>
          <a:p>
            <a:endParaRPr lang="en-US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All the information for a fragmented element shall be in the </a:t>
            </a:r>
            <a:r>
              <a:rPr lang="en-US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same MMPDU.</a:t>
            </a:r>
          </a:p>
        </p:txBody>
      </p:sp>
    </p:spTree>
    <p:extLst>
      <p:ext uri="{BB962C8B-B14F-4D97-AF65-F5344CB8AC3E}">
        <p14:creationId xmlns:p14="http://schemas.microsoft.com/office/powerpoint/2010/main" val="2429632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7436</TotalTime>
  <Words>1533</Words>
  <Application>Microsoft Office PowerPoint</Application>
  <PresentationFormat>全屏显示(4:3)</PresentationFormat>
  <Paragraphs>186</Paragraphs>
  <Slides>14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5" baseType="lpstr">
      <vt:lpstr>맑은 고딕</vt:lpstr>
      <vt:lpstr>맑은 고딕</vt:lpstr>
      <vt:lpstr>MS Gothic</vt:lpstr>
      <vt:lpstr>MS PGothic</vt:lpstr>
      <vt:lpstr>宋体</vt:lpstr>
      <vt:lpstr>Arial</vt:lpstr>
      <vt:lpstr>Courier New</vt:lpstr>
      <vt:lpstr>Times New Roman</vt:lpstr>
      <vt:lpstr>Wingdings</vt:lpstr>
      <vt:lpstr>802-11-Submission</vt:lpstr>
      <vt:lpstr>Visio</vt:lpstr>
      <vt:lpstr>SBP Reporting Procedure</vt:lpstr>
      <vt:lpstr>Introduction</vt:lpstr>
      <vt:lpstr>Discussion: SBP Reporting</vt:lpstr>
      <vt:lpstr>Discussion: A-MPDU in SBP Reporting</vt:lpstr>
      <vt:lpstr>Proposal: SBP procedure reporting</vt:lpstr>
      <vt:lpstr>Proposal: SBP procedure reporting-Cont.</vt:lpstr>
      <vt:lpstr>SP 1</vt:lpstr>
      <vt:lpstr>Reference</vt:lpstr>
      <vt:lpstr>Element fragmentation</vt:lpstr>
      <vt:lpstr>Frame length</vt:lpstr>
      <vt:lpstr>CSI report size</vt:lpstr>
      <vt:lpstr>Segmented CBF report</vt:lpstr>
      <vt:lpstr>CBF report</vt:lpstr>
      <vt:lpstr>BFRP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SBP Reporting Procedure</dc:title>
  <cp:lastModifiedBy>luochaoming</cp:lastModifiedBy>
  <cp:revision>3</cp:revision>
  <cp:lastPrinted>2014-11-04T15:04:00Z</cp:lastPrinted>
  <dcterms:created xsi:type="dcterms:W3CDTF">2007-04-17T18:10:00Z</dcterms:created>
  <dcterms:modified xsi:type="dcterms:W3CDTF">2022-06-09T08:38:20Z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sflag">
    <vt:lpwstr>1431634268</vt:lpwstr>
  </property>
  <property fmtid="{D5CDD505-2E9C-101B-9397-08002B2CF9AE}" pid="27" name="_NewReviewCycle">
    <vt:lpwstr/>
  </property>
  <property fmtid="{D5CDD505-2E9C-101B-9397-08002B2CF9AE}" pid="28" name="KSOProductBuildVer">
    <vt:lpwstr>2052-10.1.0.6395</vt:lpwstr>
  </property>
</Properties>
</file>