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6" r:id="rId4"/>
    <p:sldId id="268" r:id="rId5"/>
    <p:sldId id="269" r:id="rId6"/>
    <p:sldId id="263" r:id="rId7"/>
    <p:sldId id="264" r:id="rId8"/>
  </p:sldIdLst>
  <p:sldSz cx="9144000" cy="5143500" type="screen16x9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43"/>
  </p:normalViewPr>
  <p:slideViewPr>
    <p:cSldViewPr>
      <p:cViewPr varScale="1">
        <p:scale>
          <a:sx n="171" d="100"/>
          <a:sy n="171" d="100"/>
        </p:scale>
        <p:origin x="184" y="168"/>
      </p:cViewPr>
      <p:guideLst>
        <p:guide orient="horz" pos="162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802.11-22/0866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July 2022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802.11-22/0866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July 2022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802.11-22/0866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July 2022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802.11-22/0866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July 2022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802.11-22/0866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July 2022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802.11-22/0866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July 2022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4856560"/>
            <a:ext cx="3184520" cy="1357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3" y="250031"/>
            <a:ext cx="1874823" cy="204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July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1485900"/>
            <a:ext cx="3808413" cy="308491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485900"/>
            <a:ext cx="3810000" cy="308491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2022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4856560"/>
            <a:ext cx="2898768" cy="135731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2022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1" y="514350"/>
            <a:ext cx="1941513" cy="40564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14350"/>
            <a:ext cx="5676900" cy="405646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514350"/>
            <a:ext cx="7770813" cy="7989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1" y="1485900"/>
            <a:ext cx="7770813" cy="30849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250031"/>
            <a:ext cx="1874823" cy="204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July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4856560"/>
            <a:ext cx="3184520" cy="1357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9" y="4856560"/>
            <a:ext cx="528637" cy="2726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457200"/>
            <a:ext cx="7772400" cy="1191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4" y="4856560"/>
            <a:ext cx="538609" cy="138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9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4857750"/>
            <a:ext cx="7848600" cy="1191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267874"/>
            <a:ext cx="3500462" cy="204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GB" sz="13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802.11-22/0866r0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j-lt"/>
          <a:ea typeface="+mj-ea"/>
          <a:cs typeface="+mj-cs"/>
        </a:defRPr>
      </a:lvl1pPr>
      <a:lvl2pPr marL="557213" indent="-214313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8572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2001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15430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8859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2288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25717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29146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257175" indent="-257175" algn="l" defTabSz="336947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 b="1">
          <a:solidFill>
            <a:srgbClr val="000000"/>
          </a:solidFill>
          <a:latin typeface="+mn-lt"/>
          <a:ea typeface="+mn-ea"/>
          <a:cs typeface="+mn-cs"/>
        </a:defRPr>
      </a:lvl1pPr>
      <a:lvl2pPr marL="557213" indent="-214313" algn="l" defTabSz="336947" rtl="0" eaLnBrk="1" fontAlgn="base" hangingPunct="1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000000"/>
          </a:solidFill>
          <a:latin typeface="+mn-lt"/>
          <a:ea typeface="+mn-ea"/>
        </a:defRPr>
      </a:lvl2pPr>
      <a:lvl3pPr marL="857250" indent="-171450" algn="l" defTabSz="336947" rtl="0" eaLnBrk="1" fontAlgn="base" hangingPunct="1">
        <a:spcBef>
          <a:spcPts val="33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2001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4pPr>
      <a:lvl5pPr marL="15430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5pPr>
      <a:lvl6pPr marL="18859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6pPr>
      <a:lvl7pPr marL="22288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7pPr>
      <a:lvl8pPr marL="25717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8pPr>
      <a:lvl9pPr marL="29146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84172" y="250031"/>
            <a:ext cx="1727588" cy="204788"/>
          </a:xfrm>
        </p:spPr>
        <p:txBody>
          <a:bodyPr/>
          <a:lstStyle/>
          <a:p>
            <a:r>
              <a:rPr lang="en-GB"/>
              <a:t>July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6228184" y="4856560"/>
            <a:ext cx="2281233" cy="135731"/>
          </a:xfrm>
        </p:spPr>
        <p:txBody>
          <a:bodyPr/>
          <a:lstStyle/>
          <a:p>
            <a:r>
              <a:rPr lang="de-DE" dirty="0"/>
              <a:t>Marc Emmelmann (</a:t>
            </a:r>
            <a:r>
              <a:rPr lang="de-DE" dirty="0" err="1"/>
              <a:t>Koden</a:t>
            </a:r>
            <a:r>
              <a:rPr lang="de-DE" dirty="0"/>
              <a:t>-TI)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657350" y="514350"/>
            <a:ext cx="5829300" cy="800100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dirty="0" err="1"/>
              <a:t>TGbc</a:t>
            </a:r>
            <a:r>
              <a:rPr lang="en-GB" dirty="0"/>
              <a:t> Closing Report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657350" y="1143001"/>
            <a:ext cx="5829300" cy="297656"/>
          </a:xfrm>
          <a:ln/>
        </p:spPr>
        <p:txBody>
          <a:bodyPr/>
          <a:lstStyle/>
          <a:p>
            <a:pPr algn="ctr">
              <a:spcBef>
                <a:spcPts val="375"/>
              </a:spcBef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sz="1500" dirty="0"/>
              <a:t>Date:</a:t>
            </a:r>
            <a:r>
              <a:rPr lang="en-GB" sz="1500" b="0" dirty="0"/>
              <a:t> 2022-07-13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1524000" y="1714500"/>
          <a:ext cx="6096000" cy="184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kument" r:id="rId3" imgW="8255000" imgH="2514600" progId="Word.Document.8">
                  <p:embed/>
                </p:oleObj>
              </mc:Choice>
              <mc:Fallback>
                <p:oleObj name="Dokument" r:id="rId3" imgW="8255000" imgH="251460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714500"/>
                        <a:ext cx="6096000" cy="1847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543050" y="1454944"/>
            <a:ext cx="1085850" cy="285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9120" tIns="34560" rIns="69120" bIns="34560"/>
          <a:lstStyle/>
          <a:p>
            <a:pPr>
              <a:spcBef>
                <a:spcPts val="375"/>
              </a:spcBef>
              <a:tabLst>
                <a:tab pos="257175" algn="l"/>
                <a:tab pos="942975" algn="l"/>
                <a:tab pos="1628775" algn="l"/>
                <a:tab pos="2314575" algn="l"/>
                <a:tab pos="3000375" algn="l"/>
                <a:tab pos="3686175" algn="l"/>
                <a:tab pos="4371975" algn="l"/>
                <a:tab pos="5057775" algn="l"/>
                <a:tab pos="5743575" algn="l"/>
                <a:tab pos="6429375" algn="l"/>
                <a:tab pos="7115175" algn="l"/>
                <a:tab pos="7800975" algn="l"/>
              </a:tabLst>
            </a:pPr>
            <a:r>
              <a:rPr lang="en-GB" sz="15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85882" y="267494"/>
            <a:ext cx="1941902" cy="204788"/>
          </a:xfrm>
        </p:spPr>
        <p:txBody>
          <a:bodyPr/>
          <a:lstStyle/>
          <a:p>
            <a:r>
              <a:rPr lang="en-GB"/>
              <a:t>July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395223" y="4856560"/>
            <a:ext cx="2281233" cy="135731"/>
          </a:xfrm>
        </p:spPr>
        <p:txBody>
          <a:bodyPr/>
          <a:lstStyle/>
          <a:p>
            <a:r>
              <a:rPr lang="de-DE" dirty="0"/>
              <a:t>Marc Emmelmann (</a:t>
            </a:r>
            <a:r>
              <a:rPr lang="de-DE" dirty="0" err="1"/>
              <a:t>Koden</a:t>
            </a:r>
            <a:r>
              <a:rPr lang="de-DE" dirty="0"/>
              <a:t>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1657350" y="514350"/>
            <a:ext cx="5829300" cy="800100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82" y="1485900"/>
            <a:ext cx="7846558" cy="3086100"/>
          </a:xfrm>
          <a:ln/>
        </p:spPr>
        <p:txBody>
          <a:bodyPr/>
          <a:lstStyle/>
          <a:p>
            <a:pPr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dirty="0"/>
              <a:t>Closing report for IEEE 802.11 </a:t>
            </a:r>
            <a:r>
              <a:rPr lang="en-GB" dirty="0" err="1"/>
              <a:t>TGbc</a:t>
            </a:r>
            <a:r>
              <a:rPr lang="en-GB" dirty="0"/>
              <a:t> (Broadcast Services) for July 2022.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Meeting Goals &amp; Accomplishments of the week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1" y="1131590"/>
            <a:ext cx="7856537" cy="3084910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Goal for the week: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Resolve all remaining comments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Approve MDR report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Approve creation of D4.0 and to for WG Recirculation ballot</a:t>
            </a:r>
          </a:p>
          <a:p>
            <a:pPr marL="0" indent="0"/>
            <a:r>
              <a:rPr lang="en-US" sz="1400" dirty="0">
                <a:solidFill>
                  <a:schemeClr val="tx1"/>
                </a:solidFill>
              </a:rPr>
              <a:t>Accomplishments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Group met 2 times this week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Resolved all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Reviewed MDR and approved resulting changes to the </a:t>
            </a:r>
            <a:r>
              <a:rPr lang="en-US" sz="1400" dirty="0" err="1">
                <a:solidFill>
                  <a:schemeClr val="tx1"/>
                </a:solidFill>
              </a:rPr>
              <a:t>TGbc</a:t>
            </a:r>
            <a:r>
              <a:rPr lang="en-US" sz="1400" dirty="0">
                <a:solidFill>
                  <a:schemeClr val="tx1"/>
                </a:solidFill>
              </a:rPr>
              <a:t> draft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Interaction with voters having a “standing no-vote” to identify unsatisfied comment resolutions and to identify potential further changes to the draft to satisfy the commenter </a:t>
            </a:r>
            <a:r>
              <a:rPr lang="en-US" sz="1400" dirty="0" err="1">
                <a:solidFill>
                  <a:schemeClr val="tx1"/>
                </a:solidFill>
              </a:rPr>
              <a:t>wrt</a:t>
            </a:r>
            <a:r>
              <a:rPr lang="en-US" sz="1400" dirty="0">
                <a:solidFill>
                  <a:schemeClr val="tx1"/>
                </a:solidFill>
              </a:rPr>
              <a:t>. to all of the submitted comments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Motion to request WG to start Recirculation Ballot on D4.0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Timeline approved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800"/>
              <a:t>Slide </a:t>
            </a:r>
            <a:fld id="{440F5867-744E-4AA6-B0ED-4C44D2DFBB7B}" type="slidenum">
              <a:rPr lang="en-GB" sz="800" smtClean="0"/>
              <a:pPr/>
              <a:t>3</a:t>
            </a:fld>
            <a:endParaRPr lang="en-GB" sz="80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sz="800"/>
              <a:t>Marc Emmelmann (Koden-TI)</a:t>
            </a:r>
            <a:endParaRPr lang="en-GB" sz="800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sz="1200"/>
              <a:t>July 2022</a:t>
            </a:r>
            <a:endParaRPr lang="en-GB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TGbc</a:t>
            </a:r>
            <a:r>
              <a:rPr lang="en-US" dirty="0">
                <a:solidFill>
                  <a:schemeClr val="tx1"/>
                </a:solidFill>
              </a:rPr>
              <a:t> schedule (revised)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2022</a:t>
            </a:r>
            <a:endParaRPr lang="en-GB" dirty="0"/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2F694896-C649-894C-96D2-15E938CA17CC}"/>
              </a:ext>
            </a:extLst>
          </p:cNvPr>
          <p:cNvSpPr txBox="1">
            <a:spLocks/>
          </p:cNvSpPr>
          <p:nvPr/>
        </p:nvSpPr>
        <p:spPr bwMode="auto">
          <a:xfrm>
            <a:off x="685800" y="1203598"/>
            <a:ext cx="7770813" cy="29523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257175" indent="-257175" algn="l" defTabSz="336947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336947" rtl="0" eaLnBrk="1" fontAlgn="base" hangingPunct="1"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>
                <a:solidFill>
                  <a:srgbClr val="000000"/>
                </a:solidFill>
                <a:latin typeface="+mn-lt"/>
                <a:ea typeface="+mn-ea"/>
              </a:defRPr>
            </a:lvl2pPr>
            <a:lvl3pPr marL="857250" indent="-171450" algn="l" defTabSz="336947" rtl="0" eaLnBrk="1" fontAlgn="base" hangingPunct="1">
              <a:spcBef>
                <a:spcPts val="3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2001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4pPr>
            <a:lvl5pPr marL="15430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5pPr>
            <a:lvl6pPr marL="18859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6pPr>
            <a:lvl7pPr marL="22288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7pPr>
            <a:lvl8pPr marL="25717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8pPr>
            <a:lvl9pPr marL="29146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lnSpc>
                <a:spcPct val="80000"/>
              </a:lnSpc>
            </a:pPr>
            <a:r>
              <a:rPr lang="en-US" altLang="en-US" sz="1100" dirty="0">
                <a:solidFill>
                  <a:schemeClr val="tx1"/>
                </a:solidFill>
              </a:rPr>
              <a:t>January 2019		First meeting as a task group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100" dirty="0">
                <a:solidFill>
                  <a:schemeClr val="tx1"/>
                </a:solidFill>
              </a:rPr>
              <a:t>June 2020			Call for comments on D0.1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100" dirty="0">
                <a:solidFill>
                  <a:schemeClr val="tx1"/>
                </a:solidFill>
              </a:rPr>
              <a:t>November 2020		Initial WGLB (D1.0)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100" dirty="0">
                <a:solidFill>
                  <a:schemeClr val="tx1"/>
                </a:solidFill>
              </a:rPr>
              <a:t>September 2021		D2.0 WG Recirculation LB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100" dirty="0">
                <a:solidFill>
                  <a:schemeClr val="tx1"/>
                </a:solidFill>
              </a:rPr>
              <a:t>March 2022			D3.0 WG Recirculation LB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100" dirty="0">
                <a:solidFill>
                  <a:schemeClr val="tx1"/>
                </a:solidFill>
              </a:rPr>
              <a:t>May				intermediate version D3.1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100" dirty="0">
                <a:solidFill>
                  <a:schemeClr val="tx1"/>
                </a:solidFill>
              </a:rPr>
              <a:t>					Editorial reviews: MEC &amp; MDR on D3.1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100" dirty="0">
                <a:solidFill>
                  <a:schemeClr val="tx1"/>
                </a:solidFill>
              </a:rPr>
              <a:t>June				Form SAB Pool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100" dirty="0">
                <a:solidFill>
                  <a:schemeClr val="tx1"/>
                </a:solidFill>
              </a:rPr>
              <a:t>July 	2022			D4.0 WG Recirculation LB 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100" dirty="0">
                <a:solidFill>
                  <a:schemeClr val="tx1"/>
                </a:solidFill>
                <a:highlight>
                  <a:srgbClr val="FFFF00"/>
                </a:highlight>
              </a:rPr>
              <a:t>				</a:t>
            </a:r>
            <a:r>
              <a:rPr lang="en-US" altLang="en-US" sz="1100" strike="sngStrike" dirty="0">
                <a:solidFill>
                  <a:schemeClr val="tx1"/>
                </a:solidFill>
                <a:highlight>
                  <a:srgbClr val="FFFF00"/>
                </a:highlight>
              </a:rPr>
              <a:t>EC Request for conditional approval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100" strike="sngStrike" dirty="0">
                <a:solidFill>
                  <a:schemeClr val="tx1"/>
                </a:solidFill>
                <a:highlight>
                  <a:srgbClr val="FFFF00"/>
                </a:highlight>
              </a:rPr>
              <a:t>Jul -- Sep 2022		D4.0-unchanged WG Recirculation LB (if required)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100" dirty="0">
                <a:solidFill>
                  <a:schemeClr val="tx1"/>
                </a:solidFill>
                <a:highlight>
                  <a:srgbClr val="FFFF00"/>
                </a:highlight>
              </a:rPr>
              <a:t>Sep 2022			D5.0; potentially unchanged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100" dirty="0">
                <a:solidFill>
                  <a:schemeClr val="tx1"/>
                </a:solidFill>
                <a:highlight>
                  <a:srgbClr val="FFFF00"/>
                </a:highlight>
              </a:rPr>
              <a:t>Oct 2022 EC telco	EC approval to go to SA Ballot (conditional or unconditional)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100" strike="sngStrike" dirty="0">
                <a:solidFill>
                  <a:schemeClr val="tx1"/>
                </a:solidFill>
                <a:highlight>
                  <a:srgbClr val="FFFF00"/>
                </a:highlight>
              </a:rPr>
              <a:t>August			Initial SAB (D4.0)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100" dirty="0">
                <a:solidFill>
                  <a:schemeClr val="tx1"/>
                </a:solidFill>
                <a:highlight>
                  <a:srgbClr val="FFFF00"/>
                </a:highlight>
              </a:rPr>
              <a:t>October			Initial SAB (D5.0)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100" dirty="0">
                <a:solidFill>
                  <a:schemeClr val="tx1"/>
                </a:solidFill>
              </a:rPr>
              <a:t>January 2023		Recirculation SAB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100" dirty="0">
                <a:solidFill>
                  <a:schemeClr val="tx1"/>
                </a:solidFill>
              </a:rPr>
              <a:t>July 2023			EC approval to </a:t>
            </a:r>
            <a:r>
              <a:rPr lang="en-US" altLang="en-US" sz="1100" dirty="0" err="1">
                <a:solidFill>
                  <a:schemeClr val="tx1"/>
                </a:solidFill>
              </a:rPr>
              <a:t>RevCom</a:t>
            </a:r>
            <a:endParaRPr lang="en-US" altLang="en-US" sz="1100" dirty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</a:pPr>
            <a:r>
              <a:rPr lang="en-US" altLang="en-US" sz="1100" dirty="0">
                <a:solidFill>
                  <a:schemeClr val="tx1"/>
                </a:solidFill>
              </a:rPr>
              <a:t>July 2023			</a:t>
            </a:r>
            <a:r>
              <a:rPr lang="en-US" altLang="en-US" sz="1100" dirty="0" err="1">
                <a:solidFill>
                  <a:schemeClr val="tx1"/>
                </a:solidFill>
              </a:rPr>
              <a:t>RevCom</a:t>
            </a:r>
            <a:r>
              <a:rPr lang="en-US" altLang="en-US" sz="1100" dirty="0">
                <a:solidFill>
                  <a:schemeClr val="tx1"/>
                </a:solidFill>
              </a:rPr>
              <a:t>/SASB approval</a:t>
            </a:r>
            <a:endParaRPr lang="en-US" sz="11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5D719-5C9B-1DE0-E9D7-DA18E96C9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for WG (Recirculation ballot)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55C7D0-F2C3-C894-7138-3B43434CA2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1600" dirty="0"/>
              <a:t>Move to request the 802.11 WG to approve the following motion: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600" dirty="0"/>
              <a:t>Having approved comment resolutions for all of the comments received from LB 264 on </a:t>
            </a:r>
            <a:r>
              <a:rPr lang="en-US" sz="1600" dirty="0" err="1"/>
              <a:t>TGbc</a:t>
            </a:r>
            <a:r>
              <a:rPr lang="en-US" sz="1600" dirty="0"/>
              <a:t> D3.0 as contained in document 11-22/0686r16,</a:t>
            </a:r>
            <a:endParaRPr lang="en-GB" sz="16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600" dirty="0"/>
              <a:t>Instruct the editor to prepare Draft D4.0 incorporating these resolutions and additional changes to the draft as motioned per 11-18/2123r60,</a:t>
            </a:r>
            <a:endParaRPr lang="en-GB" sz="16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600" dirty="0"/>
              <a:t>Approve a 10 day Working Group Recirculation Ballot asking the question “Should </a:t>
            </a:r>
            <a:r>
              <a:rPr lang="en-US" sz="1600" dirty="0" err="1"/>
              <a:t>TGbc</a:t>
            </a:r>
            <a:r>
              <a:rPr lang="en-US" sz="1600" dirty="0"/>
              <a:t> D4.0 be forwarded to SA Ballot?”</a:t>
            </a:r>
          </a:p>
          <a:p>
            <a:pPr lvl="0">
              <a:buFont typeface="Arial" panose="020B0604020202020204" pitchFamily="34" charset="0"/>
              <a:buChar char="•"/>
            </a:pPr>
            <a:endParaRPr lang="en-GB" sz="1600" dirty="0"/>
          </a:p>
          <a:p>
            <a:r>
              <a:rPr lang="en-US" sz="1600" dirty="0"/>
              <a:t>In TG:</a:t>
            </a:r>
          </a:p>
          <a:p>
            <a:r>
              <a:rPr lang="en-US" sz="1600" dirty="0"/>
              <a:t>	Mover / Second: Stephen McCann / </a:t>
            </a:r>
            <a:r>
              <a:rPr lang="en-GB" sz="1600" dirty="0"/>
              <a:t>Abhishek Patil</a:t>
            </a:r>
            <a:endParaRPr lang="en-US" sz="1600" dirty="0"/>
          </a:p>
          <a:p>
            <a:r>
              <a:rPr lang="en-US" sz="1600" dirty="0"/>
              <a:t>	Y/N/A:  9/0/0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F5DF8B-0EAA-97C2-DA3B-EDA5840003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010EE-32D2-8B0E-5779-3CE4974DE2B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8715C4F-1A56-6740-B860-E78C8C4CE11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6093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83568" y="267874"/>
            <a:ext cx="1781167" cy="204788"/>
          </a:xfrm>
        </p:spPr>
        <p:txBody>
          <a:bodyPr/>
          <a:lstStyle/>
          <a:p>
            <a:r>
              <a:rPr lang="en-GB"/>
              <a:t>July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732240" y="4856560"/>
            <a:ext cx="1799027" cy="135731"/>
          </a:xfrm>
        </p:spPr>
        <p:txBody>
          <a:bodyPr/>
          <a:lstStyle/>
          <a:p>
            <a:r>
              <a:rPr lang="de-DE" dirty="0"/>
              <a:t>Marc Emmelmann (</a:t>
            </a:r>
            <a:r>
              <a:rPr lang="de-DE" dirty="0" err="1"/>
              <a:t>Koden</a:t>
            </a:r>
            <a:r>
              <a:rPr lang="de-DE" dirty="0"/>
              <a:t>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1657350" y="513160"/>
            <a:ext cx="5829300" cy="870347"/>
          </a:xfrm>
          <a:ln/>
        </p:spPr>
        <p:txBody>
          <a:bodyPr vert="horz" wrap="square" lIns="67500" tIns="35100" rIns="67500" bIns="3510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/>
              <a:t>Plans for Next Meeting &amp; Upcoming </a:t>
            </a:r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3567" y="1347614"/>
            <a:ext cx="7847699" cy="3156347"/>
          </a:xfrm>
          <a:ln/>
        </p:spPr>
        <p:txBody>
          <a:bodyPr/>
          <a:lstStyle/>
          <a:p>
            <a:pPr marL="0" indent="0"/>
            <a:r>
              <a:rPr lang="en-US" sz="1600" dirty="0" err="1">
                <a:solidFill>
                  <a:schemeClr val="tx1"/>
                </a:solidFill>
              </a:rPr>
              <a:t>Telcos</a:t>
            </a:r>
            <a:endParaRPr lang="en-US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Discuss feedback from voters having a ”standing no-vote”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Work on comment resolutions for comments received from D4.0 Recirc Ballot</a:t>
            </a:r>
          </a:p>
          <a:p>
            <a:pPr marL="0" indent="0"/>
            <a:endParaRPr lang="en-US" sz="1600" dirty="0">
              <a:solidFill>
                <a:schemeClr val="tx1"/>
              </a:solidFill>
            </a:endParaRPr>
          </a:p>
          <a:p>
            <a:pPr marL="0" indent="0"/>
            <a:r>
              <a:rPr lang="en-US" sz="1600" dirty="0">
                <a:solidFill>
                  <a:schemeClr val="tx1"/>
                </a:solidFill>
              </a:rPr>
              <a:t>Upcoming meeting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Comment resolution for comments on D4.0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Preparation for EC approval for SA Ballot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  <a:p>
            <a:pPr marL="0" indent="0"/>
            <a:r>
              <a:rPr lang="en-US" sz="1600" dirty="0">
                <a:solidFill>
                  <a:schemeClr val="tx1"/>
                </a:solidFill>
              </a:rPr>
              <a:t>Weekly </a:t>
            </a:r>
            <a:r>
              <a:rPr lang="en-US" sz="1600" dirty="0" err="1">
                <a:solidFill>
                  <a:schemeClr val="tx1"/>
                </a:solidFill>
              </a:rPr>
              <a:t>Telcos</a:t>
            </a:r>
            <a:endParaRPr lang="en-US" sz="16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Tuesdays, 10:00h – 11.00h ET (1 hours)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30593" y="267874"/>
            <a:ext cx="1781167" cy="204788"/>
          </a:xfrm>
        </p:spPr>
        <p:txBody>
          <a:bodyPr/>
          <a:lstStyle/>
          <a:p>
            <a:r>
              <a:rPr lang="en-GB"/>
              <a:t>July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859000" y="4856560"/>
            <a:ext cx="1745448" cy="135731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7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1657350" y="514350"/>
            <a:ext cx="5829300" cy="800100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30593" y="1485901"/>
            <a:ext cx="7973855" cy="3156347"/>
          </a:xfrm>
          <a:ln/>
        </p:spPr>
        <p:txBody>
          <a:bodyPr/>
          <a:lstStyle/>
          <a:p>
            <a:r>
              <a:rPr lang="en-US" dirty="0"/>
              <a:t>Agenda for this week:				11-22/0863</a:t>
            </a:r>
          </a:p>
          <a:p>
            <a:r>
              <a:rPr lang="en-US" dirty="0"/>
              <a:t>Meeting / Chair’s Slide Deck:		11-22/0864</a:t>
            </a:r>
          </a:p>
          <a:p>
            <a:r>
              <a:rPr lang="en-US" dirty="0"/>
              <a:t>Meeting minutes:					11-22/0774</a:t>
            </a:r>
          </a:p>
          <a:p>
            <a:r>
              <a:rPr lang="en-US" dirty="0"/>
              <a:t>Snapshot Slide:						11-22/0865</a:t>
            </a:r>
          </a:p>
          <a:p>
            <a:r>
              <a:rPr lang="en-US" dirty="0"/>
              <a:t>Closing report:						11-22/0866</a:t>
            </a:r>
          </a:p>
          <a:p>
            <a:endParaRPr lang="en-US" dirty="0"/>
          </a:p>
          <a:p>
            <a:r>
              <a:rPr lang="en-US" dirty="0" err="1"/>
              <a:t>TGbc</a:t>
            </a:r>
            <a:r>
              <a:rPr lang="en-US" dirty="0"/>
              <a:t> Motion Booklet:				11-18/2123</a:t>
            </a:r>
          </a:p>
          <a:p>
            <a:r>
              <a:rPr lang="en-US" dirty="0" err="1"/>
              <a:t>TGbc</a:t>
            </a:r>
            <a:r>
              <a:rPr lang="en-US" dirty="0"/>
              <a:t> Selection Procedure:			11-19/0135</a:t>
            </a:r>
          </a:p>
          <a:p>
            <a:r>
              <a:rPr lang="en-US" dirty="0" err="1"/>
              <a:t>TGbc</a:t>
            </a:r>
            <a:r>
              <a:rPr lang="en-US" dirty="0"/>
              <a:t> Functional Requirements:	11-19/0151</a:t>
            </a:r>
          </a:p>
          <a:p>
            <a:r>
              <a:rPr lang="en-US" dirty="0" err="1"/>
              <a:t>TGbc</a:t>
            </a:r>
            <a:r>
              <a:rPr lang="en-US" dirty="0"/>
              <a:t> </a:t>
            </a:r>
            <a:r>
              <a:rPr lang="en-US" dirty="0" err="1"/>
              <a:t>UseCase</a:t>
            </a:r>
            <a:r>
              <a:rPr lang="en-US" dirty="0"/>
              <a:t> Document:			11-19/268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-Koden-TI-plai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DDCCCBA1-A9D6-D240-BEBA-4C4867694E36}" vid="{10F9C196-1BF6-8E42-8B8F-B954FB327E1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802-11-Submission-Koden-TI-plain</Template>
  <TotalTime>900</TotalTime>
  <Words>654</Words>
  <Application>Microsoft Macintosh PowerPoint</Application>
  <PresentationFormat>On-screen Show (16:9)</PresentationFormat>
  <Paragraphs>104</Paragraphs>
  <Slides>7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802-11-Submission-Koden-TI-plain</vt:lpstr>
      <vt:lpstr>Dokument</vt:lpstr>
      <vt:lpstr>TGbc Closing Report</vt:lpstr>
      <vt:lpstr>Abstract</vt:lpstr>
      <vt:lpstr>Meeting Goals &amp; Accomplishments of the week</vt:lpstr>
      <vt:lpstr>TGbc schedule (revised)</vt:lpstr>
      <vt:lpstr>Motion for WG (Recirculation ballot)</vt:lpstr>
      <vt:lpstr>Plans for Next Meeting &amp; Upcoming Telcos</vt:lpstr>
      <vt:lpstr>References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TGbc Closing Report</dc:title>
  <dc:subject/>
  <dc:creator>Marc Emmelmann</dc:creator>
  <cp:keywords/>
  <dc:description/>
  <cp:lastModifiedBy>Emmelmann, Marc</cp:lastModifiedBy>
  <cp:revision>55</cp:revision>
  <cp:lastPrinted>1601-01-01T00:00:00Z</cp:lastPrinted>
  <dcterms:created xsi:type="dcterms:W3CDTF">2019-09-17T07:48:51Z</dcterms:created>
  <dcterms:modified xsi:type="dcterms:W3CDTF">2022-07-13T14:56:36Z</dcterms:modified>
  <cp:category/>
</cp:coreProperties>
</file>