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6"/>
  </p:notesMasterIdLst>
  <p:handoutMasterIdLst>
    <p:handoutMasterId r:id="rId147"/>
  </p:handoutMasterIdLst>
  <p:sldIdLst>
    <p:sldId id="256" r:id="rId2"/>
    <p:sldId id="257" r:id="rId3"/>
    <p:sldId id="466" r:id="rId4"/>
    <p:sldId id="538" r:id="rId5"/>
    <p:sldId id="539" r:id="rId6"/>
    <p:sldId id="540" r:id="rId7"/>
    <p:sldId id="541" r:id="rId8"/>
    <p:sldId id="2568" r:id="rId9"/>
    <p:sldId id="2571" r:id="rId10"/>
    <p:sldId id="2566" r:id="rId11"/>
    <p:sldId id="258" r:id="rId12"/>
    <p:sldId id="262" r:id="rId13"/>
    <p:sldId id="265" r:id="rId14"/>
    <p:sldId id="269" r:id="rId15"/>
    <p:sldId id="293" r:id="rId16"/>
    <p:sldId id="2368" r:id="rId17"/>
    <p:sldId id="270" r:id="rId18"/>
    <p:sldId id="278" r:id="rId19"/>
    <p:sldId id="273" r:id="rId20"/>
    <p:sldId id="282" r:id="rId21"/>
    <p:sldId id="2369" r:id="rId22"/>
    <p:sldId id="272" r:id="rId23"/>
    <p:sldId id="2370" r:id="rId24"/>
    <p:sldId id="306" r:id="rId25"/>
    <p:sldId id="296" r:id="rId26"/>
    <p:sldId id="2371" r:id="rId27"/>
    <p:sldId id="271" r:id="rId28"/>
    <p:sldId id="276" r:id="rId29"/>
    <p:sldId id="329" r:id="rId30"/>
    <p:sldId id="2570" r:id="rId31"/>
    <p:sldId id="331" r:id="rId32"/>
    <p:sldId id="332" r:id="rId33"/>
    <p:sldId id="386" r:id="rId34"/>
    <p:sldId id="2567" r:id="rId35"/>
    <p:sldId id="2377" r:id="rId36"/>
    <p:sldId id="2378" r:id="rId37"/>
    <p:sldId id="2379" r:id="rId38"/>
    <p:sldId id="2381" r:id="rId39"/>
    <p:sldId id="274" r:id="rId40"/>
    <p:sldId id="2382" r:id="rId41"/>
    <p:sldId id="290" r:id="rId42"/>
    <p:sldId id="523" r:id="rId43"/>
    <p:sldId id="288" r:id="rId44"/>
    <p:sldId id="859" r:id="rId45"/>
    <p:sldId id="2383" r:id="rId46"/>
    <p:sldId id="2384" r:id="rId47"/>
    <p:sldId id="868" r:id="rId48"/>
    <p:sldId id="2512" r:id="rId49"/>
    <p:sldId id="2400" r:id="rId50"/>
    <p:sldId id="2513" r:id="rId51"/>
    <p:sldId id="2514" r:id="rId52"/>
    <p:sldId id="263" r:id="rId53"/>
    <p:sldId id="264" r:id="rId54"/>
    <p:sldId id="2515" r:id="rId55"/>
    <p:sldId id="2516" r:id="rId56"/>
    <p:sldId id="266" r:id="rId57"/>
    <p:sldId id="268" r:id="rId58"/>
    <p:sldId id="2517" r:id="rId59"/>
    <p:sldId id="2518" r:id="rId60"/>
    <p:sldId id="2519" r:id="rId61"/>
    <p:sldId id="1578" r:id="rId62"/>
    <p:sldId id="1573" r:id="rId63"/>
    <p:sldId id="1575" r:id="rId64"/>
    <p:sldId id="1577" r:id="rId65"/>
    <p:sldId id="261" r:id="rId66"/>
    <p:sldId id="2520" r:id="rId67"/>
    <p:sldId id="2521" r:id="rId68"/>
    <p:sldId id="259" r:id="rId69"/>
    <p:sldId id="2522" r:id="rId70"/>
    <p:sldId id="2523" r:id="rId71"/>
    <p:sldId id="2524" r:id="rId72"/>
    <p:sldId id="2525" r:id="rId73"/>
    <p:sldId id="2526" r:id="rId74"/>
    <p:sldId id="2527" r:id="rId75"/>
    <p:sldId id="2528" r:id="rId76"/>
    <p:sldId id="298" r:id="rId77"/>
    <p:sldId id="297" r:id="rId78"/>
    <p:sldId id="2529" r:id="rId79"/>
    <p:sldId id="2530" r:id="rId80"/>
    <p:sldId id="2531" r:id="rId81"/>
    <p:sldId id="2532" r:id="rId82"/>
    <p:sldId id="2533" r:id="rId83"/>
    <p:sldId id="2534" r:id="rId84"/>
    <p:sldId id="2535" r:id="rId85"/>
    <p:sldId id="2536" r:id="rId86"/>
    <p:sldId id="2537" r:id="rId87"/>
    <p:sldId id="2538" r:id="rId88"/>
    <p:sldId id="2547" r:id="rId89"/>
    <p:sldId id="387" r:id="rId90"/>
    <p:sldId id="388" r:id="rId91"/>
    <p:sldId id="2558" r:id="rId92"/>
    <p:sldId id="2541" r:id="rId93"/>
    <p:sldId id="719" r:id="rId94"/>
    <p:sldId id="734" r:id="rId95"/>
    <p:sldId id="735" r:id="rId96"/>
    <p:sldId id="731" r:id="rId97"/>
    <p:sldId id="736" r:id="rId98"/>
    <p:sldId id="739" r:id="rId99"/>
    <p:sldId id="737" r:id="rId100"/>
    <p:sldId id="738" r:id="rId101"/>
    <p:sldId id="740" r:id="rId102"/>
    <p:sldId id="2542" r:id="rId103"/>
    <p:sldId id="2543" r:id="rId104"/>
    <p:sldId id="267" r:id="rId105"/>
    <p:sldId id="2544" r:id="rId106"/>
    <p:sldId id="2545" r:id="rId107"/>
    <p:sldId id="2546" r:id="rId108"/>
    <p:sldId id="2548" r:id="rId109"/>
    <p:sldId id="2549" r:id="rId110"/>
    <p:sldId id="2550" r:id="rId111"/>
    <p:sldId id="2551" r:id="rId112"/>
    <p:sldId id="2552" r:id="rId113"/>
    <p:sldId id="2553" r:id="rId114"/>
    <p:sldId id="2554" r:id="rId115"/>
    <p:sldId id="2555" r:id="rId116"/>
    <p:sldId id="2556" r:id="rId117"/>
    <p:sldId id="2557" r:id="rId118"/>
    <p:sldId id="2559" r:id="rId119"/>
    <p:sldId id="2560" r:id="rId120"/>
    <p:sldId id="440" r:id="rId121"/>
    <p:sldId id="441" r:id="rId122"/>
    <p:sldId id="442" r:id="rId123"/>
    <p:sldId id="2561" r:id="rId124"/>
    <p:sldId id="2562" r:id="rId125"/>
    <p:sldId id="326" r:id="rId126"/>
    <p:sldId id="339" r:id="rId127"/>
    <p:sldId id="373" r:id="rId128"/>
    <p:sldId id="371" r:id="rId129"/>
    <p:sldId id="372" r:id="rId130"/>
    <p:sldId id="353" r:id="rId131"/>
    <p:sldId id="364" r:id="rId132"/>
    <p:sldId id="376" r:id="rId133"/>
    <p:sldId id="374" r:id="rId134"/>
    <p:sldId id="378" r:id="rId135"/>
    <p:sldId id="343" r:id="rId136"/>
    <p:sldId id="348" r:id="rId137"/>
    <p:sldId id="357" r:id="rId138"/>
    <p:sldId id="377" r:id="rId139"/>
    <p:sldId id="368" r:id="rId140"/>
    <p:sldId id="375" r:id="rId141"/>
    <p:sldId id="366" r:id="rId142"/>
    <p:sldId id="2563" r:id="rId143"/>
    <p:sldId id="2564" r:id="rId144"/>
    <p:sldId id="2565" r:id="rId14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94660"/>
  </p:normalViewPr>
  <p:slideViewPr>
    <p:cSldViewPr>
      <p:cViewPr varScale="1">
        <p:scale>
          <a:sx n="86" d="100"/>
          <a:sy n="86" d="100"/>
        </p:scale>
        <p:origin x="202" y="5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P802.11az</a:t>
            </a:r>
            <a:r>
              <a:rPr lang="en-US" baseline="0" dirty="0"/>
              <a:t> </a:t>
            </a:r>
            <a:r>
              <a:rPr lang="en-US" dirty="0"/>
              <a:t>SA1</a:t>
            </a:r>
            <a:r>
              <a:rPr lang="en-US" baseline="0" dirty="0"/>
              <a:t> CR Status</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3"/>
                <c:pt idx="0">
                  <c:v>Technical</c:v>
                </c:pt>
                <c:pt idx="1">
                  <c:v>General</c:v>
                </c:pt>
                <c:pt idx="2">
                  <c:v>Editorial</c:v>
                </c:pt>
              </c:strCache>
            </c:strRef>
          </c:cat>
          <c:val>
            <c:numRef>
              <c:f>Sheet1!$B$2:$B$5</c:f>
              <c:numCache>
                <c:formatCode>General</c:formatCode>
                <c:ptCount val="4"/>
                <c:pt idx="0">
                  <c:v>35</c:v>
                </c:pt>
                <c:pt idx="1">
                  <c:v>2</c:v>
                </c:pt>
                <c:pt idx="2">
                  <c:v>27</c:v>
                </c:pt>
              </c:numCache>
            </c:numRef>
          </c:val>
          <c:extLst>
            <c:ext xmlns:c16="http://schemas.microsoft.com/office/drawing/2014/chart" uri="{C3380CC4-5D6E-409C-BE32-E72D297353CC}">
              <c16:uniqueId val="{00000000-BDB9-4F16-9C25-5AA59BF76916}"/>
            </c:ext>
          </c:extLst>
        </c:ser>
        <c:ser>
          <c:idx val="1"/>
          <c:order val="1"/>
          <c:tx>
            <c:strRef>
              <c:f>Sheet1!$C$1</c:f>
              <c:strCache>
                <c:ptCount val="1"/>
                <c:pt idx="0">
                  <c:v>Resolved</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3"/>
                <c:pt idx="0">
                  <c:v>Technical</c:v>
                </c:pt>
                <c:pt idx="1">
                  <c:v>General</c:v>
                </c:pt>
                <c:pt idx="2">
                  <c:v>Editorial</c:v>
                </c:pt>
              </c:strCache>
            </c:strRef>
          </c:cat>
          <c:val>
            <c:numRef>
              <c:f>Sheet1!$C$2:$C$5</c:f>
              <c:numCache>
                <c:formatCode>General</c:formatCode>
                <c:ptCount val="4"/>
                <c:pt idx="0">
                  <c:v>26</c:v>
                </c:pt>
                <c:pt idx="1">
                  <c:v>1</c:v>
                </c:pt>
                <c:pt idx="2">
                  <c:v>27</c:v>
                </c:pt>
              </c:numCache>
            </c:numRef>
          </c:val>
          <c:extLst>
            <c:ext xmlns:c16="http://schemas.microsoft.com/office/drawing/2014/chart" uri="{C3380CC4-5D6E-409C-BE32-E72D297353CC}">
              <c16:uniqueId val="{00000001-BDB9-4F16-9C25-5AA59BF76916}"/>
            </c:ext>
          </c:extLst>
        </c:ser>
        <c:dLbls>
          <c:showLegendKey val="0"/>
          <c:showVal val="0"/>
          <c:showCatName val="0"/>
          <c:showSerName val="0"/>
          <c:showPercent val="0"/>
          <c:showBubbleSize val="0"/>
        </c:dLbls>
        <c:gapWidth val="100"/>
        <c:overlap val="-24"/>
        <c:axId val="1133470200"/>
        <c:axId val="1133476432"/>
      </c:barChart>
      <c:catAx>
        <c:axId val="1133470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3476432"/>
        <c:crosses val="autoZero"/>
        <c:auto val="1"/>
        <c:lblAlgn val="ctr"/>
        <c:lblOffset val="100"/>
        <c:noMultiLvlLbl val="0"/>
      </c:catAx>
      <c:valAx>
        <c:axId val="1133476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347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P802.11bf D0.1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86</c:v>
                </c:pt>
                <c:pt idx="1">
                  <c:v>7</c:v>
                </c:pt>
                <c:pt idx="2">
                  <c:v>135</c:v>
                </c:pt>
              </c:numCache>
            </c:numRef>
          </c:val>
          <c:extLs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424755072"/>
        <c:axId val="424745824"/>
      </c:barChart>
      <c:catAx>
        <c:axId val="4247550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n-US"/>
          </a:p>
        </c:txPr>
        <c:crossAx val="424745824"/>
        <c:crosses val="autoZero"/>
        <c:auto val="1"/>
        <c:lblAlgn val="ctr"/>
        <c:lblOffset val="100"/>
        <c:noMultiLvlLbl val="0"/>
      </c:catAx>
      <c:valAx>
        <c:axId val="42474582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2475507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7/15/2022</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86999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21</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60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22</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451216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23</a:t>
            </a:fld>
            <a:endParaRPr lang="en-US"/>
          </a:p>
        </p:txBody>
      </p:sp>
    </p:spTree>
    <p:extLst>
      <p:ext uri="{BB962C8B-B14F-4D97-AF65-F5344CB8AC3E}">
        <p14:creationId xmlns:p14="http://schemas.microsoft.com/office/powerpoint/2010/main" val="1417638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24</a:t>
            </a:fld>
            <a:endParaRPr lang="en-US"/>
          </a:p>
        </p:txBody>
      </p:sp>
    </p:spTree>
    <p:extLst>
      <p:ext uri="{BB962C8B-B14F-4D97-AF65-F5344CB8AC3E}">
        <p14:creationId xmlns:p14="http://schemas.microsoft.com/office/powerpoint/2010/main" val="2158147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25</a:t>
            </a:fld>
            <a:endParaRPr lang="en-US"/>
          </a:p>
        </p:txBody>
      </p:sp>
    </p:spTree>
    <p:extLst>
      <p:ext uri="{BB962C8B-B14F-4D97-AF65-F5344CB8AC3E}">
        <p14:creationId xmlns:p14="http://schemas.microsoft.com/office/powerpoint/2010/main" val="2193338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51821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31</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205896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32</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1011709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33</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736299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33399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41</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237700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42</a:t>
            </a:fld>
            <a:endParaRPr lang="en-US">
              <a:latin typeface="Times New Roman" charset="0"/>
            </a:endParaRPr>
          </a:p>
        </p:txBody>
      </p:sp>
    </p:spTree>
    <p:extLst>
      <p:ext uri="{BB962C8B-B14F-4D97-AF65-F5344CB8AC3E}">
        <p14:creationId xmlns:p14="http://schemas.microsoft.com/office/powerpoint/2010/main" val="423757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43</a:t>
            </a:fld>
            <a:endParaRPr lang="en-US">
              <a:latin typeface="Times New Roman" charset="0"/>
            </a:endParaRPr>
          </a:p>
        </p:txBody>
      </p:sp>
    </p:spTree>
    <p:extLst>
      <p:ext uri="{BB962C8B-B14F-4D97-AF65-F5344CB8AC3E}">
        <p14:creationId xmlns:p14="http://schemas.microsoft.com/office/powerpoint/2010/main" val="1467608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71641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10610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17746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83626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52</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57237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53</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97219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802.11-22-0834r0</a:t>
            </a:r>
          </a:p>
        </p:txBody>
      </p:sp>
      <p:sp>
        <p:nvSpPr>
          <p:cNvPr id="5" name="Date Placeholder 4"/>
          <p:cNvSpPr>
            <a:spLocks noGrp="1"/>
          </p:cNvSpPr>
          <p:nvPr>
            <p:ph type="dt" idx="11"/>
          </p:nvPr>
        </p:nvSpPr>
        <p:spPr/>
        <p:txBody>
          <a:bodyPr/>
          <a:lstStyle/>
          <a:p>
            <a:pPr>
              <a:defRPr/>
            </a:pPr>
            <a:r>
              <a:rPr lang="en-US"/>
              <a:t>July 2022</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3</a:t>
            </a:fld>
            <a:endParaRPr lang="en-US"/>
          </a:p>
        </p:txBody>
      </p:sp>
    </p:spTree>
    <p:extLst>
      <p:ext uri="{BB962C8B-B14F-4D97-AF65-F5344CB8AC3E}">
        <p14:creationId xmlns:p14="http://schemas.microsoft.com/office/powerpoint/2010/main" val="1100860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802.11-22/0866</a:t>
            </a:r>
            <a:endParaRPr lang="en-US"/>
          </a:p>
        </p:txBody>
      </p:sp>
      <p:sp>
        <p:nvSpPr>
          <p:cNvPr id="5" name="Rectangle 3"/>
          <p:cNvSpPr>
            <a:spLocks noGrp="1" noChangeArrowheads="1"/>
          </p:cNvSpPr>
          <p:nvPr>
            <p:ph type="dt"/>
          </p:nvPr>
        </p:nvSpPr>
        <p:spPr>
          <a:ln/>
        </p:spPr>
        <p:txBody>
          <a:bodyPr/>
          <a:lstStyle/>
          <a:p>
            <a:r>
              <a:rPr lang="en-GB"/>
              <a:t>July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455902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802.11-22/0866</a:t>
            </a:r>
            <a:endParaRPr lang="en-US"/>
          </a:p>
        </p:txBody>
      </p:sp>
      <p:sp>
        <p:nvSpPr>
          <p:cNvPr id="5" name="Rectangle 3"/>
          <p:cNvSpPr>
            <a:spLocks noGrp="1" noChangeArrowheads="1"/>
          </p:cNvSpPr>
          <p:nvPr>
            <p:ph type="dt"/>
          </p:nvPr>
        </p:nvSpPr>
        <p:spPr>
          <a:ln/>
        </p:spPr>
        <p:txBody>
          <a:bodyPr/>
          <a:lstStyle/>
          <a:p>
            <a:r>
              <a:rPr lang="en-GB"/>
              <a:t>July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11332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802.11-22/0866</a:t>
            </a:r>
            <a:endParaRPr lang="en-US"/>
          </a:p>
        </p:txBody>
      </p:sp>
      <p:sp>
        <p:nvSpPr>
          <p:cNvPr id="5" name="Rectangle 3"/>
          <p:cNvSpPr>
            <a:spLocks noGrp="1" noChangeArrowheads="1"/>
          </p:cNvSpPr>
          <p:nvPr>
            <p:ph type="dt"/>
          </p:nvPr>
        </p:nvSpPr>
        <p:spPr>
          <a:ln/>
        </p:spPr>
        <p:txBody>
          <a:bodyPr/>
          <a:lstStyle/>
          <a:p>
            <a:r>
              <a:rPr lang="en-GB"/>
              <a:t>July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59</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108907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802.11-22/0866</a:t>
            </a:r>
            <a:endParaRPr lang="en-US"/>
          </a:p>
        </p:txBody>
      </p:sp>
      <p:sp>
        <p:nvSpPr>
          <p:cNvPr id="5" name="Rectangle 3"/>
          <p:cNvSpPr>
            <a:spLocks noGrp="1" noChangeArrowheads="1"/>
          </p:cNvSpPr>
          <p:nvPr>
            <p:ph type="dt"/>
          </p:nvPr>
        </p:nvSpPr>
        <p:spPr>
          <a:ln/>
        </p:spPr>
        <p:txBody>
          <a:bodyPr/>
          <a:lstStyle/>
          <a:p>
            <a:r>
              <a:rPr lang="en-GB"/>
              <a:t>July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60</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388890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235712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787472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177381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659802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15537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74</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64628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9832858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75</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33625356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76</a:t>
            </a:fld>
            <a:endParaRPr lang="en-US"/>
          </a:p>
        </p:txBody>
      </p:sp>
    </p:spTree>
    <p:extLst>
      <p:ext uri="{BB962C8B-B14F-4D97-AF65-F5344CB8AC3E}">
        <p14:creationId xmlns:p14="http://schemas.microsoft.com/office/powerpoint/2010/main" val="42540177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77</a:t>
            </a:fld>
            <a:endParaRPr lang="en-US"/>
          </a:p>
        </p:txBody>
      </p:sp>
    </p:spTree>
    <p:extLst>
      <p:ext uri="{BB962C8B-B14F-4D97-AF65-F5344CB8AC3E}">
        <p14:creationId xmlns:p14="http://schemas.microsoft.com/office/powerpoint/2010/main" val="23169653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78</a:t>
            </a:fld>
            <a:endParaRPr lang="en-US"/>
          </a:p>
        </p:txBody>
      </p:sp>
    </p:spTree>
    <p:extLst>
      <p:ext uri="{BB962C8B-B14F-4D97-AF65-F5344CB8AC3E}">
        <p14:creationId xmlns:p14="http://schemas.microsoft.com/office/powerpoint/2010/main" val="1354587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769055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83</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12600701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84</a:t>
            </a:fld>
            <a:endParaRPr lang="en-US" dirty="0">
              <a:latin typeface="Times New Roman" charset="0"/>
            </a:endParaRPr>
          </a:p>
        </p:txBody>
      </p:sp>
    </p:spTree>
    <p:extLst>
      <p:ext uri="{BB962C8B-B14F-4D97-AF65-F5344CB8AC3E}">
        <p14:creationId xmlns:p14="http://schemas.microsoft.com/office/powerpoint/2010/main" val="4099441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85</a:t>
            </a:fld>
            <a:endParaRPr lang="en-US" dirty="0">
              <a:latin typeface="Times New Roman" charset="0"/>
            </a:endParaRPr>
          </a:p>
        </p:txBody>
      </p:sp>
    </p:spTree>
    <p:extLst>
      <p:ext uri="{BB962C8B-B14F-4D97-AF65-F5344CB8AC3E}">
        <p14:creationId xmlns:p14="http://schemas.microsoft.com/office/powerpoint/2010/main" val="39117093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dirty="0"/>
              <a:t>September 2013</a:t>
            </a:r>
            <a:endParaRPr lang="en-GB" altLang="en-US" sz="1400" dirty="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dirty="0"/>
              <a:t>Hassan Yaghoobi (Intel Corp.)</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88</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439783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A5D9DA6-C50C-4CB1-B39F-9D60D7427FB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sz="1400"/>
              <a:t>doc.: IEEE 802.11-15/0496r1</a:t>
            </a:r>
          </a:p>
        </p:txBody>
      </p:sp>
      <p:sp>
        <p:nvSpPr>
          <p:cNvPr id="16387" name="Rectangle 3">
            <a:extLst>
              <a:ext uri="{FF2B5EF4-FFF2-40B4-BE49-F238E27FC236}">
                <a16:creationId xmlns:a16="http://schemas.microsoft.com/office/drawing/2014/main" id="{92D0DBA9-8983-4C10-BAAA-5361126C1B0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sz="1400"/>
              <a:t>May 2015</a:t>
            </a:r>
          </a:p>
        </p:txBody>
      </p:sp>
      <p:sp>
        <p:nvSpPr>
          <p:cNvPr id="16388" name="Rectangle 6">
            <a:extLst>
              <a:ext uri="{FF2B5EF4-FFF2-40B4-BE49-F238E27FC236}">
                <a16:creationId xmlns:a16="http://schemas.microsoft.com/office/drawing/2014/main" id="{E8D5A6E3-E182-4B55-8245-364800A7BEC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lvl="4">
              <a:spcBef>
                <a:spcPct val="0"/>
              </a:spcBef>
            </a:pPr>
            <a:r>
              <a:rPr lang="en-US" altLang="en-US"/>
              <a:t>Edward Au (Marvell Semiconductor)</a:t>
            </a:r>
          </a:p>
        </p:txBody>
      </p:sp>
      <p:sp>
        <p:nvSpPr>
          <p:cNvPr id="16389" name="Rectangle 7">
            <a:extLst>
              <a:ext uri="{FF2B5EF4-FFF2-40B4-BE49-F238E27FC236}">
                <a16:creationId xmlns:a16="http://schemas.microsoft.com/office/drawing/2014/main" id="{7446454E-3235-4390-A9A5-A741893994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F43E6EBA-64A9-4825-86C7-B2DDBEACD1B0}" type="slidenum">
              <a:rPr lang="en-US" altLang="en-US"/>
              <a:pPr>
                <a:spcBef>
                  <a:spcPct val="0"/>
                </a:spcBef>
              </a:pPr>
              <a:t>92</a:t>
            </a:fld>
            <a:endParaRPr lang="en-US" altLang="en-US"/>
          </a:p>
        </p:txBody>
      </p:sp>
      <p:sp>
        <p:nvSpPr>
          <p:cNvPr id="16390" name="Rectangle 2">
            <a:extLst>
              <a:ext uri="{FF2B5EF4-FFF2-40B4-BE49-F238E27FC236}">
                <a16:creationId xmlns:a16="http://schemas.microsoft.com/office/drawing/2014/main" id="{72C1DE8A-166A-4443-B658-301311B62BF1}"/>
              </a:ext>
            </a:extLst>
          </p:cNvPr>
          <p:cNvSpPr>
            <a:spLocks noGrp="1" noRot="1" noChangeAspect="1" noChangeArrowheads="1" noTextEdit="1"/>
          </p:cNvSpPr>
          <p:nvPr>
            <p:ph type="sldImg"/>
          </p:nvPr>
        </p:nvSpPr>
        <p:spPr>
          <a:xfrm>
            <a:off x="384175" y="701675"/>
            <a:ext cx="6165850" cy="3468688"/>
          </a:xfrm>
          <a:ln/>
        </p:spPr>
      </p:sp>
      <p:sp>
        <p:nvSpPr>
          <p:cNvPr id="16391" name="Rectangle 3">
            <a:extLst>
              <a:ext uri="{FF2B5EF4-FFF2-40B4-BE49-F238E27FC236}">
                <a16:creationId xmlns:a16="http://schemas.microsoft.com/office/drawing/2014/main" id="{6A77630C-D3DE-416E-8DFC-25DC0C0A98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4897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709305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73CD7384-7C72-4CB5-A04B-8B7CE1C52D03}"/>
              </a:ext>
            </a:extLst>
          </p:cNvPr>
          <p:cNvSpPr>
            <a:spLocks noGrp="1" noRot="1" noChangeAspect="1" noTextEdit="1"/>
          </p:cNvSpPr>
          <p:nvPr>
            <p:ph type="sldImg"/>
          </p:nvPr>
        </p:nvSpPr>
        <p:spPr>
          <a:xfrm>
            <a:off x="384175" y="701675"/>
            <a:ext cx="6165850" cy="3468688"/>
          </a:xfrm>
          <a:ln/>
        </p:spPr>
      </p:sp>
      <p:sp>
        <p:nvSpPr>
          <p:cNvPr id="18435" name="Notes Placeholder 2">
            <a:extLst>
              <a:ext uri="{FF2B5EF4-FFF2-40B4-BE49-F238E27FC236}">
                <a16:creationId xmlns:a16="http://schemas.microsoft.com/office/drawing/2014/main" id="{09517B6A-7B03-4BD0-891A-69A6822A14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F74A00F0-1386-48F3-B9E8-72F40E50D699}"/>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5FC0A615-E76B-4ED0-ACBF-45EE9463E004}"/>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A77B21EA-7C8C-4070-9C50-4C7C06BE5007}"/>
              </a:ext>
            </a:extLst>
          </p:cNvPr>
          <p:cNvSpPr>
            <a:spLocks noGrp="1"/>
          </p:cNvSpPr>
          <p:nvPr>
            <p:ph type="ftr" sz="quarter" idx="4"/>
          </p:nvPr>
        </p:nvSpPr>
        <p:spPr/>
        <p:txBody>
          <a:bodyPr/>
          <a:lstStyle/>
          <a:p>
            <a:pPr lvl="4">
              <a:defRPr/>
            </a:pPr>
            <a:r>
              <a:rPr lang="en-US"/>
              <a:t>Edward Au (Marvell Semiconductor)</a:t>
            </a:r>
          </a:p>
        </p:txBody>
      </p:sp>
      <p:sp>
        <p:nvSpPr>
          <p:cNvPr id="18439" name="Slide Number Placeholder 6">
            <a:extLst>
              <a:ext uri="{FF2B5EF4-FFF2-40B4-BE49-F238E27FC236}">
                <a16:creationId xmlns:a16="http://schemas.microsoft.com/office/drawing/2014/main" id="{68C517FE-CDBC-4C1A-BCCE-82281BF335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E5250AC8-3AE3-41DC-BDCA-B3299E1BB8D9}" type="slidenum">
              <a:rPr lang="en-US" altLang="en-US"/>
              <a:pPr>
                <a:spcBef>
                  <a:spcPct val="0"/>
                </a:spcBef>
              </a:pPr>
              <a:t>93</a:t>
            </a:fld>
            <a:endParaRPr lang="en-US" altLang="en-US"/>
          </a:p>
        </p:txBody>
      </p:sp>
    </p:spTree>
    <p:extLst>
      <p:ext uri="{BB962C8B-B14F-4D97-AF65-F5344CB8AC3E}">
        <p14:creationId xmlns:p14="http://schemas.microsoft.com/office/powerpoint/2010/main" val="5867369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AAA508D-DA5F-471F-A990-EE6877ADFB7C}"/>
              </a:ext>
            </a:extLst>
          </p:cNvPr>
          <p:cNvSpPr>
            <a:spLocks noGrp="1" noRot="1" noChangeAspect="1" noTextEdit="1"/>
          </p:cNvSpPr>
          <p:nvPr>
            <p:ph type="sldImg"/>
          </p:nvPr>
        </p:nvSpPr>
        <p:spPr>
          <a:xfrm>
            <a:off x="384175" y="701675"/>
            <a:ext cx="6165850" cy="3468688"/>
          </a:xfrm>
          <a:ln/>
        </p:spPr>
      </p:sp>
      <p:sp>
        <p:nvSpPr>
          <p:cNvPr id="20483" name="Notes Placeholder 2">
            <a:extLst>
              <a:ext uri="{FF2B5EF4-FFF2-40B4-BE49-F238E27FC236}">
                <a16:creationId xmlns:a16="http://schemas.microsoft.com/office/drawing/2014/main" id="{0EE14188-8BBA-4FA1-AEC1-454A842892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630BE748-E1AA-4D05-B873-50511E422136}"/>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D2AABCB0-24E3-4FA1-A7EC-146483622C9F}"/>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3BCF178D-EC9F-4140-B9C3-686D62C3571D}"/>
              </a:ext>
            </a:extLst>
          </p:cNvPr>
          <p:cNvSpPr>
            <a:spLocks noGrp="1"/>
          </p:cNvSpPr>
          <p:nvPr>
            <p:ph type="ftr" sz="quarter" idx="4"/>
          </p:nvPr>
        </p:nvSpPr>
        <p:spPr/>
        <p:txBody>
          <a:bodyPr/>
          <a:lstStyle/>
          <a:p>
            <a:pPr lvl="4">
              <a:defRPr/>
            </a:pPr>
            <a:r>
              <a:rPr lang="en-US"/>
              <a:t>Edward Au (Marvell Semiconductor)</a:t>
            </a:r>
          </a:p>
        </p:txBody>
      </p:sp>
      <p:sp>
        <p:nvSpPr>
          <p:cNvPr id="20487" name="Slide Number Placeholder 6">
            <a:extLst>
              <a:ext uri="{FF2B5EF4-FFF2-40B4-BE49-F238E27FC236}">
                <a16:creationId xmlns:a16="http://schemas.microsoft.com/office/drawing/2014/main" id="{DABF5E4D-9A7E-47A9-A357-2F20FB3822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2D1B3A29-2CAB-4166-89A9-87B824CA7528}" type="slidenum">
              <a:rPr lang="en-US" altLang="en-US"/>
              <a:pPr>
                <a:spcBef>
                  <a:spcPct val="0"/>
                </a:spcBef>
              </a:pPr>
              <a:t>94</a:t>
            </a:fld>
            <a:endParaRPr lang="en-US" altLang="en-US"/>
          </a:p>
        </p:txBody>
      </p:sp>
    </p:spTree>
    <p:extLst>
      <p:ext uri="{BB962C8B-B14F-4D97-AF65-F5344CB8AC3E}">
        <p14:creationId xmlns:p14="http://schemas.microsoft.com/office/powerpoint/2010/main" val="9027702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9E48C603-FBD6-4812-870C-08F19FBBA846}"/>
              </a:ext>
            </a:extLst>
          </p:cNvPr>
          <p:cNvSpPr>
            <a:spLocks noGrp="1" noRot="1" noChangeAspect="1" noTextEdit="1"/>
          </p:cNvSpPr>
          <p:nvPr>
            <p:ph type="sldImg"/>
          </p:nvPr>
        </p:nvSpPr>
        <p:spPr>
          <a:xfrm>
            <a:off x="384175" y="701675"/>
            <a:ext cx="6165850" cy="3468688"/>
          </a:xfrm>
          <a:ln/>
        </p:spPr>
      </p:sp>
      <p:sp>
        <p:nvSpPr>
          <p:cNvPr id="22531" name="Notes Placeholder 2">
            <a:extLst>
              <a:ext uri="{FF2B5EF4-FFF2-40B4-BE49-F238E27FC236}">
                <a16:creationId xmlns:a16="http://schemas.microsoft.com/office/drawing/2014/main" id="{BC03419E-1857-426B-AACF-B4BA1D642F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9F1F93C9-63DC-4FFE-850A-955F9AFA5894}"/>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56223DC9-4B4E-4C7E-BCB8-29962E7029A7}"/>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E950B99D-03FC-4E27-9942-8351B3F382A4}"/>
              </a:ext>
            </a:extLst>
          </p:cNvPr>
          <p:cNvSpPr>
            <a:spLocks noGrp="1"/>
          </p:cNvSpPr>
          <p:nvPr>
            <p:ph type="ftr" sz="quarter" idx="4"/>
          </p:nvPr>
        </p:nvSpPr>
        <p:spPr/>
        <p:txBody>
          <a:bodyPr/>
          <a:lstStyle/>
          <a:p>
            <a:pPr lvl="4">
              <a:defRPr/>
            </a:pPr>
            <a:r>
              <a:rPr lang="en-US"/>
              <a:t>Edward Au (Marvell Semiconductor)</a:t>
            </a:r>
          </a:p>
        </p:txBody>
      </p:sp>
      <p:sp>
        <p:nvSpPr>
          <p:cNvPr id="22535" name="Slide Number Placeholder 6">
            <a:extLst>
              <a:ext uri="{FF2B5EF4-FFF2-40B4-BE49-F238E27FC236}">
                <a16:creationId xmlns:a16="http://schemas.microsoft.com/office/drawing/2014/main" id="{ED5A4BF8-9176-4D96-A123-EC1744ABB0D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45A7E179-A676-4A61-83A9-30694ED2C14B}" type="slidenum">
              <a:rPr lang="en-US" altLang="en-US"/>
              <a:pPr>
                <a:spcBef>
                  <a:spcPct val="0"/>
                </a:spcBef>
              </a:pPr>
              <a:t>95</a:t>
            </a:fld>
            <a:endParaRPr lang="en-US" altLang="en-US"/>
          </a:p>
        </p:txBody>
      </p:sp>
    </p:spTree>
    <p:extLst>
      <p:ext uri="{BB962C8B-B14F-4D97-AF65-F5344CB8AC3E}">
        <p14:creationId xmlns:p14="http://schemas.microsoft.com/office/powerpoint/2010/main" val="10183581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0E0E07F9-EFDE-4D08-9DF9-987253697099}"/>
              </a:ext>
            </a:extLst>
          </p:cNvPr>
          <p:cNvSpPr>
            <a:spLocks noGrp="1" noRot="1" noChangeAspect="1" noTextEdit="1"/>
          </p:cNvSpPr>
          <p:nvPr>
            <p:ph type="sldImg"/>
          </p:nvPr>
        </p:nvSpPr>
        <p:spPr>
          <a:xfrm>
            <a:off x="384175" y="701675"/>
            <a:ext cx="6165850" cy="3468688"/>
          </a:xfrm>
          <a:ln/>
        </p:spPr>
      </p:sp>
      <p:sp>
        <p:nvSpPr>
          <p:cNvPr id="24579" name="Notes Placeholder 2">
            <a:extLst>
              <a:ext uri="{FF2B5EF4-FFF2-40B4-BE49-F238E27FC236}">
                <a16:creationId xmlns:a16="http://schemas.microsoft.com/office/drawing/2014/main" id="{4BC12025-6FB0-42F1-B839-3BAEA5CD5E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6D4E9FFA-DA5A-4E2A-8EE7-2BCD9CE22F49}"/>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46A9BE40-274E-4F63-B4D9-3D9DB203CC1B}"/>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94A828F3-85C0-4599-AAE2-9B81D9ACD1B1}"/>
              </a:ext>
            </a:extLst>
          </p:cNvPr>
          <p:cNvSpPr>
            <a:spLocks noGrp="1"/>
          </p:cNvSpPr>
          <p:nvPr>
            <p:ph type="ftr" sz="quarter" idx="4"/>
          </p:nvPr>
        </p:nvSpPr>
        <p:spPr/>
        <p:txBody>
          <a:bodyPr/>
          <a:lstStyle/>
          <a:p>
            <a:pPr lvl="4">
              <a:defRPr/>
            </a:pPr>
            <a:r>
              <a:rPr lang="en-US"/>
              <a:t>Edward Au (Marvell Semiconductor)</a:t>
            </a:r>
          </a:p>
        </p:txBody>
      </p:sp>
      <p:sp>
        <p:nvSpPr>
          <p:cNvPr id="24583" name="Slide Number Placeholder 6">
            <a:extLst>
              <a:ext uri="{FF2B5EF4-FFF2-40B4-BE49-F238E27FC236}">
                <a16:creationId xmlns:a16="http://schemas.microsoft.com/office/drawing/2014/main" id="{C75A94E7-2ACD-49E3-B4E7-9029CCD7C9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15FF5ED8-8BAA-4288-AD0A-947C29F0D338}" type="slidenum">
              <a:rPr lang="en-US" altLang="en-US"/>
              <a:pPr>
                <a:spcBef>
                  <a:spcPct val="0"/>
                </a:spcBef>
              </a:pPr>
              <a:t>96</a:t>
            </a:fld>
            <a:endParaRPr lang="en-US" altLang="en-US"/>
          </a:p>
        </p:txBody>
      </p:sp>
    </p:spTree>
    <p:extLst>
      <p:ext uri="{BB962C8B-B14F-4D97-AF65-F5344CB8AC3E}">
        <p14:creationId xmlns:p14="http://schemas.microsoft.com/office/powerpoint/2010/main" val="16724738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55489C3-FB69-4AA9-8ACF-3314F8CC0DB6}"/>
              </a:ext>
            </a:extLst>
          </p:cNvPr>
          <p:cNvSpPr>
            <a:spLocks noGrp="1" noRot="1" noChangeAspect="1" noTextEdit="1"/>
          </p:cNvSpPr>
          <p:nvPr>
            <p:ph type="sldImg"/>
          </p:nvPr>
        </p:nvSpPr>
        <p:spPr>
          <a:xfrm>
            <a:off x="384175" y="701675"/>
            <a:ext cx="6165850" cy="3468688"/>
          </a:xfrm>
          <a:ln/>
        </p:spPr>
      </p:sp>
      <p:sp>
        <p:nvSpPr>
          <p:cNvPr id="26627" name="Notes Placeholder 2">
            <a:extLst>
              <a:ext uri="{FF2B5EF4-FFF2-40B4-BE49-F238E27FC236}">
                <a16:creationId xmlns:a16="http://schemas.microsoft.com/office/drawing/2014/main" id="{FE5AEB2B-5B1A-4D5D-8319-C314A180E4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28353E7C-C9A4-4488-8F89-F9A8D5CD999C}"/>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EEC38C64-3E5C-4F8A-B800-3D0A5DA0969A}"/>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A6A38F28-8D46-45A9-BB6A-2665AC066EE8}"/>
              </a:ext>
            </a:extLst>
          </p:cNvPr>
          <p:cNvSpPr>
            <a:spLocks noGrp="1"/>
          </p:cNvSpPr>
          <p:nvPr>
            <p:ph type="ftr" sz="quarter" idx="4"/>
          </p:nvPr>
        </p:nvSpPr>
        <p:spPr/>
        <p:txBody>
          <a:bodyPr/>
          <a:lstStyle/>
          <a:p>
            <a:pPr lvl="4">
              <a:defRPr/>
            </a:pPr>
            <a:r>
              <a:rPr lang="en-US"/>
              <a:t>Edward Au (Marvell Semiconductor)</a:t>
            </a:r>
          </a:p>
        </p:txBody>
      </p:sp>
      <p:sp>
        <p:nvSpPr>
          <p:cNvPr id="26631" name="Slide Number Placeholder 6">
            <a:extLst>
              <a:ext uri="{FF2B5EF4-FFF2-40B4-BE49-F238E27FC236}">
                <a16:creationId xmlns:a16="http://schemas.microsoft.com/office/drawing/2014/main" id="{9C38CEA6-ED2F-4C3A-A0F9-EB1E8224A9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003BB605-47D0-428E-9C9A-B4CB5218CFBF}" type="slidenum">
              <a:rPr lang="en-US" altLang="en-US"/>
              <a:pPr>
                <a:spcBef>
                  <a:spcPct val="0"/>
                </a:spcBef>
              </a:pPr>
              <a:t>97</a:t>
            </a:fld>
            <a:endParaRPr lang="en-US" altLang="en-US"/>
          </a:p>
        </p:txBody>
      </p:sp>
    </p:spTree>
    <p:extLst>
      <p:ext uri="{BB962C8B-B14F-4D97-AF65-F5344CB8AC3E}">
        <p14:creationId xmlns:p14="http://schemas.microsoft.com/office/powerpoint/2010/main" val="40743037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46DA6F37-E74F-4CD9-822F-23006A01344C}"/>
              </a:ext>
            </a:extLst>
          </p:cNvPr>
          <p:cNvSpPr>
            <a:spLocks noGrp="1" noRot="1" noChangeAspect="1" noTextEdit="1"/>
          </p:cNvSpPr>
          <p:nvPr>
            <p:ph type="sldImg"/>
          </p:nvPr>
        </p:nvSpPr>
        <p:spPr>
          <a:xfrm>
            <a:off x="384175" y="701675"/>
            <a:ext cx="6165850" cy="3468688"/>
          </a:xfrm>
          <a:ln/>
        </p:spPr>
      </p:sp>
      <p:sp>
        <p:nvSpPr>
          <p:cNvPr id="28675" name="Notes Placeholder 2">
            <a:extLst>
              <a:ext uri="{FF2B5EF4-FFF2-40B4-BE49-F238E27FC236}">
                <a16:creationId xmlns:a16="http://schemas.microsoft.com/office/drawing/2014/main" id="{AB378375-6C9F-495B-B7DF-EB6DD709EB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EA1BAF27-1ABA-4CCE-83E1-B867148F004E}"/>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97A924C4-557F-433F-91F2-C70430BDA08D}"/>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C0D4AC6F-7BBE-4855-8113-AFDB94C1DA9E}"/>
              </a:ext>
            </a:extLst>
          </p:cNvPr>
          <p:cNvSpPr>
            <a:spLocks noGrp="1"/>
          </p:cNvSpPr>
          <p:nvPr>
            <p:ph type="ftr" sz="quarter" idx="4"/>
          </p:nvPr>
        </p:nvSpPr>
        <p:spPr/>
        <p:txBody>
          <a:bodyPr/>
          <a:lstStyle/>
          <a:p>
            <a:pPr lvl="4">
              <a:defRPr/>
            </a:pPr>
            <a:r>
              <a:rPr lang="en-US"/>
              <a:t>Edward Au (Marvell Semiconductor)</a:t>
            </a:r>
          </a:p>
        </p:txBody>
      </p:sp>
      <p:sp>
        <p:nvSpPr>
          <p:cNvPr id="28679" name="Slide Number Placeholder 6">
            <a:extLst>
              <a:ext uri="{FF2B5EF4-FFF2-40B4-BE49-F238E27FC236}">
                <a16:creationId xmlns:a16="http://schemas.microsoft.com/office/drawing/2014/main" id="{C8179D9E-F237-42D4-81D3-80FB42C1D5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12DC9AFF-25FB-4C7A-9EE9-2CF241C8FD88}" type="slidenum">
              <a:rPr lang="en-US" altLang="en-US"/>
              <a:pPr>
                <a:spcBef>
                  <a:spcPct val="0"/>
                </a:spcBef>
              </a:pPr>
              <a:t>98</a:t>
            </a:fld>
            <a:endParaRPr lang="en-US" altLang="en-US"/>
          </a:p>
        </p:txBody>
      </p:sp>
    </p:spTree>
    <p:extLst>
      <p:ext uri="{BB962C8B-B14F-4D97-AF65-F5344CB8AC3E}">
        <p14:creationId xmlns:p14="http://schemas.microsoft.com/office/powerpoint/2010/main" val="3668319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8F64A0C-A7D7-43BC-8AAE-DC43F6FD8979}"/>
              </a:ext>
            </a:extLst>
          </p:cNvPr>
          <p:cNvSpPr>
            <a:spLocks noGrp="1" noRot="1" noChangeAspect="1" noTextEdit="1"/>
          </p:cNvSpPr>
          <p:nvPr>
            <p:ph type="sldImg"/>
          </p:nvPr>
        </p:nvSpPr>
        <p:spPr>
          <a:xfrm>
            <a:off x="384175" y="701675"/>
            <a:ext cx="6165850" cy="3468688"/>
          </a:xfrm>
          <a:ln/>
        </p:spPr>
      </p:sp>
      <p:sp>
        <p:nvSpPr>
          <p:cNvPr id="30723" name="Notes Placeholder 2">
            <a:extLst>
              <a:ext uri="{FF2B5EF4-FFF2-40B4-BE49-F238E27FC236}">
                <a16:creationId xmlns:a16="http://schemas.microsoft.com/office/drawing/2014/main" id="{D8BBA9A1-A162-4C82-ADFA-8672EFAC28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1851DD1F-C806-4003-946F-2C9DB873BAA9}"/>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472BCE2B-DC57-4DC9-93B9-810358718940}"/>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EC151830-5860-497B-9D4D-D728376882C5}"/>
              </a:ext>
            </a:extLst>
          </p:cNvPr>
          <p:cNvSpPr>
            <a:spLocks noGrp="1"/>
          </p:cNvSpPr>
          <p:nvPr>
            <p:ph type="ftr" sz="quarter" idx="4"/>
          </p:nvPr>
        </p:nvSpPr>
        <p:spPr/>
        <p:txBody>
          <a:bodyPr/>
          <a:lstStyle/>
          <a:p>
            <a:pPr lvl="4">
              <a:defRPr/>
            </a:pPr>
            <a:r>
              <a:rPr lang="en-US"/>
              <a:t>Edward Au (Marvell Semiconductor)</a:t>
            </a:r>
          </a:p>
        </p:txBody>
      </p:sp>
      <p:sp>
        <p:nvSpPr>
          <p:cNvPr id="30727" name="Slide Number Placeholder 6">
            <a:extLst>
              <a:ext uri="{FF2B5EF4-FFF2-40B4-BE49-F238E27FC236}">
                <a16:creationId xmlns:a16="http://schemas.microsoft.com/office/drawing/2014/main" id="{75E262F8-5479-43C6-BFA6-11061C9559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CB94CF42-1501-4F06-8DF3-EFB94B34E98D}" type="slidenum">
              <a:rPr lang="en-US" altLang="en-US"/>
              <a:pPr>
                <a:spcBef>
                  <a:spcPct val="0"/>
                </a:spcBef>
              </a:pPr>
              <a:t>99</a:t>
            </a:fld>
            <a:endParaRPr lang="en-US" altLang="en-US"/>
          </a:p>
        </p:txBody>
      </p:sp>
    </p:spTree>
    <p:extLst>
      <p:ext uri="{BB962C8B-B14F-4D97-AF65-F5344CB8AC3E}">
        <p14:creationId xmlns:p14="http://schemas.microsoft.com/office/powerpoint/2010/main" val="19402163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2A29E66C-91F4-419E-8558-D28865740776}"/>
              </a:ext>
            </a:extLst>
          </p:cNvPr>
          <p:cNvSpPr>
            <a:spLocks noGrp="1" noRot="1" noChangeAspect="1" noTextEdit="1"/>
          </p:cNvSpPr>
          <p:nvPr>
            <p:ph type="sldImg"/>
          </p:nvPr>
        </p:nvSpPr>
        <p:spPr>
          <a:xfrm>
            <a:off x="384175" y="701675"/>
            <a:ext cx="6165850" cy="3468688"/>
          </a:xfrm>
          <a:ln/>
        </p:spPr>
      </p:sp>
      <p:sp>
        <p:nvSpPr>
          <p:cNvPr id="32771" name="Notes Placeholder 2">
            <a:extLst>
              <a:ext uri="{FF2B5EF4-FFF2-40B4-BE49-F238E27FC236}">
                <a16:creationId xmlns:a16="http://schemas.microsoft.com/office/drawing/2014/main" id="{ED49F496-2620-402A-906E-6A60AC35F1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02DFC75D-5871-41B4-9E00-E37E0058860B}"/>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7BDAF59C-EAE0-4AAE-B542-1F6B49DCE9AB}"/>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8C40E05E-0A29-4B60-95B4-CD91DCC53F7D}"/>
              </a:ext>
            </a:extLst>
          </p:cNvPr>
          <p:cNvSpPr>
            <a:spLocks noGrp="1"/>
          </p:cNvSpPr>
          <p:nvPr>
            <p:ph type="ftr" sz="quarter" idx="4"/>
          </p:nvPr>
        </p:nvSpPr>
        <p:spPr/>
        <p:txBody>
          <a:bodyPr/>
          <a:lstStyle/>
          <a:p>
            <a:pPr lvl="4">
              <a:defRPr/>
            </a:pPr>
            <a:r>
              <a:rPr lang="en-US"/>
              <a:t>Edward Au (Marvell Semiconductor)</a:t>
            </a:r>
          </a:p>
        </p:txBody>
      </p:sp>
      <p:sp>
        <p:nvSpPr>
          <p:cNvPr id="32775" name="Slide Number Placeholder 6">
            <a:extLst>
              <a:ext uri="{FF2B5EF4-FFF2-40B4-BE49-F238E27FC236}">
                <a16:creationId xmlns:a16="http://schemas.microsoft.com/office/drawing/2014/main" id="{B3256FC5-C780-42AA-9AD1-CF0FA0A131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641F26D6-31EC-45AB-989A-B6B410A012F0}" type="slidenum">
              <a:rPr lang="en-US" altLang="en-US"/>
              <a:pPr>
                <a:spcBef>
                  <a:spcPct val="0"/>
                </a:spcBef>
              </a:pPr>
              <a:t>100</a:t>
            </a:fld>
            <a:endParaRPr lang="en-US" altLang="en-US"/>
          </a:p>
        </p:txBody>
      </p:sp>
    </p:spTree>
    <p:extLst>
      <p:ext uri="{BB962C8B-B14F-4D97-AF65-F5344CB8AC3E}">
        <p14:creationId xmlns:p14="http://schemas.microsoft.com/office/powerpoint/2010/main" val="37611808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47622B52-ED1B-4879-8DBC-C2751AACA495}"/>
              </a:ext>
            </a:extLst>
          </p:cNvPr>
          <p:cNvSpPr>
            <a:spLocks noGrp="1" noRot="1" noChangeAspect="1" noTextEdit="1"/>
          </p:cNvSpPr>
          <p:nvPr>
            <p:ph type="sldImg"/>
          </p:nvPr>
        </p:nvSpPr>
        <p:spPr>
          <a:xfrm>
            <a:off x="384175" y="701675"/>
            <a:ext cx="6165850" cy="3468688"/>
          </a:xfrm>
          <a:ln/>
        </p:spPr>
      </p:sp>
      <p:sp>
        <p:nvSpPr>
          <p:cNvPr id="34819" name="Notes Placeholder 2">
            <a:extLst>
              <a:ext uri="{FF2B5EF4-FFF2-40B4-BE49-F238E27FC236}">
                <a16:creationId xmlns:a16="http://schemas.microsoft.com/office/drawing/2014/main" id="{00BB8E16-0451-4EAC-8AC9-16ABE35BAA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B9BAE810-3630-4A7D-9278-9F1D7DA7F226}"/>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961DA592-876B-4C62-97DA-13E3AEAE0455}"/>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870E908E-16EF-4538-87B5-39A7D54C887F}"/>
              </a:ext>
            </a:extLst>
          </p:cNvPr>
          <p:cNvSpPr>
            <a:spLocks noGrp="1"/>
          </p:cNvSpPr>
          <p:nvPr>
            <p:ph type="ftr" sz="quarter" idx="4"/>
          </p:nvPr>
        </p:nvSpPr>
        <p:spPr/>
        <p:txBody>
          <a:bodyPr/>
          <a:lstStyle/>
          <a:p>
            <a:pPr lvl="4">
              <a:defRPr/>
            </a:pPr>
            <a:r>
              <a:rPr lang="en-US"/>
              <a:t>Edward Au (Marvell Semiconductor)</a:t>
            </a:r>
          </a:p>
        </p:txBody>
      </p:sp>
      <p:sp>
        <p:nvSpPr>
          <p:cNvPr id="34823" name="Slide Number Placeholder 6">
            <a:extLst>
              <a:ext uri="{FF2B5EF4-FFF2-40B4-BE49-F238E27FC236}">
                <a16:creationId xmlns:a16="http://schemas.microsoft.com/office/drawing/2014/main" id="{CFDD539C-8BDA-4A44-8793-8A9A68089E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34B749C4-B1DB-44F3-8B80-1E1B48D9450C}" type="slidenum">
              <a:rPr lang="en-US" altLang="en-US"/>
              <a:pPr>
                <a:spcBef>
                  <a:spcPct val="0"/>
                </a:spcBef>
              </a:pPr>
              <a:t>101</a:t>
            </a:fld>
            <a:endParaRPr lang="en-US" altLang="en-US"/>
          </a:p>
        </p:txBody>
      </p:sp>
    </p:spTree>
    <p:extLst>
      <p:ext uri="{BB962C8B-B14F-4D97-AF65-F5344CB8AC3E}">
        <p14:creationId xmlns:p14="http://schemas.microsoft.com/office/powerpoint/2010/main" val="26340135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102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1710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762992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458464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794052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986745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951839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7807F7E-0724-4CFB-9EBA-88FECE23150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5123" name="Rectangle 3">
            <a:extLst>
              <a:ext uri="{FF2B5EF4-FFF2-40B4-BE49-F238E27FC236}">
                <a16:creationId xmlns:a16="http://schemas.microsoft.com/office/drawing/2014/main" id="{9F046D34-7C80-4372-B42A-BBCE9B717494}"/>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5124" name="Rectangle 6">
            <a:extLst>
              <a:ext uri="{FF2B5EF4-FFF2-40B4-BE49-F238E27FC236}">
                <a16:creationId xmlns:a16="http://schemas.microsoft.com/office/drawing/2014/main" id="{1E38599C-2350-413C-BFC0-1EB1E00D2943}"/>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5125" name="Rectangle 7">
            <a:extLst>
              <a:ext uri="{FF2B5EF4-FFF2-40B4-BE49-F238E27FC236}">
                <a16:creationId xmlns:a16="http://schemas.microsoft.com/office/drawing/2014/main" id="{FEE37C9F-C421-46AF-B46A-240D79BA0EC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rPr>
              <a:t>Page </a:t>
            </a:r>
            <a:fld id="{EC7273BC-14E8-447C-BA0D-F9C3BF77B753}" type="slidenum">
              <a:rPr lang="en-US" altLang="tr-TR" smtClean="0">
                <a:ea typeface="MS Gothic" panose="020B0609070205080204" pitchFamily="49" charset="-128"/>
              </a:rPr>
              <a:pPr>
                <a:spcBef>
                  <a:spcPct val="0"/>
                </a:spcBef>
              </a:pPr>
              <a:t>108</a:t>
            </a:fld>
            <a:endParaRPr lang="en-US" altLang="tr-TR">
              <a:ea typeface="MS Gothic" panose="020B0609070205080204" pitchFamily="49" charset="-128"/>
            </a:endParaRPr>
          </a:p>
        </p:txBody>
      </p:sp>
      <p:sp>
        <p:nvSpPr>
          <p:cNvPr id="5126" name="Text Box 1">
            <a:extLst>
              <a:ext uri="{FF2B5EF4-FFF2-40B4-BE49-F238E27FC236}">
                <a16:creationId xmlns:a16="http://schemas.microsoft.com/office/drawing/2014/main" id="{FFBB737C-B2F1-4CA7-B6D7-F95D7968122A}"/>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5127" name="Rectangle 2">
            <a:extLst>
              <a:ext uri="{FF2B5EF4-FFF2-40B4-BE49-F238E27FC236}">
                <a16:creationId xmlns:a16="http://schemas.microsoft.com/office/drawing/2014/main" id="{71919731-D548-4BCA-9903-AF1297479037}"/>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FE86BBA-D94A-4A4B-84EB-0C6C8593BC9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7171" name="Rectangle 3">
            <a:extLst>
              <a:ext uri="{FF2B5EF4-FFF2-40B4-BE49-F238E27FC236}">
                <a16:creationId xmlns:a16="http://schemas.microsoft.com/office/drawing/2014/main" id="{5C702658-D0F8-4EDE-B76B-39617607EB2F}"/>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7172" name="Rectangle 6">
            <a:extLst>
              <a:ext uri="{FF2B5EF4-FFF2-40B4-BE49-F238E27FC236}">
                <a16:creationId xmlns:a16="http://schemas.microsoft.com/office/drawing/2014/main" id="{12F6CBFF-7990-44F2-9457-624FDD4CFCE4}"/>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7173" name="Rectangle 7">
            <a:extLst>
              <a:ext uri="{FF2B5EF4-FFF2-40B4-BE49-F238E27FC236}">
                <a16:creationId xmlns:a16="http://schemas.microsoft.com/office/drawing/2014/main" id="{00B5C919-AC01-48AC-8563-6DFB219267E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rPr>
              <a:t>Page </a:t>
            </a:r>
            <a:fld id="{33741404-0EE4-4DEB-A86F-70ECB4E7C428}" type="slidenum">
              <a:rPr lang="en-US" altLang="tr-TR" smtClean="0">
                <a:ea typeface="MS Gothic" panose="020B0609070205080204" pitchFamily="49" charset="-128"/>
              </a:rPr>
              <a:pPr>
                <a:spcBef>
                  <a:spcPct val="0"/>
                </a:spcBef>
              </a:pPr>
              <a:t>109</a:t>
            </a:fld>
            <a:endParaRPr lang="en-US" altLang="tr-TR">
              <a:ea typeface="MS Gothic" panose="020B0609070205080204" pitchFamily="49" charset="-128"/>
            </a:endParaRPr>
          </a:p>
        </p:txBody>
      </p:sp>
      <p:sp>
        <p:nvSpPr>
          <p:cNvPr id="7174" name="Text Box 1">
            <a:extLst>
              <a:ext uri="{FF2B5EF4-FFF2-40B4-BE49-F238E27FC236}">
                <a16:creationId xmlns:a16="http://schemas.microsoft.com/office/drawing/2014/main" id="{861BD3CF-CDE5-4C37-ABF1-D98614943C2F}"/>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7175" name="Rectangle 2">
            <a:extLst>
              <a:ext uri="{FF2B5EF4-FFF2-40B4-BE49-F238E27FC236}">
                <a16:creationId xmlns:a16="http://schemas.microsoft.com/office/drawing/2014/main" id="{2DCA92DD-4D7A-4440-841C-771034E3E3E9}"/>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531AF0D-EBF4-4ADD-9B69-FEC982C7069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9219" name="Rectangle 3">
            <a:extLst>
              <a:ext uri="{FF2B5EF4-FFF2-40B4-BE49-F238E27FC236}">
                <a16:creationId xmlns:a16="http://schemas.microsoft.com/office/drawing/2014/main" id="{3F9696BD-67CE-437A-A31D-D9420B47C4B3}"/>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9220" name="Rectangle 6">
            <a:extLst>
              <a:ext uri="{FF2B5EF4-FFF2-40B4-BE49-F238E27FC236}">
                <a16:creationId xmlns:a16="http://schemas.microsoft.com/office/drawing/2014/main" id="{58C22DF5-88EA-41E0-8831-71A0B7763BB5}"/>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9221" name="Rectangle 7">
            <a:extLst>
              <a:ext uri="{FF2B5EF4-FFF2-40B4-BE49-F238E27FC236}">
                <a16:creationId xmlns:a16="http://schemas.microsoft.com/office/drawing/2014/main" id="{CD1CE55C-7E72-4556-94A1-EFC07CFB864A}"/>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rPr>
              <a:t>Page </a:t>
            </a:r>
            <a:fld id="{6AD001B2-CEFE-44D1-A854-6DB557C5CC0F}" type="slidenum">
              <a:rPr lang="en-US" altLang="tr-TR" smtClean="0">
                <a:ea typeface="MS Gothic" panose="020B0609070205080204" pitchFamily="49" charset="-128"/>
              </a:rPr>
              <a:pPr>
                <a:spcBef>
                  <a:spcPct val="0"/>
                </a:spcBef>
              </a:pPr>
              <a:t>110</a:t>
            </a:fld>
            <a:endParaRPr lang="en-US" altLang="tr-TR">
              <a:ea typeface="MS Gothic" panose="020B0609070205080204" pitchFamily="49" charset="-128"/>
            </a:endParaRPr>
          </a:p>
        </p:txBody>
      </p:sp>
      <p:sp>
        <p:nvSpPr>
          <p:cNvPr id="9222" name="Text Box 1">
            <a:extLst>
              <a:ext uri="{FF2B5EF4-FFF2-40B4-BE49-F238E27FC236}">
                <a16:creationId xmlns:a16="http://schemas.microsoft.com/office/drawing/2014/main" id="{D5F63CC4-D84D-40DC-B1A9-3B6D36DD5A07}"/>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9223" name="Rectangle 2">
            <a:extLst>
              <a:ext uri="{FF2B5EF4-FFF2-40B4-BE49-F238E27FC236}">
                <a16:creationId xmlns:a16="http://schemas.microsoft.com/office/drawing/2014/main" id="{333CE29A-F05B-463B-AB93-79C714E5218F}"/>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A24BC7E-A82A-4C02-9548-53D89D7C97B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14339" name="Rectangle 3">
            <a:extLst>
              <a:ext uri="{FF2B5EF4-FFF2-40B4-BE49-F238E27FC236}">
                <a16:creationId xmlns:a16="http://schemas.microsoft.com/office/drawing/2014/main" id="{9EAFE96D-9AE2-49B8-904A-DA565CA1FE22}"/>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14340" name="Rectangle 6">
            <a:extLst>
              <a:ext uri="{FF2B5EF4-FFF2-40B4-BE49-F238E27FC236}">
                <a16:creationId xmlns:a16="http://schemas.microsoft.com/office/drawing/2014/main" id="{E9099D4A-499A-4A4B-863A-F2DD5D5337CD}"/>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14341" name="Rectangle 7">
            <a:extLst>
              <a:ext uri="{FF2B5EF4-FFF2-40B4-BE49-F238E27FC236}">
                <a16:creationId xmlns:a16="http://schemas.microsoft.com/office/drawing/2014/main" id="{18EBC0F5-4F56-49D7-A7B9-F32ACAE7428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rPr>
              <a:t>Page </a:t>
            </a:r>
            <a:fld id="{D61E5DE8-0E39-41B9-880B-C861160C0619}" type="slidenum">
              <a:rPr lang="en-US" altLang="tr-TR" smtClean="0">
                <a:ea typeface="MS Gothic" panose="020B0609070205080204" pitchFamily="49" charset="-128"/>
              </a:rPr>
              <a:pPr>
                <a:spcBef>
                  <a:spcPct val="0"/>
                </a:spcBef>
              </a:pPr>
              <a:t>114</a:t>
            </a:fld>
            <a:endParaRPr lang="en-US" altLang="tr-TR">
              <a:ea typeface="MS Gothic" panose="020B0609070205080204" pitchFamily="49" charset="-128"/>
            </a:endParaRPr>
          </a:p>
        </p:txBody>
      </p:sp>
      <p:sp>
        <p:nvSpPr>
          <p:cNvPr id="14342" name="Text Box 1">
            <a:extLst>
              <a:ext uri="{FF2B5EF4-FFF2-40B4-BE49-F238E27FC236}">
                <a16:creationId xmlns:a16="http://schemas.microsoft.com/office/drawing/2014/main" id="{26CAB6B3-6C74-4A85-BF09-82A1E406987B}"/>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14343" name="Rectangle 2">
            <a:extLst>
              <a:ext uri="{FF2B5EF4-FFF2-40B4-BE49-F238E27FC236}">
                <a16:creationId xmlns:a16="http://schemas.microsoft.com/office/drawing/2014/main" id="{66986F2E-1FBF-4082-A376-89300410487C}"/>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C27EF94-421A-4AAA-8078-95BA0434051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17411" name="Rectangle 3">
            <a:extLst>
              <a:ext uri="{FF2B5EF4-FFF2-40B4-BE49-F238E27FC236}">
                <a16:creationId xmlns:a16="http://schemas.microsoft.com/office/drawing/2014/main" id="{26603E7F-5B71-4D7C-A202-2C9DC88A238A}"/>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17412" name="Rectangle 6">
            <a:extLst>
              <a:ext uri="{FF2B5EF4-FFF2-40B4-BE49-F238E27FC236}">
                <a16:creationId xmlns:a16="http://schemas.microsoft.com/office/drawing/2014/main" id="{598B9CDD-8B8D-4E3A-A5A3-CDDB9FAAC289}"/>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17413" name="Rectangle 7">
            <a:extLst>
              <a:ext uri="{FF2B5EF4-FFF2-40B4-BE49-F238E27FC236}">
                <a16:creationId xmlns:a16="http://schemas.microsoft.com/office/drawing/2014/main" id="{82D79D90-7E37-4205-8458-13054F8AEC0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rPr>
              <a:t>Page </a:t>
            </a:r>
            <a:fld id="{D0E66B75-D9D9-4010-B1F8-8D0DA50F9723}" type="slidenum">
              <a:rPr lang="en-US" altLang="tr-TR" smtClean="0">
                <a:ea typeface="MS Gothic" panose="020B0609070205080204" pitchFamily="49" charset="-128"/>
              </a:rPr>
              <a:pPr>
                <a:spcBef>
                  <a:spcPct val="0"/>
                </a:spcBef>
              </a:pPr>
              <a:t>116</a:t>
            </a:fld>
            <a:endParaRPr lang="en-US" altLang="tr-TR">
              <a:ea typeface="MS Gothic" panose="020B0609070205080204" pitchFamily="49" charset="-128"/>
            </a:endParaRPr>
          </a:p>
        </p:txBody>
      </p:sp>
      <p:sp>
        <p:nvSpPr>
          <p:cNvPr id="17414" name="Text Box 1">
            <a:extLst>
              <a:ext uri="{FF2B5EF4-FFF2-40B4-BE49-F238E27FC236}">
                <a16:creationId xmlns:a16="http://schemas.microsoft.com/office/drawing/2014/main" id="{1625250B-326B-4C0C-894A-4949CB6B1D73}"/>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17415" name="Rectangle 2">
            <a:extLst>
              <a:ext uri="{FF2B5EF4-FFF2-40B4-BE49-F238E27FC236}">
                <a16:creationId xmlns:a16="http://schemas.microsoft.com/office/drawing/2014/main" id="{9C2E811F-F50D-4A90-8E57-A6454376B5F8}"/>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119</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9640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339070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120</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911992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121</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408159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122</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783728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2022</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123</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8616461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2022</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124</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16815761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125</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938417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720199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615556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128</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331256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129</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79971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813907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67388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0275375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87911873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2022</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133</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96832332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2022</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134</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9753180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7129625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55831132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5290470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802.11-21/1548r0</a:t>
            </a:r>
          </a:p>
        </p:txBody>
      </p:sp>
      <p:sp>
        <p:nvSpPr>
          <p:cNvPr id="5" name="Date Placeholder 4"/>
          <p:cNvSpPr>
            <a:spLocks noGrp="1"/>
          </p:cNvSpPr>
          <p:nvPr>
            <p:ph type="dt" idx="11"/>
          </p:nvPr>
        </p:nvSpPr>
        <p:spPr>
          <a:xfrm>
            <a:off x="654050" y="95706"/>
            <a:ext cx="753411" cy="215444"/>
          </a:xfrm>
        </p:spPr>
        <p:txBody>
          <a:bodyPr/>
          <a:lstStyle/>
          <a:p>
            <a:pPr>
              <a:defRPr/>
            </a:pPr>
            <a:r>
              <a:rPr lang="en-US" dirty="0"/>
              <a:t>July 2022</a:t>
            </a:r>
          </a:p>
        </p:txBody>
      </p:sp>
      <p:sp>
        <p:nvSpPr>
          <p:cNvPr id="6" name="Footer Placeholder 5"/>
          <p:cNvSpPr>
            <a:spLocks noGrp="1"/>
          </p:cNvSpPr>
          <p:nvPr>
            <p:ph type="ftr" sz="quarter" idx="12"/>
          </p:nvPr>
        </p:nvSpPr>
        <p:spPr/>
        <p:txBody>
          <a:bodyPr/>
          <a:lstStyle/>
          <a:p>
            <a:pPr lvl="4">
              <a:defRPr/>
            </a:pPr>
            <a:r>
              <a:rPr lang="en-US"/>
              <a:t>Peter Yee, AKAYLA</a:t>
            </a:r>
          </a:p>
        </p:txBody>
      </p:sp>
      <p:sp>
        <p:nvSpPr>
          <p:cNvPr id="7" name="Slide Number Placeholder 6"/>
          <p:cNvSpPr>
            <a:spLocks noGrp="1"/>
          </p:cNvSpPr>
          <p:nvPr>
            <p:ph type="sldNum" sz="quarter" idx="13"/>
          </p:nvPr>
        </p:nvSpPr>
        <p:spPr/>
        <p:txBody>
          <a:bodyPr/>
          <a:lstStyle/>
          <a:p>
            <a:pPr>
              <a:defRPr/>
            </a:pPr>
            <a:r>
              <a:rPr lang="en-US"/>
              <a:t>Page </a:t>
            </a:r>
            <a:fld id="{10D7EFBA-D1C0-45C5-A488-61E1EC8B7946}" type="slidenum">
              <a:rPr lang="en-US" smtClean="0"/>
              <a:pPr>
                <a:defRPr/>
              </a:pPr>
              <a:t>138</a:t>
            </a:fld>
            <a:endParaRPr lang="en-US"/>
          </a:p>
        </p:txBody>
      </p:sp>
    </p:spTree>
    <p:extLst>
      <p:ext uri="{BB962C8B-B14F-4D97-AF65-F5344CB8AC3E}">
        <p14:creationId xmlns:p14="http://schemas.microsoft.com/office/powerpoint/2010/main" val="137530020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2784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854547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5205704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2231570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dirty="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endParaRPr lang="en-GB" altLang="en-US" sz="1400" dirty="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dirty="0"/>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dirty="0"/>
              <a:t>Page </a:t>
            </a:r>
            <a:fld id="{D55620EA-3F44-4E94-8BEB-09EE72043127}" type="slidenum">
              <a:rPr lang="en-GB" altLang="en-US"/>
              <a:pPr>
                <a:spcBef>
                  <a:spcPct val="0"/>
                </a:spcBef>
              </a:pPr>
              <a:t>142</a:t>
            </a:fld>
            <a:endParaRPr lang="en-GB" altLang="en-US" dirty="0"/>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964060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FF711518-8A9C-49D7-8BC3-2A761B35C2E9}" type="slidenum">
              <a:rPr lang="en-US" altLang="en-US"/>
              <a:pPr>
                <a:spcBef>
                  <a:spcPct val="0"/>
                </a:spcBef>
              </a:pPr>
              <a:t>143</a:t>
            </a:fld>
            <a:endParaRPr lang="en-US" altLang="en-US" dirty="0"/>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9119928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9E01ADE7-4C11-4939-A951-A30C1E62FF68}" type="slidenum">
              <a:rPr lang="en-US" altLang="en-US"/>
              <a:pPr>
                <a:spcBef>
                  <a:spcPct val="0"/>
                </a:spcBef>
              </a:pPr>
              <a:t>144</a:t>
            </a:fld>
            <a:endParaRPr lang="en-US" altLang="en-US" dirty="0"/>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40815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July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968214" cy="276999"/>
          </a:xfrm>
        </p:spPr>
        <p:txBody>
          <a:bodyPr/>
          <a:lstStyle/>
          <a:p>
            <a:pPr>
              <a:defRPr/>
            </a:pPr>
            <a:r>
              <a:rPr lang="en-US"/>
              <a:t>July 2022</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Michael Montemurro,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298559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July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July 2022</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July 2022</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July 2022</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July 2022</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July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July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2022</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802.11-22/0858r1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image" Target="../media/image22.emf"/><Relationship Id="rId4" Type="http://schemas.openxmlformats.org/officeDocument/2006/relationships/oleObject" Target="../embeddings/oleObject16.bin"/></Relationships>
</file>

<file path=ppt/slides/_rels/slide103.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s://mentor.ieee.org/802.18/dcn/22/18-22-0009-00-0000-ieee-802-wireless-standards-table-of-frequency-ranges.xlsx"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s://mentor.ieee.org/802.18/dcn/22/18-22-0050-00-0000-comment-spreadsheet-of-ieee-802-wireless-standards-table-of-frequency-ranges.xlsx" TargetMode="External"/></Relationships>
</file>

<file path=ppt/slides/_rels/slide10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image" Target="../media/image24.emf"/><Relationship Id="rId4" Type="http://schemas.openxmlformats.org/officeDocument/2006/relationships/oleObject" Target="../embeddings/oleObject17.bin"/></Relationships>
</file>

<file path=ppt/slides/_rels/slide109.xml.rels><?xml version="1.0" encoding="UTF-8" standalone="yes"?>
<Relationships xmlns="http://schemas.openxmlformats.org/package/2006/relationships"><Relationship Id="rId3" Type="http://schemas.openxmlformats.org/officeDocument/2006/relationships/hyperlink" Target="https://1.ieee802.org/2022-07-technical-plenary-agenda/"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110.xml.rels><?xml version="1.0" encoding="UTF-8" standalone="yes"?>
<Relationships xmlns="http://schemas.openxmlformats.org/package/2006/relationships"><Relationship Id="rId3" Type="http://schemas.openxmlformats.org/officeDocument/2006/relationships/hyperlink" Target="https://development.standards.ieee.org/myproject-web/app#viewpar/12800/9288"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s://1.ieee802.org/nendica-ella/"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8" Type="http://schemas.openxmlformats.org/officeDocument/2006/relationships/hyperlink" Target="https://mentor.ieee.org/802.1/documents?is_group=ICne&amp;is_year=2021&amp;is_dcn=0074" TargetMode="External"/><Relationship Id="rId13" Type="http://schemas.openxmlformats.org/officeDocument/2006/relationships/hyperlink" Target="ella:%20What%20is%20the%20IEEE%20802%20Link%20Layer%20Service?" TargetMode="External"/><Relationship Id="rId3" Type="http://schemas.openxmlformats.org/officeDocument/2006/relationships/hyperlink" Target="https://mentor.ieee.org/802.1/documents?is_group=ICne&amp;is_year=2022&amp;is_dcn=0008" TargetMode="External"/><Relationship Id="rId7" Type="http://schemas.openxmlformats.org/officeDocument/2006/relationships/hyperlink" Target="https://mentor.ieee.org/802.1/documents?is_group=ICne&amp;is_year=2022&amp;is_dcn=0002" TargetMode="External"/><Relationship Id="rId12" Type="http://schemas.openxmlformats.org/officeDocument/2006/relationships/hyperlink" Target="https://mentor.ieee.org/802.1/documents?is_group=ICne&amp;is_year=2021&amp;is_dcn=0070" TargetMode="External"/><Relationship Id="rId2" Type="http://schemas.openxmlformats.org/officeDocument/2006/relationships/hyperlink" Target="https://mentor.ieee.org/802.1/documents?is_group=ICne&amp;is_year=2022&amp;is_dcn=0012" TargetMode="External"/><Relationship Id="rId16" Type="http://schemas.openxmlformats.org/officeDocument/2006/relationships/hyperlink" Target="https://mentor.ieee.org/802.1/documents?is_group=ICne&amp;is_year=2021&amp;is_dcn=0014" TargetMode="External"/><Relationship Id="rId1" Type="http://schemas.openxmlformats.org/officeDocument/2006/relationships/slideLayout" Target="../slideLayouts/slideLayout2.xml"/><Relationship Id="rId6" Type="http://schemas.openxmlformats.org/officeDocument/2006/relationships/hyperlink" Target="https://mentor.ieee.org/802.1/documents?is_group=ICne&amp;is_year=2021&amp;is_dcn=0080" TargetMode="External"/><Relationship Id="rId11" Type="http://schemas.openxmlformats.org/officeDocument/2006/relationships/hyperlink" Target="https://mentor.ieee.org/802.1/documents?is_group=ICne&amp;is_year=2021&amp;is_dcn=0073" TargetMode="External"/><Relationship Id="rId5" Type="http://schemas.openxmlformats.org/officeDocument/2006/relationships/hyperlink" Target="https://mentor.ieee.org/802.1/documents?is_group=ICne&amp;is_year=2021&amp;is_dcn=0076" TargetMode="External"/><Relationship Id="rId15" Type="http://schemas.openxmlformats.org/officeDocument/2006/relationships/hyperlink" Target="https://mentor.ieee.org/802.1/documents?is_group=ICne&amp;is_year=2021&amp;is_dcn=0045" TargetMode="External"/><Relationship Id="rId10" Type="http://schemas.openxmlformats.org/officeDocument/2006/relationships/hyperlink" Target="https://mentor.ieee.org/802.1/documents?is_group=ICne&amp;is_year=2021&amp;is_dcn=0075" TargetMode="External"/><Relationship Id="rId4" Type="http://schemas.openxmlformats.org/officeDocument/2006/relationships/hyperlink" Target="https://mentor.ieee.org/802.1/documents?is_group=ICne&amp;is_year=2022&amp;is_dcn=0007" TargetMode="External"/><Relationship Id="rId9" Type="http://schemas.openxmlformats.org/officeDocument/2006/relationships/hyperlink" Target="https://mentor.ieee.org/802.1/documents?is_group=ICne&amp;is_year=2022&amp;is_dcn=0003" TargetMode="External"/><Relationship Id="rId14" Type="http://schemas.openxmlformats.org/officeDocument/2006/relationships/hyperlink" Target="https://mentor.ieee.org/802.1/documents?is_group=ICne&amp;is_year=2021&amp;is_dcn=0060"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mailto:harrybims@me.com" TargetMode="External"/><Relationship Id="rId13" Type="http://schemas.openxmlformats.org/officeDocument/2006/relationships/hyperlink" Target="mailto:po-kai.huang@intel.com" TargetMode="External"/><Relationship Id="rId3" Type="http://schemas.openxmlformats.org/officeDocument/2006/relationships/hyperlink" Target="mailto:robert.stacey@intel.com" TargetMode="External"/><Relationship Id="rId7" Type="http://schemas.openxmlformats.org/officeDocument/2006/relationships/hyperlink" Target="mailto:volker.jungnickel@hhi.fraunhofer.de" TargetMode="External"/><Relationship Id="rId12" Type="http://schemas.openxmlformats.org/officeDocument/2006/relationships/hyperlink" Target="mailto:claudiodasilva@fb.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chaochun.wang@mediatek.com" TargetMode="External"/><Relationship Id="rId11" Type="http://schemas.openxmlformats.org/officeDocument/2006/relationships/hyperlink" Target="mailto:edward.ks.au@gmail.com" TargetMode="External"/><Relationship Id="rId5" Type="http://schemas.openxmlformats.org/officeDocument/2006/relationships/hyperlink" Target="mailto:RoyWant@google.com" TargetMode="External"/><Relationship Id="rId10" Type="http://schemas.openxmlformats.org/officeDocument/2006/relationships/hyperlink" Target="mailto:Yujin.Noh@senscomm.com" TargetMode="External"/><Relationship Id="rId4" Type="http://schemas.openxmlformats.org/officeDocument/2006/relationships/hyperlink" Target="mailto:petere@ieee.org" TargetMode="External"/><Relationship Id="rId9" Type="http://schemas.openxmlformats.org/officeDocument/2006/relationships/hyperlink" Target="mailto:carol@ansley.com" TargetMode="External"/><Relationship Id="rId14" Type="http://schemas.openxmlformats.org/officeDocument/2006/relationships/hyperlink" Target="mailto:emily.h.qi@intel.com" TargetMode="Externa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s://files.fcc.gov/ecfs/download/7cfb0db5-67d7-4686-8e3b-60c880b5859b?orig=true&amp;pk=cb77b2ec-1a58-dbc6-139b-ad192cfd5d9b"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5.emf"/><Relationship Id="rId4" Type="http://schemas.openxmlformats.org/officeDocument/2006/relationships/oleObject" Target="../embeddings/oleObject18.bin"/></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hyperlink" Target="https://datatracker.ietf.org/wg/ipwave/charter/" TargetMode="Externa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8" Type="http://schemas.openxmlformats.org/officeDocument/2006/relationships/hyperlink" Target="https://datatracker.ietf.org/wg/tigress/about/" TargetMode="External"/><Relationship Id="rId3" Type="http://schemas.openxmlformats.org/officeDocument/2006/relationships/hyperlink" Target="https://datatracker.ietf.org/wg/bofs/" TargetMode="External"/><Relationship Id="rId7" Type="http://schemas.openxmlformats.org/officeDocument/2006/relationships/hyperlink" Target="https://datatracker.ietf.org/wg/satp/about/"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hyperlink" Target="https://datatracker.ietf.org/wg/msr6/about/" TargetMode="External"/><Relationship Id="rId5" Type="http://schemas.openxmlformats.org/officeDocument/2006/relationships/hyperlink" Target="https://datatracker.ietf.org/wg/scitt/about/" TargetMode="External"/><Relationship Id="rId10" Type="http://schemas.openxmlformats.org/officeDocument/2006/relationships/hyperlink" Target="https://datatracker.ietf.org/wg/jwp/about/" TargetMode="External"/><Relationship Id="rId4" Type="http://schemas.openxmlformats.org/officeDocument/2006/relationships/hyperlink" Target="https://datatracker.ietf.org/wg/moq/about/" TargetMode="External"/><Relationship Id="rId9" Type="http://schemas.openxmlformats.org/officeDocument/2006/relationships/hyperlink" Target="https://datatracker.ietf.org/wg/snac/about/" TargetMode="External"/></Relationships>
</file>

<file path=ppt/slides/_rels/slide129.xml.rels><?xml version="1.0" encoding="UTF-8" standalone="yes"?>
<Relationships xmlns="http://schemas.openxmlformats.org/package/2006/relationships"><Relationship Id="rId8" Type="http://schemas.openxmlformats.org/officeDocument/2006/relationships/hyperlink" Target="https://datatracker.ietf.org/wg/tigress/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grow/"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hyperlink" Target="https://datatracker.ietf.org/wg/grow/about/" TargetMode="External"/><Relationship Id="rId5" Type="http://schemas.openxmlformats.org/officeDocument/2006/relationships/hyperlink" Target="https://datatracker.ietf.org/doc/charter-ietf-ccamp/" TargetMode="External"/><Relationship Id="rId4" Type="http://schemas.openxmlformats.org/officeDocument/2006/relationships/hyperlink" Target="https://datatracker.ietf.org/wg/ccamp/about/" TargetMode="External"/><Relationship Id="rId9" Type="http://schemas.openxmlformats.org/officeDocument/2006/relationships/hyperlink" Target="https://datatracker.ietf.org/doc/charter-ietf-tigres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datatracker.ietf.org/wg/6lo/charter/"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hyperlink" Target="https://datatracker.ietf.org/doc/draft-ietf-6lo-use-cases/" TargetMode="External"/><Relationship Id="rId4" Type="http://schemas.openxmlformats.org/officeDocument/2006/relationships/hyperlink" Target="https://datatracker.ietf.org/doc/draft-ietf-6lo-multicast-registration/"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33.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hyperlink" Target="https://datatracker.ietf.org/doc/draft-ietf-madinas-mac-address-randomization/" TargetMode="External"/><Relationship Id="rId4" Type="http://schemas.openxmlformats.org/officeDocument/2006/relationships/hyperlink" Target="https://datatracker.ietf.org/doc/draft-ietf-madinas-use-cases/"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hyperlink" Target="https://datatracker.ietf.org/doc/draft-ietf-emu-aka-pfs/" TargetMode="External"/><Relationship Id="rId4" Type="http://schemas.openxmlformats.org/officeDocument/2006/relationships/hyperlink" Target="https://datatracker.ietf.org/doc/draft-ietf-emu-tls-eap-types/"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hyperlink" Target="https://www.ietf.org/topics/netmgmt/" TargetMode="External"/><Relationship Id="rId5" Type="http://schemas.openxmlformats.org/officeDocument/2006/relationships/hyperlink" Target="https://tools.ietf.org/html/rfc6632" TargetMode="External"/><Relationship Id="rId4" Type="http://schemas.openxmlformats.org/officeDocument/2006/relationships/hyperlink" Target="https://datatracker.ietf.org/doc/draft-ietf-opsawg-l2nm/"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hyperlink" Target="https://datatracker.ietf.org/doc/draft-ietf-tls-deprecate-obsolete-kex/" TargetMode="External"/><Relationship Id="rId4" Type="http://schemas.openxmlformats.org/officeDocument/2006/relationships/hyperlink" Target="https://datatracker.ietf.org/doc/draft-ietf-tls-ctls/" TargetMode="External"/></Relationships>
</file>

<file path=ppt/slides/_rels/slide137.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hyperlink" Target="https://datatracker.ietf.org/doc/draft-ietf-detnet-controller-plane-framework/" TargetMode="External"/></Relationships>
</file>

<file path=ppt/slides/_rels/slide138.xml.rels><?xml version="1.0" encoding="UTF-8" standalone="yes"?>
<Relationships xmlns="http://schemas.openxmlformats.org/package/2006/relationships"><Relationship Id="rId3" Type="http://schemas.openxmlformats.org/officeDocument/2006/relationships/hyperlink" Target="https://datatracker.ietf.org/wg/raw/charter/" TargetMode="External"/><Relationship Id="rId7" Type="http://schemas.openxmlformats.org/officeDocument/2006/relationships/hyperlink" Target="https://datatracker.ietf.org/doc/draft-ietf-raw-framework/"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hyperlink" Target="https://datatracker.ietf.org/doc/draft-ietf-raw-architecture/" TargetMode="External"/><Relationship Id="rId5" Type="http://schemas.openxmlformats.org/officeDocument/2006/relationships/hyperlink" Target="https://www.ietf.org/mailman/listinfo/raw" TargetMode="External"/><Relationship Id="rId4" Type="http://schemas.openxmlformats.org/officeDocument/2006/relationships/hyperlink" Target="mailto:raw@ietf.org" TargetMode="External"/></Relationships>
</file>

<file path=ppt/slides/_rels/slide139.xml.rels><?xml version="1.0" encoding="UTF-8" standalone="yes"?>
<Relationships xmlns="http://schemas.openxmlformats.org/package/2006/relationships"><Relationship Id="rId3" Type="http://schemas.openxmlformats.org/officeDocument/2006/relationships/hyperlink" Target="https://datatracker.ietf.org/group/ipwave/about/"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hyperlink" Target="https://datatracker.ietf.org/doc/draft-ietf-ipwave-vehicular-networkin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hyperlink" Target="https://datatracker.ietf.org/doc/draft-ietf-anima-brski-prm/" TargetMode="External"/><Relationship Id="rId5" Type="http://schemas.openxmlformats.org/officeDocument/2006/relationships/hyperlink" Target="https://datatracker.ietf.org/doc/draft-ietf-anima-constrained-voucher/" TargetMode="External"/><Relationship Id="rId4" Type="http://schemas.openxmlformats.org/officeDocument/2006/relationships/hyperlink" Target="https://datatracker.ietf.org/doc/draft-ietf-anima-brski-async-enroll/" TargetMode="External"/></Relationships>
</file>

<file path=ppt/slides/_rels/slide141.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mentor.ieee.org/802.11/dcn/11/11-11-0270-62-0000-ana-database.xl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TGaz" TargetMode="External"/><Relationship Id="rId3" Type="http://schemas.openxmlformats.org/officeDocument/2006/relationships/hyperlink" Target="Extended_RSN_Capabilities" TargetMode="External"/><Relationship Id="rId7" Type="http://schemas.openxmlformats.org/officeDocument/2006/relationships/hyperlink" Target="ANA" TargetMode="External"/><Relationship Id="rId2" Type="http://schemas.openxmlformats.org/officeDocument/2006/relationships/hyperlink" Target="TGme" TargetMode="External"/><Relationship Id="rId1" Type="http://schemas.openxmlformats.org/officeDocument/2006/relationships/slideLayout" Target="../slideLayouts/slideLayout6.xml"/><Relationship Id="rId6" Type="http://schemas.openxmlformats.org/officeDocument/2006/relationships/hyperlink" Target="dot11Groups" TargetMode="External"/><Relationship Id="rId11" Type="http://schemas.openxmlformats.org/officeDocument/2006/relationships/hyperlink" Target="Element_ID_Extension_1" TargetMode="External"/><Relationship Id="rId5" Type="http://schemas.openxmlformats.org/officeDocument/2006/relationships/hyperlink" Target="dot11StationConfigEntry" TargetMode="External"/><Relationship Id="rId10" Type="http://schemas.openxmlformats.org/officeDocument/2006/relationships/hyperlink" Target="TGbc" TargetMode="External"/><Relationship Id="rId4" Type="http://schemas.openxmlformats.org/officeDocument/2006/relationships/hyperlink" Target="RSNCapabilities" TargetMode="External"/><Relationship Id="rId9" Type="http://schemas.openxmlformats.org/officeDocument/2006/relationships/hyperlink" Target="DataSubType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mentor.ieee.org/myproject/Public/mytools/draft/styleman.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22/11-22-0843-04-0arc-arc-sc-agenda-july-2022.ppt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mentor.ieee.org/802.11/dcn/22/11-22-0916-05-0arc-clause-6-3-new-text.docx"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2" Type="http://schemas.openxmlformats.org/officeDocument/2006/relationships/hyperlink" Target="https://mentor.ieee.org/802.11/dcn/20/11-22-0873"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ieee802.org/PARs.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mentor.ieee.org/802.11/dcn/22/11-22-0845-01-0wng-agenda-for-wng-sc-2022-july.ppt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2.wmf"/><Relationship Id="rId4"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3" Type="http://schemas.openxmlformats.org/officeDocument/2006/relationships/hyperlink" Target="https://mentor.ieee.org/802-ec/dcn/22/ec-22-0047-00-00EC-ieee-sa-response-to-iso-iec-jtc1-on-802-11ax-05nov2021.pdf" TargetMode="External"/><Relationship Id="rId2" Type="http://schemas.openxmlformats.org/officeDocument/2006/relationships/hyperlink" Target="https://mentor.ieee.org/802.11/dcn/20/11-21-0613"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mentor.ieee.org/802.11/dcn/22/11-22-0956-02-0jtc-resolution-of-china-nb-comments.doc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3.emf"/><Relationship Id="rId4" Type="http://schemas.openxmlformats.org/officeDocument/2006/relationships/oleObject" Target="../embeddings/oleObject7.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4.emf"/><Relationship Id="rId4" Type="http://schemas.openxmlformats.org/officeDocument/2006/relationships/oleObject" Target="../embeddings/oleObject8.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5.emf"/><Relationship Id="rId4" Type="http://schemas.openxmlformats.org/officeDocument/2006/relationships/oleObject" Target="../embeddings/oleObject9.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6.png"/><Relationship Id="rId4" Type="http://schemas.openxmlformats.org/officeDocument/2006/relationships/oleObject" Target="../embeddings/oleObject10.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hyperlink" Target="https://mentor.ieee.org/802.11/dcn/22/11-22-1096-00-00bd-ieee-802-11bd-july-2022-plenary-meeting-minutes.docx" TargetMode="External"/><Relationship Id="rId2" Type="http://schemas.openxmlformats.org/officeDocument/2006/relationships/hyperlink" Target="https://mentor.ieee.org/802.11/dcn/22/11-22-0849-02-00bd-tgbd-session-agenda-for-jul-plenary-2022.ppt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7.emf"/></Relationships>
</file>

<file path=ppt/slides/_rels/slide66.xml.rels><?xml version="1.0" encoding="UTF-8" standalone="yes"?>
<Relationships xmlns="http://schemas.openxmlformats.org/package/2006/relationships"><Relationship Id="rId3" Type="http://schemas.openxmlformats.org/officeDocument/2006/relationships/hyperlink" Target="https://mentor.ieee.org/802.11/dcn/22/11-22-1038-03-00be-tgbe-motions-list-part-3.pptx" TargetMode="External"/><Relationship Id="rId2" Type="http://schemas.openxmlformats.org/officeDocument/2006/relationships/hyperlink" Target="https://mentor.ieee.org/802.11/dcn/22/11-22-0862-12-00be-tgbe-july-2022-meeting-agenda.pptx" TargetMode="Externa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9.emf"/><Relationship Id="rId4" Type="http://schemas.openxmlformats.org/officeDocument/2006/relationships/oleObject" Target="../embeddings/oleObject12.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hyperlink" Target="https://mentor.ieee.org/802.11/dcn/22/11-22-1082-02-00bh-cr-for-device-id-generated-by-network.docx" TargetMode="External"/><Relationship Id="rId3" Type="http://schemas.openxmlformats.org/officeDocument/2006/relationships/hyperlink" Target="https://mentor.ieee.org/802.11/dcn/22/11-22-0844-05-00bh-agenda-tgbh-2022-july-plenary.pptx" TargetMode="External"/><Relationship Id="rId7" Type="http://schemas.openxmlformats.org/officeDocument/2006/relationships/hyperlink" Target="https://mentor.ieee.org/802.11/dcn/22/11-22-0832-02-00bh-opt-in-verbiage.pptx" TargetMode="External"/><Relationship Id="rId12" Type="http://schemas.openxmlformats.org/officeDocument/2006/relationships/hyperlink" Target="https://mentor.ieee.org/802.11/dcn/22/11-22-1079-02-00bh-cr-for-sta-generated-id.docx"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mentor.ieee.org/802.11/dcn/22/11-22-1084-00-00bh-sta-id-opt-in.pptx" TargetMode="External"/><Relationship Id="rId11" Type="http://schemas.openxmlformats.org/officeDocument/2006/relationships/hyperlink" Target="https://mentor.ieee.org/802.11/dcn/22/11-22-1078-00-00bh-device-id-indication.docx" TargetMode="External"/><Relationship Id="rId5" Type="http://schemas.openxmlformats.org/officeDocument/2006/relationships/hyperlink" Target="https://mentor.ieee.org/802.11/dcn/22/11-22-0955-00-00bh-pre-association-and-probes-in-tgbh.pptx" TargetMode="External"/><Relationship Id="rId10" Type="http://schemas.openxmlformats.org/officeDocument/2006/relationships/hyperlink" Target="https://mentor.ieee.org/802.11/dcn/22/11-22-0925-02-00bh-maad-text-for-tgbh-draft-0-2.docx" TargetMode="External"/><Relationship Id="rId4" Type="http://schemas.openxmlformats.org/officeDocument/2006/relationships/hyperlink" Target="https://mentor.ieee.org/802.11/dcn/21/11-21-0332-37-00bh-issues-tracking.docx" TargetMode="External"/><Relationship Id="rId9" Type="http://schemas.openxmlformats.org/officeDocument/2006/relationships/hyperlink" Target="https://mentor.ieee.org/802.11/dcn/22/11-22-0928-01-00bh-text-maad-and-irm-tgbh-draft-0-2.docx"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9.emf"/><Relationship Id="rId4" Type="http://schemas.openxmlformats.org/officeDocument/2006/relationships/oleObject" Target="../embeddings/oleObject13.bin"/></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hyperlink" Target="https://mentor.ieee.org/802.11/dcn/22/11-22-1136-00-0amp-amp-tig-jul-plenary-2022-minutes.docx" TargetMode="External"/><Relationship Id="rId2" Type="http://schemas.openxmlformats.org/officeDocument/2006/relationships/hyperlink" Target="https://mentor.ieee.org/802.11/dcn/22/11-22-1139-01-0amp-tig-amp-session-agenda-for-jul-plenary-2022.pptx"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0.emf"/><Relationship Id="rId4" Type="http://schemas.openxmlformats.org/officeDocument/2006/relationships/oleObject" Target="../embeddings/oleObject14.bin"/></Relationships>
</file>

<file path=ppt/slides/_rels/slide89.xml.rels><?xml version="1.0" encoding="UTF-8" standalone="yes"?>
<Relationships xmlns="http://schemas.openxmlformats.org/package/2006/relationships"><Relationship Id="rId3" Type="http://schemas.openxmlformats.org/officeDocument/2006/relationships/hyperlink" Target="https://www.itu.int/md/R19-WP5A-C-0546/en" TargetMode="External"/><Relationship Id="rId7" Type="http://schemas.openxmlformats.org/officeDocument/2006/relationships/hyperlink" Target="https://www.itu.int/dms_pub/itu-r/md/19/wp5a/c/R19-WP5A-C-0597!N17!MSW-E.docx" TargetMode="External"/><Relationship Id="rId2" Type="http://schemas.openxmlformats.org/officeDocument/2006/relationships/hyperlink" Target="https://www.itu.int/md/R19-WP5A-C-0547/en" TargetMode="External"/><Relationship Id="rId1" Type="http://schemas.openxmlformats.org/officeDocument/2006/relationships/slideLayout" Target="../slideLayouts/slideLayout2.xml"/><Relationship Id="rId6" Type="http://schemas.openxmlformats.org/officeDocument/2006/relationships/hyperlink" Target="https://www.itu.int/dms_pub/itu-r/md/19/wp5a/c/R19-WP5A-C-0597!N16!MSW-E.docx" TargetMode="External"/><Relationship Id="rId5" Type="http://schemas.openxmlformats.org/officeDocument/2006/relationships/hyperlink" Target="https://www.itu.int/dms_pub/itu-r/md/19/wp5a/c/R19-WP5A-C-0597!!MSW-E.docx" TargetMode="External"/><Relationship Id="rId4" Type="http://schemas.openxmlformats.org/officeDocument/2006/relationships/hyperlink" Target="https://www.itu.int/dms_pub/itu-r/md/19/wp5a/c/R19-WP5A-C-0597!N15!MSW-E.docx"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1.emf"/><Relationship Id="rId4" Type="http://schemas.openxmlformats.org/officeDocument/2006/relationships/oleObject" Target="../embeddings/oleObject15.bin"/></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mentor.ieee.org/802.18/documents?is_dcn=35&amp;is_year=2022"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http://globalpolicy.ieee.org/wp-content/uploads/2018/09/IEEE18014.pdf" TargetMode="External"/><Relationship Id="rId4" Type="http://schemas.openxmlformats.org/officeDocument/2006/relationships/hyperlink" Target="https://mentor.ieee.org/802.18/dcn/22/18-22-0060-00-0000-liaison-from-etsi-tc-erm-re-revision-report-tr-103-181-3-summary-worldwide-uwb-regulations.docx"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mentor.ieee.org/802.18/documents?is_dcn=50&amp;is_year=2022"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mentor.ieee.org/802.18/documents?is_dcn=38&amp;is_year=2016" TargetMode="External"/><Relationship Id="rId5" Type="http://schemas.openxmlformats.org/officeDocument/2006/relationships/hyperlink" Target="https://calendar.google.com/calendar/u/0/embed?src=c2gedttabtbj4bps23j4847004@group.calendar.google.com&amp;ctz=America/New_York" TargetMode="External"/><Relationship Id="rId4" Type="http://schemas.openxmlformats.org/officeDocument/2006/relationships/hyperlink" Target="https://mentor.ieee.org/802.18/dcn/22/18-22-0009-00-0000-ieee-802-wireless-standards-table-of-frequency-ranges.xlsx"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mentor.ieee.org/802.18/documents?is_dcn=0062&amp;is_year=2022"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s://mentor.ieee.org/802.18/dcn/22/18-22-0072-00-0000-recent-liaison-from-etsi-regarding-worldwide-uwb-regulations.pptx"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hyperlink" Target="https://mentor.ieee.org/802.18/dcn/22/18-22-0073-03-0000-proposed-response-to-ec-consultation-on-better-regulation-initative.docx" TargetMode="External"/><Relationship Id="rId4" Type="http://schemas.openxmlformats.org/officeDocument/2006/relationships/hyperlink" Target="https://ec.europa.eu/info/law/better-regulation/have-your-say/initiatives/13445-World-Radiocommunication-Conference-2023-EU-position_en"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globalpolicy.ieee.org/wp-content/uploads/2018/09/IEEE18014.pdf"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globalpolicy.ieee.org/wp-content/uploads/2018/09/IEEE18014.pdf"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www.ieee.org/content/dam/ieee-org/ieee/web/org/about/whatis/global_public_policy_opsman.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July 2022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2022-07-15</a:t>
            </a:r>
            <a:endParaRPr lang="en-GB" sz="2000" b="0" dirty="0"/>
          </a:p>
        </p:txBody>
      </p:sp>
      <p:sp>
        <p:nvSpPr>
          <p:cNvPr id="6" name="Date Placeholder 3"/>
          <p:cNvSpPr>
            <a:spLocks noGrp="1"/>
          </p:cNvSpPr>
          <p:nvPr>
            <p:ph type="dt" idx="10"/>
          </p:nvPr>
        </p:nvSpPr>
        <p:spPr/>
        <p:txBody>
          <a:bodyPr/>
          <a:lstStyle/>
          <a:p>
            <a:r>
              <a:rPr lang="en-US"/>
              <a:t>July 2022</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3214" name="Document" r:id="rId4" imgW="10512000" imgH="2539535" progId="Word.Document.8">
                  <p:embed/>
                </p:oleObj>
              </mc:Choice>
              <mc:Fallback>
                <p:oleObj name="Document" r:id="rId4" imgW="10512000" imgH="2539535" progId="Word.Document.8">
                  <p:embed/>
                  <p:pic>
                    <p:nvPicPr>
                      <p:cNvPr id="0" name="Picture 3"/>
                      <p:cNvPicPr>
                        <a:picLocks noChangeAspect="1" noChangeArrowheads="1"/>
                      </p:cNvPicPr>
                      <p:nvPr/>
                    </p:nvPicPr>
                    <p:blipFill>
                      <a:blip r:embed="rId5"/>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CDA0BB-1B56-4D54-870E-96296E32B48C}"/>
              </a:ext>
            </a:extLst>
          </p:cNvPr>
          <p:cNvSpPr>
            <a:spLocks noGrp="1"/>
          </p:cNvSpPr>
          <p:nvPr>
            <p:ph type="title"/>
          </p:nvPr>
        </p:nvSpPr>
        <p:spPr/>
        <p:txBody>
          <a:bodyPr/>
          <a:lstStyle/>
          <a:p>
            <a:r>
              <a:rPr lang="en-US" dirty="0"/>
              <a:t>Subgroup Reports</a:t>
            </a:r>
          </a:p>
        </p:txBody>
      </p:sp>
      <p:sp>
        <p:nvSpPr>
          <p:cNvPr id="8" name="Text Placeholder 7">
            <a:extLst>
              <a:ext uri="{FF2B5EF4-FFF2-40B4-BE49-F238E27FC236}">
                <a16:creationId xmlns:a16="http://schemas.microsoft.com/office/drawing/2014/main" id="{045070C5-8ADC-4CE9-AD24-5245AE66A760}"/>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E4A3F7B3-781F-48B6-A9D6-9C157D7A853B}"/>
              </a:ext>
            </a:extLst>
          </p:cNvPr>
          <p:cNvSpPr>
            <a:spLocks noGrp="1"/>
          </p:cNvSpPr>
          <p:nvPr>
            <p:ph type="dt" idx="10"/>
          </p:nvPr>
        </p:nvSpPr>
        <p:spPr/>
        <p:txBody>
          <a:bodyPr/>
          <a:lstStyle/>
          <a:p>
            <a:r>
              <a:rPr lang="en-US"/>
              <a:t>July 2022</a:t>
            </a:r>
            <a:endParaRPr lang="en-GB" dirty="0"/>
          </a:p>
        </p:txBody>
      </p:sp>
      <p:sp>
        <p:nvSpPr>
          <p:cNvPr id="5" name="Footer Placeholder 4">
            <a:extLst>
              <a:ext uri="{FF2B5EF4-FFF2-40B4-BE49-F238E27FC236}">
                <a16:creationId xmlns:a16="http://schemas.microsoft.com/office/drawing/2014/main" id="{D48E7DFC-26F1-4409-AB7D-7A8C667D7D4A}"/>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AE0ACD57-3B3B-4257-9DB5-2FD94101EBED}"/>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30685458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8E41E767-D6E3-4FAD-A12D-CE7F9C0609B2}"/>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200">
                <a:solidFill>
                  <a:schemeClr val="tx2"/>
                </a:solidFill>
              </a:rPr>
              <a:t>Follow up: IEEE SA policy statement (2)</a:t>
            </a:r>
          </a:p>
        </p:txBody>
      </p:sp>
      <p:sp>
        <p:nvSpPr>
          <p:cNvPr id="31750" name="Rectangle 3">
            <a:extLst>
              <a:ext uri="{FF2B5EF4-FFF2-40B4-BE49-F238E27FC236}">
                <a16:creationId xmlns:a16="http://schemas.microsoft.com/office/drawing/2014/main" id="{852A98A6-4A55-4BC7-BF78-F802E88EE9EC}"/>
              </a:ext>
            </a:extLst>
          </p:cNvPr>
          <p:cNvSpPr txBox="1">
            <a:spLocks noChangeArrowheads="1"/>
          </p:cNvSpPr>
          <p:nvPr/>
        </p:nvSpPr>
        <p:spPr bwMode="auto">
          <a:xfrm>
            <a:off x="2209800" y="1676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just">
              <a:spcBef>
                <a:spcPts val="1200"/>
              </a:spcBef>
            </a:pPr>
            <a:r>
              <a:rPr lang="en-US" altLang="en-US"/>
              <a:t>Held a call with Public Affairs Team on 27 June 2022</a:t>
            </a:r>
          </a:p>
        </p:txBody>
      </p:sp>
      <p:graphicFrame>
        <p:nvGraphicFramePr>
          <p:cNvPr id="7" name="Google Shape;91;g134d7ee4781_0_1">
            <a:extLst>
              <a:ext uri="{FF2B5EF4-FFF2-40B4-BE49-F238E27FC236}">
                <a16:creationId xmlns:a16="http://schemas.microsoft.com/office/drawing/2014/main" id="{FDB4C1ED-0CD2-4BA2-A8DF-C7BF177CED54}"/>
              </a:ext>
            </a:extLst>
          </p:cNvPr>
          <p:cNvGraphicFramePr>
            <a:graphicFrameLocks noGrp="1"/>
          </p:cNvGraphicFramePr>
          <p:nvPr/>
        </p:nvGraphicFramePr>
        <p:xfrm>
          <a:off x="2438400" y="2159001"/>
          <a:ext cx="7315200" cy="4295777"/>
        </p:xfrm>
        <a:graphic>
          <a:graphicData uri="http://schemas.openxmlformats.org/drawingml/2006/table">
            <a:tbl>
              <a:tblPr/>
              <a:tblGrid>
                <a:gridCol w="4114800">
                  <a:extLst>
                    <a:ext uri="{9D8B030D-6E8A-4147-A177-3AD203B41FA5}">
                      <a16:colId xmlns:a16="http://schemas.microsoft.com/office/drawing/2014/main" val="973114348"/>
                    </a:ext>
                  </a:extLst>
                </a:gridCol>
                <a:gridCol w="1254125">
                  <a:extLst>
                    <a:ext uri="{9D8B030D-6E8A-4147-A177-3AD203B41FA5}">
                      <a16:colId xmlns:a16="http://schemas.microsoft.com/office/drawing/2014/main" val="1522556158"/>
                    </a:ext>
                  </a:extLst>
                </a:gridCol>
                <a:gridCol w="1946275">
                  <a:extLst>
                    <a:ext uri="{9D8B030D-6E8A-4147-A177-3AD203B41FA5}">
                      <a16:colId xmlns:a16="http://schemas.microsoft.com/office/drawing/2014/main" val="1565403049"/>
                    </a:ext>
                  </a:extLst>
                </a:gridCol>
              </a:tblGrid>
              <a:tr h="436563">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Step</a:t>
                      </a:r>
                      <a:endParaRPr kumimoji="0" lang="en-US" altLang="en-US" sz="14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9175"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Dates</a:t>
                      </a:r>
                    </a:p>
                  </a:txBody>
                  <a:tcPr marL="9175"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Responsible Party</a:t>
                      </a:r>
                      <a:endParaRPr kumimoji="0" lang="en-US" altLang="en-US" sz="14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9175"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324318"/>
                  </a:ext>
                </a:extLst>
              </a:tr>
              <a:tr h="508000">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802 input (approved via the 802 EC process)</a:t>
                      </a:r>
                      <a:endParaRPr kumimoji="0" lang="en-US" altLang="en-US" sz="14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9/23</a:t>
                      </a: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802</a:t>
                      </a:r>
                      <a:endParaRPr kumimoji="0" lang="en-US" altLang="en-US" sz="14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17517093"/>
                  </a:ext>
                </a:extLst>
              </a:tr>
              <a:tr h="439738">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Reach out to other stakeholders for input</a:t>
                      </a:r>
                      <a:endParaRPr kumimoji="0" lang="en-US" altLang="en-US" sz="14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9/26 – 10/10</a:t>
                      </a: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Public Affairs Team</a:t>
                      </a:r>
                      <a:endParaRPr kumimoji="0" lang="en-US" altLang="en-US" sz="14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669590"/>
                  </a:ext>
                </a:extLst>
              </a:tr>
              <a:tr h="508000">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Consolidate/edit and recirculate back to 802</a:t>
                      </a:r>
                      <a:endParaRPr kumimoji="0" lang="en-US" altLang="en-US" sz="14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10/12 – 10/21</a:t>
                      </a: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Public Affairs Team</a:t>
                      </a:r>
                      <a:endParaRPr kumimoji="0" lang="en-US" altLang="en-US" sz="14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01697348"/>
                  </a:ext>
                </a:extLst>
              </a:tr>
              <a:tr h="439738">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All inputs considered/final draft prepared</a:t>
                      </a:r>
                      <a:endParaRPr kumimoji="0" lang="en-US" altLang="en-US" sz="14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10/24</a:t>
                      </a: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Public Affairs Team</a:t>
                      </a:r>
                      <a:endParaRPr kumimoji="0" lang="en-US" altLang="en-US" sz="14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0871875"/>
                  </a:ext>
                </a:extLst>
              </a:tr>
              <a:tr h="439738">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Send to SPCC for their meeting</a:t>
                      </a:r>
                      <a:endParaRPr kumimoji="0" lang="en-US" altLang="en-US" sz="14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11/3</a:t>
                      </a: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Public Affairs Team</a:t>
                      </a:r>
                      <a:endParaRPr kumimoji="0" lang="en-US" altLang="en-US" sz="14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09747116"/>
                  </a:ext>
                </a:extLst>
              </a:tr>
              <a:tr h="508000">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SPCC reviews/makes recommendation for approved</a:t>
                      </a:r>
                      <a:endParaRPr kumimoji="0" lang="en-US" altLang="en-US" sz="14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11/10</a:t>
                      </a: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SPCC</a:t>
                      </a:r>
                      <a:endParaRPr kumimoji="0" lang="en-US" altLang="en-US" sz="14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29099716"/>
                  </a:ext>
                </a:extLst>
              </a:tr>
              <a:tr h="508000">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Submit draft and motion to BoG for agenda</a:t>
                      </a:r>
                      <a:endParaRPr kumimoji="0" lang="en-US" altLang="en-US" sz="14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11/22</a:t>
                      </a: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Public Affairs Team</a:t>
                      </a:r>
                      <a:endParaRPr kumimoji="0" lang="en-US" altLang="en-US" sz="14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37555185"/>
                  </a:ext>
                </a:extLst>
              </a:tr>
              <a:tr h="508000">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BoG reviews/approved to move forth to GPPC for information</a:t>
                      </a:r>
                      <a:endParaRPr kumimoji="0" lang="en-US" altLang="en-US" sz="14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12/5 – 12/6</a:t>
                      </a: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BoG</a:t>
                      </a:r>
                      <a:endParaRPr kumimoji="0" lang="en-US" altLang="en-US" sz="14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24180014"/>
                  </a:ext>
                </a:extLst>
              </a:tr>
            </a:tbl>
          </a:graphicData>
        </a:graphic>
      </p:graphicFrame>
      <p:sp>
        <p:nvSpPr>
          <p:cNvPr id="2" name="Footer Placeholder 1">
            <a:extLst>
              <a:ext uri="{FF2B5EF4-FFF2-40B4-BE49-F238E27FC236}">
                <a16:creationId xmlns:a16="http://schemas.microsoft.com/office/drawing/2014/main" id="{413EB1BC-14B4-4E13-B0A2-EB80B1A52BAE}"/>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FA3D5218-BDDA-49B5-86DB-792E72E17B02}"/>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4" name="Date Placeholder 3">
            <a:extLst>
              <a:ext uri="{FF2B5EF4-FFF2-40B4-BE49-F238E27FC236}">
                <a16:creationId xmlns:a16="http://schemas.microsoft.com/office/drawing/2014/main" id="{40DCDB4F-EC48-43F6-B3B4-BB13CEEF81CB}"/>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34567314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D80307F6-61F2-4B6E-9E6A-7430954A59A6}"/>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200">
                <a:solidFill>
                  <a:schemeClr val="tx2"/>
                </a:solidFill>
              </a:rPr>
              <a:t>Follow up: IEEE SA policy statement (3)</a:t>
            </a:r>
          </a:p>
        </p:txBody>
      </p:sp>
      <p:sp>
        <p:nvSpPr>
          <p:cNvPr id="33798" name="Rectangle 3">
            <a:extLst>
              <a:ext uri="{FF2B5EF4-FFF2-40B4-BE49-F238E27FC236}">
                <a16:creationId xmlns:a16="http://schemas.microsoft.com/office/drawing/2014/main" id="{C6C606A4-DFAA-4AA1-8C3D-219AA964B569}"/>
              </a:ext>
            </a:extLst>
          </p:cNvPr>
          <p:cNvSpPr txBox="1">
            <a:spLocks noChangeArrowheads="1"/>
          </p:cNvSpPr>
          <p:nvPr/>
        </p:nvSpPr>
        <p:spPr bwMode="auto">
          <a:xfrm>
            <a:off x="2209800" y="1676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just">
              <a:spcBef>
                <a:spcPts val="1200"/>
              </a:spcBef>
            </a:pPr>
            <a:r>
              <a:rPr lang="en-US" altLang="en-US"/>
              <a:t>Subject to approval, an ad-hoc is established to revise the IEEE SA policy statement</a:t>
            </a:r>
          </a:p>
          <a:p>
            <a:pPr lvl="1" algn="just">
              <a:spcBef>
                <a:spcPts val="1200"/>
              </a:spcBef>
            </a:pPr>
            <a:r>
              <a:rPr lang="en-US" altLang="en-US"/>
              <a:t>Ad-hoc chair candidate:  Amelia Andersdotter </a:t>
            </a:r>
          </a:p>
          <a:p>
            <a:pPr lvl="1" algn="just">
              <a:spcBef>
                <a:spcPts val="1200"/>
              </a:spcBef>
            </a:pPr>
            <a:r>
              <a:rPr lang="en-US" altLang="en-US"/>
              <a:t>Would appreciate 802.11 members to participate and contribute to the ad-hoc!</a:t>
            </a:r>
          </a:p>
        </p:txBody>
      </p:sp>
      <p:sp>
        <p:nvSpPr>
          <p:cNvPr id="2" name="Footer Placeholder 1">
            <a:extLst>
              <a:ext uri="{FF2B5EF4-FFF2-40B4-BE49-F238E27FC236}">
                <a16:creationId xmlns:a16="http://schemas.microsoft.com/office/drawing/2014/main" id="{96984338-BF04-4CF8-9242-05D5BA19A4AE}"/>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46D9971B-0882-4AFE-ADD3-F4626250249C}"/>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4" name="Date Placeholder 3">
            <a:extLst>
              <a:ext uri="{FF2B5EF4-FFF2-40B4-BE49-F238E27FC236}">
                <a16:creationId xmlns:a16="http://schemas.microsoft.com/office/drawing/2014/main" id="{B0C673FF-5AD7-4230-87CE-C903885F8879}"/>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936291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56475"/>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802.19 July 2022 Liaison Report to 802.11</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a:t>
            </a:r>
            <a:r>
              <a:rPr lang="tr-TR" sz="2000" b="0" dirty="0"/>
              <a:t>7</a:t>
            </a:r>
            <a:r>
              <a:rPr lang="en-GB" sz="2000" b="0" dirty="0"/>
              <a:t>-</a:t>
            </a:r>
            <a:r>
              <a:rPr lang="tr-TR" sz="2000" b="0" dirty="0"/>
              <a:t>10</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988233053"/>
              </p:ext>
            </p:extLst>
          </p:nvPr>
        </p:nvGraphicFramePr>
        <p:xfrm>
          <a:off x="998538" y="2436813"/>
          <a:ext cx="10047287" cy="2427287"/>
        </p:xfrm>
        <a:graphic>
          <a:graphicData uri="http://schemas.openxmlformats.org/presentationml/2006/ole">
            <mc:AlternateContent xmlns:mc="http://schemas.openxmlformats.org/markup-compatibility/2006">
              <mc:Choice xmlns:v="urn:schemas-microsoft-com:vml" Requires="v">
                <p:oleObj spid="_x0000_s18447" name="Document" r:id="rId4" imgW="10465033" imgH="2543802" progId="Word.Document.8">
                  <p:embed/>
                </p:oleObj>
              </mc:Choice>
              <mc:Fallback>
                <p:oleObj name="Document" r:id="rId4" imgW="10465033" imgH="2543802" progId="Word.Document.8">
                  <p:embed/>
                  <p:pic>
                    <p:nvPicPr>
                      <p:cNvPr id="3075" name="Object 3"/>
                      <p:cNvPicPr>
                        <a:picLocks noChangeAspect="1" noChangeArrowheads="1"/>
                      </p:cNvPicPr>
                      <p:nvPr/>
                    </p:nvPicPr>
                    <p:blipFill>
                      <a:blip r:embed="rId5"/>
                      <a:srcRect/>
                      <a:stretch>
                        <a:fillRect/>
                      </a:stretch>
                    </p:blipFill>
                    <p:spPr bwMode="auto">
                      <a:xfrm>
                        <a:off x="998538" y="2436813"/>
                        <a:ext cx="10047287" cy="2427287"/>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5DCCAB59-8E76-40FA-961E-DB9577B3FC4C}"/>
              </a:ext>
            </a:extLst>
          </p:cNvPr>
          <p:cNvSpPr>
            <a:spLocks noGrp="1"/>
          </p:cNvSpPr>
          <p:nvPr>
            <p:ph type="ftr" idx="11"/>
          </p:nvPr>
        </p:nvSpPr>
        <p:spPr/>
        <p:txBody>
          <a:bodyPr/>
          <a:lstStyle/>
          <a:p>
            <a:r>
              <a:rPr lang="en-GB"/>
              <a:t>Tuncer Baykas, Vestel</a:t>
            </a:r>
          </a:p>
        </p:txBody>
      </p:sp>
      <p:sp>
        <p:nvSpPr>
          <p:cNvPr id="3" name="Slide Number Placeholder 2">
            <a:extLst>
              <a:ext uri="{FF2B5EF4-FFF2-40B4-BE49-F238E27FC236}">
                <a16:creationId xmlns:a16="http://schemas.microsoft.com/office/drawing/2014/main" id="{5E333519-D649-4933-8E46-B99489192D49}"/>
              </a:ext>
            </a:extLst>
          </p:cNvPr>
          <p:cNvSpPr>
            <a:spLocks noGrp="1"/>
          </p:cNvSpPr>
          <p:nvPr>
            <p:ph type="sldNum" idx="12"/>
          </p:nvPr>
        </p:nvSpPr>
        <p:spPr/>
        <p:txBody>
          <a:bodyPr/>
          <a:lstStyle/>
          <a:p>
            <a:r>
              <a:rPr lang="en-GB"/>
              <a:t>Slide </a:t>
            </a:r>
            <a:fld id="{DE40C9FC-4879-4F20-9ECA-A574A90476B7}" type="slidenum">
              <a:rPr lang="en-GB" smtClean="0"/>
              <a:pPr/>
              <a:t>102</a:t>
            </a:fld>
            <a:endParaRPr lang="en-GB"/>
          </a:p>
        </p:txBody>
      </p:sp>
      <p:sp>
        <p:nvSpPr>
          <p:cNvPr id="4" name="Date Placeholder 3">
            <a:extLst>
              <a:ext uri="{FF2B5EF4-FFF2-40B4-BE49-F238E27FC236}">
                <a16:creationId xmlns:a16="http://schemas.microsoft.com/office/drawing/2014/main" id="{49E7284C-8655-4FDA-9B75-3EF0D1653001}"/>
              </a:ext>
            </a:extLst>
          </p:cNvPr>
          <p:cNvSpPr>
            <a:spLocks noGrp="1"/>
          </p:cNvSpPr>
          <p:nvPr>
            <p:ph type="dt" idx="10"/>
          </p:nvPr>
        </p:nvSpPr>
        <p:spPr/>
        <p:txBody>
          <a:bodyPr/>
          <a:lstStyle/>
          <a:p>
            <a:r>
              <a:rPr lang="en-US"/>
              <a:t>July 2022</a:t>
            </a:r>
            <a:endParaRPr lang="en-GB"/>
          </a:p>
        </p:txBody>
      </p:sp>
    </p:spTree>
    <p:extLst>
      <p:ext uri="{BB962C8B-B14F-4D97-AF65-F5344CB8AC3E}">
        <p14:creationId xmlns:p14="http://schemas.microsoft.com/office/powerpoint/2010/main" val="37118399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DE4E2A9-FCA2-8F09-05D0-FB69B7E3389F}"/>
              </a:ext>
            </a:extLst>
          </p:cNvPr>
          <p:cNvSpPr>
            <a:spLocks noGrp="1"/>
          </p:cNvSpPr>
          <p:nvPr>
            <p:ph type="title"/>
          </p:nvPr>
        </p:nvSpPr>
        <p:spPr>
          <a:xfrm>
            <a:off x="732366" y="805182"/>
            <a:ext cx="10926234" cy="944877"/>
          </a:xfrm>
        </p:spPr>
        <p:txBody>
          <a:bodyPr/>
          <a:lstStyle/>
          <a:p>
            <a:r>
              <a:rPr lang="en-US" sz="3200" dirty="0"/>
              <a:t>May IEEE 802 Wireless Interim Session</a:t>
            </a:r>
          </a:p>
        </p:txBody>
      </p:sp>
      <p:sp>
        <p:nvSpPr>
          <p:cNvPr id="12" name="Content Placeholder 2">
            <a:extLst>
              <a:ext uri="{FF2B5EF4-FFF2-40B4-BE49-F238E27FC236}">
                <a16:creationId xmlns:a16="http://schemas.microsoft.com/office/drawing/2014/main" id="{D1D4D7CA-F405-617C-9D66-5F649281BF99}"/>
              </a:ext>
            </a:extLst>
          </p:cNvPr>
          <p:cNvSpPr>
            <a:spLocks noGrp="1"/>
          </p:cNvSpPr>
          <p:nvPr>
            <p:ph idx="1"/>
          </p:nvPr>
        </p:nvSpPr>
        <p:spPr>
          <a:xfrm>
            <a:off x="590126" y="2057400"/>
            <a:ext cx="11189623" cy="4235027"/>
          </a:xfrm>
        </p:spPr>
        <p:txBody>
          <a:bodyPr/>
          <a:lstStyle/>
          <a:p>
            <a:pPr>
              <a:buFont typeface="Arial" panose="020B0604020202020204" pitchFamily="34" charset="0"/>
              <a:buChar char="•"/>
            </a:pPr>
            <a:r>
              <a:rPr lang="tr-TR" sz="2400" dirty="0"/>
              <a:t>802.19 has 53 </a:t>
            </a:r>
            <a:r>
              <a:rPr lang="tr-TR" dirty="0" err="1"/>
              <a:t>v</a:t>
            </a:r>
            <a:r>
              <a:rPr lang="tr-TR" sz="2400" dirty="0" err="1"/>
              <a:t>oting</a:t>
            </a:r>
            <a:r>
              <a:rPr lang="tr-TR" sz="2400" dirty="0"/>
              <a:t> </a:t>
            </a:r>
            <a:r>
              <a:rPr lang="tr-TR" sz="2400" dirty="0" err="1"/>
              <a:t>members</a:t>
            </a:r>
            <a:r>
              <a:rPr lang="tr-TR" sz="2400" dirty="0"/>
              <a:t> as of </a:t>
            </a:r>
            <a:r>
              <a:rPr lang="tr-TR" dirty="0" err="1"/>
              <a:t>July</a:t>
            </a:r>
            <a:r>
              <a:rPr lang="tr-TR" sz="2400" dirty="0"/>
              <a:t> 2022</a:t>
            </a:r>
          </a:p>
          <a:p>
            <a:pPr>
              <a:buFont typeface="Arial" panose="020B0604020202020204" pitchFamily="34" charset="0"/>
              <a:buChar char="•"/>
            </a:pPr>
            <a:endParaRPr lang="tr-TR" dirty="0"/>
          </a:p>
          <a:p>
            <a:pPr>
              <a:buFont typeface="Arial" panose="020B0604020202020204" pitchFamily="34" charset="0"/>
              <a:buChar char="•"/>
            </a:pPr>
            <a:r>
              <a:rPr lang="en-US" sz="2400" dirty="0"/>
              <a:t>You must pay the registration fee in order to attend</a:t>
            </a:r>
          </a:p>
          <a:p>
            <a:pPr>
              <a:buFont typeface="Arial" panose="020B0604020202020204" pitchFamily="34" charset="0"/>
              <a:buChar char="•"/>
            </a:pPr>
            <a:r>
              <a:rPr lang="en-US" sz="2400" dirty="0"/>
              <a:t>If you have not already done so, you can register at:</a:t>
            </a:r>
          </a:p>
          <a:p>
            <a:pPr lvl="1">
              <a:buFont typeface="Arial" panose="020B0604020202020204" pitchFamily="34" charset="0"/>
              <a:buChar char="•"/>
            </a:pPr>
            <a:r>
              <a:rPr lang="en-US" sz="2400" dirty="0">
                <a:hlinkClick r:id="rId3"/>
              </a:rPr>
              <a:t>http://802world.org/plenary/ </a:t>
            </a:r>
            <a:endParaRPr lang="tr-TR" sz="2400" dirty="0"/>
          </a:p>
          <a:p>
            <a:pPr lvl="1">
              <a:buFont typeface="Arial" panose="020B0604020202020204" pitchFamily="34" charset="0"/>
              <a:buChar char="•"/>
            </a:pPr>
            <a:r>
              <a:rPr lang="en-US" sz="2400" dirty="0"/>
              <a:t>If you do not intend to register for this session you must leave this meeting and, if you have logged attendance on IMAT, email the 802.19 chair or vice chair to have your attendance cancelled</a:t>
            </a:r>
          </a:p>
          <a:p>
            <a:endParaRPr lang="en-US" sz="2400" dirty="0"/>
          </a:p>
        </p:txBody>
      </p:sp>
      <p:sp>
        <p:nvSpPr>
          <p:cNvPr id="2" name="Footer Placeholder 1">
            <a:extLst>
              <a:ext uri="{FF2B5EF4-FFF2-40B4-BE49-F238E27FC236}">
                <a16:creationId xmlns:a16="http://schemas.microsoft.com/office/drawing/2014/main" id="{D4B13642-4C04-4EAB-A479-65A3218E4B6D}"/>
              </a:ext>
            </a:extLst>
          </p:cNvPr>
          <p:cNvSpPr>
            <a:spLocks noGrp="1"/>
          </p:cNvSpPr>
          <p:nvPr>
            <p:ph type="ftr" idx="14"/>
          </p:nvPr>
        </p:nvSpPr>
        <p:spPr/>
        <p:txBody>
          <a:bodyPr/>
          <a:lstStyle/>
          <a:p>
            <a:r>
              <a:rPr lang="en-GB"/>
              <a:t>Tuncer Baykas, Vestel</a:t>
            </a:r>
            <a:endParaRPr lang="en-GB" dirty="0"/>
          </a:p>
        </p:txBody>
      </p:sp>
      <p:sp>
        <p:nvSpPr>
          <p:cNvPr id="3" name="Slide Number Placeholder 2">
            <a:extLst>
              <a:ext uri="{FF2B5EF4-FFF2-40B4-BE49-F238E27FC236}">
                <a16:creationId xmlns:a16="http://schemas.microsoft.com/office/drawing/2014/main" id="{D3D16BCC-B0CB-4ECE-AE78-FB8BC07E3794}"/>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7" name="Date Placeholder 6">
            <a:extLst>
              <a:ext uri="{FF2B5EF4-FFF2-40B4-BE49-F238E27FC236}">
                <a16:creationId xmlns:a16="http://schemas.microsoft.com/office/drawing/2014/main" id="{C01DF9D6-E981-4902-BA11-9D588B578CF0}"/>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569605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10A60A-47FD-CCDD-CDBE-4B568AD918EE}"/>
              </a:ext>
            </a:extLst>
          </p:cNvPr>
          <p:cNvSpPr>
            <a:spLocks noGrp="1"/>
          </p:cNvSpPr>
          <p:nvPr>
            <p:ph type="title"/>
          </p:nvPr>
        </p:nvSpPr>
        <p:spPr>
          <a:xfrm>
            <a:off x="152400" y="689958"/>
            <a:ext cx="11887200" cy="1136227"/>
          </a:xfrm>
        </p:spPr>
        <p:txBody>
          <a:bodyPr/>
          <a:lstStyle/>
          <a:p>
            <a:r>
              <a:rPr lang="en-US" sz="3200" dirty="0"/>
              <a:t>Ballot on 802.11be Coexistence Assessment Document</a:t>
            </a:r>
          </a:p>
        </p:txBody>
      </p:sp>
      <p:sp>
        <p:nvSpPr>
          <p:cNvPr id="8" name="Content Placeholder 2">
            <a:extLst>
              <a:ext uri="{FF2B5EF4-FFF2-40B4-BE49-F238E27FC236}">
                <a16:creationId xmlns:a16="http://schemas.microsoft.com/office/drawing/2014/main" id="{BEA9777D-2F84-3C92-DAE8-9956E8CA3A54}"/>
              </a:ext>
            </a:extLst>
          </p:cNvPr>
          <p:cNvSpPr>
            <a:spLocks noGrp="1"/>
          </p:cNvSpPr>
          <p:nvPr>
            <p:ph idx="1"/>
          </p:nvPr>
        </p:nvSpPr>
        <p:spPr>
          <a:xfrm>
            <a:off x="731519" y="2071718"/>
            <a:ext cx="10427931" cy="4387427"/>
          </a:xfrm>
        </p:spPr>
        <p:txBody>
          <a:bodyPr/>
          <a:lstStyle/>
          <a:p>
            <a:r>
              <a:rPr lang="en-US" dirty="0"/>
              <a:t>The 802.19 WG voted on the 802.11be CA document</a:t>
            </a:r>
          </a:p>
          <a:p>
            <a:r>
              <a:rPr lang="en-US" dirty="0"/>
              <a:t>The ballot closed on June 30</a:t>
            </a:r>
          </a:p>
          <a:p>
            <a:r>
              <a:rPr lang="en-US" dirty="0"/>
              <a:t>The results were (Y/N/A) = 26/2/0</a:t>
            </a:r>
          </a:p>
          <a:p>
            <a:r>
              <a:rPr lang="en-US" dirty="0"/>
              <a:t>The document was approved</a:t>
            </a:r>
          </a:p>
          <a:p>
            <a:r>
              <a:rPr lang="en-US" dirty="0"/>
              <a:t>Nine comments were received, and were forwarded to the 802.11 WG</a:t>
            </a:r>
          </a:p>
        </p:txBody>
      </p:sp>
      <p:sp>
        <p:nvSpPr>
          <p:cNvPr id="2" name="Footer Placeholder 1">
            <a:extLst>
              <a:ext uri="{FF2B5EF4-FFF2-40B4-BE49-F238E27FC236}">
                <a16:creationId xmlns:a16="http://schemas.microsoft.com/office/drawing/2014/main" id="{AF7776FD-174B-4168-A888-525C73E8DDD8}"/>
              </a:ext>
            </a:extLst>
          </p:cNvPr>
          <p:cNvSpPr>
            <a:spLocks noGrp="1"/>
          </p:cNvSpPr>
          <p:nvPr>
            <p:ph type="ftr" idx="14"/>
          </p:nvPr>
        </p:nvSpPr>
        <p:spPr/>
        <p:txBody>
          <a:bodyPr/>
          <a:lstStyle/>
          <a:p>
            <a:r>
              <a:rPr lang="en-GB"/>
              <a:t>Tuncer Baykas, Vestel</a:t>
            </a:r>
            <a:endParaRPr lang="en-GB" dirty="0"/>
          </a:p>
        </p:txBody>
      </p:sp>
      <p:sp>
        <p:nvSpPr>
          <p:cNvPr id="3" name="Slide Number Placeholder 2">
            <a:extLst>
              <a:ext uri="{FF2B5EF4-FFF2-40B4-BE49-F238E27FC236}">
                <a16:creationId xmlns:a16="http://schemas.microsoft.com/office/drawing/2014/main" id="{79229783-23F3-4904-9A10-090ABB6DD955}"/>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9" name="Date Placeholder 8">
            <a:extLst>
              <a:ext uri="{FF2B5EF4-FFF2-40B4-BE49-F238E27FC236}">
                <a16:creationId xmlns:a16="http://schemas.microsoft.com/office/drawing/2014/main" id="{639E1D1F-F594-48B7-BAF9-CC441837E19C}"/>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92861046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74B626D-EE61-055E-ED02-0F0FFBD29E1A}"/>
              </a:ext>
            </a:extLst>
          </p:cNvPr>
          <p:cNvSpPr>
            <a:spLocks noGrp="1"/>
          </p:cNvSpPr>
          <p:nvPr>
            <p:ph type="title"/>
          </p:nvPr>
        </p:nvSpPr>
        <p:spPr>
          <a:xfrm>
            <a:off x="228600" y="689958"/>
            <a:ext cx="11757838" cy="1136227"/>
          </a:xfrm>
        </p:spPr>
        <p:txBody>
          <a:bodyPr/>
          <a:lstStyle/>
          <a:p>
            <a:r>
              <a:rPr lang="en-US" sz="3200" dirty="0"/>
              <a:t>Discussion on 802.15.4ab and 802.11 Coexistence</a:t>
            </a:r>
          </a:p>
        </p:txBody>
      </p:sp>
      <p:sp>
        <p:nvSpPr>
          <p:cNvPr id="12" name="Content Placeholder 2">
            <a:extLst>
              <a:ext uri="{FF2B5EF4-FFF2-40B4-BE49-F238E27FC236}">
                <a16:creationId xmlns:a16="http://schemas.microsoft.com/office/drawing/2014/main" id="{CDF57606-443F-9D74-F4DA-36C8473896B4}"/>
              </a:ext>
            </a:extLst>
          </p:cNvPr>
          <p:cNvSpPr>
            <a:spLocks noGrp="1"/>
          </p:cNvSpPr>
          <p:nvPr>
            <p:ph idx="1"/>
          </p:nvPr>
        </p:nvSpPr>
        <p:spPr>
          <a:xfrm>
            <a:off x="731520" y="2071718"/>
            <a:ext cx="10658264" cy="4387427"/>
          </a:xfrm>
        </p:spPr>
        <p:txBody>
          <a:bodyPr/>
          <a:lstStyle/>
          <a:p>
            <a:r>
              <a:rPr lang="en-US" dirty="0"/>
              <a:t>There will be a discussion on coexistence between 802.15.4ab and 802.11 during the 802.11 WNG meeting</a:t>
            </a:r>
          </a:p>
          <a:p>
            <a:pPr lvl="1"/>
            <a:r>
              <a:rPr lang="en-US" sz="2400" b="1" dirty="0"/>
              <a:t>Tuesday July 12, 7:30 PM (ET)</a:t>
            </a:r>
          </a:p>
        </p:txBody>
      </p:sp>
      <p:sp>
        <p:nvSpPr>
          <p:cNvPr id="2" name="Footer Placeholder 1">
            <a:extLst>
              <a:ext uri="{FF2B5EF4-FFF2-40B4-BE49-F238E27FC236}">
                <a16:creationId xmlns:a16="http://schemas.microsoft.com/office/drawing/2014/main" id="{576A99DC-493F-430A-B6E2-56783A4DD020}"/>
              </a:ext>
            </a:extLst>
          </p:cNvPr>
          <p:cNvSpPr>
            <a:spLocks noGrp="1"/>
          </p:cNvSpPr>
          <p:nvPr>
            <p:ph type="ftr" idx="14"/>
          </p:nvPr>
        </p:nvSpPr>
        <p:spPr/>
        <p:txBody>
          <a:bodyPr/>
          <a:lstStyle/>
          <a:p>
            <a:r>
              <a:rPr lang="en-GB"/>
              <a:t>Tuncer Baykas, Vestel</a:t>
            </a:r>
            <a:endParaRPr lang="en-GB" dirty="0"/>
          </a:p>
        </p:txBody>
      </p:sp>
      <p:sp>
        <p:nvSpPr>
          <p:cNvPr id="3" name="Slide Number Placeholder 2">
            <a:extLst>
              <a:ext uri="{FF2B5EF4-FFF2-40B4-BE49-F238E27FC236}">
                <a16:creationId xmlns:a16="http://schemas.microsoft.com/office/drawing/2014/main" id="{72EAFD32-3B6D-4FBC-AC46-8B2871B331B1}"/>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7" name="Date Placeholder 6">
            <a:extLst>
              <a:ext uri="{FF2B5EF4-FFF2-40B4-BE49-F238E27FC236}">
                <a16:creationId xmlns:a16="http://schemas.microsoft.com/office/drawing/2014/main" id="{3A370AAE-9B4C-4E4F-ACFB-3E64CBF79596}"/>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37648861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D60DBF5-6777-9959-88E1-AC587C272F91}"/>
              </a:ext>
            </a:extLst>
          </p:cNvPr>
          <p:cNvSpPr>
            <a:spLocks noGrp="1"/>
          </p:cNvSpPr>
          <p:nvPr>
            <p:ph type="title"/>
          </p:nvPr>
        </p:nvSpPr>
        <p:spPr>
          <a:xfrm>
            <a:off x="152400" y="731522"/>
            <a:ext cx="11582399" cy="640078"/>
          </a:xfrm>
        </p:spPr>
        <p:txBody>
          <a:bodyPr/>
          <a:lstStyle/>
          <a:p>
            <a:r>
              <a:rPr lang="en-US" sz="3000" dirty="0"/>
              <a:t>IEEE 802 Wireless Standards Table of Frequency Ranges</a:t>
            </a:r>
          </a:p>
        </p:txBody>
      </p:sp>
      <p:sp>
        <p:nvSpPr>
          <p:cNvPr id="14" name="Content Placeholder 2">
            <a:extLst>
              <a:ext uri="{FF2B5EF4-FFF2-40B4-BE49-F238E27FC236}">
                <a16:creationId xmlns:a16="http://schemas.microsoft.com/office/drawing/2014/main" id="{3490C45A-C67A-417A-2425-3C5776C9ECF7}"/>
              </a:ext>
            </a:extLst>
          </p:cNvPr>
          <p:cNvSpPr>
            <a:spLocks noGrp="1"/>
          </p:cNvSpPr>
          <p:nvPr>
            <p:ph idx="1"/>
          </p:nvPr>
        </p:nvSpPr>
        <p:spPr>
          <a:xfrm>
            <a:off x="285751" y="1456268"/>
            <a:ext cx="11142268" cy="5173132"/>
          </a:xfrm>
        </p:spPr>
        <p:txBody>
          <a:bodyPr/>
          <a:lstStyle/>
          <a:p>
            <a:r>
              <a:rPr lang="tr-TR" sz="2200" dirty="0"/>
              <a:t>12 </a:t>
            </a:r>
            <a:r>
              <a:rPr lang="en-US" sz="2200" dirty="0"/>
              <a:t>Comments were received on the “IEEE 802 Wireless Standards Table of Frequency Ranges” document</a:t>
            </a:r>
          </a:p>
          <a:p>
            <a:r>
              <a:rPr lang="en-US" sz="2200" dirty="0"/>
              <a:t>The link to the Table of Frequency document is,</a:t>
            </a:r>
          </a:p>
          <a:p>
            <a:pPr lvl="1"/>
            <a:r>
              <a:rPr lang="en-US" sz="2000" b="1" dirty="0">
                <a:hlinkClick r:id="rId3"/>
              </a:rPr>
              <a:t>https://mentor.ieee.org/802.18/dcn/22/18-22-0009-00-0000-ieee-802-wireless-standards-table-of-frequency-ranges.xlsx</a:t>
            </a:r>
            <a:r>
              <a:rPr lang="en-US" sz="2000" b="1" dirty="0"/>
              <a:t> </a:t>
            </a:r>
            <a:endParaRPr lang="tr-TR" sz="2200" dirty="0"/>
          </a:p>
          <a:p>
            <a:r>
              <a:rPr lang="en-US" sz="2200" dirty="0"/>
              <a:t>The link to the comment spreadsheet is,</a:t>
            </a:r>
          </a:p>
          <a:p>
            <a:pPr lvl="1"/>
            <a:r>
              <a:rPr lang="en-US" sz="2000" b="1" dirty="0">
                <a:hlinkClick r:id="rId4"/>
              </a:rPr>
              <a:t>https://mentor.ieee.org/802.18/dcn/22/18-22-0050-00-0000-comment-spreadsheet-of-ieee-802-wireless-standards-table-of-frequency-ranges.xlsx</a:t>
            </a:r>
            <a:r>
              <a:rPr lang="en-US" sz="2000" b="1" dirty="0"/>
              <a:t> </a:t>
            </a:r>
          </a:p>
          <a:p>
            <a:r>
              <a:rPr lang="en-US" sz="2200" b="1" dirty="0"/>
              <a:t>There was no meeting in June due to schedule issues</a:t>
            </a:r>
          </a:p>
          <a:p>
            <a:r>
              <a:rPr lang="en-US" sz="2200" b="1" dirty="0"/>
              <a:t>Comment resolutions will be </a:t>
            </a:r>
            <a:r>
              <a:rPr lang="en-US" sz="2200" dirty="0"/>
              <a:t>performed on the Wireless Frequency Table Ad Hoc, which meets on the fourth Tuesday of the month, at 3 PM Eastern Time</a:t>
            </a:r>
          </a:p>
          <a:p>
            <a:pPr lvl="1"/>
            <a:r>
              <a:rPr lang="en-US" sz="2000" b="1" dirty="0"/>
              <a:t>Webex info can be found on the 802.18 Calendar</a:t>
            </a:r>
          </a:p>
          <a:p>
            <a:endParaRPr lang="en-US" sz="2200" b="1" dirty="0"/>
          </a:p>
        </p:txBody>
      </p:sp>
      <p:sp>
        <p:nvSpPr>
          <p:cNvPr id="2" name="Footer Placeholder 1">
            <a:extLst>
              <a:ext uri="{FF2B5EF4-FFF2-40B4-BE49-F238E27FC236}">
                <a16:creationId xmlns:a16="http://schemas.microsoft.com/office/drawing/2014/main" id="{6E30EC1F-918C-4926-905A-E609C646A306}"/>
              </a:ext>
            </a:extLst>
          </p:cNvPr>
          <p:cNvSpPr>
            <a:spLocks noGrp="1"/>
          </p:cNvSpPr>
          <p:nvPr>
            <p:ph type="ftr" idx="14"/>
          </p:nvPr>
        </p:nvSpPr>
        <p:spPr/>
        <p:txBody>
          <a:bodyPr/>
          <a:lstStyle/>
          <a:p>
            <a:r>
              <a:rPr lang="en-GB"/>
              <a:t>Tuncer Baykas, Vestel</a:t>
            </a:r>
            <a:endParaRPr lang="en-GB" dirty="0"/>
          </a:p>
        </p:txBody>
      </p:sp>
      <p:sp>
        <p:nvSpPr>
          <p:cNvPr id="3" name="Slide Number Placeholder 2">
            <a:extLst>
              <a:ext uri="{FF2B5EF4-FFF2-40B4-BE49-F238E27FC236}">
                <a16:creationId xmlns:a16="http://schemas.microsoft.com/office/drawing/2014/main" id="{9DF00C59-ECFC-479C-B1FA-72E417E1E930}"/>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7" name="Date Placeholder 6">
            <a:extLst>
              <a:ext uri="{FF2B5EF4-FFF2-40B4-BE49-F238E27FC236}">
                <a16:creationId xmlns:a16="http://schemas.microsoft.com/office/drawing/2014/main" id="{577AEE7E-D97B-402A-B341-99785231820E}"/>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9379148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6CEDEBE-69EF-4416-94F9-EBEE521A2FEB}"/>
              </a:ext>
            </a:extLst>
          </p:cNvPr>
          <p:cNvSpPr>
            <a:spLocks noGrp="1"/>
          </p:cNvSpPr>
          <p:nvPr>
            <p:ph type="title"/>
          </p:nvPr>
        </p:nvSpPr>
        <p:spPr>
          <a:xfrm>
            <a:off x="1951566" y="758399"/>
            <a:ext cx="8288868" cy="927947"/>
          </a:xfrm>
        </p:spPr>
        <p:txBody>
          <a:bodyPr/>
          <a:lstStyle/>
          <a:p>
            <a:r>
              <a:rPr lang="en-US" dirty="0"/>
              <a:t>Schedule</a:t>
            </a:r>
          </a:p>
        </p:txBody>
      </p:sp>
      <p:pic>
        <p:nvPicPr>
          <p:cNvPr id="7" name="Picture 7">
            <a:extLst>
              <a:ext uri="{FF2B5EF4-FFF2-40B4-BE49-F238E27FC236}">
                <a16:creationId xmlns:a16="http://schemas.microsoft.com/office/drawing/2014/main" id="{9F2072D2-F836-855B-B6A9-E0DA5CDB3238}"/>
              </a:ext>
            </a:extLst>
          </p:cNvPr>
          <p:cNvPicPr>
            <a:picLocks noChangeAspect="1"/>
          </p:cNvPicPr>
          <p:nvPr/>
        </p:nvPicPr>
        <p:blipFill>
          <a:blip r:embed="rId3"/>
          <a:stretch>
            <a:fillRect/>
          </a:stretch>
        </p:blipFill>
        <p:spPr>
          <a:xfrm>
            <a:off x="4108857" y="1447800"/>
            <a:ext cx="3974286" cy="4927619"/>
          </a:xfrm>
          <a:prstGeom prst="rect">
            <a:avLst/>
          </a:prstGeom>
        </p:spPr>
      </p:pic>
      <p:sp>
        <p:nvSpPr>
          <p:cNvPr id="2" name="Footer Placeholder 1">
            <a:extLst>
              <a:ext uri="{FF2B5EF4-FFF2-40B4-BE49-F238E27FC236}">
                <a16:creationId xmlns:a16="http://schemas.microsoft.com/office/drawing/2014/main" id="{F32A87EF-FEB4-4DCC-9888-729C1E865545}"/>
              </a:ext>
            </a:extLst>
          </p:cNvPr>
          <p:cNvSpPr>
            <a:spLocks noGrp="1"/>
          </p:cNvSpPr>
          <p:nvPr>
            <p:ph type="ftr" idx="14"/>
          </p:nvPr>
        </p:nvSpPr>
        <p:spPr/>
        <p:txBody>
          <a:bodyPr/>
          <a:lstStyle/>
          <a:p>
            <a:r>
              <a:rPr lang="en-GB"/>
              <a:t>Tuncer Baykas, Vestel</a:t>
            </a:r>
            <a:endParaRPr lang="en-GB" dirty="0"/>
          </a:p>
        </p:txBody>
      </p:sp>
      <p:sp>
        <p:nvSpPr>
          <p:cNvPr id="3" name="Slide Number Placeholder 2">
            <a:extLst>
              <a:ext uri="{FF2B5EF4-FFF2-40B4-BE49-F238E27FC236}">
                <a16:creationId xmlns:a16="http://schemas.microsoft.com/office/drawing/2014/main" id="{A6C3292C-7B33-4909-9EA6-0FBF76866A10}"/>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8" name="Date Placeholder 7">
            <a:extLst>
              <a:ext uri="{FF2B5EF4-FFF2-40B4-BE49-F238E27FC236}">
                <a16:creationId xmlns:a16="http://schemas.microsoft.com/office/drawing/2014/main" id="{3C6A485C-3B73-4772-82CB-46C2574FE5A5}"/>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561820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40924CE0-1223-417C-8B37-BBDE829DB574}"/>
              </a:ext>
            </a:extLst>
          </p:cNvPr>
          <p:cNvSpPr>
            <a:spLocks noGrp="1" noChangeArrowheads="1"/>
          </p:cNvSpPr>
          <p:nvPr>
            <p:ph type="ctrTitle"/>
          </p:nvPr>
        </p:nvSpPr>
        <p:spPr>
          <a:xfrm>
            <a:off x="817563" y="428625"/>
            <a:ext cx="10363200" cy="147002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tr-TR"/>
              <a:t>IEEE Std 802 - Nendica Discussion Update</a:t>
            </a:r>
            <a:endParaRPr lang="en-GB" altLang="tr-TR"/>
          </a:p>
        </p:txBody>
      </p:sp>
      <p:sp>
        <p:nvSpPr>
          <p:cNvPr id="4099" name="Rectangle 2">
            <a:extLst>
              <a:ext uri="{FF2B5EF4-FFF2-40B4-BE49-F238E27FC236}">
                <a16:creationId xmlns:a16="http://schemas.microsoft.com/office/drawing/2014/main" id="{BD338C8E-DE63-43F6-AD59-D18B62B495FD}"/>
              </a:ext>
            </a:extLst>
          </p:cNvPr>
          <p:cNvSpPr>
            <a:spLocks noGrp="1" noChangeArrowheads="1"/>
          </p:cNvSpPr>
          <p:nvPr>
            <p:ph type="subTitle" idx="1"/>
          </p:nvPr>
        </p:nvSpPr>
        <p:spPr>
          <a:xfrm>
            <a:off x="1811338" y="1458913"/>
            <a:ext cx="8534400" cy="1752600"/>
          </a:xfrm>
        </p:spPr>
        <p:txBody>
          <a:bodyPr/>
          <a:lstStyle/>
          <a:p>
            <a:pPr eaLnBrk="1" hangingPunct="1">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000"/>
              <a:t>Date:</a:t>
            </a:r>
            <a:r>
              <a:rPr lang="en-GB" altLang="tr-TR" sz="2000" b="0"/>
              <a:t> 2022-07</a:t>
            </a:r>
            <a:r>
              <a:rPr lang="tr-TR" altLang="tr-TR" sz="2000" b="0"/>
              <a:t>-</a:t>
            </a:r>
            <a:r>
              <a:rPr lang="en-US" altLang="tr-TR" sz="2000" b="0"/>
              <a:t>14</a:t>
            </a:r>
            <a:endParaRPr lang="en-GB" altLang="tr-TR" sz="2000" b="0"/>
          </a:p>
        </p:txBody>
      </p:sp>
      <p:sp>
        <p:nvSpPr>
          <p:cNvPr id="4100" name="Date Placeholder 3">
            <a:extLst>
              <a:ext uri="{FF2B5EF4-FFF2-40B4-BE49-F238E27FC236}">
                <a16:creationId xmlns:a16="http://schemas.microsoft.com/office/drawing/2014/main" id="{5527389D-5686-440C-A30F-FC12174177C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July 2022</a:t>
            </a:r>
            <a:endParaRPr lang="en-GB" altLang="tr-TR" sz="1800">
              <a:ea typeface="Arial Unicode MS" pitchFamily="34" charset="-128"/>
            </a:endParaRPr>
          </a:p>
        </p:txBody>
      </p:sp>
      <p:sp>
        <p:nvSpPr>
          <p:cNvPr id="4101" name="Footer Placeholder 4">
            <a:extLst>
              <a:ext uri="{FF2B5EF4-FFF2-40B4-BE49-F238E27FC236}">
                <a16:creationId xmlns:a16="http://schemas.microsoft.com/office/drawing/2014/main" id="{45BB0C3D-0116-4663-BA72-C5FFA5AF2D1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ea typeface="Arial Unicode MS" pitchFamily="34" charset="-128"/>
              </a:rPr>
              <a:t>Joseph Levy, InterDigital</a:t>
            </a:r>
          </a:p>
        </p:txBody>
      </p:sp>
      <p:sp>
        <p:nvSpPr>
          <p:cNvPr id="4102" name="Slide Number Placeholder 5">
            <a:extLst>
              <a:ext uri="{FF2B5EF4-FFF2-40B4-BE49-F238E27FC236}">
                <a16:creationId xmlns:a16="http://schemas.microsoft.com/office/drawing/2014/main" id="{76470D01-DB19-45BB-81DC-B8D39EB0B6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t>Slide </a:t>
            </a:r>
            <a:fld id="{2B5BD2A0-0E72-4BB2-B655-49DF557BBFD3}" type="slidenum">
              <a:rPr lang="en-GB" altLang="tr-TR" sz="1200" b="0" smtClean="0"/>
              <a:pPr>
                <a:spcBef>
                  <a:spcPct val="0"/>
                </a:spcBef>
              </a:pPr>
              <a:t>108</a:t>
            </a:fld>
            <a:endParaRPr lang="en-GB" altLang="tr-TR" sz="1200" b="0"/>
          </a:p>
        </p:txBody>
      </p:sp>
      <p:graphicFrame>
        <p:nvGraphicFramePr>
          <p:cNvPr id="4103" name="Object 3">
            <a:extLst>
              <a:ext uri="{FF2B5EF4-FFF2-40B4-BE49-F238E27FC236}">
                <a16:creationId xmlns:a16="http://schemas.microsoft.com/office/drawing/2014/main" id="{172846CD-33C9-4CEA-8FBA-31B514761F79}"/>
              </a:ext>
            </a:extLst>
          </p:cNvPr>
          <p:cNvGraphicFramePr>
            <a:graphicFrameLocks noChangeAspect="1"/>
          </p:cNvGraphicFramePr>
          <p:nvPr/>
        </p:nvGraphicFramePr>
        <p:xfrm>
          <a:off x="1100138" y="2767013"/>
          <a:ext cx="10225087" cy="2690812"/>
        </p:xfrm>
        <a:graphic>
          <a:graphicData uri="http://schemas.openxmlformats.org/presentationml/2006/ole">
            <mc:AlternateContent xmlns:mc="http://schemas.openxmlformats.org/markup-compatibility/2006">
              <mc:Choice xmlns:v="urn:schemas-microsoft-com:vml" Requires="v">
                <p:oleObj spid="_x0000_s20493" name="Document" r:id="rId4" imgW="10438783" imgH="2743861" progId="Word.Document.8">
                  <p:embed/>
                </p:oleObj>
              </mc:Choice>
              <mc:Fallback>
                <p:oleObj name="Document" r:id="rId4" imgW="10438783" imgH="2743861" progId="Word.Document.8">
                  <p:embed/>
                  <p:pic>
                    <p:nvPicPr>
                      <p:cNvPr id="4103" name="Object 3">
                        <a:extLst>
                          <a:ext uri="{FF2B5EF4-FFF2-40B4-BE49-F238E27FC236}">
                            <a16:creationId xmlns:a16="http://schemas.microsoft.com/office/drawing/2014/main" id="{172846CD-33C9-4CEA-8FBA-31B514761F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138" y="2767013"/>
                        <a:ext cx="10225087"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Rectangle 4">
            <a:extLst>
              <a:ext uri="{FF2B5EF4-FFF2-40B4-BE49-F238E27FC236}">
                <a16:creationId xmlns:a16="http://schemas.microsoft.com/office/drawing/2014/main" id="{ED9289DD-E870-423F-B188-31001CE084B2}"/>
              </a:ext>
            </a:extLst>
          </p:cNvPr>
          <p:cNvSpPr>
            <a:spLocks noChangeArrowheads="1"/>
          </p:cNvSpPr>
          <p:nvPr/>
        </p:nvSpPr>
        <p:spPr bwMode="auto">
          <a:xfrm>
            <a:off x="993775" y="19732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ts val="6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9pPr>
          </a:lstStyle>
          <a:p>
            <a:pPr>
              <a:spcBef>
                <a:spcPts val="500"/>
              </a:spcBef>
            </a:pPr>
            <a:r>
              <a:rPr lang="en-GB" altLang="tr-TR" sz="2000" b="0"/>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9ACB3DB3-AF2A-46B9-A1BC-593E509D38E6}"/>
              </a:ext>
            </a:extLst>
          </p:cNvPr>
          <p:cNvSpPr>
            <a:spLocks noGrp="1" noChangeArrowheads="1"/>
          </p:cNvSpPr>
          <p:nvPr>
            <p:ph type="title"/>
          </p:nvPr>
        </p:nvSpPr>
        <p:spPr>
          <a:xfrm>
            <a:off x="914400" y="685800"/>
            <a:ext cx="10361613" cy="6556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a:t>IEEE 802 Technical Plenary</a:t>
            </a:r>
          </a:p>
        </p:txBody>
      </p:sp>
      <p:sp>
        <p:nvSpPr>
          <p:cNvPr id="6147" name="Rectangle 2">
            <a:extLst>
              <a:ext uri="{FF2B5EF4-FFF2-40B4-BE49-F238E27FC236}">
                <a16:creationId xmlns:a16="http://schemas.microsoft.com/office/drawing/2014/main" id="{FB8611D5-B987-4751-8378-51A90BCF522B}"/>
              </a:ext>
            </a:extLst>
          </p:cNvPr>
          <p:cNvSpPr>
            <a:spLocks noGrp="1" noChangeArrowheads="1"/>
          </p:cNvSpPr>
          <p:nvPr>
            <p:ph idx="1"/>
          </p:nvPr>
        </p:nvSpPr>
        <p:spPr>
          <a:xfrm>
            <a:off x="782638" y="1417638"/>
            <a:ext cx="10725150" cy="4978400"/>
          </a:xfrm>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On 11 July 2022 a 802 Technical Plenary was held (During the 802 July Plenary)</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Agenda:</a:t>
            </a:r>
          </a:p>
          <a:p>
            <a:pPr marL="1257300" lvl="2"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Meeting Introduction</a:t>
            </a:r>
          </a:p>
          <a:p>
            <a:pPr marL="1257300" lvl="2"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P802-REV – status</a:t>
            </a:r>
          </a:p>
          <a:p>
            <a:pPr marL="1257300" lvl="2"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IEEE 802 WG architecture:</a:t>
            </a:r>
          </a:p>
          <a:p>
            <a:pPr marL="1714500" lvl="3"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Introduction, 802.1 WG, 802.3 WG, 802.11 WG, 802.15 WG</a:t>
            </a:r>
          </a:p>
          <a:p>
            <a:pPr marL="1714500" lvl="3"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Discussion</a:t>
            </a:r>
          </a:p>
          <a:p>
            <a:pPr marL="1257300" lvl="2"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Next meeting, Any Other Business</a:t>
            </a:r>
          </a:p>
          <a:p>
            <a:pPr marL="400050" lvl="1" indent="0"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hlinkClick r:id="rId3"/>
              </a:rPr>
              <a:t>https://1.ieee802.org/2022-07-technical-plenary-agenda/</a:t>
            </a:r>
            <a:r>
              <a:rPr lang="en-GB" altLang="tr-TR" sz="1800" dirty="0"/>
              <a:t> - agenda link, contains links all contributions</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Summary:</a:t>
            </a:r>
          </a:p>
          <a:p>
            <a:pPr marL="1257300" lvl="2"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P802-REVc -  maintenance PAR status and process was reviewed</a:t>
            </a:r>
          </a:p>
          <a:p>
            <a:pPr marL="1257300" lvl="2"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IEEE 802 architecture was reviewed from the WG perspectives</a:t>
            </a:r>
          </a:p>
          <a:p>
            <a:pPr marL="1714500" lvl="3"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Discussion of the perspective</a:t>
            </a:r>
          </a:p>
          <a:p>
            <a:pPr marL="1257300" lvl="2"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IEEE 802 revision PAR is not progressing – Inputs are needed</a:t>
            </a:r>
          </a:p>
        </p:txBody>
      </p:sp>
      <p:sp>
        <p:nvSpPr>
          <p:cNvPr id="6148" name="Slide Number Placeholder 5">
            <a:extLst>
              <a:ext uri="{FF2B5EF4-FFF2-40B4-BE49-F238E27FC236}">
                <a16:creationId xmlns:a16="http://schemas.microsoft.com/office/drawing/2014/main" id="{C8E34AAF-C8C8-492A-9990-939D40D1AE7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t>Slide </a:t>
            </a:r>
            <a:fld id="{CFC5C081-7523-4F2E-8AF4-58171D829806}" type="slidenum">
              <a:rPr lang="en-GB" altLang="tr-TR" sz="1200" b="0" smtClean="0"/>
              <a:pPr>
                <a:spcBef>
                  <a:spcPct val="0"/>
                </a:spcBef>
              </a:pPr>
              <a:t>109</a:t>
            </a:fld>
            <a:endParaRPr lang="en-GB" altLang="tr-TR" sz="1200" b="0"/>
          </a:p>
        </p:txBody>
      </p:sp>
      <p:sp>
        <p:nvSpPr>
          <p:cNvPr id="6149" name="Date Placeholder 3">
            <a:extLst>
              <a:ext uri="{FF2B5EF4-FFF2-40B4-BE49-F238E27FC236}">
                <a16:creationId xmlns:a16="http://schemas.microsoft.com/office/drawing/2014/main" id="{D434F3B4-2A7A-4519-97F3-0BC8FFB9BE82}"/>
              </a:ext>
            </a:extLst>
          </p:cNvPr>
          <p:cNvSpPr>
            <a:spLocks noGrp="1"/>
          </p:cNvSpPr>
          <p:nvPr>
            <p:ph type="dt" sz="quarter" idx="10"/>
          </p:nvPr>
        </p:nvSpPr>
        <p:spPr bwMode="auto">
          <a:xfrm>
            <a:off x="928688" y="333375"/>
            <a:ext cx="2500312" cy="27305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US"/>
              <a:t>July 2022</a:t>
            </a:r>
            <a:endParaRPr lang="en-GB" altLang="tr-TR" sz="1800">
              <a:ea typeface="Arial Unicode MS" pitchFamily="34" charset="-128"/>
            </a:endParaRPr>
          </a:p>
        </p:txBody>
      </p:sp>
      <p:sp>
        <p:nvSpPr>
          <p:cNvPr id="6150" name="Footer Placeholder 1">
            <a:extLst>
              <a:ext uri="{FF2B5EF4-FFF2-40B4-BE49-F238E27FC236}">
                <a16:creationId xmlns:a16="http://schemas.microsoft.com/office/drawing/2014/main" id="{FD546467-7523-4EB4-B5C3-1478662CC0B2}"/>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dirty="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GB"/>
              <a:t>Joseph Levy, InterDigital</a:t>
            </a:r>
            <a:endParaRPr lang="en-GB" altLang="en-US" sz="1200">
              <a:solidFill>
                <a:srgbClr val="000000"/>
              </a:solidFill>
              <a:ea typeface="Arial Unicode MS"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(July 2022)</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2022-07-14</a:t>
            </a:r>
          </a:p>
        </p:txBody>
      </p:sp>
      <p:graphicFrame>
        <p:nvGraphicFramePr>
          <p:cNvPr id="3075" name="Object 3"/>
          <p:cNvGraphicFramePr>
            <a:graphicFrameLocks noChangeAspect="1"/>
          </p:cNvGraphicFramePr>
          <p:nvPr>
            <p:extLst>
              <p:ext uri="{D42A27DB-BD31-4B8C-83A1-F6EECF244321}">
                <p14:modId xmlns:p14="http://schemas.microsoft.com/office/powerpoint/2010/main" val="1762794483"/>
              </p:ext>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4111" name="Document" r:id="rId4" imgW="10439485" imgH="2546686" progId="Word.Document.8">
                  <p:embed/>
                </p:oleObj>
              </mc:Choice>
              <mc:Fallback>
                <p:oleObj name="Document" r:id="rId4" imgW="10439485" imgH="2546686" progId="Word.Document.8">
                  <p:embed/>
                  <p:pic>
                    <p:nvPicPr>
                      <p:cNvPr id="3075" name="Object 3"/>
                      <p:cNvPicPr>
                        <a:picLocks noChangeAspect="1" noChangeArrowheads="1"/>
                      </p:cNvPicPr>
                      <p:nvPr/>
                    </p:nvPicPr>
                    <p:blipFill>
                      <a:blip r:embed="rId5"/>
                      <a:srcRect/>
                      <a:stretch>
                        <a:fillRect/>
                      </a:stretch>
                    </p:blipFill>
                    <p:spPr bwMode="auto">
                      <a:xfrm>
                        <a:off x="993775" y="2436813"/>
                        <a:ext cx="10123488" cy="2460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27E08473-B7A5-48AC-A715-3A05F66BA5D6}"/>
              </a:ext>
            </a:extLst>
          </p:cNvPr>
          <p:cNvSpPr>
            <a:spLocks noGrp="1"/>
          </p:cNvSpPr>
          <p:nvPr>
            <p:ph type="ftr" idx="11"/>
          </p:nvPr>
        </p:nvSpPr>
        <p:spPr/>
        <p:txBody>
          <a:bodyPr/>
          <a:lstStyle/>
          <a:p>
            <a:r>
              <a:rPr lang="en-GB"/>
              <a:t>Peter Eccelsine, Cisco</a:t>
            </a:r>
          </a:p>
        </p:txBody>
      </p:sp>
      <p:sp>
        <p:nvSpPr>
          <p:cNvPr id="3" name="Slide Number Placeholder 2">
            <a:extLst>
              <a:ext uri="{FF2B5EF4-FFF2-40B4-BE49-F238E27FC236}">
                <a16:creationId xmlns:a16="http://schemas.microsoft.com/office/drawing/2014/main" id="{11F16588-9B3E-4158-B8A9-5BBFFD7A3EC7}"/>
              </a:ext>
            </a:extLst>
          </p:cNvPr>
          <p:cNvSpPr>
            <a:spLocks noGrp="1"/>
          </p:cNvSpPr>
          <p:nvPr>
            <p:ph type="sldNum" idx="12"/>
          </p:nvPr>
        </p:nvSpPr>
        <p:spPr/>
        <p:txBody>
          <a:bodyPr/>
          <a:lstStyle/>
          <a:p>
            <a:r>
              <a:rPr lang="en-GB"/>
              <a:t>Slide </a:t>
            </a:r>
            <a:fld id="{DE40C9FC-4879-4F20-9ECA-A574A90476B7}" type="slidenum">
              <a:rPr lang="en-GB" smtClean="0"/>
              <a:pPr/>
              <a:t>11</a:t>
            </a:fld>
            <a:endParaRPr lang="en-GB"/>
          </a:p>
        </p:txBody>
      </p:sp>
      <p:sp>
        <p:nvSpPr>
          <p:cNvPr id="4" name="Date Placeholder 3">
            <a:extLst>
              <a:ext uri="{FF2B5EF4-FFF2-40B4-BE49-F238E27FC236}">
                <a16:creationId xmlns:a16="http://schemas.microsoft.com/office/drawing/2014/main" id="{FE0F4075-545C-463C-9D45-018E972BFEE2}"/>
              </a:ext>
            </a:extLst>
          </p:cNvPr>
          <p:cNvSpPr>
            <a:spLocks noGrp="1"/>
          </p:cNvSpPr>
          <p:nvPr>
            <p:ph type="dt" idx="10"/>
          </p:nvPr>
        </p:nvSpPr>
        <p:spPr/>
        <p:txBody>
          <a:bodyPr/>
          <a:lstStyle/>
          <a:p>
            <a:r>
              <a:rPr lang="en-US"/>
              <a:t>July 2022</a:t>
            </a:r>
            <a:endParaRPr lang="en-GB"/>
          </a:p>
        </p:txBody>
      </p:sp>
    </p:spTree>
    <p:extLst>
      <p:ext uri="{BB962C8B-B14F-4D97-AF65-F5344CB8AC3E}">
        <p14:creationId xmlns:p14="http://schemas.microsoft.com/office/powerpoint/2010/main" val="38279768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69A118DC-110F-445D-B882-2F06138E8DC4}"/>
              </a:ext>
            </a:extLst>
          </p:cNvPr>
          <p:cNvSpPr>
            <a:spLocks noGrp="1" noChangeArrowheads="1"/>
          </p:cNvSpPr>
          <p:nvPr>
            <p:ph type="title"/>
          </p:nvPr>
        </p:nvSpPr>
        <p:spPr>
          <a:xfrm>
            <a:off x="914400" y="685800"/>
            <a:ext cx="10361613" cy="582613"/>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a:t>IEEE P802-REVc Status</a:t>
            </a:r>
          </a:p>
        </p:txBody>
      </p:sp>
      <p:sp>
        <p:nvSpPr>
          <p:cNvPr id="8195" name="Rectangle 2">
            <a:extLst>
              <a:ext uri="{FF2B5EF4-FFF2-40B4-BE49-F238E27FC236}">
                <a16:creationId xmlns:a16="http://schemas.microsoft.com/office/drawing/2014/main" id="{E38A7D74-F126-45F5-9C9B-4093529B064B}"/>
              </a:ext>
            </a:extLst>
          </p:cNvPr>
          <p:cNvSpPr>
            <a:spLocks noGrp="1" noChangeArrowheads="1"/>
          </p:cNvSpPr>
          <p:nvPr>
            <p:ph idx="1"/>
          </p:nvPr>
        </p:nvSpPr>
        <p:spPr>
          <a:xfrm>
            <a:off x="782638" y="1347788"/>
            <a:ext cx="10725150" cy="5048250"/>
          </a:xfrm>
        </p:spPr>
        <p:txBody>
          <a:bodyPr/>
          <a:lstStyle/>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400"/>
              <a:t>P802-REVc is a maintenance project (</a:t>
            </a:r>
            <a:r>
              <a:rPr lang="en-GB" altLang="tr-TR" sz="2400">
                <a:hlinkClick r:id="rId3"/>
              </a:rPr>
              <a:t>PAR</a:t>
            </a:r>
            <a:r>
              <a:rPr lang="en-GB" altLang="tr-TR" sz="2400"/>
              <a:t>):</a:t>
            </a:r>
            <a:br>
              <a:rPr lang="en-GB" altLang="tr-TR" sz="2400"/>
            </a:br>
            <a:r>
              <a:rPr lang="en-GB" altLang="tr-TR" sz="2400"/>
              <a:t>Roll-up of IEEE Std 802c, IEEE Std 802d, IEEE Std 802e, and IEEE Std 802f</a:t>
            </a:r>
          </a:p>
          <a:p>
            <a:pPr marL="1257300" lvl="2"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000"/>
              <a:t>Assigned to 802.1 Maintenance TG</a:t>
            </a:r>
          </a:p>
          <a:p>
            <a:pPr marL="1714500" lvl="3"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1800"/>
              <a:t>Roll-up draft to be generated – (some concern on timing due to status of 802f)</a:t>
            </a:r>
          </a:p>
          <a:p>
            <a:pPr marL="1714500" lvl="3"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1800"/>
              <a:t>Dedicated comment resolutions meetings to encourage cross WG engagement </a:t>
            </a:r>
            <a:br>
              <a:rPr lang="en-GB" altLang="tr-TR" sz="1800"/>
            </a:br>
            <a:r>
              <a:rPr lang="en-GB" altLang="tr-TR" sz="1800"/>
              <a:t>(proposed Wednesdays 12:00 h ET – starting after ballot closes – TBC)</a:t>
            </a:r>
          </a:p>
          <a:p>
            <a:pPr marL="1714500" lvl="3"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1800"/>
              <a:t>All 802 WG chairs are ex-officio 802.1 voting members</a:t>
            </a:r>
          </a:p>
          <a:p>
            <a:pPr marL="1714500" lvl="3"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1800"/>
              <a:t>Comments from 802.11 are requested (also any individual can comment) </a:t>
            </a:r>
          </a:p>
          <a:p>
            <a:pPr marL="1714500" lvl="3"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1800"/>
              <a:t>Each 802 WG is requested to designate an attendee for comment resolution</a:t>
            </a:r>
          </a:p>
          <a:p>
            <a:pPr marL="1257300" lvl="2"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000"/>
              <a:t>Proposed Timeline:</a:t>
            </a:r>
          </a:p>
          <a:p>
            <a:pPr marL="1714500" lvl="3"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1800"/>
              <a:t>Initial TG ballot – Jul 2022</a:t>
            </a:r>
          </a:p>
          <a:p>
            <a:pPr marL="1714500" lvl="4" indent="0"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1800"/>
              <a:t>(</a:t>
            </a:r>
            <a:r>
              <a:rPr lang="en-GB" altLang="tr-TR" sz="1800" i="1"/>
              <a:t>802f to RevCom – Nov 2022</a:t>
            </a:r>
            <a:r>
              <a:rPr lang="en-GB" altLang="tr-TR" sz="1800"/>
              <a:t>)</a:t>
            </a:r>
          </a:p>
          <a:p>
            <a:pPr marL="1714500" lvl="3"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1800"/>
              <a:t>Initial WG ballot – Nov 2022</a:t>
            </a:r>
          </a:p>
          <a:p>
            <a:pPr marL="1714500" lvl="3"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1800"/>
              <a:t>Initial SA ballot – Jul 2023</a:t>
            </a:r>
          </a:p>
          <a:p>
            <a:pPr marL="1714500" lvl="3"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1800"/>
              <a:t>To RevCom – Jul 2024 – Publish Dec 2024. </a:t>
            </a:r>
          </a:p>
        </p:txBody>
      </p:sp>
      <p:sp>
        <p:nvSpPr>
          <p:cNvPr id="8196" name="Slide Number Placeholder 5">
            <a:extLst>
              <a:ext uri="{FF2B5EF4-FFF2-40B4-BE49-F238E27FC236}">
                <a16:creationId xmlns:a16="http://schemas.microsoft.com/office/drawing/2014/main" id="{FA0A8740-A1C1-41DF-8F74-344871E6B3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t>Slide </a:t>
            </a:r>
            <a:fld id="{18520DDC-A74C-4C33-B0BF-E1AEC54FDCCA}" type="slidenum">
              <a:rPr lang="en-GB" altLang="tr-TR" sz="1200" b="0" smtClean="0"/>
              <a:pPr>
                <a:spcBef>
                  <a:spcPct val="0"/>
                </a:spcBef>
              </a:pPr>
              <a:t>110</a:t>
            </a:fld>
            <a:endParaRPr lang="en-GB" altLang="tr-TR" sz="1200" b="0"/>
          </a:p>
        </p:txBody>
      </p:sp>
      <p:sp>
        <p:nvSpPr>
          <p:cNvPr id="8197" name="Date Placeholder 3">
            <a:extLst>
              <a:ext uri="{FF2B5EF4-FFF2-40B4-BE49-F238E27FC236}">
                <a16:creationId xmlns:a16="http://schemas.microsoft.com/office/drawing/2014/main" id="{4AA7962B-59E5-4C9E-A281-DAE8AEAA4239}"/>
              </a:ext>
            </a:extLst>
          </p:cNvPr>
          <p:cNvSpPr>
            <a:spLocks noGrp="1"/>
          </p:cNvSpPr>
          <p:nvPr>
            <p:ph type="dt" sz="quarter" idx="10"/>
          </p:nvPr>
        </p:nvSpPr>
        <p:spPr bwMode="auto">
          <a:xfrm>
            <a:off x="928688" y="333375"/>
            <a:ext cx="2500312" cy="27305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US"/>
              <a:t>July 2022</a:t>
            </a:r>
            <a:endParaRPr lang="en-GB" altLang="tr-TR" sz="1800">
              <a:ea typeface="Arial Unicode MS" pitchFamily="34" charset="-128"/>
            </a:endParaRPr>
          </a:p>
        </p:txBody>
      </p:sp>
      <p:sp>
        <p:nvSpPr>
          <p:cNvPr id="8198" name="Footer Placeholder 1">
            <a:extLst>
              <a:ext uri="{FF2B5EF4-FFF2-40B4-BE49-F238E27FC236}">
                <a16:creationId xmlns:a16="http://schemas.microsoft.com/office/drawing/2014/main" id="{A11D786E-5E8B-4417-998D-D140EA282301}"/>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dirty="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GB"/>
              <a:t>Joseph Levy, InterDigital</a:t>
            </a:r>
            <a:endParaRPr lang="en-GB" altLang="en-US" sz="1200">
              <a:solidFill>
                <a:srgbClr val="000000"/>
              </a:solidFill>
              <a:ea typeface="Arial Unicode MS"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7C1B49D-C09A-4AD2-B345-21CF90EB521E}"/>
              </a:ext>
            </a:extLst>
          </p:cNvPr>
          <p:cNvSpPr>
            <a:spLocks noGrp="1" noChangeArrowheads="1"/>
          </p:cNvSpPr>
          <p:nvPr>
            <p:ph type="title"/>
          </p:nvPr>
        </p:nvSpPr>
        <p:spPr>
          <a:xfrm>
            <a:off x="914400" y="685800"/>
            <a:ext cx="10361613" cy="582613"/>
          </a:xfrm>
        </p:spPr>
        <p:txBody>
          <a:bodyPr/>
          <a:lstStyle/>
          <a:p>
            <a:r>
              <a:rPr lang="en-US" altLang="en-US"/>
              <a:t>802 Architecture Discussion</a:t>
            </a:r>
          </a:p>
        </p:txBody>
      </p:sp>
      <p:sp>
        <p:nvSpPr>
          <p:cNvPr id="3" name="Content Placeholder 2">
            <a:extLst>
              <a:ext uri="{FF2B5EF4-FFF2-40B4-BE49-F238E27FC236}">
                <a16:creationId xmlns:a16="http://schemas.microsoft.com/office/drawing/2014/main" id="{37DFA26F-D20B-4479-A959-18AE26907178}"/>
              </a:ext>
            </a:extLst>
          </p:cNvPr>
          <p:cNvSpPr>
            <a:spLocks noGrp="1"/>
          </p:cNvSpPr>
          <p:nvPr>
            <p:ph idx="1"/>
          </p:nvPr>
        </p:nvSpPr>
        <p:spPr>
          <a:xfrm>
            <a:off x="914400" y="1268413"/>
            <a:ext cx="10361613" cy="5207000"/>
          </a:xfrm>
        </p:spPr>
        <p:txBody>
          <a:bodyPr/>
          <a:lstStyle/>
          <a:p>
            <a:pPr>
              <a:buFont typeface="Arial" panose="020B0604020202020204" pitchFamily="34" charset="0"/>
              <a:buChar char="•"/>
              <a:defRPr/>
            </a:pPr>
            <a:r>
              <a:rPr lang="en-US" dirty="0"/>
              <a:t>802.1, 802.3, 802.11, 802.15  - presented their view of the architecture</a:t>
            </a:r>
          </a:p>
          <a:p>
            <a:pPr>
              <a:buFont typeface="Arial" panose="020B0604020202020204" pitchFamily="34" charset="0"/>
              <a:buChar char="•"/>
              <a:defRPr/>
            </a:pPr>
            <a:r>
              <a:rPr lang="en-US" dirty="0"/>
              <a:t>Why was this discussed:</a:t>
            </a:r>
          </a:p>
          <a:p>
            <a:pPr lvl="1">
              <a:buFont typeface="Arial" panose="020B0604020202020204" pitchFamily="34" charset="0"/>
              <a:buChar char="•"/>
              <a:defRPr/>
            </a:pPr>
            <a:r>
              <a:rPr lang="en-US" dirty="0"/>
              <a:t>To level-set the goals for IEEE Std 802 Overview and Architecture</a:t>
            </a:r>
          </a:p>
          <a:p>
            <a:pPr lvl="1">
              <a:buFont typeface="Arial" panose="020B0604020202020204" pitchFamily="34" charset="0"/>
              <a:buChar char="•"/>
              <a:defRPr/>
            </a:pPr>
            <a:r>
              <a:rPr lang="en-US" dirty="0"/>
              <a:t>To level-set the architecture/architectures of the “802 family” standards (.1, .3, .11, .15)</a:t>
            </a:r>
          </a:p>
          <a:p>
            <a:pPr lvl="1">
              <a:buFont typeface="Arial" panose="020B0604020202020204" pitchFamily="34" charset="0"/>
              <a:buChar char="•"/>
              <a:defRPr/>
            </a:pPr>
            <a:r>
              <a:rPr lang="en-US" dirty="0"/>
              <a:t>As input to the EC workshop on “802 Architecture and Technical Coherence”</a:t>
            </a:r>
          </a:p>
          <a:p>
            <a:pPr>
              <a:buFont typeface="Arial" panose="020B0604020202020204" pitchFamily="34" charset="0"/>
              <a:buChar char="•"/>
              <a:defRPr/>
            </a:pPr>
            <a:r>
              <a:rPr lang="en-US" dirty="0"/>
              <a:t>Discussion: </a:t>
            </a:r>
            <a:r>
              <a:rPr lang="en-US" b="0" dirty="0"/>
              <a:t>3 views on the role of IEE Std 802 in defining the 802 architecture</a:t>
            </a:r>
          </a:p>
          <a:p>
            <a:pPr marL="914400" lvl="1" indent="-457200">
              <a:buFont typeface="+mj-lt"/>
              <a:buAutoNum type="arabicPeriod"/>
              <a:defRPr/>
            </a:pPr>
            <a:r>
              <a:rPr lang="en-US" dirty="0"/>
              <a:t>IEEE Std 802 should provide a standardized 802 architecture</a:t>
            </a:r>
          </a:p>
          <a:p>
            <a:pPr marL="914400" lvl="1" indent="-457200">
              <a:buFont typeface="+mj-lt"/>
              <a:buAutoNum type="arabicPeriod"/>
              <a:defRPr/>
            </a:pPr>
            <a:r>
              <a:rPr lang="en-US" dirty="0"/>
              <a:t>IEEE Std 802 should standardize a “harmonization” / “translation” for the “802 family” </a:t>
            </a:r>
          </a:p>
          <a:p>
            <a:pPr marL="914400" lvl="1" indent="-457200">
              <a:buFont typeface="+mj-lt"/>
              <a:buAutoNum type="arabicPeriod"/>
              <a:defRPr/>
            </a:pPr>
            <a:r>
              <a:rPr lang="en-US" dirty="0"/>
              <a:t>IEEE Std 802 should not provide standardized architecture</a:t>
            </a:r>
          </a:p>
          <a:p>
            <a:pPr>
              <a:buFont typeface="Arial" panose="020B0604020202020204" pitchFamily="34" charset="0"/>
              <a:buChar char="•"/>
              <a:defRPr/>
            </a:pPr>
            <a:r>
              <a:rPr lang="en-US" dirty="0"/>
              <a:t>Bottomline:</a:t>
            </a:r>
          </a:p>
          <a:p>
            <a:pPr lvl="1">
              <a:buFont typeface="Arial" panose="020B0604020202020204" pitchFamily="34" charset="0"/>
              <a:buChar char="•"/>
              <a:defRPr/>
            </a:pPr>
            <a:r>
              <a:rPr lang="en-US" sz="2400" dirty="0"/>
              <a:t>Is a </a:t>
            </a:r>
            <a:r>
              <a:rPr lang="en-US" sz="2400" b="1" dirty="0"/>
              <a:t>revision</a:t>
            </a:r>
            <a:r>
              <a:rPr lang="en-US" sz="2400" dirty="0"/>
              <a:t> project for IEEE Std 802 to “provide the 802 architecture” required/desired?</a:t>
            </a:r>
            <a:br>
              <a:rPr lang="en-US" sz="2800" dirty="0"/>
            </a:br>
            <a:r>
              <a:rPr lang="en-US" i="1" dirty="0"/>
              <a:t>(this would be a new project running in parallel to the maintenance project P802REVc)</a:t>
            </a:r>
            <a:endParaRPr lang="en-US" sz="1600" i="1" dirty="0"/>
          </a:p>
          <a:p>
            <a:pPr>
              <a:buFont typeface="Arial" panose="020B0604020202020204" pitchFamily="34" charset="0"/>
              <a:buChar char="•"/>
              <a:defRPr/>
            </a:pPr>
            <a:endParaRPr lang="en-US" dirty="0"/>
          </a:p>
        </p:txBody>
      </p:sp>
      <p:sp>
        <p:nvSpPr>
          <p:cNvPr id="10244" name="Date Placeholder 3">
            <a:extLst>
              <a:ext uri="{FF2B5EF4-FFF2-40B4-BE49-F238E27FC236}">
                <a16:creationId xmlns:a16="http://schemas.microsoft.com/office/drawing/2014/main" id="{DD729755-D042-491E-95E7-4140379705BD}"/>
              </a:ext>
            </a:extLst>
          </p:cNvPr>
          <p:cNvSpPr>
            <a:spLocks noGrp="1" noChangeArrowheads="1"/>
          </p:cNvSpPr>
          <p:nvPr>
            <p:ph type="dt" sz="quarter" idx="10"/>
          </p:nvPr>
        </p:nvSpPr>
        <p:spPr bwMode="auto">
          <a:xfrm>
            <a:off x="928688" y="333375"/>
            <a:ext cx="2500312" cy="27305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US"/>
              <a:t>July 2022</a:t>
            </a:r>
            <a:endParaRPr lang="en-GB" altLang="en-US" sz="1800">
              <a:solidFill>
                <a:srgbClr val="000000"/>
              </a:solidFill>
              <a:ea typeface="Arial Unicode MS" pitchFamily="34" charset="-128"/>
            </a:endParaRPr>
          </a:p>
        </p:txBody>
      </p:sp>
      <p:sp>
        <p:nvSpPr>
          <p:cNvPr id="10245" name="Footer Placeholder 4">
            <a:extLst>
              <a:ext uri="{FF2B5EF4-FFF2-40B4-BE49-F238E27FC236}">
                <a16:creationId xmlns:a16="http://schemas.microsoft.com/office/drawing/2014/main" id="{8A52C8A9-DCC2-4ADB-99DC-80633C53B826}"/>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dirty="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GB"/>
              <a:t>Joseph Levy, InterDigital</a:t>
            </a:r>
            <a:endParaRPr lang="en-GB" altLang="en-US" sz="1200">
              <a:solidFill>
                <a:srgbClr val="000000"/>
              </a:solidFill>
              <a:ea typeface="Arial Unicode MS" pitchFamily="34" charset="-128"/>
            </a:endParaRPr>
          </a:p>
        </p:txBody>
      </p:sp>
      <p:sp>
        <p:nvSpPr>
          <p:cNvPr id="10246" name="Slide Number Placeholder 5">
            <a:extLst>
              <a:ext uri="{FF2B5EF4-FFF2-40B4-BE49-F238E27FC236}">
                <a16:creationId xmlns:a16="http://schemas.microsoft.com/office/drawing/2014/main" id="{820E8245-B753-43A9-91FA-D2511ABD66A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r>
              <a:rPr lang="en-GB" altLang="tr-TR" sz="1200">
                <a:solidFill>
                  <a:srgbClr val="000000"/>
                </a:solidFill>
              </a:rPr>
              <a:t>Slide </a:t>
            </a:r>
            <a:fld id="{66379547-DBBB-4178-A5D1-E3D98A11EBAB}" type="slidenum">
              <a:rPr lang="en-GB" altLang="tr-TR" sz="1200" smtClean="0">
                <a:solidFill>
                  <a:srgbClr val="000000"/>
                </a:solidFill>
              </a:rPr>
              <a:pPr/>
              <a:t>111</a:t>
            </a:fld>
            <a:endParaRPr lang="en-GB" altLang="tr-TR" sz="1200">
              <a:solidFill>
                <a:srgbClr val="000000"/>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F9EB6FDD-FC1C-42A0-AFD6-DB5F74B149A4}"/>
              </a:ext>
            </a:extLst>
          </p:cNvPr>
          <p:cNvSpPr>
            <a:spLocks noGrp="1" noChangeArrowheads="1"/>
          </p:cNvSpPr>
          <p:nvPr>
            <p:ph type="title"/>
          </p:nvPr>
        </p:nvSpPr>
        <p:spPr>
          <a:xfrm>
            <a:off x="914400" y="685800"/>
            <a:ext cx="10361613" cy="490538"/>
          </a:xfrm>
        </p:spPr>
        <p:txBody>
          <a:bodyPr/>
          <a:lstStyle/>
          <a:p>
            <a:r>
              <a:rPr lang="en-US" altLang="en-US"/>
              <a:t>802.11 WG – Actions?</a:t>
            </a:r>
          </a:p>
        </p:txBody>
      </p:sp>
      <p:sp>
        <p:nvSpPr>
          <p:cNvPr id="3" name="Content Placeholder 2">
            <a:extLst>
              <a:ext uri="{FF2B5EF4-FFF2-40B4-BE49-F238E27FC236}">
                <a16:creationId xmlns:a16="http://schemas.microsoft.com/office/drawing/2014/main" id="{1C03EFA4-8088-4ED0-BDA3-1ECE96011629}"/>
              </a:ext>
            </a:extLst>
          </p:cNvPr>
          <p:cNvSpPr>
            <a:spLocks noGrp="1"/>
          </p:cNvSpPr>
          <p:nvPr>
            <p:ph idx="1"/>
          </p:nvPr>
        </p:nvSpPr>
        <p:spPr>
          <a:xfrm>
            <a:off x="914400" y="1255713"/>
            <a:ext cx="10361613" cy="5126037"/>
          </a:xfrm>
        </p:spPr>
        <p:txBody>
          <a:bodyPr/>
          <a:lstStyle/>
          <a:p>
            <a:pPr>
              <a:defRPr/>
            </a:pPr>
            <a:r>
              <a:rPr lang="en-US" sz="2000" dirty="0"/>
              <a:t>Regarding P802-REVc</a:t>
            </a:r>
          </a:p>
          <a:p>
            <a:pPr>
              <a:buFont typeface="Arial" panose="020B0604020202020204" pitchFamily="34" charset="0"/>
              <a:buChar char="•"/>
              <a:defRPr/>
            </a:pPr>
            <a:r>
              <a:rPr lang="en-US" sz="2000" dirty="0"/>
              <a:t>Appoint a designated 802.11 </a:t>
            </a:r>
            <a:r>
              <a:rPr lang="en-GB" altLang="tr-TR" sz="2000" dirty="0"/>
              <a:t>attendee for the 802.1 Maintenance TG</a:t>
            </a:r>
          </a:p>
          <a:p>
            <a:pPr>
              <a:buFont typeface="Arial" panose="020B0604020202020204" pitchFamily="34" charset="0"/>
              <a:buChar char="•"/>
              <a:defRPr/>
            </a:pPr>
            <a:r>
              <a:rPr lang="en-GB" sz="2000" dirty="0"/>
              <a:t>Designated attendee will track P802-REVc and report to 802.11 as required   </a:t>
            </a:r>
            <a:br>
              <a:rPr lang="en-GB" sz="2000" dirty="0"/>
            </a:br>
            <a:r>
              <a:rPr lang="en-GB" sz="2000" b="0" i="1" dirty="0"/>
              <a:t>(Note: Based on the current specification (IEEE Std 802-2014, and its amendments 802c, 802d, 802f) there are currently no known issues.)</a:t>
            </a:r>
          </a:p>
          <a:p>
            <a:pPr marL="0" indent="0">
              <a:defRPr/>
            </a:pPr>
            <a:r>
              <a:rPr lang="en-GB" sz="2000" dirty="0"/>
              <a:t>Regarding the creation of an IEEE 802 revision project (creation of a PAR)</a:t>
            </a:r>
          </a:p>
          <a:p>
            <a:pPr>
              <a:buFont typeface="Arial" panose="020B0604020202020204" pitchFamily="34" charset="0"/>
              <a:buChar char="•"/>
              <a:defRPr/>
            </a:pPr>
            <a:r>
              <a:rPr lang="en-GB" sz="2000" dirty="0"/>
              <a:t>The 802.11 ARC SC should track this activity</a:t>
            </a:r>
          </a:p>
          <a:p>
            <a:pPr lvl="1">
              <a:buFont typeface="Arial" panose="020B0604020202020204" pitchFamily="34" charset="0"/>
              <a:buChar char="•"/>
              <a:defRPr/>
            </a:pPr>
            <a:r>
              <a:rPr lang="en-GB" sz="1800" dirty="0"/>
              <a:t>Providing 802.11 position on 802 architecture as needed</a:t>
            </a:r>
          </a:p>
          <a:p>
            <a:pPr lvl="1">
              <a:buFont typeface="Arial" panose="020B0604020202020204" pitchFamily="34" charset="0"/>
              <a:buChar char="•"/>
              <a:defRPr/>
            </a:pPr>
            <a:r>
              <a:rPr lang="en-GB" sz="1800" dirty="0"/>
              <a:t>Informing 802.11 on any issues related to the 802 architecture</a:t>
            </a:r>
          </a:p>
          <a:p>
            <a:pPr lvl="1">
              <a:buFont typeface="Arial" panose="020B0604020202020204" pitchFamily="34" charset="0"/>
              <a:buChar char="•"/>
              <a:defRPr/>
            </a:pPr>
            <a:r>
              <a:rPr lang="en-GB" sz="1800" dirty="0"/>
              <a:t>Contributing to the PAR drafting as required to support 802.11 architecture positions</a:t>
            </a:r>
          </a:p>
          <a:p>
            <a:pPr>
              <a:buFont typeface="Arial" panose="020B0604020202020204" pitchFamily="34" charset="0"/>
              <a:buChar char="•"/>
              <a:defRPr/>
            </a:pPr>
            <a:r>
              <a:rPr lang="en-GB" sz="2000" dirty="0"/>
              <a:t>There is no action to be taken by the 802.11 WG at this time </a:t>
            </a:r>
          </a:p>
          <a:p>
            <a:pPr marL="0" indent="0">
              <a:defRPr/>
            </a:pPr>
            <a:r>
              <a:rPr lang="en-GB" sz="2000" dirty="0"/>
              <a:t>Regarding the 802 Technical Plenary</a:t>
            </a:r>
          </a:p>
          <a:p>
            <a:pPr>
              <a:buFont typeface="Arial" panose="020B0604020202020204" pitchFamily="34" charset="0"/>
              <a:buChar char="•"/>
              <a:defRPr/>
            </a:pPr>
            <a:r>
              <a:rPr lang="en-US" sz="2000" dirty="0"/>
              <a:t>Continue to monitor the 802 Technical Plenaries</a:t>
            </a:r>
          </a:p>
          <a:p>
            <a:pPr>
              <a:buFont typeface="Arial" panose="020B0604020202020204" pitchFamily="34" charset="0"/>
              <a:buChar char="•"/>
              <a:defRPr/>
            </a:pPr>
            <a:r>
              <a:rPr lang="en-US" sz="2000" dirty="0"/>
              <a:t>Contribute as desired or requested (currently no actions pending)</a:t>
            </a:r>
          </a:p>
        </p:txBody>
      </p:sp>
      <p:sp>
        <p:nvSpPr>
          <p:cNvPr id="11268" name="Date Placeholder 3">
            <a:extLst>
              <a:ext uri="{FF2B5EF4-FFF2-40B4-BE49-F238E27FC236}">
                <a16:creationId xmlns:a16="http://schemas.microsoft.com/office/drawing/2014/main" id="{1E50FBA6-917C-4EB1-AD22-6C2FF71AB094}"/>
              </a:ext>
            </a:extLst>
          </p:cNvPr>
          <p:cNvSpPr>
            <a:spLocks noGrp="1" noChangeArrowheads="1"/>
          </p:cNvSpPr>
          <p:nvPr>
            <p:ph type="dt" sz="quarter" idx="10"/>
          </p:nvPr>
        </p:nvSpPr>
        <p:spPr bwMode="auto">
          <a:xfrm>
            <a:off x="928688" y="333375"/>
            <a:ext cx="2500312" cy="27305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US"/>
              <a:t>July 2022</a:t>
            </a:r>
            <a:endParaRPr lang="en-GB" altLang="en-US" sz="1800">
              <a:solidFill>
                <a:srgbClr val="000000"/>
              </a:solidFill>
              <a:ea typeface="Arial Unicode MS" pitchFamily="34" charset="-128"/>
            </a:endParaRPr>
          </a:p>
        </p:txBody>
      </p:sp>
      <p:sp>
        <p:nvSpPr>
          <p:cNvPr id="11269" name="Footer Placeholder 4">
            <a:extLst>
              <a:ext uri="{FF2B5EF4-FFF2-40B4-BE49-F238E27FC236}">
                <a16:creationId xmlns:a16="http://schemas.microsoft.com/office/drawing/2014/main" id="{1712025B-4215-431D-A090-17C1D9BEDB8E}"/>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dirty="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GB"/>
              <a:t>Joseph Levy, InterDigital</a:t>
            </a:r>
            <a:endParaRPr lang="en-GB" altLang="en-US" sz="1200">
              <a:solidFill>
                <a:srgbClr val="000000"/>
              </a:solidFill>
              <a:ea typeface="Arial Unicode MS" pitchFamily="34" charset="-128"/>
            </a:endParaRPr>
          </a:p>
        </p:txBody>
      </p:sp>
      <p:sp>
        <p:nvSpPr>
          <p:cNvPr id="11270" name="Slide Number Placeholder 5">
            <a:extLst>
              <a:ext uri="{FF2B5EF4-FFF2-40B4-BE49-F238E27FC236}">
                <a16:creationId xmlns:a16="http://schemas.microsoft.com/office/drawing/2014/main" id="{8A22DD5B-DD52-47D4-9479-A26917CE5FA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r>
              <a:rPr lang="en-GB" altLang="tr-TR" sz="1200">
                <a:solidFill>
                  <a:srgbClr val="000000"/>
                </a:solidFill>
              </a:rPr>
              <a:t>Slide </a:t>
            </a:r>
            <a:fld id="{42E840C3-F4B0-48AD-BDEF-533C89D20341}" type="slidenum">
              <a:rPr lang="en-GB" altLang="tr-TR" sz="1200" smtClean="0">
                <a:solidFill>
                  <a:srgbClr val="000000"/>
                </a:solidFill>
              </a:rPr>
              <a:pPr/>
              <a:t>112</a:t>
            </a:fld>
            <a:endParaRPr lang="en-GB" altLang="tr-TR" sz="1200">
              <a:solidFill>
                <a:srgbClr val="000000"/>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5729BE3D-19AC-41EE-BC92-7B2A5FE2185B}"/>
              </a:ext>
            </a:extLst>
          </p:cNvPr>
          <p:cNvSpPr>
            <a:spLocks noGrp="1" noChangeArrowheads="1"/>
          </p:cNvSpPr>
          <p:nvPr>
            <p:ph type="ctrTitle"/>
          </p:nvPr>
        </p:nvSpPr>
        <p:spPr>
          <a:xfrm>
            <a:off x="914400" y="2130425"/>
            <a:ext cx="10363200" cy="1470025"/>
          </a:xfrm>
        </p:spPr>
        <p:txBody>
          <a:bodyPr/>
          <a:lstStyle/>
          <a:p>
            <a:r>
              <a:rPr lang="en-US" altLang="en-US"/>
              <a:t>Additional Details</a:t>
            </a:r>
          </a:p>
        </p:txBody>
      </p:sp>
      <p:sp>
        <p:nvSpPr>
          <p:cNvPr id="12291" name="Subtitle 2">
            <a:extLst>
              <a:ext uri="{FF2B5EF4-FFF2-40B4-BE49-F238E27FC236}">
                <a16:creationId xmlns:a16="http://schemas.microsoft.com/office/drawing/2014/main" id="{5A07DF00-0363-4089-9FA2-7A43E7FB70F0}"/>
              </a:ext>
            </a:extLst>
          </p:cNvPr>
          <p:cNvSpPr>
            <a:spLocks noGrp="1" noChangeArrowheads="1"/>
          </p:cNvSpPr>
          <p:nvPr>
            <p:ph type="subTitle" idx="1"/>
          </p:nvPr>
        </p:nvSpPr>
        <p:spPr/>
        <p:txBody>
          <a:bodyPr/>
          <a:lstStyle/>
          <a:p>
            <a:r>
              <a:rPr lang="en-US" altLang="en-US"/>
              <a:t>The following slides are from previous presentations on this topic and are included here for reference if needed</a:t>
            </a:r>
          </a:p>
        </p:txBody>
      </p:sp>
      <p:sp>
        <p:nvSpPr>
          <p:cNvPr id="12292" name="Date Placeholder 3">
            <a:extLst>
              <a:ext uri="{FF2B5EF4-FFF2-40B4-BE49-F238E27FC236}">
                <a16:creationId xmlns:a16="http://schemas.microsoft.com/office/drawing/2014/main" id="{4729DE8D-578B-482E-B5F2-8303816206AF}"/>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800">
                <a:solidFill>
                  <a:srgbClr val="000000"/>
                </a:solidFill>
                <a:ea typeface="Arial Unicode MS" pitchFamily="34" charset="-128"/>
              </a:rPr>
              <a:t>July 2022</a:t>
            </a:r>
            <a:endParaRPr lang="en-GB" altLang="en-US" sz="1800">
              <a:solidFill>
                <a:srgbClr val="000000"/>
              </a:solidFill>
              <a:ea typeface="Arial Unicode MS" pitchFamily="34" charset="-128"/>
            </a:endParaRPr>
          </a:p>
        </p:txBody>
      </p:sp>
      <p:sp>
        <p:nvSpPr>
          <p:cNvPr id="12293" name="Footer Placeholder 4">
            <a:extLst>
              <a:ext uri="{FF2B5EF4-FFF2-40B4-BE49-F238E27FC236}">
                <a16:creationId xmlns:a16="http://schemas.microsoft.com/office/drawing/2014/main" id="{31936B09-F2D5-4ADA-B85B-1F7E44C61AE1}"/>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GB" altLang="en-US" sz="1200">
                <a:solidFill>
                  <a:srgbClr val="000000"/>
                </a:solidFill>
                <a:ea typeface="Arial Unicode MS" pitchFamily="34" charset="-128"/>
              </a:rPr>
              <a:t>Joseph Levy, InterDigital</a:t>
            </a:r>
          </a:p>
        </p:txBody>
      </p:sp>
      <p:sp>
        <p:nvSpPr>
          <p:cNvPr id="12294" name="Slide Number Placeholder 5">
            <a:extLst>
              <a:ext uri="{FF2B5EF4-FFF2-40B4-BE49-F238E27FC236}">
                <a16:creationId xmlns:a16="http://schemas.microsoft.com/office/drawing/2014/main" id="{8D480C13-D0C1-447A-9962-DA906B33257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r>
              <a:rPr lang="en-GB" altLang="tr-TR" sz="1200">
                <a:solidFill>
                  <a:srgbClr val="000000"/>
                </a:solidFill>
              </a:rPr>
              <a:t>Slide </a:t>
            </a:r>
            <a:fld id="{B069A139-C5E6-4CCF-9317-F63BDDCEF9B3}" type="slidenum">
              <a:rPr lang="en-GB" altLang="tr-TR" sz="1200" smtClean="0">
                <a:solidFill>
                  <a:srgbClr val="000000"/>
                </a:solidFill>
              </a:rPr>
              <a:pPr/>
              <a:t>113</a:t>
            </a:fld>
            <a:endParaRPr lang="en-GB" altLang="tr-TR" sz="1200">
              <a:solidFill>
                <a:srgbClr val="000000"/>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E0CBA39B-72CE-442E-8541-EB705DD59998}"/>
              </a:ext>
            </a:extLst>
          </p:cNvPr>
          <p:cNvSpPr>
            <a:spLocks noGrp="1" noChangeArrowheads="1"/>
          </p:cNvSpPr>
          <p:nvPr>
            <p:ph type="title"/>
          </p:nvPr>
        </p:nvSpPr>
        <p:spPr>
          <a:xfrm>
            <a:off x="914400" y="685800"/>
            <a:ext cx="10361613" cy="6556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a:t>IEEE Std 802 and IEEE Std 802.11</a:t>
            </a:r>
          </a:p>
        </p:txBody>
      </p:sp>
      <p:sp>
        <p:nvSpPr>
          <p:cNvPr id="8195" name="Rectangle 2">
            <a:extLst>
              <a:ext uri="{FF2B5EF4-FFF2-40B4-BE49-F238E27FC236}">
                <a16:creationId xmlns:a16="http://schemas.microsoft.com/office/drawing/2014/main" id="{336B3CAF-562E-4073-BFB4-D7672530BDB0}"/>
              </a:ext>
            </a:extLst>
          </p:cNvPr>
          <p:cNvSpPr>
            <a:spLocks noGrp="1" noChangeArrowheads="1"/>
          </p:cNvSpPr>
          <p:nvPr>
            <p:ph idx="1"/>
          </p:nvPr>
        </p:nvSpPr>
        <p:spPr>
          <a:xfrm>
            <a:off x="782638" y="1196975"/>
            <a:ext cx="10725150" cy="5199063"/>
          </a:xfrm>
        </p:spPr>
        <p:txBody>
          <a:bodyPr/>
          <a:lstStyle/>
          <a:p>
            <a:pPr>
              <a:defRPr/>
            </a:pPr>
            <a:r>
              <a:rPr lang="en-GB" altLang="tr-TR" sz="2800" dirty="0"/>
              <a:t>IEEE Std 802 is the: “</a:t>
            </a:r>
            <a:r>
              <a:rPr lang="en-US" sz="2800" dirty="0"/>
              <a:t>IEEE Standard for Local and Metropolitan Area Networks: Overview and Architecture”:</a:t>
            </a:r>
          </a:p>
          <a:p>
            <a:pPr marL="800100" lvl="1" indent="-342900">
              <a:buFont typeface="+mj-lt"/>
              <a:buAutoNum type="arabicPeriod"/>
              <a:defRPr/>
            </a:pPr>
            <a:r>
              <a:rPr lang="en-US" dirty="0">
                <a:latin typeface="Formata-Regular"/>
              </a:rPr>
              <a:t>IEEE Std 802-2014</a:t>
            </a:r>
          </a:p>
          <a:p>
            <a:pPr marL="800100" lvl="1" indent="-342900">
              <a:buFont typeface="+mj-lt"/>
              <a:buAutoNum type="arabicPeriod"/>
              <a:defRPr/>
            </a:pPr>
            <a:r>
              <a:rPr lang="en-US" dirty="0">
                <a:latin typeface="Formata-Regular"/>
              </a:rPr>
              <a:t>IEEE Std 802c-2017 “Amendment 2: Local Medium Access Control (MAC) Address Usage”</a:t>
            </a:r>
          </a:p>
          <a:p>
            <a:pPr marL="800100" lvl="1" indent="-342900">
              <a:buFont typeface="+mj-lt"/>
              <a:buAutoNum type="arabicPeriod"/>
              <a:defRPr/>
            </a:pPr>
            <a:r>
              <a:rPr lang="en-US" dirty="0">
                <a:latin typeface="Formata-Regular"/>
              </a:rPr>
              <a:t>IEEE Std 802d-2017 “Amendment 1: Allocation of Uniform Resource Name (URN) Values in IEEE 802® Standards”</a:t>
            </a:r>
          </a:p>
          <a:p>
            <a:pPr marL="57150" indent="0">
              <a:defRPr/>
            </a:pPr>
            <a:r>
              <a:rPr lang="en-US" sz="2000" b="0" dirty="0">
                <a:latin typeface="Arial" panose="020B0604020202020204" pitchFamily="34" charset="0"/>
              </a:rPr>
              <a:t>IEEE Std 802 provides an overview to the family of IEEE 802® standards. It describes the reference models for the IEEE 802 standards and explains the relationship of these standards to the higher layer protocols; it provides a standard for the structure of IEEE 802 MAC addresses; it provides a standard for identification of public, private, prototype, and standard protocols; it specifies an object identifier hierarchy used within IEEE 802 for uniform allocation of object identifiers used in IEEE 802 standards; and it specifies a method for higher layer protocol identification.</a:t>
            </a:r>
          </a:p>
          <a:p>
            <a:pPr marL="57150" indent="0" algn="ctr">
              <a:defRPr/>
            </a:pPr>
            <a:r>
              <a:rPr lang="en-US" altLang="tr-TR" sz="3200" b="0" dirty="0">
                <a:latin typeface="Arial" panose="020B0604020202020204" pitchFamily="34" charset="0"/>
              </a:rPr>
              <a:t>802.11 is member of the family of IEEE 802 standards</a:t>
            </a:r>
            <a:endParaRPr lang="en-GB" altLang="tr-TR" sz="5400" dirty="0"/>
          </a:p>
        </p:txBody>
      </p:sp>
      <p:sp>
        <p:nvSpPr>
          <p:cNvPr id="13316" name="Slide Number Placeholder 5">
            <a:extLst>
              <a:ext uri="{FF2B5EF4-FFF2-40B4-BE49-F238E27FC236}">
                <a16:creationId xmlns:a16="http://schemas.microsoft.com/office/drawing/2014/main" id="{AED301AE-3628-48E6-A5D5-C99A62117B9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t>Slide </a:t>
            </a:r>
            <a:fld id="{82D45ACA-1982-45A3-A96D-AC0081D9B769}" type="slidenum">
              <a:rPr lang="en-GB" altLang="tr-TR" sz="1200" b="0" smtClean="0"/>
              <a:pPr>
                <a:spcBef>
                  <a:spcPct val="0"/>
                </a:spcBef>
              </a:pPr>
              <a:t>114</a:t>
            </a:fld>
            <a:endParaRPr lang="en-GB" altLang="tr-TR" sz="1200" b="0"/>
          </a:p>
        </p:txBody>
      </p:sp>
      <p:sp>
        <p:nvSpPr>
          <p:cNvPr id="13317" name="Date Placeholder 3">
            <a:extLst>
              <a:ext uri="{FF2B5EF4-FFF2-40B4-BE49-F238E27FC236}">
                <a16:creationId xmlns:a16="http://schemas.microsoft.com/office/drawing/2014/main" id="{81617CB7-46A7-4FB7-BB16-254645EA7B5E}"/>
              </a:ext>
            </a:extLst>
          </p:cNvPr>
          <p:cNvSpPr>
            <a:spLocks noGrp="1"/>
          </p:cNvSpPr>
          <p:nvPr>
            <p:ph type="dt" sz="quarter" idx="10"/>
          </p:nvPr>
        </p:nvSpPr>
        <p:spPr bwMode="auto">
          <a:xfrm>
            <a:off x="928688" y="333375"/>
            <a:ext cx="2500312" cy="27305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US"/>
              <a:t>July 2022</a:t>
            </a:r>
            <a:endParaRPr lang="en-GB" altLang="tr-TR" sz="1800">
              <a:ea typeface="Arial Unicode MS" pitchFamily="34" charset="-128"/>
            </a:endParaRPr>
          </a:p>
        </p:txBody>
      </p:sp>
      <p:sp>
        <p:nvSpPr>
          <p:cNvPr id="13318" name="Footer Placeholder 1">
            <a:extLst>
              <a:ext uri="{FF2B5EF4-FFF2-40B4-BE49-F238E27FC236}">
                <a16:creationId xmlns:a16="http://schemas.microsoft.com/office/drawing/2014/main" id="{03E99C26-5807-4BA8-BE58-D59238700E1A}"/>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dirty="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GB"/>
              <a:t>Joseph Levy, InterDigital</a:t>
            </a:r>
            <a:endParaRPr lang="en-GB" altLang="en-US" sz="1200">
              <a:solidFill>
                <a:srgbClr val="000000"/>
              </a:solidFill>
              <a:ea typeface="Arial Unicode MS"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461BABC-6067-4604-81FC-B62CAFB2CB26}"/>
              </a:ext>
            </a:extLst>
          </p:cNvPr>
          <p:cNvSpPr>
            <a:spLocks noGrp="1" noChangeArrowheads="1"/>
          </p:cNvSpPr>
          <p:nvPr>
            <p:ph type="title"/>
          </p:nvPr>
        </p:nvSpPr>
        <p:spPr/>
        <p:txBody>
          <a:bodyPr/>
          <a:lstStyle/>
          <a:p>
            <a:r>
              <a:rPr lang="en-US" altLang="en-US"/>
              <a:t>802.11 ARC Concerns?</a:t>
            </a:r>
          </a:p>
        </p:txBody>
      </p:sp>
      <p:sp>
        <p:nvSpPr>
          <p:cNvPr id="3" name="Content Placeholder 2">
            <a:extLst>
              <a:ext uri="{FF2B5EF4-FFF2-40B4-BE49-F238E27FC236}">
                <a16:creationId xmlns:a16="http://schemas.microsoft.com/office/drawing/2014/main" id="{84348FCF-51A1-42D6-8321-815AA25BECCD}"/>
              </a:ext>
            </a:extLst>
          </p:cNvPr>
          <p:cNvSpPr>
            <a:spLocks noGrp="1"/>
          </p:cNvSpPr>
          <p:nvPr>
            <p:ph idx="1"/>
          </p:nvPr>
        </p:nvSpPr>
        <p:spPr/>
        <p:txBody>
          <a:bodyPr/>
          <a:lstStyle/>
          <a:p>
            <a:pPr>
              <a:defRPr/>
            </a:pPr>
            <a:r>
              <a:rPr lang="en-US" sz="2800" dirty="0"/>
              <a:t>802.11 has two basic ways of connecting to 802 networks:</a:t>
            </a:r>
          </a:p>
          <a:p>
            <a:pPr marL="857250" lvl="1" indent="-457200">
              <a:buFont typeface="+mj-lt"/>
              <a:buAutoNum type="arabicPeriod"/>
              <a:defRPr/>
            </a:pPr>
            <a:r>
              <a:rPr lang="en-US" sz="2400" dirty="0"/>
              <a:t>Via the DS and a Portal </a:t>
            </a:r>
          </a:p>
          <a:p>
            <a:pPr marL="857250" lvl="1" indent="-457200">
              <a:buFont typeface="+mj-lt"/>
              <a:buAutoNum type="arabicPeriod"/>
              <a:defRPr/>
            </a:pPr>
            <a:r>
              <a:rPr lang="en-US" sz="2400" dirty="0"/>
              <a:t>Via GLK</a:t>
            </a:r>
          </a:p>
          <a:p>
            <a:pPr marL="0" indent="0">
              <a:defRPr/>
            </a:pPr>
            <a:r>
              <a:rPr lang="en-US" sz="2800" dirty="0"/>
              <a:t>These have not really been discussed in any detail in Nendica:</a:t>
            </a:r>
          </a:p>
          <a:p>
            <a:pPr marL="914400" lvl="1" indent="-514350">
              <a:buFont typeface="+mj-lt"/>
              <a:buAutoNum type="arabicPeriod"/>
              <a:defRPr/>
            </a:pPr>
            <a:r>
              <a:rPr lang="en-US" sz="2400" dirty="0"/>
              <a:t>Should 802.11 (ARC) prepare a contribution for Nendica?</a:t>
            </a:r>
          </a:p>
          <a:p>
            <a:pPr marL="914400" lvl="1" indent="-514350">
              <a:buFont typeface="+mj-lt"/>
              <a:buAutoNum type="arabicPeriod"/>
              <a:defRPr/>
            </a:pPr>
            <a:r>
              <a:rPr lang="en-US" sz="2400" dirty="0"/>
              <a:t>Do we have a position on LLC?  Is it important to our architecture?</a:t>
            </a:r>
          </a:p>
          <a:p>
            <a:pPr marL="914400" lvl="1" indent="-514350">
              <a:buFont typeface="+mj-lt"/>
              <a:buAutoNum type="arabicPeriod"/>
              <a:defRPr/>
            </a:pPr>
            <a:r>
              <a:rPr lang="en-US" sz="2400" dirty="0"/>
              <a:t>Are there any concerns regarding: VLANs or Tagging?</a:t>
            </a:r>
          </a:p>
          <a:p>
            <a:pPr marL="857250" lvl="1" indent="-457200">
              <a:buFont typeface="+mj-lt"/>
              <a:buAutoNum type="arabicPeriod"/>
              <a:defRPr/>
            </a:pPr>
            <a:endParaRPr lang="en-US" sz="2400" dirty="0"/>
          </a:p>
        </p:txBody>
      </p:sp>
      <p:sp>
        <p:nvSpPr>
          <p:cNvPr id="15364" name="Date Placeholder 3">
            <a:extLst>
              <a:ext uri="{FF2B5EF4-FFF2-40B4-BE49-F238E27FC236}">
                <a16:creationId xmlns:a16="http://schemas.microsoft.com/office/drawing/2014/main" id="{935D3201-0032-4284-B6C1-3B8CB73D5653}"/>
              </a:ext>
            </a:extLst>
          </p:cNvPr>
          <p:cNvSpPr>
            <a:spLocks noGrp="1" noChangeArrowheads="1"/>
          </p:cNvSpPr>
          <p:nvPr>
            <p:ph type="dt" sz="quarter" idx="10"/>
          </p:nvPr>
        </p:nvSpPr>
        <p:spPr bwMode="auto">
          <a:xfrm>
            <a:off x="928688" y="333375"/>
            <a:ext cx="2500312" cy="27305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US"/>
              <a:t>July 2022</a:t>
            </a:r>
            <a:endParaRPr lang="en-GB" altLang="en-US" sz="1800">
              <a:solidFill>
                <a:srgbClr val="000000"/>
              </a:solidFill>
              <a:ea typeface="Arial Unicode MS" pitchFamily="34" charset="-128"/>
            </a:endParaRPr>
          </a:p>
        </p:txBody>
      </p:sp>
      <p:sp>
        <p:nvSpPr>
          <p:cNvPr id="15365" name="Footer Placeholder 4">
            <a:extLst>
              <a:ext uri="{FF2B5EF4-FFF2-40B4-BE49-F238E27FC236}">
                <a16:creationId xmlns:a16="http://schemas.microsoft.com/office/drawing/2014/main" id="{908491C3-B27F-4ED5-A78F-4E092EB8ACCB}"/>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dirty="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GB"/>
              <a:t>Joseph Levy, InterDigital</a:t>
            </a:r>
            <a:endParaRPr lang="en-GB" altLang="en-US" sz="1200">
              <a:solidFill>
                <a:srgbClr val="000000"/>
              </a:solidFill>
              <a:ea typeface="Arial Unicode MS" pitchFamily="34" charset="-128"/>
            </a:endParaRPr>
          </a:p>
        </p:txBody>
      </p:sp>
      <p:sp>
        <p:nvSpPr>
          <p:cNvPr id="15366" name="Slide Number Placeholder 5">
            <a:extLst>
              <a:ext uri="{FF2B5EF4-FFF2-40B4-BE49-F238E27FC236}">
                <a16:creationId xmlns:a16="http://schemas.microsoft.com/office/drawing/2014/main" id="{897E46F8-AA92-4C10-9882-D760BD3D081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r>
              <a:rPr lang="en-GB" altLang="tr-TR" sz="1200">
                <a:solidFill>
                  <a:srgbClr val="000000"/>
                </a:solidFill>
              </a:rPr>
              <a:t>Slide </a:t>
            </a:r>
            <a:fld id="{DD671E93-3451-4F24-B39B-79BE5103A8EA}" type="slidenum">
              <a:rPr lang="en-GB" altLang="tr-TR" sz="1200" smtClean="0">
                <a:solidFill>
                  <a:srgbClr val="000000"/>
                </a:solidFill>
              </a:rPr>
              <a:pPr/>
              <a:t>115</a:t>
            </a:fld>
            <a:endParaRPr lang="en-GB" altLang="tr-TR" sz="1200">
              <a:solidFill>
                <a:srgbClr val="000000"/>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4579AF93-AE95-410A-B5C4-B5FE75293621}"/>
              </a:ext>
            </a:extLst>
          </p:cNvPr>
          <p:cNvSpPr>
            <a:spLocks noGrp="1" noChangeArrowheads="1"/>
          </p:cNvSpPr>
          <p:nvPr>
            <p:ph type="title"/>
          </p:nvPr>
        </p:nvSpPr>
        <p:spPr>
          <a:xfrm>
            <a:off x="914400" y="685800"/>
            <a:ext cx="10361613" cy="6556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a:t>Nendica ELLA Status</a:t>
            </a:r>
          </a:p>
        </p:txBody>
      </p:sp>
      <p:sp>
        <p:nvSpPr>
          <p:cNvPr id="16387" name="Rectangle 2">
            <a:extLst>
              <a:ext uri="{FF2B5EF4-FFF2-40B4-BE49-F238E27FC236}">
                <a16:creationId xmlns:a16="http://schemas.microsoft.com/office/drawing/2014/main" id="{082443F6-1D1A-443A-8F7E-95032232B02A}"/>
              </a:ext>
            </a:extLst>
          </p:cNvPr>
          <p:cNvSpPr>
            <a:spLocks noGrp="1" noChangeArrowheads="1"/>
          </p:cNvSpPr>
          <p:nvPr>
            <p:ph idx="1"/>
          </p:nvPr>
        </p:nvSpPr>
        <p:spPr>
          <a:xfrm>
            <a:off x="782638" y="1417638"/>
            <a:ext cx="10725150" cy="4978400"/>
          </a:xfrm>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800"/>
              <a:t>ELLA (Evolved Link Layer Architecture) </a:t>
            </a:r>
            <a:r>
              <a:rPr lang="en-GB" altLang="tr-TR" sz="2800">
                <a:hlinkClick r:id="rId3"/>
              </a:rPr>
              <a:t>https://1.ieee802.org/nendica-ella/</a:t>
            </a:r>
            <a:r>
              <a:rPr lang="en-GB" altLang="tr-TR" sz="2800"/>
              <a:t> open issues:</a:t>
            </a:r>
          </a:p>
          <a:p>
            <a:pPr marL="857250" lvl="1" indent="-457200" eaLnBrk="1" hangingPunct="1">
              <a:buFont typeface="Times New Roman" panose="02020603050405020304" pitchFamily="18" charset="0"/>
              <a:buAutoNum type="arabicPeriod"/>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800"/>
              <a:t>Do VLANs belong in the 802 Architecture</a:t>
            </a:r>
          </a:p>
          <a:p>
            <a:pPr marL="857250" lvl="1" indent="-457200" eaLnBrk="1" hangingPunct="1">
              <a:buFont typeface="Times New Roman" panose="02020603050405020304" pitchFamily="18" charset="0"/>
              <a:buAutoNum type="arabicPeriod"/>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800"/>
              <a:t>Is LLC needed in the 802 Architecture</a:t>
            </a:r>
          </a:p>
          <a:p>
            <a:pPr marL="857250" lvl="1" indent="-457200" eaLnBrk="1" hangingPunct="1">
              <a:buFont typeface="Times New Roman" panose="02020603050405020304" pitchFamily="18" charset="0"/>
              <a:buAutoNum type="arabicPeriod"/>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800"/>
              <a:t>How are arbitrarily stacked tags described</a:t>
            </a:r>
          </a:p>
          <a:p>
            <a:pPr marL="857250" lvl="1" indent="-457200" eaLnBrk="1" hangingPunct="1">
              <a:buFont typeface="Times New Roman" panose="02020603050405020304" pitchFamily="18" charset="0"/>
              <a:buAutoNum type="arabicPeriod"/>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800"/>
              <a:t>How are isolating and non-isolating tags described</a:t>
            </a:r>
          </a:p>
        </p:txBody>
      </p:sp>
      <p:sp>
        <p:nvSpPr>
          <p:cNvPr id="16388" name="Slide Number Placeholder 5">
            <a:extLst>
              <a:ext uri="{FF2B5EF4-FFF2-40B4-BE49-F238E27FC236}">
                <a16:creationId xmlns:a16="http://schemas.microsoft.com/office/drawing/2014/main" id="{C73D87E4-298F-42D2-B4AE-5AA3B7CCE9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t>Slide </a:t>
            </a:r>
            <a:fld id="{794A24B9-CEE8-487B-9882-338FA3EA55B1}" type="slidenum">
              <a:rPr lang="en-GB" altLang="tr-TR" sz="1200" b="0" smtClean="0"/>
              <a:pPr>
                <a:spcBef>
                  <a:spcPct val="0"/>
                </a:spcBef>
              </a:pPr>
              <a:t>116</a:t>
            </a:fld>
            <a:endParaRPr lang="en-GB" altLang="tr-TR" sz="1200" b="0"/>
          </a:p>
        </p:txBody>
      </p:sp>
      <p:sp>
        <p:nvSpPr>
          <p:cNvPr id="16389" name="Date Placeholder 3">
            <a:extLst>
              <a:ext uri="{FF2B5EF4-FFF2-40B4-BE49-F238E27FC236}">
                <a16:creationId xmlns:a16="http://schemas.microsoft.com/office/drawing/2014/main" id="{BE6E8D91-C04B-49CD-9D75-49FEA089F01A}"/>
              </a:ext>
            </a:extLst>
          </p:cNvPr>
          <p:cNvSpPr>
            <a:spLocks noGrp="1"/>
          </p:cNvSpPr>
          <p:nvPr>
            <p:ph type="dt" sz="quarter" idx="10"/>
          </p:nvPr>
        </p:nvSpPr>
        <p:spPr bwMode="auto">
          <a:xfrm>
            <a:off x="928688" y="333375"/>
            <a:ext cx="2500312" cy="27305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US"/>
              <a:t>July 2022</a:t>
            </a:r>
            <a:endParaRPr lang="en-GB" altLang="tr-TR" sz="1800">
              <a:ea typeface="Arial Unicode MS" pitchFamily="34" charset="-128"/>
            </a:endParaRPr>
          </a:p>
        </p:txBody>
      </p:sp>
      <p:sp>
        <p:nvSpPr>
          <p:cNvPr id="16390" name="Footer Placeholder 1">
            <a:extLst>
              <a:ext uri="{FF2B5EF4-FFF2-40B4-BE49-F238E27FC236}">
                <a16:creationId xmlns:a16="http://schemas.microsoft.com/office/drawing/2014/main" id="{3206CE82-F610-438D-927B-5A0F70E4EC68}"/>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dirty="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GB"/>
              <a:t>Joseph Levy, InterDigital</a:t>
            </a:r>
            <a:endParaRPr lang="en-GB" altLang="en-US" sz="1200">
              <a:solidFill>
                <a:srgbClr val="000000"/>
              </a:solidFill>
              <a:ea typeface="Arial Unicode MS"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0BA31238-5E5C-42FF-8F65-0B1AA22FC30D}"/>
              </a:ext>
            </a:extLst>
          </p:cNvPr>
          <p:cNvSpPr>
            <a:spLocks noGrp="1" noChangeArrowheads="1"/>
          </p:cNvSpPr>
          <p:nvPr>
            <p:ph type="title"/>
          </p:nvPr>
        </p:nvSpPr>
        <p:spPr>
          <a:xfrm>
            <a:off x="914400" y="685800"/>
            <a:ext cx="10361613" cy="633413"/>
          </a:xfrm>
        </p:spPr>
        <p:txBody>
          <a:bodyPr/>
          <a:lstStyle/>
          <a:p>
            <a:r>
              <a:rPr lang="en-US" altLang="en-US"/>
              <a:t>References</a:t>
            </a:r>
          </a:p>
        </p:txBody>
      </p:sp>
      <p:sp>
        <p:nvSpPr>
          <p:cNvPr id="9219" name="Content Placeholder 2">
            <a:extLst>
              <a:ext uri="{FF2B5EF4-FFF2-40B4-BE49-F238E27FC236}">
                <a16:creationId xmlns:a16="http://schemas.microsoft.com/office/drawing/2014/main" id="{86958309-D83C-40CC-A3CF-A9043F5AB311}"/>
              </a:ext>
            </a:extLst>
          </p:cNvPr>
          <p:cNvSpPr>
            <a:spLocks noGrp="1" noChangeArrowheads="1"/>
          </p:cNvSpPr>
          <p:nvPr>
            <p:ph idx="1"/>
          </p:nvPr>
        </p:nvSpPr>
        <p:spPr>
          <a:xfrm>
            <a:off x="914400" y="1319213"/>
            <a:ext cx="10361613" cy="4989512"/>
          </a:xfrm>
        </p:spPr>
        <p:txBody>
          <a:bodyPr/>
          <a:lstStyle/>
          <a:p>
            <a:pPr>
              <a:buFont typeface="Arial" panose="020B0604020202020204" pitchFamily="34" charset="0"/>
              <a:buChar char="•"/>
              <a:defRPr/>
            </a:pPr>
            <a:r>
              <a:rPr lang="en-US" sz="1800" b="0" dirty="0">
                <a:solidFill>
                  <a:srgbClr val="2487D7"/>
                </a:solidFill>
                <a:latin typeface="Arial" panose="020B0604020202020204" pitchFamily="34" charset="0"/>
                <a:hlinkClick r:id="rId2"/>
              </a:rPr>
              <a:t>LLC Functionality</a:t>
            </a:r>
            <a:r>
              <a:rPr lang="en-US" sz="1800" b="0" dirty="0">
                <a:solidFill>
                  <a:srgbClr val="333333"/>
                </a:solidFill>
                <a:latin typeface="Arial" panose="020B0604020202020204" pitchFamily="34" charset="0"/>
              </a:rPr>
              <a:t> (802.1-22-0012)</a:t>
            </a:r>
          </a:p>
          <a:p>
            <a:pPr>
              <a:buFont typeface="Arial" panose="020B0604020202020204" pitchFamily="34" charset="0"/>
              <a:buChar char="•"/>
              <a:defRPr/>
            </a:pPr>
            <a:r>
              <a:rPr lang="en-US" sz="1800" b="0" dirty="0">
                <a:solidFill>
                  <a:srgbClr val="2487D7"/>
                </a:solidFill>
                <a:latin typeface="Arial" panose="020B0604020202020204" pitchFamily="34" charset="0"/>
                <a:hlinkClick r:id="rId3"/>
              </a:rPr>
              <a:t>Protocol identification in 802 LANs</a:t>
            </a:r>
            <a:r>
              <a:rPr lang="en-US" sz="1800" b="0" dirty="0">
                <a:solidFill>
                  <a:srgbClr val="333333"/>
                </a:solidFill>
                <a:latin typeface="Arial" panose="020B0604020202020204" pitchFamily="34" charset="0"/>
              </a:rPr>
              <a:t> (802.1-22-0008)</a:t>
            </a:r>
          </a:p>
          <a:p>
            <a:pPr>
              <a:buFont typeface="Arial" panose="020B0604020202020204" pitchFamily="34" charset="0"/>
              <a:buChar char="•"/>
              <a:defRPr/>
            </a:pPr>
            <a:r>
              <a:rPr lang="en-US" sz="1800" b="0" dirty="0">
                <a:solidFill>
                  <a:srgbClr val="2487D7"/>
                </a:solidFill>
                <a:latin typeface="Arial" panose="020B0604020202020204" pitchFamily="34" charset="0"/>
                <a:hlinkClick r:id="rId4"/>
              </a:rPr>
              <a:t>Saying goodbye to LLC</a:t>
            </a:r>
            <a:r>
              <a:rPr lang="en-US" sz="1800" b="0" dirty="0">
                <a:solidFill>
                  <a:srgbClr val="333333"/>
                </a:solidFill>
                <a:latin typeface="Arial" panose="020B0604020202020204" pitchFamily="34" charset="0"/>
              </a:rPr>
              <a:t> (802.1-22-0007)</a:t>
            </a:r>
          </a:p>
          <a:p>
            <a:pPr>
              <a:buFont typeface="Arial" panose="020B0604020202020204" pitchFamily="34" charset="0"/>
              <a:buChar char="•"/>
              <a:defRPr/>
            </a:pPr>
            <a:r>
              <a:rPr lang="en-US" sz="1800" b="0" dirty="0">
                <a:solidFill>
                  <a:srgbClr val="2487D7"/>
                </a:solidFill>
                <a:latin typeface="Arial" panose="020B0604020202020204" pitchFamily="34" charset="0"/>
                <a:hlinkClick r:id="rId5"/>
              </a:rPr>
              <a:t>Draft ELLA Report</a:t>
            </a:r>
            <a:r>
              <a:rPr lang="en-US" sz="1800" b="0" dirty="0">
                <a:solidFill>
                  <a:srgbClr val="333333"/>
                </a:solidFill>
                <a:latin typeface="Arial" panose="020B0604020202020204" pitchFamily="34" charset="0"/>
              </a:rPr>
              <a:t> [complete to address revision of IEEE Std 802] (802.1-21-0076)</a:t>
            </a:r>
          </a:p>
          <a:p>
            <a:pPr>
              <a:buFont typeface="Arial" panose="020B0604020202020204" pitchFamily="34" charset="0"/>
              <a:buChar char="•"/>
              <a:defRPr/>
            </a:pPr>
            <a:r>
              <a:rPr lang="en-US" sz="1800" b="0" dirty="0">
                <a:solidFill>
                  <a:srgbClr val="2487D7"/>
                </a:solidFill>
                <a:latin typeface="Arial" panose="020B0604020202020204" pitchFamily="34" charset="0"/>
                <a:hlinkClick r:id="rId6"/>
              </a:rPr>
              <a:t>Draft ELLA Report on Amendment of IEEE Std 802</a:t>
            </a:r>
            <a:r>
              <a:rPr lang="en-US" sz="1800" b="0" dirty="0">
                <a:solidFill>
                  <a:srgbClr val="333333"/>
                </a:solidFill>
                <a:latin typeface="Arial" panose="020B0604020202020204" pitchFamily="34" charset="0"/>
              </a:rPr>
              <a:t> (802.1-21-0080)</a:t>
            </a:r>
          </a:p>
          <a:p>
            <a:pPr>
              <a:buFont typeface="Arial" panose="020B0604020202020204" pitchFamily="34" charset="0"/>
              <a:buChar char="•"/>
              <a:defRPr/>
            </a:pPr>
            <a:r>
              <a:rPr lang="en-US" sz="1800" b="0" dirty="0">
                <a:solidFill>
                  <a:srgbClr val="2487D7"/>
                </a:solidFill>
                <a:latin typeface="Arial" panose="020B0604020202020204" pitchFamily="34" charset="0"/>
                <a:hlinkClick r:id="rId7"/>
              </a:rPr>
              <a:t>IEEE Std 802 Revision PAR Progress</a:t>
            </a:r>
            <a:r>
              <a:rPr lang="en-US" sz="1800" b="0" dirty="0">
                <a:solidFill>
                  <a:srgbClr val="333333"/>
                </a:solidFill>
                <a:latin typeface="Arial" panose="020B0604020202020204" pitchFamily="34" charset="0"/>
              </a:rPr>
              <a:t> (802.1-22-0002)</a:t>
            </a:r>
          </a:p>
          <a:p>
            <a:pPr>
              <a:buFont typeface="Arial" panose="020B0604020202020204" pitchFamily="34" charset="0"/>
              <a:buChar char="•"/>
              <a:defRPr/>
            </a:pPr>
            <a:r>
              <a:rPr lang="en-US" sz="1800" b="0" dirty="0">
                <a:solidFill>
                  <a:srgbClr val="2487D7"/>
                </a:solidFill>
                <a:latin typeface="Arial" panose="020B0604020202020204" pitchFamily="34" charset="0"/>
                <a:hlinkClick r:id="rId8"/>
              </a:rPr>
              <a:t>Questions about the IEEE 802 Architecture</a:t>
            </a:r>
            <a:r>
              <a:rPr lang="en-US" sz="1800" b="0" dirty="0">
                <a:solidFill>
                  <a:srgbClr val="333333"/>
                </a:solidFill>
                <a:latin typeface="Arial" panose="020B0604020202020204" pitchFamily="34" charset="0"/>
              </a:rPr>
              <a:t> (802.1-21-0074)</a:t>
            </a:r>
          </a:p>
          <a:p>
            <a:pPr>
              <a:buFont typeface="Arial" panose="020B0604020202020204" pitchFamily="34" charset="0"/>
              <a:buChar char="•"/>
              <a:defRPr/>
            </a:pPr>
            <a:r>
              <a:rPr lang="en-US" sz="1800" b="0" dirty="0">
                <a:solidFill>
                  <a:srgbClr val="2487D7"/>
                </a:solidFill>
                <a:latin typeface="Arial" panose="020B0604020202020204" pitchFamily="34" charset="0"/>
                <a:hlinkClick r:id="rId9"/>
              </a:rPr>
              <a:t>VLAN-aware end stations in the IEEE 802 Architecture</a:t>
            </a:r>
            <a:r>
              <a:rPr lang="en-US" sz="1800" b="0" dirty="0">
                <a:solidFill>
                  <a:srgbClr val="333333"/>
                </a:solidFill>
                <a:latin typeface="Arial" panose="020B0604020202020204" pitchFamily="34" charset="0"/>
              </a:rPr>
              <a:t> (802.1-21-0003)</a:t>
            </a:r>
          </a:p>
          <a:p>
            <a:pPr>
              <a:buFont typeface="Arial" panose="020B0604020202020204" pitchFamily="34" charset="0"/>
              <a:buChar char="•"/>
              <a:defRPr/>
            </a:pPr>
            <a:r>
              <a:rPr lang="en-US" sz="1800" b="0" dirty="0">
                <a:solidFill>
                  <a:srgbClr val="2487D7"/>
                </a:solidFill>
                <a:latin typeface="Arial" panose="020B0604020202020204" pitchFamily="34" charset="0"/>
                <a:hlinkClick r:id="rId10"/>
              </a:rPr>
              <a:t>Nendica issues at IEEE 802.1 Technical Plenary Meeting of 2021-12-02</a:t>
            </a:r>
            <a:r>
              <a:rPr lang="en-US" sz="1800" b="0" dirty="0">
                <a:solidFill>
                  <a:srgbClr val="333333"/>
                </a:solidFill>
                <a:latin typeface="Arial" panose="020B0604020202020204" pitchFamily="34" charset="0"/>
              </a:rPr>
              <a:t> (802.1-21-0075)</a:t>
            </a:r>
          </a:p>
          <a:p>
            <a:pPr>
              <a:buFont typeface="Arial" panose="020B0604020202020204" pitchFamily="34" charset="0"/>
              <a:buChar char="•"/>
              <a:defRPr/>
            </a:pPr>
            <a:r>
              <a:rPr lang="en-US" sz="1800" b="0" dirty="0">
                <a:solidFill>
                  <a:srgbClr val="2487D7"/>
                </a:solidFill>
                <a:latin typeface="Arial" panose="020B0604020202020204" pitchFamily="34" charset="0"/>
                <a:hlinkClick r:id="rId11"/>
              </a:rPr>
              <a:t>ELLA: What’s missing from the IEEE 802 Architecture?</a:t>
            </a:r>
            <a:r>
              <a:rPr lang="en-US" sz="1800" b="0" dirty="0">
                <a:solidFill>
                  <a:srgbClr val="333333"/>
                </a:solidFill>
                <a:latin typeface="Arial" panose="020B0604020202020204" pitchFamily="34" charset="0"/>
              </a:rPr>
              <a:t> (802.1-21-0073)</a:t>
            </a:r>
          </a:p>
          <a:p>
            <a:pPr>
              <a:buFont typeface="Arial" panose="020B0604020202020204" pitchFamily="34" charset="0"/>
              <a:buChar char="•"/>
              <a:defRPr/>
            </a:pPr>
            <a:r>
              <a:rPr lang="en-US" sz="1800" b="0" dirty="0">
                <a:solidFill>
                  <a:srgbClr val="2487D7"/>
                </a:solidFill>
                <a:latin typeface="Arial" panose="020B0604020202020204" pitchFamily="34" charset="0"/>
                <a:hlinkClick r:id="rId12"/>
              </a:rPr>
              <a:t>Planning for IEEE Std 802 Revision</a:t>
            </a:r>
            <a:r>
              <a:rPr lang="en-US" sz="1800" b="0" dirty="0">
                <a:solidFill>
                  <a:srgbClr val="333333"/>
                </a:solidFill>
                <a:latin typeface="Arial" panose="020B0604020202020204" pitchFamily="34" charset="0"/>
              </a:rPr>
              <a:t> (802.1-21-0070)</a:t>
            </a:r>
          </a:p>
          <a:p>
            <a:pPr>
              <a:buFont typeface="Arial" panose="020B0604020202020204" pitchFamily="34" charset="0"/>
              <a:buChar char="•"/>
              <a:defRPr/>
            </a:pPr>
            <a:r>
              <a:rPr lang="en-US" sz="1800" b="0" dirty="0">
                <a:solidFill>
                  <a:srgbClr val="2487D7"/>
                </a:solidFill>
                <a:latin typeface="Arial" panose="020B0604020202020204" pitchFamily="34" charset="0"/>
                <a:hlinkClick r:id="rId13"/>
              </a:rPr>
              <a:t>E</a:t>
            </a:r>
            <a:r>
              <a:rPr lang="en-US" sz="1800" b="0" dirty="0">
                <a:solidFill>
                  <a:srgbClr val="2487D7"/>
                </a:solidFill>
                <a:latin typeface="Arial" panose="020B0604020202020204" pitchFamily="34" charset="0"/>
                <a:hlinkClick r:id="rId14"/>
              </a:rPr>
              <a:t>LLA: Proposed Aspects of IEEE Std 802 Revision</a:t>
            </a:r>
            <a:r>
              <a:rPr lang="en-US" sz="1800" b="0" dirty="0">
                <a:solidFill>
                  <a:srgbClr val="333333"/>
                </a:solidFill>
                <a:latin typeface="Arial" panose="020B0604020202020204" pitchFamily="34" charset="0"/>
              </a:rPr>
              <a:t> (802.1-21-0060)</a:t>
            </a:r>
          </a:p>
          <a:p>
            <a:pPr>
              <a:buFont typeface="Arial" panose="020B0604020202020204" pitchFamily="34" charset="0"/>
              <a:buChar char="•"/>
              <a:defRPr/>
            </a:pPr>
            <a:r>
              <a:rPr lang="en-US" sz="1800" b="0" dirty="0">
                <a:solidFill>
                  <a:srgbClr val="2487D7"/>
                </a:solidFill>
                <a:latin typeface="Arial" panose="020B0604020202020204" pitchFamily="34" charset="0"/>
                <a:hlinkClick r:id="rId13"/>
              </a:rPr>
              <a:t>E</a:t>
            </a:r>
            <a:r>
              <a:rPr lang="en-US" sz="1800" b="0" dirty="0">
                <a:solidFill>
                  <a:srgbClr val="2487D7"/>
                </a:solidFill>
                <a:latin typeface="Arial" panose="020B0604020202020204" pitchFamily="34" charset="0"/>
                <a:hlinkClick r:id="rId15"/>
              </a:rPr>
              <a:t>LLA: What is the IEEE 802 Link Layer Service?</a:t>
            </a:r>
            <a:r>
              <a:rPr lang="en-US" sz="1800" b="0" dirty="0">
                <a:solidFill>
                  <a:srgbClr val="333333"/>
                </a:solidFill>
                <a:latin typeface="Arial" panose="020B0604020202020204" pitchFamily="34" charset="0"/>
              </a:rPr>
              <a:t> (802.1-21-0045)</a:t>
            </a:r>
          </a:p>
          <a:p>
            <a:pPr>
              <a:buFont typeface="Arial" panose="020B0604020202020204" pitchFamily="34" charset="0"/>
              <a:buChar char="•"/>
              <a:defRPr/>
            </a:pPr>
            <a:r>
              <a:rPr lang="en-US" sz="1800" b="0" dirty="0">
                <a:solidFill>
                  <a:srgbClr val="2487D7"/>
                </a:solidFill>
                <a:latin typeface="Arial" panose="020B0604020202020204" pitchFamily="34" charset="0"/>
                <a:hlinkClick r:id="rId16"/>
              </a:rPr>
              <a:t>Potential Nendica Study Item: Evolving IEEE 802 Architecture Requirements</a:t>
            </a:r>
            <a:r>
              <a:rPr lang="en-US" sz="1800" b="0" dirty="0">
                <a:solidFill>
                  <a:srgbClr val="333333"/>
                </a:solidFill>
                <a:latin typeface="Arial" panose="020B0604020202020204" pitchFamily="34" charset="0"/>
              </a:rPr>
              <a:t> (802.1-21-0014)</a:t>
            </a:r>
          </a:p>
          <a:p>
            <a:pPr marL="457200" indent="-457200">
              <a:buFont typeface="Times New Roman" panose="02020603050405020304" pitchFamily="18" charset="0"/>
              <a:buAutoNum type="arabicPeriod"/>
              <a:defRPr/>
            </a:pPr>
            <a:endParaRPr lang="en-US" altLang="en-US" dirty="0"/>
          </a:p>
        </p:txBody>
      </p:sp>
      <p:sp>
        <p:nvSpPr>
          <p:cNvPr id="18436" name="Slide Number Placeholder 3">
            <a:extLst>
              <a:ext uri="{FF2B5EF4-FFF2-40B4-BE49-F238E27FC236}">
                <a16:creationId xmlns:a16="http://schemas.microsoft.com/office/drawing/2014/main" id="{BB9D802C-ED58-4B1F-8C5A-50B99D894EC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r>
              <a:rPr lang="en-GB" altLang="tr-TR" sz="1200">
                <a:solidFill>
                  <a:srgbClr val="000000"/>
                </a:solidFill>
              </a:rPr>
              <a:t>Slide </a:t>
            </a:r>
            <a:fld id="{79ECD5A9-11C3-4E61-9A89-25D0450D4B3A}" type="slidenum">
              <a:rPr lang="en-GB" altLang="tr-TR" sz="1200" smtClean="0">
                <a:solidFill>
                  <a:srgbClr val="000000"/>
                </a:solidFill>
              </a:rPr>
              <a:pPr/>
              <a:t>117</a:t>
            </a:fld>
            <a:endParaRPr lang="en-GB" altLang="tr-TR" sz="1200">
              <a:solidFill>
                <a:srgbClr val="000000"/>
              </a:solidFill>
            </a:endParaRPr>
          </a:p>
        </p:txBody>
      </p:sp>
      <p:sp>
        <p:nvSpPr>
          <p:cNvPr id="18437" name="Footer Placeholder 4">
            <a:extLst>
              <a:ext uri="{FF2B5EF4-FFF2-40B4-BE49-F238E27FC236}">
                <a16:creationId xmlns:a16="http://schemas.microsoft.com/office/drawing/2014/main" id="{D9D7D623-30BF-4B9B-83C7-86682BDEFC48}"/>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dirty="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GB"/>
              <a:t>Joseph Levy, InterDigital</a:t>
            </a:r>
            <a:endParaRPr lang="en-GB" altLang="en-US" sz="1200">
              <a:solidFill>
                <a:srgbClr val="000000"/>
              </a:solidFill>
              <a:ea typeface="Arial Unicode MS" pitchFamily="34" charset="-128"/>
            </a:endParaRPr>
          </a:p>
        </p:txBody>
      </p:sp>
      <p:sp>
        <p:nvSpPr>
          <p:cNvPr id="18438" name="Date Placeholder 5">
            <a:extLst>
              <a:ext uri="{FF2B5EF4-FFF2-40B4-BE49-F238E27FC236}">
                <a16:creationId xmlns:a16="http://schemas.microsoft.com/office/drawing/2014/main" id="{CAE00780-AE34-45C7-9C17-58175E7AE1BF}"/>
              </a:ext>
            </a:extLst>
          </p:cNvPr>
          <p:cNvSpPr>
            <a:spLocks noGrp="1" noChangeArrowheads="1"/>
          </p:cNvSpPr>
          <p:nvPr>
            <p:ph type="dt" sz="quarter" idx="10"/>
          </p:nvPr>
        </p:nvSpPr>
        <p:spPr bwMode="auto">
          <a:xfrm>
            <a:off x="928688" y="333375"/>
            <a:ext cx="2500312" cy="27305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US"/>
              <a:t>July 2022</a:t>
            </a:r>
            <a:endParaRPr lang="en-GB" altLang="en-US" sz="1800">
              <a:solidFill>
                <a:srgbClr val="000000"/>
              </a:solidFill>
              <a:ea typeface="Arial Unicode MS" pitchFamily="34" charset="-128"/>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02055E-6BE6-4333-8ED2-170859BEF5F5}"/>
              </a:ext>
            </a:extLst>
          </p:cNvPr>
          <p:cNvSpPr>
            <a:spLocks noGrp="1"/>
          </p:cNvSpPr>
          <p:nvPr>
            <p:ph type="title"/>
          </p:nvPr>
        </p:nvSpPr>
        <p:spPr/>
        <p:txBody>
          <a:bodyPr/>
          <a:lstStyle/>
          <a:p>
            <a:r>
              <a:rPr lang="en-US" dirty="0"/>
              <a:t>External Liaisons</a:t>
            </a:r>
          </a:p>
        </p:txBody>
      </p:sp>
      <p:sp>
        <p:nvSpPr>
          <p:cNvPr id="8" name="Text Placeholder 7">
            <a:extLst>
              <a:ext uri="{FF2B5EF4-FFF2-40B4-BE49-F238E27FC236}">
                <a16:creationId xmlns:a16="http://schemas.microsoft.com/office/drawing/2014/main" id="{327F7453-DCD4-41E7-971F-411386F8E3D0}"/>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674A33D2-923C-4699-BBF3-B4137B3BF49A}"/>
              </a:ext>
            </a:extLst>
          </p:cNvPr>
          <p:cNvSpPr>
            <a:spLocks noGrp="1"/>
          </p:cNvSpPr>
          <p:nvPr>
            <p:ph type="dt" idx="10"/>
          </p:nvPr>
        </p:nvSpPr>
        <p:spPr/>
        <p:txBody>
          <a:bodyPr/>
          <a:lstStyle/>
          <a:p>
            <a:r>
              <a:rPr lang="en-US"/>
              <a:t>July 2022</a:t>
            </a:r>
            <a:endParaRPr lang="en-GB" dirty="0"/>
          </a:p>
        </p:txBody>
      </p:sp>
      <p:sp>
        <p:nvSpPr>
          <p:cNvPr id="5" name="Footer Placeholder 4">
            <a:extLst>
              <a:ext uri="{FF2B5EF4-FFF2-40B4-BE49-F238E27FC236}">
                <a16:creationId xmlns:a16="http://schemas.microsoft.com/office/drawing/2014/main" id="{8E53F26E-1208-418C-B1D4-3278CE72362D}"/>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7FF02068-A44F-4840-B70F-65B45B2BE0B2}"/>
              </a:ext>
            </a:extLst>
          </p:cNvPr>
          <p:cNvSpPr>
            <a:spLocks noGrp="1"/>
          </p:cNvSpPr>
          <p:nvPr>
            <p:ph type="sldNum" idx="12"/>
          </p:nvPr>
        </p:nvSpPr>
        <p:spPr/>
        <p:txBody>
          <a:bodyPr/>
          <a:lstStyle/>
          <a:p>
            <a:r>
              <a:rPr lang="en-GB"/>
              <a:t>Slide </a:t>
            </a:r>
            <a:fld id="{440F5867-744E-4AA6-B0ED-4C44D2DFBB7B}" type="slidenum">
              <a:rPr lang="en-GB" smtClean="0"/>
              <a:pPr/>
              <a:t>118</a:t>
            </a:fld>
            <a:endParaRPr lang="en-GB" dirty="0"/>
          </a:p>
        </p:txBody>
      </p:sp>
    </p:spTree>
    <p:extLst>
      <p:ext uri="{BB962C8B-B14F-4D97-AF65-F5344CB8AC3E}">
        <p14:creationId xmlns:p14="http://schemas.microsoft.com/office/powerpoint/2010/main" val="428457499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July 2022</a:t>
            </a:r>
            <a:endParaRPr lang="en-GB" altLang="en-US" sz="1800" dirty="0"/>
          </a:p>
        </p:txBody>
      </p:sp>
      <p:sp>
        <p:nvSpPr>
          <p:cNvPr id="4099" name="Footer Placeholder 4"/>
          <p:cNvSpPr>
            <a:spLocks noGrp="1"/>
          </p:cNvSpPr>
          <p:nvPr>
            <p:ph type="ftr" sz="quarter" idx="11"/>
          </p:nvPr>
        </p:nvSpPr>
        <p:spPr bwMode="auto">
          <a:xfrm>
            <a:off x="9371013" y="6475413"/>
            <a:ext cx="1982787"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Carlos Cordeiro, Intel</a:t>
            </a:r>
            <a:endParaRPr lang="en-GB" altLang="en-US" sz="1200" b="0"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119</a:t>
            </a:fld>
            <a:endParaRPr lang="en-GB" altLang="en-US" sz="1200" b="0" dirty="0"/>
          </a:p>
        </p:txBody>
      </p:sp>
      <p:sp>
        <p:nvSpPr>
          <p:cNvPr id="4101" name="Rectangle 2"/>
          <p:cNvSpPr>
            <a:spLocks noGrp="1" noChangeArrowheads="1"/>
          </p:cNvSpPr>
          <p:nvPr>
            <p:ph type="title"/>
          </p:nvPr>
        </p:nvSpPr>
        <p:spPr>
          <a:noFill/>
        </p:spPr>
        <p:txBody>
          <a:bodyPr/>
          <a:lstStyle/>
          <a:p>
            <a:r>
              <a:rPr lang="en-GB" altLang="en-US" dirty="0"/>
              <a:t>Wi-Fi Alliance (WFA)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2022-07-02</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nvGraphicFramePr>
        <p:xfrm>
          <a:off x="2088679" y="2442776"/>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Carlos Cordeiro</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Carlos.Cordeiro@intel.com</a:t>
                      </a:r>
                    </a:p>
                  </a:txBody>
                  <a:tcPr/>
                </a:tc>
                <a:extLst>
                  <a:ext uri="{0D108BD9-81ED-4DB2-BD59-A6C34878D82A}">
                    <a16:rowId xmlns:a16="http://schemas.microsoft.com/office/drawing/2014/main" val="963518359"/>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Peter Ecclesine –</a:t>
            </a:r>
            <a:r>
              <a:rPr lang="en-US" sz="1600" dirty="0"/>
              <a:t> </a:t>
            </a:r>
            <a:r>
              <a:rPr lang="en-US" sz="1600" dirty="0">
                <a:hlinkClick r:id="rId4"/>
              </a:rPr>
              <a:t>petere@ieee.org</a:t>
            </a:r>
            <a:r>
              <a:rPr lang="en-US" sz="1600" dirty="0"/>
              <a:t> </a:t>
            </a:r>
            <a:endParaRPr lang="en-US" sz="1600" b="1" dirty="0"/>
          </a:p>
          <a:p>
            <a:pPr marL="342900" lvl="1" indent="-342900">
              <a:buFontTx/>
              <a:buChar char="•"/>
            </a:pPr>
            <a:r>
              <a:rPr lang="en-US" sz="1600" b="1" dirty="0" err="1"/>
              <a:t>TGaz</a:t>
            </a:r>
            <a:r>
              <a:rPr lang="en-US" sz="1600" b="1" dirty="0"/>
              <a:t> – Roy Want </a:t>
            </a:r>
            <a:r>
              <a:rPr lang="en-US" sz="1600" dirty="0">
                <a:hlinkClick r:id="rId5"/>
              </a:rPr>
              <a:t>RoyWant@google.com</a:t>
            </a:r>
            <a:r>
              <a:rPr lang="en-US" sz="1600" dirty="0"/>
              <a:t> , </a:t>
            </a:r>
            <a:r>
              <a:rPr lang="en-US" sz="1600" b="1" dirty="0"/>
              <a:t>Chao Chun Wang </a:t>
            </a:r>
            <a:r>
              <a:rPr lang="en-US" sz="1600" dirty="0"/>
              <a:t>– </a:t>
            </a:r>
            <a:r>
              <a:rPr lang="en-US" sz="1600" dirty="0">
                <a:hlinkClick r:id="rId6"/>
              </a:rPr>
              <a:t>chaochun.wang@mediatek.com</a:t>
            </a:r>
            <a:r>
              <a:rPr lang="en-US" sz="1600" dirty="0"/>
              <a:t> </a:t>
            </a:r>
          </a:p>
          <a:p>
            <a:pPr marL="342900" lvl="1" indent="-342900">
              <a:buFontTx/>
              <a:buChar char="•"/>
            </a:pPr>
            <a:r>
              <a:rPr lang="en-US" sz="1600" b="1" dirty="0" err="1"/>
              <a:t>TGbb</a:t>
            </a:r>
            <a:r>
              <a:rPr lang="en-US" sz="1600" b="1" dirty="0"/>
              <a:t> – Volker Jungnickel </a:t>
            </a:r>
            <a:r>
              <a:rPr lang="en-US" sz="1600" dirty="0"/>
              <a:t>– </a:t>
            </a:r>
            <a:r>
              <a:rPr lang="en-US" sz="1600" dirty="0">
                <a:hlinkClick r:id="rId7"/>
              </a:rPr>
              <a:t>volker.jungnickel@hhi.fraunhofer.de</a:t>
            </a:r>
            <a:r>
              <a:rPr lang="en-US" sz="1600" dirty="0"/>
              <a:t> , </a:t>
            </a:r>
            <a:r>
              <a:rPr lang="en-US" sz="1600" b="1" dirty="0"/>
              <a:t>Harry </a:t>
            </a:r>
            <a:r>
              <a:rPr lang="en-US" sz="1600" b="1" dirty="0" err="1"/>
              <a:t>Bims</a:t>
            </a:r>
            <a:r>
              <a:rPr lang="en-US" sz="1600" b="1" dirty="0"/>
              <a:t> </a:t>
            </a:r>
            <a:r>
              <a:rPr lang="en-US" sz="1600" dirty="0">
                <a:hlinkClick r:id="rId8"/>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TGbd</a:t>
            </a:r>
            <a:r>
              <a:rPr lang="en-US" sz="1600" b="1" dirty="0"/>
              <a:t> – </a:t>
            </a:r>
            <a:r>
              <a:rPr lang="en-US" sz="1600" b="1" dirty="0" err="1"/>
              <a:t>Yujin</a:t>
            </a:r>
            <a:r>
              <a:rPr lang="en-US" sz="1600" b="1" dirty="0"/>
              <a:t> Noh </a:t>
            </a:r>
            <a:r>
              <a:rPr lang="en-US" sz="1600" dirty="0"/>
              <a:t>–</a:t>
            </a:r>
            <a:r>
              <a:rPr lang="en-US" sz="1600" b="1" dirty="0"/>
              <a:t> </a:t>
            </a:r>
            <a:r>
              <a:rPr lang="fi-FI" sz="1600" dirty="0">
                <a:hlinkClick r:id="rId10"/>
              </a:rPr>
              <a:t>Yujin.Noh@senscomm.com</a:t>
            </a:r>
            <a:r>
              <a:rPr lang="fi-FI" sz="1600" dirty="0"/>
              <a:t> </a:t>
            </a:r>
            <a:endParaRPr lang="en-US" sz="1600" dirty="0"/>
          </a:p>
          <a:p>
            <a:pPr marL="342900" lvl="1" indent="-342900">
              <a:buFontTx/>
              <a:buChar char="•"/>
            </a:pPr>
            <a:r>
              <a:rPr lang="en-US" sz="1600" b="1" dirty="0" err="1"/>
              <a:t>TGbe</a:t>
            </a:r>
            <a:r>
              <a:rPr lang="en-US" sz="1600" b="1" dirty="0"/>
              <a:t> – Edward Au </a:t>
            </a:r>
            <a:r>
              <a:rPr lang="en-US" sz="1600" dirty="0"/>
              <a:t>– </a:t>
            </a:r>
            <a:r>
              <a:rPr lang="en-US" sz="1600" u="sng" dirty="0">
                <a:hlinkClick r:id="rId11"/>
              </a:rPr>
              <a:t>edward.ks.au@gmail.com</a:t>
            </a:r>
            <a:r>
              <a:rPr lang="en-US" sz="1600" u="sng" dirty="0"/>
              <a:t> </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12"/>
              </a:rPr>
              <a:t>claudiodasilva@fb.com</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13"/>
              </a:rPr>
              <a:t>po-kai.huang@intel.com</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4"/>
              </a:rPr>
              <a:t>emily.h.qi@intel.com</a:t>
            </a:r>
            <a:r>
              <a:rPr lang="en-US" sz="1600" dirty="0"/>
              <a:t>, </a:t>
            </a:r>
            <a:r>
              <a:rPr lang="en-US" sz="1600" b="1" dirty="0"/>
              <a:t>Edward Au </a:t>
            </a:r>
            <a:r>
              <a:rPr lang="en-US" sz="1600" dirty="0"/>
              <a:t>– </a:t>
            </a:r>
            <a:r>
              <a:rPr lang="en-US" sz="1600" b="0" u="sng" dirty="0">
                <a:hlinkClick r:id="rId11"/>
              </a:rPr>
              <a:t>edward.ks.au@</a:t>
            </a:r>
            <a:r>
              <a:rPr lang="en-US" sz="1600" u="sng" dirty="0">
                <a:hlinkClick r:id="rId11"/>
              </a:rPr>
              <a:t>gmail.com</a:t>
            </a:r>
            <a:r>
              <a:rPr lang="en-US" sz="1600" u="sng" dirty="0"/>
              <a:t> </a:t>
            </a:r>
            <a:r>
              <a:rPr lang="en-US" sz="1600" dirty="0"/>
              <a:t> </a:t>
            </a:r>
          </a:p>
          <a:p>
            <a:pPr lvl="1"/>
            <a:endParaRPr lang="en-US" sz="1600" dirty="0"/>
          </a:p>
        </p:txBody>
      </p:sp>
      <p:sp>
        <p:nvSpPr>
          <p:cNvPr id="3" name="Footer Placeholder 2">
            <a:extLst>
              <a:ext uri="{FF2B5EF4-FFF2-40B4-BE49-F238E27FC236}">
                <a16:creationId xmlns:a16="http://schemas.microsoft.com/office/drawing/2014/main" id="{FC4FC406-BF29-4C52-8EEF-F1C4C5D39F30}"/>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CA445C2D-A8CF-4EA6-896E-598421C97743}"/>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9" name="Date Placeholder 8">
            <a:extLst>
              <a:ext uri="{FF2B5EF4-FFF2-40B4-BE49-F238E27FC236}">
                <a16:creationId xmlns:a16="http://schemas.microsoft.com/office/drawing/2014/main" id="{50C224F9-A561-4F89-8892-9E52DA1AC66C}"/>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5270800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a:t>
            </a:r>
          </a:p>
        </p:txBody>
      </p:sp>
      <p:sp>
        <p:nvSpPr>
          <p:cNvPr id="6147" name="Rectangle 3"/>
          <p:cNvSpPr>
            <a:spLocks noGrp="1" noChangeArrowheads="1"/>
          </p:cNvSpPr>
          <p:nvPr>
            <p:ph idx="1"/>
          </p:nvPr>
        </p:nvSpPr>
        <p:spPr>
          <a:xfrm>
            <a:off x="2209800" y="1752600"/>
            <a:ext cx="7772400" cy="4114800"/>
          </a:xfrm>
        </p:spPr>
        <p:txBody>
          <a:bodyPr>
            <a:noAutofit/>
          </a:bodyPr>
          <a:lstStyle/>
          <a:p>
            <a:r>
              <a:rPr lang="en-US" altLang="en-US" sz="1600" dirty="0"/>
              <a:t>Resumed face-to-face (F2F) member meetings with a Jun 7th-9th, 2022, session in Chicago, IL, USA</a:t>
            </a:r>
          </a:p>
          <a:p>
            <a:r>
              <a:rPr lang="en-US" altLang="en-US" sz="1600" dirty="0"/>
              <a:t>Next F2F member meeting scheduled for Oct 18th-20th, 2022, in Lisbon, Portugal</a:t>
            </a:r>
          </a:p>
          <a:p>
            <a:r>
              <a:rPr lang="en-US" altLang="en-US" sz="1600" dirty="0"/>
              <a:t>Technical activity at WFA that has recently (since Q3/21) led to certification</a:t>
            </a:r>
          </a:p>
          <a:p>
            <a:pPr lvl="1"/>
            <a:r>
              <a:rPr lang="en-US" altLang="en-US" sz="1400" dirty="0"/>
              <a:t>Wi-Fi 6</a:t>
            </a:r>
          </a:p>
          <a:p>
            <a:pPr lvl="1"/>
            <a:r>
              <a:rPr lang="en-US" altLang="en-US" sz="1400" dirty="0" err="1"/>
              <a:t>HaLow</a:t>
            </a:r>
            <a:endParaRPr lang="en-US" altLang="en-US" sz="1400" dirty="0"/>
          </a:p>
          <a:p>
            <a:pPr lvl="1"/>
            <a:r>
              <a:rPr lang="en-US" altLang="en-US" sz="1400" dirty="0"/>
              <a:t>Location</a:t>
            </a:r>
          </a:p>
          <a:p>
            <a:pPr lvl="1"/>
            <a:r>
              <a:rPr lang="en-US" altLang="en-US" sz="1400" dirty="0"/>
              <a:t>QoS Management</a:t>
            </a:r>
          </a:p>
          <a:p>
            <a:pPr lvl="1"/>
            <a:r>
              <a:rPr lang="en-US" altLang="en-US" sz="1400" dirty="0"/>
              <a:t>Data Elements</a:t>
            </a:r>
          </a:p>
          <a:p>
            <a:pPr lvl="1"/>
            <a:r>
              <a:rPr lang="en-US" altLang="en-US" sz="1400" dirty="0" err="1"/>
              <a:t>EasyMesh</a:t>
            </a:r>
            <a:endParaRPr lang="en-US" altLang="en-US" sz="1400" dirty="0"/>
          </a:p>
          <a:p>
            <a:r>
              <a:rPr lang="en-US" altLang="en-US" sz="1600" dirty="0"/>
              <a:t>Technical activity at WFA that is expected to lead to certification</a:t>
            </a:r>
          </a:p>
          <a:p>
            <a:pPr lvl="1"/>
            <a:r>
              <a:rPr lang="en-US" altLang="en-US" sz="1400" dirty="0"/>
              <a:t>Wi-Fi 7</a:t>
            </a:r>
          </a:p>
          <a:p>
            <a:pPr lvl="1"/>
            <a:r>
              <a:rPr lang="en-US" altLang="en-US" sz="1400" dirty="0"/>
              <a:t>Wi-Fi Aware</a:t>
            </a:r>
          </a:p>
          <a:p>
            <a:pPr lvl="1"/>
            <a:r>
              <a:rPr lang="en-US" altLang="en-US" sz="1400" dirty="0"/>
              <a:t>Easy Connect</a:t>
            </a:r>
          </a:p>
          <a:p>
            <a:pPr lvl="1"/>
            <a:r>
              <a:rPr lang="en-US" altLang="en-US" sz="1400" dirty="0" err="1"/>
              <a:t>EasyMesh</a:t>
            </a:r>
            <a:endParaRPr lang="en-US" altLang="en-US" sz="1400" dirty="0"/>
          </a:p>
          <a:p>
            <a:pPr lvl="1"/>
            <a:r>
              <a:rPr lang="en-US" altLang="en-US" sz="1400" dirty="0" err="1"/>
              <a:t>Passpoint</a:t>
            </a:r>
            <a:endParaRPr lang="en-US" altLang="en-US" sz="1400" dirty="0"/>
          </a:p>
        </p:txBody>
      </p:sp>
      <p:sp>
        <p:nvSpPr>
          <p:cNvPr id="5123" name="Date Placeholder 3"/>
          <p:cNvSpPr>
            <a:spLocks noGrp="1"/>
          </p:cNvSpPr>
          <p:nvPr>
            <p:ph type="dt" sz="half"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buNone/>
            </a:pPr>
            <a:r>
              <a:rPr lang="en-US"/>
              <a:t>July 2022</a:t>
            </a:r>
            <a:endParaRPr lang="en-GB" altLang="en-US" sz="1800" dirty="0"/>
          </a:p>
        </p:txBody>
      </p:sp>
      <p:sp>
        <p:nvSpPr>
          <p:cNvPr id="12" name="Footer Placeholder 4">
            <a:extLst>
              <a:ext uri="{FF2B5EF4-FFF2-40B4-BE49-F238E27FC236}">
                <a16:creationId xmlns:a16="http://schemas.microsoft.com/office/drawing/2014/main" id="{1B9217D5-362A-4ADE-8770-C80CF607F960}"/>
              </a:ext>
            </a:extLst>
          </p:cNvPr>
          <p:cNvSpPr>
            <a:spLocks noGrp="1"/>
          </p:cNvSpPr>
          <p:nvPr>
            <p:ph type="ftr" sz="quarter" idx="11"/>
          </p:nvPr>
        </p:nvSpPr>
        <p:spPr bwMode="auto">
          <a:xfrm>
            <a:off x="9371013" y="6475413"/>
            <a:ext cx="1982787"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Carlos Cordeiro, Intel</a:t>
            </a:r>
            <a:endParaRPr lang="en-GB" altLang="en-US" sz="1200" b="0" dirty="0"/>
          </a:p>
        </p:txBody>
      </p:sp>
      <p:sp>
        <p:nvSpPr>
          <p:cNvPr id="13" name="Slide Number Placeholder 5">
            <a:extLst>
              <a:ext uri="{FF2B5EF4-FFF2-40B4-BE49-F238E27FC236}">
                <a16:creationId xmlns:a16="http://schemas.microsoft.com/office/drawing/2014/main" id="{47F46141-796B-4BC5-BAC2-B27D17CA725F}"/>
              </a:ext>
            </a:extLst>
          </p:cNvPr>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120</a:t>
            </a:fld>
            <a:endParaRPr lang="en-GB" altLang="en-US" sz="1200" b="0"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CBB0E-4C91-4C69-BA83-40626B37671C}"/>
              </a:ext>
            </a:extLst>
          </p:cNvPr>
          <p:cNvSpPr>
            <a:spLocks noGrp="1"/>
          </p:cNvSpPr>
          <p:nvPr>
            <p:ph type="title"/>
          </p:nvPr>
        </p:nvSpPr>
        <p:spPr>
          <a:xfrm>
            <a:off x="2209800" y="685800"/>
            <a:ext cx="7772400" cy="1066800"/>
          </a:xfrm>
        </p:spPr>
        <p:txBody>
          <a:bodyPr/>
          <a:lstStyle/>
          <a:p>
            <a:r>
              <a:rPr lang="en-US" dirty="0"/>
              <a:t>Additional work areas</a:t>
            </a:r>
          </a:p>
        </p:txBody>
      </p:sp>
      <p:sp>
        <p:nvSpPr>
          <p:cNvPr id="6147" name="Rectangle 3"/>
          <p:cNvSpPr>
            <a:spLocks noGrp="1" noChangeArrowheads="1"/>
          </p:cNvSpPr>
          <p:nvPr>
            <p:ph idx="1"/>
          </p:nvPr>
        </p:nvSpPr>
        <p:spPr>
          <a:xfrm>
            <a:off x="2209800" y="1690464"/>
            <a:ext cx="8134672" cy="4114800"/>
          </a:xfrm>
        </p:spPr>
        <p:txBody>
          <a:bodyPr/>
          <a:lstStyle/>
          <a:p>
            <a:r>
              <a:rPr lang="en-US" altLang="en-US" sz="2000" dirty="0"/>
              <a:t>Examples of additional WFA technical work</a:t>
            </a:r>
          </a:p>
          <a:p>
            <a:pPr lvl="1"/>
            <a:r>
              <a:rPr lang="en-US" altLang="en-US" sz="1800" dirty="0"/>
              <a:t>Wi-Fi Direct</a:t>
            </a:r>
          </a:p>
          <a:p>
            <a:pPr lvl="1"/>
            <a:r>
              <a:rPr lang="en-US" altLang="en-US" sz="1800" dirty="0"/>
              <a:t>Automated Frequency Coordination</a:t>
            </a:r>
          </a:p>
          <a:p>
            <a:pPr lvl="2"/>
            <a:r>
              <a:rPr lang="en-US" altLang="en-US" sz="1600" dirty="0"/>
              <a:t>Preliminary AFC specifications submitted to the FCC (see </a:t>
            </a:r>
            <a:r>
              <a:rPr lang="en-US" altLang="en-US" sz="1600" dirty="0">
                <a:hlinkClick r:id="rId3"/>
              </a:rPr>
              <a:t>here</a:t>
            </a:r>
            <a:r>
              <a:rPr lang="en-US" altLang="en-US" sz="1600" dirty="0"/>
              <a:t>)</a:t>
            </a:r>
          </a:p>
          <a:p>
            <a:pPr lvl="1"/>
            <a:r>
              <a:rPr lang="en-US" altLang="en-US" sz="1800" dirty="0"/>
              <a:t>Security</a:t>
            </a:r>
          </a:p>
          <a:p>
            <a:pPr lvl="1"/>
            <a:r>
              <a:rPr lang="en-US" altLang="en-US" sz="1800" dirty="0"/>
              <a:t>Customer Experience</a:t>
            </a:r>
          </a:p>
          <a:p>
            <a:pPr lvl="1"/>
            <a:r>
              <a:rPr lang="en-US" altLang="en-US" sz="1800" dirty="0"/>
              <a:t>Miracast</a:t>
            </a:r>
          </a:p>
          <a:p>
            <a:r>
              <a:rPr lang="en-US" altLang="en-US" sz="2000" dirty="0"/>
              <a:t>Examples of additional WFA activity that may lead to technical work </a:t>
            </a:r>
          </a:p>
          <a:p>
            <a:pPr lvl="1"/>
            <a:r>
              <a:rPr lang="en-US" altLang="en-US" sz="1800" dirty="0"/>
              <a:t>XR (Augmented / Virtual / Mixed Reality)</a:t>
            </a:r>
          </a:p>
          <a:p>
            <a:pPr lvl="1"/>
            <a:r>
              <a:rPr lang="en-US" altLang="en-US" sz="1800" dirty="0"/>
              <a:t>Automotive</a:t>
            </a:r>
          </a:p>
          <a:p>
            <a:pPr lvl="1"/>
            <a:r>
              <a:rPr lang="en-US" altLang="en-US" sz="1800" dirty="0"/>
              <a:t>Healthcare</a:t>
            </a:r>
          </a:p>
          <a:p>
            <a:pPr lvl="1"/>
            <a:r>
              <a:rPr lang="en-US" altLang="en-US" sz="1800" dirty="0"/>
              <a:t>Operators</a:t>
            </a:r>
          </a:p>
          <a:p>
            <a:pPr lvl="1"/>
            <a:r>
              <a:rPr lang="en-US" altLang="en-US" sz="1800" dirty="0"/>
              <a:t>Internet of things</a:t>
            </a:r>
          </a:p>
          <a:p>
            <a:r>
              <a:rPr lang="en-GB" altLang="en-US" sz="2000" dirty="0"/>
              <a:t>Regulatory</a:t>
            </a:r>
          </a:p>
        </p:txBody>
      </p:sp>
      <p:sp>
        <p:nvSpPr>
          <p:cNvPr id="2" name="Date Placeholder 3"/>
          <p:cNvSpPr>
            <a:spLocks noGrp="1"/>
          </p:cNvSpPr>
          <p:nvPr>
            <p:ph type="dt" sz="half"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buNone/>
            </a:pPr>
            <a:r>
              <a:rPr lang="en-US"/>
              <a:t>July 2022</a:t>
            </a:r>
            <a:endParaRPr lang="en-GB" altLang="en-US" sz="1800" dirty="0"/>
          </a:p>
        </p:txBody>
      </p:sp>
      <p:sp>
        <p:nvSpPr>
          <p:cNvPr id="17" name="Footer Placeholder 4">
            <a:extLst>
              <a:ext uri="{FF2B5EF4-FFF2-40B4-BE49-F238E27FC236}">
                <a16:creationId xmlns:a16="http://schemas.microsoft.com/office/drawing/2014/main" id="{984CE999-8009-4998-AF5F-D97D7C5E6F33}"/>
              </a:ext>
            </a:extLst>
          </p:cNvPr>
          <p:cNvSpPr>
            <a:spLocks noGrp="1"/>
          </p:cNvSpPr>
          <p:nvPr>
            <p:ph type="ftr" sz="quarter" idx="11"/>
          </p:nvPr>
        </p:nvSpPr>
        <p:spPr bwMode="auto">
          <a:xfrm>
            <a:off x="9371013" y="6475413"/>
            <a:ext cx="1982787"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Carlos Cordeiro, Intel</a:t>
            </a:r>
            <a:endParaRPr lang="en-GB" altLang="en-US" sz="1200" b="0" dirty="0"/>
          </a:p>
        </p:txBody>
      </p:sp>
      <p:sp>
        <p:nvSpPr>
          <p:cNvPr id="18" name="Slide Number Placeholder 5">
            <a:extLst>
              <a:ext uri="{FF2B5EF4-FFF2-40B4-BE49-F238E27FC236}">
                <a16:creationId xmlns:a16="http://schemas.microsoft.com/office/drawing/2014/main" id="{AD363D30-F3B0-4B86-AA3D-7B73D96949F5}"/>
              </a:ext>
            </a:extLst>
          </p:cNvPr>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121</a:t>
            </a:fld>
            <a:endParaRPr lang="en-GB" altLang="en-US" sz="1200" b="0"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p:txBody>
          <a:bodyPr/>
          <a:lstStyle/>
          <a:p>
            <a:r>
              <a:rPr lang="en-US" dirty="0"/>
              <a:t>Further information</a:t>
            </a:r>
          </a:p>
        </p:txBody>
      </p:sp>
      <p:sp>
        <p:nvSpPr>
          <p:cNvPr id="6147" name="Rectangle 3"/>
          <p:cNvSpPr>
            <a:spLocks noGrp="1" noChangeArrowheads="1"/>
          </p:cNvSpPr>
          <p:nvPr>
            <p:ph idx="1"/>
          </p:nvPr>
        </p:nvSpPr>
        <p:spPr>
          <a:xfrm>
            <a:off x="2209800" y="1981200"/>
            <a:ext cx="7772400" cy="4114800"/>
          </a:xfrm>
        </p:spPr>
        <p:txBody>
          <a:bodyPr/>
          <a:lstStyle/>
          <a:p>
            <a:r>
              <a:rPr lang="en-US" altLang="en-US" dirty="0"/>
              <a:t>For more information on current areas of work, see </a:t>
            </a:r>
            <a:r>
              <a:rPr lang="en-US" altLang="en-US" dirty="0">
                <a:hlinkClick r:id="rId3"/>
              </a:rPr>
              <a:t>http://www.wi-fi.org/who-we-are/current-work-areas</a:t>
            </a:r>
            <a:endParaRPr lang="en-US" altLang="en-US" dirty="0"/>
          </a:p>
          <a:p>
            <a:endParaRPr lang="en-US" altLang="en-US" dirty="0"/>
          </a:p>
          <a:p>
            <a:r>
              <a:rPr lang="en-US" altLang="en-US" dirty="0"/>
              <a:t>If these sound like interesting topics, please plan to sign up and participate</a:t>
            </a:r>
          </a:p>
          <a:p>
            <a:endParaRPr lang="en-GB" altLang="en-US" dirty="0"/>
          </a:p>
          <a:p>
            <a:r>
              <a:rPr lang="en-GB" altLang="en-US" dirty="0"/>
              <a:t>Further general information at </a:t>
            </a:r>
            <a:r>
              <a:rPr lang="en-GB" altLang="en-US" dirty="0">
                <a:hlinkClick r:id="rId4"/>
              </a:rPr>
              <a:t>http://www.wi-fi.org/</a:t>
            </a:r>
            <a:r>
              <a:rPr lang="en-GB" altLang="en-US" dirty="0"/>
              <a:t> </a:t>
            </a:r>
          </a:p>
        </p:txBody>
      </p:sp>
      <p:sp>
        <p:nvSpPr>
          <p:cNvPr id="7171" name="Date Placeholder 3"/>
          <p:cNvSpPr>
            <a:spLocks noGrp="1"/>
          </p:cNvSpPr>
          <p:nvPr>
            <p:ph type="dt" sz="half"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buNone/>
            </a:pPr>
            <a:r>
              <a:rPr lang="en-US"/>
              <a:t>July 2022</a:t>
            </a:r>
            <a:endParaRPr lang="en-GB" altLang="en-US" sz="1800" dirty="0"/>
          </a:p>
        </p:txBody>
      </p:sp>
      <p:sp>
        <p:nvSpPr>
          <p:cNvPr id="10" name="Footer Placeholder 4">
            <a:extLst>
              <a:ext uri="{FF2B5EF4-FFF2-40B4-BE49-F238E27FC236}">
                <a16:creationId xmlns:a16="http://schemas.microsoft.com/office/drawing/2014/main" id="{00CD4761-C037-425C-B273-F6281BEC4215}"/>
              </a:ext>
            </a:extLst>
          </p:cNvPr>
          <p:cNvSpPr>
            <a:spLocks noGrp="1"/>
          </p:cNvSpPr>
          <p:nvPr>
            <p:ph type="ftr" sz="quarter" idx="11"/>
          </p:nvPr>
        </p:nvSpPr>
        <p:spPr bwMode="auto">
          <a:xfrm>
            <a:off x="9371013" y="6475413"/>
            <a:ext cx="1982787"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Carlos Cordeiro, Intel</a:t>
            </a:r>
            <a:endParaRPr lang="en-GB" altLang="en-US" sz="1200" b="0" dirty="0"/>
          </a:p>
        </p:txBody>
      </p:sp>
      <p:sp>
        <p:nvSpPr>
          <p:cNvPr id="11" name="Slide Number Placeholder 5">
            <a:extLst>
              <a:ext uri="{FF2B5EF4-FFF2-40B4-BE49-F238E27FC236}">
                <a16:creationId xmlns:a16="http://schemas.microsoft.com/office/drawing/2014/main" id="{CDFE87F7-DD82-42BB-9232-55F0F6D60676}"/>
              </a:ext>
            </a:extLst>
          </p:cNvPr>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122</a:t>
            </a:fld>
            <a:endParaRPr lang="en-GB" altLang="en-US" sz="1200" b="0"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2051"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endParaRPr lang="en-US" dirty="0"/>
          </a:p>
        </p:txBody>
      </p:sp>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26125894-C81E-43C9-9E54-526134551D80}" type="slidenum">
              <a:rPr lang="en-US" smtClean="0"/>
              <a:pPr/>
              <a:t>123</a:t>
            </a:fld>
            <a:endParaRPr lang="en-US"/>
          </a:p>
        </p:txBody>
      </p:sp>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2022-07-13</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nvGraphicFramePr>
        <p:xfrm>
          <a:off x="2366964" y="2435225"/>
          <a:ext cx="7202487" cy="1098550"/>
        </p:xfrm>
        <a:graphic>
          <a:graphicData uri="http://schemas.openxmlformats.org/presentationml/2006/ole">
            <mc:AlternateContent xmlns:mc="http://schemas.openxmlformats.org/markup-compatibility/2006">
              <mc:Choice xmlns:v="urn:schemas-microsoft-com:vml" Requires="v">
                <p:oleObj spid="_x0000_s21516" name="Document" r:id="rId4" imgW="8267030" imgH="1266528" progId="Word.Document.8">
                  <p:embed/>
                </p:oleObj>
              </mc:Choice>
              <mc:Fallback>
                <p:oleObj name="Document" r:id="rId4" imgW="8267030" imgH="1266528" progId="Word.Document.8">
                  <p:embed/>
                  <p:pic>
                    <p:nvPicPr>
                      <p:cNvPr id="2055" name="Object 11"/>
                      <p:cNvPicPr>
                        <a:picLocks noChangeAspect="1" noChangeArrowheads="1"/>
                      </p:cNvPicPr>
                      <p:nvPr/>
                    </p:nvPicPr>
                    <p:blipFill>
                      <a:blip r:embed="rId5"/>
                      <a:srcRect/>
                      <a:stretch>
                        <a:fillRect/>
                      </a:stretch>
                    </p:blipFill>
                    <p:spPr bwMode="auto">
                      <a:xfrm>
                        <a:off x="2366964" y="2435225"/>
                        <a:ext cx="7202487" cy="1098550"/>
                      </a:xfrm>
                      <a:prstGeom prst="rect">
                        <a:avLst/>
                      </a:prstGeom>
                      <a:noFill/>
                      <a:ln>
                        <a:noFill/>
                      </a:ln>
                      <a:effectLst/>
                    </p:spPr>
                  </p:pic>
                </p:oleObj>
              </mc:Fallback>
            </mc:AlternateContent>
          </a:graphicData>
        </a:graphic>
      </p:graphicFrame>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July 2022.</a:t>
            </a:r>
          </a:p>
        </p:txBody>
      </p:sp>
      <p:sp>
        <p:nvSpPr>
          <p:cNvPr id="307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307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81F113F3-1D5D-4BCE-8B40-EA9857490F2F}" type="slidenum">
              <a:rPr lang="en-US" smtClean="0"/>
              <a:pPr/>
              <a:t>124</a:t>
            </a:fld>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July 23-29, 2022 – Philadelphia, PA, US</a:t>
            </a:r>
          </a:p>
          <a:p>
            <a:pPr lvl="1"/>
            <a:r>
              <a:rPr lang="en-US" dirty="0"/>
              <a:t>November 5-11, 2022 – London, UK</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September 2016: Pat Thaler &amp; Juan Carlos – 802.1E (Privacy Considerations) and 802.c (Local MAC address usage) </a:t>
            </a:r>
            <a:r>
              <a:rPr lang="en-US" dirty="0">
                <a:hlinkClick r:id="rId5"/>
              </a:rPr>
              <a:t>https://www.ietf.org/edu/tutorials.html</a:t>
            </a:r>
            <a:r>
              <a:rPr lang="en-US"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125</a:t>
            </a:fld>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June 21, 2022</a:t>
            </a:r>
          </a:p>
          <a:p>
            <a:pPr lvl="1">
              <a:lnSpc>
                <a:spcPct val="80000"/>
              </a:lnSpc>
              <a:defRPr/>
            </a:pPr>
            <a:endParaRPr lang="en-US" sz="1000" dirty="0"/>
          </a:p>
          <a:p>
            <a:pPr>
              <a:lnSpc>
                <a:spcPct val="80000"/>
              </a:lnSpc>
              <a:defRPr/>
            </a:pPr>
            <a:r>
              <a:rPr lang="en-US" sz="2000" dirty="0"/>
              <a:t>802.11-related items </a:t>
            </a:r>
          </a:p>
          <a:p>
            <a:pPr lvl="1">
              <a:lnSpc>
                <a:spcPct val="80000"/>
              </a:lnSpc>
              <a:defRPr/>
            </a:pPr>
            <a:r>
              <a:rPr lang="en-GB" sz="1600" dirty="0"/>
              <a:t>Tracked: Intelligent Transportation Systems (ITS)- IETF IP Wireless Access in Vehicular Environments  </a:t>
            </a:r>
            <a:r>
              <a:rPr lang="en-GB" sz="1600" dirty="0" err="1">
                <a:hlinkClick r:id="rId4"/>
              </a:rPr>
              <a:t>ipwave</a:t>
            </a:r>
            <a:endParaRPr lang="en-GB" sz="16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126</a:t>
            </a:fld>
            <a:endParaRPr lang="en-US"/>
          </a:p>
        </p:txBody>
      </p:sp>
    </p:spTree>
    <p:extLst>
      <p:ext uri="{BB962C8B-B14F-4D97-AF65-F5344CB8AC3E}">
        <p14:creationId xmlns:p14="http://schemas.microsoft.com/office/powerpoint/2010/main" val="224926573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b="0" dirty="0">
                <a:solidFill>
                  <a:srgbClr val="000000"/>
                </a:solidFill>
                <a:ea typeface="Arial Unicode MS" pitchFamily="34" charset="-128"/>
                <a:cs typeface="Arial Unicode MS" pitchFamily="34" charset="-128"/>
              </a:rPr>
              <a:t>There are no new RFCs at this time that mention IEEE 802.11.</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127</a:t>
            </a:fld>
            <a:endParaRPr lang="en-US"/>
          </a:p>
        </p:txBody>
      </p:sp>
    </p:spTree>
    <p:extLst>
      <p:ext uri="{BB962C8B-B14F-4D97-AF65-F5344CB8AC3E}">
        <p14:creationId xmlns:p14="http://schemas.microsoft.com/office/powerpoint/2010/main" val="398263202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114 July 23-29, 2022</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128</a:t>
            </a:fld>
            <a:endParaRPr lang="en-US"/>
          </a:p>
        </p:txBody>
      </p:sp>
      <p:graphicFrame>
        <p:nvGraphicFramePr>
          <p:cNvPr id="2" name="Table 1"/>
          <p:cNvGraphicFramePr>
            <a:graphicFrameLocks noGrp="1"/>
          </p:cNvGraphicFramePr>
          <p:nvPr/>
        </p:nvGraphicFramePr>
        <p:xfrm>
          <a:off x="2607221" y="2574504"/>
          <a:ext cx="6977557" cy="3663912"/>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r>
                        <a:rPr lang="en-US" dirty="0" err="1">
                          <a:hlinkClick r:id="rId4"/>
                        </a:rPr>
                        <a:t>moq</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Media over QUIC</a:t>
                      </a:r>
                    </a:p>
                  </a:txBody>
                  <a:tcPr marL="70945" marR="70945" marT="35472" marB="35472" anchor="ctr"/>
                </a:tc>
                <a:extLst>
                  <a:ext uri="{0D108BD9-81ED-4DB2-BD59-A6C34878D82A}">
                    <a16:rowId xmlns:a16="http://schemas.microsoft.com/office/drawing/2014/main" val="10000"/>
                  </a:ext>
                </a:extLst>
              </a:tr>
              <a:tr h="523416">
                <a:tc>
                  <a:txBody>
                    <a:bodyPr/>
                    <a:lstStyle/>
                    <a:p>
                      <a:pPr>
                        <a:lnSpc>
                          <a:spcPct val="100000"/>
                        </a:lnSpc>
                      </a:pPr>
                      <a:r>
                        <a:rPr lang="en-US" dirty="0">
                          <a:hlinkClick r:id="rId5"/>
                        </a:rPr>
                        <a:t>scitt</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Supply Chain Integrity, Transparency, and Trust</a:t>
                      </a:r>
                      <a:endParaRPr lang="en-US" b="0" dirty="0"/>
                    </a:p>
                  </a:txBody>
                  <a:tcPr marL="70945" marR="70945" marT="35472" marB="35472" anchor="ctr"/>
                </a:tc>
                <a:extLst>
                  <a:ext uri="{0D108BD9-81ED-4DB2-BD59-A6C34878D82A}">
                    <a16:rowId xmlns:a16="http://schemas.microsoft.com/office/drawing/2014/main" val="384902645"/>
                  </a:ext>
                </a:extLst>
              </a:tr>
              <a:tr h="523416">
                <a:tc>
                  <a:txBody>
                    <a:bodyPr/>
                    <a:lstStyle/>
                    <a:p>
                      <a:pPr>
                        <a:lnSpc>
                          <a:spcPct val="100000"/>
                        </a:lnSpc>
                      </a:pPr>
                      <a:r>
                        <a:rPr lang="en-US" dirty="0">
                          <a:hlinkClick r:id="rId6"/>
                        </a:rPr>
                        <a:t>msr6</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Multicast Source Routing over IPv6</a:t>
                      </a:r>
                      <a:endParaRPr lang="en-US" b="0" dirty="0"/>
                    </a:p>
                  </a:txBody>
                  <a:tcPr marL="70945" marR="70945" marT="35472" marB="35472" anchor="ctr"/>
                </a:tc>
                <a:extLst>
                  <a:ext uri="{0D108BD9-81ED-4DB2-BD59-A6C34878D82A}">
                    <a16:rowId xmlns:a16="http://schemas.microsoft.com/office/drawing/2014/main" val="802456287"/>
                  </a:ext>
                </a:extLst>
              </a:tr>
              <a:tr h="523416">
                <a:tc>
                  <a:txBody>
                    <a:bodyPr/>
                    <a:lstStyle/>
                    <a:p>
                      <a:pPr>
                        <a:lnSpc>
                          <a:spcPct val="100000"/>
                        </a:lnSpc>
                      </a:pPr>
                      <a:r>
                        <a:rPr lang="en-US" dirty="0" err="1">
                          <a:hlinkClick r:id="rId7"/>
                        </a:rPr>
                        <a:t>satp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Secure Asset Transfer Protocol</a:t>
                      </a:r>
                      <a:endParaRPr lang="en-US" b="0" dirty="0"/>
                    </a:p>
                  </a:txBody>
                  <a:tcPr marL="70945" marR="70945" marT="35472" marB="35472" anchor="ctr"/>
                </a:tc>
                <a:extLst>
                  <a:ext uri="{0D108BD9-81ED-4DB2-BD59-A6C34878D82A}">
                    <a16:rowId xmlns:a16="http://schemas.microsoft.com/office/drawing/2014/main" val="2550796925"/>
                  </a:ext>
                </a:extLst>
              </a:tr>
              <a:tr h="523416">
                <a:tc>
                  <a:txBody>
                    <a:bodyPr/>
                    <a:lstStyle/>
                    <a:p>
                      <a:pPr>
                        <a:lnSpc>
                          <a:spcPct val="100000"/>
                        </a:lnSpc>
                      </a:pPr>
                      <a:r>
                        <a:rPr lang="en-US" dirty="0">
                          <a:hlinkClick r:id="rId8"/>
                        </a:rPr>
                        <a:t>tigress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Transfer </a:t>
                      </a:r>
                      <a:r>
                        <a:rPr lang="en-US" dirty="0" err="1"/>
                        <a:t>dIGital</a:t>
                      </a:r>
                      <a:r>
                        <a:rPr lang="en-US" dirty="0"/>
                        <a:t> </a:t>
                      </a:r>
                      <a:r>
                        <a:rPr lang="en-US" dirty="0" err="1"/>
                        <a:t>cREdentialS</a:t>
                      </a:r>
                      <a:r>
                        <a:rPr lang="en-US" dirty="0"/>
                        <a:t> Securely</a:t>
                      </a:r>
                      <a:endParaRPr lang="en-US" b="0" dirty="0"/>
                    </a:p>
                  </a:txBody>
                  <a:tcPr marL="70945" marR="70945" marT="35472" marB="35472" anchor="ctr"/>
                </a:tc>
                <a:extLst>
                  <a:ext uri="{0D108BD9-81ED-4DB2-BD59-A6C34878D82A}">
                    <a16:rowId xmlns:a16="http://schemas.microsoft.com/office/drawing/2014/main" val="2069646034"/>
                  </a:ext>
                </a:extLst>
              </a:tr>
              <a:tr h="523416">
                <a:tc>
                  <a:txBody>
                    <a:bodyPr/>
                    <a:lstStyle/>
                    <a:p>
                      <a:pPr>
                        <a:lnSpc>
                          <a:spcPct val="100000"/>
                        </a:lnSpc>
                      </a:pPr>
                      <a:r>
                        <a:rPr lang="en-US" dirty="0">
                          <a:hlinkClick r:id="rId9"/>
                        </a:rPr>
                        <a:t>snac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Stub Network Auto Configuration for IPv6</a:t>
                      </a:r>
                      <a:endParaRPr lang="en-US" b="0" dirty="0"/>
                    </a:p>
                  </a:txBody>
                  <a:tcPr marL="70945" marR="70945" marT="35472" marB="35472" anchor="ctr"/>
                </a:tc>
                <a:extLst>
                  <a:ext uri="{0D108BD9-81ED-4DB2-BD59-A6C34878D82A}">
                    <a16:rowId xmlns:a16="http://schemas.microsoft.com/office/drawing/2014/main" val="2406412724"/>
                  </a:ext>
                </a:extLst>
              </a:tr>
              <a:tr h="523416">
                <a:tc>
                  <a:txBody>
                    <a:bodyPr/>
                    <a:lstStyle/>
                    <a:p>
                      <a:pPr>
                        <a:lnSpc>
                          <a:spcPct val="100000"/>
                        </a:lnSpc>
                      </a:pPr>
                      <a:r>
                        <a:rPr lang="en-US" dirty="0">
                          <a:hlinkClick r:id="rId10"/>
                        </a:rPr>
                        <a:t>jwp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JSON Web Proofs</a:t>
                      </a:r>
                      <a:endParaRPr lang="en-US" b="0" dirty="0"/>
                    </a:p>
                  </a:txBody>
                  <a:tcPr marL="70945" marR="70945" marT="35472" marB="35472" anchor="ctr"/>
                </a:tc>
                <a:extLst>
                  <a:ext uri="{0D108BD9-81ED-4DB2-BD59-A6C34878D82A}">
                    <a16:rowId xmlns:a16="http://schemas.microsoft.com/office/drawing/2014/main" val="4284265810"/>
                  </a:ext>
                </a:extLst>
              </a:tr>
            </a:tbl>
          </a:graphicData>
        </a:graphic>
      </p:graphicFrame>
    </p:spTree>
    <p:extLst>
      <p:ext uri="{BB962C8B-B14F-4D97-AF65-F5344CB8AC3E}">
        <p14:creationId xmlns:p14="http://schemas.microsoft.com/office/powerpoint/2010/main" val="23827115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new groups being (re-)chartered</a:t>
            </a:r>
          </a:p>
        </p:txBody>
      </p:sp>
      <p:sp>
        <p:nvSpPr>
          <p:cNvPr id="20486" name="Rectangle 3"/>
          <p:cNvSpPr>
            <a:spLocks noGrp="1" noChangeArrowheads="1"/>
          </p:cNvSpPr>
          <p:nvPr>
            <p:ph idx="1"/>
          </p:nvPr>
        </p:nvSpPr>
        <p:spPr>
          <a:noFill/>
        </p:spPr>
        <p:txBody>
          <a:bodyPr/>
          <a:lstStyle/>
          <a:p>
            <a:endParaRPr lang="en-US" sz="2000" dirty="0"/>
          </a:p>
          <a:p>
            <a:r>
              <a:rPr lang="en-US" sz="2000" dirty="0"/>
              <a:t>See </a:t>
            </a:r>
            <a:r>
              <a:rPr lang="en-US" sz="2000" dirty="0">
                <a:hlinkClick r:id="rId3"/>
              </a:rPr>
              <a:t>https://datatracker.ietf.org/group/chartering/</a:t>
            </a:r>
            <a:r>
              <a:rPr lang="en-US" sz="2000"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129</a:t>
            </a:fld>
            <a:endParaRPr lang="en-US"/>
          </a:p>
        </p:txBody>
      </p:sp>
      <p:graphicFrame>
        <p:nvGraphicFramePr>
          <p:cNvPr id="2" name="Table 1"/>
          <p:cNvGraphicFramePr>
            <a:graphicFrameLocks noGrp="1"/>
          </p:cNvGraphicFramePr>
          <p:nvPr/>
        </p:nvGraphicFramePr>
        <p:xfrm>
          <a:off x="2590800" y="2875632"/>
          <a:ext cx="6977558" cy="1489842"/>
        </p:xfrm>
        <a:graphic>
          <a:graphicData uri="http://schemas.openxmlformats.org/drawingml/2006/table">
            <a:tbl>
              <a:tblPr>
                <a:tableStyleId>{3C2FFA5D-87B4-456A-9821-1D502468CF0F}</a:tableStyleId>
              </a:tblPr>
              <a:tblGrid>
                <a:gridCol w="855418">
                  <a:extLst>
                    <a:ext uri="{9D8B030D-6E8A-4147-A177-3AD203B41FA5}">
                      <a16:colId xmlns:a16="http://schemas.microsoft.com/office/drawing/2014/main" val="20000"/>
                    </a:ext>
                  </a:extLst>
                </a:gridCol>
                <a:gridCol w="6122140">
                  <a:extLst>
                    <a:ext uri="{9D8B030D-6E8A-4147-A177-3AD203B41FA5}">
                      <a16:colId xmlns:a16="http://schemas.microsoft.com/office/drawing/2014/main" val="20001"/>
                    </a:ext>
                  </a:extLst>
                </a:gridCol>
              </a:tblGrid>
              <a:tr h="496614">
                <a:tc>
                  <a:txBody>
                    <a:bodyPr/>
                    <a:lstStyle/>
                    <a:p>
                      <a:r>
                        <a:rPr lang="en-US" sz="1800" b="0" dirty="0" err="1">
                          <a:hlinkClick r:id="rId4"/>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Common Control and Measurement Plane</a:t>
                      </a:r>
                      <a:endParaRPr lang="en-US" sz="1800" b="0" dirty="0"/>
                    </a:p>
                  </a:txBody>
                  <a:tcPr marL="70945" marR="70945" marT="35472" marB="35472" anchor="ctr"/>
                </a:tc>
                <a:extLst>
                  <a:ext uri="{0D108BD9-81ED-4DB2-BD59-A6C34878D82A}">
                    <a16:rowId xmlns:a16="http://schemas.microsoft.com/office/drawing/2014/main" val="979008963"/>
                  </a:ext>
                </a:extLst>
              </a:tr>
              <a:tr h="496614">
                <a:tc>
                  <a:txBody>
                    <a:bodyPr/>
                    <a:lstStyle/>
                    <a:p>
                      <a:r>
                        <a:rPr lang="en-US" sz="1800" b="0" dirty="0">
                          <a:hlinkClick r:id="rId6"/>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7"/>
                        </a:rPr>
                        <a:t>Global Routing Operations</a:t>
                      </a:r>
                      <a:endParaRPr lang="en-US" sz="1800" b="0" dirty="0"/>
                    </a:p>
                  </a:txBody>
                  <a:tcPr marL="70945" marR="70945" marT="35472" marB="35472" anchor="ctr"/>
                </a:tc>
                <a:extLst>
                  <a:ext uri="{0D108BD9-81ED-4DB2-BD59-A6C34878D82A}">
                    <a16:rowId xmlns:a16="http://schemas.microsoft.com/office/drawing/2014/main" val="2714674166"/>
                  </a:ext>
                </a:extLst>
              </a:tr>
              <a:tr h="496614">
                <a:tc>
                  <a:txBody>
                    <a:bodyPr/>
                    <a:lstStyle/>
                    <a:p>
                      <a:pPr>
                        <a:lnSpc>
                          <a:spcPct val="100000"/>
                        </a:lnSpc>
                      </a:pPr>
                      <a:r>
                        <a:rPr lang="en-US" dirty="0">
                          <a:hlinkClick r:id="rId8"/>
                        </a:rPr>
                        <a:t>tigress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Transfer </a:t>
                      </a:r>
                      <a:r>
                        <a:rPr lang="en-US" dirty="0" err="1">
                          <a:hlinkClick r:id="rId9"/>
                        </a:rPr>
                        <a:t>dIGital</a:t>
                      </a:r>
                      <a:r>
                        <a:rPr lang="en-US" dirty="0">
                          <a:hlinkClick r:id="rId9"/>
                        </a:rPr>
                        <a:t> </a:t>
                      </a:r>
                      <a:r>
                        <a:rPr lang="en-US" dirty="0" err="1">
                          <a:hlinkClick r:id="rId9"/>
                        </a:rPr>
                        <a:t>cREdentialS</a:t>
                      </a:r>
                      <a:r>
                        <a:rPr lang="en-US" dirty="0">
                          <a:hlinkClick r:id="rId9"/>
                        </a:rPr>
                        <a:t> Securely</a:t>
                      </a:r>
                      <a:endParaRPr lang="en-US" b="0" dirty="0"/>
                    </a:p>
                  </a:txBody>
                  <a:tcPr marL="70945" marR="70945" marT="35472" marB="35472" anchor="ctr"/>
                </a:tc>
                <a:extLst>
                  <a:ext uri="{0D108BD9-81ED-4DB2-BD59-A6C34878D82A}">
                    <a16:rowId xmlns:a16="http://schemas.microsoft.com/office/drawing/2014/main" val="2090769944"/>
                  </a:ext>
                </a:extLst>
              </a:tr>
            </a:tbl>
          </a:graphicData>
        </a:graphic>
      </p:graphicFrame>
    </p:spTree>
    <p:extLst>
      <p:ext uri="{BB962C8B-B14F-4D97-AF65-F5344CB8AC3E}">
        <p14:creationId xmlns:p14="http://schemas.microsoft.com/office/powerpoint/2010/main" val="2604998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July 12</a:t>
            </a:r>
            <a:r>
              <a:rPr lang="en-GB" baseline="30000" dirty="0"/>
              <a:t>th</a:t>
            </a:r>
            <a:r>
              <a:rPr lang="en-GB" dirty="0"/>
              <a:t> roundtable status report</a:t>
            </a:r>
          </a:p>
        </p:txBody>
      </p:sp>
      <p:sp>
        <p:nvSpPr>
          <p:cNvPr id="9218" name="Rectangle 2"/>
          <p:cNvSpPr>
            <a:spLocks noGrp="1" noChangeArrowheads="1"/>
          </p:cNvSpPr>
          <p:nvPr>
            <p:ph idx="1"/>
          </p:nvPr>
        </p:nvSpPr>
        <p:spPr>
          <a:xfrm>
            <a:off x="965200" y="1600200"/>
            <a:ext cx="10361084" cy="4800600"/>
          </a:xfrm>
          <a:ln/>
        </p:spPr>
        <p:txBody>
          <a:bodyPr/>
          <a:lstStyle/>
          <a:p>
            <a:r>
              <a:rPr lang="en-GB" sz="1600" dirty="0"/>
              <a:t>11az – Roy/Chao Chun – published D5.0 and did SA recirc receiving 36 technical, have resolved 14. Plan to recirc out of early August</a:t>
            </a:r>
            <a:endParaRPr lang="en-GB" sz="1600" b="0" dirty="0"/>
          </a:p>
          <a:p>
            <a:r>
              <a:rPr lang="en-GB" sz="1600" dirty="0"/>
              <a:t>11bc –  Carol – resolving comments, last ~5 this week, then MDR comments, and hope to recirc out of July</a:t>
            </a:r>
          </a:p>
          <a:p>
            <a:r>
              <a:rPr lang="en-GB" sz="1600" dirty="0"/>
              <a:t>11bd – </a:t>
            </a:r>
            <a:r>
              <a:rPr lang="en-GB" sz="1600" dirty="0" err="1"/>
              <a:t>Yujin</a:t>
            </a:r>
            <a:r>
              <a:rPr lang="en-GB" sz="1600" dirty="0"/>
              <a:t> – 41 comments on D5.0 remain, 21 technical comments remain, hope to have Draft 6.0 out of Sept</a:t>
            </a:r>
          </a:p>
          <a:p>
            <a:r>
              <a:rPr lang="en-GB" sz="1600" dirty="0"/>
              <a:t>11bb – Volker/Harry – no report</a:t>
            </a:r>
            <a:endParaRPr lang="en-GB" sz="1600" b="0" dirty="0"/>
          </a:p>
          <a:p>
            <a:r>
              <a:rPr lang="en-GB" sz="1600" dirty="0"/>
              <a:t>11be – Edward – finished LB266, received 4120 comments, comments have been assigned for resolution, hope to prepare Draft 2.1 in early August</a:t>
            </a:r>
            <a:endParaRPr lang="en-US" sz="1600" b="0" dirty="0"/>
          </a:p>
          <a:p>
            <a:r>
              <a:rPr lang="en-US" sz="1600" dirty="0"/>
              <a:t>11bf </a:t>
            </a:r>
            <a:r>
              <a:rPr lang="en-GB" sz="1600" dirty="0"/>
              <a:t>–</a:t>
            </a:r>
            <a:r>
              <a:rPr lang="en-US" sz="1600" dirty="0"/>
              <a:t> Claudio –</a:t>
            </a:r>
            <a:r>
              <a:rPr lang="en-US" sz="1600" b="0" dirty="0"/>
              <a:t> </a:t>
            </a:r>
            <a:r>
              <a:rPr lang="en-US" sz="1600" dirty="0"/>
              <a:t>no report</a:t>
            </a:r>
          </a:p>
          <a:p>
            <a:r>
              <a:rPr lang="en-GB" sz="1600" dirty="0"/>
              <a:t>11bh – Carol – Classifying comments in CC, asking for volunteers to resolve comments. Goal is a draft out of July.</a:t>
            </a:r>
            <a:endParaRPr lang="en-GB" sz="1600" b="0" dirty="0"/>
          </a:p>
          <a:p>
            <a:r>
              <a:rPr lang="en-GB" sz="1600" dirty="0"/>
              <a:t>11bi – Po-kai – Working on requirements doc, discussing a mature set of requirements this week. Goal is to boil down to agreed requirements in July</a:t>
            </a:r>
          </a:p>
          <a:p>
            <a:r>
              <a:rPr lang="en-GB" sz="1600" dirty="0" err="1"/>
              <a:t>REVme</a:t>
            </a:r>
            <a:r>
              <a:rPr lang="en-GB" sz="1600" dirty="0"/>
              <a:t> – Emily/Edward – resolving comments, hope to recirc Draft 2.0 out of July plenary</a:t>
            </a:r>
            <a:endParaRPr lang="en-GB" sz="1600" b="0" dirty="0"/>
          </a:p>
          <a:p>
            <a:endParaRPr lang="en-GB" sz="1400" dirty="0"/>
          </a:p>
          <a:p>
            <a:endParaRPr lang="en-US" sz="1400" dirty="0"/>
          </a:p>
          <a:p>
            <a:r>
              <a:rPr lang="en-GB" sz="2000" dirty="0"/>
              <a:t>  </a:t>
            </a:r>
          </a:p>
          <a:p>
            <a:endParaRPr lang="en-GB" sz="2000" dirty="0"/>
          </a:p>
        </p:txBody>
      </p:sp>
      <p:sp>
        <p:nvSpPr>
          <p:cNvPr id="3" name="Footer Placeholder 2">
            <a:extLst>
              <a:ext uri="{FF2B5EF4-FFF2-40B4-BE49-F238E27FC236}">
                <a16:creationId xmlns:a16="http://schemas.microsoft.com/office/drawing/2014/main" id="{0F5DB3A3-B60F-428A-9694-6105FA882BBD}"/>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E2AD4284-A481-496A-BBAE-DCB78A478303}"/>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8" name="Date Placeholder 7">
            <a:extLst>
              <a:ext uri="{FF2B5EF4-FFF2-40B4-BE49-F238E27FC236}">
                <a16:creationId xmlns:a16="http://schemas.microsoft.com/office/drawing/2014/main" id="{26B9567F-6BAA-4571-AFAA-39B9C904DD79}"/>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31403240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130</a:t>
            </a:fld>
            <a:endParaRPr lang="en-US"/>
          </a:p>
        </p:txBody>
      </p:sp>
    </p:spTree>
    <p:extLst>
      <p:ext uri="{BB962C8B-B14F-4D97-AF65-F5344CB8AC3E}">
        <p14:creationId xmlns:p14="http://schemas.microsoft.com/office/powerpoint/2010/main" val="5112150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http://datatracker.ietf.org/wg/6lo/charter/</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pPr>
            <a:r>
              <a:rPr lang="en-US" sz="1400" dirty="0"/>
              <a:t>Updated: IPv6 Neighbor Discovery Multicast Address Listener Registration: </a:t>
            </a:r>
            <a:r>
              <a:rPr lang="en-US" sz="1400" dirty="0">
                <a:hlinkClick r:id="rId4"/>
              </a:rPr>
              <a:t>https://datatracker.ietf.org/doc/draft-ietf-6lo-multicast-registration/</a:t>
            </a:r>
            <a:r>
              <a:rPr lang="en-US" sz="1400" dirty="0"/>
              <a:t> (June 2022)</a:t>
            </a:r>
          </a:p>
          <a:p>
            <a:pPr lvl="1">
              <a:lnSpc>
                <a:spcPct val="80000"/>
              </a:lnSpc>
            </a:pPr>
            <a:r>
              <a:rPr lang="en-US" sz="1400" dirty="0"/>
              <a:t>Submitted for publication: IPv6 over Constrained Node Networks (6lo) Applicability &amp; Use cases: </a:t>
            </a:r>
            <a:r>
              <a:rPr lang="en-US" sz="1400" dirty="0">
                <a:hlinkClick r:id="rId5"/>
              </a:rPr>
              <a:t>https://datatracker.ietf.org/doc/draft-ietf-6lo-use-cases/</a:t>
            </a:r>
            <a:r>
              <a:rPr lang="en-US" sz="1400" dirty="0"/>
              <a:t> (new version: July 2022)</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131</a:t>
            </a:fld>
            <a:endParaRPr lang="en-US"/>
          </a:p>
        </p:txBody>
      </p:sp>
    </p:spTree>
    <p:extLst>
      <p:ext uri="{BB962C8B-B14F-4D97-AF65-F5344CB8AC3E}">
        <p14:creationId xmlns:p14="http://schemas.microsoft.com/office/powerpoint/2010/main" val="409192389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132</a:t>
            </a:fld>
            <a:endParaRPr lang="en-US"/>
          </a:p>
        </p:txBody>
      </p:sp>
    </p:spTree>
    <p:extLst>
      <p:ext uri="{BB962C8B-B14F-4D97-AF65-F5344CB8AC3E}">
        <p14:creationId xmlns:p14="http://schemas.microsoft.com/office/powerpoint/2010/main" val="213076886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Aft>
                <a:spcPts val="600"/>
              </a:spcAft>
            </a:pPr>
            <a:r>
              <a:rPr lang="en-US" sz="1800" dirty="0"/>
              <a:t>Updates</a:t>
            </a:r>
          </a:p>
          <a:p>
            <a:pPr lvl="1">
              <a:lnSpc>
                <a:spcPct val="80000"/>
              </a:lnSpc>
              <a:spcAft>
                <a:spcPts val="600"/>
              </a:spcAft>
            </a:pPr>
            <a:r>
              <a:rPr lang="en-US" sz="1400" dirty="0"/>
              <a:t>Adopted and updated: Randomized and Changing MAC Address Use Cases, see </a:t>
            </a:r>
            <a:r>
              <a:rPr lang="en-US" sz="1400" dirty="0">
                <a:hlinkClick r:id="rId4"/>
              </a:rPr>
              <a:t>https://datatracker.ietf.org/doc/draft-ietf-madinas-use-cases</a:t>
            </a:r>
            <a:r>
              <a:rPr lang="en-US" sz="1400" dirty="0"/>
              <a:t> (July 2022)</a:t>
            </a:r>
          </a:p>
          <a:p>
            <a:pPr lvl="1">
              <a:lnSpc>
                <a:spcPct val="80000"/>
              </a:lnSpc>
              <a:spcAft>
                <a:spcPts val="600"/>
              </a:spcAft>
            </a:pPr>
            <a:r>
              <a:rPr lang="en-US" sz="1400" dirty="0"/>
              <a:t>Adopted and updated: MAC address randomization, see </a:t>
            </a:r>
            <a:r>
              <a:rPr lang="en-US" sz="1400" dirty="0">
                <a:hlinkClick r:id="rId5"/>
              </a:rPr>
              <a:t>https://datatracker.ietf.org/doc/draft-ietf-madinas-mac-address-randomization/</a:t>
            </a:r>
            <a:r>
              <a:rPr lang="en-US" sz="1400" dirty="0"/>
              <a:t> (July 2022)</a:t>
            </a:r>
          </a:p>
        </p:txBody>
      </p:sp>
      <p:sp>
        <p:nvSpPr>
          <p:cNvPr id="19458"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19459"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133</a:t>
            </a:fld>
            <a:endParaRPr lang="en-US"/>
          </a:p>
        </p:txBody>
      </p:sp>
    </p:spTree>
    <p:extLst>
      <p:ext uri="{BB962C8B-B14F-4D97-AF65-F5344CB8AC3E}">
        <p14:creationId xmlns:p14="http://schemas.microsoft.com/office/powerpoint/2010/main" val="124079050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Updated: TLS-based EAP types and TLS 1.3, see </a:t>
            </a:r>
            <a:r>
              <a:rPr lang="en-US" sz="1400" dirty="0">
                <a:hlinkClick r:id="rId4"/>
              </a:rPr>
              <a:t>https://datatracker.ietf.org/doc/draft-ietf-emu-tls-eap-types/</a:t>
            </a:r>
            <a:r>
              <a:rPr lang="en-US" sz="1400" dirty="0"/>
              <a:t> (July 2022)</a:t>
            </a:r>
          </a:p>
          <a:p>
            <a:pPr lvl="1">
              <a:lnSpc>
                <a:spcPct val="80000"/>
              </a:lnSpc>
              <a:spcAft>
                <a:spcPts val="600"/>
              </a:spcAft>
            </a:pPr>
            <a:r>
              <a:rPr lang="en-US" sz="1400" dirty="0"/>
              <a:t>Forward Secrecy for the Extensible Authentication Protocol Method for Authentication and Key Agreement (EAP-AKA' FS), see </a:t>
            </a:r>
            <a:r>
              <a:rPr lang="en-US" sz="1400" dirty="0">
                <a:hlinkClick r:id="rId5"/>
              </a:rPr>
              <a:t>https://datatracker.ietf.org/doc/draft-ietf-emu-aka-pfs/</a:t>
            </a:r>
            <a:r>
              <a:rPr lang="en-US" sz="1400" dirty="0"/>
              <a:t> (July 2022)</a:t>
            </a:r>
          </a:p>
        </p:txBody>
      </p:sp>
      <p:sp>
        <p:nvSpPr>
          <p:cNvPr id="19458"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19459"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134</a:t>
            </a:fld>
            <a:endParaRPr lang="en-US"/>
          </a:p>
        </p:txBody>
      </p:sp>
    </p:spTree>
    <p:extLst>
      <p:ext uri="{BB962C8B-B14F-4D97-AF65-F5344CB8AC3E}">
        <p14:creationId xmlns:p14="http://schemas.microsoft.com/office/powerpoint/2010/main" val="27060019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RFC Editor’s queue: A Layer 2 VPN Network YANG Model, see </a:t>
            </a:r>
            <a:r>
              <a:rPr lang="en-US" sz="1400" dirty="0">
                <a:hlinkClick r:id="rId4"/>
              </a:rPr>
              <a:t>https://datatracker.ietf.org/doc/draft-ietf-opsawg-l2nm/</a:t>
            </a:r>
            <a:r>
              <a:rPr lang="en-US" sz="1400" dirty="0"/>
              <a:t> (June 2022)</a:t>
            </a:r>
          </a:p>
          <a:p>
            <a:pPr marL="0" indent="0">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5"/>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6"/>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135</a:t>
            </a:fld>
            <a:endParaRPr lang="en-US"/>
          </a:p>
        </p:txBody>
      </p:sp>
    </p:spTree>
    <p:extLst>
      <p:ext uri="{BB962C8B-B14F-4D97-AF65-F5344CB8AC3E}">
        <p14:creationId xmlns:p14="http://schemas.microsoft.com/office/powerpoint/2010/main" val="275765622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Updated: Compact TLS 1.3, see </a:t>
            </a:r>
            <a:r>
              <a:rPr lang="en-US" sz="1400" dirty="0">
                <a:hlinkClick r:id="rId4"/>
              </a:rPr>
              <a:t>https://datatracker.ietf.org/doc/draft-ietf-tls-ctls/</a:t>
            </a:r>
            <a:r>
              <a:rPr lang="en-US" sz="1400" dirty="0"/>
              <a:t> (July 2022)</a:t>
            </a:r>
          </a:p>
          <a:p>
            <a:pPr lvl="1">
              <a:lnSpc>
                <a:spcPct val="80000"/>
              </a:lnSpc>
              <a:spcAft>
                <a:spcPts val="600"/>
              </a:spcAft>
              <a:defRPr/>
            </a:pPr>
            <a:r>
              <a:rPr lang="en-US" sz="1400" dirty="0"/>
              <a:t>New: Deprecating Obsolete Key Exchange Methods in TLS, see </a:t>
            </a:r>
            <a:r>
              <a:rPr lang="en-US" sz="1400" dirty="0">
                <a:hlinkClick r:id="rId5"/>
              </a:rPr>
              <a:t>https://datatracker.ietf.org/doc/draft-ietf-tls-deprecate-obsolete-kex/</a:t>
            </a:r>
            <a:r>
              <a:rPr lang="en-US" sz="1400" dirty="0"/>
              <a:t> (June 2022)</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136</a:t>
            </a:fld>
            <a:endParaRPr lang="en-US"/>
          </a:p>
        </p:txBody>
      </p:sp>
    </p:spTree>
    <p:extLst>
      <p:ext uri="{BB962C8B-B14F-4D97-AF65-F5344CB8AC3E}">
        <p14:creationId xmlns:p14="http://schemas.microsoft.com/office/powerpoint/2010/main" val="388182982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spcAft>
                <a:spcPts val="600"/>
              </a:spcAft>
            </a:pPr>
            <a:r>
              <a:rPr lang="en-US" sz="1400" dirty="0"/>
              <a:t>Deterministic Networking (</a:t>
            </a:r>
            <a:r>
              <a:rPr lang="en-US" sz="1400" dirty="0" err="1"/>
              <a:t>DetNet</a:t>
            </a:r>
            <a:r>
              <a:rPr lang="en-US" sz="1400" dirty="0"/>
              <a:t>) Controller Plane Framework, see </a:t>
            </a:r>
            <a:r>
              <a:rPr lang="en-US" sz="1400" dirty="0">
                <a:hlinkClick r:id="rId4"/>
              </a:rPr>
              <a:t>https://datatracker.ietf.org/doc/draft-ietf-detnet-controller-plane-framework/</a:t>
            </a:r>
            <a:r>
              <a:rPr lang="en-US" sz="1400" dirty="0"/>
              <a:t> (June 2022)</a:t>
            </a:r>
            <a:endParaRPr lang="en-US" sz="1400" dirty="0">
              <a:sym typeface="Wingdings" pitchFamily="2" charset="2"/>
            </a:endParaRP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137</a:t>
            </a:fld>
            <a:endParaRPr lang="en-US"/>
          </a:p>
        </p:txBody>
      </p:sp>
    </p:spTree>
    <p:extLst>
      <p:ext uri="{BB962C8B-B14F-4D97-AF65-F5344CB8AC3E}">
        <p14:creationId xmlns:p14="http://schemas.microsoft.com/office/powerpoint/2010/main" val="166086526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Available Wireless (RAW)</a:t>
            </a:r>
            <a:br>
              <a:rPr lang="en-US" dirty="0"/>
            </a:br>
            <a:endParaRPr lang="en-US" dirty="0"/>
          </a:p>
        </p:txBody>
      </p:sp>
      <p:sp>
        <p:nvSpPr>
          <p:cNvPr id="3" name="Content Placeholder 2"/>
          <p:cNvSpPr>
            <a:spLocks noGrp="1"/>
          </p:cNvSpPr>
          <p:nvPr>
            <p:ph idx="1"/>
          </p:nvPr>
        </p:nvSpPr>
        <p:spPr>
          <a:ln>
            <a:noFill/>
          </a:ln>
        </p:spPr>
        <p:txBody>
          <a:bodyPr/>
          <a:lstStyle/>
          <a:p>
            <a:pPr>
              <a:lnSpc>
                <a:spcPct val="80000"/>
              </a:lnSpc>
            </a:pPr>
            <a:r>
              <a:rPr lang="en-US" sz="2000" dirty="0">
                <a:ea typeface="Arial Unicode MS" pitchFamily="34" charset="-128"/>
                <a:cs typeface="Arial Unicode MS" pitchFamily="34" charset="-128"/>
              </a:rPr>
              <a:t>RAW: </a:t>
            </a:r>
            <a:r>
              <a:rPr lang="en-US" sz="2000" dirty="0">
                <a:ea typeface="Arial Unicode MS" pitchFamily="34" charset="-128"/>
                <a:cs typeface="Arial Unicode MS" pitchFamily="34" charset="-128"/>
                <a:hlinkClick r:id="rId3"/>
              </a:rPr>
              <a:t>https://datatracker.ietf.org/wg/raw/charter/</a:t>
            </a:r>
            <a:r>
              <a:rPr lang="en-US" sz="2000" dirty="0">
                <a:ea typeface="Arial Unicode MS" pitchFamily="34" charset="-128"/>
                <a:cs typeface="Arial Unicode MS" pitchFamily="34" charset="-128"/>
              </a:rPr>
              <a:t> </a:t>
            </a:r>
          </a:p>
          <a:p>
            <a:pPr lvl="1"/>
            <a:r>
              <a:rPr lang="en-US" sz="1400" dirty="0"/>
              <a:t>Reliable and Available Wireless (RAW) provides for high reliability and availability for IP connectivity over a wireless medium. RAW extends the </a:t>
            </a:r>
            <a:r>
              <a:rPr lang="en-US" sz="1400" dirty="0" err="1"/>
              <a:t>DetNet</a:t>
            </a:r>
            <a:r>
              <a:rPr lang="en-US" sz="1400" dirty="0"/>
              <a:t> Working Group concepts to provide for high reliability and availability for an IP network utilizing scheduled wireless segments and other media, e.g., frequency/time-sharing physical media resources with stochastic traffic: …, IEEE 802.11ax/be…</a:t>
            </a:r>
          </a:p>
          <a:p>
            <a:r>
              <a:rPr lang="en-US" sz="2200" dirty="0"/>
              <a:t>Request:</a:t>
            </a:r>
          </a:p>
          <a:p>
            <a:pPr lvl="1"/>
            <a:r>
              <a:rPr lang="en-US" sz="1400" dirty="0"/>
              <a:t>Interested IEEE 802.11 members to review RAW documents (</a:t>
            </a:r>
            <a:r>
              <a:rPr lang="en-US" sz="1400" i="1" dirty="0"/>
              <a:t>e.g.</a:t>
            </a:r>
            <a:r>
              <a:rPr lang="en-US" sz="1400" dirty="0"/>
              <a:t>, architecture, technologies) and send input to the RAW mailing list: </a:t>
            </a:r>
            <a:r>
              <a:rPr lang="en-US" sz="1400" dirty="0">
                <a:hlinkClick r:id="rId4"/>
              </a:rPr>
              <a:t>raw@ietf.org</a:t>
            </a:r>
            <a:r>
              <a:rPr lang="en-US" sz="1400" dirty="0"/>
              <a:t>; join here: </a:t>
            </a:r>
            <a:r>
              <a:rPr lang="en-US" sz="1400" dirty="0">
                <a:hlinkClick r:id="rId5"/>
              </a:rPr>
              <a:t>https://www.ietf.org/mailman/listinfo/raw</a:t>
            </a:r>
            <a:r>
              <a:rPr lang="en-US" sz="1400" dirty="0"/>
              <a:t> </a:t>
            </a:r>
          </a:p>
          <a:p>
            <a:r>
              <a:rPr lang="en-US" sz="2200" dirty="0"/>
              <a:t>Updates:</a:t>
            </a:r>
          </a:p>
          <a:p>
            <a:pPr lvl="1">
              <a:lnSpc>
                <a:spcPct val="80000"/>
              </a:lnSpc>
              <a:spcAft>
                <a:spcPts val="600"/>
              </a:spcAft>
            </a:pPr>
            <a:r>
              <a:rPr lang="en-US" sz="1400" dirty="0">
                <a:sym typeface="Wingdings" pitchFamily="2" charset="2"/>
              </a:rPr>
              <a:t>Reliable and Available Wireless Architecture, see </a:t>
            </a:r>
            <a:r>
              <a:rPr lang="en-US" sz="1400" dirty="0">
                <a:sym typeface="Wingdings" pitchFamily="2" charset="2"/>
                <a:hlinkClick r:id="rId6"/>
              </a:rPr>
              <a:t>https://datatracker.ietf.org/doc/draft-ietf-raw-architecture/</a:t>
            </a:r>
            <a:r>
              <a:rPr lang="en-US" sz="1400" dirty="0">
                <a:sym typeface="Wingdings" pitchFamily="2" charset="2"/>
              </a:rPr>
              <a:t> (July 2022)</a:t>
            </a:r>
          </a:p>
          <a:p>
            <a:pPr lvl="1">
              <a:lnSpc>
                <a:spcPct val="80000"/>
              </a:lnSpc>
              <a:spcAft>
                <a:spcPts val="600"/>
              </a:spcAft>
            </a:pPr>
            <a:r>
              <a:rPr lang="en-US" sz="1400" dirty="0">
                <a:sym typeface="Wingdings" pitchFamily="2" charset="2"/>
              </a:rPr>
              <a:t>Reliable and Available Wireless Framework, see </a:t>
            </a:r>
            <a:r>
              <a:rPr lang="en-US" sz="1400" dirty="0">
                <a:sym typeface="Wingdings" pitchFamily="2" charset="2"/>
                <a:hlinkClick r:id="rId7"/>
              </a:rPr>
              <a:t>https://datatracker.ietf.org/doc/draft-ietf-raw-framework/</a:t>
            </a:r>
            <a:r>
              <a:rPr lang="en-US" sz="1400" dirty="0">
                <a:sym typeface="Wingdings" pitchFamily="2" charset="2"/>
              </a:rPr>
              <a:t> (June 2022)</a:t>
            </a:r>
          </a:p>
          <a:p>
            <a:pPr lvl="1"/>
            <a:endParaRPr lang="en-US" sz="1400" dirty="0">
              <a:sym typeface="Wingdings" pitchFamily="2" charset="2"/>
            </a:endParaRPr>
          </a:p>
        </p:txBody>
      </p:sp>
      <p:sp>
        <p:nvSpPr>
          <p:cNvPr id="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July 2022</a:t>
            </a:r>
            <a:endParaRPr lang="en-US" dirty="0"/>
          </a:p>
        </p:txBody>
      </p:sp>
      <p:sp>
        <p:nvSpPr>
          <p:cNvPr id="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Peter Yee, AKAYLA</a:t>
            </a:r>
          </a:p>
        </p:txBody>
      </p:sp>
      <p:sp>
        <p:nvSpPr>
          <p:cNvPr id="6" name="Slide Number Placeholder 5"/>
          <p:cNvSpPr>
            <a:spLocks noGrp="1"/>
          </p:cNvSpPr>
          <p:nvPr>
            <p:ph type="sldNum" sz="quarter" idx="12"/>
          </p:nvPr>
        </p:nvSpPr>
        <p:spPr/>
        <p:txBody>
          <a:bodyPr/>
          <a:lstStyle/>
          <a:p>
            <a:pPr>
              <a:defRPr/>
            </a:pPr>
            <a:r>
              <a:rPr lang="en-US"/>
              <a:t>Slide </a:t>
            </a:r>
            <a:fld id="{AE20CCF4-4BCF-4FB2-8854-64DB88A74558}" type="slidenum">
              <a:rPr lang="en-US" smtClean="0"/>
              <a:pPr>
                <a:defRPr/>
              </a:pPr>
              <a:t>138</a:t>
            </a:fld>
            <a:endParaRPr lang="en-US"/>
          </a:p>
        </p:txBody>
      </p:sp>
    </p:spTree>
    <p:extLst>
      <p:ext uri="{BB962C8B-B14F-4D97-AF65-F5344CB8AC3E}">
        <p14:creationId xmlns:p14="http://schemas.microsoft.com/office/powerpoint/2010/main" val="65614109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IP Wireless Access in Vehicular Environments  (IPWAVE)</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IPWAVE: </a:t>
            </a:r>
            <a:r>
              <a:rPr lang="en-US" sz="2000" dirty="0">
                <a:ea typeface="Arial Unicode MS" pitchFamily="34" charset="-128"/>
                <a:cs typeface="Arial Unicode MS" pitchFamily="34" charset="-128"/>
                <a:hlinkClick r:id="rId3"/>
              </a:rPr>
              <a:t>https://datatracker.ietf.org/group/ipwave/about/</a:t>
            </a:r>
            <a:r>
              <a:rPr lang="en-US" sz="2000" dirty="0">
                <a:ea typeface="Arial Unicode MS" pitchFamily="34" charset="-128"/>
                <a:cs typeface="Arial Unicode MS" pitchFamily="34" charset="-128"/>
              </a:rPr>
              <a:t>   </a:t>
            </a:r>
          </a:p>
          <a:p>
            <a:pPr>
              <a:lnSpc>
                <a:spcPct val="80000"/>
              </a:lnSpc>
            </a:pPr>
            <a:endParaRPr lang="en-US" sz="2000" dirty="0">
              <a:ea typeface="Arial Unicode MS" pitchFamily="34" charset="-128"/>
              <a:cs typeface="Arial Unicode MS" pitchFamily="34" charset="-128"/>
            </a:endParaRPr>
          </a:p>
          <a:p>
            <a:pPr>
              <a:lnSpc>
                <a:spcPct val="80000"/>
              </a:lnSpc>
            </a:pPr>
            <a:r>
              <a:rPr lang="en-US" sz="2000" dirty="0">
                <a:ea typeface="Arial Unicode MS" pitchFamily="34" charset="-128"/>
                <a:cs typeface="Arial Unicode MS" pitchFamily="34" charset="-128"/>
              </a:rPr>
              <a:t>Deliverable is: </a:t>
            </a:r>
            <a:r>
              <a:rPr lang="en-US" sz="2000" dirty="0"/>
              <a:t>document that specifies the mechanisms for</a:t>
            </a:r>
            <a:br>
              <a:rPr lang="en-US" sz="2000" dirty="0"/>
            </a:br>
            <a:r>
              <a:rPr lang="en-US" sz="2000" dirty="0"/>
              <a:t>transmission of IPv6 datagrams over IEEE 802.11-OCB mode</a:t>
            </a:r>
          </a:p>
          <a:p>
            <a:pPr>
              <a:lnSpc>
                <a:spcPct val="80000"/>
              </a:lnSpc>
            </a:pPr>
            <a:endParaRPr lang="en-US" sz="2000" dirty="0"/>
          </a:p>
          <a:p>
            <a:r>
              <a:rPr lang="en-US" sz="1800" dirty="0"/>
              <a:t>Updates</a:t>
            </a:r>
          </a:p>
          <a:p>
            <a:pPr lvl="1"/>
            <a:r>
              <a:rPr lang="en-US" sz="1400" dirty="0"/>
              <a:t>Use cases and problem statement document: </a:t>
            </a:r>
            <a:r>
              <a:rPr lang="en-US" sz="1400" dirty="0">
                <a:hlinkClick r:id="rId4"/>
              </a:rPr>
              <a:t>https://datatracker.ietf.org/doc/draft-ietf-ipwave-vehicular-networking/</a:t>
            </a:r>
            <a:r>
              <a:rPr lang="en-US" sz="1400" dirty="0"/>
              <a:t> (May 2022) [In IESG evaluation]</a:t>
            </a:r>
          </a:p>
          <a:p>
            <a:pPr lvl="1"/>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139</a:t>
            </a:fld>
            <a:endParaRPr lang="en-US"/>
          </a:p>
        </p:txBody>
      </p:sp>
    </p:spTree>
    <p:extLst>
      <p:ext uri="{BB962C8B-B14F-4D97-AF65-F5344CB8AC3E}">
        <p14:creationId xmlns:p14="http://schemas.microsoft.com/office/powerpoint/2010/main" val="3705447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534988"/>
            <a:ext cx="10361084" cy="1065213"/>
          </a:xfrm>
        </p:spPr>
        <p:txBody>
          <a:bodyPr/>
          <a:lstStyle/>
          <a:p>
            <a:r>
              <a:rPr lang="en-GB" dirty="0"/>
              <a:t>MDR Status</a:t>
            </a:r>
          </a:p>
        </p:txBody>
      </p:sp>
      <p:sp>
        <p:nvSpPr>
          <p:cNvPr id="9218" name="Rectangle 2"/>
          <p:cNvSpPr>
            <a:spLocks noGrp="1" noChangeArrowheads="1"/>
          </p:cNvSpPr>
          <p:nvPr>
            <p:ph idx="1"/>
          </p:nvPr>
        </p:nvSpPr>
        <p:spPr>
          <a:xfrm>
            <a:off x="929217" y="1524000"/>
            <a:ext cx="10361084" cy="4799012"/>
          </a:xfrm>
          <a:ln/>
        </p:spPr>
        <p:txBody>
          <a:bodyPr/>
          <a:lstStyle/>
          <a:p>
            <a:r>
              <a:rPr lang="en-US" dirty="0"/>
              <a:t>802.11 Working Group Mandatory Draft Review</a:t>
            </a:r>
          </a:p>
          <a:p>
            <a:pPr lvl="1">
              <a:buFontTx/>
              <a:buNone/>
            </a:pPr>
            <a:r>
              <a:rPr lang="en-US" sz="1800" dirty="0"/>
              <a:t>802.11-11/615r6 documents the process. MDR now in the 802.11 Operating Manual 802.11-14/0629r8. The process causes some changes to the draft, so the report is done after the editing is done. </a:t>
            </a:r>
          </a:p>
          <a:p>
            <a:r>
              <a:rPr lang="en-US" sz="1400" dirty="0"/>
              <a:t>P802.11az MDR was started on D3.0 out of January 2021 (Robert Stacey,  Emily Qi, Edward Au, Carol Ansley, Peter Ecclesine, Yongho Seok, Mark Hamilton) </a:t>
            </a:r>
            <a:r>
              <a:rPr lang="en-US" sz="1400" dirty="0">
                <a:solidFill>
                  <a:schemeClr val="tx1"/>
                </a:solidFill>
              </a:rPr>
              <a:t>21/0329r7 July 15, 2021 MDR complete</a:t>
            </a:r>
          </a:p>
          <a:p>
            <a:r>
              <a:rPr lang="en-US" sz="1800" dirty="0"/>
              <a:t>P802.11bd MDR was started on D3.0 out of November 2021 (Robert Stacey, Emily Qi, Peter Ecclesine, Joseph Levy, Edward Au, Carol Ansley, Yongho Seok, </a:t>
            </a:r>
            <a:r>
              <a:rPr lang="en-US" sz="1800" dirty="0" err="1"/>
              <a:t>Yujin</a:t>
            </a:r>
            <a:r>
              <a:rPr lang="en-US" sz="1800" dirty="0"/>
              <a:t> Noh). Reviewed MDR Report 11-22/0021r12. There was a final MDR meeting in the March 2021 Editors meeting to  allow the TG to know what all the MDR changes are. </a:t>
            </a:r>
          </a:p>
          <a:p>
            <a:r>
              <a:rPr lang="en-US" sz="1800" dirty="0"/>
              <a:t>P802.11bc MDR is started. </a:t>
            </a:r>
            <a:r>
              <a:rPr lang="en-US" sz="1800" dirty="0">
                <a:effectLst/>
                <a:ea typeface="Calibri" panose="020F0502020204030204" pitchFamily="34" charset="0"/>
              </a:rPr>
              <a:t>11-22-0699-04-0000 </a:t>
            </a:r>
            <a:r>
              <a:rPr lang="en-US" sz="1800" dirty="0" err="1">
                <a:effectLst/>
                <a:ea typeface="Calibri" panose="020F0502020204030204" pitchFamily="34" charset="0"/>
              </a:rPr>
              <a:t>TGbc</a:t>
            </a:r>
            <a:r>
              <a:rPr lang="en-US" sz="1800" dirty="0">
                <a:effectLst/>
                <a:ea typeface="Calibri" panose="020F0502020204030204" pitchFamily="34" charset="0"/>
              </a:rPr>
              <a:t> MDR report is reviewed. (Robert Stacey, Emily Qi, Edward Au, Jonathan Segev, Peter Ecclesine . MEC review was performed.</a:t>
            </a:r>
          </a:p>
          <a:p>
            <a:r>
              <a:rPr lang="en-US" sz="1800" dirty="0"/>
              <a:t>P802.11bb MDR discussion. </a:t>
            </a:r>
            <a:r>
              <a:rPr lang="en-US" sz="1800" dirty="0">
                <a:effectLst/>
                <a:ea typeface="Calibri" panose="020F0502020204030204" pitchFamily="34" charset="0"/>
              </a:rPr>
              <a:t>11-22-0727-00-0000 </a:t>
            </a:r>
            <a:r>
              <a:rPr lang="en-US" sz="1800" dirty="0" err="1">
                <a:effectLst/>
                <a:ea typeface="Calibri" panose="020F0502020204030204" pitchFamily="34" charset="0"/>
              </a:rPr>
              <a:t>TGbb</a:t>
            </a:r>
            <a:r>
              <a:rPr lang="en-US" sz="1800" dirty="0">
                <a:effectLst/>
                <a:ea typeface="Calibri" panose="020F0502020204030204" pitchFamily="34" charset="0"/>
              </a:rPr>
              <a:t> </a:t>
            </a:r>
            <a:r>
              <a:rPr lang="en-US" sz="1800" dirty="0">
                <a:ea typeface="Calibri" panose="020F0502020204030204" pitchFamily="34" charset="0"/>
              </a:rPr>
              <a:t>MDR. </a:t>
            </a:r>
            <a:r>
              <a:rPr lang="en-US" sz="1800" dirty="0"/>
              <a:t>The draft 2.0 is about ten pages. Will use D3.0 out of May as a basis. An MDR review was conducted and draft report shared. </a:t>
            </a:r>
          </a:p>
          <a:p>
            <a:endParaRPr lang="en-US" sz="1800" dirty="0"/>
          </a:p>
          <a:p>
            <a:endParaRPr lang="en-US" sz="1600" dirty="0"/>
          </a:p>
        </p:txBody>
      </p:sp>
      <p:sp>
        <p:nvSpPr>
          <p:cNvPr id="3" name="Footer Placeholder 2">
            <a:extLst>
              <a:ext uri="{FF2B5EF4-FFF2-40B4-BE49-F238E27FC236}">
                <a16:creationId xmlns:a16="http://schemas.microsoft.com/office/drawing/2014/main" id="{F5BF3BE6-8F1A-4069-9F1A-2E124888842D}"/>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9877E0E8-663D-468E-9AD0-3BECB08A2548}"/>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8" name="Date Placeholder 7">
            <a:extLst>
              <a:ext uri="{FF2B5EF4-FFF2-40B4-BE49-F238E27FC236}">
                <a16:creationId xmlns:a16="http://schemas.microsoft.com/office/drawing/2014/main" id="{2CE53DA7-8513-49CF-82F2-8E441971305C}"/>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8716899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BRSKI-AE: Alternative Enrollment Protocols in BRSKI, see </a:t>
            </a:r>
            <a:r>
              <a:rPr lang="en-US" sz="1400" dirty="0">
                <a:hlinkClick r:id="rId4"/>
              </a:rPr>
              <a:t>https://datatracker.ietf.org/doc/draft-ietf-anima-brski-async-enroll/</a:t>
            </a:r>
            <a:r>
              <a:rPr lang="en-US" sz="1400" dirty="0"/>
              <a:t> (June 2022)</a:t>
            </a:r>
          </a:p>
          <a:p>
            <a:pPr lvl="1">
              <a:lnSpc>
                <a:spcPct val="80000"/>
              </a:lnSpc>
              <a:spcAft>
                <a:spcPts val="600"/>
              </a:spcAft>
              <a:defRPr/>
            </a:pPr>
            <a:r>
              <a:rPr lang="en-US" sz="1400" dirty="0"/>
              <a:t>Constrained Bootstrapping Remote Secure Key Infrastructure (BRSKI), see </a:t>
            </a:r>
            <a:r>
              <a:rPr lang="en-US" sz="1400" dirty="0">
                <a:hlinkClick r:id="rId5"/>
              </a:rPr>
              <a:t>https://datatracker.ietf.org/doc/draft-ietf-anima-constrained-voucher/</a:t>
            </a:r>
            <a:r>
              <a:rPr lang="en-US" sz="1400" dirty="0"/>
              <a:t> (July 2022)</a:t>
            </a:r>
          </a:p>
          <a:p>
            <a:pPr lvl="1">
              <a:lnSpc>
                <a:spcPct val="80000"/>
              </a:lnSpc>
              <a:spcAft>
                <a:spcPts val="600"/>
              </a:spcAft>
              <a:defRPr/>
            </a:pPr>
            <a:r>
              <a:rPr lang="en-US" sz="1400" dirty="0"/>
              <a:t>BRSKI with Pledge in Responder Mode (BRSKI-PRM), see </a:t>
            </a:r>
            <a:r>
              <a:rPr lang="en-US" sz="1400" dirty="0">
                <a:hlinkClick r:id="rId6"/>
              </a:rPr>
              <a:t>https://datatracker.ietf.org/doc/draft-ietf-anima-brski-prm/</a:t>
            </a:r>
            <a:r>
              <a:rPr lang="en-US" sz="1400" dirty="0"/>
              <a:t> (July 2022)</a:t>
            </a:r>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140</a:t>
            </a:fld>
            <a:endParaRPr lang="en-US"/>
          </a:p>
        </p:txBody>
      </p:sp>
    </p:spTree>
    <p:extLst>
      <p:ext uri="{BB962C8B-B14F-4D97-AF65-F5344CB8AC3E}">
        <p14:creationId xmlns:p14="http://schemas.microsoft.com/office/powerpoint/2010/main" val="31508564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141</a:t>
            </a:fld>
            <a:endParaRPr lang="en-US"/>
          </a:p>
        </p:txBody>
      </p:sp>
    </p:spTree>
    <p:extLst>
      <p:ext uri="{BB962C8B-B14F-4D97-AF65-F5344CB8AC3E}">
        <p14:creationId xmlns:p14="http://schemas.microsoft.com/office/powerpoint/2010/main" val="98111182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July 2022</a:t>
            </a:r>
            <a:endParaRPr lang="en-GB" altLang="en-US" sz="1800" dirty="0"/>
          </a:p>
        </p:txBody>
      </p:sp>
      <p:sp>
        <p:nvSpPr>
          <p:cNvPr id="4099" name="Footer Placeholder 4"/>
          <p:cNvSpPr>
            <a:spLocks noGrp="1"/>
          </p:cNvSpPr>
          <p:nvPr>
            <p:ph type="ftr" sz="quarter" idx="11"/>
          </p:nvPr>
        </p:nvSpPr>
        <p:spPr bwMode="auto">
          <a:xfrm>
            <a:off x="724498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John Kenney, Toyota</a:t>
            </a:r>
            <a:endParaRPr lang="en-GB" altLang="en-US" sz="1200" b="0"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142</a:t>
            </a:fld>
            <a:endParaRPr lang="en-GB" altLang="en-US" sz="1200" b="0" dirty="0"/>
          </a:p>
        </p:txBody>
      </p:sp>
      <p:sp>
        <p:nvSpPr>
          <p:cNvPr id="4101" name="Rectangle 2"/>
          <p:cNvSpPr>
            <a:spLocks noGrp="1" noChangeArrowheads="1"/>
          </p:cNvSpPr>
          <p:nvPr>
            <p:ph type="title"/>
          </p:nvPr>
        </p:nvSpPr>
        <p:spPr>
          <a:noFill/>
        </p:spPr>
        <p:txBody>
          <a:bodyPr/>
          <a:lstStyle/>
          <a:p>
            <a:r>
              <a:rPr lang="en-GB" altLang="en-US" dirty="0"/>
              <a:t>IEEE 1609 WG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2022-07-13</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dirty="0"/>
              <a:t>Authors:</a:t>
            </a:r>
            <a:endParaRPr lang="en-GB" altLang="en-US" sz="2000" b="0" dirty="0"/>
          </a:p>
        </p:txBody>
      </p:sp>
      <p:graphicFrame>
        <p:nvGraphicFramePr>
          <p:cNvPr id="9" name="Table 12">
            <a:extLst>
              <a:ext uri="{FF2B5EF4-FFF2-40B4-BE49-F238E27FC236}">
                <a16:creationId xmlns:a16="http://schemas.microsoft.com/office/drawing/2014/main" id="{613B6FF1-ABCB-450B-AE2C-498346D96B71}"/>
              </a:ext>
            </a:extLst>
          </p:cNvPr>
          <p:cNvGraphicFramePr>
            <a:graphicFrameLocks noGrp="1"/>
          </p:cNvGraphicFramePr>
          <p:nvPr/>
        </p:nvGraphicFramePr>
        <p:xfrm>
          <a:off x="2182311" y="2297875"/>
          <a:ext cx="7620000" cy="780288"/>
        </p:xfrm>
        <a:graphic>
          <a:graphicData uri="http://schemas.openxmlformats.org/drawingml/2006/table">
            <a:tbl>
              <a:tblPr/>
              <a:tblGrid>
                <a:gridCol w="1524000">
                  <a:extLst>
                    <a:ext uri="{9D8B030D-6E8A-4147-A177-3AD203B41FA5}">
                      <a16:colId xmlns:a16="http://schemas.microsoft.com/office/drawing/2014/main" val="20000"/>
                    </a:ext>
                  </a:extLst>
                </a:gridCol>
                <a:gridCol w="1203325">
                  <a:extLst>
                    <a:ext uri="{9D8B030D-6E8A-4147-A177-3AD203B41FA5}">
                      <a16:colId xmlns:a16="http://schemas.microsoft.com/office/drawing/2014/main" val="20001"/>
                    </a:ext>
                  </a:extLst>
                </a:gridCol>
                <a:gridCol w="1684338">
                  <a:extLst>
                    <a:ext uri="{9D8B030D-6E8A-4147-A177-3AD203B41FA5}">
                      <a16:colId xmlns:a16="http://schemas.microsoft.com/office/drawing/2014/main" val="20002"/>
                    </a:ext>
                  </a:extLst>
                </a:gridCol>
                <a:gridCol w="1363662">
                  <a:extLst>
                    <a:ext uri="{9D8B030D-6E8A-4147-A177-3AD203B41FA5}">
                      <a16:colId xmlns:a16="http://schemas.microsoft.com/office/drawing/2014/main" val="20003"/>
                    </a:ext>
                  </a:extLst>
                </a:gridCol>
                <a:gridCol w="1844675">
                  <a:extLst>
                    <a:ext uri="{9D8B030D-6E8A-4147-A177-3AD203B41FA5}">
                      <a16:colId xmlns:a16="http://schemas.microsoft.com/office/drawing/2014/main" val="20004"/>
                    </a:ext>
                  </a:extLst>
                </a:gridCol>
              </a:tblGrid>
              <a:tr h="414528">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Affiliation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Phone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Email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2608">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200" b="0" i="0" u="none" strike="noStrike" kern="1200" cap="none" normalizeH="0" baseline="0" dirty="0">
                          <a:ln>
                            <a:noFill/>
                          </a:ln>
                          <a:solidFill>
                            <a:srgbClr val="000000"/>
                          </a:solidFill>
                          <a:effectLst/>
                          <a:latin typeface="Times New Roman" pitchFamily="18" charset="0"/>
                          <a:ea typeface="굴림" charset="-127"/>
                          <a:cs typeface="Times New Roman" pitchFamily="18" charset="0"/>
                        </a:rPr>
                        <a:t>John Kenney</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itchFamily="18" charset="0"/>
                          <a:ea typeface="굴림" charset="-127"/>
                          <a:cs typeface="Times New Roman" pitchFamily="18" charset="0"/>
                        </a:rPr>
                        <a:t>Toyota Motor North America</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itchFamily="18" charset="0"/>
                          <a:ea typeface="굴림" charset="-127"/>
                          <a:cs typeface="Times New Roman" pitchFamily="18" charset="0"/>
                        </a:rPr>
                        <a:t>465 Bernardo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itchFamily="18" charset="0"/>
                          <a:ea typeface="굴림" charset="-127"/>
                          <a:cs typeface="Times New Roman" pitchFamily="18" charset="0"/>
                        </a:rPr>
                        <a:t>Mountain View CA</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a:ln>
                            <a:noFill/>
                          </a:ln>
                          <a:solidFill>
                            <a:srgbClr val="000000"/>
                          </a:solidFill>
                          <a:effectLst/>
                          <a:latin typeface="Times New Roman" pitchFamily="18" charset="0"/>
                          <a:ea typeface="굴림" charset="-127"/>
                          <a:cs typeface="Times New Roman" pitchFamily="18" charset="0"/>
                        </a:rPr>
                        <a:t> </a:t>
                      </a:r>
                      <a:endParaRPr kumimoji="0" lang="en-US" altLang="ko-KR" sz="1100" b="0" i="0" u="none" strike="noStrike" cap="none" normalizeH="0" baseline="0" dirty="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a:ln>
                            <a:noFill/>
                          </a:ln>
                          <a:solidFill>
                            <a:srgbClr val="000000"/>
                          </a:solidFill>
                          <a:effectLst/>
                          <a:latin typeface="Times New Roman" pitchFamily="18" charset="0"/>
                          <a:ea typeface="굴림" charset="-127"/>
                          <a:cs typeface="Times New Roman" pitchFamily="18" charset="0"/>
                        </a:rPr>
                        <a:t>jkenney@us.Toyota-itc.com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149873" y="604021"/>
            <a:ext cx="8498681" cy="4503370"/>
          </a:xfrm>
        </p:spPr>
        <p:txBody>
          <a:bodyPr>
            <a:normAutofit/>
          </a:bodyPr>
          <a:lstStyle/>
          <a:p>
            <a:pPr marL="0" indent="0">
              <a:defRPr/>
            </a:pPr>
            <a:r>
              <a:rPr lang="en-US" altLang="en-US" b="0" dirty="0"/>
              <a:t>The IEEE 1609 Working Group</a:t>
            </a:r>
          </a:p>
          <a:p>
            <a:pPr lvl="1">
              <a:defRPr/>
            </a:pPr>
            <a:r>
              <a:rPr lang="en-US" altLang="en-US" b="0" dirty="0"/>
              <a:t>“Middle layer” V2X protocols</a:t>
            </a:r>
          </a:p>
          <a:p>
            <a:pPr lvl="1">
              <a:defRPr/>
            </a:pPr>
            <a:r>
              <a:rPr lang="en-US" altLang="en-US" dirty="0"/>
              <a:t>Scope recently expanded to operate over LTE-V2X as well as DSRC</a:t>
            </a:r>
            <a:endParaRPr lang="en-US" altLang="en-US" sz="1600" dirty="0"/>
          </a:p>
        </p:txBody>
      </p:sp>
      <p:sp>
        <p:nvSpPr>
          <p:cNvPr id="5123"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July 2022</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143</a:t>
            </a:fld>
            <a:endParaRPr lang="en-GB" altLang="en-US" sz="1200" b="0" dirty="0"/>
          </a:p>
        </p:txBody>
      </p:sp>
      <p:grpSp>
        <p:nvGrpSpPr>
          <p:cNvPr id="2" name="Group 1">
            <a:extLst>
              <a:ext uri="{FF2B5EF4-FFF2-40B4-BE49-F238E27FC236}">
                <a16:creationId xmlns:a16="http://schemas.microsoft.com/office/drawing/2014/main" id="{1FD13B46-D442-4C9A-A7B0-0A9740430BA6}"/>
              </a:ext>
            </a:extLst>
          </p:cNvPr>
          <p:cNvGrpSpPr/>
          <p:nvPr/>
        </p:nvGrpSpPr>
        <p:grpSpPr>
          <a:xfrm>
            <a:off x="2376488" y="1900799"/>
            <a:ext cx="6985000" cy="4212282"/>
            <a:chOff x="1000125" y="1781175"/>
            <a:chExt cx="6985000" cy="4611562"/>
          </a:xfrm>
        </p:grpSpPr>
        <p:sp>
          <p:nvSpPr>
            <p:cNvPr id="5" name="Rectangle 6">
              <a:extLst>
                <a:ext uri="{FF2B5EF4-FFF2-40B4-BE49-F238E27FC236}">
                  <a16:creationId xmlns:a16="http://schemas.microsoft.com/office/drawing/2014/main" id="{4F4BDF9D-4CFE-4F1E-95AE-F19DF4A93063}"/>
                </a:ext>
              </a:extLst>
            </p:cNvPr>
            <p:cNvSpPr>
              <a:spLocks noChangeArrowheads="1"/>
            </p:cNvSpPr>
            <p:nvPr/>
          </p:nvSpPr>
          <p:spPr bwMode="auto">
            <a:xfrm>
              <a:off x="2108201" y="5857875"/>
              <a:ext cx="3689350" cy="455613"/>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6" name="Rectangle 7">
              <a:extLst>
                <a:ext uri="{FF2B5EF4-FFF2-40B4-BE49-F238E27FC236}">
                  <a16:creationId xmlns:a16="http://schemas.microsoft.com/office/drawing/2014/main" id="{B7373F80-FF57-4C7C-8BEF-BD661A3CA02F}"/>
                </a:ext>
              </a:extLst>
            </p:cNvPr>
            <p:cNvSpPr>
              <a:spLocks noChangeArrowheads="1"/>
            </p:cNvSpPr>
            <p:nvPr/>
          </p:nvSpPr>
          <p:spPr bwMode="auto">
            <a:xfrm>
              <a:off x="2108200" y="5197475"/>
              <a:ext cx="5700713" cy="452438"/>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7" name="Rectangle 8">
              <a:extLst>
                <a:ext uri="{FF2B5EF4-FFF2-40B4-BE49-F238E27FC236}">
                  <a16:creationId xmlns:a16="http://schemas.microsoft.com/office/drawing/2014/main" id="{85362A8E-64CD-4E0D-B12B-C453DBECDDD9}"/>
                </a:ext>
              </a:extLst>
            </p:cNvPr>
            <p:cNvSpPr>
              <a:spLocks noChangeArrowheads="1"/>
            </p:cNvSpPr>
            <p:nvPr/>
          </p:nvSpPr>
          <p:spPr bwMode="auto">
            <a:xfrm>
              <a:off x="2054225" y="3398838"/>
              <a:ext cx="2687638" cy="1389062"/>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8" name="Rectangle 9">
              <a:extLst>
                <a:ext uri="{FF2B5EF4-FFF2-40B4-BE49-F238E27FC236}">
                  <a16:creationId xmlns:a16="http://schemas.microsoft.com/office/drawing/2014/main" id="{F563EE88-0673-4C19-8405-FF42854892E1}"/>
                </a:ext>
              </a:extLst>
            </p:cNvPr>
            <p:cNvSpPr>
              <a:spLocks noChangeArrowheads="1"/>
            </p:cNvSpPr>
            <p:nvPr/>
          </p:nvSpPr>
          <p:spPr bwMode="auto">
            <a:xfrm>
              <a:off x="5040313" y="4200525"/>
              <a:ext cx="2605087" cy="546100"/>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9" name="Rectangle 10">
              <a:extLst>
                <a:ext uri="{FF2B5EF4-FFF2-40B4-BE49-F238E27FC236}">
                  <a16:creationId xmlns:a16="http://schemas.microsoft.com/office/drawing/2014/main" id="{6470697A-6920-448E-B826-340A69C0106B}"/>
                </a:ext>
              </a:extLst>
            </p:cNvPr>
            <p:cNvSpPr>
              <a:spLocks noChangeArrowheads="1"/>
            </p:cNvSpPr>
            <p:nvPr/>
          </p:nvSpPr>
          <p:spPr bwMode="auto">
            <a:xfrm>
              <a:off x="5053013" y="3470275"/>
              <a:ext cx="2606675" cy="454025"/>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0" name="Rectangle 11">
              <a:extLst>
                <a:ext uri="{FF2B5EF4-FFF2-40B4-BE49-F238E27FC236}">
                  <a16:creationId xmlns:a16="http://schemas.microsoft.com/office/drawing/2014/main" id="{33B9096A-2679-4BF0-A507-B19B4E0A8F33}"/>
                </a:ext>
              </a:extLst>
            </p:cNvPr>
            <p:cNvSpPr>
              <a:spLocks noChangeArrowheads="1"/>
            </p:cNvSpPr>
            <p:nvPr/>
          </p:nvSpPr>
          <p:spPr bwMode="auto">
            <a:xfrm>
              <a:off x="2043113" y="2005013"/>
              <a:ext cx="2687637" cy="1057275"/>
            </a:xfrm>
            <a:prstGeom prst="rect">
              <a:avLst/>
            </a:prstGeom>
            <a:solidFill>
              <a:srgbClr val="99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1" name="Rectangle 12">
              <a:extLst>
                <a:ext uri="{FF2B5EF4-FFF2-40B4-BE49-F238E27FC236}">
                  <a16:creationId xmlns:a16="http://schemas.microsoft.com/office/drawing/2014/main" id="{600896FA-D3E6-44CD-BB05-CF232236069A}"/>
                </a:ext>
              </a:extLst>
            </p:cNvPr>
            <p:cNvSpPr>
              <a:spLocks noChangeArrowheads="1"/>
            </p:cNvSpPr>
            <p:nvPr/>
          </p:nvSpPr>
          <p:spPr bwMode="auto">
            <a:xfrm>
              <a:off x="5053013" y="2055813"/>
              <a:ext cx="2606675" cy="960437"/>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2" name="Text Box 13">
              <a:extLst>
                <a:ext uri="{FF2B5EF4-FFF2-40B4-BE49-F238E27FC236}">
                  <a16:creationId xmlns:a16="http://schemas.microsoft.com/office/drawing/2014/main" id="{168DEACF-E035-4FB9-A7BE-517072028BBC}"/>
                </a:ext>
              </a:extLst>
            </p:cNvPr>
            <p:cNvSpPr txBox="1">
              <a:spLocks noChangeArrowheads="1"/>
            </p:cNvSpPr>
            <p:nvPr/>
          </p:nvSpPr>
          <p:spPr bwMode="auto">
            <a:xfrm>
              <a:off x="2124515" y="5880556"/>
              <a:ext cx="3673036" cy="512181"/>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DSRC PHY+MAC (IEEE 802.11p/IEEE 802.11bd)</a:t>
              </a:r>
            </a:p>
          </p:txBody>
        </p:sp>
        <p:sp>
          <p:nvSpPr>
            <p:cNvPr id="13" name="Text Box 14">
              <a:extLst>
                <a:ext uri="{FF2B5EF4-FFF2-40B4-BE49-F238E27FC236}">
                  <a16:creationId xmlns:a16="http://schemas.microsoft.com/office/drawing/2014/main" id="{354F576C-F47E-4703-A59E-2DD21BD67FF9}"/>
                </a:ext>
              </a:extLst>
            </p:cNvPr>
            <p:cNvSpPr txBox="1">
              <a:spLocks noChangeArrowheads="1"/>
            </p:cNvSpPr>
            <p:nvPr/>
          </p:nvSpPr>
          <p:spPr bwMode="auto">
            <a:xfrm>
              <a:off x="2944813" y="5234094"/>
              <a:ext cx="3870325"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DSRC Multi-Channel MAC (IEEE 1609.4)</a:t>
              </a:r>
            </a:p>
          </p:txBody>
        </p:sp>
        <p:sp>
          <p:nvSpPr>
            <p:cNvPr id="14" name="Text Box 15">
              <a:extLst>
                <a:ext uri="{FF2B5EF4-FFF2-40B4-BE49-F238E27FC236}">
                  <a16:creationId xmlns:a16="http://schemas.microsoft.com/office/drawing/2014/main" id="{A92A109D-75FA-4680-A028-27FAEDEBBF12}"/>
                </a:ext>
              </a:extLst>
            </p:cNvPr>
            <p:cNvSpPr txBox="1">
              <a:spLocks noChangeArrowheads="1"/>
            </p:cNvSpPr>
            <p:nvPr/>
          </p:nvSpPr>
          <p:spPr bwMode="auto">
            <a:xfrm>
              <a:off x="5797550" y="4224443"/>
              <a:ext cx="868363"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IPv6</a:t>
              </a:r>
            </a:p>
          </p:txBody>
        </p:sp>
        <p:sp>
          <p:nvSpPr>
            <p:cNvPr id="15" name="Text Box 16">
              <a:extLst>
                <a:ext uri="{FF2B5EF4-FFF2-40B4-BE49-F238E27FC236}">
                  <a16:creationId xmlns:a16="http://schemas.microsoft.com/office/drawing/2014/main" id="{FCF7D745-1F74-4F2F-83BD-99A6CD292630}"/>
                </a:ext>
              </a:extLst>
            </p:cNvPr>
            <p:cNvSpPr txBox="1">
              <a:spLocks noChangeArrowheads="1"/>
            </p:cNvSpPr>
            <p:nvPr/>
          </p:nvSpPr>
          <p:spPr bwMode="auto">
            <a:xfrm>
              <a:off x="5614988" y="3478319"/>
              <a:ext cx="1385887"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TCP/UDP</a:t>
              </a:r>
            </a:p>
          </p:txBody>
        </p:sp>
        <p:sp>
          <p:nvSpPr>
            <p:cNvPr id="16" name="Text Box 17">
              <a:extLst>
                <a:ext uri="{FF2B5EF4-FFF2-40B4-BE49-F238E27FC236}">
                  <a16:creationId xmlns:a16="http://schemas.microsoft.com/office/drawing/2014/main" id="{301F9309-2BA7-45B2-A1C8-E635F9B87571}"/>
                </a:ext>
              </a:extLst>
            </p:cNvPr>
            <p:cNvSpPr txBox="1">
              <a:spLocks noChangeArrowheads="1"/>
            </p:cNvSpPr>
            <p:nvPr/>
          </p:nvSpPr>
          <p:spPr bwMode="auto">
            <a:xfrm>
              <a:off x="2001838" y="2083734"/>
              <a:ext cx="2822575" cy="927753"/>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200" baseline="30000" dirty="0">
                  <a:latin typeface="Garamond" pitchFamily="18" charset="0"/>
                  <a:cs typeface="Arial" charset="0"/>
                </a:rPr>
                <a:t>Message</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Dictionary (SAE J2735</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Application Reqs. (SAE J2945/x)</a:t>
              </a:r>
              <a:endParaRPr kumimoji="1" lang="en-US" altLang="en-US" sz="2200" dirty="0">
                <a:latin typeface="Garamond" pitchFamily="18" charset="0"/>
                <a:cs typeface="Arial" charset="0"/>
              </a:endParaRPr>
            </a:p>
          </p:txBody>
        </p:sp>
        <p:sp>
          <p:nvSpPr>
            <p:cNvPr id="17" name="Text Box 18">
              <a:extLst>
                <a:ext uri="{FF2B5EF4-FFF2-40B4-BE49-F238E27FC236}">
                  <a16:creationId xmlns:a16="http://schemas.microsoft.com/office/drawing/2014/main" id="{331EA149-168C-4493-AD32-E7418C3AEDEF}"/>
                </a:ext>
              </a:extLst>
            </p:cNvPr>
            <p:cNvSpPr txBox="1">
              <a:spLocks noChangeArrowheads="1"/>
            </p:cNvSpPr>
            <p:nvPr/>
          </p:nvSpPr>
          <p:spPr bwMode="auto">
            <a:xfrm>
              <a:off x="5103813" y="2100526"/>
              <a:ext cx="2767012" cy="69188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2400" baseline="30000" dirty="0">
                  <a:latin typeface="Garamond" pitchFamily="18" charset="0"/>
                  <a:cs typeface="Arial" charset="0"/>
                </a:rPr>
                <a:t>Other DSRC applications</a:t>
              </a:r>
              <a:endParaRPr kumimoji="1" lang="en-US" altLang="en-US" sz="2400" dirty="0">
                <a:latin typeface="Garamond" pitchFamily="18" charset="0"/>
                <a:cs typeface="Arial" charset="0"/>
              </a:endParaRPr>
            </a:p>
          </p:txBody>
        </p:sp>
        <p:sp>
          <p:nvSpPr>
            <p:cNvPr id="18" name="Rectangle 19">
              <a:extLst>
                <a:ext uri="{FF2B5EF4-FFF2-40B4-BE49-F238E27FC236}">
                  <a16:creationId xmlns:a16="http://schemas.microsoft.com/office/drawing/2014/main" id="{0BF11D90-C72A-4ED3-859C-70DA038735D2}"/>
                </a:ext>
              </a:extLst>
            </p:cNvPr>
            <p:cNvSpPr>
              <a:spLocks noChangeArrowheads="1"/>
            </p:cNvSpPr>
            <p:nvPr/>
          </p:nvSpPr>
          <p:spPr bwMode="auto">
            <a:xfrm>
              <a:off x="1000125" y="1982788"/>
              <a:ext cx="731838" cy="2914650"/>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9" name="Text Box 20">
              <a:extLst>
                <a:ext uri="{FF2B5EF4-FFF2-40B4-BE49-F238E27FC236}">
                  <a16:creationId xmlns:a16="http://schemas.microsoft.com/office/drawing/2014/main" id="{1AACBBBE-99F1-4717-BE9E-28A0EC0058DA}"/>
                </a:ext>
              </a:extLst>
            </p:cNvPr>
            <p:cNvSpPr txBox="1">
              <a:spLocks noChangeArrowheads="1"/>
            </p:cNvSpPr>
            <p:nvPr/>
          </p:nvSpPr>
          <p:spPr bwMode="auto">
            <a:xfrm>
              <a:off x="1111250" y="1951038"/>
              <a:ext cx="377547" cy="3116264"/>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square" lIns="65028" tIns="130055" rIns="65028" bIns="130055" anchor="b">
              <a:spAutoFit/>
            </a:bodyPr>
            <a:lstStyle>
              <a:lvl1pPr eaLnBrk="0" hangingPunct="0">
                <a:defRPr kumimoji="1" sz="1600" b="1">
                  <a:solidFill>
                    <a:schemeClr val="tx1"/>
                  </a:solidFill>
                  <a:latin typeface="Arial" pitchFamily="34" charset="0"/>
                  <a:ea typeface="ＭＳ Ｐゴシック" pitchFamily="34" charset="-128"/>
                </a:defRPr>
              </a:lvl1pPr>
              <a:lvl2pPr marL="742950" indent="-285750" eaLnBrk="0" hangingPunct="0">
                <a:defRPr kumimoji="1" sz="1600" b="1">
                  <a:solidFill>
                    <a:schemeClr val="tx1"/>
                  </a:solidFill>
                  <a:latin typeface="Arial" pitchFamily="34" charset="0"/>
                  <a:ea typeface="ＭＳ Ｐゴシック" pitchFamily="34" charset="-128"/>
                </a:defRPr>
              </a:lvl2pPr>
              <a:lvl3pPr marL="1143000" indent="-228600" eaLnBrk="0" hangingPunct="0">
                <a:defRPr kumimoji="1" sz="1600" b="1">
                  <a:solidFill>
                    <a:schemeClr val="tx1"/>
                  </a:solidFill>
                  <a:latin typeface="Arial" pitchFamily="34" charset="0"/>
                  <a:ea typeface="ＭＳ Ｐゴシック" pitchFamily="34" charset="-128"/>
                </a:defRPr>
              </a:lvl3pPr>
              <a:lvl4pPr marL="1600200" indent="-228600" eaLnBrk="0" hangingPunct="0">
                <a:defRPr kumimoji="1" sz="1600" b="1">
                  <a:solidFill>
                    <a:schemeClr val="tx1"/>
                  </a:solidFill>
                  <a:latin typeface="Arial" pitchFamily="34" charset="0"/>
                  <a:ea typeface="ＭＳ Ｐゴシック" pitchFamily="34" charset="-128"/>
                </a:defRPr>
              </a:lvl4pPr>
              <a:lvl5pPr marL="2057400" indent="-228600" eaLnBrk="0" hangingPunct="0">
                <a:defRPr kumimoji="1" sz="1600" b="1">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9pPr>
            </a:lstStyle>
            <a:p>
              <a:pPr eaLnBrk="1" hangingPunct="1">
                <a:spcBef>
                  <a:spcPct val="50000"/>
                </a:spcBef>
                <a:defRPr/>
              </a:pPr>
              <a:r>
                <a:rPr lang="en-US" sz="2400" baseline="30000" dirty="0">
                  <a:latin typeface="Garamond" pitchFamily="18" charset="0"/>
                  <a:cs typeface="Arial" pitchFamily="34" charset="0"/>
                </a:rPr>
                <a:t>DSRC Security (IEEE 1609.2)</a:t>
              </a:r>
            </a:p>
          </p:txBody>
        </p:sp>
        <p:sp>
          <p:nvSpPr>
            <p:cNvPr id="20" name="Text Box 21">
              <a:extLst>
                <a:ext uri="{FF2B5EF4-FFF2-40B4-BE49-F238E27FC236}">
                  <a16:creationId xmlns:a16="http://schemas.microsoft.com/office/drawing/2014/main" id="{376EDE92-1F65-402E-A033-1DA3C4A07D7B}"/>
                </a:ext>
              </a:extLst>
            </p:cNvPr>
            <p:cNvSpPr txBox="1">
              <a:spLocks noChangeArrowheads="1"/>
            </p:cNvSpPr>
            <p:nvPr/>
          </p:nvSpPr>
          <p:spPr bwMode="auto">
            <a:xfrm>
              <a:off x="2258881" y="3185252"/>
              <a:ext cx="2471738" cy="1770129"/>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1600" dirty="0">
                  <a:latin typeface="Garamond" pitchFamily="18" charset="0"/>
                  <a:cs typeface="Arial" charset="0"/>
                </a:rPr>
                <a:t>DSRC WAVE Short Message Protocol (WSMP) and WAVE Service Advertisement (WSA)</a:t>
              </a:r>
            </a:p>
            <a:p>
              <a:pPr algn="ctr" eaLnBrk="1" hangingPunct="1">
                <a:spcBef>
                  <a:spcPct val="50000"/>
                </a:spcBef>
                <a:buFontTx/>
                <a:buNone/>
              </a:pPr>
              <a:r>
                <a:rPr kumimoji="1" lang="en-US" altLang="en-US" sz="1600" dirty="0">
                  <a:latin typeface="Garamond" pitchFamily="18" charset="0"/>
                  <a:cs typeface="Arial" charset="0"/>
                </a:rPr>
                <a:t>(IEEE 1609.3)</a:t>
              </a:r>
            </a:p>
          </p:txBody>
        </p:sp>
        <p:sp>
          <p:nvSpPr>
            <p:cNvPr id="21" name="AutoShape 22">
              <a:extLst>
                <a:ext uri="{FF2B5EF4-FFF2-40B4-BE49-F238E27FC236}">
                  <a16:creationId xmlns:a16="http://schemas.microsoft.com/office/drawing/2014/main" id="{6841239A-DAA0-4CAA-81A9-1A3F523E3EE3}"/>
                </a:ext>
              </a:extLst>
            </p:cNvPr>
            <p:cNvSpPr>
              <a:spLocks noChangeArrowheads="1"/>
            </p:cNvSpPr>
            <p:nvPr/>
          </p:nvSpPr>
          <p:spPr bwMode="auto">
            <a:xfrm>
              <a:off x="4945063" y="1781175"/>
              <a:ext cx="3040062" cy="3116263"/>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grpSp>
      <p:sp>
        <p:nvSpPr>
          <p:cNvPr id="23" name="Rectangle 6">
            <a:extLst>
              <a:ext uri="{FF2B5EF4-FFF2-40B4-BE49-F238E27FC236}">
                <a16:creationId xmlns:a16="http://schemas.microsoft.com/office/drawing/2014/main" id="{07E14352-8829-43DB-9050-C152BC0BC18C}"/>
              </a:ext>
            </a:extLst>
          </p:cNvPr>
          <p:cNvSpPr>
            <a:spLocks noChangeArrowheads="1"/>
          </p:cNvSpPr>
          <p:nvPr/>
        </p:nvSpPr>
        <p:spPr bwMode="auto">
          <a:xfrm>
            <a:off x="7317438" y="5624530"/>
            <a:ext cx="1867838" cy="416165"/>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25" name="Text Box 13">
            <a:extLst>
              <a:ext uri="{FF2B5EF4-FFF2-40B4-BE49-F238E27FC236}">
                <a16:creationId xmlns:a16="http://schemas.microsoft.com/office/drawing/2014/main" id="{30D6986F-6EFE-41EC-8B22-AA33DB0B7410}"/>
              </a:ext>
            </a:extLst>
          </p:cNvPr>
          <p:cNvSpPr txBox="1">
            <a:spLocks noChangeArrowheads="1"/>
          </p:cNvSpPr>
          <p:nvPr/>
        </p:nvSpPr>
        <p:spPr bwMode="auto">
          <a:xfrm>
            <a:off x="7684294" y="5677491"/>
            <a:ext cx="1152128" cy="467835"/>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LTE-V2X PC5</a:t>
            </a:r>
          </a:p>
        </p:txBody>
      </p:sp>
      <p:sp>
        <p:nvSpPr>
          <p:cNvPr id="3" name="TextBox 2">
            <a:extLst>
              <a:ext uri="{FF2B5EF4-FFF2-40B4-BE49-F238E27FC236}">
                <a16:creationId xmlns:a16="http://schemas.microsoft.com/office/drawing/2014/main" id="{0A08D201-07F6-4EEE-BEEF-3BE90830DB6B}"/>
              </a:ext>
            </a:extLst>
          </p:cNvPr>
          <p:cNvSpPr txBox="1"/>
          <p:nvPr/>
        </p:nvSpPr>
        <p:spPr>
          <a:xfrm>
            <a:off x="5199150" y="6113082"/>
            <a:ext cx="5206682" cy="461665"/>
          </a:xfrm>
          <a:prstGeom prst="rect">
            <a:avLst/>
          </a:prstGeom>
          <a:noFill/>
        </p:spPr>
        <p:txBody>
          <a:bodyPr wrap="none" rtlCol="0">
            <a:spAutoFit/>
          </a:bodyPr>
          <a:lstStyle/>
          <a:p>
            <a:r>
              <a:rPr lang="en-US" b="1" dirty="0">
                <a:solidFill>
                  <a:srgbClr val="002060"/>
                </a:solidFill>
              </a:rPr>
              <a:t>FCC moving from DSRC to LTE-V2X</a:t>
            </a:r>
          </a:p>
        </p:txBody>
      </p:sp>
      <p:sp>
        <p:nvSpPr>
          <p:cNvPr id="22" name="Arrow: Bent 21">
            <a:extLst>
              <a:ext uri="{FF2B5EF4-FFF2-40B4-BE49-F238E27FC236}">
                <a16:creationId xmlns:a16="http://schemas.microsoft.com/office/drawing/2014/main" id="{FCC3B5CF-950D-419E-B145-62537CD515A8}"/>
              </a:ext>
            </a:extLst>
          </p:cNvPr>
          <p:cNvSpPr/>
          <p:nvPr/>
        </p:nvSpPr>
        <p:spPr bwMode="auto">
          <a:xfrm flipV="1">
            <a:off x="4688770" y="6067678"/>
            <a:ext cx="510380" cy="276998"/>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29" name="Arrow: Bent 28">
            <a:extLst>
              <a:ext uri="{FF2B5EF4-FFF2-40B4-BE49-F238E27FC236}">
                <a16:creationId xmlns:a16="http://schemas.microsoft.com/office/drawing/2014/main" id="{08ADE026-01B9-4858-8283-635BAE9384A8}"/>
              </a:ext>
            </a:extLst>
          </p:cNvPr>
          <p:cNvSpPr/>
          <p:nvPr/>
        </p:nvSpPr>
        <p:spPr bwMode="auto">
          <a:xfrm rot="16200000" flipV="1">
            <a:off x="7962259" y="5919304"/>
            <a:ext cx="276998" cy="530225"/>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30" name="Footer Placeholder 4">
            <a:extLst>
              <a:ext uri="{FF2B5EF4-FFF2-40B4-BE49-F238E27FC236}">
                <a16:creationId xmlns:a16="http://schemas.microsoft.com/office/drawing/2014/main" id="{39FF489E-957D-4BB3-A1DC-E703A9CCCE22}"/>
              </a:ext>
            </a:extLst>
          </p:cNvPr>
          <p:cNvSpPr>
            <a:spLocks noGrp="1"/>
          </p:cNvSpPr>
          <p:nvPr>
            <p:ph type="ftr" sz="quarter" idx="11"/>
          </p:nvPr>
        </p:nvSpPr>
        <p:spPr bwMode="auto">
          <a:xfrm>
            <a:off x="724498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John Kenney, Toyota</a:t>
            </a:r>
            <a:endParaRPr lang="en-GB" altLang="en-US" sz="1200" b="0"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621951"/>
            <a:ext cx="7772400" cy="5616575"/>
          </a:xfrm>
        </p:spPr>
        <p:txBody>
          <a:bodyPr/>
          <a:lstStyle/>
          <a:p>
            <a:pPr>
              <a:defRPr/>
            </a:pPr>
            <a:r>
              <a:rPr lang="en-US" altLang="en-US" sz="2000" dirty="0"/>
              <a:t>IEEE 1609 WG is tracking IEEE 802.11bd progress</a:t>
            </a:r>
          </a:p>
          <a:p>
            <a:pPr>
              <a:defRPr/>
            </a:pPr>
            <a:r>
              <a:rPr lang="en-US" altLang="en-US" sz="2000" b="0" dirty="0"/>
              <a:t>Good alignment achieved between 802.11 and 1609 WGs</a:t>
            </a:r>
          </a:p>
          <a:p>
            <a:pPr>
              <a:defRPr/>
            </a:pPr>
            <a:r>
              <a:rPr lang="en-US" altLang="en-US" sz="2000" b="0" dirty="0"/>
              <a:t>Areas of highest interest for IEEE 1609 WG:</a:t>
            </a:r>
          </a:p>
          <a:p>
            <a:pPr lvl="1">
              <a:defRPr/>
            </a:pPr>
            <a:r>
              <a:rPr lang="en-US" altLang="en-US" sz="1800" dirty="0"/>
              <a:t>Interface and primitives between MAC/MLME and IEEE 1609 middle layers</a:t>
            </a:r>
          </a:p>
          <a:p>
            <a:pPr lvl="1">
              <a:defRPr/>
            </a:pPr>
            <a:r>
              <a:rPr lang="en-US" altLang="en-US" sz="1800" dirty="0"/>
              <a:t>IEEE 802.11bd-enabled positioning</a:t>
            </a:r>
          </a:p>
          <a:p>
            <a:pPr marL="0" indent="0">
              <a:defRPr/>
            </a:pPr>
            <a:endParaRPr lang="en-US" altLang="en-US" sz="2000" b="0" dirty="0"/>
          </a:p>
          <a:p>
            <a:pPr>
              <a:defRPr/>
            </a:pPr>
            <a:r>
              <a:rPr lang="en-US" altLang="en-US" sz="2000" b="0" dirty="0"/>
              <a:t>IEEE 1609 WG is currently focused on improvements to V2X Security standards (IEEE 1609.2, IEEE 1609.2.1)</a:t>
            </a:r>
          </a:p>
          <a:p>
            <a:pPr>
              <a:defRPr/>
            </a:pPr>
            <a:endParaRPr lang="en-US" altLang="en-US" sz="2000" b="0" dirty="0"/>
          </a:p>
          <a:p>
            <a:pPr>
              <a:defRPr/>
            </a:pPr>
            <a:r>
              <a:rPr lang="en-US" altLang="en-US" sz="2000" b="0" dirty="0"/>
              <a:t>IEEE 1609 meeting schedule (all will be by teleconference):</a:t>
            </a:r>
            <a:endParaRPr lang="en-US" altLang="en-US" sz="1800" dirty="0"/>
          </a:p>
          <a:p>
            <a:pPr lvl="1">
              <a:defRPr/>
            </a:pPr>
            <a:r>
              <a:rPr lang="en-US" altLang="en-US" sz="1800" dirty="0"/>
              <a:t>August 16, 2022 (noon-5 pm ET)</a:t>
            </a:r>
          </a:p>
          <a:p>
            <a:pPr lvl="1">
              <a:defRPr/>
            </a:pPr>
            <a:r>
              <a:rPr lang="en-US" altLang="en-US" sz="1800" dirty="0"/>
              <a:t>October 11, 2022 (noon-5 pm ET)</a:t>
            </a:r>
          </a:p>
          <a:p>
            <a:pPr lvl="1">
              <a:defRPr/>
            </a:pPr>
            <a:r>
              <a:rPr lang="en-US" altLang="en-US" sz="1800" dirty="0"/>
              <a:t>December 6, 2022 (noon-5 pm ET) [to be confirmed August 16]</a:t>
            </a:r>
          </a:p>
        </p:txBody>
      </p:sp>
      <p:sp>
        <p:nvSpPr>
          <p:cNvPr id="2"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July 2022</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144</a:t>
            </a:fld>
            <a:endParaRPr lang="en-GB" altLang="en-US" sz="1200" b="0" dirty="0"/>
          </a:p>
        </p:txBody>
      </p:sp>
      <p:sp>
        <p:nvSpPr>
          <p:cNvPr id="7" name="Footer Placeholder 4">
            <a:extLst>
              <a:ext uri="{FF2B5EF4-FFF2-40B4-BE49-F238E27FC236}">
                <a16:creationId xmlns:a16="http://schemas.microsoft.com/office/drawing/2014/main" id="{20B66C53-FC6D-4733-8CAD-F9F74CBFE704}"/>
              </a:ext>
            </a:extLst>
          </p:cNvPr>
          <p:cNvSpPr>
            <a:spLocks noGrp="1"/>
          </p:cNvSpPr>
          <p:nvPr>
            <p:ph type="ftr" sz="quarter" idx="11"/>
          </p:nvPr>
        </p:nvSpPr>
        <p:spPr bwMode="auto">
          <a:xfrm>
            <a:off x="724498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John Kenney, Toyota</a:t>
            </a:r>
            <a:endParaRPr lang="en-GB" altLang="en-US" sz="1200" b="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B42F-568D-4A28-A05F-BF78B047AADC}"/>
              </a:ext>
            </a:extLst>
          </p:cNvPr>
          <p:cNvSpPr>
            <a:spLocks noGrp="1"/>
          </p:cNvSpPr>
          <p:nvPr>
            <p:ph type="title"/>
          </p:nvPr>
        </p:nvSpPr>
        <p:spPr/>
        <p:txBody>
          <a:bodyPr/>
          <a:lstStyle/>
          <a:p>
            <a:r>
              <a:rPr lang="en-US" dirty="0"/>
              <a:t>WG Style Guide, 11be and </a:t>
            </a:r>
            <a:r>
              <a:rPr lang="en-US" dirty="0" err="1"/>
              <a:t>REVme</a:t>
            </a:r>
            <a:r>
              <a:rPr lang="en-US" dirty="0"/>
              <a:t> practice</a:t>
            </a:r>
          </a:p>
        </p:txBody>
      </p:sp>
      <p:sp>
        <p:nvSpPr>
          <p:cNvPr id="3" name="Content Placeholder 2">
            <a:extLst>
              <a:ext uri="{FF2B5EF4-FFF2-40B4-BE49-F238E27FC236}">
                <a16:creationId xmlns:a16="http://schemas.microsoft.com/office/drawing/2014/main" id="{9E8181F9-FE4E-4B5B-A2BC-D06A058731DB}"/>
              </a:ext>
            </a:extLst>
          </p:cNvPr>
          <p:cNvSpPr>
            <a:spLocks noGrp="1"/>
          </p:cNvSpPr>
          <p:nvPr>
            <p:ph idx="1"/>
          </p:nvPr>
        </p:nvSpPr>
        <p:spPr/>
        <p:txBody>
          <a:bodyPr/>
          <a:lstStyle/>
          <a:p>
            <a:pPr marL="0" marR="0">
              <a:spcBef>
                <a:spcPts val="0"/>
              </a:spcBef>
              <a:spcAft>
                <a:spcPts val="0"/>
              </a:spcAft>
            </a:pPr>
            <a:r>
              <a:rPr lang="en-US" sz="1800" dirty="0">
                <a:solidFill>
                  <a:schemeClr val="tx1"/>
                </a:solidFill>
                <a:effectLst/>
                <a:ea typeface="Times New Roman" panose="02020603050405020304" pitchFamily="18" charset="0"/>
              </a:rPr>
              <a:t>Topics – ANA assignments. </a:t>
            </a:r>
            <a:r>
              <a:rPr lang="en-US" sz="1800" dirty="0">
                <a:solidFill>
                  <a:schemeClr val="tx1"/>
                </a:solidFill>
                <a:ea typeface="Times New Roman" panose="02020603050405020304" pitchFamily="18" charset="0"/>
              </a:rPr>
              <a:t>In October we detected a duplicated assignment. </a:t>
            </a:r>
          </a:p>
          <a:p>
            <a:pPr marL="0" marR="0">
              <a:spcBef>
                <a:spcPts val="0"/>
              </a:spcBef>
              <a:spcAft>
                <a:spcPts val="0"/>
              </a:spcAft>
            </a:pPr>
            <a:endParaRPr lang="en-US" sz="1800" dirty="0">
              <a:solidFill>
                <a:schemeClr val="tx1"/>
              </a:solidFill>
              <a:effectLst/>
              <a:ea typeface="Times New Roman" panose="02020603050405020304" pitchFamily="18" charset="0"/>
            </a:endParaRPr>
          </a:p>
          <a:p>
            <a:pPr marL="0" marR="0">
              <a:spcBef>
                <a:spcPts val="0"/>
              </a:spcBef>
              <a:spcAft>
                <a:spcPts val="0"/>
              </a:spcAft>
            </a:pPr>
            <a:r>
              <a:rPr lang="en-US" sz="1800" dirty="0">
                <a:solidFill>
                  <a:schemeClr val="tx1"/>
                </a:solidFill>
                <a:ea typeface="Times New Roman" panose="02020603050405020304" pitchFamily="18" charset="0"/>
              </a:rPr>
              <a:t>   Always include the latest ANA assignments in Editors meeting on an ANA slide. </a:t>
            </a:r>
            <a:endParaRPr lang="en-US" sz="1800" dirty="0">
              <a:solidFill>
                <a:schemeClr val="tx1"/>
              </a:solidFill>
              <a:effectLst/>
              <a:ea typeface="Times New Roman" panose="02020603050405020304" pitchFamily="18" charset="0"/>
            </a:endParaRPr>
          </a:p>
          <a:p>
            <a:r>
              <a:rPr lang="en-US" dirty="0"/>
              <a:t>  </a:t>
            </a:r>
            <a:r>
              <a:rPr lang="en-US" sz="1800" dirty="0"/>
              <a:t>Request every meeting there is an Editor’s review of latest ANA assignments.</a:t>
            </a:r>
          </a:p>
          <a:p>
            <a:r>
              <a:rPr lang="en-US" sz="1800" dirty="0"/>
              <a:t>   A new revision of the ANA database is available</a:t>
            </a:r>
          </a:p>
          <a:p>
            <a:r>
              <a:rPr lang="en-US" sz="1800" dirty="0">
                <a:hlinkClick r:id="rId2"/>
              </a:rPr>
              <a:t>https://mentor.ieee.org/802.11/dcn/11/11-11-0270-62-0000-ana-database.xls</a:t>
            </a:r>
            <a:r>
              <a:rPr lang="en-US" sz="1800" dirty="0"/>
              <a:t> </a:t>
            </a:r>
          </a:p>
          <a:p>
            <a:r>
              <a:rPr lang="en-US" sz="1800" dirty="0"/>
              <a:t>   Changes since May:</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800" b="0" i="0" u="none" strike="noStrike" cap="none" normalizeH="0" baseline="0" dirty="0" err="1">
                <a:ln>
                  <a:noFill/>
                </a:ln>
                <a:solidFill>
                  <a:schemeClr val="tx1"/>
                </a:solidFill>
                <a:effectLst/>
                <a:ea typeface="Times New Roman" panose="02020603050405020304" pitchFamily="18" charset="0"/>
              </a:rPr>
              <a:t>TGme</a:t>
            </a:r>
            <a:r>
              <a:rPr kumimoji="0" lang="en-US" altLang="en-US" sz="1800" b="0" i="0" u="none" strike="noStrike" cap="none" normalizeH="0" baseline="0" dirty="0">
                <a:ln>
                  <a:noFill/>
                </a:ln>
                <a:solidFill>
                  <a:schemeClr val="tx1"/>
                </a:solidFill>
                <a:effectLst/>
                <a:ea typeface="Times New Roman" panose="02020603050405020304" pitchFamily="18" charset="0"/>
              </a:rPr>
              <a:t>: allocate Extended RSN Capabilities, release some RSN Capabilities, allocate MIB objects</a:t>
            </a:r>
            <a:endParaRPr kumimoji="0" lang="en-US" altLang="en-US" sz="1800" b="0" i="0" u="none" strike="noStrike" cap="none" normalizeH="0" baseline="0" dirty="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800" b="0" i="0" u="none" strike="noStrike" cap="none" normalizeH="0" baseline="0" dirty="0" err="1">
                <a:ln>
                  <a:noFill/>
                </a:ln>
                <a:solidFill>
                  <a:schemeClr val="tx1"/>
                </a:solidFill>
                <a:effectLst/>
                <a:ea typeface="Times New Roman" panose="02020603050405020304" pitchFamily="18" charset="0"/>
              </a:rPr>
              <a:t>TGaz</a:t>
            </a:r>
            <a:r>
              <a:rPr kumimoji="0" lang="en-US" altLang="en-US" sz="1800" b="0" i="0" u="none" strike="noStrike" cap="none" normalizeH="0" baseline="0" dirty="0">
                <a:ln>
                  <a:noFill/>
                </a:ln>
                <a:solidFill>
                  <a:schemeClr val="tx1"/>
                </a:solidFill>
                <a:effectLst/>
                <a:ea typeface="Times New Roman" panose="02020603050405020304" pitchFamily="18" charset="0"/>
              </a:rPr>
              <a:t>: allocate Extended RSN Capabilities – URNM-MFPR</a:t>
            </a:r>
            <a:endParaRPr kumimoji="0" lang="en-US" altLang="en-US" sz="1800" b="0" i="0" u="none" strike="noStrike" cap="none" normalizeH="0" baseline="0" dirty="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800" b="0" i="0" u="none" strike="noStrike" cap="none" normalizeH="0" baseline="0" dirty="0">
                <a:ln>
                  <a:noFill/>
                </a:ln>
                <a:solidFill>
                  <a:schemeClr val="tx1"/>
                </a:solidFill>
                <a:effectLst/>
                <a:ea typeface="Times New Roman" panose="02020603050405020304" pitchFamily="18" charset="0"/>
              </a:rPr>
              <a:t>ANA: release HCCA related Data frame subtypes</a:t>
            </a:r>
            <a:endParaRPr kumimoji="0" lang="en-US" altLang="en-US" sz="1800" b="0" i="0" u="none" strike="noStrike" cap="none" normalizeH="0" baseline="0" dirty="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800" b="0" i="0" u="none" strike="noStrike" cap="none" normalizeH="0" baseline="0" dirty="0" err="1">
                <a:ln>
                  <a:noFill/>
                </a:ln>
                <a:solidFill>
                  <a:schemeClr val="tx1"/>
                </a:solidFill>
                <a:effectLst/>
                <a:ea typeface="Times New Roman" panose="02020603050405020304" pitchFamily="18" charset="0"/>
              </a:rPr>
              <a:t>TGbc</a:t>
            </a:r>
            <a:r>
              <a:rPr kumimoji="0" lang="en-US" altLang="en-US" sz="1800" b="0" i="0" u="none" strike="noStrike" cap="none" normalizeH="0" baseline="0" dirty="0">
                <a:ln>
                  <a:noFill/>
                </a:ln>
                <a:solidFill>
                  <a:schemeClr val="tx1"/>
                </a:solidFill>
                <a:effectLst/>
                <a:ea typeface="Times New Roman" panose="02020603050405020304" pitchFamily="18" charset="0"/>
              </a:rPr>
              <a:t>: allocate EBCS Data frame subtype, Element ID Extensions, MIB objects</a:t>
            </a:r>
            <a:endParaRPr kumimoji="0" lang="en-US" altLang="en-US" sz="1800" b="0" i="0" u="none" strike="noStrike" cap="none" normalizeH="0" baseline="0" dirty="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800" b="0" i="0" u="none" strike="noStrike" cap="none" normalizeH="0" baseline="0" dirty="0" err="1">
                <a:ln>
                  <a:noFill/>
                </a:ln>
                <a:solidFill>
                  <a:schemeClr val="tx1"/>
                </a:solidFill>
                <a:effectLst/>
                <a:ea typeface="Times New Roman" panose="02020603050405020304" pitchFamily="18" charset="0"/>
              </a:rPr>
              <a:t>TGme</a:t>
            </a:r>
            <a:r>
              <a:rPr kumimoji="0" lang="en-US" altLang="en-US" sz="1800" b="0" i="0" u="none" strike="noStrike" cap="none" normalizeH="0" baseline="0" dirty="0">
                <a:ln>
                  <a:noFill/>
                </a:ln>
                <a:solidFill>
                  <a:schemeClr val="tx1"/>
                </a:solidFill>
                <a:effectLst/>
                <a:ea typeface="Times New Roman" panose="02020603050405020304" pitchFamily="18" charset="0"/>
              </a:rPr>
              <a:t>: allocate Element ID Extension – AKM Suite Selector</a:t>
            </a:r>
            <a:endParaRPr kumimoji="0" lang="en-US" altLang="en-US" sz="1800" b="0" i="0" u="none" strike="noStrike" cap="none" normalizeH="0" baseline="0" dirty="0">
              <a:ln>
                <a:noFill/>
              </a:ln>
              <a:solidFill>
                <a:schemeClr val="tx1"/>
              </a:solidFill>
              <a:effectLst/>
            </a:endParaRPr>
          </a:p>
          <a:p>
            <a:endParaRPr lang="en-US" sz="1800" dirty="0"/>
          </a:p>
          <a:p>
            <a:r>
              <a:rPr lang="en-US" sz="1800" dirty="0"/>
              <a:t>   </a:t>
            </a:r>
          </a:p>
        </p:txBody>
      </p:sp>
      <p:sp>
        <p:nvSpPr>
          <p:cNvPr id="7" name="Footer Placeholder 6">
            <a:extLst>
              <a:ext uri="{FF2B5EF4-FFF2-40B4-BE49-F238E27FC236}">
                <a16:creationId xmlns:a16="http://schemas.microsoft.com/office/drawing/2014/main" id="{C6BE38BA-D44F-43B9-9DF2-22B314330DAB}"/>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443D0D29-9051-4610-8A5D-4A6D8A937B1F}"/>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9" name="Date Placeholder 8">
            <a:extLst>
              <a:ext uri="{FF2B5EF4-FFF2-40B4-BE49-F238E27FC236}">
                <a16:creationId xmlns:a16="http://schemas.microsoft.com/office/drawing/2014/main" id="{369AEF9F-3F35-4C1D-8AC6-90DF260F42BC}"/>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865217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5FAE9-1E36-467B-9DC7-4B8F70B1E1A4}"/>
              </a:ext>
            </a:extLst>
          </p:cNvPr>
          <p:cNvSpPr>
            <a:spLocks noGrp="1"/>
          </p:cNvSpPr>
          <p:nvPr>
            <p:ph type="title"/>
          </p:nvPr>
        </p:nvSpPr>
        <p:spPr/>
        <p:txBody>
          <a:bodyPr/>
          <a:lstStyle/>
          <a:p>
            <a:r>
              <a:rPr lang="en-US" dirty="0"/>
              <a:t>ANA assignments to July 8, 2022</a:t>
            </a:r>
          </a:p>
        </p:txBody>
      </p:sp>
      <p:sp>
        <p:nvSpPr>
          <p:cNvPr id="7" name="Rectangle 1">
            <a:extLst>
              <a:ext uri="{FF2B5EF4-FFF2-40B4-BE49-F238E27FC236}">
                <a16:creationId xmlns:a16="http://schemas.microsoft.com/office/drawing/2014/main" id="{4171984E-1895-4221-904F-B876997E2F98}"/>
              </a:ext>
            </a:extLst>
          </p:cNvPr>
          <p:cNvSpPr>
            <a:spLocks noChangeArrowheads="1"/>
          </p:cNvSpPr>
          <p:nvPr/>
        </p:nvSpPr>
        <p:spPr bwMode="auto">
          <a:xfrm>
            <a:off x="1133320" y="1581152"/>
            <a:ext cx="4466287"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Here are the ANA assignments, releases, </a:t>
            </a:r>
            <a:r>
              <a:rPr kumimoji="0" lang="en-US" altLang="en-US" sz="11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etc</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since the May session:</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Table 8">
            <a:extLst>
              <a:ext uri="{FF2B5EF4-FFF2-40B4-BE49-F238E27FC236}">
                <a16:creationId xmlns:a16="http://schemas.microsoft.com/office/drawing/2014/main" id="{E223890A-23D0-E4F0-FA32-67727F44573C}"/>
              </a:ext>
            </a:extLst>
          </p:cNvPr>
          <p:cNvGraphicFramePr>
            <a:graphicFrameLocks noGrp="1"/>
          </p:cNvGraphicFramePr>
          <p:nvPr/>
        </p:nvGraphicFramePr>
        <p:xfrm>
          <a:off x="2164481" y="1858281"/>
          <a:ext cx="7861451" cy="4359052"/>
        </p:xfrm>
        <a:graphic>
          <a:graphicData uri="http://schemas.openxmlformats.org/drawingml/2006/table">
            <a:tbl>
              <a:tblPr firstRow="1" firstCol="1" bandRow="1">
                <a:tableStyleId>{5C22544A-7EE6-4342-B048-85BDC9FD1C3A}</a:tableStyleId>
              </a:tblPr>
              <a:tblGrid>
                <a:gridCol w="449267">
                  <a:extLst>
                    <a:ext uri="{9D8B030D-6E8A-4147-A177-3AD203B41FA5}">
                      <a16:colId xmlns:a16="http://schemas.microsoft.com/office/drawing/2014/main" val="482639902"/>
                    </a:ext>
                  </a:extLst>
                </a:gridCol>
                <a:gridCol w="287635">
                  <a:extLst>
                    <a:ext uri="{9D8B030D-6E8A-4147-A177-3AD203B41FA5}">
                      <a16:colId xmlns:a16="http://schemas.microsoft.com/office/drawing/2014/main" val="2971739850"/>
                    </a:ext>
                  </a:extLst>
                </a:gridCol>
                <a:gridCol w="316891">
                  <a:extLst>
                    <a:ext uri="{9D8B030D-6E8A-4147-A177-3AD203B41FA5}">
                      <a16:colId xmlns:a16="http://schemas.microsoft.com/office/drawing/2014/main" val="1490061617"/>
                    </a:ext>
                  </a:extLst>
                </a:gridCol>
                <a:gridCol w="379458">
                  <a:extLst>
                    <a:ext uri="{9D8B030D-6E8A-4147-A177-3AD203B41FA5}">
                      <a16:colId xmlns:a16="http://schemas.microsoft.com/office/drawing/2014/main" val="1486810194"/>
                    </a:ext>
                  </a:extLst>
                </a:gridCol>
                <a:gridCol w="300091">
                  <a:extLst>
                    <a:ext uri="{9D8B030D-6E8A-4147-A177-3AD203B41FA5}">
                      <a16:colId xmlns:a16="http://schemas.microsoft.com/office/drawing/2014/main" val="3555673672"/>
                    </a:ext>
                  </a:extLst>
                </a:gridCol>
                <a:gridCol w="817139">
                  <a:extLst>
                    <a:ext uri="{9D8B030D-6E8A-4147-A177-3AD203B41FA5}">
                      <a16:colId xmlns:a16="http://schemas.microsoft.com/office/drawing/2014/main" val="2935702751"/>
                    </a:ext>
                  </a:extLst>
                </a:gridCol>
                <a:gridCol w="445212">
                  <a:extLst>
                    <a:ext uri="{9D8B030D-6E8A-4147-A177-3AD203B41FA5}">
                      <a16:colId xmlns:a16="http://schemas.microsoft.com/office/drawing/2014/main" val="3651431723"/>
                    </a:ext>
                  </a:extLst>
                </a:gridCol>
                <a:gridCol w="403790">
                  <a:extLst>
                    <a:ext uri="{9D8B030D-6E8A-4147-A177-3AD203B41FA5}">
                      <a16:colId xmlns:a16="http://schemas.microsoft.com/office/drawing/2014/main" val="4279329630"/>
                    </a:ext>
                  </a:extLst>
                </a:gridCol>
                <a:gridCol w="380907">
                  <a:extLst>
                    <a:ext uri="{9D8B030D-6E8A-4147-A177-3AD203B41FA5}">
                      <a16:colId xmlns:a16="http://schemas.microsoft.com/office/drawing/2014/main" val="2295958204"/>
                    </a:ext>
                  </a:extLst>
                </a:gridCol>
                <a:gridCol w="1554621">
                  <a:extLst>
                    <a:ext uri="{9D8B030D-6E8A-4147-A177-3AD203B41FA5}">
                      <a16:colId xmlns:a16="http://schemas.microsoft.com/office/drawing/2014/main" val="2946442368"/>
                    </a:ext>
                  </a:extLst>
                </a:gridCol>
                <a:gridCol w="257510">
                  <a:extLst>
                    <a:ext uri="{9D8B030D-6E8A-4147-A177-3AD203B41FA5}">
                      <a16:colId xmlns:a16="http://schemas.microsoft.com/office/drawing/2014/main" val="603602861"/>
                    </a:ext>
                  </a:extLst>
                </a:gridCol>
                <a:gridCol w="1554621">
                  <a:extLst>
                    <a:ext uri="{9D8B030D-6E8A-4147-A177-3AD203B41FA5}">
                      <a16:colId xmlns:a16="http://schemas.microsoft.com/office/drawing/2014/main" val="194725020"/>
                    </a:ext>
                  </a:extLst>
                </a:gridCol>
                <a:gridCol w="307622">
                  <a:extLst>
                    <a:ext uri="{9D8B030D-6E8A-4147-A177-3AD203B41FA5}">
                      <a16:colId xmlns:a16="http://schemas.microsoft.com/office/drawing/2014/main" val="109969468"/>
                    </a:ext>
                  </a:extLst>
                </a:gridCol>
                <a:gridCol w="406687">
                  <a:extLst>
                    <a:ext uri="{9D8B030D-6E8A-4147-A177-3AD203B41FA5}">
                      <a16:colId xmlns:a16="http://schemas.microsoft.com/office/drawing/2014/main" val="2281804597"/>
                    </a:ext>
                  </a:extLst>
                </a:gridCol>
              </a:tblGrid>
              <a:tr h="150625">
                <a:tc>
                  <a:txBody>
                    <a:bodyPr/>
                    <a:lstStyle/>
                    <a:p>
                      <a:pPr marL="0" marR="0">
                        <a:spcBef>
                          <a:spcPts val="0"/>
                        </a:spcBef>
                        <a:spcAft>
                          <a:spcPts val="0"/>
                        </a:spcAft>
                      </a:pPr>
                      <a:r>
                        <a:rPr lang="en-US" sz="500">
                          <a:effectLst/>
                        </a:rPr>
                        <a:t>TransactionID</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Type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Status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User</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Group</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Resource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Ref Doc</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Ref Subclause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Ref Location</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Name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Req Value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Description</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Allocated Value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Requested</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3156521302"/>
                  </a:ext>
                </a:extLst>
              </a:tr>
              <a:tr h="362079">
                <a:tc>
                  <a:txBody>
                    <a:bodyPr/>
                    <a:lstStyle/>
                    <a:p>
                      <a:pPr marL="0" marR="0" algn="r">
                        <a:spcBef>
                          <a:spcPts val="0"/>
                        </a:spcBef>
                        <a:spcAft>
                          <a:spcPts val="0"/>
                        </a:spcAft>
                      </a:pPr>
                      <a:r>
                        <a:rPr lang="en-US" sz="500">
                          <a:effectLst/>
                        </a:rPr>
                        <a:t>1323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Allocate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Successful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Emily Qi</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2"/>
                        </a:rPr>
                        <a:t>TGme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3"/>
                        </a:rPr>
                        <a:t>Extended RSN Capabilities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9.4.2.241.4</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Table 9-321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Extended S1G Action Protection</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spcBef>
                          <a:spcPts val="0"/>
                        </a:spcBef>
                        <a:spcAft>
                          <a:spcPts val="0"/>
                        </a:spcAft>
                      </a:pPr>
                      <a:r>
                        <a:rPr lang="en-US" sz="500">
                          <a:effectLst/>
                        </a:rPr>
                        <a:t>The STA sets the Extended S1G Action Protection field to 1 when dot11ExtendedS1GActionProtectionOperationsImplemented is true and sets it to 0 otherwise.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u="sng">
                          <a:effectLst/>
                          <a:hlinkClick r:id="rId3"/>
                        </a:rPr>
                        <a:t>13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2022-05-05</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3741353899"/>
                  </a:ext>
                </a:extLst>
              </a:tr>
              <a:tr h="362079">
                <a:tc>
                  <a:txBody>
                    <a:bodyPr/>
                    <a:lstStyle/>
                    <a:p>
                      <a:pPr marL="0" marR="0" algn="r">
                        <a:spcBef>
                          <a:spcPts val="0"/>
                        </a:spcBef>
                        <a:spcAft>
                          <a:spcPts val="0"/>
                        </a:spcAft>
                      </a:pPr>
                      <a:r>
                        <a:rPr lang="en-US" sz="500">
                          <a:effectLst/>
                        </a:rPr>
                        <a:t>1324</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Allocate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Successful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Emily Qi</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2"/>
                        </a:rPr>
                        <a:t>TGme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3"/>
                        </a:rPr>
                        <a:t>Extended RSN Capabilities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9.4.2.241.4</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Table 9-321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SPP A‑MSDU Capable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spcBef>
                          <a:spcPts val="0"/>
                        </a:spcBef>
                        <a:spcAft>
                          <a:spcPts val="0"/>
                        </a:spcAft>
                      </a:pPr>
                      <a:r>
                        <a:rPr lang="en-US" sz="500">
                          <a:effectLst/>
                        </a:rPr>
                        <a:t>A non-DMG STA sets the SPP A‑MSDU Capable subfield to 1 if dot11SPPAMSDUCapable is true. Otherwise, this subfield is set to 0. See 10.11 (A‑MSDU operation). </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u="sng">
                          <a:effectLst/>
                          <a:hlinkClick r:id="rId3"/>
                        </a:rPr>
                        <a:t>14</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2022-05-05</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3510709393"/>
                  </a:ext>
                </a:extLst>
              </a:tr>
              <a:tr h="144831">
                <a:tc>
                  <a:txBody>
                    <a:bodyPr/>
                    <a:lstStyle/>
                    <a:p>
                      <a:pPr marL="0" marR="0" algn="r">
                        <a:spcBef>
                          <a:spcPts val="0"/>
                        </a:spcBef>
                        <a:spcAft>
                          <a:spcPts val="0"/>
                        </a:spcAft>
                      </a:pPr>
                      <a:r>
                        <a:rPr lang="en-US" sz="500">
                          <a:effectLst/>
                        </a:rPr>
                        <a:t>1325</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Release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Successful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Emily Qi</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2"/>
                        </a:rPr>
                        <a:t>TGme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4"/>
                        </a:rPr>
                        <a:t>RSNCapabilities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9.4.2.24.4</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Figure 9-289</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Protected Block Ack Capable (PBAC)</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12</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Bit 12 is now reserved in REVm2 D1.0 </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a:effectLst/>
                        </a:rPr>
                        <a:t>2022-05-05</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3172976453"/>
                  </a:ext>
                </a:extLst>
              </a:tr>
              <a:tr h="144831">
                <a:tc>
                  <a:txBody>
                    <a:bodyPr/>
                    <a:lstStyle/>
                    <a:p>
                      <a:pPr marL="0" marR="0" algn="r">
                        <a:spcBef>
                          <a:spcPts val="0"/>
                        </a:spcBef>
                        <a:spcAft>
                          <a:spcPts val="0"/>
                        </a:spcAft>
                      </a:pPr>
                      <a:r>
                        <a:rPr lang="en-US" sz="500">
                          <a:effectLst/>
                        </a:rPr>
                        <a:t>1326</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Release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Successful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Emily Qi</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2"/>
                        </a:rPr>
                        <a:t>TGme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4"/>
                        </a:rPr>
                        <a:t>RSNCapabilities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9.4.2.24.4</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Figure 9-289</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SPP A-MSDU Capable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10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Bit 10 is now reserved in REVme D1.3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a:effectLst/>
                        </a:rPr>
                        <a:t>2022-05-05</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3848837618"/>
                  </a:ext>
                </a:extLst>
              </a:tr>
              <a:tr h="144831">
                <a:tc>
                  <a:txBody>
                    <a:bodyPr/>
                    <a:lstStyle/>
                    <a:p>
                      <a:pPr marL="0" marR="0" algn="r">
                        <a:spcBef>
                          <a:spcPts val="0"/>
                        </a:spcBef>
                        <a:spcAft>
                          <a:spcPts val="0"/>
                        </a:spcAft>
                      </a:pPr>
                      <a:r>
                        <a:rPr lang="en-US" sz="500">
                          <a:effectLst/>
                        </a:rPr>
                        <a:t>1327</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Release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Successful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Emily Qi</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2"/>
                        </a:rPr>
                        <a:t>TGme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4"/>
                        </a:rPr>
                        <a:t>RSNCapabilities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9.4.2.24.4</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Figure 9-289</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SPP A-MSDU Required</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11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Bit 11 is now reserved in REVme D1.3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a:effectLst/>
                        </a:rPr>
                        <a:t>2022-05-05</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3803166342"/>
                  </a:ext>
                </a:extLst>
              </a:tr>
              <a:tr h="217247">
                <a:tc>
                  <a:txBody>
                    <a:bodyPr/>
                    <a:lstStyle/>
                    <a:p>
                      <a:pPr marL="0" marR="0" algn="r">
                        <a:spcBef>
                          <a:spcPts val="0"/>
                        </a:spcBef>
                        <a:spcAft>
                          <a:spcPts val="0"/>
                        </a:spcAft>
                      </a:pPr>
                      <a:r>
                        <a:rPr lang="en-US" sz="500">
                          <a:effectLst/>
                        </a:rPr>
                        <a:t>1328</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Allocate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Successful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Emily Qi</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2"/>
                        </a:rPr>
                        <a:t>TGme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5"/>
                        </a:rPr>
                        <a:t>dot11StationConfigEntry</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C.3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spcBef>
                          <a:spcPts val="0"/>
                        </a:spcBef>
                        <a:spcAft>
                          <a:spcPts val="0"/>
                        </a:spcAft>
                      </a:pPr>
                      <a:r>
                        <a:rPr lang="en-US" sz="500">
                          <a:effectLst/>
                        </a:rPr>
                        <a:t>dot11ExtendedS1GActionProtectionOperationsImplemented </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spcBef>
                          <a:spcPts val="0"/>
                        </a:spcBef>
                        <a:spcAft>
                          <a:spcPts val="0"/>
                        </a:spcAft>
                      </a:pPr>
                      <a:r>
                        <a:rPr lang="en-US" sz="500">
                          <a:effectLst/>
                        </a:rPr>
                        <a:t>This attribute indicates whether the entity is capable of extended S1G action protection.</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u="sng">
                          <a:effectLst/>
                          <a:hlinkClick r:id="rId5"/>
                        </a:rPr>
                        <a:t>224</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2022-05-05</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1380364202"/>
                  </a:ext>
                </a:extLst>
              </a:tr>
              <a:tr h="139038">
                <a:tc>
                  <a:txBody>
                    <a:bodyPr/>
                    <a:lstStyle/>
                    <a:p>
                      <a:pPr marL="0" marR="0" algn="r">
                        <a:spcBef>
                          <a:spcPts val="0"/>
                        </a:spcBef>
                        <a:spcAft>
                          <a:spcPts val="0"/>
                        </a:spcAft>
                      </a:pPr>
                      <a:r>
                        <a:rPr lang="en-US" sz="500">
                          <a:effectLst/>
                        </a:rPr>
                        <a:t>1329</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Allocate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Successful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Emily Qi</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2"/>
                        </a:rPr>
                        <a:t>TGme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6"/>
                        </a:rPr>
                        <a:t>dot11Groups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C.3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spcBef>
                          <a:spcPts val="0"/>
                        </a:spcBef>
                        <a:spcAft>
                          <a:spcPts val="0"/>
                        </a:spcAft>
                      </a:pPr>
                      <a:r>
                        <a:rPr lang="en-US" sz="500">
                          <a:effectLst/>
                        </a:rPr>
                        <a:t>dot11CDMGComplianceGroup1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u="sng">
                          <a:effectLst/>
                          <a:hlinkClick r:id="rId6"/>
                        </a:rPr>
                        <a:t>127</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2022-05-05</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2355279508"/>
                  </a:ext>
                </a:extLst>
              </a:tr>
              <a:tr h="139038">
                <a:tc>
                  <a:txBody>
                    <a:bodyPr/>
                    <a:lstStyle/>
                    <a:p>
                      <a:pPr marL="0" marR="0" algn="r">
                        <a:spcBef>
                          <a:spcPts val="0"/>
                        </a:spcBef>
                        <a:spcAft>
                          <a:spcPts val="0"/>
                        </a:spcAft>
                      </a:pPr>
                      <a:r>
                        <a:rPr lang="en-US" sz="500">
                          <a:effectLst/>
                        </a:rPr>
                        <a:t>1330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Allocate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Successful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Emily Qi</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2"/>
                        </a:rPr>
                        <a:t>TGme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6"/>
                        </a:rPr>
                        <a:t>dot11Groups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C.3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spcBef>
                          <a:spcPts val="0"/>
                        </a:spcBef>
                        <a:spcAft>
                          <a:spcPts val="0"/>
                        </a:spcAft>
                      </a:pPr>
                      <a:r>
                        <a:rPr lang="en-US" sz="500">
                          <a:effectLst/>
                        </a:rPr>
                        <a:t>dot11HTMACAdditions4 </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u="sng">
                          <a:effectLst/>
                          <a:hlinkClick r:id="rId6"/>
                        </a:rPr>
                        <a:t>128</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2022-05-05</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975953468"/>
                  </a:ext>
                </a:extLst>
              </a:tr>
              <a:tr h="144831">
                <a:tc>
                  <a:txBody>
                    <a:bodyPr/>
                    <a:lstStyle/>
                    <a:p>
                      <a:pPr marL="0" marR="0" algn="r">
                        <a:spcBef>
                          <a:spcPts val="0"/>
                        </a:spcBef>
                        <a:spcAft>
                          <a:spcPts val="0"/>
                        </a:spcAft>
                      </a:pPr>
                      <a:r>
                        <a:rPr lang="en-US" sz="500">
                          <a:effectLst/>
                        </a:rPr>
                        <a:t>1331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Release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Successful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Robert Stacey</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7"/>
                        </a:rPr>
                        <a:t>ANA</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5"/>
                        </a:rPr>
                        <a:t>dot11StationConfigEntry</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C.3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spcBef>
                          <a:spcPts val="0"/>
                        </a:spcBef>
                        <a:spcAft>
                          <a:spcPts val="0"/>
                        </a:spcAft>
                      </a:pPr>
                      <a:r>
                        <a:rPr lang="en-US" sz="500">
                          <a:effectLst/>
                        </a:rPr>
                        <a:t>dot11ExtendedS1GActionProtectionOperationsImplemented </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224</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a:effectLst/>
                        </a:rPr>
                        <a:t>2022-05-05</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911273230"/>
                  </a:ext>
                </a:extLst>
              </a:tr>
              <a:tr h="139038">
                <a:tc>
                  <a:txBody>
                    <a:bodyPr/>
                    <a:lstStyle/>
                    <a:p>
                      <a:pPr marL="0" marR="0" algn="r">
                        <a:spcBef>
                          <a:spcPts val="0"/>
                        </a:spcBef>
                        <a:spcAft>
                          <a:spcPts val="0"/>
                        </a:spcAft>
                      </a:pPr>
                      <a:r>
                        <a:rPr lang="en-US" sz="500">
                          <a:effectLst/>
                        </a:rPr>
                        <a:t>1332</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Allocate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Successful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Jonathan Segev</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8"/>
                        </a:rPr>
                        <a:t>TGaz</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3"/>
                        </a:rPr>
                        <a:t>Extended RSN Capabilities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9.4.2.241.4</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Table 9-321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URNM-MFPR</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u="sng">
                          <a:effectLst/>
                          <a:hlinkClick r:id="rId3"/>
                        </a:rPr>
                        <a:t>15</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2022-05-13</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3847368398"/>
                  </a:ext>
                </a:extLst>
              </a:tr>
              <a:tr h="217247">
                <a:tc>
                  <a:txBody>
                    <a:bodyPr/>
                    <a:lstStyle/>
                    <a:p>
                      <a:pPr marL="0" marR="0" algn="r">
                        <a:spcBef>
                          <a:spcPts val="0"/>
                        </a:spcBef>
                        <a:spcAft>
                          <a:spcPts val="0"/>
                        </a:spcAft>
                      </a:pPr>
                      <a:r>
                        <a:rPr lang="en-US" sz="500">
                          <a:effectLst/>
                        </a:rPr>
                        <a:t>1333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Rename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Successful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Jonathan Segev</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8"/>
                        </a:rPr>
                        <a:t>TGaz</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3"/>
                        </a:rPr>
                        <a:t>Extended RSN Capabilities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9.4.2.241.4</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Table 9-321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URNM-MFPR-X20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a:effectLst/>
                        </a:rPr>
                        <a:t>2022-05-13</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1735820030"/>
                  </a:ext>
                </a:extLst>
              </a:tr>
              <a:tr h="139038">
                <a:tc>
                  <a:txBody>
                    <a:bodyPr/>
                    <a:lstStyle/>
                    <a:p>
                      <a:pPr marL="0" marR="0" algn="r">
                        <a:spcBef>
                          <a:spcPts val="0"/>
                        </a:spcBef>
                        <a:spcAft>
                          <a:spcPts val="0"/>
                        </a:spcAft>
                      </a:pPr>
                      <a:r>
                        <a:rPr lang="en-US" sz="500">
                          <a:effectLst/>
                        </a:rPr>
                        <a:t>1334</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Release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Successful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Robert Stacey</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7"/>
                        </a:rPr>
                        <a:t>ANA</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9"/>
                        </a:rPr>
                        <a:t>DataSubTypes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9.2.4.1.3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Table 9-1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Data + CF-Ack</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a:effectLst/>
                        </a:rPr>
                        <a:t>2022-05-16</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4069664090"/>
                  </a:ext>
                </a:extLst>
              </a:tr>
              <a:tr h="139038">
                <a:tc>
                  <a:txBody>
                    <a:bodyPr/>
                    <a:lstStyle/>
                    <a:p>
                      <a:pPr marL="0" marR="0" algn="r">
                        <a:spcBef>
                          <a:spcPts val="0"/>
                        </a:spcBef>
                        <a:spcAft>
                          <a:spcPts val="0"/>
                        </a:spcAft>
                      </a:pPr>
                      <a:r>
                        <a:rPr lang="en-US" sz="500">
                          <a:effectLst/>
                        </a:rPr>
                        <a:t>1335</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Release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Successful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Robert Stacey</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7"/>
                        </a:rPr>
                        <a:t>ANA</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9"/>
                        </a:rPr>
                        <a:t>DataSubTypes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9.2.4.1.3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Table 9-1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Data + CF-Poll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2</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a:effectLst/>
                        </a:rPr>
                        <a:t>2022-05-16</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3382155982"/>
                  </a:ext>
                </a:extLst>
              </a:tr>
              <a:tr h="139038">
                <a:tc>
                  <a:txBody>
                    <a:bodyPr/>
                    <a:lstStyle/>
                    <a:p>
                      <a:pPr marL="0" marR="0" algn="r">
                        <a:spcBef>
                          <a:spcPts val="0"/>
                        </a:spcBef>
                        <a:spcAft>
                          <a:spcPts val="0"/>
                        </a:spcAft>
                      </a:pPr>
                      <a:r>
                        <a:rPr lang="en-US" sz="500">
                          <a:effectLst/>
                        </a:rPr>
                        <a:t>1336</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Release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Successful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Robert Stacey</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7"/>
                        </a:rPr>
                        <a:t>ANA</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9"/>
                        </a:rPr>
                        <a:t>DataSubTypes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9.2.4.1.3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Table 9-1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Data + CF-Ack + CF-Poll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a:effectLst/>
                        </a:rPr>
                        <a:t>2022-05-16</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2841357519"/>
                  </a:ext>
                </a:extLst>
              </a:tr>
              <a:tr h="139038">
                <a:tc>
                  <a:txBody>
                    <a:bodyPr/>
                    <a:lstStyle/>
                    <a:p>
                      <a:pPr marL="0" marR="0" algn="r">
                        <a:spcBef>
                          <a:spcPts val="0"/>
                        </a:spcBef>
                        <a:spcAft>
                          <a:spcPts val="0"/>
                        </a:spcAft>
                      </a:pPr>
                      <a:r>
                        <a:rPr lang="en-US" sz="500">
                          <a:effectLst/>
                        </a:rPr>
                        <a:t>1337</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Release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Successful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Robert Stacey</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7"/>
                        </a:rPr>
                        <a:t>ANA</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9"/>
                        </a:rPr>
                        <a:t>DataSubTypes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9.2.4.1.3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Table 9-1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CF-Ack (no data)</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5</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a:effectLst/>
                        </a:rPr>
                        <a:t>2022-05-16</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211779685"/>
                  </a:ext>
                </a:extLst>
              </a:tr>
              <a:tr h="139038">
                <a:tc>
                  <a:txBody>
                    <a:bodyPr/>
                    <a:lstStyle/>
                    <a:p>
                      <a:pPr marL="0" marR="0" algn="r">
                        <a:spcBef>
                          <a:spcPts val="0"/>
                        </a:spcBef>
                        <a:spcAft>
                          <a:spcPts val="0"/>
                        </a:spcAft>
                      </a:pPr>
                      <a:r>
                        <a:rPr lang="en-US" sz="500">
                          <a:effectLst/>
                        </a:rPr>
                        <a:t>1338</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Release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Successful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Robert Stacey</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7"/>
                        </a:rPr>
                        <a:t>ANA</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9"/>
                        </a:rPr>
                        <a:t>DataSubTypes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9.2.4.1.3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Table 9-1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CF-Poll (no data)</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6</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a:effectLst/>
                        </a:rPr>
                        <a:t>2022-05-16</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2344397514"/>
                  </a:ext>
                </a:extLst>
              </a:tr>
              <a:tr h="139038">
                <a:tc>
                  <a:txBody>
                    <a:bodyPr/>
                    <a:lstStyle/>
                    <a:p>
                      <a:pPr marL="0" marR="0" algn="r">
                        <a:spcBef>
                          <a:spcPts val="0"/>
                        </a:spcBef>
                        <a:spcAft>
                          <a:spcPts val="0"/>
                        </a:spcAft>
                      </a:pPr>
                      <a:r>
                        <a:rPr lang="en-US" sz="500">
                          <a:effectLst/>
                        </a:rPr>
                        <a:t>1339</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Release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Successful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Robert Stacey</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7"/>
                        </a:rPr>
                        <a:t>ANA</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9"/>
                        </a:rPr>
                        <a:t>DataSubTypes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9.2.4.1.3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Table 9-1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CF-Ack + CF-Poll (no data)</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7</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a:effectLst/>
                        </a:rPr>
                        <a:t>2022-05-16</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1547409054"/>
                  </a:ext>
                </a:extLst>
              </a:tr>
              <a:tr h="139038">
                <a:tc>
                  <a:txBody>
                    <a:bodyPr/>
                    <a:lstStyle/>
                    <a:p>
                      <a:pPr marL="0" marR="0" algn="r">
                        <a:spcBef>
                          <a:spcPts val="0"/>
                        </a:spcBef>
                        <a:spcAft>
                          <a:spcPts val="0"/>
                        </a:spcAft>
                      </a:pPr>
                      <a:r>
                        <a:rPr lang="en-US" sz="500">
                          <a:effectLst/>
                        </a:rPr>
                        <a:t>1340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Allocate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Pending</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Carol Ansley</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10"/>
                        </a:rPr>
                        <a:t>TGbc</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9"/>
                        </a:rPr>
                        <a:t>DataSubTypes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9.2.4.1.3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Table 9-1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EBCS Data</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u="sng">
                          <a:effectLst/>
                          <a:hlinkClick r:id="rId9"/>
                        </a:rPr>
                        <a:t>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2022-05-16</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1173149852"/>
                  </a:ext>
                </a:extLst>
              </a:tr>
              <a:tr h="139038">
                <a:tc>
                  <a:txBody>
                    <a:bodyPr/>
                    <a:lstStyle/>
                    <a:p>
                      <a:pPr marL="0" marR="0" algn="r">
                        <a:spcBef>
                          <a:spcPts val="0"/>
                        </a:spcBef>
                        <a:spcAft>
                          <a:spcPts val="0"/>
                        </a:spcAft>
                      </a:pPr>
                      <a:r>
                        <a:rPr lang="en-US" sz="500">
                          <a:effectLst/>
                        </a:rPr>
                        <a:t>1341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Allocate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Pending</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Carol Ansley</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10"/>
                        </a:rPr>
                        <a:t>TGbc</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11"/>
                        </a:rPr>
                        <a:t>Element ID Extension 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9.4.2.1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Table 9-92</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EBCS Parameters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u="sng">
                          <a:effectLst/>
                          <a:hlinkClick r:id="rId11"/>
                        </a:rPr>
                        <a:t>114</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2022-05-16</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3942325213"/>
                  </a:ext>
                </a:extLst>
              </a:tr>
              <a:tr h="139038">
                <a:tc>
                  <a:txBody>
                    <a:bodyPr/>
                    <a:lstStyle/>
                    <a:p>
                      <a:pPr marL="0" marR="0" algn="r">
                        <a:spcBef>
                          <a:spcPts val="0"/>
                        </a:spcBef>
                        <a:spcAft>
                          <a:spcPts val="0"/>
                        </a:spcAft>
                      </a:pPr>
                      <a:r>
                        <a:rPr lang="en-US" sz="500">
                          <a:effectLst/>
                        </a:rPr>
                        <a:t>1342</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Allocate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Pending</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Carol Ansley</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10"/>
                        </a:rPr>
                        <a:t>TGbc</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11"/>
                        </a:rPr>
                        <a:t>Element ID Extension 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9.4.2.1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Table 9-92</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EBCS TIM</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u="sng">
                          <a:effectLst/>
                          <a:hlinkClick r:id="rId11"/>
                        </a:rPr>
                        <a:t>115</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2022-05-16</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2428877878"/>
                  </a:ext>
                </a:extLst>
              </a:tr>
              <a:tr h="139038">
                <a:tc>
                  <a:txBody>
                    <a:bodyPr/>
                    <a:lstStyle/>
                    <a:p>
                      <a:pPr marL="0" marR="0" algn="r">
                        <a:spcBef>
                          <a:spcPts val="0"/>
                        </a:spcBef>
                        <a:spcAft>
                          <a:spcPts val="0"/>
                        </a:spcAft>
                      </a:pPr>
                      <a:r>
                        <a:rPr lang="en-US" sz="500">
                          <a:effectLst/>
                        </a:rPr>
                        <a:t>1343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Allocate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Pending</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Carol Ansley</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10"/>
                        </a:rPr>
                        <a:t>TGbc</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5"/>
                        </a:rPr>
                        <a:t>dot11StationConfigEntry</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C.3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a:effectLst/>
                        </a:rPr>
                        <a:t>2022-05-16</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3549450590"/>
                  </a:ext>
                </a:extLst>
              </a:tr>
              <a:tr h="139038">
                <a:tc>
                  <a:txBody>
                    <a:bodyPr/>
                    <a:lstStyle/>
                    <a:p>
                      <a:pPr marL="0" marR="0" algn="r">
                        <a:spcBef>
                          <a:spcPts val="0"/>
                        </a:spcBef>
                        <a:spcAft>
                          <a:spcPts val="0"/>
                        </a:spcAft>
                      </a:pPr>
                      <a:r>
                        <a:rPr lang="en-US" sz="500">
                          <a:effectLst/>
                        </a:rPr>
                        <a:t>1344</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Release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Pending</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Robert Stacey</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7"/>
                        </a:rPr>
                        <a:t>ANA</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11"/>
                        </a:rPr>
                        <a:t>Element ID Extension 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9.4.2.1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Table 9-92</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EBCS Parameters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114</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a:effectLst/>
                        </a:rPr>
                        <a:t>2022-05-16</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3332882264"/>
                  </a:ext>
                </a:extLst>
              </a:tr>
              <a:tr h="139038">
                <a:tc>
                  <a:txBody>
                    <a:bodyPr/>
                    <a:lstStyle/>
                    <a:p>
                      <a:pPr marL="0" marR="0" algn="r">
                        <a:spcBef>
                          <a:spcPts val="0"/>
                        </a:spcBef>
                        <a:spcAft>
                          <a:spcPts val="0"/>
                        </a:spcAft>
                      </a:pPr>
                      <a:r>
                        <a:rPr lang="en-US" sz="500">
                          <a:effectLst/>
                        </a:rPr>
                        <a:t>1345</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Release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Pending</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Robert Stacey</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7"/>
                        </a:rPr>
                        <a:t>ANA</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11"/>
                        </a:rPr>
                        <a:t>Element ID Extension 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9.4.2.1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Table 9-92</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EBCS TIM</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115</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a:effectLst/>
                        </a:rPr>
                        <a:t>2022-05-16</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558707499"/>
                  </a:ext>
                </a:extLst>
              </a:tr>
              <a:tr h="139038">
                <a:tc>
                  <a:txBody>
                    <a:bodyPr/>
                    <a:lstStyle/>
                    <a:p>
                      <a:pPr marL="0" marR="0" algn="r">
                        <a:spcBef>
                          <a:spcPts val="0"/>
                        </a:spcBef>
                        <a:spcAft>
                          <a:spcPts val="0"/>
                        </a:spcAft>
                      </a:pPr>
                      <a:r>
                        <a:rPr lang="en-US" sz="500">
                          <a:effectLst/>
                        </a:rPr>
                        <a:t>1346</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Allocate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Pending</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Emily Qi</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2"/>
                        </a:rPr>
                        <a:t>TGme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11"/>
                        </a:rPr>
                        <a:t>Element ID Extension 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9.4.2.1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Table 9-92</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AKM Suite Selector element</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u="sng">
                          <a:effectLst/>
                          <a:hlinkClick r:id="rId11"/>
                        </a:rPr>
                        <a:t>114</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dirty="0">
                          <a:effectLst/>
                        </a:rPr>
                        <a:t>2022-06-29</a:t>
                      </a:r>
                      <a:endParaRPr lang="en-US" sz="500" dirty="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561515990"/>
                  </a:ext>
                </a:extLst>
              </a:tr>
            </a:tbl>
          </a:graphicData>
        </a:graphic>
      </p:graphicFrame>
      <p:sp>
        <p:nvSpPr>
          <p:cNvPr id="6" name="Footer Placeholder 5">
            <a:extLst>
              <a:ext uri="{FF2B5EF4-FFF2-40B4-BE49-F238E27FC236}">
                <a16:creationId xmlns:a16="http://schemas.microsoft.com/office/drawing/2014/main" id="{8B538064-3186-4D1E-AF8D-C9070E91A5DB}"/>
              </a:ext>
            </a:extLst>
          </p:cNvPr>
          <p:cNvSpPr>
            <a:spLocks noGrp="1"/>
          </p:cNvSpPr>
          <p:nvPr>
            <p:ph type="ftr" idx="11"/>
          </p:nvPr>
        </p:nvSpPr>
        <p:spPr/>
        <p:txBody>
          <a:bodyPr/>
          <a:lstStyle/>
          <a:p>
            <a:r>
              <a:rPr lang="en-GB"/>
              <a:t>Peter Eccelsine, Cisco</a:t>
            </a:r>
          </a:p>
        </p:txBody>
      </p:sp>
      <p:sp>
        <p:nvSpPr>
          <p:cNvPr id="8" name="Slide Number Placeholder 7">
            <a:extLst>
              <a:ext uri="{FF2B5EF4-FFF2-40B4-BE49-F238E27FC236}">
                <a16:creationId xmlns:a16="http://schemas.microsoft.com/office/drawing/2014/main" id="{01D09E9E-0E1B-4A9F-ACED-DF5B69330105}"/>
              </a:ext>
            </a:extLst>
          </p:cNvPr>
          <p:cNvSpPr>
            <a:spLocks noGrp="1"/>
          </p:cNvSpPr>
          <p:nvPr>
            <p:ph type="sldNum" idx="12"/>
          </p:nvPr>
        </p:nvSpPr>
        <p:spPr/>
        <p:txBody>
          <a:bodyPr/>
          <a:lstStyle/>
          <a:p>
            <a:r>
              <a:rPr lang="en-GB"/>
              <a:t>Slide </a:t>
            </a:r>
            <a:fld id="{06B781AF-4CCF-49B0-A572-DE54FBE5D942}" type="slidenum">
              <a:rPr lang="en-GB" smtClean="0"/>
              <a:pPr/>
              <a:t>16</a:t>
            </a:fld>
            <a:endParaRPr lang="en-GB"/>
          </a:p>
        </p:txBody>
      </p:sp>
      <p:sp>
        <p:nvSpPr>
          <p:cNvPr id="10" name="Date Placeholder 9">
            <a:extLst>
              <a:ext uri="{FF2B5EF4-FFF2-40B4-BE49-F238E27FC236}">
                <a16:creationId xmlns:a16="http://schemas.microsoft.com/office/drawing/2014/main" id="{72C6E412-88DD-40EC-8EC2-904E837EB09D}"/>
              </a:ext>
            </a:extLst>
          </p:cNvPr>
          <p:cNvSpPr>
            <a:spLocks noGrp="1"/>
          </p:cNvSpPr>
          <p:nvPr>
            <p:ph type="dt" idx="10"/>
          </p:nvPr>
        </p:nvSpPr>
        <p:spPr/>
        <p:txBody>
          <a:bodyPr/>
          <a:lstStyle/>
          <a:p>
            <a:r>
              <a:rPr lang="en-US"/>
              <a:t>July 2022</a:t>
            </a:r>
            <a:endParaRPr lang="en-GB"/>
          </a:p>
        </p:txBody>
      </p:sp>
    </p:spTree>
    <p:extLst>
      <p:ext uri="{BB962C8B-B14F-4D97-AF65-F5344CB8AC3E}">
        <p14:creationId xmlns:p14="http://schemas.microsoft.com/office/powerpoint/2010/main" val="3971962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802.11 Style Guide</a:t>
            </a:r>
          </a:p>
        </p:txBody>
      </p:sp>
      <p:sp>
        <p:nvSpPr>
          <p:cNvPr id="9218" name="Rectangle 2"/>
          <p:cNvSpPr>
            <a:spLocks noGrp="1" noChangeArrowheads="1"/>
          </p:cNvSpPr>
          <p:nvPr>
            <p:ph idx="1"/>
          </p:nvPr>
        </p:nvSpPr>
        <p:spPr>
          <a:xfrm>
            <a:off x="876796" y="1600200"/>
            <a:ext cx="10361084" cy="4875214"/>
          </a:xfrm>
          <a:ln/>
        </p:spPr>
        <p:txBody>
          <a:bodyPr/>
          <a:lstStyle/>
          <a:p>
            <a:r>
              <a:rPr lang="en-GB" dirty="0"/>
              <a:t>See 11-09-1034</a:t>
            </a:r>
            <a:r>
              <a:rPr lang="en-GB" dirty="0">
                <a:solidFill>
                  <a:schemeClr val="tx1"/>
                </a:solidFill>
              </a:rPr>
              <a:t>-</a:t>
            </a:r>
            <a:r>
              <a:rPr lang="en-GB" dirty="0">
                <a:solidFill>
                  <a:srgbClr val="FF0000"/>
                </a:solidFill>
              </a:rPr>
              <a:t>20</a:t>
            </a:r>
            <a:r>
              <a:rPr lang="en-GB" dirty="0">
                <a:solidFill>
                  <a:schemeClr val="tx1"/>
                </a:solidFill>
              </a:rPr>
              <a:t>-</a:t>
            </a:r>
            <a:r>
              <a:rPr lang="en-GB" dirty="0"/>
              <a:t>0000-802-11-editorial-style-guide.docx   </a:t>
            </a:r>
          </a:p>
          <a:p>
            <a:r>
              <a:rPr lang="en-US" dirty="0"/>
              <a:t>We update 802.11 Style Guide based on IEEE Standards Style Manual and consistency changes in final publication of the 802.11 standard</a:t>
            </a:r>
            <a:endParaRPr lang="en-GB" dirty="0"/>
          </a:p>
          <a:p>
            <a:r>
              <a:rPr lang="en-US" b="0" dirty="0"/>
              <a:t>Editor’s responsibility includes checking the </a:t>
            </a:r>
            <a:r>
              <a:rPr lang="en-US" dirty="0">
                <a:solidFill>
                  <a:srgbClr val="FF0000"/>
                </a:solidFill>
              </a:rPr>
              <a:t>2021</a:t>
            </a:r>
            <a:r>
              <a:rPr lang="en-US" dirty="0"/>
              <a:t> IEEE Standards Style Manual </a:t>
            </a:r>
            <a:r>
              <a:rPr lang="en-US" b="0" dirty="0"/>
              <a:t>when creating or updating drafts. Policy (inclusive terms), key words and pronouns (e.g., he, she) were revised. [</a:t>
            </a:r>
            <a:r>
              <a:rPr lang="en-US" sz="1800" b="0" dirty="0"/>
              <a:t>the male or female pronoun alone or the variation he/she/they should not be used.]</a:t>
            </a:r>
            <a:r>
              <a:rPr lang="en-US" b="0" dirty="0"/>
              <a:t>	</a:t>
            </a:r>
          </a:p>
          <a:p>
            <a:r>
              <a:rPr lang="en-US" b="0" dirty="0"/>
              <a:t> 	</a:t>
            </a:r>
            <a:r>
              <a:rPr lang="en-US" sz="1800" u="sng" dirty="0">
                <a:solidFill>
                  <a:srgbClr val="0000FF"/>
                </a:solidFill>
                <a:effectLst/>
                <a:latin typeface="Arial" panose="020B0604020202020204" pitchFamily="34" charset="0"/>
                <a:ea typeface="Times New Roman" panose="02020603050405020304" pitchFamily="18" charset="0"/>
                <a:hlinkClick r:id="rId3"/>
              </a:rPr>
              <a:t>https://mentor.ieee.org/myproject/Public/mytools/draft/styleman.pdf</a:t>
            </a:r>
            <a:endParaRPr lang="en-US" b="0" dirty="0"/>
          </a:p>
          <a:p>
            <a:r>
              <a:rPr lang="en-US" b="0" dirty="0"/>
              <a:t>Submissions with draft text should conform to both the WG11 Style Guide and IEEE Standards Style Manual</a:t>
            </a:r>
          </a:p>
          <a:p>
            <a:r>
              <a:rPr lang="en-US" b="0" dirty="0"/>
              <a:t>Note that the 802.11 Style Guide evolves with our practice</a:t>
            </a:r>
          </a:p>
          <a:p>
            <a:r>
              <a:rPr lang="en-US" b="0" dirty="0"/>
              <a:t>We may revisit numbering of MAC addresses and their form of expression </a:t>
            </a:r>
          </a:p>
        </p:txBody>
      </p:sp>
      <p:sp>
        <p:nvSpPr>
          <p:cNvPr id="3" name="Footer Placeholder 2">
            <a:extLst>
              <a:ext uri="{FF2B5EF4-FFF2-40B4-BE49-F238E27FC236}">
                <a16:creationId xmlns:a16="http://schemas.microsoft.com/office/drawing/2014/main" id="{55B21550-C278-4DEA-8F7E-24301D90E900}"/>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994A3B51-9CAC-496C-AAE3-AC8D19235945}"/>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8" name="Date Placeholder 7">
            <a:extLst>
              <a:ext uri="{FF2B5EF4-FFF2-40B4-BE49-F238E27FC236}">
                <a16:creationId xmlns:a16="http://schemas.microsoft.com/office/drawing/2014/main" id="{171BEC4C-BF5F-4CAC-849F-557BC6903BC3}"/>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2142121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MIB Style</a:t>
            </a:r>
            <a:r>
              <a:rPr lang="en-GB" dirty="0"/>
              <a:t>, Visio and Frame Practices</a:t>
            </a:r>
          </a:p>
        </p:txBody>
      </p:sp>
      <p:sp>
        <p:nvSpPr>
          <p:cNvPr id="9218" name="Rectangle 2"/>
          <p:cNvSpPr>
            <a:spLocks noGrp="1" noChangeArrowheads="1"/>
          </p:cNvSpPr>
          <p:nvPr>
            <p:ph idx="1"/>
          </p:nvPr>
        </p:nvSpPr>
        <p:spPr>
          <a:xfrm>
            <a:off x="914401" y="1981201"/>
            <a:ext cx="10361084" cy="4419599"/>
          </a:xfrm>
          <a:ln/>
        </p:spPr>
        <p:txBody>
          <a:bodyPr/>
          <a:lstStyle/>
          <a:p>
            <a:r>
              <a:rPr lang="en-GB" sz="1600" dirty="0"/>
              <a:t>11-15/355r13 MIB </a:t>
            </a:r>
            <a:r>
              <a:rPr lang="en-GB" sz="1600" dirty="0" err="1"/>
              <a:t>TruthValue</a:t>
            </a:r>
            <a:r>
              <a:rPr lang="en-GB" sz="1600" dirty="0"/>
              <a:t> usage patterns</a:t>
            </a:r>
          </a:p>
          <a:p>
            <a:r>
              <a:rPr lang="en-GB" sz="1600" dirty="0"/>
              <a:t>MIB Style: We use a single style with appropriately set tabs,  and use leading</a:t>
            </a:r>
            <a:r>
              <a:rPr lang="en-US" sz="1600" dirty="0"/>
              <a:t> </a:t>
            </a:r>
            <a:r>
              <a:rPr lang="en-GB" sz="1600" dirty="0"/>
              <a:t>Tabs to distinguish the syntax and description parts. (Adrian Stephens Feb 9, 2010)</a:t>
            </a:r>
            <a:endParaRPr lang="en-US" sz="1600" dirty="0"/>
          </a:p>
          <a:p>
            <a:r>
              <a:rPr lang="en-GB" sz="1600" dirty="0">
                <a:solidFill>
                  <a:schemeClr val="tx1"/>
                </a:solidFill>
              </a:rPr>
              <a:t>Two ways to format a figure &amp; its caption in frame:</a:t>
            </a:r>
            <a:endParaRPr lang="en-US" sz="1600" dirty="0">
              <a:solidFill>
                <a:schemeClr val="tx1"/>
              </a:solidFill>
            </a:endParaRPr>
          </a:p>
          <a:p>
            <a:pPr lvl="1"/>
            <a:r>
              <a:rPr lang="en-GB" sz="1100" dirty="0">
                <a:solidFill>
                  <a:schemeClr val="tx1"/>
                </a:solidFill>
              </a:rPr>
              <a:t>Insert a table.  Insert anchored frame inside table cell to hold graphics.  Use table caption as figure caption.</a:t>
            </a:r>
            <a:endParaRPr lang="en-US" sz="1100" dirty="0">
              <a:solidFill>
                <a:schemeClr val="tx1"/>
              </a:solidFill>
            </a:endParaRPr>
          </a:p>
          <a:p>
            <a:pPr lvl="1"/>
            <a:r>
              <a:rPr lang="en-GB" sz="1100" dirty="0">
                <a:solidFill>
                  <a:schemeClr val="tx1"/>
                </a:solidFill>
              </a:rPr>
              <a:t>Insert an anchored frame.  Insert caption inside a text frame inside the anchored frame.  Insert graphics inside the anchored frame.</a:t>
            </a:r>
            <a:endParaRPr lang="en-US" sz="1100" dirty="0">
              <a:solidFill>
                <a:schemeClr val="tx1"/>
              </a:solidFill>
            </a:endParaRPr>
          </a:p>
          <a:p>
            <a:r>
              <a:rPr lang="en-GB" sz="1400" dirty="0">
                <a:solidFill>
                  <a:srgbClr val="FF0000"/>
                </a:solidFill>
              </a:rPr>
              <a:t>Do not reference other clauses in Visio figures</a:t>
            </a:r>
            <a:r>
              <a:rPr lang="en-US" sz="1400" dirty="0"/>
              <a:t>, it is very hard to maintain the references</a:t>
            </a:r>
            <a:r>
              <a:rPr lang="en-GB" sz="1600" dirty="0"/>
              <a:t> in figures</a:t>
            </a:r>
          </a:p>
          <a:p>
            <a:r>
              <a:rPr lang="en-GB" sz="1600" dirty="0">
                <a:solidFill>
                  <a:srgbClr val="FF0000"/>
                </a:solidFill>
              </a:rPr>
              <a:t>	Comment resolvers on Visio figures will be asked to provide the revised figures</a:t>
            </a:r>
          </a:p>
          <a:p>
            <a:r>
              <a:rPr lang="en-GB" sz="1600" dirty="0"/>
              <a:t>Keep embedded figures using Visio as long as possible (not in Word)</a:t>
            </a:r>
            <a:endParaRPr lang="en-US" sz="1600" dirty="0"/>
          </a:p>
          <a:p>
            <a:pPr lvl="1"/>
            <a:r>
              <a:rPr lang="en-GB" sz="1400" dirty="0"/>
              <a:t>Near the end of sponsor ballot, </a:t>
            </a:r>
            <a:r>
              <a:rPr lang="en-GB" sz="1400" dirty="0">
                <a:solidFill>
                  <a:schemeClr val="tx1"/>
                </a:solidFill>
              </a:rPr>
              <a:t>turn these all into .emf </a:t>
            </a:r>
            <a:r>
              <a:rPr lang="en-GB" sz="1400" dirty="0"/>
              <a:t>(windows meta file) format files (you can do this from </a:t>
            </a:r>
            <a:r>
              <a:rPr lang="en-GB" sz="1400" dirty="0" err="1"/>
              <a:t>visio</a:t>
            </a:r>
            <a:r>
              <a:rPr lang="en-GB" sz="1400" dirty="0"/>
              <a:t> using “save as”).  </a:t>
            </a:r>
          </a:p>
          <a:p>
            <a:pPr lvl="1"/>
            <a:r>
              <a:rPr lang="en-GB" sz="1400" dirty="0">
                <a:solidFill>
                  <a:srgbClr val="FF0000"/>
                </a:solidFill>
              </a:rPr>
              <a:t>Keep </a:t>
            </a:r>
            <a:r>
              <a:rPr lang="en-GB" sz="1400" dirty="0"/>
              <a:t>separate files for the .</a:t>
            </a:r>
            <a:r>
              <a:rPr lang="en-GB" sz="1400" dirty="0" err="1"/>
              <a:t>vsd</a:t>
            </a:r>
            <a:r>
              <a:rPr lang="en-GB" sz="1400" dirty="0"/>
              <a:t> source and the .emf file that is linked to from frame. There is high likelihood we should use .emf</a:t>
            </a:r>
          </a:p>
          <a:p>
            <a:pPr lvl="1"/>
            <a:r>
              <a:rPr lang="en-US" sz="1400" dirty="0"/>
              <a:t>Use the figure number or a short version of the figure title (shown in your final draft) for the name of  the Visio and emf file. </a:t>
            </a:r>
          </a:p>
          <a:p>
            <a:pPr lvl="1"/>
            <a:r>
              <a:rPr lang="en-US" sz="1400" dirty="0"/>
              <a:t>One figure, one Visio file. Don’t store multiple figures in one Visio file.</a:t>
            </a:r>
            <a:endParaRPr lang="en-GB" sz="1400" dirty="0"/>
          </a:p>
          <a:p>
            <a:r>
              <a:rPr lang="en-GB" sz="1400" dirty="0"/>
              <a:t>Frame format figures are tables</a:t>
            </a:r>
          </a:p>
          <a:p>
            <a:r>
              <a:rPr lang="en-GB" sz="1400" dirty="0"/>
              <a:t>The MathML editor for equations may be applicable</a:t>
            </a:r>
          </a:p>
        </p:txBody>
      </p:sp>
      <p:sp>
        <p:nvSpPr>
          <p:cNvPr id="3" name="Footer Placeholder 2">
            <a:extLst>
              <a:ext uri="{FF2B5EF4-FFF2-40B4-BE49-F238E27FC236}">
                <a16:creationId xmlns:a16="http://schemas.microsoft.com/office/drawing/2014/main" id="{28ECF9E3-1739-4560-A2DA-BDC3EAE9F452}"/>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D222860C-2669-4262-9709-DD5940CCD21B}"/>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8" name="Date Placeholder 7">
            <a:extLst>
              <a:ext uri="{FF2B5EF4-FFF2-40B4-BE49-F238E27FC236}">
                <a16:creationId xmlns:a16="http://schemas.microsoft.com/office/drawing/2014/main" id="{31177BFF-B2D6-4299-9513-7F5303E98ECC}"/>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3389657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July 2022</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in</a:t>
            </a:r>
            <a:r>
              <a:rPr lang="en-US" sz="1800" dirty="0">
                <a:solidFill>
                  <a:srgbClr val="FF0000"/>
                </a:solidFill>
              </a:rPr>
              <a:t> Sept, 2022. </a:t>
            </a:r>
            <a:r>
              <a:rPr lang="en-US" sz="1800" dirty="0">
                <a:solidFill>
                  <a:schemeClr val="tx1"/>
                </a:solidFill>
              </a:rPr>
              <a:t>Changes are usually based on MDR suitability.</a:t>
            </a:r>
          </a:p>
          <a:p>
            <a:pPr>
              <a:buFont typeface="Times New Roman" pitchFamily="16" charset="0"/>
              <a:buChar char="•"/>
            </a:pPr>
            <a:endParaRPr lang="en-GB" b="0" dirty="0"/>
          </a:p>
        </p:txBody>
      </p:sp>
      <p:graphicFrame>
        <p:nvGraphicFramePr>
          <p:cNvPr id="3" name="Table 2"/>
          <p:cNvGraphicFramePr>
            <a:graphicFrameLocks noGrp="1"/>
          </p:cNvGraphicFramePr>
          <p:nvPr>
            <p:extLst>
              <p:ext uri="{D42A27DB-BD31-4B8C-83A1-F6EECF244321}">
                <p14:modId xmlns:p14="http://schemas.microsoft.com/office/powerpoint/2010/main" val="981930778"/>
              </p:ext>
            </p:extLst>
          </p:nvPr>
        </p:nvGraphicFramePr>
        <p:xfrm>
          <a:off x="838200" y="2057400"/>
          <a:ext cx="10546268" cy="4673777"/>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3336049185"/>
                    </a:ext>
                  </a:extLst>
                </a:gridCol>
                <a:gridCol w="4297243">
                  <a:extLst>
                    <a:ext uri="{9D8B030D-6E8A-4147-A177-3AD203B41FA5}">
                      <a16:colId xmlns:a16="http://schemas.microsoft.com/office/drawing/2014/main" val="1921072032"/>
                    </a:ext>
                  </a:extLst>
                </a:gridCol>
                <a:gridCol w="3124825">
                  <a:extLst>
                    <a:ext uri="{9D8B030D-6E8A-4147-A177-3AD203B41FA5}">
                      <a16:colId xmlns:a16="http://schemas.microsoft.com/office/drawing/2014/main" val="3834352144"/>
                    </a:ext>
                  </a:extLst>
                </a:gridCol>
              </a:tblGrid>
              <a:tr h="4724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val="357855414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TGaz</a:t>
                      </a:r>
                      <a:r>
                        <a:rPr kumimoji="0" lang="en-US" sz="1600" b="0" i="0" u="none" strike="noStrike" cap="none" normalizeH="0" baseline="0" dirty="0">
                          <a:ln>
                            <a:noFill/>
                          </a:ln>
                          <a:solidFill>
                            <a:schemeClr val="tx1"/>
                          </a:solidFill>
                          <a:effectLst/>
                          <a:latin typeface="Times New Roman" pitchFamily="18" charset="0"/>
                        </a:rPr>
                        <a:t> – 283</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TGbd</a:t>
                      </a:r>
                      <a:r>
                        <a:rPr kumimoji="0" lang="en-US" sz="1600" b="0" i="0" u="none" strike="noStrike" cap="none" normalizeH="0" baseline="0" dirty="0">
                          <a:ln>
                            <a:noFill/>
                          </a:ln>
                          <a:solidFill>
                            <a:schemeClr val="tx1"/>
                          </a:solidFill>
                          <a:effectLst/>
                          <a:latin typeface="Times New Roman" pitchFamily="18" charset="0"/>
                        </a:rPr>
                        <a:t> – 148</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txBody>
                  <a:tcPr horzOverflow="overflow">
                    <a:noFill/>
                  </a:tcPr>
                </a:tc>
                <a:extLst>
                  <a:ext uri="{0D108BD9-81ED-4DB2-BD59-A6C34878D82A}">
                    <a16:rowId xmlns:a16="http://schemas.microsoft.com/office/drawing/2014/main" val="1982380037"/>
                  </a:ext>
                </a:extLst>
              </a:tr>
              <a:tr h="34747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TGbc</a:t>
                      </a:r>
                      <a:r>
                        <a:rPr kumimoji="0" lang="en-US" sz="1600" b="0" i="0" u="none" strike="noStrike" cap="none" normalizeH="0" baseline="0" dirty="0">
                          <a:ln>
                            <a:noFill/>
                          </a:ln>
                          <a:solidFill>
                            <a:schemeClr val="tx1"/>
                          </a:solidFill>
                          <a:effectLst/>
                          <a:latin typeface="Times New Roman" pitchFamily="18" charset="0"/>
                        </a:rPr>
                        <a:t> - 117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July</a:t>
                      </a:r>
                      <a:r>
                        <a:rPr kumimoji="0" lang="en-US" sz="1600" b="0" i="0" u="none" strike="noStrike" cap="none" normalizeH="0" baseline="0" dirty="0">
                          <a:ln>
                            <a:noFill/>
                          </a:ln>
                          <a:solidFill>
                            <a:schemeClr val="tx1"/>
                          </a:solidFill>
                          <a:effectLst/>
                          <a:latin typeface="Times New Roman" pitchFamily="18" charset="0"/>
                        </a:rPr>
                        <a:t> 2023</a:t>
                      </a:r>
                    </a:p>
                  </a:txBody>
                  <a:tcPr horzOverflow="overflow">
                    <a:noFill/>
                  </a:tcPr>
                </a:tc>
                <a:extLst>
                  <a:ext uri="{0D108BD9-81ED-4DB2-BD59-A6C34878D82A}">
                    <a16:rowId xmlns:a16="http://schemas.microsoft.com/office/drawing/2014/main" val="3514100842"/>
                  </a:ext>
                </a:extLst>
              </a:tr>
              <a:tr h="304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TGbb</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28</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txBody>
                  <a:tcPr horzOverflow="overflow">
                    <a:noFill/>
                  </a:tcPr>
                </a:tc>
                <a:extLst>
                  <a:ext uri="{0D108BD9-81ED-4DB2-BD59-A6C34878D82A}">
                    <a16:rowId xmlns:a16="http://schemas.microsoft.com/office/drawing/2014/main" val="142252420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802.11-2024 </a:t>
                      </a:r>
                      <a:r>
                        <a:rPr kumimoji="0" lang="en-US" sz="1600" b="0" i="0" u="none" strike="noStrike" cap="none" normalizeH="0" baseline="0" dirty="0">
                          <a:ln>
                            <a:noFill/>
                          </a:ln>
                          <a:solidFill>
                            <a:schemeClr val="tx1"/>
                          </a:solidFill>
                          <a:effectLst/>
                          <a:latin typeface="Times New Roman" pitchFamily="18" charset="0"/>
                        </a:rPr>
                        <a:t>Amendment 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6105</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TGbe</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873</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May 2024</a:t>
                      </a:r>
                    </a:p>
                  </a:txBody>
                  <a:tcPr horzOverflow="overflow">
                    <a:noFill/>
                  </a:tcPr>
                </a:tc>
                <a:extLst>
                  <a:ext uri="{0D108BD9-81ED-4DB2-BD59-A6C34878D82A}">
                    <a16:rowId xmlns:a16="http://schemas.microsoft.com/office/drawing/2014/main" val="1253177727"/>
                  </a:ext>
                </a:extLst>
              </a:tr>
              <a:tr h="67784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416790517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18241615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50249433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3939065581"/>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1287635205"/>
                  </a:ext>
                </a:extLst>
              </a:tr>
            </a:tbl>
          </a:graphicData>
        </a:graphic>
      </p:graphicFrame>
      <p:sp>
        <p:nvSpPr>
          <p:cNvPr id="7" name="Footer Placeholder 6">
            <a:extLst>
              <a:ext uri="{FF2B5EF4-FFF2-40B4-BE49-F238E27FC236}">
                <a16:creationId xmlns:a16="http://schemas.microsoft.com/office/drawing/2014/main" id="{FFB83030-9F4F-4CF8-BAE6-3F3E0BDDBF8E}"/>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B562F89E-795D-46F8-BD15-AD43FBB1E6B0}"/>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9" name="Date Placeholder 8">
            <a:extLst>
              <a:ext uri="{FF2B5EF4-FFF2-40B4-BE49-F238E27FC236}">
                <a16:creationId xmlns:a16="http://schemas.microsoft.com/office/drawing/2014/main" id="{3B9BB771-5D2C-4FB9-B5F5-E0881D68201A}"/>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41905925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July 2022 closing plenary meeting. Liaison reports (including liaison reports from the opening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July 2022</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043685567"/>
              </p:ext>
            </p:extLst>
          </p:nvPr>
        </p:nvGraphicFramePr>
        <p:xfrm>
          <a:off x="737392" y="1374227"/>
          <a:ext cx="9032625" cy="5085579"/>
        </p:xfrm>
        <a:graphic>
          <a:graphicData uri="http://schemas.openxmlformats.org/drawingml/2006/table">
            <a:tbl>
              <a:tblPr firstRow="1">
                <a:tableStyleId>{073A0DAA-6AF3-43AB-8588-CEC1D06C72B9}</a:tableStyleId>
              </a:tblPr>
              <a:tblGrid>
                <a:gridCol w="590113">
                  <a:extLst>
                    <a:ext uri="{9D8B030D-6E8A-4147-A177-3AD203B41FA5}">
                      <a16:colId xmlns:a16="http://schemas.microsoft.com/office/drawing/2014/main" val="4261970102"/>
                    </a:ext>
                  </a:extLst>
                </a:gridCol>
                <a:gridCol w="425095">
                  <a:extLst>
                    <a:ext uri="{9D8B030D-6E8A-4147-A177-3AD203B41FA5}">
                      <a16:colId xmlns:a16="http://schemas.microsoft.com/office/drawing/2014/main" val="78877518"/>
                    </a:ext>
                  </a:extLst>
                </a:gridCol>
                <a:gridCol w="533400">
                  <a:extLst>
                    <a:ext uri="{9D8B030D-6E8A-4147-A177-3AD203B41FA5}">
                      <a16:colId xmlns:a16="http://schemas.microsoft.com/office/drawing/2014/main" val="3029749347"/>
                    </a:ext>
                  </a:extLst>
                </a:gridCol>
                <a:gridCol w="457200">
                  <a:extLst>
                    <a:ext uri="{9D8B030D-6E8A-4147-A177-3AD203B41FA5}">
                      <a16:colId xmlns:a16="http://schemas.microsoft.com/office/drawing/2014/main" val="119763689"/>
                    </a:ext>
                  </a:extLst>
                </a:gridCol>
                <a:gridCol w="457200">
                  <a:extLst>
                    <a:ext uri="{9D8B030D-6E8A-4147-A177-3AD203B41FA5}">
                      <a16:colId xmlns:a16="http://schemas.microsoft.com/office/drawing/2014/main" val="948022760"/>
                    </a:ext>
                  </a:extLst>
                </a:gridCol>
                <a:gridCol w="457200">
                  <a:extLst>
                    <a:ext uri="{9D8B030D-6E8A-4147-A177-3AD203B41FA5}">
                      <a16:colId xmlns:a16="http://schemas.microsoft.com/office/drawing/2014/main" val="3821760127"/>
                    </a:ext>
                  </a:extLst>
                </a:gridCol>
                <a:gridCol w="457200">
                  <a:extLst>
                    <a:ext uri="{9D8B030D-6E8A-4147-A177-3AD203B41FA5}">
                      <a16:colId xmlns:a16="http://schemas.microsoft.com/office/drawing/2014/main" val="1625024730"/>
                    </a:ext>
                  </a:extLst>
                </a:gridCol>
                <a:gridCol w="381000">
                  <a:extLst>
                    <a:ext uri="{9D8B030D-6E8A-4147-A177-3AD203B41FA5}">
                      <a16:colId xmlns:a16="http://schemas.microsoft.com/office/drawing/2014/main" val="2849464904"/>
                    </a:ext>
                  </a:extLst>
                </a:gridCol>
                <a:gridCol w="381000">
                  <a:extLst>
                    <a:ext uri="{9D8B030D-6E8A-4147-A177-3AD203B41FA5}">
                      <a16:colId xmlns:a16="http://schemas.microsoft.com/office/drawing/2014/main" val="3784159027"/>
                    </a:ext>
                  </a:extLst>
                </a:gridCol>
                <a:gridCol w="408610">
                  <a:extLst>
                    <a:ext uri="{9D8B030D-6E8A-4147-A177-3AD203B41FA5}">
                      <a16:colId xmlns:a16="http://schemas.microsoft.com/office/drawing/2014/main" val="3327754882"/>
                    </a:ext>
                  </a:extLst>
                </a:gridCol>
                <a:gridCol w="1221132">
                  <a:extLst>
                    <a:ext uri="{9D8B030D-6E8A-4147-A177-3AD203B41FA5}">
                      <a16:colId xmlns:a16="http://schemas.microsoft.com/office/drawing/2014/main" val="309422106"/>
                    </a:ext>
                  </a:extLst>
                </a:gridCol>
                <a:gridCol w="427658">
                  <a:extLst>
                    <a:ext uri="{9D8B030D-6E8A-4147-A177-3AD203B41FA5}">
                      <a16:colId xmlns:a16="http://schemas.microsoft.com/office/drawing/2014/main" val="2746800865"/>
                    </a:ext>
                  </a:extLst>
                </a:gridCol>
                <a:gridCol w="1755449">
                  <a:extLst>
                    <a:ext uri="{9D8B030D-6E8A-4147-A177-3AD203B41FA5}">
                      <a16:colId xmlns:a16="http://schemas.microsoft.com/office/drawing/2014/main" val="664609411"/>
                    </a:ext>
                  </a:extLst>
                </a:gridCol>
                <a:gridCol w="1080368">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solidFill>
                            <a:schemeClr val="bg1"/>
                          </a:solidFill>
                          <a:effectLst/>
                        </a:rPr>
                        <a:t>Source</a:t>
                      </a:r>
                      <a:endParaRPr kumimoji="0" lang="en-US" sz="9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a:ln>
                            <a:noFill/>
                          </a:ln>
                          <a:solidFill>
                            <a:schemeClr val="bg1"/>
                          </a:solidFill>
                          <a:effectLst/>
                          <a:latin typeface="Times New Roman" pitchFamily="18" charset="0"/>
                        </a:rPr>
                        <a:t>MDR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u="none" strike="noStrike" cap="none" normalizeH="0" baseline="0" dirty="0">
                          <a:ln>
                            <a:noFill/>
                          </a:ln>
                          <a:solidFill>
                            <a:schemeClr val="bg1"/>
                          </a:solidFill>
                          <a:effectLst/>
                        </a:rPr>
                        <a:t>Editor</a:t>
                      </a: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u="none" strike="noStrike" cap="none" normalizeH="0" baseline="0" dirty="0">
                          <a:ln>
                            <a:noFill/>
                          </a:ln>
                          <a:solidFill>
                            <a:schemeClr val="bg1"/>
                          </a:solidFill>
                          <a:effectLst/>
                        </a:rPr>
                        <a:t>Snapshot Date</a:t>
                      </a: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rPr>
                        <a:t>az</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bd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rPr>
                        <a:t>bc</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bb</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me</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be</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bf </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83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az</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Roy Want, Chao </a:t>
                      </a:r>
                      <a:r>
                        <a:rPr kumimoji="0" lang="en-US" sz="1400" b="0" i="0" u="none" strike="noStrike" cap="none" normalizeH="0" baseline="0">
                          <a:ln>
                            <a:noFill/>
                          </a:ln>
                          <a:solidFill>
                            <a:schemeClr val="tx1"/>
                          </a:solidFill>
                          <a:effectLst/>
                          <a:latin typeface="Times New Roman" pitchFamily="18" charset="0"/>
                        </a:rPr>
                        <a:t>Chun Wang</a:t>
                      </a:r>
                      <a:endParaRPr kumimoji="0" lang="en-US" sz="14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9-Jul</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073376"/>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bd</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FrameMaker</a:t>
                      </a:r>
                    </a:p>
                    <a:p>
                      <a:pPr algn="ctr"/>
                      <a:r>
                        <a:rPr lang="en-US" sz="1200" kern="1200" dirty="0">
                          <a:solidFill>
                            <a:schemeClr val="tx1"/>
                          </a:solidFill>
                          <a:effectLst/>
                          <a:latin typeface="+mn-lt"/>
                          <a:ea typeface="+mn-ea"/>
                          <a:cs typeface="+mn-cs"/>
                        </a:rPr>
                        <a:t>2020 release</a:t>
                      </a:r>
                      <a:endParaRPr lang="en-US" sz="1200" dirty="0">
                        <a:solidFill>
                          <a:schemeClr val="tx1"/>
                        </a:solidFill>
                      </a:endParaRPr>
                    </a:p>
                    <a:p>
                      <a:pPr algn="ctr"/>
                      <a:endParaRPr lang="en-US" sz="12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err="1">
                          <a:ln>
                            <a:noFill/>
                          </a:ln>
                          <a:solidFill>
                            <a:schemeClr val="tx1"/>
                          </a:solidFill>
                          <a:effectLst/>
                          <a:latin typeface="Times New Roman" pitchFamily="18" charset="0"/>
                        </a:rPr>
                        <a:t>Yujin</a:t>
                      </a:r>
                      <a:r>
                        <a:rPr kumimoji="0" lang="en-US" sz="1400" b="0" i="0" u="none" strike="noStrike" cap="none" normalizeH="0" baseline="0" dirty="0">
                          <a:ln>
                            <a:noFill/>
                          </a:ln>
                          <a:solidFill>
                            <a:schemeClr val="tx1"/>
                          </a:solidFill>
                          <a:effectLst/>
                          <a:latin typeface="Times New Roman" pitchFamily="18" charset="0"/>
                        </a:rPr>
                        <a:t> Noh</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9-Jul</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414803"/>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bc</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FrameMaker 2020 release</a:t>
                      </a:r>
                      <a:endParaRPr lang="en-US" sz="12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Carol Ansley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12-Jul</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bb</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002060"/>
                          </a:solidFill>
                          <a:effectLst/>
                          <a:latin typeface="Times New Roman" pitchFamily="18" charset="0"/>
                        </a:rPr>
                        <a:t>Y</a:t>
                      </a:r>
                      <a:endParaRPr kumimoji="0" lang="en-US" sz="1600" b="0"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Word</a:t>
                      </a:r>
                      <a:endParaRPr lang="en-US" sz="12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Volker Jungnickel, Harry </a:t>
                      </a:r>
                      <a:r>
                        <a:rPr lang="en-US" sz="1400" dirty="0" err="1">
                          <a:solidFill>
                            <a:schemeClr val="tx1"/>
                          </a:solidFill>
                        </a:rPr>
                        <a:t>Bims</a:t>
                      </a:r>
                      <a:endParaRPr lang="en-US" sz="14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9-Jul</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1.3</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 release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Emily Qi, 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12-Jul</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mn-lt"/>
                        </a:rPr>
                        <a:t>0.7</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1.2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8-Jul</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bf</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rgbClr val="002060"/>
                          </a:solidFill>
                          <a:effectLst/>
                          <a:latin typeface="+mn-lt"/>
                        </a:rPr>
                        <a:t>1.1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002060"/>
                          </a:solidFill>
                          <a:effectLst/>
                          <a:latin typeface="+mn-lt"/>
                        </a:rPr>
                        <a:t>1.5</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0.1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err="1">
                          <a:solidFill>
                            <a:schemeClr val="tx1"/>
                          </a:solidFill>
                        </a:rPr>
                        <a:t>Framemaker</a:t>
                      </a:r>
                      <a:r>
                        <a:rPr lang="en-US" sz="1200" dirty="0">
                          <a:solidFill>
                            <a:schemeClr val="tx1"/>
                          </a:solidFill>
                        </a:rPr>
                        <a:t> 2020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Claudio da Silva</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14-Jul</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7" name="Text Box 116"/>
          <p:cNvSpPr txBox="1">
            <a:spLocks noChangeArrowheads="1"/>
          </p:cNvSpPr>
          <p:nvPr/>
        </p:nvSpPr>
        <p:spPr bwMode="auto">
          <a:xfrm>
            <a:off x="9753600" y="670986"/>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7316" y="580101"/>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July 2022</a:t>
            </a:r>
            <a:endParaRPr lang="en-US" sz="1800" dirty="0">
              <a:solidFill>
                <a:srgbClr val="FF0000"/>
              </a:solidFill>
              <a:latin typeface="Arial" charset="0"/>
            </a:endParaRPr>
          </a:p>
        </p:txBody>
      </p:sp>
      <p:sp>
        <p:nvSpPr>
          <p:cNvPr id="9" name="Text Box 116"/>
          <p:cNvSpPr txBox="1">
            <a:spLocks noChangeArrowheads="1"/>
          </p:cNvSpPr>
          <p:nvPr/>
        </p:nvSpPr>
        <p:spPr bwMode="auto">
          <a:xfrm>
            <a:off x="687316" y="761104"/>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112081F0-3651-4F42-AC53-D0E97470CC9C}"/>
              </a:ext>
            </a:extLst>
          </p:cNvPr>
          <p:cNvSpPr>
            <a:spLocks noGrp="1"/>
          </p:cNvSpPr>
          <p:nvPr>
            <p:ph type="ftr" idx="14"/>
          </p:nvPr>
        </p:nvSpPr>
        <p:spPr/>
        <p:txBody>
          <a:bodyPr/>
          <a:lstStyle/>
          <a:p>
            <a:r>
              <a:rPr lang="en-GB"/>
              <a:t>Peter Eccelsine, Cisco</a:t>
            </a:r>
            <a:endParaRPr lang="en-GB" dirty="0"/>
          </a:p>
        </p:txBody>
      </p:sp>
      <p:sp>
        <p:nvSpPr>
          <p:cNvPr id="11" name="Slide Number Placeholder 10">
            <a:extLst>
              <a:ext uri="{FF2B5EF4-FFF2-40B4-BE49-F238E27FC236}">
                <a16:creationId xmlns:a16="http://schemas.microsoft.com/office/drawing/2014/main" id="{F1A3BF1B-1A76-45B7-8606-BA1E92783BB4}"/>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12" name="Date Placeholder 11">
            <a:extLst>
              <a:ext uri="{FF2B5EF4-FFF2-40B4-BE49-F238E27FC236}">
                <a16:creationId xmlns:a16="http://schemas.microsoft.com/office/drawing/2014/main" id="{C46818C1-D001-44FB-A8BF-4FAD17564F2E}"/>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127871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2022-07-14</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5135"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1AC96119-80D6-4B29-A987-770D2900297D}"/>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1741D8AB-094C-4159-AFE3-64CA47EF3EA3}"/>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A27B45CA-76EC-4A5E-8916-2A95F8F041A3}"/>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389348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July 2022 Plenary Session (hybrid)</a:t>
            </a:r>
          </a:p>
        </p:txBody>
      </p:sp>
      <p:sp>
        <p:nvSpPr>
          <p:cNvPr id="2" name="Footer Placeholder 1">
            <a:extLst>
              <a:ext uri="{FF2B5EF4-FFF2-40B4-BE49-F238E27FC236}">
                <a16:creationId xmlns:a16="http://schemas.microsoft.com/office/drawing/2014/main" id="{AA3C799E-9974-490C-AAD2-B831249241AD}"/>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066D7732-BDD9-4E6A-BA20-2F1C4C0B4B76}"/>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E018F45D-3536-4C5E-B661-F6106E9FC11F}"/>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3650422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295400"/>
            <a:ext cx="8382000" cy="5181600"/>
          </a:xfrm>
        </p:spPr>
        <p:txBody>
          <a:bodyPr/>
          <a:lstStyle/>
          <a:p>
            <a:pPr>
              <a:spcBef>
                <a:spcPts val="0"/>
              </a:spcBef>
            </a:pPr>
            <a:r>
              <a:rPr lang="en-US" dirty="0"/>
              <a:t>Agenda is here: </a:t>
            </a:r>
            <a:r>
              <a:rPr lang="en-US" dirty="0">
                <a:hlinkClick r:id="rId3"/>
              </a:rPr>
              <a:t>11-22/0843r4</a:t>
            </a:r>
            <a:r>
              <a:rPr lang="en-US" dirty="0"/>
              <a:t> </a:t>
            </a:r>
          </a:p>
          <a:p>
            <a:pPr>
              <a:spcBef>
                <a:spcPts val="0"/>
              </a:spcBef>
            </a:pPr>
            <a:r>
              <a:rPr lang="en-US" dirty="0"/>
              <a:t>Clause 6</a:t>
            </a:r>
          </a:p>
          <a:p>
            <a:pPr lvl="1">
              <a:spcBef>
                <a:spcPts val="0"/>
              </a:spcBef>
            </a:pPr>
            <a:r>
              <a:rPr lang="en-US" dirty="0"/>
              <a:t>Detailed discussion in all 3 meetings this week.  Proposal to “re-write” subclause 6.3, converting ~400 pages of mostly boilerplate into &lt; 50(?) pages of the useful content.</a:t>
            </a:r>
          </a:p>
          <a:p>
            <a:pPr lvl="1">
              <a:spcBef>
                <a:spcPts val="0"/>
              </a:spcBef>
            </a:pPr>
            <a:r>
              <a:rPr lang="en-US" dirty="0"/>
              <a:t>Completed proposal, here: </a:t>
            </a:r>
            <a:r>
              <a:rPr lang="en-US" dirty="0">
                <a:hlinkClick r:id="rId4"/>
              </a:rPr>
              <a:t>https://mentor.ieee.org/802.11/dcn/22/11-22-0916-05-0arc-clause-6-3-new-text.docx</a:t>
            </a:r>
            <a:r>
              <a:rPr lang="en-US" dirty="0"/>
              <a:t> </a:t>
            </a:r>
          </a:p>
          <a:p>
            <a:pPr lvl="1">
              <a:spcBef>
                <a:spcPts val="0"/>
              </a:spcBef>
            </a:pPr>
            <a:r>
              <a:rPr lang="en-US" dirty="0"/>
              <a:t>Approved this document, and liaison to </a:t>
            </a:r>
            <a:r>
              <a:rPr lang="en-US" dirty="0" err="1"/>
              <a:t>TGme</a:t>
            </a:r>
            <a:r>
              <a:rPr lang="en-US" dirty="0"/>
              <a:t> for their consideration as a response to CIDs on Clause 6 (e.g., CID 1114)</a:t>
            </a:r>
          </a:p>
          <a:p>
            <a:pPr lvl="1">
              <a:spcBef>
                <a:spcPts val="0"/>
              </a:spcBef>
            </a:pPr>
            <a:r>
              <a:rPr lang="en-US" dirty="0"/>
              <a:t>This completes our Clause 6 topic!</a:t>
            </a:r>
          </a:p>
          <a:p>
            <a:pPr lvl="1">
              <a:spcBef>
                <a:spcPts val="0"/>
              </a:spcBef>
            </a:pPr>
            <a:r>
              <a:rPr lang="en-US" dirty="0"/>
              <a:t>(Noted that additional cleanup and technical corrections might still be done in </a:t>
            </a:r>
            <a:r>
              <a:rPr lang="en-US" dirty="0" err="1"/>
              <a:t>REVme</a:t>
            </a:r>
            <a:r>
              <a:rPr lang="en-US" dirty="0"/>
              <a:t>, through LB comments by interested individuals)</a:t>
            </a:r>
          </a:p>
          <a:p>
            <a:pPr>
              <a:spcBef>
                <a:spcPts val="0"/>
              </a:spcBef>
            </a:pPr>
            <a:r>
              <a:rPr lang="en-US" dirty="0"/>
              <a:t>IEEE Std 802 revision: </a:t>
            </a:r>
          </a:p>
          <a:p>
            <a:pPr lvl="1">
              <a:lnSpc>
                <a:spcPct val="90000"/>
              </a:lnSpc>
              <a:spcBef>
                <a:spcPts val="300"/>
              </a:spcBef>
              <a:defRPr/>
            </a:pPr>
            <a:r>
              <a:rPr lang="en-US" dirty="0">
                <a:solidFill>
                  <a:srgbClr val="000000"/>
                </a:solidFill>
              </a:rPr>
              <a:t>No discussion this week</a:t>
            </a:r>
            <a:r>
              <a:rPr lang="en-US" dirty="0">
                <a:ea typeface="Calibri" panose="020F0502020204030204" pitchFamily="34" charset="0"/>
              </a:rPr>
              <a:t>.  Will be the next major topic of discussion, starting on teleconferences before September.</a:t>
            </a:r>
          </a:p>
          <a:p>
            <a:pPr>
              <a:spcBef>
                <a:spcPts val="0"/>
              </a:spcBef>
            </a:pPr>
            <a:endParaRPr lang="en-US" u="sng" dirty="0"/>
          </a:p>
        </p:txBody>
      </p:sp>
      <p:sp>
        <p:nvSpPr>
          <p:cNvPr id="2" name="Footer Placeholder 1">
            <a:extLst>
              <a:ext uri="{FF2B5EF4-FFF2-40B4-BE49-F238E27FC236}">
                <a16:creationId xmlns:a16="http://schemas.microsoft.com/office/drawing/2014/main" id="{ABE5FABF-D47E-4EA4-BE8E-F0A0A1F0F3BC}"/>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5FE6B4D-4847-4CC9-8631-4F2FF9385FF7}"/>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E9931735-5239-44B4-A580-F4BDBBF4AF16}"/>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389150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sz="2000" b="1" kern="0" dirty="0"/>
              <a:t>Annex G updates/replacement, phase 2</a:t>
            </a:r>
          </a:p>
          <a:p>
            <a:pPr marL="685800" lvl="2" indent="-342900">
              <a:lnSpc>
                <a:spcPct val="90000"/>
              </a:lnSpc>
              <a:buFont typeface="Arial" pitchFamily="34" charset="0"/>
              <a:buChar char="•"/>
              <a:defRPr/>
            </a:pPr>
            <a:r>
              <a:rPr lang="en-US" sz="2000" b="1" kern="0" dirty="0"/>
              <a:t>“What is a STA?” (per </a:t>
            </a:r>
            <a:r>
              <a:rPr lang="en-US" sz="2000" b="1" kern="0" dirty="0" err="1"/>
              <a:t>REVmd</a:t>
            </a:r>
            <a:r>
              <a:rPr lang="en-US" sz="2000" b="1" kern="0" dirty="0"/>
              <a:t> discussion: </a:t>
            </a:r>
            <a:r>
              <a:rPr lang="en-US" sz="2000" kern="0"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sz="2000" b="1" kern="0" dirty="0"/>
              <a:t>)</a:t>
            </a:r>
          </a:p>
          <a:p>
            <a:pPr marL="685800" lvl="2" indent="-342900">
              <a:lnSpc>
                <a:spcPct val="90000"/>
              </a:lnSpc>
              <a:buFont typeface="Arial" pitchFamily="34" charset="0"/>
              <a:buChar char="•"/>
              <a:defRPr/>
            </a:pPr>
            <a:r>
              <a:rPr lang="en-US" sz="2000" b="1" kern="0" dirty="0"/>
              <a:t>Off-channel TDLS architecture</a:t>
            </a:r>
          </a:p>
          <a:p>
            <a:pPr marL="685800" lvl="2" indent="-342900">
              <a:lnSpc>
                <a:spcPct val="90000"/>
              </a:lnSpc>
              <a:spcBef>
                <a:spcPts val="300"/>
              </a:spcBef>
              <a:spcAft>
                <a:spcPts val="0"/>
              </a:spcAft>
              <a:buFont typeface="Arial" pitchFamily="34" charset="0"/>
              <a:buChar char="•"/>
              <a:defRPr/>
            </a:pPr>
            <a:r>
              <a:rPr lang="en-US" sz="20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000" b="1" kern="0" dirty="0"/>
              <a:t>One aspect is how MAC address is set/controlled – related to IEEE 1609/</a:t>
            </a:r>
            <a:r>
              <a:rPr lang="en-US" sz="2000" b="1" kern="0" dirty="0" err="1"/>
              <a:t>TGbd</a:t>
            </a:r>
            <a:r>
              <a:rPr lang="en-US" sz="2000" b="1" kern="0" dirty="0"/>
              <a:t>  activities</a:t>
            </a:r>
          </a:p>
          <a:p>
            <a:pPr marL="685800" lvl="2" indent="-342900">
              <a:lnSpc>
                <a:spcPct val="90000"/>
              </a:lnSpc>
              <a:buFont typeface="Arial" pitchFamily="34" charset="0"/>
              <a:buChar char="•"/>
              <a:defRPr/>
            </a:pPr>
            <a:r>
              <a:rPr lang="en-US" sz="2000" b="1" kern="0" dirty="0" err="1"/>
              <a:t>Nendica’s</a:t>
            </a:r>
            <a:r>
              <a:rPr lang="en-US" sz="2000" b="1" kern="0" dirty="0"/>
              <a:t>/</a:t>
            </a:r>
            <a:r>
              <a:rPr lang="en-US" sz="2000" b="1" kern="0" dirty="0" err="1"/>
              <a:t>TGbe’s</a:t>
            </a:r>
            <a:r>
              <a:rPr lang="en-US" sz="2000" b="1" kern="0" dirty="0"/>
              <a:t> discussion on 802.11 in a Deterministic Network/Time-Sensitive Networking</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F46C2ECD-87AC-4178-978B-DBF1B9EBBB96}"/>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BC26FFC-7013-4FE2-BAB5-808103AF5A52}"/>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181A1033-051C-4F59-BC88-4C8A5648CBCB}"/>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86019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Input into IEEE Std 802 revision</a:t>
            </a:r>
          </a:p>
          <a:p>
            <a:pPr marL="684213">
              <a:lnSpc>
                <a:spcPct val="90000"/>
              </a:lnSpc>
            </a:pPr>
            <a:r>
              <a:rPr lang="en-US" dirty="0"/>
              <a:t>Annex G replacement phase 2 (?)</a:t>
            </a:r>
          </a:p>
          <a:p>
            <a:pPr marL="684213">
              <a:lnSpc>
                <a:spcPct val="90000"/>
              </a:lnSpc>
            </a:pPr>
            <a:r>
              <a:rPr lang="en-US" dirty="0"/>
              <a:t>Monitoring/future activities</a:t>
            </a:r>
          </a:p>
          <a:p>
            <a:pPr marL="684213">
              <a:lnSpc>
                <a:spcPct val="90000"/>
              </a:lnSpc>
            </a:pPr>
            <a:endParaRPr lang="en-US" dirty="0"/>
          </a:p>
          <a:p>
            <a:pPr>
              <a:lnSpc>
                <a:spcPct val="90000"/>
              </a:lnSpc>
            </a:pPr>
            <a:r>
              <a:rPr lang="en-US" sz="3200" dirty="0"/>
              <a:t>Teleconferences (anticipating IEEE 802 update discussion)</a:t>
            </a:r>
          </a:p>
          <a:p>
            <a:pPr marL="684213" lvl="1" indent="-342900">
              <a:lnSpc>
                <a:spcPct val="90000"/>
              </a:lnSpc>
              <a:buChar char="•"/>
            </a:pPr>
            <a:r>
              <a:rPr lang="en-US" sz="2400" b="1" dirty="0">
                <a:cs typeface="+mn-cs"/>
              </a:rPr>
              <a:t>Aug 15 (Monday): 13:00 ET, 2 hours</a:t>
            </a:r>
          </a:p>
          <a:p>
            <a:pPr marL="684213" lvl="1" indent="-342900">
              <a:lnSpc>
                <a:spcPct val="90000"/>
              </a:lnSpc>
              <a:buFontTx/>
              <a:buChar char="•"/>
            </a:pPr>
            <a:r>
              <a:rPr lang="en-US" sz="2400" b="1" dirty="0">
                <a:cs typeface="+mn-cs"/>
              </a:rPr>
              <a:t>Sept 1 (Thursday): 19:00 ET, 2 hours</a:t>
            </a:r>
          </a:p>
          <a:p>
            <a:pPr>
              <a:lnSpc>
                <a:spcPct val="90000"/>
              </a:lnSpc>
            </a:pPr>
            <a:endParaRPr lang="en-US" sz="3200" dirty="0"/>
          </a:p>
          <a:p>
            <a:pPr>
              <a:lnSpc>
                <a:spcPct val="90000"/>
              </a:lnSpc>
            </a:pPr>
            <a:r>
              <a:rPr lang="en-US" sz="3200" dirty="0"/>
              <a:t>Two meeting slots requested in September</a:t>
            </a:r>
          </a:p>
          <a:p>
            <a:pPr marL="684213">
              <a:lnSpc>
                <a:spcPct val="90000"/>
              </a:lnSpc>
            </a:pPr>
            <a:endParaRPr lang="en-US" dirty="0"/>
          </a:p>
        </p:txBody>
      </p:sp>
      <p:sp>
        <p:nvSpPr>
          <p:cNvPr id="2" name="Footer Placeholder 1">
            <a:extLst>
              <a:ext uri="{FF2B5EF4-FFF2-40B4-BE49-F238E27FC236}">
                <a16:creationId xmlns:a16="http://schemas.microsoft.com/office/drawing/2014/main" id="{CD663CEB-76A1-494F-8DAF-A03F978C67FF}"/>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B15292B8-E46C-44A5-92B9-D6CE82D3A1FB}"/>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4" name="Date Placeholder 3">
            <a:extLst>
              <a:ext uri="{FF2B5EF4-FFF2-40B4-BE49-F238E27FC236}">
                <a16:creationId xmlns:a16="http://schemas.microsoft.com/office/drawing/2014/main" id="{3910DCF4-3CD6-4532-9DD1-99BC5E2EDEBB}"/>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3546022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802.11 Coexistence SC</a:t>
            </a:r>
            <a:br>
              <a:rPr lang="en-AU" dirty="0"/>
            </a:br>
            <a:r>
              <a:rPr lang="en-AU" dirty="0"/>
              <a:t>Jul 2022 (hybrid)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20220715</a:t>
            </a:r>
          </a:p>
        </p:txBody>
      </p:sp>
      <p:graphicFrame>
        <p:nvGraphicFramePr>
          <p:cNvPr id="3075" name="Object 3"/>
          <p:cNvGraphicFramePr>
            <a:graphicFrameLocks noChangeAspect="1"/>
          </p:cNvGraphicFramePr>
          <p:nvPr>
            <p:extLst>
              <p:ext uri="{D42A27DB-BD31-4B8C-83A1-F6EECF244321}">
                <p14:modId xmlns:p14="http://schemas.microsoft.com/office/powerpoint/2010/main" val="1883174269"/>
              </p:ext>
            </p:extLst>
          </p:nvPr>
        </p:nvGraphicFramePr>
        <p:xfrm>
          <a:off x="989013" y="3148013"/>
          <a:ext cx="9963150" cy="2424112"/>
        </p:xfrm>
        <a:graphic>
          <a:graphicData uri="http://schemas.openxmlformats.org/presentationml/2006/ole">
            <mc:AlternateContent xmlns:mc="http://schemas.openxmlformats.org/markup-compatibility/2006">
              <mc:Choice xmlns:v="urn:schemas-microsoft-com:vml" Requires="v">
                <p:oleObj spid="_x0000_s6159" name="Document" r:id="rId4" imgW="10439485" imgH="2553175" progId="Word.Document.8">
                  <p:embed/>
                </p:oleObj>
              </mc:Choice>
              <mc:Fallback>
                <p:oleObj name="Document" r:id="rId4" imgW="10439485" imgH="2553175" progId="Word.Document.8">
                  <p:embed/>
                  <p:pic>
                    <p:nvPicPr>
                      <p:cNvPr id="3075" name="Object 3"/>
                      <p:cNvPicPr>
                        <a:picLocks noChangeAspect="1" noChangeArrowheads="1"/>
                      </p:cNvPicPr>
                      <p:nvPr/>
                    </p:nvPicPr>
                    <p:blipFill>
                      <a:blip r:embed="rId5"/>
                      <a:srcRect/>
                      <a:stretch>
                        <a:fillRect/>
                      </a:stretch>
                    </p:blipFill>
                    <p:spPr bwMode="auto">
                      <a:xfrm>
                        <a:off x="989013" y="3148013"/>
                        <a:ext cx="9963150" cy="2424112"/>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9B4910F5-4A88-42BA-B3C3-276FD19FA1A3}"/>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7348B565-2C4D-40C9-8AAA-D1BCC7F6A807}"/>
              </a:ext>
            </a:extLst>
          </p:cNvPr>
          <p:cNvSpPr>
            <a:spLocks noGrp="1"/>
          </p:cNvSpPr>
          <p:nvPr>
            <p:ph type="sldNum" idx="12"/>
          </p:nvPr>
        </p:nvSpPr>
        <p:spPr/>
        <p:txBody>
          <a:bodyPr/>
          <a:lstStyle/>
          <a:p>
            <a:r>
              <a:rPr lang="en-GB"/>
              <a:t>Slide </a:t>
            </a:r>
            <a:fld id="{DE40C9FC-4879-4F20-9ECA-A574A90476B7}" type="slidenum">
              <a:rPr lang="en-GB" smtClean="0"/>
              <a:pPr/>
              <a:t>26</a:t>
            </a:fld>
            <a:endParaRPr lang="en-GB"/>
          </a:p>
        </p:txBody>
      </p:sp>
      <p:sp>
        <p:nvSpPr>
          <p:cNvPr id="4" name="Date Placeholder 3">
            <a:extLst>
              <a:ext uri="{FF2B5EF4-FFF2-40B4-BE49-F238E27FC236}">
                <a16:creationId xmlns:a16="http://schemas.microsoft.com/office/drawing/2014/main" id="{CAFEB353-0FCC-402F-9066-94246C8E56A8}"/>
              </a:ext>
            </a:extLst>
          </p:cNvPr>
          <p:cNvSpPr>
            <a:spLocks noGrp="1"/>
          </p:cNvSpPr>
          <p:nvPr>
            <p:ph type="dt" idx="10"/>
          </p:nvPr>
        </p:nvSpPr>
        <p:spPr/>
        <p:txBody>
          <a:bodyPr/>
          <a:lstStyle/>
          <a:p>
            <a:r>
              <a:rPr lang="en-US"/>
              <a:t>July 2022</a:t>
            </a:r>
            <a:endParaRPr lang="en-GB"/>
          </a:p>
        </p:txBody>
      </p:sp>
    </p:spTree>
    <p:extLst>
      <p:ext uri="{BB962C8B-B14F-4D97-AF65-F5344CB8AC3E}">
        <p14:creationId xmlns:p14="http://schemas.microsoft.com/office/powerpoint/2010/main" val="9760002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achieved its goals as a discussion forum for coexistence issues</a:t>
            </a:r>
          </a:p>
        </p:txBody>
      </p:sp>
      <p:sp>
        <p:nvSpPr>
          <p:cNvPr id="3" name="Content Placeholder 2"/>
          <p:cNvSpPr>
            <a:spLocks noGrp="1"/>
          </p:cNvSpPr>
          <p:nvPr>
            <p:ph idx="1"/>
          </p:nvPr>
        </p:nvSpPr>
        <p:spPr>
          <a:xfrm>
            <a:off x="914401" y="1844824"/>
            <a:ext cx="10361084" cy="4536504"/>
          </a:xfrm>
        </p:spPr>
        <p:txBody>
          <a:bodyPr/>
          <a:lstStyle/>
          <a:p>
            <a:r>
              <a:rPr lang="en-AU" dirty="0"/>
              <a:t>802.11 Coex SC summary for Jul 2022 (</a:t>
            </a:r>
            <a:r>
              <a:rPr lang="en-AU" dirty="0">
                <a:hlinkClick r:id="rId2"/>
              </a:rPr>
              <a:t>11-22-0873</a:t>
            </a:r>
            <a:r>
              <a:rPr lang="en-AU" dirty="0"/>
              <a:t>)</a:t>
            </a:r>
          </a:p>
          <a:p>
            <a:pPr lvl="1"/>
            <a:r>
              <a:rPr lang="en-AU" dirty="0"/>
              <a:t>There is not much LAA/NR-U deployed yet …</a:t>
            </a:r>
          </a:p>
          <a:p>
            <a:pPr lvl="2"/>
            <a:r>
              <a:rPr lang="en-AU" dirty="0"/>
              <a:t>… but it appears any LAA/NR-U will not coexist well with Wi-Fi</a:t>
            </a:r>
          </a:p>
          <a:p>
            <a:pPr lvl="2"/>
            <a:r>
              <a:rPr lang="en-AU" dirty="0"/>
              <a:t>… which means we might (or might not) have a </a:t>
            </a:r>
            <a:r>
              <a:rPr lang="en-AU" dirty="0" err="1"/>
              <a:t>coex</a:t>
            </a:r>
            <a:r>
              <a:rPr lang="en-AU" dirty="0"/>
              <a:t> problem</a:t>
            </a:r>
          </a:p>
          <a:p>
            <a:pPr lvl="1"/>
            <a:r>
              <a:rPr lang="en-AU" dirty="0"/>
              <a:t>EN 301 893 (5 GHz) generally protects Wi-Fi …</a:t>
            </a:r>
          </a:p>
          <a:p>
            <a:pPr lvl="2"/>
            <a:r>
              <a:rPr lang="en-AU" dirty="0"/>
              <a:t>… but the compromise may result in 802.11be suffering compared to 802.11ax</a:t>
            </a:r>
          </a:p>
          <a:p>
            <a:pPr lvl="1"/>
            <a:r>
              <a:rPr lang="en-AU" dirty="0"/>
              <a:t>IEEE 802.11 WG needs to decide how to respond to the rules …</a:t>
            </a:r>
          </a:p>
          <a:p>
            <a:pPr lvl="2"/>
            <a:r>
              <a:rPr lang="en-AU" dirty="0"/>
              <a:t>… in both EN 301 893 (5 GHz) &amp; EN 303 687 (6 GHz)</a:t>
            </a:r>
          </a:p>
          <a:p>
            <a:pPr lvl="1"/>
            <a:r>
              <a:rPr lang="en-AU" dirty="0"/>
              <a:t>There are ongoing </a:t>
            </a:r>
            <a:r>
              <a:rPr lang="en-AU" dirty="0" err="1"/>
              <a:t>coex</a:t>
            </a:r>
            <a:r>
              <a:rPr lang="en-AU" dirty="0"/>
              <a:t> threats/issues/opportunities …</a:t>
            </a:r>
          </a:p>
          <a:p>
            <a:pPr lvl="2"/>
            <a:r>
              <a:rPr lang="en-AU" dirty="0"/>
              <a:t>… including from SL-U and 6 GHz spectrum</a:t>
            </a:r>
          </a:p>
          <a:p>
            <a:pPr lvl="2"/>
            <a:r>
              <a:rPr lang="en-AU" dirty="0"/>
              <a:t>… and 802.15.4ab, Bluetooth (collaboration promised)</a:t>
            </a:r>
          </a:p>
          <a:p>
            <a:pPr lvl="1"/>
            <a:r>
              <a:rPr lang="en-AU" dirty="0"/>
              <a:t>And we are still tracking 60 GHz </a:t>
            </a:r>
            <a:r>
              <a:rPr lang="en-AU" dirty="0" err="1"/>
              <a:t>coex</a:t>
            </a:r>
            <a:endParaRPr lang="en-AU" dirty="0"/>
          </a:p>
          <a:p>
            <a:pPr lvl="1"/>
            <a:endParaRPr lang="en-AU" sz="2000" dirty="0"/>
          </a:p>
        </p:txBody>
      </p:sp>
      <p:sp>
        <p:nvSpPr>
          <p:cNvPr id="7" name="Footer Placeholder 6">
            <a:extLst>
              <a:ext uri="{FF2B5EF4-FFF2-40B4-BE49-F238E27FC236}">
                <a16:creationId xmlns:a16="http://schemas.microsoft.com/office/drawing/2014/main" id="{4C692C48-9978-403F-A65F-079ACC00E4D1}"/>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E2E71066-397D-4D0F-A46E-695E41337CDF}"/>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7D6AABFC-F274-416F-846F-EE6C245B386F}"/>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910926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will continue</a:t>
            </a:r>
            <a:br>
              <a:rPr lang="en-AU" dirty="0"/>
            </a:br>
            <a:r>
              <a:rPr lang="en-AU" dirty="0"/>
              <a:t>promoting good coexistence in Sep 2022</a:t>
            </a:r>
          </a:p>
        </p:txBody>
      </p:sp>
      <p:sp>
        <p:nvSpPr>
          <p:cNvPr id="3" name="Content Placeholder 2"/>
          <p:cNvSpPr>
            <a:spLocks noGrp="1"/>
          </p:cNvSpPr>
          <p:nvPr>
            <p:ph idx="1"/>
          </p:nvPr>
        </p:nvSpPr>
        <p:spPr/>
        <p:txBody>
          <a:bodyPr/>
          <a:lstStyle/>
          <a:p>
            <a:r>
              <a:rPr lang="en-AU" dirty="0"/>
              <a:t>IEEE 802.11 Coexistence SC will meet in hybrid mode in Sep 2022</a:t>
            </a:r>
          </a:p>
          <a:p>
            <a:pPr lvl="1"/>
            <a:r>
              <a:rPr lang="en-AU" dirty="0"/>
              <a:t>Review any Wi-Fi/LAA/NR-U coexistence measurements/simulations</a:t>
            </a:r>
          </a:p>
          <a:p>
            <a:pPr lvl="2"/>
            <a:r>
              <a:rPr lang="en-AU" dirty="0">
                <a:solidFill>
                  <a:srgbClr val="FF0000"/>
                </a:solidFill>
              </a:rPr>
              <a:t>Currently two submissions promised</a:t>
            </a:r>
          </a:p>
          <a:p>
            <a:pPr lvl="1"/>
            <a:r>
              <a:rPr lang="en-AU" dirty="0"/>
              <a:t>Discuss possible refinements to 802.11ax/be for 5/6 GHz operation</a:t>
            </a:r>
          </a:p>
          <a:p>
            <a:pPr lvl="2"/>
            <a:r>
              <a:rPr lang="en-AU" dirty="0">
                <a:solidFill>
                  <a:srgbClr val="FF0000"/>
                </a:solidFill>
              </a:rPr>
              <a:t>May use straw polls to understand views</a:t>
            </a:r>
          </a:p>
          <a:p>
            <a:pPr lvl="1"/>
            <a:r>
              <a:rPr lang="en-AU" dirty="0"/>
              <a:t>Update on ETSI BRAN ENAP ballots </a:t>
            </a:r>
          </a:p>
          <a:p>
            <a:pPr lvl="2"/>
            <a:r>
              <a:rPr lang="en-AU" dirty="0"/>
              <a:t>EN 303 687 (6 GHz) should be complete</a:t>
            </a:r>
          </a:p>
          <a:p>
            <a:pPr lvl="1"/>
            <a:r>
              <a:rPr lang="en-AU" dirty="0"/>
              <a:t>Update on other </a:t>
            </a:r>
            <a:r>
              <a:rPr lang="en-AU" dirty="0" err="1"/>
              <a:t>coex</a:t>
            </a:r>
            <a:r>
              <a:rPr lang="en-AU" dirty="0"/>
              <a:t> activities</a:t>
            </a:r>
          </a:p>
          <a:p>
            <a:pPr lvl="2"/>
            <a:r>
              <a:rPr lang="en-AU" dirty="0"/>
              <a:t>SL-U, 15.4ab, Bluetooth</a:t>
            </a:r>
          </a:p>
          <a:p>
            <a:pPr lvl="2"/>
            <a:r>
              <a:rPr lang="en-AU" dirty="0"/>
              <a:t>ML approach to </a:t>
            </a:r>
            <a:r>
              <a:rPr lang="en-AU" dirty="0" err="1"/>
              <a:t>coex</a:t>
            </a:r>
            <a:r>
              <a:rPr lang="en-AU" dirty="0"/>
              <a:t>?</a:t>
            </a:r>
          </a:p>
          <a:p>
            <a:pPr lvl="1"/>
            <a:r>
              <a:rPr lang="en-AU" dirty="0"/>
              <a:t>Update on 6 GHz spectrum allocation activities globally </a:t>
            </a:r>
          </a:p>
          <a:p>
            <a:pPr lvl="2"/>
            <a:endParaRPr lang="en-AU" dirty="0"/>
          </a:p>
          <a:p>
            <a:pPr lvl="1"/>
            <a:endParaRPr lang="en-AU" dirty="0"/>
          </a:p>
          <a:p>
            <a:pPr lvl="1"/>
            <a:r>
              <a:rPr lang="en-AU" dirty="0"/>
              <a:t>…</a:t>
            </a:r>
          </a:p>
        </p:txBody>
      </p:sp>
      <p:sp>
        <p:nvSpPr>
          <p:cNvPr id="7" name="Rectangle 6">
            <a:extLst>
              <a:ext uri="{FF2B5EF4-FFF2-40B4-BE49-F238E27FC236}">
                <a16:creationId xmlns:a16="http://schemas.microsoft.com/office/drawing/2014/main" id="{85676C78-AFC2-4D4A-9EAD-4C9C57C5E859}"/>
              </a:ext>
            </a:extLst>
          </p:cNvPr>
          <p:cNvSpPr/>
          <p:nvPr/>
        </p:nvSpPr>
        <p:spPr bwMode="auto">
          <a:xfrm>
            <a:off x="7896200" y="5013176"/>
            <a:ext cx="3132348" cy="4701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AU" sz="2400" b="1" i="0" u="none" strike="noStrike" cap="none" normalizeH="0" baseline="0" dirty="0">
                <a:ln>
                  <a:noFill/>
                </a:ln>
                <a:solidFill>
                  <a:srgbClr val="FF0000"/>
                </a:solidFill>
                <a:effectLst/>
                <a:latin typeface="Times New Roman" pitchFamily="16" charset="0"/>
                <a:ea typeface="MS Gothic" charset="-128"/>
              </a:rPr>
              <a:t>Contributions are sought </a:t>
            </a:r>
            <a:r>
              <a:rPr lang="en-AU" b="1" dirty="0">
                <a:solidFill>
                  <a:srgbClr val="FF0000"/>
                </a:solidFill>
              </a:rPr>
              <a:t>&amp; </a:t>
            </a:r>
            <a:r>
              <a:rPr kumimoji="0" lang="en-AU" sz="2400" b="1" i="0" u="none" strike="noStrike" cap="none" normalizeH="0" baseline="0" dirty="0">
                <a:ln>
                  <a:noFill/>
                </a:ln>
                <a:solidFill>
                  <a:srgbClr val="FF0000"/>
                </a:solidFill>
                <a:effectLst/>
                <a:latin typeface="Times New Roman" pitchFamily="16" charset="0"/>
                <a:ea typeface="MS Gothic" charset="-128"/>
              </a:rPr>
              <a:t>encouraged!</a:t>
            </a:r>
          </a:p>
        </p:txBody>
      </p:sp>
      <p:sp>
        <p:nvSpPr>
          <p:cNvPr id="8" name="Footer Placeholder 7">
            <a:extLst>
              <a:ext uri="{FF2B5EF4-FFF2-40B4-BE49-F238E27FC236}">
                <a16:creationId xmlns:a16="http://schemas.microsoft.com/office/drawing/2014/main" id="{86BF13C2-6055-4E31-9F0D-E00F94374365}"/>
              </a:ext>
            </a:extLst>
          </p:cNvPr>
          <p:cNvSpPr>
            <a:spLocks noGrp="1"/>
          </p:cNvSpPr>
          <p:nvPr>
            <p:ph type="ftr" idx="14"/>
          </p:nvPr>
        </p:nvSpPr>
        <p:spPr/>
        <p:txBody>
          <a:bodyPr/>
          <a:lstStyle/>
          <a:p>
            <a:r>
              <a:rPr lang="en-GB"/>
              <a:t>Andrew Myles, Cisco</a:t>
            </a:r>
            <a:endParaRPr lang="en-GB" dirty="0"/>
          </a:p>
        </p:txBody>
      </p:sp>
      <p:sp>
        <p:nvSpPr>
          <p:cNvPr id="9" name="Slide Number Placeholder 8">
            <a:extLst>
              <a:ext uri="{FF2B5EF4-FFF2-40B4-BE49-F238E27FC236}">
                <a16:creationId xmlns:a16="http://schemas.microsoft.com/office/drawing/2014/main" id="{257FCC11-30D7-4F7F-BB99-B80B0B5AE7B8}"/>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10" name="Date Placeholder 9">
            <a:extLst>
              <a:ext uri="{FF2B5EF4-FFF2-40B4-BE49-F238E27FC236}">
                <a16:creationId xmlns:a16="http://schemas.microsoft.com/office/drawing/2014/main" id="{A2ADAC5B-DAE1-4ADD-90F8-BA7F22FE4BE5}"/>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697027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723C62-F503-4B28-A6CE-0E72B92714AF}"/>
              </a:ext>
            </a:extLst>
          </p:cNvPr>
          <p:cNvSpPr>
            <a:spLocks noGrp="1"/>
          </p:cNvSpPr>
          <p:nvPr>
            <p:ph type="title"/>
          </p:nvPr>
        </p:nvSpPr>
        <p:spPr>
          <a:xfrm>
            <a:off x="914402" y="685803"/>
            <a:ext cx="10361084" cy="726973"/>
          </a:xfrm>
        </p:spPr>
        <p:txBody>
          <a:bodyPr/>
          <a:lstStyle/>
          <a:p>
            <a:r>
              <a:rPr lang="en-US" sz="2400" dirty="0"/>
              <a:t>PAR Review SC </a:t>
            </a:r>
            <a:br>
              <a:rPr lang="en-US" sz="2400" dirty="0"/>
            </a:br>
            <a:r>
              <a:rPr lang="en-US" sz="2400" dirty="0"/>
              <a:t>Jon Rosdahl, Chair</a:t>
            </a:r>
          </a:p>
        </p:txBody>
      </p:sp>
      <p:sp>
        <p:nvSpPr>
          <p:cNvPr id="8" name="Content Placeholder 7">
            <a:extLst>
              <a:ext uri="{FF2B5EF4-FFF2-40B4-BE49-F238E27FC236}">
                <a16:creationId xmlns:a16="http://schemas.microsoft.com/office/drawing/2014/main" id="{CB46589D-B045-4F67-96F9-108FD0B249A7}"/>
              </a:ext>
            </a:extLst>
          </p:cNvPr>
          <p:cNvSpPr>
            <a:spLocks noGrp="1"/>
          </p:cNvSpPr>
          <p:nvPr>
            <p:ph idx="1"/>
          </p:nvPr>
        </p:nvSpPr>
        <p:spPr>
          <a:xfrm>
            <a:off x="914402" y="1628801"/>
            <a:ext cx="10361084" cy="4465614"/>
          </a:xfrm>
        </p:spPr>
        <p:txBody>
          <a:bodyPr/>
          <a:lstStyle/>
          <a:p>
            <a:pPr marL="285750" indent="-285750"/>
            <a:r>
              <a:rPr lang="en-US" dirty="0"/>
              <a:t>PARs were considered on </a:t>
            </a:r>
            <a:r>
              <a:rPr lang="en-US" altLang="en-US" dirty="0"/>
              <a:t>Telecon 11 &amp; 12 July 2022  13:30-15:30 ET</a:t>
            </a:r>
          </a:p>
          <a:p>
            <a:pPr marL="685800" lvl="1"/>
            <a:r>
              <a:rPr lang="en-US" altLang="en-US" dirty="0"/>
              <a:t>See the list here: </a:t>
            </a:r>
            <a:r>
              <a:rPr lang="en-US" altLang="en-US" dirty="0">
                <a:hlinkClick r:id="rId2"/>
              </a:rPr>
              <a:t>https://ieee802.org/PARs.shtml</a:t>
            </a:r>
            <a:r>
              <a:rPr lang="en-US" altLang="en-US" dirty="0"/>
              <a:t> </a:t>
            </a:r>
          </a:p>
          <a:p>
            <a:pPr marL="685800" lvl="1"/>
            <a:r>
              <a:rPr lang="en-US" altLang="en-US" dirty="0"/>
              <a:t>Comments were posted to the EC reflector – 12 July 2022</a:t>
            </a:r>
          </a:p>
          <a:p>
            <a:pPr marL="685800" lvl="1"/>
            <a:endParaRPr lang="en-US" altLang="en-US" dirty="0"/>
          </a:p>
          <a:p>
            <a:pPr marL="285750" indent="-285750"/>
            <a:r>
              <a:rPr lang="en-US" altLang="en-US" dirty="0"/>
              <a:t>Feedback from WG due Wednesday 13 July 2022</a:t>
            </a:r>
          </a:p>
          <a:p>
            <a:pPr marL="285750" indent="-285750"/>
            <a:endParaRPr lang="en-US" altLang="en-US" dirty="0"/>
          </a:p>
          <a:p>
            <a:pPr marL="285750" indent="-285750"/>
            <a:r>
              <a:rPr lang="en-US" altLang="en-US" dirty="0"/>
              <a:t>Feedback was reviewed on Thursda</a:t>
            </a:r>
            <a:r>
              <a:rPr lang="en-US" dirty="0"/>
              <a:t>y 14 July 2022 </a:t>
            </a:r>
            <a:r>
              <a:rPr lang="en-US" altLang="en-US" dirty="0"/>
              <a:t>13:30-15:30 ET</a:t>
            </a:r>
          </a:p>
          <a:p>
            <a:pPr marL="285750" indent="-285750"/>
            <a:endParaRPr lang="en-US" dirty="0"/>
          </a:p>
          <a:p>
            <a:pPr marL="285750" indent="-285750"/>
            <a:r>
              <a:rPr lang="en-US" dirty="0"/>
              <a:t>A Final report was posted to mentor: 11-22/0879r3.</a:t>
            </a:r>
          </a:p>
          <a:p>
            <a:pPr marL="285750" indent="-285750"/>
            <a:endParaRPr lang="en-US" dirty="0"/>
          </a:p>
        </p:txBody>
      </p:sp>
      <p:sp>
        <p:nvSpPr>
          <p:cNvPr id="4" name="Date Placeholder 3">
            <a:extLst>
              <a:ext uri="{FF2B5EF4-FFF2-40B4-BE49-F238E27FC236}">
                <a16:creationId xmlns:a16="http://schemas.microsoft.com/office/drawing/2014/main" id="{CFA74791-02E4-4161-A74F-E2C580C09359}"/>
              </a:ext>
            </a:extLst>
          </p:cNvPr>
          <p:cNvSpPr>
            <a:spLocks noGrp="1"/>
          </p:cNvSpPr>
          <p:nvPr>
            <p:ph type="dt" idx="10"/>
          </p:nvPr>
        </p:nvSpPr>
        <p:spPr bwMode="auto">
          <a:xfrm>
            <a:off x="914402" y="304014"/>
            <a:ext cx="1710397" cy="30320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US"/>
              <a:t>July 2022</a:t>
            </a:r>
            <a:endParaRPr lang="en-US" dirty="0">
              <a:solidFill>
                <a:srgbClr val="000000"/>
              </a:solidFill>
            </a:endParaRPr>
          </a:p>
        </p:txBody>
      </p:sp>
      <p:sp>
        <p:nvSpPr>
          <p:cNvPr id="5" name="Footer Placeholder 4">
            <a:extLst>
              <a:ext uri="{FF2B5EF4-FFF2-40B4-BE49-F238E27FC236}">
                <a16:creationId xmlns:a16="http://schemas.microsoft.com/office/drawing/2014/main" id="{9E179B68-B8DD-4D01-A19B-C60183D73755}"/>
              </a:ext>
            </a:extLst>
          </p:cNvPr>
          <p:cNvSpPr>
            <a:spLocks noGrp="1"/>
          </p:cNvSpPr>
          <p:nvPr>
            <p:ph type="ftr" idx="11"/>
          </p:nvPr>
        </p:nvSpPr>
        <p:spPr bwMode="auto">
          <a:xfrm>
            <a:off x="8760296" y="6475416"/>
            <a:ext cx="2701498" cy="27699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800" kern="1200">
                <a:solidFill>
                  <a:srgbClr val="000000"/>
                </a:solidFill>
                <a:latin typeface="Times New Roman" pitchFamily="16" charset="0"/>
                <a:ea typeface="Arial Unicode MS" pitchFamily="34" charset="-128"/>
                <a:cs typeface="Arial Unicode MS" pitchFamily="34" charset="-128"/>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GB"/>
              <a:t>Jon Rosdahl (Qualcomm)</a:t>
            </a:r>
            <a:endParaRPr lang="en-US">
              <a:solidFill>
                <a:srgbClr val="000000"/>
              </a:solidFill>
            </a:endParaRPr>
          </a:p>
        </p:txBody>
      </p:sp>
      <p:sp>
        <p:nvSpPr>
          <p:cNvPr id="6" name="Slide Number Placeholder 5">
            <a:extLst>
              <a:ext uri="{FF2B5EF4-FFF2-40B4-BE49-F238E27FC236}">
                <a16:creationId xmlns:a16="http://schemas.microsoft.com/office/drawing/2014/main" id="{91BACB44-535E-4B7C-96CE-D105B3096CD7}"/>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29</a:t>
            </a:fld>
            <a:endParaRPr lang="en-US" altLang="en-US">
              <a:solidFill>
                <a:srgbClr val="000000"/>
              </a:solidFill>
            </a:endParaRPr>
          </a:p>
        </p:txBody>
      </p:sp>
    </p:spTree>
    <p:extLst>
      <p:ext uri="{BB962C8B-B14F-4D97-AF65-F5344CB8AC3E}">
        <p14:creationId xmlns:p14="http://schemas.microsoft.com/office/powerpoint/2010/main" val="2493126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GB" dirty="0"/>
              <a:t>background data</a:t>
            </a:r>
          </a:p>
        </p:txBody>
      </p:sp>
      <p:sp>
        <p:nvSpPr>
          <p:cNvPr id="28675" name="Text Placeholder 7"/>
          <p:cNvSpPr>
            <a:spLocks noGrp="1"/>
          </p:cNvSpPr>
          <p:nvPr>
            <p:ph type="body" idx="1"/>
          </p:nvPr>
        </p:nvSpPr>
        <p:spPr/>
        <p:txBody>
          <a:bodyPr/>
          <a:lstStyle/>
          <a:p>
            <a:endParaRPr lang="en-GB"/>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Dorothy Stanley, HP Enterprise</a:t>
            </a:r>
          </a:p>
        </p:txBody>
      </p:sp>
      <p:sp>
        <p:nvSpPr>
          <p:cNvPr id="2" name="Date Placeholder 1"/>
          <p:cNvSpPr>
            <a:spLocks noGrp="1"/>
          </p:cNvSpPr>
          <p:nvPr>
            <p:ph type="dt" sz="half" idx="10"/>
          </p:nvPr>
        </p:nvSpPr>
        <p:spPr/>
        <p:txBody>
          <a:bodyPr/>
          <a:lstStyle/>
          <a:p>
            <a:pPr>
              <a:defRPr/>
            </a:pPr>
            <a:r>
              <a:rPr lang="en-US"/>
              <a:t>July 2022</a:t>
            </a:r>
            <a:endParaRPr lang="en-US" dirty="0"/>
          </a:p>
        </p:txBody>
      </p:sp>
      <p:sp>
        <p:nvSpPr>
          <p:cNvPr id="3" name="Slide Number Placeholder 2"/>
          <p:cNvSpPr>
            <a:spLocks noGrp="1"/>
          </p:cNvSpPr>
          <p:nvPr>
            <p:ph type="sldNum" sz="quarter" idx="12"/>
          </p:nvPr>
        </p:nvSpPr>
        <p:spPr/>
        <p:txBody>
          <a:bodyPr/>
          <a:lstStyle/>
          <a:p>
            <a:pPr>
              <a:defRPr/>
            </a:pPr>
            <a:r>
              <a:rPr lang="en-US"/>
              <a:t>Slide </a:t>
            </a:r>
            <a:fld id="{00366C23-4538-4CEB-9158-0679D70D390A}" type="slidenum">
              <a:rPr lang="en-US" smtClean="0"/>
              <a:pPr>
                <a:defRPr/>
              </a:pPr>
              <a:t>3</a:t>
            </a:fld>
            <a:endParaRPr lang="en-US"/>
          </a:p>
        </p:txBody>
      </p:sp>
    </p:spTree>
    <p:extLst>
      <p:ext uri="{BB962C8B-B14F-4D97-AF65-F5344CB8AC3E}">
        <p14:creationId xmlns:p14="http://schemas.microsoft.com/office/powerpoint/2010/main" val="2252119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91B3A-9B93-4C96-ACC3-008910402BEF}"/>
              </a:ext>
            </a:extLst>
          </p:cNvPr>
          <p:cNvSpPr>
            <a:spLocks noGrp="1"/>
          </p:cNvSpPr>
          <p:nvPr>
            <p:ph type="title"/>
          </p:nvPr>
        </p:nvSpPr>
        <p:spPr>
          <a:xfrm>
            <a:off x="914402" y="685803"/>
            <a:ext cx="10361084" cy="654965"/>
          </a:xfrm>
        </p:spPr>
        <p:txBody>
          <a:bodyPr/>
          <a:lstStyle/>
          <a:p>
            <a:r>
              <a:rPr lang="en-US" dirty="0"/>
              <a:t>Final Report to 802.11</a:t>
            </a:r>
          </a:p>
        </p:txBody>
      </p:sp>
      <p:sp>
        <p:nvSpPr>
          <p:cNvPr id="8" name="Content Placeholder 7">
            <a:extLst>
              <a:ext uri="{FF2B5EF4-FFF2-40B4-BE49-F238E27FC236}">
                <a16:creationId xmlns:a16="http://schemas.microsoft.com/office/drawing/2014/main" id="{9E0431BB-C713-450C-90C3-EF5AFA8F2E34}"/>
              </a:ext>
            </a:extLst>
          </p:cNvPr>
          <p:cNvSpPr>
            <a:spLocks noGrp="1"/>
          </p:cNvSpPr>
          <p:nvPr>
            <p:ph idx="1"/>
          </p:nvPr>
        </p:nvSpPr>
        <p:spPr>
          <a:xfrm>
            <a:off x="914402" y="1340768"/>
            <a:ext cx="10361084" cy="4753647"/>
          </a:xfrm>
        </p:spPr>
        <p:txBody>
          <a:bodyPr/>
          <a:lstStyle/>
          <a:p>
            <a:r>
              <a:rPr lang="en-US" sz="2000" dirty="0"/>
              <a:t>After Reviewing 9 PARs/CSD that were available for the 2022 July 802 Electronic Plenary, 802.11 made comments on x of the PARs/CSDs.</a:t>
            </a:r>
          </a:p>
          <a:p>
            <a:r>
              <a:rPr lang="en-US" sz="2000" dirty="0"/>
              <a:t>The feedback on our Comments was generally positive and our changes were acceptable and implemented by the respective WG in most cases.</a:t>
            </a:r>
          </a:p>
          <a:p>
            <a:r>
              <a:rPr lang="en-US" sz="2000" dirty="0"/>
              <a:t>The exception is from the 802.1DC which still has not changed the timeline or explanation to why 3 years is necessary.</a:t>
            </a:r>
          </a:p>
          <a:p>
            <a:endParaRPr lang="en-US" sz="2000" dirty="0"/>
          </a:p>
          <a:p>
            <a:r>
              <a:rPr lang="en-US" sz="2000" dirty="0"/>
              <a:t>Respectfully submitted </a:t>
            </a:r>
            <a:br>
              <a:rPr lang="en-US" sz="2000" dirty="0"/>
            </a:br>
            <a:r>
              <a:rPr lang="en-US" sz="2000" dirty="0"/>
              <a:t>Jon Rosdahl</a:t>
            </a:r>
            <a:br>
              <a:rPr lang="en-US" sz="2000" dirty="0"/>
            </a:br>
            <a:r>
              <a:rPr lang="en-US" sz="2000" dirty="0"/>
              <a:t>802.11 PAR Review SC Chair</a:t>
            </a:r>
          </a:p>
        </p:txBody>
      </p:sp>
      <p:sp>
        <p:nvSpPr>
          <p:cNvPr id="4" name="Date Placeholder 3">
            <a:extLst>
              <a:ext uri="{FF2B5EF4-FFF2-40B4-BE49-F238E27FC236}">
                <a16:creationId xmlns:a16="http://schemas.microsoft.com/office/drawing/2014/main" id="{9A6C56FC-AB46-46EA-A9DA-5D096D6D2EA6}"/>
              </a:ext>
            </a:extLst>
          </p:cNvPr>
          <p:cNvSpPr>
            <a:spLocks noGrp="1"/>
          </p:cNvSpPr>
          <p:nvPr>
            <p:ph type="dt" idx="10"/>
          </p:nvPr>
        </p:nvSpPr>
        <p:spPr bwMode="auto">
          <a:xfrm>
            <a:off x="914402" y="304014"/>
            <a:ext cx="1710397" cy="30320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July 2022</a:t>
            </a:r>
            <a:endParaRPr kumimoji="0" lang="en-US" sz="1800" b="1"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5" name="Footer Placeholder 4">
            <a:extLst>
              <a:ext uri="{FF2B5EF4-FFF2-40B4-BE49-F238E27FC236}">
                <a16:creationId xmlns:a16="http://schemas.microsoft.com/office/drawing/2014/main" id="{62F5476E-E58B-459B-BDC7-9ACAD2818916}"/>
              </a:ext>
            </a:extLst>
          </p:cNvPr>
          <p:cNvSpPr>
            <a:spLocks noGrp="1"/>
          </p:cNvSpPr>
          <p:nvPr>
            <p:ph type="ftr" idx="11"/>
          </p:nvPr>
        </p:nvSpPr>
        <p:spPr bwMode="auto">
          <a:xfrm>
            <a:off x="8760296" y="6475416"/>
            <a:ext cx="2701498" cy="27699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800" kern="1200">
                <a:solidFill>
                  <a:srgbClr val="000000"/>
                </a:solidFill>
                <a:latin typeface="Times New Roman" pitchFamily="16" charset="0"/>
                <a:ea typeface="Arial Unicode MS" pitchFamily="34" charset="-128"/>
                <a:cs typeface="Arial Unicode MS" pitchFamily="34" charset="-128"/>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lang="en-GB"/>
              <a:t>Jon Rosdahl (Qualcomm)</a:t>
            </a:r>
            <a:endParaRPr kumimoji="0" lang="en-US" sz="1800" b="0" i="0" u="none" strike="noStrike" kern="1200" cap="none" spc="0" normalizeH="0" baseline="0" noProof="0">
              <a:ln>
                <a:noFill/>
              </a:ln>
              <a:solidFill>
                <a:srgbClr val="000000"/>
              </a:solidFill>
              <a:effectLst/>
              <a:uLnTx/>
              <a:uFillTx/>
              <a:latin typeface="Times New Roman" pitchFamily="16" charset="0"/>
              <a:ea typeface="Arial Unicode MS" pitchFamily="34" charset="-128"/>
            </a:endParaRPr>
          </a:p>
        </p:txBody>
      </p:sp>
      <p:sp>
        <p:nvSpPr>
          <p:cNvPr id="6" name="Slide Number Placeholder 5">
            <a:extLst>
              <a:ext uri="{FF2B5EF4-FFF2-40B4-BE49-F238E27FC236}">
                <a16:creationId xmlns:a16="http://schemas.microsoft.com/office/drawing/2014/main" id="{D8064680-6662-479C-8AA0-F319FEF3F785}"/>
              </a:ext>
            </a:extLst>
          </p:cNvPr>
          <p:cNvSpPr>
            <a:spLocks noGrp="1"/>
          </p:cNvSpPr>
          <p:nvPr>
            <p:ph type="sldNum" idx="12"/>
          </p:nvPr>
        </p:nvSpPr>
        <p:spPr>
          <a:xfrm>
            <a:off x="5793318" y="6475414"/>
            <a:ext cx="891567" cy="363537"/>
          </a:xfrm>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800" b="0" i="0" u="none" strike="noStrike" kern="1200" cap="none" spc="0" normalizeH="0" baseline="0" noProof="0" dirty="0">
                <a:ln>
                  <a:noFill/>
                </a:ln>
                <a:solidFill>
                  <a:srgbClr val="000000"/>
                </a:solidFill>
                <a:effectLst/>
                <a:uLnTx/>
                <a:uFillTx/>
                <a:latin typeface="Times New Roman" pitchFamily="16" charset="0"/>
                <a:ea typeface="MS Gothic" charset="-128"/>
              </a:rPr>
              <a:t>Slide </a:t>
            </a:r>
            <a:fld id="{3A4934C6-33C0-44EA-8053-B7FE352B788A}" type="slidenum">
              <a:rPr kumimoji="0" lang="en-US" altLang="en-US" sz="18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30</a:t>
            </a:fld>
            <a:endParaRPr kumimoji="0" lang="en-US" altLang="en-US" sz="18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1784219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2022-07-15</a:t>
            </a:r>
          </a:p>
        </p:txBody>
      </p:sp>
      <p:graphicFrame>
        <p:nvGraphicFramePr>
          <p:cNvPr id="13319" name="Object 5"/>
          <p:cNvGraphicFramePr>
            <a:graphicFrameLocks noChangeAspect="1"/>
          </p:cNvGraphicFramePr>
          <p:nvPr>
            <p:extLst>
              <p:ext uri="{D42A27DB-BD31-4B8C-83A1-F6EECF244321}">
                <p14:modId xmlns:p14="http://schemas.microsoft.com/office/powerpoint/2010/main" val="3268324252"/>
              </p:ext>
            </p:extLst>
          </p:nvPr>
        </p:nvGraphicFramePr>
        <p:xfrm>
          <a:off x="2244725" y="2519363"/>
          <a:ext cx="9439275" cy="2417762"/>
        </p:xfrm>
        <a:graphic>
          <a:graphicData uri="http://schemas.openxmlformats.org/presentationml/2006/ole">
            <mc:AlternateContent xmlns:mc="http://schemas.openxmlformats.org/markup-compatibility/2006">
              <mc:Choice xmlns:v="urn:schemas-microsoft-com:vml" Requires="v">
                <p:oleObj spid="_x0000_s8207" name="Document" r:id="rId4" imgW="9056359" imgH="2312431" progId="Word.Document.8">
                  <p:embed/>
                </p:oleObj>
              </mc:Choice>
              <mc:Fallback>
                <p:oleObj name="Document" r:id="rId4" imgW="9056359" imgH="2312431" progId="Word.Document.8">
                  <p:embed/>
                  <p:pic>
                    <p:nvPicPr>
                      <p:cNvPr id="13319" name="Object 5"/>
                      <p:cNvPicPr>
                        <a:picLocks noChangeAspect="1" noChangeArrowheads="1"/>
                      </p:cNvPicPr>
                      <p:nvPr/>
                    </p:nvPicPr>
                    <p:blipFill>
                      <a:blip r:embed="rId5"/>
                      <a:srcRect/>
                      <a:stretch>
                        <a:fillRect/>
                      </a:stretch>
                    </p:blipFill>
                    <p:spPr bwMode="auto">
                      <a:xfrm>
                        <a:off x="2244725" y="2519363"/>
                        <a:ext cx="9439275" cy="24177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B6155D3B-37E8-425B-B80A-FCFACF75C66C}"/>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448C85F4-2569-4DF7-9DE2-314387D6C798}"/>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4" name="Date Placeholder 3">
            <a:extLst>
              <a:ext uri="{FF2B5EF4-FFF2-40B4-BE49-F238E27FC236}">
                <a16:creationId xmlns:a16="http://schemas.microsoft.com/office/drawing/2014/main" id="{376A302B-9459-47D2-A649-3D62D360C3B9}"/>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410454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966864" y="1752600"/>
            <a:ext cx="6334472" cy="4114800"/>
          </a:xfrm>
          <a:noFill/>
        </p:spPr>
        <p:txBody>
          <a:bodyPr/>
          <a:lstStyle/>
          <a:p>
            <a:pPr algn="ctr">
              <a:buFontTx/>
              <a:buNone/>
            </a:pPr>
            <a:r>
              <a:rPr lang="en-GB" altLang="en-US" sz="3200" dirty="0"/>
              <a:t> Closing report for WNG SC for July 2022 virtual meeting</a:t>
            </a:r>
          </a:p>
        </p:txBody>
      </p:sp>
      <p:sp>
        <p:nvSpPr>
          <p:cNvPr id="2" name="Footer Placeholder 1">
            <a:extLst>
              <a:ext uri="{FF2B5EF4-FFF2-40B4-BE49-F238E27FC236}">
                <a16:creationId xmlns:a16="http://schemas.microsoft.com/office/drawing/2014/main" id="{D89D6EB7-7212-48FA-8BA1-3DED571ACAFB}"/>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516DD4FA-7C74-477E-91D4-B591A2C08D34}"/>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4" name="Date Placeholder 3">
            <a:extLst>
              <a:ext uri="{FF2B5EF4-FFF2-40B4-BE49-F238E27FC236}">
                <a16:creationId xmlns:a16="http://schemas.microsoft.com/office/drawing/2014/main" id="{A033EB51-192C-419D-AD9A-D8E4C31BB0BC}"/>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414072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1524000" y="620688"/>
            <a:ext cx="10404648" cy="5184576"/>
          </a:xfrm>
        </p:spPr>
        <p:txBody>
          <a:bodyPr/>
          <a:lstStyle/>
          <a:p>
            <a:pPr marL="0" indent="0" algn="ctr" eaLnBrk="1" hangingPunct="1">
              <a:spcBef>
                <a:spcPts val="0"/>
              </a:spcBef>
              <a:buNone/>
            </a:pPr>
            <a:r>
              <a:rPr lang="en-US" altLang="en-US" sz="3200" dirty="0"/>
              <a:t>Summary</a:t>
            </a:r>
          </a:p>
          <a:p>
            <a:pPr eaLnBrk="1" hangingPunct="1">
              <a:spcBef>
                <a:spcPts val="0"/>
              </a:spcBef>
            </a:pPr>
            <a:r>
              <a:rPr lang="en-US" altLang="en-US" sz="2000" dirty="0"/>
              <a:t>Final Agenda</a:t>
            </a:r>
          </a:p>
          <a:p>
            <a:pPr marL="1200150" lvl="2" indent="-457200">
              <a:spcBef>
                <a:spcPct val="0"/>
              </a:spcBef>
              <a:defRPr/>
            </a:pPr>
            <a:r>
              <a:rPr lang="en-US" altLang="en-US" sz="1600" dirty="0"/>
              <a:t> </a:t>
            </a:r>
            <a:r>
              <a:rPr lang="en-US" altLang="en-US" sz="1600" dirty="0">
                <a:hlinkClick r:id="rId3"/>
              </a:rPr>
              <a:t>https://mentor.ieee.org/802.11/dcn/22/11-22-0845-01-0wng-agenda-for-wng-sc-2022-july.pptx</a:t>
            </a:r>
            <a:r>
              <a:rPr lang="en-US" altLang="en-US" sz="1600" dirty="0"/>
              <a:t> </a:t>
            </a:r>
          </a:p>
          <a:p>
            <a:pPr eaLnBrk="1" hangingPunct="1">
              <a:spcBef>
                <a:spcPts val="0"/>
              </a:spcBef>
            </a:pPr>
            <a:r>
              <a:rPr lang="en-US" altLang="en-US" sz="2000" dirty="0"/>
              <a:t>Presentations at July 2022 meeting</a:t>
            </a:r>
            <a:endParaRPr lang="en-GB" altLang="en-US" sz="2000" dirty="0"/>
          </a:p>
          <a:p>
            <a:pPr marL="857250" lvl="1" indent="-457200">
              <a:spcBef>
                <a:spcPts val="0"/>
              </a:spcBef>
              <a:defRPr/>
            </a:pPr>
            <a:r>
              <a:rPr lang="en-US" sz="1600" dirty="0">
                <a:highlight>
                  <a:srgbClr val="00FFFF"/>
                </a:highlight>
              </a:rPr>
              <a:t>“Next Generation SG formation,” Ming Gan (Huawei) </a:t>
            </a:r>
            <a:r>
              <a:rPr lang="en-US" sz="1600" b="1" dirty="0">
                <a:highlight>
                  <a:srgbClr val="00FFFF"/>
                </a:highlight>
              </a:rPr>
              <a:t>1083r1</a:t>
            </a:r>
            <a:endParaRPr lang="en-US" sz="1600" dirty="0">
              <a:highlight>
                <a:srgbClr val="00FFFF"/>
              </a:highlight>
            </a:endParaRPr>
          </a:p>
          <a:p>
            <a:pPr marL="857250" lvl="1" indent="-457200">
              <a:spcBef>
                <a:spcPts val="0"/>
              </a:spcBef>
              <a:defRPr/>
            </a:pPr>
            <a:r>
              <a:rPr lang="en-US" sz="1600" dirty="0">
                <a:highlight>
                  <a:srgbClr val="00FFFF"/>
                </a:highlight>
              </a:rPr>
              <a:t>“View on Beyond BE,” Yusuke Tanaka (Sony) </a:t>
            </a:r>
            <a:r>
              <a:rPr lang="en-US" sz="1600" b="1" dirty="0">
                <a:highlight>
                  <a:srgbClr val="00FFFF"/>
                </a:highlight>
              </a:rPr>
              <a:t>965r1</a:t>
            </a:r>
            <a:endParaRPr lang="en-US" sz="1600" dirty="0">
              <a:highlight>
                <a:srgbClr val="00FFFF"/>
              </a:highlight>
            </a:endParaRPr>
          </a:p>
          <a:p>
            <a:pPr marL="857250" lvl="1" indent="-457200">
              <a:spcBef>
                <a:spcPts val="0"/>
              </a:spcBef>
              <a:defRPr/>
            </a:pPr>
            <a:r>
              <a:rPr lang="en-US" sz="1600" dirty="0">
                <a:highlight>
                  <a:srgbClr val="00FFFF"/>
                </a:highlight>
              </a:rPr>
              <a:t>“Network Operator's Perspective on Next Generation WLAN,” Akira Kishida (NTT) </a:t>
            </a:r>
            <a:r>
              <a:rPr lang="en-US" sz="1600" b="1" dirty="0">
                <a:highlight>
                  <a:srgbClr val="00FFFF"/>
                </a:highlight>
              </a:rPr>
              <a:t>961r0</a:t>
            </a:r>
            <a:endParaRPr lang="en-US" sz="1600" dirty="0">
              <a:highlight>
                <a:srgbClr val="00FFFF"/>
              </a:highlight>
            </a:endParaRPr>
          </a:p>
          <a:p>
            <a:pPr marL="857250" lvl="1" indent="-457200">
              <a:spcBef>
                <a:spcPts val="0"/>
              </a:spcBef>
              <a:defRPr/>
            </a:pPr>
            <a:r>
              <a:rPr lang="en-US" sz="1600" dirty="0">
                <a:highlight>
                  <a:srgbClr val="00FFFF"/>
                </a:highlight>
              </a:rPr>
              <a:t>“Plans for Study Group formation,” Rolf de Vegt (Qualcomm) </a:t>
            </a:r>
            <a:r>
              <a:rPr lang="en-US" sz="1600" b="1" dirty="0">
                <a:highlight>
                  <a:srgbClr val="00FFFF"/>
                </a:highlight>
              </a:rPr>
              <a:t>708r3</a:t>
            </a:r>
            <a:endParaRPr lang="en-US" sz="1600" dirty="0">
              <a:highlight>
                <a:srgbClr val="00FFFF"/>
              </a:highlight>
            </a:endParaRPr>
          </a:p>
          <a:p>
            <a:pPr marL="857250" lvl="1" indent="-457200">
              <a:spcBef>
                <a:spcPts val="0"/>
              </a:spcBef>
              <a:defRPr/>
            </a:pPr>
            <a:r>
              <a:rPr lang="en-US" sz="1600" dirty="0">
                <a:highlight>
                  <a:srgbClr val="00FFFF"/>
                </a:highlight>
              </a:rPr>
              <a:t>Priority Access- FCC R&amp;O and Additional Use Cases,” </a:t>
            </a:r>
            <a:r>
              <a:rPr lang="en-US" sz="1600" dirty="0" err="1">
                <a:highlight>
                  <a:srgbClr val="00FFFF"/>
                </a:highlight>
              </a:rPr>
              <a:t>Subir</a:t>
            </a:r>
            <a:r>
              <a:rPr lang="en-US" sz="1600" dirty="0">
                <a:highlight>
                  <a:srgbClr val="00FFFF"/>
                </a:highlight>
              </a:rPr>
              <a:t> Das (</a:t>
            </a:r>
            <a:r>
              <a:rPr lang="en-US" sz="1600" dirty="0" err="1">
                <a:highlight>
                  <a:srgbClr val="00FFFF"/>
                </a:highlight>
              </a:rPr>
              <a:t>Peraton</a:t>
            </a:r>
            <a:r>
              <a:rPr lang="en-US" sz="1600" dirty="0">
                <a:highlight>
                  <a:srgbClr val="00FFFF"/>
                </a:highlight>
              </a:rPr>
              <a:t> Labs) </a:t>
            </a:r>
            <a:r>
              <a:rPr lang="en-US" sz="1600" b="1" dirty="0">
                <a:highlight>
                  <a:srgbClr val="00FFFF"/>
                </a:highlight>
              </a:rPr>
              <a:t>1074r1</a:t>
            </a:r>
            <a:endParaRPr lang="en-US" sz="1600" dirty="0">
              <a:highlight>
                <a:srgbClr val="00FFFF"/>
              </a:highlight>
            </a:endParaRPr>
          </a:p>
          <a:p>
            <a:pPr marL="857250" lvl="1" indent="-457200">
              <a:spcBef>
                <a:spcPts val="0"/>
              </a:spcBef>
              <a:defRPr/>
            </a:pPr>
            <a:r>
              <a:rPr lang="en-US" sz="1600" dirty="0">
                <a:highlight>
                  <a:srgbClr val="FFFF00"/>
                </a:highlight>
              </a:rPr>
              <a:t>“Tame ACK (TACK) in QUIC,” Tong Li (Renmin University) </a:t>
            </a:r>
            <a:r>
              <a:rPr lang="en-US" sz="1600" b="1" dirty="0">
                <a:highlight>
                  <a:srgbClr val="FFFF00"/>
                </a:highlight>
              </a:rPr>
              <a:t>1061r0</a:t>
            </a:r>
          </a:p>
          <a:p>
            <a:pPr marL="857250" lvl="1" indent="-457200">
              <a:spcBef>
                <a:spcPts val="0"/>
              </a:spcBef>
              <a:defRPr/>
            </a:pPr>
            <a:r>
              <a:rPr lang="en-US" sz="1600" dirty="0">
                <a:highlight>
                  <a:srgbClr val="FFFF00"/>
                </a:highlight>
              </a:rPr>
              <a:t>“Thoughts on Beyond 802.11be,” </a:t>
            </a:r>
            <a:r>
              <a:rPr lang="en-US" sz="1600" dirty="0" err="1">
                <a:highlight>
                  <a:srgbClr val="FFFF00"/>
                </a:highlight>
              </a:rPr>
              <a:t>Wook</a:t>
            </a:r>
            <a:r>
              <a:rPr lang="en-US" sz="1600" dirty="0">
                <a:highlight>
                  <a:srgbClr val="FFFF00"/>
                </a:highlight>
              </a:rPr>
              <a:t> Bong Lee (Samsung) </a:t>
            </a:r>
            <a:r>
              <a:rPr lang="en-US" sz="1600" b="1" dirty="0">
                <a:highlight>
                  <a:srgbClr val="FFFF00"/>
                </a:highlight>
              </a:rPr>
              <a:t>932r0</a:t>
            </a:r>
            <a:endParaRPr lang="en-US" sz="1600" dirty="0">
              <a:highlight>
                <a:srgbClr val="FFFF00"/>
              </a:highlight>
            </a:endParaRPr>
          </a:p>
          <a:p>
            <a:pPr marL="857250" lvl="1" indent="-457200">
              <a:spcBef>
                <a:spcPts val="0"/>
              </a:spcBef>
              <a:defRPr/>
            </a:pPr>
            <a:r>
              <a:rPr lang="en-US" sz="1600" dirty="0">
                <a:highlight>
                  <a:srgbClr val="FFFF00"/>
                </a:highlight>
              </a:rPr>
              <a:t>“Introduction to 802.15.4ab UWB and coexistence issues,” Ben Rolfe (Blind Creek Associates) </a:t>
            </a:r>
            <a:r>
              <a:rPr lang="en-US" sz="1600" b="1" dirty="0">
                <a:highlight>
                  <a:srgbClr val="FFFF00"/>
                </a:highlight>
              </a:rPr>
              <a:t>1081r1</a:t>
            </a:r>
            <a:endParaRPr lang="en-US" sz="1600" dirty="0">
              <a:highlight>
                <a:srgbClr val="FFFF00"/>
              </a:highlight>
            </a:endParaRPr>
          </a:p>
          <a:p>
            <a:pPr marL="857250" lvl="1" indent="-457200">
              <a:spcBef>
                <a:spcPts val="0"/>
              </a:spcBef>
              <a:defRPr/>
            </a:pPr>
            <a:r>
              <a:rPr lang="en-US" sz="1600" dirty="0">
                <a:highlight>
                  <a:srgbClr val="FFFF00"/>
                </a:highlight>
              </a:rPr>
              <a:t>“Cloud VR use case and requirements for beyond be,” Ross Jian Yu (Huawei) </a:t>
            </a:r>
            <a:r>
              <a:rPr lang="en-US" sz="1600" b="1" dirty="0">
                <a:highlight>
                  <a:srgbClr val="FFFF00"/>
                </a:highlight>
              </a:rPr>
              <a:t>952r0</a:t>
            </a:r>
            <a:endParaRPr lang="en-US" sz="1600" dirty="0">
              <a:highlight>
                <a:srgbClr val="FFFF00"/>
              </a:highlight>
            </a:endParaRPr>
          </a:p>
          <a:p>
            <a:pPr marL="857250" lvl="1" indent="-457200">
              <a:spcBef>
                <a:spcPts val="0"/>
              </a:spcBef>
              <a:defRPr/>
            </a:pPr>
            <a:r>
              <a:rPr lang="en-US" sz="1600" dirty="0">
                <a:highlight>
                  <a:srgbClr val="00FF00"/>
                </a:highlight>
              </a:rPr>
              <a:t>“NS-3 Working Group on </a:t>
            </a:r>
            <a:r>
              <a:rPr lang="en-US" sz="1600" dirty="0" err="1">
                <a:highlight>
                  <a:srgbClr val="00FF00"/>
                </a:highlight>
              </a:rPr>
              <a:t>WiFi</a:t>
            </a:r>
            <a:r>
              <a:rPr lang="en-US" sz="1600" dirty="0">
                <a:highlight>
                  <a:srgbClr val="00FF00"/>
                </a:highlight>
              </a:rPr>
              <a:t>: An Update on 802.11ax and .11be Models,” Sumit Roy (University of Washington) and </a:t>
            </a:r>
            <a:r>
              <a:rPr lang="it-IT" sz="1600" dirty="0">
                <a:highlight>
                  <a:srgbClr val="00FF00"/>
                </a:highlight>
              </a:rPr>
              <a:t>Stefano Avallone (University of Napoli) </a:t>
            </a:r>
            <a:r>
              <a:rPr lang="it-IT" sz="1600" b="1" dirty="0">
                <a:highlight>
                  <a:srgbClr val="00FF00"/>
                </a:highlight>
              </a:rPr>
              <a:t>1072r2 &amp; 1068r0</a:t>
            </a:r>
            <a:endParaRPr lang="en-US" sz="1600" b="1" dirty="0">
              <a:highlight>
                <a:srgbClr val="00FF00"/>
              </a:highlight>
            </a:endParaRPr>
          </a:p>
          <a:p>
            <a:pPr marL="857250" lvl="1" indent="-457200">
              <a:spcBef>
                <a:spcPts val="0"/>
              </a:spcBef>
              <a:defRPr/>
            </a:pPr>
            <a:r>
              <a:rPr lang="en-US" sz="1600" dirty="0">
                <a:highlight>
                  <a:srgbClr val="00FF00"/>
                </a:highlight>
              </a:rPr>
              <a:t>“Clear Channel Assessment (CCA) behavior of commercial Wi-Fi equipment,” Jeff Bailey (Carleton University) </a:t>
            </a:r>
            <a:r>
              <a:rPr lang="en-US" sz="1600" b="1" dirty="0">
                <a:highlight>
                  <a:srgbClr val="00FF00"/>
                </a:highlight>
              </a:rPr>
              <a:t>998r0</a:t>
            </a:r>
          </a:p>
          <a:p>
            <a:pPr marL="457200" indent="-457200">
              <a:spcBef>
                <a:spcPts val="0"/>
              </a:spcBef>
            </a:pPr>
            <a:r>
              <a:rPr lang="en-GB" altLang="en-US" sz="2000" dirty="0"/>
              <a:t>Minutes</a:t>
            </a:r>
          </a:p>
          <a:p>
            <a:pPr lvl="1">
              <a:spcBef>
                <a:spcPts val="0"/>
              </a:spcBef>
            </a:pPr>
            <a:r>
              <a:rPr lang="en-GB" altLang="en-US" sz="1800" dirty="0"/>
              <a:t> 11-22/1040r0</a:t>
            </a:r>
            <a:endParaRPr lang="en-GB" altLang="ko-KR" sz="1800" dirty="0">
              <a:ea typeface="Gulim" pitchFamily="34" charset="-127"/>
            </a:endParaRPr>
          </a:p>
          <a:p>
            <a:pPr>
              <a:spcBef>
                <a:spcPts val="0"/>
              </a:spcBef>
            </a:pPr>
            <a:r>
              <a:rPr lang="en-GB" altLang="ko-KR" sz="2000" dirty="0">
                <a:ea typeface="Gulim" pitchFamily="34" charset="-127"/>
              </a:rPr>
              <a:t>Plans for September 2022</a:t>
            </a:r>
            <a:endParaRPr lang="en-US" altLang="en-US" sz="2000" dirty="0"/>
          </a:p>
          <a:p>
            <a:pPr lvl="1" eaLnBrk="1" hangingPunct="1">
              <a:spcBef>
                <a:spcPts val="0"/>
              </a:spcBef>
              <a:defRPr/>
            </a:pPr>
            <a:r>
              <a:rPr lang="en-US" altLang="en-US" sz="1800" dirty="0"/>
              <a:t>TBD – </a:t>
            </a:r>
            <a:r>
              <a:rPr lang="en-US" altLang="en-US" sz="1600" dirty="0"/>
              <a:t>call</a:t>
            </a:r>
            <a:r>
              <a:rPr lang="en-US" altLang="en-US" sz="1800" dirty="0"/>
              <a:t> for presentations will be sent out in August</a:t>
            </a:r>
          </a:p>
          <a:p>
            <a:pPr eaLnBrk="1" hangingPunct="1">
              <a:spcBef>
                <a:spcPts val="0"/>
              </a:spcBef>
              <a:defRPr/>
            </a:pPr>
            <a:r>
              <a:rPr lang="en-US" altLang="en-US" sz="2000" dirty="0"/>
              <a:t>No motions in the SG, one straw poll</a:t>
            </a:r>
            <a:endParaRPr lang="en-GB" altLang="en-US" sz="2000" dirty="0"/>
          </a:p>
          <a:p>
            <a:pPr eaLnBrk="1" hangingPunct="1">
              <a:spcBef>
                <a:spcPts val="0"/>
              </a:spcBef>
              <a:defRPr/>
            </a:pPr>
            <a:endParaRPr lang="en-US" altLang="en-US" sz="2800" dirty="0"/>
          </a:p>
        </p:txBody>
      </p:sp>
      <p:sp>
        <p:nvSpPr>
          <p:cNvPr id="10" name="TextBox 9">
            <a:extLst>
              <a:ext uri="{FF2B5EF4-FFF2-40B4-BE49-F238E27FC236}">
                <a16:creationId xmlns:a16="http://schemas.microsoft.com/office/drawing/2014/main" id="{55E526F9-7084-ACB0-2E6E-4635DFBE7E07}"/>
              </a:ext>
            </a:extLst>
          </p:cNvPr>
          <p:cNvSpPr txBox="1"/>
          <p:nvPr/>
        </p:nvSpPr>
        <p:spPr>
          <a:xfrm>
            <a:off x="71816" y="2276872"/>
            <a:ext cx="1939506" cy="584775"/>
          </a:xfrm>
          <a:prstGeom prst="rect">
            <a:avLst/>
          </a:prstGeom>
          <a:noFill/>
        </p:spPr>
        <p:txBody>
          <a:bodyPr wrap="none" rtlCol="0">
            <a:spAutoFit/>
          </a:bodyPr>
          <a:lstStyle/>
          <a:p>
            <a:pPr algn="ctr"/>
            <a:r>
              <a:rPr lang="en-US" sz="1600" b="1" dirty="0">
                <a:solidFill>
                  <a:schemeClr val="tx1"/>
                </a:solidFill>
                <a:highlight>
                  <a:srgbClr val="00FFFF"/>
                </a:highlight>
                <a:latin typeface="Arial" panose="020B0604020202020204" pitchFamily="34" charset="0"/>
                <a:cs typeface="Arial" panose="020B0604020202020204" pitchFamily="34" charset="0"/>
              </a:rPr>
              <a:t>Tuesday 7/12 AM2</a:t>
            </a:r>
          </a:p>
          <a:p>
            <a:pPr algn="ctr"/>
            <a:r>
              <a:rPr lang="en-US" sz="1600" b="1" dirty="0">
                <a:solidFill>
                  <a:schemeClr val="tx1"/>
                </a:solidFill>
                <a:highlight>
                  <a:srgbClr val="00FFFF"/>
                </a:highlight>
                <a:latin typeface="Arial" panose="020B0604020202020204" pitchFamily="34" charset="0"/>
                <a:cs typeface="Arial" panose="020B0604020202020204" pitchFamily="34" charset="0"/>
              </a:rPr>
              <a:t>(1030-1230 EDT)</a:t>
            </a:r>
          </a:p>
        </p:txBody>
      </p:sp>
      <p:sp>
        <p:nvSpPr>
          <p:cNvPr id="11" name="TextBox 10">
            <a:extLst>
              <a:ext uri="{FF2B5EF4-FFF2-40B4-BE49-F238E27FC236}">
                <a16:creationId xmlns:a16="http://schemas.microsoft.com/office/drawing/2014/main" id="{5CCCBAB9-4BD8-7D2C-8C26-3617F1016F44}"/>
              </a:ext>
            </a:extLst>
          </p:cNvPr>
          <p:cNvSpPr txBox="1"/>
          <p:nvPr/>
        </p:nvSpPr>
        <p:spPr>
          <a:xfrm>
            <a:off x="51694" y="3284984"/>
            <a:ext cx="1935915" cy="584775"/>
          </a:xfrm>
          <a:prstGeom prst="rect">
            <a:avLst/>
          </a:prstGeom>
          <a:noFill/>
        </p:spPr>
        <p:txBody>
          <a:bodyPr wrap="none" rtlCol="0">
            <a:spAutoFit/>
          </a:bodyPr>
          <a:lstStyle/>
          <a:p>
            <a:pPr algn="ctr"/>
            <a:r>
              <a:rPr lang="en-US" sz="1600" b="1" dirty="0">
                <a:solidFill>
                  <a:schemeClr val="tx1"/>
                </a:solidFill>
                <a:highlight>
                  <a:srgbClr val="FFFF00"/>
                </a:highlight>
                <a:latin typeface="Arial" panose="020B0604020202020204" pitchFamily="34" charset="0"/>
                <a:cs typeface="Arial" panose="020B0604020202020204" pitchFamily="34" charset="0"/>
              </a:rPr>
              <a:t>Tuesday 7/12 PM3</a:t>
            </a:r>
          </a:p>
          <a:p>
            <a:pPr algn="ctr"/>
            <a:r>
              <a:rPr lang="en-US" sz="1600" b="1" dirty="0">
                <a:solidFill>
                  <a:schemeClr val="tx1"/>
                </a:solidFill>
                <a:highlight>
                  <a:srgbClr val="FFFF00"/>
                </a:highlight>
                <a:latin typeface="Arial" panose="020B0604020202020204" pitchFamily="34" charset="0"/>
                <a:cs typeface="Arial" panose="020B0604020202020204" pitchFamily="34" charset="0"/>
              </a:rPr>
              <a:t>(1930-2130 EDT)</a:t>
            </a:r>
          </a:p>
        </p:txBody>
      </p:sp>
      <p:sp>
        <p:nvSpPr>
          <p:cNvPr id="12" name="TextBox 11">
            <a:extLst>
              <a:ext uri="{FF2B5EF4-FFF2-40B4-BE49-F238E27FC236}">
                <a16:creationId xmlns:a16="http://schemas.microsoft.com/office/drawing/2014/main" id="{69166AEA-4226-5C6F-6F75-AF9807E36B95}"/>
              </a:ext>
            </a:extLst>
          </p:cNvPr>
          <p:cNvSpPr txBox="1"/>
          <p:nvPr/>
        </p:nvSpPr>
        <p:spPr>
          <a:xfrm>
            <a:off x="18801" y="4212377"/>
            <a:ext cx="2042547" cy="584775"/>
          </a:xfrm>
          <a:prstGeom prst="rect">
            <a:avLst/>
          </a:prstGeom>
          <a:noFill/>
        </p:spPr>
        <p:txBody>
          <a:bodyPr wrap="none" rtlCol="0">
            <a:spAutoFit/>
          </a:bodyPr>
          <a:lstStyle/>
          <a:p>
            <a:pPr algn="ctr"/>
            <a:r>
              <a:rPr lang="en-US" sz="1600" b="1" dirty="0">
                <a:solidFill>
                  <a:schemeClr val="tx1"/>
                </a:solidFill>
                <a:highlight>
                  <a:srgbClr val="00FF00"/>
                </a:highlight>
                <a:latin typeface="Arial" panose="020B0604020202020204" pitchFamily="34" charset="0"/>
                <a:cs typeface="Arial" panose="020B0604020202020204" pitchFamily="34" charset="0"/>
              </a:rPr>
              <a:t>Thursday 7/14 PM1</a:t>
            </a:r>
          </a:p>
          <a:p>
            <a:pPr algn="ctr"/>
            <a:r>
              <a:rPr lang="en-US" sz="1600" b="1" dirty="0">
                <a:solidFill>
                  <a:schemeClr val="tx1"/>
                </a:solidFill>
                <a:highlight>
                  <a:srgbClr val="00FF00"/>
                </a:highlight>
                <a:latin typeface="Arial" panose="020B0604020202020204" pitchFamily="34" charset="0"/>
                <a:cs typeface="Arial" panose="020B0604020202020204" pitchFamily="34" charset="0"/>
              </a:rPr>
              <a:t>(1330-1530 EDT)</a:t>
            </a:r>
          </a:p>
        </p:txBody>
      </p:sp>
      <p:sp>
        <p:nvSpPr>
          <p:cNvPr id="2" name="Footer Placeholder 1">
            <a:extLst>
              <a:ext uri="{FF2B5EF4-FFF2-40B4-BE49-F238E27FC236}">
                <a16:creationId xmlns:a16="http://schemas.microsoft.com/office/drawing/2014/main" id="{9A2D5B16-8905-46AF-A502-BC85AEF61D0B}"/>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E1ADA9C7-42F6-4858-9125-B2FE2BD7877A}"/>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4" name="Date Placeholder 3">
            <a:extLst>
              <a:ext uri="{FF2B5EF4-FFF2-40B4-BE49-F238E27FC236}">
                <a16:creationId xmlns:a16="http://schemas.microsoft.com/office/drawing/2014/main" id="{C462315D-D727-4655-AE43-9D8EB8DC7B22}"/>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861483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FA986-13FD-47B0-9DB8-474027138AD0}"/>
              </a:ext>
            </a:extLst>
          </p:cNvPr>
          <p:cNvSpPr>
            <a:spLocks noGrp="1"/>
          </p:cNvSpPr>
          <p:nvPr>
            <p:ph type="title"/>
          </p:nvPr>
        </p:nvSpPr>
        <p:spPr>
          <a:xfrm>
            <a:off x="914401" y="685801"/>
            <a:ext cx="10361084" cy="2209799"/>
          </a:xfrm>
        </p:spPr>
        <p:txBody>
          <a:bodyPr/>
          <a:lstStyle/>
          <a:p>
            <a:r>
              <a:rPr lang="en-US" dirty="0"/>
              <a:t>SG formation motion</a:t>
            </a:r>
          </a:p>
        </p:txBody>
      </p:sp>
      <p:sp>
        <p:nvSpPr>
          <p:cNvPr id="3" name="Content Placeholder 2">
            <a:extLst>
              <a:ext uri="{FF2B5EF4-FFF2-40B4-BE49-F238E27FC236}">
                <a16:creationId xmlns:a16="http://schemas.microsoft.com/office/drawing/2014/main" id="{5586E58C-100B-4887-88D6-0616B070CFA1}"/>
              </a:ext>
            </a:extLst>
          </p:cNvPr>
          <p:cNvSpPr>
            <a:spLocks noGrp="1"/>
          </p:cNvSpPr>
          <p:nvPr>
            <p:ph idx="1"/>
          </p:nvPr>
        </p:nvSpPr>
        <p:spPr>
          <a:xfrm>
            <a:off x="914401" y="2974976"/>
            <a:ext cx="10361084" cy="3119438"/>
          </a:xfrm>
        </p:spPr>
        <p:txBody>
          <a:bodyPr/>
          <a:lstStyle/>
          <a:p>
            <a:endParaRPr lang="en-US" dirty="0"/>
          </a:p>
        </p:txBody>
      </p:sp>
      <p:sp>
        <p:nvSpPr>
          <p:cNvPr id="4" name="Slide Number Placeholder 3">
            <a:extLst>
              <a:ext uri="{FF2B5EF4-FFF2-40B4-BE49-F238E27FC236}">
                <a16:creationId xmlns:a16="http://schemas.microsoft.com/office/drawing/2014/main" id="{D9744ABE-49EE-4328-B9B9-E814AEB799E3}"/>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5" name="Footer Placeholder 4">
            <a:extLst>
              <a:ext uri="{FF2B5EF4-FFF2-40B4-BE49-F238E27FC236}">
                <a16:creationId xmlns:a16="http://schemas.microsoft.com/office/drawing/2014/main" id="{02A0C930-926C-415B-BD15-174728C214E5}"/>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1140593D-9CB4-4588-AE0E-20DB310ED6F1}"/>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22552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Jul 2022 (hybrid)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20220714</a:t>
            </a:r>
          </a:p>
        </p:txBody>
      </p:sp>
      <p:graphicFrame>
        <p:nvGraphicFramePr>
          <p:cNvPr id="3075" name="Object 3"/>
          <p:cNvGraphicFramePr>
            <a:graphicFrameLocks noChangeAspect="1"/>
          </p:cNvGraphicFramePr>
          <p:nvPr>
            <p:extLst>
              <p:ext uri="{D42A27DB-BD31-4B8C-83A1-F6EECF244321}">
                <p14:modId xmlns:p14="http://schemas.microsoft.com/office/powerpoint/2010/main" val="2125622116"/>
              </p:ext>
            </p:extLst>
          </p:nvPr>
        </p:nvGraphicFramePr>
        <p:xfrm>
          <a:off x="990600" y="3141663"/>
          <a:ext cx="10028238" cy="2438400"/>
        </p:xfrm>
        <a:graphic>
          <a:graphicData uri="http://schemas.openxmlformats.org/presentationml/2006/ole">
            <mc:AlternateContent xmlns:mc="http://schemas.openxmlformats.org/markup-compatibility/2006">
              <mc:Choice xmlns:v="urn:schemas-microsoft-com:vml" Requires="v">
                <p:oleObj spid="_x0000_s9231" name="Document" r:id="rId4" imgW="10444320" imgH="2546280" progId="Word.Document.8">
                  <p:embed/>
                </p:oleObj>
              </mc:Choice>
              <mc:Fallback>
                <p:oleObj name="Document" r:id="rId4" imgW="10444320" imgH="2546280" progId="Word.Document.8">
                  <p:embed/>
                  <p:pic>
                    <p:nvPicPr>
                      <p:cNvPr id="3075" name="Object 3"/>
                      <p:cNvPicPr>
                        <a:picLocks noChangeAspect="1" noChangeArrowheads="1"/>
                      </p:cNvPicPr>
                      <p:nvPr/>
                    </p:nvPicPr>
                    <p:blipFill>
                      <a:blip r:embed="rId5"/>
                      <a:srcRect/>
                      <a:stretch>
                        <a:fillRect/>
                      </a:stretch>
                    </p:blipFill>
                    <p:spPr bwMode="auto">
                      <a:xfrm>
                        <a:off x="990600" y="3141663"/>
                        <a:ext cx="10028238" cy="2438400"/>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37396468-BBE3-4663-96FE-03167F9100B0}"/>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498E102D-5725-46E2-80CB-CA87302187AB}"/>
              </a:ext>
            </a:extLst>
          </p:cNvPr>
          <p:cNvSpPr>
            <a:spLocks noGrp="1"/>
          </p:cNvSpPr>
          <p:nvPr>
            <p:ph type="sldNum" idx="12"/>
          </p:nvPr>
        </p:nvSpPr>
        <p:spPr/>
        <p:txBody>
          <a:bodyPr/>
          <a:lstStyle/>
          <a:p>
            <a:r>
              <a:rPr lang="en-GB"/>
              <a:t>Slide </a:t>
            </a:r>
            <a:fld id="{DE40C9FC-4879-4F20-9ECA-A574A90476B7}" type="slidenum">
              <a:rPr lang="en-GB" smtClean="0"/>
              <a:pPr/>
              <a:t>35</a:t>
            </a:fld>
            <a:endParaRPr lang="en-GB"/>
          </a:p>
        </p:txBody>
      </p:sp>
      <p:sp>
        <p:nvSpPr>
          <p:cNvPr id="4" name="Date Placeholder 3">
            <a:extLst>
              <a:ext uri="{FF2B5EF4-FFF2-40B4-BE49-F238E27FC236}">
                <a16:creationId xmlns:a16="http://schemas.microsoft.com/office/drawing/2014/main" id="{347C298A-6BC3-43C8-AC1B-5006347FF586}"/>
              </a:ext>
            </a:extLst>
          </p:cNvPr>
          <p:cNvSpPr>
            <a:spLocks noGrp="1"/>
          </p:cNvSpPr>
          <p:nvPr>
            <p:ph type="dt" idx="10"/>
          </p:nvPr>
        </p:nvSpPr>
        <p:spPr/>
        <p:txBody>
          <a:bodyPr/>
          <a:lstStyle/>
          <a:p>
            <a:r>
              <a:rPr lang="en-US"/>
              <a:t>July 2022</a:t>
            </a:r>
            <a:endParaRPr lang="en-GB"/>
          </a:p>
        </p:txBody>
      </p:sp>
    </p:spTree>
    <p:extLst>
      <p:ext uri="{BB962C8B-B14F-4D97-AF65-F5344CB8AC3E}">
        <p14:creationId xmlns:p14="http://schemas.microsoft.com/office/powerpoint/2010/main" val="15919449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 including IPR issues holding up </a:t>
            </a:r>
            <a:r>
              <a:rPr kumimoji="0" lang="en-AU" sz="3200" b="1" i="0" u="none" strike="noStrike" cap="none" normalizeH="0" baseline="0" dirty="0">
                <a:ln>
                  <a:noFill/>
                </a:ln>
                <a:solidFill>
                  <a:schemeClr val="tx1"/>
                </a:solidFill>
                <a:effectLst/>
                <a:latin typeface="Times New Roman" pitchFamily="16" charset="0"/>
                <a:ea typeface="MS Gothic" charset="-128"/>
              </a:rPr>
              <a:t>802.11ax/ay/</a:t>
            </a:r>
            <a:r>
              <a:rPr kumimoji="0" lang="en-AU" sz="3200" b="1" i="0" u="none" strike="noStrike" cap="none" normalizeH="0" baseline="0" dirty="0" err="1">
                <a:ln>
                  <a:noFill/>
                </a:ln>
                <a:solidFill>
                  <a:schemeClr val="tx1"/>
                </a:solidFill>
                <a:effectLst/>
                <a:latin typeface="Times New Roman" pitchFamily="16" charset="0"/>
                <a:ea typeface="MS Gothic" charset="-128"/>
              </a:rPr>
              <a:t>ba</a:t>
            </a:r>
            <a:r>
              <a:rPr kumimoji="0" lang="en-AU" sz="3200" b="1" i="0" u="none" strike="noStrike" cap="none" normalizeH="0" baseline="0" dirty="0">
                <a:ln>
                  <a:noFill/>
                </a:ln>
                <a:solidFill>
                  <a:schemeClr val="tx1"/>
                </a:solidFill>
                <a:effectLst/>
                <a:latin typeface="Times New Roman" pitchFamily="16" charset="0"/>
                <a:ea typeface="MS Gothic" charset="-128"/>
              </a:rPr>
              <a:t>/md </a:t>
            </a:r>
            <a:endParaRPr lang="en-AU" dirty="0"/>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2"/>
              </a:rPr>
              <a:t>11-21-0807</a:t>
            </a:r>
            <a:r>
              <a:rPr lang="en-AU" dirty="0">
                <a:solidFill>
                  <a:schemeClr val="tx1"/>
                </a:solidFill>
              </a:rPr>
              <a:t>; Minutes - tbd</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chemeClr val="tx1"/>
                </a:solidFill>
                <a:effectLst/>
                <a:latin typeface="Times New Roman" pitchFamily="16" charset="0"/>
                <a:ea typeface="MS Gothic" charset="-128"/>
              </a:rPr>
              <a:t>/md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(in IEEE)</a:t>
            </a:r>
          </a:p>
          <a:p>
            <a:pPr marL="182563" indent="-182563">
              <a:spcBef>
                <a:spcPts val="800"/>
              </a:spcBef>
              <a:buFont typeface="Arial" panose="020B0604020202020204" pitchFamily="34" charset="0"/>
              <a:buChar char="•"/>
            </a:pPr>
            <a:r>
              <a:rPr lang="en-AU" sz="1800" b="1" dirty="0">
                <a:solidFill>
                  <a:schemeClr val="tx1"/>
                </a:solidFill>
              </a:rPr>
              <a:t>Status: slow progress</a:t>
            </a:r>
            <a:endParaRPr kumimoji="0" lang="en-AU" sz="1800" b="1" i="0" u="none" strike="noStrike" cap="none" normalizeH="0" baseline="0" dirty="0">
              <a:ln>
                <a:noFill/>
              </a:ln>
              <a:solidFill>
                <a:schemeClr val="tx1"/>
              </a:solidFill>
              <a:effectLst/>
              <a:latin typeface="Times New Roman" pitchFamily="16" charset="0"/>
              <a:ea typeface="MS Gothic" charset="-128"/>
            </a:endParaRPr>
          </a:p>
          <a:p>
            <a:pPr marL="357188" lvl="1" indent="-174625">
              <a:spcBef>
                <a:spcPts val="800"/>
              </a:spcBef>
              <a:buFont typeface="Arial" panose="020B0604020202020204" pitchFamily="34" charset="0"/>
              <a:buChar char="•"/>
              <a:tabLst>
                <a:tab pos="269875" algn="l"/>
              </a:tabLst>
            </a:pPr>
            <a:r>
              <a:rPr lang="en-AU" sz="1600" dirty="0">
                <a:solidFill>
                  <a:schemeClr val="tx1"/>
                </a:solidFill>
              </a:rPr>
              <a:t>Letter from IEEE-SA President published in Mar 2022 (see </a:t>
            </a:r>
            <a:r>
              <a:rPr lang="en-AU" sz="1600" dirty="0">
                <a:solidFill>
                  <a:schemeClr val="tx1"/>
                </a:solidFill>
                <a:hlinkClick r:id="rId3"/>
              </a:rPr>
              <a:t>ec-22-0047-00</a:t>
            </a:r>
            <a:r>
              <a:rPr lang="en-AU" sz="1600" dirty="0">
                <a:solidFill>
                  <a:schemeClr val="tx1"/>
                </a:solidFill>
              </a:rPr>
              <a:t>) …</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 but nothing much since</a:t>
            </a:r>
          </a:p>
          <a:p>
            <a:pPr marL="357188" lvl="1" indent="-174625">
              <a:spcBef>
                <a:spcPts val="800"/>
              </a:spcBef>
              <a:buFont typeface="Arial" panose="020B0604020202020204" pitchFamily="34" charset="0"/>
              <a:buChar char="•"/>
              <a:tabLst>
                <a:tab pos="269875" algn="l"/>
              </a:tabLst>
            </a:pPr>
            <a:r>
              <a:rPr lang="en-AU" sz="1600" dirty="0">
                <a:solidFill>
                  <a:schemeClr val="tx1"/>
                </a:solidFill>
                <a:latin typeface="+mj-lt"/>
              </a:rPr>
              <a:t>… although </a:t>
            </a:r>
            <a:r>
              <a:rPr lang="en-AU" sz="1600" dirty="0">
                <a:solidFill>
                  <a:schemeClr val="tx1"/>
                </a:solidFill>
                <a:effectLst/>
                <a:latin typeface="+mj-lt"/>
                <a:ea typeface="Calibri" panose="020F0502020204030204" pitchFamily="34" charset="0"/>
              </a:rPr>
              <a:t>more information may be available after the September ISO Council meeting</a:t>
            </a:r>
            <a:endParaRPr lang="en-AU" sz="1600" dirty="0">
              <a:solidFill>
                <a:schemeClr val="tx1"/>
              </a:solidFill>
              <a:latin typeface="+mj-lt"/>
            </a:endParaRP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keep waiting!</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1406239050"/>
              </p:ext>
            </p:extLst>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41</a:t>
                      </a:r>
                    </a:p>
                  </a:txBody>
                  <a:tcPr/>
                </a:tc>
                <a:tc>
                  <a:txBody>
                    <a:bodyPr/>
                    <a:lstStyle/>
                    <a:p>
                      <a:pPr algn="ctr"/>
                      <a:r>
                        <a:rPr lang="en-AU" dirty="0"/>
                        <a:t>11</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27</a:t>
                      </a:r>
                    </a:p>
                  </a:txBody>
                  <a:tcPr/>
                </a:tc>
                <a:tc>
                  <a:txBody>
                    <a:bodyPr/>
                    <a:lstStyle/>
                    <a:p>
                      <a:pPr algn="ctr"/>
                      <a:r>
                        <a:rPr lang="en-AU" dirty="0"/>
                        <a:t>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13</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89</a:t>
                      </a:r>
                    </a:p>
                  </a:txBody>
                  <a:tcPr>
                    <a:lnT w="12700" cap="flat" cmpd="sng" algn="ctr">
                      <a:solidFill>
                        <a:schemeClr val="tx1"/>
                      </a:solidFill>
                      <a:prstDash val="solid"/>
                      <a:round/>
                      <a:headEnd type="none" w="med" len="med"/>
                      <a:tailEnd type="none" w="med" len="med"/>
                    </a:lnT>
                  </a:tcPr>
                </a:tc>
                <a:tc>
                  <a:txBody>
                    <a:bodyPr/>
                    <a:lstStyle/>
                    <a:p>
                      <a:pPr algn="ctr"/>
                      <a:r>
                        <a:rPr lang="en-AU" b="1" dirty="0"/>
                        <a:t>40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CD00EFC5-AC7A-4A5F-B661-CC0E7ADACA18}"/>
              </a:ext>
            </a:extLst>
          </p:cNvPr>
          <p:cNvSpPr>
            <a:spLocks noGrp="1"/>
          </p:cNvSpPr>
          <p:nvPr>
            <p:ph type="ftr" idx="14"/>
          </p:nvPr>
        </p:nvSpPr>
        <p:spPr/>
        <p:txBody>
          <a:bodyPr/>
          <a:lstStyle/>
          <a:p>
            <a:r>
              <a:rPr lang="en-GB"/>
              <a:t>Andrew Myles, Cisco</a:t>
            </a:r>
            <a:endParaRPr lang="en-GB" dirty="0"/>
          </a:p>
        </p:txBody>
      </p:sp>
      <p:sp>
        <p:nvSpPr>
          <p:cNvPr id="9" name="Slide Number Placeholder 8">
            <a:extLst>
              <a:ext uri="{FF2B5EF4-FFF2-40B4-BE49-F238E27FC236}">
                <a16:creationId xmlns:a16="http://schemas.microsoft.com/office/drawing/2014/main" id="{73ADFD7A-8179-48A0-B79F-24E88BC598A2}"/>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11" name="Date Placeholder 10">
            <a:extLst>
              <a:ext uri="{FF2B5EF4-FFF2-40B4-BE49-F238E27FC236}">
                <a16:creationId xmlns:a16="http://schemas.microsoft.com/office/drawing/2014/main" id="{BCF073A4-9D0B-4BD4-AC81-38F2B79494BC}"/>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447206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B0DED-784A-1605-58B8-7665DC1B77EC}"/>
              </a:ext>
            </a:extLst>
          </p:cNvPr>
          <p:cNvSpPr>
            <a:spLocks noGrp="1"/>
          </p:cNvSpPr>
          <p:nvPr>
            <p:ph type="title"/>
          </p:nvPr>
        </p:nvSpPr>
        <p:spPr/>
        <p:txBody>
          <a:bodyPr/>
          <a:lstStyle/>
          <a:p>
            <a:r>
              <a:rPr lang="en-AU" dirty="0"/>
              <a:t>The IEEE 802 JTC1 SC reviewed (and will continue monitoring) activities in ISO/IEC JTC1/SC6</a:t>
            </a:r>
          </a:p>
        </p:txBody>
      </p:sp>
      <p:sp>
        <p:nvSpPr>
          <p:cNvPr id="3" name="Content Placeholder 2">
            <a:extLst>
              <a:ext uri="{FF2B5EF4-FFF2-40B4-BE49-F238E27FC236}">
                <a16:creationId xmlns:a16="http://schemas.microsoft.com/office/drawing/2014/main" id="{6A776E4F-1201-7B34-C1A9-B6626C53ECE6}"/>
              </a:ext>
            </a:extLst>
          </p:cNvPr>
          <p:cNvSpPr>
            <a:spLocks noGrp="1"/>
          </p:cNvSpPr>
          <p:nvPr>
            <p:ph idx="1"/>
          </p:nvPr>
        </p:nvSpPr>
        <p:spPr/>
        <p:txBody>
          <a:bodyPr/>
          <a:lstStyle/>
          <a:p>
            <a:r>
              <a:rPr lang="en-AU" b="1" dirty="0">
                <a:solidFill>
                  <a:schemeClr val="tx1"/>
                </a:solidFill>
              </a:rPr>
              <a:t>PWI started</a:t>
            </a:r>
            <a:r>
              <a:rPr lang="en-AU" dirty="0">
                <a:solidFill>
                  <a:schemeClr val="tx1"/>
                </a:solidFill>
              </a:rPr>
              <a:t>: </a:t>
            </a:r>
            <a:r>
              <a:rPr lang="en-AU" b="0" dirty="0">
                <a:solidFill>
                  <a:schemeClr val="tx1"/>
                </a:solidFill>
              </a:rPr>
              <a:t>PHY specification based on licensed narrowband in field area network for Smart Grid</a:t>
            </a:r>
          </a:p>
          <a:p>
            <a:r>
              <a:rPr lang="en-AU" b="1" dirty="0">
                <a:solidFill>
                  <a:schemeClr val="tx1"/>
                </a:solidFill>
              </a:rPr>
              <a:t>PWI started</a:t>
            </a:r>
            <a:r>
              <a:rPr lang="en-AU" dirty="0">
                <a:solidFill>
                  <a:schemeClr val="tx1"/>
                </a:solidFill>
              </a:rPr>
              <a:t>: </a:t>
            </a:r>
            <a:r>
              <a:rPr lang="en-AU" b="0" dirty="0">
                <a:solidFill>
                  <a:schemeClr val="tx1"/>
                </a:solidFill>
              </a:rPr>
              <a:t>Control Protocol for Radio Frequency Directional Signal Transmission (RF-DST)</a:t>
            </a:r>
          </a:p>
          <a:p>
            <a:r>
              <a:rPr lang="en-AU" b="1" dirty="0">
                <a:solidFill>
                  <a:schemeClr val="tx1"/>
                </a:solidFill>
              </a:rPr>
              <a:t>NP ballot started</a:t>
            </a:r>
            <a:r>
              <a:rPr lang="en-AU" dirty="0">
                <a:solidFill>
                  <a:schemeClr val="tx1"/>
                </a:solidFill>
              </a:rPr>
              <a:t>:</a:t>
            </a:r>
            <a:r>
              <a:rPr lang="en-US" dirty="0"/>
              <a:t> </a:t>
            </a:r>
            <a:r>
              <a:rPr lang="en-US" b="0" dirty="0"/>
              <a:t>Deterministic Wireless Industrial Network</a:t>
            </a:r>
          </a:p>
          <a:p>
            <a:r>
              <a:rPr lang="en-US" dirty="0">
                <a:solidFill>
                  <a:schemeClr val="tx1"/>
                </a:solidFill>
              </a:rPr>
              <a:t>Advisory Group started</a:t>
            </a:r>
            <a:r>
              <a:rPr lang="en-US" b="0" dirty="0">
                <a:solidFill>
                  <a:schemeClr val="tx1"/>
                </a:solidFill>
              </a:rPr>
              <a:t>: </a:t>
            </a:r>
            <a:r>
              <a:rPr lang="en-AU" b="0" dirty="0">
                <a:latin typeface="+mj-lt"/>
              </a:rPr>
              <a:t>MCS Innovation</a:t>
            </a:r>
            <a:endParaRPr lang="en-AU" b="0" dirty="0">
              <a:solidFill>
                <a:schemeClr val="tx1"/>
              </a:solidFill>
            </a:endParaRPr>
          </a:p>
          <a:p>
            <a:r>
              <a:rPr lang="en-AU" dirty="0">
                <a:solidFill>
                  <a:schemeClr val="tx1"/>
                </a:solidFill>
              </a:rPr>
              <a:t>CD ballot approved: </a:t>
            </a:r>
            <a:r>
              <a:rPr lang="en-AU" b="0" dirty="0"/>
              <a:t>Wireless LAN Access Control</a:t>
            </a:r>
            <a:endParaRPr lang="en-AU" b="0" dirty="0">
              <a:solidFill>
                <a:schemeClr val="tx1"/>
              </a:solidFill>
            </a:endParaRPr>
          </a:p>
          <a:p>
            <a:endParaRPr lang="en-AU" dirty="0"/>
          </a:p>
        </p:txBody>
      </p:sp>
      <p:sp>
        <p:nvSpPr>
          <p:cNvPr id="7" name="Footer Placeholder 6">
            <a:extLst>
              <a:ext uri="{FF2B5EF4-FFF2-40B4-BE49-F238E27FC236}">
                <a16:creationId xmlns:a16="http://schemas.microsoft.com/office/drawing/2014/main" id="{02160DA9-84E1-4BCA-83A5-2E5590DC4029}"/>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9AD20B6E-F505-4A41-98CF-D8792896C0DC}"/>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9" name="Date Placeholder 8">
            <a:extLst>
              <a:ext uri="{FF2B5EF4-FFF2-40B4-BE49-F238E27FC236}">
                <a16:creationId xmlns:a16="http://schemas.microsoft.com/office/drawing/2014/main" id="{02A990F0-3533-4D55-82EE-3E243DC99C0A}"/>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057314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B0DED-784A-1605-58B8-7665DC1B77EC}"/>
              </a:ext>
            </a:extLst>
          </p:cNvPr>
          <p:cNvSpPr>
            <a:spLocks noGrp="1"/>
          </p:cNvSpPr>
          <p:nvPr>
            <p:ph type="title"/>
          </p:nvPr>
        </p:nvSpPr>
        <p:spPr/>
        <p:txBody>
          <a:bodyPr/>
          <a:lstStyle/>
          <a:p>
            <a:r>
              <a:rPr lang="en-AU" dirty="0"/>
              <a:t>The IEEE 802 JTC1 SC recommended a respond to FDIS ballot technical comments on IEEE Std 802.11-2020</a:t>
            </a:r>
          </a:p>
        </p:txBody>
      </p:sp>
      <p:sp>
        <p:nvSpPr>
          <p:cNvPr id="3" name="Content Placeholder 2">
            <a:extLst>
              <a:ext uri="{FF2B5EF4-FFF2-40B4-BE49-F238E27FC236}">
                <a16:creationId xmlns:a16="http://schemas.microsoft.com/office/drawing/2014/main" id="{6A776E4F-1201-7B34-C1A9-B6626C53ECE6}"/>
              </a:ext>
            </a:extLst>
          </p:cNvPr>
          <p:cNvSpPr>
            <a:spLocks noGrp="1"/>
          </p:cNvSpPr>
          <p:nvPr>
            <p:ph idx="1"/>
          </p:nvPr>
        </p:nvSpPr>
        <p:spPr/>
        <p:txBody>
          <a:bodyPr/>
          <a:lstStyle/>
          <a:p>
            <a:r>
              <a:rPr lang="en-AU" dirty="0"/>
              <a:t>Motion (for consideration by 802.11 WG)</a:t>
            </a:r>
          </a:p>
          <a:p>
            <a:pPr lvl="1"/>
            <a:r>
              <a:rPr lang="en-AU" i="1" dirty="0"/>
              <a:t>The IEEE 802.11 WG recommends to the IEEE 802 EC that the </a:t>
            </a:r>
            <a:r>
              <a:rPr lang="en-AU" i="1" dirty="0">
                <a:latin typeface="+mj-lt"/>
              </a:rPr>
              <a:t>material in </a:t>
            </a:r>
            <a:r>
              <a:rPr lang="en-AU" i="1" dirty="0">
                <a:latin typeface="+mj-lt"/>
                <a:hlinkClick r:id="rId2"/>
              </a:rPr>
              <a:t>11-22-0956-02</a:t>
            </a:r>
            <a:r>
              <a:rPr lang="en-AU" i="1" dirty="0">
                <a:latin typeface="+mj-lt"/>
              </a:rPr>
              <a:t> be used as the basis of a response to the China NB’s technical comments </a:t>
            </a:r>
            <a:r>
              <a:rPr lang="en-AU" i="1" dirty="0"/>
              <a:t>on IEEE Std 802.11-2020 during FDIS ballot</a:t>
            </a:r>
          </a:p>
          <a:p>
            <a:pPr lvl="1"/>
            <a:r>
              <a:rPr lang="en-AU" dirty="0"/>
              <a:t>Moved:</a:t>
            </a:r>
          </a:p>
          <a:p>
            <a:pPr lvl="1"/>
            <a:r>
              <a:rPr lang="en-AU" dirty="0"/>
              <a:t>Seconded:</a:t>
            </a:r>
          </a:p>
          <a:p>
            <a:r>
              <a:rPr lang="en-AU" dirty="0"/>
              <a:t>Notes</a:t>
            </a:r>
          </a:p>
          <a:p>
            <a:pPr lvl="1"/>
            <a:r>
              <a:rPr lang="en-AU" dirty="0"/>
              <a:t>A similar motion passed with unanimous consent in the SC</a:t>
            </a:r>
          </a:p>
          <a:p>
            <a:pPr lvl="1"/>
            <a:r>
              <a:rPr lang="en-AU" dirty="0"/>
              <a:t>The response does not address the IPR related comment from Japan NB</a:t>
            </a:r>
          </a:p>
          <a:p>
            <a:pPr lvl="1"/>
            <a:r>
              <a:rPr lang="en-AU" dirty="0"/>
              <a:t>It is assumed the IEEE 802.11 WG Chair will have editorial license</a:t>
            </a:r>
          </a:p>
          <a:p>
            <a:pPr lvl="1"/>
            <a:endParaRPr lang="en-AU" dirty="0"/>
          </a:p>
          <a:p>
            <a:endParaRPr lang="en-AU" dirty="0"/>
          </a:p>
        </p:txBody>
      </p:sp>
      <p:sp>
        <p:nvSpPr>
          <p:cNvPr id="7" name="Footer Placeholder 6">
            <a:extLst>
              <a:ext uri="{FF2B5EF4-FFF2-40B4-BE49-F238E27FC236}">
                <a16:creationId xmlns:a16="http://schemas.microsoft.com/office/drawing/2014/main" id="{196F6CAC-2A05-43E7-881C-068E0EFBB4E5}"/>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C4348281-E3E9-4D17-82A5-442D38AB4BC2}"/>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9" name="Date Placeholder 8">
            <a:extLst>
              <a:ext uri="{FF2B5EF4-FFF2-40B4-BE49-F238E27FC236}">
                <a16:creationId xmlns:a16="http://schemas.microsoft.com/office/drawing/2014/main" id="{38662E71-8CB1-438B-A801-447474E0D148}"/>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4100775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B0DED-784A-1605-58B8-7665DC1B77EC}"/>
              </a:ext>
            </a:extLst>
          </p:cNvPr>
          <p:cNvSpPr>
            <a:spLocks noGrp="1"/>
          </p:cNvSpPr>
          <p:nvPr>
            <p:ph type="title"/>
          </p:nvPr>
        </p:nvSpPr>
        <p:spPr/>
        <p:txBody>
          <a:bodyPr/>
          <a:lstStyle/>
          <a:p>
            <a:r>
              <a:rPr lang="en-AU" dirty="0"/>
              <a:t>The IEEE 802 JTC1 SC recommended a respond to FDIS ballot comments on IEEE Std 802.22</a:t>
            </a:r>
          </a:p>
        </p:txBody>
      </p:sp>
      <p:sp>
        <p:nvSpPr>
          <p:cNvPr id="3" name="Content Placeholder 2">
            <a:extLst>
              <a:ext uri="{FF2B5EF4-FFF2-40B4-BE49-F238E27FC236}">
                <a16:creationId xmlns:a16="http://schemas.microsoft.com/office/drawing/2014/main" id="{6A776E4F-1201-7B34-C1A9-B6626C53ECE6}"/>
              </a:ext>
            </a:extLst>
          </p:cNvPr>
          <p:cNvSpPr>
            <a:spLocks noGrp="1"/>
          </p:cNvSpPr>
          <p:nvPr>
            <p:ph idx="1"/>
          </p:nvPr>
        </p:nvSpPr>
        <p:spPr/>
        <p:txBody>
          <a:bodyPr/>
          <a:lstStyle/>
          <a:p>
            <a:r>
              <a:rPr lang="en-AU" dirty="0"/>
              <a:t>Motion (for consideration by 802 EC)</a:t>
            </a:r>
          </a:p>
          <a:p>
            <a:pPr lvl="1"/>
            <a:r>
              <a:rPr lang="en-AU" i="1" dirty="0"/>
              <a:t>The IEEE 802 EC approves the material </a:t>
            </a:r>
            <a:r>
              <a:rPr lang="en-AU" i="1" dirty="0">
                <a:latin typeface="+mj-lt"/>
              </a:rPr>
              <a:t>in </a:t>
            </a:r>
            <a:r>
              <a:rPr lang="en-US" i="1" dirty="0">
                <a:effectLst/>
                <a:latin typeface="+mj-lt"/>
                <a:ea typeface="Calibri" panose="020F0502020204030204" pitchFamily="34" charset="0"/>
                <a:hlinkClick r:id="rId2"/>
              </a:rPr>
              <a:t>11-22-0806-02</a:t>
            </a:r>
            <a:r>
              <a:rPr lang="en-AU" i="1" dirty="0">
                <a:latin typeface="+mj-lt"/>
              </a:rPr>
              <a:t> </a:t>
            </a:r>
            <a:r>
              <a:rPr lang="en-AU" i="1" dirty="0"/>
              <a:t>be used as the basis of a response to the China NB’s comments on IEEE Std 802.22 during FDIS ballot</a:t>
            </a:r>
          </a:p>
          <a:p>
            <a:pPr lvl="1"/>
            <a:r>
              <a:rPr lang="en-AU" dirty="0"/>
              <a:t>Moved:</a:t>
            </a:r>
          </a:p>
          <a:p>
            <a:pPr lvl="1"/>
            <a:r>
              <a:rPr lang="en-AU" dirty="0"/>
              <a:t>Seconded:</a:t>
            </a:r>
          </a:p>
          <a:p>
            <a:r>
              <a:rPr lang="en-AU" dirty="0"/>
              <a:t>Notes</a:t>
            </a:r>
          </a:p>
          <a:p>
            <a:pPr lvl="1"/>
            <a:r>
              <a:rPr lang="en-AU" dirty="0"/>
              <a:t>A similar motion passed with unanimous consent in the SC</a:t>
            </a:r>
          </a:p>
          <a:p>
            <a:pPr lvl="1"/>
            <a:r>
              <a:rPr lang="en-AU" dirty="0"/>
              <a:t>It is assumed the IEEE 802.22 Chair will have editorial license</a:t>
            </a:r>
          </a:p>
        </p:txBody>
      </p:sp>
      <p:sp>
        <p:nvSpPr>
          <p:cNvPr id="7" name="Footer Placeholder 6">
            <a:extLst>
              <a:ext uri="{FF2B5EF4-FFF2-40B4-BE49-F238E27FC236}">
                <a16:creationId xmlns:a16="http://schemas.microsoft.com/office/drawing/2014/main" id="{E03EC41D-E220-406A-A9FC-47228B17E193}"/>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B18D2E83-999E-4A91-BEBE-7324889A648F}"/>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9" name="Date Placeholder 8">
            <a:extLst>
              <a:ext uri="{FF2B5EF4-FFF2-40B4-BE49-F238E27FC236}">
                <a16:creationId xmlns:a16="http://schemas.microsoft.com/office/drawing/2014/main" id="{0B556AA4-BBB9-4204-AE85-9CCA5BA612D2}"/>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669116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July 2022</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7" name="Picture 6">
            <a:extLst>
              <a:ext uri="{FF2B5EF4-FFF2-40B4-BE49-F238E27FC236}">
                <a16:creationId xmlns:a16="http://schemas.microsoft.com/office/drawing/2014/main" id="{50D48D5B-A271-4ECA-A229-803B6562E4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043" y="674750"/>
            <a:ext cx="10615157" cy="5800663"/>
          </a:xfrm>
          <a:prstGeom prst="rect">
            <a:avLst/>
          </a:prstGeom>
        </p:spPr>
      </p:pic>
    </p:spTree>
    <p:extLst>
      <p:ext uri="{BB962C8B-B14F-4D97-AF65-F5344CB8AC3E}">
        <p14:creationId xmlns:p14="http://schemas.microsoft.com/office/powerpoint/2010/main" val="2504226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will undertake its usual work</a:t>
            </a:r>
            <a:br>
              <a:rPr lang="en-AU" dirty="0"/>
            </a:br>
            <a:r>
              <a:rPr lang="en-AU" dirty="0"/>
              <a:t>at its hybrid meeting in Hawaii in Sep 2022</a:t>
            </a:r>
          </a:p>
        </p:txBody>
      </p:sp>
      <p:sp>
        <p:nvSpPr>
          <p:cNvPr id="3" name="Content Placeholder 2"/>
          <p:cNvSpPr>
            <a:spLocks noGrp="1"/>
          </p:cNvSpPr>
          <p:nvPr>
            <p:ph idx="1"/>
          </p:nvPr>
        </p:nvSpPr>
        <p:spPr/>
        <p:txBody>
          <a:bodyPr/>
          <a:lstStyle/>
          <a:p>
            <a:r>
              <a:rPr lang="en-AU" dirty="0"/>
              <a:t>IEEE 802 JTC1 SC plans for the hybrid meeting in Sep 2022 … </a:t>
            </a:r>
          </a:p>
          <a:p>
            <a:pPr lvl="1"/>
            <a:r>
              <a:rPr lang="en-AU" dirty="0"/>
              <a:t>Execute PSDO process</a:t>
            </a:r>
          </a:p>
          <a:p>
            <a:pPr lvl="1"/>
            <a:r>
              <a:rPr lang="en-AU" dirty="0"/>
              <a:t>Deal with issues arising from IPR related comments on 802.11ax/ay/md</a:t>
            </a:r>
          </a:p>
          <a:p>
            <a:pPr lvl="1"/>
            <a:r>
              <a:rPr lang="en-AU" dirty="0"/>
              <a:t>Monitor ISO/IEC JTC1/SC6 activities</a:t>
            </a:r>
          </a:p>
          <a:p>
            <a:r>
              <a:rPr lang="en-AU" dirty="0"/>
              <a:t>… hopefully with a live/present Chair!</a:t>
            </a:r>
          </a:p>
        </p:txBody>
      </p:sp>
      <p:sp>
        <p:nvSpPr>
          <p:cNvPr id="7" name="Footer Placeholder 6">
            <a:extLst>
              <a:ext uri="{FF2B5EF4-FFF2-40B4-BE49-F238E27FC236}">
                <a16:creationId xmlns:a16="http://schemas.microsoft.com/office/drawing/2014/main" id="{A84888B1-E71B-46BE-85D9-513425FEE22B}"/>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4F617D59-6B16-48F0-8BF0-81C56B884FD7}"/>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9" name="Date Placeholder 8">
            <a:extLst>
              <a:ext uri="{FF2B5EF4-FFF2-40B4-BE49-F238E27FC236}">
                <a16:creationId xmlns:a16="http://schemas.microsoft.com/office/drawing/2014/main" id="{596ED693-8B7A-4172-8021-59D7472C0B56}"/>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4672708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July 2022</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2022-07-14</a:t>
            </a:r>
          </a:p>
        </p:txBody>
      </p:sp>
      <p:graphicFrame>
        <p:nvGraphicFramePr>
          <p:cNvPr id="1026" name="Object 11"/>
          <p:cNvGraphicFramePr>
            <a:graphicFrameLocks noChangeAspect="1"/>
          </p:cNvGraphicFramePr>
          <p:nvPr>
            <p:extLst>
              <p:ext uri="{D42A27DB-BD31-4B8C-83A1-F6EECF244321}">
                <p14:modId xmlns:p14="http://schemas.microsoft.com/office/powerpoint/2010/main" val="1944877896"/>
              </p:ext>
            </p:extLst>
          </p:nvPr>
        </p:nvGraphicFramePr>
        <p:xfrm>
          <a:off x="2081214" y="2360614"/>
          <a:ext cx="7685087" cy="1069975"/>
        </p:xfrm>
        <a:graphic>
          <a:graphicData uri="http://schemas.openxmlformats.org/presentationml/2006/ole">
            <mc:AlternateContent xmlns:mc="http://schemas.openxmlformats.org/markup-compatibility/2006">
              <mc:Choice xmlns:v="urn:schemas-microsoft-com:vml" Requires="v">
                <p:oleObj spid="_x0000_s10255" name="Document" r:id="rId4" imgW="8512577" imgH="1182853" progId="Word.Document.8">
                  <p:embed/>
                </p:oleObj>
              </mc:Choice>
              <mc:Fallback>
                <p:oleObj name="Document" r:id="rId4" imgW="8512577" imgH="1182853" progId="Word.Document.8">
                  <p:embed/>
                  <p:pic>
                    <p:nvPicPr>
                      <p:cNvPr id="1026" name="Object 11"/>
                      <p:cNvPicPr>
                        <a:picLocks noChangeAspect="1" noChangeArrowheads="1"/>
                      </p:cNvPicPr>
                      <p:nvPr/>
                    </p:nvPicPr>
                    <p:blipFill>
                      <a:blip r:embed="rId5"/>
                      <a:srcRect/>
                      <a:stretch>
                        <a:fillRect/>
                      </a:stretch>
                    </p:blipFill>
                    <p:spPr bwMode="auto">
                      <a:xfrm>
                        <a:off x="2081214" y="2360614"/>
                        <a:ext cx="7685087" cy="1069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2003EF96-88BC-445C-AD0D-3045C1D9DEBA}"/>
              </a:ext>
            </a:extLst>
          </p:cNvPr>
          <p:cNvSpPr>
            <a:spLocks noGrp="1"/>
          </p:cNvSpPr>
          <p:nvPr>
            <p:ph type="ftr" idx="14"/>
          </p:nvPr>
        </p:nvSpPr>
        <p:spPr/>
        <p:txBody>
          <a:bodyPr/>
          <a:lstStyle/>
          <a:p>
            <a:r>
              <a:rPr lang="en-GB"/>
              <a:t>Mike Montemurro, Huawei</a:t>
            </a:r>
            <a:endParaRPr lang="en-GB" dirty="0"/>
          </a:p>
        </p:txBody>
      </p:sp>
      <p:sp>
        <p:nvSpPr>
          <p:cNvPr id="4" name="Slide Number Placeholder 3">
            <a:extLst>
              <a:ext uri="{FF2B5EF4-FFF2-40B4-BE49-F238E27FC236}">
                <a16:creationId xmlns:a16="http://schemas.microsoft.com/office/drawing/2014/main" id="{7D2E0013-D2C7-49E4-882C-A1251FBB6D95}"/>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5" name="Date Placeholder 4">
            <a:extLst>
              <a:ext uri="{FF2B5EF4-FFF2-40B4-BE49-F238E27FC236}">
                <a16:creationId xmlns:a16="http://schemas.microsoft.com/office/drawing/2014/main" id="{ED6D0550-EF5F-4E22-9E25-9C59F09FD345}"/>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7223593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a:lnSpc>
                <a:spcPct val="90000"/>
              </a:lnSpc>
            </a:pPr>
            <a:r>
              <a:rPr lang="en-US" dirty="0"/>
              <a:t>Continued with LB 258 comment resolutions</a:t>
            </a:r>
          </a:p>
          <a:p>
            <a:pPr>
              <a:lnSpc>
                <a:spcPct val="90000"/>
              </a:lnSpc>
            </a:pPr>
            <a:r>
              <a:rPr lang="en-US" dirty="0"/>
              <a:t>Will now proceed to recirculation LB out of September meeting.</a:t>
            </a:r>
          </a:p>
          <a:p>
            <a:pPr>
              <a:lnSpc>
                <a:spcPct val="90000"/>
              </a:lnSpc>
            </a:pPr>
            <a:r>
              <a:rPr lang="en-US" dirty="0"/>
              <a:t>Updated timeline</a:t>
            </a:r>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B364F469-AD44-4563-AAEC-26FEC7A61A85}"/>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0C57A7F5-5814-4662-98BD-8A6D8E9EA2C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42</a:t>
            </a:fld>
            <a:endParaRPr lang="en-US"/>
          </a:p>
        </p:txBody>
      </p:sp>
      <p:sp>
        <p:nvSpPr>
          <p:cNvPr id="5" name="Date Placeholder 4">
            <a:extLst>
              <a:ext uri="{FF2B5EF4-FFF2-40B4-BE49-F238E27FC236}">
                <a16:creationId xmlns:a16="http://schemas.microsoft.com/office/drawing/2014/main" id="{09FA85E3-AC09-4DB0-8861-9B0F931684D8}"/>
              </a:ext>
            </a:extLst>
          </p:cNvPr>
          <p:cNvSpPr>
            <a:spLocks noGrp="1"/>
          </p:cNvSpPr>
          <p:nvPr>
            <p:ph type="dt" sz="half" idx="10"/>
          </p:nvPr>
        </p:nvSpPr>
        <p:spPr/>
        <p:txBody>
          <a:bodyPr/>
          <a:lstStyle/>
          <a:p>
            <a:pPr>
              <a:defRPr/>
            </a:pPr>
            <a:r>
              <a:rPr lang="en-US"/>
              <a:t>July 2022</a:t>
            </a:r>
            <a:endParaRPr lang="en-US" dirty="0"/>
          </a:p>
        </p:txBody>
      </p:sp>
    </p:spTree>
    <p:extLst>
      <p:ext uri="{BB962C8B-B14F-4D97-AF65-F5344CB8AC3E}">
        <p14:creationId xmlns:p14="http://schemas.microsoft.com/office/powerpoint/2010/main" val="4080729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Teleconferences: </a:t>
            </a:r>
          </a:p>
          <a:p>
            <a:pPr lvl="1">
              <a:lnSpc>
                <a:spcPct val="80000"/>
              </a:lnSpc>
            </a:pPr>
            <a:r>
              <a:rPr lang="en-US" altLang="en-US" b="1" dirty="0"/>
              <a:t>Monday calls through July/Aug: </a:t>
            </a:r>
          </a:p>
          <a:p>
            <a:pPr lvl="1">
              <a:lnSpc>
                <a:spcPct val="80000"/>
              </a:lnSpc>
            </a:pPr>
            <a:r>
              <a:rPr lang="en-US" altLang="en-US" b="1" dirty="0"/>
              <a:t>July 25, Aug 8, 15, 29 with motions – 10am ET, 2hrs</a:t>
            </a:r>
          </a:p>
          <a:p>
            <a:pPr lvl="1">
              <a:lnSpc>
                <a:spcPct val="80000"/>
              </a:lnSpc>
            </a:pPr>
            <a:endParaRPr lang="en-US" altLang="en-US" b="1" dirty="0"/>
          </a:p>
          <a:p>
            <a:pPr lvl="1">
              <a:lnSpc>
                <a:spcPct val="80000"/>
              </a:lnSpc>
            </a:pPr>
            <a:r>
              <a:rPr lang="en-US" altLang="en-US" b="1" dirty="0"/>
              <a:t>August </a:t>
            </a:r>
            <a:r>
              <a:rPr lang="en-US" altLang="en-US" b="1" dirty="0" err="1"/>
              <a:t>adhoc</a:t>
            </a:r>
            <a:r>
              <a:rPr lang="en-US" altLang="en-US" b="1" dirty="0"/>
              <a:t> – mixed mode: </a:t>
            </a:r>
          </a:p>
          <a:p>
            <a:pPr lvl="2">
              <a:lnSpc>
                <a:spcPct val="80000"/>
              </a:lnSpc>
            </a:pPr>
            <a:r>
              <a:rPr lang="en-US" altLang="en-US" sz="2000" b="1" dirty="0"/>
              <a:t>Location: San Diego, CA</a:t>
            </a:r>
          </a:p>
          <a:p>
            <a:pPr lvl="2">
              <a:lnSpc>
                <a:spcPct val="80000"/>
              </a:lnSpc>
            </a:pPr>
            <a:r>
              <a:rPr lang="en-US" altLang="en-US" sz="2000" b="1" dirty="0"/>
              <a:t>Dates: Aug 23-25</a:t>
            </a:r>
            <a:endParaRPr lang="en-US" sz="2000" kern="0" dirty="0"/>
          </a:p>
          <a:p>
            <a:pPr>
              <a:lnSpc>
                <a:spcPct val="90000"/>
              </a:lnSpc>
            </a:pPr>
            <a:r>
              <a:rPr lang="en-US" kern="0" dirty="0"/>
              <a:t>Continue comment resolution on initial LB</a:t>
            </a:r>
          </a:p>
          <a:p>
            <a:pPr marL="0" indent="0">
              <a:lnSpc>
                <a:spcPct val="90000"/>
              </a:lnSpc>
              <a:buNone/>
            </a:pPr>
            <a:endParaRPr lang="en-US" kern="0" dirty="0"/>
          </a:p>
          <a:p>
            <a:pPr marL="0" indent="0">
              <a:lnSpc>
                <a:spcPct val="90000"/>
              </a:lnSpc>
              <a:buNone/>
            </a:pPr>
            <a:r>
              <a:rPr lang="en-US" dirty="0"/>
              <a:t>NOTE: </a:t>
            </a:r>
            <a:r>
              <a:rPr lang="en-US" altLang="en-US" sz="2400" dirty="0"/>
              <a:t>Priority will be on Review/Discuss comments.</a:t>
            </a:r>
            <a:endParaRPr lang="en-US" dirty="0"/>
          </a:p>
        </p:txBody>
      </p:sp>
      <p:sp>
        <p:nvSpPr>
          <p:cNvPr id="5125" name="Rectangle 2"/>
          <p:cNvSpPr>
            <a:spLocks noGrp="1" noChangeArrowheads="1"/>
          </p:cNvSpPr>
          <p:nvPr>
            <p:ph type="title"/>
          </p:nvPr>
        </p:nvSpPr>
        <p:spPr/>
        <p:txBody>
          <a:bodyPr/>
          <a:lstStyle/>
          <a:p>
            <a:r>
              <a:rPr lang="en-US" dirty="0"/>
              <a:t>Plans for September</a:t>
            </a:r>
          </a:p>
        </p:txBody>
      </p:sp>
      <p:sp>
        <p:nvSpPr>
          <p:cNvPr id="3" name="Footer Placeholder 2">
            <a:extLst>
              <a:ext uri="{FF2B5EF4-FFF2-40B4-BE49-F238E27FC236}">
                <a16:creationId xmlns:a16="http://schemas.microsoft.com/office/drawing/2014/main" id="{E64CF46D-86ED-42E9-89B7-79BEF960AF87}"/>
              </a:ext>
            </a:extLst>
          </p:cNvPr>
          <p:cNvSpPr>
            <a:spLocks noGrp="1"/>
          </p:cNvSpPr>
          <p:nvPr>
            <p:ph type="ftr" sz="quarter" idx="11"/>
          </p:nvPr>
        </p:nvSpPr>
        <p:spPr/>
        <p:txBody>
          <a:bodyPr/>
          <a:lstStyle/>
          <a:p>
            <a:pPr>
              <a:defRPr/>
            </a:pPr>
            <a:r>
              <a:rPr lang="en-US"/>
              <a:t>Mike Montemurro, Huawei</a:t>
            </a:r>
          </a:p>
        </p:txBody>
      </p:sp>
      <p:sp>
        <p:nvSpPr>
          <p:cNvPr id="5" name="Slide Number Placeholder 4">
            <a:extLst>
              <a:ext uri="{FF2B5EF4-FFF2-40B4-BE49-F238E27FC236}">
                <a16:creationId xmlns:a16="http://schemas.microsoft.com/office/drawing/2014/main" id="{6B89F556-BB6C-4390-97BA-78406717FFE4}"/>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43</a:t>
            </a:fld>
            <a:endParaRPr lang="en-US"/>
          </a:p>
        </p:txBody>
      </p:sp>
      <p:sp>
        <p:nvSpPr>
          <p:cNvPr id="6" name="Date Placeholder 5">
            <a:extLst>
              <a:ext uri="{FF2B5EF4-FFF2-40B4-BE49-F238E27FC236}">
                <a16:creationId xmlns:a16="http://schemas.microsoft.com/office/drawing/2014/main" id="{83B2EC55-0DF3-4826-9C9E-CFF85E9A4245}"/>
              </a:ext>
            </a:extLst>
          </p:cNvPr>
          <p:cNvSpPr>
            <a:spLocks noGrp="1"/>
          </p:cNvSpPr>
          <p:nvPr>
            <p:ph type="dt" sz="half" idx="10"/>
          </p:nvPr>
        </p:nvSpPr>
        <p:spPr/>
        <p:txBody>
          <a:bodyPr/>
          <a:lstStyle/>
          <a:p>
            <a:pPr>
              <a:defRPr/>
            </a:pPr>
            <a:r>
              <a:rPr lang="en-US"/>
              <a:t>July 2022</a:t>
            </a:r>
            <a:endParaRPr lang="en-US" dirty="0"/>
          </a:p>
        </p:txBody>
      </p:sp>
    </p:spTree>
    <p:extLst>
      <p:ext uri="{BB962C8B-B14F-4D97-AF65-F5344CB8AC3E}">
        <p14:creationId xmlns:p14="http://schemas.microsoft.com/office/powerpoint/2010/main" val="1647631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12E63CB-7AA4-47E9-A213-073D8CADFEE1}"/>
              </a:ext>
            </a:extLst>
          </p:cNvPr>
          <p:cNvSpPr>
            <a:spLocks noGrp="1"/>
          </p:cNvSpPr>
          <p:nvPr>
            <p:ph idx="1"/>
          </p:nvPr>
        </p:nvSpPr>
        <p:spPr>
          <a:xfrm>
            <a:off x="2209800" y="1600200"/>
            <a:ext cx="7772400" cy="4114800"/>
          </a:xfrm>
        </p:spPr>
        <p:txBody>
          <a:bodyPr/>
          <a:lstStyle/>
          <a:p>
            <a:pPr>
              <a:lnSpc>
                <a:spcPct val="80000"/>
              </a:lnSpc>
            </a:pPr>
            <a:r>
              <a:rPr lang="en-US" altLang="en-US" sz="2000" dirty="0">
                <a:solidFill>
                  <a:srgbClr val="00B050"/>
                </a:solidFill>
              </a:rPr>
              <a:t>Feb 2021 – PAR Approval</a:t>
            </a:r>
          </a:p>
          <a:p>
            <a:pPr>
              <a:lnSpc>
                <a:spcPct val="80000"/>
              </a:lnSpc>
            </a:pPr>
            <a:r>
              <a:rPr lang="en-US" altLang="en-US" sz="2000" dirty="0">
                <a:solidFill>
                  <a:srgbClr val="00B050"/>
                </a:solidFill>
              </a:rPr>
              <a:t>March 2021– Initial meeting, issue comment collection on IEEE Std 802.11-2020 (if published)</a:t>
            </a:r>
          </a:p>
          <a:p>
            <a:pPr>
              <a:lnSpc>
                <a:spcPct val="80000"/>
              </a:lnSpc>
            </a:pPr>
            <a:r>
              <a:rPr lang="en-US" altLang="en-US" sz="2000" dirty="0">
                <a:solidFill>
                  <a:srgbClr val="00B050"/>
                </a:solidFill>
              </a:rPr>
              <a:t>March 2021 – Draft 0.00 available</a:t>
            </a:r>
          </a:p>
          <a:p>
            <a:pPr>
              <a:lnSpc>
                <a:spcPct val="80000"/>
              </a:lnSpc>
            </a:pPr>
            <a:r>
              <a:rPr lang="en-US" altLang="en-US" sz="2000" dirty="0">
                <a:solidFill>
                  <a:srgbClr val="00B050"/>
                </a:solidFill>
              </a:rPr>
              <a:t>May 2021 – Process CC input, 11ax, 11ay, 11ba integration begins</a:t>
            </a:r>
          </a:p>
          <a:p>
            <a:pPr>
              <a:lnSpc>
                <a:spcPct val="80000"/>
              </a:lnSpc>
            </a:pPr>
            <a:r>
              <a:rPr lang="en-US" altLang="en-US" sz="2000" dirty="0">
                <a:solidFill>
                  <a:srgbClr val="00B050"/>
                </a:solidFill>
              </a:rPr>
              <a:t>Nov 2021 – Initial D1.0 WG Letter ballot </a:t>
            </a:r>
          </a:p>
          <a:p>
            <a:pPr>
              <a:lnSpc>
                <a:spcPct val="80000"/>
              </a:lnSpc>
            </a:pPr>
            <a:r>
              <a:rPr lang="en-US" altLang="en-US" sz="2000" dirty="0">
                <a:solidFill>
                  <a:srgbClr val="FF0000"/>
                </a:solidFill>
              </a:rPr>
              <a:t>Sep 2022 – D2.0 Recirculation LB </a:t>
            </a:r>
          </a:p>
          <a:p>
            <a:pPr>
              <a:lnSpc>
                <a:spcPct val="80000"/>
              </a:lnSpc>
            </a:pPr>
            <a:r>
              <a:rPr lang="en-US" altLang="en-US" sz="2000" dirty="0">
                <a:solidFill>
                  <a:srgbClr val="00B0F0"/>
                </a:solidFill>
              </a:rPr>
              <a:t>Mar 2023 – D3.0 Recirculation LB (11az + other amendments &lt;11bc, 11bd, 11bb&gt; ) </a:t>
            </a:r>
          </a:p>
          <a:p>
            <a:pPr>
              <a:lnSpc>
                <a:spcPct val="80000"/>
              </a:lnSpc>
            </a:pPr>
            <a:r>
              <a:rPr lang="en-US" altLang="en-US" sz="2000" dirty="0">
                <a:solidFill>
                  <a:srgbClr val="00B0F0"/>
                </a:solidFill>
              </a:rPr>
              <a:t>Sep 2023 – D4.0 Recirculation (&lt;other amendments – if Jul&gt;)</a:t>
            </a:r>
          </a:p>
          <a:p>
            <a:pPr>
              <a:lnSpc>
                <a:spcPct val="80000"/>
              </a:lnSpc>
            </a:pPr>
            <a:r>
              <a:rPr lang="en-US" altLang="en-US" sz="2000" dirty="0">
                <a:solidFill>
                  <a:srgbClr val="00B0F0"/>
                </a:solidFill>
              </a:rPr>
              <a:t>Nov 2023 – D5.0 Initial SA Ballot </a:t>
            </a:r>
          </a:p>
          <a:p>
            <a:pPr>
              <a:lnSpc>
                <a:spcPct val="80000"/>
              </a:lnSpc>
            </a:pPr>
            <a:r>
              <a:rPr lang="en-US" altLang="en-US" sz="2000" dirty="0">
                <a:solidFill>
                  <a:srgbClr val="00B0F0"/>
                </a:solidFill>
              </a:rPr>
              <a:t>Mar 2024 – D6.0 Recirculation SA Ballot  </a:t>
            </a:r>
          </a:p>
          <a:p>
            <a:pPr>
              <a:lnSpc>
                <a:spcPct val="80000"/>
              </a:lnSpc>
            </a:pPr>
            <a:r>
              <a:rPr lang="en-US" altLang="en-US" sz="2000" dirty="0">
                <a:solidFill>
                  <a:srgbClr val="00B0F0"/>
                </a:solidFill>
              </a:rPr>
              <a:t>May 2024 – D7.0 Recirculation SA Ballot</a:t>
            </a:r>
          </a:p>
          <a:p>
            <a:pPr>
              <a:lnSpc>
                <a:spcPct val="80000"/>
              </a:lnSpc>
            </a:pPr>
            <a:r>
              <a:rPr lang="en-US" altLang="en-US" sz="2000" dirty="0"/>
              <a:t>Jun 2024 – D7.0 Recirculation SA Ballot (clean recirculation)</a:t>
            </a:r>
          </a:p>
          <a:p>
            <a:pPr>
              <a:lnSpc>
                <a:spcPct val="80000"/>
              </a:lnSpc>
            </a:pPr>
            <a:r>
              <a:rPr lang="en-US" altLang="en-US" sz="2000" dirty="0"/>
              <a:t>Sep 2024 – </a:t>
            </a:r>
            <a:r>
              <a:rPr lang="en-US" altLang="en-US" sz="2000" dirty="0" err="1"/>
              <a:t>RevCom</a:t>
            </a:r>
            <a:r>
              <a:rPr lang="en-US" altLang="en-US" sz="2000" dirty="0"/>
              <a:t>/SASB Approval</a:t>
            </a:r>
          </a:p>
        </p:txBody>
      </p:sp>
      <p:sp>
        <p:nvSpPr>
          <p:cNvPr id="4" name="Title 3">
            <a:extLst>
              <a:ext uri="{FF2B5EF4-FFF2-40B4-BE49-F238E27FC236}">
                <a16:creationId xmlns:a16="http://schemas.microsoft.com/office/drawing/2014/main" id="{2D54C6BD-C858-48E4-ADDB-E13D7A95204A}"/>
              </a:ext>
            </a:extLst>
          </p:cNvPr>
          <p:cNvSpPr>
            <a:spLocks noGrp="1"/>
          </p:cNvSpPr>
          <p:nvPr>
            <p:ph type="title"/>
          </p:nvPr>
        </p:nvSpPr>
        <p:spPr/>
        <p:txBody>
          <a:bodyPr/>
          <a:lstStyle/>
          <a:p>
            <a:r>
              <a:rPr lang="en-CA" dirty="0" err="1"/>
              <a:t>TGme</a:t>
            </a:r>
            <a:r>
              <a:rPr lang="en-CA" dirty="0"/>
              <a:t> Timeline</a:t>
            </a:r>
          </a:p>
        </p:txBody>
      </p:sp>
      <p:sp>
        <p:nvSpPr>
          <p:cNvPr id="6" name="Footer Placeholder 5">
            <a:extLst>
              <a:ext uri="{FF2B5EF4-FFF2-40B4-BE49-F238E27FC236}">
                <a16:creationId xmlns:a16="http://schemas.microsoft.com/office/drawing/2014/main" id="{1CBE6665-7968-4468-8B2A-EF352B83FB50}"/>
              </a:ext>
            </a:extLst>
          </p:cNvPr>
          <p:cNvSpPr>
            <a:spLocks noGrp="1"/>
          </p:cNvSpPr>
          <p:nvPr>
            <p:ph type="ftr" idx="14"/>
          </p:nvPr>
        </p:nvSpPr>
        <p:spPr/>
        <p:txBody>
          <a:bodyPr/>
          <a:lstStyle/>
          <a:p>
            <a:r>
              <a:rPr lang="en-GB"/>
              <a:t>Mike Montemurro, Huawei</a:t>
            </a:r>
            <a:endParaRPr lang="en-GB" dirty="0"/>
          </a:p>
        </p:txBody>
      </p:sp>
      <p:sp>
        <p:nvSpPr>
          <p:cNvPr id="7" name="Slide Number Placeholder 6">
            <a:extLst>
              <a:ext uri="{FF2B5EF4-FFF2-40B4-BE49-F238E27FC236}">
                <a16:creationId xmlns:a16="http://schemas.microsoft.com/office/drawing/2014/main" id="{A0E70E0A-DAE5-4252-A717-4C88610DE4D0}"/>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8" name="Date Placeholder 7">
            <a:extLst>
              <a:ext uri="{FF2B5EF4-FFF2-40B4-BE49-F238E27FC236}">
                <a16:creationId xmlns:a16="http://schemas.microsoft.com/office/drawing/2014/main" id="{FEAD4E07-6555-4B96-9B44-82ADAB2E068D}"/>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853748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a:t>July Hybrid </a:t>
            </a:r>
            <a:r>
              <a:rPr lang="en-US" altLang="en-US" dirty="0"/>
              <a:t>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2022-07-14</a:t>
            </a:r>
          </a:p>
        </p:txBody>
      </p:sp>
      <p:graphicFrame>
        <p:nvGraphicFramePr>
          <p:cNvPr id="3075" name="Object 3"/>
          <p:cNvGraphicFramePr>
            <a:graphicFrameLocks noChangeAspect="1"/>
          </p:cNvGraphicFramePr>
          <p:nvPr>
            <p:extLst>
              <p:ext uri="{D42A27DB-BD31-4B8C-83A1-F6EECF244321}">
                <p14:modId xmlns:p14="http://schemas.microsoft.com/office/powerpoint/2010/main" val="2516674829"/>
              </p:ext>
            </p:extLst>
          </p:nvPr>
        </p:nvGraphicFramePr>
        <p:xfrm>
          <a:off x="1001713" y="2411413"/>
          <a:ext cx="10639425" cy="2459037"/>
        </p:xfrm>
        <a:graphic>
          <a:graphicData uri="http://schemas.openxmlformats.org/presentationml/2006/ole">
            <mc:AlternateContent xmlns:mc="http://schemas.openxmlformats.org/markup-compatibility/2006">
              <mc:Choice xmlns:v="urn:schemas-microsoft-com:vml" Requires="v">
                <p:oleObj spid="_x0000_s11279" name="Document" r:id="rId4" imgW="10769812" imgH="2545244" progId="Word.Document.8">
                  <p:embed/>
                </p:oleObj>
              </mc:Choice>
              <mc:Fallback>
                <p:oleObj name="Document" r:id="rId4" imgW="10769812" imgH="2545244" progId="Word.Document.8">
                  <p:embed/>
                  <p:pic>
                    <p:nvPicPr>
                      <p:cNvPr id="3075" name="Object 3"/>
                      <p:cNvPicPr>
                        <a:picLocks noChangeAspect="1" noChangeArrowheads="1"/>
                      </p:cNvPicPr>
                      <p:nvPr/>
                    </p:nvPicPr>
                    <p:blipFill>
                      <a:blip r:embed="rId5"/>
                      <a:srcRect/>
                      <a:stretch>
                        <a:fillRect/>
                      </a:stretch>
                    </p:blipFill>
                    <p:spPr bwMode="auto">
                      <a:xfrm>
                        <a:off x="1001713" y="2411413"/>
                        <a:ext cx="10639425" cy="2459037"/>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9CB1CF93-2684-4814-A625-6688E50FAE24}"/>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C3D50FFB-0271-4DE6-B83A-4D110DA447C9}"/>
              </a:ext>
            </a:extLst>
          </p:cNvPr>
          <p:cNvSpPr>
            <a:spLocks noGrp="1"/>
          </p:cNvSpPr>
          <p:nvPr>
            <p:ph type="sldNum" idx="12"/>
          </p:nvPr>
        </p:nvSpPr>
        <p:spPr/>
        <p:txBody>
          <a:bodyPr/>
          <a:lstStyle/>
          <a:p>
            <a:r>
              <a:rPr lang="en-GB"/>
              <a:t>Slide </a:t>
            </a:r>
            <a:fld id="{DE40C9FC-4879-4F20-9ECA-A574A90476B7}" type="slidenum">
              <a:rPr lang="en-GB" smtClean="0"/>
              <a:pPr/>
              <a:t>45</a:t>
            </a:fld>
            <a:endParaRPr lang="en-GB"/>
          </a:p>
        </p:txBody>
      </p:sp>
      <p:sp>
        <p:nvSpPr>
          <p:cNvPr id="4" name="Date Placeholder 3">
            <a:extLst>
              <a:ext uri="{FF2B5EF4-FFF2-40B4-BE49-F238E27FC236}">
                <a16:creationId xmlns:a16="http://schemas.microsoft.com/office/drawing/2014/main" id="{B9C31910-8239-4257-AEDB-255301F5F416}"/>
              </a:ext>
            </a:extLst>
          </p:cNvPr>
          <p:cNvSpPr>
            <a:spLocks noGrp="1"/>
          </p:cNvSpPr>
          <p:nvPr>
            <p:ph type="dt" idx="10"/>
          </p:nvPr>
        </p:nvSpPr>
        <p:spPr/>
        <p:txBody>
          <a:bodyPr/>
          <a:lstStyle/>
          <a:p>
            <a:r>
              <a:rPr lang="en-US"/>
              <a:t>July 2022</a:t>
            </a:r>
            <a:endParaRPr lang="en-GB"/>
          </a:p>
        </p:txBody>
      </p:sp>
    </p:spTree>
    <p:extLst>
      <p:ext uri="{BB962C8B-B14F-4D97-AF65-F5344CB8AC3E}">
        <p14:creationId xmlns:p14="http://schemas.microsoft.com/office/powerpoint/2010/main" val="27588527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TGaz</a:t>
            </a:r>
            <a:r>
              <a:rPr lang="en-US" dirty="0"/>
              <a:t> Next Generation Positioning closing report for the IEEE 802.11 plenary electronic meeting, July 2022.</a:t>
            </a:r>
          </a:p>
          <a:p>
            <a:pPr indent="12700" algn="just">
              <a:spcBef>
                <a:spcPct val="20000"/>
              </a:spcBef>
            </a:pPr>
            <a:endParaRPr lang="en-US" altLang="en-US" dirty="0"/>
          </a:p>
        </p:txBody>
      </p:sp>
      <p:sp>
        <p:nvSpPr>
          <p:cNvPr id="2" name="Footer Placeholder 1">
            <a:extLst>
              <a:ext uri="{FF2B5EF4-FFF2-40B4-BE49-F238E27FC236}">
                <a16:creationId xmlns:a16="http://schemas.microsoft.com/office/drawing/2014/main" id="{4F8FB7A8-69B3-4FD8-BE98-49A0CC8A1144}"/>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DA986C0D-612C-4F29-ADB6-EEABA025D8B0}"/>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7" name="Date Placeholder 6">
            <a:extLst>
              <a:ext uri="{FF2B5EF4-FFF2-40B4-BE49-F238E27FC236}">
                <a16:creationId xmlns:a16="http://schemas.microsoft.com/office/drawing/2014/main" id="{CEC2382F-4256-450B-BD43-4189AE53D665}"/>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434849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July Progress and Targets Towards the Sep.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7560840" cy="4343400"/>
          </a:xfrm>
        </p:spPr>
        <p:txBody>
          <a:bodyPr/>
          <a:lstStyle/>
          <a:p>
            <a:pPr>
              <a:buFont typeface="Arial" panose="020B0604020202020204" pitchFamily="34" charset="0"/>
              <a:buChar char="•"/>
            </a:pPr>
            <a:r>
              <a:rPr lang="en-US" dirty="0"/>
              <a:t>Work completed this week:</a:t>
            </a:r>
          </a:p>
          <a:p>
            <a:pPr lvl="1">
              <a:buFont typeface="Arial" panose="020B0604020202020204" pitchFamily="34" charset="0"/>
              <a:buChar char="•"/>
            </a:pPr>
            <a:r>
              <a:rPr lang="en-US" dirty="0"/>
              <a:t>Reviewed and approved resolutions to 14 Technical and General comments (</a:t>
            </a:r>
            <a:r>
              <a:rPr lang="en-US" dirty="0">
                <a:highlight>
                  <a:srgbClr val="00FF00"/>
                </a:highlight>
              </a:rPr>
              <a:t>35</a:t>
            </a:r>
            <a:r>
              <a:rPr lang="en-US" dirty="0"/>
              <a:t>% of all Technical and General) bringing the total T/G resolved comments to 27.</a:t>
            </a:r>
          </a:p>
          <a:p>
            <a:pPr lvl="1">
              <a:buFont typeface="Arial" panose="020B0604020202020204" pitchFamily="34" charset="0"/>
              <a:buChar char="•"/>
            </a:pPr>
            <a:r>
              <a:rPr lang="en-US" dirty="0"/>
              <a:t>Reviewed and approved resolutions to 27 Editorial which constitutes </a:t>
            </a:r>
            <a:r>
              <a:rPr lang="en-US" dirty="0">
                <a:highlight>
                  <a:srgbClr val="00FF00"/>
                </a:highlight>
              </a:rPr>
              <a:t>100</a:t>
            </a:r>
            <a:r>
              <a:rPr lang="en-US" dirty="0"/>
              <a:t>% of the Editorial comments received.</a:t>
            </a:r>
          </a:p>
          <a:p>
            <a:pPr lvl="1">
              <a:buFont typeface="Arial" panose="020B0604020202020204" pitchFamily="34" charset="0"/>
              <a:buChar char="•"/>
            </a:pPr>
            <a:r>
              <a:rPr lang="en-US" dirty="0"/>
              <a:t>Reviewed proposal for future 320MHz BW Ranging.</a:t>
            </a:r>
          </a:p>
          <a:p>
            <a:pPr>
              <a:buFont typeface="Arial" panose="020B0604020202020204" pitchFamily="34" charset="0"/>
              <a:buChar char="•"/>
            </a:pPr>
            <a:endParaRPr lang="en-US" sz="1050" b="0" dirty="0"/>
          </a:p>
          <a:p>
            <a:pPr>
              <a:buFont typeface="Arial" panose="020B0604020202020204" pitchFamily="34" charset="0"/>
              <a:buChar char="•"/>
            </a:pPr>
            <a:r>
              <a:rPr lang="en-US" dirty="0"/>
              <a:t>Targets towards the September meeting:</a:t>
            </a:r>
          </a:p>
          <a:p>
            <a:pPr lvl="1">
              <a:buFont typeface="Arial" panose="020B0604020202020204" pitchFamily="34" charset="0"/>
              <a:buChar char="•"/>
            </a:pPr>
            <a:r>
              <a:rPr lang="en-US" b="0" dirty="0"/>
              <a:t>Complete response to comments received as part of </a:t>
            </a:r>
            <a:r>
              <a:rPr lang="en-US" dirty="0"/>
              <a:t>P802.11az SAB recirc #1.</a:t>
            </a:r>
          </a:p>
          <a:p>
            <a:pPr lvl="1">
              <a:buFont typeface="Arial" panose="020B0604020202020204" pitchFamily="34" charset="0"/>
              <a:buChar char="•"/>
            </a:pPr>
            <a:r>
              <a:rPr lang="en-US" b="0" dirty="0"/>
              <a:t>Publish new draft D6.0 and initiate SA recirculation ballot.</a:t>
            </a:r>
          </a:p>
          <a:p>
            <a:pPr>
              <a:buFont typeface="Arial" panose="020B0604020202020204" pitchFamily="34" charset="0"/>
              <a:buChar char="•"/>
            </a:pPr>
            <a:endParaRPr lang="en-US" dirty="0"/>
          </a:p>
        </p:txBody>
      </p:sp>
      <p:graphicFrame>
        <p:nvGraphicFramePr>
          <p:cNvPr id="9" name="Chart 8">
            <a:extLst>
              <a:ext uri="{FF2B5EF4-FFF2-40B4-BE49-F238E27FC236}">
                <a16:creationId xmlns:a16="http://schemas.microsoft.com/office/drawing/2014/main" id="{ACE495C2-D59C-3F6D-16B9-DDE94A3F4F1B}"/>
              </a:ext>
            </a:extLst>
          </p:cNvPr>
          <p:cNvGraphicFramePr/>
          <p:nvPr>
            <p:extLst>
              <p:ext uri="{D42A27DB-BD31-4B8C-83A1-F6EECF244321}">
                <p14:modId xmlns:p14="http://schemas.microsoft.com/office/powerpoint/2010/main" val="2505092245"/>
              </p:ext>
            </p:extLst>
          </p:nvPr>
        </p:nvGraphicFramePr>
        <p:xfrm>
          <a:off x="7914781" y="2631560"/>
          <a:ext cx="4007768" cy="3441085"/>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6">
            <a:extLst>
              <a:ext uri="{FF2B5EF4-FFF2-40B4-BE49-F238E27FC236}">
                <a16:creationId xmlns:a16="http://schemas.microsoft.com/office/drawing/2014/main" id="{4B874E9D-C379-4A9F-8F59-F5949A053E8F}"/>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DBD86FEF-3D2D-40FB-A87A-8E41CFF9A8BB}"/>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10" name="Date Placeholder 9">
            <a:extLst>
              <a:ext uri="{FF2B5EF4-FFF2-40B4-BE49-F238E27FC236}">
                <a16:creationId xmlns:a16="http://schemas.microsoft.com/office/drawing/2014/main" id="{A6D54440-D66F-410C-B3DD-A43A5DC7B630}"/>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7735943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7ACE6-6DCA-4289-A6C3-C9482F00E40C}"/>
              </a:ext>
            </a:extLst>
          </p:cNvPr>
          <p:cNvSpPr>
            <a:spLocks noGrp="1"/>
          </p:cNvSpPr>
          <p:nvPr>
            <p:ph type="title"/>
          </p:nvPr>
        </p:nvSpPr>
        <p:spPr>
          <a:xfrm>
            <a:off x="914401" y="685802"/>
            <a:ext cx="10361084" cy="634008"/>
          </a:xfrm>
        </p:spPr>
        <p:txBody>
          <a:bodyPr/>
          <a:lstStyle/>
          <a:p>
            <a:r>
              <a:rPr lang="en-US" dirty="0"/>
              <a:t>Timeline – updated</a:t>
            </a:r>
          </a:p>
        </p:txBody>
      </p:sp>
      <p:sp>
        <p:nvSpPr>
          <p:cNvPr id="7" name="Rectangle 6">
            <a:extLst>
              <a:ext uri="{FF2B5EF4-FFF2-40B4-BE49-F238E27FC236}">
                <a16:creationId xmlns:a16="http://schemas.microsoft.com/office/drawing/2014/main" id="{6041F246-CB9B-482F-83D0-BA3762CA5E98}"/>
              </a:ext>
            </a:extLst>
          </p:cNvPr>
          <p:cNvSpPr/>
          <p:nvPr/>
        </p:nvSpPr>
        <p:spPr>
          <a:xfrm>
            <a:off x="7079438" y="3453316"/>
            <a:ext cx="329418" cy="241084"/>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800" dirty="0">
                <a:solidFill>
                  <a:schemeClr val="tx1"/>
                </a:solidFill>
              </a:rPr>
              <a:t>Clean</a:t>
            </a:r>
          </a:p>
        </p:txBody>
      </p:sp>
      <p:sp>
        <p:nvSpPr>
          <p:cNvPr id="8" name="Rectangle 7">
            <a:extLst>
              <a:ext uri="{FF2B5EF4-FFF2-40B4-BE49-F238E27FC236}">
                <a16:creationId xmlns:a16="http://schemas.microsoft.com/office/drawing/2014/main" id="{EF161D9C-4B9A-404F-8FF5-36D74855B84C}"/>
              </a:ext>
            </a:extLst>
          </p:cNvPr>
          <p:cNvSpPr>
            <a:spLocks noChangeArrowheads="1"/>
          </p:cNvSpPr>
          <p:nvPr/>
        </p:nvSpPr>
        <p:spPr bwMode="auto">
          <a:xfrm>
            <a:off x="4983711"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2021</a:t>
            </a:r>
          </a:p>
        </p:txBody>
      </p:sp>
      <p:sp>
        <p:nvSpPr>
          <p:cNvPr id="9" name="Rectangle 8">
            <a:extLst>
              <a:ext uri="{FF2B5EF4-FFF2-40B4-BE49-F238E27FC236}">
                <a16:creationId xmlns:a16="http://schemas.microsoft.com/office/drawing/2014/main" id="{871D00C0-6BF3-439D-A209-7EF8A346C343}"/>
              </a:ext>
            </a:extLst>
          </p:cNvPr>
          <p:cNvSpPr>
            <a:spLocks noChangeArrowheads="1"/>
          </p:cNvSpPr>
          <p:nvPr/>
        </p:nvSpPr>
        <p:spPr bwMode="auto">
          <a:xfrm>
            <a:off x="2677465"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2020</a:t>
            </a:r>
          </a:p>
        </p:txBody>
      </p:sp>
      <p:sp>
        <p:nvSpPr>
          <p:cNvPr id="10" name="Rectangle 9">
            <a:extLst>
              <a:ext uri="{FF2B5EF4-FFF2-40B4-BE49-F238E27FC236}">
                <a16:creationId xmlns:a16="http://schemas.microsoft.com/office/drawing/2014/main" id="{532AC891-FC81-44AB-872B-C2E58F349434}"/>
              </a:ext>
            </a:extLst>
          </p:cNvPr>
          <p:cNvSpPr>
            <a:spLocks noChangeArrowheads="1"/>
          </p:cNvSpPr>
          <p:nvPr/>
        </p:nvSpPr>
        <p:spPr bwMode="auto">
          <a:xfrm>
            <a:off x="420416" y="1785250"/>
            <a:ext cx="2257049"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2019</a:t>
            </a:r>
          </a:p>
        </p:txBody>
      </p:sp>
      <p:sp>
        <p:nvSpPr>
          <p:cNvPr id="13" name="Rectangle 12">
            <a:extLst>
              <a:ext uri="{FF2B5EF4-FFF2-40B4-BE49-F238E27FC236}">
                <a16:creationId xmlns:a16="http://schemas.microsoft.com/office/drawing/2014/main" id="{9FDCB0BB-493E-4A49-96C4-A2D84617CE2A}"/>
              </a:ext>
            </a:extLst>
          </p:cNvPr>
          <p:cNvSpPr>
            <a:spLocks noChangeArrowheads="1"/>
          </p:cNvSpPr>
          <p:nvPr/>
        </p:nvSpPr>
        <p:spPr bwMode="auto">
          <a:xfrm>
            <a:off x="420416" y="1780803"/>
            <a:ext cx="11508232" cy="4176464"/>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80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A8FCAE29-28D9-4B03-9166-F98168C83D8A}"/>
              </a:ext>
            </a:extLst>
          </p:cNvPr>
          <p:cNvSpPr>
            <a:spLocks noChangeArrowheads="1"/>
          </p:cNvSpPr>
          <p:nvPr/>
        </p:nvSpPr>
        <p:spPr bwMode="auto">
          <a:xfrm>
            <a:off x="7295513"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2022</a:t>
            </a:r>
          </a:p>
        </p:txBody>
      </p:sp>
      <p:sp>
        <p:nvSpPr>
          <p:cNvPr id="15" name="Rectangle 14">
            <a:extLst>
              <a:ext uri="{FF2B5EF4-FFF2-40B4-BE49-F238E27FC236}">
                <a16:creationId xmlns:a16="http://schemas.microsoft.com/office/drawing/2014/main" id="{6EFF4C51-D7E0-4F7C-AC7F-BC498A9CE3D8}"/>
              </a:ext>
            </a:extLst>
          </p:cNvPr>
          <p:cNvSpPr>
            <a:spLocks noChangeArrowheads="1"/>
          </p:cNvSpPr>
          <p:nvPr/>
        </p:nvSpPr>
        <p:spPr bwMode="auto">
          <a:xfrm>
            <a:off x="9601759"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2023</a:t>
            </a:r>
          </a:p>
        </p:txBody>
      </p:sp>
      <p:sp>
        <p:nvSpPr>
          <p:cNvPr id="17" name="Line 15">
            <a:extLst>
              <a:ext uri="{FF2B5EF4-FFF2-40B4-BE49-F238E27FC236}">
                <a16:creationId xmlns:a16="http://schemas.microsoft.com/office/drawing/2014/main" id="{9BB1AAF4-2829-42C4-B303-EC75D81B7BE2}"/>
              </a:ext>
            </a:extLst>
          </p:cNvPr>
          <p:cNvSpPr>
            <a:spLocks noChangeShapeType="1"/>
          </p:cNvSpPr>
          <p:nvPr/>
        </p:nvSpPr>
        <p:spPr bwMode="auto">
          <a:xfrm flipH="1">
            <a:off x="7458843" y="1814817"/>
            <a:ext cx="5663"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18" name="Line 14">
            <a:extLst>
              <a:ext uri="{FF2B5EF4-FFF2-40B4-BE49-F238E27FC236}">
                <a16:creationId xmlns:a16="http://schemas.microsoft.com/office/drawing/2014/main" id="{6B69315E-C24A-4762-8AE3-271BBBC1C96D}"/>
              </a:ext>
            </a:extLst>
          </p:cNvPr>
          <p:cNvSpPr>
            <a:spLocks noChangeShapeType="1"/>
          </p:cNvSpPr>
          <p:nvPr/>
        </p:nvSpPr>
        <p:spPr bwMode="auto">
          <a:xfrm flipH="1">
            <a:off x="2838683" y="1814817"/>
            <a:ext cx="14156"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20" name="Line 11">
            <a:extLst>
              <a:ext uri="{FF2B5EF4-FFF2-40B4-BE49-F238E27FC236}">
                <a16:creationId xmlns:a16="http://schemas.microsoft.com/office/drawing/2014/main" id="{FC699970-3519-40D0-B102-6727DA668231}"/>
              </a:ext>
            </a:extLst>
          </p:cNvPr>
          <p:cNvSpPr>
            <a:spLocks noChangeShapeType="1"/>
          </p:cNvSpPr>
          <p:nvPr/>
        </p:nvSpPr>
        <p:spPr bwMode="auto">
          <a:xfrm>
            <a:off x="511079" y="1814817"/>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21" name="Line 15">
            <a:extLst>
              <a:ext uri="{FF2B5EF4-FFF2-40B4-BE49-F238E27FC236}">
                <a16:creationId xmlns:a16="http://schemas.microsoft.com/office/drawing/2014/main" id="{5633C07C-2A32-4814-BD6B-4D3316DC3FE7}"/>
              </a:ext>
            </a:extLst>
          </p:cNvPr>
          <p:cNvSpPr>
            <a:spLocks noChangeShapeType="1"/>
          </p:cNvSpPr>
          <p:nvPr/>
        </p:nvSpPr>
        <p:spPr bwMode="auto">
          <a:xfrm>
            <a:off x="5083682" y="1814817"/>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22" name="Line 15">
            <a:extLst>
              <a:ext uri="{FF2B5EF4-FFF2-40B4-BE49-F238E27FC236}">
                <a16:creationId xmlns:a16="http://schemas.microsoft.com/office/drawing/2014/main" id="{1A9A278F-0D3D-4318-8A3B-0C64C275A233}"/>
              </a:ext>
            </a:extLst>
          </p:cNvPr>
          <p:cNvSpPr>
            <a:spLocks noChangeShapeType="1"/>
          </p:cNvSpPr>
          <p:nvPr/>
        </p:nvSpPr>
        <p:spPr bwMode="auto">
          <a:xfrm>
            <a:off x="9879572" y="1780803"/>
            <a:ext cx="4175" cy="4176464"/>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26" name="Text Box 26">
            <a:extLst>
              <a:ext uri="{FF2B5EF4-FFF2-40B4-BE49-F238E27FC236}">
                <a16:creationId xmlns:a16="http://schemas.microsoft.com/office/drawing/2014/main" id="{028137B2-809A-49E6-B7E9-F797A4367A4F}"/>
              </a:ext>
            </a:extLst>
          </p:cNvPr>
          <p:cNvSpPr txBox="1">
            <a:spLocks noChangeArrowheads="1"/>
          </p:cNvSpPr>
          <p:nvPr/>
        </p:nvSpPr>
        <p:spPr bwMode="auto">
          <a:xfrm flipH="1">
            <a:off x="2304015" y="2415649"/>
            <a:ext cx="865662"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2.0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11-2019</a:t>
            </a:r>
          </a:p>
          <a:p>
            <a:pPr algn="ctr"/>
            <a:r>
              <a:rPr lang="en-US" altLang="en-US" sz="600" dirty="0">
                <a:latin typeface="Arial" panose="020B0604020202020204" pitchFamily="34" charset="0"/>
                <a:cs typeface="Arial" panose="020B0604020202020204" pitchFamily="34" charset="0"/>
              </a:rPr>
              <a:t>Recirculation</a:t>
            </a:r>
          </a:p>
        </p:txBody>
      </p:sp>
      <p:sp>
        <p:nvSpPr>
          <p:cNvPr id="28" name="Text Box 24">
            <a:extLst>
              <a:ext uri="{FF2B5EF4-FFF2-40B4-BE49-F238E27FC236}">
                <a16:creationId xmlns:a16="http://schemas.microsoft.com/office/drawing/2014/main" id="{750FB950-8E94-4C05-AF55-ED08FA5C20A0}"/>
              </a:ext>
            </a:extLst>
          </p:cNvPr>
          <p:cNvSpPr txBox="1">
            <a:spLocks noChangeArrowheads="1"/>
          </p:cNvSpPr>
          <p:nvPr/>
        </p:nvSpPr>
        <p:spPr bwMode="auto">
          <a:xfrm>
            <a:off x="335360" y="2445064"/>
            <a:ext cx="571708"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D1.0</a:t>
            </a:r>
          </a:p>
          <a:p>
            <a:pPr algn="ctr"/>
            <a:r>
              <a:rPr lang="en-US" altLang="en-US" sz="600" dirty="0">
                <a:latin typeface="Arial" panose="020B0604020202020204" pitchFamily="34" charset="0"/>
                <a:cs typeface="Arial" panose="020B0604020202020204" pitchFamily="34" charset="0"/>
              </a:rPr>
              <a:t>Jan. 19</a:t>
            </a:r>
          </a:p>
        </p:txBody>
      </p:sp>
      <p:cxnSp>
        <p:nvCxnSpPr>
          <p:cNvPr id="39" name="Straight Connector 38">
            <a:extLst>
              <a:ext uri="{FF2B5EF4-FFF2-40B4-BE49-F238E27FC236}">
                <a16:creationId xmlns:a16="http://schemas.microsoft.com/office/drawing/2014/main" id="{A2FA76FA-3809-4D38-B844-5EC04AE23DE9}"/>
              </a:ext>
            </a:extLst>
          </p:cNvPr>
          <p:cNvCxnSpPr>
            <a:cxnSpLocks/>
          </p:cNvCxnSpPr>
          <p:nvPr/>
        </p:nvCxnSpPr>
        <p:spPr bwMode="auto">
          <a:xfrm flipV="1">
            <a:off x="776789" y="3973997"/>
            <a:ext cx="1866663"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 Box 24">
            <a:extLst>
              <a:ext uri="{FF2B5EF4-FFF2-40B4-BE49-F238E27FC236}">
                <a16:creationId xmlns:a16="http://schemas.microsoft.com/office/drawing/2014/main" id="{1F616E82-EEAF-419E-9833-AA0F4DF0B89F}"/>
              </a:ext>
            </a:extLst>
          </p:cNvPr>
          <p:cNvSpPr txBox="1">
            <a:spLocks noChangeArrowheads="1"/>
          </p:cNvSpPr>
          <p:nvPr/>
        </p:nvSpPr>
        <p:spPr bwMode="auto">
          <a:xfrm>
            <a:off x="684028" y="2175558"/>
            <a:ext cx="898795"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Initial</a:t>
            </a:r>
          </a:p>
          <a:p>
            <a:pPr algn="ctr"/>
            <a:r>
              <a:rPr lang="en-US" altLang="en-US" sz="600" dirty="0">
                <a:latin typeface="Arial" panose="020B0604020202020204" pitchFamily="34" charset="0"/>
                <a:cs typeface="Arial" panose="020B0604020202020204" pitchFamily="34" charset="0"/>
              </a:rPr>
              <a:t>WG ballot</a:t>
            </a:r>
          </a:p>
        </p:txBody>
      </p:sp>
      <p:sp>
        <p:nvSpPr>
          <p:cNvPr id="43" name="Rectangle 42">
            <a:extLst>
              <a:ext uri="{FF2B5EF4-FFF2-40B4-BE49-F238E27FC236}">
                <a16:creationId xmlns:a16="http://schemas.microsoft.com/office/drawing/2014/main" id="{F27A7D85-1757-4C66-BECD-EE937921E20B}"/>
              </a:ext>
            </a:extLst>
          </p:cNvPr>
          <p:cNvSpPr/>
          <p:nvPr/>
        </p:nvSpPr>
        <p:spPr>
          <a:xfrm>
            <a:off x="791118" y="3684682"/>
            <a:ext cx="1873586"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r>
              <a:rPr lang="en-US" sz="1100" dirty="0">
                <a:solidFill>
                  <a:schemeClr val="tx1"/>
                </a:solidFill>
              </a:rPr>
              <a:t>LB240 CR </a:t>
            </a:r>
          </a:p>
        </p:txBody>
      </p:sp>
      <p:sp>
        <p:nvSpPr>
          <p:cNvPr id="44" name="Oval Callout 93">
            <a:extLst>
              <a:ext uri="{FF2B5EF4-FFF2-40B4-BE49-F238E27FC236}">
                <a16:creationId xmlns:a16="http://schemas.microsoft.com/office/drawing/2014/main" id="{A48D6855-C65D-4C9B-8796-5BBBD14EA114}"/>
              </a:ext>
            </a:extLst>
          </p:cNvPr>
          <p:cNvSpPr/>
          <p:nvPr/>
        </p:nvSpPr>
        <p:spPr bwMode="auto">
          <a:xfrm>
            <a:off x="582762" y="4992306"/>
            <a:ext cx="985677" cy="487541"/>
          </a:xfrm>
          <a:prstGeom prst="wedgeEllipseCallout">
            <a:avLst>
              <a:gd name="adj1" fmla="val -29060"/>
              <a:gd name="adj2" fmla="val -261824"/>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Initial WG ballot LB240 </a:t>
            </a:r>
            <a:r>
              <a:rPr kumimoji="0" lang="en-US" sz="800" b="1" i="0" u="none" strike="noStrike" cap="none" normalizeH="0" baseline="0" dirty="0">
                <a:ln>
                  <a:noFill/>
                </a:ln>
                <a:solidFill>
                  <a:schemeClr val="tx1"/>
                </a:solidFill>
                <a:effectLst/>
              </a:rPr>
              <a:t>Pass</a:t>
            </a:r>
          </a:p>
        </p:txBody>
      </p:sp>
      <p:sp>
        <p:nvSpPr>
          <p:cNvPr id="46" name="Rectangle 45">
            <a:extLst>
              <a:ext uri="{FF2B5EF4-FFF2-40B4-BE49-F238E27FC236}">
                <a16:creationId xmlns:a16="http://schemas.microsoft.com/office/drawing/2014/main" id="{03C9889A-27AD-43D8-B8CE-A8E4750782BA}"/>
              </a:ext>
            </a:extLst>
          </p:cNvPr>
          <p:cNvSpPr/>
          <p:nvPr/>
        </p:nvSpPr>
        <p:spPr>
          <a:xfrm>
            <a:off x="2660783" y="3684682"/>
            <a:ext cx="2630649" cy="245673"/>
          </a:xfrm>
          <a:prstGeom prst="rect">
            <a:avLst/>
          </a:prstGeom>
          <a:gradFill flip="none" rotWithShape="1">
            <a:gsLst>
              <a:gs pos="0">
                <a:srgbClr val="FFFF00"/>
              </a:gs>
              <a:gs pos="0">
                <a:srgbClr val="FFFF00"/>
              </a:gs>
              <a:gs pos="0">
                <a:srgbClr val="FFFF00"/>
              </a:gs>
              <a:gs pos="0">
                <a:srgbClr val="00B050"/>
              </a:gs>
            </a:gsLst>
            <a:lin ang="1080000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LB249</a:t>
            </a:r>
          </a:p>
        </p:txBody>
      </p:sp>
      <p:sp>
        <p:nvSpPr>
          <p:cNvPr id="47" name="Oval Callout 93">
            <a:extLst>
              <a:ext uri="{FF2B5EF4-FFF2-40B4-BE49-F238E27FC236}">
                <a16:creationId xmlns:a16="http://schemas.microsoft.com/office/drawing/2014/main" id="{23BBD45B-FE1F-41F1-9C20-3646EDF9AA3F}"/>
              </a:ext>
            </a:extLst>
          </p:cNvPr>
          <p:cNvSpPr/>
          <p:nvPr/>
        </p:nvSpPr>
        <p:spPr bwMode="auto">
          <a:xfrm>
            <a:off x="1316964" y="4315200"/>
            <a:ext cx="1373430" cy="487541"/>
          </a:xfrm>
          <a:prstGeom prst="wedgeEllipseCallout">
            <a:avLst>
              <a:gd name="adj1" fmla="val 48514"/>
              <a:gd name="adj2" fmla="val -129092"/>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LB240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recirc. </a:t>
            </a:r>
            <a:r>
              <a:rPr lang="en-US" sz="800" b="1" dirty="0" err="1">
                <a:solidFill>
                  <a:schemeClr val="tx1"/>
                </a:solidFill>
              </a:rPr>
              <a:t>init</a:t>
            </a:r>
            <a:endParaRPr kumimoji="0" lang="en-US" sz="800" b="1" i="0" u="none" strike="noStrike" cap="none" normalizeH="0" baseline="0" dirty="0">
              <a:ln>
                <a:noFill/>
              </a:ln>
              <a:solidFill>
                <a:schemeClr val="tx1"/>
              </a:solidFill>
              <a:effectLst/>
            </a:endParaRPr>
          </a:p>
        </p:txBody>
      </p:sp>
      <p:cxnSp>
        <p:nvCxnSpPr>
          <p:cNvPr id="48" name="Straight Connector 47">
            <a:extLst>
              <a:ext uri="{FF2B5EF4-FFF2-40B4-BE49-F238E27FC236}">
                <a16:creationId xmlns:a16="http://schemas.microsoft.com/office/drawing/2014/main" id="{AF37DB13-CF9F-4A17-B749-FC10876F4C86}"/>
              </a:ext>
            </a:extLst>
          </p:cNvPr>
          <p:cNvCxnSpPr>
            <a:cxnSpLocks/>
          </p:cNvCxnSpPr>
          <p:nvPr/>
        </p:nvCxnSpPr>
        <p:spPr bwMode="auto">
          <a:xfrm>
            <a:off x="2741707" y="3974663"/>
            <a:ext cx="4474942" cy="0"/>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Oval Callout 93">
            <a:extLst>
              <a:ext uri="{FF2B5EF4-FFF2-40B4-BE49-F238E27FC236}">
                <a16:creationId xmlns:a16="http://schemas.microsoft.com/office/drawing/2014/main" id="{FA854426-38AD-4F40-9544-987308C2E8C0}"/>
              </a:ext>
            </a:extLst>
          </p:cNvPr>
          <p:cNvSpPr/>
          <p:nvPr/>
        </p:nvSpPr>
        <p:spPr bwMode="auto">
          <a:xfrm>
            <a:off x="3327769" y="4387361"/>
            <a:ext cx="1373430" cy="487541"/>
          </a:xfrm>
          <a:prstGeom prst="wedgeEllipseCallout">
            <a:avLst>
              <a:gd name="adj1" fmla="val 92428"/>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51" name="Text Box 26">
            <a:extLst>
              <a:ext uri="{FF2B5EF4-FFF2-40B4-BE49-F238E27FC236}">
                <a16:creationId xmlns:a16="http://schemas.microsoft.com/office/drawing/2014/main" id="{88F88663-5EA5-417A-A067-B7DFC76D65C5}"/>
              </a:ext>
            </a:extLst>
          </p:cNvPr>
          <p:cNvSpPr txBox="1">
            <a:spLocks noChangeArrowheads="1"/>
          </p:cNvSpPr>
          <p:nvPr/>
        </p:nvSpPr>
        <p:spPr bwMode="auto">
          <a:xfrm flipH="1">
            <a:off x="4868610" y="2447669"/>
            <a:ext cx="887141"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3.0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01-2021</a:t>
            </a:r>
          </a:p>
          <a:p>
            <a:pPr algn="ctr"/>
            <a:r>
              <a:rPr lang="en-US" altLang="en-US" sz="600" dirty="0">
                <a:latin typeface="Arial" panose="020B0604020202020204" pitchFamily="34" charset="0"/>
                <a:cs typeface="Arial" panose="020B0604020202020204" pitchFamily="34" charset="0"/>
              </a:rPr>
              <a:t>Recirculation</a:t>
            </a:r>
          </a:p>
        </p:txBody>
      </p:sp>
      <p:sp>
        <p:nvSpPr>
          <p:cNvPr id="54" name="Text Box 26">
            <a:extLst>
              <a:ext uri="{FF2B5EF4-FFF2-40B4-BE49-F238E27FC236}">
                <a16:creationId xmlns:a16="http://schemas.microsoft.com/office/drawing/2014/main" id="{D45946F4-2B0F-40F1-AECA-BA262EDC1388}"/>
              </a:ext>
            </a:extLst>
          </p:cNvPr>
          <p:cNvSpPr txBox="1">
            <a:spLocks noChangeArrowheads="1"/>
          </p:cNvSpPr>
          <p:nvPr/>
        </p:nvSpPr>
        <p:spPr bwMode="auto">
          <a:xfrm flipH="1">
            <a:off x="6115639" y="2437272"/>
            <a:ext cx="887141"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4.0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07-2021</a:t>
            </a:r>
          </a:p>
          <a:p>
            <a:pPr algn="ctr"/>
            <a:r>
              <a:rPr lang="en-US" altLang="en-US" sz="600" dirty="0">
                <a:latin typeface="Arial" panose="020B0604020202020204" pitchFamily="34" charset="0"/>
                <a:cs typeface="Arial" panose="020B0604020202020204" pitchFamily="34" charset="0"/>
              </a:rPr>
              <a:t>Recirculation</a:t>
            </a:r>
          </a:p>
        </p:txBody>
      </p:sp>
      <p:sp>
        <p:nvSpPr>
          <p:cNvPr id="56" name="Text Box 29">
            <a:extLst>
              <a:ext uri="{FF2B5EF4-FFF2-40B4-BE49-F238E27FC236}">
                <a16:creationId xmlns:a16="http://schemas.microsoft.com/office/drawing/2014/main" id="{4A30052F-5A53-450E-8D3B-A9D2BC52D2D7}"/>
              </a:ext>
            </a:extLst>
          </p:cNvPr>
          <p:cNvSpPr txBox="1">
            <a:spLocks noChangeArrowheads="1"/>
          </p:cNvSpPr>
          <p:nvPr/>
        </p:nvSpPr>
        <p:spPr bwMode="auto">
          <a:xfrm flipH="1">
            <a:off x="5541986" y="3098112"/>
            <a:ext cx="1465897"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600" b="0" dirty="0"/>
              <a:t>.11az</a:t>
            </a:r>
            <a:br>
              <a:rPr lang="en-US" altLang="en-US" sz="600" b="0" dirty="0"/>
            </a:br>
            <a:r>
              <a:rPr lang="en-US" altLang="en-US" sz="600" b="0" dirty="0"/>
              <a:t> MDR and SA ballots</a:t>
            </a:r>
          </a:p>
          <a:p>
            <a:r>
              <a:rPr lang="en-US" altLang="en-US" sz="600" b="0" dirty="0"/>
              <a:t> 07-2021</a:t>
            </a:r>
          </a:p>
        </p:txBody>
      </p:sp>
      <p:sp>
        <p:nvSpPr>
          <p:cNvPr id="58" name="Text Box 29">
            <a:extLst>
              <a:ext uri="{FF2B5EF4-FFF2-40B4-BE49-F238E27FC236}">
                <a16:creationId xmlns:a16="http://schemas.microsoft.com/office/drawing/2014/main" id="{0287B46E-F3EB-4637-A598-2AA899FDFB1A}"/>
              </a:ext>
            </a:extLst>
          </p:cNvPr>
          <p:cNvSpPr txBox="1">
            <a:spLocks noChangeArrowheads="1"/>
          </p:cNvSpPr>
          <p:nvPr/>
        </p:nvSpPr>
        <p:spPr bwMode="auto">
          <a:xfrm flipH="1">
            <a:off x="9328500" y="2509738"/>
            <a:ext cx="1091052"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700" b="0" dirty="0"/>
              <a:t>Publication</a:t>
            </a:r>
          </a:p>
        </p:txBody>
      </p:sp>
      <p:sp>
        <p:nvSpPr>
          <p:cNvPr id="59" name="Rectangle 58">
            <a:extLst>
              <a:ext uri="{FF2B5EF4-FFF2-40B4-BE49-F238E27FC236}">
                <a16:creationId xmlns:a16="http://schemas.microsoft.com/office/drawing/2014/main" id="{7D7A4A4E-EFC2-4E2F-A24A-69DD81F14B17}"/>
              </a:ext>
            </a:extLst>
          </p:cNvPr>
          <p:cNvSpPr/>
          <p:nvPr/>
        </p:nvSpPr>
        <p:spPr>
          <a:xfrm>
            <a:off x="5278635" y="3684682"/>
            <a:ext cx="1415240"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LB253</a:t>
            </a:r>
          </a:p>
        </p:txBody>
      </p:sp>
      <p:sp>
        <p:nvSpPr>
          <p:cNvPr id="60" name="Rectangle 59">
            <a:extLst>
              <a:ext uri="{FF2B5EF4-FFF2-40B4-BE49-F238E27FC236}">
                <a16:creationId xmlns:a16="http://schemas.microsoft.com/office/drawing/2014/main" id="{FD33245F-738D-4A9E-A0BE-275B0E0AF06F}"/>
              </a:ext>
            </a:extLst>
          </p:cNvPr>
          <p:cNvSpPr/>
          <p:nvPr/>
        </p:nvSpPr>
        <p:spPr>
          <a:xfrm>
            <a:off x="8096838" y="3684682"/>
            <a:ext cx="498885" cy="242916"/>
          </a:xfrm>
          <a:prstGeom prst="rect">
            <a:avLst/>
          </a:prstGeom>
          <a:gradFill>
            <a:gsLst>
              <a:gs pos="1000">
                <a:schemeClr val="accent1">
                  <a:lumMod val="5000"/>
                  <a:lumOff val="95000"/>
                </a:schemeClr>
              </a:gs>
              <a:gs pos="0">
                <a:srgbClr val="00B050"/>
              </a:gs>
              <a:gs pos="0">
                <a:srgbClr val="00B050"/>
              </a:gs>
              <a:gs pos="0">
                <a:srgbClr val="00B050"/>
              </a:gs>
              <a:gs pos="0">
                <a:srgbClr val="00B050"/>
              </a:gs>
              <a:gs pos="4000">
                <a:srgbClr val="00B050"/>
              </a:gs>
              <a:gs pos="61000">
                <a:srgbClr val="00B050"/>
              </a:gs>
              <a:gs pos="82000">
                <a:srgbClr val="FFFF00"/>
              </a:gs>
            </a:gsLst>
            <a:lin ang="0" scaled="1"/>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a:solidFill>
                  <a:schemeClr val="tx1"/>
                </a:solidFill>
              </a:rPr>
              <a:t>SA2</a:t>
            </a:r>
          </a:p>
        </p:txBody>
      </p:sp>
      <p:sp>
        <p:nvSpPr>
          <p:cNvPr id="61" name="Rectangle 60">
            <a:extLst>
              <a:ext uri="{FF2B5EF4-FFF2-40B4-BE49-F238E27FC236}">
                <a16:creationId xmlns:a16="http://schemas.microsoft.com/office/drawing/2014/main" id="{2FCE8FAF-B14E-4F71-BAA4-E3B8B00BCE3B}"/>
              </a:ext>
            </a:extLst>
          </p:cNvPr>
          <p:cNvSpPr/>
          <p:nvPr/>
        </p:nvSpPr>
        <p:spPr>
          <a:xfrm>
            <a:off x="5645508" y="3436437"/>
            <a:ext cx="977296" cy="243918"/>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MDR</a:t>
            </a:r>
          </a:p>
        </p:txBody>
      </p:sp>
      <p:sp>
        <p:nvSpPr>
          <p:cNvPr id="62" name="Rectangle 61">
            <a:extLst>
              <a:ext uri="{FF2B5EF4-FFF2-40B4-BE49-F238E27FC236}">
                <a16:creationId xmlns:a16="http://schemas.microsoft.com/office/drawing/2014/main" id="{F189F3FD-6129-4603-BD90-34EE40265A10}"/>
              </a:ext>
            </a:extLst>
          </p:cNvPr>
          <p:cNvSpPr/>
          <p:nvPr/>
        </p:nvSpPr>
        <p:spPr>
          <a:xfrm>
            <a:off x="7216649" y="3684682"/>
            <a:ext cx="892113" cy="241090"/>
          </a:xfrm>
          <a:prstGeom prst="rect">
            <a:avLst/>
          </a:prstGeom>
          <a:gradFill flip="none" rotWithShape="1">
            <a:gsLst>
              <a:gs pos="1000">
                <a:schemeClr val="accent1">
                  <a:lumMod val="5000"/>
                  <a:lumOff val="95000"/>
                </a:schemeClr>
              </a:gs>
              <a:gs pos="0">
                <a:srgbClr val="00B050"/>
              </a:gs>
              <a:gs pos="0">
                <a:srgbClr val="00B050"/>
              </a:gs>
              <a:gs pos="0">
                <a:srgbClr val="00B050"/>
              </a:gs>
              <a:gs pos="0">
                <a:srgbClr val="00B050"/>
              </a:gs>
              <a:gs pos="4000">
                <a:srgbClr val="00B050"/>
              </a:gs>
              <a:gs pos="100000">
                <a:srgbClr val="00B050"/>
              </a:gs>
              <a:gs pos="100000">
                <a:srgbClr val="FFFF00"/>
              </a:gs>
            </a:gsLst>
            <a:lin ang="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SA1</a:t>
            </a:r>
          </a:p>
        </p:txBody>
      </p:sp>
      <p:sp>
        <p:nvSpPr>
          <p:cNvPr id="63" name="Rectangle 62">
            <a:extLst>
              <a:ext uri="{FF2B5EF4-FFF2-40B4-BE49-F238E27FC236}">
                <a16:creationId xmlns:a16="http://schemas.microsoft.com/office/drawing/2014/main" id="{D8F87CA2-0597-4AA6-BF19-2637B50B5365}"/>
              </a:ext>
            </a:extLst>
          </p:cNvPr>
          <p:cNvSpPr/>
          <p:nvPr/>
        </p:nvSpPr>
        <p:spPr>
          <a:xfrm>
            <a:off x="6622806" y="3684682"/>
            <a:ext cx="609658" cy="247138"/>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r>
              <a:rPr lang="en-US" sz="1100" dirty="0">
                <a:solidFill>
                  <a:schemeClr val="tx1"/>
                </a:solidFill>
              </a:rPr>
              <a:t>LB 255</a:t>
            </a:r>
          </a:p>
        </p:txBody>
      </p:sp>
      <p:sp>
        <p:nvSpPr>
          <p:cNvPr id="64" name="Oval Callout 93">
            <a:extLst>
              <a:ext uri="{FF2B5EF4-FFF2-40B4-BE49-F238E27FC236}">
                <a16:creationId xmlns:a16="http://schemas.microsoft.com/office/drawing/2014/main" id="{CD36405E-90BF-45E7-AC89-B570D2A750BB}"/>
              </a:ext>
            </a:extLst>
          </p:cNvPr>
          <p:cNvSpPr/>
          <p:nvPr/>
        </p:nvSpPr>
        <p:spPr bwMode="auto">
          <a:xfrm>
            <a:off x="6492065" y="5214802"/>
            <a:ext cx="1580531" cy="487541"/>
          </a:xfrm>
          <a:prstGeom prst="wedgeEllipseCallout">
            <a:avLst>
              <a:gd name="adj1" fmla="val -2663"/>
              <a:gd name="adj2" fmla="val -305026"/>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No changes made, in preparation to SA ballot</a:t>
            </a:r>
            <a:endParaRPr kumimoji="0" lang="en-US" sz="800" b="1" i="0" u="none" strike="noStrike" cap="none" normalizeH="0" baseline="0" dirty="0">
              <a:ln>
                <a:noFill/>
              </a:ln>
              <a:solidFill>
                <a:schemeClr val="tx1"/>
              </a:solidFill>
              <a:effectLst/>
            </a:endParaRPr>
          </a:p>
        </p:txBody>
      </p:sp>
      <p:sp>
        <p:nvSpPr>
          <p:cNvPr id="71" name="Oval Callout 93">
            <a:extLst>
              <a:ext uri="{FF2B5EF4-FFF2-40B4-BE49-F238E27FC236}">
                <a16:creationId xmlns:a16="http://schemas.microsoft.com/office/drawing/2014/main" id="{03FFBD8E-0982-407D-87DF-E910B21CDB1A}"/>
              </a:ext>
            </a:extLst>
          </p:cNvPr>
          <p:cNvSpPr/>
          <p:nvPr/>
        </p:nvSpPr>
        <p:spPr bwMode="auto">
          <a:xfrm>
            <a:off x="4792972" y="4391059"/>
            <a:ext cx="1373430" cy="487541"/>
          </a:xfrm>
          <a:prstGeom prst="wedgeEllipseCallout">
            <a:avLst>
              <a:gd name="adj1" fmla="val 81391"/>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74" name="Text Box 26">
            <a:extLst>
              <a:ext uri="{FF2B5EF4-FFF2-40B4-BE49-F238E27FC236}">
                <a16:creationId xmlns:a16="http://schemas.microsoft.com/office/drawing/2014/main" id="{252564D0-5B02-46D2-81EA-016FB4919462}"/>
              </a:ext>
            </a:extLst>
          </p:cNvPr>
          <p:cNvSpPr txBox="1">
            <a:spLocks noChangeArrowheads="1"/>
          </p:cNvSpPr>
          <p:nvPr/>
        </p:nvSpPr>
        <p:spPr bwMode="auto">
          <a:xfrm flipH="1">
            <a:off x="6793783" y="3072438"/>
            <a:ext cx="887141"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700" dirty="0">
                <a:latin typeface="Arial" panose="020B0604020202020204" pitchFamily="34" charset="0"/>
                <a:cs typeface="Arial" panose="020B0604020202020204" pitchFamily="34" charset="0"/>
              </a:rPr>
              <a:t>1</a:t>
            </a:r>
            <a:r>
              <a:rPr lang="en-US" altLang="en-US" sz="700" baseline="30000" dirty="0">
                <a:latin typeface="Arial" panose="020B0604020202020204" pitchFamily="34" charset="0"/>
                <a:cs typeface="Arial" panose="020B0604020202020204" pitchFamily="34" charset="0"/>
              </a:rPr>
              <a:t>st</a:t>
            </a:r>
            <a:r>
              <a:rPr lang="en-US" altLang="en-US" sz="700" dirty="0">
                <a:latin typeface="Arial" panose="020B0604020202020204" pitchFamily="34" charset="0"/>
                <a:cs typeface="Arial" panose="020B0604020202020204" pitchFamily="34" charset="0"/>
              </a:rPr>
              <a:t> SA start</a:t>
            </a:r>
          </a:p>
        </p:txBody>
      </p:sp>
      <p:sp>
        <p:nvSpPr>
          <p:cNvPr id="76" name="Rectangle 75">
            <a:extLst>
              <a:ext uri="{FF2B5EF4-FFF2-40B4-BE49-F238E27FC236}">
                <a16:creationId xmlns:a16="http://schemas.microsoft.com/office/drawing/2014/main" id="{DCA555C3-88D6-42A7-9EDC-EF210EB2056C}"/>
              </a:ext>
            </a:extLst>
          </p:cNvPr>
          <p:cNvSpPr/>
          <p:nvPr/>
        </p:nvSpPr>
        <p:spPr>
          <a:xfrm>
            <a:off x="9036680" y="3684682"/>
            <a:ext cx="834183" cy="24291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900" dirty="0" err="1">
                <a:solidFill>
                  <a:schemeClr val="tx1"/>
                </a:solidFill>
              </a:rPr>
              <a:t>REVcom</a:t>
            </a:r>
            <a:endParaRPr lang="en-US" sz="900" dirty="0">
              <a:solidFill>
                <a:schemeClr val="tx1"/>
              </a:solidFill>
            </a:endParaRPr>
          </a:p>
        </p:txBody>
      </p:sp>
      <p:sp>
        <p:nvSpPr>
          <p:cNvPr id="75" name="Rectangle 74">
            <a:extLst>
              <a:ext uri="{FF2B5EF4-FFF2-40B4-BE49-F238E27FC236}">
                <a16:creationId xmlns:a16="http://schemas.microsoft.com/office/drawing/2014/main" id="{F3F0F16B-8C38-4782-9610-2B73C4C8F47B}"/>
              </a:ext>
            </a:extLst>
          </p:cNvPr>
          <p:cNvSpPr/>
          <p:nvPr/>
        </p:nvSpPr>
        <p:spPr>
          <a:xfrm>
            <a:off x="8572047" y="3684682"/>
            <a:ext cx="469140" cy="241767"/>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a:solidFill>
                  <a:schemeClr val="tx1"/>
                </a:solidFill>
              </a:rPr>
              <a:t>SA3</a:t>
            </a:r>
          </a:p>
        </p:txBody>
      </p:sp>
      <p:sp>
        <p:nvSpPr>
          <p:cNvPr id="27" name="Isosceles Triangle 26">
            <a:extLst>
              <a:ext uri="{FF2B5EF4-FFF2-40B4-BE49-F238E27FC236}">
                <a16:creationId xmlns:a16="http://schemas.microsoft.com/office/drawing/2014/main" id="{CB1C1BA3-5DD9-44BE-A130-957DAE8C40DD}"/>
              </a:ext>
            </a:extLst>
          </p:cNvPr>
          <p:cNvSpPr>
            <a:spLocks noChangeArrowheads="1"/>
          </p:cNvSpPr>
          <p:nvPr/>
        </p:nvSpPr>
        <p:spPr bwMode="auto">
          <a:xfrm flipH="1">
            <a:off x="2553791" y="2204498"/>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29" name="Isosceles Triangle 28">
            <a:extLst>
              <a:ext uri="{FF2B5EF4-FFF2-40B4-BE49-F238E27FC236}">
                <a16:creationId xmlns:a16="http://schemas.microsoft.com/office/drawing/2014/main" id="{08EBE014-888F-47A0-8329-AC37EDFD6A98}"/>
              </a:ext>
            </a:extLst>
          </p:cNvPr>
          <p:cNvSpPr>
            <a:spLocks noChangeArrowheads="1"/>
          </p:cNvSpPr>
          <p:nvPr/>
        </p:nvSpPr>
        <p:spPr bwMode="auto">
          <a:xfrm>
            <a:off x="475635" y="2246363"/>
            <a:ext cx="216000" cy="180000"/>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40" name="Isosceles Triangle 39">
            <a:extLst>
              <a:ext uri="{FF2B5EF4-FFF2-40B4-BE49-F238E27FC236}">
                <a16:creationId xmlns:a16="http://schemas.microsoft.com/office/drawing/2014/main" id="{FA33DCBA-F8DE-4E6A-B75C-5C4A7720286F}"/>
              </a:ext>
            </a:extLst>
          </p:cNvPr>
          <p:cNvSpPr>
            <a:spLocks noChangeArrowheads="1"/>
          </p:cNvSpPr>
          <p:nvPr/>
        </p:nvSpPr>
        <p:spPr bwMode="auto">
          <a:xfrm>
            <a:off x="553406" y="2241954"/>
            <a:ext cx="216000" cy="180000"/>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50" name="Isosceles Triangle 49">
            <a:extLst>
              <a:ext uri="{FF2B5EF4-FFF2-40B4-BE49-F238E27FC236}">
                <a16:creationId xmlns:a16="http://schemas.microsoft.com/office/drawing/2014/main" id="{05BFC687-2622-4858-8453-95867272E324}"/>
              </a:ext>
            </a:extLst>
          </p:cNvPr>
          <p:cNvSpPr>
            <a:spLocks noChangeArrowheads="1"/>
          </p:cNvSpPr>
          <p:nvPr/>
        </p:nvSpPr>
        <p:spPr bwMode="auto">
          <a:xfrm>
            <a:off x="6426293" y="2860923"/>
            <a:ext cx="216000" cy="18000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52" name="Isosceles Triangle 51">
            <a:extLst>
              <a:ext uri="{FF2B5EF4-FFF2-40B4-BE49-F238E27FC236}">
                <a16:creationId xmlns:a16="http://schemas.microsoft.com/office/drawing/2014/main" id="{1AED65DC-FD9C-4578-B6A0-17CEC7E0F8C2}"/>
              </a:ext>
            </a:extLst>
          </p:cNvPr>
          <p:cNvSpPr>
            <a:spLocks noChangeArrowheads="1"/>
          </p:cNvSpPr>
          <p:nvPr/>
        </p:nvSpPr>
        <p:spPr bwMode="auto">
          <a:xfrm flipH="1">
            <a:off x="5140498" y="2228279"/>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55" name="Isosceles Triangle 54">
            <a:extLst>
              <a:ext uri="{FF2B5EF4-FFF2-40B4-BE49-F238E27FC236}">
                <a16:creationId xmlns:a16="http://schemas.microsoft.com/office/drawing/2014/main" id="{7C667F73-2428-4702-BCAA-F58ADCC62853}"/>
              </a:ext>
            </a:extLst>
          </p:cNvPr>
          <p:cNvSpPr>
            <a:spLocks noChangeArrowheads="1"/>
          </p:cNvSpPr>
          <p:nvPr/>
        </p:nvSpPr>
        <p:spPr bwMode="auto">
          <a:xfrm flipH="1">
            <a:off x="6381300" y="2217318"/>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dirty="0">
              <a:latin typeface="+mn-lt"/>
              <a:ea typeface="+mn-ea"/>
            </a:endParaRPr>
          </a:p>
        </p:txBody>
      </p:sp>
      <p:sp>
        <p:nvSpPr>
          <p:cNvPr id="57" name="Isosceles Triangle 56">
            <a:extLst>
              <a:ext uri="{FF2B5EF4-FFF2-40B4-BE49-F238E27FC236}">
                <a16:creationId xmlns:a16="http://schemas.microsoft.com/office/drawing/2014/main" id="{08DFF385-B3BA-4F57-B2DB-7FD6710F4712}"/>
              </a:ext>
            </a:extLst>
          </p:cNvPr>
          <p:cNvSpPr>
            <a:spLocks noChangeArrowheads="1"/>
          </p:cNvSpPr>
          <p:nvPr/>
        </p:nvSpPr>
        <p:spPr bwMode="auto">
          <a:xfrm>
            <a:off x="9768432" y="2249353"/>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66" name="Text Box 26">
            <a:extLst>
              <a:ext uri="{FF2B5EF4-FFF2-40B4-BE49-F238E27FC236}">
                <a16:creationId xmlns:a16="http://schemas.microsoft.com/office/drawing/2014/main" id="{17937EE2-D8D2-469E-B929-707B843D8996}"/>
              </a:ext>
            </a:extLst>
          </p:cNvPr>
          <p:cNvSpPr txBox="1">
            <a:spLocks noChangeArrowheads="1"/>
          </p:cNvSpPr>
          <p:nvPr/>
        </p:nvSpPr>
        <p:spPr bwMode="auto">
          <a:xfrm flipH="1">
            <a:off x="7693336" y="2458489"/>
            <a:ext cx="887141" cy="9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a:t>
            </a:r>
            <a:r>
              <a:rPr lang="en-US" altLang="en-US" sz="600" baseline="30000" dirty="0">
                <a:latin typeface="Arial" panose="020B0604020202020204" pitchFamily="34" charset="0"/>
                <a:cs typeface="Arial" panose="020B0604020202020204" pitchFamily="34" charset="0"/>
              </a:rPr>
              <a:t>st</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05-22</a:t>
            </a:r>
          </a:p>
        </p:txBody>
      </p:sp>
      <p:sp>
        <p:nvSpPr>
          <p:cNvPr id="69" name="Text Box 26">
            <a:extLst>
              <a:ext uri="{FF2B5EF4-FFF2-40B4-BE49-F238E27FC236}">
                <a16:creationId xmlns:a16="http://schemas.microsoft.com/office/drawing/2014/main" id="{9D6A0D72-2F1D-4790-A0EE-3F24598FC8EB}"/>
              </a:ext>
            </a:extLst>
          </p:cNvPr>
          <p:cNvSpPr txBox="1">
            <a:spLocks noChangeArrowheads="1"/>
          </p:cNvSpPr>
          <p:nvPr/>
        </p:nvSpPr>
        <p:spPr bwMode="auto">
          <a:xfrm flipH="1">
            <a:off x="8108762" y="3071487"/>
            <a:ext cx="887141" cy="11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2</a:t>
            </a:r>
            <a:r>
              <a:rPr lang="en-US" altLang="en-US" sz="600" baseline="30000" dirty="0">
                <a:latin typeface="Arial" panose="020B0604020202020204" pitchFamily="34" charset="0"/>
                <a:cs typeface="Arial" panose="020B0604020202020204" pitchFamily="34" charset="0"/>
              </a:rPr>
              <a:t>nd</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07-22</a:t>
            </a:r>
          </a:p>
          <a:p>
            <a:pPr algn="ctr"/>
            <a:endParaRPr lang="en-US" altLang="en-US" sz="600" dirty="0">
              <a:latin typeface="Arial" panose="020B0604020202020204" pitchFamily="34" charset="0"/>
              <a:cs typeface="Arial" panose="020B0604020202020204" pitchFamily="34" charset="0"/>
            </a:endParaRPr>
          </a:p>
        </p:txBody>
      </p:sp>
      <p:sp>
        <p:nvSpPr>
          <p:cNvPr id="73" name="Isosceles Triangle 72">
            <a:extLst>
              <a:ext uri="{FF2B5EF4-FFF2-40B4-BE49-F238E27FC236}">
                <a16:creationId xmlns:a16="http://schemas.microsoft.com/office/drawing/2014/main" id="{A440538B-D407-4E7F-9F71-67DD2951A971}"/>
              </a:ext>
            </a:extLst>
          </p:cNvPr>
          <p:cNvSpPr>
            <a:spLocks noChangeArrowheads="1"/>
          </p:cNvSpPr>
          <p:nvPr/>
        </p:nvSpPr>
        <p:spPr bwMode="auto">
          <a:xfrm flipH="1">
            <a:off x="7032071" y="2849247"/>
            <a:ext cx="216000" cy="18000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79" name="Text Box 26">
            <a:extLst>
              <a:ext uri="{FF2B5EF4-FFF2-40B4-BE49-F238E27FC236}">
                <a16:creationId xmlns:a16="http://schemas.microsoft.com/office/drawing/2014/main" id="{7DAFFC53-4722-42F5-9C4A-207E7BBE4CE0}"/>
              </a:ext>
            </a:extLst>
          </p:cNvPr>
          <p:cNvSpPr txBox="1">
            <a:spLocks noChangeArrowheads="1"/>
          </p:cNvSpPr>
          <p:nvPr/>
        </p:nvSpPr>
        <p:spPr bwMode="auto">
          <a:xfrm flipH="1">
            <a:off x="8585984" y="2527228"/>
            <a:ext cx="887141" cy="9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3</a:t>
            </a:r>
            <a:r>
              <a:rPr lang="en-US" altLang="en-US" sz="600" baseline="30000" dirty="0">
                <a:latin typeface="Arial" panose="020B0604020202020204" pitchFamily="34" charset="0"/>
                <a:cs typeface="Arial" panose="020B0604020202020204" pitchFamily="34" charset="0"/>
              </a:rPr>
              <a:t>rd</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11-22</a:t>
            </a:r>
          </a:p>
        </p:txBody>
      </p:sp>
      <p:cxnSp>
        <p:nvCxnSpPr>
          <p:cNvPr id="77" name="Straight Connector 76">
            <a:extLst>
              <a:ext uri="{FF2B5EF4-FFF2-40B4-BE49-F238E27FC236}">
                <a16:creationId xmlns:a16="http://schemas.microsoft.com/office/drawing/2014/main" id="{388D557F-C8D9-4F40-9778-B21A431955B5}"/>
              </a:ext>
            </a:extLst>
          </p:cNvPr>
          <p:cNvCxnSpPr>
            <a:cxnSpLocks/>
          </p:cNvCxnSpPr>
          <p:nvPr/>
        </p:nvCxnSpPr>
        <p:spPr bwMode="auto">
          <a:xfrm flipV="1">
            <a:off x="7253951" y="3979958"/>
            <a:ext cx="8280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Isosceles Triangle 80">
            <a:extLst>
              <a:ext uri="{FF2B5EF4-FFF2-40B4-BE49-F238E27FC236}">
                <a16:creationId xmlns:a16="http://schemas.microsoft.com/office/drawing/2014/main" id="{44CA29C5-8E00-4249-926D-0657600C093B}"/>
              </a:ext>
            </a:extLst>
          </p:cNvPr>
          <p:cNvSpPr>
            <a:spLocks noChangeArrowheads="1"/>
          </p:cNvSpPr>
          <p:nvPr/>
        </p:nvSpPr>
        <p:spPr bwMode="auto">
          <a:xfrm>
            <a:off x="8000762" y="2256315"/>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82" name="Isosceles Triangle 81">
            <a:extLst>
              <a:ext uri="{FF2B5EF4-FFF2-40B4-BE49-F238E27FC236}">
                <a16:creationId xmlns:a16="http://schemas.microsoft.com/office/drawing/2014/main" id="{0021E4CD-C176-4214-9FCD-C369DA8D9103}"/>
              </a:ext>
            </a:extLst>
          </p:cNvPr>
          <p:cNvSpPr>
            <a:spLocks noChangeArrowheads="1"/>
          </p:cNvSpPr>
          <p:nvPr/>
        </p:nvSpPr>
        <p:spPr bwMode="auto">
          <a:xfrm>
            <a:off x="8925232" y="2272925"/>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83" name="Isosceles Triangle 82">
            <a:extLst>
              <a:ext uri="{FF2B5EF4-FFF2-40B4-BE49-F238E27FC236}">
                <a16:creationId xmlns:a16="http://schemas.microsoft.com/office/drawing/2014/main" id="{96924D86-4214-43EB-93EC-8C86D3268B69}"/>
              </a:ext>
            </a:extLst>
          </p:cNvPr>
          <p:cNvSpPr>
            <a:spLocks noChangeArrowheads="1"/>
          </p:cNvSpPr>
          <p:nvPr/>
        </p:nvSpPr>
        <p:spPr bwMode="auto">
          <a:xfrm>
            <a:off x="8424356" y="2858082"/>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cxnSp>
        <p:nvCxnSpPr>
          <p:cNvPr id="65" name="Straight Connector 64">
            <a:extLst>
              <a:ext uri="{FF2B5EF4-FFF2-40B4-BE49-F238E27FC236}">
                <a16:creationId xmlns:a16="http://schemas.microsoft.com/office/drawing/2014/main" id="{F2C52677-C8EC-4B8F-A750-6A62E816A0CB}"/>
              </a:ext>
            </a:extLst>
          </p:cNvPr>
          <p:cNvCxnSpPr>
            <a:cxnSpLocks/>
          </p:cNvCxnSpPr>
          <p:nvPr/>
        </p:nvCxnSpPr>
        <p:spPr bwMode="auto">
          <a:xfrm flipV="1">
            <a:off x="8136906" y="3980624"/>
            <a:ext cx="3240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Footer Placeholder 2">
            <a:extLst>
              <a:ext uri="{FF2B5EF4-FFF2-40B4-BE49-F238E27FC236}">
                <a16:creationId xmlns:a16="http://schemas.microsoft.com/office/drawing/2014/main" id="{67A62304-65CA-46E8-A911-E54E29AA9EE8}"/>
              </a:ext>
            </a:extLst>
          </p:cNvPr>
          <p:cNvSpPr>
            <a:spLocks noGrp="1"/>
          </p:cNvSpPr>
          <p:nvPr>
            <p:ph type="ftr" idx="14"/>
          </p:nvPr>
        </p:nvSpPr>
        <p:spPr/>
        <p:txBody>
          <a:bodyPr/>
          <a:lstStyle/>
          <a:p>
            <a:r>
              <a:rPr lang="en-GB"/>
              <a:t>Jonathan Segev, Intel</a:t>
            </a:r>
            <a:endParaRPr lang="en-GB" dirty="0"/>
          </a:p>
        </p:txBody>
      </p:sp>
      <p:sp>
        <p:nvSpPr>
          <p:cNvPr id="11" name="Slide Number Placeholder 10">
            <a:extLst>
              <a:ext uri="{FF2B5EF4-FFF2-40B4-BE49-F238E27FC236}">
                <a16:creationId xmlns:a16="http://schemas.microsoft.com/office/drawing/2014/main" id="{F090EDFF-1973-4CBC-8D15-7C2AE9A71F40}"/>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12" name="Date Placeholder 11">
            <a:extLst>
              <a:ext uri="{FF2B5EF4-FFF2-40B4-BE49-F238E27FC236}">
                <a16:creationId xmlns:a16="http://schemas.microsoft.com/office/drawing/2014/main" id="{20B25455-16C9-40BA-A05A-5C4250765039}"/>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41635407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TGaz</a:t>
            </a:r>
            <a:r>
              <a:rPr lang="en-US" dirty="0"/>
              <a:t> CRC telecons</a:t>
            </a:r>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altLang="en-US" sz="2000" b="0" kern="0" dirty="0"/>
              <a:t>July 20</a:t>
            </a:r>
            <a:r>
              <a:rPr lang="en-US" altLang="en-US" sz="2000" b="0" kern="0" baseline="30000" dirty="0"/>
              <a:t>th</a:t>
            </a:r>
            <a:r>
              <a:rPr lang="en-US" altLang="en-US" sz="2000" b="0" kern="0" dirty="0"/>
              <a:t> 			Wed. 13:00 – 15:00 ET</a:t>
            </a:r>
          </a:p>
          <a:p>
            <a:pPr>
              <a:buFont typeface="Arial" panose="020B0604020202020204" pitchFamily="34" charset="0"/>
              <a:buChar char="•"/>
            </a:pPr>
            <a:r>
              <a:rPr lang="en-US" altLang="en-US" sz="2000" b="0" kern="0" dirty="0"/>
              <a:t>August 3</a:t>
            </a:r>
            <a:r>
              <a:rPr lang="en-US" altLang="en-US" sz="2000" b="0" kern="0" baseline="30000" dirty="0"/>
              <a:t>rd*		</a:t>
            </a:r>
            <a:r>
              <a:rPr lang="en-US" altLang="en-US" sz="2000" b="0" kern="0" dirty="0"/>
              <a:t>Wed. 13:00 – 15:00 ET</a:t>
            </a:r>
          </a:p>
          <a:p>
            <a:pPr>
              <a:buFont typeface="Arial" panose="020B0604020202020204" pitchFamily="34" charset="0"/>
              <a:buChar char="•"/>
            </a:pPr>
            <a:r>
              <a:rPr lang="en-US" altLang="en-US" sz="2000" b="0" kern="0" dirty="0"/>
              <a:t>August 10</a:t>
            </a:r>
            <a:r>
              <a:rPr lang="en-US" altLang="en-US" sz="2000" b="0" kern="0" baseline="30000" dirty="0"/>
              <a:t>th*		</a:t>
            </a:r>
            <a:r>
              <a:rPr lang="en-US" altLang="en-US" sz="2000" b="0" kern="0" dirty="0"/>
              <a:t>Wed. 13:00 – 15:00 ET</a:t>
            </a:r>
          </a:p>
          <a:p>
            <a:pPr>
              <a:buFont typeface="Arial" panose="020B0604020202020204" pitchFamily="34" charset="0"/>
              <a:buChar char="•"/>
            </a:pPr>
            <a:r>
              <a:rPr lang="en-US" altLang="en-US" sz="2000" b="0" kern="0" dirty="0"/>
              <a:t>August 17</a:t>
            </a:r>
            <a:r>
              <a:rPr lang="en-US" altLang="en-US" sz="2000" b="0" kern="0" baseline="30000" dirty="0"/>
              <a:t>th*</a:t>
            </a:r>
            <a:r>
              <a:rPr lang="en-US" altLang="en-US" sz="2000" b="0" kern="0" dirty="0"/>
              <a:t> 		Wed. 13:00 – 15:00 ET</a:t>
            </a:r>
          </a:p>
          <a:p>
            <a:pPr>
              <a:buFont typeface="Arial" panose="020B0604020202020204" pitchFamily="34" charset="0"/>
              <a:buChar char="•"/>
            </a:pPr>
            <a:r>
              <a:rPr lang="en-US" altLang="en-US" sz="2000" b="0" kern="0" dirty="0"/>
              <a:t>August 24</a:t>
            </a:r>
            <a:r>
              <a:rPr lang="en-US" altLang="en-US" sz="2000" b="0" kern="0" baseline="30000" dirty="0"/>
              <a:t>th*</a:t>
            </a:r>
            <a:r>
              <a:rPr lang="en-US" altLang="en-US" sz="2000" b="0" kern="0" dirty="0"/>
              <a:t> 		Wed. 13:00 – 15:00 ET</a:t>
            </a:r>
          </a:p>
          <a:p>
            <a:pPr>
              <a:buFont typeface="Arial" panose="020B0604020202020204" pitchFamily="34" charset="0"/>
              <a:buChar char="•"/>
            </a:pPr>
            <a:endParaRPr lang="en-US" altLang="en-US" sz="2000" b="0" kern="0" dirty="0"/>
          </a:p>
          <a:p>
            <a:pPr>
              <a:buFont typeface="Arial" panose="020B0604020202020204" pitchFamily="34" charset="0"/>
              <a:buChar char="•"/>
            </a:pPr>
            <a:endParaRPr lang="en-US" altLang="en-US" sz="2000" b="0" kern="0" dirty="0"/>
          </a:p>
          <a:p>
            <a:pPr marL="0" indent="0"/>
            <a:endParaRPr lang="en-US" altLang="en-US" sz="2000" b="0" kern="0" dirty="0"/>
          </a:p>
        </p:txBody>
      </p:sp>
      <p:sp>
        <p:nvSpPr>
          <p:cNvPr id="9" name="TextBox 8">
            <a:extLst>
              <a:ext uri="{FF2B5EF4-FFF2-40B4-BE49-F238E27FC236}">
                <a16:creationId xmlns:a16="http://schemas.microsoft.com/office/drawing/2014/main" id="{C62FCB9C-804D-48A6-AD0F-0AA4C10DB6AA}"/>
              </a:ext>
            </a:extLst>
          </p:cNvPr>
          <p:cNvSpPr txBox="1"/>
          <p:nvPr/>
        </p:nvSpPr>
        <p:spPr>
          <a:xfrm>
            <a:off x="869621" y="4789021"/>
            <a:ext cx="10694384" cy="769441"/>
          </a:xfrm>
          <a:prstGeom prst="rect">
            <a:avLst/>
          </a:prstGeom>
          <a:noFill/>
        </p:spPr>
        <p:txBody>
          <a:bodyPr wrap="square" rtlCol="0">
            <a:spAutoFit/>
          </a:bodyPr>
          <a:lstStyle/>
          <a:p>
            <a:pPr marL="0" indent="0"/>
            <a:endParaRPr lang="en-US" altLang="en-US" sz="1400" b="0" dirty="0">
              <a:solidFill>
                <a:schemeClr val="tx1"/>
              </a:solidFill>
            </a:endParaRPr>
          </a:p>
          <a:p>
            <a:pPr marL="0" indent="0"/>
            <a:r>
              <a:rPr lang="en-US" altLang="en-US" sz="1400" b="0" dirty="0">
                <a:solidFill>
                  <a:schemeClr val="tx1"/>
                </a:solidFill>
              </a:rPr>
              <a:t>* - newly announced</a:t>
            </a:r>
          </a:p>
          <a:p>
            <a:r>
              <a:rPr lang="en-US" sz="1600" dirty="0">
                <a:solidFill>
                  <a:schemeClr val="tx1"/>
                </a:solidFill>
              </a:rPr>
              <a:t>** - meeting as part of the IEEE week, refer to WG agenda document for details.</a:t>
            </a:r>
            <a:endParaRPr lang="en-US" sz="1400" dirty="0">
              <a:solidFill>
                <a:schemeClr val="tx1"/>
              </a:solidFill>
            </a:endParaRPr>
          </a:p>
        </p:txBody>
      </p:sp>
      <p:sp>
        <p:nvSpPr>
          <p:cNvPr id="3" name="Footer Placeholder 2">
            <a:extLst>
              <a:ext uri="{FF2B5EF4-FFF2-40B4-BE49-F238E27FC236}">
                <a16:creationId xmlns:a16="http://schemas.microsoft.com/office/drawing/2014/main" id="{41CE4D18-3EA0-497C-9D3C-D383E6A1F402}"/>
              </a:ext>
            </a:extLst>
          </p:cNvPr>
          <p:cNvSpPr>
            <a:spLocks noGrp="1"/>
          </p:cNvSpPr>
          <p:nvPr>
            <p:ph type="ftr" idx="14"/>
          </p:nvPr>
        </p:nvSpPr>
        <p:spPr/>
        <p:txBody>
          <a:bodyPr/>
          <a:lstStyle/>
          <a:p>
            <a:r>
              <a:rPr lang="en-GB"/>
              <a:t>Jonathan Segev, Intel</a:t>
            </a:r>
            <a:endParaRPr lang="en-GB" dirty="0"/>
          </a:p>
        </p:txBody>
      </p:sp>
      <p:sp>
        <p:nvSpPr>
          <p:cNvPr id="7" name="Slide Number Placeholder 6">
            <a:extLst>
              <a:ext uri="{FF2B5EF4-FFF2-40B4-BE49-F238E27FC236}">
                <a16:creationId xmlns:a16="http://schemas.microsoft.com/office/drawing/2014/main" id="{D3373595-1222-47AA-B4C6-2FA83798DC25}"/>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10" name="Date Placeholder 9">
            <a:extLst>
              <a:ext uri="{FF2B5EF4-FFF2-40B4-BE49-F238E27FC236}">
                <a16:creationId xmlns:a16="http://schemas.microsoft.com/office/drawing/2014/main" id="{540B2F98-DB33-4834-87FE-7BB9F0A67B70}"/>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632831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July 2022</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21" name="Picture 20">
            <a:extLst>
              <a:ext uri="{FF2B5EF4-FFF2-40B4-BE49-F238E27FC236}">
                <a16:creationId xmlns:a16="http://schemas.microsoft.com/office/drawing/2014/main" id="{C03C415C-2690-49D9-8CB7-A314C527D4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053" y="674750"/>
            <a:ext cx="10605147" cy="5795193"/>
          </a:xfrm>
          <a:prstGeom prst="rect">
            <a:avLst/>
          </a:prstGeom>
        </p:spPr>
      </p:pic>
    </p:spTree>
    <p:extLst>
      <p:ext uri="{BB962C8B-B14F-4D97-AF65-F5344CB8AC3E}">
        <p14:creationId xmlns:p14="http://schemas.microsoft.com/office/powerpoint/2010/main" val="3882232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Light Communications Task Group (</a:t>
            </a:r>
            <a:r>
              <a:rPr lang="en-US" altLang="en-US" dirty="0" err="1"/>
              <a:t>TGbb</a:t>
            </a:r>
            <a:r>
              <a:rPr lang="en-US" altLang="en-US" dirty="0"/>
              <a:t>) </a:t>
            </a:r>
            <a:br>
              <a:rPr lang="en-US" altLang="en-US" dirty="0"/>
            </a:br>
            <a:r>
              <a:rPr lang="en-US" altLang="en-US" dirty="0"/>
              <a:t>July 2022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2022-07-14</a:t>
            </a:r>
          </a:p>
        </p:txBody>
      </p:sp>
      <p:graphicFrame>
        <p:nvGraphicFramePr>
          <p:cNvPr id="3075" name="Object 3"/>
          <p:cNvGraphicFramePr>
            <a:graphicFrameLocks noChangeAspect="1"/>
          </p:cNvGraphicFramePr>
          <p:nvPr>
            <p:extLst>
              <p:ext uri="{D42A27DB-BD31-4B8C-83A1-F6EECF244321}">
                <p14:modId xmlns:p14="http://schemas.microsoft.com/office/powerpoint/2010/main" val="2984405990"/>
              </p:ext>
            </p:extLst>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spid="_x0000_s12303" name="Document" r:id="rId4" imgW="10440870" imgH="2539535" progId="Word.Document.8">
                  <p:embed/>
                </p:oleObj>
              </mc:Choice>
              <mc:Fallback>
                <p:oleObj name="Document" r:id="rId4" imgW="10440870" imgH="2539535" progId="Word.Document.8">
                  <p:embed/>
                  <p:pic>
                    <p:nvPicPr>
                      <p:cNvPr id="3075" name="Object 3"/>
                      <p:cNvPicPr>
                        <a:picLocks noChangeAspect="1" noChangeArrowheads="1"/>
                      </p:cNvPicPr>
                      <p:nvPr/>
                    </p:nvPicPr>
                    <p:blipFill>
                      <a:blip r:embed="rId5"/>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6EFB2617-D072-4F4B-9DF8-4A06289108D7}"/>
              </a:ext>
            </a:extLst>
          </p:cNvPr>
          <p:cNvSpPr>
            <a:spLocks noGrp="1"/>
          </p:cNvSpPr>
          <p:nvPr>
            <p:ph type="ftr" idx="11"/>
          </p:nvPr>
        </p:nvSpPr>
        <p:spPr/>
        <p:txBody>
          <a:bodyPr/>
          <a:lstStyle/>
          <a:p>
            <a:r>
              <a:rPr lang="en-GB"/>
              <a:t>Nikola Serafimovski, pureLiFi</a:t>
            </a:r>
          </a:p>
        </p:txBody>
      </p:sp>
      <p:sp>
        <p:nvSpPr>
          <p:cNvPr id="3" name="Slide Number Placeholder 2">
            <a:extLst>
              <a:ext uri="{FF2B5EF4-FFF2-40B4-BE49-F238E27FC236}">
                <a16:creationId xmlns:a16="http://schemas.microsoft.com/office/drawing/2014/main" id="{103683FC-CA78-46DA-BEE9-85050493A6C3}"/>
              </a:ext>
            </a:extLst>
          </p:cNvPr>
          <p:cNvSpPr>
            <a:spLocks noGrp="1"/>
          </p:cNvSpPr>
          <p:nvPr>
            <p:ph type="sldNum" idx="12"/>
          </p:nvPr>
        </p:nvSpPr>
        <p:spPr/>
        <p:txBody>
          <a:bodyPr/>
          <a:lstStyle/>
          <a:p>
            <a:r>
              <a:rPr lang="en-GB"/>
              <a:t>Slide </a:t>
            </a:r>
            <a:fld id="{DE40C9FC-4879-4F20-9ECA-A574A90476B7}" type="slidenum">
              <a:rPr lang="en-GB" smtClean="0"/>
              <a:pPr/>
              <a:t>50</a:t>
            </a:fld>
            <a:endParaRPr lang="en-GB"/>
          </a:p>
        </p:txBody>
      </p:sp>
      <p:sp>
        <p:nvSpPr>
          <p:cNvPr id="4" name="Date Placeholder 3">
            <a:extLst>
              <a:ext uri="{FF2B5EF4-FFF2-40B4-BE49-F238E27FC236}">
                <a16:creationId xmlns:a16="http://schemas.microsoft.com/office/drawing/2014/main" id="{116CDC1A-E3C8-4BE8-9D7B-7FA58889F8AF}"/>
              </a:ext>
            </a:extLst>
          </p:cNvPr>
          <p:cNvSpPr>
            <a:spLocks noGrp="1"/>
          </p:cNvSpPr>
          <p:nvPr>
            <p:ph type="dt" idx="10"/>
          </p:nvPr>
        </p:nvSpPr>
        <p:spPr/>
        <p:txBody>
          <a:bodyPr/>
          <a:lstStyle/>
          <a:p>
            <a:r>
              <a:rPr lang="en-US"/>
              <a:t>July 2022</a:t>
            </a:r>
            <a:endParaRPr lang="en-GB"/>
          </a:p>
        </p:txBody>
      </p:sp>
    </p:spTree>
    <p:extLst>
      <p:ext uri="{BB962C8B-B14F-4D97-AF65-F5344CB8AC3E}">
        <p14:creationId xmlns:p14="http://schemas.microsoft.com/office/powerpoint/2010/main" val="36642585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Light Communications Task Group closing report for the July 2022 session.</a:t>
            </a:r>
          </a:p>
        </p:txBody>
      </p:sp>
      <p:sp>
        <p:nvSpPr>
          <p:cNvPr id="2" name="Footer Placeholder 1">
            <a:extLst>
              <a:ext uri="{FF2B5EF4-FFF2-40B4-BE49-F238E27FC236}">
                <a16:creationId xmlns:a16="http://schemas.microsoft.com/office/drawing/2014/main" id="{0FC83C78-BDF3-46FB-9E51-6FAA8BA89342}"/>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B50CEAAF-A8FD-4863-A2CD-2F7479820960}"/>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7" name="Date Placeholder 6">
            <a:extLst>
              <a:ext uri="{FF2B5EF4-FFF2-40B4-BE49-F238E27FC236}">
                <a16:creationId xmlns:a16="http://schemas.microsoft.com/office/drawing/2014/main" id="{6B008023-7E14-4D80-9627-AC1AA839E7E2}"/>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0220830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err="1">
                <a:solidFill>
                  <a:schemeClr val="tx2"/>
                </a:solidFill>
              </a:rPr>
              <a:t>TGbb</a:t>
            </a:r>
            <a:r>
              <a:rPr lang="en-US" altLang="en-US" dirty="0">
                <a:solidFill>
                  <a:schemeClr val="tx2"/>
                </a:solidFill>
              </a:rPr>
              <a:t> activities at the July 2022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Comment resolution on CC 42 against Draft 2.1 (51 comments in total)</a:t>
            </a:r>
          </a:p>
          <a:p>
            <a:pPr marL="1200150" lvl="2" indent="-342900">
              <a:buFont typeface="Arial" panose="020B0604020202020204" pitchFamily="34" charset="0"/>
              <a:buChar char="•"/>
              <a:defRPr/>
            </a:pPr>
            <a:r>
              <a:rPr lang="en-GB" altLang="en-US" dirty="0"/>
              <a:t>18 Editorial</a:t>
            </a:r>
          </a:p>
          <a:p>
            <a:pPr marL="1200150" lvl="2" indent="-342900">
              <a:buFont typeface="Arial" panose="020B0604020202020204" pitchFamily="34" charset="0"/>
              <a:buChar char="•"/>
              <a:defRPr/>
            </a:pPr>
            <a:r>
              <a:rPr lang="en-GB" altLang="en-US" dirty="0"/>
              <a:t>29 Technical</a:t>
            </a:r>
          </a:p>
          <a:p>
            <a:pPr marL="1200150" lvl="2" indent="-342900">
              <a:buFont typeface="Arial" panose="020B0604020202020204" pitchFamily="34" charset="0"/>
              <a:buChar char="•"/>
              <a:defRPr/>
            </a:pPr>
            <a:r>
              <a:rPr lang="en-GB" altLang="en-US" dirty="0"/>
              <a:t>4 General</a:t>
            </a:r>
          </a:p>
          <a:p>
            <a:pPr marL="1200150" lvl="2"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All comments have been resolved</a:t>
            </a:r>
          </a:p>
          <a:p>
            <a:pPr marL="800100" lvl="1" indent="-342900">
              <a:buFont typeface="Arial" panose="020B0604020202020204" pitchFamily="34" charset="0"/>
              <a:buChar char="•"/>
              <a:defRPr/>
            </a:pPr>
            <a:r>
              <a:rPr lang="en-GB" altLang="en-US" dirty="0"/>
              <a:t>MDR document has been reviewed and approved.</a:t>
            </a:r>
          </a:p>
          <a:p>
            <a:pPr marL="800100" lvl="1" indent="-342900">
              <a:buFont typeface="Arial" panose="020B0604020202020204" pitchFamily="34" charset="0"/>
              <a:buChar char="•"/>
              <a:defRPr/>
            </a:pPr>
            <a:r>
              <a:rPr lang="en-GB" altLang="en-US" dirty="0"/>
              <a:t>Motion to start 15-day recirculation ballot passed in </a:t>
            </a:r>
            <a:r>
              <a:rPr lang="en-GB" altLang="en-US" dirty="0" err="1"/>
              <a:t>TGbb</a:t>
            </a:r>
            <a:r>
              <a:rPr lang="en-GB" altLang="en-US" dirty="0"/>
              <a:t> for D3.0</a:t>
            </a:r>
          </a:p>
          <a:p>
            <a:pPr marL="800100" lvl="1" indent="-342900">
              <a:buFont typeface="Arial" panose="020B0604020202020204" pitchFamily="34" charset="0"/>
              <a:buChar char="•"/>
              <a:defRPr/>
            </a:pPr>
            <a:r>
              <a:rPr lang="en-GB" altLang="en-US" dirty="0"/>
              <a:t>Motion to make D3.0 available for purchase once it passes WG LB</a:t>
            </a:r>
          </a:p>
          <a:p>
            <a:pPr marL="800100" lvl="1" indent="-342900" algn="just">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11-22/0855r5.</a:t>
            </a:r>
          </a:p>
          <a:p>
            <a:pPr marL="457200" lvl="1" indent="0">
              <a:buFontTx/>
              <a:buNone/>
              <a:defRPr/>
            </a:pPr>
            <a:r>
              <a:rPr lang="en-US" altLang="en-US" b="1" dirty="0"/>
              <a:t>Minutes of the meeting are available in doc. 11-22/1165r0.</a:t>
            </a:r>
          </a:p>
        </p:txBody>
      </p:sp>
      <p:sp>
        <p:nvSpPr>
          <p:cNvPr id="7" name="Footer Placeholder 6">
            <a:extLst>
              <a:ext uri="{FF2B5EF4-FFF2-40B4-BE49-F238E27FC236}">
                <a16:creationId xmlns:a16="http://schemas.microsoft.com/office/drawing/2014/main" id="{65C7E210-EE8D-4EB5-B059-4FAF74DE1B82}"/>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937A5FBE-E4AB-46DE-8115-CFD76F386910}"/>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9" name="Date Placeholder 8">
            <a:extLst>
              <a:ext uri="{FF2B5EF4-FFF2-40B4-BE49-F238E27FC236}">
                <a16:creationId xmlns:a16="http://schemas.microsoft.com/office/drawing/2014/main" id="{417CF8AF-E45C-455B-B839-A7665168BA9A}"/>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497214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moving forward</a:t>
            </a:r>
          </a:p>
        </p:txBody>
      </p:sp>
      <p:sp>
        <p:nvSpPr>
          <p:cNvPr id="3" name="Content Placeholder 2"/>
          <p:cNvSpPr>
            <a:spLocks noGrp="1"/>
          </p:cNvSpPr>
          <p:nvPr>
            <p:ph idx="1"/>
          </p:nvPr>
        </p:nvSpPr>
        <p:spPr>
          <a:xfrm>
            <a:off x="631211" y="1628800"/>
            <a:ext cx="4168646" cy="4113213"/>
          </a:xfrm>
        </p:spPr>
        <p:txBody>
          <a:bodyPr/>
          <a:lstStyle/>
          <a:p>
            <a:pPr marL="800100" lvl="1" indent="-342900">
              <a:buFont typeface="Arial" panose="020B0604020202020204" pitchFamily="34" charset="0"/>
              <a:buChar char="•"/>
              <a:defRPr/>
            </a:pPr>
            <a:r>
              <a:rPr lang="en-GB" altLang="en-US" sz="2400" dirty="0"/>
              <a:t>D3.0 release target is </a:t>
            </a:r>
            <a:br>
              <a:rPr lang="en-GB" altLang="en-US" sz="2400" dirty="0"/>
            </a:br>
            <a:r>
              <a:rPr lang="en-GB" altLang="en-US" sz="2400" b="1" dirty="0"/>
              <a:t>1 Aug.</a:t>
            </a:r>
          </a:p>
          <a:p>
            <a:pPr marL="800100" lvl="1" indent="-342900">
              <a:buFont typeface="Arial" panose="020B0604020202020204" pitchFamily="34" charset="0"/>
              <a:buChar char="•"/>
              <a:defRPr/>
            </a:pPr>
            <a:r>
              <a:rPr lang="en-GB" altLang="en-US" sz="2400" dirty="0"/>
              <a:t>D3.0 30-day recirc ballot start is </a:t>
            </a:r>
            <a:r>
              <a:rPr lang="en-GB" altLang="en-US" sz="2400" b="1" dirty="0"/>
              <a:t>2 Aug. </a:t>
            </a:r>
          </a:p>
          <a:p>
            <a:pPr marL="800100" lvl="1" indent="-342900">
              <a:buFont typeface="Arial" panose="020B0604020202020204" pitchFamily="34" charset="0"/>
              <a:buChar char="•"/>
              <a:defRPr/>
            </a:pPr>
            <a:r>
              <a:rPr lang="en-GB" altLang="en-US" sz="2400" dirty="0"/>
              <a:t>Comment resolution against D3.0 for Sept. interim</a:t>
            </a:r>
          </a:p>
          <a:p>
            <a:pPr marL="800100" lvl="1" indent="-342900">
              <a:buFont typeface="Arial" panose="020B0604020202020204" pitchFamily="34" charset="0"/>
              <a:buChar char="•"/>
              <a:defRPr/>
            </a:pPr>
            <a:r>
              <a:rPr lang="en-GB" altLang="en-US" sz="2400" dirty="0"/>
              <a:t>Approval for SA ballot out of the Sept. interim </a:t>
            </a:r>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endParaRPr lang="en-GB" altLang="en-US" sz="2200" dirty="0"/>
          </a:p>
        </p:txBody>
      </p:sp>
      <p:sp>
        <p:nvSpPr>
          <p:cNvPr id="7" name="TextBox 6">
            <a:extLst>
              <a:ext uri="{FF2B5EF4-FFF2-40B4-BE49-F238E27FC236}">
                <a16:creationId xmlns:a16="http://schemas.microsoft.com/office/drawing/2014/main" id="{E3C44450-7546-4842-8673-24B8281AC7FF}"/>
              </a:ext>
            </a:extLst>
          </p:cNvPr>
          <p:cNvSpPr txBox="1"/>
          <p:nvPr/>
        </p:nvSpPr>
        <p:spPr>
          <a:xfrm>
            <a:off x="5447928" y="1628800"/>
            <a:ext cx="5941856" cy="1631216"/>
          </a:xfrm>
          <a:prstGeom prst="rect">
            <a:avLst/>
          </a:prstGeom>
          <a:noFill/>
        </p:spPr>
        <p:txBody>
          <a:bodyPr wrap="square" rtlCol="0">
            <a:spAutoFit/>
          </a:bodyPr>
          <a:lstStyle/>
          <a:p>
            <a:pPr marL="800100" lvl="1" indent="-342900">
              <a:buFont typeface="Arial" panose="020B0604020202020204" pitchFamily="34" charset="0"/>
              <a:buChar char="•"/>
              <a:defRPr/>
            </a:pPr>
            <a:r>
              <a:rPr lang="en-GB" altLang="en-US" sz="2000" dirty="0">
                <a:solidFill>
                  <a:schemeClr val="tx1"/>
                </a:solidFill>
              </a:rPr>
              <a:t>Teleconference plans:</a:t>
            </a:r>
          </a:p>
          <a:p>
            <a:pPr marL="1200150" lvl="2" indent="-342900">
              <a:buFont typeface="Arial" panose="020B0604020202020204" pitchFamily="34" charset="0"/>
              <a:buChar char="•"/>
              <a:defRPr/>
            </a:pPr>
            <a:r>
              <a:rPr lang="en-GB" altLang="en-US" sz="2000" dirty="0">
                <a:solidFill>
                  <a:schemeClr val="tx1"/>
                </a:solidFill>
              </a:rPr>
              <a:t>6 Sept. 11:00 EDT (17:00 CET) for 1h </a:t>
            </a:r>
          </a:p>
          <a:p>
            <a:pPr marL="1200150" lvl="2" indent="-342900">
              <a:buFont typeface="Arial" panose="020B0604020202020204" pitchFamily="34" charset="0"/>
              <a:buChar char="•"/>
              <a:defRPr/>
            </a:pPr>
            <a:endParaRPr lang="en-GB" altLang="en-US" sz="2000" dirty="0">
              <a:solidFill>
                <a:schemeClr val="tx1"/>
              </a:solidFill>
            </a:endParaRPr>
          </a:p>
          <a:p>
            <a:pPr marL="1200150" lvl="2" indent="-342900">
              <a:buFont typeface="Arial" panose="020B0604020202020204" pitchFamily="34" charset="0"/>
              <a:buChar char="•"/>
              <a:defRPr/>
            </a:pPr>
            <a:endParaRPr lang="en-GB" altLang="en-US" sz="2000" dirty="0">
              <a:solidFill>
                <a:schemeClr val="tx1"/>
              </a:solidFill>
            </a:endParaRPr>
          </a:p>
          <a:p>
            <a:pPr marL="1200150" lvl="2" indent="-342900">
              <a:buFont typeface="Arial" panose="020B0604020202020204" pitchFamily="34" charset="0"/>
              <a:buChar char="•"/>
              <a:defRPr/>
            </a:pPr>
            <a:endParaRPr lang="en-GB" sz="2000" dirty="0">
              <a:solidFill>
                <a:schemeClr val="tx1"/>
              </a:solidFill>
            </a:endParaRPr>
          </a:p>
        </p:txBody>
      </p:sp>
      <p:sp>
        <p:nvSpPr>
          <p:cNvPr id="8" name="Footer Placeholder 7">
            <a:extLst>
              <a:ext uri="{FF2B5EF4-FFF2-40B4-BE49-F238E27FC236}">
                <a16:creationId xmlns:a16="http://schemas.microsoft.com/office/drawing/2014/main" id="{7360D7BA-3B78-472E-ACA8-2512F1FCF491}"/>
              </a:ext>
            </a:extLst>
          </p:cNvPr>
          <p:cNvSpPr>
            <a:spLocks noGrp="1"/>
          </p:cNvSpPr>
          <p:nvPr>
            <p:ph type="ftr" idx="14"/>
          </p:nvPr>
        </p:nvSpPr>
        <p:spPr/>
        <p:txBody>
          <a:bodyPr/>
          <a:lstStyle/>
          <a:p>
            <a:r>
              <a:rPr lang="en-GB"/>
              <a:t>Nikola Serafimovski, pureLiFi</a:t>
            </a:r>
            <a:endParaRPr lang="en-GB" dirty="0"/>
          </a:p>
        </p:txBody>
      </p:sp>
      <p:sp>
        <p:nvSpPr>
          <p:cNvPr id="9" name="Slide Number Placeholder 8">
            <a:extLst>
              <a:ext uri="{FF2B5EF4-FFF2-40B4-BE49-F238E27FC236}">
                <a16:creationId xmlns:a16="http://schemas.microsoft.com/office/drawing/2014/main" id="{85A82537-7D77-4E94-91A4-8D04C0356C46}"/>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10" name="Date Placeholder 9">
            <a:extLst>
              <a:ext uri="{FF2B5EF4-FFF2-40B4-BE49-F238E27FC236}">
                <a16:creationId xmlns:a16="http://schemas.microsoft.com/office/drawing/2014/main" id="{B6831F02-345D-42E6-B61C-4AE8812C0C38}"/>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1706605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TGbc</a:t>
            </a:r>
            <a:r>
              <a:rPr lang="en-GB" dirty="0"/>
              <a:t>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2022-07-13</a:t>
            </a:r>
          </a:p>
        </p:txBody>
      </p:sp>
      <p:graphicFrame>
        <p:nvGraphicFramePr>
          <p:cNvPr id="3075" name="Object 3"/>
          <p:cNvGraphicFramePr>
            <a:graphicFrameLocks noChangeAspect="1"/>
          </p:cNvGraphicFramePr>
          <p:nvPr/>
        </p:nvGraphicFramePr>
        <p:xfrm>
          <a:off x="2032000" y="2286000"/>
          <a:ext cx="8128000" cy="2463800"/>
        </p:xfrm>
        <a:graphic>
          <a:graphicData uri="http://schemas.openxmlformats.org/presentationml/2006/ole">
            <mc:AlternateContent xmlns:mc="http://schemas.openxmlformats.org/markup-compatibility/2006">
              <mc:Choice xmlns:v="urn:schemas-microsoft-com:vml" Requires="v">
                <p:oleObj spid="_x0000_s13327" name="Dokument" r:id="rId4" imgW="8255000" imgH="2514600" progId="Word.Document.8">
                  <p:embed/>
                </p:oleObj>
              </mc:Choice>
              <mc:Fallback>
                <p:oleObj name="Dokument" r:id="rId4" imgW="8255000" imgH="2514600" progId="Word.Document.8">
                  <p:embed/>
                  <p:pic>
                    <p:nvPicPr>
                      <p:cNvPr id="307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2286000"/>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15199C25-0E55-4672-A0EA-1FE0178DE10C}"/>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5C2D3702-18DF-4930-AB45-B4FD6A07BD31}"/>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4" name="Date Placeholder 3">
            <a:extLst>
              <a:ext uri="{FF2B5EF4-FFF2-40B4-BE49-F238E27FC236}">
                <a16:creationId xmlns:a16="http://schemas.microsoft.com/office/drawing/2014/main" id="{6E4799D4-6FA7-4F2C-803E-BB7537CF1645}"/>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5262849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TGbc</a:t>
            </a:r>
            <a:r>
              <a:rPr lang="en-GB" dirty="0"/>
              <a:t> (Broadcast Services) for July 2022.</a:t>
            </a:r>
          </a:p>
        </p:txBody>
      </p:sp>
      <p:sp>
        <p:nvSpPr>
          <p:cNvPr id="2" name="Footer Placeholder 1">
            <a:extLst>
              <a:ext uri="{FF2B5EF4-FFF2-40B4-BE49-F238E27FC236}">
                <a16:creationId xmlns:a16="http://schemas.microsoft.com/office/drawing/2014/main" id="{0AAF87E7-76CB-4950-945A-6D3489291A27}"/>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F80B05B0-201E-41E6-8DC1-21E6435EA603}"/>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7" name="Date Placeholder 6">
            <a:extLst>
              <a:ext uri="{FF2B5EF4-FFF2-40B4-BE49-F238E27FC236}">
                <a16:creationId xmlns:a16="http://schemas.microsoft.com/office/drawing/2014/main" id="{F86C4C09-EBB0-42A4-90F1-B22FF4739D15}"/>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6960537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67" dirty="0"/>
              <a:t>Meeting Goals &amp; Accomplishments of the week</a:t>
            </a:r>
          </a:p>
        </p:txBody>
      </p:sp>
      <p:sp>
        <p:nvSpPr>
          <p:cNvPr id="3" name="Inhaltsplatzhalter 2"/>
          <p:cNvSpPr>
            <a:spLocks noGrp="1"/>
          </p:cNvSpPr>
          <p:nvPr>
            <p:ph idx="1"/>
          </p:nvPr>
        </p:nvSpPr>
        <p:spPr>
          <a:xfrm>
            <a:off x="914402" y="1508787"/>
            <a:ext cx="10475383" cy="4113213"/>
          </a:xfrm>
        </p:spPr>
        <p:txBody>
          <a:bodyPr/>
          <a:lstStyle/>
          <a:p>
            <a:pPr marL="0" indent="0"/>
            <a:r>
              <a:rPr lang="en-US" sz="1867" dirty="0">
                <a:solidFill>
                  <a:schemeClr val="tx1"/>
                </a:solidFill>
              </a:rPr>
              <a:t>Goal for the week:</a:t>
            </a:r>
          </a:p>
          <a:p>
            <a:pPr marL="380990" indent="-380990">
              <a:buFont typeface="Arial" panose="020B0604020202020204" pitchFamily="34" charset="0"/>
              <a:buChar char="•"/>
            </a:pPr>
            <a:r>
              <a:rPr lang="en-US" sz="1867" dirty="0">
                <a:solidFill>
                  <a:schemeClr val="tx1"/>
                </a:solidFill>
              </a:rPr>
              <a:t>Resolve all remaining comments</a:t>
            </a:r>
          </a:p>
          <a:p>
            <a:pPr marL="380990" indent="-380990">
              <a:buFont typeface="Arial" panose="020B0604020202020204" pitchFamily="34" charset="0"/>
              <a:buChar char="•"/>
            </a:pPr>
            <a:r>
              <a:rPr lang="en-US" sz="1867" dirty="0">
                <a:solidFill>
                  <a:schemeClr val="tx1"/>
                </a:solidFill>
              </a:rPr>
              <a:t>Approve MDR report</a:t>
            </a:r>
          </a:p>
          <a:p>
            <a:pPr marL="380990" indent="-380990">
              <a:buFont typeface="Arial" panose="020B0604020202020204" pitchFamily="34" charset="0"/>
              <a:buChar char="•"/>
            </a:pPr>
            <a:r>
              <a:rPr lang="en-US" sz="1867" dirty="0">
                <a:solidFill>
                  <a:schemeClr val="tx1"/>
                </a:solidFill>
              </a:rPr>
              <a:t>Approve creation of D4.0 and to for WG Recirculation ballot</a:t>
            </a:r>
          </a:p>
          <a:p>
            <a:pPr marL="0" indent="0"/>
            <a:r>
              <a:rPr lang="en-US" sz="1867" dirty="0">
                <a:solidFill>
                  <a:schemeClr val="tx1"/>
                </a:solidFill>
              </a:rPr>
              <a:t>Accomplishments</a:t>
            </a:r>
          </a:p>
          <a:p>
            <a:pPr marL="380990" indent="-380990">
              <a:buFont typeface="Arial" panose="020B0604020202020204" pitchFamily="34" charset="0"/>
              <a:buChar char="•"/>
            </a:pPr>
            <a:r>
              <a:rPr lang="en-US" sz="1867" dirty="0">
                <a:solidFill>
                  <a:schemeClr val="tx1"/>
                </a:solidFill>
              </a:rPr>
              <a:t>Group met 2 times this week</a:t>
            </a:r>
          </a:p>
          <a:p>
            <a:pPr marL="380990" indent="-380990">
              <a:buFont typeface="Arial" panose="020B0604020202020204" pitchFamily="34" charset="0"/>
              <a:buChar char="•"/>
            </a:pPr>
            <a:r>
              <a:rPr lang="en-US" sz="1867" dirty="0">
                <a:solidFill>
                  <a:schemeClr val="tx1"/>
                </a:solidFill>
              </a:rPr>
              <a:t>Resolved all</a:t>
            </a:r>
          </a:p>
          <a:p>
            <a:pPr marL="380990" indent="-380990">
              <a:buFont typeface="Arial" panose="020B0604020202020204" pitchFamily="34" charset="0"/>
              <a:buChar char="•"/>
            </a:pPr>
            <a:r>
              <a:rPr lang="en-US" sz="1867" dirty="0">
                <a:solidFill>
                  <a:schemeClr val="tx1"/>
                </a:solidFill>
              </a:rPr>
              <a:t>Reviewed MDR and approved resulting changes to the </a:t>
            </a:r>
            <a:r>
              <a:rPr lang="en-US" sz="1867" dirty="0" err="1">
                <a:solidFill>
                  <a:schemeClr val="tx1"/>
                </a:solidFill>
              </a:rPr>
              <a:t>TGbc</a:t>
            </a:r>
            <a:r>
              <a:rPr lang="en-US" sz="1867" dirty="0">
                <a:solidFill>
                  <a:schemeClr val="tx1"/>
                </a:solidFill>
              </a:rPr>
              <a:t> draft</a:t>
            </a:r>
          </a:p>
          <a:p>
            <a:pPr marL="380990" indent="-380990">
              <a:buFont typeface="Arial" panose="020B0604020202020204" pitchFamily="34" charset="0"/>
              <a:buChar char="•"/>
            </a:pPr>
            <a:r>
              <a:rPr lang="en-US" sz="1867" dirty="0">
                <a:solidFill>
                  <a:schemeClr val="tx1"/>
                </a:solidFill>
              </a:rPr>
              <a:t>Interaction with voters having a “standing no-vote” to identify unsatisfied comment resolutions and to identify potential further changes to the draft to satisfy the commenter </a:t>
            </a:r>
            <a:r>
              <a:rPr lang="en-US" sz="1867" dirty="0" err="1">
                <a:solidFill>
                  <a:schemeClr val="tx1"/>
                </a:solidFill>
              </a:rPr>
              <a:t>wrt</a:t>
            </a:r>
            <a:r>
              <a:rPr lang="en-US" sz="1867" dirty="0">
                <a:solidFill>
                  <a:schemeClr val="tx1"/>
                </a:solidFill>
              </a:rPr>
              <a:t>. to all of the submitted comments</a:t>
            </a:r>
          </a:p>
          <a:p>
            <a:pPr marL="380990" indent="-380990">
              <a:buFont typeface="Arial" panose="020B0604020202020204" pitchFamily="34" charset="0"/>
              <a:buChar char="•"/>
            </a:pPr>
            <a:r>
              <a:rPr lang="en-US" sz="1867" dirty="0">
                <a:solidFill>
                  <a:schemeClr val="tx1"/>
                </a:solidFill>
              </a:rPr>
              <a:t>Motion to request WG to start Recirculation Ballot on D4.0</a:t>
            </a:r>
          </a:p>
          <a:p>
            <a:pPr marL="380990" indent="-380990">
              <a:buFont typeface="Arial" panose="020B0604020202020204" pitchFamily="34" charset="0"/>
              <a:buChar char="•"/>
            </a:pPr>
            <a:r>
              <a:rPr lang="en-US" sz="1867" dirty="0">
                <a:solidFill>
                  <a:schemeClr val="tx1"/>
                </a:solidFill>
              </a:rPr>
              <a:t>Timeline approved</a:t>
            </a:r>
          </a:p>
        </p:txBody>
      </p:sp>
      <p:sp>
        <p:nvSpPr>
          <p:cNvPr id="7" name="Footer Placeholder 6">
            <a:extLst>
              <a:ext uri="{FF2B5EF4-FFF2-40B4-BE49-F238E27FC236}">
                <a16:creationId xmlns:a16="http://schemas.microsoft.com/office/drawing/2014/main" id="{8D33F1DD-EB49-4534-98B8-5EFA00BD51E2}"/>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02048B4E-D5FC-45CB-8F79-C3CF10BCB52B}"/>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9" name="Date Placeholder 8">
            <a:extLst>
              <a:ext uri="{FF2B5EF4-FFF2-40B4-BE49-F238E27FC236}">
                <a16:creationId xmlns:a16="http://schemas.microsoft.com/office/drawing/2014/main" id="{9BFB88BF-E843-4862-8C54-F4AB9624B698}"/>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33001107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tx1"/>
                </a:solidFill>
              </a:rPr>
              <a:t>TGbc</a:t>
            </a:r>
            <a:r>
              <a:rPr lang="en-US" dirty="0">
                <a:solidFill>
                  <a:schemeClr val="tx1"/>
                </a:solidFill>
              </a:rPr>
              <a:t> schedule (revised)</a:t>
            </a:r>
          </a:p>
        </p:txBody>
      </p:sp>
      <p:sp>
        <p:nvSpPr>
          <p:cNvPr id="7" name="Inhaltsplatzhalter 2">
            <a:extLst>
              <a:ext uri="{FF2B5EF4-FFF2-40B4-BE49-F238E27FC236}">
                <a16:creationId xmlns:a16="http://schemas.microsoft.com/office/drawing/2014/main" id="{2F694896-C649-894C-96D2-15E938CA17CC}"/>
              </a:ext>
            </a:extLst>
          </p:cNvPr>
          <p:cNvSpPr txBox="1">
            <a:spLocks/>
          </p:cNvSpPr>
          <p:nvPr/>
        </p:nvSpPr>
        <p:spPr bwMode="auto">
          <a:xfrm>
            <a:off x="914401" y="1604798"/>
            <a:ext cx="10361084" cy="3936439"/>
          </a:xfrm>
          <a:prstGeom prst="rect">
            <a:avLst/>
          </a:prstGeom>
          <a:noFill/>
          <a:ln w="9525">
            <a:noFill/>
            <a:round/>
            <a:headEnd/>
            <a:tailEnd/>
          </a:ln>
          <a:effectLst/>
        </p:spPr>
        <p:txBody>
          <a:bodyPr vert="horz" wrap="square" lIns="122880" tIns="61440" rIns="122880" bIns="61440" numCol="1" anchor="t" anchorCtr="0" compatLnSpc="1">
            <a:prstTxWarp prst="textNoShape">
              <a:avLst/>
            </a:prstTxWarp>
          </a:bodyPr>
          <a:lst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a:lstStyle>
          <a:p>
            <a:pPr marL="0" indent="0">
              <a:lnSpc>
                <a:spcPct val="80000"/>
              </a:lnSpc>
            </a:pPr>
            <a:r>
              <a:rPr lang="en-US" altLang="en-US" sz="1467" dirty="0">
                <a:solidFill>
                  <a:schemeClr val="tx1"/>
                </a:solidFill>
              </a:rPr>
              <a:t>January 2019		First meeting as a task group</a:t>
            </a:r>
          </a:p>
          <a:p>
            <a:pPr marL="0" indent="0">
              <a:lnSpc>
                <a:spcPct val="80000"/>
              </a:lnSpc>
            </a:pPr>
            <a:r>
              <a:rPr lang="en-US" altLang="en-US" sz="1467" dirty="0">
                <a:solidFill>
                  <a:schemeClr val="tx1"/>
                </a:solidFill>
              </a:rPr>
              <a:t>June 2020			Call for comments on D0.1</a:t>
            </a:r>
          </a:p>
          <a:p>
            <a:pPr marL="0" indent="0">
              <a:lnSpc>
                <a:spcPct val="80000"/>
              </a:lnSpc>
            </a:pPr>
            <a:r>
              <a:rPr lang="en-US" altLang="en-US" sz="1467" dirty="0">
                <a:solidFill>
                  <a:schemeClr val="tx1"/>
                </a:solidFill>
              </a:rPr>
              <a:t>November 2020		Initial WGLB (D1.0)</a:t>
            </a:r>
          </a:p>
          <a:p>
            <a:pPr marL="0" indent="0">
              <a:lnSpc>
                <a:spcPct val="80000"/>
              </a:lnSpc>
            </a:pPr>
            <a:r>
              <a:rPr lang="en-US" altLang="en-US" sz="1467" dirty="0">
                <a:solidFill>
                  <a:schemeClr val="tx1"/>
                </a:solidFill>
              </a:rPr>
              <a:t>September 2021		D2.0 WG Recirculation LB</a:t>
            </a:r>
          </a:p>
          <a:p>
            <a:pPr marL="0" indent="0">
              <a:lnSpc>
                <a:spcPct val="80000"/>
              </a:lnSpc>
            </a:pPr>
            <a:r>
              <a:rPr lang="en-US" altLang="en-US" sz="1467" dirty="0">
                <a:solidFill>
                  <a:schemeClr val="tx1"/>
                </a:solidFill>
              </a:rPr>
              <a:t>March 2022			D3.0 WG Recirculation LB</a:t>
            </a:r>
          </a:p>
          <a:p>
            <a:pPr marL="0" indent="0">
              <a:lnSpc>
                <a:spcPct val="80000"/>
              </a:lnSpc>
            </a:pPr>
            <a:r>
              <a:rPr lang="en-US" altLang="en-US" sz="1467" dirty="0">
                <a:solidFill>
                  <a:schemeClr val="tx1"/>
                </a:solidFill>
              </a:rPr>
              <a:t>May				intermediate version D3.1</a:t>
            </a:r>
          </a:p>
          <a:p>
            <a:pPr marL="0" indent="0">
              <a:lnSpc>
                <a:spcPct val="80000"/>
              </a:lnSpc>
            </a:pPr>
            <a:r>
              <a:rPr lang="en-US" altLang="en-US" sz="1467" dirty="0">
                <a:solidFill>
                  <a:schemeClr val="tx1"/>
                </a:solidFill>
              </a:rPr>
              <a:t>					Editorial reviews: MEC &amp; MDR on D3.1</a:t>
            </a:r>
          </a:p>
          <a:p>
            <a:pPr marL="0" indent="0">
              <a:lnSpc>
                <a:spcPct val="80000"/>
              </a:lnSpc>
            </a:pPr>
            <a:r>
              <a:rPr lang="en-US" altLang="en-US" sz="1467" dirty="0">
                <a:solidFill>
                  <a:schemeClr val="tx1"/>
                </a:solidFill>
              </a:rPr>
              <a:t>June				Form SAB Pool</a:t>
            </a:r>
          </a:p>
          <a:p>
            <a:pPr marL="0" indent="0">
              <a:lnSpc>
                <a:spcPct val="80000"/>
              </a:lnSpc>
            </a:pPr>
            <a:r>
              <a:rPr lang="en-US" altLang="en-US" sz="1467" dirty="0">
                <a:solidFill>
                  <a:schemeClr val="tx1"/>
                </a:solidFill>
              </a:rPr>
              <a:t>July 	2022			D4.0 WG Recirculation LB </a:t>
            </a:r>
          </a:p>
          <a:p>
            <a:pPr marL="0" indent="0">
              <a:lnSpc>
                <a:spcPct val="80000"/>
              </a:lnSpc>
            </a:pPr>
            <a:r>
              <a:rPr lang="en-US" altLang="en-US" sz="1467" dirty="0">
                <a:solidFill>
                  <a:schemeClr val="tx1"/>
                </a:solidFill>
                <a:highlight>
                  <a:srgbClr val="FFFF00"/>
                </a:highlight>
              </a:rPr>
              <a:t>				</a:t>
            </a:r>
            <a:r>
              <a:rPr lang="en-US" altLang="en-US" sz="1467" strike="sngStrike" dirty="0">
                <a:solidFill>
                  <a:schemeClr val="tx1"/>
                </a:solidFill>
                <a:highlight>
                  <a:srgbClr val="FFFF00"/>
                </a:highlight>
              </a:rPr>
              <a:t>EC Request for conditional approval</a:t>
            </a:r>
          </a:p>
          <a:p>
            <a:pPr marL="0" indent="0">
              <a:lnSpc>
                <a:spcPct val="80000"/>
              </a:lnSpc>
            </a:pPr>
            <a:r>
              <a:rPr lang="en-US" altLang="en-US" sz="1467" strike="sngStrike" dirty="0">
                <a:solidFill>
                  <a:schemeClr val="tx1"/>
                </a:solidFill>
                <a:highlight>
                  <a:srgbClr val="FFFF00"/>
                </a:highlight>
              </a:rPr>
              <a:t>Jul -- Sep 2022		D4.0-unchanged WG Recirculation LB (if required)</a:t>
            </a:r>
          </a:p>
          <a:p>
            <a:pPr marL="0" indent="0">
              <a:lnSpc>
                <a:spcPct val="80000"/>
              </a:lnSpc>
            </a:pPr>
            <a:r>
              <a:rPr lang="en-US" altLang="en-US" sz="1467" dirty="0">
                <a:solidFill>
                  <a:schemeClr val="tx1"/>
                </a:solidFill>
                <a:highlight>
                  <a:srgbClr val="FFFF00"/>
                </a:highlight>
              </a:rPr>
              <a:t>Sep 2022			D5.0; potentially unchanged</a:t>
            </a:r>
          </a:p>
          <a:p>
            <a:pPr marL="0" indent="0">
              <a:lnSpc>
                <a:spcPct val="80000"/>
              </a:lnSpc>
            </a:pPr>
            <a:r>
              <a:rPr lang="en-US" altLang="en-US" sz="1467" dirty="0">
                <a:solidFill>
                  <a:schemeClr val="tx1"/>
                </a:solidFill>
                <a:highlight>
                  <a:srgbClr val="FFFF00"/>
                </a:highlight>
              </a:rPr>
              <a:t>Oct 2022 EC telco	EC approval to go to SA Ballot (conditional or unconditional)</a:t>
            </a:r>
          </a:p>
          <a:p>
            <a:pPr marL="0" indent="0">
              <a:lnSpc>
                <a:spcPct val="80000"/>
              </a:lnSpc>
            </a:pPr>
            <a:r>
              <a:rPr lang="en-US" altLang="en-US" sz="1467" strike="sngStrike" dirty="0">
                <a:solidFill>
                  <a:schemeClr val="tx1"/>
                </a:solidFill>
                <a:highlight>
                  <a:srgbClr val="FFFF00"/>
                </a:highlight>
              </a:rPr>
              <a:t>August			Initial SAB (D4.0)</a:t>
            </a:r>
          </a:p>
          <a:p>
            <a:pPr marL="0" indent="0">
              <a:lnSpc>
                <a:spcPct val="80000"/>
              </a:lnSpc>
            </a:pPr>
            <a:r>
              <a:rPr lang="en-US" altLang="en-US" sz="1467" dirty="0">
                <a:solidFill>
                  <a:schemeClr val="tx1"/>
                </a:solidFill>
                <a:highlight>
                  <a:srgbClr val="FFFF00"/>
                </a:highlight>
              </a:rPr>
              <a:t>October			Initial SAB (D5.0)</a:t>
            </a:r>
          </a:p>
          <a:p>
            <a:pPr marL="0" indent="0">
              <a:lnSpc>
                <a:spcPct val="80000"/>
              </a:lnSpc>
            </a:pPr>
            <a:r>
              <a:rPr lang="en-US" altLang="en-US" sz="1467" dirty="0">
                <a:solidFill>
                  <a:schemeClr val="tx1"/>
                </a:solidFill>
              </a:rPr>
              <a:t>January 2023		Recirculation SAB</a:t>
            </a:r>
          </a:p>
          <a:p>
            <a:pPr marL="0" indent="0">
              <a:lnSpc>
                <a:spcPct val="80000"/>
              </a:lnSpc>
            </a:pPr>
            <a:r>
              <a:rPr lang="en-US" altLang="en-US" sz="1467" dirty="0">
                <a:solidFill>
                  <a:schemeClr val="tx1"/>
                </a:solidFill>
              </a:rPr>
              <a:t>July 2023			EC approval to </a:t>
            </a:r>
            <a:r>
              <a:rPr lang="en-US" altLang="en-US" sz="1467" dirty="0" err="1">
                <a:solidFill>
                  <a:schemeClr val="tx1"/>
                </a:solidFill>
              </a:rPr>
              <a:t>RevCom</a:t>
            </a:r>
            <a:endParaRPr lang="en-US" altLang="en-US" sz="1467" dirty="0">
              <a:solidFill>
                <a:schemeClr val="tx1"/>
              </a:solidFill>
            </a:endParaRPr>
          </a:p>
          <a:p>
            <a:pPr marL="0" indent="0">
              <a:lnSpc>
                <a:spcPct val="80000"/>
              </a:lnSpc>
            </a:pPr>
            <a:r>
              <a:rPr lang="en-US" altLang="en-US" sz="1467" dirty="0">
                <a:solidFill>
                  <a:schemeClr val="tx1"/>
                </a:solidFill>
              </a:rPr>
              <a:t>July 2023			</a:t>
            </a:r>
            <a:r>
              <a:rPr lang="en-US" altLang="en-US" sz="1467" dirty="0" err="1">
                <a:solidFill>
                  <a:schemeClr val="tx1"/>
                </a:solidFill>
              </a:rPr>
              <a:t>RevCom</a:t>
            </a:r>
            <a:r>
              <a:rPr lang="en-US" altLang="en-US" sz="1467" dirty="0">
                <a:solidFill>
                  <a:schemeClr val="tx1"/>
                </a:solidFill>
              </a:rPr>
              <a:t>/SASB approval</a:t>
            </a:r>
            <a:endParaRPr lang="en-US" sz="1467" dirty="0">
              <a:solidFill>
                <a:schemeClr val="tx1"/>
              </a:solidFill>
            </a:endParaRPr>
          </a:p>
        </p:txBody>
      </p:sp>
      <p:sp>
        <p:nvSpPr>
          <p:cNvPr id="3" name="Footer Placeholder 2">
            <a:extLst>
              <a:ext uri="{FF2B5EF4-FFF2-40B4-BE49-F238E27FC236}">
                <a16:creationId xmlns:a16="http://schemas.microsoft.com/office/drawing/2014/main" id="{858A2CE8-D603-4A23-A9A8-E9CB4A0ACCC2}"/>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71291D7F-0E76-4D9D-B81D-F5E8D3E44617}"/>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9" name="Date Placeholder 8">
            <a:extLst>
              <a:ext uri="{FF2B5EF4-FFF2-40B4-BE49-F238E27FC236}">
                <a16:creationId xmlns:a16="http://schemas.microsoft.com/office/drawing/2014/main" id="{9AFAD5B8-53D7-4950-B175-7CDFB6D44F79}"/>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1457302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5D719-5C9B-1DE0-E9D7-DA18E96C9EFD}"/>
              </a:ext>
            </a:extLst>
          </p:cNvPr>
          <p:cNvSpPr>
            <a:spLocks noGrp="1"/>
          </p:cNvSpPr>
          <p:nvPr>
            <p:ph type="title"/>
          </p:nvPr>
        </p:nvSpPr>
        <p:spPr/>
        <p:txBody>
          <a:bodyPr/>
          <a:lstStyle/>
          <a:p>
            <a:r>
              <a:rPr lang="en-US" dirty="0"/>
              <a:t>Motion for WG (Recirculation ballot)</a:t>
            </a:r>
          </a:p>
        </p:txBody>
      </p:sp>
      <p:sp>
        <p:nvSpPr>
          <p:cNvPr id="3" name="Content Placeholder 2">
            <a:extLst>
              <a:ext uri="{FF2B5EF4-FFF2-40B4-BE49-F238E27FC236}">
                <a16:creationId xmlns:a16="http://schemas.microsoft.com/office/drawing/2014/main" id="{5F55C7D0-F2C3-C894-7138-3B43434CA2AB}"/>
              </a:ext>
            </a:extLst>
          </p:cNvPr>
          <p:cNvSpPr>
            <a:spLocks noGrp="1"/>
          </p:cNvSpPr>
          <p:nvPr>
            <p:ph idx="1"/>
          </p:nvPr>
        </p:nvSpPr>
        <p:spPr/>
        <p:txBody>
          <a:bodyPr/>
          <a:lstStyle/>
          <a:p>
            <a:pPr lvl="0"/>
            <a:r>
              <a:rPr lang="en-US" sz="2133" dirty="0"/>
              <a:t>Move to request the 802.11 WG to approve the following motion:</a:t>
            </a:r>
          </a:p>
          <a:p>
            <a:pPr lvl="0">
              <a:buFont typeface="Arial" panose="020B0604020202020204" pitchFamily="34" charset="0"/>
              <a:buChar char="•"/>
            </a:pPr>
            <a:r>
              <a:rPr lang="en-US" sz="2133" dirty="0"/>
              <a:t>Having approved comment resolutions for all of the comments received from LB 264 on </a:t>
            </a:r>
            <a:r>
              <a:rPr lang="en-US" sz="2133" dirty="0" err="1"/>
              <a:t>TGbc</a:t>
            </a:r>
            <a:r>
              <a:rPr lang="en-US" sz="2133" dirty="0"/>
              <a:t> D3.0 as contained in document 11-22/0686r16,</a:t>
            </a:r>
            <a:endParaRPr lang="en-GB" sz="2133" dirty="0"/>
          </a:p>
          <a:p>
            <a:pPr lvl="0">
              <a:buFont typeface="Arial" panose="020B0604020202020204" pitchFamily="34" charset="0"/>
              <a:buChar char="•"/>
            </a:pPr>
            <a:r>
              <a:rPr lang="en-US" sz="2133" dirty="0"/>
              <a:t>Instruct the editor to prepare Draft D4.0 incorporating these resolutions and additional changes to the draft as motioned per 11-18/2123r60,</a:t>
            </a:r>
            <a:endParaRPr lang="en-GB" sz="2133" dirty="0"/>
          </a:p>
          <a:p>
            <a:pPr lvl="0">
              <a:buFont typeface="Arial" panose="020B0604020202020204" pitchFamily="34" charset="0"/>
              <a:buChar char="•"/>
            </a:pPr>
            <a:r>
              <a:rPr lang="en-US" sz="2133" dirty="0"/>
              <a:t>Approve a 10 day Working Group Recirculation Ballot asking the question “Should </a:t>
            </a:r>
            <a:r>
              <a:rPr lang="en-US" sz="2133" dirty="0" err="1"/>
              <a:t>TGbc</a:t>
            </a:r>
            <a:r>
              <a:rPr lang="en-US" sz="2133" dirty="0"/>
              <a:t> D4.0 be forwarded to SA Ballot?”</a:t>
            </a:r>
          </a:p>
          <a:p>
            <a:pPr lvl="0">
              <a:buFont typeface="Arial" panose="020B0604020202020204" pitchFamily="34" charset="0"/>
              <a:buChar char="•"/>
            </a:pPr>
            <a:endParaRPr lang="en-GB" sz="2133" dirty="0"/>
          </a:p>
          <a:p>
            <a:r>
              <a:rPr lang="en-US" sz="2133" dirty="0"/>
              <a:t>In TG:</a:t>
            </a:r>
          </a:p>
          <a:p>
            <a:r>
              <a:rPr lang="en-US" sz="2133" dirty="0"/>
              <a:t>	Mover / Second: Stephen McCann / </a:t>
            </a:r>
            <a:r>
              <a:rPr lang="en-GB" sz="2133" dirty="0"/>
              <a:t>Abhishek Patil</a:t>
            </a:r>
            <a:endParaRPr lang="en-US" sz="2133" dirty="0"/>
          </a:p>
          <a:p>
            <a:r>
              <a:rPr lang="en-US" sz="2133" dirty="0"/>
              <a:t>	Y/N/A:  9/0/0</a:t>
            </a:r>
          </a:p>
        </p:txBody>
      </p:sp>
      <p:sp>
        <p:nvSpPr>
          <p:cNvPr id="7" name="Footer Placeholder 6">
            <a:extLst>
              <a:ext uri="{FF2B5EF4-FFF2-40B4-BE49-F238E27FC236}">
                <a16:creationId xmlns:a16="http://schemas.microsoft.com/office/drawing/2014/main" id="{70860D7B-FB26-4234-9FDF-7BF45408446E}"/>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B38CE364-52A1-4322-926C-5BBC366B70B7}"/>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9" name="Date Placeholder 8">
            <a:extLst>
              <a:ext uri="{FF2B5EF4-FFF2-40B4-BE49-F238E27FC236}">
                <a16:creationId xmlns:a16="http://schemas.microsoft.com/office/drawing/2014/main" id="{F1E7B077-4C63-4F26-A355-5097F2CF985B}"/>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4534575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09800" y="684214"/>
            <a:ext cx="7772400" cy="1160463"/>
          </a:xfrm>
          <a:ln/>
        </p:spPr>
        <p:txBody>
          <a:bodyPr vert="horz" wrap="square" lIns="90000" tIns="46800" rIns="90000" bIns="46800" numCol="1" anchor="ctr" anchorCtr="0" compatLnSpc="1">
            <a:prstTxWarp prst="textNoShape">
              <a:avLst/>
            </a:prstTxWarp>
          </a:bodyPr>
          <a:lstStyle/>
          <a:p>
            <a:r>
              <a:rPr lang="en-US" dirty="0"/>
              <a:t>Plans for Next Meeting &amp; Upcoming </a:t>
            </a:r>
            <a:r>
              <a:rPr lang="en-US" dirty="0" err="1"/>
              <a:t>Telcos</a:t>
            </a:r>
            <a:endParaRPr lang="en-US" dirty="0"/>
          </a:p>
        </p:txBody>
      </p:sp>
      <p:sp>
        <p:nvSpPr>
          <p:cNvPr id="10242" name="Rectangle 2"/>
          <p:cNvSpPr>
            <a:spLocks noGrp="1" noChangeArrowheads="1"/>
          </p:cNvSpPr>
          <p:nvPr>
            <p:ph type="body" idx="1"/>
          </p:nvPr>
        </p:nvSpPr>
        <p:spPr>
          <a:xfrm>
            <a:off x="911423" y="1796819"/>
            <a:ext cx="10463599" cy="4208463"/>
          </a:xfrm>
          <a:ln/>
        </p:spPr>
        <p:txBody>
          <a:bodyPr/>
          <a:lstStyle/>
          <a:p>
            <a:pPr marL="0" indent="0"/>
            <a:r>
              <a:rPr lang="en-US" sz="2133" dirty="0" err="1">
                <a:solidFill>
                  <a:schemeClr val="tx1"/>
                </a:solidFill>
              </a:rPr>
              <a:t>Telcos</a:t>
            </a:r>
            <a:endParaRPr lang="en-US" sz="2133" dirty="0">
              <a:solidFill>
                <a:schemeClr val="tx1"/>
              </a:solidFill>
            </a:endParaRPr>
          </a:p>
          <a:p>
            <a:pPr marL="380990" indent="-380990">
              <a:buFont typeface="Arial" panose="020B0604020202020204" pitchFamily="34" charset="0"/>
              <a:buChar char="•"/>
            </a:pPr>
            <a:r>
              <a:rPr lang="en-US" sz="2133" dirty="0">
                <a:solidFill>
                  <a:schemeClr val="tx1"/>
                </a:solidFill>
              </a:rPr>
              <a:t>Discuss feedback from voters having a ”standing no-vote”</a:t>
            </a:r>
          </a:p>
          <a:p>
            <a:pPr marL="380990" indent="-380990">
              <a:buFont typeface="Arial" panose="020B0604020202020204" pitchFamily="34" charset="0"/>
              <a:buChar char="•"/>
            </a:pPr>
            <a:r>
              <a:rPr lang="en-US" sz="2133" dirty="0">
                <a:solidFill>
                  <a:schemeClr val="tx1"/>
                </a:solidFill>
              </a:rPr>
              <a:t>Work on comment resolutions for comments received from D4.0 Recirc Ballot</a:t>
            </a:r>
          </a:p>
          <a:p>
            <a:pPr marL="0" indent="0"/>
            <a:endParaRPr lang="en-US" sz="2133" dirty="0">
              <a:solidFill>
                <a:schemeClr val="tx1"/>
              </a:solidFill>
            </a:endParaRPr>
          </a:p>
          <a:p>
            <a:pPr marL="0" indent="0"/>
            <a:r>
              <a:rPr lang="en-US" sz="2133" dirty="0">
                <a:solidFill>
                  <a:schemeClr val="tx1"/>
                </a:solidFill>
              </a:rPr>
              <a:t>Upcoming meeting</a:t>
            </a:r>
          </a:p>
          <a:p>
            <a:pPr marL="380990" indent="-380990">
              <a:buFont typeface="Arial" panose="020B0604020202020204" pitchFamily="34" charset="0"/>
              <a:buChar char="•"/>
            </a:pPr>
            <a:r>
              <a:rPr lang="en-US" sz="2133" dirty="0">
                <a:solidFill>
                  <a:schemeClr val="tx1"/>
                </a:solidFill>
              </a:rPr>
              <a:t>Comment resolution for comments on D4.0</a:t>
            </a:r>
          </a:p>
          <a:p>
            <a:pPr marL="380990" indent="-380990">
              <a:buFont typeface="Arial" panose="020B0604020202020204" pitchFamily="34" charset="0"/>
              <a:buChar char="•"/>
            </a:pPr>
            <a:r>
              <a:rPr lang="en-US" sz="2133" dirty="0">
                <a:solidFill>
                  <a:schemeClr val="tx1"/>
                </a:solidFill>
              </a:rPr>
              <a:t>Preparation for EC approval for SA Ballot</a:t>
            </a:r>
          </a:p>
          <a:p>
            <a:pPr marL="380990" indent="-380990">
              <a:buFont typeface="Arial" panose="020B0604020202020204" pitchFamily="34" charset="0"/>
              <a:buChar char="•"/>
            </a:pPr>
            <a:endParaRPr lang="en-US" sz="2133" dirty="0">
              <a:solidFill>
                <a:schemeClr val="tx1"/>
              </a:solidFill>
            </a:endParaRPr>
          </a:p>
          <a:p>
            <a:pPr marL="0" indent="0"/>
            <a:r>
              <a:rPr lang="en-US" sz="2133" dirty="0">
                <a:solidFill>
                  <a:schemeClr val="tx1"/>
                </a:solidFill>
              </a:rPr>
              <a:t>Weekly </a:t>
            </a:r>
            <a:r>
              <a:rPr lang="en-US" sz="2133" dirty="0" err="1">
                <a:solidFill>
                  <a:schemeClr val="tx1"/>
                </a:solidFill>
              </a:rPr>
              <a:t>Telcos</a:t>
            </a:r>
            <a:endParaRPr lang="en-US" sz="2133" dirty="0">
              <a:solidFill>
                <a:schemeClr val="tx1"/>
              </a:solidFill>
            </a:endParaRPr>
          </a:p>
          <a:p>
            <a:pPr>
              <a:buFont typeface="Arial" panose="020B0604020202020204" pitchFamily="34" charset="0"/>
              <a:buChar char="•"/>
            </a:pPr>
            <a:r>
              <a:rPr lang="en-US" sz="2133" dirty="0"/>
              <a:t>Tuesdays, 10:00h – 11.00h ET (1 hours)</a:t>
            </a:r>
          </a:p>
        </p:txBody>
      </p:sp>
      <p:sp>
        <p:nvSpPr>
          <p:cNvPr id="2" name="Footer Placeholder 1">
            <a:extLst>
              <a:ext uri="{FF2B5EF4-FFF2-40B4-BE49-F238E27FC236}">
                <a16:creationId xmlns:a16="http://schemas.microsoft.com/office/drawing/2014/main" id="{561EC3E1-D3CF-41ED-B558-00A77B808DB9}"/>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8CB97726-3C4F-4848-8E9C-027713FB6532}"/>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7" name="Date Placeholder 6">
            <a:extLst>
              <a:ext uri="{FF2B5EF4-FFF2-40B4-BE49-F238E27FC236}">
                <a16:creationId xmlns:a16="http://schemas.microsoft.com/office/drawing/2014/main" id="{12B266BF-22DC-4D90-9FF3-EEE306F8A79B}"/>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41150258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May to July)</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July 2022</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9" name="Content Placeholder 8">
            <a:extLst>
              <a:ext uri="{FF2B5EF4-FFF2-40B4-BE49-F238E27FC236}">
                <a16:creationId xmlns:a16="http://schemas.microsoft.com/office/drawing/2014/main" id="{07EE38D3-C0F8-4E5C-B50A-2D77D67466A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12644" y="1752601"/>
            <a:ext cx="8602956" cy="4701094"/>
          </a:xfrm>
        </p:spPr>
      </p:pic>
    </p:spTree>
    <p:extLst>
      <p:ext uri="{BB962C8B-B14F-4D97-AF65-F5344CB8AC3E}">
        <p14:creationId xmlns:p14="http://schemas.microsoft.com/office/powerpoint/2010/main" val="29677421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References</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11-22/0863</a:t>
            </a:r>
          </a:p>
          <a:p>
            <a:r>
              <a:rPr lang="en-US" dirty="0"/>
              <a:t>Meeting / Chair’s Slide Deck:		11-22/0864</a:t>
            </a:r>
          </a:p>
          <a:p>
            <a:r>
              <a:rPr lang="en-US" dirty="0"/>
              <a:t>Meeting minutes:					11-22/0774</a:t>
            </a:r>
          </a:p>
          <a:p>
            <a:r>
              <a:rPr lang="en-US" dirty="0"/>
              <a:t>Snapshot Slide:						11-22/0865</a:t>
            </a:r>
          </a:p>
          <a:p>
            <a:r>
              <a:rPr lang="en-US" dirty="0"/>
              <a:t>Closing report:						11-22/0866</a:t>
            </a:r>
          </a:p>
          <a:p>
            <a:endParaRPr lang="en-US" dirty="0"/>
          </a:p>
          <a:p>
            <a:r>
              <a:rPr lang="en-US" dirty="0" err="1"/>
              <a:t>TGbc</a:t>
            </a:r>
            <a:r>
              <a:rPr lang="en-US" dirty="0"/>
              <a:t> Motion Booklet:				11-18/2123</a:t>
            </a:r>
          </a:p>
          <a:p>
            <a:r>
              <a:rPr lang="en-US" dirty="0" err="1"/>
              <a:t>TGbc</a:t>
            </a:r>
            <a:r>
              <a:rPr lang="en-US" dirty="0"/>
              <a:t> Selection Procedure:			11-19/0135</a:t>
            </a:r>
          </a:p>
          <a:p>
            <a:r>
              <a:rPr lang="en-US" dirty="0" err="1"/>
              <a:t>TGbc</a:t>
            </a:r>
            <a:r>
              <a:rPr lang="en-US" dirty="0"/>
              <a:t> Functional Requirements:	11-19/0151</a:t>
            </a:r>
          </a:p>
          <a:p>
            <a:r>
              <a:rPr lang="en-US" dirty="0" err="1"/>
              <a:t>TGbc</a:t>
            </a:r>
            <a:r>
              <a:rPr lang="en-US" dirty="0"/>
              <a:t> </a:t>
            </a:r>
            <a:r>
              <a:rPr lang="en-US" dirty="0" err="1"/>
              <a:t>UseCase</a:t>
            </a:r>
            <a:r>
              <a:rPr lang="en-US" dirty="0"/>
              <a:t> Document:			11-19/268</a:t>
            </a:r>
          </a:p>
        </p:txBody>
      </p:sp>
      <p:sp>
        <p:nvSpPr>
          <p:cNvPr id="2" name="Footer Placeholder 1">
            <a:extLst>
              <a:ext uri="{FF2B5EF4-FFF2-40B4-BE49-F238E27FC236}">
                <a16:creationId xmlns:a16="http://schemas.microsoft.com/office/drawing/2014/main" id="{DB3CAAE7-7749-4D1D-9A51-4365E279328D}"/>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7D3F342C-C4DB-4362-9FDA-C751B1789623}"/>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7" name="Date Placeholder 6">
            <a:extLst>
              <a:ext uri="{FF2B5EF4-FFF2-40B4-BE49-F238E27FC236}">
                <a16:creationId xmlns:a16="http://schemas.microsoft.com/office/drawing/2014/main" id="{2795191A-32FB-4F3C-B126-3DBB00BB89EA}"/>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5721359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Jul 2022 </a:t>
            </a:r>
            <a:r>
              <a:rPr lang="en-US" altLang="zh-CN" dirty="0">
                <a:solidFill>
                  <a:srgbClr val="0000FF"/>
                </a:solidFill>
                <a:latin typeface="Arial Black" panose="020B0A04020102020204" pitchFamily="34" charset="0"/>
              </a:rPr>
              <a:t>Plenary</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IEEE 802.11 </a:t>
            </a:r>
            <a:r>
              <a:rPr lang="en-US" altLang="en-US" sz="3200" dirty="0" err="1">
                <a:solidFill>
                  <a:srgbClr val="0000FF"/>
                </a:solidFill>
                <a:latin typeface="Arial Black" panose="020B0A04020102020204" pitchFamily="34" charset="0"/>
              </a:rPr>
              <a:t>TGbd</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(ZTE)</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Vice Chair: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Hongyuan</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Zhang (NXP), </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Joseph Levy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InterDigital</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Yan Zhang (NXP)</a:t>
            </a:r>
          </a:p>
          <a:p>
            <a:pPr lvl="0">
              <a:lnSpc>
                <a:spcPct val="90000"/>
              </a:lnSpc>
              <a:buNone/>
              <a:defRPr/>
            </a:pPr>
            <a:r>
              <a:rPr lang="en-US" altLang="en-US" sz="2000" kern="0" dirty="0">
                <a:latin typeface="Arial" panose="020B0604020202020204" pitchFamily="34" charset="0"/>
              </a:rPr>
              <a:t> 		           	    Tech Editor:		 Yujin Noh (</a:t>
            </a:r>
            <a:r>
              <a:rPr lang="en-US" altLang="en-US" sz="2000" kern="0" dirty="0" err="1">
                <a:latin typeface="Arial" panose="020B0604020202020204" pitchFamily="34" charset="0"/>
              </a:rPr>
              <a:t>Senscomm</a:t>
            </a:r>
            <a:r>
              <a:rPr lang="en-US" altLang="en-US" sz="2000" kern="0" dirty="0">
                <a:latin typeface="Arial" panose="020B0604020202020204" pitchFamily="34" charset="0"/>
              </a:rPr>
              <a:t>)</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0A70F071-56A8-468A-BFAD-9E260AF67EB7}"/>
              </a:ext>
            </a:extLst>
          </p:cNvPr>
          <p:cNvSpPr>
            <a:spLocks noGrp="1"/>
          </p:cNvSpPr>
          <p:nvPr>
            <p:ph type="ftr" idx="11"/>
          </p:nvPr>
        </p:nvSpPr>
        <p:spPr/>
        <p:txBody>
          <a:bodyPr/>
          <a:lstStyle/>
          <a:p>
            <a:r>
              <a:rPr lang="en-GB"/>
              <a:t>Bo Sun, ZTE Corporation</a:t>
            </a:r>
          </a:p>
        </p:txBody>
      </p:sp>
      <p:sp>
        <p:nvSpPr>
          <p:cNvPr id="3" name="Slide Number Placeholder 2">
            <a:extLst>
              <a:ext uri="{FF2B5EF4-FFF2-40B4-BE49-F238E27FC236}">
                <a16:creationId xmlns:a16="http://schemas.microsoft.com/office/drawing/2014/main" id="{13C6E403-C614-42C6-8EB7-F45187A0A2AF}"/>
              </a:ext>
            </a:extLst>
          </p:cNvPr>
          <p:cNvSpPr>
            <a:spLocks noGrp="1"/>
          </p:cNvSpPr>
          <p:nvPr>
            <p:ph type="sldNum" idx="12"/>
          </p:nvPr>
        </p:nvSpPr>
        <p:spPr/>
        <p:txBody>
          <a:bodyPr/>
          <a:lstStyle/>
          <a:p>
            <a:r>
              <a:rPr lang="en-GB"/>
              <a:t>Slide </a:t>
            </a:r>
            <a:fld id="{06B781AF-4CCF-49B0-A572-DE54FBE5D942}" type="slidenum">
              <a:rPr lang="en-GB" smtClean="0"/>
              <a:pPr/>
              <a:t>61</a:t>
            </a:fld>
            <a:endParaRPr lang="en-GB"/>
          </a:p>
        </p:txBody>
      </p:sp>
      <p:sp>
        <p:nvSpPr>
          <p:cNvPr id="4" name="Date Placeholder 3">
            <a:extLst>
              <a:ext uri="{FF2B5EF4-FFF2-40B4-BE49-F238E27FC236}">
                <a16:creationId xmlns:a16="http://schemas.microsoft.com/office/drawing/2014/main" id="{140F80B7-713C-4D11-B21E-7C083BE1E24C}"/>
              </a:ext>
            </a:extLst>
          </p:cNvPr>
          <p:cNvSpPr>
            <a:spLocks noGrp="1"/>
          </p:cNvSpPr>
          <p:nvPr>
            <p:ph type="dt" idx="10"/>
          </p:nvPr>
        </p:nvSpPr>
        <p:spPr/>
        <p:txBody>
          <a:bodyPr/>
          <a:lstStyle/>
          <a:p>
            <a:r>
              <a:rPr lang="en-US"/>
              <a:t>July 2022</a:t>
            </a:r>
            <a:endParaRPr lang="en-GB"/>
          </a:p>
        </p:txBody>
      </p:sp>
    </p:spTree>
    <p:extLst>
      <p:ext uri="{BB962C8B-B14F-4D97-AF65-F5344CB8AC3E}">
        <p14:creationId xmlns:p14="http://schemas.microsoft.com/office/powerpoint/2010/main" val="5359406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87500" lnSpcReduction="10000"/>
          </a:bodyPr>
          <a:lstStyle/>
          <a:p>
            <a:pPr>
              <a:buFont typeface="Arial" panose="020B0604020202020204" pitchFamily="34" charset="0"/>
              <a:buChar char="•"/>
            </a:pPr>
            <a:r>
              <a:rPr lang="en-GB" altLang="en-US" dirty="0"/>
              <a:t>Before the week: the SA Recirculation Ballot for IEEE P802.11bd D5.0 was closed with 92% approval rate and 41 comments collected. All SA recirculation ballot comments were assigned.</a:t>
            </a:r>
          </a:p>
          <a:p>
            <a:pPr>
              <a:buFont typeface="Arial" panose="020B0604020202020204" pitchFamily="34" charset="0"/>
              <a:buChar char="•"/>
            </a:pPr>
            <a:r>
              <a:rPr lang="en-GB" altLang="en-US" dirty="0"/>
              <a:t>One </a:t>
            </a:r>
            <a:r>
              <a:rPr lang="en-GB" altLang="en-US" dirty="0" err="1"/>
              <a:t>TGbd</a:t>
            </a:r>
            <a:r>
              <a:rPr lang="en-GB" altLang="en-US" dirty="0"/>
              <a:t> session was held in this week and 3 CR documents were presented with resolutions to 25 CIDs ready for motion.</a:t>
            </a:r>
          </a:p>
          <a:p>
            <a:pPr>
              <a:buFont typeface="Arial" panose="020B0604020202020204" pitchFamily="34" charset="0"/>
              <a:buChar char="•"/>
            </a:pPr>
            <a:r>
              <a:rPr lang="en-GB" altLang="en-US" dirty="0"/>
              <a:t>Approved </a:t>
            </a:r>
            <a:r>
              <a:rPr lang="en-GB" altLang="en-US" dirty="0" err="1"/>
              <a:t>TGbd</a:t>
            </a:r>
            <a:r>
              <a:rPr lang="en-GB" altLang="en-US" dirty="0"/>
              <a:t> teleconference before Sep interim week </a:t>
            </a:r>
          </a:p>
          <a:p>
            <a:pPr>
              <a:buFont typeface="Arial" panose="020B0604020202020204" pitchFamily="34" charset="0"/>
              <a:buChar char="•"/>
            </a:pPr>
            <a:r>
              <a:rPr lang="en-GB" altLang="en-US" dirty="0" err="1"/>
              <a:t>TGbd</a:t>
            </a:r>
            <a:r>
              <a:rPr lang="en-GB" altLang="en-US" dirty="0"/>
              <a:t> agenda and minutes for this week are as below:</a:t>
            </a:r>
          </a:p>
          <a:p>
            <a:pPr lvl="1">
              <a:buFont typeface="Arial" panose="020B0604020202020204" pitchFamily="34" charset="0"/>
              <a:buChar char="•"/>
            </a:pPr>
            <a:r>
              <a:rPr lang="en-GB" altLang="en-US" dirty="0">
                <a:hlinkClick r:id="rId2"/>
              </a:rPr>
              <a:t>https://mentor.ieee.org/802.11/dcn/22/11-22-0849-02-00bd-tgbd-session-agenda-for-jul-plenary-2022.pptx</a:t>
            </a:r>
            <a:endParaRPr lang="en-GB" altLang="en-US" dirty="0"/>
          </a:p>
          <a:p>
            <a:pPr lvl="1">
              <a:buFont typeface="Arial" panose="020B0604020202020204" pitchFamily="34" charset="0"/>
              <a:buChar char="•"/>
            </a:pPr>
            <a:r>
              <a:rPr lang="en-US" altLang="en-GB" dirty="0">
                <a:hlinkClick r:id="rId3"/>
              </a:rPr>
              <a:t>https://mentor.ieee.org/802.11/dcn/22/11-22-1096-00-00bd-ieee-802-11bd-july-2022-plenary-meeting-minutes.docx</a:t>
            </a:r>
            <a:endParaRPr lang="en-US" altLang="en-GB" dirty="0"/>
          </a:p>
          <a:p>
            <a:pPr lvl="1">
              <a:buFont typeface="Arial" panose="020B0604020202020204" pitchFamily="34" charset="0"/>
              <a:buChar char="•"/>
            </a:pPr>
            <a:endParaRPr lang="en-US" altLang="en-GB" dirty="0"/>
          </a:p>
          <a:p>
            <a:pPr marL="57150" indent="0"/>
            <a:r>
              <a:rPr lang="en-US" altLang="en-GB" dirty="0"/>
              <a:t>Goal of future </a:t>
            </a:r>
            <a:r>
              <a:rPr lang="en-US" altLang="en-GB" dirty="0" err="1"/>
              <a:t>TGbd</a:t>
            </a:r>
            <a:r>
              <a:rPr lang="en-US" altLang="en-GB" dirty="0"/>
              <a:t> work: process CRC comment resolution and prepare next round SA recirculation ballot</a:t>
            </a:r>
          </a:p>
        </p:txBody>
      </p:sp>
      <p:sp>
        <p:nvSpPr>
          <p:cNvPr id="7" name="标题 6"/>
          <p:cNvSpPr>
            <a:spLocks noGrp="1"/>
          </p:cNvSpPr>
          <p:nvPr>
            <p:ph type="title"/>
          </p:nvPr>
        </p:nvSpPr>
        <p:spPr/>
        <p:txBody>
          <a:bodyPr/>
          <a:lstStyle/>
          <a:p>
            <a:r>
              <a:rPr lang="en-US" altLang="zh-CN" dirty="0" err="1"/>
              <a:t>TGbd’s</a:t>
            </a:r>
            <a:r>
              <a:rPr lang="en-US" altLang="zh-CN" dirty="0"/>
              <a:t> Progress during this plenary week</a:t>
            </a:r>
            <a:endParaRPr lang="zh-CN" altLang="en-US" dirty="0"/>
          </a:p>
        </p:txBody>
      </p:sp>
      <p:sp>
        <p:nvSpPr>
          <p:cNvPr id="2" name="Footer Placeholder 1">
            <a:extLst>
              <a:ext uri="{FF2B5EF4-FFF2-40B4-BE49-F238E27FC236}">
                <a16:creationId xmlns:a16="http://schemas.microsoft.com/office/drawing/2014/main" id="{B59A562C-7EBD-4AB1-9135-5C61F8F3E364}"/>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FE9625BD-B70E-46F1-B832-5E756484AB3D}"/>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9" name="Date Placeholder 8">
            <a:extLst>
              <a:ext uri="{FF2B5EF4-FFF2-40B4-BE49-F238E27FC236}">
                <a16:creationId xmlns:a16="http://schemas.microsoft.com/office/drawing/2014/main" id="{564C8C59-A0AA-4EE7-8FEA-75EDF14F1474}"/>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8484513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Timeline (updated) </a:t>
            </a:r>
            <a:br>
              <a:rPr lang="en-US" altLang="zh-CN" dirty="0"/>
            </a:br>
            <a:endParaRPr lang="zh-CN" altLang="en-US" sz="2400" u="sng" dirty="0">
              <a:solidFill>
                <a:srgbClr val="0070C0"/>
              </a:solidFill>
            </a:endParaRPr>
          </a:p>
        </p:txBody>
      </p:sp>
      <p:sp>
        <p:nvSpPr>
          <p:cNvPr id="7" name="文本占位符 2"/>
          <p:cNvSpPr txBox="1"/>
          <p:nvPr/>
        </p:nvSpPr>
        <p:spPr>
          <a:xfrm>
            <a:off x="2215430" y="1751012"/>
            <a:ext cx="8144392" cy="4573511"/>
          </a:xfrm>
          <a:prstGeom prst="rect">
            <a:avLst/>
          </a:prstGeom>
          <a:noFill/>
          <a:ln w="9525">
            <a:noFill/>
          </a:ln>
        </p:spPr>
        <p:txBody>
          <a:bodyPr lIns="92160" tIns="46080" rIns="92160" bIns="46080" anchor="t" anchorCtr="0">
            <a:normAutofit lnSpcReduction="10000"/>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buFont typeface="Arial" panose="020B0604020202020204" pitchFamily="34" charset="0"/>
              <a:buChar char="•"/>
              <a:defRPr/>
            </a:pPr>
            <a:r>
              <a:rPr lang="en-US" altLang="en-US" sz="2000" kern="0" dirty="0">
                <a:solidFill>
                  <a:srgbClr val="00B050"/>
                </a:solidFill>
                <a:sym typeface="+mn-ea"/>
              </a:rPr>
              <a:t>PAR approved							Dec 2018</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First TG meeting							Jan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D0.1 										</a:t>
            </a:r>
            <a:r>
              <a:rPr lang="en-US" altLang="en-US" sz="2000" kern="0" dirty="0">
                <a:solidFill>
                  <a:srgbClr val="00B050"/>
                </a:solidFill>
                <a:sym typeface="Wingdings" panose="05000000000000000000" pitchFamily="2" charset="2"/>
              </a:rPr>
              <a:t>Nov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D1.0 Letter Ballot						</a:t>
            </a:r>
            <a:r>
              <a:rPr lang="en-US" altLang="en-US" sz="2000" kern="0" dirty="0">
                <a:solidFill>
                  <a:srgbClr val="00B050"/>
                </a:solidFill>
                <a:cs typeface="+mn-ea"/>
                <a:sym typeface="Wingdings" panose="05000000000000000000" pitchFamily="2" charset="2"/>
              </a:rPr>
              <a:t>Oct 2020 </a:t>
            </a:r>
            <a:endParaRPr lang="en-US" altLang="en-US" sz="2000" kern="0" dirty="0">
              <a:solidFill>
                <a:srgbClr val="00B050"/>
              </a:solidFill>
              <a:cs typeface="+mn-ea"/>
            </a:endParaRPr>
          </a:p>
          <a:p>
            <a:pPr lvl="1" defTabSz="337185">
              <a:buFont typeface="Arial" panose="020B0604020202020204" pitchFamily="34" charset="0"/>
              <a:buChar char="•"/>
              <a:defRPr/>
            </a:pPr>
            <a:r>
              <a:rPr lang="en-US" altLang="en-US" sz="2000" kern="0" dirty="0">
                <a:solidFill>
                  <a:srgbClr val="00B050"/>
                </a:solidFill>
                <a:sym typeface="+mn-ea"/>
              </a:rPr>
              <a:t>D2.0 LB recirculation					</a:t>
            </a:r>
            <a:r>
              <a:rPr lang="en-US" altLang="en-US" sz="2000" kern="0" dirty="0">
                <a:solidFill>
                  <a:srgbClr val="00B050"/>
                </a:solidFill>
                <a:cs typeface="+mn-ea"/>
                <a:sym typeface="Wingdings" panose="05000000000000000000" pitchFamily="2" charset="2"/>
              </a:rPr>
              <a:t>Jul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Form SA Ballot Pool					</a:t>
            </a:r>
            <a:r>
              <a:rPr lang="en-US" altLang="en-US" sz="2000" kern="0" dirty="0">
                <a:solidFill>
                  <a:srgbClr val="00B050"/>
                </a:solidFill>
                <a:cs typeface="+mn-ea"/>
                <a:sym typeface="Wingdings" panose="05000000000000000000" pitchFamily="2" charset="2"/>
              </a:rPr>
              <a:t>Nov 1 to Nov 30,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D3.0 LB recirculation					Dec</a:t>
            </a:r>
            <a:r>
              <a:rPr lang="en-US" altLang="en-US" sz="2000" kern="0" dirty="0">
                <a:solidFill>
                  <a:srgbClr val="00B050"/>
                </a:solidFill>
                <a:cs typeface="+mn-ea"/>
                <a:sym typeface="Wingdings" panose="05000000000000000000" pitchFamily="2" charset="2"/>
              </a:rPr>
              <a:t>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D4.0 LB recirculation					Mar 2022</a:t>
            </a:r>
          </a:p>
          <a:p>
            <a:pPr lvl="1" defTabSz="337185">
              <a:buFont typeface="Arial" panose="020B0604020202020204" pitchFamily="34" charset="0"/>
              <a:buChar char="•"/>
              <a:defRPr/>
            </a:pPr>
            <a:r>
              <a:rPr lang="en-US" altLang="en-US" sz="2000" strike="sngStrike" kern="0" dirty="0">
                <a:solidFill>
                  <a:schemeClr val="tx1"/>
                </a:solidFill>
                <a:sym typeface="+mn-ea"/>
              </a:rPr>
              <a:t>D4.0 LB unchanged recirculation 		</a:t>
            </a:r>
            <a:r>
              <a:rPr lang="en-US" altLang="en-US" sz="2000" strike="sngStrike" kern="0" dirty="0">
                <a:solidFill>
                  <a:schemeClr val="tx1"/>
                </a:solidFill>
                <a:sym typeface="Wingdings" panose="05000000000000000000" pitchFamily="2" charset="2"/>
              </a:rPr>
              <a:t>Apr 2022</a:t>
            </a:r>
            <a:endParaRPr lang="en-US" altLang="en-US" sz="2000" strike="sngStrike" kern="0" dirty="0">
              <a:solidFill>
                <a:schemeClr val="tx1"/>
              </a:solidFill>
            </a:endParaRPr>
          </a:p>
          <a:p>
            <a:pPr lvl="1" defTabSz="337185">
              <a:buFont typeface="Arial" panose="020B0604020202020204" pitchFamily="34" charset="0"/>
              <a:buChar char="•"/>
              <a:defRPr/>
            </a:pPr>
            <a:r>
              <a:rPr lang="en-US" altLang="en-US" sz="2000" kern="0" dirty="0">
                <a:solidFill>
                  <a:srgbClr val="00B050"/>
                </a:solidFill>
                <a:sym typeface="+mn-ea"/>
              </a:rPr>
              <a:t>Initial SA Ballot (D4.0)					</a:t>
            </a:r>
            <a:r>
              <a:rPr lang="en-US" altLang="en-US" sz="2000" kern="0" dirty="0">
                <a:solidFill>
                  <a:srgbClr val="00B050"/>
                </a:solidFill>
                <a:cs typeface="+mn-ea"/>
                <a:sym typeface="Wingdings" panose="05000000000000000000" pitchFamily="2" charset="2"/>
              </a:rPr>
              <a:t>Apr 2022</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chemeClr val="tx1"/>
                </a:solidFill>
                <a:sym typeface="+mn-ea"/>
              </a:rPr>
              <a:t>Final 802.11 WG approval				</a:t>
            </a:r>
            <a:r>
              <a:rPr lang="en-US" altLang="en-US" sz="2000" kern="0" dirty="0">
                <a:solidFill>
                  <a:schemeClr val="tx1"/>
                </a:solidFill>
                <a:cs typeface="+mn-ea"/>
                <a:sym typeface="Wingdings" panose="05000000000000000000" pitchFamily="2" charset="2"/>
              </a:rPr>
              <a:t>Nov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802 EC approval							</a:t>
            </a:r>
            <a:r>
              <a:rPr lang="en-US" altLang="en-US" sz="2000" kern="0" dirty="0">
                <a:solidFill>
                  <a:schemeClr val="tx1"/>
                </a:solidFill>
                <a:cs typeface="+mn-ea"/>
                <a:sym typeface="Wingdings" panose="05000000000000000000" pitchFamily="2" charset="2"/>
              </a:rPr>
              <a:t>Nov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a:t>
            </a:r>
            <a:r>
              <a:rPr lang="en-US" altLang="en-US" sz="2000" kern="0" dirty="0">
                <a:solidFill>
                  <a:schemeClr val="tx1"/>
                </a:solidFill>
                <a:cs typeface="+mn-ea"/>
                <a:sym typeface="Wingdings" panose="05000000000000000000" pitchFamily="2" charset="2"/>
              </a:rPr>
              <a:t>Dec 2022</a:t>
            </a:r>
          </a:p>
        </p:txBody>
      </p:sp>
      <p:sp>
        <p:nvSpPr>
          <p:cNvPr id="3" name="Footer Placeholder 2">
            <a:extLst>
              <a:ext uri="{FF2B5EF4-FFF2-40B4-BE49-F238E27FC236}">
                <a16:creationId xmlns:a16="http://schemas.microsoft.com/office/drawing/2014/main" id="{AD64A0F0-29DA-4852-88E8-41F826150E57}"/>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B0C50E2E-DF09-4F8B-8AFB-5D343CAFA512}"/>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9" name="Date Placeholder 8">
            <a:extLst>
              <a:ext uri="{FF2B5EF4-FFF2-40B4-BE49-F238E27FC236}">
                <a16:creationId xmlns:a16="http://schemas.microsoft.com/office/drawing/2014/main" id="{0A3FCAFC-989D-4925-8026-1D7AE25AC6D2}"/>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5924113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TC Plan</a:t>
            </a:r>
            <a:endParaRPr lang="zh-CN" altLang="en-US" dirty="0"/>
          </a:p>
        </p:txBody>
      </p:sp>
      <p:sp>
        <p:nvSpPr>
          <p:cNvPr id="9" name="内容占位符 2"/>
          <p:cNvSpPr>
            <a:spLocks noGrp="1"/>
          </p:cNvSpPr>
          <p:nvPr/>
        </p:nvSpPr>
        <p:spPr>
          <a:xfrm>
            <a:off x="1143000" y="2058990"/>
            <a:ext cx="10287000" cy="3960810"/>
          </a:xfrm>
          <a:prstGeom prst="rect">
            <a:avLst/>
          </a:prstGeom>
          <a:noFill/>
          <a:ln w="9525">
            <a:noFill/>
          </a:ln>
        </p:spPr>
        <p:txBody>
          <a:bodyPr vert="horz" wrap="square"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Jul 26</a:t>
            </a:r>
            <a:r>
              <a:rPr lang="en-US" altLang="zh-CN" sz="2800" baseline="30000" dirty="0">
                <a:solidFill>
                  <a:srgbClr val="00B050"/>
                </a:solidFill>
                <a:cs typeface="+mn-ea"/>
                <a:sym typeface="+mn-ea"/>
              </a:rPr>
              <a:t>th</a:t>
            </a:r>
            <a:r>
              <a:rPr lang="en-US" altLang="zh-CN" sz="2800" dirty="0">
                <a:solidFill>
                  <a:srgbClr val="00B050"/>
                </a:solidFill>
                <a:cs typeface="+mn-ea"/>
                <a:sym typeface="+mn-ea"/>
              </a:rPr>
              <a:t>, 2022, 		10:00am ~ 11:59am, ET (all CRs presented)</a:t>
            </a:r>
          </a:p>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Aug 9</a:t>
            </a:r>
            <a:r>
              <a:rPr lang="en-US" altLang="zh-CN" sz="2800" baseline="30000" dirty="0">
                <a:solidFill>
                  <a:srgbClr val="00B050"/>
                </a:solidFill>
                <a:cs typeface="+mn-ea"/>
                <a:sym typeface="+mn-ea"/>
              </a:rPr>
              <a:t>th</a:t>
            </a:r>
            <a:r>
              <a:rPr lang="en-US" altLang="zh-CN" sz="2800" dirty="0">
                <a:solidFill>
                  <a:srgbClr val="00B050"/>
                </a:solidFill>
                <a:cs typeface="+mn-ea"/>
                <a:sym typeface="+mn-ea"/>
              </a:rPr>
              <a:t>, 2022, 		10:00am ~ 11:59am, ET ( all CRs done)</a:t>
            </a:r>
          </a:p>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Aug 23</a:t>
            </a:r>
            <a:r>
              <a:rPr lang="en-US" altLang="zh-CN" sz="2800" baseline="30000" dirty="0">
                <a:solidFill>
                  <a:srgbClr val="00B050"/>
                </a:solidFill>
                <a:cs typeface="+mn-ea"/>
                <a:sym typeface="+mn-ea"/>
              </a:rPr>
              <a:t>rd</a:t>
            </a:r>
            <a:r>
              <a:rPr lang="en-US" altLang="zh-CN" sz="2800" dirty="0">
                <a:solidFill>
                  <a:srgbClr val="00B050"/>
                </a:solidFill>
                <a:cs typeface="+mn-ea"/>
                <a:sym typeface="+mn-ea"/>
              </a:rPr>
              <a:t>, 2022, 	10:00am ~ 11:59am, ET</a:t>
            </a:r>
          </a:p>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Sep 6</a:t>
            </a:r>
            <a:r>
              <a:rPr lang="en-US" altLang="zh-CN" sz="2800" baseline="30000" dirty="0">
                <a:solidFill>
                  <a:srgbClr val="00B050"/>
                </a:solidFill>
                <a:cs typeface="+mn-ea"/>
                <a:sym typeface="+mn-ea"/>
              </a:rPr>
              <a:t>th</a:t>
            </a:r>
            <a:r>
              <a:rPr lang="en-US" altLang="zh-CN" sz="2800" dirty="0">
                <a:solidFill>
                  <a:srgbClr val="00B050"/>
                </a:solidFill>
                <a:cs typeface="+mn-ea"/>
                <a:sym typeface="+mn-ea"/>
              </a:rPr>
              <a:t>, 2022, 		10:00am ~ 11:59am, ET</a:t>
            </a:r>
          </a:p>
          <a:p>
            <a:pPr eaLnBrk="1" hangingPunct="1">
              <a:spcAft>
                <a:spcPts val="600"/>
              </a:spcAft>
            </a:pPr>
            <a:endParaRPr lang="en-US" altLang="zh-CN" sz="2800" dirty="0">
              <a:solidFill>
                <a:schemeClr val="tx1"/>
              </a:solidFill>
              <a:cs typeface="+mn-ea"/>
            </a:endParaRPr>
          </a:p>
        </p:txBody>
      </p:sp>
      <p:sp>
        <p:nvSpPr>
          <p:cNvPr id="3" name="Footer Placeholder 2">
            <a:extLst>
              <a:ext uri="{FF2B5EF4-FFF2-40B4-BE49-F238E27FC236}">
                <a16:creationId xmlns:a16="http://schemas.microsoft.com/office/drawing/2014/main" id="{4D3FFE19-5895-4D4C-8B35-9AF60B91C1F5}"/>
              </a:ext>
            </a:extLst>
          </p:cNvPr>
          <p:cNvSpPr>
            <a:spLocks noGrp="1"/>
          </p:cNvSpPr>
          <p:nvPr>
            <p:ph type="ftr" idx="14"/>
          </p:nvPr>
        </p:nvSpPr>
        <p:spPr/>
        <p:txBody>
          <a:bodyPr/>
          <a:lstStyle/>
          <a:p>
            <a:r>
              <a:rPr lang="en-GB"/>
              <a:t>Bo Sun, ZTE Corporation</a:t>
            </a:r>
            <a:endParaRPr lang="en-GB" dirty="0"/>
          </a:p>
        </p:txBody>
      </p:sp>
      <p:sp>
        <p:nvSpPr>
          <p:cNvPr id="7" name="Slide Number Placeholder 6">
            <a:extLst>
              <a:ext uri="{FF2B5EF4-FFF2-40B4-BE49-F238E27FC236}">
                <a16:creationId xmlns:a16="http://schemas.microsoft.com/office/drawing/2014/main" id="{475A13C5-2B39-441A-8660-38CFB2E574DF}"/>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8" name="Date Placeholder 7">
            <a:extLst>
              <a:ext uri="{FF2B5EF4-FFF2-40B4-BE49-F238E27FC236}">
                <a16:creationId xmlns:a16="http://schemas.microsoft.com/office/drawing/2014/main" id="{72AAA197-8584-4F95-ACD4-5D502073BE0C}"/>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4133676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July 2022 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2022-07-14</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spid="_x0000_s14351" name="Document" r:id="rId3" imgW="8552553" imgH="2514074" progId="Word.Document.8">
                  <p:embed/>
                </p:oleObj>
              </mc:Choice>
              <mc:Fallback>
                <p:oleObj name="Document" r:id="rId3"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4"/>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669D9ACC-F645-4963-A1C3-73F3AA127625}"/>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D910055E-4200-4737-9F21-16BA70B7E83A}"/>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8" name="Date Placeholder 7">
            <a:extLst>
              <a:ext uri="{FF2B5EF4-FFF2-40B4-BE49-F238E27FC236}">
                <a16:creationId xmlns:a16="http://schemas.microsoft.com/office/drawing/2014/main" id="{46E55BD4-9A56-4718-8A8D-DC5B179F1180}"/>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3874791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8123661" cy="4494213"/>
          </a:xfrm>
        </p:spPr>
        <p:txBody>
          <a:bodyPr/>
          <a:lstStyle/>
          <a:p>
            <a:pPr>
              <a:buFont typeface="Arial" panose="020B0604020202020204" pitchFamily="34" charset="0"/>
              <a:buChar char="•"/>
            </a:pPr>
            <a:r>
              <a:rPr lang="en-US" sz="1800" dirty="0"/>
              <a:t>TGbe had scheduled 10 sessions during the July plenary</a:t>
            </a:r>
          </a:p>
          <a:p>
            <a:pPr lvl="1">
              <a:buFont typeface="Arial" panose="020B0604020202020204" pitchFamily="34" charset="0"/>
              <a:buChar char="•"/>
            </a:pPr>
            <a:r>
              <a:rPr lang="en-US" sz="1600" dirty="0"/>
              <a:t>Five Joint calls, and five parallel MAC/PHY calls</a:t>
            </a:r>
          </a:p>
          <a:p>
            <a:pPr lvl="2">
              <a:buFont typeface="Arial" panose="020B0604020202020204" pitchFamily="34" charset="0"/>
              <a:buChar char="•"/>
            </a:pPr>
            <a:r>
              <a:rPr lang="en-US" sz="1400" dirty="0"/>
              <a:t>Discussed comment resolution documents and a couple of technical submissions</a:t>
            </a:r>
          </a:p>
          <a:p>
            <a:pPr lvl="3">
              <a:buFont typeface="Arial" panose="020B0604020202020204" pitchFamily="34" charset="0"/>
              <a:buChar char="•"/>
            </a:pPr>
            <a:r>
              <a:rPr lang="en-US" sz="1200" dirty="0"/>
              <a:t>Around 510 comments from LB266 were resolved (~12% of total, see figure for more details)</a:t>
            </a:r>
          </a:p>
          <a:p>
            <a:pPr lvl="1">
              <a:buFont typeface="Arial" panose="020B0604020202020204" pitchFamily="34" charset="0"/>
              <a:buChar char="•"/>
            </a:pPr>
            <a:r>
              <a:rPr lang="en-US" sz="1600" dirty="0"/>
              <a:t>Instructed the editor to generate IEEE802.11 TGbe D2.1</a:t>
            </a:r>
          </a:p>
          <a:p>
            <a:pPr lvl="2">
              <a:buFont typeface="Arial" panose="020B0604020202020204" pitchFamily="34" charset="0"/>
              <a:buChar char="•"/>
            </a:pPr>
            <a:r>
              <a:rPr lang="en-US" sz="1400" dirty="0"/>
              <a:t>TGbe D2.1 is expected to be available </a:t>
            </a:r>
            <a:r>
              <a:rPr lang="en-US" sz="1400" dirty="0">
                <a:solidFill>
                  <a:schemeClr val="tx1"/>
                </a:solidFill>
              </a:rPr>
              <a:t>by end of July’22</a:t>
            </a:r>
          </a:p>
          <a:p>
            <a:pPr lvl="1">
              <a:buFont typeface="Arial" panose="020B0604020202020204" pitchFamily="34" charset="0"/>
              <a:buChar char="•"/>
            </a:pPr>
            <a:r>
              <a:rPr lang="en-US" sz="1600" dirty="0">
                <a:solidFill>
                  <a:schemeClr val="tx1"/>
                </a:solidFill>
              </a:rPr>
              <a:t>Appointed TGbe secretary</a:t>
            </a:r>
          </a:p>
          <a:p>
            <a:pPr>
              <a:buFont typeface="Arial" panose="020B0604020202020204" pitchFamily="34" charset="0"/>
              <a:buChar char="•"/>
            </a:pPr>
            <a:r>
              <a:rPr lang="en-US" sz="1800" dirty="0"/>
              <a:t>Agenda is available in </a:t>
            </a:r>
            <a:r>
              <a:rPr lang="en-US" sz="1800" dirty="0">
                <a:hlinkClick r:id="rId2"/>
              </a:rPr>
              <a:t>11-22/862r12</a:t>
            </a:r>
            <a:endParaRPr lang="en-US" sz="1800" dirty="0">
              <a:solidFill>
                <a:srgbClr val="FF0000"/>
              </a:solidFill>
            </a:endParaRPr>
          </a:p>
          <a:p>
            <a:pPr lvl="1">
              <a:buFont typeface="Arial" panose="020B0604020202020204" pitchFamily="34" charset="0"/>
              <a:buChar char="•"/>
            </a:pPr>
            <a:r>
              <a:rPr lang="en-US" sz="1600" dirty="0"/>
              <a:t>Future Teleconference Plan is provided in the next slide</a:t>
            </a:r>
            <a:endParaRPr lang="en-US" sz="1400" dirty="0"/>
          </a:p>
          <a:p>
            <a:pPr>
              <a:buFont typeface="Arial" panose="020B0604020202020204" pitchFamily="34" charset="0"/>
              <a:buChar char="•"/>
            </a:pPr>
            <a:r>
              <a:rPr lang="en-US" sz="1800" dirty="0"/>
              <a:t>Motions List is available in </a:t>
            </a:r>
            <a:r>
              <a:rPr lang="en-US" sz="1800" dirty="0">
                <a:solidFill>
                  <a:srgbClr val="FF0000"/>
                </a:solidFill>
                <a:hlinkClick r:id="rId3"/>
              </a:rPr>
              <a:t>1038r4</a:t>
            </a:r>
            <a:endParaRPr lang="en-US" sz="1800" dirty="0">
              <a:solidFill>
                <a:srgbClr val="FF0000"/>
              </a:solidFill>
            </a:endParaRPr>
          </a:p>
          <a:p>
            <a:pPr>
              <a:buFont typeface="Arial" panose="020B0604020202020204" pitchFamily="34" charset="0"/>
              <a:buChar char="•"/>
            </a:pPr>
            <a:r>
              <a:rPr lang="en-US" sz="1800" dirty="0"/>
              <a:t>Goals for September: </a:t>
            </a:r>
          </a:p>
          <a:p>
            <a:pPr lvl="1">
              <a:buFont typeface="Arial" panose="020B0604020202020204" pitchFamily="34" charset="0"/>
              <a:buChar char="•"/>
            </a:pPr>
            <a:r>
              <a:rPr lang="en-US" sz="1600" dirty="0"/>
              <a:t>Hold a MAC ad-hoc meeting in San Diego, </a:t>
            </a:r>
            <a:r>
              <a:rPr lang="en-US" sz="1600"/>
              <a:t>CA (7-9 September)</a:t>
            </a:r>
            <a:endParaRPr lang="en-US" sz="1600" dirty="0"/>
          </a:p>
          <a:p>
            <a:pPr lvl="1">
              <a:buFont typeface="Arial" panose="020B0604020202020204" pitchFamily="34" charset="0"/>
              <a:buChar char="•"/>
            </a:pPr>
            <a:r>
              <a:rPr lang="en-US" sz="1600" dirty="0"/>
              <a:t>Continue comment resolutions for LB266 and TGbe CA document</a:t>
            </a:r>
          </a:p>
          <a:p>
            <a:pPr lvl="1">
              <a:buFont typeface="Arial" panose="020B0604020202020204" pitchFamily="34" charset="0"/>
              <a:buChar char="•"/>
            </a:pPr>
            <a:endParaRPr lang="en-US" sz="1600" dirty="0"/>
          </a:p>
        </p:txBody>
      </p:sp>
      <p:grpSp>
        <p:nvGrpSpPr>
          <p:cNvPr id="11" name="Group 10">
            <a:extLst>
              <a:ext uri="{FF2B5EF4-FFF2-40B4-BE49-F238E27FC236}">
                <a16:creationId xmlns:a16="http://schemas.microsoft.com/office/drawing/2014/main" id="{D00D3BAA-4DA7-CDF2-030A-0FFDD618864E}"/>
              </a:ext>
            </a:extLst>
          </p:cNvPr>
          <p:cNvGrpSpPr/>
          <p:nvPr/>
        </p:nvGrpSpPr>
        <p:grpSpPr>
          <a:xfrm>
            <a:off x="8283402" y="2271367"/>
            <a:ext cx="3838708" cy="3954246"/>
            <a:chOff x="8283402" y="2271367"/>
            <a:chExt cx="3838708" cy="3954246"/>
          </a:xfrm>
        </p:grpSpPr>
        <p:grpSp>
          <p:nvGrpSpPr>
            <p:cNvPr id="23" name="Group 22">
              <a:extLst>
                <a:ext uri="{FF2B5EF4-FFF2-40B4-BE49-F238E27FC236}">
                  <a16:creationId xmlns:a16="http://schemas.microsoft.com/office/drawing/2014/main" id="{985A8DBE-D2A9-13A9-C764-D02799F972AA}"/>
                </a:ext>
              </a:extLst>
            </p:cNvPr>
            <p:cNvGrpSpPr/>
            <p:nvPr/>
          </p:nvGrpSpPr>
          <p:grpSpPr>
            <a:xfrm>
              <a:off x="8686800" y="5181755"/>
              <a:ext cx="3116365" cy="1043858"/>
              <a:chOff x="9314474" y="5383231"/>
              <a:chExt cx="2574867" cy="1006577"/>
            </a:xfrm>
          </p:grpSpPr>
          <p:sp>
            <p:nvSpPr>
              <p:cNvPr id="28" name="Rectangle 27">
                <a:extLst>
                  <a:ext uri="{FF2B5EF4-FFF2-40B4-BE49-F238E27FC236}">
                    <a16:creationId xmlns:a16="http://schemas.microsoft.com/office/drawing/2014/main" id="{99A4EF38-24C9-56CE-D68F-5D6809250E00}"/>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0" name="TextBox 29">
                <a:extLst>
                  <a:ext uri="{FF2B5EF4-FFF2-40B4-BE49-F238E27FC236}">
                    <a16:creationId xmlns:a16="http://schemas.microsoft.com/office/drawing/2014/main" id="{41296D56-7D41-C424-64E4-4E7199815248}"/>
                  </a:ext>
                </a:extLst>
              </p:cNvPr>
              <p:cNvSpPr txBox="1"/>
              <p:nvPr/>
            </p:nvSpPr>
            <p:spPr>
              <a:xfrm>
                <a:off x="9663399" y="6093023"/>
                <a:ext cx="1711476" cy="296785"/>
              </a:xfrm>
              <a:prstGeom prst="rect">
                <a:avLst/>
              </a:prstGeom>
              <a:noFill/>
            </p:spPr>
            <p:txBody>
              <a:bodyPr wrap="none" rtlCol="0">
                <a:spAutoFit/>
              </a:bodyPr>
              <a:lstStyle/>
              <a:p>
                <a:r>
                  <a:rPr lang="en-US" sz="1400" dirty="0">
                    <a:solidFill>
                      <a:schemeClr val="tx1"/>
                    </a:solidFill>
                  </a:rPr>
                  <a:t> CID Distribution (~4120)</a:t>
                </a:r>
              </a:p>
            </p:txBody>
          </p:sp>
          <p:sp>
            <p:nvSpPr>
              <p:cNvPr id="31" name="Rectangle 30">
                <a:extLst>
                  <a:ext uri="{FF2B5EF4-FFF2-40B4-BE49-F238E27FC236}">
                    <a16:creationId xmlns:a16="http://schemas.microsoft.com/office/drawing/2014/main" id="{16D6A718-A931-55ED-02AB-CAE90D8C93FA}"/>
                  </a:ext>
                </a:extLst>
              </p:cNvPr>
              <p:cNvSpPr/>
              <p:nvPr/>
            </p:nvSpPr>
            <p:spPr bwMode="auto">
              <a:xfrm>
                <a:off x="9370965" y="5578368"/>
                <a:ext cx="241884"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3" name="Rectangle 32">
                <a:extLst>
                  <a:ext uri="{FF2B5EF4-FFF2-40B4-BE49-F238E27FC236}">
                    <a16:creationId xmlns:a16="http://schemas.microsoft.com/office/drawing/2014/main" id="{B49E3420-D772-1E81-1A5E-61E01B82D6A3}"/>
                  </a:ext>
                </a:extLst>
              </p:cNvPr>
              <p:cNvSpPr/>
              <p:nvPr/>
            </p:nvSpPr>
            <p:spPr bwMode="auto">
              <a:xfrm>
                <a:off x="9612853" y="5578368"/>
                <a:ext cx="1917802"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4" name="Rectangle 33">
                <a:extLst>
                  <a:ext uri="{FF2B5EF4-FFF2-40B4-BE49-F238E27FC236}">
                    <a16:creationId xmlns:a16="http://schemas.microsoft.com/office/drawing/2014/main" id="{298624A9-B356-DDE1-A05D-07C8FEA7D86A}"/>
                  </a:ext>
                </a:extLst>
              </p:cNvPr>
              <p:cNvSpPr/>
              <p:nvPr/>
            </p:nvSpPr>
            <p:spPr bwMode="auto">
              <a:xfrm>
                <a:off x="11530651" y="5578368"/>
                <a:ext cx="356546"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5" name="TextBox 34">
                <a:extLst>
                  <a:ext uri="{FF2B5EF4-FFF2-40B4-BE49-F238E27FC236}">
                    <a16:creationId xmlns:a16="http://schemas.microsoft.com/office/drawing/2014/main" id="{EF6C97F0-4F0A-1F24-3431-80479162A783}"/>
                  </a:ext>
                </a:extLst>
              </p:cNvPr>
              <p:cNvSpPr txBox="1"/>
              <p:nvPr/>
            </p:nvSpPr>
            <p:spPr>
              <a:xfrm>
                <a:off x="11532795" y="5388508"/>
                <a:ext cx="356546" cy="244848"/>
              </a:xfrm>
              <a:prstGeom prst="rect">
                <a:avLst/>
              </a:prstGeom>
              <a:noFill/>
            </p:spPr>
            <p:txBody>
              <a:bodyPr wrap="none" rtlCol="0">
                <a:spAutoFit/>
              </a:bodyPr>
              <a:lstStyle/>
              <a:p>
                <a:r>
                  <a:rPr lang="en-US" sz="1050" dirty="0">
                    <a:solidFill>
                      <a:schemeClr val="tx1"/>
                    </a:solidFill>
                  </a:rPr>
                  <a:t>16%</a:t>
                </a:r>
              </a:p>
            </p:txBody>
          </p:sp>
          <p:sp>
            <p:nvSpPr>
              <p:cNvPr id="36" name="TextBox 35">
                <a:extLst>
                  <a:ext uri="{FF2B5EF4-FFF2-40B4-BE49-F238E27FC236}">
                    <a16:creationId xmlns:a16="http://schemas.microsoft.com/office/drawing/2014/main" id="{4E132DFC-5EF9-C40B-DAB6-824A62106502}"/>
                  </a:ext>
                </a:extLst>
              </p:cNvPr>
              <p:cNvSpPr txBox="1"/>
              <p:nvPr/>
            </p:nvSpPr>
            <p:spPr>
              <a:xfrm>
                <a:off x="10421491" y="5388507"/>
                <a:ext cx="356546" cy="244848"/>
              </a:xfrm>
              <a:prstGeom prst="rect">
                <a:avLst/>
              </a:prstGeom>
              <a:noFill/>
            </p:spPr>
            <p:txBody>
              <a:bodyPr wrap="none" rtlCol="0">
                <a:spAutoFit/>
              </a:bodyPr>
              <a:lstStyle/>
              <a:p>
                <a:r>
                  <a:rPr lang="en-US" sz="1050" dirty="0">
                    <a:solidFill>
                      <a:schemeClr val="tx1"/>
                    </a:solidFill>
                  </a:rPr>
                  <a:t>73%</a:t>
                </a:r>
              </a:p>
            </p:txBody>
          </p:sp>
          <p:sp>
            <p:nvSpPr>
              <p:cNvPr id="37" name="TextBox 36">
                <a:extLst>
                  <a:ext uri="{FF2B5EF4-FFF2-40B4-BE49-F238E27FC236}">
                    <a16:creationId xmlns:a16="http://schemas.microsoft.com/office/drawing/2014/main" id="{5BDE96D1-7F79-43A1-BD65-3C111FBA1D6D}"/>
                  </a:ext>
                </a:extLst>
              </p:cNvPr>
              <p:cNvSpPr txBox="1"/>
              <p:nvPr/>
            </p:nvSpPr>
            <p:spPr>
              <a:xfrm>
                <a:off x="9314474" y="5383231"/>
                <a:ext cx="356546" cy="244848"/>
              </a:xfrm>
              <a:prstGeom prst="rect">
                <a:avLst/>
              </a:prstGeom>
              <a:noFill/>
            </p:spPr>
            <p:txBody>
              <a:bodyPr wrap="none" rtlCol="0">
                <a:spAutoFit/>
              </a:bodyPr>
              <a:lstStyle/>
              <a:p>
                <a:r>
                  <a:rPr lang="en-US" sz="1050" dirty="0">
                    <a:solidFill>
                      <a:schemeClr val="tx1"/>
                    </a:solidFill>
                  </a:rPr>
                  <a:t>11%</a:t>
                </a:r>
              </a:p>
            </p:txBody>
          </p:sp>
        </p:grpSp>
        <p:sp>
          <p:nvSpPr>
            <p:cNvPr id="44" name="TextBox 43">
              <a:extLst>
                <a:ext uri="{FF2B5EF4-FFF2-40B4-BE49-F238E27FC236}">
                  <a16:creationId xmlns:a16="http://schemas.microsoft.com/office/drawing/2014/main" id="{2DCD5A24-0A41-9E9E-CDC0-EFC8A2990789}"/>
                </a:ext>
              </a:extLst>
            </p:cNvPr>
            <p:cNvSpPr txBox="1"/>
            <p:nvPr/>
          </p:nvSpPr>
          <p:spPr>
            <a:xfrm>
              <a:off x="8668921" y="5501759"/>
              <a:ext cx="482824" cy="261610"/>
            </a:xfrm>
            <a:prstGeom prst="rect">
              <a:avLst/>
            </a:prstGeom>
            <a:noFill/>
          </p:spPr>
          <p:txBody>
            <a:bodyPr wrap="none" rtlCol="0">
              <a:spAutoFit/>
            </a:bodyPr>
            <a:lstStyle/>
            <a:p>
              <a:r>
                <a:rPr lang="en-US" sz="1100" b="1" dirty="0">
                  <a:solidFill>
                    <a:schemeClr val="tx1"/>
                  </a:solidFill>
                </a:rPr>
                <a:t>PHY</a:t>
              </a:r>
            </a:p>
          </p:txBody>
        </p:sp>
        <p:sp>
          <p:nvSpPr>
            <p:cNvPr id="45" name="TextBox 44">
              <a:extLst>
                <a:ext uri="{FF2B5EF4-FFF2-40B4-BE49-F238E27FC236}">
                  <a16:creationId xmlns:a16="http://schemas.microsoft.com/office/drawing/2014/main" id="{B7ADA7E5-67EA-9C8F-1E47-6C1DA5ABE4C7}"/>
                </a:ext>
              </a:extLst>
            </p:cNvPr>
            <p:cNvSpPr txBox="1"/>
            <p:nvPr/>
          </p:nvSpPr>
          <p:spPr>
            <a:xfrm>
              <a:off x="9994236" y="5510553"/>
              <a:ext cx="652456" cy="261610"/>
            </a:xfrm>
            <a:prstGeom prst="rect">
              <a:avLst/>
            </a:prstGeom>
            <a:noFill/>
          </p:spPr>
          <p:txBody>
            <a:bodyPr wrap="square">
              <a:spAutoFit/>
            </a:bodyPr>
            <a:lstStyle/>
            <a:p>
              <a:r>
                <a:rPr lang="en-US" sz="1100" b="1" dirty="0">
                  <a:solidFill>
                    <a:schemeClr val="tx1"/>
                  </a:solidFill>
                </a:rPr>
                <a:t>MAC</a:t>
              </a:r>
            </a:p>
          </p:txBody>
        </p:sp>
        <p:sp>
          <p:nvSpPr>
            <p:cNvPr id="46" name="TextBox 45">
              <a:extLst>
                <a:ext uri="{FF2B5EF4-FFF2-40B4-BE49-F238E27FC236}">
                  <a16:creationId xmlns:a16="http://schemas.microsoft.com/office/drawing/2014/main" id="{3DBECAFB-D7F3-D211-3FB9-1916FF2E009E}"/>
                </a:ext>
              </a:extLst>
            </p:cNvPr>
            <p:cNvSpPr txBox="1"/>
            <p:nvPr/>
          </p:nvSpPr>
          <p:spPr>
            <a:xfrm>
              <a:off x="11290648" y="5510553"/>
              <a:ext cx="652456" cy="261610"/>
            </a:xfrm>
            <a:prstGeom prst="rect">
              <a:avLst/>
            </a:prstGeom>
            <a:noFill/>
          </p:spPr>
          <p:txBody>
            <a:bodyPr wrap="square">
              <a:spAutoFit/>
            </a:bodyPr>
            <a:lstStyle/>
            <a:p>
              <a:r>
                <a:rPr lang="en-US" sz="1100" b="1" dirty="0">
                  <a:solidFill>
                    <a:schemeClr val="tx1"/>
                  </a:solidFill>
                </a:rPr>
                <a:t>JOINT</a:t>
              </a:r>
            </a:p>
          </p:txBody>
        </p:sp>
        <p:pic>
          <p:nvPicPr>
            <p:cNvPr id="8" name="Picture 7">
              <a:extLst>
                <a:ext uri="{FF2B5EF4-FFF2-40B4-BE49-F238E27FC236}">
                  <a16:creationId xmlns:a16="http://schemas.microsoft.com/office/drawing/2014/main" id="{9F246DDB-A390-1B44-5552-59C14027F4D3}"/>
                </a:ext>
              </a:extLst>
            </p:cNvPr>
            <p:cNvPicPr>
              <a:picLocks noChangeAspect="1"/>
            </p:cNvPicPr>
            <p:nvPr/>
          </p:nvPicPr>
          <p:blipFill>
            <a:blip r:embed="rId4"/>
            <a:stretch>
              <a:fillRect/>
            </a:stretch>
          </p:blipFill>
          <p:spPr>
            <a:xfrm>
              <a:off x="8283402" y="2271367"/>
              <a:ext cx="3838708" cy="2879031"/>
            </a:xfrm>
            <a:prstGeom prst="rect">
              <a:avLst/>
            </a:prstGeom>
          </p:spPr>
        </p:pic>
        <p:sp>
          <p:nvSpPr>
            <p:cNvPr id="10" name="Rectangle 9">
              <a:extLst>
                <a:ext uri="{FF2B5EF4-FFF2-40B4-BE49-F238E27FC236}">
                  <a16:creationId xmlns:a16="http://schemas.microsoft.com/office/drawing/2014/main" id="{596DB9D4-2121-6B9A-5CAA-9C16A5169231}"/>
                </a:ext>
              </a:extLst>
            </p:cNvPr>
            <p:cNvSpPr/>
            <p:nvPr/>
          </p:nvSpPr>
          <p:spPr bwMode="auto">
            <a:xfrm>
              <a:off x="8839200" y="4495799"/>
              <a:ext cx="609599" cy="329933"/>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7" name="Rectangle 46">
              <a:extLst>
                <a:ext uri="{FF2B5EF4-FFF2-40B4-BE49-F238E27FC236}">
                  <a16:creationId xmlns:a16="http://schemas.microsoft.com/office/drawing/2014/main" id="{ACFC3276-5951-22CD-72F8-C04A55BCE766}"/>
                </a:ext>
              </a:extLst>
            </p:cNvPr>
            <p:cNvSpPr/>
            <p:nvPr/>
          </p:nvSpPr>
          <p:spPr bwMode="auto">
            <a:xfrm>
              <a:off x="9593157" y="4560662"/>
              <a:ext cx="609599" cy="27364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8" name="Rectangle 47">
              <a:extLst>
                <a:ext uri="{FF2B5EF4-FFF2-40B4-BE49-F238E27FC236}">
                  <a16:creationId xmlns:a16="http://schemas.microsoft.com/office/drawing/2014/main" id="{481DCCBC-9EBF-191D-CF0C-383784C8B3A0}"/>
                </a:ext>
              </a:extLst>
            </p:cNvPr>
            <p:cNvSpPr/>
            <p:nvPr/>
          </p:nvSpPr>
          <p:spPr bwMode="auto">
            <a:xfrm>
              <a:off x="11084984" y="4552084"/>
              <a:ext cx="609599" cy="28222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sp>
        <p:nvSpPr>
          <p:cNvPr id="7" name="Footer Placeholder 6">
            <a:extLst>
              <a:ext uri="{FF2B5EF4-FFF2-40B4-BE49-F238E27FC236}">
                <a16:creationId xmlns:a16="http://schemas.microsoft.com/office/drawing/2014/main" id="{082DDB81-C474-43EE-9244-67D2B01A97FB}"/>
              </a:ext>
            </a:extLst>
          </p:cNvPr>
          <p:cNvSpPr>
            <a:spLocks noGrp="1"/>
          </p:cNvSpPr>
          <p:nvPr>
            <p:ph type="ftr" idx="14"/>
          </p:nvPr>
        </p:nvSpPr>
        <p:spPr/>
        <p:txBody>
          <a:bodyPr/>
          <a:lstStyle/>
          <a:p>
            <a:r>
              <a:rPr lang="en-GB"/>
              <a:t>Alfred Asterjadhi, Qualcomm</a:t>
            </a:r>
            <a:endParaRPr lang="en-GB" dirty="0"/>
          </a:p>
        </p:txBody>
      </p:sp>
      <p:sp>
        <p:nvSpPr>
          <p:cNvPr id="9" name="Slide Number Placeholder 8">
            <a:extLst>
              <a:ext uri="{FF2B5EF4-FFF2-40B4-BE49-F238E27FC236}">
                <a16:creationId xmlns:a16="http://schemas.microsoft.com/office/drawing/2014/main" id="{88B62549-FF23-428B-87F5-B30E751F72C3}"/>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12" name="Date Placeholder 11">
            <a:extLst>
              <a:ext uri="{FF2B5EF4-FFF2-40B4-BE49-F238E27FC236}">
                <a16:creationId xmlns:a16="http://schemas.microsoft.com/office/drawing/2014/main" id="{1F771015-D5CE-4CD7-9244-AF5EF8817FB6}"/>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2443655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solidFill>
                  <a:schemeClr val="tx1"/>
                </a:solidFill>
              </a:rPr>
              <a:t>Teleconference Plan</a:t>
            </a:r>
          </a:p>
        </p:txBody>
      </p:sp>
      <p:sp>
        <p:nvSpPr>
          <p:cNvPr id="9" name="Content Placeholder 2">
            <a:extLst>
              <a:ext uri="{FF2B5EF4-FFF2-40B4-BE49-F238E27FC236}">
                <a16:creationId xmlns:a16="http://schemas.microsoft.com/office/drawing/2014/main" id="{875748F7-436A-DF89-B270-AEAD4CFF138E}"/>
              </a:ext>
            </a:extLst>
          </p:cNvPr>
          <p:cNvSpPr txBox="1">
            <a:spLocks/>
          </p:cNvSpPr>
          <p:nvPr/>
        </p:nvSpPr>
        <p:spPr bwMode="auto">
          <a:xfrm>
            <a:off x="2365375" y="1438275"/>
            <a:ext cx="7560733" cy="502761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342900" marR="0" lvl="0" indent="-342900">
              <a:spcBef>
                <a:spcPts val="0"/>
              </a:spcBef>
              <a:spcAft>
                <a:spcPts val="1200"/>
              </a:spcAft>
              <a:buFont typeface="Times New Roman" panose="02020603050405020304" pitchFamily="18" charset="0"/>
              <a:buChar char="-"/>
            </a:pPr>
            <a:r>
              <a:rPr lang="en-GB" sz="1600" b="1" u="sng" dirty="0">
                <a:solidFill>
                  <a:srgbClr val="FF0000"/>
                </a:solidFill>
                <a:effectLst/>
                <a:highlight>
                  <a:srgbClr val="00FFFF"/>
                </a:highlight>
                <a:latin typeface="Times New Roman" panose="02020603050405020304" pitchFamily="18" charset="0"/>
                <a:ea typeface="Times New Roman" panose="02020603050405020304" pitchFamily="18" charset="0"/>
              </a:rPr>
              <a:t>July 18-22			(Mon-Fri)			- No Conf Calls		Holiday</a:t>
            </a:r>
            <a:endParaRPr lang="en-US" sz="16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July 27			(Wednesday) 	</a:t>
            </a:r>
            <a:r>
              <a:rPr lang="en-US" sz="1600" dirty="0">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 Joint	</a:t>
            </a:r>
            <a:r>
              <a:rPr lang="en-GB" sz="1600" b="1" dirty="0">
                <a:effectLst/>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10:00-12:00 ET</a:t>
            </a:r>
            <a:endParaRPr lang="en-US" sz="1600" dirty="0">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600" b="1" dirty="0">
                <a:solidFill>
                  <a:schemeClr val="tx1"/>
                </a:solidFill>
                <a:effectLst/>
                <a:latin typeface="Times New Roman" panose="02020603050405020304" pitchFamily="18" charset="0"/>
                <a:ea typeface="Times New Roman" panose="02020603050405020304" pitchFamily="18" charset="0"/>
              </a:rPr>
              <a:t>July 28 			(Thursday)		– MAC			10:00-12:00 ET</a:t>
            </a:r>
            <a:endParaRPr lang="en-US" sz="16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dirty="0">
                <a:latin typeface="Times New Roman" panose="02020603050405020304" pitchFamily="18" charset="0"/>
                <a:ea typeface="Times New Roman" panose="02020603050405020304" pitchFamily="18" charset="0"/>
              </a:rPr>
              <a:t>Aug</a:t>
            </a:r>
            <a:r>
              <a:rPr lang="en-US" sz="1600" b="1" dirty="0">
                <a:effectLst/>
                <a:latin typeface="Times New Roman" panose="02020603050405020304" pitchFamily="18" charset="0"/>
                <a:ea typeface="Times New Roman" panose="02020603050405020304" pitchFamily="18" charset="0"/>
              </a:rPr>
              <a:t> 01 			(Monday)			– MAC/PHY		19:00</a:t>
            </a:r>
            <a:r>
              <a:rPr lang="en-US" sz="1600" b="1" dirty="0">
                <a:solidFill>
                  <a:srgbClr val="000000"/>
                </a:solidFill>
                <a:effectLst/>
                <a:latin typeface="Times New Roman" panose="02020603050405020304" pitchFamily="18" charset="0"/>
                <a:ea typeface="Times New Roman" panose="02020603050405020304" pitchFamily="18" charset="0"/>
              </a:rPr>
              <a:t>-21:00</a:t>
            </a:r>
            <a:r>
              <a:rPr lang="en-US" sz="1600" b="1" dirty="0">
                <a:effectLst/>
                <a:latin typeface="Times New Roman" panose="02020603050405020304" pitchFamily="18" charset="0"/>
                <a:ea typeface="Times New Roman" panose="02020603050405020304" pitchFamily="18" charset="0"/>
              </a:rPr>
              <a:t> ET</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Aug 03			(Wednesday) 		– MAC	</a:t>
            </a:r>
            <a:r>
              <a:rPr lang="en-GB" sz="1600" b="1" dirty="0">
                <a:effectLst/>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	10:00-12:00 ET</a:t>
            </a:r>
          </a:p>
          <a:p>
            <a:pPr marL="342900" marR="0" lvl="0" indent="-342900">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Aug 10			(Wednesday) 		– Joint (Motions)	10:00-12:00 ET</a:t>
            </a:r>
            <a:endParaRPr lang="en-US" sz="1600" dirty="0">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600" b="1" dirty="0">
                <a:solidFill>
                  <a:schemeClr val="tx1"/>
                </a:solidFill>
                <a:effectLst/>
                <a:latin typeface="Times New Roman" panose="02020603050405020304" pitchFamily="18" charset="0"/>
                <a:ea typeface="Times New Roman" panose="02020603050405020304" pitchFamily="18" charset="0"/>
              </a:rPr>
              <a:t>Aug 11 			(Thursday)		– MAC			10:00-12:00 ET</a:t>
            </a:r>
            <a:endParaRPr lang="en-US" sz="16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dirty="0">
                <a:latin typeface="Times New Roman" panose="02020603050405020304" pitchFamily="18" charset="0"/>
                <a:ea typeface="Times New Roman" panose="02020603050405020304" pitchFamily="18" charset="0"/>
              </a:rPr>
              <a:t>Aug</a:t>
            </a:r>
            <a:r>
              <a:rPr lang="en-US" sz="1600" b="1" dirty="0">
                <a:effectLst/>
                <a:latin typeface="Times New Roman" panose="02020603050405020304" pitchFamily="18" charset="0"/>
                <a:ea typeface="Times New Roman" panose="02020603050405020304" pitchFamily="18" charset="0"/>
              </a:rPr>
              <a:t> 15 			(Monday)			– MAC/PHY		19:00</a:t>
            </a:r>
            <a:r>
              <a:rPr lang="en-US" sz="1600" b="1" dirty="0">
                <a:solidFill>
                  <a:srgbClr val="000000"/>
                </a:solidFill>
                <a:effectLst/>
                <a:latin typeface="Times New Roman" panose="02020603050405020304" pitchFamily="18" charset="0"/>
                <a:ea typeface="Times New Roman" panose="02020603050405020304" pitchFamily="18" charset="0"/>
              </a:rPr>
              <a:t>-21:00</a:t>
            </a:r>
            <a:r>
              <a:rPr lang="en-US" sz="1600" b="1" dirty="0">
                <a:effectLst/>
                <a:latin typeface="Times New Roman" panose="02020603050405020304" pitchFamily="18" charset="0"/>
                <a:ea typeface="Times New Roman" panose="02020603050405020304" pitchFamily="18" charset="0"/>
              </a:rPr>
              <a:t> ET</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Aug 17			(Wednesday) 		– MAC	</a:t>
            </a:r>
            <a:r>
              <a:rPr lang="en-GB" sz="1600" b="1" dirty="0">
                <a:effectLst/>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	10:00-12:00 ET</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Aug 24			(Wednesday) 	</a:t>
            </a:r>
            <a:r>
              <a:rPr lang="en-US" sz="1600" dirty="0">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 Joint (Motions)	10:00-12:00 ET</a:t>
            </a:r>
            <a:endParaRPr lang="en-US" sz="1600" dirty="0">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600" dirty="0">
                <a:solidFill>
                  <a:schemeClr val="tx1"/>
                </a:solidFill>
                <a:latin typeface="Times New Roman" panose="02020603050405020304" pitchFamily="18" charset="0"/>
                <a:ea typeface="Times New Roman" panose="02020603050405020304" pitchFamily="18" charset="0"/>
              </a:rPr>
              <a:t>Aug</a:t>
            </a:r>
            <a:r>
              <a:rPr lang="en-US" sz="1600" b="1" dirty="0">
                <a:solidFill>
                  <a:schemeClr val="tx1"/>
                </a:solidFill>
                <a:effectLst/>
                <a:latin typeface="Times New Roman" panose="02020603050405020304" pitchFamily="18" charset="0"/>
                <a:ea typeface="Times New Roman" panose="02020603050405020304" pitchFamily="18" charset="0"/>
              </a:rPr>
              <a:t> 25			(Thursday)		– MAC			10:00-12:00 ET</a:t>
            </a:r>
            <a:endParaRPr lang="en-US" sz="16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dirty="0">
                <a:latin typeface="Times New Roman" panose="02020603050405020304" pitchFamily="18" charset="0"/>
                <a:ea typeface="Times New Roman" panose="02020603050405020304" pitchFamily="18" charset="0"/>
              </a:rPr>
              <a:t>Aug</a:t>
            </a:r>
            <a:r>
              <a:rPr lang="en-US" sz="1600" b="1" dirty="0">
                <a:effectLst/>
                <a:latin typeface="Times New Roman" panose="02020603050405020304" pitchFamily="18" charset="0"/>
                <a:ea typeface="Times New Roman" panose="02020603050405020304" pitchFamily="18" charset="0"/>
              </a:rPr>
              <a:t> 29 			(Monday)			– MAC/PHY		19:00</a:t>
            </a:r>
            <a:r>
              <a:rPr lang="en-US" sz="1600" b="1" dirty="0">
                <a:solidFill>
                  <a:srgbClr val="000000"/>
                </a:solidFill>
                <a:effectLst/>
                <a:latin typeface="Times New Roman" panose="02020603050405020304" pitchFamily="18" charset="0"/>
                <a:ea typeface="Times New Roman" panose="02020603050405020304" pitchFamily="18" charset="0"/>
              </a:rPr>
              <a:t>-21:00</a:t>
            </a:r>
            <a:r>
              <a:rPr lang="en-US" sz="1600" b="1" dirty="0">
                <a:effectLst/>
                <a:latin typeface="Times New Roman" panose="02020603050405020304" pitchFamily="18" charset="0"/>
                <a:ea typeface="Times New Roman" panose="02020603050405020304" pitchFamily="18" charset="0"/>
              </a:rPr>
              <a:t> ET</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Aug 31			(Wednesday) 		– MAC	</a:t>
            </a:r>
            <a:r>
              <a:rPr lang="en-GB" sz="1600" b="1" dirty="0">
                <a:effectLst/>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	10:00-12:00 ET</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endParaRPr lang="en-US" sz="1600" dirty="0">
              <a:effectLst/>
              <a:latin typeface="Times New Roman" panose="02020603050405020304" pitchFamily="18" charset="0"/>
              <a:ea typeface="Times New Roman" panose="02020603050405020304" pitchFamily="18" charset="0"/>
            </a:endParaRPr>
          </a:p>
        </p:txBody>
      </p:sp>
      <p:sp>
        <p:nvSpPr>
          <p:cNvPr id="3" name="Footer Placeholder 2">
            <a:extLst>
              <a:ext uri="{FF2B5EF4-FFF2-40B4-BE49-F238E27FC236}">
                <a16:creationId xmlns:a16="http://schemas.microsoft.com/office/drawing/2014/main" id="{F9776BF3-911B-4974-A78E-60194E90D182}"/>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0827F545-2EDE-4539-A30F-E43BF568273E}"/>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8" name="Date Placeholder 7">
            <a:extLst>
              <a:ext uri="{FF2B5EF4-FFF2-40B4-BE49-F238E27FC236}">
                <a16:creationId xmlns:a16="http://schemas.microsoft.com/office/drawing/2014/main" id="{007439E1-C9E3-4CF0-9ABF-6C7CBFAB1814}"/>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30537291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t>TGbe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sz="2000" dirty="0">
                <a:solidFill>
                  <a:schemeClr val="tx1"/>
                </a:solidFill>
                <a:highlight>
                  <a:srgbClr val="00FF00"/>
                </a:highlight>
              </a:rPr>
              <a:t>PAR approved													Mar           2019</a:t>
            </a:r>
          </a:p>
          <a:p>
            <a:pPr>
              <a:buFont typeface="Arial" panose="020B0604020202020204" pitchFamily="34" charset="0"/>
              <a:buChar char="•"/>
            </a:pPr>
            <a:r>
              <a:rPr lang="en-US" sz="2000" dirty="0">
                <a:solidFill>
                  <a:schemeClr val="tx1"/>
                </a:solidFill>
                <a:highlight>
                  <a:srgbClr val="00FF00"/>
                </a:highlight>
              </a:rPr>
              <a:t>First TG meeting													May           2019</a:t>
            </a:r>
          </a:p>
          <a:p>
            <a:pPr>
              <a:buFont typeface="Arial" panose="020B0604020202020204" pitchFamily="34" charset="0"/>
              <a:buChar char="•"/>
            </a:pPr>
            <a:r>
              <a:rPr lang="en-US" sz="2000" dirty="0">
                <a:solidFill>
                  <a:schemeClr val="tx1"/>
                </a:solidFill>
                <a:highlight>
                  <a:srgbClr val="00FF00"/>
                </a:highlight>
              </a:rPr>
              <a:t>D0.1																Sep            2020</a:t>
            </a:r>
          </a:p>
          <a:p>
            <a:pPr>
              <a:buFont typeface="Arial" panose="020B0604020202020204" pitchFamily="34" charset="0"/>
              <a:buChar char="•"/>
            </a:pPr>
            <a:r>
              <a:rPr lang="en-US" sz="2000" dirty="0">
                <a:solidFill>
                  <a:schemeClr val="tx1"/>
                </a:solidFill>
                <a:highlight>
                  <a:srgbClr val="00FF00"/>
                </a:highlight>
              </a:rPr>
              <a:t>D1.0 WG Comment Collection 									May 	    2021</a:t>
            </a:r>
          </a:p>
          <a:p>
            <a:pPr>
              <a:buFont typeface="Arial" panose="020B0604020202020204" pitchFamily="34" charset="0"/>
              <a:buChar char="•"/>
            </a:pPr>
            <a:r>
              <a:rPr lang="en-US" sz="2000" dirty="0">
                <a:solidFill>
                  <a:schemeClr val="tx1"/>
                </a:solidFill>
                <a:highlight>
                  <a:srgbClr val="00FF00"/>
                </a:highlight>
              </a:rPr>
              <a:t>D2.0 WG Letter Ballot											May	    2022</a:t>
            </a:r>
          </a:p>
          <a:p>
            <a:pPr>
              <a:buFont typeface="Arial" panose="020B0604020202020204" pitchFamily="34" charset="0"/>
              <a:buChar char="•"/>
            </a:pPr>
            <a:r>
              <a:rPr lang="en-US" sz="2000" dirty="0">
                <a:solidFill>
                  <a:schemeClr val="tx1"/>
                </a:solidFill>
                <a:highlight>
                  <a:srgbClr val="FFFF00"/>
                </a:highlight>
              </a:rPr>
              <a:t>D3.0 Letter Ballot </a:t>
            </a:r>
            <a:r>
              <a:rPr lang="en-US" sz="2000" dirty="0">
                <a:highlight>
                  <a:srgbClr val="FFFF00"/>
                </a:highlight>
              </a:rPr>
              <a:t>												Nov  	    2022</a:t>
            </a:r>
          </a:p>
          <a:p>
            <a:pPr>
              <a:buFont typeface="Arial" panose="020B0604020202020204" pitchFamily="34" charset="0"/>
              <a:buChar char="•"/>
            </a:pPr>
            <a:r>
              <a:rPr lang="en-US" sz="2000" dirty="0"/>
              <a:t>Initial S</a:t>
            </a:r>
            <a:r>
              <a:rPr lang="en-US" sz="2000" dirty="0">
                <a:solidFill>
                  <a:schemeClr val="tx1"/>
                </a:solidFill>
              </a:rPr>
              <a:t>A </a:t>
            </a:r>
            <a:r>
              <a:rPr lang="en-US" sz="2000" dirty="0"/>
              <a:t>Ballot (D4.0)											May           2023</a:t>
            </a:r>
          </a:p>
          <a:p>
            <a:pPr>
              <a:buFont typeface="Arial" panose="020B0604020202020204" pitchFamily="34" charset="0"/>
              <a:buChar char="•"/>
            </a:pPr>
            <a:r>
              <a:rPr lang="en-US" sz="2000" dirty="0"/>
              <a:t>Final 802.11 WG approval										Mar           2024</a:t>
            </a:r>
          </a:p>
          <a:p>
            <a:pPr>
              <a:buFont typeface="Arial" panose="020B0604020202020204" pitchFamily="34" charset="0"/>
              <a:buChar char="•"/>
            </a:pPr>
            <a:r>
              <a:rPr lang="en-US" sz="2000" dirty="0"/>
              <a:t>802 EC approval													Mar           2024</a:t>
            </a:r>
          </a:p>
          <a:p>
            <a:pPr>
              <a:buFont typeface="Arial" panose="020B0604020202020204" pitchFamily="34" charset="0"/>
              <a:buChar char="•"/>
            </a:pPr>
            <a:r>
              <a:rPr lang="en-US" sz="2000" dirty="0" err="1"/>
              <a:t>RevCom</a:t>
            </a:r>
            <a:r>
              <a:rPr lang="en-US" sz="2000" dirty="0"/>
              <a:t> and SASB approval										May           2024</a:t>
            </a:r>
          </a:p>
          <a:p>
            <a:pPr marL="0" indent="0"/>
            <a:endParaRPr lang="en-US" sz="1800" dirty="0"/>
          </a:p>
        </p:txBody>
      </p:sp>
      <p:sp>
        <p:nvSpPr>
          <p:cNvPr id="7" name="Footer Placeholder 6">
            <a:extLst>
              <a:ext uri="{FF2B5EF4-FFF2-40B4-BE49-F238E27FC236}">
                <a16:creationId xmlns:a16="http://schemas.microsoft.com/office/drawing/2014/main" id="{1D15A87E-BB6E-4C00-BDAF-C5495D0D8FF4}"/>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794766E9-831A-4D71-AD0F-2293463686BB}"/>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9" name="Date Placeholder 8">
            <a:extLst>
              <a:ext uri="{FF2B5EF4-FFF2-40B4-BE49-F238E27FC236}">
                <a16:creationId xmlns:a16="http://schemas.microsoft.com/office/drawing/2014/main" id="{32CC1D00-59CF-4F03-898E-1CB051FDC6AC}"/>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42208100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kumimoji="0" lang="en-US" altLang="zh-CN" sz="2800" b="1" i="0" u="none" strike="noStrike" kern="0" cap="none" spc="0" normalizeH="0" baseline="0" noProof="0" dirty="0">
                <a:ln>
                  <a:noFill/>
                </a:ln>
                <a:solidFill>
                  <a:srgbClr val="0000FF"/>
                </a:solidFill>
                <a:effectLst/>
                <a:uLnTx/>
                <a:uFillTx/>
                <a:latin typeface="Times New Roman"/>
                <a:ea typeface="+mj-ea"/>
                <a:cs typeface="+mj-cs"/>
              </a:rPr>
              <a:t>July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2022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2022-07-14</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1F558040-664A-40F0-914B-B53145F3FA8E}"/>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6B25CFE6-8B74-4830-B18F-AB1443ADD18E}"/>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4" name="Date Placeholder 3">
            <a:extLst>
              <a:ext uri="{FF2B5EF4-FFF2-40B4-BE49-F238E27FC236}">
                <a16:creationId xmlns:a16="http://schemas.microsoft.com/office/drawing/2014/main" id="{FDDA8F0F-2BC7-45E5-927D-ABFE1416F6E2}"/>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9229459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(May to July)</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July 2022</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9" name="Content Placeholder 8">
            <a:extLst>
              <a:ext uri="{FF2B5EF4-FFF2-40B4-BE49-F238E27FC236}">
                <a16:creationId xmlns:a16="http://schemas.microsoft.com/office/drawing/2014/main" id="{BAD9EB45-4D0A-4BD8-96F2-E37DDBC491A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3752" y="1600200"/>
            <a:ext cx="8958048" cy="4895134"/>
          </a:xfrm>
        </p:spPr>
      </p:pic>
    </p:spTree>
    <p:extLst>
      <p:ext uri="{BB962C8B-B14F-4D97-AF65-F5344CB8AC3E}">
        <p14:creationId xmlns:p14="http://schemas.microsoft.com/office/powerpoint/2010/main" val="35407332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14401" y="685801"/>
            <a:ext cx="10363200" cy="457200"/>
          </a:xfrm>
        </p:spPr>
        <p:txBody>
          <a:bodyPr/>
          <a:lstStyle/>
          <a:p>
            <a:r>
              <a:rPr lang="en-US" sz="2800" dirty="0"/>
              <a:t>Abstract</a:t>
            </a:r>
          </a:p>
        </p:txBody>
      </p:sp>
      <p:sp>
        <p:nvSpPr>
          <p:cNvPr id="9" name="Content Placeholder 2"/>
          <p:cNvSpPr txBox="1">
            <a:spLocks noChangeArrowheads="1"/>
          </p:cNvSpPr>
          <p:nvPr/>
        </p:nvSpPr>
        <p:spPr bwMode="auto">
          <a:xfrm>
            <a:off x="914400" y="1325058"/>
            <a:ext cx="10363200"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sz="2400" b="1" kern="0" dirty="0">
                <a:solidFill>
                  <a:srgbClr val="000000"/>
                </a:solidFill>
                <a:latin typeface="Times New Roman"/>
                <a:ea typeface="MS PGothic" pitchFamily="34" charset="-128"/>
              </a:rPr>
              <a:t>This document is the closing report for </a:t>
            </a:r>
            <a:r>
              <a:rPr lang="en-US" altLang="zh-CN" sz="2400" b="1" kern="0" dirty="0">
                <a:solidFill>
                  <a:srgbClr val="000000"/>
                </a:solidFill>
                <a:latin typeface="Times New Roman"/>
                <a:ea typeface="MS PGothic" pitchFamily="34" charset="-128"/>
              </a:rPr>
              <a:t>Task Group BF </a:t>
            </a:r>
            <a:r>
              <a:rPr lang="en-US" altLang="en-US" sz="2400" b="1" kern="0" dirty="0">
                <a:solidFill>
                  <a:srgbClr val="000000"/>
                </a:solidFill>
                <a:latin typeface="Times New Roman"/>
                <a:ea typeface="MS PGothic" pitchFamily="34" charset="-128"/>
              </a:rPr>
              <a:t>for the </a:t>
            </a:r>
            <a:r>
              <a:rPr lang="en-US" altLang="zh-CN" sz="2400" b="1" kern="0" dirty="0">
                <a:solidFill>
                  <a:srgbClr val="0000FF"/>
                </a:solidFill>
                <a:latin typeface="Times New Roman"/>
                <a:ea typeface="MS PGothic" pitchFamily="34" charset="-128"/>
              </a:rPr>
              <a:t>July 2022 </a:t>
            </a:r>
            <a:r>
              <a:rPr lang="en-US" altLang="en-US" sz="2400" b="1" kern="0" dirty="0">
                <a:solidFill>
                  <a:srgbClr val="000000"/>
                </a:solidFill>
                <a:latin typeface="Times New Roman"/>
                <a:ea typeface="MS PGothic" pitchFamily="34" charset="-128"/>
              </a:rPr>
              <a:t>session.</a:t>
            </a:r>
          </a:p>
        </p:txBody>
      </p:sp>
      <p:sp>
        <p:nvSpPr>
          <p:cNvPr id="2" name="Footer Placeholder 1">
            <a:extLst>
              <a:ext uri="{FF2B5EF4-FFF2-40B4-BE49-F238E27FC236}">
                <a16:creationId xmlns:a16="http://schemas.microsoft.com/office/drawing/2014/main" id="{9C620DBA-8333-4E31-9D0C-8459BC178AA9}"/>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0439174C-04C7-46CC-A542-707A94635E37}"/>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4" name="Date Placeholder 3">
            <a:extLst>
              <a:ext uri="{FF2B5EF4-FFF2-40B4-BE49-F238E27FC236}">
                <a16:creationId xmlns:a16="http://schemas.microsoft.com/office/drawing/2014/main" id="{4F306DE1-B51C-48C4-99BD-10BA0D0E2C42}"/>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0833218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July</a:t>
            </a:r>
            <a:r>
              <a:rPr lang="en-US" altLang="zh-CN" dirty="0"/>
              <a:t> </a:t>
            </a:r>
            <a:r>
              <a:rPr lang="en-US" dirty="0"/>
              <a:t>2022</a:t>
            </a:r>
            <a:endParaRPr lang="en-GB" dirty="0"/>
          </a:p>
        </p:txBody>
      </p:sp>
      <p:sp>
        <p:nvSpPr>
          <p:cNvPr id="9218" name="Rectangle 2"/>
          <p:cNvSpPr>
            <a:spLocks noGrp="1" noChangeArrowheads="1"/>
          </p:cNvSpPr>
          <p:nvPr>
            <p:ph idx="1"/>
          </p:nvPr>
        </p:nvSpPr>
        <p:spPr>
          <a:xfrm>
            <a:off x="914401" y="1447800"/>
            <a:ext cx="6934199" cy="4953000"/>
          </a:xfrm>
          <a:ln/>
        </p:spPr>
        <p:txBody>
          <a:bodyPr/>
          <a:lstStyle/>
          <a:p>
            <a:pPr algn="just">
              <a:spcBef>
                <a:spcPts val="0"/>
              </a:spcBef>
              <a:spcAft>
                <a:spcPts val="600"/>
              </a:spcAft>
              <a:buFont typeface="Arial" panose="020B0604020202020204" pitchFamily="34" charset="0"/>
              <a:buChar char="•"/>
            </a:pPr>
            <a:r>
              <a:rPr lang="en-US" altLang="zh-CN" sz="2000" dirty="0"/>
              <a:t>Progress during </a:t>
            </a:r>
            <a:r>
              <a:rPr lang="en-US" altLang="zh-CN" sz="2000" dirty="0">
                <a:solidFill>
                  <a:srgbClr val="0000FF"/>
                </a:solidFill>
                <a:ea typeface="MS PGothic" pitchFamily="34" charset="-128"/>
              </a:rPr>
              <a:t>July </a:t>
            </a:r>
            <a:r>
              <a:rPr lang="en-US" altLang="zh-CN" sz="2000" dirty="0"/>
              <a:t>2022 meeting</a:t>
            </a:r>
          </a:p>
          <a:p>
            <a:pPr marL="720725" lvl="1" indent="-342900" algn="just">
              <a:spcBef>
                <a:spcPts val="0"/>
              </a:spcBef>
              <a:spcAft>
                <a:spcPts val="600"/>
              </a:spcAft>
              <a:buFont typeface="Times New Roman" panose="02020603050405020304" pitchFamily="18" charset="0"/>
              <a:buChar char="−"/>
            </a:pPr>
            <a:r>
              <a:rPr lang="en-US" altLang="zh-CN" sz="1800" dirty="0">
                <a:solidFill>
                  <a:srgbClr val="0000FF"/>
                </a:solidFill>
              </a:rPr>
              <a:t>4</a:t>
            </a:r>
            <a:r>
              <a:rPr lang="en-US" altLang="zh-CN" sz="1800" dirty="0"/>
              <a:t> sessions for </a:t>
            </a:r>
            <a:r>
              <a:rPr lang="en-US" altLang="zh-CN" sz="1800" dirty="0" err="1"/>
              <a:t>TGbf</a:t>
            </a:r>
            <a:r>
              <a:rPr lang="en-US" altLang="zh-CN" sz="1800" dirty="0"/>
              <a:t> (</a:t>
            </a:r>
            <a:r>
              <a:rPr lang="en-US" altLang="zh-CN" sz="1800" dirty="0">
                <a:solidFill>
                  <a:schemeClr val="tx1"/>
                </a:solidFill>
              </a:rPr>
              <a:t>July 12 am1, 13 am1, 13 am2, 14 am1</a:t>
            </a:r>
            <a:r>
              <a:rPr lang="en-US" altLang="zh-CN" sz="1800" dirty="0"/>
              <a:t>)</a:t>
            </a:r>
          </a:p>
          <a:p>
            <a:pPr marL="720725" lvl="1" indent="-342900" algn="just">
              <a:spcBef>
                <a:spcPts val="0"/>
              </a:spcBef>
              <a:spcAft>
                <a:spcPts val="600"/>
              </a:spcAft>
              <a:buFont typeface="Times New Roman" panose="02020603050405020304" pitchFamily="18" charset="0"/>
              <a:buChar char="−"/>
            </a:pPr>
            <a:r>
              <a:rPr lang="en-US" sz="1800" dirty="0"/>
              <a:t>Continued </a:t>
            </a:r>
            <a:r>
              <a:rPr lang="en-US" altLang="zh-CN" sz="1800" dirty="0">
                <a:solidFill>
                  <a:srgbClr val="0000FF"/>
                </a:solidFill>
              </a:rPr>
              <a:t>comment resolution </a:t>
            </a:r>
            <a:r>
              <a:rPr lang="en-US" altLang="zh-CN" sz="1800" dirty="0"/>
              <a:t>for D0.1 (802.11bf CC40 comments)</a:t>
            </a:r>
          </a:p>
          <a:p>
            <a:pPr marL="1120775" lvl="2" indent="-342900" algn="just">
              <a:spcBef>
                <a:spcPts val="0"/>
              </a:spcBef>
              <a:spcAft>
                <a:spcPts val="600"/>
              </a:spcAft>
              <a:buSzPct val="50000"/>
              <a:buFont typeface="Wingdings" panose="05000000000000000000" pitchFamily="2" charset="2"/>
              <a:buChar char="n"/>
            </a:pPr>
            <a:r>
              <a:rPr lang="en-US" altLang="zh-CN" sz="1600" dirty="0"/>
              <a:t>Approved the comment resolution for </a:t>
            </a:r>
            <a:r>
              <a:rPr lang="en-US" altLang="zh-CN" sz="1600" dirty="0">
                <a:solidFill>
                  <a:srgbClr val="0000FF"/>
                </a:solidFill>
              </a:rPr>
              <a:t>228</a:t>
            </a:r>
            <a:r>
              <a:rPr lang="en-US" altLang="zh-CN" sz="1600" dirty="0"/>
              <a:t> CID (First set of approved CR, please refer to the figure)</a:t>
            </a:r>
          </a:p>
          <a:p>
            <a:pPr marL="1120775" lvl="2" indent="-342900" algn="just">
              <a:spcBef>
                <a:spcPts val="0"/>
              </a:spcBef>
              <a:spcAft>
                <a:spcPts val="600"/>
              </a:spcAft>
              <a:buSzPct val="50000"/>
              <a:buFont typeface="Wingdings" panose="05000000000000000000" pitchFamily="2" charset="2"/>
              <a:buChar char="n"/>
            </a:pPr>
            <a:r>
              <a:rPr lang="en-US" altLang="zh-CN" sz="1600" dirty="0"/>
              <a:t>~</a:t>
            </a:r>
            <a:r>
              <a:rPr lang="en-US" altLang="zh-CN" sz="1600" dirty="0">
                <a:solidFill>
                  <a:srgbClr val="0000FF"/>
                </a:solidFill>
              </a:rPr>
              <a:t>25</a:t>
            </a:r>
            <a:r>
              <a:rPr lang="en-US" altLang="zh-CN" sz="1600" dirty="0"/>
              <a:t>% of all CC40 comments are now resolved (</a:t>
            </a:r>
            <a:r>
              <a:rPr lang="en-US" altLang="zh-CN" sz="1600" dirty="0">
                <a:solidFill>
                  <a:srgbClr val="0000FF"/>
                </a:solidFill>
              </a:rPr>
              <a:t>228/912</a:t>
            </a:r>
            <a:r>
              <a:rPr lang="en-US" altLang="zh-CN" sz="1600" dirty="0"/>
              <a:t>)</a:t>
            </a:r>
            <a:endParaRPr lang="en-US" sz="1600" dirty="0"/>
          </a:p>
          <a:p>
            <a:pPr marL="720725" lvl="1" indent="-342900" algn="just">
              <a:spcBef>
                <a:spcPts val="0"/>
              </a:spcBef>
              <a:spcAft>
                <a:spcPts val="600"/>
              </a:spcAft>
              <a:buFont typeface="Times New Roman" panose="02020603050405020304" pitchFamily="18" charset="0"/>
              <a:buChar char="−"/>
            </a:pPr>
            <a:r>
              <a:rPr lang="en-US" sz="1800" dirty="0"/>
              <a:t>Presentation of technical submissions (e.g., Feedback type, PDT, </a:t>
            </a:r>
            <a:r>
              <a:rPr lang="en-US" altLang="zh-CN" sz="1800" dirty="0"/>
              <a:t>and developing </a:t>
            </a:r>
            <a:r>
              <a:rPr lang="en-US" altLang="zh-CN" sz="1800" dirty="0">
                <a:solidFill>
                  <a:schemeClr val="tx1"/>
                </a:solidFill>
              </a:rPr>
              <a:t>the Draft </a:t>
            </a:r>
            <a:r>
              <a:rPr lang="en-US" sz="1800" dirty="0">
                <a:solidFill>
                  <a:schemeClr val="tx1"/>
                </a:solidFill>
              </a:rPr>
              <a:t>……)</a:t>
            </a:r>
          </a:p>
          <a:p>
            <a:pPr marL="1657350" lvl="3" indent="-342900" algn="just">
              <a:spcBef>
                <a:spcPts val="0"/>
              </a:spcBef>
              <a:spcAft>
                <a:spcPts val="600"/>
              </a:spcAft>
              <a:buFont typeface="Arial" panose="020B0604020202020204" pitchFamily="34" charset="0"/>
              <a:buChar char="•"/>
            </a:pPr>
            <a:endParaRPr lang="en-US" sz="1400" dirty="0"/>
          </a:p>
          <a:p>
            <a:pPr algn="just">
              <a:spcBef>
                <a:spcPts val="0"/>
              </a:spcBef>
              <a:spcAft>
                <a:spcPts val="600"/>
              </a:spcAft>
              <a:buFont typeface="Arial" panose="020B0604020202020204" pitchFamily="34" charset="0"/>
              <a:buChar char="•"/>
            </a:pPr>
            <a:r>
              <a:rPr lang="en-US" altLang="zh-CN" sz="2000" dirty="0"/>
              <a:t>Goals for the next two months</a:t>
            </a:r>
          </a:p>
          <a:p>
            <a:pPr marL="720725" lvl="1" indent="-342900" algn="just">
              <a:spcBef>
                <a:spcPts val="0"/>
              </a:spcBef>
              <a:spcAft>
                <a:spcPts val="600"/>
              </a:spcAft>
              <a:buFont typeface="Times New Roman" panose="02020603050405020304" pitchFamily="18" charset="0"/>
              <a:buChar char="−"/>
            </a:pPr>
            <a:r>
              <a:rPr lang="en-US" altLang="zh-CN" sz="1800" dirty="0"/>
              <a:t>Continue comment resolution for D0.1</a:t>
            </a:r>
          </a:p>
          <a:p>
            <a:pPr marL="720725" lvl="1" indent="-342900" algn="just">
              <a:spcBef>
                <a:spcPts val="0"/>
              </a:spcBef>
              <a:spcAft>
                <a:spcPts val="600"/>
              </a:spcAft>
              <a:buFont typeface="Times New Roman" panose="02020603050405020304" pitchFamily="18" charset="0"/>
              <a:buChar char="−"/>
            </a:pPr>
            <a:r>
              <a:rPr lang="en-US" altLang="zh-CN" sz="1800" dirty="0"/>
              <a:t>Presentation of technical submissions</a:t>
            </a:r>
          </a:p>
          <a:p>
            <a:pPr marL="720725" lvl="1" indent="-342900" algn="just">
              <a:spcBef>
                <a:spcPts val="0"/>
              </a:spcBef>
              <a:spcAft>
                <a:spcPts val="600"/>
              </a:spcAft>
              <a:buFont typeface="Times New Roman" panose="02020603050405020304" pitchFamily="18" charset="0"/>
              <a:buChar char="−"/>
            </a:pPr>
            <a:r>
              <a:rPr lang="en-US" altLang="zh-CN" sz="1800" dirty="0"/>
              <a:t>Further developing the </a:t>
            </a:r>
            <a:r>
              <a:rPr lang="en-US" altLang="zh-CN" sz="1800" dirty="0">
                <a:solidFill>
                  <a:srgbClr val="0000FF"/>
                </a:solidFill>
              </a:rPr>
              <a:t>Draft 0.1-1.0</a:t>
            </a:r>
            <a:r>
              <a:rPr lang="en-US" altLang="zh-CN" sz="1800" dirty="0"/>
              <a:t> </a:t>
            </a:r>
          </a:p>
          <a:p>
            <a:pPr marL="720725" lvl="1" indent="-342900" algn="just">
              <a:spcBef>
                <a:spcPts val="0"/>
              </a:spcBef>
              <a:spcAft>
                <a:spcPts val="600"/>
              </a:spcAft>
              <a:buFont typeface="Times New Roman" panose="02020603050405020304" pitchFamily="18" charset="0"/>
              <a:buChar char="−"/>
            </a:pPr>
            <a:r>
              <a:rPr lang="en-US" altLang="zh-CN" sz="1800" dirty="0"/>
              <a:t>Requested </a:t>
            </a:r>
            <a:r>
              <a:rPr lang="en-US" altLang="zh-CN" sz="1800" dirty="0">
                <a:solidFill>
                  <a:srgbClr val="0000FF"/>
                </a:solidFill>
              </a:rPr>
              <a:t>3</a:t>
            </a:r>
            <a:r>
              <a:rPr lang="en-US" altLang="zh-CN" sz="1800" dirty="0"/>
              <a:t> calls per week</a:t>
            </a:r>
            <a:endParaRPr lang="en-US" sz="1400" dirty="0"/>
          </a:p>
        </p:txBody>
      </p:sp>
      <p:graphicFrame>
        <p:nvGraphicFramePr>
          <p:cNvPr id="7" name="Chart 6">
            <a:extLst>
              <a:ext uri="{FF2B5EF4-FFF2-40B4-BE49-F238E27FC236}">
                <a16:creationId xmlns:a16="http://schemas.microsoft.com/office/drawing/2014/main" id="{C0807CB6-20C1-45B5-8F67-26150D548148}"/>
              </a:ext>
            </a:extLst>
          </p:cNvPr>
          <p:cNvGraphicFramePr/>
          <p:nvPr>
            <p:extLst>
              <p:ext uri="{D42A27DB-BD31-4B8C-83A1-F6EECF244321}">
                <p14:modId xmlns:p14="http://schemas.microsoft.com/office/powerpoint/2010/main" val="2573872629"/>
              </p:ext>
            </p:extLst>
          </p:nvPr>
        </p:nvGraphicFramePr>
        <p:xfrm>
          <a:off x="8001000" y="1752600"/>
          <a:ext cx="4007768" cy="3441085"/>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3E641B62-7BC6-4C49-9F1D-A14FCB2EB759}"/>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A891B6B1-0B33-4801-9312-6381533641AC}"/>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8" name="Date Placeholder 7">
            <a:extLst>
              <a:ext uri="{FF2B5EF4-FFF2-40B4-BE49-F238E27FC236}">
                <a16:creationId xmlns:a16="http://schemas.microsoft.com/office/drawing/2014/main" id="{070143C3-6134-47B1-BF7D-BDE553B2F7DE}"/>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5510378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61168"/>
            <a:ext cx="4573588"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562599"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600"/>
              </a:spcBef>
              <a:spcAft>
                <a:spcPts val="600"/>
              </a:spcAft>
              <a:defRPr/>
            </a:pPr>
            <a:r>
              <a:rPr lang="en-US" altLang="zh-CN" sz="1800" kern="0" dirty="0">
                <a:solidFill>
                  <a:schemeClr val="bg1">
                    <a:lumMod val="50000"/>
                  </a:schemeClr>
                </a:solidFill>
              </a:rPr>
              <a:t>PAR approved			Sep 2020</a:t>
            </a:r>
          </a:p>
          <a:p>
            <a:pPr marL="161925" lvl="1" indent="-233363" algn="just" defTabSz="685800" eaLnBrk="1" fontAlgn="auto" hangingPunct="1">
              <a:spcBef>
                <a:spcPts val="600"/>
              </a:spcBef>
              <a:spcAft>
                <a:spcPts val="600"/>
              </a:spcAft>
              <a:defRPr/>
            </a:pPr>
            <a:r>
              <a:rPr lang="en-US" altLang="zh-CN" sz="1800" kern="0" dirty="0">
                <a:solidFill>
                  <a:schemeClr val="bg1">
                    <a:lumMod val="50000"/>
                  </a:schemeClr>
                </a:solidFill>
              </a:rPr>
              <a:t>First TG meeting			Oct 2020</a:t>
            </a:r>
          </a:p>
          <a:p>
            <a:pPr marL="214312" lvl="1" algn="just" defTabSz="685800" eaLnBrk="1" fontAlgn="auto" hangingPunct="1">
              <a:spcBef>
                <a:spcPts val="600"/>
              </a:spcBef>
              <a:spcAft>
                <a:spcPts val="600"/>
              </a:spcAft>
              <a:buFont typeface="微软雅黑" panose="020B0503020204020204" pitchFamily="34" charset="-122"/>
              <a:buChar char="–"/>
              <a:defRPr/>
            </a:pPr>
            <a:r>
              <a:rPr lang="en-US" altLang="zh-CN" sz="1800" kern="0" dirty="0">
                <a:solidFill>
                  <a:schemeClr val="bg1">
                    <a:lumMod val="50000"/>
                  </a:schemeClr>
                </a:solidFill>
              </a:rPr>
              <a:t>Comment Collection (D0.1)	</a:t>
            </a:r>
            <a:r>
              <a:rPr lang="en-US" altLang="zh-CN" sz="1800" i="1" strike="sngStrike" kern="0" dirty="0">
                <a:solidFill>
                  <a:schemeClr val="bg1">
                    <a:lumMod val="50000"/>
                  </a:schemeClr>
                </a:solidFill>
              </a:rPr>
              <a:t>Jan 2022</a:t>
            </a:r>
            <a:r>
              <a:rPr lang="en-US" altLang="zh-CN" sz="1800" i="1" strike="sngStrike" kern="0" dirty="0">
                <a:solidFill>
                  <a:schemeClr val="bg1">
                    <a:lumMod val="50000"/>
                  </a:schemeClr>
                </a:solidFill>
                <a:sym typeface="Wingdings" panose="05000000000000000000" pitchFamily="2" charset="2"/>
              </a:rPr>
              <a:t>Mar 2022</a:t>
            </a:r>
          </a:p>
          <a:p>
            <a:pPr marL="0" lvl="1" indent="0" algn="just" defTabSz="685800" eaLnBrk="1" fontAlgn="auto" hangingPunct="1">
              <a:spcBef>
                <a:spcPts val="600"/>
              </a:spcBef>
              <a:spcAft>
                <a:spcPts val="600"/>
              </a:spcAft>
              <a:buNone/>
              <a:defRPr/>
            </a:pPr>
            <a:r>
              <a:rPr lang="en-US" altLang="zh-CN" sz="1800" i="1" kern="0" dirty="0">
                <a:solidFill>
                  <a:schemeClr val="bg1">
                    <a:lumMod val="50000"/>
                  </a:schemeClr>
                </a:solidFill>
                <a:sym typeface="Wingdings" panose="05000000000000000000" pitchFamily="2" charset="2"/>
              </a:rPr>
              <a:t>					  April 2022</a:t>
            </a:r>
            <a:endParaRPr lang="en-US" altLang="zh-CN" sz="1800" i="1" kern="0" dirty="0">
              <a:solidFill>
                <a:schemeClr val="bg1">
                  <a:lumMod val="50000"/>
                </a:schemeClr>
              </a:solidFill>
            </a:endParaRPr>
          </a:p>
          <a:p>
            <a:pPr marL="214312" lvl="1" algn="just" defTabSz="685800" eaLnBrk="1" fontAlgn="auto" hangingPunct="1">
              <a:spcBef>
                <a:spcPts val="600"/>
              </a:spcBef>
              <a:spcAft>
                <a:spcPts val="600"/>
              </a:spcAft>
              <a:buFont typeface="Wingdings" panose="05000000000000000000" pitchFamily="2" charset="2"/>
              <a:buChar char="Ø"/>
              <a:defRPr/>
            </a:pPr>
            <a:r>
              <a:rPr lang="en-US" altLang="zh-CN" sz="1800" kern="0" dirty="0">
                <a:solidFill>
                  <a:srgbClr val="FF0000"/>
                </a:solidFill>
              </a:rPr>
              <a:t>Initial Letter Ballot (D1.0)		</a:t>
            </a:r>
            <a:r>
              <a:rPr lang="en-US" altLang="zh-CN" sz="1800" i="1" strike="sngStrike" kern="0" dirty="0">
                <a:solidFill>
                  <a:srgbClr val="FF0000"/>
                </a:solidFill>
              </a:rPr>
              <a:t>Jul 2022</a:t>
            </a:r>
            <a:r>
              <a:rPr lang="en-US" altLang="zh-CN" sz="1800" i="1" kern="0" dirty="0">
                <a:solidFill>
                  <a:srgbClr val="FF0000"/>
                </a:solidFill>
                <a:sym typeface="Wingdings" panose="05000000000000000000" pitchFamily="2" charset="2"/>
              </a:rPr>
              <a:t> Sep</a:t>
            </a:r>
            <a:r>
              <a:rPr lang="en-US" altLang="zh-CN" sz="1800" i="1" kern="0" dirty="0">
                <a:solidFill>
                  <a:srgbClr val="FF0000"/>
                </a:solidFill>
              </a:rPr>
              <a:t> 2022</a:t>
            </a:r>
          </a:p>
          <a:p>
            <a:pPr marL="161925" lvl="1" indent="-233363" algn="just" defTabSz="685800" eaLnBrk="1" fontAlgn="auto" hangingPunct="1">
              <a:spcBef>
                <a:spcPts val="600"/>
              </a:spcBef>
              <a:spcAft>
                <a:spcPts val="600"/>
              </a:spcAft>
              <a:defRPr/>
            </a:pPr>
            <a:r>
              <a:rPr lang="en-US" altLang="zh-CN" sz="1800" kern="0" dirty="0"/>
              <a:t>Recirculation LB (D2.0)		</a:t>
            </a:r>
            <a:r>
              <a:rPr lang="en-US" altLang="zh-CN" sz="1800" i="1" kern="0" dirty="0"/>
              <a:t>Jan 2023</a:t>
            </a:r>
          </a:p>
          <a:p>
            <a:pPr marL="161925" lvl="1" indent="-233363" algn="just" defTabSz="685800" eaLnBrk="1" fontAlgn="auto" hangingPunct="1">
              <a:spcBef>
                <a:spcPts val="600"/>
              </a:spcBef>
              <a:spcAft>
                <a:spcPts val="600"/>
              </a:spcAft>
              <a:defRPr/>
            </a:pPr>
            <a:r>
              <a:rPr lang="en-US" altLang="zh-CN" sz="1800" kern="0" dirty="0"/>
              <a:t>Recirculation LB (D3.0)		</a:t>
            </a:r>
            <a:r>
              <a:rPr lang="en-US" altLang="zh-CN" sz="1800" i="1" kern="0" dirty="0"/>
              <a:t>May 2023</a:t>
            </a:r>
          </a:p>
          <a:p>
            <a:pPr marL="161925" lvl="1" indent="-233363" algn="just" defTabSz="685800" eaLnBrk="1" fontAlgn="auto" hangingPunct="1">
              <a:spcBef>
                <a:spcPts val="600"/>
              </a:spcBef>
              <a:spcAft>
                <a:spcPts val="600"/>
              </a:spcAft>
              <a:defRPr/>
            </a:pPr>
            <a:r>
              <a:rPr lang="en-US" altLang="zh-CN" sz="1800" kern="0" dirty="0"/>
              <a:t>Recirculation LB (D4.0)	 	</a:t>
            </a:r>
            <a:r>
              <a:rPr lang="en-US" altLang="zh-CN" sz="1800" i="1" kern="0" dirty="0"/>
              <a:t>July 2023</a:t>
            </a:r>
          </a:p>
          <a:p>
            <a:pPr marL="161925" lvl="1" indent="-233363" algn="just" defTabSz="685800" eaLnBrk="1" fontAlgn="auto" hangingPunct="1">
              <a:spcBef>
                <a:spcPts val="600"/>
              </a:spcBef>
              <a:spcAft>
                <a:spcPts val="600"/>
              </a:spcAft>
              <a:defRPr/>
            </a:pPr>
            <a:r>
              <a:rPr lang="en-US" altLang="zh-CN" sz="1800" kern="0" dirty="0"/>
              <a:t>Initial SA Ballot (D4.0)	 	Sep 2023</a:t>
            </a:r>
          </a:p>
          <a:p>
            <a:pPr marL="161925" lvl="1" indent="-233363" algn="just" defTabSz="685800" eaLnBrk="1" fontAlgn="auto" hangingPunct="1">
              <a:spcBef>
                <a:spcPts val="600"/>
              </a:spcBef>
              <a:spcAft>
                <a:spcPts val="600"/>
              </a:spcAft>
              <a:defRPr/>
            </a:pPr>
            <a:r>
              <a:rPr lang="en-US" altLang="zh-CN" sz="1800" kern="0" dirty="0"/>
              <a:t>Final 802.11 WG approval		</a:t>
            </a:r>
            <a:r>
              <a:rPr lang="en-US" altLang="zh-CN" sz="1800" i="1" kern="0" dirty="0"/>
              <a:t>July 2024 </a:t>
            </a:r>
          </a:p>
          <a:p>
            <a:pPr marL="161925" lvl="1" indent="-233363" algn="just" defTabSz="685800" eaLnBrk="1" fontAlgn="auto" hangingPunct="1">
              <a:spcBef>
                <a:spcPts val="600"/>
              </a:spcBef>
              <a:spcAft>
                <a:spcPts val="600"/>
              </a:spcAft>
              <a:defRPr/>
            </a:pPr>
            <a:r>
              <a:rPr lang="en-US" altLang="zh-CN" sz="1800" kern="0" dirty="0"/>
              <a:t>802 EC approval			</a:t>
            </a:r>
            <a:r>
              <a:rPr lang="en-US" altLang="zh-CN" sz="1800" i="1" kern="0" dirty="0"/>
              <a:t>July 2024 </a:t>
            </a:r>
          </a:p>
          <a:p>
            <a:pPr marL="161925" lvl="1" indent="-233363" algn="just" defTabSz="685800" eaLnBrk="1" fontAlgn="auto" hangingPunct="1">
              <a:spcBef>
                <a:spcPts val="600"/>
              </a:spcBef>
              <a:spcAft>
                <a:spcPts val="600"/>
              </a:spcAft>
              <a:defRPr/>
            </a:pPr>
            <a:r>
              <a:rPr lang="en-US" altLang="zh-CN" sz="1800" kern="0" dirty="0" err="1"/>
              <a:t>RevCom</a:t>
            </a:r>
            <a:r>
              <a:rPr lang="en-US" altLang="zh-CN" sz="1800" kern="0" dirty="0"/>
              <a:t> and SASB approval 	Sep 2024</a:t>
            </a:r>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D0.1)</a:t>
            </a: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2200" kern="0" dirty="0">
                <a:solidFill>
                  <a:schemeClr val="bg1">
                    <a:lumMod val="50000"/>
                  </a:schemeClr>
                </a:solidFill>
                <a:latin typeface="Times New Roman"/>
              </a:rPr>
              <a:t>Early-mid May</a:t>
            </a:r>
          </a:p>
          <a:p>
            <a:pPr lvl="1">
              <a:buFont typeface="Times New Roman" pitchFamily="16" charset="0"/>
              <a:buChar char="•"/>
            </a:pPr>
            <a:r>
              <a:rPr lang="en-US" altLang="zh-CN" sz="1800" kern="0" dirty="0">
                <a:solidFill>
                  <a:schemeClr val="bg1">
                    <a:lumMod val="50000"/>
                  </a:schemeClr>
                </a:solidFill>
                <a:latin typeface="Times New Roman"/>
              </a:rPr>
              <a:t>Identify topics, </a:t>
            </a:r>
            <a:r>
              <a:rPr lang="en-US" altLang="zh-CN" sz="1800" kern="0" dirty="0" err="1">
                <a:solidFill>
                  <a:schemeClr val="bg1">
                    <a:lumMod val="50000"/>
                  </a:schemeClr>
                </a:solidFill>
                <a:latin typeface="Times New Roman"/>
              </a:rPr>
              <a:t>PoCs</a:t>
            </a:r>
            <a:r>
              <a:rPr lang="en-US" altLang="zh-CN" sz="1800" kern="0" dirty="0">
                <a:solidFill>
                  <a:schemeClr val="bg1">
                    <a:lumMod val="50000"/>
                  </a:schemeClr>
                </a:solidFill>
                <a:latin typeface="Times New Roman"/>
              </a:rPr>
              <a:t>, and volunteers</a:t>
            </a:r>
          </a:p>
          <a:p>
            <a:pPr lvl="0">
              <a:buFont typeface="Times New Roman" pitchFamily="16" charset="0"/>
              <a:buChar char="•"/>
            </a:pPr>
            <a:r>
              <a:rPr lang="en-US" altLang="zh-CN" sz="2200" kern="0" dirty="0">
                <a:solidFill>
                  <a:schemeClr val="bg1">
                    <a:lumMod val="50000"/>
                  </a:schemeClr>
                </a:solidFill>
                <a:latin typeface="Times New Roman"/>
              </a:rPr>
              <a:t>May 20</a:t>
            </a:r>
            <a:r>
              <a:rPr lang="en-US" altLang="zh-CN" sz="2200" kern="0" baseline="30000" dirty="0">
                <a:solidFill>
                  <a:schemeClr val="bg1">
                    <a:lumMod val="50000"/>
                  </a:schemeClr>
                </a:solidFill>
                <a:latin typeface="Times New Roman"/>
              </a:rPr>
              <a:t>th</a:t>
            </a:r>
            <a:r>
              <a:rPr lang="en-US" altLang="zh-CN" sz="2200" kern="0" dirty="0">
                <a:solidFill>
                  <a:schemeClr val="bg1">
                    <a:lumMod val="50000"/>
                  </a:schemeClr>
                </a:solidFill>
                <a:latin typeface="Times New Roman"/>
              </a:rPr>
              <a:t> </a:t>
            </a:r>
          </a:p>
          <a:p>
            <a:pPr lvl="1">
              <a:buFont typeface="Times New Roman" pitchFamily="16" charset="0"/>
              <a:buChar char="•"/>
            </a:pPr>
            <a:r>
              <a:rPr lang="en-US" altLang="zh-CN" sz="1800" kern="0" dirty="0">
                <a:solidFill>
                  <a:schemeClr val="bg1">
                    <a:lumMod val="50000"/>
                  </a:schemeClr>
                </a:solidFill>
                <a:latin typeface="Times New Roman"/>
              </a:rPr>
              <a:t>Comment collection closes</a:t>
            </a:r>
          </a:p>
          <a:p>
            <a:pPr lvl="0">
              <a:buFont typeface="Times New Roman" pitchFamily="16" charset="0"/>
              <a:buChar char="•"/>
            </a:pPr>
            <a:r>
              <a:rPr lang="en-US" altLang="zh-CN" sz="2200" kern="0" dirty="0">
                <a:solidFill>
                  <a:schemeClr val="bg1">
                    <a:lumMod val="50000"/>
                  </a:schemeClr>
                </a:solidFill>
                <a:latin typeface="Times New Roman"/>
              </a:rPr>
              <a:t>Week of May 23</a:t>
            </a:r>
            <a:r>
              <a:rPr lang="en-US" altLang="zh-CN" sz="2200" kern="0" baseline="30000" dirty="0">
                <a:solidFill>
                  <a:schemeClr val="bg1">
                    <a:lumMod val="50000"/>
                  </a:schemeClr>
                </a:solidFill>
                <a:latin typeface="Times New Roman"/>
              </a:rPr>
              <a:t>rd</a:t>
            </a:r>
            <a:r>
              <a:rPr lang="en-US" altLang="zh-CN" sz="2200" kern="0" dirty="0">
                <a:solidFill>
                  <a:schemeClr val="bg1">
                    <a:lumMod val="50000"/>
                  </a:schemeClr>
                </a:solidFill>
                <a:latin typeface="Times New Roman"/>
              </a:rPr>
              <a:t> </a:t>
            </a:r>
          </a:p>
          <a:p>
            <a:pPr lvl="1">
              <a:buFont typeface="Times New Roman" pitchFamily="16" charset="0"/>
              <a:buChar char="•"/>
            </a:pPr>
            <a:r>
              <a:rPr lang="en-US" altLang="zh-CN" sz="18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2200" kern="0" dirty="0">
                <a:solidFill>
                  <a:schemeClr val="bg1">
                    <a:lumMod val="50000"/>
                  </a:schemeClr>
                </a:solidFill>
                <a:latin typeface="Times New Roman"/>
              </a:rPr>
              <a:t>June 3</a:t>
            </a:r>
            <a:r>
              <a:rPr lang="en-US" altLang="zh-CN" sz="2200" kern="0" baseline="30000" dirty="0">
                <a:solidFill>
                  <a:schemeClr val="bg1">
                    <a:lumMod val="50000"/>
                  </a:schemeClr>
                </a:solidFill>
                <a:latin typeface="Times New Roman"/>
              </a:rPr>
              <a:t>rd</a:t>
            </a:r>
            <a:r>
              <a:rPr lang="en-US" altLang="zh-CN" sz="2200" kern="0" dirty="0">
                <a:solidFill>
                  <a:schemeClr val="bg1">
                    <a:lumMod val="50000"/>
                  </a:schemeClr>
                </a:solidFill>
                <a:latin typeface="Times New Roman"/>
              </a:rPr>
              <a:t> </a:t>
            </a:r>
          </a:p>
          <a:p>
            <a:pPr lvl="1">
              <a:buFont typeface="Times New Roman" pitchFamily="16" charset="0"/>
              <a:buChar char="•"/>
            </a:pPr>
            <a:r>
              <a:rPr lang="en-US" altLang="zh-CN" sz="1800" kern="0" dirty="0">
                <a:solidFill>
                  <a:schemeClr val="bg1">
                    <a:lumMod val="50000"/>
                  </a:schemeClr>
                </a:solidFill>
                <a:latin typeface="Times New Roman"/>
              </a:rPr>
              <a:t>Deadline for comment assignment</a:t>
            </a:r>
          </a:p>
          <a:p>
            <a:pPr lvl="1">
              <a:buFont typeface="Times New Roman" pitchFamily="16" charset="0"/>
              <a:buChar char="•"/>
            </a:pPr>
            <a:endParaRPr lang="en-US" altLang="zh-CN" sz="1800" kern="0" dirty="0">
              <a:solidFill>
                <a:srgbClr val="000000"/>
              </a:solidFill>
              <a:latin typeface="Times New Roman"/>
            </a:endParaRPr>
          </a:p>
          <a:p>
            <a:pPr lvl="1">
              <a:buFont typeface="Times New Roman" pitchFamily="16" charset="0"/>
              <a:buChar char="•"/>
            </a:pPr>
            <a:endParaRPr lang="en-US" altLang="zh-CN" sz="1800" kern="0" dirty="0">
              <a:solidFill>
                <a:srgbClr val="000000"/>
              </a:solidFill>
              <a:latin typeface="Times New Roman"/>
            </a:endParaRPr>
          </a:p>
          <a:p>
            <a:pPr lvl="0">
              <a:buFont typeface="Times New Roman" pitchFamily="16" charset="0"/>
              <a:buChar char="•"/>
            </a:pPr>
            <a:r>
              <a:rPr lang="en-US" altLang="zh-CN" sz="1600" kern="0" dirty="0">
                <a:solidFill>
                  <a:srgbClr val="000000"/>
                </a:solidFill>
                <a:latin typeface="Times New Roman"/>
              </a:rPr>
              <a:t>Note: Initial letter ballot (D1.0) currently set for September 2022.</a:t>
            </a:r>
          </a:p>
          <a:p>
            <a:pPr lvl="1">
              <a:buFont typeface="Times New Roman" pitchFamily="16" charset="0"/>
              <a:buChar char="•"/>
            </a:pPr>
            <a:r>
              <a:rPr lang="en-US" altLang="zh-CN" sz="1200" kern="0" dirty="0">
                <a:solidFill>
                  <a:srgbClr val="000000"/>
                </a:solidFill>
                <a:latin typeface="Times New Roman"/>
              </a:rPr>
              <a:t>Chair will discuss D1.0 timeline with the group at a later date.</a:t>
            </a:r>
          </a:p>
        </p:txBody>
      </p:sp>
      <p:sp>
        <p:nvSpPr>
          <p:cNvPr id="4" name="左大括号 3"/>
          <p:cNvSpPr/>
          <p:nvPr/>
        </p:nvSpPr>
        <p:spPr bwMode="auto">
          <a:xfrm>
            <a:off x="6019800" y="1600200"/>
            <a:ext cx="207962" cy="4572000"/>
          </a:xfrm>
          <a:prstGeom prst="leftBrace">
            <a:avLst>
              <a:gd name="adj1" fmla="val 8333"/>
              <a:gd name="adj2" fmla="val 18807"/>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
        <p:nvSpPr>
          <p:cNvPr id="7" name="Footer Placeholder 6">
            <a:extLst>
              <a:ext uri="{FF2B5EF4-FFF2-40B4-BE49-F238E27FC236}">
                <a16:creationId xmlns:a16="http://schemas.microsoft.com/office/drawing/2014/main" id="{73D2D0A5-D864-4259-A948-5B91D3C8B6BB}"/>
              </a:ext>
            </a:extLst>
          </p:cNvPr>
          <p:cNvSpPr>
            <a:spLocks noGrp="1"/>
          </p:cNvSpPr>
          <p:nvPr>
            <p:ph type="ftr" idx="14"/>
          </p:nvPr>
        </p:nvSpPr>
        <p:spPr/>
        <p:txBody>
          <a:bodyPr/>
          <a:lstStyle/>
          <a:p>
            <a:r>
              <a:rPr lang="en-GB"/>
              <a:t>Tony Xiao Han, Huawei</a:t>
            </a:r>
            <a:endParaRPr lang="en-GB" dirty="0"/>
          </a:p>
        </p:txBody>
      </p:sp>
      <p:sp>
        <p:nvSpPr>
          <p:cNvPr id="11" name="Slide Number Placeholder 10">
            <a:extLst>
              <a:ext uri="{FF2B5EF4-FFF2-40B4-BE49-F238E27FC236}">
                <a16:creationId xmlns:a16="http://schemas.microsoft.com/office/drawing/2014/main" id="{92918469-BCEE-4B62-B5D8-94D92D148126}"/>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12" name="Date Placeholder 11">
            <a:extLst>
              <a:ext uri="{FF2B5EF4-FFF2-40B4-BE49-F238E27FC236}">
                <a16:creationId xmlns:a16="http://schemas.microsoft.com/office/drawing/2014/main" id="{0506C9B2-52EA-4ABD-B47B-E16B99417956}"/>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40416720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a:t>
            </a:r>
            <a:endParaRPr lang="en-US" altLang="en-US" sz="3200" dirty="0">
              <a:solidFill>
                <a:schemeClr val="tx2"/>
              </a:solidFill>
            </a:endParaRPr>
          </a:p>
        </p:txBody>
      </p:sp>
      <p:sp>
        <p:nvSpPr>
          <p:cNvPr id="5" name="Rectangle 3"/>
          <p:cNvSpPr txBox="1">
            <a:spLocks noChangeArrowheads="1"/>
          </p:cNvSpPr>
          <p:nvPr/>
        </p:nvSpPr>
        <p:spPr bwMode="auto">
          <a:xfrm>
            <a:off x="304800" y="1070572"/>
            <a:ext cx="5638800" cy="525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None/>
              <a:defRPr/>
            </a:pPr>
            <a:endParaRPr lang="en-US" altLang="zh-CN" sz="1600" dirty="0"/>
          </a:p>
          <a:p>
            <a:pPr marL="361950" lvl="1" indent="-361950" algn="just">
              <a:spcBef>
                <a:spcPct val="0"/>
              </a:spcBef>
              <a:spcAft>
                <a:spcPts val="0"/>
              </a:spcAft>
              <a:buClr>
                <a:srgbClr val="000000"/>
              </a:buClr>
              <a:buNone/>
              <a:defRPr/>
            </a:pPr>
            <a:r>
              <a:rPr lang="en-US" altLang="zh-CN" sz="1600" dirty="0"/>
              <a:t>	July Plenary 2022 (July 10-15)</a:t>
            </a:r>
            <a:endParaRPr lang="en-US" altLang="zh-CN" sz="16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July    12    (Tuesday AM 1),		8:00 - 10:00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FF0000"/>
                </a:solidFill>
                <a:cs typeface="Times New Roman" panose="02020603050405020304" pitchFamily="18" charset="0"/>
              </a:rPr>
              <a:t>July    13    (Wednesday  AM 1),		8:00 - 10:00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FF0000"/>
                </a:solidFill>
                <a:cs typeface="Times New Roman" panose="02020603050405020304" pitchFamily="18" charset="0"/>
              </a:rPr>
              <a:t>July    13    (Wednesday  AM 2),		10:30 - 12:30 ET</a:t>
            </a: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July    14    (Thursday AM 1),		8:00 - 10:00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1200" dirty="0">
                <a:cs typeface="Times New Roman" panose="02020603050405020304" pitchFamily="18" charset="0"/>
              </a:rPr>
              <a:t>** Note: </a:t>
            </a:r>
          </a:p>
          <a:p>
            <a:pPr lvl="1" indent="-228600" algn="just">
              <a:spcBef>
                <a:spcPct val="0"/>
              </a:spcBef>
              <a:spcAft>
                <a:spcPts val="300"/>
              </a:spcAft>
              <a:buClr>
                <a:srgbClr val="000000"/>
              </a:buClr>
              <a:buAutoNum type="arabicPeriod"/>
              <a:defRPr/>
            </a:pPr>
            <a:r>
              <a:rPr lang="en-US" altLang="zh-CN" sz="1100" dirty="0">
                <a:cs typeface="Times New Roman" panose="02020603050405020304" pitchFamily="18" charset="0"/>
              </a:rPr>
              <a:t>when conflict with CAC, the call will be changed </a:t>
            </a:r>
          </a:p>
          <a:p>
            <a:pPr marL="0" lvl="1" indent="0" algn="just">
              <a:spcBef>
                <a:spcPct val="0"/>
              </a:spcBef>
              <a:spcAft>
                <a:spcPts val="300"/>
              </a:spcAft>
              <a:buClr>
                <a:srgbClr val="000000"/>
              </a:buClr>
              <a:buNone/>
              <a:defRPr/>
            </a:pPr>
            <a:r>
              <a:rPr lang="en-US" altLang="zh-CN" sz="1100" dirty="0">
                <a:cs typeface="Times New Roman" panose="02020603050405020304" pitchFamily="18" charset="0"/>
              </a:rPr>
              <a:t>(No conflict for now.)</a:t>
            </a:r>
          </a:p>
          <a:p>
            <a:pPr marL="0" lvl="1" indent="0" algn="just">
              <a:spcBef>
                <a:spcPct val="0"/>
              </a:spcBef>
              <a:spcAft>
                <a:spcPts val="300"/>
              </a:spcAft>
              <a:buClr>
                <a:srgbClr val="000000"/>
              </a:buClr>
              <a:buNone/>
              <a:defRPr/>
            </a:pPr>
            <a:r>
              <a:rPr lang="en-US" altLang="zh-CN" sz="1100" dirty="0">
                <a:cs typeface="Times New Roman" panose="02020603050405020304" pitchFamily="18" charset="0"/>
              </a:rPr>
              <a:t>2. </a:t>
            </a:r>
            <a:r>
              <a:rPr lang="en-US" altLang="zh-CN" sz="1100" dirty="0">
                <a:cs typeface="MS PGothic" charset="0"/>
              </a:rPr>
              <a:t>Thursday </a:t>
            </a:r>
            <a:r>
              <a:rPr lang="en-US" altLang="zh-CN" sz="1100" dirty="0">
                <a:solidFill>
                  <a:srgbClr val="00B0F0"/>
                </a:solidFill>
                <a:cs typeface="Times New Roman" panose="02020603050405020304" pitchFamily="18" charset="0"/>
              </a:rPr>
              <a:t>23:00 - 01:00am ET </a:t>
            </a:r>
            <a:r>
              <a:rPr lang="en-US" altLang="zh-CN" sz="1100" dirty="0">
                <a:cs typeface="MS PGothic" charset="0"/>
              </a:rPr>
              <a:t>(Thursday 20</a:t>
            </a:r>
            <a:r>
              <a:rPr lang="zh-CN" altLang="en-US" sz="1100" dirty="0">
                <a:cs typeface="MS PGothic" charset="0"/>
              </a:rPr>
              <a:t>：</a:t>
            </a:r>
            <a:r>
              <a:rPr lang="en-US" altLang="zh-CN" sz="1100" dirty="0">
                <a:cs typeface="MS PGothic" charset="0"/>
              </a:rPr>
              <a:t>00  – 22:00 PT, Friday 11am-13:00 in China, Friday 6am-8am in Israel, Friday 5am – 7am in Central Europe), and </a:t>
            </a:r>
            <a:r>
              <a:rPr lang="en-US" altLang="zh-CN" sz="1100" dirty="0">
                <a:solidFill>
                  <a:srgbClr val="0000FF"/>
                </a:solidFill>
                <a:cs typeface="MS PGothic" charset="0"/>
              </a:rPr>
              <a:t>Sang Kim </a:t>
            </a:r>
            <a:r>
              <a:rPr lang="en-US" altLang="zh-CN" sz="1100" dirty="0">
                <a:cs typeface="MS PGothic" charset="0"/>
              </a:rPr>
              <a:t>will help to take the minutes for these slots.</a:t>
            </a:r>
            <a:endParaRPr lang="zh-CN" altLang="en-US" sz="11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sp>
        <p:nvSpPr>
          <p:cNvPr id="6" name="Rectangle 3"/>
          <p:cNvSpPr txBox="1">
            <a:spLocks noChangeArrowheads="1"/>
          </p:cNvSpPr>
          <p:nvPr/>
        </p:nvSpPr>
        <p:spPr bwMode="auto">
          <a:xfrm>
            <a:off x="6400800" y="990600"/>
            <a:ext cx="5257800" cy="525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a:cs typeface="Times New Roman" panose="02020603050405020304" pitchFamily="18" charset="0"/>
              </a:rPr>
              <a:t>Confirmed:</a:t>
            </a:r>
            <a:endParaRPr lang="en-US" altLang="zh-CN" sz="12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July	18	(Monday),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a:t>
            </a:r>
            <a:r>
              <a:rPr lang="en-US" altLang="zh-CN" sz="1100" dirty="0">
                <a:solidFill>
                  <a:schemeClr val="bg1">
                    <a:lumMod val="50000"/>
                  </a:schemeClr>
                </a:solidFill>
                <a:cs typeface="Times New Roman" panose="02020603050405020304" pitchFamily="18" charset="0"/>
              </a:rPr>
              <a:t>  (Too close to plenary)</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July	19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July	21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July	25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July	26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July	28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August	1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August 	2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August	4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August	8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August 	9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August	11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August	15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August 	16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August	18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August	22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August 	23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August	25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August	29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August 	30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September	1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September	5	(Monday),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September	6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September	8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2" name="Footer Placeholder 1">
            <a:extLst>
              <a:ext uri="{FF2B5EF4-FFF2-40B4-BE49-F238E27FC236}">
                <a16:creationId xmlns:a16="http://schemas.microsoft.com/office/drawing/2014/main" id="{AE3DADF2-2CF4-4F87-B147-77241A00811D}"/>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144FED69-70E3-4B60-974D-2A9732394D5A}"/>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4" name="Date Placeholder 3">
            <a:extLst>
              <a:ext uri="{FF2B5EF4-FFF2-40B4-BE49-F238E27FC236}">
                <a16:creationId xmlns:a16="http://schemas.microsoft.com/office/drawing/2014/main" id="{F2150034-C587-4677-90D3-6AE00B0AA58E}"/>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38118631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2022-07-14</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15375"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FB90BB2E-806D-4100-9E0D-77823A487B1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D05680E5-63A1-4E20-B518-65F25ECDF699}"/>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4" name="Date Placeholder 3">
            <a:extLst>
              <a:ext uri="{FF2B5EF4-FFF2-40B4-BE49-F238E27FC236}">
                <a16:creationId xmlns:a16="http://schemas.microsoft.com/office/drawing/2014/main" id="{99A0C607-9858-4063-BB63-AB758B67FC8D}"/>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32867539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July 2022 Plenary Session (hybrid)</a:t>
            </a:r>
          </a:p>
        </p:txBody>
      </p:sp>
      <p:sp>
        <p:nvSpPr>
          <p:cNvPr id="2" name="Footer Placeholder 1">
            <a:extLst>
              <a:ext uri="{FF2B5EF4-FFF2-40B4-BE49-F238E27FC236}">
                <a16:creationId xmlns:a16="http://schemas.microsoft.com/office/drawing/2014/main" id="{58BF6520-CC8E-46E6-8F17-27676A9D34B6}"/>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3E1BBB3F-93E6-4606-9373-EA137CEED9B6}"/>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4" name="Date Placeholder 3">
            <a:extLst>
              <a:ext uri="{FF2B5EF4-FFF2-40B4-BE49-F238E27FC236}">
                <a16:creationId xmlns:a16="http://schemas.microsoft.com/office/drawing/2014/main" id="{2B7DE05D-2A29-42FF-B15D-1C066124663C}"/>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3548355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219200"/>
            <a:ext cx="8229600" cy="5029200"/>
          </a:xfrm>
        </p:spPr>
        <p:txBody>
          <a:bodyPr/>
          <a:lstStyle/>
          <a:p>
            <a:pPr>
              <a:spcBef>
                <a:spcPts val="0"/>
              </a:spcBef>
            </a:pPr>
            <a:r>
              <a:rPr lang="en-US" dirty="0"/>
              <a:t>Agenda is here: </a:t>
            </a:r>
            <a:r>
              <a:rPr lang="en-US" dirty="0">
                <a:hlinkClick r:id="rId3"/>
              </a:rPr>
              <a:t>11-22/0844r5</a:t>
            </a:r>
            <a:r>
              <a:rPr lang="en-US" dirty="0"/>
              <a:t> </a:t>
            </a:r>
          </a:p>
          <a:p>
            <a:pPr>
              <a:spcBef>
                <a:spcPts val="0"/>
              </a:spcBef>
            </a:pPr>
            <a:r>
              <a:rPr lang="en-US" dirty="0"/>
              <a:t>Latest Issue Tracking document:  </a:t>
            </a:r>
            <a:r>
              <a:rPr lang="en-US" dirty="0">
                <a:hlinkClick r:id="rId4"/>
              </a:rPr>
              <a:t>11-21/0332r37</a:t>
            </a:r>
            <a:r>
              <a:rPr lang="en-US" dirty="0"/>
              <a:t> </a:t>
            </a:r>
          </a:p>
          <a:p>
            <a:pPr>
              <a:spcBef>
                <a:spcPts val="0"/>
              </a:spcBef>
            </a:pPr>
            <a:r>
              <a:rPr lang="en-US" dirty="0"/>
              <a:t>Draft D0.2 is posted, in members’ area</a:t>
            </a:r>
          </a:p>
          <a:p>
            <a:pPr>
              <a:spcBef>
                <a:spcPts val="0"/>
              </a:spcBef>
            </a:pPr>
            <a:r>
              <a:rPr lang="en-US" dirty="0"/>
              <a:t>Appointed/affirmed Peter Yee as Secretary.  Thank you, Peter!</a:t>
            </a:r>
          </a:p>
          <a:p>
            <a:pPr>
              <a:spcBef>
                <a:spcPts val="0"/>
              </a:spcBef>
            </a:pPr>
            <a:r>
              <a:rPr lang="en-US" dirty="0"/>
              <a:t>Contributions reviewed:</a:t>
            </a:r>
          </a:p>
          <a:p>
            <a:pPr lvl="1">
              <a:lnSpc>
                <a:spcPct val="90000"/>
              </a:lnSpc>
              <a:spcBef>
                <a:spcPts val="0"/>
              </a:spcBef>
              <a:spcAft>
                <a:spcPts val="300"/>
              </a:spcAft>
              <a:buFont typeface="Arial" panose="020B0604020202020204" pitchFamily="34" charset="0"/>
              <a:buChar char="•"/>
              <a:defRPr/>
            </a:pPr>
            <a:r>
              <a:rPr lang="en-US" altLang="en-US" sz="1700" dirty="0">
                <a:solidFill>
                  <a:schemeClr val="tx1"/>
                </a:solidFill>
                <a:hlinkClick r:id="rId5"/>
              </a:rPr>
              <a:t>11-22/0955r0</a:t>
            </a:r>
            <a:r>
              <a:rPr lang="en-US" altLang="en-US" sz="1700" dirty="0">
                <a:solidFill>
                  <a:schemeClr val="tx1"/>
                </a:solidFill>
              </a:rPr>
              <a:t> – Pre-association and Probes in TGbh</a:t>
            </a:r>
          </a:p>
          <a:p>
            <a:pPr lvl="1">
              <a:lnSpc>
                <a:spcPct val="90000"/>
              </a:lnSpc>
              <a:spcBef>
                <a:spcPts val="0"/>
              </a:spcBef>
              <a:spcAft>
                <a:spcPts val="300"/>
              </a:spcAft>
              <a:buFont typeface="Arial" panose="020B0604020202020204" pitchFamily="34" charset="0"/>
              <a:buChar char="•"/>
              <a:defRPr/>
            </a:pPr>
            <a:r>
              <a:rPr lang="en-US" altLang="en-US" sz="1700" dirty="0">
                <a:solidFill>
                  <a:schemeClr val="tx1"/>
                </a:solidFill>
                <a:hlinkClick r:id="rId6"/>
              </a:rPr>
              <a:t>11-22/1084r0</a:t>
            </a:r>
            <a:r>
              <a:rPr lang="en-US" altLang="en-US" sz="1700" dirty="0">
                <a:solidFill>
                  <a:schemeClr val="tx1"/>
                </a:solidFill>
              </a:rPr>
              <a:t> – STA ID opt-in</a:t>
            </a:r>
          </a:p>
          <a:p>
            <a:pPr lvl="1">
              <a:lnSpc>
                <a:spcPct val="90000"/>
              </a:lnSpc>
              <a:spcBef>
                <a:spcPts val="0"/>
              </a:spcBef>
              <a:spcAft>
                <a:spcPts val="300"/>
              </a:spcAft>
              <a:buFont typeface="Arial" panose="020B0604020202020204" pitchFamily="34" charset="0"/>
              <a:buChar char="•"/>
              <a:defRPr/>
            </a:pPr>
            <a:r>
              <a:rPr lang="en-US" altLang="en-US" sz="1700" dirty="0">
                <a:solidFill>
                  <a:schemeClr val="tx1"/>
                </a:solidFill>
                <a:hlinkClick r:id="rId7"/>
              </a:rPr>
              <a:t>11-22/0832r2</a:t>
            </a:r>
            <a:r>
              <a:rPr lang="en-US" altLang="en-US" sz="1700" dirty="0">
                <a:solidFill>
                  <a:schemeClr val="tx1"/>
                </a:solidFill>
              </a:rPr>
              <a:t> – Opt-in verbiage</a:t>
            </a:r>
          </a:p>
          <a:p>
            <a:pPr lvl="1">
              <a:lnSpc>
                <a:spcPct val="90000"/>
              </a:lnSpc>
              <a:spcBef>
                <a:spcPts val="0"/>
              </a:spcBef>
              <a:spcAft>
                <a:spcPts val="300"/>
              </a:spcAft>
              <a:buFont typeface="Arial" panose="020B0604020202020204" pitchFamily="34" charset="0"/>
              <a:buChar char="•"/>
              <a:defRPr/>
            </a:pPr>
            <a:r>
              <a:rPr lang="en-US" altLang="en-US" sz="1700" dirty="0">
                <a:solidFill>
                  <a:schemeClr val="tx1"/>
                </a:solidFill>
                <a:hlinkClick r:id="rId8"/>
              </a:rPr>
              <a:t>11-22/1082r2</a:t>
            </a:r>
            <a:r>
              <a:rPr lang="en-US" altLang="en-US" sz="1700" dirty="0">
                <a:solidFill>
                  <a:schemeClr val="tx1"/>
                </a:solidFill>
              </a:rPr>
              <a:t> – CR for Device ID generated by network</a:t>
            </a:r>
          </a:p>
          <a:p>
            <a:pPr>
              <a:lnSpc>
                <a:spcPct val="90000"/>
              </a:lnSpc>
              <a:spcBef>
                <a:spcPts val="0"/>
              </a:spcBef>
              <a:spcAft>
                <a:spcPts val="300"/>
              </a:spcAft>
              <a:buFont typeface="Arial" panose="020B0604020202020204" pitchFamily="34" charset="0"/>
              <a:buChar char="•"/>
              <a:defRPr/>
            </a:pPr>
            <a:r>
              <a:rPr lang="en-US" altLang="en-US" sz="2200" dirty="0"/>
              <a:t>Contributions queued:</a:t>
            </a:r>
          </a:p>
          <a:p>
            <a:pPr marL="857250" lvl="1" indent="-457200">
              <a:lnSpc>
                <a:spcPct val="90000"/>
              </a:lnSpc>
              <a:spcBef>
                <a:spcPts val="0"/>
              </a:spcBef>
              <a:spcAft>
                <a:spcPts val="300"/>
              </a:spcAft>
              <a:buFont typeface="Arial" panose="020B0604020202020204" pitchFamily="34" charset="0"/>
              <a:buChar char="•"/>
              <a:defRPr/>
            </a:pPr>
            <a:r>
              <a:rPr lang="en-US" altLang="en-US" sz="1700" dirty="0">
                <a:solidFill>
                  <a:schemeClr val="tx1"/>
                </a:solidFill>
                <a:hlinkClick r:id="rId9"/>
              </a:rPr>
              <a:t>11-22/0928r1</a:t>
            </a:r>
            <a:r>
              <a:rPr lang="en-US" altLang="en-US" sz="1700" dirty="0">
                <a:solidFill>
                  <a:schemeClr val="tx1"/>
                </a:solidFill>
              </a:rPr>
              <a:t> – MAAD Text for TGbh (Graham Smith)</a:t>
            </a:r>
          </a:p>
          <a:p>
            <a:pPr marL="857250" lvl="1" indent="-457200">
              <a:lnSpc>
                <a:spcPct val="90000"/>
              </a:lnSpc>
              <a:spcBef>
                <a:spcPts val="0"/>
              </a:spcBef>
              <a:spcAft>
                <a:spcPts val="300"/>
              </a:spcAft>
              <a:buFont typeface="Arial" panose="020B0604020202020204" pitchFamily="34" charset="0"/>
              <a:buChar char="•"/>
              <a:defRPr/>
            </a:pPr>
            <a:r>
              <a:rPr lang="en-US" altLang="en-US" sz="1700" dirty="0">
                <a:solidFill>
                  <a:schemeClr val="tx1"/>
                </a:solidFill>
                <a:hlinkClick r:id="rId10"/>
              </a:rPr>
              <a:t>11-22/0925r2</a:t>
            </a:r>
            <a:r>
              <a:rPr lang="en-US" altLang="en-US" sz="1700" dirty="0">
                <a:solidFill>
                  <a:schemeClr val="tx1"/>
                </a:solidFill>
              </a:rPr>
              <a:t> – Text for MAAD and IRM in TGbh (Graham Smith)</a:t>
            </a:r>
            <a:endParaRPr lang="en-US" altLang="en-US" sz="1700" dirty="0">
              <a:solidFill>
                <a:schemeClr val="tx1"/>
              </a:solidFill>
              <a:hlinkClick r:id="" action="ppaction://noaction"/>
            </a:endParaRPr>
          </a:p>
          <a:p>
            <a:pPr marL="857250" lvl="1" indent="-457200">
              <a:lnSpc>
                <a:spcPct val="90000"/>
              </a:lnSpc>
              <a:spcBef>
                <a:spcPts val="0"/>
              </a:spcBef>
              <a:spcAft>
                <a:spcPts val="300"/>
              </a:spcAft>
              <a:buFont typeface="Arial" panose="020B0604020202020204" pitchFamily="34" charset="0"/>
              <a:buChar char="•"/>
              <a:defRPr/>
            </a:pPr>
            <a:r>
              <a:rPr lang="en-US" altLang="en-US" sz="1700" dirty="0">
                <a:solidFill>
                  <a:schemeClr val="tx1"/>
                </a:solidFill>
                <a:hlinkClick r:id="" action="ppaction://noaction"/>
              </a:rPr>
              <a:t>11-22/1069r1</a:t>
            </a:r>
            <a:r>
              <a:rPr lang="en-US" altLang="en-US" sz="1700" dirty="0">
                <a:solidFill>
                  <a:schemeClr val="tx1"/>
                </a:solidFill>
              </a:rPr>
              <a:t> – Resolution of a few comments (Dan Harkins)</a:t>
            </a:r>
          </a:p>
          <a:p>
            <a:pPr marL="857250" lvl="1" indent="-457200">
              <a:lnSpc>
                <a:spcPct val="90000"/>
              </a:lnSpc>
              <a:spcBef>
                <a:spcPts val="0"/>
              </a:spcBef>
              <a:spcAft>
                <a:spcPts val="300"/>
              </a:spcAft>
              <a:buFont typeface="Arial" panose="020B0604020202020204" pitchFamily="34" charset="0"/>
              <a:buChar char="•"/>
              <a:defRPr/>
            </a:pPr>
            <a:r>
              <a:rPr lang="en-US" altLang="en-US" sz="1700" dirty="0">
                <a:solidFill>
                  <a:schemeClr val="tx1"/>
                </a:solidFill>
                <a:hlinkClick r:id="rId11"/>
              </a:rPr>
              <a:t>11-22/1078r0</a:t>
            </a:r>
            <a:r>
              <a:rPr lang="en-US" altLang="en-US" sz="1700" dirty="0">
                <a:solidFill>
                  <a:schemeClr val="tx1"/>
                </a:solidFill>
              </a:rPr>
              <a:t> – Device ID indication (Jouni Malinen)</a:t>
            </a:r>
          </a:p>
          <a:p>
            <a:pPr marL="857250" lvl="1" indent="-457200">
              <a:lnSpc>
                <a:spcPct val="90000"/>
              </a:lnSpc>
              <a:spcBef>
                <a:spcPts val="0"/>
              </a:spcBef>
              <a:spcAft>
                <a:spcPts val="300"/>
              </a:spcAft>
              <a:buFont typeface="Arial" panose="020B0604020202020204" pitchFamily="34" charset="0"/>
              <a:buChar char="•"/>
              <a:defRPr/>
            </a:pPr>
            <a:r>
              <a:rPr lang="en-US" altLang="en-US" sz="1700" dirty="0">
                <a:solidFill>
                  <a:schemeClr val="tx1"/>
                </a:solidFill>
                <a:hlinkClick r:id="rId8"/>
              </a:rPr>
              <a:t>11-22/1082r2</a:t>
            </a:r>
            <a:r>
              <a:rPr lang="en-US" altLang="en-US" sz="1700" dirty="0">
                <a:solidFill>
                  <a:schemeClr val="tx1"/>
                </a:solidFill>
              </a:rPr>
              <a:t> – CR for Device ID generated by network (Jay Yang)</a:t>
            </a:r>
          </a:p>
          <a:p>
            <a:pPr marL="857250" lvl="1" indent="-457200">
              <a:lnSpc>
                <a:spcPct val="90000"/>
              </a:lnSpc>
              <a:spcBef>
                <a:spcPts val="0"/>
              </a:spcBef>
              <a:spcAft>
                <a:spcPts val="300"/>
              </a:spcAft>
              <a:buFont typeface="Arial" panose="020B0604020202020204" pitchFamily="34" charset="0"/>
              <a:buChar char="•"/>
              <a:defRPr/>
            </a:pPr>
            <a:r>
              <a:rPr lang="en-US" altLang="en-US" sz="1700" dirty="0">
                <a:solidFill>
                  <a:schemeClr val="tx1"/>
                </a:solidFill>
                <a:hlinkClick r:id="rId12"/>
              </a:rPr>
              <a:t>11-22/1079r2</a:t>
            </a:r>
            <a:r>
              <a:rPr lang="en-US" altLang="en-US" sz="1700" dirty="0">
                <a:solidFill>
                  <a:schemeClr val="tx1"/>
                </a:solidFill>
              </a:rPr>
              <a:t> – CR for STA-generated ID (Jay Yang)</a:t>
            </a:r>
          </a:p>
          <a:p>
            <a:pPr marL="0" indent="0">
              <a:lnSpc>
                <a:spcPct val="90000"/>
              </a:lnSpc>
              <a:spcBef>
                <a:spcPts val="0"/>
              </a:spcBef>
              <a:spcAft>
                <a:spcPts val="300"/>
              </a:spcAft>
              <a:defRPr/>
            </a:pPr>
            <a:endParaRPr lang="en-US" altLang="en-US" sz="2200" dirty="0"/>
          </a:p>
        </p:txBody>
      </p:sp>
      <p:sp>
        <p:nvSpPr>
          <p:cNvPr id="2" name="Footer Placeholder 1">
            <a:extLst>
              <a:ext uri="{FF2B5EF4-FFF2-40B4-BE49-F238E27FC236}">
                <a16:creationId xmlns:a16="http://schemas.microsoft.com/office/drawing/2014/main" id="{F20CBC30-2EC0-4FB8-9505-1544D74AB4B4}"/>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3671077D-30DC-42AC-AA40-544368042953}"/>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4" name="Date Placeholder 3">
            <a:extLst>
              <a:ext uri="{FF2B5EF4-FFF2-40B4-BE49-F238E27FC236}">
                <a16:creationId xmlns:a16="http://schemas.microsoft.com/office/drawing/2014/main" id="{F0594AA5-D8D2-43C8-ACC0-F4CAF404669D}"/>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1819089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spcBef>
                <a:spcPts val="0"/>
              </a:spcBef>
            </a:pPr>
            <a:endParaRPr lang="en-US" sz="1800" b="1" dirty="0"/>
          </a:p>
          <a:p>
            <a:pPr lvl="1" algn="just">
              <a:spcBef>
                <a:spcPts val="0"/>
              </a:spcBef>
              <a:defRPr/>
            </a:pPr>
            <a:r>
              <a:rPr lang="en-US" altLang="zh-CN" sz="2400" dirty="0">
                <a:latin typeface="Times New Roman"/>
                <a:ea typeface="MS Gothic"/>
              </a:rPr>
              <a:t>PAR approved					</a:t>
            </a:r>
            <a:r>
              <a:rPr lang="en-US" altLang="zh-CN" sz="2400" dirty="0">
                <a:highlight>
                  <a:srgbClr val="00FF00"/>
                </a:highlight>
                <a:latin typeface="Times New Roman"/>
                <a:ea typeface="MS Gothic"/>
              </a:rPr>
              <a:t>Feb 2021</a:t>
            </a:r>
          </a:p>
          <a:p>
            <a:pPr lvl="1" algn="just">
              <a:spcBef>
                <a:spcPts val="0"/>
              </a:spcBef>
              <a:defRPr/>
            </a:pPr>
            <a:r>
              <a:rPr lang="en-US" altLang="zh-CN" sz="2400" dirty="0">
                <a:latin typeface="Times New Roman"/>
                <a:ea typeface="MS Gothic"/>
              </a:rPr>
              <a:t>First TG meeting					</a:t>
            </a:r>
            <a:r>
              <a:rPr lang="en-US" altLang="zh-CN" sz="2400" dirty="0">
                <a:highlight>
                  <a:srgbClr val="00FF00"/>
                </a:highlight>
                <a:latin typeface="Times New Roman"/>
                <a:ea typeface="MS Gothic"/>
              </a:rPr>
              <a:t>Mar 2021</a:t>
            </a:r>
          </a:p>
          <a:p>
            <a:pPr lvl="1" algn="just">
              <a:spcBef>
                <a:spcPts val="0"/>
              </a:spcBef>
              <a:defRPr/>
            </a:pPr>
            <a:r>
              <a:rPr lang="en-US" altLang="zh-CN" sz="2400" dirty="0">
                <a:latin typeface="Times New Roman"/>
                <a:ea typeface="MS Gothic"/>
              </a:rPr>
              <a:t>D0.2 CC							</a:t>
            </a:r>
            <a:r>
              <a:rPr lang="en-US" altLang="zh-CN" sz="2400" dirty="0">
                <a:highlight>
                  <a:srgbClr val="00FF00"/>
                </a:highlight>
                <a:latin typeface="Times New Roman"/>
                <a:ea typeface="MS Gothic"/>
                <a:sym typeface="Wingdings" panose="05000000000000000000" pitchFamily="2" charset="2"/>
              </a:rPr>
              <a:t>May 2022</a:t>
            </a:r>
            <a:endParaRPr lang="en-US" altLang="zh-CN" sz="2400" dirty="0">
              <a:latin typeface="Times New Roman"/>
              <a:ea typeface="MS Gothic"/>
            </a:endParaRPr>
          </a:p>
          <a:p>
            <a:pPr lvl="1" algn="just">
              <a:spcBef>
                <a:spcPts val="0"/>
              </a:spcBef>
              <a:defRPr/>
            </a:pPr>
            <a:r>
              <a:rPr lang="en-US" altLang="zh-CN" sz="2400" dirty="0">
                <a:latin typeface="Times New Roman"/>
                <a:ea typeface="MS Gothic"/>
              </a:rPr>
              <a:t>Initial WG Letter Ballot (D1.0)	</a:t>
            </a:r>
            <a:r>
              <a:rPr lang="en-US" altLang="zh-CN" sz="2400" dirty="0">
                <a:highlight>
                  <a:srgbClr val="FF0000"/>
                </a:highlight>
                <a:latin typeface="Times New Roman"/>
                <a:ea typeface="MS Gothic"/>
              </a:rPr>
              <a:t>Jul 2022</a:t>
            </a:r>
            <a:r>
              <a:rPr lang="en-US" altLang="zh-CN" sz="2400" dirty="0">
                <a:latin typeface="Times New Roman"/>
                <a:ea typeface="MS Gothic"/>
              </a:rPr>
              <a:t> -&gt; Sept 2022</a:t>
            </a:r>
          </a:p>
          <a:p>
            <a:pPr lvl="1" algn="just">
              <a:spcBef>
                <a:spcPts val="0"/>
              </a:spcBef>
              <a:defRPr/>
            </a:pPr>
            <a:r>
              <a:rPr lang="en-US" altLang="zh-CN" sz="2400" dirty="0">
                <a:latin typeface="Times New Roman"/>
                <a:ea typeface="MS Gothic"/>
              </a:rPr>
              <a:t>Recirculation LB (D2.0)			Sep 2022 -&gt; Nov 2022</a:t>
            </a:r>
          </a:p>
          <a:p>
            <a:pPr lvl="1" algn="just">
              <a:spcBef>
                <a:spcPts val="0"/>
              </a:spcBef>
              <a:defRPr/>
            </a:pPr>
            <a:r>
              <a:rPr lang="en-US" altLang="zh-CN" sz="2400" dirty="0">
                <a:latin typeface="Times New Roman"/>
                <a:ea typeface="MS Gothic"/>
              </a:rPr>
              <a:t>Initial SA Ballot (D3.0)			Jan 2023 -&gt; Mar 2023</a:t>
            </a:r>
          </a:p>
          <a:p>
            <a:pPr lvl="1" algn="just">
              <a:spcBef>
                <a:spcPts val="0"/>
              </a:spcBef>
              <a:defRPr/>
            </a:pPr>
            <a:r>
              <a:rPr lang="en-US" altLang="zh-CN" sz="2400" dirty="0">
                <a:latin typeface="Times New Roman"/>
                <a:ea typeface="MS Gothic"/>
              </a:rPr>
              <a:t>Final 802.11 WG approval		May 2023 -&gt; Jul 2023</a:t>
            </a:r>
          </a:p>
          <a:p>
            <a:pPr lvl="1" algn="just">
              <a:spcBef>
                <a:spcPts val="0"/>
              </a:spcBef>
              <a:defRPr/>
            </a:pPr>
            <a:r>
              <a:rPr lang="en-US" altLang="zh-CN" sz="2400" dirty="0">
                <a:latin typeface="Times New Roman"/>
                <a:ea typeface="MS Gothic"/>
              </a:rPr>
              <a:t>802 EC approval					Jul 2023 -&gt; Sep 2023</a:t>
            </a:r>
          </a:p>
          <a:p>
            <a:pPr lvl="1">
              <a:spcBef>
                <a:spcPts val="0"/>
              </a:spcBef>
              <a:defRPr/>
            </a:pPr>
            <a:r>
              <a:rPr lang="en-US" altLang="zh-CN" sz="2400" dirty="0" err="1">
                <a:latin typeface="Times New Roman"/>
                <a:ea typeface="MS Gothic"/>
              </a:rPr>
              <a:t>RevCom</a:t>
            </a:r>
            <a:r>
              <a:rPr lang="en-US" altLang="zh-CN" sz="2400" dirty="0">
                <a:latin typeface="Times New Roman"/>
                <a:ea typeface="MS Gothic"/>
              </a:rPr>
              <a:t> and SASB approval		Aug 2023 -&gt; Nov 2023 </a:t>
            </a:r>
          </a:p>
          <a:p>
            <a:pPr lvl="1" algn="just">
              <a:spcBef>
                <a:spcPts val="0"/>
              </a:spcBef>
              <a:defRPr/>
            </a:pPr>
            <a:endParaRPr lang="en-US" sz="2400" b="1" dirty="0">
              <a:latin typeface="Times New Roman"/>
              <a:ea typeface="MS Gothic"/>
            </a:endParaRP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6D99569B-4F3D-4FE6-A6DF-3C4AB9202460}"/>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F2A886D0-53D7-413E-99FF-6378B433797B}"/>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4" name="Date Placeholder 3">
            <a:extLst>
              <a:ext uri="{FF2B5EF4-FFF2-40B4-BE49-F238E27FC236}">
                <a16:creationId xmlns:a16="http://schemas.microsoft.com/office/drawing/2014/main" id="{E3B6A993-A277-4F76-BDAE-A8CBC76945CF}"/>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37882964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4419600"/>
          </a:xfrm>
          <a:ln>
            <a:solidFill>
              <a:schemeClr val="bg1"/>
            </a:solidFill>
          </a:ln>
        </p:spPr>
        <p:txBody>
          <a:bodyPr/>
          <a:lstStyle/>
          <a:p>
            <a:pPr>
              <a:spcBef>
                <a:spcPts val="0"/>
              </a:spcBef>
              <a:spcAft>
                <a:spcPts val="0"/>
              </a:spcAft>
              <a:buFont typeface="Calibri" panose="020F0502020204030204" pitchFamily="34" charset="0"/>
              <a:buChar char="-"/>
            </a:pPr>
            <a:r>
              <a:rPr lang="en-US" sz="2000" dirty="0"/>
              <a:t>Every Tues, starting July 26, Tuesday 9:30 AM ET, 2 </a:t>
            </a:r>
            <a:r>
              <a:rPr lang="en-US" sz="2000" dirty="0" err="1"/>
              <a:t>hrs</a:t>
            </a:r>
            <a:endParaRPr lang="en-US" sz="2000" dirty="0"/>
          </a:p>
          <a:p>
            <a:pPr>
              <a:spcBef>
                <a:spcPts val="0"/>
              </a:spcBef>
              <a:spcAft>
                <a:spcPts val="0"/>
              </a:spcAft>
              <a:buFont typeface="Calibri" panose="020F0502020204030204" pitchFamily="34" charset="0"/>
              <a:buChar char="-"/>
            </a:pPr>
            <a:endParaRPr lang="en-US" sz="2000" dirty="0">
              <a:latin typeface="Calibri" panose="020F0502020204030204" pitchFamily="34" charset="0"/>
              <a:ea typeface="Calibri" panose="020F0502020204030204" pitchFamily="34" charset="0"/>
            </a:endParaRPr>
          </a:p>
          <a:p>
            <a:pPr marL="0" indent="0"/>
            <a:endParaRPr lang="en-US" sz="2800" dirty="0"/>
          </a:p>
        </p:txBody>
      </p:sp>
      <p:sp>
        <p:nvSpPr>
          <p:cNvPr id="2" name="Footer Placeholder 1">
            <a:extLst>
              <a:ext uri="{FF2B5EF4-FFF2-40B4-BE49-F238E27FC236}">
                <a16:creationId xmlns:a16="http://schemas.microsoft.com/office/drawing/2014/main" id="{37231DD1-8870-4427-A519-9A00DF3AD983}"/>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B8D7398B-5FD0-4D35-BE29-80EA5C0464F0}"/>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4" name="Date Placeholder 3">
            <a:extLst>
              <a:ext uri="{FF2B5EF4-FFF2-40B4-BE49-F238E27FC236}">
                <a16:creationId xmlns:a16="http://schemas.microsoft.com/office/drawing/2014/main" id="{1965D6E6-68E5-4FE4-8E18-3B64CF872AC0}"/>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35150451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2022-07-15</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61C29CDB-289B-4470-8589-25E940EE7625}"/>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2FF1482A-06CE-4AB8-AD7C-44D79F6FA34A}"/>
              </a:ext>
            </a:extLst>
          </p:cNvPr>
          <p:cNvSpPr>
            <a:spLocks noGrp="1"/>
          </p:cNvSpPr>
          <p:nvPr>
            <p:ph type="sldNum" idx="12"/>
          </p:nvPr>
        </p:nvSpPr>
        <p:spPr/>
        <p:txBody>
          <a:bodyPr/>
          <a:lstStyle/>
          <a:p>
            <a:r>
              <a:rPr lang="en-GB"/>
              <a:t>Slide </a:t>
            </a:r>
            <a:fld id="{DE40C9FC-4879-4F20-9ECA-A574A90476B7}" type="slidenum">
              <a:rPr lang="en-GB" smtClean="0"/>
              <a:pPr/>
              <a:t>79</a:t>
            </a:fld>
            <a:endParaRPr lang="en-GB"/>
          </a:p>
        </p:txBody>
      </p:sp>
      <p:sp>
        <p:nvSpPr>
          <p:cNvPr id="5" name="Date Placeholder 4">
            <a:extLst>
              <a:ext uri="{FF2B5EF4-FFF2-40B4-BE49-F238E27FC236}">
                <a16:creationId xmlns:a16="http://schemas.microsoft.com/office/drawing/2014/main" id="{D3850ACD-E790-4D6A-A428-6F41F1FCEA03}"/>
              </a:ext>
            </a:extLst>
          </p:cNvPr>
          <p:cNvSpPr>
            <a:spLocks noGrp="1"/>
          </p:cNvSpPr>
          <p:nvPr>
            <p:ph type="dt" idx="10"/>
          </p:nvPr>
        </p:nvSpPr>
        <p:spPr/>
        <p:txBody>
          <a:bodyPr/>
          <a:lstStyle/>
          <a:p>
            <a:r>
              <a:rPr lang="en-US"/>
              <a:t>July 2022</a:t>
            </a:r>
            <a:endParaRPr lang="en-GB"/>
          </a:p>
        </p:txBody>
      </p:sp>
    </p:spTree>
    <p:extLst>
      <p:ext uri="{BB962C8B-B14F-4D97-AF65-F5344CB8AC3E}">
        <p14:creationId xmlns:p14="http://schemas.microsoft.com/office/powerpoint/2010/main" val="1222069409"/>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82046-DEC6-4631-8596-35EE25CC8366}"/>
              </a:ext>
            </a:extLst>
          </p:cNvPr>
          <p:cNvSpPr>
            <a:spLocks noGrp="1"/>
          </p:cNvSpPr>
          <p:nvPr>
            <p:ph type="title"/>
          </p:nvPr>
        </p:nvSpPr>
        <p:spPr/>
        <p:txBody>
          <a:bodyPr/>
          <a:lstStyle/>
          <a:p>
            <a:r>
              <a:rPr lang="en-US" dirty="0"/>
              <a:t>Attendance by subgroup (July session)</a:t>
            </a:r>
          </a:p>
        </p:txBody>
      </p:sp>
      <p:sp>
        <p:nvSpPr>
          <p:cNvPr id="4" name="Slide Number Placeholder 3">
            <a:extLst>
              <a:ext uri="{FF2B5EF4-FFF2-40B4-BE49-F238E27FC236}">
                <a16:creationId xmlns:a16="http://schemas.microsoft.com/office/drawing/2014/main" id="{CFE23F6E-6F34-49FA-A1C4-FE17FB152F0E}"/>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4134C003-6B2C-4AA1-9BB5-02C052FE1643}"/>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97515FA2-7476-43FA-8A79-75B47F37F592}"/>
              </a:ext>
            </a:extLst>
          </p:cNvPr>
          <p:cNvSpPr>
            <a:spLocks noGrp="1"/>
          </p:cNvSpPr>
          <p:nvPr>
            <p:ph type="dt" idx="15"/>
          </p:nvPr>
        </p:nvSpPr>
        <p:spPr/>
        <p:txBody>
          <a:bodyPr/>
          <a:lstStyle/>
          <a:p>
            <a:r>
              <a:rPr lang="en-US"/>
              <a:t>July 2022</a:t>
            </a:r>
            <a:endParaRPr lang="en-GB" dirty="0"/>
          </a:p>
        </p:txBody>
      </p:sp>
      <p:pic>
        <p:nvPicPr>
          <p:cNvPr id="14" name="Content Placeholder 13">
            <a:extLst>
              <a:ext uri="{FF2B5EF4-FFF2-40B4-BE49-F238E27FC236}">
                <a16:creationId xmlns:a16="http://schemas.microsoft.com/office/drawing/2014/main" id="{C011D31F-81FC-4149-BB86-4A97BEDCC69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55520" y="1447800"/>
            <a:ext cx="9160079" cy="5005535"/>
          </a:xfrm>
        </p:spPr>
      </p:pic>
      <p:sp>
        <p:nvSpPr>
          <p:cNvPr id="15" name="TextBox 14">
            <a:extLst>
              <a:ext uri="{FF2B5EF4-FFF2-40B4-BE49-F238E27FC236}">
                <a16:creationId xmlns:a16="http://schemas.microsoft.com/office/drawing/2014/main" id="{F9B557A5-E29B-491F-A93C-53D2930476D4}"/>
              </a:ext>
            </a:extLst>
          </p:cNvPr>
          <p:cNvSpPr txBox="1"/>
          <p:nvPr/>
        </p:nvSpPr>
        <p:spPr>
          <a:xfrm>
            <a:off x="457200" y="1956485"/>
            <a:ext cx="3695719" cy="1938992"/>
          </a:xfrm>
          <a:prstGeom prst="rect">
            <a:avLst/>
          </a:prstGeom>
          <a:noFill/>
        </p:spPr>
        <p:txBody>
          <a:bodyPr wrap="square" rtlCol="0">
            <a:spAutoFit/>
          </a:bodyPr>
          <a:lstStyle/>
          <a:p>
            <a:r>
              <a:rPr lang="en-US" dirty="0">
                <a:solidFill>
                  <a:srgbClr val="FF0000"/>
                </a:solidFill>
              </a:rPr>
              <a:t>Note: attendance is per day. For example, WNG had two meetings on July 12. Attendance is for both meetings. </a:t>
            </a:r>
          </a:p>
        </p:txBody>
      </p:sp>
    </p:spTree>
    <p:extLst>
      <p:ext uri="{BB962C8B-B14F-4D97-AF65-F5344CB8AC3E}">
        <p14:creationId xmlns:p14="http://schemas.microsoft.com/office/powerpoint/2010/main" val="9073019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r>
              <a:rPr lang="en-US" dirty="0"/>
              <a:t> </a:t>
            </a:r>
            <a:r>
              <a:rPr dirty="0"/>
              <a:t>– </a:t>
            </a:r>
            <a:r>
              <a:rPr lang="en-US" dirty="0"/>
              <a:t>July 2022</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a:buClr>
                <a:srgbClr val="000000"/>
              </a:buClr>
              <a:buSzPct val="100000"/>
              <a:buFont typeface="Arial"/>
              <a:buChar char="•"/>
            </a:pPr>
            <a:r>
              <a:rPr lang="en-US" dirty="0" err="1"/>
              <a:t>TGbi</a:t>
            </a:r>
            <a:r>
              <a:rPr lang="en-US" dirty="0"/>
              <a:t> met twice during this plenary session.</a:t>
            </a:r>
          </a:p>
          <a:p>
            <a:pPr marL="0" indent="0">
              <a:buClr>
                <a:srgbClr val="000000"/>
              </a:buClr>
              <a:buSzPct val="100000"/>
            </a:pPr>
            <a:endParaRPr lang="en-US" dirty="0"/>
          </a:p>
          <a:p>
            <a:pPr>
              <a:buClr>
                <a:srgbClr val="000000"/>
              </a:buClr>
              <a:buSzPct val="100000"/>
              <a:buFont typeface="Arial"/>
              <a:buChar char="•"/>
            </a:pPr>
            <a:r>
              <a:rPr lang="en-US" dirty="0"/>
              <a:t>We reviewed 1 technical submission on a proposed requirement based on the use cases and issues in doc 21/641.</a:t>
            </a:r>
          </a:p>
          <a:p>
            <a:pPr>
              <a:buClr>
                <a:srgbClr val="000000"/>
              </a:buClr>
              <a:buSzPct val="100000"/>
              <a:buFont typeface="Arial"/>
              <a:buChar char="•"/>
            </a:pPr>
            <a:r>
              <a:rPr lang="en-US" dirty="0"/>
              <a:t>We continued to review the accumulated proposed requirements for consensus and motioned those requirements where we found consensus.</a:t>
            </a:r>
          </a:p>
          <a:p>
            <a:pPr>
              <a:buClr>
                <a:srgbClr val="000000"/>
              </a:buClr>
              <a:buSzPct val="100000"/>
              <a:buFont typeface="Arial"/>
              <a:buChar char="•"/>
            </a:pPr>
            <a:r>
              <a:rPr lang="en-US" dirty="0"/>
              <a:t>We discussed the timeline and moved out Features Identified until September.</a:t>
            </a:r>
          </a:p>
          <a:p>
            <a:pPr>
              <a:buClr>
                <a:srgbClr val="000000"/>
              </a:buClr>
              <a:buSzPct val="100000"/>
              <a:buFont typeface="Arial"/>
              <a:buChar char="•"/>
            </a:pPr>
            <a:r>
              <a:rPr lang="en-US" dirty="0"/>
              <a:t>An updated Requirements document will be posted as 21/1848r8 updated per discussions.</a:t>
            </a:r>
          </a:p>
          <a:p>
            <a:pPr>
              <a:buClr>
                <a:srgbClr val="000000"/>
              </a:buClr>
              <a:buSzPct val="100000"/>
              <a:buFont typeface="Arial"/>
              <a:buChar char="•"/>
            </a:pPr>
            <a:endParaRPr lang="en-US" dirty="0"/>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ED55BD59-E62C-404B-967E-B6A6DAD4745F}"/>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F580AA23-03E6-49D8-9949-35758FA719A9}"/>
              </a:ext>
            </a:extLst>
          </p:cNvPr>
          <p:cNvSpPr>
            <a:spLocks noGrp="1"/>
          </p:cNvSpPr>
          <p:nvPr>
            <p:ph type="sldNum" idx="12"/>
          </p:nvPr>
        </p:nvSpPr>
        <p:spPr/>
        <p:txBody>
          <a:bodyPr/>
          <a:lstStyle/>
          <a:p>
            <a:r>
              <a:rPr lang="en-GB"/>
              <a:t>Slide </a:t>
            </a:r>
            <a:fld id="{F5D8E26B-7BCF-4D25-9C89-0168A6618F18}" type="slidenum">
              <a:rPr lang="en-GB" smtClean="0"/>
              <a:pPr/>
              <a:t>80</a:t>
            </a:fld>
            <a:endParaRPr lang="en-GB"/>
          </a:p>
        </p:txBody>
      </p:sp>
      <p:sp>
        <p:nvSpPr>
          <p:cNvPr id="4" name="Date Placeholder 3">
            <a:extLst>
              <a:ext uri="{FF2B5EF4-FFF2-40B4-BE49-F238E27FC236}">
                <a16:creationId xmlns:a16="http://schemas.microsoft.com/office/drawing/2014/main" id="{2C9E0C51-1C8B-42BC-820D-6BCC18406225}"/>
              </a:ext>
            </a:extLst>
          </p:cNvPr>
          <p:cNvSpPr>
            <a:spLocks noGrp="1"/>
          </p:cNvSpPr>
          <p:nvPr>
            <p:ph type="dt" idx="10"/>
          </p:nvPr>
        </p:nvSpPr>
        <p:spPr/>
        <p:txBody>
          <a:bodyPr/>
          <a:lstStyle/>
          <a:p>
            <a:r>
              <a:rPr lang="en-US"/>
              <a:t>July 2022</a:t>
            </a:r>
            <a:endParaRPr lang="en-GB"/>
          </a:p>
        </p:txBody>
      </p:sp>
    </p:spTree>
    <p:extLst>
      <p:ext uri="{BB962C8B-B14F-4D97-AF65-F5344CB8AC3E}">
        <p14:creationId xmlns:p14="http://schemas.microsoft.com/office/powerpoint/2010/main" val="5657610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914400" y="1632857"/>
            <a:ext cx="10361085" cy="4461557"/>
          </a:xfrm>
        </p:spPr>
        <p:txBody>
          <a:bodyPr>
            <a:normAutofit fontScale="92500" lnSpcReduction="10000"/>
          </a:bodyPr>
          <a:lstStyle/>
          <a:p>
            <a:r>
              <a:rPr lang="en-US" dirty="0"/>
              <a:t>TG use case start:					March 2021</a:t>
            </a:r>
          </a:p>
          <a:p>
            <a:r>
              <a:rPr lang="en-US" dirty="0"/>
              <a:t>Use case completion:				</a:t>
            </a:r>
            <a:r>
              <a:rPr lang="en-US" dirty="0">
                <a:solidFill>
                  <a:schemeClr val="tx1"/>
                </a:solidFill>
              </a:rPr>
              <a:t>February </a:t>
            </a:r>
            <a:r>
              <a:rPr lang="en-US" dirty="0"/>
              <a:t>2022</a:t>
            </a:r>
          </a:p>
          <a:p>
            <a:r>
              <a:rPr lang="en-US" dirty="0">
                <a:solidFill>
                  <a:srgbClr val="FF0000"/>
                </a:solidFill>
              </a:rPr>
              <a:t>Features identified:				September 2022</a:t>
            </a:r>
          </a:p>
          <a:p>
            <a:r>
              <a:rPr lang="en-US" dirty="0"/>
              <a:t>LB initial:   						March 2023</a:t>
            </a:r>
            <a:endParaRPr lang="en-US" dirty="0">
              <a:solidFill>
                <a:srgbClr val="FF0000"/>
              </a:solidFill>
            </a:endParaRPr>
          </a:p>
          <a:p>
            <a:r>
              <a:rPr lang="en-US" dirty="0"/>
              <a:t>LB re-circ:  						September 2023</a:t>
            </a:r>
            <a:endParaRPr lang="en-US" dirty="0">
              <a:solidFill>
                <a:srgbClr val="FF0000"/>
              </a:solidFill>
            </a:endParaRPr>
          </a:p>
          <a:p>
            <a:r>
              <a:rPr lang="en-US" dirty="0"/>
              <a:t>Ballot Pool: 						May 2024</a:t>
            </a:r>
          </a:p>
          <a:p>
            <a:r>
              <a:rPr lang="en-US" dirty="0"/>
              <a:t>MDR: 								May 2024</a:t>
            </a:r>
          </a:p>
          <a:p>
            <a:r>
              <a:rPr lang="en-US" dirty="0"/>
              <a:t>SA ballot: 							July 2024</a:t>
            </a:r>
          </a:p>
          <a:p>
            <a:r>
              <a:rPr lang="en-US" dirty="0"/>
              <a:t>SA re-circ: 						January 2025</a:t>
            </a:r>
          </a:p>
          <a:p>
            <a:r>
              <a:rPr lang="en-US" dirty="0"/>
              <a:t>802.11/EC approval: 				July 2025</a:t>
            </a:r>
          </a:p>
          <a:p>
            <a:r>
              <a:rPr lang="en-US" dirty="0" err="1"/>
              <a:t>RevCom</a:t>
            </a:r>
            <a:r>
              <a:rPr lang="en-US" dirty="0"/>
              <a:t>/SASB approval: 			September 2025</a:t>
            </a:r>
          </a:p>
          <a:p>
            <a:endParaRPr lang="en-US" dirty="0"/>
          </a:p>
          <a:p>
            <a:endParaRPr lang="en-US" dirty="0"/>
          </a:p>
        </p:txBody>
      </p:sp>
      <p:sp>
        <p:nvSpPr>
          <p:cNvPr id="2" name="Footer Placeholder 1">
            <a:extLst>
              <a:ext uri="{FF2B5EF4-FFF2-40B4-BE49-F238E27FC236}">
                <a16:creationId xmlns:a16="http://schemas.microsoft.com/office/drawing/2014/main" id="{E2D8414B-396B-4FF9-81A6-EEF411B0D625}"/>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DD9C00D3-9CA5-4E1C-984A-80C2CE29EB48}"/>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8" name="Date Placeholder 7">
            <a:extLst>
              <a:ext uri="{FF2B5EF4-FFF2-40B4-BE49-F238E27FC236}">
                <a16:creationId xmlns:a16="http://schemas.microsoft.com/office/drawing/2014/main" id="{D0EBABD9-97F0-4C5C-9170-34DB5DAF5231}"/>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980193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r>
              <a:rPr lang="en-US" dirty="0"/>
              <a:t> </a:t>
            </a:r>
            <a:r>
              <a:t>– </a:t>
            </a:r>
            <a:r>
              <a:rPr lang="en-US"/>
              <a:t>July </a:t>
            </a:r>
            <a:r>
              <a:rPr lang="en-US" dirty="0"/>
              <a:t>2022</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dirty="0"/>
          </a:p>
          <a:p>
            <a:pPr>
              <a:buClr>
                <a:srgbClr val="000000"/>
              </a:buClr>
              <a:buSzPct val="100000"/>
              <a:buFont typeface="Arial"/>
              <a:buChar char="•"/>
            </a:pPr>
            <a:r>
              <a:rPr lang="en-US" dirty="0"/>
              <a:t>Upcoming teleconferences will be on Thursdays at 9amEDT.</a:t>
            </a:r>
          </a:p>
          <a:p>
            <a:pPr lvl="1">
              <a:buClr>
                <a:srgbClr val="000000"/>
              </a:buClr>
              <a:buSzPct val="100000"/>
              <a:buFont typeface="Arial"/>
              <a:buChar char="•"/>
            </a:pPr>
            <a:r>
              <a:rPr lang="en-US" dirty="0"/>
              <a:t> July 28, 9am-10amEDT</a:t>
            </a:r>
          </a:p>
          <a:p>
            <a:pPr lvl="1">
              <a:buClr>
                <a:srgbClr val="000000"/>
              </a:buClr>
              <a:buSzPct val="100000"/>
              <a:buFont typeface="Arial"/>
              <a:buChar char="•"/>
            </a:pPr>
            <a:r>
              <a:rPr lang="en-US" dirty="0"/>
              <a:t> August 4, 9am-10amEDT</a:t>
            </a:r>
          </a:p>
          <a:p>
            <a:pPr lvl="1">
              <a:buClr>
                <a:srgbClr val="000000"/>
              </a:buClr>
              <a:buSzPct val="100000"/>
              <a:buFont typeface="Arial"/>
              <a:buChar char="•"/>
            </a:pPr>
            <a:r>
              <a:rPr lang="en-US" dirty="0"/>
              <a:t> August 11, 9am-10amEDT</a:t>
            </a:r>
          </a:p>
          <a:p>
            <a:pPr lvl="1">
              <a:spcAft>
                <a:spcPts val="600"/>
              </a:spcAft>
              <a:buClr>
                <a:srgbClr val="000000"/>
              </a:buClr>
              <a:buSzPct val="100000"/>
              <a:buFont typeface="Arial"/>
              <a:buChar char="•"/>
            </a:pPr>
            <a:r>
              <a:rPr lang="en-US" dirty="0"/>
              <a:t> August 18, 9am-10amEDT</a:t>
            </a:r>
          </a:p>
          <a:p>
            <a:pPr lvl="1" hangingPunct="0">
              <a:spcBef>
                <a:spcPts val="0"/>
              </a:spcBef>
              <a:spcAft>
                <a:spcPts val="600"/>
              </a:spcAft>
              <a:buFont typeface="Arial" panose="020B0604020202020204" pitchFamily="34" charset="0"/>
              <a:buChar char="•"/>
            </a:pPr>
            <a:r>
              <a:rPr lang="en-US" dirty="0"/>
              <a:t> August 25, 9am-10amEDT</a:t>
            </a:r>
          </a:p>
          <a:p>
            <a:pPr lvl="1" hangingPunct="0">
              <a:spcBef>
                <a:spcPts val="0"/>
              </a:spcBef>
              <a:buFont typeface="Arial" panose="020B0604020202020204" pitchFamily="34" charset="0"/>
              <a:buChar char="•"/>
            </a:pPr>
            <a:r>
              <a:rPr lang="en-US" dirty="0"/>
              <a:t> September 1, 9am-10amEDT</a:t>
            </a:r>
          </a:p>
          <a:p>
            <a:pPr lvl="1">
              <a:buClr>
                <a:srgbClr val="000000"/>
              </a:buClr>
              <a:buSzPct val="100000"/>
              <a:buFont typeface="Arial"/>
              <a:buChar char="•"/>
            </a:pPr>
            <a:endParaRPr lang="en-US" dirty="0"/>
          </a:p>
          <a:p>
            <a:pPr lvl="1">
              <a:buClr>
                <a:srgbClr val="000000"/>
              </a:buClr>
              <a:buSzPct val="100000"/>
              <a:buFont typeface="Arial"/>
              <a:buChar char="•"/>
            </a:pPr>
            <a:r>
              <a:rPr lang="en-US" dirty="0"/>
              <a:t>If </a:t>
            </a:r>
            <a:r>
              <a:rPr lang="en-US" dirty="0" err="1"/>
              <a:t>TGbe</a:t>
            </a:r>
            <a:r>
              <a:rPr lang="en-US" dirty="0"/>
              <a:t> is not using the 10am slot with 10 days notice, I will move our call up to start 10am.</a:t>
            </a:r>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CF9522CE-C949-4735-AE7B-C14B7CB47BD8}"/>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86DBC25A-0F82-4A4B-9F19-90EF3C3ECCB3}"/>
              </a:ext>
            </a:extLst>
          </p:cNvPr>
          <p:cNvSpPr>
            <a:spLocks noGrp="1"/>
          </p:cNvSpPr>
          <p:nvPr>
            <p:ph type="sldNum" idx="12"/>
          </p:nvPr>
        </p:nvSpPr>
        <p:spPr/>
        <p:txBody>
          <a:bodyPr/>
          <a:lstStyle/>
          <a:p>
            <a:r>
              <a:rPr lang="en-GB"/>
              <a:t>Slide </a:t>
            </a:r>
            <a:fld id="{F5D8E26B-7BCF-4D25-9C89-0168A6618F18}" type="slidenum">
              <a:rPr lang="en-GB" smtClean="0"/>
              <a:pPr/>
              <a:t>82</a:t>
            </a:fld>
            <a:endParaRPr lang="en-GB"/>
          </a:p>
        </p:txBody>
      </p:sp>
      <p:sp>
        <p:nvSpPr>
          <p:cNvPr id="4" name="Date Placeholder 3">
            <a:extLst>
              <a:ext uri="{FF2B5EF4-FFF2-40B4-BE49-F238E27FC236}">
                <a16:creationId xmlns:a16="http://schemas.microsoft.com/office/drawing/2014/main" id="{587B3ACF-44F3-40B9-9D39-6361FC48CFC9}"/>
              </a:ext>
            </a:extLst>
          </p:cNvPr>
          <p:cNvSpPr>
            <a:spLocks noGrp="1"/>
          </p:cNvSpPr>
          <p:nvPr>
            <p:ph type="dt" idx="10"/>
          </p:nvPr>
        </p:nvSpPr>
        <p:spPr/>
        <p:txBody>
          <a:bodyPr/>
          <a:lstStyle/>
          <a:p>
            <a:r>
              <a:rPr lang="en-US"/>
              <a:t>July 2022</a:t>
            </a:r>
            <a:endParaRPr lang="en-GB"/>
          </a:p>
        </p:txBody>
      </p:sp>
    </p:spTree>
    <p:extLst>
      <p:ext uri="{BB962C8B-B14F-4D97-AF65-F5344CB8AC3E}">
        <p14:creationId xmlns:p14="http://schemas.microsoft.com/office/powerpoint/2010/main" val="30860574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July 2022 AIML TIG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2022-07-13</a:t>
            </a:r>
          </a:p>
        </p:txBody>
      </p:sp>
      <p:graphicFrame>
        <p:nvGraphicFramePr>
          <p:cNvPr id="1026" name="Object 11"/>
          <p:cNvGraphicFramePr>
            <a:graphicFrameLocks noChangeAspect="1"/>
          </p:cNvGraphicFramePr>
          <p:nvPr>
            <p:extLst>
              <p:ext uri="{D42A27DB-BD31-4B8C-83A1-F6EECF244321}">
                <p14:modId xmlns:p14="http://schemas.microsoft.com/office/powerpoint/2010/main" val="3873024517"/>
              </p:ext>
            </p:extLst>
          </p:nvPr>
        </p:nvGraphicFramePr>
        <p:xfrm>
          <a:off x="2071688" y="2357438"/>
          <a:ext cx="8559800" cy="1190625"/>
        </p:xfrm>
        <a:graphic>
          <a:graphicData uri="http://schemas.openxmlformats.org/presentationml/2006/ole">
            <mc:AlternateContent xmlns:mc="http://schemas.openxmlformats.org/markup-compatibility/2006">
              <mc:Choice xmlns:v="urn:schemas-microsoft-com:vml" Requires="v">
                <p:oleObj spid="_x0000_s16399" name="Document" r:id="rId4" imgW="8534348" imgH="1182309" progId="Word.Document.8">
                  <p:embed/>
                </p:oleObj>
              </mc:Choice>
              <mc:Fallback>
                <p:oleObj name="Document" r:id="rId4" imgW="8534348" imgH="1182309" progId="Word.Document.8">
                  <p:embed/>
                  <p:pic>
                    <p:nvPicPr>
                      <p:cNvPr id="1026" name="Object 11"/>
                      <p:cNvPicPr>
                        <a:picLocks noChangeAspect="1" noChangeArrowheads="1"/>
                      </p:cNvPicPr>
                      <p:nvPr/>
                    </p:nvPicPr>
                    <p:blipFill>
                      <a:blip r:embed="rId5"/>
                      <a:srcRect/>
                      <a:stretch>
                        <a:fillRect/>
                      </a:stretch>
                    </p:blipFill>
                    <p:spPr bwMode="auto">
                      <a:xfrm>
                        <a:off x="2071688" y="2357438"/>
                        <a:ext cx="8559800" cy="11906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93AE846A-1D27-43DA-A9CB-181D88EB264F}"/>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43FF4DB8-1702-46C5-B64F-986518BCF7D2}"/>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5" name="Date Placeholder 4">
            <a:extLst>
              <a:ext uri="{FF2B5EF4-FFF2-40B4-BE49-F238E27FC236}">
                <a16:creationId xmlns:a16="http://schemas.microsoft.com/office/drawing/2014/main" id="{8497A9A7-8C7D-4FF9-BD1A-A8F5EA69DB46}"/>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7668982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a:lnSpc>
                <a:spcPct val="90000"/>
              </a:lnSpc>
            </a:pPr>
            <a:r>
              <a:rPr lang="en-US" dirty="0"/>
              <a:t>Leadership election/confirmation</a:t>
            </a:r>
          </a:p>
          <a:p>
            <a:pPr lvl="1">
              <a:lnSpc>
                <a:spcPct val="90000"/>
              </a:lnSpc>
            </a:pPr>
            <a:r>
              <a:rPr lang="en-US" dirty="0"/>
              <a:t>Confirmed VC</a:t>
            </a:r>
          </a:p>
          <a:p>
            <a:pPr lvl="1">
              <a:lnSpc>
                <a:spcPct val="90000"/>
              </a:lnSpc>
            </a:pPr>
            <a:r>
              <a:rPr lang="en-US" dirty="0"/>
              <a:t>Still searching for a secretary</a:t>
            </a:r>
          </a:p>
          <a:p>
            <a:pPr lvl="1">
              <a:lnSpc>
                <a:spcPct val="90000"/>
              </a:lnSpc>
            </a:pPr>
            <a:endParaRPr lang="en-US" dirty="0"/>
          </a:p>
          <a:p>
            <a:pPr>
              <a:lnSpc>
                <a:spcPct val="90000"/>
              </a:lnSpc>
            </a:pPr>
            <a:r>
              <a:rPr lang="en-US" dirty="0"/>
              <a:t>Completed technical presentations</a:t>
            </a:r>
          </a:p>
          <a:p>
            <a:pPr lvl="1">
              <a:lnSpc>
                <a:spcPct val="90000"/>
              </a:lnSpc>
            </a:pPr>
            <a:r>
              <a:rPr lang="en-US" dirty="0"/>
              <a:t>A lot of discussions</a:t>
            </a:r>
          </a:p>
          <a:p>
            <a:pPr marL="457200" lvl="1" indent="0">
              <a:lnSpc>
                <a:spcPct val="90000"/>
              </a:lnSpc>
              <a:buNone/>
            </a:pPr>
            <a:endParaRPr lang="en-US" dirty="0"/>
          </a:p>
          <a:p>
            <a:pPr>
              <a:lnSpc>
                <a:spcPct val="90000"/>
              </a:lnSpc>
            </a:pPr>
            <a:r>
              <a:rPr lang="en-US" dirty="0"/>
              <a:t>TIG started draft technical report</a:t>
            </a:r>
          </a:p>
          <a:p>
            <a:pPr lvl="1">
              <a:lnSpc>
                <a:spcPct val="90000"/>
              </a:lnSpc>
            </a:pPr>
            <a:r>
              <a:rPr lang="en-US" dirty="0"/>
              <a:t>Plan to be reviewed during future teleconference/meetings</a:t>
            </a:r>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6D07E954-BF1E-4723-BC88-878FF3C477F3}"/>
              </a:ext>
            </a:extLst>
          </p:cNvPr>
          <p:cNvSpPr>
            <a:spLocks noGrp="1"/>
          </p:cNvSpPr>
          <p:nvPr>
            <p:ph type="ftr" sz="quarter" idx="11"/>
          </p:nvPr>
        </p:nvSpPr>
        <p:spPr/>
        <p:txBody>
          <a:bodyPr/>
          <a:lstStyle/>
          <a:p>
            <a:pPr>
              <a:defRPr/>
            </a:pPr>
            <a:r>
              <a:rPr lang="en-US"/>
              <a:t>Xiaofei Wang, InterDigital</a:t>
            </a:r>
          </a:p>
        </p:txBody>
      </p:sp>
      <p:sp>
        <p:nvSpPr>
          <p:cNvPr id="4" name="Slide Number Placeholder 3">
            <a:extLst>
              <a:ext uri="{FF2B5EF4-FFF2-40B4-BE49-F238E27FC236}">
                <a16:creationId xmlns:a16="http://schemas.microsoft.com/office/drawing/2014/main" id="{E4B6CF01-581C-4663-8196-33AF16472B90}"/>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84</a:t>
            </a:fld>
            <a:endParaRPr lang="en-US"/>
          </a:p>
        </p:txBody>
      </p:sp>
      <p:sp>
        <p:nvSpPr>
          <p:cNvPr id="5" name="Date Placeholder 4">
            <a:extLst>
              <a:ext uri="{FF2B5EF4-FFF2-40B4-BE49-F238E27FC236}">
                <a16:creationId xmlns:a16="http://schemas.microsoft.com/office/drawing/2014/main" id="{C797A153-3523-4A40-8AE0-A6F8E603F5F6}"/>
              </a:ext>
            </a:extLst>
          </p:cNvPr>
          <p:cNvSpPr>
            <a:spLocks noGrp="1"/>
          </p:cNvSpPr>
          <p:nvPr>
            <p:ph type="dt" sz="half" idx="10"/>
          </p:nvPr>
        </p:nvSpPr>
        <p:spPr/>
        <p:txBody>
          <a:bodyPr/>
          <a:lstStyle/>
          <a:p>
            <a:pPr>
              <a:defRPr/>
            </a:pPr>
            <a:r>
              <a:rPr lang="en-US"/>
              <a:t>July 2022</a:t>
            </a:r>
            <a:endParaRPr lang="en-US" dirty="0"/>
          </a:p>
        </p:txBody>
      </p:sp>
    </p:spTree>
    <p:extLst>
      <p:ext uri="{BB962C8B-B14F-4D97-AF65-F5344CB8AC3E}">
        <p14:creationId xmlns:p14="http://schemas.microsoft.com/office/powerpoint/2010/main" val="41787053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 </a:t>
            </a:r>
          </a:p>
          <a:p>
            <a:pPr lvl="1">
              <a:lnSpc>
                <a:spcPct val="80000"/>
              </a:lnSpc>
            </a:pPr>
            <a:r>
              <a:rPr lang="en-US" altLang="en-US" b="1" dirty="0"/>
              <a:t>August 8, 2022 at 10 am ET</a:t>
            </a:r>
          </a:p>
          <a:p>
            <a:pPr lvl="1">
              <a:lnSpc>
                <a:spcPct val="80000"/>
              </a:lnSpc>
            </a:pPr>
            <a:r>
              <a:rPr lang="en-US" altLang="en-US" b="1" dirty="0"/>
              <a:t>1 hour</a:t>
            </a:r>
          </a:p>
          <a:p>
            <a:pPr marL="0" indent="0">
              <a:lnSpc>
                <a:spcPct val="90000"/>
              </a:lnSpc>
              <a:buNone/>
            </a:pPr>
            <a:endParaRPr lang="en-US" kern="0" dirty="0"/>
          </a:p>
          <a:p>
            <a:pPr>
              <a:lnSpc>
                <a:spcPct val="90000"/>
              </a:lnSpc>
            </a:pPr>
            <a:r>
              <a:rPr lang="en-US" kern="0" dirty="0"/>
              <a:t>Continue with technical presentations</a:t>
            </a:r>
          </a:p>
          <a:p>
            <a:pPr lvl="1">
              <a:lnSpc>
                <a:spcPct val="90000"/>
              </a:lnSpc>
            </a:pPr>
            <a:r>
              <a:rPr lang="en-US" dirty="0"/>
              <a:t>Potential in the form of technical report text</a:t>
            </a:r>
            <a:endParaRPr lang="en-US" kern="0" dirty="0"/>
          </a:p>
        </p:txBody>
      </p:sp>
      <p:sp>
        <p:nvSpPr>
          <p:cNvPr id="5125" name="Rectangle 2"/>
          <p:cNvSpPr>
            <a:spLocks noGrp="1" noChangeArrowheads="1"/>
          </p:cNvSpPr>
          <p:nvPr>
            <p:ph type="title"/>
          </p:nvPr>
        </p:nvSpPr>
        <p:spPr/>
        <p:txBody>
          <a:bodyPr/>
          <a:lstStyle/>
          <a:p>
            <a:r>
              <a:rPr lang="en-US" dirty="0"/>
              <a:t>Plans for September</a:t>
            </a:r>
          </a:p>
        </p:txBody>
      </p:sp>
      <p:sp>
        <p:nvSpPr>
          <p:cNvPr id="3" name="Footer Placeholder 2">
            <a:extLst>
              <a:ext uri="{FF2B5EF4-FFF2-40B4-BE49-F238E27FC236}">
                <a16:creationId xmlns:a16="http://schemas.microsoft.com/office/drawing/2014/main" id="{5BD325ED-10F4-4FDD-A96E-D701E6357DF3}"/>
              </a:ext>
            </a:extLst>
          </p:cNvPr>
          <p:cNvSpPr>
            <a:spLocks noGrp="1"/>
          </p:cNvSpPr>
          <p:nvPr>
            <p:ph type="ftr" sz="quarter" idx="11"/>
          </p:nvPr>
        </p:nvSpPr>
        <p:spPr/>
        <p:txBody>
          <a:bodyPr/>
          <a:lstStyle/>
          <a:p>
            <a:pPr>
              <a:defRPr/>
            </a:pPr>
            <a:r>
              <a:rPr lang="en-US"/>
              <a:t>Xiaofei Wang, InterDigital</a:t>
            </a:r>
          </a:p>
        </p:txBody>
      </p:sp>
      <p:sp>
        <p:nvSpPr>
          <p:cNvPr id="5" name="Slide Number Placeholder 4">
            <a:extLst>
              <a:ext uri="{FF2B5EF4-FFF2-40B4-BE49-F238E27FC236}">
                <a16:creationId xmlns:a16="http://schemas.microsoft.com/office/drawing/2014/main" id="{072F083D-5702-4EEB-817A-1746914D5F7D}"/>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85</a:t>
            </a:fld>
            <a:endParaRPr lang="en-US"/>
          </a:p>
        </p:txBody>
      </p:sp>
      <p:sp>
        <p:nvSpPr>
          <p:cNvPr id="6" name="Date Placeholder 5">
            <a:extLst>
              <a:ext uri="{FF2B5EF4-FFF2-40B4-BE49-F238E27FC236}">
                <a16:creationId xmlns:a16="http://schemas.microsoft.com/office/drawing/2014/main" id="{336A0293-0E7D-45A2-9B38-C059DA60DB9C}"/>
              </a:ext>
            </a:extLst>
          </p:cNvPr>
          <p:cNvSpPr>
            <a:spLocks noGrp="1"/>
          </p:cNvSpPr>
          <p:nvPr>
            <p:ph type="dt" sz="half" idx="10"/>
          </p:nvPr>
        </p:nvSpPr>
        <p:spPr/>
        <p:txBody>
          <a:bodyPr/>
          <a:lstStyle/>
          <a:p>
            <a:pPr>
              <a:defRPr/>
            </a:pPr>
            <a:r>
              <a:rPr lang="en-US"/>
              <a:t>July 2022</a:t>
            </a:r>
            <a:endParaRPr lang="en-US" dirty="0"/>
          </a:p>
        </p:txBody>
      </p:sp>
    </p:spTree>
    <p:extLst>
      <p:ext uri="{BB962C8B-B14F-4D97-AF65-F5344CB8AC3E}">
        <p14:creationId xmlns:p14="http://schemas.microsoft.com/office/powerpoint/2010/main" val="16368355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Jul 2022 </a:t>
            </a:r>
            <a:r>
              <a:rPr lang="en-US" altLang="zh-CN" dirty="0">
                <a:solidFill>
                  <a:srgbClr val="0000FF"/>
                </a:solidFill>
                <a:latin typeface="Arial Black" panose="020B0A04020102020204" pitchFamily="34" charset="0"/>
              </a:rPr>
              <a:t>Plenary</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IEEE 802.11 AMP TIG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(ZTE)</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Ex</a:t>
            </a:r>
            <a:r>
              <a:rPr lang="en-US" altLang="en-US" sz="2000" kern="0" dirty="0" err="1">
                <a:latin typeface="Arial" panose="020B0604020202020204" pitchFamily="34" charset="0"/>
              </a:rPr>
              <a:t>ecutive</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a:t>
            </a:r>
            <a:r>
              <a:rPr lang="en-US" altLang="en-US" sz="2000" kern="0" dirty="0" err="1">
                <a:latin typeface="Arial" panose="020B0604020202020204" pitchFamily="34" charset="0"/>
              </a:rPr>
              <a:t>Zhisong</a:t>
            </a:r>
            <a:r>
              <a:rPr lang="en-US" altLang="en-US" sz="2000" kern="0" dirty="0">
                <a:latin typeface="Arial" panose="020B0604020202020204" pitchFamily="34" charset="0"/>
              </a:rPr>
              <a:t> </a:t>
            </a:r>
            <a:r>
              <a:rPr lang="en-US" altLang="en-US" sz="2000" kern="0" dirty="0" err="1">
                <a:latin typeface="Arial" panose="020B0604020202020204" pitchFamily="34" charset="0"/>
              </a:rPr>
              <a:t>Zuo</a:t>
            </a:r>
            <a:r>
              <a:rPr lang="en-US" altLang="en-US" sz="2000" kern="0" dirty="0">
                <a:latin typeface="Arial" panose="020B0604020202020204" pitchFamily="34" charset="0"/>
              </a:rPr>
              <a:t> </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(OPPO)</a:t>
            </a:r>
          </a:p>
          <a:p>
            <a:pPr lvl="0">
              <a:lnSpc>
                <a:spcPct val="90000"/>
              </a:lnSpc>
              <a:buNone/>
              <a:defRPr/>
            </a:pPr>
            <a:r>
              <a:rPr lang="en-US" altLang="en-US" sz="2000" kern="0" dirty="0">
                <a:latin typeface="Arial" panose="020B0604020202020204" pitchFamily="34" charset="0"/>
              </a:rPr>
              <a:t> 		</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D53D05B9-E76E-48EC-A445-67ADA71E6724}"/>
              </a:ext>
            </a:extLst>
          </p:cNvPr>
          <p:cNvSpPr>
            <a:spLocks noGrp="1"/>
          </p:cNvSpPr>
          <p:nvPr>
            <p:ph type="ftr" idx="11"/>
          </p:nvPr>
        </p:nvSpPr>
        <p:spPr/>
        <p:txBody>
          <a:bodyPr/>
          <a:lstStyle/>
          <a:p>
            <a:r>
              <a:rPr lang="en-GB"/>
              <a:t>Bo Sun, ZTE Corporation</a:t>
            </a:r>
          </a:p>
        </p:txBody>
      </p:sp>
      <p:sp>
        <p:nvSpPr>
          <p:cNvPr id="3" name="Slide Number Placeholder 2">
            <a:extLst>
              <a:ext uri="{FF2B5EF4-FFF2-40B4-BE49-F238E27FC236}">
                <a16:creationId xmlns:a16="http://schemas.microsoft.com/office/drawing/2014/main" id="{3DDDAE7B-010E-4983-8706-DDB94CFD04CD}"/>
              </a:ext>
            </a:extLst>
          </p:cNvPr>
          <p:cNvSpPr>
            <a:spLocks noGrp="1"/>
          </p:cNvSpPr>
          <p:nvPr>
            <p:ph type="sldNum" idx="12"/>
          </p:nvPr>
        </p:nvSpPr>
        <p:spPr/>
        <p:txBody>
          <a:bodyPr/>
          <a:lstStyle/>
          <a:p>
            <a:r>
              <a:rPr lang="en-GB"/>
              <a:t>Slide </a:t>
            </a:r>
            <a:fld id="{06B781AF-4CCF-49B0-A572-DE54FBE5D942}" type="slidenum">
              <a:rPr lang="en-GB" smtClean="0"/>
              <a:pPr/>
              <a:t>86</a:t>
            </a:fld>
            <a:endParaRPr lang="en-GB"/>
          </a:p>
        </p:txBody>
      </p:sp>
      <p:sp>
        <p:nvSpPr>
          <p:cNvPr id="4" name="Date Placeholder 3">
            <a:extLst>
              <a:ext uri="{FF2B5EF4-FFF2-40B4-BE49-F238E27FC236}">
                <a16:creationId xmlns:a16="http://schemas.microsoft.com/office/drawing/2014/main" id="{7D30B877-B309-45DA-9002-428080352B4A}"/>
              </a:ext>
            </a:extLst>
          </p:cNvPr>
          <p:cNvSpPr>
            <a:spLocks noGrp="1"/>
          </p:cNvSpPr>
          <p:nvPr>
            <p:ph type="dt" idx="10"/>
          </p:nvPr>
        </p:nvSpPr>
        <p:spPr/>
        <p:txBody>
          <a:bodyPr/>
          <a:lstStyle/>
          <a:p>
            <a:r>
              <a:rPr lang="en-US"/>
              <a:t>July 2022</a:t>
            </a:r>
            <a:endParaRPr lang="en-GB"/>
          </a:p>
        </p:txBody>
      </p:sp>
    </p:spTree>
    <p:extLst>
      <p:ext uri="{BB962C8B-B14F-4D97-AF65-F5344CB8AC3E}">
        <p14:creationId xmlns:p14="http://schemas.microsoft.com/office/powerpoint/2010/main" val="15937667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87500" lnSpcReduction="20000"/>
          </a:bodyPr>
          <a:lstStyle/>
          <a:p>
            <a:pPr>
              <a:buFont typeface="Arial" panose="020B0604020202020204" pitchFamily="34" charset="0"/>
              <a:buChar char="•"/>
            </a:pPr>
            <a:r>
              <a:rPr lang="en-GB" altLang="en-US" dirty="0"/>
              <a:t>2 AMP TIG sessions were arranged in this week, with AMP TIG first meeting and </a:t>
            </a:r>
            <a:r>
              <a:rPr lang="en-GB" altLang="en-US" dirty="0" err="1"/>
              <a:t>kickoff</a:t>
            </a:r>
            <a:r>
              <a:rPr lang="en-GB" altLang="en-US" dirty="0"/>
              <a:t> in Mon Eve session and closing in Thu AM1 session</a:t>
            </a:r>
          </a:p>
          <a:p>
            <a:pPr>
              <a:buFont typeface="Arial" panose="020B0604020202020204" pitchFamily="34" charset="0"/>
              <a:buChar char="•"/>
            </a:pPr>
            <a:r>
              <a:rPr lang="en-GB" altLang="en-US" dirty="0"/>
              <a:t>Totally 4 contributions were presented and discussed, about AMP tech report skeleton, use cases, potential technologies and technology feasibility.</a:t>
            </a:r>
          </a:p>
          <a:p>
            <a:pPr>
              <a:buFont typeface="Arial" panose="020B0604020202020204" pitchFamily="34" charset="0"/>
              <a:buChar char="•"/>
            </a:pPr>
            <a:r>
              <a:rPr lang="en-GB" altLang="en-US" dirty="0"/>
              <a:t>One TIG SP was conducted showing majority support to make 11-22/0969r0 as the baseline of technical report.</a:t>
            </a:r>
          </a:p>
          <a:p>
            <a:pPr>
              <a:buFont typeface="Arial" panose="020B0604020202020204" pitchFamily="34" charset="0"/>
              <a:buChar char="•"/>
            </a:pPr>
            <a:r>
              <a:rPr lang="en-GB" altLang="en-US" dirty="0"/>
              <a:t>Approved one AMP TIG teleconference on Aug 16</a:t>
            </a:r>
            <a:r>
              <a:rPr lang="en-GB" altLang="en-US" baseline="30000" dirty="0"/>
              <a:t>th</a:t>
            </a:r>
            <a:r>
              <a:rPr lang="en-GB" altLang="en-US" dirty="0"/>
              <a:t> (10:00am – 11:59am, ET)</a:t>
            </a:r>
          </a:p>
          <a:p>
            <a:pPr>
              <a:buFont typeface="Arial" panose="020B0604020202020204" pitchFamily="34" charset="0"/>
              <a:buChar char="•"/>
            </a:pPr>
            <a:r>
              <a:rPr lang="en-GB" altLang="en-US" dirty="0"/>
              <a:t>AMP TIG agenda and minutes for this week are as below:</a:t>
            </a:r>
          </a:p>
          <a:p>
            <a:pPr lvl="1">
              <a:buFont typeface="Arial" panose="020B0604020202020204" pitchFamily="34" charset="0"/>
              <a:buChar char="•"/>
            </a:pPr>
            <a:r>
              <a:rPr lang="en-GB" altLang="en-US" dirty="0">
                <a:hlinkClick r:id="rId2"/>
              </a:rPr>
              <a:t>https://mentor.ieee.org/802.11/dcn/22/11-22-1139-01-0amp-tig-amp-session-agenda-for-jul-plenary-2022.pptx</a:t>
            </a:r>
            <a:endParaRPr lang="en-GB" altLang="en-US" dirty="0"/>
          </a:p>
          <a:p>
            <a:pPr lvl="1">
              <a:buFont typeface="Arial" panose="020B0604020202020204" pitchFamily="34" charset="0"/>
              <a:buChar char="•"/>
            </a:pPr>
            <a:r>
              <a:rPr lang="en-US" altLang="en-GB" dirty="0">
                <a:hlinkClick r:id="rId3"/>
              </a:rPr>
              <a:t>https://mentor.ieee.org/802.11/dcn/22/11-22-1136-00-0amp-amp-tig-jul-plenary-2022-minutes.docx</a:t>
            </a:r>
            <a:endParaRPr lang="en-US" altLang="en-GB" dirty="0"/>
          </a:p>
          <a:p>
            <a:pPr lvl="1">
              <a:buFont typeface="Arial" panose="020B0604020202020204" pitchFamily="34" charset="0"/>
              <a:buChar char="•"/>
            </a:pPr>
            <a:endParaRPr lang="en-US" altLang="en-GB" dirty="0"/>
          </a:p>
          <a:p>
            <a:pPr marL="57150" indent="0"/>
            <a:r>
              <a:rPr lang="en-US" altLang="en-GB" dirty="0"/>
              <a:t>Goal of future AMP TIG work: call for contributions on AMP use cases, potential technologies, implementation feasibility, impact to standard, etc. and develop the AMP technical report</a:t>
            </a:r>
          </a:p>
        </p:txBody>
      </p:sp>
      <p:sp>
        <p:nvSpPr>
          <p:cNvPr id="7" name="标题 6"/>
          <p:cNvSpPr>
            <a:spLocks noGrp="1"/>
          </p:cNvSpPr>
          <p:nvPr>
            <p:ph type="title"/>
          </p:nvPr>
        </p:nvSpPr>
        <p:spPr/>
        <p:txBody>
          <a:bodyPr/>
          <a:lstStyle/>
          <a:p>
            <a:r>
              <a:rPr lang="en-US" altLang="zh-CN" dirty="0"/>
              <a:t>AMP TIG’s Progress during this plenary week</a:t>
            </a:r>
            <a:endParaRPr lang="zh-CN" altLang="en-US" dirty="0"/>
          </a:p>
        </p:txBody>
      </p:sp>
      <p:sp>
        <p:nvSpPr>
          <p:cNvPr id="2" name="Footer Placeholder 1">
            <a:extLst>
              <a:ext uri="{FF2B5EF4-FFF2-40B4-BE49-F238E27FC236}">
                <a16:creationId xmlns:a16="http://schemas.microsoft.com/office/drawing/2014/main" id="{0957ED1F-4BA5-443E-96CB-E3B6291B114A}"/>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240F6FDE-7929-4D12-A34E-89EC4A4734E5}"/>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9" name="Date Placeholder 8">
            <a:extLst>
              <a:ext uri="{FF2B5EF4-FFF2-40B4-BE49-F238E27FC236}">
                <a16:creationId xmlns:a16="http://schemas.microsoft.com/office/drawing/2014/main" id="{16FB59BC-DCF1-4222-A970-819F512860BF}"/>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38461237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bwMode="auto">
          <a:xfrm>
            <a:off x="929218" y="332601"/>
            <a:ext cx="9425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FontTx/>
              <a:buNone/>
            </a:pPr>
            <a:r>
              <a:rPr lang="en-US" altLang="en-US"/>
              <a:t>July 2022</a:t>
            </a:r>
            <a:endParaRPr lang="en-GB" altLang="en-US" sz="1800" dirty="0"/>
          </a:p>
        </p:txBody>
      </p:sp>
      <p:sp>
        <p:nvSpPr>
          <p:cNvPr id="13315" name="Footer Placeholder 4"/>
          <p:cNvSpPr>
            <a:spLocks noGrp="1"/>
          </p:cNvSpPr>
          <p:nvPr>
            <p:ph type="ftr" sz="quarter" idx="11"/>
          </p:nvPr>
        </p:nvSpPr>
        <p:spPr bwMode="auto">
          <a:xfrm>
            <a:off x="9513437" y="6475413"/>
            <a:ext cx="1878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None/>
              <a:defRPr/>
            </a:pPr>
            <a:r>
              <a:rPr lang="en-GB"/>
              <a:t>Hassan Yaghoobi (Intel Corp.)</a:t>
            </a:r>
            <a:endParaRPr lang="en-GB" sz="1200" b="0" dirty="0"/>
          </a:p>
        </p:txBody>
      </p:sp>
      <p:sp>
        <p:nvSpPr>
          <p:cNvPr id="13316" name="Slide Number Placeholder 5"/>
          <p:cNvSpPr>
            <a:spLocks noGrp="1"/>
          </p:cNvSpPr>
          <p:nvPr>
            <p:ph type="sldNum" sz="quarter" idx="12"/>
          </p:nvPr>
        </p:nvSpPr>
        <p:spPr>
          <a:xfrm>
            <a:off x="5807968" y="6483483"/>
            <a:ext cx="432811"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dirty="0"/>
              <a:t>Slide </a:t>
            </a:r>
            <a:fld id="{E5DD9A7A-ED0C-43AC-A30B-9DAF42DACF76}" type="slidenum">
              <a:rPr lang="en-GB" altLang="en-US" sz="1200" b="0"/>
              <a:pPr>
                <a:spcBef>
                  <a:spcPct val="0"/>
                </a:spcBef>
                <a:buFontTx/>
                <a:buNone/>
              </a:pPr>
              <a:t>88</a:t>
            </a:fld>
            <a:endParaRPr lang="en-GB" altLang="en-US" sz="1200" b="0" dirty="0"/>
          </a:p>
        </p:txBody>
      </p:sp>
      <p:sp>
        <p:nvSpPr>
          <p:cNvPr id="13317" name="Rectangle 2"/>
          <p:cNvSpPr>
            <a:spLocks noGrp="1" noChangeArrowheads="1"/>
          </p:cNvSpPr>
          <p:nvPr>
            <p:ph type="title"/>
          </p:nvPr>
        </p:nvSpPr>
        <p:spPr>
          <a:noFill/>
        </p:spPr>
        <p:txBody>
          <a:bodyPr/>
          <a:lstStyle/>
          <a:p>
            <a:r>
              <a:rPr lang="en-GB" altLang="en-US" dirty="0"/>
              <a:t>ITU AHG Closing Report for </a:t>
            </a:r>
            <a:r>
              <a:rPr lang="en-US" altLang="en-US" dirty="0"/>
              <a:t>July 2022</a:t>
            </a:r>
            <a:r>
              <a:rPr lang="en-US" dirty="0"/>
              <a:t> Plenary</a:t>
            </a:r>
            <a:endParaRPr lang="en-GB" altLang="en-US" dirty="0"/>
          </a:p>
        </p:txBody>
      </p:sp>
      <p:sp>
        <p:nvSpPr>
          <p:cNvPr id="13318" name="Rectangle 4"/>
          <p:cNvSpPr>
            <a:spLocks noGrp="1" noChangeArrowheads="1"/>
          </p:cNvSpPr>
          <p:nvPr>
            <p:ph type="body" idx="1"/>
          </p:nvPr>
        </p:nvSpPr>
        <p:spPr>
          <a:xfrm>
            <a:off x="2209800" y="1783959"/>
            <a:ext cx="7772400" cy="381000"/>
          </a:xfrm>
          <a:noFill/>
        </p:spPr>
        <p:txBody>
          <a:bodyPr/>
          <a:lstStyle/>
          <a:p>
            <a:pPr algn="ctr">
              <a:buFontTx/>
              <a:buNone/>
            </a:pPr>
            <a:r>
              <a:rPr lang="en-GB" altLang="en-US" sz="2000" dirty="0"/>
              <a:t>Date:</a:t>
            </a:r>
            <a:r>
              <a:rPr lang="en-GB" altLang="en-US" sz="2000" b="0" dirty="0"/>
              <a:t> 2022-07-14</a:t>
            </a:r>
          </a:p>
        </p:txBody>
      </p:sp>
      <p:sp>
        <p:nvSpPr>
          <p:cNvPr id="13320" name="Rectangle 6"/>
          <p:cNvSpPr>
            <a:spLocks noChangeArrowheads="1"/>
          </p:cNvSpPr>
          <p:nvPr/>
        </p:nvSpPr>
        <p:spPr bwMode="auto">
          <a:xfrm>
            <a:off x="2057400" y="2676289"/>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dirty="0"/>
              <a:t>Authors:</a:t>
            </a:r>
            <a:endParaRPr lang="en-GB" altLang="en-US" sz="2000" b="0" dirty="0"/>
          </a:p>
        </p:txBody>
      </p:sp>
      <p:graphicFrame>
        <p:nvGraphicFramePr>
          <p:cNvPr id="9" name="Object 11"/>
          <p:cNvGraphicFramePr>
            <a:graphicFrameLocks noChangeAspect="1"/>
          </p:cNvGraphicFramePr>
          <p:nvPr/>
        </p:nvGraphicFramePr>
        <p:xfrm>
          <a:off x="1639888" y="3311525"/>
          <a:ext cx="9332912" cy="1708150"/>
        </p:xfrm>
        <a:graphic>
          <a:graphicData uri="http://schemas.openxmlformats.org/presentationml/2006/ole">
            <mc:AlternateContent xmlns:mc="http://schemas.openxmlformats.org/markup-compatibility/2006">
              <mc:Choice xmlns:v="urn:schemas-microsoft-com:vml" Requires="v">
                <p:oleObj spid="_x0000_s19470" name="Document" r:id="rId4" imgW="8442770" imgH="1551661" progId="Word.Document.8">
                  <p:embed/>
                </p:oleObj>
              </mc:Choice>
              <mc:Fallback>
                <p:oleObj name="Document" r:id="rId4" imgW="8442770" imgH="1551661" progId="Word.Document.8">
                  <p:embed/>
                  <p:pic>
                    <p:nvPicPr>
                      <p:cNvPr id="9" name="Object 11"/>
                      <p:cNvPicPr>
                        <a:picLocks noChangeAspect="1" noChangeArrowheads="1"/>
                      </p:cNvPicPr>
                      <p:nvPr/>
                    </p:nvPicPr>
                    <p:blipFill>
                      <a:blip r:embed="rId5"/>
                      <a:srcRect/>
                      <a:stretch>
                        <a:fillRect/>
                      </a:stretch>
                    </p:blipFill>
                    <p:spPr bwMode="auto">
                      <a:xfrm>
                        <a:off x="1639888" y="3311525"/>
                        <a:ext cx="9332912" cy="1708150"/>
                      </a:xfrm>
                      <a:prstGeom prst="rect">
                        <a:avLst/>
                      </a:prstGeom>
                      <a:noFill/>
                      <a:ln>
                        <a:noFill/>
                      </a:ln>
                      <a:effectLst/>
                    </p:spPr>
                  </p:pic>
                </p:oleObj>
              </mc:Fallback>
            </mc:AlternateContent>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399" y="273968"/>
            <a:ext cx="10363200" cy="1066800"/>
          </a:xfrm>
        </p:spPr>
        <p:txBody>
          <a:bodyPr/>
          <a:lstStyle/>
          <a:p>
            <a:r>
              <a:rPr lang="en-US" altLang="en-US" dirty="0"/>
              <a:t>Meeting Results</a:t>
            </a:r>
          </a:p>
        </p:txBody>
      </p:sp>
      <p:sp>
        <p:nvSpPr>
          <p:cNvPr id="6147" name="Content Placeholder 2"/>
          <p:cNvSpPr>
            <a:spLocks noGrp="1"/>
          </p:cNvSpPr>
          <p:nvPr>
            <p:ph idx="1"/>
          </p:nvPr>
        </p:nvSpPr>
        <p:spPr>
          <a:xfrm>
            <a:off x="929218" y="1052736"/>
            <a:ext cx="10639389" cy="4875213"/>
          </a:xfrm>
        </p:spPr>
        <p:txBody>
          <a:bodyPr/>
          <a:lstStyle/>
          <a:p>
            <a:pPr marL="342900" lvl="2" indent="-342900">
              <a:spcBef>
                <a:spcPts val="300"/>
              </a:spcBef>
              <a:spcAft>
                <a:spcPts val="0"/>
              </a:spcAft>
              <a:defRPr/>
            </a:pPr>
            <a:r>
              <a:rPr lang="en-US" altLang="en-US" sz="2000" dirty="0"/>
              <a:t>Had one Session: Thu 07/14 16:00 EST</a:t>
            </a:r>
          </a:p>
          <a:p>
            <a:pPr marL="342900" lvl="2" indent="-342900">
              <a:spcBef>
                <a:spcPts val="300"/>
              </a:spcBef>
              <a:spcAft>
                <a:spcPts val="0"/>
              </a:spcAft>
              <a:buFont typeface="Arial" panose="020B0604020202020204" pitchFamily="34" charset="0"/>
              <a:buChar char="•"/>
              <a:defRPr/>
            </a:pPr>
            <a:r>
              <a:rPr lang="en-US" altLang="en-US" sz="2000" dirty="0">
                <a:solidFill>
                  <a:schemeClr val="tx1"/>
                </a:solidFill>
              </a:rPr>
              <a:t>IEEE 802 Recommendations on M.1450-5 &amp; M.1801-2 (based on ITU –AHG recommendations) discussed in WP 5A Meeting </a:t>
            </a:r>
            <a:r>
              <a:rPr lang="pt-BR" sz="2000" dirty="0"/>
              <a:t>2021-11-15 to 2021-11-26</a:t>
            </a:r>
            <a:endParaRPr lang="en-US" altLang="en-US" sz="2000" dirty="0">
              <a:solidFill>
                <a:schemeClr val="tx1"/>
              </a:solidFill>
            </a:endParaRPr>
          </a:p>
          <a:p>
            <a:pPr marL="742950" lvl="2" eaLnBrk="1" fontAlgn="t" hangingPunct="1">
              <a:spcBef>
                <a:spcPts val="0"/>
              </a:spcBef>
              <a:spcAft>
                <a:spcPts val="0"/>
              </a:spcAft>
            </a:pPr>
            <a:r>
              <a:rPr lang="en-CA" u="sng" dirty="0">
                <a:solidFill>
                  <a:srgbClr val="0000CC"/>
                </a:solidFill>
                <a:effectLst/>
                <a:latin typeface="Arial" panose="020B06040202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[547</a:t>
            </a:r>
            <a:r>
              <a:rPr lang="en-CA" u="sng" dirty="0">
                <a:solidFill>
                  <a:srgbClr val="0000CC"/>
                </a:solidFill>
                <a:effectLst/>
                <a:latin typeface="Arial" panose="020B0604020202020204" pitchFamily="34" charset="0"/>
                <a:ea typeface="Times New Roman" panose="02020603050405020304" pitchFamily="18" charset="0"/>
              </a:rPr>
              <a:t>]</a:t>
            </a:r>
            <a:r>
              <a:rPr lang="en-CA" u="sng" dirty="0">
                <a:solidFill>
                  <a:srgbClr val="000000"/>
                </a:solidFill>
                <a:effectLst/>
                <a:latin typeface="Arial" panose="020B0604020202020204" pitchFamily="34" charset="0"/>
                <a:ea typeface="Times New Roman" panose="02020603050405020304" pitchFamily="18" charset="0"/>
              </a:rPr>
              <a:t> </a:t>
            </a:r>
            <a:r>
              <a:rPr lang="en-US" b="0" i="0" u="none" strike="noStrike" kern="1200" dirty="0">
                <a:solidFill>
                  <a:srgbClr val="0000CC"/>
                </a:solidFill>
                <a:effectLst/>
                <a:latin typeface="Times New Roman" panose="02020603050405020304" pitchFamily="18" charset="0"/>
                <a:ea typeface="MS Gothic" panose="020B0609070205080204" pitchFamily="49" charset="-128"/>
              </a:rPr>
              <a:t>   </a:t>
            </a:r>
            <a:r>
              <a:rPr lang="en-US" b="0" i="0" u="none" strike="noStrike" kern="1200" dirty="0">
                <a:solidFill>
                  <a:srgbClr val="000000"/>
                </a:solidFill>
                <a:effectLst/>
                <a:latin typeface="Times New Roman" panose="02020603050405020304" pitchFamily="18" charset="0"/>
                <a:ea typeface="MS Gothic" panose="020B0609070205080204" pitchFamily="49" charset="-128"/>
              </a:rPr>
              <a:t>Proposed modification to Recommendation ITU-R M.1801-2, IEEE</a:t>
            </a:r>
          </a:p>
          <a:p>
            <a:pPr marL="742950" lvl="2" eaLnBrk="1" fontAlgn="t" hangingPunct="1">
              <a:spcBef>
                <a:spcPts val="0"/>
              </a:spcBef>
              <a:spcAft>
                <a:spcPts val="0"/>
              </a:spcAft>
            </a:pPr>
            <a:r>
              <a:rPr lang="en-CA" u="sng" dirty="0">
                <a:solidFill>
                  <a:srgbClr val="0000CC"/>
                </a:solidFill>
                <a:effectLst/>
                <a:latin typeface="Arial" panose="020B06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[546</a:t>
            </a:r>
            <a:r>
              <a:rPr lang="en-CA" u="sng" dirty="0">
                <a:solidFill>
                  <a:srgbClr val="0000CC"/>
                </a:solidFill>
                <a:effectLst/>
                <a:latin typeface="Arial" panose="020B0604020202020204" pitchFamily="34" charset="0"/>
                <a:ea typeface="Times New Roman" panose="02020603050405020304" pitchFamily="18" charset="0"/>
              </a:rPr>
              <a:t>] </a:t>
            </a:r>
            <a:r>
              <a:rPr lang="en-CA" dirty="0">
                <a:solidFill>
                  <a:srgbClr val="0000CC"/>
                </a:solidFill>
                <a:effectLst/>
                <a:latin typeface="Arial" panose="020B0604020202020204" pitchFamily="34" charset="0"/>
                <a:ea typeface="Times New Roman" panose="02020603050405020304" pitchFamily="18" charset="0"/>
              </a:rPr>
              <a:t>   </a:t>
            </a:r>
            <a:r>
              <a:rPr lang="en-US" b="0" i="0" u="none" strike="noStrike" kern="1200" dirty="0">
                <a:solidFill>
                  <a:srgbClr val="000000"/>
                </a:solidFill>
                <a:effectLst/>
                <a:latin typeface="Times New Roman" panose="02020603050405020304" pitchFamily="18" charset="0"/>
                <a:ea typeface="MS Gothic" panose="020B0609070205080204" pitchFamily="49" charset="-128"/>
              </a:rPr>
              <a:t>Proposed modification to Recommendation ITU-R M.1450-5, IEEE</a:t>
            </a:r>
            <a:endParaRPr lang="en-US" b="0" i="0" u="none" strike="noStrike" dirty="0">
              <a:effectLst/>
              <a:latin typeface="Arial" panose="020B0604020202020204" pitchFamily="34" charset="0"/>
            </a:endParaRPr>
          </a:p>
          <a:p>
            <a:pPr marL="228600" lvl="1" indent="-342900">
              <a:spcBef>
                <a:spcPts val="300"/>
              </a:spcBef>
              <a:spcAft>
                <a:spcPts val="0"/>
              </a:spcAft>
              <a:buFont typeface="Arial" panose="020B0604020202020204" pitchFamily="34" charset="0"/>
              <a:buChar char="•"/>
              <a:defRPr/>
            </a:pPr>
            <a:r>
              <a:rPr lang="en-US" dirty="0"/>
              <a:t>Chair p</a:t>
            </a:r>
            <a:r>
              <a:rPr lang="en-US" dirty="0">
                <a:solidFill>
                  <a:schemeClr val="tx1"/>
                </a:solidFill>
              </a:rPr>
              <a:t>rovided an overview update on </a:t>
            </a:r>
            <a:r>
              <a:rPr lang="en-US" dirty="0"/>
              <a:t>6</a:t>
            </a:r>
            <a:r>
              <a:rPr lang="en-US" dirty="0">
                <a:solidFill>
                  <a:schemeClr val="tx1"/>
                </a:solidFill>
              </a:rPr>
              <a:t> other contributions submitted to WP 5A </a:t>
            </a:r>
            <a:r>
              <a:rPr lang="en-US" dirty="0"/>
              <a:t>May-June</a:t>
            </a:r>
            <a:r>
              <a:rPr lang="en-US" dirty="0">
                <a:solidFill>
                  <a:schemeClr val="tx1"/>
                </a:solidFill>
              </a:rPr>
              <a:t> 2022 meeting on revising M.1450 &amp; M.1801 and went through the two working documents and a newly initiated recommendation towards the </a:t>
            </a:r>
            <a:r>
              <a:rPr lang="en-US" dirty="0"/>
              <a:t>preliminary drafts as the outcome of the meeting captured in the WP 5A Chairman report</a:t>
            </a:r>
            <a:endParaRPr lang="en-US" dirty="0">
              <a:solidFill>
                <a:schemeClr val="tx1"/>
              </a:solidFill>
            </a:endParaRPr>
          </a:p>
          <a:p>
            <a:pPr marL="457200" lvl="1">
              <a:spcBef>
                <a:spcPts val="600"/>
              </a:spcBef>
              <a:spcAft>
                <a:spcPts val="0"/>
              </a:spcAft>
              <a:buFont typeface="Arial" panose="020B0604020202020204" pitchFamily="34" charset="0"/>
              <a:buChar char="•"/>
              <a:tabLst>
                <a:tab pos="720090" algn="l"/>
                <a:tab pos="1188085" algn="l"/>
                <a:tab pos="1440180" algn="l"/>
                <a:tab pos="504190" algn="l"/>
                <a:tab pos="720090" algn="l"/>
                <a:tab pos="756285" algn="l"/>
                <a:tab pos="1008380" algn="l"/>
                <a:tab pos="1188085" algn="l"/>
                <a:tab pos="1260475" algn="l"/>
                <a:tab pos="1440180" algn="l"/>
              </a:tabLst>
            </a:pPr>
            <a:r>
              <a:rPr lang="en-GB" sz="1800" b="1"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Annex 15</a:t>
            </a:r>
            <a:r>
              <a:rPr lang="en-GB" sz="1800" b="1" dirty="0">
                <a:solidFill>
                  <a:srgbClr val="0000CC"/>
                </a:solidFill>
                <a:latin typeface="Times New Roman" panose="02020603050405020304" pitchFamily="18" charset="0"/>
                <a:ea typeface="Times New Roman" panose="02020603050405020304" pitchFamily="18" charset="0"/>
              </a:rPr>
              <a:t> </a:t>
            </a:r>
            <a:r>
              <a:rPr lang="en-GB" sz="1800" b="1" dirty="0">
                <a:latin typeface="Times New Roman" panose="02020603050405020304" pitchFamily="18" charset="0"/>
                <a:ea typeface="Times New Roman" panose="02020603050405020304" pitchFamily="18" charset="0"/>
              </a:rPr>
              <a:t>to </a:t>
            </a:r>
            <a:r>
              <a:rPr lang="en-GB" sz="1800" b="1"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Doc. 5A/597 </a:t>
            </a:r>
            <a:r>
              <a:rPr lang="en-GB" sz="1800" b="1" u="sng" dirty="0">
                <a:solidFill>
                  <a:srgbClr val="0000CC"/>
                </a:solidFill>
                <a:latin typeface="Times New Roman" panose="02020603050405020304" pitchFamily="18" charset="0"/>
                <a:ea typeface="DengXian" panose="02010600030101010101" pitchFamily="2" charset="-122"/>
                <a:cs typeface="Times New Roman" panose="02020603050405020304" pitchFamily="18" charset="0"/>
              </a:rPr>
              <a:t> </a:t>
            </a:r>
            <a:r>
              <a:rPr lang="en-GB" sz="1800" b="0" dirty="0"/>
              <a:t>“</a:t>
            </a:r>
            <a:r>
              <a:rPr lang="en-US" sz="1800" b="0" dirty="0"/>
              <a:t>Working document towards a preliminary draft revision of Recommendation ITU-R M.1450-5 - Characteristics of broadband radio local area networks</a:t>
            </a:r>
            <a:r>
              <a:rPr lang="en-GB" sz="1800" b="0" dirty="0"/>
              <a:t>” </a:t>
            </a:r>
          </a:p>
          <a:p>
            <a:pPr marL="457200" lvl="1">
              <a:spcBef>
                <a:spcPts val="600"/>
              </a:spcBef>
              <a:spcAft>
                <a:spcPts val="0"/>
              </a:spcAft>
              <a:buFont typeface="Arial" panose="020B0604020202020204" pitchFamily="34" charset="0"/>
              <a:buChar char="•"/>
              <a:tabLst>
                <a:tab pos="720090" algn="l"/>
                <a:tab pos="1188085" algn="l"/>
                <a:tab pos="1440180" algn="l"/>
                <a:tab pos="504190" algn="l"/>
                <a:tab pos="720090" algn="l"/>
                <a:tab pos="756285" algn="l"/>
                <a:tab pos="1008380" algn="l"/>
                <a:tab pos="1188085" algn="l"/>
                <a:tab pos="1260475" algn="l"/>
                <a:tab pos="1440180" algn="l"/>
              </a:tabLst>
            </a:pPr>
            <a:r>
              <a:rPr lang="en-GB" sz="1800" b="1"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Annex 16</a:t>
            </a:r>
            <a:r>
              <a:rPr lang="en-GB" sz="1800" b="1" dirty="0">
                <a:solidFill>
                  <a:srgbClr val="0000CC"/>
                </a:solidFill>
                <a:latin typeface="Times New Roman" panose="02020603050405020304" pitchFamily="18" charset="0"/>
                <a:ea typeface="Times New Roman" panose="02020603050405020304" pitchFamily="18" charset="0"/>
              </a:rPr>
              <a:t> </a:t>
            </a:r>
            <a:r>
              <a:rPr lang="en-GB" sz="1800" b="1" dirty="0">
                <a:latin typeface="Times New Roman" panose="02020603050405020304" pitchFamily="18" charset="0"/>
                <a:ea typeface="Times New Roman" panose="02020603050405020304" pitchFamily="18" charset="0"/>
              </a:rPr>
              <a:t>to </a:t>
            </a:r>
            <a:r>
              <a:rPr lang="en-GB" sz="1800" b="1"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Doc. 5A/597</a:t>
            </a:r>
            <a:r>
              <a:rPr lang="en-GB" sz="1800" dirty="0">
                <a:latin typeface="Times New Roman" panose="02020603050405020304" pitchFamily="18" charset="0"/>
                <a:ea typeface="Times New Roman" panose="02020603050405020304" pitchFamily="18" charset="0"/>
              </a:rPr>
              <a:t> </a:t>
            </a:r>
            <a:r>
              <a:rPr lang="en-GB" sz="1800" b="0" dirty="0"/>
              <a:t>“</a:t>
            </a:r>
            <a:r>
              <a:rPr lang="en-US" sz="1800" dirty="0"/>
              <a:t>Working document towards a preliminary draft revision of Recommendation ITU-R M.1801-2 - Radio interface standards for broadband wireless access systems, including mobile and nomadic applications, in the mobile service</a:t>
            </a:r>
            <a:r>
              <a:rPr lang="en-GB" sz="1800" b="0" dirty="0"/>
              <a:t>”</a:t>
            </a:r>
          </a:p>
          <a:p>
            <a:pPr marL="457200" lvl="1">
              <a:spcBef>
                <a:spcPts val="600"/>
              </a:spcBef>
              <a:spcAft>
                <a:spcPts val="0"/>
              </a:spcAft>
              <a:buFont typeface="Arial" panose="020B0604020202020204" pitchFamily="34" charset="0"/>
              <a:buChar char="•"/>
              <a:tabLst>
                <a:tab pos="720090" algn="l"/>
                <a:tab pos="1188085" algn="l"/>
                <a:tab pos="1440180" algn="l"/>
                <a:tab pos="504190" algn="l"/>
                <a:tab pos="720090" algn="l"/>
                <a:tab pos="756285" algn="l"/>
                <a:tab pos="1008380" algn="l"/>
                <a:tab pos="1188085" algn="l"/>
                <a:tab pos="1260475" algn="l"/>
                <a:tab pos="1440180" algn="l"/>
              </a:tabLst>
            </a:pPr>
            <a:r>
              <a:rPr lang="en-US" sz="1800" b="1" dirty="0">
                <a:solidFill>
                  <a:srgbClr val="0000CC"/>
                </a:solidFill>
                <a:hlinkClick r:id="rId7">
                  <a:extLst>
                    <a:ext uri="{A12FA001-AC4F-418D-AE19-62706E023703}">
                      <ahyp:hlinkClr xmlns:ahyp="http://schemas.microsoft.com/office/drawing/2018/hyperlinkcolor" val="tx"/>
                    </a:ext>
                  </a:extLst>
                </a:hlinkClick>
              </a:rPr>
              <a:t>Annex 17 </a:t>
            </a:r>
            <a:r>
              <a:rPr lang="en-GB" sz="1800" b="1" dirty="0">
                <a:latin typeface="Times New Roman" panose="02020603050405020304" pitchFamily="18" charset="0"/>
                <a:ea typeface="Times New Roman" panose="02020603050405020304" pitchFamily="18" charset="0"/>
              </a:rPr>
              <a:t>to </a:t>
            </a:r>
            <a:r>
              <a:rPr lang="en-GB" sz="1800" b="1"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Doc. 5A/597</a:t>
            </a:r>
            <a:r>
              <a:rPr lang="en-US" sz="1800" dirty="0"/>
              <a:t> </a:t>
            </a:r>
            <a:r>
              <a:rPr lang="en-US" sz="1600" dirty="0"/>
              <a:t>– </a:t>
            </a:r>
            <a:r>
              <a:rPr lang="en-US" sz="1800" dirty="0"/>
              <a:t>“Working document towards a preliminary draft new Report ITU-R M.[bb-</a:t>
            </a:r>
            <a:r>
              <a:rPr lang="en-US" sz="1800" dirty="0" err="1"/>
              <a:t>WAS.freq</a:t>
            </a:r>
            <a:r>
              <a:rPr lang="en-US" sz="1800" dirty="0"/>
              <a:t>] - Frequencies used by systems based on radio interface standards for broadband wireless access”</a:t>
            </a:r>
            <a:endParaRPr lang="en-GB" sz="1600" dirty="0"/>
          </a:p>
        </p:txBody>
      </p:sp>
      <p:sp>
        <p:nvSpPr>
          <p:cNvPr id="4" name="Date Placeholder 3"/>
          <p:cNvSpPr>
            <a:spLocks noGrp="1"/>
          </p:cNvSpPr>
          <p:nvPr>
            <p:ph type="dt" sz="quarter" idx="10"/>
          </p:nvPr>
        </p:nvSpPr>
        <p:spPr bwMode="auto">
          <a:xfrm>
            <a:off x="929218" y="332601"/>
            <a:ext cx="9425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en-US"/>
              <a:t>July 2022</a:t>
            </a:r>
            <a:endParaRPr lang="en-US" dirty="0"/>
          </a:p>
        </p:txBody>
      </p:sp>
      <p:sp>
        <p:nvSpPr>
          <p:cNvPr id="5" name="Footer Placeholder 4"/>
          <p:cNvSpPr>
            <a:spLocks noGrp="1"/>
          </p:cNvSpPr>
          <p:nvPr>
            <p:ph type="ftr" sz="quarter" idx="11"/>
          </p:nvPr>
        </p:nvSpPr>
        <p:spPr bwMode="auto">
          <a:xfrm>
            <a:off x="9513437" y="6475413"/>
            <a:ext cx="1878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t>Hassan Yaghoobi (Intel Corp.)</a:t>
            </a:r>
            <a:endParaRPr lang="en-US" dirty="0"/>
          </a:p>
        </p:txBody>
      </p:sp>
      <p:sp>
        <p:nvSpPr>
          <p:cNvPr id="6150" name="Slide Number Placeholder 5"/>
          <p:cNvSpPr>
            <a:spLocks noGrp="1"/>
          </p:cNvSpPr>
          <p:nvPr>
            <p:ph type="sldNum" sz="quarter" idx="12"/>
          </p:nvPr>
        </p:nvSpPr>
        <p:spPr>
          <a:xfrm>
            <a:off x="5807968" y="6475413"/>
            <a:ext cx="43281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Slide </a:t>
            </a:r>
            <a:fld id="{6001523C-0808-4A04-9D87-C76A4F12628C}" type="slidenum">
              <a:rPr lang="en-US" altLang="en-US" sz="1200" b="0"/>
              <a:pPr>
                <a:spcBef>
                  <a:spcPct val="0"/>
                </a:spcBef>
                <a:buFontTx/>
                <a:buNone/>
              </a:pPr>
              <a:t>89</a:t>
            </a:fld>
            <a:endParaRPr lang="en-US" altLang="en-US" sz="1200" b="0" dirty="0"/>
          </a:p>
        </p:txBody>
      </p:sp>
    </p:spTree>
    <p:extLst>
      <p:ext uri="{BB962C8B-B14F-4D97-AF65-F5344CB8AC3E}">
        <p14:creationId xmlns:p14="http://schemas.microsoft.com/office/powerpoint/2010/main" val="3212094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53AAF-4D4F-423E-9936-6FDC31B46390}"/>
              </a:ext>
            </a:extLst>
          </p:cNvPr>
          <p:cNvSpPr>
            <a:spLocks noGrp="1"/>
          </p:cNvSpPr>
          <p:nvPr>
            <p:ph type="title"/>
          </p:nvPr>
        </p:nvSpPr>
        <p:spPr/>
        <p:txBody>
          <a:bodyPr/>
          <a:lstStyle/>
          <a:p>
            <a:r>
              <a:rPr lang="en-US" dirty="0"/>
              <a:t>Attendance by affiliation at the July session</a:t>
            </a:r>
          </a:p>
        </p:txBody>
      </p:sp>
      <p:pic>
        <p:nvPicPr>
          <p:cNvPr id="8" name="Content Placeholder 7">
            <a:extLst>
              <a:ext uri="{FF2B5EF4-FFF2-40B4-BE49-F238E27FC236}">
                <a16:creationId xmlns:a16="http://schemas.microsoft.com/office/drawing/2014/main" id="{8A2003E9-6A8B-42EB-9637-301FD40F20A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10399" y="1751014"/>
            <a:ext cx="8529001" cy="4660682"/>
          </a:xfrm>
        </p:spPr>
      </p:pic>
      <p:sp>
        <p:nvSpPr>
          <p:cNvPr id="4" name="Slide Number Placeholder 3">
            <a:extLst>
              <a:ext uri="{FF2B5EF4-FFF2-40B4-BE49-F238E27FC236}">
                <a16:creationId xmlns:a16="http://schemas.microsoft.com/office/drawing/2014/main" id="{6E6030A0-A13C-431E-9B7D-06F9F44CC5C4}"/>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FA6E5B09-23FA-432D-B981-85988EF3EC01}"/>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46B89B5B-4EF1-4725-A519-B1DBB5484AFA}"/>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8866019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399" y="273968"/>
            <a:ext cx="10363200" cy="1066800"/>
          </a:xfrm>
        </p:spPr>
        <p:txBody>
          <a:bodyPr/>
          <a:lstStyle/>
          <a:p>
            <a:pPr lvl="2">
              <a:spcBef>
                <a:spcPts val="300"/>
              </a:spcBef>
              <a:spcAft>
                <a:spcPts val="0"/>
              </a:spcAft>
              <a:defRPr/>
            </a:pPr>
            <a:r>
              <a:rPr lang="en-US" sz="3200" b="1" dirty="0">
                <a:solidFill>
                  <a:schemeClr val="tx1"/>
                </a:solidFill>
              </a:rPr>
              <a:t>Next Steps</a:t>
            </a:r>
          </a:p>
        </p:txBody>
      </p:sp>
      <p:sp>
        <p:nvSpPr>
          <p:cNvPr id="6147" name="Content Placeholder 2"/>
          <p:cNvSpPr>
            <a:spLocks noGrp="1"/>
          </p:cNvSpPr>
          <p:nvPr>
            <p:ph idx="1"/>
          </p:nvPr>
        </p:nvSpPr>
        <p:spPr>
          <a:xfrm>
            <a:off x="929218" y="1052736"/>
            <a:ext cx="10639389" cy="4875213"/>
          </a:xfrm>
        </p:spPr>
        <p:txBody>
          <a:bodyPr/>
          <a:lstStyle/>
          <a:p>
            <a:pPr marL="114300" lvl="1" indent="-342900">
              <a:spcBef>
                <a:spcPts val="300"/>
              </a:spcBef>
              <a:spcAft>
                <a:spcPts val="0"/>
              </a:spcAft>
              <a:buFont typeface="Arial" panose="020B0604020202020204" pitchFamily="34" charset="0"/>
              <a:buChar char="•"/>
              <a:defRPr/>
            </a:pPr>
            <a:r>
              <a:rPr lang="en-US" dirty="0"/>
              <a:t>To develop new contributions on M.1450 and M.1801 for submission to the next WP5A meeting</a:t>
            </a:r>
          </a:p>
          <a:p>
            <a:pPr marL="342900" lvl="2" indent="-342900">
              <a:spcBef>
                <a:spcPts val="300"/>
              </a:spcBef>
              <a:spcAft>
                <a:spcPts val="0"/>
              </a:spcAft>
              <a:buFont typeface="Arial" panose="020B0604020202020204" pitchFamily="34" charset="0"/>
              <a:buChar char="•"/>
              <a:defRPr/>
            </a:pPr>
            <a:r>
              <a:rPr lang="en-US" sz="2000" b="1" dirty="0"/>
              <a:t>Working Party 5A Next </a:t>
            </a:r>
            <a:r>
              <a:rPr lang="en-US" sz="2000" b="1"/>
              <a:t>Meeting Dates:</a:t>
            </a:r>
            <a:endParaRPr lang="en-US" sz="2000" b="1" dirty="0"/>
          </a:p>
          <a:p>
            <a:pPr marL="800100" lvl="3" indent="-342900">
              <a:spcBef>
                <a:spcPts val="300"/>
              </a:spcBef>
              <a:spcAft>
                <a:spcPts val="0"/>
              </a:spcAft>
              <a:buFont typeface="Arial" panose="020B0604020202020204" pitchFamily="34" charset="0"/>
              <a:buChar char="•"/>
              <a:defRPr/>
            </a:pPr>
            <a:r>
              <a:rPr lang="pt-BR" sz="2000" dirty="0"/>
              <a:t>2022-11-14 to 2022-11-25</a:t>
            </a:r>
          </a:p>
          <a:p>
            <a:pPr marL="342900" lvl="2" indent="-342900">
              <a:spcBef>
                <a:spcPts val="300"/>
              </a:spcBef>
              <a:spcAft>
                <a:spcPts val="0"/>
              </a:spcAft>
              <a:buFont typeface="Arial" panose="020B0604020202020204" pitchFamily="34" charset="0"/>
              <a:buChar char="•"/>
              <a:defRPr/>
            </a:pPr>
            <a:r>
              <a:rPr lang="en-US" sz="2000" b="1" dirty="0"/>
              <a:t>Next ITU AHG Meeting: </a:t>
            </a:r>
          </a:p>
          <a:p>
            <a:pPr marL="800100" lvl="3" indent="-342900">
              <a:spcBef>
                <a:spcPts val="300"/>
              </a:spcBef>
              <a:spcAft>
                <a:spcPts val="0"/>
              </a:spcAft>
              <a:buFont typeface="Arial" panose="020B0604020202020204" pitchFamily="34" charset="0"/>
              <a:buChar char="•"/>
              <a:defRPr/>
            </a:pPr>
            <a:r>
              <a:rPr lang="en-US" sz="2000" dirty="0"/>
              <a:t>August 25, 2022 at 16:00 -17:00 PM ET</a:t>
            </a:r>
          </a:p>
          <a:p>
            <a:pPr marL="342900" lvl="2" indent="-342900">
              <a:spcBef>
                <a:spcPts val="300"/>
              </a:spcBef>
              <a:spcAft>
                <a:spcPts val="0"/>
              </a:spcAft>
              <a:buFont typeface="Arial" panose="020B0604020202020204" pitchFamily="34" charset="0"/>
              <a:buChar char="•"/>
              <a:defRPr/>
            </a:pPr>
            <a:r>
              <a:rPr lang="pt-BR" altLang="en-US" sz="2000" b="1" dirty="0"/>
              <a:t>Meeting Minutes: </a:t>
            </a:r>
          </a:p>
          <a:p>
            <a:pPr marL="685800" lvl="3" indent="-342900">
              <a:spcBef>
                <a:spcPts val="300"/>
              </a:spcBef>
              <a:spcAft>
                <a:spcPts val="0"/>
              </a:spcAft>
              <a:buFont typeface="Arial" panose="020B0604020202020204" pitchFamily="34" charset="0"/>
              <a:buChar char="•"/>
              <a:defRPr/>
            </a:pPr>
            <a:r>
              <a:rPr lang="en-US" sz="2000" dirty="0"/>
              <a:t>11-22-0886-00-0itu</a:t>
            </a:r>
            <a:r>
              <a:rPr lang="pt-BR" altLang="en-US" sz="2000" dirty="0"/>
              <a:t> </a:t>
            </a:r>
            <a:endParaRPr lang="en-US" altLang="en-US" sz="2000" dirty="0"/>
          </a:p>
        </p:txBody>
      </p:sp>
      <p:sp>
        <p:nvSpPr>
          <p:cNvPr id="4" name="Date Placeholder 3"/>
          <p:cNvSpPr>
            <a:spLocks noGrp="1"/>
          </p:cNvSpPr>
          <p:nvPr>
            <p:ph type="dt" sz="quarter" idx="10"/>
          </p:nvPr>
        </p:nvSpPr>
        <p:spPr bwMode="auto">
          <a:xfrm>
            <a:off x="929218" y="332601"/>
            <a:ext cx="9425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en-US"/>
              <a:t>July 2022</a:t>
            </a:r>
            <a:endParaRPr lang="en-US" dirty="0"/>
          </a:p>
        </p:txBody>
      </p:sp>
      <p:sp>
        <p:nvSpPr>
          <p:cNvPr id="5" name="Footer Placeholder 4"/>
          <p:cNvSpPr>
            <a:spLocks noGrp="1"/>
          </p:cNvSpPr>
          <p:nvPr>
            <p:ph type="ftr" sz="quarter" idx="11"/>
          </p:nvPr>
        </p:nvSpPr>
        <p:spPr bwMode="auto">
          <a:xfrm>
            <a:off x="9513437" y="6475413"/>
            <a:ext cx="1878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t>Hassan Yaghoobi (Intel Corp.)</a:t>
            </a:r>
            <a:endParaRPr lang="en-US" dirty="0"/>
          </a:p>
        </p:txBody>
      </p:sp>
      <p:sp>
        <p:nvSpPr>
          <p:cNvPr id="6150" name="Slide Number Placeholder 5"/>
          <p:cNvSpPr>
            <a:spLocks noGrp="1"/>
          </p:cNvSpPr>
          <p:nvPr>
            <p:ph type="sldNum" sz="quarter" idx="12"/>
          </p:nvPr>
        </p:nvSpPr>
        <p:spPr>
          <a:xfrm>
            <a:off x="5807968" y="6475413"/>
            <a:ext cx="43281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Slide </a:t>
            </a:r>
            <a:fld id="{6001523C-0808-4A04-9D87-C76A4F12628C}" type="slidenum">
              <a:rPr lang="en-US" altLang="en-US" sz="1200" b="0"/>
              <a:pPr>
                <a:spcBef>
                  <a:spcPct val="0"/>
                </a:spcBef>
                <a:buFontTx/>
                <a:buNone/>
              </a:pPr>
              <a:t>90</a:t>
            </a:fld>
            <a:endParaRPr lang="en-US" altLang="en-US" sz="1200" b="0" dirty="0"/>
          </a:p>
        </p:txBody>
      </p:sp>
    </p:spTree>
    <p:extLst>
      <p:ext uri="{BB962C8B-B14F-4D97-AF65-F5344CB8AC3E}">
        <p14:creationId xmlns:p14="http://schemas.microsoft.com/office/powerpoint/2010/main" val="36741464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5DCA187-5C65-4CEC-B6FA-1229D989571E}"/>
              </a:ext>
            </a:extLst>
          </p:cNvPr>
          <p:cNvSpPr>
            <a:spLocks noGrp="1"/>
          </p:cNvSpPr>
          <p:nvPr>
            <p:ph type="title"/>
          </p:nvPr>
        </p:nvSpPr>
        <p:spPr/>
        <p:txBody>
          <a:bodyPr/>
          <a:lstStyle/>
          <a:p>
            <a:r>
              <a:rPr lang="en-US" dirty="0"/>
              <a:t>Internal Liaisons</a:t>
            </a:r>
          </a:p>
        </p:txBody>
      </p:sp>
      <p:sp>
        <p:nvSpPr>
          <p:cNvPr id="8" name="Text Placeholder 7">
            <a:extLst>
              <a:ext uri="{FF2B5EF4-FFF2-40B4-BE49-F238E27FC236}">
                <a16:creationId xmlns:a16="http://schemas.microsoft.com/office/drawing/2014/main" id="{27C52555-90D7-4BC0-B9E3-18A372216069}"/>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E548BC09-E2D3-49A5-8BC8-B7018BDAE8A7}"/>
              </a:ext>
            </a:extLst>
          </p:cNvPr>
          <p:cNvSpPr>
            <a:spLocks noGrp="1"/>
          </p:cNvSpPr>
          <p:nvPr>
            <p:ph type="dt" idx="10"/>
          </p:nvPr>
        </p:nvSpPr>
        <p:spPr/>
        <p:txBody>
          <a:bodyPr/>
          <a:lstStyle/>
          <a:p>
            <a:r>
              <a:rPr lang="en-US"/>
              <a:t>July 2022</a:t>
            </a:r>
            <a:endParaRPr lang="en-GB" dirty="0"/>
          </a:p>
        </p:txBody>
      </p:sp>
      <p:sp>
        <p:nvSpPr>
          <p:cNvPr id="5" name="Footer Placeholder 4">
            <a:extLst>
              <a:ext uri="{FF2B5EF4-FFF2-40B4-BE49-F238E27FC236}">
                <a16:creationId xmlns:a16="http://schemas.microsoft.com/office/drawing/2014/main" id="{FF618A3A-398D-4F46-892B-51CA87B3AE2E}"/>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B59EE865-20EA-4052-8E61-5FAC8CA71402}"/>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Tree>
    <p:extLst>
      <p:ext uri="{BB962C8B-B14F-4D97-AF65-F5344CB8AC3E}">
        <p14:creationId xmlns:p14="http://schemas.microsoft.com/office/powerpoint/2010/main" val="38119399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a:extLst>
              <a:ext uri="{FF2B5EF4-FFF2-40B4-BE49-F238E27FC236}">
                <a16:creationId xmlns:a16="http://schemas.microsoft.com/office/drawing/2014/main" id="{C71822AA-AEC8-441E-8E96-7C1A5298E7DB}"/>
              </a:ext>
            </a:extLst>
          </p:cNvPr>
          <p:cNvSpPr>
            <a:spLocks noGrp="1" noChangeArrowheads="1"/>
          </p:cNvSpPr>
          <p:nvPr>
            <p:ph type="title"/>
          </p:nvPr>
        </p:nvSpPr>
        <p:spPr>
          <a:xfrm>
            <a:off x="2209800" y="609600"/>
            <a:ext cx="7772400" cy="1066800"/>
          </a:xfrm>
        </p:spPr>
        <p:txBody>
          <a:bodyPr/>
          <a:lstStyle/>
          <a:p>
            <a:r>
              <a:rPr lang="en-US" altLang="en-US"/>
              <a:t>802.18 Liaison Report - July 2022</a:t>
            </a:r>
          </a:p>
        </p:txBody>
      </p:sp>
      <p:sp>
        <p:nvSpPr>
          <p:cNvPr id="15366" name="Rectangle 6">
            <a:extLst>
              <a:ext uri="{FF2B5EF4-FFF2-40B4-BE49-F238E27FC236}">
                <a16:creationId xmlns:a16="http://schemas.microsoft.com/office/drawing/2014/main" id="{3A020B5E-DE1E-41CF-8283-7F67705BB00C}"/>
              </a:ext>
            </a:extLst>
          </p:cNvPr>
          <p:cNvSpPr>
            <a:spLocks noGrp="1" noChangeArrowheads="1"/>
          </p:cNvSpPr>
          <p:nvPr>
            <p:ph type="body" idx="1"/>
          </p:nvPr>
        </p:nvSpPr>
        <p:spPr>
          <a:xfrm>
            <a:off x="2209800" y="1524000"/>
            <a:ext cx="7772400" cy="381000"/>
          </a:xfrm>
        </p:spPr>
        <p:txBody>
          <a:bodyPr/>
          <a:lstStyle/>
          <a:p>
            <a:pPr algn="ctr">
              <a:buFontTx/>
              <a:buNone/>
            </a:pPr>
            <a:r>
              <a:rPr lang="en-US" altLang="en-US" sz="2000"/>
              <a:t>Date:</a:t>
            </a:r>
            <a:r>
              <a:rPr lang="en-US" altLang="en-US" sz="2000" b="0"/>
              <a:t> 2022-07-11</a:t>
            </a:r>
          </a:p>
        </p:txBody>
      </p:sp>
      <p:graphicFrame>
        <p:nvGraphicFramePr>
          <p:cNvPr id="15367" name="Object 11">
            <a:extLst>
              <a:ext uri="{FF2B5EF4-FFF2-40B4-BE49-F238E27FC236}">
                <a16:creationId xmlns:a16="http://schemas.microsoft.com/office/drawing/2014/main" id="{A65E0543-6056-42F2-A3D1-3881D57EF0EF}"/>
              </a:ext>
            </a:extLst>
          </p:cNvPr>
          <p:cNvGraphicFramePr>
            <a:graphicFrameLocks noChangeAspect="1"/>
          </p:cNvGraphicFramePr>
          <p:nvPr/>
        </p:nvGraphicFramePr>
        <p:xfrm>
          <a:off x="2193925" y="2668589"/>
          <a:ext cx="7804150" cy="1000125"/>
        </p:xfrm>
        <a:graphic>
          <a:graphicData uri="http://schemas.openxmlformats.org/presentationml/2006/ole">
            <mc:AlternateContent xmlns:mc="http://schemas.openxmlformats.org/markup-compatibility/2006">
              <mc:Choice xmlns:v="urn:schemas-microsoft-com:vml" Requires="v">
                <p:oleObj spid="_x0000_s17423" name="Document" r:id="rId4" imgW="8227229" imgH="998269" progId="Word.Document.8">
                  <p:embed/>
                </p:oleObj>
              </mc:Choice>
              <mc:Fallback>
                <p:oleObj name="Document" r:id="rId4" imgW="8227229" imgH="998269" progId="Word.Document.8">
                  <p:embed/>
                  <p:pic>
                    <p:nvPicPr>
                      <p:cNvPr id="15367" name="Object 11">
                        <a:extLst>
                          <a:ext uri="{FF2B5EF4-FFF2-40B4-BE49-F238E27FC236}">
                            <a16:creationId xmlns:a16="http://schemas.microsoft.com/office/drawing/2014/main" id="{A65E0543-6056-42F2-A3D1-3881D57EF0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3925" y="2668589"/>
                        <a:ext cx="780415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a:extLst>
              <a:ext uri="{FF2B5EF4-FFF2-40B4-BE49-F238E27FC236}">
                <a16:creationId xmlns:a16="http://schemas.microsoft.com/office/drawing/2014/main" id="{ED3B3FCF-A3E8-454C-A639-C910211101C1}"/>
              </a:ext>
            </a:extLst>
          </p:cNvPr>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buFontTx/>
              <a:buNone/>
            </a:pPr>
            <a:r>
              <a:rPr lang="en-US" altLang="en-US" sz="2000"/>
              <a:t> Author:</a:t>
            </a:r>
            <a:endParaRPr lang="en-US" altLang="en-US" sz="2000" b="0"/>
          </a:p>
        </p:txBody>
      </p:sp>
      <p:sp>
        <p:nvSpPr>
          <p:cNvPr id="2" name="Footer Placeholder 1">
            <a:extLst>
              <a:ext uri="{FF2B5EF4-FFF2-40B4-BE49-F238E27FC236}">
                <a16:creationId xmlns:a16="http://schemas.microsoft.com/office/drawing/2014/main" id="{7C37E37B-EBCB-45FA-AA5D-CAEE8B1103E7}"/>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2CDF59DA-3E7B-4C88-9198-C71194DCB0B7}"/>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4" name="Date Placeholder 3">
            <a:extLst>
              <a:ext uri="{FF2B5EF4-FFF2-40B4-BE49-F238E27FC236}">
                <a16:creationId xmlns:a16="http://schemas.microsoft.com/office/drawing/2014/main" id="{74D22874-A2BE-4631-9528-8D408A9AAB6F}"/>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39105542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5F03D5A7-7FEE-41BC-8D68-9D2279138E45}"/>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200">
                <a:solidFill>
                  <a:schemeClr val="tx2"/>
                </a:solidFill>
              </a:rPr>
              <a:t>TAG at a glance</a:t>
            </a:r>
          </a:p>
        </p:txBody>
      </p:sp>
      <p:sp>
        <p:nvSpPr>
          <p:cNvPr id="17414" name="Rectangle 3">
            <a:extLst>
              <a:ext uri="{FF2B5EF4-FFF2-40B4-BE49-F238E27FC236}">
                <a16:creationId xmlns:a16="http://schemas.microsoft.com/office/drawing/2014/main" id="{FDB5F6B1-0194-4236-8109-1654DC3C4540}"/>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just"/>
            <a:r>
              <a:rPr lang="en-US" altLang="en-US"/>
              <a:t>Membership as of 13 July 2022</a:t>
            </a:r>
          </a:p>
          <a:p>
            <a:pPr lvl="1" algn="just">
              <a:spcBef>
                <a:spcPts val="300"/>
              </a:spcBef>
            </a:pPr>
            <a:r>
              <a:rPr lang="en-US" altLang="en-US" sz="1800"/>
              <a:t>47 voters (including 8 on LMSC)</a:t>
            </a:r>
          </a:p>
          <a:p>
            <a:pPr lvl="1" algn="just">
              <a:spcBef>
                <a:spcPts val="300"/>
              </a:spcBef>
            </a:pPr>
            <a:r>
              <a:rPr lang="en-US" altLang="en-US" sz="1800"/>
              <a:t>0 nearly voters</a:t>
            </a:r>
          </a:p>
          <a:p>
            <a:pPr lvl="1" algn="just">
              <a:spcBef>
                <a:spcPts val="300"/>
              </a:spcBef>
            </a:pPr>
            <a:r>
              <a:rPr lang="en-US" altLang="en-US" sz="1800"/>
              <a:t>5 aspirants </a:t>
            </a:r>
          </a:p>
          <a:p>
            <a:pPr lvl="1"/>
            <a:endParaRPr lang="en-US" altLang="en-US"/>
          </a:p>
          <a:p>
            <a:pPr algn="just"/>
            <a:r>
              <a:rPr lang="en-US" altLang="en-US"/>
              <a:t>Officers</a:t>
            </a:r>
          </a:p>
          <a:p>
            <a:pPr lvl="1" algn="just">
              <a:spcBef>
                <a:spcPts val="300"/>
              </a:spcBef>
            </a:pPr>
            <a:r>
              <a:rPr lang="en-US" altLang="en-US" sz="1800"/>
              <a:t>Chair:  Edward Au (Huawei Technologies)</a:t>
            </a:r>
          </a:p>
          <a:p>
            <a:pPr lvl="1" algn="just">
              <a:spcBef>
                <a:spcPts val="300"/>
              </a:spcBef>
            </a:pPr>
            <a:r>
              <a:rPr lang="en-US" altLang="en-US" sz="1800"/>
              <a:t>Co-Vice Chair:  Stuart Kerry (OK-Brit / Self)</a:t>
            </a:r>
          </a:p>
          <a:p>
            <a:pPr lvl="1" algn="just">
              <a:spcBef>
                <a:spcPts val="300"/>
              </a:spcBef>
            </a:pPr>
            <a:r>
              <a:rPr lang="en-US" altLang="en-US" sz="1800"/>
              <a:t>Co-Vice Chair:  Al Petrick (Skyworks Solutions)</a:t>
            </a:r>
          </a:p>
          <a:p>
            <a:pPr lvl="1" algn="just">
              <a:spcBef>
                <a:spcPts val="300"/>
              </a:spcBef>
            </a:pPr>
            <a:r>
              <a:rPr lang="en-US" altLang="en-US" sz="1800"/>
              <a:t>Secretary:  Amelia Andersdotter (Sky UK Group)</a:t>
            </a:r>
          </a:p>
          <a:p>
            <a:pPr lvl="1" algn="just">
              <a:spcBef>
                <a:spcPts val="300"/>
              </a:spcBef>
            </a:pPr>
            <a:endParaRPr lang="en-US" altLang="en-US"/>
          </a:p>
        </p:txBody>
      </p:sp>
      <p:sp>
        <p:nvSpPr>
          <p:cNvPr id="2" name="Footer Placeholder 1">
            <a:extLst>
              <a:ext uri="{FF2B5EF4-FFF2-40B4-BE49-F238E27FC236}">
                <a16:creationId xmlns:a16="http://schemas.microsoft.com/office/drawing/2014/main" id="{52EC9AE5-4F55-4AB6-8A8F-A76DCB697779}"/>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F1BF8D46-0B31-4511-A23F-D0C8A4C87B54}"/>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4" name="Date Placeholder 3">
            <a:extLst>
              <a:ext uri="{FF2B5EF4-FFF2-40B4-BE49-F238E27FC236}">
                <a16:creationId xmlns:a16="http://schemas.microsoft.com/office/drawing/2014/main" id="{1208D020-3208-4F42-9E5C-5A3790A8B552}"/>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4438322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7B60CFB3-0820-46F4-A1EF-35016BF33DD8}"/>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200">
                <a:solidFill>
                  <a:schemeClr val="tx2"/>
                </a:solidFill>
              </a:rPr>
              <a:t>Progress since the 2022 May interim (1)</a:t>
            </a:r>
          </a:p>
        </p:txBody>
      </p:sp>
      <p:sp>
        <p:nvSpPr>
          <p:cNvPr id="19462" name="Rectangle 3">
            <a:extLst>
              <a:ext uri="{FF2B5EF4-FFF2-40B4-BE49-F238E27FC236}">
                <a16:creationId xmlns:a16="http://schemas.microsoft.com/office/drawing/2014/main" id="{9122A980-07A1-45C3-8101-157CFE7D3B04}"/>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just">
              <a:spcBef>
                <a:spcPts val="1800"/>
              </a:spcBef>
            </a:pPr>
            <a:r>
              <a:rPr lang="en-US" altLang="en-US" sz="2000"/>
              <a:t>Reviewed the </a:t>
            </a:r>
            <a:r>
              <a:rPr lang="en-US" altLang="en-US" sz="2000">
                <a:hlinkClick r:id="rId3"/>
              </a:rPr>
              <a:t>latest ongoing consultations</a:t>
            </a:r>
            <a:r>
              <a:rPr lang="en-US" altLang="en-US" sz="2000"/>
              <a:t>.</a:t>
            </a:r>
          </a:p>
          <a:p>
            <a:pPr algn="just">
              <a:spcBef>
                <a:spcPts val="1800"/>
              </a:spcBef>
            </a:pPr>
            <a:r>
              <a:rPr lang="en-US" altLang="en-US" sz="2000"/>
              <a:t>Discussed the latest topics related to spectrum and regulation in Europe, North America, and Asia Pacific.</a:t>
            </a:r>
          </a:p>
          <a:p>
            <a:pPr algn="just">
              <a:spcBef>
                <a:spcPts val="1800"/>
              </a:spcBef>
            </a:pPr>
            <a:r>
              <a:rPr lang="en-US" altLang="en-US" sz="2000"/>
              <a:t>Reviewed an incoming </a:t>
            </a:r>
            <a:r>
              <a:rPr lang="en-US" altLang="en-US" sz="2000">
                <a:hlinkClick r:id="rId4"/>
              </a:rPr>
              <a:t>liaison</a:t>
            </a:r>
            <a:r>
              <a:rPr lang="en-US" altLang="en-US" sz="2000"/>
              <a:t> from ETSI TC ERM on the topic of UWB.</a:t>
            </a:r>
          </a:p>
          <a:p>
            <a:pPr algn="just">
              <a:spcBef>
                <a:spcPts val="1800"/>
              </a:spcBef>
            </a:pPr>
            <a:r>
              <a:rPr lang="en-US" altLang="en-US" sz="2000"/>
              <a:t>Reviewed the IEEE SA Position Statement “</a:t>
            </a:r>
            <a:r>
              <a:rPr lang="en-US" altLang="en-US" sz="2000">
                <a:hlinkClick r:id="rId5"/>
              </a:rPr>
              <a:t>Intelligent Spectrum Allocation and Management</a:t>
            </a:r>
            <a:r>
              <a:rPr lang="en-US" altLang="en-US" sz="2000"/>
              <a:t>” dated 5 September 2018.</a:t>
            </a:r>
          </a:p>
          <a:p>
            <a:pPr lvl="1" algn="just">
              <a:spcBef>
                <a:spcPts val="300"/>
              </a:spcBef>
              <a:buNone/>
            </a:pPr>
            <a:endParaRPr lang="en-US" altLang="en-US" sz="1800"/>
          </a:p>
        </p:txBody>
      </p:sp>
      <p:sp>
        <p:nvSpPr>
          <p:cNvPr id="2" name="Footer Placeholder 1">
            <a:extLst>
              <a:ext uri="{FF2B5EF4-FFF2-40B4-BE49-F238E27FC236}">
                <a16:creationId xmlns:a16="http://schemas.microsoft.com/office/drawing/2014/main" id="{A5048F9B-26E1-42B0-AEE4-65E0B5A71D9F}"/>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8D564466-A37C-4105-BAE5-DC02FCEC7136}"/>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4" name="Date Placeholder 3">
            <a:extLst>
              <a:ext uri="{FF2B5EF4-FFF2-40B4-BE49-F238E27FC236}">
                <a16:creationId xmlns:a16="http://schemas.microsoft.com/office/drawing/2014/main" id="{C7B4B328-318E-4F40-AD00-2823ECFA83C2}"/>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7727914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3E912DB9-3076-4BB3-8252-FC02BC5E2E8A}"/>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200">
                <a:solidFill>
                  <a:schemeClr val="tx2"/>
                </a:solidFill>
              </a:rPr>
              <a:t>Wireless Standards Freq. Table ad-hoc</a:t>
            </a:r>
          </a:p>
        </p:txBody>
      </p:sp>
      <p:sp>
        <p:nvSpPr>
          <p:cNvPr id="21510" name="Rectangle 3">
            <a:extLst>
              <a:ext uri="{FF2B5EF4-FFF2-40B4-BE49-F238E27FC236}">
                <a16:creationId xmlns:a16="http://schemas.microsoft.com/office/drawing/2014/main" id="{1BCC619F-DC9B-4BB9-BC05-44A6F0063F68}"/>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just"/>
            <a:r>
              <a:rPr lang="en-US" altLang="en-US" sz="2000"/>
              <a:t>Joint ad-hoc with 802.19</a:t>
            </a:r>
          </a:p>
          <a:p>
            <a:pPr algn="just">
              <a:spcBef>
                <a:spcPts val="1200"/>
              </a:spcBef>
            </a:pPr>
            <a:r>
              <a:rPr lang="en-US" altLang="en-US" sz="2000"/>
              <a:t>Reviewed </a:t>
            </a:r>
            <a:r>
              <a:rPr lang="en-US" altLang="en-US" sz="2000">
                <a:hlinkClick r:id="rId3"/>
              </a:rPr>
              <a:t>comments</a:t>
            </a:r>
            <a:r>
              <a:rPr lang="en-US" altLang="en-US" sz="2000"/>
              <a:t> received in response to the call for comments on </a:t>
            </a:r>
            <a:r>
              <a:rPr lang="en-US" altLang="en-US" sz="2000">
                <a:hlinkClick r:id="rId4"/>
              </a:rPr>
              <a:t>the IEEE 802 Wireless Standards Table of Frequency Ranges</a:t>
            </a:r>
            <a:endParaRPr lang="en-US" altLang="en-US" sz="2000"/>
          </a:p>
          <a:p>
            <a:pPr algn="just">
              <a:spcBef>
                <a:spcPts val="1800"/>
              </a:spcBef>
            </a:pPr>
            <a:r>
              <a:rPr lang="en-US" altLang="en-US" sz="2000"/>
              <a:t>Next monthly call:</a:t>
            </a:r>
          </a:p>
          <a:p>
            <a:pPr lvl="1" algn="just"/>
            <a:r>
              <a:rPr lang="en-US" altLang="en-US" sz="1600"/>
              <a:t>3:00pm ET to 4:00pm ET, Tuesday, 26 July 2022</a:t>
            </a:r>
          </a:p>
          <a:p>
            <a:pPr lvl="1" algn="just"/>
            <a:r>
              <a:rPr lang="en-US" altLang="en-US" sz="1600"/>
              <a:t>Call-in info:  </a:t>
            </a:r>
            <a:r>
              <a:rPr lang="en-US" altLang="en-US" sz="1600">
                <a:hlinkClick r:id="rId5"/>
              </a:rPr>
              <a:t>Google Calendar</a:t>
            </a:r>
            <a:r>
              <a:rPr lang="en-US" altLang="en-US" sz="1600"/>
              <a:t> / </a:t>
            </a:r>
            <a:r>
              <a:rPr lang="en-US" altLang="en-US" sz="1600">
                <a:hlinkClick r:id="rId6"/>
              </a:rPr>
              <a:t>18-16/0038</a:t>
            </a:r>
            <a:endParaRPr lang="en-US" altLang="en-US" sz="1600"/>
          </a:p>
          <a:p>
            <a:pPr algn="just"/>
            <a:endParaRPr lang="en-US" altLang="en-US"/>
          </a:p>
          <a:p>
            <a:pPr lvl="1" algn="just">
              <a:spcBef>
                <a:spcPts val="300"/>
              </a:spcBef>
              <a:buNone/>
            </a:pPr>
            <a:endParaRPr lang="en-US" altLang="en-US" sz="1800"/>
          </a:p>
        </p:txBody>
      </p:sp>
      <p:sp>
        <p:nvSpPr>
          <p:cNvPr id="2" name="Footer Placeholder 1">
            <a:extLst>
              <a:ext uri="{FF2B5EF4-FFF2-40B4-BE49-F238E27FC236}">
                <a16:creationId xmlns:a16="http://schemas.microsoft.com/office/drawing/2014/main" id="{2F3D2B63-7392-425E-9107-EDDF5B45860A}"/>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E335E0F4-6783-4A76-9397-F48241012325}"/>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4" name="Date Placeholder 3">
            <a:extLst>
              <a:ext uri="{FF2B5EF4-FFF2-40B4-BE49-F238E27FC236}">
                <a16:creationId xmlns:a16="http://schemas.microsoft.com/office/drawing/2014/main" id="{82015C31-1718-49C9-AB33-DC28F28681AE}"/>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5093069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745DA94A-7760-4905-AEDB-87905487E1D5}"/>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200">
                <a:solidFill>
                  <a:schemeClr val="tx2"/>
                </a:solidFill>
              </a:rPr>
              <a:t>Meeting schedule this week</a:t>
            </a:r>
          </a:p>
        </p:txBody>
      </p:sp>
      <p:sp>
        <p:nvSpPr>
          <p:cNvPr id="23558" name="Rectangle 3">
            <a:extLst>
              <a:ext uri="{FF2B5EF4-FFF2-40B4-BE49-F238E27FC236}">
                <a16:creationId xmlns:a16="http://schemas.microsoft.com/office/drawing/2014/main" id="{4BD5F7BC-91B9-49B7-AA3A-50A8AC03983D}"/>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just"/>
            <a:r>
              <a:rPr lang="en-US" altLang="en-US" sz="2000"/>
              <a:t>Two meeting slots (Salon 2, Level L2)</a:t>
            </a:r>
          </a:p>
          <a:p>
            <a:pPr lvl="1" algn="just">
              <a:spcBef>
                <a:spcPts val="300"/>
              </a:spcBef>
            </a:pPr>
            <a:r>
              <a:rPr lang="en-US" altLang="en-US" sz="1600"/>
              <a:t>Opening:  </a:t>
            </a:r>
          </a:p>
          <a:p>
            <a:pPr lvl="2" algn="just">
              <a:spcBef>
                <a:spcPts val="300"/>
              </a:spcBef>
            </a:pPr>
            <a:r>
              <a:rPr lang="en-US" altLang="en-US" sz="1600"/>
              <a:t>Tuesday AM2, 12 July, 10:30 ET to 12:30 ET</a:t>
            </a:r>
          </a:p>
          <a:p>
            <a:pPr lvl="1" algn="just">
              <a:spcBef>
                <a:spcPts val="300"/>
              </a:spcBef>
            </a:pPr>
            <a:r>
              <a:rPr lang="en-US" altLang="en-US" sz="1600"/>
              <a:t>Closing:  </a:t>
            </a:r>
          </a:p>
          <a:p>
            <a:pPr lvl="2" algn="just">
              <a:spcBef>
                <a:spcPts val="300"/>
              </a:spcBef>
            </a:pPr>
            <a:r>
              <a:rPr lang="en-US" altLang="en-US" sz="1600"/>
              <a:t>Thursday AM1, 14 July, 08:00 ET to 10:00 ET</a:t>
            </a:r>
          </a:p>
          <a:p>
            <a:pPr lvl="1" algn="just">
              <a:spcBef>
                <a:spcPts val="300"/>
              </a:spcBef>
            </a:pPr>
            <a:endParaRPr lang="en-US" altLang="en-US" sz="1800"/>
          </a:p>
          <a:p>
            <a:pPr algn="just"/>
            <a:r>
              <a:rPr lang="en-US" altLang="en-US" sz="2000"/>
              <a:t>Logistics</a:t>
            </a:r>
          </a:p>
          <a:p>
            <a:pPr lvl="1" algn="just">
              <a:spcBef>
                <a:spcPts val="300"/>
              </a:spcBef>
            </a:pPr>
            <a:r>
              <a:rPr lang="en-US" altLang="en-US" sz="1600"/>
              <a:t>Agenda:  </a:t>
            </a:r>
            <a:r>
              <a:rPr lang="en-US" altLang="en-US" sz="1600">
                <a:hlinkClick r:id="rId3"/>
              </a:rPr>
              <a:t>18-22/0062</a:t>
            </a:r>
            <a:endParaRPr lang="en-US" altLang="en-US" sz="1600"/>
          </a:p>
          <a:p>
            <a:pPr lvl="1" algn="just">
              <a:spcBef>
                <a:spcPts val="300"/>
              </a:spcBef>
            </a:pPr>
            <a:r>
              <a:rPr lang="en-US" altLang="en-US" sz="1600"/>
              <a:t>Meeting info for Tuesday AM2 </a:t>
            </a:r>
            <a:r>
              <a:rPr lang="en-US" altLang="en-US" sz="1600" b="1">
                <a:solidFill>
                  <a:srgbClr val="FF0000"/>
                </a:solidFill>
              </a:rPr>
              <a:t>(Different from weekly call)</a:t>
            </a:r>
            <a:r>
              <a:rPr lang="en-US" altLang="en-US" sz="1600"/>
              <a:t>:</a:t>
            </a:r>
          </a:p>
          <a:p>
            <a:pPr lvl="2" algn="just">
              <a:spcBef>
                <a:spcPts val="300"/>
              </a:spcBef>
            </a:pPr>
            <a:r>
              <a:rPr lang="en-US" altLang="en-US" sz="1600"/>
              <a:t>Meeting number (access code): 2330 338 8115</a:t>
            </a:r>
          </a:p>
          <a:p>
            <a:pPr lvl="2" algn="just">
              <a:spcBef>
                <a:spcPts val="300"/>
              </a:spcBef>
            </a:pPr>
            <a:r>
              <a:rPr lang="en-US" altLang="en-US" sz="1600"/>
              <a:t>Meeting password: Register-fee-req </a:t>
            </a:r>
          </a:p>
          <a:p>
            <a:pPr lvl="1" algn="just">
              <a:spcBef>
                <a:spcPts val="300"/>
              </a:spcBef>
            </a:pPr>
            <a:r>
              <a:rPr lang="en-US" altLang="en-US" sz="1600"/>
              <a:t>Meeting info for Thursday AM1 </a:t>
            </a:r>
            <a:r>
              <a:rPr lang="en-US" altLang="en-US" sz="1600" b="1">
                <a:solidFill>
                  <a:srgbClr val="FF0000"/>
                </a:solidFill>
              </a:rPr>
              <a:t>(Different from weekly call)</a:t>
            </a:r>
            <a:r>
              <a:rPr lang="en-US" altLang="en-US" sz="1600"/>
              <a:t>:</a:t>
            </a:r>
          </a:p>
          <a:p>
            <a:pPr lvl="2" algn="just">
              <a:spcBef>
                <a:spcPts val="300"/>
              </a:spcBef>
            </a:pPr>
            <a:r>
              <a:rPr lang="en-US" altLang="en-US" sz="1600"/>
              <a:t>Meeting number (access code): 2331 821 8475</a:t>
            </a:r>
          </a:p>
          <a:p>
            <a:pPr lvl="2" algn="just">
              <a:spcBef>
                <a:spcPts val="300"/>
              </a:spcBef>
            </a:pPr>
            <a:r>
              <a:rPr lang="en-US" altLang="en-US" sz="1600"/>
              <a:t>Meeting password: Register-fee-req </a:t>
            </a:r>
          </a:p>
          <a:p>
            <a:pPr lvl="2" algn="just">
              <a:spcBef>
                <a:spcPts val="300"/>
              </a:spcBef>
            </a:pPr>
            <a:endParaRPr lang="en-US" altLang="en-US" sz="1600"/>
          </a:p>
          <a:p>
            <a:pPr lvl="1" algn="just">
              <a:spcBef>
                <a:spcPts val="300"/>
              </a:spcBef>
            </a:pPr>
            <a:endParaRPr lang="en-US" altLang="en-US" sz="1800"/>
          </a:p>
        </p:txBody>
      </p:sp>
      <p:sp>
        <p:nvSpPr>
          <p:cNvPr id="2" name="Footer Placeholder 1">
            <a:extLst>
              <a:ext uri="{FF2B5EF4-FFF2-40B4-BE49-F238E27FC236}">
                <a16:creationId xmlns:a16="http://schemas.microsoft.com/office/drawing/2014/main" id="{D3B75112-E55F-41F5-9F6F-D05BE762FB97}"/>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B4247496-491D-4E31-A6EE-76625833E2FE}"/>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4" name="Date Placeholder 3">
            <a:extLst>
              <a:ext uri="{FF2B5EF4-FFF2-40B4-BE49-F238E27FC236}">
                <a16:creationId xmlns:a16="http://schemas.microsoft.com/office/drawing/2014/main" id="{61507F62-6589-46A0-BB80-3A127979EE4B}"/>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9996912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E5A8F4E5-1CE5-4E37-9B2F-6A343E8C7248}"/>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200">
                <a:solidFill>
                  <a:schemeClr val="tx2"/>
                </a:solidFill>
              </a:rPr>
              <a:t>Agenda items in this plenary:  TUE AM2</a:t>
            </a:r>
          </a:p>
        </p:txBody>
      </p:sp>
      <p:sp>
        <p:nvSpPr>
          <p:cNvPr id="25606" name="Rectangle 3">
            <a:extLst>
              <a:ext uri="{FF2B5EF4-FFF2-40B4-BE49-F238E27FC236}">
                <a16:creationId xmlns:a16="http://schemas.microsoft.com/office/drawing/2014/main" id="{6BD84685-81E2-4C9C-BD78-EA2188A7CCC1}"/>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just">
              <a:spcBef>
                <a:spcPts val="1200"/>
              </a:spcBef>
            </a:pPr>
            <a:r>
              <a:rPr lang="en-US" altLang="en-US"/>
              <a:t>Introduction to ETSI TC ERM and recent liaison related to the worldwide UWB regulation</a:t>
            </a:r>
          </a:p>
          <a:p>
            <a:pPr lvl="1" algn="just">
              <a:spcBef>
                <a:spcPts val="600"/>
              </a:spcBef>
            </a:pPr>
            <a:r>
              <a:rPr lang="en-US" altLang="en-US"/>
              <a:t>Presented by </a:t>
            </a:r>
            <a:r>
              <a:rPr lang="en-US" altLang="en-US">
                <a:cs typeface="Arial" panose="020B0604020202020204" pitchFamily="34" charset="0"/>
              </a:rPr>
              <a:t>Dries Neirynck (Rapporteur, RTR/ERM-TGUWB-611)</a:t>
            </a:r>
          </a:p>
          <a:p>
            <a:pPr lvl="1" algn="just">
              <a:spcBef>
                <a:spcPts val="600"/>
              </a:spcBef>
            </a:pPr>
            <a:r>
              <a:rPr lang="en-US" altLang="en-US">
                <a:cs typeface="Arial" panose="020B0604020202020204" pitchFamily="34" charset="0"/>
                <a:hlinkClick r:id="rId3"/>
              </a:rPr>
              <a:t>18-22/0072r0</a:t>
            </a:r>
            <a:endParaRPr lang="en-US" altLang="en-US">
              <a:cs typeface="Arial" panose="020B0604020202020204" pitchFamily="34" charset="0"/>
            </a:endParaRPr>
          </a:p>
          <a:p>
            <a:pPr algn="just">
              <a:spcBef>
                <a:spcPts val="1200"/>
              </a:spcBef>
            </a:pPr>
            <a:r>
              <a:rPr lang="en-US" altLang="en-US">
                <a:cs typeface="Arial" panose="020B0604020202020204" pitchFamily="34" charset="0"/>
              </a:rPr>
              <a:t>Review and consider approval of a draft comment to </a:t>
            </a:r>
            <a:r>
              <a:rPr lang="en-US" altLang="en-US">
                <a:cs typeface="Arial" panose="020B0604020202020204" pitchFamily="34" charset="0"/>
                <a:hlinkClick r:id="rId4"/>
              </a:rPr>
              <a:t>European Commission’s call for evidence on WRC-23 – EU position</a:t>
            </a:r>
            <a:endParaRPr lang="en-US" altLang="en-US">
              <a:cs typeface="Arial" panose="020B0604020202020204" pitchFamily="34" charset="0"/>
            </a:endParaRPr>
          </a:p>
          <a:p>
            <a:pPr lvl="1" algn="just">
              <a:spcBef>
                <a:spcPts val="600"/>
              </a:spcBef>
            </a:pPr>
            <a:r>
              <a:rPr lang="en-US" altLang="en-US">
                <a:cs typeface="Arial" panose="020B0604020202020204" pitchFamily="34" charset="0"/>
                <a:hlinkClick r:id="rId5"/>
              </a:rPr>
              <a:t>18-22/0073r3</a:t>
            </a:r>
            <a:endParaRPr lang="en-US" altLang="en-US">
              <a:cs typeface="Arial" panose="020B0604020202020204" pitchFamily="34" charset="0"/>
            </a:endParaRPr>
          </a:p>
        </p:txBody>
      </p:sp>
      <p:sp>
        <p:nvSpPr>
          <p:cNvPr id="2" name="Footer Placeholder 1">
            <a:extLst>
              <a:ext uri="{FF2B5EF4-FFF2-40B4-BE49-F238E27FC236}">
                <a16:creationId xmlns:a16="http://schemas.microsoft.com/office/drawing/2014/main" id="{53DB786F-46C1-44A1-A848-260BBC99A2E8}"/>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B501A48A-5E43-4B06-9C33-62A4AA64BB6D}"/>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4" name="Date Placeholder 3">
            <a:extLst>
              <a:ext uri="{FF2B5EF4-FFF2-40B4-BE49-F238E27FC236}">
                <a16:creationId xmlns:a16="http://schemas.microsoft.com/office/drawing/2014/main" id="{88BC74F2-FC1E-4CC3-B18D-456C6A99418C}"/>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7147340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68ABD5A1-59DD-4D26-9210-8697D97EE6BB}"/>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200">
                <a:solidFill>
                  <a:schemeClr val="tx2"/>
                </a:solidFill>
              </a:rPr>
              <a:t>Agenda items in this plenary:  THU AM1</a:t>
            </a:r>
          </a:p>
        </p:txBody>
      </p:sp>
      <p:sp>
        <p:nvSpPr>
          <p:cNvPr id="27654" name="Rectangle 3">
            <a:extLst>
              <a:ext uri="{FF2B5EF4-FFF2-40B4-BE49-F238E27FC236}">
                <a16:creationId xmlns:a16="http://schemas.microsoft.com/office/drawing/2014/main" id="{6A6FF91F-8357-4B1A-B4EE-B8998690B0C4}"/>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just">
              <a:spcBef>
                <a:spcPts val="1200"/>
              </a:spcBef>
            </a:pPr>
            <a:r>
              <a:rPr lang="en-US" altLang="en-US"/>
              <a:t>Status of ongoing consultations</a:t>
            </a:r>
          </a:p>
          <a:p>
            <a:pPr algn="just">
              <a:spcBef>
                <a:spcPts val="1200"/>
              </a:spcBef>
            </a:pPr>
            <a:r>
              <a:rPr lang="en-US" altLang="en-US"/>
              <a:t>Discuss what members will share on activities in EU, Americas, Asia Pacific, ITU-R, and all other countries/regions</a:t>
            </a:r>
          </a:p>
          <a:p>
            <a:pPr algn="just">
              <a:spcBef>
                <a:spcPts val="1200"/>
              </a:spcBef>
            </a:pPr>
            <a:r>
              <a:rPr lang="en-US" altLang="en-US"/>
              <a:t>Call for inputs/Discuss on the revision of </a:t>
            </a:r>
            <a:r>
              <a:rPr lang="en-US" altLang="en-US">
                <a:hlinkClick r:id="rId3"/>
              </a:rPr>
              <a:t>IEEE SA position statement on Intelligent Spectrum Allocation and Management </a:t>
            </a:r>
            <a:endParaRPr lang="en-US" altLang="en-US"/>
          </a:p>
          <a:p>
            <a:pPr algn="just">
              <a:spcBef>
                <a:spcPts val="1200"/>
              </a:spcBef>
            </a:pPr>
            <a:endParaRPr lang="en-US" altLang="en-US"/>
          </a:p>
        </p:txBody>
      </p:sp>
      <p:sp>
        <p:nvSpPr>
          <p:cNvPr id="2" name="Footer Placeholder 1">
            <a:extLst>
              <a:ext uri="{FF2B5EF4-FFF2-40B4-BE49-F238E27FC236}">
                <a16:creationId xmlns:a16="http://schemas.microsoft.com/office/drawing/2014/main" id="{D3771F1C-2471-4CB2-8AEA-59B191E87677}"/>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A410DC45-B2F2-4E16-93B2-116DB7FF26B9}"/>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4" name="Date Placeholder 3">
            <a:extLst>
              <a:ext uri="{FF2B5EF4-FFF2-40B4-BE49-F238E27FC236}">
                <a16:creationId xmlns:a16="http://schemas.microsoft.com/office/drawing/2014/main" id="{F2F0FA6D-09CE-4CBD-81D1-1F68B5758348}"/>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37888559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137446BA-A39F-4DEF-A0A5-C351FB29592D}"/>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200">
                <a:solidFill>
                  <a:schemeClr val="tx2"/>
                </a:solidFill>
              </a:rPr>
              <a:t>Follow up: IEEE SA policy statement (1)</a:t>
            </a:r>
          </a:p>
        </p:txBody>
      </p:sp>
      <p:sp>
        <p:nvSpPr>
          <p:cNvPr id="29702" name="Rectangle 3">
            <a:extLst>
              <a:ext uri="{FF2B5EF4-FFF2-40B4-BE49-F238E27FC236}">
                <a16:creationId xmlns:a16="http://schemas.microsoft.com/office/drawing/2014/main" id="{C45938DF-A546-4BED-BC80-7BD49FD2E65D}"/>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just">
              <a:spcBef>
                <a:spcPts val="1200"/>
              </a:spcBef>
            </a:pPr>
            <a:r>
              <a:rPr lang="en-US" altLang="en-US"/>
              <a:t>Background</a:t>
            </a:r>
          </a:p>
          <a:p>
            <a:pPr lvl="1" algn="just">
              <a:spcBef>
                <a:spcPts val="1200"/>
              </a:spcBef>
            </a:pPr>
            <a:r>
              <a:rPr lang="en-US" altLang="en-US" sz="1800"/>
              <a:t>On 5 September 2018, IEEE SA developed (and was approved by the Board of Governor (BoG)) an IEEE SA (OU) Policy Position statement on </a:t>
            </a:r>
            <a:r>
              <a:rPr lang="en-US" altLang="en-US" sz="1800">
                <a:hlinkClick r:id="rId3"/>
              </a:rPr>
              <a:t>Intelligent Spectrum Allocation and Management</a:t>
            </a:r>
            <a:r>
              <a:rPr lang="en-US" altLang="en-US" sz="1800"/>
              <a:t>.</a:t>
            </a:r>
          </a:p>
          <a:p>
            <a:pPr lvl="1" algn="just">
              <a:spcBef>
                <a:spcPts val="1200"/>
              </a:spcBef>
            </a:pPr>
            <a:r>
              <a:rPr lang="en-US" altLang="en-US" sz="1800"/>
              <a:t>Per the </a:t>
            </a:r>
            <a:r>
              <a:rPr lang="en-US" altLang="en-US" sz="1800">
                <a:hlinkClick r:id="rId4"/>
              </a:rPr>
              <a:t>IEEE Global Public Policy Committee (GPPC) procedures/process</a:t>
            </a:r>
            <a:r>
              <a:rPr lang="en-US" altLang="en-US" sz="1800"/>
              <a:t>, after three years public policy statements need to be reviewed for renewal, update or archival. IEEE SA is at this point with the Intelligent Spectrum Allocation and Management statement.</a:t>
            </a:r>
          </a:p>
          <a:p>
            <a:pPr lvl="1" algn="just">
              <a:spcBef>
                <a:spcPts val="1200"/>
              </a:spcBef>
            </a:pPr>
            <a:r>
              <a:rPr lang="en-US" altLang="en-US" sz="1800"/>
              <a:t>IEEE SA is reaching out to IEEE 802 and see if we think that statement should be renewed and/or updated (there are some dated items in the statement) or archived.</a:t>
            </a:r>
          </a:p>
          <a:p>
            <a:pPr lvl="1" algn="just">
              <a:spcBef>
                <a:spcPts val="1200"/>
              </a:spcBef>
            </a:pPr>
            <a:r>
              <a:rPr lang="en-US" altLang="en-US" sz="1800"/>
              <a:t>Based on the discussion in IEEE 802.18 and then IEEE 802 (in its 7 June 2022 teleconference), IEEE 802 has replied to IEEE SA to revise the position statement.</a:t>
            </a:r>
          </a:p>
        </p:txBody>
      </p:sp>
      <p:sp>
        <p:nvSpPr>
          <p:cNvPr id="2" name="Footer Placeholder 1">
            <a:extLst>
              <a:ext uri="{FF2B5EF4-FFF2-40B4-BE49-F238E27FC236}">
                <a16:creationId xmlns:a16="http://schemas.microsoft.com/office/drawing/2014/main" id="{5825A769-A086-44D3-82B9-A3378B189261}"/>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CC92C538-5287-467D-BB81-438D81ADA104}"/>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4" name="Date Placeholder 3">
            <a:extLst>
              <a:ext uri="{FF2B5EF4-FFF2-40B4-BE49-F238E27FC236}">
                <a16:creationId xmlns:a16="http://schemas.microsoft.com/office/drawing/2014/main" id="{2A111749-CD92-4DE9-8DC8-0EEA6182F003}"/>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4030968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3680</TotalTime>
  <Words>14461</Words>
  <Application>Microsoft Office PowerPoint</Application>
  <PresentationFormat>Widescreen</PresentationFormat>
  <Paragraphs>2524</Paragraphs>
  <Slides>144</Slides>
  <Notes>94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144</vt:i4>
      </vt:variant>
    </vt:vector>
  </HeadingPairs>
  <TitlesOfParts>
    <vt:vector size="156" baseType="lpstr">
      <vt:lpstr>微软雅黑</vt:lpstr>
      <vt:lpstr>Arial</vt:lpstr>
      <vt:lpstr>Arial Black</vt:lpstr>
      <vt:lpstr>Calibri</vt:lpstr>
      <vt:lpstr>Formata-Regular</vt:lpstr>
      <vt:lpstr>Garamond</vt:lpstr>
      <vt:lpstr>Times</vt:lpstr>
      <vt:lpstr>Times New Roman</vt:lpstr>
      <vt:lpstr>Wingdings</vt:lpstr>
      <vt:lpstr>Office Theme</vt:lpstr>
      <vt:lpstr>Document</vt:lpstr>
      <vt:lpstr>Dokument</vt:lpstr>
      <vt:lpstr>802.11 WG July 2022 Session Report</vt:lpstr>
      <vt:lpstr>Abstract</vt:lpstr>
      <vt:lpstr>background data</vt:lpstr>
      <vt:lpstr>PowerPoint Presentation</vt:lpstr>
      <vt:lpstr>PowerPoint Presentation</vt:lpstr>
      <vt:lpstr>Attendees by affiliation (attended at least one meeting May to July)</vt:lpstr>
      <vt:lpstr>Attendance by subgroup (May to July)</vt:lpstr>
      <vt:lpstr>Attendance by subgroup (July session)</vt:lpstr>
      <vt:lpstr>Attendance by affiliation at the July session</vt:lpstr>
      <vt:lpstr>Subgroup Reports</vt:lpstr>
      <vt:lpstr>802.11 WG Editor’s Meeting (July 2022)</vt:lpstr>
      <vt:lpstr>Volunteer Editor Contacts</vt:lpstr>
      <vt:lpstr>July 12th roundtable status report</vt:lpstr>
      <vt:lpstr>MDR Status</vt:lpstr>
      <vt:lpstr>WG Style Guide, 11be and REVme practice</vt:lpstr>
      <vt:lpstr>ANA assignments to July 8, 2022</vt:lpstr>
      <vt:lpstr>802.11 Style Guide</vt:lpstr>
      <vt:lpstr>MIB Style, Visio and Frame Practices</vt:lpstr>
      <vt:lpstr>Editor Amendment Ordering</vt:lpstr>
      <vt:lpstr>Draft Development Snapshot</vt:lpstr>
      <vt:lpstr>ARC Closing Report </vt:lpstr>
      <vt:lpstr>Abstract</vt:lpstr>
      <vt:lpstr>Work Completed</vt:lpstr>
      <vt:lpstr>Monitoring/future activities</vt:lpstr>
      <vt:lpstr>Plans</vt:lpstr>
      <vt:lpstr>IEEE 802.11 Coexistence SC Jul 2022 (hybrid) closing report</vt:lpstr>
      <vt:lpstr>IEEE 802.11 Coexistence SC achieved its goals as a discussion forum for coexistence issues</vt:lpstr>
      <vt:lpstr>IEEE 802.11 Coexistence SC will continue promoting good coexistence in Sep 2022</vt:lpstr>
      <vt:lpstr>PAR Review SC  Jon Rosdahl, Chair</vt:lpstr>
      <vt:lpstr>Final Report to 802.11</vt:lpstr>
      <vt:lpstr>WNG SC Closing Report</vt:lpstr>
      <vt:lpstr>Abstract</vt:lpstr>
      <vt:lpstr>PowerPoint Presentation</vt:lpstr>
      <vt:lpstr>SG formation motion</vt:lpstr>
      <vt:lpstr>IEEE 802 JTC1 Standing Committee Jul 2022 (hybrid) closing report</vt:lpstr>
      <vt:lpstr>The IEEE 802 JTC1 SC reviewed the PSDO process status, including IPR issues holding up 802.11ax/ay/ba/md </vt:lpstr>
      <vt:lpstr>The IEEE 802 JTC1 SC reviewed (and will continue monitoring) activities in ISO/IEC JTC1/SC6</vt:lpstr>
      <vt:lpstr>The IEEE 802 JTC1 SC recommended a respond to FDIS ballot technical comments on IEEE Std 802.11-2020</vt:lpstr>
      <vt:lpstr>The IEEE 802 JTC1 SC recommended a respond to FDIS ballot comments on IEEE Std 802.22</vt:lpstr>
      <vt:lpstr>The IEEE 802 JTC1 SC will undertake its usual work at its hybrid meeting in Hawaii in Sep 2022</vt:lpstr>
      <vt:lpstr>REVme Closing Report – July 2022</vt:lpstr>
      <vt:lpstr>Work Completed</vt:lpstr>
      <vt:lpstr>Plans for September</vt:lpstr>
      <vt:lpstr>TGme Timeline</vt:lpstr>
      <vt:lpstr>TGaz Next Generation Positioning  July Hybrid Meeting Closing Report</vt:lpstr>
      <vt:lpstr>Abstract</vt:lpstr>
      <vt:lpstr>July Progress and Targets Towards the Sep. Meeting</vt:lpstr>
      <vt:lpstr>Timeline – updated</vt:lpstr>
      <vt:lpstr>Scheduled TGaz CRC telecons</vt:lpstr>
      <vt:lpstr>Light Communications Task Group (TGbb)  July 2022 Closing Report</vt:lpstr>
      <vt:lpstr>Abstract</vt:lpstr>
      <vt:lpstr>TGbb activities at the July 2022 meeting</vt:lpstr>
      <vt:lpstr>TGbb moving forward</vt:lpstr>
      <vt:lpstr>TGbc Closing Report</vt:lpstr>
      <vt:lpstr>Abstract</vt:lpstr>
      <vt:lpstr>Meeting Goals &amp; Accomplishments of the week</vt:lpstr>
      <vt:lpstr>TGbc schedule (revised)</vt:lpstr>
      <vt:lpstr>Motion for WG (Recirculation ballot)</vt:lpstr>
      <vt:lpstr>Plans for Next Meeting &amp; Upcoming Telcos</vt:lpstr>
      <vt:lpstr>References</vt:lpstr>
      <vt:lpstr>IEEE 802.11 Jul 2022 Plenary IEEE 802.11 TGbd Closing Report</vt:lpstr>
      <vt:lpstr>TGbd’s Progress during this plenary week</vt:lpstr>
      <vt:lpstr>TGbd Timeline (updated)  </vt:lpstr>
      <vt:lpstr>IEEE 802.11 TGbd TC Plan</vt:lpstr>
      <vt:lpstr>TGbe July 2022 Closing Report</vt:lpstr>
      <vt:lpstr>TGbe (Extremely High Throughput)</vt:lpstr>
      <vt:lpstr>Teleconference Plan</vt:lpstr>
      <vt:lpstr>TGbe Timeline And Status</vt:lpstr>
      <vt:lpstr>PowerPoint Presentation</vt:lpstr>
      <vt:lpstr>Abstract</vt:lpstr>
      <vt:lpstr>TGbf (WLAN Sensing)– July 2022</vt:lpstr>
      <vt:lpstr>TGbf Timeline (Updated)</vt:lpstr>
      <vt:lpstr>PowerPoint Presentation</vt:lpstr>
      <vt:lpstr>TGbh Closing Report </vt:lpstr>
      <vt:lpstr>Abstract</vt:lpstr>
      <vt:lpstr>Work Completed</vt:lpstr>
      <vt:lpstr>Timeline</vt:lpstr>
      <vt:lpstr>Teleconference(s)</vt:lpstr>
      <vt:lpstr>TGbi Closing Report</vt:lpstr>
      <vt:lpstr>IEEE 802.11 TGbi – July 2022</vt:lpstr>
      <vt:lpstr>Timeline</vt:lpstr>
      <vt:lpstr>IEEE 802.11 TGbi – July 2022</vt:lpstr>
      <vt:lpstr>July 2022 AIML TIG Closing Report</vt:lpstr>
      <vt:lpstr>Work Completed</vt:lpstr>
      <vt:lpstr>Plans for September</vt:lpstr>
      <vt:lpstr>IEEE 802.11 Jul 2022 Plenary IEEE 802.11 AMP TIG Closing Report</vt:lpstr>
      <vt:lpstr>AMP TIG’s Progress during this plenary week</vt:lpstr>
      <vt:lpstr>ITU AHG Closing Report for July 2022 Plenary</vt:lpstr>
      <vt:lpstr>Meeting Results</vt:lpstr>
      <vt:lpstr>Next Steps</vt:lpstr>
      <vt:lpstr>Internal Liaisons</vt:lpstr>
      <vt:lpstr>802.18 Liaison Report - July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802.19 July 2022 Liaison Report to 802.11</vt:lpstr>
      <vt:lpstr>May IEEE 802 Wireless Interim Session</vt:lpstr>
      <vt:lpstr>Ballot on 802.11be Coexistence Assessment Document</vt:lpstr>
      <vt:lpstr>Discussion on 802.15.4ab and 802.11 Coexistence</vt:lpstr>
      <vt:lpstr>IEEE 802 Wireless Standards Table of Frequency Ranges</vt:lpstr>
      <vt:lpstr>Schedule</vt:lpstr>
      <vt:lpstr>IEEE Std 802 - Nendica Discussion Update</vt:lpstr>
      <vt:lpstr>IEEE 802 Technical Plenary</vt:lpstr>
      <vt:lpstr>IEEE P802-REVc Status</vt:lpstr>
      <vt:lpstr>802 Architecture Discussion</vt:lpstr>
      <vt:lpstr>802.11 WG – Actions?</vt:lpstr>
      <vt:lpstr>Additional Details</vt:lpstr>
      <vt:lpstr>IEEE Std 802 and IEEE Std 802.11</vt:lpstr>
      <vt:lpstr>802.11 ARC Concerns?</vt:lpstr>
      <vt:lpstr>Nendica ELLA Status</vt:lpstr>
      <vt:lpstr>References</vt:lpstr>
      <vt:lpstr>External Liaisons</vt:lpstr>
      <vt:lpstr>Wi-Fi Alliance (WFA) Liaison Update</vt:lpstr>
      <vt:lpstr>Major updates</vt:lpstr>
      <vt:lpstr>Additional work areas</vt:lpstr>
      <vt:lpstr>Further information</vt:lpstr>
      <vt:lpstr>IEEE 802.11-IETF Liaison Report</vt:lpstr>
      <vt:lpstr>Abstract</vt:lpstr>
      <vt:lpstr>IETF Meetings</vt:lpstr>
      <vt:lpstr>IETF- IEEE 802 Liaison Activity  </vt:lpstr>
      <vt:lpstr>IETF protocol use with 802.11 technology</vt:lpstr>
      <vt:lpstr>BOFs at IETF 114 July 23-29, 2022</vt:lpstr>
      <vt:lpstr>IETF new groups being (re-)chartered</vt:lpstr>
      <vt:lpstr>YANG Model Catalog</vt:lpstr>
      <vt:lpstr>IoT-related work</vt:lpstr>
      <vt:lpstr>IoT-related work (cont.)</vt:lpstr>
      <vt:lpstr>MADINAS WG</vt:lpstr>
      <vt:lpstr>EMU WG</vt:lpstr>
      <vt:lpstr>Operations Area Working Group</vt:lpstr>
      <vt:lpstr>Transport Layer Security (TLS)</vt:lpstr>
      <vt:lpstr>Deterministic Networking (DETNET)</vt:lpstr>
      <vt:lpstr>Reliable and Available Wireless (RAW) </vt:lpstr>
      <vt:lpstr>IP Wireless Access in Vehicular Environments  (IPWAVE)</vt:lpstr>
      <vt:lpstr>Autonomic Networking Integrated Model and Approach (ANIMA) </vt:lpstr>
      <vt:lpstr>References</vt:lpstr>
      <vt:lpstr>IEEE 1609 WG Liaison Update</vt:lpstr>
      <vt:lpstr>PowerPoint Presentation</vt:lpstr>
      <vt:lpstr>PowerPoint Presentation</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172</cp:revision>
  <cp:lastPrinted>1601-01-01T00:00:00Z</cp:lastPrinted>
  <dcterms:created xsi:type="dcterms:W3CDTF">2018-05-10T15:59:06Z</dcterms:created>
  <dcterms:modified xsi:type="dcterms:W3CDTF">2022-07-15T17:11:15Z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