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850" r:id="rId2"/>
    <p:sldId id="851" r:id="rId3"/>
    <p:sldId id="423" r:id="rId4"/>
    <p:sldId id="613" r:id="rId5"/>
    <p:sldId id="857" r:id="rId6"/>
    <p:sldId id="859" r:id="rId7"/>
    <p:sldId id="855" r:id="rId8"/>
    <p:sldId id="848" r:id="rId9"/>
    <p:sldId id="754" r:id="rId10"/>
    <p:sldId id="755" r:id="rId11"/>
    <p:sldId id="458" r:id="rId12"/>
    <p:sldId id="489" r:id="rId13"/>
    <p:sldId id="814" r:id="rId14"/>
    <p:sldId id="815" r:id="rId15"/>
    <p:sldId id="749" r:id="rId16"/>
    <p:sldId id="767" r:id="rId17"/>
    <p:sldId id="768" r:id="rId18"/>
    <p:sldId id="746" r:id="rId19"/>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423"/>
          </p14:sldIdLst>
        </p14:section>
        <p14:section name="Untitled Section" id="{F44E1842-5D5B-4EA7-906B-C061226394F5}">
          <p14:sldIdLst>
            <p14:sldId id="613"/>
            <p14:sldId id="857"/>
            <p14:sldId id="859"/>
            <p14:sldId id="855"/>
            <p14:sldId id="848"/>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B137EC-B94A-4065-8770-E913C31C740B}" v="35" dt="2022-07-07T18:07:07.1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21" autoAdjust="0"/>
    <p:restoredTop sz="96371" autoAdjust="0"/>
  </p:normalViewPr>
  <p:slideViewPr>
    <p:cSldViewPr>
      <p:cViewPr varScale="1">
        <p:scale>
          <a:sx n="77" d="100"/>
          <a:sy n="77" d="100"/>
        </p:scale>
        <p:origin x="204" y="96"/>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Montemurro" userId="40c20c913ca7511e" providerId="LiveId" clId="{6DB137EC-B94A-4065-8770-E913C31C740B}"/>
    <pc:docChg chg="undo custSel modSld modMainMaster">
      <pc:chgData name="Mike Montemurro" userId="40c20c913ca7511e" providerId="LiveId" clId="{6DB137EC-B94A-4065-8770-E913C31C740B}" dt="2022-07-08T16:10:19.501" v="1634" actId="20577"/>
      <pc:docMkLst>
        <pc:docMk/>
      </pc:docMkLst>
      <pc:sldChg chg="modSp mod">
        <pc:chgData name="Mike Montemurro" userId="40c20c913ca7511e" providerId="LiveId" clId="{6DB137EC-B94A-4065-8770-E913C31C740B}" dt="2022-07-07T18:34:48.654" v="1615" actId="20577"/>
        <pc:sldMkLst>
          <pc:docMk/>
          <pc:sldMk cId="3830619075" sldId="613"/>
        </pc:sldMkLst>
        <pc:spChg chg="mod">
          <ac:chgData name="Mike Montemurro" userId="40c20c913ca7511e" providerId="LiveId" clId="{6DB137EC-B94A-4065-8770-E913C31C740B}" dt="2022-07-07T18:34:48.654" v="1615" actId="20577"/>
          <ac:spMkLst>
            <pc:docMk/>
            <pc:sldMk cId="3830619075" sldId="613"/>
            <ac:spMk id="7" creationId="{12EA73ED-8534-496E-953B-F9D898315292}"/>
          </ac:spMkLst>
        </pc:spChg>
        <pc:spChg chg="mod">
          <ac:chgData name="Mike Montemurro" userId="40c20c913ca7511e" providerId="LiveId" clId="{6DB137EC-B94A-4065-8770-E913C31C740B}" dt="2022-07-07T18:06:43.438" v="1535" actId="1035"/>
          <ac:spMkLst>
            <pc:docMk/>
            <pc:sldMk cId="3830619075" sldId="613"/>
            <ac:spMk id="8" creationId="{4CD249A7-B25B-4413-A490-DA16C7C17DEA}"/>
          </ac:spMkLst>
        </pc:spChg>
        <pc:spChg chg="mod">
          <ac:chgData name="Mike Montemurro" userId="40c20c913ca7511e" providerId="LiveId" clId="{6DB137EC-B94A-4065-8770-E913C31C740B}" dt="2022-07-07T18:07:07.177" v="1543" actId="1036"/>
          <ac:spMkLst>
            <pc:docMk/>
            <pc:sldMk cId="3830619075" sldId="613"/>
            <ac:spMk id="9" creationId="{646D209B-E15C-40CD-B6C9-BF023D20E53D}"/>
          </ac:spMkLst>
        </pc:spChg>
        <pc:spChg chg="mod">
          <ac:chgData name="Mike Montemurro" userId="40c20c913ca7511e" providerId="LiveId" clId="{6DB137EC-B94A-4065-8770-E913C31C740B}" dt="2022-07-07T18:06:58.984" v="1541" actId="1036"/>
          <ac:spMkLst>
            <pc:docMk/>
            <pc:sldMk cId="3830619075" sldId="613"/>
            <ac:spMk id="10" creationId="{CC2AB40D-EE73-4F6E-AF6C-5BB8815A67AA}"/>
          </ac:spMkLst>
        </pc:spChg>
        <pc:spChg chg="mod">
          <ac:chgData name="Mike Montemurro" userId="40c20c913ca7511e" providerId="LiveId" clId="{6DB137EC-B94A-4065-8770-E913C31C740B}" dt="2022-07-07T13:30:55.298" v="1184" actId="20577"/>
          <ac:spMkLst>
            <pc:docMk/>
            <pc:sldMk cId="3830619075" sldId="613"/>
            <ac:spMk id="4103" creationId="{00000000-0000-0000-0000-000000000000}"/>
          </ac:spMkLst>
        </pc:spChg>
      </pc:sldChg>
      <pc:sldChg chg="modSp mod">
        <pc:chgData name="Mike Montemurro" userId="40c20c913ca7511e" providerId="LiveId" clId="{6DB137EC-B94A-4065-8770-E913C31C740B}" dt="2022-07-08T16:10:19.501" v="1634" actId="20577"/>
        <pc:sldMkLst>
          <pc:docMk/>
          <pc:sldMk cId="3056178945" sldId="848"/>
        </pc:sldMkLst>
        <pc:spChg chg="mod">
          <ac:chgData name="Mike Montemurro" userId="40c20c913ca7511e" providerId="LiveId" clId="{6DB137EC-B94A-4065-8770-E913C31C740B}" dt="2022-07-08T16:10:19.501" v="1634" actId="20577"/>
          <ac:spMkLst>
            <pc:docMk/>
            <pc:sldMk cId="3056178945" sldId="848"/>
            <ac:spMk id="4" creationId="{2D54C6BD-C858-48E4-ADDB-E13D7A95204A}"/>
          </ac:spMkLst>
        </pc:spChg>
      </pc:sldChg>
      <pc:sldChg chg="modSp mod">
        <pc:chgData name="Mike Montemurro" userId="40c20c913ca7511e" providerId="LiveId" clId="{6DB137EC-B94A-4065-8770-E913C31C740B}" dt="2022-07-08T16:10:01.737" v="1621" actId="20577"/>
        <pc:sldMkLst>
          <pc:docMk/>
          <pc:sldMk cId="2822743645" sldId="850"/>
        </pc:sldMkLst>
        <pc:spChg chg="mod">
          <ac:chgData name="Mike Montemurro" userId="40c20c913ca7511e" providerId="LiveId" clId="{6DB137EC-B94A-4065-8770-E913C31C740B}" dt="2022-07-08T16:10:01.737" v="1621" actId="20577"/>
          <ac:spMkLst>
            <pc:docMk/>
            <pc:sldMk cId="2822743645" sldId="850"/>
            <ac:spMk id="5" creationId="{5C289E12-1085-4168-A398-0F7249308ABA}"/>
          </ac:spMkLst>
        </pc:spChg>
      </pc:sldChg>
      <pc:sldChg chg="modSp mod">
        <pc:chgData name="Mike Montemurro" userId="40c20c913ca7511e" providerId="LiveId" clId="{6DB137EC-B94A-4065-8770-E913C31C740B}" dt="2022-07-07T13:36:07.133" v="1228" actId="20577"/>
        <pc:sldMkLst>
          <pc:docMk/>
          <pc:sldMk cId="1554063236" sldId="857"/>
        </pc:sldMkLst>
        <pc:spChg chg="mod">
          <ac:chgData name="Mike Montemurro" userId="40c20c913ca7511e" providerId="LiveId" clId="{6DB137EC-B94A-4065-8770-E913C31C740B}" dt="2022-07-07T13:36:07.133" v="1228" actId="20577"/>
          <ac:spMkLst>
            <pc:docMk/>
            <pc:sldMk cId="1554063236" sldId="857"/>
            <ac:spMk id="5" creationId="{312E63CB-7AA4-47E9-A213-073D8CADFEE1}"/>
          </ac:spMkLst>
        </pc:spChg>
      </pc:sldChg>
      <pc:sldMasterChg chg="modSp mod">
        <pc:chgData name="Mike Montemurro" userId="40c20c913ca7511e" providerId="LiveId" clId="{6DB137EC-B94A-4065-8770-E913C31C740B}" dt="2022-07-07T17:56:03.342" v="1482" actId="20577"/>
        <pc:sldMasterMkLst>
          <pc:docMk/>
          <pc:sldMasterMk cId="0" sldId="2147483648"/>
        </pc:sldMasterMkLst>
        <pc:spChg chg="mod">
          <ac:chgData name="Mike Montemurro" userId="40c20c913ca7511e" providerId="LiveId" clId="{6DB137EC-B94A-4065-8770-E913C31C740B}" dt="2022-07-07T17:56:03.342" v="1482" actId="20577"/>
          <ac:spMkLst>
            <pc:docMk/>
            <pc:sldMasterMk cId="0" sldId="2147483648"/>
            <ac:spMk id="11" creationId="{00000000-0000-0000-0000-000000000000}"/>
          </ac:spMkLst>
        </pc:spChg>
        <pc:spChg chg="mod">
          <ac:chgData name="Mike Montemurro" userId="40c20c913ca7511e" providerId="LiveId" clId="{6DB137EC-B94A-4065-8770-E913C31C740B}" dt="2022-07-07T17:55:56.790" v="1474" actId="20577"/>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4</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74848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userDrawn="1"/>
        </p:nvSpPr>
        <p:spPr bwMode="auto">
          <a:xfrm>
            <a:off x="7918385" y="304027"/>
            <a:ext cx="33592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802.11-22/0854r1</a:t>
            </a:r>
          </a:p>
        </p:txBody>
      </p:sp>
      <p:sp>
        <p:nvSpPr>
          <p:cNvPr id="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914400" y="318315"/>
            <a:ext cx="9425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July 2022</a:t>
            </a:r>
            <a:endParaRPr lang="en-US" altLang="en-US" sz="1800" b="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22/11-22-0825-01-000m-minutes-for-revme-ad-hoc-may-27-2022.docx" TargetMode="External"/><Relationship Id="rId2" Type="http://schemas.openxmlformats.org/officeDocument/2006/relationships/hyperlink" Target="https://mentor.ieee.org/802.11/dcn/22/11-22-0782-00-000m-telecon-minutes-for-revme-2022-may-802-wireless-interim.docx" TargetMode="External"/><Relationship Id="rId1" Type="http://schemas.openxmlformats.org/officeDocument/2006/relationships/slideLayout" Target="../slideLayouts/slideLayout1.xml"/><Relationship Id="rId4" Type="http://schemas.openxmlformats.org/officeDocument/2006/relationships/hyperlink" Target="https://mentor.ieee.org/802.11/dcn/22/11-22-0846-05-000m-telecon-minutes-for-revme-june-2022.doc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July 2022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2022-07-08</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3923730753"/>
              </p:ext>
            </p:extLst>
          </p:nvPr>
        </p:nvGraphicFramePr>
        <p:xfrm>
          <a:off x="2047875" y="2274888"/>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047875" y="2274888"/>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xfrm>
            <a:off x="7418778" y="6475413"/>
            <a:ext cx="50404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C2C82FC-35C6-4DD5-81BB-F21CC8C32E82}" type="slidenum">
              <a:rPr lang="en-GB" altLang="en-US" sz="1200" b="0"/>
              <a:pPr>
                <a:spcBef>
                  <a:spcPct val="0"/>
                </a:spcBef>
                <a:buFontTx/>
                <a:buNone/>
              </a:pPr>
              <a:t>10</a:t>
            </a:fld>
            <a:endParaRPr lang="en-GB" altLang="en-US" sz="1200" b="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1800" dirty="0"/>
            </a:br>
            <a:endParaRPr lang="en-US" altLang="en-US" sz="18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1271"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2209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2293"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0B133AFC-0E33-4D9E-982B-9D1A062E4145}" type="slidenum">
              <a:rPr lang="en-US" altLang="en-US" sz="1200" b="0"/>
              <a:pPr>
                <a:spcBef>
                  <a:spcPct val="0"/>
                </a:spcBef>
                <a:buFontTx/>
                <a:buNone/>
              </a:pPr>
              <a:t>11</a:t>
            </a:fld>
            <a:endParaRPr lang="en-US" altLang="en-US" sz="1200" b="0"/>
          </a:p>
        </p:txBody>
      </p:sp>
      <p:sp>
        <p:nvSpPr>
          <p:cNvPr id="12295" name="Text Box 4"/>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2209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7"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4C3A51F8-B52A-4D59-8BAA-7FAA032BE274}" type="slidenum">
              <a:rPr lang="en-US" altLang="en-US" sz="1200" b="0"/>
              <a:pPr>
                <a:spcBef>
                  <a:spcPct val="0"/>
                </a:spcBef>
                <a:buFontTx/>
                <a:buNone/>
              </a:pPr>
              <a:t>12</a:t>
            </a:fld>
            <a:endParaRPr lang="en-US" altLang="en-US" sz="1200" b="0"/>
          </a:p>
        </p:txBody>
      </p:sp>
      <p:sp>
        <p:nvSpPr>
          <p:cNvPr id="13319"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13</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14</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15</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536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852B5388-3BBF-490A-8288-2D06EFF5B0E2}" type="slidenum">
              <a:rPr lang="en-GB" altLang="en-US" sz="1200" b="0"/>
              <a:pPr>
                <a:spcBef>
                  <a:spcPct val="0"/>
                </a:spcBef>
                <a:buFontTx/>
                <a:buNone/>
              </a:pPr>
              <a:t>16</a:t>
            </a:fld>
            <a:endParaRPr lang="en-GB" altLang="en-US" sz="1200" b="0"/>
          </a:p>
        </p:txBody>
      </p:sp>
      <p:sp>
        <p:nvSpPr>
          <p:cNvPr id="15363"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5"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638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29DFF84-D4AD-4376-8FE2-83D981F752E7}" type="slidenum">
              <a:rPr lang="en-GB" altLang="en-US" sz="1200" b="0"/>
              <a:pPr>
                <a:spcBef>
                  <a:spcPct val="0"/>
                </a:spcBef>
                <a:buFontTx/>
                <a:buNone/>
              </a:pPr>
              <a:t>17</a:t>
            </a:fld>
            <a:endParaRPr lang="en-GB" altLang="en-US" sz="1200" b="0"/>
          </a:p>
        </p:txBody>
      </p:sp>
      <p:sp>
        <p:nvSpPr>
          <p:cNvPr id="16387"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9"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741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2D29FD15-C8C6-4C3A-8122-F78641BD8AE7}" type="slidenum">
              <a:rPr lang="en-US" altLang="en-US" sz="1200" b="0"/>
              <a:pPr>
                <a:spcBef>
                  <a:spcPct val="0"/>
                </a:spcBef>
                <a:buFontTx/>
                <a:buNone/>
              </a:pPr>
              <a:t>18</a:t>
            </a:fld>
            <a:endParaRPr lang="en-US" altLang="en-US" sz="1200" b="0"/>
          </a:p>
        </p:txBody>
      </p:sp>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2209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a:t>Patent FAQ </a:t>
            </a:r>
          </a:p>
          <a:p>
            <a:pPr>
              <a:spcBef>
                <a:spcPct val="0"/>
              </a:spcBef>
              <a:spcAft>
                <a:spcPts val="900"/>
              </a:spcAft>
              <a:buNone/>
            </a:pPr>
            <a:r>
              <a:rPr lang="en-US" altLang="en-US" sz="1800">
                <a:hlinkClick r:id="rId3"/>
              </a:rPr>
              <a:t>http://standards.ieee.org/board/pat/faq.pdf</a:t>
            </a:r>
            <a:r>
              <a:rPr lang="en-US" altLang="en-US" sz="1800"/>
              <a:t> </a:t>
            </a:r>
          </a:p>
          <a:p>
            <a:pPr algn="just">
              <a:spcBef>
                <a:spcPts val="300"/>
              </a:spcBef>
              <a:buNone/>
            </a:pPr>
            <a:r>
              <a:rPr lang="en-US" altLang="en-US"/>
              <a:t>Disclosure of Affiliation</a:t>
            </a:r>
          </a:p>
          <a:p>
            <a:pPr algn="just">
              <a:spcBef>
                <a:spcPts val="300"/>
              </a:spcBef>
              <a:buNone/>
            </a:pPr>
            <a:r>
              <a:rPr lang="en-US" altLang="en-US" sz="1800">
                <a:hlinkClick r:id="rId4"/>
              </a:rPr>
              <a:t>http://standards.ieee.org/faqs/affiliationFAQ.html</a:t>
            </a:r>
            <a:endParaRPr lang="en-US" altLang="en-US"/>
          </a:p>
          <a:p>
            <a:pPr algn="just">
              <a:spcBef>
                <a:spcPts val="1200"/>
              </a:spcBef>
              <a:buNone/>
            </a:pPr>
            <a:r>
              <a:rPr lang="en-US" altLang="en-US"/>
              <a:t>Anti-Trust Guidelines </a:t>
            </a:r>
          </a:p>
          <a:p>
            <a:pPr algn="just">
              <a:spcBef>
                <a:spcPct val="0"/>
              </a:spcBef>
              <a:spcAft>
                <a:spcPts val="900"/>
              </a:spcAft>
              <a:buNone/>
            </a:pPr>
            <a:r>
              <a:rPr lang="en-US" altLang="en-US" sz="1800">
                <a:hlinkClick r:id="rId5"/>
              </a:rPr>
              <a:t>http://standards.ieee.org/resources/antitrust-guidelines.pdf</a:t>
            </a:r>
            <a:endParaRPr lang="en-US" altLang="en-US"/>
          </a:p>
          <a:p>
            <a:pPr algn="just">
              <a:spcBef>
                <a:spcPts val="300"/>
              </a:spcBef>
              <a:buNone/>
            </a:pPr>
            <a:r>
              <a:rPr lang="en-US" altLang="en-US"/>
              <a:t>Code of Ethics</a:t>
            </a:r>
          </a:p>
          <a:p>
            <a:pPr>
              <a:spcBef>
                <a:spcPct val="0"/>
              </a:spcBef>
              <a:spcAft>
                <a:spcPts val="900"/>
              </a:spcAft>
              <a:buNone/>
            </a:pPr>
            <a:r>
              <a:rPr lang="en-US" altLang="en-US" sz="1800">
                <a:hlinkClick r:id="rId6"/>
              </a:rPr>
              <a:t>http://www.ieee.org/web/membership/ethics/code_ethics.html</a:t>
            </a:r>
            <a:r>
              <a:rPr lang="en-US" altLang="en-US" sz="1800"/>
              <a:t>  </a:t>
            </a:r>
            <a:endParaRPr lang="en-US" altLang="en-US"/>
          </a:p>
          <a:p>
            <a:pPr algn="just">
              <a:spcBef>
                <a:spcPts val="300"/>
              </a:spcBef>
              <a:buNone/>
            </a:pPr>
            <a:r>
              <a:rPr lang="en-US" altLang="en-US"/>
              <a:t>IEEE 802.11 Working Group Operations Manual </a:t>
            </a:r>
          </a:p>
          <a:p>
            <a:pPr algn="just">
              <a:spcBef>
                <a:spcPts val="300"/>
              </a:spcBef>
              <a:spcAft>
                <a:spcPts val="300"/>
              </a:spcAft>
              <a:buNone/>
            </a:pPr>
            <a:r>
              <a:rPr lang="nl-NL" altLang="en-US" sz="1800">
                <a:hlinkClick r:id="rId7"/>
              </a:rPr>
              <a:t>https://mentor.ieee.org/802.11/dcn/14/11-14-0629-22-0000-802-11-operations-manual.docx</a:t>
            </a:r>
            <a:r>
              <a:rPr lang="nl-NL" altLang="en-US" sz="180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REVme</a:t>
            </a:r>
            <a:r>
              <a:rPr lang="en-US" altLang="en-US" dirty="0"/>
              <a:t> agenda for the July 2022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p:txBody>
          <a:bodyPr/>
          <a:lstStyle/>
          <a:p>
            <a:r>
              <a:rPr lang="en-CA" dirty="0"/>
              <a:t>Chair’s welcome and Patent Reminder</a:t>
            </a:r>
          </a:p>
        </p:txBody>
      </p:sp>
      <p:sp>
        <p:nvSpPr>
          <p:cNvPr id="8195" name="Rectangle 3"/>
          <p:cNvSpPr>
            <a:spLocks noGrp="1" noChangeArrowheads="1"/>
          </p:cNvSpPr>
          <p:nvPr>
            <p:ph idx="1"/>
          </p:nvPr>
        </p:nvSpPr>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 Reminder – See slides 9-18</a:t>
            </a:r>
            <a:endParaRPr lang="zh-CN" altLang="en-US" sz="1800" dirty="0"/>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3</a:t>
            </a:fld>
            <a:endParaRPr lang="en-US" altLang="en-US" sz="12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4</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4103" name="Rectangle 19"/>
          <p:cNvSpPr>
            <a:spLocks noChangeArrowheads="1"/>
          </p:cNvSpPr>
          <p:nvPr/>
        </p:nvSpPr>
        <p:spPr bwMode="auto">
          <a:xfrm>
            <a:off x="1066798" y="1143000"/>
            <a:ext cx="5181602"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Monday July 11, 4pm ET</a:t>
            </a:r>
          </a:p>
          <a:p>
            <a:pPr lvl="1"/>
            <a:r>
              <a:rPr lang="en-US" altLang="en-US" sz="1100" dirty="0"/>
              <a:t>Chair’s Welcome, Policy &amp; patent reminder</a:t>
            </a:r>
          </a:p>
          <a:p>
            <a:pPr lvl="1"/>
            <a:r>
              <a:rPr lang="en-US" altLang="en-US" sz="1100" dirty="0"/>
              <a:t>Approve agenda</a:t>
            </a:r>
          </a:p>
          <a:p>
            <a:pPr lvl="1"/>
            <a:r>
              <a:rPr lang="en-GB" sz="1100" dirty="0"/>
              <a:t>Motions </a:t>
            </a:r>
          </a:p>
          <a:p>
            <a:pPr lvl="2"/>
            <a:r>
              <a:rPr lang="en-GB" sz="1100" dirty="0"/>
              <a:t>Telecon and May Interim minutes (Slide 6)</a:t>
            </a:r>
          </a:p>
          <a:p>
            <a:pPr lvl="1"/>
            <a:r>
              <a:rPr lang="en-GB" sz="1100" dirty="0"/>
              <a:t>Editor Report</a:t>
            </a:r>
          </a:p>
          <a:p>
            <a:pPr lvl="1"/>
            <a:r>
              <a:rPr lang="en-GB" sz="1100" dirty="0"/>
              <a:t>Comment Resolution</a:t>
            </a:r>
          </a:p>
          <a:p>
            <a:pPr lvl="2"/>
            <a:r>
              <a:rPr lang="en-US" sz="1100" dirty="0"/>
              <a:t>CID 1047, 2204, 2205, 2206, 2207, 2208, and 2209 –  Withdrawn </a:t>
            </a:r>
          </a:p>
          <a:p>
            <a:pPr lvl="2"/>
            <a:r>
              <a:rPr lang="es-ES" altLang="en-US" sz="1100" dirty="0"/>
              <a:t>TDLS </a:t>
            </a:r>
            <a:r>
              <a:rPr lang="es-ES" altLang="en-US" sz="1100" dirty="0" err="1"/>
              <a:t>CIDs</a:t>
            </a:r>
            <a:r>
              <a:rPr lang="es-ES" altLang="en-US" sz="1100" dirty="0"/>
              <a:t> – </a:t>
            </a:r>
            <a:r>
              <a:rPr lang="es-ES" altLang="en-US" sz="1100" dirty="0" err="1"/>
              <a:t>doc</a:t>
            </a:r>
            <a:r>
              <a:rPr lang="es-ES" altLang="en-US" sz="1100" dirty="0"/>
              <a:t> 11-22/722 – </a:t>
            </a:r>
            <a:r>
              <a:rPr lang="es-ES" altLang="en-US" sz="1100" dirty="0" err="1"/>
              <a:t>Wentink</a:t>
            </a:r>
            <a:r>
              <a:rPr lang="es-ES" altLang="en-US" sz="1100" dirty="0"/>
              <a:t> (Qualcomm)</a:t>
            </a:r>
          </a:p>
          <a:p>
            <a:pPr lvl="2"/>
            <a:r>
              <a:rPr lang="es-ES" altLang="en-US" sz="1100" dirty="0"/>
              <a:t>ED2 </a:t>
            </a:r>
            <a:r>
              <a:rPr lang="es-ES" altLang="en-US" sz="1100" dirty="0" err="1"/>
              <a:t>CIDs</a:t>
            </a:r>
            <a:r>
              <a:rPr lang="es-ES" altLang="en-US" sz="1100" dirty="0"/>
              <a:t> – doc-11-22/876 – Au (Huawei)</a:t>
            </a:r>
          </a:p>
          <a:p>
            <a:pPr lvl="2"/>
            <a:r>
              <a:rPr lang="es-ES" altLang="en-US" sz="1100" dirty="0"/>
              <a:t>CID 1469 – </a:t>
            </a:r>
            <a:r>
              <a:rPr lang="es-ES" altLang="en-US" sz="1100" dirty="0" err="1"/>
              <a:t>doc</a:t>
            </a:r>
            <a:r>
              <a:rPr lang="es-ES" altLang="en-US" sz="1100" dirty="0"/>
              <a:t> 22/680r2 – </a:t>
            </a:r>
            <a:r>
              <a:rPr lang="es-ES" altLang="en-US" sz="1100" dirty="0" err="1"/>
              <a:t>Halasz</a:t>
            </a:r>
            <a:r>
              <a:rPr lang="es-ES" altLang="en-US" sz="1100" dirty="0"/>
              <a:t> (Morse Micro) </a:t>
            </a:r>
          </a:p>
          <a:p>
            <a:pPr lvl="2"/>
            <a:r>
              <a:rPr lang="es-ES" altLang="en-US" sz="1100" dirty="0"/>
              <a:t>CID 1490 – </a:t>
            </a:r>
            <a:r>
              <a:rPr lang="es-ES" altLang="en-US" sz="1100" dirty="0" err="1"/>
              <a:t>doc</a:t>
            </a:r>
            <a:r>
              <a:rPr lang="es-ES" altLang="en-US" sz="1100" dirty="0"/>
              <a:t> 22/644r2 – </a:t>
            </a:r>
            <a:r>
              <a:rPr lang="es-ES" altLang="en-US" sz="1100" dirty="0" err="1"/>
              <a:t>Halasz</a:t>
            </a:r>
            <a:r>
              <a:rPr lang="es-ES" altLang="en-US" sz="1100" dirty="0"/>
              <a:t> (Morse Micro) </a:t>
            </a:r>
          </a:p>
          <a:p>
            <a:pPr lvl="2"/>
            <a:r>
              <a:rPr lang="es-ES" altLang="en-US" sz="1100" dirty="0"/>
              <a:t>CID 1011 – </a:t>
            </a:r>
            <a:r>
              <a:rPr lang="es-ES" altLang="en-US" sz="1100" dirty="0" err="1"/>
              <a:t>doc</a:t>
            </a:r>
            <a:r>
              <a:rPr lang="es-ES" altLang="en-US" sz="1100" dirty="0"/>
              <a:t> 11-22/115 – Patil (Qualcomm)</a:t>
            </a:r>
          </a:p>
          <a:p>
            <a:pPr lvl="2"/>
            <a:r>
              <a:rPr lang="it-IT" altLang="en-US" sz="1100" dirty="0"/>
              <a:t>CID 1024, 1113 – doc 11-22/528 – Ajami (Qualcomm)</a:t>
            </a:r>
            <a:endParaRPr lang="es-ES" altLang="en-US" sz="1100" dirty="0"/>
          </a:p>
          <a:p>
            <a:pPr lvl="2"/>
            <a:r>
              <a:rPr lang="es-ES" altLang="en-US" sz="1100" dirty="0"/>
              <a:t>GEN </a:t>
            </a:r>
            <a:r>
              <a:rPr lang="es-ES" altLang="en-US" sz="1100" dirty="0" err="1"/>
              <a:t>CIDs</a:t>
            </a:r>
            <a:r>
              <a:rPr lang="es-ES" altLang="en-US" sz="1100" dirty="0"/>
              <a:t> – </a:t>
            </a:r>
            <a:r>
              <a:rPr lang="es-ES" altLang="en-US" sz="1100" dirty="0" err="1"/>
              <a:t>Rosdahl</a:t>
            </a:r>
            <a:r>
              <a:rPr lang="es-ES" altLang="en-US" sz="1100" dirty="0"/>
              <a:t> (Qualcomm)</a:t>
            </a:r>
          </a:p>
          <a:p>
            <a:pPr lvl="1"/>
            <a:r>
              <a:rPr lang="en-US" altLang="en-US" sz="1100" dirty="0"/>
              <a:t>Recess</a:t>
            </a:r>
            <a:endParaRPr lang="en-GB" dirty="0"/>
          </a:p>
          <a:p>
            <a:pPr lvl="2"/>
            <a:endParaRPr lang="en-GB" sz="1400" dirty="0"/>
          </a:p>
          <a:p>
            <a:pPr lvl="2"/>
            <a:br>
              <a:rPr lang="en-GB" sz="100" dirty="0"/>
            </a:br>
            <a:endParaRPr lang="en-GB" sz="1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6857998" y="4433094"/>
            <a:ext cx="5181602"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Thursday July 14, 4pm ET</a:t>
            </a:r>
          </a:p>
          <a:p>
            <a:pPr lvl="1"/>
            <a:r>
              <a:rPr lang="en-CA" altLang="en-US" sz="1100" dirty="0"/>
              <a:t>Comment Resolution</a:t>
            </a:r>
            <a:endParaRPr lang="en-CA" sz="1100" dirty="0"/>
          </a:p>
          <a:p>
            <a:pPr lvl="2"/>
            <a:r>
              <a:rPr lang="en-US" altLang="en-US" sz="1100" dirty="0"/>
              <a:t>CID 2195 – doc 11-22/917 – Lee (Signify)</a:t>
            </a:r>
            <a:endParaRPr lang="en-CA" altLang="en-US" sz="1100" dirty="0"/>
          </a:p>
          <a:p>
            <a:pPr lvl="2"/>
            <a:r>
              <a:rPr lang="en-CA" altLang="en-US" sz="1100" dirty="0" err="1"/>
              <a:t>Misc</a:t>
            </a:r>
            <a:r>
              <a:rPr lang="en-CA" altLang="en-US" sz="1100" dirty="0"/>
              <a:t> CIDs  -  doc 11-22/990 – Kim (Qualcomm)</a:t>
            </a:r>
          </a:p>
          <a:p>
            <a:pPr lvl="2"/>
            <a:r>
              <a:rPr lang="en-CA" altLang="en-US" sz="1100" dirty="0"/>
              <a:t>CIDs 1120, 1121, 1215 1230 – doc 11-22/981 – Coffey (Realtek)</a:t>
            </a:r>
          </a:p>
          <a:p>
            <a:pPr lvl="2"/>
            <a:r>
              <a:rPr lang="en-CA" altLang="en-US" sz="1100" dirty="0"/>
              <a:t>CID 1230 (Editorial) – doc 11-22/994 – Coffey (Realtek)</a:t>
            </a:r>
          </a:p>
          <a:p>
            <a:pPr lvl="1"/>
            <a:r>
              <a:rPr lang="en-CA" altLang="en-US" sz="1100" dirty="0"/>
              <a:t>Motions </a:t>
            </a:r>
          </a:p>
          <a:p>
            <a:pPr lvl="2"/>
            <a:r>
              <a:rPr lang="en-CA" altLang="en-US" sz="1100" dirty="0"/>
              <a:t>11-22/0059rX – slides x-y</a:t>
            </a:r>
          </a:p>
          <a:p>
            <a:pPr lvl="1"/>
            <a:r>
              <a:rPr lang="en-CA" altLang="en-US" sz="1100" dirty="0"/>
              <a:t>Timeline, Teleconferences, </a:t>
            </a:r>
            <a:r>
              <a:rPr lang="en-CA" altLang="en-US" sz="1100" dirty="0" err="1"/>
              <a:t>Adhoc</a:t>
            </a:r>
            <a:r>
              <a:rPr lang="en-CA" altLang="en-US" sz="1100" dirty="0"/>
              <a:t>, Plan for September</a:t>
            </a:r>
          </a:p>
          <a:p>
            <a:pPr lvl="1"/>
            <a:r>
              <a:rPr lang="en-CA" altLang="en-US" sz="1100" dirty="0" err="1"/>
              <a:t>AoB</a:t>
            </a:r>
            <a:endParaRPr lang="en-CA" altLang="en-US" sz="1100" dirty="0"/>
          </a:p>
        </p:txBody>
      </p:sp>
      <p:sp>
        <p:nvSpPr>
          <p:cNvPr id="7" name="Rectangle 19">
            <a:extLst>
              <a:ext uri="{FF2B5EF4-FFF2-40B4-BE49-F238E27FC236}">
                <a16:creationId xmlns:a16="http://schemas.microsoft.com/office/drawing/2014/main" id="{12EA73ED-8534-496E-953B-F9D898315292}"/>
              </a:ext>
            </a:extLst>
          </p:cNvPr>
          <p:cNvSpPr>
            <a:spLocks noChangeArrowheads="1"/>
          </p:cNvSpPr>
          <p:nvPr/>
        </p:nvSpPr>
        <p:spPr bwMode="auto">
          <a:xfrm>
            <a:off x="1066798" y="4585494"/>
            <a:ext cx="5181602"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Tuesday July 12, 4pm ET</a:t>
            </a:r>
          </a:p>
          <a:p>
            <a:pPr lvl="1"/>
            <a:r>
              <a:rPr lang="en-CA" altLang="en-US" sz="1100" dirty="0"/>
              <a:t>Comment Resolution</a:t>
            </a:r>
          </a:p>
          <a:p>
            <a:pPr lvl="2"/>
            <a:r>
              <a:rPr lang="es-ES" altLang="en-US" sz="1100" dirty="0"/>
              <a:t>CID 2347 – </a:t>
            </a:r>
            <a:r>
              <a:rPr lang="es-ES" altLang="en-US" sz="1100" dirty="0" err="1"/>
              <a:t>doc</a:t>
            </a:r>
            <a:r>
              <a:rPr lang="es-ES" altLang="en-US" sz="1100" dirty="0"/>
              <a:t> 11-22/775 – Wang (</a:t>
            </a:r>
            <a:r>
              <a:rPr lang="es-ES" altLang="en-US" sz="1100" dirty="0" err="1"/>
              <a:t>InterDigital</a:t>
            </a:r>
            <a:r>
              <a:rPr lang="es-ES" altLang="en-US" sz="1100" dirty="0"/>
              <a:t>)</a:t>
            </a:r>
            <a:endParaRPr lang="de-DE" sz="1100" dirty="0"/>
          </a:p>
          <a:p>
            <a:pPr lvl="2"/>
            <a:r>
              <a:rPr lang="de-DE" sz="1100" dirty="0"/>
              <a:t>CID 2243, 2244, 2390, 2391 – doc 11-22-652 Lin (InterDigital)</a:t>
            </a:r>
          </a:p>
          <a:p>
            <a:pPr lvl="2"/>
            <a:r>
              <a:rPr lang="de-DE" sz="1100" dirty="0"/>
              <a:t>CID 2377, 2379, 2374 – </a:t>
            </a:r>
            <a:r>
              <a:rPr lang="de-DE" sz="1100"/>
              <a:t>doc 11/22-480</a:t>
            </a:r>
            <a:endParaRPr lang="en-CA" sz="1100" dirty="0"/>
          </a:p>
          <a:p>
            <a:pPr lvl="2"/>
            <a:r>
              <a:rPr lang="en-CA" sz="1100" dirty="0"/>
              <a:t>ED1 comments – doc 11-22/319r5 – Qi (Intel)</a:t>
            </a:r>
          </a:p>
          <a:p>
            <a:pPr lvl="2"/>
            <a:r>
              <a:rPr lang="en-CA" sz="1100" dirty="0"/>
              <a:t>SEC CIDs – Montemurro (Huawei)</a:t>
            </a:r>
          </a:p>
          <a:p>
            <a:pPr lvl="1"/>
            <a:r>
              <a:rPr lang="en-CA" altLang="en-US" sz="1100" dirty="0"/>
              <a:t>Recess</a:t>
            </a:r>
          </a:p>
        </p:txBody>
      </p:sp>
      <p:sp>
        <p:nvSpPr>
          <p:cNvPr id="8" name="Rectangle 19">
            <a:extLst>
              <a:ext uri="{FF2B5EF4-FFF2-40B4-BE49-F238E27FC236}">
                <a16:creationId xmlns:a16="http://schemas.microsoft.com/office/drawing/2014/main" id="{4CD249A7-B25B-4413-A490-DA16C7C17DEA}"/>
              </a:ext>
            </a:extLst>
          </p:cNvPr>
          <p:cNvSpPr>
            <a:spLocks noChangeArrowheads="1"/>
          </p:cNvSpPr>
          <p:nvPr/>
        </p:nvSpPr>
        <p:spPr bwMode="auto">
          <a:xfrm>
            <a:off x="6858000" y="1066800"/>
            <a:ext cx="5029201"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Wednesday July 13, 4pm ET</a:t>
            </a:r>
          </a:p>
          <a:p>
            <a:pPr lvl="1"/>
            <a:r>
              <a:rPr lang="en-CA" altLang="en-US" sz="1100" dirty="0"/>
              <a:t>Comment Resolution</a:t>
            </a:r>
            <a:endParaRPr lang="pt-BR" sz="1100" dirty="0"/>
          </a:p>
          <a:p>
            <a:pPr lvl="2"/>
            <a:r>
              <a:rPr lang="en-US" sz="1100" dirty="0"/>
              <a:t>CIDs 1073, 2327, 2328, 2329 – doc 11-22/0838 – </a:t>
            </a:r>
            <a:r>
              <a:rPr lang="en-US" sz="1100" dirty="0" err="1"/>
              <a:t>Handte</a:t>
            </a:r>
            <a:r>
              <a:rPr lang="en-US" sz="1100" dirty="0"/>
              <a:t> (Sony)</a:t>
            </a:r>
          </a:p>
          <a:p>
            <a:pPr lvl="2"/>
            <a:r>
              <a:rPr lang="en-US" sz="1100" dirty="0"/>
              <a:t>CID 2022 – doc 11-22/522 – Naik (Qualcomm)</a:t>
            </a:r>
            <a:endParaRPr lang="nl-NL" sz="1100" dirty="0"/>
          </a:p>
          <a:p>
            <a:pPr lvl="2"/>
            <a:r>
              <a:rPr lang="nl-NL" sz="1100" dirty="0"/>
              <a:t>CIDs – doc 11-22/353 – Rison (Samsung)</a:t>
            </a:r>
          </a:p>
          <a:p>
            <a:pPr lvl="2"/>
            <a:r>
              <a:rPr lang="en-CA" altLang="en-US" sz="1100" dirty="0"/>
              <a:t>CID 1032 – doc 11-22/522 – Asterjadhi (Qualcomm)</a:t>
            </a:r>
          </a:p>
          <a:p>
            <a:pPr lvl="2"/>
            <a:r>
              <a:rPr lang="en-CA" sz="1100" dirty="0" err="1"/>
              <a:t>Misc</a:t>
            </a:r>
            <a:r>
              <a:rPr lang="en-CA" sz="1100" dirty="0"/>
              <a:t> CIDs – doc 11-22/936 - </a:t>
            </a:r>
            <a:r>
              <a:rPr lang="en-CA" altLang="en-US" sz="1100" dirty="0"/>
              <a:t>Asterjadhi (Qualcomm)</a:t>
            </a:r>
            <a:endParaRPr lang="nl-NL" sz="1100" dirty="0"/>
          </a:p>
          <a:p>
            <a:pPr lvl="2"/>
            <a:r>
              <a:rPr lang="nl-NL" sz="1100" dirty="0"/>
              <a:t>MAC CIDs – Hamilton (Ruckus/Commscope)</a:t>
            </a:r>
          </a:p>
          <a:p>
            <a:pPr lvl="1"/>
            <a:r>
              <a:rPr lang="en-CA" altLang="en-US" sz="1100" dirty="0"/>
              <a:t>Recess</a:t>
            </a:r>
          </a:p>
        </p:txBody>
      </p:sp>
      <p:sp>
        <p:nvSpPr>
          <p:cNvPr id="9" name="Rectangle 19">
            <a:extLst>
              <a:ext uri="{FF2B5EF4-FFF2-40B4-BE49-F238E27FC236}">
                <a16:creationId xmlns:a16="http://schemas.microsoft.com/office/drawing/2014/main" id="{646D209B-E15C-40CD-B6C9-BF023D20E53D}"/>
              </a:ext>
            </a:extLst>
          </p:cNvPr>
          <p:cNvSpPr>
            <a:spLocks noChangeArrowheads="1"/>
          </p:cNvSpPr>
          <p:nvPr/>
        </p:nvSpPr>
        <p:spPr bwMode="auto">
          <a:xfrm>
            <a:off x="6857998" y="2832894"/>
            <a:ext cx="5181602"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Thursday July  14, 10:30am ET</a:t>
            </a:r>
          </a:p>
          <a:p>
            <a:pPr lvl="1"/>
            <a:r>
              <a:rPr lang="en-CA" altLang="en-US" sz="1100" dirty="0"/>
              <a:t>Comment Resolution</a:t>
            </a:r>
          </a:p>
          <a:p>
            <a:pPr lvl="2"/>
            <a:r>
              <a:rPr lang="es-ES" altLang="en-US" sz="1100" dirty="0"/>
              <a:t>CID 2355, 2356 – </a:t>
            </a:r>
            <a:r>
              <a:rPr lang="es-ES" altLang="en-US" sz="1100" dirty="0" err="1"/>
              <a:t>doc</a:t>
            </a:r>
            <a:r>
              <a:rPr lang="es-ES" altLang="en-US" sz="1100" dirty="0"/>
              <a:t> 11-22/669 – </a:t>
            </a:r>
            <a:r>
              <a:rPr lang="es-ES" altLang="en-US" sz="1100" dirty="0" err="1"/>
              <a:t>Fang</a:t>
            </a:r>
            <a:r>
              <a:rPr lang="es-ES" altLang="en-US" sz="1100" dirty="0"/>
              <a:t> (</a:t>
            </a:r>
            <a:r>
              <a:rPr lang="es-ES" altLang="en-US" sz="1100" dirty="0" err="1"/>
              <a:t>Mediatek</a:t>
            </a:r>
            <a:r>
              <a:rPr lang="es-ES" altLang="en-US" sz="1100" dirty="0"/>
              <a:t>)</a:t>
            </a:r>
          </a:p>
          <a:p>
            <a:pPr lvl="2"/>
            <a:r>
              <a:rPr lang="nn-NO" altLang="en-US" sz="1100" dirty="0"/>
              <a:t>CIDs 2362, 2363 – doc 11-22/691 – Fang (Mediatek)</a:t>
            </a:r>
            <a:endParaRPr lang="es-ES" altLang="en-US" sz="1100" dirty="0"/>
          </a:p>
          <a:p>
            <a:pPr lvl="2"/>
            <a:r>
              <a:rPr lang="en-US" altLang="en-US" sz="1100" dirty="0"/>
              <a:t>PHY and low-level CIDs – doc 11-22/576 – Hart (Cisco)</a:t>
            </a:r>
          </a:p>
          <a:p>
            <a:pPr lvl="2"/>
            <a:r>
              <a:rPr lang="es-ES" altLang="en-US" sz="1100" dirty="0" err="1"/>
              <a:t>Misc</a:t>
            </a:r>
            <a:r>
              <a:rPr lang="es-ES" altLang="en-US" sz="1100" dirty="0"/>
              <a:t> MAC </a:t>
            </a:r>
            <a:r>
              <a:rPr lang="es-ES" altLang="en-US" sz="1100" dirty="0" err="1"/>
              <a:t>CIDs</a:t>
            </a:r>
            <a:r>
              <a:rPr lang="es-ES" altLang="en-US" sz="1100" dirty="0"/>
              <a:t> – </a:t>
            </a:r>
            <a:r>
              <a:rPr lang="es-ES" altLang="en-US" sz="1100" dirty="0" err="1"/>
              <a:t>doc</a:t>
            </a:r>
            <a:r>
              <a:rPr lang="es-ES" altLang="en-US" sz="1100" dirty="0"/>
              <a:t> 11-22/878 – Montemurro (Huawei)</a:t>
            </a:r>
            <a:endParaRPr lang="en-CA" altLang="en-US" sz="1100" dirty="0"/>
          </a:p>
          <a:p>
            <a:pPr lvl="2"/>
            <a:r>
              <a:rPr lang="es-ES" altLang="en-US" sz="1100" dirty="0"/>
              <a:t>GEN </a:t>
            </a:r>
            <a:r>
              <a:rPr lang="es-ES" altLang="en-US" sz="1100" dirty="0" err="1"/>
              <a:t>CIDs</a:t>
            </a:r>
            <a:r>
              <a:rPr lang="es-ES" altLang="en-US" sz="1100" dirty="0"/>
              <a:t> – </a:t>
            </a:r>
            <a:r>
              <a:rPr lang="es-ES" altLang="en-US" sz="1100" dirty="0" err="1"/>
              <a:t>Rosdahl</a:t>
            </a:r>
            <a:r>
              <a:rPr lang="es-ES" altLang="en-US" sz="1100" dirty="0"/>
              <a:t> (Qualcomm)</a:t>
            </a:r>
          </a:p>
          <a:p>
            <a:pPr lvl="1"/>
            <a:r>
              <a:rPr lang="en-CA" altLang="en-US" sz="1100" dirty="0"/>
              <a:t>Recess</a:t>
            </a:r>
          </a:p>
        </p:txBody>
      </p:sp>
    </p:spTree>
    <p:extLst>
      <p:ext uri="{BB962C8B-B14F-4D97-AF65-F5344CB8AC3E}">
        <p14:creationId xmlns:p14="http://schemas.microsoft.com/office/powerpoint/2010/main" val="3830619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in documents</a:t>
            </a:r>
            <a:endParaRPr lang="en-US" altLang="en-US" sz="1800" dirty="0"/>
          </a:p>
          <a:p>
            <a:pPr>
              <a:lnSpc>
                <a:spcPct val="80000"/>
              </a:lnSpc>
            </a:pPr>
            <a:r>
              <a:rPr lang="en-US" altLang="en-US" sz="1800" dirty="0"/>
              <a:t>May wireless interim: </a:t>
            </a:r>
            <a:r>
              <a:rPr lang="en-US" altLang="en-US" sz="1800" dirty="0">
                <a:hlinkClick r:id="rId2"/>
              </a:rPr>
              <a:t>https://mentor.ieee.org/802.11/dcn/22/11-22-0782-02-000m-telecon-minutes-for-revme-2022-may-802-wireless-interim.docx</a:t>
            </a:r>
            <a:r>
              <a:rPr lang="en-US" altLang="en-US" sz="1800" dirty="0"/>
              <a:t>  </a:t>
            </a:r>
          </a:p>
          <a:p>
            <a:pPr>
              <a:lnSpc>
                <a:spcPct val="80000"/>
              </a:lnSpc>
            </a:pPr>
            <a:r>
              <a:rPr lang="en-US" altLang="en-US" sz="1800" dirty="0"/>
              <a:t>May 27</a:t>
            </a:r>
            <a:r>
              <a:rPr lang="en-US" altLang="en-US" sz="1800" baseline="30000" dirty="0"/>
              <a:t>th</a:t>
            </a:r>
            <a:r>
              <a:rPr lang="en-US" altLang="en-US" sz="1800" dirty="0"/>
              <a:t> teleconference: </a:t>
            </a:r>
            <a:r>
              <a:rPr lang="en-US" altLang="en-US" sz="1800" dirty="0">
                <a:hlinkClick r:id="rId3"/>
              </a:rPr>
              <a:t>https://mentor.ieee.org/802.11/dcn/22/11-22-0825-01-000m-minutes-for-revme-ad-hoc-may-27-2022.docx</a:t>
            </a:r>
            <a:r>
              <a:rPr lang="en-US" altLang="en-US" sz="1800" dirty="0"/>
              <a:t> </a:t>
            </a:r>
          </a:p>
          <a:p>
            <a:pPr>
              <a:lnSpc>
                <a:spcPct val="80000"/>
              </a:lnSpc>
            </a:pPr>
            <a:r>
              <a:rPr lang="en-US" altLang="en-US" sz="1800" dirty="0"/>
              <a:t>June teleconferences: </a:t>
            </a:r>
            <a:r>
              <a:rPr lang="en-US" altLang="en-US" sz="1800" dirty="0">
                <a:hlinkClick r:id="rId4"/>
              </a:rPr>
              <a:t>https://mentor.ieee.org/802.11/dcn/22/11-22-0846-06-000m-telecon-minutes-for-revme-june-2022.docx</a:t>
            </a:r>
            <a:r>
              <a:rPr lang="en-US" altLang="en-US" sz="1800" dirty="0"/>
              <a:t> </a:t>
            </a:r>
          </a:p>
          <a:p>
            <a:pPr marL="0" indent="0">
              <a:lnSpc>
                <a:spcPct val="80000"/>
              </a:lnSpc>
              <a:buNone/>
            </a:pPr>
            <a:r>
              <a:rPr lang="en-US" altLang="en-US" sz="1800" dirty="0"/>
              <a:t>  </a:t>
            </a:r>
            <a:endParaRPr lang="en-US" sz="1800" dirty="0"/>
          </a:p>
          <a:p>
            <a:pPr marL="0" indent="0">
              <a:lnSpc>
                <a:spcPct val="80000"/>
              </a:lnSpc>
              <a:buNone/>
            </a:pPr>
            <a:r>
              <a:rPr lang="en-CA" dirty="0"/>
              <a:t>Moved: </a:t>
            </a:r>
          </a:p>
          <a:p>
            <a:pPr marL="0" indent="0">
              <a:buNone/>
            </a:pPr>
            <a:r>
              <a:rPr lang="en-CA" dirty="0"/>
              <a:t>Seconded: </a:t>
            </a:r>
          </a:p>
          <a:p>
            <a:pPr marL="0" indent="0">
              <a:buNone/>
            </a:pPr>
            <a:r>
              <a:rPr lang="en-CA" dirty="0"/>
              <a:t>Results: </a:t>
            </a:r>
            <a:endParaRPr lang="en-US" altLang="en-US" dirty="0"/>
          </a:p>
          <a:p>
            <a:pPr lvl="1">
              <a:lnSpc>
                <a:spcPct val="80000"/>
              </a:lnSpc>
            </a:pPr>
            <a:endParaRPr lang="en-US" altLang="en-US"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5</a:t>
            </a:fld>
            <a:endParaRPr lang="en-US" altLang="en-US"/>
          </a:p>
        </p:txBody>
      </p:sp>
    </p:spTree>
    <p:extLst>
      <p:ext uri="{BB962C8B-B14F-4D97-AF65-F5344CB8AC3E}">
        <p14:creationId xmlns:p14="http://schemas.microsoft.com/office/powerpoint/2010/main" val="1554063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1600200"/>
            <a:ext cx="7772400" cy="4114800"/>
          </a:xfrm>
        </p:spPr>
        <p:txBody>
          <a:bodyPr/>
          <a:lstStyle/>
          <a:p>
            <a:pPr>
              <a:lnSpc>
                <a:spcPct val="80000"/>
              </a:lnSpc>
            </a:pPr>
            <a:r>
              <a:rPr lang="en-US" altLang="en-US" sz="2000" dirty="0">
                <a:solidFill>
                  <a:srgbClr val="00B050"/>
                </a:solidFill>
              </a:rPr>
              <a:t>Feb 2021 – PAR Approval</a:t>
            </a:r>
          </a:p>
          <a:p>
            <a:pPr>
              <a:lnSpc>
                <a:spcPct val="80000"/>
              </a:lnSpc>
            </a:pPr>
            <a:r>
              <a:rPr lang="en-US" altLang="en-US" sz="2000" dirty="0">
                <a:solidFill>
                  <a:srgbClr val="00B050"/>
                </a:solidFill>
              </a:rPr>
              <a:t>March 2021– Initial meeting, issue comment collection on IEEE Std 802.11-2020 (if published)</a:t>
            </a:r>
          </a:p>
          <a:p>
            <a:pPr>
              <a:lnSpc>
                <a:spcPct val="80000"/>
              </a:lnSpc>
            </a:pPr>
            <a:r>
              <a:rPr lang="en-US" altLang="en-US" sz="2000" dirty="0">
                <a:solidFill>
                  <a:srgbClr val="00B050"/>
                </a:solidFill>
              </a:rPr>
              <a:t>March 2021 – Draft 0.00 available</a:t>
            </a:r>
          </a:p>
          <a:p>
            <a:pPr>
              <a:lnSpc>
                <a:spcPct val="80000"/>
              </a:lnSpc>
            </a:pPr>
            <a:r>
              <a:rPr lang="en-US" altLang="en-US" sz="2000" dirty="0">
                <a:solidFill>
                  <a:srgbClr val="00B050"/>
                </a:solidFill>
              </a:rPr>
              <a:t>May 2021 – Process CC input, 11ax, 11ay, 11ba integration begins</a:t>
            </a:r>
          </a:p>
          <a:p>
            <a:pPr>
              <a:lnSpc>
                <a:spcPct val="80000"/>
              </a:lnSpc>
            </a:pPr>
            <a:r>
              <a:rPr lang="en-US" altLang="en-US" sz="2000" dirty="0">
                <a:solidFill>
                  <a:srgbClr val="00B050"/>
                </a:solidFill>
              </a:rPr>
              <a:t>Nov 2021 – Initial D1.0 WG Letter ballot </a:t>
            </a:r>
          </a:p>
          <a:p>
            <a:pPr>
              <a:lnSpc>
                <a:spcPct val="80000"/>
              </a:lnSpc>
            </a:pPr>
            <a:r>
              <a:rPr lang="en-US" altLang="en-US" sz="2000" dirty="0">
                <a:solidFill>
                  <a:srgbClr val="FF0000"/>
                </a:solidFill>
              </a:rPr>
              <a:t>Jul 2022 – D2.0 Recirculation LB </a:t>
            </a:r>
          </a:p>
          <a:p>
            <a:pPr>
              <a:lnSpc>
                <a:spcPct val="80000"/>
              </a:lnSpc>
            </a:pPr>
            <a:r>
              <a:rPr lang="en-US" altLang="en-US" sz="2000" dirty="0">
                <a:solidFill>
                  <a:srgbClr val="00B0F0"/>
                </a:solidFill>
              </a:rPr>
              <a:t>Mar 2023 – D3.0 Recirculation LB (11az + other amendments &lt;11bc, 11bd, 11bb&gt; ) </a:t>
            </a:r>
          </a:p>
          <a:p>
            <a:pPr>
              <a:lnSpc>
                <a:spcPct val="80000"/>
              </a:lnSpc>
            </a:pPr>
            <a:r>
              <a:rPr lang="en-US" altLang="en-US" sz="2000" dirty="0">
                <a:solidFill>
                  <a:srgbClr val="00B0F0"/>
                </a:solidFill>
              </a:rPr>
              <a:t>Sep 2023 – D4.0 Recirculation (&lt;other amendments – if Jul&gt;)</a:t>
            </a:r>
          </a:p>
          <a:p>
            <a:pPr>
              <a:lnSpc>
                <a:spcPct val="80000"/>
              </a:lnSpc>
            </a:pPr>
            <a:r>
              <a:rPr lang="en-US" altLang="en-US" sz="2000" dirty="0">
                <a:solidFill>
                  <a:srgbClr val="00B0F0"/>
                </a:solidFill>
              </a:rPr>
              <a:t>Nov 2023 – D5.0 Initial SA Ballot </a:t>
            </a:r>
          </a:p>
          <a:p>
            <a:pPr>
              <a:lnSpc>
                <a:spcPct val="80000"/>
              </a:lnSpc>
            </a:pPr>
            <a:r>
              <a:rPr lang="en-US" altLang="en-US" sz="2000" dirty="0">
                <a:solidFill>
                  <a:srgbClr val="00B0F0"/>
                </a:solidFill>
              </a:rPr>
              <a:t>Mar 2024 – D6.0 Recirculation SA Ballot  </a:t>
            </a:r>
          </a:p>
          <a:p>
            <a:pPr>
              <a:lnSpc>
                <a:spcPct val="80000"/>
              </a:lnSpc>
            </a:pPr>
            <a:r>
              <a:rPr lang="en-US" altLang="en-US" sz="2000" dirty="0">
                <a:solidFill>
                  <a:srgbClr val="00B0F0"/>
                </a:solidFill>
              </a:rPr>
              <a:t>May 2024 – D7.0 Recirculation SA Ballot</a:t>
            </a:r>
          </a:p>
          <a:p>
            <a:pPr>
              <a:lnSpc>
                <a:spcPct val="80000"/>
              </a:lnSpc>
            </a:pPr>
            <a:r>
              <a:rPr lang="en-US" altLang="en-US" sz="2000" dirty="0"/>
              <a:t>Jun 2024 – D7.0 Recirculation SA Ballot (clean recirculation)</a:t>
            </a:r>
          </a:p>
          <a:p>
            <a:pPr>
              <a:lnSpc>
                <a:spcPct val="80000"/>
              </a:lnSpc>
            </a:pPr>
            <a:r>
              <a:rPr lang="en-US" altLang="en-US" sz="2000" dirty="0"/>
              <a:t>Sep 2024 – </a:t>
            </a:r>
            <a:r>
              <a:rPr lang="en-US" altLang="en-US" sz="2000" dirty="0" err="1"/>
              <a:t>RevCom</a:t>
            </a:r>
            <a:r>
              <a:rPr lang="en-US" altLang="en-US" sz="2000" dirty="0"/>
              <a:t>/SASB Approval</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TGme</a:t>
            </a:r>
            <a:r>
              <a:rPr lang="en-CA" dirty="0"/>
              <a:t> Timeline</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6</a:t>
            </a:fld>
            <a:endParaRPr lang="en-US" altLang="en-US"/>
          </a:p>
        </p:txBody>
      </p:sp>
    </p:spTree>
    <p:extLst>
      <p:ext uri="{BB962C8B-B14F-4D97-AF65-F5344CB8AC3E}">
        <p14:creationId xmlns:p14="http://schemas.microsoft.com/office/powerpoint/2010/main" val="3070285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03B76-EBEA-4DED-BAEC-722D0C672AE5}"/>
              </a:ext>
            </a:extLst>
          </p:cNvPr>
          <p:cNvSpPr>
            <a:spLocks noGrp="1"/>
          </p:cNvSpPr>
          <p:nvPr>
            <p:ph type="title"/>
          </p:nvPr>
        </p:nvSpPr>
        <p:spPr/>
        <p:txBody>
          <a:bodyPr/>
          <a:lstStyle/>
          <a:p>
            <a:r>
              <a:rPr lang="en-CA" dirty="0"/>
              <a:t>Motion to Approve </a:t>
            </a:r>
            <a:r>
              <a:rPr lang="en-CA" dirty="0" err="1"/>
              <a:t>REVme</a:t>
            </a:r>
            <a:r>
              <a:rPr lang="en-CA" dirty="0"/>
              <a:t> Timeline </a:t>
            </a:r>
          </a:p>
        </p:txBody>
      </p:sp>
      <p:sp>
        <p:nvSpPr>
          <p:cNvPr id="5" name="Content Placeholder 4">
            <a:extLst>
              <a:ext uri="{FF2B5EF4-FFF2-40B4-BE49-F238E27FC236}">
                <a16:creationId xmlns:a16="http://schemas.microsoft.com/office/drawing/2014/main" id="{1DAD24F5-A556-4662-B5DA-D2EBC9A06A50}"/>
              </a:ext>
            </a:extLst>
          </p:cNvPr>
          <p:cNvSpPr>
            <a:spLocks noGrp="1"/>
          </p:cNvSpPr>
          <p:nvPr>
            <p:ph idx="1"/>
          </p:nvPr>
        </p:nvSpPr>
        <p:spPr/>
        <p:txBody>
          <a:bodyPr/>
          <a:lstStyle/>
          <a:p>
            <a:pPr marL="0" indent="0">
              <a:buNone/>
            </a:pPr>
            <a:r>
              <a:rPr lang="en-CA" dirty="0"/>
              <a:t>To approve the timeline posted on Slide 8 of &lt;this&gt; document as the timeline for </a:t>
            </a:r>
            <a:r>
              <a:rPr lang="en-CA" dirty="0" err="1"/>
              <a:t>REVme</a:t>
            </a:r>
            <a:r>
              <a:rPr lang="en-CA" dirty="0"/>
              <a:t>.</a:t>
            </a:r>
          </a:p>
          <a:p>
            <a:pPr marL="0" indent="0">
              <a:buNone/>
            </a:pPr>
            <a:r>
              <a:rPr lang="en-CA" dirty="0"/>
              <a:t>Moved: &lt;&gt;</a:t>
            </a:r>
          </a:p>
          <a:p>
            <a:pPr marL="0" indent="0">
              <a:buNone/>
            </a:pPr>
            <a:r>
              <a:rPr lang="en-CA" dirty="0"/>
              <a:t>Seconded: &lt;&gt;</a:t>
            </a:r>
          </a:p>
          <a:p>
            <a:pPr marL="0" indent="0">
              <a:buNone/>
            </a:pPr>
            <a:r>
              <a:rPr lang="en-CA" dirty="0"/>
              <a:t>Results: &lt;&gt;</a:t>
            </a:r>
          </a:p>
        </p:txBody>
      </p:sp>
      <p:sp>
        <p:nvSpPr>
          <p:cNvPr id="2" name="Footer Placeholder 1">
            <a:extLst>
              <a:ext uri="{FF2B5EF4-FFF2-40B4-BE49-F238E27FC236}">
                <a16:creationId xmlns:a16="http://schemas.microsoft.com/office/drawing/2014/main" id="{F75B0717-CF0A-486C-B708-9D96E8700276}"/>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A2E3FFF2-5B0B-4181-A47F-FE9D56B01AB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2289214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marL="0" indent="0">
              <a:lnSpc>
                <a:spcPct val="80000"/>
              </a:lnSpc>
              <a:buNone/>
            </a:pPr>
            <a:endParaRPr lang="en-US" altLang="en-US" sz="2000" dirty="0"/>
          </a:p>
          <a:p>
            <a:pPr>
              <a:lnSpc>
                <a:spcPct val="80000"/>
              </a:lnSpc>
            </a:pPr>
            <a:r>
              <a:rPr lang="en-US" altLang="en-US" sz="2000" dirty="0"/>
              <a:t>July 25, Aug 15, 29 – 10am ET, 2hrs</a:t>
            </a:r>
          </a:p>
          <a:p>
            <a:pPr marL="0" indent="0">
              <a:lnSpc>
                <a:spcPct val="80000"/>
              </a:lnSpc>
              <a:buNone/>
            </a:pPr>
            <a:endParaRPr lang="en-US" altLang="en-US" sz="2000" dirty="0"/>
          </a:p>
          <a:p>
            <a:pPr>
              <a:lnSpc>
                <a:spcPct val="80000"/>
              </a:lnSpc>
            </a:pPr>
            <a:r>
              <a:rPr lang="en-US" altLang="en-US" sz="2000" dirty="0"/>
              <a:t>August </a:t>
            </a:r>
            <a:r>
              <a:rPr lang="en-US" altLang="en-US" sz="2000" dirty="0" err="1"/>
              <a:t>adhoc</a:t>
            </a:r>
            <a:r>
              <a:rPr lang="en-US" altLang="en-US" sz="2000" dirty="0"/>
              <a:t> (see next slide): </a:t>
            </a:r>
          </a:p>
          <a:p>
            <a:pPr lvl="1">
              <a:lnSpc>
                <a:spcPct val="80000"/>
              </a:lnSpc>
            </a:pPr>
            <a:r>
              <a:rPr lang="en-US" altLang="en-US" sz="1600" dirty="0"/>
              <a:t>Location: San Diego, CA</a:t>
            </a:r>
          </a:p>
          <a:p>
            <a:pPr lvl="1">
              <a:lnSpc>
                <a:spcPct val="80000"/>
              </a:lnSpc>
            </a:pPr>
            <a:r>
              <a:rPr lang="en-US" altLang="en-US" sz="1600" dirty="0"/>
              <a:t>Dates: Aug 23-25</a:t>
            </a:r>
          </a:p>
          <a:p>
            <a:pPr marL="0" indent="0">
              <a:lnSpc>
                <a:spcPct val="80000"/>
              </a:lnSpc>
              <a:buNone/>
            </a:pPr>
            <a:endParaRPr lang="en-US" altLang="en-US" sz="2000" dirty="0"/>
          </a:p>
          <a:p>
            <a:pPr>
              <a:lnSpc>
                <a:spcPct val="80000"/>
              </a:lnSpc>
            </a:pPr>
            <a:r>
              <a:rPr lang="en-US" altLang="en-US" sz="2000" dirty="0"/>
              <a:t>For the September Interim: 5 sessions</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 – Meeting plan until September</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8</a:t>
            </a:fld>
            <a:endParaRPr lang="en-US" altLang="en-US"/>
          </a:p>
        </p:txBody>
      </p:sp>
    </p:spTree>
    <p:extLst>
      <p:ext uri="{BB962C8B-B14F-4D97-AF65-F5344CB8AC3E}">
        <p14:creationId xmlns:p14="http://schemas.microsoft.com/office/powerpoint/2010/main" val="3056178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B74CED-02C4-451C-81A1-54AA048A0B81}" type="slidenum">
              <a:rPr lang="en-GB" altLang="en-US" sz="1200" b="0"/>
              <a:pPr>
                <a:spcBef>
                  <a:spcPct val="0"/>
                </a:spcBef>
                <a:buFontTx/>
                <a:buNone/>
              </a:pPr>
              <a:t>9</a:t>
            </a:fld>
            <a:endParaRPr lang="en-GB" altLang="en-US" sz="1200" b="0"/>
          </a:p>
        </p:txBody>
      </p:sp>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0247"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107809</TotalTime>
  <Words>2322</Words>
  <Application>Microsoft Office PowerPoint</Application>
  <PresentationFormat>Widescreen</PresentationFormat>
  <Paragraphs>246</Paragraphs>
  <Slides>18</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Arial</vt:lpstr>
      <vt:lpstr>Calibri</vt:lpstr>
      <vt:lpstr>Helvetica</vt:lpstr>
      <vt:lpstr>Monotype Sorts</vt:lpstr>
      <vt:lpstr>Times New Roman</vt:lpstr>
      <vt:lpstr>802-11-Submission</vt:lpstr>
      <vt:lpstr>Document</vt:lpstr>
      <vt:lpstr>PowerPoint Presentation</vt:lpstr>
      <vt:lpstr>Abstract</vt:lpstr>
      <vt:lpstr>Chair’s welcome and Patent Reminder</vt:lpstr>
      <vt:lpstr>REVme Agenda</vt:lpstr>
      <vt:lpstr>REVme minutes approval</vt:lpstr>
      <vt:lpstr>TGme Timeline</vt:lpstr>
      <vt:lpstr>Motion to Approve REVme Timeline </vt:lpstr>
      <vt:lpstr>Teleconference – Meeting plan until September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11-21/0270</dc:title>
  <dc:subject>Task Group AY November 2015 Meeting Agenda</dc:subject>
  <dc:creator>"mmontemurro@blackberry.com" &lt;mmontemurro@blackberry.com&gt;</dc:creator>
  <cp:keywords>March 2022</cp:keywords>
  <dc:description/>
  <cp:lastModifiedBy>Mike Montemurro</cp:lastModifiedBy>
  <cp:revision>4603</cp:revision>
  <cp:lastPrinted>2014-11-04T15:04:57Z</cp:lastPrinted>
  <dcterms:created xsi:type="dcterms:W3CDTF">2007-04-17T18:10:23Z</dcterms:created>
  <dcterms:modified xsi:type="dcterms:W3CDTF">2022-07-08T16:10:28Z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