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81" r:id="rId6"/>
    <p:sldId id="283" r:id="rId7"/>
    <p:sldId id="284" r:id="rId8"/>
    <p:sldId id="282" r:id="rId9"/>
    <p:sldId id="260" r:id="rId10"/>
    <p:sldId id="285" r:id="rId11"/>
  </p:sldIdLst>
  <p:sldSz cx="12192000" cy="6858000"/>
  <p:notesSz cx="7315200" cy="96012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80">
          <p15:clr>
            <a:srgbClr val="A4A3A4"/>
          </p15:clr>
        </p15:guide>
        <p15:guide id="4" pos="227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03" autoAdjust="0"/>
    <p:restoredTop sz="94660" autoAdjust="0"/>
  </p:normalViewPr>
  <p:slideViewPr>
    <p:cSldViewPr>
      <p:cViewPr varScale="1">
        <p:scale>
          <a:sx n="122" d="100"/>
          <a:sy n="122" d="100"/>
        </p:scale>
        <p:origin x="-149" y="-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680" y="-67"/>
      </p:cViewPr>
      <p:guideLst>
        <p:guide orient="horz" pos="2880"/>
        <p:guide orient="horz" pos="2980"/>
        <p:guide pos="2160"/>
        <p:guide pos="227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56BF7369-CF7C-4DFD-AC9A-074E0517AAA5}"/>
    <pc:docChg chg="modMainMaster">
      <pc:chgData name="Jim Lansford" userId="a4fe446c-a46d-4105-b32e-f064615612ff" providerId="ADAL" clId="{56BF7369-CF7C-4DFD-AC9A-074E0517AAA5}" dt="2019-09-16T02:14:38.548" v="7" actId="20577"/>
      <pc:docMkLst>
        <pc:docMk/>
      </pc:docMkLst>
      <pc:sldMasterChg chg="modSp">
        <pc:chgData name="Jim Lansford" userId="a4fe446c-a46d-4105-b32e-f064615612ff" providerId="ADAL" clId="{56BF7369-CF7C-4DFD-AC9A-074E0517AAA5}" dt="2019-09-16T02:14:38.548" v="7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56BF7369-CF7C-4DFD-AC9A-074E0517AAA5}" dt="2019-09-16T02:14:38.548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271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271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950299" y="100184"/>
            <a:ext cx="674914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9987" y="100184"/>
            <a:ext cx="870857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8313" y="725488"/>
            <a:ext cx="6376987" cy="35877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74690" y="4560818"/>
            <a:ext cx="5364146" cy="43193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652199" y="9295723"/>
            <a:ext cx="973015" cy="187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99693" y="9295722"/>
            <a:ext cx="539262" cy="37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2001" y="929572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63675" y="9294081"/>
            <a:ext cx="5787851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217527" y="725921"/>
            <a:ext cx="4880149" cy="35885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802.11-22/0670r0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A Discussion of SBP </a:t>
            </a:r>
            <a:r>
              <a:rPr lang="en-US" dirty="0" smtClean="0"/>
              <a:t>Use Cases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2022-04-25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Apr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26723" y="319816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–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43000" y="2438400"/>
          <a:ext cx="982980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/>
                <a:gridCol w="1905000"/>
                <a:gridCol w="2895600"/>
                <a:gridCol w="312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Oscar Au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Origin Wireless</a:t>
                      </a:r>
                      <a:r>
                        <a:rPr lang="en-US" sz="1600" baseline="0" dirty="0" smtClean="0"/>
                        <a:t> Inc.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7500 Greenway</a:t>
                      </a:r>
                      <a:r>
                        <a:rPr lang="en-US" sz="1600" baseline="0" dirty="0" smtClean="0"/>
                        <a:t> Center Drive, Suite 1070, Greenbelt, MD 20770 USA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oscar.au@originwirelessai.com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Beibei</a:t>
                      </a:r>
                      <a:r>
                        <a:rPr lang="en-US" sz="1600" dirty="0" smtClean="0"/>
                        <a:t> Wang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beibei.wang@originwirelessai.com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K.J. Ray Liu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Hung-</a:t>
                      </a:r>
                      <a:r>
                        <a:rPr lang="en-US" sz="1600" dirty="0" err="1" smtClean="0"/>
                        <a:t>Quoc</a:t>
                      </a:r>
                      <a:r>
                        <a:rPr lang="en-US" sz="1600" baseline="0" dirty="0" smtClean="0"/>
                        <a:t> Lai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 smtClean="0"/>
              <a:t>Review of SBP Use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4105499"/>
            <a:ext cx="703627" cy="5488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8600" y="5105400"/>
            <a:ext cx="644914" cy="5131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7800" y="5638800"/>
            <a:ext cx="846852" cy="4873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67AA864-CC69-4EC0-B022-60DA5C7859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5105400"/>
            <a:ext cx="571758" cy="3581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E671EC6-AB09-4C90-878E-21BA8F4BB7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724725" y="5644946"/>
            <a:ext cx="856675" cy="451054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971800" y="4698636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143000" y="4578146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981200" y="4730546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743200" y="4730546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457200" y="4038600"/>
            <a:ext cx="19050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AP=Sensing </a:t>
            </a:r>
            <a:r>
              <a:rPr lang="en-US" sz="1600" dirty="0">
                <a:solidFill>
                  <a:schemeClr val="tx1"/>
                </a:solidFill>
              </a:rPr>
              <a:t>Initiator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xmlns="" id="{B1680D07-6698-4CFF-A0B8-57FE8767E217}"/>
              </a:ext>
            </a:extLst>
          </p:cNvPr>
          <p:cNvCxnSpPr>
            <a:cxnSpLocks/>
          </p:cNvCxnSpPr>
          <p:nvPr/>
        </p:nvCxnSpPr>
        <p:spPr>
          <a:xfrm flipV="1">
            <a:off x="1219200" y="4654346"/>
            <a:ext cx="1066800" cy="457200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2057400" y="4730546"/>
            <a:ext cx="381000" cy="914400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xmlns="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2819400" y="4730546"/>
            <a:ext cx="304800" cy="762000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xmlns="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3048000" y="4654346"/>
            <a:ext cx="990600" cy="533400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3962400" y="5943600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xmlns="" id="{333D6D40-E69E-46DF-B0EC-71DE9D0FFA22}"/>
              </a:ext>
            </a:extLst>
          </p:cNvPr>
          <p:cNvCxnSpPr>
            <a:cxnSpLocks/>
          </p:cNvCxnSpPr>
          <p:nvPr/>
        </p:nvCxnSpPr>
        <p:spPr>
          <a:xfrm flipV="1">
            <a:off x="3962400" y="6172199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4572000" y="5791200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PPDU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4648200" y="6019800"/>
            <a:ext cx="29718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Optional CSI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152400" y="1371600"/>
            <a:ext cx="5029200" cy="181588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1</a:t>
            </a:r>
            <a:r>
              <a:rPr lang="en-US" sz="1800" dirty="0" smtClean="0">
                <a:solidFill>
                  <a:schemeClr val="tx1"/>
                </a:solidFill>
              </a:rPr>
              <a:t>: Sensing by Proxy (SBP)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 </a:t>
            </a:r>
            <a:r>
              <a:rPr lang="en-US" sz="1800" dirty="0" smtClean="0">
                <a:solidFill>
                  <a:schemeClr val="tx1"/>
                </a:solidFill>
              </a:rPr>
              <a:t>sensing</a:t>
            </a:r>
            <a:r>
              <a:rPr lang="en-US" sz="1800" dirty="0" smtClean="0">
                <a:solidFill>
                  <a:srgbClr val="FF0000"/>
                </a:solidFill>
              </a:rPr>
              <a:t> initiator/transmitter (SBP responder)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Non-AP STAs=sensing </a:t>
            </a:r>
            <a:r>
              <a:rPr lang="en-US" sz="1800" dirty="0" smtClean="0">
                <a:solidFill>
                  <a:schemeClr val="tx1"/>
                </a:solidFill>
              </a:rPr>
              <a:t>responder/receiver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Sensing measurements (e.g. CSI) optionally fed back to </a:t>
            </a:r>
            <a:r>
              <a:rPr lang="en-US" sz="1800" dirty="0" smtClean="0">
                <a:solidFill>
                  <a:schemeClr val="tx1"/>
                </a:solidFill>
              </a:rPr>
              <a:t>SBP initiator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endParaRPr lang="en-US" sz="1800" b="1" dirty="0" smtClean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0" y="5562600"/>
            <a:ext cx="1676400" cy="73866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Non-AP STAs</a:t>
            </a:r>
            <a:r>
              <a:rPr lang="en-US" sz="1600" dirty="0" smtClean="0">
                <a:solidFill>
                  <a:schemeClr val="tx1"/>
                </a:solidFill>
              </a:rPr>
              <a:t>=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Sensing Responder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xmlns="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8600" y="3733800"/>
            <a:ext cx="644914" cy="513109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3429000" y="3429000"/>
            <a:ext cx="1676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SBP </a:t>
            </a:r>
            <a:r>
              <a:rPr lang="en-US" sz="1600" dirty="0" smtClean="0">
                <a:solidFill>
                  <a:schemeClr val="tx1"/>
                </a:solidFill>
              </a:rPr>
              <a:t>initiator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2971800" y="3886200"/>
            <a:ext cx="1066800" cy="45720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xmlns="" id="{B1680D07-6698-4CFF-A0B8-57FE8767E217}"/>
              </a:ext>
            </a:extLst>
          </p:cNvPr>
          <p:cNvCxnSpPr>
            <a:cxnSpLocks/>
          </p:cNvCxnSpPr>
          <p:nvPr/>
        </p:nvCxnSpPr>
        <p:spPr>
          <a:xfrm flipV="1">
            <a:off x="3048000" y="3962400"/>
            <a:ext cx="1066800" cy="457200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xmlns="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3962400" y="6383179"/>
            <a:ext cx="607865" cy="1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4648200" y="6230779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SBP request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xmlns="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34400" y="4115203"/>
            <a:ext cx="703627" cy="548847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6200" y="5654650"/>
            <a:ext cx="846852" cy="487375"/>
          </a:xfrm>
          <a:prstGeom prst="rect">
            <a:avLst/>
          </a:prstGeom>
        </p:spPr>
      </p:pic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9220200" y="4708340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7391400" y="4587850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8229600" y="4740250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8991600" y="4740250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xmlns="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7162800" y="4038600"/>
            <a:ext cx="1219200" cy="457200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9144000" y="4038600"/>
            <a:ext cx="18288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AP=Sensing </a:t>
            </a:r>
            <a:r>
              <a:rPr lang="en-US" sz="1600" dirty="0">
                <a:solidFill>
                  <a:schemeClr val="tx1"/>
                </a:solidFill>
              </a:rPr>
              <a:t>Initiator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6553200" y="1371600"/>
            <a:ext cx="5029200" cy="15004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2</a:t>
            </a:r>
            <a:r>
              <a:rPr lang="en-US" sz="1800" dirty="0" smtClean="0">
                <a:solidFill>
                  <a:schemeClr val="tx1"/>
                </a:solidFill>
              </a:rPr>
              <a:t>: Sensing by Proxy (SBP)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 sensing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initiator/receiver (SBP responder)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Non-AP STAs=sensing </a:t>
            </a:r>
            <a:r>
              <a:rPr lang="en-US" sz="1800" dirty="0" smtClean="0">
                <a:solidFill>
                  <a:schemeClr val="tx1"/>
                </a:solidFill>
              </a:rPr>
              <a:t>responder/transmitter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Sensing measurements (e.g. CSI) optionally fed back to </a:t>
            </a:r>
            <a:r>
              <a:rPr lang="en-US" sz="1800" dirty="0" smtClean="0">
                <a:solidFill>
                  <a:schemeClr val="tx1"/>
                </a:solidFill>
              </a:rPr>
              <a:t>SBP initiator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9753600" y="5638800"/>
            <a:ext cx="1676400" cy="73866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Non-AP STAs=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Sensing Responder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xmlns="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7000" y="3733800"/>
            <a:ext cx="644914" cy="513109"/>
          </a:xfrm>
          <a:prstGeom prst="rect">
            <a:avLst/>
          </a:prstGeom>
        </p:spPr>
      </p:pic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7239000" y="3962400"/>
            <a:ext cx="1219200" cy="45720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7162800" y="3657600"/>
            <a:ext cx="1676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SBP </a:t>
            </a:r>
            <a:r>
              <a:rPr lang="en-US" sz="1600" dirty="0" smtClean="0">
                <a:solidFill>
                  <a:schemeClr val="tx1"/>
                </a:solidFill>
              </a:rPr>
              <a:t>initiator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xmlns="" id="{A67AA864-CC69-4EC0-B022-60DA5C7859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19642" y="5029200"/>
            <a:ext cx="571758" cy="358116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xmlns="" id="{FE671EC6-AB09-4C90-878E-21BA8F4BB7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9067800" y="5638800"/>
            <a:ext cx="856675" cy="451054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xmlns="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10800" y="5105400"/>
            <a:ext cx="644914" cy="5131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1</a:t>
            </a:r>
            <a:r>
              <a:rPr lang="en-US" dirty="0" smtClean="0"/>
              <a:t>: information of Non-AP 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0" dirty="0" smtClean="0"/>
              <a:t>For the SBP initiator </a:t>
            </a:r>
            <a:r>
              <a:rPr lang="en-US" sz="2000" b="0" dirty="0" smtClean="0"/>
              <a:t>(application program running inside SBP initiator) </a:t>
            </a:r>
            <a:r>
              <a:rPr lang="en-US" sz="2000" b="0" dirty="0" smtClean="0"/>
              <a:t>to </a:t>
            </a:r>
            <a:r>
              <a:rPr lang="en-US" sz="2000" b="0" dirty="0" smtClean="0"/>
              <a:t>plan/contemplate/ configure SBP</a:t>
            </a:r>
            <a:r>
              <a:rPr lang="en-US" sz="2000" b="0" dirty="0" smtClean="0"/>
              <a:t>, the SBP initiator needs to know which </a:t>
            </a:r>
            <a:r>
              <a:rPr lang="en-US" sz="2000" b="0" dirty="0" smtClean="0"/>
              <a:t>devices </a:t>
            </a:r>
            <a:r>
              <a:rPr lang="en-US" sz="2000" b="0" dirty="0" smtClean="0"/>
              <a:t>in the AP’s network are 11bf compatible (and thus can potentially join the WLAN sensing procedure).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0" dirty="0" smtClean="0"/>
              <a:t>To enable SBP usage, we need the following: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>
                <a:solidFill>
                  <a:srgbClr val="0000FF"/>
                </a:solidFill>
              </a:rPr>
              <a:t>SBP initiator should be able to request, and the AP should be able to provide, </a:t>
            </a:r>
            <a:r>
              <a:rPr lang="en-US" b="0" u="sng" dirty="0" smtClean="0">
                <a:solidFill>
                  <a:srgbClr val="0000FF"/>
                </a:solidFill>
              </a:rPr>
              <a:t>a list of 11bf compatible devices</a:t>
            </a:r>
            <a:r>
              <a:rPr lang="en-US" b="0" dirty="0" smtClean="0">
                <a:solidFill>
                  <a:srgbClr val="0000FF"/>
                </a:solidFill>
              </a:rPr>
              <a:t> in the AP’s network, together with </a:t>
            </a:r>
            <a:r>
              <a:rPr lang="en-US" b="0" u="sng" dirty="0" smtClean="0">
                <a:solidFill>
                  <a:srgbClr val="0000FF"/>
                </a:solidFill>
              </a:rPr>
              <a:t>associated device information </a:t>
            </a:r>
            <a:r>
              <a:rPr lang="en-US" b="0" dirty="0" smtClean="0">
                <a:solidFill>
                  <a:srgbClr val="0000FF"/>
                </a:solidFill>
              </a:rPr>
              <a:t>(</a:t>
            </a:r>
            <a:r>
              <a:rPr lang="en-US" dirty="0" smtClean="0">
                <a:solidFill>
                  <a:srgbClr val="0000FF"/>
                </a:solidFill>
              </a:rPr>
              <a:t>e.g. </a:t>
            </a:r>
            <a:r>
              <a:rPr lang="en-US" b="0" dirty="0" smtClean="0">
                <a:solidFill>
                  <a:srgbClr val="0000FF"/>
                </a:solidFill>
              </a:rPr>
              <a:t>device </a:t>
            </a:r>
            <a:r>
              <a:rPr lang="en-US" b="0" dirty="0" smtClean="0">
                <a:solidFill>
                  <a:srgbClr val="0000FF"/>
                </a:solidFill>
              </a:rPr>
              <a:t>name, host name, vendor class ID, device product </a:t>
            </a:r>
            <a:r>
              <a:rPr lang="en-US" b="0" dirty="0" smtClean="0">
                <a:solidFill>
                  <a:srgbClr val="0000FF"/>
                </a:solidFill>
              </a:rPr>
              <a:t>name, if available).</a:t>
            </a:r>
            <a:endParaRPr lang="en-US" b="0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The list of 11bf compatible </a:t>
            </a:r>
            <a:r>
              <a:rPr lang="en-US" sz="2000" b="0" dirty="0" smtClean="0">
                <a:solidFill>
                  <a:schemeClr val="tx1"/>
                </a:solidFill>
              </a:rPr>
              <a:t>devices and the associated device info may be requested by/made </a:t>
            </a:r>
            <a:r>
              <a:rPr lang="en-US" sz="2000" b="0" dirty="0" smtClean="0">
                <a:solidFill>
                  <a:schemeClr val="tx1"/>
                </a:solidFill>
              </a:rPr>
              <a:t>available to SBP initiator </a:t>
            </a:r>
            <a:r>
              <a:rPr lang="en-US" sz="2000" b="0" i="1" dirty="0" smtClean="0">
                <a:solidFill>
                  <a:schemeClr val="tx1"/>
                </a:solidFill>
              </a:rPr>
              <a:t>before</a:t>
            </a:r>
            <a:r>
              <a:rPr lang="en-US" sz="2000" b="0" dirty="0" smtClean="0">
                <a:solidFill>
                  <a:schemeClr val="tx1"/>
                </a:solidFill>
              </a:rPr>
              <a:t> SBP initiator sends SBP request to AP.</a:t>
            </a:r>
          </a:p>
          <a:p>
            <a:pPr>
              <a:spcAft>
                <a:spcPts val="600"/>
              </a:spcAft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83973" y="6477000"/>
            <a:ext cx="4246027" cy="180975"/>
          </a:xfrm>
        </p:spPr>
        <p:txBody>
          <a:bodyPr/>
          <a:lstStyle/>
          <a:p>
            <a:r>
              <a:rPr lang="en-GB" dirty="0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Apr 2022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2</a:t>
            </a:r>
            <a:r>
              <a:rPr lang="en-US" dirty="0" smtClean="0"/>
              <a:t>: Selected non-AP 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0" dirty="0" smtClean="0"/>
              <a:t>From the list of 11bf compatible devices (made available by AP as described in Need1), the SBP initiator may </a:t>
            </a:r>
            <a:r>
              <a:rPr lang="en-US" sz="2000" b="0" dirty="0" smtClean="0"/>
              <a:t>only want </a:t>
            </a:r>
            <a:r>
              <a:rPr lang="en-US" sz="2000" b="0" dirty="0" smtClean="0"/>
              <a:t>sensing measurements associated with </a:t>
            </a:r>
            <a:r>
              <a:rPr lang="en-US" sz="2000" b="0" dirty="0" smtClean="0"/>
              <a:t>some </a:t>
            </a:r>
            <a:r>
              <a:rPr lang="en-US" sz="2000" b="0" dirty="0" smtClean="0"/>
              <a:t>“selected” non-AP STAs (sensing responders).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0" dirty="0" smtClean="0"/>
              <a:t>To enable useful SBP usage, we need the following: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>
                <a:solidFill>
                  <a:srgbClr val="0000FF"/>
                </a:solidFill>
              </a:rPr>
              <a:t>SBP initiator should be able to request the AP to, and the AP should be able to, </a:t>
            </a:r>
            <a:r>
              <a:rPr lang="en-US" b="0" u="sng" dirty="0" smtClean="0">
                <a:solidFill>
                  <a:srgbClr val="0000FF"/>
                </a:solidFill>
              </a:rPr>
              <a:t>restrict</a:t>
            </a:r>
            <a:r>
              <a:rPr lang="en-US" b="0" dirty="0" smtClean="0">
                <a:solidFill>
                  <a:srgbClr val="0000FF"/>
                </a:solidFill>
              </a:rPr>
              <a:t> or </a:t>
            </a:r>
            <a:r>
              <a:rPr lang="en-US" b="0" u="sng" dirty="0" smtClean="0">
                <a:solidFill>
                  <a:srgbClr val="0000FF"/>
                </a:solidFill>
              </a:rPr>
              <a:t>limit</a:t>
            </a:r>
            <a:r>
              <a:rPr lang="en-US" b="0" dirty="0" smtClean="0">
                <a:solidFill>
                  <a:srgbClr val="0000FF"/>
                </a:solidFill>
              </a:rPr>
              <a:t> the WLAN </a:t>
            </a:r>
            <a:r>
              <a:rPr lang="en-US" b="0" dirty="0" smtClean="0">
                <a:solidFill>
                  <a:srgbClr val="0000FF"/>
                </a:solidFill>
              </a:rPr>
              <a:t>sensing </a:t>
            </a:r>
            <a:r>
              <a:rPr lang="en-US" b="0" dirty="0" smtClean="0">
                <a:solidFill>
                  <a:srgbClr val="0000FF"/>
                </a:solidFill>
              </a:rPr>
              <a:t>procedure of an SBP to a </a:t>
            </a:r>
            <a:r>
              <a:rPr lang="en-US" b="0" dirty="0" smtClean="0">
                <a:solidFill>
                  <a:srgbClr val="0000FF"/>
                </a:solidFill>
              </a:rPr>
              <a:t>list of </a:t>
            </a:r>
            <a:r>
              <a:rPr lang="en-US" b="0" u="sng" dirty="0" smtClean="0">
                <a:solidFill>
                  <a:srgbClr val="0000FF"/>
                </a:solidFill>
              </a:rPr>
              <a:t>selected</a:t>
            </a:r>
            <a:r>
              <a:rPr lang="en-US" b="0" dirty="0" smtClean="0">
                <a:solidFill>
                  <a:srgbClr val="0000FF"/>
                </a:solidFill>
              </a:rPr>
              <a:t> 11bf-compatible non-AP STAs.</a:t>
            </a:r>
          </a:p>
          <a:p>
            <a:pPr>
              <a:spcAft>
                <a:spcPts val="600"/>
              </a:spcAft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83973" y="6477000"/>
            <a:ext cx="4246027" cy="180975"/>
          </a:xfrm>
        </p:spPr>
        <p:txBody>
          <a:bodyPr/>
          <a:lstStyle/>
          <a:p>
            <a:r>
              <a:rPr lang="en-GB" dirty="0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Apr 2022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 smtClean="0"/>
              <a:t>Some Needed SBP Use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4105499"/>
            <a:ext cx="703627" cy="5488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8600" y="5105400"/>
            <a:ext cx="644914" cy="5131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7800" y="5638800"/>
            <a:ext cx="846852" cy="4873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67AA864-CC69-4EC0-B022-60DA5C7859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5105400"/>
            <a:ext cx="571758" cy="3581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E671EC6-AB09-4C90-878E-21BA8F4BB7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724725" y="5644946"/>
            <a:ext cx="856675" cy="451054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143000" y="4578146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981200" y="4730546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685800" y="4038600"/>
            <a:ext cx="1676400" cy="43088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AP=Sensing </a:t>
            </a:r>
            <a:r>
              <a:rPr lang="en-US" sz="1400" dirty="0">
                <a:solidFill>
                  <a:schemeClr val="tx1"/>
                </a:solidFill>
              </a:rPr>
              <a:t>Initiator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Sensing </a:t>
            </a:r>
            <a:r>
              <a:rPr lang="en-US" sz="1400" dirty="0" smtClean="0">
                <a:solidFill>
                  <a:schemeClr val="tx1"/>
                </a:solidFill>
              </a:rPr>
              <a:t>Transmitter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xmlns="" id="{B1680D07-6698-4CFF-A0B8-57FE8767E217}"/>
              </a:ext>
            </a:extLst>
          </p:cNvPr>
          <p:cNvCxnSpPr>
            <a:cxnSpLocks/>
          </p:cNvCxnSpPr>
          <p:nvPr/>
        </p:nvCxnSpPr>
        <p:spPr>
          <a:xfrm flipV="1">
            <a:off x="1219200" y="4654346"/>
            <a:ext cx="1066800" cy="457200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2057400" y="4730546"/>
            <a:ext cx="381000" cy="914400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3962400" y="5943600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xmlns="" id="{333D6D40-E69E-46DF-B0EC-71DE9D0FFA22}"/>
              </a:ext>
            </a:extLst>
          </p:cNvPr>
          <p:cNvCxnSpPr>
            <a:cxnSpLocks/>
          </p:cNvCxnSpPr>
          <p:nvPr/>
        </p:nvCxnSpPr>
        <p:spPr>
          <a:xfrm flipV="1">
            <a:off x="3962400" y="6172199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4572000" y="5791200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PPDU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4648200" y="6019800"/>
            <a:ext cx="29718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Optional CSI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152400" y="1371600"/>
            <a:ext cx="5029200" cy="213135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3</a:t>
            </a:r>
            <a:r>
              <a:rPr lang="en-US" sz="1800" dirty="0" smtClean="0">
                <a:solidFill>
                  <a:schemeClr val="tx1"/>
                </a:solidFill>
              </a:rPr>
              <a:t>: Selective </a:t>
            </a:r>
            <a:r>
              <a:rPr lang="en-US" sz="1800" dirty="0" smtClean="0">
                <a:solidFill>
                  <a:schemeClr val="tx1"/>
                </a:solidFill>
              </a:rPr>
              <a:t>SBP </a:t>
            </a:r>
            <a:r>
              <a:rPr lang="en-US" sz="1800" dirty="0" smtClean="0">
                <a:solidFill>
                  <a:srgbClr val="FF0000"/>
                </a:solidFill>
              </a:rPr>
              <a:t>(NEEDED)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 sensing </a:t>
            </a:r>
            <a:r>
              <a:rPr lang="en-US" sz="1800" dirty="0" smtClean="0">
                <a:solidFill>
                  <a:schemeClr val="tx1"/>
                </a:solidFill>
              </a:rPr>
              <a:t>initiator/transmitter (SBP responder)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Selected </a:t>
            </a:r>
            <a:r>
              <a:rPr lang="en-US" sz="1800" dirty="0" smtClean="0">
                <a:solidFill>
                  <a:schemeClr val="tx1"/>
                </a:solidFill>
              </a:rPr>
              <a:t>non-AP </a:t>
            </a:r>
            <a:r>
              <a:rPr lang="en-US" sz="1800" dirty="0" smtClean="0">
                <a:solidFill>
                  <a:schemeClr val="tx1"/>
                </a:solidFill>
              </a:rPr>
              <a:t>STA=sensing </a:t>
            </a:r>
            <a:r>
              <a:rPr lang="en-US" sz="1800" dirty="0" smtClean="0">
                <a:solidFill>
                  <a:schemeClr val="tx1"/>
                </a:solidFill>
              </a:rPr>
              <a:t>responder/receiver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</a:rPr>
              <a:t>SBP </a:t>
            </a:r>
            <a:r>
              <a:rPr lang="en-US" sz="1800" u="sng" dirty="0" smtClean="0">
                <a:solidFill>
                  <a:srgbClr val="FF0000"/>
                </a:solidFill>
              </a:rPr>
              <a:t>restricted</a:t>
            </a:r>
            <a:r>
              <a:rPr lang="en-US" sz="1800" dirty="0" smtClean="0">
                <a:solidFill>
                  <a:srgbClr val="FF0000"/>
                </a:solidFill>
              </a:rPr>
              <a:t> to </a:t>
            </a:r>
            <a:r>
              <a:rPr lang="en-US" sz="1800" u="sng" dirty="0" smtClean="0">
                <a:solidFill>
                  <a:srgbClr val="FF0000"/>
                </a:solidFill>
              </a:rPr>
              <a:t>selected</a:t>
            </a:r>
            <a:r>
              <a:rPr lang="en-US" sz="1800" dirty="0" smtClean="0">
                <a:solidFill>
                  <a:srgbClr val="FF0000"/>
                </a:solidFill>
              </a:rPr>
              <a:t> non-AP STAs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Sensing measurements (e.g. CSI) optionally fed back to </a:t>
            </a:r>
            <a:r>
              <a:rPr lang="en-US" sz="1800" dirty="0" smtClean="0">
                <a:solidFill>
                  <a:schemeClr val="tx1"/>
                </a:solidFill>
              </a:rPr>
              <a:t>SBP initiator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endParaRPr lang="en-US" sz="1800" b="1" dirty="0" smtClean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-76200" y="5486400"/>
            <a:ext cx="2057400" cy="64633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Selected</a:t>
            </a:r>
            <a:r>
              <a:rPr lang="en-US" sz="1400" dirty="0" smtClean="0">
                <a:solidFill>
                  <a:schemeClr val="tx1"/>
                </a:solidFill>
              </a:rPr>
              <a:t> non-AP STAs: Sensing Responder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Sensing </a:t>
            </a:r>
            <a:r>
              <a:rPr lang="en-US" sz="1400" dirty="0" smtClean="0">
                <a:solidFill>
                  <a:schemeClr val="tx1"/>
                </a:solidFill>
              </a:rPr>
              <a:t>Receiver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xmlns="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8600" y="3733800"/>
            <a:ext cx="644914" cy="513109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3429000" y="3429000"/>
            <a:ext cx="1676400" cy="21544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SBP </a:t>
            </a:r>
            <a:r>
              <a:rPr lang="en-US" sz="1400" dirty="0" smtClean="0">
                <a:solidFill>
                  <a:schemeClr val="tx1"/>
                </a:solidFill>
              </a:rPr>
              <a:t>initiator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2971800" y="3886200"/>
            <a:ext cx="1066800" cy="45720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xmlns="" id="{B1680D07-6698-4CFF-A0B8-57FE8767E217}"/>
              </a:ext>
            </a:extLst>
          </p:cNvPr>
          <p:cNvCxnSpPr>
            <a:cxnSpLocks/>
          </p:cNvCxnSpPr>
          <p:nvPr/>
        </p:nvCxnSpPr>
        <p:spPr>
          <a:xfrm flipV="1">
            <a:off x="3048000" y="3962400"/>
            <a:ext cx="1066800" cy="457200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xmlns="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3962400" y="6383179"/>
            <a:ext cx="607865" cy="1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4648200" y="6230779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SBP request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xmlns="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34400" y="4115203"/>
            <a:ext cx="703627" cy="548847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1600" y="5638800"/>
            <a:ext cx="846852" cy="487375"/>
          </a:xfrm>
          <a:prstGeom prst="rect">
            <a:avLst/>
          </a:prstGeom>
        </p:spPr>
      </p:pic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9220200" y="4708340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8991600" y="4740250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xmlns="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7162800" y="4038600"/>
            <a:ext cx="1219200" cy="457200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9144000" y="4038600"/>
            <a:ext cx="1828800" cy="43088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AP=Sensing </a:t>
            </a:r>
            <a:r>
              <a:rPr lang="en-US" sz="1400" dirty="0">
                <a:solidFill>
                  <a:schemeClr val="tx1"/>
                </a:solidFill>
              </a:rPr>
              <a:t>Initiator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Sensing </a:t>
            </a:r>
            <a:r>
              <a:rPr lang="en-US" sz="1400" dirty="0" smtClean="0">
                <a:solidFill>
                  <a:schemeClr val="tx1"/>
                </a:solidFill>
              </a:rPr>
              <a:t>Receiver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6553200" y="1371600"/>
            <a:ext cx="5029200" cy="181588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4</a:t>
            </a:r>
            <a:r>
              <a:rPr lang="en-US" sz="1800" dirty="0" smtClean="0">
                <a:solidFill>
                  <a:schemeClr val="tx1"/>
                </a:solidFill>
              </a:rPr>
              <a:t>: Selective </a:t>
            </a:r>
            <a:r>
              <a:rPr lang="en-US" sz="1800" dirty="0" smtClean="0">
                <a:solidFill>
                  <a:schemeClr val="tx1"/>
                </a:solidFill>
              </a:rPr>
              <a:t>SBP </a:t>
            </a:r>
            <a:r>
              <a:rPr lang="en-US" sz="1800" dirty="0" smtClean="0">
                <a:solidFill>
                  <a:srgbClr val="FF0000"/>
                </a:solidFill>
              </a:rPr>
              <a:t>(NEEDED)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 sensing </a:t>
            </a:r>
            <a:r>
              <a:rPr lang="en-US" sz="1800" dirty="0" smtClean="0">
                <a:solidFill>
                  <a:schemeClr val="tx1"/>
                </a:solidFill>
              </a:rPr>
              <a:t>initiator/receiver (SBP responder)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Selected non-AP STA=sensing </a:t>
            </a:r>
            <a:r>
              <a:rPr lang="en-US" sz="1800" dirty="0" smtClean="0">
                <a:solidFill>
                  <a:schemeClr val="tx1"/>
                </a:solidFill>
              </a:rPr>
              <a:t>responder/transmitter 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</a:rPr>
              <a:t>SBP </a:t>
            </a:r>
            <a:r>
              <a:rPr lang="en-US" sz="1800" u="sng" dirty="0" smtClean="0">
                <a:solidFill>
                  <a:srgbClr val="FF0000"/>
                </a:solidFill>
              </a:rPr>
              <a:t>restricted</a:t>
            </a:r>
            <a:r>
              <a:rPr lang="en-US" sz="1800" dirty="0" smtClean="0">
                <a:solidFill>
                  <a:srgbClr val="FF0000"/>
                </a:solidFill>
              </a:rPr>
              <a:t> to </a:t>
            </a:r>
            <a:r>
              <a:rPr lang="en-US" sz="1800" u="sng" dirty="0" smtClean="0">
                <a:solidFill>
                  <a:srgbClr val="FF0000"/>
                </a:solidFill>
              </a:rPr>
              <a:t>selected</a:t>
            </a:r>
            <a:r>
              <a:rPr lang="en-US" sz="1800" dirty="0" smtClean="0">
                <a:solidFill>
                  <a:srgbClr val="FF0000"/>
                </a:solidFill>
              </a:rPr>
              <a:t> non-AP STAs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Sensing measurements (e.g. CSI) optionally fed back to </a:t>
            </a:r>
            <a:r>
              <a:rPr lang="en-US" sz="1800" dirty="0" smtClean="0">
                <a:solidFill>
                  <a:schemeClr val="tx1"/>
                </a:solidFill>
              </a:rPr>
              <a:t>SBP initiator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9982200" y="5638800"/>
            <a:ext cx="2057400" cy="64633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Selected non-AP STAs: Sensing Responder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Sensing </a:t>
            </a:r>
            <a:r>
              <a:rPr lang="en-US" sz="1400" dirty="0" smtClean="0">
                <a:solidFill>
                  <a:schemeClr val="tx1"/>
                </a:solidFill>
              </a:rPr>
              <a:t>Transmitter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xmlns="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7000" y="3733800"/>
            <a:ext cx="644914" cy="513109"/>
          </a:xfrm>
          <a:prstGeom prst="rect">
            <a:avLst/>
          </a:prstGeom>
        </p:spPr>
      </p:pic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7239000" y="3962400"/>
            <a:ext cx="1219200" cy="45720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7162800" y="3657600"/>
            <a:ext cx="1676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SBP </a:t>
            </a:r>
            <a:r>
              <a:rPr lang="en-US" sz="1600" dirty="0" smtClean="0">
                <a:solidFill>
                  <a:schemeClr val="tx1"/>
                </a:solidFill>
              </a:rPr>
              <a:t>initiator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800600" y="5105400"/>
            <a:ext cx="22635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Non-selected</a:t>
            </a:r>
            <a:r>
              <a:rPr lang="en-US" sz="1400" dirty="0" smtClean="0">
                <a:solidFill>
                  <a:schemeClr val="tx1"/>
                </a:solidFill>
              </a:rPr>
              <a:t> non-AP STAs: </a:t>
            </a:r>
            <a:endParaRPr lang="en-US" sz="1400" dirty="0"/>
          </a:p>
        </p:txBody>
      </p:sp>
      <p:sp>
        <p:nvSpPr>
          <p:cNvPr id="56" name="Oval 55"/>
          <p:cNvSpPr/>
          <p:nvPr/>
        </p:nvSpPr>
        <p:spPr bwMode="auto">
          <a:xfrm rot="1801140">
            <a:off x="241093" y="5187322"/>
            <a:ext cx="2263936" cy="784417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xmlns="" id="{A67AA864-CC69-4EC0-B022-60DA5C7859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10800" y="5181600"/>
            <a:ext cx="571758" cy="358116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xmlns="" id="{FE671EC6-AB09-4C90-878E-21BA8F4BB7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7924800" y="5791200"/>
            <a:ext cx="856675" cy="451054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xmlns="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6600" y="5105400"/>
            <a:ext cx="644914" cy="513109"/>
          </a:xfrm>
          <a:prstGeom prst="rect">
            <a:avLst/>
          </a:prstGeom>
        </p:spPr>
      </p:pic>
      <p:sp>
        <p:nvSpPr>
          <p:cNvPr id="57" name="Oval 56"/>
          <p:cNvSpPr/>
          <p:nvPr/>
        </p:nvSpPr>
        <p:spPr bwMode="auto">
          <a:xfrm rot="19964026">
            <a:off x="8816046" y="5199613"/>
            <a:ext cx="2263936" cy="780668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Oval 71"/>
          <p:cNvSpPr/>
          <p:nvPr/>
        </p:nvSpPr>
        <p:spPr bwMode="auto">
          <a:xfrm rot="19964026">
            <a:off x="2677531" y="5115242"/>
            <a:ext cx="2263936" cy="927724"/>
          </a:xfrm>
          <a:prstGeom prst="ellipse">
            <a:avLst/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Oval 72"/>
          <p:cNvSpPr/>
          <p:nvPr/>
        </p:nvSpPr>
        <p:spPr bwMode="auto">
          <a:xfrm rot="1854599">
            <a:off x="6706914" y="5163802"/>
            <a:ext cx="2263936" cy="927724"/>
          </a:xfrm>
          <a:prstGeom prst="ellipse">
            <a:avLst/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 (SP1)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agree to add the following to SFD </a:t>
            </a:r>
            <a:r>
              <a:rPr lang="en-US" sz="2000" dirty="0" smtClean="0"/>
              <a:t>(and/or D0.1)?</a:t>
            </a:r>
            <a:endParaRPr lang="en-US" sz="2000" dirty="0" smtClean="0"/>
          </a:p>
          <a:p>
            <a:r>
              <a:rPr lang="en-US" sz="2000" b="0" i="1" dirty="0" smtClean="0"/>
              <a:t>	</a:t>
            </a:r>
            <a:r>
              <a:rPr lang="en-US" sz="2000" b="0" i="1" dirty="0" smtClean="0"/>
              <a:t>“The SBP </a:t>
            </a:r>
            <a:r>
              <a:rPr lang="en-US" sz="2000" b="0" i="1" dirty="0" smtClean="0"/>
              <a:t>initiator should be able to request, and the </a:t>
            </a:r>
            <a:r>
              <a:rPr lang="en-US" sz="2000" b="0" i="1" dirty="0" smtClean="0"/>
              <a:t>SBP responder (an AP) </a:t>
            </a:r>
            <a:r>
              <a:rPr lang="en-US" sz="2000" b="0" i="1" dirty="0" smtClean="0"/>
              <a:t>should be able to provide, a list of 11bf compatible </a:t>
            </a:r>
            <a:r>
              <a:rPr lang="en-US" sz="2000" b="0" i="1" dirty="0" smtClean="0"/>
              <a:t>non-AP STAs in </a:t>
            </a:r>
            <a:r>
              <a:rPr lang="en-US" sz="2000" b="0" i="1" dirty="0" smtClean="0"/>
              <a:t>the AP’s </a:t>
            </a:r>
            <a:r>
              <a:rPr lang="en-US" sz="2000" b="0" i="1" dirty="0" smtClean="0"/>
              <a:t>WLAN network</a:t>
            </a:r>
            <a:r>
              <a:rPr lang="en-US" sz="2000" b="0" i="1" dirty="0" smtClean="0"/>
              <a:t>, together with associated </a:t>
            </a:r>
            <a:r>
              <a:rPr lang="en-US" sz="2000" b="0" i="1" dirty="0" smtClean="0"/>
              <a:t>non-AP STA information (</a:t>
            </a:r>
            <a:r>
              <a:rPr lang="en-US" sz="2000" b="0" i="1" dirty="0" smtClean="0"/>
              <a:t>e.g. </a:t>
            </a:r>
            <a:r>
              <a:rPr lang="en-US" sz="2000" b="0" i="1" dirty="0" smtClean="0"/>
              <a:t>device </a:t>
            </a:r>
            <a:r>
              <a:rPr lang="en-US" sz="2000" b="0" i="1" dirty="0" smtClean="0"/>
              <a:t>name, host name, vendor class ID, device product </a:t>
            </a:r>
            <a:r>
              <a:rPr lang="en-US" sz="2000" b="0" i="1" dirty="0" smtClean="0"/>
              <a:t>name, if available).”</a:t>
            </a:r>
            <a:endParaRPr lang="en-US" sz="2000" b="0" i="1" dirty="0" smtClean="0"/>
          </a:p>
          <a:p>
            <a:endParaRPr lang="en-US" sz="2000" i="1" dirty="0" smtClean="0"/>
          </a:p>
          <a:p>
            <a:pPr marL="690563" indent="-457200">
              <a:buAutoNum type="arabicPeriod"/>
            </a:pPr>
            <a:r>
              <a:rPr lang="en-US" sz="2000" dirty="0" smtClean="0"/>
              <a:t>Yes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No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Abstain</a:t>
            </a:r>
          </a:p>
          <a:p>
            <a:pPr marL="457200" indent="-457200">
              <a:buAutoNum type="arabicPeriod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Apr 2022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 (SP2)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agree to add the following to SFD </a:t>
            </a:r>
            <a:r>
              <a:rPr lang="en-US" sz="2000" dirty="0" smtClean="0"/>
              <a:t>(and/or D0.1)?</a:t>
            </a:r>
            <a:endParaRPr lang="en-US" sz="2000" dirty="0" smtClean="0"/>
          </a:p>
          <a:p>
            <a:r>
              <a:rPr lang="en-US" sz="2000" b="0" i="1" dirty="0" smtClean="0"/>
              <a:t>	</a:t>
            </a:r>
            <a:r>
              <a:rPr lang="en-US" sz="2000" b="0" i="1" dirty="0" smtClean="0"/>
              <a:t>“The SBP </a:t>
            </a:r>
            <a:r>
              <a:rPr lang="en-US" sz="2000" b="0" i="1" dirty="0" smtClean="0"/>
              <a:t>initiator should be able to request the SBP responder (AP</a:t>
            </a:r>
            <a:r>
              <a:rPr lang="en-US" sz="2000" b="0" i="1" dirty="0" smtClean="0"/>
              <a:t>) to, and the SBP responder should be able to, </a:t>
            </a:r>
            <a:r>
              <a:rPr lang="en-US" sz="2000" b="0" i="1" u="sng" dirty="0" smtClean="0"/>
              <a:t>restrict</a:t>
            </a:r>
            <a:r>
              <a:rPr lang="en-US" sz="2000" b="0" i="1" dirty="0" smtClean="0"/>
              <a:t> </a:t>
            </a:r>
            <a:r>
              <a:rPr lang="en-US" sz="2000" b="0" i="1" dirty="0" smtClean="0"/>
              <a:t>the sensing procedure in an SBP </a:t>
            </a:r>
            <a:r>
              <a:rPr lang="en-US" sz="2000" b="0" i="1" dirty="0" smtClean="0"/>
              <a:t>to a list of </a:t>
            </a:r>
            <a:r>
              <a:rPr lang="en-US" sz="2000" b="0" i="1" u="sng" dirty="0" smtClean="0"/>
              <a:t>selected</a:t>
            </a:r>
            <a:r>
              <a:rPr lang="en-US" sz="2000" b="0" i="1" dirty="0" smtClean="0"/>
              <a:t> 11bf-compatible </a:t>
            </a:r>
            <a:r>
              <a:rPr lang="en-US" sz="2000" b="0" i="1" dirty="0" smtClean="0"/>
              <a:t>non-AP STAs.”</a:t>
            </a:r>
            <a:endParaRPr lang="en-US" sz="2000" b="0" i="1" dirty="0" smtClean="0"/>
          </a:p>
          <a:p>
            <a:endParaRPr lang="en-US" sz="2000" i="1" dirty="0" smtClean="0"/>
          </a:p>
          <a:p>
            <a:pPr marL="690563" indent="-457200">
              <a:buAutoNum type="arabicPeriod"/>
            </a:pPr>
            <a:r>
              <a:rPr lang="en-US" sz="2000" dirty="0" smtClean="0"/>
              <a:t>Yes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No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Abstain</a:t>
            </a:r>
          </a:p>
          <a:p>
            <a:pPr marL="457200" indent="-457200">
              <a:buAutoNum type="arabicPeriod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Apr 2022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_802-11-Submission-16-9_ppt200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DD6B17-2002-48CE-BC90-1BC614AA335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4372534-44A3-4990-8A66-EA9D7A21C8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C39185-4AEF-48CB-BDD5-F4EF06AC9B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template_802-11-Submission-16-9_ppt2007</Template>
  <TotalTime>39225</TotalTime>
  <Words>622</Words>
  <Application>Microsoft Office PowerPoint</Application>
  <PresentationFormat>Custom</PresentationFormat>
  <Paragraphs>113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template_802-11-Submission-16-9_ppt2007</vt:lpstr>
      <vt:lpstr>A Discussion of SBP Use Cases</vt:lpstr>
      <vt:lpstr>Review of SBP Use Cases</vt:lpstr>
      <vt:lpstr>Need 1: information of Non-AP STAs</vt:lpstr>
      <vt:lpstr>Need 2: Selected non-AP STAs</vt:lpstr>
      <vt:lpstr>Some Needed SBP Use Cases</vt:lpstr>
      <vt:lpstr>Straw Poll 1 (SP1)</vt:lpstr>
      <vt:lpstr>Straw Poll 2 (SP2)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eeau90</dc:creator>
  <cp:lastModifiedBy>Oscar Au</cp:lastModifiedBy>
  <cp:revision>615</cp:revision>
  <cp:lastPrinted>1601-01-01T00:00:00Z</cp:lastPrinted>
  <dcterms:created xsi:type="dcterms:W3CDTF">2019-09-04T16:40:26Z</dcterms:created>
  <dcterms:modified xsi:type="dcterms:W3CDTF">2022-04-26T01:34:15Z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