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5" r:id="rId35"/>
    <p:sldId id="2484" r:id="rId36"/>
    <p:sldId id="2480" r:id="rId37"/>
    <p:sldId id="2401" r:id="rId38"/>
    <p:sldId id="2481" r:id="rId39"/>
    <p:sldId id="2392" r:id="rId40"/>
    <p:sldId id="2483" r:id="rId41"/>
    <p:sldId id="2482" r:id="rId42"/>
    <p:sldId id="709" r:id="rId43"/>
    <p:sldId id="2489" r:id="rId44"/>
    <p:sldId id="2456" r:id="rId45"/>
    <p:sldId id="2457" r:id="rId46"/>
    <p:sldId id="2458" r:id="rId47"/>
    <p:sldId id="2488" r:id="rId48"/>
    <p:sldId id="2487" r:id="rId49"/>
    <p:sldId id="2486" r:id="rId50"/>
    <p:sldId id="2490" r:id="rId51"/>
    <p:sldId id="2491" r:id="rId52"/>
    <p:sldId id="2492" r:id="rId53"/>
    <p:sldId id="2493" r:id="rId54"/>
    <p:sldId id="2494" r:id="rId55"/>
    <p:sldId id="2495" r:id="rId56"/>
    <p:sldId id="2496" r:id="rId57"/>
    <p:sldId id="2497" r:id="rId58"/>
    <p:sldId id="2498" r:id="rId59"/>
    <p:sldId id="2499" r:id="rId60"/>
    <p:sldId id="2500" r:id="rId61"/>
    <p:sldId id="2501" r:id="rId62"/>
    <p:sldId id="2502" r:id="rId63"/>
    <p:sldId id="2503" r:id="rId64"/>
    <p:sldId id="315" r:id="rId65"/>
    <p:sldId id="312" r:id="rId66"/>
    <p:sldId id="318" r:id="rId67"/>
    <p:sldId id="472" r:id="rId68"/>
    <p:sldId id="473" r:id="rId69"/>
    <p:sldId id="474" r:id="rId70"/>
    <p:sldId id="480" r:id="rId71"/>
    <p:sldId id="259" r:id="rId72"/>
    <p:sldId id="260" r:id="rId73"/>
    <p:sldId id="261" r:id="rId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5"/>
            <p14:sldId id="2484"/>
            <p14:sldId id="2480"/>
            <p14:sldId id="2401"/>
            <p14:sldId id="2481"/>
            <p14:sldId id="2392"/>
            <p14:sldId id="2483"/>
            <p14:sldId id="2482"/>
            <p14:sldId id="709"/>
          </p14:sldIdLst>
        </p14:section>
        <p14:section name="June 22nd - TGaz Telecon" id="{594A7552-B389-4690-A594-5F9C642B8B76}">
          <p14:sldIdLst>
            <p14:sldId id="2489"/>
            <p14:sldId id="2456"/>
            <p14:sldId id="2457"/>
            <p14:sldId id="2458"/>
            <p14:sldId id="2488"/>
            <p14:sldId id="2487"/>
            <p14:sldId id="2486"/>
          </p14:sldIdLst>
        </p14:section>
        <p14:section name="June 29th - TGaz Telecon" id="{AC3FBFEC-F337-40F3-825D-9A445E7B8887}">
          <p14:sldIdLst>
            <p14:sldId id="2490"/>
            <p14:sldId id="2491"/>
            <p14:sldId id="2492"/>
            <p14:sldId id="2493"/>
            <p14:sldId id="2494"/>
            <p14:sldId id="2495"/>
            <p14:sldId id="2496"/>
          </p14:sldIdLst>
        </p14:section>
        <p14:section name="July 6th" id="{CB8A5EC9-BA7C-4CEA-848F-73BE9F00FE8C}">
          <p14:sldIdLst>
            <p14:sldId id="2497"/>
            <p14:sldId id="2498"/>
            <p14:sldId id="2499"/>
            <p14:sldId id="2500"/>
            <p14:sldId id="2501"/>
            <p14:sldId id="2502"/>
            <p14:sldId id="250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509" autoAdjust="0"/>
    <p:restoredTop sz="96807" autoAdjust="0"/>
  </p:normalViewPr>
  <p:slideViewPr>
    <p:cSldViewPr>
      <p:cViewPr varScale="1">
        <p:scale>
          <a:sx n="115" d="100"/>
          <a:sy n="115" d="100"/>
        </p:scale>
        <p:origin x="744" y="9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463220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2059655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95241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Tianyu Wu – ready for motion (8 min)</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 (7 min)</a:t>
            </a:r>
          </a:p>
          <a:p>
            <a:pPr lvl="1" algn="just">
              <a:spcBef>
                <a:spcPct val="20000"/>
              </a:spcBef>
              <a:buFontTx/>
              <a:buChar char="•"/>
            </a:pPr>
            <a:r>
              <a:rPr lang="en-US" sz="1400" dirty="0"/>
              <a:t>11-22-758 Comment Resolution SA1 - CID 7300  (Niranjan Grandhe) – 20 min</a:t>
            </a:r>
          </a:p>
          <a:p>
            <a:pPr lvl="1" algn="just">
              <a:spcBef>
                <a:spcPct val="20000"/>
              </a:spcBef>
              <a:buFontTx/>
              <a:buChar char="•"/>
            </a:pPr>
            <a:r>
              <a:rPr lang="en-US" sz="1400" dirty="0"/>
              <a:t>11-22-739 </a:t>
            </a:r>
            <a:r>
              <a:rPr lang="en-US" sz="1400" kern="1200" dirty="0">
                <a:solidFill>
                  <a:schemeClr val="dk1"/>
                </a:solidFill>
                <a:cs typeface="+mn-cs"/>
              </a:rPr>
              <a:t>CR sab1 CID 7217 (Tianyu Wu) – 15min</a:t>
            </a:r>
          </a:p>
          <a:p>
            <a:pPr lvl="1" algn="just">
              <a:spcBef>
                <a:spcPct val="20000"/>
              </a:spcBef>
              <a:buFontTx/>
              <a:buChar char="•"/>
            </a:pPr>
            <a:r>
              <a:rPr lang="en-US" sz="1400" dirty="0"/>
              <a:t>11-22-767 Comment resolution SA 1 LTF Vector edit (Christina Berger) (5min)</a:t>
            </a:r>
          </a:p>
          <a:p>
            <a:pPr algn="just">
              <a:spcBef>
                <a:spcPct val="20000"/>
              </a:spcBef>
              <a:buFontTx/>
              <a:buChar char="•"/>
            </a:pPr>
            <a:r>
              <a:rPr lang="en-US" sz="1600" b="0" strike="sngStrike" dirty="0"/>
              <a:t>Do group CR for any remaining CIDs (as time permits/needed)</a:t>
            </a:r>
          </a:p>
          <a:p>
            <a:pPr algn="just">
              <a:spcBef>
                <a:spcPct val="20000"/>
              </a:spcBef>
              <a:buFontTx/>
              <a:buChar char="•"/>
            </a:pPr>
            <a:r>
              <a:rPr lang="en-US" sz="1600" b="0" dirty="0"/>
              <a:t>Recess for 10 min to form CR DB addressing the ballot – 11:38 PT at recess till  11:48 PT.</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7536160" y="1569064"/>
            <a:ext cx="4358902"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400" b="0" kern="0" dirty="0"/>
              <a:t>Review TG progress during the week. (special order) 5min</a:t>
            </a:r>
          </a:p>
          <a:p>
            <a:pPr algn="just">
              <a:spcBef>
                <a:spcPct val="20000"/>
              </a:spcBef>
              <a:buFontTx/>
              <a:buChar char="•"/>
            </a:pPr>
            <a:r>
              <a:rPr lang="en-US" sz="1400" b="0" kern="0" dirty="0"/>
              <a:t>Review telecon times (special order) 5min</a:t>
            </a:r>
          </a:p>
          <a:p>
            <a:pPr algn="just">
              <a:spcBef>
                <a:spcPct val="20000"/>
              </a:spcBef>
              <a:buFontTx/>
              <a:buChar char="•"/>
            </a:pPr>
            <a:r>
              <a:rPr lang="en-US" sz="1400" b="0" kern="0" dirty="0"/>
              <a:t>Review submission pipeline (special order) 5min</a:t>
            </a:r>
          </a:p>
          <a:p>
            <a:pPr algn="just">
              <a:spcBef>
                <a:spcPct val="20000"/>
              </a:spcBef>
              <a:buFontTx/>
              <a:buChar char="•"/>
            </a:pPr>
            <a:r>
              <a:rPr lang="en-US" sz="1400" b="0" kern="0" dirty="0"/>
              <a:t>11-22-696 </a:t>
            </a:r>
            <a:r>
              <a:rPr lang="en-US" sz="1400" b="0" kern="1200" dirty="0">
                <a:solidFill>
                  <a:schemeClr val="dk1"/>
                </a:solidFill>
              </a:rPr>
              <a:t>Comment resolution SA1 TXVECTOR (Christian Berger) – 25min (as time permits)</a:t>
            </a:r>
          </a:p>
          <a:p>
            <a:pPr algn="just">
              <a:spcBef>
                <a:spcPct val="20000"/>
              </a:spcBef>
              <a:buFontTx/>
              <a:buChar char="•"/>
            </a:pPr>
            <a:r>
              <a:rPr lang="en-US" sz="1400" b="0" kern="0" dirty="0" err="1"/>
              <a:t>AoB</a:t>
            </a:r>
            <a:endParaRPr lang="en-US" sz="1400" b="0" kern="0" dirty="0"/>
          </a:p>
          <a:p>
            <a:pPr algn="just">
              <a:spcBef>
                <a:spcPct val="20000"/>
              </a:spcBef>
              <a:buFontTx/>
              <a:buChar char="•"/>
            </a:pPr>
            <a:r>
              <a:rPr lang="en-US" sz="1400" b="0" kern="0" dirty="0"/>
              <a:t>Adjourn</a:t>
            </a:r>
            <a:endParaRPr lang="en-US" sz="11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632140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11-22-758</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11-22-739</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a:solidFill>
                            <a:schemeClr val="dk1"/>
                          </a:solidFill>
                          <a:latin typeface="+mn-lt"/>
                          <a:ea typeface="+mn-ea"/>
                          <a:cs typeface="+mn-cs"/>
                        </a:rPr>
                        <a:t>SAB1 CR for CID 7217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lgn="ctr"/>
            <a:endParaRPr lang="en-US" sz="36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1E9-8B21-4B49-A7D6-60456FE3891D}"/>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223C370-3457-4932-990D-BA10DDFFD14F}"/>
              </a:ext>
            </a:extLst>
          </p:cNvPr>
          <p:cNvSpPr>
            <a:spLocks noGrp="1"/>
          </p:cNvSpPr>
          <p:nvPr>
            <p:ph idx="1"/>
          </p:nvPr>
        </p:nvSpPr>
        <p:spPr/>
        <p:txBody>
          <a:bodyPr/>
          <a:lstStyle/>
          <a:p>
            <a:r>
              <a:rPr lang="en-US" dirty="0" err="1"/>
              <a:t>Strawpoll</a:t>
            </a:r>
            <a:endParaRPr lang="en-US" dirty="0"/>
          </a:p>
          <a:p>
            <a:r>
              <a:rPr lang="en-US" dirty="0"/>
              <a:t>Do you believe section 27.3.18a.4 should include a figure for clarity?</a:t>
            </a:r>
          </a:p>
          <a:p>
            <a:r>
              <a:rPr lang="en-US" dirty="0"/>
              <a:t>Result (Y/N/A): 7/16/5</a:t>
            </a:r>
          </a:p>
        </p:txBody>
      </p:sp>
      <p:sp>
        <p:nvSpPr>
          <p:cNvPr id="4" name="Slide Number Placeholder 3">
            <a:extLst>
              <a:ext uri="{FF2B5EF4-FFF2-40B4-BE49-F238E27FC236}">
                <a16:creationId xmlns:a16="http://schemas.microsoft.com/office/drawing/2014/main" id="{C18E0EDB-5320-4815-AF00-1DEF3C3969C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C97B610-8BBE-40E4-A348-7116CD6A633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9497FE-CDA3-4D64-85DE-8CB910E43B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4911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92A-7EBE-4211-A56E-200DECD5DD48}"/>
              </a:ext>
            </a:extLst>
          </p:cNvPr>
          <p:cNvSpPr>
            <a:spLocks noGrp="1"/>
          </p:cNvSpPr>
          <p:nvPr>
            <p:ph type="title"/>
          </p:nvPr>
        </p:nvSpPr>
        <p:spPr/>
        <p:txBody>
          <a:bodyPr/>
          <a:lstStyle/>
          <a:p>
            <a:r>
              <a:rPr lang="en-US" dirty="0"/>
              <a:t>Recess till 11:50</a:t>
            </a:r>
          </a:p>
        </p:txBody>
      </p:sp>
      <p:sp>
        <p:nvSpPr>
          <p:cNvPr id="3" name="Content Placeholder 2">
            <a:extLst>
              <a:ext uri="{FF2B5EF4-FFF2-40B4-BE49-F238E27FC236}">
                <a16:creationId xmlns:a16="http://schemas.microsoft.com/office/drawing/2014/main" id="{0AB9D5D0-B19D-4200-BEC8-AE92E4783C2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3E2A0A1-AA84-4B46-B9E0-7434F0841D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A5DA961-485F-499F-9671-CB53112237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9DCF904-FC7B-4831-BF88-33AC747D02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13777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39986530"/>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June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161078907"/>
              </p:ext>
            </p:extLst>
          </p:nvPr>
        </p:nvGraphicFramePr>
        <p:xfrm>
          <a:off x="695400" y="1744889"/>
          <a:ext cx="10460567" cy="9448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22</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recirculation CID assignment (Roy Want) – as needed</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51256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22342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4551184"/>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974336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4751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48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29</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11-22-0929 Comment resolution SA1 8000s (Christian </a:t>
            </a:r>
            <a:r>
              <a:rPr lang="en-US" sz="1400" b="0" kern="0" dirty="0" err="1"/>
              <a:t>Beger</a:t>
            </a:r>
            <a:r>
              <a:rPr lang="en-US" sz="1400" b="0" kern="0" dirty="0"/>
              <a:t>)</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80509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11-22-929</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b="0" kern="0" dirty="0"/>
                        <a:t>Comment resolution SA1 8000s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July </a:t>
            </a:r>
            <a:r>
              <a:rPr lang="en-US" altLang="en-US" sz="2000" b="0" kern="0" dirty="0"/>
              <a:t>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July 6</a:t>
            </a:r>
            <a:r>
              <a:rPr lang="en-US" baseline="30000" dirty="0"/>
              <a:t>th</a:t>
            </a:r>
            <a:r>
              <a:rPr lang="en-US" dirty="0"/>
              <a:t> TGaz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29903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0293081"/>
              </p:ext>
            </p:extLst>
          </p:nvPr>
        </p:nvGraphicFramePr>
        <p:xfrm>
          <a:off x="854232" y="1556792"/>
          <a:ext cx="10535552" cy="1249616"/>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623169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8341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688595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20</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July         27</a:t>
            </a:r>
            <a:r>
              <a:rPr lang="en-US" altLang="en-US" sz="2000" b="0" kern="0" baseline="30000" dirty="0"/>
              <a:t>th</a:t>
            </a:r>
            <a:r>
              <a:rPr lang="en-US" altLang="en-US" sz="2000" b="0" kern="0" dirty="0"/>
              <a:t>         Wed.	13:00 – 15:00 ET *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8565245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436820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94081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107043</TotalTime>
  <Words>6313</Words>
  <Application>Microsoft Office PowerPoint</Application>
  <PresentationFormat>Widescreen</PresentationFormat>
  <Paragraphs>998</Paragraphs>
  <Slides>73</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1"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12th </vt:lpstr>
      <vt:lpstr>Submission List for the May 10th meeting</vt:lpstr>
      <vt:lpstr>Review Submissions</vt:lpstr>
      <vt:lpstr>Submission 11-22-758</vt:lpstr>
      <vt:lpstr>Recess till 11:50</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June 22nd TGaz CRC Telecon</vt:lpstr>
      <vt:lpstr>Submission List for the March 23rd meeting</vt:lpstr>
      <vt:lpstr>Review Submissions</vt:lpstr>
      <vt:lpstr>Submission pipeline</vt:lpstr>
      <vt:lpstr>Scheduled TGaz CRC telecons</vt:lpstr>
      <vt:lpstr>PowerPoint Presentation</vt:lpstr>
      <vt:lpstr>PowerPoint Presentation</vt:lpstr>
      <vt:lpstr>June 29nd TGaz CRC Telecon</vt:lpstr>
      <vt:lpstr>Submission List for the March 29th meeting</vt:lpstr>
      <vt:lpstr>Review Submissions</vt:lpstr>
      <vt:lpstr>Submission pipeline</vt:lpstr>
      <vt:lpstr>Scheduled TGaz CRC telecons</vt:lpstr>
      <vt:lpstr>PowerPoint Presentation</vt:lpstr>
      <vt:lpstr>PowerPoint Presentation</vt:lpstr>
      <vt:lpstr>July 6th TGaz CRC Telecon</vt:lpstr>
      <vt:lpstr>Submission List for the March 29th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704</cp:revision>
  <cp:lastPrinted>1601-01-01T00:00:00Z</cp:lastPrinted>
  <dcterms:created xsi:type="dcterms:W3CDTF">2018-08-06T10:28:59Z</dcterms:created>
  <dcterms:modified xsi:type="dcterms:W3CDTF">2022-07-06T05:49:44Z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