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A15A75-3E14-4F4C-AA3B-4AF38F43DC62}" v="9" dt="2022-05-16T15:23:19.2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>
      <p:cViewPr varScale="1">
        <p:scale>
          <a:sx n="114" d="100"/>
          <a:sy n="114" d="100"/>
        </p:scale>
        <p:origin x="408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9:07:38.289" v="787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FA15A75-3E14-4F4C-AA3B-4AF38F43DC62}" dt="2022-05-16T19:04:09.686" v="53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802.11-22/596r1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595-16-00be-tgbe-may-2022-meeting-agenda.pptx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0/11-20-1982-78-00be-tgbe-motions-list-for-teleconferences-part-2.pptx" TargetMode="External"/><Relationship Id="rId4" Type="http://schemas.openxmlformats.org/officeDocument/2006/relationships/hyperlink" Target="https://mentor.ieee.org/802.11/dcn/22/11-22-0428-30-00be-mar-may-tgbe-teleconference-agenda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TGbe May 2022 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2022-05-04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4074" progId="Word.Document.8">
                  <p:embed/>
                </p:oleObj>
              </mc:Choice>
              <mc:Fallback>
                <p:oleObj name="Document" r:id="rId2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D1578C3B-307D-4D7B-8F2F-3A0B588D47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5907" y="2971800"/>
            <a:ext cx="3234123" cy="24255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8123661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TGbe had scheduled 7 conf. calls during the May electronic interim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Four Joint calls, and three parallel MAC/PHY calls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Covered comment resolution documents and some proposed draft texts (PDTs)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All WG CC36 comments are now resolved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Instructed the editor to generate IEEE802.11 TGbe D2.0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TGbe D2.0 is expected to be available </a:t>
            </a:r>
            <a:r>
              <a:rPr lang="en-US" sz="1400" dirty="0">
                <a:solidFill>
                  <a:schemeClr val="tx1"/>
                </a:solidFill>
              </a:rPr>
              <a:t>by end of May’22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Approved a 35-day WG LB on IEEE 802.11be D2.0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Amended the TGbe timeline and re-affirmed TGbe vice chairs and secretary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Approved a TGbe ad-hoc meeting for Sept 07-09’22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Agenda is available in </a:t>
            </a:r>
            <a:r>
              <a:rPr lang="en-US" sz="1800" dirty="0">
                <a:hlinkClick r:id="rId3"/>
              </a:rPr>
              <a:t>11-22/595r16</a:t>
            </a:r>
            <a:r>
              <a:rPr lang="en-US" sz="1800" dirty="0"/>
              <a:t>, with queues available in </a:t>
            </a:r>
            <a:r>
              <a:rPr lang="en-US" sz="1800" dirty="0">
                <a:solidFill>
                  <a:srgbClr val="FF0000"/>
                </a:solidFill>
                <a:hlinkClick r:id="rId4"/>
              </a:rPr>
              <a:t>11-22/428r30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Future Teleconference Plan is provided in the next slide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Motions List is available in </a:t>
            </a:r>
            <a:r>
              <a:rPr lang="en-US" sz="1800" dirty="0">
                <a:solidFill>
                  <a:srgbClr val="FF0000"/>
                </a:solidFill>
                <a:hlinkClick r:id="rId5"/>
              </a:rPr>
              <a:t>1982r78</a:t>
            </a:r>
            <a:endParaRPr lang="en-US" sz="18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Goals for July: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Complete comment assignments for WG LB comments and resolve comments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10D8479-7968-4925-B08D-18279E385A79}"/>
              </a:ext>
            </a:extLst>
          </p:cNvPr>
          <p:cNvGrpSpPr/>
          <p:nvPr/>
        </p:nvGrpSpPr>
        <p:grpSpPr>
          <a:xfrm>
            <a:off x="9372600" y="2829035"/>
            <a:ext cx="2644301" cy="3559377"/>
            <a:chOff x="9370963" y="2841423"/>
            <a:chExt cx="2644301" cy="3559377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B7557F01-B7DC-4BC3-AB93-B8468FEA4F74}"/>
                </a:ext>
              </a:extLst>
            </p:cNvPr>
            <p:cNvGrpSpPr/>
            <p:nvPr/>
          </p:nvGrpSpPr>
          <p:grpSpPr>
            <a:xfrm>
              <a:off x="9370963" y="5383085"/>
              <a:ext cx="2644301" cy="1017715"/>
              <a:chOff x="9370963" y="5383085"/>
              <a:chExt cx="2644301" cy="1017715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63C1BBB-9E3E-4DDB-B238-3727E341BADF}"/>
                  </a:ext>
                </a:extLst>
              </p:cNvPr>
              <p:cNvSpPr/>
              <p:nvPr/>
            </p:nvSpPr>
            <p:spPr bwMode="auto">
              <a:xfrm>
                <a:off x="9372599" y="5578368"/>
                <a:ext cx="2514601" cy="49688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B1586FF-CE14-4479-B49C-37BB287E00A2}"/>
                  </a:ext>
                </a:extLst>
              </p:cNvPr>
              <p:cNvSpPr txBox="1"/>
              <p:nvPr/>
            </p:nvSpPr>
            <p:spPr>
              <a:xfrm>
                <a:off x="9663399" y="6093023"/>
                <a:ext cx="22765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 Distribution of ~4350 CIDs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28824E0-A577-4284-8179-B1186D6E7896}"/>
                  </a:ext>
                </a:extLst>
              </p:cNvPr>
              <p:cNvSpPr/>
              <p:nvPr/>
            </p:nvSpPr>
            <p:spPr bwMode="auto">
              <a:xfrm>
                <a:off x="9370963" y="5578368"/>
                <a:ext cx="611237" cy="496886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E2BCCB5-95F4-4FBF-9E46-C5F0500A8A35}"/>
                  </a:ext>
                </a:extLst>
              </p:cNvPr>
              <p:cNvSpPr/>
              <p:nvPr/>
            </p:nvSpPr>
            <p:spPr bwMode="auto">
              <a:xfrm>
                <a:off x="9982199" y="5578368"/>
                <a:ext cx="1818051" cy="496886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5C375ED8-6E9D-4C6A-8C77-71FD40F2862C}"/>
                  </a:ext>
                </a:extLst>
              </p:cNvPr>
              <p:cNvSpPr/>
              <p:nvPr/>
            </p:nvSpPr>
            <p:spPr bwMode="auto">
              <a:xfrm>
                <a:off x="11800250" y="5578368"/>
                <a:ext cx="86948" cy="496886"/>
              </a:xfrm>
              <a:prstGeom prst="rect">
                <a:avLst/>
              </a:prstGeom>
              <a:solidFill>
                <a:srgbClr val="0070C0"/>
              </a:solidFill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3630052-50A5-49C0-92B3-30ABDDC668AE}"/>
                  </a:ext>
                </a:extLst>
              </p:cNvPr>
              <p:cNvSpPr txBox="1"/>
              <p:nvPr/>
            </p:nvSpPr>
            <p:spPr>
              <a:xfrm>
                <a:off x="11643046" y="5388508"/>
                <a:ext cx="37221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9%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EC0D445-BF55-4AA5-BC72-828B84162DD6}"/>
                  </a:ext>
                </a:extLst>
              </p:cNvPr>
              <p:cNvSpPr txBox="1"/>
              <p:nvPr/>
            </p:nvSpPr>
            <p:spPr>
              <a:xfrm>
                <a:off x="10705115" y="5388508"/>
                <a:ext cx="431528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67%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428687D-A48E-47B7-984F-B4798D48D222}"/>
                  </a:ext>
                </a:extLst>
              </p:cNvPr>
              <p:cNvSpPr txBox="1"/>
              <p:nvPr/>
            </p:nvSpPr>
            <p:spPr>
              <a:xfrm>
                <a:off x="9542828" y="5383085"/>
                <a:ext cx="431528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24%</a:t>
                </a:r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C11C14C-7EC1-41C9-ABC1-9A07AA319995}"/>
                </a:ext>
              </a:extLst>
            </p:cNvPr>
            <p:cNvSpPr/>
            <p:nvPr/>
          </p:nvSpPr>
          <p:spPr bwMode="auto">
            <a:xfrm>
              <a:off x="9447163" y="3165075"/>
              <a:ext cx="495193" cy="1977673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DAC231B-B229-45CA-98BE-BCC46049E1A0}"/>
                </a:ext>
              </a:extLst>
            </p:cNvPr>
            <p:cNvSpPr/>
            <p:nvPr/>
          </p:nvSpPr>
          <p:spPr bwMode="auto">
            <a:xfrm>
              <a:off x="10050441" y="3165075"/>
              <a:ext cx="514575" cy="1977673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AD07FA2-B31A-4DDB-8E71-8CE91F09851C}"/>
                </a:ext>
              </a:extLst>
            </p:cNvPr>
            <p:cNvSpPr/>
            <p:nvPr/>
          </p:nvSpPr>
          <p:spPr bwMode="auto">
            <a:xfrm>
              <a:off x="11308227" y="3165075"/>
              <a:ext cx="514575" cy="197767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B188FE6-CB6E-4435-9845-4A54629535FC}"/>
                </a:ext>
              </a:extLst>
            </p:cNvPr>
            <p:cNvSpPr txBox="1"/>
            <p:nvPr/>
          </p:nvSpPr>
          <p:spPr>
            <a:xfrm>
              <a:off x="9775242" y="2841423"/>
              <a:ext cx="1762625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Resolution Status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0BC876F-0A56-4E8A-AAD1-728016F935C6}"/>
                </a:ext>
              </a:extLst>
            </p:cNvPr>
            <p:cNvSpPr/>
            <p:nvPr/>
          </p:nvSpPr>
          <p:spPr bwMode="auto">
            <a:xfrm>
              <a:off x="10673320" y="3165074"/>
              <a:ext cx="514575" cy="1977674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66708" y="1447801"/>
            <a:ext cx="5437717" cy="5027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16		Thursday 	– MAC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20		Monday 	– MAC/PHY			19:00-21:00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22		Wednesday 	– Joint	**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23		Thursday 	– MAC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27		Monday 	– MAC/PHY			19:00-21:00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29		Wednesday 	– Joint	 (Motions)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30		Thursday 	– MAC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July 04		Monday 	– No Conf Call		Holiday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July 06		Wednesday 	– Joint	**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July 07		Thursday 	– MAC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** Can be modified to MAC/PHY on the fly with pre-announcement.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737DF73-1D87-41BC-91FB-A745EB8262F3}"/>
              </a:ext>
            </a:extLst>
          </p:cNvPr>
          <p:cNvSpPr txBox="1">
            <a:spLocks/>
          </p:cNvSpPr>
          <p:nvPr/>
        </p:nvSpPr>
        <p:spPr bwMode="auto">
          <a:xfrm>
            <a:off x="834435" y="1447801"/>
            <a:ext cx="5437717" cy="5027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May 18		Wednesday 	– No Conf Call			Holiday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May 19		Thursday 	– No Conf Call			Holiday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May 23		Monday 	– MAC/PHY			19:00-21:00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May 25		Wednesday 	– Joint**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May 26		Thursday 	– MAC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May 30		Monday 	– No Conf Call			Holiday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01		Wednesday 	– Joint	**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02		Thursday 	– MAC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06		Monday 	– MAC/PHY			19:00-21:00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08		Wednesday 	– Joint	 (Motions)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09		Thursday 	– MAC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13		Monday 	– MAC/PHY			19:00-21:00 ET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15		Wednesday 	– Joint	**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Amended TGbe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PAR approved													Mar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First TG meeting													May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D0.1																Sep           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D1.0 WG Comment Collection 									May 	   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D2.0 WG Letter Ballot										</a:t>
            </a:r>
            <a:r>
              <a:rPr lang="en-US" sz="2000" strike="sngStrike" dirty="0">
                <a:solidFill>
                  <a:srgbClr val="FF0000"/>
                </a:solidFill>
                <a:highlight>
                  <a:srgbClr val="00FF00"/>
                </a:highlight>
              </a:rPr>
              <a:t>Mar</a:t>
            </a:r>
            <a:r>
              <a:rPr lang="en-US" sz="2000" dirty="0">
                <a:solidFill>
                  <a:srgbClr val="FF0000"/>
                </a:solidFill>
                <a:highlight>
                  <a:srgbClr val="00FF00"/>
                </a:highlight>
              </a:rPr>
              <a:t> </a:t>
            </a:r>
            <a:r>
              <a:rPr lang="en-US" sz="2000" u="sng" dirty="0">
                <a:solidFill>
                  <a:srgbClr val="FF0000"/>
                </a:solidFill>
                <a:highlight>
                  <a:srgbClr val="00FF00"/>
                </a:highlight>
              </a:rPr>
              <a:t>May</a:t>
            </a: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	   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FFFF00"/>
                </a:highlight>
              </a:rPr>
              <a:t>D3.0 Letter Ballot </a:t>
            </a:r>
            <a:r>
              <a:rPr lang="en-US" sz="2000" dirty="0">
                <a:highlight>
                  <a:srgbClr val="FFFF00"/>
                </a:highlight>
              </a:rPr>
              <a:t>												Nov  	   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Initial S</a:t>
            </a:r>
            <a:r>
              <a:rPr lang="en-US" sz="2000" dirty="0">
                <a:solidFill>
                  <a:schemeClr val="tx1"/>
                </a:solidFill>
              </a:rPr>
              <a:t>A </a:t>
            </a:r>
            <a:r>
              <a:rPr lang="en-US" sz="2000" dirty="0"/>
              <a:t>Ballot (D4.0)											May          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Final 802.11 WG approval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 EC approval			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RevCom</a:t>
            </a:r>
            <a:r>
              <a:rPr lang="en-US" sz="2000" dirty="0"/>
              <a:t> and SASB approval										May           2024</a:t>
            </a:r>
          </a:p>
          <a:p>
            <a:pPr marL="0" indent="0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3506</TotalTime>
  <Words>727</Words>
  <Application>Microsoft Office PowerPoint</Application>
  <PresentationFormat>Widescreen</PresentationFormat>
  <Paragraphs>71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TGbe May 2022 Closing Report</vt:lpstr>
      <vt:lpstr>TGbe (Extremely High Throughput)</vt:lpstr>
      <vt:lpstr>Teleconference Plan</vt:lpstr>
      <vt:lpstr>Amended TGbe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Alfred Aster</cp:lastModifiedBy>
  <cp:revision>45</cp:revision>
  <cp:lastPrinted>1601-01-01T00:00:00Z</cp:lastPrinted>
  <dcterms:created xsi:type="dcterms:W3CDTF">2019-08-12T15:18:02Z</dcterms:created>
  <dcterms:modified xsi:type="dcterms:W3CDTF">2022-05-16T19:07:41Z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