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0" r:id="rId2"/>
  </p:sldMasterIdLst>
  <p:notesMasterIdLst>
    <p:notesMasterId r:id="rId35"/>
  </p:notesMasterIdLst>
  <p:handoutMasterIdLst>
    <p:handoutMasterId r:id="rId36"/>
  </p:handoutMasterIdLst>
  <p:sldIdLst>
    <p:sldId id="256" r:id="rId3"/>
    <p:sldId id="257" r:id="rId4"/>
    <p:sldId id="283" r:id="rId5"/>
    <p:sldId id="2367" r:id="rId6"/>
    <p:sldId id="281" r:id="rId7"/>
    <p:sldId id="262" r:id="rId8"/>
    <p:sldId id="265" r:id="rId9"/>
    <p:sldId id="266" r:id="rId10"/>
    <p:sldId id="267" r:id="rId11"/>
    <p:sldId id="269" r:id="rId12"/>
    <p:sldId id="293" r:id="rId13"/>
    <p:sldId id="2369" r:id="rId14"/>
    <p:sldId id="2368" r:id="rId15"/>
    <p:sldId id="270" r:id="rId16"/>
    <p:sldId id="278" r:id="rId17"/>
    <p:sldId id="271" r:id="rId18"/>
    <p:sldId id="272" r:id="rId19"/>
    <p:sldId id="273" r:id="rId20"/>
    <p:sldId id="274" r:id="rId21"/>
    <p:sldId id="282" r:id="rId22"/>
    <p:sldId id="277" r:id="rId23"/>
    <p:sldId id="275" r:id="rId24"/>
    <p:sldId id="276" r:id="rId25"/>
    <p:sldId id="279" r:id="rId26"/>
    <p:sldId id="263" r:id="rId27"/>
    <p:sldId id="286" r:id="rId28"/>
    <p:sldId id="288" r:id="rId29"/>
    <p:sldId id="289" r:id="rId30"/>
    <p:sldId id="287" r:id="rId31"/>
    <p:sldId id="290" r:id="rId32"/>
    <p:sldId id="268" r:id="rId33"/>
    <p:sldId id="291" r:id="rId34"/>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B026BDC-855D-4D46-A748-0ED0A30D5661}" v="3" dt="2022-05-08T18:13:45.54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725" autoAdjust="0"/>
    <p:restoredTop sz="94660"/>
  </p:normalViewPr>
  <p:slideViewPr>
    <p:cSldViewPr>
      <p:cViewPr varScale="1">
        <p:scale>
          <a:sx n="127" d="100"/>
          <a:sy n="127" d="100"/>
        </p:scale>
        <p:origin x="354" y="120"/>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theme" Target="theme/theme1.xml"/><Relationship Id="rId21" Type="http://schemas.openxmlformats.org/officeDocument/2006/relationships/slide" Target="slides/slide19.xml"/><Relationship Id="rId34" Type="http://schemas.openxmlformats.org/officeDocument/2006/relationships/slide" Target="slides/slide32.xml"/><Relationship Id="rId42" Type="http://schemas.microsoft.com/office/2015/10/relationships/revisionInfo" Target="revisionInfo.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notesMaster" Target="notesMasters/notesMaster1.xml"/><Relationship Id="rId8" Type="http://schemas.openxmlformats.org/officeDocument/2006/relationships/slide" Target="slides/slide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eter Ecclesine (pecclesi)" userId="8026f3ca-466d-45df-ae34-64ba14570b27" providerId="ADAL" clId="{4B026BDC-855D-4D46-A748-0ED0A30D5661}"/>
    <pc:docChg chg="undo custSel addSld modSld modMainMaster">
      <pc:chgData name="Peter Ecclesine (pecclesi)" userId="8026f3ca-466d-45df-ae34-64ba14570b27" providerId="ADAL" clId="{4B026BDC-855D-4D46-A748-0ED0A30D5661}" dt="2022-05-08T18:14:36.117" v="215" actId="20577"/>
      <pc:docMkLst>
        <pc:docMk/>
      </pc:docMkLst>
      <pc:sldChg chg="modSp mod">
        <pc:chgData name="Peter Ecclesine (pecclesi)" userId="8026f3ca-466d-45df-ae34-64ba14570b27" providerId="ADAL" clId="{4B026BDC-855D-4D46-A748-0ED0A30D5661}" dt="2022-05-08T17:59:17.450" v="198" actId="20577"/>
        <pc:sldMkLst>
          <pc:docMk/>
          <pc:sldMk cId="0" sldId="256"/>
        </pc:sldMkLst>
        <pc:spChg chg="mod">
          <ac:chgData name="Peter Ecclesine (pecclesi)" userId="8026f3ca-466d-45df-ae34-64ba14570b27" providerId="ADAL" clId="{4B026BDC-855D-4D46-A748-0ED0A30D5661}" dt="2022-04-04T12:46:02.261" v="5" actId="20577"/>
          <ac:spMkLst>
            <pc:docMk/>
            <pc:sldMk cId="0" sldId="256"/>
            <ac:spMk id="3073" creationId="{00000000-0000-0000-0000-000000000000}"/>
          </ac:spMkLst>
        </pc:spChg>
        <pc:spChg chg="mod">
          <ac:chgData name="Peter Ecclesine (pecclesi)" userId="8026f3ca-466d-45df-ae34-64ba14570b27" providerId="ADAL" clId="{4B026BDC-855D-4D46-A748-0ED0A30D5661}" dt="2022-05-08T17:59:17.450" v="198" actId="20577"/>
          <ac:spMkLst>
            <pc:docMk/>
            <pc:sldMk cId="0" sldId="256"/>
            <ac:spMk id="3074" creationId="{00000000-0000-0000-0000-000000000000}"/>
          </ac:spMkLst>
        </pc:spChg>
      </pc:sldChg>
      <pc:sldChg chg="modSp mod">
        <pc:chgData name="Peter Ecclesine (pecclesi)" userId="8026f3ca-466d-45df-ae34-64ba14570b27" providerId="ADAL" clId="{4B026BDC-855D-4D46-A748-0ED0A30D5661}" dt="2022-05-05T15:06:57.840" v="67" actId="20577"/>
        <pc:sldMkLst>
          <pc:docMk/>
          <pc:sldMk cId="1753890201" sldId="265"/>
        </pc:sldMkLst>
        <pc:spChg chg="mod">
          <ac:chgData name="Peter Ecclesine (pecclesi)" userId="8026f3ca-466d-45df-ae34-64ba14570b27" providerId="ADAL" clId="{4B026BDC-855D-4D46-A748-0ED0A30D5661}" dt="2022-04-04T12:51:24.985" v="24" actId="20577"/>
          <ac:spMkLst>
            <pc:docMk/>
            <pc:sldMk cId="1753890201" sldId="265"/>
            <ac:spMk id="2" creationId="{00000000-0000-0000-0000-000000000000}"/>
          </ac:spMkLst>
        </pc:spChg>
        <pc:spChg chg="mod">
          <ac:chgData name="Peter Ecclesine (pecclesi)" userId="8026f3ca-466d-45df-ae34-64ba14570b27" providerId="ADAL" clId="{4B026BDC-855D-4D46-A748-0ED0A30D5661}" dt="2022-05-05T15:06:57.840" v="67" actId="20577"/>
          <ac:spMkLst>
            <pc:docMk/>
            <pc:sldMk cId="1753890201" sldId="265"/>
            <ac:spMk id="9218" creationId="{00000000-0000-0000-0000-000000000000}"/>
          </ac:spMkLst>
        </pc:spChg>
      </pc:sldChg>
      <pc:sldChg chg="modSp mod">
        <pc:chgData name="Peter Ecclesine (pecclesi)" userId="8026f3ca-466d-45df-ae34-64ba14570b27" providerId="ADAL" clId="{4B026BDC-855D-4D46-A748-0ED0A30D5661}" dt="2022-05-08T17:59:45.134" v="201" actId="20577"/>
        <pc:sldMkLst>
          <pc:docMk/>
          <pc:sldMk cId="3096812942" sldId="269"/>
        </pc:sldMkLst>
        <pc:spChg chg="mod">
          <ac:chgData name="Peter Ecclesine (pecclesi)" userId="8026f3ca-466d-45df-ae34-64ba14570b27" providerId="ADAL" clId="{4B026BDC-855D-4D46-A748-0ED0A30D5661}" dt="2022-05-08T17:59:45.134" v="201" actId="20577"/>
          <ac:spMkLst>
            <pc:docMk/>
            <pc:sldMk cId="3096812942" sldId="269"/>
            <ac:spMk id="9218" creationId="{00000000-0000-0000-0000-000000000000}"/>
          </ac:spMkLst>
        </pc:spChg>
      </pc:sldChg>
      <pc:sldChg chg="modSp mod">
        <pc:chgData name="Peter Ecclesine (pecclesi)" userId="8026f3ca-466d-45df-ae34-64ba14570b27" providerId="ADAL" clId="{4B026BDC-855D-4D46-A748-0ED0A30D5661}" dt="2022-05-05T15:18:46.193" v="90" actId="207"/>
        <pc:sldMkLst>
          <pc:docMk/>
          <pc:sldMk cId="3454883255" sldId="273"/>
        </pc:sldMkLst>
        <pc:spChg chg="mod">
          <ac:chgData name="Peter Ecclesine (pecclesi)" userId="8026f3ca-466d-45df-ae34-64ba14570b27" providerId="ADAL" clId="{4B026BDC-855D-4D46-A748-0ED0A30D5661}" dt="2022-04-19T15:22:20.137" v="56" actId="20577"/>
          <ac:spMkLst>
            <pc:docMk/>
            <pc:sldMk cId="3454883255" sldId="273"/>
            <ac:spMk id="9218" creationId="{00000000-0000-0000-0000-000000000000}"/>
          </ac:spMkLst>
        </pc:spChg>
        <pc:graphicFrameChg chg="modGraphic">
          <ac:chgData name="Peter Ecclesine (pecclesi)" userId="8026f3ca-466d-45df-ae34-64ba14570b27" providerId="ADAL" clId="{4B026BDC-855D-4D46-A748-0ED0A30D5661}" dt="2022-05-05T15:18:46.193" v="90" actId="207"/>
          <ac:graphicFrameMkLst>
            <pc:docMk/>
            <pc:sldMk cId="3454883255" sldId="273"/>
            <ac:graphicFrameMk id="3" creationId="{00000000-0000-0000-0000-000000000000}"/>
          </ac:graphicFrameMkLst>
        </pc:graphicFrameChg>
      </pc:sldChg>
      <pc:sldChg chg="modSp mod">
        <pc:chgData name="Peter Ecclesine (pecclesi)" userId="8026f3ca-466d-45df-ae34-64ba14570b27" providerId="ADAL" clId="{4B026BDC-855D-4D46-A748-0ED0A30D5661}" dt="2022-05-05T15:19:18.432" v="94" actId="20577"/>
        <pc:sldMkLst>
          <pc:docMk/>
          <pc:sldMk cId="4177988227" sldId="274"/>
        </pc:sldMkLst>
        <pc:spChg chg="mod">
          <ac:chgData name="Peter Ecclesine (pecclesi)" userId="8026f3ca-466d-45df-ae34-64ba14570b27" providerId="ADAL" clId="{4B026BDC-855D-4D46-A748-0ED0A30D5661}" dt="2022-05-05T15:19:18.432" v="94" actId="20577"/>
          <ac:spMkLst>
            <pc:docMk/>
            <pc:sldMk cId="4177988227" sldId="274"/>
            <ac:spMk id="9218" creationId="{00000000-0000-0000-0000-000000000000}"/>
          </ac:spMkLst>
        </pc:spChg>
      </pc:sldChg>
      <pc:sldChg chg="modSp mod">
        <pc:chgData name="Peter Ecclesine (pecclesi)" userId="8026f3ca-466d-45df-ae34-64ba14570b27" providerId="ADAL" clId="{4B026BDC-855D-4D46-A748-0ED0A30D5661}" dt="2022-04-04T12:51:13.798" v="22" actId="20577"/>
        <pc:sldMkLst>
          <pc:docMk/>
          <pc:sldMk cId="1372385444" sldId="281"/>
        </pc:sldMkLst>
        <pc:spChg chg="mod">
          <ac:chgData name="Peter Ecclesine (pecclesi)" userId="8026f3ca-466d-45df-ae34-64ba14570b27" providerId="ADAL" clId="{4B026BDC-855D-4D46-A748-0ED0A30D5661}" dt="2022-04-04T12:51:13.798" v="22" actId="20577"/>
          <ac:spMkLst>
            <pc:docMk/>
            <pc:sldMk cId="1372385444" sldId="281"/>
            <ac:spMk id="2" creationId="{00000000-0000-0000-0000-000000000000}"/>
          </ac:spMkLst>
        </pc:spChg>
      </pc:sldChg>
      <pc:sldChg chg="modSp mod">
        <pc:chgData name="Peter Ecclesine (pecclesi)" userId="8026f3ca-466d-45df-ae34-64ba14570b27" providerId="ADAL" clId="{4B026BDC-855D-4D46-A748-0ED0A30D5661}" dt="2022-05-05T15:25:24.029" v="120" actId="20577"/>
        <pc:sldMkLst>
          <pc:docMk/>
          <pc:sldMk cId="3884957953" sldId="282"/>
        </pc:sldMkLst>
        <pc:spChg chg="mod">
          <ac:chgData name="Peter Ecclesine (pecclesi)" userId="8026f3ca-466d-45df-ae34-64ba14570b27" providerId="ADAL" clId="{4B026BDC-855D-4D46-A748-0ED0A30D5661}" dt="2022-04-19T15:20:33.283" v="43" actId="6549"/>
          <ac:spMkLst>
            <pc:docMk/>
            <pc:sldMk cId="3884957953" sldId="282"/>
            <ac:spMk id="8" creationId="{00000000-0000-0000-0000-000000000000}"/>
          </ac:spMkLst>
        </pc:spChg>
        <pc:graphicFrameChg chg="modGraphic">
          <ac:chgData name="Peter Ecclesine (pecclesi)" userId="8026f3ca-466d-45df-ae34-64ba14570b27" providerId="ADAL" clId="{4B026BDC-855D-4D46-A748-0ED0A30D5661}" dt="2022-05-05T15:25:24.029" v="120" actId="20577"/>
          <ac:graphicFrameMkLst>
            <pc:docMk/>
            <pc:sldMk cId="3884957953" sldId="282"/>
            <ac:graphicFrameMk id="10" creationId="{00000000-0000-0000-0000-000000000000}"/>
          </ac:graphicFrameMkLst>
        </pc:graphicFrameChg>
      </pc:sldChg>
      <pc:sldChg chg="modSp mod">
        <pc:chgData name="Peter Ecclesine (pecclesi)" userId="8026f3ca-466d-45df-ae34-64ba14570b27" providerId="ADAL" clId="{4B026BDC-855D-4D46-A748-0ED0A30D5661}" dt="2022-05-05T15:06:07.846" v="58" actId="20577"/>
        <pc:sldMkLst>
          <pc:docMk/>
          <pc:sldMk cId="1968720319" sldId="283"/>
        </pc:sldMkLst>
        <pc:spChg chg="mod">
          <ac:chgData name="Peter Ecclesine (pecclesi)" userId="8026f3ca-466d-45df-ae34-64ba14570b27" providerId="ADAL" clId="{4B026BDC-855D-4D46-A748-0ED0A30D5661}" dt="2022-04-04T12:48:23.100" v="17" actId="20577"/>
          <ac:spMkLst>
            <pc:docMk/>
            <pc:sldMk cId="1968720319" sldId="283"/>
            <ac:spMk id="2" creationId="{00000000-0000-0000-0000-000000000000}"/>
          </ac:spMkLst>
        </pc:spChg>
        <pc:spChg chg="mod">
          <ac:chgData name="Peter Ecclesine (pecclesi)" userId="8026f3ca-466d-45df-ae34-64ba14570b27" providerId="ADAL" clId="{4B026BDC-855D-4D46-A748-0ED0A30D5661}" dt="2022-05-05T15:06:07.846" v="58" actId="20577"/>
          <ac:spMkLst>
            <pc:docMk/>
            <pc:sldMk cId="1968720319" sldId="283"/>
            <ac:spMk id="3" creationId="{00000000-0000-0000-0000-000000000000}"/>
          </ac:spMkLst>
        </pc:spChg>
      </pc:sldChg>
      <pc:sldChg chg="addSp delSp mod">
        <pc:chgData name="Peter Ecclesine (pecclesi)" userId="8026f3ca-466d-45df-ae34-64ba14570b27" providerId="ADAL" clId="{4B026BDC-855D-4D46-A748-0ED0A30D5661}" dt="2022-05-05T17:35:50.095" v="169" actId="22"/>
        <pc:sldMkLst>
          <pc:docMk/>
          <pc:sldMk cId="75878603" sldId="290"/>
        </pc:sldMkLst>
        <pc:spChg chg="add del">
          <ac:chgData name="Peter Ecclesine (pecclesi)" userId="8026f3ca-466d-45df-ae34-64ba14570b27" providerId="ADAL" clId="{4B026BDC-855D-4D46-A748-0ED0A30D5661}" dt="2022-05-05T17:35:50.095" v="169" actId="22"/>
          <ac:spMkLst>
            <pc:docMk/>
            <pc:sldMk cId="75878603" sldId="290"/>
            <ac:spMk id="8" creationId="{82A72348-55EA-4C87-B803-38341E65B1E8}"/>
          </ac:spMkLst>
        </pc:spChg>
        <pc:spChg chg="add del">
          <ac:chgData name="Peter Ecclesine (pecclesi)" userId="8026f3ca-466d-45df-ae34-64ba14570b27" providerId="ADAL" clId="{4B026BDC-855D-4D46-A748-0ED0A30D5661}" dt="2022-05-05T17:35:49.296" v="168" actId="22"/>
          <ac:spMkLst>
            <pc:docMk/>
            <pc:sldMk cId="75878603" sldId="290"/>
            <ac:spMk id="10" creationId="{EB6913B1-CA34-4DFF-A457-129769516A7A}"/>
          </ac:spMkLst>
        </pc:spChg>
      </pc:sldChg>
      <pc:sldChg chg="modSp mod">
        <pc:chgData name="Peter Ecclesine (pecclesi)" userId="8026f3ca-466d-45df-ae34-64ba14570b27" providerId="ADAL" clId="{4B026BDC-855D-4D46-A748-0ED0A30D5661}" dt="2022-05-08T18:05:41.060" v="204" actId="20577"/>
        <pc:sldMkLst>
          <pc:docMk/>
          <pc:sldMk cId="1130369888" sldId="293"/>
        </pc:sldMkLst>
        <pc:spChg chg="mod">
          <ac:chgData name="Peter Ecclesine (pecclesi)" userId="8026f3ca-466d-45df-ae34-64ba14570b27" providerId="ADAL" clId="{4B026BDC-855D-4D46-A748-0ED0A30D5661}" dt="2022-05-08T18:05:41.060" v="204" actId="20577"/>
          <ac:spMkLst>
            <pc:docMk/>
            <pc:sldMk cId="1130369888" sldId="293"/>
            <ac:spMk id="3" creationId="{9E8181F9-FE4E-4B5B-A2BC-D06A058731DB}"/>
          </ac:spMkLst>
        </pc:spChg>
      </pc:sldChg>
      <pc:sldChg chg="modSp mod">
        <pc:chgData name="Peter Ecclesine (pecclesi)" userId="8026f3ca-466d-45df-ae34-64ba14570b27" providerId="ADAL" clId="{4B026BDC-855D-4D46-A748-0ED0A30D5661}" dt="2022-04-04T13:44:23.480" v="29"/>
        <pc:sldMkLst>
          <pc:docMk/>
          <pc:sldMk cId="804813415" sldId="2367"/>
        </pc:sldMkLst>
        <pc:spChg chg="mod">
          <ac:chgData name="Peter Ecclesine (pecclesi)" userId="8026f3ca-466d-45df-ae34-64ba14570b27" providerId="ADAL" clId="{4B026BDC-855D-4D46-A748-0ED0A30D5661}" dt="2022-04-04T13:44:16.816" v="28" actId="20577"/>
          <ac:spMkLst>
            <pc:docMk/>
            <pc:sldMk cId="804813415" sldId="2367"/>
            <ac:spMk id="2" creationId="{00000000-0000-0000-0000-000000000000}"/>
          </ac:spMkLst>
        </pc:spChg>
        <pc:spChg chg="mod">
          <ac:chgData name="Peter Ecclesine (pecclesi)" userId="8026f3ca-466d-45df-ae34-64ba14570b27" providerId="ADAL" clId="{4B026BDC-855D-4D46-A748-0ED0A30D5661}" dt="2022-04-04T13:44:23.480" v="29"/>
          <ac:spMkLst>
            <pc:docMk/>
            <pc:sldMk cId="804813415" sldId="2367"/>
            <ac:spMk id="3" creationId="{00000000-0000-0000-0000-000000000000}"/>
          </ac:spMkLst>
        </pc:spChg>
      </pc:sldChg>
      <pc:sldChg chg="addSp delSp modSp mod">
        <pc:chgData name="Peter Ecclesine (pecclesi)" userId="8026f3ca-466d-45df-ae34-64ba14570b27" providerId="ADAL" clId="{4B026BDC-855D-4D46-A748-0ED0A30D5661}" dt="2022-05-08T18:14:36.117" v="215" actId="20577"/>
        <pc:sldMkLst>
          <pc:docMk/>
          <pc:sldMk cId="862555450" sldId="2368"/>
        </pc:sldMkLst>
        <pc:spChg chg="mod">
          <ac:chgData name="Peter Ecclesine (pecclesi)" userId="8026f3ca-466d-45df-ae34-64ba14570b27" providerId="ADAL" clId="{4B026BDC-855D-4D46-A748-0ED0A30D5661}" dt="2022-05-08T18:14:36.117" v="215" actId="20577"/>
          <ac:spMkLst>
            <pc:docMk/>
            <pc:sldMk cId="862555450" sldId="2368"/>
            <ac:spMk id="2" creationId="{1535FAE9-1E36-467B-9DC7-4B8F70B1E1A4}"/>
          </ac:spMkLst>
        </pc:spChg>
        <pc:spChg chg="mod">
          <ac:chgData name="Peter Ecclesine (pecclesi)" userId="8026f3ca-466d-45df-ae34-64ba14570b27" providerId="ADAL" clId="{4B026BDC-855D-4D46-A748-0ED0A30D5661}" dt="2022-05-08T18:14:19.808" v="213" actId="20577"/>
          <ac:spMkLst>
            <pc:docMk/>
            <pc:sldMk cId="862555450" sldId="2368"/>
            <ac:spMk id="7" creationId="{4171984E-1895-4221-904F-B876997E2F98}"/>
          </ac:spMkLst>
        </pc:spChg>
        <pc:graphicFrameChg chg="del mod modGraphic">
          <ac:chgData name="Peter Ecclesine (pecclesi)" userId="8026f3ca-466d-45df-ae34-64ba14570b27" providerId="ADAL" clId="{4B026BDC-855D-4D46-A748-0ED0A30D5661}" dt="2022-05-08T18:14:02.364" v="208" actId="478"/>
          <ac:graphicFrameMkLst>
            <pc:docMk/>
            <pc:sldMk cId="862555450" sldId="2368"/>
            <ac:graphicFrameMk id="6" creationId="{F724B95D-AA94-4A9E-A396-A8B4E45D922D}"/>
          </ac:graphicFrameMkLst>
        </pc:graphicFrameChg>
        <pc:graphicFrameChg chg="add mod">
          <ac:chgData name="Peter Ecclesine (pecclesi)" userId="8026f3ca-466d-45df-ae34-64ba14570b27" providerId="ADAL" clId="{4B026BDC-855D-4D46-A748-0ED0A30D5661}" dt="2022-05-08T18:13:45.546" v="207"/>
          <ac:graphicFrameMkLst>
            <pc:docMk/>
            <pc:sldMk cId="862555450" sldId="2368"/>
            <ac:graphicFrameMk id="8" creationId="{BFD06598-66FC-481A-93C4-EAEB6D555AB3}"/>
          </ac:graphicFrameMkLst>
        </pc:graphicFrameChg>
      </pc:sldChg>
      <pc:sldChg chg="new">
        <pc:chgData name="Peter Ecclesine (pecclesi)" userId="8026f3ca-466d-45df-ae34-64ba14570b27" providerId="ADAL" clId="{4B026BDC-855D-4D46-A748-0ED0A30D5661}" dt="2022-05-08T18:11:17.337" v="205" actId="680"/>
        <pc:sldMkLst>
          <pc:docMk/>
          <pc:sldMk cId="2873429125" sldId="2369"/>
        </pc:sldMkLst>
      </pc:sldChg>
      <pc:sldMasterChg chg="modSp mod">
        <pc:chgData name="Peter Ecclesine (pecclesi)" userId="8026f3ca-466d-45df-ae34-64ba14570b27" providerId="ADAL" clId="{4B026BDC-855D-4D46-A748-0ED0A30D5661}" dt="2022-04-04T12:46:59.154" v="15" actId="6549"/>
        <pc:sldMasterMkLst>
          <pc:docMk/>
          <pc:sldMasterMk cId="0" sldId="2147483648"/>
        </pc:sldMasterMkLst>
        <pc:spChg chg="mod">
          <ac:chgData name="Peter Ecclesine (pecclesi)" userId="8026f3ca-466d-45df-ae34-64ba14570b27" providerId="ADAL" clId="{4B026BDC-855D-4D46-A748-0ED0A30D5661}" dt="2022-04-04T12:46:59.154" v="15" actId="6549"/>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5/8/2022</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15</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84701922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16</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77016355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17</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5620933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18</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96848978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19</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1430986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21</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5656112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22</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55100788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23</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89826163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24</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7967454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25</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4030764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27</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21660136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28</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88789942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29</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7237595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30</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73312007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31</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5874064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5</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3809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6</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7</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4520903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8</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752844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9</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29108358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10</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3252369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14</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6493965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May 2022</a:t>
            </a:r>
            <a:endParaRPr lang="en-GB" dirty="0"/>
          </a:p>
        </p:txBody>
      </p:sp>
      <p:sp>
        <p:nvSpPr>
          <p:cNvPr id="5" name="Footer Placeholder 4"/>
          <p:cNvSpPr>
            <a:spLocks noGrp="1"/>
          </p:cNvSpPr>
          <p:nvPr>
            <p:ph type="ftr" idx="11"/>
          </p:nvPr>
        </p:nvSpPr>
        <p:spPr/>
        <p:txBody>
          <a:bodyPr/>
          <a:lstStyle>
            <a:lvl1pPr>
              <a:defRPr/>
            </a:lvl1pPr>
          </a:lstStyle>
          <a:p>
            <a:r>
              <a:rPr lang="en-GB"/>
              <a:t>Peter Ecclesine (Cisco Systems)</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E8085D-4B80-4537-B496-F59E6E62480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C37DA92-35FD-44F0-AC93-094057B9FA1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3A004B7-0261-40C9-BC21-A76F6637D32A}"/>
              </a:ext>
            </a:extLst>
          </p:cNvPr>
          <p:cNvSpPr>
            <a:spLocks noGrp="1"/>
          </p:cNvSpPr>
          <p:nvPr>
            <p:ph type="dt" sz="half" idx="10"/>
          </p:nvPr>
        </p:nvSpPr>
        <p:spPr/>
        <p:txBody>
          <a:bodyPr/>
          <a:lstStyle/>
          <a:p>
            <a:r>
              <a:rPr lang="en-US"/>
              <a:t>May 2022</a:t>
            </a:r>
          </a:p>
        </p:txBody>
      </p:sp>
      <p:sp>
        <p:nvSpPr>
          <p:cNvPr id="5" name="Footer Placeholder 4">
            <a:extLst>
              <a:ext uri="{FF2B5EF4-FFF2-40B4-BE49-F238E27FC236}">
                <a16:creationId xmlns:a16="http://schemas.microsoft.com/office/drawing/2014/main" id="{8E3160B1-3363-4115-AD62-4E718295DDBD}"/>
              </a:ext>
            </a:extLst>
          </p:cNvPr>
          <p:cNvSpPr>
            <a:spLocks noGrp="1"/>
          </p:cNvSpPr>
          <p:nvPr>
            <p:ph type="ftr" sz="quarter" idx="11"/>
          </p:nvPr>
        </p:nvSpPr>
        <p:spPr/>
        <p:txBody>
          <a:bodyPr/>
          <a:lstStyle/>
          <a:p>
            <a:r>
              <a:rPr lang="en-US"/>
              <a:t>Peter Ecclesine (Cisco Systems)</a:t>
            </a:r>
          </a:p>
        </p:txBody>
      </p:sp>
      <p:sp>
        <p:nvSpPr>
          <p:cNvPr id="6" name="Slide Number Placeholder 5">
            <a:extLst>
              <a:ext uri="{FF2B5EF4-FFF2-40B4-BE49-F238E27FC236}">
                <a16:creationId xmlns:a16="http://schemas.microsoft.com/office/drawing/2014/main" id="{4274D7C9-CAEB-4022-8475-82E104F65161}"/>
              </a:ext>
            </a:extLst>
          </p:cNvPr>
          <p:cNvSpPr>
            <a:spLocks noGrp="1"/>
          </p:cNvSpPr>
          <p:nvPr>
            <p:ph type="sldNum" sz="quarter" idx="12"/>
          </p:nvPr>
        </p:nvSpPr>
        <p:spPr/>
        <p:txBody>
          <a:bodyPr/>
          <a:lstStyle/>
          <a:p>
            <a:fld id="{CA0F4CD3-CBF7-4FC8-B925-E8F96A7C9B0D}" type="slidenum">
              <a:rPr lang="en-US" smtClean="0"/>
              <a:t>‹#›</a:t>
            </a:fld>
            <a:endParaRPr lang="en-US"/>
          </a:p>
        </p:txBody>
      </p:sp>
    </p:spTree>
    <p:extLst>
      <p:ext uri="{BB962C8B-B14F-4D97-AF65-F5344CB8AC3E}">
        <p14:creationId xmlns:p14="http://schemas.microsoft.com/office/powerpoint/2010/main" val="25425873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037937-2442-4545-9538-0A31CAF2140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70E5B31-8D87-462D-A646-65BA90EDB94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0BB9E8A-CA88-4234-BB4E-56FAA7706A96}"/>
              </a:ext>
            </a:extLst>
          </p:cNvPr>
          <p:cNvSpPr>
            <a:spLocks noGrp="1"/>
          </p:cNvSpPr>
          <p:nvPr>
            <p:ph type="dt" sz="half" idx="10"/>
          </p:nvPr>
        </p:nvSpPr>
        <p:spPr/>
        <p:txBody>
          <a:bodyPr/>
          <a:lstStyle/>
          <a:p>
            <a:r>
              <a:rPr lang="en-US"/>
              <a:t>May 2022</a:t>
            </a:r>
          </a:p>
        </p:txBody>
      </p:sp>
      <p:sp>
        <p:nvSpPr>
          <p:cNvPr id="5" name="Footer Placeholder 4">
            <a:extLst>
              <a:ext uri="{FF2B5EF4-FFF2-40B4-BE49-F238E27FC236}">
                <a16:creationId xmlns:a16="http://schemas.microsoft.com/office/drawing/2014/main" id="{D1B81F0D-9FD3-47D5-B2AA-8B8D798B2261}"/>
              </a:ext>
            </a:extLst>
          </p:cNvPr>
          <p:cNvSpPr>
            <a:spLocks noGrp="1"/>
          </p:cNvSpPr>
          <p:nvPr>
            <p:ph type="ftr" sz="quarter" idx="11"/>
          </p:nvPr>
        </p:nvSpPr>
        <p:spPr/>
        <p:txBody>
          <a:bodyPr/>
          <a:lstStyle/>
          <a:p>
            <a:r>
              <a:rPr lang="en-US"/>
              <a:t>Peter Ecclesine (Cisco Systems)</a:t>
            </a:r>
          </a:p>
        </p:txBody>
      </p:sp>
      <p:sp>
        <p:nvSpPr>
          <p:cNvPr id="6" name="Slide Number Placeholder 5">
            <a:extLst>
              <a:ext uri="{FF2B5EF4-FFF2-40B4-BE49-F238E27FC236}">
                <a16:creationId xmlns:a16="http://schemas.microsoft.com/office/drawing/2014/main" id="{FBEBA934-68A1-4367-87EE-E6830B6A5AD4}"/>
              </a:ext>
            </a:extLst>
          </p:cNvPr>
          <p:cNvSpPr>
            <a:spLocks noGrp="1"/>
          </p:cNvSpPr>
          <p:nvPr>
            <p:ph type="sldNum" sz="quarter" idx="12"/>
          </p:nvPr>
        </p:nvSpPr>
        <p:spPr/>
        <p:txBody>
          <a:bodyPr/>
          <a:lstStyle/>
          <a:p>
            <a:fld id="{CA0F4CD3-CBF7-4FC8-B925-E8F96A7C9B0D}" type="slidenum">
              <a:rPr lang="en-US" smtClean="0"/>
              <a:t>‹#›</a:t>
            </a:fld>
            <a:endParaRPr lang="en-US"/>
          </a:p>
        </p:txBody>
      </p:sp>
    </p:spTree>
    <p:extLst>
      <p:ext uri="{BB962C8B-B14F-4D97-AF65-F5344CB8AC3E}">
        <p14:creationId xmlns:p14="http://schemas.microsoft.com/office/powerpoint/2010/main" val="27586618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1EE629-7D94-417F-941E-ED4FE131304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B78DD55-51D2-4231-8846-C23FC90AF80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4DB04C0-CD8C-4F84-BAE8-60A186265DAE}"/>
              </a:ext>
            </a:extLst>
          </p:cNvPr>
          <p:cNvSpPr>
            <a:spLocks noGrp="1"/>
          </p:cNvSpPr>
          <p:nvPr>
            <p:ph type="dt" sz="half" idx="10"/>
          </p:nvPr>
        </p:nvSpPr>
        <p:spPr/>
        <p:txBody>
          <a:bodyPr/>
          <a:lstStyle/>
          <a:p>
            <a:r>
              <a:rPr lang="en-US"/>
              <a:t>May 2022</a:t>
            </a:r>
          </a:p>
        </p:txBody>
      </p:sp>
      <p:sp>
        <p:nvSpPr>
          <p:cNvPr id="5" name="Footer Placeholder 4">
            <a:extLst>
              <a:ext uri="{FF2B5EF4-FFF2-40B4-BE49-F238E27FC236}">
                <a16:creationId xmlns:a16="http://schemas.microsoft.com/office/drawing/2014/main" id="{21A2EC47-BA99-4BB2-B9C0-AB2FB283369C}"/>
              </a:ext>
            </a:extLst>
          </p:cNvPr>
          <p:cNvSpPr>
            <a:spLocks noGrp="1"/>
          </p:cNvSpPr>
          <p:nvPr>
            <p:ph type="ftr" sz="quarter" idx="11"/>
          </p:nvPr>
        </p:nvSpPr>
        <p:spPr/>
        <p:txBody>
          <a:bodyPr/>
          <a:lstStyle/>
          <a:p>
            <a:r>
              <a:rPr lang="en-US"/>
              <a:t>Peter Ecclesine (Cisco Systems)</a:t>
            </a:r>
          </a:p>
        </p:txBody>
      </p:sp>
      <p:sp>
        <p:nvSpPr>
          <p:cNvPr id="6" name="Slide Number Placeholder 5">
            <a:extLst>
              <a:ext uri="{FF2B5EF4-FFF2-40B4-BE49-F238E27FC236}">
                <a16:creationId xmlns:a16="http://schemas.microsoft.com/office/drawing/2014/main" id="{BF980ACF-E5F0-4619-B22E-AADA7240E91B}"/>
              </a:ext>
            </a:extLst>
          </p:cNvPr>
          <p:cNvSpPr>
            <a:spLocks noGrp="1"/>
          </p:cNvSpPr>
          <p:nvPr>
            <p:ph type="sldNum" sz="quarter" idx="12"/>
          </p:nvPr>
        </p:nvSpPr>
        <p:spPr/>
        <p:txBody>
          <a:bodyPr/>
          <a:lstStyle/>
          <a:p>
            <a:fld id="{CA0F4CD3-CBF7-4FC8-B925-E8F96A7C9B0D}" type="slidenum">
              <a:rPr lang="en-US" smtClean="0"/>
              <a:t>‹#›</a:t>
            </a:fld>
            <a:endParaRPr lang="en-US"/>
          </a:p>
        </p:txBody>
      </p:sp>
    </p:spTree>
    <p:extLst>
      <p:ext uri="{BB962C8B-B14F-4D97-AF65-F5344CB8AC3E}">
        <p14:creationId xmlns:p14="http://schemas.microsoft.com/office/powerpoint/2010/main" val="372293030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CF6E55-E2CC-4E00-BDCF-7FA0C215BD4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8A995D9-DA74-449E-BCFE-01906C9E4FF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0208F47-9D9C-437A-BEDB-F2D34F9CED2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F7CD51F-C820-4E3A-A3B6-79007369A580}"/>
              </a:ext>
            </a:extLst>
          </p:cNvPr>
          <p:cNvSpPr>
            <a:spLocks noGrp="1"/>
          </p:cNvSpPr>
          <p:nvPr>
            <p:ph type="dt" sz="half" idx="10"/>
          </p:nvPr>
        </p:nvSpPr>
        <p:spPr/>
        <p:txBody>
          <a:bodyPr/>
          <a:lstStyle/>
          <a:p>
            <a:r>
              <a:rPr lang="en-US"/>
              <a:t>May 2022</a:t>
            </a:r>
          </a:p>
        </p:txBody>
      </p:sp>
      <p:sp>
        <p:nvSpPr>
          <p:cNvPr id="6" name="Footer Placeholder 5">
            <a:extLst>
              <a:ext uri="{FF2B5EF4-FFF2-40B4-BE49-F238E27FC236}">
                <a16:creationId xmlns:a16="http://schemas.microsoft.com/office/drawing/2014/main" id="{54DC7476-CE53-4B15-9126-B8F7D72C5CFF}"/>
              </a:ext>
            </a:extLst>
          </p:cNvPr>
          <p:cNvSpPr>
            <a:spLocks noGrp="1"/>
          </p:cNvSpPr>
          <p:nvPr>
            <p:ph type="ftr" sz="quarter" idx="11"/>
          </p:nvPr>
        </p:nvSpPr>
        <p:spPr/>
        <p:txBody>
          <a:bodyPr/>
          <a:lstStyle/>
          <a:p>
            <a:r>
              <a:rPr lang="en-US"/>
              <a:t>Peter Ecclesine (Cisco Systems)</a:t>
            </a:r>
          </a:p>
        </p:txBody>
      </p:sp>
      <p:sp>
        <p:nvSpPr>
          <p:cNvPr id="7" name="Slide Number Placeholder 6">
            <a:extLst>
              <a:ext uri="{FF2B5EF4-FFF2-40B4-BE49-F238E27FC236}">
                <a16:creationId xmlns:a16="http://schemas.microsoft.com/office/drawing/2014/main" id="{BBB95E08-DBD4-43F1-888A-36D63D3F9706}"/>
              </a:ext>
            </a:extLst>
          </p:cNvPr>
          <p:cNvSpPr>
            <a:spLocks noGrp="1"/>
          </p:cNvSpPr>
          <p:nvPr>
            <p:ph type="sldNum" sz="quarter" idx="12"/>
          </p:nvPr>
        </p:nvSpPr>
        <p:spPr/>
        <p:txBody>
          <a:bodyPr/>
          <a:lstStyle/>
          <a:p>
            <a:fld id="{CA0F4CD3-CBF7-4FC8-B925-E8F96A7C9B0D}" type="slidenum">
              <a:rPr lang="en-US" smtClean="0"/>
              <a:t>‹#›</a:t>
            </a:fld>
            <a:endParaRPr lang="en-US"/>
          </a:p>
        </p:txBody>
      </p:sp>
    </p:spTree>
    <p:extLst>
      <p:ext uri="{BB962C8B-B14F-4D97-AF65-F5344CB8AC3E}">
        <p14:creationId xmlns:p14="http://schemas.microsoft.com/office/powerpoint/2010/main" val="18040066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F35EE3-7473-4D9A-9D79-F67DFD0DE92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B124506-C87D-4B75-BB27-7660BF83D3A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EC22566-38C2-4F6D-B40E-6A48D373CCC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F69B279-E3EB-4F54-95F9-C56F7F3B4F4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784B459-98F2-41B7-96AD-9F507F612C5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971F3CE-2282-4BBE-A346-BADDA48ECF84}"/>
              </a:ext>
            </a:extLst>
          </p:cNvPr>
          <p:cNvSpPr>
            <a:spLocks noGrp="1"/>
          </p:cNvSpPr>
          <p:nvPr>
            <p:ph type="dt" sz="half" idx="10"/>
          </p:nvPr>
        </p:nvSpPr>
        <p:spPr/>
        <p:txBody>
          <a:bodyPr/>
          <a:lstStyle/>
          <a:p>
            <a:r>
              <a:rPr lang="en-US"/>
              <a:t>May 2022</a:t>
            </a:r>
          </a:p>
        </p:txBody>
      </p:sp>
      <p:sp>
        <p:nvSpPr>
          <p:cNvPr id="8" name="Footer Placeholder 7">
            <a:extLst>
              <a:ext uri="{FF2B5EF4-FFF2-40B4-BE49-F238E27FC236}">
                <a16:creationId xmlns:a16="http://schemas.microsoft.com/office/drawing/2014/main" id="{170DCD6D-D4FA-47C3-862D-7E32F5761EE0}"/>
              </a:ext>
            </a:extLst>
          </p:cNvPr>
          <p:cNvSpPr>
            <a:spLocks noGrp="1"/>
          </p:cNvSpPr>
          <p:nvPr>
            <p:ph type="ftr" sz="quarter" idx="11"/>
          </p:nvPr>
        </p:nvSpPr>
        <p:spPr/>
        <p:txBody>
          <a:bodyPr/>
          <a:lstStyle/>
          <a:p>
            <a:r>
              <a:rPr lang="en-US"/>
              <a:t>Peter Ecclesine (Cisco Systems)</a:t>
            </a:r>
          </a:p>
        </p:txBody>
      </p:sp>
      <p:sp>
        <p:nvSpPr>
          <p:cNvPr id="9" name="Slide Number Placeholder 8">
            <a:extLst>
              <a:ext uri="{FF2B5EF4-FFF2-40B4-BE49-F238E27FC236}">
                <a16:creationId xmlns:a16="http://schemas.microsoft.com/office/drawing/2014/main" id="{78C44F71-92DC-4E03-9A70-C369BA2FBB25}"/>
              </a:ext>
            </a:extLst>
          </p:cNvPr>
          <p:cNvSpPr>
            <a:spLocks noGrp="1"/>
          </p:cNvSpPr>
          <p:nvPr>
            <p:ph type="sldNum" sz="quarter" idx="12"/>
          </p:nvPr>
        </p:nvSpPr>
        <p:spPr/>
        <p:txBody>
          <a:bodyPr/>
          <a:lstStyle/>
          <a:p>
            <a:fld id="{CA0F4CD3-CBF7-4FC8-B925-E8F96A7C9B0D}" type="slidenum">
              <a:rPr lang="en-US" smtClean="0"/>
              <a:t>‹#›</a:t>
            </a:fld>
            <a:endParaRPr lang="en-US"/>
          </a:p>
        </p:txBody>
      </p:sp>
    </p:spTree>
    <p:extLst>
      <p:ext uri="{BB962C8B-B14F-4D97-AF65-F5344CB8AC3E}">
        <p14:creationId xmlns:p14="http://schemas.microsoft.com/office/powerpoint/2010/main" val="195762185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553C74-B631-459F-912E-F9CAB8E2600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CEFBD0D-5560-4970-9756-FED79FD04A18}"/>
              </a:ext>
            </a:extLst>
          </p:cNvPr>
          <p:cNvSpPr>
            <a:spLocks noGrp="1"/>
          </p:cNvSpPr>
          <p:nvPr>
            <p:ph type="dt" sz="half" idx="10"/>
          </p:nvPr>
        </p:nvSpPr>
        <p:spPr/>
        <p:txBody>
          <a:bodyPr/>
          <a:lstStyle/>
          <a:p>
            <a:r>
              <a:rPr lang="en-US"/>
              <a:t>May 2022</a:t>
            </a:r>
          </a:p>
        </p:txBody>
      </p:sp>
      <p:sp>
        <p:nvSpPr>
          <p:cNvPr id="4" name="Footer Placeholder 3">
            <a:extLst>
              <a:ext uri="{FF2B5EF4-FFF2-40B4-BE49-F238E27FC236}">
                <a16:creationId xmlns:a16="http://schemas.microsoft.com/office/drawing/2014/main" id="{D3164DB7-501E-4D93-90F6-4CC9A1A7761F}"/>
              </a:ext>
            </a:extLst>
          </p:cNvPr>
          <p:cNvSpPr>
            <a:spLocks noGrp="1"/>
          </p:cNvSpPr>
          <p:nvPr>
            <p:ph type="ftr" sz="quarter" idx="11"/>
          </p:nvPr>
        </p:nvSpPr>
        <p:spPr/>
        <p:txBody>
          <a:bodyPr/>
          <a:lstStyle/>
          <a:p>
            <a:r>
              <a:rPr lang="en-US"/>
              <a:t>Peter Ecclesine (Cisco Systems)</a:t>
            </a:r>
          </a:p>
        </p:txBody>
      </p:sp>
      <p:sp>
        <p:nvSpPr>
          <p:cNvPr id="5" name="Slide Number Placeholder 4">
            <a:extLst>
              <a:ext uri="{FF2B5EF4-FFF2-40B4-BE49-F238E27FC236}">
                <a16:creationId xmlns:a16="http://schemas.microsoft.com/office/drawing/2014/main" id="{BA068654-B452-43FF-8153-1061C547EE89}"/>
              </a:ext>
            </a:extLst>
          </p:cNvPr>
          <p:cNvSpPr>
            <a:spLocks noGrp="1"/>
          </p:cNvSpPr>
          <p:nvPr>
            <p:ph type="sldNum" sz="quarter" idx="12"/>
          </p:nvPr>
        </p:nvSpPr>
        <p:spPr/>
        <p:txBody>
          <a:bodyPr/>
          <a:lstStyle/>
          <a:p>
            <a:fld id="{CA0F4CD3-CBF7-4FC8-B925-E8F96A7C9B0D}" type="slidenum">
              <a:rPr lang="en-US" smtClean="0"/>
              <a:t>‹#›</a:t>
            </a:fld>
            <a:endParaRPr lang="en-US"/>
          </a:p>
        </p:txBody>
      </p:sp>
    </p:spTree>
    <p:extLst>
      <p:ext uri="{BB962C8B-B14F-4D97-AF65-F5344CB8AC3E}">
        <p14:creationId xmlns:p14="http://schemas.microsoft.com/office/powerpoint/2010/main" val="40109127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222745D-B157-4A04-94DC-031DE5A5DCC2}"/>
              </a:ext>
            </a:extLst>
          </p:cNvPr>
          <p:cNvSpPr>
            <a:spLocks noGrp="1"/>
          </p:cNvSpPr>
          <p:nvPr>
            <p:ph type="dt" sz="half" idx="10"/>
          </p:nvPr>
        </p:nvSpPr>
        <p:spPr/>
        <p:txBody>
          <a:bodyPr/>
          <a:lstStyle/>
          <a:p>
            <a:r>
              <a:rPr lang="en-US"/>
              <a:t>May 2022</a:t>
            </a:r>
          </a:p>
        </p:txBody>
      </p:sp>
      <p:sp>
        <p:nvSpPr>
          <p:cNvPr id="3" name="Footer Placeholder 2">
            <a:extLst>
              <a:ext uri="{FF2B5EF4-FFF2-40B4-BE49-F238E27FC236}">
                <a16:creationId xmlns:a16="http://schemas.microsoft.com/office/drawing/2014/main" id="{699ABABC-4FD0-49A2-B9AF-636CF6B3A5C1}"/>
              </a:ext>
            </a:extLst>
          </p:cNvPr>
          <p:cNvSpPr>
            <a:spLocks noGrp="1"/>
          </p:cNvSpPr>
          <p:nvPr>
            <p:ph type="ftr" sz="quarter" idx="11"/>
          </p:nvPr>
        </p:nvSpPr>
        <p:spPr/>
        <p:txBody>
          <a:bodyPr/>
          <a:lstStyle/>
          <a:p>
            <a:r>
              <a:rPr lang="en-US"/>
              <a:t>Peter Ecclesine (Cisco Systems)</a:t>
            </a:r>
          </a:p>
        </p:txBody>
      </p:sp>
      <p:sp>
        <p:nvSpPr>
          <p:cNvPr id="4" name="Slide Number Placeholder 3">
            <a:extLst>
              <a:ext uri="{FF2B5EF4-FFF2-40B4-BE49-F238E27FC236}">
                <a16:creationId xmlns:a16="http://schemas.microsoft.com/office/drawing/2014/main" id="{C2864335-5D0A-412C-9A46-0330B09B41F9}"/>
              </a:ext>
            </a:extLst>
          </p:cNvPr>
          <p:cNvSpPr>
            <a:spLocks noGrp="1"/>
          </p:cNvSpPr>
          <p:nvPr>
            <p:ph type="sldNum" sz="quarter" idx="12"/>
          </p:nvPr>
        </p:nvSpPr>
        <p:spPr/>
        <p:txBody>
          <a:bodyPr/>
          <a:lstStyle/>
          <a:p>
            <a:fld id="{CA0F4CD3-CBF7-4FC8-B925-E8F96A7C9B0D}" type="slidenum">
              <a:rPr lang="en-US" smtClean="0"/>
              <a:t>‹#›</a:t>
            </a:fld>
            <a:endParaRPr lang="en-US"/>
          </a:p>
        </p:txBody>
      </p:sp>
    </p:spTree>
    <p:extLst>
      <p:ext uri="{BB962C8B-B14F-4D97-AF65-F5344CB8AC3E}">
        <p14:creationId xmlns:p14="http://schemas.microsoft.com/office/powerpoint/2010/main" val="122864744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144E05-DA9E-4626-82A4-F772835FF46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811DAB3-08E0-49A1-862C-679ED6F295F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736F3F6-307A-4BD1-9447-D833DC0A2CD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B8B550D-1464-4F9E-9CDB-E3E44444D282}"/>
              </a:ext>
            </a:extLst>
          </p:cNvPr>
          <p:cNvSpPr>
            <a:spLocks noGrp="1"/>
          </p:cNvSpPr>
          <p:nvPr>
            <p:ph type="dt" sz="half" idx="10"/>
          </p:nvPr>
        </p:nvSpPr>
        <p:spPr/>
        <p:txBody>
          <a:bodyPr/>
          <a:lstStyle/>
          <a:p>
            <a:r>
              <a:rPr lang="en-US"/>
              <a:t>May 2022</a:t>
            </a:r>
          </a:p>
        </p:txBody>
      </p:sp>
      <p:sp>
        <p:nvSpPr>
          <p:cNvPr id="6" name="Footer Placeholder 5">
            <a:extLst>
              <a:ext uri="{FF2B5EF4-FFF2-40B4-BE49-F238E27FC236}">
                <a16:creationId xmlns:a16="http://schemas.microsoft.com/office/drawing/2014/main" id="{B3CCCF00-2185-4DDA-ACF6-7327C4D2BAF8}"/>
              </a:ext>
            </a:extLst>
          </p:cNvPr>
          <p:cNvSpPr>
            <a:spLocks noGrp="1"/>
          </p:cNvSpPr>
          <p:nvPr>
            <p:ph type="ftr" sz="quarter" idx="11"/>
          </p:nvPr>
        </p:nvSpPr>
        <p:spPr/>
        <p:txBody>
          <a:bodyPr/>
          <a:lstStyle/>
          <a:p>
            <a:r>
              <a:rPr lang="en-US"/>
              <a:t>Peter Ecclesine (Cisco Systems)</a:t>
            </a:r>
          </a:p>
        </p:txBody>
      </p:sp>
      <p:sp>
        <p:nvSpPr>
          <p:cNvPr id="7" name="Slide Number Placeholder 6">
            <a:extLst>
              <a:ext uri="{FF2B5EF4-FFF2-40B4-BE49-F238E27FC236}">
                <a16:creationId xmlns:a16="http://schemas.microsoft.com/office/drawing/2014/main" id="{8547AAE1-FE67-442B-B9BF-75090A1E87C7}"/>
              </a:ext>
            </a:extLst>
          </p:cNvPr>
          <p:cNvSpPr>
            <a:spLocks noGrp="1"/>
          </p:cNvSpPr>
          <p:nvPr>
            <p:ph type="sldNum" sz="quarter" idx="12"/>
          </p:nvPr>
        </p:nvSpPr>
        <p:spPr/>
        <p:txBody>
          <a:bodyPr/>
          <a:lstStyle/>
          <a:p>
            <a:fld id="{CA0F4CD3-CBF7-4FC8-B925-E8F96A7C9B0D}" type="slidenum">
              <a:rPr lang="en-US" smtClean="0"/>
              <a:t>‹#›</a:t>
            </a:fld>
            <a:endParaRPr lang="en-US"/>
          </a:p>
        </p:txBody>
      </p:sp>
    </p:spTree>
    <p:extLst>
      <p:ext uri="{BB962C8B-B14F-4D97-AF65-F5344CB8AC3E}">
        <p14:creationId xmlns:p14="http://schemas.microsoft.com/office/powerpoint/2010/main" val="8141907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FA238D-72FA-416F-977B-F3FD7C7DED7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B85DE52-2BB4-4AE7-A485-687AFA899B7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DA2D222-19B1-4C33-B545-1FA37A8D1EE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6E38B0B-A801-45FB-9DA6-5BFDFE6C8A33}"/>
              </a:ext>
            </a:extLst>
          </p:cNvPr>
          <p:cNvSpPr>
            <a:spLocks noGrp="1"/>
          </p:cNvSpPr>
          <p:nvPr>
            <p:ph type="dt" sz="half" idx="10"/>
          </p:nvPr>
        </p:nvSpPr>
        <p:spPr/>
        <p:txBody>
          <a:bodyPr/>
          <a:lstStyle/>
          <a:p>
            <a:r>
              <a:rPr lang="en-US"/>
              <a:t>May 2022</a:t>
            </a:r>
          </a:p>
        </p:txBody>
      </p:sp>
      <p:sp>
        <p:nvSpPr>
          <p:cNvPr id="6" name="Footer Placeholder 5">
            <a:extLst>
              <a:ext uri="{FF2B5EF4-FFF2-40B4-BE49-F238E27FC236}">
                <a16:creationId xmlns:a16="http://schemas.microsoft.com/office/drawing/2014/main" id="{A95CA717-57BE-43D2-A6F1-826E0D7C868E}"/>
              </a:ext>
            </a:extLst>
          </p:cNvPr>
          <p:cNvSpPr>
            <a:spLocks noGrp="1"/>
          </p:cNvSpPr>
          <p:nvPr>
            <p:ph type="ftr" sz="quarter" idx="11"/>
          </p:nvPr>
        </p:nvSpPr>
        <p:spPr/>
        <p:txBody>
          <a:bodyPr/>
          <a:lstStyle/>
          <a:p>
            <a:r>
              <a:rPr lang="en-US"/>
              <a:t>Peter Ecclesine (Cisco Systems)</a:t>
            </a:r>
          </a:p>
        </p:txBody>
      </p:sp>
      <p:sp>
        <p:nvSpPr>
          <p:cNvPr id="7" name="Slide Number Placeholder 6">
            <a:extLst>
              <a:ext uri="{FF2B5EF4-FFF2-40B4-BE49-F238E27FC236}">
                <a16:creationId xmlns:a16="http://schemas.microsoft.com/office/drawing/2014/main" id="{B970F1D7-B6A9-47C0-8CB9-367C255AB2EF}"/>
              </a:ext>
            </a:extLst>
          </p:cNvPr>
          <p:cNvSpPr>
            <a:spLocks noGrp="1"/>
          </p:cNvSpPr>
          <p:nvPr>
            <p:ph type="sldNum" sz="quarter" idx="12"/>
          </p:nvPr>
        </p:nvSpPr>
        <p:spPr/>
        <p:txBody>
          <a:bodyPr/>
          <a:lstStyle/>
          <a:p>
            <a:fld id="{CA0F4CD3-CBF7-4FC8-B925-E8F96A7C9B0D}" type="slidenum">
              <a:rPr lang="en-US" smtClean="0"/>
              <a:t>‹#›</a:t>
            </a:fld>
            <a:endParaRPr lang="en-US"/>
          </a:p>
        </p:txBody>
      </p:sp>
    </p:spTree>
    <p:extLst>
      <p:ext uri="{BB962C8B-B14F-4D97-AF65-F5344CB8AC3E}">
        <p14:creationId xmlns:p14="http://schemas.microsoft.com/office/powerpoint/2010/main" val="213829376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6AD105-B8DF-4E14-A70D-1826AF6B9FE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10BCCC2-2688-4D51-9EB4-A378B78B952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3169002-E37C-4B5D-8BD5-22851F8CB400}"/>
              </a:ext>
            </a:extLst>
          </p:cNvPr>
          <p:cNvSpPr>
            <a:spLocks noGrp="1"/>
          </p:cNvSpPr>
          <p:nvPr>
            <p:ph type="dt" sz="half" idx="10"/>
          </p:nvPr>
        </p:nvSpPr>
        <p:spPr/>
        <p:txBody>
          <a:bodyPr/>
          <a:lstStyle/>
          <a:p>
            <a:r>
              <a:rPr lang="en-US"/>
              <a:t>May 2022</a:t>
            </a:r>
          </a:p>
        </p:txBody>
      </p:sp>
      <p:sp>
        <p:nvSpPr>
          <p:cNvPr id="5" name="Footer Placeholder 4">
            <a:extLst>
              <a:ext uri="{FF2B5EF4-FFF2-40B4-BE49-F238E27FC236}">
                <a16:creationId xmlns:a16="http://schemas.microsoft.com/office/drawing/2014/main" id="{10A98806-B304-4063-8044-11FA1931008B}"/>
              </a:ext>
            </a:extLst>
          </p:cNvPr>
          <p:cNvSpPr>
            <a:spLocks noGrp="1"/>
          </p:cNvSpPr>
          <p:nvPr>
            <p:ph type="ftr" sz="quarter" idx="11"/>
          </p:nvPr>
        </p:nvSpPr>
        <p:spPr/>
        <p:txBody>
          <a:bodyPr/>
          <a:lstStyle/>
          <a:p>
            <a:r>
              <a:rPr lang="en-US"/>
              <a:t>Peter Ecclesine (Cisco Systems)</a:t>
            </a:r>
          </a:p>
        </p:txBody>
      </p:sp>
      <p:sp>
        <p:nvSpPr>
          <p:cNvPr id="6" name="Slide Number Placeholder 5">
            <a:extLst>
              <a:ext uri="{FF2B5EF4-FFF2-40B4-BE49-F238E27FC236}">
                <a16:creationId xmlns:a16="http://schemas.microsoft.com/office/drawing/2014/main" id="{9C0176CA-0253-4256-869E-A344A34486DF}"/>
              </a:ext>
            </a:extLst>
          </p:cNvPr>
          <p:cNvSpPr>
            <a:spLocks noGrp="1"/>
          </p:cNvSpPr>
          <p:nvPr>
            <p:ph type="sldNum" sz="quarter" idx="12"/>
          </p:nvPr>
        </p:nvSpPr>
        <p:spPr/>
        <p:txBody>
          <a:bodyPr/>
          <a:lstStyle/>
          <a:p>
            <a:fld id="{CA0F4CD3-CBF7-4FC8-B925-E8F96A7C9B0D}" type="slidenum">
              <a:rPr lang="en-US" smtClean="0"/>
              <a:t>‹#›</a:t>
            </a:fld>
            <a:endParaRPr lang="en-US"/>
          </a:p>
        </p:txBody>
      </p:sp>
    </p:spTree>
    <p:extLst>
      <p:ext uri="{BB962C8B-B14F-4D97-AF65-F5344CB8AC3E}">
        <p14:creationId xmlns:p14="http://schemas.microsoft.com/office/powerpoint/2010/main" val="42702439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Peter Ecclesine (Cisco Systems)</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May 2022</a:t>
            </a:r>
            <a:endParaRPr lang="en-GB"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1B285FF-E807-4FFF-B633-75ED2A6D1C1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74D7B93-C1A5-46FF-80A5-AB63AD5A7F4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3790DE9-A914-4AD0-B53D-C7F9AB764B2E}"/>
              </a:ext>
            </a:extLst>
          </p:cNvPr>
          <p:cNvSpPr>
            <a:spLocks noGrp="1"/>
          </p:cNvSpPr>
          <p:nvPr>
            <p:ph type="dt" sz="half" idx="10"/>
          </p:nvPr>
        </p:nvSpPr>
        <p:spPr/>
        <p:txBody>
          <a:bodyPr/>
          <a:lstStyle/>
          <a:p>
            <a:r>
              <a:rPr lang="en-US"/>
              <a:t>May 2022</a:t>
            </a:r>
          </a:p>
        </p:txBody>
      </p:sp>
      <p:sp>
        <p:nvSpPr>
          <p:cNvPr id="5" name="Footer Placeholder 4">
            <a:extLst>
              <a:ext uri="{FF2B5EF4-FFF2-40B4-BE49-F238E27FC236}">
                <a16:creationId xmlns:a16="http://schemas.microsoft.com/office/drawing/2014/main" id="{02573440-84FB-4A71-94C1-061AB8EA9D94}"/>
              </a:ext>
            </a:extLst>
          </p:cNvPr>
          <p:cNvSpPr>
            <a:spLocks noGrp="1"/>
          </p:cNvSpPr>
          <p:nvPr>
            <p:ph type="ftr" sz="quarter" idx="11"/>
          </p:nvPr>
        </p:nvSpPr>
        <p:spPr/>
        <p:txBody>
          <a:bodyPr/>
          <a:lstStyle/>
          <a:p>
            <a:r>
              <a:rPr lang="en-US"/>
              <a:t>Peter Ecclesine (Cisco Systems)</a:t>
            </a:r>
          </a:p>
        </p:txBody>
      </p:sp>
      <p:sp>
        <p:nvSpPr>
          <p:cNvPr id="6" name="Slide Number Placeholder 5">
            <a:extLst>
              <a:ext uri="{FF2B5EF4-FFF2-40B4-BE49-F238E27FC236}">
                <a16:creationId xmlns:a16="http://schemas.microsoft.com/office/drawing/2014/main" id="{DCA9BB3F-441F-451E-B0E9-FC5C9F6B824A}"/>
              </a:ext>
            </a:extLst>
          </p:cNvPr>
          <p:cNvSpPr>
            <a:spLocks noGrp="1"/>
          </p:cNvSpPr>
          <p:nvPr>
            <p:ph type="sldNum" sz="quarter" idx="12"/>
          </p:nvPr>
        </p:nvSpPr>
        <p:spPr/>
        <p:txBody>
          <a:bodyPr/>
          <a:lstStyle/>
          <a:p>
            <a:fld id="{CA0F4CD3-CBF7-4FC8-B925-E8F96A7C9B0D}" type="slidenum">
              <a:rPr lang="en-US" smtClean="0"/>
              <a:t>‹#›</a:t>
            </a:fld>
            <a:endParaRPr lang="en-US"/>
          </a:p>
        </p:txBody>
      </p:sp>
    </p:spTree>
    <p:extLst>
      <p:ext uri="{BB962C8B-B14F-4D97-AF65-F5344CB8AC3E}">
        <p14:creationId xmlns:p14="http://schemas.microsoft.com/office/powerpoint/2010/main" val="33333515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US"/>
              <a:t>May 2022</a:t>
            </a:r>
            <a:endParaRPr lang="en-GB"/>
          </a:p>
        </p:txBody>
      </p:sp>
      <p:sp>
        <p:nvSpPr>
          <p:cNvPr id="5" name="Footer Placeholder 4"/>
          <p:cNvSpPr>
            <a:spLocks noGrp="1"/>
          </p:cNvSpPr>
          <p:nvPr>
            <p:ph type="ftr" idx="11"/>
          </p:nvPr>
        </p:nvSpPr>
        <p:spPr/>
        <p:txBody>
          <a:bodyPr/>
          <a:lstStyle>
            <a:lvl1pPr>
              <a:defRPr/>
            </a:lvl1pPr>
          </a:lstStyle>
          <a:p>
            <a:r>
              <a:rPr lang="en-GB"/>
              <a:t>Peter Ecclesine (Cisco Systems)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May 2022</a:t>
            </a:r>
            <a:endParaRPr lang="en-GB"/>
          </a:p>
        </p:txBody>
      </p:sp>
      <p:sp>
        <p:nvSpPr>
          <p:cNvPr id="6" name="Footer Placeholder 5"/>
          <p:cNvSpPr>
            <a:spLocks noGrp="1"/>
          </p:cNvSpPr>
          <p:nvPr>
            <p:ph type="ftr" idx="11"/>
          </p:nvPr>
        </p:nvSpPr>
        <p:spPr/>
        <p:txBody>
          <a:bodyPr/>
          <a:lstStyle>
            <a:lvl1pPr>
              <a:defRPr/>
            </a:lvl1pPr>
          </a:lstStyle>
          <a:p>
            <a:r>
              <a:rPr lang="en-GB"/>
              <a:t>Peter Ecclesine (Cisco Systems)</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May 2022</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Peter Ecclesine (Cisco Systems)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May 2022</a:t>
            </a:r>
            <a:endParaRPr lang="en-GB"/>
          </a:p>
        </p:txBody>
      </p:sp>
      <p:sp>
        <p:nvSpPr>
          <p:cNvPr id="4" name="Footer Placeholder 3"/>
          <p:cNvSpPr>
            <a:spLocks noGrp="1"/>
          </p:cNvSpPr>
          <p:nvPr>
            <p:ph type="ftr" idx="11"/>
          </p:nvPr>
        </p:nvSpPr>
        <p:spPr/>
        <p:txBody>
          <a:bodyPr/>
          <a:lstStyle>
            <a:lvl1pPr>
              <a:defRPr/>
            </a:lvl1pPr>
          </a:lstStyle>
          <a:p>
            <a:r>
              <a:rPr lang="en-GB"/>
              <a:t>Peter Ecclesine (Cisco Systems)</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May 2022</a:t>
            </a:r>
            <a:endParaRPr lang="en-GB"/>
          </a:p>
        </p:txBody>
      </p:sp>
      <p:sp>
        <p:nvSpPr>
          <p:cNvPr id="3" name="Footer Placeholder 2"/>
          <p:cNvSpPr>
            <a:spLocks noGrp="1"/>
          </p:cNvSpPr>
          <p:nvPr>
            <p:ph type="ftr" idx="11"/>
          </p:nvPr>
        </p:nvSpPr>
        <p:spPr/>
        <p:txBody>
          <a:bodyPr/>
          <a:lstStyle>
            <a:lvl1pPr>
              <a:defRPr/>
            </a:lvl1pPr>
          </a:lstStyle>
          <a:p>
            <a:r>
              <a:rPr lang="en-GB"/>
              <a:t>Peter Ecclesine (Cisco Systems)</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May 2022</a:t>
            </a:r>
            <a:endParaRPr lang="en-GB"/>
          </a:p>
        </p:txBody>
      </p:sp>
      <p:sp>
        <p:nvSpPr>
          <p:cNvPr id="5" name="Footer Placeholder 4"/>
          <p:cNvSpPr>
            <a:spLocks noGrp="1"/>
          </p:cNvSpPr>
          <p:nvPr>
            <p:ph type="ftr" idx="11"/>
          </p:nvPr>
        </p:nvSpPr>
        <p:spPr/>
        <p:txBody>
          <a:bodyPr/>
          <a:lstStyle>
            <a:lvl1pPr>
              <a:defRPr/>
            </a:lvl1pPr>
          </a:lstStyle>
          <a:p>
            <a:r>
              <a:rPr lang="en-GB"/>
              <a:t>Peter Ecclesine (Cisco Systems)</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May 2022</a:t>
            </a:r>
            <a:endParaRPr lang="en-GB"/>
          </a:p>
        </p:txBody>
      </p:sp>
      <p:sp>
        <p:nvSpPr>
          <p:cNvPr id="5" name="Footer Placeholder 4"/>
          <p:cNvSpPr>
            <a:spLocks noGrp="1"/>
          </p:cNvSpPr>
          <p:nvPr>
            <p:ph type="ftr" idx="11"/>
          </p:nvPr>
        </p:nvSpPr>
        <p:spPr/>
        <p:txBody>
          <a:bodyPr/>
          <a:lstStyle>
            <a:lvl1pPr>
              <a:defRPr/>
            </a:lvl1pPr>
          </a:lstStyle>
          <a:p>
            <a:r>
              <a:rPr lang="en-GB"/>
              <a:t>Peter Ecclesine (Cisco Systems)</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7.xml"/><Relationship Id="rId3" Type="http://schemas.openxmlformats.org/officeDocument/2006/relationships/slideLayout" Target="../slideLayouts/slideLayout12.xml"/><Relationship Id="rId7" Type="http://schemas.openxmlformats.org/officeDocument/2006/relationships/slideLayout" Target="../slideLayouts/slideLayout16.xml"/><Relationship Id="rId12" Type="http://schemas.openxmlformats.org/officeDocument/2006/relationships/theme" Target="../theme/theme2.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11" Type="http://schemas.openxmlformats.org/officeDocument/2006/relationships/slideLayout" Target="../slideLayouts/slideLayout20.xml"/><Relationship Id="rId5" Type="http://schemas.openxmlformats.org/officeDocument/2006/relationships/slideLayout" Target="../slideLayouts/slideLayout14.xml"/><Relationship Id="rId10" Type="http://schemas.openxmlformats.org/officeDocument/2006/relationships/slideLayout" Target="../slideLayouts/slideLayout19.xml"/><Relationship Id="rId4" Type="http://schemas.openxmlformats.org/officeDocument/2006/relationships/slideLayout" Target="../slideLayouts/slideLayout13.xml"/><Relationship Id="rId9"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May 2022</a:t>
            </a:r>
            <a:endParaRPr lang="en-US"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Peter Ecclesine (Cisco Systems)</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802.11-22/0584r0</a:t>
            </a:r>
          </a:p>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3E5A64F-FE4A-4FE0-9BCF-B2F3F3D217E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E61BEE6-C878-4F63-AC32-07377E46248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BA14BC5-59D7-4C84-8872-9DC2F16ED82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May 2022</a:t>
            </a:r>
          </a:p>
        </p:txBody>
      </p:sp>
      <p:sp>
        <p:nvSpPr>
          <p:cNvPr id="5" name="Footer Placeholder 4">
            <a:extLst>
              <a:ext uri="{FF2B5EF4-FFF2-40B4-BE49-F238E27FC236}">
                <a16:creationId xmlns:a16="http://schemas.microsoft.com/office/drawing/2014/main" id="{8917EBA5-9CE0-43BC-AEBF-643192C4C10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Peter Ecclesine (Cisco Systems)</a:t>
            </a:r>
          </a:p>
        </p:txBody>
      </p:sp>
      <p:sp>
        <p:nvSpPr>
          <p:cNvPr id="6" name="Slide Number Placeholder 5">
            <a:extLst>
              <a:ext uri="{FF2B5EF4-FFF2-40B4-BE49-F238E27FC236}">
                <a16:creationId xmlns:a16="http://schemas.microsoft.com/office/drawing/2014/main" id="{7ADFFD25-2035-4CBB-8714-2657D63A3CA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A0F4CD3-CBF7-4FC8-B925-E8F96A7C9B0D}" type="slidenum">
              <a:rPr lang="en-US" smtClean="0"/>
              <a:t>‹#›</a:t>
            </a:fld>
            <a:endParaRPr lang="en-US"/>
          </a:p>
        </p:txBody>
      </p:sp>
    </p:spTree>
    <p:extLst>
      <p:ext uri="{BB962C8B-B14F-4D97-AF65-F5344CB8AC3E}">
        <p14:creationId xmlns:p14="http://schemas.microsoft.com/office/powerpoint/2010/main" val="242887333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mentor.ieee.org/802.11/dcn/11/11-11-0270-61-0000-ana-database.xls"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3.xml.rels><?xml version="1.0" encoding="UTF-8" standalone="yes"?>
<Relationships xmlns="http://schemas.openxmlformats.org/package/2006/relationships"><Relationship Id="rId8" Type="http://schemas.openxmlformats.org/officeDocument/2006/relationships/hyperlink" Target="dot11Groups" TargetMode="External"/><Relationship Id="rId3" Type="http://schemas.openxmlformats.org/officeDocument/2006/relationships/hyperlink" Target="dot11StationConfigEntry" TargetMode="External"/><Relationship Id="rId7" Type="http://schemas.openxmlformats.org/officeDocument/2006/relationships/hyperlink" Target="RSNCapabilities" TargetMode="External"/><Relationship Id="rId2" Type="http://schemas.openxmlformats.org/officeDocument/2006/relationships/hyperlink" Target="TGbe" TargetMode="External"/><Relationship Id="rId1" Type="http://schemas.openxmlformats.org/officeDocument/2006/relationships/slideLayout" Target="../slideLayouts/slideLayout6.xml"/><Relationship Id="rId6" Type="http://schemas.openxmlformats.org/officeDocument/2006/relationships/hyperlink" Target="Extended_RSN_Capabilities" TargetMode="External"/><Relationship Id="rId5" Type="http://schemas.openxmlformats.org/officeDocument/2006/relationships/hyperlink" Target="TGme" TargetMode="External"/><Relationship Id="rId4" Type="http://schemas.openxmlformats.org/officeDocument/2006/relationships/hyperlink" Target="Element_ID_Extension_1"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myproject/Public/mytools/draft/styleman.pdf"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11/11-11-0875-04-0000-editor-s-guide.doc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grouper.ieee.org/groups/802/11/Reports/802.11_Timelines.htm"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imeetcentral.com/"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8" Type="http://schemas.openxmlformats.org/officeDocument/2006/relationships/hyperlink" Target="mailto:edward.ks.au@huawei.com" TargetMode="External"/><Relationship Id="rId13" Type="http://schemas.openxmlformats.org/officeDocument/2006/relationships/hyperlink" Target="mailto:Ping.FANG@huawei.com" TargetMode="External"/><Relationship Id="rId18" Type="http://schemas.openxmlformats.org/officeDocument/2006/relationships/hyperlink" Target="mailto:po-kai.huang@intel.com" TargetMode="External"/><Relationship Id="rId3" Type="http://schemas.openxmlformats.org/officeDocument/2006/relationships/hyperlink" Target="mailto:robert.stacey@intel.com" TargetMode="External"/><Relationship Id="rId7" Type="http://schemas.openxmlformats.org/officeDocument/2006/relationships/hyperlink" Target="mailto:adrian.p.stephens@ieee.org" TargetMode="External"/><Relationship Id="rId12" Type="http://schemas.openxmlformats.org/officeDocument/2006/relationships/hyperlink" Target="mailto:LRA@tiac.net" TargetMode="External"/><Relationship Id="rId17" Type="http://schemas.openxmlformats.org/officeDocument/2006/relationships/hyperlink" Target="mailto:ddrgal@gmail.com" TargetMode="External"/><Relationship Id="rId2" Type="http://schemas.openxmlformats.org/officeDocument/2006/relationships/hyperlink" Target="mailto:alex.ashley@hotmail.co.uk" TargetMode="External"/><Relationship Id="rId16" Type="http://schemas.openxmlformats.org/officeDocument/2006/relationships/hyperlink" Target="mailto:d3e3e3@gmail.com" TargetMode="External"/><Relationship Id="rId1" Type="http://schemas.openxmlformats.org/officeDocument/2006/relationships/slideLayout" Target="../slideLayouts/slideLayout2.xml"/><Relationship Id="rId6" Type="http://schemas.openxmlformats.org/officeDocument/2006/relationships/hyperlink" Target="mailto:petere@ieee.org" TargetMode="External"/><Relationship Id="rId11" Type="http://schemas.openxmlformats.org/officeDocument/2006/relationships/hyperlink" Target="mailto:aasterja@qti.qualcomm.com" TargetMode="External"/><Relationship Id="rId5" Type="http://schemas.openxmlformats.org/officeDocument/2006/relationships/hyperlink" Target="mailto:henry@LOGOUT.COM" TargetMode="External"/><Relationship Id="rId15" Type="http://schemas.openxmlformats.org/officeDocument/2006/relationships/hyperlink" Target="mailto:shiwenhe@seu.edu.cn" TargetMode="External"/><Relationship Id="rId10" Type="http://schemas.openxmlformats.org/officeDocument/2006/relationships/hyperlink" Target="mailto:yongho.seok@gmail.com" TargetMode="External"/><Relationship Id="rId19" Type="http://schemas.openxmlformats.org/officeDocument/2006/relationships/hyperlink" Target="mailto:bahareh.sagedhi@intel.com" TargetMode="External"/><Relationship Id="rId4" Type="http://schemas.openxmlformats.org/officeDocument/2006/relationships/hyperlink" Target="mailto:carlos.cordeiro@intel.com" TargetMode="External"/><Relationship Id="rId9" Type="http://schemas.openxmlformats.org/officeDocument/2006/relationships/hyperlink" Target="mailto:emily.h.qi@intel.com" TargetMode="External"/><Relationship Id="rId14" Type="http://schemas.openxmlformats.org/officeDocument/2006/relationships/hyperlink" Target="mailto:jiamin.chen@mail01.huawei.com" TargetMode="Externa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https://mentor.ieee.org/802.11/dcn/11/11-11-1149-52-0000-draft-number-alignment-tool.xlsx" TargetMode="External"/><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hyperlink" Target="https://mentor.ieee.org/802.11/dcn/21/11-21-0789-00-0000-captialization-topic.pptx"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touchpoint.eventsair.com/2022-may-ieee-802-wireless-interim-session"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hyperlink" Target="mailto:harrybims@me.com" TargetMode="External"/><Relationship Id="rId13" Type="http://schemas.openxmlformats.org/officeDocument/2006/relationships/hyperlink" Target="mailto:po-kai.huang@intel.com" TargetMode="External"/><Relationship Id="rId3" Type="http://schemas.openxmlformats.org/officeDocument/2006/relationships/hyperlink" Target="mailto:robert.stacey@intel.com" TargetMode="External"/><Relationship Id="rId7" Type="http://schemas.openxmlformats.org/officeDocument/2006/relationships/hyperlink" Target="mailto:volker.jungnickel@hhi.fraunhofer.de" TargetMode="External"/><Relationship Id="rId12" Type="http://schemas.openxmlformats.org/officeDocument/2006/relationships/hyperlink" Target="mailto:claudiodasilva@fb.com"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mailto:chaochun.wang@mediatek.com" TargetMode="External"/><Relationship Id="rId11" Type="http://schemas.openxmlformats.org/officeDocument/2006/relationships/hyperlink" Target="mailto:edward.ks.au@gmail.com" TargetMode="External"/><Relationship Id="rId5" Type="http://schemas.openxmlformats.org/officeDocument/2006/relationships/hyperlink" Target="mailto:RoyWant@google.com" TargetMode="External"/><Relationship Id="rId10" Type="http://schemas.openxmlformats.org/officeDocument/2006/relationships/hyperlink" Target="mailto:Yujin.Noh@senscomm.com" TargetMode="External"/><Relationship Id="rId4" Type="http://schemas.openxmlformats.org/officeDocument/2006/relationships/hyperlink" Target="mailto:petere@ieee.org" TargetMode="External"/><Relationship Id="rId9" Type="http://schemas.openxmlformats.org/officeDocument/2006/relationships/hyperlink" Target="mailto:carol@ansley.com" TargetMode="External"/><Relationship Id="rId14" Type="http://schemas.openxmlformats.org/officeDocument/2006/relationships/hyperlink" Target="mailto:emily.h.qi@intel.com" TargetMode="Externa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mailto:Robert.Stacey@intel.com"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802.11 WG Editor’s Meeting (May 2022)</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2022-05-08</a:t>
            </a:r>
          </a:p>
        </p:txBody>
      </p:sp>
      <p:sp>
        <p:nvSpPr>
          <p:cNvPr id="6" name="Date Placeholder 3"/>
          <p:cNvSpPr>
            <a:spLocks noGrp="1"/>
          </p:cNvSpPr>
          <p:nvPr>
            <p:ph type="dt" idx="10"/>
          </p:nvPr>
        </p:nvSpPr>
        <p:spPr/>
        <p:txBody>
          <a:bodyPr/>
          <a:lstStyle/>
          <a:p>
            <a:r>
              <a:rPr lang="en-US"/>
              <a:t>May 2022</a:t>
            </a:r>
            <a:endParaRPr lang="en-GB" dirty="0"/>
          </a:p>
        </p:txBody>
      </p:sp>
      <p:sp>
        <p:nvSpPr>
          <p:cNvPr id="7" name="Footer Placeholder 4"/>
          <p:cNvSpPr>
            <a:spLocks noGrp="1"/>
          </p:cNvSpPr>
          <p:nvPr>
            <p:ph type="ftr" idx="11"/>
          </p:nvPr>
        </p:nvSpPr>
        <p:spPr/>
        <p:txBody>
          <a:bodyPr/>
          <a:lstStyle/>
          <a:p>
            <a:r>
              <a:rPr lang="en-GB" dirty="0"/>
              <a:t>Peter Ecclesine (Cisco Systems)</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1762794483"/>
              </p:ext>
            </p:extLst>
          </p:nvPr>
        </p:nvGraphicFramePr>
        <p:xfrm>
          <a:off x="993775" y="2436813"/>
          <a:ext cx="10123488" cy="2460625"/>
        </p:xfrm>
        <a:graphic>
          <a:graphicData uri="http://schemas.openxmlformats.org/presentationml/2006/ole">
            <mc:AlternateContent xmlns:mc="http://schemas.openxmlformats.org/markup-compatibility/2006">
              <mc:Choice xmlns:v="urn:schemas-microsoft-com:vml" Requires="v">
                <p:oleObj name="Document" r:id="rId3" imgW="10439485" imgH="2546686" progId="Word.Document.8">
                  <p:embed/>
                </p:oleObj>
              </mc:Choice>
              <mc:Fallback>
                <p:oleObj name="Document" r:id="rId3" imgW="10439485" imgH="2546686" progId="Word.Document.8">
                  <p:embed/>
                  <p:pic>
                    <p:nvPicPr>
                      <p:cNvPr id="3075" name="Object 3"/>
                      <p:cNvPicPr>
                        <a:picLocks noChangeAspect="1" noChangeArrowheads="1"/>
                      </p:cNvPicPr>
                      <p:nvPr/>
                    </p:nvPicPr>
                    <p:blipFill>
                      <a:blip r:embed="rId4"/>
                      <a:srcRect/>
                      <a:stretch>
                        <a:fillRect/>
                      </a:stretch>
                    </p:blipFill>
                    <p:spPr bwMode="auto">
                      <a:xfrm>
                        <a:off x="993775" y="2436813"/>
                        <a:ext cx="10123488" cy="2460625"/>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534988"/>
            <a:ext cx="10361084" cy="1065213"/>
          </a:xfrm>
        </p:spPr>
        <p:txBody>
          <a:bodyPr/>
          <a:lstStyle/>
          <a:p>
            <a:r>
              <a:rPr lang="en-GB" dirty="0"/>
              <a:t>MDR Status</a:t>
            </a:r>
          </a:p>
        </p:txBody>
      </p:sp>
      <p:sp>
        <p:nvSpPr>
          <p:cNvPr id="9218" name="Rectangle 2"/>
          <p:cNvSpPr>
            <a:spLocks noGrp="1" noChangeArrowheads="1"/>
          </p:cNvSpPr>
          <p:nvPr>
            <p:ph idx="1"/>
          </p:nvPr>
        </p:nvSpPr>
        <p:spPr>
          <a:xfrm>
            <a:off x="929217" y="1524000"/>
            <a:ext cx="10361084" cy="4799012"/>
          </a:xfrm>
          <a:ln/>
        </p:spPr>
        <p:txBody>
          <a:bodyPr/>
          <a:lstStyle/>
          <a:p>
            <a:r>
              <a:rPr lang="en-US" dirty="0"/>
              <a:t>802.11 Working Group Mandatory Draft Review</a:t>
            </a:r>
          </a:p>
          <a:p>
            <a:pPr lvl="1">
              <a:buFontTx/>
              <a:buNone/>
            </a:pPr>
            <a:r>
              <a:rPr lang="en-US" sz="1800" dirty="0"/>
              <a:t>802.11-11/615r6 documents the process. MDR now in the 802.11 Operating Manual 802.11-14/0629r8. The process causes some changes to the draft, so the report is done after the editing is done. </a:t>
            </a:r>
          </a:p>
          <a:p>
            <a:r>
              <a:rPr lang="en-US" sz="1400" dirty="0"/>
              <a:t>P802.11az MDR was started on D3.0 out of January 2021 (Robert Stacey,  Emily Qi, Edward Au, Carol Ansley, Peter Ecclesine, Yongho Seok, Mark Hamilton) </a:t>
            </a:r>
            <a:r>
              <a:rPr lang="en-US" sz="1400" dirty="0">
                <a:solidFill>
                  <a:schemeClr val="tx1"/>
                </a:solidFill>
              </a:rPr>
              <a:t>21/0329r7 July 15, 2021 MDR complete</a:t>
            </a:r>
          </a:p>
          <a:p>
            <a:r>
              <a:rPr lang="en-US" sz="1800" dirty="0"/>
              <a:t>P802.11bd MDR was started on D3.0 out of November 2021 (Robert Stacey, Emily Qi, Peter Ecclesine, Joseph Levy, Edward Au, Carol Ansley, Yongho Seok, </a:t>
            </a:r>
            <a:r>
              <a:rPr lang="en-US" sz="1800" dirty="0" err="1"/>
              <a:t>Yujin</a:t>
            </a:r>
            <a:r>
              <a:rPr lang="en-US" sz="1800" dirty="0"/>
              <a:t> Noh). Reviewed MDR Report 11-22/0021r12. There was a final MDR meeting in the March 2021 Editors meeting to  allow the TG to know what all the MDR changes are. </a:t>
            </a:r>
          </a:p>
          <a:p>
            <a:r>
              <a:rPr lang="en-US" sz="1800" dirty="0"/>
              <a:t>P802.11bc MDR is started. </a:t>
            </a:r>
            <a:r>
              <a:rPr lang="en-US" sz="1800" dirty="0">
                <a:effectLst/>
                <a:ea typeface="Calibri" panose="020F0502020204030204" pitchFamily="34" charset="0"/>
              </a:rPr>
              <a:t>11-22-0699-00-0000 </a:t>
            </a:r>
            <a:r>
              <a:rPr lang="en-US" sz="1800" dirty="0" err="1">
                <a:effectLst/>
                <a:ea typeface="Calibri" panose="020F0502020204030204" pitchFamily="34" charset="0"/>
              </a:rPr>
              <a:t>TGbc</a:t>
            </a:r>
            <a:r>
              <a:rPr lang="en-US" sz="1800" dirty="0">
                <a:effectLst/>
                <a:ea typeface="Calibri" panose="020F0502020204030204" pitchFamily="34" charset="0"/>
              </a:rPr>
              <a:t> MDR report.</a:t>
            </a:r>
            <a:endParaRPr lang="en-US" sz="1800" dirty="0"/>
          </a:p>
          <a:p>
            <a:endParaRPr lang="en-US" sz="1600"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10</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309681294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89B42F-568D-4A28-A05F-BF78B047AADC}"/>
              </a:ext>
            </a:extLst>
          </p:cNvPr>
          <p:cNvSpPr>
            <a:spLocks noGrp="1"/>
          </p:cNvSpPr>
          <p:nvPr>
            <p:ph type="title"/>
          </p:nvPr>
        </p:nvSpPr>
        <p:spPr/>
        <p:txBody>
          <a:bodyPr/>
          <a:lstStyle/>
          <a:p>
            <a:r>
              <a:rPr lang="en-US" dirty="0"/>
              <a:t>WG Style Guide, 11be and </a:t>
            </a:r>
            <a:r>
              <a:rPr lang="en-US" dirty="0" err="1"/>
              <a:t>REVme</a:t>
            </a:r>
            <a:r>
              <a:rPr lang="en-US" dirty="0"/>
              <a:t> practice</a:t>
            </a:r>
          </a:p>
        </p:txBody>
      </p:sp>
      <p:sp>
        <p:nvSpPr>
          <p:cNvPr id="3" name="Content Placeholder 2">
            <a:extLst>
              <a:ext uri="{FF2B5EF4-FFF2-40B4-BE49-F238E27FC236}">
                <a16:creationId xmlns:a16="http://schemas.microsoft.com/office/drawing/2014/main" id="{9E8181F9-FE4E-4B5B-A2BC-D06A058731DB}"/>
              </a:ext>
            </a:extLst>
          </p:cNvPr>
          <p:cNvSpPr>
            <a:spLocks noGrp="1"/>
          </p:cNvSpPr>
          <p:nvPr>
            <p:ph idx="1"/>
          </p:nvPr>
        </p:nvSpPr>
        <p:spPr/>
        <p:txBody>
          <a:bodyPr/>
          <a:lstStyle/>
          <a:p>
            <a:pPr marL="0" marR="0">
              <a:spcBef>
                <a:spcPts val="0"/>
              </a:spcBef>
              <a:spcAft>
                <a:spcPts val="0"/>
              </a:spcAft>
            </a:pPr>
            <a:r>
              <a:rPr lang="en-US" sz="1800" dirty="0">
                <a:solidFill>
                  <a:schemeClr val="tx1"/>
                </a:solidFill>
                <a:effectLst/>
                <a:ea typeface="Times New Roman" panose="02020603050405020304" pitchFamily="18" charset="0"/>
              </a:rPr>
              <a:t>Topics – ANA assignments. </a:t>
            </a:r>
            <a:r>
              <a:rPr lang="en-US" sz="1800" dirty="0">
                <a:solidFill>
                  <a:schemeClr val="tx1"/>
                </a:solidFill>
                <a:ea typeface="Times New Roman" panose="02020603050405020304" pitchFamily="18" charset="0"/>
              </a:rPr>
              <a:t>In October we detected a duplicated assignment. </a:t>
            </a:r>
          </a:p>
          <a:p>
            <a:pPr marL="0" marR="0">
              <a:spcBef>
                <a:spcPts val="0"/>
              </a:spcBef>
              <a:spcAft>
                <a:spcPts val="0"/>
              </a:spcAft>
            </a:pPr>
            <a:endParaRPr lang="en-US" sz="1800" dirty="0">
              <a:solidFill>
                <a:schemeClr val="tx1"/>
              </a:solidFill>
              <a:effectLst/>
              <a:ea typeface="Times New Roman" panose="02020603050405020304" pitchFamily="18" charset="0"/>
            </a:endParaRPr>
          </a:p>
          <a:p>
            <a:pPr marL="0" marR="0">
              <a:spcBef>
                <a:spcPts val="0"/>
              </a:spcBef>
              <a:spcAft>
                <a:spcPts val="0"/>
              </a:spcAft>
            </a:pPr>
            <a:r>
              <a:rPr lang="en-US" sz="1800" dirty="0">
                <a:solidFill>
                  <a:schemeClr val="tx1"/>
                </a:solidFill>
                <a:ea typeface="Times New Roman" panose="02020603050405020304" pitchFamily="18" charset="0"/>
              </a:rPr>
              <a:t>   Always include the latest ANA assignments in Editors meeting on an ANA slide. </a:t>
            </a:r>
            <a:endParaRPr lang="en-US" sz="1800" dirty="0">
              <a:solidFill>
                <a:schemeClr val="tx1"/>
              </a:solidFill>
              <a:effectLst/>
              <a:ea typeface="Times New Roman" panose="02020603050405020304" pitchFamily="18" charset="0"/>
            </a:endParaRPr>
          </a:p>
          <a:p>
            <a:r>
              <a:rPr lang="en-US" dirty="0"/>
              <a:t>  </a:t>
            </a:r>
            <a:r>
              <a:rPr lang="en-US" sz="1800" dirty="0"/>
              <a:t>Request every meeting there is an Editor’s review of latest ANA assignments. </a:t>
            </a:r>
          </a:p>
          <a:p>
            <a:r>
              <a:rPr lang="en-US" sz="1800" dirty="0"/>
              <a:t>   </a:t>
            </a:r>
            <a:r>
              <a:rPr kumimoji="0" lang="en-US" altLang="en-US" sz="1800" b="0" i="0" u="none" strike="noStrike" cap="none" normalizeH="0" baseline="0" dirty="0">
                <a:ln>
                  <a:noFill/>
                </a:ln>
                <a:solidFill>
                  <a:schemeClr val="tx1"/>
                </a:solidFill>
                <a:effectLst/>
                <a:latin typeface="Arial" panose="020B0604020202020204" pitchFamily="34" charset="0"/>
                <a:ea typeface="Calibri" panose="020F0502020204030204" pitchFamily="34" charset="0"/>
              </a:rPr>
              <a:t>A new revision of the ANA database is available: </a:t>
            </a:r>
            <a:r>
              <a:rPr kumimoji="0" lang="en-US" altLang="en-US" sz="1800" b="0" i="0" u="none" strike="noStrike" cap="none" normalizeH="0" baseline="0" dirty="0">
                <a:ln>
                  <a:noFill/>
                </a:ln>
                <a:solidFill>
                  <a:schemeClr val="tx1"/>
                </a:solidFill>
                <a:effectLst/>
                <a:latin typeface="Arial" panose="020B0604020202020204" pitchFamily="34" charset="0"/>
                <a:ea typeface="Calibri" panose="020F0502020204030204" pitchFamily="34" charset="0"/>
                <a:hlinkClick r:id="rId2"/>
              </a:rPr>
              <a:t>https://mentor.ieee.org/802.11/dcn/11/11-11-0270-61-0000-ana-database.xls</a:t>
            </a:r>
            <a:r>
              <a:rPr kumimoji="0" lang="en-US" altLang="en-US" sz="1800" b="0" i="0" u="none" strike="noStrike" cap="none" normalizeH="0" baseline="0" dirty="0">
                <a:ln>
                  <a:noFill/>
                </a:ln>
                <a:solidFill>
                  <a:schemeClr val="tx1"/>
                </a:solidFill>
                <a:effectLst/>
                <a:latin typeface="Arial" panose="020B0604020202020204" pitchFamily="34" charset="0"/>
                <a:ea typeface="Calibri" panose="020F0502020204030204" pitchFamily="34" charset="0"/>
              </a:rPr>
              <a:t> </a:t>
            </a:r>
            <a:endParaRPr kumimoji="0" lang="en-US" altLang="en-US" sz="3200" b="0" i="0" u="none" strike="noStrike" cap="none" normalizeH="0" baseline="0" dirty="0">
              <a:ln>
                <a:noFill/>
              </a:ln>
              <a:solidFill>
                <a:schemeClr val="tx1"/>
              </a:solidFill>
              <a:effectLst/>
              <a:latin typeface="Arial" panose="020B0604020202020204" pitchFamily="34" charset="0"/>
            </a:endParaRPr>
          </a:p>
          <a:p>
            <a:r>
              <a:rPr lang="en-US" sz="1800" dirty="0"/>
              <a:t>   Changes since March 2022:</a:t>
            </a:r>
          </a:p>
          <a:p>
            <a:endParaRPr lang="en-US" sz="1800" dirty="0"/>
          </a:p>
        </p:txBody>
      </p:sp>
      <p:sp>
        <p:nvSpPr>
          <p:cNvPr id="4" name="Slide Number Placeholder 3">
            <a:extLst>
              <a:ext uri="{FF2B5EF4-FFF2-40B4-BE49-F238E27FC236}">
                <a16:creationId xmlns:a16="http://schemas.microsoft.com/office/drawing/2014/main" id="{F86D4923-0F53-4009-81E1-26DA9805D960}"/>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DFEE844F-B623-4838-848F-8BB61EF800D2}"/>
              </a:ext>
            </a:extLst>
          </p:cNvPr>
          <p:cNvSpPr>
            <a:spLocks noGrp="1"/>
          </p:cNvSpPr>
          <p:nvPr>
            <p:ph type="ftr" idx="14"/>
          </p:nvPr>
        </p:nvSpPr>
        <p:spPr/>
        <p:txBody>
          <a:bodyPr/>
          <a:lstStyle/>
          <a:p>
            <a:r>
              <a:rPr lang="en-GB"/>
              <a:t>Peter Ecclesine (Cisco Systems)</a:t>
            </a:r>
            <a:endParaRPr lang="en-GB" dirty="0"/>
          </a:p>
        </p:txBody>
      </p:sp>
      <p:sp>
        <p:nvSpPr>
          <p:cNvPr id="6" name="Date Placeholder 5">
            <a:extLst>
              <a:ext uri="{FF2B5EF4-FFF2-40B4-BE49-F238E27FC236}">
                <a16:creationId xmlns:a16="http://schemas.microsoft.com/office/drawing/2014/main" id="{2F5D7199-F3CB-464E-B4CD-604E8BD879AB}"/>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11303698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DCD7A9-5DD0-4BF1-B83A-CE54C23BAE7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6ABCA928-CB43-4FE7-AB17-FB83A3AF8CF1}"/>
              </a:ext>
            </a:extLst>
          </p:cNvPr>
          <p:cNvSpPr>
            <a:spLocks noGrp="1"/>
          </p:cNvSpPr>
          <p:nvPr>
            <p:ph idx="1"/>
          </p:nvPr>
        </p:nvSpPr>
        <p:spPr/>
        <p:txBody>
          <a:bodyPr/>
          <a:lstStyle/>
          <a:p>
            <a:endParaRPr lang="en-US"/>
          </a:p>
        </p:txBody>
      </p:sp>
      <p:sp>
        <p:nvSpPr>
          <p:cNvPr id="4" name="Date Placeholder 3">
            <a:extLst>
              <a:ext uri="{FF2B5EF4-FFF2-40B4-BE49-F238E27FC236}">
                <a16:creationId xmlns:a16="http://schemas.microsoft.com/office/drawing/2014/main" id="{C50D717C-B9AA-4A01-97D3-4BDD3569BAE0}"/>
              </a:ext>
            </a:extLst>
          </p:cNvPr>
          <p:cNvSpPr>
            <a:spLocks noGrp="1"/>
          </p:cNvSpPr>
          <p:nvPr>
            <p:ph type="dt" sz="half" idx="10"/>
          </p:nvPr>
        </p:nvSpPr>
        <p:spPr/>
        <p:txBody>
          <a:bodyPr/>
          <a:lstStyle/>
          <a:p>
            <a:r>
              <a:rPr lang="en-US"/>
              <a:t>May 2022</a:t>
            </a:r>
          </a:p>
        </p:txBody>
      </p:sp>
      <p:sp>
        <p:nvSpPr>
          <p:cNvPr id="5" name="Footer Placeholder 4">
            <a:extLst>
              <a:ext uri="{FF2B5EF4-FFF2-40B4-BE49-F238E27FC236}">
                <a16:creationId xmlns:a16="http://schemas.microsoft.com/office/drawing/2014/main" id="{166C6FD9-232B-475B-B309-ED07C09B11F7}"/>
              </a:ext>
            </a:extLst>
          </p:cNvPr>
          <p:cNvSpPr>
            <a:spLocks noGrp="1"/>
          </p:cNvSpPr>
          <p:nvPr>
            <p:ph type="ftr" sz="quarter" idx="11"/>
          </p:nvPr>
        </p:nvSpPr>
        <p:spPr/>
        <p:txBody>
          <a:bodyPr/>
          <a:lstStyle/>
          <a:p>
            <a:r>
              <a:rPr lang="en-US"/>
              <a:t>Peter Ecclesine (Cisco Systems)</a:t>
            </a:r>
          </a:p>
        </p:txBody>
      </p:sp>
      <p:sp>
        <p:nvSpPr>
          <p:cNvPr id="6" name="Slide Number Placeholder 5">
            <a:extLst>
              <a:ext uri="{FF2B5EF4-FFF2-40B4-BE49-F238E27FC236}">
                <a16:creationId xmlns:a16="http://schemas.microsoft.com/office/drawing/2014/main" id="{3A0B7C6C-1975-4577-894E-01C3EE432AD8}"/>
              </a:ext>
            </a:extLst>
          </p:cNvPr>
          <p:cNvSpPr>
            <a:spLocks noGrp="1"/>
          </p:cNvSpPr>
          <p:nvPr>
            <p:ph type="sldNum" sz="quarter" idx="12"/>
          </p:nvPr>
        </p:nvSpPr>
        <p:spPr/>
        <p:txBody>
          <a:bodyPr/>
          <a:lstStyle/>
          <a:p>
            <a:fld id="{CA0F4CD3-CBF7-4FC8-B925-E8F96A7C9B0D}" type="slidenum">
              <a:rPr lang="en-US" smtClean="0"/>
              <a:t>12</a:t>
            </a:fld>
            <a:endParaRPr lang="en-US"/>
          </a:p>
        </p:txBody>
      </p:sp>
    </p:spTree>
    <p:extLst>
      <p:ext uri="{BB962C8B-B14F-4D97-AF65-F5344CB8AC3E}">
        <p14:creationId xmlns:p14="http://schemas.microsoft.com/office/powerpoint/2010/main" val="28734291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35FAE9-1E36-467B-9DC7-4B8F70B1E1A4}"/>
              </a:ext>
            </a:extLst>
          </p:cNvPr>
          <p:cNvSpPr>
            <a:spLocks noGrp="1"/>
          </p:cNvSpPr>
          <p:nvPr>
            <p:ph type="title"/>
          </p:nvPr>
        </p:nvSpPr>
        <p:spPr/>
        <p:txBody>
          <a:bodyPr/>
          <a:lstStyle/>
          <a:p>
            <a:r>
              <a:rPr lang="en-US" dirty="0"/>
              <a:t>ANA assignments to May 5, 2022</a:t>
            </a:r>
          </a:p>
        </p:txBody>
      </p:sp>
      <p:sp>
        <p:nvSpPr>
          <p:cNvPr id="3" name="Date Placeholder 2">
            <a:extLst>
              <a:ext uri="{FF2B5EF4-FFF2-40B4-BE49-F238E27FC236}">
                <a16:creationId xmlns:a16="http://schemas.microsoft.com/office/drawing/2014/main" id="{E54D09A5-B4C2-46EA-81A4-9AE6AF560658}"/>
              </a:ext>
            </a:extLst>
          </p:cNvPr>
          <p:cNvSpPr>
            <a:spLocks noGrp="1"/>
          </p:cNvSpPr>
          <p:nvPr>
            <p:ph type="dt" idx="10"/>
          </p:nvPr>
        </p:nvSpPr>
        <p:spPr/>
        <p:txBody>
          <a:bodyPr/>
          <a:lstStyle/>
          <a:p>
            <a:r>
              <a:rPr lang="en-US"/>
              <a:t>May 2022</a:t>
            </a:r>
            <a:endParaRPr lang="en-GB"/>
          </a:p>
        </p:txBody>
      </p:sp>
      <p:sp>
        <p:nvSpPr>
          <p:cNvPr id="4" name="Footer Placeholder 3">
            <a:extLst>
              <a:ext uri="{FF2B5EF4-FFF2-40B4-BE49-F238E27FC236}">
                <a16:creationId xmlns:a16="http://schemas.microsoft.com/office/drawing/2014/main" id="{11F3DC97-7371-4023-8A53-BA93D8D4D363}"/>
              </a:ext>
            </a:extLst>
          </p:cNvPr>
          <p:cNvSpPr>
            <a:spLocks noGrp="1"/>
          </p:cNvSpPr>
          <p:nvPr>
            <p:ph type="ftr" idx="11"/>
          </p:nvPr>
        </p:nvSpPr>
        <p:spPr/>
        <p:txBody>
          <a:bodyPr/>
          <a:lstStyle/>
          <a:p>
            <a:r>
              <a:rPr lang="en-GB"/>
              <a:t>Peter Ecclesine (Cisco Systems)</a:t>
            </a:r>
          </a:p>
        </p:txBody>
      </p:sp>
      <p:sp>
        <p:nvSpPr>
          <p:cNvPr id="5" name="Slide Number Placeholder 4">
            <a:extLst>
              <a:ext uri="{FF2B5EF4-FFF2-40B4-BE49-F238E27FC236}">
                <a16:creationId xmlns:a16="http://schemas.microsoft.com/office/drawing/2014/main" id="{91ABB8DC-F299-4CEE-B12B-479510F51058}"/>
              </a:ext>
            </a:extLst>
          </p:cNvPr>
          <p:cNvSpPr>
            <a:spLocks noGrp="1"/>
          </p:cNvSpPr>
          <p:nvPr>
            <p:ph type="sldNum" idx="12"/>
          </p:nvPr>
        </p:nvSpPr>
        <p:spPr/>
        <p:txBody>
          <a:bodyPr/>
          <a:lstStyle/>
          <a:p>
            <a:r>
              <a:rPr lang="en-GB"/>
              <a:t>Slide </a:t>
            </a:r>
            <a:fld id="{06B781AF-4CCF-49B0-A572-DE54FBE5D942}" type="slidenum">
              <a:rPr lang="en-GB" smtClean="0"/>
              <a:pPr/>
              <a:t>13</a:t>
            </a:fld>
            <a:endParaRPr lang="en-GB"/>
          </a:p>
        </p:txBody>
      </p:sp>
      <p:sp>
        <p:nvSpPr>
          <p:cNvPr id="7" name="Rectangle 1">
            <a:extLst>
              <a:ext uri="{FF2B5EF4-FFF2-40B4-BE49-F238E27FC236}">
                <a16:creationId xmlns:a16="http://schemas.microsoft.com/office/drawing/2014/main" id="{4171984E-1895-4221-904F-B876997E2F98}"/>
              </a:ext>
            </a:extLst>
          </p:cNvPr>
          <p:cNvSpPr>
            <a:spLocks noChangeArrowheads="1"/>
          </p:cNvSpPr>
          <p:nvPr/>
        </p:nvSpPr>
        <p:spPr bwMode="auto">
          <a:xfrm>
            <a:off x="1025525" y="1916684"/>
            <a:ext cx="4591321" cy="5386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chemeClr val="tx1"/>
                </a:solidFill>
                <a:effectLst/>
                <a:latin typeface="Arial" panose="020B0604020202020204" pitchFamily="34" charset="0"/>
                <a:ea typeface="Calibri" panose="020F0502020204030204" pitchFamily="34" charset="0"/>
              </a:rPr>
              <a:t>Here are the ANA assignments, releases, </a:t>
            </a:r>
            <a:r>
              <a:rPr kumimoji="0" lang="en-US" altLang="en-US" sz="1100" b="0" i="0" u="none" strike="noStrike" cap="none" normalizeH="0" baseline="0" dirty="0" err="1">
                <a:ln>
                  <a:noFill/>
                </a:ln>
                <a:solidFill>
                  <a:schemeClr val="tx1"/>
                </a:solidFill>
                <a:effectLst/>
                <a:latin typeface="Arial" panose="020B0604020202020204" pitchFamily="34" charset="0"/>
                <a:ea typeface="Calibri" panose="020F0502020204030204" pitchFamily="34" charset="0"/>
              </a:rPr>
              <a:t>etc</a:t>
            </a:r>
            <a:r>
              <a:rPr kumimoji="0" lang="en-US" altLang="en-US" sz="1100" b="0" i="0" u="none" strike="noStrike" cap="none" normalizeH="0" baseline="0" dirty="0">
                <a:ln>
                  <a:noFill/>
                </a:ln>
                <a:solidFill>
                  <a:schemeClr val="tx1"/>
                </a:solidFill>
                <a:effectLst/>
                <a:latin typeface="Arial" panose="020B0604020202020204" pitchFamily="34" charset="0"/>
                <a:ea typeface="Calibri" panose="020F0502020204030204" pitchFamily="34" charset="0"/>
              </a:rPr>
              <a:t> since the March session:</a:t>
            </a:r>
            <a:endParaRPr kumimoji="0" lang="en-US" altLang="en-US" sz="8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graphicFrame>
        <p:nvGraphicFramePr>
          <p:cNvPr id="8" name="Table 7">
            <a:extLst>
              <a:ext uri="{FF2B5EF4-FFF2-40B4-BE49-F238E27FC236}">
                <a16:creationId xmlns:a16="http://schemas.microsoft.com/office/drawing/2014/main" id="{BFD06598-66FC-481A-93C4-EAEB6D555AB3}"/>
              </a:ext>
            </a:extLst>
          </p:cNvPr>
          <p:cNvGraphicFramePr>
            <a:graphicFrameLocks noGrp="1"/>
          </p:cNvGraphicFramePr>
          <p:nvPr/>
        </p:nvGraphicFramePr>
        <p:xfrm>
          <a:off x="914400" y="2709198"/>
          <a:ext cx="10361614" cy="2657216"/>
        </p:xfrm>
        <a:graphic>
          <a:graphicData uri="http://schemas.openxmlformats.org/drawingml/2006/table">
            <a:tbl>
              <a:tblPr firstRow="1" firstCol="1" bandRow="1">
                <a:tableStyleId>{5C22544A-7EE6-4342-B048-85BDC9FD1C3A}</a:tableStyleId>
              </a:tblPr>
              <a:tblGrid>
                <a:gridCol w="613908">
                  <a:extLst>
                    <a:ext uri="{9D8B030D-6E8A-4147-A177-3AD203B41FA5}">
                      <a16:colId xmlns:a16="http://schemas.microsoft.com/office/drawing/2014/main" val="1542428220"/>
                    </a:ext>
                  </a:extLst>
                </a:gridCol>
                <a:gridCol w="400491">
                  <a:extLst>
                    <a:ext uri="{9D8B030D-6E8A-4147-A177-3AD203B41FA5}">
                      <a16:colId xmlns:a16="http://schemas.microsoft.com/office/drawing/2014/main" val="3416075077"/>
                    </a:ext>
                  </a:extLst>
                </a:gridCol>
                <a:gridCol w="400491">
                  <a:extLst>
                    <a:ext uri="{9D8B030D-6E8A-4147-A177-3AD203B41FA5}">
                      <a16:colId xmlns:a16="http://schemas.microsoft.com/office/drawing/2014/main" val="3034575980"/>
                    </a:ext>
                  </a:extLst>
                </a:gridCol>
                <a:gridCol w="535643">
                  <a:extLst>
                    <a:ext uri="{9D8B030D-6E8A-4147-A177-3AD203B41FA5}">
                      <a16:colId xmlns:a16="http://schemas.microsoft.com/office/drawing/2014/main" val="1203745035"/>
                    </a:ext>
                  </a:extLst>
                </a:gridCol>
                <a:gridCol w="442106">
                  <a:extLst>
                    <a:ext uri="{9D8B030D-6E8A-4147-A177-3AD203B41FA5}">
                      <a16:colId xmlns:a16="http://schemas.microsoft.com/office/drawing/2014/main" val="2086334843"/>
                    </a:ext>
                  </a:extLst>
                </a:gridCol>
                <a:gridCol w="1148788">
                  <a:extLst>
                    <a:ext uri="{9D8B030D-6E8A-4147-A177-3AD203B41FA5}">
                      <a16:colId xmlns:a16="http://schemas.microsoft.com/office/drawing/2014/main" val="3261626904"/>
                    </a:ext>
                  </a:extLst>
                </a:gridCol>
                <a:gridCol w="682248">
                  <a:extLst>
                    <a:ext uri="{9D8B030D-6E8A-4147-A177-3AD203B41FA5}">
                      <a16:colId xmlns:a16="http://schemas.microsoft.com/office/drawing/2014/main" val="2406989318"/>
                    </a:ext>
                  </a:extLst>
                </a:gridCol>
                <a:gridCol w="574203">
                  <a:extLst>
                    <a:ext uri="{9D8B030D-6E8A-4147-A177-3AD203B41FA5}">
                      <a16:colId xmlns:a16="http://schemas.microsoft.com/office/drawing/2014/main" val="1069573893"/>
                    </a:ext>
                  </a:extLst>
                </a:gridCol>
                <a:gridCol w="553968">
                  <a:extLst>
                    <a:ext uri="{9D8B030D-6E8A-4147-A177-3AD203B41FA5}">
                      <a16:colId xmlns:a16="http://schemas.microsoft.com/office/drawing/2014/main" val="1962700606"/>
                    </a:ext>
                  </a:extLst>
                </a:gridCol>
                <a:gridCol w="1586312">
                  <a:extLst>
                    <a:ext uri="{9D8B030D-6E8A-4147-A177-3AD203B41FA5}">
                      <a16:colId xmlns:a16="http://schemas.microsoft.com/office/drawing/2014/main" val="210962192"/>
                    </a:ext>
                  </a:extLst>
                </a:gridCol>
                <a:gridCol w="376821">
                  <a:extLst>
                    <a:ext uri="{9D8B030D-6E8A-4147-A177-3AD203B41FA5}">
                      <a16:colId xmlns:a16="http://schemas.microsoft.com/office/drawing/2014/main" val="3207411801"/>
                    </a:ext>
                  </a:extLst>
                </a:gridCol>
                <a:gridCol w="2049034">
                  <a:extLst>
                    <a:ext uri="{9D8B030D-6E8A-4147-A177-3AD203B41FA5}">
                      <a16:colId xmlns:a16="http://schemas.microsoft.com/office/drawing/2014/main" val="2946262861"/>
                    </a:ext>
                  </a:extLst>
                </a:gridCol>
                <a:gridCol w="420726">
                  <a:extLst>
                    <a:ext uri="{9D8B030D-6E8A-4147-A177-3AD203B41FA5}">
                      <a16:colId xmlns:a16="http://schemas.microsoft.com/office/drawing/2014/main" val="476691226"/>
                    </a:ext>
                  </a:extLst>
                </a:gridCol>
                <a:gridCol w="576875">
                  <a:extLst>
                    <a:ext uri="{9D8B030D-6E8A-4147-A177-3AD203B41FA5}">
                      <a16:colId xmlns:a16="http://schemas.microsoft.com/office/drawing/2014/main" val="3871474743"/>
                    </a:ext>
                  </a:extLst>
                </a:gridCol>
              </a:tblGrid>
              <a:tr h="198528">
                <a:tc>
                  <a:txBody>
                    <a:bodyPr/>
                    <a:lstStyle/>
                    <a:p>
                      <a:pPr marL="0" marR="0">
                        <a:spcBef>
                          <a:spcPts val="0"/>
                        </a:spcBef>
                        <a:spcAft>
                          <a:spcPts val="0"/>
                        </a:spcAft>
                      </a:pPr>
                      <a:r>
                        <a:rPr lang="en-US" sz="600">
                          <a:effectLst/>
                        </a:rPr>
                        <a:t>TransactionID</a:t>
                      </a:r>
                      <a:endParaRPr lang="en-US" sz="700">
                        <a:effectLst/>
                        <a:latin typeface="Calibri" panose="020F0502020204030204" pitchFamily="34" charset="0"/>
                        <a:ea typeface="Calibri" panose="020F0502020204030204" pitchFamily="34" charset="0"/>
                      </a:endParaRPr>
                    </a:p>
                  </a:txBody>
                  <a:tcPr marL="41233" marR="41233" marT="0" marB="0"/>
                </a:tc>
                <a:tc>
                  <a:txBody>
                    <a:bodyPr/>
                    <a:lstStyle/>
                    <a:p>
                      <a:pPr marL="0" marR="0">
                        <a:spcBef>
                          <a:spcPts val="0"/>
                        </a:spcBef>
                        <a:spcAft>
                          <a:spcPts val="0"/>
                        </a:spcAft>
                      </a:pPr>
                      <a:r>
                        <a:rPr lang="en-US" sz="600">
                          <a:effectLst/>
                        </a:rPr>
                        <a:t>Type</a:t>
                      </a:r>
                      <a:endParaRPr lang="en-US" sz="700">
                        <a:effectLst/>
                        <a:latin typeface="Calibri" panose="020F0502020204030204" pitchFamily="34" charset="0"/>
                        <a:ea typeface="Calibri" panose="020F0502020204030204" pitchFamily="34" charset="0"/>
                      </a:endParaRPr>
                    </a:p>
                  </a:txBody>
                  <a:tcPr marL="41233" marR="41233" marT="0" marB="0"/>
                </a:tc>
                <a:tc>
                  <a:txBody>
                    <a:bodyPr/>
                    <a:lstStyle/>
                    <a:p>
                      <a:pPr marL="0" marR="0">
                        <a:spcBef>
                          <a:spcPts val="0"/>
                        </a:spcBef>
                        <a:spcAft>
                          <a:spcPts val="0"/>
                        </a:spcAft>
                      </a:pPr>
                      <a:r>
                        <a:rPr lang="en-US" sz="600">
                          <a:effectLst/>
                        </a:rPr>
                        <a:t>Status</a:t>
                      </a:r>
                      <a:endParaRPr lang="en-US" sz="700">
                        <a:effectLst/>
                        <a:latin typeface="Calibri" panose="020F0502020204030204" pitchFamily="34" charset="0"/>
                        <a:ea typeface="Calibri" panose="020F0502020204030204" pitchFamily="34" charset="0"/>
                      </a:endParaRPr>
                    </a:p>
                  </a:txBody>
                  <a:tcPr marL="41233" marR="41233" marT="0" marB="0"/>
                </a:tc>
                <a:tc>
                  <a:txBody>
                    <a:bodyPr/>
                    <a:lstStyle/>
                    <a:p>
                      <a:pPr marL="0" marR="0">
                        <a:spcBef>
                          <a:spcPts val="0"/>
                        </a:spcBef>
                        <a:spcAft>
                          <a:spcPts val="0"/>
                        </a:spcAft>
                      </a:pPr>
                      <a:r>
                        <a:rPr lang="en-US" sz="600">
                          <a:effectLst/>
                        </a:rPr>
                        <a:t>User</a:t>
                      </a:r>
                      <a:endParaRPr lang="en-US" sz="700">
                        <a:effectLst/>
                        <a:latin typeface="Calibri" panose="020F0502020204030204" pitchFamily="34" charset="0"/>
                        <a:ea typeface="Calibri" panose="020F0502020204030204" pitchFamily="34" charset="0"/>
                      </a:endParaRPr>
                    </a:p>
                  </a:txBody>
                  <a:tcPr marL="41233" marR="41233" marT="0" marB="0"/>
                </a:tc>
                <a:tc>
                  <a:txBody>
                    <a:bodyPr/>
                    <a:lstStyle/>
                    <a:p>
                      <a:pPr marL="0" marR="0">
                        <a:spcBef>
                          <a:spcPts val="0"/>
                        </a:spcBef>
                        <a:spcAft>
                          <a:spcPts val="0"/>
                        </a:spcAft>
                      </a:pPr>
                      <a:r>
                        <a:rPr lang="en-US" sz="600">
                          <a:effectLst/>
                        </a:rPr>
                        <a:t>Group</a:t>
                      </a:r>
                      <a:endParaRPr lang="en-US" sz="700">
                        <a:effectLst/>
                        <a:latin typeface="Calibri" panose="020F0502020204030204" pitchFamily="34" charset="0"/>
                        <a:ea typeface="Calibri" panose="020F0502020204030204" pitchFamily="34" charset="0"/>
                      </a:endParaRPr>
                    </a:p>
                  </a:txBody>
                  <a:tcPr marL="41233" marR="41233" marT="0" marB="0"/>
                </a:tc>
                <a:tc>
                  <a:txBody>
                    <a:bodyPr/>
                    <a:lstStyle/>
                    <a:p>
                      <a:pPr marL="0" marR="0">
                        <a:spcBef>
                          <a:spcPts val="0"/>
                        </a:spcBef>
                        <a:spcAft>
                          <a:spcPts val="0"/>
                        </a:spcAft>
                      </a:pPr>
                      <a:r>
                        <a:rPr lang="en-US" sz="600">
                          <a:effectLst/>
                        </a:rPr>
                        <a:t>Resource</a:t>
                      </a:r>
                      <a:endParaRPr lang="en-US" sz="700">
                        <a:effectLst/>
                        <a:latin typeface="Calibri" panose="020F0502020204030204" pitchFamily="34" charset="0"/>
                        <a:ea typeface="Calibri" panose="020F0502020204030204" pitchFamily="34" charset="0"/>
                      </a:endParaRPr>
                    </a:p>
                  </a:txBody>
                  <a:tcPr marL="41233" marR="41233" marT="0" marB="0"/>
                </a:tc>
                <a:tc>
                  <a:txBody>
                    <a:bodyPr/>
                    <a:lstStyle/>
                    <a:p>
                      <a:pPr marL="0" marR="0">
                        <a:spcBef>
                          <a:spcPts val="0"/>
                        </a:spcBef>
                        <a:spcAft>
                          <a:spcPts val="0"/>
                        </a:spcAft>
                      </a:pPr>
                      <a:r>
                        <a:rPr lang="en-US" sz="600">
                          <a:effectLst/>
                        </a:rPr>
                        <a:t>Ref Doc</a:t>
                      </a:r>
                      <a:endParaRPr lang="en-US" sz="700">
                        <a:effectLst/>
                        <a:latin typeface="Calibri" panose="020F0502020204030204" pitchFamily="34" charset="0"/>
                        <a:ea typeface="Calibri" panose="020F0502020204030204" pitchFamily="34" charset="0"/>
                      </a:endParaRPr>
                    </a:p>
                  </a:txBody>
                  <a:tcPr marL="41233" marR="41233" marT="0" marB="0"/>
                </a:tc>
                <a:tc>
                  <a:txBody>
                    <a:bodyPr/>
                    <a:lstStyle/>
                    <a:p>
                      <a:pPr marL="0" marR="0">
                        <a:spcBef>
                          <a:spcPts val="0"/>
                        </a:spcBef>
                        <a:spcAft>
                          <a:spcPts val="0"/>
                        </a:spcAft>
                      </a:pPr>
                      <a:r>
                        <a:rPr lang="en-US" sz="600">
                          <a:effectLst/>
                        </a:rPr>
                        <a:t>Ref Subclause</a:t>
                      </a:r>
                      <a:endParaRPr lang="en-US" sz="700">
                        <a:effectLst/>
                        <a:latin typeface="Calibri" panose="020F0502020204030204" pitchFamily="34" charset="0"/>
                        <a:ea typeface="Calibri" panose="020F0502020204030204" pitchFamily="34" charset="0"/>
                      </a:endParaRPr>
                    </a:p>
                  </a:txBody>
                  <a:tcPr marL="41233" marR="41233" marT="0" marB="0"/>
                </a:tc>
                <a:tc>
                  <a:txBody>
                    <a:bodyPr/>
                    <a:lstStyle/>
                    <a:p>
                      <a:pPr marL="0" marR="0">
                        <a:spcBef>
                          <a:spcPts val="0"/>
                        </a:spcBef>
                        <a:spcAft>
                          <a:spcPts val="0"/>
                        </a:spcAft>
                      </a:pPr>
                      <a:r>
                        <a:rPr lang="en-US" sz="600">
                          <a:effectLst/>
                        </a:rPr>
                        <a:t>Ref Location</a:t>
                      </a:r>
                      <a:endParaRPr lang="en-US" sz="700">
                        <a:effectLst/>
                        <a:latin typeface="Calibri" panose="020F0502020204030204" pitchFamily="34" charset="0"/>
                        <a:ea typeface="Calibri" panose="020F0502020204030204" pitchFamily="34" charset="0"/>
                      </a:endParaRPr>
                    </a:p>
                  </a:txBody>
                  <a:tcPr marL="41233" marR="41233" marT="0" marB="0"/>
                </a:tc>
                <a:tc>
                  <a:txBody>
                    <a:bodyPr/>
                    <a:lstStyle/>
                    <a:p>
                      <a:pPr marL="0" marR="0">
                        <a:spcBef>
                          <a:spcPts val="0"/>
                        </a:spcBef>
                        <a:spcAft>
                          <a:spcPts val="0"/>
                        </a:spcAft>
                      </a:pPr>
                      <a:r>
                        <a:rPr lang="en-US" sz="600">
                          <a:effectLst/>
                        </a:rPr>
                        <a:t>Name</a:t>
                      </a:r>
                      <a:endParaRPr lang="en-US" sz="700">
                        <a:effectLst/>
                        <a:latin typeface="Calibri" panose="020F0502020204030204" pitchFamily="34" charset="0"/>
                        <a:ea typeface="Calibri" panose="020F0502020204030204" pitchFamily="34" charset="0"/>
                      </a:endParaRPr>
                    </a:p>
                  </a:txBody>
                  <a:tcPr marL="41233" marR="41233" marT="0" marB="0"/>
                </a:tc>
                <a:tc>
                  <a:txBody>
                    <a:bodyPr/>
                    <a:lstStyle/>
                    <a:p>
                      <a:pPr marL="0" marR="0">
                        <a:spcBef>
                          <a:spcPts val="0"/>
                        </a:spcBef>
                        <a:spcAft>
                          <a:spcPts val="0"/>
                        </a:spcAft>
                      </a:pPr>
                      <a:r>
                        <a:rPr lang="en-US" sz="600">
                          <a:effectLst/>
                        </a:rPr>
                        <a:t>Req Value</a:t>
                      </a:r>
                      <a:endParaRPr lang="en-US" sz="700">
                        <a:effectLst/>
                        <a:latin typeface="Calibri" panose="020F0502020204030204" pitchFamily="34" charset="0"/>
                        <a:ea typeface="Calibri" panose="020F0502020204030204" pitchFamily="34" charset="0"/>
                      </a:endParaRPr>
                    </a:p>
                  </a:txBody>
                  <a:tcPr marL="41233" marR="41233" marT="0" marB="0"/>
                </a:tc>
                <a:tc>
                  <a:txBody>
                    <a:bodyPr/>
                    <a:lstStyle/>
                    <a:p>
                      <a:pPr marL="0" marR="0">
                        <a:spcBef>
                          <a:spcPts val="0"/>
                        </a:spcBef>
                        <a:spcAft>
                          <a:spcPts val="0"/>
                        </a:spcAft>
                      </a:pPr>
                      <a:r>
                        <a:rPr lang="en-US" sz="600">
                          <a:effectLst/>
                        </a:rPr>
                        <a:t>Description</a:t>
                      </a:r>
                      <a:endParaRPr lang="en-US" sz="700">
                        <a:effectLst/>
                        <a:latin typeface="Calibri" panose="020F0502020204030204" pitchFamily="34" charset="0"/>
                        <a:ea typeface="Calibri" panose="020F0502020204030204" pitchFamily="34" charset="0"/>
                      </a:endParaRPr>
                    </a:p>
                  </a:txBody>
                  <a:tcPr marL="41233" marR="41233" marT="0" marB="0"/>
                </a:tc>
                <a:tc>
                  <a:txBody>
                    <a:bodyPr/>
                    <a:lstStyle/>
                    <a:p>
                      <a:pPr marL="0" marR="0">
                        <a:spcBef>
                          <a:spcPts val="0"/>
                        </a:spcBef>
                        <a:spcAft>
                          <a:spcPts val="0"/>
                        </a:spcAft>
                      </a:pPr>
                      <a:r>
                        <a:rPr lang="en-US" sz="600">
                          <a:effectLst/>
                        </a:rPr>
                        <a:t>Allocated Value</a:t>
                      </a:r>
                      <a:endParaRPr lang="en-US" sz="700">
                        <a:effectLst/>
                        <a:latin typeface="Calibri" panose="020F0502020204030204" pitchFamily="34" charset="0"/>
                        <a:ea typeface="Calibri" panose="020F0502020204030204" pitchFamily="34" charset="0"/>
                      </a:endParaRPr>
                    </a:p>
                  </a:txBody>
                  <a:tcPr marL="41233" marR="41233" marT="0" marB="0"/>
                </a:tc>
                <a:tc>
                  <a:txBody>
                    <a:bodyPr/>
                    <a:lstStyle/>
                    <a:p>
                      <a:pPr marL="0" marR="0">
                        <a:spcBef>
                          <a:spcPts val="0"/>
                        </a:spcBef>
                        <a:spcAft>
                          <a:spcPts val="0"/>
                        </a:spcAft>
                      </a:pPr>
                      <a:r>
                        <a:rPr lang="en-US" sz="600">
                          <a:effectLst/>
                        </a:rPr>
                        <a:t>Requested</a:t>
                      </a:r>
                      <a:endParaRPr lang="en-US" sz="700">
                        <a:effectLst/>
                        <a:latin typeface="Calibri" panose="020F0502020204030204" pitchFamily="34" charset="0"/>
                        <a:ea typeface="Calibri" panose="020F0502020204030204" pitchFamily="34" charset="0"/>
                      </a:endParaRPr>
                    </a:p>
                  </a:txBody>
                  <a:tcPr marL="41233" marR="41233" marT="0" marB="0"/>
                </a:tc>
                <a:extLst>
                  <a:ext uri="{0D108BD9-81ED-4DB2-BD59-A6C34878D82A}">
                    <a16:rowId xmlns:a16="http://schemas.microsoft.com/office/drawing/2014/main" val="1217978892"/>
                  </a:ext>
                </a:extLst>
              </a:tr>
              <a:tr h="190892">
                <a:tc>
                  <a:txBody>
                    <a:bodyPr/>
                    <a:lstStyle/>
                    <a:p>
                      <a:pPr marL="0" marR="0" algn="r">
                        <a:spcBef>
                          <a:spcPts val="0"/>
                        </a:spcBef>
                        <a:spcAft>
                          <a:spcPts val="0"/>
                        </a:spcAft>
                      </a:pPr>
                      <a:r>
                        <a:rPr lang="en-US" sz="600">
                          <a:effectLst/>
                        </a:rPr>
                        <a:t>1315</a:t>
                      </a:r>
                      <a:endParaRPr lang="en-US" sz="700">
                        <a:effectLst/>
                        <a:latin typeface="Calibri" panose="020F0502020204030204" pitchFamily="34" charset="0"/>
                        <a:ea typeface="Calibri" panose="020F0502020204030204" pitchFamily="34" charset="0"/>
                      </a:endParaRPr>
                    </a:p>
                  </a:txBody>
                  <a:tcPr marL="41233" marR="41233" marT="0" marB="0"/>
                </a:tc>
                <a:tc>
                  <a:txBody>
                    <a:bodyPr/>
                    <a:lstStyle/>
                    <a:p>
                      <a:pPr marL="0" marR="0">
                        <a:spcBef>
                          <a:spcPts val="0"/>
                        </a:spcBef>
                        <a:spcAft>
                          <a:spcPts val="0"/>
                        </a:spcAft>
                      </a:pPr>
                      <a:r>
                        <a:rPr lang="en-US" sz="600">
                          <a:effectLst/>
                        </a:rPr>
                        <a:t>Allocate</a:t>
                      </a:r>
                      <a:endParaRPr lang="en-US" sz="700">
                        <a:effectLst/>
                        <a:latin typeface="Calibri" panose="020F0502020204030204" pitchFamily="34" charset="0"/>
                        <a:ea typeface="Calibri" panose="020F0502020204030204" pitchFamily="34" charset="0"/>
                      </a:endParaRPr>
                    </a:p>
                  </a:txBody>
                  <a:tcPr marL="41233" marR="41233" marT="0" marB="0"/>
                </a:tc>
                <a:tc>
                  <a:txBody>
                    <a:bodyPr/>
                    <a:lstStyle/>
                    <a:p>
                      <a:pPr marL="0" marR="0">
                        <a:spcBef>
                          <a:spcPts val="0"/>
                        </a:spcBef>
                        <a:spcAft>
                          <a:spcPts val="0"/>
                        </a:spcAft>
                      </a:pPr>
                      <a:r>
                        <a:rPr lang="en-US" sz="600">
                          <a:effectLst/>
                        </a:rPr>
                        <a:t>Pending</a:t>
                      </a:r>
                      <a:endParaRPr lang="en-US" sz="700">
                        <a:effectLst/>
                        <a:latin typeface="Calibri" panose="020F0502020204030204" pitchFamily="34" charset="0"/>
                        <a:ea typeface="Calibri" panose="020F0502020204030204" pitchFamily="34" charset="0"/>
                      </a:endParaRPr>
                    </a:p>
                  </a:txBody>
                  <a:tcPr marL="41233" marR="41233" marT="0" marB="0"/>
                </a:tc>
                <a:tc>
                  <a:txBody>
                    <a:bodyPr/>
                    <a:lstStyle/>
                    <a:p>
                      <a:pPr marL="0" marR="0">
                        <a:spcBef>
                          <a:spcPts val="0"/>
                        </a:spcBef>
                        <a:spcAft>
                          <a:spcPts val="0"/>
                        </a:spcAft>
                      </a:pPr>
                      <a:r>
                        <a:rPr lang="en-US" sz="600">
                          <a:effectLst/>
                        </a:rPr>
                        <a:t>Edward Au</a:t>
                      </a:r>
                      <a:endParaRPr lang="en-US" sz="700">
                        <a:effectLst/>
                        <a:latin typeface="Calibri" panose="020F0502020204030204" pitchFamily="34" charset="0"/>
                        <a:ea typeface="Calibri" panose="020F0502020204030204" pitchFamily="34" charset="0"/>
                      </a:endParaRPr>
                    </a:p>
                  </a:txBody>
                  <a:tcPr marL="41233" marR="41233" marT="0" marB="0"/>
                </a:tc>
                <a:tc>
                  <a:txBody>
                    <a:bodyPr/>
                    <a:lstStyle/>
                    <a:p>
                      <a:pPr marL="0" marR="0">
                        <a:spcBef>
                          <a:spcPts val="0"/>
                        </a:spcBef>
                        <a:spcAft>
                          <a:spcPts val="0"/>
                        </a:spcAft>
                      </a:pPr>
                      <a:r>
                        <a:rPr lang="en-US" sz="600" u="sng">
                          <a:effectLst/>
                          <a:hlinkClick r:id="rId2"/>
                        </a:rPr>
                        <a:t>TGbe</a:t>
                      </a:r>
                      <a:endParaRPr lang="en-US" sz="700">
                        <a:effectLst/>
                        <a:latin typeface="Calibri" panose="020F0502020204030204" pitchFamily="34" charset="0"/>
                        <a:ea typeface="Calibri" panose="020F0502020204030204" pitchFamily="34" charset="0"/>
                      </a:endParaRPr>
                    </a:p>
                  </a:txBody>
                  <a:tcPr marL="41233" marR="41233" marT="0" marB="0"/>
                </a:tc>
                <a:tc>
                  <a:txBody>
                    <a:bodyPr/>
                    <a:lstStyle/>
                    <a:p>
                      <a:pPr marL="0" marR="0">
                        <a:spcBef>
                          <a:spcPts val="0"/>
                        </a:spcBef>
                        <a:spcAft>
                          <a:spcPts val="0"/>
                        </a:spcAft>
                      </a:pPr>
                      <a:r>
                        <a:rPr lang="en-US" sz="600" u="sng">
                          <a:effectLst/>
                          <a:hlinkClick r:id="rId3"/>
                        </a:rPr>
                        <a:t>dot11StationConfigEntry</a:t>
                      </a:r>
                      <a:endParaRPr lang="en-US" sz="700">
                        <a:effectLst/>
                        <a:latin typeface="Calibri" panose="020F0502020204030204" pitchFamily="34" charset="0"/>
                        <a:ea typeface="Calibri" panose="020F0502020204030204" pitchFamily="34" charset="0"/>
                      </a:endParaRPr>
                    </a:p>
                  </a:txBody>
                  <a:tcPr marL="41233" marR="41233" marT="0" marB="0"/>
                </a:tc>
                <a:tc>
                  <a:txBody>
                    <a:bodyPr/>
                    <a:lstStyle/>
                    <a:p>
                      <a:pPr marL="0" marR="0">
                        <a:spcBef>
                          <a:spcPts val="0"/>
                        </a:spcBef>
                        <a:spcAft>
                          <a:spcPts val="0"/>
                        </a:spcAft>
                      </a:pPr>
                      <a:r>
                        <a:rPr lang="en-US" sz="600">
                          <a:effectLst/>
                        </a:rPr>
                        <a:t>IEEE Std 802.11-2020</a:t>
                      </a:r>
                      <a:endParaRPr lang="en-US" sz="700">
                        <a:effectLst/>
                        <a:latin typeface="Calibri" panose="020F0502020204030204" pitchFamily="34" charset="0"/>
                        <a:ea typeface="Calibri" panose="020F0502020204030204" pitchFamily="34" charset="0"/>
                      </a:endParaRPr>
                    </a:p>
                  </a:txBody>
                  <a:tcPr marL="41233" marR="41233" marT="0" marB="0"/>
                </a:tc>
                <a:tc>
                  <a:txBody>
                    <a:bodyPr/>
                    <a:lstStyle/>
                    <a:p>
                      <a:pPr marL="0" marR="0">
                        <a:spcBef>
                          <a:spcPts val="0"/>
                        </a:spcBef>
                        <a:spcAft>
                          <a:spcPts val="0"/>
                        </a:spcAft>
                      </a:pPr>
                      <a:r>
                        <a:rPr lang="en-US" sz="600">
                          <a:effectLst/>
                        </a:rPr>
                        <a:t>C.3</a:t>
                      </a:r>
                      <a:endParaRPr lang="en-US" sz="700">
                        <a:effectLst/>
                        <a:latin typeface="Calibri" panose="020F0502020204030204" pitchFamily="34" charset="0"/>
                        <a:ea typeface="Calibri" panose="020F0502020204030204" pitchFamily="34" charset="0"/>
                      </a:endParaRPr>
                    </a:p>
                  </a:txBody>
                  <a:tcPr marL="41233" marR="41233" marT="0" marB="0"/>
                </a:tc>
                <a:tc>
                  <a:txBody>
                    <a:bodyPr/>
                    <a:lstStyle/>
                    <a:p>
                      <a:endParaRPr lang="en-US" sz="600">
                        <a:effectLst/>
                        <a:latin typeface="Times New Roman" panose="02020603050405020304" pitchFamily="18" charset="0"/>
                      </a:endParaRPr>
                    </a:p>
                  </a:txBody>
                  <a:tcPr marL="41233" marR="41233" marT="0" marB="0"/>
                </a:tc>
                <a:tc>
                  <a:txBody>
                    <a:bodyPr/>
                    <a:lstStyle/>
                    <a:p>
                      <a:pPr marL="0" marR="0">
                        <a:spcBef>
                          <a:spcPts val="0"/>
                        </a:spcBef>
                        <a:spcAft>
                          <a:spcPts val="0"/>
                        </a:spcAft>
                      </a:pPr>
                      <a:r>
                        <a:rPr lang="en-US" sz="600">
                          <a:effectLst/>
                        </a:rPr>
                        <a:t>dot11EHTTXOPSharingTFOptionImplemented</a:t>
                      </a:r>
                      <a:endParaRPr lang="en-US" sz="700">
                        <a:effectLst/>
                        <a:latin typeface="Calibri" panose="020F0502020204030204" pitchFamily="34" charset="0"/>
                        <a:ea typeface="Calibri" panose="020F0502020204030204" pitchFamily="34" charset="0"/>
                      </a:endParaRPr>
                    </a:p>
                  </a:txBody>
                  <a:tcPr marL="41233" marR="41233" marT="0" marB="0"/>
                </a:tc>
                <a:tc>
                  <a:txBody>
                    <a:bodyPr/>
                    <a:lstStyle/>
                    <a:p>
                      <a:endParaRPr lang="en-US" sz="600">
                        <a:effectLst/>
                        <a:latin typeface="Times New Roman" panose="02020603050405020304" pitchFamily="18" charset="0"/>
                      </a:endParaRPr>
                    </a:p>
                  </a:txBody>
                  <a:tcPr marL="41233" marR="41233" marT="0" marB="0"/>
                </a:tc>
                <a:tc>
                  <a:txBody>
                    <a:bodyPr/>
                    <a:lstStyle/>
                    <a:p>
                      <a:endParaRPr lang="en-US" sz="600">
                        <a:effectLst/>
                        <a:latin typeface="Times New Roman" panose="02020603050405020304" pitchFamily="18" charset="0"/>
                      </a:endParaRPr>
                    </a:p>
                  </a:txBody>
                  <a:tcPr marL="41233" marR="41233" marT="0" marB="0"/>
                </a:tc>
                <a:tc>
                  <a:txBody>
                    <a:bodyPr/>
                    <a:lstStyle/>
                    <a:p>
                      <a:pPr marL="0" marR="0" algn="r">
                        <a:spcBef>
                          <a:spcPts val="0"/>
                        </a:spcBef>
                        <a:spcAft>
                          <a:spcPts val="0"/>
                        </a:spcAft>
                      </a:pPr>
                      <a:r>
                        <a:rPr lang="en-US" sz="600" u="sng">
                          <a:effectLst/>
                          <a:hlinkClick r:id="rId3"/>
                        </a:rPr>
                        <a:t>222</a:t>
                      </a:r>
                      <a:endParaRPr lang="en-US" sz="700">
                        <a:effectLst/>
                        <a:latin typeface="Calibri" panose="020F0502020204030204" pitchFamily="34" charset="0"/>
                        <a:ea typeface="Calibri" panose="020F0502020204030204" pitchFamily="34" charset="0"/>
                      </a:endParaRPr>
                    </a:p>
                  </a:txBody>
                  <a:tcPr marL="41233" marR="41233" marT="0" marB="0"/>
                </a:tc>
                <a:tc>
                  <a:txBody>
                    <a:bodyPr/>
                    <a:lstStyle/>
                    <a:p>
                      <a:pPr marL="0" marR="0" algn="r">
                        <a:spcBef>
                          <a:spcPts val="0"/>
                        </a:spcBef>
                        <a:spcAft>
                          <a:spcPts val="0"/>
                        </a:spcAft>
                      </a:pPr>
                      <a:r>
                        <a:rPr lang="en-US" sz="600">
                          <a:effectLst/>
                        </a:rPr>
                        <a:t>2022-03-11</a:t>
                      </a:r>
                      <a:endParaRPr lang="en-US" sz="700">
                        <a:effectLst/>
                        <a:latin typeface="Calibri" panose="020F0502020204030204" pitchFamily="34" charset="0"/>
                        <a:ea typeface="Calibri" panose="020F0502020204030204" pitchFamily="34" charset="0"/>
                      </a:endParaRPr>
                    </a:p>
                  </a:txBody>
                  <a:tcPr marL="41233" marR="41233" marT="0" marB="0"/>
                </a:tc>
                <a:extLst>
                  <a:ext uri="{0D108BD9-81ED-4DB2-BD59-A6C34878D82A}">
                    <a16:rowId xmlns:a16="http://schemas.microsoft.com/office/drawing/2014/main" val="928062708"/>
                  </a:ext>
                </a:extLst>
              </a:tr>
              <a:tr h="190892">
                <a:tc>
                  <a:txBody>
                    <a:bodyPr/>
                    <a:lstStyle/>
                    <a:p>
                      <a:pPr marL="0" marR="0" algn="r">
                        <a:spcBef>
                          <a:spcPts val="0"/>
                        </a:spcBef>
                        <a:spcAft>
                          <a:spcPts val="0"/>
                        </a:spcAft>
                      </a:pPr>
                      <a:r>
                        <a:rPr lang="en-US" sz="600">
                          <a:effectLst/>
                        </a:rPr>
                        <a:t>1316</a:t>
                      </a:r>
                      <a:endParaRPr lang="en-US" sz="700">
                        <a:effectLst/>
                        <a:latin typeface="Calibri" panose="020F0502020204030204" pitchFamily="34" charset="0"/>
                        <a:ea typeface="Calibri" panose="020F0502020204030204" pitchFamily="34" charset="0"/>
                      </a:endParaRPr>
                    </a:p>
                  </a:txBody>
                  <a:tcPr marL="41233" marR="41233" marT="0" marB="0"/>
                </a:tc>
                <a:tc>
                  <a:txBody>
                    <a:bodyPr/>
                    <a:lstStyle/>
                    <a:p>
                      <a:pPr marL="0" marR="0">
                        <a:spcBef>
                          <a:spcPts val="0"/>
                        </a:spcBef>
                        <a:spcAft>
                          <a:spcPts val="0"/>
                        </a:spcAft>
                      </a:pPr>
                      <a:r>
                        <a:rPr lang="en-US" sz="600">
                          <a:effectLst/>
                        </a:rPr>
                        <a:t>Allocate</a:t>
                      </a:r>
                      <a:endParaRPr lang="en-US" sz="700">
                        <a:effectLst/>
                        <a:latin typeface="Calibri" panose="020F0502020204030204" pitchFamily="34" charset="0"/>
                        <a:ea typeface="Calibri" panose="020F0502020204030204" pitchFamily="34" charset="0"/>
                      </a:endParaRPr>
                    </a:p>
                  </a:txBody>
                  <a:tcPr marL="41233" marR="41233" marT="0" marB="0"/>
                </a:tc>
                <a:tc>
                  <a:txBody>
                    <a:bodyPr/>
                    <a:lstStyle/>
                    <a:p>
                      <a:pPr marL="0" marR="0">
                        <a:spcBef>
                          <a:spcPts val="0"/>
                        </a:spcBef>
                        <a:spcAft>
                          <a:spcPts val="0"/>
                        </a:spcAft>
                      </a:pPr>
                      <a:r>
                        <a:rPr lang="en-US" sz="600">
                          <a:effectLst/>
                        </a:rPr>
                        <a:t>Pending</a:t>
                      </a:r>
                      <a:endParaRPr lang="en-US" sz="700">
                        <a:effectLst/>
                        <a:latin typeface="Calibri" panose="020F0502020204030204" pitchFamily="34" charset="0"/>
                        <a:ea typeface="Calibri" panose="020F0502020204030204" pitchFamily="34" charset="0"/>
                      </a:endParaRPr>
                    </a:p>
                  </a:txBody>
                  <a:tcPr marL="41233" marR="41233" marT="0" marB="0"/>
                </a:tc>
                <a:tc>
                  <a:txBody>
                    <a:bodyPr/>
                    <a:lstStyle/>
                    <a:p>
                      <a:pPr marL="0" marR="0">
                        <a:spcBef>
                          <a:spcPts val="0"/>
                        </a:spcBef>
                        <a:spcAft>
                          <a:spcPts val="0"/>
                        </a:spcAft>
                      </a:pPr>
                      <a:r>
                        <a:rPr lang="en-US" sz="600">
                          <a:effectLst/>
                        </a:rPr>
                        <a:t>Edward Au</a:t>
                      </a:r>
                      <a:endParaRPr lang="en-US" sz="700">
                        <a:effectLst/>
                        <a:latin typeface="Calibri" panose="020F0502020204030204" pitchFamily="34" charset="0"/>
                        <a:ea typeface="Calibri" panose="020F0502020204030204" pitchFamily="34" charset="0"/>
                      </a:endParaRPr>
                    </a:p>
                  </a:txBody>
                  <a:tcPr marL="41233" marR="41233" marT="0" marB="0"/>
                </a:tc>
                <a:tc>
                  <a:txBody>
                    <a:bodyPr/>
                    <a:lstStyle/>
                    <a:p>
                      <a:pPr marL="0" marR="0">
                        <a:spcBef>
                          <a:spcPts val="0"/>
                        </a:spcBef>
                        <a:spcAft>
                          <a:spcPts val="0"/>
                        </a:spcAft>
                      </a:pPr>
                      <a:r>
                        <a:rPr lang="en-US" sz="600" u="sng">
                          <a:effectLst/>
                          <a:hlinkClick r:id="rId2"/>
                        </a:rPr>
                        <a:t>TGbe</a:t>
                      </a:r>
                      <a:endParaRPr lang="en-US" sz="700">
                        <a:effectLst/>
                        <a:latin typeface="Calibri" panose="020F0502020204030204" pitchFamily="34" charset="0"/>
                        <a:ea typeface="Calibri" panose="020F0502020204030204" pitchFamily="34" charset="0"/>
                      </a:endParaRPr>
                    </a:p>
                  </a:txBody>
                  <a:tcPr marL="41233" marR="41233" marT="0" marB="0"/>
                </a:tc>
                <a:tc>
                  <a:txBody>
                    <a:bodyPr/>
                    <a:lstStyle/>
                    <a:p>
                      <a:pPr marL="0" marR="0">
                        <a:spcBef>
                          <a:spcPts val="0"/>
                        </a:spcBef>
                        <a:spcAft>
                          <a:spcPts val="0"/>
                        </a:spcAft>
                      </a:pPr>
                      <a:r>
                        <a:rPr lang="en-US" sz="600" u="sng">
                          <a:effectLst/>
                          <a:hlinkClick r:id="rId3"/>
                        </a:rPr>
                        <a:t>dot11StationConfigEntry</a:t>
                      </a:r>
                      <a:endParaRPr lang="en-US" sz="700">
                        <a:effectLst/>
                        <a:latin typeface="Calibri" panose="020F0502020204030204" pitchFamily="34" charset="0"/>
                        <a:ea typeface="Calibri" panose="020F0502020204030204" pitchFamily="34" charset="0"/>
                      </a:endParaRPr>
                    </a:p>
                  </a:txBody>
                  <a:tcPr marL="41233" marR="41233" marT="0" marB="0"/>
                </a:tc>
                <a:tc>
                  <a:txBody>
                    <a:bodyPr/>
                    <a:lstStyle/>
                    <a:p>
                      <a:pPr marL="0" marR="0">
                        <a:spcBef>
                          <a:spcPts val="0"/>
                        </a:spcBef>
                        <a:spcAft>
                          <a:spcPts val="0"/>
                        </a:spcAft>
                      </a:pPr>
                      <a:r>
                        <a:rPr lang="en-US" sz="600">
                          <a:effectLst/>
                        </a:rPr>
                        <a:t>IEEE Std 802.11-2020</a:t>
                      </a:r>
                      <a:endParaRPr lang="en-US" sz="700">
                        <a:effectLst/>
                        <a:latin typeface="Calibri" panose="020F0502020204030204" pitchFamily="34" charset="0"/>
                        <a:ea typeface="Calibri" panose="020F0502020204030204" pitchFamily="34" charset="0"/>
                      </a:endParaRPr>
                    </a:p>
                  </a:txBody>
                  <a:tcPr marL="41233" marR="41233" marT="0" marB="0"/>
                </a:tc>
                <a:tc>
                  <a:txBody>
                    <a:bodyPr/>
                    <a:lstStyle/>
                    <a:p>
                      <a:pPr marL="0" marR="0">
                        <a:spcBef>
                          <a:spcPts val="0"/>
                        </a:spcBef>
                        <a:spcAft>
                          <a:spcPts val="0"/>
                        </a:spcAft>
                      </a:pPr>
                      <a:r>
                        <a:rPr lang="en-US" sz="600">
                          <a:effectLst/>
                        </a:rPr>
                        <a:t>C.3</a:t>
                      </a:r>
                      <a:endParaRPr lang="en-US" sz="700">
                        <a:effectLst/>
                        <a:latin typeface="Calibri" panose="020F0502020204030204" pitchFamily="34" charset="0"/>
                        <a:ea typeface="Calibri" panose="020F0502020204030204" pitchFamily="34" charset="0"/>
                      </a:endParaRPr>
                    </a:p>
                  </a:txBody>
                  <a:tcPr marL="41233" marR="41233" marT="0" marB="0"/>
                </a:tc>
                <a:tc>
                  <a:txBody>
                    <a:bodyPr/>
                    <a:lstStyle/>
                    <a:p>
                      <a:endParaRPr lang="en-US" sz="600">
                        <a:effectLst/>
                        <a:latin typeface="Times New Roman" panose="02020603050405020304" pitchFamily="18" charset="0"/>
                      </a:endParaRPr>
                    </a:p>
                  </a:txBody>
                  <a:tcPr marL="41233" marR="41233" marT="0" marB="0"/>
                </a:tc>
                <a:tc>
                  <a:txBody>
                    <a:bodyPr/>
                    <a:lstStyle/>
                    <a:p>
                      <a:pPr marL="0" marR="0">
                        <a:spcBef>
                          <a:spcPts val="0"/>
                        </a:spcBef>
                        <a:spcAft>
                          <a:spcPts val="0"/>
                        </a:spcAft>
                      </a:pPr>
                      <a:r>
                        <a:rPr lang="en-US" sz="600">
                          <a:effectLst/>
                        </a:rPr>
                        <a:t>dot11EHTNSTRMobileAPMLDImplemented</a:t>
                      </a:r>
                      <a:endParaRPr lang="en-US" sz="700">
                        <a:effectLst/>
                        <a:latin typeface="Calibri" panose="020F0502020204030204" pitchFamily="34" charset="0"/>
                        <a:ea typeface="Calibri" panose="020F0502020204030204" pitchFamily="34" charset="0"/>
                      </a:endParaRPr>
                    </a:p>
                  </a:txBody>
                  <a:tcPr marL="41233" marR="41233" marT="0" marB="0"/>
                </a:tc>
                <a:tc>
                  <a:txBody>
                    <a:bodyPr/>
                    <a:lstStyle/>
                    <a:p>
                      <a:endParaRPr lang="en-US" sz="600">
                        <a:effectLst/>
                        <a:latin typeface="Times New Roman" panose="02020603050405020304" pitchFamily="18" charset="0"/>
                      </a:endParaRPr>
                    </a:p>
                  </a:txBody>
                  <a:tcPr marL="41233" marR="41233" marT="0" marB="0"/>
                </a:tc>
                <a:tc>
                  <a:txBody>
                    <a:bodyPr/>
                    <a:lstStyle/>
                    <a:p>
                      <a:endParaRPr lang="en-US" sz="600">
                        <a:effectLst/>
                        <a:latin typeface="Times New Roman" panose="02020603050405020304" pitchFamily="18" charset="0"/>
                      </a:endParaRPr>
                    </a:p>
                  </a:txBody>
                  <a:tcPr marL="41233" marR="41233" marT="0" marB="0"/>
                </a:tc>
                <a:tc>
                  <a:txBody>
                    <a:bodyPr/>
                    <a:lstStyle/>
                    <a:p>
                      <a:pPr marL="0" marR="0" algn="r">
                        <a:spcBef>
                          <a:spcPts val="0"/>
                        </a:spcBef>
                        <a:spcAft>
                          <a:spcPts val="0"/>
                        </a:spcAft>
                      </a:pPr>
                      <a:r>
                        <a:rPr lang="en-US" sz="600" u="sng">
                          <a:effectLst/>
                          <a:hlinkClick r:id="rId3"/>
                        </a:rPr>
                        <a:t>223</a:t>
                      </a:r>
                      <a:endParaRPr lang="en-US" sz="700">
                        <a:effectLst/>
                        <a:latin typeface="Calibri" panose="020F0502020204030204" pitchFamily="34" charset="0"/>
                        <a:ea typeface="Calibri" panose="020F0502020204030204" pitchFamily="34" charset="0"/>
                      </a:endParaRPr>
                    </a:p>
                  </a:txBody>
                  <a:tcPr marL="41233" marR="41233" marT="0" marB="0"/>
                </a:tc>
                <a:tc>
                  <a:txBody>
                    <a:bodyPr/>
                    <a:lstStyle/>
                    <a:p>
                      <a:pPr marL="0" marR="0" algn="r">
                        <a:spcBef>
                          <a:spcPts val="0"/>
                        </a:spcBef>
                        <a:spcAft>
                          <a:spcPts val="0"/>
                        </a:spcAft>
                      </a:pPr>
                      <a:r>
                        <a:rPr lang="en-US" sz="600">
                          <a:effectLst/>
                        </a:rPr>
                        <a:t>2022-03-11</a:t>
                      </a:r>
                      <a:endParaRPr lang="en-US" sz="700">
                        <a:effectLst/>
                        <a:latin typeface="Calibri" panose="020F0502020204030204" pitchFamily="34" charset="0"/>
                        <a:ea typeface="Calibri" panose="020F0502020204030204" pitchFamily="34" charset="0"/>
                      </a:endParaRPr>
                    </a:p>
                  </a:txBody>
                  <a:tcPr marL="41233" marR="41233" marT="0" marB="0"/>
                </a:tc>
                <a:extLst>
                  <a:ext uri="{0D108BD9-81ED-4DB2-BD59-A6C34878D82A}">
                    <a16:rowId xmlns:a16="http://schemas.microsoft.com/office/drawing/2014/main" val="4243914020"/>
                  </a:ext>
                </a:extLst>
              </a:tr>
              <a:tr h="183256">
                <a:tc>
                  <a:txBody>
                    <a:bodyPr/>
                    <a:lstStyle/>
                    <a:p>
                      <a:pPr marL="0" marR="0" algn="r">
                        <a:spcBef>
                          <a:spcPts val="0"/>
                        </a:spcBef>
                        <a:spcAft>
                          <a:spcPts val="0"/>
                        </a:spcAft>
                      </a:pPr>
                      <a:r>
                        <a:rPr lang="en-US" sz="600">
                          <a:effectLst/>
                        </a:rPr>
                        <a:t>1317</a:t>
                      </a:r>
                      <a:endParaRPr lang="en-US" sz="700">
                        <a:effectLst/>
                        <a:latin typeface="Calibri" panose="020F0502020204030204" pitchFamily="34" charset="0"/>
                        <a:ea typeface="Calibri" panose="020F0502020204030204" pitchFamily="34" charset="0"/>
                      </a:endParaRPr>
                    </a:p>
                  </a:txBody>
                  <a:tcPr marL="41233" marR="41233" marT="0" marB="0"/>
                </a:tc>
                <a:tc>
                  <a:txBody>
                    <a:bodyPr/>
                    <a:lstStyle/>
                    <a:p>
                      <a:pPr marL="0" marR="0">
                        <a:spcBef>
                          <a:spcPts val="0"/>
                        </a:spcBef>
                        <a:spcAft>
                          <a:spcPts val="0"/>
                        </a:spcAft>
                      </a:pPr>
                      <a:r>
                        <a:rPr lang="en-US" sz="600">
                          <a:effectLst/>
                        </a:rPr>
                        <a:t>Allocate</a:t>
                      </a:r>
                      <a:endParaRPr lang="en-US" sz="700">
                        <a:effectLst/>
                        <a:latin typeface="Calibri" panose="020F0502020204030204" pitchFamily="34" charset="0"/>
                        <a:ea typeface="Calibri" panose="020F0502020204030204" pitchFamily="34" charset="0"/>
                      </a:endParaRPr>
                    </a:p>
                  </a:txBody>
                  <a:tcPr marL="41233" marR="41233" marT="0" marB="0"/>
                </a:tc>
                <a:tc>
                  <a:txBody>
                    <a:bodyPr/>
                    <a:lstStyle/>
                    <a:p>
                      <a:pPr marL="0" marR="0">
                        <a:spcBef>
                          <a:spcPts val="0"/>
                        </a:spcBef>
                        <a:spcAft>
                          <a:spcPts val="0"/>
                        </a:spcAft>
                      </a:pPr>
                      <a:r>
                        <a:rPr lang="en-US" sz="600">
                          <a:effectLst/>
                        </a:rPr>
                        <a:t>Pending</a:t>
                      </a:r>
                      <a:endParaRPr lang="en-US" sz="700">
                        <a:effectLst/>
                        <a:latin typeface="Calibri" panose="020F0502020204030204" pitchFamily="34" charset="0"/>
                        <a:ea typeface="Calibri" panose="020F0502020204030204" pitchFamily="34" charset="0"/>
                      </a:endParaRPr>
                    </a:p>
                  </a:txBody>
                  <a:tcPr marL="41233" marR="41233" marT="0" marB="0"/>
                </a:tc>
                <a:tc>
                  <a:txBody>
                    <a:bodyPr/>
                    <a:lstStyle/>
                    <a:p>
                      <a:pPr marL="0" marR="0">
                        <a:spcBef>
                          <a:spcPts val="0"/>
                        </a:spcBef>
                        <a:spcAft>
                          <a:spcPts val="0"/>
                        </a:spcAft>
                      </a:pPr>
                      <a:r>
                        <a:rPr lang="en-US" sz="600">
                          <a:effectLst/>
                        </a:rPr>
                        <a:t>Edward Au</a:t>
                      </a:r>
                      <a:endParaRPr lang="en-US" sz="700">
                        <a:effectLst/>
                        <a:latin typeface="Calibri" panose="020F0502020204030204" pitchFamily="34" charset="0"/>
                        <a:ea typeface="Calibri" panose="020F0502020204030204" pitchFamily="34" charset="0"/>
                      </a:endParaRPr>
                    </a:p>
                  </a:txBody>
                  <a:tcPr marL="41233" marR="41233" marT="0" marB="0"/>
                </a:tc>
                <a:tc>
                  <a:txBody>
                    <a:bodyPr/>
                    <a:lstStyle/>
                    <a:p>
                      <a:pPr marL="0" marR="0">
                        <a:spcBef>
                          <a:spcPts val="0"/>
                        </a:spcBef>
                        <a:spcAft>
                          <a:spcPts val="0"/>
                        </a:spcAft>
                      </a:pPr>
                      <a:r>
                        <a:rPr lang="en-US" sz="600" u="sng">
                          <a:effectLst/>
                          <a:hlinkClick r:id="rId2"/>
                        </a:rPr>
                        <a:t>TGbe</a:t>
                      </a:r>
                      <a:endParaRPr lang="en-US" sz="700">
                        <a:effectLst/>
                        <a:latin typeface="Calibri" panose="020F0502020204030204" pitchFamily="34" charset="0"/>
                        <a:ea typeface="Calibri" panose="020F0502020204030204" pitchFamily="34" charset="0"/>
                      </a:endParaRPr>
                    </a:p>
                  </a:txBody>
                  <a:tcPr marL="41233" marR="41233" marT="0" marB="0"/>
                </a:tc>
                <a:tc>
                  <a:txBody>
                    <a:bodyPr/>
                    <a:lstStyle/>
                    <a:p>
                      <a:pPr marL="0" marR="0">
                        <a:spcBef>
                          <a:spcPts val="0"/>
                        </a:spcBef>
                        <a:spcAft>
                          <a:spcPts val="0"/>
                        </a:spcAft>
                      </a:pPr>
                      <a:r>
                        <a:rPr lang="en-US" sz="600" u="sng">
                          <a:effectLst/>
                          <a:hlinkClick r:id="rId4"/>
                        </a:rPr>
                        <a:t>Element ID Extension 1</a:t>
                      </a:r>
                      <a:endParaRPr lang="en-US" sz="700">
                        <a:effectLst/>
                        <a:latin typeface="Calibri" panose="020F0502020204030204" pitchFamily="34" charset="0"/>
                        <a:ea typeface="Calibri" panose="020F0502020204030204" pitchFamily="34" charset="0"/>
                      </a:endParaRPr>
                    </a:p>
                  </a:txBody>
                  <a:tcPr marL="41233" marR="41233" marT="0" marB="0"/>
                </a:tc>
                <a:tc>
                  <a:txBody>
                    <a:bodyPr/>
                    <a:lstStyle/>
                    <a:p>
                      <a:pPr marL="0" marR="0">
                        <a:spcBef>
                          <a:spcPts val="0"/>
                        </a:spcBef>
                        <a:spcAft>
                          <a:spcPts val="0"/>
                        </a:spcAft>
                      </a:pPr>
                      <a:r>
                        <a:rPr lang="en-US" sz="600">
                          <a:effectLst/>
                        </a:rPr>
                        <a:t>IEEE Std 802.11-2020</a:t>
                      </a:r>
                      <a:endParaRPr lang="en-US" sz="700">
                        <a:effectLst/>
                        <a:latin typeface="Calibri" panose="020F0502020204030204" pitchFamily="34" charset="0"/>
                        <a:ea typeface="Calibri" panose="020F0502020204030204" pitchFamily="34" charset="0"/>
                      </a:endParaRPr>
                    </a:p>
                  </a:txBody>
                  <a:tcPr marL="41233" marR="41233" marT="0" marB="0"/>
                </a:tc>
                <a:tc>
                  <a:txBody>
                    <a:bodyPr/>
                    <a:lstStyle/>
                    <a:p>
                      <a:pPr marL="0" marR="0">
                        <a:spcBef>
                          <a:spcPts val="0"/>
                        </a:spcBef>
                        <a:spcAft>
                          <a:spcPts val="0"/>
                        </a:spcAft>
                      </a:pPr>
                      <a:r>
                        <a:rPr lang="en-US" sz="600">
                          <a:effectLst/>
                        </a:rPr>
                        <a:t>9.4.2.1</a:t>
                      </a:r>
                      <a:endParaRPr lang="en-US" sz="700">
                        <a:effectLst/>
                        <a:latin typeface="Calibri" panose="020F0502020204030204" pitchFamily="34" charset="0"/>
                        <a:ea typeface="Calibri" panose="020F0502020204030204" pitchFamily="34" charset="0"/>
                      </a:endParaRPr>
                    </a:p>
                  </a:txBody>
                  <a:tcPr marL="41233" marR="41233" marT="0" marB="0"/>
                </a:tc>
                <a:tc>
                  <a:txBody>
                    <a:bodyPr/>
                    <a:lstStyle/>
                    <a:p>
                      <a:pPr marL="0" marR="0">
                        <a:spcBef>
                          <a:spcPts val="0"/>
                        </a:spcBef>
                        <a:spcAft>
                          <a:spcPts val="0"/>
                        </a:spcAft>
                      </a:pPr>
                      <a:r>
                        <a:rPr lang="en-US" sz="600">
                          <a:effectLst/>
                        </a:rPr>
                        <a:t>Table 9-92</a:t>
                      </a:r>
                      <a:endParaRPr lang="en-US" sz="700">
                        <a:effectLst/>
                        <a:latin typeface="Calibri" panose="020F0502020204030204" pitchFamily="34" charset="0"/>
                        <a:ea typeface="Calibri" panose="020F0502020204030204" pitchFamily="34" charset="0"/>
                      </a:endParaRPr>
                    </a:p>
                  </a:txBody>
                  <a:tcPr marL="41233" marR="41233" marT="0" marB="0"/>
                </a:tc>
                <a:tc>
                  <a:txBody>
                    <a:bodyPr/>
                    <a:lstStyle/>
                    <a:p>
                      <a:pPr marL="0" marR="0">
                        <a:spcBef>
                          <a:spcPts val="0"/>
                        </a:spcBef>
                        <a:spcAft>
                          <a:spcPts val="0"/>
                        </a:spcAft>
                      </a:pPr>
                      <a:r>
                        <a:rPr lang="en-US" sz="600">
                          <a:effectLst/>
                        </a:rPr>
                        <a:t>QoS Characteristics</a:t>
                      </a:r>
                      <a:endParaRPr lang="en-US" sz="700">
                        <a:effectLst/>
                        <a:latin typeface="Calibri" panose="020F0502020204030204" pitchFamily="34" charset="0"/>
                        <a:ea typeface="Calibri" panose="020F0502020204030204" pitchFamily="34" charset="0"/>
                      </a:endParaRPr>
                    </a:p>
                  </a:txBody>
                  <a:tcPr marL="41233" marR="41233" marT="0" marB="0"/>
                </a:tc>
                <a:tc>
                  <a:txBody>
                    <a:bodyPr/>
                    <a:lstStyle/>
                    <a:p>
                      <a:endParaRPr lang="en-US" sz="600">
                        <a:effectLst/>
                        <a:latin typeface="Times New Roman" panose="02020603050405020304" pitchFamily="18" charset="0"/>
                      </a:endParaRPr>
                    </a:p>
                  </a:txBody>
                  <a:tcPr marL="41233" marR="41233" marT="0" marB="0"/>
                </a:tc>
                <a:tc>
                  <a:txBody>
                    <a:bodyPr/>
                    <a:lstStyle/>
                    <a:p>
                      <a:endParaRPr lang="en-US" sz="600">
                        <a:effectLst/>
                        <a:latin typeface="Times New Roman" panose="02020603050405020304" pitchFamily="18" charset="0"/>
                      </a:endParaRPr>
                    </a:p>
                  </a:txBody>
                  <a:tcPr marL="41233" marR="41233" marT="0" marB="0"/>
                </a:tc>
                <a:tc>
                  <a:txBody>
                    <a:bodyPr/>
                    <a:lstStyle/>
                    <a:p>
                      <a:pPr marL="0" marR="0" algn="r">
                        <a:spcBef>
                          <a:spcPts val="0"/>
                        </a:spcBef>
                        <a:spcAft>
                          <a:spcPts val="0"/>
                        </a:spcAft>
                      </a:pPr>
                      <a:r>
                        <a:rPr lang="en-US" sz="600" u="sng">
                          <a:effectLst/>
                          <a:hlinkClick r:id="rId4"/>
                        </a:rPr>
                        <a:t>113</a:t>
                      </a:r>
                      <a:endParaRPr lang="en-US" sz="700">
                        <a:effectLst/>
                        <a:latin typeface="Calibri" panose="020F0502020204030204" pitchFamily="34" charset="0"/>
                        <a:ea typeface="Calibri" panose="020F0502020204030204" pitchFamily="34" charset="0"/>
                      </a:endParaRPr>
                    </a:p>
                  </a:txBody>
                  <a:tcPr marL="41233" marR="41233" marT="0" marB="0"/>
                </a:tc>
                <a:tc>
                  <a:txBody>
                    <a:bodyPr/>
                    <a:lstStyle/>
                    <a:p>
                      <a:pPr marL="0" marR="0" algn="r">
                        <a:spcBef>
                          <a:spcPts val="0"/>
                        </a:spcBef>
                        <a:spcAft>
                          <a:spcPts val="0"/>
                        </a:spcAft>
                      </a:pPr>
                      <a:r>
                        <a:rPr lang="en-US" sz="600">
                          <a:effectLst/>
                        </a:rPr>
                        <a:t>2022-03-11</a:t>
                      </a:r>
                      <a:endParaRPr lang="en-US" sz="700">
                        <a:effectLst/>
                        <a:latin typeface="Calibri" panose="020F0502020204030204" pitchFamily="34" charset="0"/>
                        <a:ea typeface="Calibri" panose="020F0502020204030204" pitchFamily="34" charset="0"/>
                      </a:endParaRPr>
                    </a:p>
                  </a:txBody>
                  <a:tcPr marL="41233" marR="41233" marT="0" marB="0"/>
                </a:tc>
                <a:extLst>
                  <a:ext uri="{0D108BD9-81ED-4DB2-BD59-A6C34878D82A}">
                    <a16:rowId xmlns:a16="http://schemas.microsoft.com/office/drawing/2014/main" val="679570356"/>
                  </a:ext>
                </a:extLst>
              </a:tr>
              <a:tr h="477230">
                <a:tc>
                  <a:txBody>
                    <a:bodyPr/>
                    <a:lstStyle/>
                    <a:p>
                      <a:pPr marL="0" marR="0" algn="r">
                        <a:spcBef>
                          <a:spcPts val="0"/>
                        </a:spcBef>
                        <a:spcAft>
                          <a:spcPts val="0"/>
                        </a:spcAft>
                      </a:pPr>
                      <a:r>
                        <a:rPr lang="en-US" sz="600">
                          <a:effectLst/>
                        </a:rPr>
                        <a:t>1323</a:t>
                      </a:r>
                      <a:endParaRPr lang="en-US" sz="700">
                        <a:effectLst/>
                        <a:latin typeface="Calibri" panose="020F0502020204030204" pitchFamily="34" charset="0"/>
                        <a:ea typeface="Calibri" panose="020F0502020204030204" pitchFamily="34" charset="0"/>
                      </a:endParaRPr>
                    </a:p>
                  </a:txBody>
                  <a:tcPr marL="41233" marR="41233" marT="0" marB="0"/>
                </a:tc>
                <a:tc>
                  <a:txBody>
                    <a:bodyPr/>
                    <a:lstStyle/>
                    <a:p>
                      <a:pPr marL="0" marR="0">
                        <a:spcBef>
                          <a:spcPts val="0"/>
                        </a:spcBef>
                        <a:spcAft>
                          <a:spcPts val="0"/>
                        </a:spcAft>
                      </a:pPr>
                      <a:r>
                        <a:rPr lang="en-US" sz="600">
                          <a:effectLst/>
                        </a:rPr>
                        <a:t>Allocate</a:t>
                      </a:r>
                      <a:endParaRPr lang="en-US" sz="700">
                        <a:effectLst/>
                        <a:latin typeface="Calibri" panose="020F0502020204030204" pitchFamily="34" charset="0"/>
                        <a:ea typeface="Calibri" panose="020F0502020204030204" pitchFamily="34" charset="0"/>
                      </a:endParaRPr>
                    </a:p>
                  </a:txBody>
                  <a:tcPr marL="41233" marR="41233" marT="0" marB="0"/>
                </a:tc>
                <a:tc>
                  <a:txBody>
                    <a:bodyPr/>
                    <a:lstStyle/>
                    <a:p>
                      <a:pPr marL="0" marR="0">
                        <a:spcBef>
                          <a:spcPts val="0"/>
                        </a:spcBef>
                        <a:spcAft>
                          <a:spcPts val="0"/>
                        </a:spcAft>
                      </a:pPr>
                      <a:r>
                        <a:rPr lang="en-US" sz="600">
                          <a:effectLst/>
                        </a:rPr>
                        <a:t>Pending</a:t>
                      </a:r>
                      <a:endParaRPr lang="en-US" sz="700">
                        <a:effectLst/>
                        <a:latin typeface="Calibri" panose="020F0502020204030204" pitchFamily="34" charset="0"/>
                        <a:ea typeface="Calibri" panose="020F0502020204030204" pitchFamily="34" charset="0"/>
                      </a:endParaRPr>
                    </a:p>
                  </a:txBody>
                  <a:tcPr marL="41233" marR="41233" marT="0" marB="0"/>
                </a:tc>
                <a:tc>
                  <a:txBody>
                    <a:bodyPr/>
                    <a:lstStyle/>
                    <a:p>
                      <a:pPr marL="0" marR="0">
                        <a:spcBef>
                          <a:spcPts val="0"/>
                        </a:spcBef>
                        <a:spcAft>
                          <a:spcPts val="0"/>
                        </a:spcAft>
                      </a:pPr>
                      <a:r>
                        <a:rPr lang="en-US" sz="600">
                          <a:effectLst/>
                        </a:rPr>
                        <a:t>Emily Qi</a:t>
                      </a:r>
                      <a:endParaRPr lang="en-US" sz="700">
                        <a:effectLst/>
                        <a:latin typeface="Calibri" panose="020F0502020204030204" pitchFamily="34" charset="0"/>
                        <a:ea typeface="Calibri" panose="020F0502020204030204" pitchFamily="34" charset="0"/>
                      </a:endParaRPr>
                    </a:p>
                  </a:txBody>
                  <a:tcPr marL="41233" marR="41233" marT="0" marB="0"/>
                </a:tc>
                <a:tc>
                  <a:txBody>
                    <a:bodyPr/>
                    <a:lstStyle/>
                    <a:p>
                      <a:pPr marL="0" marR="0">
                        <a:spcBef>
                          <a:spcPts val="0"/>
                        </a:spcBef>
                        <a:spcAft>
                          <a:spcPts val="0"/>
                        </a:spcAft>
                      </a:pPr>
                      <a:r>
                        <a:rPr lang="en-US" sz="600" u="sng">
                          <a:effectLst/>
                          <a:hlinkClick r:id="rId5"/>
                        </a:rPr>
                        <a:t>TGme</a:t>
                      </a:r>
                      <a:endParaRPr lang="en-US" sz="700">
                        <a:effectLst/>
                        <a:latin typeface="Calibri" panose="020F0502020204030204" pitchFamily="34" charset="0"/>
                        <a:ea typeface="Calibri" panose="020F0502020204030204" pitchFamily="34" charset="0"/>
                      </a:endParaRPr>
                    </a:p>
                  </a:txBody>
                  <a:tcPr marL="41233" marR="41233" marT="0" marB="0"/>
                </a:tc>
                <a:tc>
                  <a:txBody>
                    <a:bodyPr/>
                    <a:lstStyle/>
                    <a:p>
                      <a:pPr marL="0" marR="0">
                        <a:spcBef>
                          <a:spcPts val="0"/>
                        </a:spcBef>
                        <a:spcAft>
                          <a:spcPts val="0"/>
                        </a:spcAft>
                      </a:pPr>
                      <a:r>
                        <a:rPr lang="en-US" sz="600" u="sng">
                          <a:effectLst/>
                          <a:hlinkClick r:id="rId6"/>
                        </a:rPr>
                        <a:t>Extended RSN Capabilities</a:t>
                      </a:r>
                      <a:endParaRPr lang="en-US" sz="700">
                        <a:effectLst/>
                        <a:latin typeface="Calibri" panose="020F0502020204030204" pitchFamily="34" charset="0"/>
                        <a:ea typeface="Calibri" panose="020F0502020204030204" pitchFamily="34" charset="0"/>
                      </a:endParaRPr>
                    </a:p>
                  </a:txBody>
                  <a:tcPr marL="41233" marR="41233" marT="0" marB="0"/>
                </a:tc>
                <a:tc>
                  <a:txBody>
                    <a:bodyPr/>
                    <a:lstStyle/>
                    <a:p>
                      <a:pPr marL="0" marR="0">
                        <a:spcBef>
                          <a:spcPts val="0"/>
                        </a:spcBef>
                        <a:spcAft>
                          <a:spcPts val="0"/>
                        </a:spcAft>
                      </a:pPr>
                      <a:r>
                        <a:rPr lang="en-US" sz="600">
                          <a:effectLst/>
                        </a:rPr>
                        <a:t>IEEE Std 802.11-2020</a:t>
                      </a:r>
                      <a:endParaRPr lang="en-US" sz="700">
                        <a:effectLst/>
                        <a:latin typeface="Calibri" panose="020F0502020204030204" pitchFamily="34" charset="0"/>
                        <a:ea typeface="Calibri" panose="020F0502020204030204" pitchFamily="34" charset="0"/>
                      </a:endParaRPr>
                    </a:p>
                  </a:txBody>
                  <a:tcPr marL="41233" marR="41233" marT="0" marB="0"/>
                </a:tc>
                <a:tc>
                  <a:txBody>
                    <a:bodyPr/>
                    <a:lstStyle/>
                    <a:p>
                      <a:pPr marL="0" marR="0">
                        <a:spcBef>
                          <a:spcPts val="0"/>
                        </a:spcBef>
                        <a:spcAft>
                          <a:spcPts val="0"/>
                        </a:spcAft>
                      </a:pPr>
                      <a:r>
                        <a:rPr lang="en-US" sz="600">
                          <a:effectLst/>
                        </a:rPr>
                        <a:t>9.4.2.241.4</a:t>
                      </a:r>
                      <a:endParaRPr lang="en-US" sz="700">
                        <a:effectLst/>
                        <a:latin typeface="Calibri" panose="020F0502020204030204" pitchFamily="34" charset="0"/>
                        <a:ea typeface="Calibri" panose="020F0502020204030204" pitchFamily="34" charset="0"/>
                      </a:endParaRPr>
                    </a:p>
                  </a:txBody>
                  <a:tcPr marL="41233" marR="41233" marT="0" marB="0"/>
                </a:tc>
                <a:tc>
                  <a:txBody>
                    <a:bodyPr/>
                    <a:lstStyle/>
                    <a:p>
                      <a:pPr marL="0" marR="0">
                        <a:spcBef>
                          <a:spcPts val="0"/>
                        </a:spcBef>
                        <a:spcAft>
                          <a:spcPts val="0"/>
                        </a:spcAft>
                      </a:pPr>
                      <a:r>
                        <a:rPr lang="en-US" sz="600">
                          <a:effectLst/>
                        </a:rPr>
                        <a:t>Table 9-321</a:t>
                      </a:r>
                      <a:endParaRPr lang="en-US" sz="700">
                        <a:effectLst/>
                        <a:latin typeface="Calibri" panose="020F0502020204030204" pitchFamily="34" charset="0"/>
                        <a:ea typeface="Calibri" panose="020F0502020204030204" pitchFamily="34" charset="0"/>
                      </a:endParaRPr>
                    </a:p>
                  </a:txBody>
                  <a:tcPr marL="41233" marR="41233" marT="0" marB="0"/>
                </a:tc>
                <a:tc>
                  <a:txBody>
                    <a:bodyPr/>
                    <a:lstStyle/>
                    <a:p>
                      <a:pPr marL="0" marR="0">
                        <a:spcBef>
                          <a:spcPts val="0"/>
                        </a:spcBef>
                        <a:spcAft>
                          <a:spcPts val="0"/>
                        </a:spcAft>
                      </a:pPr>
                      <a:r>
                        <a:rPr lang="en-US" sz="600">
                          <a:effectLst/>
                        </a:rPr>
                        <a:t>Extended S1G Action Protection</a:t>
                      </a:r>
                      <a:endParaRPr lang="en-US" sz="700">
                        <a:effectLst/>
                        <a:latin typeface="Calibri" panose="020F0502020204030204" pitchFamily="34" charset="0"/>
                        <a:ea typeface="Calibri" panose="020F0502020204030204" pitchFamily="34" charset="0"/>
                      </a:endParaRPr>
                    </a:p>
                  </a:txBody>
                  <a:tcPr marL="41233" marR="41233" marT="0" marB="0"/>
                </a:tc>
                <a:tc>
                  <a:txBody>
                    <a:bodyPr/>
                    <a:lstStyle/>
                    <a:p>
                      <a:endParaRPr lang="en-US" sz="600">
                        <a:effectLst/>
                        <a:latin typeface="Times New Roman" panose="02020603050405020304" pitchFamily="18" charset="0"/>
                      </a:endParaRPr>
                    </a:p>
                  </a:txBody>
                  <a:tcPr marL="41233" marR="41233" marT="0" marB="0"/>
                </a:tc>
                <a:tc>
                  <a:txBody>
                    <a:bodyPr/>
                    <a:lstStyle/>
                    <a:p>
                      <a:pPr marL="0" marR="0">
                        <a:spcBef>
                          <a:spcPts val="0"/>
                        </a:spcBef>
                        <a:spcAft>
                          <a:spcPts val="0"/>
                        </a:spcAft>
                      </a:pPr>
                      <a:r>
                        <a:rPr lang="en-US" sz="600">
                          <a:effectLst/>
                        </a:rPr>
                        <a:t>The STA sets the Extended S1G Action Protection field to 1 when dot11ExtendedS1GActionProtectionOperationsImplemented is true and sets it to 0 otherwise.</a:t>
                      </a:r>
                      <a:endParaRPr lang="en-US" sz="700">
                        <a:effectLst/>
                        <a:latin typeface="Calibri" panose="020F0502020204030204" pitchFamily="34" charset="0"/>
                        <a:ea typeface="Calibri" panose="020F0502020204030204" pitchFamily="34" charset="0"/>
                      </a:endParaRPr>
                    </a:p>
                  </a:txBody>
                  <a:tcPr marL="41233" marR="41233" marT="0" marB="0"/>
                </a:tc>
                <a:tc>
                  <a:txBody>
                    <a:bodyPr/>
                    <a:lstStyle/>
                    <a:p>
                      <a:pPr marL="0" marR="0" algn="r">
                        <a:spcBef>
                          <a:spcPts val="0"/>
                        </a:spcBef>
                        <a:spcAft>
                          <a:spcPts val="0"/>
                        </a:spcAft>
                      </a:pPr>
                      <a:r>
                        <a:rPr lang="en-US" sz="600" u="sng">
                          <a:effectLst/>
                          <a:hlinkClick r:id="rId6"/>
                        </a:rPr>
                        <a:t>13</a:t>
                      </a:r>
                      <a:endParaRPr lang="en-US" sz="700">
                        <a:effectLst/>
                        <a:latin typeface="Calibri" panose="020F0502020204030204" pitchFamily="34" charset="0"/>
                        <a:ea typeface="Calibri" panose="020F0502020204030204" pitchFamily="34" charset="0"/>
                      </a:endParaRPr>
                    </a:p>
                  </a:txBody>
                  <a:tcPr marL="41233" marR="41233" marT="0" marB="0"/>
                </a:tc>
                <a:tc>
                  <a:txBody>
                    <a:bodyPr/>
                    <a:lstStyle/>
                    <a:p>
                      <a:pPr marL="0" marR="0" algn="r">
                        <a:spcBef>
                          <a:spcPts val="0"/>
                        </a:spcBef>
                        <a:spcAft>
                          <a:spcPts val="0"/>
                        </a:spcAft>
                      </a:pPr>
                      <a:r>
                        <a:rPr lang="en-US" sz="600">
                          <a:effectLst/>
                        </a:rPr>
                        <a:t>2022-05-05</a:t>
                      </a:r>
                      <a:endParaRPr lang="en-US" sz="700">
                        <a:effectLst/>
                        <a:latin typeface="Calibri" panose="020F0502020204030204" pitchFamily="34" charset="0"/>
                        <a:ea typeface="Calibri" panose="020F0502020204030204" pitchFamily="34" charset="0"/>
                      </a:endParaRPr>
                    </a:p>
                  </a:txBody>
                  <a:tcPr marL="41233" marR="41233" marT="0" marB="0"/>
                </a:tc>
                <a:extLst>
                  <a:ext uri="{0D108BD9-81ED-4DB2-BD59-A6C34878D82A}">
                    <a16:rowId xmlns:a16="http://schemas.microsoft.com/office/drawing/2014/main" val="1677125092"/>
                  </a:ext>
                </a:extLst>
              </a:tr>
              <a:tr h="477230">
                <a:tc>
                  <a:txBody>
                    <a:bodyPr/>
                    <a:lstStyle/>
                    <a:p>
                      <a:pPr marL="0" marR="0" algn="r">
                        <a:spcBef>
                          <a:spcPts val="0"/>
                        </a:spcBef>
                        <a:spcAft>
                          <a:spcPts val="0"/>
                        </a:spcAft>
                      </a:pPr>
                      <a:r>
                        <a:rPr lang="en-US" sz="600">
                          <a:effectLst/>
                        </a:rPr>
                        <a:t>1324</a:t>
                      </a:r>
                      <a:endParaRPr lang="en-US" sz="700">
                        <a:effectLst/>
                        <a:latin typeface="Calibri" panose="020F0502020204030204" pitchFamily="34" charset="0"/>
                        <a:ea typeface="Calibri" panose="020F0502020204030204" pitchFamily="34" charset="0"/>
                      </a:endParaRPr>
                    </a:p>
                  </a:txBody>
                  <a:tcPr marL="41233" marR="41233" marT="0" marB="0"/>
                </a:tc>
                <a:tc>
                  <a:txBody>
                    <a:bodyPr/>
                    <a:lstStyle/>
                    <a:p>
                      <a:pPr marL="0" marR="0">
                        <a:spcBef>
                          <a:spcPts val="0"/>
                        </a:spcBef>
                        <a:spcAft>
                          <a:spcPts val="0"/>
                        </a:spcAft>
                      </a:pPr>
                      <a:r>
                        <a:rPr lang="en-US" sz="600">
                          <a:effectLst/>
                        </a:rPr>
                        <a:t>Allocate</a:t>
                      </a:r>
                      <a:endParaRPr lang="en-US" sz="700">
                        <a:effectLst/>
                        <a:latin typeface="Calibri" panose="020F0502020204030204" pitchFamily="34" charset="0"/>
                        <a:ea typeface="Calibri" panose="020F0502020204030204" pitchFamily="34" charset="0"/>
                      </a:endParaRPr>
                    </a:p>
                  </a:txBody>
                  <a:tcPr marL="41233" marR="41233" marT="0" marB="0"/>
                </a:tc>
                <a:tc>
                  <a:txBody>
                    <a:bodyPr/>
                    <a:lstStyle/>
                    <a:p>
                      <a:pPr marL="0" marR="0">
                        <a:spcBef>
                          <a:spcPts val="0"/>
                        </a:spcBef>
                        <a:spcAft>
                          <a:spcPts val="0"/>
                        </a:spcAft>
                      </a:pPr>
                      <a:r>
                        <a:rPr lang="en-US" sz="600">
                          <a:effectLst/>
                        </a:rPr>
                        <a:t>Pending</a:t>
                      </a:r>
                      <a:endParaRPr lang="en-US" sz="700">
                        <a:effectLst/>
                        <a:latin typeface="Calibri" panose="020F0502020204030204" pitchFamily="34" charset="0"/>
                        <a:ea typeface="Calibri" panose="020F0502020204030204" pitchFamily="34" charset="0"/>
                      </a:endParaRPr>
                    </a:p>
                  </a:txBody>
                  <a:tcPr marL="41233" marR="41233" marT="0" marB="0"/>
                </a:tc>
                <a:tc>
                  <a:txBody>
                    <a:bodyPr/>
                    <a:lstStyle/>
                    <a:p>
                      <a:pPr marL="0" marR="0">
                        <a:spcBef>
                          <a:spcPts val="0"/>
                        </a:spcBef>
                        <a:spcAft>
                          <a:spcPts val="0"/>
                        </a:spcAft>
                      </a:pPr>
                      <a:r>
                        <a:rPr lang="en-US" sz="600">
                          <a:effectLst/>
                        </a:rPr>
                        <a:t>Emily Qi</a:t>
                      </a:r>
                      <a:endParaRPr lang="en-US" sz="700">
                        <a:effectLst/>
                        <a:latin typeface="Calibri" panose="020F0502020204030204" pitchFamily="34" charset="0"/>
                        <a:ea typeface="Calibri" panose="020F0502020204030204" pitchFamily="34" charset="0"/>
                      </a:endParaRPr>
                    </a:p>
                  </a:txBody>
                  <a:tcPr marL="41233" marR="41233" marT="0" marB="0"/>
                </a:tc>
                <a:tc>
                  <a:txBody>
                    <a:bodyPr/>
                    <a:lstStyle/>
                    <a:p>
                      <a:pPr marL="0" marR="0">
                        <a:spcBef>
                          <a:spcPts val="0"/>
                        </a:spcBef>
                        <a:spcAft>
                          <a:spcPts val="0"/>
                        </a:spcAft>
                      </a:pPr>
                      <a:r>
                        <a:rPr lang="en-US" sz="600" u="sng">
                          <a:effectLst/>
                          <a:hlinkClick r:id="rId5"/>
                        </a:rPr>
                        <a:t>TGme</a:t>
                      </a:r>
                      <a:endParaRPr lang="en-US" sz="700">
                        <a:effectLst/>
                        <a:latin typeface="Calibri" panose="020F0502020204030204" pitchFamily="34" charset="0"/>
                        <a:ea typeface="Calibri" panose="020F0502020204030204" pitchFamily="34" charset="0"/>
                      </a:endParaRPr>
                    </a:p>
                  </a:txBody>
                  <a:tcPr marL="41233" marR="41233" marT="0" marB="0"/>
                </a:tc>
                <a:tc>
                  <a:txBody>
                    <a:bodyPr/>
                    <a:lstStyle/>
                    <a:p>
                      <a:pPr marL="0" marR="0">
                        <a:spcBef>
                          <a:spcPts val="0"/>
                        </a:spcBef>
                        <a:spcAft>
                          <a:spcPts val="0"/>
                        </a:spcAft>
                      </a:pPr>
                      <a:r>
                        <a:rPr lang="en-US" sz="600" u="sng">
                          <a:effectLst/>
                          <a:hlinkClick r:id="rId6"/>
                        </a:rPr>
                        <a:t>Extended RSN Capabilities</a:t>
                      </a:r>
                      <a:endParaRPr lang="en-US" sz="700">
                        <a:effectLst/>
                        <a:latin typeface="Calibri" panose="020F0502020204030204" pitchFamily="34" charset="0"/>
                        <a:ea typeface="Calibri" panose="020F0502020204030204" pitchFamily="34" charset="0"/>
                      </a:endParaRPr>
                    </a:p>
                  </a:txBody>
                  <a:tcPr marL="41233" marR="41233" marT="0" marB="0"/>
                </a:tc>
                <a:tc>
                  <a:txBody>
                    <a:bodyPr/>
                    <a:lstStyle/>
                    <a:p>
                      <a:pPr marL="0" marR="0">
                        <a:spcBef>
                          <a:spcPts val="0"/>
                        </a:spcBef>
                        <a:spcAft>
                          <a:spcPts val="0"/>
                        </a:spcAft>
                      </a:pPr>
                      <a:r>
                        <a:rPr lang="en-US" sz="600">
                          <a:effectLst/>
                        </a:rPr>
                        <a:t>IEEE Std 802.11-2020</a:t>
                      </a:r>
                      <a:endParaRPr lang="en-US" sz="700">
                        <a:effectLst/>
                        <a:latin typeface="Calibri" panose="020F0502020204030204" pitchFamily="34" charset="0"/>
                        <a:ea typeface="Calibri" panose="020F0502020204030204" pitchFamily="34" charset="0"/>
                      </a:endParaRPr>
                    </a:p>
                  </a:txBody>
                  <a:tcPr marL="41233" marR="41233" marT="0" marB="0"/>
                </a:tc>
                <a:tc>
                  <a:txBody>
                    <a:bodyPr/>
                    <a:lstStyle/>
                    <a:p>
                      <a:pPr marL="0" marR="0">
                        <a:spcBef>
                          <a:spcPts val="0"/>
                        </a:spcBef>
                        <a:spcAft>
                          <a:spcPts val="0"/>
                        </a:spcAft>
                      </a:pPr>
                      <a:r>
                        <a:rPr lang="en-US" sz="600">
                          <a:effectLst/>
                        </a:rPr>
                        <a:t>9.4.2.241.4</a:t>
                      </a:r>
                      <a:endParaRPr lang="en-US" sz="700">
                        <a:effectLst/>
                        <a:latin typeface="Calibri" panose="020F0502020204030204" pitchFamily="34" charset="0"/>
                        <a:ea typeface="Calibri" panose="020F0502020204030204" pitchFamily="34" charset="0"/>
                      </a:endParaRPr>
                    </a:p>
                  </a:txBody>
                  <a:tcPr marL="41233" marR="41233" marT="0" marB="0"/>
                </a:tc>
                <a:tc>
                  <a:txBody>
                    <a:bodyPr/>
                    <a:lstStyle/>
                    <a:p>
                      <a:pPr marL="0" marR="0">
                        <a:spcBef>
                          <a:spcPts val="0"/>
                        </a:spcBef>
                        <a:spcAft>
                          <a:spcPts val="0"/>
                        </a:spcAft>
                      </a:pPr>
                      <a:r>
                        <a:rPr lang="en-US" sz="600">
                          <a:effectLst/>
                        </a:rPr>
                        <a:t>Table 9-321</a:t>
                      </a:r>
                      <a:endParaRPr lang="en-US" sz="700">
                        <a:effectLst/>
                        <a:latin typeface="Calibri" panose="020F0502020204030204" pitchFamily="34" charset="0"/>
                        <a:ea typeface="Calibri" panose="020F0502020204030204" pitchFamily="34" charset="0"/>
                      </a:endParaRPr>
                    </a:p>
                  </a:txBody>
                  <a:tcPr marL="41233" marR="41233" marT="0" marB="0"/>
                </a:tc>
                <a:tc>
                  <a:txBody>
                    <a:bodyPr/>
                    <a:lstStyle/>
                    <a:p>
                      <a:pPr marL="0" marR="0">
                        <a:spcBef>
                          <a:spcPts val="0"/>
                        </a:spcBef>
                        <a:spcAft>
                          <a:spcPts val="0"/>
                        </a:spcAft>
                      </a:pPr>
                      <a:r>
                        <a:rPr lang="en-US" sz="600">
                          <a:effectLst/>
                        </a:rPr>
                        <a:t>SPP A‑MSDU Capable</a:t>
                      </a:r>
                      <a:endParaRPr lang="en-US" sz="700">
                        <a:effectLst/>
                        <a:latin typeface="Calibri" panose="020F0502020204030204" pitchFamily="34" charset="0"/>
                        <a:ea typeface="Calibri" panose="020F0502020204030204" pitchFamily="34" charset="0"/>
                      </a:endParaRPr>
                    </a:p>
                  </a:txBody>
                  <a:tcPr marL="41233" marR="41233" marT="0" marB="0"/>
                </a:tc>
                <a:tc>
                  <a:txBody>
                    <a:bodyPr/>
                    <a:lstStyle/>
                    <a:p>
                      <a:endParaRPr lang="en-US" sz="600">
                        <a:effectLst/>
                        <a:latin typeface="Times New Roman" panose="02020603050405020304" pitchFamily="18" charset="0"/>
                      </a:endParaRPr>
                    </a:p>
                  </a:txBody>
                  <a:tcPr marL="41233" marR="41233" marT="0" marB="0"/>
                </a:tc>
                <a:tc>
                  <a:txBody>
                    <a:bodyPr/>
                    <a:lstStyle/>
                    <a:p>
                      <a:pPr marL="0" marR="0">
                        <a:spcBef>
                          <a:spcPts val="0"/>
                        </a:spcBef>
                        <a:spcAft>
                          <a:spcPts val="0"/>
                        </a:spcAft>
                      </a:pPr>
                      <a:r>
                        <a:rPr lang="en-US" sz="600">
                          <a:effectLst/>
                        </a:rPr>
                        <a:t>A non-DMG STA sets the SPP A‑MSDU Capable subfield to 1 if dot11SPPAMSDUCapable is true. Otherwise, this subfield is set to 0. See 10.11 (A‑MSDU operation). </a:t>
                      </a:r>
                      <a:endParaRPr lang="en-US" sz="700">
                        <a:effectLst/>
                        <a:latin typeface="Calibri" panose="020F0502020204030204" pitchFamily="34" charset="0"/>
                        <a:ea typeface="Calibri" panose="020F0502020204030204" pitchFamily="34" charset="0"/>
                      </a:endParaRPr>
                    </a:p>
                  </a:txBody>
                  <a:tcPr marL="41233" marR="41233" marT="0" marB="0"/>
                </a:tc>
                <a:tc>
                  <a:txBody>
                    <a:bodyPr/>
                    <a:lstStyle/>
                    <a:p>
                      <a:pPr marL="0" marR="0" algn="r">
                        <a:spcBef>
                          <a:spcPts val="0"/>
                        </a:spcBef>
                        <a:spcAft>
                          <a:spcPts val="0"/>
                        </a:spcAft>
                      </a:pPr>
                      <a:r>
                        <a:rPr lang="en-US" sz="600" u="sng">
                          <a:effectLst/>
                          <a:hlinkClick r:id="rId6"/>
                        </a:rPr>
                        <a:t>14</a:t>
                      </a:r>
                      <a:endParaRPr lang="en-US" sz="700">
                        <a:effectLst/>
                        <a:latin typeface="Calibri" panose="020F0502020204030204" pitchFamily="34" charset="0"/>
                        <a:ea typeface="Calibri" panose="020F0502020204030204" pitchFamily="34" charset="0"/>
                      </a:endParaRPr>
                    </a:p>
                  </a:txBody>
                  <a:tcPr marL="41233" marR="41233" marT="0" marB="0"/>
                </a:tc>
                <a:tc>
                  <a:txBody>
                    <a:bodyPr/>
                    <a:lstStyle/>
                    <a:p>
                      <a:pPr marL="0" marR="0" algn="r">
                        <a:spcBef>
                          <a:spcPts val="0"/>
                        </a:spcBef>
                        <a:spcAft>
                          <a:spcPts val="0"/>
                        </a:spcAft>
                      </a:pPr>
                      <a:r>
                        <a:rPr lang="en-US" sz="600">
                          <a:effectLst/>
                        </a:rPr>
                        <a:t>2022-05-05</a:t>
                      </a:r>
                      <a:endParaRPr lang="en-US" sz="700">
                        <a:effectLst/>
                        <a:latin typeface="Calibri" panose="020F0502020204030204" pitchFamily="34" charset="0"/>
                        <a:ea typeface="Calibri" panose="020F0502020204030204" pitchFamily="34" charset="0"/>
                      </a:endParaRPr>
                    </a:p>
                  </a:txBody>
                  <a:tcPr marL="41233" marR="41233" marT="0" marB="0"/>
                </a:tc>
                <a:extLst>
                  <a:ext uri="{0D108BD9-81ED-4DB2-BD59-A6C34878D82A}">
                    <a16:rowId xmlns:a16="http://schemas.microsoft.com/office/drawing/2014/main" val="3358028828"/>
                  </a:ext>
                </a:extLst>
              </a:tr>
              <a:tr h="190892">
                <a:tc>
                  <a:txBody>
                    <a:bodyPr/>
                    <a:lstStyle/>
                    <a:p>
                      <a:pPr marL="0" marR="0" algn="r">
                        <a:spcBef>
                          <a:spcPts val="0"/>
                        </a:spcBef>
                        <a:spcAft>
                          <a:spcPts val="0"/>
                        </a:spcAft>
                      </a:pPr>
                      <a:r>
                        <a:rPr lang="en-US" sz="600">
                          <a:effectLst/>
                        </a:rPr>
                        <a:t>1325</a:t>
                      </a:r>
                      <a:endParaRPr lang="en-US" sz="700">
                        <a:effectLst/>
                        <a:latin typeface="Calibri" panose="020F0502020204030204" pitchFamily="34" charset="0"/>
                        <a:ea typeface="Calibri" panose="020F0502020204030204" pitchFamily="34" charset="0"/>
                      </a:endParaRPr>
                    </a:p>
                  </a:txBody>
                  <a:tcPr marL="41233" marR="41233" marT="0" marB="0"/>
                </a:tc>
                <a:tc>
                  <a:txBody>
                    <a:bodyPr/>
                    <a:lstStyle/>
                    <a:p>
                      <a:pPr marL="0" marR="0">
                        <a:spcBef>
                          <a:spcPts val="0"/>
                        </a:spcBef>
                        <a:spcAft>
                          <a:spcPts val="0"/>
                        </a:spcAft>
                      </a:pPr>
                      <a:r>
                        <a:rPr lang="en-US" sz="600">
                          <a:effectLst/>
                        </a:rPr>
                        <a:t>Release</a:t>
                      </a:r>
                      <a:endParaRPr lang="en-US" sz="700">
                        <a:effectLst/>
                        <a:latin typeface="Calibri" panose="020F0502020204030204" pitchFamily="34" charset="0"/>
                        <a:ea typeface="Calibri" panose="020F0502020204030204" pitchFamily="34" charset="0"/>
                      </a:endParaRPr>
                    </a:p>
                  </a:txBody>
                  <a:tcPr marL="41233" marR="41233" marT="0" marB="0"/>
                </a:tc>
                <a:tc>
                  <a:txBody>
                    <a:bodyPr/>
                    <a:lstStyle/>
                    <a:p>
                      <a:pPr marL="0" marR="0">
                        <a:spcBef>
                          <a:spcPts val="0"/>
                        </a:spcBef>
                        <a:spcAft>
                          <a:spcPts val="0"/>
                        </a:spcAft>
                      </a:pPr>
                      <a:r>
                        <a:rPr lang="en-US" sz="600">
                          <a:effectLst/>
                        </a:rPr>
                        <a:t>Pending</a:t>
                      </a:r>
                      <a:endParaRPr lang="en-US" sz="700">
                        <a:effectLst/>
                        <a:latin typeface="Calibri" panose="020F0502020204030204" pitchFamily="34" charset="0"/>
                        <a:ea typeface="Calibri" panose="020F0502020204030204" pitchFamily="34" charset="0"/>
                      </a:endParaRPr>
                    </a:p>
                  </a:txBody>
                  <a:tcPr marL="41233" marR="41233" marT="0" marB="0"/>
                </a:tc>
                <a:tc>
                  <a:txBody>
                    <a:bodyPr/>
                    <a:lstStyle/>
                    <a:p>
                      <a:pPr marL="0" marR="0">
                        <a:spcBef>
                          <a:spcPts val="0"/>
                        </a:spcBef>
                        <a:spcAft>
                          <a:spcPts val="0"/>
                        </a:spcAft>
                      </a:pPr>
                      <a:r>
                        <a:rPr lang="en-US" sz="600">
                          <a:effectLst/>
                        </a:rPr>
                        <a:t>Emily Qi</a:t>
                      </a:r>
                      <a:endParaRPr lang="en-US" sz="700">
                        <a:effectLst/>
                        <a:latin typeface="Calibri" panose="020F0502020204030204" pitchFamily="34" charset="0"/>
                        <a:ea typeface="Calibri" panose="020F0502020204030204" pitchFamily="34" charset="0"/>
                      </a:endParaRPr>
                    </a:p>
                  </a:txBody>
                  <a:tcPr marL="41233" marR="41233" marT="0" marB="0"/>
                </a:tc>
                <a:tc>
                  <a:txBody>
                    <a:bodyPr/>
                    <a:lstStyle/>
                    <a:p>
                      <a:pPr marL="0" marR="0">
                        <a:spcBef>
                          <a:spcPts val="0"/>
                        </a:spcBef>
                        <a:spcAft>
                          <a:spcPts val="0"/>
                        </a:spcAft>
                      </a:pPr>
                      <a:r>
                        <a:rPr lang="en-US" sz="600" u="sng">
                          <a:effectLst/>
                          <a:hlinkClick r:id="rId5"/>
                        </a:rPr>
                        <a:t>TGme</a:t>
                      </a:r>
                      <a:endParaRPr lang="en-US" sz="700">
                        <a:effectLst/>
                        <a:latin typeface="Calibri" panose="020F0502020204030204" pitchFamily="34" charset="0"/>
                        <a:ea typeface="Calibri" panose="020F0502020204030204" pitchFamily="34" charset="0"/>
                      </a:endParaRPr>
                    </a:p>
                  </a:txBody>
                  <a:tcPr marL="41233" marR="41233" marT="0" marB="0"/>
                </a:tc>
                <a:tc>
                  <a:txBody>
                    <a:bodyPr/>
                    <a:lstStyle/>
                    <a:p>
                      <a:pPr marL="0" marR="0">
                        <a:spcBef>
                          <a:spcPts val="0"/>
                        </a:spcBef>
                        <a:spcAft>
                          <a:spcPts val="0"/>
                        </a:spcAft>
                      </a:pPr>
                      <a:r>
                        <a:rPr lang="en-US" sz="600" u="sng">
                          <a:effectLst/>
                          <a:hlinkClick r:id="rId7"/>
                        </a:rPr>
                        <a:t>RSNCapabilities</a:t>
                      </a:r>
                      <a:endParaRPr lang="en-US" sz="700">
                        <a:effectLst/>
                        <a:latin typeface="Calibri" panose="020F0502020204030204" pitchFamily="34" charset="0"/>
                        <a:ea typeface="Calibri" panose="020F0502020204030204" pitchFamily="34" charset="0"/>
                      </a:endParaRPr>
                    </a:p>
                  </a:txBody>
                  <a:tcPr marL="41233" marR="41233" marT="0" marB="0"/>
                </a:tc>
                <a:tc>
                  <a:txBody>
                    <a:bodyPr/>
                    <a:lstStyle/>
                    <a:p>
                      <a:pPr marL="0" marR="0">
                        <a:spcBef>
                          <a:spcPts val="0"/>
                        </a:spcBef>
                        <a:spcAft>
                          <a:spcPts val="0"/>
                        </a:spcAft>
                      </a:pPr>
                      <a:r>
                        <a:rPr lang="en-US" sz="600">
                          <a:effectLst/>
                        </a:rPr>
                        <a:t>IEEE Std 802.11-2020</a:t>
                      </a:r>
                      <a:endParaRPr lang="en-US" sz="700">
                        <a:effectLst/>
                        <a:latin typeface="Calibri" panose="020F0502020204030204" pitchFamily="34" charset="0"/>
                        <a:ea typeface="Calibri" panose="020F0502020204030204" pitchFamily="34" charset="0"/>
                      </a:endParaRPr>
                    </a:p>
                  </a:txBody>
                  <a:tcPr marL="41233" marR="41233" marT="0" marB="0"/>
                </a:tc>
                <a:tc>
                  <a:txBody>
                    <a:bodyPr/>
                    <a:lstStyle/>
                    <a:p>
                      <a:pPr marL="0" marR="0">
                        <a:spcBef>
                          <a:spcPts val="0"/>
                        </a:spcBef>
                        <a:spcAft>
                          <a:spcPts val="0"/>
                        </a:spcAft>
                      </a:pPr>
                      <a:r>
                        <a:rPr lang="en-US" sz="600">
                          <a:effectLst/>
                        </a:rPr>
                        <a:t>9.4.2.24.4</a:t>
                      </a:r>
                      <a:endParaRPr lang="en-US" sz="700">
                        <a:effectLst/>
                        <a:latin typeface="Calibri" panose="020F0502020204030204" pitchFamily="34" charset="0"/>
                        <a:ea typeface="Calibri" panose="020F0502020204030204" pitchFamily="34" charset="0"/>
                      </a:endParaRPr>
                    </a:p>
                  </a:txBody>
                  <a:tcPr marL="41233" marR="41233" marT="0" marB="0"/>
                </a:tc>
                <a:tc>
                  <a:txBody>
                    <a:bodyPr/>
                    <a:lstStyle/>
                    <a:p>
                      <a:pPr marL="0" marR="0">
                        <a:spcBef>
                          <a:spcPts val="0"/>
                        </a:spcBef>
                        <a:spcAft>
                          <a:spcPts val="0"/>
                        </a:spcAft>
                      </a:pPr>
                      <a:r>
                        <a:rPr lang="en-US" sz="600">
                          <a:effectLst/>
                        </a:rPr>
                        <a:t>Figure 9-289</a:t>
                      </a:r>
                      <a:endParaRPr lang="en-US" sz="700">
                        <a:effectLst/>
                        <a:latin typeface="Calibri" panose="020F0502020204030204" pitchFamily="34" charset="0"/>
                        <a:ea typeface="Calibri" panose="020F0502020204030204" pitchFamily="34" charset="0"/>
                      </a:endParaRPr>
                    </a:p>
                  </a:txBody>
                  <a:tcPr marL="41233" marR="41233" marT="0" marB="0"/>
                </a:tc>
                <a:tc>
                  <a:txBody>
                    <a:bodyPr/>
                    <a:lstStyle/>
                    <a:p>
                      <a:pPr marL="0" marR="0">
                        <a:spcBef>
                          <a:spcPts val="0"/>
                        </a:spcBef>
                        <a:spcAft>
                          <a:spcPts val="0"/>
                        </a:spcAft>
                      </a:pPr>
                      <a:r>
                        <a:rPr lang="en-US" sz="600">
                          <a:effectLst/>
                        </a:rPr>
                        <a:t>Protected Block Ack Capable (PBAC)</a:t>
                      </a:r>
                      <a:endParaRPr lang="en-US" sz="700">
                        <a:effectLst/>
                        <a:latin typeface="Calibri" panose="020F0502020204030204" pitchFamily="34" charset="0"/>
                        <a:ea typeface="Calibri" panose="020F0502020204030204" pitchFamily="34" charset="0"/>
                      </a:endParaRPr>
                    </a:p>
                  </a:txBody>
                  <a:tcPr marL="41233" marR="41233" marT="0" marB="0"/>
                </a:tc>
                <a:tc>
                  <a:txBody>
                    <a:bodyPr/>
                    <a:lstStyle/>
                    <a:p>
                      <a:pPr marL="0" marR="0" algn="r">
                        <a:spcBef>
                          <a:spcPts val="0"/>
                        </a:spcBef>
                        <a:spcAft>
                          <a:spcPts val="0"/>
                        </a:spcAft>
                      </a:pPr>
                      <a:r>
                        <a:rPr lang="en-US" sz="600">
                          <a:effectLst/>
                        </a:rPr>
                        <a:t>12</a:t>
                      </a:r>
                      <a:endParaRPr lang="en-US" sz="700">
                        <a:effectLst/>
                        <a:latin typeface="Calibri" panose="020F0502020204030204" pitchFamily="34" charset="0"/>
                        <a:ea typeface="Calibri" panose="020F0502020204030204" pitchFamily="34" charset="0"/>
                      </a:endParaRPr>
                    </a:p>
                  </a:txBody>
                  <a:tcPr marL="41233" marR="41233" marT="0" marB="0"/>
                </a:tc>
                <a:tc>
                  <a:txBody>
                    <a:bodyPr/>
                    <a:lstStyle/>
                    <a:p>
                      <a:pPr marL="0" marR="0">
                        <a:spcBef>
                          <a:spcPts val="0"/>
                        </a:spcBef>
                        <a:spcAft>
                          <a:spcPts val="0"/>
                        </a:spcAft>
                      </a:pPr>
                      <a:r>
                        <a:rPr lang="en-US" sz="600">
                          <a:effectLst/>
                        </a:rPr>
                        <a:t>Bit 12 is now reserved in REVm2 D1.0 </a:t>
                      </a:r>
                      <a:endParaRPr lang="en-US" sz="700">
                        <a:effectLst/>
                        <a:latin typeface="Calibri" panose="020F0502020204030204" pitchFamily="34" charset="0"/>
                        <a:ea typeface="Calibri" panose="020F0502020204030204" pitchFamily="34" charset="0"/>
                      </a:endParaRPr>
                    </a:p>
                  </a:txBody>
                  <a:tcPr marL="41233" marR="41233" marT="0" marB="0"/>
                </a:tc>
                <a:tc>
                  <a:txBody>
                    <a:bodyPr/>
                    <a:lstStyle/>
                    <a:p>
                      <a:endParaRPr lang="en-US" sz="600">
                        <a:effectLst/>
                        <a:latin typeface="Times New Roman" panose="02020603050405020304" pitchFamily="18" charset="0"/>
                      </a:endParaRPr>
                    </a:p>
                  </a:txBody>
                  <a:tcPr marL="41233" marR="41233" marT="0" marB="0"/>
                </a:tc>
                <a:tc>
                  <a:txBody>
                    <a:bodyPr/>
                    <a:lstStyle/>
                    <a:p>
                      <a:pPr marL="0" marR="0" algn="r">
                        <a:spcBef>
                          <a:spcPts val="0"/>
                        </a:spcBef>
                        <a:spcAft>
                          <a:spcPts val="0"/>
                        </a:spcAft>
                      </a:pPr>
                      <a:r>
                        <a:rPr lang="en-US" sz="600">
                          <a:effectLst/>
                        </a:rPr>
                        <a:t>2022-05-05</a:t>
                      </a:r>
                      <a:endParaRPr lang="en-US" sz="700">
                        <a:effectLst/>
                        <a:latin typeface="Calibri" panose="020F0502020204030204" pitchFamily="34" charset="0"/>
                        <a:ea typeface="Calibri" panose="020F0502020204030204" pitchFamily="34" charset="0"/>
                      </a:endParaRPr>
                    </a:p>
                  </a:txBody>
                  <a:tcPr marL="41233" marR="41233" marT="0" marB="0"/>
                </a:tc>
                <a:extLst>
                  <a:ext uri="{0D108BD9-81ED-4DB2-BD59-A6C34878D82A}">
                    <a16:rowId xmlns:a16="http://schemas.microsoft.com/office/drawing/2014/main" val="3185034784"/>
                  </a:ext>
                </a:extLst>
              </a:tr>
              <a:tr h="190892">
                <a:tc>
                  <a:txBody>
                    <a:bodyPr/>
                    <a:lstStyle/>
                    <a:p>
                      <a:pPr marL="0" marR="0" algn="r">
                        <a:spcBef>
                          <a:spcPts val="0"/>
                        </a:spcBef>
                        <a:spcAft>
                          <a:spcPts val="0"/>
                        </a:spcAft>
                      </a:pPr>
                      <a:r>
                        <a:rPr lang="en-US" sz="600">
                          <a:effectLst/>
                        </a:rPr>
                        <a:t>1326</a:t>
                      </a:r>
                      <a:endParaRPr lang="en-US" sz="700">
                        <a:effectLst/>
                        <a:latin typeface="Calibri" panose="020F0502020204030204" pitchFamily="34" charset="0"/>
                        <a:ea typeface="Calibri" panose="020F0502020204030204" pitchFamily="34" charset="0"/>
                      </a:endParaRPr>
                    </a:p>
                  </a:txBody>
                  <a:tcPr marL="41233" marR="41233" marT="0" marB="0"/>
                </a:tc>
                <a:tc>
                  <a:txBody>
                    <a:bodyPr/>
                    <a:lstStyle/>
                    <a:p>
                      <a:pPr marL="0" marR="0">
                        <a:spcBef>
                          <a:spcPts val="0"/>
                        </a:spcBef>
                        <a:spcAft>
                          <a:spcPts val="0"/>
                        </a:spcAft>
                      </a:pPr>
                      <a:r>
                        <a:rPr lang="en-US" sz="600">
                          <a:effectLst/>
                        </a:rPr>
                        <a:t>Release</a:t>
                      </a:r>
                      <a:endParaRPr lang="en-US" sz="700">
                        <a:effectLst/>
                        <a:latin typeface="Calibri" panose="020F0502020204030204" pitchFamily="34" charset="0"/>
                        <a:ea typeface="Calibri" panose="020F0502020204030204" pitchFamily="34" charset="0"/>
                      </a:endParaRPr>
                    </a:p>
                  </a:txBody>
                  <a:tcPr marL="41233" marR="41233" marT="0" marB="0"/>
                </a:tc>
                <a:tc>
                  <a:txBody>
                    <a:bodyPr/>
                    <a:lstStyle/>
                    <a:p>
                      <a:pPr marL="0" marR="0">
                        <a:spcBef>
                          <a:spcPts val="0"/>
                        </a:spcBef>
                        <a:spcAft>
                          <a:spcPts val="0"/>
                        </a:spcAft>
                      </a:pPr>
                      <a:r>
                        <a:rPr lang="en-US" sz="600">
                          <a:effectLst/>
                        </a:rPr>
                        <a:t>Pending</a:t>
                      </a:r>
                      <a:endParaRPr lang="en-US" sz="700">
                        <a:effectLst/>
                        <a:latin typeface="Calibri" panose="020F0502020204030204" pitchFamily="34" charset="0"/>
                        <a:ea typeface="Calibri" panose="020F0502020204030204" pitchFamily="34" charset="0"/>
                      </a:endParaRPr>
                    </a:p>
                  </a:txBody>
                  <a:tcPr marL="41233" marR="41233" marT="0" marB="0"/>
                </a:tc>
                <a:tc>
                  <a:txBody>
                    <a:bodyPr/>
                    <a:lstStyle/>
                    <a:p>
                      <a:pPr marL="0" marR="0">
                        <a:spcBef>
                          <a:spcPts val="0"/>
                        </a:spcBef>
                        <a:spcAft>
                          <a:spcPts val="0"/>
                        </a:spcAft>
                      </a:pPr>
                      <a:r>
                        <a:rPr lang="en-US" sz="600">
                          <a:effectLst/>
                        </a:rPr>
                        <a:t>Emily Qi</a:t>
                      </a:r>
                      <a:endParaRPr lang="en-US" sz="700">
                        <a:effectLst/>
                        <a:latin typeface="Calibri" panose="020F0502020204030204" pitchFamily="34" charset="0"/>
                        <a:ea typeface="Calibri" panose="020F0502020204030204" pitchFamily="34" charset="0"/>
                      </a:endParaRPr>
                    </a:p>
                  </a:txBody>
                  <a:tcPr marL="41233" marR="41233" marT="0" marB="0"/>
                </a:tc>
                <a:tc>
                  <a:txBody>
                    <a:bodyPr/>
                    <a:lstStyle/>
                    <a:p>
                      <a:pPr marL="0" marR="0">
                        <a:spcBef>
                          <a:spcPts val="0"/>
                        </a:spcBef>
                        <a:spcAft>
                          <a:spcPts val="0"/>
                        </a:spcAft>
                      </a:pPr>
                      <a:r>
                        <a:rPr lang="en-US" sz="600" u="sng">
                          <a:effectLst/>
                          <a:hlinkClick r:id="rId5"/>
                        </a:rPr>
                        <a:t>TGme</a:t>
                      </a:r>
                      <a:endParaRPr lang="en-US" sz="700">
                        <a:effectLst/>
                        <a:latin typeface="Calibri" panose="020F0502020204030204" pitchFamily="34" charset="0"/>
                        <a:ea typeface="Calibri" panose="020F0502020204030204" pitchFamily="34" charset="0"/>
                      </a:endParaRPr>
                    </a:p>
                  </a:txBody>
                  <a:tcPr marL="41233" marR="41233" marT="0" marB="0"/>
                </a:tc>
                <a:tc>
                  <a:txBody>
                    <a:bodyPr/>
                    <a:lstStyle/>
                    <a:p>
                      <a:pPr marL="0" marR="0">
                        <a:spcBef>
                          <a:spcPts val="0"/>
                        </a:spcBef>
                        <a:spcAft>
                          <a:spcPts val="0"/>
                        </a:spcAft>
                      </a:pPr>
                      <a:r>
                        <a:rPr lang="en-US" sz="600" u="sng">
                          <a:effectLst/>
                          <a:hlinkClick r:id="rId7"/>
                        </a:rPr>
                        <a:t>RSNCapabilities</a:t>
                      </a:r>
                      <a:endParaRPr lang="en-US" sz="700">
                        <a:effectLst/>
                        <a:latin typeface="Calibri" panose="020F0502020204030204" pitchFamily="34" charset="0"/>
                        <a:ea typeface="Calibri" panose="020F0502020204030204" pitchFamily="34" charset="0"/>
                      </a:endParaRPr>
                    </a:p>
                  </a:txBody>
                  <a:tcPr marL="41233" marR="41233" marT="0" marB="0"/>
                </a:tc>
                <a:tc>
                  <a:txBody>
                    <a:bodyPr/>
                    <a:lstStyle/>
                    <a:p>
                      <a:pPr marL="0" marR="0">
                        <a:spcBef>
                          <a:spcPts val="0"/>
                        </a:spcBef>
                        <a:spcAft>
                          <a:spcPts val="0"/>
                        </a:spcAft>
                      </a:pPr>
                      <a:r>
                        <a:rPr lang="en-US" sz="600">
                          <a:effectLst/>
                        </a:rPr>
                        <a:t>IEEE Std 802.11-2020</a:t>
                      </a:r>
                      <a:endParaRPr lang="en-US" sz="700">
                        <a:effectLst/>
                        <a:latin typeface="Calibri" panose="020F0502020204030204" pitchFamily="34" charset="0"/>
                        <a:ea typeface="Calibri" panose="020F0502020204030204" pitchFamily="34" charset="0"/>
                      </a:endParaRPr>
                    </a:p>
                  </a:txBody>
                  <a:tcPr marL="41233" marR="41233" marT="0" marB="0"/>
                </a:tc>
                <a:tc>
                  <a:txBody>
                    <a:bodyPr/>
                    <a:lstStyle/>
                    <a:p>
                      <a:pPr marL="0" marR="0">
                        <a:spcBef>
                          <a:spcPts val="0"/>
                        </a:spcBef>
                        <a:spcAft>
                          <a:spcPts val="0"/>
                        </a:spcAft>
                      </a:pPr>
                      <a:r>
                        <a:rPr lang="en-US" sz="600">
                          <a:effectLst/>
                        </a:rPr>
                        <a:t>9.4.2.24.4</a:t>
                      </a:r>
                      <a:endParaRPr lang="en-US" sz="700">
                        <a:effectLst/>
                        <a:latin typeface="Calibri" panose="020F0502020204030204" pitchFamily="34" charset="0"/>
                        <a:ea typeface="Calibri" panose="020F0502020204030204" pitchFamily="34" charset="0"/>
                      </a:endParaRPr>
                    </a:p>
                  </a:txBody>
                  <a:tcPr marL="41233" marR="41233" marT="0" marB="0"/>
                </a:tc>
                <a:tc>
                  <a:txBody>
                    <a:bodyPr/>
                    <a:lstStyle/>
                    <a:p>
                      <a:pPr marL="0" marR="0">
                        <a:spcBef>
                          <a:spcPts val="0"/>
                        </a:spcBef>
                        <a:spcAft>
                          <a:spcPts val="0"/>
                        </a:spcAft>
                      </a:pPr>
                      <a:r>
                        <a:rPr lang="en-US" sz="600">
                          <a:effectLst/>
                        </a:rPr>
                        <a:t>Figure 9-289</a:t>
                      </a:r>
                      <a:endParaRPr lang="en-US" sz="700">
                        <a:effectLst/>
                        <a:latin typeface="Calibri" panose="020F0502020204030204" pitchFamily="34" charset="0"/>
                        <a:ea typeface="Calibri" panose="020F0502020204030204" pitchFamily="34" charset="0"/>
                      </a:endParaRPr>
                    </a:p>
                  </a:txBody>
                  <a:tcPr marL="41233" marR="41233" marT="0" marB="0"/>
                </a:tc>
                <a:tc>
                  <a:txBody>
                    <a:bodyPr/>
                    <a:lstStyle/>
                    <a:p>
                      <a:pPr marL="0" marR="0">
                        <a:spcBef>
                          <a:spcPts val="0"/>
                        </a:spcBef>
                        <a:spcAft>
                          <a:spcPts val="0"/>
                        </a:spcAft>
                      </a:pPr>
                      <a:r>
                        <a:rPr lang="en-US" sz="600">
                          <a:effectLst/>
                        </a:rPr>
                        <a:t>SPP A-MSDU Capable</a:t>
                      </a:r>
                      <a:endParaRPr lang="en-US" sz="700">
                        <a:effectLst/>
                        <a:latin typeface="Calibri" panose="020F0502020204030204" pitchFamily="34" charset="0"/>
                        <a:ea typeface="Calibri" panose="020F0502020204030204" pitchFamily="34" charset="0"/>
                      </a:endParaRPr>
                    </a:p>
                  </a:txBody>
                  <a:tcPr marL="41233" marR="41233" marT="0" marB="0"/>
                </a:tc>
                <a:tc>
                  <a:txBody>
                    <a:bodyPr/>
                    <a:lstStyle/>
                    <a:p>
                      <a:pPr marL="0" marR="0" algn="r">
                        <a:spcBef>
                          <a:spcPts val="0"/>
                        </a:spcBef>
                        <a:spcAft>
                          <a:spcPts val="0"/>
                        </a:spcAft>
                      </a:pPr>
                      <a:r>
                        <a:rPr lang="en-US" sz="600">
                          <a:effectLst/>
                        </a:rPr>
                        <a:t>10</a:t>
                      </a:r>
                      <a:endParaRPr lang="en-US" sz="700">
                        <a:effectLst/>
                        <a:latin typeface="Calibri" panose="020F0502020204030204" pitchFamily="34" charset="0"/>
                        <a:ea typeface="Calibri" panose="020F0502020204030204" pitchFamily="34" charset="0"/>
                      </a:endParaRPr>
                    </a:p>
                  </a:txBody>
                  <a:tcPr marL="41233" marR="41233" marT="0" marB="0"/>
                </a:tc>
                <a:tc>
                  <a:txBody>
                    <a:bodyPr/>
                    <a:lstStyle/>
                    <a:p>
                      <a:pPr marL="0" marR="0">
                        <a:spcBef>
                          <a:spcPts val="0"/>
                        </a:spcBef>
                        <a:spcAft>
                          <a:spcPts val="0"/>
                        </a:spcAft>
                      </a:pPr>
                      <a:r>
                        <a:rPr lang="en-US" sz="600">
                          <a:effectLst/>
                        </a:rPr>
                        <a:t>Bit 10 is now reserved in REVme D1.3</a:t>
                      </a:r>
                      <a:endParaRPr lang="en-US" sz="700">
                        <a:effectLst/>
                        <a:latin typeface="Calibri" panose="020F0502020204030204" pitchFamily="34" charset="0"/>
                        <a:ea typeface="Calibri" panose="020F0502020204030204" pitchFamily="34" charset="0"/>
                      </a:endParaRPr>
                    </a:p>
                  </a:txBody>
                  <a:tcPr marL="41233" marR="41233" marT="0" marB="0"/>
                </a:tc>
                <a:tc>
                  <a:txBody>
                    <a:bodyPr/>
                    <a:lstStyle/>
                    <a:p>
                      <a:endParaRPr lang="en-US" sz="600">
                        <a:effectLst/>
                        <a:latin typeface="Times New Roman" panose="02020603050405020304" pitchFamily="18" charset="0"/>
                      </a:endParaRPr>
                    </a:p>
                  </a:txBody>
                  <a:tcPr marL="41233" marR="41233" marT="0" marB="0"/>
                </a:tc>
                <a:tc>
                  <a:txBody>
                    <a:bodyPr/>
                    <a:lstStyle/>
                    <a:p>
                      <a:pPr marL="0" marR="0" algn="r">
                        <a:spcBef>
                          <a:spcPts val="0"/>
                        </a:spcBef>
                        <a:spcAft>
                          <a:spcPts val="0"/>
                        </a:spcAft>
                      </a:pPr>
                      <a:r>
                        <a:rPr lang="en-US" sz="600">
                          <a:effectLst/>
                        </a:rPr>
                        <a:t>2022-05-05</a:t>
                      </a:r>
                      <a:endParaRPr lang="en-US" sz="700">
                        <a:effectLst/>
                        <a:latin typeface="Calibri" panose="020F0502020204030204" pitchFamily="34" charset="0"/>
                        <a:ea typeface="Calibri" panose="020F0502020204030204" pitchFamily="34" charset="0"/>
                      </a:endParaRPr>
                    </a:p>
                  </a:txBody>
                  <a:tcPr marL="41233" marR="41233" marT="0" marB="0"/>
                </a:tc>
                <a:extLst>
                  <a:ext uri="{0D108BD9-81ED-4DB2-BD59-A6C34878D82A}">
                    <a16:rowId xmlns:a16="http://schemas.microsoft.com/office/drawing/2014/main" val="4060938155"/>
                  </a:ext>
                </a:extLst>
              </a:tr>
              <a:tr h="190892">
                <a:tc>
                  <a:txBody>
                    <a:bodyPr/>
                    <a:lstStyle/>
                    <a:p>
                      <a:pPr marL="0" marR="0" algn="r">
                        <a:spcBef>
                          <a:spcPts val="0"/>
                        </a:spcBef>
                        <a:spcAft>
                          <a:spcPts val="0"/>
                        </a:spcAft>
                      </a:pPr>
                      <a:r>
                        <a:rPr lang="en-US" sz="600">
                          <a:effectLst/>
                        </a:rPr>
                        <a:t>1327</a:t>
                      </a:r>
                      <a:endParaRPr lang="en-US" sz="700">
                        <a:effectLst/>
                        <a:latin typeface="Calibri" panose="020F0502020204030204" pitchFamily="34" charset="0"/>
                        <a:ea typeface="Calibri" panose="020F0502020204030204" pitchFamily="34" charset="0"/>
                      </a:endParaRPr>
                    </a:p>
                  </a:txBody>
                  <a:tcPr marL="41233" marR="41233" marT="0" marB="0"/>
                </a:tc>
                <a:tc>
                  <a:txBody>
                    <a:bodyPr/>
                    <a:lstStyle/>
                    <a:p>
                      <a:pPr marL="0" marR="0">
                        <a:spcBef>
                          <a:spcPts val="0"/>
                        </a:spcBef>
                        <a:spcAft>
                          <a:spcPts val="0"/>
                        </a:spcAft>
                      </a:pPr>
                      <a:r>
                        <a:rPr lang="en-US" sz="600">
                          <a:effectLst/>
                        </a:rPr>
                        <a:t>Release</a:t>
                      </a:r>
                      <a:endParaRPr lang="en-US" sz="700">
                        <a:effectLst/>
                        <a:latin typeface="Calibri" panose="020F0502020204030204" pitchFamily="34" charset="0"/>
                        <a:ea typeface="Calibri" panose="020F0502020204030204" pitchFamily="34" charset="0"/>
                      </a:endParaRPr>
                    </a:p>
                  </a:txBody>
                  <a:tcPr marL="41233" marR="41233" marT="0" marB="0"/>
                </a:tc>
                <a:tc>
                  <a:txBody>
                    <a:bodyPr/>
                    <a:lstStyle/>
                    <a:p>
                      <a:pPr marL="0" marR="0">
                        <a:spcBef>
                          <a:spcPts val="0"/>
                        </a:spcBef>
                        <a:spcAft>
                          <a:spcPts val="0"/>
                        </a:spcAft>
                      </a:pPr>
                      <a:r>
                        <a:rPr lang="en-US" sz="600">
                          <a:effectLst/>
                        </a:rPr>
                        <a:t>Pending</a:t>
                      </a:r>
                      <a:endParaRPr lang="en-US" sz="700">
                        <a:effectLst/>
                        <a:latin typeface="Calibri" panose="020F0502020204030204" pitchFamily="34" charset="0"/>
                        <a:ea typeface="Calibri" panose="020F0502020204030204" pitchFamily="34" charset="0"/>
                      </a:endParaRPr>
                    </a:p>
                  </a:txBody>
                  <a:tcPr marL="41233" marR="41233" marT="0" marB="0"/>
                </a:tc>
                <a:tc>
                  <a:txBody>
                    <a:bodyPr/>
                    <a:lstStyle/>
                    <a:p>
                      <a:pPr marL="0" marR="0">
                        <a:spcBef>
                          <a:spcPts val="0"/>
                        </a:spcBef>
                        <a:spcAft>
                          <a:spcPts val="0"/>
                        </a:spcAft>
                      </a:pPr>
                      <a:r>
                        <a:rPr lang="en-US" sz="600">
                          <a:effectLst/>
                        </a:rPr>
                        <a:t>Emily Qi</a:t>
                      </a:r>
                      <a:endParaRPr lang="en-US" sz="700">
                        <a:effectLst/>
                        <a:latin typeface="Calibri" panose="020F0502020204030204" pitchFamily="34" charset="0"/>
                        <a:ea typeface="Calibri" panose="020F0502020204030204" pitchFamily="34" charset="0"/>
                      </a:endParaRPr>
                    </a:p>
                  </a:txBody>
                  <a:tcPr marL="41233" marR="41233" marT="0" marB="0"/>
                </a:tc>
                <a:tc>
                  <a:txBody>
                    <a:bodyPr/>
                    <a:lstStyle/>
                    <a:p>
                      <a:pPr marL="0" marR="0">
                        <a:spcBef>
                          <a:spcPts val="0"/>
                        </a:spcBef>
                        <a:spcAft>
                          <a:spcPts val="0"/>
                        </a:spcAft>
                      </a:pPr>
                      <a:r>
                        <a:rPr lang="en-US" sz="600" u="sng">
                          <a:effectLst/>
                          <a:hlinkClick r:id="rId5"/>
                        </a:rPr>
                        <a:t>TGme</a:t>
                      </a:r>
                      <a:endParaRPr lang="en-US" sz="700">
                        <a:effectLst/>
                        <a:latin typeface="Calibri" panose="020F0502020204030204" pitchFamily="34" charset="0"/>
                        <a:ea typeface="Calibri" panose="020F0502020204030204" pitchFamily="34" charset="0"/>
                      </a:endParaRPr>
                    </a:p>
                  </a:txBody>
                  <a:tcPr marL="41233" marR="41233" marT="0" marB="0"/>
                </a:tc>
                <a:tc>
                  <a:txBody>
                    <a:bodyPr/>
                    <a:lstStyle/>
                    <a:p>
                      <a:pPr marL="0" marR="0">
                        <a:spcBef>
                          <a:spcPts val="0"/>
                        </a:spcBef>
                        <a:spcAft>
                          <a:spcPts val="0"/>
                        </a:spcAft>
                      </a:pPr>
                      <a:r>
                        <a:rPr lang="en-US" sz="600" u="sng">
                          <a:effectLst/>
                          <a:hlinkClick r:id="rId7"/>
                        </a:rPr>
                        <a:t>RSNCapabilities</a:t>
                      </a:r>
                      <a:endParaRPr lang="en-US" sz="700">
                        <a:effectLst/>
                        <a:latin typeface="Calibri" panose="020F0502020204030204" pitchFamily="34" charset="0"/>
                        <a:ea typeface="Calibri" panose="020F0502020204030204" pitchFamily="34" charset="0"/>
                      </a:endParaRPr>
                    </a:p>
                  </a:txBody>
                  <a:tcPr marL="41233" marR="41233" marT="0" marB="0"/>
                </a:tc>
                <a:tc>
                  <a:txBody>
                    <a:bodyPr/>
                    <a:lstStyle/>
                    <a:p>
                      <a:pPr marL="0" marR="0">
                        <a:spcBef>
                          <a:spcPts val="0"/>
                        </a:spcBef>
                        <a:spcAft>
                          <a:spcPts val="0"/>
                        </a:spcAft>
                      </a:pPr>
                      <a:r>
                        <a:rPr lang="en-US" sz="600">
                          <a:effectLst/>
                        </a:rPr>
                        <a:t>IEEE Std 802.11-2020</a:t>
                      </a:r>
                      <a:endParaRPr lang="en-US" sz="700">
                        <a:effectLst/>
                        <a:latin typeface="Calibri" panose="020F0502020204030204" pitchFamily="34" charset="0"/>
                        <a:ea typeface="Calibri" panose="020F0502020204030204" pitchFamily="34" charset="0"/>
                      </a:endParaRPr>
                    </a:p>
                  </a:txBody>
                  <a:tcPr marL="41233" marR="41233" marT="0" marB="0"/>
                </a:tc>
                <a:tc>
                  <a:txBody>
                    <a:bodyPr/>
                    <a:lstStyle/>
                    <a:p>
                      <a:pPr marL="0" marR="0">
                        <a:spcBef>
                          <a:spcPts val="0"/>
                        </a:spcBef>
                        <a:spcAft>
                          <a:spcPts val="0"/>
                        </a:spcAft>
                      </a:pPr>
                      <a:r>
                        <a:rPr lang="en-US" sz="600">
                          <a:effectLst/>
                        </a:rPr>
                        <a:t>9.4.2.24.4</a:t>
                      </a:r>
                      <a:endParaRPr lang="en-US" sz="700">
                        <a:effectLst/>
                        <a:latin typeface="Calibri" panose="020F0502020204030204" pitchFamily="34" charset="0"/>
                        <a:ea typeface="Calibri" panose="020F0502020204030204" pitchFamily="34" charset="0"/>
                      </a:endParaRPr>
                    </a:p>
                  </a:txBody>
                  <a:tcPr marL="41233" marR="41233" marT="0" marB="0"/>
                </a:tc>
                <a:tc>
                  <a:txBody>
                    <a:bodyPr/>
                    <a:lstStyle/>
                    <a:p>
                      <a:pPr marL="0" marR="0">
                        <a:spcBef>
                          <a:spcPts val="0"/>
                        </a:spcBef>
                        <a:spcAft>
                          <a:spcPts val="0"/>
                        </a:spcAft>
                      </a:pPr>
                      <a:r>
                        <a:rPr lang="en-US" sz="600">
                          <a:effectLst/>
                        </a:rPr>
                        <a:t>Figure 9-289</a:t>
                      </a:r>
                      <a:endParaRPr lang="en-US" sz="700">
                        <a:effectLst/>
                        <a:latin typeface="Calibri" panose="020F0502020204030204" pitchFamily="34" charset="0"/>
                        <a:ea typeface="Calibri" panose="020F0502020204030204" pitchFamily="34" charset="0"/>
                      </a:endParaRPr>
                    </a:p>
                  </a:txBody>
                  <a:tcPr marL="41233" marR="41233" marT="0" marB="0"/>
                </a:tc>
                <a:tc>
                  <a:txBody>
                    <a:bodyPr/>
                    <a:lstStyle/>
                    <a:p>
                      <a:pPr marL="0" marR="0">
                        <a:spcBef>
                          <a:spcPts val="0"/>
                        </a:spcBef>
                        <a:spcAft>
                          <a:spcPts val="0"/>
                        </a:spcAft>
                      </a:pPr>
                      <a:r>
                        <a:rPr lang="en-US" sz="600">
                          <a:effectLst/>
                        </a:rPr>
                        <a:t>SPP A-MSDU Required</a:t>
                      </a:r>
                      <a:endParaRPr lang="en-US" sz="700">
                        <a:effectLst/>
                        <a:latin typeface="Calibri" panose="020F0502020204030204" pitchFamily="34" charset="0"/>
                        <a:ea typeface="Calibri" panose="020F0502020204030204" pitchFamily="34" charset="0"/>
                      </a:endParaRPr>
                    </a:p>
                  </a:txBody>
                  <a:tcPr marL="41233" marR="41233" marT="0" marB="0"/>
                </a:tc>
                <a:tc>
                  <a:txBody>
                    <a:bodyPr/>
                    <a:lstStyle/>
                    <a:p>
                      <a:pPr marL="0" marR="0" algn="r">
                        <a:spcBef>
                          <a:spcPts val="0"/>
                        </a:spcBef>
                        <a:spcAft>
                          <a:spcPts val="0"/>
                        </a:spcAft>
                      </a:pPr>
                      <a:r>
                        <a:rPr lang="en-US" sz="600">
                          <a:effectLst/>
                        </a:rPr>
                        <a:t>11</a:t>
                      </a:r>
                      <a:endParaRPr lang="en-US" sz="700">
                        <a:effectLst/>
                        <a:latin typeface="Calibri" panose="020F0502020204030204" pitchFamily="34" charset="0"/>
                        <a:ea typeface="Calibri" panose="020F0502020204030204" pitchFamily="34" charset="0"/>
                      </a:endParaRPr>
                    </a:p>
                  </a:txBody>
                  <a:tcPr marL="41233" marR="41233" marT="0" marB="0"/>
                </a:tc>
                <a:tc>
                  <a:txBody>
                    <a:bodyPr/>
                    <a:lstStyle/>
                    <a:p>
                      <a:pPr marL="0" marR="0">
                        <a:spcBef>
                          <a:spcPts val="0"/>
                        </a:spcBef>
                        <a:spcAft>
                          <a:spcPts val="0"/>
                        </a:spcAft>
                      </a:pPr>
                      <a:r>
                        <a:rPr lang="en-US" sz="600">
                          <a:effectLst/>
                        </a:rPr>
                        <a:t>Bit 11 is now reserved in REVme D1.3</a:t>
                      </a:r>
                      <a:endParaRPr lang="en-US" sz="700">
                        <a:effectLst/>
                        <a:latin typeface="Calibri" panose="020F0502020204030204" pitchFamily="34" charset="0"/>
                        <a:ea typeface="Calibri" panose="020F0502020204030204" pitchFamily="34" charset="0"/>
                      </a:endParaRPr>
                    </a:p>
                  </a:txBody>
                  <a:tcPr marL="41233" marR="41233" marT="0" marB="0"/>
                </a:tc>
                <a:tc>
                  <a:txBody>
                    <a:bodyPr/>
                    <a:lstStyle/>
                    <a:p>
                      <a:endParaRPr lang="en-US" sz="600">
                        <a:effectLst/>
                        <a:latin typeface="Times New Roman" panose="02020603050405020304" pitchFamily="18" charset="0"/>
                      </a:endParaRPr>
                    </a:p>
                  </a:txBody>
                  <a:tcPr marL="41233" marR="41233" marT="0" marB="0"/>
                </a:tc>
                <a:tc>
                  <a:txBody>
                    <a:bodyPr/>
                    <a:lstStyle/>
                    <a:p>
                      <a:pPr marL="0" marR="0" algn="r">
                        <a:spcBef>
                          <a:spcPts val="0"/>
                        </a:spcBef>
                        <a:spcAft>
                          <a:spcPts val="0"/>
                        </a:spcAft>
                      </a:pPr>
                      <a:r>
                        <a:rPr lang="en-US" sz="600">
                          <a:effectLst/>
                        </a:rPr>
                        <a:t>2022-05-05</a:t>
                      </a:r>
                      <a:endParaRPr lang="en-US" sz="700">
                        <a:effectLst/>
                        <a:latin typeface="Calibri" panose="020F0502020204030204" pitchFamily="34" charset="0"/>
                        <a:ea typeface="Calibri" panose="020F0502020204030204" pitchFamily="34" charset="0"/>
                      </a:endParaRPr>
                    </a:p>
                  </a:txBody>
                  <a:tcPr marL="41233" marR="41233" marT="0" marB="0"/>
                </a:tc>
                <a:extLst>
                  <a:ext uri="{0D108BD9-81ED-4DB2-BD59-A6C34878D82A}">
                    <a16:rowId xmlns:a16="http://schemas.microsoft.com/office/drawing/2014/main" val="2676440127"/>
                  </a:ext>
                </a:extLst>
              </a:tr>
              <a:tr h="183256">
                <a:tc>
                  <a:txBody>
                    <a:bodyPr/>
                    <a:lstStyle/>
                    <a:p>
                      <a:pPr marL="0" marR="0" algn="r">
                        <a:spcBef>
                          <a:spcPts val="0"/>
                        </a:spcBef>
                        <a:spcAft>
                          <a:spcPts val="0"/>
                        </a:spcAft>
                      </a:pPr>
                      <a:r>
                        <a:rPr lang="en-US" sz="600">
                          <a:effectLst/>
                        </a:rPr>
                        <a:t>1329</a:t>
                      </a:r>
                      <a:endParaRPr lang="en-US" sz="700">
                        <a:effectLst/>
                        <a:latin typeface="Calibri" panose="020F0502020204030204" pitchFamily="34" charset="0"/>
                        <a:ea typeface="Calibri" panose="020F0502020204030204" pitchFamily="34" charset="0"/>
                      </a:endParaRPr>
                    </a:p>
                  </a:txBody>
                  <a:tcPr marL="41233" marR="41233" marT="0" marB="0"/>
                </a:tc>
                <a:tc>
                  <a:txBody>
                    <a:bodyPr/>
                    <a:lstStyle/>
                    <a:p>
                      <a:pPr marL="0" marR="0">
                        <a:spcBef>
                          <a:spcPts val="0"/>
                        </a:spcBef>
                        <a:spcAft>
                          <a:spcPts val="0"/>
                        </a:spcAft>
                      </a:pPr>
                      <a:r>
                        <a:rPr lang="en-US" sz="600">
                          <a:effectLst/>
                        </a:rPr>
                        <a:t>Allocate</a:t>
                      </a:r>
                      <a:endParaRPr lang="en-US" sz="700">
                        <a:effectLst/>
                        <a:latin typeface="Calibri" panose="020F0502020204030204" pitchFamily="34" charset="0"/>
                        <a:ea typeface="Calibri" panose="020F0502020204030204" pitchFamily="34" charset="0"/>
                      </a:endParaRPr>
                    </a:p>
                  </a:txBody>
                  <a:tcPr marL="41233" marR="41233" marT="0" marB="0"/>
                </a:tc>
                <a:tc>
                  <a:txBody>
                    <a:bodyPr/>
                    <a:lstStyle/>
                    <a:p>
                      <a:pPr marL="0" marR="0">
                        <a:spcBef>
                          <a:spcPts val="0"/>
                        </a:spcBef>
                        <a:spcAft>
                          <a:spcPts val="0"/>
                        </a:spcAft>
                      </a:pPr>
                      <a:r>
                        <a:rPr lang="en-US" sz="600">
                          <a:effectLst/>
                        </a:rPr>
                        <a:t>Pending</a:t>
                      </a:r>
                      <a:endParaRPr lang="en-US" sz="700">
                        <a:effectLst/>
                        <a:latin typeface="Calibri" panose="020F0502020204030204" pitchFamily="34" charset="0"/>
                        <a:ea typeface="Calibri" panose="020F0502020204030204" pitchFamily="34" charset="0"/>
                      </a:endParaRPr>
                    </a:p>
                  </a:txBody>
                  <a:tcPr marL="41233" marR="41233" marT="0" marB="0"/>
                </a:tc>
                <a:tc>
                  <a:txBody>
                    <a:bodyPr/>
                    <a:lstStyle/>
                    <a:p>
                      <a:pPr marL="0" marR="0">
                        <a:spcBef>
                          <a:spcPts val="0"/>
                        </a:spcBef>
                        <a:spcAft>
                          <a:spcPts val="0"/>
                        </a:spcAft>
                      </a:pPr>
                      <a:r>
                        <a:rPr lang="en-US" sz="600">
                          <a:effectLst/>
                        </a:rPr>
                        <a:t>Emily Qi</a:t>
                      </a:r>
                      <a:endParaRPr lang="en-US" sz="700">
                        <a:effectLst/>
                        <a:latin typeface="Calibri" panose="020F0502020204030204" pitchFamily="34" charset="0"/>
                        <a:ea typeface="Calibri" panose="020F0502020204030204" pitchFamily="34" charset="0"/>
                      </a:endParaRPr>
                    </a:p>
                  </a:txBody>
                  <a:tcPr marL="41233" marR="41233" marT="0" marB="0"/>
                </a:tc>
                <a:tc>
                  <a:txBody>
                    <a:bodyPr/>
                    <a:lstStyle/>
                    <a:p>
                      <a:pPr marL="0" marR="0">
                        <a:spcBef>
                          <a:spcPts val="0"/>
                        </a:spcBef>
                        <a:spcAft>
                          <a:spcPts val="0"/>
                        </a:spcAft>
                      </a:pPr>
                      <a:r>
                        <a:rPr lang="en-US" sz="600" u="sng">
                          <a:effectLst/>
                          <a:hlinkClick r:id="rId5"/>
                        </a:rPr>
                        <a:t>TGme</a:t>
                      </a:r>
                      <a:endParaRPr lang="en-US" sz="700">
                        <a:effectLst/>
                        <a:latin typeface="Calibri" panose="020F0502020204030204" pitchFamily="34" charset="0"/>
                        <a:ea typeface="Calibri" panose="020F0502020204030204" pitchFamily="34" charset="0"/>
                      </a:endParaRPr>
                    </a:p>
                  </a:txBody>
                  <a:tcPr marL="41233" marR="41233" marT="0" marB="0"/>
                </a:tc>
                <a:tc>
                  <a:txBody>
                    <a:bodyPr/>
                    <a:lstStyle/>
                    <a:p>
                      <a:pPr marL="0" marR="0">
                        <a:spcBef>
                          <a:spcPts val="0"/>
                        </a:spcBef>
                        <a:spcAft>
                          <a:spcPts val="0"/>
                        </a:spcAft>
                      </a:pPr>
                      <a:r>
                        <a:rPr lang="en-US" sz="600" u="sng">
                          <a:effectLst/>
                          <a:hlinkClick r:id="rId8"/>
                        </a:rPr>
                        <a:t>dot11Groups</a:t>
                      </a:r>
                      <a:endParaRPr lang="en-US" sz="700">
                        <a:effectLst/>
                        <a:latin typeface="Calibri" panose="020F0502020204030204" pitchFamily="34" charset="0"/>
                        <a:ea typeface="Calibri" panose="020F0502020204030204" pitchFamily="34" charset="0"/>
                      </a:endParaRPr>
                    </a:p>
                  </a:txBody>
                  <a:tcPr marL="41233" marR="41233" marT="0" marB="0"/>
                </a:tc>
                <a:tc>
                  <a:txBody>
                    <a:bodyPr/>
                    <a:lstStyle/>
                    <a:p>
                      <a:pPr marL="0" marR="0">
                        <a:spcBef>
                          <a:spcPts val="0"/>
                        </a:spcBef>
                        <a:spcAft>
                          <a:spcPts val="0"/>
                        </a:spcAft>
                      </a:pPr>
                      <a:r>
                        <a:rPr lang="en-US" sz="600">
                          <a:effectLst/>
                        </a:rPr>
                        <a:t>IEEE Std 802.11-2020</a:t>
                      </a:r>
                      <a:endParaRPr lang="en-US" sz="700">
                        <a:effectLst/>
                        <a:latin typeface="Calibri" panose="020F0502020204030204" pitchFamily="34" charset="0"/>
                        <a:ea typeface="Calibri" panose="020F0502020204030204" pitchFamily="34" charset="0"/>
                      </a:endParaRPr>
                    </a:p>
                  </a:txBody>
                  <a:tcPr marL="41233" marR="41233" marT="0" marB="0"/>
                </a:tc>
                <a:tc>
                  <a:txBody>
                    <a:bodyPr/>
                    <a:lstStyle/>
                    <a:p>
                      <a:pPr marL="0" marR="0">
                        <a:spcBef>
                          <a:spcPts val="0"/>
                        </a:spcBef>
                        <a:spcAft>
                          <a:spcPts val="0"/>
                        </a:spcAft>
                      </a:pPr>
                      <a:r>
                        <a:rPr lang="en-US" sz="600">
                          <a:effectLst/>
                        </a:rPr>
                        <a:t>C.3</a:t>
                      </a:r>
                      <a:endParaRPr lang="en-US" sz="700">
                        <a:effectLst/>
                        <a:latin typeface="Calibri" panose="020F0502020204030204" pitchFamily="34" charset="0"/>
                        <a:ea typeface="Calibri" panose="020F0502020204030204" pitchFamily="34" charset="0"/>
                      </a:endParaRPr>
                    </a:p>
                  </a:txBody>
                  <a:tcPr marL="41233" marR="41233" marT="0" marB="0"/>
                </a:tc>
                <a:tc>
                  <a:txBody>
                    <a:bodyPr/>
                    <a:lstStyle/>
                    <a:p>
                      <a:endParaRPr lang="en-US" sz="600">
                        <a:effectLst/>
                        <a:latin typeface="Times New Roman" panose="02020603050405020304" pitchFamily="18" charset="0"/>
                      </a:endParaRPr>
                    </a:p>
                  </a:txBody>
                  <a:tcPr marL="41233" marR="41233" marT="0" marB="0"/>
                </a:tc>
                <a:tc>
                  <a:txBody>
                    <a:bodyPr/>
                    <a:lstStyle/>
                    <a:p>
                      <a:pPr marL="0" marR="0">
                        <a:spcBef>
                          <a:spcPts val="0"/>
                        </a:spcBef>
                        <a:spcAft>
                          <a:spcPts val="0"/>
                        </a:spcAft>
                      </a:pPr>
                      <a:r>
                        <a:rPr lang="en-US" sz="600">
                          <a:effectLst/>
                        </a:rPr>
                        <a:t>dot11CDMGComplianceGroup1</a:t>
                      </a:r>
                      <a:endParaRPr lang="en-US" sz="700">
                        <a:effectLst/>
                        <a:latin typeface="Calibri" panose="020F0502020204030204" pitchFamily="34" charset="0"/>
                        <a:ea typeface="Calibri" panose="020F0502020204030204" pitchFamily="34" charset="0"/>
                      </a:endParaRPr>
                    </a:p>
                  </a:txBody>
                  <a:tcPr marL="41233" marR="41233" marT="0" marB="0"/>
                </a:tc>
                <a:tc>
                  <a:txBody>
                    <a:bodyPr/>
                    <a:lstStyle/>
                    <a:p>
                      <a:endParaRPr lang="en-US" sz="600">
                        <a:effectLst/>
                        <a:latin typeface="Times New Roman" panose="02020603050405020304" pitchFamily="18" charset="0"/>
                      </a:endParaRPr>
                    </a:p>
                  </a:txBody>
                  <a:tcPr marL="41233" marR="41233" marT="0" marB="0"/>
                </a:tc>
                <a:tc>
                  <a:txBody>
                    <a:bodyPr/>
                    <a:lstStyle/>
                    <a:p>
                      <a:endParaRPr lang="en-US" sz="600">
                        <a:effectLst/>
                        <a:latin typeface="Times New Roman" panose="02020603050405020304" pitchFamily="18" charset="0"/>
                      </a:endParaRPr>
                    </a:p>
                  </a:txBody>
                  <a:tcPr marL="41233" marR="41233" marT="0" marB="0"/>
                </a:tc>
                <a:tc>
                  <a:txBody>
                    <a:bodyPr/>
                    <a:lstStyle/>
                    <a:p>
                      <a:pPr marL="0" marR="0" algn="r">
                        <a:spcBef>
                          <a:spcPts val="0"/>
                        </a:spcBef>
                        <a:spcAft>
                          <a:spcPts val="0"/>
                        </a:spcAft>
                      </a:pPr>
                      <a:r>
                        <a:rPr lang="en-US" sz="600" u="sng">
                          <a:effectLst/>
                          <a:hlinkClick r:id="rId8"/>
                        </a:rPr>
                        <a:t>127</a:t>
                      </a:r>
                      <a:endParaRPr lang="en-US" sz="700">
                        <a:effectLst/>
                        <a:latin typeface="Calibri" panose="020F0502020204030204" pitchFamily="34" charset="0"/>
                        <a:ea typeface="Calibri" panose="020F0502020204030204" pitchFamily="34" charset="0"/>
                      </a:endParaRPr>
                    </a:p>
                  </a:txBody>
                  <a:tcPr marL="41233" marR="41233" marT="0" marB="0"/>
                </a:tc>
                <a:tc>
                  <a:txBody>
                    <a:bodyPr/>
                    <a:lstStyle/>
                    <a:p>
                      <a:pPr marL="0" marR="0" algn="r">
                        <a:spcBef>
                          <a:spcPts val="0"/>
                        </a:spcBef>
                        <a:spcAft>
                          <a:spcPts val="0"/>
                        </a:spcAft>
                      </a:pPr>
                      <a:r>
                        <a:rPr lang="en-US" sz="600">
                          <a:effectLst/>
                        </a:rPr>
                        <a:t>2022-05-05</a:t>
                      </a:r>
                      <a:endParaRPr lang="en-US" sz="700">
                        <a:effectLst/>
                        <a:latin typeface="Calibri" panose="020F0502020204030204" pitchFamily="34" charset="0"/>
                        <a:ea typeface="Calibri" panose="020F0502020204030204" pitchFamily="34" charset="0"/>
                      </a:endParaRPr>
                    </a:p>
                  </a:txBody>
                  <a:tcPr marL="41233" marR="41233" marT="0" marB="0"/>
                </a:tc>
                <a:extLst>
                  <a:ext uri="{0D108BD9-81ED-4DB2-BD59-A6C34878D82A}">
                    <a16:rowId xmlns:a16="http://schemas.microsoft.com/office/drawing/2014/main" val="1668829045"/>
                  </a:ext>
                </a:extLst>
              </a:tr>
              <a:tr h="183256">
                <a:tc>
                  <a:txBody>
                    <a:bodyPr/>
                    <a:lstStyle/>
                    <a:p>
                      <a:pPr marL="0" marR="0" algn="r">
                        <a:spcBef>
                          <a:spcPts val="0"/>
                        </a:spcBef>
                        <a:spcAft>
                          <a:spcPts val="0"/>
                        </a:spcAft>
                      </a:pPr>
                      <a:r>
                        <a:rPr lang="en-US" sz="600">
                          <a:effectLst/>
                        </a:rPr>
                        <a:t>1330</a:t>
                      </a:r>
                      <a:endParaRPr lang="en-US" sz="700">
                        <a:effectLst/>
                        <a:latin typeface="Calibri" panose="020F0502020204030204" pitchFamily="34" charset="0"/>
                        <a:ea typeface="Calibri" panose="020F0502020204030204" pitchFamily="34" charset="0"/>
                      </a:endParaRPr>
                    </a:p>
                  </a:txBody>
                  <a:tcPr marL="41233" marR="41233" marT="0" marB="0"/>
                </a:tc>
                <a:tc>
                  <a:txBody>
                    <a:bodyPr/>
                    <a:lstStyle/>
                    <a:p>
                      <a:pPr marL="0" marR="0">
                        <a:spcBef>
                          <a:spcPts val="0"/>
                        </a:spcBef>
                        <a:spcAft>
                          <a:spcPts val="0"/>
                        </a:spcAft>
                      </a:pPr>
                      <a:r>
                        <a:rPr lang="en-US" sz="600">
                          <a:effectLst/>
                        </a:rPr>
                        <a:t>Allocate</a:t>
                      </a:r>
                      <a:endParaRPr lang="en-US" sz="700">
                        <a:effectLst/>
                        <a:latin typeface="Calibri" panose="020F0502020204030204" pitchFamily="34" charset="0"/>
                        <a:ea typeface="Calibri" panose="020F0502020204030204" pitchFamily="34" charset="0"/>
                      </a:endParaRPr>
                    </a:p>
                  </a:txBody>
                  <a:tcPr marL="41233" marR="41233" marT="0" marB="0"/>
                </a:tc>
                <a:tc>
                  <a:txBody>
                    <a:bodyPr/>
                    <a:lstStyle/>
                    <a:p>
                      <a:pPr marL="0" marR="0">
                        <a:spcBef>
                          <a:spcPts val="0"/>
                        </a:spcBef>
                        <a:spcAft>
                          <a:spcPts val="0"/>
                        </a:spcAft>
                      </a:pPr>
                      <a:r>
                        <a:rPr lang="en-US" sz="600">
                          <a:effectLst/>
                        </a:rPr>
                        <a:t>Pending</a:t>
                      </a:r>
                      <a:endParaRPr lang="en-US" sz="700">
                        <a:effectLst/>
                        <a:latin typeface="Calibri" panose="020F0502020204030204" pitchFamily="34" charset="0"/>
                        <a:ea typeface="Calibri" panose="020F0502020204030204" pitchFamily="34" charset="0"/>
                      </a:endParaRPr>
                    </a:p>
                  </a:txBody>
                  <a:tcPr marL="41233" marR="41233" marT="0" marB="0"/>
                </a:tc>
                <a:tc>
                  <a:txBody>
                    <a:bodyPr/>
                    <a:lstStyle/>
                    <a:p>
                      <a:pPr marL="0" marR="0">
                        <a:spcBef>
                          <a:spcPts val="0"/>
                        </a:spcBef>
                        <a:spcAft>
                          <a:spcPts val="0"/>
                        </a:spcAft>
                      </a:pPr>
                      <a:r>
                        <a:rPr lang="en-US" sz="600">
                          <a:effectLst/>
                        </a:rPr>
                        <a:t>Emily Qi</a:t>
                      </a:r>
                      <a:endParaRPr lang="en-US" sz="700">
                        <a:effectLst/>
                        <a:latin typeface="Calibri" panose="020F0502020204030204" pitchFamily="34" charset="0"/>
                        <a:ea typeface="Calibri" panose="020F0502020204030204" pitchFamily="34" charset="0"/>
                      </a:endParaRPr>
                    </a:p>
                  </a:txBody>
                  <a:tcPr marL="41233" marR="41233" marT="0" marB="0"/>
                </a:tc>
                <a:tc>
                  <a:txBody>
                    <a:bodyPr/>
                    <a:lstStyle/>
                    <a:p>
                      <a:pPr marL="0" marR="0">
                        <a:spcBef>
                          <a:spcPts val="0"/>
                        </a:spcBef>
                        <a:spcAft>
                          <a:spcPts val="0"/>
                        </a:spcAft>
                      </a:pPr>
                      <a:r>
                        <a:rPr lang="en-US" sz="600" u="sng">
                          <a:effectLst/>
                          <a:hlinkClick r:id="rId5"/>
                        </a:rPr>
                        <a:t>TGme</a:t>
                      </a:r>
                      <a:endParaRPr lang="en-US" sz="700">
                        <a:effectLst/>
                        <a:latin typeface="Calibri" panose="020F0502020204030204" pitchFamily="34" charset="0"/>
                        <a:ea typeface="Calibri" panose="020F0502020204030204" pitchFamily="34" charset="0"/>
                      </a:endParaRPr>
                    </a:p>
                  </a:txBody>
                  <a:tcPr marL="41233" marR="41233" marT="0" marB="0"/>
                </a:tc>
                <a:tc>
                  <a:txBody>
                    <a:bodyPr/>
                    <a:lstStyle/>
                    <a:p>
                      <a:pPr marL="0" marR="0">
                        <a:spcBef>
                          <a:spcPts val="0"/>
                        </a:spcBef>
                        <a:spcAft>
                          <a:spcPts val="0"/>
                        </a:spcAft>
                      </a:pPr>
                      <a:r>
                        <a:rPr lang="en-US" sz="600" u="sng">
                          <a:effectLst/>
                          <a:hlinkClick r:id="rId8"/>
                        </a:rPr>
                        <a:t>dot11Groups</a:t>
                      </a:r>
                      <a:endParaRPr lang="en-US" sz="700">
                        <a:effectLst/>
                        <a:latin typeface="Calibri" panose="020F0502020204030204" pitchFamily="34" charset="0"/>
                        <a:ea typeface="Calibri" panose="020F0502020204030204" pitchFamily="34" charset="0"/>
                      </a:endParaRPr>
                    </a:p>
                  </a:txBody>
                  <a:tcPr marL="41233" marR="41233" marT="0" marB="0"/>
                </a:tc>
                <a:tc>
                  <a:txBody>
                    <a:bodyPr/>
                    <a:lstStyle/>
                    <a:p>
                      <a:pPr marL="0" marR="0">
                        <a:spcBef>
                          <a:spcPts val="0"/>
                        </a:spcBef>
                        <a:spcAft>
                          <a:spcPts val="0"/>
                        </a:spcAft>
                      </a:pPr>
                      <a:r>
                        <a:rPr lang="en-US" sz="600">
                          <a:effectLst/>
                        </a:rPr>
                        <a:t>IEEE Std 802.11-2020</a:t>
                      </a:r>
                      <a:endParaRPr lang="en-US" sz="700">
                        <a:effectLst/>
                        <a:latin typeface="Calibri" panose="020F0502020204030204" pitchFamily="34" charset="0"/>
                        <a:ea typeface="Calibri" panose="020F0502020204030204" pitchFamily="34" charset="0"/>
                      </a:endParaRPr>
                    </a:p>
                  </a:txBody>
                  <a:tcPr marL="41233" marR="41233" marT="0" marB="0"/>
                </a:tc>
                <a:tc>
                  <a:txBody>
                    <a:bodyPr/>
                    <a:lstStyle/>
                    <a:p>
                      <a:pPr marL="0" marR="0">
                        <a:spcBef>
                          <a:spcPts val="0"/>
                        </a:spcBef>
                        <a:spcAft>
                          <a:spcPts val="0"/>
                        </a:spcAft>
                      </a:pPr>
                      <a:r>
                        <a:rPr lang="en-US" sz="600">
                          <a:effectLst/>
                        </a:rPr>
                        <a:t>C.3</a:t>
                      </a:r>
                      <a:endParaRPr lang="en-US" sz="700">
                        <a:effectLst/>
                        <a:latin typeface="Calibri" panose="020F0502020204030204" pitchFamily="34" charset="0"/>
                        <a:ea typeface="Calibri" panose="020F0502020204030204" pitchFamily="34" charset="0"/>
                      </a:endParaRPr>
                    </a:p>
                  </a:txBody>
                  <a:tcPr marL="41233" marR="41233" marT="0" marB="0"/>
                </a:tc>
                <a:tc>
                  <a:txBody>
                    <a:bodyPr/>
                    <a:lstStyle/>
                    <a:p>
                      <a:endParaRPr lang="en-US" sz="600">
                        <a:effectLst/>
                        <a:latin typeface="Times New Roman" panose="02020603050405020304" pitchFamily="18" charset="0"/>
                      </a:endParaRPr>
                    </a:p>
                  </a:txBody>
                  <a:tcPr marL="41233" marR="41233" marT="0" marB="0"/>
                </a:tc>
                <a:tc>
                  <a:txBody>
                    <a:bodyPr/>
                    <a:lstStyle/>
                    <a:p>
                      <a:pPr marL="0" marR="0">
                        <a:spcBef>
                          <a:spcPts val="0"/>
                        </a:spcBef>
                        <a:spcAft>
                          <a:spcPts val="0"/>
                        </a:spcAft>
                      </a:pPr>
                      <a:r>
                        <a:rPr lang="en-US" sz="600">
                          <a:effectLst/>
                        </a:rPr>
                        <a:t>dot11HTMACAdditions4 </a:t>
                      </a:r>
                      <a:endParaRPr lang="en-US" sz="700">
                        <a:effectLst/>
                        <a:latin typeface="Calibri" panose="020F0502020204030204" pitchFamily="34" charset="0"/>
                        <a:ea typeface="Calibri" panose="020F0502020204030204" pitchFamily="34" charset="0"/>
                      </a:endParaRPr>
                    </a:p>
                  </a:txBody>
                  <a:tcPr marL="41233" marR="41233" marT="0" marB="0"/>
                </a:tc>
                <a:tc>
                  <a:txBody>
                    <a:bodyPr/>
                    <a:lstStyle/>
                    <a:p>
                      <a:endParaRPr lang="en-US" sz="600">
                        <a:effectLst/>
                        <a:latin typeface="Times New Roman" panose="02020603050405020304" pitchFamily="18" charset="0"/>
                      </a:endParaRPr>
                    </a:p>
                  </a:txBody>
                  <a:tcPr marL="41233" marR="41233" marT="0" marB="0"/>
                </a:tc>
                <a:tc>
                  <a:txBody>
                    <a:bodyPr/>
                    <a:lstStyle/>
                    <a:p>
                      <a:endParaRPr lang="en-US" sz="600">
                        <a:effectLst/>
                        <a:latin typeface="Times New Roman" panose="02020603050405020304" pitchFamily="18" charset="0"/>
                      </a:endParaRPr>
                    </a:p>
                  </a:txBody>
                  <a:tcPr marL="41233" marR="41233" marT="0" marB="0"/>
                </a:tc>
                <a:tc>
                  <a:txBody>
                    <a:bodyPr/>
                    <a:lstStyle/>
                    <a:p>
                      <a:pPr marL="0" marR="0" algn="r">
                        <a:spcBef>
                          <a:spcPts val="0"/>
                        </a:spcBef>
                        <a:spcAft>
                          <a:spcPts val="0"/>
                        </a:spcAft>
                      </a:pPr>
                      <a:r>
                        <a:rPr lang="en-US" sz="600" u="sng">
                          <a:effectLst/>
                          <a:hlinkClick r:id="rId8"/>
                        </a:rPr>
                        <a:t>128</a:t>
                      </a:r>
                      <a:endParaRPr lang="en-US" sz="700">
                        <a:effectLst/>
                        <a:latin typeface="Calibri" panose="020F0502020204030204" pitchFamily="34" charset="0"/>
                        <a:ea typeface="Calibri" panose="020F0502020204030204" pitchFamily="34" charset="0"/>
                      </a:endParaRPr>
                    </a:p>
                  </a:txBody>
                  <a:tcPr marL="41233" marR="41233" marT="0" marB="0"/>
                </a:tc>
                <a:tc>
                  <a:txBody>
                    <a:bodyPr/>
                    <a:lstStyle/>
                    <a:p>
                      <a:pPr marL="0" marR="0" algn="r">
                        <a:spcBef>
                          <a:spcPts val="0"/>
                        </a:spcBef>
                        <a:spcAft>
                          <a:spcPts val="0"/>
                        </a:spcAft>
                      </a:pPr>
                      <a:r>
                        <a:rPr lang="en-US" sz="600" dirty="0">
                          <a:effectLst/>
                        </a:rPr>
                        <a:t>2022-05-05</a:t>
                      </a:r>
                      <a:endParaRPr lang="en-US" sz="700" dirty="0">
                        <a:effectLst/>
                        <a:latin typeface="Calibri" panose="020F0502020204030204" pitchFamily="34" charset="0"/>
                        <a:ea typeface="Calibri" panose="020F0502020204030204" pitchFamily="34" charset="0"/>
                      </a:endParaRPr>
                    </a:p>
                  </a:txBody>
                  <a:tcPr marL="41233" marR="41233" marT="0" marB="0"/>
                </a:tc>
                <a:extLst>
                  <a:ext uri="{0D108BD9-81ED-4DB2-BD59-A6C34878D82A}">
                    <a16:rowId xmlns:a16="http://schemas.microsoft.com/office/drawing/2014/main" val="3361339976"/>
                  </a:ext>
                </a:extLst>
              </a:tr>
            </a:tbl>
          </a:graphicData>
        </a:graphic>
      </p:graphicFrame>
    </p:spTree>
    <p:extLst>
      <p:ext uri="{BB962C8B-B14F-4D97-AF65-F5344CB8AC3E}">
        <p14:creationId xmlns:p14="http://schemas.microsoft.com/office/powerpoint/2010/main" val="8625554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802.11 Style Guide</a:t>
            </a:r>
          </a:p>
        </p:txBody>
      </p:sp>
      <p:sp>
        <p:nvSpPr>
          <p:cNvPr id="9218" name="Rectangle 2"/>
          <p:cNvSpPr>
            <a:spLocks noGrp="1" noChangeArrowheads="1"/>
          </p:cNvSpPr>
          <p:nvPr>
            <p:ph idx="1"/>
          </p:nvPr>
        </p:nvSpPr>
        <p:spPr>
          <a:xfrm>
            <a:off x="876796" y="1600200"/>
            <a:ext cx="10361084" cy="4875214"/>
          </a:xfrm>
          <a:ln/>
        </p:spPr>
        <p:txBody>
          <a:bodyPr/>
          <a:lstStyle/>
          <a:p>
            <a:r>
              <a:rPr lang="en-GB" dirty="0"/>
              <a:t>See 11-09-1034</a:t>
            </a:r>
            <a:r>
              <a:rPr lang="en-GB" dirty="0">
                <a:solidFill>
                  <a:schemeClr val="tx1"/>
                </a:solidFill>
              </a:rPr>
              <a:t>-</a:t>
            </a:r>
            <a:r>
              <a:rPr lang="en-GB" dirty="0">
                <a:solidFill>
                  <a:srgbClr val="FF0000"/>
                </a:solidFill>
              </a:rPr>
              <a:t>20</a:t>
            </a:r>
            <a:r>
              <a:rPr lang="en-GB" dirty="0">
                <a:solidFill>
                  <a:schemeClr val="tx1"/>
                </a:solidFill>
              </a:rPr>
              <a:t>-</a:t>
            </a:r>
            <a:r>
              <a:rPr lang="en-GB" dirty="0"/>
              <a:t>0000-802-11-editorial-style-guide.docx   </a:t>
            </a:r>
          </a:p>
          <a:p>
            <a:r>
              <a:rPr lang="en-US" dirty="0"/>
              <a:t>We update 802.11 Style Guide based on IEEE Standards Style Manual and consistency changes in final publication of the 802.11 standard</a:t>
            </a:r>
            <a:endParaRPr lang="en-GB" dirty="0"/>
          </a:p>
          <a:p>
            <a:r>
              <a:rPr lang="en-US" b="0" dirty="0"/>
              <a:t>Editor’s responsibility includes checking the </a:t>
            </a:r>
            <a:r>
              <a:rPr lang="en-US" dirty="0">
                <a:solidFill>
                  <a:srgbClr val="FF0000"/>
                </a:solidFill>
              </a:rPr>
              <a:t>2021</a:t>
            </a:r>
            <a:r>
              <a:rPr lang="en-US" dirty="0"/>
              <a:t> IEEE Standards Style Manual </a:t>
            </a:r>
            <a:r>
              <a:rPr lang="en-US" b="0" dirty="0"/>
              <a:t>when creating or updating drafts. Policy (inclusive terms), key words and pronouns (e.g., he, she) were revised. [</a:t>
            </a:r>
            <a:r>
              <a:rPr lang="en-US" sz="1800" b="0" dirty="0"/>
              <a:t>the male or female pronoun alone or the variation he/she/they should not be used.]</a:t>
            </a:r>
            <a:r>
              <a:rPr lang="en-US" b="0" dirty="0"/>
              <a:t>	</a:t>
            </a:r>
          </a:p>
          <a:p>
            <a:r>
              <a:rPr lang="en-US" b="0" dirty="0"/>
              <a:t> 	</a:t>
            </a:r>
            <a:r>
              <a:rPr lang="en-US" sz="1800" u="sng" dirty="0">
                <a:solidFill>
                  <a:srgbClr val="0000FF"/>
                </a:solidFill>
                <a:effectLst/>
                <a:latin typeface="Arial" panose="020B0604020202020204" pitchFamily="34" charset="0"/>
                <a:ea typeface="Times New Roman" panose="02020603050405020304" pitchFamily="18" charset="0"/>
                <a:hlinkClick r:id="rId3"/>
              </a:rPr>
              <a:t>https://mentor.ieee.org/myproject/Public/mytools/draft/styleman.pdf</a:t>
            </a:r>
            <a:endParaRPr lang="en-US" b="0" dirty="0"/>
          </a:p>
          <a:p>
            <a:r>
              <a:rPr lang="en-US" b="0" dirty="0"/>
              <a:t>Submissions with draft text should conform to both the WG11 Style Guide and IEEE Standards Style Manual</a:t>
            </a:r>
          </a:p>
          <a:p>
            <a:r>
              <a:rPr lang="en-US" b="0" dirty="0"/>
              <a:t>Note that the 802.11 Style Guide evolves with our practice</a:t>
            </a:r>
          </a:p>
          <a:p>
            <a:r>
              <a:rPr lang="en-US" b="0" dirty="0"/>
              <a:t>We may revisit numbering of MAC addresses and their form of expression </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14</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330838991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MIB Style</a:t>
            </a:r>
            <a:r>
              <a:rPr lang="en-GB" dirty="0"/>
              <a:t>, Visio and Frame Practices</a:t>
            </a:r>
          </a:p>
        </p:txBody>
      </p:sp>
      <p:sp>
        <p:nvSpPr>
          <p:cNvPr id="9218" name="Rectangle 2"/>
          <p:cNvSpPr>
            <a:spLocks noGrp="1" noChangeArrowheads="1"/>
          </p:cNvSpPr>
          <p:nvPr>
            <p:ph idx="1"/>
          </p:nvPr>
        </p:nvSpPr>
        <p:spPr>
          <a:xfrm>
            <a:off x="914401" y="1981201"/>
            <a:ext cx="10361084" cy="4419599"/>
          </a:xfrm>
          <a:ln/>
        </p:spPr>
        <p:txBody>
          <a:bodyPr/>
          <a:lstStyle/>
          <a:p>
            <a:r>
              <a:rPr lang="en-GB" sz="1600" dirty="0"/>
              <a:t>11-15/355r13 MIB </a:t>
            </a:r>
            <a:r>
              <a:rPr lang="en-GB" sz="1600" dirty="0" err="1"/>
              <a:t>TruthValue</a:t>
            </a:r>
            <a:r>
              <a:rPr lang="en-GB" sz="1600" dirty="0"/>
              <a:t> usage patterns</a:t>
            </a:r>
          </a:p>
          <a:p>
            <a:r>
              <a:rPr lang="en-GB" sz="1600" dirty="0"/>
              <a:t>MIB Style: We use a single style with appropriately set tabs,  and use leading</a:t>
            </a:r>
            <a:r>
              <a:rPr lang="en-US" sz="1600" dirty="0"/>
              <a:t> </a:t>
            </a:r>
            <a:r>
              <a:rPr lang="en-GB" sz="1600" dirty="0"/>
              <a:t>Tabs to distinguish the syntax and description parts. (Adrian Stephens Feb 9, 2010)</a:t>
            </a:r>
            <a:endParaRPr lang="en-US" sz="1600" dirty="0"/>
          </a:p>
          <a:p>
            <a:r>
              <a:rPr lang="en-GB" sz="1600" dirty="0">
                <a:solidFill>
                  <a:schemeClr val="tx1"/>
                </a:solidFill>
              </a:rPr>
              <a:t>Two ways to format a figure &amp; its caption in frame:</a:t>
            </a:r>
            <a:endParaRPr lang="en-US" sz="1600" dirty="0">
              <a:solidFill>
                <a:schemeClr val="tx1"/>
              </a:solidFill>
            </a:endParaRPr>
          </a:p>
          <a:p>
            <a:pPr lvl="1"/>
            <a:r>
              <a:rPr lang="en-GB" sz="1100" dirty="0">
                <a:solidFill>
                  <a:schemeClr val="tx1"/>
                </a:solidFill>
              </a:rPr>
              <a:t>Insert a table.  Insert anchored frame inside table cell to hold graphics.  Use table caption as figure caption.</a:t>
            </a:r>
            <a:endParaRPr lang="en-US" sz="1100" dirty="0">
              <a:solidFill>
                <a:schemeClr val="tx1"/>
              </a:solidFill>
            </a:endParaRPr>
          </a:p>
          <a:p>
            <a:pPr lvl="1"/>
            <a:r>
              <a:rPr lang="en-GB" sz="1100" dirty="0">
                <a:solidFill>
                  <a:schemeClr val="tx1"/>
                </a:solidFill>
              </a:rPr>
              <a:t>Insert an anchored frame.  Insert caption inside a text frame inside the anchored frame.  Insert graphics inside the anchored frame.</a:t>
            </a:r>
            <a:endParaRPr lang="en-US" sz="1100" dirty="0">
              <a:solidFill>
                <a:schemeClr val="tx1"/>
              </a:solidFill>
            </a:endParaRPr>
          </a:p>
          <a:p>
            <a:r>
              <a:rPr lang="en-GB" sz="1400" dirty="0">
                <a:solidFill>
                  <a:srgbClr val="FF0000"/>
                </a:solidFill>
              </a:rPr>
              <a:t>Do not reference other clauses in Visio figures</a:t>
            </a:r>
            <a:r>
              <a:rPr lang="en-US" sz="1400" dirty="0"/>
              <a:t>, it is very hard to maintain the references</a:t>
            </a:r>
            <a:r>
              <a:rPr lang="en-GB" sz="1600" dirty="0"/>
              <a:t> in figures</a:t>
            </a:r>
          </a:p>
          <a:p>
            <a:r>
              <a:rPr lang="en-GB" sz="1600" dirty="0">
                <a:solidFill>
                  <a:srgbClr val="FF0000"/>
                </a:solidFill>
              </a:rPr>
              <a:t>	Comment resolvers on Visio figures will be asked to provide the revised figures</a:t>
            </a:r>
          </a:p>
          <a:p>
            <a:r>
              <a:rPr lang="en-GB" sz="1600" dirty="0"/>
              <a:t>Keep embedded figures using Visio as long as possible (not in Word)</a:t>
            </a:r>
            <a:endParaRPr lang="en-US" sz="1600" dirty="0"/>
          </a:p>
          <a:p>
            <a:pPr lvl="1"/>
            <a:r>
              <a:rPr lang="en-GB" sz="1400" dirty="0"/>
              <a:t>Near the end of sponsor ballot, </a:t>
            </a:r>
            <a:r>
              <a:rPr lang="en-GB" sz="1400" dirty="0">
                <a:solidFill>
                  <a:schemeClr val="tx1"/>
                </a:solidFill>
              </a:rPr>
              <a:t>turn these all into .emf </a:t>
            </a:r>
            <a:r>
              <a:rPr lang="en-GB" sz="1400" dirty="0"/>
              <a:t>(windows meta file) format files (you can do this from </a:t>
            </a:r>
            <a:r>
              <a:rPr lang="en-GB" sz="1400" dirty="0" err="1"/>
              <a:t>visio</a:t>
            </a:r>
            <a:r>
              <a:rPr lang="en-GB" sz="1400" dirty="0"/>
              <a:t> using “save as”).  </a:t>
            </a:r>
          </a:p>
          <a:p>
            <a:pPr lvl="1"/>
            <a:r>
              <a:rPr lang="en-GB" sz="1400" dirty="0">
                <a:solidFill>
                  <a:srgbClr val="FF0000"/>
                </a:solidFill>
              </a:rPr>
              <a:t>Keep </a:t>
            </a:r>
            <a:r>
              <a:rPr lang="en-GB" sz="1400" dirty="0"/>
              <a:t>separate files for the .</a:t>
            </a:r>
            <a:r>
              <a:rPr lang="en-GB" sz="1400" dirty="0" err="1"/>
              <a:t>vsd</a:t>
            </a:r>
            <a:r>
              <a:rPr lang="en-GB" sz="1400" dirty="0"/>
              <a:t> source and the .emf file that is linked to from frame. There is high likelihood we should use .emf</a:t>
            </a:r>
          </a:p>
          <a:p>
            <a:pPr lvl="1"/>
            <a:r>
              <a:rPr lang="en-US" sz="1400" dirty="0"/>
              <a:t>Use the figure number or a short version of the figure title (shown in your final draft) for the name of  the Visio and emf file. </a:t>
            </a:r>
          </a:p>
          <a:p>
            <a:pPr lvl="1"/>
            <a:r>
              <a:rPr lang="en-US" sz="1400" dirty="0"/>
              <a:t>One figure, one Visio file. Don’t store multiple figures in one Visio file.</a:t>
            </a:r>
            <a:endParaRPr lang="en-GB" sz="1400" dirty="0"/>
          </a:p>
          <a:p>
            <a:r>
              <a:rPr lang="en-GB" sz="1400" dirty="0"/>
              <a:t>Frame format figures are tables</a:t>
            </a:r>
          </a:p>
          <a:p>
            <a:r>
              <a:rPr lang="en-GB" sz="1400" dirty="0"/>
              <a:t>The MathML editor for equations may be applicable</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15</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16677634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802.11 Editor’s Guide</a:t>
            </a:r>
          </a:p>
        </p:txBody>
      </p:sp>
      <p:sp>
        <p:nvSpPr>
          <p:cNvPr id="9218" name="Rectangle 2"/>
          <p:cNvSpPr>
            <a:spLocks noGrp="1" noChangeArrowheads="1"/>
          </p:cNvSpPr>
          <p:nvPr>
            <p:ph idx="1"/>
          </p:nvPr>
        </p:nvSpPr>
        <p:spPr>
          <a:ln/>
        </p:spPr>
        <p:txBody>
          <a:bodyPr/>
          <a:lstStyle/>
          <a:p>
            <a:r>
              <a:rPr lang="en-GB" sz="2000" dirty="0">
                <a:hlinkClick r:id="rId3"/>
              </a:rPr>
              <a:t>https://mentor.ieee.org/802.11/dcn/11/11-11-0875-04-0000-editor-s-guide.docx</a:t>
            </a:r>
            <a:endParaRPr lang="en-GB" sz="2000" dirty="0"/>
          </a:p>
          <a:p>
            <a:r>
              <a:rPr lang="en-GB" dirty="0"/>
              <a:t>This document contains material relevant to the job of being an 802.11 editor.</a:t>
            </a:r>
            <a:endParaRPr lang="en-US" dirty="0"/>
          </a:p>
          <a:p>
            <a:r>
              <a:rPr lang="en-GB" dirty="0"/>
              <a:t>It is recommended that editors read this material before they start, as it may avoid them needlessly re-inventing the wheel. Frame is used at IEEE-SA.</a:t>
            </a:r>
            <a:endParaRPr lang="en-US" dirty="0"/>
          </a:p>
          <a:p>
            <a:r>
              <a:rPr lang="en-US" dirty="0"/>
              <a:t>Creating a Redline, Graphics, Numbering and ANA, Source Control. Sub-version server for source control. Once a draft is stable then request number allocation.</a:t>
            </a:r>
          </a:p>
          <a:p>
            <a:r>
              <a:rPr lang="en-US" dirty="0"/>
              <a:t>Comment Resolution and Publication</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16</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261480510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Amendment &amp; other ordering notes </a:t>
            </a:r>
          </a:p>
        </p:txBody>
      </p:sp>
      <p:sp>
        <p:nvSpPr>
          <p:cNvPr id="9218" name="Rectangle 2"/>
          <p:cNvSpPr>
            <a:spLocks noGrp="1" noChangeArrowheads="1"/>
          </p:cNvSpPr>
          <p:nvPr>
            <p:ph idx="1"/>
          </p:nvPr>
        </p:nvSpPr>
        <p:spPr>
          <a:ln/>
        </p:spPr>
        <p:txBody>
          <a:bodyPr/>
          <a:lstStyle/>
          <a:p>
            <a:r>
              <a:rPr lang="en-US" dirty="0"/>
              <a:t>Editors define publication order independent of working group public timelines:</a:t>
            </a:r>
          </a:p>
          <a:p>
            <a:pPr lvl="1"/>
            <a:r>
              <a:rPr lang="en-US" dirty="0"/>
              <a:t>Since official timeline is volatile and moves around</a:t>
            </a:r>
          </a:p>
          <a:p>
            <a:pPr lvl="1"/>
            <a:r>
              <a:rPr lang="en-US" dirty="0"/>
              <a:t>Publication order helps provide stability in amendment numbering, figures, clauses and other numbering assignments</a:t>
            </a:r>
          </a:p>
          <a:p>
            <a:pPr lvl="1"/>
            <a:r>
              <a:rPr lang="en-US" dirty="0"/>
              <a:t>Editors are committed to maintain a rational publication order</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17</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397568633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80999"/>
          </a:xfrm>
        </p:spPr>
        <p:txBody>
          <a:bodyPr/>
          <a:lstStyle/>
          <a:p>
            <a:r>
              <a:rPr lang="en-US" dirty="0"/>
              <a:t>Editor Amendment Ordering</a:t>
            </a:r>
            <a:endParaRPr lang="en-GB" dirty="0"/>
          </a:p>
        </p:txBody>
      </p:sp>
      <p:sp>
        <p:nvSpPr>
          <p:cNvPr id="9218" name="Rectangle 2"/>
          <p:cNvSpPr>
            <a:spLocks noGrp="1" noChangeArrowheads="1"/>
          </p:cNvSpPr>
          <p:nvPr>
            <p:ph idx="1"/>
          </p:nvPr>
        </p:nvSpPr>
        <p:spPr>
          <a:xfrm>
            <a:off x="914401" y="1146176"/>
            <a:ext cx="10361084" cy="5329237"/>
          </a:xfrm>
          <a:ln/>
        </p:spPr>
        <p:txBody>
          <a:bodyPr/>
          <a:lstStyle/>
          <a:p>
            <a:pPr>
              <a:lnSpc>
                <a:spcPct val="80000"/>
              </a:lnSpc>
              <a:spcBef>
                <a:spcPct val="20000"/>
              </a:spcBef>
              <a:buFontTx/>
              <a:buChar char="•"/>
            </a:pPr>
            <a:r>
              <a:rPr lang="en-US" sz="2000" dirty="0"/>
              <a:t>Data as of </a:t>
            </a:r>
            <a:r>
              <a:rPr lang="en-US" sz="2000" dirty="0">
                <a:solidFill>
                  <a:srgbClr val="FF0000"/>
                </a:solidFill>
              </a:rPr>
              <a:t>May 2022</a:t>
            </a:r>
          </a:p>
          <a:p>
            <a:pPr>
              <a:lnSpc>
                <a:spcPct val="80000"/>
              </a:lnSpc>
              <a:spcBef>
                <a:spcPct val="20000"/>
              </a:spcBef>
              <a:buFontTx/>
              <a:buChar char="•"/>
            </a:pPr>
            <a:r>
              <a:rPr lang="en-US" sz="1600" dirty="0"/>
              <a:t>See </a:t>
            </a:r>
            <a:r>
              <a:rPr lang="en-US" sz="1600" dirty="0">
                <a:hlinkClick r:id="rId3"/>
              </a:rPr>
              <a:t>http://grouper.ieee.org/groups/802/11/Reports/802.11_Timelines.htm</a:t>
            </a:r>
            <a:endParaRPr lang="en-US" sz="1600" dirty="0"/>
          </a:p>
          <a:p>
            <a:pPr>
              <a:lnSpc>
                <a:spcPct val="80000"/>
              </a:lnSpc>
              <a:spcBef>
                <a:spcPct val="20000"/>
              </a:spcBef>
              <a:buFontTx/>
              <a:buChar char="•"/>
            </a:pPr>
            <a:r>
              <a:rPr lang="en-US" sz="1800" dirty="0"/>
              <a:t>We will revisit the running order </a:t>
            </a:r>
            <a:r>
              <a:rPr lang="en-US" sz="1800"/>
              <a:t>in</a:t>
            </a:r>
            <a:r>
              <a:rPr lang="en-US" sz="1800">
                <a:solidFill>
                  <a:srgbClr val="FF0000"/>
                </a:solidFill>
              </a:rPr>
              <a:t> July</a:t>
            </a:r>
            <a:r>
              <a:rPr lang="en-US" sz="1800" dirty="0">
                <a:solidFill>
                  <a:srgbClr val="FF0000"/>
                </a:solidFill>
              </a:rPr>
              <a:t>, 2022. </a:t>
            </a:r>
            <a:r>
              <a:rPr lang="en-US" sz="1800" dirty="0">
                <a:solidFill>
                  <a:schemeClr val="tx1"/>
                </a:solidFill>
              </a:rPr>
              <a:t>Changes are usually based on MDR suitability.</a:t>
            </a:r>
          </a:p>
          <a:p>
            <a:pPr>
              <a:buFont typeface="Times New Roman" pitchFamily="16" charset="0"/>
              <a:buChar char="•"/>
            </a:pPr>
            <a:endParaRPr lang="en-GB" b="0"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18</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May 2022</a:t>
            </a:r>
            <a:endParaRPr lang="en-GB" dirty="0"/>
          </a:p>
        </p:txBody>
      </p:sp>
      <p:graphicFrame>
        <p:nvGraphicFramePr>
          <p:cNvPr id="3" name="Table 2"/>
          <p:cNvGraphicFramePr>
            <a:graphicFrameLocks noGrp="1"/>
          </p:cNvGraphicFramePr>
          <p:nvPr>
            <p:extLst>
              <p:ext uri="{D42A27DB-BD31-4B8C-83A1-F6EECF244321}">
                <p14:modId xmlns:p14="http://schemas.microsoft.com/office/powerpoint/2010/main" val="4149955918"/>
              </p:ext>
            </p:extLst>
          </p:nvPr>
        </p:nvGraphicFramePr>
        <p:xfrm>
          <a:off x="838200" y="2057400"/>
          <a:ext cx="10546268" cy="4673777"/>
        </p:xfrm>
        <a:graphic>
          <a:graphicData uri="http://schemas.openxmlformats.org/drawingml/2006/table">
            <a:tbl>
              <a:tblPr firstRow="1" bandRow="1">
                <a:tableStyleId>{5C22544A-7EE6-4342-B048-85BDC9FD1C3A}</a:tableStyleId>
              </a:tblPr>
              <a:tblGrid>
                <a:gridCol w="3124200">
                  <a:extLst>
                    <a:ext uri="{9D8B030D-6E8A-4147-A177-3AD203B41FA5}">
                      <a16:colId xmlns:a16="http://schemas.microsoft.com/office/drawing/2014/main" val="3336049185"/>
                    </a:ext>
                  </a:extLst>
                </a:gridCol>
                <a:gridCol w="4297243">
                  <a:extLst>
                    <a:ext uri="{9D8B030D-6E8A-4147-A177-3AD203B41FA5}">
                      <a16:colId xmlns:a16="http://schemas.microsoft.com/office/drawing/2014/main" val="1921072032"/>
                    </a:ext>
                  </a:extLst>
                </a:gridCol>
                <a:gridCol w="3124825">
                  <a:extLst>
                    <a:ext uri="{9D8B030D-6E8A-4147-A177-3AD203B41FA5}">
                      <a16:colId xmlns:a16="http://schemas.microsoft.com/office/drawing/2014/main" val="3834352144"/>
                    </a:ext>
                  </a:extLst>
                </a:gridCol>
              </a:tblGrid>
              <a:tr h="47244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Amendment Number</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Task Group</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Projected REVCOM Date</a:t>
                      </a:r>
                    </a:p>
                  </a:txBody>
                  <a:tcPr horzOverflow="overflow">
                    <a:noFill/>
                  </a:tcPr>
                </a:tc>
                <a:extLst>
                  <a:ext uri="{0D108BD9-81ED-4DB2-BD59-A6C34878D82A}">
                    <a16:rowId xmlns:a16="http://schemas.microsoft.com/office/drawing/2014/main" val="3578554141"/>
                  </a:ext>
                </a:extLst>
              </a:tr>
              <a:tr h="513522">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802.11-2020 Amendment 4</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802.11-2020 Amendment 5</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err="1">
                          <a:ln>
                            <a:noFill/>
                          </a:ln>
                          <a:solidFill>
                            <a:schemeClr val="tx1"/>
                          </a:solidFill>
                          <a:effectLst/>
                          <a:latin typeface="Times New Roman" pitchFamily="18" charset="0"/>
                        </a:rPr>
                        <a:t>TGaz</a:t>
                      </a:r>
                      <a:r>
                        <a:rPr kumimoji="0" lang="en-US" sz="1600" b="0" i="0" u="none" strike="noStrike" cap="none" normalizeH="0" baseline="0" dirty="0">
                          <a:ln>
                            <a:noFill/>
                          </a:ln>
                          <a:solidFill>
                            <a:schemeClr val="tx1"/>
                          </a:solidFill>
                          <a:effectLst/>
                          <a:latin typeface="Times New Roman" pitchFamily="18" charset="0"/>
                        </a:rPr>
                        <a:t> – 283</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err="1">
                          <a:ln>
                            <a:noFill/>
                          </a:ln>
                          <a:solidFill>
                            <a:schemeClr val="tx1"/>
                          </a:solidFill>
                          <a:effectLst/>
                          <a:latin typeface="Times New Roman" pitchFamily="18" charset="0"/>
                        </a:rPr>
                        <a:t>TGbd</a:t>
                      </a:r>
                      <a:r>
                        <a:rPr kumimoji="0" lang="en-US" sz="1600" b="0" i="0" u="none" strike="noStrike" cap="none" normalizeH="0" baseline="0" dirty="0">
                          <a:ln>
                            <a:noFill/>
                          </a:ln>
                          <a:solidFill>
                            <a:schemeClr val="tx1"/>
                          </a:solidFill>
                          <a:effectLst/>
                          <a:latin typeface="Times New Roman" pitchFamily="18" charset="0"/>
                        </a:rPr>
                        <a:t> – </a:t>
                      </a:r>
                      <a:r>
                        <a:rPr kumimoji="0" lang="en-US" sz="1600" b="0" i="0" u="none" strike="noStrike" cap="none" normalizeH="0" baseline="0" dirty="0">
                          <a:ln>
                            <a:noFill/>
                          </a:ln>
                          <a:solidFill>
                            <a:srgbClr val="FF0000"/>
                          </a:solidFill>
                          <a:effectLst/>
                          <a:latin typeface="Times New Roman" pitchFamily="18" charset="0"/>
                        </a:rPr>
                        <a:t>148</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Dec 2022</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Dec 2022</a:t>
                      </a:r>
                    </a:p>
                  </a:txBody>
                  <a:tcPr horzOverflow="overflow">
                    <a:noFill/>
                  </a:tcPr>
                </a:tc>
                <a:extLst>
                  <a:ext uri="{0D108BD9-81ED-4DB2-BD59-A6C34878D82A}">
                    <a16:rowId xmlns:a16="http://schemas.microsoft.com/office/drawing/2014/main" val="1982380037"/>
                  </a:ext>
                </a:extLst>
              </a:tr>
              <a:tr h="347472">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802.11-2020 Amendment 6</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err="1">
                          <a:ln>
                            <a:noFill/>
                          </a:ln>
                          <a:solidFill>
                            <a:schemeClr val="tx1"/>
                          </a:solidFill>
                          <a:effectLst/>
                          <a:latin typeface="Times New Roman" pitchFamily="18" charset="0"/>
                        </a:rPr>
                        <a:t>TGbc</a:t>
                      </a:r>
                      <a:r>
                        <a:rPr kumimoji="0" lang="en-US" sz="1600" b="0" i="0" u="none" strike="noStrike" cap="none" normalizeH="0" baseline="0" dirty="0">
                          <a:ln>
                            <a:noFill/>
                          </a:ln>
                          <a:solidFill>
                            <a:schemeClr val="tx1"/>
                          </a:solidFill>
                          <a:effectLst/>
                          <a:latin typeface="Times New Roman" pitchFamily="18" charset="0"/>
                        </a:rPr>
                        <a:t> - </a:t>
                      </a:r>
                      <a:r>
                        <a:rPr kumimoji="0" lang="en-US" sz="1600" b="0" i="0" u="none" strike="noStrike" cap="none" normalizeH="0" baseline="0" dirty="0">
                          <a:ln>
                            <a:noFill/>
                          </a:ln>
                          <a:solidFill>
                            <a:srgbClr val="FF0000"/>
                          </a:solidFill>
                          <a:effectLst/>
                          <a:latin typeface="Times New Roman" pitchFamily="18" charset="0"/>
                        </a:rPr>
                        <a:t>117</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May 2023</a:t>
                      </a:r>
                    </a:p>
                  </a:txBody>
                  <a:tcPr horzOverflow="overflow">
                    <a:noFill/>
                  </a:tcPr>
                </a:tc>
                <a:extLst>
                  <a:ext uri="{0D108BD9-81ED-4DB2-BD59-A6C34878D82A}">
                    <a16:rowId xmlns:a16="http://schemas.microsoft.com/office/drawing/2014/main" val="3514100842"/>
                  </a:ext>
                </a:extLst>
              </a:tr>
              <a:tr h="30480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802.11-2020 Amendment 7</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err="1">
                          <a:ln>
                            <a:noFill/>
                          </a:ln>
                          <a:solidFill>
                            <a:schemeClr val="tx1"/>
                          </a:solidFill>
                          <a:effectLst/>
                          <a:latin typeface="Times New Roman" pitchFamily="18" charset="0"/>
                        </a:rPr>
                        <a:t>TGbb</a:t>
                      </a:r>
                      <a:r>
                        <a:rPr kumimoji="0" lang="en-US" sz="1600" b="0" i="0" u="none" strike="noStrike" cap="none" normalizeH="0" baseline="0" dirty="0">
                          <a:ln>
                            <a:noFill/>
                          </a:ln>
                          <a:solidFill>
                            <a:schemeClr val="tx1"/>
                          </a:solidFill>
                          <a:effectLst/>
                          <a:latin typeface="Times New Roman" pitchFamily="18" charset="0"/>
                        </a:rPr>
                        <a:t> – </a:t>
                      </a:r>
                      <a:r>
                        <a:rPr kumimoji="0" lang="en-US" sz="1600" b="0" i="0" u="none" strike="noStrike" cap="none" normalizeH="0" baseline="0" dirty="0">
                          <a:ln>
                            <a:noFill/>
                          </a:ln>
                          <a:solidFill>
                            <a:srgbClr val="FF0000"/>
                          </a:solidFill>
                          <a:effectLst/>
                          <a:latin typeface="Times New Roman" pitchFamily="18" charset="0"/>
                        </a:rPr>
                        <a:t>21</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Dec 2022</a:t>
                      </a:r>
                    </a:p>
                  </a:txBody>
                  <a:tcPr horzOverflow="overflow">
                    <a:noFill/>
                  </a:tcPr>
                </a:tc>
                <a:extLst>
                  <a:ext uri="{0D108BD9-81ED-4DB2-BD59-A6C34878D82A}">
                    <a16:rowId xmlns:a16="http://schemas.microsoft.com/office/drawing/2014/main" val="1422524201"/>
                  </a:ext>
                </a:extLst>
              </a:tr>
              <a:tr h="513522">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err="1">
                          <a:ln>
                            <a:noFill/>
                          </a:ln>
                          <a:solidFill>
                            <a:schemeClr val="tx1"/>
                          </a:solidFill>
                          <a:effectLst/>
                          <a:latin typeface="Times New Roman" pitchFamily="18" charset="0"/>
                        </a:rPr>
                        <a:t>REVme</a:t>
                      </a:r>
                      <a:endParaRPr kumimoji="0" lang="en-US" sz="1600" b="0" i="0" u="none" strike="noStrike" cap="none" normalizeH="0" baseline="0" dirty="0">
                        <a:ln>
                          <a:noFill/>
                        </a:ln>
                        <a:solidFill>
                          <a:schemeClr val="tx1"/>
                        </a:solidFill>
                        <a:effectLst/>
                        <a:latin typeface="Times New Roman" pitchFamily="18" charset="0"/>
                      </a:endParaRP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Times New Roman" pitchFamily="18" charset="0"/>
                        </a:rPr>
                        <a:t>802.11-2024 </a:t>
                      </a:r>
                      <a:r>
                        <a:rPr kumimoji="0" lang="en-US" sz="1600" b="0" i="0" u="none" strike="noStrike" cap="none" normalizeH="0" baseline="0" dirty="0">
                          <a:ln>
                            <a:noFill/>
                          </a:ln>
                          <a:solidFill>
                            <a:schemeClr val="tx1"/>
                          </a:solidFill>
                          <a:effectLst/>
                          <a:latin typeface="Times New Roman" pitchFamily="18" charset="0"/>
                        </a:rPr>
                        <a:t>Amendment 1</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err="1">
                          <a:ln>
                            <a:noFill/>
                          </a:ln>
                          <a:solidFill>
                            <a:schemeClr val="tx1"/>
                          </a:solidFill>
                          <a:effectLst/>
                          <a:latin typeface="Times New Roman" pitchFamily="18" charset="0"/>
                        </a:rPr>
                        <a:t>TGm</a:t>
                      </a:r>
                      <a:r>
                        <a:rPr kumimoji="0" lang="en-US" sz="1600" b="0" i="0" u="none" strike="noStrike" cap="none" normalizeH="0" baseline="0" dirty="0">
                          <a:ln>
                            <a:noFill/>
                          </a:ln>
                          <a:solidFill>
                            <a:schemeClr val="tx1"/>
                          </a:solidFill>
                          <a:effectLst/>
                          <a:latin typeface="Times New Roman" pitchFamily="18" charset="0"/>
                        </a:rPr>
                        <a:t> – </a:t>
                      </a:r>
                      <a:r>
                        <a:rPr kumimoji="0" lang="en-US" sz="1600" b="0" i="0" u="none" strike="noStrike" cap="none" normalizeH="0" baseline="0" dirty="0">
                          <a:ln>
                            <a:noFill/>
                          </a:ln>
                          <a:solidFill>
                            <a:srgbClr val="FF0000"/>
                          </a:solidFill>
                          <a:effectLst/>
                          <a:latin typeface="Times New Roman" pitchFamily="18" charset="0"/>
                        </a:rPr>
                        <a:t>6099</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err="1">
                          <a:ln>
                            <a:noFill/>
                          </a:ln>
                          <a:solidFill>
                            <a:schemeClr val="tx1"/>
                          </a:solidFill>
                          <a:effectLst/>
                          <a:latin typeface="Times New Roman" pitchFamily="18" charset="0"/>
                        </a:rPr>
                        <a:t>TGbe</a:t>
                      </a:r>
                      <a:r>
                        <a:rPr kumimoji="0" lang="en-US" sz="1600" b="0" i="0" u="none" strike="noStrike" cap="none" normalizeH="0" baseline="0" dirty="0">
                          <a:ln>
                            <a:noFill/>
                          </a:ln>
                          <a:solidFill>
                            <a:schemeClr val="tx1"/>
                          </a:solidFill>
                          <a:effectLst/>
                          <a:latin typeface="Times New Roman" pitchFamily="18" charset="0"/>
                        </a:rPr>
                        <a:t> – </a:t>
                      </a:r>
                      <a:r>
                        <a:rPr kumimoji="0" lang="en-US" sz="1600" b="0" i="0" u="none" strike="noStrike" cap="none" normalizeH="0" baseline="0" dirty="0">
                          <a:ln>
                            <a:noFill/>
                          </a:ln>
                          <a:solidFill>
                            <a:srgbClr val="FF0000"/>
                          </a:solidFill>
                          <a:effectLst/>
                          <a:latin typeface="Times New Roman" pitchFamily="18" charset="0"/>
                        </a:rPr>
                        <a:t>831</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Sep 2024</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May 2024</a:t>
                      </a:r>
                    </a:p>
                  </a:txBody>
                  <a:tcPr horzOverflow="overflow">
                    <a:noFill/>
                  </a:tcPr>
                </a:tc>
                <a:extLst>
                  <a:ext uri="{0D108BD9-81ED-4DB2-BD59-A6C34878D82A}">
                    <a16:rowId xmlns:a16="http://schemas.microsoft.com/office/drawing/2014/main" val="1253177727"/>
                  </a:ext>
                </a:extLst>
              </a:tr>
              <a:tr h="677849">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endParaRPr kumimoji="0" lang="en-US" sz="1600" b="0" i="0" u="none" strike="noStrike" cap="none" normalizeH="0" baseline="0" dirty="0">
                        <a:ln>
                          <a:noFill/>
                        </a:ln>
                        <a:solidFill>
                          <a:schemeClr val="accent2"/>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endParaRPr kumimoji="0" lang="en-US" sz="1600" b="0" i="0" u="none" strike="noStrike" cap="none" normalizeH="0" baseline="0" dirty="0">
                        <a:ln>
                          <a:noFill/>
                        </a:ln>
                        <a:solidFill>
                          <a:schemeClr val="tx1"/>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600" b="0" i="0" u="none" strike="noStrike" cap="none" normalizeH="0" baseline="0" dirty="0">
                        <a:ln>
                          <a:noFill/>
                        </a:ln>
                        <a:solidFill>
                          <a:srgbClr val="FF0000"/>
                        </a:solidFill>
                        <a:effectLst/>
                        <a:latin typeface="Times New Roman" pitchFamily="18" charset="0"/>
                      </a:endParaRPr>
                    </a:p>
                  </a:txBody>
                  <a:tcPr horzOverflow="overflow">
                    <a:noFill/>
                  </a:tcPr>
                </a:tc>
                <a:extLst>
                  <a:ext uri="{0D108BD9-81ED-4DB2-BD59-A6C34878D82A}">
                    <a16:rowId xmlns:a16="http://schemas.microsoft.com/office/drawing/2014/main" val="4167905179"/>
                  </a:ext>
                </a:extLst>
              </a:tr>
              <a:tr h="267031">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chemeClr val="tx1"/>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rgbClr val="FF0000"/>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chemeClr val="tx1"/>
                        </a:solidFill>
                        <a:effectLst/>
                        <a:latin typeface="Times New Roman" pitchFamily="18" charset="0"/>
                      </a:endParaRPr>
                    </a:p>
                  </a:txBody>
                  <a:tcPr horzOverflow="overflow">
                    <a:noFill/>
                  </a:tcPr>
                </a:tc>
                <a:extLst>
                  <a:ext uri="{0D108BD9-81ED-4DB2-BD59-A6C34878D82A}">
                    <a16:rowId xmlns:a16="http://schemas.microsoft.com/office/drawing/2014/main" val="1182416159"/>
                  </a:ext>
                </a:extLst>
              </a:tr>
              <a:tr h="267031">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chemeClr val="tx1"/>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rgbClr val="FF0000"/>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chemeClr val="tx1"/>
                        </a:solidFill>
                        <a:effectLst/>
                        <a:latin typeface="Times New Roman" pitchFamily="18" charset="0"/>
                      </a:endParaRPr>
                    </a:p>
                  </a:txBody>
                  <a:tcPr horzOverflow="overflow">
                    <a:noFill/>
                  </a:tcPr>
                </a:tc>
                <a:extLst>
                  <a:ext uri="{0D108BD9-81ED-4DB2-BD59-A6C34878D82A}">
                    <a16:rowId xmlns:a16="http://schemas.microsoft.com/office/drawing/2014/main" val="502494330"/>
                  </a:ext>
                </a:extLst>
              </a:tr>
              <a:tr h="267031">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chemeClr val="tx1"/>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rgbClr val="FF0000"/>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chemeClr val="tx1"/>
                        </a:solidFill>
                        <a:effectLst/>
                        <a:latin typeface="Times New Roman" pitchFamily="18" charset="0"/>
                      </a:endParaRPr>
                    </a:p>
                  </a:txBody>
                  <a:tcPr horzOverflow="overflow">
                    <a:noFill/>
                  </a:tcPr>
                </a:tc>
                <a:extLst>
                  <a:ext uri="{0D108BD9-81ED-4DB2-BD59-A6C34878D82A}">
                    <a16:rowId xmlns:a16="http://schemas.microsoft.com/office/drawing/2014/main" val="3939065581"/>
                  </a:ext>
                </a:extLst>
              </a:tr>
              <a:tr h="267031">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chemeClr val="tx1"/>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rgbClr val="FF0000"/>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rgbClr val="FF0000"/>
                        </a:solidFill>
                        <a:effectLst/>
                        <a:latin typeface="Times New Roman" pitchFamily="18" charset="0"/>
                      </a:endParaRPr>
                    </a:p>
                  </a:txBody>
                  <a:tcPr horzOverflow="overflow">
                    <a:noFill/>
                  </a:tcPr>
                </a:tc>
                <a:extLst>
                  <a:ext uri="{0D108BD9-81ED-4DB2-BD59-A6C34878D82A}">
                    <a16:rowId xmlns:a16="http://schemas.microsoft.com/office/drawing/2014/main" val="1287635205"/>
                  </a:ext>
                </a:extLst>
              </a:tr>
            </a:tbl>
          </a:graphicData>
        </a:graphic>
      </p:graphicFrame>
    </p:spTree>
    <p:extLst>
      <p:ext uri="{BB962C8B-B14F-4D97-AF65-F5344CB8AC3E}">
        <p14:creationId xmlns:p14="http://schemas.microsoft.com/office/powerpoint/2010/main" val="345488325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Email your draft status updates!</a:t>
            </a:r>
          </a:p>
        </p:txBody>
      </p:sp>
      <p:sp>
        <p:nvSpPr>
          <p:cNvPr id="9218" name="Rectangle 2"/>
          <p:cNvSpPr>
            <a:spLocks noGrp="1" noChangeArrowheads="1"/>
          </p:cNvSpPr>
          <p:nvPr>
            <p:ph idx="1"/>
          </p:nvPr>
        </p:nvSpPr>
        <p:spPr>
          <a:ln/>
        </p:spPr>
        <p:txBody>
          <a:bodyPr/>
          <a:lstStyle/>
          <a:p>
            <a:r>
              <a:rPr lang="en-US" dirty="0"/>
              <a:t>Each editor, please send update for next page via the editor’s reflector </a:t>
            </a:r>
            <a:r>
              <a:rPr lang="en-US" dirty="0">
                <a:solidFill>
                  <a:srgbClr val="FF0000"/>
                </a:solidFill>
              </a:rPr>
              <a:t>no later than Monday May 16 end of am1 (8am ET) to update table on next page</a:t>
            </a:r>
            <a:r>
              <a:rPr lang="en-US" dirty="0"/>
              <a:t>!</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19</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417798822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ln/>
        </p:spPr>
        <p:txBody>
          <a:bodyPr/>
          <a:lstStyle/>
          <a:p>
            <a:pPr algn="ctr">
              <a:buFontTx/>
              <a:buNone/>
            </a:pPr>
            <a:r>
              <a:rPr lang="en-US" b="0" dirty="0"/>
              <a:t>This document contains agenda/minutes/actions/status as prepared/recorded at the IEEE 802.11 Editors’ Meeting</a:t>
            </a:r>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2</a:t>
            </a:fld>
            <a:endParaRPr lang="en-GB" dirty="0"/>
          </a:p>
        </p:txBody>
      </p:sp>
      <p:sp>
        <p:nvSpPr>
          <p:cNvPr id="5" name="Footer Placeholder 4"/>
          <p:cNvSpPr>
            <a:spLocks noGrp="1"/>
          </p:cNvSpPr>
          <p:nvPr>
            <p:ph type="ftr" idx="14"/>
          </p:nvPr>
        </p:nvSpPr>
        <p:spPr/>
        <p:txBody>
          <a:bodyPr/>
          <a:lstStyle/>
          <a:p>
            <a:r>
              <a:rPr lang="en-GB" dirty="0"/>
              <a:t>Peter Ecclesine (Cisco Systems)</a:t>
            </a:r>
          </a:p>
        </p:txBody>
      </p:sp>
      <p:sp>
        <p:nvSpPr>
          <p:cNvPr id="4" name="Date Placeholder 3"/>
          <p:cNvSpPr>
            <a:spLocks noGrp="1"/>
          </p:cNvSpPr>
          <p:nvPr>
            <p:ph type="dt" idx="15"/>
          </p:nvPr>
        </p:nvSpPr>
        <p:spPr/>
        <p:txBody>
          <a:bodyPr/>
          <a:lstStyle/>
          <a:p>
            <a:r>
              <a:rPr lang="en-US"/>
              <a:t>May 2022</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9753" y="580101"/>
            <a:ext cx="10361084" cy="1065213"/>
          </a:xfrm>
        </p:spPr>
        <p:txBody>
          <a:bodyPr/>
          <a:lstStyle/>
          <a:p>
            <a:r>
              <a:rPr lang="en-US" dirty="0"/>
              <a:t>Draft Development Snapshot</a:t>
            </a:r>
          </a:p>
        </p:txBody>
      </p:sp>
      <p:graphicFrame>
        <p:nvGraphicFramePr>
          <p:cNvPr id="10" name="Content Placeholder 9"/>
          <p:cNvGraphicFramePr>
            <a:graphicFrameLocks noGrp="1"/>
          </p:cNvGraphicFramePr>
          <p:nvPr>
            <p:ph idx="1"/>
            <p:extLst>
              <p:ext uri="{D42A27DB-BD31-4B8C-83A1-F6EECF244321}">
                <p14:modId xmlns:p14="http://schemas.microsoft.com/office/powerpoint/2010/main" val="1086535488"/>
              </p:ext>
            </p:extLst>
          </p:nvPr>
        </p:nvGraphicFramePr>
        <p:xfrm>
          <a:off x="737392" y="1374227"/>
          <a:ext cx="9032625" cy="5085579"/>
        </p:xfrm>
        <a:graphic>
          <a:graphicData uri="http://schemas.openxmlformats.org/drawingml/2006/table">
            <a:tbl>
              <a:tblPr firstRow="1">
                <a:tableStyleId>{073A0DAA-6AF3-43AB-8588-CEC1D06C72B9}</a:tableStyleId>
              </a:tblPr>
              <a:tblGrid>
                <a:gridCol w="590113">
                  <a:extLst>
                    <a:ext uri="{9D8B030D-6E8A-4147-A177-3AD203B41FA5}">
                      <a16:colId xmlns:a16="http://schemas.microsoft.com/office/drawing/2014/main" val="4261970102"/>
                    </a:ext>
                  </a:extLst>
                </a:gridCol>
                <a:gridCol w="425095">
                  <a:extLst>
                    <a:ext uri="{9D8B030D-6E8A-4147-A177-3AD203B41FA5}">
                      <a16:colId xmlns:a16="http://schemas.microsoft.com/office/drawing/2014/main" val="78877518"/>
                    </a:ext>
                  </a:extLst>
                </a:gridCol>
                <a:gridCol w="533400">
                  <a:extLst>
                    <a:ext uri="{9D8B030D-6E8A-4147-A177-3AD203B41FA5}">
                      <a16:colId xmlns:a16="http://schemas.microsoft.com/office/drawing/2014/main" val="3029749347"/>
                    </a:ext>
                  </a:extLst>
                </a:gridCol>
                <a:gridCol w="457200">
                  <a:extLst>
                    <a:ext uri="{9D8B030D-6E8A-4147-A177-3AD203B41FA5}">
                      <a16:colId xmlns:a16="http://schemas.microsoft.com/office/drawing/2014/main" val="119763689"/>
                    </a:ext>
                  </a:extLst>
                </a:gridCol>
                <a:gridCol w="457200">
                  <a:extLst>
                    <a:ext uri="{9D8B030D-6E8A-4147-A177-3AD203B41FA5}">
                      <a16:colId xmlns:a16="http://schemas.microsoft.com/office/drawing/2014/main" val="948022760"/>
                    </a:ext>
                  </a:extLst>
                </a:gridCol>
                <a:gridCol w="457200">
                  <a:extLst>
                    <a:ext uri="{9D8B030D-6E8A-4147-A177-3AD203B41FA5}">
                      <a16:colId xmlns:a16="http://schemas.microsoft.com/office/drawing/2014/main" val="3821760127"/>
                    </a:ext>
                  </a:extLst>
                </a:gridCol>
                <a:gridCol w="533400">
                  <a:extLst>
                    <a:ext uri="{9D8B030D-6E8A-4147-A177-3AD203B41FA5}">
                      <a16:colId xmlns:a16="http://schemas.microsoft.com/office/drawing/2014/main" val="1625024730"/>
                    </a:ext>
                  </a:extLst>
                </a:gridCol>
                <a:gridCol w="381000">
                  <a:extLst>
                    <a:ext uri="{9D8B030D-6E8A-4147-A177-3AD203B41FA5}">
                      <a16:colId xmlns:a16="http://schemas.microsoft.com/office/drawing/2014/main" val="2849464904"/>
                    </a:ext>
                  </a:extLst>
                </a:gridCol>
                <a:gridCol w="304800">
                  <a:extLst>
                    <a:ext uri="{9D8B030D-6E8A-4147-A177-3AD203B41FA5}">
                      <a16:colId xmlns:a16="http://schemas.microsoft.com/office/drawing/2014/main" val="3784159027"/>
                    </a:ext>
                  </a:extLst>
                </a:gridCol>
                <a:gridCol w="408610">
                  <a:extLst>
                    <a:ext uri="{9D8B030D-6E8A-4147-A177-3AD203B41FA5}">
                      <a16:colId xmlns:a16="http://schemas.microsoft.com/office/drawing/2014/main" val="3327754882"/>
                    </a:ext>
                  </a:extLst>
                </a:gridCol>
                <a:gridCol w="1221132">
                  <a:extLst>
                    <a:ext uri="{9D8B030D-6E8A-4147-A177-3AD203B41FA5}">
                      <a16:colId xmlns:a16="http://schemas.microsoft.com/office/drawing/2014/main" val="309422106"/>
                    </a:ext>
                  </a:extLst>
                </a:gridCol>
                <a:gridCol w="416614">
                  <a:extLst>
                    <a:ext uri="{9D8B030D-6E8A-4147-A177-3AD203B41FA5}">
                      <a16:colId xmlns:a16="http://schemas.microsoft.com/office/drawing/2014/main" val="2746800865"/>
                    </a:ext>
                  </a:extLst>
                </a:gridCol>
                <a:gridCol w="1766493">
                  <a:extLst>
                    <a:ext uri="{9D8B030D-6E8A-4147-A177-3AD203B41FA5}">
                      <a16:colId xmlns:a16="http://schemas.microsoft.com/office/drawing/2014/main" val="664609411"/>
                    </a:ext>
                  </a:extLst>
                </a:gridCol>
                <a:gridCol w="1080368">
                  <a:extLst>
                    <a:ext uri="{9D8B030D-6E8A-4147-A177-3AD203B41FA5}">
                      <a16:colId xmlns:a16="http://schemas.microsoft.com/office/drawing/2014/main" val="1668201667"/>
                    </a:ext>
                  </a:extLst>
                </a:gridCol>
              </a:tblGrid>
              <a:tr h="354270">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u="none" strike="noStrike" cap="none" normalizeH="0" baseline="0" dirty="0">
                          <a:ln>
                            <a:noFill/>
                          </a:ln>
                          <a:effectLst/>
                        </a:rPr>
                        <a:t>TG</a:t>
                      </a:r>
                      <a:endParaRPr kumimoji="0" lang="en-US" sz="1100" b="1" i="0" u="none" strike="noStrike" cap="none" normalizeH="0" baseline="0" dirty="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8">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u="none" strike="noStrike" cap="none" normalizeH="0" baseline="0" dirty="0">
                          <a:ln>
                            <a:noFill/>
                          </a:ln>
                          <a:effectLst/>
                        </a:rPr>
                        <a:t>Published or Draft Baseline Document</a:t>
                      </a:r>
                      <a:endParaRPr kumimoji="0" lang="en-US" sz="1600" b="1" i="0" u="none" strike="noStrike" cap="none" normalizeH="0" baseline="0" dirty="0">
                        <a:ln>
                          <a:noFill/>
                        </a:ln>
                        <a:solidFill>
                          <a:schemeClr val="tx1"/>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lnL w="12700" cap="flat" cmpd="sng" algn="ctr">
                      <a:solidFill>
                        <a:schemeClr val="tx1"/>
                      </a:solidFill>
                      <a:prstDash val="solid"/>
                      <a:round/>
                      <a:headEnd type="none" w="med" len="med"/>
                      <a:tailEnd type="none" w="med" len="med"/>
                    </a:lnL>
                  </a:tcPr>
                </a:tc>
                <a:tc hMerge="1">
                  <a:txBody>
                    <a:bodyPr/>
                    <a:lstStyle/>
                    <a:p>
                      <a:endParaRPr lang="en-US"/>
                    </a:p>
                  </a:txBody>
                  <a:tcPr/>
                </a:tc>
                <a:tc hMerge="1">
                  <a:txBody>
                    <a:bodyPr/>
                    <a:lstStyle/>
                    <a:p>
                      <a:endParaRPr lang="en-US"/>
                    </a:p>
                  </a:txBody>
                  <a:tcPr/>
                </a:tc>
                <a:tc hMerge="1">
                  <a:txBody>
                    <a:bodyPr/>
                    <a:lstStyle/>
                    <a:p>
                      <a:endParaRPr lang="en-US"/>
                    </a:p>
                  </a:txBody>
                  <a:tcPr>
                    <a:lnL w="12700" cap="flat" cmpd="sng" algn="ctr">
                      <a:solidFill>
                        <a:schemeClr val="tx1"/>
                      </a:solidFill>
                      <a:prstDash val="solid"/>
                      <a:round/>
                      <a:headEnd type="none" w="med" len="med"/>
                      <a:tailEnd type="none" w="med" len="med"/>
                    </a:lnL>
                  </a:tcPr>
                </a:tc>
                <a:tc hMerge="1">
                  <a:txBody>
                    <a:bodyPr/>
                    <a:lstStyle/>
                    <a:p>
                      <a:endParaRPr lang="en-US"/>
                    </a:p>
                  </a:txBody>
                  <a:tcPr/>
                </a:tc>
                <a:tc hMerge="1">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dirty="0">
                        <a:ln>
                          <a:noFill/>
                        </a:ln>
                        <a:solidFill>
                          <a:schemeClr val="tx1"/>
                        </a:solidFill>
                        <a:effectLst/>
                        <a:latin typeface="Times New Roman" pitchFamily="18" charset="0"/>
                      </a:endParaRPr>
                    </a:p>
                  </a:txBody>
                  <a:tcPr marR="0" marB="0" horzOverflow="overflow"/>
                </a:tc>
                <a:tc hMerge="1">
                  <a:txBody>
                    <a:bodyPr/>
                    <a:lstStyle/>
                    <a:p>
                      <a:endParaRPr 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1" i="0" u="none" strike="noStrike" cap="none" normalizeH="0" baseline="0" dirty="0">
                        <a:ln>
                          <a:noFill/>
                        </a:ln>
                        <a:solidFill>
                          <a:schemeClr val="tx1"/>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900" u="none" strike="noStrike" cap="none" normalizeH="0" baseline="0" dirty="0">
                          <a:ln>
                            <a:noFill/>
                          </a:ln>
                          <a:solidFill>
                            <a:schemeClr val="bg1"/>
                          </a:solidFill>
                          <a:effectLst/>
                        </a:rPr>
                        <a:t>Source</a:t>
                      </a:r>
                      <a:endParaRPr kumimoji="0" lang="en-US" sz="900" b="1" i="0" u="none" strike="noStrike" cap="none" normalizeH="0" baseline="0" dirty="0">
                        <a:ln>
                          <a:noFill/>
                        </a:ln>
                        <a:solidFill>
                          <a:schemeClr val="bg1"/>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900" u="none" strike="noStrike" cap="none" normalizeH="0" baseline="0" dirty="0">
                        <a:ln>
                          <a:noFill/>
                        </a:ln>
                        <a:solidFill>
                          <a:schemeClr val="bg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900" b="1" i="0" u="none" strike="noStrike" cap="none" normalizeH="0" baseline="0" dirty="0">
                        <a:ln>
                          <a:noFill/>
                        </a:ln>
                        <a:solidFill>
                          <a:schemeClr val="bg1"/>
                        </a:solidFill>
                        <a:effectLst/>
                        <a:latin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900" b="1" i="0" u="none" strike="noStrike" cap="none" normalizeH="0" baseline="0" dirty="0">
                        <a:ln>
                          <a:noFill/>
                        </a:ln>
                        <a:solidFill>
                          <a:schemeClr val="bg1"/>
                        </a:solidFill>
                        <a:effectLst/>
                        <a:latin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900" b="1" i="0" u="none" strike="noStrike" cap="none" normalizeH="0" baseline="0" dirty="0">
                          <a:ln>
                            <a:noFill/>
                          </a:ln>
                          <a:solidFill>
                            <a:schemeClr val="bg1"/>
                          </a:solidFill>
                          <a:effectLst/>
                          <a:latin typeface="Times New Roman" pitchFamily="18" charset="0"/>
                        </a:rPr>
                        <a:t>MDR</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900" u="none" strike="noStrike" cap="none" normalizeH="0" baseline="0" dirty="0">
                        <a:ln>
                          <a:noFill/>
                        </a:ln>
                        <a:solidFill>
                          <a:schemeClr val="bg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900" u="none" strike="noStrike" cap="none" normalizeH="0" baseline="0" dirty="0">
                        <a:ln>
                          <a:noFill/>
                        </a:ln>
                        <a:solidFill>
                          <a:schemeClr val="bg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900" u="none" strike="noStrike" cap="none" normalizeH="0" baseline="0" dirty="0">
                        <a:ln>
                          <a:noFill/>
                        </a:ln>
                        <a:solidFill>
                          <a:schemeClr val="bg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900" u="none" strike="noStrike" cap="none" normalizeH="0" baseline="0" dirty="0">
                          <a:ln>
                            <a:noFill/>
                          </a:ln>
                          <a:solidFill>
                            <a:schemeClr val="bg1"/>
                          </a:solidFill>
                          <a:effectLst/>
                        </a:rPr>
                        <a:t>Editor</a:t>
                      </a:r>
                      <a:endParaRPr kumimoji="0" lang="en-US" sz="900" b="1" i="0" u="none" strike="noStrike" cap="none" normalizeH="0" baseline="0" dirty="0">
                        <a:ln>
                          <a:noFill/>
                        </a:ln>
                        <a:solidFill>
                          <a:schemeClr val="bg1"/>
                        </a:solidFill>
                        <a:effectLst/>
                        <a:latin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900" u="none" strike="noStrike" cap="none" normalizeH="0" baseline="0" dirty="0">
                        <a:ln>
                          <a:noFill/>
                        </a:ln>
                        <a:solidFill>
                          <a:schemeClr val="bg1"/>
                        </a:solidFill>
                        <a:effectLst/>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900" b="1" i="0" u="none" strike="noStrike" cap="none" normalizeH="0" baseline="0" dirty="0">
                        <a:ln>
                          <a:noFill/>
                        </a:ln>
                        <a:solidFill>
                          <a:schemeClr val="bg1"/>
                        </a:solidFill>
                        <a:effectLst/>
                        <a:latin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900" b="1" i="0" u="none" strike="noStrike" cap="none" normalizeH="0" baseline="0" dirty="0">
                        <a:ln>
                          <a:noFill/>
                        </a:ln>
                        <a:solidFill>
                          <a:schemeClr val="bg1"/>
                        </a:solidFill>
                        <a:effectLst/>
                        <a:latin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900" b="1" i="0" u="none" strike="noStrike" cap="none" normalizeH="0" baseline="0" dirty="0">
                        <a:ln>
                          <a:noFill/>
                        </a:ln>
                        <a:solidFill>
                          <a:schemeClr val="bg1"/>
                        </a:solidFill>
                        <a:effectLst/>
                        <a:latin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900" u="none" strike="noStrike" cap="none" normalizeH="0" baseline="0" dirty="0">
                          <a:ln>
                            <a:noFill/>
                          </a:ln>
                          <a:solidFill>
                            <a:schemeClr val="bg1"/>
                          </a:solidFill>
                          <a:effectLst/>
                        </a:rPr>
                        <a:t>Snapshot Date</a:t>
                      </a:r>
                      <a:endParaRPr kumimoji="0" lang="en-US" sz="900" b="1" i="0" u="none" strike="noStrike" cap="none" normalizeH="0" baseline="0" dirty="0">
                        <a:ln>
                          <a:noFill/>
                        </a:ln>
                        <a:solidFill>
                          <a:schemeClr val="bg1"/>
                        </a:solidFill>
                        <a:effectLst/>
                        <a:latin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900" b="1" i="0" u="none" strike="noStrike" cap="none" normalizeH="0" baseline="0" dirty="0">
                        <a:ln>
                          <a:noFill/>
                        </a:ln>
                        <a:solidFill>
                          <a:schemeClr val="bg1"/>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7557412"/>
                  </a:ext>
                </a:extLst>
              </a:tr>
              <a:tr h="455490">
                <a:tc vMerge="1">
                  <a:txBody>
                    <a:bodyPr/>
                    <a:lstStyle/>
                    <a:p>
                      <a:endParaRPr lang="en-US"/>
                    </a:p>
                  </a:txBody>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u="none" strike="noStrike" cap="none" normalizeH="0" baseline="0" dirty="0">
                          <a:ln>
                            <a:noFill/>
                          </a:ln>
                          <a:effectLst/>
                        </a:rPr>
                        <a:t>Published</a:t>
                      </a:r>
                      <a:endParaRPr kumimoji="0" lang="en-US" sz="1100" b="1" i="0" u="none" strike="noStrike" cap="none" normalizeH="0" baseline="0" dirty="0">
                        <a:ln>
                          <a:noFill/>
                        </a:ln>
                        <a:solidFill>
                          <a:srgbClr val="00B050"/>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u="none" strike="noStrike" cap="none" normalizeH="0" baseline="0" dirty="0" err="1">
                          <a:ln>
                            <a:noFill/>
                          </a:ln>
                          <a:effectLst/>
                        </a:rPr>
                        <a:t>az</a:t>
                      </a:r>
                      <a:endParaRPr kumimoji="0" lang="en-US" sz="1400" b="1" i="0" u="none" strike="noStrike" cap="none" normalizeH="0" baseline="0" dirty="0">
                        <a:ln>
                          <a:noFill/>
                        </a:ln>
                        <a:solidFill>
                          <a:schemeClr val="folHlink"/>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Times New Roman" pitchFamily="18" charset="0"/>
                        </a:rPr>
                        <a:t>bd</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u="none" strike="noStrike" cap="none" normalizeH="0" baseline="0" dirty="0" err="1">
                          <a:ln>
                            <a:noFill/>
                          </a:ln>
                          <a:effectLst/>
                        </a:rPr>
                        <a:t>bc</a:t>
                      </a:r>
                      <a:endParaRPr kumimoji="0" lang="en-US" sz="1400" b="1" i="0" u="none" strike="noStrike" cap="none" normalizeH="0" baseline="0" dirty="0">
                        <a:ln>
                          <a:noFill/>
                        </a:ln>
                        <a:solidFill>
                          <a:schemeClr val="folHlink"/>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u="none" strike="noStrike" cap="none" normalizeH="0" baseline="0" dirty="0">
                          <a:ln>
                            <a:noFill/>
                          </a:ln>
                          <a:effectLst/>
                        </a:rPr>
                        <a:t>bb</a:t>
                      </a:r>
                      <a:endParaRPr kumimoji="0" lang="en-US" sz="1400" b="1" i="0" u="none" strike="noStrike" cap="none" normalizeH="0" baseline="0" dirty="0">
                        <a:ln>
                          <a:noFill/>
                        </a:ln>
                        <a:solidFill>
                          <a:schemeClr val="folHlink"/>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u="none" strike="noStrike" cap="none" normalizeH="0" baseline="0" dirty="0">
                          <a:ln>
                            <a:noFill/>
                          </a:ln>
                          <a:solidFill>
                            <a:schemeClr val="tx1"/>
                          </a:solidFill>
                          <a:effectLst/>
                        </a:rPr>
                        <a:t>me</a:t>
                      </a:r>
                      <a:endParaRPr kumimoji="0" lang="en-US" sz="1400" b="1" i="0" u="none" strike="noStrike" cap="none" normalizeH="0" baseline="0" dirty="0">
                        <a:ln>
                          <a:noFill/>
                        </a:ln>
                        <a:solidFill>
                          <a:schemeClr val="tx1"/>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u="none" strike="noStrike" cap="none" normalizeH="0" baseline="0" dirty="0">
                          <a:ln>
                            <a:noFill/>
                          </a:ln>
                          <a:solidFill>
                            <a:schemeClr val="tx1"/>
                          </a:solidFill>
                          <a:effectLst/>
                        </a:rPr>
                        <a:t>be</a:t>
                      </a:r>
                      <a:endParaRPr kumimoji="0" lang="en-US" sz="1400" b="1" i="0" u="none" strike="noStrike" cap="none" normalizeH="0" baseline="0" dirty="0">
                        <a:ln>
                          <a:noFill/>
                        </a:ln>
                        <a:solidFill>
                          <a:schemeClr val="tx1"/>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u="none" strike="noStrike" cap="none" normalizeH="0" baseline="0" dirty="0">
                          <a:ln>
                            <a:noFill/>
                          </a:ln>
                          <a:effectLst/>
                        </a:rPr>
                        <a:t> </a:t>
                      </a:r>
                      <a:endParaRPr kumimoji="0" lang="en-US" sz="1100" b="1" i="0" u="none" strike="noStrike" cap="none" normalizeH="0" baseline="0" dirty="0">
                        <a:ln>
                          <a:noFill/>
                        </a:ln>
                        <a:solidFill>
                          <a:schemeClr val="folHlink"/>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100" b="1" i="0" u="none" strike="noStrike" cap="none" normalizeH="0" baseline="0" dirty="0">
                        <a:ln>
                          <a:noFill/>
                        </a:ln>
                        <a:solidFill>
                          <a:schemeClr val="accent4"/>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dirty="0"/>
                    </a:p>
                  </a:txBody>
                  <a:tcPr/>
                </a:tc>
                <a:extLst>
                  <a:ext uri="{0D108BD9-81ED-4DB2-BD59-A6C34878D82A}">
                    <a16:rowId xmlns:a16="http://schemas.microsoft.com/office/drawing/2014/main" val="1841105578"/>
                  </a:ext>
                </a:extLst>
              </a:tr>
              <a:tr h="483013">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err="1">
                          <a:ln>
                            <a:noFill/>
                          </a:ln>
                          <a:solidFill>
                            <a:schemeClr val="tx1"/>
                          </a:solidFill>
                          <a:effectLst/>
                          <a:latin typeface="Times New Roman" pitchFamily="18" charset="0"/>
                        </a:rPr>
                        <a:t>az</a:t>
                      </a:r>
                      <a:endParaRPr kumimoji="0" lang="en-US" sz="1600" b="0" i="0" u="none" strike="noStrike" cap="none" normalizeH="0" baseline="0" dirty="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rgbClr val="002060"/>
                          </a:solidFill>
                          <a:effectLst/>
                          <a:latin typeface="Times New Roman" pitchFamily="18" charset="0"/>
                        </a:rPr>
                        <a:t>Y</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2060"/>
                          </a:solidFill>
                          <a:effectLst/>
                          <a:latin typeface="+mn-lt"/>
                        </a:rPr>
                        <a:t>4.1</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accent2"/>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lumMod val="95000"/>
                              <a:lumOff val="5000"/>
                            </a:schemeClr>
                          </a:solidFill>
                        </a:rPr>
                        <a:t>Word</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2060"/>
                          </a:solidFill>
                          <a:effectLst/>
                          <a:latin typeface="Times New Roman" pitchFamily="18" charset="0"/>
                        </a:rPr>
                        <a:t>Yes</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400" b="0" i="0" u="none" strike="noStrike" cap="none" normalizeH="0" baseline="0" dirty="0">
                          <a:ln>
                            <a:noFill/>
                          </a:ln>
                          <a:solidFill>
                            <a:schemeClr val="tx1"/>
                          </a:solidFill>
                          <a:effectLst/>
                          <a:latin typeface="Times New Roman" pitchFamily="18" charset="0"/>
                        </a:rPr>
                        <a:t>Roy Want, Chao </a:t>
                      </a:r>
                      <a:r>
                        <a:rPr kumimoji="0" lang="en-US" sz="1400" b="0" i="0" u="none" strike="noStrike" cap="none" normalizeH="0" baseline="0">
                          <a:ln>
                            <a:noFill/>
                          </a:ln>
                          <a:solidFill>
                            <a:schemeClr val="tx1"/>
                          </a:solidFill>
                          <a:effectLst/>
                          <a:latin typeface="Times New Roman" pitchFamily="18" charset="0"/>
                        </a:rPr>
                        <a:t>Chun Wang</a:t>
                      </a:r>
                      <a:endParaRPr kumimoji="0" lang="en-US" sz="1400" b="0" i="0" u="none" strike="noStrike" cap="none" normalizeH="0" baseline="0" dirty="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a:ln>
                            <a:noFill/>
                          </a:ln>
                          <a:solidFill>
                            <a:schemeClr val="tx1"/>
                          </a:solidFill>
                          <a:effectLst/>
                          <a:latin typeface="Times New Roman" pitchFamily="18" charset="0"/>
                        </a:rPr>
                        <a:t>7-Feb</a:t>
                      </a: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GB" sz="1200" b="0" i="0" u="none" strike="noStrike" cap="none" normalizeH="0" baseline="0" dirty="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93073376"/>
                  </a:ext>
                </a:extLst>
              </a:tr>
              <a:tr h="30480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bd</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rgbClr val="FF0000"/>
                          </a:solidFill>
                          <a:effectLst/>
                          <a:latin typeface="Times New Roman" pitchFamily="18" charset="0"/>
                        </a:rPr>
                        <a:t>Y</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2060"/>
                          </a:solidFill>
                          <a:effectLst/>
                          <a:latin typeface="+mn-lt"/>
                        </a:rPr>
                        <a:t>4.0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FF0000"/>
                          </a:solidFill>
                          <a:effectLst/>
                          <a:latin typeface="+mn-lt"/>
                        </a:rPr>
                        <a:t>4.0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rgbClr val="FF000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accent2"/>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kern="1200" dirty="0">
                          <a:solidFill>
                            <a:schemeClr val="tx1">
                              <a:lumMod val="95000"/>
                              <a:lumOff val="5000"/>
                            </a:schemeClr>
                          </a:solidFill>
                          <a:effectLst/>
                          <a:latin typeface="+mn-lt"/>
                          <a:ea typeface="+mn-ea"/>
                          <a:cs typeface="+mn-cs"/>
                        </a:rPr>
                        <a:t>FrameMaker</a:t>
                      </a:r>
                    </a:p>
                    <a:p>
                      <a:pPr algn="ctr"/>
                      <a:r>
                        <a:rPr lang="en-US" sz="1200" kern="1200" dirty="0">
                          <a:solidFill>
                            <a:schemeClr val="tx1">
                              <a:lumMod val="95000"/>
                              <a:lumOff val="5000"/>
                            </a:schemeClr>
                          </a:solidFill>
                          <a:effectLst/>
                          <a:latin typeface="+mn-lt"/>
                          <a:ea typeface="+mn-ea"/>
                          <a:cs typeface="+mn-cs"/>
                        </a:rPr>
                        <a:t>2020 release</a:t>
                      </a:r>
                      <a:endParaRPr lang="en-US" sz="1200" dirty="0">
                        <a:solidFill>
                          <a:schemeClr val="tx1">
                            <a:lumMod val="95000"/>
                            <a:lumOff val="5000"/>
                          </a:schemeClr>
                        </a:solidFill>
                      </a:endParaRPr>
                    </a:p>
                    <a:p>
                      <a:pPr algn="ctr"/>
                      <a:endParaRPr lang="en-US" sz="1200" dirty="0">
                        <a:solidFill>
                          <a:schemeClr val="tx1">
                            <a:lumMod val="95000"/>
                            <a:lumOff val="5000"/>
                          </a:schemeClr>
                        </a:solidFill>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2060"/>
                          </a:solidFill>
                          <a:effectLst/>
                          <a:latin typeface="Times New Roman" pitchFamily="18" charset="0"/>
                        </a:rPr>
                        <a:t>No</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400" b="0" i="0" u="none" strike="noStrike" cap="none" normalizeH="0" baseline="0" dirty="0" err="1">
                          <a:ln>
                            <a:noFill/>
                          </a:ln>
                          <a:solidFill>
                            <a:schemeClr val="tx1"/>
                          </a:solidFill>
                          <a:effectLst/>
                          <a:latin typeface="Times New Roman" pitchFamily="18" charset="0"/>
                        </a:rPr>
                        <a:t>Yujin</a:t>
                      </a:r>
                      <a:r>
                        <a:rPr kumimoji="0" lang="en-US" sz="1400" b="0" i="0" u="none" strike="noStrike" cap="none" normalizeH="0" baseline="0" dirty="0">
                          <a:ln>
                            <a:noFill/>
                          </a:ln>
                          <a:solidFill>
                            <a:schemeClr val="tx1"/>
                          </a:solidFill>
                          <a:effectLst/>
                          <a:latin typeface="Times New Roman" pitchFamily="18" charset="0"/>
                        </a:rPr>
                        <a:t> Noh</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a:ln>
                            <a:noFill/>
                          </a:ln>
                          <a:solidFill>
                            <a:schemeClr val="tx1"/>
                          </a:solidFill>
                          <a:effectLst/>
                          <a:latin typeface="Times New Roman" pitchFamily="18" charset="0"/>
                        </a:rPr>
                        <a:t>7-Mar</a:t>
                      </a:r>
                      <a:endParaRPr kumimoji="0" lang="en-US" sz="1200" b="0" i="0" u="none" strike="noStrike" cap="none" normalizeH="0" baseline="0" dirty="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504414803"/>
                  </a:ext>
                </a:extLst>
              </a:tr>
              <a:tr h="30480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err="1">
                          <a:ln>
                            <a:noFill/>
                          </a:ln>
                          <a:solidFill>
                            <a:schemeClr val="tx1"/>
                          </a:solidFill>
                          <a:effectLst/>
                          <a:latin typeface="Times New Roman" pitchFamily="18" charset="0"/>
                        </a:rPr>
                        <a:t>bc</a:t>
                      </a:r>
                      <a:endParaRPr kumimoji="0" lang="en-US" sz="1600" b="0" i="0" u="none" strike="noStrike" cap="none" normalizeH="0" baseline="0" dirty="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rgbClr val="FF0000"/>
                          </a:solidFill>
                          <a:effectLst/>
                          <a:latin typeface="Times New Roman" pitchFamily="18" charset="0"/>
                        </a:rPr>
                        <a:t>Y</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2060"/>
                          </a:solidFill>
                          <a:effectLst/>
                          <a:latin typeface="+mn-lt"/>
                        </a:rPr>
                        <a:t>4.0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FF0000"/>
                          </a:solidFill>
                          <a:effectLst/>
                          <a:latin typeface="+mn-lt"/>
                        </a:rPr>
                        <a:t>4.0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FF0000"/>
                          </a:solidFill>
                          <a:effectLst/>
                          <a:latin typeface="+mn-lt"/>
                        </a:rPr>
                        <a:t>3.0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accent2"/>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kern="1200" dirty="0">
                          <a:solidFill>
                            <a:schemeClr val="tx1">
                              <a:lumMod val="95000"/>
                              <a:lumOff val="5000"/>
                            </a:schemeClr>
                          </a:solidFill>
                          <a:effectLst/>
                          <a:latin typeface="+mn-lt"/>
                          <a:ea typeface="+mn-ea"/>
                          <a:cs typeface="+mn-cs"/>
                        </a:rPr>
                        <a:t>FrameMaker 2020 release</a:t>
                      </a:r>
                      <a:endParaRPr lang="en-US" sz="1200" dirty="0">
                        <a:solidFill>
                          <a:schemeClr val="tx1">
                            <a:lumMod val="95000"/>
                            <a:lumOff val="5000"/>
                          </a:schemeClr>
                        </a:solidFill>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2060"/>
                          </a:solidFill>
                          <a:effectLst/>
                          <a:latin typeface="Times New Roman" pitchFamily="18" charset="0"/>
                        </a:rPr>
                        <a:t>No</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400" b="0" i="0" u="none" strike="noStrike" cap="none" normalizeH="0" baseline="0" dirty="0">
                          <a:ln>
                            <a:noFill/>
                          </a:ln>
                          <a:solidFill>
                            <a:schemeClr val="tx1"/>
                          </a:solidFill>
                          <a:effectLst/>
                          <a:latin typeface="Times New Roman" pitchFamily="18" charset="0"/>
                        </a:rPr>
                        <a:t>Carol Ansley</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a:ln>
                            <a:noFill/>
                          </a:ln>
                          <a:solidFill>
                            <a:schemeClr val="tx1"/>
                          </a:solidFill>
                          <a:effectLst/>
                          <a:latin typeface="Times New Roman" pitchFamily="18" charset="0"/>
                        </a:rPr>
                        <a:t>7-Mar</a:t>
                      </a:r>
                      <a:endParaRPr kumimoji="0" lang="en-US" sz="1200" b="0" i="0" u="none" strike="noStrike" cap="none" normalizeH="0" baseline="0" dirty="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552362811"/>
                  </a:ext>
                </a:extLst>
              </a:tr>
              <a:tr h="45720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bb</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a:ln>
                            <a:noFill/>
                          </a:ln>
                          <a:solidFill>
                            <a:srgbClr val="FF0000"/>
                          </a:solidFill>
                          <a:effectLst/>
                          <a:latin typeface="Times New Roman" pitchFamily="18" charset="0"/>
                        </a:rPr>
                        <a:t>Y</a:t>
                      </a:r>
                      <a:endParaRPr kumimoji="0" lang="en-US" sz="1600" b="0" i="0" u="none" strike="noStrike" cap="none" normalizeH="0" baseline="0" dirty="0">
                        <a:ln>
                          <a:noFill/>
                        </a:ln>
                        <a:solidFill>
                          <a:srgbClr val="FF0000"/>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2060"/>
                          </a:solidFill>
                          <a:effectLst/>
                          <a:latin typeface="+mn-lt"/>
                        </a:rPr>
                        <a:t>4.0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2060"/>
                          </a:solidFill>
                          <a:effectLst/>
                          <a:latin typeface="+mn-lt"/>
                        </a:rPr>
                        <a:t>2.1</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2060"/>
                          </a:solidFill>
                          <a:effectLst/>
                          <a:latin typeface="+mn-lt"/>
                        </a:rPr>
                        <a:t>2..0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a:ln>
                            <a:noFill/>
                          </a:ln>
                          <a:solidFill>
                            <a:srgbClr val="002060"/>
                          </a:solidFill>
                          <a:effectLst/>
                          <a:latin typeface="+mn-lt"/>
                        </a:rPr>
                        <a:t>2.0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kern="1200" dirty="0">
                          <a:solidFill>
                            <a:schemeClr val="tx1">
                              <a:lumMod val="95000"/>
                              <a:lumOff val="5000"/>
                            </a:schemeClr>
                          </a:solidFill>
                          <a:effectLst/>
                          <a:latin typeface="+mn-lt"/>
                          <a:ea typeface="+mn-ea"/>
                          <a:cs typeface="+mn-cs"/>
                        </a:rPr>
                        <a:t>Word</a:t>
                      </a:r>
                      <a:endParaRPr lang="en-US" sz="1200" dirty="0">
                        <a:solidFill>
                          <a:schemeClr val="tx1">
                            <a:lumMod val="95000"/>
                            <a:lumOff val="5000"/>
                          </a:schemeClr>
                        </a:solidFill>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rgbClr val="002060"/>
                          </a:solidFill>
                        </a:rPr>
                        <a:t>No</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rPr>
                        <a:t>Volker Jungnickel, Harry </a:t>
                      </a:r>
                      <a:r>
                        <a:rPr lang="en-US" sz="1400" dirty="0" err="1">
                          <a:solidFill>
                            <a:schemeClr val="tx1"/>
                          </a:solidFill>
                        </a:rPr>
                        <a:t>Bims</a:t>
                      </a:r>
                      <a:endParaRPr lang="en-US" sz="1400" dirty="0">
                        <a:solidFill>
                          <a:schemeClr val="tx1"/>
                        </a:solidFill>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200" b="0" i="0" u="none" strike="noStrike" cap="none" normalizeH="0" baseline="0" dirty="0">
                          <a:ln>
                            <a:noFill/>
                          </a:ln>
                          <a:solidFill>
                            <a:schemeClr val="tx1"/>
                          </a:solidFill>
                          <a:effectLst/>
                          <a:latin typeface="Times New Roman" pitchFamily="18" charset="0"/>
                        </a:rPr>
                        <a:t>7-Apr</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660612243"/>
                  </a:ext>
                </a:extLst>
              </a:tr>
              <a:tr h="410503">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me</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600" b="0" i="0" u="none" strike="noStrike" cap="none" normalizeH="0" baseline="0" dirty="0">
                          <a:ln>
                            <a:noFill/>
                          </a:ln>
                          <a:solidFill>
                            <a:srgbClr val="002060"/>
                          </a:solidFill>
                          <a:effectLst/>
                          <a:latin typeface="Times New Roman" pitchFamily="18" charset="0"/>
                        </a:rPr>
                        <a:t>Y</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GB" sz="1200" b="0" i="0" u="none" strike="noStrike" cap="none" normalizeH="0" baseline="0" dirty="0">
                          <a:ln>
                            <a:noFill/>
                          </a:ln>
                          <a:solidFill>
                            <a:srgbClr val="FF0000"/>
                          </a:solidFill>
                          <a:effectLst/>
                          <a:latin typeface="+mn-lt"/>
                        </a:rPr>
                        <a:t>1.2</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lumMod val="95000"/>
                              <a:lumOff val="5000"/>
                            </a:schemeClr>
                          </a:solidFill>
                        </a:rPr>
                        <a:t>FrameMaker 2020 release</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a:ln>
                            <a:noFill/>
                          </a:ln>
                          <a:solidFill>
                            <a:srgbClr val="002060"/>
                          </a:solidFill>
                          <a:effectLst/>
                          <a:latin typeface="Times New Roman" pitchFamily="18" charset="0"/>
                        </a:rPr>
                        <a:t>No</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rPr>
                        <a:t>Emily Qi, Edward Au</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200" b="0" i="0" u="none" strike="noStrike" cap="none" normalizeH="0" baseline="0" dirty="0">
                          <a:ln>
                            <a:noFill/>
                          </a:ln>
                          <a:solidFill>
                            <a:schemeClr val="tx1"/>
                          </a:solidFill>
                          <a:effectLst/>
                          <a:latin typeface="Times New Roman" pitchFamily="18" charset="0"/>
                        </a:rPr>
                        <a:t>4-Mar</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2499157"/>
                  </a:ext>
                </a:extLst>
              </a:tr>
              <a:tr h="410503">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be</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600" b="0" i="0" u="none" strike="noStrike" cap="none" normalizeH="0" baseline="0" dirty="0">
                          <a:ln>
                            <a:noFill/>
                          </a:ln>
                          <a:solidFill>
                            <a:srgbClr val="FF0000"/>
                          </a:solidFill>
                          <a:effectLst/>
                          <a:latin typeface="Times New Roman" pitchFamily="18" charset="0"/>
                        </a:rPr>
                        <a:t>Y</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cap="none" normalizeH="0" baseline="0" dirty="0">
                          <a:ln>
                            <a:noFill/>
                          </a:ln>
                          <a:solidFill>
                            <a:srgbClr val="002060"/>
                          </a:solidFill>
                          <a:effectLst/>
                          <a:latin typeface="+mn-lt"/>
                        </a:rPr>
                        <a:t>4.0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cap="none" normalizeH="0" baseline="0" dirty="0">
                          <a:ln>
                            <a:noFill/>
                          </a:ln>
                          <a:solidFill>
                            <a:srgbClr val="002060"/>
                          </a:solidFill>
                          <a:effectLst/>
                          <a:latin typeface="+mn-lt"/>
                        </a:rPr>
                        <a:t>2.1</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cap="none" normalizeH="0" baseline="0" dirty="0">
                          <a:ln>
                            <a:noFill/>
                          </a:ln>
                          <a:solidFill>
                            <a:srgbClr val="002060"/>
                          </a:solidFill>
                          <a:effectLst/>
                          <a:latin typeface="+mn-lt"/>
                        </a:rPr>
                        <a:t>2.0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a:ln>
                            <a:noFill/>
                          </a:ln>
                          <a:solidFill>
                            <a:srgbClr val="002060"/>
                          </a:solidFill>
                          <a:effectLst/>
                          <a:latin typeface="+mn-lt"/>
                        </a:rPr>
                        <a:t>0.7</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GB" sz="1200" b="0" i="0" u="none" strike="noStrike" cap="none" normalizeH="0" baseline="0" dirty="0">
                          <a:ln>
                            <a:noFill/>
                          </a:ln>
                          <a:solidFill>
                            <a:srgbClr val="FF0000"/>
                          </a:solidFill>
                          <a:effectLst/>
                          <a:latin typeface="+mn-lt"/>
                        </a:rPr>
                        <a:t>1.1</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a:ln>
                            <a:noFill/>
                          </a:ln>
                          <a:solidFill>
                            <a:srgbClr val="FF0000"/>
                          </a:solidFill>
                          <a:effectLst/>
                          <a:latin typeface="+mn-lt"/>
                        </a:rPr>
                        <a:t>1.5</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lumMod val="95000"/>
                              <a:lumOff val="5000"/>
                            </a:schemeClr>
                          </a:solidFill>
                        </a:rPr>
                        <a:t>FrameMaker</a:t>
                      </a:r>
                    </a:p>
                    <a:p>
                      <a:pPr algn="ctr"/>
                      <a:r>
                        <a:rPr lang="en-US" sz="1200" dirty="0">
                          <a:solidFill>
                            <a:schemeClr val="tx1">
                              <a:lumMod val="95000"/>
                              <a:lumOff val="5000"/>
                            </a:schemeClr>
                          </a:solidFill>
                        </a:rPr>
                        <a:t>(old)</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a:ln>
                            <a:noFill/>
                          </a:ln>
                          <a:solidFill>
                            <a:srgbClr val="002060"/>
                          </a:solidFill>
                          <a:effectLst/>
                          <a:latin typeface="Times New Roman" pitchFamily="18" charset="0"/>
                        </a:rPr>
                        <a:t>No</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rPr>
                        <a:t>Edward Au</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200" b="0" i="0" u="none" strike="noStrike" cap="none" normalizeH="0" baseline="0" dirty="0">
                          <a:ln>
                            <a:noFill/>
                          </a:ln>
                          <a:solidFill>
                            <a:schemeClr val="tx1"/>
                          </a:solidFill>
                          <a:effectLst/>
                          <a:latin typeface="Times New Roman" pitchFamily="18" charset="0"/>
                        </a:rPr>
                        <a:t>7-Mar</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58542191"/>
                  </a:ext>
                </a:extLst>
              </a:tr>
              <a:tr h="410503">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dirty="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GB" sz="1600" b="0" i="0" u="none" strike="noStrike" cap="none" normalizeH="0" baseline="0" dirty="0">
                        <a:ln>
                          <a:noFill/>
                        </a:ln>
                        <a:solidFill>
                          <a:srgbClr val="002060"/>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solidFill>
                          <a:srgbClr val="002060"/>
                        </a:solidFill>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solidFill>
                          <a:srgbClr val="002060"/>
                        </a:solidFill>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solidFill>
                          <a:srgbClr val="002060"/>
                        </a:solidFill>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GB" sz="1200" b="0" i="0" u="none" strike="noStrike" cap="none" normalizeH="0" baseline="0" dirty="0">
                        <a:ln>
                          <a:noFill/>
                        </a:ln>
                        <a:solidFill>
                          <a:srgbClr val="FF000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dirty="0">
                        <a:solidFill>
                          <a:schemeClr val="tx1">
                            <a:lumMod val="95000"/>
                            <a:lumOff val="5000"/>
                          </a:schemeClr>
                        </a:solidFill>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dirty="0">
                        <a:solidFill>
                          <a:srgbClr val="002060"/>
                        </a:solidFill>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600" dirty="0">
                        <a:solidFill>
                          <a:srgbClr val="002060"/>
                        </a:solidFill>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GB" sz="1400" b="0" i="0" u="none" strike="noStrike" cap="none" normalizeH="0" baseline="0" dirty="0">
                        <a:ln>
                          <a:noFill/>
                        </a:ln>
                        <a:solidFill>
                          <a:srgbClr val="002060"/>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11138465"/>
                  </a:ext>
                </a:extLst>
              </a:tr>
              <a:tr h="410503">
                <a:tc>
                  <a:txBody>
                    <a:bodyPr/>
                    <a:lstStyle/>
                    <a:p>
                      <a:pPr algn="ct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rgbClr val="FF000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rgbClr val="FF000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rgbClr val="FF000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rgbClr val="FF000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rgbClr val="FF000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rgbClr val="FF000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rgbClr val="FF000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rgbClr val="00206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2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400" dirty="0">
                        <a:solidFill>
                          <a:srgbClr val="00206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600"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85866631"/>
                  </a:ext>
                </a:extLst>
              </a:tr>
              <a:tr h="205252">
                <a:tc>
                  <a:txBody>
                    <a:bodyPr/>
                    <a:lstStyle/>
                    <a:p>
                      <a:pPr algn="ct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rgbClr val="FF000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rgbClr val="FF000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rgbClr val="FF000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rgbClr val="FF000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2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400" dirty="0">
                        <a:solidFill>
                          <a:srgbClr val="00206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600" dirty="0">
                        <a:solidFill>
                          <a:srgbClr val="00206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548918916"/>
                  </a:ext>
                </a:extLst>
              </a:tr>
              <a:tr h="205252">
                <a:tc>
                  <a:txBody>
                    <a:bodyPr/>
                    <a:lstStyle/>
                    <a:p>
                      <a:pPr algn="ct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dirty="0">
                        <a:solidFill>
                          <a:srgbClr val="00B05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rgbClr val="FF000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rgbClr val="00206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rgbClr val="00206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rgbClr val="00206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rgbClr val="FF000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400" dirty="0">
                        <a:solidFill>
                          <a:srgbClr val="00206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600" dirty="0">
                        <a:solidFill>
                          <a:srgbClr val="00206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41030737"/>
                  </a:ext>
                </a:extLst>
              </a:tr>
            </a:tbl>
          </a:graphicData>
        </a:graphic>
      </p:graphicFrame>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6" name="Date Placeholder 5"/>
          <p:cNvSpPr>
            <a:spLocks noGrp="1"/>
          </p:cNvSpPr>
          <p:nvPr>
            <p:ph type="dt" idx="15"/>
          </p:nvPr>
        </p:nvSpPr>
        <p:spPr/>
        <p:txBody>
          <a:bodyPr/>
          <a:lstStyle/>
          <a:p>
            <a:r>
              <a:rPr lang="en-US"/>
              <a:t>May 2022</a:t>
            </a:r>
            <a:endParaRPr lang="en-GB" dirty="0"/>
          </a:p>
        </p:txBody>
      </p:sp>
      <p:sp>
        <p:nvSpPr>
          <p:cNvPr id="7" name="Text Box 116"/>
          <p:cNvSpPr txBox="1">
            <a:spLocks noChangeArrowheads="1"/>
          </p:cNvSpPr>
          <p:nvPr/>
        </p:nvSpPr>
        <p:spPr bwMode="auto">
          <a:xfrm>
            <a:off x="9753600" y="670986"/>
            <a:ext cx="1295400" cy="646331"/>
          </a:xfrm>
          <a:prstGeom prst="rect">
            <a:avLst/>
          </a:prstGeom>
          <a:solidFill>
            <a:srgbClr val="92D050"/>
          </a:solidFill>
          <a:ln w="12700">
            <a:noFill/>
            <a:miter lim="800000"/>
            <a:headEnd type="none" w="sm" len="sm"/>
            <a:tailEnd type="none" w="sm" len="sm"/>
          </a:ln>
        </p:spPr>
        <p:txBody>
          <a:bodyPr>
            <a:spAutoFit/>
          </a:bodyPr>
          <a:lstStyle/>
          <a:p>
            <a:pPr algn="ctr"/>
            <a:r>
              <a:rPr lang="en-US" sz="1200" dirty="0"/>
              <a:t>Most current doc shaded green.</a:t>
            </a:r>
            <a:endParaRPr lang="en-US" sz="1200" b="1" dirty="0"/>
          </a:p>
        </p:txBody>
      </p:sp>
      <p:sp>
        <p:nvSpPr>
          <p:cNvPr id="8" name="Text Box 231"/>
          <p:cNvSpPr txBox="1">
            <a:spLocks noChangeArrowheads="1"/>
          </p:cNvSpPr>
          <p:nvPr/>
        </p:nvSpPr>
        <p:spPr bwMode="auto">
          <a:xfrm>
            <a:off x="687316" y="580101"/>
            <a:ext cx="1219200" cy="338554"/>
          </a:xfrm>
          <a:prstGeom prst="rect">
            <a:avLst/>
          </a:prstGeom>
          <a:noFill/>
          <a:ln w="9525">
            <a:noFill/>
            <a:miter lim="800000"/>
            <a:headEnd/>
            <a:tailEnd/>
          </a:ln>
        </p:spPr>
        <p:txBody>
          <a:bodyPr wrap="square">
            <a:spAutoFit/>
          </a:bodyPr>
          <a:lstStyle/>
          <a:p>
            <a:pPr eaLnBrk="1" hangingPunct="1">
              <a:spcBef>
                <a:spcPct val="50000"/>
              </a:spcBef>
            </a:pPr>
            <a:r>
              <a:rPr lang="en-US" sz="1600" dirty="0">
                <a:solidFill>
                  <a:srgbClr val="FF0000"/>
                </a:solidFill>
                <a:latin typeface="Arial" charset="0"/>
              </a:rPr>
              <a:t>May 2022</a:t>
            </a:r>
            <a:endParaRPr lang="en-US" sz="1800" dirty="0">
              <a:solidFill>
                <a:srgbClr val="FF0000"/>
              </a:solidFill>
              <a:latin typeface="Arial" charset="0"/>
            </a:endParaRPr>
          </a:p>
        </p:txBody>
      </p:sp>
      <p:sp>
        <p:nvSpPr>
          <p:cNvPr id="9" name="Text Box 116"/>
          <p:cNvSpPr txBox="1">
            <a:spLocks noChangeArrowheads="1"/>
          </p:cNvSpPr>
          <p:nvPr/>
        </p:nvSpPr>
        <p:spPr bwMode="auto">
          <a:xfrm>
            <a:off x="687316" y="761104"/>
            <a:ext cx="1676400" cy="461665"/>
          </a:xfrm>
          <a:prstGeom prst="rect">
            <a:avLst/>
          </a:prstGeom>
          <a:noFill/>
          <a:ln w="12700">
            <a:noFill/>
            <a:miter lim="800000"/>
            <a:headEnd type="none" w="sm" len="sm"/>
            <a:tailEnd type="none" w="sm" len="sm"/>
          </a:ln>
        </p:spPr>
        <p:txBody>
          <a:bodyPr>
            <a:spAutoFit/>
          </a:bodyPr>
          <a:lstStyle/>
          <a:p>
            <a:r>
              <a:rPr lang="en-US" sz="1200" dirty="0">
                <a:solidFill>
                  <a:srgbClr val="FF0000"/>
                </a:solidFill>
              </a:rPr>
              <a:t>Changes from  last report shown in </a:t>
            </a:r>
            <a:r>
              <a:rPr lang="en-US" sz="1200" b="1" dirty="0">
                <a:solidFill>
                  <a:srgbClr val="FF0000"/>
                </a:solidFill>
              </a:rPr>
              <a:t>red.</a:t>
            </a:r>
          </a:p>
        </p:txBody>
      </p:sp>
    </p:spTree>
    <p:extLst>
      <p:ext uri="{BB962C8B-B14F-4D97-AF65-F5344CB8AC3E}">
        <p14:creationId xmlns:p14="http://schemas.microsoft.com/office/powerpoint/2010/main" val="388495795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Editor Backup Practices</a:t>
            </a:r>
            <a:endParaRPr lang="en-GB" dirty="0"/>
          </a:p>
        </p:txBody>
      </p:sp>
      <p:sp>
        <p:nvSpPr>
          <p:cNvPr id="9218" name="Rectangle 2"/>
          <p:cNvSpPr>
            <a:spLocks noGrp="1" noChangeArrowheads="1"/>
          </p:cNvSpPr>
          <p:nvPr>
            <p:ph idx="1"/>
          </p:nvPr>
        </p:nvSpPr>
        <p:spPr>
          <a:ln/>
        </p:spPr>
        <p:txBody>
          <a:bodyPr/>
          <a:lstStyle/>
          <a:p>
            <a:r>
              <a:rPr lang="en-US" dirty="0"/>
              <a:t>The IEEE Servers provide durable places to retain the 802.11 source files, drawing files, and other components of drafts.</a:t>
            </a:r>
          </a:p>
          <a:p>
            <a:r>
              <a:rPr lang="en-US" dirty="0"/>
              <a:t>Our best practice is that after a draft is posted in the Member’s Area, a zip file containing all the clean source files, drawing files and other components should be created and sent to the </a:t>
            </a:r>
            <a:r>
              <a:rPr lang="en-US" dirty="0" err="1"/>
              <a:t>iMeetCentral</a:t>
            </a:r>
            <a:r>
              <a:rPr lang="en-US" dirty="0"/>
              <a:t> source code archive for safekeeping. </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21</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427717832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IEEE </a:t>
            </a:r>
            <a:r>
              <a:rPr lang="en-GB" dirty="0" err="1"/>
              <a:t>iMeet</a:t>
            </a:r>
            <a:r>
              <a:rPr lang="en-GB" dirty="0"/>
              <a:t> central</a:t>
            </a:r>
          </a:p>
        </p:txBody>
      </p:sp>
      <p:sp>
        <p:nvSpPr>
          <p:cNvPr id="9218" name="Rectangle 2"/>
          <p:cNvSpPr>
            <a:spLocks noGrp="1" noChangeArrowheads="1"/>
          </p:cNvSpPr>
          <p:nvPr>
            <p:ph idx="1"/>
          </p:nvPr>
        </p:nvSpPr>
        <p:spPr>
          <a:ln/>
        </p:spPr>
        <p:txBody>
          <a:bodyPr/>
          <a:lstStyle/>
          <a:p>
            <a:r>
              <a:rPr lang="en-GB" dirty="0"/>
              <a:t>IEEE-SA </a:t>
            </a:r>
            <a:r>
              <a:rPr lang="en-GB" dirty="0" err="1"/>
              <a:t>iMeet</a:t>
            </a:r>
            <a:r>
              <a:rPr lang="en-GB" dirty="0"/>
              <a:t> central site</a:t>
            </a:r>
          </a:p>
          <a:p>
            <a:r>
              <a:rPr lang="en-US" dirty="0">
                <a:hlinkClick r:id="rId3"/>
              </a:rPr>
              <a:t>https://imeetcentral.com/</a:t>
            </a:r>
            <a:endParaRPr lang="en-US" dirty="0"/>
          </a:p>
          <a:p>
            <a:r>
              <a:rPr lang="en-US" dirty="0"/>
              <a:t>Also used to share emails and large files</a:t>
            </a:r>
          </a:p>
          <a:p>
            <a:r>
              <a:rPr lang="en-US" dirty="0"/>
              <a:t>Upload zip files to central site</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22</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202389963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Publication process</a:t>
            </a:r>
          </a:p>
        </p:txBody>
      </p:sp>
      <p:sp>
        <p:nvSpPr>
          <p:cNvPr id="9218" name="Rectangle 2"/>
          <p:cNvSpPr>
            <a:spLocks noGrp="1" noChangeArrowheads="1"/>
          </p:cNvSpPr>
          <p:nvPr>
            <p:ph idx="1"/>
          </p:nvPr>
        </p:nvSpPr>
        <p:spPr>
          <a:ln/>
        </p:spPr>
        <p:txBody>
          <a:bodyPr/>
          <a:lstStyle/>
          <a:p>
            <a:r>
              <a:rPr lang="en-US" sz="2000" dirty="0"/>
              <a:t>Publication editor creates a marked up PDF with editorial changes highlighted</a:t>
            </a:r>
          </a:p>
          <a:p>
            <a:r>
              <a:rPr lang="en-US" sz="2000" dirty="0"/>
              <a:t>802.11 technical editor forms a review committee, usual the task group editor and one other person associated with 802.11 editing</a:t>
            </a:r>
          </a:p>
          <a:p>
            <a:r>
              <a:rPr lang="en-US" sz="2000" dirty="0"/>
              <a:t>Each member of the committee should review each change proposed by the publication editor</a:t>
            </a:r>
          </a:p>
          <a:p>
            <a:r>
              <a:rPr lang="en-US" sz="2000" dirty="0"/>
              <a:t>Pay particular attention to</a:t>
            </a:r>
          </a:p>
          <a:p>
            <a:pPr lvl="1"/>
            <a:r>
              <a:rPr lang="en-US" sz="1800" dirty="0"/>
              <a:t>Reconstructed sentences</a:t>
            </a:r>
          </a:p>
          <a:p>
            <a:pPr lvl="1"/>
            <a:r>
              <a:rPr lang="en-US" sz="1800" dirty="0"/>
              <a:t>Tables with number changes</a:t>
            </a:r>
          </a:p>
          <a:p>
            <a:pPr lvl="1"/>
            <a:r>
              <a:rPr lang="en-US" sz="1800" dirty="0"/>
              <a:t>ANA assignments</a:t>
            </a:r>
          </a:p>
          <a:p>
            <a:r>
              <a:rPr lang="en-US" sz="2000" dirty="0"/>
              <a:t>The review process is complete when all publication changes have been reviewed</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23</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288130659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Two Technical Editors</a:t>
            </a:r>
          </a:p>
        </p:txBody>
      </p:sp>
      <p:sp>
        <p:nvSpPr>
          <p:cNvPr id="9218" name="Rectangle 2"/>
          <p:cNvSpPr>
            <a:spLocks noGrp="1" noChangeArrowheads="1"/>
          </p:cNvSpPr>
          <p:nvPr>
            <p:ph idx="1"/>
          </p:nvPr>
        </p:nvSpPr>
        <p:spPr>
          <a:ln/>
        </p:spPr>
        <p:txBody>
          <a:bodyPr/>
          <a:lstStyle/>
          <a:p>
            <a:r>
              <a:rPr lang="en-US" dirty="0"/>
              <a:t>Peter Ecclesine will run the face to face meetings</a:t>
            </a:r>
          </a:p>
          <a:p>
            <a:r>
              <a:rPr lang="en-US" dirty="0"/>
              <a:t>Robert Stacey will run the publication process</a:t>
            </a:r>
          </a:p>
          <a:p>
            <a:r>
              <a:rPr lang="en-US" dirty="0"/>
              <a:t>Robert Stacey is the ANA administrator</a:t>
            </a:r>
          </a:p>
          <a:p>
            <a:r>
              <a:rPr lang="en-US" dirty="0"/>
              <a:t>All are on the Editor’s email list.</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24</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63798239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Build a list of Editor’s meeting discussion topics</a:t>
            </a:r>
            <a:endParaRPr lang="en-GB" dirty="0"/>
          </a:p>
        </p:txBody>
      </p:sp>
      <p:sp>
        <p:nvSpPr>
          <p:cNvPr id="3" name="Content Placeholder 2"/>
          <p:cNvSpPr>
            <a:spLocks noGrp="1"/>
          </p:cNvSpPr>
          <p:nvPr>
            <p:ph idx="1"/>
          </p:nvPr>
        </p:nvSpPr>
        <p:spPr/>
        <p:txBody>
          <a:bodyPr/>
          <a:lstStyle/>
          <a:p>
            <a:r>
              <a:rPr lang="en-GB" sz="2000" dirty="0"/>
              <a:t>Jan 2022 – </a:t>
            </a:r>
            <a:r>
              <a:rPr lang="en-GB" sz="2000" dirty="0" err="1"/>
              <a:t>imeetcentral</a:t>
            </a:r>
            <a:r>
              <a:rPr lang="en-GB" sz="2000" dirty="0"/>
              <a:t> assess to the file system and management</a:t>
            </a:r>
          </a:p>
          <a:p>
            <a:r>
              <a:rPr lang="en-GB" sz="2000" dirty="0"/>
              <a:t>Volker asks about Word macro issues on version numbers? Figure numbers. Carol Ansley volunteers. </a:t>
            </a:r>
          </a:p>
          <a:p>
            <a:r>
              <a:rPr lang="en-GB" sz="1800" dirty="0"/>
              <a:t>Jan 21 - MIB normative text that should be in the main body? The default values are used outside the standard</a:t>
            </a:r>
          </a:p>
          <a:p>
            <a:r>
              <a:rPr lang="en-GB" sz="1800" dirty="0"/>
              <a:t>Sept 21 - How well the MAC description supports multiple PHY descriptions? </a:t>
            </a:r>
          </a:p>
          <a:p>
            <a:r>
              <a:rPr lang="en-GB" sz="1800" dirty="0"/>
              <a:t>	11ba is a mix; security is in baseline clause, remainder is more modular. </a:t>
            </a:r>
          </a:p>
          <a:p>
            <a:r>
              <a:rPr lang="en-GB" sz="1800" dirty="0"/>
              <a:t>	11az has no separate MAC</a:t>
            </a:r>
          </a:p>
          <a:p>
            <a:r>
              <a:rPr lang="en-GB" sz="1800" dirty="0"/>
              <a:t>	11bb three PHYs and separate MAC, keep the MAC close to the PHYs</a:t>
            </a:r>
          </a:p>
          <a:p>
            <a:r>
              <a:rPr lang="en-GB" sz="1800" dirty="0"/>
              <a:t> 	11bc not far enough along –</a:t>
            </a:r>
          </a:p>
          <a:p>
            <a:r>
              <a:rPr lang="en-GB" sz="1800" dirty="0"/>
              <a:t>     11bd has short MAC (~3 pages), MAC changes are in main clauses</a:t>
            </a:r>
          </a:p>
          <a:p>
            <a:r>
              <a:rPr lang="en-GB" sz="2000" dirty="0"/>
              <a:t>     </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25</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May 2022</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0BA557-60AB-4DAC-9CCA-0C1A5AC3841D}"/>
              </a:ext>
            </a:extLst>
          </p:cNvPr>
          <p:cNvSpPr>
            <a:spLocks noGrp="1"/>
          </p:cNvSpPr>
          <p:nvPr>
            <p:ph type="title"/>
          </p:nvPr>
        </p:nvSpPr>
        <p:spPr/>
        <p:txBody>
          <a:bodyPr/>
          <a:lstStyle/>
          <a:p>
            <a:r>
              <a:rPr lang="en-US" dirty="0"/>
              <a:t>Editors Emeritus</a:t>
            </a:r>
            <a:br>
              <a:rPr lang="en-US" dirty="0"/>
            </a:br>
            <a:endParaRPr lang="en-US" dirty="0"/>
          </a:p>
        </p:txBody>
      </p:sp>
      <p:sp>
        <p:nvSpPr>
          <p:cNvPr id="3" name="Content Placeholder 2">
            <a:extLst>
              <a:ext uri="{FF2B5EF4-FFF2-40B4-BE49-F238E27FC236}">
                <a16:creationId xmlns:a16="http://schemas.microsoft.com/office/drawing/2014/main" id="{B35E45FD-9FA1-4E6D-818A-38E342C9400E}"/>
              </a:ext>
            </a:extLst>
          </p:cNvPr>
          <p:cNvSpPr>
            <a:spLocks noGrp="1"/>
          </p:cNvSpPr>
          <p:nvPr>
            <p:ph idx="1"/>
          </p:nvPr>
        </p:nvSpPr>
        <p:spPr/>
        <p:txBody>
          <a:bodyPr/>
          <a:lstStyle/>
          <a:p>
            <a:pPr lvl="1"/>
            <a:r>
              <a:rPr lang="en-US" sz="1400" dirty="0" err="1"/>
              <a:t>TGaa</a:t>
            </a:r>
            <a:r>
              <a:rPr lang="en-US" sz="1400" dirty="0"/>
              <a:t> – Alex Ashley – </a:t>
            </a:r>
            <a:r>
              <a:rPr lang="en-US" sz="1400" dirty="0">
                <a:hlinkClick r:id="rId2"/>
              </a:rPr>
              <a:t>alex.ashley@hotmail.co.uk</a:t>
            </a:r>
            <a:r>
              <a:rPr lang="en-US" sz="1400" dirty="0"/>
              <a:t>	</a:t>
            </a:r>
          </a:p>
          <a:p>
            <a:pPr lvl="1"/>
            <a:r>
              <a:rPr lang="en-US" sz="1400" dirty="0" err="1"/>
              <a:t>TGac</a:t>
            </a:r>
            <a:r>
              <a:rPr lang="en-US" sz="1400" dirty="0"/>
              <a:t> – Robert Stacey – </a:t>
            </a:r>
            <a:r>
              <a:rPr lang="en-US" sz="1400" dirty="0">
                <a:hlinkClick r:id="rId3"/>
              </a:rPr>
              <a:t>robert.stacey@intel.com</a:t>
            </a:r>
            <a:r>
              <a:rPr lang="en-US" sz="1400" dirty="0"/>
              <a:t> </a:t>
            </a:r>
          </a:p>
          <a:p>
            <a:pPr lvl="1"/>
            <a:r>
              <a:rPr lang="en-US" sz="1400" dirty="0" err="1"/>
              <a:t>TGad</a:t>
            </a:r>
            <a:r>
              <a:rPr lang="en-US" sz="1400" dirty="0"/>
              <a:t> – Carlos </a:t>
            </a:r>
            <a:r>
              <a:rPr lang="en-US" sz="1400" dirty="0" err="1"/>
              <a:t>Cordeiro</a:t>
            </a:r>
            <a:r>
              <a:rPr lang="en-US" sz="1400" dirty="0"/>
              <a:t> – </a:t>
            </a:r>
            <a:r>
              <a:rPr lang="en-US" sz="1400" dirty="0">
                <a:hlinkClick r:id="rId4"/>
              </a:rPr>
              <a:t>carlos.cordeiro@intel.com</a:t>
            </a:r>
            <a:r>
              <a:rPr lang="en-US" sz="1400" dirty="0"/>
              <a:t>  </a:t>
            </a:r>
          </a:p>
          <a:p>
            <a:pPr lvl="1"/>
            <a:r>
              <a:rPr lang="en-US" sz="1400" dirty="0" err="1"/>
              <a:t>TGae</a:t>
            </a:r>
            <a:r>
              <a:rPr lang="en-US" sz="1400" dirty="0"/>
              <a:t> – Henry </a:t>
            </a:r>
            <a:r>
              <a:rPr lang="en-US" sz="1400" dirty="0" err="1"/>
              <a:t>Ptasinski</a:t>
            </a:r>
            <a:r>
              <a:rPr lang="en-US" sz="1400" dirty="0"/>
              <a:t> – </a:t>
            </a:r>
            <a:r>
              <a:rPr lang="en-US" sz="1400" dirty="0">
                <a:hlinkClick r:id="rId5"/>
              </a:rPr>
              <a:t>henry@LOGOUT.COM</a:t>
            </a:r>
            <a:r>
              <a:rPr lang="en-US" sz="1400" dirty="0"/>
              <a:t> </a:t>
            </a:r>
          </a:p>
          <a:p>
            <a:pPr lvl="1"/>
            <a:r>
              <a:rPr lang="en-US" sz="1400" dirty="0" err="1"/>
              <a:t>TGaf</a:t>
            </a:r>
            <a:r>
              <a:rPr lang="en-US" sz="1400" dirty="0"/>
              <a:t> – Peter Ecclesine – </a:t>
            </a:r>
            <a:r>
              <a:rPr lang="en-US" sz="1400" dirty="0">
                <a:hlinkClick r:id="rId6"/>
              </a:rPr>
              <a:t>petere@ieee.org</a:t>
            </a:r>
            <a:r>
              <a:rPr lang="en-US" sz="1400" dirty="0"/>
              <a:t>  </a:t>
            </a:r>
          </a:p>
          <a:p>
            <a:pPr lvl="1"/>
            <a:r>
              <a:rPr lang="en-US" sz="1400" dirty="0" err="1"/>
              <a:t>REVmc</a:t>
            </a:r>
            <a:r>
              <a:rPr lang="en-US" sz="1400" dirty="0"/>
              <a:t> – Adrian Stephens – </a:t>
            </a:r>
            <a:r>
              <a:rPr lang="en-US" sz="1400" dirty="0">
                <a:hlinkClick r:id="rId7"/>
              </a:rPr>
              <a:t>adrian.p.stephens@ieee.org</a:t>
            </a:r>
            <a:r>
              <a:rPr lang="en-US" sz="1400" dirty="0"/>
              <a:t> , Edward Au – </a:t>
            </a:r>
            <a:r>
              <a:rPr lang="en-US" sz="1400" u="sng" dirty="0">
                <a:hlinkClick r:id="rId8"/>
              </a:rPr>
              <a:t>edward.ks.au@huawei.com</a:t>
            </a:r>
            <a:r>
              <a:rPr lang="en-US" sz="1400" dirty="0"/>
              <a:t>, Emily Qi – </a:t>
            </a:r>
            <a:r>
              <a:rPr lang="en-US" sz="1400" dirty="0">
                <a:hlinkClick r:id="rId9"/>
              </a:rPr>
              <a:t>emily.h.qi@intel.com</a:t>
            </a:r>
            <a:r>
              <a:rPr lang="en-US" sz="1400" dirty="0"/>
              <a:t> </a:t>
            </a:r>
          </a:p>
          <a:p>
            <a:pPr lvl="1"/>
            <a:r>
              <a:rPr lang="en-US" sz="1400" dirty="0" err="1"/>
              <a:t>TGah</a:t>
            </a:r>
            <a:r>
              <a:rPr lang="en-US" sz="1400" dirty="0"/>
              <a:t> – </a:t>
            </a:r>
            <a:r>
              <a:rPr lang="en-US" sz="1400" dirty="0" err="1"/>
              <a:t>Yongho</a:t>
            </a:r>
            <a:r>
              <a:rPr lang="en-US" sz="1400" dirty="0"/>
              <a:t> Seok </a:t>
            </a:r>
            <a:r>
              <a:rPr lang="en-US" sz="1400" dirty="0">
                <a:hlinkClick r:id="rId10"/>
              </a:rPr>
              <a:t>yongho.seok@gmail.com</a:t>
            </a:r>
            <a:r>
              <a:rPr lang="en-US" sz="1400" dirty="0"/>
              <a:t>,  Alfred </a:t>
            </a:r>
            <a:r>
              <a:rPr lang="en-US" sz="1400" dirty="0" err="1"/>
              <a:t>Asterjadhi</a:t>
            </a:r>
            <a:r>
              <a:rPr lang="en-US" sz="1400" dirty="0"/>
              <a:t> – </a:t>
            </a:r>
            <a:r>
              <a:rPr lang="en-US" sz="1400" dirty="0">
                <a:hlinkClick r:id="rId11"/>
              </a:rPr>
              <a:t>aasterja@qti.qualcomm.com</a:t>
            </a:r>
            <a:r>
              <a:rPr lang="en-US" sz="1400" dirty="0"/>
              <a:t>  </a:t>
            </a:r>
          </a:p>
          <a:p>
            <a:pPr lvl="1"/>
            <a:r>
              <a:rPr lang="en-US" sz="1400" dirty="0" err="1"/>
              <a:t>TGai</a:t>
            </a:r>
            <a:r>
              <a:rPr lang="en-US" sz="1400" dirty="0"/>
              <a:t> - </a:t>
            </a:r>
            <a:r>
              <a:rPr lang="en-US" sz="1400" dirty="0">
                <a:hlinkClick r:id="rId12"/>
              </a:rPr>
              <a:t>LRA@tiac.net</a:t>
            </a:r>
            <a:r>
              <a:rPr lang="en-US" sz="1400" dirty="0"/>
              <a:t>, Ping FANG </a:t>
            </a:r>
            <a:r>
              <a:rPr lang="en-US" sz="1400" dirty="0">
                <a:hlinkClick r:id="rId13"/>
              </a:rPr>
              <a:t>Ping.FANG@huawei.com </a:t>
            </a:r>
            <a:endParaRPr lang="en-US" sz="1400" dirty="0"/>
          </a:p>
          <a:p>
            <a:pPr lvl="1"/>
            <a:r>
              <a:rPr lang="en-US" sz="1200" dirty="0" err="1"/>
              <a:t>TGaj</a:t>
            </a:r>
            <a:r>
              <a:rPr lang="en-US" sz="1200" dirty="0"/>
              <a:t> – </a:t>
            </a:r>
            <a:r>
              <a:rPr lang="en-US" sz="1200" dirty="0" err="1"/>
              <a:t>Jiamin</a:t>
            </a:r>
            <a:r>
              <a:rPr lang="en-US" sz="1200" dirty="0"/>
              <a:t> CHEN – </a:t>
            </a:r>
            <a:r>
              <a:rPr lang="en-US" sz="1200" dirty="0">
                <a:hlinkClick r:id="rId14"/>
              </a:rPr>
              <a:t>jiamin.chen@mail01.huawei.com</a:t>
            </a:r>
            <a:r>
              <a:rPr lang="en-US" sz="1200" dirty="0"/>
              <a:t> , </a:t>
            </a:r>
            <a:r>
              <a:rPr lang="en-US" sz="1200" dirty="0" err="1"/>
              <a:t>Shiwen</a:t>
            </a:r>
            <a:r>
              <a:rPr lang="en-US" sz="1200" dirty="0"/>
              <a:t> He – </a:t>
            </a:r>
            <a:r>
              <a:rPr lang="en-US" sz="1200" u="sng" dirty="0">
                <a:hlinkClick r:id="rId15"/>
              </a:rPr>
              <a:t>shiwenhe@seu.edu.cn</a:t>
            </a:r>
            <a:endParaRPr lang="en-US" sz="1200" u="sng" dirty="0"/>
          </a:p>
          <a:p>
            <a:pPr lvl="1"/>
            <a:r>
              <a:rPr lang="en-US" sz="1200" dirty="0" err="1"/>
              <a:t>TGak</a:t>
            </a:r>
            <a:r>
              <a:rPr lang="en-US" sz="1200" dirty="0"/>
              <a:t> – Donald Eastlake – </a:t>
            </a:r>
            <a:r>
              <a:rPr lang="en-US" sz="1200" dirty="0">
                <a:hlinkClick r:id="rId16"/>
              </a:rPr>
              <a:t>d3e3e3@gmail.com</a:t>
            </a:r>
            <a:r>
              <a:rPr lang="en-US" sz="1200" dirty="0"/>
              <a:t> </a:t>
            </a:r>
          </a:p>
          <a:p>
            <a:pPr lvl="1"/>
            <a:r>
              <a:rPr lang="en-US" sz="1400" dirty="0" err="1"/>
              <a:t>TGaq</a:t>
            </a:r>
            <a:r>
              <a:rPr lang="en-US" sz="1400" dirty="0"/>
              <a:t> – Dan Gal –  </a:t>
            </a:r>
            <a:r>
              <a:rPr lang="en-US" sz="1400" dirty="0">
                <a:hlinkClick r:id="rId17"/>
              </a:rPr>
              <a:t>ddrgal@gmail.com</a:t>
            </a:r>
            <a:r>
              <a:rPr lang="en-US" sz="1400" dirty="0"/>
              <a:t> , Lee Armstrong – </a:t>
            </a:r>
            <a:r>
              <a:rPr lang="en-US" sz="1400" dirty="0">
                <a:solidFill>
                  <a:schemeClr val="accent2"/>
                </a:solidFill>
                <a:hlinkClick r:id="rId12"/>
              </a:rPr>
              <a:t>LRA@tiac.net</a:t>
            </a:r>
            <a:r>
              <a:rPr lang="en-US" sz="1400" dirty="0">
                <a:solidFill>
                  <a:schemeClr val="accent2"/>
                </a:solidFill>
              </a:rPr>
              <a:t> </a:t>
            </a:r>
          </a:p>
          <a:p>
            <a:pPr lvl="1"/>
            <a:r>
              <a:rPr lang="en-US" sz="1400" dirty="0" err="1"/>
              <a:t>TGax</a:t>
            </a:r>
            <a:r>
              <a:rPr lang="en-US" sz="1400" dirty="0"/>
              <a:t> – Robert Stacey – </a:t>
            </a:r>
            <a:r>
              <a:rPr lang="en-US" sz="1400" dirty="0">
                <a:hlinkClick r:id="rId3"/>
              </a:rPr>
              <a:t>robert.stacey@intel.com</a:t>
            </a:r>
            <a:r>
              <a:rPr lang="en-US" sz="1400" dirty="0"/>
              <a:t> </a:t>
            </a:r>
          </a:p>
          <a:p>
            <a:pPr lvl="1"/>
            <a:r>
              <a:rPr lang="en-US" sz="1400" dirty="0" err="1"/>
              <a:t>TGay</a:t>
            </a:r>
            <a:r>
              <a:rPr lang="en-US" sz="1400" dirty="0"/>
              <a:t> – Carlos Cordeiro – </a:t>
            </a:r>
            <a:r>
              <a:rPr lang="en-US" sz="1400" dirty="0">
                <a:hlinkClick r:id="rId4"/>
              </a:rPr>
              <a:t>carlos.cordeiro@intel.com</a:t>
            </a:r>
            <a:r>
              <a:rPr lang="en-US" sz="1400" dirty="0"/>
              <a:t>  </a:t>
            </a:r>
          </a:p>
          <a:p>
            <a:pPr lvl="1"/>
            <a:r>
              <a:rPr lang="en-US" sz="1400" dirty="0" err="1"/>
              <a:t>TGba</a:t>
            </a:r>
            <a:r>
              <a:rPr lang="en-US" sz="1400" dirty="0"/>
              <a:t> – Po-kai Huang – </a:t>
            </a:r>
            <a:r>
              <a:rPr lang="en-US" sz="1400" dirty="0">
                <a:hlinkClick r:id="rId18"/>
              </a:rPr>
              <a:t>po-kai.huang@intel.com</a:t>
            </a:r>
            <a:r>
              <a:rPr lang="en-US" sz="1400" dirty="0"/>
              <a:t> </a:t>
            </a:r>
          </a:p>
          <a:p>
            <a:pPr lvl="1"/>
            <a:r>
              <a:rPr lang="en-US" sz="1400" dirty="0" err="1"/>
              <a:t>TGbd</a:t>
            </a:r>
            <a:r>
              <a:rPr lang="en-US" sz="1400" dirty="0"/>
              <a:t> – </a:t>
            </a:r>
            <a:r>
              <a:rPr lang="en-US" sz="1400" dirty="0" err="1"/>
              <a:t>Bahar</a:t>
            </a:r>
            <a:r>
              <a:rPr lang="en-US" sz="1400" dirty="0"/>
              <a:t> Sadeghi –</a:t>
            </a:r>
            <a:r>
              <a:rPr lang="en-US" sz="1400" b="1" dirty="0"/>
              <a:t> </a:t>
            </a:r>
            <a:r>
              <a:rPr lang="en-US" sz="1400" dirty="0">
                <a:hlinkClick r:id="rId19"/>
              </a:rPr>
              <a:t>bahareh.sagedhi@intel.com</a:t>
            </a:r>
            <a:r>
              <a:rPr lang="en-US" sz="1400" dirty="0"/>
              <a:t> </a:t>
            </a:r>
          </a:p>
          <a:p>
            <a:pPr lvl="1"/>
            <a:endParaRPr lang="en-US" sz="1400" dirty="0"/>
          </a:p>
          <a:p>
            <a:pPr lvl="1"/>
            <a:endParaRPr lang="en-US" sz="1400" dirty="0"/>
          </a:p>
          <a:p>
            <a:endParaRPr lang="en-US" dirty="0"/>
          </a:p>
        </p:txBody>
      </p:sp>
      <p:sp>
        <p:nvSpPr>
          <p:cNvPr id="4" name="Slide Number Placeholder 3">
            <a:extLst>
              <a:ext uri="{FF2B5EF4-FFF2-40B4-BE49-F238E27FC236}">
                <a16:creationId xmlns:a16="http://schemas.microsoft.com/office/drawing/2014/main" id="{322CA700-5042-42BF-A0FD-3870030534C6}"/>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22190AEC-3C24-4981-898F-D58B5201CBA9}"/>
              </a:ext>
            </a:extLst>
          </p:cNvPr>
          <p:cNvSpPr>
            <a:spLocks noGrp="1"/>
          </p:cNvSpPr>
          <p:nvPr>
            <p:ph type="ftr" idx="14"/>
          </p:nvPr>
        </p:nvSpPr>
        <p:spPr/>
        <p:txBody>
          <a:bodyPr/>
          <a:lstStyle/>
          <a:p>
            <a:r>
              <a:rPr lang="en-GB"/>
              <a:t>Peter Ecclesine (Cisco Systems)</a:t>
            </a:r>
            <a:endParaRPr lang="en-GB" dirty="0"/>
          </a:p>
        </p:txBody>
      </p:sp>
      <p:sp>
        <p:nvSpPr>
          <p:cNvPr id="6" name="Date Placeholder 5">
            <a:extLst>
              <a:ext uri="{FF2B5EF4-FFF2-40B4-BE49-F238E27FC236}">
                <a16:creationId xmlns:a16="http://schemas.microsoft.com/office/drawing/2014/main" id="{F0C11C0F-FD95-4686-A48B-EA1D999C93A5}"/>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9298280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2"/>
            <a:ext cx="10361084" cy="620398"/>
          </a:xfrm>
        </p:spPr>
        <p:txBody>
          <a:bodyPr/>
          <a:lstStyle/>
          <a:p>
            <a:r>
              <a:rPr lang="en-GB" dirty="0" err="1"/>
              <a:t>REVmd</a:t>
            </a:r>
            <a:r>
              <a:rPr lang="en-GB" dirty="0"/>
              <a:t> Practice (1)</a:t>
            </a:r>
          </a:p>
        </p:txBody>
      </p:sp>
      <p:sp>
        <p:nvSpPr>
          <p:cNvPr id="9218" name="Rectangle 2"/>
          <p:cNvSpPr>
            <a:spLocks noGrp="1" noChangeArrowheads="1"/>
          </p:cNvSpPr>
          <p:nvPr>
            <p:ph idx="1"/>
          </p:nvPr>
        </p:nvSpPr>
        <p:spPr>
          <a:xfrm>
            <a:off x="609601" y="1414308"/>
            <a:ext cx="11125200" cy="4952998"/>
          </a:xfrm>
          <a:ln/>
        </p:spPr>
        <p:txBody>
          <a:bodyPr/>
          <a:lstStyle/>
          <a:p>
            <a:pPr>
              <a:buFont typeface="Arial" panose="020B0604020202020204" pitchFamily="34" charset="0"/>
              <a:buChar char="•"/>
            </a:pPr>
            <a:r>
              <a:rPr lang="en-US" dirty="0"/>
              <a:t>Frame format figures</a:t>
            </a:r>
          </a:p>
          <a:p>
            <a:pPr lvl="1">
              <a:buFont typeface="Arial" panose="020B0604020202020204" pitchFamily="34" charset="0"/>
              <a:buChar char="•"/>
            </a:pPr>
            <a:r>
              <a:rPr lang="en-GB" dirty="0"/>
              <a:t>Figure titles: Figure &lt;number)—Name [frame, field, element, etc] </a:t>
            </a:r>
            <a:r>
              <a:rPr lang="en-GB" u="sng" dirty="0"/>
              <a:t>format</a:t>
            </a:r>
          </a:p>
          <a:p>
            <a:pPr lvl="1">
              <a:buFont typeface="Arial" panose="020B0604020202020204" pitchFamily="34" charset="0"/>
              <a:buChar char="•"/>
            </a:pPr>
            <a:r>
              <a:rPr lang="en-GB" dirty="0"/>
              <a:t>Repeating fields should be avoided in the frame/element/field format figure. If a field needs to be repeated, create a container field with “List” in the name, e.g., Name List field. </a:t>
            </a:r>
            <a:endParaRPr lang="en-US" dirty="0"/>
          </a:p>
          <a:p>
            <a:pPr lvl="1">
              <a:buFont typeface="Arial" panose="020B0604020202020204" pitchFamily="34" charset="0"/>
              <a:buChar char="•"/>
            </a:pPr>
            <a:r>
              <a:rPr lang="en-US" dirty="0"/>
              <a:t>Arrows in frame format figures should not be used, except where labelling parts of the structure (e.g.,  the MAC Header in </a:t>
            </a:r>
            <a:r>
              <a:rPr lang="en-US" u="sng" dirty="0"/>
              <a:t>the top-level frame format).</a:t>
            </a:r>
            <a:r>
              <a:rPr lang="en-US" dirty="0"/>
              <a:t> </a:t>
            </a:r>
          </a:p>
          <a:p>
            <a:pPr lvl="1">
              <a:buFont typeface="Arial" panose="020B0604020202020204" pitchFamily="34" charset="0"/>
              <a:buChar char="•"/>
            </a:pPr>
            <a:r>
              <a:rPr lang="en-GB" dirty="0"/>
              <a:t>In the bit-aligned figure, the bit position should always start with B0.</a:t>
            </a:r>
            <a:endParaRPr lang="en-US" dirty="0"/>
          </a:p>
          <a:p>
            <a:pPr lvl="1">
              <a:buFont typeface="Arial" panose="020B0604020202020204" pitchFamily="34" charset="0"/>
              <a:buChar char="•"/>
            </a:pPr>
            <a:r>
              <a:rPr lang="en-GB" dirty="0"/>
              <a:t>The figures in Clause 9 are normative, do not duplicate length information given in figures in Clause 9 text. For example, “The Y field is x bits/octets in length" or "The Y field is an x-bit/octet field" are redundant. There is no value in duplicating the information. </a:t>
            </a:r>
          </a:p>
          <a:p>
            <a:pPr lvl="1">
              <a:buFont typeface="Arial" panose="020B0604020202020204" pitchFamily="34" charset="0"/>
              <a:buChar char="•"/>
            </a:pPr>
            <a:r>
              <a:rPr lang="en-GB" dirty="0"/>
              <a:t>Do not reference other clauses in Visio figures</a:t>
            </a:r>
            <a:endParaRPr lang="en-US" dirty="0"/>
          </a:p>
          <a:p>
            <a:pPr>
              <a:buFont typeface="Arial" panose="020B0604020202020204" pitchFamily="34" charset="0"/>
              <a:buChar char="•"/>
            </a:pPr>
            <a:r>
              <a:rPr lang="en-US" dirty="0"/>
              <a:t>Interspersed normative and informative text is not allowed.  For example, </a:t>
            </a:r>
          </a:p>
          <a:p>
            <a:pPr lvl="1">
              <a:buFont typeface="Arial" panose="020B0604020202020204" pitchFamily="34" charset="0"/>
              <a:buChar char="•"/>
            </a:pPr>
            <a:r>
              <a:rPr lang="en-US" dirty="0"/>
              <a:t>Neither clauses nor subclauses shall be labeled as informative.</a:t>
            </a:r>
          </a:p>
          <a:p>
            <a:pPr lvl="1">
              <a:buFont typeface="Arial" panose="020B0604020202020204" pitchFamily="34" charset="0"/>
              <a:buChar char="•"/>
            </a:pPr>
            <a:r>
              <a:rPr lang="en-US" dirty="0"/>
              <a:t>Figures or tables in clauses shall not be labeled as informative. </a:t>
            </a:r>
          </a:p>
          <a:p>
            <a:endParaRPr lang="en-US" dirty="0"/>
          </a:p>
          <a:p>
            <a:r>
              <a:rPr lang="en-US" dirty="0"/>
              <a:t>	</a:t>
            </a:r>
          </a:p>
          <a:p>
            <a:endParaRPr lang="en-US"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27</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64981136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2"/>
            <a:ext cx="10361084" cy="620398"/>
          </a:xfrm>
        </p:spPr>
        <p:txBody>
          <a:bodyPr/>
          <a:lstStyle/>
          <a:p>
            <a:r>
              <a:rPr lang="en-GB" dirty="0" err="1"/>
              <a:t>REVmd</a:t>
            </a:r>
            <a:r>
              <a:rPr lang="en-GB" dirty="0"/>
              <a:t> Practice (2)</a:t>
            </a:r>
          </a:p>
        </p:txBody>
      </p:sp>
      <p:sp>
        <p:nvSpPr>
          <p:cNvPr id="9218" name="Rectangle 2"/>
          <p:cNvSpPr>
            <a:spLocks noGrp="1" noChangeArrowheads="1"/>
          </p:cNvSpPr>
          <p:nvPr>
            <p:ph idx="1"/>
          </p:nvPr>
        </p:nvSpPr>
        <p:spPr>
          <a:xfrm>
            <a:off x="457200" y="1219200"/>
            <a:ext cx="11429999" cy="5089837"/>
          </a:xfrm>
          <a:ln/>
        </p:spPr>
        <p:txBody>
          <a:bodyPr/>
          <a:lstStyle/>
          <a:p>
            <a:pPr>
              <a:buFont typeface="Arial" panose="020B0604020202020204" pitchFamily="34" charset="0"/>
              <a:buChar char="•"/>
            </a:pPr>
            <a:r>
              <a:rPr lang="en-US" sz="2000" dirty="0"/>
              <a:t>MIB variable deprecation procedure</a:t>
            </a:r>
          </a:p>
          <a:p>
            <a:pPr lvl="1">
              <a:buFont typeface="Arial" panose="020B0604020202020204" pitchFamily="34" charset="0"/>
              <a:buChar char="•"/>
            </a:pPr>
            <a:r>
              <a:rPr lang="en-US" dirty="0"/>
              <a:t>MIB variable can be deprecated, should not be deleted. See 3.9.3 Compliance requirements for the deprecation procedure.</a:t>
            </a:r>
          </a:p>
          <a:p>
            <a:pPr>
              <a:buFont typeface="Arial" panose="020B0604020202020204" pitchFamily="34" charset="0"/>
              <a:buChar char="•"/>
            </a:pPr>
            <a:r>
              <a:rPr lang="en-US" sz="2000" dirty="0"/>
              <a:t>Capitalization</a:t>
            </a:r>
          </a:p>
          <a:p>
            <a:pPr lvl="1">
              <a:buFont typeface="Arial" panose="020B0604020202020204" pitchFamily="34" charset="0"/>
              <a:buChar char="•"/>
            </a:pPr>
            <a:r>
              <a:rPr lang="en-GB" dirty="0"/>
              <a:t>For proper names, all words in the name (excluding acronyms) should be capitalized, including prepositions and conjunctions. This is to avoid ambiguity where the preposition or conjunction might be misinterpreted as part of the sentence. For example, “HT </a:t>
            </a:r>
            <a:r>
              <a:rPr lang="en-GB" dirty="0">
                <a:solidFill>
                  <a:srgbClr val="FF0000"/>
                </a:solidFill>
                <a:highlight>
                  <a:srgbClr val="FFFF00"/>
                </a:highlight>
              </a:rPr>
              <a:t>A</a:t>
            </a:r>
            <a:r>
              <a:rPr lang="en-GB" dirty="0">
                <a:highlight>
                  <a:srgbClr val="FFFF00"/>
                </a:highlight>
              </a:rPr>
              <a:t>nd</a:t>
            </a:r>
            <a:r>
              <a:rPr lang="en-GB" dirty="0"/>
              <a:t> VHT Trigger Frame RX Support subfield.” </a:t>
            </a:r>
          </a:p>
          <a:p>
            <a:pPr>
              <a:buFont typeface="Arial" panose="020B0604020202020204" pitchFamily="34" charset="0"/>
              <a:buChar char="•"/>
            </a:pPr>
            <a:r>
              <a:rPr lang="en-GB" sz="2000" dirty="0"/>
              <a:t>Deprecate terms unicast and multicast</a:t>
            </a:r>
          </a:p>
          <a:p>
            <a:pPr lvl="1">
              <a:buFont typeface="Arial" panose="020B0604020202020204" pitchFamily="34" charset="0"/>
              <a:buChar char="•"/>
            </a:pPr>
            <a:r>
              <a:rPr lang="en-GB" dirty="0"/>
              <a:t>When used to describe MAC entities, the adjectives “unicast” and “directed” are deprecated in </a:t>
            </a:r>
            <a:r>
              <a:rPr lang="en-GB" dirty="0" err="1"/>
              <a:t>favor</a:t>
            </a:r>
            <a:r>
              <a:rPr lang="en-GB" dirty="0"/>
              <a:t> of “individually addressed” or “that is an individual address” and the adjective “multicast” is deprecated in </a:t>
            </a:r>
            <a:r>
              <a:rPr lang="en-GB" dirty="0" err="1"/>
              <a:t>favor</a:t>
            </a:r>
            <a:r>
              <a:rPr lang="en-GB" dirty="0"/>
              <a:t> of “group addressed” or “that is a group address.</a:t>
            </a:r>
          </a:p>
          <a:p>
            <a:pPr>
              <a:buFont typeface="Arial" panose="020B0604020202020204" pitchFamily="34" charset="0"/>
              <a:buChar char="•"/>
            </a:pPr>
            <a:r>
              <a:rPr lang="en-US" sz="2000" dirty="0"/>
              <a:t>Amendment Editor Instruction</a:t>
            </a:r>
          </a:p>
          <a:p>
            <a:pPr lvl="1">
              <a:buFont typeface="Arial" panose="020B0604020202020204" pitchFamily="34" charset="0"/>
              <a:buChar char="•"/>
            </a:pPr>
            <a:r>
              <a:rPr lang="en-GB" dirty="0"/>
              <a:t>When using “Insert” instruction, please identify the starting sentence of the paragraph. For example, “</a:t>
            </a:r>
            <a:r>
              <a:rPr lang="en-GB" b="1" i="1" dirty="0"/>
              <a:t>Insert the following paragraph after the second paragraph </a:t>
            </a:r>
            <a:r>
              <a:rPr lang="en-GB" b="1" i="1" dirty="0">
                <a:highlight>
                  <a:srgbClr val="FFFF00"/>
                </a:highlight>
              </a:rPr>
              <a:t>(“The FT protocol provides ...”</a:t>
            </a:r>
            <a:r>
              <a:rPr lang="en-GB" b="1" i="1" dirty="0"/>
              <a:t>):</a:t>
            </a:r>
            <a:r>
              <a:rPr lang="en-GB" dirty="0"/>
              <a:t>”</a:t>
            </a:r>
          </a:p>
          <a:p>
            <a:pPr lvl="1">
              <a:buFont typeface="Arial" panose="020B0604020202020204" pitchFamily="34" charset="0"/>
              <a:buChar char="•"/>
            </a:pPr>
            <a:endParaRPr lang="en-US" dirty="0"/>
          </a:p>
          <a:p>
            <a:pPr lvl="1">
              <a:buFont typeface="Arial" panose="020B0604020202020204" pitchFamily="34" charset="0"/>
              <a:buChar char="•"/>
            </a:pPr>
            <a:endParaRPr lang="en-US" dirty="0"/>
          </a:p>
          <a:p>
            <a:pPr lvl="1">
              <a:buFont typeface="Arial" panose="020B0604020202020204" pitchFamily="34" charset="0"/>
              <a:buChar char="•"/>
            </a:pPr>
            <a:endParaRPr lang="en-US" dirty="0"/>
          </a:p>
          <a:p>
            <a:endParaRPr lang="en-US" sz="2000" dirty="0"/>
          </a:p>
          <a:p>
            <a:endParaRPr lang="en-US" sz="2000" dirty="0"/>
          </a:p>
          <a:p>
            <a:r>
              <a:rPr lang="en-US" sz="2000" dirty="0"/>
              <a:t>	</a:t>
            </a:r>
          </a:p>
          <a:p>
            <a:endParaRPr lang="en-US" sz="2000"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28</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22287701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534988"/>
            <a:ext cx="10361084" cy="1065213"/>
          </a:xfrm>
        </p:spPr>
        <p:txBody>
          <a:bodyPr/>
          <a:lstStyle/>
          <a:p>
            <a:r>
              <a:rPr lang="en-GB" dirty="0"/>
              <a:t>MDR Status</a:t>
            </a:r>
          </a:p>
        </p:txBody>
      </p:sp>
      <p:sp>
        <p:nvSpPr>
          <p:cNvPr id="9218" name="Rectangle 2"/>
          <p:cNvSpPr>
            <a:spLocks noGrp="1" noChangeArrowheads="1"/>
          </p:cNvSpPr>
          <p:nvPr>
            <p:ph idx="1"/>
          </p:nvPr>
        </p:nvSpPr>
        <p:spPr>
          <a:xfrm>
            <a:off x="929217" y="1524000"/>
            <a:ext cx="10361084" cy="4799012"/>
          </a:xfrm>
          <a:ln/>
        </p:spPr>
        <p:txBody>
          <a:bodyPr/>
          <a:lstStyle/>
          <a:p>
            <a:r>
              <a:rPr lang="en-US" dirty="0"/>
              <a:t>802.11 Working Group Mandatory Draft Review</a:t>
            </a:r>
          </a:p>
          <a:p>
            <a:pPr lvl="1">
              <a:buFontTx/>
              <a:buNone/>
            </a:pPr>
            <a:r>
              <a:rPr lang="en-US" sz="1800" dirty="0"/>
              <a:t>802.11-11/615r6 documents the process. MDR now in the 802.11 Operating Manual 802.11-14/0629r8. The process needs some change so the report is done after the editing is done. </a:t>
            </a:r>
          </a:p>
          <a:p>
            <a:r>
              <a:rPr lang="en-US" sz="1600" dirty="0" err="1"/>
              <a:t>REVmc</a:t>
            </a:r>
            <a:r>
              <a:rPr lang="en-US" sz="1600" dirty="0"/>
              <a:t> D3.0 went through MDR process – 802.11-14/781r11 dated Sept 19, 2014</a:t>
            </a:r>
          </a:p>
          <a:p>
            <a:r>
              <a:rPr lang="en-US" sz="1600" dirty="0"/>
              <a:t>P802.11ah D4.0 went through MDR process – 802.11-15/247r3 dated Mar 12, 2015</a:t>
            </a:r>
          </a:p>
          <a:p>
            <a:r>
              <a:rPr lang="en-US" sz="1600" dirty="0"/>
              <a:t>P802.11ai D4.0 went through MDR process – 802.11-15/248r4 dated May 14, 2015</a:t>
            </a:r>
          </a:p>
          <a:p>
            <a:r>
              <a:rPr lang="en-US" sz="1600" dirty="0"/>
              <a:t>P802.11aq D4.0 went through MDR process – 802.11-16/801r0 dated June 22, 2016</a:t>
            </a:r>
          </a:p>
          <a:p>
            <a:r>
              <a:rPr lang="en-US" sz="1600" dirty="0"/>
              <a:t>P802.11aj D3.0 went through MDR process – 802.11-16/1333r5 dated Dec 9, 2016</a:t>
            </a:r>
          </a:p>
          <a:p>
            <a:r>
              <a:rPr lang="en-US" sz="1600" dirty="0"/>
              <a:t>P802.11ak D3.0 went through MDR process – 802.11-17/143r3 dated March 2, 2017</a:t>
            </a:r>
          </a:p>
          <a:p>
            <a:endParaRPr lang="en-US" sz="1600" dirty="0"/>
          </a:p>
          <a:p>
            <a:endParaRPr lang="en-US" sz="1600"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29</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371438157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for 2022-05-09 meeting</a:t>
            </a:r>
          </a:p>
        </p:txBody>
      </p:sp>
      <p:sp>
        <p:nvSpPr>
          <p:cNvPr id="3" name="Content Placeholder 2"/>
          <p:cNvSpPr>
            <a:spLocks noGrp="1"/>
          </p:cNvSpPr>
          <p:nvPr>
            <p:ph idx="1"/>
          </p:nvPr>
        </p:nvSpPr>
        <p:spPr/>
        <p:txBody>
          <a:bodyPr/>
          <a:lstStyle/>
          <a:p>
            <a:r>
              <a:rPr lang="en-US" dirty="0"/>
              <a:t>Roll Call / Contacts / Reflector</a:t>
            </a:r>
          </a:p>
          <a:p>
            <a:r>
              <a:rPr lang="en-US" dirty="0"/>
              <a:t>Brief status report</a:t>
            </a:r>
          </a:p>
          <a:p>
            <a:r>
              <a:rPr lang="en-US" dirty="0"/>
              <a:t>Draft Numbering</a:t>
            </a:r>
          </a:p>
          <a:p>
            <a:r>
              <a:rPr lang="en-US" dirty="0"/>
              <a:t>Mandatory Draft Review for 11bc</a:t>
            </a:r>
          </a:p>
          <a:p>
            <a:r>
              <a:rPr lang="en-US" dirty="0"/>
              <a:t>Review WG Style Guide, 11be and </a:t>
            </a:r>
            <a:r>
              <a:rPr lang="en-US" dirty="0" err="1"/>
              <a:t>REVme</a:t>
            </a:r>
            <a:r>
              <a:rPr lang="en-US" dirty="0"/>
              <a:t> practice</a:t>
            </a:r>
          </a:p>
          <a:p>
            <a:r>
              <a:rPr lang="en-US" dirty="0"/>
              <a:t>WG Style Guide for 802.11 draft </a:t>
            </a:r>
            <a:r>
              <a:rPr lang="en-US" dirty="0">
                <a:solidFill>
                  <a:schemeClr val="tx1"/>
                </a:solidFill>
              </a:rPr>
              <a:t>09/1034r20</a:t>
            </a:r>
          </a:p>
          <a:p>
            <a:r>
              <a:rPr lang="en-US" dirty="0"/>
              <a:t>Draft and Amendment alignments</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dirty="0"/>
              <a:t>Peter Ecclesine (Cisco Systems)</a:t>
            </a:r>
          </a:p>
        </p:txBody>
      </p:sp>
      <p:sp>
        <p:nvSpPr>
          <p:cNvPr id="6" name="Date Placeholder 5"/>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534988"/>
            <a:ext cx="10361084" cy="1065213"/>
          </a:xfrm>
        </p:spPr>
        <p:txBody>
          <a:bodyPr/>
          <a:lstStyle/>
          <a:p>
            <a:r>
              <a:rPr lang="en-GB" dirty="0"/>
              <a:t>MDR Status</a:t>
            </a:r>
          </a:p>
        </p:txBody>
      </p:sp>
      <p:sp>
        <p:nvSpPr>
          <p:cNvPr id="9218" name="Rectangle 2"/>
          <p:cNvSpPr>
            <a:spLocks noGrp="1" noChangeArrowheads="1"/>
          </p:cNvSpPr>
          <p:nvPr>
            <p:ph idx="1"/>
          </p:nvPr>
        </p:nvSpPr>
        <p:spPr>
          <a:xfrm>
            <a:off x="929217" y="1524000"/>
            <a:ext cx="10361084" cy="4799012"/>
          </a:xfrm>
          <a:ln/>
        </p:spPr>
        <p:txBody>
          <a:bodyPr/>
          <a:lstStyle/>
          <a:p>
            <a:r>
              <a:rPr lang="en-US" dirty="0"/>
              <a:t>802.11 Working Group Mandatory Draft Review</a:t>
            </a:r>
          </a:p>
          <a:p>
            <a:pPr lvl="1">
              <a:buFontTx/>
              <a:buNone/>
            </a:pPr>
            <a:r>
              <a:rPr lang="en-US" sz="1800" dirty="0"/>
              <a:t>802.11-11/615r6 documents the process. MDR now in the 802.11 Operating Manual 802.11-14/0629r8. The process needs some change so the report is done after the editing is done. </a:t>
            </a:r>
          </a:p>
          <a:p>
            <a:r>
              <a:rPr lang="en-US" sz="1800" dirty="0" err="1"/>
              <a:t>REVmd</a:t>
            </a:r>
            <a:r>
              <a:rPr lang="en-US" sz="1800" dirty="0"/>
              <a:t> on Draft 2.1 was started out of February (Robert Stacey, Joseph Levy, Carol Ansley, Menzo Wentink, </a:t>
            </a:r>
            <a:r>
              <a:rPr lang="en-US" sz="1800" dirty="0" err="1"/>
              <a:t>Bahar</a:t>
            </a:r>
            <a:r>
              <a:rPr lang="en-US" sz="1800" dirty="0"/>
              <a:t> Sadeghi, Mark Hamilton, Yongho Seok, Emily Qi, Edward Au, Peter Ecclesine) 19/260r15 – IEEE SA staff - mixing normative and informative, see 19/1444r4 MDR complete</a:t>
            </a:r>
          </a:p>
          <a:p>
            <a:r>
              <a:rPr lang="en-US" sz="1800" dirty="0"/>
              <a:t>P802.11ay was started on D3.1 out of March meeting (Robert Stacey, Solomon </a:t>
            </a:r>
            <a:r>
              <a:rPr lang="en-US" sz="1800" dirty="0" err="1"/>
              <a:t>Trainin</a:t>
            </a:r>
            <a:r>
              <a:rPr lang="en-US" sz="1800" dirty="0"/>
              <a:t>, Edward Au, Emily Qi, Yongho Seok, Peter Ecclesine) 19/681r6 MDR complete</a:t>
            </a:r>
          </a:p>
          <a:p>
            <a:r>
              <a:rPr lang="en-US" sz="1800" dirty="0"/>
              <a:t>P802.11ax was started on D4.1 out of May meeting (Robert Stacey, Edward Au (mid June), Yongho Seok, Naveen Kakani, Perry </a:t>
            </a:r>
            <a:r>
              <a:rPr lang="en-US" sz="1800" dirty="0" err="1"/>
              <a:t>Correll</a:t>
            </a:r>
            <a:r>
              <a:rPr lang="en-US" sz="1800" dirty="0"/>
              <a:t>, Peter Ecclesine, Po-Kai Huang) 19/1015r4 MDR complete</a:t>
            </a:r>
          </a:p>
          <a:p>
            <a:r>
              <a:rPr lang="en-US" sz="1800" dirty="0"/>
              <a:t>P802.11ba was started on D4.0 out of September meeting (Robert Stacey, Po-Kai Huang, </a:t>
            </a:r>
            <a:r>
              <a:rPr lang="en-US" sz="1800" dirty="0" err="1"/>
              <a:t>Rojan</a:t>
            </a:r>
            <a:r>
              <a:rPr lang="en-US" sz="1800" dirty="0"/>
              <a:t> </a:t>
            </a:r>
            <a:r>
              <a:rPr lang="en-US" sz="1800" dirty="0" err="1"/>
              <a:t>Chitrakar</a:t>
            </a:r>
            <a:r>
              <a:rPr lang="en-US" sz="1800" dirty="0"/>
              <a:t>, </a:t>
            </a:r>
            <a:r>
              <a:rPr lang="en-US" sz="1800" dirty="0" err="1"/>
              <a:t>Yunsong</a:t>
            </a:r>
            <a:r>
              <a:rPr lang="en-US" sz="1800" dirty="0"/>
              <a:t> Yang, </a:t>
            </a:r>
            <a:r>
              <a:rPr lang="en-US" sz="1800" dirty="0" err="1"/>
              <a:t>Yongho</a:t>
            </a:r>
            <a:r>
              <a:rPr lang="en-US" sz="1800" dirty="0"/>
              <a:t> Seok, Mark Hamilton ) 19/176</a:t>
            </a:r>
            <a:r>
              <a:rPr lang="en-US" sz="1800" dirty="0">
                <a:solidFill>
                  <a:schemeClr val="tx1"/>
                </a:solidFill>
              </a:rPr>
              <a:t>5r6 </a:t>
            </a:r>
            <a:r>
              <a:rPr lang="en-US" sz="1800" dirty="0"/>
              <a:t>MDR complete</a:t>
            </a:r>
          </a:p>
          <a:p>
            <a:r>
              <a:rPr lang="en-US" sz="1800" dirty="0"/>
              <a:t>P802.11az is nearly ready (one draft before final WG recirc) for a MDR, so editorial changes can be incorporated. Think that Draft 3.0 would be MDR candidate. </a:t>
            </a:r>
          </a:p>
          <a:p>
            <a:endParaRPr lang="en-US" sz="1800" dirty="0"/>
          </a:p>
          <a:p>
            <a:endParaRPr lang="en-US" sz="1600"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30</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7587860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Update on numbering process</a:t>
            </a:r>
          </a:p>
        </p:txBody>
      </p:sp>
      <p:sp>
        <p:nvSpPr>
          <p:cNvPr id="9218" name="Rectangle 2"/>
          <p:cNvSpPr>
            <a:spLocks noGrp="1" noChangeArrowheads="1"/>
          </p:cNvSpPr>
          <p:nvPr>
            <p:ph idx="1"/>
          </p:nvPr>
        </p:nvSpPr>
        <p:spPr>
          <a:ln/>
        </p:spPr>
        <p:txBody>
          <a:bodyPr/>
          <a:lstStyle/>
          <a:p>
            <a:r>
              <a:rPr lang="en-US" dirty="0"/>
              <a:t>Refer to</a:t>
            </a:r>
          </a:p>
          <a:p>
            <a:r>
              <a:rPr lang="en-US" dirty="0">
                <a:hlinkClick r:id="rId3"/>
              </a:rPr>
              <a:t>https://mentor.ieee.org/802.11/dcn/11/11-11-1149-52-0000-draft-number-alignment-tool.xlsx</a:t>
            </a:r>
            <a:r>
              <a:rPr lang="en-US" dirty="0"/>
              <a:t>  Dec 2017 was last update</a:t>
            </a:r>
          </a:p>
          <a:p>
            <a:r>
              <a:rPr lang="en-US" dirty="0"/>
              <a:t>We lost IEEE Diane </a:t>
            </a:r>
            <a:r>
              <a:rPr lang="en-US" dirty="0" err="1"/>
              <a:t>Lacey’s</a:t>
            </a:r>
            <a:r>
              <a:rPr lang="en-US" dirty="0"/>
              <a:t> services, and have to pick up the task.</a:t>
            </a:r>
          </a:p>
          <a:p>
            <a:r>
              <a:rPr lang="en-US" dirty="0"/>
              <a:t>Updated numbering after 11ax shifted to </a:t>
            </a:r>
            <a:r>
              <a:rPr lang="en-US" dirty="0" err="1"/>
              <a:t>REVmd</a:t>
            </a:r>
            <a:r>
              <a:rPr lang="en-US" dirty="0"/>
              <a:t> baseline, will not update 11-11-11-1149, RIP. </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31</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172981686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29123A-68DE-4834-AA4C-969891C92BAB}"/>
              </a:ext>
            </a:extLst>
          </p:cNvPr>
          <p:cNvSpPr>
            <a:spLocks noGrp="1"/>
          </p:cNvSpPr>
          <p:nvPr>
            <p:ph type="title"/>
          </p:nvPr>
        </p:nvSpPr>
        <p:spPr/>
        <p:txBody>
          <a:bodyPr/>
          <a:lstStyle/>
          <a:p>
            <a:r>
              <a:rPr lang="en-US" dirty="0"/>
              <a:t>Capitalization Topic – 21/0789</a:t>
            </a:r>
          </a:p>
        </p:txBody>
      </p:sp>
      <p:sp>
        <p:nvSpPr>
          <p:cNvPr id="3" name="Content Placeholder 2">
            <a:extLst>
              <a:ext uri="{FF2B5EF4-FFF2-40B4-BE49-F238E27FC236}">
                <a16:creationId xmlns:a16="http://schemas.microsoft.com/office/drawing/2014/main" id="{EC48E38A-151A-4AE2-8A9E-D12AB0227919}"/>
              </a:ext>
            </a:extLst>
          </p:cNvPr>
          <p:cNvSpPr>
            <a:spLocks noGrp="1"/>
          </p:cNvSpPr>
          <p:nvPr>
            <p:ph idx="1"/>
          </p:nvPr>
        </p:nvSpPr>
        <p:spPr/>
        <p:txBody>
          <a:bodyPr/>
          <a:lstStyle/>
          <a:p>
            <a:r>
              <a:rPr lang="en-US" sz="1800" u="sng" dirty="0">
                <a:solidFill>
                  <a:srgbClr val="0000FF"/>
                </a:solidFill>
                <a:effectLst/>
                <a:latin typeface="Arial" panose="020B0604020202020204" pitchFamily="34" charset="0"/>
                <a:ea typeface="Times New Roman" panose="02020603050405020304" pitchFamily="18" charset="0"/>
                <a:hlinkClick r:id="rId2"/>
              </a:rPr>
              <a:t>https://mentor.ieee.org/802.11/dcn/21/11-21-0789-00-0000-captialization-topic.pptx</a:t>
            </a:r>
            <a:endParaRPr lang="en-US" sz="1800" u="sng" dirty="0">
              <a:solidFill>
                <a:srgbClr val="0000FF"/>
              </a:solidFill>
              <a:effectLst/>
              <a:latin typeface="Arial" panose="020B0604020202020204" pitchFamily="34" charset="0"/>
              <a:ea typeface="Times New Roman" panose="02020603050405020304" pitchFamily="18" charset="0"/>
            </a:endParaRPr>
          </a:p>
          <a:p>
            <a:r>
              <a:rPr lang="en-US" sz="1800" dirty="0"/>
              <a:t>	Brian Hart (Cisco Systems)</a:t>
            </a:r>
          </a:p>
          <a:p>
            <a:r>
              <a:rPr lang="en-US" sz="1800" dirty="0"/>
              <a:t>Edward Au notes “Tail” and “Encoding Block” or similar terms in PHY clause could be added to the 802.11 Style Guide</a:t>
            </a:r>
          </a:p>
          <a:p>
            <a:r>
              <a:rPr lang="en-US" sz="18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Edward Au will add ‘Tail’ to Grandfathered term list.</a:t>
            </a:r>
          </a:p>
          <a:p>
            <a:r>
              <a:rPr lang="en-US" sz="18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And take editing actions on Encoded block </a:t>
            </a:r>
            <a:r>
              <a:rPr lang="en-US" sz="1800" dirty="0">
                <a:solidFill>
                  <a:srgbClr val="0000FF"/>
                </a:solidFill>
                <a:latin typeface="Arial" panose="020B0604020202020204" pitchFamily="34" charset="0"/>
                <a:ea typeface="Times New Roman" panose="02020603050405020304" pitchFamily="18" charset="0"/>
              </a:rPr>
              <a:t>. </a:t>
            </a:r>
          </a:p>
        </p:txBody>
      </p:sp>
      <p:sp>
        <p:nvSpPr>
          <p:cNvPr id="4" name="Slide Number Placeholder 3">
            <a:extLst>
              <a:ext uri="{FF2B5EF4-FFF2-40B4-BE49-F238E27FC236}">
                <a16:creationId xmlns:a16="http://schemas.microsoft.com/office/drawing/2014/main" id="{D135AAB7-B482-45CE-A7DB-0ACAE57A6D56}"/>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A6563B07-2514-444F-8FFB-1F89B5328EF5}"/>
              </a:ext>
            </a:extLst>
          </p:cNvPr>
          <p:cNvSpPr>
            <a:spLocks noGrp="1"/>
          </p:cNvSpPr>
          <p:nvPr>
            <p:ph type="ftr" idx="14"/>
          </p:nvPr>
        </p:nvSpPr>
        <p:spPr/>
        <p:txBody>
          <a:bodyPr/>
          <a:lstStyle/>
          <a:p>
            <a:r>
              <a:rPr lang="en-GB"/>
              <a:t>Peter Ecclesine (Cisco Systems)</a:t>
            </a:r>
            <a:endParaRPr lang="en-GB" dirty="0"/>
          </a:p>
        </p:txBody>
      </p:sp>
      <p:sp>
        <p:nvSpPr>
          <p:cNvPr id="6" name="Date Placeholder 5">
            <a:extLst>
              <a:ext uri="{FF2B5EF4-FFF2-40B4-BE49-F238E27FC236}">
                <a16:creationId xmlns:a16="http://schemas.microsoft.com/office/drawing/2014/main" id="{2BE8FD74-A324-4DAA-A4A8-61ADD6433124}"/>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17010275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Registration for the May 802.11 plenary session</a:t>
            </a:r>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a:t>This meeting is part of the May 802 wireless interim session</a:t>
            </a:r>
          </a:p>
          <a:p>
            <a:pPr>
              <a:buFont typeface="Arial" panose="020B0604020202020204" pitchFamily="34" charset="0"/>
              <a:buChar char="•"/>
            </a:pPr>
            <a:endParaRPr lang="en-US"/>
          </a:p>
          <a:p>
            <a:pPr>
              <a:buFont typeface="Arial" panose="020B0604020202020204" pitchFamily="34" charset="0"/>
              <a:buChar char="•"/>
            </a:pPr>
            <a:r>
              <a:rPr lang="en-US"/>
              <a:t>You must pay the registration fee in order to attend</a:t>
            </a:r>
          </a:p>
          <a:p>
            <a:pPr>
              <a:buFont typeface="Arial" panose="020B0604020202020204" pitchFamily="34" charset="0"/>
              <a:buChar char="•"/>
            </a:pPr>
            <a:endParaRPr lang="en-US"/>
          </a:p>
          <a:p>
            <a:pPr>
              <a:buFont typeface="Arial" panose="020B0604020202020204" pitchFamily="34" charset="0"/>
              <a:buChar char="•"/>
            </a:pPr>
            <a:r>
              <a:rPr lang="en-US"/>
              <a:t>If you have not already done so, you can register here: </a:t>
            </a:r>
            <a:r>
              <a:rPr lang="en-US">
                <a:hlinkClick r:id="rId2"/>
              </a:rPr>
              <a:t>https://touchpoint.eventsair.com/2022-may-ieee-802-wireless-interim-session</a:t>
            </a:r>
            <a:endParaRPr lang="en-US"/>
          </a:p>
          <a:p>
            <a:pPr>
              <a:buFont typeface="Arial" panose="020B0604020202020204" pitchFamily="34" charset="0"/>
              <a:buChar char="•"/>
            </a:pPr>
            <a:endParaRPr lang="en-US"/>
          </a:p>
          <a:p>
            <a:pPr>
              <a:buFont typeface="Arial" panose="020B0604020202020204" pitchFamily="34" charset="0"/>
              <a:buChar char="•"/>
            </a:pPr>
            <a:r>
              <a:rPr lang="en-US"/>
              <a:t>If you do not intend to register for this session you must leave this meeting and, if you have logged attendance on IMAT, email the 802.11 chair or vice chairs to have your attendance cancelled</a:t>
            </a:r>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6" name="Date Placeholder 5"/>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8048134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Roll Call – 2022-05-09</a:t>
            </a:r>
            <a:endParaRPr lang="en-GB" dirty="0"/>
          </a:p>
        </p:txBody>
      </p:sp>
      <p:sp>
        <p:nvSpPr>
          <p:cNvPr id="9218" name="Rectangle 2"/>
          <p:cNvSpPr>
            <a:spLocks noGrp="1" noChangeArrowheads="1"/>
          </p:cNvSpPr>
          <p:nvPr>
            <p:ph idx="1"/>
          </p:nvPr>
        </p:nvSpPr>
        <p:spPr>
          <a:xfrm>
            <a:off x="914401" y="1447800"/>
            <a:ext cx="10361084" cy="4800600"/>
          </a:xfrm>
          <a:ln/>
        </p:spPr>
        <p:txBody>
          <a:bodyPr/>
          <a:lstStyle/>
          <a:p>
            <a:pPr>
              <a:lnSpc>
                <a:spcPct val="80000"/>
              </a:lnSpc>
              <a:defRPr/>
            </a:pPr>
            <a:r>
              <a:rPr lang="en-US" sz="1600" dirty="0"/>
              <a:t>802.11 </a:t>
            </a:r>
            <a:r>
              <a:rPr lang="en-US" sz="1800" dirty="0"/>
              <a:t>Editor’s Present</a:t>
            </a:r>
          </a:p>
          <a:p>
            <a:pPr lvl="1">
              <a:lnSpc>
                <a:spcPct val="80000"/>
              </a:lnSpc>
              <a:buFont typeface="Arial" panose="020B0604020202020204" pitchFamily="34" charset="0"/>
              <a:buChar char="•"/>
              <a:defRPr/>
            </a:pPr>
            <a:r>
              <a:rPr lang="en-US" sz="1600" dirty="0"/>
              <a:t>P802.11az Amendment (NGP) – Roy Want</a:t>
            </a:r>
          </a:p>
          <a:p>
            <a:pPr lvl="1">
              <a:lnSpc>
                <a:spcPct val="80000"/>
              </a:lnSpc>
              <a:buFontTx/>
              <a:buChar char="•"/>
              <a:defRPr/>
            </a:pPr>
            <a:r>
              <a:rPr lang="en-US" sz="1600" dirty="0"/>
              <a:t>P802.11bb Amendment (LC) – Volker Jungnickel, Harry Bims</a:t>
            </a:r>
          </a:p>
          <a:p>
            <a:pPr lvl="1">
              <a:lnSpc>
                <a:spcPct val="80000"/>
              </a:lnSpc>
              <a:buFontTx/>
              <a:buChar char="•"/>
              <a:defRPr/>
            </a:pPr>
            <a:r>
              <a:rPr lang="en-US" sz="1600" dirty="0"/>
              <a:t>P802.11bc Amendment (</a:t>
            </a:r>
            <a:r>
              <a:rPr lang="en-US" sz="1600" dirty="0" err="1"/>
              <a:t>eBCS</a:t>
            </a:r>
            <a:r>
              <a:rPr lang="en-US" sz="1600" dirty="0"/>
              <a:t>) – Carol Ansley</a:t>
            </a:r>
          </a:p>
          <a:p>
            <a:pPr lvl="1">
              <a:lnSpc>
                <a:spcPct val="80000"/>
              </a:lnSpc>
              <a:buFontTx/>
              <a:buChar char="•"/>
              <a:defRPr/>
            </a:pPr>
            <a:r>
              <a:rPr lang="en-US" sz="1600" dirty="0"/>
              <a:t>P802.11bd Amendment (NGV) – </a:t>
            </a:r>
            <a:r>
              <a:rPr lang="en-US" sz="1600" dirty="0" err="1"/>
              <a:t>Yujin</a:t>
            </a:r>
            <a:r>
              <a:rPr lang="en-US" sz="1600" dirty="0"/>
              <a:t> Noh</a:t>
            </a:r>
          </a:p>
          <a:p>
            <a:pPr lvl="1">
              <a:lnSpc>
                <a:spcPct val="80000"/>
              </a:lnSpc>
              <a:buFontTx/>
              <a:buChar char="•"/>
              <a:defRPr/>
            </a:pPr>
            <a:r>
              <a:rPr lang="en-US" sz="1600" dirty="0"/>
              <a:t>P802.11be Amendment (EHT) – Edward Au </a:t>
            </a:r>
          </a:p>
          <a:p>
            <a:pPr lvl="1">
              <a:lnSpc>
                <a:spcPct val="80000"/>
              </a:lnSpc>
              <a:buFontTx/>
              <a:buChar char="•"/>
              <a:defRPr/>
            </a:pPr>
            <a:r>
              <a:rPr lang="en-US" sz="1600" dirty="0"/>
              <a:t>P802.11bf Amendment (SENS) – Claudio da Silva</a:t>
            </a:r>
          </a:p>
          <a:p>
            <a:pPr lvl="1">
              <a:lnSpc>
                <a:spcPct val="80000"/>
              </a:lnSpc>
              <a:buFontTx/>
              <a:buChar char="•"/>
              <a:defRPr/>
            </a:pPr>
            <a:r>
              <a:rPr lang="en-US" sz="1600" dirty="0"/>
              <a:t>P802.11bh Amendment (RCM) – Carol Ansley</a:t>
            </a:r>
          </a:p>
          <a:p>
            <a:pPr lvl="1">
              <a:lnSpc>
                <a:spcPct val="80000"/>
              </a:lnSpc>
              <a:buFontTx/>
              <a:buChar char="•"/>
              <a:defRPr/>
            </a:pPr>
            <a:r>
              <a:rPr lang="en-US" sz="1600" dirty="0"/>
              <a:t>P802.11bi Amendment (EDP) – Po-kai Huang</a:t>
            </a:r>
          </a:p>
          <a:p>
            <a:pPr lvl="1">
              <a:lnSpc>
                <a:spcPct val="80000"/>
              </a:lnSpc>
              <a:buFontTx/>
              <a:buChar char="•"/>
              <a:defRPr/>
            </a:pPr>
            <a:r>
              <a:rPr lang="en-US" sz="1600" dirty="0" err="1"/>
              <a:t>REVme</a:t>
            </a:r>
            <a:r>
              <a:rPr lang="en-US" sz="1600" dirty="0"/>
              <a:t> – Emily Qi, Edward Au</a:t>
            </a:r>
          </a:p>
          <a:p>
            <a:pPr>
              <a:lnSpc>
                <a:spcPct val="80000"/>
              </a:lnSpc>
              <a:buFont typeface="Arial" panose="020B0604020202020204" pitchFamily="34" charset="0"/>
              <a:buChar char="•"/>
              <a:defRPr/>
            </a:pPr>
            <a:r>
              <a:rPr lang="en-US" sz="1800" dirty="0"/>
              <a:t>Editors Not Present</a:t>
            </a:r>
          </a:p>
          <a:p>
            <a:pPr lvl="1">
              <a:lnSpc>
                <a:spcPct val="80000"/>
              </a:lnSpc>
              <a:buFont typeface="Arial" panose="020B0604020202020204" pitchFamily="34" charset="0"/>
              <a:buChar char="•"/>
              <a:defRPr/>
            </a:pPr>
            <a:r>
              <a:rPr lang="en-US" sz="1400" dirty="0"/>
              <a:t>P802.11az Amendment (NGP) – Chao-Chun Wang,</a:t>
            </a:r>
          </a:p>
          <a:p>
            <a:pPr>
              <a:lnSpc>
                <a:spcPct val="80000"/>
              </a:lnSpc>
              <a:buFont typeface="Arial" panose="020B0604020202020204" pitchFamily="34" charset="0"/>
              <a:buChar char="•"/>
              <a:defRPr/>
            </a:pPr>
            <a:r>
              <a:rPr lang="en-US" sz="1800" dirty="0"/>
              <a:t>Also present: </a:t>
            </a:r>
            <a:r>
              <a:rPr lang="en-US" sz="1800" b="0" dirty="0"/>
              <a:t>Jon Rosdahl</a:t>
            </a:r>
          </a:p>
          <a:p>
            <a:pPr>
              <a:lnSpc>
                <a:spcPct val="80000"/>
              </a:lnSpc>
              <a:buFont typeface="Arial" panose="020B0604020202020204" pitchFamily="34" charset="0"/>
              <a:buChar char="•"/>
              <a:defRPr/>
            </a:pPr>
            <a:r>
              <a:rPr lang="en-US" sz="2200" dirty="0"/>
              <a:t>IEEE Staff present and always welcome! </a:t>
            </a:r>
            <a:endParaRPr lang="en-US" sz="1800" dirty="0"/>
          </a:p>
          <a:p>
            <a:pPr lvl="1">
              <a:lnSpc>
                <a:spcPct val="80000"/>
              </a:lnSpc>
              <a:buFont typeface="Arial" panose="020B0604020202020204" pitchFamily="34" charset="0"/>
              <a:buChar char="•"/>
              <a:defRPr/>
            </a:pPr>
            <a:r>
              <a:rPr lang="en-US" sz="1600" dirty="0"/>
              <a:t>Christy Bahn, Michelle Turner</a:t>
            </a:r>
          </a:p>
          <a:p>
            <a:pPr lvl="1">
              <a:lnSpc>
                <a:spcPct val="80000"/>
              </a:lnSpc>
              <a:buFont typeface="Arial" panose="020B0604020202020204" pitchFamily="34" charset="0"/>
              <a:buChar char="•"/>
              <a:defRPr/>
            </a:pPr>
            <a:r>
              <a:rPr lang="en-US" sz="1600" dirty="0"/>
              <a:t>Note: editors request that an IEEE staff member should be present at least during Plenary meetings</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5</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137238544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Volunteer Editor Contacts</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6</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May 2022</a:t>
            </a:r>
            <a:endParaRPr lang="en-GB"/>
          </a:p>
        </p:txBody>
      </p:sp>
      <p:sp>
        <p:nvSpPr>
          <p:cNvPr id="8" name="Rectangle 3"/>
          <p:cNvSpPr>
            <a:spLocks noGrp="1" noChangeArrowheads="1"/>
          </p:cNvSpPr>
          <p:nvPr>
            <p:ph idx="1"/>
          </p:nvPr>
        </p:nvSpPr>
        <p:spPr>
          <a:xfrm>
            <a:off x="907283" y="1524000"/>
            <a:ext cx="10361084" cy="4876800"/>
          </a:xfrm>
          <a:noFill/>
        </p:spPr>
        <p:txBody>
          <a:bodyPr/>
          <a:lstStyle/>
          <a:p>
            <a:pPr marL="342900" lvl="1" indent="-342900">
              <a:buFontTx/>
              <a:buChar char="•"/>
            </a:pPr>
            <a:r>
              <a:rPr lang="en-US" sz="1600" b="1" dirty="0"/>
              <a:t>WG – Robert Stacey </a:t>
            </a:r>
            <a:r>
              <a:rPr lang="en-US" sz="1600" dirty="0"/>
              <a:t>– </a:t>
            </a:r>
            <a:r>
              <a:rPr lang="en-US" sz="1600" dirty="0">
                <a:hlinkClick r:id="rId3"/>
              </a:rPr>
              <a:t>robert.stacey@intel.com</a:t>
            </a:r>
            <a:r>
              <a:rPr lang="en-US" sz="1600" dirty="0"/>
              <a:t>, </a:t>
            </a:r>
            <a:r>
              <a:rPr lang="en-US" sz="1600" b="1" dirty="0"/>
              <a:t>Peter Ecclesine –</a:t>
            </a:r>
            <a:r>
              <a:rPr lang="en-US" sz="1600" dirty="0"/>
              <a:t> </a:t>
            </a:r>
            <a:r>
              <a:rPr lang="en-US" sz="1600" dirty="0">
                <a:hlinkClick r:id="rId4"/>
              </a:rPr>
              <a:t>petere@ieee.org</a:t>
            </a:r>
            <a:r>
              <a:rPr lang="en-US" sz="1600" dirty="0"/>
              <a:t> </a:t>
            </a:r>
            <a:endParaRPr lang="en-US" sz="1600" b="1" dirty="0"/>
          </a:p>
          <a:p>
            <a:pPr marL="342900" lvl="1" indent="-342900">
              <a:buFontTx/>
              <a:buChar char="•"/>
            </a:pPr>
            <a:r>
              <a:rPr lang="en-US" sz="1600" b="1" dirty="0" err="1"/>
              <a:t>TGaz</a:t>
            </a:r>
            <a:r>
              <a:rPr lang="en-US" sz="1600" b="1" dirty="0"/>
              <a:t> – Roy Want </a:t>
            </a:r>
            <a:r>
              <a:rPr lang="en-US" sz="1600" dirty="0">
                <a:hlinkClick r:id="rId5"/>
              </a:rPr>
              <a:t>RoyWant@google.com</a:t>
            </a:r>
            <a:r>
              <a:rPr lang="en-US" sz="1600" dirty="0"/>
              <a:t> , </a:t>
            </a:r>
            <a:r>
              <a:rPr lang="en-US" sz="1600" b="1" dirty="0"/>
              <a:t>Chao Chun Wang </a:t>
            </a:r>
            <a:r>
              <a:rPr lang="en-US" sz="1600" dirty="0"/>
              <a:t>– </a:t>
            </a:r>
            <a:r>
              <a:rPr lang="en-US" sz="1600" dirty="0">
                <a:hlinkClick r:id="rId6"/>
              </a:rPr>
              <a:t>chaochun.wang@mediatek.com</a:t>
            </a:r>
            <a:r>
              <a:rPr lang="en-US" sz="1600" dirty="0"/>
              <a:t> </a:t>
            </a:r>
          </a:p>
          <a:p>
            <a:pPr marL="342900" lvl="1" indent="-342900">
              <a:buFontTx/>
              <a:buChar char="•"/>
            </a:pPr>
            <a:r>
              <a:rPr lang="en-US" sz="1600" b="1" dirty="0" err="1"/>
              <a:t>TGbb</a:t>
            </a:r>
            <a:r>
              <a:rPr lang="en-US" sz="1600" b="1" dirty="0"/>
              <a:t> – Volker Jungnickel </a:t>
            </a:r>
            <a:r>
              <a:rPr lang="en-US" sz="1600" dirty="0"/>
              <a:t>– </a:t>
            </a:r>
            <a:r>
              <a:rPr lang="en-US" sz="1600" dirty="0">
                <a:hlinkClick r:id="rId7"/>
              </a:rPr>
              <a:t>volker.jungnickel@hhi.fraunhofer.de</a:t>
            </a:r>
            <a:r>
              <a:rPr lang="en-US" sz="1600" dirty="0"/>
              <a:t> , </a:t>
            </a:r>
            <a:r>
              <a:rPr lang="en-US" sz="1600" b="1" dirty="0"/>
              <a:t>Harry </a:t>
            </a:r>
            <a:r>
              <a:rPr lang="en-US" sz="1600" b="1" dirty="0" err="1"/>
              <a:t>Bims</a:t>
            </a:r>
            <a:r>
              <a:rPr lang="en-US" sz="1600" b="1" dirty="0"/>
              <a:t> </a:t>
            </a:r>
            <a:r>
              <a:rPr lang="en-US" sz="1600" dirty="0">
                <a:hlinkClick r:id="rId8"/>
              </a:rPr>
              <a:t>harrybims@me.com</a:t>
            </a:r>
            <a:r>
              <a:rPr lang="en-US" sz="1600" dirty="0"/>
              <a:t> </a:t>
            </a:r>
          </a:p>
          <a:p>
            <a:pPr marL="342900" lvl="1" indent="-342900">
              <a:buFontTx/>
              <a:buChar char="•"/>
            </a:pPr>
            <a:r>
              <a:rPr lang="en-US" sz="1600" b="1" dirty="0" err="1"/>
              <a:t>TGbc</a:t>
            </a:r>
            <a:r>
              <a:rPr lang="en-US" sz="1600" b="1" dirty="0"/>
              <a:t> – Carol Ansley </a:t>
            </a:r>
            <a:r>
              <a:rPr lang="en-US" sz="1600" dirty="0"/>
              <a:t>– </a:t>
            </a:r>
            <a:r>
              <a:rPr lang="en-US" sz="1600" dirty="0">
                <a:hlinkClick r:id="rId9"/>
              </a:rPr>
              <a:t>carol@ansley.com</a:t>
            </a:r>
            <a:r>
              <a:rPr lang="en-US" sz="1600" dirty="0"/>
              <a:t> </a:t>
            </a:r>
          </a:p>
          <a:p>
            <a:pPr marL="342900" lvl="1" indent="-342900">
              <a:buFontTx/>
              <a:buChar char="•"/>
            </a:pPr>
            <a:r>
              <a:rPr lang="en-US" sz="1600" b="1" dirty="0" err="1"/>
              <a:t>TGbd</a:t>
            </a:r>
            <a:r>
              <a:rPr lang="en-US" sz="1600" b="1" dirty="0"/>
              <a:t> – </a:t>
            </a:r>
            <a:r>
              <a:rPr lang="en-US" sz="1600" b="1" dirty="0" err="1"/>
              <a:t>Yujin</a:t>
            </a:r>
            <a:r>
              <a:rPr lang="en-US" sz="1600" b="1" dirty="0"/>
              <a:t> Noh </a:t>
            </a:r>
            <a:r>
              <a:rPr lang="en-US" sz="1600" dirty="0"/>
              <a:t>–</a:t>
            </a:r>
            <a:r>
              <a:rPr lang="en-US" sz="1600" b="1" dirty="0"/>
              <a:t> </a:t>
            </a:r>
            <a:r>
              <a:rPr lang="fi-FI" sz="1600" dirty="0">
                <a:hlinkClick r:id="rId10"/>
              </a:rPr>
              <a:t>Yujin.Noh@senscomm.com</a:t>
            </a:r>
            <a:r>
              <a:rPr lang="fi-FI" sz="1600" dirty="0"/>
              <a:t> </a:t>
            </a:r>
            <a:endParaRPr lang="en-US" sz="1600" dirty="0"/>
          </a:p>
          <a:p>
            <a:pPr marL="342900" lvl="1" indent="-342900">
              <a:buFontTx/>
              <a:buChar char="•"/>
            </a:pPr>
            <a:r>
              <a:rPr lang="en-US" sz="1600" b="1" dirty="0" err="1"/>
              <a:t>TGbe</a:t>
            </a:r>
            <a:r>
              <a:rPr lang="en-US" sz="1600" b="1" dirty="0"/>
              <a:t> – Edward Au </a:t>
            </a:r>
            <a:r>
              <a:rPr lang="en-US" sz="1600" dirty="0"/>
              <a:t>– </a:t>
            </a:r>
            <a:r>
              <a:rPr lang="en-US" sz="1600" u="sng" dirty="0">
                <a:hlinkClick r:id="rId11"/>
              </a:rPr>
              <a:t>edward.ks.au@gmail.com</a:t>
            </a:r>
            <a:r>
              <a:rPr lang="en-US" sz="1600" u="sng" dirty="0"/>
              <a:t> </a:t>
            </a:r>
            <a:r>
              <a:rPr lang="en-US" sz="1600" dirty="0"/>
              <a:t> </a:t>
            </a:r>
          </a:p>
          <a:p>
            <a:pPr marL="342900" lvl="1" indent="-342900">
              <a:buFontTx/>
              <a:buChar char="•"/>
            </a:pPr>
            <a:r>
              <a:rPr lang="en-US" sz="1600" b="1" dirty="0" err="1"/>
              <a:t>TGbf</a:t>
            </a:r>
            <a:r>
              <a:rPr lang="en-US" sz="1600" b="1" dirty="0"/>
              <a:t> – Claudio da Silva </a:t>
            </a:r>
            <a:r>
              <a:rPr lang="en-US" sz="1600" dirty="0"/>
              <a:t>– </a:t>
            </a:r>
            <a:r>
              <a:rPr lang="en-US" sz="1600" dirty="0">
                <a:hlinkClick r:id="rId12"/>
              </a:rPr>
              <a:t>claudiodasilva@fb.com</a:t>
            </a:r>
            <a:r>
              <a:rPr lang="en-US" sz="1600" dirty="0"/>
              <a:t> </a:t>
            </a:r>
          </a:p>
          <a:p>
            <a:pPr marL="342900" lvl="1" indent="-342900">
              <a:buFontTx/>
              <a:buChar char="•"/>
            </a:pPr>
            <a:r>
              <a:rPr lang="en-US" sz="1600" b="1" dirty="0" err="1"/>
              <a:t>TGbh</a:t>
            </a:r>
            <a:r>
              <a:rPr lang="en-US" sz="1600" b="1" dirty="0"/>
              <a:t> – Carol Ansley </a:t>
            </a:r>
            <a:r>
              <a:rPr lang="en-US" sz="1600" dirty="0"/>
              <a:t>– </a:t>
            </a:r>
            <a:r>
              <a:rPr lang="en-US" sz="1600" dirty="0">
                <a:hlinkClick r:id="rId9"/>
              </a:rPr>
              <a:t>carol@ansley.com</a:t>
            </a:r>
            <a:r>
              <a:rPr lang="en-US" sz="1600" dirty="0"/>
              <a:t> </a:t>
            </a:r>
          </a:p>
          <a:p>
            <a:pPr marL="342900" lvl="1" indent="-342900">
              <a:buFontTx/>
              <a:buChar char="•"/>
            </a:pPr>
            <a:r>
              <a:rPr lang="en-US" sz="1600" b="1" dirty="0" err="1"/>
              <a:t>TGbi</a:t>
            </a:r>
            <a:r>
              <a:rPr lang="en-US" sz="1600" b="1" dirty="0"/>
              <a:t> – Po-kai Huang </a:t>
            </a:r>
            <a:r>
              <a:rPr lang="en-US" sz="1600" dirty="0"/>
              <a:t>– </a:t>
            </a:r>
            <a:r>
              <a:rPr lang="en-US" sz="1600" dirty="0">
                <a:hlinkClick r:id="rId13"/>
              </a:rPr>
              <a:t>po-kai.huang@intel.com</a:t>
            </a:r>
            <a:r>
              <a:rPr lang="en-US" sz="1600" dirty="0"/>
              <a:t> </a:t>
            </a:r>
          </a:p>
          <a:p>
            <a:pPr marL="342900" lvl="1" indent="-342900">
              <a:buFontTx/>
              <a:buChar char="•"/>
            </a:pPr>
            <a:r>
              <a:rPr lang="en-US" sz="1600" b="1" dirty="0" err="1"/>
              <a:t>REVme</a:t>
            </a:r>
            <a:r>
              <a:rPr lang="en-US" sz="1600" b="1" dirty="0"/>
              <a:t> – Emily Qi </a:t>
            </a:r>
            <a:r>
              <a:rPr lang="en-US" sz="1600" dirty="0"/>
              <a:t>– </a:t>
            </a:r>
            <a:r>
              <a:rPr lang="en-US" sz="1600" b="0" dirty="0">
                <a:hlinkClick r:id="rId14"/>
              </a:rPr>
              <a:t>emily.h.qi@intel.com</a:t>
            </a:r>
            <a:r>
              <a:rPr lang="en-US" sz="1600" dirty="0"/>
              <a:t>, </a:t>
            </a:r>
            <a:r>
              <a:rPr lang="en-US" sz="1600" b="1" dirty="0"/>
              <a:t>Edward Au </a:t>
            </a:r>
            <a:r>
              <a:rPr lang="en-US" sz="1600" dirty="0"/>
              <a:t>– </a:t>
            </a:r>
            <a:r>
              <a:rPr lang="en-US" sz="1600" b="0" u="sng" dirty="0">
                <a:hlinkClick r:id="rId11"/>
              </a:rPr>
              <a:t>edward.ks.au@</a:t>
            </a:r>
            <a:r>
              <a:rPr lang="en-US" sz="1600" u="sng" dirty="0">
                <a:hlinkClick r:id="rId11"/>
              </a:rPr>
              <a:t>gmail.com</a:t>
            </a:r>
            <a:r>
              <a:rPr lang="en-US" sz="1600" u="sng" dirty="0"/>
              <a:t> </a:t>
            </a:r>
            <a:r>
              <a:rPr lang="en-US" sz="1600" dirty="0"/>
              <a:t> </a:t>
            </a:r>
          </a:p>
          <a:p>
            <a:pPr lvl="1"/>
            <a:endParaRPr lang="en-US" sz="160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5458" y="685800"/>
            <a:ext cx="10361084" cy="1065213"/>
          </a:xfrm>
        </p:spPr>
        <p:txBody>
          <a:bodyPr/>
          <a:lstStyle/>
          <a:p>
            <a:r>
              <a:rPr lang="en-GB" dirty="0"/>
              <a:t>May 9</a:t>
            </a:r>
            <a:r>
              <a:rPr lang="en-GB" baseline="30000" dirty="0"/>
              <a:t>th</a:t>
            </a:r>
            <a:r>
              <a:rPr lang="en-GB" dirty="0"/>
              <a:t> roundtable status report</a:t>
            </a:r>
          </a:p>
        </p:txBody>
      </p:sp>
      <p:sp>
        <p:nvSpPr>
          <p:cNvPr id="9218" name="Rectangle 2"/>
          <p:cNvSpPr>
            <a:spLocks noGrp="1" noChangeArrowheads="1"/>
          </p:cNvSpPr>
          <p:nvPr>
            <p:ph idx="1"/>
          </p:nvPr>
        </p:nvSpPr>
        <p:spPr>
          <a:xfrm>
            <a:off x="965200" y="1600200"/>
            <a:ext cx="10361084" cy="4800600"/>
          </a:xfrm>
          <a:ln/>
        </p:spPr>
        <p:txBody>
          <a:bodyPr/>
          <a:lstStyle/>
          <a:p>
            <a:r>
              <a:rPr lang="en-GB" sz="1600" dirty="0"/>
              <a:t>11az – </a:t>
            </a:r>
            <a:r>
              <a:rPr lang="en-GB" sz="1600" b="0" dirty="0"/>
              <a:t> </a:t>
            </a:r>
          </a:p>
          <a:p>
            <a:r>
              <a:rPr lang="en-GB" sz="1600" dirty="0"/>
              <a:t>11bc –  </a:t>
            </a:r>
            <a:r>
              <a:rPr lang="en-GB" sz="1600" b="0" dirty="0"/>
              <a:t> </a:t>
            </a:r>
          </a:p>
          <a:p>
            <a:r>
              <a:rPr lang="en-GB" sz="1600" dirty="0"/>
              <a:t>11bd –  </a:t>
            </a:r>
            <a:r>
              <a:rPr lang="en-GB" sz="1600" b="0" dirty="0"/>
              <a:t> </a:t>
            </a:r>
          </a:p>
          <a:p>
            <a:r>
              <a:rPr lang="en-GB" sz="1600" dirty="0"/>
              <a:t>11be – </a:t>
            </a:r>
            <a:r>
              <a:rPr lang="en-US" sz="1600" dirty="0"/>
              <a:t> </a:t>
            </a:r>
            <a:r>
              <a:rPr lang="en-US" sz="1600" b="0" dirty="0"/>
              <a:t> </a:t>
            </a:r>
          </a:p>
          <a:p>
            <a:r>
              <a:rPr lang="en-US" sz="1600" dirty="0"/>
              <a:t>11bf </a:t>
            </a:r>
            <a:r>
              <a:rPr lang="en-GB" sz="1600" dirty="0"/>
              <a:t>–</a:t>
            </a:r>
            <a:r>
              <a:rPr lang="en-US" sz="1600" dirty="0"/>
              <a:t>  </a:t>
            </a:r>
            <a:r>
              <a:rPr lang="en-US" sz="1600" b="0" dirty="0"/>
              <a:t> </a:t>
            </a:r>
          </a:p>
          <a:p>
            <a:r>
              <a:rPr lang="en-GB" sz="1600" dirty="0"/>
              <a:t>11bh –  </a:t>
            </a:r>
            <a:r>
              <a:rPr lang="en-GB" sz="1600" b="0" dirty="0"/>
              <a:t> </a:t>
            </a:r>
          </a:p>
          <a:p>
            <a:r>
              <a:rPr lang="en-GB" sz="1600" dirty="0"/>
              <a:t>11bi – </a:t>
            </a:r>
            <a:r>
              <a:rPr lang="en-GB" sz="1600" b="0" dirty="0"/>
              <a:t> </a:t>
            </a:r>
            <a:endParaRPr lang="en-GB" sz="1600" dirty="0"/>
          </a:p>
          <a:p>
            <a:r>
              <a:rPr lang="en-GB" sz="1600" dirty="0" err="1"/>
              <a:t>REVme</a:t>
            </a:r>
            <a:r>
              <a:rPr lang="en-GB" sz="1600" dirty="0"/>
              <a:t> –  </a:t>
            </a:r>
            <a:r>
              <a:rPr lang="en-GB" sz="1600" b="0" dirty="0"/>
              <a:t> </a:t>
            </a:r>
          </a:p>
          <a:p>
            <a:endParaRPr lang="en-GB" sz="1400" dirty="0"/>
          </a:p>
          <a:p>
            <a:endParaRPr lang="en-US" sz="1400" dirty="0"/>
          </a:p>
          <a:p>
            <a:r>
              <a:rPr lang="en-GB" sz="2000" dirty="0"/>
              <a:t>  </a:t>
            </a:r>
          </a:p>
          <a:p>
            <a:endParaRPr lang="en-GB" sz="2000"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7</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175389020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Reflector Updates</a:t>
            </a:r>
          </a:p>
        </p:txBody>
      </p:sp>
      <p:sp>
        <p:nvSpPr>
          <p:cNvPr id="9218" name="Rectangle 2"/>
          <p:cNvSpPr>
            <a:spLocks noGrp="1" noChangeArrowheads="1"/>
          </p:cNvSpPr>
          <p:nvPr>
            <p:ph idx="1"/>
          </p:nvPr>
        </p:nvSpPr>
        <p:spPr>
          <a:ln/>
        </p:spPr>
        <p:txBody>
          <a:bodyPr/>
          <a:lstStyle/>
          <a:p>
            <a:r>
              <a:rPr lang="en-US" dirty="0"/>
              <a:t>Each editor is expected to be on the reflector and current. Others can participate.</a:t>
            </a:r>
          </a:p>
          <a:p>
            <a:r>
              <a:rPr lang="en-US" dirty="0"/>
              <a:t>If you didn’t receive the meeting notice from the reflector, please send email to </a:t>
            </a:r>
            <a:r>
              <a:rPr lang="en-US" dirty="0">
                <a:hlinkClick r:id="rId3"/>
              </a:rPr>
              <a:t>Robert.Stacey@intel.com</a:t>
            </a:r>
            <a:r>
              <a:rPr lang="en-US" dirty="0"/>
              <a:t> </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8</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234577056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IEEE </a:t>
            </a:r>
            <a:r>
              <a:rPr lang="en-GB" dirty="0"/>
              <a:t>Publication Status</a:t>
            </a:r>
          </a:p>
        </p:txBody>
      </p:sp>
      <p:sp>
        <p:nvSpPr>
          <p:cNvPr id="9218" name="Rectangle 2"/>
          <p:cNvSpPr>
            <a:spLocks noGrp="1" noChangeArrowheads="1"/>
          </p:cNvSpPr>
          <p:nvPr>
            <p:ph idx="1"/>
          </p:nvPr>
        </p:nvSpPr>
        <p:spPr>
          <a:xfrm>
            <a:off x="914401" y="1751015"/>
            <a:ext cx="10361084" cy="4343400"/>
          </a:xfrm>
          <a:ln/>
        </p:spPr>
        <p:txBody>
          <a:bodyPr/>
          <a:lstStyle/>
          <a:p>
            <a:r>
              <a:rPr lang="en-US" sz="2000" dirty="0"/>
              <a:t>Publication of 11ai announced December 30, 2016</a:t>
            </a:r>
          </a:p>
          <a:p>
            <a:r>
              <a:rPr lang="en-US" sz="2000" dirty="0"/>
              <a:t>Second printing of 11ai in April 2017 </a:t>
            </a:r>
          </a:p>
          <a:p>
            <a:r>
              <a:rPr lang="en-US" sz="2000" dirty="0"/>
              <a:t>Publication of 11ah announced May 9, 2017</a:t>
            </a:r>
          </a:p>
          <a:p>
            <a:r>
              <a:rPr lang="en-US" sz="2000" dirty="0"/>
              <a:t>Publication of 11aj announced April 30, 2018</a:t>
            </a:r>
          </a:p>
          <a:p>
            <a:r>
              <a:rPr lang="en-US" sz="2000" dirty="0"/>
              <a:t>Publication of 11ak announced June 8, 2018</a:t>
            </a:r>
          </a:p>
          <a:p>
            <a:r>
              <a:rPr lang="en-US" sz="2000" dirty="0"/>
              <a:t>Publication of 11aq was August 31, 2018</a:t>
            </a:r>
          </a:p>
          <a:p>
            <a:r>
              <a:rPr lang="en-US" sz="2000" dirty="0"/>
              <a:t>Publication of 802.11-2020 was February 26, 2021</a:t>
            </a:r>
          </a:p>
          <a:p>
            <a:r>
              <a:rPr lang="en-US" sz="2000" dirty="0"/>
              <a:t>Publication of 11ax was May 19, 2021</a:t>
            </a:r>
          </a:p>
          <a:p>
            <a:r>
              <a:rPr lang="en-US" sz="2000" dirty="0"/>
              <a:t>Publication of 11ay was July 28, 2021</a:t>
            </a:r>
          </a:p>
          <a:p>
            <a:r>
              <a:rPr lang="en-US" sz="2000" dirty="0"/>
              <a:t>Publication of 11ba was October 8, 2021</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9</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824343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Custom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4755FF"/>
      </a:hlink>
      <a:folHlink>
        <a:srgbClr val="858585"/>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 (1)</Template>
  <TotalTime>11907</TotalTime>
  <Words>4077</Words>
  <Application>Microsoft Office PowerPoint</Application>
  <PresentationFormat>Widescreen</PresentationFormat>
  <Paragraphs>666</Paragraphs>
  <Slides>32</Slides>
  <Notes>24</Notes>
  <HiddenSlides>0</HiddenSlides>
  <MMClips>0</MMClips>
  <ScaleCrop>false</ScaleCrop>
  <HeadingPairs>
    <vt:vector size="8" baseType="variant">
      <vt:variant>
        <vt:lpstr>Fonts Used</vt:lpstr>
      </vt:variant>
      <vt:variant>
        <vt:i4>4</vt:i4>
      </vt:variant>
      <vt:variant>
        <vt:lpstr>Theme</vt:lpstr>
      </vt:variant>
      <vt:variant>
        <vt:i4>2</vt:i4>
      </vt:variant>
      <vt:variant>
        <vt:lpstr>Embedded OLE Servers</vt:lpstr>
      </vt:variant>
      <vt:variant>
        <vt:i4>1</vt:i4>
      </vt:variant>
      <vt:variant>
        <vt:lpstr>Slide Titles</vt:lpstr>
      </vt:variant>
      <vt:variant>
        <vt:i4>32</vt:i4>
      </vt:variant>
    </vt:vector>
  </HeadingPairs>
  <TitlesOfParts>
    <vt:vector size="39" baseType="lpstr">
      <vt:lpstr>Arial</vt:lpstr>
      <vt:lpstr>Calibri</vt:lpstr>
      <vt:lpstr>Calibri Light</vt:lpstr>
      <vt:lpstr>Times New Roman</vt:lpstr>
      <vt:lpstr>Office Theme</vt:lpstr>
      <vt:lpstr>Custom Design</vt:lpstr>
      <vt:lpstr>Document</vt:lpstr>
      <vt:lpstr>802.11 WG Editor’s Meeting (May 2022)</vt:lpstr>
      <vt:lpstr>Abstract</vt:lpstr>
      <vt:lpstr>Agenda for 2022-05-09 meeting</vt:lpstr>
      <vt:lpstr>Registration for the May 802.11 plenary session</vt:lpstr>
      <vt:lpstr>Roll Call – 2022-05-09</vt:lpstr>
      <vt:lpstr>Volunteer Editor Contacts</vt:lpstr>
      <vt:lpstr>May 9th roundtable status report</vt:lpstr>
      <vt:lpstr>Reflector Updates</vt:lpstr>
      <vt:lpstr>IEEE Publication Status</vt:lpstr>
      <vt:lpstr>MDR Status</vt:lpstr>
      <vt:lpstr>WG Style Guide, 11be and REVme practice</vt:lpstr>
      <vt:lpstr>PowerPoint Presentation</vt:lpstr>
      <vt:lpstr>ANA assignments to May 5, 2022</vt:lpstr>
      <vt:lpstr>802.11 Style Guide</vt:lpstr>
      <vt:lpstr>MIB Style, Visio and Frame Practices</vt:lpstr>
      <vt:lpstr>802.11 Editor’s Guide</vt:lpstr>
      <vt:lpstr>Amendment &amp; other ordering notes </vt:lpstr>
      <vt:lpstr>Editor Amendment Ordering</vt:lpstr>
      <vt:lpstr>Email your draft status updates!</vt:lpstr>
      <vt:lpstr>Draft Development Snapshot</vt:lpstr>
      <vt:lpstr>Editor Backup Practices</vt:lpstr>
      <vt:lpstr>IEEE iMeet central</vt:lpstr>
      <vt:lpstr>Publication process</vt:lpstr>
      <vt:lpstr>Two Technical Editors</vt:lpstr>
      <vt:lpstr>Build a list of Editor’s meeting discussion topics</vt:lpstr>
      <vt:lpstr>Editors Emeritus </vt:lpstr>
      <vt:lpstr>REVmd Practice (1)</vt:lpstr>
      <vt:lpstr>REVmd Practice (2)</vt:lpstr>
      <vt:lpstr>MDR Status</vt:lpstr>
      <vt:lpstr>MDR Status</vt:lpstr>
      <vt:lpstr>Update on numbering process</vt:lpstr>
      <vt:lpstr>Capitalization Topic – 21/0789</vt:lpstr>
    </vt:vector>
  </TitlesOfParts>
  <Company>Cisco Systems,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Peter Ecclesine (pecclesi)</dc:creator>
  <cp:keywords>CTPClassification=CTP_NT</cp:keywords>
  <cp:lastModifiedBy>Peter Ecclesine (pecclesi)</cp:lastModifiedBy>
  <cp:revision>434</cp:revision>
  <cp:lastPrinted>1601-01-01T00:00:00Z</cp:lastPrinted>
  <dcterms:created xsi:type="dcterms:W3CDTF">2018-01-07T18:30:13Z</dcterms:created>
  <dcterms:modified xsi:type="dcterms:W3CDTF">2022-05-08T18:14:42Z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aac88202-5e9b-4871-89ab-389b8f17b9bc</vt:lpwstr>
  </property>
  <property fmtid="{D5CDD505-2E9C-101B-9397-08002B2CF9AE}" pid="3" name="CTP_TimeStamp">
    <vt:lpwstr>2020-01-17 00:36:12Z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