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30"/>
  </p:notesMasterIdLst>
  <p:handoutMasterIdLst>
    <p:handoutMasterId r:id="rId31"/>
  </p:handoutMasterIdLst>
  <p:sldIdLst>
    <p:sldId id="522" r:id="rId3"/>
    <p:sldId id="523" r:id="rId4"/>
    <p:sldId id="524" r:id="rId5"/>
    <p:sldId id="525" r:id="rId6"/>
    <p:sldId id="526" r:id="rId7"/>
    <p:sldId id="527" r:id="rId8"/>
    <p:sldId id="528" r:id="rId9"/>
    <p:sldId id="529" r:id="rId10"/>
    <p:sldId id="530" r:id="rId11"/>
    <p:sldId id="531" r:id="rId12"/>
    <p:sldId id="532" r:id="rId13"/>
    <p:sldId id="430" r:id="rId14"/>
    <p:sldId id="378" r:id="rId15"/>
    <p:sldId id="374" r:id="rId16"/>
    <p:sldId id="422" r:id="rId17"/>
    <p:sldId id="496" r:id="rId18"/>
    <p:sldId id="398" r:id="rId19"/>
    <p:sldId id="379" r:id="rId20"/>
    <p:sldId id="383" r:id="rId21"/>
    <p:sldId id="537" r:id="rId22"/>
    <p:sldId id="466" r:id="rId23"/>
    <p:sldId id="538" r:id="rId24"/>
    <p:sldId id="539" r:id="rId25"/>
    <p:sldId id="540" r:id="rId26"/>
    <p:sldId id="541" r:id="rId27"/>
    <p:sldId id="489" r:id="rId28"/>
    <p:sldId id="458" r:id="rId29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0" autoAdjust="0"/>
    <p:restoredTop sz="92269" autoAdjust="0"/>
  </p:normalViewPr>
  <p:slideViewPr>
    <p:cSldViewPr>
      <p:cViewPr varScale="1">
        <p:scale>
          <a:sx n="165" d="100"/>
          <a:sy n="165" d="100"/>
        </p:scale>
        <p:origin x="648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802.11-22-0578r0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802.11-22-0578r0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802.11-22-0578r0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2022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22071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802.11-22-0578r0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802.11-22-0578r0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2022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802.11-22-0578r0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30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802.11-22-0578r0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601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802.11-22-0578r0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41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802.11-22-0578r0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08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802.11-22-0578r0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14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802.11-22-0578r0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78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802.11-22-0578r0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16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802.11-22-0578r0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06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802.11-22-0578r0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2022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802.11-22-0578r0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2022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66048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62238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802.11-22/0578r2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9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9/document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802.org/802tele_calendar.html" TargetMode="External"/><Relationship Id="rId2" Type="http://schemas.openxmlformats.org/officeDocument/2006/relationships/hyperlink" Target="https://www.ieee802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/bp/StartPage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625-02-0000-comment-resolution-guide.doc" TargetMode="External"/><Relationship Id="rId7" Type="http://schemas.openxmlformats.org/officeDocument/2006/relationships/hyperlink" Target="https://mentor.ieee.org/802.11/dcn/18/11-18-1410-00-00ax-lb233-cr-spatial-reuse.docx" TargetMode="External"/><Relationship Id="rId2" Type="http://schemas.openxmlformats.org/officeDocument/2006/relationships/hyperlink" Target="https://mentor.ieee.org/802.11/dcn/13/11-13-0230-05-0000-comment-resolution-tutorial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69-04-000m-revmd-mac-comments-assigned-to-hamilton.docx" TargetMode="External"/><Relationship Id="rId5" Type="http://schemas.openxmlformats.org/officeDocument/2006/relationships/hyperlink" Target="https://mentor.ieee.org/802.11/dcn/18/11-18-0930-00-000m-cid-1007.docx" TargetMode="External"/><Relationship Id="rId4" Type="http://schemas.openxmlformats.org/officeDocument/2006/relationships/hyperlink" Target="https://mentor.ieee.org/802.11/dcn/18/11-18-0237-00-000m-cid-177.doc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668-00-0000-liaison-statement-from-wba-re-wi-fi-devices-identification-group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653-00-0000-2022-march-wba-whitepaper-re-device-identification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22/ec-22-0076" TargetMode="External"/><Relationship Id="rId3" Type="http://schemas.openxmlformats.org/officeDocument/2006/relationships/hyperlink" Target="https://mentor.ieee.org/802.11/dcn/22/11-22-0577" TargetMode="External"/><Relationship Id="rId7" Type="http://schemas.openxmlformats.org/officeDocument/2006/relationships/hyperlink" Target="https://mentor.ieee.org/802.11/dcn/22/11-22-0593" TargetMode="External"/><Relationship Id="rId12" Type="http://schemas.openxmlformats.org/officeDocument/2006/relationships/hyperlink" Target="https://mentor.ieee.org/802.11/dcn/22/11-22-0443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592" TargetMode="External"/><Relationship Id="rId11" Type="http://schemas.openxmlformats.org/officeDocument/2006/relationships/hyperlink" Target="https://mentor.ieee.org/802.11/dcn/22/11-22-0594" TargetMode="External"/><Relationship Id="rId5" Type="http://schemas.openxmlformats.org/officeDocument/2006/relationships/hyperlink" Target="https://mentor.ieee.org/802.11/dcn/22/11-22-0591" TargetMode="External"/><Relationship Id="rId10" Type="http://schemas.openxmlformats.org/officeDocument/2006/relationships/hyperlink" Target="https://mentor.ieee.org/802.11/dcn/22/11-22-0597" TargetMode="External"/><Relationship Id="rId4" Type="http://schemas.openxmlformats.org/officeDocument/2006/relationships/hyperlink" Target="https://mentor.ieee.org/802.11/dcn/22/11-22-0578" TargetMode="External"/><Relationship Id="rId9" Type="http://schemas.openxmlformats.org/officeDocument/2006/relationships/hyperlink" Target="https://mentor.ieee.org/802.11/dcn/22/11-22-0579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" TargetMode="External"/><Relationship Id="rId2" Type="http://schemas.openxmlformats.org/officeDocument/2006/relationships/hyperlink" Target="https://mentor.ieee.org/802.18/docume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eee802.org/802tele_calenda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May 2022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2022-05-09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187923"/>
              </p:ext>
            </p:extLst>
          </p:nvPr>
        </p:nvGraphicFramePr>
        <p:xfrm>
          <a:off x="2052432" y="2343227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Document" r:id="rId4" imgW="8286150" imgH="2777437" progId="Word.Document.8">
                  <p:embed/>
                </p:oleObj>
              </mc:Choice>
              <mc:Fallback>
                <p:oleObj name="Document" r:id="rId4" imgW="8286150" imgH="27774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432" y="2343227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M3.2 802.19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14400" y="1824315"/>
            <a:ext cx="10363200" cy="4495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ee </a:t>
            </a:r>
            <a:r>
              <a:rPr lang="en-US" dirty="0">
                <a:hlinkClick r:id="rId3"/>
              </a:rPr>
              <a:t>https://www.ieee802.org/19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802.19 </a:t>
            </a:r>
            <a:r>
              <a:rPr lang="en-US" altLang="en-US" dirty="0"/>
              <a:t>documents: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mentor.ieee.org/802.19/documents</a:t>
            </a:r>
            <a:endParaRPr lang="en-US" alt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2022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8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Other 802 WG meetings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IEEE </a:t>
            </a:r>
            <a:r>
              <a:rPr lang="en-US" dirty="0"/>
              <a:t>802 website: </a:t>
            </a:r>
            <a:r>
              <a:rPr lang="en-US" dirty="0">
                <a:hlinkClick r:id="rId2"/>
              </a:rPr>
              <a:t>https://www.ieee802.org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Includes links to all WG webpages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Consolidated calendar: </a:t>
            </a:r>
            <a:r>
              <a:rPr lang="en-US" dirty="0" smtClean="0">
                <a:hlinkClick r:id="rId3"/>
              </a:rPr>
              <a:t>https://ieee802.org/802tele_calendar.html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Documents: 802.11, 15, 18, 19, 24: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mentor.ieee.org/802/bp/StartPage</a:t>
            </a:r>
            <a:r>
              <a:rPr lang="en-US" dirty="0" smtClean="0"/>
              <a:t> 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2022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3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M4.1.1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6957658"/>
              </p:ext>
            </p:extLst>
          </p:nvPr>
        </p:nvGraphicFramePr>
        <p:xfrm>
          <a:off x="533401" y="1719575"/>
          <a:ext cx="5181601" cy="193802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1028590"/>
              </p:ext>
            </p:extLst>
          </p:nvPr>
        </p:nvGraphicFramePr>
        <p:xfrm>
          <a:off x="533401" y="4114800"/>
          <a:ext cx="5181600" cy="996325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 Liaison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2006489"/>
              </p:ext>
            </p:extLst>
          </p:nvPr>
        </p:nvGraphicFramePr>
        <p:xfrm>
          <a:off x="6248400" y="2133600"/>
          <a:ext cx="5744499" cy="3549005"/>
        </p:xfrm>
        <a:graphic>
          <a:graphicData uri="http://schemas.openxmlformats.org/drawingml/2006/table">
            <a:tbl>
              <a:tblPr/>
              <a:tblGrid>
                <a:gridCol w="838296"/>
                <a:gridCol w="1128150"/>
                <a:gridCol w="3778053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(LC)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Broadcast Service (BCS)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Enhancements for Next Gen V2X (NGV)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WLAN Sensing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BH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Randomized MAC Addresses (RCM)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Data Privacy Protection (EDP)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Editor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P802.11-2020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347979"/>
              </p:ext>
            </p:extLst>
          </p:nvPr>
        </p:nvGraphicFramePr>
        <p:xfrm>
          <a:off x="2954528" y="1447801"/>
          <a:ext cx="5656072" cy="3762318"/>
        </p:xfrm>
        <a:graphic>
          <a:graphicData uri="http://schemas.openxmlformats.org/drawingml/2006/table">
            <a:tbl>
              <a:tblPr/>
              <a:tblGrid>
                <a:gridCol w="2685446"/>
                <a:gridCol w="2970626"/>
              </a:tblGrid>
              <a:tr h="3816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 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304800" y="6073933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hlinkClick r:id="rId2"/>
              </a:rPr>
              <a:t>http://www.ieee802.org/11/PARs/index.html</a:t>
            </a:r>
            <a:endParaRPr lang="en-US" sz="1800" dirty="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705600" y="5867400"/>
            <a:ext cx="4722383" cy="461665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PAR Extension Requests planned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39000" y="5691144"/>
            <a:ext cx="27432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since last meeting</a:t>
            </a:r>
            <a:endParaRPr lang="en-GB" sz="1600" dirty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6335259"/>
              </p:ext>
            </p:extLst>
          </p:nvPr>
        </p:nvGraphicFramePr>
        <p:xfrm>
          <a:off x="152400" y="897598"/>
          <a:ext cx="11734800" cy="4070642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2362200"/>
                <a:gridCol w="3124200"/>
                <a:gridCol w="2971800"/>
                <a:gridCol w="2133600"/>
              </a:tblGrid>
              <a:tr h="257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ROSDAHL, 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Guido HIERTZ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ME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HAMILTON, Mark RISON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QI,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Chao-Chun WANG, 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  <a:b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Harry BIMS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  <a:endParaRPr kumimoji="0" lang="en-GB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ZHANG, 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Yujin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NOH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Yan ZHANG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Matthew FISCHER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Dennis SUNDMAN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BF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Tony Xiao HAN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KIM, 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Claudio DA SILVA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Peter YEE, Stephen ORR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Graham SMITH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MCCANN, Jerome HENRY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Amelia ANDERSDOTTER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ITU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Hassan YAGHOOBI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M4.1.4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4699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744639" y="710932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4184304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573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9144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9144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6858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4575865" y="686091"/>
            <a:ext cx="2754440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7178991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7541801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891447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9205088" y="733396"/>
            <a:ext cx="1175220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10158785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0591800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911599" y="710932"/>
            <a:ext cx="1676400" cy="5218420"/>
            <a:chOff x="7391400" y="706218"/>
            <a:chExt cx="1676400" cy="5218420"/>
          </a:xfrm>
        </p:grpSpPr>
        <p:sp>
          <p:nvSpPr>
            <p:cNvPr id="52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11aq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Pre Association</a:t>
              </a: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Discovery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6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11ak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General Link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7" name="AutoShape 41"/>
            <p:cNvSpPr>
              <a:spLocks noChangeArrowheads="1"/>
            </p:cNvSpPr>
            <p:nvPr/>
          </p:nvSpPr>
          <p:spPr bwMode="auto">
            <a:xfrm>
              <a:off x="7550534" y="395570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11ah </a:t>
              </a:r>
            </a:p>
            <a:p>
              <a:pPr algn="ctr"/>
              <a:r>
                <a:rPr lang="en-US" sz="105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Sub 1 GHz</a:t>
              </a:r>
              <a:endParaRPr lang="en-US" sz="105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8" name="AutoShape 41"/>
            <p:cNvSpPr>
              <a:spLocks noChangeArrowheads="1"/>
            </p:cNvSpPr>
            <p:nvPr/>
          </p:nvSpPr>
          <p:spPr bwMode="auto">
            <a:xfrm>
              <a:off x="7556884" y="4537466"/>
              <a:ext cx="1301750" cy="51128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11aj </a:t>
              </a:r>
            </a:p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China millimeter </a:t>
              </a:r>
            </a:p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9" name="AutoShape 9"/>
            <p:cNvSpPr>
              <a:spLocks noChangeArrowheads="1"/>
            </p:cNvSpPr>
            <p:nvPr/>
          </p:nvSpPr>
          <p:spPr bwMode="auto">
            <a:xfrm>
              <a:off x="7524738" y="2460542"/>
              <a:ext cx="1294732" cy="6048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11ai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Initial Link </a:t>
              </a: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Setup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</p:grpSp>
      <p:sp>
        <p:nvSpPr>
          <p:cNvPr id="60" name="Right Arrow 59"/>
          <p:cNvSpPr/>
          <p:nvPr/>
        </p:nvSpPr>
        <p:spPr bwMode="auto">
          <a:xfrm rot="10800000">
            <a:off x="2352404" y="3094275"/>
            <a:ext cx="392235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ight Arrow 11"/>
          <p:cNvSpPr/>
          <p:nvPr/>
        </p:nvSpPr>
        <p:spPr bwMode="auto">
          <a:xfrm>
            <a:off x="304800" y="2140857"/>
            <a:ext cx="533400" cy="32439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99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M4.1.4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77631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758459" y="5965584"/>
            <a:ext cx="6335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SA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60538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221687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3716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676400" y="3278187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8020990" y="3660948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8020990" y="4262400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6701844" y="2895600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7999704" y="2896763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4261563" y="3749664"/>
            <a:ext cx="906803" cy="541462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802.11be 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HT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5469626" y="1461107"/>
            <a:ext cx="931174" cy="47692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REVme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5454341" y="2316229"/>
            <a:ext cx="934864" cy="585856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802.11bc</a:t>
            </a: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BCS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6699985" y="3749664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802.11bd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NGV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5431815" y="3796427"/>
            <a:ext cx="1007374" cy="566426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4238421" y="2570276"/>
            <a:ext cx="929946" cy="47772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802.11bi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EDP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46"/>
          <p:cNvSpPr>
            <a:spLocks noChangeArrowheads="1"/>
          </p:cNvSpPr>
          <p:nvPr/>
        </p:nvSpPr>
        <p:spPr bwMode="auto">
          <a:xfrm>
            <a:off x="4261563" y="3176669"/>
            <a:ext cx="906803" cy="480931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802.11bf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SENS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0" name="AutoShape 46"/>
          <p:cNvSpPr>
            <a:spLocks noChangeArrowheads="1"/>
          </p:cNvSpPr>
          <p:nvPr/>
        </p:nvSpPr>
        <p:spPr bwMode="auto">
          <a:xfrm>
            <a:off x="298027" y="3140798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ITU Liaison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(ITU) AHG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304800" y="5182748"/>
            <a:ext cx="8226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387707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  </a:t>
            </a: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Topics</a:t>
            </a:r>
          </a:p>
        </p:txBody>
      </p:sp>
      <p:sp>
        <p:nvSpPr>
          <p:cNvPr id="56" name="AutoShape 37"/>
          <p:cNvSpPr>
            <a:spLocks/>
          </p:cNvSpPr>
          <p:nvPr/>
        </p:nvSpPr>
        <p:spPr bwMode="auto">
          <a:xfrm rot="-5400000">
            <a:off x="848856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58" name="AutoShape 46"/>
          <p:cNvSpPr>
            <a:spLocks noChangeArrowheads="1"/>
          </p:cNvSpPr>
          <p:nvPr/>
        </p:nvSpPr>
        <p:spPr bwMode="auto">
          <a:xfrm>
            <a:off x="4253966" y="2026355"/>
            <a:ext cx="914400" cy="48824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802.11bh 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RCM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9" name="AutoShape 46"/>
          <p:cNvSpPr>
            <a:spLocks noChangeArrowheads="1"/>
          </p:cNvSpPr>
          <p:nvPr/>
        </p:nvSpPr>
        <p:spPr bwMode="auto">
          <a:xfrm>
            <a:off x="3041227" y="2984265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  <a:endParaRPr lang="en-US" sz="11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Group(s</a:t>
            </a:r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)</a:t>
            </a:r>
          </a:p>
        </p:txBody>
      </p:sp>
      <p:sp>
        <p:nvSpPr>
          <p:cNvPr id="60" name="AutoShape 46"/>
          <p:cNvSpPr>
            <a:spLocks noChangeArrowheads="1"/>
          </p:cNvSpPr>
          <p:nvPr/>
        </p:nvSpPr>
        <p:spPr bwMode="auto">
          <a:xfrm>
            <a:off x="3033304" y="3741896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Topic </a:t>
            </a:r>
            <a:endParaRPr lang="en-US" sz="11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Interest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Group(s)</a:t>
            </a:r>
          </a:p>
        </p:txBody>
      </p:sp>
      <p:sp>
        <p:nvSpPr>
          <p:cNvPr id="47" name="AutoShape 46"/>
          <p:cNvSpPr>
            <a:spLocks noChangeArrowheads="1"/>
          </p:cNvSpPr>
          <p:nvPr/>
        </p:nvSpPr>
        <p:spPr bwMode="auto">
          <a:xfrm>
            <a:off x="5456986" y="2971732"/>
            <a:ext cx="934864" cy="585856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COR 1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801810"/>
              </p:ext>
            </p:extLst>
          </p:nvPr>
        </p:nvGraphicFramePr>
        <p:xfrm>
          <a:off x="750357" y="1524000"/>
          <a:ext cx="10908243" cy="468698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5343"/>
                <a:gridCol w="1227500"/>
                <a:gridCol w="1143000"/>
                <a:gridCol w="867636"/>
                <a:gridCol w="656364"/>
                <a:gridCol w="838200"/>
                <a:gridCol w="666193"/>
                <a:gridCol w="765268"/>
                <a:gridCol w="969300"/>
                <a:gridCol w="720252"/>
                <a:gridCol w="688987"/>
                <a:gridCol w="762000"/>
                <a:gridCol w="838200"/>
              </a:tblGrid>
              <a:tr h="16151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Opened</a:t>
                      </a:r>
                    </a:p>
                    <a:p>
                      <a:pPr lvl="0" algn="ctr"/>
                      <a:r>
                        <a:rPr lang="en-GB" sz="2000" dirty="0" smtClean="0"/>
                        <a:t> (mm-</a:t>
                      </a:r>
                      <a:r>
                        <a:rPr lang="en-GB" sz="2000" dirty="0" err="1" smtClean="0"/>
                        <a:t>dd</a:t>
                      </a:r>
                      <a:r>
                        <a:rPr lang="en-GB" sz="2000" dirty="0" smtClean="0"/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err="1" smtClean="0"/>
                        <a:t>Dur</a:t>
                      </a:r>
                      <a:r>
                        <a:rPr lang="en-GB" sz="2000" dirty="0" smtClean="0"/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Ballot</a:t>
                      </a:r>
                      <a:r>
                        <a:rPr lang="en-GB" sz="2000" baseline="0" dirty="0" smtClean="0"/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LB261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TGbd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03-15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340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245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26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81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99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LB262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</a:t>
                      </a:r>
                      <a:r>
                        <a:rPr lang="en-US" sz="20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03-15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30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98.8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LB263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TGbb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04-07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LB264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TGbc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04-08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CC40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TGbf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04-22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11bd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04-05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2022-03-22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191029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Aspirant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  <a:endParaRPr lang="en-GB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Potential 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effectLst/>
                        </a:rPr>
                        <a:t>32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</a:rPr>
                        <a:t>511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11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</a:t>
            </a:r>
            <a:r>
              <a:rPr lang="en-GB" sz="2800" b="0" dirty="0" smtClean="0"/>
              <a:t>herein, </a:t>
            </a:r>
            <a:r>
              <a:rPr lang="en-GB" sz="2800" b="0" dirty="0"/>
              <a:t>forms the opening report of the IEEE 802.11 Working Group for </a:t>
            </a:r>
            <a:r>
              <a:rPr lang="en-GB" sz="2800" b="0" dirty="0" smtClean="0"/>
              <a:t>May 2022.</a:t>
            </a:r>
            <a:endParaRPr lang="en-GB" sz="2800" b="0" dirty="0"/>
          </a:p>
          <a:p>
            <a:r>
              <a:rPr lang="en-GB" sz="2800" b="0" dirty="0" smtClean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 smtClean="0"/>
              <a:t>.</a:t>
            </a:r>
          </a:p>
          <a:p>
            <a:endParaRPr lang="en-US" sz="2800" b="0" dirty="0"/>
          </a:p>
          <a:p>
            <a:endParaRPr lang="en-US" sz="2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0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>
          <a:xfrm>
            <a:off x="696913" y="1295400"/>
            <a:ext cx="10363200" cy="5027613"/>
          </a:xfrm>
        </p:spPr>
        <p:txBody>
          <a:bodyPr/>
          <a:lstStyle/>
          <a:p>
            <a:r>
              <a:rPr lang="en-GB" altLang="en-US" dirty="0" smtClean="0"/>
              <a:t>TG/SC Chairs:</a:t>
            </a:r>
          </a:p>
          <a:p>
            <a:pPr lvl="1"/>
            <a:r>
              <a:rPr lang="en-US" altLang="en-US" sz="1800" dirty="0" smtClean="0"/>
              <a:t>11-14-0629r22 4.4 </a:t>
            </a:r>
            <a:r>
              <a:rPr lang="en-US" sz="1800" dirty="0"/>
              <a:t>The TG Chair shall be appointed by the WG Chair and confirmed by a WG majority approval. The TG Chair is re-affirmed every 2 years: one session after the WG Chair is </a:t>
            </a:r>
            <a:r>
              <a:rPr lang="en-US" sz="1800" dirty="0" smtClean="0"/>
              <a:t>elected.</a:t>
            </a:r>
            <a:endParaRPr lang="en-GB" sz="1800" dirty="0"/>
          </a:p>
          <a:p>
            <a:pPr lvl="1"/>
            <a:r>
              <a:rPr lang="en-US" altLang="en-US" sz="1800" dirty="0" smtClean="0"/>
              <a:t>6.6 </a:t>
            </a:r>
            <a:r>
              <a:rPr lang="en-US" sz="1800" dirty="0"/>
              <a:t>The Standing Committee Chair is appointed by the WG Chair and is re-affirmed by the WG majority approval.  The Standing Committee Chair is re-affirmed every 2 years; one session after the WG Chair is elected</a:t>
            </a:r>
            <a:r>
              <a:rPr lang="en-US" sz="1800" dirty="0" smtClean="0"/>
              <a:t>.</a:t>
            </a:r>
            <a:endParaRPr lang="en-GB" altLang="en-US" sz="1800" dirty="0" smtClean="0"/>
          </a:p>
          <a:p>
            <a:pPr>
              <a:defRPr/>
            </a:pPr>
            <a:r>
              <a:rPr lang="en-US" altLang="en-US" dirty="0" smtClean="0"/>
              <a:t>TG/SC Vice Chairs</a:t>
            </a:r>
          </a:p>
          <a:p>
            <a:pPr lvl="1">
              <a:defRPr/>
            </a:pPr>
            <a:r>
              <a:rPr lang="en-US" altLang="en-US" sz="1800" dirty="0" smtClean="0"/>
              <a:t>4.3 </a:t>
            </a:r>
            <a:r>
              <a:rPr lang="en-US" sz="1800" dirty="0"/>
              <a:t>TG Vice-Chair is elected by a TG majority approval and confirmed by a WG majority approval.  The TG Vice-Chair is reaffirmed every 2 years; one session after the WG Chair is elected</a:t>
            </a:r>
            <a:r>
              <a:rPr lang="en-US" sz="1800" dirty="0" smtClean="0"/>
              <a:t>. </a:t>
            </a:r>
            <a:endParaRPr lang="en-US" altLang="en-US" sz="1800" dirty="0" smtClean="0"/>
          </a:p>
          <a:p>
            <a:pPr>
              <a:defRPr/>
            </a:pPr>
            <a:r>
              <a:rPr lang="en-US" altLang="en-US" dirty="0" smtClean="0"/>
              <a:t>TG/SC Secretaries </a:t>
            </a:r>
          </a:p>
          <a:p>
            <a:pPr lvl="1">
              <a:defRPr/>
            </a:pPr>
            <a:r>
              <a:rPr lang="en-US" altLang="en-US" sz="1800" dirty="0" smtClean="0"/>
              <a:t>4.4 </a:t>
            </a:r>
            <a:r>
              <a:rPr lang="en-US" sz="1800" dirty="0"/>
              <a:t>The TG Secretary shall be appointed by the TG Chair and confirmed by a TG motion that is approved with a minimum 50% majority. The TG Secretary is re-affirmed every 2 years; one session after the WG Chair is elected. </a:t>
            </a:r>
            <a:endParaRPr lang="en-GB" sz="1800" dirty="0"/>
          </a:p>
          <a:p>
            <a:pPr lvl="1">
              <a:defRPr/>
            </a:pPr>
            <a:endParaRPr lang="en-US" altLang="en-US" dirty="0"/>
          </a:p>
          <a:p>
            <a:endParaRPr lang="en-GB" altLang="en-US" dirty="0" smtClean="0"/>
          </a:p>
        </p:txBody>
      </p:sp>
      <p:sp>
        <p:nvSpPr>
          <p:cNvPr id="24579" name="Title 2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85800"/>
          </a:xfrm>
        </p:spPr>
        <p:txBody>
          <a:bodyPr/>
          <a:lstStyle/>
          <a:p>
            <a:r>
              <a:rPr lang="en-GB" altLang="en-US" dirty="0" smtClean="0"/>
              <a:t>M6.2 – TG and SC Officer Elections/Re-affirmations</a:t>
            </a: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2022</a:t>
            </a: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0EDCA67-571E-4F29-A6BA-F5C476F85358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03439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background data</a:t>
            </a:r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Dorothy Stanley, HP Enterprise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1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6902715C-9D53-42E6-B3E5-9E3FEA8953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751" y="739902"/>
            <a:ext cx="10080498" cy="550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05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F886797-8C70-4EB1-8875-218F36C8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9D96BD3-8C66-476D-BEED-D489DD0A3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3613AD6-2F43-41F2-BCA7-AB796FA2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5D0E2C25-6333-42A5-AED0-B5861ADD8A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60" y="685800"/>
            <a:ext cx="10576940" cy="577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2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9867C0-DE16-40E2-8E50-D6A1A8155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Attendees by affiliation</a:t>
            </a:r>
            <a:br>
              <a:rPr lang="en-US" dirty="0"/>
            </a:br>
            <a:r>
              <a:rPr lang="en-US" dirty="0"/>
              <a:t>(attended at least one meeting March to May)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2621AE5-EB5E-4CF0-A5F5-FC001544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3A08059-8BA5-4ED7-89A0-1830D2473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5089981-0F8C-4894-9157-388EF44E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="" xmlns:a16="http://schemas.microsoft.com/office/drawing/2014/main" id="{0F92EF7C-4B8F-4531-875D-3E4D3508AF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752601"/>
            <a:ext cx="8602956" cy="4701094"/>
          </a:xfrm>
        </p:spPr>
      </p:pic>
    </p:spTree>
    <p:extLst>
      <p:ext uri="{BB962C8B-B14F-4D97-AF65-F5344CB8AC3E}">
        <p14:creationId xmlns:p14="http://schemas.microsoft.com/office/powerpoint/2010/main" val="288858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C18312-8B32-4EF3-A60E-0BAA89327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by subgroup (March to May)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D20EB58-84BD-4A59-979A-CC5365F87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4DB3660-8F54-485A-ADFF-470042F74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E7AE66F-EC38-468C-838B-30F3AE0D9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="" xmlns:a16="http://schemas.microsoft.com/office/drawing/2014/main" id="{FBE90F3C-1E31-45FA-8552-141BDBE765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752599"/>
            <a:ext cx="8526758" cy="4659455"/>
          </a:xfrm>
        </p:spPr>
      </p:pic>
    </p:spTree>
    <p:extLst>
      <p:ext uri="{BB962C8B-B14F-4D97-AF65-F5344CB8AC3E}">
        <p14:creationId xmlns:p14="http://schemas.microsoft.com/office/powerpoint/2010/main" val="25168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Additional Reference material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Dorothy Stanley, HP Enterprise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1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814513"/>
            <a:ext cx="11125200" cy="4129087"/>
          </a:xfrm>
        </p:spPr>
        <p:txBody>
          <a:bodyPr/>
          <a:lstStyle/>
          <a:p>
            <a:pPr>
              <a:defRPr/>
            </a:pPr>
            <a:r>
              <a:rPr lang="en-GB" altLang="en-US" sz="2800" dirty="0" smtClean="0"/>
              <a:t>Comment resolution resources </a:t>
            </a:r>
          </a:p>
          <a:p>
            <a:pPr lvl="1">
              <a:defRPr/>
            </a:pPr>
            <a:r>
              <a:rPr lang="en-GB" altLang="en-US" dirty="0" smtClean="0"/>
              <a:t>See </a:t>
            </a:r>
            <a:r>
              <a:rPr lang="en-GB" altLang="en-US" dirty="0" smtClean="0">
                <a:hlinkClick r:id="rId2"/>
              </a:rPr>
              <a:t>https://mentor.ieee.org/802.11/dcn/13/11-13-0230-05-0000-comment-resolution-tutorial.ppt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mentor.ieee.org/802.11/dcn/11/11-11-1625-02-0000-comment-resolution-guide.doc</a:t>
            </a:r>
            <a:r>
              <a:rPr lang="en-US" altLang="en-US" dirty="0" smtClean="0"/>
              <a:t> </a:t>
            </a:r>
            <a:endParaRPr lang="en-GB" altLang="en-US" dirty="0" smtClean="0"/>
          </a:p>
          <a:p>
            <a:pPr>
              <a:defRPr/>
            </a:pPr>
            <a:r>
              <a:rPr lang="en-US" altLang="en-US" sz="2800" dirty="0" smtClean="0"/>
              <a:t>There are many examples of good practice for documentation of comment analysis and resolution; ensures there is a record of comment consideration and agreed resolution</a:t>
            </a:r>
          </a:p>
          <a:p>
            <a:pPr lvl="1">
              <a:defRPr/>
            </a:pPr>
            <a:r>
              <a:rPr lang="en-GB" altLang="en-US" dirty="0" smtClean="0">
                <a:hlinkClick r:id="rId4"/>
              </a:rPr>
              <a:t>https://mentor.ieee.org/802.11/dcn/18/11-18-0237-00-000m-cid-177.docx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5"/>
              </a:rPr>
              <a:t>https://mentor.ieee.org/802.11/dcn/18/11-18-0930-00-000m-cid-1007.docx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6"/>
              </a:rPr>
              <a:t>https://mentor.ieee.org/802.11/dcn/18/11-18-0669-04-000m-revmd-mac-comments-assigned-to-hamilton.docx</a:t>
            </a:r>
            <a:endParaRPr lang="en-GB" altLang="en-US" dirty="0" smtClean="0"/>
          </a:p>
          <a:p>
            <a:pPr lvl="1">
              <a:defRPr/>
            </a:pPr>
            <a:r>
              <a:rPr lang="en-GB" altLang="en-US" dirty="0" smtClean="0">
                <a:hlinkClick r:id="rId7"/>
              </a:rPr>
              <a:t>https://mentor.ieee.org/802.11/dcn/18/11-18-1410-00-00ax-lb233-cr-spatial-reuse.docx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marL="457200" lvl="1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sz="2800" dirty="0" smtClean="0"/>
          </a:p>
          <a:p>
            <a:pPr>
              <a:defRPr/>
            </a:pPr>
            <a:endParaRPr lang="en-GB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 Comment Resolution Resources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2022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2624847"/>
            <a:ext cx="10515600" cy="3850565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meetings; No Photography </a:t>
            </a:r>
            <a:r>
              <a:rPr lang="en-GB" dirty="0"/>
              <a:t>or recording </a:t>
            </a:r>
            <a:endParaRPr lang="en-GB" dirty="0" smtClean="0"/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</a:t>
            </a:r>
            <a:r>
              <a:rPr lang="en-GB" dirty="0" smtClean="0"/>
              <a:t>(Jan 2019 IEEE-SA </a:t>
            </a:r>
            <a:r>
              <a:rPr lang="en-GB" dirty="0"/>
              <a:t>Standards Board Ops Manual </a:t>
            </a:r>
            <a:r>
              <a:rPr lang="en-GB" dirty="0" smtClean="0"/>
              <a:t>5.3.3.2)</a:t>
            </a:r>
            <a:endParaRPr lang="en-GB" sz="1400" dirty="0"/>
          </a:p>
          <a:p>
            <a:pPr lvl="0"/>
            <a:r>
              <a:rPr lang="en-GB" dirty="0"/>
              <a:t>Laptop speakers, cell phone / tablet ringers </a:t>
            </a:r>
            <a:r>
              <a:rPr lang="en-GB" dirty="0" smtClean="0"/>
              <a:t>off</a:t>
            </a:r>
          </a:p>
          <a:p>
            <a:pPr lvl="0"/>
            <a:r>
              <a:rPr lang="en-GB" dirty="0" smtClean="0"/>
              <a:t>Mute when not speaking (teleconference)</a:t>
            </a:r>
          </a:p>
          <a:p>
            <a:r>
              <a:rPr lang="en-US" dirty="0"/>
              <a:t>Use chat window to </a:t>
            </a:r>
            <a:r>
              <a:rPr lang="en-US" dirty="0" smtClean="0"/>
              <a:t>enter the queue </a:t>
            </a:r>
            <a:r>
              <a:rPr lang="en-GB" dirty="0"/>
              <a:t>(teleconference)</a:t>
            </a:r>
          </a:p>
          <a:p>
            <a:pPr lvl="0"/>
            <a:r>
              <a:rPr lang="en-GB" dirty="0" smtClean="0"/>
              <a:t>Wear badges </a:t>
            </a:r>
            <a:r>
              <a:rPr lang="en-GB" dirty="0"/>
              <a:t>at all times in meeting </a:t>
            </a:r>
            <a:r>
              <a:rPr lang="en-GB" dirty="0" smtClean="0"/>
              <a:t>areas (face to face meetings)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</a:t>
            </a:r>
            <a:r>
              <a:rPr lang="en-GB" dirty="0" smtClean="0"/>
              <a:t>rooms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5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M2.2.1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9218" y="1903416"/>
            <a:ext cx="10363200" cy="3429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2022-03-14 Liaison received from WBA re: Device Identification </a:t>
            </a:r>
          </a:p>
          <a:p>
            <a:pPr marL="0" indent="0">
              <a:buNone/>
            </a:pPr>
            <a:r>
              <a:rPr lang="en-US" dirty="0" smtClean="0"/>
              <a:t>See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mentor.ieee.org/802.11/dcn/22/11-22-0668-00-0000-liaison-statement-from-wba-re-wi-fi-devices-identification-group.pdf</a:t>
            </a:r>
            <a:r>
              <a:rPr lang="en-US" dirty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mentor.ieee.org/802.11/dcn/22/11-22-0653-00-0000-2022-march-wba-whitepaper-re-device-identification.pdf</a:t>
            </a:r>
            <a:r>
              <a:rPr lang="en-US" dirty="0" smtClean="0"/>
              <a:t> .</a:t>
            </a:r>
            <a:endParaRPr lang="en-US" dirty="0" smtClean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2022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2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Recent and anticipated 802 EC actions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2022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799100" y="1752600"/>
            <a:ext cx="10859500" cy="43434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March 2022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b="0" dirty="0" smtClean="0"/>
              <a:t>P802.11az D4.0 to ISO IEC JTC1 SC6 for information</a:t>
            </a:r>
          </a:p>
          <a:p>
            <a:pPr marL="0" indent="0">
              <a:buNone/>
            </a:pPr>
            <a:r>
              <a:rPr lang="en-US" altLang="en-US" b="0" dirty="0" smtClean="0"/>
              <a:t>P802.11bd D4.0 to SA Ballot (conditional)</a:t>
            </a:r>
          </a:p>
          <a:p>
            <a:pPr marL="0" indent="0">
              <a:buNone/>
            </a:pPr>
            <a:r>
              <a:rPr lang="en-US" altLang="en-US" b="0" dirty="0" smtClean="0"/>
              <a:t>WG officer confirmation</a:t>
            </a:r>
            <a:br>
              <a:rPr lang="en-US" altLang="en-US" b="0" dirty="0" smtClean="0"/>
            </a:br>
            <a:endParaRPr lang="en-US" altLang="en-US" b="0" dirty="0"/>
          </a:p>
          <a:p>
            <a:pPr marL="0" indent="0">
              <a:buNone/>
            </a:pPr>
            <a:r>
              <a:rPr lang="en-US" altLang="en-US" dirty="0" smtClean="0"/>
              <a:t>June 2022</a:t>
            </a:r>
          </a:p>
          <a:p>
            <a:pPr marL="0" indent="0">
              <a:buNone/>
            </a:pPr>
            <a:r>
              <a:rPr lang="en-US" altLang="en-US" b="0" dirty="0" smtClean="0"/>
              <a:t>P802.11bb, P802.11bc, P802.11bd PAR Extensions</a:t>
            </a:r>
          </a:p>
          <a:p>
            <a:pPr marL="0" indent="0">
              <a:buNone/>
            </a:pPr>
            <a:r>
              <a:rPr lang="en-US" altLang="en-US" b="0" dirty="0" smtClean="0"/>
              <a:t>P802.11-2020 </a:t>
            </a:r>
            <a:r>
              <a:rPr lang="en-US" altLang="en-US" b="0" dirty="0" err="1" smtClean="0"/>
              <a:t>Cor</a:t>
            </a:r>
            <a:r>
              <a:rPr lang="en-US" altLang="en-US" b="0" dirty="0" smtClean="0"/>
              <a:t> 1 to SA Ballot</a:t>
            </a:r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2979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IEEE-SA Standards Board (SASB)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94127" y="1600200"/>
            <a:ext cx="10363200" cy="4648200"/>
          </a:xfrm>
        </p:spPr>
        <p:txBody>
          <a:bodyPr/>
          <a:lstStyle/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r>
              <a:rPr lang="en-US" altLang="en-US" sz="2800" dirty="0" smtClean="0"/>
              <a:t>January/February 2022</a:t>
            </a:r>
          </a:p>
          <a:p>
            <a:pPr marL="0" indent="0">
              <a:buNone/>
            </a:pPr>
            <a:r>
              <a:rPr lang="en-US" altLang="en-US" sz="2800" b="0" dirty="0"/>
              <a:t>IEEE </a:t>
            </a:r>
            <a:r>
              <a:rPr lang="en-US" altLang="en-US" sz="2800" b="0" dirty="0" err="1"/>
              <a:t>Std</a:t>
            </a:r>
            <a:r>
              <a:rPr lang="en-US" altLang="en-US" sz="2800" b="0" dirty="0"/>
              <a:t> 802.11bb PAR modification</a:t>
            </a:r>
          </a:p>
          <a:p>
            <a:pPr marL="0" indent="0">
              <a:buNone/>
            </a:pPr>
            <a:r>
              <a:rPr lang="en-US" altLang="en-US" sz="2800" b="0" dirty="0"/>
              <a:t>IEEE </a:t>
            </a:r>
            <a:r>
              <a:rPr lang="en-US" altLang="en-US" sz="2800" b="0" dirty="0" err="1"/>
              <a:t>Std</a:t>
            </a:r>
            <a:r>
              <a:rPr lang="en-US" altLang="en-US" sz="2800" b="0" dirty="0"/>
              <a:t> 802.11-2020 Corrigendum re: 11ay assigned value</a:t>
            </a:r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r>
              <a:rPr lang="en-US" altLang="en-US" sz="2800" dirty="0" smtClean="0"/>
              <a:t>September 2022</a:t>
            </a:r>
          </a:p>
          <a:p>
            <a:pPr marL="0" indent="0">
              <a:buNone/>
            </a:pPr>
            <a:r>
              <a:rPr lang="en-US" altLang="en-US" sz="2800" b="0" dirty="0"/>
              <a:t>P802.11bb, P802.11bc, P802.11bd PAR Extensions</a:t>
            </a:r>
          </a:p>
          <a:p>
            <a:pPr marL="0" indent="0">
              <a:buNone/>
            </a:pPr>
            <a:r>
              <a:rPr lang="en-US" altLang="en-US" sz="2800" b="0" dirty="0"/>
              <a:t>P802.11-2020 </a:t>
            </a:r>
            <a:r>
              <a:rPr lang="en-US" altLang="en-US" sz="2800" b="0" dirty="0" err="1"/>
              <a:t>Cor</a:t>
            </a:r>
            <a:r>
              <a:rPr lang="en-US" altLang="en-US" sz="2800" b="0" dirty="0"/>
              <a:t> 1 to </a:t>
            </a:r>
            <a:r>
              <a:rPr lang="en-US" altLang="en-US" sz="2800" b="0" dirty="0" err="1" smtClean="0"/>
              <a:t>RevCom</a:t>
            </a:r>
            <a:endParaRPr lang="en-US" altLang="en-US" sz="2800" b="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2022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0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665769"/>
              </p:ext>
            </p:extLst>
          </p:nvPr>
        </p:nvGraphicFramePr>
        <p:xfrm>
          <a:off x="929218" y="1828802"/>
          <a:ext cx="10348382" cy="3914524"/>
        </p:xfrm>
        <a:graphic>
          <a:graphicData uri="http://schemas.openxmlformats.org/drawingml/2006/table">
            <a:tbl>
              <a:tblPr/>
              <a:tblGrid>
                <a:gridCol w="4328582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1" u="none" strike="noStrike" dirty="0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1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https://mentor.ieee.org/802.11/dcn/22/11-22-0577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https://mentor.ieee.org/802.11/dcn/22/11-22-0578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 slides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https://mentor.ieee.org/802.11/dcn/22/11-22-0591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https://mentor.ieee.org/802.11/dcn/22/11-22-0592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https://mentor.ieee.org/802.11/dcn/22/11-22-0593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https://mentor.ieee.org/802-ec/dcn/22/ec-22-0076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6769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https://mentor.ieee.org/802.11/dcn/22/11-22-0579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https://mentor.ieee.org/802.11/dcn/22/11-22-0597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Session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https://mentor.ieee.org/802.11/dcn/22/11-22-0594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https://mentor.ieee.org/802.11/dcn/22/11-22-0443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4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 (only .11 credit for .18 attendance), 802.19, 802.24, NENDICA Industry </a:t>
            </a:r>
            <a:r>
              <a:rPr lang="en-GB" altLang="en-US" dirty="0"/>
              <a:t>Connections </a:t>
            </a:r>
            <a:r>
              <a:rPr lang="en-GB" altLang="en-US" dirty="0" smtClean="0"/>
              <a:t>Activity, and the 802 JTC1 SC.</a:t>
            </a:r>
          </a:p>
          <a:p>
            <a:pPr marL="457200" lvl="1" indent="0">
              <a:buNone/>
            </a:pPr>
            <a:endParaRPr lang="en-GB" altLang="en-US" dirty="0" smtClean="0"/>
          </a:p>
          <a:p>
            <a:r>
              <a:rPr lang="en-US" altLang="en-US" dirty="0" smtClean="0"/>
              <a:t>For the May 2022 electronic session, reciprocal credit is given for other WG/TAG meetings which occur during the WG11 session, Monday May </a:t>
            </a:r>
            <a:r>
              <a:rPr lang="en-US" altLang="en-US" dirty="0"/>
              <a:t>9</a:t>
            </a:r>
            <a:r>
              <a:rPr lang="en-US" altLang="en-US" dirty="0" smtClean="0"/>
              <a:t>, 2022 9am Eastern to Tuesday, May 1</a:t>
            </a:r>
            <a:r>
              <a:rPr lang="en-US" altLang="en-US" dirty="0"/>
              <a:t>7</a:t>
            </a:r>
            <a:r>
              <a:rPr lang="en-US" altLang="en-US" dirty="0" smtClean="0"/>
              <a:t>, 2022 Noon Eastern (Note: The May 2022 electronic meeting does count towards voting credit)</a:t>
            </a:r>
            <a:endParaRPr lang="en-GB" altLang="en-US" dirty="0" smtClean="0"/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endParaRPr lang="en-GB" altLang="en-US" sz="1800" b="0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2022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3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M3.2 802.18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see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mentor.ieee.org/802.18/documents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</a:t>
            </a:r>
            <a:r>
              <a:rPr lang="en-US" altLang="en-US" dirty="0" smtClean="0"/>
              <a:t>Thursday 2022-05-12 at 3-4 PM ET, </a:t>
            </a: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https://www.ieee802.org/18</a:t>
            </a:r>
            <a:r>
              <a:rPr lang="en-US" altLang="en-US" dirty="0" smtClean="0">
                <a:hlinkClick r:id="rId3"/>
              </a:rPr>
              <a:t>/</a:t>
            </a:r>
            <a:r>
              <a:rPr lang="en-US" altLang="en-US" dirty="0" smtClean="0"/>
              <a:t> </a:t>
            </a:r>
            <a:r>
              <a:rPr lang="en-US" altLang="en-US" dirty="0"/>
              <a:t>and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ieee802.org/802tele_calendar.html</a:t>
            </a:r>
            <a:r>
              <a:rPr lang="en-US" alt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 of interest to 802.11 WG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Recent </a:t>
            </a:r>
            <a:r>
              <a:rPr lang="en-US" altLang="en-US" dirty="0" smtClean="0"/>
              <a:t>Americas, European </a:t>
            </a:r>
            <a:r>
              <a:rPr lang="en-US" altLang="en-US" dirty="0"/>
              <a:t>ETSI, CEPT and </a:t>
            </a:r>
            <a:r>
              <a:rPr lang="en-US" altLang="en-US" dirty="0" smtClean="0"/>
              <a:t>Asia Pacific activities </a:t>
            </a:r>
            <a:r>
              <a:rPr lang="en-US" altLang="en-US" dirty="0"/>
              <a:t>status and </a:t>
            </a:r>
            <a:r>
              <a:rPr lang="en-US" altLang="en-US" dirty="0" smtClean="0"/>
              <a:t>discussion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IEEE 802 ITU-R WP5A contributions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Frequency Table</a:t>
            </a: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2022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169494</TotalTime>
  <Words>1947</Words>
  <Application>Microsoft Office PowerPoint</Application>
  <PresentationFormat>Widescreen</PresentationFormat>
  <Paragraphs>660</Paragraphs>
  <Slides>27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802.11 Working Group Opening Report May 2022</vt:lpstr>
      <vt:lpstr>Introduction</vt:lpstr>
      <vt:lpstr>M1.3 Meeting Decorum</vt:lpstr>
      <vt:lpstr>M2.2.1 Summary of Liaisons - Incoming</vt:lpstr>
      <vt:lpstr>M2.3 Recent and anticipated 802 EC actions</vt:lpstr>
      <vt:lpstr>M2.3 IEEE-SA Standards Board (SASB)</vt:lpstr>
      <vt:lpstr>M3.1 802.11 Working Group Session Documents</vt:lpstr>
      <vt:lpstr>M3.2 Joint meetings and Reciprocal Credit</vt:lpstr>
      <vt:lpstr>M3.2 802.18 details</vt:lpstr>
      <vt:lpstr>M3.2 802.19 details</vt:lpstr>
      <vt:lpstr>M3.2 Other 802 WG meetings</vt:lpstr>
      <vt:lpstr>M4.1.1 IEEE 802.11 Groups </vt:lpstr>
      <vt:lpstr>M4.1.2 PAR Expiration/Renewal Schedule</vt:lpstr>
      <vt:lpstr>M4.1.3 802.11 WG Appointed positions</vt:lpstr>
      <vt:lpstr>M4.1.3 Officers</vt:lpstr>
      <vt:lpstr>M4.1.4 IEEE 802.11 Revisions</vt:lpstr>
      <vt:lpstr>M4.1.4 IEEE 802.11 Standards Pipeline</vt:lpstr>
      <vt:lpstr>M4.1.5 Summary of ballots and comment collections</vt:lpstr>
      <vt:lpstr>M4.1.6 Current Membership Status</vt:lpstr>
      <vt:lpstr>M6.2 – TG and SC Officer Elections/Re-affirmations</vt:lpstr>
      <vt:lpstr>background data</vt:lpstr>
      <vt:lpstr>PowerPoint Presentation</vt:lpstr>
      <vt:lpstr>PowerPoint Presentation</vt:lpstr>
      <vt:lpstr>Attendees by affiliation (attended at least one meeting March to May)</vt:lpstr>
      <vt:lpstr>Attendance by subgroup (March to May)</vt:lpstr>
      <vt:lpstr>Additional Reference material</vt:lpstr>
      <vt:lpstr> Comment Resolution Resources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May 2022</cp:keywords>
  <cp:lastModifiedBy>Stanley, Dorothy</cp:lastModifiedBy>
  <cp:revision>2365</cp:revision>
  <cp:lastPrinted>1998-02-10T13:28:06Z</cp:lastPrinted>
  <dcterms:created xsi:type="dcterms:W3CDTF">1998-02-10T13:07:52Z</dcterms:created>
  <dcterms:modified xsi:type="dcterms:W3CDTF">2022-05-09T19:47:32Z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