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vsdx" ContentType="application/vnd.ms-visio.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xml" ContentType="application/inkml+xml"/>
  <Override PartName="/ppt/ink/ink2.xml" ContentType="application/inkml+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6"/>
  </p:notesMasterIdLst>
  <p:handoutMasterIdLst>
    <p:handoutMasterId r:id="rId27"/>
  </p:handoutMasterIdLst>
  <p:sldIdLst>
    <p:sldId id="256" r:id="rId2"/>
    <p:sldId id="366" r:id="rId3"/>
    <p:sldId id="376" r:id="rId4"/>
    <p:sldId id="2144867091" r:id="rId5"/>
    <p:sldId id="2144867092" r:id="rId6"/>
    <p:sldId id="2144867093" r:id="rId7"/>
    <p:sldId id="2144867102" r:id="rId8"/>
    <p:sldId id="2144867095" r:id="rId9"/>
    <p:sldId id="2134096210" r:id="rId10"/>
    <p:sldId id="2134096101" r:id="rId11"/>
    <p:sldId id="2134096202" r:id="rId12"/>
    <p:sldId id="285" r:id="rId13"/>
    <p:sldId id="292" r:id="rId14"/>
    <p:sldId id="258" r:id="rId15"/>
    <p:sldId id="2144867096" r:id="rId16"/>
    <p:sldId id="410" r:id="rId17"/>
    <p:sldId id="2144867100" r:id="rId18"/>
    <p:sldId id="406" r:id="rId19"/>
    <p:sldId id="2144867097" r:id="rId20"/>
    <p:sldId id="2144867098" r:id="rId21"/>
    <p:sldId id="2134095736" r:id="rId22"/>
    <p:sldId id="2144867088" r:id="rId23"/>
    <p:sldId id="1979422508" r:id="rId24"/>
    <p:sldId id="298" r:id="rId25"/>
  </p:sldIdLst>
  <p:sldSz cx="12192000" cy="6858000"/>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hosh, Chittabrata" initials="GC" lastIdx="12" clrIdx="0">
    <p:extLst>
      <p:ext uri="{19B8F6BF-5375-455C-9EA6-DF929625EA0E}">
        <p15:presenceInfo xmlns:p15="http://schemas.microsoft.com/office/powerpoint/2012/main" userId="S::chittabrata.ghosh@intel.com::0fd3f5d8-329f-435f-aca5-d6660b6dc386" providerId="AD"/>
      </p:ext>
    </p:extLst>
  </p:cmAuthor>
  <p:cmAuthor id="2" name="Cariou, Laurent" initials="CL" lastIdx="4" clrIdx="1">
    <p:extLst>
      <p:ext uri="{19B8F6BF-5375-455C-9EA6-DF929625EA0E}">
        <p15:presenceInfo xmlns:p15="http://schemas.microsoft.com/office/powerpoint/2012/main" userId="S::laurent.cariou@intel.com::4453f93f-2ed2-46e8-bb8c-3237fbfdd40b" providerId="AD"/>
      </p:ext>
    </p:extLst>
  </p:cmAuthor>
  <p:cmAuthor id="3" name="Das, Dibakar" initials="DD" lastIdx="20" clrIdx="2">
    <p:extLst>
      <p:ext uri="{19B8F6BF-5375-455C-9EA6-DF929625EA0E}">
        <p15:presenceInfo xmlns:p15="http://schemas.microsoft.com/office/powerpoint/2012/main" userId="S::dibakar.das@intel.com::5555b401-5ad5-4206-a20e-01f22605f8f6" providerId="AD"/>
      </p:ext>
    </p:extLst>
  </p:cmAuthor>
  <p:cmAuthor id="4" name="Chen, Cheng" initials="CC" lastIdx="2" clrIdx="3">
    <p:extLst>
      <p:ext uri="{19B8F6BF-5375-455C-9EA6-DF929625EA0E}">
        <p15:presenceInfo xmlns:p15="http://schemas.microsoft.com/office/powerpoint/2012/main" userId="S::cheng.chen@intel.com::9a6539a3-f8b0-49a4-8777-9785cd946902" providerId="AD"/>
      </p:ext>
    </p:extLst>
  </p:cmAuthor>
  <p:cmAuthor id="5" name="Cavalcanti, Dave" initials="CD" lastIdx="1" clrIdx="4">
    <p:extLst>
      <p:ext uri="{19B8F6BF-5375-455C-9EA6-DF929625EA0E}">
        <p15:presenceInfo xmlns:p15="http://schemas.microsoft.com/office/powerpoint/2012/main" userId="S::dave.cavalcanti@intel.com::9ea5236a-efed-4310-84d3-1764e087ca35" providerId="AD"/>
      </p:ext>
    </p:extLst>
  </p:cmAuthor>
  <p:cmAuthor id="6" name="Cordeiro, Carlos" initials="CC" lastIdx="2" clrIdx="5">
    <p:extLst>
      <p:ext uri="{19B8F6BF-5375-455C-9EA6-DF929625EA0E}">
        <p15:presenceInfo xmlns:p15="http://schemas.microsoft.com/office/powerpoint/2012/main" userId="S::carlos.cordeiro@intel.com::88fae4d8-0bc4-44b0-bd3b-95ac83b12c1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AB2CDB0-4392-472D-B349-982C41B00350}" v="30" dt="2022-01-14T02:11:16.979"/>
    <p1510:client id="{D4817E80-926A-498E-B54E-070DD017C2F2}" v="18" dt="2022-01-14T22:14:48.13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4336" autoAdjust="0"/>
    <p:restoredTop sz="94660"/>
  </p:normalViewPr>
  <p:slideViewPr>
    <p:cSldViewPr snapToGrid="0">
      <p:cViewPr varScale="1">
        <p:scale>
          <a:sx n="119" d="100"/>
          <a:sy n="119" d="100"/>
        </p:scale>
        <p:origin x="882" y="108"/>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1434"/>
    </p:cViewPr>
  </p:sorter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valcanti, Dave" userId="9ea5236a-efed-4310-84d3-1764e087ca35" providerId="ADAL" clId="{D4817E80-926A-498E-B54E-070DD017C2F2}"/>
    <pc:docChg chg="undo custSel addSld delSld modSld">
      <pc:chgData name="Cavalcanti, Dave" userId="9ea5236a-efed-4310-84d3-1764e087ca35" providerId="ADAL" clId="{D4817E80-926A-498E-B54E-070DD017C2F2}" dt="2022-01-14T22:16:32.295" v="82" actId="20577"/>
      <pc:docMkLst>
        <pc:docMk/>
      </pc:docMkLst>
      <pc:sldChg chg="delSp mod">
        <pc:chgData name="Cavalcanti, Dave" userId="9ea5236a-efed-4310-84d3-1764e087ca35" providerId="ADAL" clId="{D4817E80-926A-498E-B54E-070DD017C2F2}" dt="2022-01-14T22:03:21.055" v="47" actId="478"/>
        <pc:sldMkLst>
          <pc:docMk/>
          <pc:sldMk cId="1242844191" sldId="285"/>
        </pc:sldMkLst>
        <pc:spChg chg="del">
          <ac:chgData name="Cavalcanti, Dave" userId="9ea5236a-efed-4310-84d3-1764e087ca35" providerId="ADAL" clId="{D4817E80-926A-498E-B54E-070DD017C2F2}" dt="2022-01-14T22:03:21.055" v="47" actId="478"/>
          <ac:spMkLst>
            <pc:docMk/>
            <pc:sldMk cId="1242844191" sldId="285"/>
            <ac:spMk id="8" creationId="{00000000-0000-0000-0000-000000000000}"/>
          </ac:spMkLst>
        </pc:spChg>
      </pc:sldChg>
      <pc:sldChg chg="delSp mod">
        <pc:chgData name="Cavalcanti, Dave" userId="9ea5236a-efed-4310-84d3-1764e087ca35" providerId="ADAL" clId="{D4817E80-926A-498E-B54E-070DD017C2F2}" dt="2022-01-14T22:03:25.738" v="48" actId="478"/>
        <pc:sldMkLst>
          <pc:docMk/>
          <pc:sldMk cId="3047098160" sldId="292"/>
        </pc:sldMkLst>
        <pc:spChg chg="del">
          <ac:chgData name="Cavalcanti, Dave" userId="9ea5236a-efed-4310-84d3-1764e087ca35" providerId="ADAL" clId="{D4817E80-926A-498E-B54E-070DD017C2F2}" dt="2022-01-14T22:03:25.738" v="48" actId="478"/>
          <ac:spMkLst>
            <pc:docMk/>
            <pc:sldMk cId="3047098160" sldId="292"/>
            <ac:spMk id="16" creationId="{3159F496-4D5A-4F88-8024-64650F967C13}"/>
          </ac:spMkLst>
        </pc:spChg>
      </pc:sldChg>
      <pc:sldChg chg="addSp delSp modSp mod">
        <pc:chgData name="Cavalcanti, Dave" userId="9ea5236a-efed-4310-84d3-1764e087ca35" providerId="ADAL" clId="{D4817E80-926A-498E-B54E-070DD017C2F2}" dt="2022-01-14T20:03:54.338" v="33" actId="14100"/>
        <pc:sldMkLst>
          <pc:docMk/>
          <pc:sldMk cId="3854405766" sldId="376"/>
        </pc:sldMkLst>
        <pc:picChg chg="del">
          <ac:chgData name="Cavalcanti, Dave" userId="9ea5236a-efed-4310-84d3-1764e087ca35" providerId="ADAL" clId="{D4817E80-926A-498E-B54E-070DD017C2F2}" dt="2022-01-14T18:44:08.767" v="0" actId="478"/>
          <ac:picMkLst>
            <pc:docMk/>
            <pc:sldMk cId="3854405766" sldId="376"/>
            <ac:picMk id="10" creationId="{4464BFE5-B0DF-4450-BDF9-52A91D12B21E}"/>
          </ac:picMkLst>
        </pc:picChg>
        <pc:picChg chg="del">
          <ac:chgData name="Cavalcanti, Dave" userId="9ea5236a-efed-4310-84d3-1764e087ca35" providerId="ADAL" clId="{D4817E80-926A-498E-B54E-070DD017C2F2}" dt="2022-01-14T20:03:34.221" v="27" actId="478"/>
          <ac:picMkLst>
            <pc:docMk/>
            <pc:sldMk cId="3854405766" sldId="376"/>
            <ac:picMk id="11" creationId="{22FFD944-B879-41B3-9422-BDC964361D95}"/>
          </ac:picMkLst>
        </pc:picChg>
        <pc:picChg chg="del">
          <ac:chgData name="Cavalcanti, Dave" userId="9ea5236a-efed-4310-84d3-1764e087ca35" providerId="ADAL" clId="{D4817E80-926A-498E-B54E-070DD017C2F2}" dt="2022-01-14T18:55:39.006" v="5" actId="478"/>
          <ac:picMkLst>
            <pc:docMk/>
            <pc:sldMk cId="3854405766" sldId="376"/>
            <ac:picMk id="12" creationId="{C3DF3592-5F47-4ADB-810C-069B222F195C}"/>
          </ac:picMkLst>
        </pc:picChg>
        <pc:picChg chg="del">
          <ac:chgData name="Cavalcanti, Dave" userId="9ea5236a-efed-4310-84d3-1764e087ca35" providerId="ADAL" clId="{D4817E80-926A-498E-B54E-070DD017C2F2}" dt="2022-01-14T18:58:05.843" v="11" actId="478"/>
          <ac:picMkLst>
            <pc:docMk/>
            <pc:sldMk cId="3854405766" sldId="376"/>
            <ac:picMk id="13" creationId="{5DB1D828-8341-4FB5-8C48-99E0DD2E77AA}"/>
          </ac:picMkLst>
        </pc:picChg>
        <pc:picChg chg="add mod">
          <ac:chgData name="Cavalcanti, Dave" userId="9ea5236a-efed-4310-84d3-1764e087ca35" providerId="ADAL" clId="{D4817E80-926A-498E-B54E-070DD017C2F2}" dt="2022-01-14T18:44:18.556" v="4" actId="1076"/>
          <ac:picMkLst>
            <pc:docMk/>
            <pc:sldMk cId="3854405766" sldId="376"/>
            <ac:picMk id="20" creationId="{F0FF1857-AC83-489F-87DD-9BA84403F217}"/>
          </ac:picMkLst>
        </pc:picChg>
        <pc:picChg chg="add del mod">
          <ac:chgData name="Cavalcanti, Dave" userId="9ea5236a-efed-4310-84d3-1764e087ca35" providerId="ADAL" clId="{D4817E80-926A-498E-B54E-070DD017C2F2}" dt="2022-01-14T18:59:27.515" v="19" actId="478"/>
          <ac:picMkLst>
            <pc:docMk/>
            <pc:sldMk cId="3854405766" sldId="376"/>
            <ac:picMk id="21" creationId="{A8719822-E427-4887-BA49-AB38AB545EB0}"/>
          </ac:picMkLst>
        </pc:picChg>
        <pc:picChg chg="add mod">
          <ac:chgData name="Cavalcanti, Dave" userId="9ea5236a-efed-4310-84d3-1764e087ca35" providerId="ADAL" clId="{D4817E80-926A-498E-B54E-070DD017C2F2}" dt="2022-01-14T18:58:24.507" v="18" actId="1076"/>
          <ac:picMkLst>
            <pc:docMk/>
            <pc:sldMk cId="3854405766" sldId="376"/>
            <ac:picMk id="22" creationId="{84A3ABDA-5681-4DB9-85EE-1FE8D4E664AF}"/>
          </ac:picMkLst>
        </pc:picChg>
        <pc:picChg chg="add mod">
          <ac:chgData name="Cavalcanti, Dave" userId="9ea5236a-efed-4310-84d3-1764e087ca35" providerId="ADAL" clId="{D4817E80-926A-498E-B54E-070DD017C2F2}" dt="2022-01-14T18:59:43.271" v="26" actId="1076"/>
          <ac:picMkLst>
            <pc:docMk/>
            <pc:sldMk cId="3854405766" sldId="376"/>
            <ac:picMk id="3074" creationId="{08B57D4D-5A51-4A23-9BF4-1FDB2A3855F1}"/>
          </ac:picMkLst>
        </pc:picChg>
        <pc:picChg chg="add mod">
          <ac:chgData name="Cavalcanti, Dave" userId="9ea5236a-efed-4310-84d3-1764e087ca35" providerId="ADAL" clId="{D4817E80-926A-498E-B54E-070DD017C2F2}" dt="2022-01-14T20:03:54.338" v="33" actId="14100"/>
          <ac:picMkLst>
            <pc:docMk/>
            <pc:sldMk cId="3854405766" sldId="376"/>
            <ac:picMk id="3076" creationId="{19DC0717-A16A-4DAD-9065-B67EDBA5F052}"/>
          </ac:picMkLst>
        </pc:picChg>
      </pc:sldChg>
      <pc:sldChg chg="addSp modSp mod">
        <pc:chgData name="Cavalcanti, Dave" userId="9ea5236a-efed-4310-84d3-1764e087ca35" providerId="ADAL" clId="{D4817E80-926A-498E-B54E-070DD017C2F2}" dt="2022-01-14T20:25:23.041" v="43" actId="1076"/>
        <pc:sldMkLst>
          <pc:docMk/>
          <pc:sldMk cId="2516634516" sldId="2144867088"/>
        </pc:sldMkLst>
        <pc:picChg chg="add mod">
          <ac:chgData name="Cavalcanti, Dave" userId="9ea5236a-efed-4310-84d3-1764e087ca35" providerId="ADAL" clId="{D4817E80-926A-498E-B54E-070DD017C2F2}" dt="2022-01-14T20:25:23.041" v="43" actId="1076"/>
          <ac:picMkLst>
            <pc:docMk/>
            <pc:sldMk cId="2516634516" sldId="2144867088"/>
            <ac:picMk id="4" creationId="{C473141F-75C6-4603-8B30-62799ABCF2E4}"/>
          </ac:picMkLst>
        </pc:picChg>
        <pc:picChg chg="mod">
          <ac:chgData name="Cavalcanti, Dave" userId="9ea5236a-efed-4310-84d3-1764e087ca35" providerId="ADAL" clId="{D4817E80-926A-498E-B54E-070DD017C2F2}" dt="2022-01-14T20:25:19.789" v="42" actId="1076"/>
          <ac:picMkLst>
            <pc:docMk/>
            <pc:sldMk cId="2516634516" sldId="2144867088"/>
            <ac:picMk id="13" creationId="{2F4A154F-A953-4F2A-BCC4-032EE580AEDD}"/>
          </ac:picMkLst>
        </pc:picChg>
        <pc:picChg chg="mod">
          <ac:chgData name="Cavalcanti, Dave" userId="9ea5236a-efed-4310-84d3-1764e087ca35" providerId="ADAL" clId="{D4817E80-926A-498E-B54E-070DD017C2F2}" dt="2022-01-14T20:25:08.872" v="36" actId="1076"/>
          <ac:picMkLst>
            <pc:docMk/>
            <pc:sldMk cId="2516634516" sldId="2144867088"/>
            <ac:picMk id="14" creationId="{9A2E5129-5661-4922-A046-F884D0BEAB34}"/>
          </ac:picMkLst>
        </pc:picChg>
      </pc:sldChg>
      <pc:sldChg chg="delSp mod">
        <pc:chgData name="Cavalcanti, Dave" userId="9ea5236a-efed-4310-84d3-1764e087ca35" providerId="ADAL" clId="{D4817E80-926A-498E-B54E-070DD017C2F2}" dt="2022-01-14T21:48:53.979" v="46" actId="478"/>
        <pc:sldMkLst>
          <pc:docMk/>
          <pc:sldMk cId="2120956920" sldId="2144867092"/>
        </pc:sldMkLst>
        <pc:picChg chg="del">
          <ac:chgData name="Cavalcanti, Dave" userId="9ea5236a-efed-4310-84d3-1764e087ca35" providerId="ADAL" clId="{D4817E80-926A-498E-B54E-070DD017C2F2}" dt="2022-01-14T21:48:51.593" v="45" actId="478"/>
          <ac:picMkLst>
            <pc:docMk/>
            <pc:sldMk cId="2120956920" sldId="2144867092"/>
            <ac:picMk id="6" creationId="{5155F612-24F3-4FC3-9CD5-0CDFEAB0AAE8}"/>
          </ac:picMkLst>
        </pc:picChg>
        <pc:picChg chg="del">
          <ac:chgData name="Cavalcanti, Dave" userId="9ea5236a-efed-4310-84d3-1764e087ca35" providerId="ADAL" clId="{D4817E80-926A-498E-B54E-070DD017C2F2}" dt="2022-01-14T21:48:49.224" v="44" actId="478"/>
          <ac:picMkLst>
            <pc:docMk/>
            <pc:sldMk cId="2120956920" sldId="2144867092"/>
            <ac:picMk id="7" creationId="{E7896E33-B4E1-4AFD-BA3A-8620664326AF}"/>
          </ac:picMkLst>
        </pc:picChg>
        <pc:picChg chg="del">
          <ac:chgData name="Cavalcanti, Dave" userId="9ea5236a-efed-4310-84d3-1764e087ca35" providerId="ADAL" clId="{D4817E80-926A-498E-B54E-070DD017C2F2}" dt="2022-01-14T21:48:53.979" v="46" actId="478"/>
          <ac:picMkLst>
            <pc:docMk/>
            <pc:sldMk cId="2120956920" sldId="2144867092"/>
            <ac:picMk id="8" creationId="{A11E75DE-9EF9-429E-8D27-4E88779FBCCF}"/>
          </ac:picMkLst>
        </pc:picChg>
      </pc:sldChg>
      <pc:sldChg chg="addSp delSp modSp add del mod">
        <pc:chgData name="Cavalcanti, Dave" userId="9ea5236a-efed-4310-84d3-1764e087ca35" providerId="ADAL" clId="{D4817E80-926A-498E-B54E-070DD017C2F2}" dt="2022-01-14T22:16:32.295" v="82" actId="20577"/>
        <pc:sldMkLst>
          <pc:docMk/>
          <pc:sldMk cId="4216204124" sldId="2144867097"/>
        </pc:sldMkLst>
        <pc:spChg chg="add mod">
          <ac:chgData name="Cavalcanti, Dave" userId="9ea5236a-efed-4310-84d3-1764e087ca35" providerId="ADAL" clId="{D4817E80-926A-498E-B54E-070DD017C2F2}" dt="2022-01-14T22:14:48.137" v="53" actId="207"/>
          <ac:spMkLst>
            <pc:docMk/>
            <pc:sldMk cId="4216204124" sldId="2144867097"/>
            <ac:spMk id="10" creationId="{6B6D5ECB-B7CE-4345-A31F-2235AFD11067}"/>
          </ac:spMkLst>
        </pc:spChg>
        <pc:spChg chg="add mod">
          <ac:chgData name="Cavalcanti, Dave" userId="9ea5236a-efed-4310-84d3-1764e087ca35" providerId="ADAL" clId="{D4817E80-926A-498E-B54E-070DD017C2F2}" dt="2022-01-14T22:14:48.137" v="53" actId="207"/>
          <ac:spMkLst>
            <pc:docMk/>
            <pc:sldMk cId="4216204124" sldId="2144867097"/>
            <ac:spMk id="11" creationId="{8C24AC65-33D2-4A9C-A3BF-DEA343EDB7BE}"/>
          </ac:spMkLst>
        </pc:spChg>
        <pc:spChg chg="mod">
          <ac:chgData name="Cavalcanti, Dave" userId="9ea5236a-efed-4310-84d3-1764e087ca35" providerId="ADAL" clId="{D4817E80-926A-498E-B54E-070DD017C2F2}" dt="2022-01-14T22:16:32.295" v="82" actId="20577"/>
          <ac:spMkLst>
            <pc:docMk/>
            <pc:sldMk cId="4216204124" sldId="2144867097"/>
            <ac:spMk id="12" creationId="{03603CE2-FA04-4880-8194-B8C52D8537CE}"/>
          </ac:spMkLst>
        </pc:spChg>
        <pc:spChg chg="add mod">
          <ac:chgData name="Cavalcanti, Dave" userId="9ea5236a-efed-4310-84d3-1764e087ca35" providerId="ADAL" clId="{D4817E80-926A-498E-B54E-070DD017C2F2}" dt="2022-01-14T22:14:48.137" v="53" actId="207"/>
          <ac:spMkLst>
            <pc:docMk/>
            <pc:sldMk cId="4216204124" sldId="2144867097"/>
            <ac:spMk id="13" creationId="{162A6D18-464F-4125-9485-55D37FC549AD}"/>
          </ac:spMkLst>
        </pc:spChg>
        <pc:spChg chg="add mod">
          <ac:chgData name="Cavalcanti, Dave" userId="9ea5236a-efed-4310-84d3-1764e087ca35" providerId="ADAL" clId="{D4817E80-926A-498E-B54E-070DD017C2F2}" dt="2022-01-14T22:14:48.137" v="53" actId="207"/>
          <ac:spMkLst>
            <pc:docMk/>
            <pc:sldMk cId="4216204124" sldId="2144867097"/>
            <ac:spMk id="14" creationId="{F53A6F3D-2B54-4C81-B327-39AC3F1798B7}"/>
          </ac:spMkLst>
        </pc:spChg>
        <pc:spChg chg="add mod">
          <ac:chgData name="Cavalcanti, Dave" userId="9ea5236a-efed-4310-84d3-1764e087ca35" providerId="ADAL" clId="{D4817E80-926A-498E-B54E-070DD017C2F2}" dt="2022-01-14T22:14:48.137" v="53" actId="207"/>
          <ac:spMkLst>
            <pc:docMk/>
            <pc:sldMk cId="4216204124" sldId="2144867097"/>
            <ac:spMk id="16" creationId="{AA90C46F-A14B-4EFD-81E4-A36720BC9433}"/>
          </ac:spMkLst>
        </pc:spChg>
        <pc:spChg chg="add mod">
          <ac:chgData name="Cavalcanti, Dave" userId="9ea5236a-efed-4310-84d3-1764e087ca35" providerId="ADAL" clId="{D4817E80-926A-498E-B54E-070DD017C2F2}" dt="2022-01-14T22:14:48.137" v="53" actId="207"/>
          <ac:spMkLst>
            <pc:docMk/>
            <pc:sldMk cId="4216204124" sldId="2144867097"/>
            <ac:spMk id="17" creationId="{87422D44-A45C-4B2D-8D52-A6B5351C85A7}"/>
          </ac:spMkLst>
        </pc:spChg>
        <pc:spChg chg="add mod">
          <ac:chgData name="Cavalcanti, Dave" userId="9ea5236a-efed-4310-84d3-1764e087ca35" providerId="ADAL" clId="{D4817E80-926A-498E-B54E-070DD017C2F2}" dt="2022-01-14T22:14:48.137" v="53" actId="207"/>
          <ac:spMkLst>
            <pc:docMk/>
            <pc:sldMk cId="4216204124" sldId="2144867097"/>
            <ac:spMk id="18" creationId="{95F2B40C-5EF9-4569-B0CF-85A6E9E3019B}"/>
          </ac:spMkLst>
        </pc:spChg>
        <pc:spChg chg="add mod">
          <ac:chgData name="Cavalcanti, Dave" userId="9ea5236a-efed-4310-84d3-1764e087ca35" providerId="ADAL" clId="{D4817E80-926A-498E-B54E-070DD017C2F2}" dt="2022-01-14T22:14:48.137" v="53" actId="207"/>
          <ac:spMkLst>
            <pc:docMk/>
            <pc:sldMk cId="4216204124" sldId="2144867097"/>
            <ac:spMk id="19" creationId="{FAA328EE-1ACF-407F-B4ED-DC79EFA44F35}"/>
          </ac:spMkLst>
        </pc:spChg>
        <pc:spChg chg="add mod">
          <ac:chgData name="Cavalcanti, Dave" userId="9ea5236a-efed-4310-84d3-1764e087ca35" providerId="ADAL" clId="{D4817E80-926A-498E-B54E-070DD017C2F2}" dt="2022-01-14T22:14:48.137" v="53" actId="207"/>
          <ac:spMkLst>
            <pc:docMk/>
            <pc:sldMk cId="4216204124" sldId="2144867097"/>
            <ac:spMk id="20" creationId="{755C68BB-556B-4D80-9E0C-8B2A6FFB3B0B}"/>
          </ac:spMkLst>
        </pc:spChg>
        <pc:spChg chg="add mod">
          <ac:chgData name="Cavalcanti, Dave" userId="9ea5236a-efed-4310-84d3-1764e087ca35" providerId="ADAL" clId="{D4817E80-926A-498E-B54E-070DD017C2F2}" dt="2022-01-14T22:16:10.480" v="60" actId="20577"/>
          <ac:spMkLst>
            <pc:docMk/>
            <pc:sldMk cId="4216204124" sldId="2144867097"/>
            <ac:spMk id="23" creationId="{30046AE7-EF95-4430-82FB-76345A4890ED}"/>
          </ac:spMkLst>
        </pc:spChg>
        <pc:spChg chg="add mod">
          <ac:chgData name="Cavalcanti, Dave" userId="9ea5236a-efed-4310-84d3-1764e087ca35" providerId="ADAL" clId="{D4817E80-926A-498E-B54E-070DD017C2F2}" dt="2022-01-14T22:16:14.246" v="61" actId="1076"/>
          <ac:spMkLst>
            <pc:docMk/>
            <pc:sldMk cId="4216204124" sldId="2144867097"/>
            <ac:spMk id="26" creationId="{4FA679E8-3382-4EDF-86FA-4C961AECA70B}"/>
          </ac:spMkLst>
        </pc:spChg>
        <pc:spChg chg="add mod">
          <ac:chgData name="Cavalcanti, Dave" userId="9ea5236a-efed-4310-84d3-1764e087ca35" providerId="ADAL" clId="{D4817E80-926A-498E-B54E-070DD017C2F2}" dt="2022-01-14T22:14:48.137" v="53" actId="207"/>
          <ac:spMkLst>
            <pc:docMk/>
            <pc:sldMk cId="4216204124" sldId="2144867097"/>
            <ac:spMk id="27" creationId="{1D21CA64-64B0-473C-857D-089DB545BA09}"/>
          </ac:spMkLst>
        </pc:spChg>
        <pc:spChg chg="add mod">
          <ac:chgData name="Cavalcanti, Dave" userId="9ea5236a-efed-4310-84d3-1764e087ca35" providerId="ADAL" clId="{D4817E80-926A-498E-B54E-070DD017C2F2}" dt="2022-01-14T22:15:11.115" v="55" actId="1076"/>
          <ac:spMkLst>
            <pc:docMk/>
            <pc:sldMk cId="4216204124" sldId="2144867097"/>
            <ac:spMk id="28" creationId="{3B79130C-C670-4F72-9DB8-5437459AC412}"/>
          </ac:spMkLst>
        </pc:spChg>
        <pc:spChg chg="add mod">
          <ac:chgData name="Cavalcanti, Dave" userId="9ea5236a-efed-4310-84d3-1764e087ca35" providerId="ADAL" clId="{D4817E80-926A-498E-B54E-070DD017C2F2}" dt="2022-01-14T22:14:48.137" v="53" actId="207"/>
          <ac:spMkLst>
            <pc:docMk/>
            <pc:sldMk cId="4216204124" sldId="2144867097"/>
            <ac:spMk id="29" creationId="{C274FE66-43D5-40C1-9D23-8A6CAA3A8886}"/>
          </ac:spMkLst>
        </pc:spChg>
        <pc:spChg chg="add mod">
          <ac:chgData name="Cavalcanti, Dave" userId="9ea5236a-efed-4310-84d3-1764e087ca35" providerId="ADAL" clId="{D4817E80-926A-498E-B54E-070DD017C2F2}" dt="2022-01-14T22:14:48.137" v="53" actId="207"/>
          <ac:spMkLst>
            <pc:docMk/>
            <pc:sldMk cId="4216204124" sldId="2144867097"/>
            <ac:spMk id="30" creationId="{24EBB29E-77F0-4C83-82F4-5E556E7A05FD}"/>
          </ac:spMkLst>
        </pc:spChg>
        <pc:spChg chg="add mod">
          <ac:chgData name="Cavalcanti, Dave" userId="9ea5236a-efed-4310-84d3-1764e087ca35" providerId="ADAL" clId="{D4817E80-926A-498E-B54E-070DD017C2F2}" dt="2022-01-14T22:14:48.137" v="53" actId="207"/>
          <ac:spMkLst>
            <pc:docMk/>
            <pc:sldMk cId="4216204124" sldId="2144867097"/>
            <ac:spMk id="31" creationId="{66B67A6C-69F3-4C5A-A005-B9EDC4829BEC}"/>
          </ac:spMkLst>
        </pc:spChg>
        <pc:spChg chg="add mod">
          <ac:chgData name="Cavalcanti, Dave" userId="9ea5236a-efed-4310-84d3-1764e087ca35" providerId="ADAL" clId="{D4817E80-926A-498E-B54E-070DD017C2F2}" dt="2022-01-14T22:14:48.137" v="53" actId="207"/>
          <ac:spMkLst>
            <pc:docMk/>
            <pc:sldMk cId="4216204124" sldId="2144867097"/>
            <ac:spMk id="32" creationId="{04A55AED-A2FB-4752-B415-D690D1372943}"/>
          </ac:spMkLst>
        </pc:spChg>
        <pc:spChg chg="add mod">
          <ac:chgData name="Cavalcanti, Dave" userId="9ea5236a-efed-4310-84d3-1764e087ca35" providerId="ADAL" clId="{D4817E80-926A-498E-B54E-070DD017C2F2}" dt="2022-01-14T22:14:48.137" v="53" actId="207"/>
          <ac:spMkLst>
            <pc:docMk/>
            <pc:sldMk cId="4216204124" sldId="2144867097"/>
            <ac:spMk id="33" creationId="{000A1705-48BA-42F6-956D-392628529640}"/>
          </ac:spMkLst>
        </pc:spChg>
        <pc:spChg chg="add mod">
          <ac:chgData name="Cavalcanti, Dave" userId="9ea5236a-efed-4310-84d3-1764e087ca35" providerId="ADAL" clId="{D4817E80-926A-498E-B54E-070DD017C2F2}" dt="2022-01-14T22:14:48.137" v="53" actId="207"/>
          <ac:spMkLst>
            <pc:docMk/>
            <pc:sldMk cId="4216204124" sldId="2144867097"/>
            <ac:spMk id="34" creationId="{CC8AEAEA-2E07-4455-89A9-4A319E91CEE5}"/>
          </ac:spMkLst>
        </pc:spChg>
        <pc:spChg chg="add mod">
          <ac:chgData name="Cavalcanti, Dave" userId="9ea5236a-efed-4310-84d3-1764e087ca35" providerId="ADAL" clId="{D4817E80-926A-498E-B54E-070DD017C2F2}" dt="2022-01-14T22:15:18.029" v="56" actId="404"/>
          <ac:spMkLst>
            <pc:docMk/>
            <pc:sldMk cId="4216204124" sldId="2144867097"/>
            <ac:spMk id="35" creationId="{6026F7E0-6423-4334-ABE9-82CF15515961}"/>
          </ac:spMkLst>
        </pc:spChg>
        <pc:picChg chg="add mod">
          <ac:chgData name="Cavalcanti, Dave" userId="9ea5236a-efed-4310-84d3-1764e087ca35" providerId="ADAL" clId="{D4817E80-926A-498E-B54E-070DD017C2F2}" dt="2022-01-14T22:14:48.137" v="53" actId="207"/>
          <ac:picMkLst>
            <pc:docMk/>
            <pc:sldMk cId="4216204124" sldId="2144867097"/>
            <ac:picMk id="8" creationId="{BE33175A-0C56-4226-ACDE-DEB9D3D06E9F}"/>
          </ac:picMkLst>
        </pc:picChg>
        <pc:picChg chg="add mod">
          <ac:chgData name="Cavalcanti, Dave" userId="9ea5236a-efed-4310-84d3-1764e087ca35" providerId="ADAL" clId="{D4817E80-926A-498E-B54E-070DD017C2F2}" dt="2022-01-14T22:14:48.137" v="53" actId="207"/>
          <ac:picMkLst>
            <pc:docMk/>
            <pc:sldMk cId="4216204124" sldId="2144867097"/>
            <ac:picMk id="9" creationId="{2040AA62-E7B8-4968-B9BE-C3AC82BCADE6}"/>
          </ac:picMkLst>
        </pc:picChg>
        <pc:picChg chg="add mod">
          <ac:chgData name="Cavalcanti, Dave" userId="9ea5236a-efed-4310-84d3-1764e087ca35" providerId="ADAL" clId="{D4817E80-926A-498E-B54E-070DD017C2F2}" dt="2022-01-14T22:14:48.137" v="53" actId="207"/>
          <ac:picMkLst>
            <pc:docMk/>
            <pc:sldMk cId="4216204124" sldId="2144867097"/>
            <ac:picMk id="15" creationId="{2C07B1D0-3943-4124-A4D7-DE697F455B99}"/>
          </ac:picMkLst>
        </pc:picChg>
        <pc:picChg chg="del">
          <ac:chgData name="Cavalcanti, Dave" userId="9ea5236a-efed-4310-84d3-1764e087ca35" providerId="ADAL" clId="{D4817E80-926A-498E-B54E-070DD017C2F2}" dt="2022-01-14T22:13:48.289" v="51" actId="478"/>
          <ac:picMkLst>
            <pc:docMk/>
            <pc:sldMk cId="4216204124" sldId="2144867097"/>
            <ac:picMk id="21" creationId="{16A99938-78F7-49DE-B96D-B6A8A9487146}"/>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r>
              <a:rPr lang="en-US" sz="1100"/>
              <a:t>Capacity</a:t>
            </a:r>
            <a:r>
              <a:rPr lang="en-US" sz="1100" baseline="0"/>
              <a:t> vs. Latency bound (msec)</a:t>
            </a:r>
          </a:p>
          <a:p>
            <a:pPr>
              <a:defRPr sz="1100"/>
            </a:pPr>
            <a:r>
              <a:rPr lang="en-US" sz="1100" baseline="0"/>
              <a:t>for Target PDR = 99.999%</a:t>
            </a:r>
            <a:endParaRPr lang="en-US" sz="1100"/>
          </a:p>
        </c:rich>
      </c:tx>
      <c:overlay val="0"/>
      <c:spPr>
        <a:noFill/>
        <a:ln>
          <a:noFill/>
        </a:ln>
        <a:effectLst/>
      </c:spPr>
      <c:txPr>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2548383350305842"/>
          <c:y val="0.19768209371278861"/>
          <c:w val="0.84396062992125986"/>
          <c:h val="0.61659977667373322"/>
        </c:manualLayout>
      </c:layout>
      <c:barChart>
        <c:barDir val="col"/>
        <c:grouping val="clustered"/>
        <c:varyColors val="0"/>
        <c:ser>
          <c:idx val="0"/>
          <c:order val="0"/>
          <c:tx>
            <c:v>Capacity</c:v>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Sheet1!$D$10:$D$14</c:f>
              <c:numCache>
                <c:formatCode>General</c:formatCode>
                <c:ptCount val="5"/>
                <c:pt idx="0">
                  <c:v>1</c:v>
                </c:pt>
                <c:pt idx="1">
                  <c:v>1.5</c:v>
                </c:pt>
                <c:pt idx="2">
                  <c:v>2</c:v>
                </c:pt>
                <c:pt idx="3">
                  <c:v>2.5</c:v>
                </c:pt>
                <c:pt idx="4">
                  <c:v>3</c:v>
                </c:pt>
              </c:numCache>
            </c:numRef>
          </c:cat>
          <c:val>
            <c:numRef>
              <c:f>Sheet1!$C$10:$C$14</c:f>
              <c:numCache>
                <c:formatCode>General</c:formatCode>
                <c:ptCount val="5"/>
                <c:pt idx="0">
                  <c:v>9</c:v>
                </c:pt>
                <c:pt idx="1">
                  <c:v>18</c:v>
                </c:pt>
                <c:pt idx="2">
                  <c:v>28</c:v>
                </c:pt>
                <c:pt idx="3">
                  <c:v>35</c:v>
                </c:pt>
                <c:pt idx="4">
                  <c:v>45</c:v>
                </c:pt>
              </c:numCache>
            </c:numRef>
          </c:val>
          <c:extLst>
            <c:ext xmlns:c16="http://schemas.microsoft.com/office/drawing/2014/chart" uri="{C3380CC4-5D6E-409C-BE32-E72D297353CC}">
              <c16:uniqueId val="{00000000-0AD4-4035-8A93-EC7F57BAC780}"/>
            </c:ext>
          </c:extLst>
        </c:ser>
        <c:dLbls>
          <c:showLegendKey val="0"/>
          <c:showVal val="0"/>
          <c:showCatName val="0"/>
          <c:showSerName val="0"/>
          <c:showPercent val="0"/>
          <c:showBubbleSize val="0"/>
        </c:dLbls>
        <c:gapWidth val="300"/>
        <c:axId val="1163489640"/>
        <c:axId val="1163495520"/>
      </c:barChart>
      <c:catAx>
        <c:axId val="116348964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UL</a:t>
                </a:r>
                <a:r>
                  <a:rPr lang="en-US" baseline="0"/>
                  <a:t> Latency Bound (msec)</a:t>
                </a:r>
                <a:endParaRPr lang="en-US"/>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63495520"/>
        <c:crosses val="autoZero"/>
        <c:auto val="1"/>
        <c:lblAlgn val="ctr"/>
        <c:lblOffset val="100"/>
        <c:noMultiLvlLbl val="0"/>
      </c:catAx>
      <c:valAx>
        <c:axId val="1163495520"/>
        <c:scaling>
          <c:orientation val="minMax"/>
        </c:scaling>
        <c:delete val="0"/>
        <c:axPos val="l"/>
        <c:majorGridlines>
          <c:spPr>
            <a:ln w="9525" cap="flat" cmpd="sng" algn="ctr">
              <a:noFill/>
              <a:round/>
            </a:ln>
            <a:effectLst/>
          </c:spPr>
        </c:majorGridlines>
        <c:minorGridlines>
          <c:spPr>
            <a:ln w="9525" cap="flat" cmpd="sng" algn="ctr">
              <a:noFill/>
              <a:round/>
            </a:ln>
            <a:effectLst/>
          </c:spPr>
        </c:min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Capacity for a PDR=99.999%</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63489640"/>
        <c:crosses val="autoZero"/>
        <c:crossBetween val="between"/>
        <c:majorUnit val="10"/>
      </c:valAx>
      <c:spPr>
        <a:noFill/>
        <a:ln>
          <a:solidFill>
            <a:sysClr val="windowText" lastClr="000000"/>
          </a:solid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fld id="{B87CCAAF-252C-4847-8D16-EDD6B40E4912}" type="datetimeFigureOut">
              <a:rPr lang="en-US" smtClean="0"/>
              <a:pPr/>
              <a:t>1/14/2022</a:t>
            </a:fld>
            <a:endParaRPr lang="en-US"/>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6T18:20:23.155"/>
    </inkml:context>
    <inkml:brush xml:id="br0">
      <inkml:brushProperty name="width" value="0.05" units="cm"/>
      <inkml:brushProperty name="height" value="0.05" units="cm"/>
    </inkml:brush>
  </inkml:definitions>
  <inkml:trace contextRef="#ctx0" brushRef="#br0">0 0 24575,'0'0'0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6T18:20:23.156"/>
    </inkml:context>
    <inkml:brush xml:id="br0">
      <inkml:brushProperty name="width" value="0.05" units="cm"/>
      <inkml:brushProperty name="height" value="0.05" units="cm"/>
    </inkml:brush>
  </inkml:definitions>
  <inkml:trace contextRef="#ctx0" brushRef="#br0">1 0 24575,'0'0'0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doc.: IEEE 802.11-yy/xxxxr0</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Month Year</a:t>
            </a:r>
          </a:p>
        </p:txBody>
      </p:sp>
      <p:sp>
        <p:nvSpPr>
          <p:cNvPr id="2052" name="Rectangle 4"/>
          <p:cNvSpPr>
            <a:spLocks noGrp="1" noRot="1" noChangeAspect="1" noChangeArrowheads="1"/>
          </p:cNvSpPr>
          <p:nvPr>
            <p:ph type="sldImg"/>
          </p:nvPr>
        </p:nvSpPr>
        <p:spPr bwMode="auto">
          <a:xfrm>
            <a:off x="385763" y="701675"/>
            <a:ext cx="6161087"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a:t>John Doe, Some Company</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Tree>
    <p:extLst>
      <p:ext uri="{BB962C8B-B14F-4D97-AF65-F5344CB8AC3E}">
        <p14:creationId xmlns:p14="http://schemas.microsoft.com/office/powerpoint/2010/main" val="27362409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61C8689-8455-3546-ADF9-3B7273760F66}" type="slidenum">
              <a:rPr kumimoji="0" lang="en-US" sz="1200" b="0" i="0" u="none" strike="noStrike" kern="1200" cap="none" spc="0" normalizeH="0" baseline="0" noProof="0" smtClean="0">
                <a:ln>
                  <a:noFill/>
                </a:ln>
                <a:solidFill>
                  <a:prstClr val="black"/>
                </a:solidFill>
                <a:effectLst/>
                <a:uLnTx/>
                <a:uFillTx/>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7865221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701675"/>
            <a:ext cx="6165850" cy="3468688"/>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a:t>Doc Title</a:t>
            </a:r>
            <a:endParaRPr lang="en-US" dirty="0"/>
          </a:p>
        </p:txBody>
      </p:sp>
      <p:sp>
        <p:nvSpPr>
          <p:cNvPr id="5" name="Date Placeholder 4"/>
          <p:cNvSpPr>
            <a:spLocks noGrp="1"/>
          </p:cNvSpPr>
          <p:nvPr>
            <p:ph type="dt" idx="11"/>
          </p:nvPr>
        </p:nvSpPr>
        <p:spPr/>
        <p:txBody>
          <a:bodyPr/>
          <a:lstStyle/>
          <a:p>
            <a:pPr>
              <a:defRPr/>
            </a:pPr>
            <a:r>
              <a:rPr lang="en-US"/>
              <a:t>Month Year</a:t>
            </a:r>
            <a:endParaRPr lang="en-US" dirty="0"/>
          </a:p>
        </p:txBody>
      </p:sp>
      <p:sp>
        <p:nvSpPr>
          <p:cNvPr id="6" name="Footer Placeholder 5"/>
          <p:cNvSpPr>
            <a:spLocks noGrp="1"/>
          </p:cNvSpPr>
          <p:nvPr>
            <p:ph type="ftr" sz="quarter" idx="12"/>
          </p:nvPr>
        </p:nvSpPr>
        <p:spPr/>
        <p:txBody>
          <a:bodyPr/>
          <a:lstStyle/>
          <a:p>
            <a:pPr lvl="4">
              <a:defRPr/>
            </a:pPr>
            <a:r>
              <a:rPr lang="en-US"/>
              <a:t>John Doe, Some Company</a:t>
            </a:r>
            <a:endParaRPr lang="en-US" dirty="0"/>
          </a:p>
        </p:txBody>
      </p:sp>
      <p:sp>
        <p:nvSpPr>
          <p:cNvPr id="7" name="Slide Number Placeholder 6"/>
          <p:cNvSpPr>
            <a:spLocks noGrp="1"/>
          </p:cNvSpPr>
          <p:nvPr>
            <p:ph type="sldNum" sz="quarter" idx="13"/>
          </p:nvPr>
        </p:nvSpPr>
        <p:spPr/>
        <p:txBody>
          <a:bodyPr/>
          <a:lstStyle/>
          <a:p>
            <a:pPr>
              <a:defRPr/>
            </a:pPr>
            <a:r>
              <a:rPr lang="en-US"/>
              <a:t>Page </a:t>
            </a:r>
            <a:fld id="{870C1BA4-1CEE-4CD8-8532-343A8D2B3155}" type="slidenum">
              <a:rPr lang="en-US" smtClean="0"/>
              <a:pPr>
                <a:defRPr/>
              </a:pPr>
              <a:t>13</a:t>
            </a:fld>
            <a:endParaRPr lang="en-US" dirty="0"/>
          </a:p>
        </p:txBody>
      </p:sp>
    </p:spTree>
    <p:extLst>
      <p:ext uri="{BB962C8B-B14F-4D97-AF65-F5344CB8AC3E}">
        <p14:creationId xmlns:p14="http://schemas.microsoft.com/office/powerpoint/2010/main" val="34298756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Tx/>
              <a:buChar char="-"/>
            </a:pPr>
            <a:r>
              <a:rPr lang="en-GB" noProof="0"/>
              <a:t>1) Wireless and Wired share the same TSN Reference Stack</a:t>
            </a:r>
          </a:p>
          <a:p>
            <a:pPr marL="285750" indent="-285750">
              <a:buFontTx/>
              <a:buChar char="-"/>
            </a:pPr>
            <a:r>
              <a:rPr lang="en-GB" noProof="0"/>
              <a:t>2) Logical is similar to 5G</a:t>
            </a:r>
          </a:p>
          <a:p>
            <a:pPr marL="285750" indent="-285750">
              <a:buFontTx/>
              <a:buChar char="-"/>
            </a:pPr>
            <a:r>
              <a:rPr lang="en-GB" noProof="0"/>
              <a:t>Add notion of I/F Translator similar to 5G </a:t>
            </a:r>
          </a:p>
        </p:txBody>
      </p:sp>
      <p:sp>
        <p:nvSpPr>
          <p:cNvPr id="4" name="Slide Number Placeholder 3"/>
          <p:cNvSpPr>
            <a:spLocks noGrp="1"/>
          </p:cNvSpPr>
          <p:nvPr>
            <p:ph type="sldNum" sz="quarter" idx="5"/>
          </p:nvPr>
        </p:nvSpPr>
        <p:spPr/>
        <p:txBody>
          <a:bodyPr/>
          <a:lstStyle/>
          <a:p>
            <a:pPr>
              <a:defRPr/>
            </a:pPr>
            <a:fld id="{3F6C1005-B323-4A04-B0D1-DB577C3C2ECA}" type="slidenum">
              <a:rPr lang="en-US" smtClean="0"/>
              <a:pPr>
                <a:defRPr/>
              </a:pPr>
              <a:t>17</a:t>
            </a:fld>
            <a:endParaRPr lang="en-US"/>
          </a:p>
        </p:txBody>
      </p:sp>
    </p:spTree>
    <p:extLst>
      <p:ext uri="{BB962C8B-B14F-4D97-AF65-F5344CB8AC3E}">
        <p14:creationId xmlns:p14="http://schemas.microsoft.com/office/powerpoint/2010/main" val="7338233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Date Placeholder 3"/>
          <p:cNvSpPr>
            <a:spLocks noGrp="1"/>
          </p:cNvSpPr>
          <p:nvPr>
            <p:ph type="dt" idx="10"/>
          </p:nvPr>
        </p:nvSpPr>
        <p:spPr/>
        <p:txBody>
          <a:bodyPr/>
          <a:lstStyle>
            <a:lvl1pPr>
              <a:defRPr/>
            </a:lvl1pPr>
          </a:lstStyle>
          <a:p>
            <a:r>
              <a:rPr lang="en-US"/>
              <a:t>January 2022</a:t>
            </a:r>
            <a:endParaRPr lang="en-GB"/>
          </a:p>
        </p:txBody>
      </p:sp>
      <p:sp>
        <p:nvSpPr>
          <p:cNvPr id="5" name="Footer Placeholder 4"/>
          <p:cNvSpPr>
            <a:spLocks noGrp="1"/>
          </p:cNvSpPr>
          <p:nvPr>
            <p:ph type="ftr" idx="11"/>
          </p:nvPr>
        </p:nvSpPr>
        <p:spPr/>
        <p:txBody>
          <a:bodyPr/>
          <a:lstStyle>
            <a:lvl1pPr>
              <a:defRPr/>
            </a:lvl1pPr>
          </a:lstStyle>
          <a:p>
            <a:r>
              <a:rPr lang="en-GB"/>
              <a:t>Dave Cavalcanti, Intel Corporation</a:t>
            </a:r>
          </a:p>
        </p:txBody>
      </p:sp>
      <p:sp>
        <p:nvSpPr>
          <p:cNvPr id="6" name="Slide Number Placeholder 5"/>
          <p:cNvSpPr>
            <a:spLocks noGrp="1"/>
          </p:cNvSpPr>
          <p:nvPr>
            <p:ph type="sldNum" idx="12"/>
          </p:nvPr>
        </p:nvSpPr>
        <p:spPr/>
        <p:txBody>
          <a:bodyPr/>
          <a:lstStyle>
            <a:lvl1pPr>
              <a:defRPr/>
            </a:lvl1pPr>
          </a:lstStyle>
          <a:p>
            <a:r>
              <a:rPr lang="en-GB"/>
              <a:t>Slide </a:t>
            </a:r>
            <a:fld id="{DE40C9FC-4879-4F20-9ECA-A574A90476B7}" type="slidenum">
              <a:rPr lang="en-GB"/>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 and 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C46AEA0-8A4A-4395-842E-1588A8A29D4C}"/>
              </a:ext>
            </a:extLst>
          </p:cNvPr>
          <p:cNvSpPr>
            <a:spLocks noGrp="1"/>
          </p:cNvSpPr>
          <p:nvPr>
            <p:ph sz="half" idx="1"/>
          </p:nvPr>
        </p:nvSpPr>
        <p:spPr>
          <a:xfrm>
            <a:off x="381000" y="1487056"/>
            <a:ext cx="5429865" cy="4686689"/>
          </a:xfrm>
        </p:spPr>
        <p:txBody>
          <a:bodyPr/>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9629D013-C7B6-4628-B2EF-9C1967AE6122}"/>
              </a:ext>
            </a:extLst>
          </p:cNvPr>
          <p:cNvSpPr>
            <a:spLocks noGrp="1"/>
          </p:cNvSpPr>
          <p:nvPr>
            <p:ph sz="half" idx="2"/>
          </p:nvPr>
        </p:nvSpPr>
        <p:spPr>
          <a:xfrm>
            <a:off x="5923935" y="1487056"/>
            <a:ext cx="5429865" cy="4686689"/>
          </a:xfrm>
        </p:spPr>
        <p:txBody>
          <a:bodyPr/>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4">
            <a:extLst>
              <a:ext uri="{FF2B5EF4-FFF2-40B4-BE49-F238E27FC236}">
                <a16:creationId xmlns:a16="http://schemas.microsoft.com/office/drawing/2014/main" id="{1F497A61-542E-4336-AE5D-6A012870535B}"/>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456418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idx="12"/>
          </p:nvPr>
        </p:nvSpPr>
        <p:spPr/>
        <p:txBody>
          <a:bodyPr/>
          <a:lstStyle>
            <a:lvl1pPr>
              <a:defRPr/>
            </a:lvl1pPr>
          </a:lstStyle>
          <a:p>
            <a:r>
              <a:rPr lang="en-GB"/>
              <a:t>Slide </a:t>
            </a:r>
            <a:fld id="{440F5867-744E-4AA6-B0ED-4C44D2DFBB7B}" type="slidenum">
              <a:rPr lang="en-GB"/>
              <a:pPr/>
              <a:t>‹#›</a:t>
            </a:fld>
            <a:endParaRPr lang="en-GB"/>
          </a:p>
        </p:txBody>
      </p:sp>
      <p:sp>
        <p:nvSpPr>
          <p:cNvPr id="11" name="Rectangle 4"/>
          <p:cNvSpPr>
            <a:spLocks noGrp="1" noChangeArrowheads="1"/>
          </p:cNvSpPr>
          <p:nvPr>
            <p:ph type="ftr" idx="14"/>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Dave Cavalcanti, Intel Corporation</a:t>
            </a:r>
          </a:p>
        </p:txBody>
      </p:sp>
      <p:sp>
        <p:nvSpPr>
          <p:cNvPr id="12" name="Rectangle 3"/>
          <p:cNvSpPr>
            <a:spLocks noGrp="1" noChangeArrowheads="1"/>
          </p:cNvSpPr>
          <p:nvPr>
            <p:ph type="dt" idx="15"/>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t>January 2022</a:t>
            </a:r>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idx="10"/>
          </p:nvPr>
        </p:nvSpPr>
        <p:spPr/>
        <p:txBody>
          <a:bodyPr/>
          <a:lstStyle>
            <a:lvl1pPr>
              <a:defRPr/>
            </a:lvl1pPr>
          </a:lstStyle>
          <a:p>
            <a:r>
              <a:rPr lang="en-US"/>
              <a:t>January 2022</a:t>
            </a:r>
            <a:endParaRPr lang="en-GB"/>
          </a:p>
        </p:txBody>
      </p:sp>
      <p:sp>
        <p:nvSpPr>
          <p:cNvPr id="5" name="Footer Placeholder 4"/>
          <p:cNvSpPr>
            <a:spLocks noGrp="1"/>
          </p:cNvSpPr>
          <p:nvPr>
            <p:ph type="ftr" idx="11"/>
          </p:nvPr>
        </p:nvSpPr>
        <p:spPr/>
        <p:txBody>
          <a:bodyPr/>
          <a:lstStyle>
            <a:lvl1pPr>
              <a:defRPr/>
            </a:lvl1pPr>
          </a:lstStyle>
          <a:p>
            <a:r>
              <a:rPr lang="en-GB"/>
              <a:t>Dave Cavalcanti, Intel Corporation</a:t>
            </a:r>
          </a:p>
        </p:txBody>
      </p:sp>
      <p:sp>
        <p:nvSpPr>
          <p:cNvPr id="6" name="Slide Number Placeholder 5"/>
          <p:cNvSpPr>
            <a:spLocks noGrp="1"/>
          </p:cNvSpPr>
          <p:nvPr>
            <p:ph type="sldNum" idx="12"/>
          </p:nvPr>
        </p:nvSpPr>
        <p:spPr/>
        <p:txBody>
          <a:bodyPr/>
          <a:lstStyle>
            <a:lvl1pPr>
              <a:defRPr/>
            </a:lvl1pPr>
          </a:lstStyle>
          <a:p>
            <a:r>
              <a:rPr lang="en-GB"/>
              <a:t>Slide </a:t>
            </a:r>
            <a:fld id="{3ABCC52B-A3F7-440B-BBF2-55191E6E7773}"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14401" y="1981201"/>
            <a:ext cx="5077884"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5484" y="1981201"/>
            <a:ext cx="508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idx="10"/>
          </p:nvPr>
        </p:nvSpPr>
        <p:spPr/>
        <p:txBody>
          <a:bodyPr/>
          <a:lstStyle>
            <a:lvl1pPr>
              <a:defRPr/>
            </a:lvl1pPr>
          </a:lstStyle>
          <a:p>
            <a:r>
              <a:rPr lang="en-US"/>
              <a:t>January 2022</a:t>
            </a:r>
            <a:endParaRPr lang="en-GB"/>
          </a:p>
        </p:txBody>
      </p:sp>
      <p:sp>
        <p:nvSpPr>
          <p:cNvPr id="6" name="Footer Placeholder 5"/>
          <p:cNvSpPr>
            <a:spLocks noGrp="1"/>
          </p:cNvSpPr>
          <p:nvPr>
            <p:ph type="ftr" idx="11"/>
          </p:nvPr>
        </p:nvSpPr>
        <p:spPr/>
        <p:txBody>
          <a:bodyPr/>
          <a:lstStyle>
            <a:lvl1pPr>
              <a:defRPr/>
            </a:lvl1pPr>
          </a:lstStyle>
          <a:p>
            <a:r>
              <a:rPr lang="en-GB"/>
              <a:t>Dave Cavalcanti, Intel Corporation</a:t>
            </a:r>
          </a:p>
        </p:txBody>
      </p:sp>
      <p:sp>
        <p:nvSpPr>
          <p:cNvPr id="7" name="Slide Number Placeholder 6"/>
          <p:cNvSpPr>
            <a:spLocks noGrp="1"/>
          </p:cNvSpPr>
          <p:nvPr>
            <p:ph type="sldNum" idx="12"/>
          </p:nvPr>
        </p:nvSpPr>
        <p:spPr/>
        <p:txBody>
          <a:bodyPr/>
          <a:lstStyle>
            <a:lvl1pPr>
              <a:defRPr/>
            </a:lvl1pPr>
          </a:lstStyle>
          <a:p>
            <a:r>
              <a:rPr lang="en-GB"/>
              <a:t>Slide </a:t>
            </a:r>
            <a:fld id="{1CD163DD-D5E7-41DA-95F2-71530C24F8C3}"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idx="10"/>
          </p:nvPr>
        </p:nvSpPr>
        <p:spPr/>
        <p:txBody>
          <a:bodyPr/>
          <a:lstStyle>
            <a:lvl1pPr>
              <a:defRPr/>
            </a:lvl1pPr>
          </a:lstStyle>
          <a:p>
            <a:r>
              <a:rPr lang="en-US"/>
              <a:t>January 2022</a:t>
            </a:r>
            <a:endParaRPr lang="en-GB"/>
          </a:p>
        </p:txBody>
      </p:sp>
      <p:sp>
        <p:nvSpPr>
          <p:cNvPr id="8" name="Footer Placeholder 7"/>
          <p:cNvSpPr>
            <a:spLocks noGrp="1"/>
          </p:cNvSpPr>
          <p:nvPr>
            <p:ph type="ftr" idx="11"/>
          </p:nvPr>
        </p:nvSpPr>
        <p:spPr>
          <a:xfrm>
            <a:off x="7524760" y="6475414"/>
            <a:ext cx="3865024" cy="180975"/>
          </a:xfrm>
        </p:spPr>
        <p:txBody>
          <a:bodyPr/>
          <a:lstStyle>
            <a:lvl1pPr>
              <a:defRPr/>
            </a:lvl1pPr>
          </a:lstStyle>
          <a:p>
            <a:r>
              <a:rPr lang="en-GB"/>
              <a:t>Dave Cavalcanti, Intel Corporation</a:t>
            </a:r>
          </a:p>
        </p:txBody>
      </p:sp>
      <p:sp>
        <p:nvSpPr>
          <p:cNvPr id="9" name="Slide Number Placeholder 8"/>
          <p:cNvSpPr>
            <a:spLocks noGrp="1"/>
          </p:cNvSpPr>
          <p:nvPr>
            <p:ph type="sldNum" idx="12"/>
          </p:nvPr>
        </p:nvSpPr>
        <p:spPr/>
        <p:txBody>
          <a:bodyPr/>
          <a:lstStyle>
            <a:lvl1pPr>
              <a:defRPr/>
            </a:lvl1pPr>
          </a:lstStyle>
          <a:p>
            <a:r>
              <a:rPr lang="en-GB"/>
              <a:t>Slide </a:t>
            </a:r>
            <a:fld id="{69B99EC4-A1FB-4C79-B9A5-C1FFD5A90380}"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idx="10"/>
          </p:nvPr>
        </p:nvSpPr>
        <p:spPr/>
        <p:txBody>
          <a:bodyPr/>
          <a:lstStyle>
            <a:lvl1pPr>
              <a:defRPr/>
            </a:lvl1pPr>
          </a:lstStyle>
          <a:p>
            <a:r>
              <a:rPr lang="en-US"/>
              <a:t>January 2022</a:t>
            </a:r>
            <a:endParaRPr lang="en-GB"/>
          </a:p>
        </p:txBody>
      </p:sp>
      <p:sp>
        <p:nvSpPr>
          <p:cNvPr id="4" name="Footer Placeholder 3"/>
          <p:cNvSpPr>
            <a:spLocks noGrp="1"/>
          </p:cNvSpPr>
          <p:nvPr>
            <p:ph type="ftr" idx="11"/>
          </p:nvPr>
        </p:nvSpPr>
        <p:spPr/>
        <p:txBody>
          <a:bodyPr/>
          <a:lstStyle>
            <a:lvl1pPr>
              <a:defRPr/>
            </a:lvl1pPr>
          </a:lstStyle>
          <a:p>
            <a:r>
              <a:rPr lang="en-GB"/>
              <a:t>Dave Cavalcanti, Intel Corporation</a:t>
            </a:r>
          </a:p>
        </p:txBody>
      </p:sp>
      <p:sp>
        <p:nvSpPr>
          <p:cNvPr id="5" name="Slide Number Placeholder 4"/>
          <p:cNvSpPr>
            <a:spLocks noGrp="1"/>
          </p:cNvSpPr>
          <p:nvPr>
            <p:ph type="sldNum" idx="12"/>
          </p:nvPr>
        </p:nvSpPr>
        <p:spPr/>
        <p:txBody>
          <a:bodyPr/>
          <a:lstStyle>
            <a:lvl1pPr>
              <a:defRPr/>
            </a:lvl1pPr>
          </a:lstStyle>
          <a:p>
            <a:r>
              <a:rPr lang="en-GB"/>
              <a:t>Slide </a:t>
            </a:r>
            <a:fld id="{06B781AF-4CCF-49B0-A572-DE54FBE5D942}" type="slidenum">
              <a:rPr lang="en-GB"/>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r>
              <a:rPr lang="en-US"/>
              <a:t>January 2022</a:t>
            </a:r>
            <a:endParaRPr lang="en-GB"/>
          </a:p>
        </p:txBody>
      </p:sp>
      <p:sp>
        <p:nvSpPr>
          <p:cNvPr id="3" name="Footer Placeholder 2"/>
          <p:cNvSpPr>
            <a:spLocks noGrp="1"/>
          </p:cNvSpPr>
          <p:nvPr>
            <p:ph type="ftr" idx="11"/>
          </p:nvPr>
        </p:nvSpPr>
        <p:spPr/>
        <p:txBody>
          <a:bodyPr/>
          <a:lstStyle>
            <a:lvl1pPr>
              <a:defRPr/>
            </a:lvl1pPr>
          </a:lstStyle>
          <a:p>
            <a:r>
              <a:rPr lang="en-GB"/>
              <a:t>Dave Cavalcanti, Intel Corporation</a:t>
            </a:r>
          </a:p>
        </p:txBody>
      </p:sp>
      <p:sp>
        <p:nvSpPr>
          <p:cNvPr id="4" name="Slide Number Placeholder 3"/>
          <p:cNvSpPr>
            <a:spLocks noGrp="1"/>
          </p:cNvSpPr>
          <p:nvPr>
            <p:ph type="sldNum" idx="12"/>
          </p:nvPr>
        </p:nvSpPr>
        <p:spPr/>
        <p:txBody>
          <a:bodyPr/>
          <a:lstStyle>
            <a:lvl1pPr>
              <a:defRPr/>
            </a:lvl1pPr>
          </a:lstStyle>
          <a:p>
            <a:r>
              <a:rPr lang="en-GB"/>
              <a:t>Slide </a:t>
            </a:r>
            <a:fld id="{F5D8E26B-7BCF-4D25-9C89-0168A6618F18}" type="slidenum">
              <a:rPr lang="en-GB"/>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a:t>January 2022</a:t>
            </a:r>
            <a:endParaRPr lang="en-GB"/>
          </a:p>
        </p:txBody>
      </p:sp>
      <p:sp>
        <p:nvSpPr>
          <p:cNvPr id="5" name="Footer Placeholder 4"/>
          <p:cNvSpPr>
            <a:spLocks noGrp="1"/>
          </p:cNvSpPr>
          <p:nvPr>
            <p:ph type="ftr" idx="11"/>
          </p:nvPr>
        </p:nvSpPr>
        <p:spPr/>
        <p:txBody>
          <a:bodyPr/>
          <a:lstStyle>
            <a:lvl1pPr>
              <a:defRPr/>
            </a:lvl1pPr>
          </a:lstStyle>
          <a:p>
            <a:r>
              <a:rPr lang="en-GB"/>
              <a:t>Dave Cavalcanti, Intel Corporation</a:t>
            </a:r>
          </a:p>
        </p:txBody>
      </p:sp>
      <p:sp>
        <p:nvSpPr>
          <p:cNvPr id="6" name="Slide Number Placeholder 5"/>
          <p:cNvSpPr>
            <a:spLocks noGrp="1"/>
          </p:cNvSpPr>
          <p:nvPr>
            <p:ph type="sldNum" idx="12"/>
          </p:nvPr>
        </p:nvSpPr>
        <p:spPr/>
        <p:txBody>
          <a:bodyPr/>
          <a:lstStyle>
            <a:lvl1pPr>
              <a:defRPr/>
            </a:lvl1pPr>
          </a:lstStyle>
          <a:p>
            <a:r>
              <a:rPr lang="en-GB"/>
              <a:t>Slide </a:t>
            </a:r>
            <a:fld id="{6B5E41C2-EF12-4EF2-8280-F2B4208277C2}" type="slidenum">
              <a:rPr lang="en-GB"/>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1" y="685801"/>
            <a:ext cx="2588684" cy="540861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914400" y="685801"/>
            <a:ext cx="7569200" cy="54086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a:t>January 2022</a:t>
            </a:r>
            <a:endParaRPr lang="en-GB"/>
          </a:p>
        </p:txBody>
      </p:sp>
      <p:sp>
        <p:nvSpPr>
          <p:cNvPr id="5" name="Footer Placeholder 4"/>
          <p:cNvSpPr>
            <a:spLocks noGrp="1"/>
          </p:cNvSpPr>
          <p:nvPr>
            <p:ph type="ftr" idx="11"/>
          </p:nvPr>
        </p:nvSpPr>
        <p:spPr/>
        <p:txBody>
          <a:bodyPr/>
          <a:lstStyle>
            <a:lvl1pPr>
              <a:defRPr/>
            </a:lvl1pPr>
          </a:lstStyle>
          <a:p>
            <a:r>
              <a:rPr lang="en-GB"/>
              <a:t>Dave Cavalcanti, Intel Corporation</a:t>
            </a:r>
          </a:p>
        </p:txBody>
      </p:sp>
      <p:sp>
        <p:nvSpPr>
          <p:cNvPr id="6" name="Slide Number Placeholder 5"/>
          <p:cNvSpPr>
            <a:spLocks noGrp="1"/>
          </p:cNvSpPr>
          <p:nvPr>
            <p:ph type="sldNum" idx="12"/>
          </p:nvPr>
        </p:nvSpPr>
        <p:spPr/>
        <p:txBody>
          <a:bodyPr/>
          <a:lstStyle>
            <a:lvl1pPr>
              <a:defRPr/>
            </a:lvl1pPr>
          </a:lstStyle>
          <a:p>
            <a:r>
              <a:rPr lang="en-GB"/>
              <a:t>Slide </a:t>
            </a:r>
            <a:fld id="{9B0D65C8-A0CA-4DDA-83BB-897866218593}"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914401" y="685801"/>
            <a:ext cx="10361084"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a:t>Click to edit the title text format</a:t>
            </a:r>
          </a:p>
        </p:txBody>
      </p:sp>
      <p:sp>
        <p:nvSpPr>
          <p:cNvPr id="1026" name="Rectangle 2"/>
          <p:cNvSpPr>
            <a:spLocks noGrp="1" noChangeArrowheads="1"/>
          </p:cNvSpPr>
          <p:nvPr>
            <p:ph type="body" idx="1"/>
          </p:nvPr>
        </p:nvSpPr>
        <p:spPr bwMode="auto">
          <a:xfrm>
            <a:off x="914401" y="1981201"/>
            <a:ext cx="10361084"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027" name="Rectangle 3"/>
          <p:cNvSpPr>
            <a:spLocks noGrp="1" noChangeArrowheads="1"/>
          </p:cNvSpPr>
          <p:nvPr>
            <p:ph type="dt"/>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t>January 2022</a:t>
            </a:r>
            <a:endParaRPr lang="en-GB" dirty="0"/>
          </a:p>
        </p:txBody>
      </p:sp>
      <p:sp>
        <p:nvSpPr>
          <p:cNvPr id="1028" name="Rectangle 4"/>
          <p:cNvSpPr>
            <a:spLocks noGrp="1" noChangeArrowheads="1"/>
          </p:cNvSpPr>
          <p:nvPr>
            <p:ph type="ftr"/>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Dave Cavalcanti, Intel Corporation</a:t>
            </a:r>
          </a:p>
        </p:txBody>
      </p:sp>
      <p:sp>
        <p:nvSpPr>
          <p:cNvPr id="1029" name="Rectangle 5"/>
          <p:cNvSpPr>
            <a:spLocks noGrp="1" noChangeArrowheads="1"/>
          </p:cNvSpPr>
          <p:nvPr>
            <p:ph type="sldNum"/>
          </p:nvPr>
        </p:nvSpPr>
        <p:spPr bwMode="auto">
          <a:xfrm>
            <a:off x="5793318" y="6475414"/>
            <a:ext cx="704849"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Slide </a:t>
            </a:r>
            <a:fld id="{D09C756B-EB39-4236-ADBB-73052B179AE4}" type="slidenum">
              <a:rPr lang="en-GB"/>
              <a:pPr/>
              <a:t>‹#›</a:t>
            </a:fld>
            <a:endParaRPr lang="en-GB"/>
          </a:p>
        </p:txBody>
      </p:sp>
      <p:sp>
        <p:nvSpPr>
          <p:cNvPr id="1030" name="Line 6"/>
          <p:cNvSpPr>
            <a:spLocks noChangeShapeType="1"/>
          </p:cNvSpPr>
          <p:nvPr/>
        </p:nvSpPr>
        <p:spPr bwMode="auto">
          <a:xfrm>
            <a:off x="914400" y="609600"/>
            <a:ext cx="10363200" cy="1588"/>
          </a:xfrm>
          <a:prstGeom prst="line">
            <a:avLst/>
          </a:prstGeom>
          <a:noFill/>
          <a:ln w="12600">
            <a:solidFill>
              <a:srgbClr val="000000"/>
            </a:solidFill>
            <a:miter lim="800000"/>
            <a:headEnd/>
            <a:tailEnd/>
          </a:ln>
          <a:effectLst/>
        </p:spPr>
        <p:txBody>
          <a:bodyPr/>
          <a:lstStyle/>
          <a:p>
            <a:endParaRPr lang="en-GB" sz="2400"/>
          </a:p>
        </p:txBody>
      </p:sp>
      <p:sp>
        <p:nvSpPr>
          <p:cNvPr id="1031" name="Rectangle 7"/>
          <p:cNvSpPr>
            <a:spLocks noChangeArrowheads="1"/>
          </p:cNvSpPr>
          <p:nvPr/>
        </p:nvSpPr>
        <p:spPr bwMode="auto">
          <a:xfrm>
            <a:off x="912285" y="6475413"/>
            <a:ext cx="718145" cy="184666"/>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a:solidFill>
                  <a:srgbClr val="000000"/>
                </a:solidFill>
              </a:rPr>
              <a:t>Submission</a:t>
            </a:r>
          </a:p>
        </p:txBody>
      </p:sp>
      <p:sp>
        <p:nvSpPr>
          <p:cNvPr id="1032" name="Line 8"/>
          <p:cNvSpPr>
            <a:spLocks noChangeShapeType="1"/>
          </p:cNvSpPr>
          <p:nvPr/>
        </p:nvSpPr>
        <p:spPr bwMode="auto">
          <a:xfrm>
            <a:off x="914400" y="6477000"/>
            <a:ext cx="10464800" cy="1588"/>
          </a:xfrm>
          <a:prstGeom prst="line">
            <a:avLst/>
          </a:prstGeom>
          <a:noFill/>
          <a:ln w="12600">
            <a:solidFill>
              <a:srgbClr val="000000"/>
            </a:solidFill>
            <a:miter lim="800000"/>
            <a:headEnd/>
            <a:tailEnd/>
          </a:ln>
          <a:effectLst/>
        </p:spPr>
        <p:txBody>
          <a:bodyPr/>
          <a:lstStyle/>
          <a:p>
            <a:endParaRPr lang="en-GB" sz="2400"/>
          </a:p>
        </p:txBody>
      </p:sp>
      <p:sp>
        <p:nvSpPr>
          <p:cNvPr id="10" name="Date Placeholder 3"/>
          <p:cNvSpPr txBox="1">
            <a:spLocks/>
          </p:cNvSpPr>
          <p:nvPr userDrawn="1"/>
        </p:nvSpPr>
        <p:spPr bwMode="auto">
          <a:xfrm>
            <a:off x="6667504" y="357166"/>
            <a:ext cx="46672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rPr>
              <a:t>doc.: </a:t>
            </a:r>
            <a:r>
              <a:rPr kumimoji="0" lang="en-GB" sz="1800" b="1" i="0" u="none" strike="noStrike" kern="1200" cap="none" spc="0" normalizeH="0" baseline="0" noProof="0">
                <a:ln>
                  <a:noFill/>
                </a:ln>
                <a:solidFill>
                  <a:srgbClr val="000000"/>
                </a:solidFill>
                <a:effectLst/>
                <a:uLnTx/>
                <a:uFillTx/>
                <a:latin typeface="Times New Roman" pitchFamily="16" charset="0"/>
                <a:ea typeface="MS Gothic" charset="-128"/>
                <a:cs typeface="Arial Unicode MS" charset="0"/>
              </a:rPr>
              <a:t>IEEE 802.11-22/80r0</a:t>
            </a:r>
            <a:endPar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9" r:id="rId9"/>
    <p:sldLayoutId id="2147483661" r:id="rId10"/>
  </p:sldLayoutIdLst>
  <p:hf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18" Type="http://schemas.openxmlformats.org/officeDocument/2006/relationships/image" Target="../media/image28.png"/><Relationship Id="rId3" Type="http://schemas.openxmlformats.org/officeDocument/2006/relationships/image" Target="../media/image13.png"/><Relationship Id="rId7" Type="http://schemas.openxmlformats.org/officeDocument/2006/relationships/image" Target="../media/image17.svg"/><Relationship Id="rId12" Type="http://schemas.openxmlformats.org/officeDocument/2006/relationships/image" Target="../media/image22.svg"/><Relationship Id="rId17" Type="http://schemas.openxmlformats.org/officeDocument/2006/relationships/image" Target="../media/image27.svg"/><Relationship Id="rId2" Type="http://schemas.openxmlformats.org/officeDocument/2006/relationships/notesSlide" Target="../notesSlides/notesSlide3.xml"/><Relationship Id="rId16" Type="http://schemas.openxmlformats.org/officeDocument/2006/relationships/image" Target="../media/image26.png"/><Relationship Id="rId1" Type="http://schemas.openxmlformats.org/officeDocument/2006/relationships/slideLayout" Target="../slideLayouts/slideLayout6.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5" Type="http://schemas.openxmlformats.org/officeDocument/2006/relationships/image" Target="../media/image25.sv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19.png"/><Relationship Id="rId14" Type="http://schemas.openxmlformats.org/officeDocument/2006/relationships/image" Target="../media/image24.png"/></Relationships>
</file>

<file path=ppt/slides/_rels/slide11.xml.rels><?xml version="1.0" encoding="UTF-8" standalone="yes"?>
<Relationships xmlns="http://schemas.openxmlformats.org/package/2006/relationships"><Relationship Id="rId2" Type="http://schemas.openxmlformats.org/officeDocument/2006/relationships/customXml" Target="../ink/ink1.xml"/><Relationship Id="rId1" Type="http://schemas.openxmlformats.org/officeDocument/2006/relationships/slideLayout" Target="../slideLayouts/slideLayout10.xml"/><Relationship Id="rId5" Type="http://schemas.openxmlformats.org/officeDocument/2006/relationships/customXml" Target="../ink/ink2.xml"/><Relationship Id="rId4" Type="http://schemas.openxmlformats.org/officeDocument/2006/relationships/image" Target="NULL"/></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package" Target="../embeddings/Microsoft_Visio_Drawing.vsdx"/><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gif"/><Relationship Id="rId1" Type="http://schemas.openxmlformats.org/officeDocument/2006/relationships/slideLayout" Target="../slideLayouts/slideLayout6.xml"/><Relationship Id="rId4" Type="http://schemas.openxmlformats.org/officeDocument/2006/relationships/image" Target="../media/image3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https://youtu.be/U3NxX2yMsc4?t=336" TargetMode="External"/><Relationship Id="rId7" Type="http://schemas.openxmlformats.org/officeDocument/2006/relationships/image" Target="../media/image42.jpeg"/><Relationship Id="rId2" Type="http://schemas.openxmlformats.org/officeDocument/2006/relationships/slideLayout" Target="../slideLayouts/slideLayout6.xml"/><Relationship Id="rId1" Type="http://schemas.openxmlformats.org/officeDocument/2006/relationships/video" Target="https://www.youtube.com/embed/U3NxX2yMsc4?start=274&amp;feature=oembed" TargetMode="External"/><Relationship Id="rId6" Type="http://schemas.openxmlformats.org/officeDocument/2006/relationships/image" Target="../media/image41.png"/><Relationship Id="rId5" Type="http://schemas.openxmlformats.org/officeDocument/2006/relationships/image" Target="../media/image76.png"/><Relationship Id="rId4" Type="http://schemas.openxmlformats.org/officeDocument/2006/relationships/image" Target="../media/image40.png"/></Relationships>
</file>

<file path=ppt/slides/_rels/slide2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emf"/><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23.xml.rels><?xml version="1.0" encoding="UTF-8" standalone="yes"?>
<Relationships xmlns="http://schemas.openxmlformats.org/package/2006/relationships"><Relationship Id="rId3" Type="http://schemas.openxmlformats.org/officeDocument/2006/relationships/hyperlink" Target="https://wballiance.com/wi-fi-6-6e-for-industrial-iot/" TargetMode="External"/><Relationship Id="rId7" Type="http://schemas.openxmlformats.org/officeDocument/2006/relationships/hyperlink" Target="https://avnu.org/wireless-tsn-paper/" TargetMode="External"/><Relationship Id="rId2" Type="http://schemas.openxmlformats.org/officeDocument/2006/relationships/image" Target="../media/image46.png"/><Relationship Id="rId1" Type="http://schemas.openxmlformats.org/officeDocument/2006/relationships/slideLayout" Target="../slideLayouts/slideLayout6.xml"/><Relationship Id="rId6" Type="http://schemas.openxmlformats.org/officeDocument/2006/relationships/image" Target="../media/image47.png"/><Relationship Id="rId5" Type="http://schemas.openxmlformats.org/officeDocument/2006/relationships/hyperlink" Target="https://www.mettisgroup.com/wifi6/" TargetMode="External"/><Relationship Id="rId4" Type="http://schemas.openxmlformats.org/officeDocument/2006/relationships/hyperlink" Target="https://wballiance.com/resource/wi-fi-6-trial-report-industrial-manufacturing/"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6.xml"/><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8" Type="http://schemas.openxmlformats.org/officeDocument/2006/relationships/hyperlink" Target="https://www.iiconsortium.org/pdf/IIC_TSN_Testbed_Traffic_Whitepaper_20180418.pdf" TargetMode="External"/><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9.emf"/><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hyperlink" Target="https://mentor.ieee.org/802.11/dcn/18/11-18-2009-06-0rta-rta-report-draft.docx" TargetMode="Externa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hyperlink" Target="https://5g-acia.org/wp-content/uploads/5G-ACIA_WP_5G-for-Connected-Industries-and-Automation-Second-Edition_SinglePages.pdf" TargetMode="External"/><Relationship Id="rId2" Type="http://schemas.openxmlformats.org/officeDocument/2006/relationships/image" Target="../media/image11.emf"/><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hyperlink" Target="https://avnu.org/wirelessTSN/" TargetMode="Externa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solidFill>
                  <a:schemeClr val="tx2"/>
                </a:solidFill>
              </a:rPr>
              <a:t>Wi-Fi and TSN enabling deterministic wireless for time-sensitive applications</a:t>
            </a:r>
            <a:endParaRPr lang="en-GB" dirty="0"/>
          </a:p>
        </p:txBody>
      </p:sp>
      <p:sp>
        <p:nvSpPr>
          <p:cNvPr id="3074" name="Rectangle 2"/>
          <p:cNvSpPr>
            <a:spLocks noGrp="1" noChangeArrowheads="1"/>
          </p:cNvSpPr>
          <p:nvPr>
            <p:ph type="subTitle" idx="1"/>
          </p:nvPr>
        </p:nvSpPr>
        <p:spPr>
          <a:xfrm>
            <a:off x="1828800" y="1551882"/>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a:t>: 2022-01-12</a:t>
            </a:r>
            <a:r>
              <a:rPr lang="en-GB" sz="2000" b="0"/>
              <a:t> </a:t>
            </a:r>
            <a:endParaRPr lang="en-GB" sz="2000" b="0" dirty="0"/>
          </a:p>
        </p:txBody>
      </p:sp>
      <p:sp>
        <p:nvSpPr>
          <p:cNvPr id="6" name="Date Placeholder 3"/>
          <p:cNvSpPr>
            <a:spLocks noGrp="1"/>
          </p:cNvSpPr>
          <p:nvPr>
            <p:ph type="dt" idx="10"/>
          </p:nvPr>
        </p:nvSpPr>
        <p:spPr/>
        <p:txBody>
          <a:bodyPr/>
          <a:lstStyle/>
          <a:p>
            <a:r>
              <a:rPr lang="en-US"/>
              <a:t>January 2022</a:t>
            </a:r>
            <a:endParaRPr lang="en-GB"/>
          </a:p>
        </p:txBody>
      </p:sp>
      <p:sp>
        <p:nvSpPr>
          <p:cNvPr id="7" name="Footer Placeholder 4"/>
          <p:cNvSpPr>
            <a:spLocks noGrp="1"/>
          </p:cNvSpPr>
          <p:nvPr>
            <p:ph type="ftr" idx="11"/>
          </p:nvPr>
        </p:nvSpPr>
        <p:spPr/>
        <p:txBody>
          <a:bodyPr/>
          <a:lstStyle/>
          <a:p>
            <a:r>
              <a:rPr lang="en-GB"/>
              <a:t>Dave Cavalcanti, Intel Corporation</a:t>
            </a:r>
          </a:p>
        </p:txBody>
      </p:sp>
      <p:sp>
        <p:nvSpPr>
          <p:cNvPr id="8" name="Slide Number Placeholder 5"/>
          <p:cNvSpPr>
            <a:spLocks noGrp="1"/>
          </p:cNvSpPr>
          <p:nvPr>
            <p:ph type="sldNum" idx="12"/>
          </p:nvPr>
        </p:nvSpPr>
        <p:spPr/>
        <p:txBody>
          <a:bodyPr/>
          <a:lstStyle/>
          <a:p>
            <a:r>
              <a:rPr lang="en-GB"/>
              <a:t>Slide </a:t>
            </a:r>
            <a:fld id="{93823DB3-BAA4-4F4A-B4B3-ED9ABE70E976}" type="slidenum">
              <a:rPr lang="en-GB"/>
              <a:pPr/>
              <a:t>1</a:t>
            </a:fld>
            <a:endParaRPr lang="en-GB"/>
          </a:p>
        </p:txBody>
      </p:sp>
      <p:graphicFrame>
        <p:nvGraphicFramePr>
          <p:cNvPr id="3075" name="Object 3"/>
          <p:cNvGraphicFramePr>
            <a:graphicFrameLocks noChangeAspect="1"/>
          </p:cNvGraphicFramePr>
          <p:nvPr>
            <p:extLst>
              <p:ext uri="{D42A27DB-BD31-4B8C-83A1-F6EECF244321}">
                <p14:modId xmlns:p14="http://schemas.microsoft.com/office/powerpoint/2010/main" val="3802077481"/>
              </p:ext>
            </p:extLst>
          </p:nvPr>
        </p:nvGraphicFramePr>
        <p:xfrm>
          <a:off x="995363" y="2439988"/>
          <a:ext cx="9464675" cy="3502025"/>
        </p:xfrm>
        <a:graphic>
          <a:graphicData uri="http://schemas.openxmlformats.org/presentationml/2006/ole">
            <mc:AlternateContent xmlns:mc="http://schemas.openxmlformats.org/markup-compatibility/2006">
              <mc:Choice xmlns:v="urn:schemas-microsoft-com:vml" Requires="v">
                <p:oleObj name="Document" r:id="rId3" imgW="10442994" imgH="3873825" progId="Word.Document.8">
                  <p:embed/>
                </p:oleObj>
              </mc:Choice>
              <mc:Fallback>
                <p:oleObj name="Document" r:id="rId3" imgW="10442994" imgH="3873825" progId="Word.Document.8">
                  <p:embed/>
                  <p:pic>
                    <p:nvPicPr>
                      <p:cNvPr id="3075" name="Object 3"/>
                      <p:cNvPicPr>
                        <a:picLocks noChangeAspect="1" noChangeArrowheads="1"/>
                      </p:cNvPicPr>
                      <p:nvPr/>
                    </p:nvPicPr>
                    <p:blipFill>
                      <a:blip r:embed="rId4"/>
                      <a:srcRect/>
                      <a:stretch>
                        <a:fillRect/>
                      </a:stretch>
                    </p:blipFill>
                    <p:spPr bwMode="auto">
                      <a:xfrm>
                        <a:off x="995363" y="2439988"/>
                        <a:ext cx="9464675" cy="3502025"/>
                      </a:xfrm>
                      <a:prstGeom prst="rect">
                        <a:avLst/>
                      </a:prstGeom>
                      <a:noFill/>
                    </p:spPr>
                  </p:pic>
                </p:oleObj>
              </mc:Fallback>
            </mc:AlternateContent>
          </a:graphicData>
        </a:graphic>
      </p:graphicFrame>
      <p:sp>
        <p:nvSpPr>
          <p:cNvPr id="3076" name="Rectangle 4"/>
          <p:cNvSpPr>
            <a:spLocks noChangeArrowheads="1"/>
          </p:cNvSpPr>
          <p:nvPr/>
        </p:nvSpPr>
        <p:spPr bwMode="auto">
          <a:xfrm>
            <a:off x="1066800"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a:solidFill>
                  <a:srgbClr val="000000"/>
                </a:solidFill>
              </a:rPr>
              <a:t>Authors: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8088B5E-37A1-4743-98C3-5367F8F9965E}"/>
              </a:ext>
            </a:extLst>
          </p:cNvPr>
          <p:cNvSpPr>
            <a:spLocks noGrp="1"/>
          </p:cNvSpPr>
          <p:nvPr>
            <p:ph type="title"/>
          </p:nvPr>
        </p:nvSpPr>
        <p:spPr>
          <a:xfrm>
            <a:off x="381000" y="465667"/>
            <a:ext cx="10972800" cy="955849"/>
          </a:xfrm>
        </p:spPr>
        <p:txBody>
          <a:bodyPr/>
          <a:lstStyle/>
          <a:p>
            <a:r>
              <a:rPr lang="en-US" dirty="0"/>
              <a:t>Wi-Fi 6E: Wi-Fi 6 in 6 GHz</a:t>
            </a:r>
          </a:p>
        </p:txBody>
      </p:sp>
      <p:sp>
        <p:nvSpPr>
          <p:cNvPr id="38" name="Rectangle 37">
            <a:extLst>
              <a:ext uri="{FF2B5EF4-FFF2-40B4-BE49-F238E27FC236}">
                <a16:creationId xmlns:a16="http://schemas.microsoft.com/office/drawing/2014/main" id="{63481331-F448-4AF3-93CA-F6A314BCE3CB}"/>
              </a:ext>
            </a:extLst>
          </p:cNvPr>
          <p:cNvSpPr/>
          <p:nvPr/>
        </p:nvSpPr>
        <p:spPr>
          <a:xfrm>
            <a:off x="381001" y="1215419"/>
            <a:ext cx="5933316" cy="677108"/>
          </a:xfrm>
          <a:prstGeom prst="rect">
            <a:avLst/>
          </a:prstGeom>
        </p:spPr>
        <p:txBody>
          <a:bodyPr wrap="square">
            <a:spAutoFit/>
          </a:bodyPr>
          <a:lstStyle/>
          <a:p>
            <a:pPr algn="ctr" defTabSz="609585">
              <a:defRPr/>
            </a:pPr>
            <a:r>
              <a:rPr lang="en-US" sz="2133" dirty="0">
                <a:solidFill>
                  <a:schemeClr val="accent1"/>
                </a:solidFill>
                <a:latin typeface="IntelOne Display Medium" panose="020B0703020203020204" pitchFamily="34" charset="0"/>
              </a:rPr>
              <a:t>6 GHz benefits are not for all Wi-Fi 6 devices</a:t>
            </a:r>
          </a:p>
          <a:p>
            <a:pPr marL="193141" lvl="1" algn="ctr" defTabSz="609585">
              <a:defRPr/>
            </a:pPr>
            <a:r>
              <a:rPr lang="en-US" sz="1667" dirty="0">
                <a:solidFill>
                  <a:schemeClr val="tx1"/>
                </a:solidFill>
                <a:latin typeface="IntelOne Display Regular" panose="020B0503020203020204" pitchFamily="34" charset="0"/>
              </a:rPr>
              <a:t>(Wi-Fi 6E = Device differentiation &amp; backwards compatibility)</a:t>
            </a:r>
          </a:p>
        </p:txBody>
      </p:sp>
      <p:grpSp>
        <p:nvGrpSpPr>
          <p:cNvPr id="14" name="Group 13">
            <a:extLst>
              <a:ext uri="{FF2B5EF4-FFF2-40B4-BE49-F238E27FC236}">
                <a16:creationId xmlns:a16="http://schemas.microsoft.com/office/drawing/2014/main" id="{263EA70A-03E5-40B2-AD21-D7BC8CC5FD6E}"/>
              </a:ext>
            </a:extLst>
          </p:cNvPr>
          <p:cNvGrpSpPr/>
          <p:nvPr/>
        </p:nvGrpSpPr>
        <p:grpSpPr>
          <a:xfrm>
            <a:off x="1190147" y="3884017"/>
            <a:ext cx="1808000" cy="1808000"/>
            <a:chOff x="5576479" y="2583021"/>
            <a:chExt cx="1356000" cy="1356000"/>
          </a:xfrm>
        </p:grpSpPr>
        <p:sp>
          <p:nvSpPr>
            <p:cNvPr id="88" name="Rectangle 87">
              <a:extLst>
                <a:ext uri="{FF2B5EF4-FFF2-40B4-BE49-F238E27FC236}">
                  <a16:creationId xmlns:a16="http://schemas.microsoft.com/office/drawing/2014/main" id="{E72B0159-2919-46BB-BE33-A82B19B91EEA}"/>
                </a:ext>
              </a:extLst>
            </p:cNvPr>
            <p:cNvSpPr/>
            <p:nvPr/>
          </p:nvSpPr>
          <p:spPr>
            <a:xfrm>
              <a:off x="5834056" y="2903149"/>
              <a:ext cx="873588" cy="59667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609585">
                <a:defRPr/>
              </a:pPr>
              <a:endParaRPr lang="en-US" sz="2400" dirty="0">
                <a:solidFill>
                  <a:srgbClr val="FFFFFF"/>
                </a:solidFill>
                <a:latin typeface="IntelOne Display Regular" panose="020B0503020203020204" pitchFamily="34" charset="0"/>
              </a:endParaRPr>
            </a:p>
          </p:txBody>
        </p:sp>
        <p:pic>
          <p:nvPicPr>
            <p:cNvPr id="89" name="Graphic 88" descr="Laptop">
              <a:extLst>
                <a:ext uri="{FF2B5EF4-FFF2-40B4-BE49-F238E27FC236}">
                  <a16:creationId xmlns:a16="http://schemas.microsoft.com/office/drawing/2014/main" id="{90AA2D56-E33B-4CF2-89EE-6FEFCD1131A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576479" y="2583021"/>
              <a:ext cx="1356000" cy="1356000"/>
            </a:xfrm>
            <a:prstGeom prst="rect">
              <a:avLst/>
            </a:prstGeom>
          </p:spPr>
        </p:pic>
        <p:grpSp>
          <p:nvGrpSpPr>
            <p:cNvPr id="90" name="Group 89">
              <a:extLst>
                <a:ext uri="{FF2B5EF4-FFF2-40B4-BE49-F238E27FC236}">
                  <a16:creationId xmlns:a16="http://schemas.microsoft.com/office/drawing/2014/main" id="{17B351D9-6CF3-4156-9E52-7695E96CE331}"/>
                </a:ext>
              </a:extLst>
            </p:cNvPr>
            <p:cNvGrpSpPr>
              <a:grpSpLocks noChangeAspect="1"/>
            </p:cNvGrpSpPr>
            <p:nvPr/>
          </p:nvGrpSpPr>
          <p:grpSpPr>
            <a:xfrm>
              <a:off x="6102984" y="3039060"/>
              <a:ext cx="289158" cy="296387"/>
              <a:chOff x="6955650" y="174764"/>
              <a:chExt cx="365760" cy="374904"/>
            </a:xfrm>
          </p:grpSpPr>
          <p:sp>
            <p:nvSpPr>
              <p:cNvPr id="91" name="Rectangle 90">
                <a:extLst>
                  <a:ext uri="{FF2B5EF4-FFF2-40B4-BE49-F238E27FC236}">
                    <a16:creationId xmlns:a16="http://schemas.microsoft.com/office/drawing/2014/main" id="{7AA4C6D9-EBA7-4B46-90C3-7D31F11582C5}"/>
                  </a:ext>
                </a:extLst>
              </p:cNvPr>
              <p:cNvSpPr/>
              <p:nvPr/>
            </p:nvSpPr>
            <p:spPr>
              <a:xfrm>
                <a:off x="6955650" y="174764"/>
                <a:ext cx="365760" cy="37490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609585">
                  <a:defRPr/>
                </a:pPr>
                <a:endParaRPr lang="en-US" sz="2400" dirty="0">
                  <a:solidFill>
                    <a:prstClr val="white"/>
                  </a:solidFill>
                  <a:latin typeface="IntelOne Display Regular" panose="020B0503020203020204" pitchFamily="34" charset="0"/>
                </a:endParaRPr>
              </a:p>
            </p:txBody>
          </p:sp>
          <p:pic>
            <p:nvPicPr>
              <p:cNvPr id="92" name="Picture 91">
                <a:extLst>
                  <a:ext uri="{FF2B5EF4-FFF2-40B4-BE49-F238E27FC236}">
                    <a16:creationId xmlns:a16="http://schemas.microsoft.com/office/drawing/2014/main" id="{3727FF19-9669-4031-89EB-5658F4696D39}"/>
                  </a:ext>
                </a:extLst>
              </p:cNvPr>
              <p:cNvPicPr>
                <a:picLocks noChangeAspect="1"/>
              </p:cNvPicPr>
              <p:nvPr/>
            </p:nvPicPr>
            <p:blipFill>
              <a:blip r:embed="rId5"/>
              <a:stretch>
                <a:fillRect/>
              </a:stretch>
            </p:blipFill>
            <p:spPr>
              <a:xfrm>
                <a:off x="6955650" y="175604"/>
                <a:ext cx="365760" cy="373225"/>
              </a:xfrm>
              <a:prstGeom prst="rect">
                <a:avLst/>
              </a:prstGeom>
            </p:spPr>
          </p:pic>
        </p:grpSp>
      </p:grpSp>
      <p:grpSp>
        <p:nvGrpSpPr>
          <p:cNvPr id="122" name="Group 121">
            <a:extLst>
              <a:ext uri="{FF2B5EF4-FFF2-40B4-BE49-F238E27FC236}">
                <a16:creationId xmlns:a16="http://schemas.microsoft.com/office/drawing/2014/main" id="{F4134AD3-F1B1-4F26-8FA3-C05E01F113CF}"/>
              </a:ext>
            </a:extLst>
          </p:cNvPr>
          <p:cNvGrpSpPr/>
          <p:nvPr/>
        </p:nvGrpSpPr>
        <p:grpSpPr>
          <a:xfrm>
            <a:off x="4093636" y="3846005"/>
            <a:ext cx="1808000" cy="1808000"/>
            <a:chOff x="5478734" y="3029794"/>
            <a:chExt cx="1356000" cy="1356000"/>
          </a:xfrm>
        </p:grpSpPr>
        <p:grpSp>
          <p:nvGrpSpPr>
            <p:cNvPr id="123" name="Group 122">
              <a:extLst>
                <a:ext uri="{FF2B5EF4-FFF2-40B4-BE49-F238E27FC236}">
                  <a16:creationId xmlns:a16="http://schemas.microsoft.com/office/drawing/2014/main" id="{953FCA14-F255-4F02-89E3-7C22D3F0741A}"/>
                </a:ext>
              </a:extLst>
            </p:cNvPr>
            <p:cNvGrpSpPr/>
            <p:nvPr/>
          </p:nvGrpSpPr>
          <p:grpSpPr>
            <a:xfrm>
              <a:off x="5478734" y="3029794"/>
              <a:ext cx="1356000" cy="1356000"/>
              <a:chOff x="5576479" y="2583021"/>
              <a:chExt cx="1356000" cy="1356000"/>
            </a:xfrm>
          </p:grpSpPr>
          <p:sp>
            <p:nvSpPr>
              <p:cNvPr id="125" name="Rectangle 124">
                <a:extLst>
                  <a:ext uri="{FF2B5EF4-FFF2-40B4-BE49-F238E27FC236}">
                    <a16:creationId xmlns:a16="http://schemas.microsoft.com/office/drawing/2014/main" id="{1C1ECB23-297B-45BC-BF95-0B6A1FA8CC44}"/>
                  </a:ext>
                </a:extLst>
              </p:cNvPr>
              <p:cNvSpPr/>
              <p:nvPr/>
            </p:nvSpPr>
            <p:spPr>
              <a:xfrm>
                <a:off x="5834056" y="2903149"/>
                <a:ext cx="873588" cy="59667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609585">
                  <a:defRPr/>
                </a:pPr>
                <a:endParaRPr lang="en-US" sz="2400" dirty="0">
                  <a:solidFill>
                    <a:srgbClr val="FFFFFF"/>
                  </a:solidFill>
                  <a:latin typeface="IntelOne Display Regular" panose="020B0503020203020204" pitchFamily="34" charset="0"/>
                </a:endParaRPr>
              </a:p>
            </p:txBody>
          </p:sp>
          <p:pic>
            <p:nvPicPr>
              <p:cNvPr id="126" name="Graphic 125" descr="Laptop">
                <a:extLst>
                  <a:ext uri="{FF2B5EF4-FFF2-40B4-BE49-F238E27FC236}">
                    <a16:creationId xmlns:a16="http://schemas.microsoft.com/office/drawing/2014/main" id="{908CD2DE-27F5-4B20-AA79-176FB2BF8BE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576479" y="2583021"/>
                <a:ext cx="1356000" cy="1356000"/>
              </a:xfrm>
              <a:prstGeom prst="rect">
                <a:avLst/>
              </a:prstGeom>
            </p:spPr>
          </p:pic>
          <p:sp>
            <p:nvSpPr>
              <p:cNvPr id="127" name="Rectangle 126">
                <a:extLst>
                  <a:ext uri="{FF2B5EF4-FFF2-40B4-BE49-F238E27FC236}">
                    <a16:creationId xmlns:a16="http://schemas.microsoft.com/office/drawing/2014/main" id="{B24DEECF-CBDE-4B70-A9B9-D1F95BC48061}"/>
                  </a:ext>
                </a:extLst>
              </p:cNvPr>
              <p:cNvSpPr/>
              <p:nvPr/>
            </p:nvSpPr>
            <p:spPr>
              <a:xfrm>
                <a:off x="6102984" y="3039060"/>
                <a:ext cx="289158" cy="296387"/>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609585">
                  <a:defRPr/>
                </a:pPr>
                <a:endParaRPr lang="en-US" sz="2400" dirty="0">
                  <a:solidFill>
                    <a:prstClr val="white"/>
                  </a:solidFill>
                  <a:latin typeface="IntelOne Display Regular" panose="020B0503020203020204" pitchFamily="34" charset="0"/>
                </a:endParaRPr>
              </a:p>
            </p:txBody>
          </p:sp>
        </p:grpSp>
        <p:pic>
          <p:nvPicPr>
            <p:cNvPr id="124" name="Picture 123">
              <a:extLst>
                <a:ext uri="{FF2B5EF4-FFF2-40B4-BE49-F238E27FC236}">
                  <a16:creationId xmlns:a16="http://schemas.microsoft.com/office/drawing/2014/main" id="{50CE86F1-A14C-4126-88DA-CCB28C7CCA33}"/>
                </a:ext>
              </a:extLst>
            </p:cNvPr>
            <p:cNvPicPr>
              <a:picLocks noChangeAspect="1"/>
            </p:cNvPicPr>
            <p:nvPr/>
          </p:nvPicPr>
          <p:blipFill>
            <a:blip r:embed="rId8"/>
            <a:stretch>
              <a:fillRect/>
            </a:stretch>
          </p:blipFill>
          <p:spPr>
            <a:xfrm>
              <a:off x="5965354" y="3431344"/>
              <a:ext cx="415502" cy="433833"/>
            </a:xfrm>
            <a:prstGeom prst="rect">
              <a:avLst/>
            </a:prstGeom>
          </p:spPr>
        </p:pic>
      </p:grpSp>
      <p:grpSp>
        <p:nvGrpSpPr>
          <p:cNvPr id="5" name="Group 4">
            <a:extLst>
              <a:ext uri="{FF2B5EF4-FFF2-40B4-BE49-F238E27FC236}">
                <a16:creationId xmlns:a16="http://schemas.microsoft.com/office/drawing/2014/main" id="{B4B480CF-48FD-4219-A016-40B98FE99889}"/>
              </a:ext>
            </a:extLst>
          </p:cNvPr>
          <p:cNvGrpSpPr/>
          <p:nvPr/>
        </p:nvGrpSpPr>
        <p:grpSpPr>
          <a:xfrm>
            <a:off x="582525" y="1973107"/>
            <a:ext cx="5530269" cy="3458980"/>
            <a:chOff x="479357" y="1973107"/>
            <a:chExt cx="5530269" cy="3458980"/>
          </a:xfrm>
        </p:grpSpPr>
        <p:sp>
          <p:nvSpPr>
            <p:cNvPr id="16" name="Rectangle: Rounded Corners 15">
              <a:extLst>
                <a:ext uri="{FF2B5EF4-FFF2-40B4-BE49-F238E27FC236}">
                  <a16:creationId xmlns:a16="http://schemas.microsoft.com/office/drawing/2014/main" id="{1110C05B-9F29-46CE-9746-BB8B9EA9AC5F}"/>
                </a:ext>
              </a:extLst>
            </p:cNvPr>
            <p:cNvSpPr/>
            <p:nvPr/>
          </p:nvSpPr>
          <p:spPr>
            <a:xfrm>
              <a:off x="479357" y="1973107"/>
              <a:ext cx="2652121" cy="3446212"/>
            </a:xfrm>
            <a:prstGeom prst="roundRect">
              <a:avLst>
                <a:gd name="adj" fmla="val 12312"/>
              </a:avLst>
            </a:prstGeom>
            <a:solidFill>
              <a:srgbClr val="003C71">
                <a:alpha val="30196"/>
              </a:srgbClr>
            </a:solidFill>
            <a:ln w="9525" cap="flat" cmpd="sng" algn="ctr">
              <a:solidFill>
                <a:schemeClr val="tx2"/>
              </a:solidFill>
              <a:prstDash val="solid"/>
            </a:ln>
            <a:effectLst/>
          </p:spPr>
          <p:txBody>
            <a:bodyPr lIns="47625" tIns="23812" rIns="47625" bIns="23812" rtlCol="0" anchor="ctr"/>
            <a:lstStyle/>
            <a:p>
              <a:pPr algn="ctr" defTabSz="761920">
                <a:lnSpc>
                  <a:spcPct val="95000"/>
                </a:lnSpc>
                <a:spcBef>
                  <a:spcPct val="30000"/>
                </a:spcBef>
                <a:buClr>
                  <a:srgbClr val="000000"/>
                </a:buClr>
                <a:defRPr/>
              </a:pPr>
              <a:endParaRPr lang="en-US" sz="584" b="1" kern="0" dirty="0">
                <a:solidFill>
                  <a:prstClr val="black"/>
                </a:solidFill>
                <a:latin typeface="IntelOne Display Regular" panose="020B0503020203020204" pitchFamily="34" charset="0"/>
                <a:cs typeface="Arial" pitchFamily="34" charset="0"/>
              </a:endParaRPr>
            </a:p>
          </p:txBody>
        </p:sp>
        <p:sp>
          <p:nvSpPr>
            <p:cNvPr id="15" name="Rectangle: Rounded Corners 14">
              <a:extLst>
                <a:ext uri="{FF2B5EF4-FFF2-40B4-BE49-F238E27FC236}">
                  <a16:creationId xmlns:a16="http://schemas.microsoft.com/office/drawing/2014/main" id="{68B5BA2B-6A31-47E8-908F-250BAC9EB434}"/>
                </a:ext>
              </a:extLst>
            </p:cNvPr>
            <p:cNvSpPr/>
            <p:nvPr/>
          </p:nvSpPr>
          <p:spPr>
            <a:xfrm>
              <a:off x="489015" y="1973127"/>
              <a:ext cx="5520611" cy="3458960"/>
            </a:xfrm>
            <a:prstGeom prst="roundRect">
              <a:avLst>
                <a:gd name="adj" fmla="val 9173"/>
              </a:avLst>
            </a:prstGeom>
            <a:solidFill>
              <a:schemeClr val="accent1">
                <a:lumMod val="20000"/>
                <a:lumOff val="80000"/>
                <a:alpha val="30196"/>
              </a:schemeClr>
            </a:solidFill>
            <a:ln w="28575" cap="flat" cmpd="sng" algn="ctr">
              <a:solidFill>
                <a:schemeClr val="accent2"/>
              </a:solidFill>
              <a:prstDash val="solid"/>
            </a:ln>
            <a:effectLst/>
          </p:spPr>
          <p:txBody>
            <a:bodyPr lIns="47625" tIns="23812" rIns="47625" bIns="23812" rtlCol="0" anchor="ctr"/>
            <a:lstStyle/>
            <a:p>
              <a:pPr algn="ctr" defTabSz="761920">
                <a:lnSpc>
                  <a:spcPct val="95000"/>
                </a:lnSpc>
                <a:spcBef>
                  <a:spcPct val="30000"/>
                </a:spcBef>
                <a:buClr>
                  <a:srgbClr val="000000"/>
                </a:buClr>
                <a:defRPr/>
              </a:pPr>
              <a:endParaRPr lang="en-US" sz="584" b="1" kern="0" dirty="0">
                <a:solidFill>
                  <a:prstClr val="black"/>
                </a:solidFill>
                <a:latin typeface="IntelOne Display Regular" panose="020B0503020203020204" pitchFamily="34" charset="0"/>
                <a:cs typeface="Arial" pitchFamily="34" charset="0"/>
              </a:endParaRPr>
            </a:p>
          </p:txBody>
        </p:sp>
        <p:sp>
          <p:nvSpPr>
            <p:cNvPr id="17" name="Rectangle 16">
              <a:extLst>
                <a:ext uri="{FF2B5EF4-FFF2-40B4-BE49-F238E27FC236}">
                  <a16:creationId xmlns:a16="http://schemas.microsoft.com/office/drawing/2014/main" id="{4DB719CE-AF78-4D91-90B0-BF7CB202F0E7}"/>
                </a:ext>
              </a:extLst>
            </p:cNvPr>
            <p:cNvSpPr/>
            <p:nvPr/>
          </p:nvSpPr>
          <p:spPr>
            <a:xfrm>
              <a:off x="3204575" y="2085281"/>
              <a:ext cx="2652120" cy="759310"/>
            </a:xfrm>
            <a:prstGeom prst="rect">
              <a:avLst/>
            </a:prstGeom>
          </p:spPr>
          <p:txBody>
            <a:bodyPr wrap="square">
              <a:spAutoFit/>
            </a:bodyPr>
            <a:lstStyle/>
            <a:p>
              <a:pPr algn="ctr" defTabSz="609585">
                <a:defRPr/>
              </a:pPr>
              <a:r>
                <a:rPr lang="en-US" sz="2667" b="1" dirty="0">
                  <a:solidFill>
                    <a:srgbClr val="00AEEF"/>
                  </a:solidFill>
                  <a:latin typeface="IntelOne Display Regular" panose="020B0503020203020204" pitchFamily="34" charset="0"/>
                </a:rPr>
                <a:t>Wi-Fi 6E</a:t>
              </a:r>
            </a:p>
            <a:p>
              <a:pPr algn="ctr" defTabSz="609585">
                <a:defRPr/>
              </a:pPr>
              <a:r>
                <a:rPr lang="en-US" sz="1667" b="1" dirty="0">
                  <a:solidFill>
                    <a:srgbClr val="003C71"/>
                  </a:solidFill>
                  <a:latin typeface="IntelOne Display Regular" panose="020B0503020203020204" pitchFamily="34" charset="0"/>
                </a:rPr>
                <a:t>2.4 GHz + 5 GHz </a:t>
              </a:r>
              <a:r>
                <a:rPr lang="en-US" sz="1667" b="1" dirty="0">
                  <a:solidFill>
                    <a:srgbClr val="00AEEF"/>
                  </a:solidFill>
                  <a:latin typeface="IntelOne Display Regular" panose="020B0503020203020204" pitchFamily="34" charset="0"/>
                </a:rPr>
                <a:t>+ 6GHz</a:t>
              </a:r>
            </a:p>
          </p:txBody>
        </p:sp>
        <p:sp>
          <p:nvSpPr>
            <p:cNvPr id="37" name="Rectangle 36">
              <a:extLst>
                <a:ext uri="{FF2B5EF4-FFF2-40B4-BE49-F238E27FC236}">
                  <a16:creationId xmlns:a16="http://schemas.microsoft.com/office/drawing/2014/main" id="{A74AA877-19B2-43B6-ADE2-BFAB9754DC4E}"/>
                </a:ext>
              </a:extLst>
            </p:cNvPr>
            <p:cNvSpPr/>
            <p:nvPr/>
          </p:nvSpPr>
          <p:spPr>
            <a:xfrm>
              <a:off x="808821" y="2148272"/>
              <a:ext cx="2032219" cy="759310"/>
            </a:xfrm>
            <a:prstGeom prst="rect">
              <a:avLst/>
            </a:prstGeom>
          </p:spPr>
          <p:txBody>
            <a:bodyPr wrap="square">
              <a:spAutoFit/>
            </a:bodyPr>
            <a:lstStyle/>
            <a:p>
              <a:pPr algn="ctr" defTabSz="609585">
                <a:defRPr/>
              </a:pPr>
              <a:r>
                <a:rPr lang="en-US" sz="2667" b="1" dirty="0">
                  <a:solidFill>
                    <a:srgbClr val="003C71"/>
                  </a:solidFill>
                  <a:latin typeface="IntelOne Display Regular" panose="020B0503020203020204" pitchFamily="34" charset="0"/>
                </a:rPr>
                <a:t>Wi-Fi 6</a:t>
              </a:r>
            </a:p>
            <a:p>
              <a:pPr algn="ctr" defTabSz="609585">
                <a:defRPr/>
              </a:pPr>
              <a:r>
                <a:rPr lang="en-US" sz="1667" b="1" dirty="0">
                  <a:solidFill>
                    <a:srgbClr val="003C71"/>
                  </a:solidFill>
                  <a:latin typeface="IntelOne Display Regular" panose="020B0503020203020204" pitchFamily="34" charset="0"/>
                </a:rPr>
                <a:t>2.4 GHz + 5 GHz </a:t>
              </a:r>
            </a:p>
          </p:txBody>
        </p:sp>
        <p:grpSp>
          <p:nvGrpSpPr>
            <p:cNvPr id="107" name="Group 106">
              <a:extLst>
                <a:ext uri="{FF2B5EF4-FFF2-40B4-BE49-F238E27FC236}">
                  <a16:creationId xmlns:a16="http://schemas.microsoft.com/office/drawing/2014/main" id="{C06D1B0B-2A0E-4B05-A6D5-2C5B8D52AEDC}"/>
                </a:ext>
              </a:extLst>
            </p:cNvPr>
            <p:cNvGrpSpPr/>
            <p:nvPr/>
          </p:nvGrpSpPr>
          <p:grpSpPr>
            <a:xfrm>
              <a:off x="530831" y="4062003"/>
              <a:ext cx="833972" cy="833972"/>
              <a:chOff x="4868101" y="2874515"/>
              <a:chExt cx="625479" cy="625479"/>
            </a:xfrm>
          </p:grpSpPr>
          <p:sp>
            <p:nvSpPr>
              <p:cNvPr id="102" name="Rectangle 101">
                <a:extLst>
                  <a:ext uri="{FF2B5EF4-FFF2-40B4-BE49-F238E27FC236}">
                    <a16:creationId xmlns:a16="http://schemas.microsoft.com/office/drawing/2014/main" id="{080A494D-4737-4781-84C7-70C62943694D}"/>
                  </a:ext>
                </a:extLst>
              </p:cNvPr>
              <p:cNvSpPr/>
              <p:nvPr/>
            </p:nvSpPr>
            <p:spPr>
              <a:xfrm>
                <a:off x="5046991" y="2915038"/>
                <a:ext cx="277056" cy="52534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609585">
                  <a:defRPr/>
                </a:pPr>
                <a:endParaRPr lang="en-US" sz="2400" dirty="0">
                  <a:solidFill>
                    <a:srgbClr val="FFFFFF"/>
                  </a:solidFill>
                  <a:latin typeface="IntelOne Display Regular" panose="020B0503020203020204" pitchFamily="34" charset="0"/>
                </a:endParaRPr>
              </a:p>
            </p:txBody>
          </p:sp>
          <p:pic>
            <p:nvPicPr>
              <p:cNvPr id="103" name="Graphic 102" descr="Smart Phone">
                <a:extLst>
                  <a:ext uri="{FF2B5EF4-FFF2-40B4-BE49-F238E27FC236}">
                    <a16:creationId xmlns:a16="http://schemas.microsoft.com/office/drawing/2014/main" id="{3525300F-D0B3-4E83-851A-0F0C7FAC272C}"/>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868101" y="2874515"/>
                <a:ext cx="625479" cy="625479"/>
              </a:xfrm>
              <a:prstGeom prst="rect">
                <a:avLst/>
              </a:prstGeom>
            </p:spPr>
          </p:pic>
          <p:grpSp>
            <p:nvGrpSpPr>
              <p:cNvPr id="104" name="Group 103">
                <a:extLst>
                  <a:ext uri="{FF2B5EF4-FFF2-40B4-BE49-F238E27FC236}">
                    <a16:creationId xmlns:a16="http://schemas.microsoft.com/office/drawing/2014/main" id="{01B3FA1A-0DBF-439E-8E00-B32DE0666851}"/>
                  </a:ext>
                </a:extLst>
              </p:cNvPr>
              <p:cNvGrpSpPr>
                <a:grpSpLocks noChangeAspect="1"/>
              </p:cNvGrpSpPr>
              <p:nvPr/>
            </p:nvGrpSpPr>
            <p:grpSpPr>
              <a:xfrm>
                <a:off x="5071658" y="3051657"/>
                <a:ext cx="214103" cy="219456"/>
                <a:chOff x="6955650" y="174764"/>
                <a:chExt cx="365760" cy="374904"/>
              </a:xfrm>
            </p:grpSpPr>
            <p:sp>
              <p:nvSpPr>
                <p:cNvPr id="105" name="Rectangle 104">
                  <a:extLst>
                    <a:ext uri="{FF2B5EF4-FFF2-40B4-BE49-F238E27FC236}">
                      <a16:creationId xmlns:a16="http://schemas.microsoft.com/office/drawing/2014/main" id="{F83744A9-C135-411C-99E9-CFB6346CA00F}"/>
                    </a:ext>
                  </a:extLst>
                </p:cNvPr>
                <p:cNvSpPr/>
                <p:nvPr/>
              </p:nvSpPr>
              <p:spPr>
                <a:xfrm>
                  <a:off x="6955650" y="174764"/>
                  <a:ext cx="365760" cy="37490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609585">
                    <a:defRPr/>
                  </a:pPr>
                  <a:endParaRPr lang="en-US" sz="2400" dirty="0">
                    <a:solidFill>
                      <a:prstClr val="white"/>
                    </a:solidFill>
                    <a:latin typeface="IntelOne Display Regular" panose="020B0503020203020204" pitchFamily="34" charset="0"/>
                  </a:endParaRPr>
                </a:p>
              </p:txBody>
            </p:sp>
            <p:pic>
              <p:nvPicPr>
                <p:cNvPr id="106" name="Picture 105">
                  <a:extLst>
                    <a:ext uri="{FF2B5EF4-FFF2-40B4-BE49-F238E27FC236}">
                      <a16:creationId xmlns:a16="http://schemas.microsoft.com/office/drawing/2014/main" id="{EAF015D8-D0CF-44AB-8AE5-5337A8D7EA75}"/>
                    </a:ext>
                  </a:extLst>
                </p:cNvPr>
                <p:cNvPicPr>
                  <a:picLocks noChangeAspect="1"/>
                </p:cNvPicPr>
                <p:nvPr/>
              </p:nvPicPr>
              <p:blipFill>
                <a:blip r:embed="rId5"/>
                <a:stretch>
                  <a:fillRect/>
                </a:stretch>
              </p:blipFill>
              <p:spPr>
                <a:xfrm>
                  <a:off x="6955650" y="175604"/>
                  <a:ext cx="365760" cy="373225"/>
                </a:xfrm>
                <a:prstGeom prst="rect">
                  <a:avLst/>
                </a:prstGeom>
              </p:spPr>
            </p:pic>
          </p:grpSp>
        </p:grpSp>
        <p:grpSp>
          <p:nvGrpSpPr>
            <p:cNvPr id="109" name="Group 108">
              <a:extLst>
                <a:ext uri="{FF2B5EF4-FFF2-40B4-BE49-F238E27FC236}">
                  <a16:creationId xmlns:a16="http://schemas.microsoft.com/office/drawing/2014/main" id="{0D451448-3245-4C32-B415-54657AEC0C2A}"/>
                </a:ext>
              </a:extLst>
            </p:cNvPr>
            <p:cNvGrpSpPr/>
            <p:nvPr/>
          </p:nvGrpSpPr>
          <p:grpSpPr>
            <a:xfrm>
              <a:off x="1090242" y="2726241"/>
              <a:ext cx="1611284" cy="1712836"/>
              <a:chOff x="5273371" y="1872693"/>
              <a:chExt cx="1208463" cy="1284627"/>
            </a:xfrm>
          </p:grpSpPr>
          <p:sp>
            <p:nvSpPr>
              <p:cNvPr id="108" name="Rectangle 107">
                <a:extLst>
                  <a:ext uri="{FF2B5EF4-FFF2-40B4-BE49-F238E27FC236}">
                    <a16:creationId xmlns:a16="http://schemas.microsoft.com/office/drawing/2014/main" id="{302357E7-D1FA-4A09-84DC-31061FDD5AC3}"/>
                  </a:ext>
                </a:extLst>
              </p:cNvPr>
              <p:cNvSpPr/>
              <p:nvPr/>
            </p:nvSpPr>
            <p:spPr>
              <a:xfrm>
                <a:off x="6005861" y="2361083"/>
                <a:ext cx="366336" cy="18813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609585">
                  <a:defRPr/>
                </a:pPr>
                <a:endParaRPr lang="en-US" sz="2400" dirty="0">
                  <a:solidFill>
                    <a:srgbClr val="FFFFFF"/>
                  </a:solidFill>
                  <a:latin typeface="IntelOne Display Regular" panose="020B0503020203020204" pitchFamily="34" charset="0"/>
                </a:endParaRPr>
              </a:p>
            </p:txBody>
          </p:sp>
          <p:pic>
            <p:nvPicPr>
              <p:cNvPr id="71" name="Graphic 70" descr="DVD player">
                <a:extLst>
                  <a:ext uri="{FF2B5EF4-FFF2-40B4-BE49-F238E27FC236}">
                    <a16:creationId xmlns:a16="http://schemas.microsoft.com/office/drawing/2014/main" id="{0C204913-7696-4C9D-A98F-7A84FD5B1F25}"/>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273371" y="1872693"/>
                <a:ext cx="1208463" cy="1284627"/>
              </a:xfrm>
              <a:prstGeom prst="rect">
                <a:avLst/>
              </a:prstGeom>
            </p:spPr>
          </p:pic>
          <p:grpSp>
            <p:nvGrpSpPr>
              <p:cNvPr id="72" name="Group 71">
                <a:extLst>
                  <a:ext uri="{FF2B5EF4-FFF2-40B4-BE49-F238E27FC236}">
                    <a16:creationId xmlns:a16="http://schemas.microsoft.com/office/drawing/2014/main" id="{4C4FD500-DF57-40B6-98E8-D27F1F153096}"/>
                  </a:ext>
                </a:extLst>
              </p:cNvPr>
              <p:cNvGrpSpPr/>
              <p:nvPr/>
            </p:nvGrpSpPr>
            <p:grpSpPr>
              <a:xfrm>
                <a:off x="5324864" y="1993800"/>
                <a:ext cx="1111789" cy="601593"/>
                <a:chOff x="6348520" y="-117284"/>
                <a:chExt cx="1261872" cy="673609"/>
              </a:xfrm>
              <a:solidFill>
                <a:schemeClr val="tx2"/>
              </a:solidFill>
            </p:grpSpPr>
            <p:sp>
              <p:nvSpPr>
                <p:cNvPr id="74" name="Freeform: Shape 73">
                  <a:extLst>
                    <a:ext uri="{FF2B5EF4-FFF2-40B4-BE49-F238E27FC236}">
                      <a16:creationId xmlns:a16="http://schemas.microsoft.com/office/drawing/2014/main" id="{7283FC38-3A70-47F5-94C7-60ECAF760739}"/>
                    </a:ext>
                  </a:extLst>
                </p:cNvPr>
                <p:cNvSpPr/>
                <p:nvPr/>
              </p:nvSpPr>
              <p:spPr>
                <a:xfrm>
                  <a:off x="6707093" y="-117284"/>
                  <a:ext cx="103845" cy="553844"/>
                </a:xfrm>
                <a:custGeom>
                  <a:avLst/>
                  <a:gdLst>
                    <a:gd name="connsiteX0" fmla="*/ 0 w 51435"/>
                    <a:gd name="connsiteY0" fmla="*/ 0 h 480060"/>
                    <a:gd name="connsiteX1" fmla="*/ 51435 w 51435"/>
                    <a:gd name="connsiteY1" fmla="*/ 0 h 480060"/>
                    <a:gd name="connsiteX2" fmla="*/ 51435 w 51435"/>
                    <a:gd name="connsiteY2" fmla="*/ 480060 h 480060"/>
                    <a:gd name="connsiteX3" fmla="*/ 0 w 51435"/>
                    <a:gd name="connsiteY3" fmla="*/ 480060 h 480060"/>
                  </a:gdLst>
                  <a:ahLst/>
                  <a:cxnLst>
                    <a:cxn ang="0">
                      <a:pos x="connsiteX0" y="connsiteY0"/>
                    </a:cxn>
                    <a:cxn ang="0">
                      <a:pos x="connsiteX1" y="connsiteY1"/>
                    </a:cxn>
                    <a:cxn ang="0">
                      <a:pos x="connsiteX2" y="connsiteY2"/>
                    </a:cxn>
                    <a:cxn ang="0">
                      <a:pos x="connsiteX3" y="connsiteY3"/>
                    </a:cxn>
                  </a:cxnLst>
                  <a:rect l="l" t="t" r="r" b="b"/>
                  <a:pathLst>
                    <a:path w="51435" h="480060">
                      <a:moveTo>
                        <a:pt x="0" y="0"/>
                      </a:moveTo>
                      <a:lnTo>
                        <a:pt x="51435" y="0"/>
                      </a:lnTo>
                      <a:lnTo>
                        <a:pt x="51435" y="480060"/>
                      </a:lnTo>
                      <a:lnTo>
                        <a:pt x="0" y="480060"/>
                      </a:lnTo>
                      <a:close/>
                    </a:path>
                  </a:pathLst>
                </a:custGeom>
                <a:grpFill/>
                <a:ln w="8533" cap="flat">
                  <a:noFill/>
                  <a:prstDash val="solid"/>
                  <a:miter/>
                </a:ln>
              </p:spPr>
              <p:txBody>
                <a:bodyPr rtlCol="0" anchor="ctr"/>
                <a:lstStyle/>
                <a:p>
                  <a:pPr defTabSz="609585">
                    <a:defRPr/>
                  </a:pPr>
                  <a:endParaRPr lang="en-US" sz="2400" dirty="0">
                    <a:solidFill>
                      <a:srgbClr val="003C71"/>
                    </a:solidFill>
                    <a:latin typeface="IntelOne Display Regular" panose="020B0503020203020204" pitchFamily="34" charset="0"/>
                  </a:endParaRPr>
                </a:p>
              </p:txBody>
            </p:sp>
            <p:sp>
              <p:nvSpPr>
                <p:cNvPr id="75" name="Rectangle 74">
                  <a:extLst>
                    <a:ext uri="{FF2B5EF4-FFF2-40B4-BE49-F238E27FC236}">
                      <a16:creationId xmlns:a16="http://schemas.microsoft.com/office/drawing/2014/main" id="{E75E042A-E6BA-4B4C-A4F6-0581FB8D62F2}"/>
                    </a:ext>
                  </a:extLst>
                </p:cNvPr>
                <p:cNvSpPr/>
                <p:nvPr/>
              </p:nvSpPr>
              <p:spPr>
                <a:xfrm>
                  <a:off x="6427356" y="300513"/>
                  <a:ext cx="943056" cy="255812"/>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609585">
                    <a:defRPr/>
                  </a:pPr>
                  <a:endParaRPr lang="en-US" sz="2400" dirty="0">
                    <a:solidFill>
                      <a:srgbClr val="FFFFFF"/>
                    </a:solidFill>
                    <a:latin typeface="IntelOne Display Regular" panose="020B0503020203020204" pitchFamily="34" charset="0"/>
                  </a:endParaRPr>
                </a:p>
              </p:txBody>
            </p:sp>
            <p:sp>
              <p:nvSpPr>
                <p:cNvPr id="76" name="Freeform: Shape 75">
                  <a:extLst>
                    <a:ext uri="{FF2B5EF4-FFF2-40B4-BE49-F238E27FC236}">
                      <a16:creationId xmlns:a16="http://schemas.microsoft.com/office/drawing/2014/main" id="{CA111427-45C6-47B3-8110-E5BC9B4485B0}"/>
                    </a:ext>
                  </a:extLst>
                </p:cNvPr>
                <p:cNvSpPr/>
                <p:nvPr/>
              </p:nvSpPr>
              <p:spPr>
                <a:xfrm>
                  <a:off x="6986829" y="-117284"/>
                  <a:ext cx="103845" cy="553844"/>
                </a:xfrm>
                <a:custGeom>
                  <a:avLst/>
                  <a:gdLst>
                    <a:gd name="connsiteX0" fmla="*/ 0 w 51435"/>
                    <a:gd name="connsiteY0" fmla="*/ 0 h 480060"/>
                    <a:gd name="connsiteX1" fmla="*/ 51435 w 51435"/>
                    <a:gd name="connsiteY1" fmla="*/ 0 h 480060"/>
                    <a:gd name="connsiteX2" fmla="*/ 51435 w 51435"/>
                    <a:gd name="connsiteY2" fmla="*/ 480060 h 480060"/>
                    <a:gd name="connsiteX3" fmla="*/ 0 w 51435"/>
                    <a:gd name="connsiteY3" fmla="*/ 480060 h 480060"/>
                  </a:gdLst>
                  <a:ahLst/>
                  <a:cxnLst>
                    <a:cxn ang="0">
                      <a:pos x="connsiteX0" y="connsiteY0"/>
                    </a:cxn>
                    <a:cxn ang="0">
                      <a:pos x="connsiteX1" y="connsiteY1"/>
                    </a:cxn>
                    <a:cxn ang="0">
                      <a:pos x="connsiteX2" y="connsiteY2"/>
                    </a:cxn>
                    <a:cxn ang="0">
                      <a:pos x="connsiteX3" y="connsiteY3"/>
                    </a:cxn>
                  </a:cxnLst>
                  <a:rect l="l" t="t" r="r" b="b"/>
                  <a:pathLst>
                    <a:path w="51435" h="480060">
                      <a:moveTo>
                        <a:pt x="0" y="0"/>
                      </a:moveTo>
                      <a:lnTo>
                        <a:pt x="51435" y="0"/>
                      </a:lnTo>
                      <a:lnTo>
                        <a:pt x="51435" y="480060"/>
                      </a:lnTo>
                      <a:lnTo>
                        <a:pt x="0" y="480060"/>
                      </a:lnTo>
                      <a:close/>
                    </a:path>
                  </a:pathLst>
                </a:custGeom>
                <a:grpFill/>
                <a:ln w="8533" cap="flat">
                  <a:noFill/>
                  <a:prstDash val="solid"/>
                  <a:miter/>
                </a:ln>
              </p:spPr>
              <p:txBody>
                <a:bodyPr rtlCol="0" anchor="ctr"/>
                <a:lstStyle/>
                <a:p>
                  <a:pPr defTabSz="609585">
                    <a:defRPr/>
                  </a:pPr>
                  <a:endParaRPr lang="en-US" sz="2400" dirty="0">
                    <a:solidFill>
                      <a:srgbClr val="003C71"/>
                    </a:solidFill>
                    <a:latin typeface="IntelOne Display Regular" panose="020B0503020203020204" pitchFamily="34" charset="0"/>
                  </a:endParaRPr>
                </a:p>
              </p:txBody>
            </p:sp>
            <p:sp>
              <p:nvSpPr>
                <p:cNvPr id="77" name="Freeform: Shape 76">
                  <a:extLst>
                    <a:ext uri="{FF2B5EF4-FFF2-40B4-BE49-F238E27FC236}">
                      <a16:creationId xmlns:a16="http://schemas.microsoft.com/office/drawing/2014/main" id="{AF42F8CE-9C26-4379-A112-5C40DF8C1A8C}"/>
                    </a:ext>
                  </a:extLst>
                </p:cNvPr>
                <p:cNvSpPr/>
                <p:nvPr/>
              </p:nvSpPr>
              <p:spPr>
                <a:xfrm>
                  <a:off x="7266567" y="-117284"/>
                  <a:ext cx="103845" cy="553844"/>
                </a:xfrm>
                <a:custGeom>
                  <a:avLst/>
                  <a:gdLst>
                    <a:gd name="connsiteX0" fmla="*/ 0 w 51435"/>
                    <a:gd name="connsiteY0" fmla="*/ 0 h 480060"/>
                    <a:gd name="connsiteX1" fmla="*/ 51435 w 51435"/>
                    <a:gd name="connsiteY1" fmla="*/ 0 h 480060"/>
                    <a:gd name="connsiteX2" fmla="*/ 51435 w 51435"/>
                    <a:gd name="connsiteY2" fmla="*/ 480060 h 480060"/>
                    <a:gd name="connsiteX3" fmla="*/ 0 w 51435"/>
                    <a:gd name="connsiteY3" fmla="*/ 480060 h 480060"/>
                  </a:gdLst>
                  <a:ahLst/>
                  <a:cxnLst>
                    <a:cxn ang="0">
                      <a:pos x="connsiteX0" y="connsiteY0"/>
                    </a:cxn>
                    <a:cxn ang="0">
                      <a:pos x="connsiteX1" y="connsiteY1"/>
                    </a:cxn>
                    <a:cxn ang="0">
                      <a:pos x="connsiteX2" y="connsiteY2"/>
                    </a:cxn>
                    <a:cxn ang="0">
                      <a:pos x="connsiteX3" y="connsiteY3"/>
                    </a:cxn>
                  </a:cxnLst>
                  <a:rect l="l" t="t" r="r" b="b"/>
                  <a:pathLst>
                    <a:path w="51435" h="480060">
                      <a:moveTo>
                        <a:pt x="0" y="0"/>
                      </a:moveTo>
                      <a:lnTo>
                        <a:pt x="51435" y="0"/>
                      </a:lnTo>
                      <a:lnTo>
                        <a:pt x="51435" y="480060"/>
                      </a:lnTo>
                      <a:lnTo>
                        <a:pt x="0" y="480060"/>
                      </a:lnTo>
                      <a:close/>
                    </a:path>
                  </a:pathLst>
                </a:custGeom>
                <a:grpFill/>
                <a:ln w="8533" cap="flat">
                  <a:noFill/>
                  <a:prstDash val="solid"/>
                  <a:miter/>
                </a:ln>
              </p:spPr>
              <p:txBody>
                <a:bodyPr rtlCol="0" anchor="ctr"/>
                <a:lstStyle/>
                <a:p>
                  <a:pPr defTabSz="609585">
                    <a:defRPr/>
                  </a:pPr>
                  <a:endParaRPr lang="en-US" sz="2400" dirty="0">
                    <a:solidFill>
                      <a:srgbClr val="003C71"/>
                    </a:solidFill>
                    <a:latin typeface="IntelOne Display Regular" panose="020B0503020203020204" pitchFamily="34" charset="0"/>
                  </a:endParaRPr>
                </a:p>
              </p:txBody>
            </p:sp>
            <p:sp>
              <p:nvSpPr>
                <p:cNvPr id="78" name="Freeform: Shape 77">
                  <a:extLst>
                    <a:ext uri="{FF2B5EF4-FFF2-40B4-BE49-F238E27FC236}">
                      <a16:creationId xmlns:a16="http://schemas.microsoft.com/office/drawing/2014/main" id="{F9EBE71B-020B-47FA-AC2B-3500F23A4753}"/>
                    </a:ext>
                  </a:extLst>
                </p:cNvPr>
                <p:cNvSpPr/>
                <p:nvPr/>
              </p:nvSpPr>
              <p:spPr>
                <a:xfrm>
                  <a:off x="6427356" y="-117284"/>
                  <a:ext cx="103845" cy="553844"/>
                </a:xfrm>
                <a:custGeom>
                  <a:avLst/>
                  <a:gdLst>
                    <a:gd name="connsiteX0" fmla="*/ 0 w 51435"/>
                    <a:gd name="connsiteY0" fmla="*/ 0 h 480060"/>
                    <a:gd name="connsiteX1" fmla="*/ 51435 w 51435"/>
                    <a:gd name="connsiteY1" fmla="*/ 0 h 480060"/>
                    <a:gd name="connsiteX2" fmla="*/ 51435 w 51435"/>
                    <a:gd name="connsiteY2" fmla="*/ 480060 h 480060"/>
                    <a:gd name="connsiteX3" fmla="*/ 0 w 51435"/>
                    <a:gd name="connsiteY3" fmla="*/ 480060 h 480060"/>
                  </a:gdLst>
                  <a:ahLst/>
                  <a:cxnLst>
                    <a:cxn ang="0">
                      <a:pos x="connsiteX0" y="connsiteY0"/>
                    </a:cxn>
                    <a:cxn ang="0">
                      <a:pos x="connsiteX1" y="connsiteY1"/>
                    </a:cxn>
                    <a:cxn ang="0">
                      <a:pos x="connsiteX2" y="connsiteY2"/>
                    </a:cxn>
                    <a:cxn ang="0">
                      <a:pos x="connsiteX3" y="connsiteY3"/>
                    </a:cxn>
                  </a:cxnLst>
                  <a:rect l="l" t="t" r="r" b="b"/>
                  <a:pathLst>
                    <a:path w="51435" h="480060">
                      <a:moveTo>
                        <a:pt x="0" y="0"/>
                      </a:moveTo>
                      <a:lnTo>
                        <a:pt x="51435" y="0"/>
                      </a:lnTo>
                      <a:lnTo>
                        <a:pt x="51435" y="480060"/>
                      </a:lnTo>
                      <a:lnTo>
                        <a:pt x="0" y="480060"/>
                      </a:lnTo>
                      <a:close/>
                    </a:path>
                  </a:pathLst>
                </a:custGeom>
                <a:grpFill/>
                <a:ln w="8533" cap="flat">
                  <a:noFill/>
                  <a:prstDash val="solid"/>
                  <a:miter/>
                </a:ln>
              </p:spPr>
              <p:txBody>
                <a:bodyPr rtlCol="0" anchor="ctr"/>
                <a:lstStyle/>
                <a:p>
                  <a:pPr defTabSz="609585">
                    <a:defRPr/>
                  </a:pPr>
                  <a:endParaRPr lang="en-US" sz="2400" dirty="0">
                    <a:solidFill>
                      <a:srgbClr val="003C71"/>
                    </a:solidFill>
                    <a:latin typeface="IntelOne Display Regular" panose="020B0503020203020204" pitchFamily="34" charset="0"/>
                  </a:endParaRPr>
                </a:p>
              </p:txBody>
            </p:sp>
            <p:sp>
              <p:nvSpPr>
                <p:cNvPr id="79" name="Rectangle: Rounded Corners 78">
                  <a:extLst>
                    <a:ext uri="{FF2B5EF4-FFF2-40B4-BE49-F238E27FC236}">
                      <a16:creationId xmlns:a16="http://schemas.microsoft.com/office/drawing/2014/main" id="{6789A4EA-CF4F-4E3E-B64B-EE59C8C2E285}"/>
                    </a:ext>
                  </a:extLst>
                </p:cNvPr>
                <p:cNvSpPr/>
                <p:nvPr/>
              </p:nvSpPr>
              <p:spPr>
                <a:xfrm>
                  <a:off x="6348520" y="194851"/>
                  <a:ext cx="1261872" cy="170983"/>
                </a:xfrm>
                <a:prstGeom prst="roundRect">
                  <a:avLst>
                    <a:gd name="adj" fmla="val 25537"/>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609585">
                    <a:defRPr/>
                  </a:pPr>
                  <a:endParaRPr lang="en-US" sz="2400" dirty="0">
                    <a:solidFill>
                      <a:srgbClr val="FFFFFF"/>
                    </a:solidFill>
                    <a:latin typeface="IntelOne Display Regular" panose="020B0503020203020204" pitchFamily="34" charset="0"/>
                  </a:endParaRPr>
                </a:p>
              </p:txBody>
            </p:sp>
          </p:grpSp>
          <p:pic>
            <p:nvPicPr>
              <p:cNvPr id="80" name="Picture 79">
                <a:extLst>
                  <a:ext uri="{FF2B5EF4-FFF2-40B4-BE49-F238E27FC236}">
                    <a16:creationId xmlns:a16="http://schemas.microsoft.com/office/drawing/2014/main" id="{267BA7D2-C966-4A32-81EA-8FD3BE905459}"/>
                  </a:ext>
                </a:extLst>
              </p:cNvPr>
              <p:cNvPicPr>
                <a:picLocks noChangeAspect="1"/>
              </p:cNvPicPr>
              <p:nvPr/>
            </p:nvPicPr>
            <p:blipFill>
              <a:blip r:embed="rId13"/>
              <a:stretch>
                <a:fillRect/>
              </a:stretch>
            </p:blipFill>
            <p:spPr>
              <a:xfrm>
                <a:off x="5697914" y="2309915"/>
                <a:ext cx="292608" cy="297540"/>
              </a:xfrm>
              <a:prstGeom prst="rect">
                <a:avLst/>
              </a:prstGeom>
            </p:spPr>
          </p:pic>
        </p:grpSp>
        <p:grpSp>
          <p:nvGrpSpPr>
            <p:cNvPr id="128" name="Group 127">
              <a:extLst>
                <a:ext uri="{FF2B5EF4-FFF2-40B4-BE49-F238E27FC236}">
                  <a16:creationId xmlns:a16="http://schemas.microsoft.com/office/drawing/2014/main" id="{7207A2C6-4DBF-4D30-AB41-F16F54C9CBA4}"/>
                </a:ext>
              </a:extLst>
            </p:cNvPr>
            <p:cNvGrpSpPr/>
            <p:nvPr/>
          </p:nvGrpSpPr>
          <p:grpSpPr>
            <a:xfrm>
              <a:off x="3356718" y="4036207"/>
              <a:ext cx="833972" cy="833972"/>
              <a:chOff x="4804738" y="2329837"/>
              <a:chExt cx="625479" cy="625479"/>
            </a:xfrm>
          </p:grpSpPr>
          <p:grpSp>
            <p:nvGrpSpPr>
              <p:cNvPr id="129" name="Group 128">
                <a:extLst>
                  <a:ext uri="{FF2B5EF4-FFF2-40B4-BE49-F238E27FC236}">
                    <a16:creationId xmlns:a16="http://schemas.microsoft.com/office/drawing/2014/main" id="{6B599D1F-3BCD-42B8-A65D-9DA257D78C89}"/>
                  </a:ext>
                </a:extLst>
              </p:cNvPr>
              <p:cNvGrpSpPr/>
              <p:nvPr/>
            </p:nvGrpSpPr>
            <p:grpSpPr>
              <a:xfrm>
                <a:off x="4804738" y="2329837"/>
                <a:ext cx="625479" cy="625479"/>
                <a:chOff x="4868101" y="2874515"/>
                <a:chExt cx="625479" cy="625479"/>
              </a:xfrm>
            </p:grpSpPr>
            <p:sp>
              <p:nvSpPr>
                <p:cNvPr id="131" name="Rectangle 130">
                  <a:extLst>
                    <a:ext uri="{FF2B5EF4-FFF2-40B4-BE49-F238E27FC236}">
                      <a16:creationId xmlns:a16="http://schemas.microsoft.com/office/drawing/2014/main" id="{13A1235A-9AD6-4B18-85C2-FBFD4D876231}"/>
                    </a:ext>
                  </a:extLst>
                </p:cNvPr>
                <p:cNvSpPr/>
                <p:nvPr/>
              </p:nvSpPr>
              <p:spPr>
                <a:xfrm>
                  <a:off x="5046991" y="2915038"/>
                  <a:ext cx="277056" cy="52534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609585">
                    <a:defRPr/>
                  </a:pPr>
                  <a:endParaRPr lang="en-US" sz="2400" dirty="0">
                    <a:solidFill>
                      <a:srgbClr val="FFFFFF"/>
                    </a:solidFill>
                    <a:latin typeface="IntelOne Display Regular" panose="020B0503020203020204" pitchFamily="34" charset="0"/>
                  </a:endParaRPr>
                </a:p>
              </p:txBody>
            </p:sp>
            <p:pic>
              <p:nvPicPr>
                <p:cNvPr id="132" name="Graphic 131" descr="Smart Phone">
                  <a:extLst>
                    <a:ext uri="{FF2B5EF4-FFF2-40B4-BE49-F238E27FC236}">
                      <a16:creationId xmlns:a16="http://schemas.microsoft.com/office/drawing/2014/main" id="{9210F219-A1E0-4712-993C-01B63F4AD1B4}"/>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4868101" y="2874515"/>
                  <a:ext cx="625479" cy="625479"/>
                </a:xfrm>
                <a:prstGeom prst="rect">
                  <a:avLst/>
                </a:prstGeom>
              </p:spPr>
            </p:pic>
            <p:sp>
              <p:nvSpPr>
                <p:cNvPr id="133" name="Rectangle 132">
                  <a:extLst>
                    <a:ext uri="{FF2B5EF4-FFF2-40B4-BE49-F238E27FC236}">
                      <a16:creationId xmlns:a16="http://schemas.microsoft.com/office/drawing/2014/main" id="{910A5E3F-4262-4D11-A999-46625007DADF}"/>
                    </a:ext>
                  </a:extLst>
                </p:cNvPr>
                <p:cNvSpPr/>
                <p:nvPr/>
              </p:nvSpPr>
              <p:spPr>
                <a:xfrm>
                  <a:off x="5071658" y="3051657"/>
                  <a:ext cx="214103" cy="219456"/>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609585">
                    <a:defRPr/>
                  </a:pPr>
                  <a:endParaRPr lang="en-US" sz="2400" dirty="0">
                    <a:solidFill>
                      <a:prstClr val="white"/>
                    </a:solidFill>
                    <a:latin typeface="IntelOne Display Regular" panose="020B0503020203020204" pitchFamily="34" charset="0"/>
                  </a:endParaRPr>
                </a:p>
              </p:txBody>
            </p:sp>
          </p:grpSp>
          <p:pic>
            <p:nvPicPr>
              <p:cNvPr id="130" name="Picture 129">
                <a:extLst>
                  <a:ext uri="{FF2B5EF4-FFF2-40B4-BE49-F238E27FC236}">
                    <a16:creationId xmlns:a16="http://schemas.microsoft.com/office/drawing/2014/main" id="{C2CB1DE3-D9C3-4D8A-A20B-A3297440447F}"/>
                  </a:ext>
                </a:extLst>
              </p:cNvPr>
              <p:cNvPicPr>
                <a:picLocks noChangeAspect="1"/>
              </p:cNvPicPr>
              <p:nvPr/>
            </p:nvPicPr>
            <p:blipFill>
              <a:blip r:embed="rId8"/>
              <a:stretch>
                <a:fillRect/>
              </a:stretch>
            </p:blipFill>
            <p:spPr>
              <a:xfrm>
                <a:off x="4988390" y="2478926"/>
                <a:ext cx="284973" cy="297545"/>
              </a:xfrm>
              <a:prstGeom prst="rect">
                <a:avLst/>
              </a:prstGeom>
            </p:spPr>
          </p:pic>
        </p:grpSp>
        <p:sp>
          <p:nvSpPr>
            <p:cNvPr id="134" name="Rectangle 133">
              <a:extLst>
                <a:ext uri="{FF2B5EF4-FFF2-40B4-BE49-F238E27FC236}">
                  <a16:creationId xmlns:a16="http://schemas.microsoft.com/office/drawing/2014/main" id="{7F5CB1B8-05F5-4A16-8DAF-13EAC5E90515}"/>
                </a:ext>
              </a:extLst>
            </p:cNvPr>
            <p:cNvSpPr/>
            <p:nvPr/>
          </p:nvSpPr>
          <p:spPr>
            <a:xfrm>
              <a:off x="4940967" y="3362040"/>
              <a:ext cx="328619" cy="24488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609585">
                <a:defRPr/>
              </a:pPr>
              <a:endParaRPr lang="en-US" sz="2400" dirty="0">
                <a:solidFill>
                  <a:srgbClr val="FFFFFF"/>
                </a:solidFill>
                <a:latin typeface="IntelOne Display Regular" panose="020B0503020203020204" pitchFamily="34" charset="0"/>
              </a:endParaRPr>
            </a:p>
          </p:txBody>
        </p:sp>
        <p:grpSp>
          <p:nvGrpSpPr>
            <p:cNvPr id="135" name="Group 134">
              <a:extLst>
                <a:ext uri="{FF2B5EF4-FFF2-40B4-BE49-F238E27FC236}">
                  <a16:creationId xmlns:a16="http://schemas.microsoft.com/office/drawing/2014/main" id="{633C0ABD-3A95-4489-9CF1-0D3A649EE71F}"/>
                </a:ext>
              </a:extLst>
            </p:cNvPr>
            <p:cNvGrpSpPr/>
            <p:nvPr/>
          </p:nvGrpSpPr>
          <p:grpSpPr>
            <a:xfrm>
              <a:off x="3793857" y="2703058"/>
              <a:ext cx="1611284" cy="1712836"/>
              <a:chOff x="6290093" y="-252889"/>
              <a:chExt cx="1371600" cy="1438409"/>
            </a:xfrm>
          </p:grpSpPr>
          <p:pic>
            <p:nvPicPr>
              <p:cNvPr id="136" name="Graphic 135" descr="DVD player">
                <a:extLst>
                  <a:ext uri="{FF2B5EF4-FFF2-40B4-BE49-F238E27FC236}">
                    <a16:creationId xmlns:a16="http://schemas.microsoft.com/office/drawing/2014/main" id="{32A3C548-F3BE-4F44-82F1-99BCCFDAD33A}"/>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6290093" y="-252889"/>
                <a:ext cx="1371600" cy="1438409"/>
              </a:xfrm>
              <a:prstGeom prst="rect">
                <a:avLst/>
              </a:prstGeom>
            </p:spPr>
          </p:pic>
          <p:grpSp>
            <p:nvGrpSpPr>
              <p:cNvPr id="137" name="Group 136">
                <a:extLst>
                  <a:ext uri="{FF2B5EF4-FFF2-40B4-BE49-F238E27FC236}">
                    <a16:creationId xmlns:a16="http://schemas.microsoft.com/office/drawing/2014/main" id="{D96969DB-44C7-4AFE-99E9-F896A06DB7EA}"/>
                  </a:ext>
                </a:extLst>
              </p:cNvPr>
              <p:cNvGrpSpPr/>
              <p:nvPr/>
            </p:nvGrpSpPr>
            <p:grpSpPr>
              <a:xfrm>
                <a:off x="6348520" y="-117284"/>
                <a:ext cx="1261872" cy="673609"/>
                <a:chOff x="6348520" y="-117284"/>
                <a:chExt cx="1261872" cy="673609"/>
              </a:xfrm>
            </p:grpSpPr>
            <p:sp>
              <p:nvSpPr>
                <p:cNvPr id="138" name="Freeform: Shape 137">
                  <a:extLst>
                    <a:ext uri="{FF2B5EF4-FFF2-40B4-BE49-F238E27FC236}">
                      <a16:creationId xmlns:a16="http://schemas.microsoft.com/office/drawing/2014/main" id="{463DCE88-6B7F-40EE-83C4-C593F91188CA}"/>
                    </a:ext>
                  </a:extLst>
                </p:cNvPr>
                <p:cNvSpPr/>
                <p:nvPr/>
              </p:nvSpPr>
              <p:spPr>
                <a:xfrm>
                  <a:off x="6707093" y="-117284"/>
                  <a:ext cx="103845" cy="553844"/>
                </a:xfrm>
                <a:custGeom>
                  <a:avLst/>
                  <a:gdLst>
                    <a:gd name="connsiteX0" fmla="*/ 0 w 51435"/>
                    <a:gd name="connsiteY0" fmla="*/ 0 h 480060"/>
                    <a:gd name="connsiteX1" fmla="*/ 51435 w 51435"/>
                    <a:gd name="connsiteY1" fmla="*/ 0 h 480060"/>
                    <a:gd name="connsiteX2" fmla="*/ 51435 w 51435"/>
                    <a:gd name="connsiteY2" fmla="*/ 480060 h 480060"/>
                    <a:gd name="connsiteX3" fmla="*/ 0 w 51435"/>
                    <a:gd name="connsiteY3" fmla="*/ 480060 h 480060"/>
                  </a:gdLst>
                  <a:ahLst/>
                  <a:cxnLst>
                    <a:cxn ang="0">
                      <a:pos x="connsiteX0" y="connsiteY0"/>
                    </a:cxn>
                    <a:cxn ang="0">
                      <a:pos x="connsiteX1" y="connsiteY1"/>
                    </a:cxn>
                    <a:cxn ang="0">
                      <a:pos x="connsiteX2" y="connsiteY2"/>
                    </a:cxn>
                    <a:cxn ang="0">
                      <a:pos x="connsiteX3" y="connsiteY3"/>
                    </a:cxn>
                  </a:cxnLst>
                  <a:rect l="l" t="t" r="r" b="b"/>
                  <a:pathLst>
                    <a:path w="51435" h="480060">
                      <a:moveTo>
                        <a:pt x="0" y="0"/>
                      </a:moveTo>
                      <a:lnTo>
                        <a:pt x="51435" y="0"/>
                      </a:lnTo>
                      <a:lnTo>
                        <a:pt x="51435" y="480060"/>
                      </a:lnTo>
                      <a:lnTo>
                        <a:pt x="0" y="480060"/>
                      </a:lnTo>
                      <a:close/>
                    </a:path>
                  </a:pathLst>
                </a:custGeom>
                <a:solidFill>
                  <a:schemeClr val="accent2"/>
                </a:solidFill>
                <a:ln w="8533" cap="flat">
                  <a:noFill/>
                  <a:prstDash val="solid"/>
                  <a:miter/>
                </a:ln>
              </p:spPr>
              <p:txBody>
                <a:bodyPr rtlCol="0" anchor="ctr"/>
                <a:lstStyle/>
                <a:p>
                  <a:pPr defTabSz="609585">
                    <a:defRPr/>
                  </a:pPr>
                  <a:endParaRPr lang="en-US" sz="2400" dirty="0">
                    <a:solidFill>
                      <a:srgbClr val="003C71"/>
                    </a:solidFill>
                    <a:latin typeface="IntelOne Display Regular" panose="020B0503020203020204" pitchFamily="34" charset="0"/>
                  </a:endParaRPr>
                </a:p>
              </p:txBody>
            </p:sp>
            <p:sp>
              <p:nvSpPr>
                <p:cNvPr id="139" name="Rectangle 138">
                  <a:extLst>
                    <a:ext uri="{FF2B5EF4-FFF2-40B4-BE49-F238E27FC236}">
                      <a16:creationId xmlns:a16="http://schemas.microsoft.com/office/drawing/2014/main" id="{6A6BFCE7-FF98-4A1B-9176-E557A8B7FB0A}"/>
                    </a:ext>
                  </a:extLst>
                </p:cNvPr>
                <p:cNvSpPr/>
                <p:nvPr/>
              </p:nvSpPr>
              <p:spPr>
                <a:xfrm>
                  <a:off x="6427356" y="300513"/>
                  <a:ext cx="943056" cy="25581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609585">
                    <a:defRPr/>
                  </a:pPr>
                  <a:endParaRPr lang="en-US" sz="2400" dirty="0">
                    <a:solidFill>
                      <a:srgbClr val="FFFFFF"/>
                    </a:solidFill>
                    <a:latin typeface="IntelOne Display Regular" panose="020B0503020203020204" pitchFamily="34" charset="0"/>
                  </a:endParaRPr>
                </a:p>
              </p:txBody>
            </p:sp>
            <p:sp>
              <p:nvSpPr>
                <p:cNvPr id="140" name="Freeform: Shape 139">
                  <a:extLst>
                    <a:ext uri="{FF2B5EF4-FFF2-40B4-BE49-F238E27FC236}">
                      <a16:creationId xmlns:a16="http://schemas.microsoft.com/office/drawing/2014/main" id="{836F084E-3B08-42DB-B497-23CBFAE76A24}"/>
                    </a:ext>
                  </a:extLst>
                </p:cNvPr>
                <p:cNvSpPr/>
                <p:nvPr/>
              </p:nvSpPr>
              <p:spPr>
                <a:xfrm>
                  <a:off x="6986829" y="-117284"/>
                  <a:ext cx="103845" cy="553844"/>
                </a:xfrm>
                <a:custGeom>
                  <a:avLst/>
                  <a:gdLst>
                    <a:gd name="connsiteX0" fmla="*/ 0 w 51435"/>
                    <a:gd name="connsiteY0" fmla="*/ 0 h 480060"/>
                    <a:gd name="connsiteX1" fmla="*/ 51435 w 51435"/>
                    <a:gd name="connsiteY1" fmla="*/ 0 h 480060"/>
                    <a:gd name="connsiteX2" fmla="*/ 51435 w 51435"/>
                    <a:gd name="connsiteY2" fmla="*/ 480060 h 480060"/>
                    <a:gd name="connsiteX3" fmla="*/ 0 w 51435"/>
                    <a:gd name="connsiteY3" fmla="*/ 480060 h 480060"/>
                  </a:gdLst>
                  <a:ahLst/>
                  <a:cxnLst>
                    <a:cxn ang="0">
                      <a:pos x="connsiteX0" y="connsiteY0"/>
                    </a:cxn>
                    <a:cxn ang="0">
                      <a:pos x="connsiteX1" y="connsiteY1"/>
                    </a:cxn>
                    <a:cxn ang="0">
                      <a:pos x="connsiteX2" y="connsiteY2"/>
                    </a:cxn>
                    <a:cxn ang="0">
                      <a:pos x="connsiteX3" y="connsiteY3"/>
                    </a:cxn>
                  </a:cxnLst>
                  <a:rect l="l" t="t" r="r" b="b"/>
                  <a:pathLst>
                    <a:path w="51435" h="480060">
                      <a:moveTo>
                        <a:pt x="0" y="0"/>
                      </a:moveTo>
                      <a:lnTo>
                        <a:pt x="51435" y="0"/>
                      </a:lnTo>
                      <a:lnTo>
                        <a:pt x="51435" y="480060"/>
                      </a:lnTo>
                      <a:lnTo>
                        <a:pt x="0" y="480060"/>
                      </a:lnTo>
                      <a:close/>
                    </a:path>
                  </a:pathLst>
                </a:custGeom>
                <a:solidFill>
                  <a:schemeClr val="accent2"/>
                </a:solidFill>
                <a:ln w="8533" cap="flat">
                  <a:noFill/>
                  <a:prstDash val="solid"/>
                  <a:miter/>
                </a:ln>
              </p:spPr>
              <p:txBody>
                <a:bodyPr rtlCol="0" anchor="ctr"/>
                <a:lstStyle/>
                <a:p>
                  <a:pPr defTabSz="609585">
                    <a:defRPr/>
                  </a:pPr>
                  <a:endParaRPr lang="en-US" sz="2400" dirty="0">
                    <a:solidFill>
                      <a:srgbClr val="003C71"/>
                    </a:solidFill>
                    <a:latin typeface="IntelOne Display Regular" panose="020B0503020203020204" pitchFamily="34" charset="0"/>
                  </a:endParaRPr>
                </a:p>
              </p:txBody>
            </p:sp>
            <p:sp>
              <p:nvSpPr>
                <p:cNvPr id="141" name="Freeform: Shape 140">
                  <a:extLst>
                    <a:ext uri="{FF2B5EF4-FFF2-40B4-BE49-F238E27FC236}">
                      <a16:creationId xmlns:a16="http://schemas.microsoft.com/office/drawing/2014/main" id="{BB2C95FB-BD20-44A1-BF64-41A608158E90}"/>
                    </a:ext>
                  </a:extLst>
                </p:cNvPr>
                <p:cNvSpPr/>
                <p:nvPr/>
              </p:nvSpPr>
              <p:spPr>
                <a:xfrm>
                  <a:off x="7266567" y="-117284"/>
                  <a:ext cx="103845" cy="553844"/>
                </a:xfrm>
                <a:custGeom>
                  <a:avLst/>
                  <a:gdLst>
                    <a:gd name="connsiteX0" fmla="*/ 0 w 51435"/>
                    <a:gd name="connsiteY0" fmla="*/ 0 h 480060"/>
                    <a:gd name="connsiteX1" fmla="*/ 51435 w 51435"/>
                    <a:gd name="connsiteY1" fmla="*/ 0 h 480060"/>
                    <a:gd name="connsiteX2" fmla="*/ 51435 w 51435"/>
                    <a:gd name="connsiteY2" fmla="*/ 480060 h 480060"/>
                    <a:gd name="connsiteX3" fmla="*/ 0 w 51435"/>
                    <a:gd name="connsiteY3" fmla="*/ 480060 h 480060"/>
                  </a:gdLst>
                  <a:ahLst/>
                  <a:cxnLst>
                    <a:cxn ang="0">
                      <a:pos x="connsiteX0" y="connsiteY0"/>
                    </a:cxn>
                    <a:cxn ang="0">
                      <a:pos x="connsiteX1" y="connsiteY1"/>
                    </a:cxn>
                    <a:cxn ang="0">
                      <a:pos x="connsiteX2" y="connsiteY2"/>
                    </a:cxn>
                    <a:cxn ang="0">
                      <a:pos x="connsiteX3" y="connsiteY3"/>
                    </a:cxn>
                  </a:cxnLst>
                  <a:rect l="l" t="t" r="r" b="b"/>
                  <a:pathLst>
                    <a:path w="51435" h="480060">
                      <a:moveTo>
                        <a:pt x="0" y="0"/>
                      </a:moveTo>
                      <a:lnTo>
                        <a:pt x="51435" y="0"/>
                      </a:lnTo>
                      <a:lnTo>
                        <a:pt x="51435" y="480060"/>
                      </a:lnTo>
                      <a:lnTo>
                        <a:pt x="0" y="480060"/>
                      </a:lnTo>
                      <a:close/>
                    </a:path>
                  </a:pathLst>
                </a:custGeom>
                <a:solidFill>
                  <a:schemeClr val="accent2"/>
                </a:solidFill>
                <a:ln w="8533" cap="flat">
                  <a:noFill/>
                  <a:prstDash val="solid"/>
                  <a:miter/>
                </a:ln>
              </p:spPr>
              <p:txBody>
                <a:bodyPr rtlCol="0" anchor="ctr"/>
                <a:lstStyle/>
                <a:p>
                  <a:pPr defTabSz="609585">
                    <a:defRPr/>
                  </a:pPr>
                  <a:endParaRPr lang="en-US" sz="2400" dirty="0">
                    <a:solidFill>
                      <a:srgbClr val="003C71"/>
                    </a:solidFill>
                    <a:latin typeface="IntelOne Display Regular" panose="020B0503020203020204" pitchFamily="34" charset="0"/>
                  </a:endParaRPr>
                </a:p>
              </p:txBody>
            </p:sp>
            <p:sp>
              <p:nvSpPr>
                <p:cNvPr id="142" name="Freeform: Shape 141">
                  <a:extLst>
                    <a:ext uri="{FF2B5EF4-FFF2-40B4-BE49-F238E27FC236}">
                      <a16:creationId xmlns:a16="http://schemas.microsoft.com/office/drawing/2014/main" id="{05F5FD32-3146-4553-A1C9-8CE85B927454}"/>
                    </a:ext>
                  </a:extLst>
                </p:cNvPr>
                <p:cNvSpPr/>
                <p:nvPr/>
              </p:nvSpPr>
              <p:spPr>
                <a:xfrm>
                  <a:off x="6427356" y="-117284"/>
                  <a:ext cx="103845" cy="553844"/>
                </a:xfrm>
                <a:custGeom>
                  <a:avLst/>
                  <a:gdLst>
                    <a:gd name="connsiteX0" fmla="*/ 0 w 51435"/>
                    <a:gd name="connsiteY0" fmla="*/ 0 h 480060"/>
                    <a:gd name="connsiteX1" fmla="*/ 51435 w 51435"/>
                    <a:gd name="connsiteY1" fmla="*/ 0 h 480060"/>
                    <a:gd name="connsiteX2" fmla="*/ 51435 w 51435"/>
                    <a:gd name="connsiteY2" fmla="*/ 480060 h 480060"/>
                    <a:gd name="connsiteX3" fmla="*/ 0 w 51435"/>
                    <a:gd name="connsiteY3" fmla="*/ 480060 h 480060"/>
                  </a:gdLst>
                  <a:ahLst/>
                  <a:cxnLst>
                    <a:cxn ang="0">
                      <a:pos x="connsiteX0" y="connsiteY0"/>
                    </a:cxn>
                    <a:cxn ang="0">
                      <a:pos x="connsiteX1" y="connsiteY1"/>
                    </a:cxn>
                    <a:cxn ang="0">
                      <a:pos x="connsiteX2" y="connsiteY2"/>
                    </a:cxn>
                    <a:cxn ang="0">
                      <a:pos x="connsiteX3" y="connsiteY3"/>
                    </a:cxn>
                  </a:cxnLst>
                  <a:rect l="l" t="t" r="r" b="b"/>
                  <a:pathLst>
                    <a:path w="51435" h="480060">
                      <a:moveTo>
                        <a:pt x="0" y="0"/>
                      </a:moveTo>
                      <a:lnTo>
                        <a:pt x="51435" y="0"/>
                      </a:lnTo>
                      <a:lnTo>
                        <a:pt x="51435" y="480060"/>
                      </a:lnTo>
                      <a:lnTo>
                        <a:pt x="0" y="480060"/>
                      </a:lnTo>
                      <a:close/>
                    </a:path>
                  </a:pathLst>
                </a:custGeom>
                <a:solidFill>
                  <a:schemeClr val="accent2"/>
                </a:solidFill>
                <a:ln w="8533" cap="flat">
                  <a:noFill/>
                  <a:prstDash val="solid"/>
                  <a:miter/>
                </a:ln>
              </p:spPr>
              <p:txBody>
                <a:bodyPr rtlCol="0" anchor="ctr"/>
                <a:lstStyle/>
                <a:p>
                  <a:pPr defTabSz="609585">
                    <a:defRPr/>
                  </a:pPr>
                  <a:endParaRPr lang="en-US" sz="2400" dirty="0">
                    <a:solidFill>
                      <a:srgbClr val="003C71"/>
                    </a:solidFill>
                    <a:latin typeface="IntelOne Display Regular" panose="020B0503020203020204" pitchFamily="34" charset="0"/>
                  </a:endParaRPr>
                </a:p>
              </p:txBody>
            </p:sp>
            <p:sp>
              <p:nvSpPr>
                <p:cNvPr id="143" name="Rectangle: Rounded Corners 142">
                  <a:extLst>
                    <a:ext uri="{FF2B5EF4-FFF2-40B4-BE49-F238E27FC236}">
                      <a16:creationId xmlns:a16="http://schemas.microsoft.com/office/drawing/2014/main" id="{F863297C-DB40-4A5D-968C-E5C95C4B529B}"/>
                    </a:ext>
                  </a:extLst>
                </p:cNvPr>
                <p:cNvSpPr/>
                <p:nvPr/>
              </p:nvSpPr>
              <p:spPr>
                <a:xfrm>
                  <a:off x="6348520" y="194851"/>
                  <a:ext cx="1261872" cy="170983"/>
                </a:xfrm>
                <a:prstGeom prst="roundRect">
                  <a:avLst>
                    <a:gd name="adj" fmla="val 25537"/>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609585">
                    <a:defRPr/>
                  </a:pPr>
                  <a:endParaRPr lang="en-US" sz="2400" dirty="0">
                    <a:solidFill>
                      <a:srgbClr val="FFFFFF"/>
                    </a:solidFill>
                    <a:latin typeface="IntelOne Display Regular" panose="020B0503020203020204" pitchFamily="34" charset="0"/>
                  </a:endParaRPr>
                </a:p>
              </p:txBody>
            </p:sp>
          </p:grpSp>
        </p:grpSp>
        <p:pic>
          <p:nvPicPr>
            <p:cNvPr id="144" name="Picture 143">
              <a:extLst>
                <a:ext uri="{FF2B5EF4-FFF2-40B4-BE49-F238E27FC236}">
                  <a16:creationId xmlns:a16="http://schemas.microsoft.com/office/drawing/2014/main" id="{77B57C07-836B-4EE5-84A2-24B12D5BF9D5}"/>
                </a:ext>
              </a:extLst>
            </p:cNvPr>
            <p:cNvPicPr>
              <a:picLocks noChangeAspect="1"/>
            </p:cNvPicPr>
            <p:nvPr/>
          </p:nvPicPr>
          <p:blipFill>
            <a:blip r:embed="rId18"/>
            <a:stretch>
              <a:fillRect/>
            </a:stretch>
          </p:blipFill>
          <p:spPr>
            <a:xfrm>
              <a:off x="4355659" y="3253760"/>
              <a:ext cx="487680" cy="516147"/>
            </a:xfrm>
            <a:prstGeom prst="rect">
              <a:avLst/>
            </a:prstGeom>
          </p:spPr>
        </p:pic>
        <p:sp>
          <p:nvSpPr>
            <p:cNvPr id="3" name="Rectangle 2">
              <a:extLst>
                <a:ext uri="{FF2B5EF4-FFF2-40B4-BE49-F238E27FC236}">
                  <a16:creationId xmlns:a16="http://schemas.microsoft.com/office/drawing/2014/main" id="{172ADC1F-35FC-4C23-9A41-A81D6B397DBC}"/>
                </a:ext>
              </a:extLst>
            </p:cNvPr>
            <p:cNvSpPr/>
            <p:nvPr/>
          </p:nvSpPr>
          <p:spPr>
            <a:xfrm>
              <a:off x="4648457" y="3215596"/>
              <a:ext cx="266420" cy="338554"/>
            </a:xfrm>
            <a:prstGeom prst="rect">
              <a:avLst/>
            </a:prstGeom>
          </p:spPr>
          <p:txBody>
            <a:bodyPr wrap="none">
              <a:spAutoFit/>
            </a:bodyPr>
            <a:lstStyle/>
            <a:p>
              <a:pPr defTabSz="609585">
                <a:defRPr/>
              </a:pPr>
              <a:r>
                <a:rPr lang="en-US" sz="1600" b="1" dirty="0">
                  <a:solidFill>
                    <a:prstClr val="white"/>
                  </a:solidFill>
                  <a:latin typeface="IntelOne Display Regular" panose="020B0503020203020204" pitchFamily="34" charset="0"/>
                </a:rPr>
                <a:t>*</a:t>
              </a:r>
              <a:endParaRPr lang="en-US" sz="4800" dirty="0">
                <a:solidFill>
                  <a:prstClr val="white"/>
                </a:solidFill>
                <a:latin typeface="IntelOne Display Regular" panose="020B0503020203020204" pitchFamily="34" charset="0"/>
              </a:endParaRPr>
            </a:p>
          </p:txBody>
        </p:sp>
        <p:sp>
          <p:nvSpPr>
            <p:cNvPr id="68" name="Rectangle 67">
              <a:extLst>
                <a:ext uri="{FF2B5EF4-FFF2-40B4-BE49-F238E27FC236}">
                  <a16:creationId xmlns:a16="http://schemas.microsoft.com/office/drawing/2014/main" id="{2AF8CE2E-EB0C-4295-9C4A-E4D85E37C0CD}"/>
                </a:ext>
              </a:extLst>
            </p:cNvPr>
            <p:cNvSpPr/>
            <p:nvPr/>
          </p:nvSpPr>
          <p:spPr>
            <a:xfrm>
              <a:off x="5086835" y="4353983"/>
              <a:ext cx="266420" cy="338554"/>
            </a:xfrm>
            <a:prstGeom prst="rect">
              <a:avLst/>
            </a:prstGeom>
          </p:spPr>
          <p:txBody>
            <a:bodyPr wrap="none">
              <a:spAutoFit/>
            </a:bodyPr>
            <a:lstStyle/>
            <a:p>
              <a:pPr defTabSz="609585">
                <a:defRPr/>
              </a:pPr>
              <a:r>
                <a:rPr lang="en-US" sz="1600" b="1" dirty="0">
                  <a:solidFill>
                    <a:srgbClr val="00AEEF"/>
                  </a:solidFill>
                  <a:latin typeface="IntelOne Display Regular" panose="020B0503020203020204" pitchFamily="34" charset="0"/>
                </a:rPr>
                <a:t>*</a:t>
              </a:r>
              <a:endParaRPr lang="en-US" sz="4800" dirty="0">
                <a:solidFill>
                  <a:srgbClr val="00AEEF"/>
                </a:solidFill>
                <a:latin typeface="IntelOne Display Regular" panose="020B0503020203020204" pitchFamily="34" charset="0"/>
              </a:endParaRPr>
            </a:p>
          </p:txBody>
        </p:sp>
      </p:grpSp>
      <p:sp>
        <p:nvSpPr>
          <p:cNvPr id="82" name="Rectangle 81">
            <a:extLst>
              <a:ext uri="{FF2B5EF4-FFF2-40B4-BE49-F238E27FC236}">
                <a16:creationId xmlns:a16="http://schemas.microsoft.com/office/drawing/2014/main" id="{38AF41E5-DDAF-41E8-A811-B64178AE059A}"/>
              </a:ext>
            </a:extLst>
          </p:cNvPr>
          <p:cNvSpPr/>
          <p:nvPr/>
        </p:nvSpPr>
        <p:spPr>
          <a:xfrm>
            <a:off x="6330517" y="1215419"/>
            <a:ext cx="5357116" cy="420564"/>
          </a:xfrm>
          <a:prstGeom prst="rect">
            <a:avLst/>
          </a:prstGeom>
        </p:spPr>
        <p:txBody>
          <a:bodyPr wrap="square">
            <a:spAutoFit/>
          </a:bodyPr>
          <a:lstStyle/>
          <a:p>
            <a:pPr algn="ctr" defTabSz="609585">
              <a:defRPr/>
            </a:pPr>
            <a:r>
              <a:rPr lang="en-US" sz="2133" dirty="0">
                <a:solidFill>
                  <a:schemeClr val="accent1"/>
                </a:solidFill>
                <a:latin typeface="IntelOne Display Medium" panose="020B0703020203020204" pitchFamily="34" charset="0"/>
              </a:rPr>
              <a:t>Wi-Fi 6E Highlights</a:t>
            </a:r>
          </a:p>
        </p:txBody>
      </p:sp>
      <p:sp>
        <p:nvSpPr>
          <p:cNvPr id="64" name="TextBox 63">
            <a:extLst>
              <a:ext uri="{FF2B5EF4-FFF2-40B4-BE49-F238E27FC236}">
                <a16:creationId xmlns:a16="http://schemas.microsoft.com/office/drawing/2014/main" id="{BBB9195D-F283-49DD-8AEC-8D6EE63B3A43}"/>
              </a:ext>
            </a:extLst>
          </p:cNvPr>
          <p:cNvSpPr txBox="1"/>
          <p:nvPr/>
        </p:nvSpPr>
        <p:spPr>
          <a:xfrm>
            <a:off x="381000" y="6154579"/>
            <a:ext cx="10972800" cy="24622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45720" rIns="91440" bIns="45720" numCol="1" spcCol="38100" rtlCol="0" anchor="b" anchorCtr="0">
            <a:spAutoFit/>
          </a:bodyPr>
          <a:lstStyle/>
          <a:p>
            <a:pPr marL="0" marR="0" lvl="0" indent="0" algn="l" defTabSz="2438338" rtl="0" eaLnBrk="1" fontAlgn="auto" latinLnBrk="0" hangingPunct="0">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effectLst/>
                <a:uLnTx/>
                <a:uFillTx/>
                <a:latin typeface="IntelOne Display Regular"/>
                <a:sym typeface="Arial"/>
              </a:rPr>
              <a:t>* Not actual WFA Wi-Fi 6E  logo</a:t>
            </a:r>
          </a:p>
        </p:txBody>
      </p:sp>
      <p:sp>
        <p:nvSpPr>
          <p:cNvPr id="62" name="Rectangle 61">
            <a:extLst>
              <a:ext uri="{FF2B5EF4-FFF2-40B4-BE49-F238E27FC236}">
                <a16:creationId xmlns:a16="http://schemas.microsoft.com/office/drawing/2014/main" id="{1A9C7753-A8BE-49B6-80AF-DE87F4A2258B}"/>
              </a:ext>
            </a:extLst>
          </p:cNvPr>
          <p:cNvSpPr/>
          <p:nvPr/>
        </p:nvSpPr>
        <p:spPr>
          <a:xfrm>
            <a:off x="381001" y="5746073"/>
            <a:ext cx="10972800" cy="584775"/>
          </a:xfrm>
          <a:prstGeom prst="rect">
            <a:avLst/>
          </a:prstGeom>
          <a:gradFill flip="none" rotWithShape="1">
            <a:gsLst>
              <a:gs pos="0">
                <a:srgbClr val="0068B5"/>
              </a:gs>
              <a:gs pos="100000">
                <a:srgbClr val="00A3F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137160" rIns="91440" bIns="137160" rtlCol="0" anchor="b" anchorCtr="0">
            <a:spAutoFit/>
          </a:bodyPr>
          <a:lstStyle/>
          <a:p>
            <a:pPr algn="ctr">
              <a:spcBef>
                <a:spcPts val="600"/>
              </a:spcBef>
            </a:pPr>
            <a:r>
              <a:rPr lang="en-US" sz="2000" dirty="0">
                <a:latin typeface="IntelOne Display Medium" panose="020B0703020203020204" pitchFamily="34" charset="0"/>
              </a:rPr>
              <a:t>Wi-Fi 6E: </a:t>
            </a:r>
            <a:r>
              <a:rPr lang="en-US" sz="2000" dirty="0"/>
              <a:t>new spectrum brings the Wi-Fi 6 promise to reality, with compatibility to legacy Wi-Fi</a:t>
            </a:r>
          </a:p>
        </p:txBody>
      </p:sp>
      <p:sp>
        <p:nvSpPr>
          <p:cNvPr id="61" name="TextBox 60">
            <a:extLst>
              <a:ext uri="{FF2B5EF4-FFF2-40B4-BE49-F238E27FC236}">
                <a16:creationId xmlns:a16="http://schemas.microsoft.com/office/drawing/2014/main" id="{44B0D36E-9881-41B4-A51A-EA52AA850F49}"/>
              </a:ext>
            </a:extLst>
          </p:cNvPr>
          <p:cNvSpPr txBox="1"/>
          <p:nvPr/>
        </p:nvSpPr>
        <p:spPr>
          <a:xfrm>
            <a:off x="6818852" y="2061098"/>
            <a:ext cx="5145465" cy="3046988"/>
          </a:xfrm>
          <a:prstGeom prst="rect">
            <a:avLst/>
          </a:prstGeom>
          <a:noFill/>
        </p:spPr>
        <p:txBody>
          <a:bodyPr wrap="square">
            <a:spAutoFit/>
          </a:bodyPr>
          <a:lstStyle/>
          <a:p>
            <a:pPr>
              <a:spcBef>
                <a:spcPts val="600"/>
              </a:spcBef>
            </a:pPr>
            <a:r>
              <a:rPr lang="en-US" sz="2000" dirty="0">
                <a:solidFill>
                  <a:schemeClr val="tx1"/>
                </a:solidFill>
                <a:latin typeface="IntelOne Display Medium" panose="020B0703020203020204" pitchFamily="34" charset="0"/>
              </a:rPr>
              <a:t>Huge contiguous clean spectrum</a:t>
            </a:r>
          </a:p>
          <a:p>
            <a:pPr marL="230188" lvl="1" indent="-230188">
              <a:buFont typeface="Wingdings" panose="05000000000000000000" pitchFamily="2" charset="2"/>
              <a:buChar char="§"/>
            </a:pPr>
            <a:r>
              <a:rPr lang="en-US" sz="1800" dirty="0">
                <a:solidFill>
                  <a:schemeClr val="tx1"/>
                </a:solidFill>
              </a:rPr>
              <a:t>Up to 1200 MHz</a:t>
            </a:r>
          </a:p>
          <a:p>
            <a:pPr>
              <a:spcBef>
                <a:spcPts val="1200"/>
              </a:spcBef>
            </a:pPr>
            <a:endParaRPr lang="en-US" sz="2000" dirty="0">
              <a:solidFill>
                <a:schemeClr val="tx1"/>
              </a:solidFill>
              <a:latin typeface="IntelOne Display Medium" panose="020B0703020203020204" pitchFamily="34" charset="0"/>
            </a:endParaRPr>
          </a:p>
          <a:p>
            <a:pPr>
              <a:spcBef>
                <a:spcPts val="1200"/>
              </a:spcBef>
            </a:pPr>
            <a:r>
              <a:rPr lang="en-US" sz="2000" dirty="0">
                <a:solidFill>
                  <a:schemeClr val="tx1"/>
                </a:solidFill>
                <a:latin typeface="IntelOne Display Medium" panose="020B0703020203020204" pitchFamily="34" charset="0"/>
              </a:rPr>
              <a:t>Ideal for deterministic, low latency operation</a:t>
            </a:r>
          </a:p>
          <a:p>
            <a:pPr marL="230188" lvl="1" indent="-230188">
              <a:buFont typeface="Wingdings" panose="05000000000000000000" pitchFamily="2" charset="2"/>
              <a:buChar char="§"/>
            </a:pPr>
            <a:r>
              <a:rPr lang="en-US" sz="1800" dirty="0">
                <a:solidFill>
                  <a:schemeClr val="tx1"/>
                </a:solidFill>
              </a:rPr>
              <a:t>Many more gigabit Wi-Fi options (more channels)</a:t>
            </a:r>
          </a:p>
          <a:p>
            <a:endParaRPr lang="en-US" sz="1800" dirty="0">
              <a:solidFill>
                <a:schemeClr val="tx1"/>
              </a:solidFill>
            </a:endParaRPr>
          </a:p>
          <a:p>
            <a:endParaRPr lang="en-US" sz="2000" dirty="0">
              <a:solidFill>
                <a:schemeClr val="tx1"/>
              </a:solidFill>
              <a:latin typeface="IntelOne Display Medium" panose="020B0703020203020204" pitchFamily="34" charset="0"/>
            </a:endParaRPr>
          </a:p>
          <a:p>
            <a:r>
              <a:rPr lang="en-US" sz="2000" dirty="0">
                <a:solidFill>
                  <a:schemeClr val="tx1"/>
                </a:solidFill>
                <a:latin typeface="IntelOne Display Medium" panose="020B0703020203020204" pitchFamily="34" charset="0"/>
              </a:rPr>
              <a:t>Exclusive to Wi-Fi 6E and beyond products</a:t>
            </a:r>
          </a:p>
          <a:p>
            <a:pPr marL="285750" indent="-285750">
              <a:buFont typeface="Arial" panose="020B0604020202020204" pitchFamily="34" charset="0"/>
              <a:buChar char="•"/>
            </a:pPr>
            <a:r>
              <a:rPr lang="en-US" sz="1800" dirty="0">
                <a:solidFill>
                  <a:schemeClr val="tx1"/>
                </a:solidFill>
              </a:rPr>
              <a:t>No legacy Wi-Fi 4 or 5 devices</a:t>
            </a:r>
          </a:p>
        </p:txBody>
      </p:sp>
      <p:sp>
        <p:nvSpPr>
          <p:cNvPr id="2" name="Date Placeholder 1">
            <a:extLst>
              <a:ext uri="{FF2B5EF4-FFF2-40B4-BE49-F238E27FC236}">
                <a16:creationId xmlns:a16="http://schemas.microsoft.com/office/drawing/2014/main" id="{CFE7E3D8-6443-465E-8BDB-8580E773D480}"/>
              </a:ext>
            </a:extLst>
          </p:cNvPr>
          <p:cNvSpPr>
            <a:spLocks noGrp="1"/>
          </p:cNvSpPr>
          <p:nvPr>
            <p:ph type="dt" idx="10"/>
          </p:nvPr>
        </p:nvSpPr>
        <p:spPr/>
        <p:txBody>
          <a:bodyPr/>
          <a:lstStyle/>
          <a:p>
            <a:r>
              <a:rPr lang="en-US"/>
              <a:t>January 2022</a:t>
            </a:r>
            <a:endParaRPr lang="en-GB"/>
          </a:p>
        </p:txBody>
      </p:sp>
      <p:sp>
        <p:nvSpPr>
          <p:cNvPr id="6" name="Footer Placeholder 5">
            <a:extLst>
              <a:ext uri="{FF2B5EF4-FFF2-40B4-BE49-F238E27FC236}">
                <a16:creationId xmlns:a16="http://schemas.microsoft.com/office/drawing/2014/main" id="{7F4A5B6E-C4F2-4627-905E-3C2A2AFD8DA9}"/>
              </a:ext>
            </a:extLst>
          </p:cNvPr>
          <p:cNvSpPr>
            <a:spLocks noGrp="1"/>
          </p:cNvSpPr>
          <p:nvPr>
            <p:ph type="ftr" idx="11"/>
          </p:nvPr>
        </p:nvSpPr>
        <p:spPr/>
        <p:txBody>
          <a:bodyPr/>
          <a:lstStyle/>
          <a:p>
            <a:r>
              <a:rPr lang="en-GB"/>
              <a:t>Dave Cavalcanti, Intel Corporation</a:t>
            </a:r>
          </a:p>
        </p:txBody>
      </p:sp>
      <p:sp>
        <p:nvSpPr>
          <p:cNvPr id="7" name="Slide Number Placeholder 6">
            <a:extLst>
              <a:ext uri="{FF2B5EF4-FFF2-40B4-BE49-F238E27FC236}">
                <a16:creationId xmlns:a16="http://schemas.microsoft.com/office/drawing/2014/main" id="{D80E63A3-0C2C-444C-9944-BD2164DC0CEF}"/>
              </a:ext>
            </a:extLst>
          </p:cNvPr>
          <p:cNvSpPr>
            <a:spLocks noGrp="1"/>
          </p:cNvSpPr>
          <p:nvPr>
            <p:ph type="sldNum" idx="12"/>
          </p:nvPr>
        </p:nvSpPr>
        <p:spPr/>
        <p:txBody>
          <a:bodyPr/>
          <a:lstStyle/>
          <a:p>
            <a:r>
              <a:rPr lang="en-GB"/>
              <a:t>Slide </a:t>
            </a:r>
            <a:fld id="{06B781AF-4CCF-49B0-A572-DE54FBE5D942}" type="slidenum">
              <a:rPr lang="en-GB" smtClean="0"/>
              <a:pPr/>
              <a:t>10</a:t>
            </a:fld>
            <a:endParaRPr lang="en-GB"/>
          </a:p>
        </p:txBody>
      </p:sp>
    </p:spTree>
    <p:extLst>
      <p:ext uri="{BB962C8B-B14F-4D97-AF65-F5344CB8AC3E}">
        <p14:creationId xmlns:p14="http://schemas.microsoft.com/office/powerpoint/2010/main" val="647135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494C124-BF59-4433-B52F-EFA4F23A59A4}"/>
              </a:ext>
            </a:extLst>
          </p:cNvPr>
          <p:cNvSpPr>
            <a:spLocks noGrp="1"/>
          </p:cNvSpPr>
          <p:nvPr>
            <p:ph type="title"/>
          </p:nvPr>
        </p:nvSpPr>
        <p:spPr>
          <a:xfrm>
            <a:off x="914401" y="685802"/>
            <a:ext cx="10361084" cy="474314"/>
          </a:xfrm>
        </p:spPr>
        <p:txBody>
          <a:bodyPr/>
          <a:lstStyle/>
          <a:p>
            <a:r>
              <a:rPr lang="en-US" dirty="0"/>
              <a:t>Unlicensed 6 GHz Worldwide Regulatory Status</a:t>
            </a:r>
          </a:p>
        </p:txBody>
      </p:sp>
      <p:sp>
        <p:nvSpPr>
          <p:cNvPr id="5" name="TextBox 4">
            <a:extLst>
              <a:ext uri="{FF2B5EF4-FFF2-40B4-BE49-F238E27FC236}">
                <a16:creationId xmlns:a16="http://schemas.microsoft.com/office/drawing/2014/main" id="{F5AD1CF3-2318-4878-89D4-4492E74D506E}"/>
              </a:ext>
            </a:extLst>
          </p:cNvPr>
          <p:cNvSpPr txBox="1"/>
          <p:nvPr/>
        </p:nvSpPr>
        <p:spPr>
          <a:xfrm>
            <a:off x="3700045" y="5324237"/>
            <a:ext cx="8168928" cy="1200329"/>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Intel Clear"/>
                <a:ea typeface="+mn-ea"/>
                <a:cs typeface="+mn-cs"/>
              </a:rPr>
              <a:t>The 48 CEPT countries individually implement the European Commission’s final decision to open spectrum for unlicensed. Some will proceed by consultations, while others will adopt the decision by an administrative change.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Intel Clear"/>
                <a:ea typeface="+mn-ea"/>
                <a:cs typeface="+mn-cs"/>
              </a:rPr>
              <a:t>The 27 European Union Member States, all of which are also CEPT members, will implement the European Commission’s final decision to open spectrum for unlicensed on or before December 1</a:t>
            </a:r>
            <a:r>
              <a:rPr kumimoji="0" lang="en-US" sz="1200" b="0" i="0" u="none" strike="noStrike" kern="1200" cap="none" spc="0" normalizeH="0" baseline="30000" noProof="0" dirty="0">
                <a:ln>
                  <a:noFill/>
                </a:ln>
                <a:solidFill>
                  <a:prstClr val="black"/>
                </a:solidFill>
                <a:effectLst/>
                <a:uLnTx/>
                <a:uFillTx/>
                <a:latin typeface="Intel Clear"/>
                <a:ea typeface="+mn-ea"/>
                <a:cs typeface="+mn-cs"/>
              </a:rPr>
              <a:t>st</a:t>
            </a:r>
            <a:r>
              <a:rPr kumimoji="0" lang="en-US" sz="1200" b="0" i="0" u="none" strike="noStrike" kern="1200" cap="none" spc="0" normalizeH="0" baseline="0" noProof="0" dirty="0">
                <a:ln>
                  <a:noFill/>
                </a:ln>
                <a:solidFill>
                  <a:prstClr val="black"/>
                </a:solidFill>
                <a:effectLst/>
                <a:uLnTx/>
                <a:uFillTx/>
                <a:latin typeface="Intel Clear"/>
                <a:ea typeface="+mn-ea"/>
                <a:cs typeface="+mn-cs"/>
              </a:rPr>
              <a:t>, 2021.</a:t>
            </a:r>
            <a:endParaRPr kumimoji="0" lang="en-US" sz="1400" b="0" i="0" u="none" strike="noStrike" kern="1200" cap="none" spc="0" normalizeH="0" baseline="0" noProof="0" dirty="0">
              <a:ln>
                <a:noFill/>
              </a:ln>
              <a:solidFill>
                <a:prstClr val="black"/>
              </a:solidFill>
              <a:effectLst/>
              <a:uLnTx/>
              <a:uFillTx/>
              <a:latin typeface="Intel Clear"/>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Intel Clear"/>
                <a:ea typeface="+mn-ea"/>
                <a:cs typeface="+mn-cs"/>
              </a:rPr>
              <a:t>African Telecommunications Union (ATU) recommended regulation close to that CEPT. African countries started adoption or considering.</a:t>
            </a:r>
          </a:p>
        </p:txBody>
      </p:sp>
      <p:grpSp>
        <p:nvGrpSpPr>
          <p:cNvPr id="7" name="Group 6">
            <a:extLst>
              <a:ext uri="{FF2B5EF4-FFF2-40B4-BE49-F238E27FC236}">
                <a16:creationId xmlns:a16="http://schemas.microsoft.com/office/drawing/2014/main" id="{E637E96B-2B8E-4570-8DDD-E92FFBD424F6}"/>
              </a:ext>
            </a:extLst>
          </p:cNvPr>
          <p:cNvGrpSpPr/>
          <p:nvPr/>
        </p:nvGrpSpPr>
        <p:grpSpPr>
          <a:xfrm>
            <a:off x="821864" y="1242374"/>
            <a:ext cx="9081287" cy="4346438"/>
            <a:chOff x="931541" y="1004698"/>
            <a:chExt cx="10041110" cy="4537168"/>
          </a:xfrm>
        </p:grpSpPr>
        <p:grpSp>
          <p:nvGrpSpPr>
            <p:cNvPr id="8" name="Group 7">
              <a:extLst>
                <a:ext uri="{FF2B5EF4-FFF2-40B4-BE49-F238E27FC236}">
                  <a16:creationId xmlns:a16="http://schemas.microsoft.com/office/drawing/2014/main" id="{39628532-F49A-4969-8DF9-0B7BE53B832D}"/>
                </a:ext>
              </a:extLst>
            </p:cNvPr>
            <p:cNvGrpSpPr/>
            <p:nvPr/>
          </p:nvGrpSpPr>
          <p:grpSpPr>
            <a:xfrm>
              <a:off x="1190505" y="1004698"/>
              <a:ext cx="9005459" cy="4537168"/>
              <a:chOff x="914431" y="754087"/>
              <a:chExt cx="8153691" cy="3927607"/>
            </a:xfrm>
          </p:grpSpPr>
          <p:sp>
            <p:nvSpPr>
              <p:cNvPr id="20" name="Freeform 1688">
                <a:extLst>
                  <a:ext uri="{FF2B5EF4-FFF2-40B4-BE49-F238E27FC236}">
                    <a16:creationId xmlns:a16="http://schemas.microsoft.com/office/drawing/2014/main" id="{0B2BBF84-7C25-43DF-B94D-6328F3220631}"/>
                  </a:ext>
                </a:extLst>
              </p:cNvPr>
              <p:cNvSpPr>
                <a:spLocks noEditPoints="1"/>
              </p:cNvSpPr>
              <p:nvPr/>
            </p:nvSpPr>
            <p:spPr bwMode="auto">
              <a:xfrm>
                <a:off x="6120029" y="2425781"/>
                <a:ext cx="423878" cy="360375"/>
              </a:xfrm>
              <a:custGeom>
                <a:avLst/>
                <a:gdLst>
                  <a:gd name="T0" fmla="*/ 142 w 330"/>
                  <a:gd name="T1" fmla="*/ 288 h 288"/>
                  <a:gd name="T2" fmla="*/ 241 w 330"/>
                  <a:gd name="T3" fmla="*/ 125 h 288"/>
                  <a:gd name="T4" fmla="*/ 222 w 330"/>
                  <a:gd name="T5" fmla="*/ 143 h 288"/>
                  <a:gd name="T6" fmla="*/ 201 w 330"/>
                  <a:gd name="T7" fmla="*/ 171 h 288"/>
                  <a:gd name="T8" fmla="*/ 179 w 330"/>
                  <a:gd name="T9" fmla="*/ 185 h 288"/>
                  <a:gd name="T10" fmla="*/ 153 w 330"/>
                  <a:gd name="T11" fmla="*/ 201 h 288"/>
                  <a:gd name="T12" fmla="*/ 172 w 330"/>
                  <a:gd name="T13" fmla="*/ 231 h 288"/>
                  <a:gd name="T14" fmla="*/ 165 w 330"/>
                  <a:gd name="T15" fmla="*/ 251 h 288"/>
                  <a:gd name="T16" fmla="*/ 132 w 330"/>
                  <a:gd name="T17" fmla="*/ 263 h 288"/>
                  <a:gd name="T18" fmla="*/ 128 w 330"/>
                  <a:gd name="T19" fmla="*/ 262 h 288"/>
                  <a:gd name="T20" fmla="*/ 109 w 330"/>
                  <a:gd name="T21" fmla="*/ 243 h 288"/>
                  <a:gd name="T22" fmla="*/ 87 w 330"/>
                  <a:gd name="T23" fmla="*/ 230 h 288"/>
                  <a:gd name="T24" fmla="*/ 45 w 330"/>
                  <a:gd name="T25" fmla="*/ 232 h 288"/>
                  <a:gd name="T26" fmla="*/ 11 w 330"/>
                  <a:gd name="T27" fmla="*/ 230 h 288"/>
                  <a:gd name="T28" fmla="*/ 39 w 330"/>
                  <a:gd name="T29" fmla="*/ 207 h 288"/>
                  <a:gd name="T30" fmla="*/ 26 w 330"/>
                  <a:gd name="T31" fmla="*/ 174 h 288"/>
                  <a:gd name="T32" fmla="*/ 0 w 330"/>
                  <a:gd name="T33" fmla="*/ 149 h 288"/>
                  <a:gd name="T34" fmla="*/ 98 w 330"/>
                  <a:gd name="T35" fmla="*/ 143 h 288"/>
                  <a:gd name="T36" fmla="*/ 110 w 330"/>
                  <a:gd name="T37" fmla="*/ 117 h 288"/>
                  <a:gd name="T38" fmla="*/ 141 w 330"/>
                  <a:gd name="T39" fmla="*/ 108 h 288"/>
                  <a:gd name="T40" fmla="*/ 155 w 330"/>
                  <a:gd name="T41" fmla="*/ 81 h 288"/>
                  <a:gd name="T42" fmla="*/ 161 w 330"/>
                  <a:gd name="T43" fmla="*/ 63 h 288"/>
                  <a:gd name="T44" fmla="*/ 183 w 330"/>
                  <a:gd name="T45" fmla="*/ 49 h 288"/>
                  <a:gd name="T46" fmla="*/ 188 w 330"/>
                  <a:gd name="T47" fmla="*/ 26 h 288"/>
                  <a:gd name="T48" fmla="*/ 193 w 330"/>
                  <a:gd name="T49" fmla="*/ 16 h 288"/>
                  <a:gd name="T50" fmla="*/ 226 w 330"/>
                  <a:gd name="T51" fmla="*/ 6 h 288"/>
                  <a:gd name="T52" fmla="*/ 247 w 330"/>
                  <a:gd name="T53" fmla="*/ 3 h 288"/>
                  <a:gd name="T54" fmla="*/ 269 w 330"/>
                  <a:gd name="T55" fmla="*/ 15 h 288"/>
                  <a:gd name="T56" fmla="*/ 292 w 330"/>
                  <a:gd name="T57" fmla="*/ 33 h 288"/>
                  <a:gd name="T58" fmla="*/ 306 w 330"/>
                  <a:gd name="T59" fmla="*/ 41 h 288"/>
                  <a:gd name="T60" fmla="*/ 317 w 330"/>
                  <a:gd name="T61" fmla="*/ 70 h 288"/>
                  <a:gd name="T62" fmla="*/ 316 w 330"/>
                  <a:gd name="T63" fmla="*/ 91 h 288"/>
                  <a:gd name="T64" fmla="*/ 302 w 330"/>
                  <a:gd name="T65" fmla="*/ 85 h 288"/>
                  <a:gd name="T66" fmla="*/ 281 w 330"/>
                  <a:gd name="T67" fmla="*/ 80 h 288"/>
                  <a:gd name="T68" fmla="*/ 270 w 330"/>
                  <a:gd name="T69" fmla="*/ 93 h 288"/>
                  <a:gd name="T70" fmla="*/ 254 w 330"/>
                  <a:gd name="T71" fmla="*/ 99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0" h="288">
                    <a:moveTo>
                      <a:pt x="142" y="288"/>
                    </a:moveTo>
                    <a:cubicBezTo>
                      <a:pt x="142" y="288"/>
                      <a:pt x="142" y="288"/>
                      <a:pt x="142" y="288"/>
                    </a:cubicBezTo>
                    <a:moveTo>
                      <a:pt x="245" y="112"/>
                    </a:moveTo>
                    <a:cubicBezTo>
                      <a:pt x="244" y="118"/>
                      <a:pt x="245" y="125"/>
                      <a:pt x="241" y="125"/>
                    </a:cubicBezTo>
                    <a:cubicBezTo>
                      <a:pt x="237" y="126"/>
                      <a:pt x="233" y="127"/>
                      <a:pt x="233" y="135"/>
                    </a:cubicBezTo>
                    <a:cubicBezTo>
                      <a:pt x="233" y="143"/>
                      <a:pt x="224" y="141"/>
                      <a:pt x="222" y="143"/>
                    </a:cubicBezTo>
                    <a:cubicBezTo>
                      <a:pt x="221" y="146"/>
                      <a:pt x="217" y="160"/>
                      <a:pt x="215" y="162"/>
                    </a:cubicBezTo>
                    <a:cubicBezTo>
                      <a:pt x="213" y="164"/>
                      <a:pt x="201" y="165"/>
                      <a:pt x="201" y="171"/>
                    </a:cubicBezTo>
                    <a:cubicBezTo>
                      <a:pt x="200" y="178"/>
                      <a:pt x="195" y="185"/>
                      <a:pt x="191" y="185"/>
                    </a:cubicBezTo>
                    <a:cubicBezTo>
                      <a:pt x="188" y="184"/>
                      <a:pt x="181" y="181"/>
                      <a:pt x="179" y="185"/>
                    </a:cubicBezTo>
                    <a:cubicBezTo>
                      <a:pt x="177" y="189"/>
                      <a:pt x="168" y="182"/>
                      <a:pt x="166" y="184"/>
                    </a:cubicBezTo>
                    <a:cubicBezTo>
                      <a:pt x="164" y="186"/>
                      <a:pt x="153" y="195"/>
                      <a:pt x="153" y="201"/>
                    </a:cubicBezTo>
                    <a:cubicBezTo>
                      <a:pt x="153" y="206"/>
                      <a:pt x="165" y="206"/>
                      <a:pt x="164" y="213"/>
                    </a:cubicBezTo>
                    <a:cubicBezTo>
                      <a:pt x="163" y="220"/>
                      <a:pt x="168" y="228"/>
                      <a:pt x="172" y="231"/>
                    </a:cubicBezTo>
                    <a:cubicBezTo>
                      <a:pt x="175" y="235"/>
                      <a:pt x="181" y="243"/>
                      <a:pt x="178" y="247"/>
                    </a:cubicBezTo>
                    <a:cubicBezTo>
                      <a:pt x="175" y="251"/>
                      <a:pt x="171" y="252"/>
                      <a:pt x="165" y="251"/>
                    </a:cubicBezTo>
                    <a:cubicBezTo>
                      <a:pt x="158" y="249"/>
                      <a:pt x="159" y="254"/>
                      <a:pt x="148" y="251"/>
                    </a:cubicBezTo>
                    <a:cubicBezTo>
                      <a:pt x="137" y="249"/>
                      <a:pt x="136" y="258"/>
                      <a:pt x="132" y="263"/>
                    </a:cubicBezTo>
                    <a:cubicBezTo>
                      <a:pt x="132" y="263"/>
                      <a:pt x="131" y="263"/>
                      <a:pt x="131" y="264"/>
                    </a:cubicBezTo>
                    <a:cubicBezTo>
                      <a:pt x="130" y="263"/>
                      <a:pt x="129" y="263"/>
                      <a:pt x="128" y="262"/>
                    </a:cubicBezTo>
                    <a:cubicBezTo>
                      <a:pt x="120" y="259"/>
                      <a:pt x="115" y="260"/>
                      <a:pt x="113" y="255"/>
                    </a:cubicBezTo>
                    <a:cubicBezTo>
                      <a:pt x="110" y="251"/>
                      <a:pt x="113" y="247"/>
                      <a:pt x="109" y="243"/>
                    </a:cubicBezTo>
                    <a:cubicBezTo>
                      <a:pt x="105" y="240"/>
                      <a:pt x="101" y="238"/>
                      <a:pt x="101" y="234"/>
                    </a:cubicBezTo>
                    <a:cubicBezTo>
                      <a:pt x="101" y="230"/>
                      <a:pt x="95" y="225"/>
                      <a:pt x="87" y="230"/>
                    </a:cubicBezTo>
                    <a:cubicBezTo>
                      <a:pt x="80" y="233"/>
                      <a:pt x="62" y="232"/>
                      <a:pt x="58" y="230"/>
                    </a:cubicBezTo>
                    <a:cubicBezTo>
                      <a:pt x="54" y="227"/>
                      <a:pt x="48" y="229"/>
                      <a:pt x="45" y="232"/>
                    </a:cubicBezTo>
                    <a:cubicBezTo>
                      <a:pt x="43" y="234"/>
                      <a:pt x="26" y="235"/>
                      <a:pt x="12" y="234"/>
                    </a:cubicBezTo>
                    <a:cubicBezTo>
                      <a:pt x="12" y="232"/>
                      <a:pt x="11" y="231"/>
                      <a:pt x="11" y="230"/>
                    </a:cubicBezTo>
                    <a:cubicBezTo>
                      <a:pt x="11" y="221"/>
                      <a:pt x="17" y="215"/>
                      <a:pt x="23" y="212"/>
                    </a:cubicBezTo>
                    <a:cubicBezTo>
                      <a:pt x="28" y="209"/>
                      <a:pt x="33" y="208"/>
                      <a:pt x="39" y="207"/>
                    </a:cubicBezTo>
                    <a:cubicBezTo>
                      <a:pt x="44" y="206"/>
                      <a:pt x="39" y="195"/>
                      <a:pt x="34" y="194"/>
                    </a:cubicBezTo>
                    <a:cubicBezTo>
                      <a:pt x="30" y="192"/>
                      <a:pt x="34" y="178"/>
                      <a:pt x="26" y="174"/>
                    </a:cubicBezTo>
                    <a:cubicBezTo>
                      <a:pt x="18" y="171"/>
                      <a:pt x="10" y="165"/>
                      <a:pt x="8" y="159"/>
                    </a:cubicBezTo>
                    <a:cubicBezTo>
                      <a:pt x="7" y="156"/>
                      <a:pt x="3" y="152"/>
                      <a:pt x="0" y="149"/>
                    </a:cubicBezTo>
                    <a:cubicBezTo>
                      <a:pt x="8" y="150"/>
                      <a:pt x="18" y="151"/>
                      <a:pt x="27" y="152"/>
                    </a:cubicBezTo>
                    <a:cubicBezTo>
                      <a:pt x="38" y="154"/>
                      <a:pt x="97" y="146"/>
                      <a:pt x="98" y="143"/>
                    </a:cubicBezTo>
                    <a:cubicBezTo>
                      <a:pt x="99" y="141"/>
                      <a:pt x="96" y="128"/>
                      <a:pt x="96" y="126"/>
                    </a:cubicBezTo>
                    <a:cubicBezTo>
                      <a:pt x="97" y="123"/>
                      <a:pt x="104" y="117"/>
                      <a:pt x="110" y="117"/>
                    </a:cubicBezTo>
                    <a:cubicBezTo>
                      <a:pt x="116" y="118"/>
                      <a:pt x="122" y="119"/>
                      <a:pt x="122" y="114"/>
                    </a:cubicBezTo>
                    <a:cubicBezTo>
                      <a:pt x="122" y="110"/>
                      <a:pt x="139" y="104"/>
                      <a:pt x="141" y="108"/>
                    </a:cubicBezTo>
                    <a:cubicBezTo>
                      <a:pt x="143" y="112"/>
                      <a:pt x="149" y="111"/>
                      <a:pt x="149" y="100"/>
                    </a:cubicBezTo>
                    <a:cubicBezTo>
                      <a:pt x="150" y="90"/>
                      <a:pt x="149" y="82"/>
                      <a:pt x="155" y="81"/>
                    </a:cubicBezTo>
                    <a:cubicBezTo>
                      <a:pt x="161" y="81"/>
                      <a:pt x="168" y="77"/>
                      <a:pt x="167" y="74"/>
                    </a:cubicBezTo>
                    <a:cubicBezTo>
                      <a:pt x="166" y="71"/>
                      <a:pt x="159" y="65"/>
                      <a:pt x="161" y="63"/>
                    </a:cubicBezTo>
                    <a:cubicBezTo>
                      <a:pt x="163" y="61"/>
                      <a:pt x="179" y="68"/>
                      <a:pt x="181" y="63"/>
                    </a:cubicBezTo>
                    <a:cubicBezTo>
                      <a:pt x="183" y="58"/>
                      <a:pt x="180" y="53"/>
                      <a:pt x="183" y="49"/>
                    </a:cubicBezTo>
                    <a:cubicBezTo>
                      <a:pt x="185" y="45"/>
                      <a:pt x="192" y="41"/>
                      <a:pt x="191" y="37"/>
                    </a:cubicBezTo>
                    <a:cubicBezTo>
                      <a:pt x="190" y="32"/>
                      <a:pt x="192" y="30"/>
                      <a:pt x="188" y="26"/>
                    </a:cubicBezTo>
                    <a:cubicBezTo>
                      <a:pt x="184" y="22"/>
                      <a:pt x="186" y="18"/>
                      <a:pt x="190" y="17"/>
                    </a:cubicBezTo>
                    <a:cubicBezTo>
                      <a:pt x="191" y="17"/>
                      <a:pt x="192" y="17"/>
                      <a:pt x="193" y="16"/>
                    </a:cubicBezTo>
                    <a:cubicBezTo>
                      <a:pt x="197" y="15"/>
                      <a:pt x="200" y="15"/>
                      <a:pt x="202" y="13"/>
                    </a:cubicBezTo>
                    <a:cubicBezTo>
                      <a:pt x="209" y="8"/>
                      <a:pt x="221" y="4"/>
                      <a:pt x="226" y="6"/>
                    </a:cubicBezTo>
                    <a:cubicBezTo>
                      <a:pt x="230" y="7"/>
                      <a:pt x="239" y="6"/>
                      <a:pt x="244" y="0"/>
                    </a:cubicBezTo>
                    <a:cubicBezTo>
                      <a:pt x="245" y="1"/>
                      <a:pt x="246" y="2"/>
                      <a:pt x="247" y="3"/>
                    </a:cubicBezTo>
                    <a:cubicBezTo>
                      <a:pt x="250" y="2"/>
                      <a:pt x="252" y="2"/>
                      <a:pt x="253" y="1"/>
                    </a:cubicBezTo>
                    <a:cubicBezTo>
                      <a:pt x="259" y="7"/>
                      <a:pt x="269" y="12"/>
                      <a:pt x="269" y="15"/>
                    </a:cubicBezTo>
                    <a:cubicBezTo>
                      <a:pt x="269" y="17"/>
                      <a:pt x="269" y="24"/>
                      <a:pt x="278" y="28"/>
                    </a:cubicBezTo>
                    <a:cubicBezTo>
                      <a:pt x="292" y="33"/>
                      <a:pt x="292" y="33"/>
                      <a:pt x="292" y="33"/>
                    </a:cubicBezTo>
                    <a:cubicBezTo>
                      <a:pt x="299" y="33"/>
                      <a:pt x="299" y="33"/>
                      <a:pt x="299" y="33"/>
                    </a:cubicBezTo>
                    <a:cubicBezTo>
                      <a:pt x="299" y="33"/>
                      <a:pt x="305" y="36"/>
                      <a:pt x="306" y="41"/>
                    </a:cubicBezTo>
                    <a:cubicBezTo>
                      <a:pt x="307" y="46"/>
                      <a:pt x="312" y="50"/>
                      <a:pt x="316" y="53"/>
                    </a:cubicBezTo>
                    <a:cubicBezTo>
                      <a:pt x="321" y="56"/>
                      <a:pt x="317" y="66"/>
                      <a:pt x="317" y="70"/>
                    </a:cubicBezTo>
                    <a:cubicBezTo>
                      <a:pt x="317" y="73"/>
                      <a:pt x="323" y="79"/>
                      <a:pt x="327" y="85"/>
                    </a:cubicBezTo>
                    <a:cubicBezTo>
                      <a:pt x="330" y="91"/>
                      <a:pt x="321" y="95"/>
                      <a:pt x="316" y="91"/>
                    </a:cubicBezTo>
                    <a:cubicBezTo>
                      <a:pt x="311" y="92"/>
                      <a:pt x="311" y="92"/>
                      <a:pt x="311" y="92"/>
                    </a:cubicBezTo>
                    <a:cubicBezTo>
                      <a:pt x="302" y="85"/>
                      <a:pt x="302" y="85"/>
                      <a:pt x="302" y="85"/>
                    </a:cubicBezTo>
                    <a:cubicBezTo>
                      <a:pt x="291" y="85"/>
                      <a:pt x="291" y="85"/>
                      <a:pt x="291" y="85"/>
                    </a:cubicBezTo>
                    <a:cubicBezTo>
                      <a:pt x="281" y="80"/>
                      <a:pt x="281" y="80"/>
                      <a:pt x="281" y="80"/>
                    </a:cubicBezTo>
                    <a:cubicBezTo>
                      <a:pt x="272" y="85"/>
                      <a:pt x="272" y="85"/>
                      <a:pt x="272" y="85"/>
                    </a:cubicBezTo>
                    <a:cubicBezTo>
                      <a:pt x="270" y="93"/>
                      <a:pt x="270" y="93"/>
                      <a:pt x="270" y="93"/>
                    </a:cubicBezTo>
                    <a:cubicBezTo>
                      <a:pt x="255" y="98"/>
                      <a:pt x="255" y="98"/>
                      <a:pt x="255" y="98"/>
                    </a:cubicBezTo>
                    <a:cubicBezTo>
                      <a:pt x="254" y="99"/>
                      <a:pt x="254" y="99"/>
                      <a:pt x="254" y="99"/>
                    </a:cubicBezTo>
                    <a:cubicBezTo>
                      <a:pt x="248" y="100"/>
                      <a:pt x="245" y="107"/>
                      <a:pt x="245" y="112"/>
                    </a:cubicBezTo>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Intel Clear"/>
                  <a:ea typeface="+mn-ea"/>
                  <a:cs typeface="+mn-cs"/>
                </a:endParaRPr>
              </a:p>
            </p:txBody>
          </p:sp>
          <p:sp>
            <p:nvSpPr>
              <p:cNvPr id="21" name="Freeform 1689">
                <a:extLst>
                  <a:ext uri="{FF2B5EF4-FFF2-40B4-BE49-F238E27FC236}">
                    <a16:creationId xmlns:a16="http://schemas.microsoft.com/office/drawing/2014/main" id="{F1F858FF-BA42-4C08-860E-32C239AB189E}"/>
                  </a:ext>
                </a:extLst>
              </p:cNvPr>
              <p:cNvSpPr>
                <a:spLocks/>
              </p:cNvSpPr>
              <p:nvPr/>
            </p:nvSpPr>
            <p:spPr bwMode="auto">
              <a:xfrm>
                <a:off x="6288310" y="2467057"/>
                <a:ext cx="630260" cy="649309"/>
              </a:xfrm>
              <a:custGeom>
                <a:avLst/>
                <a:gdLst>
                  <a:gd name="T0" fmla="*/ 114 w 491"/>
                  <a:gd name="T1" fmla="*/ 79 h 519"/>
                  <a:gd name="T2" fmla="*/ 102 w 491"/>
                  <a:gd name="T3" fmla="*/ 102 h 519"/>
                  <a:gd name="T4" fmla="*/ 84 w 491"/>
                  <a:gd name="T5" fmla="*/ 129 h 519"/>
                  <a:gd name="T6" fmla="*/ 60 w 491"/>
                  <a:gd name="T7" fmla="*/ 152 h 519"/>
                  <a:gd name="T8" fmla="*/ 35 w 491"/>
                  <a:gd name="T9" fmla="*/ 151 h 519"/>
                  <a:gd name="T10" fmla="*/ 33 w 491"/>
                  <a:gd name="T11" fmla="*/ 180 h 519"/>
                  <a:gd name="T12" fmla="*/ 47 w 491"/>
                  <a:gd name="T13" fmla="*/ 214 h 519"/>
                  <a:gd name="T14" fmla="*/ 17 w 491"/>
                  <a:gd name="T15" fmla="*/ 218 h 519"/>
                  <a:gd name="T16" fmla="*/ 0 w 491"/>
                  <a:gd name="T17" fmla="*/ 231 h 519"/>
                  <a:gd name="T18" fmla="*/ 35 w 491"/>
                  <a:gd name="T19" fmla="*/ 247 h 519"/>
                  <a:gd name="T20" fmla="*/ 48 w 491"/>
                  <a:gd name="T21" fmla="*/ 286 h 519"/>
                  <a:gd name="T22" fmla="*/ 72 w 491"/>
                  <a:gd name="T23" fmla="*/ 258 h 519"/>
                  <a:gd name="T24" fmla="*/ 77 w 491"/>
                  <a:gd name="T25" fmla="*/ 293 h 519"/>
                  <a:gd name="T26" fmla="*/ 88 w 491"/>
                  <a:gd name="T27" fmla="*/ 354 h 519"/>
                  <a:gd name="T28" fmla="*/ 122 w 491"/>
                  <a:gd name="T29" fmla="*/ 447 h 519"/>
                  <a:gd name="T30" fmla="*/ 156 w 491"/>
                  <a:gd name="T31" fmla="*/ 515 h 519"/>
                  <a:gd name="T32" fmla="*/ 189 w 491"/>
                  <a:gd name="T33" fmla="*/ 488 h 519"/>
                  <a:gd name="T34" fmla="*/ 200 w 491"/>
                  <a:gd name="T35" fmla="*/ 464 h 519"/>
                  <a:gd name="T36" fmla="*/ 208 w 491"/>
                  <a:gd name="T37" fmla="*/ 412 h 519"/>
                  <a:gd name="T38" fmla="*/ 216 w 491"/>
                  <a:gd name="T39" fmla="*/ 376 h 519"/>
                  <a:gd name="T40" fmla="*/ 260 w 491"/>
                  <a:gd name="T41" fmla="*/ 342 h 519"/>
                  <a:gd name="T42" fmla="*/ 315 w 491"/>
                  <a:gd name="T43" fmla="*/ 295 h 519"/>
                  <a:gd name="T44" fmla="*/ 352 w 491"/>
                  <a:gd name="T45" fmla="*/ 266 h 519"/>
                  <a:gd name="T46" fmla="*/ 350 w 491"/>
                  <a:gd name="T47" fmla="*/ 233 h 519"/>
                  <a:gd name="T48" fmla="*/ 356 w 491"/>
                  <a:gd name="T49" fmla="*/ 200 h 519"/>
                  <a:gd name="T50" fmla="*/ 359 w 491"/>
                  <a:gd name="T51" fmla="*/ 185 h 519"/>
                  <a:gd name="T52" fmla="*/ 379 w 491"/>
                  <a:gd name="T53" fmla="*/ 203 h 519"/>
                  <a:gd name="T54" fmla="*/ 412 w 491"/>
                  <a:gd name="T55" fmla="*/ 206 h 519"/>
                  <a:gd name="T56" fmla="*/ 397 w 491"/>
                  <a:gd name="T57" fmla="*/ 243 h 519"/>
                  <a:gd name="T58" fmla="*/ 417 w 491"/>
                  <a:gd name="T59" fmla="*/ 263 h 519"/>
                  <a:gd name="T60" fmla="*/ 424 w 491"/>
                  <a:gd name="T61" fmla="*/ 243 h 519"/>
                  <a:gd name="T62" fmla="*/ 442 w 491"/>
                  <a:gd name="T63" fmla="*/ 226 h 519"/>
                  <a:gd name="T64" fmla="*/ 453 w 491"/>
                  <a:gd name="T65" fmla="*/ 183 h 519"/>
                  <a:gd name="T66" fmla="*/ 479 w 491"/>
                  <a:gd name="T67" fmla="*/ 163 h 519"/>
                  <a:gd name="T68" fmla="*/ 486 w 491"/>
                  <a:gd name="T69" fmla="*/ 151 h 519"/>
                  <a:gd name="T70" fmla="*/ 479 w 491"/>
                  <a:gd name="T71" fmla="*/ 137 h 519"/>
                  <a:gd name="T72" fmla="*/ 463 w 491"/>
                  <a:gd name="T73" fmla="*/ 126 h 519"/>
                  <a:gd name="T74" fmla="*/ 427 w 491"/>
                  <a:gd name="T75" fmla="*/ 137 h 519"/>
                  <a:gd name="T76" fmla="*/ 412 w 491"/>
                  <a:gd name="T77" fmla="*/ 152 h 519"/>
                  <a:gd name="T78" fmla="*/ 405 w 491"/>
                  <a:gd name="T79" fmla="*/ 170 h 519"/>
                  <a:gd name="T80" fmla="*/ 371 w 491"/>
                  <a:gd name="T81" fmla="*/ 171 h 519"/>
                  <a:gd name="T82" fmla="*/ 353 w 491"/>
                  <a:gd name="T83" fmla="*/ 156 h 519"/>
                  <a:gd name="T84" fmla="*/ 341 w 491"/>
                  <a:gd name="T85" fmla="*/ 156 h 519"/>
                  <a:gd name="T86" fmla="*/ 309 w 491"/>
                  <a:gd name="T87" fmla="*/ 177 h 519"/>
                  <a:gd name="T88" fmla="*/ 277 w 491"/>
                  <a:gd name="T89" fmla="*/ 158 h 519"/>
                  <a:gd name="T90" fmla="*/ 245 w 491"/>
                  <a:gd name="T91" fmla="*/ 152 h 519"/>
                  <a:gd name="T92" fmla="*/ 218 w 491"/>
                  <a:gd name="T93" fmla="*/ 138 h 519"/>
                  <a:gd name="T94" fmla="*/ 212 w 491"/>
                  <a:gd name="T95" fmla="*/ 118 h 519"/>
                  <a:gd name="T96" fmla="*/ 213 w 491"/>
                  <a:gd name="T97" fmla="*/ 99 h 519"/>
                  <a:gd name="T98" fmla="*/ 187 w 491"/>
                  <a:gd name="T99" fmla="*/ 80 h 519"/>
                  <a:gd name="T100" fmla="*/ 185 w 491"/>
                  <a:gd name="T101" fmla="*/ 58 h 519"/>
                  <a:gd name="T102" fmla="*/ 186 w 491"/>
                  <a:gd name="T103" fmla="*/ 37 h 519"/>
                  <a:gd name="T104" fmla="*/ 175 w 491"/>
                  <a:gd name="T105" fmla="*/ 8 h 519"/>
                  <a:gd name="T106" fmla="*/ 161 w 491"/>
                  <a:gd name="T107" fmla="*/ 0 h 519"/>
                  <a:gd name="T108" fmla="*/ 154 w 491"/>
                  <a:gd name="T109" fmla="*/ 13 h 519"/>
                  <a:gd name="T110" fmla="*/ 110 w 491"/>
                  <a:gd name="T111" fmla="*/ 15 h 519"/>
                  <a:gd name="T112" fmla="*/ 104 w 491"/>
                  <a:gd name="T113" fmla="*/ 42 h 519"/>
                  <a:gd name="T114" fmla="*/ 123 w 491"/>
                  <a:gd name="T115" fmla="*/ 66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91" h="519">
                    <a:moveTo>
                      <a:pt x="123" y="66"/>
                    </a:moveTo>
                    <a:cubicBezTo>
                      <a:pt x="117" y="67"/>
                      <a:pt x="114" y="74"/>
                      <a:pt x="114" y="79"/>
                    </a:cubicBezTo>
                    <a:cubicBezTo>
                      <a:pt x="113" y="85"/>
                      <a:pt x="114" y="92"/>
                      <a:pt x="110" y="92"/>
                    </a:cubicBezTo>
                    <a:cubicBezTo>
                      <a:pt x="106" y="93"/>
                      <a:pt x="102" y="94"/>
                      <a:pt x="102" y="102"/>
                    </a:cubicBezTo>
                    <a:cubicBezTo>
                      <a:pt x="102" y="110"/>
                      <a:pt x="93" y="108"/>
                      <a:pt x="91" y="110"/>
                    </a:cubicBezTo>
                    <a:cubicBezTo>
                      <a:pt x="90" y="113"/>
                      <a:pt x="86" y="127"/>
                      <a:pt x="84" y="129"/>
                    </a:cubicBezTo>
                    <a:cubicBezTo>
                      <a:pt x="82" y="131"/>
                      <a:pt x="70" y="132"/>
                      <a:pt x="70" y="138"/>
                    </a:cubicBezTo>
                    <a:cubicBezTo>
                      <a:pt x="69" y="145"/>
                      <a:pt x="64" y="152"/>
                      <a:pt x="60" y="152"/>
                    </a:cubicBezTo>
                    <a:cubicBezTo>
                      <a:pt x="57" y="151"/>
                      <a:pt x="50" y="148"/>
                      <a:pt x="48" y="152"/>
                    </a:cubicBezTo>
                    <a:cubicBezTo>
                      <a:pt x="46" y="156"/>
                      <a:pt x="37" y="149"/>
                      <a:pt x="35" y="151"/>
                    </a:cubicBezTo>
                    <a:cubicBezTo>
                      <a:pt x="33" y="153"/>
                      <a:pt x="22" y="162"/>
                      <a:pt x="22" y="168"/>
                    </a:cubicBezTo>
                    <a:cubicBezTo>
                      <a:pt x="22" y="173"/>
                      <a:pt x="34" y="173"/>
                      <a:pt x="33" y="180"/>
                    </a:cubicBezTo>
                    <a:cubicBezTo>
                      <a:pt x="32" y="187"/>
                      <a:pt x="37" y="195"/>
                      <a:pt x="41" y="198"/>
                    </a:cubicBezTo>
                    <a:cubicBezTo>
                      <a:pt x="44" y="202"/>
                      <a:pt x="50" y="210"/>
                      <a:pt x="47" y="214"/>
                    </a:cubicBezTo>
                    <a:cubicBezTo>
                      <a:pt x="44" y="218"/>
                      <a:pt x="40" y="219"/>
                      <a:pt x="34" y="218"/>
                    </a:cubicBezTo>
                    <a:cubicBezTo>
                      <a:pt x="27" y="216"/>
                      <a:pt x="28" y="221"/>
                      <a:pt x="17" y="218"/>
                    </a:cubicBezTo>
                    <a:cubicBezTo>
                      <a:pt x="6" y="216"/>
                      <a:pt x="5" y="225"/>
                      <a:pt x="1" y="230"/>
                    </a:cubicBezTo>
                    <a:cubicBezTo>
                      <a:pt x="1" y="230"/>
                      <a:pt x="0" y="230"/>
                      <a:pt x="0" y="231"/>
                    </a:cubicBezTo>
                    <a:cubicBezTo>
                      <a:pt x="5" y="235"/>
                      <a:pt x="7" y="242"/>
                      <a:pt x="16" y="246"/>
                    </a:cubicBezTo>
                    <a:cubicBezTo>
                      <a:pt x="26" y="250"/>
                      <a:pt x="35" y="239"/>
                      <a:pt x="35" y="247"/>
                    </a:cubicBezTo>
                    <a:cubicBezTo>
                      <a:pt x="35" y="254"/>
                      <a:pt x="11" y="253"/>
                      <a:pt x="11" y="255"/>
                    </a:cubicBezTo>
                    <a:cubicBezTo>
                      <a:pt x="10" y="258"/>
                      <a:pt x="35" y="288"/>
                      <a:pt x="48" y="286"/>
                    </a:cubicBezTo>
                    <a:cubicBezTo>
                      <a:pt x="61" y="283"/>
                      <a:pt x="70" y="270"/>
                      <a:pt x="67" y="267"/>
                    </a:cubicBezTo>
                    <a:cubicBezTo>
                      <a:pt x="63" y="265"/>
                      <a:pt x="69" y="257"/>
                      <a:pt x="72" y="258"/>
                    </a:cubicBezTo>
                    <a:cubicBezTo>
                      <a:pt x="76" y="260"/>
                      <a:pt x="73" y="273"/>
                      <a:pt x="77" y="277"/>
                    </a:cubicBezTo>
                    <a:cubicBezTo>
                      <a:pt x="81" y="280"/>
                      <a:pt x="79" y="285"/>
                      <a:pt x="77" y="293"/>
                    </a:cubicBezTo>
                    <a:cubicBezTo>
                      <a:pt x="74" y="300"/>
                      <a:pt x="79" y="314"/>
                      <a:pt x="80" y="322"/>
                    </a:cubicBezTo>
                    <a:cubicBezTo>
                      <a:pt x="81" y="331"/>
                      <a:pt x="86" y="342"/>
                      <a:pt x="88" y="354"/>
                    </a:cubicBezTo>
                    <a:cubicBezTo>
                      <a:pt x="90" y="366"/>
                      <a:pt x="98" y="388"/>
                      <a:pt x="105" y="401"/>
                    </a:cubicBezTo>
                    <a:cubicBezTo>
                      <a:pt x="112" y="415"/>
                      <a:pt x="117" y="441"/>
                      <a:pt x="122" y="447"/>
                    </a:cubicBezTo>
                    <a:cubicBezTo>
                      <a:pt x="126" y="453"/>
                      <a:pt x="138" y="472"/>
                      <a:pt x="138" y="484"/>
                    </a:cubicBezTo>
                    <a:cubicBezTo>
                      <a:pt x="138" y="496"/>
                      <a:pt x="151" y="512"/>
                      <a:pt x="156" y="515"/>
                    </a:cubicBezTo>
                    <a:cubicBezTo>
                      <a:pt x="160" y="519"/>
                      <a:pt x="170" y="512"/>
                      <a:pt x="172" y="504"/>
                    </a:cubicBezTo>
                    <a:cubicBezTo>
                      <a:pt x="174" y="497"/>
                      <a:pt x="188" y="494"/>
                      <a:pt x="189" y="488"/>
                    </a:cubicBezTo>
                    <a:cubicBezTo>
                      <a:pt x="189" y="482"/>
                      <a:pt x="191" y="477"/>
                      <a:pt x="195" y="476"/>
                    </a:cubicBezTo>
                    <a:cubicBezTo>
                      <a:pt x="200" y="475"/>
                      <a:pt x="200" y="470"/>
                      <a:pt x="200" y="464"/>
                    </a:cubicBezTo>
                    <a:cubicBezTo>
                      <a:pt x="200" y="457"/>
                      <a:pt x="201" y="447"/>
                      <a:pt x="205" y="441"/>
                    </a:cubicBezTo>
                    <a:cubicBezTo>
                      <a:pt x="210" y="435"/>
                      <a:pt x="211" y="419"/>
                      <a:pt x="208" y="412"/>
                    </a:cubicBezTo>
                    <a:cubicBezTo>
                      <a:pt x="205" y="406"/>
                      <a:pt x="207" y="397"/>
                      <a:pt x="209" y="390"/>
                    </a:cubicBezTo>
                    <a:cubicBezTo>
                      <a:pt x="212" y="384"/>
                      <a:pt x="211" y="376"/>
                      <a:pt x="216" y="376"/>
                    </a:cubicBezTo>
                    <a:cubicBezTo>
                      <a:pt x="221" y="375"/>
                      <a:pt x="228" y="371"/>
                      <a:pt x="233" y="364"/>
                    </a:cubicBezTo>
                    <a:cubicBezTo>
                      <a:pt x="238" y="357"/>
                      <a:pt x="254" y="347"/>
                      <a:pt x="260" y="342"/>
                    </a:cubicBezTo>
                    <a:cubicBezTo>
                      <a:pt x="266" y="338"/>
                      <a:pt x="283" y="322"/>
                      <a:pt x="288" y="314"/>
                    </a:cubicBezTo>
                    <a:cubicBezTo>
                      <a:pt x="294" y="305"/>
                      <a:pt x="309" y="302"/>
                      <a:pt x="315" y="295"/>
                    </a:cubicBezTo>
                    <a:cubicBezTo>
                      <a:pt x="322" y="288"/>
                      <a:pt x="319" y="284"/>
                      <a:pt x="321" y="277"/>
                    </a:cubicBezTo>
                    <a:cubicBezTo>
                      <a:pt x="322" y="269"/>
                      <a:pt x="344" y="266"/>
                      <a:pt x="352" y="266"/>
                    </a:cubicBezTo>
                    <a:cubicBezTo>
                      <a:pt x="354" y="266"/>
                      <a:pt x="355" y="266"/>
                      <a:pt x="357" y="266"/>
                    </a:cubicBezTo>
                    <a:cubicBezTo>
                      <a:pt x="357" y="254"/>
                      <a:pt x="353" y="239"/>
                      <a:pt x="350" y="233"/>
                    </a:cubicBezTo>
                    <a:cubicBezTo>
                      <a:pt x="347" y="226"/>
                      <a:pt x="345" y="212"/>
                      <a:pt x="346" y="207"/>
                    </a:cubicBezTo>
                    <a:cubicBezTo>
                      <a:pt x="347" y="202"/>
                      <a:pt x="354" y="206"/>
                      <a:pt x="356" y="200"/>
                    </a:cubicBezTo>
                    <a:cubicBezTo>
                      <a:pt x="358" y="193"/>
                      <a:pt x="338" y="193"/>
                      <a:pt x="344" y="185"/>
                    </a:cubicBezTo>
                    <a:cubicBezTo>
                      <a:pt x="350" y="176"/>
                      <a:pt x="350" y="185"/>
                      <a:pt x="359" y="185"/>
                    </a:cubicBezTo>
                    <a:cubicBezTo>
                      <a:pt x="367" y="185"/>
                      <a:pt x="371" y="189"/>
                      <a:pt x="371" y="194"/>
                    </a:cubicBezTo>
                    <a:cubicBezTo>
                      <a:pt x="371" y="200"/>
                      <a:pt x="379" y="203"/>
                      <a:pt x="379" y="203"/>
                    </a:cubicBezTo>
                    <a:cubicBezTo>
                      <a:pt x="379" y="203"/>
                      <a:pt x="393" y="202"/>
                      <a:pt x="399" y="202"/>
                    </a:cubicBezTo>
                    <a:cubicBezTo>
                      <a:pt x="405" y="202"/>
                      <a:pt x="412" y="202"/>
                      <a:pt x="412" y="206"/>
                    </a:cubicBezTo>
                    <a:cubicBezTo>
                      <a:pt x="412" y="210"/>
                      <a:pt x="404" y="224"/>
                      <a:pt x="398" y="224"/>
                    </a:cubicBezTo>
                    <a:cubicBezTo>
                      <a:pt x="392" y="224"/>
                      <a:pt x="392" y="242"/>
                      <a:pt x="397" y="243"/>
                    </a:cubicBezTo>
                    <a:cubicBezTo>
                      <a:pt x="402" y="244"/>
                      <a:pt x="406" y="229"/>
                      <a:pt x="410" y="229"/>
                    </a:cubicBezTo>
                    <a:cubicBezTo>
                      <a:pt x="412" y="229"/>
                      <a:pt x="414" y="246"/>
                      <a:pt x="417" y="263"/>
                    </a:cubicBezTo>
                    <a:cubicBezTo>
                      <a:pt x="418" y="262"/>
                      <a:pt x="418" y="262"/>
                      <a:pt x="419" y="262"/>
                    </a:cubicBezTo>
                    <a:cubicBezTo>
                      <a:pt x="424" y="262"/>
                      <a:pt x="421" y="247"/>
                      <a:pt x="424" y="243"/>
                    </a:cubicBezTo>
                    <a:cubicBezTo>
                      <a:pt x="427" y="239"/>
                      <a:pt x="426" y="225"/>
                      <a:pt x="428" y="225"/>
                    </a:cubicBezTo>
                    <a:cubicBezTo>
                      <a:pt x="430" y="225"/>
                      <a:pt x="442" y="230"/>
                      <a:pt x="442" y="226"/>
                    </a:cubicBezTo>
                    <a:cubicBezTo>
                      <a:pt x="441" y="223"/>
                      <a:pt x="449" y="211"/>
                      <a:pt x="448" y="204"/>
                    </a:cubicBezTo>
                    <a:cubicBezTo>
                      <a:pt x="446" y="198"/>
                      <a:pt x="453" y="191"/>
                      <a:pt x="453" y="183"/>
                    </a:cubicBezTo>
                    <a:cubicBezTo>
                      <a:pt x="453" y="175"/>
                      <a:pt x="460" y="173"/>
                      <a:pt x="465" y="169"/>
                    </a:cubicBezTo>
                    <a:cubicBezTo>
                      <a:pt x="469" y="165"/>
                      <a:pt x="478" y="159"/>
                      <a:pt x="479" y="163"/>
                    </a:cubicBezTo>
                    <a:cubicBezTo>
                      <a:pt x="481" y="166"/>
                      <a:pt x="491" y="169"/>
                      <a:pt x="487" y="163"/>
                    </a:cubicBezTo>
                    <a:cubicBezTo>
                      <a:pt x="483" y="156"/>
                      <a:pt x="483" y="152"/>
                      <a:pt x="486" y="151"/>
                    </a:cubicBezTo>
                    <a:cubicBezTo>
                      <a:pt x="488" y="149"/>
                      <a:pt x="490" y="143"/>
                      <a:pt x="490" y="143"/>
                    </a:cubicBezTo>
                    <a:cubicBezTo>
                      <a:pt x="490" y="143"/>
                      <a:pt x="481" y="141"/>
                      <a:pt x="479" y="137"/>
                    </a:cubicBezTo>
                    <a:cubicBezTo>
                      <a:pt x="478" y="133"/>
                      <a:pt x="472" y="129"/>
                      <a:pt x="472" y="125"/>
                    </a:cubicBezTo>
                    <a:cubicBezTo>
                      <a:pt x="472" y="122"/>
                      <a:pt x="467" y="123"/>
                      <a:pt x="463" y="126"/>
                    </a:cubicBezTo>
                    <a:cubicBezTo>
                      <a:pt x="459" y="130"/>
                      <a:pt x="451" y="122"/>
                      <a:pt x="442" y="127"/>
                    </a:cubicBezTo>
                    <a:cubicBezTo>
                      <a:pt x="433" y="132"/>
                      <a:pt x="431" y="138"/>
                      <a:pt x="427" y="137"/>
                    </a:cubicBezTo>
                    <a:cubicBezTo>
                      <a:pt x="423" y="136"/>
                      <a:pt x="424" y="140"/>
                      <a:pt x="420" y="144"/>
                    </a:cubicBezTo>
                    <a:cubicBezTo>
                      <a:pt x="417" y="147"/>
                      <a:pt x="414" y="152"/>
                      <a:pt x="412" y="152"/>
                    </a:cubicBezTo>
                    <a:cubicBezTo>
                      <a:pt x="410" y="152"/>
                      <a:pt x="403" y="155"/>
                      <a:pt x="403" y="155"/>
                    </a:cubicBezTo>
                    <a:cubicBezTo>
                      <a:pt x="403" y="155"/>
                      <a:pt x="408" y="165"/>
                      <a:pt x="405" y="170"/>
                    </a:cubicBezTo>
                    <a:cubicBezTo>
                      <a:pt x="402" y="175"/>
                      <a:pt x="395" y="170"/>
                      <a:pt x="387" y="172"/>
                    </a:cubicBezTo>
                    <a:cubicBezTo>
                      <a:pt x="380" y="175"/>
                      <a:pt x="376" y="170"/>
                      <a:pt x="371" y="171"/>
                    </a:cubicBezTo>
                    <a:cubicBezTo>
                      <a:pt x="365" y="172"/>
                      <a:pt x="362" y="168"/>
                      <a:pt x="359" y="168"/>
                    </a:cubicBezTo>
                    <a:cubicBezTo>
                      <a:pt x="356" y="169"/>
                      <a:pt x="352" y="162"/>
                      <a:pt x="353" y="156"/>
                    </a:cubicBezTo>
                    <a:cubicBezTo>
                      <a:pt x="355" y="151"/>
                      <a:pt x="350" y="143"/>
                      <a:pt x="348" y="147"/>
                    </a:cubicBezTo>
                    <a:cubicBezTo>
                      <a:pt x="345" y="152"/>
                      <a:pt x="341" y="149"/>
                      <a:pt x="341" y="156"/>
                    </a:cubicBezTo>
                    <a:cubicBezTo>
                      <a:pt x="341" y="162"/>
                      <a:pt x="344" y="170"/>
                      <a:pt x="340" y="174"/>
                    </a:cubicBezTo>
                    <a:cubicBezTo>
                      <a:pt x="336" y="178"/>
                      <a:pt x="314" y="180"/>
                      <a:pt x="309" y="177"/>
                    </a:cubicBezTo>
                    <a:cubicBezTo>
                      <a:pt x="305" y="173"/>
                      <a:pt x="287" y="171"/>
                      <a:pt x="286" y="168"/>
                    </a:cubicBezTo>
                    <a:cubicBezTo>
                      <a:pt x="286" y="164"/>
                      <a:pt x="280" y="158"/>
                      <a:pt x="277" y="158"/>
                    </a:cubicBezTo>
                    <a:cubicBezTo>
                      <a:pt x="273" y="158"/>
                      <a:pt x="263" y="163"/>
                      <a:pt x="260" y="161"/>
                    </a:cubicBezTo>
                    <a:cubicBezTo>
                      <a:pt x="257" y="159"/>
                      <a:pt x="250" y="153"/>
                      <a:pt x="245" y="152"/>
                    </a:cubicBezTo>
                    <a:cubicBezTo>
                      <a:pt x="240" y="152"/>
                      <a:pt x="233" y="148"/>
                      <a:pt x="232" y="145"/>
                    </a:cubicBezTo>
                    <a:cubicBezTo>
                      <a:pt x="231" y="143"/>
                      <a:pt x="220" y="141"/>
                      <a:pt x="218" y="138"/>
                    </a:cubicBezTo>
                    <a:cubicBezTo>
                      <a:pt x="216" y="136"/>
                      <a:pt x="209" y="135"/>
                      <a:pt x="209" y="131"/>
                    </a:cubicBezTo>
                    <a:cubicBezTo>
                      <a:pt x="209" y="128"/>
                      <a:pt x="212" y="122"/>
                      <a:pt x="212" y="118"/>
                    </a:cubicBezTo>
                    <a:cubicBezTo>
                      <a:pt x="212" y="114"/>
                      <a:pt x="220" y="110"/>
                      <a:pt x="220" y="107"/>
                    </a:cubicBezTo>
                    <a:cubicBezTo>
                      <a:pt x="220" y="104"/>
                      <a:pt x="213" y="99"/>
                      <a:pt x="213" y="99"/>
                    </a:cubicBezTo>
                    <a:cubicBezTo>
                      <a:pt x="213" y="99"/>
                      <a:pt x="208" y="90"/>
                      <a:pt x="202" y="90"/>
                    </a:cubicBezTo>
                    <a:cubicBezTo>
                      <a:pt x="197" y="90"/>
                      <a:pt x="192" y="81"/>
                      <a:pt x="187" y="80"/>
                    </a:cubicBezTo>
                    <a:cubicBezTo>
                      <a:pt x="183" y="79"/>
                      <a:pt x="184" y="69"/>
                      <a:pt x="181" y="66"/>
                    </a:cubicBezTo>
                    <a:cubicBezTo>
                      <a:pt x="178" y="62"/>
                      <a:pt x="181" y="54"/>
                      <a:pt x="185" y="58"/>
                    </a:cubicBezTo>
                    <a:cubicBezTo>
                      <a:pt x="190" y="62"/>
                      <a:pt x="199" y="58"/>
                      <a:pt x="196" y="52"/>
                    </a:cubicBezTo>
                    <a:cubicBezTo>
                      <a:pt x="192" y="46"/>
                      <a:pt x="186" y="40"/>
                      <a:pt x="186" y="37"/>
                    </a:cubicBezTo>
                    <a:cubicBezTo>
                      <a:pt x="186" y="33"/>
                      <a:pt x="190" y="23"/>
                      <a:pt x="185" y="20"/>
                    </a:cubicBezTo>
                    <a:cubicBezTo>
                      <a:pt x="181" y="17"/>
                      <a:pt x="176" y="13"/>
                      <a:pt x="175" y="8"/>
                    </a:cubicBezTo>
                    <a:cubicBezTo>
                      <a:pt x="174" y="3"/>
                      <a:pt x="168" y="0"/>
                      <a:pt x="168" y="0"/>
                    </a:cubicBezTo>
                    <a:cubicBezTo>
                      <a:pt x="161" y="0"/>
                      <a:pt x="161" y="0"/>
                      <a:pt x="161" y="0"/>
                    </a:cubicBezTo>
                    <a:cubicBezTo>
                      <a:pt x="160" y="2"/>
                      <a:pt x="160" y="2"/>
                      <a:pt x="160" y="2"/>
                    </a:cubicBezTo>
                    <a:cubicBezTo>
                      <a:pt x="159" y="5"/>
                      <a:pt x="156" y="12"/>
                      <a:pt x="154" y="13"/>
                    </a:cubicBezTo>
                    <a:cubicBezTo>
                      <a:pt x="151" y="14"/>
                      <a:pt x="141" y="16"/>
                      <a:pt x="137" y="20"/>
                    </a:cubicBezTo>
                    <a:cubicBezTo>
                      <a:pt x="132" y="23"/>
                      <a:pt x="118" y="15"/>
                      <a:pt x="110" y="15"/>
                    </a:cubicBezTo>
                    <a:cubicBezTo>
                      <a:pt x="103" y="15"/>
                      <a:pt x="98" y="23"/>
                      <a:pt x="101" y="25"/>
                    </a:cubicBezTo>
                    <a:cubicBezTo>
                      <a:pt x="105" y="27"/>
                      <a:pt x="104" y="42"/>
                      <a:pt x="104" y="42"/>
                    </a:cubicBezTo>
                    <a:cubicBezTo>
                      <a:pt x="104" y="42"/>
                      <a:pt x="108" y="60"/>
                      <a:pt x="114" y="58"/>
                    </a:cubicBezTo>
                    <a:cubicBezTo>
                      <a:pt x="121" y="57"/>
                      <a:pt x="128" y="65"/>
                      <a:pt x="123" y="66"/>
                    </a:cubicBezTo>
                    <a:cubicBezTo>
                      <a:pt x="117" y="67"/>
                      <a:pt x="114" y="74"/>
                      <a:pt x="114" y="79"/>
                    </a:cubicBezTo>
                  </a:path>
                </a:pathLst>
              </a:custGeom>
              <a:solidFill>
                <a:schemeClr val="accent1">
                  <a:lumMod val="20000"/>
                  <a:lumOff val="80000"/>
                </a:schemeClr>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22" name="Freeform 1604">
                <a:extLst>
                  <a:ext uri="{FF2B5EF4-FFF2-40B4-BE49-F238E27FC236}">
                    <a16:creationId xmlns:a16="http://schemas.microsoft.com/office/drawing/2014/main" id="{A1431768-6063-4AE6-97BA-8675BCDAA157}"/>
                  </a:ext>
                </a:extLst>
              </p:cNvPr>
              <p:cNvSpPr>
                <a:spLocks/>
              </p:cNvSpPr>
              <p:nvPr/>
            </p:nvSpPr>
            <p:spPr bwMode="auto">
              <a:xfrm>
                <a:off x="5275449" y="2998887"/>
                <a:ext cx="266710" cy="211145"/>
              </a:xfrm>
              <a:custGeom>
                <a:avLst/>
                <a:gdLst>
                  <a:gd name="T0" fmla="*/ 172 w 208"/>
                  <a:gd name="T1" fmla="*/ 49 h 169"/>
                  <a:gd name="T2" fmla="*/ 166 w 208"/>
                  <a:gd name="T3" fmla="*/ 34 h 169"/>
                  <a:gd name="T4" fmla="*/ 159 w 208"/>
                  <a:gd name="T5" fmla="*/ 28 h 169"/>
                  <a:gd name="T6" fmla="*/ 158 w 208"/>
                  <a:gd name="T7" fmla="*/ 12 h 169"/>
                  <a:gd name="T8" fmla="*/ 158 w 208"/>
                  <a:gd name="T9" fmla="*/ 5 h 169"/>
                  <a:gd name="T10" fmla="*/ 152 w 208"/>
                  <a:gd name="T11" fmla="*/ 0 h 169"/>
                  <a:gd name="T12" fmla="*/ 142 w 208"/>
                  <a:gd name="T13" fmla="*/ 5 h 169"/>
                  <a:gd name="T14" fmla="*/ 145 w 208"/>
                  <a:gd name="T15" fmla="*/ 13 h 169"/>
                  <a:gd name="T16" fmla="*/ 143 w 208"/>
                  <a:gd name="T17" fmla="*/ 24 h 169"/>
                  <a:gd name="T18" fmla="*/ 129 w 208"/>
                  <a:gd name="T19" fmla="*/ 41 h 169"/>
                  <a:gd name="T20" fmla="*/ 117 w 208"/>
                  <a:gd name="T21" fmla="*/ 47 h 169"/>
                  <a:gd name="T22" fmla="*/ 109 w 208"/>
                  <a:gd name="T23" fmla="*/ 41 h 169"/>
                  <a:gd name="T24" fmla="*/ 95 w 208"/>
                  <a:gd name="T25" fmla="*/ 39 h 169"/>
                  <a:gd name="T26" fmla="*/ 85 w 208"/>
                  <a:gd name="T27" fmla="*/ 48 h 169"/>
                  <a:gd name="T28" fmla="*/ 59 w 208"/>
                  <a:gd name="T29" fmla="*/ 50 h 169"/>
                  <a:gd name="T30" fmla="*/ 42 w 208"/>
                  <a:gd name="T31" fmla="*/ 53 h 169"/>
                  <a:gd name="T32" fmla="*/ 34 w 208"/>
                  <a:gd name="T33" fmla="*/ 42 h 169"/>
                  <a:gd name="T34" fmla="*/ 31 w 208"/>
                  <a:gd name="T35" fmla="*/ 35 h 169"/>
                  <a:gd name="T36" fmla="*/ 18 w 208"/>
                  <a:gd name="T37" fmla="*/ 37 h 169"/>
                  <a:gd name="T38" fmla="*/ 15 w 208"/>
                  <a:gd name="T39" fmla="*/ 43 h 169"/>
                  <a:gd name="T40" fmla="*/ 4 w 208"/>
                  <a:gd name="T41" fmla="*/ 63 h 169"/>
                  <a:gd name="T42" fmla="*/ 0 w 208"/>
                  <a:gd name="T43" fmla="*/ 75 h 169"/>
                  <a:gd name="T44" fmla="*/ 16 w 208"/>
                  <a:gd name="T45" fmla="*/ 86 h 169"/>
                  <a:gd name="T46" fmla="*/ 34 w 208"/>
                  <a:gd name="T47" fmla="*/ 107 h 169"/>
                  <a:gd name="T48" fmla="*/ 53 w 208"/>
                  <a:gd name="T49" fmla="*/ 127 h 169"/>
                  <a:gd name="T50" fmla="*/ 62 w 208"/>
                  <a:gd name="T51" fmla="*/ 142 h 169"/>
                  <a:gd name="T52" fmla="*/ 80 w 208"/>
                  <a:gd name="T53" fmla="*/ 151 h 169"/>
                  <a:gd name="T54" fmla="*/ 99 w 208"/>
                  <a:gd name="T55" fmla="*/ 150 h 169"/>
                  <a:gd name="T56" fmla="*/ 132 w 208"/>
                  <a:gd name="T57" fmla="*/ 163 h 169"/>
                  <a:gd name="T58" fmla="*/ 156 w 208"/>
                  <a:gd name="T59" fmla="*/ 163 h 169"/>
                  <a:gd name="T60" fmla="*/ 173 w 208"/>
                  <a:gd name="T61" fmla="*/ 156 h 169"/>
                  <a:gd name="T62" fmla="*/ 189 w 208"/>
                  <a:gd name="T63" fmla="*/ 144 h 169"/>
                  <a:gd name="T64" fmla="*/ 204 w 208"/>
                  <a:gd name="T65" fmla="*/ 148 h 169"/>
                  <a:gd name="T66" fmla="*/ 188 w 208"/>
                  <a:gd name="T67" fmla="*/ 119 h 169"/>
                  <a:gd name="T68" fmla="*/ 156 w 208"/>
                  <a:gd name="T69" fmla="*/ 91 h 169"/>
                  <a:gd name="T70" fmla="*/ 174 w 208"/>
                  <a:gd name="T71" fmla="*/ 78 h 169"/>
                  <a:gd name="T72" fmla="*/ 177 w 208"/>
                  <a:gd name="T73" fmla="*/ 55 h 169"/>
                  <a:gd name="T74" fmla="*/ 171 w 208"/>
                  <a:gd name="T75" fmla="*/ 52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08" h="169">
                    <a:moveTo>
                      <a:pt x="171" y="52"/>
                    </a:moveTo>
                    <a:cubicBezTo>
                      <a:pt x="171" y="52"/>
                      <a:pt x="170" y="50"/>
                      <a:pt x="172" y="49"/>
                    </a:cubicBezTo>
                    <a:cubicBezTo>
                      <a:pt x="173" y="47"/>
                      <a:pt x="174" y="42"/>
                      <a:pt x="173" y="40"/>
                    </a:cubicBezTo>
                    <a:cubicBezTo>
                      <a:pt x="172" y="39"/>
                      <a:pt x="167" y="36"/>
                      <a:pt x="166" y="34"/>
                    </a:cubicBezTo>
                    <a:cubicBezTo>
                      <a:pt x="165" y="33"/>
                      <a:pt x="163" y="29"/>
                      <a:pt x="162" y="29"/>
                    </a:cubicBezTo>
                    <a:cubicBezTo>
                      <a:pt x="161" y="29"/>
                      <a:pt x="159" y="28"/>
                      <a:pt x="159" y="28"/>
                    </a:cubicBezTo>
                    <a:cubicBezTo>
                      <a:pt x="158" y="28"/>
                      <a:pt x="158" y="20"/>
                      <a:pt x="159" y="18"/>
                    </a:cubicBezTo>
                    <a:cubicBezTo>
                      <a:pt x="159" y="16"/>
                      <a:pt x="158" y="13"/>
                      <a:pt x="158" y="12"/>
                    </a:cubicBezTo>
                    <a:cubicBezTo>
                      <a:pt x="158" y="11"/>
                      <a:pt x="159" y="10"/>
                      <a:pt x="159" y="9"/>
                    </a:cubicBezTo>
                    <a:cubicBezTo>
                      <a:pt x="159" y="8"/>
                      <a:pt x="158" y="6"/>
                      <a:pt x="158" y="5"/>
                    </a:cubicBezTo>
                    <a:cubicBezTo>
                      <a:pt x="159" y="4"/>
                      <a:pt x="159" y="0"/>
                      <a:pt x="159" y="0"/>
                    </a:cubicBezTo>
                    <a:cubicBezTo>
                      <a:pt x="152" y="0"/>
                      <a:pt x="152" y="0"/>
                      <a:pt x="152" y="0"/>
                    </a:cubicBezTo>
                    <a:cubicBezTo>
                      <a:pt x="152" y="5"/>
                      <a:pt x="152" y="5"/>
                      <a:pt x="152" y="5"/>
                    </a:cubicBezTo>
                    <a:cubicBezTo>
                      <a:pt x="142" y="5"/>
                      <a:pt x="142" y="5"/>
                      <a:pt x="142" y="5"/>
                    </a:cubicBezTo>
                    <a:cubicBezTo>
                      <a:pt x="142" y="6"/>
                      <a:pt x="144" y="8"/>
                      <a:pt x="144" y="8"/>
                    </a:cubicBezTo>
                    <a:cubicBezTo>
                      <a:pt x="145" y="8"/>
                      <a:pt x="145" y="11"/>
                      <a:pt x="145" y="13"/>
                    </a:cubicBezTo>
                    <a:cubicBezTo>
                      <a:pt x="145" y="15"/>
                      <a:pt x="145" y="18"/>
                      <a:pt x="146" y="20"/>
                    </a:cubicBezTo>
                    <a:cubicBezTo>
                      <a:pt x="147" y="21"/>
                      <a:pt x="145" y="23"/>
                      <a:pt x="143" y="24"/>
                    </a:cubicBezTo>
                    <a:cubicBezTo>
                      <a:pt x="140" y="26"/>
                      <a:pt x="138" y="27"/>
                      <a:pt x="136" y="31"/>
                    </a:cubicBezTo>
                    <a:cubicBezTo>
                      <a:pt x="135" y="34"/>
                      <a:pt x="131" y="39"/>
                      <a:pt x="129" y="41"/>
                    </a:cubicBezTo>
                    <a:cubicBezTo>
                      <a:pt x="128" y="43"/>
                      <a:pt x="126" y="46"/>
                      <a:pt x="124" y="47"/>
                    </a:cubicBezTo>
                    <a:cubicBezTo>
                      <a:pt x="123" y="48"/>
                      <a:pt x="118" y="47"/>
                      <a:pt x="117" y="47"/>
                    </a:cubicBezTo>
                    <a:cubicBezTo>
                      <a:pt x="117" y="47"/>
                      <a:pt x="114" y="44"/>
                      <a:pt x="113" y="44"/>
                    </a:cubicBezTo>
                    <a:cubicBezTo>
                      <a:pt x="111" y="43"/>
                      <a:pt x="110" y="41"/>
                      <a:pt x="109" y="41"/>
                    </a:cubicBezTo>
                    <a:cubicBezTo>
                      <a:pt x="108" y="40"/>
                      <a:pt x="103" y="36"/>
                      <a:pt x="102" y="36"/>
                    </a:cubicBezTo>
                    <a:cubicBezTo>
                      <a:pt x="102" y="36"/>
                      <a:pt x="96" y="39"/>
                      <a:pt x="95" y="39"/>
                    </a:cubicBezTo>
                    <a:cubicBezTo>
                      <a:pt x="94" y="39"/>
                      <a:pt x="95" y="46"/>
                      <a:pt x="94" y="47"/>
                    </a:cubicBezTo>
                    <a:cubicBezTo>
                      <a:pt x="94" y="48"/>
                      <a:pt x="87" y="48"/>
                      <a:pt x="85" y="48"/>
                    </a:cubicBezTo>
                    <a:cubicBezTo>
                      <a:pt x="66" y="50"/>
                      <a:pt x="66" y="50"/>
                      <a:pt x="66" y="50"/>
                    </a:cubicBezTo>
                    <a:cubicBezTo>
                      <a:pt x="66" y="50"/>
                      <a:pt x="63" y="50"/>
                      <a:pt x="59" y="50"/>
                    </a:cubicBezTo>
                    <a:cubicBezTo>
                      <a:pt x="55" y="49"/>
                      <a:pt x="53" y="50"/>
                      <a:pt x="51" y="51"/>
                    </a:cubicBezTo>
                    <a:cubicBezTo>
                      <a:pt x="50" y="52"/>
                      <a:pt x="45" y="54"/>
                      <a:pt x="42" y="53"/>
                    </a:cubicBezTo>
                    <a:cubicBezTo>
                      <a:pt x="39" y="53"/>
                      <a:pt x="38" y="50"/>
                      <a:pt x="37" y="46"/>
                    </a:cubicBezTo>
                    <a:cubicBezTo>
                      <a:pt x="36" y="43"/>
                      <a:pt x="35" y="43"/>
                      <a:pt x="34" y="42"/>
                    </a:cubicBezTo>
                    <a:cubicBezTo>
                      <a:pt x="32" y="41"/>
                      <a:pt x="31" y="40"/>
                      <a:pt x="31" y="39"/>
                    </a:cubicBezTo>
                    <a:cubicBezTo>
                      <a:pt x="31" y="38"/>
                      <a:pt x="31" y="35"/>
                      <a:pt x="31" y="35"/>
                    </a:cubicBezTo>
                    <a:cubicBezTo>
                      <a:pt x="30" y="36"/>
                      <a:pt x="28" y="35"/>
                      <a:pt x="26" y="36"/>
                    </a:cubicBezTo>
                    <a:cubicBezTo>
                      <a:pt x="25" y="36"/>
                      <a:pt x="20" y="37"/>
                      <a:pt x="18" y="37"/>
                    </a:cubicBezTo>
                    <a:cubicBezTo>
                      <a:pt x="16" y="37"/>
                      <a:pt x="16" y="39"/>
                      <a:pt x="16" y="40"/>
                    </a:cubicBezTo>
                    <a:cubicBezTo>
                      <a:pt x="15" y="41"/>
                      <a:pt x="15" y="43"/>
                      <a:pt x="15" y="43"/>
                    </a:cubicBezTo>
                    <a:cubicBezTo>
                      <a:pt x="14" y="44"/>
                      <a:pt x="6" y="54"/>
                      <a:pt x="6" y="54"/>
                    </a:cubicBezTo>
                    <a:cubicBezTo>
                      <a:pt x="4" y="63"/>
                      <a:pt x="4" y="63"/>
                      <a:pt x="4" y="63"/>
                    </a:cubicBezTo>
                    <a:cubicBezTo>
                      <a:pt x="1" y="68"/>
                      <a:pt x="1" y="68"/>
                      <a:pt x="1" y="68"/>
                    </a:cubicBezTo>
                    <a:cubicBezTo>
                      <a:pt x="0" y="75"/>
                      <a:pt x="0" y="75"/>
                      <a:pt x="0" y="75"/>
                    </a:cubicBezTo>
                    <a:cubicBezTo>
                      <a:pt x="2" y="80"/>
                      <a:pt x="2" y="80"/>
                      <a:pt x="2" y="80"/>
                    </a:cubicBezTo>
                    <a:cubicBezTo>
                      <a:pt x="2" y="80"/>
                      <a:pt x="10" y="80"/>
                      <a:pt x="16" y="86"/>
                    </a:cubicBezTo>
                    <a:cubicBezTo>
                      <a:pt x="21" y="93"/>
                      <a:pt x="24" y="94"/>
                      <a:pt x="24" y="97"/>
                    </a:cubicBezTo>
                    <a:cubicBezTo>
                      <a:pt x="24" y="100"/>
                      <a:pt x="28" y="101"/>
                      <a:pt x="34" y="107"/>
                    </a:cubicBezTo>
                    <a:cubicBezTo>
                      <a:pt x="41" y="112"/>
                      <a:pt x="41" y="115"/>
                      <a:pt x="41" y="119"/>
                    </a:cubicBezTo>
                    <a:cubicBezTo>
                      <a:pt x="41" y="122"/>
                      <a:pt x="53" y="127"/>
                      <a:pt x="53" y="127"/>
                    </a:cubicBezTo>
                    <a:cubicBezTo>
                      <a:pt x="57" y="138"/>
                      <a:pt x="57" y="138"/>
                      <a:pt x="57" y="138"/>
                    </a:cubicBezTo>
                    <a:cubicBezTo>
                      <a:pt x="59" y="139"/>
                      <a:pt x="61" y="140"/>
                      <a:pt x="62" y="142"/>
                    </a:cubicBezTo>
                    <a:cubicBezTo>
                      <a:pt x="64" y="148"/>
                      <a:pt x="69" y="151"/>
                      <a:pt x="69" y="151"/>
                    </a:cubicBezTo>
                    <a:cubicBezTo>
                      <a:pt x="69" y="151"/>
                      <a:pt x="76" y="155"/>
                      <a:pt x="80" y="151"/>
                    </a:cubicBezTo>
                    <a:cubicBezTo>
                      <a:pt x="84" y="147"/>
                      <a:pt x="90" y="152"/>
                      <a:pt x="90" y="152"/>
                    </a:cubicBezTo>
                    <a:cubicBezTo>
                      <a:pt x="90" y="152"/>
                      <a:pt x="95" y="148"/>
                      <a:pt x="99" y="150"/>
                    </a:cubicBezTo>
                    <a:cubicBezTo>
                      <a:pt x="101" y="151"/>
                      <a:pt x="111" y="159"/>
                      <a:pt x="119" y="167"/>
                    </a:cubicBezTo>
                    <a:cubicBezTo>
                      <a:pt x="120" y="167"/>
                      <a:pt x="128" y="164"/>
                      <a:pt x="132" y="163"/>
                    </a:cubicBezTo>
                    <a:cubicBezTo>
                      <a:pt x="136" y="163"/>
                      <a:pt x="141" y="169"/>
                      <a:pt x="143" y="167"/>
                    </a:cubicBezTo>
                    <a:cubicBezTo>
                      <a:pt x="145" y="165"/>
                      <a:pt x="153" y="161"/>
                      <a:pt x="156" y="163"/>
                    </a:cubicBezTo>
                    <a:cubicBezTo>
                      <a:pt x="159" y="164"/>
                      <a:pt x="166" y="165"/>
                      <a:pt x="167" y="162"/>
                    </a:cubicBezTo>
                    <a:cubicBezTo>
                      <a:pt x="167" y="160"/>
                      <a:pt x="170" y="158"/>
                      <a:pt x="173" y="156"/>
                    </a:cubicBezTo>
                    <a:cubicBezTo>
                      <a:pt x="174" y="155"/>
                      <a:pt x="175" y="154"/>
                      <a:pt x="175" y="153"/>
                    </a:cubicBezTo>
                    <a:cubicBezTo>
                      <a:pt x="176" y="150"/>
                      <a:pt x="185" y="145"/>
                      <a:pt x="189" y="144"/>
                    </a:cubicBezTo>
                    <a:cubicBezTo>
                      <a:pt x="193" y="143"/>
                      <a:pt x="198" y="143"/>
                      <a:pt x="200" y="145"/>
                    </a:cubicBezTo>
                    <a:cubicBezTo>
                      <a:pt x="201" y="146"/>
                      <a:pt x="202" y="147"/>
                      <a:pt x="204" y="148"/>
                    </a:cubicBezTo>
                    <a:cubicBezTo>
                      <a:pt x="205" y="138"/>
                      <a:pt x="208" y="132"/>
                      <a:pt x="204" y="132"/>
                    </a:cubicBezTo>
                    <a:cubicBezTo>
                      <a:pt x="200" y="132"/>
                      <a:pt x="191" y="128"/>
                      <a:pt x="188" y="119"/>
                    </a:cubicBezTo>
                    <a:cubicBezTo>
                      <a:pt x="185" y="111"/>
                      <a:pt x="175" y="105"/>
                      <a:pt x="173" y="100"/>
                    </a:cubicBezTo>
                    <a:cubicBezTo>
                      <a:pt x="171" y="94"/>
                      <a:pt x="159" y="95"/>
                      <a:pt x="156" y="91"/>
                    </a:cubicBezTo>
                    <a:cubicBezTo>
                      <a:pt x="154" y="87"/>
                      <a:pt x="160" y="87"/>
                      <a:pt x="160" y="81"/>
                    </a:cubicBezTo>
                    <a:cubicBezTo>
                      <a:pt x="160" y="76"/>
                      <a:pt x="173" y="79"/>
                      <a:pt x="174" y="78"/>
                    </a:cubicBezTo>
                    <a:cubicBezTo>
                      <a:pt x="175" y="77"/>
                      <a:pt x="176" y="65"/>
                      <a:pt x="176" y="58"/>
                    </a:cubicBezTo>
                    <a:cubicBezTo>
                      <a:pt x="176" y="57"/>
                      <a:pt x="176" y="56"/>
                      <a:pt x="177" y="55"/>
                    </a:cubicBezTo>
                    <a:cubicBezTo>
                      <a:pt x="174" y="54"/>
                      <a:pt x="174" y="54"/>
                      <a:pt x="174" y="54"/>
                    </a:cubicBezTo>
                    <a:lnTo>
                      <a:pt x="171" y="52"/>
                    </a:ln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23" name="Freeform 1605">
                <a:extLst>
                  <a:ext uri="{FF2B5EF4-FFF2-40B4-BE49-F238E27FC236}">
                    <a16:creationId xmlns:a16="http://schemas.microsoft.com/office/drawing/2014/main" id="{8146C345-4505-4555-8E66-386405A8FB47}"/>
                  </a:ext>
                </a:extLst>
              </p:cNvPr>
              <p:cNvSpPr>
                <a:spLocks/>
              </p:cNvSpPr>
              <p:nvPr/>
            </p:nvSpPr>
            <p:spPr bwMode="auto">
              <a:xfrm>
                <a:off x="5226235" y="2759167"/>
                <a:ext cx="374663" cy="333386"/>
              </a:xfrm>
              <a:custGeom>
                <a:avLst/>
                <a:gdLst>
                  <a:gd name="T0" fmla="*/ 271 w 292"/>
                  <a:gd name="T1" fmla="*/ 61 h 266"/>
                  <a:gd name="T2" fmla="*/ 251 w 292"/>
                  <a:gd name="T3" fmla="*/ 13 h 266"/>
                  <a:gd name="T4" fmla="*/ 241 w 292"/>
                  <a:gd name="T5" fmla="*/ 1 h 266"/>
                  <a:gd name="T6" fmla="*/ 220 w 292"/>
                  <a:gd name="T7" fmla="*/ 19 h 266"/>
                  <a:gd name="T8" fmla="*/ 200 w 292"/>
                  <a:gd name="T9" fmla="*/ 22 h 266"/>
                  <a:gd name="T10" fmla="*/ 169 w 292"/>
                  <a:gd name="T11" fmla="*/ 19 h 266"/>
                  <a:gd name="T12" fmla="*/ 55 w 292"/>
                  <a:gd name="T13" fmla="*/ 24 h 266"/>
                  <a:gd name="T14" fmla="*/ 39 w 292"/>
                  <a:gd name="T15" fmla="*/ 61 h 266"/>
                  <a:gd name="T16" fmla="*/ 36 w 292"/>
                  <a:gd name="T17" fmla="*/ 137 h 266"/>
                  <a:gd name="T18" fmla="*/ 15 w 292"/>
                  <a:gd name="T19" fmla="*/ 157 h 266"/>
                  <a:gd name="T20" fmla="*/ 6 w 292"/>
                  <a:gd name="T21" fmla="*/ 184 h 266"/>
                  <a:gd name="T22" fmla="*/ 11 w 292"/>
                  <a:gd name="T23" fmla="*/ 206 h 266"/>
                  <a:gd name="T24" fmla="*/ 18 w 292"/>
                  <a:gd name="T25" fmla="*/ 225 h 266"/>
                  <a:gd name="T26" fmla="*/ 32 w 292"/>
                  <a:gd name="T27" fmla="*/ 257 h 266"/>
                  <a:gd name="T28" fmla="*/ 38 w 292"/>
                  <a:gd name="T29" fmla="*/ 265 h 266"/>
                  <a:gd name="T30" fmla="*/ 39 w 292"/>
                  <a:gd name="T31" fmla="*/ 259 h 266"/>
                  <a:gd name="T32" fmla="*/ 44 w 292"/>
                  <a:gd name="T33" fmla="*/ 245 h 266"/>
                  <a:gd name="T34" fmla="*/ 54 w 292"/>
                  <a:gd name="T35" fmla="*/ 231 h 266"/>
                  <a:gd name="T36" fmla="*/ 64 w 292"/>
                  <a:gd name="T37" fmla="*/ 227 h 266"/>
                  <a:gd name="T38" fmla="*/ 69 w 292"/>
                  <a:gd name="T39" fmla="*/ 230 h 266"/>
                  <a:gd name="T40" fmla="*/ 75 w 292"/>
                  <a:gd name="T41" fmla="*/ 237 h 266"/>
                  <a:gd name="T42" fmla="*/ 89 w 292"/>
                  <a:gd name="T43" fmla="*/ 242 h 266"/>
                  <a:gd name="T44" fmla="*/ 104 w 292"/>
                  <a:gd name="T45" fmla="*/ 241 h 266"/>
                  <a:gd name="T46" fmla="*/ 132 w 292"/>
                  <a:gd name="T47" fmla="*/ 238 h 266"/>
                  <a:gd name="T48" fmla="*/ 140 w 292"/>
                  <a:gd name="T49" fmla="*/ 227 h 266"/>
                  <a:gd name="T50" fmla="*/ 151 w 292"/>
                  <a:gd name="T51" fmla="*/ 235 h 266"/>
                  <a:gd name="T52" fmla="*/ 162 w 292"/>
                  <a:gd name="T53" fmla="*/ 238 h 266"/>
                  <a:gd name="T54" fmla="*/ 174 w 292"/>
                  <a:gd name="T55" fmla="*/ 222 h 266"/>
                  <a:gd name="T56" fmla="*/ 184 w 292"/>
                  <a:gd name="T57" fmla="*/ 211 h 266"/>
                  <a:gd name="T58" fmla="*/ 182 w 292"/>
                  <a:gd name="T59" fmla="*/ 199 h 266"/>
                  <a:gd name="T60" fmla="*/ 190 w 292"/>
                  <a:gd name="T61" fmla="*/ 196 h 266"/>
                  <a:gd name="T62" fmla="*/ 197 w 292"/>
                  <a:gd name="T63" fmla="*/ 191 h 266"/>
                  <a:gd name="T64" fmla="*/ 197 w 292"/>
                  <a:gd name="T65" fmla="*/ 200 h 266"/>
                  <a:gd name="T66" fmla="*/ 197 w 292"/>
                  <a:gd name="T67" fmla="*/ 209 h 266"/>
                  <a:gd name="T68" fmla="*/ 200 w 292"/>
                  <a:gd name="T69" fmla="*/ 220 h 266"/>
                  <a:gd name="T70" fmla="*/ 211 w 292"/>
                  <a:gd name="T71" fmla="*/ 231 h 266"/>
                  <a:gd name="T72" fmla="*/ 209 w 292"/>
                  <a:gd name="T73" fmla="*/ 243 h 266"/>
                  <a:gd name="T74" fmla="*/ 215 w 292"/>
                  <a:gd name="T75" fmla="*/ 246 h 266"/>
                  <a:gd name="T76" fmla="*/ 227 w 292"/>
                  <a:gd name="T77" fmla="*/ 225 h 266"/>
                  <a:gd name="T78" fmla="*/ 243 w 292"/>
                  <a:gd name="T79" fmla="*/ 195 h 266"/>
                  <a:gd name="T80" fmla="*/ 258 w 292"/>
                  <a:gd name="T81" fmla="*/ 165 h 266"/>
                  <a:gd name="T82" fmla="*/ 265 w 292"/>
                  <a:gd name="T83" fmla="*/ 124 h 266"/>
                  <a:gd name="T84" fmla="*/ 292 w 292"/>
                  <a:gd name="T85" fmla="*/ 98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92" h="266">
                    <a:moveTo>
                      <a:pt x="281" y="88"/>
                    </a:moveTo>
                    <a:cubicBezTo>
                      <a:pt x="275" y="85"/>
                      <a:pt x="271" y="74"/>
                      <a:pt x="271" y="61"/>
                    </a:cubicBezTo>
                    <a:cubicBezTo>
                      <a:pt x="271" y="47"/>
                      <a:pt x="267" y="36"/>
                      <a:pt x="267" y="31"/>
                    </a:cubicBezTo>
                    <a:cubicBezTo>
                      <a:pt x="266" y="27"/>
                      <a:pt x="259" y="18"/>
                      <a:pt x="251" y="13"/>
                    </a:cubicBezTo>
                    <a:cubicBezTo>
                      <a:pt x="246" y="10"/>
                      <a:pt x="242" y="5"/>
                      <a:pt x="241" y="0"/>
                    </a:cubicBezTo>
                    <a:cubicBezTo>
                      <a:pt x="241" y="0"/>
                      <a:pt x="241" y="0"/>
                      <a:pt x="241" y="1"/>
                    </a:cubicBezTo>
                    <a:cubicBezTo>
                      <a:pt x="236" y="8"/>
                      <a:pt x="237" y="7"/>
                      <a:pt x="231" y="7"/>
                    </a:cubicBezTo>
                    <a:cubicBezTo>
                      <a:pt x="226" y="7"/>
                      <a:pt x="228" y="19"/>
                      <a:pt x="220" y="19"/>
                    </a:cubicBezTo>
                    <a:cubicBezTo>
                      <a:pt x="212" y="19"/>
                      <a:pt x="215" y="28"/>
                      <a:pt x="210" y="28"/>
                    </a:cubicBezTo>
                    <a:cubicBezTo>
                      <a:pt x="204" y="28"/>
                      <a:pt x="200" y="22"/>
                      <a:pt x="200" y="22"/>
                    </a:cubicBezTo>
                    <a:cubicBezTo>
                      <a:pt x="177" y="22"/>
                      <a:pt x="177" y="22"/>
                      <a:pt x="177" y="22"/>
                    </a:cubicBezTo>
                    <a:cubicBezTo>
                      <a:pt x="177" y="22"/>
                      <a:pt x="172" y="17"/>
                      <a:pt x="169" y="19"/>
                    </a:cubicBezTo>
                    <a:cubicBezTo>
                      <a:pt x="166" y="21"/>
                      <a:pt x="163" y="24"/>
                      <a:pt x="163" y="24"/>
                    </a:cubicBezTo>
                    <a:cubicBezTo>
                      <a:pt x="55" y="24"/>
                      <a:pt x="55" y="24"/>
                      <a:pt x="55" y="24"/>
                    </a:cubicBezTo>
                    <a:cubicBezTo>
                      <a:pt x="55" y="45"/>
                      <a:pt x="55" y="61"/>
                      <a:pt x="55" y="61"/>
                    </a:cubicBezTo>
                    <a:cubicBezTo>
                      <a:pt x="39" y="61"/>
                      <a:pt x="39" y="61"/>
                      <a:pt x="39" y="61"/>
                    </a:cubicBezTo>
                    <a:cubicBezTo>
                      <a:pt x="39" y="118"/>
                      <a:pt x="39" y="118"/>
                      <a:pt x="39" y="118"/>
                    </a:cubicBezTo>
                    <a:cubicBezTo>
                      <a:pt x="39" y="118"/>
                      <a:pt x="40" y="136"/>
                      <a:pt x="36" y="137"/>
                    </a:cubicBezTo>
                    <a:cubicBezTo>
                      <a:pt x="33" y="138"/>
                      <a:pt x="21" y="141"/>
                      <a:pt x="21" y="147"/>
                    </a:cubicBezTo>
                    <a:cubicBezTo>
                      <a:pt x="21" y="152"/>
                      <a:pt x="20" y="156"/>
                      <a:pt x="15" y="157"/>
                    </a:cubicBezTo>
                    <a:cubicBezTo>
                      <a:pt x="9" y="158"/>
                      <a:pt x="15" y="170"/>
                      <a:pt x="7" y="170"/>
                    </a:cubicBezTo>
                    <a:cubicBezTo>
                      <a:pt x="0" y="170"/>
                      <a:pt x="10" y="179"/>
                      <a:pt x="6" y="184"/>
                    </a:cubicBezTo>
                    <a:cubicBezTo>
                      <a:pt x="2" y="188"/>
                      <a:pt x="3" y="193"/>
                      <a:pt x="8" y="193"/>
                    </a:cubicBezTo>
                    <a:cubicBezTo>
                      <a:pt x="14" y="193"/>
                      <a:pt x="11" y="200"/>
                      <a:pt x="11" y="206"/>
                    </a:cubicBezTo>
                    <a:cubicBezTo>
                      <a:pt x="11" y="213"/>
                      <a:pt x="20" y="217"/>
                      <a:pt x="20" y="217"/>
                    </a:cubicBezTo>
                    <a:cubicBezTo>
                      <a:pt x="18" y="225"/>
                      <a:pt x="18" y="225"/>
                      <a:pt x="18" y="225"/>
                    </a:cubicBezTo>
                    <a:cubicBezTo>
                      <a:pt x="18" y="225"/>
                      <a:pt x="30" y="239"/>
                      <a:pt x="31" y="242"/>
                    </a:cubicBezTo>
                    <a:cubicBezTo>
                      <a:pt x="32" y="245"/>
                      <a:pt x="39" y="254"/>
                      <a:pt x="32" y="257"/>
                    </a:cubicBezTo>
                    <a:cubicBezTo>
                      <a:pt x="26" y="261"/>
                      <a:pt x="30" y="264"/>
                      <a:pt x="30" y="264"/>
                    </a:cubicBezTo>
                    <a:cubicBezTo>
                      <a:pt x="38" y="265"/>
                      <a:pt x="38" y="265"/>
                      <a:pt x="38" y="265"/>
                    </a:cubicBezTo>
                    <a:cubicBezTo>
                      <a:pt x="38" y="266"/>
                      <a:pt x="38" y="266"/>
                      <a:pt x="38" y="266"/>
                    </a:cubicBezTo>
                    <a:cubicBezTo>
                      <a:pt x="39" y="259"/>
                      <a:pt x="39" y="259"/>
                      <a:pt x="39" y="259"/>
                    </a:cubicBezTo>
                    <a:cubicBezTo>
                      <a:pt x="42" y="254"/>
                      <a:pt x="42" y="254"/>
                      <a:pt x="42" y="254"/>
                    </a:cubicBezTo>
                    <a:cubicBezTo>
                      <a:pt x="44" y="245"/>
                      <a:pt x="44" y="245"/>
                      <a:pt x="44" y="245"/>
                    </a:cubicBezTo>
                    <a:cubicBezTo>
                      <a:pt x="44" y="245"/>
                      <a:pt x="52" y="235"/>
                      <a:pt x="53" y="234"/>
                    </a:cubicBezTo>
                    <a:cubicBezTo>
                      <a:pt x="53" y="234"/>
                      <a:pt x="53" y="232"/>
                      <a:pt x="54" y="231"/>
                    </a:cubicBezTo>
                    <a:cubicBezTo>
                      <a:pt x="54" y="230"/>
                      <a:pt x="54" y="228"/>
                      <a:pt x="56" y="228"/>
                    </a:cubicBezTo>
                    <a:cubicBezTo>
                      <a:pt x="58" y="228"/>
                      <a:pt x="63" y="227"/>
                      <a:pt x="64" y="227"/>
                    </a:cubicBezTo>
                    <a:cubicBezTo>
                      <a:pt x="66" y="226"/>
                      <a:pt x="68" y="227"/>
                      <a:pt x="69" y="226"/>
                    </a:cubicBezTo>
                    <a:cubicBezTo>
                      <a:pt x="69" y="226"/>
                      <a:pt x="69" y="229"/>
                      <a:pt x="69" y="230"/>
                    </a:cubicBezTo>
                    <a:cubicBezTo>
                      <a:pt x="69" y="231"/>
                      <a:pt x="70" y="232"/>
                      <a:pt x="72" y="233"/>
                    </a:cubicBezTo>
                    <a:cubicBezTo>
                      <a:pt x="73" y="234"/>
                      <a:pt x="74" y="234"/>
                      <a:pt x="75" y="237"/>
                    </a:cubicBezTo>
                    <a:cubicBezTo>
                      <a:pt x="76" y="241"/>
                      <a:pt x="77" y="244"/>
                      <a:pt x="80" y="244"/>
                    </a:cubicBezTo>
                    <a:cubicBezTo>
                      <a:pt x="83" y="245"/>
                      <a:pt x="88" y="243"/>
                      <a:pt x="89" y="242"/>
                    </a:cubicBezTo>
                    <a:cubicBezTo>
                      <a:pt x="91" y="241"/>
                      <a:pt x="93" y="240"/>
                      <a:pt x="97" y="241"/>
                    </a:cubicBezTo>
                    <a:cubicBezTo>
                      <a:pt x="101" y="241"/>
                      <a:pt x="104" y="241"/>
                      <a:pt x="104" y="241"/>
                    </a:cubicBezTo>
                    <a:cubicBezTo>
                      <a:pt x="123" y="239"/>
                      <a:pt x="123" y="239"/>
                      <a:pt x="123" y="239"/>
                    </a:cubicBezTo>
                    <a:cubicBezTo>
                      <a:pt x="125" y="239"/>
                      <a:pt x="132" y="239"/>
                      <a:pt x="132" y="238"/>
                    </a:cubicBezTo>
                    <a:cubicBezTo>
                      <a:pt x="133" y="237"/>
                      <a:pt x="132" y="230"/>
                      <a:pt x="133" y="230"/>
                    </a:cubicBezTo>
                    <a:cubicBezTo>
                      <a:pt x="134" y="230"/>
                      <a:pt x="140" y="227"/>
                      <a:pt x="140" y="227"/>
                    </a:cubicBezTo>
                    <a:cubicBezTo>
                      <a:pt x="141" y="227"/>
                      <a:pt x="146" y="231"/>
                      <a:pt x="147" y="232"/>
                    </a:cubicBezTo>
                    <a:cubicBezTo>
                      <a:pt x="148" y="232"/>
                      <a:pt x="149" y="234"/>
                      <a:pt x="151" y="235"/>
                    </a:cubicBezTo>
                    <a:cubicBezTo>
                      <a:pt x="152" y="235"/>
                      <a:pt x="155" y="238"/>
                      <a:pt x="155" y="238"/>
                    </a:cubicBezTo>
                    <a:cubicBezTo>
                      <a:pt x="156" y="238"/>
                      <a:pt x="161" y="239"/>
                      <a:pt x="162" y="238"/>
                    </a:cubicBezTo>
                    <a:cubicBezTo>
                      <a:pt x="164" y="237"/>
                      <a:pt x="166" y="234"/>
                      <a:pt x="167" y="232"/>
                    </a:cubicBezTo>
                    <a:cubicBezTo>
                      <a:pt x="169" y="230"/>
                      <a:pt x="173" y="225"/>
                      <a:pt x="174" y="222"/>
                    </a:cubicBezTo>
                    <a:cubicBezTo>
                      <a:pt x="176" y="218"/>
                      <a:pt x="178" y="217"/>
                      <a:pt x="181" y="215"/>
                    </a:cubicBezTo>
                    <a:cubicBezTo>
                      <a:pt x="183" y="214"/>
                      <a:pt x="185" y="212"/>
                      <a:pt x="184" y="211"/>
                    </a:cubicBezTo>
                    <a:cubicBezTo>
                      <a:pt x="183" y="209"/>
                      <a:pt x="183" y="206"/>
                      <a:pt x="183" y="204"/>
                    </a:cubicBezTo>
                    <a:cubicBezTo>
                      <a:pt x="183" y="202"/>
                      <a:pt x="183" y="199"/>
                      <a:pt x="182" y="199"/>
                    </a:cubicBezTo>
                    <a:cubicBezTo>
                      <a:pt x="182" y="199"/>
                      <a:pt x="180" y="197"/>
                      <a:pt x="180" y="196"/>
                    </a:cubicBezTo>
                    <a:cubicBezTo>
                      <a:pt x="190" y="196"/>
                      <a:pt x="190" y="196"/>
                      <a:pt x="190" y="196"/>
                    </a:cubicBezTo>
                    <a:cubicBezTo>
                      <a:pt x="190" y="191"/>
                      <a:pt x="190" y="191"/>
                      <a:pt x="190" y="191"/>
                    </a:cubicBezTo>
                    <a:cubicBezTo>
                      <a:pt x="197" y="191"/>
                      <a:pt x="197" y="191"/>
                      <a:pt x="197" y="191"/>
                    </a:cubicBezTo>
                    <a:cubicBezTo>
                      <a:pt x="197" y="191"/>
                      <a:pt x="197" y="195"/>
                      <a:pt x="196" y="196"/>
                    </a:cubicBezTo>
                    <a:cubicBezTo>
                      <a:pt x="196" y="197"/>
                      <a:pt x="197" y="199"/>
                      <a:pt x="197" y="200"/>
                    </a:cubicBezTo>
                    <a:cubicBezTo>
                      <a:pt x="197" y="201"/>
                      <a:pt x="196" y="202"/>
                      <a:pt x="196" y="203"/>
                    </a:cubicBezTo>
                    <a:cubicBezTo>
                      <a:pt x="196" y="204"/>
                      <a:pt x="197" y="207"/>
                      <a:pt x="197" y="209"/>
                    </a:cubicBezTo>
                    <a:cubicBezTo>
                      <a:pt x="196" y="211"/>
                      <a:pt x="196" y="219"/>
                      <a:pt x="197" y="219"/>
                    </a:cubicBezTo>
                    <a:cubicBezTo>
                      <a:pt x="197" y="219"/>
                      <a:pt x="199" y="220"/>
                      <a:pt x="200" y="220"/>
                    </a:cubicBezTo>
                    <a:cubicBezTo>
                      <a:pt x="201" y="220"/>
                      <a:pt x="203" y="224"/>
                      <a:pt x="204" y="225"/>
                    </a:cubicBezTo>
                    <a:cubicBezTo>
                      <a:pt x="205" y="227"/>
                      <a:pt x="210" y="230"/>
                      <a:pt x="211" y="231"/>
                    </a:cubicBezTo>
                    <a:cubicBezTo>
                      <a:pt x="212" y="233"/>
                      <a:pt x="211" y="238"/>
                      <a:pt x="210" y="240"/>
                    </a:cubicBezTo>
                    <a:cubicBezTo>
                      <a:pt x="208" y="241"/>
                      <a:pt x="209" y="243"/>
                      <a:pt x="209" y="243"/>
                    </a:cubicBezTo>
                    <a:cubicBezTo>
                      <a:pt x="212" y="245"/>
                      <a:pt x="212" y="245"/>
                      <a:pt x="212" y="245"/>
                    </a:cubicBezTo>
                    <a:cubicBezTo>
                      <a:pt x="215" y="246"/>
                      <a:pt x="215" y="246"/>
                      <a:pt x="215" y="246"/>
                    </a:cubicBezTo>
                    <a:cubicBezTo>
                      <a:pt x="217" y="240"/>
                      <a:pt x="222" y="236"/>
                      <a:pt x="219" y="233"/>
                    </a:cubicBezTo>
                    <a:cubicBezTo>
                      <a:pt x="216" y="230"/>
                      <a:pt x="223" y="228"/>
                      <a:pt x="227" y="225"/>
                    </a:cubicBezTo>
                    <a:cubicBezTo>
                      <a:pt x="231" y="222"/>
                      <a:pt x="228" y="212"/>
                      <a:pt x="233" y="208"/>
                    </a:cubicBezTo>
                    <a:cubicBezTo>
                      <a:pt x="237" y="203"/>
                      <a:pt x="240" y="195"/>
                      <a:pt x="243" y="195"/>
                    </a:cubicBezTo>
                    <a:cubicBezTo>
                      <a:pt x="247" y="195"/>
                      <a:pt x="251" y="190"/>
                      <a:pt x="251" y="186"/>
                    </a:cubicBezTo>
                    <a:cubicBezTo>
                      <a:pt x="251" y="182"/>
                      <a:pt x="259" y="173"/>
                      <a:pt x="258" y="165"/>
                    </a:cubicBezTo>
                    <a:cubicBezTo>
                      <a:pt x="257" y="158"/>
                      <a:pt x="253" y="148"/>
                      <a:pt x="259" y="141"/>
                    </a:cubicBezTo>
                    <a:cubicBezTo>
                      <a:pt x="264" y="135"/>
                      <a:pt x="266" y="129"/>
                      <a:pt x="265" y="124"/>
                    </a:cubicBezTo>
                    <a:cubicBezTo>
                      <a:pt x="264" y="118"/>
                      <a:pt x="272" y="117"/>
                      <a:pt x="275" y="114"/>
                    </a:cubicBezTo>
                    <a:cubicBezTo>
                      <a:pt x="277" y="112"/>
                      <a:pt x="286" y="108"/>
                      <a:pt x="292" y="98"/>
                    </a:cubicBezTo>
                    <a:cubicBezTo>
                      <a:pt x="288" y="93"/>
                      <a:pt x="284" y="89"/>
                      <a:pt x="281" y="88"/>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24" name="Freeform 1561">
                <a:extLst>
                  <a:ext uri="{FF2B5EF4-FFF2-40B4-BE49-F238E27FC236}">
                    <a16:creationId xmlns:a16="http://schemas.microsoft.com/office/drawing/2014/main" id="{5A744DFC-7A56-4D91-AB7A-4D0488B4693E}"/>
                  </a:ext>
                </a:extLst>
              </p:cNvPr>
              <p:cNvSpPr>
                <a:spLocks/>
              </p:cNvSpPr>
              <p:nvPr/>
            </p:nvSpPr>
            <p:spPr bwMode="auto">
              <a:xfrm>
                <a:off x="5504057" y="2516271"/>
                <a:ext cx="33339" cy="93666"/>
              </a:xfrm>
              <a:custGeom>
                <a:avLst/>
                <a:gdLst>
                  <a:gd name="T0" fmla="*/ 24 w 26"/>
                  <a:gd name="T1" fmla="*/ 16 h 74"/>
                  <a:gd name="T2" fmla="*/ 26 w 26"/>
                  <a:gd name="T3" fmla="*/ 4 h 74"/>
                  <a:gd name="T4" fmla="*/ 17 w 26"/>
                  <a:gd name="T5" fmla="*/ 0 h 74"/>
                  <a:gd name="T6" fmla="*/ 14 w 26"/>
                  <a:gd name="T7" fmla="*/ 9 h 74"/>
                  <a:gd name="T8" fmla="*/ 0 w 26"/>
                  <a:gd name="T9" fmla="*/ 40 h 74"/>
                  <a:gd name="T10" fmla="*/ 13 w 26"/>
                  <a:gd name="T11" fmla="*/ 71 h 74"/>
                  <a:gd name="T12" fmla="*/ 12 w 26"/>
                  <a:gd name="T13" fmla="*/ 73 h 74"/>
                  <a:gd name="T14" fmla="*/ 14 w 26"/>
                  <a:gd name="T15" fmla="*/ 74 h 74"/>
                  <a:gd name="T16" fmla="*/ 20 w 26"/>
                  <a:gd name="T17" fmla="*/ 49 h 74"/>
                  <a:gd name="T18" fmla="*/ 22 w 26"/>
                  <a:gd name="T19" fmla="*/ 4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74">
                    <a:moveTo>
                      <a:pt x="24" y="16"/>
                    </a:moveTo>
                    <a:cubicBezTo>
                      <a:pt x="25" y="13"/>
                      <a:pt x="25" y="8"/>
                      <a:pt x="26" y="4"/>
                    </a:cubicBezTo>
                    <a:cubicBezTo>
                      <a:pt x="17" y="0"/>
                      <a:pt x="17" y="0"/>
                      <a:pt x="17" y="0"/>
                    </a:cubicBezTo>
                    <a:cubicBezTo>
                      <a:pt x="16" y="3"/>
                      <a:pt x="15" y="6"/>
                      <a:pt x="14" y="9"/>
                    </a:cubicBezTo>
                    <a:cubicBezTo>
                      <a:pt x="13" y="18"/>
                      <a:pt x="4" y="34"/>
                      <a:pt x="0" y="40"/>
                    </a:cubicBezTo>
                    <a:cubicBezTo>
                      <a:pt x="13" y="71"/>
                      <a:pt x="13" y="71"/>
                      <a:pt x="13" y="71"/>
                    </a:cubicBezTo>
                    <a:cubicBezTo>
                      <a:pt x="12" y="73"/>
                      <a:pt x="12" y="73"/>
                      <a:pt x="12" y="73"/>
                    </a:cubicBezTo>
                    <a:cubicBezTo>
                      <a:pt x="13" y="73"/>
                      <a:pt x="13" y="74"/>
                      <a:pt x="14" y="74"/>
                    </a:cubicBezTo>
                    <a:cubicBezTo>
                      <a:pt x="15" y="64"/>
                      <a:pt x="18" y="51"/>
                      <a:pt x="20" y="49"/>
                    </a:cubicBezTo>
                    <a:cubicBezTo>
                      <a:pt x="21" y="47"/>
                      <a:pt x="21" y="44"/>
                      <a:pt x="22" y="40"/>
                    </a:cubicBezTo>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25" name="Freeform 1562">
                <a:extLst>
                  <a:ext uri="{FF2B5EF4-FFF2-40B4-BE49-F238E27FC236}">
                    <a16:creationId xmlns:a16="http://schemas.microsoft.com/office/drawing/2014/main" id="{14E34085-C213-4396-8F5A-719AF920BD2B}"/>
                  </a:ext>
                </a:extLst>
              </p:cNvPr>
              <p:cNvSpPr>
                <a:spLocks/>
              </p:cNvSpPr>
              <p:nvPr/>
            </p:nvSpPr>
            <p:spPr bwMode="auto">
              <a:xfrm>
                <a:off x="5526283" y="2479757"/>
                <a:ext cx="34926" cy="41276"/>
              </a:xfrm>
              <a:custGeom>
                <a:avLst/>
                <a:gdLst>
                  <a:gd name="T0" fmla="*/ 22 w 27"/>
                  <a:gd name="T1" fmla="*/ 14 h 33"/>
                  <a:gd name="T2" fmla="*/ 13 w 27"/>
                  <a:gd name="T3" fmla="*/ 1 h 33"/>
                  <a:gd name="T4" fmla="*/ 13 w 27"/>
                  <a:gd name="T5" fmla="*/ 3 h 33"/>
                  <a:gd name="T6" fmla="*/ 0 w 27"/>
                  <a:gd name="T7" fmla="*/ 29 h 33"/>
                  <a:gd name="T8" fmla="*/ 8 w 27"/>
                  <a:gd name="T9" fmla="*/ 33 h 33"/>
                  <a:gd name="T10" fmla="*/ 22 w 27"/>
                  <a:gd name="T11" fmla="*/ 14 h 33"/>
                </a:gdLst>
                <a:ahLst/>
                <a:cxnLst>
                  <a:cxn ang="0">
                    <a:pos x="T0" y="T1"/>
                  </a:cxn>
                  <a:cxn ang="0">
                    <a:pos x="T2" y="T3"/>
                  </a:cxn>
                  <a:cxn ang="0">
                    <a:pos x="T4" y="T5"/>
                  </a:cxn>
                  <a:cxn ang="0">
                    <a:pos x="T6" y="T7"/>
                  </a:cxn>
                  <a:cxn ang="0">
                    <a:pos x="T8" y="T9"/>
                  </a:cxn>
                  <a:cxn ang="0">
                    <a:pos x="T10" y="T11"/>
                  </a:cxn>
                </a:cxnLst>
                <a:rect l="0" t="0" r="r" b="b"/>
                <a:pathLst>
                  <a:path w="27" h="33">
                    <a:moveTo>
                      <a:pt x="22" y="14"/>
                    </a:moveTo>
                    <a:cubicBezTo>
                      <a:pt x="25" y="11"/>
                      <a:pt x="27" y="0"/>
                      <a:pt x="13" y="1"/>
                    </a:cubicBezTo>
                    <a:cubicBezTo>
                      <a:pt x="13" y="1"/>
                      <a:pt x="13" y="2"/>
                      <a:pt x="13" y="3"/>
                    </a:cubicBezTo>
                    <a:cubicBezTo>
                      <a:pt x="13" y="8"/>
                      <a:pt x="5" y="19"/>
                      <a:pt x="0" y="29"/>
                    </a:cubicBezTo>
                    <a:cubicBezTo>
                      <a:pt x="8" y="33"/>
                      <a:pt x="8" y="33"/>
                      <a:pt x="8" y="33"/>
                    </a:cubicBezTo>
                    <a:cubicBezTo>
                      <a:pt x="13" y="25"/>
                      <a:pt x="19" y="17"/>
                      <a:pt x="22" y="14"/>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26" name="Freeform 1563">
                <a:extLst>
                  <a:ext uri="{FF2B5EF4-FFF2-40B4-BE49-F238E27FC236}">
                    <a16:creationId xmlns:a16="http://schemas.microsoft.com/office/drawing/2014/main" id="{BBD6B743-A60E-4BF8-A7F5-35537A9CFD75}"/>
                  </a:ext>
                </a:extLst>
              </p:cNvPr>
              <p:cNvSpPr>
                <a:spLocks/>
              </p:cNvSpPr>
              <p:nvPr/>
            </p:nvSpPr>
            <p:spPr bwMode="auto">
              <a:xfrm>
                <a:off x="5523108" y="2536909"/>
                <a:ext cx="12700" cy="30164"/>
              </a:xfrm>
              <a:custGeom>
                <a:avLst/>
                <a:gdLst>
                  <a:gd name="T0" fmla="*/ 4 w 9"/>
                  <a:gd name="T1" fmla="*/ 0 h 24"/>
                  <a:gd name="T2" fmla="*/ 0 w 9"/>
                  <a:gd name="T3" fmla="*/ 13 h 24"/>
                  <a:gd name="T4" fmla="*/ 7 w 9"/>
                  <a:gd name="T5" fmla="*/ 24 h 24"/>
                  <a:gd name="T6" fmla="*/ 9 w 9"/>
                  <a:gd name="T7" fmla="*/ 3 h 24"/>
                  <a:gd name="T8" fmla="*/ 9 w 9"/>
                  <a:gd name="T9" fmla="*/ 0 h 24"/>
                  <a:gd name="T10" fmla="*/ 4 w 9"/>
                  <a:gd name="T11" fmla="*/ 0 h 24"/>
                </a:gdLst>
                <a:ahLst/>
                <a:cxnLst>
                  <a:cxn ang="0">
                    <a:pos x="T0" y="T1"/>
                  </a:cxn>
                  <a:cxn ang="0">
                    <a:pos x="T2" y="T3"/>
                  </a:cxn>
                  <a:cxn ang="0">
                    <a:pos x="T4" y="T5"/>
                  </a:cxn>
                  <a:cxn ang="0">
                    <a:pos x="T6" y="T7"/>
                  </a:cxn>
                  <a:cxn ang="0">
                    <a:pos x="T8" y="T9"/>
                  </a:cxn>
                  <a:cxn ang="0">
                    <a:pos x="T10" y="T11"/>
                  </a:cxn>
                </a:cxnLst>
                <a:rect l="0" t="0" r="r" b="b"/>
                <a:pathLst>
                  <a:path w="9" h="24">
                    <a:moveTo>
                      <a:pt x="4" y="0"/>
                    </a:moveTo>
                    <a:cubicBezTo>
                      <a:pt x="1" y="1"/>
                      <a:pt x="0" y="11"/>
                      <a:pt x="0" y="13"/>
                    </a:cubicBezTo>
                    <a:cubicBezTo>
                      <a:pt x="0" y="14"/>
                      <a:pt x="2" y="19"/>
                      <a:pt x="7" y="24"/>
                    </a:cubicBezTo>
                    <a:cubicBezTo>
                      <a:pt x="8" y="16"/>
                      <a:pt x="8" y="6"/>
                      <a:pt x="9" y="3"/>
                    </a:cubicBezTo>
                    <a:cubicBezTo>
                      <a:pt x="9" y="3"/>
                      <a:pt x="9" y="1"/>
                      <a:pt x="9" y="0"/>
                    </a:cubicBezTo>
                    <a:cubicBezTo>
                      <a:pt x="7" y="0"/>
                      <a:pt x="5" y="0"/>
                      <a:pt x="4" y="0"/>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27" name="Freeform 1564">
                <a:extLst>
                  <a:ext uri="{FF2B5EF4-FFF2-40B4-BE49-F238E27FC236}">
                    <a16:creationId xmlns:a16="http://schemas.microsoft.com/office/drawing/2014/main" id="{54210C38-D476-4C0B-9F46-B202FC936C2B}"/>
                  </a:ext>
                </a:extLst>
              </p:cNvPr>
              <p:cNvSpPr>
                <a:spLocks/>
              </p:cNvSpPr>
              <p:nvPr/>
            </p:nvSpPr>
            <p:spPr bwMode="auto">
              <a:xfrm>
                <a:off x="5523108" y="2516271"/>
                <a:ext cx="93666" cy="103191"/>
              </a:xfrm>
              <a:custGeom>
                <a:avLst/>
                <a:gdLst>
                  <a:gd name="T0" fmla="*/ 69 w 74"/>
                  <a:gd name="T1" fmla="*/ 0 h 83"/>
                  <a:gd name="T2" fmla="*/ 46 w 74"/>
                  <a:gd name="T3" fmla="*/ 11 h 83"/>
                  <a:gd name="T4" fmla="*/ 30 w 74"/>
                  <a:gd name="T5" fmla="*/ 20 h 83"/>
                  <a:gd name="T6" fmla="*/ 14 w 74"/>
                  <a:gd name="T7" fmla="*/ 12 h 83"/>
                  <a:gd name="T8" fmla="*/ 12 w 74"/>
                  <a:gd name="T9" fmla="*/ 5 h 83"/>
                  <a:gd name="T10" fmla="*/ 12 w 74"/>
                  <a:gd name="T11" fmla="*/ 5 h 83"/>
                  <a:gd name="T12" fmla="*/ 10 w 74"/>
                  <a:gd name="T13" fmla="*/ 20 h 83"/>
                  <a:gd name="T14" fmla="*/ 6 w 74"/>
                  <a:gd name="T15" fmla="*/ 50 h 83"/>
                  <a:gd name="T16" fmla="*/ 0 w 74"/>
                  <a:gd name="T17" fmla="*/ 75 h 83"/>
                  <a:gd name="T18" fmla="*/ 16 w 74"/>
                  <a:gd name="T19" fmla="*/ 82 h 83"/>
                  <a:gd name="T20" fmla="*/ 30 w 74"/>
                  <a:gd name="T21" fmla="*/ 71 h 83"/>
                  <a:gd name="T22" fmla="*/ 41 w 74"/>
                  <a:gd name="T23" fmla="*/ 67 h 83"/>
                  <a:gd name="T24" fmla="*/ 51 w 74"/>
                  <a:gd name="T25" fmla="*/ 58 h 83"/>
                  <a:gd name="T26" fmla="*/ 38 w 74"/>
                  <a:gd name="T27" fmla="*/ 43 h 83"/>
                  <a:gd name="T28" fmla="*/ 55 w 74"/>
                  <a:gd name="T29" fmla="*/ 32 h 83"/>
                  <a:gd name="T30" fmla="*/ 73 w 74"/>
                  <a:gd name="T31" fmla="*/ 26 h 83"/>
                  <a:gd name="T32" fmla="*/ 74 w 74"/>
                  <a:gd name="T33" fmla="*/ 26 h 83"/>
                  <a:gd name="T34" fmla="*/ 70 w 74"/>
                  <a:gd name="T35" fmla="*/ 9 h 83"/>
                  <a:gd name="T36" fmla="*/ 69 w 74"/>
                  <a:gd name="T37"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4" h="83">
                    <a:moveTo>
                      <a:pt x="69" y="0"/>
                    </a:moveTo>
                    <a:cubicBezTo>
                      <a:pt x="58" y="6"/>
                      <a:pt x="48" y="11"/>
                      <a:pt x="46" y="11"/>
                    </a:cubicBezTo>
                    <a:cubicBezTo>
                      <a:pt x="41" y="12"/>
                      <a:pt x="30" y="20"/>
                      <a:pt x="30" y="20"/>
                    </a:cubicBezTo>
                    <a:cubicBezTo>
                      <a:pt x="14" y="12"/>
                      <a:pt x="14" y="12"/>
                      <a:pt x="14" y="12"/>
                    </a:cubicBezTo>
                    <a:cubicBezTo>
                      <a:pt x="12" y="5"/>
                      <a:pt x="12" y="5"/>
                      <a:pt x="12" y="5"/>
                    </a:cubicBezTo>
                    <a:cubicBezTo>
                      <a:pt x="12" y="5"/>
                      <a:pt x="12" y="5"/>
                      <a:pt x="12" y="5"/>
                    </a:cubicBezTo>
                    <a:cubicBezTo>
                      <a:pt x="11" y="11"/>
                      <a:pt x="10" y="18"/>
                      <a:pt x="10" y="20"/>
                    </a:cubicBezTo>
                    <a:cubicBezTo>
                      <a:pt x="9" y="25"/>
                      <a:pt x="9" y="45"/>
                      <a:pt x="6" y="50"/>
                    </a:cubicBezTo>
                    <a:cubicBezTo>
                      <a:pt x="4" y="52"/>
                      <a:pt x="1" y="65"/>
                      <a:pt x="0" y="75"/>
                    </a:cubicBezTo>
                    <a:cubicBezTo>
                      <a:pt x="6" y="78"/>
                      <a:pt x="12" y="82"/>
                      <a:pt x="16" y="82"/>
                    </a:cubicBezTo>
                    <a:cubicBezTo>
                      <a:pt x="22" y="83"/>
                      <a:pt x="30" y="76"/>
                      <a:pt x="30" y="71"/>
                    </a:cubicBezTo>
                    <a:cubicBezTo>
                      <a:pt x="30" y="67"/>
                      <a:pt x="35" y="67"/>
                      <a:pt x="41" y="67"/>
                    </a:cubicBezTo>
                    <a:cubicBezTo>
                      <a:pt x="46" y="67"/>
                      <a:pt x="47" y="60"/>
                      <a:pt x="51" y="58"/>
                    </a:cubicBezTo>
                    <a:cubicBezTo>
                      <a:pt x="55" y="56"/>
                      <a:pt x="42" y="44"/>
                      <a:pt x="38" y="43"/>
                    </a:cubicBezTo>
                    <a:cubicBezTo>
                      <a:pt x="34" y="42"/>
                      <a:pt x="41" y="32"/>
                      <a:pt x="55" y="32"/>
                    </a:cubicBezTo>
                    <a:cubicBezTo>
                      <a:pt x="69" y="31"/>
                      <a:pt x="66" y="26"/>
                      <a:pt x="73" y="26"/>
                    </a:cubicBezTo>
                    <a:cubicBezTo>
                      <a:pt x="74" y="26"/>
                      <a:pt x="74" y="26"/>
                      <a:pt x="74" y="26"/>
                    </a:cubicBezTo>
                    <a:cubicBezTo>
                      <a:pt x="73" y="20"/>
                      <a:pt x="71" y="13"/>
                      <a:pt x="70" y="9"/>
                    </a:cubicBezTo>
                    <a:cubicBezTo>
                      <a:pt x="70" y="7"/>
                      <a:pt x="69" y="3"/>
                      <a:pt x="69" y="0"/>
                    </a:cubicBezTo>
                    <a:close/>
                  </a:path>
                </a:pathLst>
              </a:custGeom>
              <a:pattFill prst="wdUpDiag">
                <a:fgClr>
                  <a:srgbClr val="00B050"/>
                </a:fgClr>
                <a:bgClr>
                  <a:schemeClr val="bg1"/>
                </a:bgClr>
              </a:patt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28" name="Freeform 1565">
                <a:extLst>
                  <a:ext uri="{FF2B5EF4-FFF2-40B4-BE49-F238E27FC236}">
                    <a16:creationId xmlns:a16="http://schemas.microsoft.com/office/drawing/2014/main" id="{82E8BAF9-0939-4949-A02E-1BDC39668854}"/>
                  </a:ext>
                </a:extLst>
              </p:cNvPr>
              <p:cNvSpPr>
                <a:spLocks/>
              </p:cNvSpPr>
              <p:nvPr/>
            </p:nvSpPr>
            <p:spPr bwMode="auto">
              <a:xfrm>
                <a:off x="4521360" y="2289251"/>
                <a:ext cx="85728" cy="138117"/>
              </a:xfrm>
              <a:custGeom>
                <a:avLst/>
                <a:gdLst>
                  <a:gd name="T0" fmla="*/ 48 w 66"/>
                  <a:gd name="T1" fmla="*/ 90 h 110"/>
                  <a:gd name="T2" fmla="*/ 44 w 66"/>
                  <a:gd name="T3" fmla="*/ 81 h 110"/>
                  <a:gd name="T4" fmla="*/ 49 w 66"/>
                  <a:gd name="T5" fmla="*/ 71 h 110"/>
                  <a:gd name="T6" fmla="*/ 44 w 66"/>
                  <a:gd name="T7" fmla="*/ 62 h 110"/>
                  <a:gd name="T8" fmla="*/ 48 w 66"/>
                  <a:gd name="T9" fmla="*/ 55 h 110"/>
                  <a:gd name="T10" fmla="*/ 51 w 66"/>
                  <a:gd name="T11" fmla="*/ 43 h 110"/>
                  <a:gd name="T12" fmla="*/ 50 w 66"/>
                  <a:gd name="T13" fmla="*/ 26 h 110"/>
                  <a:gd name="T14" fmla="*/ 61 w 66"/>
                  <a:gd name="T15" fmla="*/ 16 h 110"/>
                  <a:gd name="T16" fmla="*/ 57 w 66"/>
                  <a:gd name="T17" fmla="*/ 9 h 110"/>
                  <a:gd name="T18" fmla="*/ 46 w 66"/>
                  <a:gd name="T19" fmla="*/ 7 h 110"/>
                  <a:gd name="T20" fmla="*/ 39 w 66"/>
                  <a:gd name="T21" fmla="*/ 7 h 110"/>
                  <a:gd name="T22" fmla="*/ 28 w 66"/>
                  <a:gd name="T23" fmla="*/ 5 h 110"/>
                  <a:gd name="T24" fmla="*/ 22 w 66"/>
                  <a:gd name="T25" fmla="*/ 4 h 110"/>
                  <a:gd name="T26" fmla="*/ 17 w 66"/>
                  <a:gd name="T27" fmla="*/ 6 h 110"/>
                  <a:gd name="T28" fmla="*/ 18 w 66"/>
                  <a:gd name="T29" fmla="*/ 18 h 110"/>
                  <a:gd name="T30" fmla="*/ 7 w 66"/>
                  <a:gd name="T31" fmla="*/ 60 h 110"/>
                  <a:gd name="T32" fmla="*/ 14 w 66"/>
                  <a:gd name="T33" fmla="*/ 76 h 110"/>
                  <a:gd name="T34" fmla="*/ 16 w 66"/>
                  <a:gd name="T35" fmla="*/ 106 h 110"/>
                  <a:gd name="T36" fmla="*/ 29 w 66"/>
                  <a:gd name="T37" fmla="*/ 109 h 110"/>
                  <a:gd name="T38" fmla="*/ 44 w 66"/>
                  <a:gd name="T39" fmla="*/ 106 h 110"/>
                  <a:gd name="T40" fmla="*/ 41 w 66"/>
                  <a:gd name="T41" fmla="*/ 101 h 110"/>
                  <a:gd name="T42" fmla="*/ 48 w 66"/>
                  <a:gd name="T43" fmla="*/ 9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6" h="110">
                    <a:moveTo>
                      <a:pt x="48" y="90"/>
                    </a:moveTo>
                    <a:cubicBezTo>
                      <a:pt x="55" y="88"/>
                      <a:pt x="46" y="83"/>
                      <a:pt x="44" y="81"/>
                    </a:cubicBezTo>
                    <a:cubicBezTo>
                      <a:pt x="42" y="79"/>
                      <a:pt x="45" y="71"/>
                      <a:pt x="49" y="71"/>
                    </a:cubicBezTo>
                    <a:cubicBezTo>
                      <a:pt x="52" y="71"/>
                      <a:pt x="49" y="67"/>
                      <a:pt x="44" y="62"/>
                    </a:cubicBezTo>
                    <a:cubicBezTo>
                      <a:pt x="38" y="57"/>
                      <a:pt x="44" y="55"/>
                      <a:pt x="48" y="55"/>
                    </a:cubicBezTo>
                    <a:cubicBezTo>
                      <a:pt x="52" y="55"/>
                      <a:pt x="47" y="47"/>
                      <a:pt x="51" y="43"/>
                    </a:cubicBezTo>
                    <a:cubicBezTo>
                      <a:pt x="56" y="38"/>
                      <a:pt x="50" y="30"/>
                      <a:pt x="50" y="26"/>
                    </a:cubicBezTo>
                    <a:cubicBezTo>
                      <a:pt x="50" y="22"/>
                      <a:pt x="56" y="21"/>
                      <a:pt x="61" y="16"/>
                    </a:cubicBezTo>
                    <a:cubicBezTo>
                      <a:pt x="66" y="11"/>
                      <a:pt x="57" y="13"/>
                      <a:pt x="57" y="9"/>
                    </a:cubicBezTo>
                    <a:cubicBezTo>
                      <a:pt x="57" y="5"/>
                      <a:pt x="50" y="4"/>
                      <a:pt x="46" y="7"/>
                    </a:cubicBezTo>
                    <a:cubicBezTo>
                      <a:pt x="42" y="10"/>
                      <a:pt x="43" y="7"/>
                      <a:pt x="39" y="7"/>
                    </a:cubicBezTo>
                    <a:cubicBezTo>
                      <a:pt x="35" y="7"/>
                      <a:pt x="28" y="9"/>
                      <a:pt x="28" y="5"/>
                    </a:cubicBezTo>
                    <a:cubicBezTo>
                      <a:pt x="28" y="1"/>
                      <a:pt x="25" y="0"/>
                      <a:pt x="22" y="4"/>
                    </a:cubicBezTo>
                    <a:cubicBezTo>
                      <a:pt x="21" y="5"/>
                      <a:pt x="19" y="6"/>
                      <a:pt x="17" y="6"/>
                    </a:cubicBezTo>
                    <a:cubicBezTo>
                      <a:pt x="17" y="11"/>
                      <a:pt x="16" y="16"/>
                      <a:pt x="18" y="18"/>
                    </a:cubicBezTo>
                    <a:cubicBezTo>
                      <a:pt x="21" y="24"/>
                      <a:pt x="14" y="52"/>
                      <a:pt x="7" y="60"/>
                    </a:cubicBezTo>
                    <a:cubicBezTo>
                      <a:pt x="0" y="68"/>
                      <a:pt x="7" y="70"/>
                      <a:pt x="14" y="76"/>
                    </a:cubicBezTo>
                    <a:cubicBezTo>
                      <a:pt x="21" y="81"/>
                      <a:pt x="16" y="101"/>
                      <a:pt x="16" y="106"/>
                    </a:cubicBezTo>
                    <a:cubicBezTo>
                      <a:pt x="16" y="110"/>
                      <a:pt x="22" y="109"/>
                      <a:pt x="29" y="109"/>
                    </a:cubicBezTo>
                    <a:cubicBezTo>
                      <a:pt x="34" y="109"/>
                      <a:pt x="39" y="107"/>
                      <a:pt x="44" y="106"/>
                    </a:cubicBezTo>
                    <a:cubicBezTo>
                      <a:pt x="42" y="104"/>
                      <a:pt x="41" y="102"/>
                      <a:pt x="41" y="101"/>
                    </a:cubicBezTo>
                    <a:cubicBezTo>
                      <a:pt x="41" y="97"/>
                      <a:pt x="41" y="91"/>
                      <a:pt x="48" y="90"/>
                    </a:cubicBezTo>
                    <a:close/>
                  </a:path>
                </a:pathLst>
              </a:custGeom>
              <a:solidFill>
                <a:schemeClr val="accent6">
                  <a:lumMod val="20000"/>
                  <a:lumOff val="80000"/>
                </a:schemeClr>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29" name="Freeform 1566">
                <a:extLst>
                  <a:ext uri="{FF2B5EF4-FFF2-40B4-BE49-F238E27FC236}">
                    <a16:creationId xmlns:a16="http://schemas.microsoft.com/office/drawing/2014/main" id="{3D46159B-87D3-42C2-A28B-EF137970F8AC}"/>
                  </a:ext>
                </a:extLst>
              </p:cNvPr>
              <p:cNvSpPr>
                <a:spLocks/>
              </p:cNvSpPr>
              <p:nvPr/>
            </p:nvSpPr>
            <p:spPr bwMode="auto">
              <a:xfrm>
                <a:off x="4507072" y="1916176"/>
                <a:ext cx="101604" cy="111129"/>
              </a:xfrm>
              <a:custGeom>
                <a:avLst/>
                <a:gdLst>
                  <a:gd name="T0" fmla="*/ 71 w 80"/>
                  <a:gd name="T1" fmla="*/ 28 h 89"/>
                  <a:gd name="T2" fmla="*/ 65 w 80"/>
                  <a:gd name="T3" fmla="*/ 23 h 89"/>
                  <a:gd name="T4" fmla="*/ 55 w 80"/>
                  <a:gd name="T5" fmla="*/ 26 h 89"/>
                  <a:gd name="T6" fmla="*/ 44 w 80"/>
                  <a:gd name="T7" fmla="*/ 24 h 89"/>
                  <a:gd name="T8" fmla="*/ 48 w 80"/>
                  <a:gd name="T9" fmla="*/ 14 h 89"/>
                  <a:gd name="T10" fmla="*/ 53 w 80"/>
                  <a:gd name="T11" fmla="*/ 4 h 89"/>
                  <a:gd name="T12" fmla="*/ 51 w 80"/>
                  <a:gd name="T13" fmla="*/ 3 h 89"/>
                  <a:gd name="T14" fmla="*/ 33 w 80"/>
                  <a:gd name="T15" fmla="*/ 7 h 89"/>
                  <a:gd name="T16" fmla="*/ 41 w 80"/>
                  <a:gd name="T17" fmla="*/ 15 h 89"/>
                  <a:gd name="T18" fmla="*/ 27 w 80"/>
                  <a:gd name="T19" fmla="*/ 22 h 89"/>
                  <a:gd name="T20" fmla="*/ 8 w 80"/>
                  <a:gd name="T21" fmla="*/ 23 h 89"/>
                  <a:gd name="T22" fmla="*/ 10 w 80"/>
                  <a:gd name="T23" fmla="*/ 36 h 89"/>
                  <a:gd name="T24" fmla="*/ 18 w 80"/>
                  <a:gd name="T25" fmla="*/ 49 h 89"/>
                  <a:gd name="T26" fmla="*/ 14 w 80"/>
                  <a:gd name="T27" fmla="*/ 63 h 89"/>
                  <a:gd name="T28" fmla="*/ 2 w 80"/>
                  <a:gd name="T29" fmla="*/ 75 h 89"/>
                  <a:gd name="T30" fmla="*/ 19 w 80"/>
                  <a:gd name="T31" fmla="*/ 89 h 89"/>
                  <a:gd name="T32" fmla="*/ 50 w 80"/>
                  <a:gd name="T33" fmla="*/ 76 h 89"/>
                  <a:gd name="T34" fmla="*/ 71 w 80"/>
                  <a:gd name="T35" fmla="*/ 72 h 89"/>
                  <a:gd name="T36" fmla="*/ 71 w 80"/>
                  <a:gd name="T37" fmla="*/ 31 h 89"/>
                  <a:gd name="T38" fmla="*/ 71 w 80"/>
                  <a:gd name="T39" fmla="*/ 28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0" h="89">
                    <a:moveTo>
                      <a:pt x="71" y="28"/>
                    </a:moveTo>
                    <a:cubicBezTo>
                      <a:pt x="69" y="27"/>
                      <a:pt x="67" y="25"/>
                      <a:pt x="65" y="23"/>
                    </a:cubicBezTo>
                    <a:cubicBezTo>
                      <a:pt x="59" y="15"/>
                      <a:pt x="56" y="21"/>
                      <a:pt x="55" y="26"/>
                    </a:cubicBezTo>
                    <a:cubicBezTo>
                      <a:pt x="54" y="31"/>
                      <a:pt x="48" y="25"/>
                      <a:pt x="44" y="24"/>
                    </a:cubicBezTo>
                    <a:cubicBezTo>
                      <a:pt x="40" y="23"/>
                      <a:pt x="45" y="16"/>
                      <a:pt x="48" y="14"/>
                    </a:cubicBezTo>
                    <a:cubicBezTo>
                      <a:pt x="50" y="12"/>
                      <a:pt x="52" y="9"/>
                      <a:pt x="53" y="4"/>
                    </a:cubicBezTo>
                    <a:cubicBezTo>
                      <a:pt x="52" y="4"/>
                      <a:pt x="51" y="3"/>
                      <a:pt x="51" y="3"/>
                    </a:cubicBezTo>
                    <a:cubicBezTo>
                      <a:pt x="43" y="0"/>
                      <a:pt x="33" y="0"/>
                      <a:pt x="33" y="7"/>
                    </a:cubicBezTo>
                    <a:cubicBezTo>
                      <a:pt x="33" y="13"/>
                      <a:pt x="41" y="11"/>
                      <a:pt x="41" y="15"/>
                    </a:cubicBezTo>
                    <a:cubicBezTo>
                      <a:pt x="41" y="19"/>
                      <a:pt x="33" y="18"/>
                      <a:pt x="27" y="22"/>
                    </a:cubicBezTo>
                    <a:cubicBezTo>
                      <a:pt x="21" y="27"/>
                      <a:pt x="14" y="20"/>
                      <a:pt x="8" y="23"/>
                    </a:cubicBezTo>
                    <a:cubicBezTo>
                      <a:pt x="2" y="26"/>
                      <a:pt x="15" y="29"/>
                      <a:pt x="10" y="36"/>
                    </a:cubicBezTo>
                    <a:cubicBezTo>
                      <a:pt x="5" y="43"/>
                      <a:pt x="10" y="42"/>
                      <a:pt x="18" y="49"/>
                    </a:cubicBezTo>
                    <a:cubicBezTo>
                      <a:pt x="26" y="55"/>
                      <a:pt x="14" y="56"/>
                      <a:pt x="14" y="63"/>
                    </a:cubicBezTo>
                    <a:cubicBezTo>
                      <a:pt x="14" y="70"/>
                      <a:pt x="4" y="70"/>
                      <a:pt x="2" y="75"/>
                    </a:cubicBezTo>
                    <a:cubicBezTo>
                      <a:pt x="0" y="80"/>
                      <a:pt x="10" y="89"/>
                      <a:pt x="19" y="89"/>
                    </a:cubicBezTo>
                    <a:cubicBezTo>
                      <a:pt x="26" y="89"/>
                      <a:pt x="41" y="85"/>
                      <a:pt x="50" y="76"/>
                    </a:cubicBezTo>
                    <a:cubicBezTo>
                      <a:pt x="59" y="68"/>
                      <a:pt x="63" y="76"/>
                      <a:pt x="71" y="72"/>
                    </a:cubicBezTo>
                    <a:cubicBezTo>
                      <a:pt x="80" y="68"/>
                      <a:pt x="75" y="37"/>
                      <a:pt x="71" y="31"/>
                    </a:cubicBezTo>
                    <a:cubicBezTo>
                      <a:pt x="71" y="30"/>
                      <a:pt x="71" y="29"/>
                      <a:pt x="71" y="28"/>
                    </a:cubicBezTo>
                    <a:close/>
                  </a:path>
                </a:pathLst>
              </a:custGeom>
              <a:solidFill>
                <a:schemeClr val="accent6">
                  <a:lumMod val="20000"/>
                  <a:lumOff val="80000"/>
                </a:schemeClr>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30" name="Freeform 1567">
                <a:extLst>
                  <a:ext uri="{FF2B5EF4-FFF2-40B4-BE49-F238E27FC236}">
                    <a16:creationId xmlns:a16="http://schemas.microsoft.com/office/drawing/2014/main" id="{920D8150-EAF4-4656-B1F8-E9EDB84A1A5A}"/>
                  </a:ext>
                </a:extLst>
              </p:cNvPr>
              <p:cNvSpPr>
                <a:spLocks/>
              </p:cNvSpPr>
              <p:nvPr/>
            </p:nvSpPr>
            <p:spPr bwMode="auto">
              <a:xfrm>
                <a:off x="5008740" y="3672010"/>
                <a:ext cx="287348" cy="279409"/>
              </a:xfrm>
              <a:custGeom>
                <a:avLst/>
                <a:gdLst>
                  <a:gd name="T0" fmla="*/ 83 w 224"/>
                  <a:gd name="T1" fmla="*/ 214 h 224"/>
                  <a:gd name="T2" fmla="*/ 93 w 224"/>
                  <a:gd name="T3" fmla="*/ 209 h 224"/>
                  <a:gd name="T4" fmla="*/ 102 w 224"/>
                  <a:gd name="T5" fmla="*/ 222 h 224"/>
                  <a:gd name="T6" fmla="*/ 125 w 224"/>
                  <a:gd name="T7" fmla="*/ 221 h 224"/>
                  <a:gd name="T8" fmla="*/ 136 w 224"/>
                  <a:gd name="T9" fmla="*/ 210 h 224"/>
                  <a:gd name="T10" fmla="*/ 136 w 224"/>
                  <a:gd name="T11" fmla="*/ 93 h 224"/>
                  <a:gd name="T12" fmla="*/ 154 w 224"/>
                  <a:gd name="T13" fmla="*/ 87 h 224"/>
                  <a:gd name="T14" fmla="*/ 154 w 224"/>
                  <a:gd name="T15" fmla="*/ 26 h 224"/>
                  <a:gd name="T16" fmla="*/ 170 w 224"/>
                  <a:gd name="T17" fmla="*/ 24 h 224"/>
                  <a:gd name="T18" fmla="*/ 190 w 224"/>
                  <a:gd name="T19" fmla="*/ 18 h 224"/>
                  <a:gd name="T20" fmla="*/ 200 w 224"/>
                  <a:gd name="T21" fmla="*/ 25 h 224"/>
                  <a:gd name="T22" fmla="*/ 212 w 224"/>
                  <a:gd name="T23" fmla="*/ 17 h 224"/>
                  <a:gd name="T24" fmla="*/ 224 w 224"/>
                  <a:gd name="T25" fmla="*/ 15 h 224"/>
                  <a:gd name="T26" fmla="*/ 223 w 224"/>
                  <a:gd name="T27" fmla="*/ 11 h 224"/>
                  <a:gd name="T28" fmla="*/ 186 w 224"/>
                  <a:gd name="T29" fmla="*/ 14 h 224"/>
                  <a:gd name="T30" fmla="*/ 158 w 224"/>
                  <a:gd name="T31" fmla="*/ 15 h 224"/>
                  <a:gd name="T32" fmla="*/ 119 w 224"/>
                  <a:gd name="T33" fmla="*/ 15 h 224"/>
                  <a:gd name="T34" fmla="*/ 113 w 224"/>
                  <a:gd name="T35" fmla="*/ 9 h 224"/>
                  <a:gd name="T36" fmla="*/ 52 w 224"/>
                  <a:gd name="T37" fmla="*/ 9 h 224"/>
                  <a:gd name="T38" fmla="*/ 37 w 224"/>
                  <a:gd name="T39" fmla="*/ 5 h 224"/>
                  <a:gd name="T40" fmla="*/ 20 w 224"/>
                  <a:gd name="T41" fmla="*/ 4 h 224"/>
                  <a:gd name="T42" fmla="*/ 12 w 224"/>
                  <a:gd name="T43" fmla="*/ 0 h 224"/>
                  <a:gd name="T44" fmla="*/ 6 w 224"/>
                  <a:gd name="T45" fmla="*/ 5 h 224"/>
                  <a:gd name="T46" fmla="*/ 0 w 224"/>
                  <a:gd name="T47" fmla="*/ 6 h 224"/>
                  <a:gd name="T48" fmla="*/ 10 w 224"/>
                  <a:gd name="T49" fmla="*/ 29 h 224"/>
                  <a:gd name="T50" fmla="*/ 27 w 224"/>
                  <a:gd name="T51" fmla="*/ 65 h 224"/>
                  <a:gd name="T52" fmla="*/ 45 w 224"/>
                  <a:gd name="T53" fmla="*/ 102 h 224"/>
                  <a:gd name="T54" fmla="*/ 46 w 224"/>
                  <a:gd name="T55" fmla="*/ 132 h 224"/>
                  <a:gd name="T56" fmla="*/ 52 w 224"/>
                  <a:gd name="T57" fmla="*/ 159 h 224"/>
                  <a:gd name="T58" fmla="*/ 64 w 224"/>
                  <a:gd name="T59" fmla="*/ 202 h 224"/>
                  <a:gd name="T60" fmla="*/ 75 w 224"/>
                  <a:gd name="T61" fmla="*/ 216 h 224"/>
                  <a:gd name="T62" fmla="*/ 83 w 224"/>
                  <a:gd name="T63" fmla="*/ 21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4" h="224">
                    <a:moveTo>
                      <a:pt x="83" y="214"/>
                    </a:moveTo>
                    <a:cubicBezTo>
                      <a:pt x="83" y="211"/>
                      <a:pt x="89" y="204"/>
                      <a:pt x="93" y="209"/>
                    </a:cubicBezTo>
                    <a:cubicBezTo>
                      <a:pt x="96" y="214"/>
                      <a:pt x="95" y="222"/>
                      <a:pt x="102" y="222"/>
                    </a:cubicBezTo>
                    <a:cubicBezTo>
                      <a:pt x="109" y="222"/>
                      <a:pt x="122" y="224"/>
                      <a:pt x="125" y="221"/>
                    </a:cubicBezTo>
                    <a:cubicBezTo>
                      <a:pt x="127" y="218"/>
                      <a:pt x="136" y="215"/>
                      <a:pt x="136" y="210"/>
                    </a:cubicBezTo>
                    <a:cubicBezTo>
                      <a:pt x="136" y="204"/>
                      <a:pt x="136" y="98"/>
                      <a:pt x="136" y="93"/>
                    </a:cubicBezTo>
                    <a:cubicBezTo>
                      <a:pt x="136" y="89"/>
                      <a:pt x="154" y="93"/>
                      <a:pt x="154" y="87"/>
                    </a:cubicBezTo>
                    <a:cubicBezTo>
                      <a:pt x="154" y="80"/>
                      <a:pt x="154" y="26"/>
                      <a:pt x="154" y="26"/>
                    </a:cubicBezTo>
                    <a:cubicBezTo>
                      <a:pt x="154" y="26"/>
                      <a:pt x="167" y="25"/>
                      <a:pt x="170" y="24"/>
                    </a:cubicBezTo>
                    <a:cubicBezTo>
                      <a:pt x="174" y="23"/>
                      <a:pt x="187" y="16"/>
                      <a:pt x="190" y="18"/>
                    </a:cubicBezTo>
                    <a:cubicBezTo>
                      <a:pt x="193" y="20"/>
                      <a:pt x="198" y="28"/>
                      <a:pt x="200" y="25"/>
                    </a:cubicBezTo>
                    <a:cubicBezTo>
                      <a:pt x="202" y="23"/>
                      <a:pt x="207" y="17"/>
                      <a:pt x="212" y="17"/>
                    </a:cubicBezTo>
                    <a:cubicBezTo>
                      <a:pt x="215" y="17"/>
                      <a:pt x="220" y="16"/>
                      <a:pt x="224" y="15"/>
                    </a:cubicBezTo>
                    <a:cubicBezTo>
                      <a:pt x="223" y="13"/>
                      <a:pt x="223" y="12"/>
                      <a:pt x="223" y="11"/>
                    </a:cubicBezTo>
                    <a:cubicBezTo>
                      <a:pt x="223" y="7"/>
                      <a:pt x="191" y="12"/>
                      <a:pt x="186" y="14"/>
                    </a:cubicBezTo>
                    <a:cubicBezTo>
                      <a:pt x="180" y="15"/>
                      <a:pt x="164" y="18"/>
                      <a:pt x="158" y="15"/>
                    </a:cubicBezTo>
                    <a:cubicBezTo>
                      <a:pt x="153" y="13"/>
                      <a:pt x="119" y="15"/>
                      <a:pt x="119" y="15"/>
                    </a:cubicBezTo>
                    <a:cubicBezTo>
                      <a:pt x="113" y="9"/>
                      <a:pt x="113" y="9"/>
                      <a:pt x="113" y="9"/>
                    </a:cubicBezTo>
                    <a:cubicBezTo>
                      <a:pt x="113" y="9"/>
                      <a:pt x="59" y="9"/>
                      <a:pt x="52" y="9"/>
                    </a:cubicBezTo>
                    <a:cubicBezTo>
                      <a:pt x="46" y="9"/>
                      <a:pt x="42" y="8"/>
                      <a:pt x="37" y="5"/>
                    </a:cubicBezTo>
                    <a:cubicBezTo>
                      <a:pt x="31" y="1"/>
                      <a:pt x="26" y="1"/>
                      <a:pt x="20" y="4"/>
                    </a:cubicBezTo>
                    <a:cubicBezTo>
                      <a:pt x="14" y="7"/>
                      <a:pt x="16" y="0"/>
                      <a:pt x="12" y="0"/>
                    </a:cubicBezTo>
                    <a:cubicBezTo>
                      <a:pt x="7" y="0"/>
                      <a:pt x="6" y="5"/>
                      <a:pt x="6" y="5"/>
                    </a:cubicBezTo>
                    <a:cubicBezTo>
                      <a:pt x="0" y="6"/>
                      <a:pt x="0" y="6"/>
                      <a:pt x="0" y="6"/>
                    </a:cubicBezTo>
                    <a:cubicBezTo>
                      <a:pt x="0" y="12"/>
                      <a:pt x="4" y="22"/>
                      <a:pt x="10" y="29"/>
                    </a:cubicBezTo>
                    <a:cubicBezTo>
                      <a:pt x="16" y="37"/>
                      <a:pt x="23" y="52"/>
                      <a:pt x="27" y="65"/>
                    </a:cubicBezTo>
                    <a:cubicBezTo>
                      <a:pt x="31" y="78"/>
                      <a:pt x="42" y="92"/>
                      <a:pt x="45" y="102"/>
                    </a:cubicBezTo>
                    <a:cubicBezTo>
                      <a:pt x="48" y="112"/>
                      <a:pt x="43" y="126"/>
                      <a:pt x="46" y="132"/>
                    </a:cubicBezTo>
                    <a:cubicBezTo>
                      <a:pt x="49" y="138"/>
                      <a:pt x="51" y="149"/>
                      <a:pt x="52" y="159"/>
                    </a:cubicBezTo>
                    <a:cubicBezTo>
                      <a:pt x="54" y="170"/>
                      <a:pt x="55" y="193"/>
                      <a:pt x="64" y="202"/>
                    </a:cubicBezTo>
                    <a:cubicBezTo>
                      <a:pt x="68" y="206"/>
                      <a:pt x="72" y="211"/>
                      <a:pt x="75" y="216"/>
                    </a:cubicBezTo>
                    <a:cubicBezTo>
                      <a:pt x="80" y="217"/>
                      <a:pt x="83" y="217"/>
                      <a:pt x="83" y="214"/>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31" name="Freeform 1568">
                <a:extLst>
                  <a:ext uri="{FF2B5EF4-FFF2-40B4-BE49-F238E27FC236}">
                    <a16:creationId xmlns:a16="http://schemas.microsoft.com/office/drawing/2014/main" id="{5A239D06-832B-4197-A5D0-D220C1EB557A}"/>
                  </a:ext>
                </a:extLst>
              </p:cNvPr>
              <p:cNvSpPr>
                <a:spLocks/>
              </p:cNvSpPr>
              <p:nvPr/>
            </p:nvSpPr>
            <p:spPr bwMode="auto">
              <a:xfrm>
                <a:off x="5296087" y="3641847"/>
                <a:ext cx="180981" cy="152405"/>
              </a:xfrm>
              <a:custGeom>
                <a:avLst/>
                <a:gdLst>
                  <a:gd name="T0" fmla="*/ 94 w 141"/>
                  <a:gd name="T1" fmla="*/ 5 h 122"/>
                  <a:gd name="T2" fmla="*/ 91 w 141"/>
                  <a:gd name="T3" fmla="*/ 0 h 122"/>
                  <a:gd name="T4" fmla="*/ 76 w 141"/>
                  <a:gd name="T5" fmla="*/ 0 h 122"/>
                  <a:gd name="T6" fmla="*/ 66 w 141"/>
                  <a:gd name="T7" fmla="*/ 9 h 122"/>
                  <a:gd name="T8" fmla="*/ 50 w 141"/>
                  <a:gd name="T9" fmla="*/ 21 h 122"/>
                  <a:gd name="T10" fmla="*/ 31 w 141"/>
                  <a:gd name="T11" fmla="*/ 41 h 122"/>
                  <a:gd name="T12" fmla="*/ 9 w 141"/>
                  <a:gd name="T13" fmla="*/ 38 h 122"/>
                  <a:gd name="T14" fmla="*/ 0 w 141"/>
                  <a:gd name="T15" fmla="*/ 39 h 122"/>
                  <a:gd name="T16" fmla="*/ 10 w 141"/>
                  <a:gd name="T17" fmla="*/ 49 h 122"/>
                  <a:gd name="T18" fmla="*/ 20 w 141"/>
                  <a:gd name="T19" fmla="*/ 70 h 122"/>
                  <a:gd name="T20" fmla="*/ 37 w 141"/>
                  <a:gd name="T21" fmla="*/ 83 h 122"/>
                  <a:gd name="T22" fmla="*/ 44 w 141"/>
                  <a:gd name="T23" fmla="*/ 96 h 122"/>
                  <a:gd name="T24" fmla="*/ 57 w 141"/>
                  <a:gd name="T25" fmla="*/ 108 h 122"/>
                  <a:gd name="T26" fmla="*/ 69 w 141"/>
                  <a:gd name="T27" fmla="*/ 116 h 122"/>
                  <a:gd name="T28" fmla="*/ 86 w 141"/>
                  <a:gd name="T29" fmla="*/ 119 h 122"/>
                  <a:gd name="T30" fmla="*/ 106 w 141"/>
                  <a:gd name="T31" fmla="*/ 122 h 122"/>
                  <a:gd name="T32" fmla="*/ 124 w 141"/>
                  <a:gd name="T33" fmla="*/ 105 h 122"/>
                  <a:gd name="T34" fmla="*/ 129 w 141"/>
                  <a:gd name="T35" fmla="*/ 87 h 122"/>
                  <a:gd name="T36" fmla="*/ 138 w 141"/>
                  <a:gd name="T37" fmla="*/ 74 h 122"/>
                  <a:gd name="T38" fmla="*/ 133 w 141"/>
                  <a:gd name="T39" fmla="*/ 61 h 122"/>
                  <a:gd name="T40" fmla="*/ 137 w 141"/>
                  <a:gd name="T41" fmla="*/ 45 h 122"/>
                  <a:gd name="T42" fmla="*/ 137 w 141"/>
                  <a:gd name="T43" fmla="*/ 18 h 122"/>
                  <a:gd name="T44" fmla="*/ 116 w 141"/>
                  <a:gd name="T45" fmla="*/ 11 h 122"/>
                  <a:gd name="T46" fmla="*/ 94 w 141"/>
                  <a:gd name="T47" fmla="*/ 5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1" h="122">
                    <a:moveTo>
                      <a:pt x="94" y="5"/>
                    </a:moveTo>
                    <a:cubicBezTo>
                      <a:pt x="91" y="0"/>
                      <a:pt x="91" y="0"/>
                      <a:pt x="91" y="0"/>
                    </a:cubicBezTo>
                    <a:cubicBezTo>
                      <a:pt x="76" y="0"/>
                      <a:pt x="76" y="0"/>
                      <a:pt x="76" y="0"/>
                    </a:cubicBezTo>
                    <a:cubicBezTo>
                      <a:pt x="66" y="3"/>
                      <a:pt x="66" y="6"/>
                      <a:pt x="66" y="9"/>
                    </a:cubicBezTo>
                    <a:cubicBezTo>
                      <a:pt x="66" y="12"/>
                      <a:pt x="56" y="19"/>
                      <a:pt x="50" y="21"/>
                    </a:cubicBezTo>
                    <a:cubicBezTo>
                      <a:pt x="43" y="24"/>
                      <a:pt x="36" y="39"/>
                      <a:pt x="31" y="41"/>
                    </a:cubicBezTo>
                    <a:cubicBezTo>
                      <a:pt x="27" y="43"/>
                      <a:pt x="13" y="38"/>
                      <a:pt x="9" y="38"/>
                    </a:cubicBezTo>
                    <a:cubicBezTo>
                      <a:pt x="7" y="37"/>
                      <a:pt x="4" y="38"/>
                      <a:pt x="0" y="39"/>
                    </a:cubicBezTo>
                    <a:cubicBezTo>
                      <a:pt x="3" y="44"/>
                      <a:pt x="8" y="49"/>
                      <a:pt x="10" y="49"/>
                    </a:cubicBezTo>
                    <a:cubicBezTo>
                      <a:pt x="13" y="49"/>
                      <a:pt x="14" y="68"/>
                      <a:pt x="20" y="70"/>
                    </a:cubicBezTo>
                    <a:cubicBezTo>
                      <a:pt x="26" y="73"/>
                      <a:pt x="37" y="79"/>
                      <a:pt x="37" y="83"/>
                    </a:cubicBezTo>
                    <a:cubicBezTo>
                      <a:pt x="37" y="86"/>
                      <a:pt x="44" y="91"/>
                      <a:pt x="44" y="96"/>
                    </a:cubicBezTo>
                    <a:cubicBezTo>
                      <a:pt x="44" y="101"/>
                      <a:pt x="51" y="108"/>
                      <a:pt x="57" y="108"/>
                    </a:cubicBezTo>
                    <a:cubicBezTo>
                      <a:pt x="68" y="108"/>
                      <a:pt x="69" y="112"/>
                      <a:pt x="69" y="116"/>
                    </a:cubicBezTo>
                    <a:cubicBezTo>
                      <a:pt x="69" y="119"/>
                      <a:pt x="84" y="116"/>
                      <a:pt x="86" y="119"/>
                    </a:cubicBezTo>
                    <a:cubicBezTo>
                      <a:pt x="88" y="122"/>
                      <a:pt x="103" y="121"/>
                      <a:pt x="106" y="122"/>
                    </a:cubicBezTo>
                    <a:cubicBezTo>
                      <a:pt x="112" y="116"/>
                      <a:pt x="121" y="109"/>
                      <a:pt x="124" y="105"/>
                    </a:cubicBezTo>
                    <a:cubicBezTo>
                      <a:pt x="129" y="98"/>
                      <a:pt x="125" y="90"/>
                      <a:pt x="129" y="87"/>
                    </a:cubicBezTo>
                    <a:cubicBezTo>
                      <a:pt x="133" y="85"/>
                      <a:pt x="141" y="75"/>
                      <a:pt x="138" y="74"/>
                    </a:cubicBezTo>
                    <a:cubicBezTo>
                      <a:pt x="135" y="73"/>
                      <a:pt x="137" y="66"/>
                      <a:pt x="133" y="61"/>
                    </a:cubicBezTo>
                    <a:cubicBezTo>
                      <a:pt x="128" y="56"/>
                      <a:pt x="138" y="54"/>
                      <a:pt x="137" y="45"/>
                    </a:cubicBezTo>
                    <a:cubicBezTo>
                      <a:pt x="137" y="37"/>
                      <a:pt x="139" y="19"/>
                      <a:pt x="137" y="18"/>
                    </a:cubicBezTo>
                    <a:cubicBezTo>
                      <a:pt x="134" y="16"/>
                      <a:pt x="123" y="15"/>
                      <a:pt x="116" y="11"/>
                    </a:cubicBezTo>
                    <a:cubicBezTo>
                      <a:pt x="109" y="6"/>
                      <a:pt x="94" y="5"/>
                      <a:pt x="94" y="5"/>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32" name="Freeform 1569">
                <a:extLst>
                  <a:ext uri="{FF2B5EF4-FFF2-40B4-BE49-F238E27FC236}">
                    <a16:creationId xmlns:a16="http://schemas.microsoft.com/office/drawing/2014/main" id="{6D1DDA5B-407B-4F8C-AB1B-51A09A990517}"/>
                  </a:ext>
                </a:extLst>
              </p:cNvPr>
              <p:cNvSpPr>
                <a:spLocks/>
              </p:cNvSpPr>
              <p:nvPr/>
            </p:nvSpPr>
            <p:spPr bwMode="auto">
              <a:xfrm>
                <a:off x="5183371" y="3691061"/>
                <a:ext cx="201620" cy="212732"/>
              </a:xfrm>
              <a:custGeom>
                <a:avLst/>
                <a:gdLst>
                  <a:gd name="T0" fmla="*/ 145 w 157"/>
                  <a:gd name="T1" fmla="*/ 69 h 171"/>
                  <a:gd name="T2" fmla="*/ 132 w 157"/>
                  <a:gd name="T3" fmla="*/ 57 h 171"/>
                  <a:gd name="T4" fmla="*/ 125 w 157"/>
                  <a:gd name="T5" fmla="*/ 44 h 171"/>
                  <a:gd name="T6" fmla="*/ 108 w 157"/>
                  <a:gd name="T7" fmla="*/ 31 h 171"/>
                  <a:gd name="T8" fmla="*/ 98 w 157"/>
                  <a:gd name="T9" fmla="*/ 10 h 171"/>
                  <a:gd name="T10" fmla="*/ 88 w 157"/>
                  <a:gd name="T11" fmla="*/ 0 h 171"/>
                  <a:gd name="T12" fmla="*/ 76 w 157"/>
                  <a:gd name="T13" fmla="*/ 2 h 171"/>
                  <a:gd name="T14" fmla="*/ 64 w 157"/>
                  <a:gd name="T15" fmla="*/ 10 h 171"/>
                  <a:gd name="T16" fmla="*/ 54 w 157"/>
                  <a:gd name="T17" fmla="*/ 3 h 171"/>
                  <a:gd name="T18" fmla="*/ 34 w 157"/>
                  <a:gd name="T19" fmla="*/ 9 h 171"/>
                  <a:gd name="T20" fmla="*/ 18 w 157"/>
                  <a:gd name="T21" fmla="*/ 11 h 171"/>
                  <a:gd name="T22" fmla="*/ 18 w 157"/>
                  <a:gd name="T23" fmla="*/ 72 h 171"/>
                  <a:gd name="T24" fmla="*/ 0 w 157"/>
                  <a:gd name="T25" fmla="*/ 78 h 171"/>
                  <a:gd name="T26" fmla="*/ 0 w 157"/>
                  <a:gd name="T27" fmla="*/ 130 h 171"/>
                  <a:gd name="T28" fmla="*/ 8 w 157"/>
                  <a:gd name="T29" fmla="*/ 136 h 171"/>
                  <a:gd name="T30" fmla="*/ 14 w 157"/>
                  <a:gd name="T31" fmla="*/ 156 h 171"/>
                  <a:gd name="T32" fmla="*/ 10 w 157"/>
                  <a:gd name="T33" fmla="*/ 160 h 171"/>
                  <a:gd name="T34" fmla="*/ 14 w 157"/>
                  <a:gd name="T35" fmla="*/ 168 h 171"/>
                  <a:gd name="T36" fmla="*/ 31 w 157"/>
                  <a:gd name="T37" fmla="*/ 167 h 171"/>
                  <a:gd name="T38" fmla="*/ 47 w 157"/>
                  <a:gd name="T39" fmla="*/ 148 h 171"/>
                  <a:gd name="T40" fmla="*/ 59 w 157"/>
                  <a:gd name="T41" fmla="*/ 139 h 171"/>
                  <a:gd name="T42" fmla="*/ 80 w 157"/>
                  <a:gd name="T43" fmla="*/ 146 h 171"/>
                  <a:gd name="T44" fmla="*/ 97 w 157"/>
                  <a:gd name="T45" fmla="*/ 138 h 171"/>
                  <a:gd name="T46" fmla="*/ 104 w 157"/>
                  <a:gd name="T47" fmla="*/ 125 h 171"/>
                  <a:gd name="T48" fmla="*/ 119 w 157"/>
                  <a:gd name="T49" fmla="*/ 114 h 171"/>
                  <a:gd name="T50" fmla="*/ 126 w 157"/>
                  <a:gd name="T51" fmla="*/ 102 h 171"/>
                  <a:gd name="T52" fmla="*/ 140 w 157"/>
                  <a:gd name="T53" fmla="*/ 91 h 171"/>
                  <a:gd name="T54" fmla="*/ 151 w 157"/>
                  <a:gd name="T55" fmla="*/ 85 h 171"/>
                  <a:gd name="T56" fmla="*/ 157 w 157"/>
                  <a:gd name="T57" fmla="*/ 77 h 171"/>
                  <a:gd name="T58" fmla="*/ 157 w 157"/>
                  <a:gd name="T59" fmla="*/ 77 h 171"/>
                  <a:gd name="T60" fmla="*/ 145 w 157"/>
                  <a:gd name="T61" fmla="*/ 69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7" h="171">
                    <a:moveTo>
                      <a:pt x="145" y="69"/>
                    </a:moveTo>
                    <a:cubicBezTo>
                      <a:pt x="139" y="69"/>
                      <a:pt x="132" y="62"/>
                      <a:pt x="132" y="57"/>
                    </a:cubicBezTo>
                    <a:cubicBezTo>
                      <a:pt x="132" y="52"/>
                      <a:pt x="125" y="47"/>
                      <a:pt x="125" y="44"/>
                    </a:cubicBezTo>
                    <a:cubicBezTo>
                      <a:pt x="125" y="40"/>
                      <a:pt x="114" y="34"/>
                      <a:pt x="108" y="31"/>
                    </a:cubicBezTo>
                    <a:cubicBezTo>
                      <a:pt x="102" y="29"/>
                      <a:pt x="101" y="10"/>
                      <a:pt x="98" y="10"/>
                    </a:cubicBezTo>
                    <a:cubicBezTo>
                      <a:pt x="96" y="10"/>
                      <a:pt x="91" y="5"/>
                      <a:pt x="88" y="0"/>
                    </a:cubicBezTo>
                    <a:cubicBezTo>
                      <a:pt x="84" y="1"/>
                      <a:pt x="79" y="2"/>
                      <a:pt x="76" y="2"/>
                    </a:cubicBezTo>
                    <a:cubicBezTo>
                      <a:pt x="71" y="2"/>
                      <a:pt x="66" y="8"/>
                      <a:pt x="64" y="10"/>
                    </a:cubicBezTo>
                    <a:cubicBezTo>
                      <a:pt x="62" y="13"/>
                      <a:pt x="57" y="5"/>
                      <a:pt x="54" y="3"/>
                    </a:cubicBezTo>
                    <a:cubicBezTo>
                      <a:pt x="51" y="1"/>
                      <a:pt x="38" y="8"/>
                      <a:pt x="34" y="9"/>
                    </a:cubicBezTo>
                    <a:cubicBezTo>
                      <a:pt x="31" y="10"/>
                      <a:pt x="18" y="11"/>
                      <a:pt x="18" y="11"/>
                    </a:cubicBezTo>
                    <a:cubicBezTo>
                      <a:pt x="18" y="11"/>
                      <a:pt x="18" y="65"/>
                      <a:pt x="18" y="72"/>
                    </a:cubicBezTo>
                    <a:cubicBezTo>
                      <a:pt x="18" y="78"/>
                      <a:pt x="0" y="74"/>
                      <a:pt x="0" y="78"/>
                    </a:cubicBezTo>
                    <a:cubicBezTo>
                      <a:pt x="0" y="80"/>
                      <a:pt x="0" y="104"/>
                      <a:pt x="0" y="130"/>
                    </a:cubicBezTo>
                    <a:cubicBezTo>
                      <a:pt x="4" y="132"/>
                      <a:pt x="7" y="134"/>
                      <a:pt x="8" y="136"/>
                    </a:cubicBezTo>
                    <a:cubicBezTo>
                      <a:pt x="10" y="141"/>
                      <a:pt x="15" y="152"/>
                      <a:pt x="14" y="156"/>
                    </a:cubicBezTo>
                    <a:cubicBezTo>
                      <a:pt x="13" y="159"/>
                      <a:pt x="10" y="157"/>
                      <a:pt x="10" y="160"/>
                    </a:cubicBezTo>
                    <a:cubicBezTo>
                      <a:pt x="10" y="163"/>
                      <a:pt x="8" y="168"/>
                      <a:pt x="14" y="168"/>
                    </a:cubicBezTo>
                    <a:cubicBezTo>
                      <a:pt x="19" y="168"/>
                      <a:pt x="28" y="171"/>
                      <a:pt x="31" y="167"/>
                    </a:cubicBezTo>
                    <a:cubicBezTo>
                      <a:pt x="35" y="162"/>
                      <a:pt x="47" y="153"/>
                      <a:pt x="47" y="148"/>
                    </a:cubicBezTo>
                    <a:cubicBezTo>
                      <a:pt x="48" y="144"/>
                      <a:pt x="51" y="133"/>
                      <a:pt x="59" y="139"/>
                    </a:cubicBezTo>
                    <a:cubicBezTo>
                      <a:pt x="68" y="145"/>
                      <a:pt x="69" y="146"/>
                      <a:pt x="80" y="146"/>
                    </a:cubicBezTo>
                    <a:cubicBezTo>
                      <a:pt x="92" y="146"/>
                      <a:pt x="95" y="145"/>
                      <a:pt x="97" y="138"/>
                    </a:cubicBezTo>
                    <a:cubicBezTo>
                      <a:pt x="99" y="131"/>
                      <a:pt x="97" y="125"/>
                      <a:pt x="104" y="125"/>
                    </a:cubicBezTo>
                    <a:cubicBezTo>
                      <a:pt x="111" y="125"/>
                      <a:pt x="119" y="119"/>
                      <a:pt x="119" y="114"/>
                    </a:cubicBezTo>
                    <a:cubicBezTo>
                      <a:pt x="119" y="109"/>
                      <a:pt x="122" y="102"/>
                      <a:pt x="126" y="102"/>
                    </a:cubicBezTo>
                    <a:cubicBezTo>
                      <a:pt x="130" y="102"/>
                      <a:pt x="139" y="97"/>
                      <a:pt x="140" y="91"/>
                    </a:cubicBezTo>
                    <a:cubicBezTo>
                      <a:pt x="141" y="86"/>
                      <a:pt x="149" y="88"/>
                      <a:pt x="151" y="85"/>
                    </a:cubicBezTo>
                    <a:cubicBezTo>
                      <a:pt x="153" y="84"/>
                      <a:pt x="155" y="80"/>
                      <a:pt x="157" y="77"/>
                    </a:cubicBezTo>
                    <a:cubicBezTo>
                      <a:pt x="157" y="77"/>
                      <a:pt x="157" y="77"/>
                      <a:pt x="157" y="77"/>
                    </a:cubicBezTo>
                    <a:cubicBezTo>
                      <a:pt x="157" y="73"/>
                      <a:pt x="156" y="69"/>
                      <a:pt x="145" y="69"/>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33" name="Freeform 1570">
                <a:extLst>
                  <a:ext uri="{FF2B5EF4-FFF2-40B4-BE49-F238E27FC236}">
                    <a16:creationId xmlns:a16="http://schemas.microsoft.com/office/drawing/2014/main" id="{83C87A86-4083-4B88-9D85-7056BEFBE002}"/>
                  </a:ext>
                </a:extLst>
              </p:cNvPr>
              <p:cNvSpPr>
                <a:spLocks/>
              </p:cNvSpPr>
              <p:nvPr/>
            </p:nvSpPr>
            <p:spPr bwMode="auto">
              <a:xfrm>
                <a:off x="5421504" y="3875217"/>
                <a:ext cx="30164" cy="36514"/>
              </a:xfrm>
              <a:custGeom>
                <a:avLst/>
                <a:gdLst>
                  <a:gd name="T0" fmla="*/ 12 w 24"/>
                  <a:gd name="T1" fmla="*/ 0 h 30"/>
                  <a:gd name="T2" fmla="*/ 0 w 24"/>
                  <a:gd name="T3" fmla="*/ 13 h 30"/>
                  <a:gd name="T4" fmla="*/ 11 w 24"/>
                  <a:gd name="T5" fmla="*/ 29 h 30"/>
                  <a:gd name="T6" fmla="*/ 21 w 24"/>
                  <a:gd name="T7" fmla="*/ 25 h 30"/>
                  <a:gd name="T8" fmla="*/ 24 w 24"/>
                  <a:gd name="T9" fmla="*/ 20 h 30"/>
                  <a:gd name="T10" fmla="*/ 22 w 24"/>
                  <a:gd name="T11" fmla="*/ 5 h 30"/>
                  <a:gd name="T12" fmla="*/ 12 w 24"/>
                  <a:gd name="T13" fmla="*/ 0 h 30"/>
                </a:gdLst>
                <a:ahLst/>
                <a:cxnLst>
                  <a:cxn ang="0">
                    <a:pos x="T0" y="T1"/>
                  </a:cxn>
                  <a:cxn ang="0">
                    <a:pos x="T2" y="T3"/>
                  </a:cxn>
                  <a:cxn ang="0">
                    <a:pos x="T4" y="T5"/>
                  </a:cxn>
                  <a:cxn ang="0">
                    <a:pos x="T6" y="T7"/>
                  </a:cxn>
                  <a:cxn ang="0">
                    <a:pos x="T8" y="T9"/>
                  </a:cxn>
                  <a:cxn ang="0">
                    <a:pos x="T10" y="T11"/>
                  </a:cxn>
                  <a:cxn ang="0">
                    <a:pos x="T12" y="T13"/>
                  </a:cxn>
                </a:cxnLst>
                <a:rect l="0" t="0" r="r" b="b"/>
                <a:pathLst>
                  <a:path w="24" h="30">
                    <a:moveTo>
                      <a:pt x="12" y="0"/>
                    </a:moveTo>
                    <a:cubicBezTo>
                      <a:pt x="8" y="0"/>
                      <a:pt x="0" y="11"/>
                      <a:pt x="0" y="13"/>
                    </a:cubicBezTo>
                    <a:cubicBezTo>
                      <a:pt x="0" y="15"/>
                      <a:pt x="6" y="29"/>
                      <a:pt x="11" y="29"/>
                    </a:cubicBezTo>
                    <a:cubicBezTo>
                      <a:pt x="17" y="30"/>
                      <a:pt x="21" y="29"/>
                      <a:pt x="21" y="25"/>
                    </a:cubicBezTo>
                    <a:cubicBezTo>
                      <a:pt x="21" y="23"/>
                      <a:pt x="23" y="22"/>
                      <a:pt x="24" y="20"/>
                    </a:cubicBezTo>
                    <a:cubicBezTo>
                      <a:pt x="24" y="17"/>
                      <a:pt x="23" y="10"/>
                      <a:pt x="22" y="5"/>
                    </a:cubicBezTo>
                    <a:cubicBezTo>
                      <a:pt x="19" y="3"/>
                      <a:pt x="15" y="0"/>
                      <a:pt x="12" y="0"/>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34" name="Freeform 1571">
                <a:extLst>
                  <a:ext uri="{FF2B5EF4-FFF2-40B4-BE49-F238E27FC236}">
                    <a16:creationId xmlns:a16="http://schemas.microsoft.com/office/drawing/2014/main" id="{FA020A14-37FB-4F49-A565-575C81E59C66}"/>
                  </a:ext>
                </a:extLst>
              </p:cNvPr>
              <p:cNvSpPr>
                <a:spLocks/>
              </p:cNvSpPr>
              <p:nvPr/>
            </p:nvSpPr>
            <p:spPr bwMode="auto">
              <a:xfrm>
                <a:off x="5340539" y="3937131"/>
                <a:ext cx="49214" cy="53977"/>
              </a:xfrm>
              <a:custGeom>
                <a:avLst/>
                <a:gdLst>
                  <a:gd name="T0" fmla="*/ 28 w 39"/>
                  <a:gd name="T1" fmla="*/ 5 h 43"/>
                  <a:gd name="T2" fmla="*/ 10 w 39"/>
                  <a:gd name="T3" fmla="*/ 12 h 43"/>
                  <a:gd name="T4" fmla="*/ 0 w 39"/>
                  <a:gd name="T5" fmla="*/ 27 h 43"/>
                  <a:gd name="T6" fmla="*/ 10 w 39"/>
                  <a:gd name="T7" fmla="*/ 42 h 43"/>
                  <a:gd name="T8" fmla="*/ 17 w 39"/>
                  <a:gd name="T9" fmla="*/ 43 h 43"/>
                  <a:gd name="T10" fmla="*/ 21 w 39"/>
                  <a:gd name="T11" fmla="*/ 34 h 43"/>
                  <a:gd name="T12" fmla="*/ 33 w 39"/>
                  <a:gd name="T13" fmla="*/ 31 h 43"/>
                  <a:gd name="T14" fmla="*/ 39 w 39"/>
                  <a:gd name="T15" fmla="*/ 18 h 43"/>
                  <a:gd name="T16" fmla="*/ 28 w 39"/>
                  <a:gd name="T17" fmla="*/ 5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43">
                    <a:moveTo>
                      <a:pt x="28" y="5"/>
                    </a:moveTo>
                    <a:cubicBezTo>
                      <a:pt x="26" y="0"/>
                      <a:pt x="12" y="8"/>
                      <a:pt x="10" y="12"/>
                    </a:cubicBezTo>
                    <a:cubicBezTo>
                      <a:pt x="8" y="16"/>
                      <a:pt x="0" y="27"/>
                      <a:pt x="0" y="27"/>
                    </a:cubicBezTo>
                    <a:cubicBezTo>
                      <a:pt x="10" y="42"/>
                      <a:pt x="10" y="42"/>
                      <a:pt x="10" y="42"/>
                    </a:cubicBezTo>
                    <a:cubicBezTo>
                      <a:pt x="17" y="43"/>
                      <a:pt x="17" y="43"/>
                      <a:pt x="17" y="43"/>
                    </a:cubicBezTo>
                    <a:cubicBezTo>
                      <a:pt x="17" y="43"/>
                      <a:pt x="19" y="38"/>
                      <a:pt x="21" y="34"/>
                    </a:cubicBezTo>
                    <a:cubicBezTo>
                      <a:pt x="24" y="30"/>
                      <a:pt x="33" y="35"/>
                      <a:pt x="33" y="31"/>
                    </a:cubicBezTo>
                    <a:cubicBezTo>
                      <a:pt x="33" y="26"/>
                      <a:pt x="39" y="22"/>
                      <a:pt x="39" y="18"/>
                    </a:cubicBezTo>
                    <a:cubicBezTo>
                      <a:pt x="39" y="14"/>
                      <a:pt x="30" y="9"/>
                      <a:pt x="28" y="5"/>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35" name="Freeform 1572">
                <a:extLst>
                  <a:ext uri="{FF2B5EF4-FFF2-40B4-BE49-F238E27FC236}">
                    <a16:creationId xmlns:a16="http://schemas.microsoft.com/office/drawing/2014/main" id="{63CA5523-9441-4141-BE53-3D0A1BD7AD22}"/>
                  </a:ext>
                </a:extLst>
              </p:cNvPr>
              <p:cNvSpPr>
                <a:spLocks noEditPoints="1"/>
              </p:cNvSpPr>
              <p:nvPr/>
            </p:nvSpPr>
            <p:spPr bwMode="auto">
              <a:xfrm>
                <a:off x="5105581" y="3786314"/>
                <a:ext cx="363550" cy="312748"/>
              </a:xfrm>
              <a:custGeom>
                <a:avLst/>
                <a:gdLst>
                  <a:gd name="T0" fmla="*/ 270 w 283"/>
                  <a:gd name="T1" fmla="*/ 92 h 249"/>
                  <a:gd name="T2" fmla="*/ 270 w 283"/>
                  <a:gd name="T3" fmla="*/ 90 h 249"/>
                  <a:gd name="T4" fmla="*/ 267 w 283"/>
                  <a:gd name="T5" fmla="*/ 95 h 249"/>
                  <a:gd name="T6" fmla="*/ 257 w 283"/>
                  <a:gd name="T7" fmla="*/ 99 h 249"/>
                  <a:gd name="T8" fmla="*/ 246 w 283"/>
                  <a:gd name="T9" fmla="*/ 83 h 249"/>
                  <a:gd name="T10" fmla="*/ 258 w 283"/>
                  <a:gd name="T11" fmla="*/ 70 h 249"/>
                  <a:gd name="T12" fmla="*/ 268 w 283"/>
                  <a:gd name="T13" fmla="*/ 75 h 249"/>
                  <a:gd name="T14" fmla="*/ 268 w 283"/>
                  <a:gd name="T15" fmla="*/ 72 h 249"/>
                  <a:gd name="T16" fmla="*/ 267 w 283"/>
                  <a:gd name="T17" fmla="*/ 40 h 249"/>
                  <a:gd name="T18" fmla="*/ 256 w 283"/>
                  <a:gd name="T19" fmla="*/ 7 h 249"/>
                  <a:gd name="T20" fmla="*/ 235 w 283"/>
                  <a:gd name="T21" fmla="*/ 3 h 249"/>
                  <a:gd name="T22" fmla="*/ 218 w 283"/>
                  <a:gd name="T23" fmla="*/ 0 h 249"/>
                  <a:gd name="T24" fmla="*/ 212 w 283"/>
                  <a:gd name="T25" fmla="*/ 8 h 249"/>
                  <a:gd name="T26" fmla="*/ 201 w 283"/>
                  <a:gd name="T27" fmla="*/ 14 h 249"/>
                  <a:gd name="T28" fmla="*/ 187 w 283"/>
                  <a:gd name="T29" fmla="*/ 25 h 249"/>
                  <a:gd name="T30" fmla="*/ 180 w 283"/>
                  <a:gd name="T31" fmla="*/ 37 h 249"/>
                  <a:gd name="T32" fmla="*/ 165 w 283"/>
                  <a:gd name="T33" fmla="*/ 48 h 249"/>
                  <a:gd name="T34" fmla="*/ 158 w 283"/>
                  <a:gd name="T35" fmla="*/ 61 h 249"/>
                  <a:gd name="T36" fmla="*/ 141 w 283"/>
                  <a:gd name="T37" fmla="*/ 69 h 249"/>
                  <a:gd name="T38" fmla="*/ 120 w 283"/>
                  <a:gd name="T39" fmla="*/ 62 h 249"/>
                  <a:gd name="T40" fmla="*/ 108 w 283"/>
                  <a:gd name="T41" fmla="*/ 71 h 249"/>
                  <a:gd name="T42" fmla="*/ 92 w 283"/>
                  <a:gd name="T43" fmla="*/ 90 h 249"/>
                  <a:gd name="T44" fmla="*/ 75 w 283"/>
                  <a:gd name="T45" fmla="*/ 91 h 249"/>
                  <a:gd name="T46" fmla="*/ 71 w 283"/>
                  <a:gd name="T47" fmla="*/ 83 h 249"/>
                  <a:gd name="T48" fmla="*/ 75 w 283"/>
                  <a:gd name="T49" fmla="*/ 79 h 249"/>
                  <a:gd name="T50" fmla="*/ 69 w 283"/>
                  <a:gd name="T51" fmla="*/ 59 h 249"/>
                  <a:gd name="T52" fmla="*/ 61 w 283"/>
                  <a:gd name="T53" fmla="*/ 53 h 249"/>
                  <a:gd name="T54" fmla="*/ 61 w 283"/>
                  <a:gd name="T55" fmla="*/ 118 h 249"/>
                  <a:gd name="T56" fmla="*/ 50 w 283"/>
                  <a:gd name="T57" fmla="*/ 129 h 249"/>
                  <a:gd name="T58" fmla="*/ 27 w 283"/>
                  <a:gd name="T59" fmla="*/ 130 h 249"/>
                  <a:gd name="T60" fmla="*/ 18 w 283"/>
                  <a:gd name="T61" fmla="*/ 117 h 249"/>
                  <a:gd name="T62" fmla="*/ 8 w 283"/>
                  <a:gd name="T63" fmla="*/ 122 h 249"/>
                  <a:gd name="T64" fmla="*/ 0 w 283"/>
                  <a:gd name="T65" fmla="*/ 124 h 249"/>
                  <a:gd name="T66" fmla="*/ 14 w 283"/>
                  <a:gd name="T67" fmla="*/ 152 h 249"/>
                  <a:gd name="T68" fmla="*/ 31 w 283"/>
                  <a:gd name="T69" fmla="*/ 187 h 249"/>
                  <a:gd name="T70" fmla="*/ 31 w 283"/>
                  <a:gd name="T71" fmla="*/ 204 h 249"/>
                  <a:gd name="T72" fmla="*/ 31 w 283"/>
                  <a:gd name="T73" fmla="*/ 218 h 249"/>
                  <a:gd name="T74" fmla="*/ 37 w 283"/>
                  <a:gd name="T75" fmla="*/ 233 h 249"/>
                  <a:gd name="T76" fmla="*/ 44 w 283"/>
                  <a:gd name="T77" fmla="*/ 238 h 249"/>
                  <a:gd name="T78" fmla="*/ 53 w 283"/>
                  <a:gd name="T79" fmla="*/ 245 h 249"/>
                  <a:gd name="T80" fmla="*/ 65 w 283"/>
                  <a:gd name="T81" fmla="*/ 244 h 249"/>
                  <a:gd name="T82" fmla="*/ 86 w 283"/>
                  <a:gd name="T83" fmla="*/ 239 h 249"/>
                  <a:gd name="T84" fmla="*/ 102 w 283"/>
                  <a:gd name="T85" fmla="*/ 232 h 249"/>
                  <a:gd name="T86" fmla="*/ 129 w 283"/>
                  <a:gd name="T87" fmla="*/ 232 h 249"/>
                  <a:gd name="T88" fmla="*/ 146 w 283"/>
                  <a:gd name="T89" fmla="*/ 230 h 249"/>
                  <a:gd name="T90" fmla="*/ 157 w 283"/>
                  <a:gd name="T91" fmla="*/ 228 h 249"/>
                  <a:gd name="T92" fmla="*/ 172 w 283"/>
                  <a:gd name="T93" fmla="*/ 223 h 249"/>
                  <a:gd name="T94" fmla="*/ 208 w 283"/>
                  <a:gd name="T95" fmla="*/ 200 h 249"/>
                  <a:gd name="T96" fmla="*/ 250 w 283"/>
                  <a:gd name="T97" fmla="*/ 149 h 249"/>
                  <a:gd name="T98" fmla="*/ 275 w 283"/>
                  <a:gd name="T99" fmla="*/ 120 h 249"/>
                  <a:gd name="T100" fmla="*/ 283 w 283"/>
                  <a:gd name="T101" fmla="*/ 91 h 249"/>
                  <a:gd name="T102" fmla="*/ 270 w 283"/>
                  <a:gd name="T103" fmla="*/ 92 h 249"/>
                  <a:gd name="T104" fmla="*/ 216 w 283"/>
                  <a:gd name="T105" fmla="*/ 151 h 249"/>
                  <a:gd name="T106" fmla="*/ 204 w 283"/>
                  <a:gd name="T107" fmla="*/ 154 h 249"/>
                  <a:gd name="T108" fmla="*/ 200 w 283"/>
                  <a:gd name="T109" fmla="*/ 163 h 249"/>
                  <a:gd name="T110" fmla="*/ 193 w 283"/>
                  <a:gd name="T111" fmla="*/ 162 h 249"/>
                  <a:gd name="T112" fmla="*/ 183 w 283"/>
                  <a:gd name="T113" fmla="*/ 147 h 249"/>
                  <a:gd name="T114" fmla="*/ 193 w 283"/>
                  <a:gd name="T115" fmla="*/ 132 h 249"/>
                  <a:gd name="T116" fmla="*/ 211 w 283"/>
                  <a:gd name="T117" fmla="*/ 125 h 249"/>
                  <a:gd name="T118" fmla="*/ 222 w 283"/>
                  <a:gd name="T119" fmla="*/ 138 h 249"/>
                  <a:gd name="T120" fmla="*/ 216 w 283"/>
                  <a:gd name="T121" fmla="*/ 151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3" h="249">
                    <a:moveTo>
                      <a:pt x="270" y="92"/>
                    </a:moveTo>
                    <a:cubicBezTo>
                      <a:pt x="270" y="92"/>
                      <a:pt x="270" y="92"/>
                      <a:pt x="270" y="90"/>
                    </a:cubicBezTo>
                    <a:cubicBezTo>
                      <a:pt x="269" y="92"/>
                      <a:pt x="267" y="93"/>
                      <a:pt x="267" y="95"/>
                    </a:cubicBezTo>
                    <a:cubicBezTo>
                      <a:pt x="267" y="99"/>
                      <a:pt x="263" y="100"/>
                      <a:pt x="257" y="99"/>
                    </a:cubicBezTo>
                    <a:cubicBezTo>
                      <a:pt x="252" y="99"/>
                      <a:pt x="246" y="85"/>
                      <a:pt x="246" y="83"/>
                    </a:cubicBezTo>
                    <a:cubicBezTo>
                      <a:pt x="246" y="81"/>
                      <a:pt x="254" y="70"/>
                      <a:pt x="258" y="70"/>
                    </a:cubicBezTo>
                    <a:cubicBezTo>
                      <a:pt x="261" y="70"/>
                      <a:pt x="265" y="73"/>
                      <a:pt x="268" y="75"/>
                    </a:cubicBezTo>
                    <a:cubicBezTo>
                      <a:pt x="268" y="74"/>
                      <a:pt x="268" y="72"/>
                      <a:pt x="268" y="72"/>
                    </a:cubicBezTo>
                    <a:cubicBezTo>
                      <a:pt x="269" y="70"/>
                      <a:pt x="271" y="43"/>
                      <a:pt x="267" y="40"/>
                    </a:cubicBezTo>
                    <a:cubicBezTo>
                      <a:pt x="262" y="37"/>
                      <a:pt x="257" y="10"/>
                      <a:pt x="256" y="7"/>
                    </a:cubicBezTo>
                    <a:cubicBezTo>
                      <a:pt x="254" y="4"/>
                      <a:pt x="237" y="6"/>
                      <a:pt x="235" y="3"/>
                    </a:cubicBezTo>
                    <a:cubicBezTo>
                      <a:pt x="233" y="0"/>
                      <a:pt x="219" y="3"/>
                      <a:pt x="218" y="0"/>
                    </a:cubicBezTo>
                    <a:cubicBezTo>
                      <a:pt x="216" y="3"/>
                      <a:pt x="214" y="7"/>
                      <a:pt x="212" y="8"/>
                    </a:cubicBezTo>
                    <a:cubicBezTo>
                      <a:pt x="210" y="11"/>
                      <a:pt x="202" y="9"/>
                      <a:pt x="201" y="14"/>
                    </a:cubicBezTo>
                    <a:cubicBezTo>
                      <a:pt x="200" y="20"/>
                      <a:pt x="191" y="25"/>
                      <a:pt x="187" y="25"/>
                    </a:cubicBezTo>
                    <a:cubicBezTo>
                      <a:pt x="183" y="25"/>
                      <a:pt x="180" y="32"/>
                      <a:pt x="180" y="37"/>
                    </a:cubicBezTo>
                    <a:cubicBezTo>
                      <a:pt x="180" y="42"/>
                      <a:pt x="172" y="48"/>
                      <a:pt x="165" y="48"/>
                    </a:cubicBezTo>
                    <a:cubicBezTo>
                      <a:pt x="158" y="48"/>
                      <a:pt x="160" y="54"/>
                      <a:pt x="158" y="61"/>
                    </a:cubicBezTo>
                    <a:cubicBezTo>
                      <a:pt x="156" y="68"/>
                      <a:pt x="153" y="69"/>
                      <a:pt x="141" y="69"/>
                    </a:cubicBezTo>
                    <a:cubicBezTo>
                      <a:pt x="130" y="69"/>
                      <a:pt x="129" y="68"/>
                      <a:pt x="120" y="62"/>
                    </a:cubicBezTo>
                    <a:cubicBezTo>
                      <a:pt x="112" y="56"/>
                      <a:pt x="109" y="67"/>
                      <a:pt x="108" y="71"/>
                    </a:cubicBezTo>
                    <a:cubicBezTo>
                      <a:pt x="108" y="76"/>
                      <a:pt x="96" y="85"/>
                      <a:pt x="92" y="90"/>
                    </a:cubicBezTo>
                    <a:cubicBezTo>
                      <a:pt x="89" y="94"/>
                      <a:pt x="80" y="91"/>
                      <a:pt x="75" y="91"/>
                    </a:cubicBezTo>
                    <a:cubicBezTo>
                      <a:pt x="69" y="91"/>
                      <a:pt x="71" y="86"/>
                      <a:pt x="71" y="83"/>
                    </a:cubicBezTo>
                    <a:cubicBezTo>
                      <a:pt x="71" y="80"/>
                      <a:pt x="74" y="82"/>
                      <a:pt x="75" y="79"/>
                    </a:cubicBezTo>
                    <a:cubicBezTo>
                      <a:pt x="76" y="75"/>
                      <a:pt x="71" y="64"/>
                      <a:pt x="69" y="59"/>
                    </a:cubicBezTo>
                    <a:cubicBezTo>
                      <a:pt x="68" y="57"/>
                      <a:pt x="65" y="55"/>
                      <a:pt x="61" y="53"/>
                    </a:cubicBezTo>
                    <a:cubicBezTo>
                      <a:pt x="61" y="83"/>
                      <a:pt x="61" y="115"/>
                      <a:pt x="61" y="118"/>
                    </a:cubicBezTo>
                    <a:cubicBezTo>
                      <a:pt x="61" y="123"/>
                      <a:pt x="52" y="126"/>
                      <a:pt x="50" y="129"/>
                    </a:cubicBezTo>
                    <a:cubicBezTo>
                      <a:pt x="47" y="132"/>
                      <a:pt x="34" y="130"/>
                      <a:pt x="27" y="130"/>
                    </a:cubicBezTo>
                    <a:cubicBezTo>
                      <a:pt x="20" y="130"/>
                      <a:pt x="21" y="122"/>
                      <a:pt x="18" y="117"/>
                    </a:cubicBezTo>
                    <a:cubicBezTo>
                      <a:pt x="14" y="112"/>
                      <a:pt x="8" y="119"/>
                      <a:pt x="8" y="122"/>
                    </a:cubicBezTo>
                    <a:cubicBezTo>
                      <a:pt x="8" y="125"/>
                      <a:pt x="5" y="125"/>
                      <a:pt x="0" y="124"/>
                    </a:cubicBezTo>
                    <a:cubicBezTo>
                      <a:pt x="6" y="133"/>
                      <a:pt x="11" y="144"/>
                      <a:pt x="14" y="152"/>
                    </a:cubicBezTo>
                    <a:cubicBezTo>
                      <a:pt x="18" y="166"/>
                      <a:pt x="28" y="179"/>
                      <a:pt x="31" y="187"/>
                    </a:cubicBezTo>
                    <a:cubicBezTo>
                      <a:pt x="33" y="195"/>
                      <a:pt x="36" y="203"/>
                      <a:pt x="31" y="204"/>
                    </a:cubicBezTo>
                    <a:cubicBezTo>
                      <a:pt x="25" y="205"/>
                      <a:pt x="25" y="209"/>
                      <a:pt x="31" y="218"/>
                    </a:cubicBezTo>
                    <a:cubicBezTo>
                      <a:pt x="37" y="227"/>
                      <a:pt x="32" y="232"/>
                      <a:pt x="37" y="233"/>
                    </a:cubicBezTo>
                    <a:cubicBezTo>
                      <a:pt x="41" y="234"/>
                      <a:pt x="40" y="237"/>
                      <a:pt x="44" y="238"/>
                    </a:cubicBezTo>
                    <a:cubicBezTo>
                      <a:pt x="48" y="238"/>
                      <a:pt x="51" y="242"/>
                      <a:pt x="53" y="245"/>
                    </a:cubicBezTo>
                    <a:cubicBezTo>
                      <a:pt x="56" y="249"/>
                      <a:pt x="62" y="249"/>
                      <a:pt x="65" y="244"/>
                    </a:cubicBezTo>
                    <a:cubicBezTo>
                      <a:pt x="68" y="240"/>
                      <a:pt x="76" y="239"/>
                      <a:pt x="86" y="239"/>
                    </a:cubicBezTo>
                    <a:cubicBezTo>
                      <a:pt x="95" y="239"/>
                      <a:pt x="93" y="235"/>
                      <a:pt x="102" y="232"/>
                    </a:cubicBezTo>
                    <a:cubicBezTo>
                      <a:pt x="111" y="230"/>
                      <a:pt x="121" y="230"/>
                      <a:pt x="129" y="232"/>
                    </a:cubicBezTo>
                    <a:cubicBezTo>
                      <a:pt x="136" y="235"/>
                      <a:pt x="142" y="232"/>
                      <a:pt x="146" y="230"/>
                    </a:cubicBezTo>
                    <a:cubicBezTo>
                      <a:pt x="149" y="228"/>
                      <a:pt x="156" y="234"/>
                      <a:pt x="157" y="228"/>
                    </a:cubicBezTo>
                    <a:cubicBezTo>
                      <a:pt x="158" y="222"/>
                      <a:pt x="165" y="223"/>
                      <a:pt x="172" y="223"/>
                    </a:cubicBezTo>
                    <a:cubicBezTo>
                      <a:pt x="178" y="223"/>
                      <a:pt x="195" y="212"/>
                      <a:pt x="208" y="200"/>
                    </a:cubicBezTo>
                    <a:cubicBezTo>
                      <a:pt x="221" y="188"/>
                      <a:pt x="243" y="161"/>
                      <a:pt x="250" y="149"/>
                    </a:cubicBezTo>
                    <a:cubicBezTo>
                      <a:pt x="257" y="136"/>
                      <a:pt x="269" y="126"/>
                      <a:pt x="275" y="120"/>
                    </a:cubicBezTo>
                    <a:cubicBezTo>
                      <a:pt x="280" y="116"/>
                      <a:pt x="282" y="102"/>
                      <a:pt x="283" y="91"/>
                    </a:cubicBezTo>
                    <a:cubicBezTo>
                      <a:pt x="277" y="91"/>
                      <a:pt x="270" y="92"/>
                      <a:pt x="270" y="92"/>
                    </a:cubicBezTo>
                    <a:close/>
                    <a:moveTo>
                      <a:pt x="216" y="151"/>
                    </a:moveTo>
                    <a:cubicBezTo>
                      <a:pt x="216" y="155"/>
                      <a:pt x="207" y="150"/>
                      <a:pt x="204" y="154"/>
                    </a:cubicBezTo>
                    <a:cubicBezTo>
                      <a:pt x="202" y="158"/>
                      <a:pt x="200" y="163"/>
                      <a:pt x="200" y="163"/>
                    </a:cubicBezTo>
                    <a:cubicBezTo>
                      <a:pt x="193" y="162"/>
                      <a:pt x="193" y="162"/>
                      <a:pt x="193" y="162"/>
                    </a:cubicBezTo>
                    <a:cubicBezTo>
                      <a:pt x="183" y="147"/>
                      <a:pt x="183" y="147"/>
                      <a:pt x="183" y="147"/>
                    </a:cubicBezTo>
                    <a:cubicBezTo>
                      <a:pt x="183" y="147"/>
                      <a:pt x="191" y="136"/>
                      <a:pt x="193" y="132"/>
                    </a:cubicBezTo>
                    <a:cubicBezTo>
                      <a:pt x="195" y="128"/>
                      <a:pt x="209" y="120"/>
                      <a:pt x="211" y="125"/>
                    </a:cubicBezTo>
                    <a:cubicBezTo>
                      <a:pt x="213" y="129"/>
                      <a:pt x="222" y="134"/>
                      <a:pt x="222" y="138"/>
                    </a:cubicBezTo>
                    <a:cubicBezTo>
                      <a:pt x="222" y="142"/>
                      <a:pt x="216" y="146"/>
                      <a:pt x="216" y="151"/>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Intel Clear"/>
                  <a:ea typeface="+mn-ea"/>
                  <a:cs typeface="+mn-cs"/>
                </a:endParaRPr>
              </a:p>
            </p:txBody>
          </p:sp>
          <p:sp>
            <p:nvSpPr>
              <p:cNvPr id="36" name="Freeform 1573">
                <a:extLst>
                  <a:ext uri="{FF2B5EF4-FFF2-40B4-BE49-F238E27FC236}">
                    <a16:creationId xmlns:a16="http://schemas.microsoft.com/office/drawing/2014/main" id="{90362E05-E05C-4050-BAB7-11A6800D90F9}"/>
                  </a:ext>
                </a:extLst>
              </p:cNvPr>
              <p:cNvSpPr>
                <a:spLocks/>
              </p:cNvSpPr>
              <p:nvPr/>
            </p:nvSpPr>
            <p:spPr bwMode="auto">
              <a:xfrm>
                <a:off x="5008740" y="3419589"/>
                <a:ext cx="265122" cy="274647"/>
              </a:xfrm>
              <a:custGeom>
                <a:avLst/>
                <a:gdLst>
                  <a:gd name="T0" fmla="*/ 12 w 206"/>
                  <a:gd name="T1" fmla="*/ 201 h 219"/>
                  <a:gd name="T2" fmla="*/ 20 w 206"/>
                  <a:gd name="T3" fmla="*/ 205 h 219"/>
                  <a:gd name="T4" fmla="*/ 37 w 206"/>
                  <a:gd name="T5" fmla="*/ 206 h 219"/>
                  <a:gd name="T6" fmla="*/ 52 w 206"/>
                  <a:gd name="T7" fmla="*/ 210 h 219"/>
                  <a:gd name="T8" fmla="*/ 113 w 206"/>
                  <a:gd name="T9" fmla="*/ 210 h 219"/>
                  <a:gd name="T10" fmla="*/ 119 w 206"/>
                  <a:gd name="T11" fmla="*/ 216 h 219"/>
                  <a:gd name="T12" fmla="*/ 158 w 206"/>
                  <a:gd name="T13" fmla="*/ 216 h 219"/>
                  <a:gd name="T14" fmla="*/ 186 w 206"/>
                  <a:gd name="T15" fmla="*/ 215 h 219"/>
                  <a:gd name="T16" fmla="*/ 190 w 206"/>
                  <a:gd name="T17" fmla="*/ 213 h 219"/>
                  <a:gd name="T18" fmla="*/ 170 w 206"/>
                  <a:gd name="T19" fmla="*/ 186 h 219"/>
                  <a:gd name="T20" fmla="*/ 172 w 206"/>
                  <a:gd name="T21" fmla="*/ 127 h 219"/>
                  <a:gd name="T22" fmla="*/ 198 w 206"/>
                  <a:gd name="T23" fmla="*/ 128 h 219"/>
                  <a:gd name="T24" fmla="*/ 203 w 206"/>
                  <a:gd name="T25" fmla="*/ 124 h 219"/>
                  <a:gd name="T26" fmla="*/ 206 w 206"/>
                  <a:gd name="T27" fmla="*/ 89 h 219"/>
                  <a:gd name="T28" fmla="*/ 202 w 206"/>
                  <a:gd name="T29" fmla="*/ 88 h 219"/>
                  <a:gd name="T30" fmla="*/ 186 w 206"/>
                  <a:gd name="T31" fmla="*/ 90 h 219"/>
                  <a:gd name="T32" fmla="*/ 177 w 206"/>
                  <a:gd name="T33" fmla="*/ 95 h 219"/>
                  <a:gd name="T34" fmla="*/ 177 w 206"/>
                  <a:gd name="T35" fmla="*/ 81 h 219"/>
                  <a:gd name="T36" fmla="*/ 168 w 206"/>
                  <a:gd name="T37" fmla="*/ 67 h 219"/>
                  <a:gd name="T38" fmla="*/ 170 w 206"/>
                  <a:gd name="T39" fmla="*/ 42 h 219"/>
                  <a:gd name="T40" fmla="*/ 167 w 206"/>
                  <a:gd name="T41" fmla="*/ 27 h 219"/>
                  <a:gd name="T42" fmla="*/ 156 w 206"/>
                  <a:gd name="T43" fmla="*/ 25 h 219"/>
                  <a:gd name="T44" fmla="*/ 147 w 206"/>
                  <a:gd name="T45" fmla="*/ 21 h 219"/>
                  <a:gd name="T46" fmla="*/ 133 w 206"/>
                  <a:gd name="T47" fmla="*/ 21 h 219"/>
                  <a:gd name="T48" fmla="*/ 126 w 206"/>
                  <a:gd name="T49" fmla="*/ 37 h 219"/>
                  <a:gd name="T50" fmla="*/ 106 w 206"/>
                  <a:gd name="T51" fmla="*/ 40 h 219"/>
                  <a:gd name="T52" fmla="*/ 91 w 206"/>
                  <a:gd name="T53" fmla="*/ 29 h 219"/>
                  <a:gd name="T54" fmla="*/ 84 w 206"/>
                  <a:gd name="T55" fmla="*/ 16 h 219"/>
                  <a:gd name="T56" fmla="*/ 80 w 206"/>
                  <a:gd name="T57" fmla="*/ 1 h 219"/>
                  <a:gd name="T58" fmla="*/ 23 w 206"/>
                  <a:gd name="T59" fmla="*/ 1 h 219"/>
                  <a:gd name="T60" fmla="*/ 13 w 206"/>
                  <a:gd name="T61" fmla="*/ 6 h 219"/>
                  <a:gd name="T62" fmla="*/ 29 w 206"/>
                  <a:gd name="T63" fmla="*/ 43 h 219"/>
                  <a:gd name="T64" fmla="*/ 26 w 206"/>
                  <a:gd name="T65" fmla="*/ 62 h 219"/>
                  <a:gd name="T66" fmla="*/ 37 w 206"/>
                  <a:gd name="T67" fmla="*/ 99 h 219"/>
                  <a:gd name="T68" fmla="*/ 24 w 206"/>
                  <a:gd name="T69" fmla="*/ 124 h 219"/>
                  <a:gd name="T70" fmla="*/ 12 w 206"/>
                  <a:gd name="T71" fmla="*/ 158 h 219"/>
                  <a:gd name="T72" fmla="*/ 3 w 206"/>
                  <a:gd name="T73" fmla="*/ 183 h 219"/>
                  <a:gd name="T74" fmla="*/ 0 w 206"/>
                  <a:gd name="T75" fmla="*/ 207 h 219"/>
                  <a:gd name="T76" fmla="*/ 0 w 206"/>
                  <a:gd name="T77" fmla="*/ 207 h 219"/>
                  <a:gd name="T78" fmla="*/ 6 w 206"/>
                  <a:gd name="T79" fmla="*/ 206 h 219"/>
                  <a:gd name="T80" fmla="*/ 12 w 206"/>
                  <a:gd name="T81" fmla="*/ 201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6" h="219">
                    <a:moveTo>
                      <a:pt x="12" y="201"/>
                    </a:moveTo>
                    <a:cubicBezTo>
                      <a:pt x="16" y="201"/>
                      <a:pt x="14" y="208"/>
                      <a:pt x="20" y="205"/>
                    </a:cubicBezTo>
                    <a:cubicBezTo>
                      <a:pt x="26" y="202"/>
                      <a:pt x="31" y="202"/>
                      <a:pt x="37" y="206"/>
                    </a:cubicBezTo>
                    <a:cubicBezTo>
                      <a:pt x="42" y="209"/>
                      <a:pt x="46" y="210"/>
                      <a:pt x="52" y="210"/>
                    </a:cubicBezTo>
                    <a:cubicBezTo>
                      <a:pt x="59" y="210"/>
                      <a:pt x="113" y="210"/>
                      <a:pt x="113" y="210"/>
                    </a:cubicBezTo>
                    <a:cubicBezTo>
                      <a:pt x="119" y="216"/>
                      <a:pt x="119" y="216"/>
                      <a:pt x="119" y="216"/>
                    </a:cubicBezTo>
                    <a:cubicBezTo>
                      <a:pt x="119" y="216"/>
                      <a:pt x="153" y="214"/>
                      <a:pt x="158" y="216"/>
                    </a:cubicBezTo>
                    <a:cubicBezTo>
                      <a:pt x="164" y="219"/>
                      <a:pt x="180" y="216"/>
                      <a:pt x="186" y="215"/>
                    </a:cubicBezTo>
                    <a:cubicBezTo>
                      <a:pt x="186" y="214"/>
                      <a:pt x="188" y="214"/>
                      <a:pt x="190" y="213"/>
                    </a:cubicBezTo>
                    <a:cubicBezTo>
                      <a:pt x="170" y="186"/>
                      <a:pt x="170" y="186"/>
                      <a:pt x="170" y="186"/>
                    </a:cubicBezTo>
                    <a:cubicBezTo>
                      <a:pt x="172" y="127"/>
                      <a:pt x="172" y="127"/>
                      <a:pt x="172" y="127"/>
                    </a:cubicBezTo>
                    <a:cubicBezTo>
                      <a:pt x="198" y="128"/>
                      <a:pt x="198" y="128"/>
                      <a:pt x="198" y="128"/>
                    </a:cubicBezTo>
                    <a:cubicBezTo>
                      <a:pt x="203" y="124"/>
                      <a:pt x="203" y="124"/>
                      <a:pt x="203" y="124"/>
                    </a:cubicBezTo>
                    <a:cubicBezTo>
                      <a:pt x="206" y="89"/>
                      <a:pt x="206" y="89"/>
                      <a:pt x="206" y="89"/>
                    </a:cubicBezTo>
                    <a:cubicBezTo>
                      <a:pt x="205" y="88"/>
                      <a:pt x="204" y="88"/>
                      <a:pt x="202" y="88"/>
                    </a:cubicBezTo>
                    <a:cubicBezTo>
                      <a:pt x="196" y="91"/>
                      <a:pt x="192" y="90"/>
                      <a:pt x="186" y="90"/>
                    </a:cubicBezTo>
                    <a:cubicBezTo>
                      <a:pt x="181" y="90"/>
                      <a:pt x="180" y="95"/>
                      <a:pt x="177" y="95"/>
                    </a:cubicBezTo>
                    <a:cubicBezTo>
                      <a:pt x="174" y="94"/>
                      <a:pt x="176" y="85"/>
                      <a:pt x="177" y="81"/>
                    </a:cubicBezTo>
                    <a:cubicBezTo>
                      <a:pt x="177" y="77"/>
                      <a:pt x="172" y="70"/>
                      <a:pt x="168" y="67"/>
                    </a:cubicBezTo>
                    <a:cubicBezTo>
                      <a:pt x="164" y="63"/>
                      <a:pt x="173" y="44"/>
                      <a:pt x="170" y="42"/>
                    </a:cubicBezTo>
                    <a:cubicBezTo>
                      <a:pt x="168" y="39"/>
                      <a:pt x="167" y="33"/>
                      <a:pt x="167" y="27"/>
                    </a:cubicBezTo>
                    <a:cubicBezTo>
                      <a:pt x="167" y="22"/>
                      <a:pt x="163" y="25"/>
                      <a:pt x="156" y="25"/>
                    </a:cubicBezTo>
                    <a:cubicBezTo>
                      <a:pt x="148" y="25"/>
                      <a:pt x="147" y="21"/>
                      <a:pt x="147" y="21"/>
                    </a:cubicBezTo>
                    <a:cubicBezTo>
                      <a:pt x="147" y="21"/>
                      <a:pt x="138" y="19"/>
                      <a:pt x="133" y="21"/>
                    </a:cubicBezTo>
                    <a:cubicBezTo>
                      <a:pt x="128" y="24"/>
                      <a:pt x="129" y="38"/>
                      <a:pt x="126" y="37"/>
                    </a:cubicBezTo>
                    <a:cubicBezTo>
                      <a:pt x="123" y="36"/>
                      <a:pt x="113" y="38"/>
                      <a:pt x="106" y="40"/>
                    </a:cubicBezTo>
                    <a:cubicBezTo>
                      <a:pt x="98" y="42"/>
                      <a:pt x="95" y="38"/>
                      <a:pt x="91" y="29"/>
                    </a:cubicBezTo>
                    <a:cubicBezTo>
                      <a:pt x="87" y="20"/>
                      <a:pt x="82" y="23"/>
                      <a:pt x="84" y="16"/>
                    </a:cubicBezTo>
                    <a:cubicBezTo>
                      <a:pt x="85" y="9"/>
                      <a:pt x="80" y="1"/>
                      <a:pt x="80" y="1"/>
                    </a:cubicBezTo>
                    <a:cubicBezTo>
                      <a:pt x="80" y="1"/>
                      <a:pt x="29" y="0"/>
                      <a:pt x="23" y="1"/>
                    </a:cubicBezTo>
                    <a:cubicBezTo>
                      <a:pt x="21" y="1"/>
                      <a:pt x="17" y="4"/>
                      <a:pt x="13" y="6"/>
                    </a:cubicBezTo>
                    <a:cubicBezTo>
                      <a:pt x="17" y="18"/>
                      <a:pt x="27" y="38"/>
                      <a:pt x="29" y="43"/>
                    </a:cubicBezTo>
                    <a:cubicBezTo>
                      <a:pt x="31" y="48"/>
                      <a:pt x="26" y="52"/>
                      <a:pt x="26" y="62"/>
                    </a:cubicBezTo>
                    <a:cubicBezTo>
                      <a:pt x="26" y="71"/>
                      <a:pt x="36" y="87"/>
                      <a:pt x="37" y="99"/>
                    </a:cubicBezTo>
                    <a:cubicBezTo>
                      <a:pt x="38" y="110"/>
                      <a:pt x="31" y="117"/>
                      <a:pt x="24" y="124"/>
                    </a:cubicBezTo>
                    <a:cubicBezTo>
                      <a:pt x="18" y="131"/>
                      <a:pt x="12" y="148"/>
                      <a:pt x="12" y="158"/>
                    </a:cubicBezTo>
                    <a:cubicBezTo>
                      <a:pt x="12" y="168"/>
                      <a:pt x="2" y="178"/>
                      <a:pt x="3" y="183"/>
                    </a:cubicBezTo>
                    <a:cubicBezTo>
                      <a:pt x="3" y="188"/>
                      <a:pt x="1" y="201"/>
                      <a:pt x="0" y="207"/>
                    </a:cubicBezTo>
                    <a:cubicBezTo>
                      <a:pt x="0" y="207"/>
                      <a:pt x="0" y="207"/>
                      <a:pt x="0" y="207"/>
                    </a:cubicBezTo>
                    <a:cubicBezTo>
                      <a:pt x="6" y="206"/>
                      <a:pt x="6" y="206"/>
                      <a:pt x="6" y="206"/>
                    </a:cubicBezTo>
                    <a:cubicBezTo>
                      <a:pt x="6" y="206"/>
                      <a:pt x="7" y="201"/>
                      <a:pt x="12" y="201"/>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37" name="Freeform 1574">
                <a:extLst>
                  <a:ext uri="{FF2B5EF4-FFF2-40B4-BE49-F238E27FC236}">
                    <a16:creationId xmlns:a16="http://schemas.microsoft.com/office/drawing/2014/main" id="{9AECDBF9-A3DA-4CE2-A26C-977EB7975ACF}"/>
                  </a:ext>
                </a:extLst>
              </p:cNvPr>
              <p:cNvSpPr>
                <a:spLocks/>
              </p:cNvSpPr>
              <p:nvPr/>
            </p:nvSpPr>
            <p:spPr bwMode="auto">
              <a:xfrm>
                <a:off x="5227822" y="3471978"/>
                <a:ext cx="260359" cy="223845"/>
              </a:xfrm>
              <a:custGeom>
                <a:avLst/>
                <a:gdLst>
                  <a:gd name="T0" fmla="*/ 156 w 203"/>
                  <a:gd name="T1" fmla="*/ 8 h 179"/>
                  <a:gd name="T2" fmla="*/ 144 w 203"/>
                  <a:gd name="T3" fmla="*/ 0 h 179"/>
                  <a:gd name="T4" fmla="*/ 122 w 203"/>
                  <a:gd name="T5" fmla="*/ 4 h 179"/>
                  <a:gd name="T6" fmla="*/ 118 w 203"/>
                  <a:gd name="T7" fmla="*/ 15 h 179"/>
                  <a:gd name="T8" fmla="*/ 115 w 203"/>
                  <a:gd name="T9" fmla="*/ 25 h 179"/>
                  <a:gd name="T10" fmla="*/ 115 w 203"/>
                  <a:gd name="T11" fmla="*/ 44 h 179"/>
                  <a:gd name="T12" fmla="*/ 111 w 203"/>
                  <a:gd name="T13" fmla="*/ 61 h 179"/>
                  <a:gd name="T14" fmla="*/ 122 w 203"/>
                  <a:gd name="T15" fmla="*/ 75 h 179"/>
                  <a:gd name="T16" fmla="*/ 134 w 203"/>
                  <a:gd name="T17" fmla="*/ 71 h 179"/>
                  <a:gd name="T18" fmla="*/ 137 w 203"/>
                  <a:gd name="T19" fmla="*/ 83 h 179"/>
                  <a:gd name="T20" fmla="*/ 133 w 203"/>
                  <a:gd name="T21" fmla="*/ 91 h 179"/>
                  <a:gd name="T22" fmla="*/ 121 w 203"/>
                  <a:gd name="T23" fmla="*/ 91 h 179"/>
                  <a:gd name="T24" fmla="*/ 114 w 203"/>
                  <a:gd name="T25" fmla="*/ 76 h 179"/>
                  <a:gd name="T26" fmla="*/ 101 w 203"/>
                  <a:gd name="T27" fmla="*/ 73 h 179"/>
                  <a:gd name="T28" fmla="*/ 91 w 203"/>
                  <a:gd name="T29" fmla="*/ 63 h 179"/>
                  <a:gd name="T30" fmla="*/ 85 w 203"/>
                  <a:gd name="T31" fmla="*/ 66 h 179"/>
                  <a:gd name="T32" fmla="*/ 77 w 203"/>
                  <a:gd name="T33" fmla="*/ 69 h 179"/>
                  <a:gd name="T34" fmla="*/ 62 w 203"/>
                  <a:gd name="T35" fmla="*/ 64 h 179"/>
                  <a:gd name="T36" fmla="*/ 57 w 203"/>
                  <a:gd name="T37" fmla="*/ 55 h 179"/>
                  <a:gd name="T38" fmla="*/ 46 w 203"/>
                  <a:gd name="T39" fmla="*/ 56 h 179"/>
                  <a:gd name="T40" fmla="*/ 41 w 203"/>
                  <a:gd name="T41" fmla="*/ 52 h 179"/>
                  <a:gd name="T42" fmla="*/ 36 w 203"/>
                  <a:gd name="T43" fmla="*/ 48 h 179"/>
                  <a:gd name="T44" fmla="*/ 33 w 203"/>
                  <a:gd name="T45" fmla="*/ 83 h 179"/>
                  <a:gd name="T46" fmla="*/ 28 w 203"/>
                  <a:gd name="T47" fmla="*/ 87 h 179"/>
                  <a:gd name="T48" fmla="*/ 2 w 203"/>
                  <a:gd name="T49" fmla="*/ 86 h 179"/>
                  <a:gd name="T50" fmla="*/ 0 w 203"/>
                  <a:gd name="T51" fmla="*/ 145 h 179"/>
                  <a:gd name="T52" fmla="*/ 20 w 203"/>
                  <a:gd name="T53" fmla="*/ 172 h 179"/>
                  <a:gd name="T54" fmla="*/ 53 w 203"/>
                  <a:gd name="T55" fmla="*/ 171 h 179"/>
                  <a:gd name="T56" fmla="*/ 54 w 203"/>
                  <a:gd name="T57" fmla="*/ 175 h 179"/>
                  <a:gd name="T58" fmla="*/ 63 w 203"/>
                  <a:gd name="T59" fmla="*/ 174 h 179"/>
                  <a:gd name="T60" fmla="*/ 85 w 203"/>
                  <a:gd name="T61" fmla="*/ 177 h 179"/>
                  <a:gd name="T62" fmla="*/ 104 w 203"/>
                  <a:gd name="T63" fmla="*/ 157 h 179"/>
                  <a:gd name="T64" fmla="*/ 120 w 203"/>
                  <a:gd name="T65" fmla="*/ 145 h 179"/>
                  <a:gd name="T66" fmla="*/ 130 w 203"/>
                  <a:gd name="T67" fmla="*/ 136 h 179"/>
                  <a:gd name="T68" fmla="*/ 145 w 203"/>
                  <a:gd name="T69" fmla="*/ 136 h 179"/>
                  <a:gd name="T70" fmla="*/ 146 w 203"/>
                  <a:gd name="T71" fmla="*/ 136 h 179"/>
                  <a:gd name="T72" fmla="*/ 142 w 203"/>
                  <a:gd name="T73" fmla="*/ 123 h 179"/>
                  <a:gd name="T74" fmla="*/ 191 w 203"/>
                  <a:gd name="T75" fmla="*/ 105 h 179"/>
                  <a:gd name="T76" fmla="*/ 188 w 203"/>
                  <a:gd name="T77" fmla="*/ 97 h 179"/>
                  <a:gd name="T78" fmla="*/ 191 w 203"/>
                  <a:gd name="T79" fmla="*/ 80 h 179"/>
                  <a:gd name="T80" fmla="*/ 198 w 203"/>
                  <a:gd name="T81" fmla="*/ 75 h 179"/>
                  <a:gd name="T82" fmla="*/ 197 w 203"/>
                  <a:gd name="T83" fmla="*/ 47 h 179"/>
                  <a:gd name="T84" fmla="*/ 203 w 203"/>
                  <a:gd name="T85" fmla="*/ 43 h 179"/>
                  <a:gd name="T86" fmla="*/ 195 w 203"/>
                  <a:gd name="T87" fmla="*/ 24 h 179"/>
                  <a:gd name="T88" fmla="*/ 173 w 203"/>
                  <a:gd name="T89" fmla="*/ 14 h 179"/>
                  <a:gd name="T90" fmla="*/ 156 w 203"/>
                  <a:gd name="T91" fmla="*/ 8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03" h="179">
                    <a:moveTo>
                      <a:pt x="156" y="8"/>
                    </a:moveTo>
                    <a:cubicBezTo>
                      <a:pt x="154" y="8"/>
                      <a:pt x="148" y="4"/>
                      <a:pt x="144" y="0"/>
                    </a:cubicBezTo>
                    <a:cubicBezTo>
                      <a:pt x="140" y="4"/>
                      <a:pt x="128" y="4"/>
                      <a:pt x="122" y="4"/>
                    </a:cubicBezTo>
                    <a:cubicBezTo>
                      <a:pt x="116" y="4"/>
                      <a:pt x="122" y="12"/>
                      <a:pt x="118" y="15"/>
                    </a:cubicBezTo>
                    <a:cubicBezTo>
                      <a:pt x="114" y="18"/>
                      <a:pt x="112" y="23"/>
                      <a:pt x="115" y="25"/>
                    </a:cubicBezTo>
                    <a:cubicBezTo>
                      <a:pt x="119" y="26"/>
                      <a:pt x="115" y="40"/>
                      <a:pt x="115" y="44"/>
                    </a:cubicBezTo>
                    <a:cubicBezTo>
                      <a:pt x="115" y="49"/>
                      <a:pt x="108" y="59"/>
                      <a:pt x="111" y="61"/>
                    </a:cubicBezTo>
                    <a:cubicBezTo>
                      <a:pt x="113" y="62"/>
                      <a:pt x="117" y="73"/>
                      <a:pt x="122" y="75"/>
                    </a:cubicBezTo>
                    <a:cubicBezTo>
                      <a:pt x="128" y="76"/>
                      <a:pt x="132" y="71"/>
                      <a:pt x="134" y="71"/>
                    </a:cubicBezTo>
                    <a:cubicBezTo>
                      <a:pt x="137" y="71"/>
                      <a:pt x="137" y="78"/>
                      <a:pt x="137" y="83"/>
                    </a:cubicBezTo>
                    <a:cubicBezTo>
                      <a:pt x="137" y="89"/>
                      <a:pt x="133" y="91"/>
                      <a:pt x="133" y="91"/>
                    </a:cubicBezTo>
                    <a:cubicBezTo>
                      <a:pt x="133" y="91"/>
                      <a:pt x="125" y="94"/>
                      <a:pt x="121" y="91"/>
                    </a:cubicBezTo>
                    <a:cubicBezTo>
                      <a:pt x="117" y="88"/>
                      <a:pt x="114" y="80"/>
                      <a:pt x="114" y="76"/>
                    </a:cubicBezTo>
                    <a:cubicBezTo>
                      <a:pt x="114" y="73"/>
                      <a:pt x="104" y="73"/>
                      <a:pt x="101" y="73"/>
                    </a:cubicBezTo>
                    <a:cubicBezTo>
                      <a:pt x="97" y="73"/>
                      <a:pt x="93" y="66"/>
                      <a:pt x="91" y="63"/>
                    </a:cubicBezTo>
                    <a:cubicBezTo>
                      <a:pt x="90" y="60"/>
                      <a:pt x="85" y="64"/>
                      <a:pt x="85" y="66"/>
                    </a:cubicBezTo>
                    <a:cubicBezTo>
                      <a:pt x="85" y="69"/>
                      <a:pt x="81" y="69"/>
                      <a:pt x="77" y="69"/>
                    </a:cubicBezTo>
                    <a:cubicBezTo>
                      <a:pt x="73" y="69"/>
                      <a:pt x="65" y="62"/>
                      <a:pt x="62" y="64"/>
                    </a:cubicBezTo>
                    <a:cubicBezTo>
                      <a:pt x="59" y="65"/>
                      <a:pt x="56" y="58"/>
                      <a:pt x="57" y="55"/>
                    </a:cubicBezTo>
                    <a:cubicBezTo>
                      <a:pt x="58" y="52"/>
                      <a:pt x="49" y="54"/>
                      <a:pt x="46" y="56"/>
                    </a:cubicBezTo>
                    <a:cubicBezTo>
                      <a:pt x="43" y="58"/>
                      <a:pt x="41" y="52"/>
                      <a:pt x="41" y="52"/>
                    </a:cubicBezTo>
                    <a:cubicBezTo>
                      <a:pt x="41" y="52"/>
                      <a:pt x="39" y="49"/>
                      <a:pt x="36" y="48"/>
                    </a:cubicBezTo>
                    <a:cubicBezTo>
                      <a:pt x="33" y="83"/>
                      <a:pt x="33" y="83"/>
                      <a:pt x="33" y="83"/>
                    </a:cubicBezTo>
                    <a:cubicBezTo>
                      <a:pt x="28" y="87"/>
                      <a:pt x="28" y="87"/>
                      <a:pt x="28" y="87"/>
                    </a:cubicBezTo>
                    <a:cubicBezTo>
                      <a:pt x="2" y="86"/>
                      <a:pt x="2" y="86"/>
                      <a:pt x="2" y="86"/>
                    </a:cubicBezTo>
                    <a:cubicBezTo>
                      <a:pt x="0" y="145"/>
                      <a:pt x="0" y="145"/>
                      <a:pt x="0" y="145"/>
                    </a:cubicBezTo>
                    <a:cubicBezTo>
                      <a:pt x="20" y="172"/>
                      <a:pt x="20" y="172"/>
                      <a:pt x="20" y="172"/>
                    </a:cubicBezTo>
                    <a:cubicBezTo>
                      <a:pt x="31" y="170"/>
                      <a:pt x="53" y="167"/>
                      <a:pt x="53" y="171"/>
                    </a:cubicBezTo>
                    <a:cubicBezTo>
                      <a:pt x="53" y="172"/>
                      <a:pt x="53" y="173"/>
                      <a:pt x="54" y="175"/>
                    </a:cubicBezTo>
                    <a:cubicBezTo>
                      <a:pt x="58" y="174"/>
                      <a:pt x="61" y="173"/>
                      <a:pt x="63" y="174"/>
                    </a:cubicBezTo>
                    <a:cubicBezTo>
                      <a:pt x="67" y="174"/>
                      <a:pt x="81" y="179"/>
                      <a:pt x="85" y="177"/>
                    </a:cubicBezTo>
                    <a:cubicBezTo>
                      <a:pt x="90" y="175"/>
                      <a:pt x="97" y="160"/>
                      <a:pt x="104" y="157"/>
                    </a:cubicBezTo>
                    <a:cubicBezTo>
                      <a:pt x="110" y="155"/>
                      <a:pt x="120" y="148"/>
                      <a:pt x="120" y="145"/>
                    </a:cubicBezTo>
                    <a:cubicBezTo>
                      <a:pt x="120" y="142"/>
                      <a:pt x="120" y="139"/>
                      <a:pt x="130" y="136"/>
                    </a:cubicBezTo>
                    <a:cubicBezTo>
                      <a:pt x="145" y="136"/>
                      <a:pt x="145" y="136"/>
                      <a:pt x="145" y="136"/>
                    </a:cubicBezTo>
                    <a:cubicBezTo>
                      <a:pt x="146" y="136"/>
                      <a:pt x="146" y="136"/>
                      <a:pt x="146" y="136"/>
                    </a:cubicBezTo>
                    <a:cubicBezTo>
                      <a:pt x="142" y="123"/>
                      <a:pt x="142" y="123"/>
                      <a:pt x="142" y="123"/>
                    </a:cubicBezTo>
                    <a:cubicBezTo>
                      <a:pt x="142" y="123"/>
                      <a:pt x="189" y="105"/>
                      <a:pt x="191" y="105"/>
                    </a:cubicBezTo>
                    <a:cubicBezTo>
                      <a:pt x="189" y="101"/>
                      <a:pt x="187" y="98"/>
                      <a:pt x="188" y="97"/>
                    </a:cubicBezTo>
                    <a:cubicBezTo>
                      <a:pt x="190" y="96"/>
                      <a:pt x="191" y="84"/>
                      <a:pt x="191" y="80"/>
                    </a:cubicBezTo>
                    <a:cubicBezTo>
                      <a:pt x="191" y="76"/>
                      <a:pt x="202" y="79"/>
                      <a:pt x="198" y="75"/>
                    </a:cubicBezTo>
                    <a:cubicBezTo>
                      <a:pt x="194" y="72"/>
                      <a:pt x="195" y="51"/>
                      <a:pt x="197" y="47"/>
                    </a:cubicBezTo>
                    <a:cubicBezTo>
                      <a:pt x="199" y="42"/>
                      <a:pt x="203" y="47"/>
                      <a:pt x="203" y="43"/>
                    </a:cubicBezTo>
                    <a:cubicBezTo>
                      <a:pt x="203" y="39"/>
                      <a:pt x="198" y="28"/>
                      <a:pt x="195" y="24"/>
                    </a:cubicBezTo>
                    <a:cubicBezTo>
                      <a:pt x="193" y="21"/>
                      <a:pt x="177" y="15"/>
                      <a:pt x="173" y="14"/>
                    </a:cubicBezTo>
                    <a:cubicBezTo>
                      <a:pt x="168" y="13"/>
                      <a:pt x="161" y="8"/>
                      <a:pt x="156" y="8"/>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38" name="Freeform 1575">
                <a:extLst>
                  <a:ext uri="{FF2B5EF4-FFF2-40B4-BE49-F238E27FC236}">
                    <a16:creationId xmlns:a16="http://schemas.microsoft.com/office/drawing/2014/main" id="{7881C87C-15D1-4840-B5EA-D5D1C7901B73}"/>
                  </a:ext>
                </a:extLst>
              </p:cNvPr>
              <p:cNvSpPr>
                <a:spLocks/>
              </p:cNvSpPr>
              <p:nvPr/>
            </p:nvSpPr>
            <p:spPr bwMode="auto">
              <a:xfrm>
                <a:off x="5381815" y="3313223"/>
                <a:ext cx="46039" cy="38101"/>
              </a:xfrm>
              <a:custGeom>
                <a:avLst/>
                <a:gdLst>
                  <a:gd name="T0" fmla="*/ 28 w 35"/>
                  <a:gd name="T1" fmla="*/ 0 h 30"/>
                  <a:gd name="T2" fmla="*/ 18 w 35"/>
                  <a:gd name="T3" fmla="*/ 3 h 30"/>
                  <a:gd name="T4" fmla="*/ 9 w 35"/>
                  <a:gd name="T5" fmla="*/ 4 h 30"/>
                  <a:gd name="T6" fmla="*/ 7 w 35"/>
                  <a:gd name="T7" fmla="*/ 6 h 30"/>
                  <a:gd name="T8" fmla="*/ 4 w 35"/>
                  <a:gd name="T9" fmla="*/ 17 h 30"/>
                  <a:gd name="T10" fmla="*/ 0 w 35"/>
                  <a:gd name="T11" fmla="*/ 22 h 30"/>
                  <a:gd name="T12" fmla="*/ 3 w 35"/>
                  <a:gd name="T13" fmla="*/ 28 h 30"/>
                  <a:gd name="T14" fmla="*/ 9 w 35"/>
                  <a:gd name="T15" fmla="*/ 28 h 30"/>
                  <a:gd name="T16" fmla="*/ 18 w 35"/>
                  <a:gd name="T17" fmla="*/ 23 h 30"/>
                  <a:gd name="T18" fmla="*/ 34 w 35"/>
                  <a:gd name="T19" fmla="*/ 19 h 30"/>
                  <a:gd name="T20" fmla="*/ 31 w 35"/>
                  <a:gd name="T21" fmla="*/ 7 h 30"/>
                  <a:gd name="T22" fmla="*/ 28 w 35"/>
                  <a:gd name="T23"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 h="30">
                    <a:moveTo>
                      <a:pt x="28" y="0"/>
                    </a:moveTo>
                    <a:cubicBezTo>
                      <a:pt x="24" y="1"/>
                      <a:pt x="20" y="2"/>
                      <a:pt x="18" y="3"/>
                    </a:cubicBezTo>
                    <a:cubicBezTo>
                      <a:pt x="16" y="4"/>
                      <a:pt x="14" y="5"/>
                      <a:pt x="9" y="4"/>
                    </a:cubicBezTo>
                    <a:cubicBezTo>
                      <a:pt x="9" y="5"/>
                      <a:pt x="8" y="6"/>
                      <a:pt x="7" y="6"/>
                    </a:cubicBezTo>
                    <a:cubicBezTo>
                      <a:pt x="3" y="8"/>
                      <a:pt x="4" y="17"/>
                      <a:pt x="4" y="17"/>
                    </a:cubicBezTo>
                    <a:cubicBezTo>
                      <a:pt x="4" y="17"/>
                      <a:pt x="0" y="18"/>
                      <a:pt x="0" y="22"/>
                    </a:cubicBezTo>
                    <a:cubicBezTo>
                      <a:pt x="0" y="26"/>
                      <a:pt x="2" y="27"/>
                      <a:pt x="3" y="28"/>
                    </a:cubicBezTo>
                    <a:cubicBezTo>
                      <a:pt x="6" y="28"/>
                      <a:pt x="8" y="28"/>
                      <a:pt x="9" y="28"/>
                    </a:cubicBezTo>
                    <a:cubicBezTo>
                      <a:pt x="19" y="30"/>
                      <a:pt x="18" y="23"/>
                      <a:pt x="18" y="23"/>
                    </a:cubicBezTo>
                    <a:cubicBezTo>
                      <a:pt x="18" y="23"/>
                      <a:pt x="33" y="24"/>
                      <a:pt x="34" y="19"/>
                    </a:cubicBezTo>
                    <a:cubicBezTo>
                      <a:pt x="35" y="15"/>
                      <a:pt x="31" y="7"/>
                      <a:pt x="31" y="7"/>
                    </a:cubicBezTo>
                    <a:lnTo>
                      <a:pt x="28" y="0"/>
                    </a:ln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39" name="Freeform 1576">
                <a:extLst>
                  <a:ext uri="{FF2B5EF4-FFF2-40B4-BE49-F238E27FC236}">
                    <a16:creationId xmlns:a16="http://schemas.microsoft.com/office/drawing/2014/main" id="{BB3A6349-C66D-4228-ACA6-626158F47E7C}"/>
                  </a:ext>
                </a:extLst>
              </p:cNvPr>
              <p:cNvSpPr>
                <a:spLocks/>
              </p:cNvSpPr>
              <p:nvPr/>
            </p:nvSpPr>
            <p:spPr bwMode="auto">
              <a:xfrm>
                <a:off x="5654875" y="3016351"/>
                <a:ext cx="234958" cy="307985"/>
              </a:xfrm>
              <a:custGeom>
                <a:avLst/>
                <a:gdLst>
                  <a:gd name="T0" fmla="*/ 43 w 183"/>
                  <a:gd name="T1" fmla="*/ 46 h 246"/>
                  <a:gd name="T2" fmla="*/ 55 w 183"/>
                  <a:gd name="T3" fmla="*/ 57 h 246"/>
                  <a:gd name="T4" fmla="*/ 90 w 183"/>
                  <a:gd name="T5" fmla="*/ 69 h 246"/>
                  <a:gd name="T6" fmla="*/ 114 w 183"/>
                  <a:gd name="T7" fmla="*/ 75 h 246"/>
                  <a:gd name="T8" fmla="*/ 121 w 183"/>
                  <a:gd name="T9" fmla="*/ 79 h 246"/>
                  <a:gd name="T10" fmla="*/ 74 w 183"/>
                  <a:gd name="T11" fmla="*/ 126 h 246"/>
                  <a:gd name="T12" fmla="*/ 54 w 183"/>
                  <a:gd name="T13" fmla="*/ 129 h 246"/>
                  <a:gd name="T14" fmla="*/ 31 w 183"/>
                  <a:gd name="T15" fmla="*/ 141 h 246"/>
                  <a:gd name="T16" fmla="*/ 17 w 183"/>
                  <a:gd name="T17" fmla="*/ 144 h 246"/>
                  <a:gd name="T18" fmla="*/ 8 w 183"/>
                  <a:gd name="T19" fmla="*/ 156 h 246"/>
                  <a:gd name="T20" fmla="*/ 0 w 183"/>
                  <a:gd name="T21" fmla="*/ 169 h 246"/>
                  <a:gd name="T22" fmla="*/ 1 w 183"/>
                  <a:gd name="T23" fmla="*/ 232 h 246"/>
                  <a:gd name="T24" fmla="*/ 10 w 183"/>
                  <a:gd name="T25" fmla="*/ 246 h 246"/>
                  <a:gd name="T26" fmla="*/ 49 w 183"/>
                  <a:gd name="T27" fmla="*/ 204 h 246"/>
                  <a:gd name="T28" fmla="*/ 80 w 183"/>
                  <a:gd name="T29" fmla="*/ 181 h 246"/>
                  <a:gd name="T30" fmla="*/ 124 w 183"/>
                  <a:gd name="T31" fmla="*/ 138 h 246"/>
                  <a:gd name="T32" fmla="*/ 144 w 183"/>
                  <a:gd name="T33" fmla="*/ 105 h 246"/>
                  <a:gd name="T34" fmla="*/ 160 w 183"/>
                  <a:gd name="T35" fmla="*/ 78 h 246"/>
                  <a:gd name="T36" fmla="*/ 176 w 183"/>
                  <a:gd name="T37" fmla="*/ 43 h 246"/>
                  <a:gd name="T38" fmla="*/ 182 w 183"/>
                  <a:gd name="T39" fmla="*/ 12 h 246"/>
                  <a:gd name="T40" fmla="*/ 171 w 183"/>
                  <a:gd name="T41" fmla="*/ 6 h 246"/>
                  <a:gd name="T42" fmla="*/ 131 w 183"/>
                  <a:gd name="T43" fmla="*/ 17 h 246"/>
                  <a:gd name="T44" fmla="*/ 103 w 183"/>
                  <a:gd name="T45" fmla="*/ 23 h 246"/>
                  <a:gd name="T46" fmla="*/ 80 w 183"/>
                  <a:gd name="T47" fmla="*/ 27 h 246"/>
                  <a:gd name="T48" fmla="*/ 51 w 183"/>
                  <a:gd name="T49" fmla="*/ 25 h 246"/>
                  <a:gd name="T50" fmla="*/ 42 w 183"/>
                  <a:gd name="T51" fmla="*/ 15 h 246"/>
                  <a:gd name="T52" fmla="*/ 32 w 183"/>
                  <a:gd name="T53" fmla="*/ 30 h 246"/>
                  <a:gd name="T54" fmla="*/ 43 w 183"/>
                  <a:gd name="T55" fmla="*/ 46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3" h="246">
                    <a:moveTo>
                      <a:pt x="43" y="46"/>
                    </a:moveTo>
                    <a:cubicBezTo>
                      <a:pt x="46" y="48"/>
                      <a:pt x="51" y="56"/>
                      <a:pt x="55" y="57"/>
                    </a:cubicBezTo>
                    <a:cubicBezTo>
                      <a:pt x="58" y="58"/>
                      <a:pt x="78" y="64"/>
                      <a:pt x="90" y="69"/>
                    </a:cubicBezTo>
                    <a:cubicBezTo>
                      <a:pt x="103" y="74"/>
                      <a:pt x="111" y="75"/>
                      <a:pt x="114" y="75"/>
                    </a:cubicBezTo>
                    <a:cubicBezTo>
                      <a:pt x="118" y="75"/>
                      <a:pt x="124" y="76"/>
                      <a:pt x="121" y="79"/>
                    </a:cubicBezTo>
                    <a:cubicBezTo>
                      <a:pt x="117" y="81"/>
                      <a:pt x="79" y="120"/>
                      <a:pt x="74" y="126"/>
                    </a:cubicBezTo>
                    <a:cubicBezTo>
                      <a:pt x="69" y="131"/>
                      <a:pt x="66" y="129"/>
                      <a:pt x="54" y="129"/>
                    </a:cubicBezTo>
                    <a:cubicBezTo>
                      <a:pt x="43" y="129"/>
                      <a:pt x="34" y="142"/>
                      <a:pt x="31" y="141"/>
                    </a:cubicBezTo>
                    <a:cubicBezTo>
                      <a:pt x="29" y="141"/>
                      <a:pt x="23" y="142"/>
                      <a:pt x="17" y="144"/>
                    </a:cubicBezTo>
                    <a:cubicBezTo>
                      <a:pt x="8" y="156"/>
                      <a:pt x="8" y="156"/>
                      <a:pt x="8" y="156"/>
                    </a:cubicBezTo>
                    <a:cubicBezTo>
                      <a:pt x="0" y="169"/>
                      <a:pt x="0" y="169"/>
                      <a:pt x="0" y="169"/>
                    </a:cubicBezTo>
                    <a:cubicBezTo>
                      <a:pt x="1" y="232"/>
                      <a:pt x="1" y="232"/>
                      <a:pt x="1" y="232"/>
                    </a:cubicBezTo>
                    <a:cubicBezTo>
                      <a:pt x="10" y="246"/>
                      <a:pt x="10" y="246"/>
                      <a:pt x="10" y="246"/>
                    </a:cubicBezTo>
                    <a:cubicBezTo>
                      <a:pt x="17" y="236"/>
                      <a:pt x="35" y="219"/>
                      <a:pt x="49" y="204"/>
                    </a:cubicBezTo>
                    <a:cubicBezTo>
                      <a:pt x="64" y="189"/>
                      <a:pt x="72" y="185"/>
                      <a:pt x="80" y="181"/>
                    </a:cubicBezTo>
                    <a:cubicBezTo>
                      <a:pt x="88" y="177"/>
                      <a:pt x="109" y="156"/>
                      <a:pt x="124" y="138"/>
                    </a:cubicBezTo>
                    <a:cubicBezTo>
                      <a:pt x="133" y="126"/>
                      <a:pt x="143" y="113"/>
                      <a:pt x="144" y="105"/>
                    </a:cubicBezTo>
                    <a:cubicBezTo>
                      <a:pt x="145" y="97"/>
                      <a:pt x="154" y="86"/>
                      <a:pt x="160" y="78"/>
                    </a:cubicBezTo>
                    <a:cubicBezTo>
                      <a:pt x="166" y="70"/>
                      <a:pt x="177" y="49"/>
                      <a:pt x="176" y="43"/>
                    </a:cubicBezTo>
                    <a:cubicBezTo>
                      <a:pt x="176" y="37"/>
                      <a:pt x="182" y="23"/>
                      <a:pt x="182" y="12"/>
                    </a:cubicBezTo>
                    <a:cubicBezTo>
                      <a:pt x="183" y="1"/>
                      <a:pt x="174" y="0"/>
                      <a:pt x="171" y="6"/>
                    </a:cubicBezTo>
                    <a:cubicBezTo>
                      <a:pt x="168" y="12"/>
                      <a:pt x="146" y="16"/>
                      <a:pt x="131" y="17"/>
                    </a:cubicBezTo>
                    <a:cubicBezTo>
                      <a:pt x="117" y="17"/>
                      <a:pt x="108" y="18"/>
                      <a:pt x="103" y="23"/>
                    </a:cubicBezTo>
                    <a:cubicBezTo>
                      <a:pt x="98" y="28"/>
                      <a:pt x="85" y="22"/>
                      <a:pt x="80" y="27"/>
                    </a:cubicBezTo>
                    <a:cubicBezTo>
                      <a:pt x="76" y="33"/>
                      <a:pt x="57" y="38"/>
                      <a:pt x="51" y="25"/>
                    </a:cubicBezTo>
                    <a:cubicBezTo>
                      <a:pt x="48" y="20"/>
                      <a:pt x="45" y="17"/>
                      <a:pt x="42" y="15"/>
                    </a:cubicBezTo>
                    <a:cubicBezTo>
                      <a:pt x="37" y="20"/>
                      <a:pt x="31" y="28"/>
                      <a:pt x="32" y="30"/>
                    </a:cubicBezTo>
                    <a:cubicBezTo>
                      <a:pt x="34" y="34"/>
                      <a:pt x="40" y="45"/>
                      <a:pt x="43" y="46"/>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40" name="Freeform 1577">
                <a:extLst>
                  <a:ext uri="{FF2B5EF4-FFF2-40B4-BE49-F238E27FC236}">
                    <a16:creationId xmlns:a16="http://schemas.microsoft.com/office/drawing/2014/main" id="{352E7649-C7F1-4DE2-B606-CB5BABCF50EC}"/>
                  </a:ext>
                </a:extLst>
              </p:cNvPr>
              <p:cNvSpPr>
                <a:spLocks/>
              </p:cNvSpPr>
              <p:nvPr/>
            </p:nvSpPr>
            <p:spPr bwMode="auto">
              <a:xfrm>
                <a:off x="4446745" y="2454357"/>
                <a:ext cx="271472" cy="211145"/>
              </a:xfrm>
              <a:custGeom>
                <a:avLst/>
                <a:gdLst>
                  <a:gd name="T0" fmla="*/ 78 w 212"/>
                  <a:gd name="T1" fmla="*/ 169 h 169"/>
                  <a:gd name="T2" fmla="*/ 78 w 212"/>
                  <a:gd name="T3" fmla="*/ 145 h 169"/>
                  <a:gd name="T4" fmla="*/ 106 w 212"/>
                  <a:gd name="T5" fmla="*/ 126 h 169"/>
                  <a:gd name="T6" fmla="*/ 118 w 212"/>
                  <a:gd name="T7" fmla="*/ 123 h 169"/>
                  <a:gd name="T8" fmla="*/ 133 w 212"/>
                  <a:gd name="T9" fmla="*/ 120 h 169"/>
                  <a:gd name="T10" fmla="*/ 142 w 212"/>
                  <a:gd name="T11" fmla="*/ 109 h 169"/>
                  <a:gd name="T12" fmla="*/ 156 w 212"/>
                  <a:gd name="T13" fmla="*/ 105 h 169"/>
                  <a:gd name="T14" fmla="*/ 164 w 212"/>
                  <a:gd name="T15" fmla="*/ 99 h 169"/>
                  <a:gd name="T16" fmla="*/ 166 w 212"/>
                  <a:gd name="T17" fmla="*/ 89 h 169"/>
                  <a:gd name="T18" fmla="*/ 172 w 212"/>
                  <a:gd name="T19" fmla="*/ 84 h 169"/>
                  <a:gd name="T20" fmla="*/ 182 w 212"/>
                  <a:gd name="T21" fmla="*/ 78 h 169"/>
                  <a:gd name="T22" fmla="*/ 208 w 212"/>
                  <a:gd name="T23" fmla="*/ 76 h 169"/>
                  <a:gd name="T24" fmla="*/ 212 w 212"/>
                  <a:gd name="T25" fmla="*/ 70 h 169"/>
                  <a:gd name="T26" fmla="*/ 205 w 212"/>
                  <a:gd name="T27" fmla="*/ 57 h 169"/>
                  <a:gd name="T28" fmla="*/ 204 w 212"/>
                  <a:gd name="T29" fmla="*/ 41 h 169"/>
                  <a:gd name="T30" fmla="*/ 199 w 212"/>
                  <a:gd name="T31" fmla="*/ 23 h 169"/>
                  <a:gd name="T32" fmla="*/ 196 w 212"/>
                  <a:gd name="T33" fmla="*/ 18 h 169"/>
                  <a:gd name="T34" fmla="*/ 175 w 212"/>
                  <a:gd name="T35" fmla="*/ 13 h 169"/>
                  <a:gd name="T36" fmla="*/ 145 w 212"/>
                  <a:gd name="T37" fmla="*/ 10 h 169"/>
                  <a:gd name="T38" fmla="*/ 129 w 212"/>
                  <a:gd name="T39" fmla="*/ 2 h 169"/>
                  <a:gd name="T40" fmla="*/ 110 w 212"/>
                  <a:gd name="T41" fmla="*/ 38 h 169"/>
                  <a:gd name="T42" fmla="*/ 83 w 212"/>
                  <a:gd name="T43" fmla="*/ 51 h 169"/>
                  <a:gd name="T44" fmla="*/ 69 w 212"/>
                  <a:gd name="T45" fmla="*/ 66 h 169"/>
                  <a:gd name="T46" fmla="*/ 60 w 212"/>
                  <a:gd name="T47" fmla="*/ 83 h 169"/>
                  <a:gd name="T48" fmla="*/ 60 w 212"/>
                  <a:gd name="T49" fmla="*/ 110 h 169"/>
                  <a:gd name="T50" fmla="*/ 39 w 212"/>
                  <a:gd name="T51" fmla="*/ 138 h 169"/>
                  <a:gd name="T52" fmla="*/ 13 w 212"/>
                  <a:gd name="T53" fmla="*/ 156 h 169"/>
                  <a:gd name="T54" fmla="*/ 0 w 212"/>
                  <a:gd name="T55" fmla="*/ 162 h 169"/>
                  <a:gd name="T56" fmla="*/ 66 w 212"/>
                  <a:gd name="T57" fmla="*/ 162 h 169"/>
                  <a:gd name="T58" fmla="*/ 78 w 212"/>
                  <a:gd name="T59" fmla="*/ 169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12" h="169">
                    <a:moveTo>
                      <a:pt x="78" y="169"/>
                    </a:moveTo>
                    <a:cubicBezTo>
                      <a:pt x="78" y="157"/>
                      <a:pt x="78" y="146"/>
                      <a:pt x="78" y="145"/>
                    </a:cubicBezTo>
                    <a:cubicBezTo>
                      <a:pt x="78" y="143"/>
                      <a:pt x="102" y="129"/>
                      <a:pt x="106" y="126"/>
                    </a:cubicBezTo>
                    <a:cubicBezTo>
                      <a:pt x="110" y="124"/>
                      <a:pt x="118" y="128"/>
                      <a:pt x="118" y="123"/>
                    </a:cubicBezTo>
                    <a:cubicBezTo>
                      <a:pt x="118" y="118"/>
                      <a:pt x="127" y="121"/>
                      <a:pt x="133" y="120"/>
                    </a:cubicBezTo>
                    <a:cubicBezTo>
                      <a:pt x="139" y="118"/>
                      <a:pt x="142" y="114"/>
                      <a:pt x="142" y="109"/>
                    </a:cubicBezTo>
                    <a:cubicBezTo>
                      <a:pt x="142" y="104"/>
                      <a:pt x="150" y="105"/>
                      <a:pt x="156" y="105"/>
                    </a:cubicBezTo>
                    <a:cubicBezTo>
                      <a:pt x="161" y="104"/>
                      <a:pt x="160" y="99"/>
                      <a:pt x="164" y="99"/>
                    </a:cubicBezTo>
                    <a:cubicBezTo>
                      <a:pt x="167" y="99"/>
                      <a:pt x="165" y="94"/>
                      <a:pt x="166" y="89"/>
                    </a:cubicBezTo>
                    <a:cubicBezTo>
                      <a:pt x="166" y="83"/>
                      <a:pt x="166" y="84"/>
                      <a:pt x="172" y="84"/>
                    </a:cubicBezTo>
                    <a:cubicBezTo>
                      <a:pt x="177" y="84"/>
                      <a:pt x="182" y="81"/>
                      <a:pt x="182" y="78"/>
                    </a:cubicBezTo>
                    <a:cubicBezTo>
                      <a:pt x="182" y="74"/>
                      <a:pt x="204" y="76"/>
                      <a:pt x="208" y="76"/>
                    </a:cubicBezTo>
                    <a:cubicBezTo>
                      <a:pt x="211" y="76"/>
                      <a:pt x="212" y="72"/>
                      <a:pt x="212" y="70"/>
                    </a:cubicBezTo>
                    <a:cubicBezTo>
                      <a:pt x="211" y="67"/>
                      <a:pt x="208" y="58"/>
                      <a:pt x="205" y="57"/>
                    </a:cubicBezTo>
                    <a:cubicBezTo>
                      <a:pt x="202" y="57"/>
                      <a:pt x="204" y="48"/>
                      <a:pt x="204" y="41"/>
                    </a:cubicBezTo>
                    <a:cubicBezTo>
                      <a:pt x="204" y="34"/>
                      <a:pt x="203" y="28"/>
                      <a:pt x="199" y="23"/>
                    </a:cubicBezTo>
                    <a:cubicBezTo>
                      <a:pt x="198" y="22"/>
                      <a:pt x="197" y="20"/>
                      <a:pt x="196" y="18"/>
                    </a:cubicBezTo>
                    <a:cubicBezTo>
                      <a:pt x="189" y="18"/>
                      <a:pt x="182" y="13"/>
                      <a:pt x="175" y="13"/>
                    </a:cubicBezTo>
                    <a:cubicBezTo>
                      <a:pt x="166" y="13"/>
                      <a:pt x="152" y="17"/>
                      <a:pt x="145" y="10"/>
                    </a:cubicBezTo>
                    <a:cubicBezTo>
                      <a:pt x="139" y="2"/>
                      <a:pt x="134" y="0"/>
                      <a:pt x="129" y="2"/>
                    </a:cubicBezTo>
                    <a:cubicBezTo>
                      <a:pt x="124" y="4"/>
                      <a:pt x="115" y="30"/>
                      <a:pt x="110" y="38"/>
                    </a:cubicBezTo>
                    <a:cubicBezTo>
                      <a:pt x="104" y="46"/>
                      <a:pt x="90" y="51"/>
                      <a:pt x="83" y="51"/>
                    </a:cubicBezTo>
                    <a:cubicBezTo>
                      <a:pt x="76" y="51"/>
                      <a:pt x="75" y="62"/>
                      <a:pt x="69" y="66"/>
                    </a:cubicBezTo>
                    <a:cubicBezTo>
                      <a:pt x="64" y="70"/>
                      <a:pt x="66" y="77"/>
                      <a:pt x="60" y="83"/>
                    </a:cubicBezTo>
                    <a:cubicBezTo>
                      <a:pt x="53" y="88"/>
                      <a:pt x="56" y="104"/>
                      <a:pt x="60" y="110"/>
                    </a:cubicBezTo>
                    <a:cubicBezTo>
                      <a:pt x="63" y="115"/>
                      <a:pt x="48" y="133"/>
                      <a:pt x="39" y="138"/>
                    </a:cubicBezTo>
                    <a:cubicBezTo>
                      <a:pt x="30" y="144"/>
                      <a:pt x="27" y="154"/>
                      <a:pt x="13" y="156"/>
                    </a:cubicBezTo>
                    <a:cubicBezTo>
                      <a:pt x="7" y="157"/>
                      <a:pt x="3" y="159"/>
                      <a:pt x="0" y="162"/>
                    </a:cubicBezTo>
                    <a:cubicBezTo>
                      <a:pt x="22" y="162"/>
                      <a:pt x="55" y="162"/>
                      <a:pt x="66" y="162"/>
                    </a:cubicBezTo>
                    <a:cubicBezTo>
                      <a:pt x="79" y="162"/>
                      <a:pt x="76" y="165"/>
                      <a:pt x="78" y="169"/>
                    </a:cubicBezTo>
                    <a:close/>
                  </a:path>
                </a:pathLst>
              </a:custGeom>
              <a:solidFill>
                <a:schemeClr val="accent6">
                  <a:lumMod val="20000"/>
                  <a:lumOff val="80000"/>
                </a:schemeClr>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41" name="Freeform 1578">
                <a:extLst>
                  <a:ext uri="{FF2B5EF4-FFF2-40B4-BE49-F238E27FC236}">
                    <a16:creationId xmlns:a16="http://schemas.microsoft.com/office/drawing/2014/main" id="{31F00A88-9A40-4EC6-AE7B-5D61349099B9}"/>
                  </a:ext>
                </a:extLst>
              </p:cNvPr>
              <p:cNvSpPr>
                <a:spLocks/>
              </p:cNvSpPr>
              <p:nvPr/>
            </p:nvSpPr>
            <p:spPr bwMode="auto">
              <a:xfrm>
                <a:off x="4910311" y="2414668"/>
                <a:ext cx="98429" cy="180981"/>
              </a:xfrm>
              <a:custGeom>
                <a:avLst/>
                <a:gdLst>
                  <a:gd name="T0" fmla="*/ 21 w 76"/>
                  <a:gd name="T1" fmla="*/ 37 h 144"/>
                  <a:gd name="T2" fmla="*/ 15 w 76"/>
                  <a:gd name="T3" fmla="*/ 56 h 144"/>
                  <a:gd name="T4" fmla="*/ 4 w 76"/>
                  <a:gd name="T5" fmla="*/ 67 h 144"/>
                  <a:gd name="T6" fmla="*/ 11 w 76"/>
                  <a:gd name="T7" fmla="*/ 86 h 144"/>
                  <a:gd name="T8" fmla="*/ 19 w 76"/>
                  <a:gd name="T9" fmla="*/ 97 h 144"/>
                  <a:gd name="T10" fmla="*/ 32 w 76"/>
                  <a:gd name="T11" fmla="*/ 108 h 144"/>
                  <a:gd name="T12" fmla="*/ 40 w 76"/>
                  <a:gd name="T13" fmla="*/ 139 h 144"/>
                  <a:gd name="T14" fmla="*/ 42 w 76"/>
                  <a:gd name="T15" fmla="*/ 144 h 144"/>
                  <a:gd name="T16" fmla="*/ 49 w 76"/>
                  <a:gd name="T17" fmla="*/ 137 h 144"/>
                  <a:gd name="T18" fmla="*/ 52 w 76"/>
                  <a:gd name="T19" fmla="*/ 123 h 144"/>
                  <a:gd name="T20" fmla="*/ 54 w 76"/>
                  <a:gd name="T21" fmla="*/ 115 h 144"/>
                  <a:gd name="T22" fmla="*/ 68 w 76"/>
                  <a:gd name="T23" fmla="*/ 102 h 144"/>
                  <a:gd name="T24" fmla="*/ 75 w 76"/>
                  <a:gd name="T25" fmla="*/ 97 h 144"/>
                  <a:gd name="T26" fmla="*/ 76 w 76"/>
                  <a:gd name="T27" fmla="*/ 88 h 144"/>
                  <a:gd name="T28" fmla="*/ 69 w 76"/>
                  <a:gd name="T29" fmla="*/ 80 h 144"/>
                  <a:gd name="T30" fmla="*/ 62 w 76"/>
                  <a:gd name="T31" fmla="*/ 74 h 144"/>
                  <a:gd name="T32" fmla="*/ 48 w 76"/>
                  <a:gd name="T33" fmla="*/ 68 h 144"/>
                  <a:gd name="T34" fmla="*/ 62 w 76"/>
                  <a:gd name="T35" fmla="*/ 56 h 144"/>
                  <a:gd name="T36" fmla="*/ 62 w 76"/>
                  <a:gd name="T37" fmla="*/ 32 h 144"/>
                  <a:gd name="T38" fmla="*/ 65 w 76"/>
                  <a:gd name="T39" fmla="*/ 17 h 144"/>
                  <a:gd name="T40" fmla="*/ 63 w 76"/>
                  <a:gd name="T41" fmla="*/ 11 h 144"/>
                  <a:gd name="T42" fmla="*/ 54 w 76"/>
                  <a:gd name="T43" fmla="*/ 8 h 144"/>
                  <a:gd name="T44" fmla="*/ 30 w 76"/>
                  <a:gd name="T45" fmla="*/ 6 h 144"/>
                  <a:gd name="T46" fmla="*/ 21 w 76"/>
                  <a:gd name="T47" fmla="*/ 9 h 144"/>
                  <a:gd name="T48" fmla="*/ 21 w 76"/>
                  <a:gd name="T49" fmla="*/ 37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6" h="144">
                    <a:moveTo>
                      <a:pt x="21" y="37"/>
                    </a:moveTo>
                    <a:cubicBezTo>
                      <a:pt x="25" y="43"/>
                      <a:pt x="20" y="53"/>
                      <a:pt x="15" y="56"/>
                    </a:cubicBezTo>
                    <a:cubicBezTo>
                      <a:pt x="11" y="58"/>
                      <a:pt x="8" y="67"/>
                      <a:pt x="4" y="67"/>
                    </a:cubicBezTo>
                    <a:cubicBezTo>
                      <a:pt x="0" y="67"/>
                      <a:pt x="4" y="83"/>
                      <a:pt x="11" y="86"/>
                    </a:cubicBezTo>
                    <a:cubicBezTo>
                      <a:pt x="19" y="89"/>
                      <a:pt x="19" y="94"/>
                      <a:pt x="19" y="97"/>
                    </a:cubicBezTo>
                    <a:cubicBezTo>
                      <a:pt x="19" y="100"/>
                      <a:pt x="29" y="103"/>
                      <a:pt x="32" y="108"/>
                    </a:cubicBezTo>
                    <a:cubicBezTo>
                      <a:pt x="35" y="112"/>
                      <a:pt x="40" y="132"/>
                      <a:pt x="40" y="139"/>
                    </a:cubicBezTo>
                    <a:cubicBezTo>
                      <a:pt x="40" y="141"/>
                      <a:pt x="41" y="142"/>
                      <a:pt x="42" y="144"/>
                    </a:cubicBezTo>
                    <a:cubicBezTo>
                      <a:pt x="45" y="142"/>
                      <a:pt x="48" y="140"/>
                      <a:pt x="49" y="137"/>
                    </a:cubicBezTo>
                    <a:cubicBezTo>
                      <a:pt x="52" y="133"/>
                      <a:pt x="53" y="125"/>
                      <a:pt x="52" y="123"/>
                    </a:cubicBezTo>
                    <a:cubicBezTo>
                      <a:pt x="51" y="121"/>
                      <a:pt x="52" y="117"/>
                      <a:pt x="54" y="115"/>
                    </a:cubicBezTo>
                    <a:cubicBezTo>
                      <a:pt x="56" y="113"/>
                      <a:pt x="66" y="103"/>
                      <a:pt x="68" y="102"/>
                    </a:cubicBezTo>
                    <a:cubicBezTo>
                      <a:pt x="69" y="102"/>
                      <a:pt x="75" y="103"/>
                      <a:pt x="75" y="97"/>
                    </a:cubicBezTo>
                    <a:cubicBezTo>
                      <a:pt x="75" y="95"/>
                      <a:pt x="75" y="91"/>
                      <a:pt x="76" y="88"/>
                    </a:cubicBezTo>
                    <a:cubicBezTo>
                      <a:pt x="71" y="85"/>
                      <a:pt x="69" y="82"/>
                      <a:pt x="69" y="80"/>
                    </a:cubicBezTo>
                    <a:cubicBezTo>
                      <a:pt x="69" y="77"/>
                      <a:pt x="64" y="71"/>
                      <a:pt x="62" y="74"/>
                    </a:cubicBezTo>
                    <a:cubicBezTo>
                      <a:pt x="59" y="77"/>
                      <a:pt x="49" y="75"/>
                      <a:pt x="48" y="68"/>
                    </a:cubicBezTo>
                    <a:cubicBezTo>
                      <a:pt x="46" y="62"/>
                      <a:pt x="54" y="62"/>
                      <a:pt x="62" y="56"/>
                    </a:cubicBezTo>
                    <a:cubicBezTo>
                      <a:pt x="69" y="50"/>
                      <a:pt x="70" y="39"/>
                      <a:pt x="62" y="32"/>
                    </a:cubicBezTo>
                    <a:cubicBezTo>
                      <a:pt x="54" y="26"/>
                      <a:pt x="60" y="23"/>
                      <a:pt x="65" y="17"/>
                    </a:cubicBezTo>
                    <a:cubicBezTo>
                      <a:pt x="71" y="11"/>
                      <a:pt x="66" y="8"/>
                      <a:pt x="63" y="11"/>
                    </a:cubicBezTo>
                    <a:cubicBezTo>
                      <a:pt x="60" y="13"/>
                      <a:pt x="55" y="14"/>
                      <a:pt x="54" y="8"/>
                    </a:cubicBezTo>
                    <a:cubicBezTo>
                      <a:pt x="54" y="2"/>
                      <a:pt x="37" y="0"/>
                      <a:pt x="30" y="6"/>
                    </a:cubicBezTo>
                    <a:cubicBezTo>
                      <a:pt x="28" y="9"/>
                      <a:pt x="24" y="9"/>
                      <a:pt x="21" y="9"/>
                    </a:cubicBezTo>
                    <a:cubicBezTo>
                      <a:pt x="19" y="20"/>
                      <a:pt x="18" y="33"/>
                      <a:pt x="21" y="37"/>
                    </a:cubicBezTo>
                    <a:close/>
                  </a:path>
                </a:pathLst>
              </a:custGeom>
              <a:pattFill prst="wdDnDiag">
                <a:fgClr>
                  <a:schemeClr val="accent6">
                    <a:lumMod val="20000"/>
                    <a:lumOff val="80000"/>
                  </a:schemeClr>
                </a:fgClr>
                <a:bgClr>
                  <a:schemeClr val="bg1"/>
                </a:bgClr>
              </a:patt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42" name="Freeform 1579">
                <a:extLst>
                  <a:ext uri="{FF2B5EF4-FFF2-40B4-BE49-F238E27FC236}">
                    <a16:creationId xmlns:a16="http://schemas.microsoft.com/office/drawing/2014/main" id="{8F58CFC3-0C57-41DB-92F4-F919A75EFB67}"/>
                  </a:ext>
                </a:extLst>
              </p:cNvPr>
              <p:cNvSpPr>
                <a:spLocks/>
              </p:cNvSpPr>
              <p:nvPr/>
            </p:nvSpPr>
            <p:spPr bwMode="auto">
              <a:xfrm>
                <a:off x="4546761" y="2421018"/>
                <a:ext cx="469917" cy="442927"/>
              </a:xfrm>
              <a:custGeom>
                <a:avLst/>
                <a:gdLst>
                  <a:gd name="T0" fmla="*/ 126 w 367"/>
                  <a:gd name="T1" fmla="*/ 67 h 353"/>
                  <a:gd name="T2" fmla="*/ 127 w 367"/>
                  <a:gd name="T3" fmla="*/ 83 h 353"/>
                  <a:gd name="T4" fmla="*/ 134 w 367"/>
                  <a:gd name="T5" fmla="*/ 96 h 353"/>
                  <a:gd name="T6" fmla="*/ 130 w 367"/>
                  <a:gd name="T7" fmla="*/ 102 h 353"/>
                  <a:gd name="T8" fmla="*/ 104 w 367"/>
                  <a:gd name="T9" fmla="*/ 104 h 353"/>
                  <a:gd name="T10" fmla="*/ 94 w 367"/>
                  <a:gd name="T11" fmla="*/ 110 h 353"/>
                  <a:gd name="T12" fmla="*/ 88 w 367"/>
                  <a:gd name="T13" fmla="*/ 115 h 353"/>
                  <a:gd name="T14" fmla="*/ 86 w 367"/>
                  <a:gd name="T15" fmla="*/ 125 h 353"/>
                  <a:gd name="T16" fmla="*/ 78 w 367"/>
                  <a:gd name="T17" fmla="*/ 131 h 353"/>
                  <a:gd name="T18" fmla="*/ 64 w 367"/>
                  <a:gd name="T19" fmla="*/ 135 h 353"/>
                  <a:gd name="T20" fmla="*/ 55 w 367"/>
                  <a:gd name="T21" fmla="*/ 146 h 353"/>
                  <a:gd name="T22" fmla="*/ 40 w 367"/>
                  <a:gd name="T23" fmla="*/ 149 h 353"/>
                  <a:gd name="T24" fmla="*/ 28 w 367"/>
                  <a:gd name="T25" fmla="*/ 152 h 353"/>
                  <a:gd name="T26" fmla="*/ 0 w 367"/>
                  <a:gd name="T27" fmla="*/ 171 h 353"/>
                  <a:gd name="T28" fmla="*/ 0 w 367"/>
                  <a:gd name="T29" fmla="*/ 195 h 353"/>
                  <a:gd name="T30" fmla="*/ 4 w 367"/>
                  <a:gd name="T31" fmla="*/ 198 h 353"/>
                  <a:gd name="T32" fmla="*/ 175 w 367"/>
                  <a:gd name="T33" fmla="*/ 312 h 353"/>
                  <a:gd name="T34" fmla="*/ 186 w 367"/>
                  <a:gd name="T35" fmla="*/ 328 h 353"/>
                  <a:gd name="T36" fmla="*/ 206 w 367"/>
                  <a:gd name="T37" fmla="*/ 334 h 353"/>
                  <a:gd name="T38" fmla="*/ 215 w 367"/>
                  <a:gd name="T39" fmla="*/ 353 h 353"/>
                  <a:gd name="T40" fmla="*/ 232 w 367"/>
                  <a:gd name="T41" fmla="*/ 349 h 353"/>
                  <a:gd name="T42" fmla="*/ 259 w 367"/>
                  <a:gd name="T43" fmla="*/ 341 h 353"/>
                  <a:gd name="T44" fmla="*/ 291 w 367"/>
                  <a:gd name="T45" fmla="*/ 315 h 353"/>
                  <a:gd name="T46" fmla="*/ 367 w 367"/>
                  <a:gd name="T47" fmla="*/ 268 h 353"/>
                  <a:gd name="T48" fmla="*/ 367 w 367"/>
                  <a:gd name="T49" fmla="*/ 268 h 353"/>
                  <a:gd name="T50" fmla="*/ 358 w 367"/>
                  <a:gd name="T51" fmla="*/ 252 h 353"/>
                  <a:gd name="T52" fmla="*/ 345 w 367"/>
                  <a:gd name="T53" fmla="*/ 249 h 353"/>
                  <a:gd name="T54" fmla="*/ 333 w 367"/>
                  <a:gd name="T55" fmla="*/ 241 h 353"/>
                  <a:gd name="T56" fmla="*/ 331 w 367"/>
                  <a:gd name="T57" fmla="*/ 228 h 353"/>
                  <a:gd name="T58" fmla="*/ 323 w 367"/>
                  <a:gd name="T59" fmla="*/ 217 h 353"/>
                  <a:gd name="T60" fmla="*/ 331 w 367"/>
                  <a:gd name="T61" fmla="*/ 208 h 353"/>
                  <a:gd name="T62" fmla="*/ 328 w 367"/>
                  <a:gd name="T63" fmla="*/ 200 h 353"/>
                  <a:gd name="T64" fmla="*/ 328 w 367"/>
                  <a:gd name="T65" fmla="*/ 189 h 353"/>
                  <a:gd name="T66" fmla="*/ 330 w 367"/>
                  <a:gd name="T67" fmla="*/ 177 h 353"/>
                  <a:gd name="T68" fmla="*/ 330 w 367"/>
                  <a:gd name="T69" fmla="*/ 158 h 353"/>
                  <a:gd name="T70" fmla="*/ 322 w 367"/>
                  <a:gd name="T71" fmla="*/ 142 h 353"/>
                  <a:gd name="T72" fmla="*/ 326 w 367"/>
                  <a:gd name="T73" fmla="*/ 139 h 353"/>
                  <a:gd name="T74" fmla="*/ 324 w 367"/>
                  <a:gd name="T75" fmla="*/ 134 h 353"/>
                  <a:gd name="T76" fmla="*/ 316 w 367"/>
                  <a:gd name="T77" fmla="*/ 103 h 353"/>
                  <a:gd name="T78" fmla="*/ 303 w 367"/>
                  <a:gd name="T79" fmla="*/ 92 h 353"/>
                  <a:gd name="T80" fmla="*/ 295 w 367"/>
                  <a:gd name="T81" fmla="*/ 81 h 353"/>
                  <a:gd name="T82" fmla="*/ 288 w 367"/>
                  <a:gd name="T83" fmla="*/ 62 h 353"/>
                  <a:gd name="T84" fmla="*/ 299 w 367"/>
                  <a:gd name="T85" fmla="*/ 51 h 353"/>
                  <a:gd name="T86" fmla="*/ 305 w 367"/>
                  <a:gd name="T87" fmla="*/ 32 h 353"/>
                  <a:gd name="T88" fmla="*/ 305 w 367"/>
                  <a:gd name="T89" fmla="*/ 4 h 353"/>
                  <a:gd name="T90" fmla="*/ 288 w 367"/>
                  <a:gd name="T91" fmla="*/ 1 h 353"/>
                  <a:gd name="T92" fmla="*/ 270 w 367"/>
                  <a:gd name="T93" fmla="*/ 3 h 353"/>
                  <a:gd name="T94" fmla="*/ 246 w 367"/>
                  <a:gd name="T95" fmla="*/ 8 h 353"/>
                  <a:gd name="T96" fmla="*/ 179 w 367"/>
                  <a:gd name="T97" fmla="*/ 12 h 353"/>
                  <a:gd name="T98" fmla="*/ 152 w 367"/>
                  <a:gd name="T99" fmla="*/ 26 h 353"/>
                  <a:gd name="T100" fmla="*/ 124 w 367"/>
                  <a:gd name="T101" fmla="*/ 41 h 353"/>
                  <a:gd name="T102" fmla="*/ 118 w 367"/>
                  <a:gd name="T103" fmla="*/ 44 h 353"/>
                  <a:gd name="T104" fmla="*/ 121 w 367"/>
                  <a:gd name="T105" fmla="*/ 49 h 353"/>
                  <a:gd name="T106" fmla="*/ 126 w 367"/>
                  <a:gd name="T107" fmla="*/ 67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67" h="353">
                    <a:moveTo>
                      <a:pt x="126" y="67"/>
                    </a:moveTo>
                    <a:cubicBezTo>
                      <a:pt x="126" y="74"/>
                      <a:pt x="124" y="83"/>
                      <a:pt x="127" y="83"/>
                    </a:cubicBezTo>
                    <a:cubicBezTo>
                      <a:pt x="130" y="84"/>
                      <a:pt x="133" y="93"/>
                      <a:pt x="134" y="96"/>
                    </a:cubicBezTo>
                    <a:cubicBezTo>
                      <a:pt x="134" y="98"/>
                      <a:pt x="133" y="102"/>
                      <a:pt x="130" y="102"/>
                    </a:cubicBezTo>
                    <a:cubicBezTo>
                      <a:pt x="126" y="102"/>
                      <a:pt x="104" y="100"/>
                      <a:pt x="104" y="104"/>
                    </a:cubicBezTo>
                    <a:cubicBezTo>
                      <a:pt x="104" y="107"/>
                      <a:pt x="99" y="110"/>
                      <a:pt x="94" y="110"/>
                    </a:cubicBezTo>
                    <a:cubicBezTo>
                      <a:pt x="88" y="110"/>
                      <a:pt x="88" y="109"/>
                      <a:pt x="88" y="115"/>
                    </a:cubicBezTo>
                    <a:cubicBezTo>
                      <a:pt x="87" y="120"/>
                      <a:pt x="89" y="125"/>
                      <a:pt x="86" y="125"/>
                    </a:cubicBezTo>
                    <a:cubicBezTo>
                      <a:pt x="82" y="125"/>
                      <a:pt x="83" y="130"/>
                      <a:pt x="78" y="131"/>
                    </a:cubicBezTo>
                    <a:cubicBezTo>
                      <a:pt x="72" y="131"/>
                      <a:pt x="64" y="130"/>
                      <a:pt x="64" y="135"/>
                    </a:cubicBezTo>
                    <a:cubicBezTo>
                      <a:pt x="64" y="140"/>
                      <a:pt x="61" y="144"/>
                      <a:pt x="55" y="146"/>
                    </a:cubicBezTo>
                    <a:cubicBezTo>
                      <a:pt x="49" y="147"/>
                      <a:pt x="40" y="144"/>
                      <a:pt x="40" y="149"/>
                    </a:cubicBezTo>
                    <a:cubicBezTo>
                      <a:pt x="40" y="154"/>
                      <a:pt x="32" y="150"/>
                      <a:pt x="28" y="152"/>
                    </a:cubicBezTo>
                    <a:cubicBezTo>
                      <a:pt x="24" y="155"/>
                      <a:pt x="0" y="169"/>
                      <a:pt x="0" y="171"/>
                    </a:cubicBezTo>
                    <a:cubicBezTo>
                      <a:pt x="0" y="172"/>
                      <a:pt x="0" y="183"/>
                      <a:pt x="0" y="195"/>
                    </a:cubicBezTo>
                    <a:cubicBezTo>
                      <a:pt x="1" y="196"/>
                      <a:pt x="2" y="197"/>
                      <a:pt x="4" y="198"/>
                    </a:cubicBezTo>
                    <a:cubicBezTo>
                      <a:pt x="12" y="203"/>
                      <a:pt x="170" y="307"/>
                      <a:pt x="175" y="312"/>
                    </a:cubicBezTo>
                    <a:cubicBezTo>
                      <a:pt x="180" y="317"/>
                      <a:pt x="186" y="328"/>
                      <a:pt x="186" y="328"/>
                    </a:cubicBezTo>
                    <a:cubicBezTo>
                      <a:pt x="186" y="328"/>
                      <a:pt x="197" y="330"/>
                      <a:pt x="206" y="334"/>
                    </a:cubicBezTo>
                    <a:cubicBezTo>
                      <a:pt x="215" y="339"/>
                      <a:pt x="215" y="353"/>
                      <a:pt x="215" y="353"/>
                    </a:cubicBezTo>
                    <a:cubicBezTo>
                      <a:pt x="215" y="353"/>
                      <a:pt x="226" y="351"/>
                      <a:pt x="232" y="349"/>
                    </a:cubicBezTo>
                    <a:cubicBezTo>
                      <a:pt x="238" y="348"/>
                      <a:pt x="259" y="341"/>
                      <a:pt x="259" y="341"/>
                    </a:cubicBezTo>
                    <a:cubicBezTo>
                      <a:pt x="291" y="315"/>
                      <a:pt x="291" y="315"/>
                      <a:pt x="291" y="315"/>
                    </a:cubicBezTo>
                    <a:cubicBezTo>
                      <a:pt x="367" y="268"/>
                      <a:pt x="367" y="268"/>
                      <a:pt x="367" y="268"/>
                    </a:cubicBezTo>
                    <a:cubicBezTo>
                      <a:pt x="367" y="268"/>
                      <a:pt x="367" y="268"/>
                      <a:pt x="367" y="268"/>
                    </a:cubicBezTo>
                    <a:cubicBezTo>
                      <a:pt x="365" y="259"/>
                      <a:pt x="362" y="252"/>
                      <a:pt x="358" y="252"/>
                    </a:cubicBezTo>
                    <a:cubicBezTo>
                      <a:pt x="354" y="252"/>
                      <a:pt x="351" y="249"/>
                      <a:pt x="345" y="249"/>
                    </a:cubicBezTo>
                    <a:cubicBezTo>
                      <a:pt x="340" y="249"/>
                      <a:pt x="334" y="246"/>
                      <a:pt x="333" y="241"/>
                    </a:cubicBezTo>
                    <a:cubicBezTo>
                      <a:pt x="332" y="237"/>
                      <a:pt x="335" y="234"/>
                      <a:pt x="331" y="228"/>
                    </a:cubicBezTo>
                    <a:cubicBezTo>
                      <a:pt x="327" y="222"/>
                      <a:pt x="323" y="219"/>
                      <a:pt x="323" y="217"/>
                    </a:cubicBezTo>
                    <a:cubicBezTo>
                      <a:pt x="323" y="214"/>
                      <a:pt x="330" y="209"/>
                      <a:pt x="331" y="208"/>
                    </a:cubicBezTo>
                    <a:cubicBezTo>
                      <a:pt x="332" y="207"/>
                      <a:pt x="328" y="203"/>
                      <a:pt x="328" y="200"/>
                    </a:cubicBezTo>
                    <a:cubicBezTo>
                      <a:pt x="328" y="197"/>
                      <a:pt x="326" y="192"/>
                      <a:pt x="328" y="189"/>
                    </a:cubicBezTo>
                    <a:cubicBezTo>
                      <a:pt x="331" y="186"/>
                      <a:pt x="332" y="183"/>
                      <a:pt x="330" y="177"/>
                    </a:cubicBezTo>
                    <a:cubicBezTo>
                      <a:pt x="327" y="171"/>
                      <a:pt x="334" y="166"/>
                      <a:pt x="330" y="158"/>
                    </a:cubicBezTo>
                    <a:cubicBezTo>
                      <a:pt x="327" y="151"/>
                      <a:pt x="322" y="145"/>
                      <a:pt x="322" y="142"/>
                    </a:cubicBezTo>
                    <a:cubicBezTo>
                      <a:pt x="322" y="141"/>
                      <a:pt x="324" y="140"/>
                      <a:pt x="326" y="139"/>
                    </a:cubicBezTo>
                    <a:cubicBezTo>
                      <a:pt x="325" y="137"/>
                      <a:pt x="324" y="136"/>
                      <a:pt x="324" y="134"/>
                    </a:cubicBezTo>
                    <a:cubicBezTo>
                      <a:pt x="324" y="127"/>
                      <a:pt x="319" y="107"/>
                      <a:pt x="316" y="103"/>
                    </a:cubicBezTo>
                    <a:cubicBezTo>
                      <a:pt x="313" y="98"/>
                      <a:pt x="303" y="95"/>
                      <a:pt x="303" y="92"/>
                    </a:cubicBezTo>
                    <a:cubicBezTo>
                      <a:pt x="303" y="89"/>
                      <a:pt x="303" y="84"/>
                      <a:pt x="295" y="81"/>
                    </a:cubicBezTo>
                    <a:cubicBezTo>
                      <a:pt x="288" y="78"/>
                      <a:pt x="284" y="62"/>
                      <a:pt x="288" y="62"/>
                    </a:cubicBezTo>
                    <a:cubicBezTo>
                      <a:pt x="292" y="62"/>
                      <a:pt x="295" y="53"/>
                      <a:pt x="299" y="51"/>
                    </a:cubicBezTo>
                    <a:cubicBezTo>
                      <a:pt x="304" y="48"/>
                      <a:pt x="309" y="38"/>
                      <a:pt x="305" y="32"/>
                    </a:cubicBezTo>
                    <a:cubicBezTo>
                      <a:pt x="302" y="28"/>
                      <a:pt x="303" y="15"/>
                      <a:pt x="305" y="4"/>
                    </a:cubicBezTo>
                    <a:cubicBezTo>
                      <a:pt x="298" y="4"/>
                      <a:pt x="290" y="2"/>
                      <a:pt x="288" y="1"/>
                    </a:cubicBezTo>
                    <a:cubicBezTo>
                      <a:pt x="285" y="0"/>
                      <a:pt x="276" y="3"/>
                      <a:pt x="270" y="3"/>
                    </a:cubicBezTo>
                    <a:cubicBezTo>
                      <a:pt x="264" y="3"/>
                      <a:pt x="250" y="12"/>
                      <a:pt x="246" y="8"/>
                    </a:cubicBezTo>
                    <a:cubicBezTo>
                      <a:pt x="241" y="3"/>
                      <a:pt x="193" y="11"/>
                      <a:pt x="179" y="12"/>
                    </a:cubicBezTo>
                    <a:cubicBezTo>
                      <a:pt x="166" y="12"/>
                      <a:pt x="160" y="26"/>
                      <a:pt x="152" y="26"/>
                    </a:cubicBezTo>
                    <a:cubicBezTo>
                      <a:pt x="144" y="26"/>
                      <a:pt x="131" y="33"/>
                      <a:pt x="124" y="41"/>
                    </a:cubicBezTo>
                    <a:cubicBezTo>
                      <a:pt x="123" y="43"/>
                      <a:pt x="120" y="43"/>
                      <a:pt x="118" y="44"/>
                    </a:cubicBezTo>
                    <a:cubicBezTo>
                      <a:pt x="119" y="46"/>
                      <a:pt x="120" y="48"/>
                      <a:pt x="121" y="49"/>
                    </a:cubicBezTo>
                    <a:cubicBezTo>
                      <a:pt x="125" y="54"/>
                      <a:pt x="126" y="60"/>
                      <a:pt x="126" y="67"/>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43" name="Freeform 1580">
                <a:extLst>
                  <a:ext uri="{FF2B5EF4-FFF2-40B4-BE49-F238E27FC236}">
                    <a16:creationId xmlns:a16="http://schemas.microsoft.com/office/drawing/2014/main" id="{F13E4074-CD9F-4FC7-A464-ABF692701807}"/>
                  </a:ext>
                </a:extLst>
              </p:cNvPr>
              <p:cNvSpPr>
                <a:spLocks/>
              </p:cNvSpPr>
              <p:nvPr/>
            </p:nvSpPr>
            <p:spPr bwMode="auto">
              <a:xfrm>
                <a:off x="4959525" y="2525797"/>
                <a:ext cx="342912" cy="322273"/>
              </a:xfrm>
              <a:custGeom>
                <a:avLst/>
                <a:gdLst>
                  <a:gd name="T0" fmla="*/ 30 w 268"/>
                  <a:gd name="T1" fmla="*/ 14 h 257"/>
                  <a:gd name="T2" fmla="*/ 16 w 268"/>
                  <a:gd name="T3" fmla="*/ 27 h 257"/>
                  <a:gd name="T4" fmla="*/ 14 w 268"/>
                  <a:gd name="T5" fmla="*/ 35 h 257"/>
                  <a:gd name="T6" fmla="*/ 11 w 268"/>
                  <a:gd name="T7" fmla="*/ 49 h 257"/>
                  <a:gd name="T8" fmla="*/ 0 w 268"/>
                  <a:gd name="T9" fmla="*/ 59 h 257"/>
                  <a:gd name="T10" fmla="*/ 8 w 268"/>
                  <a:gd name="T11" fmla="*/ 75 h 257"/>
                  <a:gd name="T12" fmla="*/ 8 w 268"/>
                  <a:gd name="T13" fmla="*/ 94 h 257"/>
                  <a:gd name="T14" fmla="*/ 6 w 268"/>
                  <a:gd name="T15" fmla="*/ 106 h 257"/>
                  <a:gd name="T16" fmla="*/ 6 w 268"/>
                  <a:gd name="T17" fmla="*/ 117 h 257"/>
                  <a:gd name="T18" fmla="*/ 9 w 268"/>
                  <a:gd name="T19" fmla="*/ 125 h 257"/>
                  <a:gd name="T20" fmla="*/ 1 w 268"/>
                  <a:gd name="T21" fmla="*/ 134 h 257"/>
                  <a:gd name="T22" fmla="*/ 9 w 268"/>
                  <a:gd name="T23" fmla="*/ 145 h 257"/>
                  <a:gd name="T24" fmla="*/ 11 w 268"/>
                  <a:gd name="T25" fmla="*/ 158 h 257"/>
                  <a:gd name="T26" fmla="*/ 23 w 268"/>
                  <a:gd name="T27" fmla="*/ 166 h 257"/>
                  <a:gd name="T28" fmla="*/ 36 w 268"/>
                  <a:gd name="T29" fmla="*/ 169 h 257"/>
                  <a:gd name="T30" fmla="*/ 45 w 268"/>
                  <a:gd name="T31" fmla="*/ 185 h 257"/>
                  <a:gd name="T32" fmla="*/ 71 w 268"/>
                  <a:gd name="T33" fmla="*/ 190 h 257"/>
                  <a:gd name="T34" fmla="*/ 82 w 268"/>
                  <a:gd name="T35" fmla="*/ 201 h 257"/>
                  <a:gd name="T36" fmla="*/ 112 w 268"/>
                  <a:gd name="T37" fmla="*/ 185 h 257"/>
                  <a:gd name="T38" fmla="*/ 247 w 268"/>
                  <a:gd name="T39" fmla="*/ 257 h 257"/>
                  <a:gd name="T40" fmla="*/ 247 w 268"/>
                  <a:gd name="T41" fmla="*/ 248 h 257"/>
                  <a:gd name="T42" fmla="*/ 263 w 268"/>
                  <a:gd name="T43" fmla="*/ 248 h 257"/>
                  <a:gd name="T44" fmla="*/ 263 w 268"/>
                  <a:gd name="T45" fmla="*/ 75 h 257"/>
                  <a:gd name="T46" fmla="*/ 263 w 268"/>
                  <a:gd name="T47" fmla="*/ 49 h 257"/>
                  <a:gd name="T48" fmla="*/ 265 w 268"/>
                  <a:gd name="T49" fmla="*/ 27 h 257"/>
                  <a:gd name="T50" fmla="*/ 267 w 268"/>
                  <a:gd name="T51" fmla="*/ 22 h 257"/>
                  <a:gd name="T52" fmla="*/ 266 w 268"/>
                  <a:gd name="T53" fmla="*/ 22 h 257"/>
                  <a:gd name="T54" fmla="*/ 243 w 268"/>
                  <a:gd name="T55" fmla="*/ 15 h 257"/>
                  <a:gd name="T56" fmla="*/ 216 w 268"/>
                  <a:gd name="T57" fmla="*/ 2 h 257"/>
                  <a:gd name="T58" fmla="*/ 176 w 268"/>
                  <a:gd name="T59" fmla="*/ 22 h 257"/>
                  <a:gd name="T60" fmla="*/ 179 w 268"/>
                  <a:gd name="T61" fmla="*/ 45 h 257"/>
                  <a:gd name="T62" fmla="*/ 152 w 268"/>
                  <a:gd name="T63" fmla="*/ 45 h 257"/>
                  <a:gd name="T64" fmla="*/ 119 w 268"/>
                  <a:gd name="T65" fmla="*/ 33 h 257"/>
                  <a:gd name="T66" fmla="*/ 101 w 268"/>
                  <a:gd name="T67" fmla="*/ 21 h 257"/>
                  <a:gd name="T68" fmla="*/ 90 w 268"/>
                  <a:gd name="T69" fmla="*/ 11 h 257"/>
                  <a:gd name="T70" fmla="*/ 58 w 268"/>
                  <a:gd name="T71" fmla="*/ 4 h 257"/>
                  <a:gd name="T72" fmla="*/ 38 w 268"/>
                  <a:gd name="T73" fmla="*/ 0 h 257"/>
                  <a:gd name="T74" fmla="*/ 37 w 268"/>
                  <a:gd name="T75" fmla="*/ 9 h 257"/>
                  <a:gd name="T76" fmla="*/ 30 w 268"/>
                  <a:gd name="T77" fmla="*/ 14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68" h="257">
                    <a:moveTo>
                      <a:pt x="30" y="14"/>
                    </a:moveTo>
                    <a:cubicBezTo>
                      <a:pt x="28" y="15"/>
                      <a:pt x="18" y="25"/>
                      <a:pt x="16" y="27"/>
                    </a:cubicBezTo>
                    <a:cubicBezTo>
                      <a:pt x="14" y="29"/>
                      <a:pt x="13" y="33"/>
                      <a:pt x="14" y="35"/>
                    </a:cubicBezTo>
                    <a:cubicBezTo>
                      <a:pt x="15" y="37"/>
                      <a:pt x="14" y="45"/>
                      <a:pt x="11" y="49"/>
                    </a:cubicBezTo>
                    <a:cubicBezTo>
                      <a:pt x="9" y="54"/>
                      <a:pt x="1" y="57"/>
                      <a:pt x="0" y="59"/>
                    </a:cubicBezTo>
                    <a:cubicBezTo>
                      <a:pt x="0" y="62"/>
                      <a:pt x="5" y="68"/>
                      <a:pt x="8" y="75"/>
                    </a:cubicBezTo>
                    <a:cubicBezTo>
                      <a:pt x="12" y="83"/>
                      <a:pt x="5" y="88"/>
                      <a:pt x="8" y="94"/>
                    </a:cubicBezTo>
                    <a:cubicBezTo>
                      <a:pt x="10" y="100"/>
                      <a:pt x="9" y="103"/>
                      <a:pt x="6" y="106"/>
                    </a:cubicBezTo>
                    <a:cubicBezTo>
                      <a:pt x="4" y="109"/>
                      <a:pt x="6" y="114"/>
                      <a:pt x="6" y="117"/>
                    </a:cubicBezTo>
                    <a:cubicBezTo>
                      <a:pt x="6" y="120"/>
                      <a:pt x="10" y="124"/>
                      <a:pt x="9" y="125"/>
                    </a:cubicBezTo>
                    <a:cubicBezTo>
                      <a:pt x="8" y="126"/>
                      <a:pt x="1" y="131"/>
                      <a:pt x="1" y="134"/>
                    </a:cubicBezTo>
                    <a:cubicBezTo>
                      <a:pt x="1" y="136"/>
                      <a:pt x="5" y="139"/>
                      <a:pt x="9" y="145"/>
                    </a:cubicBezTo>
                    <a:cubicBezTo>
                      <a:pt x="13" y="151"/>
                      <a:pt x="10" y="154"/>
                      <a:pt x="11" y="158"/>
                    </a:cubicBezTo>
                    <a:cubicBezTo>
                      <a:pt x="12" y="163"/>
                      <a:pt x="18" y="166"/>
                      <a:pt x="23" y="166"/>
                    </a:cubicBezTo>
                    <a:cubicBezTo>
                      <a:pt x="29" y="166"/>
                      <a:pt x="32" y="169"/>
                      <a:pt x="36" y="169"/>
                    </a:cubicBezTo>
                    <a:cubicBezTo>
                      <a:pt x="40" y="169"/>
                      <a:pt x="43" y="176"/>
                      <a:pt x="45" y="185"/>
                    </a:cubicBezTo>
                    <a:cubicBezTo>
                      <a:pt x="47" y="185"/>
                      <a:pt x="64" y="185"/>
                      <a:pt x="71" y="190"/>
                    </a:cubicBezTo>
                    <a:cubicBezTo>
                      <a:pt x="79" y="194"/>
                      <a:pt x="82" y="201"/>
                      <a:pt x="82" y="201"/>
                    </a:cubicBezTo>
                    <a:cubicBezTo>
                      <a:pt x="112" y="185"/>
                      <a:pt x="112" y="185"/>
                      <a:pt x="112" y="185"/>
                    </a:cubicBezTo>
                    <a:cubicBezTo>
                      <a:pt x="247" y="257"/>
                      <a:pt x="247" y="257"/>
                      <a:pt x="247" y="257"/>
                    </a:cubicBezTo>
                    <a:cubicBezTo>
                      <a:pt x="247" y="248"/>
                      <a:pt x="247" y="248"/>
                      <a:pt x="247" y="248"/>
                    </a:cubicBezTo>
                    <a:cubicBezTo>
                      <a:pt x="263" y="248"/>
                      <a:pt x="263" y="248"/>
                      <a:pt x="263" y="248"/>
                    </a:cubicBezTo>
                    <a:cubicBezTo>
                      <a:pt x="263" y="248"/>
                      <a:pt x="263" y="87"/>
                      <a:pt x="263" y="75"/>
                    </a:cubicBezTo>
                    <a:cubicBezTo>
                      <a:pt x="263" y="63"/>
                      <a:pt x="258" y="55"/>
                      <a:pt x="263" y="49"/>
                    </a:cubicBezTo>
                    <a:cubicBezTo>
                      <a:pt x="268" y="42"/>
                      <a:pt x="261" y="39"/>
                      <a:pt x="265" y="27"/>
                    </a:cubicBezTo>
                    <a:cubicBezTo>
                      <a:pt x="266" y="25"/>
                      <a:pt x="266" y="24"/>
                      <a:pt x="267" y="22"/>
                    </a:cubicBezTo>
                    <a:cubicBezTo>
                      <a:pt x="267" y="22"/>
                      <a:pt x="266" y="22"/>
                      <a:pt x="266" y="22"/>
                    </a:cubicBezTo>
                    <a:cubicBezTo>
                      <a:pt x="265" y="18"/>
                      <a:pt x="258" y="18"/>
                      <a:pt x="243" y="15"/>
                    </a:cubicBezTo>
                    <a:cubicBezTo>
                      <a:pt x="227" y="13"/>
                      <a:pt x="233" y="3"/>
                      <a:pt x="216" y="2"/>
                    </a:cubicBezTo>
                    <a:cubicBezTo>
                      <a:pt x="198" y="1"/>
                      <a:pt x="177" y="14"/>
                      <a:pt x="176" y="22"/>
                    </a:cubicBezTo>
                    <a:cubicBezTo>
                      <a:pt x="176" y="29"/>
                      <a:pt x="184" y="37"/>
                      <a:pt x="179" y="45"/>
                    </a:cubicBezTo>
                    <a:cubicBezTo>
                      <a:pt x="173" y="52"/>
                      <a:pt x="160" y="53"/>
                      <a:pt x="152" y="45"/>
                    </a:cubicBezTo>
                    <a:cubicBezTo>
                      <a:pt x="143" y="37"/>
                      <a:pt x="130" y="33"/>
                      <a:pt x="119" y="33"/>
                    </a:cubicBezTo>
                    <a:cubicBezTo>
                      <a:pt x="108" y="33"/>
                      <a:pt x="101" y="26"/>
                      <a:pt x="101" y="21"/>
                    </a:cubicBezTo>
                    <a:cubicBezTo>
                      <a:pt x="102" y="15"/>
                      <a:pt x="99" y="12"/>
                      <a:pt x="90" y="11"/>
                    </a:cubicBezTo>
                    <a:cubicBezTo>
                      <a:pt x="81" y="9"/>
                      <a:pt x="74" y="1"/>
                      <a:pt x="58" y="4"/>
                    </a:cubicBezTo>
                    <a:cubicBezTo>
                      <a:pt x="50" y="5"/>
                      <a:pt x="42" y="3"/>
                      <a:pt x="38" y="0"/>
                    </a:cubicBezTo>
                    <a:cubicBezTo>
                      <a:pt x="37" y="3"/>
                      <a:pt x="37" y="7"/>
                      <a:pt x="37" y="9"/>
                    </a:cubicBezTo>
                    <a:cubicBezTo>
                      <a:pt x="37" y="15"/>
                      <a:pt x="31" y="14"/>
                      <a:pt x="30" y="14"/>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44" name="Freeform 1581">
                <a:extLst>
                  <a:ext uri="{FF2B5EF4-FFF2-40B4-BE49-F238E27FC236}">
                    <a16:creationId xmlns:a16="http://schemas.microsoft.com/office/drawing/2014/main" id="{EE8EBF5F-CE30-47CA-A69C-956CCE9D6D30}"/>
                  </a:ext>
                </a:extLst>
              </p:cNvPr>
              <p:cNvSpPr>
                <a:spLocks/>
              </p:cNvSpPr>
              <p:nvPr/>
            </p:nvSpPr>
            <p:spPr bwMode="auto">
              <a:xfrm>
                <a:off x="4365779" y="2975074"/>
                <a:ext cx="65090" cy="22226"/>
              </a:xfrm>
              <a:custGeom>
                <a:avLst/>
                <a:gdLst>
                  <a:gd name="T0" fmla="*/ 25 w 51"/>
                  <a:gd name="T1" fmla="*/ 11 h 18"/>
                  <a:gd name="T2" fmla="*/ 40 w 51"/>
                  <a:gd name="T3" fmla="*/ 15 h 18"/>
                  <a:gd name="T4" fmla="*/ 51 w 51"/>
                  <a:gd name="T5" fmla="*/ 12 h 18"/>
                  <a:gd name="T6" fmla="*/ 41 w 51"/>
                  <a:gd name="T7" fmla="*/ 11 h 18"/>
                  <a:gd name="T8" fmla="*/ 25 w 51"/>
                  <a:gd name="T9" fmla="*/ 3 h 18"/>
                  <a:gd name="T10" fmla="*/ 2 w 51"/>
                  <a:gd name="T11" fmla="*/ 7 h 18"/>
                  <a:gd name="T12" fmla="*/ 0 w 51"/>
                  <a:gd name="T13" fmla="*/ 18 h 18"/>
                  <a:gd name="T14" fmla="*/ 5 w 51"/>
                  <a:gd name="T15" fmla="*/ 17 h 18"/>
                  <a:gd name="T16" fmla="*/ 25 w 51"/>
                  <a:gd name="T17" fmla="*/ 1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18">
                    <a:moveTo>
                      <a:pt x="25" y="11"/>
                    </a:moveTo>
                    <a:cubicBezTo>
                      <a:pt x="29" y="8"/>
                      <a:pt x="35" y="14"/>
                      <a:pt x="40" y="15"/>
                    </a:cubicBezTo>
                    <a:cubicBezTo>
                      <a:pt x="45" y="16"/>
                      <a:pt x="51" y="12"/>
                      <a:pt x="51" y="12"/>
                    </a:cubicBezTo>
                    <a:cubicBezTo>
                      <a:pt x="51" y="12"/>
                      <a:pt x="50" y="11"/>
                      <a:pt x="41" y="11"/>
                    </a:cubicBezTo>
                    <a:cubicBezTo>
                      <a:pt x="33" y="10"/>
                      <a:pt x="32" y="0"/>
                      <a:pt x="25" y="3"/>
                    </a:cubicBezTo>
                    <a:cubicBezTo>
                      <a:pt x="17" y="7"/>
                      <a:pt x="12" y="8"/>
                      <a:pt x="2" y="7"/>
                    </a:cubicBezTo>
                    <a:cubicBezTo>
                      <a:pt x="2" y="10"/>
                      <a:pt x="1" y="14"/>
                      <a:pt x="0" y="18"/>
                    </a:cubicBezTo>
                    <a:cubicBezTo>
                      <a:pt x="2" y="17"/>
                      <a:pt x="4" y="17"/>
                      <a:pt x="5" y="17"/>
                    </a:cubicBezTo>
                    <a:cubicBezTo>
                      <a:pt x="10" y="16"/>
                      <a:pt x="22" y="14"/>
                      <a:pt x="25" y="11"/>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45" name="Freeform 1582">
                <a:extLst>
                  <a:ext uri="{FF2B5EF4-FFF2-40B4-BE49-F238E27FC236}">
                    <a16:creationId xmlns:a16="http://schemas.microsoft.com/office/drawing/2014/main" id="{3E61812E-F711-4CEE-9268-743A7E61F323}"/>
                  </a:ext>
                </a:extLst>
              </p:cNvPr>
              <p:cNvSpPr>
                <a:spLocks/>
              </p:cNvSpPr>
              <p:nvPr/>
            </p:nvSpPr>
            <p:spPr bwMode="auto">
              <a:xfrm>
                <a:off x="4351491" y="2914747"/>
                <a:ext cx="133355" cy="103191"/>
              </a:xfrm>
              <a:custGeom>
                <a:avLst/>
                <a:gdLst>
                  <a:gd name="T0" fmla="*/ 24 w 104"/>
                  <a:gd name="T1" fmla="*/ 79 h 82"/>
                  <a:gd name="T2" fmla="*/ 34 w 104"/>
                  <a:gd name="T3" fmla="*/ 75 h 82"/>
                  <a:gd name="T4" fmla="*/ 59 w 104"/>
                  <a:gd name="T5" fmla="*/ 73 h 82"/>
                  <a:gd name="T6" fmla="*/ 64 w 104"/>
                  <a:gd name="T7" fmla="*/ 74 h 82"/>
                  <a:gd name="T8" fmla="*/ 64 w 104"/>
                  <a:gd name="T9" fmla="*/ 72 h 82"/>
                  <a:gd name="T10" fmla="*/ 76 w 104"/>
                  <a:gd name="T11" fmla="*/ 77 h 82"/>
                  <a:gd name="T12" fmla="*/ 102 w 104"/>
                  <a:gd name="T13" fmla="*/ 79 h 82"/>
                  <a:gd name="T14" fmla="*/ 104 w 104"/>
                  <a:gd name="T15" fmla="*/ 78 h 82"/>
                  <a:gd name="T16" fmla="*/ 104 w 104"/>
                  <a:gd name="T17" fmla="*/ 67 h 82"/>
                  <a:gd name="T18" fmla="*/ 95 w 104"/>
                  <a:gd name="T19" fmla="*/ 55 h 82"/>
                  <a:gd name="T20" fmla="*/ 92 w 104"/>
                  <a:gd name="T21" fmla="*/ 45 h 82"/>
                  <a:gd name="T22" fmla="*/ 89 w 104"/>
                  <a:gd name="T23" fmla="*/ 40 h 82"/>
                  <a:gd name="T24" fmla="*/ 79 w 104"/>
                  <a:gd name="T25" fmla="*/ 27 h 82"/>
                  <a:gd name="T26" fmla="*/ 66 w 104"/>
                  <a:gd name="T27" fmla="*/ 11 h 82"/>
                  <a:gd name="T28" fmla="*/ 60 w 104"/>
                  <a:gd name="T29" fmla="*/ 11 h 82"/>
                  <a:gd name="T30" fmla="*/ 50 w 104"/>
                  <a:gd name="T31" fmla="*/ 3 h 82"/>
                  <a:gd name="T32" fmla="*/ 37 w 104"/>
                  <a:gd name="T33" fmla="*/ 4 h 82"/>
                  <a:gd name="T34" fmla="*/ 21 w 104"/>
                  <a:gd name="T35" fmla="*/ 4 h 82"/>
                  <a:gd name="T36" fmla="*/ 11 w 104"/>
                  <a:gd name="T37" fmla="*/ 12 h 82"/>
                  <a:gd name="T38" fmla="*/ 10 w 104"/>
                  <a:gd name="T39" fmla="*/ 13 h 82"/>
                  <a:gd name="T40" fmla="*/ 6 w 104"/>
                  <a:gd name="T41" fmla="*/ 27 h 82"/>
                  <a:gd name="T42" fmla="*/ 12 w 104"/>
                  <a:gd name="T43" fmla="*/ 52 h 82"/>
                  <a:gd name="T44" fmla="*/ 13 w 104"/>
                  <a:gd name="T45" fmla="*/ 55 h 82"/>
                  <a:gd name="T46" fmla="*/ 36 w 104"/>
                  <a:gd name="T47" fmla="*/ 51 h 82"/>
                  <a:gd name="T48" fmla="*/ 52 w 104"/>
                  <a:gd name="T49" fmla="*/ 59 h 82"/>
                  <a:gd name="T50" fmla="*/ 62 w 104"/>
                  <a:gd name="T51" fmla="*/ 60 h 82"/>
                  <a:gd name="T52" fmla="*/ 51 w 104"/>
                  <a:gd name="T53" fmla="*/ 63 h 82"/>
                  <a:gd name="T54" fmla="*/ 36 w 104"/>
                  <a:gd name="T55" fmla="*/ 59 h 82"/>
                  <a:gd name="T56" fmla="*/ 16 w 104"/>
                  <a:gd name="T57" fmla="*/ 65 h 82"/>
                  <a:gd name="T58" fmla="*/ 11 w 104"/>
                  <a:gd name="T59" fmla="*/ 66 h 82"/>
                  <a:gd name="T60" fmla="*/ 13 w 104"/>
                  <a:gd name="T61" fmla="*/ 74 h 82"/>
                  <a:gd name="T62" fmla="*/ 15 w 104"/>
                  <a:gd name="T63" fmla="*/ 76 h 82"/>
                  <a:gd name="T64" fmla="*/ 24 w 104"/>
                  <a:gd name="T65" fmla="*/ 79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4" h="82">
                    <a:moveTo>
                      <a:pt x="24" y="79"/>
                    </a:moveTo>
                    <a:cubicBezTo>
                      <a:pt x="27" y="79"/>
                      <a:pt x="34" y="75"/>
                      <a:pt x="34" y="75"/>
                    </a:cubicBezTo>
                    <a:cubicBezTo>
                      <a:pt x="34" y="75"/>
                      <a:pt x="56" y="73"/>
                      <a:pt x="59" y="73"/>
                    </a:cubicBezTo>
                    <a:cubicBezTo>
                      <a:pt x="61" y="72"/>
                      <a:pt x="62" y="73"/>
                      <a:pt x="64" y="74"/>
                    </a:cubicBezTo>
                    <a:cubicBezTo>
                      <a:pt x="64" y="73"/>
                      <a:pt x="64" y="72"/>
                      <a:pt x="64" y="72"/>
                    </a:cubicBezTo>
                    <a:cubicBezTo>
                      <a:pt x="64" y="72"/>
                      <a:pt x="76" y="75"/>
                      <a:pt x="76" y="77"/>
                    </a:cubicBezTo>
                    <a:cubicBezTo>
                      <a:pt x="77" y="80"/>
                      <a:pt x="93" y="82"/>
                      <a:pt x="102" y="79"/>
                    </a:cubicBezTo>
                    <a:cubicBezTo>
                      <a:pt x="103" y="79"/>
                      <a:pt x="104" y="78"/>
                      <a:pt x="104" y="78"/>
                    </a:cubicBezTo>
                    <a:cubicBezTo>
                      <a:pt x="104" y="75"/>
                      <a:pt x="104" y="69"/>
                      <a:pt x="104" y="67"/>
                    </a:cubicBezTo>
                    <a:cubicBezTo>
                      <a:pt x="104" y="64"/>
                      <a:pt x="98" y="59"/>
                      <a:pt x="95" y="55"/>
                    </a:cubicBezTo>
                    <a:cubicBezTo>
                      <a:pt x="92" y="52"/>
                      <a:pt x="92" y="45"/>
                      <a:pt x="92" y="45"/>
                    </a:cubicBezTo>
                    <a:cubicBezTo>
                      <a:pt x="89" y="40"/>
                      <a:pt x="89" y="40"/>
                      <a:pt x="89" y="40"/>
                    </a:cubicBezTo>
                    <a:cubicBezTo>
                      <a:pt x="89" y="40"/>
                      <a:pt x="86" y="30"/>
                      <a:pt x="79" y="27"/>
                    </a:cubicBezTo>
                    <a:cubicBezTo>
                      <a:pt x="71" y="25"/>
                      <a:pt x="66" y="11"/>
                      <a:pt x="66" y="11"/>
                    </a:cubicBezTo>
                    <a:cubicBezTo>
                      <a:pt x="60" y="11"/>
                      <a:pt x="60" y="11"/>
                      <a:pt x="60" y="11"/>
                    </a:cubicBezTo>
                    <a:cubicBezTo>
                      <a:pt x="60" y="11"/>
                      <a:pt x="55" y="5"/>
                      <a:pt x="50" y="3"/>
                    </a:cubicBezTo>
                    <a:cubicBezTo>
                      <a:pt x="45" y="0"/>
                      <a:pt x="37" y="4"/>
                      <a:pt x="37" y="4"/>
                    </a:cubicBezTo>
                    <a:cubicBezTo>
                      <a:pt x="37" y="4"/>
                      <a:pt x="27" y="5"/>
                      <a:pt x="21" y="4"/>
                    </a:cubicBezTo>
                    <a:cubicBezTo>
                      <a:pt x="14" y="3"/>
                      <a:pt x="16" y="11"/>
                      <a:pt x="11" y="12"/>
                    </a:cubicBezTo>
                    <a:cubicBezTo>
                      <a:pt x="10" y="12"/>
                      <a:pt x="10" y="13"/>
                      <a:pt x="10" y="13"/>
                    </a:cubicBezTo>
                    <a:cubicBezTo>
                      <a:pt x="9" y="18"/>
                      <a:pt x="8" y="23"/>
                      <a:pt x="6" y="27"/>
                    </a:cubicBezTo>
                    <a:cubicBezTo>
                      <a:pt x="0" y="35"/>
                      <a:pt x="8" y="48"/>
                      <a:pt x="12" y="52"/>
                    </a:cubicBezTo>
                    <a:cubicBezTo>
                      <a:pt x="13" y="53"/>
                      <a:pt x="13" y="54"/>
                      <a:pt x="13" y="55"/>
                    </a:cubicBezTo>
                    <a:cubicBezTo>
                      <a:pt x="23" y="56"/>
                      <a:pt x="28" y="55"/>
                      <a:pt x="36" y="51"/>
                    </a:cubicBezTo>
                    <a:cubicBezTo>
                      <a:pt x="43" y="48"/>
                      <a:pt x="44" y="58"/>
                      <a:pt x="52" y="59"/>
                    </a:cubicBezTo>
                    <a:cubicBezTo>
                      <a:pt x="61" y="59"/>
                      <a:pt x="62" y="60"/>
                      <a:pt x="62" y="60"/>
                    </a:cubicBezTo>
                    <a:cubicBezTo>
                      <a:pt x="62" y="60"/>
                      <a:pt x="56" y="64"/>
                      <a:pt x="51" y="63"/>
                    </a:cubicBezTo>
                    <a:cubicBezTo>
                      <a:pt x="46" y="62"/>
                      <a:pt x="40" y="56"/>
                      <a:pt x="36" y="59"/>
                    </a:cubicBezTo>
                    <a:cubicBezTo>
                      <a:pt x="33" y="62"/>
                      <a:pt x="21" y="64"/>
                      <a:pt x="16" y="65"/>
                    </a:cubicBezTo>
                    <a:cubicBezTo>
                      <a:pt x="15" y="65"/>
                      <a:pt x="13" y="65"/>
                      <a:pt x="11" y="66"/>
                    </a:cubicBezTo>
                    <a:cubicBezTo>
                      <a:pt x="11" y="69"/>
                      <a:pt x="11" y="72"/>
                      <a:pt x="13" y="74"/>
                    </a:cubicBezTo>
                    <a:cubicBezTo>
                      <a:pt x="14" y="75"/>
                      <a:pt x="14" y="75"/>
                      <a:pt x="15" y="76"/>
                    </a:cubicBezTo>
                    <a:cubicBezTo>
                      <a:pt x="24" y="74"/>
                      <a:pt x="21" y="78"/>
                      <a:pt x="24" y="79"/>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46" name="Freeform 1583">
                <a:extLst>
                  <a:ext uri="{FF2B5EF4-FFF2-40B4-BE49-F238E27FC236}">
                    <a16:creationId xmlns:a16="http://schemas.microsoft.com/office/drawing/2014/main" id="{950524EC-604C-45D9-8226-689502EDAB5A}"/>
                  </a:ext>
                </a:extLst>
              </p:cNvPr>
              <p:cNvSpPr>
                <a:spLocks/>
              </p:cNvSpPr>
              <p:nvPr/>
            </p:nvSpPr>
            <p:spPr bwMode="auto">
              <a:xfrm>
                <a:off x="4370542" y="3005238"/>
                <a:ext cx="63502" cy="38101"/>
              </a:xfrm>
              <a:custGeom>
                <a:avLst/>
                <a:gdLst>
                  <a:gd name="T0" fmla="*/ 25 w 49"/>
                  <a:gd name="T1" fmla="*/ 28 h 30"/>
                  <a:gd name="T2" fmla="*/ 40 w 49"/>
                  <a:gd name="T3" fmla="*/ 19 h 30"/>
                  <a:gd name="T4" fmla="*/ 46 w 49"/>
                  <a:gd name="T5" fmla="*/ 17 h 30"/>
                  <a:gd name="T6" fmla="*/ 45 w 49"/>
                  <a:gd name="T7" fmla="*/ 8 h 30"/>
                  <a:gd name="T8" fmla="*/ 49 w 49"/>
                  <a:gd name="T9" fmla="*/ 2 h 30"/>
                  <a:gd name="T10" fmla="*/ 44 w 49"/>
                  <a:gd name="T11" fmla="*/ 1 h 30"/>
                  <a:gd name="T12" fmla="*/ 19 w 49"/>
                  <a:gd name="T13" fmla="*/ 3 h 30"/>
                  <a:gd name="T14" fmla="*/ 9 w 49"/>
                  <a:gd name="T15" fmla="*/ 7 h 30"/>
                  <a:gd name="T16" fmla="*/ 0 w 49"/>
                  <a:gd name="T17" fmla="*/ 4 h 30"/>
                  <a:gd name="T18" fmla="*/ 14 w 49"/>
                  <a:gd name="T19" fmla="*/ 15 h 30"/>
                  <a:gd name="T20" fmla="*/ 22 w 49"/>
                  <a:gd name="T21" fmla="*/ 28 h 30"/>
                  <a:gd name="T22" fmla="*/ 24 w 49"/>
                  <a:gd name="T23" fmla="*/ 30 h 30"/>
                  <a:gd name="T24" fmla="*/ 25 w 49"/>
                  <a:gd name="T25" fmla="*/ 28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30">
                    <a:moveTo>
                      <a:pt x="25" y="28"/>
                    </a:moveTo>
                    <a:cubicBezTo>
                      <a:pt x="29" y="25"/>
                      <a:pt x="37" y="18"/>
                      <a:pt x="40" y="19"/>
                    </a:cubicBezTo>
                    <a:cubicBezTo>
                      <a:pt x="43" y="20"/>
                      <a:pt x="46" y="18"/>
                      <a:pt x="46" y="17"/>
                    </a:cubicBezTo>
                    <a:cubicBezTo>
                      <a:pt x="46" y="15"/>
                      <a:pt x="41" y="10"/>
                      <a:pt x="45" y="8"/>
                    </a:cubicBezTo>
                    <a:cubicBezTo>
                      <a:pt x="48" y="7"/>
                      <a:pt x="49" y="4"/>
                      <a:pt x="49" y="2"/>
                    </a:cubicBezTo>
                    <a:cubicBezTo>
                      <a:pt x="47" y="1"/>
                      <a:pt x="46" y="0"/>
                      <a:pt x="44" y="1"/>
                    </a:cubicBezTo>
                    <a:cubicBezTo>
                      <a:pt x="41" y="1"/>
                      <a:pt x="19" y="3"/>
                      <a:pt x="19" y="3"/>
                    </a:cubicBezTo>
                    <a:cubicBezTo>
                      <a:pt x="19" y="3"/>
                      <a:pt x="12" y="7"/>
                      <a:pt x="9" y="7"/>
                    </a:cubicBezTo>
                    <a:cubicBezTo>
                      <a:pt x="6" y="6"/>
                      <a:pt x="9" y="2"/>
                      <a:pt x="0" y="4"/>
                    </a:cubicBezTo>
                    <a:cubicBezTo>
                      <a:pt x="4" y="10"/>
                      <a:pt x="5" y="12"/>
                      <a:pt x="14" y="15"/>
                    </a:cubicBezTo>
                    <a:cubicBezTo>
                      <a:pt x="24" y="18"/>
                      <a:pt x="13" y="23"/>
                      <a:pt x="22" y="28"/>
                    </a:cubicBezTo>
                    <a:cubicBezTo>
                      <a:pt x="22" y="29"/>
                      <a:pt x="23" y="29"/>
                      <a:pt x="24" y="30"/>
                    </a:cubicBezTo>
                    <a:cubicBezTo>
                      <a:pt x="24" y="29"/>
                      <a:pt x="25" y="28"/>
                      <a:pt x="25" y="28"/>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47" name="Freeform 1584">
                <a:extLst>
                  <a:ext uri="{FF2B5EF4-FFF2-40B4-BE49-F238E27FC236}">
                    <a16:creationId xmlns:a16="http://schemas.microsoft.com/office/drawing/2014/main" id="{E4ED1533-FB9D-4D20-8E30-0B8D2389C583}"/>
                  </a:ext>
                </a:extLst>
              </p:cNvPr>
              <p:cNvSpPr>
                <a:spLocks/>
              </p:cNvSpPr>
              <p:nvPr/>
            </p:nvSpPr>
            <p:spPr bwMode="auto">
              <a:xfrm>
                <a:off x="5070654" y="3038576"/>
                <a:ext cx="277822" cy="192094"/>
              </a:xfrm>
              <a:custGeom>
                <a:avLst/>
                <a:gdLst>
                  <a:gd name="T0" fmla="*/ 200 w 216"/>
                  <a:gd name="T1" fmla="*/ 87 h 153"/>
                  <a:gd name="T2" fmla="*/ 193 w 216"/>
                  <a:gd name="T3" fmla="*/ 75 h 153"/>
                  <a:gd name="T4" fmla="*/ 183 w 216"/>
                  <a:gd name="T5" fmla="*/ 65 h 153"/>
                  <a:gd name="T6" fmla="*/ 175 w 216"/>
                  <a:gd name="T7" fmla="*/ 54 h 153"/>
                  <a:gd name="T8" fmla="*/ 161 w 216"/>
                  <a:gd name="T9" fmla="*/ 48 h 153"/>
                  <a:gd name="T10" fmla="*/ 159 w 216"/>
                  <a:gd name="T11" fmla="*/ 42 h 153"/>
                  <a:gd name="T12" fmla="*/ 151 w 216"/>
                  <a:gd name="T13" fmla="*/ 41 h 153"/>
                  <a:gd name="T14" fmla="*/ 153 w 216"/>
                  <a:gd name="T15" fmla="*/ 34 h 153"/>
                  <a:gd name="T16" fmla="*/ 152 w 216"/>
                  <a:gd name="T17" fmla="*/ 19 h 153"/>
                  <a:gd name="T18" fmla="*/ 140 w 216"/>
                  <a:gd name="T19" fmla="*/ 2 h 153"/>
                  <a:gd name="T20" fmla="*/ 137 w 216"/>
                  <a:gd name="T21" fmla="*/ 2 h 153"/>
                  <a:gd name="T22" fmla="*/ 122 w 216"/>
                  <a:gd name="T23" fmla="*/ 8 h 153"/>
                  <a:gd name="T24" fmla="*/ 118 w 216"/>
                  <a:gd name="T25" fmla="*/ 16 h 153"/>
                  <a:gd name="T26" fmla="*/ 101 w 216"/>
                  <a:gd name="T27" fmla="*/ 34 h 153"/>
                  <a:gd name="T28" fmla="*/ 76 w 216"/>
                  <a:gd name="T29" fmla="*/ 39 h 153"/>
                  <a:gd name="T30" fmla="*/ 75 w 216"/>
                  <a:gd name="T31" fmla="*/ 48 h 153"/>
                  <a:gd name="T32" fmla="*/ 59 w 216"/>
                  <a:gd name="T33" fmla="*/ 57 h 153"/>
                  <a:gd name="T34" fmla="*/ 40 w 216"/>
                  <a:gd name="T35" fmla="*/ 62 h 153"/>
                  <a:gd name="T36" fmla="*/ 29 w 216"/>
                  <a:gd name="T37" fmla="*/ 62 h 153"/>
                  <a:gd name="T38" fmla="*/ 19 w 216"/>
                  <a:gd name="T39" fmla="*/ 66 h 153"/>
                  <a:gd name="T40" fmla="*/ 17 w 216"/>
                  <a:gd name="T41" fmla="*/ 65 h 153"/>
                  <a:gd name="T42" fmla="*/ 8 w 216"/>
                  <a:gd name="T43" fmla="*/ 76 h 153"/>
                  <a:gd name="T44" fmla="*/ 0 w 216"/>
                  <a:gd name="T45" fmla="*/ 93 h 153"/>
                  <a:gd name="T46" fmla="*/ 2 w 216"/>
                  <a:gd name="T47" fmla="*/ 108 h 153"/>
                  <a:gd name="T48" fmla="*/ 7 w 216"/>
                  <a:gd name="T49" fmla="*/ 122 h 153"/>
                  <a:gd name="T50" fmla="*/ 10 w 216"/>
                  <a:gd name="T51" fmla="*/ 132 h 153"/>
                  <a:gd name="T52" fmla="*/ 14 w 216"/>
                  <a:gd name="T53" fmla="*/ 138 h 153"/>
                  <a:gd name="T54" fmla="*/ 25 w 216"/>
                  <a:gd name="T55" fmla="*/ 150 h 153"/>
                  <a:gd name="T56" fmla="*/ 28 w 216"/>
                  <a:gd name="T57" fmla="*/ 153 h 153"/>
                  <a:gd name="T58" fmla="*/ 29 w 216"/>
                  <a:gd name="T59" fmla="*/ 151 h 153"/>
                  <a:gd name="T60" fmla="*/ 32 w 216"/>
                  <a:gd name="T61" fmla="*/ 138 h 153"/>
                  <a:gd name="T62" fmla="*/ 42 w 216"/>
                  <a:gd name="T63" fmla="*/ 136 h 153"/>
                  <a:gd name="T64" fmla="*/ 50 w 216"/>
                  <a:gd name="T65" fmla="*/ 133 h 153"/>
                  <a:gd name="T66" fmla="*/ 65 w 216"/>
                  <a:gd name="T67" fmla="*/ 136 h 153"/>
                  <a:gd name="T68" fmla="*/ 65 w 216"/>
                  <a:gd name="T69" fmla="*/ 124 h 153"/>
                  <a:gd name="T70" fmla="*/ 84 w 216"/>
                  <a:gd name="T71" fmla="*/ 110 h 153"/>
                  <a:gd name="T72" fmla="*/ 98 w 216"/>
                  <a:gd name="T73" fmla="*/ 119 h 153"/>
                  <a:gd name="T74" fmla="*/ 131 w 216"/>
                  <a:gd name="T75" fmla="*/ 126 h 153"/>
                  <a:gd name="T76" fmla="*/ 137 w 216"/>
                  <a:gd name="T77" fmla="*/ 114 h 153"/>
                  <a:gd name="T78" fmla="*/ 151 w 216"/>
                  <a:gd name="T79" fmla="*/ 114 h 153"/>
                  <a:gd name="T80" fmla="*/ 169 w 216"/>
                  <a:gd name="T81" fmla="*/ 108 h 153"/>
                  <a:gd name="T82" fmla="*/ 184 w 216"/>
                  <a:gd name="T83" fmla="*/ 106 h 153"/>
                  <a:gd name="T84" fmla="*/ 203 w 216"/>
                  <a:gd name="T85" fmla="*/ 108 h 153"/>
                  <a:gd name="T86" fmla="*/ 216 w 216"/>
                  <a:gd name="T87" fmla="*/ 106 h 153"/>
                  <a:gd name="T88" fmla="*/ 212 w 216"/>
                  <a:gd name="T89" fmla="*/ 95 h 153"/>
                  <a:gd name="T90" fmla="*/ 200 w 216"/>
                  <a:gd name="T91" fmla="*/ 87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16" h="153">
                    <a:moveTo>
                      <a:pt x="200" y="87"/>
                    </a:moveTo>
                    <a:cubicBezTo>
                      <a:pt x="200" y="83"/>
                      <a:pt x="200" y="80"/>
                      <a:pt x="193" y="75"/>
                    </a:cubicBezTo>
                    <a:cubicBezTo>
                      <a:pt x="187" y="69"/>
                      <a:pt x="183" y="68"/>
                      <a:pt x="183" y="65"/>
                    </a:cubicBezTo>
                    <a:cubicBezTo>
                      <a:pt x="183" y="62"/>
                      <a:pt x="180" y="61"/>
                      <a:pt x="175" y="54"/>
                    </a:cubicBezTo>
                    <a:cubicBezTo>
                      <a:pt x="169" y="48"/>
                      <a:pt x="161" y="48"/>
                      <a:pt x="161" y="48"/>
                    </a:cubicBezTo>
                    <a:cubicBezTo>
                      <a:pt x="159" y="42"/>
                      <a:pt x="159" y="42"/>
                      <a:pt x="159" y="42"/>
                    </a:cubicBezTo>
                    <a:cubicBezTo>
                      <a:pt x="151" y="41"/>
                      <a:pt x="151" y="41"/>
                      <a:pt x="151" y="41"/>
                    </a:cubicBezTo>
                    <a:cubicBezTo>
                      <a:pt x="151" y="41"/>
                      <a:pt x="147" y="38"/>
                      <a:pt x="153" y="34"/>
                    </a:cubicBezTo>
                    <a:cubicBezTo>
                      <a:pt x="160" y="31"/>
                      <a:pt x="153" y="22"/>
                      <a:pt x="152" y="19"/>
                    </a:cubicBezTo>
                    <a:cubicBezTo>
                      <a:pt x="151" y="16"/>
                      <a:pt x="142" y="5"/>
                      <a:pt x="140" y="2"/>
                    </a:cubicBezTo>
                    <a:cubicBezTo>
                      <a:pt x="138" y="2"/>
                      <a:pt x="137" y="2"/>
                      <a:pt x="137" y="2"/>
                    </a:cubicBezTo>
                    <a:cubicBezTo>
                      <a:pt x="133" y="0"/>
                      <a:pt x="126" y="4"/>
                      <a:pt x="122" y="8"/>
                    </a:cubicBezTo>
                    <a:cubicBezTo>
                      <a:pt x="118" y="11"/>
                      <a:pt x="121" y="13"/>
                      <a:pt x="118" y="16"/>
                    </a:cubicBezTo>
                    <a:cubicBezTo>
                      <a:pt x="116" y="19"/>
                      <a:pt x="107" y="26"/>
                      <a:pt x="101" y="34"/>
                    </a:cubicBezTo>
                    <a:cubicBezTo>
                      <a:pt x="95" y="41"/>
                      <a:pt x="81" y="36"/>
                      <a:pt x="76" y="39"/>
                    </a:cubicBezTo>
                    <a:cubicBezTo>
                      <a:pt x="71" y="41"/>
                      <a:pt x="78" y="46"/>
                      <a:pt x="75" y="48"/>
                    </a:cubicBezTo>
                    <a:cubicBezTo>
                      <a:pt x="72" y="51"/>
                      <a:pt x="62" y="55"/>
                      <a:pt x="59" y="57"/>
                    </a:cubicBezTo>
                    <a:cubicBezTo>
                      <a:pt x="56" y="58"/>
                      <a:pt x="44" y="58"/>
                      <a:pt x="40" y="62"/>
                    </a:cubicBezTo>
                    <a:cubicBezTo>
                      <a:pt x="36" y="67"/>
                      <a:pt x="32" y="57"/>
                      <a:pt x="29" y="62"/>
                    </a:cubicBezTo>
                    <a:cubicBezTo>
                      <a:pt x="25" y="68"/>
                      <a:pt x="21" y="68"/>
                      <a:pt x="19" y="66"/>
                    </a:cubicBezTo>
                    <a:cubicBezTo>
                      <a:pt x="18" y="66"/>
                      <a:pt x="18" y="65"/>
                      <a:pt x="17" y="65"/>
                    </a:cubicBezTo>
                    <a:cubicBezTo>
                      <a:pt x="14" y="68"/>
                      <a:pt x="10" y="71"/>
                      <a:pt x="8" y="76"/>
                    </a:cubicBezTo>
                    <a:cubicBezTo>
                      <a:pt x="6" y="83"/>
                      <a:pt x="0" y="90"/>
                      <a:pt x="0" y="93"/>
                    </a:cubicBezTo>
                    <a:cubicBezTo>
                      <a:pt x="0" y="97"/>
                      <a:pt x="2" y="101"/>
                      <a:pt x="2" y="108"/>
                    </a:cubicBezTo>
                    <a:cubicBezTo>
                      <a:pt x="2" y="114"/>
                      <a:pt x="4" y="117"/>
                      <a:pt x="7" y="122"/>
                    </a:cubicBezTo>
                    <a:cubicBezTo>
                      <a:pt x="11" y="126"/>
                      <a:pt x="10" y="132"/>
                      <a:pt x="10" y="132"/>
                    </a:cubicBezTo>
                    <a:cubicBezTo>
                      <a:pt x="10" y="132"/>
                      <a:pt x="11" y="135"/>
                      <a:pt x="14" y="138"/>
                    </a:cubicBezTo>
                    <a:cubicBezTo>
                      <a:pt x="16" y="142"/>
                      <a:pt x="24" y="147"/>
                      <a:pt x="25" y="150"/>
                    </a:cubicBezTo>
                    <a:cubicBezTo>
                      <a:pt x="25" y="151"/>
                      <a:pt x="27" y="152"/>
                      <a:pt x="28" y="153"/>
                    </a:cubicBezTo>
                    <a:cubicBezTo>
                      <a:pt x="28" y="152"/>
                      <a:pt x="29" y="151"/>
                      <a:pt x="29" y="151"/>
                    </a:cubicBezTo>
                    <a:cubicBezTo>
                      <a:pt x="34" y="145"/>
                      <a:pt x="32" y="138"/>
                      <a:pt x="32" y="138"/>
                    </a:cubicBezTo>
                    <a:cubicBezTo>
                      <a:pt x="42" y="136"/>
                      <a:pt x="42" y="136"/>
                      <a:pt x="42" y="136"/>
                    </a:cubicBezTo>
                    <a:cubicBezTo>
                      <a:pt x="50" y="133"/>
                      <a:pt x="50" y="133"/>
                      <a:pt x="50" y="133"/>
                    </a:cubicBezTo>
                    <a:cubicBezTo>
                      <a:pt x="65" y="136"/>
                      <a:pt x="65" y="136"/>
                      <a:pt x="65" y="136"/>
                    </a:cubicBezTo>
                    <a:cubicBezTo>
                      <a:pt x="65" y="124"/>
                      <a:pt x="65" y="124"/>
                      <a:pt x="65" y="124"/>
                    </a:cubicBezTo>
                    <a:cubicBezTo>
                      <a:pt x="65" y="124"/>
                      <a:pt x="76" y="110"/>
                      <a:pt x="84" y="110"/>
                    </a:cubicBezTo>
                    <a:cubicBezTo>
                      <a:pt x="91" y="110"/>
                      <a:pt x="98" y="119"/>
                      <a:pt x="98" y="119"/>
                    </a:cubicBezTo>
                    <a:cubicBezTo>
                      <a:pt x="131" y="126"/>
                      <a:pt x="131" y="126"/>
                      <a:pt x="131" y="126"/>
                    </a:cubicBezTo>
                    <a:cubicBezTo>
                      <a:pt x="131" y="126"/>
                      <a:pt x="134" y="116"/>
                      <a:pt x="137" y="114"/>
                    </a:cubicBezTo>
                    <a:cubicBezTo>
                      <a:pt x="140" y="112"/>
                      <a:pt x="147" y="116"/>
                      <a:pt x="151" y="114"/>
                    </a:cubicBezTo>
                    <a:cubicBezTo>
                      <a:pt x="155" y="112"/>
                      <a:pt x="162" y="108"/>
                      <a:pt x="169" y="108"/>
                    </a:cubicBezTo>
                    <a:cubicBezTo>
                      <a:pt x="177" y="108"/>
                      <a:pt x="180" y="113"/>
                      <a:pt x="184" y="106"/>
                    </a:cubicBezTo>
                    <a:cubicBezTo>
                      <a:pt x="187" y="100"/>
                      <a:pt x="203" y="108"/>
                      <a:pt x="203" y="108"/>
                    </a:cubicBezTo>
                    <a:cubicBezTo>
                      <a:pt x="216" y="106"/>
                      <a:pt x="216" y="106"/>
                      <a:pt x="216" y="106"/>
                    </a:cubicBezTo>
                    <a:cubicBezTo>
                      <a:pt x="212" y="95"/>
                      <a:pt x="212" y="95"/>
                      <a:pt x="212" y="95"/>
                    </a:cubicBezTo>
                    <a:cubicBezTo>
                      <a:pt x="212" y="95"/>
                      <a:pt x="200" y="90"/>
                      <a:pt x="200" y="87"/>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48" name="Freeform 1585">
                <a:extLst>
                  <a:ext uri="{FF2B5EF4-FFF2-40B4-BE49-F238E27FC236}">
                    <a16:creationId xmlns:a16="http://schemas.microsoft.com/office/drawing/2014/main" id="{69323EC2-319F-4091-8909-B9AA96535276}"/>
                  </a:ext>
                </a:extLst>
              </p:cNvPr>
              <p:cNvSpPr>
                <a:spLocks/>
              </p:cNvSpPr>
              <p:nvPr/>
            </p:nvSpPr>
            <p:spPr bwMode="auto">
              <a:xfrm>
                <a:off x="4807120" y="2976662"/>
                <a:ext cx="268297" cy="217495"/>
              </a:xfrm>
              <a:custGeom>
                <a:avLst/>
                <a:gdLst>
                  <a:gd name="T0" fmla="*/ 129 w 210"/>
                  <a:gd name="T1" fmla="*/ 127 h 174"/>
                  <a:gd name="T2" fmla="*/ 139 w 210"/>
                  <a:gd name="T3" fmla="*/ 125 h 174"/>
                  <a:gd name="T4" fmla="*/ 152 w 210"/>
                  <a:gd name="T5" fmla="*/ 134 h 174"/>
                  <a:gd name="T6" fmla="*/ 159 w 210"/>
                  <a:gd name="T7" fmla="*/ 126 h 174"/>
                  <a:gd name="T8" fmla="*/ 172 w 210"/>
                  <a:gd name="T9" fmla="*/ 99 h 174"/>
                  <a:gd name="T10" fmla="*/ 180 w 210"/>
                  <a:gd name="T11" fmla="*/ 89 h 174"/>
                  <a:gd name="T12" fmla="*/ 182 w 210"/>
                  <a:gd name="T13" fmla="*/ 79 h 174"/>
                  <a:gd name="T14" fmla="*/ 187 w 210"/>
                  <a:gd name="T15" fmla="*/ 68 h 174"/>
                  <a:gd name="T16" fmla="*/ 197 w 210"/>
                  <a:gd name="T17" fmla="*/ 49 h 174"/>
                  <a:gd name="T18" fmla="*/ 207 w 210"/>
                  <a:gd name="T19" fmla="*/ 43 h 174"/>
                  <a:gd name="T20" fmla="*/ 206 w 210"/>
                  <a:gd name="T21" fmla="*/ 32 h 174"/>
                  <a:gd name="T22" fmla="*/ 199 w 210"/>
                  <a:gd name="T23" fmla="*/ 25 h 174"/>
                  <a:gd name="T24" fmla="*/ 200 w 210"/>
                  <a:gd name="T25" fmla="*/ 15 h 174"/>
                  <a:gd name="T26" fmla="*/ 193 w 210"/>
                  <a:gd name="T27" fmla="*/ 8 h 174"/>
                  <a:gd name="T28" fmla="*/ 187 w 210"/>
                  <a:gd name="T29" fmla="*/ 4 h 174"/>
                  <a:gd name="T30" fmla="*/ 175 w 210"/>
                  <a:gd name="T31" fmla="*/ 16 h 174"/>
                  <a:gd name="T32" fmla="*/ 160 w 210"/>
                  <a:gd name="T33" fmla="*/ 12 h 174"/>
                  <a:gd name="T34" fmla="*/ 138 w 210"/>
                  <a:gd name="T35" fmla="*/ 12 h 174"/>
                  <a:gd name="T36" fmla="*/ 125 w 210"/>
                  <a:gd name="T37" fmla="*/ 20 h 174"/>
                  <a:gd name="T38" fmla="*/ 107 w 210"/>
                  <a:gd name="T39" fmla="*/ 20 h 174"/>
                  <a:gd name="T40" fmla="*/ 94 w 210"/>
                  <a:gd name="T41" fmla="*/ 13 h 174"/>
                  <a:gd name="T42" fmla="*/ 79 w 210"/>
                  <a:gd name="T43" fmla="*/ 17 h 174"/>
                  <a:gd name="T44" fmla="*/ 69 w 210"/>
                  <a:gd name="T45" fmla="*/ 8 h 174"/>
                  <a:gd name="T46" fmla="*/ 55 w 210"/>
                  <a:gd name="T47" fmla="*/ 3 h 174"/>
                  <a:gd name="T48" fmla="*/ 45 w 210"/>
                  <a:gd name="T49" fmla="*/ 7 h 174"/>
                  <a:gd name="T50" fmla="*/ 29 w 210"/>
                  <a:gd name="T51" fmla="*/ 7 h 174"/>
                  <a:gd name="T52" fmla="*/ 24 w 210"/>
                  <a:gd name="T53" fmla="*/ 21 h 174"/>
                  <a:gd name="T54" fmla="*/ 17 w 210"/>
                  <a:gd name="T55" fmla="*/ 34 h 174"/>
                  <a:gd name="T56" fmla="*/ 15 w 210"/>
                  <a:gd name="T57" fmla="*/ 37 h 174"/>
                  <a:gd name="T58" fmla="*/ 17 w 210"/>
                  <a:gd name="T59" fmla="*/ 49 h 174"/>
                  <a:gd name="T60" fmla="*/ 15 w 210"/>
                  <a:gd name="T61" fmla="*/ 74 h 174"/>
                  <a:gd name="T62" fmla="*/ 8 w 210"/>
                  <a:gd name="T63" fmla="*/ 84 h 174"/>
                  <a:gd name="T64" fmla="*/ 1 w 210"/>
                  <a:gd name="T65" fmla="*/ 97 h 174"/>
                  <a:gd name="T66" fmla="*/ 1 w 210"/>
                  <a:gd name="T67" fmla="*/ 118 h 174"/>
                  <a:gd name="T68" fmla="*/ 6 w 210"/>
                  <a:gd name="T69" fmla="*/ 132 h 174"/>
                  <a:gd name="T70" fmla="*/ 7 w 210"/>
                  <a:gd name="T71" fmla="*/ 132 h 174"/>
                  <a:gd name="T72" fmla="*/ 33 w 210"/>
                  <a:gd name="T73" fmla="*/ 139 h 174"/>
                  <a:gd name="T74" fmla="*/ 50 w 210"/>
                  <a:gd name="T75" fmla="*/ 157 h 174"/>
                  <a:gd name="T76" fmla="*/ 59 w 210"/>
                  <a:gd name="T77" fmla="*/ 172 h 174"/>
                  <a:gd name="T78" fmla="*/ 77 w 210"/>
                  <a:gd name="T79" fmla="*/ 168 h 174"/>
                  <a:gd name="T80" fmla="*/ 101 w 210"/>
                  <a:gd name="T81" fmla="*/ 165 h 174"/>
                  <a:gd name="T82" fmla="*/ 103 w 210"/>
                  <a:gd name="T83" fmla="*/ 165 h 174"/>
                  <a:gd name="T84" fmla="*/ 109 w 210"/>
                  <a:gd name="T85" fmla="*/ 146 h 174"/>
                  <a:gd name="T86" fmla="*/ 129 w 210"/>
                  <a:gd name="T87" fmla="*/ 127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10" h="174">
                    <a:moveTo>
                      <a:pt x="129" y="127"/>
                    </a:moveTo>
                    <a:cubicBezTo>
                      <a:pt x="131" y="126"/>
                      <a:pt x="135" y="128"/>
                      <a:pt x="139" y="125"/>
                    </a:cubicBezTo>
                    <a:cubicBezTo>
                      <a:pt x="143" y="123"/>
                      <a:pt x="151" y="129"/>
                      <a:pt x="152" y="134"/>
                    </a:cubicBezTo>
                    <a:cubicBezTo>
                      <a:pt x="153" y="139"/>
                      <a:pt x="156" y="132"/>
                      <a:pt x="159" y="126"/>
                    </a:cubicBezTo>
                    <a:cubicBezTo>
                      <a:pt x="162" y="121"/>
                      <a:pt x="172" y="103"/>
                      <a:pt x="172" y="99"/>
                    </a:cubicBezTo>
                    <a:cubicBezTo>
                      <a:pt x="172" y="95"/>
                      <a:pt x="180" y="91"/>
                      <a:pt x="180" y="89"/>
                    </a:cubicBezTo>
                    <a:cubicBezTo>
                      <a:pt x="180" y="86"/>
                      <a:pt x="180" y="81"/>
                      <a:pt x="182" y="79"/>
                    </a:cubicBezTo>
                    <a:cubicBezTo>
                      <a:pt x="185" y="78"/>
                      <a:pt x="187" y="71"/>
                      <a:pt x="187" y="68"/>
                    </a:cubicBezTo>
                    <a:cubicBezTo>
                      <a:pt x="186" y="65"/>
                      <a:pt x="195" y="51"/>
                      <a:pt x="197" y="49"/>
                    </a:cubicBezTo>
                    <a:cubicBezTo>
                      <a:pt x="199" y="47"/>
                      <a:pt x="207" y="48"/>
                      <a:pt x="207" y="43"/>
                    </a:cubicBezTo>
                    <a:cubicBezTo>
                      <a:pt x="208" y="38"/>
                      <a:pt x="210" y="33"/>
                      <a:pt x="206" y="32"/>
                    </a:cubicBezTo>
                    <a:cubicBezTo>
                      <a:pt x="203" y="31"/>
                      <a:pt x="199" y="27"/>
                      <a:pt x="199" y="25"/>
                    </a:cubicBezTo>
                    <a:cubicBezTo>
                      <a:pt x="199" y="23"/>
                      <a:pt x="199" y="19"/>
                      <a:pt x="200" y="15"/>
                    </a:cubicBezTo>
                    <a:cubicBezTo>
                      <a:pt x="196" y="15"/>
                      <a:pt x="196" y="10"/>
                      <a:pt x="193" y="8"/>
                    </a:cubicBezTo>
                    <a:cubicBezTo>
                      <a:pt x="191" y="5"/>
                      <a:pt x="191" y="3"/>
                      <a:pt x="187" y="4"/>
                    </a:cubicBezTo>
                    <a:cubicBezTo>
                      <a:pt x="183" y="5"/>
                      <a:pt x="179" y="14"/>
                      <a:pt x="175" y="16"/>
                    </a:cubicBezTo>
                    <a:cubicBezTo>
                      <a:pt x="170" y="17"/>
                      <a:pt x="163" y="14"/>
                      <a:pt x="160" y="12"/>
                    </a:cubicBezTo>
                    <a:cubicBezTo>
                      <a:pt x="157" y="11"/>
                      <a:pt x="142" y="12"/>
                      <a:pt x="138" y="12"/>
                    </a:cubicBezTo>
                    <a:cubicBezTo>
                      <a:pt x="133" y="11"/>
                      <a:pt x="128" y="18"/>
                      <a:pt x="125" y="20"/>
                    </a:cubicBezTo>
                    <a:cubicBezTo>
                      <a:pt x="121" y="22"/>
                      <a:pt x="110" y="21"/>
                      <a:pt x="107" y="20"/>
                    </a:cubicBezTo>
                    <a:cubicBezTo>
                      <a:pt x="104" y="19"/>
                      <a:pt x="97" y="13"/>
                      <a:pt x="94" y="13"/>
                    </a:cubicBezTo>
                    <a:cubicBezTo>
                      <a:pt x="91" y="13"/>
                      <a:pt x="84" y="14"/>
                      <a:pt x="79" y="17"/>
                    </a:cubicBezTo>
                    <a:cubicBezTo>
                      <a:pt x="74" y="20"/>
                      <a:pt x="72" y="11"/>
                      <a:pt x="69" y="8"/>
                    </a:cubicBezTo>
                    <a:cubicBezTo>
                      <a:pt x="66" y="4"/>
                      <a:pt x="59" y="7"/>
                      <a:pt x="55" y="3"/>
                    </a:cubicBezTo>
                    <a:cubicBezTo>
                      <a:pt x="51" y="0"/>
                      <a:pt x="48" y="8"/>
                      <a:pt x="45" y="7"/>
                    </a:cubicBezTo>
                    <a:cubicBezTo>
                      <a:pt x="41" y="6"/>
                      <a:pt x="32" y="4"/>
                      <a:pt x="29" y="7"/>
                    </a:cubicBezTo>
                    <a:cubicBezTo>
                      <a:pt x="25" y="10"/>
                      <a:pt x="26" y="19"/>
                      <a:pt x="24" y="21"/>
                    </a:cubicBezTo>
                    <a:cubicBezTo>
                      <a:pt x="23" y="23"/>
                      <a:pt x="17" y="30"/>
                      <a:pt x="17" y="34"/>
                    </a:cubicBezTo>
                    <a:cubicBezTo>
                      <a:pt x="17" y="35"/>
                      <a:pt x="16" y="36"/>
                      <a:pt x="15" y="37"/>
                    </a:cubicBezTo>
                    <a:cubicBezTo>
                      <a:pt x="16" y="41"/>
                      <a:pt x="16" y="47"/>
                      <a:pt x="17" y="49"/>
                    </a:cubicBezTo>
                    <a:cubicBezTo>
                      <a:pt x="17" y="52"/>
                      <a:pt x="19" y="70"/>
                      <a:pt x="15" y="74"/>
                    </a:cubicBezTo>
                    <a:cubicBezTo>
                      <a:pt x="11" y="78"/>
                      <a:pt x="8" y="84"/>
                      <a:pt x="8" y="84"/>
                    </a:cubicBezTo>
                    <a:cubicBezTo>
                      <a:pt x="8" y="84"/>
                      <a:pt x="2" y="88"/>
                      <a:pt x="1" y="97"/>
                    </a:cubicBezTo>
                    <a:cubicBezTo>
                      <a:pt x="0" y="106"/>
                      <a:pt x="1" y="111"/>
                      <a:pt x="1" y="118"/>
                    </a:cubicBezTo>
                    <a:cubicBezTo>
                      <a:pt x="1" y="123"/>
                      <a:pt x="5" y="126"/>
                      <a:pt x="6" y="132"/>
                    </a:cubicBezTo>
                    <a:cubicBezTo>
                      <a:pt x="7" y="132"/>
                      <a:pt x="7" y="132"/>
                      <a:pt x="7" y="132"/>
                    </a:cubicBezTo>
                    <a:cubicBezTo>
                      <a:pt x="10" y="136"/>
                      <a:pt x="25" y="137"/>
                      <a:pt x="33" y="139"/>
                    </a:cubicBezTo>
                    <a:cubicBezTo>
                      <a:pt x="41" y="140"/>
                      <a:pt x="50" y="152"/>
                      <a:pt x="50" y="157"/>
                    </a:cubicBezTo>
                    <a:cubicBezTo>
                      <a:pt x="49" y="161"/>
                      <a:pt x="55" y="170"/>
                      <a:pt x="59" y="172"/>
                    </a:cubicBezTo>
                    <a:cubicBezTo>
                      <a:pt x="63" y="174"/>
                      <a:pt x="73" y="168"/>
                      <a:pt x="77" y="168"/>
                    </a:cubicBezTo>
                    <a:cubicBezTo>
                      <a:pt x="82" y="168"/>
                      <a:pt x="97" y="168"/>
                      <a:pt x="101" y="165"/>
                    </a:cubicBezTo>
                    <a:cubicBezTo>
                      <a:pt x="101" y="164"/>
                      <a:pt x="102" y="165"/>
                      <a:pt x="103" y="165"/>
                    </a:cubicBezTo>
                    <a:cubicBezTo>
                      <a:pt x="107" y="155"/>
                      <a:pt x="109" y="146"/>
                      <a:pt x="109" y="146"/>
                    </a:cubicBezTo>
                    <a:cubicBezTo>
                      <a:pt x="109" y="146"/>
                      <a:pt x="127" y="127"/>
                      <a:pt x="129" y="127"/>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49" name="Freeform 1586">
                <a:extLst>
                  <a:ext uri="{FF2B5EF4-FFF2-40B4-BE49-F238E27FC236}">
                    <a16:creationId xmlns:a16="http://schemas.microsoft.com/office/drawing/2014/main" id="{5A2F57CD-99EC-438F-B167-68BFFADD9926}"/>
                  </a:ext>
                </a:extLst>
              </p:cNvPr>
              <p:cNvSpPr>
                <a:spLocks/>
              </p:cNvSpPr>
              <p:nvPr/>
            </p:nvSpPr>
            <p:spPr bwMode="auto">
              <a:xfrm>
                <a:off x="4761081" y="3010000"/>
                <a:ext cx="69852" cy="138117"/>
              </a:xfrm>
              <a:custGeom>
                <a:avLst/>
                <a:gdLst>
                  <a:gd name="T0" fmla="*/ 36 w 54"/>
                  <a:gd name="T1" fmla="*/ 70 h 110"/>
                  <a:gd name="T2" fmla="*/ 43 w 54"/>
                  <a:gd name="T3" fmla="*/ 57 h 110"/>
                  <a:gd name="T4" fmla="*/ 50 w 54"/>
                  <a:gd name="T5" fmla="*/ 47 h 110"/>
                  <a:gd name="T6" fmla="*/ 52 w 54"/>
                  <a:gd name="T7" fmla="*/ 22 h 110"/>
                  <a:gd name="T8" fmla="*/ 50 w 54"/>
                  <a:gd name="T9" fmla="*/ 10 h 110"/>
                  <a:gd name="T10" fmla="*/ 44 w 54"/>
                  <a:gd name="T11" fmla="*/ 10 h 110"/>
                  <a:gd name="T12" fmla="*/ 39 w 54"/>
                  <a:gd name="T13" fmla="*/ 1 h 110"/>
                  <a:gd name="T14" fmla="*/ 32 w 54"/>
                  <a:gd name="T15" fmla="*/ 10 h 110"/>
                  <a:gd name="T16" fmla="*/ 28 w 54"/>
                  <a:gd name="T17" fmla="*/ 16 h 110"/>
                  <a:gd name="T18" fmla="*/ 13 w 54"/>
                  <a:gd name="T19" fmla="*/ 20 h 110"/>
                  <a:gd name="T20" fmla="*/ 3 w 54"/>
                  <a:gd name="T21" fmla="*/ 26 h 110"/>
                  <a:gd name="T22" fmla="*/ 0 w 54"/>
                  <a:gd name="T23" fmla="*/ 27 h 110"/>
                  <a:gd name="T24" fmla="*/ 10 w 54"/>
                  <a:gd name="T25" fmla="*/ 43 h 110"/>
                  <a:gd name="T26" fmla="*/ 13 w 54"/>
                  <a:gd name="T27" fmla="*/ 56 h 110"/>
                  <a:gd name="T28" fmla="*/ 16 w 54"/>
                  <a:gd name="T29" fmla="*/ 77 h 110"/>
                  <a:gd name="T30" fmla="*/ 18 w 54"/>
                  <a:gd name="T31" fmla="*/ 110 h 110"/>
                  <a:gd name="T32" fmla="*/ 29 w 54"/>
                  <a:gd name="T33" fmla="*/ 109 h 110"/>
                  <a:gd name="T34" fmla="*/ 41 w 54"/>
                  <a:gd name="T35" fmla="*/ 105 h 110"/>
                  <a:gd name="T36" fmla="*/ 36 w 54"/>
                  <a:gd name="T37" fmla="*/ 91 h 110"/>
                  <a:gd name="T38" fmla="*/ 36 w 54"/>
                  <a:gd name="T39" fmla="*/ 7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4" h="110">
                    <a:moveTo>
                      <a:pt x="36" y="70"/>
                    </a:moveTo>
                    <a:cubicBezTo>
                      <a:pt x="37" y="61"/>
                      <a:pt x="43" y="57"/>
                      <a:pt x="43" y="57"/>
                    </a:cubicBezTo>
                    <a:cubicBezTo>
                      <a:pt x="43" y="57"/>
                      <a:pt x="46" y="51"/>
                      <a:pt x="50" y="47"/>
                    </a:cubicBezTo>
                    <a:cubicBezTo>
                      <a:pt x="54" y="43"/>
                      <a:pt x="52" y="25"/>
                      <a:pt x="52" y="22"/>
                    </a:cubicBezTo>
                    <a:cubicBezTo>
                      <a:pt x="51" y="20"/>
                      <a:pt x="51" y="14"/>
                      <a:pt x="50" y="10"/>
                    </a:cubicBezTo>
                    <a:cubicBezTo>
                      <a:pt x="49" y="11"/>
                      <a:pt x="47" y="11"/>
                      <a:pt x="44" y="10"/>
                    </a:cubicBezTo>
                    <a:cubicBezTo>
                      <a:pt x="40" y="8"/>
                      <a:pt x="44" y="3"/>
                      <a:pt x="39" y="1"/>
                    </a:cubicBezTo>
                    <a:cubicBezTo>
                      <a:pt x="33" y="0"/>
                      <a:pt x="31" y="6"/>
                      <a:pt x="32" y="10"/>
                    </a:cubicBezTo>
                    <a:cubicBezTo>
                      <a:pt x="33" y="14"/>
                      <a:pt x="30" y="14"/>
                      <a:pt x="28" y="16"/>
                    </a:cubicBezTo>
                    <a:cubicBezTo>
                      <a:pt x="25" y="19"/>
                      <a:pt x="16" y="20"/>
                      <a:pt x="13" y="20"/>
                    </a:cubicBezTo>
                    <a:cubicBezTo>
                      <a:pt x="10" y="20"/>
                      <a:pt x="6" y="25"/>
                      <a:pt x="3" y="26"/>
                    </a:cubicBezTo>
                    <a:cubicBezTo>
                      <a:pt x="2" y="27"/>
                      <a:pt x="1" y="27"/>
                      <a:pt x="0" y="27"/>
                    </a:cubicBezTo>
                    <a:cubicBezTo>
                      <a:pt x="1" y="40"/>
                      <a:pt x="3" y="39"/>
                      <a:pt x="10" y="43"/>
                    </a:cubicBezTo>
                    <a:cubicBezTo>
                      <a:pt x="17" y="47"/>
                      <a:pt x="10" y="53"/>
                      <a:pt x="13" y="56"/>
                    </a:cubicBezTo>
                    <a:cubicBezTo>
                      <a:pt x="17" y="60"/>
                      <a:pt x="15" y="67"/>
                      <a:pt x="16" y="77"/>
                    </a:cubicBezTo>
                    <a:cubicBezTo>
                      <a:pt x="17" y="83"/>
                      <a:pt x="17" y="98"/>
                      <a:pt x="18" y="110"/>
                    </a:cubicBezTo>
                    <a:cubicBezTo>
                      <a:pt x="22" y="109"/>
                      <a:pt x="26" y="109"/>
                      <a:pt x="29" y="109"/>
                    </a:cubicBezTo>
                    <a:cubicBezTo>
                      <a:pt x="35" y="109"/>
                      <a:pt x="38" y="101"/>
                      <a:pt x="41" y="105"/>
                    </a:cubicBezTo>
                    <a:cubicBezTo>
                      <a:pt x="40" y="99"/>
                      <a:pt x="36" y="96"/>
                      <a:pt x="36" y="91"/>
                    </a:cubicBezTo>
                    <a:cubicBezTo>
                      <a:pt x="36" y="84"/>
                      <a:pt x="35" y="79"/>
                      <a:pt x="36" y="70"/>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50" name="Freeform 1587">
                <a:extLst>
                  <a:ext uri="{FF2B5EF4-FFF2-40B4-BE49-F238E27FC236}">
                    <a16:creationId xmlns:a16="http://schemas.microsoft.com/office/drawing/2014/main" id="{310A63AF-C189-4FE9-89AA-01E8080D054B}"/>
                  </a:ext>
                </a:extLst>
              </p:cNvPr>
              <p:cNvSpPr>
                <a:spLocks/>
              </p:cNvSpPr>
              <p:nvPr/>
            </p:nvSpPr>
            <p:spPr bwMode="auto">
              <a:xfrm>
                <a:off x="4742030" y="3040164"/>
                <a:ext cx="42864" cy="115891"/>
              </a:xfrm>
              <a:custGeom>
                <a:avLst/>
                <a:gdLst>
                  <a:gd name="T0" fmla="*/ 28 w 33"/>
                  <a:gd name="T1" fmla="*/ 32 h 92"/>
                  <a:gd name="T2" fmla="*/ 25 w 33"/>
                  <a:gd name="T3" fmla="*/ 19 h 92"/>
                  <a:gd name="T4" fmla="*/ 15 w 33"/>
                  <a:gd name="T5" fmla="*/ 3 h 92"/>
                  <a:gd name="T6" fmla="*/ 2 w 33"/>
                  <a:gd name="T7" fmla="*/ 0 h 92"/>
                  <a:gd name="T8" fmla="*/ 0 w 33"/>
                  <a:gd name="T9" fmla="*/ 1 h 92"/>
                  <a:gd name="T10" fmla="*/ 3 w 33"/>
                  <a:gd name="T11" fmla="*/ 12 h 92"/>
                  <a:gd name="T12" fmla="*/ 8 w 33"/>
                  <a:gd name="T13" fmla="*/ 23 h 92"/>
                  <a:gd name="T14" fmla="*/ 8 w 33"/>
                  <a:gd name="T15" fmla="*/ 47 h 92"/>
                  <a:gd name="T16" fmla="*/ 13 w 33"/>
                  <a:gd name="T17" fmla="*/ 72 h 92"/>
                  <a:gd name="T18" fmla="*/ 19 w 33"/>
                  <a:gd name="T19" fmla="*/ 92 h 92"/>
                  <a:gd name="T20" fmla="*/ 23 w 33"/>
                  <a:gd name="T21" fmla="*/ 89 h 92"/>
                  <a:gd name="T22" fmla="*/ 33 w 33"/>
                  <a:gd name="T23" fmla="*/ 86 h 92"/>
                  <a:gd name="T24" fmla="*/ 31 w 33"/>
                  <a:gd name="T25" fmla="*/ 53 h 92"/>
                  <a:gd name="T26" fmla="*/ 28 w 33"/>
                  <a:gd name="T27" fmla="*/ 3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92">
                    <a:moveTo>
                      <a:pt x="28" y="32"/>
                    </a:moveTo>
                    <a:cubicBezTo>
                      <a:pt x="25" y="29"/>
                      <a:pt x="32" y="23"/>
                      <a:pt x="25" y="19"/>
                    </a:cubicBezTo>
                    <a:cubicBezTo>
                      <a:pt x="18" y="15"/>
                      <a:pt x="16" y="16"/>
                      <a:pt x="15" y="3"/>
                    </a:cubicBezTo>
                    <a:cubicBezTo>
                      <a:pt x="12" y="2"/>
                      <a:pt x="6" y="1"/>
                      <a:pt x="2" y="0"/>
                    </a:cubicBezTo>
                    <a:cubicBezTo>
                      <a:pt x="1" y="0"/>
                      <a:pt x="0" y="0"/>
                      <a:pt x="0" y="1"/>
                    </a:cubicBezTo>
                    <a:cubicBezTo>
                      <a:pt x="1" y="6"/>
                      <a:pt x="2" y="11"/>
                      <a:pt x="3" y="12"/>
                    </a:cubicBezTo>
                    <a:cubicBezTo>
                      <a:pt x="6" y="14"/>
                      <a:pt x="8" y="17"/>
                      <a:pt x="8" y="23"/>
                    </a:cubicBezTo>
                    <a:cubicBezTo>
                      <a:pt x="7" y="28"/>
                      <a:pt x="6" y="41"/>
                      <a:pt x="8" y="47"/>
                    </a:cubicBezTo>
                    <a:cubicBezTo>
                      <a:pt x="10" y="53"/>
                      <a:pt x="13" y="62"/>
                      <a:pt x="13" y="72"/>
                    </a:cubicBezTo>
                    <a:cubicBezTo>
                      <a:pt x="13" y="77"/>
                      <a:pt x="16" y="85"/>
                      <a:pt x="19" y="92"/>
                    </a:cubicBezTo>
                    <a:cubicBezTo>
                      <a:pt x="21" y="91"/>
                      <a:pt x="22" y="90"/>
                      <a:pt x="23" y="89"/>
                    </a:cubicBezTo>
                    <a:cubicBezTo>
                      <a:pt x="25" y="88"/>
                      <a:pt x="29" y="86"/>
                      <a:pt x="33" y="86"/>
                    </a:cubicBezTo>
                    <a:cubicBezTo>
                      <a:pt x="32" y="74"/>
                      <a:pt x="32" y="59"/>
                      <a:pt x="31" y="53"/>
                    </a:cubicBezTo>
                    <a:cubicBezTo>
                      <a:pt x="30" y="43"/>
                      <a:pt x="32" y="36"/>
                      <a:pt x="28" y="32"/>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51" name="Freeform 1588">
                <a:extLst>
                  <a:ext uri="{FF2B5EF4-FFF2-40B4-BE49-F238E27FC236}">
                    <a16:creationId xmlns:a16="http://schemas.microsoft.com/office/drawing/2014/main" id="{0F78FDDC-826B-430D-8865-A1D5E143D667}"/>
                  </a:ext>
                </a:extLst>
              </p:cNvPr>
              <p:cNvSpPr>
                <a:spLocks/>
              </p:cNvSpPr>
              <p:nvPr/>
            </p:nvSpPr>
            <p:spPr bwMode="auto">
              <a:xfrm>
                <a:off x="4938887" y="2995712"/>
                <a:ext cx="168281" cy="254009"/>
              </a:xfrm>
              <a:custGeom>
                <a:avLst/>
                <a:gdLst>
                  <a:gd name="T0" fmla="*/ 55 w 131"/>
                  <a:gd name="T1" fmla="*/ 193 h 203"/>
                  <a:gd name="T2" fmla="*/ 102 w 131"/>
                  <a:gd name="T3" fmla="*/ 195 h 203"/>
                  <a:gd name="T4" fmla="*/ 127 w 131"/>
                  <a:gd name="T5" fmla="*/ 203 h 203"/>
                  <a:gd name="T6" fmla="*/ 131 w 131"/>
                  <a:gd name="T7" fmla="*/ 188 h 203"/>
                  <a:gd name="T8" fmla="*/ 128 w 131"/>
                  <a:gd name="T9" fmla="*/ 185 h 203"/>
                  <a:gd name="T10" fmla="*/ 117 w 131"/>
                  <a:gd name="T11" fmla="*/ 173 h 203"/>
                  <a:gd name="T12" fmla="*/ 113 w 131"/>
                  <a:gd name="T13" fmla="*/ 167 h 203"/>
                  <a:gd name="T14" fmla="*/ 110 w 131"/>
                  <a:gd name="T15" fmla="*/ 157 h 203"/>
                  <a:gd name="T16" fmla="*/ 105 w 131"/>
                  <a:gd name="T17" fmla="*/ 143 h 203"/>
                  <a:gd name="T18" fmla="*/ 103 w 131"/>
                  <a:gd name="T19" fmla="*/ 128 h 203"/>
                  <a:gd name="T20" fmla="*/ 111 w 131"/>
                  <a:gd name="T21" fmla="*/ 111 h 203"/>
                  <a:gd name="T22" fmla="*/ 120 w 131"/>
                  <a:gd name="T23" fmla="*/ 100 h 203"/>
                  <a:gd name="T24" fmla="*/ 115 w 131"/>
                  <a:gd name="T25" fmla="*/ 87 h 203"/>
                  <a:gd name="T26" fmla="*/ 100 w 131"/>
                  <a:gd name="T27" fmla="*/ 72 h 203"/>
                  <a:gd name="T28" fmla="*/ 96 w 131"/>
                  <a:gd name="T29" fmla="*/ 59 h 203"/>
                  <a:gd name="T30" fmla="*/ 111 w 131"/>
                  <a:gd name="T31" fmla="*/ 57 h 203"/>
                  <a:gd name="T32" fmla="*/ 119 w 131"/>
                  <a:gd name="T33" fmla="*/ 55 h 203"/>
                  <a:gd name="T34" fmla="*/ 111 w 131"/>
                  <a:gd name="T35" fmla="*/ 33 h 203"/>
                  <a:gd name="T36" fmla="*/ 109 w 131"/>
                  <a:gd name="T37" fmla="*/ 17 h 203"/>
                  <a:gd name="T38" fmla="*/ 98 w 131"/>
                  <a:gd name="T39" fmla="*/ 0 h 203"/>
                  <a:gd name="T40" fmla="*/ 97 w 131"/>
                  <a:gd name="T41" fmla="*/ 0 h 203"/>
                  <a:gd name="T42" fmla="*/ 96 w 131"/>
                  <a:gd name="T43" fmla="*/ 10 h 203"/>
                  <a:gd name="T44" fmla="*/ 103 w 131"/>
                  <a:gd name="T45" fmla="*/ 17 h 203"/>
                  <a:gd name="T46" fmla="*/ 104 w 131"/>
                  <a:gd name="T47" fmla="*/ 28 h 203"/>
                  <a:gd name="T48" fmla="*/ 94 w 131"/>
                  <a:gd name="T49" fmla="*/ 34 h 203"/>
                  <a:gd name="T50" fmla="*/ 84 w 131"/>
                  <a:gd name="T51" fmla="*/ 53 h 203"/>
                  <a:gd name="T52" fmla="*/ 79 w 131"/>
                  <a:gd name="T53" fmla="*/ 64 h 203"/>
                  <a:gd name="T54" fmla="*/ 77 w 131"/>
                  <a:gd name="T55" fmla="*/ 74 h 203"/>
                  <a:gd name="T56" fmla="*/ 69 w 131"/>
                  <a:gd name="T57" fmla="*/ 84 h 203"/>
                  <a:gd name="T58" fmla="*/ 56 w 131"/>
                  <a:gd name="T59" fmla="*/ 111 h 203"/>
                  <a:gd name="T60" fmla="*/ 49 w 131"/>
                  <a:gd name="T61" fmla="*/ 119 h 203"/>
                  <a:gd name="T62" fmla="*/ 36 w 131"/>
                  <a:gd name="T63" fmla="*/ 110 h 203"/>
                  <a:gd name="T64" fmla="*/ 26 w 131"/>
                  <a:gd name="T65" fmla="*/ 112 h 203"/>
                  <a:gd name="T66" fmla="*/ 6 w 131"/>
                  <a:gd name="T67" fmla="*/ 131 h 203"/>
                  <a:gd name="T68" fmla="*/ 0 w 131"/>
                  <a:gd name="T69" fmla="*/ 150 h 203"/>
                  <a:gd name="T70" fmla="*/ 8 w 131"/>
                  <a:gd name="T71" fmla="*/ 160 h 203"/>
                  <a:gd name="T72" fmla="*/ 21 w 131"/>
                  <a:gd name="T73" fmla="*/ 163 h 203"/>
                  <a:gd name="T74" fmla="*/ 26 w 131"/>
                  <a:gd name="T75" fmla="*/ 180 h 203"/>
                  <a:gd name="T76" fmla="*/ 23 w 131"/>
                  <a:gd name="T77" fmla="*/ 196 h 203"/>
                  <a:gd name="T78" fmla="*/ 47 w 131"/>
                  <a:gd name="T79" fmla="*/ 196 h 203"/>
                  <a:gd name="T80" fmla="*/ 55 w 131"/>
                  <a:gd name="T81" fmla="*/ 19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31" h="203">
                    <a:moveTo>
                      <a:pt x="55" y="193"/>
                    </a:moveTo>
                    <a:cubicBezTo>
                      <a:pt x="55" y="193"/>
                      <a:pt x="96" y="196"/>
                      <a:pt x="102" y="195"/>
                    </a:cubicBezTo>
                    <a:cubicBezTo>
                      <a:pt x="107" y="193"/>
                      <a:pt x="127" y="203"/>
                      <a:pt x="127" y="203"/>
                    </a:cubicBezTo>
                    <a:cubicBezTo>
                      <a:pt x="127" y="203"/>
                      <a:pt x="128" y="193"/>
                      <a:pt x="131" y="188"/>
                    </a:cubicBezTo>
                    <a:cubicBezTo>
                      <a:pt x="130" y="187"/>
                      <a:pt x="128" y="186"/>
                      <a:pt x="128" y="185"/>
                    </a:cubicBezTo>
                    <a:cubicBezTo>
                      <a:pt x="127" y="182"/>
                      <a:pt x="119" y="177"/>
                      <a:pt x="117" y="173"/>
                    </a:cubicBezTo>
                    <a:cubicBezTo>
                      <a:pt x="114" y="170"/>
                      <a:pt x="113" y="167"/>
                      <a:pt x="113" y="167"/>
                    </a:cubicBezTo>
                    <a:cubicBezTo>
                      <a:pt x="113" y="167"/>
                      <a:pt x="114" y="161"/>
                      <a:pt x="110" y="157"/>
                    </a:cubicBezTo>
                    <a:cubicBezTo>
                      <a:pt x="107" y="152"/>
                      <a:pt x="105" y="149"/>
                      <a:pt x="105" y="143"/>
                    </a:cubicBezTo>
                    <a:cubicBezTo>
                      <a:pt x="105" y="136"/>
                      <a:pt x="103" y="132"/>
                      <a:pt x="103" y="128"/>
                    </a:cubicBezTo>
                    <a:cubicBezTo>
                      <a:pt x="103" y="125"/>
                      <a:pt x="109" y="118"/>
                      <a:pt x="111" y="111"/>
                    </a:cubicBezTo>
                    <a:cubicBezTo>
                      <a:pt x="113" y="106"/>
                      <a:pt x="117" y="103"/>
                      <a:pt x="120" y="100"/>
                    </a:cubicBezTo>
                    <a:cubicBezTo>
                      <a:pt x="118" y="97"/>
                      <a:pt x="116" y="92"/>
                      <a:pt x="115" y="87"/>
                    </a:cubicBezTo>
                    <a:cubicBezTo>
                      <a:pt x="113" y="80"/>
                      <a:pt x="107" y="78"/>
                      <a:pt x="100" y="72"/>
                    </a:cubicBezTo>
                    <a:cubicBezTo>
                      <a:pt x="94" y="66"/>
                      <a:pt x="96" y="62"/>
                      <a:pt x="96" y="59"/>
                    </a:cubicBezTo>
                    <a:cubicBezTo>
                      <a:pt x="96" y="57"/>
                      <a:pt x="105" y="57"/>
                      <a:pt x="111" y="57"/>
                    </a:cubicBezTo>
                    <a:cubicBezTo>
                      <a:pt x="117" y="58"/>
                      <a:pt x="121" y="56"/>
                      <a:pt x="119" y="55"/>
                    </a:cubicBezTo>
                    <a:cubicBezTo>
                      <a:pt x="116" y="53"/>
                      <a:pt x="111" y="41"/>
                      <a:pt x="111" y="33"/>
                    </a:cubicBezTo>
                    <a:cubicBezTo>
                      <a:pt x="112" y="24"/>
                      <a:pt x="109" y="22"/>
                      <a:pt x="109" y="17"/>
                    </a:cubicBezTo>
                    <a:cubicBezTo>
                      <a:pt x="110" y="12"/>
                      <a:pt x="103" y="0"/>
                      <a:pt x="98" y="0"/>
                    </a:cubicBezTo>
                    <a:cubicBezTo>
                      <a:pt x="98" y="0"/>
                      <a:pt x="98" y="0"/>
                      <a:pt x="97" y="0"/>
                    </a:cubicBezTo>
                    <a:cubicBezTo>
                      <a:pt x="96" y="4"/>
                      <a:pt x="96" y="8"/>
                      <a:pt x="96" y="10"/>
                    </a:cubicBezTo>
                    <a:cubicBezTo>
                      <a:pt x="96" y="12"/>
                      <a:pt x="100" y="16"/>
                      <a:pt x="103" y="17"/>
                    </a:cubicBezTo>
                    <a:cubicBezTo>
                      <a:pt x="107" y="18"/>
                      <a:pt x="105" y="23"/>
                      <a:pt x="104" y="28"/>
                    </a:cubicBezTo>
                    <a:cubicBezTo>
                      <a:pt x="104" y="33"/>
                      <a:pt x="96" y="32"/>
                      <a:pt x="94" y="34"/>
                    </a:cubicBezTo>
                    <a:cubicBezTo>
                      <a:pt x="92" y="36"/>
                      <a:pt x="83" y="50"/>
                      <a:pt x="84" y="53"/>
                    </a:cubicBezTo>
                    <a:cubicBezTo>
                      <a:pt x="84" y="56"/>
                      <a:pt x="82" y="63"/>
                      <a:pt x="79" y="64"/>
                    </a:cubicBezTo>
                    <a:cubicBezTo>
                      <a:pt x="77" y="66"/>
                      <a:pt x="77" y="71"/>
                      <a:pt x="77" y="74"/>
                    </a:cubicBezTo>
                    <a:cubicBezTo>
                      <a:pt x="77" y="76"/>
                      <a:pt x="69" y="80"/>
                      <a:pt x="69" y="84"/>
                    </a:cubicBezTo>
                    <a:cubicBezTo>
                      <a:pt x="69" y="88"/>
                      <a:pt x="59" y="106"/>
                      <a:pt x="56" y="111"/>
                    </a:cubicBezTo>
                    <a:cubicBezTo>
                      <a:pt x="53" y="117"/>
                      <a:pt x="50" y="124"/>
                      <a:pt x="49" y="119"/>
                    </a:cubicBezTo>
                    <a:cubicBezTo>
                      <a:pt x="48" y="114"/>
                      <a:pt x="40" y="108"/>
                      <a:pt x="36" y="110"/>
                    </a:cubicBezTo>
                    <a:cubicBezTo>
                      <a:pt x="32" y="113"/>
                      <a:pt x="28" y="111"/>
                      <a:pt x="26" y="112"/>
                    </a:cubicBezTo>
                    <a:cubicBezTo>
                      <a:pt x="24" y="112"/>
                      <a:pt x="6" y="131"/>
                      <a:pt x="6" y="131"/>
                    </a:cubicBezTo>
                    <a:cubicBezTo>
                      <a:pt x="6" y="131"/>
                      <a:pt x="4" y="140"/>
                      <a:pt x="0" y="150"/>
                    </a:cubicBezTo>
                    <a:cubicBezTo>
                      <a:pt x="3" y="152"/>
                      <a:pt x="5" y="156"/>
                      <a:pt x="8" y="160"/>
                    </a:cubicBezTo>
                    <a:cubicBezTo>
                      <a:pt x="11" y="165"/>
                      <a:pt x="18" y="161"/>
                      <a:pt x="21" y="163"/>
                    </a:cubicBezTo>
                    <a:cubicBezTo>
                      <a:pt x="24" y="164"/>
                      <a:pt x="27" y="177"/>
                      <a:pt x="26" y="180"/>
                    </a:cubicBezTo>
                    <a:cubicBezTo>
                      <a:pt x="25" y="183"/>
                      <a:pt x="21" y="192"/>
                      <a:pt x="23" y="196"/>
                    </a:cubicBezTo>
                    <a:cubicBezTo>
                      <a:pt x="47" y="196"/>
                      <a:pt x="47" y="196"/>
                      <a:pt x="47" y="196"/>
                    </a:cubicBezTo>
                    <a:lnTo>
                      <a:pt x="55" y="193"/>
                    </a:ln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52" name="Freeform 1589">
                <a:extLst>
                  <a:ext uri="{FF2B5EF4-FFF2-40B4-BE49-F238E27FC236}">
                    <a16:creationId xmlns:a16="http://schemas.microsoft.com/office/drawing/2014/main" id="{B34F7F7C-0BF5-4880-9CA0-CFF6290D14C8}"/>
                  </a:ext>
                </a:extLst>
              </p:cNvPr>
              <p:cNvSpPr>
                <a:spLocks/>
              </p:cNvSpPr>
              <p:nvPr/>
            </p:nvSpPr>
            <p:spPr bwMode="auto">
              <a:xfrm>
                <a:off x="4546761" y="3049689"/>
                <a:ext cx="141293" cy="139705"/>
              </a:xfrm>
              <a:custGeom>
                <a:avLst/>
                <a:gdLst>
                  <a:gd name="T0" fmla="*/ 104 w 110"/>
                  <a:gd name="T1" fmla="*/ 94 h 112"/>
                  <a:gd name="T2" fmla="*/ 96 w 110"/>
                  <a:gd name="T3" fmla="*/ 74 h 112"/>
                  <a:gd name="T4" fmla="*/ 103 w 110"/>
                  <a:gd name="T5" fmla="*/ 57 h 112"/>
                  <a:gd name="T6" fmla="*/ 110 w 110"/>
                  <a:gd name="T7" fmla="*/ 45 h 112"/>
                  <a:gd name="T8" fmla="*/ 103 w 110"/>
                  <a:gd name="T9" fmla="*/ 18 h 112"/>
                  <a:gd name="T10" fmla="*/ 100 w 110"/>
                  <a:gd name="T11" fmla="*/ 16 h 112"/>
                  <a:gd name="T12" fmla="*/ 79 w 110"/>
                  <a:gd name="T13" fmla="*/ 19 h 112"/>
                  <a:gd name="T14" fmla="*/ 64 w 110"/>
                  <a:gd name="T15" fmla="*/ 12 h 112"/>
                  <a:gd name="T16" fmla="*/ 50 w 110"/>
                  <a:gd name="T17" fmla="*/ 7 h 112"/>
                  <a:gd name="T18" fmla="*/ 44 w 110"/>
                  <a:gd name="T19" fmla="*/ 5 h 112"/>
                  <a:gd name="T20" fmla="*/ 35 w 110"/>
                  <a:gd name="T21" fmla="*/ 6 h 112"/>
                  <a:gd name="T22" fmla="*/ 25 w 110"/>
                  <a:gd name="T23" fmla="*/ 11 h 112"/>
                  <a:gd name="T24" fmla="*/ 16 w 110"/>
                  <a:gd name="T25" fmla="*/ 8 h 112"/>
                  <a:gd name="T26" fmla="*/ 10 w 110"/>
                  <a:gd name="T27" fmla="*/ 9 h 112"/>
                  <a:gd name="T28" fmla="*/ 10 w 110"/>
                  <a:gd name="T29" fmla="*/ 23 h 112"/>
                  <a:gd name="T30" fmla="*/ 13 w 110"/>
                  <a:gd name="T31" fmla="*/ 32 h 112"/>
                  <a:gd name="T32" fmla="*/ 16 w 110"/>
                  <a:gd name="T33" fmla="*/ 43 h 112"/>
                  <a:gd name="T34" fmla="*/ 8 w 110"/>
                  <a:gd name="T35" fmla="*/ 44 h 112"/>
                  <a:gd name="T36" fmla="*/ 10 w 110"/>
                  <a:gd name="T37" fmla="*/ 54 h 112"/>
                  <a:gd name="T38" fmla="*/ 5 w 110"/>
                  <a:gd name="T39" fmla="*/ 64 h 112"/>
                  <a:gd name="T40" fmla="*/ 3 w 110"/>
                  <a:gd name="T41" fmla="*/ 77 h 112"/>
                  <a:gd name="T42" fmla="*/ 9 w 110"/>
                  <a:gd name="T43" fmla="*/ 82 h 112"/>
                  <a:gd name="T44" fmla="*/ 22 w 110"/>
                  <a:gd name="T45" fmla="*/ 95 h 112"/>
                  <a:gd name="T46" fmla="*/ 17 w 110"/>
                  <a:gd name="T47" fmla="*/ 112 h 112"/>
                  <a:gd name="T48" fmla="*/ 69 w 110"/>
                  <a:gd name="T49" fmla="*/ 100 h 112"/>
                  <a:gd name="T50" fmla="*/ 103 w 110"/>
                  <a:gd name="T51" fmla="*/ 102 h 112"/>
                  <a:gd name="T52" fmla="*/ 104 w 110"/>
                  <a:gd name="T53" fmla="*/ 94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0" h="112">
                    <a:moveTo>
                      <a:pt x="104" y="94"/>
                    </a:moveTo>
                    <a:cubicBezTo>
                      <a:pt x="101" y="91"/>
                      <a:pt x="96" y="77"/>
                      <a:pt x="96" y="74"/>
                    </a:cubicBezTo>
                    <a:cubicBezTo>
                      <a:pt x="97" y="71"/>
                      <a:pt x="103" y="62"/>
                      <a:pt x="103" y="57"/>
                    </a:cubicBezTo>
                    <a:cubicBezTo>
                      <a:pt x="103" y="52"/>
                      <a:pt x="110" y="49"/>
                      <a:pt x="110" y="45"/>
                    </a:cubicBezTo>
                    <a:cubicBezTo>
                      <a:pt x="110" y="42"/>
                      <a:pt x="108" y="28"/>
                      <a:pt x="103" y="18"/>
                    </a:cubicBezTo>
                    <a:cubicBezTo>
                      <a:pt x="103" y="18"/>
                      <a:pt x="101" y="18"/>
                      <a:pt x="100" y="16"/>
                    </a:cubicBezTo>
                    <a:cubicBezTo>
                      <a:pt x="97" y="13"/>
                      <a:pt x="84" y="14"/>
                      <a:pt x="79" y="19"/>
                    </a:cubicBezTo>
                    <a:cubicBezTo>
                      <a:pt x="75" y="24"/>
                      <a:pt x="65" y="14"/>
                      <a:pt x="64" y="12"/>
                    </a:cubicBezTo>
                    <a:cubicBezTo>
                      <a:pt x="62" y="9"/>
                      <a:pt x="55" y="3"/>
                      <a:pt x="50" y="7"/>
                    </a:cubicBezTo>
                    <a:cubicBezTo>
                      <a:pt x="45" y="11"/>
                      <a:pt x="43" y="9"/>
                      <a:pt x="44" y="5"/>
                    </a:cubicBezTo>
                    <a:cubicBezTo>
                      <a:pt x="44" y="0"/>
                      <a:pt x="36" y="2"/>
                      <a:pt x="35" y="6"/>
                    </a:cubicBezTo>
                    <a:cubicBezTo>
                      <a:pt x="34" y="10"/>
                      <a:pt x="27" y="14"/>
                      <a:pt x="25" y="11"/>
                    </a:cubicBezTo>
                    <a:cubicBezTo>
                      <a:pt x="23" y="7"/>
                      <a:pt x="18" y="3"/>
                      <a:pt x="16" y="8"/>
                    </a:cubicBezTo>
                    <a:cubicBezTo>
                      <a:pt x="15" y="11"/>
                      <a:pt x="12" y="11"/>
                      <a:pt x="10" y="9"/>
                    </a:cubicBezTo>
                    <a:cubicBezTo>
                      <a:pt x="9" y="15"/>
                      <a:pt x="7" y="22"/>
                      <a:pt x="10" y="23"/>
                    </a:cubicBezTo>
                    <a:cubicBezTo>
                      <a:pt x="14" y="25"/>
                      <a:pt x="14" y="29"/>
                      <a:pt x="13" y="32"/>
                    </a:cubicBezTo>
                    <a:cubicBezTo>
                      <a:pt x="13" y="34"/>
                      <a:pt x="19" y="40"/>
                      <a:pt x="16" y="43"/>
                    </a:cubicBezTo>
                    <a:cubicBezTo>
                      <a:pt x="14" y="45"/>
                      <a:pt x="10" y="40"/>
                      <a:pt x="8" y="44"/>
                    </a:cubicBezTo>
                    <a:cubicBezTo>
                      <a:pt x="6" y="48"/>
                      <a:pt x="12" y="51"/>
                      <a:pt x="10" y="54"/>
                    </a:cubicBezTo>
                    <a:cubicBezTo>
                      <a:pt x="7" y="57"/>
                      <a:pt x="4" y="58"/>
                      <a:pt x="5" y="64"/>
                    </a:cubicBezTo>
                    <a:cubicBezTo>
                      <a:pt x="6" y="70"/>
                      <a:pt x="5" y="75"/>
                      <a:pt x="3" y="77"/>
                    </a:cubicBezTo>
                    <a:cubicBezTo>
                      <a:pt x="0" y="79"/>
                      <a:pt x="3" y="79"/>
                      <a:pt x="9" y="82"/>
                    </a:cubicBezTo>
                    <a:cubicBezTo>
                      <a:pt x="14" y="86"/>
                      <a:pt x="23" y="90"/>
                      <a:pt x="22" y="95"/>
                    </a:cubicBezTo>
                    <a:cubicBezTo>
                      <a:pt x="22" y="101"/>
                      <a:pt x="19" y="102"/>
                      <a:pt x="17" y="112"/>
                    </a:cubicBezTo>
                    <a:cubicBezTo>
                      <a:pt x="28" y="112"/>
                      <a:pt x="47" y="104"/>
                      <a:pt x="69" y="100"/>
                    </a:cubicBezTo>
                    <a:cubicBezTo>
                      <a:pt x="83" y="98"/>
                      <a:pt x="95" y="100"/>
                      <a:pt x="103" y="102"/>
                    </a:cubicBezTo>
                    <a:cubicBezTo>
                      <a:pt x="104" y="99"/>
                      <a:pt x="105" y="95"/>
                      <a:pt x="104" y="94"/>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53" name="Freeform 1590">
                <a:extLst>
                  <a:ext uri="{FF2B5EF4-FFF2-40B4-BE49-F238E27FC236}">
                    <a16:creationId xmlns:a16="http://schemas.microsoft.com/office/drawing/2014/main" id="{4BE63427-DA70-4D87-882D-739F4C623C39}"/>
                  </a:ext>
                </a:extLst>
              </p:cNvPr>
              <p:cNvSpPr>
                <a:spLocks/>
              </p:cNvSpPr>
              <p:nvPr/>
            </p:nvSpPr>
            <p:spPr bwMode="auto">
              <a:xfrm>
                <a:off x="4670590" y="3041751"/>
                <a:ext cx="96841" cy="142880"/>
              </a:xfrm>
              <a:custGeom>
                <a:avLst/>
                <a:gdLst>
                  <a:gd name="T0" fmla="*/ 64 w 75"/>
                  <a:gd name="T1" fmla="*/ 46 h 114"/>
                  <a:gd name="T2" fmla="*/ 64 w 75"/>
                  <a:gd name="T3" fmla="*/ 22 h 114"/>
                  <a:gd name="T4" fmla="*/ 59 w 75"/>
                  <a:gd name="T5" fmla="*/ 11 h 114"/>
                  <a:gd name="T6" fmla="*/ 56 w 75"/>
                  <a:gd name="T7" fmla="*/ 0 h 114"/>
                  <a:gd name="T8" fmla="*/ 51 w 75"/>
                  <a:gd name="T9" fmla="*/ 4 h 114"/>
                  <a:gd name="T10" fmla="*/ 7 w 75"/>
                  <a:gd name="T11" fmla="*/ 3 h 114"/>
                  <a:gd name="T12" fmla="*/ 10 w 75"/>
                  <a:gd name="T13" fmla="*/ 21 h 114"/>
                  <a:gd name="T14" fmla="*/ 7 w 75"/>
                  <a:gd name="T15" fmla="*/ 24 h 114"/>
                  <a:gd name="T16" fmla="*/ 14 w 75"/>
                  <a:gd name="T17" fmla="*/ 51 h 114"/>
                  <a:gd name="T18" fmla="*/ 7 w 75"/>
                  <a:gd name="T19" fmla="*/ 63 h 114"/>
                  <a:gd name="T20" fmla="*/ 0 w 75"/>
                  <a:gd name="T21" fmla="*/ 80 h 114"/>
                  <a:gd name="T22" fmla="*/ 8 w 75"/>
                  <a:gd name="T23" fmla="*/ 100 h 114"/>
                  <a:gd name="T24" fmla="*/ 7 w 75"/>
                  <a:gd name="T25" fmla="*/ 108 h 114"/>
                  <a:gd name="T26" fmla="*/ 21 w 75"/>
                  <a:gd name="T27" fmla="*/ 113 h 114"/>
                  <a:gd name="T28" fmla="*/ 55 w 75"/>
                  <a:gd name="T29" fmla="*/ 99 h 114"/>
                  <a:gd name="T30" fmla="*/ 75 w 75"/>
                  <a:gd name="T31" fmla="*/ 91 h 114"/>
                  <a:gd name="T32" fmla="*/ 69 w 75"/>
                  <a:gd name="T33" fmla="*/ 71 h 114"/>
                  <a:gd name="T34" fmla="*/ 64 w 75"/>
                  <a:gd name="T35" fmla="*/ 46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5" h="114">
                    <a:moveTo>
                      <a:pt x="64" y="46"/>
                    </a:moveTo>
                    <a:cubicBezTo>
                      <a:pt x="62" y="40"/>
                      <a:pt x="63" y="27"/>
                      <a:pt x="64" y="22"/>
                    </a:cubicBezTo>
                    <a:cubicBezTo>
                      <a:pt x="64" y="16"/>
                      <a:pt x="62" y="13"/>
                      <a:pt x="59" y="11"/>
                    </a:cubicBezTo>
                    <a:cubicBezTo>
                      <a:pt x="58" y="10"/>
                      <a:pt x="57" y="5"/>
                      <a:pt x="56" y="0"/>
                    </a:cubicBezTo>
                    <a:cubicBezTo>
                      <a:pt x="53" y="1"/>
                      <a:pt x="52" y="6"/>
                      <a:pt x="51" y="4"/>
                    </a:cubicBezTo>
                    <a:cubicBezTo>
                      <a:pt x="50" y="1"/>
                      <a:pt x="9" y="0"/>
                      <a:pt x="7" y="3"/>
                    </a:cubicBezTo>
                    <a:cubicBezTo>
                      <a:pt x="5" y="6"/>
                      <a:pt x="10" y="18"/>
                      <a:pt x="10" y="21"/>
                    </a:cubicBezTo>
                    <a:cubicBezTo>
                      <a:pt x="10" y="23"/>
                      <a:pt x="9" y="24"/>
                      <a:pt x="7" y="24"/>
                    </a:cubicBezTo>
                    <a:cubicBezTo>
                      <a:pt x="12" y="34"/>
                      <a:pt x="14" y="48"/>
                      <a:pt x="14" y="51"/>
                    </a:cubicBezTo>
                    <a:cubicBezTo>
                      <a:pt x="14" y="55"/>
                      <a:pt x="7" y="58"/>
                      <a:pt x="7" y="63"/>
                    </a:cubicBezTo>
                    <a:cubicBezTo>
                      <a:pt x="7" y="68"/>
                      <a:pt x="1" y="77"/>
                      <a:pt x="0" y="80"/>
                    </a:cubicBezTo>
                    <a:cubicBezTo>
                      <a:pt x="0" y="83"/>
                      <a:pt x="5" y="97"/>
                      <a:pt x="8" y="100"/>
                    </a:cubicBezTo>
                    <a:cubicBezTo>
                      <a:pt x="9" y="101"/>
                      <a:pt x="8" y="105"/>
                      <a:pt x="7" y="108"/>
                    </a:cubicBezTo>
                    <a:cubicBezTo>
                      <a:pt x="15" y="111"/>
                      <a:pt x="19" y="113"/>
                      <a:pt x="21" y="113"/>
                    </a:cubicBezTo>
                    <a:cubicBezTo>
                      <a:pt x="24" y="114"/>
                      <a:pt x="46" y="104"/>
                      <a:pt x="55" y="99"/>
                    </a:cubicBezTo>
                    <a:cubicBezTo>
                      <a:pt x="62" y="96"/>
                      <a:pt x="70" y="94"/>
                      <a:pt x="75" y="91"/>
                    </a:cubicBezTo>
                    <a:cubicBezTo>
                      <a:pt x="72" y="84"/>
                      <a:pt x="69" y="76"/>
                      <a:pt x="69" y="71"/>
                    </a:cubicBezTo>
                    <a:cubicBezTo>
                      <a:pt x="69" y="61"/>
                      <a:pt x="66" y="52"/>
                      <a:pt x="64" y="46"/>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54" name="Freeform 1591">
                <a:extLst>
                  <a:ext uri="{FF2B5EF4-FFF2-40B4-BE49-F238E27FC236}">
                    <a16:creationId xmlns:a16="http://schemas.microsoft.com/office/drawing/2014/main" id="{45334CE8-2A5C-4886-9A22-5F55A05CD82E}"/>
                  </a:ext>
                </a:extLst>
              </p:cNvPr>
              <p:cNvSpPr>
                <a:spLocks/>
              </p:cNvSpPr>
              <p:nvPr/>
            </p:nvSpPr>
            <p:spPr bwMode="auto">
              <a:xfrm>
                <a:off x="4400705" y="3005238"/>
                <a:ext cx="171456" cy="127004"/>
              </a:xfrm>
              <a:custGeom>
                <a:avLst/>
                <a:gdLst>
                  <a:gd name="T0" fmla="*/ 44 w 133"/>
                  <a:gd name="T1" fmla="*/ 54 h 101"/>
                  <a:gd name="T2" fmla="*/ 52 w 133"/>
                  <a:gd name="T3" fmla="*/ 52 h 101"/>
                  <a:gd name="T4" fmla="*/ 66 w 133"/>
                  <a:gd name="T5" fmla="*/ 49 h 101"/>
                  <a:gd name="T6" fmla="*/ 80 w 133"/>
                  <a:gd name="T7" fmla="*/ 67 h 101"/>
                  <a:gd name="T8" fmla="*/ 82 w 133"/>
                  <a:gd name="T9" fmla="*/ 77 h 101"/>
                  <a:gd name="T10" fmla="*/ 83 w 133"/>
                  <a:gd name="T11" fmla="*/ 78 h 101"/>
                  <a:gd name="T12" fmla="*/ 95 w 133"/>
                  <a:gd name="T13" fmla="*/ 76 h 101"/>
                  <a:gd name="T14" fmla="*/ 100 w 133"/>
                  <a:gd name="T15" fmla="*/ 91 h 101"/>
                  <a:gd name="T16" fmla="*/ 109 w 133"/>
                  <a:gd name="T17" fmla="*/ 97 h 101"/>
                  <a:gd name="T18" fmla="*/ 116 w 133"/>
                  <a:gd name="T19" fmla="*/ 92 h 101"/>
                  <a:gd name="T20" fmla="*/ 119 w 133"/>
                  <a:gd name="T21" fmla="*/ 95 h 101"/>
                  <a:gd name="T22" fmla="*/ 124 w 133"/>
                  <a:gd name="T23" fmla="*/ 89 h 101"/>
                  <a:gd name="T24" fmla="*/ 122 w 133"/>
                  <a:gd name="T25" fmla="*/ 79 h 101"/>
                  <a:gd name="T26" fmla="*/ 130 w 133"/>
                  <a:gd name="T27" fmla="*/ 78 h 101"/>
                  <a:gd name="T28" fmla="*/ 127 w 133"/>
                  <a:gd name="T29" fmla="*/ 67 h 101"/>
                  <a:gd name="T30" fmla="*/ 124 w 133"/>
                  <a:gd name="T31" fmla="*/ 58 h 101"/>
                  <a:gd name="T32" fmla="*/ 124 w 133"/>
                  <a:gd name="T33" fmla="*/ 44 h 101"/>
                  <a:gd name="T34" fmla="*/ 122 w 133"/>
                  <a:gd name="T35" fmla="*/ 42 h 101"/>
                  <a:gd name="T36" fmla="*/ 118 w 133"/>
                  <a:gd name="T37" fmla="*/ 32 h 101"/>
                  <a:gd name="T38" fmla="*/ 118 w 133"/>
                  <a:gd name="T39" fmla="*/ 26 h 101"/>
                  <a:gd name="T40" fmla="*/ 111 w 133"/>
                  <a:gd name="T41" fmla="*/ 17 h 101"/>
                  <a:gd name="T42" fmla="*/ 105 w 133"/>
                  <a:gd name="T43" fmla="*/ 4 h 101"/>
                  <a:gd name="T44" fmla="*/ 92 w 133"/>
                  <a:gd name="T45" fmla="*/ 13 h 101"/>
                  <a:gd name="T46" fmla="*/ 80 w 133"/>
                  <a:gd name="T47" fmla="*/ 12 h 101"/>
                  <a:gd name="T48" fmla="*/ 70 w 133"/>
                  <a:gd name="T49" fmla="*/ 14 h 101"/>
                  <a:gd name="T50" fmla="*/ 65 w 133"/>
                  <a:gd name="T51" fmla="*/ 9 h 101"/>
                  <a:gd name="T52" fmla="*/ 65 w 133"/>
                  <a:gd name="T53" fmla="*/ 6 h 101"/>
                  <a:gd name="T54" fmla="*/ 63 w 133"/>
                  <a:gd name="T55" fmla="*/ 7 h 101"/>
                  <a:gd name="T56" fmla="*/ 37 w 133"/>
                  <a:gd name="T57" fmla="*/ 5 h 101"/>
                  <a:gd name="T58" fmla="*/ 25 w 133"/>
                  <a:gd name="T59" fmla="*/ 0 h 101"/>
                  <a:gd name="T60" fmla="*/ 21 w 133"/>
                  <a:gd name="T61" fmla="*/ 8 h 101"/>
                  <a:gd name="T62" fmla="*/ 22 w 133"/>
                  <a:gd name="T63" fmla="*/ 17 h 101"/>
                  <a:gd name="T64" fmla="*/ 16 w 133"/>
                  <a:gd name="T65" fmla="*/ 19 h 101"/>
                  <a:gd name="T66" fmla="*/ 1 w 133"/>
                  <a:gd name="T67" fmla="*/ 28 h 101"/>
                  <a:gd name="T68" fmla="*/ 0 w 133"/>
                  <a:gd name="T69" fmla="*/ 30 h 101"/>
                  <a:gd name="T70" fmla="*/ 12 w 133"/>
                  <a:gd name="T71" fmla="*/ 45 h 101"/>
                  <a:gd name="T72" fmla="*/ 32 w 133"/>
                  <a:gd name="T73" fmla="*/ 67 h 101"/>
                  <a:gd name="T74" fmla="*/ 44 w 133"/>
                  <a:gd name="T75" fmla="*/ 54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 h="101">
                    <a:moveTo>
                      <a:pt x="44" y="54"/>
                    </a:moveTo>
                    <a:cubicBezTo>
                      <a:pt x="44" y="49"/>
                      <a:pt x="48" y="51"/>
                      <a:pt x="52" y="52"/>
                    </a:cubicBezTo>
                    <a:cubicBezTo>
                      <a:pt x="57" y="53"/>
                      <a:pt x="62" y="49"/>
                      <a:pt x="66" y="49"/>
                    </a:cubicBezTo>
                    <a:cubicBezTo>
                      <a:pt x="69" y="49"/>
                      <a:pt x="80" y="63"/>
                      <a:pt x="80" y="67"/>
                    </a:cubicBezTo>
                    <a:cubicBezTo>
                      <a:pt x="80" y="71"/>
                      <a:pt x="80" y="74"/>
                      <a:pt x="82" y="77"/>
                    </a:cubicBezTo>
                    <a:cubicBezTo>
                      <a:pt x="82" y="78"/>
                      <a:pt x="82" y="78"/>
                      <a:pt x="83" y="78"/>
                    </a:cubicBezTo>
                    <a:cubicBezTo>
                      <a:pt x="89" y="77"/>
                      <a:pt x="94" y="76"/>
                      <a:pt x="95" y="76"/>
                    </a:cubicBezTo>
                    <a:cubicBezTo>
                      <a:pt x="97" y="76"/>
                      <a:pt x="101" y="85"/>
                      <a:pt x="100" y="91"/>
                    </a:cubicBezTo>
                    <a:cubicBezTo>
                      <a:pt x="100" y="97"/>
                      <a:pt x="106" y="101"/>
                      <a:pt x="109" y="97"/>
                    </a:cubicBezTo>
                    <a:cubicBezTo>
                      <a:pt x="111" y="94"/>
                      <a:pt x="115" y="89"/>
                      <a:pt x="116" y="92"/>
                    </a:cubicBezTo>
                    <a:cubicBezTo>
                      <a:pt x="116" y="93"/>
                      <a:pt x="117" y="94"/>
                      <a:pt x="119" y="95"/>
                    </a:cubicBezTo>
                    <a:cubicBezTo>
                      <a:pt x="120" y="92"/>
                      <a:pt x="122" y="91"/>
                      <a:pt x="124" y="89"/>
                    </a:cubicBezTo>
                    <a:cubicBezTo>
                      <a:pt x="126" y="86"/>
                      <a:pt x="120" y="83"/>
                      <a:pt x="122" y="79"/>
                    </a:cubicBezTo>
                    <a:cubicBezTo>
                      <a:pt x="124" y="75"/>
                      <a:pt x="128" y="80"/>
                      <a:pt x="130" y="78"/>
                    </a:cubicBezTo>
                    <a:cubicBezTo>
                      <a:pt x="133" y="75"/>
                      <a:pt x="127" y="69"/>
                      <a:pt x="127" y="67"/>
                    </a:cubicBezTo>
                    <a:cubicBezTo>
                      <a:pt x="128" y="64"/>
                      <a:pt x="128" y="60"/>
                      <a:pt x="124" y="58"/>
                    </a:cubicBezTo>
                    <a:cubicBezTo>
                      <a:pt x="121" y="57"/>
                      <a:pt x="123" y="50"/>
                      <a:pt x="124" y="44"/>
                    </a:cubicBezTo>
                    <a:cubicBezTo>
                      <a:pt x="123" y="44"/>
                      <a:pt x="123" y="43"/>
                      <a:pt x="122" y="42"/>
                    </a:cubicBezTo>
                    <a:cubicBezTo>
                      <a:pt x="120" y="39"/>
                      <a:pt x="121" y="32"/>
                      <a:pt x="118" y="32"/>
                    </a:cubicBezTo>
                    <a:cubicBezTo>
                      <a:pt x="114" y="32"/>
                      <a:pt x="115" y="27"/>
                      <a:pt x="118" y="26"/>
                    </a:cubicBezTo>
                    <a:cubicBezTo>
                      <a:pt x="121" y="25"/>
                      <a:pt x="111" y="21"/>
                      <a:pt x="111" y="17"/>
                    </a:cubicBezTo>
                    <a:cubicBezTo>
                      <a:pt x="111" y="14"/>
                      <a:pt x="107" y="5"/>
                      <a:pt x="105" y="4"/>
                    </a:cubicBezTo>
                    <a:cubicBezTo>
                      <a:pt x="103" y="4"/>
                      <a:pt x="95" y="13"/>
                      <a:pt x="92" y="13"/>
                    </a:cubicBezTo>
                    <a:cubicBezTo>
                      <a:pt x="89" y="13"/>
                      <a:pt x="82" y="7"/>
                      <a:pt x="80" y="12"/>
                    </a:cubicBezTo>
                    <a:cubicBezTo>
                      <a:pt x="78" y="17"/>
                      <a:pt x="73" y="10"/>
                      <a:pt x="70" y="14"/>
                    </a:cubicBezTo>
                    <a:cubicBezTo>
                      <a:pt x="67" y="18"/>
                      <a:pt x="65" y="9"/>
                      <a:pt x="65" y="9"/>
                    </a:cubicBezTo>
                    <a:cubicBezTo>
                      <a:pt x="65" y="9"/>
                      <a:pt x="65" y="8"/>
                      <a:pt x="65" y="6"/>
                    </a:cubicBezTo>
                    <a:cubicBezTo>
                      <a:pt x="65" y="6"/>
                      <a:pt x="64" y="7"/>
                      <a:pt x="63" y="7"/>
                    </a:cubicBezTo>
                    <a:cubicBezTo>
                      <a:pt x="54" y="10"/>
                      <a:pt x="38" y="8"/>
                      <a:pt x="37" y="5"/>
                    </a:cubicBezTo>
                    <a:cubicBezTo>
                      <a:pt x="37" y="3"/>
                      <a:pt x="25" y="0"/>
                      <a:pt x="25" y="0"/>
                    </a:cubicBezTo>
                    <a:cubicBezTo>
                      <a:pt x="25" y="0"/>
                      <a:pt x="25" y="7"/>
                      <a:pt x="21" y="8"/>
                    </a:cubicBezTo>
                    <a:cubicBezTo>
                      <a:pt x="17" y="10"/>
                      <a:pt x="22" y="15"/>
                      <a:pt x="22" y="17"/>
                    </a:cubicBezTo>
                    <a:cubicBezTo>
                      <a:pt x="22" y="18"/>
                      <a:pt x="19" y="20"/>
                      <a:pt x="16" y="19"/>
                    </a:cubicBezTo>
                    <a:cubicBezTo>
                      <a:pt x="13" y="18"/>
                      <a:pt x="5" y="25"/>
                      <a:pt x="1" y="28"/>
                    </a:cubicBezTo>
                    <a:cubicBezTo>
                      <a:pt x="1" y="28"/>
                      <a:pt x="0" y="29"/>
                      <a:pt x="0" y="30"/>
                    </a:cubicBezTo>
                    <a:cubicBezTo>
                      <a:pt x="6" y="35"/>
                      <a:pt x="5" y="40"/>
                      <a:pt x="12" y="45"/>
                    </a:cubicBezTo>
                    <a:cubicBezTo>
                      <a:pt x="19" y="50"/>
                      <a:pt x="27" y="57"/>
                      <a:pt x="32" y="67"/>
                    </a:cubicBezTo>
                    <a:cubicBezTo>
                      <a:pt x="37" y="63"/>
                      <a:pt x="44" y="57"/>
                      <a:pt x="44" y="54"/>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55" name="Freeform 1592">
                <a:extLst>
                  <a:ext uri="{FF2B5EF4-FFF2-40B4-BE49-F238E27FC236}">
                    <a16:creationId xmlns:a16="http://schemas.microsoft.com/office/drawing/2014/main" id="{8493114D-CD8C-4D98-9267-0DCBFA6B3452}"/>
                  </a:ext>
                </a:extLst>
              </p:cNvPr>
              <p:cNvSpPr>
                <a:spLocks/>
              </p:cNvSpPr>
              <p:nvPr/>
            </p:nvSpPr>
            <p:spPr bwMode="auto">
              <a:xfrm>
                <a:off x="4481671" y="3100491"/>
                <a:ext cx="95253" cy="88903"/>
              </a:xfrm>
              <a:custGeom>
                <a:avLst/>
                <a:gdLst>
                  <a:gd name="T0" fmla="*/ 60 w 74"/>
                  <a:gd name="T1" fmla="*/ 41 h 71"/>
                  <a:gd name="T2" fmla="*/ 54 w 74"/>
                  <a:gd name="T3" fmla="*/ 36 h 71"/>
                  <a:gd name="T4" fmla="*/ 56 w 74"/>
                  <a:gd name="T5" fmla="*/ 23 h 71"/>
                  <a:gd name="T6" fmla="*/ 56 w 74"/>
                  <a:gd name="T7" fmla="*/ 19 h 71"/>
                  <a:gd name="T8" fmla="*/ 53 w 74"/>
                  <a:gd name="T9" fmla="*/ 16 h 71"/>
                  <a:gd name="T10" fmla="*/ 46 w 74"/>
                  <a:gd name="T11" fmla="*/ 21 h 71"/>
                  <a:gd name="T12" fmla="*/ 37 w 74"/>
                  <a:gd name="T13" fmla="*/ 15 h 71"/>
                  <a:gd name="T14" fmla="*/ 32 w 74"/>
                  <a:gd name="T15" fmla="*/ 0 h 71"/>
                  <a:gd name="T16" fmla="*/ 20 w 74"/>
                  <a:gd name="T17" fmla="*/ 2 h 71"/>
                  <a:gd name="T18" fmla="*/ 18 w 74"/>
                  <a:gd name="T19" fmla="*/ 11 h 71"/>
                  <a:gd name="T20" fmla="*/ 4 w 74"/>
                  <a:gd name="T21" fmla="*/ 23 h 71"/>
                  <a:gd name="T22" fmla="*/ 0 w 74"/>
                  <a:gd name="T23" fmla="*/ 29 h 71"/>
                  <a:gd name="T24" fmla="*/ 23 w 74"/>
                  <a:gd name="T25" fmla="*/ 44 h 71"/>
                  <a:gd name="T26" fmla="*/ 64 w 74"/>
                  <a:gd name="T27" fmla="*/ 70 h 71"/>
                  <a:gd name="T28" fmla="*/ 68 w 74"/>
                  <a:gd name="T29" fmla="*/ 71 h 71"/>
                  <a:gd name="T30" fmla="*/ 73 w 74"/>
                  <a:gd name="T31" fmla="*/ 54 h 71"/>
                  <a:gd name="T32" fmla="*/ 60 w 74"/>
                  <a:gd name="T33" fmla="*/ 4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4" h="71">
                    <a:moveTo>
                      <a:pt x="60" y="41"/>
                    </a:moveTo>
                    <a:cubicBezTo>
                      <a:pt x="54" y="38"/>
                      <a:pt x="51" y="38"/>
                      <a:pt x="54" y="36"/>
                    </a:cubicBezTo>
                    <a:cubicBezTo>
                      <a:pt x="56" y="34"/>
                      <a:pt x="57" y="29"/>
                      <a:pt x="56" y="23"/>
                    </a:cubicBezTo>
                    <a:cubicBezTo>
                      <a:pt x="56" y="21"/>
                      <a:pt x="56" y="20"/>
                      <a:pt x="56" y="19"/>
                    </a:cubicBezTo>
                    <a:cubicBezTo>
                      <a:pt x="54" y="18"/>
                      <a:pt x="53" y="17"/>
                      <a:pt x="53" y="16"/>
                    </a:cubicBezTo>
                    <a:cubicBezTo>
                      <a:pt x="52" y="13"/>
                      <a:pt x="48" y="18"/>
                      <a:pt x="46" y="21"/>
                    </a:cubicBezTo>
                    <a:cubicBezTo>
                      <a:pt x="43" y="25"/>
                      <a:pt x="37" y="21"/>
                      <a:pt x="37" y="15"/>
                    </a:cubicBezTo>
                    <a:cubicBezTo>
                      <a:pt x="38" y="9"/>
                      <a:pt x="34" y="0"/>
                      <a:pt x="32" y="0"/>
                    </a:cubicBezTo>
                    <a:cubicBezTo>
                      <a:pt x="31" y="0"/>
                      <a:pt x="26" y="1"/>
                      <a:pt x="20" y="2"/>
                    </a:cubicBezTo>
                    <a:cubicBezTo>
                      <a:pt x="20" y="5"/>
                      <a:pt x="19" y="8"/>
                      <a:pt x="18" y="11"/>
                    </a:cubicBezTo>
                    <a:cubicBezTo>
                      <a:pt x="17" y="15"/>
                      <a:pt x="8" y="20"/>
                      <a:pt x="4" y="23"/>
                    </a:cubicBezTo>
                    <a:cubicBezTo>
                      <a:pt x="3" y="24"/>
                      <a:pt x="1" y="26"/>
                      <a:pt x="0" y="29"/>
                    </a:cubicBezTo>
                    <a:cubicBezTo>
                      <a:pt x="7" y="34"/>
                      <a:pt x="16" y="39"/>
                      <a:pt x="23" y="44"/>
                    </a:cubicBezTo>
                    <a:cubicBezTo>
                      <a:pt x="35" y="54"/>
                      <a:pt x="55" y="67"/>
                      <a:pt x="64" y="70"/>
                    </a:cubicBezTo>
                    <a:cubicBezTo>
                      <a:pt x="65" y="71"/>
                      <a:pt x="67" y="71"/>
                      <a:pt x="68" y="71"/>
                    </a:cubicBezTo>
                    <a:cubicBezTo>
                      <a:pt x="70" y="61"/>
                      <a:pt x="73" y="60"/>
                      <a:pt x="73" y="54"/>
                    </a:cubicBezTo>
                    <a:cubicBezTo>
                      <a:pt x="74" y="49"/>
                      <a:pt x="65" y="45"/>
                      <a:pt x="60" y="41"/>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56" name="Freeform 1593">
                <a:extLst>
                  <a:ext uri="{FF2B5EF4-FFF2-40B4-BE49-F238E27FC236}">
                    <a16:creationId xmlns:a16="http://schemas.microsoft.com/office/drawing/2014/main" id="{20669F7E-6CF7-43FC-AE82-2FD457B81F2A}"/>
                  </a:ext>
                </a:extLst>
              </p:cNvPr>
              <p:cNvSpPr>
                <a:spLocks/>
              </p:cNvSpPr>
              <p:nvPr/>
            </p:nvSpPr>
            <p:spPr bwMode="auto">
              <a:xfrm>
                <a:off x="4441982" y="3067152"/>
                <a:ext cx="66677" cy="69852"/>
              </a:xfrm>
              <a:custGeom>
                <a:avLst/>
                <a:gdLst>
                  <a:gd name="T0" fmla="*/ 49 w 52"/>
                  <a:gd name="T1" fmla="*/ 38 h 56"/>
                  <a:gd name="T2" fmla="*/ 50 w 52"/>
                  <a:gd name="T3" fmla="*/ 28 h 56"/>
                  <a:gd name="T4" fmla="*/ 48 w 52"/>
                  <a:gd name="T5" fmla="*/ 18 h 56"/>
                  <a:gd name="T6" fmla="*/ 34 w 52"/>
                  <a:gd name="T7" fmla="*/ 0 h 56"/>
                  <a:gd name="T8" fmla="*/ 20 w 52"/>
                  <a:gd name="T9" fmla="*/ 3 h 56"/>
                  <a:gd name="T10" fmla="*/ 12 w 52"/>
                  <a:gd name="T11" fmla="*/ 5 h 56"/>
                  <a:gd name="T12" fmla="*/ 0 w 52"/>
                  <a:gd name="T13" fmla="*/ 18 h 56"/>
                  <a:gd name="T14" fmla="*/ 3 w 52"/>
                  <a:gd name="T15" fmla="*/ 24 h 56"/>
                  <a:gd name="T16" fmla="*/ 17 w 52"/>
                  <a:gd name="T17" fmla="*/ 47 h 56"/>
                  <a:gd name="T18" fmla="*/ 31 w 52"/>
                  <a:gd name="T19" fmla="*/ 56 h 56"/>
                  <a:gd name="T20" fmla="*/ 35 w 52"/>
                  <a:gd name="T21" fmla="*/ 50 h 56"/>
                  <a:gd name="T22" fmla="*/ 49 w 52"/>
                  <a:gd name="T23" fmla="*/ 3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 h="56">
                    <a:moveTo>
                      <a:pt x="49" y="38"/>
                    </a:moveTo>
                    <a:cubicBezTo>
                      <a:pt x="50" y="35"/>
                      <a:pt x="52" y="31"/>
                      <a:pt x="50" y="28"/>
                    </a:cubicBezTo>
                    <a:cubicBezTo>
                      <a:pt x="48" y="25"/>
                      <a:pt x="48" y="22"/>
                      <a:pt x="48" y="18"/>
                    </a:cubicBezTo>
                    <a:cubicBezTo>
                      <a:pt x="48" y="14"/>
                      <a:pt x="37" y="0"/>
                      <a:pt x="34" y="0"/>
                    </a:cubicBezTo>
                    <a:cubicBezTo>
                      <a:pt x="30" y="0"/>
                      <a:pt x="25" y="4"/>
                      <a:pt x="20" y="3"/>
                    </a:cubicBezTo>
                    <a:cubicBezTo>
                      <a:pt x="16" y="2"/>
                      <a:pt x="12" y="0"/>
                      <a:pt x="12" y="5"/>
                    </a:cubicBezTo>
                    <a:cubicBezTo>
                      <a:pt x="12" y="8"/>
                      <a:pt x="5" y="14"/>
                      <a:pt x="0" y="18"/>
                    </a:cubicBezTo>
                    <a:cubicBezTo>
                      <a:pt x="1" y="20"/>
                      <a:pt x="2" y="22"/>
                      <a:pt x="3" y="24"/>
                    </a:cubicBezTo>
                    <a:cubicBezTo>
                      <a:pt x="7" y="39"/>
                      <a:pt x="11" y="42"/>
                      <a:pt x="17" y="47"/>
                    </a:cubicBezTo>
                    <a:cubicBezTo>
                      <a:pt x="19" y="49"/>
                      <a:pt x="25" y="52"/>
                      <a:pt x="31" y="56"/>
                    </a:cubicBezTo>
                    <a:cubicBezTo>
                      <a:pt x="32" y="53"/>
                      <a:pt x="34" y="51"/>
                      <a:pt x="35" y="50"/>
                    </a:cubicBezTo>
                    <a:cubicBezTo>
                      <a:pt x="39" y="47"/>
                      <a:pt x="48" y="42"/>
                      <a:pt x="49" y="38"/>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57" name="Freeform 1594">
                <a:extLst>
                  <a:ext uri="{FF2B5EF4-FFF2-40B4-BE49-F238E27FC236}">
                    <a16:creationId xmlns:a16="http://schemas.microsoft.com/office/drawing/2014/main" id="{2EF1AB95-9A34-41D3-928A-88DFB46504EF}"/>
                  </a:ext>
                </a:extLst>
              </p:cNvPr>
              <p:cNvSpPr>
                <a:spLocks/>
              </p:cNvSpPr>
              <p:nvPr/>
            </p:nvSpPr>
            <p:spPr bwMode="auto">
              <a:xfrm>
                <a:off x="4357841" y="2657563"/>
                <a:ext cx="188919" cy="149230"/>
              </a:xfrm>
              <a:custGeom>
                <a:avLst/>
                <a:gdLst>
                  <a:gd name="T0" fmla="*/ 69 w 148"/>
                  <a:gd name="T1" fmla="*/ 93 h 120"/>
                  <a:gd name="T2" fmla="*/ 88 w 148"/>
                  <a:gd name="T3" fmla="*/ 79 h 120"/>
                  <a:gd name="T4" fmla="*/ 88 w 148"/>
                  <a:gd name="T5" fmla="*/ 32 h 120"/>
                  <a:gd name="T6" fmla="*/ 147 w 148"/>
                  <a:gd name="T7" fmla="*/ 32 h 120"/>
                  <a:gd name="T8" fmla="*/ 147 w 148"/>
                  <a:gd name="T9" fmla="*/ 7 h 120"/>
                  <a:gd name="T10" fmla="*/ 135 w 148"/>
                  <a:gd name="T11" fmla="*/ 0 h 120"/>
                  <a:gd name="T12" fmla="*/ 69 w 148"/>
                  <a:gd name="T13" fmla="*/ 0 h 120"/>
                  <a:gd name="T14" fmla="*/ 59 w 148"/>
                  <a:gd name="T15" fmla="*/ 16 h 120"/>
                  <a:gd name="T16" fmla="*/ 36 w 148"/>
                  <a:gd name="T17" fmla="*/ 49 h 120"/>
                  <a:gd name="T18" fmla="*/ 5 w 148"/>
                  <a:gd name="T19" fmla="*/ 104 h 120"/>
                  <a:gd name="T20" fmla="*/ 0 w 148"/>
                  <a:gd name="T21" fmla="*/ 120 h 120"/>
                  <a:gd name="T22" fmla="*/ 69 w 148"/>
                  <a:gd name="T23" fmla="*/ 120 h 120"/>
                  <a:gd name="T24" fmla="*/ 69 w 148"/>
                  <a:gd name="T25" fmla="*/ 93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8" h="120">
                    <a:moveTo>
                      <a:pt x="69" y="93"/>
                    </a:moveTo>
                    <a:cubicBezTo>
                      <a:pt x="69" y="89"/>
                      <a:pt x="88" y="84"/>
                      <a:pt x="88" y="79"/>
                    </a:cubicBezTo>
                    <a:cubicBezTo>
                      <a:pt x="88" y="75"/>
                      <a:pt x="88" y="32"/>
                      <a:pt x="88" y="32"/>
                    </a:cubicBezTo>
                    <a:cubicBezTo>
                      <a:pt x="88" y="32"/>
                      <a:pt x="145" y="33"/>
                      <a:pt x="147" y="32"/>
                    </a:cubicBezTo>
                    <a:cubicBezTo>
                      <a:pt x="148" y="32"/>
                      <a:pt x="148" y="19"/>
                      <a:pt x="147" y="7"/>
                    </a:cubicBezTo>
                    <a:cubicBezTo>
                      <a:pt x="145" y="3"/>
                      <a:pt x="148" y="0"/>
                      <a:pt x="135" y="0"/>
                    </a:cubicBezTo>
                    <a:cubicBezTo>
                      <a:pt x="124" y="0"/>
                      <a:pt x="91" y="0"/>
                      <a:pt x="69" y="0"/>
                    </a:cubicBezTo>
                    <a:cubicBezTo>
                      <a:pt x="64" y="5"/>
                      <a:pt x="61" y="11"/>
                      <a:pt x="59" y="16"/>
                    </a:cubicBezTo>
                    <a:cubicBezTo>
                      <a:pt x="56" y="25"/>
                      <a:pt x="37" y="37"/>
                      <a:pt x="36" y="49"/>
                    </a:cubicBezTo>
                    <a:cubicBezTo>
                      <a:pt x="35" y="60"/>
                      <a:pt x="17" y="79"/>
                      <a:pt x="5" y="104"/>
                    </a:cubicBezTo>
                    <a:cubicBezTo>
                      <a:pt x="2" y="111"/>
                      <a:pt x="0" y="116"/>
                      <a:pt x="0" y="120"/>
                    </a:cubicBezTo>
                    <a:cubicBezTo>
                      <a:pt x="69" y="120"/>
                      <a:pt x="69" y="120"/>
                      <a:pt x="69" y="120"/>
                    </a:cubicBezTo>
                    <a:cubicBezTo>
                      <a:pt x="69" y="120"/>
                      <a:pt x="69" y="97"/>
                      <a:pt x="69" y="93"/>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58" name="Freeform 1595">
                <a:extLst>
                  <a:ext uri="{FF2B5EF4-FFF2-40B4-BE49-F238E27FC236}">
                    <a16:creationId xmlns:a16="http://schemas.microsoft.com/office/drawing/2014/main" id="{18D61516-C35B-400F-81D6-E124BD71B8B4}"/>
                  </a:ext>
                </a:extLst>
              </p:cNvPr>
              <p:cNvSpPr>
                <a:spLocks/>
              </p:cNvSpPr>
              <p:nvPr/>
            </p:nvSpPr>
            <p:spPr bwMode="auto">
              <a:xfrm>
                <a:off x="4356254" y="2665501"/>
                <a:ext cx="274647" cy="295285"/>
              </a:xfrm>
              <a:custGeom>
                <a:avLst/>
                <a:gdLst>
                  <a:gd name="T0" fmla="*/ 17 w 214"/>
                  <a:gd name="T1" fmla="*/ 203 h 235"/>
                  <a:gd name="T2" fmla="*/ 33 w 214"/>
                  <a:gd name="T3" fmla="*/ 203 h 235"/>
                  <a:gd name="T4" fmla="*/ 46 w 214"/>
                  <a:gd name="T5" fmla="*/ 202 h 235"/>
                  <a:gd name="T6" fmla="*/ 56 w 214"/>
                  <a:gd name="T7" fmla="*/ 210 h 235"/>
                  <a:gd name="T8" fmla="*/ 62 w 214"/>
                  <a:gd name="T9" fmla="*/ 210 h 235"/>
                  <a:gd name="T10" fmla="*/ 75 w 214"/>
                  <a:gd name="T11" fmla="*/ 226 h 235"/>
                  <a:gd name="T12" fmla="*/ 83 w 214"/>
                  <a:gd name="T13" fmla="*/ 235 h 235"/>
                  <a:gd name="T14" fmla="*/ 93 w 214"/>
                  <a:gd name="T15" fmla="*/ 229 h 235"/>
                  <a:gd name="T16" fmla="*/ 103 w 214"/>
                  <a:gd name="T17" fmla="*/ 225 h 235"/>
                  <a:gd name="T18" fmla="*/ 112 w 214"/>
                  <a:gd name="T19" fmla="*/ 223 h 235"/>
                  <a:gd name="T20" fmla="*/ 124 w 214"/>
                  <a:gd name="T21" fmla="*/ 224 h 235"/>
                  <a:gd name="T22" fmla="*/ 135 w 214"/>
                  <a:gd name="T23" fmla="*/ 221 h 235"/>
                  <a:gd name="T24" fmla="*/ 204 w 214"/>
                  <a:gd name="T25" fmla="*/ 220 h 235"/>
                  <a:gd name="T26" fmla="*/ 207 w 214"/>
                  <a:gd name="T27" fmla="*/ 205 h 235"/>
                  <a:gd name="T28" fmla="*/ 201 w 214"/>
                  <a:gd name="T29" fmla="*/ 200 h 235"/>
                  <a:gd name="T30" fmla="*/ 184 w 214"/>
                  <a:gd name="T31" fmla="*/ 44 h 235"/>
                  <a:gd name="T32" fmla="*/ 214 w 214"/>
                  <a:gd name="T33" fmla="*/ 44 h 235"/>
                  <a:gd name="T34" fmla="*/ 152 w 214"/>
                  <a:gd name="T35" fmla="*/ 3 h 235"/>
                  <a:gd name="T36" fmla="*/ 148 w 214"/>
                  <a:gd name="T37" fmla="*/ 0 h 235"/>
                  <a:gd name="T38" fmla="*/ 148 w 214"/>
                  <a:gd name="T39" fmla="*/ 25 h 235"/>
                  <a:gd name="T40" fmla="*/ 89 w 214"/>
                  <a:gd name="T41" fmla="*/ 25 h 235"/>
                  <a:gd name="T42" fmla="*/ 89 w 214"/>
                  <a:gd name="T43" fmla="*/ 72 h 235"/>
                  <a:gd name="T44" fmla="*/ 70 w 214"/>
                  <a:gd name="T45" fmla="*/ 86 h 235"/>
                  <a:gd name="T46" fmla="*/ 70 w 214"/>
                  <a:gd name="T47" fmla="*/ 113 h 235"/>
                  <a:gd name="T48" fmla="*/ 1 w 214"/>
                  <a:gd name="T49" fmla="*/ 113 h 235"/>
                  <a:gd name="T50" fmla="*/ 11 w 214"/>
                  <a:gd name="T51" fmla="*/ 133 h 235"/>
                  <a:gd name="T52" fmla="*/ 15 w 214"/>
                  <a:gd name="T53" fmla="*/ 162 h 235"/>
                  <a:gd name="T54" fmla="*/ 9 w 214"/>
                  <a:gd name="T55" fmla="*/ 196 h 235"/>
                  <a:gd name="T56" fmla="*/ 6 w 214"/>
                  <a:gd name="T57" fmla="*/ 212 h 235"/>
                  <a:gd name="T58" fmla="*/ 7 w 214"/>
                  <a:gd name="T59" fmla="*/ 211 h 235"/>
                  <a:gd name="T60" fmla="*/ 17 w 214"/>
                  <a:gd name="T61" fmla="*/ 203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14" h="235">
                    <a:moveTo>
                      <a:pt x="17" y="203"/>
                    </a:moveTo>
                    <a:cubicBezTo>
                      <a:pt x="23" y="204"/>
                      <a:pt x="33" y="203"/>
                      <a:pt x="33" y="203"/>
                    </a:cubicBezTo>
                    <a:cubicBezTo>
                      <a:pt x="33" y="203"/>
                      <a:pt x="41" y="199"/>
                      <a:pt x="46" y="202"/>
                    </a:cubicBezTo>
                    <a:cubicBezTo>
                      <a:pt x="51" y="204"/>
                      <a:pt x="56" y="210"/>
                      <a:pt x="56" y="210"/>
                    </a:cubicBezTo>
                    <a:cubicBezTo>
                      <a:pt x="62" y="210"/>
                      <a:pt x="62" y="210"/>
                      <a:pt x="62" y="210"/>
                    </a:cubicBezTo>
                    <a:cubicBezTo>
                      <a:pt x="62" y="210"/>
                      <a:pt x="67" y="224"/>
                      <a:pt x="75" y="226"/>
                    </a:cubicBezTo>
                    <a:cubicBezTo>
                      <a:pt x="79" y="228"/>
                      <a:pt x="82" y="232"/>
                      <a:pt x="83" y="235"/>
                    </a:cubicBezTo>
                    <a:cubicBezTo>
                      <a:pt x="89" y="234"/>
                      <a:pt x="93" y="233"/>
                      <a:pt x="93" y="229"/>
                    </a:cubicBezTo>
                    <a:cubicBezTo>
                      <a:pt x="93" y="224"/>
                      <a:pt x="95" y="218"/>
                      <a:pt x="103" y="225"/>
                    </a:cubicBezTo>
                    <a:cubicBezTo>
                      <a:pt x="111" y="232"/>
                      <a:pt x="111" y="226"/>
                      <a:pt x="112" y="223"/>
                    </a:cubicBezTo>
                    <a:cubicBezTo>
                      <a:pt x="114" y="221"/>
                      <a:pt x="120" y="224"/>
                      <a:pt x="124" y="224"/>
                    </a:cubicBezTo>
                    <a:cubicBezTo>
                      <a:pt x="129" y="224"/>
                      <a:pt x="135" y="221"/>
                      <a:pt x="135" y="221"/>
                    </a:cubicBezTo>
                    <a:cubicBezTo>
                      <a:pt x="135" y="221"/>
                      <a:pt x="201" y="222"/>
                      <a:pt x="204" y="220"/>
                    </a:cubicBezTo>
                    <a:cubicBezTo>
                      <a:pt x="207" y="219"/>
                      <a:pt x="207" y="205"/>
                      <a:pt x="207" y="205"/>
                    </a:cubicBezTo>
                    <a:cubicBezTo>
                      <a:pt x="201" y="200"/>
                      <a:pt x="201" y="200"/>
                      <a:pt x="201" y="200"/>
                    </a:cubicBezTo>
                    <a:cubicBezTo>
                      <a:pt x="184" y="44"/>
                      <a:pt x="184" y="44"/>
                      <a:pt x="184" y="44"/>
                    </a:cubicBezTo>
                    <a:cubicBezTo>
                      <a:pt x="214" y="44"/>
                      <a:pt x="214" y="44"/>
                      <a:pt x="214" y="44"/>
                    </a:cubicBezTo>
                    <a:cubicBezTo>
                      <a:pt x="182" y="23"/>
                      <a:pt x="155" y="5"/>
                      <a:pt x="152" y="3"/>
                    </a:cubicBezTo>
                    <a:cubicBezTo>
                      <a:pt x="150" y="2"/>
                      <a:pt x="149" y="1"/>
                      <a:pt x="148" y="0"/>
                    </a:cubicBezTo>
                    <a:cubicBezTo>
                      <a:pt x="149" y="12"/>
                      <a:pt x="149" y="25"/>
                      <a:pt x="148" y="25"/>
                    </a:cubicBezTo>
                    <a:cubicBezTo>
                      <a:pt x="146" y="26"/>
                      <a:pt x="89" y="25"/>
                      <a:pt x="89" y="25"/>
                    </a:cubicBezTo>
                    <a:cubicBezTo>
                      <a:pt x="89" y="25"/>
                      <a:pt x="89" y="68"/>
                      <a:pt x="89" y="72"/>
                    </a:cubicBezTo>
                    <a:cubicBezTo>
                      <a:pt x="89" y="77"/>
                      <a:pt x="70" y="82"/>
                      <a:pt x="70" y="86"/>
                    </a:cubicBezTo>
                    <a:cubicBezTo>
                      <a:pt x="70" y="90"/>
                      <a:pt x="70" y="113"/>
                      <a:pt x="70" y="113"/>
                    </a:cubicBezTo>
                    <a:cubicBezTo>
                      <a:pt x="1" y="113"/>
                      <a:pt x="1" y="113"/>
                      <a:pt x="1" y="113"/>
                    </a:cubicBezTo>
                    <a:cubicBezTo>
                      <a:pt x="0" y="125"/>
                      <a:pt x="7" y="129"/>
                      <a:pt x="11" y="133"/>
                    </a:cubicBezTo>
                    <a:cubicBezTo>
                      <a:pt x="16" y="139"/>
                      <a:pt x="6" y="150"/>
                      <a:pt x="15" y="162"/>
                    </a:cubicBezTo>
                    <a:cubicBezTo>
                      <a:pt x="23" y="173"/>
                      <a:pt x="13" y="190"/>
                      <a:pt x="9" y="196"/>
                    </a:cubicBezTo>
                    <a:cubicBezTo>
                      <a:pt x="7" y="200"/>
                      <a:pt x="6" y="206"/>
                      <a:pt x="6" y="212"/>
                    </a:cubicBezTo>
                    <a:cubicBezTo>
                      <a:pt x="6" y="212"/>
                      <a:pt x="6" y="211"/>
                      <a:pt x="7" y="211"/>
                    </a:cubicBezTo>
                    <a:cubicBezTo>
                      <a:pt x="12" y="210"/>
                      <a:pt x="10" y="202"/>
                      <a:pt x="17" y="203"/>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59" name="Freeform 1596">
                <a:extLst>
                  <a:ext uri="{FF2B5EF4-FFF2-40B4-BE49-F238E27FC236}">
                    <a16:creationId xmlns:a16="http://schemas.microsoft.com/office/drawing/2014/main" id="{B2993911-D04E-451A-AAA2-E0CC70419CD1}"/>
                  </a:ext>
                </a:extLst>
              </p:cNvPr>
              <p:cNvSpPr>
                <a:spLocks/>
              </p:cNvSpPr>
              <p:nvPr/>
            </p:nvSpPr>
            <p:spPr bwMode="auto">
              <a:xfrm>
                <a:off x="4462620" y="2721066"/>
                <a:ext cx="377838" cy="346087"/>
              </a:xfrm>
              <a:custGeom>
                <a:avLst/>
                <a:gdLst>
                  <a:gd name="T0" fmla="*/ 280 w 295"/>
                  <a:gd name="T1" fmla="*/ 114 h 276"/>
                  <a:gd name="T2" fmla="*/ 271 w 295"/>
                  <a:gd name="T3" fmla="*/ 95 h 276"/>
                  <a:gd name="T4" fmla="*/ 251 w 295"/>
                  <a:gd name="T5" fmla="*/ 89 h 276"/>
                  <a:gd name="T6" fmla="*/ 240 w 295"/>
                  <a:gd name="T7" fmla="*/ 73 h 276"/>
                  <a:gd name="T8" fmla="*/ 131 w 295"/>
                  <a:gd name="T9" fmla="*/ 0 h 276"/>
                  <a:gd name="T10" fmla="*/ 101 w 295"/>
                  <a:gd name="T11" fmla="*/ 0 h 276"/>
                  <a:gd name="T12" fmla="*/ 118 w 295"/>
                  <a:gd name="T13" fmla="*/ 156 h 276"/>
                  <a:gd name="T14" fmla="*/ 124 w 295"/>
                  <a:gd name="T15" fmla="*/ 161 h 276"/>
                  <a:gd name="T16" fmla="*/ 121 w 295"/>
                  <a:gd name="T17" fmla="*/ 176 h 276"/>
                  <a:gd name="T18" fmla="*/ 52 w 295"/>
                  <a:gd name="T19" fmla="*/ 177 h 276"/>
                  <a:gd name="T20" fmla="*/ 41 w 295"/>
                  <a:gd name="T21" fmla="*/ 180 h 276"/>
                  <a:gd name="T22" fmla="*/ 29 w 295"/>
                  <a:gd name="T23" fmla="*/ 179 h 276"/>
                  <a:gd name="T24" fmla="*/ 20 w 295"/>
                  <a:gd name="T25" fmla="*/ 181 h 276"/>
                  <a:gd name="T26" fmla="*/ 10 w 295"/>
                  <a:gd name="T27" fmla="*/ 185 h 276"/>
                  <a:gd name="T28" fmla="*/ 0 w 295"/>
                  <a:gd name="T29" fmla="*/ 191 h 276"/>
                  <a:gd name="T30" fmla="*/ 2 w 295"/>
                  <a:gd name="T31" fmla="*/ 195 h 276"/>
                  <a:gd name="T32" fmla="*/ 5 w 295"/>
                  <a:gd name="T33" fmla="*/ 200 h 276"/>
                  <a:gd name="T34" fmla="*/ 8 w 295"/>
                  <a:gd name="T35" fmla="*/ 210 h 276"/>
                  <a:gd name="T36" fmla="*/ 17 w 295"/>
                  <a:gd name="T37" fmla="*/ 222 h 276"/>
                  <a:gd name="T38" fmla="*/ 17 w 295"/>
                  <a:gd name="T39" fmla="*/ 236 h 276"/>
                  <a:gd name="T40" fmla="*/ 22 w 295"/>
                  <a:gd name="T41" fmla="*/ 241 h 276"/>
                  <a:gd name="T42" fmla="*/ 32 w 295"/>
                  <a:gd name="T43" fmla="*/ 239 h 276"/>
                  <a:gd name="T44" fmla="*/ 44 w 295"/>
                  <a:gd name="T45" fmla="*/ 240 h 276"/>
                  <a:gd name="T46" fmla="*/ 57 w 295"/>
                  <a:gd name="T47" fmla="*/ 231 h 276"/>
                  <a:gd name="T48" fmla="*/ 63 w 295"/>
                  <a:gd name="T49" fmla="*/ 244 h 276"/>
                  <a:gd name="T50" fmla="*/ 70 w 295"/>
                  <a:gd name="T51" fmla="*/ 253 h 276"/>
                  <a:gd name="T52" fmla="*/ 70 w 295"/>
                  <a:gd name="T53" fmla="*/ 259 h 276"/>
                  <a:gd name="T54" fmla="*/ 74 w 295"/>
                  <a:gd name="T55" fmla="*/ 269 h 276"/>
                  <a:gd name="T56" fmla="*/ 82 w 295"/>
                  <a:gd name="T57" fmla="*/ 270 h 276"/>
                  <a:gd name="T58" fmla="*/ 91 w 295"/>
                  <a:gd name="T59" fmla="*/ 273 h 276"/>
                  <a:gd name="T60" fmla="*/ 101 w 295"/>
                  <a:gd name="T61" fmla="*/ 268 h 276"/>
                  <a:gd name="T62" fmla="*/ 110 w 295"/>
                  <a:gd name="T63" fmla="*/ 267 h 276"/>
                  <a:gd name="T64" fmla="*/ 116 w 295"/>
                  <a:gd name="T65" fmla="*/ 269 h 276"/>
                  <a:gd name="T66" fmla="*/ 121 w 295"/>
                  <a:gd name="T67" fmla="*/ 268 h 276"/>
                  <a:gd name="T68" fmla="*/ 126 w 295"/>
                  <a:gd name="T69" fmla="*/ 254 h 276"/>
                  <a:gd name="T70" fmla="*/ 125 w 295"/>
                  <a:gd name="T71" fmla="*/ 243 h 276"/>
                  <a:gd name="T72" fmla="*/ 139 w 295"/>
                  <a:gd name="T73" fmla="*/ 237 h 276"/>
                  <a:gd name="T74" fmla="*/ 145 w 295"/>
                  <a:gd name="T75" fmla="*/ 226 h 276"/>
                  <a:gd name="T76" fmla="*/ 151 w 295"/>
                  <a:gd name="T77" fmla="*/ 213 h 276"/>
                  <a:gd name="T78" fmla="*/ 161 w 295"/>
                  <a:gd name="T79" fmla="*/ 213 h 276"/>
                  <a:gd name="T80" fmla="*/ 169 w 295"/>
                  <a:gd name="T81" fmla="*/ 205 h 276"/>
                  <a:gd name="T82" fmla="*/ 178 w 295"/>
                  <a:gd name="T83" fmla="*/ 201 h 276"/>
                  <a:gd name="T84" fmla="*/ 184 w 295"/>
                  <a:gd name="T85" fmla="*/ 197 h 276"/>
                  <a:gd name="T86" fmla="*/ 200 w 295"/>
                  <a:gd name="T87" fmla="*/ 191 h 276"/>
                  <a:gd name="T88" fmla="*/ 213 w 295"/>
                  <a:gd name="T89" fmla="*/ 185 h 276"/>
                  <a:gd name="T90" fmla="*/ 235 w 295"/>
                  <a:gd name="T91" fmla="*/ 186 h 276"/>
                  <a:gd name="T92" fmla="*/ 249 w 295"/>
                  <a:gd name="T93" fmla="*/ 181 h 276"/>
                  <a:gd name="T94" fmla="*/ 277 w 295"/>
                  <a:gd name="T95" fmla="*/ 179 h 276"/>
                  <a:gd name="T96" fmla="*/ 288 w 295"/>
                  <a:gd name="T97" fmla="*/ 171 h 276"/>
                  <a:gd name="T98" fmla="*/ 293 w 295"/>
                  <a:gd name="T99" fmla="*/ 158 h 276"/>
                  <a:gd name="T100" fmla="*/ 295 w 295"/>
                  <a:gd name="T101" fmla="*/ 111 h 276"/>
                  <a:gd name="T102" fmla="*/ 280 w 295"/>
                  <a:gd name="T103" fmla="*/ 114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95" h="276">
                    <a:moveTo>
                      <a:pt x="280" y="114"/>
                    </a:moveTo>
                    <a:cubicBezTo>
                      <a:pt x="280" y="114"/>
                      <a:pt x="280" y="100"/>
                      <a:pt x="271" y="95"/>
                    </a:cubicBezTo>
                    <a:cubicBezTo>
                      <a:pt x="262" y="91"/>
                      <a:pt x="251" y="89"/>
                      <a:pt x="251" y="89"/>
                    </a:cubicBezTo>
                    <a:cubicBezTo>
                      <a:pt x="251" y="89"/>
                      <a:pt x="245" y="78"/>
                      <a:pt x="240" y="73"/>
                    </a:cubicBezTo>
                    <a:cubicBezTo>
                      <a:pt x="237" y="70"/>
                      <a:pt x="179" y="31"/>
                      <a:pt x="131" y="0"/>
                    </a:cubicBezTo>
                    <a:cubicBezTo>
                      <a:pt x="101" y="0"/>
                      <a:pt x="101" y="0"/>
                      <a:pt x="101" y="0"/>
                    </a:cubicBezTo>
                    <a:cubicBezTo>
                      <a:pt x="118" y="156"/>
                      <a:pt x="118" y="156"/>
                      <a:pt x="118" y="156"/>
                    </a:cubicBezTo>
                    <a:cubicBezTo>
                      <a:pt x="124" y="161"/>
                      <a:pt x="124" y="161"/>
                      <a:pt x="124" y="161"/>
                    </a:cubicBezTo>
                    <a:cubicBezTo>
                      <a:pt x="124" y="161"/>
                      <a:pt x="124" y="175"/>
                      <a:pt x="121" y="176"/>
                    </a:cubicBezTo>
                    <a:cubicBezTo>
                      <a:pt x="118" y="178"/>
                      <a:pt x="52" y="177"/>
                      <a:pt x="52" y="177"/>
                    </a:cubicBezTo>
                    <a:cubicBezTo>
                      <a:pt x="52" y="177"/>
                      <a:pt x="46" y="180"/>
                      <a:pt x="41" y="180"/>
                    </a:cubicBezTo>
                    <a:cubicBezTo>
                      <a:pt x="37" y="180"/>
                      <a:pt x="31" y="177"/>
                      <a:pt x="29" y="179"/>
                    </a:cubicBezTo>
                    <a:cubicBezTo>
                      <a:pt x="28" y="182"/>
                      <a:pt x="28" y="188"/>
                      <a:pt x="20" y="181"/>
                    </a:cubicBezTo>
                    <a:cubicBezTo>
                      <a:pt x="12" y="174"/>
                      <a:pt x="10" y="180"/>
                      <a:pt x="10" y="185"/>
                    </a:cubicBezTo>
                    <a:cubicBezTo>
                      <a:pt x="10" y="189"/>
                      <a:pt x="6" y="190"/>
                      <a:pt x="0" y="191"/>
                    </a:cubicBezTo>
                    <a:cubicBezTo>
                      <a:pt x="1" y="193"/>
                      <a:pt x="2" y="195"/>
                      <a:pt x="2" y="195"/>
                    </a:cubicBezTo>
                    <a:cubicBezTo>
                      <a:pt x="5" y="200"/>
                      <a:pt x="5" y="200"/>
                      <a:pt x="5" y="200"/>
                    </a:cubicBezTo>
                    <a:cubicBezTo>
                      <a:pt x="5" y="200"/>
                      <a:pt x="5" y="207"/>
                      <a:pt x="8" y="210"/>
                    </a:cubicBezTo>
                    <a:cubicBezTo>
                      <a:pt x="11" y="214"/>
                      <a:pt x="17" y="219"/>
                      <a:pt x="17" y="222"/>
                    </a:cubicBezTo>
                    <a:cubicBezTo>
                      <a:pt x="18" y="225"/>
                      <a:pt x="17" y="236"/>
                      <a:pt x="17" y="236"/>
                    </a:cubicBezTo>
                    <a:cubicBezTo>
                      <a:pt x="17" y="236"/>
                      <a:pt x="19" y="245"/>
                      <a:pt x="22" y="241"/>
                    </a:cubicBezTo>
                    <a:cubicBezTo>
                      <a:pt x="25" y="237"/>
                      <a:pt x="30" y="244"/>
                      <a:pt x="32" y="239"/>
                    </a:cubicBezTo>
                    <a:cubicBezTo>
                      <a:pt x="34" y="234"/>
                      <a:pt x="41" y="240"/>
                      <a:pt x="44" y="240"/>
                    </a:cubicBezTo>
                    <a:cubicBezTo>
                      <a:pt x="47" y="240"/>
                      <a:pt x="55" y="231"/>
                      <a:pt x="57" y="231"/>
                    </a:cubicBezTo>
                    <a:cubicBezTo>
                      <a:pt x="59" y="232"/>
                      <a:pt x="63" y="241"/>
                      <a:pt x="63" y="244"/>
                    </a:cubicBezTo>
                    <a:cubicBezTo>
                      <a:pt x="63" y="248"/>
                      <a:pt x="73" y="252"/>
                      <a:pt x="70" y="253"/>
                    </a:cubicBezTo>
                    <a:cubicBezTo>
                      <a:pt x="67" y="254"/>
                      <a:pt x="66" y="259"/>
                      <a:pt x="70" y="259"/>
                    </a:cubicBezTo>
                    <a:cubicBezTo>
                      <a:pt x="73" y="259"/>
                      <a:pt x="72" y="266"/>
                      <a:pt x="74" y="269"/>
                    </a:cubicBezTo>
                    <a:cubicBezTo>
                      <a:pt x="76" y="272"/>
                      <a:pt x="80" y="275"/>
                      <a:pt x="82" y="270"/>
                    </a:cubicBezTo>
                    <a:cubicBezTo>
                      <a:pt x="84" y="265"/>
                      <a:pt x="89" y="269"/>
                      <a:pt x="91" y="273"/>
                    </a:cubicBezTo>
                    <a:cubicBezTo>
                      <a:pt x="93" y="276"/>
                      <a:pt x="100" y="272"/>
                      <a:pt x="101" y="268"/>
                    </a:cubicBezTo>
                    <a:cubicBezTo>
                      <a:pt x="102" y="264"/>
                      <a:pt x="110" y="262"/>
                      <a:pt x="110" y="267"/>
                    </a:cubicBezTo>
                    <a:cubicBezTo>
                      <a:pt x="109" y="271"/>
                      <a:pt x="111" y="273"/>
                      <a:pt x="116" y="269"/>
                    </a:cubicBezTo>
                    <a:cubicBezTo>
                      <a:pt x="118" y="268"/>
                      <a:pt x="119" y="268"/>
                      <a:pt x="121" y="268"/>
                    </a:cubicBezTo>
                    <a:cubicBezTo>
                      <a:pt x="123" y="262"/>
                      <a:pt x="125" y="256"/>
                      <a:pt x="126" y="254"/>
                    </a:cubicBezTo>
                    <a:cubicBezTo>
                      <a:pt x="128" y="251"/>
                      <a:pt x="122" y="244"/>
                      <a:pt x="125" y="243"/>
                    </a:cubicBezTo>
                    <a:cubicBezTo>
                      <a:pt x="128" y="242"/>
                      <a:pt x="136" y="244"/>
                      <a:pt x="139" y="237"/>
                    </a:cubicBezTo>
                    <a:cubicBezTo>
                      <a:pt x="142" y="229"/>
                      <a:pt x="145" y="226"/>
                      <a:pt x="145" y="226"/>
                    </a:cubicBezTo>
                    <a:cubicBezTo>
                      <a:pt x="145" y="226"/>
                      <a:pt x="146" y="210"/>
                      <a:pt x="151" y="213"/>
                    </a:cubicBezTo>
                    <a:cubicBezTo>
                      <a:pt x="155" y="215"/>
                      <a:pt x="161" y="219"/>
                      <a:pt x="161" y="213"/>
                    </a:cubicBezTo>
                    <a:cubicBezTo>
                      <a:pt x="162" y="207"/>
                      <a:pt x="168" y="210"/>
                      <a:pt x="169" y="205"/>
                    </a:cubicBezTo>
                    <a:cubicBezTo>
                      <a:pt x="171" y="199"/>
                      <a:pt x="174" y="200"/>
                      <a:pt x="178" y="201"/>
                    </a:cubicBezTo>
                    <a:cubicBezTo>
                      <a:pt x="181" y="202"/>
                      <a:pt x="184" y="200"/>
                      <a:pt x="184" y="197"/>
                    </a:cubicBezTo>
                    <a:cubicBezTo>
                      <a:pt x="184" y="194"/>
                      <a:pt x="193" y="195"/>
                      <a:pt x="200" y="191"/>
                    </a:cubicBezTo>
                    <a:cubicBezTo>
                      <a:pt x="206" y="186"/>
                      <a:pt x="210" y="182"/>
                      <a:pt x="213" y="185"/>
                    </a:cubicBezTo>
                    <a:cubicBezTo>
                      <a:pt x="215" y="188"/>
                      <a:pt x="232" y="187"/>
                      <a:pt x="235" y="186"/>
                    </a:cubicBezTo>
                    <a:cubicBezTo>
                      <a:pt x="238" y="185"/>
                      <a:pt x="243" y="180"/>
                      <a:pt x="249" y="181"/>
                    </a:cubicBezTo>
                    <a:cubicBezTo>
                      <a:pt x="255" y="182"/>
                      <a:pt x="271" y="179"/>
                      <a:pt x="277" y="179"/>
                    </a:cubicBezTo>
                    <a:cubicBezTo>
                      <a:pt x="283" y="179"/>
                      <a:pt x="286" y="173"/>
                      <a:pt x="288" y="171"/>
                    </a:cubicBezTo>
                    <a:cubicBezTo>
                      <a:pt x="290" y="169"/>
                      <a:pt x="291" y="159"/>
                      <a:pt x="293" y="158"/>
                    </a:cubicBezTo>
                    <a:cubicBezTo>
                      <a:pt x="295" y="157"/>
                      <a:pt x="295" y="124"/>
                      <a:pt x="295" y="111"/>
                    </a:cubicBezTo>
                    <a:cubicBezTo>
                      <a:pt x="288" y="112"/>
                      <a:pt x="280" y="114"/>
                      <a:pt x="280" y="114"/>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60" name="Freeform 1597">
                <a:extLst>
                  <a:ext uri="{FF2B5EF4-FFF2-40B4-BE49-F238E27FC236}">
                    <a16:creationId xmlns:a16="http://schemas.microsoft.com/office/drawing/2014/main" id="{8237C0C5-4721-42AA-AFD0-EC3F3A554F48}"/>
                  </a:ext>
                </a:extLst>
              </p:cNvPr>
              <p:cNvSpPr>
                <a:spLocks/>
              </p:cNvSpPr>
              <p:nvPr/>
            </p:nvSpPr>
            <p:spPr bwMode="auto">
              <a:xfrm>
                <a:off x="4618201" y="2949673"/>
                <a:ext cx="185744" cy="130179"/>
              </a:xfrm>
              <a:custGeom>
                <a:avLst/>
                <a:gdLst>
                  <a:gd name="T0" fmla="*/ 144 w 145"/>
                  <a:gd name="T1" fmla="*/ 59 h 104"/>
                  <a:gd name="T2" fmla="*/ 137 w 145"/>
                  <a:gd name="T3" fmla="*/ 55 h 104"/>
                  <a:gd name="T4" fmla="*/ 136 w 145"/>
                  <a:gd name="T5" fmla="*/ 46 h 104"/>
                  <a:gd name="T6" fmla="*/ 127 w 145"/>
                  <a:gd name="T7" fmla="*/ 47 h 104"/>
                  <a:gd name="T8" fmla="*/ 120 w 145"/>
                  <a:gd name="T9" fmla="*/ 40 h 104"/>
                  <a:gd name="T10" fmla="*/ 117 w 145"/>
                  <a:gd name="T11" fmla="*/ 34 h 104"/>
                  <a:gd name="T12" fmla="*/ 109 w 145"/>
                  <a:gd name="T13" fmla="*/ 24 h 104"/>
                  <a:gd name="T14" fmla="*/ 103 w 145"/>
                  <a:gd name="T15" fmla="*/ 14 h 104"/>
                  <a:gd name="T16" fmla="*/ 103 w 145"/>
                  <a:gd name="T17" fmla="*/ 5 h 104"/>
                  <a:gd name="T18" fmla="*/ 92 w 145"/>
                  <a:gd name="T19" fmla="*/ 3 h 104"/>
                  <a:gd name="T20" fmla="*/ 79 w 145"/>
                  <a:gd name="T21" fmla="*/ 9 h 104"/>
                  <a:gd name="T22" fmla="*/ 63 w 145"/>
                  <a:gd name="T23" fmla="*/ 15 h 104"/>
                  <a:gd name="T24" fmla="*/ 57 w 145"/>
                  <a:gd name="T25" fmla="*/ 19 h 104"/>
                  <a:gd name="T26" fmla="*/ 48 w 145"/>
                  <a:gd name="T27" fmla="*/ 23 h 104"/>
                  <a:gd name="T28" fmla="*/ 40 w 145"/>
                  <a:gd name="T29" fmla="*/ 31 h 104"/>
                  <a:gd name="T30" fmla="*/ 30 w 145"/>
                  <a:gd name="T31" fmla="*/ 31 h 104"/>
                  <a:gd name="T32" fmla="*/ 24 w 145"/>
                  <a:gd name="T33" fmla="*/ 44 h 104"/>
                  <a:gd name="T34" fmla="*/ 18 w 145"/>
                  <a:gd name="T35" fmla="*/ 55 h 104"/>
                  <a:gd name="T36" fmla="*/ 4 w 145"/>
                  <a:gd name="T37" fmla="*/ 61 h 104"/>
                  <a:gd name="T38" fmla="*/ 5 w 145"/>
                  <a:gd name="T39" fmla="*/ 72 h 104"/>
                  <a:gd name="T40" fmla="*/ 0 w 145"/>
                  <a:gd name="T41" fmla="*/ 86 h 104"/>
                  <a:gd name="T42" fmla="*/ 9 w 145"/>
                  <a:gd name="T43" fmla="*/ 92 h 104"/>
                  <a:gd name="T44" fmla="*/ 24 w 145"/>
                  <a:gd name="T45" fmla="*/ 99 h 104"/>
                  <a:gd name="T46" fmla="*/ 45 w 145"/>
                  <a:gd name="T47" fmla="*/ 96 h 104"/>
                  <a:gd name="T48" fmla="*/ 51 w 145"/>
                  <a:gd name="T49" fmla="*/ 95 h 104"/>
                  <a:gd name="T50" fmla="*/ 48 w 145"/>
                  <a:gd name="T51" fmla="*/ 77 h 104"/>
                  <a:gd name="T52" fmla="*/ 92 w 145"/>
                  <a:gd name="T53" fmla="*/ 78 h 104"/>
                  <a:gd name="T54" fmla="*/ 99 w 145"/>
                  <a:gd name="T55" fmla="*/ 73 h 104"/>
                  <a:gd name="T56" fmla="*/ 115 w 145"/>
                  <a:gd name="T57" fmla="*/ 75 h 104"/>
                  <a:gd name="T58" fmla="*/ 125 w 145"/>
                  <a:gd name="T59" fmla="*/ 69 h 104"/>
                  <a:gd name="T60" fmla="*/ 140 w 145"/>
                  <a:gd name="T61" fmla="*/ 65 h 104"/>
                  <a:gd name="T62" fmla="*/ 144 w 145"/>
                  <a:gd name="T63" fmla="*/ 59 h 104"/>
                  <a:gd name="T64" fmla="*/ 144 w 145"/>
                  <a:gd name="T65" fmla="*/ 59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5" h="104">
                    <a:moveTo>
                      <a:pt x="144" y="59"/>
                    </a:moveTo>
                    <a:cubicBezTo>
                      <a:pt x="142" y="56"/>
                      <a:pt x="138" y="55"/>
                      <a:pt x="137" y="55"/>
                    </a:cubicBezTo>
                    <a:cubicBezTo>
                      <a:pt x="136" y="55"/>
                      <a:pt x="137" y="47"/>
                      <a:pt x="136" y="46"/>
                    </a:cubicBezTo>
                    <a:cubicBezTo>
                      <a:pt x="135" y="44"/>
                      <a:pt x="130" y="48"/>
                      <a:pt x="127" y="47"/>
                    </a:cubicBezTo>
                    <a:cubicBezTo>
                      <a:pt x="124" y="46"/>
                      <a:pt x="123" y="40"/>
                      <a:pt x="120" y="40"/>
                    </a:cubicBezTo>
                    <a:cubicBezTo>
                      <a:pt x="117" y="40"/>
                      <a:pt x="117" y="37"/>
                      <a:pt x="117" y="34"/>
                    </a:cubicBezTo>
                    <a:cubicBezTo>
                      <a:pt x="117" y="30"/>
                      <a:pt x="112" y="27"/>
                      <a:pt x="109" y="24"/>
                    </a:cubicBezTo>
                    <a:cubicBezTo>
                      <a:pt x="105" y="22"/>
                      <a:pt x="105" y="15"/>
                      <a:pt x="103" y="14"/>
                    </a:cubicBezTo>
                    <a:cubicBezTo>
                      <a:pt x="102" y="14"/>
                      <a:pt x="102" y="9"/>
                      <a:pt x="103" y="5"/>
                    </a:cubicBezTo>
                    <a:cubicBezTo>
                      <a:pt x="98" y="5"/>
                      <a:pt x="93" y="4"/>
                      <a:pt x="92" y="3"/>
                    </a:cubicBezTo>
                    <a:cubicBezTo>
                      <a:pt x="89" y="0"/>
                      <a:pt x="85" y="4"/>
                      <a:pt x="79" y="9"/>
                    </a:cubicBezTo>
                    <a:cubicBezTo>
                      <a:pt x="72" y="13"/>
                      <a:pt x="63" y="12"/>
                      <a:pt x="63" y="15"/>
                    </a:cubicBezTo>
                    <a:cubicBezTo>
                      <a:pt x="63" y="18"/>
                      <a:pt x="60" y="20"/>
                      <a:pt x="57" y="19"/>
                    </a:cubicBezTo>
                    <a:cubicBezTo>
                      <a:pt x="53" y="18"/>
                      <a:pt x="50" y="17"/>
                      <a:pt x="48" y="23"/>
                    </a:cubicBezTo>
                    <a:cubicBezTo>
                      <a:pt x="47" y="28"/>
                      <a:pt x="41" y="25"/>
                      <a:pt x="40" y="31"/>
                    </a:cubicBezTo>
                    <a:cubicBezTo>
                      <a:pt x="40" y="37"/>
                      <a:pt x="34" y="33"/>
                      <a:pt x="30" y="31"/>
                    </a:cubicBezTo>
                    <a:cubicBezTo>
                      <a:pt x="25" y="28"/>
                      <a:pt x="24" y="44"/>
                      <a:pt x="24" y="44"/>
                    </a:cubicBezTo>
                    <a:cubicBezTo>
                      <a:pt x="24" y="44"/>
                      <a:pt x="21" y="47"/>
                      <a:pt x="18" y="55"/>
                    </a:cubicBezTo>
                    <a:cubicBezTo>
                      <a:pt x="15" y="62"/>
                      <a:pt x="7" y="60"/>
                      <a:pt x="4" y="61"/>
                    </a:cubicBezTo>
                    <a:cubicBezTo>
                      <a:pt x="1" y="62"/>
                      <a:pt x="7" y="69"/>
                      <a:pt x="5" y="72"/>
                    </a:cubicBezTo>
                    <a:cubicBezTo>
                      <a:pt x="4" y="74"/>
                      <a:pt x="2" y="80"/>
                      <a:pt x="0" y="86"/>
                    </a:cubicBezTo>
                    <a:cubicBezTo>
                      <a:pt x="4" y="86"/>
                      <a:pt x="8" y="90"/>
                      <a:pt x="9" y="92"/>
                    </a:cubicBezTo>
                    <a:cubicBezTo>
                      <a:pt x="10" y="94"/>
                      <a:pt x="20" y="104"/>
                      <a:pt x="24" y="99"/>
                    </a:cubicBezTo>
                    <a:cubicBezTo>
                      <a:pt x="29" y="94"/>
                      <a:pt x="42" y="93"/>
                      <a:pt x="45" y="96"/>
                    </a:cubicBezTo>
                    <a:cubicBezTo>
                      <a:pt x="48" y="99"/>
                      <a:pt x="50" y="98"/>
                      <a:pt x="51" y="95"/>
                    </a:cubicBezTo>
                    <a:cubicBezTo>
                      <a:pt x="51" y="92"/>
                      <a:pt x="46" y="80"/>
                      <a:pt x="48" y="77"/>
                    </a:cubicBezTo>
                    <a:cubicBezTo>
                      <a:pt x="50" y="74"/>
                      <a:pt x="91" y="75"/>
                      <a:pt x="92" y="78"/>
                    </a:cubicBezTo>
                    <a:cubicBezTo>
                      <a:pt x="94" y="81"/>
                      <a:pt x="94" y="73"/>
                      <a:pt x="99" y="73"/>
                    </a:cubicBezTo>
                    <a:cubicBezTo>
                      <a:pt x="104" y="74"/>
                      <a:pt x="112" y="76"/>
                      <a:pt x="115" y="75"/>
                    </a:cubicBezTo>
                    <a:cubicBezTo>
                      <a:pt x="118" y="74"/>
                      <a:pt x="122" y="69"/>
                      <a:pt x="125" y="69"/>
                    </a:cubicBezTo>
                    <a:cubicBezTo>
                      <a:pt x="128" y="69"/>
                      <a:pt x="137" y="68"/>
                      <a:pt x="140" y="65"/>
                    </a:cubicBezTo>
                    <a:cubicBezTo>
                      <a:pt x="142" y="63"/>
                      <a:pt x="145" y="63"/>
                      <a:pt x="144" y="59"/>
                    </a:cubicBezTo>
                    <a:cubicBezTo>
                      <a:pt x="144" y="59"/>
                      <a:pt x="144" y="59"/>
                      <a:pt x="144" y="59"/>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61" name="Freeform 1598">
                <a:extLst>
                  <a:ext uri="{FF2B5EF4-FFF2-40B4-BE49-F238E27FC236}">
                    <a16:creationId xmlns:a16="http://schemas.microsoft.com/office/drawing/2014/main" id="{B0455F54-2216-490F-AD73-7342B9C27540}"/>
                  </a:ext>
                </a:extLst>
              </p:cNvPr>
              <p:cNvSpPr>
                <a:spLocks/>
              </p:cNvSpPr>
              <p:nvPr/>
            </p:nvSpPr>
            <p:spPr bwMode="auto">
              <a:xfrm>
                <a:off x="4748380" y="2757579"/>
                <a:ext cx="352438" cy="268297"/>
              </a:xfrm>
              <a:custGeom>
                <a:avLst/>
                <a:gdLst>
                  <a:gd name="T0" fmla="*/ 261 w 274"/>
                  <a:gd name="T1" fmla="*/ 31 h 214"/>
                  <a:gd name="T2" fmla="*/ 260 w 274"/>
                  <a:gd name="T3" fmla="*/ 8 h 214"/>
                  <a:gd name="T4" fmla="*/ 246 w 274"/>
                  <a:gd name="T5" fmla="*/ 16 h 214"/>
                  <a:gd name="T6" fmla="*/ 235 w 274"/>
                  <a:gd name="T7" fmla="*/ 5 h 214"/>
                  <a:gd name="T8" fmla="*/ 209 w 274"/>
                  <a:gd name="T9" fmla="*/ 0 h 214"/>
                  <a:gd name="T10" fmla="*/ 133 w 274"/>
                  <a:gd name="T11" fmla="*/ 47 h 214"/>
                  <a:gd name="T12" fmla="*/ 101 w 274"/>
                  <a:gd name="T13" fmla="*/ 73 h 214"/>
                  <a:gd name="T14" fmla="*/ 74 w 274"/>
                  <a:gd name="T15" fmla="*/ 81 h 214"/>
                  <a:gd name="T16" fmla="*/ 72 w 274"/>
                  <a:gd name="T17" fmla="*/ 82 h 214"/>
                  <a:gd name="T18" fmla="*/ 70 w 274"/>
                  <a:gd name="T19" fmla="*/ 129 h 214"/>
                  <a:gd name="T20" fmla="*/ 65 w 274"/>
                  <a:gd name="T21" fmla="*/ 142 h 214"/>
                  <a:gd name="T22" fmla="*/ 54 w 274"/>
                  <a:gd name="T23" fmla="*/ 150 h 214"/>
                  <a:gd name="T24" fmla="*/ 26 w 274"/>
                  <a:gd name="T25" fmla="*/ 152 h 214"/>
                  <a:gd name="T26" fmla="*/ 12 w 274"/>
                  <a:gd name="T27" fmla="*/ 157 h 214"/>
                  <a:gd name="T28" fmla="*/ 1 w 274"/>
                  <a:gd name="T29" fmla="*/ 158 h 214"/>
                  <a:gd name="T30" fmla="*/ 1 w 274"/>
                  <a:gd name="T31" fmla="*/ 167 h 214"/>
                  <a:gd name="T32" fmla="*/ 7 w 274"/>
                  <a:gd name="T33" fmla="*/ 177 h 214"/>
                  <a:gd name="T34" fmla="*/ 15 w 274"/>
                  <a:gd name="T35" fmla="*/ 187 h 214"/>
                  <a:gd name="T36" fmla="*/ 18 w 274"/>
                  <a:gd name="T37" fmla="*/ 193 h 214"/>
                  <a:gd name="T38" fmla="*/ 25 w 274"/>
                  <a:gd name="T39" fmla="*/ 200 h 214"/>
                  <a:gd name="T40" fmla="*/ 34 w 274"/>
                  <a:gd name="T41" fmla="*/ 199 h 214"/>
                  <a:gd name="T42" fmla="*/ 35 w 274"/>
                  <a:gd name="T43" fmla="*/ 208 h 214"/>
                  <a:gd name="T44" fmla="*/ 42 w 274"/>
                  <a:gd name="T45" fmla="*/ 212 h 214"/>
                  <a:gd name="T46" fmla="*/ 49 w 274"/>
                  <a:gd name="T47" fmla="*/ 203 h 214"/>
                  <a:gd name="T48" fmla="*/ 54 w 274"/>
                  <a:gd name="T49" fmla="*/ 212 h 214"/>
                  <a:gd name="T50" fmla="*/ 62 w 274"/>
                  <a:gd name="T51" fmla="*/ 209 h 214"/>
                  <a:gd name="T52" fmla="*/ 69 w 274"/>
                  <a:gd name="T53" fmla="*/ 196 h 214"/>
                  <a:gd name="T54" fmla="*/ 74 w 274"/>
                  <a:gd name="T55" fmla="*/ 182 h 214"/>
                  <a:gd name="T56" fmla="*/ 90 w 274"/>
                  <a:gd name="T57" fmla="*/ 182 h 214"/>
                  <a:gd name="T58" fmla="*/ 100 w 274"/>
                  <a:gd name="T59" fmla="*/ 178 h 214"/>
                  <a:gd name="T60" fmla="*/ 114 w 274"/>
                  <a:gd name="T61" fmla="*/ 183 h 214"/>
                  <a:gd name="T62" fmla="*/ 124 w 274"/>
                  <a:gd name="T63" fmla="*/ 192 h 214"/>
                  <a:gd name="T64" fmla="*/ 139 w 274"/>
                  <a:gd name="T65" fmla="*/ 188 h 214"/>
                  <a:gd name="T66" fmla="*/ 152 w 274"/>
                  <a:gd name="T67" fmla="*/ 195 h 214"/>
                  <a:gd name="T68" fmla="*/ 170 w 274"/>
                  <a:gd name="T69" fmla="*/ 195 h 214"/>
                  <a:gd name="T70" fmla="*/ 183 w 274"/>
                  <a:gd name="T71" fmla="*/ 187 h 214"/>
                  <a:gd name="T72" fmla="*/ 205 w 274"/>
                  <a:gd name="T73" fmla="*/ 187 h 214"/>
                  <a:gd name="T74" fmla="*/ 220 w 274"/>
                  <a:gd name="T75" fmla="*/ 191 h 214"/>
                  <a:gd name="T76" fmla="*/ 232 w 274"/>
                  <a:gd name="T77" fmla="*/ 179 h 214"/>
                  <a:gd name="T78" fmla="*/ 235 w 274"/>
                  <a:gd name="T79" fmla="*/ 179 h 214"/>
                  <a:gd name="T80" fmla="*/ 235 w 274"/>
                  <a:gd name="T81" fmla="*/ 174 h 214"/>
                  <a:gd name="T82" fmla="*/ 238 w 274"/>
                  <a:gd name="T83" fmla="*/ 159 h 214"/>
                  <a:gd name="T84" fmla="*/ 267 w 274"/>
                  <a:gd name="T85" fmla="*/ 123 h 214"/>
                  <a:gd name="T86" fmla="*/ 269 w 274"/>
                  <a:gd name="T87" fmla="*/ 79 h 214"/>
                  <a:gd name="T88" fmla="*/ 272 w 274"/>
                  <a:gd name="T89" fmla="*/ 60 h 214"/>
                  <a:gd name="T90" fmla="*/ 269 w 274"/>
                  <a:gd name="T91" fmla="*/ 47 h 214"/>
                  <a:gd name="T92" fmla="*/ 261 w 274"/>
                  <a:gd name="T93" fmla="*/ 31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74" h="214">
                    <a:moveTo>
                      <a:pt x="261" y="31"/>
                    </a:moveTo>
                    <a:cubicBezTo>
                      <a:pt x="261" y="28"/>
                      <a:pt x="261" y="17"/>
                      <a:pt x="260" y="8"/>
                    </a:cubicBezTo>
                    <a:cubicBezTo>
                      <a:pt x="246" y="16"/>
                      <a:pt x="246" y="16"/>
                      <a:pt x="246" y="16"/>
                    </a:cubicBezTo>
                    <a:cubicBezTo>
                      <a:pt x="246" y="16"/>
                      <a:pt x="243" y="9"/>
                      <a:pt x="235" y="5"/>
                    </a:cubicBezTo>
                    <a:cubicBezTo>
                      <a:pt x="228" y="0"/>
                      <a:pt x="209" y="0"/>
                      <a:pt x="209" y="0"/>
                    </a:cubicBezTo>
                    <a:cubicBezTo>
                      <a:pt x="133" y="47"/>
                      <a:pt x="133" y="47"/>
                      <a:pt x="133" y="47"/>
                    </a:cubicBezTo>
                    <a:cubicBezTo>
                      <a:pt x="101" y="73"/>
                      <a:pt x="101" y="73"/>
                      <a:pt x="101" y="73"/>
                    </a:cubicBezTo>
                    <a:cubicBezTo>
                      <a:pt x="101" y="73"/>
                      <a:pt x="80" y="80"/>
                      <a:pt x="74" y="81"/>
                    </a:cubicBezTo>
                    <a:cubicBezTo>
                      <a:pt x="73" y="82"/>
                      <a:pt x="72" y="82"/>
                      <a:pt x="72" y="82"/>
                    </a:cubicBezTo>
                    <a:cubicBezTo>
                      <a:pt x="72" y="95"/>
                      <a:pt x="72" y="128"/>
                      <a:pt x="70" y="129"/>
                    </a:cubicBezTo>
                    <a:cubicBezTo>
                      <a:pt x="68" y="130"/>
                      <a:pt x="67" y="140"/>
                      <a:pt x="65" y="142"/>
                    </a:cubicBezTo>
                    <a:cubicBezTo>
                      <a:pt x="63" y="144"/>
                      <a:pt x="60" y="150"/>
                      <a:pt x="54" y="150"/>
                    </a:cubicBezTo>
                    <a:cubicBezTo>
                      <a:pt x="48" y="150"/>
                      <a:pt x="32" y="153"/>
                      <a:pt x="26" y="152"/>
                    </a:cubicBezTo>
                    <a:cubicBezTo>
                      <a:pt x="20" y="151"/>
                      <a:pt x="15" y="156"/>
                      <a:pt x="12" y="157"/>
                    </a:cubicBezTo>
                    <a:cubicBezTo>
                      <a:pt x="11" y="157"/>
                      <a:pt x="6" y="158"/>
                      <a:pt x="1" y="158"/>
                    </a:cubicBezTo>
                    <a:cubicBezTo>
                      <a:pt x="0" y="162"/>
                      <a:pt x="0" y="167"/>
                      <a:pt x="1" y="167"/>
                    </a:cubicBezTo>
                    <a:cubicBezTo>
                      <a:pt x="3" y="168"/>
                      <a:pt x="3" y="175"/>
                      <a:pt x="7" y="177"/>
                    </a:cubicBezTo>
                    <a:cubicBezTo>
                      <a:pt x="10" y="180"/>
                      <a:pt x="15" y="183"/>
                      <a:pt x="15" y="187"/>
                    </a:cubicBezTo>
                    <a:cubicBezTo>
                      <a:pt x="15" y="190"/>
                      <a:pt x="15" y="193"/>
                      <a:pt x="18" y="193"/>
                    </a:cubicBezTo>
                    <a:cubicBezTo>
                      <a:pt x="21" y="193"/>
                      <a:pt x="22" y="199"/>
                      <a:pt x="25" y="200"/>
                    </a:cubicBezTo>
                    <a:cubicBezTo>
                      <a:pt x="28" y="201"/>
                      <a:pt x="33" y="197"/>
                      <a:pt x="34" y="199"/>
                    </a:cubicBezTo>
                    <a:cubicBezTo>
                      <a:pt x="35" y="200"/>
                      <a:pt x="34" y="208"/>
                      <a:pt x="35" y="208"/>
                    </a:cubicBezTo>
                    <a:cubicBezTo>
                      <a:pt x="36" y="208"/>
                      <a:pt x="40" y="209"/>
                      <a:pt x="42" y="212"/>
                    </a:cubicBezTo>
                    <a:cubicBezTo>
                      <a:pt x="41" y="207"/>
                      <a:pt x="43" y="202"/>
                      <a:pt x="49" y="203"/>
                    </a:cubicBezTo>
                    <a:cubicBezTo>
                      <a:pt x="54" y="205"/>
                      <a:pt x="50" y="210"/>
                      <a:pt x="54" y="212"/>
                    </a:cubicBezTo>
                    <a:cubicBezTo>
                      <a:pt x="59" y="214"/>
                      <a:pt x="62" y="212"/>
                      <a:pt x="62" y="209"/>
                    </a:cubicBezTo>
                    <a:cubicBezTo>
                      <a:pt x="62" y="205"/>
                      <a:pt x="68" y="198"/>
                      <a:pt x="69" y="196"/>
                    </a:cubicBezTo>
                    <a:cubicBezTo>
                      <a:pt x="71" y="194"/>
                      <a:pt x="70" y="185"/>
                      <a:pt x="74" y="182"/>
                    </a:cubicBezTo>
                    <a:cubicBezTo>
                      <a:pt x="77" y="179"/>
                      <a:pt x="86" y="181"/>
                      <a:pt x="90" y="182"/>
                    </a:cubicBezTo>
                    <a:cubicBezTo>
                      <a:pt x="93" y="183"/>
                      <a:pt x="96" y="175"/>
                      <a:pt x="100" y="178"/>
                    </a:cubicBezTo>
                    <a:cubicBezTo>
                      <a:pt x="104" y="182"/>
                      <a:pt x="111" y="179"/>
                      <a:pt x="114" y="183"/>
                    </a:cubicBezTo>
                    <a:cubicBezTo>
                      <a:pt x="117" y="186"/>
                      <a:pt x="119" y="195"/>
                      <a:pt x="124" y="192"/>
                    </a:cubicBezTo>
                    <a:cubicBezTo>
                      <a:pt x="129" y="189"/>
                      <a:pt x="136" y="188"/>
                      <a:pt x="139" y="188"/>
                    </a:cubicBezTo>
                    <a:cubicBezTo>
                      <a:pt x="142" y="188"/>
                      <a:pt x="149" y="194"/>
                      <a:pt x="152" y="195"/>
                    </a:cubicBezTo>
                    <a:cubicBezTo>
                      <a:pt x="155" y="196"/>
                      <a:pt x="166" y="197"/>
                      <a:pt x="170" y="195"/>
                    </a:cubicBezTo>
                    <a:cubicBezTo>
                      <a:pt x="173" y="193"/>
                      <a:pt x="178" y="186"/>
                      <a:pt x="183" y="187"/>
                    </a:cubicBezTo>
                    <a:cubicBezTo>
                      <a:pt x="187" y="187"/>
                      <a:pt x="202" y="186"/>
                      <a:pt x="205" y="187"/>
                    </a:cubicBezTo>
                    <a:cubicBezTo>
                      <a:pt x="208" y="189"/>
                      <a:pt x="215" y="192"/>
                      <a:pt x="220" y="191"/>
                    </a:cubicBezTo>
                    <a:cubicBezTo>
                      <a:pt x="224" y="189"/>
                      <a:pt x="228" y="180"/>
                      <a:pt x="232" y="179"/>
                    </a:cubicBezTo>
                    <a:cubicBezTo>
                      <a:pt x="233" y="179"/>
                      <a:pt x="234" y="179"/>
                      <a:pt x="235" y="179"/>
                    </a:cubicBezTo>
                    <a:cubicBezTo>
                      <a:pt x="235" y="177"/>
                      <a:pt x="235" y="175"/>
                      <a:pt x="235" y="174"/>
                    </a:cubicBezTo>
                    <a:cubicBezTo>
                      <a:pt x="235" y="164"/>
                      <a:pt x="237" y="168"/>
                      <a:pt x="238" y="159"/>
                    </a:cubicBezTo>
                    <a:cubicBezTo>
                      <a:pt x="240" y="149"/>
                      <a:pt x="264" y="125"/>
                      <a:pt x="267" y="123"/>
                    </a:cubicBezTo>
                    <a:cubicBezTo>
                      <a:pt x="269" y="121"/>
                      <a:pt x="269" y="84"/>
                      <a:pt x="269" y="79"/>
                    </a:cubicBezTo>
                    <a:cubicBezTo>
                      <a:pt x="269" y="74"/>
                      <a:pt x="270" y="68"/>
                      <a:pt x="272" y="60"/>
                    </a:cubicBezTo>
                    <a:cubicBezTo>
                      <a:pt x="274" y="53"/>
                      <a:pt x="268" y="54"/>
                      <a:pt x="269" y="47"/>
                    </a:cubicBezTo>
                    <a:cubicBezTo>
                      <a:pt x="269" y="40"/>
                      <a:pt x="261" y="35"/>
                      <a:pt x="261" y="31"/>
                    </a:cubicBezTo>
                    <a:close/>
                  </a:path>
                </a:pathLst>
              </a:custGeom>
              <a:solidFill>
                <a:schemeClr val="accent6">
                  <a:lumMod val="20000"/>
                  <a:lumOff val="80000"/>
                </a:schemeClr>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62" name="Freeform 1599">
                <a:extLst>
                  <a:ext uri="{FF2B5EF4-FFF2-40B4-BE49-F238E27FC236}">
                    <a16:creationId xmlns:a16="http://schemas.microsoft.com/office/drawing/2014/main" id="{130DE06D-1743-471D-90ED-FC58ADC13D76}"/>
                  </a:ext>
                </a:extLst>
              </p:cNvPr>
              <p:cNvSpPr>
                <a:spLocks/>
              </p:cNvSpPr>
              <p:nvPr/>
            </p:nvSpPr>
            <p:spPr bwMode="auto">
              <a:xfrm>
                <a:off x="5050016" y="2757579"/>
                <a:ext cx="227021" cy="366725"/>
              </a:xfrm>
              <a:custGeom>
                <a:avLst/>
                <a:gdLst>
                  <a:gd name="T0" fmla="*/ 176 w 177"/>
                  <a:gd name="T1" fmla="*/ 72 h 293"/>
                  <a:gd name="T2" fmla="*/ 41 w 177"/>
                  <a:gd name="T3" fmla="*/ 0 h 293"/>
                  <a:gd name="T4" fmla="*/ 25 w 177"/>
                  <a:gd name="T5" fmla="*/ 8 h 293"/>
                  <a:gd name="T6" fmla="*/ 26 w 177"/>
                  <a:gd name="T7" fmla="*/ 31 h 293"/>
                  <a:gd name="T8" fmla="*/ 34 w 177"/>
                  <a:gd name="T9" fmla="*/ 47 h 293"/>
                  <a:gd name="T10" fmla="*/ 37 w 177"/>
                  <a:gd name="T11" fmla="*/ 60 h 293"/>
                  <a:gd name="T12" fmla="*/ 34 w 177"/>
                  <a:gd name="T13" fmla="*/ 79 h 293"/>
                  <a:gd name="T14" fmla="*/ 32 w 177"/>
                  <a:gd name="T15" fmla="*/ 123 h 293"/>
                  <a:gd name="T16" fmla="*/ 3 w 177"/>
                  <a:gd name="T17" fmla="*/ 159 h 293"/>
                  <a:gd name="T18" fmla="*/ 0 w 177"/>
                  <a:gd name="T19" fmla="*/ 174 h 293"/>
                  <a:gd name="T20" fmla="*/ 0 w 177"/>
                  <a:gd name="T21" fmla="*/ 179 h 293"/>
                  <a:gd name="T22" fmla="*/ 3 w 177"/>
                  <a:gd name="T23" fmla="*/ 183 h 293"/>
                  <a:gd name="T24" fmla="*/ 11 w 177"/>
                  <a:gd name="T25" fmla="*/ 190 h 293"/>
                  <a:gd name="T26" fmla="*/ 22 w 177"/>
                  <a:gd name="T27" fmla="*/ 207 h 293"/>
                  <a:gd name="T28" fmla="*/ 24 w 177"/>
                  <a:gd name="T29" fmla="*/ 223 h 293"/>
                  <a:gd name="T30" fmla="*/ 32 w 177"/>
                  <a:gd name="T31" fmla="*/ 245 h 293"/>
                  <a:gd name="T32" fmla="*/ 24 w 177"/>
                  <a:gd name="T33" fmla="*/ 247 h 293"/>
                  <a:gd name="T34" fmla="*/ 9 w 177"/>
                  <a:gd name="T35" fmla="*/ 249 h 293"/>
                  <a:gd name="T36" fmla="*/ 13 w 177"/>
                  <a:gd name="T37" fmla="*/ 262 h 293"/>
                  <a:gd name="T38" fmla="*/ 28 w 177"/>
                  <a:gd name="T39" fmla="*/ 277 h 293"/>
                  <a:gd name="T40" fmla="*/ 35 w 177"/>
                  <a:gd name="T41" fmla="*/ 291 h 293"/>
                  <a:gd name="T42" fmla="*/ 45 w 177"/>
                  <a:gd name="T43" fmla="*/ 287 h 293"/>
                  <a:gd name="T44" fmla="*/ 56 w 177"/>
                  <a:gd name="T45" fmla="*/ 287 h 293"/>
                  <a:gd name="T46" fmla="*/ 75 w 177"/>
                  <a:gd name="T47" fmla="*/ 282 h 293"/>
                  <a:gd name="T48" fmla="*/ 91 w 177"/>
                  <a:gd name="T49" fmla="*/ 273 h 293"/>
                  <a:gd name="T50" fmla="*/ 92 w 177"/>
                  <a:gd name="T51" fmla="*/ 264 h 293"/>
                  <a:gd name="T52" fmla="*/ 117 w 177"/>
                  <a:gd name="T53" fmla="*/ 259 h 293"/>
                  <a:gd name="T54" fmla="*/ 134 w 177"/>
                  <a:gd name="T55" fmla="*/ 241 h 293"/>
                  <a:gd name="T56" fmla="*/ 138 w 177"/>
                  <a:gd name="T57" fmla="*/ 233 h 293"/>
                  <a:gd name="T58" fmla="*/ 153 w 177"/>
                  <a:gd name="T59" fmla="*/ 227 h 293"/>
                  <a:gd name="T60" fmla="*/ 156 w 177"/>
                  <a:gd name="T61" fmla="*/ 227 h 293"/>
                  <a:gd name="T62" fmla="*/ 155 w 177"/>
                  <a:gd name="T63" fmla="*/ 227 h 293"/>
                  <a:gd name="T64" fmla="*/ 157 w 177"/>
                  <a:gd name="T65" fmla="*/ 219 h 293"/>
                  <a:gd name="T66" fmla="*/ 148 w 177"/>
                  <a:gd name="T67" fmla="*/ 208 h 293"/>
                  <a:gd name="T68" fmla="*/ 145 w 177"/>
                  <a:gd name="T69" fmla="*/ 195 h 293"/>
                  <a:gd name="T70" fmla="*/ 143 w 177"/>
                  <a:gd name="T71" fmla="*/ 186 h 293"/>
                  <a:gd name="T72" fmla="*/ 144 w 177"/>
                  <a:gd name="T73" fmla="*/ 172 h 293"/>
                  <a:gd name="T74" fmla="*/ 152 w 177"/>
                  <a:gd name="T75" fmla="*/ 159 h 293"/>
                  <a:gd name="T76" fmla="*/ 158 w 177"/>
                  <a:gd name="T77" fmla="*/ 149 h 293"/>
                  <a:gd name="T78" fmla="*/ 173 w 177"/>
                  <a:gd name="T79" fmla="*/ 139 h 293"/>
                  <a:gd name="T80" fmla="*/ 176 w 177"/>
                  <a:gd name="T81" fmla="*/ 120 h 293"/>
                  <a:gd name="T82" fmla="*/ 176 w 177"/>
                  <a:gd name="T83" fmla="*/ 72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7" h="293">
                    <a:moveTo>
                      <a:pt x="176" y="72"/>
                    </a:moveTo>
                    <a:cubicBezTo>
                      <a:pt x="41" y="0"/>
                      <a:pt x="41" y="0"/>
                      <a:pt x="41" y="0"/>
                    </a:cubicBezTo>
                    <a:cubicBezTo>
                      <a:pt x="25" y="8"/>
                      <a:pt x="25" y="8"/>
                      <a:pt x="25" y="8"/>
                    </a:cubicBezTo>
                    <a:cubicBezTo>
                      <a:pt x="26" y="17"/>
                      <a:pt x="26" y="28"/>
                      <a:pt x="26" y="31"/>
                    </a:cubicBezTo>
                    <a:cubicBezTo>
                      <a:pt x="26" y="35"/>
                      <a:pt x="34" y="40"/>
                      <a:pt x="34" y="47"/>
                    </a:cubicBezTo>
                    <a:cubicBezTo>
                      <a:pt x="33" y="54"/>
                      <a:pt x="39" y="53"/>
                      <a:pt x="37" y="60"/>
                    </a:cubicBezTo>
                    <a:cubicBezTo>
                      <a:pt x="35" y="68"/>
                      <a:pt x="34" y="74"/>
                      <a:pt x="34" y="79"/>
                    </a:cubicBezTo>
                    <a:cubicBezTo>
                      <a:pt x="34" y="84"/>
                      <a:pt x="34" y="121"/>
                      <a:pt x="32" y="123"/>
                    </a:cubicBezTo>
                    <a:cubicBezTo>
                      <a:pt x="29" y="125"/>
                      <a:pt x="5" y="149"/>
                      <a:pt x="3" y="159"/>
                    </a:cubicBezTo>
                    <a:cubicBezTo>
                      <a:pt x="2" y="168"/>
                      <a:pt x="0" y="164"/>
                      <a:pt x="0" y="174"/>
                    </a:cubicBezTo>
                    <a:cubicBezTo>
                      <a:pt x="0" y="175"/>
                      <a:pt x="0" y="177"/>
                      <a:pt x="0" y="179"/>
                    </a:cubicBezTo>
                    <a:cubicBezTo>
                      <a:pt x="1" y="180"/>
                      <a:pt x="2" y="181"/>
                      <a:pt x="3" y="183"/>
                    </a:cubicBezTo>
                    <a:cubicBezTo>
                      <a:pt x="6" y="186"/>
                      <a:pt x="6" y="190"/>
                      <a:pt x="11" y="190"/>
                    </a:cubicBezTo>
                    <a:cubicBezTo>
                      <a:pt x="16" y="190"/>
                      <a:pt x="23" y="202"/>
                      <a:pt x="22" y="207"/>
                    </a:cubicBezTo>
                    <a:cubicBezTo>
                      <a:pt x="22" y="212"/>
                      <a:pt x="25" y="214"/>
                      <a:pt x="24" y="223"/>
                    </a:cubicBezTo>
                    <a:cubicBezTo>
                      <a:pt x="24" y="231"/>
                      <a:pt x="29" y="243"/>
                      <a:pt x="32" y="245"/>
                    </a:cubicBezTo>
                    <a:cubicBezTo>
                      <a:pt x="34" y="246"/>
                      <a:pt x="30" y="248"/>
                      <a:pt x="24" y="247"/>
                    </a:cubicBezTo>
                    <a:cubicBezTo>
                      <a:pt x="18" y="247"/>
                      <a:pt x="9" y="247"/>
                      <a:pt x="9" y="249"/>
                    </a:cubicBezTo>
                    <a:cubicBezTo>
                      <a:pt x="9" y="252"/>
                      <a:pt x="7" y="256"/>
                      <a:pt x="13" y="262"/>
                    </a:cubicBezTo>
                    <a:cubicBezTo>
                      <a:pt x="20" y="268"/>
                      <a:pt x="26" y="270"/>
                      <a:pt x="28" y="277"/>
                    </a:cubicBezTo>
                    <a:cubicBezTo>
                      <a:pt x="30" y="284"/>
                      <a:pt x="33" y="290"/>
                      <a:pt x="35" y="291"/>
                    </a:cubicBezTo>
                    <a:cubicBezTo>
                      <a:pt x="37" y="293"/>
                      <a:pt x="41" y="293"/>
                      <a:pt x="45" y="287"/>
                    </a:cubicBezTo>
                    <a:cubicBezTo>
                      <a:pt x="48" y="282"/>
                      <a:pt x="52" y="292"/>
                      <a:pt x="56" y="287"/>
                    </a:cubicBezTo>
                    <a:cubicBezTo>
                      <a:pt x="60" y="283"/>
                      <a:pt x="72" y="283"/>
                      <a:pt x="75" y="282"/>
                    </a:cubicBezTo>
                    <a:cubicBezTo>
                      <a:pt x="78" y="280"/>
                      <a:pt x="88" y="276"/>
                      <a:pt x="91" y="273"/>
                    </a:cubicBezTo>
                    <a:cubicBezTo>
                      <a:pt x="94" y="271"/>
                      <a:pt x="87" y="266"/>
                      <a:pt x="92" y="264"/>
                    </a:cubicBezTo>
                    <a:cubicBezTo>
                      <a:pt x="97" y="261"/>
                      <a:pt x="111" y="266"/>
                      <a:pt x="117" y="259"/>
                    </a:cubicBezTo>
                    <a:cubicBezTo>
                      <a:pt x="123" y="251"/>
                      <a:pt x="132" y="244"/>
                      <a:pt x="134" y="241"/>
                    </a:cubicBezTo>
                    <a:cubicBezTo>
                      <a:pt x="137" y="238"/>
                      <a:pt x="134" y="236"/>
                      <a:pt x="138" y="233"/>
                    </a:cubicBezTo>
                    <a:cubicBezTo>
                      <a:pt x="142" y="229"/>
                      <a:pt x="149" y="225"/>
                      <a:pt x="153" y="227"/>
                    </a:cubicBezTo>
                    <a:cubicBezTo>
                      <a:pt x="153" y="227"/>
                      <a:pt x="154" y="227"/>
                      <a:pt x="156" y="227"/>
                    </a:cubicBezTo>
                    <a:cubicBezTo>
                      <a:pt x="155" y="227"/>
                      <a:pt x="155" y="227"/>
                      <a:pt x="155" y="227"/>
                    </a:cubicBezTo>
                    <a:cubicBezTo>
                      <a:pt x="157" y="219"/>
                      <a:pt x="157" y="219"/>
                      <a:pt x="157" y="219"/>
                    </a:cubicBezTo>
                    <a:cubicBezTo>
                      <a:pt x="157" y="219"/>
                      <a:pt x="148" y="215"/>
                      <a:pt x="148" y="208"/>
                    </a:cubicBezTo>
                    <a:cubicBezTo>
                      <a:pt x="148" y="202"/>
                      <a:pt x="151" y="195"/>
                      <a:pt x="145" y="195"/>
                    </a:cubicBezTo>
                    <a:cubicBezTo>
                      <a:pt x="140" y="195"/>
                      <a:pt x="139" y="190"/>
                      <a:pt x="143" y="186"/>
                    </a:cubicBezTo>
                    <a:cubicBezTo>
                      <a:pt x="147" y="181"/>
                      <a:pt x="137" y="172"/>
                      <a:pt x="144" y="172"/>
                    </a:cubicBezTo>
                    <a:cubicBezTo>
                      <a:pt x="152" y="172"/>
                      <a:pt x="146" y="160"/>
                      <a:pt x="152" y="159"/>
                    </a:cubicBezTo>
                    <a:cubicBezTo>
                      <a:pt x="157" y="158"/>
                      <a:pt x="158" y="154"/>
                      <a:pt x="158" y="149"/>
                    </a:cubicBezTo>
                    <a:cubicBezTo>
                      <a:pt x="158" y="143"/>
                      <a:pt x="170" y="140"/>
                      <a:pt x="173" y="139"/>
                    </a:cubicBezTo>
                    <a:cubicBezTo>
                      <a:pt x="177" y="138"/>
                      <a:pt x="176" y="120"/>
                      <a:pt x="176" y="120"/>
                    </a:cubicBezTo>
                    <a:lnTo>
                      <a:pt x="176" y="72"/>
                    </a:ln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63" name="Freeform 1600">
                <a:extLst>
                  <a:ext uri="{FF2B5EF4-FFF2-40B4-BE49-F238E27FC236}">
                    <a16:creationId xmlns:a16="http://schemas.microsoft.com/office/drawing/2014/main" id="{B96BC029-2B86-4E16-A4E8-90C795BBA93F}"/>
                  </a:ext>
                </a:extLst>
              </p:cNvPr>
              <p:cNvSpPr>
                <a:spLocks/>
              </p:cNvSpPr>
              <p:nvPr/>
            </p:nvSpPr>
            <p:spPr bwMode="auto">
              <a:xfrm>
                <a:off x="5289737" y="2552785"/>
                <a:ext cx="247659" cy="241308"/>
              </a:xfrm>
              <a:custGeom>
                <a:avLst/>
                <a:gdLst>
                  <a:gd name="T0" fmla="*/ 180 w 193"/>
                  <a:gd name="T1" fmla="*/ 42 h 193"/>
                  <a:gd name="T2" fmla="*/ 167 w 193"/>
                  <a:gd name="T3" fmla="*/ 11 h 193"/>
                  <a:gd name="T4" fmla="*/ 165 w 193"/>
                  <a:gd name="T5" fmla="*/ 14 h 193"/>
                  <a:gd name="T6" fmla="*/ 146 w 193"/>
                  <a:gd name="T7" fmla="*/ 13 h 193"/>
                  <a:gd name="T8" fmla="*/ 124 w 193"/>
                  <a:gd name="T9" fmla="*/ 8 h 193"/>
                  <a:gd name="T10" fmla="*/ 88 w 193"/>
                  <a:gd name="T11" fmla="*/ 14 h 193"/>
                  <a:gd name="T12" fmla="*/ 68 w 193"/>
                  <a:gd name="T13" fmla="*/ 16 h 193"/>
                  <a:gd name="T14" fmla="*/ 35 w 193"/>
                  <a:gd name="T15" fmla="*/ 7 h 193"/>
                  <a:gd name="T16" fmla="*/ 9 w 193"/>
                  <a:gd name="T17" fmla="*/ 0 h 193"/>
                  <a:gd name="T18" fmla="*/ 7 w 193"/>
                  <a:gd name="T19" fmla="*/ 5 h 193"/>
                  <a:gd name="T20" fmla="*/ 5 w 193"/>
                  <a:gd name="T21" fmla="*/ 27 h 193"/>
                  <a:gd name="T22" fmla="*/ 5 w 193"/>
                  <a:gd name="T23" fmla="*/ 53 h 193"/>
                  <a:gd name="T24" fmla="*/ 5 w 193"/>
                  <a:gd name="T25" fmla="*/ 189 h 193"/>
                  <a:gd name="T26" fmla="*/ 113 w 193"/>
                  <a:gd name="T27" fmla="*/ 189 h 193"/>
                  <a:gd name="T28" fmla="*/ 119 w 193"/>
                  <a:gd name="T29" fmla="*/ 184 h 193"/>
                  <a:gd name="T30" fmla="*/ 127 w 193"/>
                  <a:gd name="T31" fmla="*/ 187 h 193"/>
                  <a:gd name="T32" fmla="*/ 150 w 193"/>
                  <a:gd name="T33" fmla="*/ 187 h 193"/>
                  <a:gd name="T34" fmla="*/ 160 w 193"/>
                  <a:gd name="T35" fmla="*/ 193 h 193"/>
                  <a:gd name="T36" fmla="*/ 170 w 193"/>
                  <a:gd name="T37" fmla="*/ 184 h 193"/>
                  <a:gd name="T38" fmla="*/ 181 w 193"/>
                  <a:gd name="T39" fmla="*/ 172 h 193"/>
                  <a:gd name="T40" fmla="*/ 191 w 193"/>
                  <a:gd name="T41" fmla="*/ 166 h 193"/>
                  <a:gd name="T42" fmla="*/ 191 w 193"/>
                  <a:gd name="T43" fmla="*/ 165 h 193"/>
                  <a:gd name="T44" fmla="*/ 191 w 193"/>
                  <a:gd name="T45" fmla="*/ 158 h 193"/>
                  <a:gd name="T46" fmla="*/ 183 w 193"/>
                  <a:gd name="T47" fmla="*/ 138 h 193"/>
                  <a:gd name="T48" fmla="*/ 164 w 193"/>
                  <a:gd name="T49" fmla="*/ 102 h 193"/>
                  <a:gd name="T50" fmla="*/ 156 w 193"/>
                  <a:gd name="T51" fmla="*/ 84 h 193"/>
                  <a:gd name="T52" fmla="*/ 144 w 193"/>
                  <a:gd name="T53" fmla="*/ 65 h 193"/>
                  <a:gd name="T54" fmla="*/ 136 w 193"/>
                  <a:gd name="T55" fmla="*/ 32 h 193"/>
                  <a:gd name="T56" fmla="*/ 148 w 193"/>
                  <a:gd name="T57" fmla="*/ 55 h 193"/>
                  <a:gd name="T58" fmla="*/ 169 w 193"/>
                  <a:gd name="T59" fmla="*/ 78 h 193"/>
                  <a:gd name="T60" fmla="*/ 176 w 193"/>
                  <a:gd name="T61" fmla="*/ 53 h 193"/>
                  <a:gd name="T62" fmla="*/ 177 w 193"/>
                  <a:gd name="T63" fmla="*/ 54 h 193"/>
                  <a:gd name="T64" fmla="*/ 177 w 193"/>
                  <a:gd name="T65" fmla="*/ 49 h 193"/>
                  <a:gd name="T66" fmla="*/ 180 w 193"/>
                  <a:gd name="T67" fmla="*/ 42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3" h="193">
                    <a:moveTo>
                      <a:pt x="180" y="42"/>
                    </a:moveTo>
                    <a:cubicBezTo>
                      <a:pt x="167" y="11"/>
                      <a:pt x="167" y="11"/>
                      <a:pt x="167" y="11"/>
                    </a:cubicBezTo>
                    <a:cubicBezTo>
                      <a:pt x="166" y="12"/>
                      <a:pt x="166" y="13"/>
                      <a:pt x="165" y="14"/>
                    </a:cubicBezTo>
                    <a:cubicBezTo>
                      <a:pt x="163" y="16"/>
                      <a:pt x="155" y="11"/>
                      <a:pt x="146" y="13"/>
                    </a:cubicBezTo>
                    <a:cubicBezTo>
                      <a:pt x="138" y="15"/>
                      <a:pt x="132" y="12"/>
                      <a:pt x="124" y="8"/>
                    </a:cubicBezTo>
                    <a:cubicBezTo>
                      <a:pt x="117" y="4"/>
                      <a:pt x="91" y="9"/>
                      <a:pt x="88" y="14"/>
                    </a:cubicBezTo>
                    <a:cubicBezTo>
                      <a:pt x="84" y="19"/>
                      <a:pt x="76" y="19"/>
                      <a:pt x="68" y="16"/>
                    </a:cubicBezTo>
                    <a:cubicBezTo>
                      <a:pt x="60" y="13"/>
                      <a:pt x="50" y="8"/>
                      <a:pt x="35" y="7"/>
                    </a:cubicBezTo>
                    <a:cubicBezTo>
                      <a:pt x="22" y="6"/>
                      <a:pt x="11" y="4"/>
                      <a:pt x="9" y="0"/>
                    </a:cubicBezTo>
                    <a:cubicBezTo>
                      <a:pt x="8" y="2"/>
                      <a:pt x="8" y="3"/>
                      <a:pt x="7" y="5"/>
                    </a:cubicBezTo>
                    <a:cubicBezTo>
                      <a:pt x="3" y="17"/>
                      <a:pt x="10" y="20"/>
                      <a:pt x="5" y="27"/>
                    </a:cubicBezTo>
                    <a:cubicBezTo>
                      <a:pt x="0" y="33"/>
                      <a:pt x="5" y="41"/>
                      <a:pt x="5" y="53"/>
                    </a:cubicBezTo>
                    <a:cubicBezTo>
                      <a:pt x="5" y="61"/>
                      <a:pt x="5" y="140"/>
                      <a:pt x="5" y="189"/>
                    </a:cubicBezTo>
                    <a:cubicBezTo>
                      <a:pt x="113" y="189"/>
                      <a:pt x="113" y="189"/>
                      <a:pt x="113" y="189"/>
                    </a:cubicBezTo>
                    <a:cubicBezTo>
                      <a:pt x="113" y="189"/>
                      <a:pt x="116" y="186"/>
                      <a:pt x="119" y="184"/>
                    </a:cubicBezTo>
                    <a:cubicBezTo>
                      <a:pt x="122" y="182"/>
                      <a:pt x="127" y="187"/>
                      <a:pt x="127" y="187"/>
                    </a:cubicBezTo>
                    <a:cubicBezTo>
                      <a:pt x="150" y="187"/>
                      <a:pt x="150" y="187"/>
                      <a:pt x="150" y="187"/>
                    </a:cubicBezTo>
                    <a:cubicBezTo>
                      <a:pt x="150" y="187"/>
                      <a:pt x="154" y="193"/>
                      <a:pt x="160" y="193"/>
                    </a:cubicBezTo>
                    <a:cubicBezTo>
                      <a:pt x="165" y="193"/>
                      <a:pt x="162" y="184"/>
                      <a:pt x="170" y="184"/>
                    </a:cubicBezTo>
                    <a:cubicBezTo>
                      <a:pt x="178" y="184"/>
                      <a:pt x="176" y="172"/>
                      <a:pt x="181" y="172"/>
                    </a:cubicBezTo>
                    <a:cubicBezTo>
                      <a:pt x="187" y="172"/>
                      <a:pt x="186" y="173"/>
                      <a:pt x="191" y="166"/>
                    </a:cubicBezTo>
                    <a:cubicBezTo>
                      <a:pt x="191" y="165"/>
                      <a:pt x="191" y="165"/>
                      <a:pt x="191" y="165"/>
                    </a:cubicBezTo>
                    <a:cubicBezTo>
                      <a:pt x="191" y="163"/>
                      <a:pt x="191" y="160"/>
                      <a:pt x="191" y="158"/>
                    </a:cubicBezTo>
                    <a:cubicBezTo>
                      <a:pt x="193" y="149"/>
                      <a:pt x="187" y="150"/>
                      <a:pt x="183" y="138"/>
                    </a:cubicBezTo>
                    <a:cubicBezTo>
                      <a:pt x="180" y="126"/>
                      <a:pt x="165" y="109"/>
                      <a:pt x="164" y="102"/>
                    </a:cubicBezTo>
                    <a:cubicBezTo>
                      <a:pt x="164" y="95"/>
                      <a:pt x="156" y="92"/>
                      <a:pt x="156" y="84"/>
                    </a:cubicBezTo>
                    <a:cubicBezTo>
                      <a:pt x="156" y="77"/>
                      <a:pt x="152" y="76"/>
                      <a:pt x="144" y="65"/>
                    </a:cubicBezTo>
                    <a:cubicBezTo>
                      <a:pt x="136" y="53"/>
                      <a:pt x="134" y="33"/>
                      <a:pt x="136" y="32"/>
                    </a:cubicBezTo>
                    <a:cubicBezTo>
                      <a:pt x="138" y="32"/>
                      <a:pt x="145" y="49"/>
                      <a:pt x="148" y="55"/>
                    </a:cubicBezTo>
                    <a:cubicBezTo>
                      <a:pt x="150" y="61"/>
                      <a:pt x="166" y="78"/>
                      <a:pt x="169" y="78"/>
                    </a:cubicBezTo>
                    <a:cubicBezTo>
                      <a:pt x="175" y="77"/>
                      <a:pt x="174" y="52"/>
                      <a:pt x="176" y="53"/>
                    </a:cubicBezTo>
                    <a:cubicBezTo>
                      <a:pt x="176" y="53"/>
                      <a:pt x="177" y="54"/>
                      <a:pt x="177" y="54"/>
                    </a:cubicBezTo>
                    <a:cubicBezTo>
                      <a:pt x="177" y="49"/>
                      <a:pt x="177" y="49"/>
                      <a:pt x="177" y="49"/>
                    </a:cubicBezTo>
                    <a:lnTo>
                      <a:pt x="180" y="42"/>
                    </a:lnTo>
                    <a:close/>
                  </a:path>
                </a:pathLst>
              </a:custGeom>
              <a:pattFill prst="wdDnDiag">
                <a:fgClr>
                  <a:schemeClr val="accent6">
                    <a:lumMod val="20000"/>
                    <a:lumOff val="80000"/>
                  </a:schemeClr>
                </a:fgClr>
                <a:bgClr>
                  <a:schemeClr val="bg1"/>
                </a:bgClr>
              </a:patt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Intel Clear"/>
                  <a:ea typeface="+mn-ea"/>
                  <a:cs typeface="+mn-cs"/>
                </a:endParaRPr>
              </a:p>
            </p:txBody>
          </p:sp>
          <p:sp>
            <p:nvSpPr>
              <p:cNvPr id="64" name="Freeform 1601">
                <a:extLst>
                  <a:ext uri="{FF2B5EF4-FFF2-40B4-BE49-F238E27FC236}">
                    <a16:creationId xmlns:a16="http://schemas.microsoft.com/office/drawing/2014/main" id="{EF52D268-66CC-4110-A220-5BC536B65D4C}"/>
                  </a:ext>
                </a:extLst>
              </p:cNvPr>
              <p:cNvSpPr>
                <a:spLocks/>
              </p:cNvSpPr>
              <p:nvPr/>
            </p:nvSpPr>
            <p:spPr bwMode="auto">
              <a:xfrm>
                <a:off x="4942062" y="3237020"/>
                <a:ext cx="128592" cy="139705"/>
              </a:xfrm>
              <a:custGeom>
                <a:avLst/>
                <a:gdLst>
                  <a:gd name="T0" fmla="*/ 50 w 100"/>
                  <a:gd name="T1" fmla="*/ 106 h 111"/>
                  <a:gd name="T2" fmla="*/ 52 w 100"/>
                  <a:gd name="T3" fmla="*/ 92 h 111"/>
                  <a:gd name="T4" fmla="*/ 63 w 100"/>
                  <a:gd name="T5" fmla="*/ 84 h 111"/>
                  <a:gd name="T6" fmla="*/ 71 w 100"/>
                  <a:gd name="T7" fmla="*/ 74 h 111"/>
                  <a:gd name="T8" fmla="*/ 81 w 100"/>
                  <a:gd name="T9" fmla="*/ 85 h 111"/>
                  <a:gd name="T10" fmla="*/ 94 w 100"/>
                  <a:gd name="T11" fmla="*/ 87 h 111"/>
                  <a:gd name="T12" fmla="*/ 99 w 100"/>
                  <a:gd name="T13" fmla="*/ 67 h 111"/>
                  <a:gd name="T14" fmla="*/ 95 w 100"/>
                  <a:gd name="T15" fmla="*/ 48 h 111"/>
                  <a:gd name="T16" fmla="*/ 92 w 100"/>
                  <a:gd name="T17" fmla="*/ 34 h 111"/>
                  <a:gd name="T18" fmla="*/ 94 w 100"/>
                  <a:gd name="T19" fmla="*/ 20 h 111"/>
                  <a:gd name="T20" fmla="*/ 76 w 100"/>
                  <a:gd name="T21" fmla="*/ 20 h 111"/>
                  <a:gd name="T22" fmla="*/ 78 w 100"/>
                  <a:gd name="T23" fmla="*/ 2 h 111"/>
                  <a:gd name="T24" fmla="*/ 52 w 100"/>
                  <a:gd name="T25" fmla="*/ 0 h 111"/>
                  <a:gd name="T26" fmla="*/ 49 w 100"/>
                  <a:gd name="T27" fmla="*/ 1 h 111"/>
                  <a:gd name="T28" fmla="*/ 48 w 100"/>
                  <a:gd name="T29" fmla="*/ 24 h 111"/>
                  <a:gd name="T30" fmla="*/ 24 w 100"/>
                  <a:gd name="T31" fmla="*/ 25 h 111"/>
                  <a:gd name="T32" fmla="*/ 16 w 100"/>
                  <a:gd name="T33" fmla="*/ 26 h 111"/>
                  <a:gd name="T34" fmla="*/ 13 w 100"/>
                  <a:gd name="T35" fmla="*/ 30 h 111"/>
                  <a:gd name="T36" fmla="*/ 20 w 100"/>
                  <a:gd name="T37" fmla="*/ 39 h 111"/>
                  <a:gd name="T38" fmla="*/ 10 w 100"/>
                  <a:gd name="T39" fmla="*/ 46 h 111"/>
                  <a:gd name="T40" fmla="*/ 3 w 100"/>
                  <a:gd name="T41" fmla="*/ 57 h 111"/>
                  <a:gd name="T42" fmla="*/ 11 w 100"/>
                  <a:gd name="T43" fmla="*/ 73 h 111"/>
                  <a:gd name="T44" fmla="*/ 24 w 100"/>
                  <a:gd name="T45" fmla="*/ 89 h 111"/>
                  <a:gd name="T46" fmla="*/ 42 w 100"/>
                  <a:gd name="T47" fmla="*/ 111 h 111"/>
                  <a:gd name="T48" fmla="*/ 50 w 100"/>
                  <a:gd name="T49" fmla="*/ 106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0" h="111">
                    <a:moveTo>
                      <a:pt x="50" y="106"/>
                    </a:moveTo>
                    <a:cubicBezTo>
                      <a:pt x="59" y="106"/>
                      <a:pt x="56" y="100"/>
                      <a:pt x="52" y="92"/>
                    </a:cubicBezTo>
                    <a:cubicBezTo>
                      <a:pt x="49" y="83"/>
                      <a:pt x="58" y="84"/>
                      <a:pt x="63" y="84"/>
                    </a:cubicBezTo>
                    <a:cubicBezTo>
                      <a:pt x="69" y="84"/>
                      <a:pt x="66" y="74"/>
                      <a:pt x="71" y="74"/>
                    </a:cubicBezTo>
                    <a:cubicBezTo>
                      <a:pt x="75" y="74"/>
                      <a:pt x="76" y="86"/>
                      <a:pt x="81" y="85"/>
                    </a:cubicBezTo>
                    <a:cubicBezTo>
                      <a:pt x="85" y="84"/>
                      <a:pt x="88" y="88"/>
                      <a:pt x="94" y="87"/>
                    </a:cubicBezTo>
                    <a:cubicBezTo>
                      <a:pt x="99" y="86"/>
                      <a:pt x="99" y="75"/>
                      <a:pt x="99" y="67"/>
                    </a:cubicBezTo>
                    <a:cubicBezTo>
                      <a:pt x="99" y="58"/>
                      <a:pt x="100" y="51"/>
                      <a:pt x="95" y="48"/>
                    </a:cubicBezTo>
                    <a:cubicBezTo>
                      <a:pt x="89" y="45"/>
                      <a:pt x="85" y="37"/>
                      <a:pt x="92" y="34"/>
                    </a:cubicBezTo>
                    <a:cubicBezTo>
                      <a:pt x="98" y="31"/>
                      <a:pt x="99" y="24"/>
                      <a:pt x="94" y="20"/>
                    </a:cubicBezTo>
                    <a:cubicBezTo>
                      <a:pt x="88" y="15"/>
                      <a:pt x="76" y="24"/>
                      <a:pt x="76" y="20"/>
                    </a:cubicBezTo>
                    <a:cubicBezTo>
                      <a:pt x="76" y="17"/>
                      <a:pt x="77" y="9"/>
                      <a:pt x="78" y="2"/>
                    </a:cubicBezTo>
                    <a:cubicBezTo>
                      <a:pt x="66" y="1"/>
                      <a:pt x="52" y="0"/>
                      <a:pt x="52" y="0"/>
                    </a:cubicBezTo>
                    <a:cubicBezTo>
                      <a:pt x="49" y="1"/>
                      <a:pt x="49" y="1"/>
                      <a:pt x="49" y="1"/>
                    </a:cubicBezTo>
                    <a:cubicBezTo>
                      <a:pt x="49" y="14"/>
                      <a:pt x="48" y="24"/>
                      <a:pt x="48" y="24"/>
                    </a:cubicBezTo>
                    <a:cubicBezTo>
                      <a:pt x="48" y="24"/>
                      <a:pt x="28" y="25"/>
                      <a:pt x="24" y="25"/>
                    </a:cubicBezTo>
                    <a:cubicBezTo>
                      <a:pt x="23" y="25"/>
                      <a:pt x="20" y="26"/>
                      <a:pt x="16" y="26"/>
                    </a:cubicBezTo>
                    <a:cubicBezTo>
                      <a:pt x="15" y="28"/>
                      <a:pt x="14" y="29"/>
                      <a:pt x="13" y="30"/>
                    </a:cubicBezTo>
                    <a:cubicBezTo>
                      <a:pt x="10" y="32"/>
                      <a:pt x="18" y="35"/>
                      <a:pt x="20" y="39"/>
                    </a:cubicBezTo>
                    <a:cubicBezTo>
                      <a:pt x="21" y="42"/>
                      <a:pt x="10" y="41"/>
                      <a:pt x="10" y="46"/>
                    </a:cubicBezTo>
                    <a:cubicBezTo>
                      <a:pt x="10" y="51"/>
                      <a:pt x="6" y="55"/>
                      <a:pt x="3" y="57"/>
                    </a:cubicBezTo>
                    <a:cubicBezTo>
                      <a:pt x="0" y="60"/>
                      <a:pt x="11" y="70"/>
                      <a:pt x="11" y="73"/>
                    </a:cubicBezTo>
                    <a:cubicBezTo>
                      <a:pt x="12" y="76"/>
                      <a:pt x="14" y="80"/>
                      <a:pt x="24" y="89"/>
                    </a:cubicBezTo>
                    <a:cubicBezTo>
                      <a:pt x="34" y="98"/>
                      <a:pt x="29" y="101"/>
                      <a:pt x="42" y="111"/>
                    </a:cubicBezTo>
                    <a:cubicBezTo>
                      <a:pt x="43" y="108"/>
                      <a:pt x="46" y="106"/>
                      <a:pt x="50" y="106"/>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65" name="Freeform 1602">
                <a:extLst>
                  <a:ext uri="{FF2B5EF4-FFF2-40B4-BE49-F238E27FC236}">
                    <a16:creationId xmlns:a16="http://schemas.microsoft.com/office/drawing/2014/main" id="{CF9EE384-24D3-4CC1-ABDC-5C380B28AA49}"/>
                  </a:ext>
                </a:extLst>
              </p:cNvPr>
              <p:cNvSpPr>
                <a:spLocks/>
              </p:cNvSpPr>
              <p:nvPr/>
            </p:nvSpPr>
            <p:spPr bwMode="auto">
              <a:xfrm>
                <a:off x="4954763" y="3238608"/>
                <a:ext cx="50802" cy="30164"/>
              </a:xfrm>
              <a:custGeom>
                <a:avLst/>
                <a:gdLst>
                  <a:gd name="T0" fmla="*/ 38 w 39"/>
                  <a:gd name="T1" fmla="*/ 23 h 25"/>
                  <a:gd name="T2" fmla="*/ 39 w 39"/>
                  <a:gd name="T3" fmla="*/ 0 h 25"/>
                  <a:gd name="T4" fmla="*/ 34 w 39"/>
                  <a:gd name="T5" fmla="*/ 2 h 25"/>
                  <a:gd name="T6" fmla="*/ 10 w 39"/>
                  <a:gd name="T7" fmla="*/ 2 h 25"/>
                  <a:gd name="T8" fmla="*/ 10 w 39"/>
                  <a:gd name="T9" fmla="*/ 2 h 25"/>
                  <a:gd name="T10" fmla="*/ 6 w 39"/>
                  <a:gd name="T11" fmla="*/ 14 h 25"/>
                  <a:gd name="T12" fmla="*/ 5 w 39"/>
                  <a:gd name="T13" fmla="*/ 21 h 25"/>
                  <a:gd name="T14" fmla="*/ 6 w 39"/>
                  <a:gd name="T15" fmla="*/ 25 h 25"/>
                  <a:gd name="T16" fmla="*/ 14 w 39"/>
                  <a:gd name="T17" fmla="*/ 24 h 25"/>
                  <a:gd name="T18" fmla="*/ 38 w 39"/>
                  <a:gd name="T19" fmla="*/ 2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 h="25">
                    <a:moveTo>
                      <a:pt x="38" y="23"/>
                    </a:moveTo>
                    <a:cubicBezTo>
                      <a:pt x="38" y="23"/>
                      <a:pt x="39" y="13"/>
                      <a:pt x="39" y="0"/>
                    </a:cubicBezTo>
                    <a:cubicBezTo>
                      <a:pt x="34" y="2"/>
                      <a:pt x="34" y="2"/>
                      <a:pt x="34" y="2"/>
                    </a:cubicBezTo>
                    <a:cubicBezTo>
                      <a:pt x="10" y="2"/>
                      <a:pt x="10" y="2"/>
                      <a:pt x="10" y="2"/>
                    </a:cubicBezTo>
                    <a:cubicBezTo>
                      <a:pt x="10" y="2"/>
                      <a:pt x="10" y="2"/>
                      <a:pt x="10" y="2"/>
                    </a:cubicBezTo>
                    <a:cubicBezTo>
                      <a:pt x="13" y="6"/>
                      <a:pt x="11" y="12"/>
                      <a:pt x="6" y="14"/>
                    </a:cubicBezTo>
                    <a:cubicBezTo>
                      <a:pt x="0" y="15"/>
                      <a:pt x="1" y="20"/>
                      <a:pt x="5" y="21"/>
                    </a:cubicBezTo>
                    <a:cubicBezTo>
                      <a:pt x="8" y="21"/>
                      <a:pt x="7" y="23"/>
                      <a:pt x="6" y="25"/>
                    </a:cubicBezTo>
                    <a:cubicBezTo>
                      <a:pt x="10" y="25"/>
                      <a:pt x="13" y="24"/>
                      <a:pt x="14" y="24"/>
                    </a:cubicBezTo>
                    <a:cubicBezTo>
                      <a:pt x="18" y="24"/>
                      <a:pt x="38" y="23"/>
                      <a:pt x="38" y="23"/>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66" name="Freeform 1603">
                <a:extLst>
                  <a:ext uri="{FF2B5EF4-FFF2-40B4-BE49-F238E27FC236}">
                    <a16:creationId xmlns:a16="http://schemas.microsoft.com/office/drawing/2014/main" id="{EEB2612E-780E-4BBE-957A-6721F7BAC1AB}"/>
                  </a:ext>
                </a:extLst>
              </p:cNvPr>
              <p:cNvSpPr>
                <a:spLocks/>
              </p:cNvSpPr>
              <p:nvPr/>
            </p:nvSpPr>
            <p:spPr bwMode="auto">
              <a:xfrm>
                <a:off x="4996039" y="3205269"/>
                <a:ext cx="158756" cy="195269"/>
              </a:xfrm>
              <a:custGeom>
                <a:avLst/>
                <a:gdLst>
                  <a:gd name="T0" fmla="*/ 33 w 124"/>
                  <a:gd name="T1" fmla="*/ 147 h 156"/>
                  <a:gd name="T2" fmla="*/ 45 w 124"/>
                  <a:gd name="T3" fmla="*/ 148 h 156"/>
                  <a:gd name="T4" fmla="*/ 59 w 124"/>
                  <a:gd name="T5" fmla="*/ 149 h 156"/>
                  <a:gd name="T6" fmla="*/ 67 w 124"/>
                  <a:gd name="T7" fmla="*/ 148 h 156"/>
                  <a:gd name="T8" fmla="*/ 78 w 124"/>
                  <a:gd name="T9" fmla="*/ 139 h 156"/>
                  <a:gd name="T10" fmla="*/ 84 w 124"/>
                  <a:gd name="T11" fmla="*/ 125 h 156"/>
                  <a:gd name="T12" fmla="*/ 86 w 124"/>
                  <a:gd name="T13" fmla="*/ 96 h 156"/>
                  <a:gd name="T14" fmla="*/ 101 w 124"/>
                  <a:gd name="T15" fmla="*/ 76 h 156"/>
                  <a:gd name="T16" fmla="*/ 114 w 124"/>
                  <a:gd name="T17" fmla="*/ 39 h 156"/>
                  <a:gd name="T18" fmla="*/ 120 w 124"/>
                  <a:gd name="T19" fmla="*/ 21 h 156"/>
                  <a:gd name="T20" fmla="*/ 123 w 124"/>
                  <a:gd name="T21" fmla="*/ 2 h 156"/>
                  <a:gd name="T22" fmla="*/ 123 w 124"/>
                  <a:gd name="T23" fmla="*/ 3 h 156"/>
                  <a:gd name="T24" fmla="*/ 108 w 124"/>
                  <a:gd name="T25" fmla="*/ 0 h 156"/>
                  <a:gd name="T26" fmla="*/ 100 w 124"/>
                  <a:gd name="T27" fmla="*/ 3 h 156"/>
                  <a:gd name="T28" fmla="*/ 90 w 124"/>
                  <a:gd name="T29" fmla="*/ 5 h 156"/>
                  <a:gd name="T30" fmla="*/ 87 w 124"/>
                  <a:gd name="T31" fmla="*/ 18 h 156"/>
                  <a:gd name="T32" fmla="*/ 82 w 124"/>
                  <a:gd name="T33" fmla="*/ 35 h 156"/>
                  <a:gd name="T34" fmla="*/ 57 w 124"/>
                  <a:gd name="T35" fmla="*/ 27 h 156"/>
                  <a:gd name="T36" fmla="*/ 36 w 124"/>
                  <a:gd name="T37" fmla="*/ 27 h 156"/>
                  <a:gd name="T38" fmla="*/ 34 w 124"/>
                  <a:gd name="T39" fmla="*/ 45 h 156"/>
                  <a:gd name="T40" fmla="*/ 52 w 124"/>
                  <a:gd name="T41" fmla="*/ 45 h 156"/>
                  <a:gd name="T42" fmla="*/ 50 w 124"/>
                  <a:gd name="T43" fmla="*/ 59 h 156"/>
                  <a:gd name="T44" fmla="*/ 53 w 124"/>
                  <a:gd name="T45" fmla="*/ 73 h 156"/>
                  <a:gd name="T46" fmla="*/ 57 w 124"/>
                  <a:gd name="T47" fmla="*/ 92 h 156"/>
                  <a:gd name="T48" fmla="*/ 52 w 124"/>
                  <a:gd name="T49" fmla="*/ 112 h 156"/>
                  <a:gd name="T50" fmla="*/ 39 w 124"/>
                  <a:gd name="T51" fmla="*/ 110 h 156"/>
                  <a:gd name="T52" fmla="*/ 29 w 124"/>
                  <a:gd name="T53" fmla="*/ 99 h 156"/>
                  <a:gd name="T54" fmla="*/ 21 w 124"/>
                  <a:gd name="T55" fmla="*/ 109 h 156"/>
                  <a:gd name="T56" fmla="*/ 10 w 124"/>
                  <a:gd name="T57" fmla="*/ 117 h 156"/>
                  <a:gd name="T58" fmla="*/ 8 w 124"/>
                  <a:gd name="T59" fmla="*/ 131 h 156"/>
                  <a:gd name="T60" fmla="*/ 0 w 124"/>
                  <a:gd name="T61" fmla="*/ 136 h 156"/>
                  <a:gd name="T62" fmla="*/ 2 w 124"/>
                  <a:gd name="T63" fmla="*/ 137 h 156"/>
                  <a:gd name="T64" fmla="*/ 17 w 124"/>
                  <a:gd name="T65" fmla="*/ 156 h 156"/>
                  <a:gd name="T66" fmla="*/ 33 w 124"/>
                  <a:gd name="T67" fmla="*/ 147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4" h="156">
                    <a:moveTo>
                      <a:pt x="33" y="147"/>
                    </a:moveTo>
                    <a:cubicBezTo>
                      <a:pt x="36" y="148"/>
                      <a:pt x="39" y="154"/>
                      <a:pt x="45" y="148"/>
                    </a:cubicBezTo>
                    <a:cubicBezTo>
                      <a:pt x="52" y="143"/>
                      <a:pt x="59" y="144"/>
                      <a:pt x="59" y="149"/>
                    </a:cubicBezTo>
                    <a:cubicBezTo>
                      <a:pt x="59" y="155"/>
                      <a:pt x="62" y="154"/>
                      <a:pt x="67" y="148"/>
                    </a:cubicBezTo>
                    <a:cubicBezTo>
                      <a:pt x="72" y="143"/>
                      <a:pt x="78" y="149"/>
                      <a:pt x="78" y="139"/>
                    </a:cubicBezTo>
                    <a:cubicBezTo>
                      <a:pt x="78" y="128"/>
                      <a:pt x="84" y="137"/>
                      <a:pt x="84" y="125"/>
                    </a:cubicBezTo>
                    <a:cubicBezTo>
                      <a:pt x="84" y="113"/>
                      <a:pt x="86" y="101"/>
                      <a:pt x="86" y="96"/>
                    </a:cubicBezTo>
                    <a:cubicBezTo>
                      <a:pt x="86" y="91"/>
                      <a:pt x="101" y="85"/>
                      <a:pt x="101" y="76"/>
                    </a:cubicBezTo>
                    <a:cubicBezTo>
                      <a:pt x="101" y="68"/>
                      <a:pt x="114" y="50"/>
                      <a:pt x="114" y="39"/>
                    </a:cubicBezTo>
                    <a:cubicBezTo>
                      <a:pt x="114" y="28"/>
                      <a:pt x="117" y="26"/>
                      <a:pt x="120" y="21"/>
                    </a:cubicBezTo>
                    <a:cubicBezTo>
                      <a:pt x="123" y="17"/>
                      <a:pt x="124" y="10"/>
                      <a:pt x="123" y="2"/>
                    </a:cubicBezTo>
                    <a:cubicBezTo>
                      <a:pt x="123" y="3"/>
                      <a:pt x="123" y="3"/>
                      <a:pt x="123" y="3"/>
                    </a:cubicBezTo>
                    <a:cubicBezTo>
                      <a:pt x="108" y="0"/>
                      <a:pt x="108" y="0"/>
                      <a:pt x="108" y="0"/>
                    </a:cubicBezTo>
                    <a:cubicBezTo>
                      <a:pt x="100" y="3"/>
                      <a:pt x="100" y="3"/>
                      <a:pt x="100" y="3"/>
                    </a:cubicBezTo>
                    <a:cubicBezTo>
                      <a:pt x="90" y="5"/>
                      <a:pt x="90" y="5"/>
                      <a:pt x="90" y="5"/>
                    </a:cubicBezTo>
                    <a:cubicBezTo>
                      <a:pt x="90" y="5"/>
                      <a:pt x="92" y="12"/>
                      <a:pt x="87" y="18"/>
                    </a:cubicBezTo>
                    <a:cubicBezTo>
                      <a:pt x="83" y="23"/>
                      <a:pt x="82" y="35"/>
                      <a:pt x="82" y="35"/>
                    </a:cubicBezTo>
                    <a:cubicBezTo>
                      <a:pt x="82" y="35"/>
                      <a:pt x="62" y="25"/>
                      <a:pt x="57" y="27"/>
                    </a:cubicBezTo>
                    <a:cubicBezTo>
                      <a:pt x="54" y="27"/>
                      <a:pt x="46" y="27"/>
                      <a:pt x="36" y="27"/>
                    </a:cubicBezTo>
                    <a:cubicBezTo>
                      <a:pt x="35" y="34"/>
                      <a:pt x="34" y="42"/>
                      <a:pt x="34" y="45"/>
                    </a:cubicBezTo>
                    <a:cubicBezTo>
                      <a:pt x="34" y="49"/>
                      <a:pt x="46" y="40"/>
                      <a:pt x="52" y="45"/>
                    </a:cubicBezTo>
                    <a:cubicBezTo>
                      <a:pt x="57" y="49"/>
                      <a:pt x="56" y="56"/>
                      <a:pt x="50" y="59"/>
                    </a:cubicBezTo>
                    <a:cubicBezTo>
                      <a:pt x="43" y="62"/>
                      <a:pt x="47" y="70"/>
                      <a:pt x="53" y="73"/>
                    </a:cubicBezTo>
                    <a:cubicBezTo>
                      <a:pt x="58" y="76"/>
                      <a:pt x="57" y="83"/>
                      <a:pt x="57" y="92"/>
                    </a:cubicBezTo>
                    <a:cubicBezTo>
                      <a:pt x="57" y="100"/>
                      <a:pt x="57" y="111"/>
                      <a:pt x="52" y="112"/>
                    </a:cubicBezTo>
                    <a:cubicBezTo>
                      <a:pt x="46" y="113"/>
                      <a:pt x="43" y="109"/>
                      <a:pt x="39" y="110"/>
                    </a:cubicBezTo>
                    <a:cubicBezTo>
                      <a:pt x="34" y="111"/>
                      <a:pt x="33" y="99"/>
                      <a:pt x="29" y="99"/>
                    </a:cubicBezTo>
                    <a:cubicBezTo>
                      <a:pt x="24" y="99"/>
                      <a:pt x="27" y="109"/>
                      <a:pt x="21" y="109"/>
                    </a:cubicBezTo>
                    <a:cubicBezTo>
                      <a:pt x="16" y="109"/>
                      <a:pt x="7" y="108"/>
                      <a:pt x="10" y="117"/>
                    </a:cubicBezTo>
                    <a:cubicBezTo>
                      <a:pt x="14" y="125"/>
                      <a:pt x="17" y="131"/>
                      <a:pt x="8" y="131"/>
                    </a:cubicBezTo>
                    <a:cubicBezTo>
                      <a:pt x="4" y="131"/>
                      <a:pt x="1" y="133"/>
                      <a:pt x="0" y="136"/>
                    </a:cubicBezTo>
                    <a:cubicBezTo>
                      <a:pt x="0" y="136"/>
                      <a:pt x="1" y="137"/>
                      <a:pt x="2" y="137"/>
                    </a:cubicBezTo>
                    <a:cubicBezTo>
                      <a:pt x="9" y="143"/>
                      <a:pt x="14" y="149"/>
                      <a:pt x="17" y="156"/>
                    </a:cubicBezTo>
                    <a:cubicBezTo>
                      <a:pt x="24" y="151"/>
                      <a:pt x="31" y="147"/>
                      <a:pt x="33" y="147"/>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67" name="Freeform 1606">
                <a:extLst>
                  <a:ext uri="{FF2B5EF4-FFF2-40B4-BE49-F238E27FC236}">
                    <a16:creationId xmlns:a16="http://schemas.microsoft.com/office/drawing/2014/main" id="{E8706766-D3E1-497F-B28E-86DB57FAB3B0}"/>
                  </a:ext>
                </a:extLst>
              </p:cNvPr>
              <p:cNvSpPr>
                <a:spLocks noEditPoints="1"/>
              </p:cNvSpPr>
              <p:nvPr/>
            </p:nvSpPr>
            <p:spPr bwMode="auto">
              <a:xfrm>
                <a:off x="5273862" y="2997300"/>
                <a:ext cx="225433" cy="88903"/>
              </a:xfrm>
              <a:custGeom>
                <a:avLst/>
                <a:gdLst>
                  <a:gd name="T0" fmla="*/ 6 w 176"/>
                  <a:gd name="T1" fmla="*/ 67 h 71"/>
                  <a:gd name="T2" fmla="*/ 7 w 176"/>
                  <a:gd name="T3" fmla="*/ 65 h 71"/>
                  <a:gd name="T4" fmla="*/ 6 w 176"/>
                  <a:gd name="T5" fmla="*/ 55 h 71"/>
                  <a:gd name="T6" fmla="*/ 174 w 176"/>
                  <a:gd name="T7" fmla="*/ 57 h 71"/>
                  <a:gd name="T8" fmla="*/ 173 w 176"/>
                  <a:gd name="T9" fmla="*/ 53 h 71"/>
                  <a:gd name="T10" fmla="*/ 50 w 176"/>
                  <a:gd name="T11" fmla="*/ 52 h 71"/>
                  <a:gd name="T12" fmla="*/ 41 w 176"/>
                  <a:gd name="T13" fmla="*/ 52 h 71"/>
                  <a:gd name="T14" fmla="*/ 58 w 176"/>
                  <a:gd name="T15" fmla="*/ 50 h 71"/>
                  <a:gd name="T16" fmla="*/ 62 w 176"/>
                  <a:gd name="T17" fmla="*/ 50 h 71"/>
                  <a:gd name="T18" fmla="*/ 70 w 176"/>
                  <a:gd name="T19" fmla="*/ 50 h 71"/>
                  <a:gd name="T20" fmla="*/ 9 w 176"/>
                  <a:gd name="T21" fmla="*/ 51 h 71"/>
                  <a:gd name="T22" fmla="*/ 78 w 176"/>
                  <a:gd name="T23" fmla="*/ 49 h 71"/>
                  <a:gd name="T24" fmla="*/ 86 w 176"/>
                  <a:gd name="T25" fmla="*/ 48 h 71"/>
                  <a:gd name="T26" fmla="*/ 87 w 176"/>
                  <a:gd name="T27" fmla="*/ 52 h 71"/>
                  <a:gd name="T28" fmla="*/ 127 w 176"/>
                  <a:gd name="T29" fmla="*/ 50 h 71"/>
                  <a:gd name="T30" fmla="*/ 93 w 176"/>
                  <a:gd name="T31" fmla="*/ 48 h 71"/>
                  <a:gd name="T32" fmla="*/ 95 w 176"/>
                  <a:gd name="T33" fmla="*/ 51 h 71"/>
                  <a:gd name="T34" fmla="*/ 117 w 176"/>
                  <a:gd name="T35" fmla="*/ 45 h 71"/>
                  <a:gd name="T36" fmla="*/ 171 w 176"/>
                  <a:gd name="T37" fmla="*/ 49 h 71"/>
                  <a:gd name="T38" fmla="*/ 36 w 176"/>
                  <a:gd name="T39" fmla="*/ 49 h 71"/>
                  <a:gd name="T40" fmla="*/ 36 w 176"/>
                  <a:gd name="T41" fmla="*/ 50 h 71"/>
                  <a:gd name="T42" fmla="*/ 15 w 176"/>
                  <a:gd name="T43" fmla="*/ 41 h 71"/>
                  <a:gd name="T44" fmla="*/ 14 w 176"/>
                  <a:gd name="T45" fmla="*/ 44 h 71"/>
                  <a:gd name="T46" fmla="*/ 130 w 176"/>
                  <a:gd name="T47" fmla="*/ 41 h 71"/>
                  <a:gd name="T48" fmla="*/ 110 w 176"/>
                  <a:gd name="T49" fmla="*/ 45 h 71"/>
                  <a:gd name="T50" fmla="*/ 113 w 176"/>
                  <a:gd name="T51" fmla="*/ 42 h 71"/>
                  <a:gd name="T52" fmla="*/ 34 w 176"/>
                  <a:gd name="T53" fmla="*/ 40 h 71"/>
                  <a:gd name="T54" fmla="*/ 170 w 176"/>
                  <a:gd name="T55" fmla="*/ 42 h 71"/>
                  <a:gd name="T56" fmla="*/ 172 w 176"/>
                  <a:gd name="T57" fmla="*/ 43 h 71"/>
                  <a:gd name="T58" fmla="*/ 98 w 176"/>
                  <a:gd name="T59" fmla="*/ 38 h 71"/>
                  <a:gd name="T60" fmla="*/ 97 w 176"/>
                  <a:gd name="T61" fmla="*/ 43 h 71"/>
                  <a:gd name="T62" fmla="*/ 103 w 176"/>
                  <a:gd name="T63" fmla="*/ 36 h 71"/>
                  <a:gd name="T64" fmla="*/ 23 w 176"/>
                  <a:gd name="T65" fmla="*/ 37 h 71"/>
                  <a:gd name="T66" fmla="*/ 134 w 176"/>
                  <a:gd name="T67" fmla="*/ 35 h 71"/>
                  <a:gd name="T68" fmla="*/ 26 w 176"/>
                  <a:gd name="T69" fmla="*/ 36 h 71"/>
                  <a:gd name="T70" fmla="*/ 28 w 176"/>
                  <a:gd name="T71" fmla="*/ 40 h 71"/>
                  <a:gd name="T72" fmla="*/ 167 w 176"/>
                  <a:gd name="T73" fmla="*/ 32 h 71"/>
                  <a:gd name="T74" fmla="*/ 139 w 176"/>
                  <a:gd name="T75" fmla="*/ 27 h 71"/>
                  <a:gd name="T76" fmla="*/ 158 w 176"/>
                  <a:gd name="T77" fmla="*/ 29 h 71"/>
                  <a:gd name="T78" fmla="*/ 162 w 176"/>
                  <a:gd name="T79" fmla="*/ 28 h 71"/>
                  <a:gd name="T80" fmla="*/ 143 w 176"/>
                  <a:gd name="T81" fmla="*/ 25 h 71"/>
                  <a:gd name="T82" fmla="*/ 159 w 176"/>
                  <a:gd name="T83" fmla="*/ 25 h 71"/>
                  <a:gd name="T84" fmla="*/ 161 w 176"/>
                  <a:gd name="T85" fmla="*/ 23 h 71"/>
                  <a:gd name="T86" fmla="*/ 144 w 176"/>
                  <a:gd name="T87" fmla="*/ 16 h 71"/>
                  <a:gd name="T88" fmla="*/ 157 w 176"/>
                  <a:gd name="T89" fmla="*/ 17 h 71"/>
                  <a:gd name="T90" fmla="*/ 161 w 176"/>
                  <a:gd name="T91" fmla="*/ 15 h 71"/>
                  <a:gd name="T92" fmla="*/ 143 w 176"/>
                  <a:gd name="T93" fmla="*/ 10 h 71"/>
                  <a:gd name="T94" fmla="*/ 148 w 176"/>
                  <a:gd name="T95" fmla="*/ 9 h 71"/>
                  <a:gd name="T96" fmla="*/ 157 w 176"/>
                  <a:gd name="T97" fmla="*/ 8 h 71"/>
                  <a:gd name="T98" fmla="*/ 161 w 176"/>
                  <a:gd name="T99" fmla="*/ 8 h 71"/>
                  <a:gd name="T100" fmla="*/ 151 w 176"/>
                  <a:gd name="T101" fmla="*/ 6 h 71"/>
                  <a:gd name="T102" fmla="*/ 155 w 176"/>
                  <a:gd name="T103" fmla="*/ 4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76" h="71">
                    <a:moveTo>
                      <a:pt x="4" y="71"/>
                    </a:moveTo>
                    <a:cubicBezTo>
                      <a:pt x="0" y="69"/>
                      <a:pt x="0" y="69"/>
                      <a:pt x="0" y="69"/>
                    </a:cubicBezTo>
                    <a:cubicBezTo>
                      <a:pt x="0" y="69"/>
                      <a:pt x="0" y="69"/>
                      <a:pt x="0" y="69"/>
                    </a:cubicBezTo>
                    <a:cubicBezTo>
                      <a:pt x="4" y="71"/>
                      <a:pt x="4" y="71"/>
                      <a:pt x="4" y="71"/>
                    </a:cubicBezTo>
                    <a:close/>
                    <a:moveTo>
                      <a:pt x="6" y="67"/>
                    </a:moveTo>
                    <a:cubicBezTo>
                      <a:pt x="2" y="65"/>
                      <a:pt x="2" y="65"/>
                      <a:pt x="2" y="65"/>
                    </a:cubicBezTo>
                    <a:cubicBezTo>
                      <a:pt x="3" y="64"/>
                      <a:pt x="3" y="64"/>
                      <a:pt x="3" y="64"/>
                    </a:cubicBezTo>
                    <a:cubicBezTo>
                      <a:pt x="4" y="62"/>
                      <a:pt x="4" y="62"/>
                      <a:pt x="4" y="62"/>
                    </a:cubicBezTo>
                    <a:cubicBezTo>
                      <a:pt x="8" y="63"/>
                      <a:pt x="8" y="63"/>
                      <a:pt x="8" y="63"/>
                    </a:cubicBezTo>
                    <a:cubicBezTo>
                      <a:pt x="7" y="65"/>
                      <a:pt x="7" y="65"/>
                      <a:pt x="7" y="65"/>
                    </a:cubicBezTo>
                    <a:lnTo>
                      <a:pt x="6" y="67"/>
                    </a:lnTo>
                    <a:close/>
                    <a:moveTo>
                      <a:pt x="9" y="59"/>
                    </a:moveTo>
                    <a:cubicBezTo>
                      <a:pt x="5" y="58"/>
                      <a:pt x="5" y="58"/>
                      <a:pt x="5" y="58"/>
                    </a:cubicBezTo>
                    <a:cubicBezTo>
                      <a:pt x="6" y="55"/>
                      <a:pt x="6" y="55"/>
                      <a:pt x="6" y="55"/>
                    </a:cubicBezTo>
                    <a:cubicBezTo>
                      <a:pt x="6" y="55"/>
                      <a:pt x="6" y="55"/>
                      <a:pt x="6" y="55"/>
                    </a:cubicBezTo>
                    <a:cubicBezTo>
                      <a:pt x="7" y="54"/>
                      <a:pt x="7" y="54"/>
                      <a:pt x="7" y="54"/>
                    </a:cubicBezTo>
                    <a:cubicBezTo>
                      <a:pt x="10" y="56"/>
                      <a:pt x="10" y="56"/>
                      <a:pt x="10" y="56"/>
                    </a:cubicBezTo>
                    <a:cubicBezTo>
                      <a:pt x="10" y="57"/>
                      <a:pt x="9" y="57"/>
                      <a:pt x="9" y="57"/>
                    </a:cubicBezTo>
                    <a:lnTo>
                      <a:pt x="9" y="59"/>
                    </a:lnTo>
                    <a:close/>
                    <a:moveTo>
                      <a:pt x="174" y="57"/>
                    </a:moveTo>
                    <a:cubicBezTo>
                      <a:pt x="171" y="56"/>
                      <a:pt x="171" y="56"/>
                      <a:pt x="171" y="56"/>
                    </a:cubicBezTo>
                    <a:cubicBezTo>
                      <a:pt x="170" y="55"/>
                      <a:pt x="170" y="55"/>
                      <a:pt x="170" y="55"/>
                    </a:cubicBezTo>
                    <a:cubicBezTo>
                      <a:pt x="170" y="55"/>
                      <a:pt x="170" y="55"/>
                      <a:pt x="170" y="54"/>
                    </a:cubicBezTo>
                    <a:cubicBezTo>
                      <a:pt x="173" y="53"/>
                      <a:pt x="173" y="53"/>
                      <a:pt x="173" y="53"/>
                    </a:cubicBezTo>
                    <a:cubicBezTo>
                      <a:pt x="173" y="53"/>
                      <a:pt x="173" y="53"/>
                      <a:pt x="173" y="53"/>
                    </a:cubicBezTo>
                    <a:cubicBezTo>
                      <a:pt x="176" y="54"/>
                      <a:pt x="176" y="54"/>
                      <a:pt x="176" y="54"/>
                    </a:cubicBezTo>
                    <a:lnTo>
                      <a:pt x="174" y="57"/>
                    </a:lnTo>
                    <a:close/>
                    <a:moveTo>
                      <a:pt x="47" y="57"/>
                    </a:moveTo>
                    <a:cubicBezTo>
                      <a:pt x="47" y="53"/>
                      <a:pt x="47" y="53"/>
                      <a:pt x="47" y="53"/>
                    </a:cubicBezTo>
                    <a:cubicBezTo>
                      <a:pt x="48" y="53"/>
                      <a:pt x="49" y="53"/>
                      <a:pt x="50" y="52"/>
                    </a:cubicBezTo>
                    <a:cubicBezTo>
                      <a:pt x="52" y="56"/>
                      <a:pt x="52" y="56"/>
                      <a:pt x="52" y="56"/>
                    </a:cubicBezTo>
                    <a:cubicBezTo>
                      <a:pt x="50" y="57"/>
                      <a:pt x="49" y="57"/>
                      <a:pt x="47" y="57"/>
                    </a:cubicBezTo>
                    <a:close/>
                    <a:moveTo>
                      <a:pt x="43" y="57"/>
                    </a:moveTo>
                    <a:cubicBezTo>
                      <a:pt x="41" y="57"/>
                      <a:pt x="39" y="56"/>
                      <a:pt x="38" y="54"/>
                    </a:cubicBezTo>
                    <a:cubicBezTo>
                      <a:pt x="41" y="52"/>
                      <a:pt x="41" y="52"/>
                      <a:pt x="41" y="52"/>
                    </a:cubicBezTo>
                    <a:cubicBezTo>
                      <a:pt x="42" y="53"/>
                      <a:pt x="43" y="53"/>
                      <a:pt x="44" y="53"/>
                    </a:cubicBezTo>
                    <a:lnTo>
                      <a:pt x="43" y="57"/>
                    </a:lnTo>
                    <a:close/>
                    <a:moveTo>
                      <a:pt x="55" y="54"/>
                    </a:moveTo>
                    <a:cubicBezTo>
                      <a:pt x="54" y="50"/>
                      <a:pt x="54" y="50"/>
                      <a:pt x="54" y="50"/>
                    </a:cubicBezTo>
                    <a:cubicBezTo>
                      <a:pt x="55" y="50"/>
                      <a:pt x="57" y="50"/>
                      <a:pt x="58" y="50"/>
                    </a:cubicBezTo>
                    <a:cubicBezTo>
                      <a:pt x="58" y="54"/>
                      <a:pt x="58" y="54"/>
                      <a:pt x="58" y="54"/>
                    </a:cubicBezTo>
                    <a:cubicBezTo>
                      <a:pt x="57" y="54"/>
                      <a:pt x="56" y="54"/>
                      <a:pt x="55" y="54"/>
                    </a:cubicBezTo>
                    <a:close/>
                    <a:moveTo>
                      <a:pt x="66" y="54"/>
                    </a:moveTo>
                    <a:cubicBezTo>
                      <a:pt x="65" y="54"/>
                      <a:pt x="64" y="54"/>
                      <a:pt x="62" y="54"/>
                    </a:cubicBezTo>
                    <a:cubicBezTo>
                      <a:pt x="62" y="50"/>
                      <a:pt x="62" y="50"/>
                      <a:pt x="62" y="50"/>
                    </a:cubicBezTo>
                    <a:cubicBezTo>
                      <a:pt x="64" y="50"/>
                      <a:pt x="65" y="50"/>
                      <a:pt x="66" y="50"/>
                    </a:cubicBezTo>
                    <a:cubicBezTo>
                      <a:pt x="67" y="54"/>
                      <a:pt x="67" y="54"/>
                      <a:pt x="67" y="54"/>
                    </a:cubicBezTo>
                    <a:cubicBezTo>
                      <a:pt x="66" y="54"/>
                      <a:pt x="66" y="54"/>
                      <a:pt x="66" y="54"/>
                    </a:cubicBezTo>
                    <a:close/>
                    <a:moveTo>
                      <a:pt x="70" y="54"/>
                    </a:moveTo>
                    <a:cubicBezTo>
                      <a:pt x="70" y="50"/>
                      <a:pt x="70" y="50"/>
                      <a:pt x="70" y="50"/>
                    </a:cubicBezTo>
                    <a:cubicBezTo>
                      <a:pt x="74" y="49"/>
                      <a:pt x="74" y="49"/>
                      <a:pt x="74" y="49"/>
                    </a:cubicBezTo>
                    <a:cubicBezTo>
                      <a:pt x="74" y="53"/>
                      <a:pt x="74" y="53"/>
                      <a:pt x="74" y="53"/>
                    </a:cubicBezTo>
                    <a:lnTo>
                      <a:pt x="70" y="54"/>
                    </a:lnTo>
                    <a:close/>
                    <a:moveTo>
                      <a:pt x="12" y="53"/>
                    </a:moveTo>
                    <a:cubicBezTo>
                      <a:pt x="9" y="51"/>
                      <a:pt x="9" y="51"/>
                      <a:pt x="9" y="51"/>
                    </a:cubicBezTo>
                    <a:cubicBezTo>
                      <a:pt x="12" y="47"/>
                      <a:pt x="12" y="47"/>
                      <a:pt x="12" y="47"/>
                    </a:cubicBezTo>
                    <a:cubicBezTo>
                      <a:pt x="15" y="50"/>
                      <a:pt x="15" y="50"/>
                      <a:pt x="15" y="50"/>
                    </a:cubicBezTo>
                    <a:lnTo>
                      <a:pt x="12" y="53"/>
                    </a:lnTo>
                    <a:close/>
                    <a:moveTo>
                      <a:pt x="78" y="53"/>
                    </a:moveTo>
                    <a:cubicBezTo>
                      <a:pt x="78" y="49"/>
                      <a:pt x="78" y="49"/>
                      <a:pt x="78" y="49"/>
                    </a:cubicBezTo>
                    <a:cubicBezTo>
                      <a:pt x="82" y="49"/>
                      <a:pt x="82" y="49"/>
                      <a:pt x="82" y="49"/>
                    </a:cubicBezTo>
                    <a:cubicBezTo>
                      <a:pt x="82" y="53"/>
                      <a:pt x="82" y="53"/>
                      <a:pt x="82" y="53"/>
                    </a:cubicBezTo>
                    <a:lnTo>
                      <a:pt x="78" y="53"/>
                    </a:lnTo>
                    <a:close/>
                    <a:moveTo>
                      <a:pt x="87" y="52"/>
                    </a:moveTo>
                    <a:cubicBezTo>
                      <a:pt x="86" y="48"/>
                      <a:pt x="86" y="48"/>
                      <a:pt x="86" y="48"/>
                    </a:cubicBezTo>
                    <a:cubicBezTo>
                      <a:pt x="86" y="48"/>
                      <a:pt x="87" y="48"/>
                      <a:pt x="88" y="48"/>
                    </a:cubicBezTo>
                    <a:cubicBezTo>
                      <a:pt x="90" y="48"/>
                      <a:pt x="90" y="48"/>
                      <a:pt x="90" y="48"/>
                    </a:cubicBezTo>
                    <a:cubicBezTo>
                      <a:pt x="91" y="52"/>
                      <a:pt x="91" y="52"/>
                      <a:pt x="91" y="52"/>
                    </a:cubicBezTo>
                    <a:cubicBezTo>
                      <a:pt x="89" y="52"/>
                      <a:pt x="89" y="52"/>
                      <a:pt x="89" y="52"/>
                    </a:cubicBezTo>
                    <a:cubicBezTo>
                      <a:pt x="88" y="52"/>
                      <a:pt x="87" y="52"/>
                      <a:pt x="87" y="52"/>
                    </a:cubicBezTo>
                    <a:close/>
                    <a:moveTo>
                      <a:pt x="122" y="51"/>
                    </a:moveTo>
                    <a:cubicBezTo>
                      <a:pt x="122" y="47"/>
                      <a:pt x="122" y="47"/>
                      <a:pt x="122" y="47"/>
                    </a:cubicBezTo>
                    <a:cubicBezTo>
                      <a:pt x="124" y="47"/>
                      <a:pt x="124" y="47"/>
                      <a:pt x="124" y="47"/>
                    </a:cubicBezTo>
                    <a:cubicBezTo>
                      <a:pt x="124" y="47"/>
                      <a:pt x="124" y="47"/>
                      <a:pt x="125" y="47"/>
                    </a:cubicBezTo>
                    <a:cubicBezTo>
                      <a:pt x="127" y="50"/>
                      <a:pt x="127" y="50"/>
                      <a:pt x="127" y="50"/>
                    </a:cubicBezTo>
                    <a:cubicBezTo>
                      <a:pt x="127" y="50"/>
                      <a:pt x="127" y="50"/>
                      <a:pt x="127" y="50"/>
                    </a:cubicBezTo>
                    <a:cubicBezTo>
                      <a:pt x="126" y="51"/>
                      <a:pt x="124" y="51"/>
                      <a:pt x="122" y="51"/>
                    </a:cubicBezTo>
                    <a:close/>
                    <a:moveTo>
                      <a:pt x="95" y="51"/>
                    </a:moveTo>
                    <a:cubicBezTo>
                      <a:pt x="94" y="49"/>
                      <a:pt x="94" y="49"/>
                      <a:pt x="94" y="49"/>
                    </a:cubicBezTo>
                    <a:cubicBezTo>
                      <a:pt x="93" y="48"/>
                      <a:pt x="93" y="48"/>
                      <a:pt x="93" y="48"/>
                    </a:cubicBezTo>
                    <a:cubicBezTo>
                      <a:pt x="93" y="48"/>
                      <a:pt x="93" y="47"/>
                      <a:pt x="93" y="46"/>
                    </a:cubicBezTo>
                    <a:cubicBezTo>
                      <a:pt x="96" y="46"/>
                      <a:pt x="96" y="46"/>
                      <a:pt x="96" y="46"/>
                    </a:cubicBezTo>
                    <a:cubicBezTo>
                      <a:pt x="97" y="46"/>
                      <a:pt x="97" y="46"/>
                      <a:pt x="97" y="46"/>
                    </a:cubicBezTo>
                    <a:cubicBezTo>
                      <a:pt x="97" y="48"/>
                      <a:pt x="97" y="49"/>
                      <a:pt x="97" y="49"/>
                    </a:cubicBezTo>
                    <a:cubicBezTo>
                      <a:pt x="97" y="51"/>
                      <a:pt x="95" y="51"/>
                      <a:pt x="95" y="51"/>
                    </a:cubicBezTo>
                    <a:close/>
                    <a:moveTo>
                      <a:pt x="118" y="51"/>
                    </a:moveTo>
                    <a:cubicBezTo>
                      <a:pt x="117" y="51"/>
                      <a:pt x="117" y="51"/>
                      <a:pt x="117" y="51"/>
                    </a:cubicBezTo>
                    <a:cubicBezTo>
                      <a:pt x="117" y="51"/>
                      <a:pt x="117" y="51"/>
                      <a:pt x="117" y="51"/>
                    </a:cubicBezTo>
                    <a:cubicBezTo>
                      <a:pt x="117" y="51"/>
                      <a:pt x="115" y="49"/>
                      <a:pt x="114" y="48"/>
                    </a:cubicBezTo>
                    <a:cubicBezTo>
                      <a:pt x="117" y="45"/>
                      <a:pt x="117" y="45"/>
                      <a:pt x="117" y="45"/>
                    </a:cubicBezTo>
                    <a:cubicBezTo>
                      <a:pt x="118" y="46"/>
                      <a:pt x="120" y="48"/>
                      <a:pt x="120" y="48"/>
                    </a:cubicBezTo>
                    <a:cubicBezTo>
                      <a:pt x="118" y="49"/>
                      <a:pt x="118" y="49"/>
                      <a:pt x="118" y="49"/>
                    </a:cubicBezTo>
                    <a:lnTo>
                      <a:pt x="118" y="51"/>
                    </a:lnTo>
                    <a:close/>
                    <a:moveTo>
                      <a:pt x="175" y="51"/>
                    </a:moveTo>
                    <a:cubicBezTo>
                      <a:pt x="171" y="49"/>
                      <a:pt x="171" y="49"/>
                      <a:pt x="171" y="49"/>
                    </a:cubicBezTo>
                    <a:cubicBezTo>
                      <a:pt x="172" y="48"/>
                      <a:pt x="172" y="47"/>
                      <a:pt x="172" y="46"/>
                    </a:cubicBezTo>
                    <a:cubicBezTo>
                      <a:pt x="176" y="46"/>
                      <a:pt x="176" y="46"/>
                      <a:pt x="176" y="46"/>
                    </a:cubicBezTo>
                    <a:cubicBezTo>
                      <a:pt x="176" y="48"/>
                      <a:pt x="175" y="49"/>
                      <a:pt x="175" y="51"/>
                    </a:cubicBezTo>
                    <a:close/>
                    <a:moveTo>
                      <a:pt x="36" y="50"/>
                    </a:moveTo>
                    <a:cubicBezTo>
                      <a:pt x="36" y="50"/>
                      <a:pt x="36" y="49"/>
                      <a:pt x="36" y="49"/>
                    </a:cubicBezTo>
                    <a:cubicBezTo>
                      <a:pt x="35" y="48"/>
                      <a:pt x="35" y="47"/>
                      <a:pt x="35" y="47"/>
                    </a:cubicBezTo>
                    <a:cubicBezTo>
                      <a:pt x="39" y="45"/>
                      <a:pt x="39" y="45"/>
                      <a:pt x="39" y="45"/>
                    </a:cubicBezTo>
                    <a:cubicBezTo>
                      <a:pt x="39" y="45"/>
                      <a:pt x="39" y="46"/>
                      <a:pt x="40" y="48"/>
                    </a:cubicBezTo>
                    <a:cubicBezTo>
                      <a:pt x="40" y="48"/>
                      <a:pt x="40" y="49"/>
                      <a:pt x="40" y="49"/>
                    </a:cubicBezTo>
                    <a:lnTo>
                      <a:pt x="36" y="50"/>
                    </a:lnTo>
                    <a:close/>
                    <a:moveTo>
                      <a:pt x="17" y="47"/>
                    </a:moveTo>
                    <a:cubicBezTo>
                      <a:pt x="14" y="44"/>
                      <a:pt x="14" y="44"/>
                      <a:pt x="14" y="44"/>
                    </a:cubicBezTo>
                    <a:cubicBezTo>
                      <a:pt x="14" y="44"/>
                      <a:pt x="14" y="44"/>
                      <a:pt x="14" y="44"/>
                    </a:cubicBezTo>
                    <a:cubicBezTo>
                      <a:pt x="14" y="44"/>
                      <a:pt x="14" y="43"/>
                      <a:pt x="14" y="43"/>
                    </a:cubicBezTo>
                    <a:cubicBezTo>
                      <a:pt x="15" y="41"/>
                      <a:pt x="15" y="41"/>
                      <a:pt x="15" y="41"/>
                    </a:cubicBezTo>
                    <a:cubicBezTo>
                      <a:pt x="19" y="42"/>
                      <a:pt x="19" y="42"/>
                      <a:pt x="19" y="42"/>
                    </a:cubicBezTo>
                    <a:cubicBezTo>
                      <a:pt x="18" y="43"/>
                      <a:pt x="18" y="43"/>
                      <a:pt x="18" y="43"/>
                    </a:cubicBezTo>
                    <a:cubicBezTo>
                      <a:pt x="18" y="44"/>
                      <a:pt x="18" y="46"/>
                      <a:pt x="17" y="47"/>
                    </a:cubicBezTo>
                    <a:close/>
                    <a:moveTo>
                      <a:pt x="15" y="44"/>
                    </a:moveTo>
                    <a:cubicBezTo>
                      <a:pt x="15" y="44"/>
                      <a:pt x="15" y="44"/>
                      <a:pt x="14" y="44"/>
                    </a:cubicBezTo>
                    <a:lnTo>
                      <a:pt x="15" y="44"/>
                    </a:lnTo>
                    <a:close/>
                    <a:moveTo>
                      <a:pt x="130" y="46"/>
                    </a:moveTo>
                    <a:cubicBezTo>
                      <a:pt x="127" y="44"/>
                      <a:pt x="127" y="44"/>
                      <a:pt x="127" y="44"/>
                    </a:cubicBezTo>
                    <a:cubicBezTo>
                      <a:pt x="128" y="43"/>
                      <a:pt x="128" y="42"/>
                      <a:pt x="129" y="42"/>
                    </a:cubicBezTo>
                    <a:cubicBezTo>
                      <a:pt x="129" y="41"/>
                      <a:pt x="129" y="41"/>
                      <a:pt x="130" y="41"/>
                    </a:cubicBezTo>
                    <a:cubicBezTo>
                      <a:pt x="133" y="43"/>
                      <a:pt x="133" y="43"/>
                      <a:pt x="133" y="43"/>
                    </a:cubicBezTo>
                    <a:cubicBezTo>
                      <a:pt x="132" y="44"/>
                      <a:pt x="132" y="44"/>
                      <a:pt x="132" y="44"/>
                    </a:cubicBezTo>
                    <a:cubicBezTo>
                      <a:pt x="131" y="45"/>
                      <a:pt x="131" y="46"/>
                      <a:pt x="130" y="46"/>
                    </a:cubicBezTo>
                    <a:close/>
                    <a:moveTo>
                      <a:pt x="111" y="46"/>
                    </a:moveTo>
                    <a:cubicBezTo>
                      <a:pt x="110" y="45"/>
                      <a:pt x="110" y="45"/>
                      <a:pt x="110" y="45"/>
                    </a:cubicBezTo>
                    <a:cubicBezTo>
                      <a:pt x="110" y="45"/>
                      <a:pt x="110" y="44"/>
                      <a:pt x="109" y="44"/>
                    </a:cubicBezTo>
                    <a:cubicBezTo>
                      <a:pt x="109" y="44"/>
                      <a:pt x="109" y="44"/>
                      <a:pt x="108" y="43"/>
                    </a:cubicBezTo>
                    <a:cubicBezTo>
                      <a:pt x="110" y="40"/>
                      <a:pt x="110" y="40"/>
                      <a:pt x="110" y="40"/>
                    </a:cubicBezTo>
                    <a:cubicBezTo>
                      <a:pt x="111" y="40"/>
                      <a:pt x="111" y="41"/>
                      <a:pt x="111" y="41"/>
                    </a:cubicBezTo>
                    <a:cubicBezTo>
                      <a:pt x="112" y="41"/>
                      <a:pt x="113" y="42"/>
                      <a:pt x="113" y="42"/>
                    </a:cubicBezTo>
                    <a:lnTo>
                      <a:pt x="111" y="46"/>
                    </a:lnTo>
                    <a:close/>
                    <a:moveTo>
                      <a:pt x="32" y="45"/>
                    </a:moveTo>
                    <a:cubicBezTo>
                      <a:pt x="31" y="44"/>
                      <a:pt x="30" y="42"/>
                      <a:pt x="30" y="41"/>
                    </a:cubicBezTo>
                    <a:cubicBezTo>
                      <a:pt x="30" y="41"/>
                      <a:pt x="30" y="40"/>
                      <a:pt x="30" y="40"/>
                    </a:cubicBezTo>
                    <a:cubicBezTo>
                      <a:pt x="34" y="40"/>
                      <a:pt x="34" y="40"/>
                      <a:pt x="34" y="40"/>
                    </a:cubicBezTo>
                    <a:cubicBezTo>
                      <a:pt x="34" y="40"/>
                      <a:pt x="34" y="41"/>
                      <a:pt x="34" y="41"/>
                    </a:cubicBezTo>
                    <a:cubicBezTo>
                      <a:pt x="34" y="41"/>
                      <a:pt x="34" y="41"/>
                      <a:pt x="35" y="42"/>
                    </a:cubicBezTo>
                    <a:lnTo>
                      <a:pt x="32" y="45"/>
                    </a:lnTo>
                    <a:close/>
                    <a:moveTo>
                      <a:pt x="172" y="43"/>
                    </a:moveTo>
                    <a:cubicBezTo>
                      <a:pt x="172" y="43"/>
                      <a:pt x="171" y="42"/>
                      <a:pt x="170" y="42"/>
                    </a:cubicBezTo>
                    <a:cubicBezTo>
                      <a:pt x="169" y="41"/>
                      <a:pt x="169" y="41"/>
                      <a:pt x="169" y="41"/>
                    </a:cubicBezTo>
                    <a:cubicBezTo>
                      <a:pt x="172" y="38"/>
                      <a:pt x="172" y="38"/>
                      <a:pt x="172" y="38"/>
                    </a:cubicBezTo>
                    <a:cubicBezTo>
                      <a:pt x="172" y="38"/>
                      <a:pt x="172" y="38"/>
                      <a:pt x="172" y="38"/>
                    </a:cubicBezTo>
                    <a:cubicBezTo>
                      <a:pt x="173" y="39"/>
                      <a:pt x="174" y="40"/>
                      <a:pt x="175" y="41"/>
                    </a:cubicBezTo>
                    <a:lnTo>
                      <a:pt x="172" y="43"/>
                    </a:lnTo>
                    <a:close/>
                    <a:moveTo>
                      <a:pt x="97" y="43"/>
                    </a:moveTo>
                    <a:cubicBezTo>
                      <a:pt x="97" y="42"/>
                      <a:pt x="97" y="42"/>
                      <a:pt x="97" y="42"/>
                    </a:cubicBezTo>
                    <a:cubicBezTo>
                      <a:pt x="94" y="42"/>
                      <a:pt x="94" y="42"/>
                      <a:pt x="94" y="42"/>
                    </a:cubicBezTo>
                    <a:cubicBezTo>
                      <a:pt x="94" y="41"/>
                      <a:pt x="94" y="40"/>
                      <a:pt x="95" y="39"/>
                    </a:cubicBezTo>
                    <a:cubicBezTo>
                      <a:pt x="95" y="39"/>
                      <a:pt x="96" y="38"/>
                      <a:pt x="98" y="38"/>
                    </a:cubicBezTo>
                    <a:cubicBezTo>
                      <a:pt x="99" y="42"/>
                      <a:pt x="99" y="42"/>
                      <a:pt x="99" y="42"/>
                    </a:cubicBezTo>
                    <a:cubicBezTo>
                      <a:pt x="99" y="42"/>
                      <a:pt x="98" y="42"/>
                      <a:pt x="98" y="42"/>
                    </a:cubicBezTo>
                    <a:cubicBezTo>
                      <a:pt x="98" y="42"/>
                      <a:pt x="98" y="42"/>
                      <a:pt x="98" y="42"/>
                    </a:cubicBezTo>
                    <a:cubicBezTo>
                      <a:pt x="97" y="42"/>
                      <a:pt x="97" y="42"/>
                      <a:pt x="97" y="42"/>
                    </a:cubicBezTo>
                    <a:cubicBezTo>
                      <a:pt x="97" y="42"/>
                      <a:pt x="97" y="43"/>
                      <a:pt x="97" y="43"/>
                    </a:cubicBezTo>
                    <a:close/>
                    <a:moveTo>
                      <a:pt x="105" y="41"/>
                    </a:moveTo>
                    <a:cubicBezTo>
                      <a:pt x="104" y="41"/>
                      <a:pt x="103" y="40"/>
                      <a:pt x="103" y="40"/>
                    </a:cubicBezTo>
                    <a:cubicBezTo>
                      <a:pt x="103" y="40"/>
                      <a:pt x="103" y="40"/>
                      <a:pt x="103" y="40"/>
                    </a:cubicBezTo>
                    <a:cubicBezTo>
                      <a:pt x="101" y="36"/>
                      <a:pt x="101" y="36"/>
                      <a:pt x="101" y="36"/>
                    </a:cubicBezTo>
                    <a:cubicBezTo>
                      <a:pt x="102" y="36"/>
                      <a:pt x="103" y="36"/>
                      <a:pt x="103" y="36"/>
                    </a:cubicBezTo>
                    <a:cubicBezTo>
                      <a:pt x="104" y="36"/>
                      <a:pt x="105" y="36"/>
                      <a:pt x="107" y="38"/>
                    </a:cubicBezTo>
                    <a:lnTo>
                      <a:pt x="105" y="41"/>
                    </a:lnTo>
                    <a:close/>
                    <a:moveTo>
                      <a:pt x="19" y="41"/>
                    </a:moveTo>
                    <a:cubicBezTo>
                      <a:pt x="19" y="37"/>
                      <a:pt x="19" y="37"/>
                      <a:pt x="19" y="37"/>
                    </a:cubicBezTo>
                    <a:cubicBezTo>
                      <a:pt x="20" y="37"/>
                      <a:pt x="21" y="37"/>
                      <a:pt x="23" y="37"/>
                    </a:cubicBezTo>
                    <a:cubicBezTo>
                      <a:pt x="23" y="41"/>
                      <a:pt x="23" y="41"/>
                      <a:pt x="23" y="41"/>
                    </a:cubicBezTo>
                    <a:cubicBezTo>
                      <a:pt x="22" y="41"/>
                      <a:pt x="20" y="41"/>
                      <a:pt x="19" y="41"/>
                    </a:cubicBezTo>
                    <a:close/>
                    <a:moveTo>
                      <a:pt x="135" y="40"/>
                    </a:moveTo>
                    <a:cubicBezTo>
                      <a:pt x="132" y="38"/>
                      <a:pt x="132" y="38"/>
                      <a:pt x="132" y="38"/>
                    </a:cubicBezTo>
                    <a:cubicBezTo>
                      <a:pt x="133" y="37"/>
                      <a:pt x="133" y="36"/>
                      <a:pt x="134" y="35"/>
                    </a:cubicBezTo>
                    <a:cubicBezTo>
                      <a:pt x="138" y="37"/>
                      <a:pt x="138" y="37"/>
                      <a:pt x="138" y="37"/>
                    </a:cubicBezTo>
                    <a:cubicBezTo>
                      <a:pt x="137" y="38"/>
                      <a:pt x="136" y="39"/>
                      <a:pt x="135" y="40"/>
                    </a:cubicBezTo>
                    <a:close/>
                    <a:moveTo>
                      <a:pt x="28" y="40"/>
                    </a:moveTo>
                    <a:cubicBezTo>
                      <a:pt x="27" y="38"/>
                      <a:pt x="27" y="38"/>
                      <a:pt x="27" y="38"/>
                    </a:cubicBezTo>
                    <a:cubicBezTo>
                      <a:pt x="26" y="36"/>
                      <a:pt x="26" y="36"/>
                      <a:pt x="26" y="36"/>
                    </a:cubicBezTo>
                    <a:cubicBezTo>
                      <a:pt x="27" y="35"/>
                      <a:pt x="29" y="35"/>
                      <a:pt x="30" y="35"/>
                    </a:cubicBezTo>
                    <a:cubicBezTo>
                      <a:pt x="30" y="35"/>
                      <a:pt x="30" y="35"/>
                      <a:pt x="31" y="35"/>
                    </a:cubicBezTo>
                    <a:cubicBezTo>
                      <a:pt x="31" y="39"/>
                      <a:pt x="31" y="39"/>
                      <a:pt x="31" y="39"/>
                    </a:cubicBezTo>
                    <a:cubicBezTo>
                      <a:pt x="31" y="39"/>
                      <a:pt x="30" y="39"/>
                      <a:pt x="30" y="39"/>
                    </a:cubicBezTo>
                    <a:cubicBezTo>
                      <a:pt x="29" y="39"/>
                      <a:pt x="28" y="39"/>
                      <a:pt x="28" y="40"/>
                    </a:cubicBezTo>
                    <a:close/>
                    <a:moveTo>
                      <a:pt x="166" y="38"/>
                    </a:moveTo>
                    <a:cubicBezTo>
                      <a:pt x="166" y="38"/>
                      <a:pt x="166" y="38"/>
                      <a:pt x="166" y="38"/>
                    </a:cubicBezTo>
                    <a:cubicBezTo>
                      <a:pt x="165" y="37"/>
                      <a:pt x="165" y="37"/>
                      <a:pt x="164" y="36"/>
                    </a:cubicBezTo>
                    <a:cubicBezTo>
                      <a:pt x="163" y="35"/>
                      <a:pt x="163" y="35"/>
                      <a:pt x="163" y="35"/>
                    </a:cubicBezTo>
                    <a:cubicBezTo>
                      <a:pt x="167" y="32"/>
                      <a:pt x="167" y="32"/>
                      <a:pt x="167" y="32"/>
                    </a:cubicBezTo>
                    <a:cubicBezTo>
                      <a:pt x="169" y="35"/>
                      <a:pt x="169" y="35"/>
                      <a:pt x="169" y="35"/>
                    </a:cubicBezTo>
                    <a:lnTo>
                      <a:pt x="166" y="38"/>
                    </a:lnTo>
                    <a:close/>
                    <a:moveTo>
                      <a:pt x="139" y="33"/>
                    </a:moveTo>
                    <a:cubicBezTo>
                      <a:pt x="136" y="31"/>
                      <a:pt x="136" y="31"/>
                      <a:pt x="136" y="31"/>
                    </a:cubicBezTo>
                    <a:cubicBezTo>
                      <a:pt x="137" y="30"/>
                      <a:pt x="138" y="28"/>
                      <a:pt x="139" y="27"/>
                    </a:cubicBezTo>
                    <a:cubicBezTo>
                      <a:pt x="141" y="30"/>
                      <a:pt x="141" y="30"/>
                      <a:pt x="141" y="30"/>
                    </a:cubicBezTo>
                    <a:cubicBezTo>
                      <a:pt x="141" y="31"/>
                      <a:pt x="140" y="32"/>
                      <a:pt x="139" y="33"/>
                    </a:cubicBezTo>
                    <a:close/>
                    <a:moveTo>
                      <a:pt x="161" y="33"/>
                    </a:moveTo>
                    <a:cubicBezTo>
                      <a:pt x="161" y="32"/>
                      <a:pt x="160" y="32"/>
                      <a:pt x="159" y="32"/>
                    </a:cubicBezTo>
                    <a:cubicBezTo>
                      <a:pt x="158" y="31"/>
                      <a:pt x="158" y="30"/>
                      <a:pt x="158" y="29"/>
                    </a:cubicBezTo>
                    <a:cubicBezTo>
                      <a:pt x="160" y="28"/>
                      <a:pt x="160" y="28"/>
                      <a:pt x="160" y="28"/>
                    </a:cubicBezTo>
                    <a:cubicBezTo>
                      <a:pt x="160" y="28"/>
                      <a:pt x="160" y="28"/>
                      <a:pt x="160" y="28"/>
                    </a:cubicBezTo>
                    <a:cubicBezTo>
                      <a:pt x="161" y="28"/>
                      <a:pt x="161" y="28"/>
                      <a:pt x="162" y="28"/>
                    </a:cubicBezTo>
                    <a:cubicBezTo>
                      <a:pt x="162" y="28"/>
                      <a:pt x="162" y="28"/>
                      <a:pt x="162" y="28"/>
                    </a:cubicBezTo>
                    <a:cubicBezTo>
                      <a:pt x="162" y="28"/>
                      <a:pt x="162" y="28"/>
                      <a:pt x="162" y="28"/>
                    </a:cubicBezTo>
                    <a:cubicBezTo>
                      <a:pt x="162" y="29"/>
                      <a:pt x="163" y="29"/>
                      <a:pt x="163" y="29"/>
                    </a:cubicBezTo>
                    <a:lnTo>
                      <a:pt x="161" y="33"/>
                    </a:lnTo>
                    <a:close/>
                    <a:moveTo>
                      <a:pt x="145" y="28"/>
                    </a:moveTo>
                    <a:cubicBezTo>
                      <a:pt x="142" y="25"/>
                      <a:pt x="142" y="25"/>
                      <a:pt x="142" y="25"/>
                    </a:cubicBezTo>
                    <a:cubicBezTo>
                      <a:pt x="143" y="25"/>
                      <a:pt x="143" y="25"/>
                      <a:pt x="143" y="25"/>
                    </a:cubicBezTo>
                    <a:cubicBezTo>
                      <a:pt x="143" y="24"/>
                      <a:pt x="144" y="23"/>
                      <a:pt x="145" y="23"/>
                    </a:cubicBezTo>
                    <a:cubicBezTo>
                      <a:pt x="148" y="25"/>
                      <a:pt x="148" y="25"/>
                      <a:pt x="148" y="25"/>
                    </a:cubicBezTo>
                    <a:cubicBezTo>
                      <a:pt x="147" y="26"/>
                      <a:pt x="146" y="27"/>
                      <a:pt x="145" y="28"/>
                    </a:cubicBezTo>
                    <a:close/>
                    <a:moveTo>
                      <a:pt x="157" y="25"/>
                    </a:moveTo>
                    <a:cubicBezTo>
                      <a:pt x="159" y="25"/>
                      <a:pt x="159" y="25"/>
                      <a:pt x="159" y="25"/>
                    </a:cubicBezTo>
                    <a:cubicBezTo>
                      <a:pt x="157" y="25"/>
                      <a:pt x="157" y="25"/>
                      <a:pt x="157" y="25"/>
                    </a:cubicBezTo>
                    <a:cubicBezTo>
                      <a:pt x="157" y="23"/>
                      <a:pt x="157" y="23"/>
                      <a:pt x="157" y="23"/>
                    </a:cubicBezTo>
                    <a:cubicBezTo>
                      <a:pt x="157" y="22"/>
                      <a:pt x="157" y="21"/>
                      <a:pt x="158" y="20"/>
                    </a:cubicBezTo>
                    <a:cubicBezTo>
                      <a:pt x="162" y="21"/>
                      <a:pt x="162" y="21"/>
                      <a:pt x="162" y="21"/>
                    </a:cubicBezTo>
                    <a:cubicBezTo>
                      <a:pt x="161" y="21"/>
                      <a:pt x="161" y="22"/>
                      <a:pt x="161" y="23"/>
                    </a:cubicBezTo>
                    <a:cubicBezTo>
                      <a:pt x="161" y="24"/>
                      <a:pt x="161" y="24"/>
                      <a:pt x="161" y="24"/>
                    </a:cubicBezTo>
                    <a:lnTo>
                      <a:pt x="157" y="25"/>
                    </a:lnTo>
                    <a:close/>
                    <a:moveTo>
                      <a:pt x="144" y="21"/>
                    </a:moveTo>
                    <a:cubicBezTo>
                      <a:pt x="144" y="20"/>
                      <a:pt x="144" y="19"/>
                      <a:pt x="144" y="18"/>
                    </a:cubicBezTo>
                    <a:cubicBezTo>
                      <a:pt x="144" y="17"/>
                      <a:pt x="144" y="17"/>
                      <a:pt x="144" y="16"/>
                    </a:cubicBezTo>
                    <a:cubicBezTo>
                      <a:pt x="148" y="17"/>
                      <a:pt x="148" y="17"/>
                      <a:pt x="148" y="17"/>
                    </a:cubicBezTo>
                    <a:cubicBezTo>
                      <a:pt x="148" y="17"/>
                      <a:pt x="148" y="17"/>
                      <a:pt x="148" y="18"/>
                    </a:cubicBezTo>
                    <a:cubicBezTo>
                      <a:pt x="148" y="18"/>
                      <a:pt x="148" y="19"/>
                      <a:pt x="148" y="20"/>
                    </a:cubicBezTo>
                    <a:lnTo>
                      <a:pt x="144" y="21"/>
                    </a:lnTo>
                    <a:close/>
                    <a:moveTo>
                      <a:pt x="157" y="17"/>
                    </a:moveTo>
                    <a:cubicBezTo>
                      <a:pt x="157" y="16"/>
                      <a:pt x="157" y="15"/>
                      <a:pt x="157" y="15"/>
                    </a:cubicBezTo>
                    <a:cubicBezTo>
                      <a:pt x="157" y="14"/>
                      <a:pt x="157" y="14"/>
                      <a:pt x="157" y="14"/>
                    </a:cubicBezTo>
                    <a:cubicBezTo>
                      <a:pt x="157" y="13"/>
                      <a:pt x="157" y="13"/>
                      <a:pt x="157" y="12"/>
                    </a:cubicBezTo>
                    <a:cubicBezTo>
                      <a:pt x="161" y="13"/>
                      <a:pt x="161" y="13"/>
                      <a:pt x="161" y="13"/>
                    </a:cubicBezTo>
                    <a:cubicBezTo>
                      <a:pt x="161" y="14"/>
                      <a:pt x="161" y="14"/>
                      <a:pt x="161" y="15"/>
                    </a:cubicBezTo>
                    <a:cubicBezTo>
                      <a:pt x="161" y="15"/>
                      <a:pt x="161" y="16"/>
                      <a:pt x="161" y="16"/>
                    </a:cubicBezTo>
                    <a:lnTo>
                      <a:pt x="157" y="17"/>
                    </a:lnTo>
                    <a:close/>
                    <a:moveTo>
                      <a:pt x="144" y="13"/>
                    </a:moveTo>
                    <a:cubicBezTo>
                      <a:pt x="144" y="12"/>
                      <a:pt x="144" y="12"/>
                      <a:pt x="144" y="12"/>
                    </a:cubicBezTo>
                    <a:cubicBezTo>
                      <a:pt x="144" y="11"/>
                      <a:pt x="143" y="11"/>
                      <a:pt x="143" y="10"/>
                    </a:cubicBezTo>
                    <a:cubicBezTo>
                      <a:pt x="145" y="9"/>
                      <a:pt x="145" y="9"/>
                      <a:pt x="145" y="9"/>
                    </a:cubicBezTo>
                    <a:cubicBezTo>
                      <a:pt x="144" y="9"/>
                      <a:pt x="144" y="9"/>
                      <a:pt x="144" y="9"/>
                    </a:cubicBezTo>
                    <a:cubicBezTo>
                      <a:pt x="144" y="5"/>
                      <a:pt x="144" y="5"/>
                      <a:pt x="144" y="5"/>
                    </a:cubicBezTo>
                    <a:cubicBezTo>
                      <a:pt x="148" y="5"/>
                      <a:pt x="148" y="5"/>
                      <a:pt x="148" y="5"/>
                    </a:cubicBezTo>
                    <a:cubicBezTo>
                      <a:pt x="148" y="9"/>
                      <a:pt x="148" y="9"/>
                      <a:pt x="148" y="9"/>
                    </a:cubicBezTo>
                    <a:cubicBezTo>
                      <a:pt x="147" y="9"/>
                      <a:pt x="147" y="9"/>
                      <a:pt x="147" y="9"/>
                    </a:cubicBezTo>
                    <a:cubicBezTo>
                      <a:pt x="148" y="9"/>
                      <a:pt x="148" y="10"/>
                      <a:pt x="148" y="12"/>
                    </a:cubicBezTo>
                    <a:lnTo>
                      <a:pt x="144" y="13"/>
                    </a:lnTo>
                    <a:close/>
                    <a:moveTo>
                      <a:pt x="157" y="9"/>
                    </a:moveTo>
                    <a:cubicBezTo>
                      <a:pt x="157" y="9"/>
                      <a:pt x="157" y="8"/>
                      <a:pt x="157" y="8"/>
                    </a:cubicBezTo>
                    <a:cubicBezTo>
                      <a:pt x="157" y="7"/>
                      <a:pt x="157" y="7"/>
                      <a:pt x="157" y="7"/>
                    </a:cubicBezTo>
                    <a:cubicBezTo>
                      <a:pt x="158" y="4"/>
                      <a:pt x="158" y="4"/>
                      <a:pt x="158" y="4"/>
                    </a:cubicBezTo>
                    <a:cubicBezTo>
                      <a:pt x="162" y="5"/>
                      <a:pt x="162" y="5"/>
                      <a:pt x="162" y="5"/>
                    </a:cubicBezTo>
                    <a:cubicBezTo>
                      <a:pt x="161" y="8"/>
                      <a:pt x="161" y="8"/>
                      <a:pt x="161" y="8"/>
                    </a:cubicBezTo>
                    <a:cubicBezTo>
                      <a:pt x="161" y="8"/>
                      <a:pt x="161" y="8"/>
                      <a:pt x="161" y="8"/>
                    </a:cubicBezTo>
                    <a:lnTo>
                      <a:pt x="157" y="9"/>
                    </a:lnTo>
                    <a:close/>
                    <a:moveTo>
                      <a:pt x="155" y="9"/>
                    </a:moveTo>
                    <a:cubicBezTo>
                      <a:pt x="152" y="9"/>
                      <a:pt x="152" y="9"/>
                      <a:pt x="152" y="9"/>
                    </a:cubicBezTo>
                    <a:cubicBezTo>
                      <a:pt x="152" y="6"/>
                      <a:pt x="152" y="6"/>
                      <a:pt x="152" y="6"/>
                    </a:cubicBezTo>
                    <a:cubicBezTo>
                      <a:pt x="151" y="6"/>
                      <a:pt x="151" y="6"/>
                      <a:pt x="151" y="6"/>
                    </a:cubicBezTo>
                    <a:cubicBezTo>
                      <a:pt x="151" y="3"/>
                      <a:pt x="151" y="3"/>
                      <a:pt x="151" y="3"/>
                    </a:cubicBezTo>
                    <a:cubicBezTo>
                      <a:pt x="155" y="4"/>
                      <a:pt x="155" y="4"/>
                      <a:pt x="155" y="4"/>
                    </a:cubicBezTo>
                    <a:lnTo>
                      <a:pt x="155" y="9"/>
                    </a:lnTo>
                    <a:close/>
                    <a:moveTo>
                      <a:pt x="159" y="4"/>
                    </a:moveTo>
                    <a:cubicBezTo>
                      <a:pt x="155" y="4"/>
                      <a:pt x="155" y="4"/>
                      <a:pt x="155" y="4"/>
                    </a:cubicBezTo>
                    <a:cubicBezTo>
                      <a:pt x="155" y="0"/>
                      <a:pt x="155" y="0"/>
                      <a:pt x="155" y="0"/>
                    </a:cubicBezTo>
                    <a:cubicBezTo>
                      <a:pt x="159" y="0"/>
                      <a:pt x="159" y="0"/>
                      <a:pt x="159" y="0"/>
                    </a:cubicBezTo>
                    <a:lnTo>
                      <a:pt x="159" y="4"/>
                    </a:lnTo>
                    <a:close/>
                  </a:path>
                </a:pathLst>
              </a:custGeom>
              <a:solidFill>
                <a:schemeClr val="bg2"/>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68" name="Freeform 1607">
                <a:extLst>
                  <a:ext uri="{FF2B5EF4-FFF2-40B4-BE49-F238E27FC236}">
                    <a16:creationId xmlns:a16="http://schemas.microsoft.com/office/drawing/2014/main" id="{458656C8-75C5-4D70-BE89-4DE2FA940291}"/>
                  </a:ext>
                </a:extLst>
              </p:cNvPr>
              <p:cNvSpPr>
                <a:spLocks/>
              </p:cNvSpPr>
              <p:nvPr/>
            </p:nvSpPr>
            <p:spPr bwMode="auto">
              <a:xfrm>
                <a:off x="5670751" y="3003650"/>
                <a:ext cx="46039" cy="42864"/>
              </a:xfrm>
              <a:custGeom>
                <a:avLst/>
                <a:gdLst>
                  <a:gd name="T0" fmla="*/ 13 w 35"/>
                  <a:gd name="T1" fmla="*/ 4 h 34"/>
                  <a:gd name="T2" fmla="*/ 4 w 35"/>
                  <a:gd name="T3" fmla="*/ 16 h 34"/>
                  <a:gd name="T4" fmla="*/ 3 w 35"/>
                  <a:gd name="T5" fmla="*/ 31 h 34"/>
                  <a:gd name="T6" fmla="*/ 13 w 35"/>
                  <a:gd name="T7" fmla="*/ 31 h 34"/>
                  <a:gd name="T8" fmla="*/ 22 w 35"/>
                  <a:gd name="T9" fmla="*/ 34 h 34"/>
                  <a:gd name="T10" fmla="*/ 29 w 35"/>
                  <a:gd name="T11" fmla="*/ 25 h 34"/>
                  <a:gd name="T12" fmla="*/ 19 w 35"/>
                  <a:gd name="T13" fmla="*/ 21 h 34"/>
                  <a:gd name="T14" fmla="*/ 30 w 35"/>
                  <a:gd name="T15" fmla="*/ 13 h 34"/>
                  <a:gd name="T16" fmla="*/ 28 w 35"/>
                  <a:gd name="T17" fmla="*/ 2 h 34"/>
                  <a:gd name="T18" fmla="*/ 26 w 35"/>
                  <a:gd name="T19" fmla="*/ 0 h 34"/>
                  <a:gd name="T20" fmla="*/ 21 w 35"/>
                  <a:gd name="T21" fmla="*/ 4 h 34"/>
                  <a:gd name="T22" fmla="*/ 13 w 35"/>
                  <a:gd name="T23" fmla="*/ 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 h="34">
                    <a:moveTo>
                      <a:pt x="13" y="4"/>
                    </a:moveTo>
                    <a:cubicBezTo>
                      <a:pt x="12" y="6"/>
                      <a:pt x="7" y="13"/>
                      <a:pt x="4" y="16"/>
                    </a:cubicBezTo>
                    <a:cubicBezTo>
                      <a:pt x="0" y="21"/>
                      <a:pt x="2" y="29"/>
                      <a:pt x="3" y="31"/>
                    </a:cubicBezTo>
                    <a:cubicBezTo>
                      <a:pt x="5" y="34"/>
                      <a:pt x="10" y="33"/>
                      <a:pt x="13" y="31"/>
                    </a:cubicBezTo>
                    <a:cubicBezTo>
                      <a:pt x="16" y="29"/>
                      <a:pt x="18" y="30"/>
                      <a:pt x="22" y="34"/>
                    </a:cubicBezTo>
                    <a:cubicBezTo>
                      <a:pt x="24" y="31"/>
                      <a:pt x="26" y="28"/>
                      <a:pt x="29" y="25"/>
                    </a:cubicBezTo>
                    <a:cubicBezTo>
                      <a:pt x="25" y="22"/>
                      <a:pt x="21" y="22"/>
                      <a:pt x="19" y="21"/>
                    </a:cubicBezTo>
                    <a:cubicBezTo>
                      <a:pt x="18" y="19"/>
                      <a:pt x="25" y="14"/>
                      <a:pt x="30" y="13"/>
                    </a:cubicBezTo>
                    <a:cubicBezTo>
                      <a:pt x="35" y="12"/>
                      <a:pt x="32" y="6"/>
                      <a:pt x="28" y="2"/>
                    </a:cubicBezTo>
                    <a:cubicBezTo>
                      <a:pt x="27" y="2"/>
                      <a:pt x="27" y="1"/>
                      <a:pt x="26" y="0"/>
                    </a:cubicBezTo>
                    <a:cubicBezTo>
                      <a:pt x="23" y="2"/>
                      <a:pt x="22" y="3"/>
                      <a:pt x="21" y="4"/>
                    </a:cubicBezTo>
                    <a:cubicBezTo>
                      <a:pt x="20" y="5"/>
                      <a:pt x="17" y="5"/>
                      <a:pt x="13" y="4"/>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69" name="Freeform 1608">
                <a:extLst>
                  <a:ext uri="{FF2B5EF4-FFF2-40B4-BE49-F238E27FC236}">
                    <a16:creationId xmlns:a16="http://schemas.microsoft.com/office/drawing/2014/main" id="{B68834FC-6301-4A23-931A-CAA3778DD081}"/>
                  </a:ext>
                </a:extLst>
              </p:cNvPr>
              <p:cNvSpPr>
                <a:spLocks/>
              </p:cNvSpPr>
              <p:nvPr/>
            </p:nvSpPr>
            <p:spPr bwMode="auto">
              <a:xfrm>
                <a:off x="5550096" y="2882996"/>
                <a:ext cx="153993" cy="127004"/>
              </a:xfrm>
              <a:custGeom>
                <a:avLst/>
                <a:gdLst>
                  <a:gd name="T0" fmla="*/ 22 w 120"/>
                  <a:gd name="T1" fmla="*/ 16 h 102"/>
                  <a:gd name="T2" fmla="*/ 12 w 120"/>
                  <a:gd name="T3" fmla="*/ 26 h 102"/>
                  <a:gd name="T4" fmla="*/ 6 w 120"/>
                  <a:gd name="T5" fmla="*/ 43 h 102"/>
                  <a:gd name="T6" fmla="*/ 5 w 120"/>
                  <a:gd name="T7" fmla="*/ 67 h 102"/>
                  <a:gd name="T8" fmla="*/ 19 w 120"/>
                  <a:gd name="T9" fmla="*/ 68 h 102"/>
                  <a:gd name="T10" fmla="*/ 25 w 120"/>
                  <a:gd name="T11" fmla="*/ 62 h 102"/>
                  <a:gd name="T12" fmla="*/ 33 w 120"/>
                  <a:gd name="T13" fmla="*/ 60 h 102"/>
                  <a:gd name="T14" fmla="*/ 44 w 120"/>
                  <a:gd name="T15" fmla="*/ 65 h 102"/>
                  <a:gd name="T16" fmla="*/ 52 w 120"/>
                  <a:gd name="T17" fmla="*/ 65 h 102"/>
                  <a:gd name="T18" fmla="*/ 69 w 120"/>
                  <a:gd name="T19" fmla="*/ 65 h 102"/>
                  <a:gd name="T20" fmla="*/ 107 w 120"/>
                  <a:gd name="T21" fmla="*/ 101 h 102"/>
                  <a:gd name="T22" fmla="*/ 107 w 120"/>
                  <a:gd name="T23" fmla="*/ 101 h 102"/>
                  <a:gd name="T24" fmla="*/ 115 w 120"/>
                  <a:gd name="T25" fmla="*/ 101 h 102"/>
                  <a:gd name="T26" fmla="*/ 120 w 120"/>
                  <a:gd name="T27" fmla="*/ 97 h 102"/>
                  <a:gd name="T28" fmla="*/ 101 w 120"/>
                  <a:gd name="T29" fmla="*/ 76 h 102"/>
                  <a:gd name="T30" fmla="*/ 73 w 120"/>
                  <a:gd name="T31" fmla="*/ 57 h 102"/>
                  <a:gd name="T32" fmla="*/ 62 w 120"/>
                  <a:gd name="T33" fmla="*/ 46 h 102"/>
                  <a:gd name="T34" fmla="*/ 49 w 120"/>
                  <a:gd name="T35" fmla="*/ 20 h 102"/>
                  <a:gd name="T36" fmla="*/ 39 w 120"/>
                  <a:gd name="T37" fmla="*/ 0 h 102"/>
                  <a:gd name="T38" fmla="*/ 22 w 120"/>
                  <a:gd name="T39" fmla="*/ 16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0" h="102">
                    <a:moveTo>
                      <a:pt x="22" y="16"/>
                    </a:moveTo>
                    <a:cubicBezTo>
                      <a:pt x="19" y="19"/>
                      <a:pt x="11" y="20"/>
                      <a:pt x="12" y="26"/>
                    </a:cubicBezTo>
                    <a:cubicBezTo>
                      <a:pt x="13" y="31"/>
                      <a:pt x="11" y="37"/>
                      <a:pt x="6" y="43"/>
                    </a:cubicBezTo>
                    <a:cubicBezTo>
                      <a:pt x="0" y="50"/>
                      <a:pt x="4" y="59"/>
                      <a:pt x="5" y="67"/>
                    </a:cubicBezTo>
                    <a:cubicBezTo>
                      <a:pt x="11" y="67"/>
                      <a:pt x="18" y="67"/>
                      <a:pt x="19" y="68"/>
                    </a:cubicBezTo>
                    <a:cubicBezTo>
                      <a:pt x="22" y="71"/>
                      <a:pt x="23" y="68"/>
                      <a:pt x="25" y="62"/>
                    </a:cubicBezTo>
                    <a:cubicBezTo>
                      <a:pt x="27" y="57"/>
                      <a:pt x="30" y="57"/>
                      <a:pt x="33" y="60"/>
                    </a:cubicBezTo>
                    <a:cubicBezTo>
                      <a:pt x="36" y="63"/>
                      <a:pt x="39" y="67"/>
                      <a:pt x="44" y="65"/>
                    </a:cubicBezTo>
                    <a:cubicBezTo>
                      <a:pt x="50" y="62"/>
                      <a:pt x="49" y="63"/>
                      <a:pt x="52" y="65"/>
                    </a:cubicBezTo>
                    <a:cubicBezTo>
                      <a:pt x="55" y="66"/>
                      <a:pt x="66" y="64"/>
                      <a:pt x="69" y="65"/>
                    </a:cubicBezTo>
                    <a:cubicBezTo>
                      <a:pt x="73" y="65"/>
                      <a:pt x="107" y="101"/>
                      <a:pt x="107" y="101"/>
                    </a:cubicBezTo>
                    <a:cubicBezTo>
                      <a:pt x="107" y="101"/>
                      <a:pt x="107" y="101"/>
                      <a:pt x="107" y="101"/>
                    </a:cubicBezTo>
                    <a:cubicBezTo>
                      <a:pt x="111" y="102"/>
                      <a:pt x="114" y="102"/>
                      <a:pt x="115" y="101"/>
                    </a:cubicBezTo>
                    <a:cubicBezTo>
                      <a:pt x="116" y="100"/>
                      <a:pt x="117" y="99"/>
                      <a:pt x="120" y="97"/>
                    </a:cubicBezTo>
                    <a:cubicBezTo>
                      <a:pt x="115" y="93"/>
                      <a:pt x="109" y="87"/>
                      <a:pt x="101" y="76"/>
                    </a:cubicBezTo>
                    <a:cubicBezTo>
                      <a:pt x="91" y="64"/>
                      <a:pt x="79" y="57"/>
                      <a:pt x="73" y="57"/>
                    </a:cubicBezTo>
                    <a:cubicBezTo>
                      <a:pt x="67" y="57"/>
                      <a:pt x="66" y="46"/>
                      <a:pt x="62" y="46"/>
                    </a:cubicBezTo>
                    <a:cubicBezTo>
                      <a:pt x="58" y="45"/>
                      <a:pt x="49" y="30"/>
                      <a:pt x="49" y="20"/>
                    </a:cubicBezTo>
                    <a:cubicBezTo>
                      <a:pt x="49" y="14"/>
                      <a:pt x="44" y="7"/>
                      <a:pt x="39" y="0"/>
                    </a:cubicBezTo>
                    <a:cubicBezTo>
                      <a:pt x="33" y="10"/>
                      <a:pt x="24" y="14"/>
                      <a:pt x="22" y="16"/>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70" name="Freeform 1609">
                <a:extLst>
                  <a:ext uri="{FF2B5EF4-FFF2-40B4-BE49-F238E27FC236}">
                    <a16:creationId xmlns:a16="http://schemas.microsoft.com/office/drawing/2014/main" id="{D442C873-6D56-4D87-9848-3B2CC52CDF01}"/>
                  </a:ext>
                </a:extLst>
              </p:cNvPr>
              <p:cNvSpPr>
                <a:spLocks/>
              </p:cNvSpPr>
              <p:nvPr/>
            </p:nvSpPr>
            <p:spPr bwMode="auto">
              <a:xfrm>
                <a:off x="5472306" y="2954436"/>
                <a:ext cx="341325" cy="258771"/>
              </a:xfrm>
              <a:custGeom>
                <a:avLst/>
                <a:gdLst>
                  <a:gd name="T0" fmla="*/ 19 w 266"/>
                  <a:gd name="T1" fmla="*/ 136 h 207"/>
                  <a:gd name="T2" fmla="*/ 34 w 266"/>
                  <a:gd name="T3" fmla="*/ 155 h 207"/>
                  <a:gd name="T4" fmla="*/ 50 w 266"/>
                  <a:gd name="T5" fmla="*/ 168 h 207"/>
                  <a:gd name="T6" fmla="*/ 50 w 266"/>
                  <a:gd name="T7" fmla="*/ 184 h 207"/>
                  <a:gd name="T8" fmla="*/ 56 w 266"/>
                  <a:gd name="T9" fmla="*/ 186 h 207"/>
                  <a:gd name="T10" fmla="*/ 74 w 266"/>
                  <a:gd name="T11" fmla="*/ 190 h 207"/>
                  <a:gd name="T12" fmla="*/ 94 w 266"/>
                  <a:gd name="T13" fmla="*/ 202 h 207"/>
                  <a:gd name="T14" fmla="*/ 115 w 266"/>
                  <a:gd name="T15" fmla="*/ 205 h 207"/>
                  <a:gd name="T16" fmla="*/ 126 w 266"/>
                  <a:gd name="T17" fmla="*/ 196 h 207"/>
                  <a:gd name="T18" fmla="*/ 142 w 266"/>
                  <a:gd name="T19" fmla="*/ 193 h 207"/>
                  <a:gd name="T20" fmla="*/ 150 w 266"/>
                  <a:gd name="T21" fmla="*/ 196 h 207"/>
                  <a:gd name="T22" fmla="*/ 159 w 266"/>
                  <a:gd name="T23" fmla="*/ 194 h 207"/>
                  <a:gd name="T24" fmla="*/ 173 w 266"/>
                  <a:gd name="T25" fmla="*/ 191 h 207"/>
                  <a:gd name="T26" fmla="*/ 196 w 266"/>
                  <a:gd name="T27" fmla="*/ 179 h 207"/>
                  <a:gd name="T28" fmla="*/ 216 w 266"/>
                  <a:gd name="T29" fmla="*/ 176 h 207"/>
                  <a:gd name="T30" fmla="*/ 263 w 266"/>
                  <a:gd name="T31" fmla="*/ 129 h 207"/>
                  <a:gd name="T32" fmla="*/ 256 w 266"/>
                  <a:gd name="T33" fmla="*/ 125 h 207"/>
                  <a:gd name="T34" fmla="*/ 232 w 266"/>
                  <a:gd name="T35" fmla="*/ 119 h 207"/>
                  <a:gd name="T36" fmla="*/ 197 w 266"/>
                  <a:gd name="T37" fmla="*/ 107 h 207"/>
                  <a:gd name="T38" fmla="*/ 185 w 266"/>
                  <a:gd name="T39" fmla="*/ 96 h 207"/>
                  <a:gd name="T40" fmla="*/ 174 w 266"/>
                  <a:gd name="T41" fmla="*/ 80 h 207"/>
                  <a:gd name="T42" fmla="*/ 177 w 266"/>
                  <a:gd name="T43" fmla="*/ 74 h 207"/>
                  <a:gd name="T44" fmla="*/ 168 w 266"/>
                  <a:gd name="T45" fmla="*/ 71 h 207"/>
                  <a:gd name="T46" fmla="*/ 158 w 266"/>
                  <a:gd name="T47" fmla="*/ 71 h 207"/>
                  <a:gd name="T48" fmla="*/ 159 w 266"/>
                  <a:gd name="T49" fmla="*/ 56 h 207"/>
                  <a:gd name="T50" fmla="*/ 168 w 266"/>
                  <a:gd name="T51" fmla="*/ 44 h 207"/>
                  <a:gd name="T52" fmla="*/ 130 w 266"/>
                  <a:gd name="T53" fmla="*/ 8 h 207"/>
                  <a:gd name="T54" fmla="*/ 113 w 266"/>
                  <a:gd name="T55" fmla="*/ 8 h 207"/>
                  <a:gd name="T56" fmla="*/ 105 w 266"/>
                  <a:gd name="T57" fmla="*/ 8 h 207"/>
                  <a:gd name="T58" fmla="*/ 94 w 266"/>
                  <a:gd name="T59" fmla="*/ 3 h 207"/>
                  <a:gd name="T60" fmla="*/ 86 w 266"/>
                  <a:gd name="T61" fmla="*/ 5 h 207"/>
                  <a:gd name="T62" fmla="*/ 80 w 266"/>
                  <a:gd name="T63" fmla="*/ 11 h 207"/>
                  <a:gd name="T64" fmla="*/ 66 w 266"/>
                  <a:gd name="T65" fmla="*/ 10 h 207"/>
                  <a:gd name="T66" fmla="*/ 66 w 266"/>
                  <a:gd name="T67" fmla="*/ 10 h 207"/>
                  <a:gd name="T68" fmla="*/ 59 w 266"/>
                  <a:gd name="T69" fmla="*/ 31 h 207"/>
                  <a:gd name="T70" fmla="*/ 51 w 266"/>
                  <a:gd name="T71" fmla="*/ 40 h 207"/>
                  <a:gd name="T72" fmla="*/ 41 w 266"/>
                  <a:gd name="T73" fmla="*/ 53 h 207"/>
                  <a:gd name="T74" fmla="*/ 35 w 266"/>
                  <a:gd name="T75" fmla="*/ 70 h 207"/>
                  <a:gd name="T76" fmla="*/ 27 w 266"/>
                  <a:gd name="T77" fmla="*/ 78 h 207"/>
                  <a:gd name="T78" fmla="*/ 22 w 266"/>
                  <a:gd name="T79" fmla="*/ 94 h 207"/>
                  <a:gd name="T80" fmla="*/ 20 w 266"/>
                  <a:gd name="T81" fmla="*/ 114 h 207"/>
                  <a:gd name="T82" fmla="*/ 6 w 266"/>
                  <a:gd name="T83" fmla="*/ 117 h 207"/>
                  <a:gd name="T84" fmla="*/ 2 w 266"/>
                  <a:gd name="T85" fmla="*/ 127 h 207"/>
                  <a:gd name="T86" fmla="*/ 19 w 266"/>
                  <a:gd name="T87" fmla="*/ 136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66" h="207">
                    <a:moveTo>
                      <a:pt x="19" y="136"/>
                    </a:moveTo>
                    <a:cubicBezTo>
                      <a:pt x="21" y="141"/>
                      <a:pt x="31" y="147"/>
                      <a:pt x="34" y="155"/>
                    </a:cubicBezTo>
                    <a:cubicBezTo>
                      <a:pt x="37" y="164"/>
                      <a:pt x="46" y="168"/>
                      <a:pt x="50" y="168"/>
                    </a:cubicBezTo>
                    <a:cubicBezTo>
                      <a:pt x="54" y="168"/>
                      <a:pt x="51" y="174"/>
                      <a:pt x="50" y="184"/>
                    </a:cubicBezTo>
                    <a:cubicBezTo>
                      <a:pt x="52" y="185"/>
                      <a:pt x="54" y="185"/>
                      <a:pt x="56" y="186"/>
                    </a:cubicBezTo>
                    <a:cubicBezTo>
                      <a:pt x="59" y="188"/>
                      <a:pt x="70" y="186"/>
                      <a:pt x="74" y="190"/>
                    </a:cubicBezTo>
                    <a:cubicBezTo>
                      <a:pt x="78" y="193"/>
                      <a:pt x="90" y="202"/>
                      <a:pt x="94" y="202"/>
                    </a:cubicBezTo>
                    <a:cubicBezTo>
                      <a:pt x="98" y="202"/>
                      <a:pt x="112" y="203"/>
                      <a:pt x="115" y="205"/>
                    </a:cubicBezTo>
                    <a:cubicBezTo>
                      <a:pt x="117" y="207"/>
                      <a:pt x="120" y="199"/>
                      <a:pt x="126" y="196"/>
                    </a:cubicBezTo>
                    <a:cubicBezTo>
                      <a:pt x="133" y="192"/>
                      <a:pt x="140" y="190"/>
                      <a:pt x="142" y="193"/>
                    </a:cubicBezTo>
                    <a:cubicBezTo>
                      <a:pt x="143" y="195"/>
                      <a:pt x="147" y="198"/>
                      <a:pt x="150" y="196"/>
                    </a:cubicBezTo>
                    <a:cubicBezTo>
                      <a:pt x="151" y="195"/>
                      <a:pt x="155" y="194"/>
                      <a:pt x="159" y="194"/>
                    </a:cubicBezTo>
                    <a:cubicBezTo>
                      <a:pt x="165" y="192"/>
                      <a:pt x="171" y="191"/>
                      <a:pt x="173" y="191"/>
                    </a:cubicBezTo>
                    <a:cubicBezTo>
                      <a:pt x="176" y="192"/>
                      <a:pt x="185" y="179"/>
                      <a:pt x="196" y="179"/>
                    </a:cubicBezTo>
                    <a:cubicBezTo>
                      <a:pt x="208" y="179"/>
                      <a:pt x="211" y="181"/>
                      <a:pt x="216" y="176"/>
                    </a:cubicBezTo>
                    <a:cubicBezTo>
                      <a:pt x="221" y="170"/>
                      <a:pt x="259" y="131"/>
                      <a:pt x="263" y="129"/>
                    </a:cubicBezTo>
                    <a:cubicBezTo>
                      <a:pt x="266" y="126"/>
                      <a:pt x="260" y="125"/>
                      <a:pt x="256" y="125"/>
                    </a:cubicBezTo>
                    <a:cubicBezTo>
                      <a:pt x="253" y="125"/>
                      <a:pt x="245" y="124"/>
                      <a:pt x="232" y="119"/>
                    </a:cubicBezTo>
                    <a:cubicBezTo>
                      <a:pt x="220" y="114"/>
                      <a:pt x="200" y="108"/>
                      <a:pt x="197" y="107"/>
                    </a:cubicBezTo>
                    <a:cubicBezTo>
                      <a:pt x="193" y="106"/>
                      <a:pt x="188" y="98"/>
                      <a:pt x="185" y="96"/>
                    </a:cubicBezTo>
                    <a:cubicBezTo>
                      <a:pt x="182" y="95"/>
                      <a:pt x="176" y="84"/>
                      <a:pt x="174" y="80"/>
                    </a:cubicBezTo>
                    <a:cubicBezTo>
                      <a:pt x="173" y="79"/>
                      <a:pt x="175" y="77"/>
                      <a:pt x="177" y="74"/>
                    </a:cubicBezTo>
                    <a:cubicBezTo>
                      <a:pt x="173" y="70"/>
                      <a:pt x="171" y="69"/>
                      <a:pt x="168" y="71"/>
                    </a:cubicBezTo>
                    <a:cubicBezTo>
                      <a:pt x="165" y="73"/>
                      <a:pt x="160" y="74"/>
                      <a:pt x="158" y="71"/>
                    </a:cubicBezTo>
                    <a:cubicBezTo>
                      <a:pt x="157" y="69"/>
                      <a:pt x="155" y="61"/>
                      <a:pt x="159" y="56"/>
                    </a:cubicBezTo>
                    <a:cubicBezTo>
                      <a:pt x="163" y="52"/>
                      <a:pt x="168" y="44"/>
                      <a:pt x="168" y="44"/>
                    </a:cubicBezTo>
                    <a:cubicBezTo>
                      <a:pt x="168" y="44"/>
                      <a:pt x="134" y="8"/>
                      <a:pt x="130" y="8"/>
                    </a:cubicBezTo>
                    <a:cubicBezTo>
                      <a:pt x="127" y="7"/>
                      <a:pt x="116" y="9"/>
                      <a:pt x="113" y="8"/>
                    </a:cubicBezTo>
                    <a:cubicBezTo>
                      <a:pt x="110" y="6"/>
                      <a:pt x="111" y="5"/>
                      <a:pt x="105" y="8"/>
                    </a:cubicBezTo>
                    <a:cubicBezTo>
                      <a:pt x="100" y="10"/>
                      <a:pt x="97" y="6"/>
                      <a:pt x="94" y="3"/>
                    </a:cubicBezTo>
                    <a:cubicBezTo>
                      <a:pt x="91" y="0"/>
                      <a:pt x="88" y="0"/>
                      <a:pt x="86" y="5"/>
                    </a:cubicBezTo>
                    <a:cubicBezTo>
                      <a:pt x="84" y="11"/>
                      <a:pt x="83" y="14"/>
                      <a:pt x="80" y="11"/>
                    </a:cubicBezTo>
                    <a:cubicBezTo>
                      <a:pt x="79" y="10"/>
                      <a:pt x="72" y="10"/>
                      <a:pt x="66" y="10"/>
                    </a:cubicBezTo>
                    <a:cubicBezTo>
                      <a:pt x="66" y="10"/>
                      <a:pt x="66" y="10"/>
                      <a:pt x="66" y="10"/>
                    </a:cubicBezTo>
                    <a:cubicBezTo>
                      <a:pt x="67" y="18"/>
                      <a:pt x="59" y="27"/>
                      <a:pt x="59" y="31"/>
                    </a:cubicBezTo>
                    <a:cubicBezTo>
                      <a:pt x="59" y="35"/>
                      <a:pt x="55" y="40"/>
                      <a:pt x="51" y="40"/>
                    </a:cubicBezTo>
                    <a:cubicBezTo>
                      <a:pt x="48" y="40"/>
                      <a:pt x="45" y="48"/>
                      <a:pt x="41" y="53"/>
                    </a:cubicBezTo>
                    <a:cubicBezTo>
                      <a:pt x="36" y="57"/>
                      <a:pt x="39" y="67"/>
                      <a:pt x="35" y="70"/>
                    </a:cubicBezTo>
                    <a:cubicBezTo>
                      <a:pt x="31" y="73"/>
                      <a:pt x="24" y="75"/>
                      <a:pt x="27" y="78"/>
                    </a:cubicBezTo>
                    <a:cubicBezTo>
                      <a:pt x="31" y="81"/>
                      <a:pt x="22" y="88"/>
                      <a:pt x="22" y="94"/>
                    </a:cubicBezTo>
                    <a:cubicBezTo>
                      <a:pt x="22" y="101"/>
                      <a:pt x="21" y="113"/>
                      <a:pt x="20" y="114"/>
                    </a:cubicBezTo>
                    <a:cubicBezTo>
                      <a:pt x="19" y="115"/>
                      <a:pt x="6" y="112"/>
                      <a:pt x="6" y="117"/>
                    </a:cubicBezTo>
                    <a:cubicBezTo>
                      <a:pt x="6" y="123"/>
                      <a:pt x="0" y="123"/>
                      <a:pt x="2" y="127"/>
                    </a:cubicBezTo>
                    <a:cubicBezTo>
                      <a:pt x="5" y="131"/>
                      <a:pt x="17" y="130"/>
                      <a:pt x="19" y="136"/>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71" name="Freeform 1610">
                <a:extLst>
                  <a:ext uri="{FF2B5EF4-FFF2-40B4-BE49-F238E27FC236}">
                    <a16:creationId xmlns:a16="http://schemas.microsoft.com/office/drawing/2014/main" id="{039ACA2F-0BAD-439B-A51A-C213317F4900}"/>
                  </a:ext>
                </a:extLst>
              </p:cNvPr>
              <p:cNvSpPr>
                <a:spLocks/>
              </p:cNvSpPr>
              <p:nvPr/>
            </p:nvSpPr>
            <p:spPr bwMode="auto">
              <a:xfrm>
                <a:off x="5788230" y="2595649"/>
                <a:ext cx="42864" cy="41276"/>
              </a:xfrm>
              <a:custGeom>
                <a:avLst/>
                <a:gdLst>
                  <a:gd name="T0" fmla="*/ 11 w 34"/>
                  <a:gd name="T1" fmla="*/ 24 h 33"/>
                  <a:gd name="T2" fmla="*/ 20 w 34"/>
                  <a:gd name="T3" fmla="*/ 32 h 33"/>
                  <a:gd name="T4" fmla="*/ 34 w 34"/>
                  <a:gd name="T5" fmla="*/ 33 h 33"/>
                  <a:gd name="T6" fmla="*/ 25 w 34"/>
                  <a:gd name="T7" fmla="*/ 10 h 33"/>
                  <a:gd name="T8" fmla="*/ 27 w 34"/>
                  <a:gd name="T9" fmla="*/ 7 h 33"/>
                  <a:gd name="T10" fmla="*/ 15 w 34"/>
                  <a:gd name="T11" fmla="*/ 1 h 33"/>
                  <a:gd name="T12" fmla="*/ 7 w 34"/>
                  <a:gd name="T13" fmla="*/ 7 h 33"/>
                  <a:gd name="T14" fmla="*/ 0 w 34"/>
                  <a:gd name="T15" fmla="*/ 23 h 33"/>
                  <a:gd name="T16" fmla="*/ 11 w 34"/>
                  <a:gd name="T17" fmla="*/ 24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33">
                    <a:moveTo>
                      <a:pt x="11" y="24"/>
                    </a:moveTo>
                    <a:cubicBezTo>
                      <a:pt x="20" y="32"/>
                      <a:pt x="20" y="32"/>
                      <a:pt x="20" y="32"/>
                    </a:cubicBezTo>
                    <a:cubicBezTo>
                      <a:pt x="34" y="33"/>
                      <a:pt x="34" y="33"/>
                      <a:pt x="34" y="33"/>
                    </a:cubicBezTo>
                    <a:cubicBezTo>
                      <a:pt x="31" y="24"/>
                      <a:pt x="25" y="13"/>
                      <a:pt x="25" y="10"/>
                    </a:cubicBezTo>
                    <a:cubicBezTo>
                      <a:pt x="25" y="9"/>
                      <a:pt x="26" y="8"/>
                      <a:pt x="27" y="7"/>
                    </a:cubicBezTo>
                    <a:cubicBezTo>
                      <a:pt x="22" y="3"/>
                      <a:pt x="19" y="0"/>
                      <a:pt x="15" y="1"/>
                    </a:cubicBezTo>
                    <a:cubicBezTo>
                      <a:pt x="10" y="2"/>
                      <a:pt x="9" y="5"/>
                      <a:pt x="7" y="7"/>
                    </a:cubicBezTo>
                    <a:cubicBezTo>
                      <a:pt x="6" y="9"/>
                      <a:pt x="2" y="17"/>
                      <a:pt x="0" y="23"/>
                    </a:cubicBezTo>
                    <a:cubicBezTo>
                      <a:pt x="6" y="24"/>
                      <a:pt x="11" y="24"/>
                      <a:pt x="11" y="24"/>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72" name="Freeform 1611">
                <a:extLst>
                  <a:ext uri="{FF2B5EF4-FFF2-40B4-BE49-F238E27FC236}">
                    <a16:creationId xmlns:a16="http://schemas.microsoft.com/office/drawing/2014/main" id="{EE9371C3-1C6E-4BD1-871E-EDB98E470160}"/>
                  </a:ext>
                </a:extLst>
              </p:cNvPr>
              <p:cNvSpPr>
                <a:spLocks/>
              </p:cNvSpPr>
              <p:nvPr/>
            </p:nvSpPr>
            <p:spPr bwMode="auto">
              <a:xfrm>
                <a:off x="5494532" y="3178281"/>
                <a:ext cx="180981" cy="215907"/>
              </a:xfrm>
              <a:custGeom>
                <a:avLst/>
                <a:gdLst>
                  <a:gd name="T0" fmla="*/ 125 w 142"/>
                  <a:gd name="T1" fmla="*/ 40 h 172"/>
                  <a:gd name="T2" fmla="*/ 133 w 142"/>
                  <a:gd name="T3" fmla="*/ 27 h 172"/>
                  <a:gd name="T4" fmla="*/ 142 w 142"/>
                  <a:gd name="T5" fmla="*/ 15 h 172"/>
                  <a:gd name="T6" fmla="*/ 133 w 142"/>
                  <a:gd name="T7" fmla="*/ 17 h 172"/>
                  <a:gd name="T8" fmla="*/ 125 w 142"/>
                  <a:gd name="T9" fmla="*/ 14 h 172"/>
                  <a:gd name="T10" fmla="*/ 109 w 142"/>
                  <a:gd name="T11" fmla="*/ 17 h 172"/>
                  <a:gd name="T12" fmla="*/ 98 w 142"/>
                  <a:gd name="T13" fmla="*/ 26 h 172"/>
                  <a:gd name="T14" fmla="*/ 77 w 142"/>
                  <a:gd name="T15" fmla="*/ 23 h 172"/>
                  <a:gd name="T16" fmla="*/ 57 w 142"/>
                  <a:gd name="T17" fmla="*/ 11 h 172"/>
                  <a:gd name="T18" fmla="*/ 39 w 142"/>
                  <a:gd name="T19" fmla="*/ 7 h 172"/>
                  <a:gd name="T20" fmla="*/ 29 w 142"/>
                  <a:gd name="T21" fmla="*/ 2 h 172"/>
                  <a:gd name="T22" fmla="*/ 18 w 142"/>
                  <a:gd name="T23" fmla="*/ 1 h 172"/>
                  <a:gd name="T24" fmla="*/ 4 w 142"/>
                  <a:gd name="T25" fmla="*/ 10 h 172"/>
                  <a:gd name="T26" fmla="*/ 2 w 142"/>
                  <a:gd name="T27" fmla="*/ 13 h 172"/>
                  <a:gd name="T28" fmla="*/ 10 w 142"/>
                  <a:gd name="T29" fmla="*/ 21 h 172"/>
                  <a:gd name="T30" fmla="*/ 12 w 142"/>
                  <a:gd name="T31" fmla="*/ 33 h 172"/>
                  <a:gd name="T32" fmla="*/ 19 w 142"/>
                  <a:gd name="T33" fmla="*/ 40 h 172"/>
                  <a:gd name="T34" fmla="*/ 18 w 142"/>
                  <a:gd name="T35" fmla="*/ 54 h 172"/>
                  <a:gd name="T36" fmla="*/ 6 w 142"/>
                  <a:gd name="T37" fmla="*/ 75 h 172"/>
                  <a:gd name="T38" fmla="*/ 1 w 142"/>
                  <a:gd name="T39" fmla="*/ 86 h 172"/>
                  <a:gd name="T40" fmla="*/ 13 w 142"/>
                  <a:gd name="T41" fmla="*/ 92 h 172"/>
                  <a:gd name="T42" fmla="*/ 0 w 142"/>
                  <a:gd name="T43" fmla="*/ 103 h 172"/>
                  <a:gd name="T44" fmla="*/ 0 w 142"/>
                  <a:gd name="T45" fmla="*/ 105 h 172"/>
                  <a:gd name="T46" fmla="*/ 67 w 142"/>
                  <a:gd name="T47" fmla="*/ 141 h 172"/>
                  <a:gd name="T48" fmla="*/ 66 w 142"/>
                  <a:gd name="T49" fmla="*/ 151 h 172"/>
                  <a:gd name="T50" fmla="*/ 95 w 142"/>
                  <a:gd name="T51" fmla="*/ 172 h 172"/>
                  <a:gd name="T52" fmla="*/ 113 w 142"/>
                  <a:gd name="T53" fmla="*/ 134 h 172"/>
                  <a:gd name="T54" fmla="*/ 124 w 142"/>
                  <a:gd name="T55" fmla="*/ 125 h 172"/>
                  <a:gd name="T56" fmla="*/ 134 w 142"/>
                  <a:gd name="T57" fmla="*/ 119 h 172"/>
                  <a:gd name="T58" fmla="*/ 135 w 142"/>
                  <a:gd name="T59" fmla="*/ 117 h 172"/>
                  <a:gd name="T60" fmla="*/ 126 w 142"/>
                  <a:gd name="T61" fmla="*/ 103 h 172"/>
                  <a:gd name="T62" fmla="*/ 125 w 142"/>
                  <a:gd name="T63" fmla="*/ 4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2" h="172">
                    <a:moveTo>
                      <a:pt x="125" y="40"/>
                    </a:moveTo>
                    <a:cubicBezTo>
                      <a:pt x="133" y="27"/>
                      <a:pt x="133" y="27"/>
                      <a:pt x="133" y="27"/>
                    </a:cubicBezTo>
                    <a:cubicBezTo>
                      <a:pt x="142" y="15"/>
                      <a:pt x="142" y="15"/>
                      <a:pt x="142" y="15"/>
                    </a:cubicBezTo>
                    <a:cubicBezTo>
                      <a:pt x="138" y="15"/>
                      <a:pt x="134" y="16"/>
                      <a:pt x="133" y="17"/>
                    </a:cubicBezTo>
                    <a:cubicBezTo>
                      <a:pt x="130" y="19"/>
                      <a:pt x="126" y="16"/>
                      <a:pt x="125" y="14"/>
                    </a:cubicBezTo>
                    <a:cubicBezTo>
                      <a:pt x="123" y="11"/>
                      <a:pt x="116" y="13"/>
                      <a:pt x="109" y="17"/>
                    </a:cubicBezTo>
                    <a:cubicBezTo>
                      <a:pt x="103" y="20"/>
                      <a:pt x="100" y="28"/>
                      <a:pt x="98" y="26"/>
                    </a:cubicBezTo>
                    <a:cubicBezTo>
                      <a:pt x="95" y="24"/>
                      <a:pt x="81" y="23"/>
                      <a:pt x="77" y="23"/>
                    </a:cubicBezTo>
                    <a:cubicBezTo>
                      <a:pt x="73" y="23"/>
                      <a:pt x="61" y="14"/>
                      <a:pt x="57" y="11"/>
                    </a:cubicBezTo>
                    <a:cubicBezTo>
                      <a:pt x="53" y="7"/>
                      <a:pt x="42" y="9"/>
                      <a:pt x="39" y="7"/>
                    </a:cubicBezTo>
                    <a:cubicBezTo>
                      <a:pt x="36" y="6"/>
                      <a:pt x="31" y="5"/>
                      <a:pt x="29" y="2"/>
                    </a:cubicBezTo>
                    <a:cubicBezTo>
                      <a:pt x="27" y="0"/>
                      <a:pt x="22" y="0"/>
                      <a:pt x="18" y="1"/>
                    </a:cubicBezTo>
                    <a:cubicBezTo>
                      <a:pt x="14" y="2"/>
                      <a:pt x="5" y="7"/>
                      <a:pt x="4" y="10"/>
                    </a:cubicBezTo>
                    <a:cubicBezTo>
                      <a:pt x="4" y="11"/>
                      <a:pt x="3" y="12"/>
                      <a:pt x="2" y="13"/>
                    </a:cubicBezTo>
                    <a:cubicBezTo>
                      <a:pt x="10" y="21"/>
                      <a:pt x="10" y="21"/>
                      <a:pt x="10" y="21"/>
                    </a:cubicBezTo>
                    <a:cubicBezTo>
                      <a:pt x="12" y="33"/>
                      <a:pt x="12" y="33"/>
                      <a:pt x="12" y="33"/>
                    </a:cubicBezTo>
                    <a:cubicBezTo>
                      <a:pt x="19" y="40"/>
                      <a:pt x="19" y="40"/>
                      <a:pt x="19" y="40"/>
                    </a:cubicBezTo>
                    <a:cubicBezTo>
                      <a:pt x="19" y="40"/>
                      <a:pt x="19" y="47"/>
                      <a:pt x="18" y="54"/>
                    </a:cubicBezTo>
                    <a:cubicBezTo>
                      <a:pt x="17" y="61"/>
                      <a:pt x="11" y="70"/>
                      <a:pt x="6" y="75"/>
                    </a:cubicBezTo>
                    <a:cubicBezTo>
                      <a:pt x="5" y="76"/>
                      <a:pt x="3" y="80"/>
                      <a:pt x="1" y="86"/>
                    </a:cubicBezTo>
                    <a:cubicBezTo>
                      <a:pt x="8" y="87"/>
                      <a:pt x="13" y="90"/>
                      <a:pt x="13" y="92"/>
                    </a:cubicBezTo>
                    <a:cubicBezTo>
                      <a:pt x="12" y="96"/>
                      <a:pt x="0" y="94"/>
                      <a:pt x="0" y="103"/>
                    </a:cubicBezTo>
                    <a:cubicBezTo>
                      <a:pt x="0" y="104"/>
                      <a:pt x="0" y="105"/>
                      <a:pt x="0" y="105"/>
                    </a:cubicBezTo>
                    <a:cubicBezTo>
                      <a:pt x="67" y="141"/>
                      <a:pt x="67" y="141"/>
                      <a:pt x="67" y="141"/>
                    </a:cubicBezTo>
                    <a:cubicBezTo>
                      <a:pt x="66" y="151"/>
                      <a:pt x="66" y="151"/>
                      <a:pt x="66" y="151"/>
                    </a:cubicBezTo>
                    <a:cubicBezTo>
                      <a:pt x="66" y="151"/>
                      <a:pt x="81" y="162"/>
                      <a:pt x="95" y="172"/>
                    </a:cubicBezTo>
                    <a:cubicBezTo>
                      <a:pt x="102" y="156"/>
                      <a:pt x="110" y="138"/>
                      <a:pt x="113" y="134"/>
                    </a:cubicBezTo>
                    <a:cubicBezTo>
                      <a:pt x="117" y="128"/>
                      <a:pt x="120" y="129"/>
                      <a:pt x="124" y="125"/>
                    </a:cubicBezTo>
                    <a:cubicBezTo>
                      <a:pt x="127" y="121"/>
                      <a:pt x="128" y="127"/>
                      <a:pt x="134" y="119"/>
                    </a:cubicBezTo>
                    <a:cubicBezTo>
                      <a:pt x="134" y="118"/>
                      <a:pt x="134" y="117"/>
                      <a:pt x="135" y="117"/>
                    </a:cubicBezTo>
                    <a:cubicBezTo>
                      <a:pt x="126" y="103"/>
                      <a:pt x="126" y="103"/>
                      <a:pt x="126" y="103"/>
                    </a:cubicBezTo>
                    <a:lnTo>
                      <a:pt x="125" y="40"/>
                    </a:lnTo>
                    <a:close/>
                  </a:path>
                </a:pathLst>
              </a:custGeom>
              <a:solidFill>
                <a:schemeClr val="accent6">
                  <a:lumMod val="20000"/>
                  <a:lumOff val="80000"/>
                </a:schemeClr>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73" name="Freeform 1612">
                <a:extLst>
                  <a:ext uri="{FF2B5EF4-FFF2-40B4-BE49-F238E27FC236}">
                    <a16:creationId xmlns:a16="http://schemas.microsoft.com/office/drawing/2014/main" id="{6C71EB0F-BBE0-4ED0-B897-B7D454257FD2}"/>
                  </a:ext>
                </a:extLst>
              </p:cNvPr>
              <p:cNvSpPr>
                <a:spLocks/>
              </p:cNvSpPr>
              <p:nvPr/>
            </p:nvSpPr>
            <p:spPr bwMode="auto">
              <a:xfrm>
                <a:off x="5394516" y="3194157"/>
                <a:ext cx="123829" cy="125417"/>
              </a:xfrm>
              <a:custGeom>
                <a:avLst/>
                <a:gdLst>
                  <a:gd name="T0" fmla="*/ 90 w 97"/>
                  <a:gd name="T1" fmla="*/ 20 h 100"/>
                  <a:gd name="T2" fmla="*/ 88 w 97"/>
                  <a:gd name="T3" fmla="*/ 8 h 100"/>
                  <a:gd name="T4" fmla="*/ 80 w 97"/>
                  <a:gd name="T5" fmla="*/ 0 h 100"/>
                  <a:gd name="T6" fmla="*/ 74 w 97"/>
                  <a:gd name="T7" fmla="*/ 6 h 100"/>
                  <a:gd name="T8" fmla="*/ 63 w 97"/>
                  <a:gd name="T9" fmla="*/ 7 h 100"/>
                  <a:gd name="T10" fmla="*/ 50 w 97"/>
                  <a:gd name="T11" fmla="*/ 11 h 100"/>
                  <a:gd name="T12" fmla="*/ 39 w 97"/>
                  <a:gd name="T13" fmla="*/ 7 h 100"/>
                  <a:gd name="T14" fmla="*/ 26 w 97"/>
                  <a:gd name="T15" fmla="*/ 11 h 100"/>
                  <a:gd name="T16" fmla="*/ 24 w 97"/>
                  <a:gd name="T17" fmla="*/ 26 h 100"/>
                  <a:gd name="T18" fmla="*/ 30 w 97"/>
                  <a:gd name="T19" fmla="*/ 35 h 100"/>
                  <a:gd name="T20" fmla="*/ 25 w 97"/>
                  <a:gd name="T21" fmla="*/ 44 h 100"/>
                  <a:gd name="T22" fmla="*/ 18 w 97"/>
                  <a:gd name="T23" fmla="*/ 49 h 100"/>
                  <a:gd name="T24" fmla="*/ 11 w 97"/>
                  <a:gd name="T25" fmla="*/ 59 h 100"/>
                  <a:gd name="T26" fmla="*/ 7 w 97"/>
                  <a:gd name="T27" fmla="*/ 71 h 100"/>
                  <a:gd name="T28" fmla="*/ 3 w 97"/>
                  <a:gd name="T29" fmla="*/ 87 h 100"/>
                  <a:gd name="T30" fmla="*/ 0 w 97"/>
                  <a:gd name="T31" fmla="*/ 99 h 100"/>
                  <a:gd name="T32" fmla="*/ 9 w 97"/>
                  <a:gd name="T33" fmla="*/ 98 h 100"/>
                  <a:gd name="T34" fmla="*/ 27 w 97"/>
                  <a:gd name="T35" fmla="*/ 92 h 100"/>
                  <a:gd name="T36" fmla="*/ 42 w 97"/>
                  <a:gd name="T37" fmla="*/ 91 h 100"/>
                  <a:gd name="T38" fmla="*/ 55 w 97"/>
                  <a:gd name="T39" fmla="*/ 72 h 100"/>
                  <a:gd name="T40" fmla="*/ 79 w 97"/>
                  <a:gd name="T41" fmla="*/ 73 h 100"/>
                  <a:gd name="T42" fmla="*/ 84 w 97"/>
                  <a:gd name="T43" fmla="*/ 62 h 100"/>
                  <a:gd name="T44" fmla="*/ 96 w 97"/>
                  <a:gd name="T45" fmla="*/ 41 h 100"/>
                  <a:gd name="T46" fmla="*/ 97 w 97"/>
                  <a:gd name="T47" fmla="*/ 27 h 100"/>
                  <a:gd name="T48" fmla="*/ 90 w 97"/>
                  <a:gd name="T49" fmla="*/ 2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7" h="100">
                    <a:moveTo>
                      <a:pt x="90" y="20"/>
                    </a:moveTo>
                    <a:cubicBezTo>
                      <a:pt x="88" y="8"/>
                      <a:pt x="88" y="8"/>
                      <a:pt x="88" y="8"/>
                    </a:cubicBezTo>
                    <a:cubicBezTo>
                      <a:pt x="80" y="0"/>
                      <a:pt x="80" y="0"/>
                      <a:pt x="80" y="0"/>
                    </a:cubicBezTo>
                    <a:cubicBezTo>
                      <a:pt x="77" y="2"/>
                      <a:pt x="74" y="4"/>
                      <a:pt x="74" y="6"/>
                    </a:cubicBezTo>
                    <a:cubicBezTo>
                      <a:pt x="73" y="9"/>
                      <a:pt x="66" y="8"/>
                      <a:pt x="63" y="7"/>
                    </a:cubicBezTo>
                    <a:cubicBezTo>
                      <a:pt x="60" y="5"/>
                      <a:pt x="52" y="9"/>
                      <a:pt x="50" y="11"/>
                    </a:cubicBezTo>
                    <a:cubicBezTo>
                      <a:pt x="48" y="13"/>
                      <a:pt x="43" y="7"/>
                      <a:pt x="39" y="7"/>
                    </a:cubicBezTo>
                    <a:cubicBezTo>
                      <a:pt x="35" y="8"/>
                      <a:pt x="26" y="11"/>
                      <a:pt x="26" y="11"/>
                    </a:cubicBezTo>
                    <a:cubicBezTo>
                      <a:pt x="26" y="11"/>
                      <a:pt x="24" y="22"/>
                      <a:pt x="24" y="26"/>
                    </a:cubicBezTo>
                    <a:cubicBezTo>
                      <a:pt x="24" y="31"/>
                      <a:pt x="30" y="31"/>
                      <a:pt x="30" y="35"/>
                    </a:cubicBezTo>
                    <a:cubicBezTo>
                      <a:pt x="30" y="38"/>
                      <a:pt x="25" y="42"/>
                      <a:pt x="25" y="44"/>
                    </a:cubicBezTo>
                    <a:cubicBezTo>
                      <a:pt x="25" y="46"/>
                      <a:pt x="21" y="48"/>
                      <a:pt x="18" y="49"/>
                    </a:cubicBezTo>
                    <a:cubicBezTo>
                      <a:pt x="14" y="50"/>
                      <a:pt x="14" y="56"/>
                      <a:pt x="11" y="59"/>
                    </a:cubicBezTo>
                    <a:cubicBezTo>
                      <a:pt x="8" y="61"/>
                      <a:pt x="9" y="67"/>
                      <a:pt x="7" y="71"/>
                    </a:cubicBezTo>
                    <a:cubicBezTo>
                      <a:pt x="5" y="76"/>
                      <a:pt x="3" y="81"/>
                      <a:pt x="3" y="87"/>
                    </a:cubicBezTo>
                    <a:cubicBezTo>
                      <a:pt x="3" y="91"/>
                      <a:pt x="3" y="96"/>
                      <a:pt x="0" y="99"/>
                    </a:cubicBezTo>
                    <a:cubicBezTo>
                      <a:pt x="5" y="100"/>
                      <a:pt x="7" y="99"/>
                      <a:pt x="9" y="98"/>
                    </a:cubicBezTo>
                    <a:cubicBezTo>
                      <a:pt x="13" y="96"/>
                      <a:pt x="27" y="92"/>
                      <a:pt x="27" y="92"/>
                    </a:cubicBezTo>
                    <a:cubicBezTo>
                      <a:pt x="42" y="91"/>
                      <a:pt x="42" y="91"/>
                      <a:pt x="42" y="91"/>
                    </a:cubicBezTo>
                    <a:cubicBezTo>
                      <a:pt x="45" y="82"/>
                      <a:pt x="50" y="74"/>
                      <a:pt x="55" y="72"/>
                    </a:cubicBezTo>
                    <a:cubicBezTo>
                      <a:pt x="62" y="70"/>
                      <a:pt x="72" y="71"/>
                      <a:pt x="79" y="73"/>
                    </a:cubicBezTo>
                    <a:cubicBezTo>
                      <a:pt x="81" y="67"/>
                      <a:pt x="83" y="63"/>
                      <a:pt x="84" y="62"/>
                    </a:cubicBezTo>
                    <a:cubicBezTo>
                      <a:pt x="89" y="57"/>
                      <a:pt x="95" y="48"/>
                      <a:pt x="96" y="41"/>
                    </a:cubicBezTo>
                    <a:cubicBezTo>
                      <a:pt x="97" y="34"/>
                      <a:pt x="97" y="27"/>
                      <a:pt x="97" y="27"/>
                    </a:cubicBezTo>
                    <a:lnTo>
                      <a:pt x="90" y="20"/>
                    </a:lnTo>
                    <a:close/>
                  </a:path>
                </a:pathLst>
              </a:custGeom>
              <a:solidFill>
                <a:schemeClr val="accent6">
                  <a:lumMod val="20000"/>
                  <a:lumOff val="80000"/>
                </a:schemeClr>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74" name="Freeform 1613">
                <a:extLst>
                  <a:ext uri="{FF2B5EF4-FFF2-40B4-BE49-F238E27FC236}">
                    <a16:creationId xmlns:a16="http://schemas.microsoft.com/office/drawing/2014/main" id="{6B4A4864-F08D-425C-9543-1DD82CDABB23}"/>
                  </a:ext>
                </a:extLst>
              </p:cNvPr>
              <p:cNvSpPr>
                <a:spLocks/>
              </p:cNvSpPr>
              <p:nvPr/>
            </p:nvSpPr>
            <p:spPr bwMode="auto">
              <a:xfrm>
                <a:off x="5702502" y="3548181"/>
                <a:ext cx="166693" cy="325448"/>
              </a:xfrm>
              <a:custGeom>
                <a:avLst/>
                <a:gdLst>
                  <a:gd name="T0" fmla="*/ 110 w 131"/>
                  <a:gd name="T1" fmla="*/ 8 h 259"/>
                  <a:gd name="T2" fmla="*/ 104 w 131"/>
                  <a:gd name="T3" fmla="*/ 14 h 259"/>
                  <a:gd name="T4" fmla="*/ 101 w 131"/>
                  <a:gd name="T5" fmla="*/ 26 h 259"/>
                  <a:gd name="T6" fmla="*/ 91 w 131"/>
                  <a:gd name="T7" fmla="*/ 34 h 259"/>
                  <a:gd name="T8" fmla="*/ 82 w 131"/>
                  <a:gd name="T9" fmla="*/ 42 h 259"/>
                  <a:gd name="T10" fmla="*/ 82 w 131"/>
                  <a:gd name="T11" fmla="*/ 51 h 259"/>
                  <a:gd name="T12" fmla="*/ 68 w 131"/>
                  <a:gd name="T13" fmla="*/ 62 h 259"/>
                  <a:gd name="T14" fmla="*/ 44 w 131"/>
                  <a:gd name="T15" fmla="*/ 75 h 259"/>
                  <a:gd name="T16" fmla="*/ 22 w 131"/>
                  <a:gd name="T17" fmla="*/ 79 h 259"/>
                  <a:gd name="T18" fmla="*/ 14 w 131"/>
                  <a:gd name="T19" fmla="*/ 102 h 259"/>
                  <a:gd name="T20" fmla="*/ 16 w 131"/>
                  <a:gd name="T21" fmla="*/ 134 h 259"/>
                  <a:gd name="T22" fmla="*/ 12 w 131"/>
                  <a:gd name="T23" fmla="*/ 170 h 259"/>
                  <a:gd name="T24" fmla="*/ 5 w 131"/>
                  <a:gd name="T25" fmla="*/ 212 h 259"/>
                  <a:gd name="T26" fmla="*/ 17 w 131"/>
                  <a:gd name="T27" fmla="*/ 246 h 259"/>
                  <a:gd name="T28" fmla="*/ 48 w 131"/>
                  <a:gd name="T29" fmla="*/ 254 h 259"/>
                  <a:gd name="T30" fmla="*/ 66 w 131"/>
                  <a:gd name="T31" fmla="*/ 247 h 259"/>
                  <a:gd name="T32" fmla="*/ 92 w 131"/>
                  <a:gd name="T33" fmla="*/ 173 h 259"/>
                  <a:gd name="T34" fmla="*/ 111 w 131"/>
                  <a:gd name="T35" fmla="*/ 104 h 259"/>
                  <a:gd name="T36" fmla="*/ 114 w 131"/>
                  <a:gd name="T37" fmla="*/ 84 h 259"/>
                  <a:gd name="T38" fmla="*/ 119 w 131"/>
                  <a:gd name="T39" fmla="*/ 73 h 259"/>
                  <a:gd name="T40" fmla="*/ 130 w 131"/>
                  <a:gd name="T41" fmla="*/ 71 h 259"/>
                  <a:gd name="T42" fmla="*/ 123 w 131"/>
                  <a:gd name="T43" fmla="*/ 38 h 259"/>
                  <a:gd name="T44" fmla="*/ 110 w 131"/>
                  <a:gd name="T45" fmla="*/ 8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1" h="259">
                    <a:moveTo>
                      <a:pt x="110" y="8"/>
                    </a:moveTo>
                    <a:cubicBezTo>
                      <a:pt x="108" y="0"/>
                      <a:pt x="106" y="12"/>
                      <a:pt x="104" y="14"/>
                    </a:cubicBezTo>
                    <a:cubicBezTo>
                      <a:pt x="102" y="16"/>
                      <a:pt x="101" y="22"/>
                      <a:pt x="101" y="26"/>
                    </a:cubicBezTo>
                    <a:cubicBezTo>
                      <a:pt x="102" y="30"/>
                      <a:pt x="95" y="34"/>
                      <a:pt x="91" y="34"/>
                    </a:cubicBezTo>
                    <a:cubicBezTo>
                      <a:pt x="87" y="33"/>
                      <a:pt x="80" y="36"/>
                      <a:pt x="82" y="42"/>
                    </a:cubicBezTo>
                    <a:cubicBezTo>
                      <a:pt x="84" y="48"/>
                      <a:pt x="79" y="46"/>
                      <a:pt x="82" y="51"/>
                    </a:cubicBezTo>
                    <a:cubicBezTo>
                      <a:pt x="84" y="56"/>
                      <a:pt x="76" y="62"/>
                      <a:pt x="68" y="62"/>
                    </a:cubicBezTo>
                    <a:cubicBezTo>
                      <a:pt x="61" y="63"/>
                      <a:pt x="52" y="76"/>
                      <a:pt x="44" y="75"/>
                    </a:cubicBezTo>
                    <a:cubicBezTo>
                      <a:pt x="36" y="74"/>
                      <a:pt x="28" y="80"/>
                      <a:pt x="22" y="79"/>
                    </a:cubicBezTo>
                    <a:cubicBezTo>
                      <a:pt x="15" y="78"/>
                      <a:pt x="19" y="93"/>
                      <a:pt x="14" y="102"/>
                    </a:cubicBezTo>
                    <a:cubicBezTo>
                      <a:pt x="9" y="112"/>
                      <a:pt x="12" y="123"/>
                      <a:pt x="16" y="134"/>
                    </a:cubicBezTo>
                    <a:cubicBezTo>
                      <a:pt x="21" y="146"/>
                      <a:pt x="25" y="155"/>
                      <a:pt x="12" y="170"/>
                    </a:cubicBezTo>
                    <a:cubicBezTo>
                      <a:pt x="0" y="185"/>
                      <a:pt x="1" y="202"/>
                      <a:pt x="5" y="212"/>
                    </a:cubicBezTo>
                    <a:cubicBezTo>
                      <a:pt x="10" y="223"/>
                      <a:pt x="10" y="238"/>
                      <a:pt x="17" y="246"/>
                    </a:cubicBezTo>
                    <a:cubicBezTo>
                      <a:pt x="24" y="253"/>
                      <a:pt x="42" y="259"/>
                      <a:pt x="48" y="254"/>
                    </a:cubicBezTo>
                    <a:cubicBezTo>
                      <a:pt x="54" y="248"/>
                      <a:pt x="60" y="254"/>
                      <a:pt x="66" y="247"/>
                    </a:cubicBezTo>
                    <a:cubicBezTo>
                      <a:pt x="73" y="239"/>
                      <a:pt x="83" y="199"/>
                      <a:pt x="92" y="173"/>
                    </a:cubicBezTo>
                    <a:cubicBezTo>
                      <a:pt x="101" y="146"/>
                      <a:pt x="112" y="111"/>
                      <a:pt x="111" y="104"/>
                    </a:cubicBezTo>
                    <a:cubicBezTo>
                      <a:pt x="110" y="97"/>
                      <a:pt x="118" y="92"/>
                      <a:pt x="114" y="84"/>
                    </a:cubicBezTo>
                    <a:cubicBezTo>
                      <a:pt x="111" y="76"/>
                      <a:pt x="115" y="67"/>
                      <a:pt x="119" y="73"/>
                    </a:cubicBezTo>
                    <a:cubicBezTo>
                      <a:pt x="123" y="79"/>
                      <a:pt x="128" y="79"/>
                      <a:pt x="130" y="71"/>
                    </a:cubicBezTo>
                    <a:cubicBezTo>
                      <a:pt x="131" y="63"/>
                      <a:pt x="123" y="50"/>
                      <a:pt x="123" y="38"/>
                    </a:cubicBezTo>
                    <a:cubicBezTo>
                      <a:pt x="122" y="26"/>
                      <a:pt x="112" y="14"/>
                      <a:pt x="110" y="8"/>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75" name="Freeform 1614">
                <a:extLst>
                  <a:ext uri="{FF2B5EF4-FFF2-40B4-BE49-F238E27FC236}">
                    <a16:creationId xmlns:a16="http://schemas.microsoft.com/office/drawing/2014/main" id="{23053C67-6CB9-4EF6-9820-4CCE5D1D0538}"/>
                  </a:ext>
                </a:extLst>
              </p:cNvPr>
              <p:cNvSpPr>
                <a:spLocks/>
              </p:cNvSpPr>
              <p:nvPr/>
            </p:nvSpPr>
            <p:spPr bwMode="auto">
              <a:xfrm>
                <a:off x="5018265" y="3163993"/>
                <a:ext cx="414352" cy="425464"/>
              </a:xfrm>
              <a:custGeom>
                <a:avLst/>
                <a:gdLst>
                  <a:gd name="T0" fmla="*/ 288 w 323"/>
                  <a:gd name="T1" fmla="*/ 159 h 339"/>
                  <a:gd name="T2" fmla="*/ 289 w 323"/>
                  <a:gd name="T3" fmla="*/ 147 h 339"/>
                  <a:gd name="T4" fmla="*/ 284 w 323"/>
                  <a:gd name="T5" fmla="*/ 141 h 339"/>
                  <a:gd name="T6" fmla="*/ 291 w 323"/>
                  <a:gd name="T7" fmla="*/ 125 h 339"/>
                  <a:gd name="T8" fmla="*/ 296 w 323"/>
                  <a:gd name="T9" fmla="*/ 111 h 339"/>
                  <a:gd name="T10" fmla="*/ 304 w 323"/>
                  <a:gd name="T11" fmla="*/ 83 h 339"/>
                  <a:gd name="T12" fmla="*/ 318 w 323"/>
                  <a:gd name="T13" fmla="*/ 68 h 339"/>
                  <a:gd name="T14" fmla="*/ 317 w 323"/>
                  <a:gd name="T15" fmla="*/ 50 h 339"/>
                  <a:gd name="T16" fmla="*/ 319 w 323"/>
                  <a:gd name="T17" fmla="*/ 35 h 339"/>
                  <a:gd name="T18" fmla="*/ 290 w 323"/>
                  <a:gd name="T19" fmla="*/ 20 h 339"/>
                  <a:gd name="T20" fmla="*/ 269 w 323"/>
                  <a:gd name="T21" fmla="*/ 19 h 339"/>
                  <a:gd name="T22" fmla="*/ 257 w 323"/>
                  <a:gd name="T23" fmla="*/ 6 h 339"/>
                  <a:gd name="T24" fmla="*/ 244 w 323"/>
                  <a:gd name="T25" fmla="*/ 8 h 339"/>
                  <a:gd name="T26" fmla="*/ 210 w 323"/>
                  <a:gd name="T27" fmla="*/ 8 h 339"/>
                  <a:gd name="T28" fmla="*/ 178 w 323"/>
                  <a:gd name="T29" fmla="*/ 14 h 339"/>
                  <a:gd name="T30" fmla="*/ 139 w 323"/>
                  <a:gd name="T31" fmla="*/ 19 h 339"/>
                  <a:gd name="T32" fmla="*/ 106 w 323"/>
                  <a:gd name="T33" fmla="*/ 24 h 339"/>
                  <a:gd name="T34" fmla="*/ 103 w 323"/>
                  <a:gd name="T35" fmla="*/ 54 h 339"/>
                  <a:gd name="T36" fmla="*/ 84 w 323"/>
                  <a:gd name="T37" fmla="*/ 109 h 339"/>
                  <a:gd name="T38" fmla="*/ 67 w 323"/>
                  <a:gd name="T39" fmla="*/ 158 h 339"/>
                  <a:gd name="T40" fmla="*/ 50 w 323"/>
                  <a:gd name="T41" fmla="*/ 181 h 339"/>
                  <a:gd name="T42" fmla="*/ 28 w 323"/>
                  <a:gd name="T43" fmla="*/ 181 h 339"/>
                  <a:gd name="T44" fmla="*/ 0 w 323"/>
                  <a:gd name="T45" fmla="*/ 189 h 339"/>
                  <a:gd name="T46" fmla="*/ 6 w 323"/>
                  <a:gd name="T47" fmla="*/ 210 h 339"/>
                  <a:gd name="T48" fmla="*/ 73 w 323"/>
                  <a:gd name="T49" fmla="*/ 205 h 339"/>
                  <a:gd name="T50" fmla="*/ 84 w 323"/>
                  <a:gd name="T51" fmla="*/ 233 h 339"/>
                  <a:gd name="T52" fmla="*/ 119 w 323"/>
                  <a:gd name="T53" fmla="*/ 241 h 339"/>
                  <a:gd name="T54" fmla="*/ 140 w 323"/>
                  <a:gd name="T55" fmla="*/ 225 h 339"/>
                  <a:gd name="T56" fmla="*/ 160 w 323"/>
                  <a:gd name="T57" fmla="*/ 231 h 339"/>
                  <a:gd name="T58" fmla="*/ 161 w 323"/>
                  <a:gd name="T59" fmla="*/ 271 h 339"/>
                  <a:gd name="T60" fmla="*/ 170 w 323"/>
                  <a:gd name="T61" fmla="*/ 299 h 339"/>
                  <a:gd name="T62" fmla="*/ 195 w 323"/>
                  <a:gd name="T63" fmla="*/ 292 h 339"/>
                  <a:gd name="T64" fmla="*/ 204 w 323"/>
                  <a:gd name="T65" fmla="*/ 297 h 339"/>
                  <a:gd name="T66" fmla="*/ 220 w 323"/>
                  <a:gd name="T67" fmla="*/ 300 h 339"/>
                  <a:gd name="T68" fmla="*/ 240 w 323"/>
                  <a:gd name="T69" fmla="*/ 314 h 339"/>
                  <a:gd name="T70" fmla="*/ 254 w 323"/>
                  <a:gd name="T71" fmla="*/ 308 h 339"/>
                  <a:gd name="T72" fmla="*/ 277 w 323"/>
                  <a:gd name="T73" fmla="*/ 321 h 339"/>
                  <a:gd name="T74" fmla="*/ 296 w 323"/>
                  <a:gd name="T75" fmla="*/ 336 h 339"/>
                  <a:gd name="T76" fmla="*/ 297 w 323"/>
                  <a:gd name="T77" fmla="*/ 316 h 339"/>
                  <a:gd name="T78" fmla="*/ 274 w 323"/>
                  <a:gd name="T79" fmla="*/ 306 h 339"/>
                  <a:gd name="T80" fmla="*/ 278 w 323"/>
                  <a:gd name="T81" fmla="*/ 270 h 339"/>
                  <a:gd name="T82" fmla="*/ 285 w 323"/>
                  <a:gd name="T83" fmla="*/ 249 h 339"/>
                  <a:gd name="T84" fmla="*/ 307 w 323"/>
                  <a:gd name="T85" fmla="*/ 245 h 339"/>
                  <a:gd name="T86" fmla="*/ 296 w 323"/>
                  <a:gd name="T87" fmla="*/ 224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3" h="339">
                    <a:moveTo>
                      <a:pt x="296" y="224"/>
                    </a:moveTo>
                    <a:cubicBezTo>
                      <a:pt x="287" y="219"/>
                      <a:pt x="284" y="160"/>
                      <a:pt x="288" y="159"/>
                    </a:cubicBezTo>
                    <a:cubicBezTo>
                      <a:pt x="288" y="158"/>
                      <a:pt x="289" y="159"/>
                      <a:pt x="289" y="160"/>
                    </a:cubicBezTo>
                    <a:cubicBezTo>
                      <a:pt x="289" y="147"/>
                      <a:pt x="289" y="147"/>
                      <a:pt x="289" y="147"/>
                    </a:cubicBezTo>
                    <a:cubicBezTo>
                      <a:pt x="289" y="147"/>
                      <a:pt x="288" y="147"/>
                      <a:pt x="287" y="147"/>
                    </a:cubicBezTo>
                    <a:cubicBezTo>
                      <a:pt x="286" y="146"/>
                      <a:pt x="284" y="145"/>
                      <a:pt x="284" y="141"/>
                    </a:cubicBezTo>
                    <a:cubicBezTo>
                      <a:pt x="284" y="137"/>
                      <a:pt x="288" y="136"/>
                      <a:pt x="288" y="136"/>
                    </a:cubicBezTo>
                    <a:cubicBezTo>
                      <a:pt x="288" y="136"/>
                      <a:pt x="287" y="127"/>
                      <a:pt x="291" y="125"/>
                    </a:cubicBezTo>
                    <a:cubicBezTo>
                      <a:pt x="292" y="125"/>
                      <a:pt x="293" y="124"/>
                      <a:pt x="293" y="123"/>
                    </a:cubicBezTo>
                    <a:cubicBezTo>
                      <a:pt x="296" y="120"/>
                      <a:pt x="296" y="115"/>
                      <a:pt x="296" y="111"/>
                    </a:cubicBezTo>
                    <a:cubicBezTo>
                      <a:pt x="296" y="105"/>
                      <a:pt x="298" y="100"/>
                      <a:pt x="300" y="95"/>
                    </a:cubicBezTo>
                    <a:cubicBezTo>
                      <a:pt x="302" y="91"/>
                      <a:pt x="301" y="85"/>
                      <a:pt x="304" y="83"/>
                    </a:cubicBezTo>
                    <a:cubicBezTo>
                      <a:pt x="307" y="80"/>
                      <a:pt x="307" y="74"/>
                      <a:pt x="311" y="73"/>
                    </a:cubicBezTo>
                    <a:cubicBezTo>
                      <a:pt x="314" y="72"/>
                      <a:pt x="318" y="70"/>
                      <a:pt x="318" y="68"/>
                    </a:cubicBezTo>
                    <a:cubicBezTo>
                      <a:pt x="318" y="66"/>
                      <a:pt x="323" y="62"/>
                      <a:pt x="323" y="59"/>
                    </a:cubicBezTo>
                    <a:cubicBezTo>
                      <a:pt x="323" y="55"/>
                      <a:pt x="317" y="55"/>
                      <a:pt x="317" y="50"/>
                    </a:cubicBezTo>
                    <a:cubicBezTo>
                      <a:pt x="317" y="46"/>
                      <a:pt x="319" y="35"/>
                      <a:pt x="319" y="35"/>
                    </a:cubicBezTo>
                    <a:cubicBezTo>
                      <a:pt x="319" y="35"/>
                      <a:pt x="319" y="35"/>
                      <a:pt x="319" y="35"/>
                    </a:cubicBezTo>
                    <a:cubicBezTo>
                      <a:pt x="311" y="27"/>
                      <a:pt x="301" y="19"/>
                      <a:pt x="299" y="18"/>
                    </a:cubicBezTo>
                    <a:cubicBezTo>
                      <a:pt x="295" y="16"/>
                      <a:pt x="290" y="20"/>
                      <a:pt x="290" y="20"/>
                    </a:cubicBezTo>
                    <a:cubicBezTo>
                      <a:pt x="290" y="20"/>
                      <a:pt x="284" y="15"/>
                      <a:pt x="280" y="19"/>
                    </a:cubicBezTo>
                    <a:cubicBezTo>
                      <a:pt x="276" y="23"/>
                      <a:pt x="269" y="19"/>
                      <a:pt x="269" y="19"/>
                    </a:cubicBezTo>
                    <a:cubicBezTo>
                      <a:pt x="269" y="19"/>
                      <a:pt x="264" y="16"/>
                      <a:pt x="262" y="10"/>
                    </a:cubicBezTo>
                    <a:cubicBezTo>
                      <a:pt x="261" y="8"/>
                      <a:pt x="259" y="7"/>
                      <a:pt x="257" y="6"/>
                    </a:cubicBezTo>
                    <a:cubicBezTo>
                      <a:pt x="257" y="6"/>
                      <a:pt x="257" y="6"/>
                      <a:pt x="257" y="6"/>
                    </a:cubicBezTo>
                    <a:cubicBezTo>
                      <a:pt x="244" y="8"/>
                      <a:pt x="244" y="8"/>
                      <a:pt x="244" y="8"/>
                    </a:cubicBezTo>
                    <a:cubicBezTo>
                      <a:pt x="244" y="8"/>
                      <a:pt x="228" y="0"/>
                      <a:pt x="225" y="6"/>
                    </a:cubicBezTo>
                    <a:cubicBezTo>
                      <a:pt x="221" y="13"/>
                      <a:pt x="218" y="8"/>
                      <a:pt x="210" y="8"/>
                    </a:cubicBezTo>
                    <a:cubicBezTo>
                      <a:pt x="203" y="8"/>
                      <a:pt x="196" y="12"/>
                      <a:pt x="192" y="14"/>
                    </a:cubicBezTo>
                    <a:cubicBezTo>
                      <a:pt x="188" y="16"/>
                      <a:pt x="181" y="12"/>
                      <a:pt x="178" y="14"/>
                    </a:cubicBezTo>
                    <a:cubicBezTo>
                      <a:pt x="175" y="16"/>
                      <a:pt x="172" y="26"/>
                      <a:pt x="172" y="26"/>
                    </a:cubicBezTo>
                    <a:cubicBezTo>
                      <a:pt x="139" y="19"/>
                      <a:pt x="139" y="19"/>
                      <a:pt x="139" y="19"/>
                    </a:cubicBezTo>
                    <a:cubicBezTo>
                      <a:pt x="139" y="19"/>
                      <a:pt x="132" y="10"/>
                      <a:pt x="125" y="10"/>
                    </a:cubicBezTo>
                    <a:cubicBezTo>
                      <a:pt x="117" y="10"/>
                      <a:pt x="106" y="24"/>
                      <a:pt x="106" y="24"/>
                    </a:cubicBezTo>
                    <a:cubicBezTo>
                      <a:pt x="106" y="35"/>
                      <a:pt x="106" y="35"/>
                      <a:pt x="106" y="35"/>
                    </a:cubicBezTo>
                    <a:cubicBezTo>
                      <a:pt x="107" y="43"/>
                      <a:pt x="106" y="50"/>
                      <a:pt x="103" y="54"/>
                    </a:cubicBezTo>
                    <a:cubicBezTo>
                      <a:pt x="100" y="59"/>
                      <a:pt x="97" y="61"/>
                      <a:pt x="97" y="72"/>
                    </a:cubicBezTo>
                    <a:cubicBezTo>
                      <a:pt x="97" y="83"/>
                      <a:pt x="84" y="101"/>
                      <a:pt x="84" y="109"/>
                    </a:cubicBezTo>
                    <a:cubicBezTo>
                      <a:pt x="84" y="118"/>
                      <a:pt x="69" y="124"/>
                      <a:pt x="69" y="129"/>
                    </a:cubicBezTo>
                    <a:cubicBezTo>
                      <a:pt x="69" y="134"/>
                      <a:pt x="67" y="146"/>
                      <a:pt x="67" y="158"/>
                    </a:cubicBezTo>
                    <a:cubicBezTo>
                      <a:pt x="67" y="170"/>
                      <a:pt x="61" y="161"/>
                      <a:pt x="61" y="172"/>
                    </a:cubicBezTo>
                    <a:cubicBezTo>
                      <a:pt x="61" y="182"/>
                      <a:pt x="55" y="176"/>
                      <a:pt x="50" y="181"/>
                    </a:cubicBezTo>
                    <a:cubicBezTo>
                      <a:pt x="45" y="187"/>
                      <a:pt x="42" y="188"/>
                      <a:pt x="42" y="182"/>
                    </a:cubicBezTo>
                    <a:cubicBezTo>
                      <a:pt x="42" y="177"/>
                      <a:pt x="35" y="176"/>
                      <a:pt x="28" y="181"/>
                    </a:cubicBezTo>
                    <a:cubicBezTo>
                      <a:pt x="22" y="187"/>
                      <a:pt x="19" y="181"/>
                      <a:pt x="16" y="180"/>
                    </a:cubicBezTo>
                    <a:cubicBezTo>
                      <a:pt x="14" y="180"/>
                      <a:pt x="7" y="184"/>
                      <a:pt x="0" y="189"/>
                    </a:cubicBezTo>
                    <a:cubicBezTo>
                      <a:pt x="3" y="196"/>
                      <a:pt x="5" y="203"/>
                      <a:pt x="6" y="208"/>
                    </a:cubicBezTo>
                    <a:cubicBezTo>
                      <a:pt x="6" y="209"/>
                      <a:pt x="6" y="210"/>
                      <a:pt x="6" y="210"/>
                    </a:cubicBezTo>
                    <a:cubicBezTo>
                      <a:pt x="10" y="208"/>
                      <a:pt x="14" y="205"/>
                      <a:pt x="16" y="205"/>
                    </a:cubicBezTo>
                    <a:cubicBezTo>
                      <a:pt x="22" y="204"/>
                      <a:pt x="73" y="205"/>
                      <a:pt x="73" y="205"/>
                    </a:cubicBezTo>
                    <a:cubicBezTo>
                      <a:pt x="73" y="205"/>
                      <a:pt x="78" y="213"/>
                      <a:pt x="77" y="220"/>
                    </a:cubicBezTo>
                    <a:cubicBezTo>
                      <a:pt x="75" y="227"/>
                      <a:pt x="80" y="224"/>
                      <a:pt x="84" y="233"/>
                    </a:cubicBezTo>
                    <a:cubicBezTo>
                      <a:pt x="88" y="242"/>
                      <a:pt x="91" y="246"/>
                      <a:pt x="99" y="244"/>
                    </a:cubicBezTo>
                    <a:cubicBezTo>
                      <a:pt x="106" y="242"/>
                      <a:pt x="116" y="240"/>
                      <a:pt x="119" y="241"/>
                    </a:cubicBezTo>
                    <a:cubicBezTo>
                      <a:pt x="122" y="242"/>
                      <a:pt x="121" y="228"/>
                      <a:pt x="126" y="225"/>
                    </a:cubicBezTo>
                    <a:cubicBezTo>
                      <a:pt x="131" y="223"/>
                      <a:pt x="140" y="225"/>
                      <a:pt x="140" y="225"/>
                    </a:cubicBezTo>
                    <a:cubicBezTo>
                      <a:pt x="140" y="225"/>
                      <a:pt x="141" y="229"/>
                      <a:pt x="149" y="229"/>
                    </a:cubicBezTo>
                    <a:cubicBezTo>
                      <a:pt x="156" y="229"/>
                      <a:pt x="160" y="226"/>
                      <a:pt x="160" y="231"/>
                    </a:cubicBezTo>
                    <a:cubicBezTo>
                      <a:pt x="160" y="237"/>
                      <a:pt x="161" y="243"/>
                      <a:pt x="163" y="246"/>
                    </a:cubicBezTo>
                    <a:cubicBezTo>
                      <a:pt x="166" y="248"/>
                      <a:pt x="157" y="267"/>
                      <a:pt x="161" y="271"/>
                    </a:cubicBezTo>
                    <a:cubicBezTo>
                      <a:pt x="165" y="274"/>
                      <a:pt x="170" y="281"/>
                      <a:pt x="170" y="285"/>
                    </a:cubicBezTo>
                    <a:cubicBezTo>
                      <a:pt x="169" y="289"/>
                      <a:pt x="167" y="298"/>
                      <a:pt x="170" y="299"/>
                    </a:cubicBezTo>
                    <a:cubicBezTo>
                      <a:pt x="173" y="299"/>
                      <a:pt x="174" y="294"/>
                      <a:pt x="179" y="294"/>
                    </a:cubicBezTo>
                    <a:cubicBezTo>
                      <a:pt x="185" y="294"/>
                      <a:pt x="189" y="295"/>
                      <a:pt x="195" y="292"/>
                    </a:cubicBezTo>
                    <a:cubicBezTo>
                      <a:pt x="197" y="292"/>
                      <a:pt x="198" y="292"/>
                      <a:pt x="199" y="293"/>
                    </a:cubicBezTo>
                    <a:cubicBezTo>
                      <a:pt x="202" y="294"/>
                      <a:pt x="204" y="297"/>
                      <a:pt x="204" y="297"/>
                    </a:cubicBezTo>
                    <a:cubicBezTo>
                      <a:pt x="204" y="297"/>
                      <a:pt x="206" y="303"/>
                      <a:pt x="209" y="301"/>
                    </a:cubicBezTo>
                    <a:cubicBezTo>
                      <a:pt x="212" y="299"/>
                      <a:pt x="221" y="297"/>
                      <a:pt x="220" y="300"/>
                    </a:cubicBezTo>
                    <a:cubicBezTo>
                      <a:pt x="219" y="303"/>
                      <a:pt x="222" y="310"/>
                      <a:pt x="225" y="309"/>
                    </a:cubicBezTo>
                    <a:cubicBezTo>
                      <a:pt x="228" y="307"/>
                      <a:pt x="236" y="314"/>
                      <a:pt x="240" y="314"/>
                    </a:cubicBezTo>
                    <a:cubicBezTo>
                      <a:pt x="244" y="314"/>
                      <a:pt x="248" y="314"/>
                      <a:pt x="248" y="311"/>
                    </a:cubicBezTo>
                    <a:cubicBezTo>
                      <a:pt x="248" y="309"/>
                      <a:pt x="253" y="305"/>
                      <a:pt x="254" y="308"/>
                    </a:cubicBezTo>
                    <a:cubicBezTo>
                      <a:pt x="256" y="311"/>
                      <a:pt x="260" y="318"/>
                      <a:pt x="264" y="318"/>
                    </a:cubicBezTo>
                    <a:cubicBezTo>
                      <a:pt x="267" y="318"/>
                      <a:pt x="277" y="318"/>
                      <a:pt x="277" y="321"/>
                    </a:cubicBezTo>
                    <a:cubicBezTo>
                      <a:pt x="277" y="325"/>
                      <a:pt x="280" y="333"/>
                      <a:pt x="284" y="336"/>
                    </a:cubicBezTo>
                    <a:cubicBezTo>
                      <a:pt x="288" y="339"/>
                      <a:pt x="296" y="336"/>
                      <a:pt x="296" y="336"/>
                    </a:cubicBezTo>
                    <a:cubicBezTo>
                      <a:pt x="296" y="336"/>
                      <a:pt x="300" y="334"/>
                      <a:pt x="300" y="328"/>
                    </a:cubicBezTo>
                    <a:cubicBezTo>
                      <a:pt x="300" y="323"/>
                      <a:pt x="300" y="316"/>
                      <a:pt x="297" y="316"/>
                    </a:cubicBezTo>
                    <a:cubicBezTo>
                      <a:pt x="295" y="316"/>
                      <a:pt x="291" y="321"/>
                      <a:pt x="285" y="320"/>
                    </a:cubicBezTo>
                    <a:cubicBezTo>
                      <a:pt x="280" y="318"/>
                      <a:pt x="276" y="307"/>
                      <a:pt x="274" y="306"/>
                    </a:cubicBezTo>
                    <a:cubicBezTo>
                      <a:pt x="271" y="304"/>
                      <a:pt x="278" y="294"/>
                      <a:pt x="278" y="289"/>
                    </a:cubicBezTo>
                    <a:cubicBezTo>
                      <a:pt x="278" y="285"/>
                      <a:pt x="282" y="271"/>
                      <a:pt x="278" y="270"/>
                    </a:cubicBezTo>
                    <a:cubicBezTo>
                      <a:pt x="275" y="268"/>
                      <a:pt x="277" y="263"/>
                      <a:pt x="281" y="260"/>
                    </a:cubicBezTo>
                    <a:cubicBezTo>
                      <a:pt x="285" y="257"/>
                      <a:pt x="279" y="249"/>
                      <a:pt x="285" y="249"/>
                    </a:cubicBezTo>
                    <a:cubicBezTo>
                      <a:pt x="291" y="249"/>
                      <a:pt x="303" y="249"/>
                      <a:pt x="307" y="245"/>
                    </a:cubicBezTo>
                    <a:cubicBezTo>
                      <a:pt x="307" y="245"/>
                      <a:pt x="307" y="245"/>
                      <a:pt x="307" y="245"/>
                    </a:cubicBezTo>
                    <a:cubicBezTo>
                      <a:pt x="308" y="244"/>
                      <a:pt x="308" y="243"/>
                      <a:pt x="309" y="242"/>
                    </a:cubicBezTo>
                    <a:cubicBezTo>
                      <a:pt x="304" y="235"/>
                      <a:pt x="300" y="227"/>
                      <a:pt x="296" y="224"/>
                    </a:cubicBezTo>
                    <a:close/>
                  </a:path>
                </a:pathLst>
              </a:custGeom>
              <a:solidFill>
                <a:schemeClr val="accent6">
                  <a:lumMod val="20000"/>
                  <a:lumOff val="80000"/>
                </a:schemeClr>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76" name="Freeform 1615">
                <a:extLst>
                  <a:ext uri="{FF2B5EF4-FFF2-40B4-BE49-F238E27FC236}">
                    <a16:creationId xmlns:a16="http://schemas.microsoft.com/office/drawing/2014/main" id="{590EA3FA-0654-4B93-B2A0-D00E565092FE}"/>
                  </a:ext>
                </a:extLst>
              </p:cNvPr>
              <p:cNvSpPr>
                <a:spLocks/>
              </p:cNvSpPr>
              <p:nvPr/>
            </p:nvSpPr>
            <p:spPr bwMode="auto">
              <a:xfrm>
                <a:off x="5386578" y="3340211"/>
                <a:ext cx="36514" cy="47627"/>
              </a:xfrm>
              <a:custGeom>
                <a:avLst/>
                <a:gdLst>
                  <a:gd name="T0" fmla="*/ 2 w 29"/>
                  <a:gd name="T1" fmla="*/ 19 h 38"/>
                  <a:gd name="T2" fmla="*/ 7 w 29"/>
                  <a:gd name="T3" fmla="*/ 38 h 38"/>
                  <a:gd name="T4" fmla="*/ 14 w 29"/>
                  <a:gd name="T5" fmla="*/ 33 h 38"/>
                  <a:gd name="T6" fmla="*/ 29 w 29"/>
                  <a:gd name="T7" fmla="*/ 12 h 38"/>
                  <a:gd name="T8" fmla="*/ 24 w 29"/>
                  <a:gd name="T9" fmla="*/ 10 h 38"/>
                  <a:gd name="T10" fmla="*/ 24 w 29"/>
                  <a:gd name="T11" fmla="*/ 0 h 38"/>
                  <a:gd name="T12" fmla="*/ 15 w 29"/>
                  <a:gd name="T13" fmla="*/ 1 h 38"/>
                  <a:gd name="T14" fmla="*/ 6 w 29"/>
                  <a:gd name="T15" fmla="*/ 6 h 38"/>
                  <a:gd name="T16" fmla="*/ 0 w 29"/>
                  <a:gd name="T17" fmla="*/ 6 h 38"/>
                  <a:gd name="T18" fmla="*/ 2 w 29"/>
                  <a:gd name="T19" fmla="*/ 6 h 38"/>
                  <a:gd name="T20" fmla="*/ 2 w 29"/>
                  <a:gd name="T21" fmla="*/ 19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 h="38">
                    <a:moveTo>
                      <a:pt x="2" y="19"/>
                    </a:moveTo>
                    <a:cubicBezTo>
                      <a:pt x="4" y="22"/>
                      <a:pt x="5" y="30"/>
                      <a:pt x="7" y="38"/>
                    </a:cubicBezTo>
                    <a:cubicBezTo>
                      <a:pt x="10" y="35"/>
                      <a:pt x="13" y="34"/>
                      <a:pt x="14" y="33"/>
                    </a:cubicBezTo>
                    <a:cubicBezTo>
                      <a:pt x="19" y="31"/>
                      <a:pt x="29" y="12"/>
                      <a:pt x="29" y="12"/>
                    </a:cubicBezTo>
                    <a:cubicBezTo>
                      <a:pt x="24" y="10"/>
                      <a:pt x="24" y="10"/>
                      <a:pt x="24" y="10"/>
                    </a:cubicBezTo>
                    <a:cubicBezTo>
                      <a:pt x="24" y="10"/>
                      <a:pt x="25" y="6"/>
                      <a:pt x="24" y="0"/>
                    </a:cubicBezTo>
                    <a:cubicBezTo>
                      <a:pt x="20" y="1"/>
                      <a:pt x="15" y="1"/>
                      <a:pt x="15" y="1"/>
                    </a:cubicBezTo>
                    <a:cubicBezTo>
                      <a:pt x="15" y="1"/>
                      <a:pt x="16" y="8"/>
                      <a:pt x="6" y="6"/>
                    </a:cubicBezTo>
                    <a:cubicBezTo>
                      <a:pt x="5" y="6"/>
                      <a:pt x="3" y="6"/>
                      <a:pt x="0" y="6"/>
                    </a:cubicBezTo>
                    <a:cubicBezTo>
                      <a:pt x="1" y="6"/>
                      <a:pt x="2" y="6"/>
                      <a:pt x="2" y="6"/>
                    </a:cubicBezTo>
                    <a:lnTo>
                      <a:pt x="2" y="19"/>
                    </a:ln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77" name="Freeform 1616">
                <a:extLst>
                  <a:ext uri="{FF2B5EF4-FFF2-40B4-BE49-F238E27FC236}">
                    <a16:creationId xmlns:a16="http://schemas.microsoft.com/office/drawing/2014/main" id="{DB3ADAD3-4C15-4DF8-8B95-C95A3F03166A}"/>
                  </a:ext>
                </a:extLst>
              </p:cNvPr>
              <p:cNvSpPr>
                <a:spLocks/>
              </p:cNvSpPr>
              <p:nvPr/>
            </p:nvSpPr>
            <p:spPr bwMode="auto">
              <a:xfrm>
                <a:off x="5408804" y="3524368"/>
                <a:ext cx="242896" cy="377838"/>
              </a:xfrm>
              <a:custGeom>
                <a:avLst/>
                <a:gdLst>
                  <a:gd name="T0" fmla="*/ 187 w 189"/>
                  <a:gd name="T1" fmla="*/ 77 h 302"/>
                  <a:gd name="T2" fmla="*/ 182 w 189"/>
                  <a:gd name="T3" fmla="*/ 43 h 302"/>
                  <a:gd name="T4" fmla="*/ 181 w 189"/>
                  <a:gd name="T5" fmla="*/ 1 h 302"/>
                  <a:gd name="T6" fmla="*/ 181 w 189"/>
                  <a:gd name="T7" fmla="*/ 0 h 302"/>
                  <a:gd name="T8" fmla="*/ 162 w 189"/>
                  <a:gd name="T9" fmla="*/ 10 h 302"/>
                  <a:gd name="T10" fmla="*/ 149 w 189"/>
                  <a:gd name="T11" fmla="*/ 13 h 302"/>
                  <a:gd name="T12" fmla="*/ 139 w 189"/>
                  <a:gd name="T13" fmla="*/ 13 h 302"/>
                  <a:gd name="T14" fmla="*/ 133 w 189"/>
                  <a:gd name="T15" fmla="*/ 20 h 302"/>
                  <a:gd name="T16" fmla="*/ 123 w 189"/>
                  <a:gd name="T17" fmla="*/ 21 h 302"/>
                  <a:gd name="T18" fmla="*/ 108 w 189"/>
                  <a:gd name="T19" fmla="*/ 23 h 302"/>
                  <a:gd name="T20" fmla="*/ 102 w 189"/>
                  <a:gd name="T21" fmla="*/ 17 h 302"/>
                  <a:gd name="T22" fmla="*/ 92 w 189"/>
                  <a:gd name="T23" fmla="*/ 20 h 302"/>
                  <a:gd name="T24" fmla="*/ 82 w 189"/>
                  <a:gd name="T25" fmla="*/ 18 h 302"/>
                  <a:gd name="T26" fmla="*/ 81 w 189"/>
                  <a:gd name="T27" fmla="*/ 25 h 302"/>
                  <a:gd name="T28" fmla="*/ 88 w 189"/>
                  <a:gd name="T29" fmla="*/ 62 h 302"/>
                  <a:gd name="T30" fmla="*/ 99 w 189"/>
                  <a:gd name="T31" fmla="*/ 72 h 302"/>
                  <a:gd name="T32" fmla="*/ 99 w 189"/>
                  <a:gd name="T33" fmla="*/ 90 h 302"/>
                  <a:gd name="T34" fmla="*/ 89 w 189"/>
                  <a:gd name="T35" fmla="*/ 101 h 302"/>
                  <a:gd name="T36" fmla="*/ 88 w 189"/>
                  <a:gd name="T37" fmla="*/ 118 h 302"/>
                  <a:gd name="T38" fmla="*/ 72 w 189"/>
                  <a:gd name="T39" fmla="*/ 96 h 302"/>
                  <a:gd name="T40" fmla="*/ 75 w 189"/>
                  <a:gd name="T41" fmla="*/ 73 h 302"/>
                  <a:gd name="T42" fmla="*/ 61 w 189"/>
                  <a:gd name="T43" fmla="*/ 71 h 302"/>
                  <a:gd name="T44" fmla="*/ 49 w 189"/>
                  <a:gd name="T45" fmla="*/ 63 h 302"/>
                  <a:gd name="T46" fmla="*/ 0 w 189"/>
                  <a:gd name="T47" fmla="*/ 81 h 302"/>
                  <a:gd name="T48" fmla="*/ 4 w 189"/>
                  <a:gd name="T49" fmla="*/ 94 h 302"/>
                  <a:gd name="T50" fmla="*/ 3 w 189"/>
                  <a:gd name="T51" fmla="*/ 94 h 302"/>
                  <a:gd name="T52" fmla="*/ 6 w 189"/>
                  <a:gd name="T53" fmla="*/ 99 h 302"/>
                  <a:gd name="T54" fmla="*/ 28 w 189"/>
                  <a:gd name="T55" fmla="*/ 105 h 302"/>
                  <a:gd name="T56" fmla="*/ 49 w 189"/>
                  <a:gd name="T57" fmla="*/ 112 h 302"/>
                  <a:gd name="T58" fmla="*/ 49 w 189"/>
                  <a:gd name="T59" fmla="*/ 139 h 302"/>
                  <a:gd name="T60" fmla="*/ 45 w 189"/>
                  <a:gd name="T61" fmla="*/ 155 h 302"/>
                  <a:gd name="T62" fmla="*/ 50 w 189"/>
                  <a:gd name="T63" fmla="*/ 168 h 302"/>
                  <a:gd name="T64" fmla="*/ 41 w 189"/>
                  <a:gd name="T65" fmla="*/ 181 h 302"/>
                  <a:gd name="T66" fmla="*/ 36 w 189"/>
                  <a:gd name="T67" fmla="*/ 199 h 302"/>
                  <a:gd name="T68" fmla="*/ 18 w 189"/>
                  <a:gd name="T69" fmla="*/ 216 h 302"/>
                  <a:gd name="T70" fmla="*/ 19 w 189"/>
                  <a:gd name="T71" fmla="*/ 217 h 302"/>
                  <a:gd name="T72" fmla="*/ 30 w 189"/>
                  <a:gd name="T73" fmla="*/ 250 h 302"/>
                  <a:gd name="T74" fmla="*/ 31 w 189"/>
                  <a:gd name="T75" fmla="*/ 282 h 302"/>
                  <a:gd name="T76" fmla="*/ 33 w 189"/>
                  <a:gd name="T77" fmla="*/ 302 h 302"/>
                  <a:gd name="T78" fmla="*/ 46 w 189"/>
                  <a:gd name="T79" fmla="*/ 301 h 302"/>
                  <a:gd name="T80" fmla="*/ 47 w 189"/>
                  <a:gd name="T81" fmla="*/ 293 h 302"/>
                  <a:gd name="T82" fmla="*/ 40 w 189"/>
                  <a:gd name="T83" fmla="*/ 286 h 302"/>
                  <a:gd name="T84" fmla="*/ 68 w 189"/>
                  <a:gd name="T85" fmla="*/ 265 h 302"/>
                  <a:gd name="T86" fmla="*/ 90 w 189"/>
                  <a:gd name="T87" fmla="*/ 252 h 302"/>
                  <a:gd name="T88" fmla="*/ 92 w 189"/>
                  <a:gd name="T89" fmla="*/ 226 h 302"/>
                  <a:gd name="T90" fmla="*/ 89 w 189"/>
                  <a:gd name="T91" fmla="*/ 204 h 302"/>
                  <a:gd name="T92" fmla="*/ 80 w 189"/>
                  <a:gd name="T93" fmla="*/ 181 h 302"/>
                  <a:gd name="T94" fmla="*/ 83 w 189"/>
                  <a:gd name="T95" fmla="*/ 168 h 302"/>
                  <a:gd name="T96" fmla="*/ 91 w 189"/>
                  <a:gd name="T97" fmla="*/ 159 h 302"/>
                  <a:gd name="T98" fmla="*/ 106 w 189"/>
                  <a:gd name="T99" fmla="*/ 149 h 302"/>
                  <a:gd name="T100" fmla="*/ 124 w 189"/>
                  <a:gd name="T101" fmla="*/ 129 h 302"/>
                  <a:gd name="T102" fmla="*/ 159 w 189"/>
                  <a:gd name="T103" fmla="*/ 114 h 302"/>
                  <a:gd name="T104" fmla="*/ 187 w 189"/>
                  <a:gd name="T105" fmla="*/ 77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89" h="302">
                    <a:moveTo>
                      <a:pt x="187" y="77"/>
                    </a:moveTo>
                    <a:cubicBezTo>
                      <a:pt x="185" y="73"/>
                      <a:pt x="181" y="52"/>
                      <a:pt x="182" y="43"/>
                    </a:cubicBezTo>
                    <a:cubicBezTo>
                      <a:pt x="183" y="34"/>
                      <a:pt x="181" y="12"/>
                      <a:pt x="181" y="1"/>
                    </a:cubicBezTo>
                    <a:cubicBezTo>
                      <a:pt x="181" y="1"/>
                      <a:pt x="181" y="0"/>
                      <a:pt x="181" y="0"/>
                    </a:cubicBezTo>
                    <a:cubicBezTo>
                      <a:pt x="172" y="4"/>
                      <a:pt x="163" y="8"/>
                      <a:pt x="162" y="10"/>
                    </a:cubicBezTo>
                    <a:cubicBezTo>
                      <a:pt x="160" y="13"/>
                      <a:pt x="154" y="10"/>
                      <a:pt x="149" y="13"/>
                    </a:cubicBezTo>
                    <a:cubicBezTo>
                      <a:pt x="145" y="17"/>
                      <a:pt x="143" y="14"/>
                      <a:pt x="139" y="13"/>
                    </a:cubicBezTo>
                    <a:cubicBezTo>
                      <a:pt x="135" y="12"/>
                      <a:pt x="134" y="16"/>
                      <a:pt x="133" y="20"/>
                    </a:cubicBezTo>
                    <a:cubicBezTo>
                      <a:pt x="133" y="23"/>
                      <a:pt x="125" y="21"/>
                      <a:pt x="123" y="21"/>
                    </a:cubicBezTo>
                    <a:cubicBezTo>
                      <a:pt x="120" y="20"/>
                      <a:pt x="112" y="23"/>
                      <a:pt x="108" y="23"/>
                    </a:cubicBezTo>
                    <a:cubicBezTo>
                      <a:pt x="104" y="23"/>
                      <a:pt x="107" y="19"/>
                      <a:pt x="102" y="17"/>
                    </a:cubicBezTo>
                    <a:cubicBezTo>
                      <a:pt x="97" y="16"/>
                      <a:pt x="94" y="20"/>
                      <a:pt x="92" y="20"/>
                    </a:cubicBezTo>
                    <a:cubicBezTo>
                      <a:pt x="90" y="20"/>
                      <a:pt x="85" y="19"/>
                      <a:pt x="82" y="18"/>
                    </a:cubicBezTo>
                    <a:cubicBezTo>
                      <a:pt x="81" y="21"/>
                      <a:pt x="81" y="23"/>
                      <a:pt x="81" y="25"/>
                    </a:cubicBezTo>
                    <a:cubicBezTo>
                      <a:pt x="77" y="33"/>
                      <a:pt x="88" y="53"/>
                      <a:pt x="88" y="62"/>
                    </a:cubicBezTo>
                    <a:cubicBezTo>
                      <a:pt x="92" y="65"/>
                      <a:pt x="96" y="69"/>
                      <a:pt x="99" y="72"/>
                    </a:cubicBezTo>
                    <a:cubicBezTo>
                      <a:pt x="104" y="78"/>
                      <a:pt x="99" y="77"/>
                      <a:pt x="99" y="90"/>
                    </a:cubicBezTo>
                    <a:cubicBezTo>
                      <a:pt x="100" y="102"/>
                      <a:pt x="94" y="97"/>
                      <a:pt x="89" y="101"/>
                    </a:cubicBezTo>
                    <a:cubicBezTo>
                      <a:pt x="85" y="106"/>
                      <a:pt x="89" y="115"/>
                      <a:pt x="88" y="118"/>
                    </a:cubicBezTo>
                    <a:cubicBezTo>
                      <a:pt x="87" y="120"/>
                      <a:pt x="73" y="99"/>
                      <a:pt x="72" y="96"/>
                    </a:cubicBezTo>
                    <a:cubicBezTo>
                      <a:pt x="71" y="93"/>
                      <a:pt x="77" y="81"/>
                      <a:pt x="75" y="73"/>
                    </a:cubicBezTo>
                    <a:cubicBezTo>
                      <a:pt x="74" y="66"/>
                      <a:pt x="64" y="71"/>
                      <a:pt x="61" y="71"/>
                    </a:cubicBezTo>
                    <a:cubicBezTo>
                      <a:pt x="58" y="72"/>
                      <a:pt x="51" y="63"/>
                      <a:pt x="49" y="63"/>
                    </a:cubicBezTo>
                    <a:cubicBezTo>
                      <a:pt x="48" y="63"/>
                      <a:pt x="0" y="81"/>
                      <a:pt x="0" y="81"/>
                    </a:cubicBezTo>
                    <a:cubicBezTo>
                      <a:pt x="4" y="94"/>
                      <a:pt x="4" y="94"/>
                      <a:pt x="4" y="94"/>
                    </a:cubicBezTo>
                    <a:cubicBezTo>
                      <a:pt x="3" y="94"/>
                      <a:pt x="3" y="94"/>
                      <a:pt x="3" y="94"/>
                    </a:cubicBezTo>
                    <a:cubicBezTo>
                      <a:pt x="6" y="99"/>
                      <a:pt x="6" y="99"/>
                      <a:pt x="6" y="99"/>
                    </a:cubicBezTo>
                    <a:cubicBezTo>
                      <a:pt x="6" y="99"/>
                      <a:pt x="21" y="100"/>
                      <a:pt x="28" y="105"/>
                    </a:cubicBezTo>
                    <a:cubicBezTo>
                      <a:pt x="35" y="109"/>
                      <a:pt x="46" y="110"/>
                      <a:pt x="49" y="112"/>
                    </a:cubicBezTo>
                    <a:cubicBezTo>
                      <a:pt x="51" y="113"/>
                      <a:pt x="49" y="131"/>
                      <a:pt x="49" y="139"/>
                    </a:cubicBezTo>
                    <a:cubicBezTo>
                      <a:pt x="50" y="148"/>
                      <a:pt x="40" y="150"/>
                      <a:pt x="45" y="155"/>
                    </a:cubicBezTo>
                    <a:cubicBezTo>
                      <a:pt x="49" y="160"/>
                      <a:pt x="47" y="167"/>
                      <a:pt x="50" y="168"/>
                    </a:cubicBezTo>
                    <a:cubicBezTo>
                      <a:pt x="53" y="169"/>
                      <a:pt x="45" y="179"/>
                      <a:pt x="41" y="181"/>
                    </a:cubicBezTo>
                    <a:cubicBezTo>
                      <a:pt x="37" y="184"/>
                      <a:pt x="41" y="192"/>
                      <a:pt x="36" y="199"/>
                    </a:cubicBezTo>
                    <a:cubicBezTo>
                      <a:pt x="33" y="203"/>
                      <a:pt x="24" y="210"/>
                      <a:pt x="18" y="216"/>
                    </a:cubicBezTo>
                    <a:cubicBezTo>
                      <a:pt x="18" y="217"/>
                      <a:pt x="19" y="217"/>
                      <a:pt x="19" y="217"/>
                    </a:cubicBezTo>
                    <a:cubicBezTo>
                      <a:pt x="20" y="220"/>
                      <a:pt x="25" y="247"/>
                      <a:pt x="30" y="250"/>
                    </a:cubicBezTo>
                    <a:cubicBezTo>
                      <a:pt x="34" y="253"/>
                      <a:pt x="32" y="280"/>
                      <a:pt x="31" y="282"/>
                    </a:cubicBezTo>
                    <a:cubicBezTo>
                      <a:pt x="31" y="284"/>
                      <a:pt x="33" y="302"/>
                      <a:pt x="33" y="302"/>
                    </a:cubicBezTo>
                    <a:cubicBezTo>
                      <a:pt x="33" y="302"/>
                      <a:pt x="40" y="301"/>
                      <a:pt x="46" y="301"/>
                    </a:cubicBezTo>
                    <a:cubicBezTo>
                      <a:pt x="47" y="298"/>
                      <a:pt x="47" y="295"/>
                      <a:pt x="47" y="293"/>
                    </a:cubicBezTo>
                    <a:cubicBezTo>
                      <a:pt x="48" y="284"/>
                      <a:pt x="42" y="291"/>
                      <a:pt x="40" y="286"/>
                    </a:cubicBezTo>
                    <a:cubicBezTo>
                      <a:pt x="38" y="281"/>
                      <a:pt x="53" y="271"/>
                      <a:pt x="68" y="265"/>
                    </a:cubicBezTo>
                    <a:cubicBezTo>
                      <a:pt x="83" y="260"/>
                      <a:pt x="88" y="257"/>
                      <a:pt x="90" y="252"/>
                    </a:cubicBezTo>
                    <a:cubicBezTo>
                      <a:pt x="92" y="246"/>
                      <a:pt x="90" y="232"/>
                      <a:pt x="92" y="226"/>
                    </a:cubicBezTo>
                    <a:cubicBezTo>
                      <a:pt x="94" y="220"/>
                      <a:pt x="91" y="217"/>
                      <a:pt x="89" y="204"/>
                    </a:cubicBezTo>
                    <a:cubicBezTo>
                      <a:pt x="87" y="191"/>
                      <a:pt x="82" y="189"/>
                      <a:pt x="80" y="181"/>
                    </a:cubicBezTo>
                    <a:cubicBezTo>
                      <a:pt x="78" y="174"/>
                      <a:pt x="79" y="168"/>
                      <a:pt x="83" y="168"/>
                    </a:cubicBezTo>
                    <a:cubicBezTo>
                      <a:pt x="87" y="168"/>
                      <a:pt x="87" y="166"/>
                      <a:pt x="91" y="159"/>
                    </a:cubicBezTo>
                    <a:cubicBezTo>
                      <a:pt x="95" y="152"/>
                      <a:pt x="99" y="155"/>
                      <a:pt x="106" y="149"/>
                    </a:cubicBezTo>
                    <a:cubicBezTo>
                      <a:pt x="113" y="144"/>
                      <a:pt x="113" y="138"/>
                      <a:pt x="124" y="129"/>
                    </a:cubicBezTo>
                    <a:cubicBezTo>
                      <a:pt x="136" y="120"/>
                      <a:pt x="148" y="121"/>
                      <a:pt x="159" y="114"/>
                    </a:cubicBezTo>
                    <a:cubicBezTo>
                      <a:pt x="170" y="108"/>
                      <a:pt x="189" y="82"/>
                      <a:pt x="187" y="77"/>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78" name="Freeform 1617">
                <a:extLst>
                  <a:ext uri="{FF2B5EF4-FFF2-40B4-BE49-F238E27FC236}">
                    <a16:creationId xmlns:a16="http://schemas.microsoft.com/office/drawing/2014/main" id="{BDFBC2C1-11BA-4D38-8970-F3C577B1B0E0}"/>
                  </a:ext>
                </a:extLst>
              </p:cNvPr>
              <p:cNvSpPr>
                <a:spLocks/>
              </p:cNvSpPr>
              <p:nvPr/>
            </p:nvSpPr>
            <p:spPr bwMode="auto">
              <a:xfrm>
                <a:off x="5396103" y="3308460"/>
                <a:ext cx="246071" cy="244483"/>
              </a:xfrm>
              <a:custGeom>
                <a:avLst/>
                <a:gdLst>
                  <a:gd name="T0" fmla="*/ 179 w 192"/>
                  <a:gd name="T1" fmla="*/ 156 h 195"/>
                  <a:gd name="T2" fmla="*/ 173 w 192"/>
                  <a:gd name="T3" fmla="*/ 138 h 195"/>
                  <a:gd name="T4" fmla="*/ 171 w 192"/>
                  <a:gd name="T5" fmla="*/ 123 h 195"/>
                  <a:gd name="T6" fmla="*/ 174 w 192"/>
                  <a:gd name="T7" fmla="*/ 110 h 195"/>
                  <a:gd name="T8" fmla="*/ 165 w 192"/>
                  <a:gd name="T9" fmla="*/ 95 h 195"/>
                  <a:gd name="T10" fmla="*/ 172 w 192"/>
                  <a:gd name="T11" fmla="*/ 68 h 195"/>
                  <a:gd name="T12" fmla="*/ 143 w 192"/>
                  <a:gd name="T13" fmla="*/ 47 h 195"/>
                  <a:gd name="T14" fmla="*/ 144 w 192"/>
                  <a:gd name="T15" fmla="*/ 37 h 195"/>
                  <a:gd name="T16" fmla="*/ 77 w 192"/>
                  <a:gd name="T17" fmla="*/ 1 h 195"/>
                  <a:gd name="T18" fmla="*/ 69 w 192"/>
                  <a:gd name="T19" fmla="*/ 18 h 195"/>
                  <a:gd name="T20" fmla="*/ 70 w 192"/>
                  <a:gd name="T21" fmla="*/ 29 h 195"/>
                  <a:gd name="T22" fmla="*/ 41 w 192"/>
                  <a:gd name="T23" fmla="*/ 27 h 195"/>
                  <a:gd name="T24" fmla="*/ 41 w 192"/>
                  <a:gd name="T25" fmla="*/ 0 h 195"/>
                  <a:gd name="T26" fmla="*/ 26 w 192"/>
                  <a:gd name="T27" fmla="*/ 1 h 195"/>
                  <a:gd name="T28" fmla="*/ 18 w 192"/>
                  <a:gd name="T29" fmla="*/ 4 h 195"/>
                  <a:gd name="T30" fmla="*/ 21 w 192"/>
                  <a:gd name="T31" fmla="*/ 11 h 195"/>
                  <a:gd name="T32" fmla="*/ 24 w 192"/>
                  <a:gd name="T33" fmla="*/ 23 h 195"/>
                  <a:gd name="T34" fmla="*/ 17 w 192"/>
                  <a:gd name="T35" fmla="*/ 26 h 195"/>
                  <a:gd name="T36" fmla="*/ 17 w 192"/>
                  <a:gd name="T37" fmla="*/ 36 h 195"/>
                  <a:gd name="T38" fmla="*/ 22 w 192"/>
                  <a:gd name="T39" fmla="*/ 38 h 195"/>
                  <a:gd name="T40" fmla="*/ 7 w 192"/>
                  <a:gd name="T41" fmla="*/ 59 h 195"/>
                  <a:gd name="T42" fmla="*/ 0 w 192"/>
                  <a:gd name="T43" fmla="*/ 64 h 195"/>
                  <a:gd name="T44" fmla="*/ 11 w 192"/>
                  <a:gd name="T45" fmla="*/ 97 h 195"/>
                  <a:gd name="T46" fmla="*/ 20 w 192"/>
                  <a:gd name="T47" fmla="*/ 120 h 195"/>
                  <a:gd name="T48" fmla="*/ 24 w 192"/>
                  <a:gd name="T49" fmla="*/ 134 h 195"/>
                  <a:gd name="T50" fmla="*/ 15 w 192"/>
                  <a:gd name="T51" fmla="*/ 127 h 195"/>
                  <a:gd name="T52" fmla="*/ 13 w 192"/>
                  <a:gd name="T53" fmla="*/ 130 h 195"/>
                  <a:gd name="T54" fmla="*/ 13 w 192"/>
                  <a:gd name="T55" fmla="*/ 130 h 195"/>
                  <a:gd name="T56" fmla="*/ 25 w 192"/>
                  <a:gd name="T57" fmla="*/ 138 h 195"/>
                  <a:gd name="T58" fmla="*/ 42 w 192"/>
                  <a:gd name="T59" fmla="*/ 144 h 195"/>
                  <a:gd name="T60" fmla="*/ 64 w 192"/>
                  <a:gd name="T61" fmla="*/ 154 h 195"/>
                  <a:gd name="T62" fmla="*/ 65 w 192"/>
                  <a:gd name="T63" fmla="*/ 156 h 195"/>
                  <a:gd name="T64" fmla="*/ 77 w 192"/>
                  <a:gd name="T65" fmla="*/ 156 h 195"/>
                  <a:gd name="T66" fmla="*/ 80 w 192"/>
                  <a:gd name="T67" fmla="*/ 155 h 195"/>
                  <a:gd name="T68" fmla="*/ 93 w 192"/>
                  <a:gd name="T69" fmla="*/ 190 h 195"/>
                  <a:gd name="T70" fmla="*/ 103 w 192"/>
                  <a:gd name="T71" fmla="*/ 192 h 195"/>
                  <a:gd name="T72" fmla="*/ 113 w 192"/>
                  <a:gd name="T73" fmla="*/ 189 h 195"/>
                  <a:gd name="T74" fmla="*/ 119 w 192"/>
                  <a:gd name="T75" fmla="*/ 195 h 195"/>
                  <a:gd name="T76" fmla="*/ 134 w 192"/>
                  <a:gd name="T77" fmla="*/ 193 h 195"/>
                  <a:gd name="T78" fmla="*/ 144 w 192"/>
                  <a:gd name="T79" fmla="*/ 192 h 195"/>
                  <a:gd name="T80" fmla="*/ 150 w 192"/>
                  <a:gd name="T81" fmla="*/ 185 h 195"/>
                  <a:gd name="T82" fmla="*/ 160 w 192"/>
                  <a:gd name="T83" fmla="*/ 185 h 195"/>
                  <a:gd name="T84" fmla="*/ 173 w 192"/>
                  <a:gd name="T85" fmla="*/ 182 h 195"/>
                  <a:gd name="T86" fmla="*/ 192 w 192"/>
                  <a:gd name="T87" fmla="*/ 172 h 195"/>
                  <a:gd name="T88" fmla="*/ 179 w 192"/>
                  <a:gd name="T89" fmla="*/ 156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2" h="195">
                    <a:moveTo>
                      <a:pt x="179" y="156"/>
                    </a:moveTo>
                    <a:cubicBezTo>
                      <a:pt x="179" y="145"/>
                      <a:pt x="172" y="145"/>
                      <a:pt x="173" y="138"/>
                    </a:cubicBezTo>
                    <a:cubicBezTo>
                      <a:pt x="173" y="131"/>
                      <a:pt x="173" y="124"/>
                      <a:pt x="171" y="123"/>
                    </a:cubicBezTo>
                    <a:cubicBezTo>
                      <a:pt x="168" y="123"/>
                      <a:pt x="170" y="116"/>
                      <a:pt x="174" y="110"/>
                    </a:cubicBezTo>
                    <a:cubicBezTo>
                      <a:pt x="178" y="104"/>
                      <a:pt x="166" y="103"/>
                      <a:pt x="165" y="95"/>
                    </a:cubicBezTo>
                    <a:cubicBezTo>
                      <a:pt x="164" y="92"/>
                      <a:pt x="168" y="81"/>
                      <a:pt x="172" y="68"/>
                    </a:cubicBezTo>
                    <a:cubicBezTo>
                      <a:pt x="158" y="58"/>
                      <a:pt x="143" y="47"/>
                      <a:pt x="143" y="47"/>
                    </a:cubicBezTo>
                    <a:cubicBezTo>
                      <a:pt x="144" y="37"/>
                      <a:pt x="144" y="37"/>
                      <a:pt x="144" y="37"/>
                    </a:cubicBezTo>
                    <a:cubicBezTo>
                      <a:pt x="77" y="1"/>
                      <a:pt x="77" y="1"/>
                      <a:pt x="77" y="1"/>
                    </a:cubicBezTo>
                    <a:cubicBezTo>
                      <a:pt x="77" y="9"/>
                      <a:pt x="73" y="16"/>
                      <a:pt x="69" y="18"/>
                    </a:cubicBezTo>
                    <a:cubicBezTo>
                      <a:pt x="63" y="20"/>
                      <a:pt x="76" y="28"/>
                      <a:pt x="70" y="29"/>
                    </a:cubicBezTo>
                    <a:cubicBezTo>
                      <a:pt x="64" y="30"/>
                      <a:pt x="51" y="23"/>
                      <a:pt x="41" y="27"/>
                    </a:cubicBezTo>
                    <a:cubicBezTo>
                      <a:pt x="35" y="30"/>
                      <a:pt x="36" y="14"/>
                      <a:pt x="41" y="0"/>
                    </a:cubicBezTo>
                    <a:cubicBezTo>
                      <a:pt x="26" y="1"/>
                      <a:pt x="26" y="1"/>
                      <a:pt x="26" y="1"/>
                    </a:cubicBezTo>
                    <a:cubicBezTo>
                      <a:pt x="26" y="1"/>
                      <a:pt x="22" y="2"/>
                      <a:pt x="18" y="4"/>
                    </a:cubicBezTo>
                    <a:cubicBezTo>
                      <a:pt x="21" y="11"/>
                      <a:pt x="21" y="11"/>
                      <a:pt x="21" y="11"/>
                    </a:cubicBezTo>
                    <a:cubicBezTo>
                      <a:pt x="21" y="11"/>
                      <a:pt x="25" y="19"/>
                      <a:pt x="24" y="23"/>
                    </a:cubicBezTo>
                    <a:cubicBezTo>
                      <a:pt x="23" y="25"/>
                      <a:pt x="20" y="26"/>
                      <a:pt x="17" y="26"/>
                    </a:cubicBezTo>
                    <a:cubicBezTo>
                      <a:pt x="18" y="32"/>
                      <a:pt x="17" y="36"/>
                      <a:pt x="17" y="36"/>
                    </a:cubicBezTo>
                    <a:cubicBezTo>
                      <a:pt x="22" y="38"/>
                      <a:pt x="22" y="38"/>
                      <a:pt x="22" y="38"/>
                    </a:cubicBezTo>
                    <a:cubicBezTo>
                      <a:pt x="22" y="38"/>
                      <a:pt x="12" y="57"/>
                      <a:pt x="7" y="59"/>
                    </a:cubicBezTo>
                    <a:cubicBezTo>
                      <a:pt x="6" y="60"/>
                      <a:pt x="3" y="61"/>
                      <a:pt x="0" y="64"/>
                    </a:cubicBezTo>
                    <a:cubicBezTo>
                      <a:pt x="2" y="77"/>
                      <a:pt x="6" y="93"/>
                      <a:pt x="11" y="97"/>
                    </a:cubicBezTo>
                    <a:cubicBezTo>
                      <a:pt x="20" y="105"/>
                      <a:pt x="18" y="115"/>
                      <a:pt x="20" y="120"/>
                    </a:cubicBezTo>
                    <a:cubicBezTo>
                      <a:pt x="22" y="126"/>
                      <a:pt x="30" y="132"/>
                      <a:pt x="24" y="134"/>
                    </a:cubicBezTo>
                    <a:cubicBezTo>
                      <a:pt x="21" y="136"/>
                      <a:pt x="18" y="132"/>
                      <a:pt x="15" y="127"/>
                    </a:cubicBezTo>
                    <a:cubicBezTo>
                      <a:pt x="14" y="128"/>
                      <a:pt x="14" y="129"/>
                      <a:pt x="13" y="130"/>
                    </a:cubicBezTo>
                    <a:cubicBezTo>
                      <a:pt x="13" y="130"/>
                      <a:pt x="13" y="130"/>
                      <a:pt x="13" y="130"/>
                    </a:cubicBezTo>
                    <a:cubicBezTo>
                      <a:pt x="17" y="134"/>
                      <a:pt x="23" y="138"/>
                      <a:pt x="25" y="138"/>
                    </a:cubicBezTo>
                    <a:cubicBezTo>
                      <a:pt x="30" y="138"/>
                      <a:pt x="37" y="143"/>
                      <a:pt x="42" y="144"/>
                    </a:cubicBezTo>
                    <a:cubicBezTo>
                      <a:pt x="46" y="145"/>
                      <a:pt x="62" y="151"/>
                      <a:pt x="64" y="154"/>
                    </a:cubicBezTo>
                    <a:cubicBezTo>
                      <a:pt x="65" y="154"/>
                      <a:pt x="65" y="155"/>
                      <a:pt x="65" y="156"/>
                    </a:cubicBezTo>
                    <a:cubicBezTo>
                      <a:pt x="69" y="156"/>
                      <a:pt x="74" y="155"/>
                      <a:pt x="77" y="156"/>
                    </a:cubicBezTo>
                    <a:cubicBezTo>
                      <a:pt x="78" y="155"/>
                      <a:pt x="79" y="155"/>
                      <a:pt x="80" y="155"/>
                    </a:cubicBezTo>
                    <a:cubicBezTo>
                      <a:pt x="86" y="155"/>
                      <a:pt x="93" y="177"/>
                      <a:pt x="93" y="190"/>
                    </a:cubicBezTo>
                    <a:cubicBezTo>
                      <a:pt x="96" y="191"/>
                      <a:pt x="101" y="192"/>
                      <a:pt x="103" y="192"/>
                    </a:cubicBezTo>
                    <a:cubicBezTo>
                      <a:pt x="105" y="192"/>
                      <a:pt x="108" y="188"/>
                      <a:pt x="113" y="189"/>
                    </a:cubicBezTo>
                    <a:cubicBezTo>
                      <a:pt x="118" y="191"/>
                      <a:pt x="115" y="195"/>
                      <a:pt x="119" y="195"/>
                    </a:cubicBezTo>
                    <a:cubicBezTo>
                      <a:pt x="123" y="195"/>
                      <a:pt x="131" y="192"/>
                      <a:pt x="134" y="193"/>
                    </a:cubicBezTo>
                    <a:cubicBezTo>
                      <a:pt x="136" y="193"/>
                      <a:pt x="144" y="195"/>
                      <a:pt x="144" y="192"/>
                    </a:cubicBezTo>
                    <a:cubicBezTo>
                      <a:pt x="145" y="188"/>
                      <a:pt x="146" y="184"/>
                      <a:pt x="150" y="185"/>
                    </a:cubicBezTo>
                    <a:cubicBezTo>
                      <a:pt x="154" y="186"/>
                      <a:pt x="156" y="189"/>
                      <a:pt x="160" y="185"/>
                    </a:cubicBezTo>
                    <a:cubicBezTo>
                      <a:pt x="165" y="182"/>
                      <a:pt x="171" y="185"/>
                      <a:pt x="173" y="182"/>
                    </a:cubicBezTo>
                    <a:cubicBezTo>
                      <a:pt x="174" y="180"/>
                      <a:pt x="183" y="176"/>
                      <a:pt x="192" y="172"/>
                    </a:cubicBezTo>
                    <a:cubicBezTo>
                      <a:pt x="191" y="162"/>
                      <a:pt x="180" y="167"/>
                      <a:pt x="179" y="156"/>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79" name="Freeform 1618">
                <a:extLst>
                  <a:ext uri="{FF2B5EF4-FFF2-40B4-BE49-F238E27FC236}">
                    <a16:creationId xmlns:a16="http://schemas.microsoft.com/office/drawing/2014/main" id="{462DDCF7-86B3-4255-B716-F5FD58BF58B4}"/>
                  </a:ext>
                </a:extLst>
              </p:cNvPr>
              <p:cNvSpPr>
                <a:spLocks/>
              </p:cNvSpPr>
              <p:nvPr/>
            </p:nvSpPr>
            <p:spPr bwMode="auto">
              <a:xfrm>
                <a:off x="5467543" y="3502142"/>
                <a:ext cx="74615" cy="171456"/>
              </a:xfrm>
              <a:custGeom>
                <a:avLst/>
                <a:gdLst>
                  <a:gd name="T0" fmla="*/ 54 w 59"/>
                  <a:gd name="T1" fmla="*/ 89 h 137"/>
                  <a:gd name="T2" fmla="*/ 43 w 59"/>
                  <a:gd name="T3" fmla="*/ 79 h 137"/>
                  <a:gd name="T4" fmla="*/ 43 w 59"/>
                  <a:gd name="T5" fmla="*/ 82 h 137"/>
                  <a:gd name="T6" fmla="*/ 23 w 59"/>
                  <a:gd name="T7" fmla="*/ 55 h 137"/>
                  <a:gd name="T8" fmla="*/ 25 w 59"/>
                  <a:gd name="T9" fmla="*/ 24 h 137"/>
                  <a:gd name="T10" fmla="*/ 21 w 59"/>
                  <a:gd name="T11" fmla="*/ 1 h 137"/>
                  <a:gd name="T12" fmla="*/ 9 w 59"/>
                  <a:gd name="T13" fmla="*/ 1 h 137"/>
                  <a:gd name="T14" fmla="*/ 16 w 59"/>
                  <a:gd name="T15" fmla="*/ 18 h 137"/>
                  <a:gd name="T16" fmla="*/ 10 w 59"/>
                  <a:gd name="T17" fmla="*/ 22 h 137"/>
                  <a:gd name="T18" fmla="*/ 11 w 59"/>
                  <a:gd name="T19" fmla="*/ 50 h 137"/>
                  <a:gd name="T20" fmla="*/ 4 w 59"/>
                  <a:gd name="T21" fmla="*/ 55 h 137"/>
                  <a:gd name="T22" fmla="*/ 1 w 59"/>
                  <a:gd name="T23" fmla="*/ 72 h 137"/>
                  <a:gd name="T24" fmla="*/ 4 w 59"/>
                  <a:gd name="T25" fmla="*/ 80 h 137"/>
                  <a:gd name="T26" fmla="*/ 4 w 59"/>
                  <a:gd name="T27" fmla="*/ 80 h 137"/>
                  <a:gd name="T28" fmla="*/ 16 w 59"/>
                  <a:gd name="T29" fmla="*/ 88 h 137"/>
                  <a:gd name="T30" fmla="*/ 30 w 59"/>
                  <a:gd name="T31" fmla="*/ 90 h 137"/>
                  <a:gd name="T32" fmla="*/ 27 w 59"/>
                  <a:gd name="T33" fmla="*/ 113 h 137"/>
                  <a:gd name="T34" fmla="*/ 43 w 59"/>
                  <a:gd name="T35" fmla="*/ 135 h 137"/>
                  <a:gd name="T36" fmla="*/ 44 w 59"/>
                  <a:gd name="T37" fmla="*/ 118 h 137"/>
                  <a:gd name="T38" fmla="*/ 54 w 59"/>
                  <a:gd name="T39" fmla="*/ 107 h 137"/>
                  <a:gd name="T40" fmla="*/ 54 w 59"/>
                  <a:gd name="T41" fmla="*/ 89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9" h="137">
                    <a:moveTo>
                      <a:pt x="54" y="89"/>
                    </a:moveTo>
                    <a:cubicBezTo>
                      <a:pt x="51" y="86"/>
                      <a:pt x="47" y="82"/>
                      <a:pt x="43" y="79"/>
                    </a:cubicBezTo>
                    <a:cubicBezTo>
                      <a:pt x="43" y="80"/>
                      <a:pt x="43" y="81"/>
                      <a:pt x="43" y="82"/>
                    </a:cubicBezTo>
                    <a:cubicBezTo>
                      <a:pt x="38" y="89"/>
                      <a:pt x="25" y="68"/>
                      <a:pt x="23" y="55"/>
                    </a:cubicBezTo>
                    <a:cubicBezTo>
                      <a:pt x="22" y="42"/>
                      <a:pt x="31" y="36"/>
                      <a:pt x="25" y="24"/>
                    </a:cubicBezTo>
                    <a:cubicBezTo>
                      <a:pt x="21" y="13"/>
                      <a:pt x="18" y="4"/>
                      <a:pt x="21" y="1"/>
                    </a:cubicBezTo>
                    <a:cubicBezTo>
                      <a:pt x="18" y="0"/>
                      <a:pt x="13" y="1"/>
                      <a:pt x="9" y="1"/>
                    </a:cubicBezTo>
                    <a:cubicBezTo>
                      <a:pt x="12" y="5"/>
                      <a:pt x="16" y="15"/>
                      <a:pt x="16" y="18"/>
                    </a:cubicBezTo>
                    <a:cubicBezTo>
                      <a:pt x="16" y="22"/>
                      <a:pt x="12" y="17"/>
                      <a:pt x="10" y="22"/>
                    </a:cubicBezTo>
                    <a:cubicBezTo>
                      <a:pt x="8" y="26"/>
                      <a:pt x="7" y="47"/>
                      <a:pt x="11" y="50"/>
                    </a:cubicBezTo>
                    <a:cubicBezTo>
                      <a:pt x="15" y="54"/>
                      <a:pt x="4" y="51"/>
                      <a:pt x="4" y="55"/>
                    </a:cubicBezTo>
                    <a:cubicBezTo>
                      <a:pt x="4" y="59"/>
                      <a:pt x="3" y="71"/>
                      <a:pt x="1" y="72"/>
                    </a:cubicBezTo>
                    <a:cubicBezTo>
                      <a:pt x="0" y="73"/>
                      <a:pt x="2" y="76"/>
                      <a:pt x="4" y="80"/>
                    </a:cubicBezTo>
                    <a:cubicBezTo>
                      <a:pt x="4" y="80"/>
                      <a:pt x="4" y="80"/>
                      <a:pt x="4" y="80"/>
                    </a:cubicBezTo>
                    <a:cubicBezTo>
                      <a:pt x="6" y="80"/>
                      <a:pt x="13" y="89"/>
                      <a:pt x="16" y="88"/>
                    </a:cubicBezTo>
                    <a:cubicBezTo>
                      <a:pt x="19" y="88"/>
                      <a:pt x="29" y="83"/>
                      <a:pt x="30" y="90"/>
                    </a:cubicBezTo>
                    <a:cubicBezTo>
                      <a:pt x="32" y="98"/>
                      <a:pt x="26" y="110"/>
                      <a:pt x="27" y="113"/>
                    </a:cubicBezTo>
                    <a:cubicBezTo>
                      <a:pt x="28" y="116"/>
                      <a:pt x="42" y="137"/>
                      <a:pt x="43" y="135"/>
                    </a:cubicBezTo>
                    <a:cubicBezTo>
                      <a:pt x="44" y="132"/>
                      <a:pt x="40" y="123"/>
                      <a:pt x="44" y="118"/>
                    </a:cubicBezTo>
                    <a:cubicBezTo>
                      <a:pt x="49" y="114"/>
                      <a:pt x="55" y="119"/>
                      <a:pt x="54" y="107"/>
                    </a:cubicBezTo>
                    <a:cubicBezTo>
                      <a:pt x="54" y="94"/>
                      <a:pt x="59" y="95"/>
                      <a:pt x="54" y="89"/>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80" name="Freeform 1619">
                <a:extLst>
                  <a:ext uri="{FF2B5EF4-FFF2-40B4-BE49-F238E27FC236}">
                    <a16:creationId xmlns:a16="http://schemas.microsoft.com/office/drawing/2014/main" id="{B98EC896-FA98-488E-8445-F8919762D06E}"/>
                  </a:ext>
                </a:extLst>
              </p:cNvPr>
              <p:cNvSpPr>
                <a:spLocks/>
              </p:cNvSpPr>
              <p:nvPr/>
            </p:nvSpPr>
            <p:spPr bwMode="auto">
              <a:xfrm>
                <a:off x="2689319" y="2967136"/>
                <a:ext cx="52389" cy="28576"/>
              </a:xfrm>
              <a:custGeom>
                <a:avLst/>
                <a:gdLst>
                  <a:gd name="T0" fmla="*/ 40 w 41"/>
                  <a:gd name="T1" fmla="*/ 9 h 23"/>
                  <a:gd name="T2" fmla="*/ 21 w 41"/>
                  <a:gd name="T3" fmla="*/ 4 h 23"/>
                  <a:gd name="T4" fmla="*/ 13 w 41"/>
                  <a:gd name="T5" fmla="*/ 0 h 23"/>
                  <a:gd name="T6" fmla="*/ 13 w 41"/>
                  <a:gd name="T7" fmla="*/ 1 h 23"/>
                  <a:gd name="T8" fmla="*/ 0 w 41"/>
                  <a:gd name="T9" fmla="*/ 11 h 23"/>
                  <a:gd name="T10" fmla="*/ 34 w 41"/>
                  <a:gd name="T11" fmla="*/ 23 h 23"/>
                  <a:gd name="T12" fmla="*/ 40 w 41"/>
                  <a:gd name="T13" fmla="*/ 21 h 23"/>
                  <a:gd name="T14" fmla="*/ 40 w 41"/>
                  <a:gd name="T15" fmla="*/ 9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23">
                    <a:moveTo>
                      <a:pt x="40" y="9"/>
                    </a:moveTo>
                    <a:cubicBezTo>
                      <a:pt x="37" y="5"/>
                      <a:pt x="29" y="10"/>
                      <a:pt x="21" y="4"/>
                    </a:cubicBezTo>
                    <a:cubicBezTo>
                      <a:pt x="19" y="3"/>
                      <a:pt x="16" y="1"/>
                      <a:pt x="13" y="0"/>
                    </a:cubicBezTo>
                    <a:cubicBezTo>
                      <a:pt x="13" y="1"/>
                      <a:pt x="13" y="1"/>
                      <a:pt x="13" y="1"/>
                    </a:cubicBezTo>
                    <a:cubicBezTo>
                      <a:pt x="11" y="1"/>
                      <a:pt x="5" y="6"/>
                      <a:pt x="0" y="11"/>
                    </a:cubicBezTo>
                    <a:cubicBezTo>
                      <a:pt x="6" y="16"/>
                      <a:pt x="28" y="23"/>
                      <a:pt x="34" y="23"/>
                    </a:cubicBezTo>
                    <a:cubicBezTo>
                      <a:pt x="37" y="23"/>
                      <a:pt x="39" y="22"/>
                      <a:pt x="40" y="21"/>
                    </a:cubicBezTo>
                    <a:cubicBezTo>
                      <a:pt x="41" y="15"/>
                      <a:pt x="41" y="10"/>
                      <a:pt x="40" y="9"/>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81" name="Freeform 1620">
                <a:extLst>
                  <a:ext uri="{FF2B5EF4-FFF2-40B4-BE49-F238E27FC236}">
                    <a16:creationId xmlns:a16="http://schemas.microsoft.com/office/drawing/2014/main" id="{D761AB3E-2A9B-40CB-9DA1-1BF13D34212D}"/>
                  </a:ext>
                </a:extLst>
              </p:cNvPr>
              <p:cNvSpPr>
                <a:spLocks/>
              </p:cNvSpPr>
              <p:nvPr/>
            </p:nvSpPr>
            <p:spPr bwMode="auto">
              <a:xfrm>
                <a:off x="2705195" y="2925860"/>
                <a:ext cx="138117" cy="74615"/>
              </a:xfrm>
              <a:custGeom>
                <a:avLst/>
                <a:gdLst>
                  <a:gd name="T0" fmla="*/ 46 w 108"/>
                  <a:gd name="T1" fmla="*/ 54 h 60"/>
                  <a:gd name="T2" fmla="*/ 51 w 108"/>
                  <a:gd name="T3" fmla="*/ 43 h 60"/>
                  <a:gd name="T4" fmla="*/ 71 w 108"/>
                  <a:gd name="T5" fmla="*/ 35 h 60"/>
                  <a:gd name="T6" fmla="*/ 88 w 108"/>
                  <a:gd name="T7" fmla="*/ 31 h 60"/>
                  <a:gd name="T8" fmla="*/ 108 w 108"/>
                  <a:gd name="T9" fmla="*/ 22 h 60"/>
                  <a:gd name="T10" fmla="*/ 89 w 108"/>
                  <a:gd name="T11" fmla="*/ 9 h 60"/>
                  <a:gd name="T12" fmla="*/ 51 w 108"/>
                  <a:gd name="T13" fmla="*/ 8 h 60"/>
                  <a:gd name="T14" fmla="*/ 18 w 108"/>
                  <a:gd name="T15" fmla="*/ 10 h 60"/>
                  <a:gd name="T16" fmla="*/ 18 w 108"/>
                  <a:gd name="T17" fmla="*/ 10 h 60"/>
                  <a:gd name="T18" fmla="*/ 8 w 108"/>
                  <a:gd name="T19" fmla="*/ 20 h 60"/>
                  <a:gd name="T20" fmla="*/ 0 w 108"/>
                  <a:gd name="T21" fmla="*/ 33 h 60"/>
                  <a:gd name="T22" fmla="*/ 8 w 108"/>
                  <a:gd name="T23" fmla="*/ 37 h 60"/>
                  <a:gd name="T24" fmla="*/ 27 w 108"/>
                  <a:gd name="T25" fmla="*/ 42 h 60"/>
                  <a:gd name="T26" fmla="*/ 27 w 108"/>
                  <a:gd name="T27" fmla="*/ 54 h 60"/>
                  <a:gd name="T28" fmla="*/ 32 w 108"/>
                  <a:gd name="T29" fmla="*/ 54 h 60"/>
                  <a:gd name="T30" fmla="*/ 34 w 108"/>
                  <a:gd name="T31" fmla="*/ 60 h 60"/>
                  <a:gd name="T32" fmla="*/ 40 w 108"/>
                  <a:gd name="T33" fmla="*/ 59 h 60"/>
                  <a:gd name="T34" fmla="*/ 46 w 108"/>
                  <a:gd name="T35" fmla="*/ 5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8" h="60">
                    <a:moveTo>
                      <a:pt x="46" y="54"/>
                    </a:moveTo>
                    <a:cubicBezTo>
                      <a:pt x="46" y="52"/>
                      <a:pt x="41" y="44"/>
                      <a:pt x="51" y="43"/>
                    </a:cubicBezTo>
                    <a:cubicBezTo>
                      <a:pt x="62" y="42"/>
                      <a:pt x="69" y="41"/>
                      <a:pt x="71" y="35"/>
                    </a:cubicBezTo>
                    <a:cubicBezTo>
                      <a:pt x="72" y="28"/>
                      <a:pt x="84" y="31"/>
                      <a:pt x="88" y="31"/>
                    </a:cubicBezTo>
                    <a:cubicBezTo>
                      <a:pt x="90" y="30"/>
                      <a:pt x="99" y="22"/>
                      <a:pt x="108" y="22"/>
                    </a:cubicBezTo>
                    <a:cubicBezTo>
                      <a:pt x="108" y="14"/>
                      <a:pt x="97" y="17"/>
                      <a:pt x="89" y="9"/>
                    </a:cubicBezTo>
                    <a:cubicBezTo>
                      <a:pt x="80" y="0"/>
                      <a:pt x="61" y="4"/>
                      <a:pt x="51" y="8"/>
                    </a:cubicBezTo>
                    <a:cubicBezTo>
                      <a:pt x="41" y="12"/>
                      <a:pt x="29" y="4"/>
                      <a:pt x="18" y="10"/>
                    </a:cubicBezTo>
                    <a:cubicBezTo>
                      <a:pt x="18" y="10"/>
                      <a:pt x="18" y="10"/>
                      <a:pt x="18" y="10"/>
                    </a:cubicBezTo>
                    <a:cubicBezTo>
                      <a:pt x="15" y="13"/>
                      <a:pt x="12" y="17"/>
                      <a:pt x="8" y="20"/>
                    </a:cubicBezTo>
                    <a:cubicBezTo>
                      <a:pt x="1" y="26"/>
                      <a:pt x="3" y="32"/>
                      <a:pt x="0" y="33"/>
                    </a:cubicBezTo>
                    <a:cubicBezTo>
                      <a:pt x="3" y="34"/>
                      <a:pt x="6" y="36"/>
                      <a:pt x="8" y="37"/>
                    </a:cubicBezTo>
                    <a:cubicBezTo>
                      <a:pt x="16" y="43"/>
                      <a:pt x="24" y="38"/>
                      <a:pt x="27" y="42"/>
                    </a:cubicBezTo>
                    <a:cubicBezTo>
                      <a:pt x="28" y="43"/>
                      <a:pt x="28" y="48"/>
                      <a:pt x="27" y="54"/>
                    </a:cubicBezTo>
                    <a:cubicBezTo>
                      <a:pt x="29" y="52"/>
                      <a:pt x="30" y="51"/>
                      <a:pt x="32" y="54"/>
                    </a:cubicBezTo>
                    <a:cubicBezTo>
                      <a:pt x="35" y="55"/>
                      <a:pt x="34" y="58"/>
                      <a:pt x="34" y="60"/>
                    </a:cubicBezTo>
                    <a:cubicBezTo>
                      <a:pt x="40" y="59"/>
                      <a:pt x="40" y="59"/>
                      <a:pt x="40" y="59"/>
                    </a:cubicBezTo>
                    <a:cubicBezTo>
                      <a:pt x="40" y="59"/>
                      <a:pt x="45" y="55"/>
                      <a:pt x="46" y="54"/>
                    </a:cubicBezTo>
                    <a:close/>
                  </a:path>
                </a:pathLst>
              </a:custGeom>
              <a:solidFill>
                <a:srgbClr val="00B050"/>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82" name="Freeform 1621">
                <a:extLst>
                  <a:ext uri="{FF2B5EF4-FFF2-40B4-BE49-F238E27FC236}">
                    <a16:creationId xmlns:a16="http://schemas.microsoft.com/office/drawing/2014/main" id="{6533E6E9-E440-49A3-A535-9F1B0364EB17}"/>
                  </a:ext>
                </a:extLst>
              </p:cNvPr>
              <p:cNvSpPr>
                <a:spLocks/>
              </p:cNvSpPr>
              <p:nvPr/>
            </p:nvSpPr>
            <p:spPr bwMode="auto">
              <a:xfrm>
                <a:off x="2076522" y="2535322"/>
                <a:ext cx="689000" cy="419114"/>
              </a:xfrm>
              <a:custGeom>
                <a:avLst/>
                <a:gdLst>
                  <a:gd name="T0" fmla="*/ 470 w 537"/>
                  <a:gd name="T1" fmla="*/ 312 h 334"/>
                  <a:gd name="T2" fmla="*/ 463 w 537"/>
                  <a:gd name="T3" fmla="*/ 282 h 334"/>
                  <a:gd name="T4" fmla="*/ 507 w 537"/>
                  <a:gd name="T5" fmla="*/ 271 h 334"/>
                  <a:gd name="T6" fmla="*/ 523 w 537"/>
                  <a:gd name="T7" fmla="*/ 252 h 334"/>
                  <a:gd name="T8" fmla="*/ 536 w 537"/>
                  <a:gd name="T9" fmla="*/ 218 h 334"/>
                  <a:gd name="T10" fmla="*/ 493 w 537"/>
                  <a:gd name="T11" fmla="*/ 215 h 334"/>
                  <a:gd name="T12" fmla="*/ 465 w 537"/>
                  <a:gd name="T13" fmla="*/ 252 h 334"/>
                  <a:gd name="T14" fmla="*/ 440 w 537"/>
                  <a:gd name="T15" fmla="*/ 266 h 334"/>
                  <a:gd name="T16" fmla="*/ 378 w 537"/>
                  <a:gd name="T17" fmla="*/ 265 h 334"/>
                  <a:gd name="T18" fmla="*/ 349 w 537"/>
                  <a:gd name="T19" fmla="*/ 224 h 334"/>
                  <a:gd name="T20" fmla="*/ 349 w 537"/>
                  <a:gd name="T21" fmla="*/ 140 h 334"/>
                  <a:gd name="T22" fmla="*/ 343 w 537"/>
                  <a:gd name="T23" fmla="*/ 130 h 334"/>
                  <a:gd name="T24" fmla="*/ 313 w 537"/>
                  <a:gd name="T25" fmla="*/ 111 h 334"/>
                  <a:gd name="T26" fmla="*/ 292 w 537"/>
                  <a:gd name="T27" fmla="*/ 74 h 334"/>
                  <a:gd name="T28" fmla="*/ 247 w 537"/>
                  <a:gd name="T29" fmla="*/ 72 h 334"/>
                  <a:gd name="T30" fmla="*/ 220 w 537"/>
                  <a:gd name="T31" fmla="*/ 50 h 334"/>
                  <a:gd name="T32" fmla="*/ 189 w 537"/>
                  <a:gd name="T33" fmla="*/ 18 h 334"/>
                  <a:gd name="T34" fmla="*/ 156 w 537"/>
                  <a:gd name="T35" fmla="*/ 26 h 334"/>
                  <a:gd name="T36" fmla="*/ 60 w 537"/>
                  <a:gd name="T37" fmla="*/ 10 h 334"/>
                  <a:gd name="T38" fmla="*/ 0 w 537"/>
                  <a:gd name="T39" fmla="*/ 5 h 334"/>
                  <a:gd name="T40" fmla="*/ 24 w 537"/>
                  <a:gd name="T41" fmla="*/ 54 h 334"/>
                  <a:gd name="T42" fmla="*/ 55 w 537"/>
                  <a:gd name="T43" fmla="*/ 95 h 334"/>
                  <a:gd name="T44" fmla="*/ 62 w 537"/>
                  <a:gd name="T45" fmla="*/ 113 h 334"/>
                  <a:gd name="T46" fmla="*/ 87 w 537"/>
                  <a:gd name="T47" fmla="*/ 147 h 334"/>
                  <a:gd name="T48" fmla="*/ 126 w 537"/>
                  <a:gd name="T49" fmla="*/ 187 h 334"/>
                  <a:gd name="T50" fmla="*/ 130 w 537"/>
                  <a:gd name="T51" fmla="*/ 168 h 334"/>
                  <a:gd name="T52" fmla="*/ 111 w 537"/>
                  <a:gd name="T53" fmla="*/ 146 h 334"/>
                  <a:gd name="T54" fmla="*/ 80 w 537"/>
                  <a:gd name="T55" fmla="*/ 94 h 334"/>
                  <a:gd name="T56" fmla="*/ 68 w 537"/>
                  <a:gd name="T57" fmla="*/ 66 h 334"/>
                  <a:gd name="T58" fmla="*/ 45 w 537"/>
                  <a:gd name="T59" fmla="*/ 46 h 334"/>
                  <a:gd name="T60" fmla="*/ 45 w 537"/>
                  <a:gd name="T61" fmla="*/ 18 h 334"/>
                  <a:gd name="T62" fmla="*/ 61 w 537"/>
                  <a:gd name="T63" fmla="*/ 25 h 334"/>
                  <a:gd name="T64" fmla="*/ 76 w 537"/>
                  <a:gd name="T65" fmla="*/ 50 h 334"/>
                  <a:gd name="T66" fmla="*/ 87 w 537"/>
                  <a:gd name="T67" fmla="*/ 74 h 334"/>
                  <a:gd name="T68" fmla="*/ 114 w 537"/>
                  <a:gd name="T69" fmla="*/ 95 h 334"/>
                  <a:gd name="T70" fmla="*/ 135 w 537"/>
                  <a:gd name="T71" fmla="*/ 116 h 334"/>
                  <a:gd name="T72" fmla="*/ 149 w 537"/>
                  <a:gd name="T73" fmla="*/ 140 h 334"/>
                  <a:gd name="T74" fmla="*/ 201 w 537"/>
                  <a:gd name="T75" fmla="*/ 196 h 334"/>
                  <a:gd name="T76" fmla="*/ 209 w 537"/>
                  <a:gd name="T77" fmla="*/ 228 h 334"/>
                  <a:gd name="T78" fmla="*/ 218 w 537"/>
                  <a:gd name="T79" fmla="*/ 256 h 334"/>
                  <a:gd name="T80" fmla="*/ 271 w 537"/>
                  <a:gd name="T81" fmla="*/ 282 h 334"/>
                  <a:gd name="T82" fmla="*/ 346 w 537"/>
                  <a:gd name="T83" fmla="*/ 316 h 334"/>
                  <a:gd name="T84" fmla="*/ 414 w 537"/>
                  <a:gd name="T85" fmla="*/ 319 h 334"/>
                  <a:gd name="T86" fmla="*/ 447 w 537"/>
                  <a:gd name="T87" fmla="*/ 315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37" h="334">
                    <a:moveTo>
                      <a:pt x="447" y="315"/>
                    </a:moveTo>
                    <a:cubicBezTo>
                      <a:pt x="449" y="315"/>
                      <a:pt x="469" y="317"/>
                      <a:pt x="470" y="312"/>
                    </a:cubicBezTo>
                    <a:cubicBezTo>
                      <a:pt x="472" y="307"/>
                      <a:pt x="456" y="296"/>
                      <a:pt x="458" y="295"/>
                    </a:cubicBezTo>
                    <a:cubicBezTo>
                      <a:pt x="459" y="294"/>
                      <a:pt x="460" y="282"/>
                      <a:pt x="463" y="282"/>
                    </a:cubicBezTo>
                    <a:cubicBezTo>
                      <a:pt x="466" y="282"/>
                      <a:pt x="494" y="283"/>
                      <a:pt x="495" y="282"/>
                    </a:cubicBezTo>
                    <a:cubicBezTo>
                      <a:pt x="497" y="281"/>
                      <a:pt x="502" y="272"/>
                      <a:pt x="507" y="271"/>
                    </a:cubicBezTo>
                    <a:cubicBezTo>
                      <a:pt x="509" y="271"/>
                      <a:pt x="512" y="273"/>
                      <a:pt x="515" y="276"/>
                    </a:cubicBezTo>
                    <a:cubicBezTo>
                      <a:pt x="520" y="272"/>
                      <a:pt x="522" y="261"/>
                      <a:pt x="523" y="252"/>
                    </a:cubicBezTo>
                    <a:cubicBezTo>
                      <a:pt x="524" y="242"/>
                      <a:pt x="520" y="238"/>
                      <a:pt x="526" y="232"/>
                    </a:cubicBezTo>
                    <a:cubicBezTo>
                      <a:pt x="531" y="227"/>
                      <a:pt x="537" y="226"/>
                      <a:pt x="536" y="218"/>
                    </a:cubicBezTo>
                    <a:cubicBezTo>
                      <a:pt x="534" y="210"/>
                      <a:pt x="527" y="218"/>
                      <a:pt x="520" y="214"/>
                    </a:cubicBezTo>
                    <a:cubicBezTo>
                      <a:pt x="514" y="210"/>
                      <a:pt x="509" y="213"/>
                      <a:pt x="493" y="215"/>
                    </a:cubicBezTo>
                    <a:cubicBezTo>
                      <a:pt x="477" y="218"/>
                      <a:pt x="469" y="224"/>
                      <a:pt x="470" y="236"/>
                    </a:cubicBezTo>
                    <a:cubicBezTo>
                      <a:pt x="471" y="247"/>
                      <a:pt x="464" y="242"/>
                      <a:pt x="465" y="252"/>
                    </a:cubicBezTo>
                    <a:cubicBezTo>
                      <a:pt x="465" y="261"/>
                      <a:pt x="452" y="262"/>
                      <a:pt x="453" y="268"/>
                    </a:cubicBezTo>
                    <a:cubicBezTo>
                      <a:pt x="454" y="273"/>
                      <a:pt x="443" y="268"/>
                      <a:pt x="440" y="266"/>
                    </a:cubicBezTo>
                    <a:cubicBezTo>
                      <a:pt x="437" y="264"/>
                      <a:pt x="403" y="274"/>
                      <a:pt x="398" y="275"/>
                    </a:cubicBezTo>
                    <a:cubicBezTo>
                      <a:pt x="394" y="275"/>
                      <a:pt x="385" y="265"/>
                      <a:pt x="378" y="265"/>
                    </a:cubicBezTo>
                    <a:cubicBezTo>
                      <a:pt x="372" y="266"/>
                      <a:pt x="369" y="255"/>
                      <a:pt x="368" y="247"/>
                    </a:cubicBezTo>
                    <a:cubicBezTo>
                      <a:pt x="367" y="239"/>
                      <a:pt x="355" y="232"/>
                      <a:pt x="349" y="224"/>
                    </a:cubicBezTo>
                    <a:cubicBezTo>
                      <a:pt x="344" y="217"/>
                      <a:pt x="343" y="200"/>
                      <a:pt x="343" y="190"/>
                    </a:cubicBezTo>
                    <a:cubicBezTo>
                      <a:pt x="342" y="179"/>
                      <a:pt x="341" y="161"/>
                      <a:pt x="349" y="140"/>
                    </a:cubicBezTo>
                    <a:cubicBezTo>
                      <a:pt x="350" y="138"/>
                      <a:pt x="350" y="135"/>
                      <a:pt x="350" y="133"/>
                    </a:cubicBezTo>
                    <a:cubicBezTo>
                      <a:pt x="348" y="131"/>
                      <a:pt x="345" y="130"/>
                      <a:pt x="343" y="130"/>
                    </a:cubicBezTo>
                    <a:cubicBezTo>
                      <a:pt x="336" y="131"/>
                      <a:pt x="321" y="122"/>
                      <a:pt x="318" y="122"/>
                    </a:cubicBezTo>
                    <a:cubicBezTo>
                      <a:pt x="315" y="122"/>
                      <a:pt x="316" y="114"/>
                      <a:pt x="313" y="111"/>
                    </a:cubicBezTo>
                    <a:cubicBezTo>
                      <a:pt x="311" y="107"/>
                      <a:pt x="312" y="100"/>
                      <a:pt x="309" y="97"/>
                    </a:cubicBezTo>
                    <a:cubicBezTo>
                      <a:pt x="306" y="95"/>
                      <a:pt x="296" y="85"/>
                      <a:pt x="292" y="74"/>
                    </a:cubicBezTo>
                    <a:cubicBezTo>
                      <a:pt x="289" y="62"/>
                      <a:pt x="269" y="56"/>
                      <a:pt x="261" y="56"/>
                    </a:cubicBezTo>
                    <a:cubicBezTo>
                      <a:pt x="253" y="55"/>
                      <a:pt x="249" y="71"/>
                      <a:pt x="247" y="72"/>
                    </a:cubicBezTo>
                    <a:cubicBezTo>
                      <a:pt x="245" y="73"/>
                      <a:pt x="231" y="64"/>
                      <a:pt x="227" y="61"/>
                    </a:cubicBezTo>
                    <a:cubicBezTo>
                      <a:pt x="223" y="59"/>
                      <a:pt x="220" y="55"/>
                      <a:pt x="220" y="50"/>
                    </a:cubicBezTo>
                    <a:cubicBezTo>
                      <a:pt x="220" y="45"/>
                      <a:pt x="212" y="37"/>
                      <a:pt x="209" y="36"/>
                    </a:cubicBezTo>
                    <a:cubicBezTo>
                      <a:pt x="207" y="36"/>
                      <a:pt x="189" y="18"/>
                      <a:pt x="189" y="18"/>
                    </a:cubicBezTo>
                    <a:cubicBezTo>
                      <a:pt x="162" y="18"/>
                      <a:pt x="162" y="18"/>
                      <a:pt x="162" y="18"/>
                    </a:cubicBezTo>
                    <a:cubicBezTo>
                      <a:pt x="156" y="26"/>
                      <a:pt x="156" y="26"/>
                      <a:pt x="156" y="26"/>
                    </a:cubicBezTo>
                    <a:cubicBezTo>
                      <a:pt x="106" y="26"/>
                      <a:pt x="106" y="26"/>
                      <a:pt x="106" y="26"/>
                    </a:cubicBezTo>
                    <a:cubicBezTo>
                      <a:pt x="106" y="26"/>
                      <a:pt x="67" y="12"/>
                      <a:pt x="60" y="10"/>
                    </a:cubicBezTo>
                    <a:cubicBezTo>
                      <a:pt x="53" y="9"/>
                      <a:pt x="40" y="0"/>
                      <a:pt x="40" y="0"/>
                    </a:cubicBezTo>
                    <a:cubicBezTo>
                      <a:pt x="0" y="5"/>
                      <a:pt x="0" y="5"/>
                      <a:pt x="0" y="5"/>
                    </a:cubicBezTo>
                    <a:cubicBezTo>
                      <a:pt x="2" y="10"/>
                      <a:pt x="5" y="15"/>
                      <a:pt x="9" y="20"/>
                    </a:cubicBezTo>
                    <a:cubicBezTo>
                      <a:pt x="17" y="30"/>
                      <a:pt x="23" y="48"/>
                      <a:pt x="24" y="54"/>
                    </a:cubicBezTo>
                    <a:cubicBezTo>
                      <a:pt x="25" y="61"/>
                      <a:pt x="36" y="66"/>
                      <a:pt x="46" y="72"/>
                    </a:cubicBezTo>
                    <a:cubicBezTo>
                      <a:pt x="56" y="78"/>
                      <a:pt x="56" y="92"/>
                      <a:pt x="55" y="95"/>
                    </a:cubicBezTo>
                    <a:cubicBezTo>
                      <a:pt x="53" y="99"/>
                      <a:pt x="41" y="93"/>
                      <a:pt x="40" y="97"/>
                    </a:cubicBezTo>
                    <a:cubicBezTo>
                      <a:pt x="40" y="100"/>
                      <a:pt x="56" y="114"/>
                      <a:pt x="62" y="113"/>
                    </a:cubicBezTo>
                    <a:cubicBezTo>
                      <a:pt x="69" y="112"/>
                      <a:pt x="72" y="116"/>
                      <a:pt x="81" y="125"/>
                    </a:cubicBezTo>
                    <a:cubicBezTo>
                      <a:pt x="91" y="133"/>
                      <a:pt x="90" y="144"/>
                      <a:pt x="87" y="147"/>
                    </a:cubicBezTo>
                    <a:cubicBezTo>
                      <a:pt x="83" y="150"/>
                      <a:pt x="94" y="156"/>
                      <a:pt x="107" y="165"/>
                    </a:cubicBezTo>
                    <a:cubicBezTo>
                      <a:pt x="119" y="173"/>
                      <a:pt x="125" y="183"/>
                      <a:pt x="126" y="187"/>
                    </a:cubicBezTo>
                    <a:cubicBezTo>
                      <a:pt x="127" y="192"/>
                      <a:pt x="132" y="188"/>
                      <a:pt x="134" y="182"/>
                    </a:cubicBezTo>
                    <a:cubicBezTo>
                      <a:pt x="136" y="176"/>
                      <a:pt x="130" y="174"/>
                      <a:pt x="130" y="168"/>
                    </a:cubicBezTo>
                    <a:cubicBezTo>
                      <a:pt x="130" y="161"/>
                      <a:pt x="120" y="162"/>
                      <a:pt x="116" y="162"/>
                    </a:cubicBezTo>
                    <a:cubicBezTo>
                      <a:pt x="111" y="161"/>
                      <a:pt x="116" y="151"/>
                      <a:pt x="111" y="146"/>
                    </a:cubicBezTo>
                    <a:cubicBezTo>
                      <a:pt x="107" y="141"/>
                      <a:pt x="102" y="130"/>
                      <a:pt x="100" y="121"/>
                    </a:cubicBezTo>
                    <a:cubicBezTo>
                      <a:pt x="98" y="112"/>
                      <a:pt x="85" y="104"/>
                      <a:pt x="80" y="94"/>
                    </a:cubicBezTo>
                    <a:cubicBezTo>
                      <a:pt x="75" y="85"/>
                      <a:pt x="70" y="77"/>
                      <a:pt x="66" y="75"/>
                    </a:cubicBezTo>
                    <a:cubicBezTo>
                      <a:pt x="63" y="73"/>
                      <a:pt x="71" y="69"/>
                      <a:pt x="68" y="66"/>
                    </a:cubicBezTo>
                    <a:cubicBezTo>
                      <a:pt x="65" y="62"/>
                      <a:pt x="60" y="63"/>
                      <a:pt x="55" y="60"/>
                    </a:cubicBezTo>
                    <a:cubicBezTo>
                      <a:pt x="49" y="57"/>
                      <a:pt x="45" y="52"/>
                      <a:pt x="45" y="46"/>
                    </a:cubicBezTo>
                    <a:cubicBezTo>
                      <a:pt x="45" y="40"/>
                      <a:pt x="41" y="25"/>
                      <a:pt x="39" y="20"/>
                    </a:cubicBezTo>
                    <a:cubicBezTo>
                      <a:pt x="37" y="15"/>
                      <a:pt x="43" y="16"/>
                      <a:pt x="45" y="18"/>
                    </a:cubicBezTo>
                    <a:cubicBezTo>
                      <a:pt x="47" y="20"/>
                      <a:pt x="49" y="23"/>
                      <a:pt x="51" y="21"/>
                    </a:cubicBezTo>
                    <a:cubicBezTo>
                      <a:pt x="54" y="20"/>
                      <a:pt x="59" y="21"/>
                      <a:pt x="61" y="25"/>
                    </a:cubicBezTo>
                    <a:cubicBezTo>
                      <a:pt x="63" y="29"/>
                      <a:pt x="69" y="25"/>
                      <a:pt x="73" y="27"/>
                    </a:cubicBezTo>
                    <a:cubicBezTo>
                      <a:pt x="76" y="29"/>
                      <a:pt x="65" y="32"/>
                      <a:pt x="76" y="50"/>
                    </a:cubicBezTo>
                    <a:cubicBezTo>
                      <a:pt x="86" y="68"/>
                      <a:pt x="79" y="58"/>
                      <a:pt x="79" y="70"/>
                    </a:cubicBezTo>
                    <a:cubicBezTo>
                      <a:pt x="79" y="82"/>
                      <a:pt x="85" y="76"/>
                      <a:pt x="87" y="74"/>
                    </a:cubicBezTo>
                    <a:cubicBezTo>
                      <a:pt x="89" y="72"/>
                      <a:pt x="94" y="78"/>
                      <a:pt x="99" y="85"/>
                    </a:cubicBezTo>
                    <a:cubicBezTo>
                      <a:pt x="105" y="91"/>
                      <a:pt x="114" y="91"/>
                      <a:pt x="114" y="95"/>
                    </a:cubicBezTo>
                    <a:cubicBezTo>
                      <a:pt x="114" y="98"/>
                      <a:pt x="116" y="105"/>
                      <a:pt x="123" y="106"/>
                    </a:cubicBezTo>
                    <a:cubicBezTo>
                      <a:pt x="130" y="108"/>
                      <a:pt x="131" y="115"/>
                      <a:pt x="135" y="116"/>
                    </a:cubicBezTo>
                    <a:cubicBezTo>
                      <a:pt x="139" y="117"/>
                      <a:pt x="140" y="121"/>
                      <a:pt x="138" y="126"/>
                    </a:cubicBezTo>
                    <a:cubicBezTo>
                      <a:pt x="135" y="131"/>
                      <a:pt x="138" y="136"/>
                      <a:pt x="149" y="140"/>
                    </a:cubicBezTo>
                    <a:cubicBezTo>
                      <a:pt x="160" y="144"/>
                      <a:pt x="155" y="145"/>
                      <a:pt x="163" y="153"/>
                    </a:cubicBezTo>
                    <a:cubicBezTo>
                      <a:pt x="172" y="162"/>
                      <a:pt x="196" y="188"/>
                      <a:pt x="201" y="196"/>
                    </a:cubicBezTo>
                    <a:cubicBezTo>
                      <a:pt x="206" y="203"/>
                      <a:pt x="208" y="209"/>
                      <a:pt x="210" y="215"/>
                    </a:cubicBezTo>
                    <a:cubicBezTo>
                      <a:pt x="212" y="220"/>
                      <a:pt x="206" y="223"/>
                      <a:pt x="209" y="228"/>
                    </a:cubicBezTo>
                    <a:cubicBezTo>
                      <a:pt x="212" y="232"/>
                      <a:pt x="203" y="230"/>
                      <a:pt x="204" y="234"/>
                    </a:cubicBezTo>
                    <a:cubicBezTo>
                      <a:pt x="204" y="237"/>
                      <a:pt x="209" y="255"/>
                      <a:pt x="218" y="256"/>
                    </a:cubicBezTo>
                    <a:cubicBezTo>
                      <a:pt x="226" y="257"/>
                      <a:pt x="236" y="267"/>
                      <a:pt x="243" y="273"/>
                    </a:cubicBezTo>
                    <a:cubicBezTo>
                      <a:pt x="250" y="279"/>
                      <a:pt x="261" y="278"/>
                      <a:pt x="271" y="282"/>
                    </a:cubicBezTo>
                    <a:cubicBezTo>
                      <a:pt x="282" y="286"/>
                      <a:pt x="291" y="295"/>
                      <a:pt x="306" y="299"/>
                    </a:cubicBezTo>
                    <a:cubicBezTo>
                      <a:pt x="321" y="304"/>
                      <a:pt x="336" y="310"/>
                      <a:pt x="346" y="316"/>
                    </a:cubicBezTo>
                    <a:cubicBezTo>
                      <a:pt x="356" y="323"/>
                      <a:pt x="368" y="320"/>
                      <a:pt x="381" y="315"/>
                    </a:cubicBezTo>
                    <a:cubicBezTo>
                      <a:pt x="395" y="309"/>
                      <a:pt x="406" y="316"/>
                      <a:pt x="414" y="319"/>
                    </a:cubicBezTo>
                    <a:cubicBezTo>
                      <a:pt x="417" y="321"/>
                      <a:pt x="425" y="327"/>
                      <a:pt x="433" y="334"/>
                    </a:cubicBezTo>
                    <a:cubicBezTo>
                      <a:pt x="439" y="324"/>
                      <a:pt x="446" y="315"/>
                      <a:pt x="447" y="315"/>
                    </a:cubicBezTo>
                    <a:close/>
                  </a:path>
                </a:pathLst>
              </a:custGeom>
              <a:pattFill prst="wdUpDiag">
                <a:fgClr>
                  <a:srgbClr val="00B050"/>
                </a:fgClr>
                <a:bgClr>
                  <a:schemeClr val="bg1"/>
                </a:bgClr>
              </a:patt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83" name="Freeform 1622">
                <a:extLst>
                  <a:ext uri="{FF2B5EF4-FFF2-40B4-BE49-F238E27FC236}">
                    <a16:creationId xmlns:a16="http://schemas.microsoft.com/office/drawing/2014/main" id="{49FF5085-3676-4A63-8DAB-CCC480DCB346}"/>
                  </a:ext>
                </a:extLst>
              </p:cNvPr>
              <p:cNvSpPr>
                <a:spLocks/>
              </p:cNvSpPr>
              <p:nvPr/>
            </p:nvSpPr>
            <p:spPr bwMode="auto">
              <a:xfrm>
                <a:off x="2632167" y="2889346"/>
                <a:ext cx="96841" cy="90491"/>
              </a:xfrm>
              <a:custGeom>
                <a:avLst/>
                <a:gdLst>
                  <a:gd name="T0" fmla="*/ 65 w 75"/>
                  <a:gd name="T1" fmla="*/ 49 h 73"/>
                  <a:gd name="T2" fmla="*/ 75 w 75"/>
                  <a:gd name="T3" fmla="*/ 39 h 73"/>
                  <a:gd name="T4" fmla="*/ 68 w 75"/>
                  <a:gd name="T5" fmla="*/ 35 h 73"/>
                  <a:gd name="T6" fmla="*/ 59 w 75"/>
                  <a:gd name="T7" fmla="*/ 36 h 73"/>
                  <a:gd name="T8" fmla="*/ 60 w 75"/>
                  <a:gd name="T9" fmla="*/ 0 h 73"/>
                  <a:gd name="T10" fmla="*/ 30 w 75"/>
                  <a:gd name="T11" fmla="*/ 0 h 73"/>
                  <a:gd name="T12" fmla="*/ 25 w 75"/>
                  <a:gd name="T13" fmla="*/ 13 h 73"/>
                  <a:gd name="T14" fmla="*/ 37 w 75"/>
                  <a:gd name="T15" fmla="*/ 30 h 73"/>
                  <a:gd name="T16" fmla="*/ 14 w 75"/>
                  <a:gd name="T17" fmla="*/ 33 h 73"/>
                  <a:gd name="T18" fmla="*/ 0 w 75"/>
                  <a:gd name="T19" fmla="*/ 52 h 73"/>
                  <a:gd name="T20" fmla="*/ 19 w 75"/>
                  <a:gd name="T21" fmla="*/ 69 h 73"/>
                  <a:gd name="T22" fmla="*/ 44 w 75"/>
                  <a:gd name="T23" fmla="*/ 73 h 73"/>
                  <a:gd name="T24" fmla="*/ 44 w 75"/>
                  <a:gd name="T25" fmla="*/ 73 h 73"/>
                  <a:gd name="T26" fmla="*/ 57 w 75"/>
                  <a:gd name="T27" fmla="*/ 63 h 73"/>
                  <a:gd name="T28" fmla="*/ 65 w 75"/>
                  <a:gd name="T29" fmla="*/ 49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73">
                    <a:moveTo>
                      <a:pt x="65" y="49"/>
                    </a:moveTo>
                    <a:cubicBezTo>
                      <a:pt x="69" y="46"/>
                      <a:pt x="72" y="42"/>
                      <a:pt x="75" y="39"/>
                    </a:cubicBezTo>
                    <a:cubicBezTo>
                      <a:pt x="69" y="42"/>
                      <a:pt x="67" y="39"/>
                      <a:pt x="68" y="35"/>
                    </a:cubicBezTo>
                    <a:cubicBezTo>
                      <a:pt x="59" y="36"/>
                      <a:pt x="59" y="36"/>
                      <a:pt x="59" y="36"/>
                    </a:cubicBezTo>
                    <a:cubicBezTo>
                      <a:pt x="60" y="0"/>
                      <a:pt x="60" y="0"/>
                      <a:pt x="60" y="0"/>
                    </a:cubicBezTo>
                    <a:cubicBezTo>
                      <a:pt x="53" y="1"/>
                      <a:pt x="33" y="0"/>
                      <a:pt x="30" y="0"/>
                    </a:cubicBezTo>
                    <a:cubicBezTo>
                      <a:pt x="27" y="0"/>
                      <a:pt x="26" y="12"/>
                      <a:pt x="25" y="13"/>
                    </a:cubicBezTo>
                    <a:cubicBezTo>
                      <a:pt x="23" y="14"/>
                      <a:pt x="39" y="25"/>
                      <a:pt x="37" y="30"/>
                    </a:cubicBezTo>
                    <a:cubicBezTo>
                      <a:pt x="36" y="35"/>
                      <a:pt x="16" y="33"/>
                      <a:pt x="14" y="33"/>
                    </a:cubicBezTo>
                    <a:cubicBezTo>
                      <a:pt x="13" y="33"/>
                      <a:pt x="6" y="42"/>
                      <a:pt x="0" y="52"/>
                    </a:cubicBezTo>
                    <a:cubicBezTo>
                      <a:pt x="7" y="59"/>
                      <a:pt x="15" y="66"/>
                      <a:pt x="19" y="69"/>
                    </a:cubicBezTo>
                    <a:cubicBezTo>
                      <a:pt x="26" y="73"/>
                      <a:pt x="38" y="68"/>
                      <a:pt x="44" y="73"/>
                    </a:cubicBezTo>
                    <a:cubicBezTo>
                      <a:pt x="44" y="73"/>
                      <a:pt x="44" y="73"/>
                      <a:pt x="44" y="73"/>
                    </a:cubicBezTo>
                    <a:cubicBezTo>
                      <a:pt x="49" y="68"/>
                      <a:pt x="55" y="63"/>
                      <a:pt x="57" y="63"/>
                    </a:cubicBezTo>
                    <a:cubicBezTo>
                      <a:pt x="60" y="62"/>
                      <a:pt x="57" y="55"/>
                      <a:pt x="65" y="49"/>
                    </a:cubicBezTo>
                    <a:close/>
                  </a:path>
                </a:pathLst>
              </a:custGeom>
              <a:solidFill>
                <a:srgbClr val="00B050"/>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84" name="Freeform 1623">
                <a:extLst>
                  <a:ext uri="{FF2B5EF4-FFF2-40B4-BE49-F238E27FC236}">
                    <a16:creationId xmlns:a16="http://schemas.microsoft.com/office/drawing/2014/main" id="{5487AFF2-2797-496C-AD49-EAA11DF7779A}"/>
                  </a:ext>
                </a:extLst>
              </p:cNvPr>
              <p:cNvSpPr>
                <a:spLocks/>
              </p:cNvSpPr>
              <p:nvPr/>
            </p:nvSpPr>
            <p:spPr bwMode="auto">
              <a:xfrm>
                <a:off x="2708370" y="2875058"/>
                <a:ext cx="28576" cy="58739"/>
              </a:xfrm>
              <a:custGeom>
                <a:avLst/>
                <a:gdLst>
                  <a:gd name="T0" fmla="*/ 3 w 23"/>
                  <a:gd name="T1" fmla="*/ 11 h 47"/>
                  <a:gd name="T2" fmla="*/ 1 w 23"/>
                  <a:gd name="T3" fmla="*/ 11 h 47"/>
                  <a:gd name="T4" fmla="*/ 0 w 23"/>
                  <a:gd name="T5" fmla="*/ 47 h 47"/>
                  <a:gd name="T6" fmla="*/ 9 w 23"/>
                  <a:gd name="T7" fmla="*/ 46 h 47"/>
                  <a:gd name="T8" fmla="*/ 14 w 23"/>
                  <a:gd name="T9" fmla="*/ 37 h 47"/>
                  <a:gd name="T10" fmla="*/ 19 w 23"/>
                  <a:gd name="T11" fmla="*/ 8 h 47"/>
                  <a:gd name="T12" fmla="*/ 23 w 23"/>
                  <a:gd name="T13" fmla="*/ 5 h 47"/>
                  <a:gd name="T14" fmla="*/ 15 w 23"/>
                  <a:gd name="T15" fmla="*/ 0 h 47"/>
                  <a:gd name="T16" fmla="*/ 3 w 23"/>
                  <a:gd name="T17" fmla="*/ 1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47">
                    <a:moveTo>
                      <a:pt x="3" y="11"/>
                    </a:moveTo>
                    <a:cubicBezTo>
                      <a:pt x="3" y="11"/>
                      <a:pt x="2" y="11"/>
                      <a:pt x="1" y="11"/>
                    </a:cubicBezTo>
                    <a:cubicBezTo>
                      <a:pt x="0" y="47"/>
                      <a:pt x="0" y="47"/>
                      <a:pt x="0" y="47"/>
                    </a:cubicBezTo>
                    <a:cubicBezTo>
                      <a:pt x="9" y="46"/>
                      <a:pt x="9" y="46"/>
                      <a:pt x="9" y="46"/>
                    </a:cubicBezTo>
                    <a:cubicBezTo>
                      <a:pt x="9" y="43"/>
                      <a:pt x="11" y="39"/>
                      <a:pt x="14" y="37"/>
                    </a:cubicBezTo>
                    <a:cubicBezTo>
                      <a:pt x="21" y="31"/>
                      <a:pt x="11" y="9"/>
                      <a:pt x="19" y="8"/>
                    </a:cubicBezTo>
                    <a:cubicBezTo>
                      <a:pt x="20" y="7"/>
                      <a:pt x="22" y="6"/>
                      <a:pt x="23" y="5"/>
                    </a:cubicBezTo>
                    <a:cubicBezTo>
                      <a:pt x="20" y="2"/>
                      <a:pt x="17" y="0"/>
                      <a:pt x="15" y="0"/>
                    </a:cubicBezTo>
                    <a:cubicBezTo>
                      <a:pt x="10" y="1"/>
                      <a:pt x="5" y="10"/>
                      <a:pt x="3" y="11"/>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85" name="Freeform 1624">
                <a:extLst>
                  <a:ext uri="{FF2B5EF4-FFF2-40B4-BE49-F238E27FC236}">
                    <a16:creationId xmlns:a16="http://schemas.microsoft.com/office/drawing/2014/main" id="{F3CEA12C-0F49-4042-AFF9-C14F431C969B}"/>
                  </a:ext>
                </a:extLst>
              </p:cNvPr>
              <p:cNvSpPr>
                <a:spLocks/>
              </p:cNvSpPr>
              <p:nvPr/>
            </p:nvSpPr>
            <p:spPr bwMode="auto">
              <a:xfrm>
                <a:off x="3040169" y="2832194"/>
                <a:ext cx="66677" cy="55564"/>
              </a:xfrm>
              <a:custGeom>
                <a:avLst/>
                <a:gdLst>
                  <a:gd name="T0" fmla="*/ 24 w 52"/>
                  <a:gd name="T1" fmla="*/ 4 h 44"/>
                  <a:gd name="T2" fmla="*/ 36 w 52"/>
                  <a:gd name="T3" fmla="*/ 29 h 44"/>
                  <a:gd name="T4" fmla="*/ 2 w 52"/>
                  <a:gd name="T5" fmla="*/ 35 h 44"/>
                  <a:gd name="T6" fmla="*/ 24 w 52"/>
                  <a:gd name="T7" fmla="*/ 40 h 44"/>
                  <a:gd name="T8" fmla="*/ 49 w 52"/>
                  <a:gd name="T9" fmla="*/ 44 h 44"/>
                  <a:gd name="T10" fmla="*/ 52 w 52"/>
                  <a:gd name="T11" fmla="*/ 9 h 44"/>
                  <a:gd name="T12" fmla="*/ 24 w 52"/>
                  <a:gd name="T13" fmla="*/ 4 h 44"/>
                </a:gdLst>
                <a:ahLst/>
                <a:cxnLst>
                  <a:cxn ang="0">
                    <a:pos x="T0" y="T1"/>
                  </a:cxn>
                  <a:cxn ang="0">
                    <a:pos x="T2" y="T3"/>
                  </a:cxn>
                  <a:cxn ang="0">
                    <a:pos x="T4" y="T5"/>
                  </a:cxn>
                  <a:cxn ang="0">
                    <a:pos x="T6" y="T7"/>
                  </a:cxn>
                  <a:cxn ang="0">
                    <a:pos x="T8" y="T9"/>
                  </a:cxn>
                  <a:cxn ang="0">
                    <a:pos x="T10" y="T11"/>
                  </a:cxn>
                  <a:cxn ang="0">
                    <a:pos x="T12" y="T13"/>
                  </a:cxn>
                </a:cxnLst>
                <a:rect l="0" t="0" r="r" b="b"/>
                <a:pathLst>
                  <a:path w="52" h="44">
                    <a:moveTo>
                      <a:pt x="24" y="4"/>
                    </a:moveTo>
                    <a:cubicBezTo>
                      <a:pt x="17" y="10"/>
                      <a:pt x="36" y="22"/>
                      <a:pt x="36" y="29"/>
                    </a:cubicBezTo>
                    <a:cubicBezTo>
                      <a:pt x="36" y="36"/>
                      <a:pt x="5" y="27"/>
                      <a:pt x="2" y="35"/>
                    </a:cubicBezTo>
                    <a:cubicBezTo>
                      <a:pt x="0" y="39"/>
                      <a:pt x="13" y="44"/>
                      <a:pt x="24" y="40"/>
                    </a:cubicBezTo>
                    <a:cubicBezTo>
                      <a:pt x="35" y="37"/>
                      <a:pt x="43" y="41"/>
                      <a:pt x="49" y="44"/>
                    </a:cubicBezTo>
                    <a:cubicBezTo>
                      <a:pt x="50" y="32"/>
                      <a:pt x="51" y="18"/>
                      <a:pt x="52" y="9"/>
                    </a:cubicBezTo>
                    <a:cubicBezTo>
                      <a:pt x="42" y="7"/>
                      <a:pt x="30" y="0"/>
                      <a:pt x="24" y="4"/>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86" name="Freeform 1625">
                <a:extLst>
                  <a:ext uri="{FF2B5EF4-FFF2-40B4-BE49-F238E27FC236}">
                    <a16:creationId xmlns:a16="http://schemas.microsoft.com/office/drawing/2014/main" id="{08AFB2D6-5BF0-4326-8047-C9BA2B0B3BAF}"/>
                  </a:ext>
                </a:extLst>
              </p:cNvPr>
              <p:cNvSpPr>
                <a:spLocks/>
              </p:cNvSpPr>
              <p:nvPr/>
            </p:nvSpPr>
            <p:spPr bwMode="auto">
              <a:xfrm>
                <a:off x="3103672" y="2841720"/>
                <a:ext cx="76203" cy="49214"/>
              </a:xfrm>
              <a:custGeom>
                <a:avLst/>
                <a:gdLst>
                  <a:gd name="T0" fmla="*/ 23 w 60"/>
                  <a:gd name="T1" fmla="*/ 29 h 40"/>
                  <a:gd name="T2" fmla="*/ 60 w 60"/>
                  <a:gd name="T3" fmla="*/ 22 h 40"/>
                  <a:gd name="T4" fmla="*/ 13 w 60"/>
                  <a:gd name="T5" fmla="*/ 3 h 40"/>
                  <a:gd name="T6" fmla="*/ 3 w 60"/>
                  <a:gd name="T7" fmla="*/ 2 h 40"/>
                  <a:gd name="T8" fmla="*/ 0 w 60"/>
                  <a:gd name="T9" fmla="*/ 37 h 40"/>
                  <a:gd name="T10" fmla="*/ 1 w 60"/>
                  <a:gd name="T11" fmla="*/ 37 h 40"/>
                  <a:gd name="T12" fmla="*/ 23 w 60"/>
                  <a:gd name="T13" fmla="*/ 29 h 40"/>
                </a:gdLst>
                <a:ahLst/>
                <a:cxnLst>
                  <a:cxn ang="0">
                    <a:pos x="T0" y="T1"/>
                  </a:cxn>
                  <a:cxn ang="0">
                    <a:pos x="T2" y="T3"/>
                  </a:cxn>
                  <a:cxn ang="0">
                    <a:pos x="T4" y="T5"/>
                  </a:cxn>
                  <a:cxn ang="0">
                    <a:pos x="T6" y="T7"/>
                  </a:cxn>
                  <a:cxn ang="0">
                    <a:pos x="T8" y="T9"/>
                  </a:cxn>
                  <a:cxn ang="0">
                    <a:pos x="T10" y="T11"/>
                  </a:cxn>
                  <a:cxn ang="0">
                    <a:pos x="T12" y="T13"/>
                  </a:cxn>
                </a:cxnLst>
                <a:rect l="0" t="0" r="r" b="b"/>
                <a:pathLst>
                  <a:path w="60" h="40">
                    <a:moveTo>
                      <a:pt x="23" y="29"/>
                    </a:moveTo>
                    <a:cubicBezTo>
                      <a:pt x="37" y="25"/>
                      <a:pt x="60" y="33"/>
                      <a:pt x="60" y="22"/>
                    </a:cubicBezTo>
                    <a:cubicBezTo>
                      <a:pt x="60" y="11"/>
                      <a:pt x="22" y="0"/>
                      <a:pt x="13" y="3"/>
                    </a:cubicBezTo>
                    <a:cubicBezTo>
                      <a:pt x="10" y="4"/>
                      <a:pt x="7" y="3"/>
                      <a:pt x="3" y="2"/>
                    </a:cubicBezTo>
                    <a:cubicBezTo>
                      <a:pt x="2" y="11"/>
                      <a:pt x="1" y="25"/>
                      <a:pt x="0" y="37"/>
                    </a:cubicBezTo>
                    <a:cubicBezTo>
                      <a:pt x="0" y="37"/>
                      <a:pt x="1" y="37"/>
                      <a:pt x="1" y="37"/>
                    </a:cubicBezTo>
                    <a:cubicBezTo>
                      <a:pt x="7" y="40"/>
                      <a:pt x="9" y="34"/>
                      <a:pt x="23" y="29"/>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87" name="Freeform 1626">
                <a:extLst>
                  <a:ext uri="{FF2B5EF4-FFF2-40B4-BE49-F238E27FC236}">
                    <a16:creationId xmlns:a16="http://schemas.microsoft.com/office/drawing/2014/main" id="{34E4569D-76F4-43FD-A221-F8FD4F95C62D}"/>
                  </a:ext>
                </a:extLst>
              </p:cNvPr>
              <p:cNvSpPr>
                <a:spLocks/>
              </p:cNvSpPr>
              <p:nvPr/>
            </p:nvSpPr>
            <p:spPr bwMode="auto">
              <a:xfrm>
                <a:off x="2748059" y="2952848"/>
                <a:ext cx="96841" cy="96841"/>
              </a:xfrm>
              <a:custGeom>
                <a:avLst/>
                <a:gdLst>
                  <a:gd name="T0" fmla="*/ 41 w 76"/>
                  <a:gd name="T1" fmla="*/ 73 h 78"/>
                  <a:gd name="T2" fmla="*/ 58 w 76"/>
                  <a:gd name="T3" fmla="*/ 76 h 78"/>
                  <a:gd name="T4" fmla="*/ 67 w 76"/>
                  <a:gd name="T5" fmla="*/ 77 h 78"/>
                  <a:gd name="T6" fmla="*/ 65 w 76"/>
                  <a:gd name="T7" fmla="*/ 73 h 78"/>
                  <a:gd name="T8" fmla="*/ 69 w 76"/>
                  <a:gd name="T9" fmla="*/ 51 h 78"/>
                  <a:gd name="T10" fmla="*/ 71 w 76"/>
                  <a:gd name="T11" fmla="*/ 21 h 78"/>
                  <a:gd name="T12" fmla="*/ 75 w 76"/>
                  <a:gd name="T13" fmla="*/ 2 h 78"/>
                  <a:gd name="T14" fmla="*/ 75 w 76"/>
                  <a:gd name="T15" fmla="*/ 0 h 78"/>
                  <a:gd name="T16" fmla="*/ 55 w 76"/>
                  <a:gd name="T17" fmla="*/ 9 h 78"/>
                  <a:gd name="T18" fmla="*/ 38 w 76"/>
                  <a:gd name="T19" fmla="*/ 13 h 78"/>
                  <a:gd name="T20" fmla="*/ 18 w 76"/>
                  <a:gd name="T21" fmla="*/ 21 h 78"/>
                  <a:gd name="T22" fmla="*/ 13 w 76"/>
                  <a:gd name="T23" fmla="*/ 32 h 78"/>
                  <a:gd name="T24" fmla="*/ 7 w 76"/>
                  <a:gd name="T25" fmla="*/ 37 h 78"/>
                  <a:gd name="T26" fmla="*/ 1 w 76"/>
                  <a:gd name="T27" fmla="*/ 38 h 78"/>
                  <a:gd name="T28" fmla="*/ 4 w 76"/>
                  <a:gd name="T29" fmla="*/ 45 h 78"/>
                  <a:gd name="T30" fmla="*/ 25 w 76"/>
                  <a:gd name="T31" fmla="*/ 66 h 78"/>
                  <a:gd name="T32" fmla="*/ 31 w 76"/>
                  <a:gd name="T33" fmla="*/ 73 h 78"/>
                  <a:gd name="T34" fmla="*/ 41 w 76"/>
                  <a:gd name="T35" fmla="*/ 73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6" h="78">
                    <a:moveTo>
                      <a:pt x="41" y="73"/>
                    </a:moveTo>
                    <a:cubicBezTo>
                      <a:pt x="45" y="75"/>
                      <a:pt x="54" y="73"/>
                      <a:pt x="58" y="76"/>
                    </a:cubicBezTo>
                    <a:cubicBezTo>
                      <a:pt x="60" y="78"/>
                      <a:pt x="63" y="78"/>
                      <a:pt x="67" y="77"/>
                    </a:cubicBezTo>
                    <a:cubicBezTo>
                      <a:pt x="66" y="76"/>
                      <a:pt x="65" y="74"/>
                      <a:pt x="65" y="73"/>
                    </a:cubicBezTo>
                    <a:cubicBezTo>
                      <a:pt x="62" y="68"/>
                      <a:pt x="67" y="58"/>
                      <a:pt x="69" y="51"/>
                    </a:cubicBezTo>
                    <a:cubicBezTo>
                      <a:pt x="71" y="43"/>
                      <a:pt x="67" y="25"/>
                      <a:pt x="71" y="21"/>
                    </a:cubicBezTo>
                    <a:cubicBezTo>
                      <a:pt x="76" y="16"/>
                      <a:pt x="73" y="13"/>
                      <a:pt x="75" y="2"/>
                    </a:cubicBezTo>
                    <a:cubicBezTo>
                      <a:pt x="75" y="2"/>
                      <a:pt x="75" y="1"/>
                      <a:pt x="75" y="0"/>
                    </a:cubicBezTo>
                    <a:cubicBezTo>
                      <a:pt x="66" y="0"/>
                      <a:pt x="57" y="8"/>
                      <a:pt x="55" y="9"/>
                    </a:cubicBezTo>
                    <a:cubicBezTo>
                      <a:pt x="51" y="9"/>
                      <a:pt x="39" y="6"/>
                      <a:pt x="38" y="13"/>
                    </a:cubicBezTo>
                    <a:cubicBezTo>
                      <a:pt x="36" y="19"/>
                      <a:pt x="29" y="20"/>
                      <a:pt x="18" y="21"/>
                    </a:cubicBezTo>
                    <a:cubicBezTo>
                      <a:pt x="8" y="22"/>
                      <a:pt x="13" y="30"/>
                      <a:pt x="13" y="32"/>
                    </a:cubicBezTo>
                    <a:cubicBezTo>
                      <a:pt x="12" y="33"/>
                      <a:pt x="7" y="37"/>
                      <a:pt x="7" y="37"/>
                    </a:cubicBezTo>
                    <a:cubicBezTo>
                      <a:pt x="1" y="38"/>
                      <a:pt x="1" y="38"/>
                      <a:pt x="1" y="38"/>
                    </a:cubicBezTo>
                    <a:cubicBezTo>
                      <a:pt x="1" y="41"/>
                      <a:pt x="0" y="43"/>
                      <a:pt x="4" y="45"/>
                    </a:cubicBezTo>
                    <a:cubicBezTo>
                      <a:pt x="10" y="48"/>
                      <a:pt x="18" y="62"/>
                      <a:pt x="25" y="66"/>
                    </a:cubicBezTo>
                    <a:cubicBezTo>
                      <a:pt x="28" y="67"/>
                      <a:pt x="30" y="70"/>
                      <a:pt x="31" y="73"/>
                    </a:cubicBezTo>
                    <a:cubicBezTo>
                      <a:pt x="35" y="72"/>
                      <a:pt x="39" y="72"/>
                      <a:pt x="41" y="73"/>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88" name="Freeform 1627">
                <a:extLst>
                  <a:ext uri="{FF2B5EF4-FFF2-40B4-BE49-F238E27FC236}">
                    <a16:creationId xmlns:a16="http://schemas.microsoft.com/office/drawing/2014/main" id="{FDB45D05-E17C-4771-BEFC-D2C2B30AB6E2}"/>
                  </a:ext>
                </a:extLst>
              </p:cNvPr>
              <p:cNvSpPr>
                <a:spLocks/>
              </p:cNvSpPr>
              <p:nvPr/>
            </p:nvSpPr>
            <p:spPr bwMode="auto">
              <a:xfrm>
                <a:off x="2781398" y="3043339"/>
                <a:ext cx="74615" cy="60327"/>
              </a:xfrm>
              <a:custGeom>
                <a:avLst/>
                <a:gdLst>
                  <a:gd name="T0" fmla="*/ 56 w 59"/>
                  <a:gd name="T1" fmla="*/ 38 h 48"/>
                  <a:gd name="T2" fmla="*/ 59 w 59"/>
                  <a:gd name="T3" fmla="*/ 27 h 48"/>
                  <a:gd name="T4" fmla="*/ 41 w 59"/>
                  <a:gd name="T5" fmla="*/ 5 h 48"/>
                  <a:gd name="T6" fmla="*/ 32 w 59"/>
                  <a:gd name="T7" fmla="*/ 4 h 48"/>
                  <a:gd name="T8" fmla="*/ 15 w 59"/>
                  <a:gd name="T9" fmla="*/ 1 h 48"/>
                  <a:gd name="T10" fmla="*/ 5 w 59"/>
                  <a:gd name="T11" fmla="*/ 1 h 48"/>
                  <a:gd name="T12" fmla="*/ 4 w 59"/>
                  <a:gd name="T13" fmla="*/ 8 h 48"/>
                  <a:gd name="T14" fmla="*/ 9 w 59"/>
                  <a:gd name="T15" fmla="*/ 23 h 48"/>
                  <a:gd name="T16" fmla="*/ 19 w 59"/>
                  <a:gd name="T17" fmla="*/ 21 h 48"/>
                  <a:gd name="T18" fmla="*/ 27 w 59"/>
                  <a:gd name="T19" fmla="*/ 28 h 48"/>
                  <a:gd name="T20" fmla="*/ 39 w 59"/>
                  <a:gd name="T21" fmla="*/ 39 h 48"/>
                  <a:gd name="T22" fmla="*/ 49 w 59"/>
                  <a:gd name="T23" fmla="*/ 48 h 48"/>
                  <a:gd name="T24" fmla="*/ 53 w 59"/>
                  <a:gd name="T25" fmla="*/ 48 h 48"/>
                  <a:gd name="T26" fmla="*/ 56 w 59"/>
                  <a:gd name="T27" fmla="*/ 3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9" h="48">
                    <a:moveTo>
                      <a:pt x="56" y="38"/>
                    </a:moveTo>
                    <a:cubicBezTo>
                      <a:pt x="55" y="36"/>
                      <a:pt x="56" y="31"/>
                      <a:pt x="59" y="27"/>
                    </a:cubicBezTo>
                    <a:cubicBezTo>
                      <a:pt x="52" y="20"/>
                      <a:pt x="45" y="11"/>
                      <a:pt x="41" y="5"/>
                    </a:cubicBezTo>
                    <a:cubicBezTo>
                      <a:pt x="37" y="6"/>
                      <a:pt x="34" y="6"/>
                      <a:pt x="32" y="4"/>
                    </a:cubicBezTo>
                    <a:cubicBezTo>
                      <a:pt x="28" y="1"/>
                      <a:pt x="19" y="3"/>
                      <a:pt x="15" y="1"/>
                    </a:cubicBezTo>
                    <a:cubicBezTo>
                      <a:pt x="13" y="0"/>
                      <a:pt x="9" y="0"/>
                      <a:pt x="5" y="1"/>
                    </a:cubicBezTo>
                    <a:cubicBezTo>
                      <a:pt x="6" y="4"/>
                      <a:pt x="6" y="6"/>
                      <a:pt x="4" y="8"/>
                    </a:cubicBezTo>
                    <a:cubicBezTo>
                      <a:pt x="0" y="10"/>
                      <a:pt x="0" y="19"/>
                      <a:pt x="9" y="23"/>
                    </a:cubicBezTo>
                    <a:cubicBezTo>
                      <a:pt x="17" y="26"/>
                      <a:pt x="14" y="21"/>
                      <a:pt x="19" y="21"/>
                    </a:cubicBezTo>
                    <a:cubicBezTo>
                      <a:pt x="23" y="21"/>
                      <a:pt x="23" y="28"/>
                      <a:pt x="27" y="28"/>
                    </a:cubicBezTo>
                    <a:cubicBezTo>
                      <a:pt x="30" y="28"/>
                      <a:pt x="39" y="32"/>
                      <a:pt x="39" y="39"/>
                    </a:cubicBezTo>
                    <a:cubicBezTo>
                      <a:pt x="39" y="45"/>
                      <a:pt x="42" y="48"/>
                      <a:pt x="49" y="48"/>
                    </a:cubicBezTo>
                    <a:cubicBezTo>
                      <a:pt x="50" y="48"/>
                      <a:pt x="52" y="48"/>
                      <a:pt x="53" y="48"/>
                    </a:cubicBezTo>
                    <a:cubicBezTo>
                      <a:pt x="55" y="44"/>
                      <a:pt x="56" y="40"/>
                      <a:pt x="56" y="38"/>
                    </a:cubicBezTo>
                    <a:close/>
                  </a:path>
                </a:pathLst>
              </a:custGeom>
              <a:pattFill prst="wdUpDiag">
                <a:fgClr>
                  <a:srgbClr val="00B050"/>
                </a:fgClr>
                <a:bgClr>
                  <a:schemeClr val="bg1"/>
                </a:bgClr>
              </a:patt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89" name="Freeform 1628">
                <a:extLst>
                  <a:ext uri="{FF2B5EF4-FFF2-40B4-BE49-F238E27FC236}">
                    <a16:creationId xmlns:a16="http://schemas.microsoft.com/office/drawing/2014/main" id="{B4F52F7D-FE8B-4B66-A8CA-749A0CCD87D2}"/>
                  </a:ext>
                </a:extLst>
              </p:cNvPr>
              <p:cNvSpPr>
                <a:spLocks/>
              </p:cNvSpPr>
              <p:nvPr/>
            </p:nvSpPr>
            <p:spPr bwMode="auto">
              <a:xfrm>
                <a:off x="2849663" y="3071915"/>
                <a:ext cx="131767" cy="61915"/>
              </a:xfrm>
              <a:custGeom>
                <a:avLst/>
                <a:gdLst>
                  <a:gd name="T0" fmla="*/ 92 w 103"/>
                  <a:gd name="T1" fmla="*/ 15 h 50"/>
                  <a:gd name="T2" fmla="*/ 68 w 103"/>
                  <a:gd name="T3" fmla="*/ 3 h 50"/>
                  <a:gd name="T4" fmla="*/ 43 w 103"/>
                  <a:gd name="T5" fmla="*/ 13 h 50"/>
                  <a:gd name="T6" fmla="*/ 15 w 103"/>
                  <a:gd name="T7" fmla="*/ 12 h 50"/>
                  <a:gd name="T8" fmla="*/ 6 w 103"/>
                  <a:gd name="T9" fmla="*/ 4 h 50"/>
                  <a:gd name="T10" fmla="*/ 3 w 103"/>
                  <a:gd name="T11" fmla="*/ 15 h 50"/>
                  <a:gd name="T12" fmla="*/ 0 w 103"/>
                  <a:gd name="T13" fmla="*/ 25 h 50"/>
                  <a:gd name="T14" fmla="*/ 23 w 103"/>
                  <a:gd name="T15" fmla="*/ 35 h 50"/>
                  <a:gd name="T16" fmla="*/ 36 w 103"/>
                  <a:gd name="T17" fmla="*/ 44 h 50"/>
                  <a:gd name="T18" fmla="*/ 50 w 103"/>
                  <a:gd name="T19" fmla="*/ 40 h 50"/>
                  <a:gd name="T20" fmla="*/ 45 w 103"/>
                  <a:gd name="T21" fmla="*/ 30 h 50"/>
                  <a:gd name="T22" fmla="*/ 54 w 103"/>
                  <a:gd name="T23" fmla="*/ 22 h 50"/>
                  <a:gd name="T24" fmla="*/ 74 w 103"/>
                  <a:gd name="T25" fmla="*/ 16 h 50"/>
                  <a:gd name="T26" fmla="*/ 79 w 103"/>
                  <a:gd name="T27" fmla="*/ 28 h 50"/>
                  <a:gd name="T28" fmla="*/ 89 w 103"/>
                  <a:gd name="T29" fmla="*/ 46 h 50"/>
                  <a:gd name="T30" fmla="*/ 101 w 103"/>
                  <a:gd name="T31" fmla="*/ 35 h 50"/>
                  <a:gd name="T32" fmla="*/ 103 w 103"/>
                  <a:gd name="T33" fmla="*/ 29 h 50"/>
                  <a:gd name="T34" fmla="*/ 92 w 103"/>
                  <a:gd name="T35" fmla="*/ 15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3" h="50">
                    <a:moveTo>
                      <a:pt x="92" y="15"/>
                    </a:moveTo>
                    <a:cubicBezTo>
                      <a:pt x="86" y="6"/>
                      <a:pt x="75" y="7"/>
                      <a:pt x="68" y="3"/>
                    </a:cubicBezTo>
                    <a:cubicBezTo>
                      <a:pt x="61" y="0"/>
                      <a:pt x="52" y="5"/>
                      <a:pt x="43" y="13"/>
                    </a:cubicBezTo>
                    <a:cubicBezTo>
                      <a:pt x="34" y="21"/>
                      <a:pt x="22" y="16"/>
                      <a:pt x="15" y="12"/>
                    </a:cubicBezTo>
                    <a:cubicBezTo>
                      <a:pt x="12" y="11"/>
                      <a:pt x="9" y="8"/>
                      <a:pt x="6" y="4"/>
                    </a:cubicBezTo>
                    <a:cubicBezTo>
                      <a:pt x="3" y="8"/>
                      <a:pt x="2" y="13"/>
                      <a:pt x="3" y="15"/>
                    </a:cubicBezTo>
                    <a:cubicBezTo>
                      <a:pt x="3" y="17"/>
                      <a:pt x="2" y="21"/>
                      <a:pt x="0" y="25"/>
                    </a:cubicBezTo>
                    <a:cubicBezTo>
                      <a:pt x="8" y="26"/>
                      <a:pt x="18" y="29"/>
                      <a:pt x="23" y="35"/>
                    </a:cubicBezTo>
                    <a:cubicBezTo>
                      <a:pt x="29" y="42"/>
                      <a:pt x="33" y="37"/>
                      <a:pt x="36" y="44"/>
                    </a:cubicBezTo>
                    <a:cubicBezTo>
                      <a:pt x="40" y="50"/>
                      <a:pt x="48" y="44"/>
                      <a:pt x="50" y="40"/>
                    </a:cubicBezTo>
                    <a:cubicBezTo>
                      <a:pt x="52" y="36"/>
                      <a:pt x="45" y="35"/>
                      <a:pt x="45" y="30"/>
                    </a:cubicBezTo>
                    <a:cubicBezTo>
                      <a:pt x="44" y="26"/>
                      <a:pt x="52" y="28"/>
                      <a:pt x="54" y="22"/>
                    </a:cubicBezTo>
                    <a:cubicBezTo>
                      <a:pt x="56" y="16"/>
                      <a:pt x="68" y="13"/>
                      <a:pt x="74" y="16"/>
                    </a:cubicBezTo>
                    <a:cubicBezTo>
                      <a:pt x="79" y="18"/>
                      <a:pt x="84" y="22"/>
                      <a:pt x="79" y="28"/>
                    </a:cubicBezTo>
                    <a:cubicBezTo>
                      <a:pt x="75" y="32"/>
                      <a:pt x="83" y="40"/>
                      <a:pt x="89" y="46"/>
                    </a:cubicBezTo>
                    <a:cubicBezTo>
                      <a:pt x="94" y="41"/>
                      <a:pt x="99" y="36"/>
                      <a:pt x="101" y="35"/>
                    </a:cubicBezTo>
                    <a:cubicBezTo>
                      <a:pt x="102" y="34"/>
                      <a:pt x="103" y="32"/>
                      <a:pt x="103" y="29"/>
                    </a:cubicBezTo>
                    <a:cubicBezTo>
                      <a:pt x="100" y="28"/>
                      <a:pt x="97" y="22"/>
                      <a:pt x="92" y="15"/>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90" name="Freeform 1629">
                <a:extLst>
                  <a:ext uri="{FF2B5EF4-FFF2-40B4-BE49-F238E27FC236}">
                    <a16:creationId xmlns:a16="http://schemas.microsoft.com/office/drawing/2014/main" id="{98800B89-43DD-4831-AB2D-5C74AA778C0C}"/>
                  </a:ext>
                </a:extLst>
              </p:cNvPr>
              <p:cNvSpPr>
                <a:spLocks/>
              </p:cNvSpPr>
              <p:nvPr/>
            </p:nvSpPr>
            <p:spPr bwMode="auto">
              <a:xfrm>
                <a:off x="2809974" y="2757579"/>
                <a:ext cx="241309" cy="84140"/>
              </a:xfrm>
              <a:custGeom>
                <a:avLst/>
                <a:gdLst>
                  <a:gd name="T0" fmla="*/ 151 w 187"/>
                  <a:gd name="T1" fmla="*/ 42 h 67"/>
                  <a:gd name="T2" fmla="*/ 66 w 187"/>
                  <a:gd name="T3" fmla="*/ 8 h 67"/>
                  <a:gd name="T4" fmla="*/ 3 w 187"/>
                  <a:gd name="T5" fmla="*/ 30 h 67"/>
                  <a:gd name="T6" fmla="*/ 34 w 187"/>
                  <a:gd name="T7" fmla="*/ 16 h 67"/>
                  <a:gd name="T8" fmla="*/ 51 w 187"/>
                  <a:gd name="T9" fmla="*/ 23 h 67"/>
                  <a:gd name="T10" fmla="*/ 81 w 187"/>
                  <a:gd name="T11" fmla="*/ 30 h 67"/>
                  <a:gd name="T12" fmla="*/ 118 w 187"/>
                  <a:gd name="T13" fmla="*/ 50 h 67"/>
                  <a:gd name="T14" fmla="*/ 127 w 187"/>
                  <a:gd name="T15" fmla="*/ 64 h 67"/>
                  <a:gd name="T16" fmla="*/ 184 w 187"/>
                  <a:gd name="T17" fmla="*/ 62 h 67"/>
                  <a:gd name="T18" fmla="*/ 151 w 187"/>
                  <a:gd name="T19" fmla="*/ 42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7" h="67">
                    <a:moveTo>
                      <a:pt x="151" y="42"/>
                    </a:moveTo>
                    <a:cubicBezTo>
                      <a:pt x="139" y="42"/>
                      <a:pt x="101" y="16"/>
                      <a:pt x="66" y="8"/>
                    </a:cubicBezTo>
                    <a:cubicBezTo>
                      <a:pt x="30" y="0"/>
                      <a:pt x="0" y="26"/>
                      <a:pt x="3" y="30"/>
                    </a:cubicBezTo>
                    <a:cubicBezTo>
                      <a:pt x="8" y="36"/>
                      <a:pt x="25" y="22"/>
                      <a:pt x="34" y="16"/>
                    </a:cubicBezTo>
                    <a:cubicBezTo>
                      <a:pt x="42" y="10"/>
                      <a:pt x="50" y="19"/>
                      <a:pt x="51" y="23"/>
                    </a:cubicBezTo>
                    <a:cubicBezTo>
                      <a:pt x="52" y="27"/>
                      <a:pt x="63" y="29"/>
                      <a:pt x="81" y="30"/>
                    </a:cubicBezTo>
                    <a:cubicBezTo>
                      <a:pt x="99" y="31"/>
                      <a:pt x="101" y="46"/>
                      <a:pt x="118" y="50"/>
                    </a:cubicBezTo>
                    <a:cubicBezTo>
                      <a:pt x="135" y="53"/>
                      <a:pt x="118" y="60"/>
                      <a:pt x="127" y="64"/>
                    </a:cubicBezTo>
                    <a:cubicBezTo>
                      <a:pt x="135" y="67"/>
                      <a:pt x="181" y="66"/>
                      <a:pt x="184" y="62"/>
                    </a:cubicBezTo>
                    <a:cubicBezTo>
                      <a:pt x="187" y="58"/>
                      <a:pt x="163" y="42"/>
                      <a:pt x="151" y="42"/>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91" name="Freeform 1630">
                <a:extLst>
                  <a:ext uri="{FF2B5EF4-FFF2-40B4-BE49-F238E27FC236}">
                    <a16:creationId xmlns:a16="http://schemas.microsoft.com/office/drawing/2014/main" id="{911BC260-6140-4E67-A658-1F11ECD77D3A}"/>
                  </a:ext>
                </a:extLst>
              </p:cNvPr>
              <p:cNvSpPr>
                <a:spLocks/>
              </p:cNvSpPr>
              <p:nvPr/>
            </p:nvSpPr>
            <p:spPr bwMode="auto">
              <a:xfrm>
                <a:off x="2948091" y="2870296"/>
                <a:ext cx="55564" cy="25401"/>
              </a:xfrm>
              <a:custGeom>
                <a:avLst/>
                <a:gdLst>
                  <a:gd name="T0" fmla="*/ 4 w 43"/>
                  <a:gd name="T1" fmla="*/ 6 h 20"/>
                  <a:gd name="T2" fmla="*/ 40 w 43"/>
                  <a:gd name="T3" fmla="*/ 13 h 20"/>
                  <a:gd name="T4" fmla="*/ 4 w 43"/>
                  <a:gd name="T5" fmla="*/ 6 h 20"/>
                </a:gdLst>
                <a:ahLst/>
                <a:cxnLst>
                  <a:cxn ang="0">
                    <a:pos x="T0" y="T1"/>
                  </a:cxn>
                  <a:cxn ang="0">
                    <a:pos x="T2" y="T3"/>
                  </a:cxn>
                  <a:cxn ang="0">
                    <a:pos x="T4" y="T5"/>
                  </a:cxn>
                </a:cxnLst>
                <a:rect l="0" t="0" r="r" b="b"/>
                <a:pathLst>
                  <a:path w="43" h="20">
                    <a:moveTo>
                      <a:pt x="4" y="6"/>
                    </a:moveTo>
                    <a:cubicBezTo>
                      <a:pt x="7" y="12"/>
                      <a:pt x="37" y="20"/>
                      <a:pt x="40" y="13"/>
                    </a:cubicBezTo>
                    <a:cubicBezTo>
                      <a:pt x="43" y="6"/>
                      <a:pt x="0" y="0"/>
                      <a:pt x="4" y="6"/>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92" name="Freeform 1631">
                <a:extLst>
                  <a:ext uri="{FF2B5EF4-FFF2-40B4-BE49-F238E27FC236}">
                    <a16:creationId xmlns:a16="http://schemas.microsoft.com/office/drawing/2014/main" id="{7978E895-A234-4B9D-A4D5-6DC2699F492C}"/>
                  </a:ext>
                </a:extLst>
              </p:cNvPr>
              <p:cNvSpPr>
                <a:spLocks/>
              </p:cNvSpPr>
              <p:nvPr/>
            </p:nvSpPr>
            <p:spPr bwMode="auto">
              <a:xfrm>
                <a:off x="3202100" y="2865533"/>
                <a:ext cx="49214" cy="28576"/>
              </a:xfrm>
              <a:custGeom>
                <a:avLst/>
                <a:gdLst>
                  <a:gd name="T0" fmla="*/ 7 w 39"/>
                  <a:gd name="T1" fmla="*/ 11 h 22"/>
                  <a:gd name="T2" fmla="*/ 36 w 39"/>
                  <a:gd name="T3" fmla="*/ 11 h 22"/>
                  <a:gd name="T4" fmla="*/ 7 w 39"/>
                  <a:gd name="T5" fmla="*/ 11 h 22"/>
                </a:gdLst>
                <a:ahLst/>
                <a:cxnLst>
                  <a:cxn ang="0">
                    <a:pos x="T0" y="T1"/>
                  </a:cxn>
                  <a:cxn ang="0">
                    <a:pos x="T2" y="T3"/>
                  </a:cxn>
                  <a:cxn ang="0">
                    <a:pos x="T4" y="T5"/>
                  </a:cxn>
                </a:cxnLst>
                <a:rect l="0" t="0" r="r" b="b"/>
                <a:pathLst>
                  <a:path w="39" h="22">
                    <a:moveTo>
                      <a:pt x="7" y="11"/>
                    </a:moveTo>
                    <a:cubicBezTo>
                      <a:pt x="14" y="22"/>
                      <a:pt x="34" y="15"/>
                      <a:pt x="36" y="11"/>
                    </a:cubicBezTo>
                    <a:cubicBezTo>
                      <a:pt x="39" y="3"/>
                      <a:pt x="0" y="0"/>
                      <a:pt x="7" y="11"/>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93" name="Freeform 1632">
                <a:extLst>
                  <a:ext uri="{FF2B5EF4-FFF2-40B4-BE49-F238E27FC236}">
                    <a16:creationId xmlns:a16="http://schemas.microsoft.com/office/drawing/2014/main" id="{C9A5AB2A-7989-4559-88E4-B2EF690ECB8A}"/>
                  </a:ext>
                </a:extLst>
              </p:cNvPr>
              <p:cNvSpPr>
                <a:spLocks noEditPoints="1"/>
              </p:cNvSpPr>
              <p:nvPr/>
            </p:nvSpPr>
            <p:spPr bwMode="auto">
              <a:xfrm>
                <a:off x="3084621" y="754087"/>
                <a:ext cx="1385937" cy="1011271"/>
              </a:xfrm>
              <a:custGeom>
                <a:avLst/>
                <a:gdLst>
                  <a:gd name="T0" fmla="*/ 947 w 1080"/>
                  <a:gd name="T1" fmla="*/ 93 h 807"/>
                  <a:gd name="T2" fmla="*/ 867 w 1080"/>
                  <a:gd name="T3" fmla="*/ 129 h 807"/>
                  <a:gd name="T4" fmla="*/ 863 w 1080"/>
                  <a:gd name="T5" fmla="*/ 81 h 807"/>
                  <a:gd name="T6" fmla="*/ 772 w 1080"/>
                  <a:gd name="T7" fmla="*/ 74 h 807"/>
                  <a:gd name="T8" fmla="*/ 862 w 1080"/>
                  <a:gd name="T9" fmla="*/ 60 h 807"/>
                  <a:gd name="T10" fmla="*/ 854 w 1080"/>
                  <a:gd name="T11" fmla="*/ 26 h 807"/>
                  <a:gd name="T12" fmla="*/ 729 w 1080"/>
                  <a:gd name="T13" fmla="*/ 1 h 807"/>
                  <a:gd name="T14" fmla="*/ 613 w 1080"/>
                  <a:gd name="T15" fmla="*/ 16 h 807"/>
                  <a:gd name="T16" fmla="*/ 526 w 1080"/>
                  <a:gd name="T17" fmla="*/ 17 h 807"/>
                  <a:gd name="T18" fmla="*/ 454 w 1080"/>
                  <a:gd name="T19" fmla="*/ 49 h 807"/>
                  <a:gd name="T20" fmla="*/ 437 w 1080"/>
                  <a:gd name="T21" fmla="*/ 58 h 807"/>
                  <a:gd name="T22" fmla="*/ 386 w 1080"/>
                  <a:gd name="T23" fmla="*/ 74 h 807"/>
                  <a:gd name="T24" fmla="*/ 337 w 1080"/>
                  <a:gd name="T25" fmla="*/ 90 h 807"/>
                  <a:gd name="T26" fmla="*/ 253 w 1080"/>
                  <a:gd name="T27" fmla="*/ 74 h 807"/>
                  <a:gd name="T28" fmla="*/ 207 w 1080"/>
                  <a:gd name="T29" fmla="*/ 110 h 807"/>
                  <a:gd name="T30" fmla="*/ 137 w 1080"/>
                  <a:gd name="T31" fmla="*/ 154 h 807"/>
                  <a:gd name="T32" fmla="*/ 0 w 1080"/>
                  <a:gd name="T33" fmla="*/ 223 h 807"/>
                  <a:gd name="T34" fmla="*/ 87 w 1080"/>
                  <a:gd name="T35" fmla="*/ 248 h 807"/>
                  <a:gd name="T36" fmla="*/ 24 w 1080"/>
                  <a:gd name="T37" fmla="*/ 270 h 807"/>
                  <a:gd name="T38" fmla="*/ 77 w 1080"/>
                  <a:gd name="T39" fmla="*/ 304 h 807"/>
                  <a:gd name="T40" fmla="*/ 147 w 1080"/>
                  <a:gd name="T41" fmla="*/ 300 h 807"/>
                  <a:gd name="T42" fmla="*/ 254 w 1080"/>
                  <a:gd name="T43" fmla="*/ 330 h 807"/>
                  <a:gd name="T44" fmla="*/ 307 w 1080"/>
                  <a:gd name="T45" fmla="*/ 401 h 807"/>
                  <a:gd name="T46" fmla="*/ 315 w 1080"/>
                  <a:gd name="T47" fmla="*/ 465 h 807"/>
                  <a:gd name="T48" fmla="*/ 382 w 1080"/>
                  <a:gd name="T49" fmla="*/ 488 h 807"/>
                  <a:gd name="T50" fmla="*/ 375 w 1080"/>
                  <a:gd name="T51" fmla="*/ 513 h 807"/>
                  <a:gd name="T52" fmla="*/ 365 w 1080"/>
                  <a:gd name="T53" fmla="*/ 557 h 807"/>
                  <a:gd name="T54" fmla="*/ 353 w 1080"/>
                  <a:gd name="T55" fmla="*/ 611 h 807"/>
                  <a:gd name="T56" fmla="*/ 367 w 1080"/>
                  <a:gd name="T57" fmla="*/ 682 h 807"/>
                  <a:gd name="T58" fmla="*/ 400 w 1080"/>
                  <a:gd name="T59" fmla="*/ 724 h 807"/>
                  <a:gd name="T60" fmla="*/ 448 w 1080"/>
                  <a:gd name="T61" fmla="*/ 780 h 807"/>
                  <a:gd name="T62" fmla="*/ 517 w 1080"/>
                  <a:gd name="T63" fmla="*/ 806 h 807"/>
                  <a:gd name="T64" fmla="*/ 537 w 1080"/>
                  <a:gd name="T65" fmla="*/ 737 h 807"/>
                  <a:gd name="T66" fmla="*/ 567 w 1080"/>
                  <a:gd name="T67" fmla="*/ 702 h 807"/>
                  <a:gd name="T68" fmla="*/ 571 w 1080"/>
                  <a:gd name="T69" fmla="*/ 669 h 807"/>
                  <a:gd name="T70" fmla="*/ 600 w 1080"/>
                  <a:gd name="T71" fmla="*/ 647 h 807"/>
                  <a:gd name="T72" fmla="*/ 627 w 1080"/>
                  <a:gd name="T73" fmla="*/ 640 h 807"/>
                  <a:gd name="T74" fmla="*/ 721 w 1080"/>
                  <a:gd name="T75" fmla="*/ 578 h 807"/>
                  <a:gd name="T76" fmla="*/ 781 w 1080"/>
                  <a:gd name="T77" fmla="*/ 561 h 807"/>
                  <a:gd name="T78" fmla="*/ 901 w 1080"/>
                  <a:gd name="T79" fmla="*/ 509 h 807"/>
                  <a:gd name="T80" fmla="*/ 836 w 1080"/>
                  <a:gd name="T81" fmla="*/ 494 h 807"/>
                  <a:gd name="T82" fmla="*/ 902 w 1080"/>
                  <a:gd name="T83" fmla="*/ 499 h 807"/>
                  <a:gd name="T84" fmla="*/ 889 w 1080"/>
                  <a:gd name="T85" fmla="*/ 438 h 807"/>
                  <a:gd name="T86" fmla="*/ 855 w 1080"/>
                  <a:gd name="T87" fmla="*/ 408 h 807"/>
                  <a:gd name="T88" fmla="*/ 931 w 1080"/>
                  <a:gd name="T89" fmla="*/ 397 h 807"/>
                  <a:gd name="T90" fmla="*/ 951 w 1080"/>
                  <a:gd name="T91" fmla="*/ 360 h 807"/>
                  <a:gd name="T92" fmla="*/ 942 w 1080"/>
                  <a:gd name="T93" fmla="*/ 303 h 807"/>
                  <a:gd name="T94" fmla="*/ 922 w 1080"/>
                  <a:gd name="T95" fmla="*/ 278 h 807"/>
                  <a:gd name="T96" fmla="*/ 929 w 1080"/>
                  <a:gd name="T97" fmla="*/ 253 h 807"/>
                  <a:gd name="T98" fmla="*/ 904 w 1080"/>
                  <a:gd name="T99" fmla="*/ 241 h 807"/>
                  <a:gd name="T100" fmla="*/ 975 w 1080"/>
                  <a:gd name="T101" fmla="*/ 166 h 807"/>
                  <a:gd name="T102" fmla="*/ 958 w 1080"/>
                  <a:gd name="T103" fmla="*/ 147 h 807"/>
                  <a:gd name="T104" fmla="*/ 978 w 1080"/>
                  <a:gd name="T105" fmla="*/ 127 h 807"/>
                  <a:gd name="T106" fmla="*/ 1080 w 1080"/>
                  <a:gd name="T107" fmla="*/ 91 h 807"/>
                  <a:gd name="T108" fmla="*/ 355 w 1080"/>
                  <a:gd name="T109" fmla="*/ 515 h 807"/>
                  <a:gd name="T110" fmla="*/ 337 w 1080"/>
                  <a:gd name="T111" fmla="*/ 536 h 8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80" h="807">
                    <a:moveTo>
                      <a:pt x="1019" y="74"/>
                    </a:moveTo>
                    <a:cubicBezTo>
                      <a:pt x="1000" y="74"/>
                      <a:pt x="984" y="77"/>
                      <a:pt x="983" y="91"/>
                    </a:cubicBezTo>
                    <a:cubicBezTo>
                      <a:pt x="982" y="104"/>
                      <a:pt x="958" y="88"/>
                      <a:pt x="947" y="93"/>
                    </a:cubicBezTo>
                    <a:cubicBezTo>
                      <a:pt x="937" y="98"/>
                      <a:pt x="942" y="82"/>
                      <a:pt x="931" y="87"/>
                    </a:cubicBezTo>
                    <a:cubicBezTo>
                      <a:pt x="921" y="92"/>
                      <a:pt x="910" y="105"/>
                      <a:pt x="897" y="110"/>
                    </a:cubicBezTo>
                    <a:cubicBezTo>
                      <a:pt x="885" y="115"/>
                      <a:pt x="875" y="128"/>
                      <a:pt x="867" y="129"/>
                    </a:cubicBezTo>
                    <a:cubicBezTo>
                      <a:pt x="860" y="130"/>
                      <a:pt x="884" y="105"/>
                      <a:pt x="897" y="93"/>
                    </a:cubicBezTo>
                    <a:cubicBezTo>
                      <a:pt x="909" y="80"/>
                      <a:pt x="902" y="66"/>
                      <a:pt x="886" y="67"/>
                    </a:cubicBezTo>
                    <a:cubicBezTo>
                      <a:pt x="869" y="69"/>
                      <a:pt x="873" y="79"/>
                      <a:pt x="863" y="81"/>
                    </a:cubicBezTo>
                    <a:cubicBezTo>
                      <a:pt x="854" y="83"/>
                      <a:pt x="809" y="106"/>
                      <a:pt x="807" y="99"/>
                    </a:cubicBezTo>
                    <a:cubicBezTo>
                      <a:pt x="805" y="92"/>
                      <a:pt x="844" y="81"/>
                      <a:pt x="843" y="76"/>
                    </a:cubicBezTo>
                    <a:cubicBezTo>
                      <a:pt x="843" y="71"/>
                      <a:pt x="794" y="71"/>
                      <a:pt x="772" y="74"/>
                    </a:cubicBezTo>
                    <a:cubicBezTo>
                      <a:pt x="750" y="77"/>
                      <a:pt x="711" y="90"/>
                      <a:pt x="711" y="83"/>
                    </a:cubicBezTo>
                    <a:cubicBezTo>
                      <a:pt x="710" y="77"/>
                      <a:pt x="756" y="68"/>
                      <a:pt x="779" y="66"/>
                    </a:cubicBezTo>
                    <a:cubicBezTo>
                      <a:pt x="802" y="63"/>
                      <a:pt x="844" y="67"/>
                      <a:pt x="862" y="60"/>
                    </a:cubicBezTo>
                    <a:cubicBezTo>
                      <a:pt x="879" y="53"/>
                      <a:pt x="906" y="52"/>
                      <a:pt x="911" y="46"/>
                    </a:cubicBezTo>
                    <a:cubicBezTo>
                      <a:pt x="915" y="41"/>
                      <a:pt x="890" y="33"/>
                      <a:pt x="878" y="33"/>
                    </a:cubicBezTo>
                    <a:cubicBezTo>
                      <a:pt x="865" y="34"/>
                      <a:pt x="853" y="32"/>
                      <a:pt x="854" y="26"/>
                    </a:cubicBezTo>
                    <a:cubicBezTo>
                      <a:pt x="855" y="20"/>
                      <a:pt x="834" y="18"/>
                      <a:pt x="832" y="14"/>
                    </a:cubicBezTo>
                    <a:cubicBezTo>
                      <a:pt x="830" y="9"/>
                      <a:pt x="791" y="13"/>
                      <a:pt x="783" y="7"/>
                    </a:cubicBezTo>
                    <a:cubicBezTo>
                      <a:pt x="774" y="2"/>
                      <a:pt x="750" y="0"/>
                      <a:pt x="729" y="1"/>
                    </a:cubicBezTo>
                    <a:cubicBezTo>
                      <a:pt x="708" y="3"/>
                      <a:pt x="666" y="2"/>
                      <a:pt x="656" y="3"/>
                    </a:cubicBezTo>
                    <a:cubicBezTo>
                      <a:pt x="646" y="4"/>
                      <a:pt x="639" y="8"/>
                      <a:pt x="631" y="7"/>
                    </a:cubicBezTo>
                    <a:cubicBezTo>
                      <a:pt x="622" y="7"/>
                      <a:pt x="608" y="10"/>
                      <a:pt x="613" y="16"/>
                    </a:cubicBezTo>
                    <a:cubicBezTo>
                      <a:pt x="623" y="26"/>
                      <a:pt x="599" y="30"/>
                      <a:pt x="601" y="22"/>
                    </a:cubicBezTo>
                    <a:cubicBezTo>
                      <a:pt x="602" y="15"/>
                      <a:pt x="580" y="11"/>
                      <a:pt x="574" y="17"/>
                    </a:cubicBezTo>
                    <a:cubicBezTo>
                      <a:pt x="566" y="23"/>
                      <a:pt x="531" y="10"/>
                      <a:pt x="526" y="17"/>
                    </a:cubicBezTo>
                    <a:cubicBezTo>
                      <a:pt x="521" y="24"/>
                      <a:pt x="479" y="21"/>
                      <a:pt x="467" y="24"/>
                    </a:cubicBezTo>
                    <a:cubicBezTo>
                      <a:pt x="455" y="26"/>
                      <a:pt x="486" y="34"/>
                      <a:pt x="485" y="40"/>
                    </a:cubicBezTo>
                    <a:cubicBezTo>
                      <a:pt x="484" y="45"/>
                      <a:pt x="446" y="40"/>
                      <a:pt x="454" y="49"/>
                    </a:cubicBezTo>
                    <a:cubicBezTo>
                      <a:pt x="462" y="58"/>
                      <a:pt x="487" y="65"/>
                      <a:pt x="499" y="77"/>
                    </a:cubicBezTo>
                    <a:cubicBezTo>
                      <a:pt x="511" y="89"/>
                      <a:pt x="489" y="82"/>
                      <a:pt x="476" y="73"/>
                    </a:cubicBezTo>
                    <a:cubicBezTo>
                      <a:pt x="462" y="64"/>
                      <a:pt x="445" y="67"/>
                      <a:pt x="437" y="58"/>
                    </a:cubicBezTo>
                    <a:cubicBezTo>
                      <a:pt x="428" y="50"/>
                      <a:pt x="397" y="43"/>
                      <a:pt x="389" y="48"/>
                    </a:cubicBezTo>
                    <a:cubicBezTo>
                      <a:pt x="380" y="54"/>
                      <a:pt x="410" y="66"/>
                      <a:pt x="410" y="73"/>
                    </a:cubicBezTo>
                    <a:cubicBezTo>
                      <a:pt x="410" y="79"/>
                      <a:pt x="390" y="71"/>
                      <a:pt x="386" y="74"/>
                    </a:cubicBezTo>
                    <a:cubicBezTo>
                      <a:pt x="382" y="76"/>
                      <a:pt x="364" y="56"/>
                      <a:pt x="354" y="56"/>
                    </a:cubicBezTo>
                    <a:cubicBezTo>
                      <a:pt x="343" y="56"/>
                      <a:pt x="352" y="65"/>
                      <a:pt x="352" y="78"/>
                    </a:cubicBezTo>
                    <a:cubicBezTo>
                      <a:pt x="352" y="91"/>
                      <a:pt x="332" y="99"/>
                      <a:pt x="337" y="90"/>
                    </a:cubicBezTo>
                    <a:cubicBezTo>
                      <a:pt x="343" y="81"/>
                      <a:pt x="339" y="58"/>
                      <a:pt x="328" y="54"/>
                    </a:cubicBezTo>
                    <a:cubicBezTo>
                      <a:pt x="317" y="50"/>
                      <a:pt x="289" y="63"/>
                      <a:pt x="274" y="63"/>
                    </a:cubicBezTo>
                    <a:cubicBezTo>
                      <a:pt x="260" y="62"/>
                      <a:pt x="240" y="67"/>
                      <a:pt x="253" y="74"/>
                    </a:cubicBezTo>
                    <a:cubicBezTo>
                      <a:pt x="265" y="81"/>
                      <a:pt x="252" y="86"/>
                      <a:pt x="242" y="78"/>
                    </a:cubicBezTo>
                    <a:cubicBezTo>
                      <a:pt x="231" y="70"/>
                      <a:pt x="195" y="78"/>
                      <a:pt x="202" y="83"/>
                    </a:cubicBezTo>
                    <a:cubicBezTo>
                      <a:pt x="209" y="88"/>
                      <a:pt x="212" y="103"/>
                      <a:pt x="207" y="110"/>
                    </a:cubicBezTo>
                    <a:cubicBezTo>
                      <a:pt x="202" y="116"/>
                      <a:pt x="187" y="103"/>
                      <a:pt x="173" y="104"/>
                    </a:cubicBezTo>
                    <a:cubicBezTo>
                      <a:pt x="159" y="105"/>
                      <a:pt x="89" y="139"/>
                      <a:pt x="93" y="148"/>
                    </a:cubicBezTo>
                    <a:cubicBezTo>
                      <a:pt x="98" y="156"/>
                      <a:pt x="127" y="149"/>
                      <a:pt x="137" y="154"/>
                    </a:cubicBezTo>
                    <a:cubicBezTo>
                      <a:pt x="146" y="160"/>
                      <a:pt x="134" y="179"/>
                      <a:pt x="122" y="187"/>
                    </a:cubicBezTo>
                    <a:cubicBezTo>
                      <a:pt x="111" y="195"/>
                      <a:pt x="68" y="187"/>
                      <a:pt x="67" y="197"/>
                    </a:cubicBezTo>
                    <a:cubicBezTo>
                      <a:pt x="66" y="206"/>
                      <a:pt x="0" y="208"/>
                      <a:pt x="0" y="223"/>
                    </a:cubicBezTo>
                    <a:cubicBezTo>
                      <a:pt x="0" y="228"/>
                      <a:pt x="3" y="234"/>
                      <a:pt x="10" y="236"/>
                    </a:cubicBezTo>
                    <a:cubicBezTo>
                      <a:pt x="19" y="238"/>
                      <a:pt x="31" y="235"/>
                      <a:pt x="39" y="244"/>
                    </a:cubicBezTo>
                    <a:cubicBezTo>
                      <a:pt x="48" y="253"/>
                      <a:pt x="71" y="254"/>
                      <a:pt x="87" y="248"/>
                    </a:cubicBezTo>
                    <a:cubicBezTo>
                      <a:pt x="103" y="241"/>
                      <a:pt x="115" y="249"/>
                      <a:pt x="115" y="258"/>
                    </a:cubicBezTo>
                    <a:cubicBezTo>
                      <a:pt x="114" y="268"/>
                      <a:pt x="78" y="255"/>
                      <a:pt x="67" y="261"/>
                    </a:cubicBezTo>
                    <a:cubicBezTo>
                      <a:pt x="56" y="268"/>
                      <a:pt x="22" y="262"/>
                      <a:pt x="24" y="270"/>
                    </a:cubicBezTo>
                    <a:cubicBezTo>
                      <a:pt x="26" y="277"/>
                      <a:pt x="42" y="275"/>
                      <a:pt x="56" y="278"/>
                    </a:cubicBezTo>
                    <a:cubicBezTo>
                      <a:pt x="69" y="281"/>
                      <a:pt x="57" y="286"/>
                      <a:pt x="56" y="292"/>
                    </a:cubicBezTo>
                    <a:cubicBezTo>
                      <a:pt x="56" y="298"/>
                      <a:pt x="64" y="297"/>
                      <a:pt x="77" y="304"/>
                    </a:cubicBezTo>
                    <a:cubicBezTo>
                      <a:pt x="91" y="310"/>
                      <a:pt x="113" y="315"/>
                      <a:pt x="106" y="307"/>
                    </a:cubicBezTo>
                    <a:cubicBezTo>
                      <a:pt x="99" y="299"/>
                      <a:pt x="120" y="300"/>
                      <a:pt x="124" y="305"/>
                    </a:cubicBezTo>
                    <a:cubicBezTo>
                      <a:pt x="127" y="309"/>
                      <a:pt x="137" y="298"/>
                      <a:pt x="147" y="300"/>
                    </a:cubicBezTo>
                    <a:cubicBezTo>
                      <a:pt x="157" y="303"/>
                      <a:pt x="161" y="291"/>
                      <a:pt x="169" y="296"/>
                    </a:cubicBezTo>
                    <a:cubicBezTo>
                      <a:pt x="176" y="301"/>
                      <a:pt x="213" y="305"/>
                      <a:pt x="225" y="311"/>
                    </a:cubicBezTo>
                    <a:cubicBezTo>
                      <a:pt x="238" y="318"/>
                      <a:pt x="255" y="320"/>
                      <a:pt x="254" y="330"/>
                    </a:cubicBezTo>
                    <a:cubicBezTo>
                      <a:pt x="252" y="340"/>
                      <a:pt x="264" y="347"/>
                      <a:pt x="278" y="353"/>
                    </a:cubicBezTo>
                    <a:cubicBezTo>
                      <a:pt x="292" y="359"/>
                      <a:pt x="295" y="373"/>
                      <a:pt x="294" y="382"/>
                    </a:cubicBezTo>
                    <a:cubicBezTo>
                      <a:pt x="294" y="391"/>
                      <a:pt x="309" y="397"/>
                      <a:pt x="307" y="401"/>
                    </a:cubicBezTo>
                    <a:cubicBezTo>
                      <a:pt x="304" y="405"/>
                      <a:pt x="306" y="411"/>
                      <a:pt x="316" y="419"/>
                    </a:cubicBezTo>
                    <a:cubicBezTo>
                      <a:pt x="325" y="428"/>
                      <a:pt x="301" y="434"/>
                      <a:pt x="307" y="441"/>
                    </a:cubicBezTo>
                    <a:cubicBezTo>
                      <a:pt x="312" y="449"/>
                      <a:pt x="298" y="463"/>
                      <a:pt x="315" y="465"/>
                    </a:cubicBezTo>
                    <a:cubicBezTo>
                      <a:pt x="332" y="468"/>
                      <a:pt x="329" y="454"/>
                      <a:pt x="342" y="454"/>
                    </a:cubicBezTo>
                    <a:cubicBezTo>
                      <a:pt x="354" y="454"/>
                      <a:pt x="341" y="465"/>
                      <a:pt x="348" y="471"/>
                    </a:cubicBezTo>
                    <a:cubicBezTo>
                      <a:pt x="355" y="478"/>
                      <a:pt x="369" y="477"/>
                      <a:pt x="382" y="488"/>
                    </a:cubicBezTo>
                    <a:cubicBezTo>
                      <a:pt x="395" y="499"/>
                      <a:pt x="386" y="504"/>
                      <a:pt x="375" y="495"/>
                    </a:cubicBezTo>
                    <a:cubicBezTo>
                      <a:pt x="362" y="486"/>
                      <a:pt x="328" y="488"/>
                      <a:pt x="328" y="491"/>
                    </a:cubicBezTo>
                    <a:cubicBezTo>
                      <a:pt x="328" y="494"/>
                      <a:pt x="366" y="516"/>
                      <a:pt x="375" y="513"/>
                    </a:cubicBezTo>
                    <a:cubicBezTo>
                      <a:pt x="384" y="510"/>
                      <a:pt x="396" y="526"/>
                      <a:pt x="391" y="531"/>
                    </a:cubicBezTo>
                    <a:cubicBezTo>
                      <a:pt x="385" y="537"/>
                      <a:pt x="388" y="550"/>
                      <a:pt x="387" y="556"/>
                    </a:cubicBezTo>
                    <a:cubicBezTo>
                      <a:pt x="386" y="562"/>
                      <a:pt x="373" y="556"/>
                      <a:pt x="365" y="557"/>
                    </a:cubicBezTo>
                    <a:cubicBezTo>
                      <a:pt x="356" y="558"/>
                      <a:pt x="351" y="561"/>
                      <a:pt x="351" y="570"/>
                    </a:cubicBezTo>
                    <a:cubicBezTo>
                      <a:pt x="351" y="578"/>
                      <a:pt x="337" y="585"/>
                      <a:pt x="336" y="596"/>
                    </a:cubicBezTo>
                    <a:cubicBezTo>
                      <a:pt x="334" y="607"/>
                      <a:pt x="346" y="606"/>
                      <a:pt x="353" y="611"/>
                    </a:cubicBezTo>
                    <a:cubicBezTo>
                      <a:pt x="360" y="615"/>
                      <a:pt x="341" y="619"/>
                      <a:pt x="340" y="626"/>
                    </a:cubicBezTo>
                    <a:cubicBezTo>
                      <a:pt x="339" y="634"/>
                      <a:pt x="357" y="648"/>
                      <a:pt x="364" y="652"/>
                    </a:cubicBezTo>
                    <a:cubicBezTo>
                      <a:pt x="371" y="656"/>
                      <a:pt x="365" y="673"/>
                      <a:pt x="367" y="682"/>
                    </a:cubicBezTo>
                    <a:cubicBezTo>
                      <a:pt x="370" y="691"/>
                      <a:pt x="379" y="680"/>
                      <a:pt x="378" y="692"/>
                    </a:cubicBezTo>
                    <a:cubicBezTo>
                      <a:pt x="377" y="703"/>
                      <a:pt x="386" y="702"/>
                      <a:pt x="386" y="709"/>
                    </a:cubicBezTo>
                    <a:cubicBezTo>
                      <a:pt x="387" y="716"/>
                      <a:pt x="403" y="715"/>
                      <a:pt x="400" y="724"/>
                    </a:cubicBezTo>
                    <a:cubicBezTo>
                      <a:pt x="397" y="734"/>
                      <a:pt x="405" y="741"/>
                      <a:pt x="408" y="746"/>
                    </a:cubicBezTo>
                    <a:cubicBezTo>
                      <a:pt x="412" y="751"/>
                      <a:pt x="426" y="760"/>
                      <a:pt x="428" y="767"/>
                    </a:cubicBezTo>
                    <a:cubicBezTo>
                      <a:pt x="431" y="773"/>
                      <a:pt x="439" y="782"/>
                      <a:pt x="448" y="780"/>
                    </a:cubicBezTo>
                    <a:cubicBezTo>
                      <a:pt x="457" y="777"/>
                      <a:pt x="458" y="786"/>
                      <a:pt x="465" y="785"/>
                    </a:cubicBezTo>
                    <a:cubicBezTo>
                      <a:pt x="473" y="784"/>
                      <a:pt x="484" y="788"/>
                      <a:pt x="486" y="794"/>
                    </a:cubicBezTo>
                    <a:cubicBezTo>
                      <a:pt x="488" y="800"/>
                      <a:pt x="511" y="805"/>
                      <a:pt x="517" y="806"/>
                    </a:cubicBezTo>
                    <a:cubicBezTo>
                      <a:pt x="523" y="807"/>
                      <a:pt x="524" y="795"/>
                      <a:pt x="530" y="792"/>
                    </a:cubicBezTo>
                    <a:cubicBezTo>
                      <a:pt x="536" y="789"/>
                      <a:pt x="534" y="766"/>
                      <a:pt x="539" y="765"/>
                    </a:cubicBezTo>
                    <a:cubicBezTo>
                      <a:pt x="544" y="763"/>
                      <a:pt x="542" y="739"/>
                      <a:pt x="537" y="737"/>
                    </a:cubicBezTo>
                    <a:cubicBezTo>
                      <a:pt x="532" y="735"/>
                      <a:pt x="534" y="726"/>
                      <a:pt x="546" y="728"/>
                    </a:cubicBezTo>
                    <a:cubicBezTo>
                      <a:pt x="558" y="730"/>
                      <a:pt x="554" y="718"/>
                      <a:pt x="560" y="716"/>
                    </a:cubicBezTo>
                    <a:cubicBezTo>
                      <a:pt x="565" y="714"/>
                      <a:pt x="563" y="704"/>
                      <a:pt x="567" y="702"/>
                    </a:cubicBezTo>
                    <a:cubicBezTo>
                      <a:pt x="571" y="701"/>
                      <a:pt x="571" y="694"/>
                      <a:pt x="567" y="690"/>
                    </a:cubicBezTo>
                    <a:cubicBezTo>
                      <a:pt x="564" y="686"/>
                      <a:pt x="568" y="683"/>
                      <a:pt x="574" y="682"/>
                    </a:cubicBezTo>
                    <a:cubicBezTo>
                      <a:pt x="580" y="681"/>
                      <a:pt x="579" y="672"/>
                      <a:pt x="571" y="669"/>
                    </a:cubicBezTo>
                    <a:cubicBezTo>
                      <a:pt x="562" y="665"/>
                      <a:pt x="565" y="656"/>
                      <a:pt x="573" y="662"/>
                    </a:cubicBezTo>
                    <a:cubicBezTo>
                      <a:pt x="582" y="668"/>
                      <a:pt x="588" y="663"/>
                      <a:pt x="583" y="657"/>
                    </a:cubicBezTo>
                    <a:cubicBezTo>
                      <a:pt x="578" y="651"/>
                      <a:pt x="589" y="648"/>
                      <a:pt x="600" y="647"/>
                    </a:cubicBezTo>
                    <a:cubicBezTo>
                      <a:pt x="611" y="646"/>
                      <a:pt x="616" y="640"/>
                      <a:pt x="614" y="632"/>
                    </a:cubicBezTo>
                    <a:cubicBezTo>
                      <a:pt x="612" y="623"/>
                      <a:pt x="627" y="624"/>
                      <a:pt x="623" y="631"/>
                    </a:cubicBezTo>
                    <a:cubicBezTo>
                      <a:pt x="620" y="638"/>
                      <a:pt x="622" y="646"/>
                      <a:pt x="627" y="640"/>
                    </a:cubicBezTo>
                    <a:cubicBezTo>
                      <a:pt x="632" y="635"/>
                      <a:pt x="642" y="639"/>
                      <a:pt x="660" y="634"/>
                    </a:cubicBezTo>
                    <a:cubicBezTo>
                      <a:pt x="677" y="628"/>
                      <a:pt x="695" y="614"/>
                      <a:pt x="699" y="600"/>
                    </a:cubicBezTo>
                    <a:cubicBezTo>
                      <a:pt x="703" y="586"/>
                      <a:pt x="723" y="587"/>
                      <a:pt x="721" y="578"/>
                    </a:cubicBezTo>
                    <a:cubicBezTo>
                      <a:pt x="718" y="568"/>
                      <a:pt x="724" y="565"/>
                      <a:pt x="737" y="571"/>
                    </a:cubicBezTo>
                    <a:cubicBezTo>
                      <a:pt x="751" y="577"/>
                      <a:pt x="740" y="567"/>
                      <a:pt x="755" y="567"/>
                    </a:cubicBezTo>
                    <a:cubicBezTo>
                      <a:pt x="769" y="567"/>
                      <a:pt x="767" y="562"/>
                      <a:pt x="781" y="561"/>
                    </a:cubicBezTo>
                    <a:cubicBezTo>
                      <a:pt x="795" y="561"/>
                      <a:pt x="831" y="554"/>
                      <a:pt x="844" y="544"/>
                    </a:cubicBezTo>
                    <a:cubicBezTo>
                      <a:pt x="856" y="534"/>
                      <a:pt x="883" y="525"/>
                      <a:pt x="894" y="518"/>
                    </a:cubicBezTo>
                    <a:cubicBezTo>
                      <a:pt x="905" y="511"/>
                      <a:pt x="907" y="505"/>
                      <a:pt x="901" y="509"/>
                    </a:cubicBezTo>
                    <a:cubicBezTo>
                      <a:pt x="894" y="513"/>
                      <a:pt x="880" y="513"/>
                      <a:pt x="869" y="511"/>
                    </a:cubicBezTo>
                    <a:cubicBezTo>
                      <a:pt x="859" y="508"/>
                      <a:pt x="842" y="499"/>
                      <a:pt x="830" y="506"/>
                    </a:cubicBezTo>
                    <a:cubicBezTo>
                      <a:pt x="818" y="513"/>
                      <a:pt x="826" y="496"/>
                      <a:pt x="836" y="494"/>
                    </a:cubicBezTo>
                    <a:cubicBezTo>
                      <a:pt x="845" y="493"/>
                      <a:pt x="841" y="488"/>
                      <a:pt x="839" y="478"/>
                    </a:cubicBezTo>
                    <a:cubicBezTo>
                      <a:pt x="836" y="467"/>
                      <a:pt x="855" y="474"/>
                      <a:pt x="864" y="486"/>
                    </a:cubicBezTo>
                    <a:cubicBezTo>
                      <a:pt x="872" y="498"/>
                      <a:pt x="888" y="503"/>
                      <a:pt x="902" y="499"/>
                    </a:cubicBezTo>
                    <a:cubicBezTo>
                      <a:pt x="916" y="495"/>
                      <a:pt x="903" y="483"/>
                      <a:pt x="909" y="476"/>
                    </a:cubicBezTo>
                    <a:cubicBezTo>
                      <a:pt x="914" y="468"/>
                      <a:pt x="865" y="443"/>
                      <a:pt x="863" y="435"/>
                    </a:cubicBezTo>
                    <a:cubicBezTo>
                      <a:pt x="860" y="427"/>
                      <a:pt x="875" y="432"/>
                      <a:pt x="889" y="438"/>
                    </a:cubicBezTo>
                    <a:cubicBezTo>
                      <a:pt x="902" y="444"/>
                      <a:pt x="905" y="427"/>
                      <a:pt x="905" y="420"/>
                    </a:cubicBezTo>
                    <a:cubicBezTo>
                      <a:pt x="905" y="413"/>
                      <a:pt x="876" y="412"/>
                      <a:pt x="863" y="419"/>
                    </a:cubicBezTo>
                    <a:cubicBezTo>
                      <a:pt x="850" y="427"/>
                      <a:pt x="838" y="410"/>
                      <a:pt x="855" y="408"/>
                    </a:cubicBezTo>
                    <a:cubicBezTo>
                      <a:pt x="873" y="406"/>
                      <a:pt x="857" y="398"/>
                      <a:pt x="862" y="393"/>
                    </a:cubicBezTo>
                    <a:cubicBezTo>
                      <a:pt x="867" y="388"/>
                      <a:pt x="890" y="408"/>
                      <a:pt x="901" y="405"/>
                    </a:cubicBezTo>
                    <a:cubicBezTo>
                      <a:pt x="913" y="401"/>
                      <a:pt x="921" y="405"/>
                      <a:pt x="931" y="397"/>
                    </a:cubicBezTo>
                    <a:cubicBezTo>
                      <a:pt x="941" y="390"/>
                      <a:pt x="913" y="382"/>
                      <a:pt x="907" y="376"/>
                    </a:cubicBezTo>
                    <a:cubicBezTo>
                      <a:pt x="902" y="369"/>
                      <a:pt x="936" y="371"/>
                      <a:pt x="947" y="372"/>
                    </a:cubicBezTo>
                    <a:cubicBezTo>
                      <a:pt x="957" y="372"/>
                      <a:pt x="960" y="357"/>
                      <a:pt x="951" y="360"/>
                    </a:cubicBezTo>
                    <a:cubicBezTo>
                      <a:pt x="943" y="363"/>
                      <a:pt x="913" y="349"/>
                      <a:pt x="919" y="340"/>
                    </a:cubicBezTo>
                    <a:cubicBezTo>
                      <a:pt x="926" y="331"/>
                      <a:pt x="937" y="342"/>
                      <a:pt x="950" y="335"/>
                    </a:cubicBezTo>
                    <a:cubicBezTo>
                      <a:pt x="963" y="328"/>
                      <a:pt x="951" y="303"/>
                      <a:pt x="942" y="303"/>
                    </a:cubicBezTo>
                    <a:cubicBezTo>
                      <a:pt x="933" y="303"/>
                      <a:pt x="911" y="299"/>
                      <a:pt x="911" y="295"/>
                    </a:cubicBezTo>
                    <a:cubicBezTo>
                      <a:pt x="911" y="290"/>
                      <a:pt x="892" y="286"/>
                      <a:pt x="898" y="281"/>
                    </a:cubicBezTo>
                    <a:cubicBezTo>
                      <a:pt x="903" y="276"/>
                      <a:pt x="910" y="287"/>
                      <a:pt x="922" y="278"/>
                    </a:cubicBezTo>
                    <a:cubicBezTo>
                      <a:pt x="934" y="269"/>
                      <a:pt x="959" y="280"/>
                      <a:pt x="970" y="278"/>
                    </a:cubicBezTo>
                    <a:cubicBezTo>
                      <a:pt x="980" y="276"/>
                      <a:pt x="965" y="256"/>
                      <a:pt x="959" y="259"/>
                    </a:cubicBezTo>
                    <a:cubicBezTo>
                      <a:pt x="952" y="263"/>
                      <a:pt x="931" y="264"/>
                      <a:pt x="929" y="253"/>
                    </a:cubicBezTo>
                    <a:cubicBezTo>
                      <a:pt x="928" y="242"/>
                      <a:pt x="950" y="253"/>
                      <a:pt x="953" y="248"/>
                    </a:cubicBezTo>
                    <a:cubicBezTo>
                      <a:pt x="957" y="243"/>
                      <a:pt x="923" y="229"/>
                      <a:pt x="918" y="240"/>
                    </a:cubicBezTo>
                    <a:cubicBezTo>
                      <a:pt x="913" y="251"/>
                      <a:pt x="894" y="247"/>
                      <a:pt x="904" y="241"/>
                    </a:cubicBezTo>
                    <a:cubicBezTo>
                      <a:pt x="914" y="235"/>
                      <a:pt x="916" y="217"/>
                      <a:pt x="915" y="208"/>
                    </a:cubicBezTo>
                    <a:cubicBezTo>
                      <a:pt x="914" y="199"/>
                      <a:pt x="950" y="199"/>
                      <a:pt x="946" y="184"/>
                    </a:cubicBezTo>
                    <a:cubicBezTo>
                      <a:pt x="942" y="170"/>
                      <a:pt x="963" y="166"/>
                      <a:pt x="975" y="166"/>
                    </a:cubicBezTo>
                    <a:cubicBezTo>
                      <a:pt x="987" y="166"/>
                      <a:pt x="975" y="151"/>
                      <a:pt x="963" y="152"/>
                    </a:cubicBezTo>
                    <a:cubicBezTo>
                      <a:pt x="952" y="154"/>
                      <a:pt x="940" y="167"/>
                      <a:pt x="934" y="162"/>
                    </a:cubicBezTo>
                    <a:cubicBezTo>
                      <a:pt x="928" y="156"/>
                      <a:pt x="948" y="147"/>
                      <a:pt x="958" y="147"/>
                    </a:cubicBezTo>
                    <a:cubicBezTo>
                      <a:pt x="968" y="147"/>
                      <a:pt x="994" y="146"/>
                      <a:pt x="1002" y="141"/>
                    </a:cubicBezTo>
                    <a:cubicBezTo>
                      <a:pt x="1011" y="136"/>
                      <a:pt x="987" y="131"/>
                      <a:pt x="970" y="133"/>
                    </a:cubicBezTo>
                    <a:cubicBezTo>
                      <a:pt x="953" y="135"/>
                      <a:pt x="953" y="128"/>
                      <a:pt x="978" y="127"/>
                    </a:cubicBezTo>
                    <a:cubicBezTo>
                      <a:pt x="1003" y="127"/>
                      <a:pt x="999" y="122"/>
                      <a:pt x="1017" y="119"/>
                    </a:cubicBezTo>
                    <a:cubicBezTo>
                      <a:pt x="1035" y="117"/>
                      <a:pt x="1029" y="110"/>
                      <a:pt x="1040" y="110"/>
                    </a:cubicBezTo>
                    <a:cubicBezTo>
                      <a:pt x="1051" y="109"/>
                      <a:pt x="1080" y="97"/>
                      <a:pt x="1080" y="91"/>
                    </a:cubicBezTo>
                    <a:cubicBezTo>
                      <a:pt x="1080" y="86"/>
                      <a:pt x="1038" y="74"/>
                      <a:pt x="1019" y="74"/>
                    </a:cubicBezTo>
                    <a:close/>
                    <a:moveTo>
                      <a:pt x="369" y="528"/>
                    </a:moveTo>
                    <a:cubicBezTo>
                      <a:pt x="370" y="520"/>
                      <a:pt x="360" y="525"/>
                      <a:pt x="355" y="515"/>
                    </a:cubicBezTo>
                    <a:cubicBezTo>
                      <a:pt x="350" y="505"/>
                      <a:pt x="323" y="501"/>
                      <a:pt x="321" y="509"/>
                    </a:cubicBezTo>
                    <a:cubicBezTo>
                      <a:pt x="320" y="512"/>
                      <a:pt x="311" y="517"/>
                      <a:pt x="318" y="524"/>
                    </a:cubicBezTo>
                    <a:cubicBezTo>
                      <a:pt x="325" y="531"/>
                      <a:pt x="330" y="528"/>
                      <a:pt x="337" y="536"/>
                    </a:cubicBezTo>
                    <a:cubicBezTo>
                      <a:pt x="345" y="543"/>
                      <a:pt x="369" y="537"/>
                      <a:pt x="369" y="528"/>
                    </a:cubicBezTo>
                    <a:close/>
                  </a:path>
                </a:pathLst>
              </a:custGeom>
              <a:solidFill>
                <a:schemeClr val="accent6">
                  <a:lumMod val="20000"/>
                  <a:lumOff val="80000"/>
                </a:schemeClr>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94" name="Freeform 1633">
                <a:extLst>
                  <a:ext uri="{FF2B5EF4-FFF2-40B4-BE49-F238E27FC236}">
                    <a16:creationId xmlns:a16="http://schemas.microsoft.com/office/drawing/2014/main" id="{DF2834D3-63E1-4936-A5D8-E23B39D73DBB}"/>
                  </a:ext>
                </a:extLst>
              </p:cNvPr>
              <p:cNvSpPr>
                <a:spLocks noEditPoints="1"/>
              </p:cNvSpPr>
              <p:nvPr/>
            </p:nvSpPr>
            <p:spPr bwMode="auto">
              <a:xfrm>
                <a:off x="1528815" y="771550"/>
                <a:ext cx="2016197" cy="1517701"/>
              </a:xfrm>
              <a:custGeom>
                <a:avLst/>
                <a:gdLst>
                  <a:gd name="T0" fmla="*/ 321 w 1571"/>
                  <a:gd name="T1" fmla="*/ 1069 h 1211"/>
                  <a:gd name="T2" fmla="*/ 295 w 1571"/>
                  <a:gd name="T3" fmla="*/ 356 h 1211"/>
                  <a:gd name="T4" fmla="*/ 605 w 1571"/>
                  <a:gd name="T5" fmla="*/ 393 h 1211"/>
                  <a:gd name="T6" fmla="*/ 401 w 1571"/>
                  <a:gd name="T7" fmla="*/ 420 h 1211"/>
                  <a:gd name="T8" fmla="*/ 604 w 1571"/>
                  <a:gd name="T9" fmla="*/ 523 h 1211"/>
                  <a:gd name="T10" fmla="*/ 371 w 1571"/>
                  <a:gd name="T11" fmla="*/ 303 h 1211"/>
                  <a:gd name="T12" fmla="*/ 325 w 1571"/>
                  <a:gd name="T13" fmla="*/ 290 h 1211"/>
                  <a:gd name="T14" fmla="*/ 577 w 1571"/>
                  <a:gd name="T15" fmla="*/ 333 h 1211"/>
                  <a:gd name="T16" fmla="*/ 465 w 1571"/>
                  <a:gd name="T17" fmla="*/ 225 h 1211"/>
                  <a:gd name="T18" fmla="*/ 645 w 1571"/>
                  <a:gd name="T19" fmla="*/ 187 h 1211"/>
                  <a:gd name="T20" fmla="*/ 651 w 1571"/>
                  <a:gd name="T21" fmla="*/ 252 h 1211"/>
                  <a:gd name="T22" fmla="*/ 656 w 1571"/>
                  <a:gd name="T23" fmla="*/ 289 h 1211"/>
                  <a:gd name="T24" fmla="*/ 849 w 1571"/>
                  <a:gd name="T25" fmla="*/ 230 h 1211"/>
                  <a:gd name="T26" fmla="*/ 770 w 1571"/>
                  <a:gd name="T27" fmla="*/ 363 h 1211"/>
                  <a:gd name="T28" fmla="*/ 1074 w 1571"/>
                  <a:gd name="T29" fmla="*/ 344 h 1211"/>
                  <a:gd name="T30" fmla="*/ 907 w 1571"/>
                  <a:gd name="T31" fmla="*/ 237 h 1211"/>
                  <a:gd name="T32" fmla="*/ 935 w 1571"/>
                  <a:gd name="T33" fmla="*/ 130 h 1211"/>
                  <a:gd name="T34" fmla="*/ 918 w 1571"/>
                  <a:gd name="T35" fmla="*/ 104 h 1211"/>
                  <a:gd name="T36" fmla="*/ 992 w 1571"/>
                  <a:gd name="T37" fmla="*/ 188 h 1211"/>
                  <a:gd name="T38" fmla="*/ 1092 w 1571"/>
                  <a:gd name="T39" fmla="*/ 282 h 1211"/>
                  <a:gd name="T40" fmla="*/ 1244 w 1571"/>
                  <a:gd name="T41" fmla="*/ 136 h 1211"/>
                  <a:gd name="T42" fmla="*/ 1188 w 1571"/>
                  <a:gd name="T43" fmla="*/ 14 h 1211"/>
                  <a:gd name="T44" fmla="*/ 889 w 1571"/>
                  <a:gd name="T45" fmla="*/ 72 h 1211"/>
                  <a:gd name="T46" fmla="*/ 976 w 1571"/>
                  <a:gd name="T47" fmla="*/ 689 h 1211"/>
                  <a:gd name="T48" fmla="*/ 1294 w 1571"/>
                  <a:gd name="T49" fmla="*/ 532 h 1211"/>
                  <a:gd name="T50" fmla="*/ 1166 w 1571"/>
                  <a:gd name="T51" fmla="*/ 426 h 1211"/>
                  <a:gd name="T52" fmla="*/ 976 w 1571"/>
                  <a:gd name="T53" fmla="*/ 392 h 1211"/>
                  <a:gd name="T54" fmla="*/ 1101 w 1571"/>
                  <a:gd name="T55" fmla="*/ 483 h 1211"/>
                  <a:gd name="T56" fmla="*/ 1152 w 1571"/>
                  <a:gd name="T57" fmla="*/ 640 h 1211"/>
                  <a:gd name="T58" fmla="*/ 1329 w 1571"/>
                  <a:gd name="T59" fmla="*/ 655 h 1211"/>
                  <a:gd name="T60" fmla="*/ 1067 w 1571"/>
                  <a:gd name="T61" fmla="*/ 377 h 1211"/>
                  <a:gd name="T62" fmla="*/ 1506 w 1571"/>
                  <a:gd name="T63" fmla="*/ 1003 h 1211"/>
                  <a:gd name="T64" fmla="*/ 172 w 1571"/>
                  <a:gd name="T65" fmla="*/ 984 h 1211"/>
                  <a:gd name="T66" fmla="*/ 1284 w 1571"/>
                  <a:gd name="T67" fmla="*/ 1074 h 1211"/>
                  <a:gd name="T68" fmla="*/ 1506 w 1571"/>
                  <a:gd name="T69" fmla="*/ 952 h 1211"/>
                  <a:gd name="T70" fmla="*/ 1400 w 1571"/>
                  <a:gd name="T71" fmla="*/ 876 h 1211"/>
                  <a:gd name="T72" fmla="*/ 1320 w 1571"/>
                  <a:gd name="T73" fmla="*/ 826 h 1211"/>
                  <a:gd name="T74" fmla="*/ 1193 w 1571"/>
                  <a:gd name="T75" fmla="*/ 724 h 1211"/>
                  <a:gd name="T76" fmla="*/ 1137 w 1571"/>
                  <a:gd name="T77" fmla="*/ 849 h 1211"/>
                  <a:gd name="T78" fmla="*/ 1042 w 1571"/>
                  <a:gd name="T79" fmla="*/ 966 h 1211"/>
                  <a:gd name="T80" fmla="*/ 841 w 1571"/>
                  <a:gd name="T81" fmla="*/ 822 h 1211"/>
                  <a:gd name="T82" fmla="*/ 905 w 1571"/>
                  <a:gd name="T83" fmla="*/ 674 h 1211"/>
                  <a:gd name="T84" fmla="*/ 1014 w 1571"/>
                  <a:gd name="T85" fmla="*/ 605 h 1211"/>
                  <a:gd name="T86" fmla="*/ 995 w 1571"/>
                  <a:gd name="T87" fmla="*/ 531 h 1211"/>
                  <a:gd name="T88" fmla="*/ 906 w 1571"/>
                  <a:gd name="T89" fmla="*/ 537 h 1211"/>
                  <a:gd name="T90" fmla="*/ 839 w 1571"/>
                  <a:gd name="T91" fmla="*/ 424 h 1211"/>
                  <a:gd name="T92" fmla="*/ 810 w 1571"/>
                  <a:gd name="T93" fmla="*/ 457 h 1211"/>
                  <a:gd name="T94" fmla="*/ 794 w 1571"/>
                  <a:gd name="T95" fmla="*/ 569 h 1211"/>
                  <a:gd name="T96" fmla="*/ 770 w 1571"/>
                  <a:gd name="T97" fmla="*/ 545 h 1211"/>
                  <a:gd name="T98" fmla="*/ 624 w 1571"/>
                  <a:gd name="T99" fmla="*/ 545 h 1211"/>
                  <a:gd name="T100" fmla="*/ 418 w 1571"/>
                  <a:gd name="T101" fmla="*/ 531 h 1211"/>
                  <a:gd name="T102" fmla="*/ 151 w 1571"/>
                  <a:gd name="T103" fmla="*/ 533 h 1211"/>
                  <a:gd name="T104" fmla="*/ 73 w 1571"/>
                  <a:gd name="T105" fmla="*/ 533 h 1211"/>
                  <a:gd name="T106" fmla="*/ 198 w 1571"/>
                  <a:gd name="T107" fmla="*/ 920 h 1211"/>
                  <a:gd name="T108" fmla="*/ 284 w 1571"/>
                  <a:gd name="T109" fmla="*/ 1029 h 1211"/>
                  <a:gd name="T110" fmla="*/ 974 w 1571"/>
                  <a:gd name="T111" fmla="*/ 1078 h 1211"/>
                  <a:gd name="T112" fmla="*/ 1096 w 1571"/>
                  <a:gd name="T113" fmla="*/ 1198 h 1211"/>
                  <a:gd name="T114" fmla="*/ 1354 w 1571"/>
                  <a:gd name="T115" fmla="*/ 1130 h 1211"/>
                  <a:gd name="T116" fmla="*/ 380 w 1571"/>
                  <a:gd name="T117" fmla="*/ 637 h 1211"/>
                  <a:gd name="T118" fmla="*/ 376 w 1571"/>
                  <a:gd name="T119" fmla="*/ 613 h 1211"/>
                  <a:gd name="T120" fmla="*/ 787 w 1571"/>
                  <a:gd name="T121" fmla="*/ 1027 h 1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571" h="1211">
                    <a:moveTo>
                      <a:pt x="310" y="1061"/>
                    </a:moveTo>
                    <a:cubicBezTo>
                      <a:pt x="305" y="1056"/>
                      <a:pt x="291" y="1057"/>
                      <a:pt x="289" y="1052"/>
                    </a:cubicBezTo>
                    <a:cubicBezTo>
                      <a:pt x="288" y="1047"/>
                      <a:pt x="275" y="1029"/>
                      <a:pt x="269" y="1029"/>
                    </a:cubicBezTo>
                    <a:cubicBezTo>
                      <a:pt x="262" y="1029"/>
                      <a:pt x="253" y="1030"/>
                      <a:pt x="246" y="1024"/>
                    </a:cubicBezTo>
                    <a:cubicBezTo>
                      <a:pt x="238" y="1018"/>
                      <a:pt x="233" y="1018"/>
                      <a:pt x="227" y="1021"/>
                    </a:cubicBezTo>
                    <a:cubicBezTo>
                      <a:pt x="222" y="1025"/>
                      <a:pt x="233" y="1026"/>
                      <a:pt x="233" y="1029"/>
                    </a:cubicBezTo>
                    <a:cubicBezTo>
                      <a:pt x="232" y="1033"/>
                      <a:pt x="236" y="1036"/>
                      <a:pt x="241" y="1035"/>
                    </a:cubicBezTo>
                    <a:cubicBezTo>
                      <a:pt x="246" y="1034"/>
                      <a:pt x="248" y="1044"/>
                      <a:pt x="253" y="1044"/>
                    </a:cubicBezTo>
                    <a:cubicBezTo>
                      <a:pt x="258" y="1045"/>
                      <a:pt x="259" y="1052"/>
                      <a:pt x="265" y="1052"/>
                    </a:cubicBezTo>
                    <a:cubicBezTo>
                      <a:pt x="270" y="1052"/>
                      <a:pt x="271" y="1058"/>
                      <a:pt x="274" y="1062"/>
                    </a:cubicBezTo>
                    <a:cubicBezTo>
                      <a:pt x="277" y="1065"/>
                      <a:pt x="283" y="1062"/>
                      <a:pt x="283" y="1066"/>
                    </a:cubicBezTo>
                    <a:cubicBezTo>
                      <a:pt x="283" y="1069"/>
                      <a:pt x="289" y="1072"/>
                      <a:pt x="291" y="1076"/>
                    </a:cubicBezTo>
                    <a:cubicBezTo>
                      <a:pt x="302" y="1077"/>
                      <a:pt x="311" y="1078"/>
                      <a:pt x="319" y="1076"/>
                    </a:cubicBezTo>
                    <a:cubicBezTo>
                      <a:pt x="319" y="1073"/>
                      <a:pt x="320" y="1071"/>
                      <a:pt x="321" y="1069"/>
                    </a:cubicBezTo>
                    <a:cubicBezTo>
                      <a:pt x="323" y="1063"/>
                      <a:pt x="315" y="1067"/>
                      <a:pt x="310" y="1061"/>
                    </a:cubicBezTo>
                    <a:close/>
                    <a:moveTo>
                      <a:pt x="297" y="440"/>
                    </a:moveTo>
                    <a:cubicBezTo>
                      <a:pt x="311" y="443"/>
                      <a:pt x="312" y="468"/>
                      <a:pt x="322" y="468"/>
                    </a:cubicBezTo>
                    <a:cubicBezTo>
                      <a:pt x="328" y="468"/>
                      <a:pt x="323" y="460"/>
                      <a:pt x="333" y="460"/>
                    </a:cubicBezTo>
                    <a:cubicBezTo>
                      <a:pt x="343" y="460"/>
                      <a:pt x="341" y="455"/>
                      <a:pt x="350" y="456"/>
                    </a:cubicBezTo>
                    <a:cubicBezTo>
                      <a:pt x="360" y="456"/>
                      <a:pt x="368" y="453"/>
                      <a:pt x="368" y="442"/>
                    </a:cubicBezTo>
                    <a:cubicBezTo>
                      <a:pt x="368" y="431"/>
                      <a:pt x="375" y="427"/>
                      <a:pt x="384" y="425"/>
                    </a:cubicBezTo>
                    <a:cubicBezTo>
                      <a:pt x="394" y="423"/>
                      <a:pt x="385" y="411"/>
                      <a:pt x="398" y="408"/>
                    </a:cubicBezTo>
                    <a:cubicBezTo>
                      <a:pt x="412" y="405"/>
                      <a:pt x="448" y="389"/>
                      <a:pt x="455" y="384"/>
                    </a:cubicBezTo>
                    <a:cubicBezTo>
                      <a:pt x="461" y="380"/>
                      <a:pt x="447" y="374"/>
                      <a:pt x="433" y="365"/>
                    </a:cubicBezTo>
                    <a:cubicBezTo>
                      <a:pt x="419" y="356"/>
                      <a:pt x="408" y="354"/>
                      <a:pt x="397" y="361"/>
                    </a:cubicBezTo>
                    <a:cubicBezTo>
                      <a:pt x="386" y="368"/>
                      <a:pt x="394" y="353"/>
                      <a:pt x="386" y="357"/>
                    </a:cubicBezTo>
                    <a:cubicBezTo>
                      <a:pt x="377" y="361"/>
                      <a:pt x="354" y="351"/>
                      <a:pt x="350" y="347"/>
                    </a:cubicBezTo>
                    <a:cubicBezTo>
                      <a:pt x="347" y="343"/>
                      <a:pt x="305" y="356"/>
                      <a:pt x="295" y="356"/>
                    </a:cubicBezTo>
                    <a:cubicBezTo>
                      <a:pt x="285" y="356"/>
                      <a:pt x="296" y="366"/>
                      <a:pt x="303" y="372"/>
                    </a:cubicBezTo>
                    <a:cubicBezTo>
                      <a:pt x="310" y="377"/>
                      <a:pt x="286" y="395"/>
                      <a:pt x="290" y="399"/>
                    </a:cubicBezTo>
                    <a:cubicBezTo>
                      <a:pt x="295" y="402"/>
                      <a:pt x="286" y="413"/>
                      <a:pt x="275" y="425"/>
                    </a:cubicBezTo>
                    <a:cubicBezTo>
                      <a:pt x="264" y="438"/>
                      <a:pt x="282" y="437"/>
                      <a:pt x="297" y="440"/>
                    </a:cubicBezTo>
                    <a:close/>
                    <a:moveTo>
                      <a:pt x="688" y="504"/>
                    </a:moveTo>
                    <a:cubicBezTo>
                      <a:pt x="692" y="499"/>
                      <a:pt x="712" y="515"/>
                      <a:pt x="713" y="503"/>
                    </a:cubicBezTo>
                    <a:cubicBezTo>
                      <a:pt x="713" y="492"/>
                      <a:pt x="691" y="486"/>
                      <a:pt x="681" y="480"/>
                    </a:cubicBezTo>
                    <a:cubicBezTo>
                      <a:pt x="672" y="474"/>
                      <a:pt x="668" y="477"/>
                      <a:pt x="653" y="466"/>
                    </a:cubicBezTo>
                    <a:cubicBezTo>
                      <a:pt x="638" y="455"/>
                      <a:pt x="657" y="449"/>
                      <a:pt x="646" y="441"/>
                    </a:cubicBezTo>
                    <a:cubicBezTo>
                      <a:pt x="635" y="432"/>
                      <a:pt x="631" y="409"/>
                      <a:pt x="639" y="401"/>
                    </a:cubicBezTo>
                    <a:cubicBezTo>
                      <a:pt x="647" y="393"/>
                      <a:pt x="656" y="381"/>
                      <a:pt x="641" y="376"/>
                    </a:cubicBezTo>
                    <a:cubicBezTo>
                      <a:pt x="627" y="370"/>
                      <a:pt x="605" y="381"/>
                      <a:pt x="607" y="384"/>
                    </a:cubicBezTo>
                    <a:cubicBezTo>
                      <a:pt x="609" y="387"/>
                      <a:pt x="629" y="398"/>
                      <a:pt x="629" y="402"/>
                    </a:cubicBezTo>
                    <a:cubicBezTo>
                      <a:pt x="629" y="407"/>
                      <a:pt x="611" y="389"/>
                      <a:pt x="605" y="393"/>
                    </a:cubicBezTo>
                    <a:cubicBezTo>
                      <a:pt x="598" y="397"/>
                      <a:pt x="591" y="385"/>
                      <a:pt x="586" y="393"/>
                    </a:cubicBezTo>
                    <a:cubicBezTo>
                      <a:pt x="580" y="401"/>
                      <a:pt x="593" y="428"/>
                      <a:pt x="598" y="436"/>
                    </a:cubicBezTo>
                    <a:cubicBezTo>
                      <a:pt x="602" y="444"/>
                      <a:pt x="593" y="444"/>
                      <a:pt x="587" y="445"/>
                    </a:cubicBezTo>
                    <a:cubicBezTo>
                      <a:pt x="580" y="447"/>
                      <a:pt x="580" y="424"/>
                      <a:pt x="573" y="415"/>
                    </a:cubicBezTo>
                    <a:cubicBezTo>
                      <a:pt x="567" y="406"/>
                      <a:pt x="542" y="396"/>
                      <a:pt x="541" y="402"/>
                    </a:cubicBezTo>
                    <a:cubicBezTo>
                      <a:pt x="539" y="409"/>
                      <a:pt x="556" y="409"/>
                      <a:pt x="554" y="417"/>
                    </a:cubicBezTo>
                    <a:cubicBezTo>
                      <a:pt x="552" y="426"/>
                      <a:pt x="542" y="412"/>
                      <a:pt x="534" y="419"/>
                    </a:cubicBezTo>
                    <a:cubicBezTo>
                      <a:pt x="525" y="426"/>
                      <a:pt x="526" y="421"/>
                      <a:pt x="528" y="414"/>
                    </a:cubicBezTo>
                    <a:cubicBezTo>
                      <a:pt x="530" y="407"/>
                      <a:pt x="516" y="399"/>
                      <a:pt x="500" y="401"/>
                    </a:cubicBezTo>
                    <a:cubicBezTo>
                      <a:pt x="484" y="402"/>
                      <a:pt x="493" y="413"/>
                      <a:pt x="488" y="417"/>
                    </a:cubicBezTo>
                    <a:cubicBezTo>
                      <a:pt x="483" y="421"/>
                      <a:pt x="460" y="415"/>
                      <a:pt x="475" y="412"/>
                    </a:cubicBezTo>
                    <a:cubicBezTo>
                      <a:pt x="490" y="409"/>
                      <a:pt x="483" y="400"/>
                      <a:pt x="478" y="392"/>
                    </a:cubicBezTo>
                    <a:cubicBezTo>
                      <a:pt x="473" y="383"/>
                      <a:pt x="458" y="393"/>
                      <a:pt x="433" y="402"/>
                    </a:cubicBezTo>
                    <a:cubicBezTo>
                      <a:pt x="409" y="410"/>
                      <a:pt x="398" y="420"/>
                      <a:pt x="401" y="420"/>
                    </a:cubicBezTo>
                    <a:cubicBezTo>
                      <a:pt x="404" y="421"/>
                      <a:pt x="405" y="425"/>
                      <a:pt x="396" y="433"/>
                    </a:cubicBezTo>
                    <a:cubicBezTo>
                      <a:pt x="386" y="441"/>
                      <a:pt x="396" y="448"/>
                      <a:pt x="404" y="448"/>
                    </a:cubicBezTo>
                    <a:cubicBezTo>
                      <a:pt x="413" y="448"/>
                      <a:pt x="405" y="455"/>
                      <a:pt x="412" y="456"/>
                    </a:cubicBezTo>
                    <a:cubicBezTo>
                      <a:pt x="417" y="458"/>
                      <a:pt x="445" y="445"/>
                      <a:pt x="453" y="451"/>
                    </a:cubicBezTo>
                    <a:cubicBezTo>
                      <a:pt x="461" y="456"/>
                      <a:pt x="407" y="460"/>
                      <a:pt x="407" y="469"/>
                    </a:cubicBezTo>
                    <a:cubicBezTo>
                      <a:pt x="407" y="478"/>
                      <a:pt x="437" y="484"/>
                      <a:pt x="458" y="480"/>
                    </a:cubicBezTo>
                    <a:cubicBezTo>
                      <a:pt x="480" y="476"/>
                      <a:pt x="519" y="483"/>
                      <a:pt x="519" y="489"/>
                    </a:cubicBezTo>
                    <a:cubicBezTo>
                      <a:pt x="519" y="494"/>
                      <a:pt x="493" y="492"/>
                      <a:pt x="473" y="492"/>
                    </a:cubicBezTo>
                    <a:cubicBezTo>
                      <a:pt x="454" y="491"/>
                      <a:pt x="420" y="497"/>
                      <a:pt x="422" y="503"/>
                    </a:cubicBezTo>
                    <a:cubicBezTo>
                      <a:pt x="423" y="510"/>
                      <a:pt x="426" y="510"/>
                      <a:pt x="446" y="520"/>
                    </a:cubicBezTo>
                    <a:cubicBezTo>
                      <a:pt x="466" y="529"/>
                      <a:pt x="487" y="515"/>
                      <a:pt x="487" y="528"/>
                    </a:cubicBezTo>
                    <a:cubicBezTo>
                      <a:pt x="486" y="542"/>
                      <a:pt x="498" y="545"/>
                      <a:pt x="525" y="546"/>
                    </a:cubicBezTo>
                    <a:cubicBezTo>
                      <a:pt x="552" y="546"/>
                      <a:pt x="565" y="533"/>
                      <a:pt x="578" y="534"/>
                    </a:cubicBezTo>
                    <a:cubicBezTo>
                      <a:pt x="591" y="535"/>
                      <a:pt x="598" y="532"/>
                      <a:pt x="604" y="523"/>
                    </a:cubicBezTo>
                    <a:cubicBezTo>
                      <a:pt x="610" y="514"/>
                      <a:pt x="616" y="519"/>
                      <a:pt x="617" y="524"/>
                    </a:cubicBezTo>
                    <a:cubicBezTo>
                      <a:pt x="619" y="528"/>
                      <a:pt x="636" y="528"/>
                      <a:pt x="640" y="532"/>
                    </a:cubicBezTo>
                    <a:cubicBezTo>
                      <a:pt x="650" y="541"/>
                      <a:pt x="683" y="539"/>
                      <a:pt x="695" y="532"/>
                    </a:cubicBezTo>
                    <a:cubicBezTo>
                      <a:pt x="708" y="526"/>
                      <a:pt x="690" y="509"/>
                      <a:pt x="684" y="517"/>
                    </a:cubicBezTo>
                    <a:cubicBezTo>
                      <a:pt x="677" y="524"/>
                      <a:pt x="672" y="520"/>
                      <a:pt x="670" y="516"/>
                    </a:cubicBezTo>
                    <a:cubicBezTo>
                      <a:pt x="669" y="512"/>
                      <a:pt x="683" y="510"/>
                      <a:pt x="688" y="504"/>
                    </a:cubicBezTo>
                    <a:close/>
                    <a:moveTo>
                      <a:pt x="390" y="312"/>
                    </a:moveTo>
                    <a:cubicBezTo>
                      <a:pt x="404" y="313"/>
                      <a:pt x="419" y="301"/>
                      <a:pt x="418" y="294"/>
                    </a:cubicBezTo>
                    <a:cubicBezTo>
                      <a:pt x="417" y="287"/>
                      <a:pt x="383" y="311"/>
                      <a:pt x="390" y="312"/>
                    </a:cubicBezTo>
                    <a:close/>
                    <a:moveTo>
                      <a:pt x="325" y="290"/>
                    </a:moveTo>
                    <a:cubicBezTo>
                      <a:pt x="331" y="292"/>
                      <a:pt x="325" y="303"/>
                      <a:pt x="332" y="300"/>
                    </a:cubicBezTo>
                    <a:cubicBezTo>
                      <a:pt x="338" y="297"/>
                      <a:pt x="340" y="296"/>
                      <a:pt x="344" y="298"/>
                    </a:cubicBezTo>
                    <a:cubicBezTo>
                      <a:pt x="353" y="300"/>
                      <a:pt x="354" y="293"/>
                      <a:pt x="358" y="289"/>
                    </a:cubicBezTo>
                    <a:cubicBezTo>
                      <a:pt x="362" y="285"/>
                      <a:pt x="361" y="303"/>
                      <a:pt x="371" y="303"/>
                    </a:cubicBezTo>
                    <a:cubicBezTo>
                      <a:pt x="379" y="303"/>
                      <a:pt x="378" y="284"/>
                      <a:pt x="386" y="290"/>
                    </a:cubicBezTo>
                    <a:cubicBezTo>
                      <a:pt x="394" y="295"/>
                      <a:pt x="396" y="287"/>
                      <a:pt x="397" y="282"/>
                    </a:cubicBezTo>
                    <a:cubicBezTo>
                      <a:pt x="399" y="277"/>
                      <a:pt x="399" y="267"/>
                      <a:pt x="408" y="266"/>
                    </a:cubicBezTo>
                    <a:cubicBezTo>
                      <a:pt x="416" y="264"/>
                      <a:pt x="409" y="274"/>
                      <a:pt x="413" y="281"/>
                    </a:cubicBezTo>
                    <a:cubicBezTo>
                      <a:pt x="419" y="291"/>
                      <a:pt x="429" y="282"/>
                      <a:pt x="429" y="277"/>
                    </a:cubicBezTo>
                    <a:cubicBezTo>
                      <a:pt x="430" y="273"/>
                      <a:pt x="444" y="276"/>
                      <a:pt x="444" y="270"/>
                    </a:cubicBezTo>
                    <a:cubicBezTo>
                      <a:pt x="443" y="265"/>
                      <a:pt x="447" y="263"/>
                      <a:pt x="444" y="257"/>
                    </a:cubicBezTo>
                    <a:cubicBezTo>
                      <a:pt x="440" y="251"/>
                      <a:pt x="450" y="252"/>
                      <a:pt x="455" y="248"/>
                    </a:cubicBezTo>
                    <a:cubicBezTo>
                      <a:pt x="459" y="243"/>
                      <a:pt x="448" y="247"/>
                      <a:pt x="440" y="240"/>
                    </a:cubicBezTo>
                    <a:cubicBezTo>
                      <a:pt x="433" y="233"/>
                      <a:pt x="429" y="242"/>
                      <a:pt x="429" y="247"/>
                    </a:cubicBezTo>
                    <a:cubicBezTo>
                      <a:pt x="429" y="251"/>
                      <a:pt x="415" y="248"/>
                      <a:pt x="406" y="244"/>
                    </a:cubicBezTo>
                    <a:cubicBezTo>
                      <a:pt x="397" y="241"/>
                      <a:pt x="386" y="255"/>
                      <a:pt x="374" y="261"/>
                    </a:cubicBezTo>
                    <a:cubicBezTo>
                      <a:pt x="361" y="267"/>
                      <a:pt x="361" y="278"/>
                      <a:pt x="349" y="277"/>
                    </a:cubicBezTo>
                    <a:cubicBezTo>
                      <a:pt x="337" y="277"/>
                      <a:pt x="320" y="287"/>
                      <a:pt x="325" y="290"/>
                    </a:cubicBezTo>
                    <a:close/>
                    <a:moveTo>
                      <a:pt x="447" y="286"/>
                    </a:moveTo>
                    <a:cubicBezTo>
                      <a:pt x="437" y="287"/>
                      <a:pt x="437" y="298"/>
                      <a:pt x="450" y="298"/>
                    </a:cubicBezTo>
                    <a:cubicBezTo>
                      <a:pt x="462" y="298"/>
                      <a:pt x="466" y="302"/>
                      <a:pt x="448" y="301"/>
                    </a:cubicBezTo>
                    <a:cubicBezTo>
                      <a:pt x="430" y="300"/>
                      <a:pt x="422" y="316"/>
                      <a:pt x="435" y="312"/>
                    </a:cubicBezTo>
                    <a:cubicBezTo>
                      <a:pt x="447" y="309"/>
                      <a:pt x="462" y="309"/>
                      <a:pt x="453" y="312"/>
                    </a:cubicBezTo>
                    <a:cubicBezTo>
                      <a:pt x="444" y="316"/>
                      <a:pt x="418" y="318"/>
                      <a:pt x="422" y="323"/>
                    </a:cubicBezTo>
                    <a:cubicBezTo>
                      <a:pt x="424" y="326"/>
                      <a:pt x="434" y="325"/>
                      <a:pt x="444" y="329"/>
                    </a:cubicBezTo>
                    <a:cubicBezTo>
                      <a:pt x="455" y="333"/>
                      <a:pt x="461" y="335"/>
                      <a:pt x="469" y="327"/>
                    </a:cubicBezTo>
                    <a:cubicBezTo>
                      <a:pt x="476" y="318"/>
                      <a:pt x="487" y="309"/>
                      <a:pt x="483" y="321"/>
                    </a:cubicBezTo>
                    <a:cubicBezTo>
                      <a:pt x="479" y="333"/>
                      <a:pt x="495" y="324"/>
                      <a:pt x="516" y="323"/>
                    </a:cubicBezTo>
                    <a:cubicBezTo>
                      <a:pt x="537" y="323"/>
                      <a:pt x="512" y="336"/>
                      <a:pt x="491" y="338"/>
                    </a:cubicBezTo>
                    <a:cubicBezTo>
                      <a:pt x="469" y="339"/>
                      <a:pt x="473" y="350"/>
                      <a:pt x="490" y="354"/>
                    </a:cubicBezTo>
                    <a:cubicBezTo>
                      <a:pt x="507" y="358"/>
                      <a:pt x="544" y="343"/>
                      <a:pt x="552" y="334"/>
                    </a:cubicBezTo>
                    <a:cubicBezTo>
                      <a:pt x="561" y="326"/>
                      <a:pt x="569" y="339"/>
                      <a:pt x="577" y="333"/>
                    </a:cubicBezTo>
                    <a:cubicBezTo>
                      <a:pt x="586" y="327"/>
                      <a:pt x="602" y="334"/>
                      <a:pt x="617" y="330"/>
                    </a:cubicBezTo>
                    <a:cubicBezTo>
                      <a:pt x="632" y="327"/>
                      <a:pt x="634" y="299"/>
                      <a:pt x="623" y="295"/>
                    </a:cubicBezTo>
                    <a:cubicBezTo>
                      <a:pt x="613" y="290"/>
                      <a:pt x="613" y="300"/>
                      <a:pt x="604" y="302"/>
                    </a:cubicBezTo>
                    <a:cubicBezTo>
                      <a:pt x="595" y="303"/>
                      <a:pt x="591" y="292"/>
                      <a:pt x="584" y="285"/>
                    </a:cubicBezTo>
                    <a:cubicBezTo>
                      <a:pt x="577" y="278"/>
                      <a:pt x="581" y="265"/>
                      <a:pt x="571" y="266"/>
                    </a:cubicBezTo>
                    <a:cubicBezTo>
                      <a:pt x="561" y="268"/>
                      <a:pt x="539" y="284"/>
                      <a:pt x="552" y="286"/>
                    </a:cubicBezTo>
                    <a:cubicBezTo>
                      <a:pt x="566" y="287"/>
                      <a:pt x="561" y="295"/>
                      <a:pt x="554" y="298"/>
                    </a:cubicBezTo>
                    <a:cubicBezTo>
                      <a:pt x="547" y="301"/>
                      <a:pt x="570" y="306"/>
                      <a:pt x="567" y="311"/>
                    </a:cubicBezTo>
                    <a:cubicBezTo>
                      <a:pt x="564" y="316"/>
                      <a:pt x="528" y="312"/>
                      <a:pt x="526" y="304"/>
                    </a:cubicBezTo>
                    <a:cubicBezTo>
                      <a:pt x="525" y="296"/>
                      <a:pt x="497" y="282"/>
                      <a:pt x="485" y="285"/>
                    </a:cubicBezTo>
                    <a:cubicBezTo>
                      <a:pt x="473" y="288"/>
                      <a:pt x="478" y="276"/>
                      <a:pt x="466" y="275"/>
                    </a:cubicBezTo>
                    <a:cubicBezTo>
                      <a:pt x="455" y="274"/>
                      <a:pt x="458" y="285"/>
                      <a:pt x="447" y="286"/>
                    </a:cubicBezTo>
                    <a:close/>
                    <a:moveTo>
                      <a:pt x="488" y="230"/>
                    </a:moveTo>
                    <a:cubicBezTo>
                      <a:pt x="492" y="220"/>
                      <a:pt x="462" y="222"/>
                      <a:pt x="465" y="225"/>
                    </a:cubicBezTo>
                    <a:cubicBezTo>
                      <a:pt x="470" y="232"/>
                      <a:pt x="484" y="239"/>
                      <a:pt x="488" y="230"/>
                    </a:cubicBezTo>
                    <a:close/>
                    <a:moveTo>
                      <a:pt x="553" y="226"/>
                    </a:moveTo>
                    <a:cubicBezTo>
                      <a:pt x="563" y="224"/>
                      <a:pt x="559" y="216"/>
                      <a:pt x="542" y="219"/>
                    </a:cubicBezTo>
                    <a:cubicBezTo>
                      <a:pt x="526" y="221"/>
                      <a:pt x="498" y="221"/>
                      <a:pt x="498" y="233"/>
                    </a:cubicBezTo>
                    <a:cubicBezTo>
                      <a:pt x="498" y="242"/>
                      <a:pt x="503" y="247"/>
                      <a:pt x="521" y="248"/>
                    </a:cubicBezTo>
                    <a:cubicBezTo>
                      <a:pt x="539" y="250"/>
                      <a:pt x="555" y="233"/>
                      <a:pt x="546" y="233"/>
                    </a:cubicBezTo>
                    <a:cubicBezTo>
                      <a:pt x="537" y="233"/>
                      <a:pt x="543" y="227"/>
                      <a:pt x="553" y="226"/>
                    </a:cubicBezTo>
                    <a:close/>
                    <a:moveTo>
                      <a:pt x="515" y="211"/>
                    </a:moveTo>
                    <a:cubicBezTo>
                      <a:pt x="523" y="214"/>
                      <a:pt x="530" y="204"/>
                      <a:pt x="536" y="208"/>
                    </a:cubicBezTo>
                    <a:cubicBezTo>
                      <a:pt x="541" y="213"/>
                      <a:pt x="566" y="217"/>
                      <a:pt x="566" y="205"/>
                    </a:cubicBezTo>
                    <a:cubicBezTo>
                      <a:pt x="566" y="192"/>
                      <a:pt x="535" y="190"/>
                      <a:pt x="527" y="195"/>
                    </a:cubicBezTo>
                    <a:cubicBezTo>
                      <a:pt x="519" y="200"/>
                      <a:pt x="483" y="201"/>
                      <a:pt x="494" y="209"/>
                    </a:cubicBezTo>
                    <a:cubicBezTo>
                      <a:pt x="500" y="214"/>
                      <a:pt x="507" y="208"/>
                      <a:pt x="515" y="211"/>
                    </a:cubicBezTo>
                    <a:close/>
                    <a:moveTo>
                      <a:pt x="645" y="187"/>
                    </a:moveTo>
                    <a:cubicBezTo>
                      <a:pt x="655" y="180"/>
                      <a:pt x="672" y="190"/>
                      <a:pt x="669" y="198"/>
                    </a:cubicBezTo>
                    <a:cubicBezTo>
                      <a:pt x="666" y="205"/>
                      <a:pt x="639" y="196"/>
                      <a:pt x="641" y="202"/>
                    </a:cubicBezTo>
                    <a:cubicBezTo>
                      <a:pt x="641" y="205"/>
                      <a:pt x="645" y="214"/>
                      <a:pt x="663" y="208"/>
                    </a:cubicBezTo>
                    <a:cubicBezTo>
                      <a:pt x="682" y="203"/>
                      <a:pt x="698" y="207"/>
                      <a:pt x="710" y="217"/>
                    </a:cubicBezTo>
                    <a:cubicBezTo>
                      <a:pt x="723" y="227"/>
                      <a:pt x="735" y="231"/>
                      <a:pt x="743" y="221"/>
                    </a:cubicBezTo>
                    <a:cubicBezTo>
                      <a:pt x="752" y="211"/>
                      <a:pt x="732" y="209"/>
                      <a:pt x="736" y="201"/>
                    </a:cubicBezTo>
                    <a:cubicBezTo>
                      <a:pt x="740" y="194"/>
                      <a:pt x="724" y="189"/>
                      <a:pt x="715" y="189"/>
                    </a:cubicBezTo>
                    <a:cubicBezTo>
                      <a:pt x="706" y="189"/>
                      <a:pt x="703" y="173"/>
                      <a:pt x="696" y="176"/>
                    </a:cubicBezTo>
                    <a:cubicBezTo>
                      <a:pt x="689" y="180"/>
                      <a:pt x="685" y="185"/>
                      <a:pt x="685" y="175"/>
                    </a:cubicBezTo>
                    <a:cubicBezTo>
                      <a:pt x="685" y="165"/>
                      <a:pt x="644" y="164"/>
                      <a:pt x="634" y="168"/>
                    </a:cubicBezTo>
                    <a:cubicBezTo>
                      <a:pt x="623" y="172"/>
                      <a:pt x="636" y="193"/>
                      <a:pt x="645" y="187"/>
                    </a:cubicBezTo>
                    <a:close/>
                    <a:moveTo>
                      <a:pt x="651" y="252"/>
                    </a:moveTo>
                    <a:cubicBezTo>
                      <a:pt x="657" y="244"/>
                      <a:pt x="626" y="219"/>
                      <a:pt x="624" y="231"/>
                    </a:cubicBezTo>
                    <a:cubicBezTo>
                      <a:pt x="623" y="243"/>
                      <a:pt x="644" y="261"/>
                      <a:pt x="651" y="252"/>
                    </a:cubicBezTo>
                    <a:close/>
                    <a:moveTo>
                      <a:pt x="753" y="150"/>
                    </a:moveTo>
                    <a:cubicBezTo>
                      <a:pt x="758" y="140"/>
                      <a:pt x="720" y="133"/>
                      <a:pt x="729" y="141"/>
                    </a:cubicBezTo>
                    <a:cubicBezTo>
                      <a:pt x="735" y="146"/>
                      <a:pt x="747" y="159"/>
                      <a:pt x="753" y="150"/>
                    </a:cubicBezTo>
                    <a:close/>
                    <a:moveTo>
                      <a:pt x="664" y="327"/>
                    </a:moveTo>
                    <a:cubicBezTo>
                      <a:pt x="670" y="321"/>
                      <a:pt x="652" y="308"/>
                      <a:pt x="648" y="319"/>
                    </a:cubicBezTo>
                    <a:cubicBezTo>
                      <a:pt x="643" y="330"/>
                      <a:pt x="659" y="334"/>
                      <a:pt x="664" y="327"/>
                    </a:cubicBezTo>
                    <a:close/>
                    <a:moveTo>
                      <a:pt x="753" y="273"/>
                    </a:moveTo>
                    <a:cubicBezTo>
                      <a:pt x="752" y="280"/>
                      <a:pt x="734" y="271"/>
                      <a:pt x="720" y="266"/>
                    </a:cubicBezTo>
                    <a:cubicBezTo>
                      <a:pt x="706" y="260"/>
                      <a:pt x="714" y="277"/>
                      <a:pt x="725" y="286"/>
                    </a:cubicBezTo>
                    <a:cubicBezTo>
                      <a:pt x="736" y="295"/>
                      <a:pt x="720" y="291"/>
                      <a:pt x="705" y="280"/>
                    </a:cubicBezTo>
                    <a:cubicBezTo>
                      <a:pt x="690" y="270"/>
                      <a:pt x="692" y="287"/>
                      <a:pt x="699" y="293"/>
                    </a:cubicBezTo>
                    <a:cubicBezTo>
                      <a:pt x="706" y="298"/>
                      <a:pt x="697" y="306"/>
                      <a:pt x="688" y="294"/>
                    </a:cubicBezTo>
                    <a:cubicBezTo>
                      <a:pt x="678" y="281"/>
                      <a:pt x="674" y="268"/>
                      <a:pt x="659" y="267"/>
                    </a:cubicBezTo>
                    <a:cubicBezTo>
                      <a:pt x="644" y="266"/>
                      <a:pt x="651" y="282"/>
                      <a:pt x="656" y="289"/>
                    </a:cubicBezTo>
                    <a:cubicBezTo>
                      <a:pt x="664" y="299"/>
                      <a:pt x="672" y="302"/>
                      <a:pt x="685" y="309"/>
                    </a:cubicBezTo>
                    <a:cubicBezTo>
                      <a:pt x="697" y="316"/>
                      <a:pt x="717" y="305"/>
                      <a:pt x="727" y="308"/>
                    </a:cubicBezTo>
                    <a:cubicBezTo>
                      <a:pt x="736" y="310"/>
                      <a:pt x="717" y="322"/>
                      <a:pt x="723" y="330"/>
                    </a:cubicBezTo>
                    <a:cubicBezTo>
                      <a:pt x="729" y="338"/>
                      <a:pt x="746" y="332"/>
                      <a:pt x="760" y="331"/>
                    </a:cubicBezTo>
                    <a:cubicBezTo>
                      <a:pt x="773" y="330"/>
                      <a:pt x="767" y="323"/>
                      <a:pt x="774" y="317"/>
                    </a:cubicBezTo>
                    <a:cubicBezTo>
                      <a:pt x="782" y="312"/>
                      <a:pt x="767" y="312"/>
                      <a:pt x="773" y="299"/>
                    </a:cubicBezTo>
                    <a:cubicBezTo>
                      <a:pt x="779" y="286"/>
                      <a:pt x="753" y="265"/>
                      <a:pt x="753" y="273"/>
                    </a:cubicBezTo>
                    <a:close/>
                    <a:moveTo>
                      <a:pt x="785" y="226"/>
                    </a:moveTo>
                    <a:cubicBezTo>
                      <a:pt x="797" y="226"/>
                      <a:pt x="807" y="225"/>
                      <a:pt x="817" y="221"/>
                    </a:cubicBezTo>
                    <a:cubicBezTo>
                      <a:pt x="827" y="217"/>
                      <a:pt x="811" y="217"/>
                      <a:pt x="818" y="208"/>
                    </a:cubicBezTo>
                    <a:cubicBezTo>
                      <a:pt x="825" y="198"/>
                      <a:pt x="801" y="198"/>
                      <a:pt x="800" y="201"/>
                    </a:cubicBezTo>
                    <a:cubicBezTo>
                      <a:pt x="798" y="204"/>
                      <a:pt x="767" y="182"/>
                      <a:pt x="763" y="189"/>
                    </a:cubicBezTo>
                    <a:cubicBezTo>
                      <a:pt x="758" y="196"/>
                      <a:pt x="774" y="226"/>
                      <a:pt x="785" y="226"/>
                    </a:cubicBezTo>
                    <a:close/>
                    <a:moveTo>
                      <a:pt x="849" y="230"/>
                    </a:moveTo>
                    <a:cubicBezTo>
                      <a:pt x="847" y="226"/>
                      <a:pt x="788" y="233"/>
                      <a:pt x="797" y="240"/>
                    </a:cubicBezTo>
                    <a:cubicBezTo>
                      <a:pt x="813" y="251"/>
                      <a:pt x="850" y="235"/>
                      <a:pt x="849" y="230"/>
                    </a:cubicBezTo>
                    <a:close/>
                    <a:moveTo>
                      <a:pt x="840" y="345"/>
                    </a:moveTo>
                    <a:cubicBezTo>
                      <a:pt x="854" y="344"/>
                      <a:pt x="847" y="327"/>
                      <a:pt x="832" y="315"/>
                    </a:cubicBezTo>
                    <a:cubicBezTo>
                      <a:pt x="816" y="303"/>
                      <a:pt x="781" y="327"/>
                      <a:pt x="787" y="332"/>
                    </a:cubicBezTo>
                    <a:cubicBezTo>
                      <a:pt x="794" y="338"/>
                      <a:pt x="826" y="345"/>
                      <a:pt x="840" y="345"/>
                    </a:cubicBezTo>
                    <a:close/>
                    <a:moveTo>
                      <a:pt x="740" y="454"/>
                    </a:moveTo>
                    <a:cubicBezTo>
                      <a:pt x="757" y="466"/>
                      <a:pt x="752" y="445"/>
                      <a:pt x="771" y="445"/>
                    </a:cubicBezTo>
                    <a:cubicBezTo>
                      <a:pt x="791" y="446"/>
                      <a:pt x="792" y="414"/>
                      <a:pt x="795" y="402"/>
                    </a:cubicBezTo>
                    <a:cubicBezTo>
                      <a:pt x="798" y="391"/>
                      <a:pt x="779" y="392"/>
                      <a:pt x="784" y="400"/>
                    </a:cubicBezTo>
                    <a:cubicBezTo>
                      <a:pt x="789" y="409"/>
                      <a:pt x="783" y="417"/>
                      <a:pt x="782" y="407"/>
                    </a:cubicBezTo>
                    <a:cubicBezTo>
                      <a:pt x="780" y="397"/>
                      <a:pt x="765" y="406"/>
                      <a:pt x="760" y="399"/>
                    </a:cubicBezTo>
                    <a:cubicBezTo>
                      <a:pt x="754" y="391"/>
                      <a:pt x="777" y="390"/>
                      <a:pt x="782" y="380"/>
                    </a:cubicBezTo>
                    <a:cubicBezTo>
                      <a:pt x="788" y="370"/>
                      <a:pt x="764" y="371"/>
                      <a:pt x="770" y="363"/>
                    </a:cubicBezTo>
                    <a:cubicBezTo>
                      <a:pt x="775" y="356"/>
                      <a:pt x="735" y="364"/>
                      <a:pt x="747" y="369"/>
                    </a:cubicBezTo>
                    <a:cubicBezTo>
                      <a:pt x="759" y="374"/>
                      <a:pt x="748" y="380"/>
                      <a:pt x="737" y="372"/>
                    </a:cubicBezTo>
                    <a:cubicBezTo>
                      <a:pt x="726" y="364"/>
                      <a:pt x="696" y="377"/>
                      <a:pt x="706" y="386"/>
                    </a:cubicBezTo>
                    <a:cubicBezTo>
                      <a:pt x="715" y="393"/>
                      <a:pt x="741" y="381"/>
                      <a:pt x="726" y="402"/>
                    </a:cubicBezTo>
                    <a:cubicBezTo>
                      <a:pt x="711" y="422"/>
                      <a:pt x="705" y="396"/>
                      <a:pt x="691" y="399"/>
                    </a:cubicBezTo>
                    <a:cubicBezTo>
                      <a:pt x="677" y="401"/>
                      <a:pt x="683" y="418"/>
                      <a:pt x="704" y="424"/>
                    </a:cubicBezTo>
                    <a:cubicBezTo>
                      <a:pt x="725" y="431"/>
                      <a:pt x="723" y="442"/>
                      <a:pt x="740" y="454"/>
                    </a:cubicBezTo>
                    <a:close/>
                    <a:moveTo>
                      <a:pt x="868" y="329"/>
                    </a:moveTo>
                    <a:cubicBezTo>
                      <a:pt x="873" y="345"/>
                      <a:pt x="879" y="334"/>
                      <a:pt x="888" y="340"/>
                    </a:cubicBezTo>
                    <a:cubicBezTo>
                      <a:pt x="897" y="346"/>
                      <a:pt x="910" y="350"/>
                      <a:pt x="917" y="344"/>
                    </a:cubicBezTo>
                    <a:cubicBezTo>
                      <a:pt x="924" y="338"/>
                      <a:pt x="927" y="333"/>
                      <a:pt x="929" y="338"/>
                    </a:cubicBezTo>
                    <a:cubicBezTo>
                      <a:pt x="933" y="347"/>
                      <a:pt x="950" y="348"/>
                      <a:pt x="988" y="349"/>
                    </a:cubicBezTo>
                    <a:cubicBezTo>
                      <a:pt x="1026" y="350"/>
                      <a:pt x="1016" y="334"/>
                      <a:pt x="1027" y="340"/>
                    </a:cubicBezTo>
                    <a:cubicBezTo>
                      <a:pt x="1038" y="346"/>
                      <a:pt x="1063" y="346"/>
                      <a:pt x="1074" y="344"/>
                    </a:cubicBezTo>
                    <a:cubicBezTo>
                      <a:pt x="1085" y="341"/>
                      <a:pt x="1091" y="324"/>
                      <a:pt x="1090" y="316"/>
                    </a:cubicBezTo>
                    <a:cubicBezTo>
                      <a:pt x="1089" y="307"/>
                      <a:pt x="1005" y="300"/>
                      <a:pt x="990" y="309"/>
                    </a:cubicBezTo>
                    <a:cubicBezTo>
                      <a:pt x="976" y="317"/>
                      <a:pt x="952" y="305"/>
                      <a:pt x="940" y="311"/>
                    </a:cubicBezTo>
                    <a:cubicBezTo>
                      <a:pt x="929" y="317"/>
                      <a:pt x="932" y="303"/>
                      <a:pt x="911" y="302"/>
                    </a:cubicBezTo>
                    <a:cubicBezTo>
                      <a:pt x="890" y="302"/>
                      <a:pt x="913" y="291"/>
                      <a:pt x="917" y="286"/>
                    </a:cubicBezTo>
                    <a:cubicBezTo>
                      <a:pt x="921" y="281"/>
                      <a:pt x="885" y="269"/>
                      <a:pt x="870" y="272"/>
                    </a:cubicBezTo>
                    <a:cubicBezTo>
                      <a:pt x="855" y="275"/>
                      <a:pt x="846" y="267"/>
                      <a:pt x="832" y="261"/>
                    </a:cubicBezTo>
                    <a:cubicBezTo>
                      <a:pt x="818" y="255"/>
                      <a:pt x="780" y="256"/>
                      <a:pt x="788" y="267"/>
                    </a:cubicBezTo>
                    <a:cubicBezTo>
                      <a:pt x="793" y="275"/>
                      <a:pt x="839" y="291"/>
                      <a:pt x="843" y="284"/>
                    </a:cubicBezTo>
                    <a:cubicBezTo>
                      <a:pt x="848" y="276"/>
                      <a:pt x="860" y="293"/>
                      <a:pt x="867" y="302"/>
                    </a:cubicBezTo>
                    <a:cubicBezTo>
                      <a:pt x="874" y="310"/>
                      <a:pt x="862" y="313"/>
                      <a:pt x="868" y="329"/>
                    </a:cubicBezTo>
                    <a:close/>
                    <a:moveTo>
                      <a:pt x="907" y="237"/>
                    </a:moveTo>
                    <a:cubicBezTo>
                      <a:pt x="893" y="230"/>
                      <a:pt x="876" y="244"/>
                      <a:pt x="890" y="250"/>
                    </a:cubicBezTo>
                    <a:cubicBezTo>
                      <a:pt x="903" y="255"/>
                      <a:pt x="922" y="244"/>
                      <a:pt x="907" y="237"/>
                    </a:cubicBezTo>
                    <a:close/>
                    <a:moveTo>
                      <a:pt x="795" y="149"/>
                    </a:moveTo>
                    <a:cubicBezTo>
                      <a:pt x="806" y="155"/>
                      <a:pt x="800" y="162"/>
                      <a:pt x="812" y="168"/>
                    </a:cubicBezTo>
                    <a:cubicBezTo>
                      <a:pt x="825" y="173"/>
                      <a:pt x="861" y="161"/>
                      <a:pt x="864" y="169"/>
                    </a:cubicBezTo>
                    <a:cubicBezTo>
                      <a:pt x="867" y="178"/>
                      <a:pt x="827" y="179"/>
                      <a:pt x="832" y="184"/>
                    </a:cubicBezTo>
                    <a:cubicBezTo>
                      <a:pt x="838" y="190"/>
                      <a:pt x="861" y="198"/>
                      <a:pt x="857" y="203"/>
                    </a:cubicBezTo>
                    <a:cubicBezTo>
                      <a:pt x="854" y="208"/>
                      <a:pt x="895" y="221"/>
                      <a:pt x="899" y="215"/>
                    </a:cubicBezTo>
                    <a:cubicBezTo>
                      <a:pt x="903" y="208"/>
                      <a:pt x="914" y="210"/>
                      <a:pt x="924" y="214"/>
                    </a:cubicBezTo>
                    <a:cubicBezTo>
                      <a:pt x="934" y="218"/>
                      <a:pt x="935" y="190"/>
                      <a:pt x="942" y="194"/>
                    </a:cubicBezTo>
                    <a:cubicBezTo>
                      <a:pt x="949" y="199"/>
                      <a:pt x="948" y="184"/>
                      <a:pt x="960" y="180"/>
                    </a:cubicBezTo>
                    <a:cubicBezTo>
                      <a:pt x="972" y="175"/>
                      <a:pt x="989" y="175"/>
                      <a:pt x="990" y="169"/>
                    </a:cubicBezTo>
                    <a:cubicBezTo>
                      <a:pt x="990" y="165"/>
                      <a:pt x="986" y="160"/>
                      <a:pt x="972" y="162"/>
                    </a:cubicBezTo>
                    <a:cubicBezTo>
                      <a:pt x="958" y="163"/>
                      <a:pt x="949" y="158"/>
                      <a:pt x="955" y="150"/>
                    </a:cubicBezTo>
                    <a:cubicBezTo>
                      <a:pt x="961" y="142"/>
                      <a:pt x="940" y="140"/>
                      <a:pt x="947" y="133"/>
                    </a:cubicBezTo>
                    <a:cubicBezTo>
                      <a:pt x="955" y="127"/>
                      <a:pt x="932" y="121"/>
                      <a:pt x="935" y="130"/>
                    </a:cubicBezTo>
                    <a:cubicBezTo>
                      <a:pt x="937" y="140"/>
                      <a:pt x="921" y="131"/>
                      <a:pt x="918" y="122"/>
                    </a:cubicBezTo>
                    <a:cubicBezTo>
                      <a:pt x="916" y="114"/>
                      <a:pt x="884" y="111"/>
                      <a:pt x="863" y="92"/>
                    </a:cubicBezTo>
                    <a:cubicBezTo>
                      <a:pt x="842" y="73"/>
                      <a:pt x="820" y="86"/>
                      <a:pt x="832" y="88"/>
                    </a:cubicBezTo>
                    <a:cubicBezTo>
                      <a:pt x="845" y="90"/>
                      <a:pt x="844" y="97"/>
                      <a:pt x="834" y="96"/>
                    </a:cubicBezTo>
                    <a:cubicBezTo>
                      <a:pt x="824" y="95"/>
                      <a:pt x="806" y="97"/>
                      <a:pt x="822" y="103"/>
                    </a:cubicBezTo>
                    <a:cubicBezTo>
                      <a:pt x="839" y="109"/>
                      <a:pt x="821" y="111"/>
                      <a:pt x="807" y="111"/>
                    </a:cubicBezTo>
                    <a:cubicBezTo>
                      <a:pt x="794" y="111"/>
                      <a:pt x="793" y="129"/>
                      <a:pt x="810" y="131"/>
                    </a:cubicBezTo>
                    <a:cubicBezTo>
                      <a:pt x="828" y="133"/>
                      <a:pt x="815" y="144"/>
                      <a:pt x="801" y="140"/>
                    </a:cubicBezTo>
                    <a:cubicBezTo>
                      <a:pt x="787" y="136"/>
                      <a:pt x="782" y="143"/>
                      <a:pt x="795" y="149"/>
                    </a:cubicBezTo>
                    <a:close/>
                    <a:moveTo>
                      <a:pt x="889" y="72"/>
                    </a:moveTo>
                    <a:cubicBezTo>
                      <a:pt x="900" y="65"/>
                      <a:pt x="909" y="69"/>
                      <a:pt x="900" y="74"/>
                    </a:cubicBezTo>
                    <a:cubicBezTo>
                      <a:pt x="890" y="79"/>
                      <a:pt x="893" y="82"/>
                      <a:pt x="907" y="81"/>
                    </a:cubicBezTo>
                    <a:cubicBezTo>
                      <a:pt x="920" y="80"/>
                      <a:pt x="901" y="85"/>
                      <a:pt x="901" y="93"/>
                    </a:cubicBezTo>
                    <a:cubicBezTo>
                      <a:pt x="901" y="101"/>
                      <a:pt x="917" y="96"/>
                      <a:pt x="918" y="104"/>
                    </a:cubicBezTo>
                    <a:cubicBezTo>
                      <a:pt x="918" y="111"/>
                      <a:pt x="952" y="115"/>
                      <a:pt x="962" y="105"/>
                    </a:cubicBezTo>
                    <a:cubicBezTo>
                      <a:pt x="972" y="96"/>
                      <a:pt x="968" y="108"/>
                      <a:pt x="968" y="114"/>
                    </a:cubicBezTo>
                    <a:cubicBezTo>
                      <a:pt x="967" y="120"/>
                      <a:pt x="1015" y="126"/>
                      <a:pt x="1018" y="118"/>
                    </a:cubicBezTo>
                    <a:cubicBezTo>
                      <a:pt x="1020" y="110"/>
                      <a:pt x="1027" y="113"/>
                      <a:pt x="1037" y="115"/>
                    </a:cubicBezTo>
                    <a:cubicBezTo>
                      <a:pt x="1046" y="118"/>
                      <a:pt x="1092" y="107"/>
                      <a:pt x="1093" y="97"/>
                    </a:cubicBezTo>
                    <a:cubicBezTo>
                      <a:pt x="1094" y="88"/>
                      <a:pt x="1108" y="102"/>
                      <a:pt x="1093" y="112"/>
                    </a:cubicBezTo>
                    <a:cubicBezTo>
                      <a:pt x="1078" y="122"/>
                      <a:pt x="1048" y="121"/>
                      <a:pt x="1035" y="125"/>
                    </a:cubicBezTo>
                    <a:cubicBezTo>
                      <a:pt x="1022" y="129"/>
                      <a:pt x="1044" y="138"/>
                      <a:pt x="1057" y="148"/>
                    </a:cubicBezTo>
                    <a:cubicBezTo>
                      <a:pt x="1070" y="158"/>
                      <a:pt x="1040" y="153"/>
                      <a:pt x="1027" y="140"/>
                    </a:cubicBezTo>
                    <a:cubicBezTo>
                      <a:pt x="1015" y="126"/>
                      <a:pt x="986" y="126"/>
                      <a:pt x="972" y="127"/>
                    </a:cubicBezTo>
                    <a:cubicBezTo>
                      <a:pt x="957" y="128"/>
                      <a:pt x="961" y="155"/>
                      <a:pt x="972" y="155"/>
                    </a:cubicBezTo>
                    <a:cubicBezTo>
                      <a:pt x="983" y="155"/>
                      <a:pt x="994" y="159"/>
                      <a:pt x="1005" y="176"/>
                    </a:cubicBezTo>
                    <a:cubicBezTo>
                      <a:pt x="1016" y="194"/>
                      <a:pt x="1040" y="190"/>
                      <a:pt x="1040" y="198"/>
                    </a:cubicBezTo>
                    <a:cubicBezTo>
                      <a:pt x="1040" y="205"/>
                      <a:pt x="1009" y="191"/>
                      <a:pt x="992" y="188"/>
                    </a:cubicBezTo>
                    <a:cubicBezTo>
                      <a:pt x="975" y="185"/>
                      <a:pt x="947" y="196"/>
                      <a:pt x="947" y="208"/>
                    </a:cubicBezTo>
                    <a:cubicBezTo>
                      <a:pt x="946" y="221"/>
                      <a:pt x="972" y="219"/>
                      <a:pt x="989" y="209"/>
                    </a:cubicBezTo>
                    <a:cubicBezTo>
                      <a:pt x="1006" y="199"/>
                      <a:pt x="993" y="212"/>
                      <a:pt x="985" y="220"/>
                    </a:cubicBezTo>
                    <a:cubicBezTo>
                      <a:pt x="976" y="228"/>
                      <a:pt x="1005" y="234"/>
                      <a:pt x="1005" y="244"/>
                    </a:cubicBezTo>
                    <a:cubicBezTo>
                      <a:pt x="1005" y="253"/>
                      <a:pt x="984" y="250"/>
                      <a:pt x="982" y="241"/>
                    </a:cubicBezTo>
                    <a:cubicBezTo>
                      <a:pt x="979" y="233"/>
                      <a:pt x="972" y="224"/>
                      <a:pt x="951" y="226"/>
                    </a:cubicBezTo>
                    <a:cubicBezTo>
                      <a:pt x="931" y="227"/>
                      <a:pt x="936" y="241"/>
                      <a:pt x="949" y="243"/>
                    </a:cubicBezTo>
                    <a:cubicBezTo>
                      <a:pt x="961" y="244"/>
                      <a:pt x="962" y="254"/>
                      <a:pt x="948" y="254"/>
                    </a:cubicBezTo>
                    <a:cubicBezTo>
                      <a:pt x="934" y="254"/>
                      <a:pt x="902" y="263"/>
                      <a:pt x="912" y="272"/>
                    </a:cubicBezTo>
                    <a:cubicBezTo>
                      <a:pt x="923" y="282"/>
                      <a:pt x="963" y="272"/>
                      <a:pt x="970" y="278"/>
                    </a:cubicBezTo>
                    <a:cubicBezTo>
                      <a:pt x="977" y="284"/>
                      <a:pt x="997" y="287"/>
                      <a:pt x="1001" y="280"/>
                    </a:cubicBezTo>
                    <a:cubicBezTo>
                      <a:pt x="1006" y="273"/>
                      <a:pt x="1022" y="276"/>
                      <a:pt x="1037" y="276"/>
                    </a:cubicBezTo>
                    <a:cubicBezTo>
                      <a:pt x="1053" y="276"/>
                      <a:pt x="1057" y="278"/>
                      <a:pt x="1064" y="284"/>
                    </a:cubicBezTo>
                    <a:cubicBezTo>
                      <a:pt x="1071" y="291"/>
                      <a:pt x="1083" y="288"/>
                      <a:pt x="1092" y="282"/>
                    </a:cubicBezTo>
                    <a:cubicBezTo>
                      <a:pt x="1101" y="276"/>
                      <a:pt x="1101" y="276"/>
                      <a:pt x="1112" y="276"/>
                    </a:cubicBezTo>
                    <a:cubicBezTo>
                      <a:pt x="1123" y="276"/>
                      <a:pt x="1125" y="269"/>
                      <a:pt x="1119" y="260"/>
                    </a:cubicBezTo>
                    <a:cubicBezTo>
                      <a:pt x="1114" y="251"/>
                      <a:pt x="1100" y="266"/>
                      <a:pt x="1098" y="260"/>
                    </a:cubicBezTo>
                    <a:cubicBezTo>
                      <a:pt x="1096" y="252"/>
                      <a:pt x="1083" y="250"/>
                      <a:pt x="1062" y="253"/>
                    </a:cubicBezTo>
                    <a:cubicBezTo>
                      <a:pt x="1040" y="256"/>
                      <a:pt x="1049" y="239"/>
                      <a:pt x="1062" y="243"/>
                    </a:cubicBezTo>
                    <a:cubicBezTo>
                      <a:pt x="1076" y="247"/>
                      <a:pt x="1094" y="245"/>
                      <a:pt x="1108" y="241"/>
                    </a:cubicBezTo>
                    <a:cubicBezTo>
                      <a:pt x="1123" y="237"/>
                      <a:pt x="1112" y="230"/>
                      <a:pt x="1112" y="224"/>
                    </a:cubicBezTo>
                    <a:cubicBezTo>
                      <a:pt x="1112" y="218"/>
                      <a:pt x="1130" y="222"/>
                      <a:pt x="1144" y="222"/>
                    </a:cubicBezTo>
                    <a:cubicBezTo>
                      <a:pt x="1159" y="222"/>
                      <a:pt x="1179" y="199"/>
                      <a:pt x="1180" y="186"/>
                    </a:cubicBezTo>
                    <a:cubicBezTo>
                      <a:pt x="1180" y="172"/>
                      <a:pt x="1148" y="176"/>
                      <a:pt x="1133" y="176"/>
                    </a:cubicBezTo>
                    <a:cubicBezTo>
                      <a:pt x="1117" y="176"/>
                      <a:pt x="1143" y="164"/>
                      <a:pt x="1173" y="165"/>
                    </a:cubicBezTo>
                    <a:cubicBezTo>
                      <a:pt x="1202" y="167"/>
                      <a:pt x="1189" y="154"/>
                      <a:pt x="1195" y="149"/>
                    </a:cubicBezTo>
                    <a:cubicBezTo>
                      <a:pt x="1200" y="144"/>
                      <a:pt x="1214" y="154"/>
                      <a:pt x="1229" y="151"/>
                    </a:cubicBezTo>
                    <a:cubicBezTo>
                      <a:pt x="1244" y="148"/>
                      <a:pt x="1234" y="136"/>
                      <a:pt x="1244" y="136"/>
                    </a:cubicBezTo>
                    <a:cubicBezTo>
                      <a:pt x="1251" y="136"/>
                      <a:pt x="1267" y="125"/>
                      <a:pt x="1299" y="107"/>
                    </a:cubicBezTo>
                    <a:cubicBezTo>
                      <a:pt x="1331" y="89"/>
                      <a:pt x="1356" y="92"/>
                      <a:pt x="1358" y="82"/>
                    </a:cubicBezTo>
                    <a:cubicBezTo>
                      <a:pt x="1360" y="72"/>
                      <a:pt x="1313" y="82"/>
                      <a:pt x="1306" y="79"/>
                    </a:cubicBezTo>
                    <a:cubicBezTo>
                      <a:pt x="1298" y="75"/>
                      <a:pt x="1338" y="67"/>
                      <a:pt x="1347" y="69"/>
                    </a:cubicBezTo>
                    <a:cubicBezTo>
                      <a:pt x="1356" y="72"/>
                      <a:pt x="1369" y="69"/>
                      <a:pt x="1401" y="54"/>
                    </a:cubicBezTo>
                    <a:cubicBezTo>
                      <a:pt x="1433" y="38"/>
                      <a:pt x="1419" y="34"/>
                      <a:pt x="1406" y="36"/>
                    </a:cubicBezTo>
                    <a:cubicBezTo>
                      <a:pt x="1392" y="39"/>
                      <a:pt x="1378" y="34"/>
                      <a:pt x="1378" y="25"/>
                    </a:cubicBezTo>
                    <a:cubicBezTo>
                      <a:pt x="1379" y="17"/>
                      <a:pt x="1359" y="25"/>
                      <a:pt x="1358" y="20"/>
                    </a:cubicBezTo>
                    <a:cubicBezTo>
                      <a:pt x="1357" y="15"/>
                      <a:pt x="1338" y="18"/>
                      <a:pt x="1318" y="25"/>
                    </a:cubicBezTo>
                    <a:cubicBezTo>
                      <a:pt x="1298" y="33"/>
                      <a:pt x="1317" y="18"/>
                      <a:pt x="1325" y="14"/>
                    </a:cubicBezTo>
                    <a:cubicBezTo>
                      <a:pt x="1334" y="11"/>
                      <a:pt x="1274" y="14"/>
                      <a:pt x="1263" y="7"/>
                    </a:cubicBezTo>
                    <a:cubicBezTo>
                      <a:pt x="1253" y="0"/>
                      <a:pt x="1241" y="19"/>
                      <a:pt x="1232" y="10"/>
                    </a:cubicBezTo>
                    <a:cubicBezTo>
                      <a:pt x="1223" y="0"/>
                      <a:pt x="1198" y="8"/>
                      <a:pt x="1202" y="15"/>
                    </a:cubicBezTo>
                    <a:cubicBezTo>
                      <a:pt x="1205" y="22"/>
                      <a:pt x="1198" y="22"/>
                      <a:pt x="1188" y="14"/>
                    </a:cubicBezTo>
                    <a:cubicBezTo>
                      <a:pt x="1179" y="7"/>
                      <a:pt x="1161" y="15"/>
                      <a:pt x="1144" y="13"/>
                    </a:cubicBezTo>
                    <a:cubicBezTo>
                      <a:pt x="1128" y="11"/>
                      <a:pt x="1135" y="26"/>
                      <a:pt x="1117" y="18"/>
                    </a:cubicBezTo>
                    <a:cubicBezTo>
                      <a:pt x="1099" y="11"/>
                      <a:pt x="1080" y="14"/>
                      <a:pt x="1085" y="17"/>
                    </a:cubicBezTo>
                    <a:cubicBezTo>
                      <a:pt x="1091" y="19"/>
                      <a:pt x="1083" y="24"/>
                      <a:pt x="1076" y="21"/>
                    </a:cubicBezTo>
                    <a:cubicBezTo>
                      <a:pt x="1068" y="19"/>
                      <a:pt x="1061" y="22"/>
                      <a:pt x="1065" y="30"/>
                    </a:cubicBezTo>
                    <a:cubicBezTo>
                      <a:pt x="1069" y="38"/>
                      <a:pt x="1036" y="28"/>
                      <a:pt x="1036" y="36"/>
                    </a:cubicBezTo>
                    <a:cubicBezTo>
                      <a:pt x="1036" y="45"/>
                      <a:pt x="1024" y="50"/>
                      <a:pt x="1015" y="42"/>
                    </a:cubicBezTo>
                    <a:cubicBezTo>
                      <a:pt x="1005" y="34"/>
                      <a:pt x="976" y="32"/>
                      <a:pt x="984" y="39"/>
                    </a:cubicBezTo>
                    <a:cubicBezTo>
                      <a:pt x="993" y="46"/>
                      <a:pt x="958" y="42"/>
                      <a:pt x="967" y="49"/>
                    </a:cubicBezTo>
                    <a:cubicBezTo>
                      <a:pt x="976" y="56"/>
                      <a:pt x="955" y="61"/>
                      <a:pt x="955" y="57"/>
                    </a:cubicBezTo>
                    <a:cubicBezTo>
                      <a:pt x="955" y="54"/>
                      <a:pt x="936" y="47"/>
                      <a:pt x="928" y="54"/>
                    </a:cubicBezTo>
                    <a:cubicBezTo>
                      <a:pt x="920" y="61"/>
                      <a:pt x="918" y="69"/>
                      <a:pt x="914" y="65"/>
                    </a:cubicBezTo>
                    <a:cubicBezTo>
                      <a:pt x="910" y="60"/>
                      <a:pt x="893" y="61"/>
                      <a:pt x="876" y="68"/>
                    </a:cubicBezTo>
                    <a:cubicBezTo>
                      <a:pt x="860" y="74"/>
                      <a:pt x="879" y="79"/>
                      <a:pt x="889" y="72"/>
                    </a:cubicBezTo>
                    <a:close/>
                    <a:moveTo>
                      <a:pt x="1087" y="747"/>
                    </a:moveTo>
                    <a:cubicBezTo>
                      <a:pt x="1092" y="746"/>
                      <a:pt x="1103" y="726"/>
                      <a:pt x="1089" y="727"/>
                    </a:cubicBezTo>
                    <a:cubicBezTo>
                      <a:pt x="1075" y="728"/>
                      <a:pt x="1078" y="748"/>
                      <a:pt x="1087" y="747"/>
                    </a:cubicBezTo>
                    <a:close/>
                    <a:moveTo>
                      <a:pt x="1018" y="729"/>
                    </a:moveTo>
                    <a:cubicBezTo>
                      <a:pt x="1030" y="737"/>
                      <a:pt x="1049" y="716"/>
                      <a:pt x="1047" y="710"/>
                    </a:cubicBezTo>
                    <a:cubicBezTo>
                      <a:pt x="1046" y="704"/>
                      <a:pt x="1003" y="720"/>
                      <a:pt x="1018" y="729"/>
                    </a:cubicBezTo>
                    <a:close/>
                    <a:moveTo>
                      <a:pt x="1074" y="686"/>
                    </a:moveTo>
                    <a:cubicBezTo>
                      <a:pt x="1076" y="679"/>
                      <a:pt x="1048" y="675"/>
                      <a:pt x="1050" y="667"/>
                    </a:cubicBezTo>
                    <a:cubicBezTo>
                      <a:pt x="1051" y="658"/>
                      <a:pt x="1024" y="651"/>
                      <a:pt x="1015" y="647"/>
                    </a:cubicBezTo>
                    <a:cubicBezTo>
                      <a:pt x="1007" y="642"/>
                      <a:pt x="993" y="639"/>
                      <a:pt x="993" y="630"/>
                    </a:cubicBezTo>
                    <a:cubicBezTo>
                      <a:pt x="993" y="621"/>
                      <a:pt x="975" y="628"/>
                      <a:pt x="974" y="642"/>
                    </a:cubicBezTo>
                    <a:cubicBezTo>
                      <a:pt x="973" y="656"/>
                      <a:pt x="965" y="653"/>
                      <a:pt x="969" y="666"/>
                    </a:cubicBezTo>
                    <a:cubicBezTo>
                      <a:pt x="973" y="679"/>
                      <a:pt x="952" y="683"/>
                      <a:pt x="954" y="690"/>
                    </a:cubicBezTo>
                    <a:cubicBezTo>
                      <a:pt x="957" y="697"/>
                      <a:pt x="967" y="689"/>
                      <a:pt x="976" y="689"/>
                    </a:cubicBezTo>
                    <a:cubicBezTo>
                      <a:pt x="986" y="689"/>
                      <a:pt x="974" y="702"/>
                      <a:pt x="986" y="703"/>
                    </a:cubicBezTo>
                    <a:cubicBezTo>
                      <a:pt x="995" y="704"/>
                      <a:pt x="1011" y="693"/>
                      <a:pt x="1015" y="686"/>
                    </a:cubicBezTo>
                    <a:cubicBezTo>
                      <a:pt x="1019" y="680"/>
                      <a:pt x="1027" y="678"/>
                      <a:pt x="1038" y="686"/>
                    </a:cubicBezTo>
                    <a:cubicBezTo>
                      <a:pt x="1049" y="693"/>
                      <a:pt x="1073" y="694"/>
                      <a:pt x="1074" y="686"/>
                    </a:cubicBezTo>
                    <a:close/>
                    <a:moveTo>
                      <a:pt x="1330" y="618"/>
                    </a:moveTo>
                    <a:cubicBezTo>
                      <a:pt x="1339" y="618"/>
                      <a:pt x="1341" y="630"/>
                      <a:pt x="1356" y="643"/>
                    </a:cubicBezTo>
                    <a:cubicBezTo>
                      <a:pt x="1371" y="655"/>
                      <a:pt x="1372" y="647"/>
                      <a:pt x="1374" y="638"/>
                    </a:cubicBezTo>
                    <a:cubicBezTo>
                      <a:pt x="1377" y="629"/>
                      <a:pt x="1393" y="636"/>
                      <a:pt x="1392" y="628"/>
                    </a:cubicBezTo>
                    <a:cubicBezTo>
                      <a:pt x="1392" y="619"/>
                      <a:pt x="1406" y="609"/>
                      <a:pt x="1415" y="605"/>
                    </a:cubicBezTo>
                    <a:cubicBezTo>
                      <a:pt x="1425" y="601"/>
                      <a:pt x="1407" y="592"/>
                      <a:pt x="1395" y="593"/>
                    </a:cubicBezTo>
                    <a:cubicBezTo>
                      <a:pt x="1382" y="593"/>
                      <a:pt x="1380" y="585"/>
                      <a:pt x="1380" y="579"/>
                    </a:cubicBezTo>
                    <a:cubicBezTo>
                      <a:pt x="1380" y="574"/>
                      <a:pt x="1356" y="560"/>
                      <a:pt x="1349" y="563"/>
                    </a:cubicBezTo>
                    <a:cubicBezTo>
                      <a:pt x="1341" y="565"/>
                      <a:pt x="1328" y="553"/>
                      <a:pt x="1317" y="552"/>
                    </a:cubicBezTo>
                    <a:cubicBezTo>
                      <a:pt x="1307" y="551"/>
                      <a:pt x="1292" y="543"/>
                      <a:pt x="1294" y="532"/>
                    </a:cubicBezTo>
                    <a:cubicBezTo>
                      <a:pt x="1295" y="521"/>
                      <a:pt x="1314" y="535"/>
                      <a:pt x="1318" y="527"/>
                    </a:cubicBezTo>
                    <a:cubicBezTo>
                      <a:pt x="1322" y="518"/>
                      <a:pt x="1299" y="523"/>
                      <a:pt x="1298" y="517"/>
                    </a:cubicBezTo>
                    <a:cubicBezTo>
                      <a:pt x="1297" y="510"/>
                      <a:pt x="1303" y="513"/>
                      <a:pt x="1308" y="509"/>
                    </a:cubicBezTo>
                    <a:cubicBezTo>
                      <a:pt x="1313" y="505"/>
                      <a:pt x="1304" y="497"/>
                      <a:pt x="1299" y="494"/>
                    </a:cubicBezTo>
                    <a:cubicBezTo>
                      <a:pt x="1293" y="491"/>
                      <a:pt x="1292" y="500"/>
                      <a:pt x="1286" y="500"/>
                    </a:cubicBezTo>
                    <a:cubicBezTo>
                      <a:pt x="1281" y="500"/>
                      <a:pt x="1285" y="492"/>
                      <a:pt x="1289" y="486"/>
                    </a:cubicBezTo>
                    <a:cubicBezTo>
                      <a:pt x="1293" y="481"/>
                      <a:pt x="1271" y="474"/>
                      <a:pt x="1262" y="478"/>
                    </a:cubicBezTo>
                    <a:cubicBezTo>
                      <a:pt x="1252" y="481"/>
                      <a:pt x="1249" y="475"/>
                      <a:pt x="1249" y="469"/>
                    </a:cubicBezTo>
                    <a:cubicBezTo>
                      <a:pt x="1249" y="463"/>
                      <a:pt x="1233" y="469"/>
                      <a:pt x="1227" y="474"/>
                    </a:cubicBezTo>
                    <a:cubicBezTo>
                      <a:pt x="1220" y="478"/>
                      <a:pt x="1213" y="469"/>
                      <a:pt x="1220" y="468"/>
                    </a:cubicBezTo>
                    <a:cubicBezTo>
                      <a:pt x="1228" y="467"/>
                      <a:pt x="1238" y="461"/>
                      <a:pt x="1235" y="454"/>
                    </a:cubicBezTo>
                    <a:cubicBezTo>
                      <a:pt x="1233" y="447"/>
                      <a:pt x="1213" y="446"/>
                      <a:pt x="1209" y="455"/>
                    </a:cubicBezTo>
                    <a:cubicBezTo>
                      <a:pt x="1205" y="463"/>
                      <a:pt x="1188" y="445"/>
                      <a:pt x="1188" y="438"/>
                    </a:cubicBezTo>
                    <a:cubicBezTo>
                      <a:pt x="1188" y="431"/>
                      <a:pt x="1163" y="438"/>
                      <a:pt x="1166" y="426"/>
                    </a:cubicBezTo>
                    <a:cubicBezTo>
                      <a:pt x="1170" y="414"/>
                      <a:pt x="1137" y="411"/>
                      <a:pt x="1129" y="411"/>
                    </a:cubicBezTo>
                    <a:cubicBezTo>
                      <a:pt x="1120" y="411"/>
                      <a:pt x="1108" y="418"/>
                      <a:pt x="1109" y="426"/>
                    </a:cubicBezTo>
                    <a:cubicBezTo>
                      <a:pt x="1111" y="434"/>
                      <a:pt x="1100" y="431"/>
                      <a:pt x="1098" y="422"/>
                    </a:cubicBezTo>
                    <a:cubicBezTo>
                      <a:pt x="1097" y="413"/>
                      <a:pt x="1076" y="431"/>
                      <a:pt x="1069" y="431"/>
                    </a:cubicBezTo>
                    <a:cubicBezTo>
                      <a:pt x="1063" y="431"/>
                      <a:pt x="1073" y="409"/>
                      <a:pt x="1070" y="402"/>
                    </a:cubicBezTo>
                    <a:cubicBezTo>
                      <a:pt x="1067" y="395"/>
                      <a:pt x="1062" y="392"/>
                      <a:pt x="1058" y="381"/>
                    </a:cubicBezTo>
                    <a:cubicBezTo>
                      <a:pt x="1053" y="369"/>
                      <a:pt x="1029" y="374"/>
                      <a:pt x="1023" y="381"/>
                    </a:cubicBezTo>
                    <a:cubicBezTo>
                      <a:pt x="1017" y="388"/>
                      <a:pt x="997" y="384"/>
                      <a:pt x="986" y="395"/>
                    </a:cubicBezTo>
                    <a:cubicBezTo>
                      <a:pt x="975" y="406"/>
                      <a:pt x="986" y="417"/>
                      <a:pt x="991" y="421"/>
                    </a:cubicBezTo>
                    <a:cubicBezTo>
                      <a:pt x="996" y="425"/>
                      <a:pt x="975" y="431"/>
                      <a:pt x="982" y="438"/>
                    </a:cubicBezTo>
                    <a:cubicBezTo>
                      <a:pt x="989" y="444"/>
                      <a:pt x="1000" y="441"/>
                      <a:pt x="1001" y="451"/>
                    </a:cubicBezTo>
                    <a:cubicBezTo>
                      <a:pt x="1001" y="461"/>
                      <a:pt x="975" y="448"/>
                      <a:pt x="971" y="439"/>
                    </a:cubicBezTo>
                    <a:cubicBezTo>
                      <a:pt x="967" y="431"/>
                      <a:pt x="972" y="423"/>
                      <a:pt x="967" y="417"/>
                    </a:cubicBezTo>
                    <a:cubicBezTo>
                      <a:pt x="961" y="410"/>
                      <a:pt x="966" y="402"/>
                      <a:pt x="976" y="392"/>
                    </a:cubicBezTo>
                    <a:cubicBezTo>
                      <a:pt x="986" y="381"/>
                      <a:pt x="994" y="382"/>
                      <a:pt x="994" y="376"/>
                    </a:cubicBezTo>
                    <a:cubicBezTo>
                      <a:pt x="994" y="370"/>
                      <a:pt x="950" y="370"/>
                      <a:pt x="925" y="393"/>
                    </a:cubicBezTo>
                    <a:cubicBezTo>
                      <a:pt x="899" y="417"/>
                      <a:pt x="907" y="448"/>
                      <a:pt x="908" y="454"/>
                    </a:cubicBezTo>
                    <a:cubicBezTo>
                      <a:pt x="910" y="460"/>
                      <a:pt x="932" y="457"/>
                      <a:pt x="946" y="461"/>
                    </a:cubicBezTo>
                    <a:cubicBezTo>
                      <a:pt x="959" y="465"/>
                      <a:pt x="952" y="471"/>
                      <a:pt x="942" y="469"/>
                    </a:cubicBezTo>
                    <a:cubicBezTo>
                      <a:pt x="932" y="467"/>
                      <a:pt x="914" y="464"/>
                      <a:pt x="915" y="471"/>
                    </a:cubicBezTo>
                    <a:cubicBezTo>
                      <a:pt x="916" y="478"/>
                      <a:pt x="937" y="492"/>
                      <a:pt x="950" y="489"/>
                    </a:cubicBezTo>
                    <a:cubicBezTo>
                      <a:pt x="962" y="485"/>
                      <a:pt x="962" y="485"/>
                      <a:pt x="968" y="492"/>
                    </a:cubicBezTo>
                    <a:cubicBezTo>
                      <a:pt x="973" y="499"/>
                      <a:pt x="988" y="497"/>
                      <a:pt x="1003" y="498"/>
                    </a:cubicBezTo>
                    <a:cubicBezTo>
                      <a:pt x="1018" y="499"/>
                      <a:pt x="1035" y="504"/>
                      <a:pt x="1042" y="505"/>
                    </a:cubicBezTo>
                    <a:cubicBezTo>
                      <a:pt x="1049" y="506"/>
                      <a:pt x="1058" y="501"/>
                      <a:pt x="1060" y="497"/>
                    </a:cubicBezTo>
                    <a:cubicBezTo>
                      <a:pt x="1062" y="493"/>
                      <a:pt x="1091" y="503"/>
                      <a:pt x="1100" y="503"/>
                    </a:cubicBezTo>
                    <a:cubicBezTo>
                      <a:pt x="1108" y="502"/>
                      <a:pt x="1103" y="494"/>
                      <a:pt x="1098" y="492"/>
                    </a:cubicBezTo>
                    <a:cubicBezTo>
                      <a:pt x="1092" y="489"/>
                      <a:pt x="1094" y="479"/>
                      <a:pt x="1101" y="483"/>
                    </a:cubicBezTo>
                    <a:cubicBezTo>
                      <a:pt x="1108" y="487"/>
                      <a:pt x="1120" y="489"/>
                      <a:pt x="1123" y="496"/>
                    </a:cubicBezTo>
                    <a:cubicBezTo>
                      <a:pt x="1125" y="502"/>
                      <a:pt x="1131" y="499"/>
                      <a:pt x="1132" y="505"/>
                    </a:cubicBezTo>
                    <a:cubicBezTo>
                      <a:pt x="1133" y="510"/>
                      <a:pt x="1158" y="517"/>
                      <a:pt x="1159" y="523"/>
                    </a:cubicBezTo>
                    <a:cubicBezTo>
                      <a:pt x="1159" y="529"/>
                      <a:pt x="1134" y="532"/>
                      <a:pt x="1141" y="538"/>
                    </a:cubicBezTo>
                    <a:cubicBezTo>
                      <a:pt x="1148" y="543"/>
                      <a:pt x="1159" y="531"/>
                      <a:pt x="1169" y="530"/>
                    </a:cubicBezTo>
                    <a:cubicBezTo>
                      <a:pt x="1178" y="529"/>
                      <a:pt x="1178" y="550"/>
                      <a:pt x="1185" y="547"/>
                    </a:cubicBezTo>
                    <a:cubicBezTo>
                      <a:pt x="1195" y="543"/>
                      <a:pt x="1202" y="551"/>
                      <a:pt x="1212" y="564"/>
                    </a:cubicBezTo>
                    <a:cubicBezTo>
                      <a:pt x="1221" y="578"/>
                      <a:pt x="1211" y="590"/>
                      <a:pt x="1212" y="595"/>
                    </a:cubicBezTo>
                    <a:cubicBezTo>
                      <a:pt x="1213" y="600"/>
                      <a:pt x="1231" y="598"/>
                      <a:pt x="1241" y="593"/>
                    </a:cubicBezTo>
                    <a:cubicBezTo>
                      <a:pt x="1251" y="587"/>
                      <a:pt x="1260" y="599"/>
                      <a:pt x="1268" y="606"/>
                    </a:cubicBezTo>
                    <a:cubicBezTo>
                      <a:pt x="1276" y="613"/>
                      <a:pt x="1239" y="625"/>
                      <a:pt x="1242" y="618"/>
                    </a:cubicBezTo>
                    <a:cubicBezTo>
                      <a:pt x="1245" y="612"/>
                      <a:pt x="1220" y="593"/>
                      <a:pt x="1198" y="602"/>
                    </a:cubicBezTo>
                    <a:cubicBezTo>
                      <a:pt x="1175" y="611"/>
                      <a:pt x="1191" y="624"/>
                      <a:pt x="1193" y="632"/>
                    </a:cubicBezTo>
                    <a:cubicBezTo>
                      <a:pt x="1195" y="639"/>
                      <a:pt x="1173" y="647"/>
                      <a:pt x="1152" y="640"/>
                    </a:cubicBezTo>
                    <a:cubicBezTo>
                      <a:pt x="1130" y="633"/>
                      <a:pt x="1137" y="645"/>
                      <a:pt x="1128" y="645"/>
                    </a:cubicBezTo>
                    <a:cubicBezTo>
                      <a:pt x="1119" y="645"/>
                      <a:pt x="1110" y="658"/>
                      <a:pt x="1118" y="667"/>
                    </a:cubicBezTo>
                    <a:cubicBezTo>
                      <a:pt x="1126" y="675"/>
                      <a:pt x="1143" y="668"/>
                      <a:pt x="1157" y="668"/>
                    </a:cubicBezTo>
                    <a:cubicBezTo>
                      <a:pt x="1171" y="669"/>
                      <a:pt x="1173" y="673"/>
                      <a:pt x="1174" y="665"/>
                    </a:cubicBezTo>
                    <a:cubicBezTo>
                      <a:pt x="1176" y="657"/>
                      <a:pt x="1191" y="661"/>
                      <a:pt x="1201" y="664"/>
                    </a:cubicBezTo>
                    <a:cubicBezTo>
                      <a:pt x="1211" y="666"/>
                      <a:pt x="1209" y="680"/>
                      <a:pt x="1221" y="682"/>
                    </a:cubicBezTo>
                    <a:cubicBezTo>
                      <a:pt x="1234" y="683"/>
                      <a:pt x="1223" y="696"/>
                      <a:pt x="1231" y="704"/>
                    </a:cubicBezTo>
                    <a:cubicBezTo>
                      <a:pt x="1239" y="713"/>
                      <a:pt x="1264" y="708"/>
                      <a:pt x="1274" y="718"/>
                    </a:cubicBezTo>
                    <a:cubicBezTo>
                      <a:pt x="1283" y="727"/>
                      <a:pt x="1323" y="746"/>
                      <a:pt x="1328" y="739"/>
                    </a:cubicBezTo>
                    <a:cubicBezTo>
                      <a:pt x="1335" y="731"/>
                      <a:pt x="1294" y="695"/>
                      <a:pt x="1282" y="692"/>
                    </a:cubicBezTo>
                    <a:cubicBezTo>
                      <a:pt x="1270" y="689"/>
                      <a:pt x="1294" y="685"/>
                      <a:pt x="1309" y="697"/>
                    </a:cubicBezTo>
                    <a:cubicBezTo>
                      <a:pt x="1324" y="708"/>
                      <a:pt x="1346" y="714"/>
                      <a:pt x="1356" y="700"/>
                    </a:cubicBezTo>
                    <a:cubicBezTo>
                      <a:pt x="1367" y="686"/>
                      <a:pt x="1347" y="690"/>
                      <a:pt x="1347" y="679"/>
                    </a:cubicBezTo>
                    <a:cubicBezTo>
                      <a:pt x="1347" y="669"/>
                      <a:pt x="1340" y="655"/>
                      <a:pt x="1329" y="655"/>
                    </a:cubicBezTo>
                    <a:cubicBezTo>
                      <a:pt x="1318" y="655"/>
                      <a:pt x="1290" y="633"/>
                      <a:pt x="1300" y="629"/>
                    </a:cubicBezTo>
                    <a:cubicBezTo>
                      <a:pt x="1310" y="624"/>
                      <a:pt x="1297" y="618"/>
                      <a:pt x="1305" y="609"/>
                    </a:cubicBezTo>
                    <a:cubicBezTo>
                      <a:pt x="1313" y="600"/>
                      <a:pt x="1320" y="617"/>
                      <a:pt x="1330" y="618"/>
                    </a:cubicBezTo>
                    <a:close/>
                    <a:moveTo>
                      <a:pt x="1165" y="580"/>
                    </a:moveTo>
                    <a:cubicBezTo>
                      <a:pt x="1174" y="578"/>
                      <a:pt x="1172" y="564"/>
                      <a:pt x="1167" y="557"/>
                    </a:cubicBezTo>
                    <a:cubicBezTo>
                      <a:pt x="1163" y="551"/>
                      <a:pt x="1153" y="550"/>
                      <a:pt x="1144" y="551"/>
                    </a:cubicBezTo>
                    <a:cubicBezTo>
                      <a:pt x="1136" y="552"/>
                      <a:pt x="1121" y="565"/>
                      <a:pt x="1129" y="578"/>
                    </a:cubicBezTo>
                    <a:cubicBezTo>
                      <a:pt x="1137" y="592"/>
                      <a:pt x="1155" y="582"/>
                      <a:pt x="1165" y="580"/>
                    </a:cubicBezTo>
                    <a:close/>
                    <a:moveTo>
                      <a:pt x="1067" y="377"/>
                    </a:moveTo>
                    <a:cubicBezTo>
                      <a:pt x="1062" y="387"/>
                      <a:pt x="1077" y="387"/>
                      <a:pt x="1078" y="399"/>
                    </a:cubicBezTo>
                    <a:cubicBezTo>
                      <a:pt x="1079" y="410"/>
                      <a:pt x="1094" y="414"/>
                      <a:pt x="1105" y="407"/>
                    </a:cubicBezTo>
                    <a:cubicBezTo>
                      <a:pt x="1116" y="400"/>
                      <a:pt x="1147" y="409"/>
                      <a:pt x="1147" y="400"/>
                    </a:cubicBezTo>
                    <a:cubicBezTo>
                      <a:pt x="1147" y="392"/>
                      <a:pt x="1114" y="376"/>
                      <a:pt x="1102" y="378"/>
                    </a:cubicBezTo>
                    <a:cubicBezTo>
                      <a:pt x="1091" y="381"/>
                      <a:pt x="1072" y="366"/>
                      <a:pt x="1067" y="377"/>
                    </a:cubicBezTo>
                    <a:close/>
                    <a:moveTo>
                      <a:pt x="1360" y="1042"/>
                    </a:moveTo>
                    <a:cubicBezTo>
                      <a:pt x="1362" y="1049"/>
                      <a:pt x="1407" y="1067"/>
                      <a:pt x="1409" y="1059"/>
                    </a:cubicBezTo>
                    <a:cubicBezTo>
                      <a:pt x="1410" y="1050"/>
                      <a:pt x="1359" y="1037"/>
                      <a:pt x="1360" y="1042"/>
                    </a:cubicBezTo>
                    <a:close/>
                    <a:moveTo>
                      <a:pt x="1559" y="1089"/>
                    </a:moveTo>
                    <a:cubicBezTo>
                      <a:pt x="1556" y="1095"/>
                      <a:pt x="1551" y="1085"/>
                      <a:pt x="1558" y="1080"/>
                    </a:cubicBezTo>
                    <a:cubicBezTo>
                      <a:pt x="1565" y="1074"/>
                      <a:pt x="1557" y="1072"/>
                      <a:pt x="1550" y="1075"/>
                    </a:cubicBezTo>
                    <a:cubicBezTo>
                      <a:pt x="1544" y="1079"/>
                      <a:pt x="1546" y="1061"/>
                      <a:pt x="1552" y="1058"/>
                    </a:cubicBezTo>
                    <a:cubicBezTo>
                      <a:pt x="1557" y="1055"/>
                      <a:pt x="1537" y="1049"/>
                      <a:pt x="1537" y="1055"/>
                    </a:cubicBezTo>
                    <a:cubicBezTo>
                      <a:pt x="1537" y="1060"/>
                      <a:pt x="1523" y="1057"/>
                      <a:pt x="1522" y="1051"/>
                    </a:cubicBezTo>
                    <a:cubicBezTo>
                      <a:pt x="1520" y="1046"/>
                      <a:pt x="1510" y="1045"/>
                      <a:pt x="1514" y="1041"/>
                    </a:cubicBezTo>
                    <a:cubicBezTo>
                      <a:pt x="1518" y="1037"/>
                      <a:pt x="1502" y="1035"/>
                      <a:pt x="1500" y="1042"/>
                    </a:cubicBezTo>
                    <a:cubicBezTo>
                      <a:pt x="1499" y="1048"/>
                      <a:pt x="1494" y="1037"/>
                      <a:pt x="1502" y="1029"/>
                    </a:cubicBezTo>
                    <a:cubicBezTo>
                      <a:pt x="1510" y="1021"/>
                      <a:pt x="1507" y="1013"/>
                      <a:pt x="1514" y="1009"/>
                    </a:cubicBezTo>
                    <a:cubicBezTo>
                      <a:pt x="1522" y="1005"/>
                      <a:pt x="1514" y="1000"/>
                      <a:pt x="1506" y="1003"/>
                    </a:cubicBezTo>
                    <a:cubicBezTo>
                      <a:pt x="1498" y="1007"/>
                      <a:pt x="1477" y="1035"/>
                      <a:pt x="1477" y="1043"/>
                    </a:cubicBezTo>
                    <a:cubicBezTo>
                      <a:pt x="1477" y="1051"/>
                      <a:pt x="1477" y="1060"/>
                      <a:pt x="1470" y="1060"/>
                    </a:cubicBezTo>
                    <a:cubicBezTo>
                      <a:pt x="1462" y="1059"/>
                      <a:pt x="1454" y="1066"/>
                      <a:pt x="1460" y="1070"/>
                    </a:cubicBezTo>
                    <a:cubicBezTo>
                      <a:pt x="1465" y="1074"/>
                      <a:pt x="1445" y="1086"/>
                      <a:pt x="1455" y="1092"/>
                    </a:cubicBezTo>
                    <a:cubicBezTo>
                      <a:pt x="1461" y="1095"/>
                      <a:pt x="1472" y="1090"/>
                      <a:pt x="1482" y="1091"/>
                    </a:cubicBezTo>
                    <a:cubicBezTo>
                      <a:pt x="1491" y="1092"/>
                      <a:pt x="1499" y="1093"/>
                      <a:pt x="1507" y="1087"/>
                    </a:cubicBezTo>
                    <a:cubicBezTo>
                      <a:pt x="1514" y="1081"/>
                      <a:pt x="1514" y="1092"/>
                      <a:pt x="1523" y="1091"/>
                    </a:cubicBezTo>
                    <a:cubicBezTo>
                      <a:pt x="1531" y="1090"/>
                      <a:pt x="1518" y="1098"/>
                      <a:pt x="1519" y="1104"/>
                    </a:cubicBezTo>
                    <a:cubicBezTo>
                      <a:pt x="1519" y="1109"/>
                      <a:pt x="1528" y="1100"/>
                      <a:pt x="1534" y="1097"/>
                    </a:cubicBezTo>
                    <a:cubicBezTo>
                      <a:pt x="1540" y="1094"/>
                      <a:pt x="1548" y="1097"/>
                      <a:pt x="1545" y="1103"/>
                    </a:cubicBezTo>
                    <a:cubicBezTo>
                      <a:pt x="1542" y="1108"/>
                      <a:pt x="1562" y="1113"/>
                      <a:pt x="1567" y="1105"/>
                    </a:cubicBezTo>
                    <a:cubicBezTo>
                      <a:pt x="1571" y="1096"/>
                      <a:pt x="1562" y="1083"/>
                      <a:pt x="1559" y="1089"/>
                    </a:cubicBezTo>
                    <a:close/>
                    <a:moveTo>
                      <a:pt x="145" y="945"/>
                    </a:moveTo>
                    <a:cubicBezTo>
                      <a:pt x="131" y="953"/>
                      <a:pt x="165" y="988"/>
                      <a:pt x="172" y="984"/>
                    </a:cubicBezTo>
                    <a:cubicBezTo>
                      <a:pt x="177" y="981"/>
                      <a:pt x="163" y="966"/>
                      <a:pt x="163" y="957"/>
                    </a:cubicBezTo>
                    <a:cubicBezTo>
                      <a:pt x="163" y="947"/>
                      <a:pt x="159" y="938"/>
                      <a:pt x="145" y="945"/>
                    </a:cubicBezTo>
                    <a:close/>
                    <a:moveTo>
                      <a:pt x="1434" y="1124"/>
                    </a:moveTo>
                    <a:cubicBezTo>
                      <a:pt x="1428" y="1124"/>
                      <a:pt x="1433" y="1116"/>
                      <a:pt x="1434" y="1112"/>
                    </a:cubicBezTo>
                    <a:cubicBezTo>
                      <a:pt x="1434" y="1107"/>
                      <a:pt x="1422" y="1114"/>
                      <a:pt x="1421" y="1119"/>
                    </a:cubicBezTo>
                    <a:cubicBezTo>
                      <a:pt x="1421" y="1124"/>
                      <a:pt x="1412" y="1126"/>
                      <a:pt x="1412" y="1129"/>
                    </a:cubicBezTo>
                    <a:cubicBezTo>
                      <a:pt x="1412" y="1138"/>
                      <a:pt x="1411" y="1133"/>
                      <a:pt x="1405" y="1136"/>
                    </a:cubicBezTo>
                    <a:cubicBezTo>
                      <a:pt x="1399" y="1139"/>
                      <a:pt x="1374" y="1136"/>
                      <a:pt x="1374" y="1131"/>
                    </a:cubicBezTo>
                    <a:cubicBezTo>
                      <a:pt x="1373" y="1125"/>
                      <a:pt x="1355" y="1123"/>
                      <a:pt x="1355" y="1115"/>
                    </a:cubicBezTo>
                    <a:cubicBezTo>
                      <a:pt x="1354" y="1108"/>
                      <a:pt x="1345" y="1105"/>
                      <a:pt x="1352" y="1097"/>
                    </a:cubicBezTo>
                    <a:cubicBezTo>
                      <a:pt x="1359" y="1089"/>
                      <a:pt x="1351" y="1085"/>
                      <a:pt x="1344" y="1091"/>
                    </a:cubicBezTo>
                    <a:cubicBezTo>
                      <a:pt x="1338" y="1097"/>
                      <a:pt x="1334" y="1088"/>
                      <a:pt x="1343" y="1084"/>
                    </a:cubicBezTo>
                    <a:cubicBezTo>
                      <a:pt x="1352" y="1081"/>
                      <a:pt x="1369" y="1077"/>
                      <a:pt x="1360" y="1061"/>
                    </a:cubicBezTo>
                    <a:cubicBezTo>
                      <a:pt x="1351" y="1046"/>
                      <a:pt x="1297" y="1066"/>
                      <a:pt x="1284" y="1074"/>
                    </a:cubicBezTo>
                    <a:cubicBezTo>
                      <a:pt x="1270" y="1082"/>
                      <a:pt x="1253" y="1107"/>
                      <a:pt x="1245" y="1107"/>
                    </a:cubicBezTo>
                    <a:cubicBezTo>
                      <a:pt x="1238" y="1107"/>
                      <a:pt x="1258" y="1094"/>
                      <a:pt x="1261" y="1088"/>
                    </a:cubicBezTo>
                    <a:cubicBezTo>
                      <a:pt x="1265" y="1083"/>
                      <a:pt x="1261" y="1078"/>
                      <a:pt x="1265" y="1080"/>
                    </a:cubicBezTo>
                    <a:cubicBezTo>
                      <a:pt x="1269" y="1082"/>
                      <a:pt x="1281" y="1063"/>
                      <a:pt x="1290" y="1057"/>
                    </a:cubicBezTo>
                    <a:cubicBezTo>
                      <a:pt x="1298" y="1051"/>
                      <a:pt x="1307" y="1057"/>
                      <a:pt x="1308" y="1052"/>
                    </a:cubicBezTo>
                    <a:cubicBezTo>
                      <a:pt x="1309" y="1047"/>
                      <a:pt x="1313" y="1043"/>
                      <a:pt x="1321" y="1036"/>
                    </a:cubicBezTo>
                    <a:cubicBezTo>
                      <a:pt x="1329" y="1029"/>
                      <a:pt x="1422" y="1030"/>
                      <a:pt x="1431" y="1031"/>
                    </a:cubicBezTo>
                    <a:cubicBezTo>
                      <a:pt x="1440" y="1031"/>
                      <a:pt x="1458" y="1019"/>
                      <a:pt x="1463" y="1011"/>
                    </a:cubicBezTo>
                    <a:cubicBezTo>
                      <a:pt x="1468" y="1003"/>
                      <a:pt x="1475" y="1003"/>
                      <a:pt x="1487" y="1004"/>
                    </a:cubicBezTo>
                    <a:cubicBezTo>
                      <a:pt x="1500" y="1005"/>
                      <a:pt x="1505" y="993"/>
                      <a:pt x="1512" y="989"/>
                    </a:cubicBezTo>
                    <a:cubicBezTo>
                      <a:pt x="1518" y="985"/>
                      <a:pt x="1516" y="983"/>
                      <a:pt x="1510" y="982"/>
                    </a:cubicBezTo>
                    <a:cubicBezTo>
                      <a:pt x="1505" y="981"/>
                      <a:pt x="1500" y="977"/>
                      <a:pt x="1505" y="977"/>
                    </a:cubicBezTo>
                    <a:cubicBezTo>
                      <a:pt x="1511" y="976"/>
                      <a:pt x="1513" y="973"/>
                      <a:pt x="1516" y="966"/>
                    </a:cubicBezTo>
                    <a:cubicBezTo>
                      <a:pt x="1518" y="959"/>
                      <a:pt x="1514" y="962"/>
                      <a:pt x="1506" y="952"/>
                    </a:cubicBezTo>
                    <a:cubicBezTo>
                      <a:pt x="1499" y="943"/>
                      <a:pt x="1495" y="956"/>
                      <a:pt x="1487" y="955"/>
                    </a:cubicBezTo>
                    <a:cubicBezTo>
                      <a:pt x="1480" y="954"/>
                      <a:pt x="1493" y="945"/>
                      <a:pt x="1486" y="941"/>
                    </a:cubicBezTo>
                    <a:cubicBezTo>
                      <a:pt x="1480" y="937"/>
                      <a:pt x="1468" y="939"/>
                      <a:pt x="1459" y="947"/>
                    </a:cubicBezTo>
                    <a:cubicBezTo>
                      <a:pt x="1450" y="955"/>
                      <a:pt x="1450" y="947"/>
                      <a:pt x="1442" y="955"/>
                    </a:cubicBezTo>
                    <a:cubicBezTo>
                      <a:pt x="1434" y="963"/>
                      <a:pt x="1434" y="951"/>
                      <a:pt x="1438" y="948"/>
                    </a:cubicBezTo>
                    <a:cubicBezTo>
                      <a:pt x="1442" y="945"/>
                      <a:pt x="1444" y="948"/>
                      <a:pt x="1448" y="943"/>
                    </a:cubicBezTo>
                    <a:cubicBezTo>
                      <a:pt x="1452" y="939"/>
                      <a:pt x="1455" y="943"/>
                      <a:pt x="1464" y="938"/>
                    </a:cubicBezTo>
                    <a:cubicBezTo>
                      <a:pt x="1473" y="932"/>
                      <a:pt x="1481" y="934"/>
                      <a:pt x="1484" y="930"/>
                    </a:cubicBezTo>
                    <a:cubicBezTo>
                      <a:pt x="1486" y="926"/>
                      <a:pt x="1479" y="920"/>
                      <a:pt x="1471" y="922"/>
                    </a:cubicBezTo>
                    <a:cubicBezTo>
                      <a:pt x="1462" y="924"/>
                      <a:pt x="1456" y="910"/>
                      <a:pt x="1451" y="914"/>
                    </a:cubicBezTo>
                    <a:cubicBezTo>
                      <a:pt x="1445" y="918"/>
                      <a:pt x="1446" y="908"/>
                      <a:pt x="1440" y="912"/>
                    </a:cubicBezTo>
                    <a:cubicBezTo>
                      <a:pt x="1434" y="916"/>
                      <a:pt x="1430" y="911"/>
                      <a:pt x="1428" y="903"/>
                    </a:cubicBezTo>
                    <a:cubicBezTo>
                      <a:pt x="1425" y="896"/>
                      <a:pt x="1408" y="884"/>
                      <a:pt x="1398" y="881"/>
                    </a:cubicBezTo>
                    <a:cubicBezTo>
                      <a:pt x="1388" y="878"/>
                      <a:pt x="1394" y="872"/>
                      <a:pt x="1400" y="876"/>
                    </a:cubicBezTo>
                    <a:cubicBezTo>
                      <a:pt x="1405" y="880"/>
                      <a:pt x="1412" y="872"/>
                      <a:pt x="1414" y="868"/>
                    </a:cubicBezTo>
                    <a:cubicBezTo>
                      <a:pt x="1416" y="864"/>
                      <a:pt x="1410" y="861"/>
                      <a:pt x="1407" y="860"/>
                    </a:cubicBezTo>
                    <a:cubicBezTo>
                      <a:pt x="1404" y="860"/>
                      <a:pt x="1404" y="855"/>
                      <a:pt x="1405" y="851"/>
                    </a:cubicBezTo>
                    <a:cubicBezTo>
                      <a:pt x="1405" y="847"/>
                      <a:pt x="1394" y="842"/>
                      <a:pt x="1393" y="838"/>
                    </a:cubicBezTo>
                    <a:cubicBezTo>
                      <a:pt x="1393" y="834"/>
                      <a:pt x="1386" y="832"/>
                      <a:pt x="1387" y="828"/>
                    </a:cubicBezTo>
                    <a:cubicBezTo>
                      <a:pt x="1387" y="824"/>
                      <a:pt x="1380" y="819"/>
                      <a:pt x="1380" y="815"/>
                    </a:cubicBezTo>
                    <a:cubicBezTo>
                      <a:pt x="1380" y="810"/>
                      <a:pt x="1368" y="801"/>
                      <a:pt x="1368" y="795"/>
                    </a:cubicBezTo>
                    <a:cubicBezTo>
                      <a:pt x="1367" y="790"/>
                      <a:pt x="1361" y="786"/>
                      <a:pt x="1359" y="779"/>
                    </a:cubicBezTo>
                    <a:cubicBezTo>
                      <a:pt x="1356" y="772"/>
                      <a:pt x="1353" y="776"/>
                      <a:pt x="1351" y="785"/>
                    </a:cubicBezTo>
                    <a:cubicBezTo>
                      <a:pt x="1349" y="794"/>
                      <a:pt x="1340" y="794"/>
                      <a:pt x="1343" y="797"/>
                    </a:cubicBezTo>
                    <a:cubicBezTo>
                      <a:pt x="1348" y="804"/>
                      <a:pt x="1344" y="804"/>
                      <a:pt x="1340" y="808"/>
                    </a:cubicBezTo>
                    <a:cubicBezTo>
                      <a:pt x="1337" y="812"/>
                      <a:pt x="1343" y="817"/>
                      <a:pt x="1337" y="817"/>
                    </a:cubicBezTo>
                    <a:cubicBezTo>
                      <a:pt x="1331" y="817"/>
                      <a:pt x="1334" y="830"/>
                      <a:pt x="1331" y="824"/>
                    </a:cubicBezTo>
                    <a:cubicBezTo>
                      <a:pt x="1328" y="819"/>
                      <a:pt x="1320" y="820"/>
                      <a:pt x="1320" y="826"/>
                    </a:cubicBezTo>
                    <a:cubicBezTo>
                      <a:pt x="1320" y="831"/>
                      <a:pt x="1308" y="836"/>
                      <a:pt x="1302" y="836"/>
                    </a:cubicBezTo>
                    <a:cubicBezTo>
                      <a:pt x="1297" y="835"/>
                      <a:pt x="1297" y="825"/>
                      <a:pt x="1293" y="828"/>
                    </a:cubicBezTo>
                    <a:cubicBezTo>
                      <a:pt x="1289" y="831"/>
                      <a:pt x="1290" y="819"/>
                      <a:pt x="1283" y="819"/>
                    </a:cubicBezTo>
                    <a:cubicBezTo>
                      <a:pt x="1276" y="820"/>
                      <a:pt x="1272" y="819"/>
                      <a:pt x="1274" y="813"/>
                    </a:cubicBezTo>
                    <a:cubicBezTo>
                      <a:pt x="1276" y="807"/>
                      <a:pt x="1262" y="805"/>
                      <a:pt x="1267" y="801"/>
                    </a:cubicBezTo>
                    <a:cubicBezTo>
                      <a:pt x="1271" y="798"/>
                      <a:pt x="1265" y="791"/>
                      <a:pt x="1265" y="781"/>
                    </a:cubicBezTo>
                    <a:cubicBezTo>
                      <a:pt x="1264" y="771"/>
                      <a:pt x="1270" y="770"/>
                      <a:pt x="1270" y="766"/>
                    </a:cubicBezTo>
                    <a:cubicBezTo>
                      <a:pt x="1270" y="762"/>
                      <a:pt x="1266" y="762"/>
                      <a:pt x="1261" y="765"/>
                    </a:cubicBezTo>
                    <a:cubicBezTo>
                      <a:pt x="1256" y="769"/>
                      <a:pt x="1256" y="761"/>
                      <a:pt x="1251" y="762"/>
                    </a:cubicBezTo>
                    <a:cubicBezTo>
                      <a:pt x="1246" y="762"/>
                      <a:pt x="1231" y="761"/>
                      <a:pt x="1230" y="754"/>
                    </a:cubicBezTo>
                    <a:cubicBezTo>
                      <a:pt x="1229" y="747"/>
                      <a:pt x="1224" y="751"/>
                      <a:pt x="1222" y="744"/>
                    </a:cubicBezTo>
                    <a:cubicBezTo>
                      <a:pt x="1220" y="737"/>
                      <a:pt x="1213" y="742"/>
                      <a:pt x="1213" y="738"/>
                    </a:cubicBezTo>
                    <a:cubicBezTo>
                      <a:pt x="1213" y="733"/>
                      <a:pt x="1211" y="731"/>
                      <a:pt x="1206" y="731"/>
                    </a:cubicBezTo>
                    <a:cubicBezTo>
                      <a:pt x="1201" y="730"/>
                      <a:pt x="1200" y="725"/>
                      <a:pt x="1193" y="724"/>
                    </a:cubicBezTo>
                    <a:cubicBezTo>
                      <a:pt x="1187" y="724"/>
                      <a:pt x="1179" y="729"/>
                      <a:pt x="1176" y="730"/>
                    </a:cubicBezTo>
                    <a:cubicBezTo>
                      <a:pt x="1172" y="732"/>
                      <a:pt x="1163" y="725"/>
                      <a:pt x="1160" y="727"/>
                    </a:cubicBezTo>
                    <a:cubicBezTo>
                      <a:pt x="1156" y="730"/>
                      <a:pt x="1155" y="726"/>
                      <a:pt x="1146" y="723"/>
                    </a:cubicBezTo>
                    <a:cubicBezTo>
                      <a:pt x="1136" y="720"/>
                      <a:pt x="1123" y="719"/>
                      <a:pt x="1122" y="723"/>
                    </a:cubicBezTo>
                    <a:cubicBezTo>
                      <a:pt x="1121" y="726"/>
                      <a:pt x="1114" y="727"/>
                      <a:pt x="1115" y="736"/>
                    </a:cubicBezTo>
                    <a:cubicBezTo>
                      <a:pt x="1116" y="744"/>
                      <a:pt x="1124" y="742"/>
                      <a:pt x="1126" y="748"/>
                    </a:cubicBezTo>
                    <a:cubicBezTo>
                      <a:pt x="1128" y="753"/>
                      <a:pt x="1122" y="751"/>
                      <a:pt x="1122" y="756"/>
                    </a:cubicBezTo>
                    <a:cubicBezTo>
                      <a:pt x="1121" y="762"/>
                      <a:pt x="1116" y="761"/>
                      <a:pt x="1116" y="765"/>
                    </a:cubicBezTo>
                    <a:cubicBezTo>
                      <a:pt x="1116" y="768"/>
                      <a:pt x="1120" y="767"/>
                      <a:pt x="1122" y="774"/>
                    </a:cubicBezTo>
                    <a:cubicBezTo>
                      <a:pt x="1124" y="781"/>
                      <a:pt x="1128" y="781"/>
                      <a:pt x="1129" y="790"/>
                    </a:cubicBezTo>
                    <a:cubicBezTo>
                      <a:pt x="1130" y="800"/>
                      <a:pt x="1126" y="798"/>
                      <a:pt x="1122" y="799"/>
                    </a:cubicBezTo>
                    <a:cubicBezTo>
                      <a:pt x="1118" y="800"/>
                      <a:pt x="1122" y="805"/>
                      <a:pt x="1117" y="811"/>
                    </a:cubicBezTo>
                    <a:cubicBezTo>
                      <a:pt x="1111" y="817"/>
                      <a:pt x="1107" y="824"/>
                      <a:pt x="1111" y="828"/>
                    </a:cubicBezTo>
                    <a:cubicBezTo>
                      <a:pt x="1115" y="832"/>
                      <a:pt x="1131" y="839"/>
                      <a:pt x="1137" y="849"/>
                    </a:cubicBezTo>
                    <a:cubicBezTo>
                      <a:pt x="1144" y="860"/>
                      <a:pt x="1143" y="876"/>
                      <a:pt x="1141" y="888"/>
                    </a:cubicBezTo>
                    <a:cubicBezTo>
                      <a:pt x="1139" y="900"/>
                      <a:pt x="1126" y="902"/>
                      <a:pt x="1116" y="912"/>
                    </a:cubicBezTo>
                    <a:cubicBezTo>
                      <a:pt x="1107" y="923"/>
                      <a:pt x="1096" y="921"/>
                      <a:pt x="1092" y="921"/>
                    </a:cubicBezTo>
                    <a:cubicBezTo>
                      <a:pt x="1087" y="922"/>
                      <a:pt x="1090" y="931"/>
                      <a:pt x="1096" y="939"/>
                    </a:cubicBezTo>
                    <a:cubicBezTo>
                      <a:pt x="1103" y="946"/>
                      <a:pt x="1098" y="948"/>
                      <a:pt x="1101" y="956"/>
                    </a:cubicBezTo>
                    <a:cubicBezTo>
                      <a:pt x="1105" y="964"/>
                      <a:pt x="1101" y="970"/>
                      <a:pt x="1106" y="977"/>
                    </a:cubicBezTo>
                    <a:cubicBezTo>
                      <a:pt x="1111" y="984"/>
                      <a:pt x="1108" y="987"/>
                      <a:pt x="1102" y="992"/>
                    </a:cubicBezTo>
                    <a:cubicBezTo>
                      <a:pt x="1096" y="997"/>
                      <a:pt x="1105" y="995"/>
                      <a:pt x="1105" y="1001"/>
                    </a:cubicBezTo>
                    <a:cubicBezTo>
                      <a:pt x="1105" y="1008"/>
                      <a:pt x="1102" y="1004"/>
                      <a:pt x="1097" y="1001"/>
                    </a:cubicBezTo>
                    <a:cubicBezTo>
                      <a:pt x="1092" y="997"/>
                      <a:pt x="1087" y="1007"/>
                      <a:pt x="1087" y="1011"/>
                    </a:cubicBezTo>
                    <a:cubicBezTo>
                      <a:pt x="1087" y="1016"/>
                      <a:pt x="1075" y="1006"/>
                      <a:pt x="1073" y="1006"/>
                    </a:cubicBezTo>
                    <a:cubicBezTo>
                      <a:pt x="1070" y="1006"/>
                      <a:pt x="1073" y="999"/>
                      <a:pt x="1066" y="994"/>
                    </a:cubicBezTo>
                    <a:cubicBezTo>
                      <a:pt x="1059" y="988"/>
                      <a:pt x="1054" y="987"/>
                      <a:pt x="1054" y="982"/>
                    </a:cubicBezTo>
                    <a:cubicBezTo>
                      <a:pt x="1054" y="976"/>
                      <a:pt x="1042" y="972"/>
                      <a:pt x="1042" y="966"/>
                    </a:cubicBezTo>
                    <a:cubicBezTo>
                      <a:pt x="1042" y="960"/>
                      <a:pt x="1043" y="944"/>
                      <a:pt x="1040" y="939"/>
                    </a:cubicBezTo>
                    <a:cubicBezTo>
                      <a:pt x="1038" y="934"/>
                      <a:pt x="1040" y="929"/>
                      <a:pt x="1042" y="925"/>
                    </a:cubicBezTo>
                    <a:cubicBezTo>
                      <a:pt x="1045" y="921"/>
                      <a:pt x="1040" y="914"/>
                      <a:pt x="1033" y="914"/>
                    </a:cubicBezTo>
                    <a:cubicBezTo>
                      <a:pt x="1026" y="914"/>
                      <a:pt x="1016" y="912"/>
                      <a:pt x="1006" y="912"/>
                    </a:cubicBezTo>
                    <a:cubicBezTo>
                      <a:pt x="996" y="913"/>
                      <a:pt x="991" y="912"/>
                      <a:pt x="988" y="909"/>
                    </a:cubicBezTo>
                    <a:cubicBezTo>
                      <a:pt x="985" y="906"/>
                      <a:pt x="976" y="900"/>
                      <a:pt x="963" y="897"/>
                    </a:cubicBezTo>
                    <a:cubicBezTo>
                      <a:pt x="951" y="894"/>
                      <a:pt x="946" y="888"/>
                      <a:pt x="945" y="884"/>
                    </a:cubicBezTo>
                    <a:cubicBezTo>
                      <a:pt x="943" y="881"/>
                      <a:pt x="931" y="878"/>
                      <a:pt x="929" y="875"/>
                    </a:cubicBezTo>
                    <a:cubicBezTo>
                      <a:pt x="926" y="871"/>
                      <a:pt x="914" y="869"/>
                      <a:pt x="909" y="870"/>
                    </a:cubicBezTo>
                    <a:cubicBezTo>
                      <a:pt x="905" y="871"/>
                      <a:pt x="893" y="860"/>
                      <a:pt x="886" y="860"/>
                    </a:cubicBezTo>
                    <a:cubicBezTo>
                      <a:pt x="879" y="861"/>
                      <a:pt x="862" y="868"/>
                      <a:pt x="860" y="868"/>
                    </a:cubicBezTo>
                    <a:cubicBezTo>
                      <a:pt x="857" y="869"/>
                      <a:pt x="860" y="862"/>
                      <a:pt x="862" y="860"/>
                    </a:cubicBezTo>
                    <a:cubicBezTo>
                      <a:pt x="864" y="857"/>
                      <a:pt x="856" y="845"/>
                      <a:pt x="854" y="837"/>
                    </a:cubicBezTo>
                    <a:cubicBezTo>
                      <a:pt x="852" y="830"/>
                      <a:pt x="850" y="821"/>
                      <a:pt x="841" y="822"/>
                    </a:cubicBezTo>
                    <a:cubicBezTo>
                      <a:pt x="833" y="823"/>
                      <a:pt x="824" y="819"/>
                      <a:pt x="822" y="817"/>
                    </a:cubicBezTo>
                    <a:cubicBezTo>
                      <a:pt x="819" y="816"/>
                      <a:pt x="819" y="794"/>
                      <a:pt x="821" y="784"/>
                    </a:cubicBezTo>
                    <a:cubicBezTo>
                      <a:pt x="823" y="775"/>
                      <a:pt x="833" y="761"/>
                      <a:pt x="833" y="755"/>
                    </a:cubicBezTo>
                    <a:cubicBezTo>
                      <a:pt x="833" y="749"/>
                      <a:pt x="840" y="746"/>
                      <a:pt x="846" y="745"/>
                    </a:cubicBezTo>
                    <a:cubicBezTo>
                      <a:pt x="852" y="743"/>
                      <a:pt x="847" y="732"/>
                      <a:pt x="853" y="731"/>
                    </a:cubicBezTo>
                    <a:cubicBezTo>
                      <a:pt x="859" y="730"/>
                      <a:pt x="859" y="728"/>
                      <a:pt x="860" y="723"/>
                    </a:cubicBezTo>
                    <a:cubicBezTo>
                      <a:pt x="861" y="718"/>
                      <a:pt x="868" y="722"/>
                      <a:pt x="864" y="718"/>
                    </a:cubicBezTo>
                    <a:cubicBezTo>
                      <a:pt x="861" y="714"/>
                      <a:pt x="864" y="713"/>
                      <a:pt x="873" y="713"/>
                    </a:cubicBezTo>
                    <a:cubicBezTo>
                      <a:pt x="882" y="713"/>
                      <a:pt x="895" y="709"/>
                      <a:pt x="893" y="700"/>
                    </a:cubicBezTo>
                    <a:cubicBezTo>
                      <a:pt x="891" y="691"/>
                      <a:pt x="868" y="698"/>
                      <a:pt x="868" y="691"/>
                    </a:cubicBezTo>
                    <a:cubicBezTo>
                      <a:pt x="868" y="683"/>
                      <a:pt x="838" y="683"/>
                      <a:pt x="840" y="679"/>
                    </a:cubicBezTo>
                    <a:cubicBezTo>
                      <a:pt x="842" y="674"/>
                      <a:pt x="870" y="682"/>
                      <a:pt x="880" y="686"/>
                    </a:cubicBezTo>
                    <a:cubicBezTo>
                      <a:pt x="890" y="690"/>
                      <a:pt x="893" y="689"/>
                      <a:pt x="901" y="689"/>
                    </a:cubicBezTo>
                    <a:cubicBezTo>
                      <a:pt x="909" y="688"/>
                      <a:pt x="904" y="678"/>
                      <a:pt x="905" y="674"/>
                    </a:cubicBezTo>
                    <a:cubicBezTo>
                      <a:pt x="907" y="669"/>
                      <a:pt x="922" y="680"/>
                      <a:pt x="931" y="678"/>
                    </a:cubicBezTo>
                    <a:cubicBezTo>
                      <a:pt x="940" y="675"/>
                      <a:pt x="949" y="657"/>
                      <a:pt x="956" y="652"/>
                    </a:cubicBezTo>
                    <a:cubicBezTo>
                      <a:pt x="964" y="647"/>
                      <a:pt x="957" y="642"/>
                      <a:pt x="943" y="643"/>
                    </a:cubicBezTo>
                    <a:cubicBezTo>
                      <a:pt x="928" y="645"/>
                      <a:pt x="920" y="639"/>
                      <a:pt x="912" y="633"/>
                    </a:cubicBezTo>
                    <a:cubicBezTo>
                      <a:pt x="904" y="627"/>
                      <a:pt x="905" y="623"/>
                      <a:pt x="913" y="623"/>
                    </a:cubicBezTo>
                    <a:cubicBezTo>
                      <a:pt x="922" y="624"/>
                      <a:pt x="941" y="640"/>
                      <a:pt x="949" y="641"/>
                    </a:cubicBezTo>
                    <a:cubicBezTo>
                      <a:pt x="956" y="641"/>
                      <a:pt x="969" y="626"/>
                      <a:pt x="975" y="621"/>
                    </a:cubicBezTo>
                    <a:cubicBezTo>
                      <a:pt x="981" y="617"/>
                      <a:pt x="969" y="615"/>
                      <a:pt x="965" y="611"/>
                    </a:cubicBezTo>
                    <a:cubicBezTo>
                      <a:pt x="961" y="608"/>
                      <a:pt x="972" y="605"/>
                      <a:pt x="979" y="605"/>
                    </a:cubicBezTo>
                    <a:cubicBezTo>
                      <a:pt x="985" y="605"/>
                      <a:pt x="988" y="611"/>
                      <a:pt x="990" y="614"/>
                    </a:cubicBezTo>
                    <a:cubicBezTo>
                      <a:pt x="992" y="616"/>
                      <a:pt x="1003" y="612"/>
                      <a:pt x="1009" y="612"/>
                    </a:cubicBezTo>
                    <a:cubicBezTo>
                      <a:pt x="1014" y="612"/>
                      <a:pt x="1008" y="603"/>
                      <a:pt x="999" y="599"/>
                    </a:cubicBezTo>
                    <a:cubicBezTo>
                      <a:pt x="990" y="596"/>
                      <a:pt x="999" y="589"/>
                      <a:pt x="1002" y="595"/>
                    </a:cubicBezTo>
                    <a:cubicBezTo>
                      <a:pt x="1005" y="600"/>
                      <a:pt x="1011" y="599"/>
                      <a:pt x="1014" y="605"/>
                    </a:cubicBezTo>
                    <a:cubicBezTo>
                      <a:pt x="1019" y="614"/>
                      <a:pt x="1022" y="608"/>
                      <a:pt x="1029" y="605"/>
                    </a:cubicBezTo>
                    <a:cubicBezTo>
                      <a:pt x="1037" y="603"/>
                      <a:pt x="1041" y="598"/>
                      <a:pt x="1046" y="593"/>
                    </a:cubicBezTo>
                    <a:cubicBezTo>
                      <a:pt x="1050" y="589"/>
                      <a:pt x="1051" y="594"/>
                      <a:pt x="1056" y="587"/>
                    </a:cubicBezTo>
                    <a:cubicBezTo>
                      <a:pt x="1061" y="579"/>
                      <a:pt x="1053" y="572"/>
                      <a:pt x="1047" y="568"/>
                    </a:cubicBezTo>
                    <a:cubicBezTo>
                      <a:pt x="1041" y="563"/>
                      <a:pt x="1047" y="558"/>
                      <a:pt x="1041" y="555"/>
                    </a:cubicBezTo>
                    <a:cubicBezTo>
                      <a:pt x="1035" y="552"/>
                      <a:pt x="1034" y="546"/>
                      <a:pt x="1042" y="548"/>
                    </a:cubicBezTo>
                    <a:cubicBezTo>
                      <a:pt x="1049" y="549"/>
                      <a:pt x="1056" y="547"/>
                      <a:pt x="1059" y="541"/>
                    </a:cubicBezTo>
                    <a:cubicBezTo>
                      <a:pt x="1063" y="536"/>
                      <a:pt x="1047" y="535"/>
                      <a:pt x="1055" y="531"/>
                    </a:cubicBezTo>
                    <a:cubicBezTo>
                      <a:pt x="1062" y="527"/>
                      <a:pt x="1056" y="523"/>
                      <a:pt x="1049" y="523"/>
                    </a:cubicBezTo>
                    <a:cubicBezTo>
                      <a:pt x="1042" y="523"/>
                      <a:pt x="1036" y="519"/>
                      <a:pt x="1035" y="514"/>
                    </a:cubicBezTo>
                    <a:cubicBezTo>
                      <a:pt x="1035" y="508"/>
                      <a:pt x="1023" y="512"/>
                      <a:pt x="1015" y="508"/>
                    </a:cubicBezTo>
                    <a:cubicBezTo>
                      <a:pt x="1008" y="505"/>
                      <a:pt x="992" y="505"/>
                      <a:pt x="988" y="506"/>
                    </a:cubicBezTo>
                    <a:cubicBezTo>
                      <a:pt x="984" y="506"/>
                      <a:pt x="983" y="522"/>
                      <a:pt x="989" y="523"/>
                    </a:cubicBezTo>
                    <a:cubicBezTo>
                      <a:pt x="995" y="523"/>
                      <a:pt x="1000" y="529"/>
                      <a:pt x="995" y="531"/>
                    </a:cubicBezTo>
                    <a:cubicBezTo>
                      <a:pt x="990" y="533"/>
                      <a:pt x="995" y="539"/>
                      <a:pt x="992" y="539"/>
                    </a:cubicBezTo>
                    <a:cubicBezTo>
                      <a:pt x="988" y="539"/>
                      <a:pt x="981" y="537"/>
                      <a:pt x="980" y="547"/>
                    </a:cubicBezTo>
                    <a:cubicBezTo>
                      <a:pt x="979" y="557"/>
                      <a:pt x="978" y="561"/>
                      <a:pt x="972" y="564"/>
                    </a:cubicBezTo>
                    <a:cubicBezTo>
                      <a:pt x="965" y="568"/>
                      <a:pt x="970" y="553"/>
                      <a:pt x="964" y="553"/>
                    </a:cubicBezTo>
                    <a:cubicBezTo>
                      <a:pt x="958" y="554"/>
                      <a:pt x="957" y="566"/>
                      <a:pt x="961" y="567"/>
                    </a:cubicBezTo>
                    <a:cubicBezTo>
                      <a:pt x="966" y="568"/>
                      <a:pt x="967" y="572"/>
                      <a:pt x="968" y="578"/>
                    </a:cubicBezTo>
                    <a:cubicBezTo>
                      <a:pt x="969" y="584"/>
                      <a:pt x="959" y="580"/>
                      <a:pt x="956" y="587"/>
                    </a:cubicBezTo>
                    <a:cubicBezTo>
                      <a:pt x="952" y="594"/>
                      <a:pt x="951" y="584"/>
                      <a:pt x="946" y="579"/>
                    </a:cubicBezTo>
                    <a:cubicBezTo>
                      <a:pt x="940" y="574"/>
                      <a:pt x="934" y="566"/>
                      <a:pt x="934" y="560"/>
                    </a:cubicBezTo>
                    <a:cubicBezTo>
                      <a:pt x="934" y="555"/>
                      <a:pt x="937" y="553"/>
                      <a:pt x="941" y="553"/>
                    </a:cubicBezTo>
                    <a:cubicBezTo>
                      <a:pt x="946" y="552"/>
                      <a:pt x="941" y="548"/>
                      <a:pt x="941" y="541"/>
                    </a:cubicBezTo>
                    <a:cubicBezTo>
                      <a:pt x="941" y="534"/>
                      <a:pt x="936" y="536"/>
                      <a:pt x="929" y="529"/>
                    </a:cubicBezTo>
                    <a:cubicBezTo>
                      <a:pt x="923" y="521"/>
                      <a:pt x="916" y="521"/>
                      <a:pt x="913" y="525"/>
                    </a:cubicBezTo>
                    <a:cubicBezTo>
                      <a:pt x="909" y="528"/>
                      <a:pt x="912" y="535"/>
                      <a:pt x="906" y="537"/>
                    </a:cubicBezTo>
                    <a:cubicBezTo>
                      <a:pt x="901" y="540"/>
                      <a:pt x="903" y="551"/>
                      <a:pt x="898" y="551"/>
                    </a:cubicBezTo>
                    <a:cubicBezTo>
                      <a:pt x="894" y="552"/>
                      <a:pt x="897" y="532"/>
                      <a:pt x="893" y="530"/>
                    </a:cubicBezTo>
                    <a:cubicBezTo>
                      <a:pt x="889" y="528"/>
                      <a:pt x="889" y="524"/>
                      <a:pt x="895" y="523"/>
                    </a:cubicBezTo>
                    <a:cubicBezTo>
                      <a:pt x="901" y="522"/>
                      <a:pt x="904" y="516"/>
                      <a:pt x="899" y="516"/>
                    </a:cubicBezTo>
                    <a:cubicBezTo>
                      <a:pt x="894" y="516"/>
                      <a:pt x="885" y="510"/>
                      <a:pt x="882" y="509"/>
                    </a:cubicBezTo>
                    <a:cubicBezTo>
                      <a:pt x="878" y="507"/>
                      <a:pt x="872" y="515"/>
                      <a:pt x="868" y="512"/>
                    </a:cubicBezTo>
                    <a:cubicBezTo>
                      <a:pt x="864" y="509"/>
                      <a:pt x="869" y="501"/>
                      <a:pt x="869" y="497"/>
                    </a:cubicBezTo>
                    <a:cubicBezTo>
                      <a:pt x="870" y="493"/>
                      <a:pt x="875" y="499"/>
                      <a:pt x="879" y="494"/>
                    </a:cubicBezTo>
                    <a:cubicBezTo>
                      <a:pt x="883" y="488"/>
                      <a:pt x="868" y="488"/>
                      <a:pt x="868" y="482"/>
                    </a:cubicBezTo>
                    <a:cubicBezTo>
                      <a:pt x="868" y="476"/>
                      <a:pt x="857" y="475"/>
                      <a:pt x="853" y="473"/>
                    </a:cubicBezTo>
                    <a:cubicBezTo>
                      <a:pt x="849" y="471"/>
                      <a:pt x="855" y="461"/>
                      <a:pt x="853" y="457"/>
                    </a:cubicBezTo>
                    <a:cubicBezTo>
                      <a:pt x="852" y="453"/>
                      <a:pt x="837" y="440"/>
                      <a:pt x="831" y="442"/>
                    </a:cubicBezTo>
                    <a:cubicBezTo>
                      <a:pt x="825" y="443"/>
                      <a:pt x="823" y="433"/>
                      <a:pt x="826" y="434"/>
                    </a:cubicBezTo>
                    <a:cubicBezTo>
                      <a:pt x="830" y="434"/>
                      <a:pt x="833" y="432"/>
                      <a:pt x="839" y="424"/>
                    </a:cubicBezTo>
                    <a:cubicBezTo>
                      <a:pt x="846" y="417"/>
                      <a:pt x="847" y="415"/>
                      <a:pt x="842" y="413"/>
                    </a:cubicBezTo>
                    <a:cubicBezTo>
                      <a:pt x="837" y="411"/>
                      <a:pt x="835" y="407"/>
                      <a:pt x="843" y="407"/>
                    </a:cubicBezTo>
                    <a:cubicBezTo>
                      <a:pt x="852" y="408"/>
                      <a:pt x="866" y="413"/>
                      <a:pt x="871" y="409"/>
                    </a:cubicBezTo>
                    <a:cubicBezTo>
                      <a:pt x="875" y="406"/>
                      <a:pt x="890" y="383"/>
                      <a:pt x="896" y="375"/>
                    </a:cubicBezTo>
                    <a:cubicBezTo>
                      <a:pt x="902" y="366"/>
                      <a:pt x="892" y="366"/>
                      <a:pt x="878" y="367"/>
                    </a:cubicBezTo>
                    <a:cubicBezTo>
                      <a:pt x="864" y="368"/>
                      <a:pt x="861" y="361"/>
                      <a:pt x="849" y="361"/>
                    </a:cubicBezTo>
                    <a:cubicBezTo>
                      <a:pt x="837" y="360"/>
                      <a:pt x="815" y="363"/>
                      <a:pt x="812" y="366"/>
                    </a:cubicBezTo>
                    <a:cubicBezTo>
                      <a:pt x="809" y="370"/>
                      <a:pt x="818" y="373"/>
                      <a:pt x="817" y="377"/>
                    </a:cubicBezTo>
                    <a:cubicBezTo>
                      <a:pt x="816" y="381"/>
                      <a:pt x="808" y="374"/>
                      <a:pt x="805" y="376"/>
                    </a:cubicBezTo>
                    <a:cubicBezTo>
                      <a:pt x="802" y="377"/>
                      <a:pt x="807" y="383"/>
                      <a:pt x="805" y="396"/>
                    </a:cubicBezTo>
                    <a:cubicBezTo>
                      <a:pt x="804" y="410"/>
                      <a:pt x="808" y="411"/>
                      <a:pt x="812" y="416"/>
                    </a:cubicBezTo>
                    <a:cubicBezTo>
                      <a:pt x="816" y="421"/>
                      <a:pt x="815" y="427"/>
                      <a:pt x="815" y="436"/>
                    </a:cubicBezTo>
                    <a:cubicBezTo>
                      <a:pt x="815" y="445"/>
                      <a:pt x="807" y="444"/>
                      <a:pt x="804" y="446"/>
                    </a:cubicBezTo>
                    <a:cubicBezTo>
                      <a:pt x="801" y="448"/>
                      <a:pt x="811" y="451"/>
                      <a:pt x="810" y="457"/>
                    </a:cubicBezTo>
                    <a:cubicBezTo>
                      <a:pt x="808" y="462"/>
                      <a:pt x="800" y="454"/>
                      <a:pt x="795" y="455"/>
                    </a:cubicBezTo>
                    <a:cubicBezTo>
                      <a:pt x="791" y="457"/>
                      <a:pt x="787" y="470"/>
                      <a:pt x="792" y="474"/>
                    </a:cubicBezTo>
                    <a:cubicBezTo>
                      <a:pt x="797" y="479"/>
                      <a:pt x="799" y="478"/>
                      <a:pt x="795" y="483"/>
                    </a:cubicBezTo>
                    <a:cubicBezTo>
                      <a:pt x="791" y="488"/>
                      <a:pt x="787" y="496"/>
                      <a:pt x="796" y="503"/>
                    </a:cubicBezTo>
                    <a:cubicBezTo>
                      <a:pt x="805" y="510"/>
                      <a:pt x="823" y="510"/>
                      <a:pt x="832" y="515"/>
                    </a:cubicBezTo>
                    <a:cubicBezTo>
                      <a:pt x="841" y="521"/>
                      <a:pt x="828" y="518"/>
                      <a:pt x="831" y="524"/>
                    </a:cubicBezTo>
                    <a:cubicBezTo>
                      <a:pt x="835" y="531"/>
                      <a:pt x="825" y="533"/>
                      <a:pt x="826" y="539"/>
                    </a:cubicBezTo>
                    <a:cubicBezTo>
                      <a:pt x="826" y="544"/>
                      <a:pt x="830" y="541"/>
                      <a:pt x="834" y="532"/>
                    </a:cubicBezTo>
                    <a:cubicBezTo>
                      <a:pt x="839" y="524"/>
                      <a:pt x="843" y="535"/>
                      <a:pt x="842" y="542"/>
                    </a:cubicBezTo>
                    <a:cubicBezTo>
                      <a:pt x="842" y="550"/>
                      <a:pt x="835" y="545"/>
                      <a:pt x="830" y="553"/>
                    </a:cubicBezTo>
                    <a:cubicBezTo>
                      <a:pt x="825" y="560"/>
                      <a:pt x="820" y="561"/>
                      <a:pt x="813" y="560"/>
                    </a:cubicBezTo>
                    <a:cubicBezTo>
                      <a:pt x="805" y="558"/>
                      <a:pt x="810" y="570"/>
                      <a:pt x="813" y="577"/>
                    </a:cubicBezTo>
                    <a:cubicBezTo>
                      <a:pt x="816" y="584"/>
                      <a:pt x="812" y="586"/>
                      <a:pt x="803" y="584"/>
                    </a:cubicBezTo>
                    <a:cubicBezTo>
                      <a:pt x="795" y="581"/>
                      <a:pt x="790" y="576"/>
                      <a:pt x="794" y="569"/>
                    </a:cubicBezTo>
                    <a:cubicBezTo>
                      <a:pt x="798" y="562"/>
                      <a:pt x="801" y="555"/>
                      <a:pt x="796" y="555"/>
                    </a:cubicBezTo>
                    <a:cubicBezTo>
                      <a:pt x="791" y="556"/>
                      <a:pt x="780" y="555"/>
                      <a:pt x="776" y="550"/>
                    </a:cubicBezTo>
                    <a:cubicBezTo>
                      <a:pt x="773" y="544"/>
                      <a:pt x="778" y="546"/>
                      <a:pt x="789" y="548"/>
                    </a:cubicBezTo>
                    <a:cubicBezTo>
                      <a:pt x="800" y="549"/>
                      <a:pt x="791" y="541"/>
                      <a:pt x="798" y="541"/>
                    </a:cubicBezTo>
                    <a:cubicBezTo>
                      <a:pt x="806" y="541"/>
                      <a:pt x="812" y="545"/>
                      <a:pt x="819" y="539"/>
                    </a:cubicBezTo>
                    <a:cubicBezTo>
                      <a:pt x="825" y="533"/>
                      <a:pt x="814" y="522"/>
                      <a:pt x="809" y="524"/>
                    </a:cubicBezTo>
                    <a:cubicBezTo>
                      <a:pt x="803" y="526"/>
                      <a:pt x="795" y="528"/>
                      <a:pt x="795" y="523"/>
                    </a:cubicBezTo>
                    <a:cubicBezTo>
                      <a:pt x="795" y="517"/>
                      <a:pt x="804" y="521"/>
                      <a:pt x="809" y="520"/>
                    </a:cubicBezTo>
                    <a:cubicBezTo>
                      <a:pt x="814" y="519"/>
                      <a:pt x="807" y="512"/>
                      <a:pt x="799" y="514"/>
                    </a:cubicBezTo>
                    <a:cubicBezTo>
                      <a:pt x="791" y="515"/>
                      <a:pt x="785" y="516"/>
                      <a:pt x="779" y="509"/>
                    </a:cubicBezTo>
                    <a:cubicBezTo>
                      <a:pt x="773" y="503"/>
                      <a:pt x="762" y="499"/>
                      <a:pt x="759" y="514"/>
                    </a:cubicBezTo>
                    <a:cubicBezTo>
                      <a:pt x="756" y="529"/>
                      <a:pt x="745" y="521"/>
                      <a:pt x="741" y="526"/>
                    </a:cubicBezTo>
                    <a:cubicBezTo>
                      <a:pt x="737" y="531"/>
                      <a:pt x="746" y="535"/>
                      <a:pt x="756" y="535"/>
                    </a:cubicBezTo>
                    <a:cubicBezTo>
                      <a:pt x="767" y="535"/>
                      <a:pt x="775" y="545"/>
                      <a:pt x="770" y="545"/>
                    </a:cubicBezTo>
                    <a:cubicBezTo>
                      <a:pt x="765" y="545"/>
                      <a:pt x="767" y="553"/>
                      <a:pt x="762" y="550"/>
                    </a:cubicBezTo>
                    <a:cubicBezTo>
                      <a:pt x="756" y="547"/>
                      <a:pt x="751" y="550"/>
                      <a:pt x="755" y="555"/>
                    </a:cubicBezTo>
                    <a:cubicBezTo>
                      <a:pt x="758" y="559"/>
                      <a:pt x="753" y="561"/>
                      <a:pt x="753" y="566"/>
                    </a:cubicBezTo>
                    <a:cubicBezTo>
                      <a:pt x="754" y="571"/>
                      <a:pt x="745" y="566"/>
                      <a:pt x="737" y="566"/>
                    </a:cubicBezTo>
                    <a:cubicBezTo>
                      <a:pt x="729" y="565"/>
                      <a:pt x="713" y="568"/>
                      <a:pt x="703" y="570"/>
                    </a:cubicBezTo>
                    <a:cubicBezTo>
                      <a:pt x="692" y="572"/>
                      <a:pt x="679" y="568"/>
                      <a:pt x="675" y="563"/>
                    </a:cubicBezTo>
                    <a:cubicBezTo>
                      <a:pt x="670" y="558"/>
                      <a:pt x="664" y="559"/>
                      <a:pt x="656" y="559"/>
                    </a:cubicBezTo>
                    <a:cubicBezTo>
                      <a:pt x="648" y="559"/>
                      <a:pt x="650" y="551"/>
                      <a:pt x="640" y="551"/>
                    </a:cubicBezTo>
                    <a:cubicBezTo>
                      <a:pt x="630" y="551"/>
                      <a:pt x="632" y="542"/>
                      <a:pt x="631" y="537"/>
                    </a:cubicBezTo>
                    <a:cubicBezTo>
                      <a:pt x="630" y="532"/>
                      <a:pt x="610" y="533"/>
                      <a:pt x="602" y="538"/>
                    </a:cubicBezTo>
                    <a:cubicBezTo>
                      <a:pt x="595" y="543"/>
                      <a:pt x="580" y="541"/>
                      <a:pt x="577" y="550"/>
                    </a:cubicBezTo>
                    <a:cubicBezTo>
                      <a:pt x="573" y="558"/>
                      <a:pt x="580" y="557"/>
                      <a:pt x="584" y="557"/>
                    </a:cubicBezTo>
                    <a:cubicBezTo>
                      <a:pt x="590" y="557"/>
                      <a:pt x="590" y="550"/>
                      <a:pt x="601" y="551"/>
                    </a:cubicBezTo>
                    <a:cubicBezTo>
                      <a:pt x="612" y="553"/>
                      <a:pt x="620" y="540"/>
                      <a:pt x="624" y="545"/>
                    </a:cubicBezTo>
                    <a:cubicBezTo>
                      <a:pt x="629" y="550"/>
                      <a:pt x="606" y="559"/>
                      <a:pt x="595" y="560"/>
                    </a:cubicBezTo>
                    <a:cubicBezTo>
                      <a:pt x="585" y="562"/>
                      <a:pt x="588" y="570"/>
                      <a:pt x="597" y="584"/>
                    </a:cubicBezTo>
                    <a:cubicBezTo>
                      <a:pt x="607" y="599"/>
                      <a:pt x="593" y="591"/>
                      <a:pt x="593" y="598"/>
                    </a:cubicBezTo>
                    <a:cubicBezTo>
                      <a:pt x="593" y="605"/>
                      <a:pt x="575" y="595"/>
                      <a:pt x="582" y="593"/>
                    </a:cubicBezTo>
                    <a:cubicBezTo>
                      <a:pt x="589" y="591"/>
                      <a:pt x="586" y="583"/>
                      <a:pt x="580" y="578"/>
                    </a:cubicBezTo>
                    <a:cubicBezTo>
                      <a:pt x="574" y="574"/>
                      <a:pt x="570" y="578"/>
                      <a:pt x="571" y="573"/>
                    </a:cubicBezTo>
                    <a:cubicBezTo>
                      <a:pt x="572" y="568"/>
                      <a:pt x="565" y="574"/>
                      <a:pt x="559" y="569"/>
                    </a:cubicBezTo>
                    <a:cubicBezTo>
                      <a:pt x="554" y="565"/>
                      <a:pt x="551" y="562"/>
                      <a:pt x="544" y="566"/>
                    </a:cubicBezTo>
                    <a:cubicBezTo>
                      <a:pt x="536" y="569"/>
                      <a:pt x="528" y="568"/>
                      <a:pt x="511" y="571"/>
                    </a:cubicBezTo>
                    <a:cubicBezTo>
                      <a:pt x="495" y="574"/>
                      <a:pt x="465" y="573"/>
                      <a:pt x="459" y="568"/>
                    </a:cubicBezTo>
                    <a:cubicBezTo>
                      <a:pt x="454" y="562"/>
                      <a:pt x="473" y="552"/>
                      <a:pt x="479" y="554"/>
                    </a:cubicBezTo>
                    <a:cubicBezTo>
                      <a:pt x="485" y="555"/>
                      <a:pt x="482" y="548"/>
                      <a:pt x="473" y="541"/>
                    </a:cubicBezTo>
                    <a:cubicBezTo>
                      <a:pt x="464" y="533"/>
                      <a:pt x="444" y="529"/>
                      <a:pt x="444" y="533"/>
                    </a:cubicBezTo>
                    <a:cubicBezTo>
                      <a:pt x="444" y="538"/>
                      <a:pt x="433" y="534"/>
                      <a:pt x="418" y="531"/>
                    </a:cubicBezTo>
                    <a:cubicBezTo>
                      <a:pt x="404" y="528"/>
                      <a:pt x="402" y="523"/>
                      <a:pt x="392" y="523"/>
                    </a:cubicBezTo>
                    <a:cubicBezTo>
                      <a:pt x="383" y="523"/>
                      <a:pt x="369" y="520"/>
                      <a:pt x="358" y="511"/>
                    </a:cubicBezTo>
                    <a:cubicBezTo>
                      <a:pt x="347" y="503"/>
                      <a:pt x="321" y="505"/>
                      <a:pt x="318" y="513"/>
                    </a:cubicBezTo>
                    <a:cubicBezTo>
                      <a:pt x="315" y="521"/>
                      <a:pt x="306" y="520"/>
                      <a:pt x="298" y="520"/>
                    </a:cubicBezTo>
                    <a:cubicBezTo>
                      <a:pt x="289" y="520"/>
                      <a:pt x="302" y="511"/>
                      <a:pt x="298" y="509"/>
                    </a:cubicBezTo>
                    <a:cubicBezTo>
                      <a:pt x="294" y="507"/>
                      <a:pt x="299" y="496"/>
                      <a:pt x="293" y="495"/>
                    </a:cubicBezTo>
                    <a:cubicBezTo>
                      <a:pt x="286" y="494"/>
                      <a:pt x="280" y="521"/>
                      <a:pt x="269" y="520"/>
                    </a:cubicBezTo>
                    <a:cubicBezTo>
                      <a:pt x="257" y="519"/>
                      <a:pt x="252" y="492"/>
                      <a:pt x="242" y="485"/>
                    </a:cubicBezTo>
                    <a:cubicBezTo>
                      <a:pt x="232" y="478"/>
                      <a:pt x="223" y="478"/>
                      <a:pt x="232" y="488"/>
                    </a:cubicBezTo>
                    <a:cubicBezTo>
                      <a:pt x="240" y="499"/>
                      <a:pt x="225" y="491"/>
                      <a:pt x="225" y="498"/>
                    </a:cubicBezTo>
                    <a:cubicBezTo>
                      <a:pt x="226" y="505"/>
                      <a:pt x="212" y="514"/>
                      <a:pt x="212" y="510"/>
                    </a:cubicBezTo>
                    <a:cubicBezTo>
                      <a:pt x="213" y="506"/>
                      <a:pt x="205" y="501"/>
                      <a:pt x="195" y="512"/>
                    </a:cubicBezTo>
                    <a:cubicBezTo>
                      <a:pt x="186" y="523"/>
                      <a:pt x="179" y="522"/>
                      <a:pt x="178" y="518"/>
                    </a:cubicBezTo>
                    <a:cubicBezTo>
                      <a:pt x="178" y="514"/>
                      <a:pt x="150" y="528"/>
                      <a:pt x="151" y="533"/>
                    </a:cubicBezTo>
                    <a:cubicBezTo>
                      <a:pt x="152" y="537"/>
                      <a:pt x="147" y="541"/>
                      <a:pt x="139" y="541"/>
                    </a:cubicBezTo>
                    <a:cubicBezTo>
                      <a:pt x="132" y="540"/>
                      <a:pt x="138" y="534"/>
                      <a:pt x="144" y="531"/>
                    </a:cubicBezTo>
                    <a:cubicBezTo>
                      <a:pt x="150" y="527"/>
                      <a:pt x="168" y="513"/>
                      <a:pt x="178" y="511"/>
                    </a:cubicBezTo>
                    <a:cubicBezTo>
                      <a:pt x="187" y="510"/>
                      <a:pt x="205" y="502"/>
                      <a:pt x="205" y="498"/>
                    </a:cubicBezTo>
                    <a:cubicBezTo>
                      <a:pt x="206" y="494"/>
                      <a:pt x="196" y="497"/>
                      <a:pt x="190" y="496"/>
                    </a:cubicBezTo>
                    <a:cubicBezTo>
                      <a:pt x="184" y="495"/>
                      <a:pt x="173" y="502"/>
                      <a:pt x="162" y="506"/>
                    </a:cubicBezTo>
                    <a:cubicBezTo>
                      <a:pt x="152" y="511"/>
                      <a:pt x="140" y="510"/>
                      <a:pt x="143" y="516"/>
                    </a:cubicBezTo>
                    <a:cubicBezTo>
                      <a:pt x="146" y="522"/>
                      <a:pt x="133" y="515"/>
                      <a:pt x="130" y="519"/>
                    </a:cubicBezTo>
                    <a:cubicBezTo>
                      <a:pt x="128" y="524"/>
                      <a:pt x="122" y="519"/>
                      <a:pt x="126" y="517"/>
                    </a:cubicBezTo>
                    <a:cubicBezTo>
                      <a:pt x="130" y="514"/>
                      <a:pt x="117" y="510"/>
                      <a:pt x="117" y="513"/>
                    </a:cubicBezTo>
                    <a:cubicBezTo>
                      <a:pt x="117" y="515"/>
                      <a:pt x="115" y="519"/>
                      <a:pt x="105" y="519"/>
                    </a:cubicBezTo>
                    <a:cubicBezTo>
                      <a:pt x="96" y="519"/>
                      <a:pt x="86" y="526"/>
                      <a:pt x="93" y="530"/>
                    </a:cubicBezTo>
                    <a:cubicBezTo>
                      <a:pt x="99" y="535"/>
                      <a:pt x="103" y="537"/>
                      <a:pt x="100" y="541"/>
                    </a:cubicBezTo>
                    <a:cubicBezTo>
                      <a:pt x="97" y="544"/>
                      <a:pt x="87" y="532"/>
                      <a:pt x="73" y="533"/>
                    </a:cubicBezTo>
                    <a:cubicBezTo>
                      <a:pt x="59" y="535"/>
                      <a:pt x="32" y="518"/>
                      <a:pt x="32" y="514"/>
                    </a:cubicBezTo>
                    <a:cubicBezTo>
                      <a:pt x="32" y="511"/>
                      <a:pt x="13" y="513"/>
                      <a:pt x="0" y="512"/>
                    </a:cubicBezTo>
                    <a:cubicBezTo>
                      <a:pt x="0" y="782"/>
                      <a:pt x="0" y="782"/>
                      <a:pt x="0" y="782"/>
                    </a:cubicBezTo>
                    <a:cubicBezTo>
                      <a:pt x="0" y="782"/>
                      <a:pt x="6" y="787"/>
                      <a:pt x="9" y="784"/>
                    </a:cubicBezTo>
                    <a:cubicBezTo>
                      <a:pt x="12" y="781"/>
                      <a:pt x="16" y="785"/>
                      <a:pt x="25" y="781"/>
                    </a:cubicBezTo>
                    <a:cubicBezTo>
                      <a:pt x="34" y="777"/>
                      <a:pt x="37" y="786"/>
                      <a:pt x="37" y="790"/>
                    </a:cubicBezTo>
                    <a:cubicBezTo>
                      <a:pt x="37" y="794"/>
                      <a:pt x="50" y="801"/>
                      <a:pt x="55" y="807"/>
                    </a:cubicBezTo>
                    <a:cubicBezTo>
                      <a:pt x="60" y="814"/>
                      <a:pt x="63" y="820"/>
                      <a:pt x="68" y="816"/>
                    </a:cubicBezTo>
                    <a:cubicBezTo>
                      <a:pt x="74" y="813"/>
                      <a:pt x="85" y="811"/>
                      <a:pt x="85" y="804"/>
                    </a:cubicBezTo>
                    <a:cubicBezTo>
                      <a:pt x="85" y="797"/>
                      <a:pt x="109" y="796"/>
                      <a:pt x="109" y="805"/>
                    </a:cubicBezTo>
                    <a:cubicBezTo>
                      <a:pt x="109" y="814"/>
                      <a:pt x="133" y="824"/>
                      <a:pt x="147" y="848"/>
                    </a:cubicBezTo>
                    <a:cubicBezTo>
                      <a:pt x="160" y="872"/>
                      <a:pt x="158" y="877"/>
                      <a:pt x="178" y="885"/>
                    </a:cubicBezTo>
                    <a:cubicBezTo>
                      <a:pt x="198" y="893"/>
                      <a:pt x="197" y="897"/>
                      <a:pt x="195" y="904"/>
                    </a:cubicBezTo>
                    <a:cubicBezTo>
                      <a:pt x="192" y="911"/>
                      <a:pt x="207" y="914"/>
                      <a:pt x="198" y="920"/>
                    </a:cubicBezTo>
                    <a:cubicBezTo>
                      <a:pt x="195" y="922"/>
                      <a:pt x="191" y="925"/>
                      <a:pt x="186" y="929"/>
                    </a:cubicBezTo>
                    <a:cubicBezTo>
                      <a:pt x="187" y="932"/>
                      <a:pt x="190" y="934"/>
                      <a:pt x="194" y="938"/>
                    </a:cubicBezTo>
                    <a:cubicBezTo>
                      <a:pt x="198" y="941"/>
                      <a:pt x="185" y="941"/>
                      <a:pt x="189" y="945"/>
                    </a:cubicBezTo>
                    <a:cubicBezTo>
                      <a:pt x="193" y="948"/>
                      <a:pt x="188" y="954"/>
                      <a:pt x="192" y="958"/>
                    </a:cubicBezTo>
                    <a:cubicBezTo>
                      <a:pt x="196" y="963"/>
                      <a:pt x="203" y="961"/>
                      <a:pt x="207" y="957"/>
                    </a:cubicBezTo>
                    <a:cubicBezTo>
                      <a:pt x="212" y="954"/>
                      <a:pt x="215" y="962"/>
                      <a:pt x="211" y="968"/>
                    </a:cubicBezTo>
                    <a:cubicBezTo>
                      <a:pt x="208" y="974"/>
                      <a:pt x="215" y="978"/>
                      <a:pt x="219" y="974"/>
                    </a:cubicBezTo>
                    <a:cubicBezTo>
                      <a:pt x="222" y="969"/>
                      <a:pt x="230" y="981"/>
                      <a:pt x="233" y="982"/>
                    </a:cubicBezTo>
                    <a:cubicBezTo>
                      <a:pt x="237" y="984"/>
                      <a:pt x="240" y="990"/>
                      <a:pt x="234" y="990"/>
                    </a:cubicBezTo>
                    <a:cubicBezTo>
                      <a:pt x="228" y="990"/>
                      <a:pt x="229" y="1001"/>
                      <a:pt x="234" y="1001"/>
                    </a:cubicBezTo>
                    <a:cubicBezTo>
                      <a:pt x="238" y="1001"/>
                      <a:pt x="237" y="1007"/>
                      <a:pt x="237" y="1010"/>
                    </a:cubicBezTo>
                    <a:cubicBezTo>
                      <a:pt x="237" y="1014"/>
                      <a:pt x="251" y="1019"/>
                      <a:pt x="256" y="1017"/>
                    </a:cubicBezTo>
                    <a:cubicBezTo>
                      <a:pt x="261" y="1016"/>
                      <a:pt x="266" y="1020"/>
                      <a:pt x="268" y="1025"/>
                    </a:cubicBezTo>
                    <a:cubicBezTo>
                      <a:pt x="271" y="1029"/>
                      <a:pt x="280" y="1032"/>
                      <a:pt x="284" y="1029"/>
                    </a:cubicBezTo>
                    <a:cubicBezTo>
                      <a:pt x="287" y="1027"/>
                      <a:pt x="289" y="1035"/>
                      <a:pt x="290" y="1040"/>
                    </a:cubicBezTo>
                    <a:cubicBezTo>
                      <a:pt x="291" y="1045"/>
                      <a:pt x="299" y="1042"/>
                      <a:pt x="304" y="1042"/>
                    </a:cubicBezTo>
                    <a:cubicBezTo>
                      <a:pt x="308" y="1042"/>
                      <a:pt x="311" y="1048"/>
                      <a:pt x="314" y="1047"/>
                    </a:cubicBezTo>
                    <a:cubicBezTo>
                      <a:pt x="321" y="1044"/>
                      <a:pt x="323" y="1056"/>
                      <a:pt x="328" y="1064"/>
                    </a:cubicBezTo>
                    <a:cubicBezTo>
                      <a:pt x="814" y="1061"/>
                      <a:pt x="814" y="1061"/>
                      <a:pt x="814" y="1061"/>
                    </a:cubicBezTo>
                    <a:cubicBezTo>
                      <a:pt x="814" y="1061"/>
                      <a:pt x="814" y="1049"/>
                      <a:pt x="820" y="1053"/>
                    </a:cubicBezTo>
                    <a:cubicBezTo>
                      <a:pt x="826" y="1057"/>
                      <a:pt x="820" y="1064"/>
                      <a:pt x="827" y="1067"/>
                    </a:cubicBezTo>
                    <a:cubicBezTo>
                      <a:pt x="834" y="1069"/>
                      <a:pt x="839" y="1073"/>
                      <a:pt x="842" y="1072"/>
                    </a:cubicBezTo>
                    <a:cubicBezTo>
                      <a:pt x="846" y="1070"/>
                      <a:pt x="852" y="1065"/>
                      <a:pt x="858" y="1072"/>
                    </a:cubicBezTo>
                    <a:cubicBezTo>
                      <a:pt x="865" y="1080"/>
                      <a:pt x="869" y="1073"/>
                      <a:pt x="873" y="1078"/>
                    </a:cubicBezTo>
                    <a:cubicBezTo>
                      <a:pt x="877" y="1083"/>
                      <a:pt x="883" y="1086"/>
                      <a:pt x="888" y="1081"/>
                    </a:cubicBezTo>
                    <a:cubicBezTo>
                      <a:pt x="892" y="1076"/>
                      <a:pt x="906" y="1082"/>
                      <a:pt x="913" y="1084"/>
                    </a:cubicBezTo>
                    <a:cubicBezTo>
                      <a:pt x="922" y="1077"/>
                      <a:pt x="929" y="1063"/>
                      <a:pt x="936" y="1063"/>
                    </a:cubicBezTo>
                    <a:cubicBezTo>
                      <a:pt x="947" y="1063"/>
                      <a:pt x="972" y="1065"/>
                      <a:pt x="974" y="1078"/>
                    </a:cubicBezTo>
                    <a:cubicBezTo>
                      <a:pt x="976" y="1092"/>
                      <a:pt x="991" y="1079"/>
                      <a:pt x="993" y="1092"/>
                    </a:cubicBezTo>
                    <a:cubicBezTo>
                      <a:pt x="994" y="1102"/>
                      <a:pt x="1004" y="1111"/>
                      <a:pt x="1003" y="1116"/>
                    </a:cubicBezTo>
                    <a:cubicBezTo>
                      <a:pt x="1006" y="1118"/>
                      <a:pt x="1009" y="1121"/>
                      <a:pt x="1013" y="1123"/>
                    </a:cubicBezTo>
                    <a:cubicBezTo>
                      <a:pt x="1018" y="1122"/>
                      <a:pt x="1031" y="1124"/>
                      <a:pt x="1040" y="1127"/>
                    </a:cubicBezTo>
                    <a:cubicBezTo>
                      <a:pt x="1051" y="1131"/>
                      <a:pt x="1067" y="1122"/>
                      <a:pt x="1073" y="1135"/>
                    </a:cubicBezTo>
                    <a:cubicBezTo>
                      <a:pt x="1078" y="1149"/>
                      <a:pt x="1091" y="1159"/>
                      <a:pt x="1079" y="1160"/>
                    </a:cubicBezTo>
                    <a:cubicBezTo>
                      <a:pt x="1069" y="1160"/>
                      <a:pt x="1055" y="1146"/>
                      <a:pt x="1056" y="1154"/>
                    </a:cubicBezTo>
                    <a:cubicBezTo>
                      <a:pt x="1057" y="1162"/>
                      <a:pt x="1051" y="1158"/>
                      <a:pt x="1051" y="1170"/>
                    </a:cubicBezTo>
                    <a:cubicBezTo>
                      <a:pt x="1051" y="1182"/>
                      <a:pt x="1043" y="1198"/>
                      <a:pt x="1038" y="1197"/>
                    </a:cubicBezTo>
                    <a:cubicBezTo>
                      <a:pt x="1038" y="1197"/>
                      <a:pt x="1038" y="1197"/>
                      <a:pt x="1038" y="1197"/>
                    </a:cubicBezTo>
                    <a:cubicBezTo>
                      <a:pt x="1037" y="1201"/>
                      <a:pt x="1037" y="1207"/>
                      <a:pt x="1041" y="1211"/>
                    </a:cubicBezTo>
                    <a:cubicBezTo>
                      <a:pt x="1046" y="1207"/>
                      <a:pt x="1055" y="1199"/>
                      <a:pt x="1062" y="1200"/>
                    </a:cubicBezTo>
                    <a:cubicBezTo>
                      <a:pt x="1074" y="1200"/>
                      <a:pt x="1077" y="1207"/>
                      <a:pt x="1085" y="1202"/>
                    </a:cubicBezTo>
                    <a:cubicBezTo>
                      <a:pt x="1093" y="1196"/>
                      <a:pt x="1094" y="1194"/>
                      <a:pt x="1096" y="1198"/>
                    </a:cubicBezTo>
                    <a:cubicBezTo>
                      <a:pt x="1096" y="1199"/>
                      <a:pt x="1096" y="1199"/>
                      <a:pt x="1096" y="1200"/>
                    </a:cubicBezTo>
                    <a:cubicBezTo>
                      <a:pt x="1099" y="1198"/>
                      <a:pt x="1101" y="1197"/>
                      <a:pt x="1101" y="1195"/>
                    </a:cubicBezTo>
                    <a:cubicBezTo>
                      <a:pt x="1101" y="1193"/>
                      <a:pt x="1101" y="1191"/>
                      <a:pt x="1100" y="1188"/>
                    </a:cubicBezTo>
                    <a:cubicBezTo>
                      <a:pt x="1092" y="1190"/>
                      <a:pt x="1090" y="1190"/>
                      <a:pt x="1087" y="1185"/>
                    </a:cubicBezTo>
                    <a:cubicBezTo>
                      <a:pt x="1084" y="1177"/>
                      <a:pt x="1111" y="1169"/>
                      <a:pt x="1123" y="1171"/>
                    </a:cubicBezTo>
                    <a:cubicBezTo>
                      <a:pt x="1135" y="1172"/>
                      <a:pt x="1144" y="1164"/>
                      <a:pt x="1148" y="1169"/>
                    </a:cubicBezTo>
                    <a:cubicBezTo>
                      <a:pt x="1155" y="1162"/>
                      <a:pt x="1168" y="1151"/>
                      <a:pt x="1171" y="1151"/>
                    </a:cubicBezTo>
                    <a:cubicBezTo>
                      <a:pt x="1176" y="1151"/>
                      <a:pt x="1232" y="1151"/>
                      <a:pt x="1232" y="1151"/>
                    </a:cubicBezTo>
                    <a:cubicBezTo>
                      <a:pt x="1232" y="1151"/>
                      <a:pt x="1251" y="1139"/>
                      <a:pt x="1254" y="1128"/>
                    </a:cubicBezTo>
                    <a:cubicBezTo>
                      <a:pt x="1256" y="1117"/>
                      <a:pt x="1269" y="1091"/>
                      <a:pt x="1276" y="1096"/>
                    </a:cubicBezTo>
                    <a:cubicBezTo>
                      <a:pt x="1283" y="1102"/>
                      <a:pt x="1299" y="1098"/>
                      <a:pt x="1300" y="1103"/>
                    </a:cubicBezTo>
                    <a:cubicBezTo>
                      <a:pt x="1300" y="1108"/>
                      <a:pt x="1294" y="1126"/>
                      <a:pt x="1315" y="1152"/>
                    </a:cubicBezTo>
                    <a:cubicBezTo>
                      <a:pt x="1322" y="1148"/>
                      <a:pt x="1329" y="1144"/>
                      <a:pt x="1333" y="1144"/>
                    </a:cubicBezTo>
                    <a:cubicBezTo>
                      <a:pt x="1340" y="1145"/>
                      <a:pt x="1351" y="1135"/>
                      <a:pt x="1354" y="1130"/>
                    </a:cubicBezTo>
                    <a:cubicBezTo>
                      <a:pt x="1357" y="1124"/>
                      <a:pt x="1361" y="1135"/>
                      <a:pt x="1355" y="1137"/>
                    </a:cubicBezTo>
                    <a:cubicBezTo>
                      <a:pt x="1349" y="1139"/>
                      <a:pt x="1360" y="1144"/>
                      <a:pt x="1371" y="1143"/>
                    </a:cubicBezTo>
                    <a:cubicBezTo>
                      <a:pt x="1382" y="1143"/>
                      <a:pt x="1366" y="1147"/>
                      <a:pt x="1358" y="1147"/>
                    </a:cubicBezTo>
                    <a:cubicBezTo>
                      <a:pt x="1349" y="1146"/>
                      <a:pt x="1346" y="1148"/>
                      <a:pt x="1335" y="1159"/>
                    </a:cubicBezTo>
                    <a:cubicBezTo>
                      <a:pt x="1324" y="1169"/>
                      <a:pt x="1327" y="1173"/>
                      <a:pt x="1333" y="1178"/>
                    </a:cubicBezTo>
                    <a:cubicBezTo>
                      <a:pt x="1339" y="1184"/>
                      <a:pt x="1347" y="1181"/>
                      <a:pt x="1356" y="1174"/>
                    </a:cubicBezTo>
                    <a:cubicBezTo>
                      <a:pt x="1365" y="1166"/>
                      <a:pt x="1364" y="1159"/>
                      <a:pt x="1373" y="1159"/>
                    </a:cubicBezTo>
                    <a:cubicBezTo>
                      <a:pt x="1382" y="1160"/>
                      <a:pt x="1404" y="1151"/>
                      <a:pt x="1414" y="1148"/>
                    </a:cubicBezTo>
                    <a:cubicBezTo>
                      <a:pt x="1423" y="1145"/>
                      <a:pt x="1417" y="1144"/>
                      <a:pt x="1417" y="1139"/>
                    </a:cubicBezTo>
                    <a:cubicBezTo>
                      <a:pt x="1417" y="1135"/>
                      <a:pt x="1434" y="1135"/>
                      <a:pt x="1441" y="1131"/>
                    </a:cubicBezTo>
                    <a:cubicBezTo>
                      <a:pt x="1447" y="1126"/>
                      <a:pt x="1439" y="1123"/>
                      <a:pt x="1434" y="1124"/>
                    </a:cubicBezTo>
                    <a:close/>
                    <a:moveTo>
                      <a:pt x="416" y="617"/>
                    </a:moveTo>
                    <a:cubicBezTo>
                      <a:pt x="406" y="629"/>
                      <a:pt x="402" y="631"/>
                      <a:pt x="392" y="629"/>
                    </a:cubicBezTo>
                    <a:cubicBezTo>
                      <a:pt x="381" y="628"/>
                      <a:pt x="375" y="633"/>
                      <a:pt x="380" y="637"/>
                    </a:cubicBezTo>
                    <a:cubicBezTo>
                      <a:pt x="385" y="640"/>
                      <a:pt x="385" y="643"/>
                      <a:pt x="375" y="646"/>
                    </a:cubicBezTo>
                    <a:cubicBezTo>
                      <a:pt x="364" y="648"/>
                      <a:pt x="356" y="657"/>
                      <a:pt x="352" y="656"/>
                    </a:cubicBezTo>
                    <a:cubicBezTo>
                      <a:pt x="348" y="655"/>
                      <a:pt x="371" y="639"/>
                      <a:pt x="365" y="634"/>
                    </a:cubicBezTo>
                    <a:cubicBezTo>
                      <a:pt x="359" y="630"/>
                      <a:pt x="344" y="642"/>
                      <a:pt x="344" y="647"/>
                    </a:cubicBezTo>
                    <a:cubicBezTo>
                      <a:pt x="344" y="652"/>
                      <a:pt x="334" y="653"/>
                      <a:pt x="328" y="652"/>
                    </a:cubicBezTo>
                    <a:cubicBezTo>
                      <a:pt x="322" y="652"/>
                      <a:pt x="315" y="646"/>
                      <a:pt x="320" y="646"/>
                    </a:cubicBezTo>
                    <a:cubicBezTo>
                      <a:pt x="326" y="645"/>
                      <a:pt x="322" y="639"/>
                      <a:pt x="330" y="635"/>
                    </a:cubicBezTo>
                    <a:cubicBezTo>
                      <a:pt x="338" y="632"/>
                      <a:pt x="329" y="628"/>
                      <a:pt x="331" y="624"/>
                    </a:cubicBezTo>
                    <a:cubicBezTo>
                      <a:pt x="334" y="621"/>
                      <a:pt x="350" y="628"/>
                      <a:pt x="351" y="621"/>
                    </a:cubicBezTo>
                    <a:cubicBezTo>
                      <a:pt x="351" y="615"/>
                      <a:pt x="334" y="610"/>
                      <a:pt x="329" y="614"/>
                    </a:cubicBezTo>
                    <a:cubicBezTo>
                      <a:pt x="323" y="617"/>
                      <a:pt x="310" y="626"/>
                      <a:pt x="294" y="619"/>
                    </a:cubicBezTo>
                    <a:cubicBezTo>
                      <a:pt x="289" y="617"/>
                      <a:pt x="333" y="612"/>
                      <a:pt x="341" y="606"/>
                    </a:cubicBezTo>
                    <a:cubicBezTo>
                      <a:pt x="348" y="599"/>
                      <a:pt x="382" y="591"/>
                      <a:pt x="384" y="597"/>
                    </a:cubicBezTo>
                    <a:cubicBezTo>
                      <a:pt x="387" y="603"/>
                      <a:pt x="366" y="607"/>
                      <a:pt x="376" y="613"/>
                    </a:cubicBezTo>
                    <a:cubicBezTo>
                      <a:pt x="386" y="619"/>
                      <a:pt x="403" y="615"/>
                      <a:pt x="406" y="609"/>
                    </a:cubicBezTo>
                    <a:cubicBezTo>
                      <a:pt x="410" y="603"/>
                      <a:pt x="426" y="604"/>
                      <a:pt x="416" y="617"/>
                    </a:cubicBezTo>
                    <a:close/>
                    <a:moveTo>
                      <a:pt x="515" y="742"/>
                    </a:moveTo>
                    <a:cubicBezTo>
                      <a:pt x="503" y="753"/>
                      <a:pt x="504" y="750"/>
                      <a:pt x="493" y="752"/>
                    </a:cubicBezTo>
                    <a:cubicBezTo>
                      <a:pt x="482" y="754"/>
                      <a:pt x="491" y="764"/>
                      <a:pt x="478" y="765"/>
                    </a:cubicBezTo>
                    <a:cubicBezTo>
                      <a:pt x="465" y="766"/>
                      <a:pt x="435" y="768"/>
                      <a:pt x="430" y="760"/>
                    </a:cubicBezTo>
                    <a:cubicBezTo>
                      <a:pt x="429" y="758"/>
                      <a:pt x="447" y="760"/>
                      <a:pt x="448" y="755"/>
                    </a:cubicBezTo>
                    <a:cubicBezTo>
                      <a:pt x="449" y="749"/>
                      <a:pt x="454" y="741"/>
                      <a:pt x="462" y="741"/>
                    </a:cubicBezTo>
                    <a:cubicBezTo>
                      <a:pt x="470" y="741"/>
                      <a:pt x="469" y="731"/>
                      <a:pt x="457" y="724"/>
                    </a:cubicBezTo>
                    <a:cubicBezTo>
                      <a:pt x="444" y="718"/>
                      <a:pt x="475" y="714"/>
                      <a:pt x="482" y="724"/>
                    </a:cubicBezTo>
                    <a:cubicBezTo>
                      <a:pt x="489" y="734"/>
                      <a:pt x="502" y="741"/>
                      <a:pt x="509" y="734"/>
                    </a:cubicBezTo>
                    <a:cubicBezTo>
                      <a:pt x="516" y="727"/>
                      <a:pt x="557" y="707"/>
                      <a:pt x="557" y="716"/>
                    </a:cubicBezTo>
                    <a:cubicBezTo>
                      <a:pt x="557" y="726"/>
                      <a:pt x="527" y="732"/>
                      <a:pt x="515" y="742"/>
                    </a:cubicBezTo>
                    <a:close/>
                    <a:moveTo>
                      <a:pt x="787" y="1027"/>
                    </a:moveTo>
                    <a:cubicBezTo>
                      <a:pt x="778" y="1028"/>
                      <a:pt x="788" y="1004"/>
                      <a:pt x="772" y="995"/>
                    </a:cubicBezTo>
                    <a:cubicBezTo>
                      <a:pt x="754" y="985"/>
                      <a:pt x="746" y="966"/>
                      <a:pt x="746" y="956"/>
                    </a:cubicBezTo>
                    <a:cubicBezTo>
                      <a:pt x="746" y="946"/>
                      <a:pt x="761" y="941"/>
                      <a:pt x="767" y="949"/>
                    </a:cubicBezTo>
                    <a:cubicBezTo>
                      <a:pt x="774" y="957"/>
                      <a:pt x="783" y="989"/>
                      <a:pt x="789" y="999"/>
                    </a:cubicBezTo>
                    <a:cubicBezTo>
                      <a:pt x="794" y="1009"/>
                      <a:pt x="794" y="1026"/>
                      <a:pt x="787" y="1027"/>
                    </a:cubicBezTo>
                    <a:close/>
                  </a:path>
                </a:pathLst>
              </a:custGeom>
              <a:solidFill>
                <a:srgbClr val="00B050"/>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95" name="Freeform 1634">
                <a:extLst>
                  <a:ext uri="{FF2B5EF4-FFF2-40B4-BE49-F238E27FC236}">
                    <a16:creationId xmlns:a16="http://schemas.microsoft.com/office/drawing/2014/main" id="{199FC4D4-A468-4699-9EC8-5C5F04A3F5B1}"/>
                  </a:ext>
                </a:extLst>
              </p:cNvPr>
              <p:cNvSpPr>
                <a:spLocks noEditPoints="1"/>
              </p:cNvSpPr>
              <p:nvPr/>
            </p:nvSpPr>
            <p:spPr bwMode="auto">
              <a:xfrm>
                <a:off x="914431" y="1346244"/>
                <a:ext cx="2301957" cy="1524051"/>
              </a:xfrm>
              <a:custGeom>
                <a:avLst/>
                <a:gdLst>
                  <a:gd name="T0" fmla="*/ 547 w 1794"/>
                  <a:gd name="T1" fmla="*/ 358 h 1217"/>
                  <a:gd name="T2" fmla="*/ 479 w 1794"/>
                  <a:gd name="T3" fmla="*/ 54 h 1217"/>
                  <a:gd name="T4" fmla="*/ 290 w 1794"/>
                  <a:gd name="T5" fmla="*/ 31 h 1217"/>
                  <a:gd name="T6" fmla="*/ 211 w 1794"/>
                  <a:gd name="T7" fmla="*/ 15 h 1217"/>
                  <a:gd name="T8" fmla="*/ 145 w 1794"/>
                  <a:gd name="T9" fmla="*/ 32 h 1217"/>
                  <a:gd name="T10" fmla="*/ 29 w 1794"/>
                  <a:gd name="T11" fmla="*/ 92 h 1217"/>
                  <a:gd name="T12" fmla="*/ 111 w 1794"/>
                  <a:gd name="T13" fmla="*/ 160 h 1217"/>
                  <a:gd name="T14" fmla="*/ 26 w 1794"/>
                  <a:gd name="T15" fmla="*/ 165 h 1217"/>
                  <a:gd name="T16" fmla="*/ 92 w 1794"/>
                  <a:gd name="T17" fmla="*/ 212 h 1217"/>
                  <a:gd name="T18" fmla="*/ 67 w 1794"/>
                  <a:gd name="T19" fmla="*/ 246 h 1217"/>
                  <a:gd name="T20" fmla="*/ 71 w 1794"/>
                  <a:gd name="T21" fmla="*/ 341 h 1217"/>
                  <a:gd name="T22" fmla="*/ 149 w 1794"/>
                  <a:gd name="T23" fmla="*/ 368 h 1217"/>
                  <a:gd name="T24" fmla="*/ 159 w 1794"/>
                  <a:gd name="T25" fmla="*/ 419 h 1217"/>
                  <a:gd name="T26" fmla="*/ 131 w 1794"/>
                  <a:gd name="T27" fmla="*/ 448 h 1217"/>
                  <a:gd name="T28" fmla="*/ 229 w 1794"/>
                  <a:gd name="T29" fmla="*/ 390 h 1217"/>
                  <a:gd name="T30" fmla="*/ 270 w 1794"/>
                  <a:gd name="T31" fmla="*/ 333 h 1217"/>
                  <a:gd name="T32" fmla="*/ 298 w 1794"/>
                  <a:gd name="T33" fmla="*/ 313 h 1217"/>
                  <a:gd name="T34" fmla="*/ 353 w 1794"/>
                  <a:gd name="T35" fmla="*/ 336 h 1217"/>
                  <a:gd name="T36" fmla="*/ 388 w 1794"/>
                  <a:gd name="T37" fmla="*/ 314 h 1217"/>
                  <a:gd name="T38" fmla="*/ 431 w 1794"/>
                  <a:gd name="T39" fmla="*/ 332 h 1217"/>
                  <a:gd name="T40" fmla="*/ 532 w 1794"/>
                  <a:gd name="T41" fmla="*/ 362 h 1217"/>
                  <a:gd name="T42" fmla="*/ 587 w 1794"/>
                  <a:gd name="T43" fmla="*/ 387 h 1217"/>
                  <a:gd name="T44" fmla="*/ 589 w 1794"/>
                  <a:gd name="T45" fmla="*/ 408 h 1217"/>
                  <a:gd name="T46" fmla="*/ 608 w 1794"/>
                  <a:gd name="T47" fmla="*/ 410 h 1217"/>
                  <a:gd name="T48" fmla="*/ 627 w 1794"/>
                  <a:gd name="T49" fmla="*/ 428 h 1217"/>
                  <a:gd name="T50" fmla="*/ 619 w 1794"/>
                  <a:gd name="T51" fmla="*/ 468 h 1217"/>
                  <a:gd name="T52" fmla="*/ 658 w 1794"/>
                  <a:gd name="T53" fmla="*/ 467 h 1217"/>
                  <a:gd name="T54" fmla="*/ 23 w 1794"/>
                  <a:gd name="T55" fmla="*/ 488 h 1217"/>
                  <a:gd name="T56" fmla="*/ 278 w 1794"/>
                  <a:gd name="T57" fmla="*/ 374 h 1217"/>
                  <a:gd name="T58" fmla="*/ 276 w 1794"/>
                  <a:gd name="T59" fmla="*/ 399 h 1217"/>
                  <a:gd name="T60" fmla="*/ 38 w 1794"/>
                  <a:gd name="T61" fmla="*/ 341 h 1217"/>
                  <a:gd name="T62" fmla="*/ 220 w 1794"/>
                  <a:gd name="T63" fmla="*/ 1192 h 1217"/>
                  <a:gd name="T64" fmla="*/ 146 w 1794"/>
                  <a:gd name="T65" fmla="*/ 1157 h 1217"/>
                  <a:gd name="T66" fmla="*/ 1733 w 1794"/>
                  <a:gd name="T67" fmla="*/ 670 h 1217"/>
                  <a:gd name="T68" fmla="*/ 1579 w 1794"/>
                  <a:gd name="T69" fmla="*/ 730 h 1217"/>
                  <a:gd name="T70" fmla="*/ 1520 w 1794"/>
                  <a:gd name="T71" fmla="*/ 753 h 1217"/>
                  <a:gd name="T72" fmla="*/ 1453 w 1794"/>
                  <a:gd name="T73" fmla="*/ 698 h 1217"/>
                  <a:gd name="T74" fmla="*/ 1490 w 1794"/>
                  <a:gd name="T75" fmla="*/ 667 h 1217"/>
                  <a:gd name="T76" fmla="*/ 1417 w 1794"/>
                  <a:gd name="T77" fmla="*/ 649 h 1217"/>
                  <a:gd name="T78" fmla="*/ 1367 w 1794"/>
                  <a:gd name="T79" fmla="*/ 623 h 1217"/>
                  <a:gd name="T80" fmla="*/ 1293 w 1794"/>
                  <a:gd name="T81" fmla="*/ 603 h 1217"/>
                  <a:gd name="T82" fmla="*/ 801 w 1794"/>
                  <a:gd name="T83" fmla="*/ 624 h 1217"/>
                  <a:gd name="T84" fmla="*/ 787 w 1794"/>
                  <a:gd name="T85" fmla="*/ 665 h 1217"/>
                  <a:gd name="T86" fmla="*/ 790 w 1794"/>
                  <a:gd name="T87" fmla="*/ 826 h 1217"/>
                  <a:gd name="T88" fmla="*/ 849 w 1794"/>
                  <a:gd name="T89" fmla="*/ 913 h 1217"/>
                  <a:gd name="T90" fmla="*/ 966 w 1794"/>
                  <a:gd name="T91" fmla="*/ 960 h 1217"/>
                  <a:gd name="T92" fmla="*/ 1126 w 1794"/>
                  <a:gd name="T93" fmla="*/ 1000 h 1217"/>
                  <a:gd name="T94" fmla="*/ 1219 w 1794"/>
                  <a:gd name="T95" fmla="*/ 1061 h 1217"/>
                  <a:gd name="T96" fmla="*/ 1268 w 1794"/>
                  <a:gd name="T97" fmla="*/ 1033 h 1217"/>
                  <a:gd name="T98" fmla="*/ 1333 w 1794"/>
                  <a:gd name="T99" fmla="*/ 1006 h 1217"/>
                  <a:gd name="T100" fmla="*/ 1394 w 1794"/>
                  <a:gd name="T101" fmla="*/ 1012 h 1217"/>
                  <a:gd name="T102" fmla="*/ 1465 w 1794"/>
                  <a:gd name="T103" fmla="*/ 1006 h 1217"/>
                  <a:gd name="T104" fmla="*/ 1526 w 1794"/>
                  <a:gd name="T105" fmla="*/ 1078 h 1217"/>
                  <a:gd name="T106" fmla="*/ 1535 w 1794"/>
                  <a:gd name="T107" fmla="*/ 988 h 1217"/>
                  <a:gd name="T108" fmla="*/ 1616 w 1794"/>
                  <a:gd name="T109" fmla="*/ 899 h 1217"/>
                  <a:gd name="T110" fmla="*/ 1625 w 1794"/>
                  <a:gd name="T111" fmla="*/ 857 h 1217"/>
                  <a:gd name="T112" fmla="*/ 1632 w 1794"/>
                  <a:gd name="T113" fmla="*/ 851 h 1217"/>
                  <a:gd name="T114" fmla="*/ 1675 w 1794"/>
                  <a:gd name="T115" fmla="*/ 787 h 1217"/>
                  <a:gd name="T116" fmla="*/ 1722 w 1794"/>
                  <a:gd name="T117" fmla="*/ 751 h 1217"/>
                  <a:gd name="T118" fmla="*/ 1794 w 1794"/>
                  <a:gd name="T119" fmla="*/ 694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94" h="1217">
                    <a:moveTo>
                      <a:pt x="674" y="446"/>
                    </a:moveTo>
                    <a:cubicBezTo>
                      <a:pt x="676" y="439"/>
                      <a:pt x="677" y="435"/>
                      <a:pt x="657" y="427"/>
                    </a:cubicBezTo>
                    <a:cubicBezTo>
                      <a:pt x="637" y="419"/>
                      <a:pt x="639" y="414"/>
                      <a:pt x="626" y="390"/>
                    </a:cubicBezTo>
                    <a:cubicBezTo>
                      <a:pt x="612" y="366"/>
                      <a:pt x="588" y="356"/>
                      <a:pt x="588" y="347"/>
                    </a:cubicBezTo>
                    <a:cubicBezTo>
                      <a:pt x="588" y="338"/>
                      <a:pt x="564" y="339"/>
                      <a:pt x="564" y="346"/>
                    </a:cubicBezTo>
                    <a:cubicBezTo>
                      <a:pt x="564" y="353"/>
                      <a:pt x="553" y="355"/>
                      <a:pt x="547" y="358"/>
                    </a:cubicBezTo>
                    <a:cubicBezTo>
                      <a:pt x="542" y="362"/>
                      <a:pt x="539" y="356"/>
                      <a:pt x="534" y="349"/>
                    </a:cubicBezTo>
                    <a:cubicBezTo>
                      <a:pt x="529" y="343"/>
                      <a:pt x="516" y="336"/>
                      <a:pt x="516" y="332"/>
                    </a:cubicBezTo>
                    <a:cubicBezTo>
                      <a:pt x="516" y="328"/>
                      <a:pt x="513" y="319"/>
                      <a:pt x="504" y="323"/>
                    </a:cubicBezTo>
                    <a:cubicBezTo>
                      <a:pt x="495" y="327"/>
                      <a:pt x="491" y="323"/>
                      <a:pt x="488" y="326"/>
                    </a:cubicBezTo>
                    <a:cubicBezTo>
                      <a:pt x="485" y="329"/>
                      <a:pt x="479" y="324"/>
                      <a:pt x="479" y="324"/>
                    </a:cubicBezTo>
                    <a:cubicBezTo>
                      <a:pt x="479" y="54"/>
                      <a:pt x="479" y="54"/>
                      <a:pt x="479" y="54"/>
                    </a:cubicBezTo>
                    <a:cubicBezTo>
                      <a:pt x="475" y="53"/>
                      <a:pt x="473" y="53"/>
                      <a:pt x="470" y="52"/>
                    </a:cubicBezTo>
                    <a:cubicBezTo>
                      <a:pt x="459" y="48"/>
                      <a:pt x="442" y="40"/>
                      <a:pt x="433" y="42"/>
                    </a:cubicBezTo>
                    <a:cubicBezTo>
                      <a:pt x="424" y="44"/>
                      <a:pt x="406" y="46"/>
                      <a:pt x="400" y="43"/>
                    </a:cubicBezTo>
                    <a:cubicBezTo>
                      <a:pt x="394" y="40"/>
                      <a:pt x="385" y="37"/>
                      <a:pt x="372" y="39"/>
                    </a:cubicBezTo>
                    <a:cubicBezTo>
                      <a:pt x="359" y="41"/>
                      <a:pt x="351" y="32"/>
                      <a:pt x="335" y="28"/>
                    </a:cubicBezTo>
                    <a:cubicBezTo>
                      <a:pt x="318" y="24"/>
                      <a:pt x="295" y="29"/>
                      <a:pt x="290" y="31"/>
                    </a:cubicBezTo>
                    <a:cubicBezTo>
                      <a:pt x="284" y="33"/>
                      <a:pt x="285" y="25"/>
                      <a:pt x="278" y="26"/>
                    </a:cubicBezTo>
                    <a:cubicBezTo>
                      <a:pt x="271" y="27"/>
                      <a:pt x="277" y="23"/>
                      <a:pt x="273" y="17"/>
                    </a:cubicBezTo>
                    <a:cubicBezTo>
                      <a:pt x="269" y="11"/>
                      <a:pt x="249" y="17"/>
                      <a:pt x="242" y="18"/>
                    </a:cubicBezTo>
                    <a:cubicBezTo>
                      <a:pt x="235" y="18"/>
                      <a:pt x="233" y="14"/>
                      <a:pt x="234" y="11"/>
                    </a:cubicBezTo>
                    <a:cubicBezTo>
                      <a:pt x="234" y="7"/>
                      <a:pt x="228" y="8"/>
                      <a:pt x="225" y="13"/>
                    </a:cubicBezTo>
                    <a:cubicBezTo>
                      <a:pt x="222" y="18"/>
                      <a:pt x="214" y="18"/>
                      <a:pt x="211" y="15"/>
                    </a:cubicBezTo>
                    <a:cubicBezTo>
                      <a:pt x="208" y="12"/>
                      <a:pt x="218" y="11"/>
                      <a:pt x="218" y="7"/>
                    </a:cubicBezTo>
                    <a:cubicBezTo>
                      <a:pt x="219" y="4"/>
                      <a:pt x="208" y="2"/>
                      <a:pt x="204" y="1"/>
                    </a:cubicBezTo>
                    <a:cubicBezTo>
                      <a:pt x="200" y="0"/>
                      <a:pt x="194" y="5"/>
                      <a:pt x="186" y="12"/>
                    </a:cubicBezTo>
                    <a:cubicBezTo>
                      <a:pt x="177" y="20"/>
                      <a:pt x="165" y="19"/>
                      <a:pt x="158" y="18"/>
                    </a:cubicBezTo>
                    <a:cubicBezTo>
                      <a:pt x="150" y="17"/>
                      <a:pt x="141" y="19"/>
                      <a:pt x="141" y="23"/>
                    </a:cubicBezTo>
                    <a:cubicBezTo>
                      <a:pt x="142" y="27"/>
                      <a:pt x="151" y="27"/>
                      <a:pt x="145" y="32"/>
                    </a:cubicBezTo>
                    <a:cubicBezTo>
                      <a:pt x="140" y="38"/>
                      <a:pt x="138" y="25"/>
                      <a:pt x="132" y="31"/>
                    </a:cubicBezTo>
                    <a:cubicBezTo>
                      <a:pt x="127" y="37"/>
                      <a:pt x="111" y="36"/>
                      <a:pt x="107" y="36"/>
                    </a:cubicBezTo>
                    <a:cubicBezTo>
                      <a:pt x="103" y="35"/>
                      <a:pt x="90" y="49"/>
                      <a:pt x="86" y="53"/>
                    </a:cubicBezTo>
                    <a:cubicBezTo>
                      <a:pt x="82" y="57"/>
                      <a:pt x="89" y="60"/>
                      <a:pt x="79" y="72"/>
                    </a:cubicBezTo>
                    <a:cubicBezTo>
                      <a:pt x="68" y="83"/>
                      <a:pt x="40" y="81"/>
                      <a:pt x="34" y="81"/>
                    </a:cubicBezTo>
                    <a:cubicBezTo>
                      <a:pt x="28" y="81"/>
                      <a:pt x="32" y="87"/>
                      <a:pt x="29" y="92"/>
                    </a:cubicBezTo>
                    <a:cubicBezTo>
                      <a:pt x="26" y="96"/>
                      <a:pt x="33" y="100"/>
                      <a:pt x="49" y="104"/>
                    </a:cubicBezTo>
                    <a:cubicBezTo>
                      <a:pt x="65" y="108"/>
                      <a:pt x="76" y="129"/>
                      <a:pt x="78" y="135"/>
                    </a:cubicBezTo>
                    <a:cubicBezTo>
                      <a:pt x="80" y="140"/>
                      <a:pt x="100" y="134"/>
                      <a:pt x="107" y="135"/>
                    </a:cubicBezTo>
                    <a:cubicBezTo>
                      <a:pt x="115" y="137"/>
                      <a:pt x="107" y="147"/>
                      <a:pt x="113" y="151"/>
                    </a:cubicBezTo>
                    <a:cubicBezTo>
                      <a:pt x="120" y="154"/>
                      <a:pt x="130" y="149"/>
                      <a:pt x="132" y="154"/>
                    </a:cubicBezTo>
                    <a:cubicBezTo>
                      <a:pt x="134" y="160"/>
                      <a:pt x="119" y="154"/>
                      <a:pt x="111" y="160"/>
                    </a:cubicBezTo>
                    <a:cubicBezTo>
                      <a:pt x="103" y="166"/>
                      <a:pt x="99" y="169"/>
                      <a:pt x="96" y="165"/>
                    </a:cubicBezTo>
                    <a:cubicBezTo>
                      <a:pt x="93" y="160"/>
                      <a:pt x="80" y="163"/>
                      <a:pt x="73" y="164"/>
                    </a:cubicBezTo>
                    <a:cubicBezTo>
                      <a:pt x="67" y="165"/>
                      <a:pt x="73" y="156"/>
                      <a:pt x="73" y="152"/>
                    </a:cubicBezTo>
                    <a:cubicBezTo>
                      <a:pt x="74" y="148"/>
                      <a:pt x="64" y="145"/>
                      <a:pt x="52" y="153"/>
                    </a:cubicBezTo>
                    <a:cubicBezTo>
                      <a:pt x="39" y="160"/>
                      <a:pt x="43" y="157"/>
                      <a:pt x="42" y="163"/>
                    </a:cubicBezTo>
                    <a:cubicBezTo>
                      <a:pt x="40" y="169"/>
                      <a:pt x="35" y="160"/>
                      <a:pt x="26" y="165"/>
                    </a:cubicBezTo>
                    <a:cubicBezTo>
                      <a:pt x="18" y="170"/>
                      <a:pt x="5" y="173"/>
                      <a:pt x="3" y="178"/>
                    </a:cubicBezTo>
                    <a:cubicBezTo>
                      <a:pt x="0" y="183"/>
                      <a:pt x="20" y="187"/>
                      <a:pt x="28" y="189"/>
                    </a:cubicBezTo>
                    <a:cubicBezTo>
                      <a:pt x="36" y="190"/>
                      <a:pt x="19" y="195"/>
                      <a:pt x="25" y="197"/>
                    </a:cubicBezTo>
                    <a:cubicBezTo>
                      <a:pt x="31" y="199"/>
                      <a:pt x="28" y="205"/>
                      <a:pt x="38" y="210"/>
                    </a:cubicBezTo>
                    <a:cubicBezTo>
                      <a:pt x="48" y="215"/>
                      <a:pt x="70" y="210"/>
                      <a:pt x="76" y="210"/>
                    </a:cubicBezTo>
                    <a:cubicBezTo>
                      <a:pt x="82" y="210"/>
                      <a:pt x="87" y="217"/>
                      <a:pt x="92" y="212"/>
                    </a:cubicBezTo>
                    <a:cubicBezTo>
                      <a:pt x="97" y="207"/>
                      <a:pt x="114" y="193"/>
                      <a:pt x="123" y="201"/>
                    </a:cubicBezTo>
                    <a:cubicBezTo>
                      <a:pt x="132" y="209"/>
                      <a:pt x="113" y="208"/>
                      <a:pt x="118" y="213"/>
                    </a:cubicBezTo>
                    <a:cubicBezTo>
                      <a:pt x="123" y="218"/>
                      <a:pt x="129" y="230"/>
                      <a:pt x="120" y="237"/>
                    </a:cubicBezTo>
                    <a:cubicBezTo>
                      <a:pt x="111" y="243"/>
                      <a:pt x="103" y="239"/>
                      <a:pt x="98" y="238"/>
                    </a:cubicBezTo>
                    <a:cubicBezTo>
                      <a:pt x="94" y="238"/>
                      <a:pt x="97" y="247"/>
                      <a:pt x="89" y="253"/>
                    </a:cubicBezTo>
                    <a:cubicBezTo>
                      <a:pt x="82" y="259"/>
                      <a:pt x="76" y="246"/>
                      <a:pt x="67" y="246"/>
                    </a:cubicBezTo>
                    <a:cubicBezTo>
                      <a:pt x="57" y="246"/>
                      <a:pt x="59" y="259"/>
                      <a:pt x="60" y="264"/>
                    </a:cubicBezTo>
                    <a:cubicBezTo>
                      <a:pt x="60" y="270"/>
                      <a:pt x="46" y="263"/>
                      <a:pt x="42" y="277"/>
                    </a:cubicBezTo>
                    <a:cubicBezTo>
                      <a:pt x="39" y="291"/>
                      <a:pt x="24" y="279"/>
                      <a:pt x="34" y="293"/>
                    </a:cubicBezTo>
                    <a:cubicBezTo>
                      <a:pt x="43" y="307"/>
                      <a:pt x="42" y="298"/>
                      <a:pt x="50" y="304"/>
                    </a:cubicBezTo>
                    <a:cubicBezTo>
                      <a:pt x="57" y="309"/>
                      <a:pt x="41" y="319"/>
                      <a:pt x="49" y="320"/>
                    </a:cubicBezTo>
                    <a:cubicBezTo>
                      <a:pt x="57" y="322"/>
                      <a:pt x="65" y="336"/>
                      <a:pt x="71" y="341"/>
                    </a:cubicBezTo>
                    <a:cubicBezTo>
                      <a:pt x="76" y="346"/>
                      <a:pt x="83" y="338"/>
                      <a:pt x="91" y="338"/>
                    </a:cubicBezTo>
                    <a:cubicBezTo>
                      <a:pt x="100" y="338"/>
                      <a:pt x="96" y="326"/>
                      <a:pt x="100" y="330"/>
                    </a:cubicBezTo>
                    <a:cubicBezTo>
                      <a:pt x="105" y="335"/>
                      <a:pt x="112" y="347"/>
                      <a:pt x="107" y="350"/>
                    </a:cubicBezTo>
                    <a:cubicBezTo>
                      <a:pt x="103" y="354"/>
                      <a:pt x="107" y="363"/>
                      <a:pt x="106" y="368"/>
                    </a:cubicBezTo>
                    <a:cubicBezTo>
                      <a:pt x="105" y="373"/>
                      <a:pt x="124" y="371"/>
                      <a:pt x="125" y="366"/>
                    </a:cubicBezTo>
                    <a:cubicBezTo>
                      <a:pt x="126" y="360"/>
                      <a:pt x="141" y="359"/>
                      <a:pt x="149" y="368"/>
                    </a:cubicBezTo>
                    <a:cubicBezTo>
                      <a:pt x="158" y="377"/>
                      <a:pt x="160" y="378"/>
                      <a:pt x="160" y="371"/>
                    </a:cubicBezTo>
                    <a:cubicBezTo>
                      <a:pt x="160" y="364"/>
                      <a:pt x="167" y="356"/>
                      <a:pt x="168" y="362"/>
                    </a:cubicBezTo>
                    <a:cubicBezTo>
                      <a:pt x="168" y="368"/>
                      <a:pt x="175" y="370"/>
                      <a:pt x="187" y="364"/>
                    </a:cubicBezTo>
                    <a:cubicBezTo>
                      <a:pt x="199" y="359"/>
                      <a:pt x="194" y="365"/>
                      <a:pt x="187" y="372"/>
                    </a:cubicBezTo>
                    <a:cubicBezTo>
                      <a:pt x="179" y="383"/>
                      <a:pt x="187" y="399"/>
                      <a:pt x="181" y="401"/>
                    </a:cubicBezTo>
                    <a:cubicBezTo>
                      <a:pt x="175" y="402"/>
                      <a:pt x="170" y="418"/>
                      <a:pt x="159" y="419"/>
                    </a:cubicBezTo>
                    <a:cubicBezTo>
                      <a:pt x="149" y="420"/>
                      <a:pt x="132" y="440"/>
                      <a:pt x="130" y="443"/>
                    </a:cubicBezTo>
                    <a:cubicBezTo>
                      <a:pt x="127" y="446"/>
                      <a:pt x="106" y="436"/>
                      <a:pt x="102" y="445"/>
                    </a:cubicBezTo>
                    <a:cubicBezTo>
                      <a:pt x="99" y="454"/>
                      <a:pt x="86" y="461"/>
                      <a:pt x="89" y="465"/>
                    </a:cubicBezTo>
                    <a:cubicBezTo>
                      <a:pt x="92" y="467"/>
                      <a:pt x="110" y="458"/>
                      <a:pt x="111" y="453"/>
                    </a:cubicBezTo>
                    <a:cubicBezTo>
                      <a:pt x="111" y="449"/>
                      <a:pt x="114" y="449"/>
                      <a:pt x="117" y="453"/>
                    </a:cubicBezTo>
                    <a:cubicBezTo>
                      <a:pt x="120" y="456"/>
                      <a:pt x="128" y="451"/>
                      <a:pt x="131" y="448"/>
                    </a:cubicBezTo>
                    <a:cubicBezTo>
                      <a:pt x="135" y="445"/>
                      <a:pt x="141" y="446"/>
                      <a:pt x="144" y="447"/>
                    </a:cubicBezTo>
                    <a:cubicBezTo>
                      <a:pt x="148" y="447"/>
                      <a:pt x="149" y="442"/>
                      <a:pt x="160" y="440"/>
                    </a:cubicBezTo>
                    <a:cubicBezTo>
                      <a:pt x="170" y="438"/>
                      <a:pt x="168" y="435"/>
                      <a:pt x="170" y="430"/>
                    </a:cubicBezTo>
                    <a:cubicBezTo>
                      <a:pt x="173" y="424"/>
                      <a:pt x="198" y="413"/>
                      <a:pt x="203" y="411"/>
                    </a:cubicBezTo>
                    <a:cubicBezTo>
                      <a:pt x="207" y="410"/>
                      <a:pt x="204" y="402"/>
                      <a:pt x="210" y="402"/>
                    </a:cubicBezTo>
                    <a:cubicBezTo>
                      <a:pt x="215" y="402"/>
                      <a:pt x="222" y="395"/>
                      <a:pt x="229" y="390"/>
                    </a:cubicBezTo>
                    <a:cubicBezTo>
                      <a:pt x="236" y="384"/>
                      <a:pt x="237" y="387"/>
                      <a:pt x="242" y="385"/>
                    </a:cubicBezTo>
                    <a:cubicBezTo>
                      <a:pt x="247" y="383"/>
                      <a:pt x="244" y="373"/>
                      <a:pt x="249" y="372"/>
                    </a:cubicBezTo>
                    <a:cubicBezTo>
                      <a:pt x="254" y="371"/>
                      <a:pt x="258" y="367"/>
                      <a:pt x="258" y="363"/>
                    </a:cubicBezTo>
                    <a:cubicBezTo>
                      <a:pt x="258" y="359"/>
                      <a:pt x="245" y="359"/>
                      <a:pt x="244" y="356"/>
                    </a:cubicBezTo>
                    <a:cubicBezTo>
                      <a:pt x="242" y="353"/>
                      <a:pt x="254" y="343"/>
                      <a:pt x="258" y="343"/>
                    </a:cubicBezTo>
                    <a:cubicBezTo>
                      <a:pt x="262" y="344"/>
                      <a:pt x="269" y="339"/>
                      <a:pt x="270" y="333"/>
                    </a:cubicBezTo>
                    <a:cubicBezTo>
                      <a:pt x="270" y="327"/>
                      <a:pt x="276" y="325"/>
                      <a:pt x="282" y="320"/>
                    </a:cubicBezTo>
                    <a:cubicBezTo>
                      <a:pt x="287" y="314"/>
                      <a:pt x="285" y="310"/>
                      <a:pt x="291" y="309"/>
                    </a:cubicBezTo>
                    <a:cubicBezTo>
                      <a:pt x="296" y="309"/>
                      <a:pt x="300" y="302"/>
                      <a:pt x="306" y="299"/>
                    </a:cubicBezTo>
                    <a:cubicBezTo>
                      <a:pt x="311" y="296"/>
                      <a:pt x="306" y="303"/>
                      <a:pt x="316" y="303"/>
                    </a:cubicBezTo>
                    <a:cubicBezTo>
                      <a:pt x="327" y="304"/>
                      <a:pt x="325" y="313"/>
                      <a:pt x="317" y="310"/>
                    </a:cubicBezTo>
                    <a:cubicBezTo>
                      <a:pt x="309" y="306"/>
                      <a:pt x="305" y="307"/>
                      <a:pt x="298" y="313"/>
                    </a:cubicBezTo>
                    <a:cubicBezTo>
                      <a:pt x="291" y="320"/>
                      <a:pt x="297" y="322"/>
                      <a:pt x="291" y="329"/>
                    </a:cubicBezTo>
                    <a:cubicBezTo>
                      <a:pt x="286" y="337"/>
                      <a:pt x="285" y="341"/>
                      <a:pt x="292" y="342"/>
                    </a:cubicBezTo>
                    <a:cubicBezTo>
                      <a:pt x="300" y="343"/>
                      <a:pt x="293" y="348"/>
                      <a:pt x="286" y="350"/>
                    </a:cubicBezTo>
                    <a:cubicBezTo>
                      <a:pt x="280" y="352"/>
                      <a:pt x="284" y="356"/>
                      <a:pt x="293" y="356"/>
                    </a:cubicBezTo>
                    <a:cubicBezTo>
                      <a:pt x="302" y="356"/>
                      <a:pt x="316" y="343"/>
                      <a:pt x="328" y="337"/>
                    </a:cubicBezTo>
                    <a:cubicBezTo>
                      <a:pt x="341" y="330"/>
                      <a:pt x="350" y="337"/>
                      <a:pt x="353" y="336"/>
                    </a:cubicBezTo>
                    <a:cubicBezTo>
                      <a:pt x="357" y="334"/>
                      <a:pt x="350" y="329"/>
                      <a:pt x="354" y="327"/>
                    </a:cubicBezTo>
                    <a:cubicBezTo>
                      <a:pt x="358" y="325"/>
                      <a:pt x="349" y="323"/>
                      <a:pt x="346" y="316"/>
                    </a:cubicBezTo>
                    <a:cubicBezTo>
                      <a:pt x="343" y="309"/>
                      <a:pt x="350" y="313"/>
                      <a:pt x="352" y="307"/>
                    </a:cubicBezTo>
                    <a:cubicBezTo>
                      <a:pt x="353" y="302"/>
                      <a:pt x="358" y="304"/>
                      <a:pt x="362" y="307"/>
                    </a:cubicBezTo>
                    <a:cubicBezTo>
                      <a:pt x="366" y="309"/>
                      <a:pt x="371" y="304"/>
                      <a:pt x="375" y="311"/>
                    </a:cubicBezTo>
                    <a:cubicBezTo>
                      <a:pt x="378" y="319"/>
                      <a:pt x="382" y="309"/>
                      <a:pt x="388" y="314"/>
                    </a:cubicBezTo>
                    <a:cubicBezTo>
                      <a:pt x="395" y="320"/>
                      <a:pt x="387" y="319"/>
                      <a:pt x="380" y="320"/>
                    </a:cubicBezTo>
                    <a:cubicBezTo>
                      <a:pt x="374" y="322"/>
                      <a:pt x="377" y="331"/>
                      <a:pt x="382" y="327"/>
                    </a:cubicBezTo>
                    <a:cubicBezTo>
                      <a:pt x="388" y="322"/>
                      <a:pt x="392" y="320"/>
                      <a:pt x="397" y="324"/>
                    </a:cubicBezTo>
                    <a:cubicBezTo>
                      <a:pt x="401" y="328"/>
                      <a:pt x="403" y="326"/>
                      <a:pt x="407" y="322"/>
                    </a:cubicBezTo>
                    <a:cubicBezTo>
                      <a:pt x="411" y="318"/>
                      <a:pt x="411" y="323"/>
                      <a:pt x="411" y="326"/>
                    </a:cubicBezTo>
                    <a:cubicBezTo>
                      <a:pt x="411" y="329"/>
                      <a:pt x="419" y="330"/>
                      <a:pt x="431" y="332"/>
                    </a:cubicBezTo>
                    <a:cubicBezTo>
                      <a:pt x="443" y="334"/>
                      <a:pt x="464" y="331"/>
                      <a:pt x="469" y="331"/>
                    </a:cubicBezTo>
                    <a:cubicBezTo>
                      <a:pt x="475" y="330"/>
                      <a:pt x="473" y="339"/>
                      <a:pt x="485" y="341"/>
                    </a:cubicBezTo>
                    <a:cubicBezTo>
                      <a:pt x="497" y="344"/>
                      <a:pt x="500" y="329"/>
                      <a:pt x="506" y="334"/>
                    </a:cubicBezTo>
                    <a:cubicBezTo>
                      <a:pt x="513" y="340"/>
                      <a:pt x="506" y="341"/>
                      <a:pt x="503" y="345"/>
                    </a:cubicBezTo>
                    <a:cubicBezTo>
                      <a:pt x="499" y="349"/>
                      <a:pt x="507" y="350"/>
                      <a:pt x="511" y="352"/>
                    </a:cubicBezTo>
                    <a:cubicBezTo>
                      <a:pt x="516" y="354"/>
                      <a:pt x="527" y="357"/>
                      <a:pt x="532" y="362"/>
                    </a:cubicBezTo>
                    <a:cubicBezTo>
                      <a:pt x="537" y="367"/>
                      <a:pt x="540" y="372"/>
                      <a:pt x="553" y="379"/>
                    </a:cubicBezTo>
                    <a:cubicBezTo>
                      <a:pt x="565" y="385"/>
                      <a:pt x="553" y="363"/>
                      <a:pt x="563" y="370"/>
                    </a:cubicBezTo>
                    <a:cubicBezTo>
                      <a:pt x="573" y="377"/>
                      <a:pt x="569" y="370"/>
                      <a:pt x="577" y="377"/>
                    </a:cubicBezTo>
                    <a:cubicBezTo>
                      <a:pt x="585" y="384"/>
                      <a:pt x="582" y="374"/>
                      <a:pt x="579" y="363"/>
                    </a:cubicBezTo>
                    <a:cubicBezTo>
                      <a:pt x="575" y="351"/>
                      <a:pt x="582" y="359"/>
                      <a:pt x="586" y="364"/>
                    </a:cubicBezTo>
                    <a:cubicBezTo>
                      <a:pt x="589" y="370"/>
                      <a:pt x="589" y="380"/>
                      <a:pt x="587" y="387"/>
                    </a:cubicBezTo>
                    <a:cubicBezTo>
                      <a:pt x="585" y="394"/>
                      <a:pt x="573" y="388"/>
                      <a:pt x="574" y="384"/>
                    </a:cubicBezTo>
                    <a:cubicBezTo>
                      <a:pt x="575" y="381"/>
                      <a:pt x="562" y="382"/>
                      <a:pt x="562" y="388"/>
                    </a:cubicBezTo>
                    <a:cubicBezTo>
                      <a:pt x="562" y="393"/>
                      <a:pt x="570" y="404"/>
                      <a:pt x="576" y="405"/>
                    </a:cubicBezTo>
                    <a:cubicBezTo>
                      <a:pt x="583" y="406"/>
                      <a:pt x="578" y="416"/>
                      <a:pt x="582" y="417"/>
                    </a:cubicBezTo>
                    <a:cubicBezTo>
                      <a:pt x="587" y="419"/>
                      <a:pt x="587" y="429"/>
                      <a:pt x="590" y="427"/>
                    </a:cubicBezTo>
                    <a:cubicBezTo>
                      <a:pt x="593" y="426"/>
                      <a:pt x="592" y="413"/>
                      <a:pt x="589" y="408"/>
                    </a:cubicBezTo>
                    <a:cubicBezTo>
                      <a:pt x="585" y="402"/>
                      <a:pt x="587" y="395"/>
                      <a:pt x="591" y="396"/>
                    </a:cubicBezTo>
                    <a:cubicBezTo>
                      <a:pt x="596" y="398"/>
                      <a:pt x="591" y="406"/>
                      <a:pt x="594" y="409"/>
                    </a:cubicBezTo>
                    <a:cubicBezTo>
                      <a:pt x="596" y="411"/>
                      <a:pt x="599" y="406"/>
                      <a:pt x="604" y="403"/>
                    </a:cubicBezTo>
                    <a:cubicBezTo>
                      <a:pt x="610" y="400"/>
                      <a:pt x="602" y="391"/>
                      <a:pt x="604" y="386"/>
                    </a:cubicBezTo>
                    <a:cubicBezTo>
                      <a:pt x="606" y="381"/>
                      <a:pt x="612" y="390"/>
                      <a:pt x="614" y="398"/>
                    </a:cubicBezTo>
                    <a:cubicBezTo>
                      <a:pt x="617" y="406"/>
                      <a:pt x="608" y="406"/>
                      <a:pt x="608" y="410"/>
                    </a:cubicBezTo>
                    <a:cubicBezTo>
                      <a:pt x="608" y="415"/>
                      <a:pt x="601" y="413"/>
                      <a:pt x="599" y="415"/>
                    </a:cubicBezTo>
                    <a:cubicBezTo>
                      <a:pt x="596" y="417"/>
                      <a:pt x="598" y="433"/>
                      <a:pt x="601" y="433"/>
                    </a:cubicBezTo>
                    <a:cubicBezTo>
                      <a:pt x="604" y="434"/>
                      <a:pt x="606" y="420"/>
                      <a:pt x="608" y="427"/>
                    </a:cubicBezTo>
                    <a:cubicBezTo>
                      <a:pt x="610" y="434"/>
                      <a:pt x="617" y="419"/>
                      <a:pt x="619" y="425"/>
                    </a:cubicBezTo>
                    <a:cubicBezTo>
                      <a:pt x="621" y="431"/>
                      <a:pt x="630" y="438"/>
                      <a:pt x="634" y="436"/>
                    </a:cubicBezTo>
                    <a:cubicBezTo>
                      <a:pt x="637" y="435"/>
                      <a:pt x="632" y="428"/>
                      <a:pt x="627" y="428"/>
                    </a:cubicBezTo>
                    <a:cubicBezTo>
                      <a:pt x="621" y="427"/>
                      <a:pt x="622" y="419"/>
                      <a:pt x="627" y="418"/>
                    </a:cubicBezTo>
                    <a:cubicBezTo>
                      <a:pt x="632" y="418"/>
                      <a:pt x="641" y="431"/>
                      <a:pt x="641" y="436"/>
                    </a:cubicBezTo>
                    <a:cubicBezTo>
                      <a:pt x="641" y="440"/>
                      <a:pt x="636" y="440"/>
                      <a:pt x="632" y="445"/>
                    </a:cubicBezTo>
                    <a:cubicBezTo>
                      <a:pt x="628" y="449"/>
                      <a:pt x="622" y="437"/>
                      <a:pt x="617" y="437"/>
                    </a:cubicBezTo>
                    <a:cubicBezTo>
                      <a:pt x="612" y="438"/>
                      <a:pt x="617" y="445"/>
                      <a:pt x="619" y="451"/>
                    </a:cubicBezTo>
                    <a:cubicBezTo>
                      <a:pt x="621" y="456"/>
                      <a:pt x="613" y="464"/>
                      <a:pt x="619" y="468"/>
                    </a:cubicBezTo>
                    <a:cubicBezTo>
                      <a:pt x="626" y="472"/>
                      <a:pt x="624" y="465"/>
                      <a:pt x="625" y="462"/>
                    </a:cubicBezTo>
                    <a:cubicBezTo>
                      <a:pt x="626" y="459"/>
                      <a:pt x="632" y="463"/>
                      <a:pt x="635" y="466"/>
                    </a:cubicBezTo>
                    <a:cubicBezTo>
                      <a:pt x="638" y="468"/>
                      <a:pt x="639" y="460"/>
                      <a:pt x="639" y="456"/>
                    </a:cubicBezTo>
                    <a:cubicBezTo>
                      <a:pt x="639" y="453"/>
                      <a:pt x="645" y="454"/>
                      <a:pt x="648" y="459"/>
                    </a:cubicBezTo>
                    <a:cubicBezTo>
                      <a:pt x="651" y="464"/>
                      <a:pt x="652" y="454"/>
                      <a:pt x="656" y="455"/>
                    </a:cubicBezTo>
                    <a:cubicBezTo>
                      <a:pt x="661" y="456"/>
                      <a:pt x="658" y="463"/>
                      <a:pt x="658" y="467"/>
                    </a:cubicBezTo>
                    <a:cubicBezTo>
                      <a:pt x="658" y="472"/>
                      <a:pt x="666" y="464"/>
                      <a:pt x="665" y="469"/>
                    </a:cubicBezTo>
                    <a:cubicBezTo>
                      <a:pt x="665" y="469"/>
                      <a:pt x="665" y="470"/>
                      <a:pt x="665" y="471"/>
                    </a:cubicBezTo>
                    <a:cubicBezTo>
                      <a:pt x="670" y="467"/>
                      <a:pt x="674" y="464"/>
                      <a:pt x="677" y="462"/>
                    </a:cubicBezTo>
                    <a:cubicBezTo>
                      <a:pt x="686" y="456"/>
                      <a:pt x="671" y="453"/>
                      <a:pt x="674" y="446"/>
                    </a:cubicBezTo>
                    <a:close/>
                    <a:moveTo>
                      <a:pt x="14" y="501"/>
                    </a:moveTo>
                    <a:cubicBezTo>
                      <a:pt x="23" y="498"/>
                      <a:pt x="27" y="493"/>
                      <a:pt x="23" y="488"/>
                    </a:cubicBezTo>
                    <a:cubicBezTo>
                      <a:pt x="19" y="483"/>
                      <a:pt x="6" y="504"/>
                      <a:pt x="14" y="501"/>
                    </a:cubicBezTo>
                    <a:close/>
                    <a:moveTo>
                      <a:pt x="80" y="466"/>
                    </a:moveTo>
                    <a:cubicBezTo>
                      <a:pt x="71" y="463"/>
                      <a:pt x="49" y="477"/>
                      <a:pt x="57" y="478"/>
                    </a:cubicBezTo>
                    <a:cubicBezTo>
                      <a:pt x="62" y="479"/>
                      <a:pt x="64" y="473"/>
                      <a:pt x="71" y="473"/>
                    </a:cubicBezTo>
                    <a:cubicBezTo>
                      <a:pt x="77" y="473"/>
                      <a:pt x="89" y="469"/>
                      <a:pt x="80" y="466"/>
                    </a:cubicBezTo>
                    <a:close/>
                    <a:moveTo>
                      <a:pt x="278" y="374"/>
                    </a:moveTo>
                    <a:cubicBezTo>
                      <a:pt x="279" y="370"/>
                      <a:pt x="273" y="370"/>
                      <a:pt x="265" y="379"/>
                    </a:cubicBezTo>
                    <a:cubicBezTo>
                      <a:pt x="257" y="388"/>
                      <a:pt x="250" y="393"/>
                      <a:pt x="249" y="397"/>
                    </a:cubicBezTo>
                    <a:cubicBezTo>
                      <a:pt x="248" y="402"/>
                      <a:pt x="239" y="397"/>
                      <a:pt x="236" y="402"/>
                    </a:cubicBezTo>
                    <a:cubicBezTo>
                      <a:pt x="233" y="408"/>
                      <a:pt x="238" y="420"/>
                      <a:pt x="244" y="416"/>
                    </a:cubicBezTo>
                    <a:cubicBezTo>
                      <a:pt x="249" y="412"/>
                      <a:pt x="249" y="416"/>
                      <a:pt x="253" y="416"/>
                    </a:cubicBezTo>
                    <a:cubicBezTo>
                      <a:pt x="256" y="416"/>
                      <a:pt x="273" y="405"/>
                      <a:pt x="276" y="399"/>
                    </a:cubicBezTo>
                    <a:cubicBezTo>
                      <a:pt x="280" y="394"/>
                      <a:pt x="270" y="392"/>
                      <a:pt x="269" y="389"/>
                    </a:cubicBezTo>
                    <a:cubicBezTo>
                      <a:pt x="269" y="385"/>
                      <a:pt x="278" y="385"/>
                      <a:pt x="282" y="383"/>
                    </a:cubicBezTo>
                    <a:cubicBezTo>
                      <a:pt x="286" y="381"/>
                      <a:pt x="278" y="379"/>
                      <a:pt x="278" y="374"/>
                    </a:cubicBezTo>
                    <a:close/>
                    <a:moveTo>
                      <a:pt x="29" y="328"/>
                    </a:moveTo>
                    <a:cubicBezTo>
                      <a:pt x="28" y="322"/>
                      <a:pt x="12" y="328"/>
                      <a:pt x="14" y="334"/>
                    </a:cubicBezTo>
                    <a:cubicBezTo>
                      <a:pt x="16" y="340"/>
                      <a:pt x="31" y="343"/>
                      <a:pt x="38" y="341"/>
                    </a:cubicBezTo>
                    <a:cubicBezTo>
                      <a:pt x="44" y="339"/>
                      <a:pt x="46" y="333"/>
                      <a:pt x="42" y="329"/>
                    </a:cubicBezTo>
                    <a:cubicBezTo>
                      <a:pt x="37" y="325"/>
                      <a:pt x="30" y="334"/>
                      <a:pt x="29" y="328"/>
                    </a:cubicBezTo>
                    <a:close/>
                    <a:moveTo>
                      <a:pt x="220" y="1192"/>
                    </a:moveTo>
                    <a:cubicBezTo>
                      <a:pt x="210" y="1193"/>
                      <a:pt x="215" y="1217"/>
                      <a:pt x="221" y="1213"/>
                    </a:cubicBezTo>
                    <a:cubicBezTo>
                      <a:pt x="224" y="1210"/>
                      <a:pt x="231" y="1210"/>
                      <a:pt x="233" y="1206"/>
                    </a:cubicBezTo>
                    <a:cubicBezTo>
                      <a:pt x="236" y="1201"/>
                      <a:pt x="230" y="1191"/>
                      <a:pt x="220" y="1192"/>
                    </a:cubicBezTo>
                    <a:close/>
                    <a:moveTo>
                      <a:pt x="207" y="1177"/>
                    </a:moveTo>
                    <a:cubicBezTo>
                      <a:pt x="201" y="1178"/>
                      <a:pt x="205" y="1188"/>
                      <a:pt x="209" y="1185"/>
                    </a:cubicBezTo>
                    <a:cubicBezTo>
                      <a:pt x="215" y="1181"/>
                      <a:pt x="213" y="1176"/>
                      <a:pt x="207" y="1177"/>
                    </a:cubicBezTo>
                    <a:close/>
                    <a:moveTo>
                      <a:pt x="146" y="1157"/>
                    </a:moveTo>
                    <a:cubicBezTo>
                      <a:pt x="151" y="1162"/>
                      <a:pt x="155" y="1161"/>
                      <a:pt x="156" y="1156"/>
                    </a:cubicBezTo>
                    <a:cubicBezTo>
                      <a:pt x="158" y="1151"/>
                      <a:pt x="140" y="1151"/>
                      <a:pt x="146" y="1157"/>
                    </a:cubicBezTo>
                    <a:close/>
                    <a:moveTo>
                      <a:pt x="174" y="1169"/>
                    </a:moveTo>
                    <a:cubicBezTo>
                      <a:pt x="177" y="1175"/>
                      <a:pt x="181" y="1176"/>
                      <a:pt x="184" y="1170"/>
                    </a:cubicBezTo>
                    <a:cubicBezTo>
                      <a:pt x="188" y="1165"/>
                      <a:pt x="169" y="1162"/>
                      <a:pt x="174" y="1169"/>
                    </a:cubicBezTo>
                    <a:close/>
                    <a:moveTo>
                      <a:pt x="1779" y="645"/>
                    </a:moveTo>
                    <a:cubicBezTo>
                      <a:pt x="1778" y="640"/>
                      <a:pt x="1762" y="644"/>
                      <a:pt x="1755" y="638"/>
                    </a:cubicBezTo>
                    <a:cubicBezTo>
                      <a:pt x="1748" y="633"/>
                      <a:pt x="1735" y="659"/>
                      <a:pt x="1733" y="670"/>
                    </a:cubicBezTo>
                    <a:cubicBezTo>
                      <a:pt x="1730" y="681"/>
                      <a:pt x="1711" y="693"/>
                      <a:pt x="1711" y="693"/>
                    </a:cubicBezTo>
                    <a:cubicBezTo>
                      <a:pt x="1711" y="693"/>
                      <a:pt x="1655" y="693"/>
                      <a:pt x="1650" y="693"/>
                    </a:cubicBezTo>
                    <a:cubicBezTo>
                      <a:pt x="1647" y="693"/>
                      <a:pt x="1634" y="704"/>
                      <a:pt x="1627" y="711"/>
                    </a:cubicBezTo>
                    <a:cubicBezTo>
                      <a:pt x="1627" y="711"/>
                      <a:pt x="1627" y="711"/>
                      <a:pt x="1627" y="712"/>
                    </a:cubicBezTo>
                    <a:cubicBezTo>
                      <a:pt x="1633" y="722"/>
                      <a:pt x="1613" y="728"/>
                      <a:pt x="1593" y="729"/>
                    </a:cubicBezTo>
                    <a:cubicBezTo>
                      <a:pt x="1587" y="729"/>
                      <a:pt x="1582" y="730"/>
                      <a:pt x="1579" y="730"/>
                    </a:cubicBezTo>
                    <a:cubicBezTo>
                      <a:pt x="1580" y="733"/>
                      <a:pt x="1580" y="735"/>
                      <a:pt x="1580" y="737"/>
                    </a:cubicBezTo>
                    <a:cubicBezTo>
                      <a:pt x="1580" y="739"/>
                      <a:pt x="1578" y="740"/>
                      <a:pt x="1575" y="742"/>
                    </a:cubicBezTo>
                    <a:cubicBezTo>
                      <a:pt x="1572" y="748"/>
                      <a:pt x="1548" y="760"/>
                      <a:pt x="1534" y="767"/>
                    </a:cubicBezTo>
                    <a:cubicBezTo>
                      <a:pt x="1519" y="774"/>
                      <a:pt x="1499" y="771"/>
                      <a:pt x="1499" y="759"/>
                    </a:cubicBezTo>
                    <a:cubicBezTo>
                      <a:pt x="1499" y="747"/>
                      <a:pt x="1510" y="749"/>
                      <a:pt x="1512" y="755"/>
                    </a:cubicBezTo>
                    <a:cubicBezTo>
                      <a:pt x="1513" y="757"/>
                      <a:pt x="1516" y="755"/>
                      <a:pt x="1520" y="753"/>
                    </a:cubicBezTo>
                    <a:cubicBezTo>
                      <a:pt x="1516" y="749"/>
                      <a:pt x="1516" y="743"/>
                      <a:pt x="1517" y="739"/>
                    </a:cubicBezTo>
                    <a:cubicBezTo>
                      <a:pt x="1512" y="737"/>
                      <a:pt x="1519" y="720"/>
                      <a:pt x="1510" y="717"/>
                    </a:cubicBezTo>
                    <a:cubicBezTo>
                      <a:pt x="1501" y="713"/>
                      <a:pt x="1490" y="730"/>
                      <a:pt x="1491" y="720"/>
                    </a:cubicBezTo>
                    <a:cubicBezTo>
                      <a:pt x="1493" y="710"/>
                      <a:pt x="1507" y="701"/>
                      <a:pt x="1498" y="688"/>
                    </a:cubicBezTo>
                    <a:cubicBezTo>
                      <a:pt x="1490" y="674"/>
                      <a:pt x="1474" y="674"/>
                      <a:pt x="1471" y="684"/>
                    </a:cubicBezTo>
                    <a:cubicBezTo>
                      <a:pt x="1468" y="695"/>
                      <a:pt x="1457" y="690"/>
                      <a:pt x="1453" y="698"/>
                    </a:cubicBezTo>
                    <a:cubicBezTo>
                      <a:pt x="1449" y="706"/>
                      <a:pt x="1445" y="723"/>
                      <a:pt x="1448" y="735"/>
                    </a:cubicBezTo>
                    <a:cubicBezTo>
                      <a:pt x="1451" y="748"/>
                      <a:pt x="1447" y="754"/>
                      <a:pt x="1436" y="761"/>
                    </a:cubicBezTo>
                    <a:cubicBezTo>
                      <a:pt x="1424" y="768"/>
                      <a:pt x="1418" y="750"/>
                      <a:pt x="1422" y="727"/>
                    </a:cubicBezTo>
                    <a:cubicBezTo>
                      <a:pt x="1426" y="712"/>
                      <a:pt x="1434" y="697"/>
                      <a:pt x="1426" y="697"/>
                    </a:cubicBezTo>
                    <a:cubicBezTo>
                      <a:pt x="1419" y="697"/>
                      <a:pt x="1437" y="678"/>
                      <a:pt x="1453" y="674"/>
                    </a:cubicBezTo>
                    <a:cubicBezTo>
                      <a:pt x="1469" y="670"/>
                      <a:pt x="1490" y="672"/>
                      <a:pt x="1490" y="667"/>
                    </a:cubicBezTo>
                    <a:cubicBezTo>
                      <a:pt x="1490" y="666"/>
                      <a:pt x="1490" y="666"/>
                      <a:pt x="1492" y="665"/>
                    </a:cubicBezTo>
                    <a:cubicBezTo>
                      <a:pt x="1488" y="663"/>
                      <a:pt x="1485" y="660"/>
                      <a:pt x="1482" y="658"/>
                    </a:cubicBezTo>
                    <a:cubicBezTo>
                      <a:pt x="1481" y="659"/>
                      <a:pt x="1481" y="660"/>
                      <a:pt x="1480" y="661"/>
                    </a:cubicBezTo>
                    <a:cubicBezTo>
                      <a:pt x="1473" y="666"/>
                      <a:pt x="1475" y="654"/>
                      <a:pt x="1463" y="654"/>
                    </a:cubicBezTo>
                    <a:cubicBezTo>
                      <a:pt x="1451" y="654"/>
                      <a:pt x="1440" y="665"/>
                      <a:pt x="1430" y="660"/>
                    </a:cubicBezTo>
                    <a:cubicBezTo>
                      <a:pt x="1421" y="656"/>
                      <a:pt x="1426" y="649"/>
                      <a:pt x="1417" y="649"/>
                    </a:cubicBezTo>
                    <a:cubicBezTo>
                      <a:pt x="1408" y="649"/>
                      <a:pt x="1423" y="633"/>
                      <a:pt x="1411" y="640"/>
                    </a:cubicBezTo>
                    <a:cubicBezTo>
                      <a:pt x="1398" y="647"/>
                      <a:pt x="1379" y="664"/>
                      <a:pt x="1371" y="656"/>
                    </a:cubicBezTo>
                    <a:cubicBezTo>
                      <a:pt x="1362" y="648"/>
                      <a:pt x="1354" y="659"/>
                      <a:pt x="1348" y="652"/>
                    </a:cubicBezTo>
                    <a:cubicBezTo>
                      <a:pt x="1342" y="646"/>
                      <a:pt x="1370" y="629"/>
                      <a:pt x="1383" y="630"/>
                    </a:cubicBezTo>
                    <a:cubicBezTo>
                      <a:pt x="1387" y="630"/>
                      <a:pt x="1390" y="628"/>
                      <a:pt x="1392" y="626"/>
                    </a:cubicBezTo>
                    <a:cubicBezTo>
                      <a:pt x="1385" y="624"/>
                      <a:pt x="1371" y="618"/>
                      <a:pt x="1367" y="623"/>
                    </a:cubicBezTo>
                    <a:cubicBezTo>
                      <a:pt x="1362" y="628"/>
                      <a:pt x="1356" y="625"/>
                      <a:pt x="1352" y="620"/>
                    </a:cubicBezTo>
                    <a:cubicBezTo>
                      <a:pt x="1348" y="615"/>
                      <a:pt x="1344" y="622"/>
                      <a:pt x="1337" y="614"/>
                    </a:cubicBezTo>
                    <a:cubicBezTo>
                      <a:pt x="1331" y="607"/>
                      <a:pt x="1325" y="612"/>
                      <a:pt x="1321" y="614"/>
                    </a:cubicBezTo>
                    <a:cubicBezTo>
                      <a:pt x="1318" y="615"/>
                      <a:pt x="1313" y="611"/>
                      <a:pt x="1306" y="609"/>
                    </a:cubicBezTo>
                    <a:cubicBezTo>
                      <a:pt x="1299" y="606"/>
                      <a:pt x="1305" y="599"/>
                      <a:pt x="1299" y="595"/>
                    </a:cubicBezTo>
                    <a:cubicBezTo>
                      <a:pt x="1293" y="591"/>
                      <a:pt x="1293" y="603"/>
                      <a:pt x="1293" y="603"/>
                    </a:cubicBezTo>
                    <a:cubicBezTo>
                      <a:pt x="807" y="606"/>
                      <a:pt x="807" y="606"/>
                      <a:pt x="807" y="606"/>
                    </a:cubicBezTo>
                    <a:cubicBezTo>
                      <a:pt x="807" y="606"/>
                      <a:pt x="808" y="607"/>
                      <a:pt x="808" y="608"/>
                    </a:cubicBezTo>
                    <a:cubicBezTo>
                      <a:pt x="814" y="614"/>
                      <a:pt x="810" y="619"/>
                      <a:pt x="811" y="626"/>
                    </a:cubicBezTo>
                    <a:cubicBezTo>
                      <a:pt x="813" y="634"/>
                      <a:pt x="812" y="644"/>
                      <a:pt x="806" y="644"/>
                    </a:cubicBezTo>
                    <a:cubicBezTo>
                      <a:pt x="800" y="644"/>
                      <a:pt x="799" y="638"/>
                      <a:pt x="804" y="635"/>
                    </a:cubicBezTo>
                    <a:cubicBezTo>
                      <a:pt x="808" y="633"/>
                      <a:pt x="806" y="624"/>
                      <a:pt x="801" y="624"/>
                    </a:cubicBezTo>
                    <a:cubicBezTo>
                      <a:pt x="799" y="624"/>
                      <a:pt x="798" y="621"/>
                      <a:pt x="798" y="618"/>
                    </a:cubicBezTo>
                    <a:cubicBezTo>
                      <a:pt x="790" y="620"/>
                      <a:pt x="781" y="619"/>
                      <a:pt x="770" y="618"/>
                    </a:cubicBezTo>
                    <a:cubicBezTo>
                      <a:pt x="770" y="618"/>
                      <a:pt x="770" y="619"/>
                      <a:pt x="770" y="619"/>
                    </a:cubicBezTo>
                    <a:cubicBezTo>
                      <a:pt x="771" y="624"/>
                      <a:pt x="773" y="634"/>
                      <a:pt x="779" y="643"/>
                    </a:cubicBezTo>
                    <a:cubicBezTo>
                      <a:pt x="786" y="651"/>
                      <a:pt x="781" y="656"/>
                      <a:pt x="787" y="659"/>
                    </a:cubicBezTo>
                    <a:cubicBezTo>
                      <a:pt x="793" y="662"/>
                      <a:pt x="793" y="666"/>
                      <a:pt x="787" y="665"/>
                    </a:cubicBezTo>
                    <a:cubicBezTo>
                      <a:pt x="782" y="664"/>
                      <a:pt x="786" y="669"/>
                      <a:pt x="784" y="681"/>
                    </a:cubicBezTo>
                    <a:cubicBezTo>
                      <a:pt x="782" y="693"/>
                      <a:pt x="782" y="717"/>
                      <a:pt x="781" y="724"/>
                    </a:cubicBezTo>
                    <a:cubicBezTo>
                      <a:pt x="780" y="732"/>
                      <a:pt x="771" y="744"/>
                      <a:pt x="776" y="752"/>
                    </a:cubicBezTo>
                    <a:cubicBezTo>
                      <a:pt x="781" y="760"/>
                      <a:pt x="785" y="771"/>
                      <a:pt x="782" y="780"/>
                    </a:cubicBezTo>
                    <a:cubicBezTo>
                      <a:pt x="779" y="790"/>
                      <a:pt x="780" y="796"/>
                      <a:pt x="784" y="803"/>
                    </a:cubicBezTo>
                    <a:cubicBezTo>
                      <a:pt x="788" y="811"/>
                      <a:pt x="785" y="824"/>
                      <a:pt x="790" y="826"/>
                    </a:cubicBezTo>
                    <a:cubicBezTo>
                      <a:pt x="794" y="829"/>
                      <a:pt x="799" y="835"/>
                      <a:pt x="803" y="842"/>
                    </a:cubicBezTo>
                    <a:cubicBezTo>
                      <a:pt x="807" y="849"/>
                      <a:pt x="811" y="844"/>
                      <a:pt x="812" y="851"/>
                    </a:cubicBezTo>
                    <a:cubicBezTo>
                      <a:pt x="813" y="859"/>
                      <a:pt x="813" y="860"/>
                      <a:pt x="819" y="862"/>
                    </a:cubicBezTo>
                    <a:cubicBezTo>
                      <a:pt x="825" y="865"/>
                      <a:pt x="821" y="872"/>
                      <a:pt x="821" y="876"/>
                    </a:cubicBezTo>
                    <a:cubicBezTo>
                      <a:pt x="821" y="880"/>
                      <a:pt x="829" y="887"/>
                      <a:pt x="840" y="896"/>
                    </a:cubicBezTo>
                    <a:cubicBezTo>
                      <a:pt x="850" y="905"/>
                      <a:pt x="841" y="913"/>
                      <a:pt x="849" y="913"/>
                    </a:cubicBezTo>
                    <a:cubicBezTo>
                      <a:pt x="856" y="913"/>
                      <a:pt x="863" y="917"/>
                      <a:pt x="871" y="922"/>
                    </a:cubicBezTo>
                    <a:cubicBezTo>
                      <a:pt x="878" y="926"/>
                      <a:pt x="880" y="923"/>
                      <a:pt x="885" y="925"/>
                    </a:cubicBezTo>
                    <a:cubicBezTo>
                      <a:pt x="891" y="926"/>
                      <a:pt x="900" y="937"/>
                      <a:pt x="902" y="944"/>
                    </a:cubicBezTo>
                    <a:cubicBezTo>
                      <a:pt x="903" y="948"/>
                      <a:pt x="904" y="951"/>
                      <a:pt x="906" y="955"/>
                    </a:cubicBezTo>
                    <a:cubicBezTo>
                      <a:pt x="946" y="950"/>
                      <a:pt x="946" y="950"/>
                      <a:pt x="946" y="950"/>
                    </a:cubicBezTo>
                    <a:cubicBezTo>
                      <a:pt x="946" y="950"/>
                      <a:pt x="959" y="959"/>
                      <a:pt x="966" y="960"/>
                    </a:cubicBezTo>
                    <a:cubicBezTo>
                      <a:pt x="973" y="962"/>
                      <a:pt x="1012" y="976"/>
                      <a:pt x="1012" y="976"/>
                    </a:cubicBezTo>
                    <a:cubicBezTo>
                      <a:pt x="1062" y="976"/>
                      <a:pt x="1062" y="976"/>
                      <a:pt x="1062" y="976"/>
                    </a:cubicBezTo>
                    <a:cubicBezTo>
                      <a:pt x="1068" y="968"/>
                      <a:pt x="1068" y="968"/>
                      <a:pt x="1068" y="968"/>
                    </a:cubicBezTo>
                    <a:cubicBezTo>
                      <a:pt x="1095" y="968"/>
                      <a:pt x="1095" y="968"/>
                      <a:pt x="1095" y="968"/>
                    </a:cubicBezTo>
                    <a:cubicBezTo>
                      <a:pt x="1095" y="968"/>
                      <a:pt x="1113" y="986"/>
                      <a:pt x="1115" y="986"/>
                    </a:cubicBezTo>
                    <a:cubicBezTo>
                      <a:pt x="1118" y="987"/>
                      <a:pt x="1126" y="995"/>
                      <a:pt x="1126" y="1000"/>
                    </a:cubicBezTo>
                    <a:cubicBezTo>
                      <a:pt x="1126" y="1005"/>
                      <a:pt x="1129" y="1009"/>
                      <a:pt x="1133" y="1011"/>
                    </a:cubicBezTo>
                    <a:cubicBezTo>
                      <a:pt x="1137" y="1014"/>
                      <a:pt x="1151" y="1023"/>
                      <a:pt x="1153" y="1022"/>
                    </a:cubicBezTo>
                    <a:cubicBezTo>
                      <a:pt x="1155" y="1021"/>
                      <a:pt x="1159" y="1005"/>
                      <a:pt x="1167" y="1006"/>
                    </a:cubicBezTo>
                    <a:cubicBezTo>
                      <a:pt x="1175" y="1006"/>
                      <a:pt x="1195" y="1012"/>
                      <a:pt x="1198" y="1024"/>
                    </a:cubicBezTo>
                    <a:cubicBezTo>
                      <a:pt x="1202" y="1035"/>
                      <a:pt x="1212" y="1045"/>
                      <a:pt x="1215" y="1047"/>
                    </a:cubicBezTo>
                    <a:cubicBezTo>
                      <a:pt x="1218" y="1050"/>
                      <a:pt x="1217" y="1057"/>
                      <a:pt x="1219" y="1061"/>
                    </a:cubicBezTo>
                    <a:cubicBezTo>
                      <a:pt x="1222" y="1064"/>
                      <a:pt x="1221" y="1072"/>
                      <a:pt x="1224" y="1072"/>
                    </a:cubicBezTo>
                    <a:cubicBezTo>
                      <a:pt x="1227" y="1072"/>
                      <a:pt x="1242" y="1081"/>
                      <a:pt x="1249" y="1080"/>
                    </a:cubicBezTo>
                    <a:cubicBezTo>
                      <a:pt x="1251" y="1080"/>
                      <a:pt x="1254" y="1081"/>
                      <a:pt x="1256" y="1083"/>
                    </a:cubicBezTo>
                    <a:cubicBezTo>
                      <a:pt x="1257" y="1069"/>
                      <a:pt x="1243" y="1067"/>
                      <a:pt x="1251" y="1060"/>
                    </a:cubicBezTo>
                    <a:cubicBezTo>
                      <a:pt x="1261" y="1053"/>
                      <a:pt x="1251" y="1047"/>
                      <a:pt x="1255" y="1044"/>
                    </a:cubicBezTo>
                    <a:cubicBezTo>
                      <a:pt x="1260" y="1040"/>
                      <a:pt x="1268" y="1037"/>
                      <a:pt x="1268" y="1033"/>
                    </a:cubicBezTo>
                    <a:cubicBezTo>
                      <a:pt x="1268" y="1028"/>
                      <a:pt x="1273" y="1028"/>
                      <a:pt x="1279" y="1029"/>
                    </a:cubicBezTo>
                    <a:cubicBezTo>
                      <a:pt x="1285" y="1029"/>
                      <a:pt x="1297" y="1019"/>
                      <a:pt x="1296" y="1014"/>
                    </a:cubicBezTo>
                    <a:cubicBezTo>
                      <a:pt x="1295" y="1010"/>
                      <a:pt x="1297" y="1009"/>
                      <a:pt x="1305" y="1011"/>
                    </a:cubicBezTo>
                    <a:cubicBezTo>
                      <a:pt x="1312" y="1012"/>
                      <a:pt x="1311" y="1002"/>
                      <a:pt x="1316" y="1004"/>
                    </a:cubicBezTo>
                    <a:cubicBezTo>
                      <a:pt x="1320" y="1005"/>
                      <a:pt x="1324" y="1008"/>
                      <a:pt x="1325" y="1004"/>
                    </a:cubicBezTo>
                    <a:cubicBezTo>
                      <a:pt x="1325" y="1001"/>
                      <a:pt x="1330" y="1002"/>
                      <a:pt x="1333" y="1006"/>
                    </a:cubicBezTo>
                    <a:cubicBezTo>
                      <a:pt x="1337" y="1011"/>
                      <a:pt x="1347" y="1012"/>
                      <a:pt x="1348" y="1007"/>
                    </a:cubicBezTo>
                    <a:cubicBezTo>
                      <a:pt x="1349" y="1001"/>
                      <a:pt x="1354" y="1007"/>
                      <a:pt x="1359" y="1012"/>
                    </a:cubicBezTo>
                    <a:cubicBezTo>
                      <a:pt x="1365" y="1018"/>
                      <a:pt x="1367" y="1016"/>
                      <a:pt x="1374" y="1017"/>
                    </a:cubicBezTo>
                    <a:cubicBezTo>
                      <a:pt x="1382" y="1017"/>
                      <a:pt x="1382" y="1015"/>
                      <a:pt x="1382" y="1010"/>
                    </a:cubicBezTo>
                    <a:cubicBezTo>
                      <a:pt x="1383" y="1006"/>
                      <a:pt x="1390" y="1020"/>
                      <a:pt x="1398" y="1021"/>
                    </a:cubicBezTo>
                    <a:cubicBezTo>
                      <a:pt x="1405" y="1022"/>
                      <a:pt x="1399" y="1017"/>
                      <a:pt x="1394" y="1012"/>
                    </a:cubicBezTo>
                    <a:cubicBezTo>
                      <a:pt x="1388" y="1008"/>
                      <a:pt x="1395" y="1006"/>
                      <a:pt x="1390" y="1002"/>
                    </a:cubicBezTo>
                    <a:cubicBezTo>
                      <a:pt x="1386" y="999"/>
                      <a:pt x="1396" y="994"/>
                      <a:pt x="1406" y="995"/>
                    </a:cubicBezTo>
                    <a:cubicBezTo>
                      <a:pt x="1415" y="995"/>
                      <a:pt x="1415" y="997"/>
                      <a:pt x="1418" y="992"/>
                    </a:cubicBezTo>
                    <a:cubicBezTo>
                      <a:pt x="1422" y="986"/>
                      <a:pt x="1425" y="992"/>
                      <a:pt x="1425" y="997"/>
                    </a:cubicBezTo>
                    <a:cubicBezTo>
                      <a:pt x="1425" y="1001"/>
                      <a:pt x="1440" y="994"/>
                      <a:pt x="1449" y="994"/>
                    </a:cubicBezTo>
                    <a:cubicBezTo>
                      <a:pt x="1457" y="994"/>
                      <a:pt x="1464" y="1001"/>
                      <a:pt x="1465" y="1006"/>
                    </a:cubicBezTo>
                    <a:cubicBezTo>
                      <a:pt x="1466" y="1010"/>
                      <a:pt x="1471" y="1013"/>
                      <a:pt x="1477" y="1008"/>
                    </a:cubicBezTo>
                    <a:cubicBezTo>
                      <a:pt x="1483" y="1002"/>
                      <a:pt x="1488" y="997"/>
                      <a:pt x="1494" y="1002"/>
                    </a:cubicBezTo>
                    <a:cubicBezTo>
                      <a:pt x="1499" y="1008"/>
                      <a:pt x="1505" y="1015"/>
                      <a:pt x="1511" y="1022"/>
                    </a:cubicBezTo>
                    <a:cubicBezTo>
                      <a:pt x="1518" y="1028"/>
                      <a:pt x="1508" y="1036"/>
                      <a:pt x="1512" y="1042"/>
                    </a:cubicBezTo>
                    <a:cubicBezTo>
                      <a:pt x="1515" y="1047"/>
                      <a:pt x="1511" y="1054"/>
                      <a:pt x="1519" y="1059"/>
                    </a:cubicBezTo>
                    <a:cubicBezTo>
                      <a:pt x="1527" y="1065"/>
                      <a:pt x="1520" y="1076"/>
                      <a:pt x="1526" y="1078"/>
                    </a:cubicBezTo>
                    <a:cubicBezTo>
                      <a:pt x="1532" y="1079"/>
                      <a:pt x="1537" y="1089"/>
                      <a:pt x="1538" y="1093"/>
                    </a:cubicBezTo>
                    <a:cubicBezTo>
                      <a:pt x="1539" y="1097"/>
                      <a:pt x="1551" y="1102"/>
                      <a:pt x="1552" y="1095"/>
                    </a:cubicBezTo>
                    <a:cubicBezTo>
                      <a:pt x="1552" y="1089"/>
                      <a:pt x="1559" y="1081"/>
                      <a:pt x="1559" y="1074"/>
                    </a:cubicBezTo>
                    <a:cubicBezTo>
                      <a:pt x="1560" y="1068"/>
                      <a:pt x="1555" y="1046"/>
                      <a:pt x="1550" y="1039"/>
                    </a:cubicBezTo>
                    <a:cubicBezTo>
                      <a:pt x="1544" y="1032"/>
                      <a:pt x="1551" y="1030"/>
                      <a:pt x="1544" y="1022"/>
                    </a:cubicBezTo>
                    <a:cubicBezTo>
                      <a:pt x="1538" y="1014"/>
                      <a:pt x="1534" y="999"/>
                      <a:pt x="1535" y="988"/>
                    </a:cubicBezTo>
                    <a:cubicBezTo>
                      <a:pt x="1535" y="976"/>
                      <a:pt x="1549" y="957"/>
                      <a:pt x="1555" y="951"/>
                    </a:cubicBezTo>
                    <a:cubicBezTo>
                      <a:pt x="1562" y="945"/>
                      <a:pt x="1570" y="948"/>
                      <a:pt x="1571" y="942"/>
                    </a:cubicBezTo>
                    <a:cubicBezTo>
                      <a:pt x="1573" y="936"/>
                      <a:pt x="1581" y="928"/>
                      <a:pt x="1586" y="928"/>
                    </a:cubicBezTo>
                    <a:cubicBezTo>
                      <a:pt x="1590" y="928"/>
                      <a:pt x="1595" y="929"/>
                      <a:pt x="1596" y="924"/>
                    </a:cubicBezTo>
                    <a:cubicBezTo>
                      <a:pt x="1597" y="919"/>
                      <a:pt x="1605" y="913"/>
                      <a:pt x="1615" y="911"/>
                    </a:cubicBezTo>
                    <a:cubicBezTo>
                      <a:pt x="1625" y="909"/>
                      <a:pt x="1619" y="904"/>
                      <a:pt x="1616" y="899"/>
                    </a:cubicBezTo>
                    <a:cubicBezTo>
                      <a:pt x="1614" y="895"/>
                      <a:pt x="1619" y="890"/>
                      <a:pt x="1621" y="893"/>
                    </a:cubicBezTo>
                    <a:cubicBezTo>
                      <a:pt x="1623" y="896"/>
                      <a:pt x="1629" y="896"/>
                      <a:pt x="1633" y="894"/>
                    </a:cubicBezTo>
                    <a:cubicBezTo>
                      <a:pt x="1637" y="891"/>
                      <a:pt x="1646" y="884"/>
                      <a:pt x="1637" y="883"/>
                    </a:cubicBezTo>
                    <a:cubicBezTo>
                      <a:pt x="1629" y="883"/>
                      <a:pt x="1627" y="879"/>
                      <a:pt x="1632" y="877"/>
                    </a:cubicBezTo>
                    <a:cubicBezTo>
                      <a:pt x="1637" y="875"/>
                      <a:pt x="1632" y="866"/>
                      <a:pt x="1625" y="865"/>
                    </a:cubicBezTo>
                    <a:cubicBezTo>
                      <a:pt x="1618" y="864"/>
                      <a:pt x="1621" y="861"/>
                      <a:pt x="1625" y="857"/>
                    </a:cubicBezTo>
                    <a:cubicBezTo>
                      <a:pt x="1629" y="852"/>
                      <a:pt x="1619" y="845"/>
                      <a:pt x="1614" y="842"/>
                    </a:cubicBezTo>
                    <a:cubicBezTo>
                      <a:pt x="1609" y="838"/>
                      <a:pt x="1617" y="836"/>
                      <a:pt x="1621" y="835"/>
                    </a:cubicBezTo>
                    <a:cubicBezTo>
                      <a:pt x="1625" y="835"/>
                      <a:pt x="1622" y="817"/>
                      <a:pt x="1623" y="812"/>
                    </a:cubicBezTo>
                    <a:cubicBezTo>
                      <a:pt x="1625" y="808"/>
                      <a:pt x="1632" y="808"/>
                      <a:pt x="1629" y="812"/>
                    </a:cubicBezTo>
                    <a:cubicBezTo>
                      <a:pt x="1627" y="817"/>
                      <a:pt x="1623" y="824"/>
                      <a:pt x="1628" y="830"/>
                    </a:cubicBezTo>
                    <a:cubicBezTo>
                      <a:pt x="1633" y="835"/>
                      <a:pt x="1634" y="842"/>
                      <a:pt x="1632" y="851"/>
                    </a:cubicBezTo>
                    <a:cubicBezTo>
                      <a:pt x="1631" y="860"/>
                      <a:pt x="1634" y="857"/>
                      <a:pt x="1640" y="846"/>
                    </a:cubicBezTo>
                    <a:cubicBezTo>
                      <a:pt x="1646" y="834"/>
                      <a:pt x="1647" y="824"/>
                      <a:pt x="1643" y="823"/>
                    </a:cubicBezTo>
                    <a:cubicBezTo>
                      <a:pt x="1639" y="821"/>
                      <a:pt x="1640" y="810"/>
                      <a:pt x="1644" y="815"/>
                    </a:cubicBezTo>
                    <a:cubicBezTo>
                      <a:pt x="1648" y="821"/>
                      <a:pt x="1650" y="821"/>
                      <a:pt x="1656" y="814"/>
                    </a:cubicBezTo>
                    <a:cubicBezTo>
                      <a:pt x="1663" y="807"/>
                      <a:pt x="1670" y="795"/>
                      <a:pt x="1666" y="792"/>
                    </a:cubicBezTo>
                    <a:cubicBezTo>
                      <a:pt x="1661" y="790"/>
                      <a:pt x="1668" y="787"/>
                      <a:pt x="1675" y="787"/>
                    </a:cubicBezTo>
                    <a:cubicBezTo>
                      <a:pt x="1683" y="788"/>
                      <a:pt x="1700" y="783"/>
                      <a:pt x="1701" y="780"/>
                    </a:cubicBezTo>
                    <a:cubicBezTo>
                      <a:pt x="1705" y="773"/>
                      <a:pt x="1674" y="784"/>
                      <a:pt x="1674" y="780"/>
                    </a:cubicBezTo>
                    <a:cubicBezTo>
                      <a:pt x="1674" y="775"/>
                      <a:pt x="1694" y="771"/>
                      <a:pt x="1703" y="771"/>
                    </a:cubicBezTo>
                    <a:cubicBezTo>
                      <a:pt x="1712" y="770"/>
                      <a:pt x="1708" y="758"/>
                      <a:pt x="1711" y="763"/>
                    </a:cubicBezTo>
                    <a:cubicBezTo>
                      <a:pt x="1715" y="768"/>
                      <a:pt x="1721" y="767"/>
                      <a:pt x="1726" y="764"/>
                    </a:cubicBezTo>
                    <a:cubicBezTo>
                      <a:pt x="1731" y="761"/>
                      <a:pt x="1728" y="752"/>
                      <a:pt x="1722" y="751"/>
                    </a:cubicBezTo>
                    <a:cubicBezTo>
                      <a:pt x="1716" y="749"/>
                      <a:pt x="1726" y="745"/>
                      <a:pt x="1724" y="742"/>
                    </a:cubicBezTo>
                    <a:cubicBezTo>
                      <a:pt x="1722" y="738"/>
                      <a:pt x="1728" y="724"/>
                      <a:pt x="1735" y="722"/>
                    </a:cubicBezTo>
                    <a:cubicBezTo>
                      <a:pt x="1743" y="721"/>
                      <a:pt x="1739" y="716"/>
                      <a:pt x="1746" y="716"/>
                    </a:cubicBezTo>
                    <a:cubicBezTo>
                      <a:pt x="1752" y="716"/>
                      <a:pt x="1753" y="709"/>
                      <a:pt x="1758" y="703"/>
                    </a:cubicBezTo>
                    <a:cubicBezTo>
                      <a:pt x="1764" y="698"/>
                      <a:pt x="1772" y="712"/>
                      <a:pt x="1780" y="704"/>
                    </a:cubicBezTo>
                    <a:cubicBezTo>
                      <a:pt x="1784" y="701"/>
                      <a:pt x="1789" y="697"/>
                      <a:pt x="1794" y="694"/>
                    </a:cubicBezTo>
                    <a:cubicBezTo>
                      <a:pt x="1773" y="668"/>
                      <a:pt x="1779" y="650"/>
                      <a:pt x="1779" y="645"/>
                    </a:cubicBezTo>
                    <a:close/>
                  </a:path>
                </a:pathLst>
              </a:custGeom>
              <a:solidFill>
                <a:srgbClr val="00B050"/>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96" name="Freeform 1635">
                <a:extLst>
                  <a:ext uri="{FF2B5EF4-FFF2-40B4-BE49-F238E27FC236}">
                    <a16:creationId xmlns:a16="http://schemas.microsoft.com/office/drawing/2014/main" id="{A38F761F-D3A3-42EC-B4E1-6E4DA9EEB0C3}"/>
                  </a:ext>
                </a:extLst>
              </p:cNvPr>
              <p:cNvSpPr>
                <a:spLocks/>
              </p:cNvSpPr>
              <p:nvPr/>
            </p:nvSpPr>
            <p:spPr bwMode="auto">
              <a:xfrm>
                <a:off x="4194323" y="1530401"/>
                <a:ext cx="242896" cy="119067"/>
              </a:xfrm>
              <a:custGeom>
                <a:avLst/>
                <a:gdLst>
                  <a:gd name="T0" fmla="*/ 159 w 189"/>
                  <a:gd name="T1" fmla="*/ 67 h 95"/>
                  <a:gd name="T2" fmla="*/ 173 w 189"/>
                  <a:gd name="T3" fmla="*/ 56 h 95"/>
                  <a:gd name="T4" fmla="*/ 186 w 189"/>
                  <a:gd name="T5" fmla="*/ 43 h 95"/>
                  <a:gd name="T6" fmla="*/ 177 w 189"/>
                  <a:gd name="T7" fmla="*/ 28 h 95"/>
                  <a:gd name="T8" fmla="*/ 168 w 189"/>
                  <a:gd name="T9" fmla="*/ 20 h 95"/>
                  <a:gd name="T10" fmla="*/ 165 w 189"/>
                  <a:gd name="T11" fmla="*/ 9 h 95"/>
                  <a:gd name="T12" fmla="*/ 153 w 189"/>
                  <a:gd name="T13" fmla="*/ 10 h 95"/>
                  <a:gd name="T14" fmla="*/ 136 w 189"/>
                  <a:gd name="T15" fmla="*/ 2 h 95"/>
                  <a:gd name="T16" fmla="*/ 133 w 189"/>
                  <a:gd name="T17" fmla="*/ 12 h 95"/>
                  <a:gd name="T18" fmla="*/ 123 w 189"/>
                  <a:gd name="T19" fmla="*/ 13 h 95"/>
                  <a:gd name="T20" fmla="*/ 116 w 189"/>
                  <a:gd name="T21" fmla="*/ 13 h 95"/>
                  <a:gd name="T22" fmla="*/ 106 w 189"/>
                  <a:gd name="T23" fmla="*/ 15 h 95"/>
                  <a:gd name="T24" fmla="*/ 97 w 189"/>
                  <a:gd name="T25" fmla="*/ 12 h 95"/>
                  <a:gd name="T26" fmla="*/ 85 w 189"/>
                  <a:gd name="T27" fmla="*/ 20 h 95"/>
                  <a:gd name="T28" fmla="*/ 78 w 189"/>
                  <a:gd name="T29" fmla="*/ 16 h 95"/>
                  <a:gd name="T30" fmla="*/ 70 w 189"/>
                  <a:gd name="T31" fmla="*/ 22 h 95"/>
                  <a:gd name="T32" fmla="*/ 68 w 189"/>
                  <a:gd name="T33" fmla="*/ 30 h 95"/>
                  <a:gd name="T34" fmla="*/ 56 w 189"/>
                  <a:gd name="T35" fmla="*/ 35 h 95"/>
                  <a:gd name="T36" fmla="*/ 51 w 189"/>
                  <a:gd name="T37" fmla="*/ 21 h 95"/>
                  <a:gd name="T38" fmla="*/ 24 w 189"/>
                  <a:gd name="T39" fmla="*/ 3 h 95"/>
                  <a:gd name="T40" fmla="*/ 27 w 189"/>
                  <a:gd name="T41" fmla="*/ 13 h 95"/>
                  <a:gd name="T42" fmla="*/ 21 w 189"/>
                  <a:gd name="T43" fmla="*/ 13 h 95"/>
                  <a:gd name="T44" fmla="*/ 9 w 189"/>
                  <a:gd name="T45" fmla="*/ 17 h 95"/>
                  <a:gd name="T46" fmla="*/ 0 w 189"/>
                  <a:gd name="T47" fmla="*/ 29 h 95"/>
                  <a:gd name="T48" fmla="*/ 17 w 189"/>
                  <a:gd name="T49" fmla="*/ 33 h 95"/>
                  <a:gd name="T50" fmla="*/ 39 w 189"/>
                  <a:gd name="T51" fmla="*/ 33 h 95"/>
                  <a:gd name="T52" fmla="*/ 35 w 189"/>
                  <a:gd name="T53" fmla="*/ 42 h 95"/>
                  <a:gd name="T54" fmla="*/ 26 w 189"/>
                  <a:gd name="T55" fmla="*/ 46 h 95"/>
                  <a:gd name="T56" fmla="*/ 6 w 189"/>
                  <a:gd name="T57" fmla="*/ 52 h 95"/>
                  <a:gd name="T58" fmla="*/ 32 w 189"/>
                  <a:gd name="T59" fmla="*/ 52 h 95"/>
                  <a:gd name="T60" fmla="*/ 38 w 189"/>
                  <a:gd name="T61" fmla="*/ 59 h 95"/>
                  <a:gd name="T62" fmla="*/ 43 w 189"/>
                  <a:gd name="T63" fmla="*/ 65 h 95"/>
                  <a:gd name="T64" fmla="*/ 37 w 189"/>
                  <a:gd name="T65" fmla="*/ 73 h 95"/>
                  <a:gd name="T66" fmla="*/ 28 w 189"/>
                  <a:gd name="T67" fmla="*/ 79 h 95"/>
                  <a:gd name="T68" fmla="*/ 51 w 189"/>
                  <a:gd name="T69" fmla="*/ 78 h 95"/>
                  <a:gd name="T70" fmla="*/ 83 w 189"/>
                  <a:gd name="T71" fmla="*/ 91 h 95"/>
                  <a:gd name="T72" fmla="*/ 113 w 189"/>
                  <a:gd name="T73" fmla="*/ 84 h 95"/>
                  <a:gd name="T74" fmla="*/ 135 w 189"/>
                  <a:gd name="T75" fmla="*/ 76 h 95"/>
                  <a:gd name="T76" fmla="*/ 159 w 189"/>
                  <a:gd name="T77" fmla="*/ 67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89" h="95">
                    <a:moveTo>
                      <a:pt x="159" y="67"/>
                    </a:moveTo>
                    <a:cubicBezTo>
                      <a:pt x="169" y="67"/>
                      <a:pt x="169" y="56"/>
                      <a:pt x="173" y="56"/>
                    </a:cubicBezTo>
                    <a:cubicBezTo>
                      <a:pt x="177" y="57"/>
                      <a:pt x="184" y="48"/>
                      <a:pt x="186" y="43"/>
                    </a:cubicBezTo>
                    <a:cubicBezTo>
                      <a:pt x="189" y="38"/>
                      <a:pt x="184" y="28"/>
                      <a:pt x="177" y="28"/>
                    </a:cubicBezTo>
                    <a:cubicBezTo>
                      <a:pt x="171" y="28"/>
                      <a:pt x="166" y="24"/>
                      <a:pt x="168" y="20"/>
                    </a:cubicBezTo>
                    <a:cubicBezTo>
                      <a:pt x="169" y="16"/>
                      <a:pt x="164" y="12"/>
                      <a:pt x="165" y="9"/>
                    </a:cubicBezTo>
                    <a:cubicBezTo>
                      <a:pt x="165" y="6"/>
                      <a:pt x="157" y="9"/>
                      <a:pt x="153" y="10"/>
                    </a:cubicBezTo>
                    <a:cubicBezTo>
                      <a:pt x="148" y="11"/>
                      <a:pt x="139" y="0"/>
                      <a:pt x="136" y="2"/>
                    </a:cubicBezTo>
                    <a:cubicBezTo>
                      <a:pt x="132" y="4"/>
                      <a:pt x="135" y="9"/>
                      <a:pt x="133" y="12"/>
                    </a:cubicBezTo>
                    <a:cubicBezTo>
                      <a:pt x="132" y="15"/>
                      <a:pt x="123" y="9"/>
                      <a:pt x="123" y="13"/>
                    </a:cubicBezTo>
                    <a:cubicBezTo>
                      <a:pt x="123" y="17"/>
                      <a:pt x="119" y="17"/>
                      <a:pt x="116" y="13"/>
                    </a:cubicBezTo>
                    <a:cubicBezTo>
                      <a:pt x="113" y="9"/>
                      <a:pt x="106" y="12"/>
                      <a:pt x="106" y="15"/>
                    </a:cubicBezTo>
                    <a:cubicBezTo>
                      <a:pt x="106" y="18"/>
                      <a:pt x="103" y="15"/>
                      <a:pt x="97" y="12"/>
                    </a:cubicBezTo>
                    <a:cubicBezTo>
                      <a:pt x="91" y="8"/>
                      <a:pt x="84" y="16"/>
                      <a:pt x="85" y="20"/>
                    </a:cubicBezTo>
                    <a:cubicBezTo>
                      <a:pt x="85" y="24"/>
                      <a:pt x="83" y="25"/>
                      <a:pt x="78" y="16"/>
                    </a:cubicBezTo>
                    <a:cubicBezTo>
                      <a:pt x="73" y="8"/>
                      <a:pt x="67" y="17"/>
                      <a:pt x="70" y="22"/>
                    </a:cubicBezTo>
                    <a:cubicBezTo>
                      <a:pt x="72" y="26"/>
                      <a:pt x="71" y="32"/>
                      <a:pt x="68" y="30"/>
                    </a:cubicBezTo>
                    <a:cubicBezTo>
                      <a:pt x="64" y="27"/>
                      <a:pt x="58" y="31"/>
                      <a:pt x="56" y="35"/>
                    </a:cubicBezTo>
                    <a:cubicBezTo>
                      <a:pt x="54" y="39"/>
                      <a:pt x="45" y="24"/>
                      <a:pt x="51" y="21"/>
                    </a:cubicBezTo>
                    <a:cubicBezTo>
                      <a:pt x="57" y="18"/>
                      <a:pt x="32" y="3"/>
                      <a:pt x="24" y="3"/>
                    </a:cubicBezTo>
                    <a:cubicBezTo>
                      <a:pt x="17" y="3"/>
                      <a:pt x="22" y="9"/>
                      <a:pt x="27" y="13"/>
                    </a:cubicBezTo>
                    <a:cubicBezTo>
                      <a:pt x="32" y="17"/>
                      <a:pt x="23" y="16"/>
                      <a:pt x="21" y="13"/>
                    </a:cubicBezTo>
                    <a:cubicBezTo>
                      <a:pt x="18" y="9"/>
                      <a:pt x="12" y="12"/>
                      <a:pt x="9" y="17"/>
                    </a:cubicBezTo>
                    <a:cubicBezTo>
                      <a:pt x="6" y="22"/>
                      <a:pt x="1" y="25"/>
                      <a:pt x="0" y="29"/>
                    </a:cubicBezTo>
                    <a:cubicBezTo>
                      <a:pt x="0" y="32"/>
                      <a:pt x="9" y="36"/>
                      <a:pt x="17" y="33"/>
                    </a:cubicBezTo>
                    <a:cubicBezTo>
                      <a:pt x="25" y="30"/>
                      <a:pt x="34" y="29"/>
                      <a:pt x="39" y="33"/>
                    </a:cubicBezTo>
                    <a:cubicBezTo>
                      <a:pt x="43" y="37"/>
                      <a:pt x="31" y="38"/>
                      <a:pt x="35" y="42"/>
                    </a:cubicBezTo>
                    <a:cubicBezTo>
                      <a:pt x="39" y="45"/>
                      <a:pt x="36" y="47"/>
                      <a:pt x="26" y="46"/>
                    </a:cubicBezTo>
                    <a:cubicBezTo>
                      <a:pt x="16" y="46"/>
                      <a:pt x="4" y="49"/>
                      <a:pt x="6" y="52"/>
                    </a:cubicBezTo>
                    <a:cubicBezTo>
                      <a:pt x="8" y="55"/>
                      <a:pt x="31" y="49"/>
                      <a:pt x="32" y="52"/>
                    </a:cubicBezTo>
                    <a:cubicBezTo>
                      <a:pt x="32" y="56"/>
                      <a:pt x="32" y="62"/>
                      <a:pt x="38" y="59"/>
                    </a:cubicBezTo>
                    <a:cubicBezTo>
                      <a:pt x="44" y="56"/>
                      <a:pt x="40" y="64"/>
                      <a:pt x="43" y="65"/>
                    </a:cubicBezTo>
                    <a:cubicBezTo>
                      <a:pt x="46" y="66"/>
                      <a:pt x="45" y="73"/>
                      <a:pt x="37" y="73"/>
                    </a:cubicBezTo>
                    <a:cubicBezTo>
                      <a:pt x="29" y="74"/>
                      <a:pt x="25" y="75"/>
                      <a:pt x="28" y="79"/>
                    </a:cubicBezTo>
                    <a:cubicBezTo>
                      <a:pt x="33" y="83"/>
                      <a:pt x="42" y="80"/>
                      <a:pt x="51" y="78"/>
                    </a:cubicBezTo>
                    <a:cubicBezTo>
                      <a:pt x="59" y="76"/>
                      <a:pt x="72" y="87"/>
                      <a:pt x="83" y="91"/>
                    </a:cubicBezTo>
                    <a:cubicBezTo>
                      <a:pt x="93" y="95"/>
                      <a:pt x="111" y="89"/>
                      <a:pt x="113" y="84"/>
                    </a:cubicBezTo>
                    <a:cubicBezTo>
                      <a:pt x="115" y="78"/>
                      <a:pt x="129" y="80"/>
                      <a:pt x="135" y="76"/>
                    </a:cubicBezTo>
                    <a:cubicBezTo>
                      <a:pt x="141" y="73"/>
                      <a:pt x="149" y="68"/>
                      <a:pt x="159" y="67"/>
                    </a:cubicBezTo>
                    <a:close/>
                  </a:path>
                </a:pathLst>
              </a:custGeom>
              <a:solidFill>
                <a:schemeClr val="accent6">
                  <a:lumMod val="20000"/>
                  <a:lumOff val="80000"/>
                </a:schemeClr>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97" name="Freeform 1636">
                <a:extLst>
                  <a:ext uri="{FF2B5EF4-FFF2-40B4-BE49-F238E27FC236}">
                    <a16:creationId xmlns:a16="http://schemas.microsoft.com/office/drawing/2014/main" id="{42B1B464-C5A3-4313-82E0-67746C6CB0D0}"/>
                  </a:ext>
                </a:extLst>
              </p:cNvPr>
              <p:cNvSpPr>
                <a:spLocks/>
              </p:cNvSpPr>
              <p:nvPr/>
            </p:nvSpPr>
            <p:spPr bwMode="auto">
              <a:xfrm>
                <a:off x="2956029" y="2711540"/>
                <a:ext cx="19051" cy="41276"/>
              </a:xfrm>
              <a:custGeom>
                <a:avLst/>
                <a:gdLst>
                  <a:gd name="T0" fmla="*/ 13 w 15"/>
                  <a:gd name="T1" fmla="*/ 30 h 33"/>
                  <a:gd name="T2" fmla="*/ 6 w 15"/>
                  <a:gd name="T3" fmla="*/ 23 h 33"/>
                  <a:gd name="T4" fmla="*/ 0 w 15"/>
                  <a:gd name="T5" fmla="*/ 11 h 33"/>
                  <a:gd name="T6" fmla="*/ 6 w 15"/>
                  <a:gd name="T7" fmla="*/ 6 h 33"/>
                  <a:gd name="T8" fmla="*/ 8 w 15"/>
                  <a:gd name="T9" fmla="*/ 19 h 33"/>
                  <a:gd name="T10" fmla="*/ 13 w 15"/>
                  <a:gd name="T11" fmla="*/ 30 h 33"/>
                </a:gdLst>
                <a:ahLst/>
                <a:cxnLst>
                  <a:cxn ang="0">
                    <a:pos x="T0" y="T1"/>
                  </a:cxn>
                  <a:cxn ang="0">
                    <a:pos x="T2" y="T3"/>
                  </a:cxn>
                  <a:cxn ang="0">
                    <a:pos x="T4" y="T5"/>
                  </a:cxn>
                  <a:cxn ang="0">
                    <a:pos x="T6" y="T7"/>
                  </a:cxn>
                  <a:cxn ang="0">
                    <a:pos x="T8" y="T9"/>
                  </a:cxn>
                  <a:cxn ang="0">
                    <a:pos x="T10" y="T11"/>
                  </a:cxn>
                </a:cxnLst>
                <a:rect l="0" t="0" r="r" b="b"/>
                <a:pathLst>
                  <a:path w="15" h="33">
                    <a:moveTo>
                      <a:pt x="13" y="30"/>
                    </a:moveTo>
                    <a:cubicBezTo>
                      <a:pt x="12" y="33"/>
                      <a:pt x="6" y="27"/>
                      <a:pt x="6" y="23"/>
                    </a:cubicBezTo>
                    <a:cubicBezTo>
                      <a:pt x="6" y="19"/>
                      <a:pt x="0" y="18"/>
                      <a:pt x="0" y="11"/>
                    </a:cubicBezTo>
                    <a:cubicBezTo>
                      <a:pt x="0" y="4"/>
                      <a:pt x="3" y="0"/>
                      <a:pt x="6" y="6"/>
                    </a:cubicBezTo>
                    <a:cubicBezTo>
                      <a:pt x="10" y="12"/>
                      <a:pt x="8" y="16"/>
                      <a:pt x="8" y="19"/>
                    </a:cubicBezTo>
                    <a:cubicBezTo>
                      <a:pt x="9" y="22"/>
                      <a:pt x="15" y="26"/>
                      <a:pt x="13" y="30"/>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98" name="Freeform 1637">
                <a:extLst>
                  <a:ext uri="{FF2B5EF4-FFF2-40B4-BE49-F238E27FC236}">
                    <a16:creationId xmlns:a16="http://schemas.microsoft.com/office/drawing/2014/main" id="{95FF70E6-43C1-465D-80AD-B7DA52381AD4}"/>
                  </a:ext>
                </a:extLst>
              </p:cNvPr>
              <p:cNvSpPr>
                <a:spLocks/>
              </p:cNvSpPr>
              <p:nvPr/>
            </p:nvSpPr>
            <p:spPr bwMode="auto">
              <a:xfrm>
                <a:off x="3054457" y="3175106"/>
                <a:ext cx="901732" cy="898555"/>
              </a:xfrm>
              <a:custGeom>
                <a:avLst/>
                <a:gdLst>
                  <a:gd name="T0" fmla="*/ 395 w 703"/>
                  <a:gd name="T1" fmla="*/ 667 h 718"/>
                  <a:gd name="T2" fmla="*/ 406 w 703"/>
                  <a:gd name="T3" fmla="*/ 670 h 718"/>
                  <a:gd name="T4" fmla="*/ 451 w 703"/>
                  <a:gd name="T5" fmla="*/ 591 h 718"/>
                  <a:gd name="T6" fmla="*/ 480 w 703"/>
                  <a:gd name="T7" fmla="*/ 535 h 718"/>
                  <a:gd name="T8" fmla="*/ 526 w 703"/>
                  <a:gd name="T9" fmla="*/ 509 h 718"/>
                  <a:gd name="T10" fmla="*/ 581 w 703"/>
                  <a:gd name="T11" fmla="*/ 494 h 718"/>
                  <a:gd name="T12" fmla="*/ 603 w 703"/>
                  <a:gd name="T13" fmla="*/ 452 h 718"/>
                  <a:gd name="T14" fmla="*/ 621 w 703"/>
                  <a:gd name="T15" fmla="*/ 412 h 718"/>
                  <a:gd name="T16" fmla="*/ 627 w 703"/>
                  <a:gd name="T17" fmla="*/ 329 h 718"/>
                  <a:gd name="T18" fmla="*/ 640 w 703"/>
                  <a:gd name="T19" fmla="*/ 321 h 718"/>
                  <a:gd name="T20" fmla="*/ 695 w 703"/>
                  <a:gd name="T21" fmla="*/ 246 h 718"/>
                  <a:gd name="T22" fmla="*/ 634 w 703"/>
                  <a:gd name="T23" fmla="*/ 162 h 718"/>
                  <a:gd name="T24" fmla="*/ 525 w 703"/>
                  <a:gd name="T25" fmla="*/ 149 h 718"/>
                  <a:gd name="T26" fmla="*/ 461 w 703"/>
                  <a:gd name="T27" fmla="*/ 115 h 718"/>
                  <a:gd name="T28" fmla="*/ 455 w 703"/>
                  <a:gd name="T29" fmla="*/ 103 h 718"/>
                  <a:gd name="T30" fmla="*/ 413 w 703"/>
                  <a:gd name="T31" fmla="*/ 93 h 718"/>
                  <a:gd name="T32" fmla="*/ 403 w 703"/>
                  <a:gd name="T33" fmla="*/ 19 h 718"/>
                  <a:gd name="T34" fmla="*/ 346 w 703"/>
                  <a:gd name="T35" fmla="*/ 49 h 718"/>
                  <a:gd name="T36" fmla="*/ 298 w 703"/>
                  <a:gd name="T37" fmla="*/ 59 h 718"/>
                  <a:gd name="T38" fmla="*/ 258 w 703"/>
                  <a:gd name="T39" fmla="*/ 62 h 718"/>
                  <a:gd name="T40" fmla="*/ 246 w 703"/>
                  <a:gd name="T41" fmla="*/ 1 h 718"/>
                  <a:gd name="T42" fmla="*/ 201 w 703"/>
                  <a:gd name="T43" fmla="*/ 26 h 718"/>
                  <a:gd name="T44" fmla="*/ 167 w 703"/>
                  <a:gd name="T45" fmla="*/ 22 h 718"/>
                  <a:gd name="T46" fmla="*/ 187 w 703"/>
                  <a:gd name="T47" fmla="*/ 49 h 718"/>
                  <a:gd name="T48" fmla="*/ 164 w 703"/>
                  <a:gd name="T49" fmla="*/ 72 h 718"/>
                  <a:gd name="T50" fmla="*/ 131 w 703"/>
                  <a:gd name="T51" fmla="*/ 75 h 718"/>
                  <a:gd name="T52" fmla="*/ 74 w 703"/>
                  <a:gd name="T53" fmla="*/ 65 h 718"/>
                  <a:gd name="T54" fmla="*/ 70 w 703"/>
                  <a:gd name="T55" fmla="*/ 91 h 718"/>
                  <a:gd name="T56" fmla="*/ 71 w 703"/>
                  <a:gd name="T57" fmla="*/ 168 h 718"/>
                  <a:gd name="T58" fmla="*/ 19 w 703"/>
                  <a:gd name="T59" fmla="*/ 187 h 718"/>
                  <a:gd name="T60" fmla="*/ 3 w 703"/>
                  <a:gd name="T61" fmla="*/ 224 h 718"/>
                  <a:gd name="T62" fmla="*/ 24 w 703"/>
                  <a:gd name="T63" fmla="*/ 261 h 718"/>
                  <a:gd name="T64" fmla="*/ 60 w 703"/>
                  <a:gd name="T65" fmla="*/ 267 h 718"/>
                  <a:gd name="T66" fmla="*/ 102 w 703"/>
                  <a:gd name="T67" fmla="*/ 287 h 718"/>
                  <a:gd name="T68" fmla="*/ 154 w 703"/>
                  <a:gd name="T69" fmla="*/ 271 h 718"/>
                  <a:gd name="T70" fmla="*/ 194 w 703"/>
                  <a:gd name="T71" fmla="*/ 320 h 718"/>
                  <a:gd name="T72" fmla="*/ 235 w 703"/>
                  <a:gd name="T73" fmla="*/ 338 h 718"/>
                  <a:gd name="T74" fmla="*/ 246 w 703"/>
                  <a:gd name="T75" fmla="*/ 378 h 718"/>
                  <a:gd name="T76" fmla="*/ 291 w 703"/>
                  <a:gd name="T77" fmla="*/ 413 h 718"/>
                  <a:gd name="T78" fmla="*/ 284 w 703"/>
                  <a:gd name="T79" fmla="*/ 457 h 718"/>
                  <a:gd name="T80" fmla="*/ 311 w 703"/>
                  <a:gd name="T81" fmla="*/ 495 h 718"/>
                  <a:gd name="T82" fmla="*/ 347 w 703"/>
                  <a:gd name="T83" fmla="*/ 526 h 718"/>
                  <a:gd name="T84" fmla="*/ 360 w 703"/>
                  <a:gd name="T85" fmla="*/ 585 h 718"/>
                  <a:gd name="T86" fmla="*/ 292 w 703"/>
                  <a:gd name="T87" fmla="*/ 648 h 718"/>
                  <a:gd name="T88" fmla="*/ 321 w 703"/>
                  <a:gd name="T89" fmla="*/ 665 h 718"/>
                  <a:gd name="T90" fmla="*/ 362 w 703"/>
                  <a:gd name="T91" fmla="*/ 691 h 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03" h="718">
                    <a:moveTo>
                      <a:pt x="372" y="710"/>
                    </a:moveTo>
                    <a:cubicBezTo>
                      <a:pt x="383" y="702"/>
                      <a:pt x="381" y="697"/>
                      <a:pt x="386" y="688"/>
                    </a:cubicBezTo>
                    <a:cubicBezTo>
                      <a:pt x="391" y="679"/>
                      <a:pt x="386" y="675"/>
                      <a:pt x="395" y="667"/>
                    </a:cubicBezTo>
                    <a:cubicBezTo>
                      <a:pt x="404" y="658"/>
                      <a:pt x="394" y="653"/>
                      <a:pt x="404" y="648"/>
                    </a:cubicBezTo>
                    <a:cubicBezTo>
                      <a:pt x="415" y="643"/>
                      <a:pt x="414" y="652"/>
                      <a:pt x="405" y="664"/>
                    </a:cubicBezTo>
                    <a:cubicBezTo>
                      <a:pt x="396" y="675"/>
                      <a:pt x="394" y="678"/>
                      <a:pt x="406" y="670"/>
                    </a:cubicBezTo>
                    <a:cubicBezTo>
                      <a:pt x="418" y="661"/>
                      <a:pt x="422" y="649"/>
                      <a:pt x="429" y="635"/>
                    </a:cubicBezTo>
                    <a:cubicBezTo>
                      <a:pt x="435" y="622"/>
                      <a:pt x="440" y="617"/>
                      <a:pt x="446" y="617"/>
                    </a:cubicBezTo>
                    <a:cubicBezTo>
                      <a:pt x="452" y="616"/>
                      <a:pt x="452" y="601"/>
                      <a:pt x="451" y="591"/>
                    </a:cubicBezTo>
                    <a:cubicBezTo>
                      <a:pt x="451" y="581"/>
                      <a:pt x="448" y="572"/>
                      <a:pt x="452" y="565"/>
                    </a:cubicBezTo>
                    <a:cubicBezTo>
                      <a:pt x="456" y="558"/>
                      <a:pt x="452" y="552"/>
                      <a:pt x="457" y="552"/>
                    </a:cubicBezTo>
                    <a:cubicBezTo>
                      <a:pt x="463" y="552"/>
                      <a:pt x="471" y="544"/>
                      <a:pt x="480" y="535"/>
                    </a:cubicBezTo>
                    <a:cubicBezTo>
                      <a:pt x="488" y="527"/>
                      <a:pt x="494" y="526"/>
                      <a:pt x="503" y="525"/>
                    </a:cubicBezTo>
                    <a:cubicBezTo>
                      <a:pt x="512" y="524"/>
                      <a:pt x="507" y="521"/>
                      <a:pt x="512" y="520"/>
                    </a:cubicBezTo>
                    <a:cubicBezTo>
                      <a:pt x="518" y="518"/>
                      <a:pt x="522" y="512"/>
                      <a:pt x="526" y="509"/>
                    </a:cubicBezTo>
                    <a:cubicBezTo>
                      <a:pt x="530" y="505"/>
                      <a:pt x="546" y="509"/>
                      <a:pt x="555" y="509"/>
                    </a:cubicBezTo>
                    <a:cubicBezTo>
                      <a:pt x="565" y="509"/>
                      <a:pt x="571" y="510"/>
                      <a:pt x="571" y="504"/>
                    </a:cubicBezTo>
                    <a:cubicBezTo>
                      <a:pt x="571" y="498"/>
                      <a:pt x="575" y="494"/>
                      <a:pt x="581" y="494"/>
                    </a:cubicBezTo>
                    <a:cubicBezTo>
                      <a:pt x="586" y="494"/>
                      <a:pt x="589" y="492"/>
                      <a:pt x="589" y="484"/>
                    </a:cubicBezTo>
                    <a:cubicBezTo>
                      <a:pt x="589" y="476"/>
                      <a:pt x="591" y="472"/>
                      <a:pt x="596" y="468"/>
                    </a:cubicBezTo>
                    <a:cubicBezTo>
                      <a:pt x="600" y="465"/>
                      <a:pt x="601" y="457"/>
                      <a:pt x="603" y="452"/>
                    </a:cubicBezTo>
                    <a:cubicBezTo>
                      <a:pt x="604" y="447"/>
                      <a:pt x="609" y="450"/>
                      <a:pt x="609" y="442"/>
                    </a:cubicBezTo>
                    <a:cubicBezTo>
                      <a:pt x="609" y="435"/>
                      <a:pt x="612" y="427"/>
                      <a:pt x="612" y="421"/>
                    </a:cubicBezTo>
                    <a:cubicBezTo>
                      <a:pt x="612" y="415"/>
                      <a:pt x="618" y="416"/>
                      <a:pt x="621" y="412"/>
                    </a:cubicBezTo>
                    <a:cubicBezTo>
                      <a:pt x="624" y="407"/>
                      <a:pt x="619" y="402"/>
                      <a:pt x="623" y="390"/>
                    </a:cubicBezTo>
                    <a:cubicBezTo>
                      <a:pt x="627" y="378"/>
                      <a:pt x="623" y="366"/>
                      <a:pt x="623" y="355"/>
                    </a:cubicBezTo>
                    <a:cubicBezTo>
                      <a:pt x="623" y="344"/>
                      <a:pt x="623" y="333"/>
                      <a:pt x="627" y="329"/>
                    </a:cubicBezTo>
                    <a:cubicBezTo>
                      <a:pt x="631" y="326"/>
                      <a:pt x="629" y="324"/>
                      <a:pt x="626" y="322"/>
                    </a:cubicBezTo>
                    <a:cubicBezTo>
                      <a:pt x="623" y="321"/>
                      <a:pt x="626" y="317"/>
                      <a:pt x="629" y="317"/>
                    </a:cubicBezTo>
                    <a:cubicBezTo>
                      <a:pt x="632" y="318"/>
                      <a:pt x="635" y="324"/>
                      <a:pt x="640" y="321"/>
                    </a:cubicBezTo>
                    <a:cubicBezTo>
                      <a:pt x="645" y="318"/>
                      <a:pt x="650" y="304"/>
                      <a:pt x="654" y="293"/>
                    </a:cubicBezTo>
                    <a:cubicBezTo>
                      <a:pt x="658" y="282"/>
                      <a:pt x="665" y="283"/>
                      <a:pt x="671" y="281"/>
                    </a:cubicBezTo>
                    <a:cubicBezTo>
                      <a:pt x="676" y="278"/>
                      <a:pt x="688" y="265"/>
                      <a:pt x="695" y="246"/>
                    </a:cubicBezTo>
                    <a:cubicBezTo>
                      <a:pt x="703" y="227"/>
                      <a:pt x="695" y="208"/>
                      <a:pt x="692" y="194"/>
                    </a:cubicBezTo>
                    <a:cubicBezTo>
                      <a:pt x="689" y="181"/>
                      <a:pt x="685" y="184"/>
                      <a:pt x="677" y="184"/>
                    </a:cubicBezTo>
                    <a:cubicBezTo>
                      <a:pt x="669" y="185"/>
                      <a:pt x="654" y="183"/>
                      <a:pt x="634" y="162"/>
                    </a:cubicBezTo>
                    <a:cubicBezTo>
                      <a:pt x="615" y="141"/>
                      <a:pt x="596" y="142"/>
                      <a:pt x="583" y="146"/>
                    </a:cubicBezTo>
                    <a:cubicBezTo>
                      <a:pt x="570" y="149"/>
                      <a:pt x="557" y="139"/>
                      <a:pt x="548" y="137"/>
                    </a:cubicBezTo>
                    <a:cubicBezTo>
                      <a:pt x="539" y="135"/>
                      <a:pt x="531" y="146"/>
                      <a:pt x="525" y="149"/>
                    </a:cubicBezTo>
                    <a:cubicBezTo>
                      <a:pt x="519" y="151"/>
                      <a:pt x="528" y="139"/>
                      <a:pt x="528" y="132"/>
                    </a:cubicBezTo>
                    <a:cubicBezTo>
                      <a:pt x="529" y="124"/>
                      <a:pt x="505" y="114"/>
                      <a:pt x="487" y="107"/>
                    </a:cubicBezTo>
                    <a:cubicBezTo>
                      <a:pt x="469" y="100"/>
                      <a:pt x="461" y="103"/>
                      <a:pt x="461" y="115"/>
                    </a:cubicBezTo>
                    <a:cubicBezTo>
                      <a:pt x="461" y="126"/>
                      <a:pt x="454" y="111"/>
                      <a:pt x="449" y="123"/>
                    </a:cubicBezTo>
                    <a:cubicBezTo>
                      <a:pt x="443" y="135"/>
                      <a:pt x="433" y="128"/>
                      <a:pt x="440" y="124"/>
                    </a:cubicBezTo>
                    <a:cubicBezTo>
                      <a:pt x="446" y="120"/>
                      <a:pt x="453" y="111"/>
                      <a:pt x="455" y="103"/>
                    </a:cubicBezTo>
                    <a:cubicBezTo>
                      <a:pt x="457" y="96"/>
                      <a:pt x="429" y="90"/>
                      <a:pt x="419" y="94"/>
                    </a:cubicBezTo>
                    <a:cubicBezTo>
                      <a:pt x="410" y="98"/>
                      <a:pt x="416" y="112"/>
                      <a:pt x="408" y="108"/>
                    </a:cubicBezTo>
                    <a:cubicBezTo>
                      <a:pt x="400" y="103"/>
                      <a:pt x="406" y="93"/>
                      <a:pt x="413" y="93"/>
                    </a:cubicBezTo>
                    <a:cubicBezTo>
                      <a:pt x="419" y="94"/>
                      <a:pt x="426" y="81"/>
                      <a:pt x="430" y="71"/>
                    </a:cubicBezTo>
                    <a:cubicBezTo>
                      <a:pt x="435" y="62"/>
                      <a:pt x="423" y="60"/>
                      <a:pt x="416" y="52"/>
                    </a:cubicBezTo>
                    <a:cubicBezTo>
                      <a:pt x="409" y="45"/>
                      <a:pt x="410" y="22"/>
                      <a:pt x="403" y="19"/>
                    </a:cubicBezTo>
                    <a:cubicBezTo>
                      <a:pt x="396" y="26"/>
                      <a:pt x="385" y="38"/>
                      <a:pt x="382" y="47"/>
                    </a:cubicBezTo>
                    <a:cubicBezTo>
                      <a:pt x="379" y="58"/>
                      <a:pt x="374" y="52"/>
                      <a:pt x="364" y="55"/>
                    </a:cubicBezTo>
                    <a:cubicBezTo>
                      <a:pt x="354" y="58"/>
                      <a:pt x="349" y="54"/>
                      <a:pt x="346" y="49"/>
                    </a:cubicBezTo>
                    <a:cubicBezTo>
                      <a:pt x="344" y="45"/>
                      <a:pt x="334" y="49"/>
                      <a:pt x="327" y="49"/>
                    </a:cubicBezTo>
                    <a:cubicBezTo>
                      <a:pt x="320" y="48"/>
                      <a:pt x="324" y="57"/>
                      <a:pt x="319" y="60"/>
                    </a:cubicBezTo>
                    <a:cubicBezTo>
                      <a:pt x="315" y="63"/>
                      <a:pt x="302" y="55"/>
                      <a:pt x="298" y="59"/>
                    </a:cubicBezTo>
                    <a:cubicBezTo>
                      <a:pt x="294" y="64"/>
                      <a:pt x="291" y="59"/>
                      <a:pt x="289" y="64"/>
                    </a:cubicBezTo>
                    <a:cubicBezTo>
                      <a:pt x="287" y="68"/>
                      <a:pt x="280" y="65"/>
                      <a:pt x="278" y="68"/>
                    </a:cubicBezTo>
                    <a:cubicBezTo>
                      <a:pt x="275" y="71"/>
                      <a:pt x="268" y="72"/>
                      <a:pt x="258" y="62"/>
                    </a:cubicBezTo>
                    <a:cubicBezTo>
                      <a:pt x="249" y="51"/>
                      <a:pt x="250" y="34"/>
                      <a:pt x="255" y="30"/>
                    </a:cubicBezTo>
                    <a:cubicBezTo>
                      <a:pt x="259" y="27"/>
                      <a:pt x="259" y="18"/>
                      <a:pt x="253" y="15"/>
                    </a:cubicBezTo>
                    <a:cubicBezTo>
                      <a:pt x="247" y="13"/>
                      <a:pt x="253" y="2"/>
                      <a:pt x="246" y="1"/>
                    </a:cubicBezTo>
                    <a:cubicBezTo>
                      <a:pt x="238" y="0"/>
                      <a:pt x="239" y="9"/>
                      <a:pt x="235" y="11"/>
                    </a:cubicBezTo>
                    <a:cubicBezTo>
                      <a:pt x="230" y="12"/>
                      <a:pt x="218" y="20"/>
                      <a:pt x="213" y="19"/>
                    </a:cubicBezTo>
                    <a:cubicBezTo>
                      <a:pt x="208" y="18"/>
                      <a:pt x="201" y="20"/>
                      <a:pt x="201" y="26"/>
                    </a:cubicBezTo>
                    <a:cubicBezTo>
                      <a:pt x="201" y="32"/>
                      <a:pt x="195" y="30"/>
                      <a:pt x="194" y="26"/>
                    </a:cubicBezTo>
                    <a:cubicBezTo>
                      <a:pt x="193" y="21"/>
                      <a:pt x="182" y="23"/>
                      <a:pt x="178" y="20"/>
                    </a:cubicBezTo>
                    <a:cubicBezTo>
                      <a:pt x="175" y="17"/>
                      <a:pt x="160" y="19"/>
                      <a:pt x="167" y="22"/>
                    </a:cubicBezTo>
                    <a:cubicBezTo>
                      <a:pt x="173" y="26"/>
                      <a:pt x="174" y="30"/>
                      <a:pt x="174" y="36"/>
                    </a:cubicBezTo>
                    <a:cubicBezTo>
                      <a:pt x="174" y="41"/>
                      <a:pt x="178" y="40"/>
                      <a:pt x="178" y="47"/>
                    </a:cubicBezTo>
                    <a:cubicBezTo>
                      <a:pt x="178" y="54"/>
                      <a:pt x="184" y="49"/>
                      <a:pt x="187" y="49"/>
                    </a:cubicBezTo>
                    <a:cubicBezTo>
                      <a:pt x="191" y="49"/>
                      <a:pt x="191" y="55"/>
                      <a:pt x="185" y="56"/>
                    </a:cubicBezTo>
                    <a:cubicBezTo>
                      <a:pt x="180" y="57"/>
                      <a:pt x="177" y="61"/>
                      <a:pt x="175" y="66"/>
                    </a:cubicBezTo>
                    <a:cubicBezTo>
                      <a:pt x="174" y="71"/>
                      <a:pt x="168" y="67"/>
                      <a:pt x="164" y="72"/>
                    </a:cubicBezTo>
                    <a:cubicBezTo>
                      <a:pt x="159" y="76"/>
                      <a:pt x="155" y="80"/>
                      <a:pt x="151" y="78"/>
                    </a:cubicBezTo>
                    <a:cubicBezTo>
                      <a:pt x="148" y="76"/>
                      <a:pt x="146" y="77"/>
                      <a:pt x="142" y="80"/>
                    </a:cubicBezTo>
                    <a:cubicBezTo>
                      <a:pt x="138" y="82"/>
                      <a:pt x="137" y="80"/>
                      <a:pt x="131" y="75"/>
                    </a:cubicBezTo>
                    <a:cubicBezTo>
                      <a:pt x="127" y="72"/>
                      <a:pt x="125" y="65"/>
                      <a:pt x="118" y="58"/>
                    </a:cubicBezTo>
                    <a:cubicBezTo>
                      <a:pt x="114" y="60"/>
                      <a:pt x="105" y="63"/>
                      <a:pt x="101" y="63"/>
                    </a:cubicBezTo>
                    <a:cubicBezTo>
                      <a:pt x="94" y="63"/>
                      <a:pt x="75" y="61"/>
                      <a:pt x="74" y="65"/>
                    </a:cubicBezTo>
                    <a:cubicBezTo>
                      <a:pt x="73" y="68"/>
                      <a:pt x="75" y="74"/>
                      <a:pt x="79" y="74"/>
                    </a:cubicBezTo>
                    <a:cubicBezTo>
                      <a:pt x="82" y="75"/>
                      <a:pt x="88" y="77"/>
                      <a:pt x="82" y="81"/>
                    </a:cubicBezTo>
                    <a:cubicBezTo>
                      <a:pt x="76" y="86"/>
                      <a:pt x="70" y="80"/>
                      <a:pt x="70" y="91"/>
                    </a:cubicBezTo>
                    <a:cubicBezTo>
                      <a:pt x="70" y="102"/>
                      <a:pt x="84" y="109"/>
                      <a:pt x="81" y="120"/>
                    </a:cubicBezTo>
                    <a:cubicBezTo>
                      <a:pt x="80" y="125"/>
                      <a:pt x="78" y="138"/>
                      <a:pt x="78" y="144"/>
                    </a:cubicBezTo>
                    <a:cubicBezTo>
                      <a:pt x="78" y="149"/>
                      <a:pt x="76" y="167"/>
                      <a:pt x="71" y="168"/>
                    </a:cubicBezTo>
                    <a:cubicBezTo>
                      <a:pt x="66" y="169"/>
                      <a:pt x="62" y="163"/>
                      <a:pt x="56" y="169"/>
                    </a:cubicBezTo>
                    <a:cubicBezTo>
                      <a:pt x="50" y="174"/>
                      <a:pt x="42" y="171"/>
                      <a:pt x="34" y="176"/>
                    </a:cubicBezTo>
                    <a:cubicBezTo>
                      <a:pt x="27" y="182"/>
                      <a:pt x="19" y="180"/>
                      <a:pt x="19" y="187"/>
                    </a:cubicBezTo>
                    <a:cubicBezTo>
                      <a:pt x="18" y="194"/>
                      <a:pt x="12" y="197"/>
                      <a:pt x="13" y="204"/>
                    </a:cubicBezTo>
                    <a:cubicBezTo>
                      <a:pt x="15" y="210"/>
                      <a:pt x="10" y="208"/>
                      <a:pt x="5" y="213"/>
                    </a:cubicBezTo>
                    <a:cubicBezTo>
                      <a:pt x="1" y="218"/>
                      <a:pt x="6" y="221"/>
                      <a:pt x="3" y="224"/>
                    </a:cubicBezTo>
                    <a:cubicBezTo>
                      <a:pt x="0" y="228"/>
                      <a:pt x="4" y="234"/>
                      <a:pt x="7" y="240"/>
                    </a:cubicBezTo>
                    <a:cubicBezTo>
                      <a:pt x="11" y="245"/>
                      <a:pt x="15" y="249"/>
                      <a:pt x="15" y="255"/>
                    </a:cubicBezTo>
                    <a:cubicBezTo>
                      <a:pt x="14" y="260"/>
                      <a:pt x="18" y="262"/>
                      <a:pt x="24" y="261"/>
                    </a:cubicBezTo>
                    <a:cubicBezTo>
                      <a:pt x="29" y="261"/>
                      <a:pt x="25" y="271"/>
                      <a:pt x="33" y="271"/>
                    </a:cubicBezTo>
                    <a:cubicBezTo>
                      <a:pt x="41" y="271"/>
                      <a:pt x="50" y="273"/>
                      <a:pt x="52" y="269"/>
                    </a:cubicBezTo>
                    <a:cubicBezTo>
                      <a:pt x="54" y="264"/>
                      <a:pt x="60" y="260"/>
                      <a:pt x="60" y="267"/>
                    </a:cubicBezTo>
                    <a:cubicBezTo>
                      <a:pt x="60" y="274"/>
                      <a:pt x="58" y="292"/>
                      <a:pt x="64" y="290"/>
                    </a:cubicBezTo>
                    <a:cubicBezTo>
                      <a:pt x="69" y="288"/>
                      <a:pt x="81" y="289"/>
                      <a:pt x="87" y="291"/>
                    </a:cubicBezTo>
                    <a:cubicBezTo>
                      <a:pt x="92" y="293"/>
                      <a:pt x="98" y="291"/>
                      <a:pt x="102" y="287"/>
                    </a:cubicBezTo>
                    <a:cubicBezTo>
                      <a:pt x="105" y="283"/>
                      <a:pt x="110" y="283"/>
                      <a:pt x="117" y="279"/>
                    </a:cubicBezTo>
                    <a:cubicBezTo>
                      <a:pt x="124" y="275"/>
                      <a:pt x="131" y="270"/>
                      <a:pt x="138" y="270"/>
                    </a:cubicBezTo>
                    <a:cubicBezTo>
                      <a:pt x="145" y="270"/>
                      <a:pt x="156" y="266"/>
                      <a:pt x="154" y="271"/>
                    </a:cubicBezTo>
                    <a:cubicBezTo>
                      <a:pt x="153" y="276"/>
                      <a:pt x="152" y="295"/>
                      <a:pt x="160" y="305"/>
                    </a:cubicBezTo>
                    <a:cubicBezTo>
                      <a:pt x="169" y="315"/>
                      <a:pt x="173" y="319"/>
                      <a:pt x="181" y="318"/>
                    </a:cubicBezTo>
                    <a:cubicBezTo>
                      <a:pt x="189" y="317"/>
                      <a:pt x="188" y="321"/>
                      <a:pt x="194" y="320"/>
                    </a:cubicBezTo>
                    <a:cubicBezTo>
                      <a:pt x="199" y="320"/>
                      <a:pt x="196" y="327"/>
                      <a:pt x="201" y="327"/>
                    </a:cubicBezTo>
                    <a:cubicBezTo>
                      <a:pt x="206" y="327"/>
                      <a:pt x="215" y="328"/>
                      <a:pt x="215" y="333"/>
                    </a:cubicBezTo>
                    <a:cubicBezTo>
                      <a:pt x="215" y="339"/>
                      <a:pt x="231" y="334"/>
                      <a:pt x="235" y="338"/>
                    </a:cubicBezTo>
                    <a:cubicBezTo>
                      <a:pt x="238" y="341"/>
                      <a:pt x="243" y="343"/>
                      <a:pt x="242" y="350"/>
                    </a:cubicBezTo>
                    <a:cubicBezTo>
                      <a:pt x="240" y="356"/>
                      <a:pt x="249" y="361"/>
                      <a:pt x="244" y="363"/>
                    </a:cubicBezTo>
                    <a:cubicBezTo>
                      <a:pt x="239" y="366"/>
                      <a:pt x="246" y="371"/>
                      <a:pt x="246" y="378"/>
                    </a:cubicBezTo>
                    <a:cubicBezTo>
                      <a:pt x="247" y="385"/>
                      <a:pt x="254" y="387"/>
                      <a:pt x="266" y="387"/>
                    </a:cubicBezTo>
                    <a:cubicBezTo>
                      <a:pt x="277" y="386"/>
                      <a:pt x="280" y="387"/>
                      <a:pt x="280" y="396"/>
                    </a:cubicBezTo>
                    <a:cubicBezTo>
                      <a:pt x="280" y="404"/>
                      <a:pt x="288" y="405"/>
                      <a:pt x="291" y="413"/>
                    </a:cubicBezTo>
                    <a:cubicBezTo>
                      <a:pt x="293" y="421"/>
                      <a:pt x="287" y="429"/>
                      <a:pt x="288" y="436"/>
                    </a:cubicBezTo>
                    <a:cubicBezTo>
                      <a:pt x="289" y="440"/>
                      <a:pt x="286" y="446"/>
                      <a:pt x="283" y="448"/>
                    </a:cubicBezTo>
                    <a:cubicBezTo>
                      <a:pt x="287" y="453"/>
                      <a:pt x="287" y="455"/>
                      <a:pt x="284" y="457"/>
                    </a:cubicBezTo>
                    <a:cubicBezTo>
                      <a:pt x="279" y="460"/>
                      <a:pt x="290" y="467"/>
                      <a:pt x="287" y="479"/>
                    </a:cubicBezTo>
                    <a:cubicBezTo>
                      <a:pt x="284" y="490"/>
                      <a:pt x="284" y="493"/>
                      <a:pt x="296" y="493"/>
                    </a:cubicBezTo>
                    <a:cubicBezTo>
                      <a:pt x="308" y="494"/>
                      <a:pt x="307" y="497"/>
                      <a:pt x="311" y="495"/>
                    </a:cubicBezTo>
                    <a:cubicBezTo>
                      <a:pt x="316" y="492"/>
                      <a:pt x="322" y="504"/>
                      <a:pt x="324" y="510"/>
                    </a:cubicBezTo>
                    <a:cubicBezTo>
                      <a:pt x="325" y="515"/>
                      <a:pt x="330" y="529"/>
                      <a:pt x="332" y="529"/>
                    </a:cubicBezTo>
                    <a:cubicBezTo>
                      <a:pt x="334" y="529"/>
                      <a:pt x="341" y="523"/>
                      <a:pt x="347" y="526"/>
                    </a:cubicBezTo>
                    <a:cubicBezTo>
                      <a:pt x="353" y="529"/>
                      <a:pt x="345" y="549"/>
                      <a:pt x="345" y="557"/>
                    </a:cubicBezTo>
                    <a:cubicBezTo>
                      <a:pt x="350" y="557"/>
                      <a:pt x="355" y="557"/>
                      <a:pt x="357" y="558"/>
                    </a:cubicBezTo>
                    <a:cubicBezTo>
                      <a:pt x="360" y="560"/>
                      <a:pt x="362" y="581"/>
                      <a:pt x="360" y="585"/>
                    </a:cubicBezTo>
                    <a:cubicBezTo>
                      <a:pt x="358" y="589"/>
                      <a:pt x="345" y="593"/>
                      <a:pt x="339" y="597"/>
                    </a:cubicBezTo>
                    <a:cubicBezTo>
                      <a:pt x="332" y="601"/>
                      <a:pt x="316" y="617"/>
                      <a:pt x="308" y="629"/>
                    </a:cubicBezTo>
                    <a:cubicBezTo>
                      <a:pt x="304" y="636"/>
                      <a:pt x="297" y="642"/>
                      <a:pt x="292" y="648"/>
                    </a:cubicBezTo>
                    <a:cubicBezTo>
                      <a:pt x="295" y="648"/>
                      <a:pt x="297" y="648"/>
                      <a:pt x="298" y="647"/>
                    </a:cubicBezTo>
                    <a:cubicBezTo>
                      <a:pt x="301" y="646"/>
                      <a:pt x="307" y="646"/>
                      <a:pt x="313" y="653"/>
                    </a:cubicBezTo>
                    <a:cubicBezTo>
                      <a:pt x="319" y="660"/>
                      <a:pt x="318" y="666"/>
                      <a:pt x="321" y="665"/>
                    </a:cubicBezTo>
                    <a:cubicBezTo>
                      <a:pt x="323" y="665"/>
                      <a:pt x="326" y="656"/>
                      <a:pt x="331" y="662"/>
                    </a:cubicBezTo>
                    <a:cubicBezTo>
                      <a:pt x="335" y="669"/>
                      <a:pt x="348" y="674"/>
                      <a:pt x="350" y="678"/>
                    </a:cubicBezTo>
                    <a:cubicBezTo>
                      <a:pt x="353" y="681"/>
                      <a:pt x="362" y="683"/>
                      <a:pt x="362" y="691"/>
                    </a:cubicBezTo>
                    <a:cubicBezTo>
                      <a:pt x="362" y="697"/>
                      <a:pt x="360" y="709"/>
                      <a:pt x="364" y="718"/>
                    </a:cubicBezTo>
                    <a:cubicBezTo>
                      <a:pt x="366" y="715"/>
                      <a:pt x="369" y="712"/>
                      <a:pt x="372" y="710"/>
                    </a:cubicBezTo>
                    <a:close/>
                  </a:path>
                </a:pathLst>
              </a:custGeom>
              <a:solidFill>
                <a:srgbClr val="00B050"/>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99" name="Freeform 1638">
                <a:extLst>
                  <a:ext uri="{FF2B5EF4-FFF2-40B4-BE49-F238E27FC236}">
                    <a16:creationId xmlns:a16="http://schemas.microsoft.com/office/drawing/2014/main" id="{D79B3F95-0C1C-4C8E-983C-7A790F4B6057}"/>
                  </a:ext>
                </a:extLst>
              </p:cNvPr>
              <p:cNvSpPr>
                <a:spLocks/>
              </p:cNvSpPr>
              <p:nvPr/>
            </p:nvSpPr>
            <p:spPr bwMode="auto">
              <a:xfrm>
                <a:off x="3408483" y="3983171"/>
                <a:ext cx="112717" cy="120654"/>
              </a:xfrm>
              <a:custGeom>
                <a:avLst/>
                <a:gdLst>
                  <a:gd name="T0" fmla="*/ 86 w 88"/>
                  <a:gd name="T1" fmla="*/ 45 h 96"/>
                  <a:gd name="T2" fmla="*/ 74 w 88"/>
                  <a:gd name="T3" fmla="*/ 32 h 96"/>
                  <a:gd name="T4" fmla="*/ 55 w 88"/>
                  <a:gd name="T5" fmla="*/ 16 h 96"/>
                  <a:gd name="T6" fmla="*/ 45 w 88"/>
                  <a:gd name="T7" fmla="*/ 19 h 96"/>
                  <a:gd name="T8" fmla="*/ 37 w 88"/>
                  <a:gd name="T9" fmla="*/ 7 h 96"/>
                  <a:gd name="T10" fmla="*/ 22 w 88"/>
                  <a:gd name="T11" fmla="*/ 1 h 96"/>
                  <a:gd name="T12" fmla="*/ 16 w 88"/>
                  <a:gd name="T13" fmla="*/ 2 h 96"/>
                  <a:gd name="T14" fmla="*/ 11 w 88"/>
                  <a:gd name="T15" fmla="*/ 12 h 96"/>
                  <a:gd name="T16" fmla="*/ 5 w 88"/>
                  <a:gd name="T17" fmla="*/ 42 h 96"/>
                  <a:gd name="T18" fmla="*/ 0 w 88"/>
                  <a:gd name="T19" fmla="*/ 65 h 96"/>
                  <a:gd name="T20" fmla="*/ 6 w 88"/>
                  <a:gd name="T21" fmla="*/ 75 h 96"/>
                  <a:gd name="T22" fmla="*/ 4 w 88"/>
                  <a:gd name="T23" fmla="*/ 83 h 96"/>
                  <a:gd name="T24" fmla="*/ 11 w 88"/>
                  <a:gd name="T25" fmla="*/ 86 h 96"/>
                  <a:gd name="T26" fmla="*/ 34 w 88"/>
                  <a:gd name="T27" fmla="*/ 92 h 96"/>
                  <a:gd name="T28" fmla="*/ 48 w 88"/>
                  <a:gd name="T29" fmla="*/ 92 h 96"/>
                  <a:gd name="T30" fmla="*/ 74 w 88"/>
                  <a:gd name="T31" fmla="*/ 89 h 96"/>
                  <a:gd name="T32" fmla="*/ 88 w 88"/>
                  <a:gd name="T33" fmla="*/ 72 h 96"/>
                  <a:gd name="T34" fmla="*/ 86 w 88"/>
                  <a:gd name="T35" fmla="*/ 4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8" h="96">
                    <a:moveTo>
                      <a:pt x="86" y="45"/>
                    </a:moveTo>
                    <a:cubicBezTo>
                      <a:pt x="86" y="37"/>
                      <a:pt x="77" y="35"/>
                      <a:pt x="74" y="32"/>
                    </a:cubicBezTo>
                    <a:cubicBezTo>
                      <a:pt x="72" y="28"/>
                      <a:pt x="59" y="23"/>
                      <a:pt x="55" y="16"/>
                    </a:cubicBezTo>
                    <a:cubicBezTo>
                      <a:pt x="50" y="10"/>
                      <a:pt x="47" y="19"/>
                      <a:pt x="45" y="19"/>
                    </a:cubicBezTo>
                    <a:cubicBezTo>
                      <a:pt x="42" y="20"/>
                      <a:pt x="43" y="14"/>
                      <a:pt x="37" y="7"/>
                    </a:cubicBezTo>
                    <a:cubicBezTo>
                      <a:pt x="31" y="0"/>
                      <a:pt x="25" y="0"/>
                      <a:pt x="22" y="1"/>
                    </a:cubicBezTo>
                    <a:cubicBezTo>
                      <a:pt x="21" y="2"/>
                      <a:pt x="19" y="2"/>
                      <a:pt x="16" y="2"/>
                    </a:cubicBezTo>
                    <a:cubicBezTo>
                      <a:pt x="13" y="5"/>
                      <a:pt x="11" y="9"/>
                      <a:pt x="11" y="12"/>
                    </a:cubicBezTo>
                    <a:cubicBezTo>
                      <a:pt x="11" y="19"/>
                      <a:pt x="6" y="28"/>
                      <a:pt x="5" y="42"/>
                    </a:cubicBezTo>
                    <a:cubicBezTo>
                      <a:pt x="5" y="56"/>
                      <a:pt x="1" y="54"/>
                      <a:pt x="0" y="65"/>
                    </a:cubicBezTo>
                    <a:cubicBezTo>
                      <a:pt x="0" y="76"/>
                      <a:pt x="4" y="74"/>
                      <a:pt x="6" y="75"/>
                    </a:cubicBezTo>
                    <a:cubicBezTo>
                      <a:pt x="6" y="76"/>
                      <a:pt x="5" y="80"/>
                      <a:pt x="4" y="83"/>
                    </a:cubicBezTo>
                    <a:cubicBezTo>
                      <a:pt x="6" y="84"/>
                      <a:pt x="8" y="87"/>
                      <a:pt x="11" y="86"/>
                    </a:cubicBezTo>
                    <a:cubicBezTo>
                      <a:pt x="18" y="85"/>
                      <a:pt x="25" y="88"/>
                      <a:pt x="34" y="92"/>
                    </a:cubicBezTo>
                    <a:cubicBezTo>
                      <a:pt x="42" y="96"/>
                      <a:pt x="39" y="91"/>
                      <a:pt x="48" y="92"/>
                    </a:cubicBezTo>
                    <a:cubicBezTo>
                      <a:pt x="56" y="93"/>
                      <a:pt x="65" y="94"/>
                      <a:pt x="74" y="89"/>
                    </a:cubicBezTo>
                    <a:cubicBezTo>
                      <a:pt x="80" y="85"/>
                      <a:pt x="83" y="78"/>
                      <a:pt x="88" y="72"/>
                    </a:cubicBezTo>
                    <a:cubicBezTo>
                      <a:pt x="84" y="63"/>
                      <a:pt x="86" y="51"/>
                      <a:pt x="86" y="45"/>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00" name="Freeform 1639">
                <a:extLst>
                  <a:ext uri="{FF2B5EF4-FFF2-40B4-BE49-F238E27FC236}">
                    <a16:creationId xmlns:a16="http://schemas.microsoft.com/office/drawing/2014/main" id="{38CE3AFA-4A6A-4E55-A6E2-6132B3E26343}"/>
                  </a:ext>
                </a:extLst>
              </p:cNvPr>
              <p:cNvSpPr>
                <a:spLocks noEditPoints="1"/>
              </p:cNvSpPr>
              <p:nvPr/>
            </p:nvSpPr>
            <p:spPr bwMode="auto">
              <a:xfrm>
                <a:off x="3059220" y="3781551"/>
                <a:ext cx="458804" cy="882680"/>
              </a:xfrm>
              <a:custGeom>
                <a:avLst/>
                <a:gdLst>
                  <a:gd name="T0" fmla="*/ 101 w 358"/>
                  <a:gd name="T1" fmla="*/ 668 h 705"/>
                  <a:gd name="T2" fmla="*/ 94 w 358"/>
                  <a:gd name="T3" fmla="*/ 652 h 705"/>
                  <a:gd name="T4" fmla="*/ 88 w 358"/>
                  <a:gd name="T5" fmla="*/ 701 h 705"/>
                  <a:gd name="T6" fmla="*/ 126 w 358"/>
                  <a:gd name="T7" fmla="*/ 702 h 705"/>
                  <a:gd name="T8" fmla="*/ 136 w 358"/>
                  <a:gd name="T9" fmla="*/ 691 h 705"/>
                  <a:gd name="T10" fmla="*/ 341 w 358"/>
                  <a:gd name="T11" fmla="*/ 72 h 705"/>
                  <a:gd name="T12" fmla="*/ 332 w 358"/>
                  <a:gd name="T13" fmla="*/ 100 h 705"/>
                  <a:gd name="T14" fmla="*/ 303 w 358"/>
                  <a:gd name="T15" fmla="*/ 110 h 705"/>
                  <a:gd name="T16" fmla="*/ 270 w 358"/>
                  <a:gd name="T17" fmla="*/ 105 h 705"/>
                  <a:gd name="T18" fmla="*/ 289 w 358"/>
                  <a:gd name="T19" fmla="*/ 70 h 705"/>
                  <a:gd name="T20" fmla="*/ 237 w 358"/>
                  <a:gd name="T21" fmla="*/ 43 h 705"/>
                  <a:gd name="T22" fmla="*/ 193 w 358"/>
                  <a:gd name="T23" fmla="*/ 6 h 705"/>
                  <a:gd name="T24" fmla="*/ 165 w 358"/>
                  <a:gd name="T25" fmla="*/ 16 h 705"/>
                  <a:gd name="T26" fmla="*/ 129 w 358"/>
                  <a:gd name="T27" fmla="*/ 9 h 705"/>
                  <a:gd name="T28" fmla="*/ 113 w 358"/>
                  <a:gd name="T29" fmla="*/ 40 h 705"/>
                  <a:gd name="T30" fmla="*/ 91 w 358"/>
                  <a:gd name="T31" fmla="*/ 68 h 705"/>
                  <a:gd name="T32" fmla="*/ 93 w 358"/>
                  <a:gd name="T33" fmla="*/ 99 h 705"/>
                  <a:gd name="T34" fmla="*/ 78 w 358"/>
                  <a:gd name="T35" fmla="*/ 122 h 705"/>
                  <a:gd name="T36" fmla="*/ 65 w 358"/>
                  <a:gd name="T37" fmla="*/ 148 h 705"/>
                  <a:gd name="T38" fmla="*/ 57 w 358"/>
                  <a:gd name="T39" fmla="*/ 180 h 705"/>
                  <a:gd name="T40" fmla="*/ 63 w 358"/>
                  <a:gd name="T41" fmla="*/ 216 h 705"/>
                  <a:gd name="T42" fmla="*/ 63 w 358"/>
                  <a:gd name="T43" fmla="*/ 246 h 705"/>
                  <a:gd name="T44" fmla="*/ 57 w 358"/>
                  <a:gd name="T45" fmla="*/ 281 h 705"/>
                  <a:gd name="T46" fmla="*/ 45 w 358"/>
                  <a:gd name="T47" fmla="*/ 322 h 705"/>
                  <a:gd name="T48" fmla="*/ 39 w 358"/>
                  <a:gd name="T49" fmla="*/ 339 h 705"/>
                  <a:gd name="T50" fmla="*/ 33 w 358"/>
                  <a:gd name="T51" fmla="*/ 363 h 705"/>
                  <a:gd name="T52" fmla="*/ 32 w 358"/>
                  <a:gd name="T53" fmla="*/ 388 h 705"/>
                  <a:gd name="T54" fmla="*/ 28 w 358"/>
                  <a:gd name="T55" fmla="*/ 425 h 705"/>
                  <a:gd name="T56" fmla="*/ 33 w 358"/>
                  <a:gd name="T57" fmla="*/ 446 h 705"/>
                  <a:gd name="T58" fmla="*/ 41 w 358"/>
                  <a:gd name="T59" fmla="*/ 463 h 705"/>
                  <a:gd name="T60" fmla="*/ 36 w 358"/>
                  <a:gd name="T61" fmla="*/ 478 h 705"/>
                  <a:gd name="T62" fmla="*/ 33 w 358"/>
                  <a:gd name="T63" fmla="*/ 506 h 705"/>
                  <a:gd name="T64" fmla="*/ 20 w 358"/>
                  <a:gd name="T65" fmla="*/ 530 h 705"/>
                  <a:gd name="T66" fmla="*/ 14 w 358"/>
                  <a:gd name="T67" fmla="*/ 556 h 705"/>
                  <a:gd name="T68" fmla="*/ 5 w 358"/>
                  <a:gd name="T69" fmla="*/ 584 h 705"/>
                  <a:gd name="T70" fmla="*/ 24 w 358"/>
                  <a:gd name="T71" fmla="*/ 601 h 705"/>
                  <a:gd name="T72" fmla="*/ 34 w 358"/>
                  <a:gd name="T73" fmla="*/ 628 h 705"/>
                  <a:gd name="T74" fmla="*/ 74 w 358"/>
                  <a:gd name="T75" fmla="*/ 633 h 705"/>
                  <a:gd name="T76" fmla="*/ 82 w 358"/>
                  <a:gd name="T77" fmla="*/ 619 h 705"/>
                  <a:gd name="T78" fmla="*/ 83 w 358"/>
                  <a:gd name="T79" fmla="*/ 589 h 705"/>
                  <a:gd name="T80" fmla="*/ 104 w 358"/>
                  <a:gd name="T81" fmla="*/ 570 h 705"/>
                  <a:gd name="T82" fmla="*/ 137 w 358"/>
                  <a:gd name="T83" fmla="*/ 533 h 705"/>
                  <a:gd name="T84" fmla="*/ 122 w 358"/>
                  <a:gd name="T85" fmla="*/ 511 h 705"/>
                  <a:gd name="T86" fmla="*/ 139 w 358"/>
                  <a:gd name="T87" fmla="*/ 467 h 705"/>
                  <a:gd name="T88" fmla="*/ 148 w 358"/>
                  <a:gd name="T89" fmla="*/ 446 h 705"/>
                  <a:gd name="T90" fmla="*/ 160 w 358"/>
                  <a:gd name="T91" fmla="*/ 422 h 705"/>
                  <a:gd name="T92" fmla="*/ 171 w 358"/>
                  <a:gd name="T93" fmla="*/ 421 h 705"/>
                  <a:gd name="T94" fmla="*/ 165 w 358"/>
                  <a:gd name="T95" fmla="*/ 410 h 705"/>
                  <a:gd name="T96" fmla="*/ 153 w 358"/>
                  <a:gd name="T97" fmla="*/ 392 h 705"/>
                  <a:gd name="T98" fmla="*/ 180 w 358"/>
                  <a:gd name="T99" fmla="*/ 383 h 705"/>
                  <a:gd name="T100" fmla="*/ 202 w 358"/>
                  <a:gd name="T101" fmla="*/ 356 h 705"/>
                  <a:gd name="T102" fmla="*/ 208 w 358"/>
                  <a:gd name="T103" fmla="*/ 337 h 705"/>
                  <a:gd name="T104" fmla="*/ 287 w 358"/>
                  <a:gd name="T105" fmla="*/ 318 h 705"/>
                  <a:gd name="T106" fmla="*/ 295 w 358"/>
                  <a:gd name="T107" fmla="*/ 283 h 705"/>
                  <a:gd name="T108" fmla="*/ 282 w 358"/>
                  <a:gd name="T109" fmla="*/ 257 h 705"/>
                  <a:gd name="T110" fmla="*/ 276 w 358"/>
                  <a:gd name="T111" fmla="*/ 244 h 705"/>
                  <a:gd name="T112" fmla="*/ 272 w 358"/>
                  <a:gd name="T113" fmla="*/ 226 h 705"/>
                  <a:gd name="T114" fmla="*/ 283 w 358"/>
                  <a:gd name="T115" fmla="*/ 173 h 705"/>
                  <a:gd name="T116" fmla="*/ 335 w 358"/>
                  <a:gd name="T117" fmla="*/ 112 h 705"/>
                  <a:gd name="T118" fmla="*/ 353 w 358"/>
                  <a:gd name="T119" fmla="*/ 73 h 7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8" h="705">
                    <a:moveTo>
                      <a:pt x="136" y="691"/>
                    </a:moveTo>
                    <a:cubicBezTo>
                      <a:pt x="126" y="690"/>
                      <a:pt x="107" y="672"/>
                      <a:pt x="101" y="668"/>
                    </a:cubicBezTo>
                    <a:cubicBezTo>
                      <a:pt x="95" y="663"/>
                      <a:pt x="100" y="658"/>
                      <a:pt x="93" y="660"/>
                    </a:cubicBezTo>
                    <a:cubicBezTo>
                      <a:pt x="86" y="661"/>
                      <a:pt x="90" y="654"/>
                      <a:pt x="94" y="652"/>
                    </a:cubicBezTo>
                    <a:cubicBezTo>
                      <a:pt x="98" y="650"/>
                      <a:pt x="93" y="644"/>
                      <a:pt x="88" y="643"/>
                    </a:cubicBezTo>
                    <a:cubicBezTo>
                      <a:pt x="88" y="653"/>
                      <a:pt x="85" y="700"/>
                      <a:pt x="88" y="701"/>
                    </a:cubicBezTo>
                    <a:cubicBezTo>
                      <a:pt x="91" y="701"/>
                      <a:pt x="112" y="698"/>
                      <a:pt x="118" y="702"/>
                    </a:cubicBezTo>
                    <a:cubicBezTo>
                      <a:pt x="120" y="703"/>
                      <a:pt x="123" y="705"/>
                      <a:pt x="126" y="702"/>
                    </a:cubicBezTo>
                    <a:cubicBezTo>
                      <a:pt x="130" y="698"/>
                      <a:pt x="142" y="700"/>
                      <a:pt x="148" y="696"/>
                    </a:cubicBezTo>
                    <a:cubicBezTo>
                      <a:pt x="154" y="692"/>
                      <a:pt x="146" y="691"/>
                      <a:pt x="136" y="691"/>
                    </a:cubicBezTo>
                    <a:close/>
                    <a:moveTo>
                      <a:pt x="353" y="73"/>
                    </a:moveTo>
                    <a:cubicBezTo>
                      <a:pt x="351" y="72"/>
                      <a:pt x="346" y="72"/>
                      <a:pt x="341" y="72"/>
                    </a:cubicBezTo>
                    <a:cubicBezTo>
                      <a:pt x="341" y="73"/>
                      <a:pt x="341" y="74"/>
                      <a:pt x="341" y="74"/>
                    </a:cubicBezTo>
                    <a:cubicBezTo>
                      <a:pt x="342" y="82"/>
                      <a:pt x="338" y="101"/>
                      <a:pt x="332" y="100"/>
                    </a:cubicBezTo>
                    <a:cubicBezTo>
                      <a:pt x="327" y="100"/>
                      <a:pt x="323" y="108"/>
                      <a:pt x="319" y="107"/>
                    </a:cubicBezTo>
                    <a:cubicBezTo>
                      <a:pt x="314" y="106"/>
                      <a:pt x="308" y="113"/>
                      <a:pt x="303" y="110"/>
                    </a:cubicBezTo>
                    <a:cubicBezTo>
                      <a:pt x="298" y="107"/>
                      <a:pt x="290" y="111"/>
                      <a:pt x="286" y="109"/>
                    </a:cubicBezTo>
                    <a:cubicBezTo>
                      <a:pt x="282" y="106"/>
                      <a:pt x="270" y="108"/>
                      <a:pt x="270" y="105"/>
                    </a:cubicBezTo>
                    <a:cubicBezTo>
                      <a:pt x="270" y="102"/>
                      <a:pt x="276" y="103"/>
                      <a:pt x="276" y="93"/>
                    </a:cubicBezTo>
                    <a:cubicBezTo>
                      <a:pt x="276" y="84"/>
                      <a:pt x="292" y="73"/>
                      <a:pt x="289" y="70"/>
                    </a:cubicBezTo>
                    <a:cubicBezTo>
                      <a:pt x="287" y="66"/>
                      <a:pt x="260" y="58"/>
                      <a:pt x="257" y="53"/>
                    </a:cubicBezTo>
                    <a:cubicBezTo>
                      <a:pt x="253" y="48"/>
                      <a:pt x="248" y="44"/>
                      <a:pt x="237" y="43"/>
                    </a:cubicBezTo>
                    <a:cubicBezTo>
                      <a:pt x="226" y="42"/>
                      <a:pt x="227" y="37"/>
                      <a:pt x="217" y="31"/>
                    </a:cubicBezTo>
                    <a:cubicBezTo>
                      <a:pt x="209" y="26"/>
                      <a:pt x="197" y="13"/>
                      <a:pt x="193" y="6"/>
                    </a:cubicBezTo>
                    <a:cubicBezTo>
                      <a:pt x="186" y="5"/>
                      <a:pt x="177" y="4"/>
                      <a:pt x="175" y="6"/>
                    </a:cubicBezTo>
                    <a:cubicBezTo>
                      <a:pt x="173" y="9"/>
                      <a:pt x="169" y="24"/>
                      <a:pt x="165" y="16"/>
                    </a:cubicBezTo>
                    <a:cubicBezTo>
                      <a:pt x="161" y="9"/>
                      <a:pt x="153" y="9"/>
                      <a:pt x="145" y="8"/>
                    </a:cubicBezTo>
                    <a:cubicBezTo>
                      <a:pt x="137" y="7"/>
                      <a:pt x="137" y="0"/>
                      <a:pt x="129" y="9"/>
                    </a:cubicBezTo>
                    <a:cubicBezTo>
                      <a:pt x="125" y="13"/>
                      <a:pt x="121" y="16"/>
                      <a:pt x="116" y="19"/>
                    </a:cubicBezTo>
                    <a:cubicBezTo>
                      <a:pt x="116" y="28"/>
                      <a:pt x="114" y="37"/>
                      <a:pt x="113" y="40"/>
                    </a:cubicBezTo>
                    <a:cubicBezTo>
                      <a:pt x="110" y="44"/>
                      <a:pt x="93" y="51"/>
                      <a:pt x="92" y="56"/>
                    </a:cubicBezTo>
                    <a:cubicBezTo>
                      <a:pt x="92" y="60"/>
                      <a:pt x="95" y="66"/>
                      <a:pt x="91" y="68"/>
                    </a:cubicBezTo>
                    <a:cubicBezTo>
                      <a:pt x="88" y="71"/>
                      <a:pt x="99" y="84"/>
                      <a:pt x="93" y="88"/>
                    </a:cubicBezTo>
                    <a:cubicBezTo>
                      <a:pt x="87" y="91"/>
                      <a:pt x="97" y="96"/>
                      <a:pt x="93" y="99"/>
                    </a:cubicBezTo>
                    <a:cubicBezTo>
                      <a:pt x="90" y="102"/>
                      <a:pt x="83" y="104"/>
                      <a:pt x="83" y="108"/>
                    </a:cubicBezTo>
                    <a:cubicBezTo>
                      <a:pt x="83" y="111"/>
                      <a:pt x="82" y="120"/>
                      <a:pt x="78" y="122"/>
                    </a:cubicBezTo>
                    <a:cubicBezTo>
                      <a:pt x="73" y="125"/>
                      <a:pt x="70" y="133"/>
                      <a:pt x="70" y="138"/>
                    </a:cubicBezTo>
                    <a:cubicBezTo>
                      <a:pt x="70" y="144"/>
                      <a:pt x="62" y="140"/>
                      <a:pt x="65" y="148"/>
                    </a:cubicBezTo>
                    <a:cubicBezTo>
                      <a:pt x="68" y="155"/>
                      <a:pt x="71" y="164"/>
                      <a:pt x="65" y="166"/>
                    </a:cubicBezTo>
                    <a:cubicBezTo>
                      <a:pt x="59" y="167"/>
                      <a:pt x="61" y="180"/>
                      <a:pt x="57" y="180"/>
                    </a:cubicBezTo>
                    <a:cubicBezTo>
                      <a:pt x="54" y="180"/>
                      <a:pt x="53" y="192"/>
                      <a:pt x="57" y="199"/>
                    </a:cubicBezTo>
                    <a:cubicBezTo>
                      <a:pt x="62" y="205"/>
                      <a:pt x="63" y="210"/>
                      <a:pt x="63" y="216"/>
                    </a:cubicBezTo>
                    <a:cubicBezTo>
                      <a:pt x="63" y="222"/>
                      <a:pt x="70" y="225"/>
                      <a:pt x="68" y="232"/>
                    </a:cubicBezTo>
                    <a:cubicBezTo>
                      <a:pt x="65" y="238"/>
                      <a:pt x="66" y="244"/>
                      <a:pt x="63" y="246"/>
                    </a:cubicBezTo>
                    <a:cubicBezTo>
                      <a:pt x="59" y="249"/>
                      <a:pt x="62" y="257"/>
                      <a:pt x="57" y="259"/>
                    </a:cubicBezTo>
                    <a:cubicBezTo>
                      <a:pt x="53" y="261"/>
                      <a:pt x="61" y="278"/>
                      <a:pt x="57" y="281"/>
                    </a:cubicBezTo>
                    <a:cubicBezTo>
                      <a:pt x="54" y="284"/>
                      <a:pt x="44" y="287"/>
                      <a:pt x="44" y="299"/>
                    </a:cubicBezTo>
                    <a:cubicBezTo>
                      <a:pt x="44" y="310"/>
                      <a:pt x="46" y="317"/>
                      <a:pt x="45" y="322"/>
                    </a:cubicBezTo>
                    <a:cubicBezTo>
                      <a:pt x="44" y="326"/>
                      <a:pt x="50" y="325"/>
                      <a:pt x="49" y="332"/>
                    </a:cubicBezTo>
                    <a:cubicBezTo>
                      <a:pt x="48" y="339"/>
                      <a:pt x="39" y="335"/>
                      <a:pt x="39" y="339"/>
                    </a:cubicBezTo>
                    <a:cubicBezTo>
                      <a:pt x="38" y="343"/>
                      <a:pt x="41" y="352"/>
                      <a:pt x="38" y="352"/>
                    </a:cubicBezTo>
                    <a:cubicBezTo>
                      <a:pt x="35" y="353"/>
                      <a:pt x="33" y="356"/>
                      <a:pt x="33" y="363"/>
                    </a:cubicBezTo>
                    <a:cubicBezTo>
                      <a:pt x="33" y="371"/>
                      <a:pt x="29" y="372"/>
                      <a:pt x="28" y="376"/>
                    </a:cubicBezTo>
                    <a:cubicBezTo>
                      <a:pt x="28" y="379"/>
                      <a:pt x="32" y="383"/>
                      <a:pt x="32" y="388"/>
                    </a:cubicBezTo>
                    <a:cubicBezTo>
                      <a:pt x="32" y="392"/>
                      <a:pt x="35" y="406"/>
                      <a:pt x="31" y="407"/>
                    </a:cubicBezTo>
                    <a:cubicBezTo>
                      <a:pt x="27" y="407"/>
                      <a:pt x="25" y="423"/>
                      <a:pt x="28" y="425"/>
                    </a:cubicBezTo>
                    <a:cubicBezTo>
                      <a:pt x="32" y="427"/>
                      <a:pt x="32" y="432"/>
                      <a:pt x="30" y="435"/>
                    </a:cubicBezTo>
                    <a:cubicBezTo>
                      <a:pt x="28" y="438"/>
                      <a:pt x="37" y="441"/>
                      <a:pt x="33" y="446"/>
                    </a:cubicBezTo>
                    <a:cubicBezTo>
                      <a:pt x="28" y="451"/>
                      <a:pt x="32" y="457"/>
                      <a:pt x="38" y="455"/>
                    </a:cubicBezTo>
                    <a:cubicBezTo>
                      <a:pt x="43" y="453"/>
                      <a:pt x="46" y="463"/>
                      <a:pt x="41" y="463"/>
                    </a:cubicBezTo>
                    <a:cubicBezTo>
                      <a:pt x="35" y="463"/>
                      <a:pt x="29" y="463"/>
                      <a:pt x="34" y="467"/>
                    </a:cubicBezTo>
                    <a:cubicBezTo>
                      <a:pt x="38" y="470"/>
                      <a:pt x="43" y="476"/>
                      <a:pt x="36" y="478"/>
                    </a:cubicBezTo>
                    <a:cubicBezTo>
                      <a:pt x="29" y="481"/>
                      <a:pt x="35" y="486"/>
                      <a:pt x="34" y="492"/>
                    </a:cubicBezTo>
                    <a:cubicBezTo>
                      <a:pt x="32" y="498"/>
                      <a:pt x="38" y="504"/>
                      <a:pt x="33" y="506"/>
                    </a:cubicBezTo>
                    <a:cubicBezTo>
                      <a:pt x="28" y="507"/>
                      <a:pt x="35" y="517"/>
                      <a:pt x="28" y="518"/>
                    </a:cubicBezTo>
                    <a:cubicBezTo>
                      <a:pt x="20" y="519"/>
                      <a:pt x="25" y="526"/>
                      <a:pt x="20" y="530"/>
                    </a:cubicBezTo>
                    <a:cubicBezTo>
                      <a:pt x="16" y="533"/>
                      <a:pt x="27" y="540"/>
                      <a:pt x="21" y="543"/>
                    </a:cubicBezTo>
                    <a:cubicBezTo>
                      <a:pt x="15" y="547"/>
                      <a:pt x="19" y="556"/>
                      <a:pt x="14" y="556"/>
                    </a:cubicBezTo>
                    <a:cubicBezTo>
                      <a:pt x="8" y="556"/>
                      <a:pt x="5" y="564"/>
                      <a:pt x="4" y="567"/>
                    </a:cubicBezTo>
                    <a:cubicBezTo>
                      <a:pt x="3" y="571"/>
                      <a:pt x="0" y="578"/>
                      <a:pt x="5" y="584"/>
                    </a:cubicBezTo>
                    <a:cubicBezTo>
                      <a:pt x="9" y="589"/>
                      <a:pt x="3" y="593"/>
                      <a:pt x="8" y="595"/>
                    </a:cubicBezTo>
                    <a:cubicBezTo>
                      <a:pt x="12" y="597"/>
                      <a:pt x="26" y="594"/>
                      <a:pt x="24" y="601"/>
                    </a:cubicBezTo>
                    <a:cubicBezTo>
                      <a:pt x="22" y="607"/>
                      <a:pt x="23" y="621"/>
                      <a:pt x="25" y="621"/>
                    </a:cubicBezTo>
                    <a:cubicBezTo>
                      <a:pt x="28" y="621"/>
                      <a:pt x="29" y="629"/>
                      <a:pt x="34" y="628"/>
                    </a:cubicBezTo>
                    <a:cubicBezTo>
                      <a:pt x="38" y="628"/>
                      <a:pt x="57" y="625"/>
                      <a:pt x="65" y="628"/>
                    </a:cubicBezTo>
                    <a:cubicBezTo>
                      <a:pt x="69" y="629"/>
                      <a:pt x="72" y="631"/>
                      <a:pt x="74" y="633"/>
                    </a:cubicBezTo>
                    <a:cubicBezTo>
                      <a:pt x="79" y="631"/>
                      <a:pt x="89" y="638"/>
                      <a:pt x="91" y="635"/>
                    </a:cubicBezTo>
                    <a:cubicBezTo>
                      <a:pt x="94" y="633"/>
                      <a:pt x="81" y="622"/>
                      <a:pt x="82" y="619"/>
                    </a:cubicBezTo>
                    <a:cubicBezTo>
                      <a:pt x="82" y="615"/>
                      <a:pt x="80" y="609"/>
                      <a:pt x="80" y="606"/>
                    </a:cubicBezTo>
                    <a:cubicBezTo>
                      <a:pt x="80" y="602"/>
                      <a:pt x="78" y="593"/>
                      <a:pt x="83" y="589"/>
                    </a:cubicBezTo>
                    <a:cubicBezTo>
                      <a:pt x="89" y="585"/>
                      <a:pt x="89" y="581"/>
                      <a:pt x="93" y="582"/>
                    </a:cubicBezTo>
                    <a:cubicBezTo>
                      <a:pt x="96" y="583"/>
                      <a:pt x="103" y="579"/>
                      <a:pt x="104" y="570"/>
                    </a:cubicBezTo>
                    <a:cubicBezTo>
                      <a:pt x="104" y="560"/>
                      <a:pt x="108" y="557"/>
                      <a:pt x="116" y="550"/>
                    </a:cubicBezTo>
                    <a:cubicBezTo>
                      <a:pt x="125" y="543"/>
                      <a:pt x="139" y="536"/>
                      <a:pt x="137" y="533"/>
                    </a:cubicBezTo>
                    <a:cubicBezTo>
                      <a:pt x="135" y="530"/>
                      <a:pt x="140" y="520"/>
                      <a:pt x="140" y="516"/>
                    </a:cubicBezTo>
                    <a:cubicBezTo>
                      <a:pt x="140" y="512"/>
                      <a:pt x="127" y="512"/>
                      <a:pt x="122" y="511"/>
                    </a:cubicBezTo>
                    <a:cubicBezTo>
                      <a:pt x="118" y="509"/>
                      <a:pt x="102" y="498"/>
                      <a:pt x="110" y="484"/>
                    </a:cubicBezTo>
                    <a:cubicBezTo>
                      <a:pt x="118" y="469"/>
                      <a:pt x="135" y="468"/>
                      <a:pt x="139" y="467"/>
                    </a:cubicBezTo>
                    <a:cubicBezTo>
                      <a:pt x="144" y="467"/>
                      <a:pt x="140" y="460"/>
                      <a:pt x="144" y="458"/>
                    </a:cubicBezTo>
                    <a:cubicBezTo>
                      <a:pt x="147" y="456"/>
                      <a:pt x="148" y="452"/>
                      <a:pt x="148" y="446"/>
                    </a:cubicBezTo>
                    <a:cubicBezTo>
                      <a:pt x="148" y="439"/>
                      <a:pt x="148" y="429"/>
                      <a:pt x="155" y="428"/>
                    </a:cubicBezTo>
                    <a:cubicBezTo>
                      <a:pt x="162" y="427"/>
                      <a:pt x="164" y="423"/>
                      <a:pt x="160" y="422"/>
                    </a:cubicBezTo>
                    <a:cubicBezTo>
                      <a:pt x="156" y="421"/>
                      <a:pt x="154" y="416"/>
                      <a:pt x="161" y="415"/>
                    </a:cubicBezTo>
                    <a:cubicBezTo>
                      <a:pt x="168" y="414"/>
                      <a:pt x="165" y="421"/>
                      <a:pt x="171" y="421"/>
                    </a:cubicBezTo>
                    <a:cubicBezTo>
                      <a:pt x="176" y="421"/>
                      <a:pt x="184" y="412"/>
                      <a:pt x="178" y="407"/>
                    </a:cubicBezTo>
                    <a:cubicBezTo>
                      <a:pt x="171" y="402"/>
                      <a:pt x="169" y="410"/>
                      <a:pt x="165" y="410"/>
                    </a:cubicBezTo>
                    <a:cubicBezTo>
                      <a:pt x="162" y="411"/>
                      <a:pt x="159" y="406"/>
                      <a:pt x="156" y="406"/>
                    </a:cubicBezTo>
                    <a:cubicBezTo>
                      <a:pt x="152" y="406"/>
                      <a:pt x="154" y="396"/>
                      <a:pt x="153" y="392"/>
                    </a:cubicBezTo>
                    <a:cubicBezTo>
                      <a:pt x="151" y="389"/>
                      <a:pt x="149" y="380"/>
                      <a:pt x="152" y="376"/>
                    </a:cubicBezTo>
                    <a:cubicBezTo>
                      <a:pt x="155" y="372"/>
                      <a:pt x="169" y="383"/>
                      <a:pt x="180" y="383"/>
                    </a:cubicBezTo>
                    <a:cubicBezTo>
                      <a:pt x="192" y="384"/>
                      <a:pt x="201" y="378"/>
                      <a:pt x="201" y="373"/>
                    </a:cubicBezTo>
                    <a:cubicBezTo>
                      <a:pt x="201" y="369"/>
                      <a:pt x="195" y="361"/>
                      <a:pt x="202" y="356"/>
                    </a:cubicBezTo>
                    <a:cubicBezTo>
                      <a:pt x="209" y="352"/>
                      <a:pt x="203" y="350"/>
                      <a:pt x="201" y="344"/>
                    </a:cubicBezTo>
                    <a:cubicBezTo>
                      <a:pt x="199" y="338"/>
                      <a:pt x="205" y="334"/>
                      <a:pt x="208" y="337"/>
                    </a:cubicBezTo>
                    <a:cubicBezTo>
                      <a:pt x="211" y="340"/>
                      <a:pt x="234" y="338"/>
                      <a:pt x="253" y="334"/>
                    </a:cubicBezTo>
                    <a:cubicBezTo>
                      <a:pt x="272" y="330"/>
                      <a:pt x="285" y="323"/>
                      <a:pt x="287" y="318"/>
                    </a:cubicBezTo>
                    <a:cubicBezTo>
                      <a:pt x="288" y="312"/>
                      <a:pt x="300" y="299"/>
                      <a:pt x="303" y="295"/>
                    </a:cubicBezTo>
                    <a:cubicBezTo>
                      <a:pt x="305" y="290"/>
                      <a:pt x="303" y="284"/>
                      <a:pt x="295" y="283"/>
                    </a:cubicBezTo>
                    <a:cubicBezTo>
                      <a:pt x="287" y="282"/>
                      <a:pt x="288" y="273"/>
                      <a:pt x="292" y="268"/>
                    </a:cubicBezTo>
                    <a:cubicBezTo>
                      <a:pt x="296" y="263"/>
                      <a:pt x="290" y="258"/>
                      <a:pt x="282" y="257"/>
                    </a:cubicBezTo>
                    <a:cubicBezTo>
                      <a:pt x="275" y="256"/>
                      <a:pt x="263" y="251"/>
                      <a:pt x="270" y="245"/>
                    </a:cubicBezTo>
                    <a:cubicBezTo>
                      <a:pt x="273" y="242"/>
                      <a:pt x="275" y="243"/>
                      <a:pt x="276" y="244"/>
                    </a:cubicBezTo>
                    <a:cubicBezTo>
                      <a:pt x="277" y="241"/>
                      <a:pt x="278" y="237"/>
                      <a:pt x="278" y="236"/>
                    </a:cubicBezTo>
                    <a:cubicBezTo>
                      <a:pt x="276" y="235"/>
                      <a:pt x="272" y="237"/>
                      <a:pt x="272" y="226"/>
                    </a:cubicBezTo>
                    <a:cubicBezTo>
                      <a:pt x="273" y="215"/>
                      <a:pt x="277" y="217"/>
                      <a:pt x="277" y="203"/>
                    </a:cubicBezTo>
                    <a:cubicBezTo>
                      <a:pt x="278" y="189"/>
                      <a:pt x="283" y="180"/>
                      <a:pt x="283" y="173"/>
                    </a:cubicBezTo>
                    <a:cubicBezTo>
                      <a:pt x="283" y="165"/>
                      <a:pt x="297" y="156"/>
                      <a:pt x="304" y="144"/>
                    </a:cubicBezTo>
                    <a:cubicBezTo>
                      <a:pt x="312" y="132"/>
                      <a:pt x="328" y="116"/>
                      <a:pt x="335" y="112"/>
                    </a:cubicBezTo>
                    <a:cubicBezTo>
                      <a:pt x="341" y="108"/>
                      <a:pt x="354" y="104"/>
                      <a:pt x="356" y="100"/>
                    </a:cubicBezTo>
                    <a:cubicBezTo>
                      <a:pt x="358" y="96"/>
                      <a:pt x="356" y="75"/>
                      <a:pt x="353" y="73"/>
                    </a:cubicBezTo>
                    <a:close/>
                  </a:path>
                </a:pathLst>
              </a:custGeom>
              <a:pattFill prst="wdDnDiag">
                <a:fgClr>
                  <a:schemeClr val="accent6">
                    <a:lumMod val="20000"/>
                    <a:lumOff val="80000"/>
                  </a:schemeClr>
                </a:fgClr>
                <a:bgClr>
                  <a:schemeClr val="bg1"/>
                </a:bgClr>
              </a:patt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01" name="Freeform 1640">
                <a:extLst>
                  <a:ext uri="{FF2B5EF4-FFF2-40B4-BE49-F238E27FC236}">
                    <a16:creationId xmlns:a16="http://schemas.microsoft.com/office/drawing/2014/main" id="{31966F8A-ACF6-4538-A300-69B59C0486AD}"/>
                  </a:ext>
                </a:extLst>
              </p:cNvPr>
              <p:cNvSpPr>
                <a:spLocks/>
              </p:cNvSpPr>
              <p:nvPr/>
            </p:nvSpPr>
            <p:spPr bwMode="auto">
              <a:xfrm>
                <a:off x="3010006" y="3683123"/>
                <a:ext cx="201620" cy="998571"/>
              </a:xfrm>
              <a:custGeom>
                <a:avLst/>
                <a:gdLst>
                  <a:gd name="T0" fmla="*/ 62 w 156"/>
                  <a:gd name="T1" fmla="*/ 680 h 797"/>
                  <a:gd name="T2" fmla="*/ 42 w 156"/>
                  <a:gd name="T3" fmla="*/ 646 h 797"/>
                  <a:gd name="T4" fmla="*/ 58 w 156"/>
                  <a:gd name="T5" fmla="*/ 609 h 797"/>
                  <a:gd name="T6" fmla="*/ 72 w 156"/>
                  <a:gd name="T7" fmla="*/ 571 h 797"/>
                  <a:gd name="T8" fmla="*/ 79 w 156"/>
                  <a:gd name="T9" fmla="*/ 542 h 797"/>
                  <a:gd name="T10" fmla="*/ 68 w 156"/>
                  <a:gd name="T11" fmla="*/ 514 h 797"/>
                  <a:gd name="T12" fmla="*/ 70 w 156"/>
                  <a:gd name="T13" fmla="*/ 467 h 797"/>
                  <a:gd name="T14" fmla="*/ 76 w 156"/>
                  <a:gd name="T15" fmla="*/ 431 h 797"/>
                  <a:gd name="T16" fmla="*/ 83 w 156"/>
                  <a:gd name="T17" fmla="*/ 401 h 797"/>
                  <a:gd name="T18" fmla="*/ 95 w 156"/>
                  <a:gd name="T19" fmla="*/ 338 h 797"/>
                  <a:gd name="T20" fmla="*/ 101 w 156"/>
                  <a:gd name="T21" fmla="*/ 295 h 797"/>
                  <a:gd name="T22" fmla="*/ 103 w 156"/>
                  <a:gd name="T23" fmla="*/ 245 h 797"/>
                  <a:gd name="T24" fmla="*/ 116 w 156"/>
                  <a:gd name="T25" fmla="*/ 201 h 797"/>
                  <a:gd name="T26" fmla="*/ 131 w 156"/>
                  <a:gd name="T27" fmla="*/ 167 h 797"/>
                  <a:gd name="T28" fmla="*/ 151 w 156"/>
                  <a:gd name="T29" fmla="*/ 119 h 797"/>
                  <a:gd name="T30" fmla="*/ 139 w 156"/>
                  <a:gd name="T31" fmla="*/ 82 h 797"/>
                  <a:gd name="T32" fmla="*/ 130 w 156"/>
                  <a:gd name="T33" fmla="*/ 39 h 797"/>
                  <a:gd name="T34" fmla="*/ 111 w 156"/>
                  <a:gd name="T35" fmla="*/ 3 h 797"/>
                  <a:gd name="T36" fmla="*/ 100 w 156"/>
                  <a:gd name="T37" fmla="*/ 35 h 797"/>
                  <a:gd name="T38" fmla="*/ 96 w 156"/>
                  <a:gd name="T39" fmla="*/ 117 h 797"/>
                  <a:gd name="T40" fmla="*/ 82 w 156"/>
                  <a:gd name="T41" fmla="*/ 200 h 797"/>
                  <a:gd name="T42" fmla="*/ 74 w 156"/>
                  <a:gd name="T43" fmla="*/ 255 h 797"/>
                  <a:gd name="T44" fmla="*/ 64 w 156"/>
                  <a:gd name="T45" fmla="*/ 328 h 797"/>
                  <a:gd name="T46" fmla="*/ 40 w 156"/>
                  <a:gd name="T47" fmla="*/ 392 h 797"/>
                  <a:gd name="T48" fmla="*/ 37 w 156"/>
                  <a:gd name="T49" fmla="*/ 448 h 797"/>
                  <a:gd name="T50" fmla="*/ 26 w 156"/>
                  <a:gd name="T51" fmla="*/ 498 h 797"/>
                  <a:gd name="T52" fmla="*/ 49 w 156"/>
                  <a:gd name="T53" fmla="*/ 471 h 797"/>
                  <a:gd name="T54" fmla="*/ 53 w 156"/>
                  <a:gd name="T55" fmla="*/ 501 h 797"/>
                  <a:gd name="T56" fmla="*/ 46 w 156"/>
                  <a:gd name="T57" fmla="*/ 535 h 797"/>
                  <a:gd name="T58" fmla="*/ 38 w 156"/>
                  <a:gd name="T59" fmla="*/ 558 h 797"/>
                  <a:gd name="T60" fmla="*/ 36 w 156"/>
                  <a:gd name="T61" fmla="*/ 553 h 797"/>
                  <a:gd name="T62" fmla="*/ 23 w 156"/>
                  <a:gd name="T63" fmla="*/ 559 h 797"/>
                  <a:gd name="T64" fmla="*/ 2 w 156"/>
                  <a:gd name="T65" fmla="*/ 585 h 797"/>
                  <a:gd name="T66" fmla="*/ 25 w 156"/>
                  <a:gd name="T67" fmla="*/ 587 h 797"/>
                  <a:gd name="T68" fmla="*/ 38 w 156"/>
                  <a:gd name="T69" fmla="*/ 609 h 797"/>
                  <a:gd name="T70" fmla="*/ 16 w 156"/>
                  <a:gd name="T71" fmla="*/ 614 h 797"/>
                  <a:gd name="T72" fmla="*/ 19 w 156"/>
                  <a:gd name="T73" fmla="*/ 626 h 797"/>
                  <a:gd name="T74" fmla="*/ 8 w 156"/>
                  <a:gd name="T75" fmla="*/ 645 h 797"/>
                  <a:gd name="T76" fmla="*/ 22 w 156"/>
                  <a:gd name="T77" fmla="*/ 651 h 797"/>
                  <a:gd name="T78" fmla="*/ 24 w 156"/>
                  <a:gd name="T79" fmla="*/ 668 h 797"/>
                  <a:gd name="T80" fmla="*/ 13 w 156"/>
                  <a:gd name="T81" fmla="*/ 690 h 797"/>
                  <a:gd name="T82" fmla="*/ 35 w 156"/>
                  <a:gd name="T83" fmla="*/ 694 h 797"/>
                  <a:gd name="T84" fmla="*/ 43 w 156"/>
                  <a:gd name="T85" fmla="*/ 701 h 797"/>
                  <a:gd name="T86" fmla="*/ 34 w 156"/>
                  <a:gd name="T87" fmla="*/ 722 h 797"/>
                  <a:gd name="T88" fmla="*/ 63 w 156"/>
                  <a:gd name="T89" fmla="*/ 722 h 797"/>
                  <a:gd name="T90" fmla="*/ 43 w 156"/>
                  <a:gd name="T91" fmla="*/ 738 h 797"/>
                  <a:gd name="T92" fmla="*/ 65 w 156"/>
                  <a:gd name="T93" fmla="*/ 735 h 797"/>
                  <a:gd name="T94" fmla="*/ 40 w 156"/>
                  <a:gd name="T95" fmla="*/ 753 h 797"/>
                  <a:gd name="T96" fmla="*/ 63 w 156"/>
                  <a:gd name="T97" fmla="*/ 755 h 797"/>
                  <a:gd name="T98" fmla="*/ 99 w 156"/>
                  <a:gd name="T99" fmla="*/ 721 h 797"/>
                  <a:gd name="T100" fmla="*/ 110 w 156"/>
                  <a:gd name="T101" fmla="*/ 740 h 797"/>
                  <a:gd name="T102" fmla="*/ 94 w 156"/>
                  <a:gd name="T103" fmla="*/ 746 h 797"/>
                  <a:gd name="T104" fmla="*/ 77 w 156"/>
                  <a:gd name="T105" fmla="*/ 760 h 797"/>
                  <a:gd name="T106" fmla="*/ 90 w 156"/>
                  <a:gd name="T107" fmla="*/ 786 h 797"/>
                  <a:gd name="T108" fmla="*/ 115 w 156"/>
                  <a:gd name="T109" fmla="*/ 782 h 797"/>
                  <a:gd name="T110" fmla="*/ 141 w 156"/>
                  <a:gd name="T111" fmla="*/ 784 h 797"/>
                  <a:gd name="T112" fmla="*/ 126 w 156"/>
                  <a:gd name="T113" fmla="*/ 780 h 797"/>
                  <a:gd name="T114" fmla="*/ 110 w 156"/>
                  <a:gd name="T115" fmla="*/ 715 h 797"/>
                  <a:gd name="T116" fmla="*/ 72 w 156"/>
                  <a:gd name="T117" fmla="*/ 707 h 7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6" h="797">
                    <a:moveTo>
                      <a:pt x="72" y="707"/>
                    </a:moveTo>
                    <a:cubicBezTo>
                      <a:pt x="67" y="708"/>
                      <a:pt x="66" y="700"/>
                      <a:pt x="63" y="700"/>
                    </a:cubicBezTo>
                    <a:cubicBezTo>
                      <a:pt x="61" y="700"/>
                      <a:pt x="60" y="686"/>
                      <a:pt x="62" y="680"/>
                    </a:cubicBezTo>
                    <a:cubicBezTo>
                      <a:pt x="64" y="673"/>
                      <a:pt x="50" y="676"/>
                      <a:pt x="46" y="674"/>
                    </a:cubicBezTo>
                    <a:cubicBezTo>
                      <a:pt x="41" y="672"/>
                      <a:pt x="47" y="668"/>
                      <a:pt x="43" y="663"/>
                    </a:cubicBezTo>
                    <a:cubicBezTo>
                      <a:pt x="38" y="657"/>
                      <a:pt x="41" y="650"/>
                      <a:pt x="42" y="646"/>
                    </a:cubicBezTo>
                    <a:cubicBezTo>
                      <a:pt x="43" y="643"/>
                      <a:pt x="46" y="635"/>
                      <a:pt x="52" y="635"/>
                    </a:cubicBezTo>
                    <a:cubicBezTo>
                      <a:pt x="57" y="635"/>
                      <a:pt x="53" y="626"/>
                      <a:pt x="59" y="622"/>
                    </a:cubicBezTo>
                    <a:cubicBezTo>
                      <a:pt x="65" y="619"/>
                      <a:pt x="54" y="612"/>
                      <a:pt x="58" y="609"/>
                    </a:cubicBezTo>
                    <a:cubicBezTo>
                      <a:pt x="63" y="605"/>
                      <a:pt x="58" y="598"/>
                      <a:pt x="66" y="597"/>
                    </a:cubicBezTo>
                    <a:cubicBezTo>
                      <a:pt x="73" y="596"/>
                      <a:pt x="66" y="586"/>
                      <a:pt x="71" y="585"/>
                    </a:cubicBezTo>
                    <a:cubicBezTo>
                      <a:pt x="76" y="583"/>
                      <a:pt x="70" y="577"/>
                      <a:pt x="72" y="571"/>
                    </a:cubicBezTo>
                    <a:cubicBezTo>
                      <a:pt x="73" y="565"/>
                      <a:pt x="67" y="560"/>
                      <a:pt x="74" y="557"/>
                    </a:cubicBezTo>
                    <a:cubicBezTo>
                      <a:pt x="81" y="555"/>
                      <a:pt x="76" y="549"/>
                      <a:pt x="72" y="546"/>
                    </a:cubicBezTo>
                    <a:cubicBezTo>
                      <a:pt x="67" y="542"/>
                      <a:pt x="73" y="542"/>
                      <a:pt x="79" y="542"/>
                    </a:cubicBezTo>
                    <a:cubicBezTo>
                      <a:pt x="84" y="542"/>
                      <a:pt x="81" y="532"/>
                      <a:pt x="76" y="534"/>
                    </a:cubicBezTo>
                    <a:cubicBezTo>
                      <a:pt x="70" y="536"/>
                      <a:pt x="66" y="530"/>
                      <a:pt x="71" y="525"/>
                    </a:cubicBezTo>
                    <a:cubicBezTo>
                      <a:pt x="75" y="520"/>
                      <a:pt x="66" y="517"/>
                      <a:pt x="68" y="514"/>
                    </a:cubicBezTo>
                    <a:cubicBezTo>
                      <a:pt x="70" y="511"/>
                      <a:pt x="70" y="506"/>
                      <a:pt x="66" y="504"/>
                    </a:cubicBezTo>
                    <a:cubicBezTo>
                      <a:pt x="63" y="502"/>
                      <a:pt x="65" y="486"/>
                      <a:pt x="69" y="486"/>
                    </a:cubicBezTo>
                    <a:cubicBezTo>
                      <a:pt x="73" y="485"/>
                      <a:pt x="70" y="471"/>
                      <a:pt x="70" y="467"/>
                    </a:cubicBezTo>
                    <a:cubicBezTo>
                      <a:pt x="70" y="462"/>
                      <a:pt x="66" y="458"/>
                      <a:pt x="66" y="455"/>
                    </a:cubicBezTo>
                    <a:cubicBezTo>
                      <a:pt x="67" y="451"/>
                      <a:pt x="71" y="450"/>
                      <a:pt x="71" y="442"/>
                    </a:cubicBezTo>
                    <a:cubicBezTo>
                      <a:pt x="71" y="435"/>
                      <a:pt x="73" y="432"/>
                      <a:pt x="76" y="431"/>
                    </a:cubicBezTo>
                    <a:cubicBezTo>
                      <a:pt x="79" y="431"/>
                      <a:pt x="76" y="422"/>
                      <a:pt x="77" y="418"/>
                    </a:cubicBezTo>
                    <a:cubicBezTo>
                      <a:pt x="77" y="414"/>
                      <a:pt x="86" y="418"/>
                      <a:pt x="87" y="411"/>
                    </a:cubicBezTo>
                    <a:cubicBezTo>
                      <a:pt x="88" y="404"/>
                      <a:pt x="82" y="405"/>
                      <a:pt x="83" y="401"/>
                    </a:cubicBezTo>
                    <a:cubicBezTo>
                      <a:pt x="84" y="396"/>
                      <a:pt x="82" y="389"/>
                      <a:pt x="82" y="378"/>
                    </a:cubicBezTo>
                    <a:cubicBezTo>
                      <a:pt x="82" y="366"/>
                      <a:pt x="92" y="363"/>
                      <a:pt x="95" y="360"/>
                    </a:cubicBezTo>
                    <a:cubicBezTo>
                      <a:pt x="99" y="357"/>
                      <a:pt x="91" y="340"/>
                      <a:pt x="95" y="338"/>
                    </a:cubicBezTo>
                    <a:cubicBezTo>
                      <a:pt x="100" y="336"/>
                      <a:pt x="97" y="328"/>
                      <a:pt x="101" y="325"/>
                    </a:cubicBezTo>
                    <a:cubicBezTo>
                      <a:pt x="104" y="323"/>
                      <a:pt x="103" y="317"/>
                      <a:pt x="106" y="311"/>
                    </a:cubicBezTo>
                    <a:cubicBezTo>
                      <a:pt x="108" y="304"/>
                      <a:pt x="101" y="301"/>
                      <a:pt x="101" y="295"/>
                    </a:cubicBezTo>
                    <a:cubicBezTo>
                      <a:pt x="101" y="289"/>
                      <a:pt x="100" y="284"/>
                      <a:pt x="95" y="278"/>
                    </a:cubicBezTo>
                    <a:cubicBezTo>
                      <a:pt x="91" y="271"/>
                      <a:pt x="92" y="259"/>
                      <a:pt x="95" y="259"/>
                    </a:cubicBezTo>
                    <a:cubicBezTo>
                      <a:pt x="99" y="259"/>
                      <a:pt x="97" y="246"/>
                      <a:pt x="103" y="245"/>
                    </a:cubicBezTo>
                    <a:cubicBezTo>
                      <a:pt x="109" y="243"/>
                      <a:pt x="106" y="234"/>
                      <a:pt x="103" y="227"/>
                    </a:cubicBezTo>
                    <a:cubicBezTo>
                      <a:pt x="100" y="219"/>
                      <a:pt x="108" y="223"/>
                      <a:pt x="108" y="217"/>
                    </a:cubicBezTo>
                    <a:cubicBezTo>
                      <a:pt x="108" y="212"/>
                      <a:pt x="111" y="204"/>
                      <a:pt x="116" y="201"/>
                    </a:cubicBezTo>
                    <a:cubicBezTo>
                      <a:pt x="120" y="199"/>
                      <a:pt x="121" y="190"/>
                      <a:pt x="121" y="187"/>
                    </a:cubicBezTo>
                    <a:cubicBezTo>
                      <a:pt x="121" y="183"/>
                      <a:pt x="128" y="181"/>
                      <a:pt x="131" y="178"/>
                    </a:cubicBezTo>
                    <a:cubicBezTo>
                      <a:pt x="135" y="175"/>
                      <a:pt x="125" y="170"/>
                      <a:pt x="131" y="167"/>
                    </a:cubicBezTo>
                    <a:cubicBezTo>
                      <a:pt x="137" y="163"/>
                      <a:pt x="126" y="150"/>
                      <a:pt x="129" y="147"/>
                    </a:cubicBezTo>
                    <a:cubicBezTo>
                      <a:pt x="133" y="145"/>
                      <a:pt x="130" y="139"/>
                      <a:pt x="130" y="135"/>
                    </a:cubicBezTo>
                    <a:cubicBezTo>
                      <a:pt x="131" y="130"/>
                      <a:pt x="148" y="123"/>
                      <a:pt x="151" y="119"/>
                    </a:cubicBezTo>
                    <a:cubicBezTo>
                      <a:pt x="152" y="116"/>
                      <a:pt x="154" y="107"/>
                      <a:pt x="154" y="98"/>
                    </a:cubicBezTo>
                    <a:cubicBezTo>
                      <a:pt x="149" y="102"/>
                      <a:pt x="144" y="104"/>
                      <a:pt x="143" y="102"/>
                    </a:cubicBezTo>
                    <a:cubicBezTo>
                      <a:pt x="142" y="98"/>
                      <a:pt x="144" y="87"/>
                      <a:pt x="139" y="82"/>
                    </a:cubicBezTo>
                    <a:cubicBezTo>
                      <a:pt x="134" y="78"/>
                      <a:pt x="137" y="68"/>
                      <a:pt x="133" y="66"/>
                    </a:cubicBezTo>
                    <a:cubicBezTo>
                      <a:pt x="128" y="64"/>
                      <a:pt x="122" y="55"/>
                      <a:pt x="126" y="52"/>
                    </a:cubicBezTo>
                    <a:cubicBezTo>
                      <a:pt x="131" y="48"/>
                      <a:pt x="126" y="42"/>
                      <a:pt x="130" y="39"/>
                    </a:cubicBezTo>
                    <a:cubicBezTo>
                      <a:pt x="134" y="36"/>
                      <a:pt x="128" y="35"/>
                      <a:pt x="123" y="29"/>
                    </a:cubicBezTo>
                    <a:cubicBezTo>
                      <a:pt x="118" y="23"/>
                      <a:pt x="125" y="15"/>
                      <a:pt x="119" y="10"/>
                    </a:cubicBezTo>
                    <a:cubicBezTo>
                      <a:pt x="112" y="6"/>
                      <a:pt x="112" y="0"/>
                      <a:pt x="111" y="3"/>
                    </a:cubicBezTo>
                    <a:cubicBezTo>
                      <a:pt x="109" y="5"/>
                      <a:pt x="109" y="14"/>
                      <a:pt x="103" y="17"/>
                    </a:cubicBezTo>
                    <a:cubicBezTo>
                      <a:pt x="103" y="17"/>
                      <a:pt x="101" y="18"/>
                      <a:pt x="100" y="19"/>
                    </a:cubicBezTo>
                    <a:cubicBezTo>
                      <a:pt x="100" y="24"/>
                      <a:pt x="98" y="31"/>
                      <a:pt x="100" y="35"/>
                    </a:cubicBezTo>
                    <a:cubicBezTo>
                      <a:pt x="102" y="41"/>
                      <a:pt x="103" y="70"/>
                      <a:pt x="101" y="81"/>
                    </a:cubicBezTo>
                    <a:cubicBezTo>
                      <a:pt x="99" y="92"/>
                      <a:pt x="96" y="101"/>
                      <a:pt x="94" y="107"/>
                    </a:cubicBezTo>
                    <a:cubicBezTo>
                      <a:pt x="92" y="114"/>
                      <a:pt x="99" y="114"/>
                      <a:pt x="96" y="117"/>
                    </a:cubicBezTo>
                    <a:cubicBezTo>
                      <a:pt x="93" y="121"/>
                      <a:pt x="94" y="128"/>
                      <a:pt x="94" y="141"/>
                    </a:cubicBezTo>
                    <a:cubicBezTo>
                      <a:pt x="94" y="153"/>
                      <a:pt x="87" y="175"/>
                      <a:pt x="86" y="181"/>
                    </a:cubicBezTo>
                    <a:cubicBezTo>
                      <a:pt x="86" y="188"/>
                      <a:pt x="81" y="192"/>
                      <a:pt x="82" y="200"/>
                    </a:cubicBezTo>
                    <a:cubicBezTo>
                      <a:pt x="83" y="207"/>
                      <a:pt x="78" y="211"/>
                      <a:pt x="74" y="215"/>
                    </a:cubicBezTo>
                    <a:cubicBezTo>
                      <a:pt x="70" y="218"/>
                      <a:pt x="81" y="230"/>
                      <a:pt x="81" y="236"/>
                    </a:cubicBezTo>
                    <a:cubicBezTo>
                      <a:pt x="80" y="242"/>
                      <a:pt x="72" y="245"/>
                      <a:pt x="74" y="255"/>
                    </a:cubicBezTo>
                    <a:cubicBezTo>
                      <a:pt x="76" y="268"/>
                      <a:pt x="74" y="290"/>
                      <a:pt x="74" y="294"/>
                    </a:cubicBezTo>
                    <a:cubicBezTo>
                      <a:pt x="74" y="298"/>
                      <a:pt x="69" y="298"/>
                      <a:pt x="70" y="306"/>
                    </a:cubicBezTo>
                    <a:cubicBezTo>
                      <a:pt x="71" y="314"/>
                      <a:pt x="65" y="316"/>
                      <a:pt x="64" y="328"/>
                    </a:cubicBezTo>
                    <a:cubicBezTo>
                      <a:pt x="63" y="340"/>
                      <a:pt x="54" y="356"/>
                      <a:pt x="50" y="365"/>
                    </a:cubicBezTo>
                    <a:cubicBezTo>
                      <a:pt x="47" y="374"/>
                      <a:pt x="47" y="379"/>
                      <a:pt x="42" y="379"/>
                    </a:cubicBezTo>
                    <a:cubicBezTo>
                      <a:pt x="37" y="379"/>
                      <a:pt x="36" y="385"/>
                      <a:pt x="40" y="392"/>
                    </a:cubicBezTo>
                    <a:cubicBezTo>
                      <a:pt x="43" y="400"/>
                      <a:pt x="37" y="407"/>
                      <a:pt x="42" y="415"/>
                    </a:cubicBezTo>
                    <a:cubicBezTo>
                      <a:pt x="47" y="423"/>
                      <a:pt x="45" y="425"/>
                      <a:pt x="43" y="433"/>
                    </a:cubicBezTo>
                    <a:cubicBezTo>
                      <a:pt x="40" y="440"/>
                      <a:pt x="37" y="440"/>
                      <a:pt x="37" y="448"/>
                    </a:cubicBezTo>
                    <a:cubicBezTo>
                      <a:pt x="37" y="455"/>
                      <a:pt x="32" y="460"/>
                      <a:pt x="35" y="468"/>
                    </a:cubicBezTo>
                    <a:cubicBezTo>
                      <a:pt x="38" y="476"/>
                      <a:pt x="37" y="479"/>
                      <a:pt x="33" y="479"/>
                    </a:cubicBezTo>
                    <a:cubicBezTo>
                      <a:pt x="29" y="479"/>
                      <a:pt x="27" y="485"/>
                      <a:pt x="26" y="498"/>
                    </a:cubicBezTo>
                    <a:cubicBezTo>
                      <a:pt x="24" y="511"/>
                      <a:pt x="25" y="511"/>
                      <a:pt x="34" y="510"/>
                    </a:cubicBezTo>
                    <a:cubicBezTo>
                      <a:pt x="43" y="509"/>
                      <a:pt x="36" y="478"/>
                      <a:pt x="42" y="478"/>
                    </a:cubicBezTo>
                    <a:cubicBezTo>
                      <a:pt x="48" y="478"/>
                      <a:pt x="43" y="473"/>
                      <a:pt x="49" y="471"/>
                    </a:cubicBezTo>
                    <a:cubicBezTo>
                      <a:pt x="54" y="470"/>
                      <a:pt x="49" y="477"/>
                      <a:pt x="53" y="478"/>
                    </a:cubicBezTo>
                    <a:cubicBezTo>
                      <a:pt x="57" y="479"/>
                      <a:pt x="60" y="482"/>
                      <a:pt x="54" y="486"/>
                    </a:cubicBezTo>
                    <a:cubicBezTo>
                      <a:pt x="49" y="489"/>
                      <a:pt x="56" y="496"/>
                      <a:pt x="53" y="501"/>
                    </a:cubicBezTo>
                    <a:cubicBezTo>
                      <a:pt x="50" y="505"/>
                      <a:pt x="46" y="510"/>
                      <a:pt x="49" y="515"/>
                    </a:cubicBezTo>
                    <a:cubicBezTo>
                      <a:pt x="51" y="520"/>
                      <a:pt x="46" y="519"/>
                      <a:pt x="45" y="526"/>
                    </a:cubicBezTo>
                    <a:cubicBezTo>
                      <a:pt x="45" y="533"/>
                      <a:pt x="49" y="533"/>
                      <a:pt x="46" y="535"/>
                    </a:cubicBezTo>
                    <a:cubicBezTo>
                      <a:pt x="43" y="536"/>
                      <a:pt x="50" y="541"/>
                      <a:pt x="46" y="542"/>
                    </a:cubicBezTo>
                    <a:cubicBezTo>
                      <a:pt x="42" y="543"/>
                      <a:pt x="44" y="548"/>
                      <a:pt x="47" y="553"/>
                    </a:cubicBezTo>
                    <a:cubicBezTo>
                      <a:pt x="49" y="557"/>
                      <a:pt x="41" y="555"/>
                      <a:pt x="38" y="558"/>
                    </a:cubicBezTo>
                    <a:cubicBezTo>
                      <a:pt x="34" y="561"/>
                      <a:pt x="41" y="565"/>
                      <a:pt x="39" y="570"/>
                    </a:cubicBezTo>
                    <a:cubicBezTo>
                      <a:pt x="37" y="574"/>
                      <a:pt x="31" y="567"/>
                      <a:pt x="28" y="565"/>
                    </a:cubicBezTo>
                    <a:cubicBezTo>
                      <a:pt x="25" y="563"/>
                      <a:pt x="32" y="558"/>
                      <a:pt x="36" y="553"/>
                    </a:cubicBezTo>
                    <a:cubicBezTo>
                      <a:pt x="39" y="548"/>
                      <a:pt x="32" y="538"/>
                      <a:pt x="26" y="540"/>
                    </a:cubicBezTo>
                    <a:cubicBezTo>
                      <a:pt x="20" y="543"/>
                      <a:pt x="32" y="549"/>
                      <a:pt x="32" y="554"/>
                    </a:cubicBezTo>
                    <a:cubicBezTo>
                      <a:pt x="32" y="559"/>
                      <a:pt x="22" y="553"/>
                      <a:pt x="23" y="559"/>
                    </a:cubicBezTo>
                    <a:cubicBezTo>
                      <a:pt x="23" y="564"/>
                      <a:pt x="16" y="562"/>
                      <a:pt x="13" y="566"/>
                    </a:cubicBezTo>
                    <a:cubicBezTo>
                      <a:pt x="9" y="570"/>
                      <a:pt x="17" y="573"/>
                      <a:pt x="13" y="575"/>
                    </a:cubicBezTo>
                    <a:cubicBezTo>
                      <a:pt x="9" y="576"/>
                      <a:pt x="3" y="581"/>
                      <a:pt x="2" y="585"/>
                    </a:cubicBezTo>
                    <a:cubicBezTo>
                      <a:pt x="2" y="589"/>
                      <a:pt x="7" y="590"/>
                      <a:pt x="7" y="586"/>
                    </a:cubicBezTo>
                    <a:cubicBezTo>
                      <a:pt x="7" y="582"/>
                      <a:pt x="13" y="581"/>
                      <a:pt x="15" y="586"/>
                    </a:cubicBezTo>
                    <a:cubicBezTo>
                      <a:pt x="17" y="591"/>
                      <a:pt x="20" y="586"/>
                      <a:pt x="25" y="587"/>
                    </a:cubicBezTo>
                    <a:cubicBezTo>
                      <a:pt x="31" y="588"/>
                      <a:pt x="30" y="597"/>
                      <a:pt x="27" y="596"/>
                    </a:cubicBezTo>
                    <a:cubicBezTo>
                      <a:pt x="24" y="596"/>
                      <a:pt x="20" y="601"/>
                      <a:pt x="21" y="607"/>
                    </a:cubicBezTo>
                    <a:cubicBezTo>
                      <a:pt x="22" y="613"/>
                      <a:pt x="33" y="607"/>
                      <a:pt x="38" y="609"/>
                    </a:cubicBezTo>
                    <a:cubicBezTo>
                      <a:pt x="42" y="610"/>
                      <a:pt x="41" y="618"/>
                      <a:pt x="38" y="616"/>
                    </a:cubicBezTo>
                    <a:cubicBezTo>
                      <a:pt x="35" y="613"/>
                      <a:pt x="29" y="608"/>
                      <a:pt x="26" y="613"/>
                    </a:cubicBezTo>
                    <a:cubicBezTo>
                      <a:pt x="24" y="618"/>
                      <a:pt x="19" y="615"/>
                      <a:pt x="16" y="614"/>
                    </a:cubicBezTo>
                    <a:cubicBezTo>
                      <a:pt x="12" y="612"/>
                      <a:pt x="0" y="620"/>
                      <a:pt x="4" y="624"/>
                    </a:cubicBezTo>
                    <a:cubicBezTo>
                      <a:pt x="8" y="627"/>
                      <a:pt x="8" y="632"/>
                      <a:pt x="11" y="631"/>
                    </a:cubicBezTo>
                    <a:cubicBezTo>
                      <a:pt x="13" y="631"/>
                      <a:pt x="18" y="629"/>
                      <a:pt x="19" y="626"/>
                    </a:cubicBezTo>
                    <a:cubicBezTo>
                      <a:pt x="21" y="623"/>
                      <a:pt x="26" y="620"/>
                      <a:pt x="27" y="627"/>
                    </a:cubicBezTo>
                    <a:cubicBezTo>
                      <a:pt x="27" y="634"/>
                      <a:pt x="19" y="630"/>
                      <a:pt x="18" y="634"/>
                    </a:cubicBezTo>
                    <a:cubicBezTo>
                      <a:pt x="16" y="638"/>
                      <a:pt x="13" y="641"/>
                      <a:pt x="8" y="645"/>
                    </a:cubicBezTo>
                    <a:cubicBezTo>
                      <a:pt x="4" y="648"/>
                      <a:pt x="8" y="654"/>
                      <a:pt x="12" y="652"/>
                    </a:cubicBezTo>
                    <a:cubicBezTo>
                      <a:pt x="16" y="650"/>
                      <a:pt x="11" y="657"/>
                      <a:pt x="16" y="658"/>
                    </a:cubicBezTo>
                    <a:cubicBezTo>
                      <a:pt x="22" y="658"/>
                      <a:pt x="23" y="654"/>
                      <a:pt x="22" y="651"/>
                    </a:cubicBezTo>
                    <a:cubicBezTo>
                      <a:pt x="21" y="647"/>
                      <a:pt x="25" y="638"/>
                      <a:pt x="29" y="642"/>
                    </a:cubicBezTo>
                    <a:cubicBezTo>
                      <a:pt x="34" y="647"/>
                      <a:pt x="27" y="651"/>
                      <a:pt x="27" y="655"/>
                    </a:cubicBezTo>
                    <a:cubicBezTo>
                      <a:pt x="27" y="659"/>
                      <a:pt x="24" y="664"/>
                      <a:pt x="24" y="668"/>
                    </a:cubicBezTo>
                    <a:cubicBezTo>
                      <a:pt x="24" y="672"/>
                      <a:pt x="19" y="670"/>
                      <a:pt x="20" y="675"/>
                    </a:cubicBezTo>
                    <a:cubicBezTo>
                      <a:pt x="20" y="679"/>
                      <a:pt x="9" y="676"/>
                      <a:pt x="14" y="679"/>
                    </a:cubicBezTo>
                    <a:cubicBezTo>
                      <a:pt x="19" y="683"/>
                      <a:pt x="11" y="687"/>
                      <a:pt x="13" y="690"/>
                    </a:cubicBezTo>
                    <a:cubicBezTo>
                      <a:pt x="16" y="693"/>
                      <a:pt x="18" y="686"/>
                      <a:pt x="23" y="687"/>
                    </a:cubicBezTo>
                    <a:cubicBezTo>
                      <a:pt x="27" y="689"/>
                      <a:pt x="26" y="690"/>
                      <a:pt x="32" y="688"/>
                    </a:cubicBezTo>
                    <a:cubicBezTo>
                      <a:pt x="37" y="685"/>
                      <a:pt x="40" y="692"/>
                      <a:pt x="35" y="694"/>
                    </a:cubicBezTo>
                    <a:cubicBezTo>
                      <a:pt x="30" y="695"/>
                      <a:pt x="25" y="701"/>
                      <a:pt x="27" y="702"/>
                    </a:cubicBezTo>
                    <a:cubicBezTo>
                      <a:pt x="29" y="703"/>
                      <a:pt x="36" y="698"/>
                      <a:pt x="38" y="703"/>
                    </a:cubicBezTo>
                    <a:cubicBezTo>
                      <a:pt x="39" y="708"/>
                      <a:pt x="43" y="706"/>
                      <a:pt x="43" y="701"/>
                    </a:cubicBezTo>
                    <a:cubicBezTo>
                      <a:pt x="44" y="695"/>
                      <a:pt x="53" y="700"/>
                      <a:pt x="55" y="705"/>
                    </a:cubicBezTo>
                    <a:cubicBezTo>
                      <a:pt x="56" y="710"/>
                      <a:pt x="45" y="712"/>
                      <a:pt x="39" y="711"/>
                    </a:cubicBezTo>
                    <a:cubicBezTo>
                      <a:pt x="33" y="710"/>
                      <a:pt x="30" y="717"/>
                      <a:pt x="34" y="722"/>
                    </a:cubicBezTo>
                    <a:cubicBezTo>
                      <a:pt x="38" y="727"/>
                      <a:pt x="43" y="722"/>
                      <a:pt x="47" y="717"/>
                    </a:cubicBezTo>
                    <a:cubicBezTo>
                      <a:pt x="51" y="713"/>
                      <a:pt x="72" y="714"/>
                      <a:pt x="74" y="719"/>
                    </a:cubicBezTo>
                    <a:cubicBezTo>
                      <a:pt x="76" y="724"/>
                      <a:pt x="64" y="720"/>
                      <a:pt x="63" y="722"/>
                    </a:cubicBezTo>
                    <a:cubicBezTo>
                      <a:pt x="62" y="725"/>
                      <a:pt x="53" y="728"/>
                      <a:pt x="52" y="724"/>
                    </a:cubicBezTo>
                    <a:cubicBezTo>
                      <a:pt x="51" y="721"/>
                      <a:pt x="43" y="726"/>
                      <a:pt x="42" y="731"/>
                    </a:cubicBezTo>
                    <a:cubicBezTo>
                      <a:pt x="42" y="736"/>
                      <a:pt x="36" y="736"/>
                      <a:pt x="43" y="738"/>
                    </a:cubicBezTo>
                    <a:cubicBezTo>
                      <a:pt x="50" y="740"/>
                      <a:pt x="48" y="730"/>
                      <a:pt x="59" y="731"/>
                    </a:cubicBezTo>
                    <a:cubicBezTo>
                      <a:pt x="70" y="732"/>
                      <a:pt x="76" y="721"/>
                      <a:pt x="79" y="727"/>
                    </a:cubicBezTo>
                    <a:cubicBezTo>
                      <a:pt x="82" y="733"/>
                      <a:pt x="70" y="739"/>
                      <a:pt x="65" y="735"/>
                    </a:cubicBezTo>
                    <a:cubicBezTo>
                      <a:pt x="61" y="731"/>
                      <a:pt x="56" y="737"/>
                      <a:pt x="56" y="743"/>
                    </a:cubicBezTo>
                    <a:cubicBezTo>
                      <a:pt x="57" y="749"/>
                      <a:pt x="44" y="742"/>
                      <a:pt x="38" y="741"/>
                    </a:cubicBezTo>
                    <a:cubicBezTo>
                      <a:pt x="31" y="740"/>
                      <a:pt x="34" y="747"/>
                      <a:pt x="40" y="753"/>
                    </a:cubicBezTo>
                    <a:cubicBezTo>
                      <a:pt x="45" y="758"/>
                      <a:pt x="48" y="752"/>
                      <a:pt x="55" y="756"/>
                    </a:cubicBezTo>
                    <a:cubicBezTo>
                      <a:pt x="61" y="760"/>
                      <a:pt x="61" y="765"/>
                      <a:pt x="66" y="761"/>
                    </a:cubicBezTo>
                    <a:cubicBezTo>
                      <a:pt x="71" y="757"/>
                      <a:pt x="66" y="757"/>
                      <a:pt x="63" y="755"/>
                    </a:cubicBezTo>
                    <a:cubicBezTo>
                      <a:pt x="60" y="753"/>
                      <a:pt x="63" y="746"/>
                      <a:pt x="70" y="750"/>
                    </a:cubicBezTo>
                    <a:cubicBezTo>
                      <a:pt x="77" y="753"/>
                      <a:pt x="86" y="747"/>
                      <a:pt x="84" y="737"/>
                    </a:cubicBezTo>
                    <a:cubicBezTo>
                      <a:pt x="81" y="728"/>
                      <a:pt x="90" y="724"/>
                      <a:pt x="99" y="721"/>
                    </a:cubicBezTo>
                    <a:cubicBezTo>
                      <a:pt x="108" y="717"/>
                      <a:pt x="104" y="726"/>
                      <a:pt x="97" y="729"/>
                    </a:cubicBezTo>
                    <a:cubicBezTo>
                      <a:pt x="90" y="732"/>
                      <a:pt x="89" y="734"/>
                      <a:pt x="94" y="739"/>
                    </a:cubicBezTo>
                    <a:cubicBezTo>
                      <a:pt x="99" y="745"/>
                      <a:pt x="106" y="736"/>
                      <a:pt x="110" y="740"/>
                    </a:cubicBezTo>
                    <a:cubicBezTo>
                      <a:pt x="115" y="744"/>
                      <a:pt x="103" y="744"/>
                      <a:pt x="101" y="748"/>
                    </a:cubicBezTo>
                    <a:cubicBezTo>
                      <a:pt x="99" y="752"/>
                      <a:pt x="108" y="757"/>
                      <a:pt x="101" y="760"/>
                    </a:cubicBezTo>
                    <a:cubicBezTo>
                      <a:pt x="95" y="764"/>
                      <a:pt x="98" y="748"/>
                      <a:pt x="94" y="746"/>
                    </a:cubicBezTo>
                    <a:cubicBezTo>
                      <a:pt x="90" y="744"/>
                      <a:pt x="86" y="748"/>
                      <a:pt x="90" y="757"/>
                    </a:cubicBezTo>
                    <a:cubicBezTo>
                      <a:pt x="94" y="766"/>
                      <a:pt x="86" y="758"/>
                      <a:pt x="82" y="754"/>
                    </a:cubicBezTo>
                    <a:cubicBezTo>
                      <a:pt x="78" y="749"/>
                      <a:pt x="72" y="756"/>
                      <a:pt x="77" y="760"/>
                    </a:cubicBezTo>
                    <a:cubicBezTo>
                      <a:pt x="82" y="765"/>
                      <a:pt x="68" y="760"/>
                      <a:pt x="68" y="767"/>
                    </a:cubicBezTo>
                    <a:cubicBezTo>
                      <a:pt x="68" y="775"/>
                      <a:pt x="74" y="769"/>
                      <a:pt x="81" y="770"/>
                    </a:cubicBezTo>
                    <a:cubicBezTo>
                      <a:pt x="88" y="772"/>
                      <a:pt x="85" y="782"/>
                      <a:pt x="90" y="786"/>
                    </a:cubicBezTo>
                    <a:cubicBezTo>
                      <a:pt x="95" y="790"/>
                      <a:pt x="91" y="773"/>
                      <a:pt x="96" y="772"/>
                    </a:cubicBezTo>
                    <a:cubicBezTo>
                      <a:pt x="102" y="771"/>
                      <a:pt x="97" y="785"/>
                      <a:pt x="109" y="789"/>
                    </a:cubicBezTo>
                    <a:cubicBezTo>
                      <a:pt x="121" y="792"/>
                      <a:pt x="110" y="786"/>
                      <a:pt x="115" y="782"/>
                    </a:cubicBezTo>
                    <a:cubicBezTo>
                      <a:pt x="121" y="778"/>
                      <a:pt x="128" y="794"/>
                      <a:pt x="133" y="796"/>
                    </a:cubicBezTo>
                    <a:cubicBezTo>
                      <a:pt x="139" y="797"/>
                      <a:pt x="135" y="789"/>
                      <a:pt x="131" y="784"/>
                    </a:cubicBezTo>
                    <a:cubicBezTo>
                      <a:pt x="127" y="779"/>
                      <a:pt x="135" y="782"/>
                      <a:pt x="141" y="784"/>
                    </a:cubicBezTo>
                    <a:cubicBezTo>
                      <a:pt x="147" y="786"/>
                      <a:pt x="152" y="787"/>
                      <a:pt x="153" y="782"/>
                    </a:cubicBezTo>
                    <a:cubicBezTo>
                      <a:pt x="153" y="781"/>
                      <a:pt x="155" y="781"/>
                      <a:pt x="156" y="781"/>
                    </a:cubicBezTo>
                    <a:cubicBezTo>
                      <a:pt x="150" y="777"/>
                      <a:pt x="129" y="780"/>
                      <a:pt x="126" y="780"/>
                    </a:cubicBezTo>
                    <a:cubicBezTo>
                      <a:pt x="123" y="779"/>
                      <a:pt x="126" y="732"/>
                      <a:pt x="126" y="722"/>
                    </a:cubicBezTo>
                    <a:cubicBezTo>
                      <a:pt x="126" y="721"/>
                      <a:pt x="125" y="721"/>
                      <a:pt x="125" y="721"/>
                    </a:cubicBezTo>
                    <a:cubicBezTo>
                      <a:pt x="120" y="721"/>
                      <a:pt x="108" y="722"/>
                      <a:pt x="110" y="715"/>
                    </a:cubicBezTo>
                    <a:cubicBezTo>
                      <a:pt x="111" y="713"/>
                      <a:pt x="111" y="713"/>
                      <a:pt x="112" y="712"/>
                    </a:cubicBezTo>
                    <a:cubicBezTo>
                      <a:pt x="110" y="710"/>
                      <a:pt x="107" y="708"/>
                      <a:pt x="103" y="707"/>
                    </a:cubicBezTo>
                    <a:cubicBezTo>
                      <a:pt x="95" y="704"/>
                      <a:pt x="76" y="707"/>
                      <a:pt x="72" y="707"/>
                    </a:cubicBezTo>
                    <a:close/>
                  </a:path>
                </a:pathLst>
              </a:custGeom>
              <a:solidFill>
                <a:srgbClr val="00B050"/>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02" name="Freeform 1641">
                <a:extLst>
                  <a:ext uri="{FF2B5EF4-FFF2-40B4-BE49-F238E27FC236}">
                    <a16:creationId xmlns:a16="http://schemas.microsoft.com/office/drawing/2014/main" id="{09B39EC1-1411-4B15-A9B7-7BBCADF2E7FA}"/>
                  </a:ext>
                </a:extLst>
              </p:cNvPr>
              <p:cNvSpPr>
                <a:spLocks/>
              </p:cNvSpPr>
              <p:nvPr/>
            </p:nvSpPr>
            <p:spPr bwMode="auto">
              <a:xfrm>
                <a:off x="3306879" y="3725987"/>
                <a:ext cx="200032" cy="196857"/>
              </a:xfrm>
              <a:custGeom>
                <a:avLst/>
                <a:gdLst>
                  <a:gd name="T0" fmla="*/ 150 w 156"/>
                  <a:gd name="T1" fmla="*/ 85 h 157"/>
                  <a:gd name="T2" fmla="*/ 135 w 156"/>
                  <a:gd name="T3" fmla="*/ 88 h 157"/>
                  <a:gd name="T4" fmla="*/ 127 w 156"/>
                  <a:gd name="T5" fmla="*/ 69 h 157"/>
                  <a:gd name="T6" fmla="*/ 114 w 156"/>
                  <a:gd name="T7" fmla="*/ 54 h 157"/>
                  <a:gd name="T8" fmla="*/ 99 w 156"/>
                  <a:gd name="T9" fmla="*/ 52 h 157"/>
                  <a:gd name="T10" fmla="*/ 90 w 156"/>
                  <a:gd name="T11" fmla="*/ 38 h 157"/>
                  <a:gd name="T12" fmla="*/ 87 w 156"/>
                  <a:gd name="T13" fmla="*/ 16 h 157"/>
                  <a:gd name="T14" fmla="*/ 86 w 156"/>
                  <a:gd name="T15" fmla="*/ 7 h 157"/>
                  <a:gd name="T16" fmla="*/ 83 w 156"/>
                  <a:gd name="T17" fmla="*/ 8 h 157"/>
                  <a:gd name="T18" fmla="*/ 66 w 156"/>
                  <a:gd name="T19" fmla="*/ 0 h 157"/>
                  <a:gd name="T20" fmla="*/ 46 w 156"/>
                  <a:gd name="T21" fmla="*/ 2 h 157"/>
                  <a:gd name="T22" fmla="*/ 25 w 156"/>
                  <a:gd name="T23" fmla="*/ 6 h 157"/>
                  <a:gd name="T24" fmla="*/ 11 w 156"/>
                  <a:gd name="T25" fmla="*/ 23 h 157"/>
                  <a:gd name="T26" fmla="*/ 6 w 156"/>
                  <a:gd name="T27" fmla="*/ 50 h 157"/>
                  <a:gd name="T28" fmla="*/ 0 w 156"/>
                  <a:gd name="T29" fmla="*/ 50 h 157"/>
                  <a:gd name="T30" fmla="*/ 24 w 156"/>
                  <a:gd name="T31" fmla="*/ 75 h 157"/>
                  <a:gd name="T32" fmla="*/ 44 w 156"/>
                  <a:gd name="T33" fmla="*/ 87 h 157"/>
                  <a:gd name="T34" fmla="*/ 64 w 156"/>
                  <a:gd name="T35" fmla="*/ 97 h 157"/>
                  <a:gd name="T36" fmla="*/ 96 w 156"/>
                  <a:gd name="T37" fmla="*/ 114 h 157"/>
                  <a:gd name="T38" fmla="*/ 83 w 156"/>
                  <a:gd name="T39" fmla="*/ 137 h 157"/>
                  <a:gd name="T40" fmla="*/ 77 w 156"/>
                  <a:gd name="T41" fmla="*/ 149 h 157"/>
                  <a:gd name="T42" fmla="*/ 93 w 156"/>
                  <a:gd name="T43" fmla="*/ 153 h 157"/>
                  <a:gd name="T44" fmla="*/ 110 w 156"/>
                  <a:gd name="T45" fmla="*/ 154 h 157"/>
                  <a:gd name="T46" fmla="*/ 126 w 156"/>
                  <a:gd name="T47" fmla="*/ 151 h 157"/>
                  <a:gd name="T48" fmla="*/ 139 w 156"/>
                  <a:gd name="T49" fmla="*/ 144 h 157"/>
                  <a:gd name="T50" fmla="*/ 148 w 156"/>
                  <a:gd name="T51" fmla="*/ 118 h 157"/>
                  <a:gd name="T52" fmla="*/ 150 w 156"/>
                  <a:gd name="T53" fmla="*/ 85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 h="157">
                    <a:moveTo>
                      <a:pt x="150" y="85"/>
                    </a:moveTo>
                    <a:cubicBezTo>
                      <a:pt x="144" y="82"/>
                      <a:pt x="137" y="88"/>
                      <a:pt x="135" y="88"/>
                    </a:cubicBezTo>
                    <a:cubicBezTo>
                      <a:pt x="133" y="88"/>
                      <a:pt x="128" y="74"/>
                      <a:pt x="127" y="69"/>
                    </a:cubicBezTo>
                    <a:cubicBezTo>
                      <a:pt x="125" y="63"/>
                      <a:pt x="119" y="51"/>
                      <a:pt x="114" y="54"/>
                    </a:cubicBezTo>
                    <a:cubicBezTo>
                      <a:pt x="110" y="56"/>
                      <a:pt x="111" y="53"/>
                      <a:pt x="99" y="52"/>
                    </a:cubicBezTo>
                    <a:cubicBezTo>
                      <a:pt x="87" y="52"/>
                      <a:pt x="87" y="49"/>
                      <a:pt x="90" y="38"/>
                    </a:cubicBezTo>
                    <a:cubicBezTo>
                      <a:pt x="93" y="26"/>
                      <a:pt x="82" y="19"/>
                      <a:pt x="87" y="16"/>
                    </a:cubicBezTo>
                    <a:cubicBezTo>
                      <a:pt x="90" y="14"/>
                      <a:pt x="90" y="12"/>
                      <a:pt x="86" y="7"/>
                    </a:cubicBezTo>
                    <a:cubicBezTo>
                      <a:pt x="85" y="7"/>
                      <a:pt x="84" y="8"/>
                      <a:pt x="83" y="8"/>
                    </a:cubicBezTo>
                    <a:cubicBezTo>
                      <a:pt x="79" y="8"/>
                      <a:pt x="74" y="0"/>
                      <a:pt x="66" y="0"/>
                    </a:cubicBezTo>
                    <a:cubicBezTo>
                      <a:pt x="59" y="0"/>
                      <a:pt x="51" y="0"/>
                      <a:pt x="46" y="2"/>
                    </a:cubicBezTo>
                    <a:cubicBezTo>
                      <a:pt x="41" y="5"/>
                      <a:pt x="31" y="2"/>
                      <a:pt x="25" y="6"/>
                    </a:cubicBezTo>
                    <a:cubicBezTo>
                      <a:pt x="18" y="10"/>
                      <a:pt x="11" y="19"/>
                      <a:pt x="11" y="23"/>
                    </a:cubicBezTo>
                    <a:cubicBezTo>
                      <a:pt x="12" y="26"/>
                      <a:pt x="9" y="49"/>
                      <a:pt x="6" y="50"/>
                    </a:cubicBezTo>
                    <a:cubicBezTo>
                      <a:pt x="5" y="50"/>
                      <a:pt x="3" y="50"/>
                      <a:pt x="0" y="50"/>
                    </a:cubicBezTo>
                    <a:cubicBezTo>
                      <a:pt x="4" y="57"/>
                      <a:pt x="16" y="70"/>
                      <a:pt x="24" y="75"/>
                    </a:cubicBezTo>
                    <a:cubicBezTo>
                      <a:pt x="34" y="81"/>
                      <a:pt x="33" y="86"/>
                      <a:pt x="44" y="87"/>
                    </a:cubicBezTo>
                    <a:cubicBezTo>
                      <a:pt x="55" y="88"/>
                      <a:pt x="60" y="92"/>
                      <a:pt x="64" y="97"/>
                    </a:cubicBezTo>
                    <a:cubicBezTo>
                      <a:pt x="67" y="102"/>
                      <a:pt x="94" y="110"/>
                      <a:pt x="96" y="114"/>
                    </a:cubicBezTo>
                    <a:cubicBezTo>
                      <a:pt x="99" y="117"/>
                      <a:pt x="83" y="128"/>
                      <a:pt x="83" y="137"/>
                    </a:cubicBezTo>
                    <a:cubicBezTo>
                      <a:pt x="83" y="147"/>
                      <a:pt x="77" y="146"/>
                      <a:pt x="77" y="149"/>
                    </a:cubicBezTo>
                    <a:cubicBezTo>
                      <a:pt x="77" y="152"/>
                      <a:pt x="89" y="150"/>
                      <a:pt x="93" y="153"/>
                    </a:cubicBezTo>
                    <a:cubicBezTo>
                      <a:pt x="97" y="155"/>
                      <a:pt x="105" y="151"/>
                      <a:pt x="110" y="154"/>
                    </a:cubicBezTo>
                    <a:cubicBezTo>
                      <a:pt x="115" y="157"/>
                      <a:pt x="121" y="150"/>
                      <a:pt x="126" y="151"/>
                    </a:cubicBezTo>
                    <a:cubicBezTo>
                      <a:pt x="130" y="152"/>
                      <a:pt x="134" y="144"/>
                      <a:pt x="139" y="144"/>
                    </a:cubicBezTo>
                    <a:cubicBezTo>
                      <a:pt x="145" y="145"/>
                      <a:pt x="149" y="126"/>
                      <a:pt x="148" y="118"/>
                    </a:cubicBezTo>
                    <a:cubicBezTo>
                      <a:pt x="147" y="111"/>
                      <a:pt x="156" y="88"/>
                      <a:pt x="150" y="85"/>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03" name="Freeform 1642">
                <a:extLst>
                  <a:ext uri="{FF2B5EF4-FFF2-40B4-BE49-F238E27FC236}">
                    <a16:creationId xmlns:a16="http://schemas.microsoft.com/office/drawing/2014/main" id="{F9D8B313-0B5C-48D2-8CD9-5E15CEBB57A2}"/>
                  </a:ext>
                </a:extLst>
              </p:cNvPr>
              <p:cNvSpPr>
                <a:spLocks/>
              </p:cNvSpPr>
              <p:nvPr/>
            </p:nvSpPr>
            <p:spPr bwMode="auto">
              <a:xfrm>
                <a:off x="2940153" y="3008413"/>
                <a:ext cx="271472" cy="376250"/>
              </a:xfrm>
              <a:custGeom>
                <a:avLst/>
                <a:gdLst>
                  <a:gd name="T0" fmla="*/ 32 w 211"/>
                  <a:gd name="T1" fmla="*/ 219 h 301"/>
                  <a:gd name="T2" fmla="*/ 46 w 211"/>
                  <a:gd name="T3" fmla="*/ 219 h 301"/>
                  <a:gd name="T4" fmla="*/ 58 w 211"/>
                  <a:gd name="T5" fmla="*/ 229 h 301"/>
                  <a:gd name="T6" fmla="*/ 59 w 211"/>
                  <a:gd name="T7" fmla="*/ 230 h 301"/>
                  <a:gd name="T8" fmla="*/ 74 w 211"/>
                  <a:gd name="T9" fmla="*/ 230 h 301"/>
                  <a:gd name="T10" fmla="*/ 85 w 211"/>
                  <a:gd name="T11" fmla="*/ 244 h 301"/>
                  <a:gd name="T12" fmla="*/ 96 w 211"/>
                  <a:gd name="T13" fmla="*/ 255 h 301"/>
                  <a:gd name="T14" fmla="*/ 103 w 211"/>
                  <a:gd name="T15" fmla="*/ 267 h 301"/>
                  <a:gd name="T16" fmla="*/ 123 w 211"/>
                  <a:gd name="T17" fmla="*/ 269 h 301"/>
                  <a:gd name="T18" fmla="*/ 133 w 211"/>
                  <a:gd name="T19" fmla="*/ 268 h 301"/>
                  <a:gd name="T20" fmla="*/ 145 w 211"/>
                  <a:gd name="T21" fmla="*/ 267 h 301"/>
                  <a:gd name="T22" fmla="*/ 158 w 211"/>
                  <a:gd name="T23" fmla="*/ 278 h 301"/>
                  <a:gd name="T24" fmla="*/ 149 w 211"/>
                  <a:gd name="T25" fmla="*/ 292 h 301"/>
                  <a:gd name="T26" fmla="*/ 159 w 211"/>
                  <a:gd name="T27" fmla="*/ 301 h 301"/>
                  <a:gd name="T28" fmla="*/ 160 w 211"/>
                  <a:gd name="T29" fmla="*/ 301 h 301"/>
                  <a:gd name="T30" fmla="*/ 167 w 211"/>
                  <a:gd name="T31" fmla="*/ 277 h 301"/>
                  <a:gd name="T32" fmla="*/ 170 w 211"/>
                  <a:gd name="T33" fmla="*/ 253 h 301"/>
                  <a:gd name="T34" fmla="*/ 159 w 211"/>
                  <a:gd name="T35" fmla="*/ 224 h 301"/>
                  <a:gd name="T36" fmla="*/ 171 w 211"/>
                  <a:gd name="T37" fmla="*/ 214 h 301"/>
                  <a:gd name="T38" fmla="*/ 168 w 211"/>
                  <a:gd name="T39" fmla="*/ 207 h 301"/>
                  <a:gd name="T40" fmla="*/ 163 w 211"/>
                  <a:gd name="T41" fmla="*/ 198 h 301"/>
                  <a:gd name="T42" fmla="*/ 190 w 211"/>
                  <a:gd name="T43" fmla="*/ 196 h 301"/>
                  <a:gd name="T44" fmla="*/ 209 w 211"/>
                  <a:gd name="T45" fmla="*/ 189 h 301"/>
                  <a:gd name="T46" fmla="*/ 206 w 211"/>
                  <a:gd name="T47" fmla="*/ 180 h 301"/>
                  <a:gd name="T48" fmla="*/ 207 w 211"/>
                  <a:gd name="T49" fmla="*/ 167 h 301"/>
                  <a:gd name="T50" fmla="*/ 200 w 211"/>
                  <a:gd name="T51" fmla="*/ 153 h 301"/>
                  <a:gd name="T52" fmla="*/ 204 w 211"/>
                  <a:gd name="T53" fmla="*/ 121 h 301"/>
                  <a:gd name="T54" fmla="*/ 184 w 211"/>
                  <a:gd name="T55" fmla="*/ 115 h 301"/>
                  <a:gd name="T56" fmla="*/ 159 w 211"/>
                  <a:gd name="T57" fmla="*/ 105 h 301"/>
                  <a:gd name="T58" fmla="*/ 129 w 211"/>
                  <a:gd name="T59" fmla="*/ 102 h 301"/>
                  <a:gd name="T60" fmla="*/ 117 w 211"/>
                  <a:gd name="T61" fmla="*/ 79 h 301"/>
                  <a:gd name="T62" fmla="*/ 110 w 211"/>
                  <a:gd name="T63" fmla="*/ 67 h 301"/>
                  <a:gd name="T64" fmla="*/ 101 w 211"/>
                  <a:gd name="T65" fmla="*/ 63 h 301"/>
                  <a:gd name="T66" fmla="*/ 104 w 211"/>
                  <a:gd name="T67" fmla="*/ 55 h 301"/>
                  <a:gd name="T68" fmla="*/ 107 w 211"/>
                  <a:gd name="T69" fmla="*/ 42 h 301"/>
                  <a:gd name="T70" fmla="*/ 122 w 211"/>
                  <a:gd name="T71" fmla="*/ 22 h 301"/>
                  <a:gd name="T72" fmla="*/ 127 w 211"/>
                  <a:gd name="T73" fmla="*/ 19 h 301"/>
                  <a:gd name="T74" fmla="*/ 132 w 211"/>
                  <a:gd name="T75" fmla="*/ 15 h 301"/>
                  <a:gd name="T76" fmla="*/ 136 w 211"/>
                  <a:gd name="T77" fmla="*/ 4 h 301"/>
                  <a:gd name="T78" fmla="*/ 116 w 211"/>
                  <a:gd name="T79" fmla="*/ 14 h 301"/>
                  <a:gd name="T80" fmla="*/ 101 w 211"/>
                  <a:gd name="T81" fmla="*/ 23 h 301"/>
                  <a:gd name="T82" fmla="*/ 85 w 211"/>
                  <a:gd name="T83" fmla="*/ 28 h 301"/>
                  <a:gd name="T84" fmla="*/ 77 w 211"/>
                  <a:gd name="T85" fmla="*/ 27 h 301"/>
                  <a:gd name="T86" fmla="*/ 60 w 211"/>
                  <a:gd name="T87" fmla="*/ 42 h 301"/>
                  <a:gd name="T88" fmla="*/ 54 w 211"/>
                  <a:gd name="T89" fmla="*/ 59 h 301"/>
                  <a:gd name="T90" fmla="*/ 36 w 211"/>
                  <a:gd name="T91" fmla="*/ 79 h 301"/>
                  <a:gd name="T92" fmla="*/ 32 w 211"/>
                  <a:gd name="T93" fmla="*/ 80 h 301"/>
                  <a:gd name="T94" fmla="*/ 30 w 211"/>
                  <a:gd name="T95" fmla="*/ 86 h 301"/>
                  <a:gd name="T96" fmla="*/ 18 w 211"/>
                  <a:gd name="T97" fmla="*/ 97 h 301"/>
                  <a:gd name="T98" fmla="*/ 24 w 211"/>
                  <a:gd name="T99" fmla="*/ 103 h 301"/>
                  <a:gd name="T100" fmla="*/ 27 w 211"/>
                  <a:gd name="T101" fmla="*/ 116 h 301"/>
                  <a:gd name="T102" fmla="*/ 27 w 211"/>
                  <a:gd name="T103" fmla="*/ 126 h 301"/>
                  <a:gd name="T104" fmla="*/ 30 w 211"/>
                  <a:gd name="T105" fmla="*/ 153 h 301"/>
                  <a:gd name="T106" fmla="*/ 26 w 211"/>
                  <a:gd name="T107" fmla="*/ 169 h 301"/>
                  <a:gd name="T108" fmla="*/ 12 w 211"/>
                  <a:gd name="T109" fmla="*/ 180 h 301"/>
                  <a:gd name="T110" fmla="*/ 3 w 211"/>
                  <a:gd name="T111" fmla="*/ 192 h 301"/>
                  <a:gd name="T112" fmla="*/ 0 w 211"/>
                  <a:gd name="T113" fmla="*/ 199 h 301"/>
                  <a:gd name="T114" fmla="*/ 21 w 211"/>
                  <a:gd name="T115" fmla="*/ 211 h 301"/>
                  <a:gd name="T116" fmla="*/ 32 w 211"/>
                  <a:gd name="T117" fmla="*/ 219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11" h="301">
                    <a:moveTo>
                      <a:pt x="32" y="219"/>
                    </a:moveTo>
                    <a:cubicBezTo>
                      <a:pt x="37" y="222"/>
                      <a:pt x="44" y="222"/>
                      <a:pt x="46" y="219"/>
                    </a:cubicBezTo>
                    <a:cubicBezTo>
                      <a:pt x="47" y="217"/>
                      <a:pt x="52" y="222"/>
                      <a:pt x="58" y="229"/>
                    </a:cubicBezTo>
                    <a:cubicBezTo>
                      <a:pt x="59" y="230"/>
                      <a:pt x="59" y="230"/>
                      <a:pt x="59" y="230"/>
                    </a:cubicBezTo>
                    <a:cubicBezTo>
                      <a:pt x="65" y="229"/>
                      <a:pt x="72" y="228"/>
                      <a:pt x="74" y="230"/>
                    </a:cubicBezTo>
                    <a:cubicBezTo>
                      <a:pt x="79" y="233"/>
                      <a:pt x="78" y="244"/>
                      <a:pt x="85" y="244"/>
                    </a:cubicBezTo>
                    <a:cubicBezTo>
                      <a:pt x="92" y="245"/>
                      <a:pt x="96" y="252"/>
                      <a:pt x="96" y="255"/>
                    </a:cubicBezTo>
                    <a:cubicBezTo>
                      <a:pt x="95" y="259"/>
                      <a:pt x="103" y="261"/>
                      <a:pt x="103" y="267"/>
                    </a:cubicBezTo>
                    <a:cubicBezTo>
                      <a:pt x="102" y="272"/>
                      <a:pt x="120" y="271"/>
                      <a:pt x="123" y="269"/>
                    </a:cubicBezTo>
                    <a:cubicBezTo>
                      <a:pt x="125" y="267"/>
                      <a:pt x="130" y="266"/>
                      <a:pt x="133" y="268"/>
                    </a:cubicBezTo>
                    <a:cubicBezTo>
                      <a:pt x="136" y="270"/>
                      <a:pt x="142" y="266"/>
                      <a:pt x="145" y="267"/>
                    </a:cubicBezTo>
                    <a:cubicBezTo>
                      <a:pt x="148" y="268"/>
                      <a:pt x="160" y="273"/>
                      <a:pt x="158" y="278"/>
                    </a:cubicBezTo>
                    <a:cubicBezTo>
                      <a:pt x="155" y="282"/>
                      <a:pt x="147" y="289"/>
                      <a:pt x="149" y="292"/>
                    </a:cubicBezTo>
                    <a:cubicBezTo>
                      <a:pt x="150" y="295"/>
                      <a:pt x="157" y="297"/>
                      <a:pt x="159" y="301"/>
                    </a:cubicBezTo>
                    <a:cubicBezTo>
                      <a:pt x="159" y="301"/>
                      <a:pt x="160" y="301"/>
                      <a:pt x="160" y="301"/>
                    </a:cubicBezTo>
                    <a:cubicBezTo>
                      <a:pt x="165" y="300"/>
                      <a:pt x="167" y="282"/>
                      <a:pt x="167" y="277"/>
                    </a:cubicBezTo>
                    <a:cubicBezTo>
                      <a:pt x="167" y="271"/>
                      <a:pt x="169" y="258"/>
                      <a:pt x="170" y="253"/>
                    </a:cubicBezTo>
                    <a:cubicBezTo>
                      <a:pt x="173" y="242"/>
                      <a:pt x="159" y="235"/>
                      <a:pt x="159" y="224"/>
                    </a:cubicBezTo>
                    <a:cubicBezTo>
                      <a:pt x="159" y="213"/>
                      <a:pt x="165" y="219"/>
                      <a:pt x="171" y="214"/>
                    </a:cubicBezTo>
                    <a:cubicBezTo>
                      <a:pt x="177" y="210"/>
                      <a:pt x="171" y="208"/>
                      <a:pt x="168" y="207"/>
                    </a:cubicBezTo>
                    <a:cubicBezTo>
                      <a:pt x="164" y="207"/>
                      <a:pt x="162" y="201"/>
                      <a:pt x="163" y="198"/>
                    </a:cubicBezTo>
                    <a:cubicBezTo>
                      <a:pt x="164" y="194"/>
                      <a:pt x="183" y="196"/>
                      <a:pt x="190" y="196"/>
                    </a:cubicBezTo>
                    <a:cubicBezTo>
                      <a:pt x="196" y="196"/>
                      <a:pt x="209" y="190"/>
                      <a:pt x="209" y="189"/>
                    </a:cubicBezTo>
                    <a:cubicBezTo>
                      <a:pt x="210" y="188"/>
                      <a:pt x="211" y="184"/>
                      <a:pt x="206" y="180"/>
                    </a:cubicBezTo>
                    <a:cubicBezTo>
                      <a:pt x="201" y="176"/>
                      <a:pt x="203" y="171"/>
                      <a:pt x="207" y="167"/>
                    </a:cubicBezTo>
                    <a:cubicBezTo>
                      <a:pt x="211" y="163"/>
                      <a:pt x="205" y="158"/>
                      <a:pt x="200" y="153"/>
                    </a:cubicBezTo>
                    <a:cubicBezTo>
                      <a:pt x="195" y="148"/>
                      <a:pt x="199" y="130"/>
                      <a:pt x="204" y="121"/>
                    </a:cubicBezTo>
                    <a:cubicBezTo>
                      <a:pt x="210" y="112"/>
                      <a:pt x="193" y="114"/>
                      <a:pt x="184" y="115"/>
                    </a:cubicBezTo>
                    <a:cubicBezTo>
                      <a:pt x="174" y="117"/>
                      <a:pt x="165" y="113"/>
                      <a:pt x="159" y="105"/>
                    </a:cubicBezTo>
                    <a:cubicBezTo>
                      <a:pt x="153" y="97"/>
                      <a:pt x="144" y="102"/>
                      <a:pt x="129" y="102"/>
                    </a:cubicBezTo>
                    <a:cubicBezTo>
                      <a:pt x="114" y="102"/>
                      <a:pt x="117" y="85"/>
                      <a:pt x="117" y="79"/>
                    </a:cubicBezTo>
                    <a:cubicBezTo>
                      <a:pt x="118" y="72"/>
                      <a:pt x="110" y="71"/>
                      <a:pt x="110" y="67"/>
                    </a:cubicBezTo>
                    <a:cubicBezTo>
                      <a:pt x="110" y="63"/>
                      <a:pt x="105" y="63"/>
                      <a:pt x="101" y="63"/>
                    </a:cubicBezTo>
                    <a:cubicBezTo>
                      <a:pt x="97" y="64"/>
                      <a:pt x="101" y="59"/>
                      <a:pt x="104" y="55"/>
                    </a:cubicBezTo>
                    <a:cubicBezTo>
                      <a:pt x="107" y="52"/>
                      <a:pt x="106" y="49"/>
                      <a:pt x="107" y="42"/>
                    </a:cubicBezTo>
                    <a:cubicBezTo>
                      <a:pt x="107" y="35"/>
                      <a:pt x="117" y="29"/>
                      <a:pt x="122" y="22"/>
                    </a:cubicBezTo>
                    <a:cubicBezTo>
                      <a:pt x="123" y="21"/>
                      <a:pt x="125" y="19"/>
                      <a:pt x="127" y="19"/>
                    </a:cubicBezTo>
                    <a:cubicBezTo>
                      <a:pt x="128" y="17"/>
                      <a:pt x="129" y="16"/>
                      <a:pt x="132" y="15"/>
                    </a:cubicBezTo>
                    <a:cubicBezTo>
                      <a:pt x="140" y="14"/>
                      <a:pt x="143" y="9"/>
                      <a:pt x="136" y="4"/>
                    </a:cubicBezTo>
                    <a:cubicBezTo>
                      <a:pt x="129" y="0"/>
                      <a:pt x="124" y="13"/>
                      <a:pt x="116" y="14"/>
                    </a:cubicBezTo>
                    <a:cubicBezTo>
                      <a:pt x="108" y="15"/>
                      <a:pt x="106" y="20"/>
                      <a:pt x="101" y="23"/>
                    </a:cubicBezTo>
                    <a:cubicBezTo>
                      <a:pt x="95" y="26"/>
                      <a:pt x="85" y="23"/>
                      <a:pt x="85" y="28"/>
                    </a:cubicBezTo>
                    <a:cubicBezTo>
                      <a:pt x="84" y="33"/>
                      <a:pt x="81" y="28"/>
                      <a:pt x="77" y="27"/>
                    </a:cubicBezTo>
                    <a:cubicBezTo>
                      <a:pt x="72" y="26"/>
                      <a:pt x="60" y="36"/>
                      <a:pt x="60" y="42"/>
                    </a:cubicBezTo>
                    <a:cubicBezTo>
                      <a:pt x="61" y="48"/>
                      <a:pt x="62" y="53"/>
                      <a:pt x="54" y="59"/>
                    </a:cubicBezTo>
                    <a:cubicBezTo>
                      <a:pt x="45" y="64"/>
                      <a:pt x="40" y="74"/>
                      <a:pt x="36" y="79"/>
                    </a:cubicBezTo>
                    <a:cubicBezTo>
                      <a:pt x="35" y="81"/>
                      <a:pt x="34" y="81"/>
                      <a:pt x="32" y="80"/>
                    </a:cubicBezTo>
                    <a:cubicBezTo>
                      <a:pt x="32" y="83"/>
                      <a:pt x="31" y="85"/>
                      <a:pt x="30" y="86"/>
                    </a:cubicBezTo>
                    <a:cubicBezTo>
                      <a:pt x="28" y="87"/>
                      <a:pt x="23" y="92"/>
                      <a:pt x="18" y="97"/>
                    </a:cubicBezTo>
                    <a:cubicBezTo>
                      <a:pt x="20" y="99"/>
                      <a:pt x="22" y="101"/>
                      <a:pt x="24" y="103"/>
                    </a:cubicBezTo>
                    <a:cubicBezTo>
                      <a:pt x="29" y="108"/>
                      <a:pt x="26" y="113"/>
                      <a:pt x="27" y="116"/>
                    </a:cubicBezTo>
                    <a:cubicBezTo>
                      <a:pt x="29" y="119"/>
                      <a:pt x="30" y="124"/>
                      <a:pt x="27" y="126"/>
                    </a:cubicBezTo>
                    <a:cubicBezTo>
                      <a:pt x="24" y="128"/>
                      <a:pt x="27" y="150"/>
                      <a:pt x="30" y="153"/>
                    </a:cubicBezTo>
                    <a:cubicBezTo>
                      <a:pt x="34" y="157"/>
                      <a:pt x="30" y="161"/>
                      <a:pt x="26" y="169"/>
                    </a:cubicBezTo>
                    <a:cubicBezTo>
                      <a:pt x="23" y="176"/>
                      <a:pt x="19" y="180"/>
                      <a:pt x="12" y="180"/>
                    </a:cubicBezTo>
                    <a:cubicBezTo>
                      <a:pt x="5" y="181"/>
                      <a:pt x="5" y="192"/>
                      <a:pt x="3" y="192"/>
                    </a:cubicBezTo>
                    <a:cubicBezTo>
                      <a:pt x="1" y="192"/>
                      <a:pt x="0" y="196"/>
                      <a:pt x="0" y="199"/>
                    </a:cubicBezTo>
                    <a:cubicBezTo>
                      <a:pt x="6" y="205"/>
                      <a:pt x="18" y="211"/>
                      <a:pt x="21" y="211"/>
                    </a:cubicBezTo>
                    <a:cubicBezTo>
                      <a:pt x="25" y="211"/>
                      <a:pt x="27" y="217"/>
                      <a:pt x="32" y="219"/>
                    </a:cubicBezTo>
                    <a:close/>
                  </a:path>
                </a:pathLst>
              </a:custGeom>
              <a:pattFill prst="wdUpDiag">
                <a:fgClr>
                  <a:srgbClr val="00B050"/>
                </a:fgClr>
                <a:bgClr>
                  <a:schemeClr val="bg1"/>
                </a:bgClr>
              </a:patt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04" name="Freeform 1643">
                <a:extLst>
                  <a:ext uri="{FF2B5EF4-FFF2-40B4-BE49-F238E27FC236}">
                    <a16:creationId xmlns:a16="http://schemas.microsoft.com/office/drawing/2014/main" id="{50F84C3A-CEEB-4FCB-82D0-8E7D802913AB}"/>
                  </a:ext>
                </a:extLst>
              </p:cNvPr>
              <p:cNvSpPr>
                <a:spLocks/>
              </p:cNvSpPr>
              <p:nvPr/>
            </p:nvSpPr>
            <p:spPr bwMode="auto">
              <a:xfrm>
                <a:off x="3152886" y="3506905"/>
                <a:ext cx="277822" cy="307985"/>
              </a:xfrm>
              <a:custGeom>
                <a:avLst/>
                <a:gdLst>
                  <a:gd name="T0" fmla="*/ 214 w 216"/>
                  <a:gd name="T1" fmla="*/ 147 h 245"/>
                  <a:gd name="T2" fmla="*/ 203 w 216"/>
                  <a:gd name="T3" fmla="*/ 130 h 245"/>
                  <a:gd name="T4" fmla="*/ 189 w 216"/>
                  <a:gd name="T5" fmla="*/ 121 h 245"/>
                  <a:gd name="T6" fmla="*/ 169 w 216"/>
                  <a:gd name="T7" fmla="*/ 112 h 245"/>
                  <a:gd name="T8" fmla="*/ 167 w 216"/>
                  <a:gd name="T9" fmla="*/ 97 h 245"/>
                  <a:gd name="T10" fmla="*/ 165 w 216"/>
                  <a:gd name="T11" fmla="*/ 84 h 245"/>
                  <a:gd name="T12" fmla="*/ 158 w 216"/>
                  <a:gd name="T13" fmla="*/ 72 h 245"/>
                  <a:gd name="T14" fmla="*/ 138 w 216"/>
                  <a:gd name="T15" fmla="*/ 67 h 245"/>
                  <a:gd name="T16" fmla="*/ 124 w 216"/>
                  <a:gd name="T17" fmla="*/ 61 h 245"/>
                  <a:gd name="T18" fmla="*/ 117 w 216"/>
                  <a:gd name="T19" fmla="*/ 54 h 245"/>
                  <a:gd name="T20" fmla="*/ 104 w 216"/>
                  <a:gd name="T21" fmla="*/ 52 h 245"/>
                  <a:gd name="T22" fmla="*/ 83 w 216"/>
                  <a:gd name="T23" fmla="*/ 39 h 245"/>
                  <a:gd name="T24" fmla="*/ 77 w 216"/>
                  <a:gd name="T25" fmla="*/ 5 h 245"/>
                  <a:gd name="T26" fmla="*/ 61 w 216"/>
                  <a:gd name="T27" fmla="*/ 4 h 245"/>
                  <a:gd name="T28" fmla="*/ 40 w 216"/>
                  <a:gd name="T29" fmla="*/ 13 h 245"/>
                  <a:gd name="T30" fmla="*/ 25 w 216"/>
                  <a:gd name="T31" fmla="*/ 21 h 245"/>
                  <a:gd name="T32" fmla="*/ 10 w 216"/>
                  <a:gd name="T33" fmla="*/ 25 h 245"/>
                  <a:gd name="T34" fmla="*/ 4 w 216"/>
                  <a:gd name="T35" fmla="*/ 23 h 245"/>
                  <a:gd name="T36" fmla="*/ 16 w 216"/>
                  <a:gd name="T37" fmla="*/ 48 h 245"/>
                  <a:gd name="T38" fmla="*/ 11 w 216"/>
                  <a:gd name="T39" fmla="*/ 58 h 245"/>
                  <a:gd name="T40" fmla="*/ 13 w 216"/>
                  <a:gd name="T41" fmla="*/ 83 h 245"/>
                  <a:gd name="T42" fmla="*/ 9 w 216"/>
                  <a:gd name="T43" fmla="*/ 97 h 245"/>
                  <a:gd name="T44" fmla="*/ 4 w 216"/>
                  <a:gd name="T45" fmla="*/ 112 h 245"/>
                  <a:gd name="T46" fmla="*/ 11 w 216"/>
                  <a:gd name="T47" fmla="*/ 121 h 245"/>
                  <a:gd name="T48" fmla="*/ 2 w 216"/>
                  <a:gd name="T49" fmla="*/ 135 h 245"/>
                  <a:gd name="T50" fmla="*/ 0 w 216"/>
                  <a:gd name="T51" fmla="*/ 142 h 245"/>
                  <a:gd name="T52" fmla="*/ 8 w 216"/>
                  <a:gd name="T53" fmla="*/ 150 h 245"/>
                  <a:gd name="T54" fmla="*/ 12 w 216"/>
                  <a:gd name="T55" fmla="*/ 169 h 245"/>
                  <a:gd name="T56" fmla="*/ 19 w 216"/>
                  <a:gd name="T57" fmla="*/ 179 h 245"/>
                  <a:gd name="T58" fmla="*/ 15 w 216"/>
                  <a:gd name="T59" fmla="*/ 192 h 245"/>
                  <a:gd name="T60" fmla="*/ 22 w 216"/>
                  <a:gd name="T61" fmla="*/ 206 h 245"/>
                  <a:gd name="T62" fmla="*/ 28 w 216"/>
                  <a:gd name="T63" fmla="*/ 222 h 245"/>
                  <a:gd name="T64" fmla="*/ 32 w 216"/>
                  <a:gd name="T65" fmla="*/ 242 h 245"/>
                  <a:gd name="T66" fmla="*/ 56 w 216"/>
                  <a:gd name="T67" fmla="*/ 228 h 245"/>
                  <a:gd name="T68" fmla="*/ 72 w 216"/>
                  <a:gd name="T69" fmla="*/ 227 h 245"/>
                  <a:gd name="T70" fmla="*/ 92 w 216"/>
                  <a:gd name="T71" fmla="*/ 235 h 245"/>
                  <a:gd name="T72" fmla="*/ 102 w 216"/>
                  <a:gd name="T73" fmla="*/ 225 h 245"/>
                  <a:gd name="T74" fmla="*/ 126 w 216"/>
                  <a:gd name="T75" fmla="*/ 225 h 245"/>
                  <a:gd name="T76" fmla="*/ 131 w 216"/>
                  <a:gd name="T77" fmla="*/ 198 h 245"/>
                  <a:gd name="T78" fmla="*/ 145 w 216"/>
                  <a:gd name="T79" fmla="*/ 181 h 245"/>
                  <a:gd name="T80" fmla="*/ 166 w 216"/>
                  <a:gd name="T81" fmla="*/ 177 h 245"/>
                  <a:gd name="T82" fmla="*/ 186 w 216"/>
                  <a:gd name="T83" fmla="*/ 175 h 245"/>
                  <a:gd name="T84" fmla="*/ 203 w 216"/>
                  <a:gd name="T85" fmla="*/ 183 h 245"/>
                  <a:gd name="T86" fmla="*/ 211 w 216"/>
                  <a:gd name="T87" fmla="*/ 170 h 245"/>
                  <a:gd name="T88" fmla="*/ 214 w 216"/>
                  <a:gd name="T89" fmla="*/ 147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16" h="245">
                    <a:moveTo>
                      <a:pt x="214" y="147"/>
                    </a:moveTo>
                    <a:cubicBezTo>
                      <a:pt x="211" y="139"/>
                      <a:pt x="203" y="138"/>
                      <a:pt x="203" y="130"/>
                    </a:cubicBezTo>
                    <a:cubicBezTo>
                      <a:pt x="203" y="121"/>
                      <a:pt x="200" y="120"/>
                      <a:pt x="189" y="121"/>
                    </a:cubicBezTo>
                    <a:cubicBezTo>
                      <a:pt x="177" y="121"/>
                      <a:pt x="170" y="119"/>
                      <a:pt x="169" y="112"/>
                    </a:cubicBezTo>
                    <a:cubicBezTo>
                      <a:pt x="169" y="105"/>
                      <a:pt x="162" y="100"/>
                      <a:pt x="167" y="97"/>
                    </a:cubicBezTo>
                    <a:cubicBezTo>
                      <a:pt x="172" y="95"/>
                      <a:pt x="163" y="90"/>
                      <a:pt x="165" y="84"/>
                    </a:cubicBezTo>
                    <a:cubicBezTo>
                      <a:pt x="166" y="77"/>
                      <a:pt x="161" y="75"/>
                      <a:pt x="158" y="72"/>
                    </a:cubicBezTo>
                    <a:cubicBezTo>
                      <a:pt x="154" y="68"/>
                      <a:pt x="138" y="73"/>
                      <a:pt x="138" y="67"/>
                    </a:cubicBezTo>
                    <a:cubicBezTo>
                      <a:pt x="138" y="62"/>
                      <a:pt x="129" y="61"/>
                      <a:pt x="124" y="61"/>
                    </a:cubicBezTo>
                    <a:cubicBezTo>
                      <a:pt x="119" y="61"/>
                      <a:pt x="122" y="54"/>
                      <a:pt x="117" y="54"/>
                    </a:cubicBezTo>
                    <a:cubicBezTo>
                      <a:pt x="111" y="55"/>
                      <a:pt x="112" y="51"/>
                      <a:pt x="104" y="52"/>
                    </a:cubicBezTo>
                    <a:cubicBezTo>
                      <a:pt x="96" y="53"/>
                      <a:pt x="92" y="49"/>
                      <a:pt x="83" y="39"/>
                    </a:cubicBezTo>
                    <a:cubicBezTo>
                      <a:pt x="75" y="29"/>
                      <a:pt x="76" y="10"/>
                      <a:pt x="77" y="5"/>
                    </a:cubicBezTo>
                    <a:cubicBezTo>
                      <a:pt x="79" y="0"/>
                      <a:pt x="68" y="4"/>
                      <a:pt x="61" y="4"/>
                    </a:cubicBezTo>
                    <a:cubicBezTo>
                      <a:pt x="54" y="4"/>
                      <a:pt x="47" y="9"/>
                      <a:pt x="40" y="13"/>
                    </a:cubicBezTo>
                    <a:cubicBezTo>
                      <a:pt x="33" y="17"/>
                      <a:pt x="28" y="17"/>
                      <a:pt x="25" y="21"/>
                    </a:cubicBezTo>
                    <a:cubicBezTo>
                      <a:pt x="21" y="25"/>
                      <a:pt x="15" y="27"/>
                      <a:pt x="10" y="25"/>
                    </a:cubicBezTo>
                    <a:cubicBezTo>
                      <a:pt x="8" y="24"/>
                      <a:pt x="6" y="24"/>
                      <a:pt x="4" y="23"/>
                    </a:cubicBezTo>
                    <a:cubicBezTo>
                      <a:pt x="7" y="31"/>
                      <a:pt x="14" y="44"/>
                      <a:pt x="16" y="48"/>
                    </a:cubicBezTo>
                    <a:cubicBezTo>
                      <a:pt x="18" y="54"/>
                      <a:pt x="13" y="55"/>
                      <a:pt x="11" y="58"/>
                    </a:cubicBezTo>
                    <a:cubicBezTo>
                      <a:pt x="9" y="60"/>
                      <a:pt x="12" y="78"/>
                      <a:pt x="13" y="83"/>
                    </a:cubicBezTo>
                    <a:cubicBezTo>
                      <a:pt x="13" y="87"/>
                      <a:pt x="5" y="95"/>
                      <a:pt x="9" y="97"/>
                    </a:cubicBezTo>
                    <a:cubicBezTo>
                      <a:pt x="12" y="100"/>
                      <a:pt x="4" y="108"/>
                      <a:pt x="4" y="112"/>
                    </a:cubicBezTo>
                    <a:cubicBezTo>
                      <a:pt x="4" y="117"/>
                      <a:pt x="11" y="117"/>
                      <a:pt x="11" y="121"/>
                    </a:cubicBezTo>
                    <a:cubicBezTo>
                      <a:pt x="11" y="124"/>
                      <a:pt x="5" y="133"/>
                      <a:pt x="2" y="135"/>
                    </a:cubicBezTo>
                    <a:cubicBezTo>
                      <a:pt x="0" y="136"/>
                      <a:pt x="0" y="139"/>
                      <a:pt x="0" y="142"/>
                    </a:cubicBezTo>
                    <a:cubicBezTo>
                      <a:pt x="1" y="142"/>
                      <a:pt x="2" y="146"/>
                      <a:pt x="8" y="150"/>
                    </a:cubicBezTo>
                    <a:cubicBezTo>
                      <a:pt x="14" y="155"/>
                      <a:pt x="7" y="163"/>
                      <a:pt x="12" y="169"/>
                    </a:cubicBezTo>
                    <a:cubicBezTo>
                      <a:pt x="17" y="175"/>
                      <a:pt x="23" y="176"/>
                      <a:pt x="19" y="179"/>
                    </a:cubicBezTo>
                    <a:cubicBezTo>
                      <a:pt x="15" y="182"/>
                      <a:pt x="20" y="188"/>
                      <a:pt x="15" y="192"/>
                    </a:cubicBezTo>
                    <a:cubicBezTo>
                      <a:pt x="11" y="195"/>
                      <a:pt x="17" y="204"/>
                      <a:pt x="22" y="206"/>
                    </a:cubicBezTo>
                    <a:cubicBezTo>
                      <a:pt x="26" y="208"/>
                      <a:pt x="23" y="218"/>
                      <a:pt x="28" y="222"/>
                    </a:cubicBezTo>
                    <a:cubicBezTo>
                      <a:pt x="33" y="227"/>
                      <a:pt x="31" y="238"/>
                      <a:pt x="32" y="242"/>
                    </a:cubicBezTo>
                    <a:cubicBezTo>
                      <a:pt x="34" y="245"/>
                      <a:pt x="48" y="236"/>
                      <a:pt x="56" y="228"/>
                    </a:cubicBezTo>
                    <a:cubicBezTo>
                      <a:pt x="64" y="219"/>
                      <a:pt x="64" y="226"/>
                      <a:pt x="72" y="227"/>
                    </a:cubicBezTo>
                    <a:cubicBezTo>
                      <a:pt x="80" y="228"/>
                      <a:pt x="88" y="228"/>
                      <a:pt x="92" y="235"/>
                    </a:cubicBezTo>
                    <a:cubicBezTo>
                      <a:pt x="96" y="243"/>
                      <a:pt x="100" y="228"/>
                      <a:pt x="102" y="225"/>
                    </a:cubicBezTo>
                    <a:cubicBezTo>
                      <a:pt x="105" y="222"/>
                      <a:pt x="123" y="226"/>
                      <a:pt x="126" y="225"/>
                    </a:cubicBezTo>
                    <a:cubicBezTo>
                      <a:pt x="129" y="224"/>
                      <a:pt x="132" y="201"/>
                      <a:pt x="131" y="198"/>
                    </a:cubicBezTo>
                    <a:cubicBezTo>
                      <a:pt x="131" y="194"/>
                      <a:pt x="138" y="185"/>
                      <a:pt x="145" y="181"/>
                    </a:cubicBezTo>
                    <a:cubicBezTo>
                      <a:pt x="151" y="177"/>
                      <a:pt x="161" y="180"/>
                      <a:pt x="166" y="177"/>
                    </a:cubicBezTo>
                    <a:cubicBezTo>
                      <a:pt x="171" y="175"/>
                      <a:pt x="179" y="175"/>
                      <a:pt x="186" y="175"/>
                    </a:cubicBezTo>
                    <a:cubicBezTo>
                      <a:pt x="194" y="175"/>
                      <a:pt x="199" y="183"/>
                      <a:pt x="203" y="183"/>
                    </a:cubicBezTo>
                    <a:cubicBezTo>
                      <a:pt x="207" y="183"/>
                      <a:pt x="212" y="176"/>
                      <a:pt x="211" y="170"/>
                    </a:cubicBezTo>
                    <a:cubicBezTo>
                      <a:pt x="210" y="163"/>
                      <a:pt x="216" y="155"/>
                      <a:pt x="214" y="147"/>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05" name="Freeform 1644">
                <a:extLst>
                  <a:ext uri="{FF2B5EF4-FFF2-40B4-BE49-F238E27FC236}">
                    <a16:creationId xmlns:a16="http://schemas.microsoft.com/office/drawing/2014/main" id="{21A4281B-8A0D-4053-ACCF-CE7A230EDE8D}"/>
                  </a:ext>
                </a:extLst>
              </p:cNvPr>
              <p:cNvSpPr>
                <a:spLocks/>
              </p:cNvSpPr>
              <p:nvPr/>
            </p:nvSpPr>
            <p:spPr bwMode="auto">
              <a:xfrm>
                <a:off x="2883001" y="3292585"/>
                <a:ext cx="293698" cy="414351"/>
              </a:xfrm>
              <a:custGeom>
                <a:avLst/>
                <a:gdLst>
                  <a:gd name="T0" fmla="*/ 210 w 228"/>
                  <a:gd name="T1" fmla="*/ 314 h 330"/>
                  <a:gd name="T2" fmla="*/ 210 w 228"/>
                  <a:gd name="T3" fmla="*/ 313 h 330"/>
                  <a:gd name="T4" fmla="*/ 212 w 228"/>
                  <a:gd name="T5" fmla="*/ 306 h 330"/>
                  <a:gd name="T6" fmla="*/ 221 w 228"/>
                  <a:gd name="T7" fmla="*/ 292 h 330"/>
                  <a:gd name="T8" fmla="*/ 214 w 228"/>
                  <a:gd name="T9" fmla="*/ 283 h 330"/>
                  <a:gd name="T10" fmla="*/ 219 w 228"/>
                  <a:gd name="T11" fmla="*/ 268 h 330"/>
                  <a:gd name="T12" fmla="*/ 223 w 228"/>
                  <a:gd name="T13" fmla="*/ 254 h 330"/>
                  <a:gd name="T14" fmla="*/ 221 w 228"/>
                  <a:gd name="T15" fmla="*/ 229 h 330"/>
                  <a:gd name="T16" fmla="*/ 226 w 228"/>
                  <a:gd name="T17" fmla="*/ 219 h 330"/>
                  <a:gd name="T18" fmla="*/ 214 w 228"/>
                  <a:gd name="T19" fmla="*/ 194 h 330"/>
                  <a:gd name="T20" fmla="*/ 197 w 228"/>
                  <a:gd name="T21" fmla="*/ 195 h 330"/>
                  <a:gd name="T22" fmla="*/ 193 w 228"/>
                  <a:gd name="T23" fmla="*/ 172 h 330"/>
                  <a:gd name="T24" fmla="*/ 185 w 228"/>
                  <a:gd name="T25" fmla="*/ 174 h 330"/>
                  <a:gd name="T26" fmla="*/ 166 w 228"/>
                  <a:gd name="T27" fmla="*/ 176 h 330"/>
                  <a:gd name="T28" fmla="*/ 157 w 228"/>
                  <a:gd name="T29" fmla="*/ 166 h 330"/>
                  <a:gd name="T30" fmla="*/ 148 w 228"/>
                  <a:gd name="T31" fmla="*/ 160 h 330"/>
                  <a:gd name="T32" fmla="*/ 140 w 228"/>
                  <a:gd name="T33" fmla="*/ 145 h 330"/>
                  <a:gd name="T34" fmla="*/ 136 w 228"/>
                  <a:gd name="T35" fmla="*/ 129 h 330"/>
                  <a:gd name="T36" fmla="*/ 138 w 228"/>
                  <a:gd name="T37" fmla="*/ 118 h 330"/>
                  <a:gd name="T38" fmla="*/ 146 w 228"/>
                  <a:gd name="T39" fmla="*/ 109 h 330"/>
                  <a:gd name="T40" fmla="*/ 152 w 228"/>
                  <a:gd name="T41" fmla="*/ 92 h 330"/>
                  <a:gd name="T42" fmla="*/ 167 w 228"/>
                  <a:gd name="T43" fmla="*/ 81 h 330"/>
                  <a:gd name="T44" fmla="*/ 189 w 228"/>
                  <a:gd name="T45" fmla="*/ 74 h 330"/>
                  <a:gd name="T46" fmla="*/ 203 w 228"/>
                  <a:gd name="T47" fmla="*/ 73 h 330"/>
                  <a:gd name="T48" fmla="*/ 193 w 228"/>
                  <a:gd name="T49" fmla="*/ 64 h 330"/>
                  <a:gd name="T50" fmla="*/ 202 w 228"/>
                  <a:gd name="T51" fmla="*/ 50 h 330"/>
                  <a:gd name="T52" fmla="*/ 189 w 228"/>
                  <a:gd name="T53" fmla="*/ 39 h 330"/>
                  <a:gd name="T54" fmla="*/ 177 w 228"/>
                  <a:gd name="T55" fmla="*/ 40 h 330"/>
                  <a:gd name="T56" fmla="*/ 167 w 228"/>
                  <a:gd name="T57" fmla="*/ 41 h 330"/>
                  <a:gd name="T58" fmla="*/ 147 w 228"/>
                  <a:gd name="T59" fmla="*/ 39 h 330"/>
                  <a:gd name="T60" fmla="*/ 140 w 228"/>
                  <a:gd name="T61" fmla="*/ 27 h 330"/>
                  <a:gd name="T62" fmla="*/ 129 w 228"/>
                  <a:gd name="T63" fmla="*/ 16 h 330"/>
                  <a:gd name="T64" fmla="*/ 118 w 228"/>
                  <a:gd name="T65" fmla="*/ 2 h 330"/>
                  <a:gd name="T66" fmla="*/ 103 w 228"/>
                  <a:gd name="T67" fmla="*/ 2 h 330"/>
                  <a:gd name="T68" fmla="*/ 107 w 228"/>
                  <a:gd name="T69" fmla="*/ 15 h 330"/>
                  <a:gd name="T70" fmla="*/ 97 w 228"/>
                  <a:gd name="T71" fmla="*/ 33 h 330"/>
                  <a:gd name="T72" fmla="*/ 63 w 228"/>
                  <a:gd name="T73" fmla="*/ 51 h 330"/>
                  <a:gd name="T74" fmla="*/ 47 w 228"/>
                  <a:gd name="T75" fmla="*/ 80 h 330"/>
                  <a:gd name="T76" fmla="*/ 34 w 228"/>
                  <a:gd name="T77" fmla="*/ 80 h 330"/>
                  <a:gd name="T78" fmla="*/ 21 w 228"/>
                  <a:gd name="T79" fmla="*/ 77 h 330"/>
                  <a:gd name="T80" fmla="*/ 21 w 228"/>
                  <a:gd name="T81" fmla="*/ 68 h 330"/>
                  <a:gd name="T82" fmla="*/ 17 w 228"/>
                  <a:gd name="T83" fmla="*/ 59 h 330"/>
                  <a:gd name="T84" fmla="*/ 3 w 228"/>
                  <a:gd name="T85" fmla="*/ 74 h 330"/>
                  <a:gd name="T86" fmla="*/ 9 w 228"/>
                  <a:gd name="T87" fmla="*/ 98 h 330"/>
                  <a:gd name="T88" fmla="*/ 4 w 228"/>
                  <a:gd name="T89" fmla="*/ 103 h 330"/>
                  <a:gd name="T90" fmla="*/ 23 w 228"/>
                  <a:gd name="T91" fmla="*/ 118 h 330"/>
                  <a:gd name="T92" fmla="*/ 41 w 228"/>
                  <a:gd name="T93" fmla="*/ 143 h 330"/>
                  <a:gd name="T94" fmla="*/ 53 w 228"/>
                  <a:gd name="T95" fmla="*/ 169 h 330"/>
                  <a:gd name="T96" fmla="*/ 81 w 228"/>
                  <a:gd name="T97" fmla="*/ 222 h 330"/>
                  <a:gd name="T98" fmla="*/ 91 w 228"/>
                  <a:gd name="T99" fmla="*/ 244 h 330"/>
                  <a:gd name="T100" fmla="*/ 98 w 228"/>
                  <a:gd name="T101" fmla="*/ 260 h 330"/>
                  <a:gd name="T102" fmla="*/ 126 w 228"/>
                  <a:gd name="T103" fmla="*/ 280 h 330"/>
                  <a:gd name="T104" fmla="*/ 176 w 228"/>
                  <a:gd name="T105" fmla="*/ 311 h 330"/>
                  <a:gd name="T106" fmla="*/ 198 w 228"/>
                  <a:gd name="T107" fmla="*/ 327 h 330"/>
                  <a:gd name="T108" fmla="*/ 199 w 228"/>
                  <a:gd name="T109" fmla="*/ 330 h 330"/>
                  <a:gd name="T110" fmla="*/ 202 w 228"/>
                  <a:gd name="T111" fmla="*/ 328 h 330"/>
                  <a:gd name="T112" fmla="*/ 210 w 228"/>
                  <a:gd name="T113" fmla="*/ 314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28" h="330">
                    <a:moveTo>
                      <a:pt x="210" y="314"/>
                    </a:moveTo>
                    <a:cubicBezTo>
                      <a:pt x="210" y="313"/>
                      <a:pt x="210" y="313"/>
                      <a:pt x="210" y="313"/>
                    </a:cubicBezTo>
                    <a:cubicBezTo>
                      <a:pt x="210" y="310"/>
                      <a:pt x="210" y="307"/>
                      <a:pt x="212" y="306"/>
                    </a:cubicBezTo>
                    <a:cubicBezTo>
                      <a:pt x="215" y="304"/>
                      <a:pt x="221" y="295"/>
                      <a:pt x="221" y="292"/>
                    </a:cubicBezTo>
                    <a:cubicBezTo>
                      <a:pt x="221" y="288"/>
                      <a:pt x="214" y="288"/>
                      <a:pt x="214" y="283"/>
                    </a:cubicBezTo>
                    <a:cubicBezTo>
                      <a:pt x="214" y="279"/>
                      <a:pt x="222" y="271"/>
                      <a:pt x="219" y="268"/>
                    </a:cubicBezTo>
                    <a:cubicBezTo>
                      <a:pt x="215" y="266"/>
                      <a:pt x="223" y="258"/>
                      <a:pt x="223" y="254"/>
                    </a:cubicBezTo>
                    <a:cubicBezTo>
                      <a:pt x="222" y="249"/>
                      <a:pt x="219" y="231"/>
                      <a:pt x="221" y="229"/>
                    </a:cubicBezTo>
                    <a:cubicBezTo>
                      <a:pt x="223" y="226"/>
                      <a:pt x="228" y="225"/>
                      <a:pt x="226" y="219"/>
                    </a:cubicBezTo>
                    <a:cubicBezTo>
                      <a:pt x="224" y="215"/>
                      <a:pt x="217" y="202"/>
                      <a:pt x="214" y="194"/>
                    </a:cubicBezTo>
                    <a:cubicBezTo>
                      <a:pt x="208" y="194"/>
                      <a:pt x="201" y="194"/>
                      <a:pt x="197" y="195"/>
                    </a:cubicBezTo>
                    <a:cubicBezTo>
                      <a:pt x="191" y="197"/>
                      <a:pt x="193" y="179"/>
                      <a:pt x="193" y="172"/>
                    </a:cubicBezTo>
                    <a:cubicBezTo>
                      <a:pt x="193" y="165"/>
                      <a:pt x="187" y="169"/>
                      <a:pt x="185" y="174"/>
                    </a:cubicBezTo>
                    <a:cubicBezTo>
                      <a:pt x="183" y="178"/>
                      <a:pt x="174" y="176"/>
                      <a:pt x="166" y="176"/>
                    </a:cubicBezTo>
                    <a:cubicBezTo>
                      <a:pt x="158" y="176"/>
                      <a:pt x="162" y="166"/>
                      <a:pt x="157" y="166"/>
                    </a:cubicBezTo>
                    <a:cubicBezTo>
                      <a:pt x="151" y="167"/>
                      <a:pt x="147" y="165"/>
                      <a:pt x="148" y="160"/>
                    </a:cubicBezTo>
                    <a:cubicBezTo>
                      <a:pt x="148" y="154"/>
                      <a:pt x="144" y="150"/>
                      <a:pt x="140" y="145"/>
                    </a:cubicBezTo>
                    <a:cubicBezTo>
                      <a:pt x="137" y="139"/>
                      <a:pt x="133" y="133"/>
                      <a:pt x="136" y="129"/>
                    </a:cubicBezTo>
                    <a:cubicBezTo>
                      <a:pt x="139" y="126"/>
                      <a:pt x="134" y="123"/>
                      <a:pt x="138" y="118"/>
                    </a:cubicBezTo>
                    <a:cubicBezTo>
                      <a:pt x="143" y="113"/>
                      <a:pt x="148" y="115"/>
                      <a:pt x="146" y="109"/>
                    </a:cubicBezTo>
                    <a:cubicBezTo>
                      <a:pt x="145" y="102"/>
                      <a:pt x="151" y="99"/>
                      <a:pt x="152" y="92"/>
                    </a:cubicBezTo>
                    <a:cubicBezTo>
                      <a:pt x="152" y="85"/>
                      <a:pt x="160" y="87"/>
                      <a:pt x="167" y="81"/>
                    </a:cubicBezTo>
                    <a:cubicBezTo>
                      <a:pt x="175" y="76"/>
                      <a:pt x="183" y="79"/>
                      <a:pt x="189" y="74"/>
                    </a:cubicBezTo>
                    <a:cubicBezTo>
                      <a:pt x="195" y="69"/>
                      <a:pt x="199" y="73"/>
                      <a:pt x="203" y="73"/>
                    </a:cubicBezTo>
                    <a:cubicBezTo>
                      <a:pt x="201" y="69"/>
                      <a:pt x="194" y="67"/>
                      <a:pt x="193" y="64"/>
                    </a:cubicBezTo>
                    <a:cubicBezTo>
                      <a:pt x="191" y="61"/>
                      <a:pt x="199" y="54"/>
                      <a:pt x="202" y="50"/>
                    </a:cubicBezTo>
                    <a:cubicBezTo>
                      <a:pt x="204" y="45"/>
                      <a:pt x="192" y="40"/>
                      <a:pt x="189" y="39"/>
                    </a:cubicBezTo>
                    <a:cubicBezTo>
                      <a:pt x="186" y="38"/>
                      <a:pt x="180" y="42"/>
                      <a:pt x="177" y="40"/>
                    </a:cubicBezTo>
                    <a:cubicBezTo>
                      <a:pt x="174" y="38"/>
                      <a:pt x="169" y="39"/>
                      <a:pt x="167" y="41"/>
                    </a:cubicBezTo>
                    <a:cubicBezTo>
                      <a:pt x="164" y="43"/>
                      <a:pt x="146" y="44"/>
                      <a:pt x="147" y="39"/>
                    </a:cubicBezTo>
                    <a:cubicBezTo>
                      <a:pt x="147" y="33"/>
                      <a:pt x="139" y="31"/>
                      <a:pt x="140" y="27"/>
                    </a:cubicBezTo>
                    <a:cubicBezTo>
                      <a:pt x="140" y="24"/>
                      <a:pt x="136" y="17"/>
                      <a:pt x="129" y="16"/>
                    </a:cubicBezTo>
                    <a:cubicBezTo>
                      <a:pt x="122" y="16"/>
                      <a:pt x="123" y="5"/>
                      <a:pt x="118" y="2"/>
                    </a:cubicBezTo>
                    <a:cubicBezTo>
                      <a:pt x="116" y="0"/>
                      <a:pt x="109" y="1"/>
                      <a:pt x="103" y="2"/>
                    </a:cubicBezTo>
                    <a:cubicBezTo>
                      <a:pt x="109" y="9"/>
                      <a:pt x="111" y="12"/>
                      <a:pt x="107" y="15"/>
                    </a:cubicBezTo>
                    <a:cubicBezTo>
                      <a:pt x="102" y="19"/>
                      <a:pt x="107" y="20"/>
                      <a:pt x="97" y="33"/>
                    </a:cubicBezTo>
                    <a:cubicBezTo>
                      <a:pt x="88" y="46"/>
                      <a:pt x="71" y="49"/>
                      <a:pt x="63" y="51"/>
                    </a:cubicBezTo>
                    <a:cubicBezTo>
                      <a:pt x="55" y="54"/>
                      <a:pt x="51" y="69"/>
                      <a:pt x="47" y="80"/>
                    </a:cubicBezTo>
                    <a:cubicBezTo>
                      <a:pt x="42" y="90"/>
                      <a:pt x="39" y="86"/>
                      <a:pt x="34" y="80"/>
                    </a:cubicBezTo>
                    <a:cubicBezTo>
                      <a:pt x="30" y="74"/>
                      <a:pt x="26" y="82"/>
                      <a:pt x="21" y="77"/>
                    </a:cubicBezTo>
                    <a:cubicBezTo>
                      <a:pt x="16" y="72"/>
                      <a:pt x="18" y="72"/>
                      <a:pt x="21" y="68"/>
                    </a:cubicBezTo>
                    <a:cubicBezTo>
                      <a:pt x="22" y="66"/>
                      <a:pt x="21" y="62"/>
                      <a:pt x="17" y="59"/>
                    </a:cubicBezTo>
                    <a:cubicBezTo>
                      <a:pt x="12" y="60"/>
                      <a:pt x="6" y="68"/>
                      <a:pt x="3" y="74"/>
                    </a:cubicBezTo>
                    <a:cubicBezTo>
                      <a:pt x="0" y="81"/>
                      <a:pt x="8" y="94"/>
                      <a:pt x="9" y="98"/>
                    </a:cubicBezTo>
                    <a:cubicBezTo>
                      <a:pt x="11" y="103"/>
                      <a:pt x="5" y="99"/>
                      <a:pt x="4" y="103"/>
                    </a:cubicBezTo>
                    <a:cubicBezTo>
                      <a:pt x="3" y="107"/>
                      <a:pt x="17" y="114"/>
                      <a:pt x="23" y="118"/>
                    </a:cubicBezTo>
                    <a:cubicBezTo>
                      <a:pt x="29" y="123"/>
                      <a:pt x="35" y="136"/>
                      <a:pt x="41" y="143"/>
                    </a:cubicBezTo>
                    <a:cubicBezTo>
                      <a:pt x="47" y="149"/>
                      <a:pt x="47" y="154"/>
                      <a:pt x="53" y="169"/>
                    </a:cubicBezTo>
                    <a:cubicBezTo>
                      <a:pt x="60" y="185"/>
                      <a:pt x="72" y="211"/>
                      <a:pt x="81" y="222"/>
                    </a:cubicBezTo>
                    <a:cubicBezTo>
                      <a:pt x="89" y="232"/>
                      <a:pt x="93" y="241"/>
                      <a:pt x="91" y="244"/>
                    </a:cubicBezTo>
                    <a:cubicBezTo>
                      <a:pt x="89" y="247"/>
                      <a:pt x="92" y="256"/>
                      <a:pt x="98" y="260"/>
                    </a:cubicBezTo>
                    <a:cubicBezTo>
                      <a:pt x="104" y="265"/>
                      <a:pt x="109" y="272"/>
                      <a:pt x="126" y="280"/>
                    </a:cubicBezTo>
                    <a:cubicBezTo>
                      <a:pt x="142" y="288"/>
                      <a:pt x="172" y="304"/>
                      <a:pt x="176" y="311"/>
                    </a:cubicBezTo>
                    <a:cubicBezTo>
                      <a:pt x="181" y="319"/>
                      <a:pt x="195" y="326"/>
                      <a:pt x="198" y="327"/>
                    </a:cubicBezTo>
                    <a:cubicBezTo>
                      <a:pt x="198" y="328"/>
                      <a:pt x="199" y="329"/>
                      <a:pt x="199" y="330"/>
                    </a:cubicBezTo>
                    <a:cubicBezTo>
                      <a:pt x="200" y="329"/>
                      <a:pt x="202" y="328"/>
                      <a:pt x="202" y="328"/>
                    </a:cubicBezTo>
                    <a:cubicBezTo>
                      <a:pt x="208" y="325"/>
                      <a:pt x="208" y="316"/>
                      <a:pt x="210" y="314"/>
                    </a:cubicBezTo>
                    <a:close/>
                  </a:path>
                </a:pathLst>
              </a:custGeom>
              <a:solidFill>
                <a:srgbClr val="00B050"/>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06" name="Freeform 1645">
                <a:extLst>
                  <a:ext uri="{FF2B5EF4-FFF2-40B4-BE49-F238E27FC236}">
                    <a16:creationId xmlns:a16="http://schemas.microsoft.com/office/drawing/2014/main" id="{7F995BDF-6D6C-420E-A59E-203AB84815DD}"/>
                  </a:ext>
                </a:extLst>
              </p:cNvPr>
              <p:cNvSpPr>
                <a:spLocks/>
              </p:cNvSpPr>
              <p:nvPr/>
            </p:nvSpPr>
            <p:spPr bwMode="auto">
              <a:xfrm>
                <a:off x="3063983" y="3019526"/>
                <a:ext cx="314336" cy="257184"/>
              </a:xfrm>
              <a:custGeom>
                <a:avLst/>
                <a:gdLst>
                  <a:gd name="T0" fmla="*/ 25 w 245"/>
                  <a:gd name="T1" fmla="*/ 13 h 206"/>
                  <a:gd name="T2" fmla="*/ 10 w 245"/>
                  <a:gd name="T3" fmla="*/ 33 h 206"/>
                  <a:gd name="T4" fmla="*/ 7 w 245"/>
                  <a:gd name="T5" fmla="*/ 46 h 206"/>
                  <a:gd name="T6" fmla="*/ 4 w 245"/>
                  <a:gd name="T7" fmla="*/ 54 h 206"/>
                  <a:gd name="T8" fmla="*/ 13 w 245"/>
                  <a:gd name="T9" fmla="*/ 58 h 206"/>
                  <a:gd name="T10" fmla="*/ 20 w 245"/>
                  <a:gd name="T11" fmla="*/ 70 h 206"/>
                  <a:gd name="T12" fmla="*/ 32 w 245"/>
                  <a:gd name="T13" fmla="*/ 93 h 206"/>
                  <a:gd name="T14" fmla="*/ 62 w 245"/>
                  <a:gd name="T15" fmla="*/ 96 h 206"/>
                  <a:gd name="T16" fmla="*/ 87 w 245"/>
                  <a:gd name="T17" fmla="*/ 106 h 206"/>
                  <a:gd name="T18" fmla="*/ 107 w 245"/>
                  <a:gd name="T19" fmla="*/ 112 h 206"/>
                  <a:gd name="T20" fmla="*/ 103 w 245"/>
                  <a:gd name="T21" fmla="*/ 144 h 206"/>
                  <a:gd name="T22" fmla="*/ 110 w 245"/>
                  <a:gd name="T23" fmla="*/ 158 h 206"/>
                  <a:gd name="T24" fmla="*/ 109 w 245"/>
                  <a:gd name="T25" fmla="*/ 171 h 206"/>
                  <a:gd name="T26" fmla="*/ 112 w 245"/>
                  <a:gd name="T27" fmla="*/ 180 h 206"/>
                  <a:gd name="T28" fmla="*/ 110 w 245"/>
                  <a:gd name="T29" fmla="*/ 182 h 206"/>
                  <a:gd name="T30" fmla="*/ 123 w 245"/>
                  <a:gd name="T31" fmla="*/ 199 h 206"/>
                  <a:gd name="T32" fmla="*/ 134 w 245"/>
                  <a:gd name="T33" fmla="*/ 204 h 206"/>
                  <a:gd name="T34" fmla="*/ 143 w 245"/>
                  <a:gd name="T35" fmla="*/ 202 h 206"/>
                  <a:gd name="T36" fmla="*/ 156 w 245"/>
                  <a:gd name="T37" fmla="*/ 196 h 206"/>
                  <a:gd name="T38" fmla="*/ 167 w 245"/>
                  <a:gd name="T39" fmla="*/ 190 h 206"/>
                  <a:gd name="T40" fmla="*/ 177 w 245"/>
                  <a:gd name="T41" fmla="*/ 180 h 206"/>
                  <a:gd name="T42" fmla="*/ 179 w 245"/>
                  <a:gd name="T43" fmla="*/ 173 h 206"/>
                  <a:gd name="T44" fmla="*/ 170 w 245"/>
                  <a:gd name="T45" fmla="*/ 171 h 206"/>
                  <a:gd name="T46" fmla="*/ 166 w 245"/>
                  <a:gd name="T47" fmla="*/ 160 h 206"/>
                  <a:gd name="T48" fmla="*/ 159 w 245"/>
                  <a:gd name="T49" fmla="*/ 146 h 206"/>
                  <a:gd name="T50" fmla="*/ 170 w 245"/>
                  <a:gd name="T51" fmla="*/ 144 h 206"/>
                  <a:gd name="T52" fmla="*/ 186 w 245"/>
                  <a:gd name="T53" fmla="*/ 150 h 206"/>
                  <a:gd name="T54" fmla="*/ 193 w 245"/>
                  <a:gd name="T55" fmla="*/ 150 h 206"/>
                  <a:gd name="T56" fmla="*/ 205 w 245"/>
                  <a:gd name="T57" fmla="*/ 143 h 206"/>
                  <a:gd name="T58" fmla="*/ 227 w 245"/>
                  <a:gd name="T59" fmla="*/ 135 h 206"/>
                  <a:gd name="T60" fmla="*/ 231 w 245"/>
                  <a:gd name="T61" fmla="*/ 128 h 206"/>
                  <a:gd name="T62" fmla="*/ 220 w 245"/>
                  <a:gd name="T63" fmla="*/ 114 h 206"/>
                  <a:gd name="T64" fmla="*/ 222 w 245"/>
                  <a:gd name="T65" fmla="*/ 105 h 206"/>
                  <a:gd name="T66" fmla="*/ 230 w 245"/>
                  <a:gd name="T67" fmla="*/ 96 h 206"/>
                  <a:gd name="T68" fmla="*/ 232 w 245"/>
                  <a:gd name="T69" fmla="*/ 87 h 206"/>
                  <a:gd name="T70" fmla="*/ 239 w 245"/>
                  <a:gd name="T71" fmla="*/ 75 h 206"/>
                  <a:gd name="T72" fmla="*/ 245 w 245"/>
                  <a:gd name="T73" fmla="*/ 66 h 206"/>
                  <a:gd name="T74" fmla="*/ 220 w 245"/>
                  <a:gd name="T75" fmla="*/ 64 h 206"/>
                  <a:gd name="T76" fmla="*/ 224 w 245"/>
                  <a:gd name="T77" fmla="*/ 49 h 206"/>
                  <a:gd name="T78" fmla="*/ 198 w 245"/>
                  <a:gd name="T79" fmla="*/ 40 h 206"/>
                  <a:gd name="T80" fmla="*/ 201 w 245"/>
                  <a:gd name="T81" fmla="*/ 30 h 206"/>
                  <a:gd name="T82" fmla="*/ 186 w 245"/>
                  <a:gd name="T83" fmla="*/ 26 h 206"/>
                  <a:gd name="T84" fmla="*/ 152 w 245"/>
                  <a:gd name="T85" fmla="*/ 38 h 206"/>
                  <a:gd name="T86" fmla="*/ 118 w 245"/>
                  <a:gd name="T87" fmla="*/ 28 h 206"/>
                  <a:gd name="T88" fmla="*/ 95 w 245"/>
                  <a:gd name="T89" fmla="*/ 24 h 206"/>
                  <a:gd name="T90" fmla="*/ 82 w 245"/>
                  <a:gd name="T91" fmla="*/ 10 h 206"/>
                  <a:gd name="T92" fmla="*/ 67 w 245"/>
                  <a:gd name="T93" fmla="*/ 0 h 206"/>
                  <a:gd name="T94" fmla="*/ 62 w 245"/>
                  <a:gd name="T95" fmla="*/ 12 h 206"/>
                  <a:gd name="T96" fmla="*/ 38 w 245"/>
                  <a:gd name="T97" fmla="*/ 26 h 206"/>
                  <a:gd name="T98" fmla="*/ 44 w 245"/>
                  <a:gd name="T99" fmla="*/ 51 h 206"/>
                  <a:gd name="T100" fmla="*/ 25 w 245"/>
                  <a:gd name="T101" fmla="*/ 45 h 206"/>
                  <a:gd name="T102" fmla="*/ 33 w 245"/>
                  <a:gd name="T103" fmla="*/ 22 h 206"/>
                  <a:gd name="T104" fmla="*/ 30 w 245"/>
                  <a:gd name="T105" fmla="*/ 10 h 206"/>
                  <a:gd name="T106" fmla="*/ 25 w 245"/>
                  <a:gd name="T107" fmla="*/ 13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45" h="206">
                    <a:moveTo>
                      <a:pt x="25" y="13"/>
                    </a:moveTo>
                    <a:cubicBezTo>
                      <a:pt x="20" y="20"/>
                      <a:pt x="10" y="26"/>
                      <a:pt x="10" y="33"/>
                    </a:cubicBezTo>
                    <a:cubicBezTo>
                      <a:pt x="9" y="40"/>
                      <a:pt x="10" y="43"/>
                      <a:pt x="7" y="46"/>
                    </a:cubicBezTo>
                    <a:cubicBezTo>
                      <a:pt x="4" y="50"/>
                      <a:pt x="0" y="55"/>
                      <a:pt x="4" y="54"/>
                    </a:cubicBezTo>
                    <a:cubicBezTo>
                      <a:pt x="8" y="54"/>
                      <a:pt x="13" y="54"/>
                      <a:pt x="13" y="58"/>
                    </a:cubicBezTo>
                    <a:cubicBezTo>
                      <a:pt x="13" y="62"/>
                      <a:pt x="21" y="63"/>
                      <a:pt x="20" y="70"/>
                    </a:cubicBezTo>
                    <a:cubicBezTo>
                      <a:pt x="20" y="76"/>
                      <a:pt x="17" y="93"/>
                      <a:pt x="32" y="93"/>
                    </a:cubicBezTo>
                    <a:cubicBezTo>
                      <a:pt x="47" y="93"/>
                      <a:pt x="56" y="88"/>
                      <a:pt x="62" y="96"/>
                    </a:cubicBezTo>
                    <a:cubicBezTo>
                      <a:pt x="68" y="104"/>
                      <a:pt x="77" y="108"/>
                      <a:pt x="87" y="106"/>
                    </a:cubicBezTo>
                    <a:cubicBezTo>
                      <a:pt x="96" y="105"/>
                      <a:pt x="113" y="103"/>
                      <a:pt x="107" y="112"/>
                    </a:cubicBezTo>
                    <a:cubicBezTo>
                      <a:pt x="102" y="121"/>
                      <a:pt x="98" y="139"/>
                      <a:pt x="103" y="144"/>
                    </a:cubicBezTo>
                    <a:cubicBezTo>
                      <a:pt x="108" y="149"/>
                      <a:pt x="114" y="154"/>
                      <a:pt x="110" y="158"/>
                    </a:cubicBezTo>
                    <a:cubicBezTo>
                      <a:pt x="106" y="162"/>
                      <a:pt x="104" y="167"/>
                      <a:pt x="109" y="171"/>
                    </a:cubicBezTo>
                    <a:cubicBezTo>
                      <a:pt x="114" y="175"/>
                      <a:pt x="113" y="179"/>
                      <a:pt x="112" y="180"/>
                    </a:cubicBezTo>
                    <a:cubicBezTo>
                      <a:pt x="112" y="180"/>
                      <a:pt x="111" y="181"/>
                      <a:pt x="110" y="182"/>
                    </a:cubicBezTo>
                    <a:cubicBezTo>
                      <a:pt x="117" y="189"/>
                      <a:pt x="119" y="196"/>
                      <a:pt x="123" y="199"/>
                    </a:cubicBezTo>
                    <a:cubicBezTo>
                      <a:pt x="129" y="204"/>
                      <a:pt x="130" y="206"/>
                      <a:pt x="134" y="204"/>
                    </a:cubicBezTo>
                    <a:cubicBezTo>
                      <a:pt x="138" y="201"/>
                      <a:pt x="140" y="200"/>
                      <a:pt x="143" y="202"/>
                    </a:cubicBezTo>
                    <a:cubicBezTo>
                      <a:pt x="147" y="204"/>
                      <a:pt x="151" y="200"/>
                      <a:pt x="156" y="196"/>
                    </a:cubicBezTo>
                    <a:cubicBezTo>
                      <a:pt x="160" y="191"/>
                      <a:pt x="166" y="195"/>
                      <a:pt x="167" y="190"/>
                    </a:cubicBezTo>
                    <a:cubicBezTo>
                      <a:pt x="169" y="185"/>
                      <a:pt x="172" y="181"/>
                      <a:pt x="177" y="180"/>
                    </a:cubicBezTo>
                    <a:cubicBezTo>
                      <a:pt x="183" y="179"/>
                      <a:pt x="183" y="173"/>
                      <a:pt x="179" y="173"/>
                    </a:cubicBezTo>
                    <a:cubicBezTo>
                      <a:pt x="176" y="173"/>
                      <a:pt x="170" y="178"/>
                      <a:pt x="170" y="171"/>
                    </a:cubicBezTo>
                    <a:cubicBezTo>
                      <a:pt x="170" y="164"/>
                      <a:pt x="166" y="165"/>
                      <a:pt x="166" y="160"/>
                    </a:cubicBezTo>
                    <a:cubicBezTo>
                      <a:pt x="166" y="154"/>
                      <a:pt x="165" y="150"/>
                      <a:pt x="159" y="146"/>
                    </a:cubicBezTo>
                    <a:cubicBezTo>
                      <a:pt x="152" y="143"/>
                      <a:pt x="167" y="141"/>
                      <a:pt x="170" y="144"/>
                    </a:cubicBezTo>
                    <a:cubicBezTo>
                      <a:pt x="174" y="147"/>
                      <a:pt x="185" y="145"/>
                      <a:pt x="186" y="150"/>
                    </a:cubicBezTo>
                    <a:cubicBezTo>
                      <a:pt x="187" y="154"/>
                      <a:pt x="193" y="156"/>
                      <a:pt x="193" y="150"/>
                    </a:cubicBezTo>
                    <a:cubicBezTo>
                      <a:pt x="193" y="144"/>
                      <a:pt x="200" y="142"/>
                      <a:pt x="205" y="143"/>
                    </a:cubicBezTo>
                    <a:cubicBezTo>
                      <a:pt x="210" y="144"/>
                      <a:pt x="222" y="136"/>
                      <a:pt x="227" y="135"/>
                    </a:cubicBezTo>
                    <a:cubicBezTo>
                      <a:pt x="229" y="134"/>
                      <a:pt x="230" y="131"/>
                      <a:pt x="231" y="128"/>
                    </a:cubicBezTo>
                    <a:cubicBezTo>
                      <a:pt x="228" y="124"/>
                      <a:pt x="222" y="116"/>
                      <a:pt x="220" y="114"/>
                    </a:cubicBezTo>
                    <a:cubicBezTo>
                      <a:pt x="216" y="111"/>
                      <a:pt x="222" y="109"/>
                      <a:pt x="222" y="105"/>
                    </a:cubicBezTo>
                    <a:cubicBezTo>
                      <a:pt x="221" y="100"/>
                      <a:pt x="222" y="97"/>
                      <a:pt x="230" y="96"/>
                    </a:cubicBezTo>
                    <a:cubicBezTo>
                      <a:pt x="238" y="96"/>
                      <a:pt x="237" y="89"/>
                      <a:pt x="232" y="87"/>
                    </a:cubicBezTo>
                    <a:cubicBezTo>
                      <a:pt x="228" y="84"/>
                      <a:pt x="234" y="77"/>
                      <a:pt x="239" y="75"/>
                    </a:cubicBezTo>
                    <a:cubicBezTo>
                      <a:pt x="241" y="74"/>
                      <a:pt x="243" y="71"/>
                      <a:pt x="245" y="66"/>
                    </a:cubicBezTo>
                    <a:cubicBezTo>
                      <a:pt x="237" y="63"/>
                      <a:pt x="225" y="64"/>
                      <a:pt x="220" y="64"/>
                    </a:cubicBezTo>
                    <a:cubicBezTo>
                      <a:pt x="213" y="64"/>
                      <a:pt x="224" y="56"/>
                      <a:pt x="224" y="49"/>
                    </a:cubicBezTo>
                    <a:cubicBezTo>
                      <a:pt x="225" y="42"/>
                      <a:pt x="206" y="41"/>
                      <a:pt x="198" y="40"/>
                    </a:cubicBezTo>
                    <a:cubicBezTo>
                      <a:pt x="191" y="38"/>
                      <a:pt x="193" y="30"/>
                      <a:pt x="201" y="30"/>
                    </a:cubicBezTo>
                    <a:cubicBezTo>
                      <a:pt x="208" y="29"/>
                      <a:pt x="196" y="24"/>
                      <a:pt x="186" y="26"/>
                    </a:cubicBezTo>
                    <a:cubicBezTo>
                      <a:pt x="175" y="27"/>
                      <a:pt x="160" y="33"/>
                      <a:pt x="152" y="38"/>
                    </a:cubicBezTo>
                    <a:cubicBezTo>
                      <a:pt x="143" y="42"/>
                      <a:pt x="128" y="24"/>
                      <a:pt x="118" y="28"/>
                    </a:cubicBezTo>
                    <a:cubicBezTo>
                      <a:pt x="109" y="32"/>
                      <a:pt x="95" y="32"/>
                      <a:pt x="95" y="24"/>
                    </a:cubicBezTo>
                    <a:cubicBezTo>
                      <a:pt x="96" y="16"/>
                      <a:pt x="91" y="9"/>
                      <a:pt x="82" y="10"/>
                    </a:cubicBezTo>
                    <a:cubicBezTo>
                      <a:pt x="72" y="11"/>
                      <a:pt x="74" y="0"/>
                      <a:pt x="67" y="0"/>
                    </a:cubicBezTo>
                    <a:cubicBezTo>
                      <a:pt x="59" y="0"/>
                      <a:pt x="67" y="9"/>
                      <a:pt x="62" y="12"/>
                    </a:cubicBezTo>
                    <a:cubicBezTo>
                      <a:pt x="57" y="14"/>
                      <a:pt x="39" y="18"/>
                      <a:pt x="38" y="26"/>
                    </a:cubicBezTo>
                    <a:cubicBezTo>
                      <a:pt x="37" y="33"/>
                      <a:pt x="47" y="44"/>
                      <a:pt x="44" y="51"/>
                    </a:cubicBezTo>
                    <a:cubicBezTo>
                      <a:pt x="40" y="58"/>
                      <a:pt x="28" y="53"/>
                      <a:pt x="25" y="45"/>
                    </a:cubicBezTo>
                    <a:cubicBezTo>
                      <a:pt x="21" y="38"/>
                      <a:pt x="35" y="26"/>
                      <a:pt x="33" y="22"/>
                    </a:cubicBezTo>
                    <a:cubicBezTo>
                      <a:pt x="31" y="19"/>
                      <a:pt x="29" y="13"/>
                      <a:pt x="30" y="10"/>
                    </a:cubicBezTo>
                    <a:cubicBezTo>
                      <a:pt x="28" y="10"/>
                      <a:pt x="26" y="12"/>
                      <a:pt x="25" y="13"/>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07" name="Freeform 1646">
                <a:extLst>
                  <a:ext uri="{FF2B5EF4-FFF2-40B4-BE49-F238E27FC236}">
                    <a16:creationId xmlns:a16="http://schemas.microsoft.com/office/drawing/2014/main" id="{311EBAC5-90B2-4749-8BE8-89D115C39581}"/>
                  </a:ext>
                </a:extLst>
              </p:cNvPr>
              <p:cNvSpPr>
                <a:spLocks/>
              </p:cNvSpPr>
              <p:nvPr/>
            </p:nvSpPr>
            <p:spPr bwMode="auto">
              <a:xfrm>
                <a:off x="3416420" y="3151293"/>
                <a:ext cx="96841" cy="100016"/>
              </a:xfrm>
              <a:custGeom>
                <a:avLst/>
                <a:gdLst>
                  <a:gd name="T0" fmla="*/ 19 w 76"/>
                  <a:gd name="T1" fmla="*/ 17 h 80"/>
                  <a:gd name="T2" fmla="*/ 10 w 76"/>
                  <a:gd name="T3" fmla="*/ 25 h 80"/>
                  <a:gd name="T4" fmla="*/ 3 w 76"/>
                  <a:gd name="T5" fmla="*/ 40 h 80"/>
                  <a:gd name="T6" fmla="*/ 18 w 76"/>
                  <a:gd name="T7" fmla="*/ 59 h 80"/>
                  <a:gd name="T8" fmla="*/ 28 w 76"/>
                  <a:gd name="T9" fmla="*/ 78 h 80"/>
                  <a:gd name="T10" fmla="*/ 37 w 76"/>
                  <a:gd name="T11" fmla="*/ 79 h 80"/>
                  <a:gd name="T12" fmla="*/ 45 w 76"/>
                  <a:gd name="T13" fmla="*/ 68 h 80"/>
                  <a:gd name="T14" fmla="*/ 64 w 76"/>
                  <a:gd name="T15" fmla="*/ 68 h 80"/>
                  <a:gd name="T16" fmla="*/ 66 w 76"/>
                  <a:gd name="T17" fmla="*/ 71 h 80"/>
                  <a:gd name="T18" fmla="*/ 71 w 76"/>
                  <a:gd name="T19" fmla="*/ 62 h 80"/>
                  <a:gd name="T20" fmla="*/ 69 w 76"/>
                  <a:gd name="T21" fmla="*/ 39 h 80"/>
                  <a:gd name="T22" fmla="*/ 73 w 76"/>
                  <a:gd name="T23" fmla="*/ 18 h 80"/>
                  <a:gd name="T24" fmla="*/ 76 w 76"/>
                  <a:gd name="T25" fmla="*/ 9 h 80"/>
                  <a:gd name="T26" fmla="*/ 58 w 76"/>
                  <a:gd name="T27" fmla="*/ 5 h 80"/>
                  <a:gd name="T28" fmla="*/ 36 w 76"/>
                  <a:gd name="T29" fmla="*/ 5 h 80"/>
                  <a:gd name="T30" fmla="*/ 22 w 76"/>
                  <a:gd name="T31" fmla="*/ 5 h 80"/>
                  <a:gd name="T32" fmla="*/ 21 w 76"/>
                  <a:gd name="T33" fmla="*/ 6 h 80"/>
                  <a:gd name="T34" fmla="*/ 19 w 76"/>
                  <a:gd name="T35" fmla="*/ 17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6" h="80">
                    <a:moveTo>
                      <a:pt x="19" y="17"/>
                    </a:moveTo>
                    <a:cubicBezTo>
                      <a:pt x="21" y="22"/>
                      <a:pt x="16" y="24"/>
                      <a:pt x="10" y="25"/>
                    </a:cubicBezTo>
                    <a:cubicBezTo>
                      <a:pt x="5" y="26"/>
                      <a:pt x="7" y="37"/>
                      <a:pt x="3" y="40"/>
                    </a:cubicBezTo>
                    <a:cubicBezTo>
                      <a:pt x="0" y="43"/>
                      <a:pt x="16" y="52"/>
                      <a:pt x="18" y="59"/>
                    </a:cubicBezTo>
                    <a:cubicBezTo>
                      <a:pt x="20" y="63"/>
                      <a:pt x="25" y="72"/>
                      <a:pt x="28" y="78"/>
                    </a:cubicBezTo>
                    <a:cubicBezTo>
                      <a:pt x="32" y="79"/>
                      <a:pt x="35" y="80"/>
                      <a:pt x="37" y="79"/>
                    </a:cubicBezTo>
                    <a:cubicBezTo>
                      <a:pt x="42" y="76"/>
                      <a:pt x="38" y="67"/>
                      <a:pt x="45" y="68"/>
                    </a:cubicBezTo>
                    <a:cubicBezTo>
                      <a:pt x="52" y="68"/>
                      <a:pt x="62" y="64"/>
                      <a:pt x="64" y="68"/>
                    </a:cubicBezTo>
                    <a:cubicBezTo>
                      <a:pt x="65" y="69"/>
                      <a:pt x="65" y="70"/>
                      <a:pt x="66" y="71"/>
                    </a:cubicBezTo>
                    <a:cubicBezTo>
                      <a:pt x="68" y="67"/>
                      <a:pt x="71" y="64"/>
                      <a:pt x="71" y="62"/>
                    </a:cubicBezTo>
                    <a:cubicBezTo>
                      <a:pt x="73" y="60"/>
                      <a:pt x="73" y="47"/>
                      <a:pt x="69" y="39"/>
                    </a:cubicBezTo>
                    <a:cubicBezTo>
                      <a:pt x="66" y="31"/>
                      <a:pt x="69" y="21"/>
                      <a:pt x="73" y="18"/>
                    </a:cubicBezTo>
                    <a:cubicBezTo>
                      <a:pt x="73" y="17"/>
                      <a:pt x="75" y="14"/>
                      <a:pt x="76" y="9"/>
                    </a:cubicBezTo>
                    <a:cubicBezTo>
                      <a:pt x="70" y="7"/>
                      <a:pt x="64" y="4"/>
                      <a:pt x="58" y="5"/>
                    </a:cubicBezTo>
                    <a:cubicBezTo>
                      <a:pt x="49" y="6"/>
                      <a:pt x="39" y="10"/>
                      <a:pt x="36" y="5"/>
                    </a:cubicBezTo>
                    <a:cubicBezTo>
                      <a:pt x="32" y="0"/>
                      <a:pt x="27" y="1"/>
                      <a:pt x="22" y="5"/>
                    </a:cubicBezTo>
                    <a:cubicBezTo>
                      <a:pt x="22" y="5"/>
                      <a:pt x="21" y="6"/>
                      <a:pt x="21" y="6"/>
                    </a:cubicBezTo>
                    <a:cubicBezTo>
                      <a:pt x="19" y="10"/>
                      <a:pt x="17" y="14"/>
                      <a:pt x="19" y="17"/>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08" name="Freeform 1647">
                <a:extLst>
                  <a:ext uri="{FF2B5EF4-FFF2-40B4-BE49-F238E27FC236}">
                    <a16:creationId xmlns:a16="http://schemas.microsoft.com/office/drawing/2014/main" id="{A6E5B1A8-F74E-434E-BDBE-4AD5A27D4CB5}"/>
                  </a:ext>
                </a:extLst>
              </p:cNvPr>
              <p:cNvSpPr>
                <a:spLocks/>
              </p:cNvSpPr>
              <p:nvPr/>
            </p:nvSpPr>
            <p:spPr bwMode="auto">
              <a:xfrm>
                <a:off x="3341805" y="3102078"/>
                <a:ext cx="109541" cy="161930"/>
              </a:xfrm>
              <a:custGeom>
                <a:avLst/>
                <a:gdLst>
                  <a:gd name="T0" fmla="*/ 23 w 86"/>
                  <a:gd name="T1" fmla="*/ 9 h 130"/>
                  <a:gd name="T2" fmla="*/ 16 w 86"/>
                  <a:gd name="T3" fmla="*/ 21 h 130"/>
                  <a:gd name="T4" fmla="*/ 14 w 86"/>
                  <a:gd name="T5" fmla="*/ 30 h 130"/>
                  <a:gd name="T6" fmla="*/ 6 w 86"/>
                  <a:gd name="T7" fmla="*/ 39 h 130"/>
                  <a:gd name="T8" fmla="*/ 4 w 86"/>
                  <a:gd name="T9" fmla="*/ 48 h 130"/>
                  <a:gd name="T10" fmla="*/ 15 w 86"/>
                  <a:gd name="T11" fmla="*/ 62 h 130"/>
                  <a:gd name="T12" fmla="*/ 22 w 86"/>
                  <a:gd name="T13" fmla="*/ 59 h 130"/>
                  <a:gd name="T14" fmla="*/ 29 w 86"/>
                  <a:gd name="T15" fmla="*/ 73 h 130"/>
                  <a:gd name="T16" fmla="*/ 31 w 86"/>
                  <a:gd name="T17" fmla="*/ 88 h 130"/>
                  <a:gd name="T18" fmla="*/ 34 w 86"/>
                  <a:gd name="T19" fmla="*/ 120 h 130"/>
                  <a:gd name="T20" fmla="*/ 54 w 86"/>
                  <a:gd name="T21" fmla="*/ 126 h 130"/>
                  <a:gd name="T22" fmla="*/ 65 w 86"/>
                  <a:gd name="T23" fmla="*/ 122 h 130"/>
                  <a:gd name="T24" fmla="*/ 74 w 86"/>
                  <a:gd name="T25" fmla="*/ 117 h 130"/>
                  <a:gd name="T26" fmla="*/ 86 w 86"/>
                  <a:gd name="T27" fmla="*/ 117 h 130"/>
                  <a:gd name="T28" fmla="*/ 76 w 86"/>
                  <a:gd name="T29" fmla="*/ 98 h 130"/>
                  <a:gd name="T30" fmla="*/ 61 w 86"/>
                  <a:gd name="T31" fmla="*/ 79 h 130"/>
                  <a:gd name="T32" fmla="*/ 68 w 86"/>
                  <a:gd name="T33" fmla="*/ 64 h 130"/>
                  <a:gd name="T34" fmla="*/ 77 w 86"/>
                  <a:gd name="T35" fmla="*/ 56 h 130"/>
                  <a:gd name="T36" fmla="*/ 79 w 86"/>
                  <a:gd name="T37" fmla="*/ 45 h 130"/>
                  <a:gd name="T38" fmla="*/ 62 w 86"/>
                  <a:gd name="T39" fmla="*/ 30 h 130"/>
                  <a:gd name="T40" fmla="*/ 53 w 86"/>
                  <a:gd name="T41" fmla="*/ 19 h 130"/>
                  <a:gd name="T42" fmla="*/ 36 w 86"/>
                  <a:gd name="T43" fmla="*/ 4 h 130"/>
                  <a:gd name="T44" fmla="*/ 29 w 86"/>
                  <a:gd name="T45" fmla="*/ 0 h 130"/>
                  <a:gd name="T46" fmla="*/ 23 w 86"/>
                  <a:gd name="T47" fmla="*/ 9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6" h="130">
                    <a:moveTo>
                      <a:pt x="23" y="9"/>
                    </a:moveTo>
                    <a:cubicBezTo>
                      <a:pt x="18" y="11"/>
                      <a:pt x="12" y="18"/>
                      <a:pt x="16" y="21"/>
                    </a:cubicBezTo>
                    <a:cubicBezTo>
                      <a:pt x="21" y="23"/>
                      <a:pt x="22" y="30"/>
                      <a:pt x="14" y="30"/>
                    </a:cubicBezTo>
                    <a:cubicBezTo>
                      <a:pt x="6" y="31"/>
                      <a:pt x="5" y="34"/>
                      <a:pt x="6" y="39"/>
                    </a:cubicBezTo>
                    <a:cubicBezTo>
                      <a:pt x="6" y="43"/>
                      <a:pt x="0" y="45"/>
                      <a:pt x="4" y="48"/>
                    </a:cubicBezTo>
                    <a:cubicBezTo>
                      <a:pt x="6" y="50"/>
                      <a:pt x="12" y="58"/>
                      <a:pt x="15" y="62"/>
                    </a:cubicBezTo>
                    <a:cubicBezTo>
                      <a:pt x="17" y="60"/>
                      <a:pt x="18" y="58"/>
                      <a:pt x="22" y="59"/>
                    </a:cubicBezTo>
                    <a:cubicBezTo>
                      <a:pt x="29" y="60"/>
                      <a:pt x="23" y="71"/>
                      <a:pt x="29" y="73"/>
                    </a:cubicBezTo>
                    <a:cubicBezTo>
                      <a:pt x="35" y="76"/>
                      <a:pt x="35" y="85"/>
                      <a:pt x="31" y="88"/>
                    </a:cubicBezTo>
                    <a:cubicBezTo>
                      <a:pt x="26" y="92"/>
                      <a:pt x="25" y="109"/>
                      <a:pt x="34" y="120"/>
                    </a:cubicBezTo>
                    <a:cubicBezTo>
                      <a:pt x="44" y="130"/>
                      <a:pt x="51" y="129"/>
                      <a:pt x="54" y="126"/>
                    </a:cubicBezTo>
                    <a:cubicBezTo>
                      <a:pt x="56" y="123"/>
                      <a:pt x="63" y="126"/>
                      <a:pt x="65" y="122"/>
                    </a:cubicBezTo>
                    <a:cubicBezTo>
                      <a:pt x="67" y="117"/>
                      <a:pt x="70" y="122"/>
                      <a:pt x="74" y="117"/>
                    </a:cubicBezTo>
                    <a:cubicBezTo>
                      <a:pt x="77" y="115"/>
                      <a:pt x="82" y="116"/>
                      <a:pt x="86" y="117"/>
                    </a:cubicBezTo>
                    <a:cubicBezTo>
                      <a:pt x="83" y="111"/>
                      <a:pt x="78" y="102"/>
                      <a:pt x="76" y="98"/>
                    </a:cubicBezTo>
                    <a:cubicBezTo>
                      <a:pt x="74" y="91"/>
                      <a:pt x="58" y="82"/>
                      <a:pt x="61" y="79"/>
                    </a:cubicBezTo>
                    <a:cubicBezTo>
                      <a:pt x="65" y="76"/>
                      <a:pt x="63" y="65"/>
                      <a:pt x="68" y="64"/>
                    </a:cubicBezTo>
                    <a:cubicBezTo>
                      <a:pt x="74" y="63"/>
                      <a:pt x="79" y="61"/>
                      <a:pt x="77" y="56"/>
                    </a:cubicBezTo>
                    <a:cubicBezTo>
                      <a:pt x="75" y="53"/>
                      <a:pt x="77" y="49"/>
                      <a:pt x="79" y="45"/>
                    </a:cubicBezTo>
                    <a:cubicBezTo>
                      <a:pt x="74" y="44"/>
                      <a:pt x="67" y="30"/>
                      <a:pt x="62" y="30"/>
                    </a:cubicBezTo>
                    <a:cubicBezTo>
                      <a:pt x="58" y="30"/>
                      <a:pt x="52" y="26"/>
                      <a:pt x="53" y="19"/>
                    </a:cubicBezTo>
                    <a:cubicBezTo>
                      <a:pt x="55" y="13"/>
                      <a:pt x="42" y="12"/>
                      <a:pt x="36" y="4"/>
                    </a:cubicBezTo>
                    <a:cubicBezTo>
                      <a:pt x="34" y="3"/>
                      <a:pt x="32" y="1"/>
                      <a:pt x="29" y="0"/>
                    </a:cubicBezTo>
                    <a:cubicBezTo>
                      <a:pt x="27" y="5"/>
                      <a:pt x="25" y="8"/>
                      <a:pt x="23" y="9"/>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09" name="Freeform 1648">
                <a:extLst>
                  <a:ext uri="{FF2B5EF4-FFF2-40B4-BE49-F238E27FC236}">
                    <a16:creationId xmlns:a16="http://schemas.microsoft.com/office/drawing/2014/main" id="{B9845DC1-0668-45E4-A342-70E899995F04}"/>
                  </a:ext>
                </a:extLst>
              </p:cNvPr>
              <p:cNvSpPr>
                <a:spLocks/>
              </p:cNvSpPr>
              <p:nvPr/>
            </p:nvSpPr>
            <p:spPr bwMode="auto">
              <a:xfrm>
                <a:off x="3500561" y="3162405"/>
                <a:ext cx="71440" cy="84140"/>
              </a:xfrm>
              <a:custGeom>
                <a:avLst/>
                <a:gdLst>
                  <a:gd name="T0" fmla="*/ 3 w 55"/>
                  <a:gd name="T1" fmla="*/ 30 h 68"/>
                  <a:gd name="T2" fmla="*/ 5 w 55"/>
                  <a:gd name="T3" fmla="*/ 53 h 68"/>
                  <a:gd name="T4" fmla="*/ 0 w 55"/>
                  <a:gd name="T5" fmla="*/ 62 h 68"/>
                  <a:gd name="T6" fmla="*/ 16 w 55"/>
                  <a:gd name="T7" fmla="*/ 65 h 68"/>
                  <a:gd name="T8" fmla="*/ 34 w 55"/>
                  <a:gd name="T9" fmla="*/ 57 h 68"/>
                  <a:gd name="T10" fmla="*/ 55 w 55"/>
                  <a:gd name="T11" fmla="*/ 29 h 68"/>
                  <a:gd name="T12" fmla="*/ 55 w 55"/>
                  <a:gd name="T13" fmla="*/ 28 h 68"/>
                  <a:gd name="T14" fmla="*/ 25 w 55"/>
                  <a:gd name="T15" fmla="*/ 5 h 68"/>
                  <a:gd name="T16" fmla="*/ 10 w 55"/>
                  <a:gd name="T17" fmla="*/ 0 h 68"/>
                  <a:gd name="T18" fmla="*/ 7 w 55"/>
                  <a:gd name="T19" fmla="*/ 9 h 68"/>
                  <a:gd name="T20" fmla="*/ 3 w 55"/>
                  <a:gd name="T21" fmla="*/ 3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5" h="68">
                    <a:moveTo>
                      <a:pt x="3" y="30"/>
                    </a:moveTo>
                    <a:cubicBezTo>
                      <a:pt x="7" y="38"/>
                      <a:pt x="7" y="51"/>
                      <a:pt x="5" y="53"/>
                    </a:cubicBezTo>
                    <a:cubicBezTo>
                      <a:pt x="5" y="55"/>
                      <a:pt x="2" y="58"/>
                      <a:pt x="0" y="62"/>
                    </a:cubicBezTo>
                    <a:cubicBezTo>
                      <a:pt x="3" y="65"/>
                      <a:pt x="8" y="67"/>
                      <a:pt x="16" y="65"/>
                    </a:cubicBezTo>
                    <a:cubicBezTo>
                      <a:pt x="26" y="62"/>
                      <a:pt x="31" y="68"/>
                      <a:pt x="34" y="57"/>
                    </a:cubicBezTo>
                    <a:cubicBezTo>
                      <a:pt x="37" y="48"/>
                      <a:pt x="48" y="36"/>
                      <a:pt x="55" y="29"/>
                    </a:cubicBezTo>
                    <a:cubicBezTo>
                      <a:pt x="55" y="29"/>
                      <a:pt x="55" y="29"/>
                      <a:pt x="55" y="28"/>
                    </a:cubicBezTo>
                    <a:cubicBezTo>
                      <a:pt x="48" y="25"/>
                      <a:pt x="36" y="7"/>
                      <a:pt x="25" y="5"/>
                    </a:cubicBezTo>
                    <a:cubicBezTo>
                      <a:pt x="20" y="4"/>
                      <a:pt x="15" y="2"/>
                      <a:pt x="10" y="0"/>
                    </a:cubicBezTo>
                    <a:cubicBezTo>
                      <a:pt x="9" y="5"/>
                      <a:pt x="7" y="8"/>
                      <a:pt x="7" y="9"/>
                    </a:cubicBezTo>
                    <a:cubicBezTo>
                      <a:pt x="3" y="12"/>
                      <a:pt x="0" y="22"/>
                      <a:pt x="3" y="30"/>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10" name="Freeform 1649">
                <a:extLst>
                  <a:ext uri="{FF2B5EF4-FFF2-40B4-BE49-F238E27FC236}">
                    <a16:creationId xmlns:a16="http://schemas.microsoft.com/office/drawing/2014/main" id="{0F98E0C6-F6DA-4007-8F13-4182211B35B7}"/>
                  </a:ext>
                </a:extLst>
              </p:cNvPr>
              <p:cNvSpPr>
                <a:spLocks noEditPoints="1"/>
              </p:cNvSpPr>
              <p:nvPr/>
            </p:nvSpPr>
            <p:spPr bwMode="auto">
              <a:xfrm>
                <a:off x="2648043" y="3257659"/>
                <a:ext cx="377838" cy="147642"/>
              </a:xfrm>
              <a:custGeom>
                <a:avLst/>
                <a:gdLst>
                  <a:gd name="T0" fmla="*/ 286 w 295"/>
                  <a:gd name="T1" fmla="*/ 30 h 119"/>
                  <a:gd name="T2" fmla="*/ 274 w 295"/>
                  <a:gd name="T3" fmla="*/ 20 h 119"/>
                  <a:gd name="T4" fmla="*/ 260 w 295"/>
                  <a:gd name="T5" fmla="*/ 20 h 119"/>
                  <a:gd name="T6" fmla="*/ 249 w 295"/>
                  <a:gd name="T7" fmla="*/ 12 h 119"/>
                  <a:gd name="T8" fmla="*/ 228 w 295"/>
                  <a:gd name="T9" fmla="*/ 0 h 119"/>
                  <a:gd name="T10" fmla="*/ 228 w 295"/>
                  <a:gd name="T11" fmla="*/ 3 h 119"/>
                  <a:gd name="T12" fmla="*/ 215 w 295"/>
                  <a:gd name="T13" fmla="*/ 9 h 119"/>
                  <a:gd name="T14" fmla="*/ 209 w 295"/>
                  <a:gd name="T15" fmla="*/ 22 h 119"/>
                  <a:gd name="T16" fmla="*/ 202 w 295"/>
                  <a:gd name="T17" fmla="*/ 32 h 119"/>
                  <a:gd name="T18" fmla="*/ 197 w 295"/>
                  <a:gd name="T19" fmla="*/ 42 h 119"/>
                  <a:gd name="T20" fmla="*/ 193 w 295"/>
                  <a:gd name="T21" fmla="*/ 54 h 119"/>
                  <a:gd name="T22" fmla="*/ 192 w 295"/>
                  <a:gd name="T23" fmla="*/ 66 h 119"/>
                  <a:gd name="T24" fmla="*/ 202 w 295"/>
                  <a:gd name="T25" fmla="*/ 75 h 119"/>
                  <a:gd name="T26" fmla="*/ 211 w 295"/>
                  <a:gd name="T27" fmla="*/ 76 h 119"/>
                  <a:gd name="T28" fmla="*/ 203 w 295"/>
                  <a:gd name="T29" fmla="*/ 87 h 119"/>
                  <a:gd name="T30" fmla="*/ 201 w 295"/>
                  <a:gd name="T31" fmla="*/ 88 h 119"/>
                  <a:gd name="T32" fmla="*/ 205 w 295"/>
                  <a:gd name="T33" fmla="*/ 97 h 119"/>
                  <a:gd name="T34" fmla="*/ 205 w 295"/>
                  <a:gd name="T35" fmla="*/ 106 h 119"/>
                  <a:gd name="T36" fmla="*/ 218 w 295"/>
                  <a:gd name="T37" fmla="*/ 109 h 119"/>
                  <a:gd name="T38" fmla="*/ 231 w 295"/>
                  <a:gd name="T39" fmla="*/ 109 h 119"/>
                  <a:gd name="T40" fmla="*/ 247 w 295"/>
                  <a:gd name="T41" fmla="*/ 80 h 119"/>
                  <a:gd name="T42" fmla="*/ 281 w 295"/>
                  <a:gd name="T43" fmla="*/ 62 h 119"/>
                  <a:gd name="T44" fmla="*/ 291 w 295"/>
                  <a:gd name="T45" fmla="*/ 44 h 119"/>
                  <a:gd name="T46" fmla="*/ 286 w 295"/>
                  <a:gd name="T47" fmla="*/ 30 h 119"/>
                  <a:gd name="T48" fmla="*/ 8 w 295"/>
                  <a:gd name="T49" fmla="*/ 25 h 119"/>
                  <a:gd name="T50" fmla="*/ 19 w 295"/>
                  <a:gd name="T51" fmla="*/ 43 h 119"/>
                  <a:gd name="T52" fmla="*/ 8 w 295"/>
                  <a:gd name="T53" fmla="*/ 25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5" h="119">
                    <a:moveTo>
                      <a:pt x="286" y="30"/>
                    </a:moveTo>
                    <a:cubicBezTo>
                      <a:pt x="280" y="23"/>
                      <a:pt x="275" y="18"/>
                      <a:pt x="274" y="20"/>
                    </a:cubicBezTo>
                    <a:cubicBezTo>
                      <a:pt x="272" y="23"/>
                      <a:pt x="265" y="23"/>
                      <a:pt x="260" y="20"/>
                    </a:cubicBezTo>
                    <a:cubicBezTo>
                      <a:pt x="255" y="18"/>
                      <a:pt x="253" y="12"/>
                      <a:pt x="249" y="12"/>
                    </a:cubicBezTo>
                    <a:cubicBezTo>
                      <a:pt x="246" y="12"/>
                      <a:pt x="234" y="6"/>
                      <a:pt x="228" y="0"/>
                    </a:cubicBezTo>
                    <a:cubicBezTo>
                      <a:pt x="227" y="1"/>
                      <a:pt x="227" y="2"/>
                      <a:pt x="228" y="3"/>
                    </a:cubicBezTo>
                    <a:cubicBezTo>
                      <a:pt x="228" y="6"/>
                      <a:pt x="222" y="8"/>
                      <a:pt x="215" y="9"/>
                    </a:cubicBezTo>
                    <a:cubicBezTo>
                      <a:pt x="209" y="9"/>
                      <a:pt x="209" y="17"/>
                      <a:pt x="209" y="22"/>
                    </a:cubicBezTo>
                    <a:cubicBezTo>
                      <a:pt x="209" y="27"/>
                      <a:pt x="204" y="27"/>
                      <a:pt x="202" y="32"/>
                    </a:cubicBezTo>
                    <a:cubicBezTo>
                      <a:pt x="199" y="38"/>
                      <a:pt x="202" y="39"/>
                      <a:pt x="197" y="42"/>
                    </a:cubicBezTo>
                    <a:cubicBezTo>
                      <a:pt x="192" y="44"/>
                      <a:pt x="190" y="49"/>
                      <a:pt x="193" y="54"/>
                    </a:cubicBezTo>
                    <a:cubicBezTo>
                      <a:pt x="196" y="58"/>
                      <a:pt x="193" y="63"/>
                      <a:pt x="192" y="66"/>
                    </a:cubicBezTo>
                    <a:cubicBezTo>
                      <a:pt x="191" y="68"/>
                      <a:pt x="197" y="69"/>
                      <a:pt x="202" y="75"/>
                    </a:cubicBezTo>
                    <a:cubicBezTo>
                      <a:pt x="208" y="80"/>
                      <a:pt x="208" y="73"/>
                      <a:pt x="211" y="76"/>
                    </a:cubicBezTo>
                    <a:cubicBezTo>
                      <a:pt x="213" y="80"/>
                      <a:pt x="209" y="87"/>
                      <a:pt x="203" y="87"/>
                    </a:cubicBezTo>
                    <a:cubicBezTo>
                      <a:pt x="202" y="87"/>
                      <a:pt x="202" y="88"/>
                      <a:pt x="201" y="88"/>
                    </a:cubicBezTo>
                    <a:cubicBezTo>
                      <a:pt x="205" y="91"/>
                      <a:pt x="206" y="95"/>
                      <a:pt x="205" y="97"/>
                    </a:cubicBezTo>
                    <a:cubicBezTo>
                      <a:pt x="202" y="101"/>
                      <a:pt x="200" y="101"/>
                      <a:pt x="205" y="106"/>
                    </a:cubicBezTo>
                    <a:cubicBezTo>
                      <a:pt x="210" y="111"/>
                      <a:pt x="214" y="103"/>
                      <a:pt x="218" y="109"/>
                    </a:cubicBezTo>
                    <a:cubicBezTo>
                      <a:pt x="223" y="115"/>
                      <a:pt x="226" y="119"/>
                      <a:pt x="231" y="109"/>
                    </a:cubicBezTo>
                    <a:cubicBezTo>
                      <a:pt x="235" y="98"/>
                      <a:pt x="239" y="83"/>
                      <a:pt x="247" y="80"/>
                    </a:cubicBezTo>
                    <a:cubicBezTo>
                      <a:pt x="255" y="78"/>
                      <a:pt x="272" y="75"/>
                      <a:pt x="281" y="62"/>
                    </a:cubicBezTo>
                    <a:cubicBezTo>
                      <a:pt x="291" y="49"/>
                      <a:pt x="286" y="48"/>
                      <a:pt x="291" y="44"/>
                    </a:cubicBezTo>
                    <a:cubicBezTo>
                      <a:pt x="295" y="40"/>
                      <a:pt x="293" y="38"/>
                      <a:pt x="286" y="30"/>
                    </a:cubicBezTo>
                    <a:close/>
                    <a:moveTo>
                      <a:pt x="8" y="25"/>
                    </a:moveTo>
                    <a:cubicBezTo>
                      <a:pt x="0" y="37"/>
                      <a:pt x="16" y="48"/>
                      <a:pt x="19" y="43"/>
                    </a:cubicBezTo>
                    <a:cubicBezTo>
                      <a:pt x="23" y="37"/>
                      <a:pt x="16" y="13"/>
                      <a:pt x="8" y="25"/>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11" name="Freeform 1650">
                <a:extLst>
                  <a:ext uri="{FF2B5EF4-FFF2-40B4-BE49-F238E27FC236}">
                    <a16:creationId xmlns:a16="http://schemas.microsoft.com/office/drawing/2014/main" id="{56DEE5C5-6947-4195-8784-D123027588A0}"/>
                  </a:ext>
                </a:extLst>
              </p:cNvPr>
              <p:cNvSpPr>
                <a:spLocks/>
              </p:cNvSpPr>
              <p:nvPr/>
            </p:nvSpPr>
            <p:spPr bwMode="auto">
              <a:xfrm>
                <a:off x="3327517" y="3046514"/>
                <a:ext cx="28576" cy="22226"/>
              </a:xfrm>
              <a:custGeom>
                <a:avLst/>
                <a:gdLst>
                  <a:gd name="T0" fmla="*/ 5 w 22"/>
                  <a:gd name="T1" fmla="*/ 16 h 18"/>
                  <a:gd name="T2" fmla="*/ 4 w 22"/>
                  <a:gd name="T3" fmla="*/ 7 h 18"/>
                  <a:gd name="T4" fmla="*/ 17 w 22"/>
                  <a:gd name="T5" fmla="*/ 4 h 18"/>
                  <a:gd name="T6" fmla="*/ 18 w 22"/>
                  <a:gd name="T7" fmla="*/ 14 h 18"/>
                  <a:gd name="T8" fmla="*/ 5 w 22"/>
                  <a:gd name="T9" fmla="*/ 16 h 18"/>
                </a:gdLst>
                <a:ahLst/>
                <a:cxnLst>
                  <a:cxn ang="0">
                    <a:pos x="T0" y="T1"/>
                  </a:cxn>
                  <a:cxn ang="0">
                    <a:pos x="T2" y="T3"/>
                  </a:cxn>
                  <a:cxn ang="0">
                    <a:pos x="T4" y="T5"/>
                  </a:cxn>
                  <a:cxn ang="0">
                    <a:pos x="T6" y="T7"/>
                  </a:cxn>
                  <a:cxn ang="0">
                    <a:pos x="T8" y="T9"/>
                  </a:cxn>
                </a:cxnLst>
                <a:rect l="0" t="0" r="r" b="b"/>
                <a:pathLst>
                  <a:path w="22" h="18">
                    <a:moveTo>
                      <a:pt x="5" y="16"/>
                    </a:moveTo>
                    <a:cubicBezTo>
                      <a:pt x="2" y="13"/>
                      <a:pt x="8" y="9"/>
                      <a:pt x="4" y="7"/>
                    </a:cubicBezTo>
                    <a:cubicBezTo>
                      <a:pt x="0" y="6"/>
                      <a:pt x="13" y="0"/>
                      <a:pt x="17" y="4"/>
                    </a:cubicBezTo>
                    <a:cubicBezTo>
                      <a:pt x="21" y="7"/>
                      <a:pt x="22" y="12"/>
                      <a:pt x="18" y="14"/>
                    </a:cubicBezTo>
                    <a:cubicBezTo>
                      <a:pt x="15" y="15"/>
                      <a:pt x="7" y="18"/>
                      <a:pt x="5" y="16"/>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12" name="Freeform 1651">
                <a:extLst>
                  <a:ext uri="{FF2B5EF4-FFF2-40B4-BE49-F238E27FC236}">
                    <a16:creationId xmlns:a16="http://schemas.microsoft.com/office/drawing/2014/main" id="{EE15C115-B49A-4820-A3FA-BC3D6E2AE1D3}"/>
                  </a:ext>
                </a:extLst>
              </p:cNvPr>
              <p:cNvSpPr>
                <a:spLocks noEditPoints="1"/>
              </p:cNvSpPr>
              <p:nvPr/>
            </p:nvSpPr>
            <p:spPr bwMode="auto">
              <a:xfrm>
                <a:off x="5321488" y="2290839"/>
                <a:ext cx="425465" cy="163518"/>
              </a:xfrm>
              <a:custGeom>
                <a:avLst/>
                <a:gdLst>
                  <a:gd name="T0" fmla="*/ 322 w 331"/>
                  <a:gd name="T1" fmla="*/ 91 h 131"/>
                  <a:gd name="T2" fmla="*/ 322 w 331"/>
                  <a:gd name="T3" fmla="*/ 73 h 131"/>
                  <a:gd name="T4" fmla="*/ 321 w 331"/>
                  <a:gd name="T5" fmla="*/ 58 h 131"/>
                  <a:gd name="T6" fmla="*/ 326 w 331"/>
                  <a:gd name="T7" fmla="*/ 49 h 131"/>
                  <a:gd name="T8" fmla="*/ 323 w 331"/>
                  <a:gd name="T9" fmla="*/ 42 h 131"/>
                  <a:gd name="T10" fmla="*/ 309 w 331"/>
                  <a:gd name="T11" fmla="*/ 37 h 131"/>
                  <a:gd name="T12" fmla="*/ 305 w 331"/>
                  <a:gd name="T13" fmla="*/ 21 h 131"/>
                  <a:gd name="T14" fmla="*/ 292 w 331"/>
                  <a:gd name="T15" fmla="*/ 12 h 131"/>
                  <a:gd name="T16" fmla="*/ 274 w 331"/>
                  <a:gd name="T17" fmla="*/ 12 h 131"/>
                  <a:gd name="T18" fmla="*/ 241 w 331"/>
                  <a:gd name="T19" fmla="*/ 23 h 131"/>
                  <a:gd name="T20" fmla="*/ 210 w 331"/>
                  <a:gd name="T21" fmla="*/ 24 h 131"/>
                  <a:gd name="T22" fmla="*/ 189 w 331"/>
                  <a:gd name="T23" fmla="*/ 17 h 131"/>
                  <a:gd name="T24" fmla="*/ 174 w 331"/>
                  <a:gd name="T25" fmla="*/ 10 h 131"/>
                  <a:gd name="T26" fmla="*/ 147 w 331"/>
                  <a:gd name="T27" fmla="*/ 3 h 131"/>
                  <a:gd name="T28" fmla="*/ 94 w 331"/>
                  <a:gd name="T29" fmla="*/ 19 h 131"/>
                  <a:gd name="T30" fmla="*/ 55 w 331"/>
                  <a:gd name="T31" fmla="*/ 21 h 131"/>
                  <a:gd name="T32" fmla="*/ 46 w 331"/>
                  <a:gd name="T33" fmla="*/ 35 h 131"/>
                  <a:gd name="T34" fmla="*/ 9 w 331"/>
                  <a:gd name="T35" fmla="*/ 38 h 131"/>
                  <a:gd name="T36" fmla="*/ 6 w 331"/>
                  <a:gd name="T37" fmla="*/ 51 h 131"/>
                  <a:gd name="T38" fmla="*/ 13 w 331"/>
                  <a:gd name="T39" fmla="*/ 56 h 131"/>
                  <a:gd name="T40" fmla="*/ 15 w 331"/>
                  <a:gd name="T41" fmla="*/ 69 h 131"/>
                  <a:gd name="T42" fmla="*/ 15 w 331"/>
                  <a:gd name="T43" fmla="*/ 81 h 131"/>
                  <a:gd name="T44" fmla="*/ 15 w 331"/>
                  <a:gd name="T45" fmla="*/ 91 h 131"/>
                  <a:gd name="T46" fmla="*/ 24 w 331"/>
                  <a:gd name="T47" fmla="*/ 100 h 131"/>
                  <a:gd name="T48" fmla="*/ 35 w 331"/>
                  <a:gd name="T49" fmla="*/ 107 h 131"/>
                  <a:gd name="T50" fmla="*/ 44 w 331"/>
                  <a:gd name="T51" fmla="*/ 110 h 131"/>
                  <a:gd name="T52" fmla="*/ 55 w 331"/>
                  <a:gd name="T53" fmla="*/ 121 h 131"/>
                  <a:gd name="T54" fmla="*/ 78 w 331"/>
                  <a:gd name="T55" fmla="*/ 117 h 131"/>
                  <a:gd name="T56" fmla="*/ 92 w 331"/>
                  <a:gd name="T57" fmla="*/ 110 h 131"/>
                  <a:gd name="T58" fmla="*/ 116 w 331"/>
                  <a:gd name="T59" fmla="*/ 124 h 131"/>
                  <a:gd name="T60" fmla="*/ 135 w 331"/>
                  <a:gd name="T61" fmla="*/ 121 h 131"/>
                  <a:gd name="T62" fmla="*/ 151 w 331"/>
                  <a:gd name="T63" fmla="*/ 111 h 131"/>
                  <a:gd name="T64" fmla="*/ 165 w 331"/>
                  <a:gd name="T65" fmla="*/ 114 h 131"/>
                  <a:gd name="T66" fmla="*/ 178 w 331"/>
                  <a:gd name="T67" fmla="*/ 111 h 131"/>
                  <a:gd name="T68" fmla="*/ 173 w 331"/>
                  <a:gd name="T69" fmla="*/ 125 h 131"/>
                  <a:gd name="T70" fmla="*/ 174 w 331"/>
                  <a:gd name="T71" fmla="*/ 131 h 131"/>
                  <a:gd name="T72" fmla="*/ 184 w 331"/>
                  <a:gd name="T73" fmla="*/ 118 h 131"/>
                  <a:gd name="T74" fmla="*/ 191 w 331"/>
                  <a:gd name="T75" fmla="*/ 114 h 131"/>
                  <a:gd name="T76" fmla="*/ 207 w 331"/>
                  <a:gd name="T77" fmla="*/ 114 h 131"/>
                  <a:gd name="T78" fmla="*/ 218 w 331"/>
                  <a:gd name="T79" fmla="*/ 112 h 131"/>
                  <a:gd name="T80" fmla="*/ 239 w 331"/>
                  <a:gd name="T81" fmla="*/ 113 h 131"/>
                  <a:gd name="T82" fmla="*/ 262 w 331"/>
                  <a:gd name="T83" fmla="*/ 106 h 131"/>
                  <a:gd name="T84" fmla="*/ 282 w 331"/>
                  <a:gd name="T85" fmla="*/ 103 h 131"/>
                  <a:gd name="T86" fmla="*/ 288 w 331"/>
                  <a:gd name="T87" fmla="*/ 105 h 131"/>
                  <a:gd name="T88" fmla="*/ 296 w 331"/>
                  <a:gd name="T89" fmla="*/ 99 h 131"/>
                  <a:gd name="T90" fmla="*/ 312 w 331"/>
                  <a:gd name="T91" fmla="*/ 102 h 131"/>
                  <a:gd name="T92" fmla="*/ 330 w 331"/>
                  <a:gd name="T93" fmla="*/ 105 h 131"/>
                  <a:gd name="T94" fmla="*/ 322 w 331"/>
                  <a:gd name="T95" fmla="*/ 91 h 131"/>
                  <a:gd name="T96" fmla="*/ 28 w 331"/>
                  <a:gd name="T97" fmla="*/ 24 h 131"/>
                  <a:gd name="T98" fmla="*/ 52 w 331"/>
                  <a:gd name="T99" fmla="*/ 22 h 131"/>
                  <a:gd name="T100" fmla="*/ 39 w 331"/>
                  <a:gd name="T101" fmla="*/ 11 h 131"/>
                  <a:gd name="T102" fmla="*/ 34 w 331"/>
                  <a:gd name="T103" fmla="*/ 2 h 131"/>
                  <a:gd name="T104" fmla="*/ 27 w 331"/>
                  <a:gd name="T105" fmla="*/ 3 h 131"/>
                  <a:gd name="T106" fmla="*/ 9 w 331"/>
                  <a:gd name="T107" fmla="*/ 3 h 131"/>
                  <a:gd name="T108" fmla="*/ 11 w 331"/>
                  <a:gd name="T109" fmla="*/ 15 h 131"/>
                  <a:gd name="T110" fmla="*/ 6 w 331"/>
                  <a:gd name="T111" fmla="*/ 23 h 131"/>
                  <a:gd name="T112" fmla="*/ 2 w 331"/>
                  <a:gd name="T113" fmla="*/ 29 h 131"/>
                  <a:gd name="T114" fmla="*/ 12 w 331"/>
                  <a:gd name="T115" fmla="*/ 34 h 131"/>
                  <a:gd name="T116" fmla="*/ 28 w 331"/>
                  <a:gd name="T117" fmla="*/ 24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31" h="131">
                    <a:moveTo>
                      <a:pt x="322" y="91"/>
                    </a:moveTo>
                    <a:cubicBezTo>
                      <a:pt x="319" y="91"/>
                      <a:pt x="323" y="75"/>
                      <a:pt x="322" y="73"/>
                    </a:cubicBezTo>
                    <a:cubicBezTo>
                      <a:pt x="321" y="70"/>
                      <a:pt x="317" y="58"/>
                      <a:pt x="321" y="58"/>
                    </a:cubicBezTo>
                    <a:cubicBezTo>
                      <a:pt x="325" y="58"/>
                      <a:pt x="321" y="49"/>
                      <a:pt x="326" y="49"/>
                    </a:cubicBezTo>
                    <a:cubicBezTo>
                      <a:pt x="325" y="46"/>
                      <a:pt x="324" y="43"/>
                      <a:pt x="323" y="42"/>
                    </a:cubicBezTo>
                    <a:cubicBezTo>
                      <a:pt x="320" y="40"/>
                      <a:pt x="312" y="44"/>
                      <a:pt x="309" y="37"/>
                    </a:cubicBezTo>
                    <a:cubicBezTo>
                      <a:pt x="306" y="29"/>
                      <a:pt x="309" y="28"/>
                      <a:pt x="305" y="21"/>
                    </a:cubicBezTo>
                    <a:cubicBezTo>
                      <a:pt x="300" y="15"/>
                      <a:pt x="298" y="9"/>
                      <a:pt x="292" y="12"/>
                    </a:cubicBezTo>
                    <a:cubicBezTo>
                      <a:pt x="289" y="13"/>
                      <a:pt x="282" y="13"/>
                      <a:pt x="274" y="12"/>
                    </a:cubicBezTo>
                    <a:cubicBezTo>
                      <a:pt x="265" y="20"/>
                      <a:pt x="247" y="25"/>
                      <a:pt x="241" y="23"/>
                    </a:cubicBezTo>
                    <a:cubicBezTo>
                      <a:pt x="234" y="20"/>
                      <a:pt x="220" y="24"/>
                      <a:pt x="210" y="24"/>
                    </a:cubicBezTo>
                    <a:cubicBezTo>
                      <a:pt x="200" y="24"/>
                      <a:pt x="197" y="17"/>
                      <a:pt x="189" y="17"/>
                    </a:cubicBezTo>
                    <a:cubicBezTo>
                      <a:pt x="181" y="18"/>
                      <a:pt x="181" y="10"/>
                      <a:pt x="174" y="10"/>
                    </a:cubicBezTo>
                    <a:cubicBezTo>
                      <a:pt x="166" y="10"/>
                      <a:pt x="172" y="6"/>
                      <a:pt x="147" y="3"/>
                    </a:cubicBezTo>
                    <a:cubicBezTo>
                      <a:pt x="123" y="0"/>
                      <a:pt x="102" y="13"/>
                      <a:pt x="94" y="19"/>
                    </a:cubicBezTo>
                    <a:cubicBezTo>
                      <a:pt x="86" y="26"/>
                      <a:pt x="58" y="20"/>
                      <a:pt x="55" y="21"/>
                    </a:cubicBezTo>
                    <a:cubicBezTo>
                      <a:pt x="53" y="23"/>
                      <a:pt x="56" y="31"/>
                      <a:pt x="46" y="35"/>
                    </a:cubicBezTo>
                    <a:cubicBezTo>
                      <a:pt x="37" y="39"/>
                      <a:pt x="16" y="35"/>
                      <a:pt x="9" y="38"/>
                    </a:cubicBezTo>
                    <a:cubicBezTo>
                      <a:pt x="2" y="41"/>
                      <a:pt x="0" y="52"/>
                      <a:pt x="6" y="51"/>
                    </a:cubicBezTo>
                    <a:cubicBezTo>
                      <a:pt x="12" y="51"/>
                      <a:pt x="15" y="54"/>
                      <a:pt x="13" y="56"/>
                    </a:cubicBezTo>
                    <a:cubicBezTo>
                      <a:pt x="11" y="59"/>
                      <a:pt x="18" y="66"/>
                      <a:pt x="15" y="69"/>
                    </a:cubicBezTo>
                    <a:cubicBezTo>
                      <a:pt x="11" y="72"/>
                      <a:pt x="11" y="78"/>
                      <a:pt x="15" y="81"/>
                    </a:cubicBezTo>
                    <a:cubicBezTo>
                      <a:pt x="19" y="85"/>
                      <a:pt x="20" y="90"/>
                      <a:pt x="15" y="91"/>
                    </a:cubicBezTo>
                    <a:cubicBezTo>
                      <a:pt x="10" y="92"/>
                      <a:pt x="24" y="98"/>
                      <a:pt x="24" y="100"/>
                    </a:cubicBezTo>
                    <a:cubicBezTo>
                      <a:pt x="24" y="103"/>
                      <a:pt x="35" y="104"/>
                      <a:pt x="35" y="107"/>
                    </a:cubicBezTo>
                    <a:cubicBezTo>
                      <a:pt x="35" y="110"/>
                      <a:pt x="39" y="111"/>
                      <a:pt x="44" y="110"/>
                    </a:cubicBezTo>
                    <a:cubicBezTo>
                      <a:pt x="50" y="108"/>
                      <a:pt x="52" y="116"/>
                      <a:pt x="55" y="121"/>
                    </a:cubicBezTo>
                    <a:cubicBezTo>
                      <a:pt x="59" y="126"/>
                      <a:pt x="78" y="123"/>
                      <a:pt x="78" y="117"/>
                    </a:cubicBezTo>
                    <a:cubicBezTo>
                      <a:pt x="78" y="111"/>
                      <a:pt x="84" y="110"/>
                      <a:pt x="92" y="110"/>
                    </a:cubicBezTo>
                    <a:cubicBezTo>
                      <a:pt x="101" y="111"/>
                      <a:pt x="112" y="123"/>
                      <a:pt x="116" y="124"/>
                    </a:cubicBezTo>
                    <a:cubicBezTo>
                      <a:pt x="120" y="126"/>
                      <a:pt x="129" y="121"/>
                      <a:pt x="135" y="121"/>
                    </a:cubicBezTo>
                    <a:cubicBezTo>
                      <a:pt x="140" y="121"/>
                      <a:pt x="148" y="113"/>
                      <a:pt x="151" y="111"/>
                    </a:cubicBezTo>
                    <a:cubicBezTo>
                      <a:pt x="154" y="109"/>
                      <a:pt x="160" y="117"/>
                      <a:pt x="165" y="114"/>
                    </a:cubicBezTo>
                    <a:cubicBezTo>
                      <a:pt x="169" y="112"/>
                      <a:pt x="175" y="109"/>
                      <a:pt x="178" y="111"/>
                    </a:cubicBezTo>
                    <a:cubicBezTo>
                      <a:pt x="181" y="112"/>
                      <a:pt x="170" y="121"/>
                      <a:pt x="173" y="125"/>
                    </a:cubicBezTo>
                    <a:cubicBezTo>
                      <a:pt x="175" y="126"/>
                      <a:pt x="174" y="129"/>
                      <a:pt x="174" y="131"/>
                    </a:cubicBezTo>
                    <a:cubicBezTo>
                      <a:pt x="185" y="129"/>
                      <a:pt x="184" y="122"/>
                      <a:pt x="184" y="118"/>
                    </a:cubicBezTo>
                    <a:cubicBezTo>
                      <a:pt x="185" y="115"/>
                      <a:pt x="188" y="112"/>
                      <a:pt x="191" y="114"/>
                    </a:cubicBezTo>
                    <a:cubicBezTo>
                      <a:pt x="195" y="117"/>
                      <a:pt x="200" y="118"/>
                      <a:pt x="207" y="114"/>
                    </a:cubicBezTo>
                    <a:cubicBezTo>
                      <a:pt x="215" y="111"/>
                      <a:pt x="216" y="109"/>
                      <a:pt x="218" y="112"/>
                    </a:cubicBezTo>
                    <a:cubicBezTo>
                      <a:pt x="221" y="116"/>
                      <a:pt x="227" y="113"/>
                      <a:pt x="239" y="113"/>
                    </a:cubicBezTo>
                    <a:cubicBezTo>
                      <a:pt x="250" y="113"/>
                      <a:pt x="252" y="105"/>
                      <a:pt x="262" y="106"/>
                    </a:cubicBezTo>
                    <a:cubicBezTo>
                      <a:pt x="273" y="107"/>
                      <a:pt x="282" y="103"/>
                      <a:pt x="282" y="103"/>
                    </a:cubicBezTo>
                    <a:cubicBezTo>
                      <a:pt x="288" y="105"/>
                      <a:pt x="288" y="105"/>
                      <a:pt x="288" y="105"/>
                    </a:cubicBezTo>
                    <a:cubicBezTo>
                      <a:pt x="291" y="103"/>
                      <a:pt x="291" y="100"/>
                      <a:pt x="296" y="99"/>
                    </a:cubicBezTo>
                    <a:cubicBezTo>
                      <a:pt x="305" y="98"/>
                      <a:pt x="308" y="104"/>
                      <a:pt x="312" y="102"/>
                    </a:cubicBezTo>
                    <a:cubicBezTo>
                      <a:pt x="316" y="100"/>
                      <a:pt x="329" y="114"/>
                      <a:pt x="330" y="105"/>
                    </a:cubicBezTo>
                    <a:cubicBezTo>
                      <a:pt x="331" y="103"/>
                      <a:pt x="325" y="92"/>
                      <a:pt x="322" y="91"/>
                    </a:cubicBezTo>
                    <a:close/>
                    <a:moveTo>
                      <a:pt x="28" y="24"/>
                    </a:moveTo>
                    <a:cubicBezTo>
                      <a:pt x="35" y="22"/>
                      <a:pt x="49" y="25"/>
                      <a:pt x="52" y="22"/>
                    </a:cubicBezTo>
                    <a:cubicBezTo>
                      <a:pt x="56" y="19"/>
                      <a:pt x="43" y="15"/>
                      <a:pt x="39" y="11"/>
                    </a:cubicBezTo>
                    <a:cubicBezTo>
                      <a:pt x="36" y="9"/>
                      <a:pt x="35" y="5"/>
                      <a:pt x="34" y="2"/>
                    </a:cubicBezTo>
                    <a:cubicBezTo>
                      <a:pt x="32" y="3"/>
                      <a:pt x="30" y="4"/>
                      <a:pt x="27" y="3"/>
                    </a:cubicBezTo>
                    <a:cubicBezTo>
                      <a:pt x="23" y="1"/>
                      <a:pt x="11" y="2"/>
                      <a:pt x="9" y="3"/>
                    </a:cubicBezTo>
                    <a:cubicBezTo>
                      <a:pt x="7" y="4"/>
                      <a:pt x="11" y="11"/>
                      <a:pt x="11" y="15"/>
                    </a:cubicBezTo>
                    <a:cubicBezTo>
                      <a:pt x="11" y="19"/>
                      <a:pt x="6" y="20"/>
                      <a:pt x="6" y="23"/>
                    </a:cubicBezTo>
                    <a:cubicBezTo>
                      <a:pt x="6" y="25"/>
                      <a:pt x="4" y="27"/>
                      <a:pt x="2" y="29"/>
                    </a:cubicBezTo>
                    <a:cubicBezTo>
                      <a:pt x="5" y="32"/>
                      <a:pt x="8" y="34"/>
                      <a:pt x="12" y="34"/>
                    </a:cubicBezTo>
                    <a:cubicBezTo>
                      <a:pt x="19" y="34"/>
                      <a:pt x="22" y="26"/>
                      <a:pt x="28" y="24"/>
                    </a:cubicBezTo>
                    <a:close/>
                  </a:path>
                </a:pathLst>
              </a:custGeom>
              <a:solidFill>
                <a:schemeClr val="accent6">
                  <a:lumMod val="20000"/>
                  <a:lumOff val="80000"/>
                </a:schemeClr>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13" name="Freeform 1652">
                <a:extLst>
                  <a:ext uri="{FF2B5EF4-FFF2-40B4-BE49-F238E27FC236}">
                    <a16:creationId xmlns:a16="http://schemas.microsoft.com/office/drawing/2014/main" id="{DDA0AD62-B502-435E-9905-2B19C7589854}"/>
                  </a:ext>
                </a:extLst>
              </p:cNvPr>
              <p:cNvSpPr>
                <a:spLocks/>
              </p:cNvSpPr>
              <p:nvPr/>
            </p:nvSpPr>
            <p:spPr bwMode="auto">
              <a:xfrm>
                <a:off x="5072541" y="1932048"/>
                <a:ext cx="219083" cy="174631"/>
              </a:xfrm>
              <a:custGeom>
                <a:avLst/>
                <a:gdLst>
                  <a:gd name="T0" fmla="*/ 3 w 171"/>
                  <a:gd name="T1" fmla="*/ 30 h 140"/>
                  <a:gd name="T2" fmla="*/ 3 w 171"/>
                  <a:gd name="T3" fmla="*/ 49 h 140"/>
                  <a:gd name="T4" fmla="*/ 4 w 171"/>
                  <a:gd name="T5" fmla="*/ 56 h 140"/>
                  <a:gd name="T6" fmla="*/ 8 w 171"/>
                  <a:gd name="T7" fmla="*/ 64 h 140"/>
                  <a:gd name="T8" fmla="*/ 10 w 171"/>
                  <a:gd name="T9" fmla="*/ 74 h 140"/>
                  <a:gd name="T10" fmla="*/ 15 w 171"/>
                  <a:gd name="T11" fmla="*/ 88 h 140"/>
                  <a:gd name="T12" fmla="*/ 15 w 171"/>
                  <a:gd name="T13" fmla="*/ 96 h 140"/>
                  <a:gd name="T14" fmla="*/ 25 w 171"/>
                  <a:gd name="T15" fmla="*/ 102 h 140"/>
                  <a:gd name="T16" fmla="*/ 37 w 171"/>
                  <a:gd name="T17" fmla="*/ 110 h 140"/>
                  <a:gd name="T18" fmla="*/ 46 w 171"/>
                  <a:gd name="T19" fmla="*/ 114 h 140"/>
                  <a:gd name="T20" fmla="*/ 56 w 171"/>
                  <a:gd name="T21" fmla="*/ 112 h 140"/>
                  <a:gd name="T22" fmla="*/ 61 w 171"/>
                  <a:gd name="T23" fmla="*/ 119 h 140"/>
                  <a:gd name="T24" fmla="*/ 73 w 171"/>
                  <a:gd name="T25" fmla="*/ 121 h 140"/>
                  <a:gd name="T26" fmla="*/ 81 w 171"/>
                  <a:gd name="T27" fmla="*/ 132 h 140"/>
                  <a:gd name="T28" fmla="*/ 91 w 171"/>
                  <a:gd name="T29" fmla="*/ 131 h 140"/>
                  <a:gd name="T30" fmla="*/ 106 w 171"/>
                  <a:gd name="T31" fmla="*/ 132 h 140"/>
                  <a:gd name="T32" fmla="*/ 120 w 171"/>
                  <a:gd name="T33" fmla="*/ 134 h 140"/>
                  <a:gd name="T34" fmla="*/ 135 w 171"/>
                  <a:gd name="T35" fmla="*/ 137 h 140"/>
                  <a:gd name="T36" fmla="*/ 145 w 171"/>
                  <a:gd name="T37" fmla="*/ 140 h 140"/>
                  <a:gd name="T38" fmla="*/ 144 w 171"/>
                  <a:gd name="T39" fmla="*/ 128 h 140"/>
                  <a:gd name="T40" fmla="*/ 161 w 171"/>
                  <a:gd name="T41" fmla="*/ 111 h 140"/>
                  <a:gd name="T42" fmla="*/ 169 w 171"/>
                  <a:gd name="T43" fmla="*/ 105 h 140"/>
                  <a:gd name="T44" fmla="*/ 162 w 171"/>
                  <a:gd name="T45" fmla="*/ 88 h 140"/>
                  <a:gd name="T46" fmla="*/ 161 w 171"/>
                  <a:gd name="T47" fmla="*/ 72 h 140"/>
                  <a:gd name="T48" fmla="*/ 155 w 171"/>
                  <a:gd name="T49" fmla="*/ 63 h 140"/>
                  <a:gd name="T50" fmla="*/ 165 w 171"/>
                  <a:gd name="T51" fmla="*/ 54 h 140"/>
                  <a:gd name="T52" fmla="*/ 164 w 171"/>
                  <a:gd name="T53" fmla="*/ 39 h 140"/>
                  <a:gd name="T54" fmla="*/ 161 w 171"/>
                  <a:gd name="T55" fmla="*/ 26 h 140"/>
                  <a:gd name="T56" fmla="*/ 148 w 171"/>
                  <a:gd name="T57" fmla="*/ 16 h 140"/>
                  <a:gd name="T58" fmla="*/ 147 w 171"/>
                  <a:gd name="T59" fmla="*/ 15 h 140"/>
                  <a:gd name="T60" fmla="*/ 101 w 171"/>
                  <a:gd name="T61" fmla="*/ 13 h 140"/>
                  <a:gd name="T62" fmla="*/ 92 w 171"/>
                  <a:gd name="T63" fmla="*/ 10 h 140"/>
                  <a:gd name="T64" fmla="*/ 83 w 171"/>
                  <a:gd name="T65" fmla="*/ 15 h 140"/>
                  <a:gd name="T66" fmla="*/ 74 w 171"/>
                  <a:gd name="T67" fmla="*/ 4 h 140"/>
                  <a:gd name="T68" fmla="*/ 36 w 171"/>
                  <a:gd name="T69" fmla="*/ 15 h 140"/>
                  <a:gd name="T70" fmla="*/ 8 w 171"/>
                  <a:gd name="T71" fmla="*/ 24 h 140"/>
                  <a:gd name="T72" fmla="*/ 3 w 171"/>
                  <a:gd name="T73" fmla="*/ 28 h 140"/>
                  <a:gd name="T74" fmla="*/ 3 w 171"/>
                  <a:gd name="T75" fmla="*/ 3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1" h="140">
                    <a:moveTo>
                      <a:pt x="3" y="30"/>
                    </a:moveTo>
                    <a:cubicBezTo>
                      <a:pt x="4" y="33"/>
                      <a:pt x="6" y="44"/>
                      <a:pt x="3" y="49"/>
                    </a:cubicBezTo>
                    <a:cubicBezTo>
                      <a:pt x="0" y="53"/>
                      <a:pt x="1" y="54"/>
                      <a:pt x="4" y="56"/>
                    </a:cubicBezTo>
                    <a:cubicBezTo>
                      <a:pt x="7" y="57"/>
                      <a:pt x="8" y="61"/>
                      <a:pt x="8" y="64"/>
                    </a:cubicBezTo>
                    <a:cubicBezTo>
                      <a:pt x="8" y="67"/>
                      <a:pt x="10" y="67"/>
                      <a:pt x="10" y="74"/>
                    </a:cubicBezTo>
                    <a:cubicBezTo>
                      <a:pt x="11" y="80"/>
                      <a:pt x="12" y="85"/>
                      <a:pt x="15" y="88"/>
                    </a:cubicBezTo>
                    <a:cubicBezTo>
                      <a:pt x="16" y="90"/>
                      <a:pt x="16" y="93"/>
                      <a:pt x="15" y="96"/>
                    </a:cubicBezTo>
                    <a:cubicBezTo>
                      <a:pt x="18" y="98"/>
                      <a:pt x="22" y="100"/>
                      <a:pt x="25" y="102"/>
                    </a:cubicBezTo>
                    <a:cubicBezTo>
                      <a:pt x="34" y="105"/>
                      <a:pt x="36" y="107"/>
                      <a:pt x="37" y="110"/>
                    </a:cubicBezTo>
                    <a:cubicBezTo>
                      <a:pt x="38" y="113"/>
                      <a:pt x="45" y="118"/>
                      <a:pt x="46" y="114"/>
                    </a:cubicBezTo>
                    <a:cubicBezTo>
                      <a:pt x="48" y="110"/>
                      <a:pt x="53" y="112"/>
                      <a:pt x="56" y="112"/>
                    </a:cubicBezTo>
                    <a:cubicBezTo>
                      <a:pt x="60" y="112"/>
                      <a:pt x="60" y="116"/>
                      <a:pt x="61" y="119"/>
                    </a:cubicBezTo>
                    <a:cubicBezTo>
                      <a:pt x="61" y="121"/>
                      <a:pt x="70" y="120"/>
                      <a:pt x="73" y="121"/>
                    </a:cubicBezTo>
                    <a:cubicBezTo>
                      <a:pt x="75" y="123"/>
                      <a:pt x="77" y="130"/>
                      <a:pt x="81" y="132"/>
                    </a:cubicBezTo>
                    <a:cubicBezTo>
                      <a:pt x="85" y="134"/>
                      <a:pt x="88" y="129"/>
                      <a:pt x="91" y="131"/>
                    </a:cubicBezTo>
                    <a:cubicBezTo>
                      <a:pt x="94" y="132"/>
                      <a:pt x="102" y="134"/>
                      <a:pt x="106" y="132"/>
                    </a:cubicBezTo>
                    <a:cubicBezTo>
                      <a:pt x="111" y="131"/>
                      <a:pt x="114" y="134"/>
                      <a:pt x="120" y="134"/>
                    </a:cubicBezTo>
                    <a:cubicBezTo>
                      <a:pt x="126" y="133"/>
                      <a:pt x="133" y="135"/>
                      <a:pt x="135" y="137"/>
                    </a:cubicBezTo>
                    <a:cubicBezTo>
                      <a:pt x="136" y="138"/>
                      <a:pt x="141" y="139"/>
                      <a:pt x="145" y="140"/>
                    </a:cubicBezTo>
                    <a:cubicBezTo>
                      <a:pt x="146" y="137"/>
                      <a:pt x="144" y="130"/>
                      <a:pt x="144" y="128"/>
                    </a:cubicBezTo>
                    <a:cubicBezTo>
                      <a:pt x="145" y="126"/>
                      <a:pt x="159" y="114"/>
                      <a:pt x="161" y="111"/>
                    </a:cubicBezTo>
                    <a:cubicBezTo>
                      <a:pt x="163" y="109"/>
                      <a:pt x="167" y="109"/>
                      <a:pt x="169" y="105"/>
                    </a:cubicBezTo>
                    <a:cubicBezTo>
                      <a:pt x="171" y="101"/>
                      <a:pt x="163" y="90"/>
                      <a:pt x="162" y="88"/>
                    </a:cubicBezTo>
                    <a:cubicBezTo>
                      <a:pt x="160" y="85"/>
                      <a:pt x="159" y="76"/>
                      <a:pt x="161" y="72"/>
                    </a:cubicBezTo>
                    <a:cubicBezTo>
                      <a:pt x="162" y="68"/>
                      <a:pt x="155" y="66"/>
                      <a:pt x="155" y="63"/>
                    </a:cubicBezTo>
                    <a:cubicBezTo>
                      <a:pt x="155" y="60"/>
                      <a:pt x="161" y="56"/>
                      <a:pt x="165" y="54"/>
                    </a:cubicBezTo>
                    <a:cubicBezTo>
                      <a:pt x="168" y="53"/>
                      <a:pt x="167" y="42"/>
                      <a:pt x="164" y="39"/>
                    </a:cubicBezTo>
                    <a:cubicBezTo>
                      <a:pt x="161" y="36"/>
                      <a:pt x="159" y="31"/>
                      <a:pt x="161" y="26"/>
                    </a:cubicBezTo>
                    <a:cubicBezTo>
                      <a:pt x="163" y="20"/>
                      <a:pt x="150" y="16"/>
                      <a:pt x="148" y="16"/>
                    </a:cubicBezTo>
                    <a:cubicBezTo>
                      <a:pt x="147" y="16"/>
                      <a:pt x="147" y="15"/>
                      <a:pt x="147" y="15"/>
                    </a:cubicBezTo>
                    <a:cubicBezTo>
                      <a:pt x="135" y="17"/>
                      <a:pt x="103" y="14"/>
                      <a:pt x="101" y="13"/>
                    </a:cubicBezTo>
                    <a:cubicBezTo>
                      <a:pt x="100" y="12"/>
                      <a:pt x="96" y="11"/>
                      <a:pt x="92" y="10"/>
                    </a:cubicBezTo>
                    <a:cubicBezTo>
                      <a:pt x="91" y="12"/>
                      <a:pt x="87" y="15"/>
                      <a:pt x="83" y="15"/>
                    </a:cubicBezTo>
                    <a:cubicBezTo>
                      <a:pt x="75" y="15"/>
                      <a:pt x="74" y="7"/>
                      <a:pt x="74" y="4"/>
                    </a:cubicBezTo>
                    <a:cubicBezTo>
                      <a:pt x="74" y="0"/>
                      <a:pt x="44" y="7"/>
                      <a:pt x="36" y="15"/>
                    </a:cubicBezTo>
                    <a:cubicBezTo>
                      <a:pt x="28" y="23"/>
                      <a:pt x="9" y="20"/>
                      <a:pt x="8" y="24"/>
                    </a:cubicBezTo>
                    <a:cubicBezTo>
                      <a:pt x="8" y="27"/>
                      <a:pt x="5" y="29"/>
                      <a:pt x="3" y="28"/>
                    </a:cubicBezTo>
                    <a:cubicBezTo>
                      <a:pt x="3" y="29"/>
                      <a:pt x="3" y="30"/>
                      <a:pt x="3" y="30"/>
                    </a:cubicBezTo>
                    <a:close/>
                  </a:path>
                </a:pathLst>
              </a:custGeom>
              <a:solidFill>
                <a:schemeClr val="accent6">
                  <a:lumMod val="20000"/>
                  <a:lumOff val="80000"/>
                </a:schemeClr>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14" name="Freeform 1653">
                <a:extLst>
                  <a:ext uri="{FF2B5EF4-FFF2-40B4-BE49-F238E27FC236}">
                    <a16:creationId xmlns:a16="http://schemas.microsoft.com/office/drawing/2014/main" id="{F7D2C251-3FA1-4D41-86C9-78EA22B4AA5E}"/>
                  </a:ext>
                </a:extLst>
              </p:cNvPr>
              <p:cNvSpPr>
                <a:spLocks/>
              </p:cNvSpPr>
              <p:nvPr/>
            </p:nvSpPr>
            <p:spPr bwMode="auto">
              <a:xfrm>
                <a:off x="5094468" y="2203523"/>
                <a:ext cx="82553" cy="76203"/>
              </a:xfrm>
              <a:custGeom>
                <a:avLst/>
                <a:gdLst>
                  <a:gd name="T0" fmla="*/ 47 w 64"/>
                  <a:gd name="T1" fmla="*/ 56 h 61"/>
                  <a:gd name="T2" fmla="*/ 61 w 64"/>
                  <a:gd name="T3" fmla="*/ 36 h 61"/>
                  <a:gd name="T4" fmla="*/ 63 w 64"/>
                  <a:gd name="T5" fmla="*/ 13 h 61"/>
                  <a:gd name="T6" fmla="*/ 47 w 64"/>
                  <a:gd name="T7" fmla="*/ 5 h 61"/>
                  <a:gd name="T8" fmla="*/ 20 w 64"/>
                  <a:gd name="T9" fmla="*/ 2 h 61"/>
                  <a:gd name="T10" fmla="*/ 8 w 64"/>
                  <a:gd name="T11" fmla="*/ 4 h 61"/>
                  <a:gd name="T12" fmla="*/ 1 w 64"/>
                  <a:gd name="T13" fmla="*/ 9 h 61"/>
                  <a:gd name="T14" fmla="*/ 9 w 64"/>
                  <a:gd name="T15" fmla="*/ 21 h 61"/>
                  <a:gd name="T16" fmla="*/ 23 w 64"/>
                  <a:gd name="T17" fmla="*/ 39 h 61"/>
                  <a:gd name="T18" fmla="*/ 38 w 64"/>
                  <a:gd name="T19" fmla="*/ 55 h 61"/>
                  <a:gd name="T20" fmla="*/ 47 w 64"/>
                  <a:gd name="T21" fmla="*/ 61 h 61"/>
                  <a:gd name="T22" fmla="*/ 47 w 64"/>
                  <a:gd name="T23" fmla="*/ 56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 h="61">
                    <a:moveTo>
                      <a:pt x="47" y="56"/>
                    </a:moveTo>
                    <a:cubicBezTo>
                      <a:pt x="47" y="52"/>
                      <a:pt x="58" y="36"/>
                      <a:pt x="61" y="36"/>
                    </a:cubicBezTo>
                    <a:cubicBezTo>
                      <a:pt x="63" y="36"/>
                      <a:pt x="64" y="21"/>
                      <a:pt x="63" y="13"/>
                    </a:cubicBezTo>
                    <a:cubicBezTo>
                      <a:pt x="54" y="7"/>
                      <a:pt x="47" y="5"/>
                      <a:pt x="47" y="5"/>
                    </a:cubicBezTo>
                    <a:cubicBezTo>
                      <a:pt x="47" y="5"/>
                      <a:pt x="24" y="4"/>
                      <a:pt x="20" y="2"/>
                    </a:cubicBezTo>
                    <a:cubicBezTo>
                      <a:pt x="16" y="0"/>
                      <a:pt x="12" y="7"/>
                      <a:pt x="8" y="4"/>
                    </a:cubicBezTo>
                    <a:cubicBezTo>
                      <a:pt x="5" y="2"/>
                      <a:pt x="0" y="5"/>
                      <a:pt x="1" y="9"/>
                    </a:cubicBezTo>
                    <a:cubicBezTo>
                      <a:pt x="1" y="13"/>
                      <a:pt x="9" y="15"/>
                      <a:pt x="9" y="21"/>
                    </a:cubicBezTo>
                    <a:cubicBezTo>
                      <a:pt x="9" y="27"/>
                      <a:pt x="24" y="35"/>
                      <a:pt x="23" y="39"/>
                    </a:cubicBezTo>
                    <a:cubicBezTo>
                      <a:pt x="23" y="41"/>
                      <a:pt x="32" y="47"/>
                      <a:pt x="38" y="55"/>
                    </a:cubicBezTo>
                    <a:cubicBezTo>
                      <a:pt x="40" y="57"/>
                      <a:pt x="44" y="59"/>
                      <a:pt x="47" y="61"/>
                    </a:cubicBezTo>
                    <a:cubicBezTo>
                      <a:pt x="47" y="59"/>
                      <a:pt x="48" y="57"/>
                      <a:pt x="47" y="56"/>
                    </a:cubicBezTo>
                    <a:close/>
                  </a:path>
                </a:pathLst>
              </a:custGeom>
              <a:solidFill>
                <a:schemeClr val="accent6">
                  <a:lumMod val="20000"/>
                  <a:lumOff val="80000"/>
                </a:schemeClr>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15" name="Freeform 1654">
                <a:extLst>
                  <a:ext uri="{FF2B5EF4-FFF2-40B4-BE49-F238E27FC236}">
                    <a16:creationId xmlns:a16="http://schemas.microsoft.com/office/drawing/2014/main" id="{9A1139FA-41A8-4ADF-829F-6C8B96C62923}"/>
                  </a:ext>
                </a:extLst>
              </p:cNvPr>
              <p:cNvSpPr>
                <a:spLocks/>
              </p:cNvSpPr>
              <p:nvPr/>
            </p:nvSpPr>
            <p:spPr bwMode="auto">
              <a:xfrm>
                <a:off x="5054779" y="2168597"/>
                <a:ext cx="120654" cy="103191"/>
              </a:xfrm>
              <a:custGeom>
                <a:avLst/>
                <a:gdLst>
                  <a:gd name="T0" fmla="*/ 54 w 94"/>
                  <a:gd name="T1" fmla="*/ 67 h 83"/>
                  <a:gd name="T2" fmla="*/ 40 w 94"/>
                  <a:gd name="T3" fmla="*/ 49 h 83"/>
                  <a:gd name="T4" fmla="*/ 32 w 94"/>
                  <a:gd name="T5" fmla="*/ 37 h 83"/>
                  <a:gd name="T6" fmla="*/ 39 w 94"/>
                  <a:gd name="T7" fmla="*/ 32 h 83"/>
                  <a:gd name="T8" fmla="*/ 51 w 94"/>
                  <a:gd name="T9" fmla="*/ 30 h 83"/>
                  <a:gd name="T10" fmla="*/ 78 w 94"/>
                  <a:gd name="T11" fmla="*/ 33 h 83"/>
                  <a:gd name="T12" fmla="*/ 94 w 94"/>
                  <a:gd name="T13" fmla="*/ 41 h 83"/>
                  <a:gd name="T14" fmla="*/ 93 w 94"/>
                  <a:gd name="T15" fmla="*/ 37 h 83"/>
                  <a:gd name="T16" fmla="*/ 87 w 94"/>
                  <a:gd name="T17" fmla="*/ 24 h 83"/>
                  <a:gd name="T18" fmla="*/ 83 w 94"/>
                  <a:gd name="T19" fmla="*/ 14 h 83"/>
                  <a:gd name="T20" fmla="*/ 77 w 94"/>
                  <a:gd name="T21" fmla="*/ 15 h 83"/>
                  <a:gd name="T22" fmla="*/ 59 w 94"/>
                  <a:gd name="T23" fmla="*/ 11 h 83"/>
                  <a:gd name="T24" fmla="*/ 44 w 94"/>
                  <a:gd name="T25" fmla="*/ 0 h 83"/>
                  <a:gd name="T26" fmla="*/ 34 w 94"/>
                  <a:gd name="T27" fmla="*/ 8 h 83"/>
                  <a:gd name="T28" fmla="*/ 29 w 94"/>
                  <a:gd name="T29" fmla="*/ 16 h 83"/>
                  <a:gd name="T30" fmla="*/ 23 w 94"/>
                  <a:gd name="T31" fmla="*/ 24 h 83"/>
                  <a:gd name="T32" fmla="*/ 12 w 94"/>
                  <a:gd name="T33" fmla="*/ 24 h 83"/>
                  <a:gd name="T34" fmla="*/ 0 w 94"/>
                  <a:gd name="T35" fmla="*/ 26 h 83"/>
                  <a:gd name="T36" fmla="*/ 3 w 94"/>
                  <a:gd name="T37" fmla="*/ 33 h 83"/>
                  <a:gd name="T38" fmla="*/ 16 w 94"/>
                  <a:gd name="T39" fmla="*/ 39 h 83"/>
                  <a:gd name="T40" fmla="*/ 32 w 94"/>
                  <a:gd name="T41" fmla="*/ 64 h 83"/>
                  <a:gd name="T42" fmla="*/ 46 w 94"/>
                  <a:gd name="T43" fmla="*/ 72 h 83"/>
                  <a:gd name="T44" fmla="*/ 61 w 94"/>
                  <a:gd name="T45" fmla="*/ 80 h 83"/>
                  <a:gd name="T46" fmla="*/ 69 w 94"/>
                  <a:gd name="T47" fmla="*/ 83 h 83"/>
                  <a:gd name="T48" fmla="*/ 54 w 94"/>
                  <a:gd name="T49" fmla="*/ 67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4" h="83">
                    <a:moveTo>
                      <a:pt x="54" y="67"/>
                    </a:moveTo>
                    <a:cubicBezTo>
                      <a:pt x="55" y="63"/>
                      <a:pt x="40" y="55"/>
                      <a:pt x="40" y="49"/>
                    </a:cubicBezTo>
                    <a:cubicBezTo>
                      <a:pt x="40" y="43"/>
                      <a:pt x="32" y="41"/>
                      <a:pt x="32" y="37"/>
                    </a:cubicBezTo>
                    <a:cubicBezTo>
                      <a:pt x="31" y="33"/>
                      <a:pt x="36" y="30"/>
                      <a:pt x="39" y="32"/>
                    </a:cubicBezTo>
                    <a:cubicBezTo>
                      <a:pt x="43" y="35"/>
                      <a:pt x="47" y="28"/>
                      <a:pt x="51" y="30"/>
                    </a:cubicBezTo>
                    <a:cubicBezTo>
                      <a:pt x="55" y="32"/>
                      <a:pt x="78" y="33"/>
                      <a:pt x="78" y="33"/>
                    </a:cubicBezTo>
                    <a:cubicBezTo>
                      <a:pt x="78" y="33"/>
                      <a:pt x="85" y="35"/>
                      <a:pt x="94" y="41"/>
                    </a:cubicBezTo>
                    <a:cubicBezTo>
                      <a:pt x="94" y="39"/>
                      <a:pt x="93" y="38"/>
                      <a:pt x="93" y="37"/>
                    </a:cubicBezTo>
                    <a:cubicBezTo>
                      <a:pt x="91" y="32"/>
                      <a:pt x="93" y="26"/>
                      <a:pt x="87" y="24"/>
                    </a:cubicBezTo>
                    <a:cubicBezTo>
                      <a:pt x="85" y="23"/>
                      <a:pt x="83" y="18"/>
                      <a:pt x="83" y="14"/>
                    </a:cubicBezTo>
                    <a:cubicBezTo>
                      <a:pt x="80" y="14"/>
                      <a:pt x="78" y="15"/>
                      <a:pt x="77" y="15"/>
                    </a:cubicBezTo>
                    <a:cubicBezTo>
                      <a:pt x="72" y="17"/>
                      <a:pt x="62" y="16"/>
                      <a:pt x="59" y="11"/>
                    </a:cubicBezTo>
                    <a:cubicBezTo>
                      <a:pt x="56" y="8"/>
                      <a:pt x="48" y="3"/>
                      <a:pt x="44" y="0"/>
                    </a:cubicBezTo>
                    <a:cubicBezTo>
                      <a:pt x="42" y="2"/>
                      <a:pt x="36" y="7"/>
                      <a:pt x="34" y="8"/>
                    </a:cubicBezTo>
                    <a:cubicBezTo>
                      <a:pt x="30" y="8"/>
                      <a:pt x="32" y="16"/>
                      <a:pt x="29" y="16"/>
                    </a:cubicBezTo>
                    <a:cubicBezTo>
                      <a:pt x="26" y="16"/>
                      <a:pt x="24" y="22"/>
                      <a:pt x="23" y="24"/>
                    </a:cubicBezTo>
                    <a:cubicBezTo>
                      <a:pt x="22" y="26"/>
                      <a:pt x="15" y="22"/>
                      <a:pt x="12" y="24"/>
                    </a:cubicBezTo>
                    <a:cubicBezTo>
                      <a:pt x="10" y="24"/>
                      <a:pt x="3" y="25"/>
                      <a:pt x="0" y="26"/>
                    </a:cubicBezTo>
                    <a:cubicBezTo>
                      <a:pt x="0" y="30"/>
                      <a:pt x="0" y="33"/>
                      <a:pt x="3" y="33"/>
                    </a:cubicBezTo>
                    <a:cubicBezTo>
                      <a:pt x="7" y="33"/>
                      <a:pt x="16" y="33"/>
                      <a:pt x="16" y="39"/>
                    </a:cubicBezTo>
                    <a:cubicBezTo>
                      <a:pt x="17" y="45"/>
                      <a:pt x="28" y="59"/>
                      <a:pt x="32" y="64"/>
                    </a:cubicBezTo>
                    <a:cubicBezTo>
                      <a:pt x="36" y="69"/>
                      <a:pt x="46" y="68"/>
                      <a:pt x="46" y="72"/>
                    </a:cubicBezTo>
                    <a:cubicBezTo>
                      <a:pt x="47" y="75"/>
                      <a:pt x="53" y="79"/>
                      <a:pt x="61" y="80"/>
                    </a:cubicBezTo>
                    <a:cubicBezTo>
                      <a:pt x="63" y="80"/>
                      <a:pt x="66" y="81"/>
                      <a:pt x="69" y="83"/>
                    </a:cubicBezTo>
                    <a:cubicBezTo>
                      <a:pt x="63" y="75"/>
                      <a:pt x="54" y="69"/>
                      <a:pt x="54" y="67"/>
                    </a:cubicBezTo>
                    <a:close/>
                  </a:path>
                </a:pathLst>
              </a:custGeom>
              <a:solidFill>
                <a:schemeClr val="accent6">
                  <a:lumMod val="20000"/>
                  <a:lumOff val="80000"/>
                </a:schemeClr>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16" name="Freeform 1655">
                <a:extLst>
                  <a:ext uri="{FF2B5EF4-FFF2-40B4-BE49-F238E27FC236}">
                    <a16:creationId xmlns:a16="http://schemas.microsoft.com/office/drawing/2014/main" id="{E7F7C720-FA4B-44F0-BC2F-3AD0EF7867B5}"/>
                  </a:ext>
                </a:extLst>
              </p:cNvPr>
              <p:cNvSpPr>
                <a:spLocks/>
              </p:cNvSpPr>
              <p:nvPr/>
            </p:nvSpPr>
            <p:spPr bwMode="auto">
              <a:xfrm>
                <a:off x="5170670" y="2278138"/>
                <a:ext cx="42864" cy="79378"/>
              </a:xfrm>
              <a:custGeom>
                <a:avLst/>
                <a:gdLst>
                  <a:gd name="T0" fmla="*/ 22 w 33"/>
                  <a:gd name="T1" fmla="*/ 55 h 64"/>
                  <a:gd name="T2" fmla="*/ 26 w 33"/>
                  <a:gd name="T3" fmla="*/ 48 h 64"/>
                  <a:gd name="T4" fmla="*/ 33 w 33"/>
                  <a:gd name="T5" fmla="*/ 38 h 64"/>
                  <a:gd name="T6" fmla="*/ 33 w 33"/>
                  <a:gd name="T7" fmla="*/ 37 h 64"/>
                  <a:gd name="T8" fmla="*/ 23 w 33"/>
                  <a:gd name="T9" fmla="*/ 26 h 64"/>
                  <a:gd name="T10" fmla="*/ 25 w 33"/>
                  <a:gd name="T11" fmla="*/ 8 h 64"/>
                  <a:gd name="T12" fmla="*/ 10 w 33"/>
                  <a:gd name="T13" fmla="*/ 0 h 64"/>
                  <a:gd name="T14" fmla="*/ 1 w 33"/>
                  <a:gd name="T15" fmla="*/ 12 h 64"/>
                  <a:gd name="T16" fmla="*/ 6 w 33"/>
                  <a:gd name="T17" fmla="*/ 23 h 64"/>
                  <a:gd name="T18" fmla="*/ 5 w 33"/>
                  <a:gd name="T19" fmla="*/ 49 h 64"/>
                  <a:gd name="T20" fmla="*/ 17 w 33"/>
                  <a:gd name="T21" fmla="*/ 64 h 64"/>
                  <a:gd name="T22" fmla="*/ 22 w 33"/>
                  <a:gd name="T23" fmla="*/ 55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 h="64">
                    <a:moveTo>
                      <a:pt x="22" y="55"/>
                    </a:moveTo>
                    <a:cubicBezTo>
                      <a:pt x="26" y="54"/>
                      <a:pt x="24" y="51"/>
                      <a:pt x="26" y="48"/>
                    </a:cubicBezTo>
                    <a:cubicBezTo>
                      <a:pt x="29" y="45"/>
                      <a:pt x="32" y="40"/>
                      <a:pt x="33" y="38"/>
                    </a:cubicBezTo>
                    <a:cubicBezTo>
                      <a:pt x="33" y="38"/>
                      <a:pt x="33" y="38"/>
                      <a:pt x="33" y="37"/>
                    </a:cubicBezTo>
                    <a:cubicBezTo>
                      <a:pt x="28" y="33"/>
                      <a:pt x="24" y="31"/>
                      <a:pt x="23" y="26"/>
                    </a:cubicBezTo>
                    <a:cubicBezTo>
                      <a:pt x="22" y="22"/>
                      <a:pt x="23" y="14"/>
                      <a:pt x="25" y="8"/>
                    </a:cubicBezTo>
                    <a:cubicBezTo>
                      <a:pt x="22" y="6"/>
                      <a:pt x="12" y="0"/>
                      <a:pt x="10" y="0"/>
                    </a:cubicBezTo>
                    <a:cubicBezTo>
                      <a:pt x="7" y="0"/>
                      <a:pt x="2" y="6"/>
                      <a:pt x="1" y="12"/>
                    </a:cubicBezTo>
                    <a:cubicBezTo>
                      <a:pt x="8" y="16"/>
                      <a:pt x="11" y="18"/>
                      <a:pt x="6" y="23"/>
                    </a:cubicBezTo>
                    <a:cubicBezTo>
                      <a:pt x="1" y="28"/>
                      <a:pt x="0" y="45"/>
                      <a:pt x="5" y="49"/>
                    </a:cubicBezTo>
                    <a:cubicBezTo>
                      <a:pt x="11" y="53"/>
                      <a:pt x="12" y="62"/>
                      <a:pt x="17" y="64"/>
                    </a:cubicBezTo>
                    <a:cubicBezTo>
                      <a:pt x="19" y="60"/>
                      <a:pt x="20" y="55"/>
                      <a:pt x="22" y="55"/>
                    </a:cubicBezTo>
                    <a:close/>
                  </a:path>
                </a:pathLst>
              </a:custGeom>
              <a:solidFill>
                <a:schemeClr val="accent6">
                  <a:lumMod val="20000"/>
                  <a:lumOff val="80000"/>
                </a:schemeClr>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17" name="Freeform 1656">
                <a:extLst>
                  <a:ext uri="{FF2B5EF4-FFF2-40B4-BE49-F238E27FC236}">
                    <a16:creationId xmlns:a16="http://schemas.microsoft.com/office/drawing/2014/main" id="{AD17D583-C92E-46E8-A6F8-03F33C44D34E}"/>
                  </a:ext>
                </a:extLst>
              </p:cNvPr>
              <p:cNvSpPr>
                <a:spLocks/>
              </p:cNvSpPr>
              <p:nvPr/>
            </p:nvSpPr>
            <p:spPr bwMode="auto">
              <a:xfrm>
                <a:off x="4961113" y="2098745"/>
                <a:ext cx="168281" cy="73027"/>
              </a:xfrm>
              <a:custGeom>
                <a:avLst/>
                <a:gdLst>
                  <a:gd name="T0" fmla="*/ 111 w 131"/>
                  <a:gd name="T1" fmla="*/ 5 h 59"/>
                  <a:gd name="T2" fmla="*/ 94 w 131"/>
                  <a:gd name="T3" fmla="*/ 0 h 59"/>
                  <a:gd name="T4" fmla="*/ 92 w 131"/>
                  <a:gd name="T5" fmla="*/ 8 h 59"/>
                  <a:gd name="T6" fmla="*/ 76 w 131"/>
                  <a:gd name="T7" fmla="*/ 9 h 59"/>
                  <a:gd name="T8" fmla="*/ 67 w 131"/>
                  <a:gd name="T9" fmla="*/ 15 h 59"/>
                  <a:gd name="T10" fmla="*/ 60 w 131"/>
                  <a:gd name="T11" fmla="*/ 26 h 59"/>
                  <a:gd name="T12" fmla="*/ 53 w 131"/>
                  <a:gd name="T13" fmla="*/ 31 h 59"/>
                  <a:gd name="T14" fmla="*/ 35 w 131"/>
                  <a:gd name="T15" fmla="*/ 35 h 59"/>
                  <a:gd name="T16" fmla="*/ 24 w 131"/>
                  <a:gd name="T17" fmla="*/ 36 h 59"/>
                  <a:gd name="T18" fmla="*/ 14 w 131"/>
                  <a:gd name="T19" fmla="*/ 37 h 59"/>
                  <a:gd name="T20" fmla="*/ 4 w 131"/>
                  <a:gd name="T21" fmla="*/ 35 h 59"/>
                  <a:gd name="T22" fmla="*/ 2 w 131"/>
                  <a:gd name="T23" fmla="*/ 44 h 59"/>
                  <a:gd name="T24" fmla="*/ 11 w 131"/>
                  <a:gd name="T25" fmla="*/ 49 h 59"/>
                  <a:gd name="T26" fmla="*/ 22 w 131"/>
                  <a:gd name="T27" fmla="*/ 51 h 59"/>
                  <a:gd name="T28" fmla="*/ 33 w 131"/>
                  <a:gd name="T29" fmla="*/ 47 h 59"/>
                  <a:gd name="T30" fmla="*/ 47 w 131"/>
                  <a:gd name="T31" fmla="*/ 46 h 59"/>
                  <a:gd name="T32" fmla="*/ 50 w 131"/>
                  <a:gd name="T33" fmla="*/ 53 h 59"/>
                  <a:gd name="T34" fmla="*/ 66 w 131"/>
                  <a:gd name="T35" fmla="*/ 55 h 59"/>
                  <a:gd name="T36" fmla="*/ 86 w 131"/>
                  <a:gd name="T37" fmla="*/ 59 h 59"/>
                  <a:gd name="T38" fmla="*/ 101 w 131"/>
                  <a:gd name="T39" fmla="*/ 53 h 59"/>
                  <a:gd name="T40" fmla="*/ 113 w 131"/>
                  <a:gd name="T41" fmla="*/ 49 h 59"/>
                  <a:gd name="T42" fmla="*/ 113 w 131"/>
                  <a:gd name="T43" fmla="*/ 49 h 59"/>
                  <a:gd name="T44" fmla="*/ 116 w 131"/>
                  <a:gd name="T45" fmla="*/ 45 h 59"/>
                  <a:gd name="T46" fmla="*/ 119 w 131"/>
                  <a:gd name="T47" fmla="*/ 38 h 59"/>
                  <a:gd name="T48" fmla="*/ 121 w 131"/>
                  <a:gd name="T49" fmla="*/ 31 h 59"/>
                  <a:gd name="T50" fmla="*/ 129 w 131"/>
                  <a:gd name="T51" fmla="*/ 26 h 59"/>
                  <a:gd name="T52" fmla="*/ 131 w 131"/>
                  <a:gd name="T53" fmla="*/ 21 h 59"/>
                  <a:gd name="T54" fmla="*/ 124 w 131"/>
                  <a:gd name="T55" fmla="*/ 7 h 59"/>
                  <a:gd name="T56" fmla="*/ 111 w 131"/>
                  <a:gd name="T57" fmla="*/ 5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1" h="59">
                    <a:moveTo>
                      <a:pt x="111" y="5"/>
                    </a:moveTo>
                    <a:cubicBezTo>
                      <a:pt x="106" y="0"/>
                      <a:pt x="94" y="0"/>
                      <a:pt x="94" y="0"/>
                    </a:cubicBezTo>
                    <a:cubicBezTo>
                      <a:pt x="94" y="0"/>
                      <a:pt x="93" y="5"/>
                      <a:pt x="92" y="8"/>
                    </a:cubicBezTo>
                    <a:cubicBezTo>
                      <a:pt x="90" y="10"/>
                      <a:pt x="82" y="10"/>
                      <a:pt x="76" y="9"/>
                    </a:cubicBezTo>
                    <a:cubicBezTo>
                      <a:pt x="75" y="11"/>
                      <a:pt x="68" y="13"/>
                      <a:pt x="67" y="15"/>
                    </a:cubicBezTo>
                    <a:cubicBezTo>
                      <a:pt x="65" y="19"/>
                      <a:pt x="57" y="17"/>
                      <a:pt x="60" y="26"/>
                    </a:cubicBezTo>
                    <a:cubicBezTo>
                      <a:pt x="62" y="36"/>
                      <a:pt x="55" y="33"/>
                      <a:pt x="53" y="31"/>
                    </a:cubicBezTo>
                    <a:cubicBezTo>
                      <a:pt x="50" y="30"/>
                      <a:pt x="38" y="32"/>
                      <a:pt x="35" y="35"/>
                    </a:cubicBezTo>
                    <a:cubicBezTo>
                      <a:pt x="31" y="38"/>
                      <a:pt x="27" y="37"/>
                      <a:pt x="24" y="36"/>
                    </a:cubicBezTo>
                    <a:cubicBezTo>
                      <a:pt x="22" y="34"/>
                      <a:pt x="16" y="33"/>
                      <a:pt x="14" y="37"/>
                    </a:cubicBezTo>
                    <a:cubicBezTo>
                      <a:pt x="11" y="41"/>
                      <a:pt x="7" y="34"/>
                      <a:pt x="4" y="35"/>
                    </a:cubicBezTo>
                    <a:cubicBezTo>
                      <a:pt x="0" y="35"/>
                      <a:pt x="2" y="42"/>
                      <a:pt x="2" y="44"/>
                    </a:cubicBezTo>
                    <a:cubicBezTo>
                      <a:pt x="2" y="46"/>
                      <a:pt x="7" y="50"/>
                      <a:pt x="11" y="49"/>
                    </a:cubicBezTo>
                    <a:cubicBezTo>
                      <a:pt x="14" y="47"/>
                      <a:pt x="19" y="49"/>
                      <a:pt x="22" y="51"/>
                    </a:cubicBezTo>
                    <a:cubicBezTo>
                      <a:pt x="25" y="53"/>
                      <a:pt x="31" y="49"/>
                      <a:pt x="33" y="47"/>
                    </a:cubicBezTo>
                    <a:cubicBezTo>
                      <a:pt x="35" y="46"/>
                      <a:pt x="46" y="46"/>
                      <a:pt x="47" y="46"/>
                    </a:cubicBezTo>
                    <a:cubicBezTo>
                      <a:pt x="48" y="46"/>
                      <a:pt x="48" y="52"/>
                      <a:pt x="50" y="53"/>
                    </a:cubicBezTo>
                    <a:cubicBezTo>
                      <a:pt x="52" y="54"/>
                      <a:pt x="60" y="55"/>
                      <a:pt x="66" y="55"/>
                    </a:cubicBezTo>
                    <a:cubicBezTo>
                      <a:pt x="73" y="56"/>
                      <a:pt x="83" y="59"/>
                      <a:pt x="86" y="59"/>
                    </a:cubicBezTo>
                    <a:cubicBezTo>
                      <a:pt x="89" y="59"/>
                      <a:pt x="94" y="53"/>
                      <a:pt x="101" y="53"/>
                    </a:cubicBezTo>
                    <a:cubicBezTo>
                      <a:pt x="108" y="53"/>
                      <a:pt x="112" y="49"/>
                      <a:pt x="113" y="49"/>
                    </a:cubicBezTo>
                    <a:cubicBezTo>
                      <a:pt x="113" y="49"/>
                      <a:pt x="113" y="49"/>
                      <a:pt x="113" y="49"/>
                    </a:cubicBezTo>
                    <a:cubicBezTo>
                      <a:pt x="114" y="47"/>
                      <a:pt x="115" y="46"/>
                      <a:pt x="116" y="45"/>
                    </a:cubicBezTo>
                    <a:cubicBezTo>
                      <a:pt x="119" y="45"/>
                      <a:pt x="117" y="40"/>
                      <a:pt x="119" y="38"/>
                    </a:cubicBezTo>
                    <a:cubicBezTo>
                      <a:pt x="121" y="35"/>
                      <a:pt x="117" y="30"/>
                      <a:pt x="121" y="31"/>
                    </a:cubicBezTo>
                    <a:cubicBezTo>
                      <a:pt x="125" y="31"/>
                      <a:pt x="129" y="31"/>
                      <a:pt x="129" y="26"/>
                    </a:cubicBezTo>
                    <a:cubicBezTo>
                      <a:pt x="129" y="24"/>
                      <a:pt x="130" y="23"/>
                      <a:pt x="131" y="21"/>
                    </a:cubicBezTo>
                    <a:cubicBezTo>
                      <a:pt x="127" y="16"/>
                      <a:pt x="124" y="7"/>
                      <a:pt x="124" y="7"/>
                    </a:cubicBezTo>
                    <a:cubicBezTo>
                      <a:pt x="124" y="7"/>
                      <a:pt x="115" y="10"/>
                      <a:pt x="111" y="5"/>
                    </a:cubicBezTo>
                    <a:close/>
                  </a:path>
                </a:pathLst>
              </a:custGeom>
              <a:solidFill>
                <a:schemeClr val="accent6">
                  <a:lumMod val="20000"/>
                  <a:lumOff val="80000"/>
                </a:schemeClr>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18" name="Freeform 1657">
                <a:extLst>
                  <a:ext uri="{FF2B5EF4-FFF2-40B4-BE49-F238E27FC236}">
                    <a16:creationId xmlns:a16="http://schemas.microsoft.com/office/drawing/2014/main" id="{B1B8B328-80D7-4560-98C3-B8FFD0C5B018}"/>
                  </a:ext>
                </a:extLst>
              </p:cNvPr>
              <p:cNvSpPr>
                <a:spLocks/>
              </p:cNvSpPr>
              <p:nvPr/>
            </p:nvSpPr>
            <p:spPr bwMode="auto">
              <a:xfrm>
                <a:off x="5107168" y="2106682"/>
                <a:ext cx="147643" cy="82553"/>
              </a:xfrm>
              <a:custGeom>
                <a:avLst/>
                <a:gdLst>
                  <a:gd name="T0" fmla="*/ 111 w 115"/>
                  <a:gd name="T1" fmla="*/ 13 h 66"/>
                  <a:gd name="T2" fmla="*/ 107 w 115"/>
                  <a:gd name="T3" fmla="*/ 10 h 66"/>
                  <a:gd name="T4" fmla="*/ 96 w 115"/>
                  <a:gd name="T5" fmla="*/ 6 h 66"/>
                  <a:gd name="T6" fmla="*/ 79 w 115"/>
                  <a:gd name="T7" fmla="*/ 1 h 66"/>
                  <a:gd name="T8" fmla="*/ 63 w 115"/>
                  <a:gd name="T9" fmla="*/ 11 h 66"/>
                  <a:gd name="T10" fmla="*/ 44 w 115"/>
                  <a:gd name="T11" fmla="*/ 17 h 66"/>
                  <a:gd name="T12" fmla="*/ 20 w 115"/>
                  <a:gd name="T13" fmla="*/ 17 h 66"/>
                  <a:gd name="T14" fmla="*/ 18 w 115"/>
                  <a:gd name="T15" fmla="*/ 14 h 66"/>
                  <a:gd name="T16" fmla="*/ 16 w 115"/>
                  <a:gd name="T17" fmla="*/ 19 h 66"/>
                  <a:gd name="T18" fmla="*/ 8 w 115"/>
                  <a:gd name="T19" fmla="*/ 24 h 66"/>
                  <a:gd name="T20" fmla="*/ 6 w 115"/>
                  <a:gd name="T21" fmla="*/ 31 h 66"/>
                  <a:gd name="T22" fmla="*/ 3 w 115"/>
                  <a:gd name="T23" fmla="*/ 38 h 66"/>
                  <a:gd name="T24" fmla="*/ 0 w 115"/>
                  <a:gd name="T25" fmla="*/ 42 h 66"/>
                  <a:gd name="T26" fmla="*/ 4 w 115"/>
                  <a:gd name="T27" fmla="*/ 49 h 66"/>
                  <a:gd name="T28" fmla="*/ 4 w 115"/>
                  <a:gd name="T29" fmla="*/ 49 h 66"/>
                  <a:gd name="T30" fmla="*/ 19 w 115"/>
                  <a:gd name="T31" fmla="*/ 60 h 66"/>
                  <a:gd name="T32" fmla="*/ 37 w 115"/>
                  <a:gd name="T33" fmla="*/ 64 h 66"/>
                  <a:gd name="T34" fmla="*/ 61 w 115"/>
                  <a:gd name="T35" fmla="*/ 57 h 66"/>
                  <a:gd name="T36" fmla="*/ 69 w 115"/>
                  <a:gd name="T37" fmla="*/ 59 h 66"/>
                  <a:gd name="T38" fmla="*/ 74 w 115"/>
                  <a:gd name="T39" fmla="*/ 60 h 66"/>
                  <a:gd name="T40" fmla="*/ 84 w 115"/>
                  <a:gd name="T41" fmla="*/ 53 h 66"/>
                  <a:gd name="T42" fmla="*/ 100 w 115"/>
                  <a:gd name="T43" fmla="*/ 26 h 66"/>
                  <a:gd name="T44" fmla="*/ 112 w 115"/>
                  <a:gd name="T45" fmla="*/ 19 h 66"/>
                  <a:gd name="T46" fmla="*/ 111 w 115"/>
                  <a:gd name="T47" fmla="*/ 13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5" h="66">
                    <a:moveTo>
                      <a:pt x="111" y="13"/>
                    </a:moveTo>
                    <a:cubicBezTo>
                      <a:pt x="110" y="12"/>
                      <a:pt x="108" y="11"/>
                      <a:pt x="107" y="10"/>
                    </a:cubicBezTo>
                    <a:cubicBezTo>
                      <a:pt x="102" y="9"/>
                      <a:pt x="97" y="8"/>
                      <a:pt x="96" y="6"/>
                    </a:cubicBezTo>
                    <a:cubicBezTo>
                      <a:pt x="93" y="3"/>
                      <a:pt x="81" y="2"/>
                      <a:pt x="79" y="1"/>
                    </a:cubicBezTo>
                    <a:cubicBezTo>
                      <a:pt x="78" y="0"/>
                      <a:pt x="67" y="11"/>
                      <a:pt x="63" y="11"/>
                    </a:cubicBezTo>
                    <a:cubicBezTo>
                      <a:pt x="60" y="11"/>
                      <a:pt x="44" y="13"/>
                      <a:pt x="44" y="17"/>
                    </a:cubicBezTo>
                    <a:cubicBezTo>
                      <a:pt x="44" y="21"/>
                      <a:pt x="26" y="22"/>
                      <a:pt x="20" y="17"/>
                    </a:cubicBezTo>
                    <a:cubicBezTo>
                      <a:pt x="20" y="17"/>
                      <a:pt x="19" y="16"/>
                      <a:pt x="18" y="14"/>
                    </a:cubicBezTo>
                    <a:cubicBezTo>
                      <a:pt x="17" y="16"/>
                      <a:pt x="16" y="17"/>
                      <a:pt x="16" y="19"/>
                    </a:cubicBezTo>
                    <a:cubicBezTo>
                      <a:pt x="16" y="24"/>
                      <a:pt x="12" y="24"/>
                      <a:pt x="8" y="24"/>
                    </a:cubicBezTo>
                    <a:cubicBezTo>
                      <a:pt x="4" y="23"/>
                      <a:pt x="8" y="28"/>
                      <a:pt x="6" y="31"/>
                    </a:cubicBezTo>
                    <a:cubicBezTo>
                      <a:pt x="4" y="33"/>
                      <a:pt x="6" y="38"/>
                      <a:pt x="3" y="38"/>
                    </a:cubicBezTo>
                    <a:cubicBezTo>
                      <a:pt x="2" y="39"/>
                      <a:pt x="1" y="40"/>
                      <a:pt x="0" y="42"/>
                    </a:cubicBezTo>
                    <a:cubicBezTo>
                      <a:pt x="1" y="43"/>
                      <a:pt x="4" y="49"/>
                      <a:pt x="4" y="49"/>
                    </a:cubicBezTo>
                    <a:cubicBezTo>
                      <a:pt x="4" y="49"/>
                      <a:pt x="4" y="49"/>
                      <a:pt x="4" y="49"/>
                    </a:cubicBezTo>
                    <a:cubicBezTo>
                      <a:pt x="8" y="52"/>
                      <a:pt x="16" y="57"/>
                      <a:pt x="19" y="60"/>
                    </a:cubicBezTo>
                    <a:cubicBezTo>
                      <a:pt x="22" y="65"/>
                      <a:pt x="32" y="66"/>
                      <a:pt x="37" y="64"/>
                    </a:cubicBezTo>
                    <a:cubicBezTo>
                      <a:pt x="41" y="63"/>
                      <a:pt x="61" y="57"/>
                      <a:pt x="61" y="57"/>
                    </a:cubicBezTo>
                    <a:cubicBezTo>
                      <a:pt x="61" y="57"/>
                      <a:pt x="66" y="59"/>
                      <a:pt x="69" y="59"/>
                    </a:cubicBezTo>
                    <a:cubicBezTo>
                      <a:pt x="70" y="59"/>
                      <a:pt x="71" y="60"/>
                      <a:pt x="74" y="60"/>
                    </a:cubicBezTo>
                    <a:cubicBezTo>
                      <a:pt x="75" y="59"/>
                      <a:pt x="80" y="57"/>
                      <a:pt x="84" y="53"/>
                    </a:cubicBezTo>
                    <a:cubicBezTo>
                      <a:pt x="90" y="47"/>
                      <a:pt x="98" y="28"/>
                      <a:pt x="100" y="26"/>
                    </a:cubicBezTo>
                    <a:cubicBezTo>
                      <a:pt x="103" y="24"/>
                      <a:pt x="109" y="21"/>
                      <a:pt x="112" y="19"/>
                    </a:cubicBezTo>
                    <a:cubicBezTo>
                      <a:pt x="115" y="16"/>
                      <a:pt x="114" y="14"/>
                      <a:pt x="111" y="13"/>
                    </a:cubicBezTo>
                    <a:close/>
                  </a:path>
                </a:pathLst>
              </a:custGeom>
              <a:solidFill>
                <a:schemeClr val="accent6">
                  <a:lumMod val="20000"/>
                  <a:lumOff val="80000"/>
                </a:schemeClr>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19" name="Freeform 1658">
                <a:extLst>
                  <a:ext uri="{FF2B5EF4-FFF2-40B4-BE49-F238E27FC236}">
                    <a16:creationId xmlns:a16="http://schemas.microsoft.com/office/drawing/2014/main" id="{DD80DF5B-0638-4FE0-9DD6-ADC62CDA5051}"/>
                  </a:ext>
                </a:extLst>
              </p:cNvPr>
              <p:cNvSpPr>
                <a:spLocks/>
              </p:cNvSpPr>
              <p:nvPr/>
            </p:nvSpPr>
            <p:spPr bwMode="auto">
              <a:xfrm>
                <a:off x="5021440" y="2041593"/>
                <a:ext cx="141293" cy="69852"/>
              </a:xfrm>
              <a:custGeom>
                <a:avLst/>
                <a:gdLst>
                  <a:gd name="T0" fmla="*/ 106 w 111"/>
                  <a:gd name="T1" fmla="*/ 25 h 56"/>
                  <a:gd name="T2" fmla="*/ 94 w 111"/>
                  <a:gd name="T3" fmla="*/ 23 h 56"/>
                  <a:gd name="T4" fmla="*/ 89 w 111"/>
                  <a:gd name="T5" fmla="*/ 16 h 56"/>
                  <a:gd name="T6" fmla="*/ 79 w 111"/>
                  <a:gd name="T7" fmla="*/ 18 h 56"/>
                  <a:gd name="T8" fmla="*/ 70 w 111"/>
                  <a:gd name="T9" fmla="*/ 14 h 56"/>
                  <a:gd name="T10" fmla="*/ 58 w 111"/>
                  <a:gd name="T11" fmla="*/ 6 h 56"/>
                  <a:gd name="T12" fmla="*/ 48 w 111"/>
                  <a:gd name="T13" fmla="*/ 0 h 56"/>
                  <a:gd name="T14" fmla="*/ 47 w 111"/>
                  <a:gd name="T15" fmla="*/ 2 h 56"/>
                  <a:gd name="T16" fmla="*/ 38 w 111"/>
                  <a:gd name="T17" fmla="*/ 2 h 56"/>
                  <a:gd name="T18" fmla="*/ 23 w 111"/>
                  <a:gd name="T19" fmla="*/ 9 h 56"/>
                  <a:gd name="T20" fmla="*/ 5 w 111"/>
                  <a:gd name="T21" fmla="*/ 16 h 56"/>
                  <a:gd name="T22" fmla="*/ 6 w 111"/>
                  <a:gd name="T23" fmla="*/ 25 h 56"/>
                  <a:gd name="T24" fmla="*/ 12 w 111"/>
                  <a:gd name="T25" fmla="*/ 40 h 56"/>
                  <a:gd name="T26" fmla="*/ 30 w 111"/>
                  <a:gd name="T27" fmla="*/ 54 h 56"/>
                  <a:gd name="T28" fmla="*/ 30 w 111"/>
                  <a:gd name="T29" fmla="*/ 55 h 56"/>
                  <a:gd name="T30" fmla="*/ 46 w 111"/>
                  <a:gd name="T31" fmla="*/ 54 h 56"/>
                  <a:gd name="T32" fmla="*/ 48 w 111"/>
                  <a:gd name="T33" fmla="*/ 46 h 56"/>
                  <a:gd name="T34" fmla="*/ 65 w 111"/>
                  <a:gd name="T35" fmla="*/ 51 h 56"/>
                  <a:gd name="T36" fmla="*/ 78 w 111"/>
                  <a:gd name="T37" fmla="*/ 53 h 56"/>
                  <a:gd name="T38" fmla="*/ 79 w 111"/>
                  <a:gd name="T39" fmla="*/ 56 h 56"/>
                  <a:gd name="T40" fmla="*/ 84 w 111"/>
                  <a:gd name="T41" fmla="*/ 51 h 56"/>
                  <a:gd name="T42" fmla="*/ 101 w 111"/>
                  <a:gd name="T43" fmla="*/ 42 h 56"/>
                  <a:gd name="T44" fmla="*/ 111 w 111"/>
                  <a:gd name="T45" fmla="*/ 34 h 56"/>
                  <a:gd name="T46" fmla="*/ 106 w 111"/>
                  <a:gd name="T47" fmla="*/ 25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1" h="56">
                    <a:moveTo>
                      <a:pt x="106" y="25"/>
                    </a:moveTo>
                    <a:cubicBezTo>
                      <a:pt x="103" y="24"/>
                      <a:pt x="94" y="25"/>
                      <a:pt x="94" y="23"/>
                    </a:cubicBezTo>
                    <a:cubicBezTo>
                      <a:pt x="93" y="20"/>
                      <a:pt x="93" y="16"/>
                      <a:pt x="89" y="16"/>
                    </a:cubicBezTo>
                    <a:cubicBezTo>
                      <a:pt x="86" y="16"/>
                      <a:pt x="81" y="14"/>
                      <a:pt x="79" y="18"/>
                    </a:cubicBezTo>
                    <a:cubicBezTo>
                      <a:pt x="78" y="22"/>
                      <a:pt x="71" y="17"/>
                      <a:pt x="70" y="14"/>
                    </a:cubicBezTo>
                    <a:cubicBezTo>
                      <a:pt x="69" y="11"/>
                      <a:pt x="67" y="9"/>
                      <a:pt x="58" y="6"/>
                    </a:cubicBezTo>
                    <a:cubicBezTo>
                      <a:pt x="55" y="4"/>
                      <a:pt x="51" y="2"/>
                      <a:pt x="48" y="0"/>
                    </a:cubicBezTo>
                    <a:cubicBezTo>
                      <a:pt x="48" y="0"/>
                      <a:pt x="48" y="1"/>
                      <a:pt x="47" y="2"/>
                    </a:cubicBezTo>
                    <a:cubicBezTo>
                      <a:pt x="46" y="4"/>
                      <a:pt x="40" y="0"/>
                      <a:pt x="38" y="2"/>
                    </a:cubicBezTo>
                    <a:cubicBezTo>
                      <a:pt x="35" y="4"/>
                      <a:pt x="28" y="5"/>
                      <a:pt x="23" y="9"/>
                    </a:cubicBezTo>
                    <a:cubicBezTo>
                      <a:pt x="19" y="13"/>
                      <a:pt x="10" y="14"/>
                      <a:pt x="5" y="16"/>
                    </a:cubicBezTo>
                    <a:cubicBezTo>
                      <a:pt x="0" y="17"/>
                      <a:pt x="4" y="22"/>
                      <a:pt x="6" y="25"/>
                    </a:cubicBezTo>
                    <a:cubicBezTo>
                      <a:pt x="8" y="29"/>
                      <a:pt x="8" y="37"/>
                      <a:pt x="12" y="40"/>
                    </a:cubicBezTo>
                    <a:cubicBezTo>
                      <a:pt x="16" y="43"/>
                      <a:pt x="29" y="51"/>
                      <a:pt x="30" y="54"/>
                    </a:cubicBezTo>
                    <a:cubicBezTo>
                      <a:pt x="31" y="54"/>
                      <a:pt x="31" y="54"/>
                      <a:pt x="30" y="55"/>
                    </a:cubicBezTo>
                    <a:cubicBezTo>
                      <a:pt x="36" y="56"/>
                      <a:pt x="44" y="56"/>
                      <a:pt x="46" y="54"/>
                    </a:cubicBezTo>
                    <a:cubicBezTo>
                      <a:pt x="47" y="51"/>
                      <a:pt x="48" y="46"/>
                      <a:pt x="48" y="46"/>
                    </a:cubicBezTo>
                    <a:cubicBezTo>
                      <a:pt x="48" y="46"/>
                      <a:pt x="60" y="46"/>
                      <a:pt x="65" y="51"/>
                    </a:cubicBezTo>
                    <a:cubicBezTo>
                      <a:pt x="69" y="56"/>
                      <a:pt x="78" y="53"/>
                      <a:pt x="78" y="53"/>
                    </a:cubicBezTo>
                    <a:cubicBezTo>
                      <a:pt x="78" y="53"/>
                      <a:pt x="79" y="54"/>
                      <a:pt x="79" y="56"/>
                    </a:cubicBezTo>
                    <a:cubicBezTo>
                      <a:pt x="81" y="53"/>
                      <a:pt x="82" y="51"/>
                      <a:pt x="84" y="51"/>
                    </a:cubicBezTo>
                    <a:cubicBezTo>
                      <a:pt x="89" y="50"/>
                      <a:pt x="96" y="49"/>
                      <a:pt x="101" y="42"/>
                    </a:cubicBezTo>
                    <a:cubicBezTo>
                      <a:pt x="104" y="39"/>
                      <a:pt x="108" y="36"/>
                      <a:pt x="111" y="34"/>
                    </a:cubicBezTo>
                    <a:cubicBezTo>
                      <a:pt x="109" y="31"/>
                      <a:pt x="108" y="27"/>
                      <a:pt x="106" y="25"/>
                    </a:cubicBezTo>
                    <a:close/>
                  </a:path>
                </a:pathLst>
              </a:custGeom>
              <a:solidFill>
                <a:schemeClr val="accent6">
                  <a:lumMod val="20000"/>
                  <a:lumOff val="80000"/>
                </a:schemeClr>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20" name="Freeform 1659">
                <a:extLst>
                  <a:ext uri="{FF2B5EF4-FFF2-40B4-BE49-F238E27FC236}">
                    <a16:creationId xmlns:a16="http://schemas.microsoft.com/office/drawing/2014/main" id="{7ADDD216-0DCD-49B0-A7EC-10B25DB02DAA}"/>
                  </a:ext>
                </a:extLst>
              </p:cNvPr>
              <p:cNvSpPr>
                <a:spLocks/>
              </p:cNvSpPr>
              <p:nvPr/>
            </p:nvSpPr>
            <p:spPr bwMode="auto">
              <a:xfrm>
                <a:off x="5121456" y="2082869"/>
                <a:ext cx="127005" cy="52389"/>
              </a:xfrm>
              <a:custGeom>
                <a:avLst/>
                <a:gdLst>
                  <a:gd name="T0" fmla="*/ 74 w 99"/>
                  <a:gd name="T1" fmla="*/ 5 h 42"/>
                  <a:gd name="T2" fmla="*/ 60 w 99"/>
                  <a:gd name="T3" fmla="*/ 3 h 42"/>
                  <a:gd name="T4" fmla="*/ 45 w 99"/>
                  <a:gd name="T5" fmla="*/ 2 h 42"/>
                  <a:gd name="T6" fmla="*/ 35 w 99"/>
                  <a:gd name="T7" fmla="*/ 3 h 42"/>
                  <a:gd name="T8" fmla="*/ 32 w 99"/>
                  <a:gd name="T9" fmla="*/ 1 h 42"/>
                  <a:gd name="T10" fmla="*/ 22 w 99"/>
                  <a:gd name="T11" fmla="*/ 9 h 42"/>
                  <a:gd name="T12" fmla="*/ 5 w 99"/>
                  <a:gd name="T13" fmla="*/ 18 h 42"/>
                  <a:gd name="T14" fmla="*/ 0 w 99"/>
                  <a:gd name="T15" fmla="*/ 23 h 42"/>
                  <a:gd name="T16" fmla="*/ 8 w 99"/>
                  <a:gd name="T17" fmla="*/ 37 h 42"/>
                  <a:gd name="T18" fmla="*/ 32 w 99"/>
                  <a:gd name="T19" fmla="*/ 37 h 42"/>
                  <a:gd name="T20" fmla="*/ 51 w 99"/>
                  <a:gd name="T21" fmla="*/ 31 h 42"/>
                  <a:gd name="T22" fmla="*/ 67 w 99"/>
                  <a:gd name="T23" fmla="*/ 21 h 42"/>
                  <a:gd name="T24" fmla="*/ 84 w 99"/>
                  <a:gd name="T25" fmla="*/ 26 h 42"/>
                  <a:gd name="T26" fmla="*/ 95 w 99"/>
                  <a:gd name="T27" fmla="*/ 30 h 42"/>
                  <a:gd name="T28" fmla="*/ 91 w 99"/>
                  <a:gd name="T29" fmla="*/ 24 h 42"/>
                  <a:gd name="T30" fmla="*/ 99 w 99"/>
                  <a:gd name="T31" fmla="*/ 11 h 42"/>
                  <a:gd name="T32" fmla="*/ 99 w 99"/>
                  <a:gd name="T33" fmla="*/ 11 h 42"/>
                  <a:gd name="T34" fmla="*/ 89 w 99"/>
                  <a:gd name="T35" fmla="*/ 8 h 42"/>
                  <a:gd name="T36" fmla="*/ 74 w 99"/>
                  <a:gd name="T37" fmla="*/ 5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9" h="42">
                    <a:moveTo>
                      <a:pt x="74" y="5"/>
                    </a:moveTo>
                    <a:cubicBezTo>
                      <a:pt x="68" y="5"/>
                      <a:pt x="65" y="2"/>
                      <a:pt x="60" y="3"/>
                    </a:cubicBezTo>
                    <a:cubicBezTo>
                      <a:pt x="56" y="5"/>
                      <a:pt x="48" y="3"/>
                      <a:pt x="45" y="2"/>
                    </a:cubicBezTo>
                    <a:cubicBezTo>
                      <a:pt x="42" y="0"/>
                      <a:pt x="39" y="5"/>
                      <a:pt x="35" y="3"/>
                    </a:cubicBezTo>
                    <a:cubicBezTo>
                      <a:pt x="34" y="2"/>
                      <a:pt x="33" y="2"/>
                      <a:pt x="32" y="1"/>
                    </a:cubicBezTo>
                    <a:cubicBezTo>
                      <a:pt x="29" y="3"/>
                      <a:pt x="25" y="6"/>
                      <a:pt x="22" y="9"/>
                    </a:cubicBezTo>
                    <a:cubicBezTo>
                      <a:pt x="17" y="16"/>
                      <a:pt x="10" y="17"/>
                      <a:pt x="5" y="18"/>
                    </a:cubicBezTo>
                    <a:cubicBezTo>
                      <a:pt x="3" y="18"/>
                      <a:pt x="2" y="20"/>
                      <a:pt x="0" y="23"/>
                    </a:cubicBezTo>
                    <a:cubicBezTo>
                      <a:pt x="2" y="27"/>
                      <a:pt x="5" y="34"/>
                      <a:pt x="8" y="37"/>
                    </a:cubicBezTo>
                    <a:cubicBezTo>
                      <a:pt x="14" y="42"/>
                      <a:pt x="32" y="41"/>
                      <a:pt x="32" y="37"/>
                    </a:cubicBezTo>
                    <a:cubicBezTo>
                      <a:pt x="32" y="33"/>
                      <a:pt x="48" y="31"/>
                      <a:pt x="51" y="31"/>
                    </a:cubicBezTo>
                    <a:cubicBezTo>
                      <a:pt x="55" y="31"/>
                      <a:pt x="66" y="20"/>
                      <a:pt x="67" y="21"/>
                    </a:cubicBezTo>
                    <a:cubicBezTo>
                      <a:pt x="69" y="22"/>
                      <a:pt x="81" y="23"/>
                      <a:pt x="84" y="26"/>
                    </a:cubicBezTo>
                    <a:cubicBezTo>
                      <a:pt x="85" y="28"/>
                      <a:pt x="90" y="29"/>
                      <a:pt x="95" y="30"/>
                    </a:cubicBezTo>
                    <a:cubicBezTo>
                      <a:pt x="93" y="28"/>
                      <a:pt x="91" y="26"/>
                      <a:pt x="91" y="24"/>
                    </a:cubicBezTo>
                    <a:cubicBezTo>
                      <a:pt x="91" y="21"/>
                      <a:pt x="97" y="13"/>
                      <a:pt x="99" y="11"/>
                    </a:cubicBezTo>
                    <a:cubicBezTo>
                      <a:pt x="99" y="11"/>
                      <a:pt x="99" y="11"/>
                      <a:pt x="99" y="11"/>
                    </a:cubicBezTo>
                    <a:cubicBezTo>
                      <a:pt x="95" y="10"/>
                      <a:pt x="90" y="9"/>
                      <a:pt x="89" y="8"/>
                    </a:cubicBezTo>
                    <a:cubicBezTo>
                      <a:pt x="87" y="6"/>
                      <a:pt x="80" y="4"/>
                      <a:pt x="74" y="5"/>
                    </a:cubicBezTo>
                    <a:close/>
                  </a:path>
                </a:pathLst>
              </a:custGeom>
              <a:solidFill>
                <a:schemeClr val="accent6">
                  <a:lumMod val="20000"/>
                  <a:lumOff val="80000"/>
                </a:schemeClr>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21" name="Freeform 1660">
                <a:extLst>
                  <a:ext uri="{FF2B5EF4-FFF2-40B4-BE49-F238E27FC236}">
                    <a16:creationId xmlns:a16="http://schemas.microsoft.com/office/drawing/2014/main" id="{2088CEAA-7968-483A-B2BF-AC677F9554BE}"/>
                  </a:ext>
                </a:extLst>
              </p:cNvPr>
              <p:cNvSpPr>
                <a:spLocks/>
              </p:cNvSpPr>
              <p:nvPr/>
            </p:nvSpPr>
            <p:spPr bwMode="auto">
              <a:xfrm>
                <a:off x="4816645" y="1968565"/>
                <a:ext cx="93666" cy="77790"/>
              </a:xfrm>
              <a:custGeom>
                <a:avLst/>
                <a:gdLst>
                  <a:gd name="T0" fmla="*/ 23 w 73"/>
                  <a:gd name="T1" fmla="*/ 49 h 63"/>
                  <a:gd name="T2" fmla="*/ 35 w 73"/>
                  <a:gd name="T3" fmla="*/ 50 h 63"/>
                  <a:gd name="T4" fmla="*/ 48 w 73"/>
                  <a:gd name="T5" fmla="*/ 59 h 63"/>
                  <a:gd name="T6" fmla="*/ 51 w 73"/>
                  <a:gd name="T7" fmla="*/ 63 h 63"/>
                  <a:gd name="T8" fmla="*/ 53 w 73"/>
                  <a:gd name="T9" fmla="*/ 49 h 63"/>
                  <a:gd name="T10" fmla="*/ 54 w 73"/>
                  <a:gd name="T11" fmla="*/ 41 h 63"/>
                  <a:gd name="T12" fmla="*/ 64 w 73"/>
                  <a:gd name="T13" fmla="*/ 36 h 63"/>
                  <a:gd name="T14" fmla="*/ 68 w 73"/>
                  <a:gd name="T15" fmla="*/ 30 h 63"/>
                  <a:gd name="T16" fmla="*/ 62 w 73"/>
                  <a:gd name="T17" fmla="*/ 21 h 63"/>
                  <a:gd name="T18" fmla="*/ 71 w 73"/>
                  <a:gd name="T19" fmla="*/ 13 h 63"/>
                  <a:gd name="T20" fmla="*/ 71 w 73"/>
                  <a:gd name="T21" fmla="*/ 1 h 63"/>
                  <a:gd name="T22" fmla="*/ 66 w 73"/>
                  <a:gd name="T23" fmla="*/ 2 h 63"/>
                  <a:gd name="T24" fmla="*/ 48 w 73"/>
                  <a:gd name="T25" fmla="*/ 3 h 63"/>
                  <a:gd name="T26" fmla="*/ 41 w 73"/>
                  <a:gd name="T27" fmla="*/ 15 h 63"/>
                  <a:gd name="T28" fmla="*/ 33 w 73"/>
                  <a:gd name="T29" fmla="*/ 16 h 63"/>
                  <a:gd name="T30" fmla="*/ 25 w 73"/>
                  <a:gd name="T31" fmla="*/ 20 h 63"/>
                  <a:gd name="T32" fmla="*/ 17 w 73"/>
                  <a:gd name="T33" fmla="*/ 34 h 63"/>
                  <a:gd name="T34" fmla="*/ 3 w 73"/>
                  <a:gd name="T35" fmla="*/ 51 h 63"/>
                  <a:gd name="T36" fmla="*/ 0 w 73"/>
                  <a:gd name="T37" fmla="*/ 52 h 63"/>
                  <a:gd name="T38" fmla="*/ 6 w 73"/>
                  <a:gd name="T39" fmla="*/ 54 h 63"/>
                  <a:gd name="T40" fmla="*/ 23 w 73"/>
                  <a:gd name="T41" fmla="*/ 49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3" h="63">
                    <a:moveTo>
                      <a:pt x="23" y="49"/>
                    </a:moveTo>
                    <a:cubicBezTo>
                      <a:pt x="26" y="46"/>
                      <a:pt x="32" y="47"/>
                      <a:pt x="35" y="50"/>
                    </a:cubicBezTo>
                    <a:cubicBezTo>
                      <a:pt x="38" y="54"/>
                      <a:pt x="43" y="54"/>
                      <a:pt x="48" y="59"/>
                    </a:cubicBezTo>
                    <a:cubicBezTo>
                      <a:pt x="49" y="60"/>
                      <a:pt x="50" y="62"/>
                      <a:pt x="51" y="63"/>
                    </a:cubicBezTo>
                    <a:cubicBezTo>
                      <a:pt x="52" y="59"/>
                      <a:pt x="52" y="52"/>
                      <a:pt x="53" y="49"/>
                    </a:cubicBezTo>
                    <a:cubicBezTo>
                      <a:pt x="55" y="45"/>
                      <a:pt x="52" y="41"/>
                      <a:pt x="54" y="41"/>
                    </a:cubicBezTo>
                    <a:cubicBezTo>
                      <a:pt x="57" y="41"/>
                      <a:pt x="64" y="41"/>
                      <a:pt x="64" y="36"/>
                    </a:cubicBezTo>
                    <a:cubicBezTo>
                      <a:pt x="64" y="31"/>
                      <a:pt x="66" y="33"/>
                      <a:pt x="68" y="30"/>
                    </a:cubicBezTo>
                    <a:cubicBezTo>
                      <a:pt x="70" y="28"/>
                      <a:pt x="63" y="22"/>
                      <a:pt x="62" y="21"/>
                    </a:cubicBezTo>
                    <a:cubicBezTo>
                      <a:pt x="61" y="19"/>
                      <a:pt x="67" y="19"/>
                      <a:pt x="71" y="13"/>
                    </a:cubicBezTo>
                    <a:cubicBezTo>
                      <a:pt x="73" y="10"/>
                      <a:pt x="72" y="6"/>
                      <a:pt x="71" y="1"/>
                    </a:cubicBezTo>
                    <a:cubicBezTo>
                      <a:pt x="70" y="2"/>
                      <a:pt x="69" y="4"/>
                      <a:pt x="66" y="2"/>
                    </a:cubicBezTo>
                    <a:cubicBezTo>
                      <a:pt x="62" y="0"/>
                      <a:pt x="56" y="1"/>
                      <a:pt x="48" y="3"/>
                    </a:cubicBezTo>
                    <a:cubicBezTo>
                      <a:pt x="41" y="4"/>
                      <a:pt x="38" y="12"/>
                      <a:pt x="41" y="15"/>
                    </a:cubicBezTo>
                    <a:cubicBezTo>
                      <a:pt x="44" y="18"/>
                      <a:pt x="34" y="20"/>
                      <a:pt x="33" y="16"/>
                    </a:cubicBezTo>
                    <a:cubicBezTo>
                      <a:pt x="32" y="11"/>
                      <a:pt x="24" y="14"/>
                      <a:pt x="25" y="20"/>
                    </a:cubicBezTo>
                    <a:cubicBezTo>
                      <a:pt x="25" y="25"/>
                      <a:pt x="16" y="27"/>
                      <a:pt x="17" y="34"/>
                    </a:cubicBezTo>
                    <a:cubicBezTo>
                      <a:pt x="17" y="41"/>
                      <a:pt x="8" y="47"/>
                      <a:pt x="3" y="51"/>
                    </a:cubicBezTo>
                    <a:cubicBezTo>
                      <a:pt x="2" y="51"/>
                      <a:pt x="1" y="52"/>
                      <a:pt x="0" y="52"/>
                    </a:cubicBezTo>
                    <a:cubicBezTo>
                      <a:pt x="3" y="54"/>
                      <a:pt x="5" y="54"/>
                      <a:pt x="6" y="54"/>
                    </a:cubicBezTo>
                    <a:cubicBezTo>
                      <a:pt x="11" y="54"/>
                      <a:pt x="20" y="52"/>
                      <a:pt x="23" y="49"/>
                    </a:cubicBezTo>
                    <a:close/>
                  </a:path>
                </a:pathLst>
              </a:custGeom>
              <a:solidFill>
                <a:schemeClr val="accent6">
                  <a:lumMod val="20000"/>
                  <a:lumOff val="80000"/>
                </a:schemeClr>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22" name="Freeform 1661">
                <a:extLst>
                  <a:ext uri="{FF2B5EF4-FFF2-40B4-BE49-F238E27FC236}">
                    <a16:creationId xmlns:a16="http://schemas.microsoft.com/office/drawing/2014/main" id="{1EA28ED2-9AA6-4C42-BA67-A70484A12B0E}"/>
                  </a:ext>
                </a:extLst>
              </p:cNvPr>
              <p:cNvSpPr>
                <a:spLocks/>
              </p:cNvSpPr>
              <p:nvPr/>
            </p:nvSpPr>
            <p:spPr bwMode="auto">
              <a:xfrm>
                <a:off x="4875385" y="2066994"/>
                <a:ext cx="15876" cy="20638"/>
              </a:xfrm>
              <a:custGeom>
                <a:avLst/>
                <a:gdLst>
                  <a:gd name="T0" fmla="*/ 7 w 12"/>
                  <a:gd name="T1" fmla="*/ 0 h 16"/>
                  <a:gd name="T2" fmla="*/ 0 w 12"/>
                  <a:gd name="T3" fmla="*/ 15 h 16"/>
                  <a:gd name="T4" fmla="*/ 12 w 12"/>
                  <a:gd name="T5" fmla="*/ 16 h 16"/>
                  <a:gd name="T6" fmla="*/ 6 w 12"/>
                  <a:gd name="T7" fmla="*/ 2 h 16"/>
                  <a:gd name="T8" fmla="*/ 7 w 12"/>
                  <a:gd name="T9" fmla="*/ 0 h 16"/>
                </a:gdLst>
                <a:ahLst/>
                <a:cxnLst>
                  <a:cxn ang="0">
                    <a:pos x="T0" y="T1"/>
                  </a:cxn>
                  <a:cxn ang="0">
                    <a:pos x="T2" y="T3"/>
                  </a:cxn>
                  <a:cxn ang="0">
                    <a:pos x="T4" y="T5"/>
                  </a:cxn>
                  <a:cxn ang="0">
                    <a:pos x="T6" y="T7"/>
                  </a:cxn>
                  <a:cxn ang="0">
                    <a:pos x="T8" y="T9"/>
                  </a:cxn>
                </a:cxnLst>
                <a:rect l="0" t="0" r="r" b="b"/>
                <a:pathLst>
                  <a:path w="12" h="16">
                    <a:moveTo>
                      <a:pt x="7" y="0"/>
                    </a:moveTo>
                    <a:cubicBezTo>
                      <a:pt x="3" y="2"/>
                      <a:pt x="0" y="6"/>
                      <a:pt x="0" y="15"/>
                    </a:cubicBezTo>
                    <a:cubicBezTo>
                      <a:pt x="4" y="15"/>
                      <a:pt x="9" y="15"/>
                      <a:pt x="12" y="16"/>
                    </a:cubicBezTo>
                    <a:cubicBezTo>
                      <a:pt x="11" y="7"/>
                      <a:pt x="7" y="4"/>
                      <a:pt x="6" y="2"/>
                    </a:cubicBezTo>
                    <a:cubicBezTo>
                      <a:pt x="6" y="1"/>
                      <a:pt x="6" y="1"/>
                      <a:pt x="7" y="0"/>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23" name="Freeform 1662">
                <a:extLst>
                  <a:ext uri="{FF2B5EF4-FFF2-40B4-BE49-F238E27FC236}">
                    <a16:creationId xmlns:a16="http://schemas.microsoft.com/office/drawing/2014/main" id="{2131356D-B367-47DD-A388-415860DD24C0}"/>
                  </a:ext>
                </a:extLst>
              </p:cNvPr>
              <p:cNvSpPr>
                <a:spLocks/>
              </p:cNvSpPr>
              <p:nvPr/>
            </p:nvSpPr>
            <p:spPr bwMode="auto">
              <a:xfrm>
                <a:off x="4800770" y="2025717"/>
                <a:ext cx="88903" cy="61915"/>
              </a:xfrm>
              <a:custGeom>
                <a:avLst/>
                <a:gdLst>
                  <a:gd name="T0" fmla="*/ 2 w 69"/>
                  <a:gd name="T1" fmla="*/ 14 h 49"/>
                  <a:gd name="T2" fmla="*/ 9 w 69"/>
                  <a:gd name="T3" fmla="*/ 20 h 49"/>
                  <a:gd name="T4" fmla="*/ 18 w 69"/>
                  <a:gd name="T5" fmla="*/ 26 h 49"/>
                  <a:gd name="T6" fmla="*/ 29 w 69"/>
                  <a:gd name="T7" fmla="*/ 32 h 49"/>
                  <a:gd name="T8" fmla="*/ 34 w 69"/>
                  <a:gd name="T9" fmla="*/ 38 h 49"/>
                  <a:gd name="T10" fmla="*/ 41 w 69"/>
                  <a:gd name="T11" fmla="*/ 34 h 49"/>
                  <a:gd name="T12" fmla="*/ 47 w 69"/>
                  <a:gd name="T13" fmla="*/ 43 h 49"/>
                  <a:gd name="T14" fmla="*/ 56 w 69"/>
                  <a:gd name="T15" fmla="*/ 48 h 49"/>
                  <a:gd name="T16" fmla="*/ 58 w 69"/>
                  <a:gd name="T17" fmla="*/ 48 h 49"/>
                  <a:gd name="T18" fmla="*/ 65 w 69"/>
                  <a:gd name="T19" fmla="*/ 33 h 49"/>
                  <a:gd name="T20" fmla="*/ 68 w 69"/>
                  <a:gd name="T21" fmla="*/ 28 h 49"/>
                  <a:gd name="T22" fmla="*/ 63 w 69"/>
                  <a:gd name="T23" fmla="*/ 17 h 49"/>
                  <a:gd name="T24" fmla="*/ 63 w 69"/>
                  <a:gd name="T25" fmla="*/ 17 h 49"/>
                  <a:gd name="T26" fmla="*/ 60 w 69"/>
                  <a:gd name="T27" fmla="*/ 13 h 49"/>
                  <a:gd name="T28" fmla="*/ 47 w 69"/>
                  <a:gd name="T29" fmla="*/ 4 h 49"/>
                  <a:gd name="T30" fmla="*/ 35 w 69"/>
                  <a:gd name="T31" fmla="*/ 3 h 49"/>
                  <a:gd name="T32" fmla="*/ 18 w 69"/>
                  <a:gd name="T33" fmla="*/ 8 h 49"/>
                  <a:gd name="T34" fmla="*/ 12 w 69"/>
                  <a:gd name="T35" fmla="*/ 6 h 49"/>
                  <a:gd name="T36" fmla="*/ 0 w 69"/>
                  <a:gd name="T37" fmla="*/ 11 h 49"/>
                  <a:gd name="T38" fmla="*/ 2 w 69"/>
                  <a:gd name="T39" fmla="*/ 14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9" h="49">
                    <a:moveTo>
                      <a:pt x="2" y="14"/>
                    </a:moveTo>
                    <a:cubicBezTo>
                      <a:pt x="3" y="16"/>
                      <a:pt x="7" y="23"/>
                      <a:pt x="9" y="20"/>
                    </a:cubicBezTo>
                    <a:cubicBezTo>
                      <a:pt x="10" y="17"/>
                      <a:pt x="14" y="24"/>
                      <a:pt x="18" y="26"/>
                    </a:cubicBezTo>
                    <a:cubicBezTo>
                      <a:pt x="21" y="28"/>
                      <a:pt x="28" y="30"/>
                      <a:pt x="29" y="32"/>
                    </a:cubicBezTo>
                    <a:cubicBezTo>
                      <a:pt x="29" y="35"/>
                      <a:pt x="30" y="40"/>
                      <a:pt x="34" y="38"/>
                    </a:cubicBezTo>
                    <a:cubicBezTo>
                      <a:pt x="37" y="37"/>
                      <a:pt x="41" y="31"/>
                      <a:pt x="41" y="34"/>
                    </a:cubicBezTo>
                    <a:cubicBezTo>
                      <a:pt x="41" y="37"/>
                      <a:pt x="43" y="43"/>
                      <a:pt x="47" y="43"/>
                    </a:cubicBezTo>
                    <a:cubicBezTo>
                      <a:pt x="50" y="42"/>
                      <a:pt x="52" y="49"/>
                      <a:pt x="56" y="48"/>
                    </a:cubicBezTo>
                    <a:cubicBezTo>
                      <a:pt x="56" y="48"/>
                      <a:pt x="57" y="48"/>
                      <a:pt x="58" y="48"/>
                    </a:cubicBezTo>
                    <a:cubicBezTo>
                      <a:pt x="58" y="39"/>
                      <a:pt x="61" y="35"/>
                      <a:pt x="65" y="33"/>
                    </a:cubicBezTo>
                    <a:cubicBezTo>
                      <a:pt x="65" y="32"/>
                      <a:pt x="68" y="30"/>
                      <a:pt x="68" y="28"/>
                    </a:cubicBezTo>
                    <a:cubicBezTo>
                      <a:pt x="69" y="25"/>
                      <a:pt x="63" y="20"/>
                      <a:pt x="63" y="17"/>
                    </a:cubicBezTo>
                    <a:cubicBezTo>
                      <a:pt x="63" y="17"/>
                      <a:pt x="63" y="17"/>
                      <a:pt x="63" y="17"/>
                    </a:cubicBezTo>
                    <a:cubicBezTo>
                      <a:pt x="62" y="16"/>
                      <a:pt x="61" y="14"/>
                      <a:pt x="60" y="13"/>
                    </a:cubicBezTo>
                    <a:cubicBezTo>
                      <a:pt x="55" y="8"/>
                      <a:pt x="50" y="8"/>
                      <a:pt x="47" y="4"/>
                    </a:cubicBezTo>
                    <a:cubicBezTo>
                      <a:pt x="44" y="1"/>
                      <a:pt x="38" y="0"/>
                      <a:pt x="35" y="3"/>
                    </a:cubicBezTo>
                    <a:cubicBezTo>
                      <a:pt x="32" y="6"/>
                      <a:pt x="23" y="8"/>
                      <a:pt x="18" y="8"/>
                    </a:cubicBezTo>
                    <a:cubicBezTo>
                      <a:pt x="17" y="8"/>
                      <a:pt x="15" y="8"/>
                      <a:pt x="12" y="6"/>
                    </a:cubicBezTo>
                    <a:cubicBezTo>
                      <a:pt x="8" y="8"/>
                      <a:pt x="4" y="10"/>
                      <a:pt x="0" y="11"/>
                    </a:cubicBezTo>
                    <a:cubicBezTo>
                      <a:pt x="1" y="12"/>
                      <a:pt x="2" y="12"/>
                      <a:pt x="2" y="14"/>
                    </a:cubicBezTo>
                    <a:close/>
                  </a:path>
                </a:pathLst>
              </a:custGeom>
              <a:solidFill>
                <a:schemeClr val="accent6">
                  <a:lumMod val="20000"/>
                  <a:lumOff val="80000"/>
                </a:schemeClr>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24" name="Freeform 1663">
                <a:extLst>
                  <a:ext uri="{FF2B5EF4-FFF2-40B4-BE49-F238E27FC236}">
                    <a16:creationId xmlns:a16="http://schemas.microsoft.com/office/drawing/2014/main" id="{2A79BB05-846B-4EDD-911F-445FCC4EC2A0}"/>
                  </a:ext>
                </a:extLst>
              </p:cNvPr>
              <p:cNvSpPr>
                <a:spLocks/>
              </p:cNvSpPr>
              <p:nvPr/>
            </p:nvSpPr>
            <p:spPr bwMode="auto">
              <a:xfrm>
                <a:off x="5200834" y="2117795"/>
                <a:ext cx="204795" cy="130179"/>
              </a:xfrm>
              <a:custGeom>
                <a:avLst/>
                <a:gdLst>
                  <a:gd name="T0" fmla="*/ 143 w 160"/>
                  <a:gd name="T1" fmla="*/ 69 h 104"/>
                  <a:gd name="T2" fmla="*/ 136 w 160"/>
                  <a:gd name="T3" fmla="*/ 65 h 104"/>
                  <a:gd name="T4" fmla="*/ 137 w 160"/>
                  <a:gd name="T5" fmla="*/ 64 h 104"/>
                  <a:gd name="T6" fmla="*/ 134 w 160"/>
                  <a:gd name="T7" fmla="*/ 45 h 104"/>
                  <a:gd name="T8" fmla="*/ 122 w 160"/>
                  <a:gd name="T9" fmla="*/ 20 h 104"/>
                  <a:gd name="T10" fmla="*/ 111 w 160"/>
                  <a:gd name="T11" fmla="*/ 0 h 104"/>
                  <a:gd name="T12" fmla="*/ 102 w 160"/>
                  <a:gd name="T13" fmla="*/ 4 h 104"/>
                  <a:gd name="T14" fmla="*/ 92 w 160"/>
                  <a:gd name="T15" fmla="*/ 9 h 104"/>
                  <a:gd name="T16" fmla="*/ 84 w 160"/>
                  <a:gd name="T17" fmla="*/ 10 h 104"/>
                  <a:gd name="T18" fmla="*/ 76 w 160"/>
                  <a:gd name="T19" fmla="*/ 12 h 104"/>
                  <a:gd name="T20" fmla="*/ 65 w 160"/>
                  <a:gd name="T21" fmla="*/ 9 h 104"/>
                  <a:gd name="T22" fmla="*/ 48 w 160"/>
                  <a:gd name="T23" fmla="*/ 6 h 104"/>
                  <a:gd name="T24" fmla="*/ 41 w 160"/>
                  <a:gd name="T25" fmla="*/ 7 h 104"/>
                  <a:gd name="T26" fmla="*/ 39 w 160"/>
                  <a:gd name="T27" fmla="*/ 11 h 104"/>
                  <a:gd name="T28" fmla="*/ 27 w 160"/>
                  <a:gd name="T29" fmla="*/ 18 h 104"/>
                  <a:gd name="T30" fmla="*/ 11 w 160"/>
                  <a:gd name="T31" fmla="*/ 45 h 104"/>
                  <a:gd name="T32" fmla="*/ 0 w 160"/>
                  <a:gd name="T33" fmla="*/ 53 h 104"/>
                  <a:gd name="T34" fmla="*/ 7 w 160"/>
                  <a:gd name="T35" fmla="*/ 63 h 104"/>
                  <a:gd name="T36" fmla="*/ 12 w 160"/>
                  <a:gd name="T37" fmla="*/ 69 h 104"/>
                  <a:gd name="T38" fmla="*/ 15 w 160"/>
                  <a:gd name="T39" fmla="*/ 80 h 104"/>
                  <a:gd name="T40" fmla="*/ 34 w 160"/>
                  <a:gd name="T41" fmla="*/ 86 h 104"/>
                  <a:gd name="T42" fmla="*/ 35 w 160"/>
                  <a:gd name="T43" fmla="*/ 94 h 104"/>
                  <a:gd name="T44" fmla="*/ 45 w 160"/>
                  <a:gd name="T45" fmla="*/ 101 h 104"/>
                  <a:gd name="T46" fmla="*/ 64 w 160"/>
                  <a:gd name="T47" fmla="*/ 103 h 104"/>
                  <a:gd name="T48" fmla="*/ 83 w 160"/>
                  <a:gd name="T49" fmla="*/ 103 h 104"/>
                  <a:gd name="T50" fmla="*/ 95 w 160"/>
                  <a:gd name="T51" fmla="*/ 98 h 104"/>
                  <a:gd name="T52" fmla="*/ 116 w 160"/>
                  <a:gd name="T53" fmla="*/ 94 h 104"/>
                  <a:gd name="T54" fmla="*/ 130 w 160"/>
                  <a:gd name="T55" fmla="*/ 98 h 104"/>
                  <a:gd name="T56" fmla="*/ 141 w 160"/>
                  <a:gd name="T57" fmla="*/ 104 h 104"/>
                  <a:gd name="T58" fmla="*/ 141 w 160"/>
                  <a:gd name="T59" fmla="*/ 94 h 104"/>
                  <a:gd name="T60" fmla="*/ 150 w 160"/>
                  <a:gd name="T61" fmla="*/ 80 h 104"/>
                  <a:gd name="T62" fmla="*/ 159 w 160"/>
                  <a:gd name="T63" fmla="*/ 70 h 104"/>
                  <a:gd name="T64" fmla="*/ 159 w 160"/>
                  <a:gd name="T65" fmla="*/ 69 h 104"/>
                  <a:gd name="T66" fmla="*/ 153 w 160"/>
                  <a:gd name="T67" fmla="*/ 65 h 104"/>
                  <a:gd name="T68" fmla="*/ 143 w 160"/>
                  <a:gd name="T69" fmla="*/ 69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0" h="104">
                    <a:moveTo>
                      <a:pt x="143" y="69"/>
                    </a:moveTo>
                    <a:cubicBezTo>
                      <a:pt x="139" y="69"/>
                      <a:pt x="135" y="67"/>
                      <a:pt x="136" y="65"/>
                    </a:cubicBezTo>
                    <a:cubicBezTo>
                      <a:pt x="136" y="65"/>
                      <a:pt x="136" y="65"/>
                      <a:pt x="137" y="64"/>
                    </a:cubicBezTo>
                    <a:cubicBezTo>
                      <a:pt x="132" y="61"/>
                      <a:pt x="130" y="48"/>
                      <a:pt x="134" y="45"/>
                    </a:cubicBezTo>
                    <a:cubicBezTo>
                      <a:pt x="138" y="41"/>
                      <a:pt x="127" y="25"/>
                      <a:pt x="122" y="20"/>
                    </a:cubicBezTo>
                    <a:cubicBezTo>
                      <a:pt x="120" y="17"/>
                      <a:pt x="115" y="9"/>
                      <a:pt x="111" y="0"/>
                    </a:cubicBezTo>
                    <a:cubicBezTo>
                      <a:pt x="107" y="1"/>
                      <a:pt x="103" y="3"/>
                      <a:pt x="102" y="4"/>
                    </a:cubicBezTo>
                    <a:cubicBezTo>
                      <a:pt x="101" y="7"/>
                      <a:pt x="95" y="9"/>
                      <a:pt x="92" y="9"/>
                    </a:cubicBezTo>
                    <a:cubicBezTo>
                      <a:pt x="89" y="9"/>
                      <a:pt x="86" y="8"/>
                      <a:pt x="84" y="10"/>
                    </a:cubicBezTo>
                    <a:cubicBezTo>
                      <a:pt x="81" y="13"/>
                      <a:pt x="77" y="14"/>
                      <a:pt x="76" y="12"/>
                    </a:cubicBezTo>
                    <a:cubicBezTo>
                      <a:pt x="74" y="11"/>
                      <a:pt x="69" y="9"/>
                      <a:pt x="65" y="9"/>
                    </a:cubicBezTo>
                    <a:cubicBezTo>
                      <a:pt x="62" y="9"/>
                      <a:pt x="50" y="6"/>
                      <a:pt x="48" y="6"/>
                    </a:cubicBezTo>
                    <a:cubicBezTo>
                      <a:pt x="46" y="6"/>
                      <a:pt x="43" y="6"/>
                      <a:pt x="41" y="7"/>
                    </a:cubicBezTo>
                    <a:cubicBezTo>
                      <a:pt x="41" y="8"/>
                      <a:pt x="41" y="9"/>
                      <a:pt x="39" y="11"/>
                    </a:cubicBezTo>
                    <a:cubicBezTo>
                      <a:pt x="36" y="13"/>
                      <a:pt x="30" y="16"/>
                      <a:pt x="27" y="18"/>
                    </a:cubicBezTo>
                    <a:cubicBezTo>
                      <a:pt x="25" y="20"/>
                      <a:pt x="17" y="39"/>
                      <a:pt x="11" y="45"/>
                    </a:cubicBezTo>
                    <a:cubicBezTo>
                      <a:pt x="6" y="50"/>
                      <a:pt x="1" y="51"/>
                      <a:pt x="0" y="53"/>
                    </a:cubicBezTo>
                    <a:cubicBezTo>
                      <a:pt x="0" y="55"/>
                      <a:pt x="7" y="60"/>
                      <a:pt x="7" y="63"/>
                    </a:cubicBezTo>
                    <a:cubicBezTo>
                      <a:pt x="7" y="66"/>
                      <a:pt x="8" y="69"/>
                      <a:pt x="12" y="69"/>
                    </a:cubicBezTo>
                    <a:cubicBezTo>
                      <a:pt x="17" y="69"/>
                      <a:pt x="12" y="79"/>
                      <a:pt x="15" y="80"/>
                    </a:cubicBezTo>
                    <a:cubicBezTo>
                      <a:pt x="18" y="81"/>
                      <a:pt x="34" y="82"/>
                      <a:pt x="34" y="86"/>
                    </a:cubicBezTo>
                    <a:cubicBezTo>
                      <a:pt x="34" y="89"/>
                      <a:pt x="36" y="92"/>
                      <a:pt x="35" y="94"/>
                    </a:cubicBezTo>
                    <a:cubicBezTo>
                      <a:pt x="40" y="95"/>
                      <a:pt x="44" y="101"/>
                      <a:pt x="45" y="101"/>
                    </a:cubicBezTo>
                    <a:cubicBezTo>
                      <a:pt x="48" y="100"/>
                      <a:pt x="62" y="103"/>
                      <a:pt x="64" y="103"/>
                    </a:cubicBezTo>
                    <a:cubicBezTo>
                      <a:pt x="67" y="102"/>
                      <a:pt x="79" y="103"/>
                      <a:pt x="83" y="103"/>
                    </a:cubicBezTo>
                    <a:cubicBezTo>
                      <a:pt x="87" y="104"/>
                      <a:pt x="92" y="102"/>
                      <a:pt x="95" y="98"/>
                    </a:cubicBezTo>
                    <a:cubicBezTo>
                      <a:pt x="99" y="94"/>
                      <a:pt x="112" y="94"/>
                      <a:pt x="116" y="94"/>
                    </a:cubicBezTo>
                    <a:cubicBezTo>
                      <a:pt x="121" y="95"/>
                      <a:pt x="129" y="96"/>
                      <a:pt x="130" y="98"/>
                    </a:cubicBezTo>
                    <a:cubicBezTo>
                      <a:pt x="131" y="100"/>
                      <a:pt x="136" y="102"/>
                      <a:pt x="141" y="104"/>
                    </a:cubicBezTo>
                    <a:cubicBezTo>
                      <a:pt x="142" y="101"/>
                      <a:pt x="141" y="98"/>
                      <a:pt x="141" y="94"/>
                    </a:cubicBezTo>
                    <a:cubicBezTo>
                      <a:pt x="141" y="89"/>
                      <a:pt x="145" y="80"/>
                      <a:pt x="150" y="80"/>
                    </a:cubicBezTo>
                    <a:cubicBezTo>
                      <a:pt x="155" y="79"/>
                      <a:pt x="160" y="79"/>
                      <a:pt x="159" y="70"/>
                    </a:cubicBezTo>
                    <a:cubicBezTo>
                      <a:pt x="159" y="70"/>
                      <a:pt x="159" y="70"/>
                      <a:pt x="159" y="69"/>
                    </a:cubicBezTo>
                    <a:cubicBezTo>
                      <a:pt x="156" y="67"/>
                      <a:pt x="154" y="65"/>
                      <a:pt x="153" y="65"/>
                    </a:cubicBezTo>
                    <a:cubicBezTo>
                      <a:pt x="151" y="65"/>
                      <a:pt x="145" y="69"/>
                      <a:pt x="143" y="69"/>
                    </a:cubicBezTo>
                    <a:close/>
                  </a:path>
                </a:pathLst>
              </a:custGeom>
              <a:solidFill>
                <a:schemeClr val="accent6">
                  <a:lumMod val="20000"/>
                  <a:lumOff val="80000"/>
                </a:schemeClr>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25" name="Freeform 1664">
                <a:extLst>
                  <a:ext uri="{FF2B5EF4-FFF2-40B4-BE49-F238E27FC236}">
                    <a16:creationId xmlns:a16="http://schemas.microsoft.com/office/drawing/2014/main" id="{B29966FE-DD21-4D57-86A9-2566275C45CA}"/>
                  </a:ext>
                </a:extLst>
              </p:cNvPr>
              <p:cNvSpPr>
                <a:spLocks/>
              </p:cNvSpPr>
              <p:nvPr/>
            </p:nvSpPr>
            <p:spPr bwMode="auto">
              <a:xfrm>
                <a:off x="5342127" y="2113033"/>
                <a:ext cx="69852" cy="84140"/>
              </a:xfrm>
              <a:custGeom>
                <a:avLst/>
                <a:gdLst>
                  <a:gd name="T0" fmla="*/ 39 w 54"/>
                  <a:gd name="T1" fmla="*/ 18 h 68"/>
                  <a:gd name="T2" fmla="*/ 27 w 54"/>
                  <a:gd name="T3" fmla="*/ 9 h 68"/>
                  <a:gd name="T4" fmla="*/ 13 w 54"/>
                  <a:gd name="T5" fmla="*/ 1 h 68"/>
                  <a:gd name="T6" fmla="*/ 0 w 54"/>
                  <a:gd name="T7" fmla="*/ 4 h 68"/>
                  <a:gd name="T8" fmla="*/ 11 w 54"/>
                  <a:gd name="T9" fmla="*/ 24 h 68"/>
                  <a:gd name="T10" fmla="*/ 23 w 54"/>
                  <a:gd name="T11" fmla="*/ 49 h 68"/>
                  <a:gd name="T12" fmla="*/ 26 w 54"/>
                  <a:gd name="T13" fmla="*/ 68 h 68"/>
                  <a:gd name="T14" fmla="*/ 36 w 54"/>
                  <a:gd name="T15" fmla="*/ 53 h 68"/>
                  <a:gd name="T16" fmla="*/ 42 w 54"/>
                  <a:gd name="T17" fmla="*/ 45 h 68"/>
                  <a:gd name="T18" fmla="*/ 54 w 54"/>
                  <a:gd name="T19" fmla="*/ 47 h 68"/>
                  <a:gd name="T20" fmla="*/ 50 w 54"/>
                  <a:gd name="T21" fmla="*/ 36 h 68"/>
                  <a:gd name="T22" fmla="*/ 39 w 54"/>
                  <a:gd name="T23" fmla="*/ 1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 h="68">
                    <a:moveTo>
                      <a:pt x="39" y="18"/>
                    </a:moveTo>
                    <a:cubicBezTo>
                      <a:pt x="37" y="11"/>
                      <a:pt x="30" y="9"/>
                      <a:pt x="27" y="9"/>
                    </a:cubicBezTo>
                    <a:cubicBezTo>
                      <a:pt x="23" y="9"/>
                      <a:pt x="17" y="0"/>
                      <a:pt x="13" y="1"/>
                    </a:cubicBezTo>
                    <a:cubicBezTo>
                      <a:pt x="10" y="1"/>
                      <a:pt x="5" y="2"/>
                      <a:pt x="0" y="4"/>
                    </a:cubicBezTo>
                    <a:cubicBezTo>
                      <a:pt x="4" y="13"/>
                      <a:pt x="9" y="21"/>
                      <a:pt x="11" y="24"/>
                    </a:cubicBezTo>
                    <a:cubicBezTo>
                      <a:pt x="16" y="29"/>
                      <a:pt x="27" y="45"/>
                      <a:pt x="23" y="49"/>
                    </a:cubicBezTo>
                    <a:cubicBezTo>
                      <a:pt x="19" y="52"/>
                      <a:pt x="21" y="65"/>
                      <a:pt x="26" y="68"/>
                    </a:cubicBezTo>
                    <a:cubicBezTo>
                      <a:pt x="28" y="66"/>
                      <a:pt x="36" y="56"/>
                      <a:pt x="36" y="53"/>
                    </a:cubicBezTo>
                    <a:cubicBezTo>
                      <a:pt x="36" y="50"/>
                      <a:pt x="36" y="44"/>
                      <a:pt x="42" y="45"/>
                    </a:cubicBezTo>
                    <a:cubicBezTo>
                      <a:pt x="49" y="47"/>
                      <a:pt x="54" y="49"/>
                      <a:pt x="54" y="47"/>
                    </a:cubicBezTo>
                    <a:cubicBezTo>
                      <a:pt x="54" y="45"/>
                      <a:pt x="53" y="38"/>
                      <a:pt x="50" y="36"/>
                    </a:cubicBezTo>
                    <a:cubicBezTo>
                      <a:pt x="48" y="33"/>
                      <a:pt x="41" y="25"/>
                      <a:pt x="39" y="18"/>
                    </a:cubicBezTo>
                    <a:close/>
                  </a:path>
                </a:pathLst>
              </a:custGeom>
              <a:solidFill>
                <a:schemeClr val="accent6">
                  <a:lumMod val="20000"/>
                  <a:lumOff val="80000"/>
                </a:schemeClr>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26" name="Freeform 1665">
                <a:extLst>
                  <a:ext uri="{FF2B5EF4-FFF2-40B4-BE49-F238E27FC236}">
                    <a16:creationId xmlns:a16="http://schemas.microsoft.com/office/drawing/2014/main" id="{D8D6CACC-53E2-4A56-A4DD-BE20EA833B36}"/>
                  </a:ext>
                </a:extLst>
              </p:cNvPr>
              <p:cNvSpPr>
                <a:spLocks/>
              </p:cNvSpPr>
              <p:nvPr/>
            </p:nvSpPr>
            <p:spPr bwMode="auto">
              <a:xfrm>
                <a:off x="5238935" y="2235274"/>
                <a:ext cx="142880" cy="74615"/>
              </a:xfrm>
              <a:custGeom>
                <a:avLst/>
                <a:gdLst>
                  <a:gd name="T0" fmla="*/ 86 w 111"/>
                  <a:gd name="T1" fmla="*/ 0 h 60"/>
                  <a:gd name="T2" fmla="*/ 65 w 111"/>
                  <a:gd name="T3" fmla="*/ 4 h 60"/>
                  <a:gd name="T4" fmla="*/ 53 w 111"/>
                  <a:gd name="T5" fmla="*/ 9 h 60"/>
                  <a:gd name="T6" fmla="*/ 34 w 111"/>
                  <a:gd name="T7" fmla="*/ 9 h 60"/>
                  <a:gd name="T8" fmla="*/ 15 w 111"/>
                  <a:gd name="T9" fmla="*/ 7 h 60"/>
                  <a:gd name="T10" fmla="*/ 5 w 111"/>
                  <a:gd name="T11" fmla="*/ 0 h 60"/>
                  <a:gd name="T12" fmla="*/ 4 w 111"/>
                  <a:gd name="T13" fmla="*/ 1 h 60"/>
                  <a:gd name="T14" fmla="*/ 4 w 111"/>
                  <a:gd name="T15" fmla="*/ 14 h 60"/>
                  <a:gd name="T16" fmla="*/ 9 w 111"/>
                  <a:gd name="T17" fmla="*/ 25 h 60"/>
                  <a:gd name="T18" fmla="*/ 4 w 111"/>
                  <a:gd name="T19" fmla="*/ 32 h 60"/>
                  <a:gd name="T20" fmla="*/ 4 w 111"/>
                  <a:gd name="T21" fmla="*/ 41 h 60"/>
                  <a:gd name="T22" fmla="*/ 13 w 111"/>
                  <a:gd name="T23" fmla="*/ 52 h 60"/>
                  <a:gd name="T24" fmla="*/ 17 w 111"/>
                  <a:gd name="T25" fmla="*/ 57 h 60"/>
                  <a:gd name="T26" fmla="*/ 40 w 111"/>
                  <a:gd name="T27" fmla="*/ 57 h 60"/>
                  <a:gd name="T28" fmla="*/ 59 w 111"/>
                  <a:gd name="T29" fmla="*/ 60 h 60"/>
                  <a:gd name="T30" fmla="*/ 66 w 111"/>
                  <a:gd name="T31" fmla="*/ 56 h 60"/>
                  <a:gd name="T32" fmla="*/ 74 w 111"/>
                  <a:gd name="T33" fmla="*/ 52 h 60"/>
                  <a:gd name="T34" fmla="*/ 74 w 111"/>
                  <a:gd name="T35" fmla="*/ 47 h 60"/>
                  <a:gd name="T36" fmla="*/ 92 w 111"/>
                  <a:gd name="T37" fmla="*/ 47 h 60"/>
                  <a:gd name="T38" fmla="*/ 99 w 111"/>
                  <a:gd name="T39" fmla="*/ 46 h 60"/>
                  <a:gd name="T40" fmla="*/ 97 w 111"/>
                  <a:gd name="T41" fmla="*/ 42 h 60"/>
                  <a:gd name="T42" fmla="*/ 93 w 111"/>
                  <a:gd name="T43" fmla="*/ 28 h 60"/>
                  <a:gd name="T44" fmla="*/ 107 w 111"/>
                  <a:gd name="T45" fmla="*/ 13 h 60"/>
                  <a:gd name="T46" fmla="*/ 111 w 111"/>
                  <a:gd name="T47" fmla="*/ 10 h 60"/>
                  <a:gd name="T48" fmla="*/ 100 w 111"/>
                  <a:gd name="T49" fmla="*/ 4 h 60"/>
                  <a:gd name="T50" fmla="*/ 86 w 111"/>
                  <a:gd name="T51"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1" h="60">
                    <a:moveTo>
                      <a:pt x="86" y="0"/>
                    </a:moveTo>
                    <a:cubicBezTo>
                      <a:pt x="82" y="0"/>
                      <a:pt x="69" y="0"/>
                      <a:pt x="65" y="4"/>
                    </a:cubicBezTo>
                    <a:cubicBezTo>
                      <a:pt x="62" y="8"/>
                      <a:pt x="57" y="10"/>
                      <a:pt x="53" y="9"/>
                    </a:cubicBezTo>
                    <a:cubicBezTo>
                      <a:pt x="49" y="9"/>
                      <a:pt x="37" y="8"/>
                      <a:pt x="34" y="9"/>
                    </a:cubicBezTo>
                    <a:cubicBezTo>
                      <a:pt x="32" y="9"/>
                      <a:pt x="18" y="6"/>
                      <a:pt x="15" y="7"/>
                    </a:cubicBezTo>
                    <a:cubicBezTo>
                      <a:pt x="14" y="7"/>
                      <a:pt x="10" y="1"/>
                      <a:pt x="5" y="0"/>
                    </a:cubicBezTo>
                    <a:cubicBezTo>
                      <a:pt x="5" y="0"/>
                      <a:pt x="5" y="1"/>
                      <a:pt x="4" y="1"/>
                    </a:cubicBezTo>
                    <a:cubicBezTo>
                      <a:pt x="0" y="4"/>
                      <a:pt x="0" y="10"/>
                      <a:pt x="4" y="14"/>
                    </a:cubicBezTo>
                    <a:cubicBezTo>
                      <a:pt x="8" y="17"/>
                      <a:pt x="13" y="25"/>
                      <a:pt x="9" y="25"/>
                    </a:cubicBezTo>
                    <a:cubicBezTo>
                      <a:pt x="6" y="25"/>
                      <a:pt x="3" y="30"/>
                      <a:pt x="4" y="32"/>
                    </a:cubicBezTo>
                    <a:cubicBezTo>
                      <a:pt x="4" y="34"/>
                      <a:pt x="2" y="39"/>
                      <a:pt x="4" y="41"/>
                    </a:cubicBezTo>
                    <a:cubicBezTo>
                      <a:pt x="5" y="42"/>
                      <a:pt x="13" y="50"/>
                      <a:pt x="13" y="52"/>
                    </a:cubicBezTo>
                    <a:cubicBezTo>
                      <a:pt x="14" y="54"/>
                      <a:pt x="17" y="55"/>
                      <a:pt x="17" y="57"/>
                    </a:cubicBezTo>
                    <a:cubicBezTo>
                      <a:pt x="23" y="56"/>
                      <a:pt x="37" y="56"/>
                      <a:pt x="40" y="57"/>
                    </a:cubicBezTo>
                    <a:cubicBezTo>
                      <a:pt x="45" y="59"/>
                      <a:pt x="59" y="60"/>
                      <a:pt x="59" y="60"/>
                    </a:cubicBezTo>
                    <a:cubicBezTo>
                      <a:pt x="63" y="60"/>
                      <a:pt x="67" y="59"/>
                      <a:pt x="66" y="56"/>
                    </a:cubicBezTo>
                    <a:cubicBezTo>
                      <a:pt x="65" y="54"/>
                      <a:pt x="71" y="52"/>
                      <a:pt x="74" y="52"/>
                    </a:cubicBezTo>
                    <a:cubicBezTo>
                      <a:pt x="74" y="50"/>
                      <a:pt x="73" y="48"/>
                      <a:pt x="74" y="47"/>
                    </a:cubicBezTo>
                    <a:cubicBezTo>
                      <a:pt x="76" y="46"/>
                      <a:pt x="88" y="45"/>
                      <a:pt x="92" y="47"/>
                    </a:cubicBezTo>
                    <a:cubicBezTo>
                      <a:pt x="95" y="48"/>
                      <a:pt x="97" y="47"/>
                      <a:pt x="99" y="46"/>
                    </a:cubicBezTo>
                    <a:cubicBezTo>
                      <a:pt x="99" y="44"/>
                      <a:pt x="98" y="42"/>
                      <a:pt x="97" y="42"/>
                    </a:cubicBezTo>
                    <a:cubicBezTo>
                      <a:pt x="94" y="41"/>
                      <a:pt x="90" y="29"/>
                      <a:pt x="93" y="28"/>
                    </a:cubicBezTo>
                    <a:cubicBezTo>
                      <a:pt x="97" y="28"/>
                      <a:pt x="102" y="15"/>
                      <a:pt x="107" y="13"/>
                    </a:cubicBezTo>
                    <a:cubicBezTo>
                      <a:pt x="110" y="13"/>
                      <a:pt x="111" y="11"/>
                      <a:pt x="111" y="10"/>
                    </a:cubicBezTo>
                    <a:cubicBezTo>
                      <a:pt x="106" y="8"/>
                      <a:pt x="101" y="6"/>
                      <a:pt x="100" y="4"/>
                    </a:cubicBezTo>
                    <a:cubicBezTo>
                      <a:pt x="99" y="2"/>
                      <a:pt x="91" y="1"/>
                      <a:pt x="86" y="0"/>
                    </a:cubicBezTo>
                    <a:close/>
                  </a:path>
                </a:pathLst>
              </a:custGeom>
              <a:solidFill>
                <a:schemeClr val="accent6">
                  <a:lumMod val="20000"/>
                  <a:lumOff val="80000"/>
                </a:schemeClr>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27" name="Freeform 1666">
                <a:extLst>
                  <a:ext uri="{FF2B5EF4-FFF2-40B4-BE49-F238E27FC236}">
                    <a16:creationId xmlns:a16="http://schemas.microsoft.com/office/drawing/2014/main" id="{E6A808DE-0ECB-403E-BD34-F61A532F57A2}"/>
                  </a:ext>
                </a:extLst>
              </p:cNvPr>
              <p:cNvSpPr>
                <a:spLocks/>
              </p:cNvSpPr>
              <p:nvPr/>
            </p:nvSpPr>
            <p:spPr bwMode="auto">
              <a:xfrm>
                <a:off x="5199246" y="2281313"/>
                <a:ext cx="61915" cy="42864"/>
              </a:xfrm>
              <a:custGeom>
                <a:avLst/>
                <a:gdLst>
                  <a:gd name="T0" fmla="*/ 11 w 48"/>
                  <a:gd name="T1" fmla="*/ 34 h 34"/>
                  <a:gd name="T2" fmla="*/ 11 w 48"/>
                  <a:gd name="T3" fmla="*/ 34 h 34"/>
                  <a:gd name="T4" fmla="*/ 12 w 48"/>
                  <a:gd name="T5" fmla="*/ 34 h 34"/>
                  <a:gd name="T6" fmla="*/ 12 w 48"/>
                  <a:gd name="T7" fmla="*/ 34 h 34"/>
                  <a:gd name="T8" fmla="*/ 13 w 48"/>
                  <a:gd name="T9" fmla="*/ 34 h 34"/>
                  <a:gd name="T10" fmla="*/ 13 w 48"/>
                  <a:gd name="T11" fmla="*/ 34 h 34"/>
                  <a:gd name="T12" fmla="*/ 19 w 48"/>
                  <a:gd name="T13" fmla="*/ 34 h 34"/>
                  <a:gd name="T14" fmla="*/ 19 w 48"/>
                  <a:gd name="T15" fmla="*/ 34 h 34"/>
                  <a:gd name="T16" fmla="*/ 21 w 48"/>
                  <a:gd name="T17" fmla="*/ 34 h 34"/>
                  <a:gd name="T18" fmla="*/ 21 w 48"/>
                  <a:gd name="T19" fmla="*/ 34 h 34"/>
                  <a:gd name="T20" fmla="*/ 23 w 48"/>
                  <a:gd name="T21" fmla="*/ 33 h 34"/>
                  <a:gd name="T22" fmla="*/ 31 w 48"/>
                  <a:gd name="T23" fmla="*/ 28 h 34"/>
                  <a:gd name="T24" fmla="*/ 47 w 48"/>
                  <a:gd name="T25" fmla="*/ 21 h 34"/>
                  <a:gd name="T26" fmla="*/ 48 w 48"/>
                  <a:gd name="T27" fmla="*/ 20 h 34"/>
                  <a:gd name="T28" fmla="*/ 44 w 48"/>
                  <a:gd name="T29" fmla="*/ 15 h 34"/>
                  <a:gd name="T30" fmla="*/ 35 w 48"/>
                  <a:gd name="T31" fmla="*/ 4 h 34"/>
                  <a:gd name="T32" fmla="*/ 34 w 48"/>
                  <a:gd name="T33" fmla="*/ 2 h 34"/>
                  <a:gd name="T34" fmla="*/ 34 w 48"/>
                  <a:gd name="T35" fmla="*/ 2 h 34"/>
                  <a:gd name="T36" fmla="*/ 34 w 48"/>
                  <a:gd name="T37" fmla="*/ 0 h 34"/>
                  <a:gd name="T38" fmla="*/ 4 w 48"/>
                  <a:gd name="T39" fmla="*/ 6 h 34"/>
                  <a:gd name="T40" fmla="*/ 3 w 48"/>
                  <a:gd name="T41" fmla="*/ 5 h 34"/>
                  <a:gd name="T42" fmla="*/ 1 w 48"/>
                  <a:gd name="T43" fmla="*/ 23 h 34"/>
                  <a:gd name="T44" fmla="*/ 11 w 48"/>
                  <a:gd name="T45"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8" h="34">
                    <a:moveTo>
                      <a:pt x="11" y="34"/>
                    </a:moveTo>
                    <a:cubicBezTo>
                      <a:pt x="11" y="34"/>
                      <a:pt x="11" y="34"/>
                      <a:pt x="11" y="34"/>
                    </a:cubicBezTo>
                    <a:cubicBezTo>
                      <a:pt x="11" y="34"/>
                      <a:pt x="11" y="34"/>
                      <a:pt x="12" y="34"/>
                    </a:cubicBezTo>
                    <a:cubicBezTo>
                      <a:pt x="12" y="34"/>
                      <a:pt x="12" y="34"/>
                      <a:pt x="12" y="34"/>
                    </a:cubicBezTo>
                    <a:cubicBezTo>
                      <a:pt x="12" y="34"/>
                      <a:pt x="13" y="34"/>
                      <a:pt x="13" y="34"/>
                    </a:cubicBezTo>
                    <a:cubicBezTo>
                      <a:pt x="13" y="34"/>
                      <a:pt x="13" y="34"/>
                      <a:pt x="13" y="34"/>
                    </a:cubicBezTo>
                    <a:cubicBezTo>
                      <a:pt x="15" y="34"/>
                      <a:pt x="17" y="34"/>
                      <a:pt x="19" y="34"/>
                    </a:cubicBezTo>
                    <a:cubicBezTo>
                      <a:pt x="19" y="34"/>
                      <a:pt x="19" y="34"/>
                      <a:pt x="19" y="34"/>
                    </a:cubicBezTo>
                    <a:cubicBezTo>
                      <a:pt x="20" y="34"/>
                      <a:pt x="20" y="34"/>
                      <a:pt x="21" y="34"/>
                    </a:cubicBezTo>
                    <a:cubicBezTo>
                      <a:pt x="21" y="34"/>
                      <a:pt x="21" y="34"/>
                      <a:pt x="21" y="34"/>
                    </a:cubicBezTo>
                    <a:cubicBezTo>
                      <a:pt x="22" y="34"/>
                      <a:pt x="22" y="33"/>
                      <a:pt x="23" y="33"/>
                    </a:cubicBezTo>
                    <a:cubicBezTo>
                      <a:pt x="28" y="32"/>
                      <a:pt x="29" y="27"/>
                      <a:pt x="31" y="28"/>
                    </a:cubicBezTo>
                    <a:cubicBezTo>
                      <a:pt x="33" y="29"/>
                      <a:pt x="46" y="23"/>
                      <a:pt x="47" y="21"/>
                    </a:cubicBezTo>
                    <a:cubicBezTo>
                      <a:pt x="48" y="20"/>
                      <a:pt x="48" y="20"/>
                      <a:pt x="48" y="20"/>
                    </a:cubicBezTo>
                    <a:cubicBezTo>
                      <a:pt x="48" y="18"/>
                      <a:pt x="45" y="17"/>
                      <a:pt x="44" y="15"/>
                    </a:cubicBezTo>
                    <a:cubicBezTo>
                      <a:pt x="44" y="13"/>
                      <a:pt x="36" y="5"/>
                      <a:pt x="35" y="4"/>
                    </a:cubicBezTo>
                    <a:cubicBezTo>
                      <a:pt x="34" y="3"/>
                      <a:pt x="34" y="3"/>
                      <a:pt x="34" y="2"/>
                    </a:cubicBezTo>
                    <a:cubicBezTo>
                      <a:pt x="34" y="2"/>
                      <a:pt x="34" y="2"/>
                      <a:pt x="34" y="2"/>
                    </a:cubicBezTo>
                    <a:cubicBezTo>
                      <a:pt x="34" y="2"/>
                      <a:pt x="34" y="1"/>
                      <a:pt x="34" y="0"/>
                    </a:cubicBezTo>
                    <a:cubicBezTo>
                      <a:pt x="22" y="2"/>
                      <a:pt x="4" y="6"/>
                      <a:pt x="4" y="6"/>
                    </a:cubicBezTo>
                    <a:cubicBezTo>
                      <a:pt x="4" y="6"/>
                      <a:pt x="3" y="6"/>
                      <a:pt x="3" y="5"/>
                    </a:cubicBezTo>
                    <a:cubicBezTo>
                      <a:pt x="1" y="11"/>
                      <a:pt x="0" y="19"/>
                      <a:pt x="1" y="23"/>
                    </a:cubicBezTo>
                    <a:cubicBezTo>
                      <a:pt x="2" y="28"/>
                      <a:pt x="6" y="30"/>
                      <a:pt x="11" y="34"/>
                    </a:cubicBezTo>
                    <a:close/>
                  </a:path>
                </a:pathLst>
              </a:custGeom>
              <a:solidFill>
                <a:schemeClr val="accent6">
                  <a:lumMod val="20000"/>
                  <a:lumOff val="80000"/>
                </a:schemeClr>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28" name="Freeform 1667">
                <a:extLst>
                  <a:ext uri="{FF2B5EF4-FFF2-40B4-BE49-F238E27FC236}">
                    <a16:creationId xmlns:a16="http://schemas.microsoft.com/office/drawing/2014/main" id="{0F176DE9-CA5D-4EFE-90FB-3AA49304FBE0}"/>
                  </a:ext>
                </a:extLst>
              </p:cNvPr>
              <p:cNvSpPr>
                <a:spLocks/>
              </p:cNvSpPr>
              <p:nvPr/>
            </p:nvSpPr>
            <p:spPr bwMode="auto">
              <a:xfrm>
                <a:off x="5238935" y="1998729"/>
                <a:ext cx="403239" cy="230195"/>
              </a:xfrm>
              <a:custGeom>
                <a:avLst/>
                <a:gdLst>
                  <a:gd name="T0" fmla="*/ 293 w 315"/>
                  <a:gd name="T1" fmla="*/ 104 h 183"/>
                  <a:gd name="T2" fmla="*/ 311 w 315"/>
                  <a:gd name="T3" fmla="*/ 94 h 183"/>
                  <a:gd name="T4" fmla="*/ 313 w 315"/>
                  <a:gd name="T5" fmla="*/ 83 h 183"/>
                  <a:gd name="T6" fmla="*/ 314 w 315"/>
                  <a:gd name="T7" fmla="*/ 71 h 183"/>
                  <a:gd name="T8" fmla="*/ 289 w 315"/>
                  <a:gd name="T9" fmla="*/ 60 h 183"/>
                  <a:gd name="T10" fmla="*/ 267 w 315"/>
                  <a:gd name="T11" fmla="*/ 49 h 183"/>
                  <a:gd name="T12" fmla="*/ 248 w 315"/>
                  <a:gd name="T13" fmla="*/ 50 h 183"/>
                  <a:gd name="T14" fmla="*/ 233 w 315"/>
                  <a:gd name="T15" fmla="*/ 43 h 183"/>
                  <a:gd name="T16" fmla="*/ 212 w 315"/>
                  <a:gd name="T17" fmla="*/ 26 h 183"/>
                  <a:gd name="T18" fmla="*/ 206 w 315"/>
                  <a:gd name="T19" fmla="*/ 3 h 183"/>
                  <a:gd name="T20" fmla="*/ 180 w 315"/>
                  <a:gd name="T21" fmla="*/ 2 h 183"/>
                  <a:gd name="T22" fmla="*/ 167 w 315"/>
                  <a:gd name="T23" fmla="*/ 4 h 183"/>
                  <a:gd name="T24" fmla="*/ 145 w 315"/>
                  <a:gd name="T25" fmla="*/ 18 h 183"/>
                  <a:gd name="T26" fmla="*/ 125 w 315"/>
                  <a:gd name="T27" fmla="*/ 22 h 183"/>
                  <a:gd name="T28" fmla="*/ 103 w 315"/>
                  <a:gd name="T29" fmla="*/ 18 h 183"/>
                  <a:gd name="T30" fmla="*/ 74 w 315"/>
                  <a:gd name="T31" fmla="*/ 14 h 183"/>
                  <a:gd name="T32" fmla="*/ 33 w 315"/>
                  <a:gd name="T33" fmla="*/ 17 h 183"/>
                  <a:gd name="T34" fmla="*/ 25 w 315"/>
                  <a:gd name="T35" fmla="*/ 25 h 183"/>
                  <a:gd name="T36" fmla="*/ 24 w 315"/>
                  <a:gd name="T37" fmla="*/ 48 h 183"/>
                  <a:gd name="T38" fmla="*/ 8 w 315"/>
                  <a:gd name="T39" fmla="*/ 77 h 183"/>
                  <a:gd name="T40" fmla="*/ 8 w 315"/>
                  <a:gd name="T41" fmla="*/ 99 h 183"/>
                  <a:gd name="T42" fmla="*/ 18 w 315"/>
                  <a:gd name="T43" fmla="*/ 100 h 183"/>
                  <a:gd name="T44" fmla="*/ 46 w 315"/>
                  <a:gd name="T45" fmla="*/ 106 h 183"/>
                  <a:gd name="T46" fmla="*/ 62 w 315"/>
                  <a:gd name="T47" fmla="*/ 103 h 183"/>
                  <a:gd name="T48" fmla="*/ 94 w 315"/>
                  <a:gd name="T49" fmla="*/ 91 h 183"/>
                  <a:gd name="T50" fmla="*/ 120 w 315"/>
                  <a:gd name="T51" fmla="*/ 108 h 183"/>
                  <a:gd name="T52" fmla="*/ 135 w 315"/>
                  <a:gd name="T53" fmla="*/ 137 h 183"/>
                  <a:gd name="T54" fmla="*/ 117 w 315"/>
                  <a:gd name="T55" fmla="*/ 143 h 183"/>
                  <a:gd name="T56" fmla="*/ 113 w 315"/>
                  <a:gd name="T57" fmla="*/ 163 h 183"/>
                  <a:gd name="T58" fmla="*/ 129 w 315"/>
                  <a:gd name="T59" fmla="*/ 163 h 183"/>
                  <a:gd name="T60" fmla="*/ 153 w 315"/>
                  <a:gd name="T61" fmla="*/ 132 h 183"/>
                  <a:gd name="T62" fmla="*/ 174 w 315"/>
                  <a:gd name="T63" fmla="*/ 141 h 183"/>
                  <a:gd name="T64" fmla="*/ 179 w 315"/>
                  <a:gd name="T65" fmla="*/ 158 h 183"/>
                  <a:gd name="T66" fmla="*/ 198 w 315"/>
                  <a:gd name="T67" fmla="*/ 180 h 183"/>
                  <a:gd name="T68" fmla="*/ 229 w 315"/>
                  <a:gd name="T69" fmla="*/ 169 h 183"/>
                  <a:gd name="T70" fmla="*/ 235 w 315"/>
                  <a:gd name="T71" fmla="*/ 161 h 183"/>
                  <a:gd name="T72" fmla="*/ 243 w 315"/>
                  <a:gd name="T73" fmla="*/ 133 h 183"/>
                  <a:gd name="T74" fmla="*/ 279 w 315"/>
                  <a:gd name="T75" fmla="*/ 122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15" h="183">
                    <a:moveTo>
                      <a:pt x="280" y="114"/>
                    </a:moveTo>
                    <a:cubicBezTo>
                      <a:pt x="282" y="113"/>
                      <a:pt x="291" y="104"/>
                      <a:pt x="293" y="104"/>
                    </a:cubicBezTo>
                    <a:cubicBezTo>
                      <a:pt x="296" y="104"/>
                      <a:pt x="308" y="107"/>
                      <a:pt x="308" y="105"/>
                    </a:cubicBezTo>
                    <a:cubicBezTo>
                      <a:pt x="308" y="103"/>
                      <a:pt x="312" y="96"/>
                      <a:pt x="311" y="94"/>
                    </a:cubicBezTo>
                    <a:cubicBezTo>
                      <a:pt x="310" y="92"/>
                      <a:pt x="306" y="89"/>
                      <a:pt x="307" y="87"/>
                    </a:cubicBezTo>
                    <a:cubicBezTo>
                      <a:pt x="308" y="85"/>
                      <a:pt x="313" y="85"/>
                      <a:pt x="313" y="83"/>
                    </a:cubicBezTo>
                    <a:cubicBezTo>
                      <a:pt x="313" y="81"/>
                      <a:pt x="309" y="80"/>
                      <a:pt x="309" y="78"/>
                    </a:cubicBezTo>
                    <a:cubicBezTo>
                      <a:pt x="309" y="76"/>
                      <a:pt x="315" y="74"/>
                      <a:pt x="314" y="71"/>
                    </a:cubicBezTo>
                    <a:cubicBezTo>
                      <a:pt x="314" y="67"/>
                      <a:pt x="309" y="67"/>
                      <a:pt x="304" y="64"/>
                    </a:cubicBezTo>
                    <a:cubicBezTo>
                      <a:pt x="299" y="62"/>
                      <a:pt x="294" y="63"/>
                      <a:pt x="289" y="60"/>
                    </a:cubicBezTo>
                    <a:cubicBezTo>
                      <a:pt x="284" y="58"/>
                      <a:pt x="275" y="60"/>
                      <a:pt x="275" y="58"/>
                    </a:cubicBezTo>
                    <a:cubicBezTo>
                      <a:pt x="275" y="56"/>
                      <a:pt x="268" y="51"/>
                      <a:pt x="267" y="49"/>
                    </a:cubicBezTo>
                    <a:cubicBezTo>
                      <a:pt x="265" y="46"/>
                      <a:pt x="260" y="47"/>
                      <a:pt x="257" y="49"/>
                    </a:cubicBezTo>
                    <a:cubicBezTo>
                      <a:pt x="254" y="51"/>
                      <a:pt x="251" y="52"/>
                      <a:pt x="248" y="50"/>
                    </a:cubicBezTo>
                    <a:cubicBezTo>
                      <a:pt x="245" y="48"/>
                      <a:pt x="242" y="45"/>
                      <a:pt x="239" y="46"/>
                    </a:cubicBezTo>
                    <a:cubicBezTo>
                      <a:pt x="237" y="47"/>
                      <a:pt x="232" y="47"/>
                      <a:pt x="233" y="43"/>
                    </a:cubicBezTo>
                    <a:cubicBezTo>
                      <a:pt x="234" y="39"/>
                      <a:pt x="228" y="30"/>
                      <a:pt x="225" y="29"/>
                    </a:cubicBezTo>
                    <a:cubicBezTo>
                      <a:pt x="222" y="28"/>
                      <a:pt x="214" y="30"/>
                      <a:pt x="212" y="26"/>
                    </a:cubicBezTo>
                    <a:cubicBezTo>
                      <a:pt x="210" y="22"/>
                      <a:pt x="207" y="19"/>
                      <a:pt x="208" y="16"/>
                    </a:cubicBezTo>
                    <a:cubicBezTo>
                      <a:pt x="210" y="13"/>
                      <a:pt x="208" y="6"/>
                      <a:pt x="206" y="3"/>
                    </a:cubicBezTo>
                    <a:cubicBezTo>
                      <a:pt x="204" y="0"/>
                      <a:pt x="194" y="0"/>
                      <a:pt x="191" y="1"/>
                    </a:cubicBezTo>
                    <a:cubicBezTo>
                      <a:pt x="189" y="2"/>
                      <a:pt x="182" y="0"/>
                      <a:pt x="180" y="2"/>
                    </a:cubicBezTo>
                    <a:cubicBezTo>
                      <a:pt x="177" y="3"/>
                      <a:pt x="175" y="6"/>
                      <a:pt x="171" y="6"/>
                    </a:cubicBezTo>
                    <a:cubicBezTo>
                      <a:pt x="169" y="6"/>
                      <a:pt x="168" y="6"/>
                      <a:pt x="167" y="4"/>
                    </a:cubicBezTo>
                    <a:cubicBezTo>
                      <a:pt x="162" y="6"/>
                      <a:pt x="155" y="6"/>
                      <a:pt x="155" y="6"/>
                    </a:cubicBezTo>
                    <a:cubicBezTo>
                      <a:pt x="155" y="6"/>
                      <a:pt x="145" y="15"/>
                      <a:pt x="145" y="18"/>
                    </a:cubicBezTo>
                    <a:cubicBezTo>
                      <a:pt x="145" y="21"/>
                      <a:pt x="144" y="26"/>
                      <a:pt x="142" y="24"/>
                    </a:cubicBezTo>
                    <a:cubicBezTo>
                      <a:pt x="139" y="21"/>
                      <a:pt x="128" y="21"/>
                      <a:pt x="125" y="22"/>
                    </a:cubicBezTo>
                    <a:cubicBezTo>
                      <a:pt x="123" y="24"/>
                      <a:pt x="119" y="16"/>
                      <a:pt x="114" y="19"/>
                    </a:cubicBezTo>
                    <a:cubicBezTo>
                      <a:pt x="109" y="21"/>
                      <a:pt x="103" y="15"/>
                      <a:pt x="103" y="18"/>
                    </a:cubicBezTo>
                    <a:cubicBezTo>
                      <a:pt x="102" y="20"/>
                      <a:pt x="95" y="18"/>
                      <a:pt x="91" y="16"/>
                    </a:cubicBezTo>
                    <a:cubicBezTo>
                      <a:pt x="86" y="14"/>
                      <a:pt x="77" y="17"/>
                      <a:pt x="74" y="14"/>
                    </a:cubicBezTo>
                    <a:cubicBezTo>
                      <a:pt x="71" y="10"/>
                      <a:pt x="51" y="10"/>
                      <a:pt x="44" y="10"/>
                    </a:cubicBezTo>
                    <a:cubicBezTo>
                      <a:pt x="37" y="10"/>
                      <a:pt x="36" y="14"/>
                      <a:pt x="33" y="17"/>
                    </a:cubicBezTo>
                    <a:cubicBezTo>
                      <a:pt x="30" y="20"/>
                      <a:pt x="27" y="19"/>
                      <a:pt x="23" y="19"/>
                    </a:cubicBezTo>
                    <a:cubicBezTo>
                      <a:pt x="24" y="21"/>
                      <a:pt x="24" y="24"/>
                      <a:pt x="25" y="25"/>
                    </a:cubicBezTo>
                    <a:cubicBezTo>
                      <a:pt x="26" y="27"/>
                      <a:pt x="34" y="38"/>
                      <a:pt x="32" y="42"/>
                    </a:cubicBezTo>
                    <a:cubicBezTo>
                      <a:pt x="30" y="46"/>
                      <a:pt x="26" y="46"/>
                      <a:pt x="24" y="48"/>
                    </a:cubicBezTo>
                    <a:cubicBezTo>
                      <a:pt x="22" y="51"/>
                      <a:pt x="8" y="63"/>
                      <a:pt x="7" y="65"/>
                    </a:cubicBezTo>
                    <a:cubicBezTo>
                      <a:pt x="7" y="67"/>
                      <a:pt x="10" y="76"/>
                      <a:pt x="8" y="77"/>
                    </a:cubicBezTo>
                    <a:cubicBezTo>
                      <a:pt x="6" y="79"/>
                      <a:pt x="0" y="87"/>
                      <a:pt x="0" y="90"/>
                    </a:cubicBezTo>
                    <a:cubicBezTo>
                      <a:pt x="0" y="93"/>
                      <a:pt x="4" y="98"/>
                      <a:pt x="8" y="99"/>
                    </a:cubicBezTo>
                    <a:cubicBezTo>
                      <a:pt x="9" y="99"/>
                      <a:pt x="10" y="100"/>
                      <a:pt x="11" y="101"/>
                    </a:cubicBezTo>
                    <a:cubicBezTo>
                      <a:pt x="13" y="100"/>
                      <a:pt x="16" y="100"/>
                      <a:pt x="18" y="100"/>
                    </a:cubicBezTo>
                    <a:cubicBezTo>
                      <a:pt x="20" y="100"/>
                      <a:pt x="32" y="103"/>
                      <a:pt x="35" y="103"/>
                    </a:cubicBezTo>
                    <a:cubicBezTo>
                      <a:pt x="39" y="103"/>
                      <a:pt x="44" y="105"/>
                      <a:pt x="46" y="106"/>
                    </a:cubicBezTo>
                    <a:cubicBezTo>
                      <a:pt x="47" y="108"/>
                      <a:pt x="51" y="107"/>
                      <a:pt x="54" y="104"/>
                    </a:cubicBezTo>
                    <a:cubicBezTo>
                      <a:pt x="56" y="102"/>
                      <a:pt x="59" y="103"/>
                      <a:pt x="62" y="103"/>
                    </a:cubicBezTo>
                    <a:cubicBezTo>
                      <a:pt x="65" y="103"/>
                      <a:pt x="71" y="101"/>
                      <a:pt x="72" y="98"/>
                    </a:cubicBezTo>
                    <a:cubicBezTo>
                      <a:pt x="74" y="95"/>
                      <a:pt x="89" y="91"/>
                      <a:pt x="94" y="91"/>
                    </a:cubicBezTo>
                    <a:cubicBezTo>
                      <a:pt x="98" y="90"/>
                      <a:pt x="104" y="99"/>
                      <a:pt x="108" y="99"/>
                    </a:cubicBezTo>
                    <a:cubicBezTo>
                      <a:pt x="111" y="99"/>
                      <a:pt x="118" y="101"/>
                      <a:pt x="120" y="108"/>
                    </a:cubicBezTo>
                    <a:cubicBezTo>
                      <a:pt x="122" y="115"/>
                      <a:pt x="129" y="123"/>
                      <a:pt x="131" y="126"/>
                    </a:cubicBezTo>
                    <a:cubicBezTo>
                      <a:pt x="134" y="128"/>
                      <a:pt x="135" y="135"/>
                      <a:pt x="135" y="137"/>
                    </a:cubicBezTo>
                    <a:cubicBezTo>
                      <a:pt x="135" y="139"/>
                      <a:pt x="130" y="137"/>
                      <a:pt x="123" y="135"/>
                    </a:cubicBezTo>
                    <a:cubicBezTo>
                      <a:pt x="117" y="134"/>
                      <a:pt x="117" y="140"/>
                      <a:pt x="117" y="143"/>
                    </a:cubicBezTo>
                    <a:cubicBezTo>
                      <a:pt x="117" y="146"/>
                      <a:pt x="108" y="157"/>
                      <a:pt x="106" y="159"/>
                    </a:cubicBezTo>
                    <a:cubicBezTo>
                      <a:pt x="105" y="161"/>
                      <a:pt x="109" y="163"/>
                      <a:pt x="113" y="163"/>
                    </a:cubicBezTo>
                    <a:cubicBezTo>
                      <a:pt x="115" y="163"/>
                      <a:pt x="121" y="159"/>
                      <a:pt x="123" y="159"/>
                    </a:cubicBezTo>
                    <a:cubicBezTo>
                      <a:pt x="124" y="159"/>
                      <a:pt x="126" y="161"/>
                      <a:pt x="129" y="163"/>
                    </a:cubicBezTo>
                    <a:cubicBezTo>
                      <a:pt x="128" y="155"/>
                      <a:pt x="130" y="156"/>
                      <a:pt x="137" y="150"/>
                    </a:cubicBezTo>
                    <a:cubicBezTo>
                      <a:pt x="145" y="144"/>
                      <a:pt x="146" y="134"/>
                      <a:pt x="153" y="132"/>
                    </a:cubicBezTo>
                    <a:cubicBezTo>
                      <a:pt x="159" y="131"/>
                      <a:pt x="162" y="128"/>
                      <a:pt x="172" y="130"/>
                    </a:cubicBezTo>
                    <a:cubicBezTo>
                      <a:pt x="182" y="131"/>
                      <a:pt x="167" y="137"/>
                      <a:pt x="174" y="141"/>
                    </a:cubicBezTo>
                    <a:cubicBezTo>
                      <a:pt x="181" y="145"/>
                      <a:pt x="202" y="140"/>
                      <a:pt x="203" y="145"/>
                    </a:cubicBezTo>
                    <a:cubicBezTo>
                      <a:pt x="204" y="150"/>
                      <a:pt x="179" y="156"/>
                      <a:pt x="179" y="158"/>
                    </a:cubicBezTo>
                    <a:cubicBezTo>
                      <a:pt x="180" y="161"/>
                      <a:pt x="192" y="164"/>
                      <a:pt x="197" y="166"/>
                    </a:cubicBezTo>
                    <a:cubicBezTo>
                      <a:pt x="201" y="169"/>
                      <a:pt x="196" y="177"/>
                      <a:pt x="198" y="180"/>
                    </a:cubicBezTo>
                    <a:cubicBezTo>
                      <a:pt x="200" y="183"/>
                      <a:pt x="207" y="180"/>
                      <a:pt x="212" y="177"/>
                    </a:cubicBezTo>
                    <a:cubicBezTo>
                      <a:pt x="218" y="173"/>
                      <a:pt x="222" y="174"/>
                      <a:pt x="229" y="169"/>
                    </a:cubicBezTo>
                    <a:cubicBezTo>
                      <a:pt x="236" y="165"/>
                      <a:pt x="251" y="169"/>
                      <a:pt x="252" y="166"/>
                    </a:cubicBezTo>
                    <a:cubicBezTo>
                      <a:pt x="254" y="163"/>
                      <a:pt x="248" y="160"/>
                      <a:pt x="235" y="161"/>
                    </a:cubicBezTo>
                    <a:cubicBezTo>
                      <a:pt x="221" y="162"/>
                      <a:pt x="220" y="149"/>
                      <a:pt x="220" y="147"/>
                    </a:cubicBezTo>
                    <a:cubicBezTo>
                      <a:pt x="220" y="144"/>
                      <a:pt x="234" y="134"/>
                      <a:pt x="243" y="133"/>
                    </a:cubicBezTo>
                    <a:cubicBezTo>
                      <a:pt x="251" y="132"/>
                      <a:pt x="257" y="130"/>
                      <a:pt x="265" y="126"/>
                    </a:cubicBezTo>
                    <a:cubicBezTo>
                      <a:pt x="268" y="125"/>
                      <a:pt x="274" y="123"/>
                      <a:pt x="279" y="122"/>
                    </a:cubicBezTo>
                    <a:cubicBezTo>
                      <a:pt x="278" y="118"/>
                      <a:pt x="277" y="114"/>
                      <a:pt x="280" y="114"/>
                    </a:cubicBezTo>
                    <a:close/>
                  </a:path>
                </a:pathLst>
              </a:custGeom>
              <a:solidFill>
                <a:schemeClr val="accent6">
                  <a:lumMod val="20000"/>
                  <a:lumOff val="80000"/>
                </a:schemeClr>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29" name="Freeform 1668">
                <a:extLst>
                  <a:ext uri="{FF2B5EF4-FFF2-40B4-BE49-F238E27FC236}">
                    <a16:creationId xmlns:a16="http://schemas.microsoft.com/office/drawing/2014/main" id="{FFBD2795-6945-4209-A08A-6ADFF041114B}"/>
                  </a:ext>
                </a:extLst>
              </p:cNvPr>
              <p:cNvSpPr>
                <a:spLocks/>
              </p:cNvSpPr>
              <p:nvPr/>
            </p:nvSpPr>
            <p:spPr bwMode="auto">
              <a:xfrm>
                <a:off x="5261161" y="1882837"/>
                <a:ext cx="212733" cy="149230"/>
              </a:xfrm>
              <a:custGeom>
                <a:avLst/>
                <a:gdLst>
                  <a:gd name="T0" fmla="*/ 155 w 165"/>
                  <a:gd name="T1" fmla="*/ 58 h 119"/>
                  <a:gd name="T2" fmla="*/ 145 w 165"/>
                  <a:gd name="T3" fmla="*/ 48 h 119"/>
                  <a:gd name="T4" fmla="*/ 137 w 165"/>
                  <a:gd name="T5" fmla="*/ 37 h 119"/>
                  <a:gd name="T6" fmla="*/ 135 w 165"/>
                  <a:gd name="T7" fmla="*/ 25 h 119"/>
                  <a:gd name="T8" fmla="*/ 133 w 165"/>
                  <a:gd name="T9" fmla="*/ 13 h 119"/>
                  <a:gd name="T10" fmla="*/ 117 w 165"/>
                  <a:gd name="T11" fmla="*/ 8 h 119"/>
                  <a:gd name="T12" fmla="*/ 107 w 165"/>
                  <a:gd name="T13" fmla="*/ 8 h 119"/>
                  <a:gd name="T14" fmla="*/ 98 w 165"/>
                  <a:gd name="T15" fmla="*/ 4 h 119"/>
                  <a:gd name="T16" fmla="*/ 89 w 165"/>
                  <a:gd name="T17" fmla="*/ 1 h 119"/>
                  <a:gd name="T18" fmla="*/ 88 w 165"/>
                  <a:gd name="T19" fmla="*/ 0 h 119"/>
                  <a:gd name="T20" fmla="*/ 82 w 165"/>
                  <a:gd name="T21" fmla="*/ 2 h 119"/>
                  <a:gd name="T22" fmla="*/ 76 w 165"/>
                  <a:gd name="T23" fmla="*/ 8 h 119"/>
                  <a:gd name="T24" fmla="*/ 64 w 165"/>
                  <a:gd name="T25" fmla="*/ 10 h 119"/>
                  <a:gd name="T26" fmla="*/ 59 w 165"/>
                  <a:gd name="T27" fmla="*/ 19 h 119"/>
                  <a:gd name="T28" fmla="*/ 57 w 165"/>
                  <a:gd name="T29" fmla="*/ 26 h 119"/>
                  <a:gd name="T30" fmla="*/ 51 w 165"/>
                  <a:gd name="T31" fmla="*/ 30 h 119"/>
                  <a:gd name="T32" fmla="*/ 42 w 165"/>
                  <a:gd name="T33" fmla="*/ 39 h 119"/>
                  <a:gd name="T34" fmla="*/ 40 w 165"/>
                  <a:gd name="T35" fmla="*/ 47 h 119"/>
                  <a:gd name="T36" fmla="*/ 28 w 165"/>
                  <a:gd name="T37" fmla="*/ 51 h 119"/>
                  <a:gd name="T38" fmla="*/ 19 w 165"/>
                  <a:gd name="T39" fmla="*/ 55 h 119"/>
                  <a:gd name="T40" fmla="*/ 6 w 165"/>
                  <a:gd name="T41" fmla="*/ 54 h 119"/>
                  <a:gd name="T42" fmla="*/ 6 w 165"/>
                  <a:gd name="T43" fmla="*/ 56 h 119"/>
                  <a:gd name="T44" fmla="*/ 9 w 165"/>
                  <a:gd name="T45" fmla="*/ 69 h 119"/>
                  <a:gd name="T46" fmla="*/ 10 w 165"/>
                  <a:gd name="T47" fmla="*/ 84 h 119"/>
                  <a:gd name="T48" fmla="*/ 0 w 165"/>
                  <a:gd name="T49" fmla="*/ 93 h 119"/>
                  <a:gd name="T50" fmla="*/ 6 w 165"/>
                  <a:gd name="T51" fmla="*/ 102 h 119"/>
                  <a:gd name="T52" fmla="*/ 5 w 165"/>
                  <a:gd name="T53" fmla="*/ 112 h 119"/>
                  <a:gd name="T54" fmla="*/ 15 w 165"/>
                  <a:gd name="T55" fmla="*/ 110 h 119"/>
                  <a:gd name="T56" fmla="*/ 26 w 165"/>
                  <a:gd name="T57" fmla="*/ 103 h 119"/>
                  <a:gd name="T58" fmla="*/ 56 w 165"/>
                  <a:gd name="T59" fmla="*/ 107 h 119"/>
                  <a:gd name="T60" fmla="*/ 73 w 165"/>
                  <a:gd name="T61" fmla="*/ 109 h 119"/>
                  <a:gd name="T62" fmla="*/ 85 w 165"/>
                  <a:gd name="T63" fmla="*/ 111 h 119"/>
                  <a:gd name="T64" fmla="*/ 96 w 165"/>
                  <a:gd name="T65" fmla="*/ 112 h 119"/>
                  <a:gd name="T66" fmla="*/ 107 w 165"/>
                  <a:gd name="T67" fmla="*/ 115 h 119"/>
                  <a:gd name="T68" fmla="*/ 124 w 165"/>
                  <a:gd name="T69" fmla="*/ 117 h 119"/>
                  <a:gd name="T70" fmla="*/ 127 w 165"/>
                  <a:gd name="T71" fmla="*/ 111 h 119"/>
                  <a:gd name="T72" fmla="*/ 137 w 165"/>
                  <a:gd name="T73" fmla="*/ 99 h 119"/>
                  <a:gd name="T74" fmla="*/ 149 w 165"/>
                  <a:gd name="T75" fmla="*/ 97 h 119"/>
                  <a:gd name="T76" fmla="*/ 146 w 165"/>
                  <a:gd name="T77" fmla="*/ 90 h 119"/>
                  <a:gd name="T78" fmla="*/ 143 w 165"/>
                  <a:gd name="T79" fmla="*/ 73 h 119"/>
                  <a:gd name="T80" fmla="*/ 156 w 165"/>
                  <a:gd name="T81" fmla="*/ 75 h 119"/>
                  <a:gd name="T82" fmla="*/ 165 w 165"/>
                  <a:gd name="T83" fmla="*/ 67 h 119"/>
                  <a:gd name="T84" fmla="*/ 155 w 165"/>
                  <a:gd name="T85" fmla="*/ 58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5" h="119">
                    <a:moveTo>
                      <a:pt x="155" y="58"/>
                    </a:moveTo>
                    <a:cubicBezTo>
                      <a:pt x="152" y="57"/>
                      <a:pt x="150" y="50"/>
                      <a:pt x="145" y="48"/>
                    </a:cubicBezTo>
                    <a:cubicBezTo>
                      <a:pt x="140" y="46"/>
                      <a:pt x="141" y="40"/>
                      <a:pt x="137" y="37"/>
                    </a:cubicBezTo>
                    <a:cubicBezTo>
                      <a:pt x="132" y="34"/>
                      <a:pt x="135" y="29"/>
                      <a:pt x="135" y="25"/>
                    </a:cubicBezTo>
                    <a:cubicBezTo>
                      <a:pt x="134" y="20"/>
                      <a:pt x="135" y="14"/>
                      <a:pt x="133" y="13"/>
                    </a:cubicBezTo>
                    <a:cubicBezTo>
                      <a:pt x="131" y="11"/>
                      <a:pt x="121" y="6"/>
                      <a:pt x="117" y="8"/>
                    </a:cubicBezTo>
                    <a:cubicBezTo>
                      <a:pt x="112" y="10"/>
                      <a:pt x="109" y="11"/>
                      <a:pt x="107" y="8"/>
                    </a:cubicBezTo>
                    <a:cubicBezTo>
                      <a:pt x="105" y="4"/>
                      <a:pt x="103" y="2"/>
                      <a:pt x="98" y="4"/>
                    </a:cubicBezTo>
                    <a:cubicBezTo>
                      <a:pt x="94" y="5"/>
                      <a:pt x="91" y="3"/>
                      <a:pt x="89" y="1"/>
                    </a:cubicBezTo>
                    <a:cubicBezTo>
                      <a:pt x="88" y="1"/>
                      <a:pt x="88" y="0"/>
                      <a:pt x="88" y="0"/>
                    </a:cubicBezTo>
                    <a:cubicBezTo>
                      <a:pt x="86" y="0"/>
                      <a:pt x="84" y="1"/>
                      <a:pt x="82" y="2"/>
                    </a:cubicBezTo>
                    <a:cubicBezTo>
                      <a:pt x="80" y="4"/>
                      <a:pt x="79" y="8"/>
                      <a:pt x="76" y="8"/>
                    </a:cubicBezTo>
                    <a:cubicBezTo>
                      <a:pt x="72" y="8"/>
                      <a:pt x="68" y="6"/>
                      <a:pt x="64" y="10"/>
                    </a:cubicBezTo>
                    <a:cubicBezTo>
                      <a:pt x="59" y="13"/>
                      <a:pt x="58" y="16"/>
                      <a:pt x="59" y="19"/>
                    </a:cubicBezTo>
                    <a:cubicBezTo>
                      <a:pt x="59" y="22"/>
                      <a:pt x="60" y="26"/>
                      <a:pt x="57" y="26"/>
                    </a:cubicBezTo>
                    <a:cubicBezTo>
                      <a:pt x="54" y="26"/>
                      <a:pt x="54" y="29"/>
                      <a:pt x="51" y="30"/>
                    </a:cubicBezTo>
                    <a:cubicBezTo>
                      <a:pt x="48" y="31"/>
                      <a:pt x="43" y="36"/>
                      <a:pt x="42" y="39"/>
                    </a:cubicBezTo>
                    <a:cubicBezTo>
                      <a:pt x="42" y="41"/>
                      <a:pt x="42" y="47"/>
                      <a:pt x="40" y="47"/>
                    </a:cubicBezTo>
                    <a:cubicBezTo>
                      <a:pt x="38" y="47"/>
                      <a:pt x="30" y="48"/>
                      <a:pt x="28" y="51"/>
                    </a:cubicBezTo>
                    <a:cubicBezTo>
                      <a:pt x="26" y="53"/>
                      <a:pt x="24" y="56"/>
                      <a:pt x="19" y="55"/>
                    </a:cubicBezTo>
                    <a:cubicBezTo>
                      <a:pt x="17" y="54"/>
                      <a:pt x="11" y="54"/>
                      <a:pt x="6" y="54"/>
                    </a:cubicBezTo>
                    <a:cubicBezTo>
                      <a:pt x="6" y="55"/>
                      <a:pt x="6" y="55"/>
                      <a:pt x="6" y="56"/>
                    </a:cubicBezTo>
                    <a:cubicBezTo>
                      <a:pt x="4" y="61"/>
                      <a:pt x="6" y="66"/>
                      <a:pt x="9" y="69"/>
                    </a:cubicBezTo>
                    <a:cubicBezTo>
                      <a:pt x="12" y="72"/>
                      <a:pt x="13" y="83"/>
                      <a:pt x="10" y="84"/>
                    </a:cubicBezTo>
                    <a:cubicBezTo>
                      <a:pt x="6" y="86"/>
                      <a:pt x="0" y="90"/>
                      <a:pt x="0" y="93"/>
                    </a:cubicBezTo>
                    <a:cubicBezTo>
                      <a:pt x="0" y="96"/>
                      <a:pt x="7" y="98"/>
                      <a:pt x="6" y="102"/>
                    </a:cubicBezTo>
                    <a:cubicBezTo>
                      <a:pt x="5" y="104"/>
                      <a:pt x="5" y="108"/>
                      <a:pt x="5" y="112"/>
                    </a:cubicBezTo>
                    <a:cubicBezTo>
                      <a:pt x="9" y="112"/>
                      <a:pt x="12" y="113"/>
                      <a:pt x="15" y="110"/>
                    </a:cubicBezTo>
                    <a:cubicBezTo>
                      <a:pt x="18" y="107"/>
                      <a:pt x="19" y="103"/>
                      <a:pt x="26" y="103"/>
                    </a:cubicBezTo>
                    <a:cubicBezTo>
                      <a:pt x="33" y="103"/>
                      <a:pt x="53" y="103"/>
                      <a:pt x="56" y="107"/>
                    </a:cubicBezTo>
                    <a:cubicBezTo>
                      <a:pt x="59" y="110"/>
                      <a:pt x="68" y="107"/>
                      <a:pt x="73" y="109"/>
                    </a:cubicBezTo>
                    <a:cubicBezTo>
                      <a:pt x="77" y="111"/>
                      <a:pt x="84" y="113"/>
                      <a:pt x="85" y="111"/>
                    </a:cubicBezTo>
                    <a:cubicBezTo>
                      <a:pt x="85" y="108"/>
                      <a:pt x="91" y="114"/>
                      <a:pt x="96" y="112"/>
                    </a:cubicBezTo>
                    <a:cubicBezTo>
                      <a:pt x="101" y="109"/>
                      <a:pt x="105" y="117"/>
                      <a:pt x="107" y="115"/>
                    </a:cubicBezTo>
                    <a:cubicBezTo>
                      <a:pt x="110" y="114"/>
                      <a:pt x="121" y="114"/>
                      <a:pt x="124" y="117"/>
                    </a:cubicBezTo>
                    <a:cubicBezTo>
                      <a:pt x="126" y="119"/>
                      <a:pt x="127" y="114"/>
                      <a:pt x="127" y="111"/>
                    </a:cubicBezTo>
                    <a:cubicBezTo>
                      <a:pt x="127" y="108"/>
                      <a:pt x="137" y="99"/>
                      <a:pt x="137" y="99"/>
                    </a:cubicBezTo>
                    <a:cubicBezTo>
                      <a:pt x="137" y="99"/>
                      <a:pt x="144" y="99"/>
                      <a:pt x="149" y="97"/>
                    </a:cubicBezTo>
                    <a:cubicBezTo>
                      <a:pt x="148" y="96"/>
                      <a:pt x="147" y="93"/>
                      <a:pt x="146" y="90"/>
                    </a:cubicBezTo>
                    <a:cubicBezTo>
                      <a:pt x="144" y="81"/>
                      <a:pt x="141" y="76"/>
                      <a:pt x="143" y="73"/>
                    </a:cubicBezTo>
                    <a:cubicBezTo>
                      <a:pt x="146" y="70"/>
                      <a:pt x="152" y="77"/>
                      <a:pt x="156" y="75"/>
                    </a:cubicBezTo>
                    <a:cubicBezTo>
                      <a:pt x="159" y="74"/>
                      <a:pt x="165" y="70"/>
                      <a:pt x="165" y="67"/>
                    </a:cubicBezTo>
                    <a:cubicBezTo>
                      <a:pt x="164" y="63"/>
                      <a:pt x="158" y="59"/>
                      <a:pt x="155" y="58"/>
                    </a:cubicBezTo>
                    <a:close/>
                  </a:path>
                </a:pathLst>
              </a:custGeom>
              <a:solidFill>
                <a:schemeClr val="accent6">
                  <a:lumMod val="20000"/>
                  <a:lumOff val="80000"/>
                </a:schemeClr>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30" name="Freeform 1669">
                <a:extLst>
                  <a:ext uri="{FF2B5EF4-FFF2-40B4-BE49-F238E27FC236}">
                    <a16:creationId xmlns:a16="http://schemas.microsoft.com/office/drawing/2014/main" id="{BD9E9CEA-9630-4DD8-A9CE-B6A56BF39893}"/>
                  </a:ext>
                </a:extLst>
              </p:cNvPr>
              <p:cNvSpPr>
                <a:spLocks/>
              </p:cNvSpPr>
              <p:nvPr/>
            </p:nvSpPr>
            <p:spPr bwMode="auto">
              <a:xfrm>
                <a:off x="5208772" y="1822510"/>
                <a:ext cx="166693" cy="76203"/>
              </a:xfrm>
              <a:custGeom>
                <a:avLst/>
                <a:gdLst>
                  <a:gd name="T0" fmla="*/ 44 w 130"/>
                  <a:gd name="T1" fmla="*/ 43 h 61"/>
                  <a:gd name="T2" fmla="*/ 66 w 130"/>
                  <a:gd name="T3" fmla="*/ 43 h 61"/>
                  <a:gd name="T4" fmla="*/ 77 w 130"/>
                  <a:gd name="T5" fmla="*/ 47 h 61"/>
                  <a:gd name="T6" fmla="*/ 93 w 130"/>
                  <a:gd name="T7" fmla="*/ 56 h 61"/>
                  <a:gd name="T8" fmla="*/ 102 w 130"/>
                  <a:gd name="T9" fmla="*/ 61 h 61"/>
                  <a:gd name="T10" fmla="*/ 106 w 130"/>
                  <a:gd name="T11" fmla="*/ 58 h 61"/>
                  <a:gd name="T12" fmla="*/ 118 w 130"/>
                  <a:gd name="T13" fmla="*/ 56 h 61"/>
                  <a:gd name="T14" fmla="*/ 124 w 130"/>
                  <a:gd name="T15" fmla="*/ 50 h 61"/>
                  <a:gd name="T16" fmla="*/ 130 w 130"/>
                  <a:gd name="T17" fmla="*/ 48 h 61"/>
                  <a:gd name="T18" fmla="*/ 126 w 130"/>
                  <a:gd name="T19" fmla="*/ 37 h 61"/>
                  <a:gd name="T20" fmla="*/ 121 w 130"/>
                  <a:gd name="T21" fmla="*/ 27 h 61"/>
                  <a:gd name="T22" fmla="*/ 119 w 130"/>
                  <a:gd name="T23" fmla="*/ 17 h 61"/>
                  <a:gd name="T24" fmla="*/ 116 w 130"/>
                  <a:gd name="T25" fmla="*/ 12 h 61"/>
                  <a:gd name="T26" fmla="*/ 99 w 130"/>
                  <a:gd name="T27" fmla="*/ 11 h 61"/>
                  <a:gd name="T28" fmla="*/ 81 w 130"/>
                  <a:gd name="T29" fmla="*/ 1 h 61"/>
                  <a:gd name="T30" fmla="*/ 62 w 130"/>
                  <a:gd name="T31" fmla="*/ 1 h 61"/>
                  <a:gd name="T32" fmla="*/ 61 w 130"/>
                  <a:gd name="T33" fmla="*/ 18 h 61"/>
                  <a:gd name="T34" fmla="*/ 46 w 130"/>
                  <a:gd name="T35" fmla="*/ 25 h 61"/>
                  <a:gd name="T36" fmla="*/ 31 w 130"/>
                  <a:gd name="T37" fmla="*/ 7 h 61"/>
                  <a:gd name="T38" fmla="*/ 14 w 130"/>
                  <a:gd name="T39" fmla="*/ 15 h 61"/>
                  <a:gd name="T40" fmla="*/ 7 w 130"/>
                  <a:gd name="T41" fmla="*/ 29 h 61"/>
                  <a:gd name="T42" fmla="*/ 4 w 130"/>
                  <a:gd name="T43" fmla="*/ 46 h 61"/>
                  <a:gd name="T44" fmla="*/ 4 w 130"/>
                  <a:gd name="T45" fmla="*/ 47 h 61"/>
                  <a:gd name="T46" fmla="*/ 18 w 130"/>
                  <a:gd name="T47" fmla="*/ 43 h 61"/>
                  <a:gd name="T48" fmla="*/ 44 w 130"/>
                  <a:gd name="T49" fmla="*/ 43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0" h="61">
                    <a:moveTo>
                      <a:pt x="44" y="43"/>
                    </a:moveTo>
                    <a:cubicBezTo>
                      <a:pt x="49" y="43"/>
                      <a:pt x="60" y="45"/>
                      <a:pt x="66" y="43"/>
                    </a:cubicBezTo>
                    <a:cubicBezTo>
                      <a:pt x="73" y="40"/>
                      <a:pt x="73" y="48"/>
                      <a:pt x="77" y="47"/>
                    </a:cubicBezTo>
                    <a:cubicBezTo>
                      <a:pt x="81" y="46"/>
                      <a:pt x="89" y="52"/>
                      <a:pt x="93" y="56"/>
                    </a:cubicBezTo>
                    <a:cubicBezTo>
                      <a:pt x="96" y="58"/>
                      <a:pt x="99" y="59"/>
                      <a:pt x="102" y="61"/>
                    </a:cubicBezTo>
                    <a:cubicBezTo>
                      <a:pt x="103" y="60"/>
                      <a:pt x="104" y="59"/>
                      <a:pt x="106" y="58"/>
                    </a:cubicBezTo>
                    <a:cubicBezTo>
                      <a:pt x="110" y="54"/>
                      <a:pt x="114" y="56"/>
                      <a:pt x="118" y="56"/>
                    </a:cubicBezTo>
                    <a:cubicBezTo>
                      <a:pt x="121" y="56"/>
                      <a:pt x="122" y="52"/>
                      <a:pt x="124" y="50"/>
                    </a:cubicBezTo>
                    <a:cubicBezTo>
                      <a:pt x="126" y="49"/>
                      <a:pt x="128" y="48"/>
                      <a:pt x="130" y="48"/>
                    </a:cubicBezTo>
                    <a:cubicBezTo>
                      <a:pt x="129" y="45"/>
                      <a:pt x="128" y="39"/>
                      <a:pt x="126" y="37"/>
                    </a:cubicBezTo>
                    <a:cubicBezTo>
                      <a:pt x="123" y="34"/>
                      <a:pt x="119" y="29"/>
                      <a:pt x="121" y="27"/>
                    </a:cubicBezTo>
                    <a:cubicBezTo>
                      <a:pt x="122" y="24"/>
                      <a:pt x="122" y="20"/>
                      <a:pt x="119" y="17"/>
                    </a:cubicBezTo>
                    <a:cubicBezTo>
                      <a:pt x="117" y="15"/>
                      <a:pt x="116" y="14"/>
                      <a:pt x="116" y="12"/>
                    </a:cubicBezTo>
                    <a:cubicBezTo>
                      <a:pt x="109" y="11"/>
                      <a:pt x="101" y="11"/>
                      <a:pt x="99" y="11"/>
                    </a:cubicBezTo>
                    <a:cubicBezTo>
                      <a:pt x="96" y="12"/>
                      <a:pt x="83" y="2"/>
                      <a:pt x="81" y="1"/>
                    </a:cubicBezTo>
                    <a:cubicBezTo>
                      <a:pt x="80" y="0"/>
                      <a:pt x="70" y="0"/>
                      <a:pt x="62" y="1"/>
                    </a:cubicBezTo>
                    <a:cubicBezTo>
                      <a:pt x="57" y="6"/>
                      <a:pt x="61" y="10"/>
                      <a:pt x="61" y="18"/>
                    </a:cubicBezTo>
                    <a:cubicBezTo>
                      <a:pt x="60" y="27"/>
                      <a:pt x="51" y="25"/>
                      <a:pt x="46" y="25"/>
                    </a:cubicBezTo>
                    <a:cubicBezTo>
                      <a:pt x="41" y="25"/>
                      <a:pt x="33" y="10"/>
                      <a:pt x="31" y="7"/>
                    </a:cubicBezTo>
                    <a:cubicBezTo>
                      <a:pt x="28" y="4"/>
                      <a:pt x="20" y="11"/>
                      <a:pt x="14" y="15"/>
                    </a:cubicBezTo>
                    <a:cubicBezTo>
                      <a:pt x="8" y="18"/>
                      <a:pt x="11" y="26"/>
                      <a:pt x="7" y="29"/>
                    </a:cubicBezTo>
                    <a:cubicBezTo>
                      <a:pt x="2" y="32"/>
                      <a:pt x="0" y="38"/>
                      <a:pt x="4" y="46"/>
                    </a:cubicBezTo>
                    <a:cubicBezTo>
                      <a:pt x="4" y="46"/>
                      <a:pt x="4" y="46"/>
                      <a:pt x="4" y="47"/>
                    </a:cubicBezTo>
                    <a:cubicBezTo>
                      <a:pt x="10" y="46"/>
                      <a:pt x="15" y="45"/>
                      <a:pt x="18" y="43"/>
                    </a:cubicBezTo>
                    <a:cubicBezTo>
                      <a:pt x="24" y="39"/>
                      <a:pt x="39" y="43"/>
                      <a:pt x="44" y="43"/>
                    </a:cubicBezTo>
                    <a:close/>
                  </a:path>
                </a:pathLst>
              </a:custGeom>
              <a:solidFill>
                <a:schemeClr val="accent6">
                  <a:lumMod val="20000"/>
                  <a:lumOff val="80000"/>
                </a:schemeClr>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31" name="Freeform 1670">
                <a:extLst>
                  <a:ext uri="{FF2B5EF4-FFF2-40B4-BE49-F238E27FC236}">
                    <a16:creationId xmlns:a16="http://schemas.microsoft.com/office/drawing/2014/main" id="{993A1CD3-D5F5-4AA3-A15C-5A80017FAC65}"/>
                  </a:ext>
                </a:extLst>
              </p:cNvPr>
              <p:cNvSpPr>
                <a:spLocks/>
              </p:cNvSpPr>
              <p:nvPr/>
            </p:nvSpPr>
            <p:spPr bwMode="auto">
              <a:xfrm>
                <a:off x="5208772" y="1871725"/>
                <a:ext cx="130180" cy="80965"/>
              </a:xfrm>
              <a:custGeom>
                <a:avLst/>
                <a:gdLst>
                  <a:gd name="T0" fmla="*/ 14 w 102"/>
                  <a:gd name="T1" fmla="*/ 33 h 65"/>
                  <a:gd name="T2" fmla="*/ 25 w 102"/>
                  <a:gd name="T3" fmla="*/ 36 h 65"/>
                  <a:gd name="T4" fmla="*/ 35 w 102"/>
                  <a:gd name="T5" fmla="*/ 42 h 65"/>
                  <a:gd name="T6" fmla="*/ 35 w 102"/>
                  <a:gd name="T7" fmla="*/ 55 h 65"/>
                  <a:gd name="T8" fmla="*/ 48 w 102"/>
                  <a:gd name="T9" fmla="*/ 63 h 65"/>
                  <a:gd name="T10" fmla="*/ 61 w 102"/>
                  <a:gd name="T11" fmla="*/ 64 h 65"/>
                  <a:gd name="T12" fmla="*/ 70 w 102"/>
                  <a:gd name="T13" fmla="*/ 60 h 65"/>
                  <a:gd name="T14" fmla="*/ 82 w 102"/>
                  <a:gd name="T15" fmla="*/ 56 h 65"/>
                  <a:gd name="T16" fmla="*/ 84 w 102"/>
                  <a:gd name="T17" fmla="*/ 48 h 65"/>
                  <a:gd name="T18" fmla="*/ 93 w 102"/>
                  <a:gd name="T19" fmla="*/ 39 h 65"/>
                  <a:gd name="T20" fmla="*/ 99 w 102"/>
                  <a:gd name="T21" fmla="*/ 35 h 65"/>
                  <a:gd name="T22" fmla="*/ 101 w 102"/>
                  <a:gd name="T23" fmla="*/ 28 h 65"/>
                  <a:gd name="T24" fmla="*/ 102 w 102"/>
                  <a:gd name="T25" fmla="*/ 22 h 65"/>
                  <a:gd name="T26" fmla="*/ 93 w 102"/>
                  <a:gd name="T27" fmla="*/ 17 h 65"/>
                  <a:gd name="T28" fmla="*/ 77 w 102"/>
                  <a:gd name="T29" fmla="*/ 8 h 65"/>
                  <a:gd name="T30" fmla="*/ 66 w 102"/>
                  <a:gd name="T31" fmla="*/ 4 h 65"/>
                  <a:gd name="T32" fmla="*/ 44 w 102"/>
                  <a:gd name="T33" fmla="*/ 4 h 65"/>
                  <a:gd name="T34" fmla="*/ 18 w 102"/>
                  <a:gd name="T35" fmla="*/ 4 h 65"/>
                  <a:gd name="T36" fmla="*/ 4 w 102"/>
                  <a:gd name="T37" fmla="*/ 8 h 65"/>
                  <a:gd name="T38" fmla="*/ 3 w 102"/>
                  <a:gd name="T39" fmla="*/ 27 h 65"/>
                  <a:gd name="T40" fmla="*/ 4 w 102"/>
                  <a:gd name="T41" fmla="*/ 32 h 65"/>
                  <a:gd name="T42" fmla="*/ 14 w 102"/>
                  <a:gd name="T43" fmla="*/ 3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2" h="65">
                    <a:moveTo>
                      <a:pt x="14" y="33"/>
                    </a:moveTo>
                    <a:cubicBezTo>
                      <a:pt x="16" y="35"/>
                      <a:pt x="22" y="38"/>
                      <a:pt x="25" y="36"/>
                    </a:cubicBezTo>
                    <a:cubicBezTo>
                      <a:pt x="27" y="35"/>
                      <a:pt x="35" y="39"/>
                      <a:pt x="35" y="42"/>
                    </a:cubicBezTo>
                    <a:cubicBezTo>
                      <a:pt x="35" y="45"/>
                      <a:pt x="33" y="55"/>
                      <a:pt x="35" y="55"/>
                    </a:cubicBezTo>
                    <a:cubicBezTo>
                      <a:pt x="36" y="55"/>
                      <a:pt x="48" y="58"/>
                      <a:pt x="48" y="63"/>
                    </a:cubicBezTo>
                    <a:cubicBezTo>
                      <a:pt x="53" y="63"/>
                      <a:pt x="59" y="63"/>
                      <a:pt x="61" y="64"/>
                    </a:cubicBezTo>
                    <a:cubicBezTo>
                      <a:pt x="66" y="65"/>
                      <a:pt x="68" y="62"/>
                      <a:pt x="70" y="60"/>
                    </a:cubicBezTo>
                    <a:cubicBezTo>
                      <a:pt x="72" y="57"/>
                      <a:pt x="80" y="56"/>
                      <a:pt x="82" y="56"/>
                    </a:cubicBezTo>
                    <a:cubicBezTo>
                      <a:pt x="84" y="56"/>
                      <a:pt x="84" y="50"/>
                      <a:pt x="84" y="48"/>
                    </a:cubicBezTo>
                    <a:cubicBezTo>
                      <a:pt x="85" y="45"/>
                      <a:pt x="90" y="40"/>
                      <a:pt x="93" y="39"/>
                    </a:cubicBezTo>
                    <a:cubicBezTo>
                      <a:pt x="96" y="38"/>
                      <a:pt x="96" y="35"/>
                      <a:pt x="99" y="35"/>
                    </a:cubicBezTo>
                    <a:cubicBezTo>
                      <a:pt x="102" y="35"/>
                      <a:pt x="101" y="31"/>
                      <a:pt x="101" y="28"/>
                    </a:cubicBezTo>
                    <a:cubicBezTo>
                      <a:pt x="101" y="26"/>
                      <a:pt x="101" y="24"/>
                      <a:pt x="102" y="22"/>
                    </a:cubicBezTo>
                    <a:cubicBezTo>
                      <a:pt x="99" y="20"/>
                      <a:pt x="96" y="19"/>
                      <a:pt x="93" y="17"/>
                    </a:cubicBezTo>
                    <a:cubicBezTo>
                      <a:pt x="89" y="13"/>
                      <a:pt x="81" y="7"/>
                      <a:pt x="77" y="8"/>
                    </a:cubicBezTo>
                    <a:cubicBezTo>
                      <a:pt x="73" y="9"/>
                      <a:pt x="73" y="1"/>
                      <a:pt x="66" y="4"/>
                    </a:cubicBezTo>
                    <a:cubicBezTo>
                      <a:pt x="60" y="6"/>
                      <a:pt x="49" y="4"/>
                      <a:pt x="44" y="4"/>
                    </a:cubicBezTo>
                    <a:cubicBezTo>
                      <a:pt x="39" y="4"/>
                      <a:pt x="24" y="0"/>
                      <a:pt x="18" y="4"/>
                    </a:cubicBezTo>
                    <a:cubicBezTo>
                      <a:pt x="15" y="6"/>
                      <a:pt x="10" y="7"/>
                      <a:pt x="4" y="8"/>
                    </a:cubicBezTo>
                    <a:cubicBezTo>
                      <a:pt x="8" y="15"/>
                      <a:pt x="7" y="22"/>
                      <a:pt x="3" y="27"/>
                    </a:cubicBezTo>
                    <a:cubicBezTo>
                      <a:pt x="0" y="30"/>
                      <a:pt x="1" y="30"/>
                      <a:pt x="4" y="32"/>
                    </a:cubicBezTo>
                    <a:cubicBezTo>
                      <a:pt x="8" y="31"/>
                      <a:pt x="13" y="30"/>
                      <a:pt x="14" y="33"/>
                    </a:cubicBezTo>
                    <a:close/>
                  </a:path>
                </a:pathLst>
              </a:custGeom>
              <a:solidFill>
                <a:schemeClr val="accent6">
                  <a:lumMod val="20000"/>
                  <a:lumOff val="80000"/>
                </a:schemeClr>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32" name="Freeform 1671">
                <a:extLst>
                  <a:ext uri="{FF2B5EF4-FFF2-40B4-BE49-F238E27FC236}">
                    <a16:creationId xmlns:a16="http://schemas.microsoft.com/office/drawing/2014/main" id="{C6C2325F-266B-499B-A86E-1053E8B309A1}"/>
                  </a:ext>
                </a:extLst>
              </p:cNvPr>
              <p:cNvSpPr>
                <a:spLocks/>
              </p:cNvSpPr>
              <p:nvPr/>
            </p:nvSpPr>
            <p:spPr bwMode="auto">
              <a:xfrm>
                <a:off x="4884910" y="2136846"/>
                <a:ext cx="101604" cy="55564"/>
              </a:xfrm>
              <a:custGeom>
                <a:avLst/>
                <a:gdLst>
                  <a:gd name="T0" fmla="*/ 71 w 79"/>
                  <a:gd name="T1" fmla="*/ 18 h 44"/>
                  <a:gd name="T2" fmla="*/ 62 w 79"/>
                  <a:gd name="T3" fmla="*/ 13 h 44"/>
                  <a:gd name="T4" fmla="*/ 62 w 79"/>
                  <a:gd name="T5" fmla="*/ 6 h 44"/>
                  <a:gd name="T6" fmla="*/ 52 w 79"/>
                  <a:gd name="T7" fmla="*/ 1 h 44"/>
                  <a:gd name="T8" fmla="*/ 40 w 79"/>
                  <a:gd name="T9" fmla="*/ 2 h 44"/>
                  <a:gd name="T10" fmla="*/ 25 w 79"/>
                  <a:gd name="T11" fmla="*/ 2 h 44"/>
                  <a:gd name="T12" fmla="*/ 22 w 79"/>
                  <a:gd name="T13" fmla="*/ 5 h 44"/>
                  <a:gd name="T14" fmla="*/ 13 w 79"/>
                  <a:gd name="T15" fmla="*/ 12 h 44"/>
                  <a:gd name="T16" fmla="*/ 2 w 79"/>
                  <a:gd name="T17" fmla="*/ 26 h 44"/>
                  <a:gd name="T18" fmla="*/ 4 w 79"/>
                  <a:gd name="T19" fmla="*/ 32 h 44"/>
                  <a:gd name="T20" fmla="*/ 12 w 79"/>
                  <a:gd name="T21" fmla="*/ 33 h 44"/>
                  <a:gd name="T22" fmla="*/ 15 w 79"/>
                  <a:gd name="T23" fmla="*/ 42 h 44"/>
                  <a:gd name="T24" fmla="*/ 15 w 79"/>
                  <a:gd name="T25" fmla="*/ 42 h 44"/>
                  <a:gd name="T26" fmla="*/ 30 w 79"/>
                  <a:gd name="T27" fmla="*/ 41 h 44"/>
                  <a:gd name="T28" fmla="*/ 39 w 79"/>
                  <a:gd name="T29" fmla="*/ 28 h 44"/>
                  <a:gd name="T30" fmla="*/ 49 w 79"/>
                  <a:gd name="T31" fmla="*/ 40 h 44"/>
                  <a:gd name="T32" fmla="*/ 54 w 79"/>
                  <a:gd name="T33" fmla="*/ 34 h 44"/>
                  <a:gd name="T34" fmla="*/ 60 w 79"/>
                  <a:gd name="T35" fmla="*/ 30 h 44"/>
                  <a:gd name="T36" fmla="*/ 68 w 79"/>
                  <a:gd name="T37" fmla="*/ 28 h 44"/>
                  <a:gd name="T38" fmla="*/ 73 w 79"/>
                  <a:gd name="T39" fmla="*/ 26 h 44"/>
                  <a:gd name="T40" fmla="*/ 76 w 79"/>
                  <a:gd name="T41" fmla="*/ 22 h 44"/>
                  <a:gd name="T42" fmla="*/ 79 w 79"/>
                  <a:gd name="T43" fmla="*/ 19 h 44"/>
                  <a:gd name="T44" fmla="*/ 71 w 79"/>
                  <a:gd name="T45" fmla="*/ 1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9" h="44">
                    <a:moveTo>
                      <a:pt x="71" y="18"/>
                    </a:moveTo>
                    <a:cubicBezTo>
                      <a:pt x="67" y="19"/>
                      <a:pt x="62" y="15"/>
                      <a:pt x="62" y="13"/>
                    </a:cubicBezTo>
                    <a:cubicBezTo>
                      <a:pt x="62" y="12"/>
                      <a:pt x="61" y="8"/>
                      <a:pt x="62" y="6"/>
                    </a:cubicBezTo>
                    <a:cubicBezTo>
                      <a:pt x="59" y="4"/>
                      <a:pt x="55" y="2"/>
                      <a:pt x="52" y="1"/>
                    </a:cubicBezTo>
                    <a:cubicBezTo>
                      <a:pt x="46" y="0"/>
                      <a:pt x="44" y="0"/>
                      <a:pt x="40" y="2"/>
                    </a:cubicBezTo>
                    <a:cubicBezTo>
                      <a:pt x="37" y="3"/>
                      <a:pt x="30" y="3"/>
                      <a:pt x="25" y="2"/>
                    </a:cubicBezTo>
                    <a:cubicBezTo>
                      <a:pt x="24" y="4"/>
                      <a:pt x="23" y="5"/>
                      <a:pt x="22" y="5"/>
                    </a:cubicBezTo>
                    <a:cubicBezTo>
                      <a:pt x="19" y="5"/>
                      <a:pt x="14" y="8"/>
                      <a:pt x="13" y="12"/>
                    </a:cubicBezTo>
                    <a:cubicBezTo>
                      <a:pt x="12" y="16"/>
                      <a:pt x="4" y="19"/>
                      <a:pt x="2" y="26"/>
                    </a:cubicBezTo>
                    <a:cubicBezTo>
                      <a:pt x="0" y="33"/>
                      <a:pt x="1" y="36"/>
                      <a:pt x="4" y="32"/>
                    </a:cubicBezTo>
                    <a:cubicBezTo>
                      <a:pt x="8" y="28"/>
                      <a:pt x="12" y="29"/>
                      <a:pt x="12" y="33"/>
                    </a:cubicBezTo>
                    <a:cubicBezTo>
                      <a:pt x="12" y="36"/>
                      <a:pt x="17" y="37"/>
                      <a:pt x="15" y="42"/>
                    </a:cubicBezTo>
                    <a:cubicBezTo>
                      <a:pt x="15" y="42"/>
                      <a:pt x="15" y="42"/>
                      <a:pt x="15" y="42"/>
                    </a:cubicBezTo>
                    <a:cubicBezTo>
                      <a:pt x="20" y="41"/>
                      <a:pt x="28" y="41"/>
                      <a:pt x="30" y="41"/>
                    </a:cubicBezTo>
                    <a:cubicBezTo>
                      <a:pt x="34" y="41"/>
                      <a:pt x="37" y="29"/>
                      <a:pt x="39" y="28"/>
                    </a:cubicBezTo>
                    <a:cubicBezTo>
                      <a:pt x="41" y="27"/>
                      <a:pt x="45" y="37"/>
                      <a:pt x="49" y="40"/>
                    </a:cubicBezTo>
                    <a:cubicBezTo>
                      <a:pt x="53" y="44"/>
                      <a:pt x="54" y="37"/>
                      <a:pt x="54" y="34"/>
                    </a:cubicBezTo>
                    <a:cubicBezTo>
                      <a:pt x="54" y="31"/>
                      <a:pt x="57" y="30"/>
                      <a:pt x="60" y="30"/>
                    </a:cubicBezTo>
                    <a:cubicBezTo>
                      <a:pt x="62" y="31"/>
                      <a:pt x="68" y="32"/>
                      <a:pt x="68" y="28"/>
                    </a:cubicBezTo>
                    <a:cubicBezTo>
                      <a:pt x="68" y="25"/>
                      <a:pt x="71" y="26"/>
                      <a:pt x="73" y="26"/>
                    </a:cubicBezTo>
                    <a:cubicBezTo>
                      <a:pt x="76" y="26"/>
                      <a:pt x="76" y="22"/>
                      <a:pt x="76" y="22"/>
                    </a:cubicBezTo>
                    <a:cubicBezTo>
                      <a:pt x="79" y="19"/>
                      <a:pt x="79" y="19"/>
                      <a:pt x="79" y="19"/>
                    </a:cubicBezTo>
                    <a:cubicBezTo>
                      <a:pt x="77" y="17"/>
                      <a:pt x="73" y="16"/>
                      <a:pt x="71" y="18"/>
                    </a:cubicBezTo>
                    <a:close/>
                  </a:path>
                </a:pathLst>
              </a:custGeom>
              <a:solidFill>
                <a:schemeClr val="accent6">
                  <a:lumMod val="20000"/>
                  <a:lumOff val="80000"/>
                </a:schemeClr>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33" name="Freeform 1672">
                <a:extLst>
                  <a:ext uri="{FF2B5EF4-FFF2-40B4-BE49-F238E27FC236}">
                    <a16:creationId xmlns:a16="http://schemas.microsoft.com/office/drawing/2014/main" id="{2256465F-8A66-4203-8665-9736DA589060}"/>
                  </a:ext>
                </a:extLst>
              </p:cNvPr>
              <p:cNvSpPr>
                <a:spLocks/>
              </p:cNvSpPr>
              <p:nvPr/>
            </p:nvSpPr>
            <p:spPr bwMode="auto">
              <a:xfrm>
                <a:off x="4881735" y="1925701"/>
                <a:ext cx="203207" cy="223845"/>
              </a:xfrm>
              <a:custGeom>
                <a:avLst/>
                <a:gdLst>
                  <a:gd name="T0" fmla="*/ 20 w 158"/>
                  <a:gd name="T1" fmla="*/ 47 h 179"/>
                  <a:gd name="T2" fmla="*/ 11 w 158"/>
                  <a:gd name="T3" fmla="*/ 55 h 179"/>
                  <a:gd name="T4" fmla="*/ 17 w 158"/>
                  <a:gd name="T5" fmla="*/ 64 h 179"/>
                  <a:gd name="T6" fmla="*/ 13 w 158"/>
                  <a:gd name="T7" fmla="*/ 70 h 179"/>
                  <a:gd name="T8" fmla="*/ 3 w 158"/>
                  <a:gd name="T9" fmla="*/ 75 h 179"/>
                  <a:gd name="T10" fmla="*/ 2 w 158"/>
                  <a:gd name="T11" fmla="*/ 83 h 179"/>
                  <a:gd name="T12" fmla="*/ 0 w 158"/>
                  <a:gd name="T13" fmla="*/ 97 h 179"/>
                  <a:gd name="T14" fmla="*/ 5 w 158"/>
                  <a:gd name="T15" fmla="*/ 108 h 179"/>
                  <a:gd name="T16" fmla="*/ 1 w 158"/>
                  <a:gd name="T17" fmla="*/ 115 h 179"/>
                  <a:gd name="T18" fmla="*/ 7 w 158"/>
                  <a:gd name="T19" fmla="*/ 129 h 179"/>
                  <a:gd name="T20" fmla="*/ 11 w 158"/>
                  <a:gd name="T21" fmla="*/ 132 h 179"/>
                  <a:gd name="T22" fmla="*/ 22 w 158"/>
                  <a:gd name="T23" fmla="*/ 137 h 179"/>
                  <a:gd name="T24" fmla="*/ 32 w 158"/>
                  <a:gd name="T25" fmla="*/ 140 h 179"/>
                  <a:gd name="T26" fmla="*/ 35 w 158"/>
                  <a:gd name="T27" fmla="*/ 146 h 179"/>
                  <a:gd name="T28" fmla="*/ 28 w 158"/>
                  <a:gd name="T29" fmla="*/ 160 h 179"/>
                  <a:gd name="T30" fmla="*/ 27 w 158"/>
                  <a:gd name="T31" fmla="*/ 171 h 179"/>
                  <a:gd name="T32" fmla="*/ 42 w 158"/>
                  <a:gd name="T33" fmla="*/ 171 h 179"/>
                  <a:gd name="T34" fmla="*/ 54 w 158"/>
                  <a:gd name="T35" fmla="*/ 170 h 179"/>
                  <a:gd name="T36" fmla="*/ 64 w 158"/>
                  <a:gd name="T37" fmla="*/ 175 h 179"/>
                  <a:gd name="T38" fmla="*/ 66 w 158"/>
                  <a:gd name="T39" fmla="*/ 173 h 179"/>
                  <a:gd name="T40" fmla="*/ 76 w 158"/>
                  <a:gd name="T41" fmla="*/ 175 h 179"/>
                  <a:gd name="T42" fmla="*/ 86 w 158"/>
                  <a:gd name="T43" fmla="*/ 174 h 179"/>
                  <a:gd name="T44" fmla="*/ 97 w 158"/>
                  <a:gd name="T45" fmla="*/ 173 h 179"/>
                  <a:gd name="T46" fmla="*/ 115 w 158"/>
                  <a:gd name="T47" fmla="*/ 169 h 179"/>
                  <a:gd name="T48" fmla="*/ 122 w 158"/>
                  <a:gd name="T49" fmla="*/ 164 h 179"/>
                  <a:gd name="T50" fmla="*/ 129 w 158"/>
                  <a:gd name="T51" fmla="*/ 153 h 179"/>
                  <a:gd name="T52" fmla="*/ 138 w 158"/>
                  <a:gd name="T53" fmla="*/ 146 h 179"/>
                  <a:gd name="T54" fmla="*/ 120 w 158"/>
                  <a:gd name="T55" fmla="*/ 132 h 179"/>
                  <a:gd name="T56" fmla="*/ 114 w 158"/>
                  <a:gd name="T57" fmla="*/ 117 h 179"/>
                  <a:gd name="T58" fmla="*/ 113 w 158"/>
                  <a:gd name="T59" fmla="*/ 108 h 179"/>
                  <a:gd name="T60" fmla="*/ 131 w 158"/>
                  <a:gd name="T61" fmla="*/ 101 h 179"/>
                  <a:gd name="T62" fmla="*/ 146 w 158"/>
                  <a:gd name="T63" fmla="*/ 94 h 179"/>
                  <a:gd name="T64" fmla="*/ 155 w 158"/>
                  <a:gd name="T65" fmla="*/ 94 h 179"/>
                  <a:gd name="T66" fmla="*/ 156 w 158"/>
                  <a:gd name="T67" fmla="*/ 84 h 179"/>
                  <a:gd name="T68" fmla="*/ 151 w 158"/>
                  <a:gd name="T69" fmla="*/ 70 h 179"/>
                  <a:gd name="T70" fmla="*/ 149 w 158"/>
                  <a:gd name="T71" fmla="*/ 60 h 179"/>
                  <a:gd name="T72" fmla="*/ 145 w 158"/>
                  <a:gd name="T73" fmla="*/ 52 h 179"/>
                  <a:gd name="T74" fmla="*/ 144 w 158"/>
                  <a:gd name="T75" fmla="*/ 45 h 179"/>
                  <a:gd name="T76" fmla="*/ 144 w 158"/>
                  <a:gd name="T77" fmla="*/ 26 h 179"/>
                  <a:gd name="T78" fmla="*/ 144 w 158"/>
                  <a:gd name="T79" fmla="*/ 24 h 179"/>
                  <a:gd name="T80" fmla="*/ 143 w 158"/>
                  <a:gd name="T81" fmla="*/ 22 h 179"/>
                  <a:gd name="T82" fmla="*/ 132 w 158"/>
                  <a:gd name="T83" fmla="*/ 16 h 179"/>
                  <a:gd name="T84" fmla="*/ 134 w 158"/>
                  <a:gd name="T85" fmla="*/ 6 h 179"/>
                  <a:gd name="T86" fmla="*/ 118 w 158"/>
                  <a:gd name="T87" fmla="*/ 10 h 179"/>
                  <a:gd name="T88" fmla="*/ 98 w 158"/>
                  <a:gd name="T89" fmla="*/ 22 h 179"/>
                  <a:gd name="T90" fmla="*/ 89 w 158"/>
                  <a:gd name="T91" fmla="*/ 15 h 179"/>
                  <a:gd name="T92" fmla="*/ 83 w 158"/>
                  <a:gd name="T93" fmla="*/ 12 h 179"/>
                  <a:gd name="T94" fmla="*/ 70 w 158"/>
                  <a:gd name="T95" fmla="*/ 6 h 179"/>
                  <a:gd name="T96" fmla="*/ 69 w 158"/>
                  <a:gd name="T97" fmla="*/ 2 h 179"/>
                  <a:gd name="T98" fmla="*/ 62 w 158"/>
                  <a:gd name="T99" fmla="*/ 2 h 179"/>
                  <a:gd name="T100" fmla="*/ 46 w 158"/>
                  <a:gd name="T101" fmla="*/ 0 h 179"/>
                  <a:gd name="T102" fmla="*/ 49 w 158"/>
                  <a:gd name="T103" fmla="*/ 8 h 179"/>
                  <a:gd name="T104" fmla="*/ 54 w 158"/>
                  <a:gd name="T105" fmla="*/ 24 h 179"/>
                  <a:gd name="T106" fmla="*/ 46 w 158"/>
                  <a:gd name="T107" fmla="*/ 31 h 179"/>
                  <a:gd name="T108" fmla="*/ 33 w 158"/>
                  <a:gd name="T109" fmla="*/ 29 h 179"/>
                  <a:gd name="T110" fmla="*/ 20 w 158"/>
                  <a:gd name="T111" fmla="*/ 31 h 179"/>
                  <a:gd name="T112" fmla="*/ 20 w 158"/>
                  <a:gd name="T113" fmla="*/ 35 h 179"/>
                  <a:gd name="T114" fmla="*/ 20 w 158"/>
                  <a:gd name="T115" fmla="*/ 47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8" h="179">
                    <a:moveTo>
                      <a:pt x="20" y="47"/>
                    </a:moveTo>
                    <a:cubicBezTo>
                      <a:pt x="16" y="53"/>
                      <a:pt x="10" y="53"/>
                      <a:pt x="11" y="55"/>
                    </a:cubicBezTo>
                    <a:cubicBezTo>
                      <a:pt x="12" y="56"/>
                      <a:pt x="19" y="62"/>
                      <a:pt x="17" y="64"/>
                    </a:cubicBezTo>
                    <a:cubicBezTo>
                      <a:pt x="15" y="67"/>
                      <a:pt x="13" y="65"/>
                      <a:pt x="13" y="70"/>
                    </a:cubicBezTo>
                    <a:cubicBezTo>
                      <a:pt x="13" y="75"/>
                      <a:pt x="6" y="75"/>
                      <a:pt x="3" y="75"/>
                    </a:cubicBezTo>
                    <a:cubicBezTo>
                      <a:pt x="1" y="75"/>
                      <a:pt x="4" y="79"/>
                      <a:pt x="2" y="83"/>
                    </a:cubicBezTo>
                    <a:cubicBezTo>
                      <a:pt x="1" y="87"/>
                      <a:pt x="1" y="94"/>
                      <a:pt x="0" y="97"/>
                    </a:cubicBezTo>
                    <a:cubicBezTo>
                      <a:pt x="0" y="100"/>
                      <a:pt x="6" y="105"/>
                      <a:pt x="5" y="108"/>
                    </a:cubicBezTo>
                    <a:cubicBezTo>
                      <a:pt x="5" y="111"/>
                      <a:pt x="0" y="113"/>
                      <a:pt x="1" y="115"/>
                    </a:cubicBezTo>
                    <a:cubicBezTo>
                      <a:pt x="2" y="117"/>
                      <a:pt x="6" y="120"/>
                      <a:pt x="7" y="129"/>
                    </a:cubicBezTo>
                    <a:cubicBezTo>
                      <a:pt x="9" y="130"/>
                      <a:pt x="10" y="131"/>
                      <a:pt x="11" y="132"/>
                    </a:cubicBezTo>
                    <a:cubicBezTo>
                      <a:pt x="13" y="135"/>
                      <a:pt x="17" y="137"/>
                      <a:pt x="22" y="137"/>
                    </a:cubicBezTo>
                    <a:cubicBezTo>
                      <a:pt x="27" y="137"/>
                      <a:pt x="29" y="140"/>
                      <a:pt x="32" y="140"/>
                    </a:cubicBezTo>
                    <a:cubicBezTo>
                      <a:pt x="34" y="140"/>
                      <a:pt x="40" y="142"/>
                      <a:pt x="35" y="146"/>
                    </a:cubicBezTo>
                    <a:cubicBezTo>
                      <a:pt x="30" y="150"/>
                      <a:pt x="29" y="155"/>
                      <a:pt x="28" y="160"/>
                    </a:cubicBezTo>
                    <a:cubicBezTo>
                      <a:pt x="27" y="164"/>
                      <a:pt x="27" y="168"/>
                      <a:pt x="27" y="171"/>
                    </a:cubicBezTo>
                    <a:cubicBezTo>
                      <a:pt x="32" y="172"/>
                      <a:pt x="39" y="172"/>
                      <a:pt x="42" y="171"/>
                    </a:cubicBezTo>
                    <a:cubicBezTo>
                      <a:pt x="46" y="169"/>
                      <a:pt x="48" y="169"/>
                      <a:pt x="54" y="170"/>
                    </a:cubicBezTo>
                    <a:cubicBezTo>
                      <a:pt x="57" y="171"/>
                      <a:pt x="61" y="173"/>
                      <a:pt x="64" y="175"/>
                    </a:cubicBezTo>
                    <a:cubicBezTo>
                      <a:pt x="64" y="173"/>
                      <a:pt x="65" y="173"/>
                      <a:pt x="66" y="173"/>
                    </a:cubicBezTo>
                    <a:cubicBezTo>
                      <a:pt x="69" y="172"/>
                      <a:pt x="73" y="179"/>
                      <a:pt x="76" y="175"/>
                    </a:cubicBezTo>
                    <a:cubicBezTo>
                      <a:pt x="78" y="171"/>
                      <a:pt x="84" y="172"/>
                      <a:pt x="86" y="174"/>
                    </a:cubicBezTo>
                    <a:cubicBezTo>
                      <a:pt x="89" y="175"/>
                      <a:pt x="93" y="176"/>
                      <a:pt x="97" y="173"/>
                    </a:cubicBezTo>
                    <a:cubicBezTo>
                      <a:pt x="100" y="170"/>
                      <a:pt x="112" y="168"/>
                      <a:pt x="115" y="169"/>
                    </a:cubicBezTo>
                    <a:cubicBezTo>
                      <a:pt x="117" y="171"/>
                      <a:pt x="124" y="174"/>
                      <a:pt x="122" y="164"/>
                    </a:cubicBezTo>
                    <a:cubicBezTo>
                      <a:pt x="119" y="155"/>
                      <a:pt x="127" y="157"/>
                      <a:pt x="129" y="153"/>
                    </a:cubicBezTo>
                    <a:cubicBezTo>
                      <a:pt x="130" y="150"/>
                      <a:pt x="140" y="148"/>
                      <a:pt x="138" y="146"/>
                    </a:cubicBezTo>
                    <a:cubicBezTo>
                      <a:pt x="137" y="143"/>
                      <a:pt x="124" y="135"/>
                      <a:pt x="120" y="132"/>
                    </a:cubicBezTo>
                    <a:cubicBezTo>
                      <a:pt x="116" y="129"/>
                      <a:pt x="116" y="121"/>
                      <a:pt x="114" y="117"/>
                    </a:cubicBezTo>
                    <a:cubicBezTo>
                      <a:pt x="112" y="114"/>
                      <a:pt x="108" y="109"/>
                      <a:pt x="113" y="108"/>
                    </a:cubicBezTo>
                    <a:cubicBezTo>
                      <a:pt x="118" y="106"/>
                      <a:pt x="127" y="105"/>
                      <a:pt x="131" y="101"/>
                    </a:cubicBezTo>
                    <a:cubicBezTo>
                      <a:pt x="136" y="97"/>
                      <a:pt x="143" y="96"/>
                      <a:pt x="146" y="94"/>
                    </a:cubicBezTo>
                    <a:cubicBezTo>
                      <a:pt x="148" y="92"/>
                      <a:pt x="154" y="96"/>
                      <a:pt x="155" y="94"/>
                    </a:cubicBezTo>
                    <a:cubicBezTo>
                      <a:pt x="157" y="91"/>
                      <a:pt x="158" y="87"/>
                      <a:pt x="156" y="84"/>
                    </a:cubicBezTo>
                    <a:cubicBezTo>
                      <a:pt x="153" y="81"/>
                      <a:pt x="152" y="76"/>
                      <a:pt x="151" y="70"/>
                    </a:cubicBezTo>
                    <a:cubicBezTo>
                      <a:pt x="151" y="63"/>
                      <a:pt x="149" y="63"/>
                      <a:pt x="149" y="60"/>
                    </a:cubicBezTo>
                    <a:cubicBezTo>
                      <a:pt x="149" y="57"/>
                      <a:pt x="148" y="53"/>
                      <a:pt x="145" y="52"/>
                    </a:cubicBezTo>
                    <a:cubicBezTo>
                      <a:pt x="142" y="50"/>
                      <a:pt x="141" y="49"/>
                      <a:pt x="144" y="45"/>
                    </a:cubicBezTo>
                    <a:cubicBezTo>
                      <a:pt x="147" y="40"/>
                      <a:pt x="145" y="29"/>
                      <a:pt x="144" y="26"/>
                    </a:cubicBezTo>
                    <a:cubicBezTo>
                      <a:pt x="144" y="26"/>
                      <a:pt x="144" y="25"/>
                      <a:pt x="144" y="24"/>
                    </a:cubicBezTo>
                    <a:cubicBezTo>
                      <a:pt x="143" y="24"/>
                      <a:pt x="143" y="23"/>
                      <a:pt x="143" y="22"/>
                    </a:cubicBezTo>
                    <a:cubicBezTo>
                      <a:pt x="142" y="18"/>
                      <a:pt x="139" y="16"/>
                      <a:pt x="132" y="16"/>
                    </a:cubicBezTo>
                    <a:cubicBezTo>
                      <a:pt x="126" y="16"/>
                      <a:pt x="136" y="9"/>
                      <a:pt x="134" y="6"/>
                    </a:cubicBezTo>
                    <a:cubicBezTo>
                      <a:pt x="131" y="3"/>
                      <a:pt x="124" y="12"/>
                      <a:pt x="118" y="10"/>
                    </a:cubicBezTo>
                    <a:cubicBezTo>
                      <a:pt x="112" y="8"/>
                      <a:pt x="104" y="18"/>
                      <a:pt x="98" y="22"/>
                    </a:cubicBezTo>
                    <a:cubicBezTo>
                      <a:pt x="93" y="26"/>
                      <a:pt x="85" y="21"/>
                      <a:pt x="89" y="15"/>
                    </a:cubicBezTo>
                    <a:cubicBezTo>
                      <a:pt x="93" y="9"/>
                      <a:pt x="89" y="9"/>
                      <a:pt x="83" y="12"/>
                    </a:cubicBezTo>
                    <a:cubicBezTo>
                      <a:pt x="77" y="14"/>
                      <a:pt x="69" y="11"/>
                      <a:pt x="70" y="6"/>
                    </a:cubicBezTo>
                    <a:cubicBezTo>
                      <a:pt x="70" y="4"/>
                      <a:pt x="70" y="3"/>
                      <a:pt x="69" y="2"/>
                    </a:cubicBezTo>
                    <a:cubicBezTo>
                      <a:pt x="66" y="2"/>
                      <a:pt x="64" y="2"/>
                      <a:pt x="62" y="2"/>
                    </a:cubicBezTo>
                    <a:cubicBezTo>
                      <a:pt x="60" y="1"/>
                      <a:pt x="53" y="0"/>
                      <a:pt x="46" y="0"/>
                    </a:cubicBezTo>
                    <a:cubicBezTo>
                      <a:pt x="48" y="3"/>
                      <a:pt x="51" y="6"/>
                      <a:pt x="49" y="8"/>
                    </a:cubicBezTo>
                    <a:cubicBezTo>
                      <a:pt x="47" y="13"/>
                      <a:pt x="51" y="17"/>
                      <a:pt x="54" y="24"/>
                    </a:cubicBezTo>
                    <a:cubicBezTo>
                      <a:pt x="57" y="30"/>
                      <a:pt x="47" y="26"/>
                      <a:pt x="46" y="31"/>
                    </a:cubicBezTo>
                    <a:cubicBezTo>
                      <a:pt x="46" y="35"/>
                      <a:pt x="37" y="30"/>
                      <a:pt x="33" y="29"/>
                    </a:cubicBezTo>
                    <a:cubicBezTo>
                      <a:pt x="30" y="27"/>
                      <a:pt x="20" y="28"/>
                      <a:pt x="20" y="31"/>
                    </a:cubicBezTo>
                    <a:cubicBezTo>
                      <a:pt x="20" y="32"/>
                      <a:pt x="20" y="33"/>
                      <a:pt x="20" y="35"/>
                    </a:cubicBezTo>
                    <a:cubicBezTo>
                      <a:pt x="21" y="40"/>
                      <a:pt x="22" y="44"/>
                      <a:pt x="20" y="47"/>
                    </a:cubicBezTo>
                    <a:close/>
                  </a:path>
                </a:pathLst>
              </a:custGeom>
              <a:solidFill>
                <a:schemeClr val="accent6">
                  <a:lumMod val="20000"/>
                  <a:lumOff val="80000"/>
                </a:schemeClr>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Intel Clear"/>
                  <a:ea typeface="+mn-ea"/>
                  <a:cs typeface="+mn-cs"/>
                </a:endParaRPr>
              </a:p>
            </p:txBody>
          </p:sp>
          <p:sp>
            <p:nvSpPr>
              <p:cNvPr id="134" name="Freeform 1673">
                <a:extLst>
                  <a:ext uri="{FF2B5EF4-FFF2-40B4-BE49-F238E27FC236}">
                    <a16:creationId xmlns:a16="http://schemas.microsoft.com/office/drawing/2014/main" id="{19EE977A-65FC-4568-8050-573694D08774}"/>
                  </a:ext>
                </a:extLst>
              </p:cNvPr>
              <p:cNvSpPr>
                <a:spLocks/>
              </p:cNvSpPr>
              <p:nvPr/>
            </p:nvSpPr>
            <p:spPr bwMode="auto">
              <a:xfrm>
                <a:off x="5211947" y="1389108"/>
                <a:ext cx="238133" cy="369900"/>
              </a:xfrm>
              <a:custGeom>
                <a:avLst/>
                <a:gdLst>
                  <a:gd name="T0" fmla="*/ 158 w 186"/>
                  <a:gd name="T1" fmla="*/ 248 h 295"/>
                  <a:gd name="T2" fmla="*/ 184 w 186"/>
                  <a:gd name="T3" fmla="*/ 223 h 295"/>
                  <a:gd name="T4" fmla="*/ 179 w 186"/>
                  <a:gd name="T5" fmla="*/ 209 h 295"/>
                  <a:gd name="T6" fmla="*/ 157 w 186"/>
                  <a:gd name="T7" fmla="*/ 191 h 295"/>
                  <a:gd name="T8" fmla="*/ 168 w 186"/>
                  <a:gd name="T9" fmla="*/ 181 h 295"/>
                  <a:gd name="T10" fmla="*/ 158 w 186"/>
                  <a:gd name="T11" fmla="*/ 172 h 295"/>
                  <a:gd name="T12" fmla="*/ 161 w 186"/>
                  <a:gd name="T13" fmla="*/ 163 h 295"/>
                  <a:gd name="T14" fmla="*/ 152 w 186"/>
                  <a:gd name="T15" fmla="*/ 157 h 295"/>
                  <a:gd name="T16" fmla="*/ 156 w 186"/>
                  <a:gd name="T17" fmla="*/ 152 h 295"/>
                  <a:gd name="T18" fmla="*/ 154 w 186"/>
                  <a:gd name="T19" fmla="*/ 139 h 295"/>
                  <a:gd name="T20" fmla="*/ 160 w 186"/>
                  <a:gd name="T21" fmla="*/ 128 h 295"/>
                  <a:gd name="T22" fmla="*/ 143 w 186"/>
                  <a:gd name="T23" fmla="*/ 102 h 295"/>
                  <a:gd name="T24" fmla="*/ 148 w 186"/>
                  <a:gd name="T25" fmla="*/ 91 h 295"/>
                  <a:gd name="T26" fmla="*/ 159 w 186"/>
                  <a:gd name="T27" fmla="*/ 78 h 295"/>
                  <a:gd name="T28" fmla="*/ 146 w 186"/>
                  <a:gd name="T29" fmla="*/ 65 h 295"/>
                  <a:gd name="T30" fmla="*/ 136 w 186"/>
                  <a:gd name="T31" fmla="*/ 59 h 295"/>
                  <a:gd name="T32" fmla="*/ 133 w 186"/>
                  <a:gd name="T33" fmla="*/ 49 h 295"/>
                  <a:gd name="T34" fmla="*/ 136 w 186"/>
                  <a:gd name="T35" fmla="*/ 40 h 295"/>
                  <a:gd name="T36" fmla="*/ 142 w 186"/>
                  <a:gd name="T37" fmla="*/ 34 h 295"/>
                  <a:gd name="T38" fmla="*/ 146 w 186"/>
                  <a:gd name="T39" fmla="*/ 28 h 295"/>
                  <a:gd name="T40" fmla="*/ 146 w 186"/>
                  <a:gd name="T41" fmla="*/ 18 h 295"/>
                  <a:gd name="T42" fmla="*/ 128 w 186"/>
                  <a:gd name="T43" fmla="*/ 6 h 295"/>
                  <a:gd name="T44" fmla="*/ 114 w 186"/>
                  <a:gd name="T45" fmla="*/ 6 h 295"/>
                  <a:gd name="T46" fmla="*/ 96 w 186"/>
                  <a:gd name="T47" fmla="*/ 10 h 295"/>
                  <a:gd name="T48" fmla="*/ 85 w 186"/>
                  <a:gd name="T49" fmla="*/ 21 h 295"/>
                  <a:gd name="T50" fmla="*/ 82 w 186"/>
                  <a:gd name="T51" fmla="*/ 37 h 295"/>
                  <a:gd name="T52" fmla="*/ 74 w 186"/>
                  <a:gd name="T53" fmla="*/ 47 h 295"/>
                  <a:gd name="T54" fmla="*/ 64 w 186"/>
                  <a:gd name="T55" fmla="*/ 44 h 295"/>
                  <a:gd name="T56" fmla="*/ 51 w 186"/>
                  <a:gd name="T57" fmla="*/ 43 h 295"/>
                  <a:gd name="T58" fmla="*/ 31 w 186"/>
                  <a:gd name="T59" fmla="*/ 42 h 295"/>
                  <a:gd name="T60" fmla="*/ 12 w 186"/>
                  <a:gd name="T61" fmla="*/ 28 h 295"/>
                  <a:gd name="T62" fmla="*/ 0 w 186"/>
                  <a:gd name="T63" fmla="*/ 37 h 295"/>
                  <a:gd name="T64" fmla="*/ 20 w 186"/>
                  <a:gd name="T65" fmla="*/ 51 h 295"/>
                  <a:gd name="T66" fmla="*/ 45 w 186"/>
                  <a:gd name="T67" fmla="*/ 66 h 295"/>
                  <a:gd name="T68" fmla="*/ 46 w 186"/>
                  <a:gd name="T69" fmla="*/ 83 h 295"/>
                  <a:gd name="T70" fmla="*/ 50 w 186"/>
                  <a:gd name="T71" fmla="*/ 99 h 295"/>
                  <a:gd name="T72" fmla="*/ 49 w 186"/>
                  <a:gd name="T73" fmla="*/ 114 h 295"/>
                  <a:gd name="T74" fmla="*/ 52 w 186"/>
                  <a:gd name="T75" fmla="*/ 123 h 295"/>
                  <a:gd name="T76" fmla="*/ 55 w 186"/>
                  <a:gd name="T77" fmla="*/ 132 h 295"/>
                  <a:gd name="T78" fmla="*/ 69 w 186"/>
                  <a:gd name="T79" fmla="*/ 137 h 295"/>
                  <a:gd name="T80" fmla="*/ 75 w 186"/>
                  <a:gd name="T81" fmla="*/ 151 h 295"/>
                  <a:gd name="T82" fmla="*/ 72 w 186"/>
                  <a:gd name="T83" fmla="*/ 157 h 295"/>
                  <a:gd name="T84" fmla="*/ 63 w 186"/>
                  <a:gd name="T85" fmla="*/ 165 h 295"/>
                  <a:gd name="T86" fmla="*/ 45 w 186"/>
                  <a:gd name="T87" fmla="*/ 183 h 295"/>
                  <a:gd name="T88" fmla="*/ 34 w 186"/>
                  <a:gd name="T89" fmla="*/ 191 h 295"/>
                  <a:gd name="T90" fmla="*/ 25 w 186"/>
                  <a:gd name="T91" fmla="*/ 200 h 295"/>
                  <a:gd name="T92" fmla="*/ 12 w 186"/>
                  <a:gd name="T93" fmla="*/ 206 h 295"/>
                  <a:gd name="T94" fmla="*/ 5 w 186"/>
                  <a:gd name="T95" fmla="*/ 218 h 295"/>
                  <a:gd name="T96" fmla="*/ 5 w 186"/>
                  <a:gd name="T97" fmla="*/ 228 h 295"/>
                  <a:gd name="T98" fmla="*/ 7 w 186"/>
                  <a:gd name="T99" fmla="*/ 240 h 295"/>
                  <a:gd name="T100" fmla="*/ 10 w 186"/>
                  <a:gd name="T101" fmla="*/ 260 h 295"/>
                  <a:gd name="T102" fmla="*/ 5 w 186"/>
                  <a:gd name="T103" fmla="*/ 278 h 295"/>
                  <a:gd name="T104" fmla="*/ 22 w 186"/>
                  <a:gd name="T105" fmla="*/ 285 h 295"/>
                  <a:gd name="T106" fmla="*/ 33 w 186"/>
                  <a:gd name="T107" fmla="*/ 290 h 295"/>
                  <a:gd name="T108" fmla="*/ 52 w 186"/>
                  <a:gd name="T109" fmla="*/ 295 h 295"/>
                  <a:gd name="T110" fmla="*/ 107 w 186"/>
                  <a:gd name="T111" fmla="*/ 282 h 295"/>
                  <a:gd name="T112" fmla="*/ 122 w 186"/>
                  <a:gd name="T113" fmla="*/ 280 h 295"/>
                  <a:gd name="T114" fmla="*/ 131 w 186"/>
                  <a:gd name="T115" fmla="*/ 270 h 295"/>
                  <a:gd name="T116" fmla="*/ 158 w 186"/>
                  <a:gd name="T117" fmla="*/ 248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6" h="295">
                    <a:moveTo>
                      <a:pt x="158" y="248"/>
                    </a:moveTo>
                    <a:cubicBezTo>
                      <a:pt x="162" y="238"/>
                      <a:pt x="181" y="231"/>
                      <a:pt x="184" y="223"/>
                    </a:cubicBezTo>
                    <a:cubicBezTo>
                      <a:pt x="186" y="218"/>
                      <a:pt x="186" y="216"/>
                      <a:pt x="179" y="209"/>
                    </a:cubicBezTo>
                    <a:cubicBezTo>
                      <a:pt x="173" y="201"/>
                      <a:pt x="157" y="195"/>
                      <a:pt x="157" y="191"/>
                    </a:cubicBezTo>
                    <a:cubicBezTo>
                      <a:pt x="156" y="187"/>
                      <a:pt x="168" y="187"/>
                      <a:pt x="168" y="181"/>
                    </a:cubicBezTo>
                    <a:cubicBezTo>
                      <a:pt x="167" y="176"/>
                      <a:pt x="161" y="176"/>
                      <a:pt x="158" y="172"/>
                    </a:cubicBezTo>
                    <a:cubicBezTo>
                      <a:pt x="156" y="168"/>
                      <a:pt x="162" y="165"/>
                      <a:pt x="161" y="163"/>
                    </a:cubicBezTo>
                    <a:cubicBezTo>
                      <a:pt x="161" y="161"/>
                      <a:pt x="153" y="160"/>
                      <a:pt x="152" y="157"/>
                    </a:cubicBezTo>
                    <a:cubicBezTo>
                      <a:pt x="152" y="155"/>
                      <a:pt x="157" y="155"/>
                      <a:pt x="156" y="152"/>
                    </a:cubicBezTo>
                    <a:cubicBezTo>
                      <a:pt x="155" y="149"/>
                      <a:pt x="150" y="143"/>
                      <a:pt x="154" y="139"/>
                    </a:cubicBezTo>
                    <a:cubicBezTo>
                      <a:pt x="157" y="134"/>
                      <a:pt x="165" y="139"/>
                      <a:pt x="160" y="128"/>
                    </a:cubicBezTo>
                    <a:cubicBezTo>
                      <a:pt x="154" y="118"/>
                      <a:pt x="145" y="105"/>
                      <a:pt x="143" y="102"/>
                    </a:cubicBezTo>
                    <a:cubicBezTo>
                      <a:pt x="141" y="99"/>
                      <a:pt x="145" y="93"/>
                      <a:pt x="148" y="91"/>
                    </a:cubicBezTo>
                    <a:cubicBezTo>
                      <a:pt x="151" y="89"/>
                      <a:pt x="159" y="81"/>
                      <a:pt x="159" y="78"/>
                    </a:cubicBezTo>
                    <a:cubicBezTo>
                      <a:pt x="159" y="75"/>
                      <a:pt x="149" y="67"/>
                      <a:pt x="146" y="65"/>
                    </a:cubicBezTo>
                    <a:cubicBezTo>
                      <a:pt x="144" y="64"/>
                      <a:pt x="138" y="64"/>
                      <a:pt x="136" y="59"/>
                    </a:cubicBezTo>
                    <a:cubicBezTo>
                      <a:pt x="133" y="54"/>
                      <a:pt x="130" y="52"/>
                      <a:pt x="133" y="49"/>
                    </a:cubicBezTo>
                    <a:cubicBezTo>
                      <a:pt x="136" y="46"/>
                      <a:pt x="136" y="43"/>
                      <a:pt x="136" y="40"/>
                    </a:cubicBezTo>
                    <a:cubicBezTo>
                      <a:pt x="136" y="36"/>
                      <a:pt x="141" y="39"/>
                      <a:pt x="142" y="34"/>
                    </a:cubicBezTo>
                    <a:cubicBezTo>
                      <a:pt x="143" y="32"/>
                      <a:pt x="144" y="30"/>
                      <a:pt x="146" y="28"/>
                    </a:cubicBezTo>
                    <a:cubicBezTo>
                      <a:pt x="146" y="24"/>
                      <a:pt x="147" y="21"/>
                      <a:pt x="146" y="18"/>
                    </a:cubicBezTo>
                    <a:cubicBezTo>
                      <a:pt x="145" y="13"/>
                      <a:pt x="131" y="11"/>
                      <a:pt x="128" y="6"/>
                    </a:cubicBezTo>
                    <a:cubicBezTo>
                      <a:pt x="124" y="0"/>
                      <a:pt x="116" y="2"/>
                      <a:pt x="114" y="6"/>
                    </a:cubicBezTo>
                    <a:cubicBezTo>
                      <a:pt x="111" y="9"/>
                      <a:pt x="96" y="5"/>
                      <a:pt x="96" y="10"/>
                    </a:cubicBezTo>
                    <a:cubicBezTo>
                      <a:pt x="96" y="15"/>
                      <a:pt x="85" y="16"/>
                      <a:pt x="85" y="21"/>
                    </a:cubicBezTo>
                    <a:cubicBezTo>
                      <a:pt x="85" y="27"/>
                      <a:pt x="90" y="37"/>
                      <a:pt x="82" y="37"/>
                    </a:cubicBezTo>
                    <a:cubicBezTo>
                      <a:pt x="73" y="36"/>
                      <a:pt x="79" y="40"/>
                      <a:pt x="74" y="47"/>
                    </a:cubicBezTo>
                    <a:cubicBezTo>
                      <a:pt x="69" y="53"/>
                      <a:pt x="69" y="42"/>
                      <a:pt x="64" y="44"/>
                    </a:cubicBezTo>
                    <a:cubicBezTo>
                      <a:pt x="59" y="46"/>
                      <a:pt x="53" y="39"/>
                      <a:pt x="51" y="43"/>
                    </a:cubicBezTo>
                    <a:cubicBezTo>
                      <a:pt x="48" y="47"/>
                      <a:pt x="40" y="44"/>
                      <a:pt x="31" y="42"/>
                    </a:cubicBezTo>
                    <a:cubicBezTo>
                      <a:pt x="23" y="41"/>
                      <a:pt x="19" y="29"/>
                      <a:pt x="12" y="28"/>
                    </a:cubicBezTo>
                    <a:cubicBezTo>
                      <a:pt x="8" y="28"/>
                      <a:pt x="3" y="31"/>
                      <a:pt x="0" y="37"/>
                    </a:cubicBezTo>
                    <a:cubicBezTo>
                      <a:pt x="7" y="41"/>
                      <a:pt x="11" y="47"/>
                      <a:pt x="20" y="51"/>
                    </a:cubicBezTo>
                    <a:cubicBezTo>
                      <a:pt x="29" y="55"/>
                      <a:pt x="46" y="60"/>
                      <a:pt x="45" y="66"/>
                    </a:cubicBezTo>
                    <a:cubicBezTo>
                      <a:pt x="44" y="72"/>
                      <a:pt x="41" y="80"/>
                      <a:pt x="46" y="83"/>
                    </a:cubicBezTo>
                    <a:cubicBezTo>
                      <a:pt x="50" y="85"/>
                      <a:pt x="45" y="96"/>
                      <a:pt x="50" y="99"/>
                    </a:cubicBezTo>
                    <a:cubicBezTo>
                      <a:pt x="55" y="101"/>
                      <a:pt x="53" y="114"/>
                      <a:pt x="49" y="114"/>
                    </a:cubicBezTo>
                    <a:cubicBezTo>
                      <a:pt x="45" y="114"/>
                      <a:pt x="50" y="120"/>
                      <a:pt x="52" y="123"/>
                    </a:cubicBezTo>
                    <a:cubicBezTo>
                      <a:pt x="53" y="124"/>
                      <a:pt x="54" y="127"/>
                      <a:pt x="55" y="132"/>
                    </a:cubicBezTo>
                    <a:cubicBezTo>
                      <a:pt x="60" y="133"/>
                      <a:pt x="65" y="135"/>
                      <a:pt x="69" y="137"/>
                    </a:cubicBezTo>
                    <a:cubicBezTo>
                      <a:pt x="76" y="140"/>
                      <a:pt x="75" y="145"/>
                      <a:pt x="75" y="151"/>
                    </a:cubicBezTo>
                    <a:cubicBezTo>
                      <a:pt x="76" y="156"/>
                      <a:pt x="76" y="160"/>
                      <a:pt x="72" y="157"/>
                    </a:cubicBezTo>
                    <a:cubicBezTo>
                      <a:pt x="69" y="155"/>
                      <a:pt x="65" y="157"/>
                      <a:pt x="63" y="165"/>
                    </a:cubicBezTo>
                    <a:cubicBezTo>
                      <a:pt x="60" y="173"/>
                      <a:pt x="51" y="182"/>
                      <a:pt x="45" y="183"/>
                    </a:cubicBezTo>
                    <a:cubicBezTo>
                      <a:pt x="39" y="183"/>
                      <a:pt x="39" y="190"/>
                      <a:pt x="34" y="191"/>
                    </a:cubicBezTo>
                    <a:cubicBezTo>
                      <a:pt x="29" y="192"/>
                      <a:pt x="24" y="195"/>
                      <a:pt x="25" y="200"/>
                    </a:cubicBezTo>
                    <a:cubicBezTo>
                      <a:pt x="25" y="206"/>
                      <a:pt x="17" y="206"/>
                      <a:pt x="12" y="206"/>
                    </a:cubicBezTo>
                    <a:cubicBezTo>
                      <a:pt x="7" y="206"/>
                      <a:pt x="9" y="215"/>
                      <a:pt x="5" y="218"/>
                    </a:cubicBezTo>
                    <a:cubicBezTo>
                      <a:pt x="1" y="220"/>
                      <a:pt x="1" y="223"/>
                      <a:pt x="5" y="228"/>
                    </a:cubicBezTo>
                    <a:cubicBezTo>
                      <a:pt x="9" y="233"/>
                      <a:pt x="6" y="237"/>
                      <a:pt x="7" y="240"/>
                    </a:cubicBezTo>
                    <a:cubicBezTo>
                      <a:pt x="8" y="243"/>
                      <a:pt x="14" y="251"/>
                      <a:pt x="10" y="260"/>
                    </a:cubicBezTo>
                    <a:cubicBezTo>
                      <a:pt x="6" y="269"/>
                      <a:pt x="2" y="279"/>
                      <a:pt x="5" y="278"/>
                    </a:cubicBezTo>
                    <a:cubicBezTo>
                      <a:pt x="9" y="277"/>
                      <a:pt x="17" y="285"/>
                      <a:pt x="22" y="285"/>
                    </a:cubicBezTo>
                    <a:cubicBezTo>
                      <a:pt x="27" y="284"/>
                      <a:pt x="28" y="292"/>
                      <a:pt x="33" y="290"/>
                    </a:cubicBezTo>
                    <a:cubicBezTo>
                      <a:pt x="37" y="289"/>
                      <a:pt x="37" y="295"/>
                      <a:pt x="52" y="295"/>
                    </a:cubicBezTo>
                    <a:cubicBezTo>
                      <a:pt x="66" y="294"/>
                      <a:pt x="95" y="282"/>
                      <a:pt x="107" y="282"/>
                    </a:cubicBezTo>
                    <a:cubicBezTo>
                      <a:pt x="113" y="282"/>
                      <a:pt x="118" y="281"/>
                      <a:pt x="122" y="280"/>
                    </a:cubicBezTo>
                    <a:cubicBezTo>
                      <a:pt x="125" y="277"/>
                      <a:pt x="128" y="273"/>
                      <a:pt x="131" y="270"/>
                    </a:cubicBezTo>
                    <a:cubicBezTo>
                      <a:pt x="138" y="262"/>
                      <a:pt x="154" y="257"/>
                      <a:pt x="158" y="248"/>
                    </a:cubicBezTo>
                    <a:close/>
                  </a:path>
                </a:pathLst>
              </a:custGeom>
              <a:solidFill>
                <a:schemeClr val="accent6">
                  <a:lumMod val="20000"/>
                  <a:lumOff val="80000"/>
                </a:schemeClr>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35" name="Freeform 1674">
                <a:extLst>
                  <a:ext uri="{FF2B5EF4-FFF2-40B4-BE49-F238E27FC236}">
                    <a16:creationId xmlns:a16="http://schemas.microsoft.com/office/drawing/2014/main" id="{BF68B0AC-AD80-492E-B208-730DB9EAEBF1}"/>
                  </a:ext>
                </a:extLst>
              </p:cNvPr>
              <p:cNvSpPr>
                <a:spLocks noEditPoints="1"/>
              </p:cNvSpPr>
              <p:nvPr/>
            </p:nvSpPr>
            <p:spPr bwMode="auto">
              <a:xfrm>
                <a:off x="4632489" y="2040005"/>
                <a:ext cx="330212" cy="269884"/>
              </a:xfrm>
              <a:custGeom>
                <a:avLst/>
                <a:gdLst>
                  <a:gd name="T0" fmla="*/ 227 w 258"/>
                  <a:gd name="T1" fmla="*/ 49 h 216"/>
                  <a:gd name="T2" fmla="*/ 217 w 258"/>
                  <a:gd name="T3" fmla="*/ 46 h 216"/>
                  <a:gd name="T4" fmla="*/ 206 w 258"/>
                  <a:gd name="T5" fmla="*/ 41 h 216"/>
                  <a:gd name="T6" fmla="*/ 188 w 258"/>
                  <a:gd name="T7" fmla="*/ 37 h 216"/>
                  <a:gd name="T8" fmla="*/ 179 w 258"/>
                  <a:gd name="T9" fmla="*/ 32 h 216"/>
                  <a:gd name="T10" fmla="*/ 173 w 258"/>
                  <a:gd name="T11" fmla="*/ 23 h 216"/>
                  <a:gd name="T12" fmla="*/ 166 w 258"/>
                  <a:gd name="T13" fmla="*/ 27 h 216"/>
                  <a:gd name="T14" fmla="*/ 161 w 258"/>
                  <a:gd name="T15" fmla="*/ 21 h 216"/>
                  <a:gd name="T16" fmla="*/ 150 w 258"/>
                  <a:gd name="T17" fmla="*/ 15 h 216"/>
                  <a:gd name="T18" fmla="*/ 141 w 258"/>
                  <a:gd name="T19" fmla="*/ 9 h 216"/>
                  <a:gd name="T20" fmla="*/ 134 w 258"/>
                  <a:gd name="T21" fmla="*/ 3 h 216"/>
                  <a:gd name="T22" fmla="*/ 132 w 258"/>
                  <a:gd name="T23" fmla="*/ 0 h 216"/>
                  <a:gd name="T24" fmla="*/ 128 w 258"/>
                  <a:gd name="T25" fmla="*/ 1 h 216"/>
                  <a:gd name="T26" fmla="*/ 117 w 258"/>
                  <a:gd name="T27" fmla="*/ 16 h 216"/>
                  <a:gd name="T28" fmla="*/ 99 w 258"/>
                  <a:gd name="T29" fmla="*/ 28 h 216"/>
                  <a:gd name="T30" fmla="*/ 88 w 258"/>
                  <a:gd name="T31" fmla="*/ 41 h 216"/>
                  <a:gd name="T32" fmla="*/ 65 w 258"/>
                  <a:gd name="T33" fmla="*/ 33 h 216"/>
                  <a:gd name="T34" fmla="*/ 55 w 258"/>
                  <a:gd name="T35" fmla="*/ 40 h 216"/>
                  <a:gd name="T36" fmla="*/ 58 w 258"/>
                  <a:gd name="T37" fmla="*/ 59 h 216"/>
                  <a:gd name="T38" fmla="*/ 42 w 258"/>
                  <a:gd name="T39" fmla="*/ 58 h 216"/>
                  <a:gd name="T40" fmla="*/ 32 w 258"/>
                  <a:gd name="T41" fmla="*/ 53 h 216"/>
                  <a:gd name="T42" fmla="*/ 14 w 258"/>
                  <a:gd name="T43" fmla="*/ 54 h 216"/>
                  <a:gd name="T44" fmla="*/ 3 w 258"/>
                  <a:gd name="T45" fmla="*/ 63 h 216"/>
                  <a:gd name="T46" fmla="*/ 6 w 258"/>
                  <a:gd name="T47" fmla="*/ 74 h 216"/>
                  <a:gd name="T48" fmla="*/ 29 w 258"/>
                  <a:gd name="T49" fmla="*/ 81 h 216"/>
                  <a:gd name="T50" fmla="*/ 44 w 258"/>
                  <a:gd name="T51" fmla="*/ 85 h 216"/>
                  <a:gd name="T52" fmla="*/ 50 w 258"/>
                  <a:gd name="T53" fmla="*/ 93 h 216"/>
                  <a:gd name="T54" fmla="*/ 64 w 258"/>
                  <a:gd name="T55" fmla="*/ 108 h 216"/>
                  <a:gd name="T56" fmla="*/ 69 w 258"/>
                  <a:gd name="T57" fmla="*/ 122 h 216"/>
                  <a:gd name="T58" fmla="*/ 66 w 258"/>
                  <a:gd name="T59" fmla="*/ 143 h 216"/>
                  <a:gd name="T60" fmla="*/ 58 w 258"/>
                  <a:gd name="T61" fmla="*/ 175 h 216"/>
                  <a:gd name="T62" fmla="*/ 57 w 258"/>
                  <a:gd name="T63" fmla="*/ 175 h 216"/>
                  <a:gd name="T64" fmla="*/ 67 w 258"/>
                  <a:gd name="T65" fmla="*/ 180 h 216"/>
                  <a:gd name="T66" fmla="*/ 84 w 258"/>
                  <a:gd name="T67" fmla="*/ 188 h 216"/>
                  <a:gd name="T68" fmla="*/ 98 w 258"/>
                  <a:gd name="T69" fmla="*/ 187 h 216"/>
                  <a:gd name="T70" fmla="*/ 106 w 258"/>
                  <a:gd name="T71" fmla="*/ 189 h 216"/>
                  <a:gd name="T72" fmla="*/ 127 w 258"/>
                  <a:gd name="T73" fmla="*/ 194 h 216"/>
                  <a:gd name="T74" fmla="*/ 145 w 258"/>
                  <a:gd name="T75" fmla="*/ 195 h 216"/>
                  <a:gd name="T76" fmla="*/ 144 w 258"/>
                  <a:gd name="T77" fmla="*/ 190 h 216"/>
                  <a:gd name="T78" fmla="*/ 159 w 258"/>
                  <a:gd name="T79" fmla="*/ 173 h 216"/>
                  <a:gd name="T80" fmla="*/ 191 w 258"/>
                  <a:gd name="T81" fmla="*/ 180 h 216"/>
                  <a:gd name="T82" fmla="*/ 211 w 258"/>
                  <a:gd name="T83" fmla="*/ 173 h 216"/>
                  <a:gd name="T84" fmla="*/ 222 w 258"/>
                  <a:gd name="T85" fmla="*/ 166 h 216"/>
                  <a:gd name="T86" fmla="*/ 224 w 258"/>
                  <a:gd name="T87" fmla="*/ 160 h 216"/>
                  <a:gd name="T88" fmla="*/ 216 w 258"/>
                  <a:gd name="T89" fmla="*/ 157 h 216"/>
                  <a:gd name="T90" fmla="*/ 212 w 258"/>
                  <a:gd name="T91" fmla="*/ 148 h 216"/>
                  <a:gd name="T92" fmla="*/ 207 w 258"/>
                  <a:gd name="T93" fmla="*/ 139 h 216"/>
                  <a:gd name="T94" fmla="*/ 211 w 258"/>
                  <a:gd name="T95" fmla="*/ 135 h 216"/>
                  <a:gd name="T96" fmla="*/ 214 w 258"/>
                  <a:gd name="T97" fmla="*/ 128 h 216"/>
                  <a:gd name="T98" fmla="*/ 212 w 258"/>
                  <a:gd name="T99" fmla="*/ 120 h 216"/>
                  <a:gd name="T100" fmla="*/ 209 w 258"/>
                  <a:gd name="T101" fmla="*/ 111 h 216"/>
                  <a:gd name="T102" fmla="*/ 201 w 258"/>
                  <a:gd name="T103" fmla="*/ 110 h 216"/>
                  <a:gd name="T104" fmla="*/ 199 w 258"/>
                  <a:gd name="T105" fmla="*/ 104 h 216"/>
                  <a:gd name="T106" fmla="*/ 210 w 258"/>
                  <a:gd name="T107" fmla="*/ 90 h 216"/>
                  <a:gd name="T108" fmla="*/ 219 w 258"/>
                  <a:gd name="T109" fmla="*/ 83 h 216"/>
                  <a:gd name="T110" fmla="*/ 223 w 258"/>
                  <a:gd name="T111" fmla="*/ 69 h 216"/>
                  <a:gd name="T112" fmla="*/ 230 w 258"/>
                  <a:gd name="T113" fmla="*/ 55 h 216"/>
                  <a:gd name="T114" fmla="*/ 227 w 258"/>
                  <a:gd name="T115" fmla="*/ 49 h 216"/>
                  <a:gd name="T116" fmla="*/ 255 w 258"/>
                  <a:gd name="T117" fmla="*/ 182 h 216"/>
                  <a:gd name="T118" fmla="*/ 244 w 258"/>
                  <a:gd name="T119" fmla="*/ 191 h 216"/>
                  <a:gd name="T120" fmla="*/ 251 w 258"/>
                  <a:gd name="T121" fmla="*/ 215 h 216"/>
                  <a:gd name="T122" fmla="*/ 255 w 258"/>
                  <a:gd name="T123" fmla="*/ 182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58" h="216">
                    <a:moveTo>
                      <a:pt x="227" y="49"/>
                    </a:moveTo>
                    <a:cubicBezTo>
                      <a:pt x="224" y="49"/>
                      <a:pt x="222" y="46"/>
                      <a:pt x="217" y="46"/>
                    </a:cubicBezTo>
                    <a:cubicBezTo>
                      <a:pt x="212" y="46"/>
                      <a:pt x="208" y="44"/>
                      <a:pt x="206" y="41"/>
                    </a:cubicBezTo>
                    <a:cubicBezTo>
                      <a:pt x="204" y="37"/>
                      <a:pt x="191" y="37"/>
                      <a:pt x="188" y="37"/>
                    </a:cubicBezTo>
                    <a:cubicBezTo>
                      <a:pt x="184" y="38"/>
                      <a:pt x="182" y="31"/>
                      <a:pt x="179" y="32"/>
                    </a:cubicBezTo>
                    <a:cubicBezTo>
                      <a:pt x="175" y="32"/>
                      <a:pt x="173" y="26"/>
                      <a:pt x="173" y="23"/>
                    </a:cubicBezTo>
                    <a:cubicBezTo>
                      <a:pt x="173" y="20"/>
                      <a:pt x="169" y="26"/>
                      <a:pt x="166" y="27"/>
                    </a:cubicBezTo>
                    <a:cubicBezTo>
                      <a:pt x="162" y="29"/>
                      <a:pt x="161" y="24"/>
                      <a:pt x="161" y="21"/>
                    </a:cubicBezTo>
                    <a:cubicBezTo>
                      <a:pt x="160" y="19"/>
                      <a:pt x="153" y="17"/>
                      <a:pt x="150" y="15"/>
                    </a:cubicBezTo>
                    <a:cubicBezTo>
                      <a:pt x="146" y="13"/>
                      <a:pt x="142" y="6"/>
                      <a:pt x="141" y="9"/>
                    </a:cubicBezTo>
                    <a:cubicBezTo>
                      <a:pt x="139" y="12"/>
                      <a:pt x="135" y="5"/>
                      <a:pt x="134" y="3"/>
                    </a:cubicBezTo>
                    <a:cubicBezTo>
                      <a:pt x="134" y="1"/>
                      <a:pt x="133" y="1"/>
                      <a:pt x="132" y="0"/>
                    </a:cubicBezTo>
                    <a:cubicBezTo>
                      <a:pt x="131" y="0"/>
                      <a:pt x="129" y="1"/>
                      <a:pt x="128" y="1"/>
                    </a:cubicBezTo>
                    <a:cubicBezTo>
                      <a:pt x="122" y="0"/>
                      <a:pt x="116" y="5"/>
                      <a:pt x="117" y="16"/>
                    </a:cubicBezTo>
                    <a:cubicBezTo>
                      <a:pt x="118" y="26"/>
                      <a:pt x="110" y="27"/>
                      <a:pt x="99" y="28"/>
                    </a:cubicBezTo>
                    <a:cubicBezTo>
                      <a:pt x="88" y="29"/>
                      <a:pt x="92" y="37"/>
                      <a:pt x="88" y="41"/>
                    </a:cubicBezTo>
                    <a:cubicBezTo>
                      <a:pt x="83" y="44"/>
                      <a:pt x="68" y="39"/>
                      <a:pt x="65" y="33"/>
                    </a:cubicBezTo>
                    <a:cubicBezTo>
                      <a:pt x="63" y="27"/>
                      <a:pt x="49" y="33"/>
                      <a:pt x="55" y="40"/>
                    </a:cubicBezTo>
                    <a:cubicBezTo>
                      <a:pt x="61" y="47"/>
                      <a:pt x="61" y="56"/>
                      <a:pt x="58" y="59"/>
                    </a:cubicBezTo>
                    <a:cubicBezTo>
                      <a:pt x="54" y="61"/>
                      <a:pt x="47" y="54"/>
                      <a:pt x="42" y="58"/>
                    </a:cubicBezTo>
                    <a:cubicBezTo>
                      <a:pt x="38" y="61"/>
                      <a:pt x="37" y="55"/>
                      <a:pt x="32" y="53"/>
                    </a:cubicBezTo>
                    <a:cubicBezTo>
                      <a:pt x="26" y="50"/>
                      <a:pt x="23" y="55"/>
                      <a:pt x="14" y="54"/>
                    </a:cubicBezTo>
                    <a:cubicBezTo>
                      <a:pt x="5" y="54"/>
                      <a:pt x="0" y="59"/>
                      <a:pt x="3" y="63"/>
                    </a:cubicBezTo>
                    <a:cubicBezTo>
                      <a:pt x="7" y="67"/>
                      <a:pt x="3" y="70"/>
                      <a:pt x="6" y="74"/>
                    </a:cubicBezTo>
                    <a:cubicBezTo>
                      <a:pt x="8" y="77"/>
                      <a:pt x="20" y="76"/>
                      <a:pt x="29" y="81"/>
                    </a:cubicBezTo>
                    <a:cubicBezTo>
                      <a:pt x="38" y="86"/>
                      <a:pt x="40" y="82"/>
                      <a:pt x="44" y="85"/>
                    </a:cubicBezTo>
                    <a:cubicBezTo>
                      <a:pt x="49" y="89"/>
                      <a:pt x="50" y="87"/>
                      <a:pt x="50" y="93"/>
                    </a:cubicBezTo>
                    <a:cubicBezTo>
                      <a:pt x="50" y="100"/>
                      <a:pt x="55" y="106"/>
                      <a:pt x="64" y="108"/>
                    </a:cubicBezTo>
                    <a:cubicBezTo>
                      <a:pt x="73" y="111"/>
                      <a:pt x="66" y="116"/>
                      <a:pt x="69" y="122"/>
                    </a:cubicBezTo>
                    <a:cubicBezTo>
                      <a:pt x="71" y="128"/>
                      <a:pt x="65" y="136"/>
                      <a:pt x="66" y="143"/>
                    </a:cubicBezTo>
                    <a:cubicBezTo>
                      <a:pt x="67" y="150"/>
                      <a:pt x="62" y="173"/>
                      <a:pt x="58" y="175"/>
                    </a:cubicBezTo>
                    <a:cubicBezTo>
                      <a:pt x="57" y="175"/>
                      <a:pt x="57" y="175"/>
                      <a:pt x="57" y="175"/>
                    </a:cubicBezTo>
                    <a:cubicBezTo>
                      <a:pt x="61" y="177"/>
                      <a:pt x="65" y="179"/>
                      <a:pt x="67" y="180"/>
                    </a:cubicBezTo>
                    <a:cubicBezTo>
                      <a:pt x="70" y="183"/>
                      <a:pt x="79" y="185"/>
                      <a:pt x="84" y="188"/>
                    </a:cubicBezTo>
                    <a:cubicBezTo>
                      <a:pt x="89" y="192"/>
                      <a:pt x="98" y="191"/>
                      <a:pt x="98" y="187"/>
                    </a:cubicBezTo>
                    <a:cubicBezTo>
                      <a:pt x="98" y="183"/>
                      <a:pt x="103" y="186"/>
                      <a:pt x="106" y="189"/>
                    </a:cubicBezTo>
                    <a:cubicBezTo>
                      <a:pt x="109" y="192"/>
                      <a:pt x="121" y="193"/>
                      <a:pt x="127" y="194"/>
                    </a:cubicBezTo>
                    <a:cubicBezTo>
                      <a:pt x="132" y="195"/>
                      <a:pt x="139" y="195"/>
                      <a:pt x="145" y="195"/>
                    </a:cubicBezTo>
                    <a:cubicBezTo>
                      <a:pt x="145" y="193"/>
                      <a:pt x="144" y="192"/>
                      <a:pt x="144" y="190"/>
                    </a:cubicBezTo>
                    <a:cubicBezTo>
                      <a:pt x="141" y="180"/>
                      <a:pt x="150" y="174"/>
                      <a:pt x="159" y="173"/>
                    </a:cubicBezTo>
                    <a:cubicBezTo>
                      <a:pt x="167" y="171"/>
                      <a:pt x="186" y="177"/>
                      <a:pt x="191" y="180"/>
                    </a:cubicBezTo>
                    <a:cubicBezTo>
                      <a:pt x="196" y="183"/>
                      <a:pt x="203" y="182"/>
                      <a:pt x="211" y="173"/>
                    </a:cubicBezTo>
                    <a:cubicBezTo>
                      <a:pt x="216" y="168"/>
                      <a:pt x="219" y="167"/>
                      <a:pt x="222" y="166"/>
                    </a:cubicBezTo>
                    <a:cubicBezTo>
                      <a:pt x="223" y="164"/>
                      <a:pt x="224" y="162"/>
                      <a:pt x="224" y="160"/>
                    </a:cubicBezTo>
                    <a:cubicBezTo>
                      <a:pt x="225" y="157"/>
                      <a:pt x="220" y="157"/>
                      <a:pt x="216" y="157"/>
                    </a:cubicBezTo>
                    <a:cubicBezTo>
                      <a:pt x="212" y="157"/>
                      <a:pt x="209" y="153"/>
                      <a:pt x="212" y="148"/>
                    </a:cubicBezTo>
                    <a:cubicBezTo>
                      <a:pt x="215" y="144"/>
                      <a:pt x="210" y="144"/>
                      <a:pt x="207" y="139"/>
                    </a:cubicBezTo>
                    <a:cubicBezTo>
                      <a:pt x="204" y="135"/>
                      <a:pt x="208" y="136"/>
                      <a:pt x="211" y="135"/>
                    </a:cubicBezTo>
                    <a:cubicBezTo>
                      <a:pt x="213" y="134"/>
                      <a:pt x="216" y="129"/>
                      <a:pt x="214" y="128"/>
                    </a:cubicBezTo>
                    <a:cubicBezTo>
                      <a:pt x="212" y="127"/>
                      <a:pt x="211" y="124"/>
                      <a:pt x="212" y="120"/>
                    </a:cubicBezTo>
                    <a:cubicBezTo>
                      <a:pt x="214" y="115"/>
                      <a:pt x="209" y="114"/>
                      <a:pt x="209" y="111"/>
                    </a:cubicBezTo>
                    <a:cubicBezTo>
                      <a:pt x="209" y="107"/>
                      <a:pt x="205" y="106"/>
                      <a:pt x="201" y="110"/>
                    </a:cubicBezTo>
                    <a:cubicBezTo>
                      <a:pt x="198" y="114"/>
                      <a:pt x="197" y="111"/>
                      <a:pt x="199" y="104"/>
                    </a:cubicBezTo>
                    <a:cubicBezTo>
                      <a:pt x="201" y="97"/>
                      <a:pt x="209" y="94"/>
                      <a:pt x="210" y="90"/>
                    </a:cubicBezTo>
                    <a:cubicBezTo>
                      <a:pt x="211" y="86"/>
                      <a:pt x="216" y="83"/>
                      <a:pt x="219" y="83"/>
                    </a:cubicBezTo>
                    <a:cubicBezTo>
                      <a:pt x="223" y="83"/>
                      <a:pt x="222" y="75"/>
                      <a:pt x="223" y="69"/>
                    </a:cubicBezTo>
                    <a:cubicBezTo>
                      <a:pt x="224" y="64"/>
                      <a:pt x="225" y="59"/>
                      <a:pt x="230" y="55"/>
                    </a:cubicBezTo>
                    <a:cubicBezTo>
                      <a:pt x="235" y="51"/>
                      <a:pt x="229" y="49"/>
                      <a:pt x="227" y="49"/>
                    </a:cubicBezTo>
                    <a:close/>
                    <a:moveTo>
                      <a:pt x="255" y="182"/>
                    </a:moveTo>
                    <a:cubicBezTo>
                      <a:pt x="252" y="182"/>
                      <a:pt x="251" y="187"/>
                      <a:pt x="244" y="191"/>
                    </a:cubicBezTo>
                    <a:cubicBezTo>
                      <a:pt x="236" y="196"/>
                      <a:pt x="244" y="216"/>
                      <a:pt x="251" y="215"/>
                    </a:cubicBezTo>
                    <a:cubicBezTo>
                      <a:pt x="258" y="214"/>
                      <a:pt x="257" y="182"/>
                      <a:pt x="255" y="182"/>
                    </a:cubicBezTo>
                    <a:close/>
                  </a:path>
                </a:pathLst>
              </a:custGeom>
              <a:solidFill>
                <a:schemeClr val="accent6">
                  <a:lumMod val="20000"/>
                  <a:lumOff val="80000"/>
                </a:schemeClr>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36" name="Freeform 1675">
                <a:extLst>
                  <a:ext uri="{FF2B5EF4-FFF2-40B4-BE49-F238E27FC236}">
                    <a16:creationId xmlns:a16="http://schemas.microsoft.com/office/drawing/2014/main" id="{3E1C9BC1-E713-484F-925D-4A5DB72FB3E7}"/>
                  </a:ext>
                </a:extLst>
              </p:cNvPr>
              <p:cNvSpPr>
                <a:spLocks noEditPoints="1"/>
              </p:cNvSpPr>
              <p:nvPr/>
            </p:nvSpPr>
            <p:spPr bwMode="auto">
              <a:xfrm>
                <a:off x="4530885" y="2247975"/>
                <a:ext cx="290523" cy="203207"/>
              </a:xfrm>
              <a:custGeom>
                <a:avLst/>
                <a:gdLst>
                  <a:gd name="T0" fmla="*/ 224 w 227"/>
                  <a:gd name="T1" fmla="*/ 29 h 162"/>
                  <a:gd name="T2" fmla="*/ 206 w 227"/>
                  <a:gd name="T3" fmla="*/ 28 h 162"/>
                  <a:gd name="T4" fmla="*/ 185 w 227"/>
                  <a:gd name="T5" fmla="*/ 23 h 162"/>
                  <a:gd name="T6" fmla="*/ 177 w 227"/>
                  <a:gd name="T7" fmla="*/ 21 h 162"/>
                  <a:gd name="T8" fmla="*/ 163 w 227"/>
                  <a:gd name="T9" fmla="*/ 22 h 162"/>
                  <a:gd name="T10" fmla="*/ 146 w 227"/>
                  <a:gd name="T11" fmla="*/ 14 h 162"/>
                  <a:gd name="T12" fmla="*/ 136 w 227"/>
                  <a:gd name="T13" fmla="*/ 9 h 162"/>
                  <a:gd name="T14" fmla="*/ 105 w 227"/>
                  <a:gd name="T15" fmla="*/ 6 h 162"/>
                  <a:gd name="T16" fmla="*/ 47 w 227"/>
                  <a:gd name="T17" fmla="*/ 5 h 162"/>
                  <a:gd name="T18" fmla="*/ 26 w 227"/>
                  <a:gd name="T19" fmla="*/ 0 h 162"/>
                  <a:gd name="T20" fmla="*/ 11 w 227"/>
                  <a:gd name="T21" fmla="*/ 9 h 162"/>
                  <a:gd name="T22" fmla="*/ 7 w 227"/>
                  <a:gd name="T23" fmla="*/ 22 h 162"/>
                  <a:gd name="T24" fmla="*/ 10 w 227"/>
                  <a:gd name="T25" fmla="*/ 39 h 162"/>
                  <a:gd name="T26" fmla="*/ 15 w 227"/>
                  <a:gd name="T27" fmla="*/ 37 h 162"/>
                  <a:gd name="T28" fmla="*/ 21 w 227"/>
                  <a:gd name="T29" fmla="*/ 38 h 162"/>
                  <a:gd name="T30" fmla="*/ 32 w 227"/>
                  <a:gd name="T31" fmla="*/ 40 h 162"/>
                  <a:gd name="T32" fmla="*/ 39 w 227"/>
                  <a:gd name="T33" fmla="*/ 40 h 162"/>
                  <a:gd name="T34" fmla="*/ 50 w 227"/>
                  <a:gd name="T35" fmla="*/ 42 h 162"/>
                  <a:gd name="T36" fmla="*/ 54 w 227"/>
                  <a:gd name="T37" fmla="*/ 49 h 162"/>
                  <a:gd name="T38" fmla="*/ 43 w 227"/>
                  <a:gd name="T39" fmla="*/ 59 h 162"/>
                  <a:gd name="T40" fmla="*/ 44 w 227"/>
                  <a:gd name="T41" fmla="*/ 76 h 162"/>
                  <a:gd name="T42" fmla="*/ 41 w 227"/>
                  <a:gd name="T43" fmla="*/ 88 h 162"/>
                  <a:gd name="T44" fmla="*/ 37 w 227"/>
                  <a:gd name="T45" fmla="*/ 95 h 162"/>
                  <a:gd name="T46" fmla="*/ 42 w 227"/>
                  <a:gd name="T47" fmla="*/ 104 h 162"/>
                  <a:gd name="T48" fmla="*/ 37 w 227"/>
                  <a:gd name="T49" fmla="*/ 114 h 162"/>
                  <a:gd name="T50" fmla="*/ 41 w 227"/>
                  <a:gd name="T51" fmla="*/ 123 h 162"/>
                  <a:gd name="T52" fmla="*/ 34 w 227"/>
                  <a:gd name="T53" fmla="*/ 134 h 162"/>
                  <a:gd name="T54" fmla="*/ 37 w 227"/>
                  <a:gd name="T55" fmla="*/ 139 h 162"/>
                  <a:gd name="T56" fmla="*/ 46 w 227"/>
                  <a:gd name="T57" fmla="*/ 140 h 162"/>
                  <a:gd name="T58" fmla="*/ 67 w 227"/>
                  <a:gd name="T59" fmla="*/ 160 h 162"/>
                  <a:gd name="T60" fmla="*/ 71 w 227"/>
                  <a:gd name="T61" fmla="*/ 155 h 162"/>
                  <a:gd name="T62" fmla="*/ 82 w 227"/>
                  <a:gd name="T63" fmla="*/ 154 h 162"/>
                  <a:gd name="T64" fmla="*/ 98 w 227"/>
                  <a:gd name="T65" fmla="*/ 148 h 162"/>
                  <a:gd name="T66" fmla="*/ 120 w 227"/>
                  <a:gd name="T67" fmla="*/ 147 h 162"/>
                  <a:gd name="T68" fmla="*/ 133 w 227"/>
                  <a:gd name="T69" fmla="*/ 141 h 162"/>
                  <a:gd name="T70" fmla="*/ 147 w 227"/>
                  <a:gd name="T71" fmla="*/ 131 h 162"/>
                  <a:gd name="T72" fmla="*/ 153 w 227"/>
                  <a:gd name="T73" fmla="*/ 119 h 162"/>
                  <a:gd name="T74" fmla="*/ 166 w 227"/>
                  <a:gd name="T75" fmla="*/ 105 h 162"/>
                  <a:gd name="T76" fmla="*/ 167 w 227"/>
                  <a:gd name="T77" fmla="*/ 79 h 162"/>
                  <a:gd name="T78" fmla="*/ 181 w 227"/>
                  <a:gd name="T79" fmla="*/ 62 h 162"/>
                  <a:gd name="T80" fmla="*/ 197 w 227"/>
                  <a:gd name="T81" fmla="*/ 54 h 162"/>
                  <a:gd name="T82" fmla="*/ 217 w 227"/>
                  <a:gd name="T83" fmla="*/ 43 h 162"/>
                  <a:gd name="T84" fmla="*/ 224 w 227"/>
                  <a:gd name="T85" fmla="*/ 29 h 162"/>
                  <a:gd name="T86" fmla="*/ 226 w 227"/>
                  <a:gd name="T87" fmla="*/ 86 h 162"/>
                  <a:gd name="T88" fmla="*/ 210 w 227"/>
                  <a:gd name="T89" fmla="*/ 91 h 162"/>
                  <a:gd name="T90" fmla="*/ 226 w 227"/>
                  <a:gd name="T91" fmla="*/ 86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27" h="162">
                    <a:moveTo>
                      <a:pt x="224" y="29"/>
                    </a:moveTo>
                    <a:cubicBezTo>
                      <a:pt x="218" y="29"/>
                      <a:pt x="211" y="29"/>
                      <a:pt x="206" y="28"/>
                    </a:cubicBezTo>
                    <a:cubicBezTo>
                      <a:pt x="200" y="27"/>
                      <a:pt x="188" y="26"/>
                      <a:pt x="185" y="23"/>
                    </a:cubicBezTo>
                    <a:cubicBezTo>
                      <a:pt x="182" y="20"/>
                      <a:pt x="177" y="17"/>
                      <a:pt x="177" y="21"/>
                    </a:cubicBezTo>
                    <a:cubicBezTo>
                      <a:pt x="177" y="25"/>
                      <a:pt x="168" y="26"/>
                      <a:pt x="163" y="22"/>
                    </a:cubicBezTo>
                    <a:cubicBezTo>
                      <a:pt x="158" y="19"/>
                      <a:pt x="149" y="17"/>
                      <a:pt x="146" y="14"/>
                    </a:cubicBezTo>
                    <a:cubicBezTo>
                      <a:pt x="144" y="13"/>
                      <a:pt x="140" y="11"/>
                      <a:pt x="136" y="9"/>
                    </a:cubicBezTo>
                    <a:cubicBezTo>
                      <a:pt x="130" y="10"/>
                      <a:pt x="115" y="5"/>
                      <a:pt x="105" y="6"/>
                    </a:cubicBezTo>
                    <a:cubicBezTo>
                      <a:pt x="94" y="7"/>
                      <a:pt x="60" y="4"/>
                      <a:pt x="47" y="5"/>
                    </a:cubicBezTo>
                    <a:cubicBezTo>
                      <a:pt x="34" y="6"/>
                      <a:pt x="33" y="0"/>
                      <a:pt x="26" y="0"/>
                    </a:cubicBezTo>
                    <a:cubicBezTo>
                      <a:pt x="18" y="0"/>
                      <a:pt x="21" y="9"/>
                      <a:pt x="11" y="9"/>
                    </a:cubicBezTo>
                    <a:cubicBezTo>
                      <a:pt x="1" y="9"/>
                      <a:pt x="0" y="16"/>
                      <a:pt x="7" y="22"/>
                    </a:cubicBezTo>
                    <a:cubicBezTo>
                      <a:pt x="11" y="25"/>
                      <a:pt x="11" y="32"/>
                      <a:pt x="10" y="39"/>
                    </a:cubicBezTo>
                    <a:cubicBezTo>
                      <a:pt x="12" y="39"/>
                      <a:pt x="14" y="38"/>
                      <a:pt x="15" y="37"/>
                    </a:cubicBezTo>
                    <a:cubicBezTo>
                      <a:pt x="18" y="33"/>
                      <a:pt x="21" y="34"/>
                      <a:pt x="21" y="38"/>
                    </a:cubicBezTo>
                    <a:cubicBezTo>
                      <a:pt x="21" y="42"/>
                      <a:pt x="28" y="40"/>
                      <a:pt x="32" y="40"/>
                    </a:cubicBezTo>
                    <a:cubicBezTo>
                      <a:pt x="36" y="40"/>
                      <a:pt x="35" y="43"/>
                      <a:pt x="39" y="40"/>
                    </a:cubicBezTo>
                    <a:cubicBezTo>
                      <a:pt x="43" y="37"/>
                      <a:pt x="50" y="38"/>
                      <a:pt x="50" y="42"/>
                    </a:cubicBezTo>
                    <a:cubicBezTo>
                      <a:pt x="50" y="46"/>
                      <a:pt x="59" y="44"/>
                      <a:pt x="54" y="49"/>
                    </a:cubicBezTo>
                    <a:cubicBezTo>
                      <a:pt x="49" y="54"/>
                      <a:pt x="43" y="55"/>
                      <a:pt x="43" y="59"/>
                    </a:cubicBezTo>
                    <a:cubicBezTo>
                      <a:pt x="43" y="63"/>
                      <a:pt x="49" y="71"/>
                      <a:pt x="44" y="76"/>
                    </a:cubicBezTo>
                    <a:cubicBezTo>
                      <a:pt x="40" y="80"/>
                      <a:pt x="45" y="88"/>
                      <a:pt x="41" y="88"/>
                    </a:cubicBezTo>
                    <a:cubicBezTo>
                      <a:pt x="37" y="88"/>
                      <a:pt x="31" y="90"/>
                      <a:pt x="37" y="95"/>
                    </a:cubicBezTo>
                    <a:cubicBezTo>
                      <a:pt x="42" y="100"/>
                      <a:pt x="45" y="104"/>
                      <a:pt x="42" y="104"/>
                    </a:cubicBezTo>
                    <a:cubicBezTo>
                      <a:pt x="38" y="104"/>
                      <a:pt x="35" y="112"/>
                      <a:pt x="37" y="114"/>
                    </a:cubicBezTo>
                    <a:cubicBezTo>
                      <a:pt x="39" y="116"/>
                      <a:pt x="48" y="121"/>
                      <a:pt x="41" y="123"/>
                    </a:cubicBezTo>
                    <a:cubicBezTo>
                      <a:pt x="34" y="124"/>
                      <a:pt x="34" y="130"/>
                      <a:pt x="34" y="134"/>
                    </a:cubicBezTo>
                    <a:cubicBezTo>
                      <a:pt x="34" y="135"/>
                      <a:pt x="35" y="137"/>
                      <a:pt x="37" y="139"/>
                    </a:cubicBezTo>
                    <a:cubicBezTo>
                      <a:pt x="40" y="139"/>
                      <a:pt x="43" y="139"/>
                      <a:pt x="46" y="140"/>
                    </a:cubicBezTo>
                    <a:cubicBezTo>
                      <a:pt x="53" y="143"/>
                      <a:pt x="57" y="162"/>
                      <a:pt x="67" y="160"/>
                    </a:cubicBezTo>
                    <a:cubicBezTo>
                      <a:pt x="71" y="160"/>
                      <a:pt x="69" y="157"/>
                      <a:pt x="71" y="155"/>
                    </a:cubicBezTo>
                    <a:cubicBezTo>
                      <a:pt x="74" y="152"/>
                      <a:pt x="77" y="154"/>
                      <a:pt x="82" y="154"/>
                    </a:cubicBezTo>
                    <a:cubicBezTo>
                      <a:pt x="86" y="154"/>
                      <a:pt x="88" y="148"/>
                      <a:pt x="98" y="148"/>
                    </a:cubicBezTo>
                    <a:cubicBezTo>
                      <a:pt x="108" y="148"/>
                      <a:pt x="114" y="147"/>
                      <a:pt x="120" y="147"/>
                    </a:cubicBezTo>
                    <a:cubicBezTo>
                      <a:pt x="126" y="147"/>
                      <a:pt x="131" y="145"/>
                      <a:pt x="133" y="141"/>
                    </a:cubicBezTo>
                    <a:cubicBezTo>
                      <a:pt x="135" y="136"/>
                      <a:pt x="140" y="132"/>
                      <a:pt x="147" y="131"/>
                    </a:cubicBezTo>
                    <a:cubicBezTo>
                      <a:pt x="154" y="130"/>
                      <a:pt x="153" y="123"/>
                      <a:pt x="153" y="119"/>
                    </a:cubicBezTo>
                    <a:cubicBezTo>
                      <a:pt x="154" y="115"/>
                      <a:pt x="166" y="108"/>
                      <a:pt x="166" y="105"/>
                    </a:cubicBezTo>
                    <a:cubicBezTo>
                      <a:pt x="167" y="102"/>
                      <a:pt x="160" y="90"/>
                      <a:pt x="167" y="79"/>
                    </a:cubicBezTo>
                    <a:cubicBezTo>
                      <a:pt x="174" y="69"/>
                      <a:pt x="181" y="68"/>
                      <a:pt x="181" y="62"/>
                    </a:cubicBezTo>
                    <a:cubicBezTo>
                      <a:pt x="181" y="57"/>
                      <a:pt x="189" y="55"/>
                      <a:pt x="197" y="54"/>
                    </a:cubicBezTo>
                    <a:cubicBezTo>
                      <a:pt x="206" y="53"/>
                      <a:pt x="209" y="47"/>
                      <a:pt x="217" y="43"/>
                    </a:cubicBezTo>
                    <a:cubicBezTo>
                      <a:pt x="223" y="41"/>
                      <a:pt x="225" y="36"/>
                      <a:pt x="224" y="29"/>
                    </a:cubicBezTo>
                    <a:close/>
                    <a:moveTo>
                      <a:pt x="226" y="86"/>
                    </a:moveTo>
                    <a:cubicBezTo>
                      <a:pt x="224" y="77"/>
                      <a:pt x="206" y="88"/>
                      <a:pt x="210" y="91"/>
                    </a:cubicBezTo>
                    <a:cubicBezTo>
                      <a:pt x="218" y="96"/>
                      <a:pt x="227" y="95"/>
                      <a:pt x="226" y="86"/>
                    </a:cubicBezTo>
                    <a:close/>
                  </a:path>
                </a:pathLst>
              </a:custGeom>
              <a:solidFill>
                <a:schemeClr val="accent6">
                  <a:lumMod val="20000"/>
                  <a:lumOff val="80000"/>
                </a:schemeClr>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37" name="Freeform 1676">
                <a:extLst>
                  <a:ext uri="{FF2B5EF4-FFF2-40B4-BE49-F238E27FC236}">
                    <a16:creationId xmlns:a16="http://schemas.microsoft.com/office/drawing/2014/main" id="{31010C3B-E3C4-4A25-939F-D0B4C46201AB}"/>
                  </a:ext>
                </a:extLst>
              </p:cNvPr>
              <p:cNvSpPr>
                <a:spLocks noEditPoints="1"/>
              </p:cNvSpPr>
              <p:nvPr/>
            </p:nvSpPr>
            <p:spPr bwMode="auto">
              <a:xfrm>
                <a:off x="5192896" y="2300364"/>
                <a:ext cx="142880" cy="174631"/>
              </a:xfrm>
              <a:custGeom>
                <a:avLst/>
                <a:gdLst>
                  <a:gd name="T0" fmla="*/ 110 w 112"/>
                  <a:gd name="T1" fmla="*/ 0 h 140"/>
                  <a:gd name="T2" fmla="*/ 102 w 112"/>
                  <a:gd name="T3" fmla="*/ 4 h 140"/>
                  <a:gd name="T4" fmla="*/ 95 w 112"/>
                  <a:gd name="T5" fmla="*/ 8 h 140"/>
                  <a:gd name="T6" fmla="*/ 76 w 112"/>
                  <a:gd name="T7" fmla="*/ 5 h 140"/>
                  <a:gd name="T8" fmla="*/ 53 w 112"/>
                  <a:gd name="T9" fmla="*/ 5 h 140"/>
                  <a:gd name="T10" fmla="*/ 52 w 112"/>
                  <a:gd name="T11" fmla="*/ 6 h 140"/>
                  <a:gd name="T12" fmla="*/ 36 w 112"/>
                  <a:gd name="T13" fmla="*/ 13 h 140"/>
                  <a:gd name="T14" fmla="*/ 28 w 112"/>
                  <a:gd name="T15" fmla="*/ 18 h 140"/>
                  <a:gd name="T16" fmla="*/ 16 w 112"/>
                  <a:gd name="T17" fmla="*/ 20 h 140"/>
                  <a:gd name="T18" fmla="*/ 9 w 112"/>
                  <a:gd name="T19" fmla="*/ 30 h 140"/>
                  <a:gd name="T20" fmla="*/ 5 w 112"/>
                  <a:gd name="T21" fmla="*/ 37 h 140"/>
                  <a:gd name="T22" fmla="*/ 0 w 112"/>
                  <a:gd name="T23" fmla="*/ 46 h 140"/>
                  <a:gd name="T24" fmla="*/ 1 w 112"/>
                  <a:gd name="T25" fmla="*/ 47 h 140"/>
                  <a:gd name="T26" fmla="*/ 10 w 112"/>
                  <a:gd name="T27" fmla="*/ 62 h 140"/>
                  <a:gd name="T28" fmla="*/ 23 w 112"/>
                  <a:gd name="T29" fmla="*/ 66 h 140"/>
                  <a:gd name="T30" fmla="*/ 39 w 112"/>
                  <a:gd name="T31" fmla="*/ 72 h 140"/>
                  <a:gd name="T32" fmla="*/ 20 w 112"/>
                  <a:gd name="T33" fmla="*/ 73 h 140"/>
                  <a:gd name="T34" fmla="*/ 24 w 112"/>
                  <a:gd name="T35" fmla="*/ 88 h 140"/>
                  <a:gd name="T36" fmla="*/ 33 w 112"/>
                  <a:gd name="T37" fmla="*/ 100 h 140"/>
                  <a:gd name="T38" fmla="*/ 49 w 112"/>
                  <a:gd name="T39" fmla="*/ 108 h 140"/>
                  <a:gd name="T40" fmla="*/ 46 w 112"/>
                  <a:gd name="T41" fmla="*/ 90 h 140"/>
                  <a:gd name="T42" fmla="*/ 58 w 112"/>
                  <a:gd name="T43" fmla="*/ 90 h 140"/>
                  <a:gd name="T44" fmla="*/ 50 w 112"/>
                  <a:gd name="T45" fmla="*/ 83 h 140"/>
                  <a:gd name="T46" fmla="*/ 56 w 112"/>
                  <a:gd name="T47" fmla="*/ 79 h 140"/>
                  <a:gd name="T48" fmla="*/ 69 w 112"/>
                  <a:gd name="T49" fmla="*/ 78 h 140"/>
                  <a:gd name="T50" fmla="*/ 63 w 112"/>
                  <a:gd name="T51" fmla="*/ 64 h 140"/>
                  <a:gd name="T52" fmla="*/ 49 w 112"/>
                  <a:gd name="T53" fmla="*/ 64 h 140"/>
                  <a:gd name="T54" fmla="*/ 55 w 112"/>
                  <a:gd name="T55" fmla="*/ 55 h 140"/>
                  <a:gd name="T56" fmla="*/ 40 w 112"/>
                  <a:gd name="T57" fmla="*/ 35 h 140"/>
                  <a:gd name="T58" fmla="*/ 49 w 112"/>
                  <a:gd name="T59" fmla="*/ 30 h 140"/>
                  <a:gd name="T60" fmla="*/ 63 w 112"/>
                  <a:gd name="T61" fmla="*/ 32 h 140"/>
                  <a:gd name="T62" fmla="*/ 67 w 112"/>
                  <a:gd name="T63" fmla="*/ 19 h 140"/>
                  <a:gd name="T64" fmla="*/ 78 w 112"/>
                  <a:gd name="T65" fmla="*/ 22 h 140"/>
                  <a:gd name="T66" fmla="*/ 91 w 112"/>
                  <a:gd name="T67" fmla="*/ 16 h 140"/>
                  <a:gd name="T68" fmla="*/ 103 w 112"/>
                  <a:gd name="T69" fmla="*/ 21 h 140"/>
                  <a:gd name="T70" fmla="*/ 107 w 112"/>
                  <a:gd name="T71" fmla="*/ 15 h 140"/>
                  <a:gd name="T72" fmla="*/ 112 w 112"/>
                  <a:gd name="T73" fmla="*/ 7 h 140"/>
                  <a:gd name="T74" fmla="*/ 110 w 112"/>
                  <a:gd name="T75" fmla="*/ 0 h 140"/>
                  <a:gd name="T76" fmla="*/ 96 w 112"/>
                  <a:gd name="T77" fmla="*/ 132 h 140"/>
                  <a:gd name="T78" fmla="*/ 68 w 112"/>
                  <a:gd name="T79" fmla="*/ 128 h 140"/>
                  <a:gd name="T80" fmla="*/ 57 w 112"/>
                  <a:gd name="T81" fmla="*/ 133 h 140"/>
                  <a:gd name="T82" fmla="*/ 83 w 112"/>
                  <a:gd name="T83" fmla="*/ 140 h 140"/>
                  <a:gd name="T84" fmla="*/ 107 w 112"/>
                  <a:gd name="T85" fmla="*/ 132 h 140"/>
                  <a:gd name="T86" fmla="*/ 96 w 112"/>
                  <a:gd name="T87" fmla="*/ 132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2" h="140">
                    <a:moveTo>
                      <a:pt x="110" y="0"/>
                    </a:moveTo>
                    <a:cubicBezTo>
                      <a:pt x="107" y="0"/>
                      <a:pt x="101" y="2"/>
                      <a:pt x="102" y="4"/>
                    </a:cubicBezTo>
                    <a:cubicBezTo>
                      <a:pt x="103" y="7"/>
                      <a:pt x="99" y="8"/>
                      <a:pt x="95" y="8"/>
                    </a:cubicBezTo>
                    <a:cubicBezTo>
                      <a:pt x="95" y="8"/>
                      <a:pt x="81" y="7"/>
                      <a:pt x="76" y="5"/>
                    </a:cubicBezTo>
                    <a:cubicBezTo>
                      <a:pt x="73" y="4"/>
                      <a:pt x="59" y="4"/>
                      <a:pt x="53" y="5"/>
                    </a:cubicBezTo>
                    <a:cubicBezTo>
                      <a:pt x="53" y="5"/>
                      <a:pt x="53" y="5"/>
                      <a:pt x="52" y="6"/>
                    </a:cubicBezTo>
                    <a:cubicBezTo>
                      <a:pt x="51" y="8"/>
                      <a:pt x="38" y="14"/>
                      <a:pt x="36" y="13"/>
                    </a:cubicBezTo>
                    <a:cubicBezTo>
                      <a:pt x="34" y="12"/>
                      <a:pt x="33" y="17"/>
                      <a:pt x="28" y="18"/>
                    </a:cubicBezTo>
                    <a:cubicBezTo>
                      <a:pt x="23" y="19"/>
                      <a:pt x="16" y="18"/>
                      <a:pt x="16" y="20"/>
                    </a:cubicBezTo>
                    <a:cubicBezTo>
                      <a:pt x="15" y="22"/>
                      <a:pt x="12" y="27"/>
                      <a:pt x="9" y="30"/>
                    </a:cubicBezTo>
                    <a:cubicBezTo>
                      <a:pt x="7" y="33"/>
                      <a:pt x="9" y="36"/>
                      <a:pt x="5" y="37"/>
                    </a:cubicBezTo>
                    <a:cubicBezTo>
                      <a:pt x="3" y="37"/>
                      <a:pt x="2" y="42"/>
                      <a:pt x="0" y="46"/>
                    </a:cubicBezTo>
                    <a:cubicBezTo>
                      <a:pt x="0" y="46"/>
                      <a:pt x="1" y="47"/>
                      <a:pt x="1" y="47"/>
                    </a:cubicBezTo>
                    <a:cubicBezTo>
                      <a:pt x="7" y="48"/>
                      <a:pt x="11" y="55"/>
                      <a:pt x="10" y="62"/>
                    </a:cubicBezTo>
                    <a:cubicBezTo>
                      <a:pt x="9" y="68"/>
                      <a:pt x="19" y="71"/>
                      <a:pt x="23" y="66"/>
                    </a:cubicBezTo>
                    <a:cubicBezTo>
                      <a:pt x="27" y="61"/>
                      <a:pt x="39" y="69"/>
                      <a:pt x="39" y="72"/>
                    </a:cubicBezTo>
                    <a:cubicBezTo>
                      <a:pt x="39" y="75"/>
                      <a:pt x="27" y="68"/>
                      <a:pt x="20" y="73"/>
                    </a:cubicBezTo>
                    <a:cubicBezTo>
                      <a:pt x="13" y="78"/>
                      <a:pt x="25" y="83"/>
                      <a:pt x="24" y="88"/>
                    </a:cubicBezTo>
                    <a:cubicBezTo>
                      <a:pt x="22" y="93"/>
                      <a:pt x="27" y="101"/>
                      <a:pt x="33" y="100"/>
                    </a:cubicBezTo>
                    <a:cubicBezTo>
                      <a:pt x="39" y="100"/>
                      <a:pt x="45" y="110"/>
                      <a:pt x="49" y="108"/>
                    </a:cubicBezTo>
                    <a:cubicBezTo>
                      <a:pt x="53" y="106"/>
                      <a:pt x="45" y="92"/>
                      <a:pt x="46" y="90"/>
                    </a:cubicBezTo>
                    <a:cubicBezTo>
                      <a:pt x="47" y="88"/>
                      <a:pt x="55" y="94"/>
                      <a:pt x="58" y="90"/>
                    </a:cubicBezTo>
                    <a:cubicBezTo>
                      <a:pt x="62" y="86"/>
                      <a:pt x="56" y="83"/>
                      <a:pt x="50" y="83"/>
                    </a:cubicBezTo>
                    <a:cubicBezTo>
                      <a:pt x="45" y="83"/>
                      <a:pt x="50" y="76"/>
                      <a:pt x="56" y="79"/>
                    </a:cubicBezTo>
                    <a:cubicBezTo>
                      <a:pt x="63" y="83"/>
                      <a:pt x="66" y="78"/>
                      <a:pt x="69" y="78"/>
                    </a:cubicBezTo>
                    <a:cubicBezTo>
                      <a:pt x="72" y="77"/>
                      <a:pt x="73" y="66"/>
                      <a:pt x="63" y="64"/>
                    </a:cubicBezTo>
                    <a:cubicBezTo>
                      <a:pt x="54" y="61"/>
                      <a:pt x="55" y="71"/>
                      <a:pt x="49" y="64"/>
                    </a:cubicBezTo>
                    <a:cubicBezTo>
                      <a:pt x="43" y="58"/>
                      <a:pt x="55" y="60"/>
                      <a:pt x="55" y="55"/>
                    </a:cubicBezTo>
                    <a:cubicBezTo>
                      <a:pt x="55" y="49"/>
                      <a:pt x="45" y="41"/>
                      <a:pt x="40" y="35"/>
                    </a:cubicBezTo>
                    <a:cubicBezTo>
                      <a:pt x="36" y="28"/>
                      <a:pt x="47" y="25"/>
                      <a:pt x="49" y="30"/>
                    </a:cubicBezTo>
                    <a:cubicBezTo>
                      <a:pt x="52" y="35"/>
                      <a:pt x="59" y="34"/>
                      <a:pt x="63" y="32"/>
                    </a:cubicBezTo>
                    <a:cubicBezTo>
                      <a:pt x="68" y="30"/>
                      <a:pt x="59" y="22"/>
                      <a:pt x="67" y="19"/>
                    </a:cubicBezTo>
                    <a:cubicBezTo>
                      <a:pt x="75" y="16"/>
                      <a:pt x="75" y="21"/>
                      <a:pt x="78" y="22"/>
                    </a:cubicBezTo>
                    <a:cubicBezTo>
                      <a:pt x="80" y="23"/>
                      <a:pt x="82" y="16"/>
                      <a:pt x="91" y="16"/>
                    </a:cubicBezTo>
                    <a:cubicBezTo>
                      <a:pt x="95" y="16"/>
                      <a:pt x="99" y="18"/>
                      <a:pt x="103" y="21"/>
                    </a:cubicBezTo>
                    <a:cubicBezTo>
                      <a:pt x="105" y="19"/>
                      <a:pt x="107" y="17"/>
                      <a:pt x="107" y="15"/>
                    </a:cubicBezTo>
                    <a:cubicBezTo>
                      <a:pt x="107" y="12"/>
                      <a:pt x="112" y="11"/>
                      <a:pt x="112" y="7"/>
                    </a:cubicBezTo>
                    <a:cubicBezTo>
                      <a:pt x="112" y="5"/>
                      <a:pt x="111" y="2"/>
                      <a:pt x="110" y="0"/>
                    </a:cubicBezTo>
                    <a:close/>
                    <a:moveTo>
                      <a:pt x="96" y="132"/>
                    </a:moveTo>
                    <a:cubicBezTo>
                      <a:pt x="92" y="129"/>
                      <a:pt x="73" y="133"/>
                      <a:pt x="68" y="128"/>
                    </a:cubicBezTo>
                    <a:cubicBezTo>
                      <a:pt x="63" y="124"/>
                      <a:pt x="53" y="132"/>
                      <a:pt x="57" y="133"/>
                    </a:cubicBezTo>
                    <a:cubicBezTo>
                      <a:pt x="63" y="134"/>
                      <a:pt x="73" y="139"/>
                      <a:pt x="83" y="140"/>
                    </a:cubicBezTo>
                    <a:cubicBezTo>
                      <a:pt x="93" y="140"/>
                      <a:pt x="107" y="135"/>
                      <a:pt x="107" y="132"/>
                    </a:cubicBezTo>
                    <a:cubicBezTo>
                      <a:pt x="106" y="130"/>
                      <a:pt x="100" y="134"/>
                      <a:pt x="96" y="132"/>
                    </a:cubicBezTo>
                    <a:close/>
                  </a:path>
                </a:pathLst>
              </a:custGeom>
              <a:solidFill>
                <a:schemeClr val="accent6">
                  <a:lumMod val="20000"/>
                  <a:lumOff val="80000"/>
                </a:schemeClr>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38" name="Freeform 1677">
                <a:extLst>
                  <a:ext uri="{FF2B5EF4-FFF2-40B4-BE49-F238E27FC236}">
                    <a16:creationId xmlns:a16="http://schemas.microsoft.com/office/drawing/2014/main" id="{26623D21-9346-4EF2-9B10-997B57705225}"/>
                  </a:ext>
                </a:extLst>
              </p:cNvPr>
              <p:cNvSpPr>
                <a:spLocks/>
              </p:cNvSpPr>
              <p:nvPr/>
            </p:nvSpPr>
            <p:spPr bwMode="auto">
              <a:xfrm>
                <a:off x="5459606" y="2451182"/>
                <a:ext cx="58740" cy="36514"/>
              </a:xfrm>
              <a:custGeom>
                <a:avLst/>
                <a:gdLst>
                  <a:gd name="T0" fmla="*/ 31 w 46"/>
                  <a:gd name="T1" fmla="*/ 18 h 29"/>
                  <a:gd name="T2" fmla="*/ 40 w 46"/>
                  <a:gd name="T3" fmla="*/ 7 h 29"/>
                  <a:gd name="T4" fmla="*/ 40 w 46"/>
                  <a:gd name="T5" fmla="*/ 3 h 29"/>
                  <a:gd name="T6" fmla="*/ 15 w 46"/>
                  <a:gd name="T7" fmla="*/ 11 h 29"/>
                  <a:gd name="T8" fmla="*/ 7 w 46"/>
                  <a:gd name="T9" fmla="*/ 23 h 29"/>
                  <a:gd name="T10" fmla="*/ 31 w 46"/>
                  <a:gd name="T11" fmla="*/ 18 h 29"/>
                </a:gdLst>
                <a:ahLst/>
                <a:cxnLst>
                  <a:cxn ang="0">
                    <a:pos x="T0" y="T1"/>
                  </a:cxn>
                  <a:cxn ang="0">
                    <a:pos x="T2" y="T3"/>
                  </a:cxn>
                  <a:cxn ang="0">
                    <a:pos x="T4" y="T5"/>
                  </a:cxn>
                  <a:cxn ang="0">
                    <a:pos x="T6" y="T7"/>
                  </a:cxn>
                  <a:cxn ang="0">
                    <a:pos x="T8" y="T9"/>
                  </a:cxn>
                  <a:cxn ang="0">
                    <a:pos x="T10" y="T11"/>
                  </a:cxn>
                </a:cxnLst>
                <a:rect l="0" t="0" r="r" b="b"/>
                <a:pathLst>
                  <a:path w="46" h="29">
                    <a:moveTo>
                      <a:pt x="31" y="18"/>
                    </a:moveTo>
                    <a:cubicBezTo>
                      <a:pt x="30" y="15"/>
                      <a:pt x="34" y="9"/>
                      <a:pt x="40" y="7"/>
                    </a:cubicBezTo>
                    <a:cubicBezTo>
                      <a:pt x="46" y="4"/>
                      <a:pt x="44" y="0"/>
                      <a:pt x="40" y="3"/>
                    </a:cubicBezTo>
                    <a:cubicBezTo>
                      <a:pt x="36" y="7"/>
                      <a:pt x="27" y="10"/>
                      <a:pt x="15" y="11"/>
                    </a:cubicBezTo>
                    <a:cubicBezTo>
                      <a:pt x="3" y="11"/>
                      <a:pt x="0" y="19"/>
                      <a:pt x="7" y="23"/>
                    </a:cubicBezTo>
                    <a:cubicBezTo>
                      <a:pt x="16" y="29"/>
                      <a:pt x="31" y="21"/>
                      <a:pt x="31" y="18"/>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39" name="Freeform 1678">
                <a:extLst>
                  <a:ext uri="{FF2B5EF4-FFF2-40B4-BE49-F238E27FC236}">
                    <a16:creationId xmlns:a16="http://schemas.microsoft.com/office/drawing/2014/main" id="{EEE4801A-4A97-4EB7-AEAE-61D29AC103D5}"/>
                  </a:ext>
                </a:extLst>
              </p:cNvPr>
              <p:cNvSpPr>
                <a:spLocks noEditPoints="1"/>
              </p:cNvSpPr>
              <p:nvPr/>
            </p:nvSpPr>
            <p:spPr bwMode="auto">
              <a:xfrm>
                <a:off x="4557874" y="1735195"/>
                <a:ext cx="228608" cy="339736"/>
              </a:xfrm>
              <a:custGeom>
                <a:avLst/>
                <a:gdLst>
                  <a:gd name="T0" fmla="*/ 13 w 178"/>
                  <a:gd name="T1" fmla="*/ 148 h 271"/>
                  <a:gd name="T2" fmla="*/ 4 w 178"/>
                  <a:gd name="T3" fmla="*/ 168 h 271"/>
                  <a:gd name="T4" fmla="*/ 25 w 178"/>
                  <a:gd name="T5" fmla="*/ 167 h 271"/>
                  <a:gd name="T6" fmla="*/ 45 w 178"/>
                  <a:gd name="T7" fmla="*/ 164 h 271"/>
                  <a:gd name="T8" fmla="*/ 177 w 178"/>
                  <a:gd name="T9" fmla="*/ 209 h 271"/>
                  <a:gd name="T10" fmla="*/ 150 w 178"/>
                  <a:gd name="T11" fmla="*/ 199 h 271"/>
                  <a:gd name="T12" fmla="*/ 144 w 178"/>
                  <a:gd name="T13" fmla="*/ 179 h 271"/>
                  <a:gd name="T14" fmla="*/ 119 w 178"/>
                  <a:gd name="T15" fmla="*/ 136 h 271"/>
                  <a:gd name="T16" fmla="*/ 92 w 178"/>
                  <a:gd name="T17" fmla="*/ 125 h 271"/>
                  <a:gd name="T18" fmla="*/ 111 w 178"/>
                  <a:gd name="T19" fmla="*/ 83 h 271"/>
                  <a:gd name="T20" fmla="*/ 73 w 178"/>
                  <a:gd name="T21" fmla="*/ 75 h 271"/>
                  <a:gd name="T22" fmla="*/ 89 w 178"/>
                  <a:gd name="T23" fmla="*/ 50 h 271"/>
                  <a:gd name="T24" fmla="*/ 62 w 178"/>
                  <a:gd name="T25" fmla="*/ 58 h 271"/>
                  <a:gd name="T26" fmla="*/ 43 w 178"/>
                  <a:gd name="T27" fmla="*/ 85 h 271"/>
                  <a:gd name="T28" fmla="*/ 28 w 178"/>
                  <a:gd name="T29" fmla="*/ 86 h 271"/>
                  <a:gd name="T30" fmla="*/ 34 w 178"/>
                  <a:gd name="T31" fmla="*/ 109 h 271"/>
                  <a:gd name="T32" fmla="*/ 29 w 178"/>
                  <a:gd name="T33" fmla="*/ 129 h 271"/>
                  <a:gd name="T34" fmla="*/ 49 w 178"/>
                  <a:gd name="T35" fmla="*/ 136 h 271"/>
                  <a:gd name="T36" fmla="*/ 60 w 178"/>
                  <a:gd name="T37" fmla="*/ 134 h 271"/>
                  <a:gd name="T38" fmla="*/ 79 w 178"/>
                  <a:gd name="T39" fmla="*/ 149 h 271"/>
                  <a:gd name="T40" fmla="*/ 87 w 178"/>
                  <a:gd name="T41" fmla="*/ 166 h 271"/>
                  <a:gd name="T42" fmla="*/ 90 w 178"/>
                  <a:gd name="T43" fmla="*/ 188 h 271"/>
                  <a:gd name="T44" fmla="*/ 67 w 178"/>
                  <a:gd name="T45" fmla="*/ 192 h 271"/>
                  <a:gd name="T46" fmla="*/ 72 w 178"/>
                  <a:gd name="T47" fmla="*/ 209 h 271"/>
                  <a:gd name="T48" fmla="*/ 62 w 178"/>
                  <a:gd name="T49" fmla="*/ 229 h 271"/>
                  <a:gd name="T50" fmla="*/ 91 w 178"/>
                  <a:gd name="T51" fmla="*/ 234 h 271"/>
                  <a:gd name="T52" fmla="*/ 73 w 178"/>
                  <a:gd name="T53" fmla="*/ 241 h 271"/>
                  <a:gd name="T54" fmla="*/ 63 w 178"/>
                  <a:gd name="T55" fmla="*/ 261 h 271"/>
                  <a:gd name="T56" fmla="*/ 84 w 178"/>
                  <a:gd name="T57" fmla="*/ 256 h 271"/>
                  <a:gd name="T58" fmla="*/ 111 w 178"/>
                  <a:gd name="T59" fmla="*/ 250 h 271"/>
                  <a:gd name="T60" fmla="*/ 145 w 178"/>
                  <a:gd name="T61" fmla="*/ 250 h 271"/>
                  <a:gd name="T62" fmla="*/ 162 w 178"/>
                  <a:gd name="T63" fmla="*/ 236 h 271"/>
                  <a:gd name="T64" fmla="*/ 177 w 178"/>
                  <a:gd name="T65" fmla="*/ 209 h 271"/>
                  <a:gd name="T66" fmla="*/ 32 w 178"/>
                  <a:gd name="T67" fmla="*/ 62 h 271"/>
                  <a:gd name="T68" fmla="*/ 122 w 178"/>
                  <a:gd name="T69" fmla="*/ 21 h 271"/>
                  <a:gd name="T70" fmla="*/ 122 w 178"/>
                  <a:gd name="T71" fmla="*/ 21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78" h="271">
                    <a:moveTo>
                      <a:pt x="35" y="144"/>
                    </a:moveTo>
                    <a:cubicBezTo>
                      <a:pt x="28" y="138"/>
                      <a:pt x="20" y="148"/>
                      <a:pt x="13" y="148"/>
                    </a:cubicBezTo>
                    <a:cubicBezTo>
                      <a:pt x="12" y="153"/>
                      <a:pt x="10" y="156"/>
                      <a:pt x="8" y="158"/>
                    </a:cubicBezTo>
                    <a:cubicBezTo>
                      <a:pt x="5" y="160"/>
                      <a:pt x="0" y="167"/>
                      <a:pt x="4" y="168"/>
                    </a:cubicBezTo>
                    <a:cubicBezTo>
                      <a:pt x="8" y="169"/>
                      <a:pt x="14" y="175"/>
                      <a:pt x="15" y="170"/>
                    </a:cubicBezTo>
                    <a:cubicBezTo>
                      <a:pt x="16" y="165"/>
                      <a:pt x="19" y="159"/>
                      <a:pt x="25" y="167"/>
                    </a:cubicBezTo>
                    <a:cubicBezTo>
                      <a:pt x="27" y="169"/>
                      <a:pt x="29" y="171"/>
                      <a:pt x="31" y="172"/>
                    </a:cubicBezTo>
                    <a:cubicBezTo>
                      <a:pt x="32" y="169"/>
                      <a:pt x="40" y="168"/>
                      <a:pt x="45" y="164"/>
                    </a:cubicBezTo>
                    <a:cubicBezTo>
                      <a:pt x="50" y="159"/>
                      <a:pt x="42" y="151"/>
                      <a:pt x="35" y="144"/>
                    </a:cubicBezTo>
                    <a:close/>
                    <a:moveTo>
                      <a:pt x="177" y="209"/>
                    </a:moveTo>
                    <a:cubicBezTo>
                      <a:pt x="178" y="201"/>
                      <a:pt x="161" y="195"/>
                      <a:pt x="159" y="200"/>
                    </a:cubicBezTo>
                    <a:cubicBezTo>
                      <a:pt x="157" y="204"/>
                      <a:pt x="153" y="203"/>
                      <a:pt x="150" y="199"/>
                    </a:cubicBezTo>
                    <a:cubicBezTo>
                      <a:pt x="147" y="194"/>
                      <a:pt x="153" y="189"/>
                      <a:pt x="150" y="189"/>
                    </a:cubicBezTo>
                    <a:cubicBezTo>
                      <a:pt x="147" y="188"/>
                      <a:pt x="144" y="182"/>
                      <a:pt x="144" y="179"/>
                    </a:cubicBezTo>
                    <a:cubicBezTo>
                      <a:pt x="145" y="177"/>
                      <a:pt x="140" y="160"/>
                      <a:pt x="131" y="158"/>
                    </a:cubicBezTo>
                    <a:cubicBezTo>
                      <a:pt x="122" y="156"/>
                      <a:pt x="121" y="143"/>
                      <a:pt x="119" y="136"/>
                    </a:cubicBezTo>
                    <a:cubicBezTo>
                      <a:pt x="118" y="130"/>
                      <a:pt x="112" y="133"/>
                      <a:pt x="108" y="128"/>
                    </a:cubicBezTo>
                    <a:cubicBezTo>
                      <a:pt x="103" y="122"/>
                      <a:pt x="96" y="125"/>
                      <a:pt x="92" y="125"/>
                    </a:cubicBezTo>
                    <a:cubicBezTo>
                      <a:pt x="88" y="125"/>
                      <a:pt x="92" y="118"/>
                      <a:pt x="98" y="114"/>
                    </a:cubicBezTo>
                    <a:cubicBezTo>
                      <a:pt x="104" y="109"/>
                      <a:pt x="111" y="87"/>
                      <a:pt x="111" y="83"/>
                    </a:cubicBezTo>
                    <a:cubicBezTo>
                      <a:pt x="111" y="78"/>
                      <a:pt x="84" y="79"/>
                      <a:pt x="79" y="81"/>
                    </a:cubicBezTo>
                    <a:cubicBezTo>
                      <a:pt x="74" y="84"/>
                      <a:pt x="68" y="77"/>
                      <a:pt x="73" y="75"/>
                    </a:cubicBezTo>
                    <a:cubicBezTo>
                      <a:pt x="77" y="74"/>
                      <a:pt x="87" y="64"/>
                      <a:pt x="86" y="61"/>
                    </a:cubicBezTo>
                    <a:cubicBezTo>
                      <a:pt x="86" y="57"/>
                      <a:pt x="93" y="54"/>
                      <a:pt x="89" y="50"/>
                    </a:cubicBezTo>
                    <a:cubicBezTo>
                      <a:pt x="85" y="47"/>
                      <a:pt x="84" y="55"/>
                      <a:pt x="81" y="57"/>
                    </a:cubicBezTo>
                    <a:cubicBezTo>
                      <a:pt x="78" y="60"/>
                      <a:pt x="70" y="59"/>
                      <a:pt x="62" y="58"/>
                    </a:cubicBezTo>
                    <a:cubicBezTo>
                      <a:pt x="54" y="56"/>
                      <a:pt x="51" y="68"/>
                      <a:pt x="51" y="73"/>
                    </a:cubicBezTo>
                    <a:cubicBezTo>
                      <a:pt x="51" y="78"/>
                      <a:pt x="42" y="80"/>
                      <a:pt x="43" y="85"/>
                    </a:cubicBezTo>
                    <a:cubicBezTo>
                      <a:pt x="45" y="89"/>
                      <a:pt x="41" y="92"/>
                      <a:pt x="39" y="90"/>
                    </a:cubicBezTo>
                    <a:cubicBezTo>
                      <a:pt x="36" y="87"/>
                      <a:pt x="33" y="81"/>
                      <a:pt x="28" y="86"/>
                    </a:cubicBezTo>
                    <a:cubicBezTo>
                      <a:pt x="23" y="90"/>
                      <a:pt x="34" y="95"/>
                      <a:pt x="41" y="96"/>
                    </a:cubicBezTo>
                    <a:cubicBezTo>
                      <a:pt x="48" y="97"/>
                      <a:pt x="36" y="102"/>
                      <a:pt x="34" y="109"/>
                    </a:cubicBezTo>
                    <a:cubicBezTo>
                      <a:pt x="33" y="116"/>
                      <a:pt x="43" y="113"/>
                      <a:pt x="44" y="118"/>
                    </a:cubicBezTo>
                    <a:cubicBezTo>
                      <a:pt x="44" y="124"/>
                      <a:pt x="29" y="124"/>
                      <a:pt x="29" y="129"/>
                    </a:cubicBezTo>
                    <a:cubicBezTo>
                      <a:pt x="29" y="134"/>
                      <a:pt x="38" y="127"/>
                      <a:pt x="42" y="125"/>
                    </a:cubicBezTo>
                    <a:cubicBezTo>
                      <a:pt x="46" y="123"/>
                      <a:pt x="40" y="137"/>
                      <a:pt x="49" y="136"/>
                    </a:cubicBezTo>
                    <a:cubicBezTo>
                      <a:pt x="58" y="134"/>
                      <a:pt x="56" y="121"/>
                      <a:pt x="59" y="122"/>
                    </a:cubicBezTo>
                    <a:cubicBezTo>
                      <a:pt x="62" y="122"/>
                      <a:pt x="58" y="129"/>
                      <a:pt x="60" y="134"/>
                    </a:cubicBezTo>
                    <a:cubicBezTo>
                      <a:pt x="63" y="140"/>
                      <a:pt x="54" y="148"/>
                      <a:pt x="54" y="152"/>
                    </a:cubicBezTo>
                    <a:cubicBezTo>
                      <a:pt x="55" y="156"/>
                      <a:pt x="73" y="156"/>
                      <a:pt x="79" y="149"/>
                    </a:cubicBezTo>
                    <a:cubicBezTo>
                      <a:pt x="85" y="143"/>
                      <a:pt x="88" y="150"/>
                      <a:pt x="84" y="155"/>
                    </a:cubicBezTo>
                    <a:cubicBezTo>
                      <a:pt x="80" y="159"/>
                      <a:pt x="82" y="164"/>
                      <a:pt x="87" y="166"/>
                    </a:cubicBezTo>
                    <a:cubicBezTo>
                      <a:pt x="92" y="167"/>
                      <a:pt x="94" y="168"/>
                      <a:pt x="92" y="172"/>
                    </a:cubicBezTo>
                    <a:cubicBezTo>
                      <a:pt x="89" y="176"/>
                      <a:pt x="91" y="184"/>
                      <a:pt x="90" y="188"/>
                    </a:cubicBezTo>
                    <a:cubicBezTo>
                      <a:pt x="89" y="192"/>
                      <a:pt x="73" y="191"/>
                      <a:pt x="72" y="189"/>
                    </a:cubicBezTo>
                    <a:cubicBezTo>
                      <a:pt x="72" y="186"/>
                      <a:pt x="65" y="188"/>
                      <a:pt x="67" y="192"/>
                    </a:cubicBezTo>
                    <a:cubicBezTo>
                      <a:pt x="68" y="195"/>
                      <a:pt x="61" y="199"/>
                      <a:pt x="61" y="203"/>
                    </a:cubicBezTo>
                    <a:cubicBezTo>
                      <a:pt x="62" y="206"/>
                      <a:pt x="72" y="205"/>
                      <a:pt x="72" y="209"/>
                    </a:cubicBezTo>
                    <a:cubicBezTo>
                      <a:pt x="72" y="214"/>
                      <a:pt x="65" y="219"/>
                      <a:pt x="55" y="221"/>
                    </a:cubicBezTo>
                    <a:cubicBezTo>
                      <a:pt x="45" y="224"/>
                      <a:pt x="57" y="232"/>
                      <a:pt x="62" y="229"/>
                    </a:cubicBezTo>
                    <a:cubicBezTo>
                      <a:pt x="66" y="225"/>
                      <a:pt x="65" y="231"/>
                      <a:pt x="72" y="231"/>
                    </a:cubicBezTo>
                    <a:cubicBezTo>
                      <a:pt x="79" y="231"/>
                      <a:pt x="83" y="237"/>
                      <a:pt x="91" y="234"/>
                    </a:cubicBezTo>
                    <a:cubicBezTo>
                      <a:pt x="98" y="231"/>
                      <a:pt x="98" y="234"/>
                      <a:pt x="92" y="238"/>
                    </a:cubicBezTo>
                    <a:cubicBezTo>
                      <a:pt x="86" y="243"/>
                      <a:pt x="78" y="238"/>
                      <a:pt x="73" y="241"/>
                    </a:cubicBezTo>
                    <a:cubicBezTo>
                      <a:pt x="67" y="244"/>
                      <a:pt x="46" y="263"/>
                      <a:pt x="50" y="268"/>
                    </a:cubicBezTo>
                    <a:cubicBezTo>
                      <a:pt x="53" y="271"/>
                      <a:pt x="56" y="264"/>
                      <a:pt x="63" y="261"/>
                    </a:cubicBezTo>
                    <a:cubicBezTo>
                      <a:pt x="71" y="258"/>
                      <a:pt x="72" y="263"/>
                      <a:pt x="76" y="264"/>
                    </a:cubicBezTo>
                    <a:cubicBezTo>
                      <a:pt x="80" y="264"/>
                      <a:pt x="81" y="255"/>
                      <a:pt x="84" y="256"/>
                    </a:cubicBezTo>
                    <a:cubicBezTo>
                      <a:pt x="87" y="257"/>
                      <a:pt x="91" y="253"/>
                      <a:pt x="97" y="254"/>
                    </a:cubicBezTo>
                    <a:cubicBezTo>
                      <a:pt x="103" y="255"/>
                      <a:pt x="108" y="253"/>
                      <a:pt x="111" y="250"/>
                    </a:cubicBezTo>
                    <a:cubicBezTo>
                      <a:pt x="114" y="248"/>
                      <a:pt x="122" y="255"/>
                      <a:pt x="125" y="254"/>
                    </a:cubicBezTo>
                    <a:cubicBezTo>
                      <a:pt x="127" y="252"/>
                      <a:pt x="139" y="250"/>
                      <a:pt x="145" y="250"/>
                    </a:cubicBezTo>
                    <a:cubicBezTo>
                      <a:pt x="150" y="250"/>
                      <a:pt x="165" y="243"/>
                      <a:pt x="169" y="240"/>
                    </a:cubicBezTo>
                    <a:cubicBezTo>
                      <a:pt x="173" y="236"/>
                      <a:pt x="167" y="235"/>
                      <a:pt x="162" y="236"/>
                    </a:cubicBezTo>
                    <a:cubicBezTo>
                      <a:pt x="156" y="237"/>
                      <a:pt x="157" y="231"/>
                      <a:pt x="163" y="226"/>
                    </a:cubicBezTo>
                    <a:cubicBezTo>
                      <a:pt x="168" y="220"/>
                      <a:pt x="177" y="216"/>
                      <a:pt x="177" y="209"/>
                    </a:cubicBezTo>
                    <a:close/>
                    <a:moveTo>
                      <a:pt x="21" y="78"/>
                    </a:moveTo>
                    <a:cubicBezTo>
                      <a:pt x="28" y="78"/>
                      <a:pt x="36" y="66"/>
                      <a:pt x="32" y="62"/>
                    </a:cubicBezTo>
                    <a:cubicBezTo>
                      <a:pt x="29" y="59"/>
                      <a:pt x="16" y="78"/>
                      <a:pt x="21" y="78"/>
                    </a:cubicBezTo>
                    <a:close/>
                    <a:moveTo>
                      <a:pt x="122" y="21"/>
                    </a:moveTo>
                    <a:cubicBezTo>
                      <a:pt x="126" y="17"/>
                      <a:pt x="131" y="0"/>
                      <a:pt x="125" y="2"/>
                    </a:cubicBezTo>
                    <a:cubicBezTo>
                      <a:pt x="118" y="3"/>
                      <a:pt x="120" y="23"/>
                      <a:pt x="122" y="21"/>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40" name="Freeform 1679">
                <a:extLst>
                  <a:ext uri="{FF2B5EF4-FFF2-40B4-BE49-F238E27FC236}">
                    <a16:creationId xmlns:a16="http://schemas.microsoft.com/office/drawing/2014/main" id="{FB936A0C-972E-4AF3-8064-B1DA50F7B72D}"/>
                  </a:ext>
                </a:extLst>
              </p:cNvPr>
              <p:cNvSpPr>
                <a:spLocks noEditPoints="1"/>
              </p:cNvSpPr>
              <p:nvPr/>
            </p:nvSpPr>
            <p:spPr bwMode="auto">
              <a:xfrm>
                <a:off x="4557874" y="1735195"/>
                <a:ext cx="228608" cy="339736"/>
              </a:xfrm>
              <a:custGeom>
                <a:avLst/>
                <a:gdLst>
                  <a:gd name="T0" fmla="*/ 13 w 178"/>
                  <a:gd name="T1" fmla="*/ 148 h 271"/>
                  <a:gd name="T2" fmla="*/ 4 w 178"/>
                  <a:gd name="T3" fmla="*/ 168 h 271"/>
                  <a:gd name="T4" fmla="*/ 25 w 178"/>
                  <a:gd name="T5" fmla="*/ 167 h 271"/>
                  <a:gd name="T6" fmla="*/ 45 w 178"/>
                  <a:gd name="T7" fmla="*/ 164 h 271"/>
                  <a:gd name="T8" fmla="*/ 177 w 178"/>
                  <a:gd name="T9" fmla="*/ 209 h 271"/>
                  <a:gd name="T10" fmla="*/ 150 w 178"/>
                  <a:gd name="T11" fmla="*/ 199 h 271"/>
                  <a:gd name="T12" fmla="*/ 144 w 178"/>
                  <a:gd name="T13" fmla="*/ 179 h 271"/>
                  <a:gd name="T14" fmla="*/ 119 w 178"/>
                  <a:gd name="T15" fmla="*/ 136 h 271"/>
                  <a:gd name="T16" fmla="*/ 92 w 178"/>
                  <a:gd name="T17" fmla="*/ 125 h 271"/>
                  <a:gd name="T18" fmla="*/ 111 w 178"/>
                  <a:gd name="T19" fmla="*/ 83 h 271"/>
                  <a:gd name="T20" fmla="*/ 73 w 178"/>
                  <a:gd name="T21" fmla="*/ 75 h 271"/>
                  <a:gd name="T22" fmla="*/ 89 w 178"/>
                  <a:gd name="T23" fmla="*/ 50 h 271"/>
                  <a:gd name="T24" fmla="*/ 62 w 178"/>
                  <a:gd name="T25" fmla="*/ 58 h 271"/>
                  <a:gd name="T26" fmla="*/ 43 w 178"/>
                  <a:gd name="T27" fmla="*/ 85 h 271"/>
                  <a:gd name="T28" fmla="*/ 28 w 178"/>
                  <a:gd name="T29" fmla="*/ 86 h 271"/>
                  <a:gd name="T30" fmla="*/ 34 w 178"/>
                  <a:gd name="T31" fmla="*/ 109 h 271"/>
                  <a:gd name="T32" fmla="*/ 29 w 178"/>
                  <a:gd name="T33" fmla="*/ 129 h 271"/>
                  <a:gd name="T34" fmla="*/ 49 w 178"/>
                  <a:gd name="T35" fmla="*/ 136 h 271"/>
                  <a:gd name="T36" fmla="*/ 60 w 178"/>
                  <a:gd name="T37" fmla="*/ 134 h 271"/>
                  <a:gd name="T38" fmla="*/ 79 w 178"/>
                  <a:gd name="T39" fmla="*/ 149 h 271"/>
                  <a:gd name="T40" fmla="*/ 87 w 178"/>
                  <a:gd name="T41" fmla="*/ 166 h 271"/>
                  <a:gd name="T42" fmla="*/ 90 w 178"/>
                  <a:gd name="T43" fmla="*/ 188 h 271"/>
                  <a:gd name="T44" fmla="*/ 67 w 178"/>
                  <a:gd name="T45" fmla="*/ 192 h 271"/>
                  <a:gd name="T46" fmla="*/ 72 w 178"/>
                  <a:gd name="T47" fmla="*/ 209 h 271"/>
                  <a:gd name="T48" fmla="*/ 62 w 178"/>
                  <a:gd name="T49" fmla="*/ 229 h 271"/>
                  <a:gd name="T50" fmla="*/ 91 w 178"/>
                  <a:gd name="T51" fmla="*/ 234 h 271"/>
                  <a:gd name="T52" fmla="*/ 73 w 178"/>
                  <a:gd name="T53" fmla="*/ 241 h 271"/>
                  <a:gd name="T54" fmla="*/ 63 w 178"/>
                  <a:gd name="T55" fmla="*/ 261 h 271"/>
                  <a:gd name="T56" fmla="*/ 84 w 178"/>
                  <a:gd name="T57" fmla="*/ 256 h 271"/>
                  <a:gd name="T58" fmla="*/ 111 w 178"/>
                  <a:gd name="T59" fmla="*/ 250 h 271"/>
                  <a:gd name="T60" fmla="*/ 145 w 178"/>
                  <a:gd name="T61" fmla="*/ 250 h 271"/>
                  <a:gd name="T62" fmla="*/ 162 w 178"/>
                  <a:gd name="T63" fmla="*/ 236 h 271"/>
                  <a:gd name="T64" fmla="*/ 177 w 178"/>
                  <a:gd name="T65" fmla="*/ 209 h 271"/>
                  <a:gd name="T66" fmla="*/ 32 w 178"/>
                  <a:gd name="T67" fmla="*/ 62 h 271"/>
                  <a:gd name="T68" fmla="*/ 122 w 178"/>
                  <a:gd name="T69" fmla="*/ 21 h 271"/>
                  <a:gd name="T70" fmla="*/ 122 w 178"/>
                  <a:gd name="T71" fmla="*/ 21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78" h="271">
                    <a:moveTo>
                      <a:pt x="35" y="144"/>
                    </a:moveTo>
                    <a:cubicBezTo>
                      <a:pt x="28" y="138"/>
                      <a:pt x="20" y="148"/>
                      <a:pt x="13" y="148"/>
                    </a:cubicBezTo>
                    <a:cubicBezTo>
                      <a:pt x="12" y="153"/>
                      <a:pt x="10" y="156"/>
                      <a:pt x="8" y="158"/>
                    </a:cubicBezTo>
                    <a:cubicBezTo>
                      <a:pt x="5" y="160"/>
                      <a:pt x="0" y="167"/>
                      <a:pt x="4" y="168"/>
                    </a:cubicBezTo>
                    <a:cubicBezTo>
                      <a:pt x="8" y="169"/>
                      <a:pt x="14" y="175"/>
                      <a:pt x="15" y="170"/>
                    </a:cubicBezTo>
                    <a:cubicBezTo>
                      <a:pt x="16" y="165"/>
                      <a:pt x="19" y="159"/>
                      <a:pt x="25" y="167"/>
                    </a:cubicBezTo>
                    <a:cubicBezTo>
                      <a:pt x="27" y="169"/>
                      <a:pt x="29" y="171"/>
                      <a:pt x="31" y="172"/>
                    </a:cubicBezTo>
                    <a:cubicBezTo>
                      <a:pt x="32" y="169"/>
                      <a:pt x="40" y="168"/>
                      <a:pt x="45" y="164"/>
                    </a:cubicBezTo>
                    <a:cubicBezTo>
                      <a:pt x="50" y="159"/>
                      <a:pt x="42" y="151"/>
                      <a:pt x="35" y="144"/>
                    </a:cubicBezTo>
                    <a:close/>
                    <a:moveTo>
                      <a:pt x="177" y="209"/>
                    </a:moveTo>
                    <a:cubicBezTo>
                      <a:pt x="178" y="201"/>
                      <a:pt x="161" y="195"/>
                      <a:pt x="159" y="200"/>
                    </a:cubicBezTo>
                    <a:cubicBezTo>
                      <a:pt x="157" y="204"/>
                      <a:pt x="153" y="203"/>
                      <a:pt x="150" y="199"/>
                    </a:cubicBezTo>
                    <a:cubicBezTo>
                      <a:pt x="147" y="194"/>
                      <a:pt x="153" y="189"/>
                      <a:pt x="150" y="189"/>
                    </a:cubicBezTo>
                    <a:cubicBezTo>
                      <a:pt x="147" y="188"/>
                      <a:pt x="144" y="182"/>
                      <a:pt x="144" y="179"/>
                    </a:cubicBezTo>
                    <a:cubicBezTo>
                      <a:pt x="145" y="177"/>
                      <a:pt x="140" y="160"/>
                      <a:pt x="131" y="158"/>
                    </a:cubicBezTo>
                    <a:cubicBezTo>
                      <a:pt x="122" y="156"/>
                      <a:pt x="121" y="143"/>
                      <a:pt x="119" y="136"/>
                    </a:cubicBezTo>
                    <a:cubicBezTo>
                      <a:pt x="118" y="130"/>
                      <a:pt x="112" y="133"/>
                      <a:pt x="108" y="128"/>
                    </a:cubicBezTo>
                    <a:cubicBezTo>
                      <a:pt x="103" y="122"/>
                      <a:pt x="96" y="125"/>
                      <a:pt x="92" y="125"/>
                    </a:cubicBezTo>
                    <a:cubicBezTo>
                      <a:pt x="88" y="125"/>
                      <a:pt x="92" y="118"/>
                      <a:pt x="98" y="114"/>
                    </a:cubicBezTo>
                    <a:cubicBezTo>
                      <a:pt x="104" y="109"/>
                      <a:pt x="111" y="87"/>
                      <a:pt x="111" y="83"/>
                    </a:cubicBezTo>
                    <a:cubicBezTo>
                      <a:pt x="111" y="78"/>
                      <a:pt x="84" y="79"/>
                      <a:pt x="79" y="81"/>
                    </a:cubicBezTo>
                    <a:cubicBezTo>
                      <a:pt x="74" y="84"/>
                      <a:pt x="68" y="77"/>
                      <a:pt x="73" y="75"/>
                    </a:cubicBezTo>
                    <a:cubicBezTo>
                      <a:pt x="77" y="74"/>
                      <a:pt x="87" y="64"/>
                      <a:pt x="86" y="61"/>
                    </a:cubicBezTo>
                    <a:cubicBezTo>
                      <a:pt x="86" y="57"/>
                      <a:pt x="93" y="54"/>
                      <a:pt x="89" y="50"/>
                    </a:cubicBezTo>
                    <a:cubicBezTo>
                      <a:pt x="85" y="47"/>
                      <a:pt x="84" y="55"/>
                      <a:pt x="81" y="57"/>
                    </a:cubicBezTo>
                    <a:cubicBezTo>
                      <a:pt x="78" y="60"/>
                      <a:pt x="70" y="59"/>
                      <a:pt x="62" y="58"/>
                    </a:cubicBezTo>
                    <a:cubicBezTo>
                      <a:pt x="54" y="56"/>
                      <a:pt x="51" y="68"/>
                      <a:pt x="51" y="73"/>
                    </a:cubicBezTo>
                    <a:cubicBezTo>
                      <a:pt x="51" y="78"/>
                      <a:pt x="42" y="80"/>
                      <a:pt x="43" y="85"/>
                    </a:cubicBezTo>
                    <a:cubicBezTo>
                      <a:pt x="45" y="89"/>
                      <a:pt x="41" y="92"/>
                      <a:pt x="39" y="90"/>
                    </a:cubicBezTo>
                    <a:cubicBezTo>
                      <a:pt x="36" y="87"/>
                      <a:pt x="33" y="81"/>
                      <a:pt x="28" y="86"/>
                    </a:cubicBezTo>
                    <a:cubicBezTo>
                      <a:pt x="23" y="90"/>
                      <a:pt x="34" y="95"/>
                      <a:pt x="41" y="96"/>
                    </a:cubicBezTo>
                    <a:cubicBezTo>
                      <a:pt x="48" y="97"/>
                      <a:pt x="36" y="102"/>
                      <a:pt x="34" y="109"/>
                    </a:cubicBezTo>
                    <a:cubicBezTo>
                      <a:pt x="33" y="116"/>
                      <a:pt x="43" y="113"/>
                      <a:pt x="44" y="118"/>
                    </a:cubicBezTo>
                    <a:cubicBezTo>
                      <a:pt x="44" y="124"/>
                      <a:pt x="29" y="124"/>
                      <a:pt x="29" y="129"/>
                    </a:cubicBezTo>
                    <a:cubicBezTo>
                      <a:pt x="29" y="134"/>
                      <a:pt x="38" y="127"/>
                      <a:pt x="42" y="125"/>
                    </a:cubicBezTo>
                    <a:cubicBezTo>
                      <a:pt x="46" y="123"/>
                      <a:pt x="40" y="137"/>
                      <a:pt x="49" y="136"/>
                    </a:cubicBezTo>
                    <a:cubicBezTo>
                      <a:pt x="58" y="134"/>
                      <a:pt x="56" y="121"/>
                      <a:pt x="59" y="122"/>
                    </a:cubicBezTo>
                    <a:cubicBezTo>
                      <a:pt x="62" y="122"/>
                      <a:pt x="58" y="129"/>
                      <a:pt x="60" y="134"/>
                    </a:cubicBezTo>
                    <a:cubicBezTo>
                      <a:pt x="63" y="140"/>
                      <a:pt x="54" y="148"/>
                      <a:pt x="54" y="152"/>
                    </a:cubicBezTo>
                    <a:cubicBezTo>
                      <a:pt x="55" y="156"/>
                      <a:pt x="73" y="156"/>
                      <a:pt x="79" y="149"/>
                    </a:cubicBezTo>
                    <a:cubicBezTo>
                      <a:pt x="85" y="143"/>
                      <a:pt x="88" y="150"/>
                      <a:pt x="84" y="155"/>
                    </a:cubicBezTo>
                    <a:cubicBezTo>
                      <a:pt x="80" y="159"/>
                      <a:pt x="82" y="164"/>
                      <a:pt x="87" y="166"/>
                    </a:cubicBezTo>
                    <a:cubicBezTo>
                      <a:pt x="92" y="167"/>
                      <a:pt x="94" y="168"/>
                      <a:pt x="92" y="172"/>
                    </a:cubicBezTo>
                    <a:cubicBezTo>
                      <a:pt x="89" y="176"/>
                      <a:pt x="91" y="184"/>
                      <a:pt x="90" y="188"/>
                    </a:cubicBezTo>
                    <a:cubicBezTo>
                      <a:pt x="89" y="192"/>
                      <a:pt x="73" y="191"/>
                      <a:pt x="72" y="189"/>
                    </a:cubicBezTo>
                    <a:cubicBezTo>
                      <a:pt x="72" y="186"/>
                      <a:pt x="65" y="188"/>
                      <a:pt x="67" y="192"/>
                    </a:cubicBezTo>
                    <a:cubicBezTo>
                      <a:pt x="68" y="195"/>
                      <a:pt x="61" y="199"/>
                      <a:pt x="61" y="203"/>
                    </a:cubicBezTo>
                    <a:cubicBezTo>
                      <a:pt x="62" y="206"/>
                      <a:pt x="72" y="205"/>
                      <a:pt x="72" y="209"/>
                    </a:cubicBezTo>
                    <a:cubicBezTo>
                      <a:pt x="72" y="214"/>
                      <a:pt x="65" y="219"/>
                      <a:pt x="55" y="221"/>
                    </a:cubicBezTo>
                    <a:cubicBezTo>
                      <a:pt x="45" y="224"/>
                      <a:pt x="57" y="232"/>
                      <a:pt x="62" y="229"/>
                    </a:cubicBezTo>
                    <a:cubicBezTo>
                      <a:pt x="66" y="225"/>
                      <a:pt x="65" y="231"/>
                      <a:pt x="72" y="231"/>
                    </a:cubicBezTo>
                    <a:cubicBezTo>
                      <a:pt x="79" y="231"/>
                      <a:pt x="83" y="237"/>
                      <a:pt x="91" y="234"/>
                    </a:cubicBezTo>
                    <a:cubicBezTo>
                      <a:pt x="98" y="231"/>
                      <a:pt x="98" y="234"/>
                      <a:pt x="92" y="238"/>
                    </a:cubicBezTo>
                    <a:cubicBezTo>
                      <a:pt x="86" y="243"/>
                      <a:pt x="78" y="238"/>
                      <a:pt x="73" y="241"/>
                    </a:cubicBezTo>
                    <a:cubicBezTo>
                      <a:pt x="67" y="244"/>
                      <a:pt x="46" y="263"/>
                      <a:pt x="50" y="268"/>
                    </a:cubicBezTo>
                    <a:cubicBezTo>
                      <a:pt x="53" y="271"/>
                      <a:pt x="56" y="264"/>
                      <a:pt x="63" y="261"/>
                    </a:cubicBezTo>
                    <a:cubicBezTo>
                      <a:pt x="71" y="258"/>
                      <a:pt x="72" y="263"/>
                      <a:pt x="76" y="264"/>
                    </a:cubicBezTo>
                    <a:cubicBezTo>
                      <a:pt x="80" y="264"/>
                      <a:pt x="81" y="255"/>
                      <a:pt x="84" y="256"/>
                    </a:cubicBezTo>
                    <a:cubicBezTo>
                      <a:pt x="87" y="257"/>
                      <a:pt x="91" y="253"/>
                      <a:pt x="97" y="254"/>
                    </a:cubicBezTo>
                    <a:cubicBezTo>
                      <a:pt x="103" y="255"/>
                      <a:pt x="108" y="253"/>
                      <a:pt x="111" y="250"/>
                    </a:cubicBezTo>
                    <a:cubicBezTo>
                      <a:pt x="114" y="248"/>
                      <a:pt x="122" y="255"/>
                      <a:pt x="125" y="254"/>
                    </a:cubicBezTo>
                    <a:cubicBezTo>
                      <a:pt x="127" y="252"/>
                      <a:pt x="139" y="250"/>
                      <a:pt x="145" y="250"/>
                    </a:cubicBezTo>
                    <a:cubicBezTo>
                      <a:pt x="150" y="250"/>
                      <a:pt x="165" y="243"/>
                      <a:pt x="169" y="240"/>
                    </a:cubicBezTo>
                    <a:cubicBezTo>
                      <a:pt x="173" y="236"/>
                      <a:pt x="167" y="235"/>
                      <a:pt x="162" y="236"/>
                    </a:cubicBezTo>
                    <a:cubicBezTo>
                      <a:pt x="156" y="237"/>
                      <a:pt x="157" y="231"/>
                      <a:pt x="163" y="226"/>
                    </a:cubicBezTo>
                    <a:cubicBezTo>
                      <a:pt x="168" y="220"/>
                      <a:pt x="177" y="216"/>
                      <a:pt x="177" y="209"/>
                    </a:cubicBezTo>
                    <a:close/>
                    <a:moveTo>
                      <a:pt x="21" y="78"/>
                    </a:moveTo>
                    <a:cubicBezTo>
                      <a:pt x="28" y="78"/>
                      <a:pt x="36" y="66"/>
                      <a:pt x="32" y="62"/>
                    </a:cubicBezTo>
                    <a:cubicBezTo>
                      <a:pt x="29" y="59"/>
                      <a:pt x="16" y="78"/>
                      <a:pt x="21" y="78"/>
                    </a:cubicBezTo>
                    <a:close/>
                    <a:moveTo>
                      <a:pt x="122" y="21"/>
                    </a:moveTo>
                    <a:cubicBezTo>
                      <a:pt x="126" y="17"/>
                      <a:pt x="131" y="0"/>
                      <a:pt x="125" y="2"/>
                    </a:cubicBezTo>
                    <a:cubicBezTo>
                      <a:pt x="118" y="3"/>
                      <a:pt x="120" y="23"/>
                      <a:pt x="122" y="21"/>
                    </a:cubicBezTo>
                    <a:close/>
                  </a:path>
                </a:pathLst>
              </a:custGeom>
              <a:solidFill>
                <a:schemeClr val="accent6">
                  <a:lumMod val="20000"/>
                  <a:lumOff val="80000"/>
                </a:schemeClr>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41" name="Freeform 1680">
                <a:extLst>
                  <a:ext uri="{FF2B5EF4-FFF2-40B4-BE49-F238E27FC236}">
                    <a16:creationId xmlns:a16="http://schemas.microsoft.com/office/drawing/2014/main" id="{D540C9D8-0AB4-48CE-904D-BC73EA2FA75F}"/>
                  </a:ext>
                </a:extLst>
              </p:cNvPr>
              <p:cNvSpPr>
                <a:spLocks noEditPoints="1"/>
              </p:cNvSpPr>
              <p:nvPr/>
            </p:nvSpPr>
            <p:spPr bwMode="auto">
              <a:xfrm>
                <a:off x="4926187" y="1833623"/>
                <a:ext cx="107954" cy="100016"/>
              </a:xfrm>
              <a:custGeom>
                <a:avLst/>
                <a:gdLst>
                  <a:gd name="T0" fmla="*/ 43 w 85"/>
                  <a:gd name="T1" fmla="*/ 30 h 81"/>
                  <a:gd name="T2" fmla="*/ 42 w 85"/>
                  <a:gd name="T3" fmla="*/ 18 h 81"/>
                  <a:gd name="T4" fmla="*/ 44 w 85"/>
                  <a:gd name="T5" fmla="*/ 3 h 81"/>
                  <a:gd name="T6" fmla="*/ 32 w 85"/>
                  <a:gd name="T7" fmla="*/ 10 h 81"/>
                  <a:gd name="T8" fmla="*/ 21 w 85"/>
                  <a:gd name="T9" fmla="*/ 15 h 81"/>
                  <a:gd name="T10" fmla="*/ 22 w 85"/>
                  <a:gd name="T11" fmla="*/ 23 h 81"/>
                  <a:gd name="T12" fmla="*/ 12 w 85"/>
                  <a:gd name="T13" fmla="*/ 18 h 81"/>
                  <a:gd name="T14" fmla="*/ 3 w 85"/>
                  <a:gd name="T15" fmla="*/ 31 h 81"/>
                  <a:gd name="T16" fmla="*/ 3 w 85"/>
                  <a:gd name="T17" fmla="*/ 51 h 81"/>
                  <a:gd name="T18" fmla="*/ 10 w 85"/>
                  <a:gd name="T19" fmla="*/ 66 h 81"/>
                  <a:gd name="T20" fmla="*/ 12 w 85"/>
                  <a:gd name="T21" fmla="*/ 74 h 81"/>
                  <a:gd name="T22" fmla="*/ 28 w 85"/>
                  <a:gd name="T23" fmla="*/ 76 h 81"/>
                  <a:gd name="T24" fmla="*/ 35 w 85"/>
                  <a:gd name="T25" fmla="*/ 76 h 81"/>
                  <a:gd name="T26" fmla="*/ 28 w 85"/>
                  <a:gd name="T27" fmla="*/ 66 h 81"/>
                  <a:gd name="T28" fmla="*/ 37 w 85"/>
                  <a:gd name="T29" fmla="*/ 68 h 81"/>
                  <a:gd name="T30" fmla="*/ 50 w 85"/>
                  <a:gd name="T31" fmla="*/ 68 h 81"/>
                  <a:gd name="T32" fmla="*/ 43 w 85"/>
                  <a:gd name="T33" fmla="*/ 57 h 81"/>
                  <a:gd name="T34" fmla="*/ 35 w 85"/>
                  <a:gd name="T35" fmla="*/ 56 h 81"/>
                  <a:gd name="T36" fmla="*/ 40 w 85"/>
                  <a:gd name="T37" fmla="*/ 45 h 81"/>
                  <a:gd name="T38" fmla="*/ 51 w 85"/>
                  <a:gd name="T39" fmla="*/ 39 h 81"/>
                  <a:gd name="T40" fmla="*/ 43 w 85"/>
                  <a:gd name="T41" fmla="*/ 30 h 81"/>
                  <a:gd name="T42" fmla="*/ 82 w 85"/>
                  <a:gd name="T43" fmla="*/ 46 h 81"/>
                  <a:gd name="T44" fmla="*/ 76 w 85"/>
                  <a:gd name="T45" fmla="*/ 50 h 81"/>
                  <a:gd name="T46" fmla="*/ 70 w 85"/>
                  <a:gd name="T47" fmla="*/ 46 h 81"/>
                  <a:gd name="T48" fmla="*/ 59 w 85"/>
                  <a:gd name="T49" fmla="*/ 51 h 81"/>
                  <a:gd name="T50" fmla="*/ 66 w 85"/>
                  <a:gd name="T51" fmla="*/ 67 h 81"/>
                  <a:gd name="T52" fmla="*/ 61 w 85"/>
                  <a:gd name="T53" fmla="*/ 72 h 81"/>
                  <a:gd name="T54" fmla="*/ 65 w 85"/>
                  <a:gd name="T55" fmla="*/ 80 h 81"/>
                  <a:gd name="T56" fmla="*/ 78 w 85"/>
                  <a:gd name="T57" fmla="*/ 65 h 81"/>
                  <a:gd name="T58" fmla="*/ 82 w 85"/>
                  <a:gd name="T59" fmla="*/ 46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5" h="81">
                    <a:moveTo>
                      <a:pt x="43" y="30"/>
                    </a:moveTo>
                    <a:cubicBezTo>
                      <a:pt x="40" y="29"/>
                      <a:pt x="39" y="21"/>
                      <a:pt x="42" y="18"/>
                    </a:cubicBezTo>
                    <a:cubicBezTo>
                      <a:pt x="46" y="15"/>
                      <a:pt x="47" y="6"/>
                      <a:pt x="44" y="3"/>
                    </a:cubicBezTo>
                    <a:cubicBezTo>
                      <a:pt x="42" y="0"/>
                      <a:pt x="32" y="3"/>
                      <a:pt x="32" y="10"/>
                    </a:cubicBezTo>
                    <a:cubicBezTo>
                      <a:pt x="31" y="17"/>
                      <a:pt x="23" y="14"/>
                      <a:pt x="21" y="15"/>
                    </a:cubicBezTo>
                    <a:cubicBezTo>
                      <a:pt x="19" y="17"/>
                      <a:pt x="25" y="20"/>
                      <a:pt x="22" y="23"/>
                    </a:cubicBezTo>
                    <a:cubicBezTo>
                      <a:pt x="18" y="26"/>
                      <a:pt x="17" y="19"/>
                      <a:pt x="12" y="18"/>
                    </a:cubicBezTo>
                    <a:cubicBezTo>
                      <a:pt x="6" y="18"/>
                      <a:pt x="6" y="26"/>
                      <a:pt x="3" y="31"/>
                    </a:cubicBezTo>
                    <a:cubicBezTo>
                      <a:pt x="0" y="35"/>
                      <a:pt x="2" y="45"/>
                      <a:pt x="3" y="51"/>
                    </a:cubicBezTo>
                    <a:cubicBezTo>
                      <a:pt x="4" y="57"/>
                      <a:pt x="11" y="61"/>
                      <a:pt x="10" y="66"/>
                    </a:cubicBezTo>
                    <a:cubicBezTo>
                      <a:pt x="9" y="69"/>
                      <a:pt x="10" y="71"/>
                      <a:pt x="12" y="74"/>
                    </a:cubicBezTo>
                    <a:cubicBezTo>
                      <a:pt x="19" y="74"/>
                      <a:pt x="26" y="75"/>
                      <a:pt x="28" y="76"/>
                    </a:cubicBezTo>
                    <a:cubicBezTo>
                      <a:pt x="30" y="76"/>
                      <a:pt x="32" y="76"/>
                      <a:pt x="35" y="76"/>
                    </a:cubicBezTo>
                    <a:cubicBezTo>
                      <a:pt x="33" y="72"/>
                      <a:pt x="27" y="69"/>
                      <a:pt x="28" y="66"/>
                    </a:cubicBezTo>
                    <a:cubicBezTo>
                      <a:pt x="28" y="62"/>
                      <a:pt x="33" y="65"/>
                      <a:pt x="37" y="68"/>
                    </a:cubicBezTo>
                    <a:cubicBezTo>
                      <a:pt x="41" y="71"/>
                      <a:pt x="49" y="71"/>
                      <a:pt x="50" y="68"/>
                    </a:cubicBezTo>
                    <a:cubicBezTo>
                      <a:pt x="50" y="65"/>
                      <a:pt x="48" y="54"/>
                      <a:pt x="43" y="57"/>
                    </a:cubicBezTo>
                    <a:cubicBezTo>
                      <a:pt x="38" y="59"/>
                      <a:pt x="37" y="58"/>
                      <a:pt x="35" y="56"/>
                    </a:cubicBezTo>
                    <a:cubicBezTo>
                      <a:pt x="33" y="53"/>
                      <a:pt x="39" y="49"/>
                      <a:pt x="40" y="45"/>
                    </a:cubicBezTo>
                    <a:cubicBezTo>
                      <a:pt x="41" y="40"/>
                      <a:pt x="50" y="42"/>
                      <a:pt x="51" y="39"/>
                    </a:cubicBezTo>
                    <a:cubicBezTo>
                      <a:pt x="53" y="35"/>
                      <a:pt x="46" y="32"/>
                      <a:pt x="43" y="30"/>
                    </a:cubicBezTo>
                    <a:close/>
                    <a:moveTo>
                      <a:pt x="82" y="46"/>
                    </a:moveTo>
                    <a:cubicBezTo>
                      <a:pt x="80" y="45"/>
                      <a:pt x="79" y="50"/>
                      <a:pt x="76" y="50"/>
                    </a:cubicBezTo>
                    <a:cubicBezTo>
                      <a:pt x="74" y="51"/>
                      <a:pt x="71" y="40"/>
                      <a:pt x="70" y="46"/>
                    </a:cubicBezTo>
                    <a:cubicBezTo>
                      <a:pt x="69" y="52"/>
                      <a:pt x="64" y="44"/>
                      <a:pt x="59" y="51"/>
                    </a:cubicBezTo>
                    <a:cubicBezTo>
                      <a:pt x="54" y="58"/>
                      <a:pt x="62" y="65"/>
                      <a:pt x="66" y="67"/>
                    </a:cubicBezTo>
                    <a:cubicBezTo>
                      <a:pt x="69" y="70"/>
                      <a:pt x="65" y="73"/>
                      <a:pt x="61" y="72"/>
                    </a:cubicBezTo>
                    <a:cubicBezTo>
                      <a:pt x="56" y="71"/>
                      <a:pt x="59" y="79"/>
                      <a:pt x="65" y="80"/>
                    </a:cubicBezTo>
                    <a:cubicBezTo>
                      <a:pt x="72" y="81"/>
                      <a:pt x="79" y="68"/>
                      <a:pt x="78" y="65"/>
                    </a:cubicBezTo>
                    <a:cubicBezTo>
                      <a:pt x="77" y="62"/>
                      <a:pt x="85" y="48"/>
                      <a:pt x="82" y="46"/>
                    </a:cubicBezTo>
                    <a:close/>
                  </a:path>
                </a:pathLst>
              </a:custGeom>
              <a:solidFill>
                <a:schemeClr val="accent6">
                  <a:lumMod val="20000"/>
                  <a:lumOff val="80000"/>
                </a:schemeClr>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42" name="Freeform 1681">
                <a:extLst>
                  <a:ext uri="{FF2B5EF4-FFF2-40B4-BE49-F238E27FC236}">
                    <a16:creationId xmlns:a16="http://schemas.microsoft.com/office/drawing/2014/main" id="{A422EF47-78CA-4BB6-A319-D46BF2C552A4}"/>
                  </a:ext>
                </a:extLst>
              </p:cNvPr>
              <p:cNvSpPr>
                <a:spLocks noEditPoints="1"/>
              </p:cNvSpPr>
              <p:nvPr/>
            </p:nvSpPr>
            <p:spPr bwMode="auto">
              <a:xfrm>
                <a:off x="5000802" y="1430385"/>
                <a:ext cx="280998" cy="481029"/>
              </a:xfrm>
              <a:custGeom>
                <a:avLst/>
                <a:gdLst>
                  <a:gd name="T0" fmla="*/ 214 w 220"/>
                  <a:gd name="T1" fmla="*/ 82 h 385"/>
                  <a:gd name="T2" fmla="*/ 211 w 220"/>
                  <a:gd name="T3" fmla="*/ 51 h 385"/>
                  <a:gd name="T4" fmla="*/ 185 w 220"/>
                  <a:gd name="T5" fmla="*/ 19 h 385"/>
                  <a:gd name="T6" fmla="*/ 154 w 220"/>
                  <a:gd name="T7" fmla="*/ 17 h 385"/>
                  <a:gd name="T8" fmla="*/ 124 w 220"/>
                  <a:gd name="T9" fmla="*/ 17 h 385"/>
                  <a:gd name="T10" fmla="*/ 106 w 220"/>
                  <a:gd name="T11" fmla="*/ 35 h 385"/>
                  <a:gd name="T12" fmla="*/ 87 w 220"/>
                  <a:gd name="T13" fmla="*/ 57 h 385"/>
                  <a:gd name="T14" fmla="*/ 74 w 220"/>
                  <a:gd name="T15" fmla="*/ 80 h 385"/>
                  <a:gd name="T16" fmla="*/ 57 w 220"/>
                  <a:gd name="T17" fmla="*/ 93 h 385"/>
                  <a:gd name="T18" fmla="*/ 45 w 220"/>
                  <a:gd name="T19" fmla="*/ 132 h 385"/>
                  <a:gd name="T20" fmla="*/ 49 w 220"/>
                  <a:gd name="T21" fmla="*/ 151 h 385"/>
                  <a:gd name="T22" fmla="*/ 20 w 220"/>
                  <a:gd name="T23" fmla="*/ 164 h 385"/>
                  <a:gd name="T24" fmla="*/ 18 w 220"/>
                  <a:gd name="T25" fmla="*/ 199 h 385"/>
                  <a:gd name="T26" fmla="*/ 29 w 220"/>
                  <a:gd name="T27" fmla="*/ 228 h 385"/>
                  <a:gd name="T28" fmla="*/ 23 w 220"/>
                  <a:gd name="T29" fmla="*/ 246 h 385"/>
                  <a:gd name="T30" fmla="*/ 12 w 220"/>
                  <a:gd name="T31" fmla="*/ 267 h 385"/>
                  <a:gd name="T32" fmla="*/ 5 w 220"/>
                  <a:gd name="T33" fmla="*/ 293 h 385"/>
                  <a:gd name="T34" fmla="*/ 0 w 220"/>
                  <a:gd name="T35" fmla="*/ 294 h 385"/>
                  <a:gd name="T36" fmla="*/ 14 w 220"/>
                  <a:gd name="T37" fmla="*/ 330 h 385"/>
                  <a:gd name="T38" fmla="*/ 26 w 220"/>
                  <a:gd name="T39" fmla="*/ 359 h 385"/>
                  <a:gd name="T40" fmla="*/ 32 w 220"/>
                  <a:gd name="T41" fmla="*/ 382 h 385"/>
                  <a:gd name="T42" fmla="*/ 52 w 220"/>
                  <a:gd name="T43" fmla="*/ 371 h 385"/>
                  <a:gd name="T44" fmla="*/ 72 w 220"/>
                  <a:gd name="T45" fmla="*/ 364 h 385"/>
                  <a:gd name="T46" fmla="*/ 89 w 220"/>
                  <a:gd name="T47" fmla="*/ 359 h 385"/>
                  <a:gd name="T48" fmla="*/ 92 w 220"/>
                  <a:gd name="T49" fmla="*/ 343 h 385"/>
                  <a:gd name="T50" fmla="*/ 95 w 220"/>
                  <a:gd name="T51" fmla="*/ 306 h 385"/>
                  <a:gd name="T52" fmla="*/ 121 w 220"/>
                  <a:gd name="T53" fmla="*/ 280 h 385"/>
                  <a:gd name="T54" fmla="*/ 114 w 220"/>
                  <a:gd name="T55" fmla="*/ 247 h 385"/>
                  <a:gd name="T56" fmla="*/ 100 w 220"/>
                  <a:gd name="T57" fmla="*/ 224 h 385"/>
                  <a:gd name="T58" fmla="*/ 111 w 220"/>
                  <a:gd name="T59" fmla="*/ 193 h 385"/>
                  <a:gd name="T60" fmla="*/ 132 w 220"/>
                  <a:gd name="T61" fmla="*/ 171 h 385"/>
                  <a:gd name="T62" fmla="*/ 175 w 220"/>
                  <a:gd name="T63" fmla="*/ 141 h 385"/>
                  <a:gd name="T64" fmla="*/ 180 w 220"/>
                  <a:gd name="T65" fmla="*/ 110 h 385"/>
                  <a:gd name="T66" fmla="*/ 210 w 220"/>
                  <a:gd name="T67" fmla="*/ 99 h 385"/>
                  <a:gd name="T68" fmla="*/ 217 w 220"/>
                  <a:gd name="T69" fmla="*/ 91 h 385"/>
                  <a:gd name="T70" fmla="*/ 117 w 220"/>
                  <a:gd name="T71" fmla="*/ 343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0" h="385">
                    <a:moveTo>
                      <a:pt x="217" y="91"/>
                    </a:moveTo>
                    <a:cubicBezTo>
                      <a:pt x="215" y="88"/>
                      <a:pt x="210" y="82"/>
                      <a:pt x="214" y="82"/>
                    </a:cubicBezTo>
                    <a:cubicBezTo>
                      <a:pt x="218" y="82"/>
                      <a:pt x="220" y="69"/>
                      <a:pt x="215" y="67"/>
                    </a:cubicBezTo>
                    <a:cubicBezTo>
                      <a:pt x="210" y="64"/>
                      <a:pt x="215" y="53"/>
                      <a:pt x="211" y="51"/>
                    </a:cubicBezTo>
                    <a:cubicBezTo>
                      <a:pt x="206" y="48"/>
                      <a:pt x="209" y="40"/>
                      <a:pt x="210" y="34"/>
                    </a:cubicBezTo>
                    <a:cubicBezTo>
                      <a:pt x="211" y="28"/>
                      <a:pt x="194" y="23"/>
                      <a:pt x="185" y="19"/>
                    </a:cubicBezTo>
                    <a:cubicBezTo>
                      <a:pt x="175" y="15"/>
                      <a:pt x="171" y="8"/>
                      <a:pt x="164" y="4"/>
                    </a:cubicBezTo>
                    <a:cubicBezTo>
                      <a:pt x="156" y="0"/>
                      <a:pt x="154" y="10"/>
                      <a:pt x="154" y="17"/>
                    </a:cubicBezTo>
                    <a:cubicBezTo>
                      <a:pt x="154" y="24"/>
                      <a:pt x="147" y="25"/>
                      <a:pt x="142" y="20"/>
                    </a:cubicBezTo>
                    <a:cubicBezTo>
                      <a:pt x="137" y="16"/>
                      <a:pt x="131" y="20"/>
                      <a:pt x="124" y="17"/>
                    </a:cubicBezTo>
                    <a:cubicBezTo>
                      <a:pt x="116" y="14"/>
                      <a:pt x="119" y="25"/>
                      <a:pt x="119" y="30"/>
                    </a:cubicBezTo>
                    <a:cubicBezTo>
                      <a:pt x="119" y="35"/>
                      <a:pt x="111" y="35"/>
                      <a:pt x="106" y="35"/>
                    </a:cubicBezTo>
                    <a:cubicBezTo>
                      <a:pt x="101" y="35"/>
                      <a:pt x="93" y="39"/>
                      <a:pt x="93" y="45"/>
                    </a:cubicBezTo>
                    <a:cubicBezTo>
                      <a:pt x="93" y="51"/>
                      <a:pt x="85" y="54"/>
                      <a:pt x="87" y="57"/>
                    </a:cubicBezTo>
                    <a:cubicBezTo>
                      <a:pt x="90" y="61"/>
                      <a:pt x="87" y="64"/>
                      <a:pt x="83" y="67"/>
                    </a:cubicBezTo>
                    <a:cubicBezTo>
                      <a:pt x="80" y="69"/>
                      <a:pt x="77" y="77"/>
                      <a:pt x="74" y="80"/>
                    </a:cubicBezTo>
                    <a:cubicBezTo>
                      <a:pt x="72" y="82"/>
                      <a:pt x="76" y="87"/>
                      <a:pt x="71" y="90"/>
                    </a:cubicBezTo>
                    <a:cubicBezTo>
                      <a:pt x="66" y="93"/>
                      <a:pt x="60" y="91"/>
                      <a:pt x="57" y="93"/>
                    </a:cubicBezTo>
                    <a:cubicBezTo>
                      <a:pt x="55" y="96"/>
                      <a:pt x="57" y="102"/>
                      <a:pt x="56" y="109"/>
                    </a:cubicBezTo>
                    <a:cubicBezTo>
                      <a:pt x="56" y="117"/>
                      <a:pt x="50" y="125"/>
                      <a:pt x="45" y="132"/>
                    </a:cubicBezTo>
                    <a:cubicBezTo>
                      <a:pt x="40" y="139"/>
                      <a:pt x="46" y="140"/>
                      <a:pt x="49" y="141"/>
                    </a:cubicBezTo>
                    <a:cubicBezTo>
                      <a:pt x="51" y="142"/>
                      <a:pt x="51" y="146"/>
                      <a:pt x="49" y="151"/>
                    </a:cubicBezTo>
                    <a:cubicBezTo>
                      <a:pt x="46" y="156"/>
                      <a:pt x="41" y="153"/>
                      <a:pt x="37" y="152"/>
                    </a:cubicBezTo>
                    <a:cubicBezTo>
                      <a:pt x="34" y="151"/>
                      <a:pt x="25" y="155"/>
                      <a:pt x="20" y="164"/>
                    </a:cubicBezTo>
                    <a:cubicBezTo>
                      <a:pt x="15" y="172"/>
                      <a:pt x="16" y="177"/>
                      <a:pt x="18" y="181"/>
                    </a:cubicBezTo>
                    <a:cubicBezTo>
                      <a:pt x="20" y="186"/>
                      <a:pt x="14" y="191"/>
                      <a:pt x="18" y="199"/>
                    </a:cubicBezTo>
                    <a:cubicBezTo>
                      <a:pt x="22" y="207"/>
                      <a:pt x="16" y="209"/>
                      <a:pt x="17" y="216"/>
                    </a:cubicBezTo>
                    <a:cubicBezTo>
                      <a:pt x="18" y="222"/>
                      <a:pt x="28" y="222"/>
                      <a:pt x="29" y="228"/>
                    </a:cubicBezTo>
                    <a:cubicBezTo>
                      <a:pt x="30" y="235"/>
                      <a:pt x="25" y="237"/>
                      <a:pt x="22" y="237"/>
                    </a:cubicBezTo>
                    <a:cubicBezTo>
                      <a:pt x="19" y="237"/>
                      <a:pt x="20" y="244"/>
                      <a:pt x="23" y="246"/>
                    </a:cubicBezTo>
                    <a:cubicBezTo>
                      <a:pt x="26" y="247"/>
                      <a:pt x="25" y="259"/>
                      <a:pt x="24" y="263"/>
                    </a:cubicBezTo>
                    <a:cubicBezTo>
                      <a:pt x="22" y="266"/>
                      <a:pt x="11" y="263"/>
                      <a:pt x="12" y="267"/>
                    </a:cubicBezTo>
                    <a:cubicBezTo>
                      <a:pt x="13" y="271"/>
                      <a:pt x="10" y="278"/>
                      <a:pt x="10" y="281"/>
                    </a:cubicBezTo>
                    <a:cubicBezTo>
                      <a:pt x="10" y="284"/>
                      <a:pt x="9" y="295"/>
                      <a:pt x="5" y="293"/>
                    </a:cubicBezTo>
                    <a:cubicBezTo>
                      <a:pt x="4" y="292"/>
                      <a:pt x="2" y="292"/>
                      <a:pt x="0" y="292"/>
                    </a:cubicBezTo>
                    <a:cubicBezTo>
                      <a:pt x="0" y="292"/>
                      <a:pt x="0" y="293"/>
                      <a:pt x="0" y="294"/>
                    </a:cubicBezTo>
                    <a:cubicBezTo>
                      <a:pt x="0" y="300"/>
                      <a:pt x="2" y="307"/>
                      <a:pt x="8" y="311"/>
                    </a:cubicBezTo>
                    <a:cubicBezTo>
                      <a:pt x="13" y="316"/>
                      <a:pt x="9" y="323"/>
                      <a:pt x="14" y="330"/>
                    </a:cubicBezTo>
                    <a:cubicBezTo>
                      <a:pt x="19" y="336"/>
                      <a:pt x="17" y="341"/>
                      <a:pt x="23" y="346"/>
                    </a:cubicBezTo>
                    <a:cubicBezTo>
                      <a:pt x="28" y="350"/>
                      <a:pt x="29" y="353"/>
                      <a:pt x="26" y="359"/>
                    </a:cubicBezTo>
                    <a:cubicBezTo>
                      <a:pt x="24" y="365"/>
                      <a:pt x="31" y="363"/>
                      <a:pt x="31" y="367"/>
                    </a:cubicBezTo>
                    <a:cubicBezTo>
                      <a:pt x="32" y="371"/>
                      <a:pt x="30" y="378"/>
                      <a:pt x="32" y="382"/>
                    </a:cubicBezTo>
                    <a:cubicBezTo>
                      <a:pt x="34" y="385"/>
                      <a:pt x="37" y="382"/>
                      <a:pt x="46" y="382"/>
                    </a:cubicBezTo>
                    <a:cubicBezTo>
                      <a:pt x="54" y="381"/>
                      <a:pt x="52" y="376"/>
                      <a:pt x="52" y="371"/>
                    </a:cubicBezTo>
                    <a:cubicBezTo>
                      <a:pt x="52" y="366"/>
                      <a:pt x="56" y="368"/>
                      <a:pt x="57" y="365"/>
                    </a:cubicBezTo>
                    <a:cubicBezTo>
                      <a:pt x="59" y="362"/>
                      <a:pt x="66" y="361"/>
                      <a:pt x="72" y="364"/>
                    </a:cubicBezTo>
                    <a:cubicBezTo>
                      <a:pt x="78" y="367"/>
                      <a:pt x="81" y="362"/>
                      <a:pt x="82" y="356"/>
                    </a:cubicBezTo>
                    <a:cubicBezTo>
                      <a:pt x="83" y="350"/>
                      <a:pt x="87" y="357"/>
                      <a:pt x="89" y="359"/>
                    </a:cubicBezTo>
                    <a:cubicBezTo>
                      <a:pt x="90" y="360"/>
                      <a:pt x="96" y="349"/>
                      <a:pt x="98" y="342"/>
                    </a:cubicBezTo>
                    <a:cubicBezTo>
                      <a:pt x="101" y="335"/>
                      <a:pt x="98" y="336"/>
                      <a:pt x="92" y="343"/>
                    </a:cubicBezTo>
                    <a:cubicBezTo>
                      <a:pt x="86" y="350"/>
                      <a:pt x="90" y="336"/>
                      <a:pt x="92" y="331"/>
                    </a:cubicBezTo>
                    <a:cubicBezTo>
                      <a:pt x="94" y="325"/>
                      <a:pt x="94" y="309"/>
                      <a:pt x="95" y="306"/>
                    </a:cubicBezTo>
                    <a:cubicBezTo>
                      <a:pt x="96" y="302"/>
                      <a:pt x="97" y="296"/>
                      <a:pt x="105" y="295"/>
                    </a:cubicBezTo>
                    <a:cubicBezTo>
                      <a:pt x="112" y="293"/>
                      <a:pt x="122" y="284"/>
                      <a:pt x="121" y="280"/>
                    </a:cubicBezTo>
                    <a:cubicBezTo>
                      <a:pt x="119" y="276"/>
                      <a:pt x="131" y="270"/>
                      <a:pt x="131" y="266"/>
                    </a:cubicBezTo>
                    <a:cubicBezTo>
                      <a:pt x="131" y="262"/>
                      <a:pt x="119" y="250"/>
                      <a:pt x="114" y="247"/>
                    </a:cubicBezTo>
                    <a:cubicBezTo>
                      <a:pt x="110" y="245"/>
                      <a:pt x="101" y="247"/>
                      <a:pt x="102" y="244"/>
                    </a:cubicBezTo>
                    <a:cubicBezTo>
                      <a:pt x="103" y="241"/>
                      <a:pt x="101" y="230"/>
                      <a:pt x="100" y="224"/>
                    </a:cubicBezTo>
                    <a:cubicBezTo>
                      <a:pt x="99" y="218"/>
                      <a:pt x="106" y="212"/>
                      <a:pt x="106" y="207"/>
                    </a:cubicBezTo>
                    <a:cubicBezTo>
                      <a:pt x="106" y="201"/>
                      <a:pt x="106" y="195"/>
                      <a:pt x="111" y="193"/>
                    </a:cubicBezTo>
                    <a:cubicBezTo>
                      <a:pt x="116" y="191"/>
                      <a:pt x="113" y="187"/>
                      <a:pt x="119" y="185"/>
                    </a:cubicBezTo>
                    <a:cubicBezTo>
                      <a:pt x="126" y="184"/>
                      <a:pt x="125" y="174"/>
                      <a:pt x="132" y="171"/>
                    </a:cubicBezTo>
                    <a:cubicBezTo>
                      <a:pt x="139" y="168"/>
                      <a:pt x="139" y="166"/>
                      <a:pt x="148" y="162"/>
                    </a:cubicBezTo>
                    <a:cubicBezTo>
                      <a:pt x="157" y="157"/>
                      <a:pt x="173" y="147"/>
                      <a:pt x="175" y="141"/>
                    </a:cubicBezTo>
                    <a:cubicBezTo>
                      <a:pt x="178" y="136"/>
                      <a:pt x="166" y="130"/>
                      <a:pt x="174" y="124"/>
                    </a:cubicBezTo>
                    <a:cubicBezTo>
                      <a:pt x="181" y="119"/>
                      <a:pt x="175" y="112"/>
                      <a:pt x="180" y="110"/>
                    </a:cubicBezTo>
                    <a:cubicBezTo>
                      <a:pt x="186" y="108"/>
                      <a:pt x="188" y="105"/>
                      <a:pt x="192" y="101"/>
                    </a:cubicBezTo>
                    <a:cubicBezTo>
                      <a:pt x="196" y="97"/>
                      <a:pt x="201" y="101"/>
                      <a:pt x="210" y="99"/>
                    </a:cubicBezTo>
                    <a:cubicBezTo>
                      <a:pt x="214" y="99"/>
                      <a:pt x="217" y="99"/>
                      <a:pt x="220" y="100"/>
                    </a:cubicBezTo>
                    <a:cubicBezTo>
                      <a:pt x="219" y="95"/>
                      <a:pt x="218" y="92"/>
                      <a:pt x="217" y="91"/>
                    </a:cubicBezTo>
                    <a:close/>
                    <a:moveTo>
                      <a:pt x="129" y="320"/>
                    </a:moveTo>
                    <a:cubicBezTo>
                      <a:pt x="119" y="320"/>
                      <a:pt x="115" y="340"/>
                      <a:pt x="117" y="343"/>
                    </a:cubicBezTo>
                    <a:cubicBezTo>
                      <a:pt x="119" y="346"/>
                      <a:pt x="139" y="320"/>
                      <a:pt x="129" y="320"/>
                    </a:cubicBezTo>
                    <a:close/>
                  </a:path>
                </a:pathLst>
              </a:custGeom>
              <a:solidFill>
                <a:schemeClr val="accent6">
                  <a:lumMod val="20000"/>
                  <a:lumOff val="80000"/>
                </a:schemeClr>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43" name="Freeform 1682">
                <a:extLst>
                  <a:ext uri="{FF2B5EF4-FFF2-40B4-BE49-F238E27FC236}">
                    <a16:creationId xmlns:a16="http://schemas.microsoft.com/office/drawing/2014/main" id="{DBA130ED-D663-44AC-813B-E19E025FBE59}"/>
                  </a:ext>
                </a:extLst>
              </p:cNvPr>
              <p:cNvSpPr>
                <a:spLocks noEditPoints="1"/>
              </p:cNvSpPr>
              <p:nvPr/>
            </p:nvSpPr>
            <p:spPr bwMode="auto">
              <a:xfrm>
                <a:off x="5232585" y="1770121"/>
                <a:ext cx="142880" cy="68265"/>
              </a:xfrm>
              <a:custGeom>
                <a:avLst/>
                <a:gdLst>
                  <a:gd name="T0" fmla="*/ 103 w 111"/>
                  <a:gd name="T1" fmla="*/ 15 h 54"/>
                  <a:gd name="T2" fmla="*/ 106 w 111"/>
                  <a:gd name="T3" fmla="*/ 3 h 54"/>
                  <a:gd name="T4" fmla="*/ 103 w 111"/>
                  <a:gd name="T5" fmla="*/ 5 h 54"/>
                  <a:gd name="T6" fmla="*/ 69 w 111"/>
                  <a:gd name="T7" fmla="*/ 2 h 54"/>
                  <a:gd name="T8" fmla="*/ 36 w 111"/>
                  <a:gd name="T9" fmla="*/ 8 h 54"/>
                  <a:gd name="T10" fmla="*/ 26 w 111"/>
                  <a:gd name="T11" fmla="*/ 18 h 54"/>
                  <a:gd name="T12" fmla="*/ 29 w 111"/>
                  <a:gd name="T13" fmla="*/ 30 h 54"/>
                  <a:gd name="T14" fmla="*/ 40 w 111"/>
                  <a:gd name="T15" fmla="*/ 36 h 54"/>
                  <a:gd name="T16" fmla="*/ 43 w 111"/>
                  <a:gd name="T17" fmla="*/ 43 h 54"/>
                  <a:gd name="T18" fmla="*/ 43 w 111"/>
                  <a:gd name="T19" fmla="*/ 43 h 54"/>
                  <a:gd name="T20" fmla="*/ 62 w 111"/>
                  <a:gd name="T21" fmla="*/ 43 h 54"/>
                  <a:gd name="T22" fmla="*/ 80 w 111"/>
                  <a:gd name="T23" fmla="*/ 53 h 54"/>
                  <a:gd name="T24" fmla="*/ 97 w 111"/>
                  <a:gd name="T25" fmla="*/ 54 h 54"/>
                  <a:gd name="T26" fmla="*/ 97 w 111"/>
                  <a:gd name="T27" fmla="*/ 49 h 54"/>
                  <a:gd name="T28" fmla="*/ 102 w 111"/>
                  <a:gd name="T29" fmla="*/ 44 h 54"/>
                  <a:gd name="T30" fmla="*/ 98 w 111"/>
                  <a:gd name="T31" fmla="*/ 34 h 54"/>
                  <a:gd name="T32" fmla="*/ 97 w 111"/>
                  <a:gd name="T33" fmla="*/ 24 h 54"/>
                  <a:gd name="T34" fmla="*/ 103 w 111"/>
                  <a:gd name="T35" fmla="*/ 15 h 54"/>
                  <a:gd name="T36" fmla="*/ 11 w 111"/>
                  <a:gd name="T37" fmla="*/ 28 h 54"/>
                  <a:gd name="T38" fmla="*/ 3 w 111"/>
                  <a:gd name="T39" fmla="*/ 43 h 54"/>
                  <a:gd name="T40" fmla="*/ 22 w 111"/>
                  <a:gd name="T41" fmla="*/ 31 h 54"/>
                  <a:gd name="T42" fmla="*/ 11 w 111"/>
                  <a:gd name="T43" fmla="*/ 28 h 54"/>
                  <a:gd name="T44" fmla="*/ 18 w 111"/>
                  <a:gd name="T45" fmla="*/ 20 h 54"/>
                  <a:gd name="T46" fmla="*/ 7 w 111"/>
                  <a:gd name="T47" fmla="*/ 21 h 54"/>
                  <a:gd name="T48" fmla="*/ 18 w 111"/>
                  <a:gd name="T49" fmla="*/ 2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1" h="54">
                    <a:moveTo>
                      <a:pt x="103" y="15"/>
                    </a:moveTo>
                    <a:cubicBezTo>
                      <a:pt x="105" y="10"/>
                      <a:pt x="111" y="10"/>
                      <a:pt x="106" y="3"/>
                    </a:cubicBezTo>
                    <a:cubicBezTo>
                      <a:pt x="106" y="4"/>
                      <a:pt x="104" y="5"/>
                      <a:pt x="103" y="5"/>
                    </a:cubicBezTo>
                    <a:cubicBezTo>
                      <a:pt x="95" y="7"/>
                      <a:pt x="79" y="0"/>
                      <a:pt x="69" y="2"/>
                    </a:cubicBezTo>
                    <a:cubicBezTo>
                      <a:pt x="60" y="4"/>
                      <a:pt x="41" y="4"/>
                      <a:pt x="36" y="8"/>
                    </a:cubicBezTo>
                    <a:cubicBezTo>
                      <a:pt x="32" y="13"/>
                      <a:pt x="21" y="14"/>
                      <a:pt x="26" y="18"/>
                    </a:cubicBezTo>
                    <a:cubicBezTo>
                      <a:pt x="31" y="23"/>
                      <a:pt x="26" y="25"/>
                      <a:pt x="29" y="30"/>
                    </a:cubicBezTo>
                    <a:cubicBezTo>
                      <a:pt x="33" y="35"/>
                      <a:pt x="35" y="37"/>
                      <a:pt x="40" y="36"/>
                    </a:cubicBezTo>
                    <a:cubicBezTo>
                      <a:pt x="45" y="35"/>
                      <a:pt x="49" y="37"/>
                      <a:pt x="43" y="43"/>
                    </a:cubicBezTo>
                    <a:cubicBezTo>
                      <a:pt x="43" y="43"/>
                      <a:pt x="43" y="43"/>
                      <a:pt x="43" y="43"/>
                    </a:cubicBezTo>
                    <a:cubicBezTo>
                      <a:pt x="51" y="42"/>
                      <a:pt x="61" y="42"/>
                      <a:pt x="62" y="43"/>
                    </a:cubicBezTo>
                    <a:cubicBezTo>
                      <a:pt x="64" y="44"/>
                      <a:pt x="77" y="54"/>
                      <a:pt x="80" y="53"/>
                    </a:cubicBezTo>
                    <a:cubicBezTo>
                      <a:pt x="82" y="53"/>
                      <a:pt x="90" y="53"/>
                      <a:pt x="97" y="54"/>
                    </a:cubicBezTo>
                    <a:cubicBezTo>
                      <a:pt x="96" y="52"/>
                      <a:pt x="96" y="50"/>
                      <a:pt x="97" y="49"/>
                    </a:cubicBezTo>
                    <a:cubicBezTo>
                      <a:pt x="100" y="47"/>
                      <a:pt x="105" y="47"/>
                      <a:pt x="102" y="44"/>
                    </a:cubicBezTo>
                    <a:cubicBezTo>
                      <a:pt x="99" y="40"/>
                      <a:pt x="99" y="39"/>
                      <a:pt x="98" y="34"/>
                    </a:cubicBezTo>
                    <a:cubicBezTo>
                      <a:pt x="98" y="29"/>
                      <a:pt x="97" y="27"/>
                      <a:pt x="97" y="24"/>
                    </a:cubicBezTo>
                    <a:cubicBezTo>
                      <a:pt x="97" y="21"/>
                      <a:pt x="100" y="20"/>
                      <a:pt x="103" y="15"/>
                    </a:cubicBezTo>
                    <a:close/>
                    <a:moveTo>
                      <a:pt x="11" y="28"/>
                    </a:moveTo>
                    <a:cubicBezTo>
                      <a:pt x="1" y="30"/>
                      <a:pt x="0" y="43"/>
                      <a:pt x="3" y="43"/>
                    </a:cubicBezTo>
                    <a:cubicBezTo>
                      <a:pt x="8" y="43"/>
                      <a:pt x="19" y="34"/>
                      <a:pt x="22" y="31"/>
                    </a:cubicBezTo>
                    <a:cubicBezTo>
                      <a:pt x="25" y="28"/>
                      <a:pt x="20" y="25"/>
                      <a:pt x="11" y="28"/>
                    </a:cubicBezTo>
                    <a:close/>
                    <a:moveTo>
                      <a:pt x="18" y="20"/>
                    </a:moveTo>
                    <a:cubicBezTo>
                      <a:pt x="20" y="16"/>
                      <a:pt x="3" y="18"/>
                      <a:pt x="7" y="21"/>
                    </a:cubicBezTo>
                    <a:cubicBezTo>
                      <a:pt x="10" y="24"/>
                      <a:pt x="16" y="24"/>
                      <a:pt x="18" y="20"/>
                    </a:cubicBezTo>
                    <a:close/>
                  </a:path>
                </a:pathLst>
              </a:custGeom>
              <a:solidFill>
                <a:schemeClr val="accent6">
                  <a:lumMod val="20000"/>
                  <a:lumOff val="80000"/>
                </a:schemeClr>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44" name="Freeform 1683">
                <a:extLst>
                  <a:ext uri="{FF2B5EF4-FFF2-40B4-BE49-F238E27FC236}">
                    <a16:creationId xmlns:a16="http://schemas.microsoft.com/office/drawing/2014/main" id="{E7C89826-5DDF-485E-9E46-448E5487FDF9}"/>
                  </a:ext>
                </a:extLst>
              </p:cNvPr>
              <p:cNvSpPr>
                <a:spLocks noEditPoints="1"/>
              </p:cNvSpPr>
              <p:nvPr/>
            </p:nvSpPr>
            <p:spPr bwMode="auto">
              <a:xfrm>
                <a:off x="4854747" y="919193"/>
                <a:ext cx="587396" cy="906493"/>
              </a:xfrm>
              <a:custGeom>
                <a:avLst/>
                <a:gdLst>
                  <a:gd name="T0" fmla="*/ 432 w 457"/>
                  <a:gd name="T1" fmla="*/ 378 h 723"/>
                  <a:gd name="T2" fmla="*/ 434 w 457"/>
                  <a:gd name="T3" fmla="*/ 356 h 723"/>
                  <a:gd name="T4" fmla="*/ 408 w 457"/>
                  <a:gd name="T5" fmla="*/ 353 h 723"/>
                  <a:gd name="T6" fmla="*/ 380 w 457"/>
                  <a:gd name="T7" fmla="*/ 351 h 723"/>
                  <a:gd name="T8" fmla="*/ 366 w 457"/>
                  <a:gd name="T9" fmla="*/ 349 h 723"/>
                  <a:gd name="T10" fmla="*/ 339 w 457"/>
                  <a:gd name="T11" fmla="*/ 356 h 723"/>
                  <a:gd name="T12" fmla="*/ 317 w 457"/>
                  <a:gd name="T13" fmla="*/ 379 h 723"/>
                  <a:gd name="T14" fmla="*/ 317 w 457"/>
                  <a:gd name="T15" fmla="*/ 354 h 723"/>
                  <a:gd name="T16" fmla="*/ 285 w 457"/>
                  <a:gd name="T17" fmla="*/ 372 h 723"/>
                  <a:gd name="T18" fmla="*/ 272 w 457"/>
                  <a:gd name="T19" fmla="*/ 378 h 723"/>
                  <a:gd name="T20" fmla="*/ 259 w 457"/>
                  <a:gd name="T21" fmla="*/ 374 h 723"/>
                  <a:gd name="T22" fmla="*/ 234 w 457"/>
                  <a:gd name="T23" fmla="*/ 393 h 723"/>
                  <a:gd name="T24" fmla="*/ 218 w 457"/>
                  <a:gd name="T25" fmla="*/ 406 h 723"/>
                  <a:gd name="T26" fmla="*/ 202 w 457"/>
                  <a:gd name="T27" fmla="*/ 414 h 723"/>
                  <a:gd name="T28" fmla="*/ 175 w 457"/>
                  <a:gd name="T29" fmla="*/ 421 h 723"/>
                  <a:gd name="T30" fmla="*/ 165 w 457"/>
                  <a:gd name="T31" fmla="*/ 436 h 723"/>
                  <a:gd name="T32" fmla="*/ 202 w 457"/>
                  <a:gd name="T33" fmla="*/ 437 h 723"/>
                  <a:gd name="T34" fmla="*/ 174 w 457"/>
                  <a:gd name="T35" fmla="*/ 456 h 723"/>
                  <a:gd name="T36" fmla="*/ 135 w 457"/>
                  <a:gd name="T37" fmla="*/ 499 h 723"/>
                  <a:gd name="T38" fmla="*/ 109 w 457"/>
                  <a:gd name="T39" fmla="*/ 533 h 723"/>
                  <a:gd name="T40" fmla="*/ 87 w 457"/>
                  <a:gd name="T41" fmla="*/ 564 h 723"/>
                  <a:gd name="T42" fmla="*/ 57 w 457"/>
                  <a:gd name="T43" fmla="*/ 585 h 723"/>
                  <a:gd name="T44" fmla="*/ 25 w 457"/>
                  <a:gd name="T45" fmla="*/ 605 h 723"/>
                  <a:gd name="T46" fmla="*/ 9 w 457"/>
                  <a:gd name="T47" fmla="*/ 632 h 723"/>
                  <a:gd name="T48" fmla="*/ 4 w 457"/>
                  <a:gd name="T49" fmla="*/ 664 h 723"/>
                  <a:gd name="T50" fmla="*/ 20 w 457"/>
                  <a:gd name="T51" fmla="*/ 675 h 723"/>
                  <a:gd name="T52" fmla="*/ 15 w 457"/>
                  <a:gd name="T53" fmla="*/ 687 h 723"/>
                  <a:gd name="T54" fmla="*/ 32 w 457"/>
                  <a:gd name="T55" fmla="*/ 715 h 723"/>
                  <a:gd name="T56" fmla="*/ 102 w 457"/>
                  <a:gd name="T57" fmla="*/ 681 h 723"/>
                  <a:gd name="T58" fmla="*/ 123 w 457"/>
                  <a:gd name="T59" fmla="*/ 688 h 723"/>
                  <a:gd name="T60" fmla="*/ 135 w 457"/>
                  <a:gd name="T61" fmla="*/ 644 h 723"/>
                  <a:gd name="T62" fmla="*/ 131 w 457"/>
                  <a:gd name="T63" fmla="*/ 588 h 723"/>
                  <a:gd name="T64" fmla="*/ 162 w 457"/>
                  <a:gd name="T65" fmla="*/ 548 h 723"/>
                  <a:gd name="T66" fmla="*/ 184 w 457"/>
                  <a:gd name="T67" fmla="*/ 497 h 723"/>
                  <a:gd name="T68" fmla="*/ 206 w 457"/>
                  <a:gd name="T69" fmla="*/ 452 h 723"/>
                  <a:gd name="T70" fmla="*/ 255 w 457"/>
                  <a:gd name="T71" fmla="*/ 427 h 723"/>
                  <a:gd name="T72" fmla="*/ 290 w 457"/>
                  <a:gd name="T73" fmla="*/ 403 h 723"/>
                  <a:gd name="T74" fmla="*/ 352 w 457"/>
                  <a:gd name="T75" fmla="*/ 422 h 723"/>
                  <a:gd name="T76" fmla="*/ 392 w 457"/>
                  <a:gd name="T77" fmla="*/ 381 h 723"/>
                  <a:gd name="T78" fmla="*/ 432 w 457"/>
                  <a:gd name="T79" fmla="*/ 399 h 723"/>
                  <a:gd name="T80" fmla="*/ 127 w 457"/>
                  <a:gd name="T81" fmla="*/ 52 h 723"/>
                  <a:gd name="T82" fmla="*/ 170 w 457"/>
                  <a:gd name="T83" fmla="*/ 77 h 723"/>
                  <a:gd name="T84" fmla="*/ 202 w 457"/>
                  <a:gd name="T85" fmla="*/ 84 h 723"/>
                  <a:gd name="T86" fmla="*/ 205 w 457"/>
                  <a:gd name="T87" fmla="*/ 108 h 723"/>
                  <a:gd name="T88" fmla="*/ 174 w 457"/>
                  <a:gd name="T89" fmla="*/ 136 h 723"/>
                  <a:gd name="T90" fmla="*/ 209 w 457"/>
                  <a:gd name="T91" fmla="*/ 150 h 723"/>
                  <a:gd name="T92" fmla="*/ 250 w 457"/>
                  <a:gd name="T93" fmla="*/ 81 h 723"/>
                  <a:gd name="T94" fmla="*/ 284 w 457"/>
                  <a:gd name="T95" fmla="*/ 99 h 723"/>
                  <a:gd name="T96" fmla="*/ 330 w 457"/>
                  <a:gd name="T97" fmla="*/ 117 h 723"/>
                  <a:gd name="T98" fmla="*/ 315 w 457"/>
                  <a:gd name="T99" fmla="*/ 94 h 723"/>
                  <a:gd name="T100" fmla="*/ 275 w 457"/>
                  <a:gd name="T101" fmla="*/ 61 h 723"/>
                  <a:gd name="T102" fmla="*/ 236 w 457"/>
                  <a:gd name="T103" fmla="*/ 40 h 723"/>
                  <a:gd name="T104" fmla="*/ 198 w 457"/>
                  <a:gd name="T105" fmla="*/ 19 h 723"/>
                  <a:gd name="T106" fmla="*/ 183 w 457"/>
                  <a:gd name="T107" fmla="*/ 40 h 723"/>
                  <a:gd name="T108" fmla="*/ 146 w 457"/>
                  <a:gd name="T109" fmla="*/ 38 h 723"/>
                  <a:gd name="T110" fmla="*/ 123 w 457"/>
                  <a:gd name="T111" fmla="*/ 30 h 723"/>
                  <a:gd name="T112" fmla="*/ 111 w 457"/>
                  <a:gd name="T113" fmla="*/ 84 h 723"/>
                  <a:gd name="T114" fmla="*/ 111 w 457"/>
                  <a:gd name="T115" fmla="*/ 84 h 723"/>
                  <a:gd name="T116" fmla="*/ 261 w 457"/>
                  <a:gd name="T117" fmla="*/ 42 h 723"/>
                  <a:gd name="T118" fmla="*/ 366 w 457"/>
                  <a:gd name="T119" fmla="*/ 39 h 723"/>
                  <a:gd name="T120" fmla="*/ 320 w 457"/>
                  <a:gd name="T121" fmla="*/ 15 h 723"/>
                  <a:gd name="T122" fmla="*/ 278 w 457"/>
                  <a:gd name="T123" fmla="*/ 12 h 723"/>
                  <a:gd name="T124" fmla="*/ 247 w 457"/>
                  <a:gd name="T125" fmla="*/ 15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57" h="723">
                    <a:moveTo>
                      <a:pt x="443" y="386"/>
                    </a:moveTo>
                    <a:cubicBezTo>
                      <a:pt x="442" y="390"/>
                      <a:pt x="435" y="390"/>
                      <a:pt x="435" y="386"/>
                    </a:cubicBezTo>
                    <a:cubicBezTo>
                      <a:pt x="435" y="382"/>
                      <a:pt x="424" y="379"/>
                      <a:pt x="423" y="377"/>
                    </a:cubicBezTo>
                    <a:cubicBezTo>
                      <a:pt x="423" y="375"/>
                      <a:pt x="428" y="375"/>
                      <a:pt x="432" y="378"/>
                    </a:cubicBezTo>
                    <a:cubicBezTo>
                      <a:pt x="436" y="380"/>
                      <a:pt x="439" y="378"/>
                      <a:pt x="444" y="374"/>
                    </a:cubicBezTo>
                    <a:cubicBezTo>
                      <a:pt x="449" y="369"/>
                      <a:pt x="455" y="373"/>
                      <a:pt x="456" y="369"/>
                    </a:cubicBezTo>
                    <a:cubicBezTo>
                      <a:pt x="457" y="365"/>
                      <a:pt x="448" y="363"/>
                      <a:pt x="447" y="360"/>
                    </a:cubicBezTo>
                    <a:cubicBezTo>
                      <a:pt x="445" y="358"/>
                      <a:pt x="439" y="355"/>
                      <a:pt x="434" y="356"/>
                    </a:cubicBezTo>
                    <a:cubicBezTo>
                      <a:pt x="428" y="357"/>
                      <a:pt x="428" y="355"/>
                      <a:pt x="424" y="351"/>
                    </a:cubicBezTo>
                    <a:cubicBezTo>
                      <a:pt x="421" y="348"/>
                      <a:pt x="410" y="354"/>
                      <a:pt x="410" y="361"/>
                    </a:cubicBezTo>
                    <a:cubicBezTo>
                      <a:pt x="410" y="368"/>
                      <a:pt x="404" y="366"/>
                      <a:pt x="406" y="362"/>
                    </a:cubicBezTo>
                    <a:cubicBezTo>
                      <a:pt x="409" y="359"/>
                      <a:pt x="403" y="354"/>
                      <a:pt x="408" y="353"/>
                    </a:cubicBezTo>
                    <a:cubicBezTo>
                      <a:pt x="414" y="351"/>
                      <a:pt x="411" y="343"/>
                      <a:pt x="401" y="343"/>
                    </a:cubicBezTo>
                    <a:cubicBezTo>
                      <a:pt x="391" y="342"/>
                      <a:pt x="388" y="350"/>
                      <a:pt x="390" y="353"/>
                    </a:cubicBezTo>
                    <a:cubicBezTo>
                      <a:pt x="392" y="355"/>
                      <a:pt x="384" y="366"/>
                      <a:pt x="380" y="366"/>
                    </a:cubicBezTo>
                    <a:cubicBezTo>
                      <a:pt x="376" y="366"/>
                      <a:pt x="380" y="357"/>
                      <a:pt x="380" y="351"/>
                    </a:cubicBezTo>
                    <a:cubicBezTo>
                      <a:pt x="380" y="346"/>
                      <a:pt x="376" y="349"/>
                      <a:pt x="369" y="357"/>
                    </a:cubicBezTo>
                    <a:cubicBezTo>
                      <a:pt x="361" y="366"/>
                      <a:pt x="356" y="373"/>
                      <a:pt x="352" y="374"/>
                    </a:cubicBezTo>
                    <a:cubicBezTo>
                      <a:pt x="348" y="375"/>
                      <a:pt x="348" y="367"/>
                      <a:pt x="355" y="363"/>
                    </a:cubicBezTo>
                    <a:cubicBezTo>
                      <a:pt x="362" y="359"/>
                      <a:pt x="362" y="349"/>
                      <a:pt x="366" y="349"/>
                    </a:cubicBezTo>
                    <a:cubicBezTo>
                      <a:pt x="371" y="349"/>
                      <a:pt x="371" y="344"/>
                      <a:pt x="364" y="343"/>
                    </a:cubicBezTo>
                    <a:cubicBezTo>
                      <a:pt x="358" y="341"/>
                      <a:pt x="357" y="348"/>
                      <a:pt x="355" y="350"/>
                    </a:cubicBezTo>
                    <a:cubicBezTo>
                      <a:pt x="352" y="353"/>
                      <a:pt x="342" y="347"/>
                      <a:pt x="342" y="349"/>
                    </a:cubicBezTo>
                    <a:cubicBezTo>
                      <a:pt x="342" y="351"/>
                      <a:pt x="336" y="352"/>
                      <a:pt x="339" y="356"/>
                    </a:cubicBezTo>
                    <a:cubicBezTo>
                      <a:pt x="342" y="360"/>
                      <a:pt x="338" y="363"/>
                      <a:pt x="335" y="358"/>
                    </a:cubicBezTo>
                    <a:cubicBezTo>
                      <a:pt x="332" y="354"/>
                      <a:pt x="326" y="357"/>
                      <a:pt x="323" y="362"/>
                    </a:cubicBezTo>
                    <a:cubicBezTo>
                      <a:pt x="320" y="368"/>
                      <a:pt x="315" y="367"/>
                      <a:pt x="319" y="369"/>
                    </a:cubicBezTo>
                    <a:cubicBezTo>
                      <a:pt x="322" y="371"/>
                      <a:pt x="321" y="378"/>
                      <a:pt x="317" y="379"/>
                    </a:cubicBezTo>
                    <a:cubicBezTo>
                      <a:pt x="312" y="381"/>
                      <a:pt x="314" y="367"/>
                      <a:pt x="310" y="368"/>
                    </a:cubicBezTo>
                    <a:cubicBezTo>
                      <a:pt x="307" y="369"/>
                      <a:pt x="309" y="361"/>
                      <a:pt x="314" y="361"/>
                    </a:cubicBezTo>
                    <a:cubicBezTo>
                      <a:pt x="319" y="361"/>
                      <a:pt x="324" y="354"/>
                      <a:pt x="323" y="352"/>
                    </a:cubicBezTo>
                    <a:cubicBezTo>
                      <a:pt x="322" y="349"/>
                      <a:pt x="317" y="350"/>
                      <a:pt x="317" y="354"/>
                    </a:cubicBezTo>
                    <a:cubicBezTo>
                      <a:pt x="317" y="357"/>
                      <a:pt x="309" y="357"/>
                      <a:pt x="303" y="356"/>
                    </a:cubicBezTo>
                    <a:cubicBezTo>
                      <a:pt x="296" y="356"/>
                      <a:pt x="296" y="364"/>
                      <a:pt x="304" y="368"/>
                    </a:cubicBezTo>
                    <a:cubicBezTo>
                      <a:pt x="311" y="372"/>
                      <a:pt x="302" y="375"/>
                      <a:pt x="299" y="372"/>
                    </a:cubicBezTo>
                    <a:cubicBezTo>
                      <a:pt x="295" y="369"/>
                      <a:pt x="289" y="370"/>
                      <a:pt x="285" y="372"/>
                    </a:cubicBezTo>
                    <a:cubicBezTo>
                      <a:pt x="282" y="374"/>
                      <a:pt x="295" y="379"/>
                      <a:pt x="295" y="381"/>
                    </a:cubicBezTo>
                    <a:cubicBezTo>
                      <a:pt x="296" y="383"/>
                      <a:pt x="289" y="378"/>
                      <a:pt x="287" y="380"/>
                    </a:cubicBezTo>
                    <a:cubicBezTo>
                      <a:pt x="285" y="382"/>
                      <a:pt x="278" y="379"/>
                      <a:pt x="278" y="374"/>
                    </a:cubicBezTo>
                    <a:cubicBezTo>
                      <a:pt x="277" y="370"/>
                      <a:pt x="265" y="376"/>
                      <a:pt x="272" y="378"/>
                    </a:cubicBezTo>
                    <a:cubicBezTo>
                      <a:pt x="278" y="379"/>
                      <a:pt x="276" y="383"/>
                      <a:pt x="276" y="389"/>
                    </a:cubicBezTo>
                    <a:cubicBezTo>
                      <a:pt x="276" y="395"/>
                      <a:pt x="269" y="390"/>
                      <a:pt x="270" y="385"/>
                    </a:cubicBezTo>
                    <a:cubicBezTo>
                      <a:pt x="272" y="380"/>
                      <a:pt x="265" y="381"/>
                      <a:pt x="260" y="385"/>
                    </a:cubicBezTo>
                    <a:cubicBezTo>
                      <a:pt x="255" y="388"/>
                      <a:pt x="261" y="379"/>
                      <a:pt x="259" y="374"/>
                    </a:cubicBezTo>
                    <a:cubicBezTo>
                      <a:pt x="257" y="370"/>
                      <a:pt x="252" y="374"/>
                      <a:pt x="247" y="375"/>
                    </a:cubicBezTo>
                    <a:cubicBezTo>
                      <a:pt x="241" y="377"/>
                      <a:pt x="238" y="377"/>
                      <a:pt x="242" y="380"/>
                    </a:cubicBezTo>
                    <a:cubicBezTo>
                      <a:pt x="245" y="384"/>
                      <a:pt x="245" y="389"/>
                      <a:pt x="240" y="388"/>
                    </a:cubicBezTo>
                    <a:cubicBezTo>
                      <a:pt x="236" y="388"/>
                      <a:pt x="234" y="388"/>
                      <a:pt x="234" y="393"/>
                    </a:cubicBezTo>
                    <a:cubicBezTo>
                      <a:pt x="235" y="397"/>
                      <a:pt x="229" y="397"/>
                      <a:pt x="228" y="393"/>
                    </a:cubicBezTo>
                    <a:cubicBezTo>
                      <a:pt x="228" y="390"/>
                      <a:pt x="219" y="391"/>
                      <a:pt x="216" y="395"/>
                    </a:cubicBezTo>
                    <a:cubicBezTo>
                      <a:pt x="214" y="399"/>
                      <a:pt x="206" y="402"/>
                      <a:pt x="207" y="407"/>
                    </a:cubicBezTo>
                    <a:cubicBezTo>
                      <a:pt x="208" y="412"/>
                      <a:pt x="214" y="405"/>
                      <a:pt x="218" y="406"/>
                    </a:cubicBezTo>
                    <a:cubicBezTo>
                      <a:pt x="223" y="408"/>
                      <a:pt x="218" y="410"/>
                      <a:pt x="221" y="412"/>
                    </a:cubicBezTo>
                    <a:cubicBezTo>
                      <a:pt x="223" y="415"/>
                      <a:pt x="223" y="421"/>
                      <a:pt x="219" y="417"/>
                    </a:cubicBezTo>
                    <a:cubicBezTo>
                      <a:pt x="215" y="414"/>
                      <a:pt x="211" y="413"/>
                      <a:pt x="210" y="418"/>
                    </a:cubicBezTo>
                    <a:cubicBezTo>
                      <a:pt x="209" y="424"/>
                      <a:pt x="205" y="417"/>
                      <a:pt x="202" y="414"/>
                    </a:cubicBezTo>
                    <a:cubicBezTo>
                      <a:pt x="199" y="410"/>
                      <a:pt x="196" y="421"/>
                      <a:pt x="192" y="418"/>
                    </a:cubicBezTo>
                    <a:cubicBezTo>
                      <a:pt x="189" y="416"/>
                      <a:pt x="199" y="408"/>
                      <a:pt x="197" y="404"/>
                    </a:cubicBezTo>
                    <a:cubicBezTo>
                      <a:pt x="194" y="400"/>
                      <a:pt x="192" y="406"/>
                      <a:pt x="186" y="412"/>
                    </a:cubicBezTo>
                    <a:cubicBezTo>
                      <a:pt x="180" y="418"/>
                      <a:pt x="172" y="418"/>
                      <a:pt x="175" y="421"/>
                    </a:cubicBezTo>
                    <a:cubicBezTo>
                      <a:pt x="178" y="423"/>
                      <a:pt x="169" y="425"/>
                      <a:pt x="167" y="430"/>
                    </a:cubicBezTo>
                    <a:cubicBezTo>
                      <a:pt x="166" y="435"/>
                      <a:pt x="154" y="437"/>
                      <a:pt x="146" y="442"/>
                    </a:cubicBezTo>
                    <a:cubicBezTo>
                      <a:pt x="138" y="447"/>
                      <a:pt x="147" y="447"/>
                      <a:pt x="152" y="442"/>
                    </a:cubicBezTo>
                    <a:cubicBezTo>
                      <a:pt x="156" y="438"/>
                      <a:pt x="158" y="440"/>
                      <a:pt x="165" y="436"/>
                    </a:cubicBezTo>
                    <a:cubicBezTo>
                      <a:pt x="172" y="432"/>
                      <a:pt x="179" y="428"/>
                      <a:pt x="182" y="430"/>
                    </a:cubicBezTo>
                    <a:cubicBezTo>
                      <a:pt x="185" y="432"/>
                      <a:pt x="189" y="433"/>
                      <a:pt x="192" y="428"/>
                    </a:cubicBezTo>
                    <a:cubicBezTo>
                      <a:pt x="196" y="423"/>
                      <a:pt x="200" y="424"/>
                      <a:pt x="203" y="427"/>
                    </a:cubicBezTo>
                    <a:cubicBezTo>
                      <a:pt x="207" y="430"/>
                      <a:pt x="198" y="433"/>
                      <a:pt x="202" y="437"/>
                    </a:cubicBezTo>
                    <a:cubicBezTo>
                      <a:pt x="206" y="441"/>
                      <a:pt x="197" y="443"/>
                      <a:pt x="197" y="440"/>
                    </a:cubicBezTo>
                    <a:cubicBezTo>
                      <a:pt x="197" y="436"/>
                      <a:pt x="192" y="433"/>
                      <a:pt x="190" y="436"/>
                    </a:cubicBezTo>
                    <a:cubicBezTo>
                      <a:pt x="188" y="440"/>
                      <a:pt x="185" y="443"/>
                      <a:pt x="181" y="444"/>
                    </a:cubicBezTo>
                    <a:cubicBezTo>
                      <a:pt x="178" y="444"/>
                      <a:pt x="174" y="450"/>
                      <a:pt x="174" y="456"/>
                    </a:cubicBezTo>
                    <a:cubicBezTo>
                      <a:pt x="174" y="463"/>
                      <a:pt x="168" y="456"/>
                      <a:pt x="168" y="462"/>
                    </a:cubicBezTo>
                    <a:cubicBezTo>
                      <a:pt x="167" y="467"/>
                      <a:pt x="159" y="477"/>
                      <a:pt x="152" y="484"/>
                    </a:cubicBezTo>
                    <a:cubicBezTo>
                      <a:pt x="144" y="491"/>
                      <a:pt x="151" y="493"/>
                      <a:pt x="149" y="497"/>
                    </a:cubicBezTo>
                    <a:cubicBezTo>
                      <a:pt x="147" y="501"/>
                      <a:pt x="138" y="497"/>
                      <a:pt x="135" y="499"/>
                    </a:cubicBezTo>
                    <a:cubicBezTo>
                      <a:pt x="132" y="501"/>
                      <a:pt x="137" y="512"/>
                      <a:pt x="133" y="515"/>
                    </a:cubicBezTo>
                    <a:cubicBezTo>
                      <a:pt x="129" y="519"/>
                      <a:pt x="133" y="524"/>
                      <a:pt x="133" y="527"/>
                    </a:cubicBezTo>
                    <a:cubicBezTo>
                      <a:pt x="133" y="531"/>
                      <a:pt x="123" y="525"/>
                      <a:pt x="122" y="529"/>
                    </a:cubicBezTo>
                    <a:cubicBezTo>
                      <a:pt x="121" y="533"/>
                      <a:pt x="112" y="532"/>
                      <a:pt x="109" y="533"/>
                    </a:cubicBezTo>
                    <a:cubicBezTo>
                      <a:pt x="107" y="534"/>
                      <a:pt x="115" y="540"/>
                      <a:pt x="119" y="544"/>
                    </a:cubicBezTo>
                    <a:cubicBezTo>
                      <a:pt x="124" y="548"/>
                      <a:pt x="115" y="550"/>
                      <a:pt x="114" y="546"/>
                    </a:cubicBezTo>
                    <a:cubicBezTo>
                      <a:pt x="113" y="542"/>
                      <a:pt x="106" y="549"/>
                      <a:pt x="98" y="553"/>
                    </a:cubicBezTo>
                    <a:cubicBezTo>
                      <a:pt x="90" y="556"/>
                      <a:pt x="94" y="563"/>
                      <a:pt x="87" y="564"/>
                    </a:cubicBezTo>
                    <a:cubicBezTo>
                      <a:pt x="81" y="564"/>
                      <a:pt x="83" y="574"/>
                      <a:pt x="79" y="577"/>
                    </a:cubicBezTo>
                    <a:cubicBezTo>
                      <a:pt x="75" y="580"/>
                      <a:pt x="76" y="570"/>
                      <a:pt x="69" y="569"/>
                    </a:cubicBezTo>
                    <a:cubicBezTo>
                      <a:pt x="63" y="569"/>
                      <a:pt x="63" y="574"/>
                      <a:pt x="67" y="579"/>
                    </a:cubicBezTo>
                    <a:cubicBezTo>
                      <a:pt x="71" y="585"/>
                      <a:pt x="61" y="581"/>
                      <a:pt x="57" y="585"/>
                    </a:cubicBezTo>
                    <a:cubicBezTo>
                      <a:pt x="54" y="590"/>
                      <a:pt x="43" y="588"/>
                      <a:pt x="40" y="592"/>
                    </a:cubicBezTo>
                    <a:cubicBezTo>
                      <a:pt x="38" y="596"/>
                      <a:pt x="48" y="596"/>
                      <a:pt x="50" y="599"/>
                    </a:cubicBezTo>
                    <a:cubicBezTo>
                      <a:pt x="51" y="602"/>
                      <a:pt x="40" y="600"/>
                      <a:pt x="35" y="599"/>
                    </a:cubicBezTo>
                    <a:cubicBezTo>
                      <a:pt x="29" y="598"/>
                      <a:pt x="30" y="606"/>
                      <a:pt x="25" y="605"/>
                    </a:cubicBezTo>
                    <a:cubicBezTo>
                      <a:pt x="20" y="604"/>
                      <a:pt x="14" y="610"/>
                      <a:pt x="17" y="613"/>
                    </a:cubicBezTo>
                    <a:cubicBezTo>
                      <a:pt x="21" y="617"/>
                      <a:pt x="14" y="617"/>
                      <a:pt x="11" y="615"/>
                    </a:cubicBezTo>
                    <a:cubicBezTo>
                      <a:pt x="7" y="613"/>
                      <a:pt x="4" y="618"/>
                      <a:pt x="3" y="623"/>
                    </a:cubicBezTo>
                    <a:cubicBezTo>
                      <a:pt x="1" y="627"/>
                      <a:pt x="10" y="630"/>
                      <a:pt x="9" y="632"/>
                    </a:cubicBezTo>
                    <a:cubicBezTo>
                      <a:pt x="9" y="634"/>
                      <a:pt x="3" y="637"/>
                      <a:pt x="7" y="638"/>
                    </a:cubicBezTo>
                    <a:cubicBezTo>
                      <a:pt x="12" y="639"/>
                      <a:pt x="9" y="644"/>
                      <a:pt x="5" y="645"/>
                    </a:cubicBezTo>
                    <a:cubicBezTo>
                      <a:pt x="2" y="646"/>
                      <a:pt x="2" y="649"/>
                      <a:pt x="5" y="653"/>
                    </a:cubicBezTo>
                    <a:cubicBezTo>
                      <a:pt x="9" y="657"/>
                      <a:pt x="0" y="658"/>
                      <a:pt x="4" y="664"/>
                    </a:cubicBezTo>
                    <a:cubicBezTo>
                      <a:pt x="8" y="670"/>
                      <a:pt x="11" y="662"/>
                      <a:pt x="13" y="667"/>
                    </a:cubicBezTo>
                    <a:cubicBezTo>
                      <a:pt x="15" y="671"/>
                      <a:pt x="20" y="667"/>
                      <a:pt x="26" y="662"/>
                    </a:cubicBezTo>
                    <a:cubicBezTo>
                      <a:pt x="32" y="657"/>
                      <a:pt x="34" y="668"/>
                      <a:pt x="29" y="668"/>
                    </a:cubicBezTo>
                    <a:cubicBezTo>
                      <a:pt x="24" y="667"/>
                      <a:pt x="19" y="670"/>
                      <a:pt x="20" y="675"/>
                    </a:cubicBezTo>
                    <a:cubicBezTo>
                      <a:pt x="21" y="680"/>
                      <a:pt x="12" y="679"/>
                      <a:pt x="13" y="673"/>
                    </a:cubicBezTo>
                    <a:cubicBezTo>
                      <a:pt x="13" y="667"/>
                      <a:pt x="3" y="674"/>
                      <a:pt x="7" y="678"/>
                    </a:cubicBezTo>
                    <a:cubicBezTo>
                      <a:pt x="10" y="682"/>
                      <a:pt x="5" y="685"/>
                      <a:pt x="5" y="689"/>
                    </a:cubicBezTo>
                    <a:cubicBezTo>
                      <a:pt x="5" y="693"/>
                      <a:pt x="12" y="692"/>
                      <a:pt x="15" y="687"/>
                    </a:cubicBezTo>
                    <a:cubicBezTo>
                      <a:pt x="18" y="683"/>
                      <a:pt x="23" y="684"/>
                      <a:pt x="25" y="688"/>
                    </a:cubicBezTo>
                    <a:cubicBezTo>
                      <a:pt x="27" y="693"/>
                      <a:pt x="20" y="689"/>
                      <a:pt x="20" y="695"/>
                    </a:cubicBezTo>
                    <a:cubicBezTo>
                      <a:pt x="20" y="701"/>
                      <a:pt x="16" y="696"/>
                      <a:pt x="13" y="701"/>
                    </a:cubicBezTo>
                    <a:cubicBezTo>
                      <a:pt x="10" y="706"/>
                      <a:pt x="26" y="714"/>
                      <a:pt x="32" y="715"/>
                    </a:cubicBezTo>
                    <a:cubicBezTo>
                      <a:pt x="37" y="717"/>
                      <a:pt x="42" y="723"/>
                      <a:pt x="52" y="721"/>
                    </a:cubicBezTo>
                    <a:cubicBezTo>
                      <a:pt x="63" y="719"/>
                      <a:pt x="82" y="700"/>
                      <a:pt x="85" y="697"/>
                    </a:cubicBezTo>
                    <a:cubicBezTo>
                      <a:pt x="88" y="693"/>
                      <a:pt x="93" y="697"/>
                      <a:pt x="97" y="694"/>
                    </a:cubicBezTo>
                    <a:cubicBezTo>
                      <a:pt x="101" y="691"/>
                      <a:pt x="99" y="683"/>
                      <a:pt x="102" y="681"/>
                    </a:cubicBezTo>
                    <a:cubicBezTo>
                      <a:pt x="105" y="680"/>
                      <a:pt x="106" y="690"/>
                      <a:pt x="109" y="691"/>
                    </a:cubicBezTo>
                    <a:cubicBezTo>
                      <a:pt x="111" y="692"/>
                      <a:pt x="113" y="694"/>
                      <a:pt x="113" y="699"/>
                    </a:cubicBezTo>
                    <a:cubicBezTo>
                      <a:pt x="115" y="699"/>
                      <a:pt x="117" y="699"/>
                      <a:pt x="118" y="700"/>
                    </a:cubicBezTo>
                    <a:cubicBezTo>
                      <a:pt x="122" y="702"/>
                      <a:pt x="123" y="691"/>
                      <a:pt x="123" y="688"/>
                    </a:cubicBezTo>
                    <a:cubicBezTo>
                      <a:pt x="123" y="685"/>
                      <a:pt x="126" y="678"/>
                      <a:pt x="125" y="674"/>
                    </a:cubicBezTo>
                    <a:cubicBezTo>
                      <a:pt x="124" y="670"/>
                      <a:pt x="135" y="673"/>
                      <a:pt x="137" y="670"/>
                    </a:cubicBezTo>
                    <a:cubicBezTo>
                      <a:pt x="138" y="666"/>
                      <a:pt x="139" y="654"/>
                      <a:pt x="136" y="653"/>
                    </a:cubicBezTo>
                    <a:cubicBezTo>
                      <a:pt x="133" y="651"/>
                      <a:pt x="132" y="644"/>
                      <a:pt x="135" y="644"/>
                    </a:cubicBezTo>
                    <a:cubicBezTo>
                      <a:pt x="138" y="644"/>
                      <a:pt x="143" y="642"/>
                      <a:pt x="142" y="635"/>
                    </a:cubicBezTo>
                    <a:cubicBezTo>
                      <a:pt x="141" y="629"/>
                      <a:pt x="131" y="629"/>
                      <a:pt x="130" y="623"/>
                    </a:cubicBezTo>
                    <a:cubicBezTo>
                      <a:pt x="129" y="616"/>
                      <a:pt x="135" y="614"/>
                      <a:pt x="131" y="606"/>
                    </a:cubicBezTo>
                    <a:cubicBezTo>
                      <a:pt x="127" y="598"/>
                      <a:pt x="133" y="593"/>
                      <a:pt x="131" y="588"/>
                    </a:cubicBezTo>
                    <a:cubicBezTo>
                      <a:pt x="129" y="584"/>
                      <a:pt x="128" y="579"/>
                      <a:pt x="133" y="571"/>
                    </a:cubicBezTo>
                    <a:cubicBezTo>
                      <a:pt x="138" y="562"/>
                      <a:pt x="147" y="558"/>
                      <a:pt x="150" y="559"/>
                    </a:cubicBezTo>
                    <a:cubicBezTo>
                      <a:pt x="154" y="560"/>
                      <a:pt x="159" y="563"/>
                      <a:pt x="162" y="558"/>
                    </a:cubicBezTo>
                    <a:cubicBezTo>
                      <a:pt x="164" y="553"/>
                      <a:pt x="164" y="549"/>
                      <a:pt x="162" y="548"/>
                    </a:cubicBezTo>
                    <a:cubicBezTo>
                      <a:pt x="159" y="547"/>
                      <a:pt x="153" y="546"/>
                      <a:pt x="158" y="539"/>
                    </a:cubicBezTo>
                    <a:cubicBezTo>
                      <a:pt x="163" y="532"/>
                      <a:pt x="169" y="524"/>
                      <a:pt x="169" y="516"/>
                    </a:cubicBezTo>
                    <a:cubicBezTo>
                      <a:pt x="170" y="509"/>
                      <a:pt x="168" y="503"/>
                      <a:pt x="170" y="500"/>
                    </a:cubicBezTo>
                    <a:cubicBezTo>
                      <a:pt x="173" y="498"/>
                      <a:pt x="179" y="500"/>
                      <a:pt x="184" y="497"/>
                    </a:cubicBezTo>
                    <a:cubicBezTo>
                      <a:pt x="189" y="494"/>
                      <a:pt x="185" y="489"/>
                      <a:pt x="187" y="487"/>
                    </a:cubicBezTo>
                    <a:cubicBezTo>
                      <a:pt x="190" y="484"/>
                      <a:pt x="193" y="476"/>
                      <a:pt x="196" y="474"/>
                    </a:cubicBezTo>
                    <a:cubicBezTo>
                      <a:pt x="200" y="471"/>
                      <a:pt x="203" y="468"/>
                      <a:pt x="200" y="464"/>
                    </a:cubicBezTo>
                    <a:cubicBezTo>
                      <a:pt x="198" y="461"/>
                      <a:pt x="206" y="458"/>
                      <a:pt x="206" y="452"/>
                    </a:cubicBezTo>
                    <a:cubicBezTo>
                      <a:pt x="206" y="446"/>
                      <a:pt x="214" y="442"/>
                      <a:pt x="219" y="442"/>
                    </a:cubicBezTo>
                    <a:cubicBezTo>
                      <a:pt x="224" y="442"/>
                      <a:pt x="232" y="442"/>
                      <a:pt x="232" y="437"/>
                    </a:cubicBezTo>
                    <a:cubicBezTo>
                      <a:pt x="232" y="432"/>
                      <a:pt x="229" y="421"/>
                      <a:pt x="237" y="424"/>
                    </a:cubicBezTo>
                    <a:cubicBezTo>
                      <a:pt x="244" y="427"/>
                      <a:pt x="250" y="423"/>
                      <a:pt x="255" y="427"/>
                    </a:cubicBezTo>
                    <a:cubicBezTo>
                      <a:pt x="260" y="432"/>
                      <a:pt x="267" y="431"/>
                      <a:pt x="267" y="424"/>
                    </a:cubicBezTo>
                    <a:cubicBezTo>
                      <a:pt x="267" y="417"/>
                      <a:pt x="269" y="407"/>
                      <a:pt x="277" y="411"/>
                    </a:cubicBezTo>
                    <a:cubicBezTo>
                      <a:pt x="277" y="411"/>
                      <a:pt x="278" y="411"/>
                      <a:pt x="278" y="412"/>
                    </a:cubicBezTo>
                    <a:cubicBezTo>
                      <a:pt x="281" y="406"/>
                      <a:pt x="286" y="403"/>
                      <a:pt x="290" y="403"/>
                    </a:cubicBezTo>
                    <a:cubicBezTo>
                      <a:pt x="297" y="404"/>
                      <a:pt x="301" y="416"/>
                      <a:pt x="309" y="417"/>
                    </a:cubicBezTo>
                    <a:cubicBezTo>
                      <a:pt x="318" y="419"/>
                      <a:pt x="326" y="422"/>
                      <a:pt x="329" y="418"/>
                    </a:cubicBezTo>
                    <a:cubicBezTo>
                      <a:pt x="331" y="414"/>
                      <a:pt x="337" y="421"/>
                      <a:pt x="342" y="419"/>
                    </a:cubicBezTo>
                    <a:cubicBezTo>
                      <a:pt x="347" y="417"/>
                      <a:pt x="347" y="428"/>
                      <a:pt x="352" y="422"/>
                    </a:cubicBezTo>
                    <a:cubicBezTo>
                      <a:pt x="357" y="415"/>
                      <a:pt x="351" y="411"/>
                      <a:pt x="360" y="412"/>
                    </a:cubicBezTo>
                    <a:cubicBezTo>
                      <a:pt x="368" y="412"/>
                      <a:pt x="363" y="402"/>
                      <a:pt x="363" y="396"/>
                    </a:cubicBezTo>
                    <a:cubicBezTo>
                      <a:pt x="363" y="391"/>
                      <a:pt x="374" y="390"/>
                      <a:pt x="374" y="385"/>
                    </a:cubicBezTo>
                    <a:cubicBezTo>
                      <a:pt x="374" y="380"/>
                      <a:pt x="389" y="384"/>
                      <a:pt x="392" y="381"/>
                    </a:cubicBezTo>
                    <a:cubicBezTo>
                      <a:pt x="394" y="377"/>
                      <a:pt x="402" y="375"/>
                      <a:pt x="406" y="381"/>
                    </a:cubicBezTo>
                    <a:cubicBezTo>
                      <a:pt x="409" y="386"/>
                      <a:pt x="423" y="388"/>
                      <a:pt x="424" y="393"/>
                    </a:cubicBezTo>
                    <a:cubicBezTo>
                      <a:pt x="425" y="396"/>
                      <a:pt x="424" y="399"/>
                      <a:pt x="424" y="403"/>
                    </a:cubicBezTo>
                    <a:cubicBezTo>
                      <a:pt x="427" y="401"/>
                      <a:pt x="429" y="399"/>
                      <a:pt x="432" y="399"/>
                    </a:cubicBezTo>
                    <a:cubicBezTo>
                      <a:pt x="438" y="399"/>
                      <a:pt x="442" y="391"/>
                      <a:pt x="447" y="392"/>
                    </a:cubicBezTo>
                    <a:cubicBezTo>
                      <a:pt x="451" y="393"/>
                      <a:pt x="455" y="392"/>
                      <a:pt x="456" y="386"/>
                    </a:cubicBezTo>
                    <a:cubicBezTo>
                      <a:pt x="452" y="383"/>
                      <a:pt x="444" y="383"/>
                      <a:pt x="443" y="386"/>
                    </a:cubicBezTo>
                    <a:close/>
                    <a:moveTo>
                      <a:pt x="127" y="52"/>
                    </a:moveTo>
                    <a:cubicBezTo>
                      <a:pt x="135" y="54"/>
                      <a:pt x="120" y="62"/>
                      <a:pt x="117" y="69"/>
                    </a:cubicBezTo>
                    <a:cubicBezTo>
                      <a:pt x="115" y="77"/>
                      <a:pt x="129" y="83"/>
                      <a:pt x="135" y="89"/>
                    </a:cubicBezTo>
                    <a:cubicBezTo>
                      <a:pt x="141" y="94"/>
                      <a:pt x="155" y="94"/>
                      <a:pt x="160" y="90"/>
                    </a:cubicBezTo>
                    <a:cubicBezTo>
                      <a:pt x="165" y="87"/>
                      <a:pt x="163" y="76"/>
                      <a:pt x="170" y="77"/>
                    </a:cubicBezTo>
                    <a:cubicBezTo>
                      <a:pt x="177" y="77"/>
                      <a:pt x="173" y="71"/>
                      <a:pt x="179" y="69"/>
                    </a:cubicBezTo>
                    <a:cubicBezTo>
                      <a:pt x="184" y="67"/>
                      <a:pt x="185" y="74"/>
                      <a:pt x="180" y="80"/>
                    </a:cubicBezTo>
                    <a:cubicBezTo>
                      <a:pt x="175" y="85"/>
                      <a:pt x="188" y="85"/>
                      <a:pt x="195" y="78"/>
                    </a:cubicBezTo>
                    <a:cubicBezTo>
                      <a:pt x="202" y="71"/>
                      <a:pt x="204" y="78"/>
                      <a:pt x="202" y="84"/>
                    </a:cubicBezTo>
                    <a:cubicBezTo>
                      <a:pt x="201" y="90"/>
                      <a:pt x="186" y="87"/>
                      <a:pt x="181" y="94"/>
                    </a:cubicBezTo>
                    <a:cubicBezTo>
                      <a:pt x="176" y="101"/>
                      <a:pt x="161" y="95"/>
                      <a:pt x="154" y="103"/>
                    </a:cubicBezTo>
                    <a:cubicBezTo>
                      <a:pt x="147" y="111"/>
                      <a:pt x="160" y="111"/>
                      <a:pt x="170" y="109"/>
                    </a:cubicBezTo>
                    <a:cubicBezTo>
                      <a:pt x="179" y="107"/>
                      <a:pt x="198" y="106"/>
                      <a:pt x="205" y="108"/>
                    </a:cubicBezTo>
                    <a:cubicBezTo>
                      <a:pt x="212" y="109"/>
                      <a:pt x="200" y="112"/>
                      <a:pt x="189" y="112"/>
                    </a:cubicBezTo>
                    <a:cubicBezTo>
                      <a:pt x="177" y="112"/>
                      <a:pt x="173" y="115"/>
                      <a:pt x="173" y="118"/>
                    </a:cubicBezTo>
                    <a:cubicBezTo>
                      <a:pt x="174" y="121"/>
                      <a:pt x="157" y="115"/>
                      <a:pt x="156" y="122"/>
                    </a:cubicBezTo>
                    <a:cubicBezTo>
                      <a:pt x="156" y="129"/>
                      <a:pt x="172" y="132"/>
                      <a:pt x="174" y="136"/>
                    </a:cubicBezTo>
                    <a:cubicBezTo>
                      <a:pt x="176" y="140"/>
                      <a:pt x="187" y="136"/>
                      <a:pt x="191" y="138"/>
                    </a:cubicBezTo>
                    <a:cubicBezTo>
                      <a:pt x="195" y="139"/>
                      <a:pt x="184" y="142"/>
                      <a:pt x="182" y="144"/>
                    </a:cubicBezTo>
                    <a:cubicBezTo>
                      <a:pt x="181" y="146"/>
                      <a:pt x="195" y="149"/>
                      <a:pt x="197" y="153"/>
                    </a:cubicBezTo>
                    <a:cubicBezTo>
                      <a:pt x="199" y="157"/>
                      <a:pt x="209" y="155"/>
                      <a:pt x="209" y="150"/>
                    </a:cubicBezTo>
                    <a:cubicBezTo>
                      <a:pt x="208" y="143"/>
                      <a:pt x="217" y="122"/>
                      <a:pt x="229" y="118"/>
                    </a:cubicBezTo>
                    <a:cubicBezTo>
                      <a:pt x="241" y="114"/>
                      <a:pt x="234" y="110"/>
                      <a:pt x="236" y="103"/>
                    </a:cubicBezTo>
                    <a:cubicBezTo>
                      <a:pt x="237" y="96"/>
                      <a:pt x="247" y="102"/>
                      <a:pt x="244" y="96"/>
                    </a:cubicBezTo>
                    <a:cubicBezTo>
                      <a:pt x="241" y="91"/>
                      <a:pt x="243" y="88"/>
                      <a:pt x="250" y="81"/>
                    </a:cubicBezTo>
                    <a:cubicBezTo>
                      <a:pt x="258" y="74"/>
                      <a:pt x="262" y="80"/>
                      <a:pt x="271" y="75"/>
                    </a:cubicBezTo>
                    <a:cubicBezTo>
                      <a:pt x="280" y="71"/>
                      <a:pt x="285" y="78"/>
                      <a:pt x="275" y="79"/>
                    </a:cubicBezTo>
                    <a:cubicBezTo>
                      <a:pt x="266" y="80"/>
                      <a:pt x="270" y="90"/>
                      <a:pt x="278" y="92"/>
                    </a:cubicBezTo>
                    <a:cubicBezTo>
                      <a:pt x="285" y="95"/>
                      <a:pt x="278" y="97"/>
                      <a:pt x="284" y="99"/>
                    </a:cubicBezTo>
                    <a:cubicBezTo>
                      <a:pt x="289" y="100"/>
                      <a:pt x="288" y="108"/>
                      <a:pt x="281" y="115"/>
                    </a:cubicBezTo>
                    <a:cubicBezTo>
                      <a:pt x="274" y="123"/>
                      <a:pt x="283" y="124"/>
                      <a:pt x="297" y="119"/>
                    </a:cubicBezTo>
                    <a:cubicBezTo>
                      <a:pt x="312" y="114"/>
                      <a:pt x="303" y="124"/>
                      <a:pt x="307" y="128"/>
                    </a:cubicBezTo>
                    <a:cubicBezTo>
                      <a:pt x="312" y="132"/>
                      <a:pt x="323" y="125"/>
                      <a:pt x="330" y="117"/>
                    </a:cubicBezTo>
                    <a:cubicBezTo>
                      <a:pt x="336" y="110"/>
                      <a:pt x="345" y="111"/>
                      <a:pt x="345" y="107"/>
                    </a:cubicBezTo>
                    <a:cubicBezTo>
                      <a:pt x="344" y="103"/>
                      <a:pt x="338" y="102"/>
                      <a:pt x="332" y="104"/>
                    </a:cubicBezTo>
                    <a:cubicBezTo>
                      <a:pt x="327" y="106"/>
                      <a:pt x="313" y="105"/>
                      <a:pt x="318" y="101"/>
                    </a:cubicBezTo>
                    <a:cubicBezTo>
                      <a:pt x="323" y="96"/>
                      <a:pt x="322" y="93"/>
                      <a:pt x="315" y="94"/>
                    </a:cubicBezTo>
                    <a:cubicBezTo>
                      <a:pt x="308" y="94"/>
                      <a:pt x="295" y="91"/>
                      <a:pt x="301" y="88"/>
                    </a:cubicBezTo>
                    <a:cubicBezTo>
                      <a:pt x="307" y="86"/>
                      <a:pt x="297" y="78"/>
                      <a:pt x="291" y="79"/>
                    </a:cubicBezTo>
                    <a:cubicBezTo>
                      <a:pt x="286" y="79"/>
                      <a:pt x="287" y="73"/>
                      <a:pt x="288" y="69"/>
                    </a:cubicBezTo>
                    <a:cubicBezTo>
                      <a:pt x="288" y="64"/>
                      <a:pt x="272" y="62"/>
                      <a:pt x="275" y="61"/>
                    </a:cubicBezTo>
                    <a:cubicBezTo>
                      <a:pt x="278" y="59"/>
                      <a:pt x="269" y="56"/>
                      <a:pt x="266" y="59"/>
                    </a:cubicBezTo>
                    <a:cubicBezTo>
                      <a:pt x="264" y="62"/>
                      <a:pt x="259" y="61"/>
                      <a:pt x="259" y="56"/>
                    </a:cubicBezTo>
                    <a:cubicBezTo>
                      <a:pt x="259" y="52"/>
                      <a:pt x="247" y="53"/>
                      <a:pt x="243" y="53"/>
                    </a:cubicBezTo>
                    <a:cubicBezTo>
                      <a:pt x="238" y="54"/>
                      <a:pt x="240" y="43"/>
                      <a:pt x="236" y="40"/>
                    </a:cubicBezTo>
                    <a:cubicBezTo>
                      <a:pt x="231" y="36"/>
                      <a:pt x="225" y="47"/>
                      <a:pt x="221" y="46"/>
                    </a:cubicBezTo>
                    <a:cubicBezTo>
                      <a:pt x="218" y="45"/>
                      <a:pt x="224" y="38"/>
                      <a:pt x="226" y="33"/>
                    </a:cubicBezTo>
                    <a:cubicBezTo>
                      <a:pt x="228" y="29"/>
                      <a:pt x="209" y="22"/>
                      <a:pt x="208" y="27"/>
                    </a:cubicBezTo>
                    <a:cubicBezTo>
                      <a:pt x="206" y="32"/>
                      <a:pt x="202" y="20"/>
                      <a:pt x="198" y="19"/>
                    </a:cubicBezTo>
                    <a:cubicBezTo>
                      <a:pt x="194" y="18"/>
                      <a:pt x="197" y="27"/>
                      <a:pt x="194" y="27"/>
                    </a:cubicBezTo>
                    <a:cubicBezTo>
                      <a:pt x="190" y="28"/>
                      <a:pt x="186" y="32"/>
                      <a:pt x="191" y="36"/>
                    </a:cubicBezTo>
                    <a:cubicBezTo>
                      <a:pt x="197" y="40"/>
                      <a:pt x="203" y="59"/>
                      <a:pt x="202" y="62"/>
                    </a:cubicBezTo>
                    <a:cubicBezTo>
                      <a:pt x="202" y="65"/>
                      <a:pt x="184" y="48"/>
                      <a:pt x="183" y="40"/>
                    </a:cubicBezTo>
                    <a:cubicBezTo>
                      <a:pt x="182" y="32"/>
                      <a:pt x="173" y="25"/>
                      <a:pt x="171" y="31"/>
                    </a:cubicBezTo>
                    <a:cubicBezTo>
                      <a:pt x="168" y="37"/>
                      <a:pt x="162" y="39"/>
                      <a:pt x="164" y="45"/>
                    </a:cubicBezTo>
                    <a:cubicBezTo>
                      <a:pt x="166" y="51"/>
                      <a:pt x="159" y="53"/>
                      <a:pt x="159" y="48"/>
                    </a:cubicBezTo>
                    <a:cubicBezTo>
                      <a:pt x="159" y="44"/>
                      <a:pt x="149" y="38"/>
                      <a:pt x="146" y="38"/>
                    </a:cubicBezTo>
                    <a:cubicBezTo>
                      <a:pt x="142" y="37"/>
                      <a:pt x="155" y="35"/>
                      <a:pt x="161" y="32"/>
                    </a:cubicBezTo>
                    <a:cubicBezTo>
                      <a:pt x="166" y="29"/>
                      <a:pt x="156" y="26"/>
                      <a:pt x="150" y="29"/>
                    </a:cubicBezTo>
                    <a:cubicBezTo>
                      <a:pt x="145" y="32"/>
                      <a:pt x="139" y="27"/>
                      <a:pt x="136" y="31"/>
                    </a:cubicBezTo>
                    <a:cubicBezTo>
                      <a:pt x="132" y="35"/>
                      <a:pt x="129" y="31"/>
                      <a:pt x="123" y="30"/>
                    </a:cubicBezTo>
                    <a:cubicBezTo>
                      <a:pt x="118" y="29"/>
                      <a:pt x="113" y="38"/>
                      <a:pt x="109" y="36"/>
                    </a:cubicBezTo>
                    <a:cubicBezTo>
                      <a:pt x="105" y="35"/>
                      <a:pt x="103" y="44"/>
                      <a:pt x="109" y="54"/>
                    </a:cubicBezTo>
                    <a:cubicBezTo>
                      <a:pt x="115" y="63"/>
                      <a:pt x="120" y="51"/>
                      <a:pt x="127" y="52"/>
                    </a:cubicBezTo>
                    <a:close/>
                    <a:moveTo>
                      <a:pt x="111" y="84"/>
                    </a:moveTo>
                    <a:cubicBezTo>
                      <a:pt x="116" y="85"/>
                      <a:pt x="120" y="93"/>
                      <a:pt x="124" y="92"/>
                    </a:cubicBezTo>
                    <a:cubicBezTo>
                      <a:pt x="126" y="92"/>
                      <a:pt x="117" y="83"/>
                      <a:pt x="112" y="77"/>
                    </a:cubicBezTo>
                    <a:cubicBezTo>
                      <a:pt x="107" y="72"/>
                      <a:pt x="107" y="66"/>
                      <a:pt x="100" y="68"/>
                    </a:cubicBezTo>
                    <a:cubicBezTo>
                      <a:pt x="93" y="70"/>
                      <a:pt x="107" y="83"/>
                      <a:pt x="111" y="84"/>
                    </a:cubicBezTo>
                    <a:close/>
                    <a:moveTo>
                      <a:pt x="236" y="20"/>
                    </a:moveTo>
                    <a:cubicBezTo>
                      <a:pt x="239" y="23"/>
                      <a:pt x="230" y="23"/>
                      <a:pt x="234" y="27"/>
                    </a:cubicBezTo>
                    <a:cubicBezTo>
                      <a:pt x="245" y="39"/>
                      <a:pt x="292" y="26"/>
                      <a:pt x="298" y="29"/>
                    </a:cubicBezTo>
                    <a:cubicBezTo>
                      <a:pt x="304" y="33"/>
                      <a:pt x="259" y="37"/>
                      <a:pt x="261" y="42"/>
                    </a:cubicBezTo>
                    <a:cubicBezTo>
                      <a:pt x="263" y="46"/>
                      <a:pt x="300" y="50"/>
                      <a:pt x="303" y="47"/>
                    </a:cubicBezTo>
                    <a:cubicBezTo>
                      <a:pt x="305" y="44"/>
                      <a:pt x="312" y="53"/>
                      <a:pt x="324" y="54"/>
                    </a:cubicBezTo>
                    <a:cubicBezTo>
                      <a:pt x="336" y="55"/>
                      <a:pt x="335" y="49"/>
                      <a:pt x="344" y="49"/>
                    </a:cubicBezTo>
                    <a:cubicBezTo>
                      <a:pt x="353" y="49"/>
                      <a:pt x="366" y="44"/>
                      <a:pt x="366" y="39"/>
                    </a:cubicBezTo>
                    <a:cubicBezTo>
                      <a:pt x="367" y="34"/>
                      <a:pt x="393" y="28"/>
                      <a:pt x="391" y="19"/>
                    </a:cubicBezTo>
                    <a:cubicBezTo>
                      <a:pt x="388" y="11"/>
                      <a:pt x="363" y="17"/>
                      <a:pt x="356" y="13"/>
                    </a:cubicBezTo>
                    <a:cubicBezTo>
                      <a:pt x="349" y="9"/>
                      <a:pt x="332" y="5"/>
                      <a:pt x="330" y="10"/>
                    </a:cubicBezTo>
                    <a:cubicBezTo>
                      <a:pt x="327" y="16"/>
                      <a:pt x="322" y="17"/>
                      <a:pt x="320" y="15"/>
                    </a:cubicBezTo>
                    <a:cubicBezTo>
                      <a:pt x="317" y="13"/>
                      <a:pt x="321" y="0"/>
                      <a:pt x="310" y="4"/>
                    </a:cubicBezTo>
                    <a:cubicBezTo>
                      <a:pt x="298" y="7"/>
                      <a:pt x="309" y="19"/>
                      <a:pt x="306" y="21"/>
                    </a:cubicBezTo>
                    <a:cubicBezTo>
                      <a:pt x="304" y="22"/>
                      <a:pt x="293" y="18"/>
                      <a:pt x="292" y="13"/>
                    </a:cubicBezTo>
                    <a:cubicBezTo>
                      <a:pt x="292" y="8"/>
                      <a:pt x="279" y="19"/>
                      <a:pt x="278" y="12"/>
                    </a:cubicBezTo>
                    <a:cubicBezTo>
                      <a:pt x="276" y="6"/>
                      <a:pt x="262" y="1"/>
                      <a:pt x="259" y="1"/>
                    </a:cubicBezTo>
                    <a:cubicBezTo>
                      <a:pt x="256" y="2"/>
                      <a:pt x="262" y="6"/>
                      <a:pt x="260" y="9"/>
                    </a:cubicBezTo>
                    <a:cubicBezTo>
                      <a:pt x="258" y="12"/>
                      <a:pt x="250" y="6"/>
                      <a:pt x="247" y="6"/>
                    </a:cubicBezTo>
                    <a:cubicBezTo>
                      <a:pt x="244" y="5"/>
                      <a:pt x="249" y="12"/>
                      <a:pt x="247" y="15"/>
                    </a:cubicBezTo>
                    <a:cubicBezTo>
                      <a:pt x="246" y="18"/>
                      <a:pt x="240" y="6"/>
                      <a:pt x="234" y="6"/>
                    </a:cubicBezTo>
                    <a:cubicBezTo>
                      <a:pt x="229" y="6"/>
                      <a:pt x="231" y="12"/>
                      <a:pt x="227" y="13"/>
                    </a:cubicBezTo>
                    <a:cubicBezTo>
                      <a:pt x="223" y="13"/>
                      <a:pt x="232" y="18"/>
                      <a:pt x="236" y="20"/>
                    </a:cubicBezTo>
                    <a:close/>
                  </a:path>
                </a:pathLst>
              </a:custGeom>
              <a:solidFill>
                <a:schemeClr val="accent6">
                  <a:lumMod val="20000"/>
                  <a:lumOff val="80000"/>
                </a:schemeClr>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45" name="Freeform 1684">
                <a:extLst>
                  <a:ext uri="{FF2B5EF4-FFF2-40B4-BE49-F238E27FC236}">
                    <a16:creationId xmlns:a16="http://schemas.microsoft.com/office/drawing/2014/main" id="{7EE43098-6426-4D36-96BB-0C2792FD5642}"/>
                  </a:ext>
                </a:extLst>
              </p:cNvPr>
              <p:cNvSpPr>
                <a:spLocks/>
              </p:cNvSpPr>
              <p:nvPr/>
            </p:nvSpPr>
            <p:spPr bwMode="auto">
              <a:xfrm>
                <a:off x="5035728" y="2159072"/>
                <a:ext cx="76203" cy="42864"/>
              </a:xfrm>
              <a:custGeom>
                <a:avLst/>
                <a:gdLst>
                  <a:gd name="T0" fmla="*/ 0 w 59"/>
                  <a:gd name="T1" fmla="*/ 29 h 33"/>
                  <a:gd name="T2" fmla="*/ 11 w 59"/>
                  <a:gd name="T3" fmla="*/ 28 h 33"/>
                  <a:gd name="T4" fmla="*/ 15 w 59"/>
                  <a:gd name="T5" fmla="*/ 33 h 33"/>
                  <a:gd name="T6" fmla="*/ 27 w 59"/>
                  <a:gd name="T7" fmla="*/ 31 h 33"/>
                  <a:gd name="T8" fmla="*/ 38 w 59"/>
                  <a:gd name="T9" fmla="*/ 31 h 33"/>
                  <a:gd name="T10" fmla="*/ 44 w 59"/>
                  <a:gd name="T11" fmla="*/ 23 h 33"/>
                  <a:gd name="T12" fmla="*/ 49 w 59"/>
                  <a:gd name="T13" fmla="*/ 15 h 33"/>
                  <a:gd name="T14" fmla="*/ 59 w 59"/>
                  <a:gd name="T15" fmla="*/ 7 h 33"/>
                  <a:gd name="T16" fmla="*/ 55 w 59"/>
                  <a:gd name="T17" fmla="*/ 0 h 33"/>
                  <a:gd name="T18" fmla="*/ 43 w 59"/>
                  <a:gd name="T19" fmla="*/ 4 h 33"/>
                  <a:gd name="T20" fmla="*/ 28 w 59"/>
                  <a:gd name="T21" fmla="*/ 10 h 33"/>
                  <a:gd name="T22" fmla="*/ 8 w 59"/>
                  <a:gd name="T23" fmla="*/ 6 h 33"/>
                  <a:gd name="T24" fmla="*/ 1 w 59"/>
                  <a:gd name="T25" fmla="*/ 6 h 33"/>
                  <a:gd name="T26" fmla="*/ 0 w 59"/>
                  <a:gd name="T27" fmla="*/ 29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9" h="33">
                    <a:moveTo>
                      <a:pt x="0" y="29"/>
                    </a:moveTo>
                    <a:cubicBezTo>
                      <a:pt x="4" y="27"/>
                      <a:pt x="9" y="27"/>
                      <a:pt x="11" y="28"/>
                    </a:cubicBezTo>
                    <a:cubicBezTo>
                      <a:pt x="14" y="29"/>
                      <a:pt x="14" y="31"/>
                      <a:pt x="15" y="33"/>
                    </a:cubicBezTo>
                    <a:cubicBezTo>
                      <a:pt x="18" y="32"/>
                      <a:pt x="25" y="31"/>
                      <a:pt x="27" y="31"/>
                    </a:cubicBezTo>
                    <a:cubicBezTo>
                      <a:pt x="30" y="29"/>
                      <a:pt x="37" y="33"/>
                      <a:pt x="38" y="31"/>
                    </a:cubicBezTo>
                    <a:cubicBezTo>
                      <a:pt x="39" y="29"/>
                      <a:pt x="41" y="23"/>
                      <a:pt x="44" y="23"/>
                    </a:cubicBezTo>
                    <a:cubicBezTo>
                      <a:pt x="47" y="23"/>
                      <a:pt x="45" y="15"/>
                      <a:pt x="49" y="15"/>
                    </a:cubicBezTo>
                    <a:cubicBezTo>
                      <a:pt x="52" y="14"/>
                      <a:pt x="59" y="7"/>
                      <a:pt x="59" y="7"/>
                    </a:cubicBezTo>
                    <a:cubicBezTo>
                      <a:pt x="59" y="7"/>
                      <a:pt x="56" y="1"/>
                      <a:pt x="55" y="0"/>
                    </a:cubicBezTo>
                    <a:cubicBezTo>
                      <a:pt x="54" y="0"/>
                      <a:pt x="50" y="4"/>
                      <a:pt x="43" y="4"/>
                    </a:cubicBezTo>
                    <a:cubicBezTo>
                      <a:pt x="36" y="4"/>
                      <a:pt x="31" y="10"/>
                      <a:pt x="28" y="10"/>
                    </a:cubicBezTo>
                    <a:cubicBezTo>
                      <a:pt x="25" y="10"/>
                      <a:pt x="15" y="7"/>
                      <a:pt x="8" y="6"/>
                    </a:cubicBezTo>
                    <a:cubicBezTo>
                      <a:pt x="6" y="6"/>
                      <a:pt x="3" y="6"/>
                      <a:pt x="1" y="6"/>
                    </a:cubicBezTo>
                    <a:cubicBezTo>
                      <a:pt x="1" y="12"/>
                      <a:pt x="0" y="21"/>
                      <a:pt x="0" y="29"/>
                    </a:cubicBezTo>
                    <a:close/>
                  </a:path>
                </a:pathLst>
              </a:custGeom>
              <a:solidFill>
                <a:schemeClr val="accent6">
                  <a:lumMod val="20000"/>
                  <a:lumOff val="80000"/>
                </a:schemeClr>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46" name="Freeform 1685">
                <a:extLst>
                  <a:ext uri="{FF2B5EF4-FFF2-40B4-BE49-F238E27FC236}">
                    <a16:creationId xmlns:a16="http://schemas.microsoft.com/office/drawing/2014/main" id="{253E0E4F-2837-4D31-8EAF-00F83660A890}"/>
                  </a:ext>
                </a:extLst>
              </p:cNvPr>
              <p:cNvSpPr>
                <a:spLocks noEditPoints="1"/>
              </p:cNvSpPr>
              <p:nvPr/>
            </p:nvSpPr>
            <p:spPr bwMode="auto">
              <a:xfrm>
                <a:off x="4894436" y="2155897"/>
                <a:ext cx="260359" cy="276234"/>
              </a:xfrm>
              <a:custGeom>
                <a:avLst/>
                <a:gdLst>
                  <a:gd name="T0" fmla="*/ 142 w 204"/>
                  <a:gd name="T1" fmla="*/ 191 h 221"/>
                  <a:gd name="T2" fmla="*/ 120 w 204"/>
                  <a:gd name="T3" fmla="*/ 191 h 221"/>
                  <a:gd name="T4" fmla="*/ 105 w 204"/>
                  <a:gd name="T5" fmla="*/ 198 h 221"/>
                  <a:gd name="T6" fmla="*/ 124 w 204"/>
                  <a:gd name="T7" fmla="*/ 208 h 221"/>
                  <a:gd name="T8" fmla="*/ 144 w 204"/>
                  <a:gd name="T9" fmla="*/ 221 h 221"/>
                  <a:gd name="T10" fmla="*/ 148 w 204"/>
                  <a:gd name="T11" fmla="*/ 209 h 221"/>
                  <a:gd name="T12" fmla="*/ 156 w 204"/>
                  <a:gd name="T13" fmla="*/ 192 h 221"/>
                  <a:gd name="T14" fmla="*/ 142 w 204"/>
                  <a:gd name="T15" fmla="*/ 191 h 221"/>
                  <a:gd name="T16" fmla="*/ 41 w 204"/>
                  <a:gd name="T17" fmla="*/ 132 h 221"/>
                  <a:gd name="T18" fmla="*/ 28 w 204"/>
                  <a:gd name="T19" fmla="*/ 135 h 221"/>
                  <a:gd name="T20" fmla="*/ 34 w 204"/>
                  <a:gd name="T21" fmla="*/ 158 h 221"/>
                  <a:gd name="T22" fmla="*/ 42 w 204"/>
                  <a:gd name="T23" fmla="*/ 175 h 221"/>
                  <a:gd name="T24" fmla="*/ 54 w 204"/>
                  <a:gd name="T25" fmla="*/ 167 h 221"/>
                  <a:gd name="T26" fmla="*/ 57 w 204"/>
                  <a:gd name="T27" fmla="*/ 139 h 221"/>
                  <a:gd name="T28" fmla="*/ 41 w 204"/>
                  <a:gd name="T29" fmla="*/ 132 h 221"/>
                  <a:gd name="T30" fmla="*/ 168 w 204"/>
                  <a:gd name="T31" fmla="*/ 124 h 221"/>
                  <a:gd name="T32" fmla="*/ 155 w 204"/>
                  <a:gd name="T33" fmla="*/ 113 h 221"/>
                  <a:gd name="T34" fmla="*/ 128 w 204"/>
                  <a:gd name="T35" fmla="*/ 85 h 221"/>
                  <a:gd name="T36" fmla="*/ 103 w 204"/>
                  <a:gd name="T37" fmla="*/ 60 h 221"/>
                  <a:gd name="T38" fmla="*/ 103 w 204"/>
                  <a:gd name="T39" fmla="*/ 42 h 221"/>
                  <a:gd name="T40" fmla="*/ 111 w 204"/>
                  <a:gd name="T41" fmla="*/ 32 h 221"/>
                  <a:gd name="T42" fmla="*/ 112 w 204"/>
                  <a:gd name="T43" fmla="*/ 9 h 221"/>
                  <a:gd name="T44" fmla="*/ 103 w 204"/>
                  <a:gd name="T45" fmla="*/ 7 h 221"/>
                  <a:gd name="T46" fmla="*/ 100 w 204"/>
                  <a:gd name="T47" fmla="*/ 0 h 221"/>
                  <a:gd name="T48" fmla="*/ 86 w 204"/>
                  <a:gd name="T49" fmla="*/ 1 h 221"/>
                  <a:gd name="T50" fmla="*/ 75 w 204"/>
                  <a:gd name="T51" fmla="*/ 5 h 221"/>
                  <a:gd name="T52" fmla="*/ 72 w 204"/>
                  <a:gd name="T53" fmla="*/ 4 h 221"/>
                  <a:gd name="T54" fmla="*/ 69 w 204"/>
                  <a:gd name="T55" fmla="*/ 7 h 221"/>
                  <a:gd name="T56" fmla="*/ 66 w 204"/>
                  <a:gd name="T57" fmla="*/ 11 h 221"/>
                  <a:gd name="T58" fmla="*/ 61 w 204"/>
                  <a:gd name="T59" fmla="*/ 13 h 221"/>
                  <a:gd name="T60" fmla="*/ 53 w 204"/>
                  <a:gd name="T61" fmla="*/ 15 h 221"/>
                  <a:gd name="T62" fmla="*/ 47 w 204"/>
                  <a:gd name="T63" fmla="*/ 19 h 221"/>
                  <a:gd name="T64" fmla="*/ 42 w 204"/>
                  <a:gd name="T65" fmla="*/ 25 h 221"/>
                  <a:gd name="T66" fmla="*/ 32 w 204"/>
                  <a:gd name="T67" fmla="*/ 13 h 221"/>
                  <a:gd name="T68" fmla="*/ 23 w 204"/>
                  <a:gd name="T69" fmla="*/ 26 h 221"/>
                  <a:gd name="T70" fmla="*/ 8 w 204"/>
                  <a:gd name="T71" fmla="*/ 27 h 221"/>
                  <a:gd name="T72" fmla="*/ 10 w 204"/>
                  <a:gd name="T73" fmla="*/ 35 h 221"/>
                  <a:gd name="T74" fmla="*/ 7 w 204"/>
                  <a:gd name="T75" fmla="*/ 42 h 221"/>
                  <a:gd name="T76" fmla="*/ 3 w 204"/>
                  <a:gd name="T77" fmla="*/ 46 h 221"/>
                  <a:gd name="T78" fmla="*/ 8 w 204"/>
                  <a:gd name="T79" fmla="*/ 55 h 221"/>
                  <a:gd name="T80" fmla="*/ 12 w 204"/>
                  <a:gd name="T81" fmla="*/ 64 h 221"/>
                  <a:gd name="T82" fmla="*/ 20 w 204"/>
                  <a:gd name="T83" fmla="*/ 67 h 221"/>
                  <a:gd name="T84" fmla="*/ 18 w 204"/>
                  <a:gd name="T85" fmla="*/ 73 h 221"/>
                  <a:gd name="T86" fmla="*/ 27 w 204"/>
                  <a:gd name="T87" fmla="*/ 70 h 221"/>
                  <a:gd name="T88" fmla="*/ 39 w 204"/>
                  <a:gd name="T89" fmla="*/ 60 h 221"/>
                  <a:gd name="T90" fmla="*/ 64 w 204"/>
                  <a:gd name="T91" fmla="*/ 70 h 221"/>
                  <a:gd name="T92" fmla="*/ 69 w 204"/>
                  <a:gd name="T93" fmla="*/ 81 h 221"/>
                  <a:gd name="T94" fmla="*/ 86 w 204"/>
                  <a:gd name="T95" fmla="*/ 102 h 221"/>
                  <a:gd name="T96" fmla="*/ 110 w 204"/>
                  <a:gd name="T97" fmla="*/ 123 h 221"/>
                  <a:gd name="T98" fmla="*/ 127 w 204"/>
                  <a:gd name="T99" fmla="*/ 130 h 221"/>
                  <a:gd name="T100" fmla="*/ 142 w 204"/>
                  <a:gd name="T101" fmla="*/ 140 h 221"/>
                  <a:gd name="T102" fmla="*/ 155 w 204"/>
                  <a:gd name="T103" fmla="*/ 151 h 221"/>
                  <a:gd name="T104" fmla="*/ 161 w 204"/>
                  <a:gd name="T105" fmla="*/ 161 h 221"/>
                  <a:gd name="T106" fmla="*/ 161 w 204"/>
                  <a:gd name="T107" fmla="*/ 180 h 221"/>
                  <a:gd name="T108" fmla="*/ 162 w 204"/>
                  <a:gd name="T109" fmla="*/ 194 h 221"/>
                  <a:gd name="T110" fmla="*/ 171 w 204"/>
                  <a:gd name="T111" fmla="*/ 180 h 221"/>
                  <a:gd name="T112" fmla="*/ 181 w 204"/>
                  <a:gd name="T113" fmla="*/ 169 h 221"/>
                  <a:gd name="T114" fmla="*/ 173 w 204"/>
                  <a:gd name="T115" fmla="*/ 155 h 221"/>
                  <a:gd name="T116" fmla="*/ 190 w 204"/>
                  <a:gd name="T117" fmla="*/ 148 h 221"/>
                  <a:gd name="T118" fmla="*/ 203 w 204"/>
                  <a:gd name="T119" fmla="*/ 149 h 221"/>
                  <a:gd name="T120" fmla="*/ 168 w 204"/>
                  <a:gd name="T121" fmla="*/ 124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4" h="221">
                    <a:moveTo>
                      <a:pt x="142" y="191"/>
                    </a:moveTo>
                    <a:cubicBezTo>
                      <a:pt x="131" y="194"/>
                      <a:pt x="126" y="194"/>
                      <a:pt x="120" y="191"/>
                    </a:cubicBezTo>
                    <a:cubicBezTo>
                      <a:pt x="114" y="188"/>
                      <a:pt x="104" y="194"/>
                      <a:pt x="105" y="198"/>
                    </a:cubicBezTo>
                    <a:cubicBezTo>
                      <a:pt x="106" y="201"/>
                      <a:pt x="111" y="205"/>
                      <a:pt x="124" y="208"/>
                    </a:cubicBezTo>
                    <a:cubicBezTo>
                      <a:pt x="137" y="212"/>
                      <a:pt x="138" y="221"/>
                      <a:pt x="144" y="221"/>
                    </a:cubicBezTo>
                    <a:cubicBezTo>
                      <a:pt x="149" y="221"/>
                      <a:pt x="150" y="216"/>
                      <a:pt x="148" y="209"/>
                    </a:cubicBezTo>
                    <a:cubicBezTo>
                      <a:pt x="147" y="202"/>
                      <a:pt x="155" y="194"/>
                      <a:pt x="156" y="192"/>
                    </a:cubicBezTo>
                    <a:cubicBezTo>
                      <a:pt x="156" y="191"/>
                      <a:pt x="152" y="189"/>
                      <a:pt x="142" y="191"/>
                    </a:cubicBezTo>
                    <a:close/>
                    <a:moveTo>
                      <a:pt x="41" y="132"/>
                    </a:moveTo>
                    <a:cubicBezTo>
                      <a:pt x="35" y="137"/>
                      <a:pt x="30" y="131"/>
                      <a:pt x="28" y="135"/>
                    </a:cubicBezTo>
                    <a:cubicBezTo>
                      <a:pt x="25" y="140"/>
                      <a:pt x="37" y="148"/>
                      <a:pt x="34" y="158"/>
                    </a:cubicBezTo>
                    <a:cubicBezTo>
                      <a:pt x="32" y="168"/>
                      <a:pt x="36" y="181"/>
                      <a:pt x="42" y="175"/>
                    </a:cubicBezTo>
                    <a:cubicBezTo>
                      <a:pt x="48" y="169"/>
                      <a:pt x="51" y="172"/>
                      <a:pt x="54" y="167"/>
                    </a:cubicBezTo>
                    <a:cubicBezTo>
                      <a:pt x="57" y="163"/>
                      <a:pt x="54" y="146"/>
                      <a:pt x="57" y="139"/>
                    </a:cubicBezTo>
                    <a:cubicBezTo>
                      <a:pt x="59" y="131"/>
                      <a:pt x="46" y="127"/>
                      <a:pt x="41" y="132"/>
                    </a:cubicBezTo>
                    <a:close/>
                    <a:moveTo>
                      <a:pt x="168" y="124"/>
                    </a:moveTo>
                    <a:cubicBezTo>
                      <a:pt x="162" y="120"/>
                      <a:pt x="166" y="113"/>
                      <a:pt x="155" y="113"/>
                    </a:cubicBezTo>
                    <a:cubicBezTo>
                      <a:pt x="145" y="114"/>
                      <a:pt x="132" y="101"/>
                      <a:pt x="128" y="85"/>
                    </a:cubicBezTo>
                    <a:cubicBezTo>
                      <a:pt x="124" y="70"/>
                      <a:pt x="107" y="69"/>
                      <a:pt x="103" y="60"/>
                    </a:cubicBezTo>
                    <a:cubicBezTo>
                      <a:pt x="99" y="51"/>
                      <a:pt x="107" y="50"/>
                      <a:pt x="103" y="42"/>
                    </a:cubicBezTo>
                    <a:cubicBezTo>
                      <a:pt x="101" y="38"/>
                      <a:pt x="106" y="34"/>
                      <a:pt x="111" y="32"/>
                    </a:cubicBezTo>
                    <a:cubicBezTo>
                      <a:pt x="111" y="24"/>
                      <a:pt x="112" y="15"/>
                      <a:pt x="112" y="9"/>
                    </a:cubicBezTo>
                    <a:cubicBezTo>
                      <a:pt x="108" y="8"/>
                      <a:pt x="104" y="8"/>
                      <a:pt x="103" y="7"/>
                    </a:cubicBezTo>
                    <a:cubicBezTo>
                      <a:pt x="101" y="6"/>
                      <a:pt x="101" y="0"/>
                      <a:pt x="100" y="0"/>
                    </a:cubicBezTo>
                    <a:cubicBezTo>
                      <a:pt x="99" y="0"/>
                      <a:pt x="88" y="0"/>
                      <a:pt x="86" y="1"/>
                    </a:cubicBezTo>
                    <a:cubicBezTo>
                      <a:pt x="84" y="3"/>
                      <a:pt x="78" y="7"/>
                      <a:pt x="75" y="5"/>
                    </a:cubicBezTo>
                    <a:cubicBezTo>
                      <a:pt x="74" y="5"/>
                      <a:pt x="73" y="4"/>
                      <a:pt x="72" y="4"/>
                    </a:cubicBezTo>
                    <a:cubicBezTo>
                      <a:pt x="69" y="7"/>
                      <a:pt x="69" y="7"/>
                      <a:pt x="69" y="7"/>
                    </a:cubicBezTo>
                    <a:cubicBezTo>
                      <a:pt x="69" y="7"/>
                      <a:pt x="69" y="11"/>
                      <a:pt x="66" y="11"/>
                    </a:cubicBezTo>
                    <a:cubicBezTo>
                      <a:pt x="64" y="11"/>
                      <a:pt x="61" y="10"/>
                      <a:pt x="61" y="13"/>
                    </a:cubicBezTo>
                    <a:cubicBezTo>
                      <a:pt x="61" y="17"/>
                      <a:pt x="55" y="16"/>
                      <a:pt x="53" y="15"/>
                    </a:cubicBezTo>
                    <a:cubicBezTo>
                      <a:pt x="50" y="15"/>
                      <a:pt x="47" y="16"/>
                      <a:pt x="47" y="19"/>
                    </a:cubicBezTo>
                    <a:cubicBezTo>
                      <a:pt x="47" y="22"/>
                      <a:pt x="46" y="29"/>
                      <a:pt x="42" y="25"/>
                    </a:cubicBezTo>
                    <a:cubicBezTo>
                      <a:pt x="38" y="22"/>
                      <a:pt x="34" y="12"/>
                      <a:pt x="32" y="13"/>
                    </a:cubicBezTo>
                    <a:cubicBezTo>
                      <a:pt x="30" y="14"/>
                      <a:pt x="27" y="26"/>
                      <a:pt x="23" y="26"/>
                    </a:cubicBezTo>
                    <a:cubicBezTo>
                      <a:pt x="21" y="26"/>
                      <a:pt x="13" y="26"/>
                      <a:pt x="8" y="27"/>
                    </a:cubicBezTo>
                    <a:cubicBezTo>
                      <a:pt x="7" y="31"/>
                      <a:pt x="8" y="34"/>
                      <a:pt x="10" y="35"/>
                    </a:cubicBezTo>
                    <a:cubicBezTo>
                      <a:pt x="12" y="36"/>
                      <a:pt x="9" y="41"/>
                      <a:pt x="7" y="42"/>
                    </a:cubicBezTo>
                    <a:cubicBezTo>
                      <a:pt x="4" y="43"/>
                      <a:pt x="0" y="42"/>
                      <a:pt x="3" y="46"/>
                    </a:cubicBezTo>
                    <a:cubicBezTo>
                      <a:pt x="6" y="51"/>
                      <a:pt x="11" y="51"/>
                      <a:pt x="8" y="55"/>
                    </a:cubicBezTo>
                    <a:cubicBezTo>
                      <a:pt x="5" y="60"/>
                      <a:pt x="8" y="64"/>
                      <a:pt x="12" y="64"/>
                    </a:cubicBezTo>
                    <a:cubicBezTo>
                      <a:pt x="16" y="64"/>
                      <a:pt x="21" y="64"/>
                      <a:pt x="20" y="67"/>
                    </a:cubicBezTo>
                    <a:cubicBezTo>
                      <a:pt x="20" y="69"/>
                      <a:pt x="19" y="71"/>
                      <a:pt x="18" y="73"/>
                    </a:cubicBezTo>
                    <a:cubicBezTo>
                      <a:pt x="21" y="72"/>
                      <a:pt x="24" y="72"/>
                      <a:pt x="27" y="70"/>
                    </a:cubicBezTo>
                    <a:cubicBezTo>
                      <a:pt x="32" y="67"/>
                      <a:pt x="30" y="63"/>
                      <a:pt x="39" y="60"/>
                    </a:cubicBezTo>
                    <a:cubicBezTo>
                      <a:pt x="48" y="57"/>
                      <a:pt x="60" y="65"/>
                      <a:pt x="64" y="70"/>
                    </a:cubicBezTo>
                    <a:cubicBezTo>
                      <a:pt x="67" y="76"/>
                      <a:pt x="69" y="76"/>
                      <a:pt x="69" y="81"/>
                    </a:cubicBezTo>
                    <a:cubicBezTo>
                      <a:pt x="70" y="85"/>
                      <a:pt x="73" y="94"/>
                      <a:pt x="86" y="102"/>
                    </a:cubicBezTo>
                    <a:cubicBezTo>
                      <a:pt x="99" y="110"/>
                      <a:pt x="103" y="119"/>
                      <a:pt x="110" y="123"/>
                    </a:cubicBezTo>
                    <a:cubicBezTo>
                      <a:pt x="117" y="126"/>
                      <a:pt x="123" y="125"/>
                      <a:pt x="127" y="130"/>
                    </a:cubicBezTo>
                    <a:cubicBezTo>
                      <a:pt x="131" y="135"/>
                      <a:pt x="136" y="137"/>
                      <a:pt x="142" y="140"/>
                    </a:cubicBezTo>
                    <a:cubicBezTo>
                      <a:pt x="149" y="143"/>
                      <a:pt x="149" y="150"/>
                      <a:pt x="155" y="151"/>
                    </a:cubicBezTo>
                    <a:cubicBezTo>
                      <a:pt x="161" y="151"/>
                      <a:pt x="157" y="157"/>
                      <a:pt x="161" y="161"/>
                    </a:cubicBezTo>
                    <a:cubicBezTo>
                      <a:pt x="164" y="166"/>
                      <a:pt x="165" y="175"/>
                      <a:pt x="161" y="180"/>
                    </a:cubicBezTo>
                    <a:cubicBezTo>
                      <a:pt x="157" y="185"/>
                      <a:pt x="160" y="194"/>
                      <a:pt x="162" y="194"/>
                    </a:cubicBezTo>
                    <a:cubicBezTo>
                      <a:pt x="165" y="194"/>
                      <a:pt x="170" y="185"/>
                      <a:pt x="171" y="180"/>
                    </a:cubicBezTo>
                    <a:cubicBezTo>
                      <a:pt x="172" y="174"/>
                      <a:pt x="177" y="175"/>
                      <a:pt x="181" y="169"/>
                    </a:cubicBezTo>
                    <a:cubicBezTo>
                      <a:pt x="185" y="164"/>
                      <a:pt x="175" y="162"/>
                      <a:pt x="173" y="155"/>
                    </a:cubicBezTo>
                    <a:cubicBezTo>
                      <a:pt x="171" y="148"/>
                      <a:pt x="181" y="142"/>
                      <a:pt x="190" y="148"/>
                    </a:cubicBezTo>
                    <a:cubicBezTo>
                      <a:pt x="199" y="154"/>
                      <a:pt x="203" y="157"/>
                      <a:pt x="203" y="149"/>
                    </a:cubicBezTo>
                    <a:cubicBezTo>
                      <a:pt x="204" y="140"/>
                      <a:pt x="175" y="128"/>
                      <a:pt x="168" y="124"/>
                    </a:cubicBezTo>
                    <a:close/>
                  </a:path>
                </a:pathLst>
              </a:custGeom>
              <a:solidFill>
                <a:schemeClr val="accent6">
                  <a:lumMod val="20000"/>
                  <a:lumOff val="80000"/>
                </a:schemeClr>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47" name="Freeform 1686">
                <a:extLst>
                  <a:ext uri="{FF2B5EF4-FFF2-40B4-BE49-F238E27FC236}">
                    <a16:creationId xmlns:a16="http://schemas.microsoft.com/office/drawing/2014/main" id="{5362990D-4417-4FA3-B9F4-3E346195F77B}"/>
                  </a:ext>
                </a:extLst>
              </p:cNvPr>
              <p:cNvSpPr>
                <a:spLocks/>
              </p:cNvSpPr>
              <p:nvPr/>
            </p:nvSpPr>
            <p:spPr bwMode="auto">
              <a:xfrm>
                <a:off x="5154795" y="2257500"/>
                <a:ext cx="26988" cy="34926"/>
              </a:xfrm>
              <a:custGeom>
                <a:avLst/>
                <a:gdLst>
                  <a:gd name="T0" fmla="*/ 7 w 21"/>
                  <a:gd name="T1" fmla="*/ 0 h 28"/>
                  <a:gd name="T2" fmla="*/ 0 w 21"/>
                  <a:gd name="T3" fmla="*/ 13 h 28"/>
                  <a:gd name="T4" fmla="*/ 0 w 21"/>
                  <a:gd name="T5" fmla="*/ 18 h 28"/>
                  <a:gd name="T6" fmla="*/ 12 w 21"/>
                  <a:gd name="T7" fmla="*/ 28 h 28"/>
                  <a:gd name="T8" fmla="*/ 13 w 21"/>
                  <a:gd name="T9" fmla="*/ 28 h 28"/>
                  <a:gd name="T10" fmla="*/ 21 w 21"/>
                  <a:gd name="T11" fmla="*/ 16 h 28"/>
                  <a:gd name="T12" fmla="*/ 7 w 21"/>
                  <a:gd name="T13" fmla="*/ 0 h 28"/>
                </a:gdLst>
                <a:ahLst/>
                <a:cxnLst>
                  <a:cxn ang="0">
                    <a:pos x="T0" y="T1"/>
                  </a:cxn>
                  <a:cxn ang="0">
                    <a:pos x="T2" y="T3"/>
                  </a:cxn>
                  <a:cxn ang="0">
                    <a:pos x="T4" y="T5"/>
                  </a:cxn>
                  <a:cxn ang="0">
                    <a:pos x="T6" y="T7"/>
                  </a:cxn>
                  <a:cxn ang="0">
                    <a:pos x="T8" y="T9"/>
                  </a:cxn>
                  <a:cxn ang="0">
                    <a:pos x="T10" y="T11"/>
                  </a:cxn>
                  <a:cxn ang="0">
                    <a:pos x="T12" y="T13"/>
                  </a:cxn>
                </a:cxnLst>
                <a:rect l="0" t="0" r="r" b="b"/>
                <a:pathLst>
                  <a:path w="21" h="28">
                    <a:moveTo>
                      <a:pt x="7" y="0"/>
                    </a:moveTo>
                    <a:cubicBezTo>
                      <a:pt x="4" y="5"/>
                      <a:pt x="0" y="11"/>
                      <a:pt x="0" y="13"/>
                    </a:cubicBezTo>
                    <a:cubicBezTo>
                      <a:pt x="1" y="14"/>
                      <a:pt x="0" y="16"/>
                      <a:pt x="0" y="18"/>
                    </a:cubicBezTo>
                    <a:cubicBezTo>
                      <a:pt x="4" y="22"/>
                      <a:pt x="9" y="26"/>
                      <a:pt x="12" y="28"/>
                    </a:cubicBezTo>
                    <a:cubicBezTo>
                      <a:pt x="12" y="28"/>
                      <a:pt x="13" y="28"/>
                      <a:pt x="13" y="28"/>
                    </a:cubicBezTo>
                    <a:cubicBezTo>
                      <a:pt x="14" y="22"/>
                      <a:pt x="18" y="16"/>
                      <a:pt x="21" y="16"/>
                    </a:cubicBezTo>
                    <a:cubicBezTo>
                      <a:pt x="17" y="11"/>
                      <a:pt x="11" y="4"/>
                      <a:pt x="7" y="0"/>
                    </a:cubicBezTo>
                    <a:close/>
                  </a:path>
                </a:pathLst>
              </a:custGeom>
              <a:solidFill>
                <a:schemeClr val="bg2"/>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48" name="Freeform 1687">
                <a:extLst>
                  <a:ext uri="{FF2B5EF4-FFF2-40B4-BE49-F238E27FC236}">
                    <a16:creationId xmlns:a16="http://schemas.microsoft.com/office/drawing/2014/main" id="{A4A92D05-1E64-47E8-83B0-57D60D3D7322}"/>
                  </a:ext>
                </a:extLst>
              </p:cNvPr>
              <p:cNvSpPr>
                <a:spLocks/>
              </p:cNvSpPr>
              <p:nvPr/>
            </p:nvSpPr>
            <p:spPr bwMode="auto">
              <a:xfrm>
                <a:off x="5161145" y="2178122"/>
                <a:ext cx="93666" cy="111129"/>
              </a:xfrm>
              <a:custGeom>
                <a:avLst/>
                <a:gdLst>
                  <a:gd name="T0" fmla="*/ 64 w 73"/>
                  <a:gd name="T1" fmla="*/ 59 h 88"/>
                  <a:gd name="T2" fmla="*/ 64 w 73"/>
                  <a:gd name="T3" fmla="*/ 46 h 88"/>
                  <a:gd name="T4" fmla="*/ 64 w 73"/>
                  <a:gd name="T5" fmla="*/ 37 h 88"/>
                  <a:gd name="T6" fmla="*/ 45 w 73"/>
                  <a:gd name="T7" fmla="*/ 31 h 88"/>
                  <a:gd name="T8" fmla="*/ 42 w 73"/>
                  <a:gd name="T9" fmla="*/ 20 h 88"/>
                  <a:gd name="T10" fmla="*/ 37 w 73"/>
                  <a:gd name="T11" fmla="*/ 14 h 88"/>
                  <a:gd name="T12" fmla="*/ 30 w 73"/>
                  <a:gd name="T13" fmla="*/ 4 h 88"/>
                  <a:gd name="T14" fmla="*/ 31 w 73"/>
                  <a:gd name="T15" fmla="*/ 3 h 88"/>
                  <a:gd name="T16" fmla="*/ 26 w 73"/>
                  <a:gd name="T17" fmla="*/ 2 h 88"/>
                  <a:gd name="T18" fmla="*/ 18 w 73"/>
                  <a:gd name="T19" fmla="*/ 0 h 88"/>
                  <a:gd name="T20" fmla="*/ 0 w 73"/>
                  <a:gd name="T21" fmla="*/ 6 h 88"/>
                  <a:gd name="T22" fmla="*/ 4 w 73"/>
                  <a:gd name="T23" fmla="*/ 16 h 88"/>
                  <a:gd name="T24" fmla="*/ 10 w 73"/>
                  <a:gd name="T25" fmla="*/ 29 h 88"/>
                  <a:gd name="T26" fmla="*/ 9 w 73"/>
                  <a:gd name="T27" fmla="*/ 56 h 88"/>
                  <a:gd name="T28" fmla="*/ 2 w 73"/>
                  <a:gd name="T29" fmla="*/ 63 h 88"/>
                  <a:gd name="T30" fmla="*/ 16 w 73"/>
                  <a:gd name="T31" fmla="*/ 79 h 88"/>
                  <a:gd name="T32" fmla="*/ 17 w 73"/>
                  <a:gd name="T33" fmla="*/ 79 h 88"/>
                  <a:gd name="T34" fmla="*/ 33 w 73"/>
                  <a:gd name="T35" fmla="*/ 88 h 88"/>
                  <a:gd name="T36" fmla="*/ 63 w 73"/>
                  <a:gd name="T37" fmla="*/ 82 h 88"/>
                  <a:gd name="T38" fmla="*/ 64 w 73"/>
                  <a:gd name="T39" fmla="*/ 77 h 88"/>
                  <a:gd name="T40" fmla="*/ 69 w 73"/>
                  <a:gd name="T41" fmla="*/ 70 h 88"/>
                  <a:gd name="T42" fmla="*/ 64 w 73"/>
                  <a:gd name="T43" fmla="*/ 59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3" h="88">
                    <a:moveTo>
                      <a:pt x="64" y="59"/>
                    </a:moveTo>
                    <a:cubicBezTo>
                      <a:pt x="60" y="55"/>
                      <a:pt x="60" y="49"/>
                      <a:pt x="64" y="46"/>
                    </a:cubicBezTo>
                    <a:cubicBezTo>
                      <a:pt x="67" y="44"/>
                      <a:pt x="64" y="41"/>
                      <a:pt x="64" y="37"/>
                    </a:cubicBezTo>
                    <a:cubicBezTo>
                      <a:pt x="64" y="33"/>
                      <a:pt x="48" y="32"/>
                      <a:pt x="45" y="31"/>
                    </a:cubicBezTo>
                    <a:cubicBezTo>
                      <a:pt x="42" y="30"/>
                      <a:pt x="47" y="20"/>
                      <a:pt x="42" y="20"/>
                    </a:cubicBezTo>
                    <a:cubicBezTo>
                      <a:pt x="38" y="20"/>
                      <a:pt x="37" y="17"/>
                      <a:pt x="37" y="14"/>
                    </a:cubicBezTo>
                    <a:cubicBezTo>
                      <a:pt x="37" y="11"/>
                      <a:pt x="30" y="6"/>
                      <a:pt x="30" y="4"/>
                    </a:cubicBezTo>
                    <a:cubicBezTo>
                      <a:pt x="30" y="4"/>
                      <a:pt x="31" y="3"/>
                      <a:pt x="31" y="3"/>
                    </a:cubicBezTo>
                    <a:cubicBezTo>
                      <a:pt x="28" y="3"/>
                      <a:pt x="27" y="2"/>
                      <a:pt x="26" y="2"/>
                    </a:cubicBezTo>
                    <a:cubicBezTo>
                      <a:pt x="23" y="2"/>
                      <a:pt x="18" y="0"/>
                      <a:pt x="18" y="0"/>
                    </a:cubicBezTo>
                    <a:cubicBezTo>
                      <a:pt x="18" y="0"/>
                      <a:pt x="7" y="3"/>
                      <a:pt x="0" y="6"/>
                    </a:cubicBezTo>
                    <a:cubicBezTo>
                      <a:pt x="0" y="10"/>
                      <a:pt x="2" y="15"/>
                      <a:pt x="4" y="16"/>
                    </a:cubicBezTo>
                    <a:cubicBezTo>
                      <a:pt x="10" y="18"/>
                      <a:pt x="8" y="24"/>
                      <a:pt x="10" y="29"/>
                    </a:cubicBezTo>
                    <a:cubicBezTo>
                      <a:pt x="12" y="34"/>
                      <a:pt x="12" y="56"/>
                      <a:pt x="9" y="56"/>
                    </a:cubicBezTo>
                    <a:cubicBezTo>
                      <a:pt x="8" y="56"/>
                      <a:pt x="5" y="59"/>
                      <a:pt x="2" y="63"/>
                    </a:cubicBezTo>
                    <a:cubicBezTo>
                      <a:pt x="6" y="67"/>
                      <a:pt x="12" y="74"/>
                      <a:pt x="16" y="79"/>
                    </a:cubicBezTo>
                    <a:cubicBezTo>
                      <a:pt x="16" y="79"/>
                      <a:pt x="16" y="79"/>
                      <a:pt x="17" y="79"/>
                    </a:cubicBezTo>
                    <a:cubicBezTo>
                      <a:pt x="20" y="79"/>
                      <a:pt x="33" y="88"/>
                      <a:pt x="33" y="88"/>
                    </a:cubicBezTo>
                    <a:cubicBezTo>
                      <a:pt x="33" y="88"/>
                      <a:pt x="51" y="84"/>
                      <a:pt x="63" y="82"/>
                    </a:cubicBezTo>
                    <a:cubicBezTo>
                      <a:pt x="63" y="80"/>
                      <a:pt x="64" y="78"/>
                      <a:pt x="64" y="77"/>
                    </a:cubicBezTo>
                    <a:cubicBezTo>
                      <a:pt x="63" y="75"/>
                      <a:pt x="66" y="70"/>
                      <a:pt x="69" y="70"/>
                    </a:cubicBezTo>
                    <a:cubicBezTo>
                      <a:pt x="73" y="70"/>
                      <a:pt x="68" y="62"/>
                      <a:pt x="64" y="59"/>
                    </a:cubicBezTo>
                    <a:close/>
                  </a:path>
                </a:pathLst>
              </a:custGeom>
              <a:solidFill>
                <a:schemeClr val="accent6">
                  <a:lumMod val="20000"/>
                  <a:lumOff val="80000"/>
                </a:schemeClr>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49" name="Freeform 1690">
                <a:extLst>
                  <a:ext uri="{FF2B5EF4-FFF2-40B4-BE49-F238E27FC236}">
                    <a16:creationId xmlns:a16="http://schemas.microsoft.com/office/drawing/2014/main" id="{51B34684-0DED-481A-BE39-D7B2F708B5FA}"/>
                  </a:ext>
                </a:extLst>
              </p:cNvPr>
              <p:cNvSpPr>
                <a:spLocks/>
              </p:cNvSpPr>
              <p:nvPr/>
            </p:nvSpPr>
            <p:spPr bwMode="auto">
              <a:xfrm>
                <a:off x="6393089" y="2425781"/>
                <a:ext cx="150818" cy="122242"/>
              </a:xfrm>
              <a:custGeom>
                <a:avLst/>
                <a:gdLst>
                  <a:gd name="T0" fmla="*/ 114 w 117"/>
                  <a:gd name="T1" fmla="*/ 85 h 98"/>
                  <a:gd name="T2" fmla="*/ 104 w 117"/>
                  <a:gd name="T3" fmla="*/ 70 h 98"/>
                  <a:gd name="T4" fmla="*/ 103 w 117"/>
                  <a:gd name="T5" fmla="*/ 53 h 98"/>
                  <a:gd name="T6" fmla="*/ 93 w 117"/>
                  <a:gd name="T7" fmla="*/ 41 h 98"/>
                  <a:gd name="T8" fmla="*/ 86 w 117"/>
                  <a:gd name="T9" fmla="*/ 33 h 98"/>
                  <a:gd name="T10" fmla="*/ 79 w 117"/>
                  <a:gd name="T11" fmla="*/ 33 h 98"/>
                  <a:gd name="T12" fmla="*/ 65 w 117"/>
                  <a:gd name="T13" fmla="*/ 28 h 98"/>
                  <a:gd name="T14" fmla="*/ 56 w 117"/>
                  <a:gd name="T15" fmla="*/ 15 h 98"/>
                  <a:gd name="T16" fmla="*/ 40 w 117"/>
                  <a:gd name="T17" fmla="*/ 1 h 98"/>
                  <a:gd name="T18" fmla="*/ 34 w 117"/>
                  <a:gd name="T19" fmla="*/ 3 h 98"/>
                  <a:gd name="T20" fmla="*/ 31 w 117"/>
                  <a:gd name="T21" fmla="*/ 0 h 98"/>
                  <a:gd name="T22" fmla="*/ 13 w 117"/>
                  <a:gd name="T23" fmla="*/ 6 h 98"/>
                  <a:gd name="T24" fmla="*/ 14 w 117"/>
                  <a:gd name="T25" fmla="*/ 8 h 98"/>
                  <a:gd name="T26" fmla="*/ 5 w 117"/>
                  <a:gd name="T27" fmla="*/ 14 h 98"/>
                  <a:gd name="T28" fmla="*/ 0 w 117"/>
                  <a:gd name="T29" fmla="*/ 18 h 98"/>
                  <a:gd name="T30" fmla="*/ 0 w 117"/>
                  <a:gd name="T31" fmla="*/ 23 h 98"/>
                  <a:gd name="T32" fmla="*/ 5 w 117"/>
                  <a:gd name="T33" fmla="*/ 25 h 98"/>
                  <a:gd name="T34" fmla="*/ 15 w 117"/>
                  <a:gd name="T35" fmla="*/ 41 h 98"/>
                  <a:gd name="T36" fmla="*/ 9 w 117"/>
                  <a:gd name="T37" fmla="*/ 44 h 98"/>
                  <a:gd name="T38" fmla="*/ 9 w 117"/>
                  <a:gd name="T39" fmla="*/ 58 h 98"/>
                  <a:gd name="T40" fmla="*/ 13 w 117"/>
                  <a:gd name="T41" fmla="*/ 75 h 98"/>
                  <a:gd name="T42" fmla="*/ 21 w 117"/>
                  <a:gd name="T43" fmla="*/ 86 h 98"/>
                  <a:gd name="T44" fmla="*/ 26 w 117"/>
                  <a:gd name="T45" fmla="*/ 87 h 98"/>
                  <a:gd name="T46" fmla="*/ 29 w 117"/>
                  <a:gd name="T47" fmla="*/ 90 h 98"/>
                  <a:gd name="T48" fmla="*/ 33 w 117"/>
                  <a:gd name="T49" fmla="*/ 91 h 98"/>
                  <a:gd name="T50" fmla="*/ 40 w 117"/>
                  <a:gd name="T51" fmla="*/ 93 h 98"/>
                  <a:gd name="T52" fmla="*/ 41 w 117"/>
                  <a:gd name="T53" fmla="*/ 94 h 98"/>
                  <a:gd name="T54" fmla="*/ 42 w 117"/>
                  <a:gd name="T55" fmla="*/ 98 h 98"/>
                  <a:gd name="T56" fmla="*/ 57 w 117"/>
                  <a:gd name="T57" fmla="*/ 93 h 98"/>
                  <a:gd name="T58" fmla="*/ 59 w 117"/>
                  <a:gd name="T59" fmla="*/ 85 h 98"/>
                  <a:gd name="T60" fmla="*/ 68 w 117"/>
                  <a:gd name="T61" fmla="*/ 80 h 98"/>
                  <a:gd name="T62" fmla="*/ 78 w 117"/>
                  <a:gd name="T63" fmla="*/ 85 h 98"/>
                  <a:gd name="T64" fmla="*/ 89 w 117"/>
                  <a:gd name="T65" fmla="*/ 85 h 98"/>
                  <a:gd name="T66" fmla="*/ 98 w 117"/>
                  <a:gd name="T67" fmla="*/ 92 h 98"/>
                  <a:gd name="T68" fmla="*/ 103 w 117"/>
                  <a:gd name="T69" fmla="*/ 91 h 98"/>
                  <a:gd name="T70" fmla="*/ 114 w 117"/>
                  <a:gd name="T71" fmla="*/ 85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7" h="98">
                    <a:moveTo>
                      <a:pt x="114" y="85"/>
                    </a:moveTo>
                    <a:cubicBezTo>
                      <a:pt x="110" y="79"/>
                      <a:pt x="104" y="73"/>
                      <a:pt x="104" y="70"/>
                    </a:cubicBezTo>
                    <a:cubicBezTo>
                      <a:pt x="104" y="66"/>
                      <a:pt x="108" y="56"/>
                      <a:pt x="103" y="53"/>
                    </a:cubicBezTo>
                    <a:cubicBezTo>
                      <a:pt x="99" y="50"/>
                      <a:pt x="94" y="46"/>
                      <a:pt x="93" y="41"/>
                    </a:cubicBezTo>
                    <a:cubicBezTo>
                      <a:pt x="92" y="36"/>
                      <a:pt x="86" y="33"/>
                      <a:pt x="86" y="33"/>
                    </a:cubicBezTo>
                    <a:cubicBezTo>
                      <a:pt x="79" y="33"/>
                      <a:pt x="79" y="33"/>
                      <a:pt x="79" y="33"/>
                    </a:cubicBezTo>
                    <a:cubicBezTo>
                      <a:pt x="65" y="28"/>
                      <a:pt x="65" y="28"/>
                      <a:pt x="65" y="28"/>
                    </a:cubicBezTo>
                    <a:cubicBezTo>
                      <a:pt x="56" y="24"/>
                      <a:pt x="56" y="17"/>
                      <a:pt x="56" y="15"/>
                    </a:cubicBezTo>
                    <a:cubicBezTo>
                      <a:pt x="56" y="12"/>
                      <a:pt x="46" y="7"/>
                      <a:pt x="40" y="1"/>
                    </a:cubicBezTo>
                    <a:cubicBezTo>
                      <a:pt x="39" y="2"/>
                      <a:pt x="37" y="2"/>
                      <a:pt x="34" y="3"/>
                    </a:cubicBezTo>
                    <a:cubicBezTo>
                      <a:pt x="33" y="2"/>
                      <a:pt x="32" y="1"/>
                      <a:pt x="31" y="0"/>
                    </a:cubicBezTo>
                    <a:cubicBezTo>
                      <a:pt x="26" y="6"/>
                      <a:pt x="17" y="7"/>
                      <a:pt x="13" y="6"/>
                    </a:cubicBezTo>
                    <a:cubicBezTo>
                      <a:pt x="14" y="8"/>
                      <a:pt x="14" y="8"/>
                      <a:pt x="14" y="8"/>
                    </a:cubicBezTo>
                    <a:cubicBezTo>
                      <a:pt x="5" y="14"/>
                      <a:pt x="5" y="14"/>
                      <a:pt x="5" y="14"/>
                    </a:cubicBezTo>
                    <a:cubicBezTo>
                      <a:pt x="0" y="18"/>
                      <a:pt x="0" y="18"/>
                      <a:pt x="0" y="18"/>
                    </a:cubicBezTo>
                    <a:cubicBezTo>
                      <a:pt x="0" y="23"/>
                      <a:pt x="0" y="23"/>
                      <a:pt x="0" y="23"/>
                    </a:cubicBezTo>
                    <a:cubicBezTo>
                      <a:pt x="5" y="25"/>
                      <a:pt x="5" y="25"/>
                      <a:pt x="5" y="25"/>
                    </a:cubicBezTo>
                    <a:cubicBezTo>
                      <a:pt x="15" y="41"/>
                      <a:pt x="15" y="41"/>
                      <a:pt x="15" y="41"/>
                    </a:cubicBezTo>
                    <a:cubicBezTo>
                      <a:pt x="9" y="44"/>
                      <a:pt x="9" y="44"/>
                      <a:pt x="9" y="44"/>
                    </a:cubicBezTo>
                    <a:cubicBezTo>
                      <a:pt x="9" y="58"/>
                      <a:pt x="9" y="58"/>
                      <a:pt x="9" y="58"/>
                    </a:cubicBezTo>
                    <a:cubicBezTo>
                      <a:pt x="13" y="75"/>
                      <a:pt x="13" y="75"/>
                      <a:pt x="13" y="75"/>
                    </a:cubicBezTo>
                    <a:cubicBezTo>
                      <a:pt x="21" y="86"/>
                      <a:pt x="21" y="86"/>
                      <a:pt x="21" y="86"/>
                    </a:cubicBezTo>
                    <a:cubicBezTo>
                      <a:pt x="26" y="87"/>
                      <a:pt x="26" y="87"/>
                      <a:pt x="26" y="87"/>
                    </a:cubicBezTo>
                    <a:cubicBezTo>
                      <a:pt x="26" y="87"/>
                      <a:pt x="28" y="89"/>
                      <a:pt x="29" y="90"/>
                    </a:cubicBezTo>
                    <a:cubicBezTo>
                      <a:pt x="30" y="91"/>
                      <a:pt x="31" y="91"/>
                      <a:pt x="33" y="91"/>
                    </a:cubicBezTo>
                    <a:cubicBezTo>
                      <a:pt x="36" y="91"/>
                      <a:pt x="39" y="92"/>
                      <a:pt x="40" y="93"/>
                    </a:cubicBezTo>
                    <a:cubicBezTo>
                      <a:pt x="40" y="93"/>
                      <a:pt x="41" y="94"/>
                      <a:pt x="41" y="94"/>
                    </a:cubicBezTo>
                    <a:cubicBezTo>
                      <a:pt x="42" y="98"/>
                      <a:pt x="42" y="98"/>
                      <a:pt x="42" y="98"/>
                    </a:cubicBezTo>
                    <a:cubicBezTo>
                      <a:pt x="57" y="93"/>
                      <a:pt x="57" y="93"/>
                      <a:pt x="57" y="93"/>
                    </a:cubicBezTo>
                    <a:cubicBezTo>
                      <a:pt x="59" y="85"/>
                      <a:pt x="59" y="85"/>
                      <a:pt x="59" y="85"/>
                    </a:cubicBezTo>
                    <a:cubicBezTo>
                      <a:pt x="68" y="80"/>
                      <a:pt x="68" y="80"/>
                      <a:pt x="68" y="80"/>
                    </a:cubicBezTo>
                    <a:cubicBezTo>
                      <a:pt x="78" y="85"/>
                      <a:pt x="78" y="85"/>
                      <a:pt x="78" y="85"/>
                    </a:cubicBezTo>
                    <a:cubicBezTo>
                      <a:pt x="89" y="85"/>
                      <a:pt x="89" y="85"/>
                      <a:pt x="89" y="85"/>
                    </a:cubicBezTo>
                    <a:cubicBezTo>
                      <a:pt x="98" y="92"/>
                      <a:pt x="98" y="92"/>
                      <a:pt x="98" y="92"/>
                    </a:cubicBezTo>
                    <a:cubicBezTo>
                      <a:pt x="103" y="91"/>
                      <a:pt x="103" y="91"/>
                      <a:pt x="103" y="91"/>
                    </a:cubicBezTo>
                    <a:cubicBezTo>
                      <a:pt x="108" y="95"/>
                      <a:pt x="117" y="91"/>
                      <a:pt x="114" y="85"/>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50" name="Freeform 1691">
                <a:extLst>
                  <a:ext uri="{FF2B5EF4-FFF2-40B4-BE49-F238E27FC236}">
                    <a16:creationId xmlns:a16="http://schemas.microsoft.com/office/drawing/2014/main" id="{792D00CE-813D-4699-9B24-07551A401008}"/>
                  </a:ext>
                </a:extLst>
              </p:cNvPr>
              <p:cNvSpPr>
                <a:spLocks/>
              </p:cNvSpPr>
              <p:nvPr/>
            </p:nvSpPr>
            <p:spPr bwMode="auto">
              <a:xfrm>
                <a:off x="5535808" y="2419430"/>
                <a:ext cx="157168" cy="120654"/>
              </a:xfrm>
              <a:custGeom>
                <a:avLst/>
                <a:gdLst>
                  <a:gd name="T0" fmla="*/ 14 w 122"/>
                  <a:gd name="T1" fmla="*/ 63 h 97"/>
                  <a:gd name="T2" fmla="*/ 0 w 122"/>
                  <a:gd name="T3" fmla="*/ 82 h 97"/>
                  <a:gd name="T4" fmla="*/ 1 w 122"/>
                  <a:gd name="T5" fmla="*/ 82 h 97"/>
                  <a:gd name="T6" fmla="*/ 3 w 122"/>
                  <a:gd name="T7" fmla="*/ 89 h 97"/>
                  <a:gd name="T8" fmla="*/ 19 w 122"/>
                  <a:gd name="T9" fmla="*/ 97 h 97"/>
                  <a:gd name="T10" fmla="*/ 35 w 122"/>
                  <a:gd name="T11" fmla="*/ 88 h 97"/>
                  <a:gd name="T12" fmla="*/ 96 w 122"/>
                  <a:gd name="T13" fmla="*/ 57 h 97"/>
                  <a:gd name="T14" fmla="*/ 100 w 122"/>
                  <a:gd name="T15" fmla="*/ 47 h 97"/>
                  <a:gd name="T16" fmla="*/ 101 w 122"/>
                  <a:gd name="T17" fmla="*/ 33 h 97"/>
                  <a:gd name="T18" fmla="*/ 100 w 122"/>
                  <a:gd name="T19" fmla="*/ 18 h 97"/>
                  <a:gd name="T20" fmla="*/ 111 w 122"/>
                  <a:gd name="T21" fmla="*/ 10 h 97"/>
                  <a:gd name="T22" fmla="*/ 122 w 122"/>
                  <a:gd name="T23" fmla="*/ 2 h 97"/>
                  <a:gd name="T24" fmla="*/ 115 w 122"/>
                  <a:gd name="T25" fmla="*/ 0 h 97"/>
                  <a:gd name="T26" fmla="*/ 95 w 122"/>
                  <a:gd name="T27" fmla="*/ 3 h 97"/>
                  <a:gd name="T28" fmla="*/ 72 w 122"/>
                  <a:gd name="T29" fmla="*/ 10 h 97"/>
                  <a:gd name="T30" fmla="*/ 51 w 122"/>
                  <a:gd name="T31" fmla="*/ 9 h 97"/>
                  <a:gd name="T32" fmla="*/ 40 w 122"/>
                  <a:gd name="T33" fmla="*/ 11 h 97"/>
                  <a:gd name="T34" fmla="*/ 24 w 122"/>
                  <a:gd name="T35" fmla="*/ 11 h 97"/>
                  <a:gd name="T36" fmla="*/ 17 w 122"/>
                  <a:gd name="T37" fmla="*/ 15 h 97"/>
                  <a:gd name="T38" fmla="*/ 7 w 122"/>
                  <a:gd name="T39" fmla="*/ 28 h 97"/>
                  <a:gd name="T40" fmla="*/ 7 w 122"/>
                  <a:gd name="T41" fmla="*/ 37 h 97"/>
                  <a:gd name="T42" fmla="*/ 5 w 122"/>
                  <a:gd name="T43" fmla="*/ 50 h 97"/>
                  <a:gd name="T44" fmla="*/ 14 w 122"/>
                  <a:gd name="T45" fmla="*/ 63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2" h="97">
                    <a:moveTo>
                      <a:pt x="14" y="63"/>
                    </a:moveTo>
                    <a:cubicBezTo>
                      <a:pt x="11" y="66"/>
                      <a:pt x="5" y="74"/>
                      <a:pt x="0" y="82"/>
                    </a:cubicBezTo>
                    <a:cubicBezTo>
                      <a:pt x="1" y="82"/>
                      <a:pt x="1" y="82"/>
                      <a:pt x="1" y="82"/>
                    </a:cubicBezTo>
                    <a:cubicBezTo>
                      <a:pt x="3" y="89"/>
                      <a:pt x="3" y="89"/>
                      <a:pt x="3" y="89"/>
                    </a:cubicBezTo>
                    <a:cubicBezTo>
                      <a:pt x="19" y="97"/>
                      <a:pt x="19" y="97"/>
                      <a:pt x="19" y="97"/>
                    </a:cubicBezTo>
                    <a:cubicBezTo>
                      <a:pt x="19" y="97"/>
                      <a:pt x="30" y="89"/>
                      <a:pt x="35" y="88"/>
                    </a:cubicBezTo>
                    <a:cubicBezTo>
                      <a:pt x="40" y="87"/>
                      <a:pt x="96" y="57"/>
                      <a:pt x="96" y="57"/>
                    </a:cubicBezTo>
                    <a:cubicBezTo>
                      <a:pt x="96" y="57"/>
                      <a:pt x="101" y="50"/>
                      <a:pt x="100" y="47"/>
                    </a:cubicBezTo>
                    <a:cubicBezTo>
                      <a:pt x="99" y="44"/>
                      <a:pt x="99" y="36"/>
                      <a:pt x="101" y="33"/>
                    </a:cubicBezTo>
                    <a:cubicBezTo>
                      <a:pt x="104" y="29"/>
                      <a:pt x="98" y="24"/>
                      <a:pt x="100" y="18"/>
                    </a:cubicBezTo>
                    <a:cubicBezTo>
                      <a:pt x="102" y="13"/>
                      <a:pt x="111" y="10"/>
                      <a:pt x="111" y="10"/>
                    </a:cubicBezTo>
                    <a:cubicBezTo>
                      <a:pt x="122" y="2"/>
                      <a:pt x="122" y="2"/>
                      <a:pt x="122" y="2"/>
                    </a:cubicBezTo>
                    <a:cubicBezTo>
                      <a:pt x="115" y="0"/>
                      <a:pt x="115" y="0"/>
                      <a:pt x="115" y="0"/>
                    </a:cubicBezTo>
                    <a:cubicBezTo>
                      <a:pt x="115" y="0"/>
                      <a:pt x="106" y="4"/>
                      <a:pt x="95" y="3"/>
                    </a:cubicBezTo>
                    <a:cubicBezTo>
                      <a:pt x="85" y="2"/>
                      <a:pt x="83" y="10"/>
                      <a:pt x="72" y="10"/>
                    </a:cubicBezTo>
                    <a:cubicBezTo>
                      <a:pt x="60" y="10"/>
                      <a:pt x="54" y="13"/>
                      <a:pt x="51" y="9"/>
                    </a:cubicBezTo>
                    <a:cubicBezTo>
                      <a:pt x="49" y="6"/>
                      <a:pt x="48" y="8"/>
                      <a:pt x="40" y="11"/>
                    </a:cubicBezTo>
                    <a:cubicBezTo>
                      <a:pt x="33" y="15"/>
                      <a:pt x="28" y="14"/>
                      <a:pt x="24" y="11"/>
                    </a:cubicBezTo>
                    <a:cubicBezTo>
                      <a:pt x="21" y="9"/>
                      <a:pt x="18" y="12"/>
                      <a:pt x="17" y="15"/>
                    </a:cubicBezTo>
                    <a:cubicBezTo>
                      <a:pt x="17" y="19"/>
                      <a:pt x="18" y="26"/>
                      <a:pt x="7" y="28"/>
                    </a:cubicBezTo>
                    <a:cubicBezTo>
                      <a:pt x="6" y="31"/>
                      <a:pt x="5" y="34"/>
                      <a:pt x="7" y="37"/>
                    </a:cubicBezTo>
                    <a:cubicBezTo>
                      <a:pt x="9" y="40"/>
                      <a:pt x="6" y="44"/>
                      <a:pt x="5" y="50"/>
                    </a:cubicBezTo>
                    <a:cubicBezTo>
                      <a:pt x="19" y="49"/>
                      <a:pt x="17" y="60"/>
                      <a:pt x="14" y="63"/>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51" name="Freeform 1692">
                <a:extLst>
                  <a:ext uri="{FF2B5EF4-FFF2-40B4-BE49-F238E27FC236}">
                    <a16:creationId xmlns:a16="http://schemas.microsoft.com/office/drawing/2014/main" id="{DE3BA1B7-FF97-4BCD-8DED-D3C356473E87}"/>
                  </a:ext>
                </a:extLst>
              </p:cNvPr>
              <p:cNvSpPr>
                <a:spLocks/>
              </p:cNvSpPr>
              <p:nvPr/>
            </p:nvSpPr>
            <p:spPr bwMode="auto">
              <a:xfrm>
                <a:off x="7574231" y="2392442"/>
                <a:ext cx="85728" cy="104779"/>
              </a:xfrm>
              <a:custGeom>
                <a:avLst/>
                <a:gdLst>
                  <a:gd name="T0" fmla="*/ 16 w 67"/>
                  <a:gd name="T1" fmla="*/ 7 h 83"/>
                  <a:gd name="T2" fmla="*/ 6 w 67"/>
                  <a:gd name="T3" fmla="*/ 14 h 83"/>
                  <a:gd name="T4" fmla="*/ 11 w 67"/>
                  <a:gd name="T5" fmla="*/ 24 h 83"/>
                  <a:gd name="T6" fmla="*/ 10 w 67"/>
                  <a:gd name="T7" fmla="*/ 31 h 83"/>
                  <a:gd name="T8" fmla="*/ 9 w 67"/>
                  <a:gd name="T9" fmla="*/ 47 h 83"/>
                  <a:gd name="T10" fmla="*/ 4 w 67"/>
                  <a:gd name="T11" fmla="*/ 69 h 83"/>
                  <a:gd name="T12" fmla="*/ 6 w 67"/>
                  <a:gd name="T13" fmla="*/ 81 h 83"/>
                  <a:gd name="T14" fmla="*/ 40 w 67"/>
                  <a:gd name="T15" fmla="*/ 70 h 83"/>
                  <a:gd name="T16" fmla="*/ 57 w 67"/>
                  <a:gd name="T17" fmla="*/ 62 h 83"/>
                  <a:gd name="T18" fmla="*/ 65 w 67"/>
                  <a:gd name="T19" fmla="*/ 55 h 83"/>
                  <a:gd name="T20" fmla="*/ 60 w 67"/>
                  <a:gd name="T21" fmla="*/ 29 h 83"/>
                  <a:gd name="T22" fmla="*/ 42 w 67"/>
                  <a:gd name="T23" fmla="*/ 0 h 83"/>
                  <a:gd name="T24" fmla="*/ 32 w 67"/>
                  <a:gd name="T25" fmla="*/ 3 h 83"/>
                  <a:gd name="T26" fmla="*/ 16 w 67"/>
                  <a:gd name="T27" fmla="*/ 7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83">
                    <a:moveTo>
                      <a:pt x="16" y="7"/>
                    </a:moveTo>
                    <a:cubicBezTo>
                      <a:pt x="15" y="8"/>
                      <a:pt x="10" y="11"/>
                      <a:pt x="6" y="14"/>
                    </a:cubicBezTo>
                    <a:cubicBezTo>
                      <a:pt x="8" y="18"/>
                      <a:pt x="7" y="23"/>
                      <a:pt x="11" y="24"/>
                    </a:cubicBezTo>
                    <a:cubicBezTo>
                      <a:pt x="17" y="24"/>
                      <a:pt x="16" y="33"/>
                      <a:pt x="10" y="31"/>
                    </a:cubicBezTo>
                    <a:cubicBezTo>
                      <a:pt x="4" y="30"/>
                      <a:pt x="4" y="39"/>
                      <a:pt x="9" y="47"/>
                    </a:cubicBezTo>
                    <a:cubicBezTo>
                      <a:pt x="15" y="56"/>
                      <a:pt x="0" y="65"/>
                      <a:pt x="4" y="69"/>
                    </a:cubicBezTo>
                    <a:cubicBezTo>
                      <a:pt x="8" y="73"/>
                      <a:pt x="5" y="78"/>
                      <a:pt x="6" y="81"/>
                    </a:cubicBezTo>
                    <a:cubicBezTo>
                      <a:pt x="8" y="83"/>
                      <a:pt x="30" y="79"/>
                      <a:pt x="40" y="70"/>
                    </a:cubicBezTo>
                    <a:cubicBezTo>
                      <a:pt x="50" y="60"/>
                      <a:pt x="52" y="61"/>
                      <a:pt x="57" y="62"/>
                    </a:cubicBezTo>
                    <a:cubicBezTo>
                      <a:pt x="62" y="64"/>
                      <a:pt x="67" y="59"/>
                      <a:pt x="65" y="55"/>
                    </a:cubicBezTo>
                    <a:cubicBezTo>
                      <a:pt x="62" y="51"/>
                      <a:pt x="59" y="41"/>
                      <a:pt x="60" y="29"/>
                    </a:cubicBezTo>
                    <a:cubicBezTo>
                      <a:pt x="60" y="22"/>
                      <a:pt x="51" y="10"/>
                      <a:pt x="42" y="0"/>
                    </a:cubicBezTo>
                    <a:cubicBezTo>
                      <a:pt x="39" y="2"/>
                      <a:pt x="36" y="3"/>
                      <a:pt x="32" y="3"/>
                    </a:cubicBezTo>
                    <a:cubicBezTo>
                      <a:pt x="26" y="3"/>
                      <a:pt x="19" y="4"/>
                      <a:pt x="16" y="7"/>
                    </a:cubicBezTo>
                    <a:close/>
                  </a:path>
                </a:pathLst>
              </a:custGeom>
              <a:solidFill>
                <a:srgbClr val="00B050"/>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52" name="Freeform 1693">
                <a:extLst>
                  <a:ext uri="{FF2B5EF4-FFF2-40B4-BE49-F238E27FC236}">
                    <a16:creationId xmlns:a16="http://schemas.microsoft.com/office/drawing/2014/main" id="{361A62DD-40BA-4E0D-8C59-7FEB56317D1A}"/>
                  </a:ext>
                </a:extLst>
              </p:cNvPr>
              <p:cNvSpPr>
                <a:spLocks/>
              </p:cNvSpPr>
              <p:nvPr/>
            </p:nvSpPr>
            <p:spPr bwMode="auto">
              <a:xfrm>
                <a:off x="6721713" y="2687727"/>
                <a:ext cx="101604" cy="130179"/>
              </a:xfrm>
              <a:custGeom>
                <a:avLst/>
                <a:gdLst>
                  <a:gd name="T0" fmla="*/ 79 w 79"/>
                  <a:gd name="T1" fmla="*/ 87 h 104"/>
                  <a:gd name="T2" fmla="*/ 72 w 79"/>
                  <a:gd name="T3" fmla="*/ 53 h 104"/>
                  <a:gd name="T4" fmla="*/ 59 w 79"/>
                  <a:gd name="T5" fmla="*/ 67 h 104"/>
                  <a:gd name="T6" fmla="*/ 60 w 79"/>
                  <a:gd name="T7" fmla="*/ 48 h 104"/>
                  <a:gd name="T8" fmla="*/ 74 w 79"/>
                  <a:gd name="T9" fmla="*/ 30 h 104"/>
                  <a:gd name="T10" fmla="*/ 61 w 79"/>
                  <a:gd name="T11" fmla="*/ 26 h 104"/>
                  <a:gd name="T12" fmla="*/ 41 w 79"/>
                  <a:gd name="T13" fmla="*/ 27 h 104"/>
                  <a:gd name="T14" fmla="*/ 33 w 79"/>
                  <a:gd name="T15" fmla="*/ 18 h 104"/>
                  <a:gd name="T16" fmla="*/ 21 w 79"/>
                  <a:gd name="T17" fmla="*/ 9 h 104"/>
                  <a:gd name="T18" fmla="*/ 6 w 79"/>
                  <a:gd name="T19" fmla="*/ 9 h 104"/>
                  <a:gd name="T20" fmla="*/ 18 w 79"/>
                  <a:gd name="T21" fmla="*/ 24 h 104"/>
                  <a:gd name="T22" fmla="*/ 8 w 79"/>
                  <a:gd name="T23" fmla="*/ 31 h 104"/>
                  <a:gd name="T24" fmla="*/ 12 w 79"/>
                  <a:gd name="T25" fmla="*/ 57 h 104"/>
                  <a:gd name="T26" fmla="*/ 19 w 79"/>
                  <a:gd name="T27" fmla="*/ 90 h 104"/>
                  <a:gd name="T28" fmla="*/ 30 w 79"/>
                  <a:gd name="T29" fmla="*/ 86 h 104"/>
                  <a:gd name="T30" fmla="*/ 45 w 79"/>
                  <a:gd name="T31" fmla="*/ 80 h 104"/>
                  <a:gd name="T32" fmla="*/ 55 w 79"/>
                  <a:gd name="T33" fmla="*/ 71 h 104"/>
                  <a:gd name="T34" fmla="*/ 65 w 79"/>
                  <a:gd name="T35" fmla="*/ 95 h 104"/>
                  <a:gd name="T36" fmla="*/ 67 w 79"/>
                  <a:gd name="T37" fmla="*/ 104 h 104"/>
                  <a:gd name="T38" fmla="*/ 74 w 79"/>
                  <a:gd name="T39" fmla="*/ 99 h 104"/>
                  <a:gd name="T40" fmla="*/ 79 w 79"/>
                  <a:gd name="T41" fmla="*/ 87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9" h="104">
                    <a:moveTo>
                      <a:pt x="79" y="87"/>
                    </a:moveTo>
                    <a:cubicBezTo>
                      <a:pt x="76" y="70"/>
                      <a:pt x="74" y="53"/>
                      <a:pt x="72" y="53"/>
                    </a:cubicBezTo>
                    <a:cubicBezTo>
                      <a:pt x="68" y="53"/>
                      <a:pt x="64" y="68"/>
                      <a:pt x="59" y="67"/>
                    </a:cubicBezTo>
                    <a:cubicBezTo>
                      <a:pt x="54" y="66"/>
                      <a:pt x="54" y="48"/>
                      <a:pt x="60" y="48"/>
                    </a:cubicBezTo>
                    <a:cubicBezTo>
                      <a:pt x="66" y="48"/>
                      <a:pt x="74" y="34"/>
                      <a:pt x="74" y="30"/>
                    </a:cubicBezTo>
                    <a:cubicBezTo>
                      <a:pt x="74" y="26"/>
                      <a:pt x="67" y="26"/>
                      <a:pt x="61" y="26"/>
                    </a:cubicBezTo>
                    <a:cubicBezTo>
                      <a:pt x="55" y="26"/>
                      <a:pt x="41" y="27"/>
                      <a:pt x="41" y="27"/>
                    </a:cubicBezTo>
                    <a:cubicBezTo>
                      <a:pt x="41" y="27"/>
                      <a:pt x="33" y="24"/>
                      <a:pt x="33" y="18"/>
                    </a:cubicBezTo>
                    <a:cubicBezTo>
                      <a:pt x="33" y="13"/>
                      <a:pt x="29" y="9"/>
                      <a:pt x="21" y="9"/>
                    </a:cubicBezTo>
                    <a:cubicBezTo>
                      <a:pt x="12" y="9"/>
                      <a:pt x="12" y="0"/>
                      <a:pt x="6" y="9"/>
                    </a:cubicBezTo>
                    <a:cubicBezTo>
                      <a:pt x="0" y="17"/>
                      <a:pt x="20" y="17"/>
                      <a:pt x="18" y="24"/>
                    </a:cubicBezTo>
                    <a:cubicBezTo>
                      <a:pt x="16" y="30"/>
                      <a:pt x="9" y="26"/>
                      <a:pt x="8" y="31"/>
                    </a:cubicBezTo>
                    <a:cubicBezTo>
                      <a:pt x="7" y="36"/>
                      <a:pt x="9" y="50"/>
                      <a:pt x="12" y="57"/>
                    </a:cubicBezTo>
                    <a:cubicBezTo>
                      <a:pt x="15" y="63"/>
                      <a:pt x="19" y="78"/>
                      <a:pt x="19" y="90"/>
                    </a:cubicBezTo>
                    <a:cubicBezTo>
                      <a:pt x="24" y="89"/>
                      <a:pt x="26" y="86"/>
                      <a:pt x="30" y="86"/>
                    </a:cubicBezTo>
                    <a:cubicBezTo>
                      <a:pt x="36" y="86"/>
                      <a:pt x="44" y="86"/>
                      <a:pt x="45" y="80"/>
                    </a:cubicBezTo>
                    <a:cubicBezTo>
                      <a:pt x="45" y="74"/>
                      <a:pt x="52" y="69"/>
                      <a:pt x="55" y="71"/>
                    </a:cubicBezTo>
                    <a:cubicBezTo>
                      <a:pt x="59" y="73"/>
                      <a:pt x="64" y="88"/>
                      <a:pt x="65" y="95"/>
                    </a:cubicBezTo>
                    <a:cubicBezTo>
                      <a:pt x="65" y="98"/>
                      <a:pt x="66" y="101"/>
                      <a:pt x="67" y="104"/>
                    </a:cubicBezTo>
                    <a:cubicBezTo>
                      <a:pt x="70" y="101"/>
                      <a:pt x="74" y="99"/>
                      <a:pt x="74" y="99"/>
                    </a:cubicBezTo>
                    <a:cubicBezTo>
                      <a:pt x="74" y="99"/>
                      <a:pt x="76" y="91"/>
                      <a:pt x="79" y="87"/>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53" name="Freeform 1694">
                <a:extLst>
                  <a:ext uri="{FF2B5EF4-FFF2-40B4-BE49-F238E27FC236}">
                    <a16:creationId xmlns:a16="http://schemas.microsoft.com/office/drawing/2014/main" id="{5EBD0094-4A56-429F-A1B5-BFEC13592FE2}"/>
                  </a:ext>
                </a:extLst>
              </p:cNvPr>
              <p:cNvSpPr>
                <a:spLocks/>
              </p:cNvSpPr>
              <p:nvPr/>
            </p:nvSpPr>
            <p:spPr bwMode="auto">
              <a:xfrm>
                <a:off x="6723301" y="2013017"/>
                <a:ext cx="711225" cy="298460"/>
              </a:xfrm>
              <a:custGeom>
                <a:avLst/>
                <a:gdLst>
                  <a:gd name="T0" fmla="*/ 514 w 555"/>
                  <a:gd name="T1" fmla="*/ 102 h 238"/>
                  <a:gd name="T2" fmla="*/ 479 w 555"/>
                  <a:gd name="T3" fmla="*/ 99 h 238"/>
                  <a:gd name="T4" fmla="*/ 482 w 555"/>
                  <a:gd name="T5" fmla="*/ 81 h 238"/>
                  <a:gd name="T6" fmla="*/ 483 w 555"/>
                  <a:gd name="T7" fmla="*/ 51 h 238"/>
                  <a:gd name="T8" fmla="*/ 446 w 555"/>
                  <a:gd name="T9" fmla="*/ 47 h 238"/>
                  <a:gd name="T10" fmla="*/ 418 w 555"/>
                  <a:gd name="T11" fmla="*/ 62 h 238"/>
                  <a:gd name="T12" fmla="*/ 372 w 555"/>
                  <a:gd name="T13" fmla="*/ 67 h 238"/>
                  <a:gd name="T14" fmla="*/ 340 w 555"/>
                  <a:gd name="T15" fmla="*/ 53 h 238"/>
                  <a:gd name="T16" fmla="*/ 312 w 555"/>
                  <a:gd name="T17" fmla="*/ 43 h 238"/>
                  <a:gd name="T18" fmla="*/ 280 w 555"/>
                  <a:gd name="T19" fmla="*/ 41 h 238"/>
                  <a:gd name="T20" fmla="*/ 251 w 555"/>
                  <a:gd name="T21" fmla="*/ 43 h 238"/>
                  <a:gd name="T22" fmla="*/ 238 w 555"/>
                  <a:gd name="T23" fmla="*/ 19 h 238"/>
                  <a:gd name="T24" fmla="*/ 208 w 555"/>
                  <a:gd name="T25" fmla="*/ 9 h 238"/>
                  <a:gd name="T26" fmla="*/ 184 w 555"/>
                  <a:gd name="T27" fmla="*/ 1 h 238"/>
                  <a:gd name="T28" fmla="*/ 168 w 555"/>
                  <a:gd name="T29" fmla="*/ 13 h 238"/>
                  <a:gd name="T30" fmla="*/ 167 w 555"/>
                  <a:gd name="T31" fmla="*/ 36 h 238"/>
                  <a:gd name="T32" fmla="*/ 152 w 555"/>
                  <a:gd name="T33" fmla="*/ 54 h 238"/>
                  <a:gd name="T34" fmla="*/ 126 w 555"/>
                  <a:gd name="T35" fmla="*/ 52 h 238"/>
                  <a:gd name="T36" fmla="*/ 105 w 555"/>
                  <a:gd name="T37" fmla="*/ 36 h 238"/>
                  <a:gd name="T38" fmla="*/ 68 w 555"/>
                  <a:gd name="T39" fmla="*/ 34 h 238"/>
                  <a:gd name="T40" fmla="*/ 45 w 555"/>
                  <a:gd name="T41" fmla="*/ 47 h 238"/>
                  <a:gd name="T42" fmla="*/ 15 w 555"/>
                  <a:gd name="T43" fmla="*/ 62 h 238"/>
                  <a:gd name="T44" fmla="*/ 0 w 555"/>
                  <a:gd name="T45" fmla="*/ 68 h 238"/>
                  <a:gd name="T46" fmla="*/ 13 w 555"/>
                  <a:gd name="T47" fmla="*/ 86 h 238"/>
                  <a:gd name="T48" fmla="*/ 44 w 555"/>
                  <a:gd name="T49" fmla="*/ 107 h 238"/>
                  <a:gd name="T50" fmla="*/ 53 w 555"/>
                  <a:gd name="T51" fmla="*/ 138 h 238"/>
                  <a:gd name="T52" fmla="*/ 88 w 555"/>
                  <a:gd name="T53" fmla="*/ 162 h 238"/>
                  <a:gd name="T54" fmla="*/ 113 w 555"/>
                  <a:gd name="T55" fmla="*/ 178 h 238"/>
                  <a:gd name="T56" fmla="*/ 137 w 555"/>
                  <a:gd name="T57" fmla="*/ 211 h 238"/>
                  <a:gd name="T58" fmla="*/ 201 w 555"/>
                  <a:gd name="T59" fmla="*/ 215 h 238"/>
                  <a:gd name="T60" fmla="*/ 253 w 555"/>
                  <a:gd name="T61" fmla="*/ 226 h 238"/>
                  <a:gd name="T62" fmla="*/ 284 w 555"/>
                  <a:gd name="T63" fmla="*/ 237 h 238"/>
                  <a:gd name="T64" fmla="*/ 355 w 555"/>
                  <a:gd name="T65" fmla="*/ 220 h 238"/>
                  <a:gd name="T66" fmla="*/ 408 w 555"/>
                  <a:gd name="T67" fmla="*/ 190 h 238"/>
                  <a:gd name="T68" fmla="*/ 421 w 555"/>
                  <a:gd name="T69" fmla="*/ 165 h 238"/>
                  <a:gd name="T70" fmla="*/ 475 w 555"/>
                  <a:gd name="T71" fmla="*/ 154 h 238"/>
                  <a:gd name="T72" fmla="*/ 513 w 555"/>
                  <a:gd name="T73" fmla="*/ 131 h 238"/>
                  <a:gd name="T74" fmla="*/ 554 w 555"/>
                  <a:gd name="T75" fmla="*/ 124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55" h="238">
                    <a:moveTo>
                      <a:pt x="531" y="100"/>
                    </a:moveTo>
                    <a:cubicBezTo>
                      <a:pt x="525" y="93"/>
                      <a:pt x="516" y="96"/>
                      <a:pt x="514" y="102"/>
                    </a:cubicBezTo>
                    <a:cubicBezTo>
                      <a:pt x="512" y="108"/>
                      <a:pt x="507" y="100"/>
                      <a:pt x="497" y="100"/>
                    </a:cubicBezTo>
                    <a:cubicBezTo>
                      <a:pt x="487" y="100"/>
                      <a:pt x="486" y="106"/>
                      <a:pt x="479" y="99"/>
                    </a:cubicBezTo>
                    <a:cubicBezTo>
                      <a:pt x="472" y="92"/>
                      <a:pt x="481" y="90"/>
                      <a:pt x="481" y="90"/>
                    </a:cubicBezTo>
                    <a:cubicBezTo>
                      <a:pt x="482" y="81"/>
                      <a:pt x="482" y="81"/>
                      <a:pt x="482" y="81"/>
                    </a:cubicBezTo>
                    <a:cubicBezTo>
                      <a:pt x="496" y="52"/>
                      <a:pt x="496" y="52"/>
                      <a:pt x="496" y="52"/>
                    </a:cubicBezTo>
                    <a:cubicBezTo>
                      <a:pt x="492" y="51"/>
                      <a:pt x="486" y="50"/>
                      <a:pt x="483" y="51"/>
                    </a:cubicBezTo>
                    <a:cubicBezTo>
                      <a:pt x="479" y="53"/>
                      <a:pt x="469" y="52"/>
                      <a:pt x="468" y="48"/>
                    </a:cubicBezTo>
                    <a:cubicBezTo>
                      <a:pt x="467" y="44"/>
                      <a:pt x="451" y="44"/>
                      <a:pt x="446" y="47"/>
                    </a:cubicBezTo>
                    <a:cubicBezTo>
                      <a:pt x="442" y="50"/>
                      <a:pt x="433" y="53"/>
                      <a:pt x="432" y="56"/>
                    </a:cubicBezTo>
                    <a:cubicBezTo>
                      <a:pt x="432" y="60"/>
                      <a:pt x="422" y="59"/>
                      <a:pt x="418" y="62"/>
                    </a:cubicBezTo>
                    <a:cubicBezTo>
                      <a:pt x="415" y="64"/>
                      <a:pt x="396" y="65"/>
                      <a:pt x="395" y="67"/>
                    </a:cubicBezTo>
                    <a:cubicBezTo>
                      <a:pt x="395" y="69"/>
                      <a:pt x="375" y="70"/>
                      <a:pt x="372" y="67"/>
                    </a:cubicBezTo>
                    <a:cubicBezTo>
                      <a:pt x="369" y="65"/>
                      <a:pt x="351" y="67"/>
                      <a:pt x="349" y="63"/>
                    </a:cubicBezTo>
                    <a:cubicBezTo>
                      <a:pt x="347" y="59"/>
                      <a:pt x="340" y="57"/>
                      <a:pt x="340" y="53"/>
                    </a:cubicBezTo>
                    <a:cubicBezTo>
                      <a:pt x="340" y="50"/>
                      <a:pt x="327" y="50"/>
                      <a:pt x="325" y="46"/>
                    </a:cubicBezTo>
                    <a:cubicBezTo>
                      <a:pt x="324" y="43"/>
                      <a:pt x="313" y="42"/>
                      <a:pt x="312" y="43"/>
                    </a:cubicBezTo>
                    <a:cubicBezTo>
                      <a:pt x="310" y="44"/>
                      <a:pt x="299" y="40"/>
                      <a:pt x="296" y="39"/>
                    </a:cubicBezTo>
                    <a:cubicBezTo>
                      <a:pt x="293" y="39"/>
                      <a:pt x="283" y="41"/>
                      <a:pt x="280" y="41"/>
                    </a:cubicBezTo>
                    <a:cubicBezTo>
                      <a:pt x="276" y="41"/>
                      <a:pt x="271" y="47"/>
                      <a:pt x="267" y="47"/>
                    </a:cubicBezTo>
                    <a:cubicBezTo>
                      <a:pt x="263" y="48"/>
                      <a:pt x="253" y="41"/>
                      <a:pt x="251" y="43"/>
                    </a:cubicBezTo>
                    <a:cubicBezTo>
                      <a:pt x="249" y="44"/>
                      <a:pt x="243" y="38"/>
                      <a:pt x="240" y="34"/>
                    </a:cubicBezTo>
                    <a:cubicBezTo>
                      <a:pt x="238" y="31"/>
                      <a:pt x="240" y="22"/>
                      <a:pt x="238" y="19"/>
                    </a:cubicBezTo>
                    <a:cubicBezTo>
                      <a:pt x="236" y="16"/>
                      <a:pt x="225" y="16"/>
                      <a:pt x="221" y="14"/>
                    </a:cubicBezTo>
                    <a:cubicBezTo>
                      <a:pt x="217" y="12"/>
                      <a:pt x="212" y="9"/>
                      <a:pt x="208" y="9"/>
                    </a:cubicBezTo>
                    <a:cubicBezTo>
                      <a:pt x="204" y="9"/>
                      <a:pt x="199" y="8"/>
                      <a:pt x="197" y="6"/>
                    </a:cubicBezTo>
                    <a:cubicBezTo>
                      <a:pt x="196" y="5"/>
                      <a:pt x="188" y="2"/>
                      <a:pt x="184" y="1"/>
                    </a:cubicBezTo>
                    <a:cubicBezTo>
                      <a:pt x="180" y="0"/>
                      <a:pt x="180" y="5"/>
                      <a:pt x="178" y="7"/>
                    </a:cubicBezTo>
                    <a:cubicBezTo>
                      <a:pt x="176" y="9"/>
                      <a:pt x="169" y="9"/>
                      <a:pt x="168" y="13"/>
                    </a:cubicBezTo>
                    <a:cubicBezTo>
                      <a:pt x="167" y="17"/>
                      <a:pt x="160" y="18"/>
                      <a:pt x="161" y="22"/>
                    </a:cubicBezTo>
                    <a:cubicBezTo>
                      <a:pt x="162" y="26"/>
                      <a:pt x="165" y="34"/>
                      <a:pt x="167" y="36"/>
                    </a:cubicBezTo>
                    <a:cubicBezTo>
                      <a:pt x="170" y="39"/>
                      <a:pt x="168" y="45"/>
                      <a:pt x="167" y="47"/>
                    </a:cubicBezTo>
                    <a:cubicBezTo>
                      <a:pt x="165" y="49"/>
                      <a:pt x="154" y="51"/>
                      <a:pt x="152" y="54"/>
                    </a:cubicBezTo>
                    <a:cubicBezTo>
                      <a:pt x="150" y="58"/>
                      <a:pt x="145" y="54"/>
                      <a:pt x="140" y="51"/>
                    </a:cubicBezTo>
                    <a:cubicBezTo>
                      <a:pt x="135" y="47"/>
                      <a:pt x="128" y="50"/>
                      <a:pt x="126" y="52"/>
                    </a:cubicBezTo>
                    <a:cubicBezTo>
                      <a:pt x="123" y="54"/>
                      <a:pt x="114" y="46"/>
                      <a:pt x="111" y="46"/>
                    </a:cubicBezTo>
                    <a:cubicBezTo>
                      <a:pt x="108" y="45"/>
                      <a:pt x="108" y="35"/>
                      <a:pt x="105" y="36"/>
                    </a:cubicBezTo>
                    <a:cubicBezTo>
                      <a:pt x="103" y="36"/>
                      <a:pt x="84" y="33"/>
                      <a:pt x="81" y="32"/>
                    </a:cubicBezTo>
                    <a:cubicBezTo>
                      <a:pt x="77" y="31"/>
                      <a:pt x="69" y="31"/>
                      <a:pt x="68" y="34"/>
                    </a:cubicBezTo>
                    <a:cubicBezTo>
                      <a:pt x="67" y="36"/>
                      <a:pt x="58" y="36"/>
                      <a:pt x="56" y="39"/>
                    </a:cubicBezTo>
                    <a:cubicBezTo>
                      <a:pt x="55" y="42"/>
                      <a:pt x="47" y="44"/>
                      <a:pt x="45" y="47"/>
                    </a:cubicBezTo>
                    <a:cubicBezTo>
                      <a:pt x="42" y="50"/>
                      <a:pt x="33" y="50"/>
                      <a:pt x="31" y="55"/>
                    </a:cubicBezTo>
                    <a:cubicBezTo>
                      <a:pt x="29" y="59"/>
                      <a:pt x="18" y="62"/>
                      <a:pt x="15" y="62"/>
                    </a:cubicBezTo>
                    <a:cubicBezTo>
                      <a:pt x="12" y="63"/>
                      <a:pt x="4" y="64"/>
                      <a:pt x="3" y="67"/>
                    </a:cubicBezTo>
                    <a:cubicBezTo>
                      <a:pt x="3" y="68"/>
                      <a:pt x="2" y="68"/>
                      <a:pt x="0" y="68"/>
                    </a:cubicBezTo>
                    <a:cubicBezTo>
                      <a:pt x="0" y="69"/>
                      <a:pt x="0" y="69"/>
                      <a:pt x="1" y="70"/>
                    </a:cubicBezTo>
                    <a:cubicBezTo>
                      <a:pt x="3" y="82"/>
                      <a:pt x="8" y="81"/>
                      <a:pt x="13" y="86"/>
                    </a:cubicBezTo>
                    <a:cubicBezTo>
                      <a:pt x="19" y="91"/>
                      <a:pt x="23" y="94"/>
                      <a:pt x="29" y="95"/>
                    </a:cubicBezTo>
                    <a:cubicBezTo>
                      <a:pt x="35" y="95"/>
                      <a:pt x="43" y="102"/>
                      <a:pt x="44" y="107"/>
                    </a:cubicBezTo>
                    <a:cubicBezTo>
                      <a:pt x="45" y="112"/>
                      <a:pt x="50" y="118"/>
                      <a:pt x="54" y="120"/>
                    </a:cubicBezTo>
                    <a:cubicBezTo>
                      <a:pt x="57" y="123"/>
                      <a:pt x="53" y="132"/>
                      <a:pt x="53" y="138"/>
                    </a:cubicBezTo>
                    <a:cubicBezTo>
                      <a:pt x="53" y="145"/>
                      <a:pt x="45" y="146"/>
                      <a:pt x="49" y="153"/>
                    </a:cubicBezTo>
                    <a:cubicBezTo>
                      <a:pt x="53" y="159"/>
                      <a:pt x="80" y="162"/>
                      <a:pt x="88" y="162"/>
                    </a:cubicBezTo>
                    <a:cubicBezTo>
                      <a:pt x="96" y="162"/>
                      <a:pt x="99" y="170"/>
                      <a:pt x="101" y="170"/>
                    </a:cubicBezTo>
                    <a:cubicBezTo>
                      <a:pt x="107" y="171"/>
                      <a:pt x="107" y="177"/>
                      <a:pt x="113" y="178"/>
                    </a:cubicBezTo>
                    <a:cubicBezTo>
                      <a:pt x="119" y="179"/>
                      <a:pt x="124" y="183"/>
                      <a:pt x="126" y="193"/>
                    </a:cubicBezTo>
                    <a:cubicBezTo>
                      <a:pt x="129" y="203"/>
                      <a:pt x="136" y="207"/>
                      <a:pt x="137" y="211"/>
                    </a:cubicBezTo>
                    <a:cubicBezTo>
                      <a:pt x="138" y="216"/>
                      <a:pt x="150" y="212"/>
                      <a:pt x="159" y="213"/>
                    </a:cubicBezTo>
                    <a:cubicBezTo>
                      <a:pt x="169" y="215"/>
                      <a:pt x="195" y="213"/>
                      <a:pt x="201" y="215"/>
                    </a:cubicBezTo>
                    <a:cubicBezTo>
                      <a:pt x="208" y="216"/>
                      <a:pt x="224" y="215"/>
                      <a:pt x="233" y="221"/>
                    </a:cubicBezTo>
                    <a:cubicBezTo>
                      <a:pt x="242" y="228"/>
                      <a:pt x="247" y="223"/>
                      <a:pt x="253" y="226"/>
                    </a:cubicBezTo>
                    <a:cubicBezTo>
                      <a:pt x="258" y="229"/>
                      <a:pt x="263" y="232"/>
                      <a:pt x="271" y="231"/>
                    </a:cubicBezTo>
                    <a:cubicBezTo>
                      <a:pt x="279" y="229"/>
                      <a:pt x="279" y="236"/>
                      <a:pt x="284" y="237"/>
                    </a:cubicBezTo>
                    <a:cubicBezTo>
                      <a:pt x="290" y="238"/>
                      <a:pt x="300" y="228"/>
                      <a:pt x="315" y="221"/>
                    </a:cubicBezTo>
                    <a:cubicBezTo>
                      <a:pt x="330" y="215"/>
                      <a:pt x="347" y="219"/>
                      <a:pt x="355" y="220"/>
                    </a:cubicBezTo>
                    <a:cubicBezTo>
                      <a:pt x="363" y="221"/>
                      <a:pt x="378" y="217"/>
                      <a:pt x="387" y="207"/>
                    </a:cubicBezTo>
                    <a:cubicBezTo>
                      <a:pt x="396" y="196"/>
                      <a:pt x="407" y="199"/>
                      <a:pt x="408" y="190"/>
                    </a:cubicBezTo>
                    <a:cubicBezTo>
                      <a:pt x="409" y="181"/>
                      <a:pt x="399" y="177"/>
                      <a:pt x="404" y="169"/>
                    </a:cubicBezTo>
                    <a:cubicBezTo>
                      <a:pt x="408" y="161"/>
                      <a:pt x="416" y="162"/>
                      <a:pt x="421" y="165"/>
                    </a:cubicBezTo>
                    <a:cubicBezTo>
                      <a:pt x="425" y="167"/>
                      <a:pt x="438" y="170"/>
                      <a:pt x="449" y="162"/>
                    </a:cubicBezTo>
                    <a:cubicBezTo>
                      <a:pt x="461" y="154"/>
                      <a:pt x="465" y="156"/>
                      <a:pt x="475" y="154"/>
                    </a:cubicBezTo>
                    <a:cubicBezTo>
                      <a:pt x="486" y="153"/>
                      <a:pt x="484" y="146"/>
                      <a:pt x="491" y="140"/>
                    </a:cubicBezTo>
                    <a:cubicBezTo>
                      <a:pt x="498" y="133"/>
                      <a:pt x="506" y="131"/>
                      <a:pt x="513" y="131"/>
                    </a:cubicBezTo>
                    <a:cubicBezTo>
                      <a:pt x="520" y="131"/>
                      <a:pt x="529" y="124"/>
                      <a:pt x="535" y="126"/>
                    </a:cubicBezTo>
                    <a:cubicBezTo>
                      <a:pt x="542" y="128"/>
                      <a:pt x="553" y="129"/>
                      <a:pt x="554" y="124"/>
                    </a:cubicBezTo>
                    <a:cubicBezTo>
                      <a:pt x="555" y="118"/>
                      <a:pt x="537" y="107"/>
                      <a:pt x="531" y="100"/>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54" name="Freeform 1696">
                <a:extLst>
                  <a:ext uri="{FF2B5EF4-FFF2-40B4-BE49-F238E27FC236}">
                    <a16:creationId xmlns:a16="http://schemas.microsoft.com/office/drawing/2014/main" id="{34D6CAE9-CBF0-414C-969D-2BA77899536C}"/>
                  </a:ext>
                </a:extLst>
              </p:cNvPr>
              <p:cNvSpPr>
                <a:spLocks/>
              </p:cNvSpPr>
              <p:nvPr/>
            </p:nvSpPr>
            <p:spPr bwMode="auto">
              <a:xfrm>
                <a:off x="5635825" y="2251150"/>
                <a:ext cx="155581" cy="68265"/>
              </a:xfrm>
              <a:custGeom>
                <a:avLst/>
                <a:gdLst>
                  <a:gd name="T0" fmla="*/ 48 w 122"/>
                  <a:gd name="T1" fmla="*/ 43 h 55"/>
                  <a:gd name="T2" fmla="*/ 61 w 122"/>
                  <a:gd name="T3" fmla="*/ 52 h 55"/>
                  <a:gd name="T4" fmla="*/ 61 w 122"/>
                  <a:gd name="T5" fmla="*/ 54 h 55"/>
                  <a:gd name="T6" fmla="*/ 79 w 122"/>
                  <a:gd name="T7" fmla="*/ 50 h 55"/>
                  <a:gd name="T8" fmla="*/ 95 w 122"/>
                  <a:gd name="T9" fmla="*/ 52 h 55"/>
                  <a:gd name="T10" fmla="*/ 94 w 122"/>
                  <a:gd name="T11" fmla="*/ 48 h 55"/>
                  <a:gd name="T12" fmla="*/ 106 w 122"/>
                  <a:gd name="T13" fmla="*/ 51 h 55"/>
                  <a:gd name="T14" fmla="*/ 119 w 122"/>
                  <a:gd name="T15" fmla="*/ 52 h 55"/>
                  <a:gd name="T16" fmla="*/ 114 w 122"/>
                  <a:gd name="T17" fmla="*/ 45 h 55"/>
                  <a:gd name="T18" fmla="*/ 117 w 122"/>
                  <a:gd name="T19" fmla="*/ 38 h 55"/>
                  <a:gd name="T20" fmla="*/ 106 w 122"/>
                  <a:gd name="T21" fmla="*/ 33 h 55"/>
                  <a:gd name="T22" fmla="*/ 101 w 122"/>
                  <a:gd name="T23" fmla="*/ 22 h 55"/>
                  <a:gd name="T24" fmla="*/ 95 w 122"/>
                  <a:gd name="T25" fmla="*/ 19 h 55"/>
                  <a:gd name="T26" fmla="*/ 77 w 122"/>
                  <a:gd name="T27" fmla="*/ 22 h 55"/>
                  <a:gd name="T28" fmla="*/ 66 w 122"/>
                  <a:gd name="T29" fmla="*/ 16 h 55"/>
                  <a:gd name="T30" fmla="*/ 55 w 122"/>
                  <a:gd name="T31" fmla="*/ 9 h 55"/>
                  <a:gd name="T32" fmla="*/ 27 w 122"/>
                  <a:gd name="T33" fmla="*/ 7 h 55"/>
                  <a:gd name="T34" fmla="*/ 6 w 122"/>
                  <a:gd name="T35" fmla="*/ 1 h 55"/>
                  <a:gd name="T36" fmla="*/ 0 w 122"/>
                  <a:gd name="T37" fmla="*/ 4 h 55"/>
                  <a:gd name="T38" fmla="*/ 27 w 122"/>
                  <a:gd name="T39" fmla="*/ 19 h 55"/>
                  <a:gd name="T40" fmla="*/ 34 w 122"/>
                  <a:gd name="T41" fmla="*/ 37 h 55"/>
                  <a:gd name="T42" fmla="*/ 30 w 122"/>
                  <a:gd name="T43" fmla="*/ 43 h 55"/>
                  <a:gd name="T44" fmla="*/ 48 w 122"/>
                  <a:gd name="T45" fmla="*/ 4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2" h="55">
                    <a:moveTo>
                      <a:pt x="48" y="43"/>
                    </a:moveTo>
                    <a:cubicBezTo>
                      <a:pt x="54" y="40"/>
                      <a:pt x="56" y="46"/>
                      <a:pt x="61" y="52"/>
                    </a:cubicBezTo>
                    <a:cubicBezTo>
                      <a:pt x="61" y="53"/>
                      <a:pt x="61" y="53"/>
                      <a:pt x="61" y="54"/>
                    </a:cubicBezTo>
                    <a:cubicBezTo>
                      <a:pt x="68" y="53"/>
                      <a:pt x="73" y="51"/>
                      <a:pt x="79" y="50"/>
                    </a:cubicBezTo>
                    <a:cubicBezTo>
                      <a:pt x="84" y="49"/>
                      <a:pt x="90" y="51"/>
                      <a:pt x="95" y="52"/>
                    </a:cubicBezTo>
                    <a:cubicBezTo>
                      <a:pt x="94" y="50"/>
                      <a:pt x="93" y="49"/>
                      <a:pt x="94" y="48"/>
                    </a:cubicBezTo>
                    <a:cubicBezTo>
                      <a:pt x="95" y="45"/>
                      <a:pt x="103" y="49"/>
                      <a:pt x="106" y="51"/>
                    </a:cubicBezTo>
                    <a:cubicBezTo>
                      <a:pt x="109" y="54"/>
                      <a:pt x="117" y="55"/>
                      <a:pt x="119" y="52"/>
                    </a:cubicBezTo>
                    <a:cubicBezTo>
                      <a:pt x="122" y="50"/>
                      <a:pt x="115" y="47"/>
                      <a:pt x="114" y="45"/>
                    </a:cubicBezTo>
                    <a:cubicBezTo>
                      <a:pt x="113" y="43"/>
                      <a:pt x="115" y="41"/>
                      <a:pt x="117" y="38"/>
                    </a:cubicBezTo>
                    <a:cubicBezTo>
                      <a:pt x="113" y="36"/>
                      <a:pt x="108" y="32"/>
                      <a:pt x="106" y="33"/>
                    </a:cubicBezTo>
                    <a:cubicBezTo>
                      <a:pt x="104" y="33"/>
                      <a:pt x="104" y="22"/>
                      <a:pt x="101" y="22"/>
                    </a:cubicBezTo>
                    <a:cubicBezTo>
                      <a:pt x="98" y="22"/>
                      <a:pt x="98" y="19"/>
                      <a:pt x="95" y="19"/>
                    </a:cubicBezTo>
                    <a:cubicBezTo>
                      <a:pt x="92" y="19"/>
                      <a:pt x="80" y="19"/>
                      <a:pt x="77" y="22"/>
                    </a:cubicBezTo>
                    <a:cubicBezTo>
                      <a:pt x="74" y="24"/>
                      <a:pt x="70" y="16"/>
                      <a:pt x="66" y="16"/>
                    </a:cubicBezTo>
                    <a:cubicBezTo>
                      <a:pt x="62" y="16"/>
                      <a:pt x="57" y="12"/>
                      <a:pt x="55" y="9"/>
                    </a:cubicBezTo>
                    <a:cubicBezTo>
                      <a:pt x="52" y="6"/>
                      <a:pt x="33" y="11"/>
                      <a:pt x="27" y="7"/>
                    </a:cubicBezTo>
                    <a:cubicBezTo>
                      <a:pt x="22" y="3"/>
                      <a:pt x="12" y="0"/>
                      <a:pt x="6" y="1"/>
                    </a:cubicBezTo>
                    <a:cubicBezTo>
                      <a:pt x="5" y="1"/>
                      <a:pt x="2" y="2"/>
                      <a:pt x="0" y="4"/>
                    </a:cubicBezTo>
                    <a:cubicBezTo>
                      <a:pt x="10" y="10"/>
                      <a:pt x="25" y="8"/>
                      <a:pt x="27" y="19"/>
                    </a:cubicBezTo>
                    <a:cubicBezTo>
                      <a:pt x="29" y="31"/>
                      <a:pt x="36" y="26"/>
                      <a:pt x="34" y="37"/>
                    </a:cubicBezTo>
                    <a:cubicBezTo>
                      <a:pt x="33" y="39"/>
                      <a:pt x="32" y="41"/>
                      <a:pt x="30" y="43"/>
                    </a:cubicBezTo>
                    <a:cubicBezTo>
                      <a:pt x="38" y="44"/>
                      <a:pt x="45" y="44"/>
                      <a:pt x="48" y="43"/>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55" name="Freeform 1697">
                <a:extLst>
                  <a:ext uri="{FF2B5EF4-FFF2-40B4-BE49-F238E27FC236}">
                    <a16:creationId xmlns:a16="http://schemas.microsoft.com/office/drawing/2014/main" id="{68F738DD-E3BA-422A-BAF9-ACB3F46BE05F}"/>
                  </a:ext>
                </a:extLst>
              </p:cNvPr>
              <p:cNvSpPr>
                <a:spLocks/>
              </p:cNvSpPr>
              <p:nvPr/>
            </p:nvSpPr>
            <p:spPr bwMode="auto">
              <a:xfrm>
                <a:off x="6508981" y="2455944"/>
                <a:ext cx="53977" cy="47627"/>
              </a:xfrm>
              <a:custGeom>
                <a:avLst/>
                <a:gdLst>
                  <a:gd name="T0" fmla="*/ 20 w 42"/>
                  <a:gd name="T1" fmla="*/ 1 h 39"/>
                  <a:gd name="T2" fmla="*/ 0 w 42"/>
                  <a:gd name="T3" fmla="*/ 12 h 39"/>
                  <a:gd name="T4" fmla="*/ 3 w 42"/>
                  <a:gd name="T5" fmla="*/ 17 h 39"/>
                  <a:gd name="T6" fmla="*/ 13 w 42"/>
                  <a:gd name="T7" fmla="*/ 29 h 39"/>
                  <a:gd name="T8" fmla="*/ 15 w 42"/>
                  <a:gd name="T9" fmla="*/ 39 h 39"/>
                  <a:gd name="T10" fmla="*/ 23 w 42"/>
                  <a:gd name="T11" fmla="*/ 39 h 39"/>
                  <a:gd name="T12" fmla="*/ 40 w 42"/>
                  <a:gd name="T13" fmla="*/ 18 h 39"/>
                  <a:gd name="T14" fmla="*/ 20 w 42"/>
                  <a:gd name="T15" fmla="*/ 1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39">
                    <a:moveTo>
                      <a:pt x="20" y="1"/>
                    </a:moveTo>
                    <a:cubicBezTo>
                      <a:pt x="14" y="0"/>
                      <a:pt x="2" y="7"/>
                      <a:pt x="0" y="12"/>
                    </a:cubicBezTo>
                    <a:cubicBezTo>
                      <a:pt x="1" y="14"/>
                      <a:pt x="2" y="15"/>
                      <a:pt x="3" y="17"/>
                    </a:cubicBezTo>
                    <a:cubicBezTo>
                      <a:pt x="4" y="22"/>
                      <a:pt x="9" y="26"/>
                      <a:pt x="13" y="29"/>
                    </a:cubicBezTo>
                    <a:cubicBezTo>
                      <a:pt x="16" y="31"/>
                      <a:pt x="16" y="35"/>
                      <a:pt x="15" y="39"/>
                    </a:cubicBezTo>
                    <a:cubicBezTo>
                      <a:pt x="18" y="39"/>
                      <a:pt x="21" y="39"/>
                      <a:pt x="23" y="39"/>
                    </a:cubicBezTo>
                    <a:cubicBezTo>
                      <a:pt x="28" y="37"/>
                      <a:pt x="39" y="22"/>
                      <a:pt x="40" y="18"/>
                    </a:cubicBezTo>
                    <a:cubicBezTo>
                      <a:pt x="42" y="13"/>
                      <a:pt x="27" y="1"/>
                      <a:pt x="20" y="1"/>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56" name="Freeform 1698">
                <a:extLst>
                  <a:ext uri="{FF2B5EF4-FFF2-40B4-BE49-F238E27FC236}">
                    <a16:creationId xmlns:a16="http://schemas.microsoft.com/office/drawing/2014/main" id="{F15AB35C-60CC-465A-8814-6B5516741752}"/>
                  </a:ext>
                </a:extLst>
              </p:cNvPr>
              <p:cNvSpPr>
                <a:spLocks/>
              </p:cNvSpPr>
              <p:nvPr/>
            </p:nvSpPr>
            <p:spPr bwMode="auto">
              <a:xfrm>
                <a:off x="7529780" y="2271788"/>
                <a:ext cx="157168" cy="144467"/>
              </a:xfrm>
              <a:custGeom>
                <a:avLst/>
                <a:gdLst>
                  <a:gd name="T0" fmla="*/ 117 w 122"/>
                  <a:gd name="T1" fmla="*/ 5 h 115"/>
                  <a:gd name="T2" fmla="*/ 102 w 122"/>
                  <a:gd name="T3" fmla="*/ 0 h 115"/>
                  <a:gd name="T4" fmla="*/ 92 w 122"/>
                  <a:gd name="T5" fmla="*/ 13 h 115"/>
                  <a:gd name="T6" fmla="*/ 79 w 122"/>
                  <a:gd name="T7" fmla="*/ 22 h 115"/>
                  <a:gd name="T8" fmla="*/ 72 w 122"/>
                  <a:gd name="T9" fmla="*/ 29 h 115"/>
                  <a:gd name="T10" fmla="*/ 61 w 122"/>
                  <a:gd name="T11" fmla="*/ 33 h 115"/>
                  <a:gd name="T12" fmla="*/ 50 w 122"/>
                  <a:gd name="T13" fmla="*/ 28 h 115"/>
                  <a:gd name="T14" fmla="*/ 38 w 122"/>
                  <a:gd name="T15" fmla="*/ 41 h 115"/>
                  <a:gd name="T16" fmla="*/ 5 w 122"/>
                  <a:gd name="T17" fmla="*/ 59 h 115"/>
                  <a:gd name="T18" fmla="*/ 0 w 122"/>
                  <a:gd name="T19" fmla="*/ 66 h 115"/>
                  <a:gd name="T20" fmla="*/ 21 w 122"/>
                  <a:gd name="T21" fmla="*/ 76 h 115"/>
                  <a:gd name="T22" fmla="*/ 10 w 122"/>
                  <a:gd name="T23" fmla="*/ 95 h 115"/>
                  <a:gd name="T24" fmla="*/ 13 w 122"/>
                  <a:gd name="T25" fmla="*/ 106 h 115"/>
                  <a:gd name="T26" fmla="*/ 22 w 122"/>
                  <a:gd name="T27" fmla="*/ 111 h 115"/>
                  <a:gd name="T28" fmla="*/ 36 w 122"/>
                  <a:gd name="T29" fmla="*/ 108 h 115"/>
                  <a:gd name="T30" fmla="*/ 40 w 122"/>
                  <a:gd name="T31" fmla="*/ 110 h 115"/>
                  <a:gd name="T32" fmla="*/ 50 w 122"/>
                  <a:gd name="T33" fmla="*/ 103 h 115"/>
                  <a:gd name="T34" fmla="*/ 66 w 122"/>
                  <a:gd name="T35" fmla="*/ 99 h 115"/>
                  <a:gd name="T36" fmla="*/ 76 w 122"/>
                  <a:gd name="T37" fmla="*/ 96 h 115"/>
                  <a:gd name="T38" fmla="*/ 60 w 122"/>
                  <a:gd name="T39" fmla="*/ 81 h 115"/>
                  <a:gd name="T40" fmla="*/ 65 w 122"/>
                  <a:gd name="T41" fmla="*/ 65 h 115"/>
                  <a:gd name="T42" fmla="*/ 96 w 122"/>
                  <a:gd name="T43" fmla="*/ 46 h 115"/>
                  <a:gd name="T44" fmla="*/ 102 w 122"/>
                  <a:gd name="T45" fmla="*/ 25 h 115"/>
                  <a:gd name="T46" fmla="*/ 122 w 122"/>
                  <a:gd name="T47" fmla="*/ 6 h 115"/>
                  <a:gd name="T48" fmla="*/ 117 w 122"/>
                  <a:gd name="T49" fmla="*/ 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2" h="115">
                    <a:moveTo>
                      <a:pt x="117" y="5"/>
                    </a:moveTo>
                    <a:cubicBezTo>
                      <a:pt x="110" y="8"/>
                      <a:pt x="108" y="0"/>
                      <a:pt x="102" y="0"/>
                    </a:cubicBezTo>
                    <a:cubicBezTo>
                      <a:pt x="96" y="0"/>
                      <a:pt x="97" y="13"/>
                      <a:pt x="92" y="13"/>
                    </a:cubicBezTo>
                    <a:cubicBezTo>
                      <a:pt x="86" y="13"/>
                      <a:pt x="87" y="21"/>
                      <a:pt x="79" y="22"/>
                    </a:cubicBezTo>
                    <a:cubicBezTo>
                      <a:pt x="71" y="24"/>
                      <a:pt x="69" y="24"/>
                      <a:pt x="72" y="29"/>
                    </a:cubicBezTo>
                    <a:cubicBezTo>
                      <a:pt x="76" y="35"/>
                      <a:pt x="68" y="33"/>
                      <a:pt x="61" y="33"/>
                    </a:cubicBezTo>
                    <a:cubicBezTo>
                      <a:pt x="54" y="33"/>
                      <a:pt x="54" y="28"/>
                      <a:pt x="50" y="28"/>
                    </a:cubicBezTo>
                    <a:cubicBezTo>
                      <a:pt x="45" y="28"/>
                      <a:pt x="42" y="36"/>
                      <a:pt x="38" y="41"/>
                    </a:cubicBezTo>
                    <a:cubicBezTo>
                      <a:pt x="35" y="45"/>
                      <a:pt x="12" y="55"/>
                      <a:pt x="5" y="59"/>
                    </a:cubicBezTo>
                    <a:cubicBezTo>
                      <a:pt x="3" y="60"/>
                      <a:pt x="2" y="63"/>
                      <a:pt x="0" y="66"/>
                    </a:cubicBezTo>
                    <a:cubicBezTo>
                      <a:pt x="9" y="67"/>
                      <a:pt x="17" y="72"/>
                      <a:pt x="21" y="76"/>
                    </a:cubicBezTo>
                    <a:cubicBezTo>
                      <a:pt x="25" y="83"/>
                      <a:pt x="15" y="90"/>
                      <a:pt x="10" y="95"/>
                    </a:cubicBezTo>
                    <a:cubicBezTo>
                      <a:pt x="5" y="101"/>
                      <a:pt x="13" y="101"/>
                      <a:pt x="13" y="106"/>
                    </a:cubicBezTo>
                    <a:cubicBezTo>
                      <a:pt x="14" y="111"/>
                      <a:pt x="20" y="115"/>
                      <a:pt x="22" y="111"/>
                    </a:cubicBezTo>
                    <a:cubicBezTo>
                      <a:pt x="24" y="106"/>
                      <a:pt x="28" y="108"/>
                      <a:pt x="36" y="108"/>
                    </a:cubicBezTo>
                    <a:cubicBezTo>
                      <a:pt x="38" y="108"/>
                      <a:pt x="39" y="109"/>
                      <a:pt x="40" y="110"/>
                    </a:cubicBezTo>
                    <a:cubicBezTo>
                      <a:pt x="44" y="107"/>
                      <a:pt x="49" y="104"/>
                      <a:pt x="50" y="103"/>
                    </a:cubicBezTo>
                    <a:cubicBezTo>
                      <a:pt x="53" y="100"/>
                      <a:pt x="60" y="99"/>
                      <a:pt x="66" y="99"/>
                    </a:cubicBezTo>
                    <a:cubicBezTo>
                      <a:pt x="70" y="99"/>
                      <a:pt x="73" y="98"/>
                      <a:pt x="76" y="96"/>
                    </a:cubicBezTo>
                    <a:cubicBezTo>
                      <a:pt x="69" y="88"/>
                      <a:pt x="62" y="82"/>
                      <a:pt x="60" y="81"/>
                    </a:cubicBezTo>
                    <a:cubicBezTo>
                      <a:pt x="54" y="77"/>
                      <a:pt x="58" y="67"/>
                      <a:pt x="65" y="65"/>
                    </a:cubicBezTo>
                    <a:cubicBezTo>
                      <a:pt x="72" y="63"/>
                      <a:pt x="90" y="50"/>
                      <a:pt x="96" y="46"/>
                    </a:cubicBezTo>
                    <a:cubicBezTo>
                      <a:pt x="101" y="43"/>
                      <a:pt x="97" y="33"/>
                      <a:pt x="102" y="25"/>
                    </a:cubicBezTo>
                    <a:cubicBezTo>
                      <a:pt x="104" y="21"/>
                      <a:pt x="113" y="13"/>
                      <a:pt x="122" y="6"/>
                    </a:cubicBezTo>
                    <a:cubicBezTo>
                      <a:pt x="120" y="5"/>
                      <a:pt x="118" y="5"/>
                      <a:pt x="117" y="5"/>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57" name="Freeform 1699">
                <a:extLst>
                  <a:ext uri="{FF2B5EF4-FFF2-40B4-BE49-F238E27FC236}">
                    <a16:creationId xmlns:a16="http://schemas.microsoft.com/office/drawing/2014/main" id="{CCB72951-4CC3-4C8A-BCD2-B5E36B8D115E}"/>
                  </a:ext>
                </a:extLst>
              </p:cNvPr>
              <p:cNvSpPr>
                <a:spLocks/>
              </p:cNvSpPr>
              <p:nvPr/>
            </p:nvSpPr>
            <p:spPr bwMode="auto">
              <a:xfrm>
                <a:off x="6556607" y="2594061"/>
                <a:ext cx="173044" cy="98428"/>
              </a:xfrm>
              <a:custGeom>
                <a:avLst/>
                <a:gdLst>
                  <a:gd name="T0" fmla="*/ 133 w 135"/>
                  <a:gd name="T1" fmla="*/ 50 h 78"/>
                  <a:gd name="T2" fmla="*/ 129 w 135"/>
                  <a:gd name="T3" fmla="*/ 50 h 78"/>
                  <a:gd name="T4" fmla="*/ 106 w 135"/>
                  <a:gd name="T5" fmla="*/ 45 h 78"/>
                  <a:gd name="T6" fmla="*/ 72 w 135"/>
                  <a:gd name="T7" fmla="*/ 32 h 78"/>
                  <a:gd name="T8" fmla="*/ 36 w 135"/>
                  <a:gd name="T9" fmla="*/ 5 h 78"/>
                  <a:gd name="T10" fmla="*/ 22 w 135"/>
                  <a:gd name="T11" fmla="*/ 3 h 78"/>
                  <a:gd name="T12" fmla="*/ 11 w 135"/>
                  <a:gd name="T13" fmla="*/ 6 h 78"/>
                  <a:gd name="T14" fmla="*/ 3 w 135"/>
                  <a:gd name="T15" fmla="*/ 16 h 78"/>
                  <a:gd name="T16" fmla="*/ 0 w 135"/>
                  <a:gd name="T17" fmla="*/ 29 h 78"/>
                  <a:gd name="T18" fmla="*/ 9 w 135"/>
                  <a:gd name="T19" fmla="*/ 36 h 78"/>
                  <a:gd name="T20" fmla="*/ 23 w 135"/>
                  <a:gd name="T21" fmla="*/ 43 h 78"/>
                  <a:gd name="T22" fmla="*/ 36 w 135"/>
                  <a:gd name="T23" fmla="*/ 50 h 78"/>
                  <a:gd name="T24" fmla="*/ 51 w 135"/>
                  <a:gd name="T25" fmla="*/ 59 h 78"/>
                  <a:gd name="T26" fmla="*/ 68 w 135"/>
                  <a:gd name="T27" fmla="*/ 56 h 78"/>
                  <a:gd name="T28" fmla="*/ 77 w 135"/>
                  <a:gd name="T29" fmla="*/ 66 h 78"/>
                  <a:gd name="T30" fmla="*/ 100 w 135"/>
                  <a:gd name="T31" fmla="*/ 75 h 78"/>
                  <a:gd name="T32" fmla="*/ 131 w 135"/>
                  <a:gd name="T33" fmla="*/ 72 h 78"/>
                  <a:gd name="T34" fmla="*/ 132 w 135"/>
                  <a:gd name="T35" fmla="*/ 54 h 78"/>
                  <a:gd name="T36" fmla="*/ 133 w 135"/>
                  <a:gd name="T37" fmla="*/ 5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5" h="78">
                    <a:moveTo>
                      <a:pt x="133" y="50"/>
                    </a:moveTo>
                    <a:cubicBezTo>
                      <a:pt x="132" y="50"/>
                      <a:pt x="130" y="50"/>
                      <a:pt x="129" y="50"/>
                    </a:cubicBezTo>
                    <a:cubicBezTo>
                      <a:pt x="119" y="50"/>
                      <a:pt x="112" y="45"/>
                      <a:pt x="106" y="45"/>
                    </a:cubicBezTo>
                    <a:cubicBezTo>
                      <a:pt x="99" y="46"/>
                      <a:pt x="80" y="38"/>
                      <a:pt x="72" y="32"/>
                    </a:cubicBezTo>
                    <a:cubicBezTo>
                      <a:pt x="64" y="25"/>
                      <a:pt x="41" y="11"/>
                      <a:pt x="36" y="5"/>
                    </a:cubicBezTo>
                    <a:cubicBezTo>
                      <a:pt x="30" y="0"/>
                      <a:pt x="22" y="0"/>
                      <a:pt x="22" y="3"/>
                    </a:cubicBezTo>
                    <a:cubicBezTo>
                      <a:pt x="21" y="5"/>
                      <a:pt x="17" y="5"/>
                      <a:pt x="11" y="6"/>
                    </a:cubicBezTo>
                    <a:cubicBezTo>
                      <a:pt x="9" y="9"/>
                      <a:pt x="3" y="12"/>
                      <a:pt x="3" y="16"/>
                    </a:cubicBezTo>
                    <a:cubicBezTo>
                      <a:pt x="3" y="20"/>
                      <a:pt x="0" y="26"/>
                      <a:pt x="0" y="29"/>
                    </a:cubicBezTo>
                    <a:cubicBezTo>
                      <a:pt x="0" y="33"/>
                      <a:pt x="7" y="34"/>
                      <a:pt x="9" y="36"/>
                    </a:cubicBezTo>
                    <a:cubicBezTo>
                      <a:pt x="11" y="39"/>
                      <a:pt x="22" y="41"/>
                      <a:pt x="23" y="43"/>
                    </a:cubicBezTo>
                    <a:cubicBezTo>
                      <a:pt x="24" y="46"/>
                      <a:pt x="31" y="50"/>
                      <a:pt x="36" y="50"/>
                    </a:cubicBezTo>
                    <a:cubicBezTo>
                      <a:pt x="41" y="51"/>
                      <a:pt x="48" y="57"/>
                      <a:pt x="51" y="59"/>
                    </a:cubicBezTo>
                    <a:cubicBezTo>
                      <a:pt x="54" y="61"/>
                      <a:pt x="64" y="56"/>
                      <a:pt x="68" y="56"/>
                    </a:cubicBezTo>
                    <a:cubicBezTo>
                      <a:pt x="71" y="56"/>
                      <a:pt x="77" y="62"/>
                      <a:pt x="77" y="66"/>
                    </a:cubicBezTo>
                    <a:cubicBezTo>
                      <a:pt x="78" y="69"/>
                      <a:pt x="96" y="71"/>
                      <a:pt x="100" y="75"/>
                    </a:cubicBezTo>
                    <a:cubicBezTo>
                      <a:pt x="105" y="78"/>
                      <a:pt x="127" y="76"/>
                      <a:pt x="131" y="72"/>
                    </a:cubicBezTo>
                    <a:cubicBezTo>
                      <a:pt x="135" y="68"/>
                      <a:pt x="132" y="60"/>
                      <a:pt x="132" y="54"/>
                    </a:cubicBezTo>
                    <a:cubicBezTo>
                      <a:pt x="132" y="52"/>
                      <a:pt x="132" y="51"/>
                      <a:pt x="133" y="50"/>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58" name="Freeform 1700">
                <a:extLst>
                  <a:ext uri="{FF2B5EF4-FFF2-40B4-BE49-F238E27FC236}">
                    <a16:creationId xmlns:a16="http://schemas.microsoft.com/office/drawing/2014/main" id="{4FB576C4-11CA-4A0A-9B9C-6790DE4069CC}"/>
                  </a:ext>
                </a:extLst>
              </p:cNvPr>
              <p:cNvSpPr>
                <a:spLocks/>
              </p:cNvSpPr>
              <p:nvPr/>
            </p:nvSpPr>
            <p:spPr bwMode="auto">
              <a:xfrm>
                <a:off x="6807441" y="2640100"/>
                <a:ext cx="193682" cy="415939"/>
              </a:xfrm>
              <a:custGeom>
                <a:avLst/>
                <a:gdLst>
                  <a:gd name="T0" fmla="*/ 122 w 151"/>
                  <a:gd name="T1" fmla="*/ 303 h 333"/>
                  <a:gd name="T2" fmla="*/ 117 w 151"/>
                  <a:gd name="T3" fmla="*/ 289 h 333"/>
                  <a:gd name="T4" fmla="*/ 110 w 151"/>
                  <a:gd name="T5" fmla="*/ 268 h 333"/>
                  <a:gd name="T6" fmla="*/ 103 w 151"/>
                  <a:gd name="T7" fmla="*/ 249 h 333"/>
                  <a:gd name="T8" fmla="*/ 106 w 151"/>
                  <a:gd name="T9" fmla="*/ 236 h 333"/>
                  <a:gd name="T10" fmla="*/ 107 w 151"/>
                  <a:gd name="T11" fmla="*/ 228 h 333"/>
                  <a:gd name="T12" fmla="*/ 103 w 151"/>
                  <a:gd name="T13" fmla="*/ 216 h 333"/>
                  <a:gd name="T14" fmla="*/ 90 w 151"/>
                  <a:gd name="T15" fmla="*/ 200 h 333"/>
                  <a:gd name="T16" fmla="*/ 94 w 151"/>
                  <a:gd name="T17" fmla="*/ 172 h 333"/>
                  <a:gd name="T18" fmla="*/ 103 w 151"/>
                  <a:gd name="T19" fmla="*/ 167 h 333"/>
                  <a:gd name="T20" fmla="*/ 117 w 151"/>
                  <a:gd name="T21" fmla="*/ 163 h 333"/>
                  <a:gd name="T22" fmla="*/ 133 w 151"/>
                  <a:gd name="T23" fmla="*/ 154 h 333"/>
                  <a:gd name="T24" fmla="*/ 142 w 151"/>
                  <a:gd name="T25" fmla="*/ 146 h 333"/>
                  <a:gd name="T26" fmla="*/ 151 w 151"/>
                  <a:gd name="T27" fmla="*/ 131 h 333"/>
                  <a:gd name="T28" fmla="*/ 151 w 151"/>
                  <a:gd name="T29" fmla="*/ 131 h 333"/>
                  <a:gd name="T30" fmla="*/ 143 w 151"/>
                  <a:gd name="T31" fmla="*/ 133 h 333"/>
                  <a:gd name="T32" fmla="*/ 132 w 151"/>
                  <a:gd name="T33" fmla="*/ 127 h 333"/>
                  <a:gd name="T34" fmla="*/ 123 w 151"/>
                  <a:gd name="T35" fmla="*/ 122 h 333"/>
                  <a:gd name="T36" fmla="*/ 123 w 151"/>
                  <a:gd name="T37" fmla="*/ 111 h 333"/>
                  <a:gd name="T38" fmla="*/ 116 w 151"/>
                  <a:gd name="T39" fmla="*/ 103 h 333"/>
                  <a:gd name="T40" fmla="*/ 110 w 151"/>
                  <a:gd name="T41" fmla="*/ 88 h 333"/>
                  <a:gd name="T42" fmla="*/ 94 w 151"/>
                  <a:gd name="T43" fmla="*/ 85 h 333"/>
                  <a:gd name="T44" fmla="*/ 91 w 151"/>
                  <a:gd name="T45" fmla="*/ 77 h 333"/>
                  <a:gd name="T46" fmla="*/ 106 w 151"/>
                  <a:gd name="T47" fmla="*/ 52 h 333"/>
                  <a:gd name="T48" fmla="*/ 110 w 151"/>
                  <a:gd name="T49" fmla="*/ 26 h 333"/>
                  <a:gd name="T50" fmla="*/ 103 w 151"/>
                  <a:gd name="T51" fmla="*/ 18 h 333"/>
                  <a:gd name="T52" fmla="*/ 99 w 151"/>
                  <a:gd name="T53" fmla="*/ 8 h 333"/>
                  <a:gd name="T54" fmla="*/ 87 w 151"/>
                  <a:gd name="T55" fmla="*/ 3 h 333"/>
                  <a:gd name="T56" fmla="*/ 84 w 151"/>
                  <a:gd name="T57" fmla="*/ 4 h 333"/>
                  <a:gd name="T58" fmla="*/ 85 w 151"/>
                  <a:gd name="T59" fmla="*/ 5 h 333"/>
                  <a:gd name="T60" fmla="*/ 81 w 151"/>
                  <a:gd name="T61" fmla="*/ 13 h 333"/>
                  <a:gd name="T62" fmla="*/ 82 w 151"/>
                  <a:gd name="T63" fmla="*/ 25 h 333"/>
                  <a:gd name="T64" fmla="*/ 74 w 151"/>
                  <a:gd name="T65" fmla="*/ 25 h 333"/>
                  <a:gd name="T66" fmla="*/ 60 w 151"/>
                  <a:gd name="T67" fmla="*/ 31 h 333"/>
                  <a:gd name="T68" fmla="*/ 48 w 151"/>
                  <a:gd name="T69" fmla="*/ 45 h 333"/>
                  <a:gd name="T70" fmla="*/ 43 w 151"/>
                  <a:gd name="T71" fmla="*/ 66 h 333"/>
                  <a:gd name="T72" fmla="*/ 37 w 151"/>
                  <a:gd name="T73" fmla="*/ 88 h 333"/>
                  <a:gd name="T74" fmla="*/ 23 w 151"/>
                  <a:gd name="T75" fmla="*/ 87 h 333"/>
                  <a:gd name="T76" fmla="*/ 19 w 151"/>
                  <a:gd name="T77" fmla="*/ 105 h 333"/>
                  <a:gd name="T78" fmla="*/ 14 w 151"/>
                  <a:gd name="T79" fmla="*/ 124 h 333"/>
                  <a:gd name="T80" fmla="*/ 7 w 151"/>
                  <a:gd name="T81" fmla="*/ 137 h 333"/>
                  <a:gd name="T82" fmla="*/ 0 w 151"/>
                  <a:gd name="T83" fmla="*/ 142 h 333"/>
                  <a:gd name="T84" fmla="*/ 17 w 151"/>
                  <a:gd name="T85" fmla="*/ 159 h 333"/>
                  <a:gd name="T86" fmla="*/ 37 w 151"/>
                  <a:gd name="T87" fmla="*/ 195 h 333"/>
                  <a:gd name="T88" fmla="*/ 34 w 151"/>
                  <a:gd name="T89" fmla="*/ 224 h 333"/>
                  <a:gd name="T90" fmla="*/ 42 w 151"/>
                  <a:gd name="T91" fmla="*/ 233 h 333"/>
                  <a:gd name="T92" fmla="*/ 59 w 151"/>
                  <a:gd name="T93" fmla="*/ 231 h 333"/>
                  <a:gd name="T94" fmla="*/ 74 w 151"/>
                  <a:gd name="T95" fmla="*/ 213 h 333"/>
                  <a:gd name="T96" fmla="*/ 83 w 151"/>
                  <a:gd name="T97" fmla="*/ 220 h 333"/>
                  <a:gd name="T98" fmla="*/ 90 w 151"/>
                  <a:gd name="T99" fmla="*/ 240 h 333"/>
                  <a:gd name="T100" fmla="*/ 99 w 151"/>
                  <a:gd name="T101" fmla="*/ 278 h 333"/>
                  <a:gd name="T102" fmla="*/ 106 w 151"/>
                  <a:gd name="T103" fmla="*/ 306 h 333"/>
                  <a:gd name="T104" fmla="*/ 108 w 151"/>
                  <a:gd name="T105" fmla="*/ 327 h 333"/>
                  <a:gd name="T106" fmla="*/ 107 w 151"/>
                  <a:gd name="T107" fmla="*/ 332 h 333"/>
                  <a:gd name="T108" fmla="*/ 122 w 151"/>
                  <a:gd name="T109" fmla="*/ 303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1" h="333">
                    <a:moveTo>
                      <a:pt x="122" y="303"/>
                    </a:moveTo>
                    <a:cubicBezTo>
                      <a:pt x="122" y="296"/>
                      <a:pt x="117" y="295"/>
                      <a:pt x="117" y="289"/>
                    </a:cubicBezTo>
                    <a:cubicBezTo>
                      <a:pt x="117" y="284"/>
                      <a:pt x="117" y="274"/>
                      <a:pt x="110" y="268"/>
                    </a:cubicBezTo>
                    <a:cubicBezTo>
                      <a:pt x="103" y="261"/>
                      <a:pt x="99" y="252"/>
                      <a:pt x="103" y="249"/>
                    </a:cubicBezTo>
                    <a:cubicBezTo>
                      <a:pt x="108" y="245"/>
                      <a:pt x="104" y="236"/>
                      <a:pt x="106" y="236"/>
                    </a:cubicBezTo>
                    <a:cubicBezTo>
                      <a:pt x="108" y="237"/>
                      <a:pt x="111" y="230"/>
                      <a:pt x="107" y="228"/>
                    </a:cubicBezTo>
                    <a:cubicBezTo>
                      <a:pt x="103" y="226"/>
                      <a:pt x="107" y="218"/>
                      <a:pt x="103" y="216"/>
                    </a:cubicBezTo>
                    <a:cubicBezTo>
                      <a:pt x="100" y="215"/>
                      <a:pt x="90" y="204"/>
                      <a:pt x="90" y="200"/>
                    </a:cubicBezTo>
                    <a:cubicBezTo>
                      <a:pt x="90" y="197"/>
                      <a:pt x="93" y="177"/>
                      <a:pt x="94" y="172"/>
                    </a:cubicBezTo>
                    <a:cubicBezTo>
                      <a:pt x="94" y="167"/>
                      <a:pt x="101" y="167"/>
                      <a:pt x="103" y="167"/>
                    </a:cubicBezTo>
                    <a:cubicBezTo>
                      <a:pt x="106" y="167"/>
                      <a:pt x="114" y="167"/>
                      <a:pt x="117" y="163"/>
                    </a:cubicBezTo>
                    <a:cubicBezTo>
                      <a:pt x="120" y="158"/>
                      <a:pt x="131" y="157"/>
                      <a:pt x="133" y="154"/>
                    </a:cubicBezTo>
                    <a:cubicBezTo>
                      <a:pt x="134" y="150"/>
                      <a:pt x="142" y="150"/>
                      <a:pt x="142" y="146"/>
                    </a:cubicBezTo>
                    <a:cubicBezTo>
                      <a:pt x="142" y="142"/>
                      <a:pt x="151" y="131"/>
                      <a:pt x="151" y="131"/>
                    </a:cubicBezTo>
                    <a:cubicBezTo>
                      <a:pt x="151" y="131"/>
                      <a:pt x="151" y="131"/>
                      <a:pt x="151" y="131"/>
                    </a:cubicBezTo>
                    <a:cubicBezTo>
                      <a:pt x="150" y="129"/>
                      <a:pt x="148" y="131"/>
                      <a:pt x="143" y="133"/>
                    </a:cubicBezTo>
                    <a:cubicBezTo>
                      <a:pt x="135" y="136"/>
                      <a:pt x="132" y="132"/>
                      <a:pt x="132" y="127"/>
                    </a:cubicBezTo>
                    <a:cubicBezTo>
                      <a:pt x="133" y="122"/>
                      <a:pt x="127" y="122"/>
                      <a:pt x="123" y="122"/>
                    </a:cubicBezTo>
                    <a:cubicBezTo>
                      <a:pt x="118" y="122"/>
                      <a:pt x="121" y="115"/>
                      <a:pt x="123" y="111"/>
                    </a:cubicBezTo>
                    <a:cubicBezTo>
                      <a:pt x="124" y="106"/>
                      <a:pt x="121" y="103"/>
                      <a:pt x="116" y="103"/>
                    </a:cubicBezTo>
                    <a:cubicBezTo>
                      <a:pt x="111" y="102"/>
                      <a:pt x="108" y="91"/>
                      <a:pt x="110" y="88"/>
                    </a:cubicBezTo>
                    <a:cubicBezTo>
                      <a:pt x="112" y="85"/>
                      <a:pt x="100" y="83"/>
                      <a:pt x="94" y="85"/>
                    </a:cubicBezTo>
                    <a:cubicBezTo>
                      <a:pt x="89" y="88"/>
                      <a:pt x="93" y="81"/>
                      <a:pt x="91" y="77"/>
                    </a:cubicBezTo>
                    <a:cubicBezTo>
                      <a:pt x="90" y="73"/>
                      <a:pt x="98" y="59"/>
                      <a:pt x="106" y="52"/>
                    </a:cubicBezTo>
                    <a:cubicBezTo>
                      <a:pt x="113" y="45"/>
                      <a:pt x="110" y="35"/>
                      <a:pt x="110" y="26"/>
                    </a:cubicBezTo>
                    <a:cubicBezTo>
                      <a:pt x="110" y="18"/>
                      <a:pt x="106" y="18"/>
                      <a:pt x="103" y="18"/>
                    </a:cubicBezTo>
                    <a:cubicBezTo>
                      <a:pt x="99" y="18"/>
                      <a:pt x="99" y="12"/>
                      <a:pt x="99" y="8"/>
                    </a:cubicBezTo>
                    <a:cubicBezTo>
                      <a:pt x="99" y="3"/>
                      <a:pt x="92" y="0"/>
                      <a:pt x="87" y="3"/>
                    </a:cubicBezTo>
                    <a:cubicBezTo>
                      <a:pt x="87" y="3"/>
                      <a:pt x="86" y="4"/>
                      <a:pt x="84" y="4"/>
                    </a:cubicBezTo>
                    <a:cubicBezTo>
                      <a:pt x="85" y="4"/>
                      <a:pt x="85" y="5"/>
                      <a:pt x="85" y="5"/>
                    </a:cubicBezTo>
                    <a:cubicBezTo>
                      <a:pt x="85" y="5"/>
                      <a:pt x="83" y="11"/>
                      <a:pt x="81" y="13"/>
                    </a:cubicBezTo>
                    <a:cubicBezTo>
                      <a:pt x="78" y="14"/>
                      <a:pt x="78" y="18"/>
                      <a:pt x="82" y="25"/>
                    </a:cubicBezTo>
                    <a:cubicBezTo>
                      <a:pt x="86" y="31"/>
                      <a:pt x="76" y="28"/>
                      <a:pt x="74" y="25"/>
                    </a:cubicBezTo>
                    <a:cubicBezTo>
                      <a:pt x="73" y="21"/>
                      <a:pt x="64" y="27"/>
                      <a:pt x="60" y="31"/>
                    </a:cubicBezTo>
                    <a:cubicBezTo>
                      <a:pt x="55" y="35"/>
                      <a:pt x="48" y="37"/>
                      <a:pt x="48" y="45"/>
                    </a:cubicBezTo>
                    <a:cubicBezTo>
                      <a:pt x="48" y="53"/>
                      <a:pt x="41" y="60"/>
                      <a:pt x="43" y="66"/>
                    </a:cubicBezTo>
                    <a:cubicBezTo>
                      <a:pt x="44" y="73"/>
                      <a:pt x="36" y="85"/>
                      <a:pt x="37" y="88"/>
                    </a:cubicBezTo>
                    <a:cubicBezTo>
                      <a:pt x="37" y="92"/>
                      <a:pt x="25" y="87"/>
                      <a:pt x="23" y="87"/>
                    </a:cubicBezTo>
                    <a:cubicBezTo>
                      <a:pt x="21" y="87"/>
                      <a:pt x="22" y="101"/>
                      <a:pt x="19" y="105"/>
                    </a:cubicBezTo>
                    <a:cubicBezTo>
                      <a:pt x="16" y="109"/>
                      <a:pt x="19" y="124"/>
                      <a:pt x="14" y="124"/>
                    </a:cubicBezTo>
                    <a:cubicBezTo>
                      <a:pt x="10" y="124"/>
                      <a:pt x="7" y="137"/>
                      <a:pt x="7" y="137"/>
                    </a:cubicBezTo>
                    <a:cubicBezTo>
                      <a:pt x="7" y="137"/>
                      <a:pt x="3" y="139"/>
                      <a:pt x="0" y="142"/>
                    </a:cubicBezTo>
                    <a:cubicBezTo>
                      <a:pt x="4" y="149"/>
                      <a:pt x="10" y="157"/>
                      <a:pt x="17" y="159"/>
                    </a:cubicBezTo>
                    <a:cubicBezTo>
                      <a:pt x="27" y="164"/>
                      <a:pt x="34" y="184"/>
                      <a:pt x="37" y="195"/>
                    </a:cubicBezTo>
                    <a:cubicBezTo>
                      <a:pt x="40" y="206"/>
                      <a:pt x="38" y="217"/>
                      <a:pt x="34" y="224"/>
                    </a:cubicBezTo>
                    <a:cubicBezTo>
                      <a:pt x="31" y="230"/>
                      <a:pt x="36" y="230"/>
                      <a:pt x="42" y="233"/>
                    </a:cubicBezTo>
                    <a:cubicBezTo>
                      <a:pt x="48" y="236"/>
                      <a:pt x="54" y="237"/>
                      <a:pt x="59" y="231"/>
                    </a:cubicBezTo>
                    <a:cubicBezTo>
                      <a:pt x="63" y="225"/>
                      <a:pt x="72" y="220"/>
                      <a:pt x="74" y="213"/>
                    </a:cubicBezTo>
                    <a:cubicBezTo>
                      <a:pt x="75" y="206"/>
                      <a:pt x="79" y="217"/>
                      <a:pt x="83" y="220"/>
                    </a:cubicBezTo>
                    <a:cubicBezTo>
                      <a:pt x="87" y="224"/>
                      <a:pt x="89" y="231"/>
                      <a:pt x="90" y="240"/>
                    </a:cubicBezTo>
                    <a:cubicBezTo>
                      <a:pt x="91" y="249"/>
                      <a:pt x="92" y="271"/>
                      <a:pt x="99" y="278"/>
                    </a:cubicBezTo>
                    <a:cubicBezTo>
                      <a:pt x="107" y="285"/>
                      <a:pt x="108" y="301"/>
                      <a:pt x="106" y="306"/>
                    </a:cubicBezTo>
                    <a:cubicBezTo>
                      <a:pt x="104" y="311"/>
                      <a:pt x="110" y="321"/>
                      <a:pt x="108" y="327"/>
                    </a:cubicBezTo>
                    <a:cubicBezTo>
                      <a:pt x="108" y="328"/>
                      <a:pt x="108" y="330"/>
                      <a:pt x="107" y="332"/>
                    </a:cubicBezTo>
                    <a:cubicBezTo>
                      <a:pt x="114" y="333"/>
                      <a:pt x="122" y="303"/>
                      <a:pt x="122" y="303"/>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59" name="Freeform 1701">
                <a:extLst>
                  <a:ext uri="{FF2B5EF4-FFF2-40B4-BE49-F238E27FC236}">
                    <a16:creationId xmlns:a16="http://schemas.microsoft.com/office/drawing/2014/main" id="{F9014B85-2245-409B-8F8D-C75264F4DAAA}"/>
                  </a:ext>
                </a:extLst>
              </p:cNvPr>
              <p:cNvSpPr>
                <a:spLocks/>
              </p:cNvSpPr>
              <p:nvPr/>
            </p:nvSpPr>
            <p:spPr bwMode="auto">
              <a:xfrm>
                <a:off x="6742351" y="2646451"/>
                <a:ext cx="69852" cy="39689"/>
              </a:xfrm>
              <a:custGeom>
                <a:avLst/>
                <a:gdLst>
                  <a:gd name="T0" fmla="*/ 52 w 54"/>
                  <a:gd name="T1" fmla="*/ 11 h 32"/>
                  <a:gd name="T2" fmla="*/ 31 w 54"/>
                  <a:gd name="T3" fmla="*/ 5 h 32"/>
                  <a:gd name="T4" fmla="*/ 17 w 54"/>
                  <a:gd name="T5" fmla="*/ 3 h 32"/>
                  <a:gd name="T6" fmla="*/ 4 w 54"/>
                  <a:gd name="T7" fmla="*/ 14 h 32"/>
                  <a:gd name="T8" fmla="*/ 0 w 54"/>
                  <a:gd name="T9" fmla="*/ 21 h 32"/>
                  <a:gd name="T10" fmla="*/ 5 w 54"/>
                  <a:gd name="T11" fmla="*/ 25 h 32"/>
                  <a:gd name="T12" fmla="*/ 17 w 54"/>
                  <a:gd name="T13" fmla="*/ 28 h 32"/>
                  <a:gd name="T14" fmla="*/ 33 w 54"/>
                  <a:gd name="T15" fmla="*/ 29 h 32"/>
                  <a:gd name="T16" fmla="*/ 51 w 54"/>
                  <a:gd name="T17" fmla="*/ 27 h 32"/>
                  <a:gd name="T18" fmla="*/ 49 w 54"/>
                  <a:gd name="T19" fmla="*/ 12 h 32"/>
                  <a:gd name="T20" fmla="*/ 52 w 54"/>
                  <a:gd name="T21" fmla="*/ 1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 h="32">
                    <a:moveTo>
                      <a:pt x="52" y="11"/>
                    </a:moveTo>
                    <a:cubicBezTo>
                      <a:pt x="41" y="1"/>
                      <a:pt x="38" y="9"/>
                      <a:pt x="31" y="5"/>
                    </a:cubicBezTo>
                    <a:cubicBezTo>
                      <a:pt x="24" y="1"/>
                      <a:pt x="20" y="0"/>
                      <a:pt x="17" y="3"/>
                    </a:cubicBezTo>
                    <a:cubicBezTo>
                      <a:pt x="13" y="6"/>
                      <a:pt x="8" y="5"/>
                      <a:pt x="4" y="14"/>
                    </a:cubicBezTo>
                    <a:cubicBezTo>
                      <a:pt x="3" y="17"/>
                      <a:pt x="2" y="19"/>
                      <a:pt x="0" y="21"/>
                    </a:cubicBezTo>
                    <a:cubicBezTo>
                      <a:pt x="1" y="24"/>
                      <a:pt x="3" y="26"/>
                      <a:pt x="5" y="25"/>
                    </a:cubicBezTo>
                    <a:cubicBezTo>
                      <a:pt x="8" y="25"/>
                      <a:pt x="11" y="29"/>
                      <a:pt x="17" y="28"/>
                    </a:cubicBezTo>
                    <a:cubicBezTo>
                      <a:pt x="22" y="27"/>
                      <a:pt x="26" y="32"/>
                      <a:pt x="33" y="29"/>
                    </a:cubicBezTo>
                    <a:cubicBezTo>
                      <a:pt x="41" y="27"/>
                      <a:pt x="48" y="32"/>
                      <a:pt x="51" y="27"/>
                    </a:cubicBezTo>
                    <a:cubicBezTo>
                      <a:pt x="54" y="22"/>
                      <a:pt x="49" y="12"/>
                      <a:pt x="49" y="12"/>
                    </a:cubicBezTo>
                    <a:cubicBezTo>
                      <a:pt x="49" y="12"/>
                      <a:pt x="50" y="11"/>
                      <a:pt x="52" y="11"/>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60" name="Freeform 1702">
                <a:extLst>
                  <a:ext uri="{FF2B5EF4-FFF2-40B4-BE49-F238E27FC236}">
                    <a16:creationId xmlns:a16="http://schemas.microsoft.com/office/drawing/2014/main" id="{F5151F76-E7B9-491B-A6A7-160C6265CA38}"/>
                  </a:ext>
                </a:extLst>
              </p:cNvPr>
              <p:cNvSpPr>
                <a:spLocks/>
              </p:cNvSpPr>
              <p:nvPr/>
            </p:nvSpPr>
            <p:spPr bwMode="auto">
              <a:xfrm>
                <a:off x="7024937" y="2762342"/>
                <a:ext cx="168281" cy="339736"/>
              </a:xfrm>
              <a:custGeom>
                <a:avLst/>
                <a:gdLst>
                  <a:gd name="T0" fmla="*/ 96 w 130"/>
                  <a:gd name="T1" fmla="*/ 33 h 271"/>
                  <a:gd name="T2" fmla="*/ 79 w 130"/>
                  <a:gd name="T3" fmla="*/ 20 h 271"/>
                  <a:gd name="T4" fmla="*/ 74 w 130"/>
                  <a:gd name="T5" fmla="*/ 10 h 271"/>
                  <a:gd name="T6" fmla="*/ 60 w 130"/>
                  <a:gd name="T7" fmla="*/ 2 h 271"/>
                  <a:gd name="T8" fmla="*/ 46 w 130"/>
                  <a:gd name="T9" fmla="*/ 11 h 271"/>
                  <a:gd name="T10" fmla="*/ 34 w 130"/>
                  <a:gd name="T11" fmla="*/ 13 h 271"/>
                  <a:gd name="T12" fmla="*/ 18 w 130"/>
                  <a:gd name="T13" fmla="*/ 13 h 271"/>
                  <a:gd name="T14" fmla="*/ 5 w 130"/>
                  <a:gd name="T15" fmla="*/ 14 h 271"/>
                  <a:gd name="T16" fmla="*/ 0 w 130"/>
                  <a:gd name="T17" fmla="*/ 18 h 271"/>
                  <a:gd name="T18" fmla="*/ 7 w 130"/>
                  <a:gd name="T19" fmla="*/ 28 h 271"/>
                  <a:gd name="T20" fmla="*/ 16 w 130"/>
                  <a:gd name="T21" fmla="*/ 41 h 271"/>
                  <a:gd name="T22" fmla="*/ 30 w 130"/>
                  <a:gd name="T23" fmla="*/ 49 h 271"/>
                  <a:gd name="T24" fmla="*/ 43 w 130"/>
                  <a:gd name="T25" fmla="*/ 52 h 271"/>
                  <a:gd name="T26" fmla="*/ 48 w 130"/>
                  <a:gd name="T27" fmla="*/ 65 h 271"/>
                  <a:gd name="T28" fmla="*/ 35 w 130"/>
                  <a:gd name="T29" fmla="*/ 73 h 271"/>
                  <a:gd name="T30" fmla="*/ 54 w 130"/>
                  <a:gd name="T31" fmla="*/ 90 h 271"/>
                  <a:gd name="T32" fmla="*/ 63 w 130"/>
                  <a:gd name="T33" fmla="*/ 106 h 271"/>
                  <a:gd name="T34" fmla="*/ 77 w 130"/>
                  <a:gd name="T35" fmla="*/ 125 h 271"/>
                  <a:gd name="T36" fmla="*/ 92 w 130"/>
                  <a:gd name="T37" fmla="*/ 138 h 271"/>
                  <a:gd name="T38" fmla="*/ 95 w 130"/>
                  <a:gd name="T39" fmla="*/ 156 h 271"/>
                  <a:gd name="T40" fmla="*/ 101 w 130"/>
                  <a:gd name="T41" fmla="*/ 185 h 271"/>
                  <a:gd name="T42" fmla="*/ 88 w 130"/>
                  <a:gd name="T43" fmla="*/ 205 h 271"/>
                  <a:gd name="T44" fmla="*/ 73 w 130"/>
                  <a:gd name="T45" fmla="*/ 215 h 271"/>
                  <a:gd name="T46" fmla="*/ 73 w 130"/>
                  <a:gd name="T47" fmla="*/ 231 h 271"/>
                  <a:gd name="T48" fmla="*/ 53 w 130"/>
                  <a:gd name="T49" fmla="*/ 231 h 271"/>
                  <a:gd name="T50" fmla="*/ 42 w 130"/>
                  <a:gd name="T51" fmla="*/ 239 h 271"/>
                  <a:gd name="T52" fmla="*/ 50 w 130"/>
                  <a:gd name="T53" fmla="*/ 245 h 271"/>
                  <a:gd name="T54" fmla="*/ 45 w 130"/>
                  <a:gd name="T55" fmla="*/ 261 h 271"/>
                  <a:gd name="T56" fmla="*/ 53 w 130"/>
                  <a:gd name="T57" fmla="*/ 268 h 271"/>
                  <a:gd name="T58" fmla="*/ 69 w 130"/>
                  <a:gd name="T59" fmla="*/ 255 h 271"/>
                  <a:gd name="T60" fmla="*/ 74 w 130"/>
                  <a:gd name="T61" fmla="*/ 249 h 271"/>
                  <a:gd name="T62" fmla="*/ 78 w 130"/>
                  <a:gd name="T63" fmla="*/ 239 h 271"/>
                  <a:gd name="T64" fmla="*/ 89 w 130"/>
                  <a:gd name="T65" fmla="*/ 237 h 271"/>
                  <a:gd name="T66" fmla="*/ 113 w 130"/>
                  <a:gd name="T67" fmla="*/ 226 h 271"/>
                  <a:gd name="T68" fmla="*/ 127 w 130"/>
                  <a:gd name="T69" fmla="*/ 203 h 271"/>
                  <a:gd name="T70" fmla="*/ 123 w 130"/>
                  <a:gd name="T71" fmla="*/ 162 h 271"/>
                  <a:gd name="T72" fmla="*/ 106 w 130"/>
                  <a:gd name="T73" fmla="*/ 134 h 271"/>
                  <a:gd name="T74" fmla="*/ 78 w 130"/>
                  <a:gd name="T75" fmla="*/ 110 h 271"/>
                  <a:gd name="T76" fmla="*/ 70 w 130"/>
                  <a:gd name="T77" fmla="*/ 96 h 271"/>
                  <a:gd name="T78" fmla="*/ 65 w 130"/>
                  <a:gd name="T79" fmla="*/ 72 h 271"/>
                  <a:gd name="T80" fmla="*/ 78 w 130"/>
                  <a:gd name="T81" fmla="*/ 57 h 271"/>
                  <a:gd name="T82" fmla="*/ 85 w 130"/>
                  <a:gd name="T83" fmla="*/ 47 h 271"/>
                  <a:gd name="T84" fmla="*/ 99 w 130"/>
                  <a:gd name="T85" fmla="*/ 37 h 271"/>
                  <a:gd name="T86" fmla="*/ 100 w 130"/>
                  <a:gd name="T87" fmla="*/ 36 h 271"/>
                  <a:gd name="T88" fmla="*/ 96 w 130"/>
                  <a:gd name="T89" fmla="*/ 33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30" h="271">
                    <a:moveTo>
                      <a:pt x="96" y="33"/>
                    </a:moveTo>
                    <a:cubicBezTo>
                      <a:pt x="92" y="33"/>
                      <a:pt x="79" y="24"/>
                      <a:pt x="79" y="20"/>
                    </a:cubicBezTo>
                    <a:cubicBezTo>
                      <a:pt x="79" y="17"/>
                      <a:pt x="85" y="11"/>
                      <a:pt x="74" y="10"/>
                    </a:cubicBezTo>
                    <a:cubicBezTo>
                      <a:pt x="63" y="8"/>
                      <a:pt x="62" y="4"/>
                      <a:pt x="60" y="2"/>
                    </a:cubicBezTo>
                    <a:cubicBezTo>
                      <a:pt x="57" y="0"/>
                      <a:pt x="48" y="6"/>
                      <a:pt x="46" y="11"/>
                    </a:cubicBezTo>
                    <a:cubicBezTo>
                      <a:pt x="43" y="16"/>
                      <a:pt x="40" y="10"/>
                      <a:pt x="34" y="13"/>
                    </a:cubicBezTo>
                    <a:cubicBezTo>
                      <a:pt x="27" y="17"/>
                      <a:pt x="21" y="8"/>
                      <a:pt x="18" y="13"/>
                    </a:cubicBezTo>
                    <a:cubicBezTo>
                      <a:pt x="16" y="18"/>
                      <a:pt x="9" y="10"/>
                      <a:pt x="5" y="14"/>
                    </a:cubicBezTo>
                    <a:cubicBezTo>
                      <a:pt x="4" y="16"/>
                      <a:pt x="2" y="17"/>
                      <a:pt x="0" y="18"/>
                    </a:cubicBezTo>
                    <a:cubicBezTo>
                      <a:pt x="3" y="22"/>
                      <a:pt x="7" y="25"/>
                      <a:pt x="7" y="28"/>
                    </a:cubicBezTo>
                    <a:cubicBezTo>
                      <a:pt x="7" y="32"/>
                      <a:pt x="16" y="35"/>
                      <a:pt x="16" y="41"/>
                    </a:cubicBezTo>
                    <a:cubicBezTo>
                      <a:pt x="16" y="46"/>
                      <a:pt x="27" y="51"/>
                      <a:pt x="30" y="49"/>
                    </a:cubicBezTo>
                    <a:cubicBezTo>
                      <a:pt x="34" y="46"/>
                      <a:pt x="41" y="44"/>
                      <a:pt x="43" y="52"/>
                    </a:cubicBezTo>
                    <a:cubicBezTo>
                      <a:pt x="44" y="60"/>
                      <a:pt x="48" y="60"/>
                      <a:pt x="48" y="65"/>
                    </a:cubicBezTo>
                    <a:cubicBezTo>
                      <a:pt x="48" y="71"/>
                      <a:pt x="37" y="68"/>
                      <a:pt x="35" y="73"/>
                    </a:cubicBezTo>
                    <a:cubicBezTo>
                      <a:pt x="32" y="79"/>
                      <a:pt x="54" y="86"/>
                      <a:pt x="54" y="90"/>
                    </a:cubicBezTo>
                    <a:cubicBezTo>
                      <a:pt x="54" y="95"/>
                      <a:pt x="60" y="100"/>
                      <a:pt x="63" y="106"/>
                    </a:cubicBezTo>
                    <a:cubicBezTo>
                      <a:pt x="65" y="111"/>
                      <a:pt x="75" y="118"/>
                      <a:pt x="77" y="125"/>
                    </a:cubicBezTo>
                    <a:cubicBezTo>
                      <a:pt x="79" y="131"/>
                      <a:pt x="88" y="135"/>
                      <a:pt x="92" y="138"/>
                    </a:cubicBezTo>
                    <a:cubicBezTo>
                      <a:pt x="95" y="141"/>
                      <a:pt x="96" y="149"/>
                      <a:pt x="95" y="156"/>
                    </a:cubicBezTo>
                    <a:cubicBezTo>
                      <a:pt x="94" y="163"/>
                      <a:pt x="94" y="175"/>
                      <a:pt x="101" y="185"/>
                    </a:cubicBezTo>
                    <a:cubicBezTo>
                      <a:pt x="107" y="195"/>
                      <a:pt x="93" y="200"/>
                      <a:pt x="88" y="205"/>
                    </a:cubicBezTo>
                    <a:cubicBezTo>
                      <a:pt x="84" y="211"/>
                      <a:pt x="86" y="219"/>
                      <a:pt x="73" y="215"/>
                    </a:cubicBezTo>
                    <a:cubicBezTo>
                      <a:pt x="59" y="212"/>
                      <a:pt x="75" y="226"/>
                      <a:pt x="73" y="231"/>
                    </a:cubicBezTo>
                    <a:cubicBezTo>
                      <a:pt x="70" y="235"/>
                      <a:pt x="53" y="226"/>
                      <a:pt x="53" y="231"/>
                    </a:cubicBezTo>
                    <a:cubicBezTo>
                      <a:pt x="53" y="234"/>
                      <a:pt x="47" y="237"/>
                      <a:pt x="42" y="239"/>
                    </a:cubicBezTo>
                    <a:cubicBezTo>
                      <a:pt x="44" y="242"/>
                      <a:pt x="46" y="243"/>
                      <a:pt x="50" y="245"/>
                    </a:cubicBezTo>
                    <a:cubicBezTo>
                      <a:pt x="54" y="248"/>
                      <a:pt x="44" y="252"/>
                      <a:pt x="45" y="261"/>
                    </a:cubicBezTo>
                    <a:cubicBezTo>
                      <a:pt x="45" y="269"/>
                      <a:pt x="51" y="271"/>
                      <a:pt x="53" y="268"/>
                    </a:cubicBezTo>
                    <a:cubicBezTo>
                      <a:pt x="56" y="264"/>
                      <a:pt x="65" y="257"/>
                      <a:pt x="69" y="255"/>
                    </a:cubicBezTo>
                    <a:cubicBezTo>
                      <a:pt x="73" y="254"/>
                      <a:pt x="69" y="248"/>
                      <a:pt x="74" y="249"/>
                    </a:cubicBezTo>
                    <a:cubicBezTo>
                      <a:pt x="78" y="249"/>
                      <a:pt x="76" y="243"/>
                      <a:pt x="78" y="239"/>
                    </a:cubicBezTo>
                    <a:cubicBezTo>
                      <a:pt x="80" y="236"/>
                      <a:pt x="83" y="237"/>
                      <a:pt x="89" y="237"/>
                    </a:cubicBezTo>
                    <a:cubicBezTo>
                      <a:pt x="95" y="238"/>
                      <a:pt x="104" y="232"/>
                      <a:pt x="113" y="226"/>
                    </a:cubicBezTo>
                    <a:cubicBezTo>
                      <a:pt x="122" y="220"/>
                      <a:pt x="124" y="219"/>
                      <a:pt x="127" y="203"/>
                    </a:cubicBezTo>
                    <a:cubicBezTo>
                      <a:pt x="130" y="186"/>
                      <a:pt x="123" y="167"/>
                      <a:pt x="123" y="162"/>
                    </a:cubicBezTo>
                    <a:cubicBezTo>
                      <a:pt x="123" y="157"/>
                      <a:pt x="111" y="134"/>
                      <a:pt x="106" y="134"/>
                    </a:cubicBezTo>
                    <a:cubicBezTo>
                      <a:pt x="102" y="134"/>
                      <a:pt x="81" y="113"/>
                      <a:pt x="78" y="110"/>
                    </a:cubicBezTo>
                    <a:cubicBezTo>
                      <a:pt x="74" y="107"/>
                      <a:pt x="75" y="101"/>
                      <a:pt x="70" y="96"/>
                    </a:cubicBezTo>
                    <a:cubicBezTo>
                      <a:pt x="65" y="92"/>
                      <a:pt x="64" y="80"/>
                      <a:pt x="65" y="72"/>
                    </a:cubicBezTo>
                    <a:cubicBezTo>
                      <a:pt x="67" y="64"/>
                      <a:pt x="78" y="62"/>
                      <a:pt x="78" y="57"/>
                    </a:cubicBezTo>
                    <a:cubicBezTo>
                      <a:pt x="78" y="52"/>
                      <a:pt x="79" y="47"/>
                      <a:pt x="85" y="47"/>
                    </a:cubicBezTo>
                    <a:cubicBezTo>
                      <a:pt x="90" y="46"/>
                      <a:pt x="96" y="42"/>
                      <a:pt x="99" y="37"/>
                    </a:cubicBezTo>
                    <a:cubicBezTo>
                      <a:pt x="99" y="37"/>
                      <a:pt x="99" y="36"/>
                      <a:pt x="100" y="36"/>
                    </a:cubicBezTo>
                    <a:cubicBezTo>
                      <a:pt x="99" y="34"/>
                      <a:pt x="97" y="33"/>
                      <a:pt x="96" y="33"/>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61" name="Freeform 1703">
                <a:extLst>
                  <a:ext uri="{FF2B5EF4-FFF2-40B4-BE49-F238E27FC236}">
                    <a16:creationId xmlns:a16="http://schemas.microsoft.com/office/drawing/2014/main" id="{432C6491-E2AE-4A49-A64C-E37879D82DBF}"/>
                  </a:ext>
                </a:extLst>
              </p:cNvPr>
              <p:cNvSpPr>
                <a:spLocks/>
              </p:cNvSpPr>
              <p:nvPr/>
            </p:nvSpPr>
            <p:spPr bwMode="auto">
              <a:xfrm>
                <a:off x="7024937" y="2967136"/>
                <a:ext cx="138117" cy="95253"/>
              </a:xfrm>
              <a:custGeom>
                <a:avLst/>
                <a:gdLst>
                  <a:gd name="T0" fmla="*/ 53 w 107"/>
                  <a:gd name="T1" fmla="*/ 68 h 76"/>
                  <a:gd name="T2" fmla="*/ 73 w 107"/>
                  <a:gd name="T3" fmla="*/ 68 h 76"/>
                  <a:gd name="T4" fmla="*/ 73 w 107"/>
                  <a:gd name="T5" fmla="*/ 52 h 76"/>
                  <a:gd name="T6" fmla="*/ 88 w 107"/>
                  <a:gd name="T7" fmla="*/ 42 h 76"/>
                  <a:gd name="T8" fmla="*/ 101 w 107"/>
                  <a:gd name="T9" fmla="*/ 22 h 76"/>
                  <a:gd name="T10" fmla="*/ 95 w 107"/>
                  <a:gd name="T11" fmla="*/ 0 h 76"/>
                  <a:gd name="T12" fmla="*/ 82 w 107"/>
                  <a:gd name="T13" fmla="*/ 3 h 76"/>
                  <a:gd name="T14" fmla="*/ 70 w 107"/>
                  <a:gd name="T15" fmla="*/ 6 h 76"/>
                  <a:gd name="T16" fmla="*/ 65 w 107"/>
                  <a:gd name="T17" fmla="*/ 11 h 76"/>
                  <a:gd name="T18" fmla="*/ 55 w 107"/>
                  <a:gd name="T19" fmla="*/ 4 h 76"/>
                  <a:gd name="T20" fmla="*/ 31 w 107"/>
                  <a:gd name="T21" fmla="*/ 3 h 76"/>
                  <a:gd name="T22" fmla="*/ 7 w 107"/>
                  <a:gd name="T23" fmla="*/ 15 h 76"/>
                  <a:gd name="T24" fmla="*/ 7 w 107"/>
                  <a:gd name="T25" fmla="*/ 31 h 76"/>
                  <a:gd name="T26" fmla="*/ 10 w 107"/>
                  <a:gd name="T27" fmla="*/ 45 h 76"/>
                  <a:gd name="T28" fmla="*/ 10 w 107"/>
                  <a:gd name="T29" fmla="*/ 45 h 76"/>
                  <a:gd name="T30" fmla="*/ 14 w 107"/>
                  <a:gd name="T31" fmla="*/ 61 h 76"/>
                  <a:gd name="T32" fmla="*/ 25 w 107"/>
                  <a:gd name="T33" fmla="*/ 63 h 76"/>
                  <a:gd name="T34" fmla="*/ 26 w 107"/>
                  <a:gd name="T35" fmla="*/ 72 h 76"/>
                  <a:gd name="T36" fmla="*/ 40 w 107"/>
                  <a:gd name="T37" fmla="*/ 74 h 76"/>
                  <a:gd name="T38" fmla="*/ 42 w 107"/>
                  <a:gd name="T39" fmla="*/ 76 h 76"/>
                  <a:gd name="T40" fmla="*/ 53 w 107"/>
                  <a:gd name="T41" fmla="*/ 68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7" h="76">
                    <a:moveTo>
                      <a:pt x="53" y="68"/>
                    </a:moveTo>
                    <a:cubicBezTo>
                      <a:pt x="53" y="63"/>
                      <a:pt x="70" y="72"/>
                      <a:pt x="73" y="68"/>
                    </a:cubicBezTo>
                    <a:cubicBezTo>
                      <a:pt x="75" y="63"/>
                      <a:pt x="59" y="49"/>
                      <a:pt x="73" y="52"/>
                    </a:cubicBezTo>
                    <a:cubicBezTo>
                      <a:pt x="86" y="56"/>
                      <a:pt x="84" y="48"/>
                      <a:pt x="88" y="42"/>
                    </a:cubicBezTo>
                    <a:cubicBezTo>
                      <a:pt x="93" y="37"/>
                      <a:pt x="107" y="32"/>
                      <a:pt x="101" y="22"/>
                    </a:cubicBezTo>
                    <a:cubicBezTo>
                      <a:pt x="96" y="15"/>
                      <a:pt x="95" y="7"/>
                      <a:pt x="95" y="0"/>
                    </a:cubicBezTo>
                    <a:cubicBezTo>
                      <a:pt x="90" y="3"/>
                      <a:pt x="85" y="4"/>
                      <a:pt x="82" y="3"/>
                    </a:cubicBezTo>
                    <a:cubicBezTo>
                      <a:pt x="78" y="1"/>
                      <a:pt x="70" y="0"/>
                      <a:pt x="70" y="6"/>
                    </a:cubicBezTo>
                    <a:cubicBezTo>
                      <a:pt x="70" y="12"/>
                      <a:pt x="64" y="14"/>
                      <a:pt x="65" y="11"/>
                    </a:cubicBezTo>
                    <a:cubicBezTo>
                      <a:pt x="65" y="8"/>
                      <a:pt x="59" y="9"/>
                      <a:pt x="55" y="4"/>
                    </a:cubicBezTo>
                    <a:cubicBezTo>
                      <a:pt x="51" y="0"/>
                      <a:pt x="38" y="6"/>
                      <a:pt x="31" y="3"/>
                    </a:cubicBezTo>
                    <a:cubicBezTo>
                      <a:pt x="24" y="1"/>
                      <a:pt x="13" y="7"/>
                      <a:pt x="7" y="15"/>
                    </a:cubicBezTo>
                    <a:cubicBezTo>
                      <a:pt x="0" y="24"/>
                      <a:pt x="7" y="24"/>
                      <a:pt x="7" y="31"/>
                    </a:cubicBezTo>
                    <a:cubicBezTo>
                      <a:pt x="7" y="39"/>
                      <a:pt x="12" y="39"/>
                      <a:pt x="10" y="45"/>
                    </a:cubicBezTo>
                    <a:cubicBezTo>
                      <a:pt x="10" y="45"/>
                      <a:pt x="10" y="45"/>
                      <a:pt x="10" y="45"/>
                    </a:cubicBezTo>
                    <a:cubicBezTo>
                      <a:pt x="16" y="48"/>
                      <a:pt x="14" y="56"/>
                      <a:pt x="14" y="61"/>
                    </a:cubicBezTo>
                    <a:cubicBezTo>
                      <a:pt x="15" y="66"/>
                      <a:pt x="22" y="63"/>
                      <a:pt x="25" y="63"/>
                    </a:cubicBezTo>
                    <a:cubicBezTo>
                      <a:pt x="29" y="63"/>
                      <a:pt x="23" y="69"/>
                      <a:pt x="26" y="72"/>
                    </a:cubicBezTo>
                    <a:cubicBezTo>
                      <a:pt x="29" y="76"/>
                      <a:pt x="38" y="69"/>
                      <a:pt x="40" y="74"/>
                    </a:cubicBezTo>
                    <a:cubicBezTo>
                      <a:pt x="41" y="75"/>
                      <a:pt x="41" y="76"/>
                      <a:pt x="42" y="76"/>
                    </a:cubicBezTo>
                    <a:cubicBezTo>
                      <a:pt x="47" y="74"/>
                      <a:pt x="53" y="71"/>
                      <a:pt x="53" y="68"/>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62" name="Freeform 1704">
                <a:extLst>
                  <a:ext uri="{FF2B5EF4-FFF2-40B4-BE49-F238E27FC236}">
                    <a16:creationId xmlns:a16="http://schemas.microsoft.com/office/drawing/2014/main" id="{CCD21457-9F67-4692-9F27-3D682C89AB10}"/>
                  </a:ext>
                </a:extLst>
              </p:cNvPr>
              <p:cNvSpPr>
                <a:spLocks/>
              </p:cNvSpPr>
              <p:nvPr/>
            </p:nvSpPr>
            <p:spPr bwMode="auto">
              <a:xfrm>
                <a:off x="6982073" y="2782980"/>
                <a:ext cx="166693" cy="201619"/>
              </a:xfrm>
              <a:custGeom>
                <a:avLst/>
                <a:gdLst>
                  <a:gd name="T0" fmla="*/ 88 w 130"/>
                  <a:gd name="T1" fmla="*/ 73 h 160"/>
                  <a:gd name="T2" fmla="*/ 69 w 130"/>
                  <a:gd name="T3" fmla="*/ 56 h 160"/>
                  <a:gd name="T4" fmla="*/ 82 w 130"/>
                  <a:gd name="T5" fmla="*/ 48 h 160"/>
                  <a:gd name="T6" fmla="*/ 77 w 130"/>
                  <a:gd name="T7" fmla="*/ 35 h 160"/>
                  <a:gd name="T8" fmla="*/ 64 w 130"/>
                  <a:gd name="T9" fmla="*/ 32 h 160"/>
                  <a:gd name="T10" fmla="*/ 50 w 130"/>
                  <a:gd name="T11" fmla="*/ 24 h 160"/>
                  <a:gd name="T12" fmla="*/ 41 w 130"/>
                  <a:gd name="T13" fmla="*/ 11 h 160"/>
                  <a:gd name="T14" fmla="*/ 34 w 130"/>
                  <a:gd name="T15" fmla="*/ 1 h 160"/>
                  <a:gd name="T16" fmla="*/ 27 w 130"/>
                  <a:gd name="T17" fmla="*/ 2 h 160"/>
                  <a:gd name="T18" fmla="*/ 25 w 130"/>
                  <a:gd name="T19" fmla="*/ 11 h 160"/>
                  <a:gd name="T20" fmla="*/ 24 w 130"/>
                  <a:gd name="T21" fmla="*/ 25 h 160"/>
                  <a:gd name="T22" fmla="*/ 15 w 130"/>
                  <a:gd name="T23" fmla="*/ 16 h 160"/>
                  <a:gd name="T24" fmla="*/ 6 w 130"/>
                  <a:gd name="T25" fmla="*/ 31 h 160"/>
                  <a:gd name="T26" fmla="*/ 0 w 130"/>
                  <a:gd name="T27" fmla="*/ 36 h 160"/>
                  <a:gd name="T28" fmla="*/ 3 w 130"/>
                  <a:gd name="T29" fmla="*/ 39 h 160"/>
                  <a:gd name="T30" fmla="*/ 5 w 130"/>
                  <a:gd name="T31" fmla="*/ 53 h 160"/>
                  <a:gd name="T32" fmla="*/ 17 w 130"/>
                  <a:gd name="T33" fmla="*/ 57 h 160"/>
                  <a:gd name="T34" fmla="*/ 15 w 130"/>
                  <a:gd name="T35" fmla="*/ 76 h 160"/>
                  <a:gd name="T36" fmla="*/ 11 w 130"/>
                  <a:gd name="T37" fmla="*/ 90 h 160"/>
                  <a:gd name="T38" fmla="*/ 26 w 130"/>
                  <a:gd name="T39" fmla="*/ 84 h 160"/>
                  <a:gd name="T40" fmla="*/ 39 w 130"/>
                  <a:gd name="T41" fmla="*/ 83 h 160"/>
                  <a:gd name="T42" fmla="*/ 51 w 130"/>
                  <a:gd name="T43" fmla="*/ 80 h 160"/>
                  <a:gd name="T44" fmla="*/ 67 w 130"/>
                  <a:gd name="T45" fmla="*/ 79 h 160"/>
                  <a:gd name="T46" fmla="*/ 80 w 130"/>
                  <a:gd name="T47" fmla="*/ 92 h 160"/>
                  <a:gd name="T48" fmla="*/ 81 w 130"/>
                  <a:gd name="T49" fmla="*/ 113 h 160"/>
                  <a:gd name="T50" fmla="*/ 93 w 130"/>
                  <a:gd name="T51" fmla="*/ 132 h 160"/>
                  <a:gd name="T52" fmla="*/ 91 w 130"/>
                  <a:gd name="T53" fmla="*/ 152 h 160"/>
                  <a:gd name="T54" fmla="*/ 99 w 130"/>
                  <a:gd name="T55" fmla="*/ 157 h 160"/>
                  <a:gd name="T56" fmla="*/ 104 w 130"/>
                  <a:gd name="T57" fmla="*/ 152 h 160"/>
                  <a:gd name="T58" fmla="*/ 116 w 130"/>
                  <a:gd name="T59" fmla="*/ 149 h 160"/>
                  <a:gd name="T60" fmla="*/ 129 w 130"/>
                  <a:gd name="T61" fmla="*/ 146 h 160"/>
                  <a:gd name="T62" fmla="*/ 129 w 130"/>
                  <a:gd name="T63" fmla="*/ 139 h 160"/>
                  <a:gd name="T64" fmla="*/ 126 w 130"/>
                  <a:gd name="T65" fmla="*/ 121 h 160"/>
                  <a:gd name="T66" fmla="*/ 111 w 130"/>
                  <a:gd name="T67" fmla="*/ 108 h 160"/>
                  <a:gd name="T68" fmla="*/ 97 w 130"/>
                  <a:gd name="T69" fmla="*/ 89 h 160"/>
                  <a:gd name="T70" fmla="*/ 88 w 130"/>
                  <a:gd name="T71" fmla="*/ 73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0" h="160">
                    <a:moveTo>
                      <a:pt x="88" y="73"/>
                    </a:moveTo>
                    <a:cubicBezTo>
                      <a:pt x="88" y="69"/>
                      <a:pt x="66" y="62"/>
                      <a:pt x="69" y="56"/>
                    </a:cubicBezTo>
                    <a:cubicBezTo>
                      <a:pt x="71" y="51"/>
                      <a:pt x="82" y="54"/>
                      <a:pt x="82" y="48"/>
                    </a:cubicBezTo>
                    <a:cubicBezTo>
                      <a:pt x="82" y="43"/>
                      <a:pt x="78" y="43"/>
                      <a:pt x="77" y="35"/>
                    </a:cubicBezTo>
                    <a:cubicBezTo>
                      <a:pt x="75" y="27"/>
                      <a:pt x="68" y="29"/>
                      <a:pt x="64" y="32"/>
                    </a:cubicBezTo>
                    <a:cubicBezTo>
                      <a:pt x="61" y="34"/>
                      <a:pt x="50" y="29"/>
                      <a:pt x="50" y="24"/>
                    </a:cubicBezTo>
                    <a:cubicBezTo>
                      <a:pt x="50" y="18"/>
                      <a:pt x="41" y="15"/>
                      <a:pt x="41" y="11"/>
                    </a:cubicBezTo>
                    <a:cubicBezTo>
                      <a:pt x="41" y="8"/>
                      <a:pt x="37" y="5"/>
                      <a:pt x="34" y="1"/>
                    </a:cubicBezTo>
                    <a:cubicBezTo>
                      <a:pt x="32" y="3"/>
                      <a:pt x="29" y="3"/>
                      <a:pt x="27" y="2"/>
                    </a:cubicBezTo>
                    <a:cubicBezTo>
                      <a:pt x="25" y="0"/>
                      <a:pt x="23" y="9"/>
                      <a:pt x="25" y="11"/>
                    </a:cubicBezTo>
                    <a:cubicBezTo>
                      <a:pt x="27" y="13"/>
                      <a:pt x="29" y="26"/>
                      <a:pt x="24" y="25"/>
                    </a:cubicBezTo>
                    <a:cubicBezTo>
                      <a:pt x="18" y="23"/>
                      <a:pt x="18" y="16"/>
                      <a:pt x="15" y="16"/>
                    </a:cubicBezTo>
                    <a:cubicBezTo>
                      <a:pt x="15" y="16"/>
                      <a:pt x="6" y="27"/>
                      <a:pt x="6" y="31"/>
                    </a:cubicBezTo>
                    <a:cubicBezTo>
                      <a:pt x="6" y="34"/>
                      <a:pt x="2" y="35"/>
                      <a:pt x="0" y="36"/>
                    </a:cubicBezTo>
                    <a:cubicBezTo>
                      <a:pt x="1" y="37"/>
                      <a:pt x="3" y="39"/>
                      <a:pt x="3" y="39"/>
                    </a:cubicBezTo>
                    <a:cubicBezTo>
                      <a:pt x="5" y="42"/>
                      <a:pt x="2" y="48"/>
                      <a:pt x="5" y="53"/>
                    </a:cubicBezTo>
                    <a:cubicBezTo>
                      <a:pt x="7" y="58"/>
                      <a:pt x="14" y="50"/>
                      <a:pt x="17" y="57"/>
                    </a:cubicBezTo>
                    <a:cubicBezTo>
                      <a:pt x="19" y="65"/>
                      <a:pt x="15" y="69"/>
                      <a:pt x="15" y="76"/>
                    </a:cubicBezTo>
                    <a:cubicBezTo>
                      <a:pt x="15" y="84"/>
                      <a:pt x="9" y="83"/>
                      <a:pt x="11" y="90"/>
                    </a:cubicBezTo>
                    <a:cubicBezTo>
                      <a:pt x="12" y="97"/>
                      <a:pt x="20" y="88"/>
                      <a:pt x="26" y="84"/>
                    </a:cubicBezTo>
                    <a:cubicBezTo>
                      <a:pt x="32" y="79"/>
                      <a:pt x="37" y="80"/>
                      <a:pt x="39" y="83"/>
                    </a:cubicBezTo>
                    <a:cubicBezTo>
                      <a:pt x="41" y="86"/>
                      <a:pt x="49" y="84"/>
                      <a:pt x="51" y="80"/>
                    </a:cubicBezTo>
                    <a:cubicBezTo>
                      <a:pt x="52" y="76"/>
                      <a:pt x="63" y="75"/>
                      <a:pt x="67" y="79"/>
                    </a:cubicBezTo>
                    <a:cubicBezTo>
                      <a:pt x="71" y="84"/>
                      <a:pt x="75" y="89"/>
                      <a:pt x="80" y="92"/>
                    </a:cubicBezTo>
                    <a:cubicBezTo>
                      <a:pt x="85" y="95"/>
                      <a:pt x="76" y="112"/>
                      <a:pt x="81" y="113"/>
                    </a:cubicBezTo>
                    <a:cubicBezTo>
                      <a:pt x="87" y="115"/>
                      <a:pt x="94" y="123"/>
                      <a:pt x="93" y="132"/>
                    </a:cubicBezTo>
                    <a:cubicBezTo>
                      <a:pt x="93" y="140"/>
                      <a:pt x="97" y="145"/>
                      <a:pt x="91" y="152"/>
                    </a:cubicBezTo>
                    <a:cubicBezTo>
                      <a:pt x="95" y="154"/>
                      <a:pt x="99" y="154"/>
                      <a:pt x="99" y="157"/>
                    </a:cubicBezTo>
                    <a:cubicBezTo>
                      <a:pt x="98" y="160"/>
                      <a:pt x="104" y="158"/>
                      <a:pt x="104" y="152"/>
                    </a:cubicBezTo>
                    <a:cubicBezTo>
                      <a:pt x="104" y="146"/>
                      <a:pt x="112" y="147"/>
                      <a:pt x="116" y="149"/>
                    </a:cubicBezTo>
                    <a:cubicBezTo>
                      <a:pt x="119" y="150"/>
                      <a:pt x="124" y="149"/>
                      <a:pt x="129" y="146"/>
                    </a:cubicBezTo>
                    <a:cubicBezTo>
                      <a:pt x="129" y="143"/>
                      <a:pt x="129" y="141"/>
                      <a:pt x="129" y="139"/>
                    </a:cubicBezTo>
                    <a:cubicBezTo>
                      <a:pt x="130" y="132"/>
                      <a:pt x="129" y="124"/>
                      <a:pt x="126" y="121"/>
                    </a:cubicBezTo>
                    <a:cubicBezTo>
                      <a:pt x="122" y="118"/>
                      <a:pt x="113" y="114"/>
                      <a:pt x="111" y="108"/>
                    </a:cubicBezTo>
                    <a:cubicBezTo>
                      <a:pt x="109" y="101"/>
                      <a:pt x="99" y="94"/>
                      <a:pt x="97" y="89"/>
                    </a:cubicBezTo>
                    <a:cubicBezTo>
                      <a:pt x="94" y="83"/>
                      <a:pt x="88" y="78"/>
                      <a:pt x="88" y="73"/>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63" name="Freeform 1705">
                <a:extLst>
                  <a:ext uri="{FF2B5EF4-FFF2-40B4-BE49-F238E27FC236}">
                    <a16:creationId xmlns:a16="http://schemas.microsoft.com/office/drawing/2014/main" id="{BE1EC80B-A91B-45CA-A0CD-9A398FB459B6}"/>
                  </a:ext>
                </a:extLst>
              </p:cNvPr>
              <p:cNvSpPr>
                <a:spLocks/>
              </p:cNvSpPr>
              <p:nvPr/>
            </p:nvSpPr>
            <p:spPr bwMode="auto">
              <a:xfrm>
                <a:off x="6923333" y="2829019"/>
                <a:ext cx="182569" cy="334974"/>
              </a:xfrm>
              <a:custGeom>
                <a:avLst/>
                <a:gdLst>
                  <a:gd name="T0" fmla="*/ 87 w 143"/>
                  <a:gd name="T1" fmla="*/ 141 h 268"/>
                  <a:gd name="T2" fmla="*/ 87 w 143"/>
                  <a:gd name="T3" fmla="*/ 125 h 268"/>
                  <a:gd name="T4" fmla="*/ 111 w 143"/>
                  <a:gd name="T5" fmla="*/ 113 h 268"/>
                  <a:gd name="T6" fmla="*/ 135 w 143"/>
                  <a:gd name="T7" fmla="*/ 114 h 268"/>
                  <a:gd name="T8" fmla="*/ 137 w 143"/>
                  <a:gd name="T9" fmla="*/ 116 h 268"/>
                  <a:gd name="T10" fmla="*/ 139 w 143"/>
                  <a:gd name="T11" fmla="*/ 96 h 268"/>
                  <a:gd name="T12" fmla="*/ 127 w 143"/>
                  <a:gd name="T13" fmla="*/ 77 h 268"/>
                  <a:gd name="T14" fmla="*/ 126 w 143"/>
                  <a:gd name="T15" fmla="*/ 56 h 268"/>
                  <a:gd name="T16" fmla="*/ 113 w 143"/>
                  <a:gd name="T17" fmla="*/ 43 h 268"/>
                  <a:gd name="T18" fmla="*/ 97 w 143"/>
                  <a:gd name="T19" fmla="*/ 44 h 268"/>
                  <a:gd name="T20" fmla="*/ 85 w 143"/>
                  <a:gd name="T21" fmla="*/ 47 h 268"/>
                  <a:gd name="T22" fmla="*/ 72 w 143"/>
                  <a:gd name="T23" fmla="*/ 48 h 268"/>
                  <a:gd name="T24" fmla="*/ 57 w 143"/>
                  <a:gd name="T25" fmla="*/ 54 h 268"/>
                  <a:gd name="T26" fmla="*/ 61 w 143"/>
                  <a:gd name="T27" fmla="*/ 40 h 268"/>
                  <a:gd name="T28" fmla="*/ 63 w 143"/>
                  <a:gd name="T29" fmla="*/ 21 h 268"/>
                  <a:gd name="T30" fmla="*/ 51 w 143"/>
                  <a:gd name="T31" fmla="*/ 17 h 268"/>
                  <a:gd name="T32" fmla="*/ 49 w 143"/>
                  <a:gd name="T33" fmla="*/ 3 h 268"/>
                  <a:gd name="T34" fmla="*/ 46 w 143"/>
                  <a:gd name="T35" fmla="*/ 0 h 268"/>
                  <a:gd name="T36" fmla="*/ 43 w 143"/>
                  <a:gd name="T37" fmla="*/ 3 h 268"/>
                  <a:gd name="T38" fmla="*/ 27 w 143"/>
                  <a:gd name="T39" fmla="*/ 12 h 268"/>
                  <a:gd name="T40" fmla="*/ 13 w 143"/>
                  <a:gd name="T41" fmla="*/ 16 h 268"/>
                  <a:gd name="T42" fmla="*/ 4 w 143"/>
                  <a:gd name="T43" fmla="*/ 21 h 268"/>
                  <a:gd name="T44" fmla="*/ 0 w 143"/>
                  <a:gd name="T45" fmla="*/ 49 h 268"/>
                  <a:gd name="T46" fmla="*/ 13 w 143"/>
                  <a:gd name="T47" fmla="*/ 65 h 268"/>
                  <a:gd name="T48" fmla="*/ 17 w 143"/>
                  <a:gd name="T49" fmla="*/ 77 h 268"/>
                  <a:gd name="T50" fmla="*/ 16 w 143"/>
                  <a:gd name="T51" fmla="*/ 85 h 268"/>
                  <a:gd name="T52" fmla="*/ 13 w 143"/>
                  <a:gd name="T53" fmla="*/ 98 h 268"/>
                  <a:gd name="T54" fmla="*/ 20 w 143"/>
                  <a:gd name="T55" fmla="*/ 117 h 268"/>
                  <a:gd name="T56" fmla="*/ 27 w 143"/>
                  <a:gd name="T57" fmla="*/ 138 h 268"/>
                  <a:gd name="T58" fmla="*/ 32 w 143"/>
                  <a:gd name="T59" fmla="*/ 152 h 268"/>
                  <a:gd name="T60" fmla="*/ 17 w 143"/>
                  <a:gd name="T61" fmla="*/ 181 h 268"/>
                  <a:gd name="T62" fmla="*/ 12 w 143"/>
                  <a:gd name="T63" fmla="*/ 207 h 268"/>
                  <a:gd name="T64" fmla="*/ 13 w 143"/>
                  <a:gd name="T65" fmla="*/ 222 h 268"/>
                  <a:gd name="T66" fmla="*/ 36 w 143"/>
                  <a:gd name="T67" fmla="*/ 245 h 268"/>
                  <a:gd name="T68" fmla="*/ 42 w 143"/>
                  <a:gd name="T69" fmla="*/ 254 h 268"/>
                  <a:gd name="T70" fmla="*/ 52 w 143"/>
                  <a:gd name="T71" fmla="*/ 254 h 268"/>
                  <a:gd name="T72" fmla="*/ 61 w 143"/>
                  <a:gd name="T73" fmla="*/ 265 h 268"/>
                  <a:gd name="T74" fmla="*/ 74 w 143"/>
                  <a:gd name="T75" fmla="*/ 266 h 268"/>
                  <a:gd name="T76" fmla="*/ 80 w 143"/>
                  <a:gd name="T77" fmla="*/ 259 h 268"/>
                  <a:gd name="T78" fmla="*/ 60 w 143"/>
                  <a:gd name="T79" fmla="*/ 248 h 268"/>
                  <a:gd name="T80" fmla="*/ 47 w 143"/>
                  <a:gd name="T81" fmla="*/ 227 h 268"/>
                  <a:gd name="T82" fmla="*/ 41 w 143"/>
                  <a:gd name="T83" fmla="*/ 211 h 268"/>
                  <a:gd name="T84" fmla="*/ 30 w 143"/>
                  <a:gd name="T85" fmla="*/ 203 h 268"/>
                  <a:gd name="T86" fmla="*/ 32 w 143"/>
                  <a:gd name="T87" fmla="*/ 175 h 268"/>
                  <a:gd name="T88" fmla="*/ 41 w 143"/>
                  <a:gd name="T89" fmla="*/ 139 h 268"/>
                  <a:gd name="T90" fmla="*/ 56 w 143"/>
                  <a:gd name="T91" fmla="*/ 134 h 268"/>
                  <a:gd name="T92" fmla="*/ 70 w 143"/>
                  <a:gd name="T93" fmla="*/ 145 h 268"/>
                  <a:gd name="T94" fmla="*/ 88 w 143"/>
                  <a:gd name="T95" fmla="*/ 155 h 268"/>
                  <a:gd name="T96" fmla="*/ 90 w 143"/>
                  <a:gd name="T97" fmla="*/ 155 h 268"/>
                  <a:gd name="T98" fmla="*/ 90 w 143"/>
                  <a:gd name="T99" fmla="*/ 155 h 268"/>
                  <a:gd name="T100" fmla="*/ 87 w 143"/>
                  <a:gd name="T101" fmla="*/ 141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3" h="268">
                    <a:moveTo>
                      <a:pt x="87" y="141"/>
                    </a:moveTo>
                    <a:cubicBezTo>
                      <a:pt x="87" y="134"/>
                      <a:pt x="80" y="134"/>
                      <a:pt x="87" y="125"/>
                    </a:cubicBezTo>
                    <a:cubicBezTo>
                      <a:pt x="93" y="117"/>
                      <a:pt x="104" y="111"/>
                      <a:pt x="111" y="113"/>
                    </a:cubicBezTo>
                    <a:cubicBezTo>
                      <a:pt x="118" y="116"/>
                      <a:pt x="131" y="110"/>
                      <a:pt x="135" y="114"/>
                    </a:cubicBezTo>
                    <a:cubicBezTo>
                      <a:pt x="136" y="115"/>
                      <a:pt x="136" y="115"/>
                      <a:pt x="137" y="116"/>
                    </a:cubicBezTo>
                    <a:cubicBezTo>
                      <a:pt x="143" y="109"/>
                      <a:pt x="139" y="104"/>
                      <a:pt x="139" y="96"/>
                    </a:cubicBezTo>
                    <a:cubicBezTo>
                      <a:pt x="140" y="87"/>
                      <a:pt x="133" y="79"/>
                      <a:pt x="127" y="77"/>
                    </a:cubicBezTo>
                    <a:cubicBezTo>
                      <a:pt x="122" y="76"/>
                      <a:pt x="131" y="59"/>
                      <a:pt x="126" y="56"/>
                    </a:cubicBezTo>
                    <a:cubicBezTo>
                      <a:pt x="121" y="53"/>
                      <a:pt x="117" y="48"/>
                      <a:pt x="113" y="43"/>
                    </a:cubicBezTo>
                    <a:cubicBezTo>
                      <a:pt x="109" y="39"/>
                      <a:pt x="98" y="40"/>
                      <a:pt x="97" y="44"/>
                    </a:cubicBezTo>
                    <a:cubicBezTo>
                      <a:pt x="95" y="48"/>
                      <a:pt x="87" y="50"/>
                      <a:pt x="85" y="47"/>
                    </a:cubicBezTo>
                    <a:cubicBezTo>
                      <a:pt x="83" y="44"/>
                      <a:pt x="78" y="43"/>
                      <a:pt x="72" y="48"/>
                    </a:cubicBezTo>
                    <a:cubicBezTo>
                      <a:pt x="66" y="52"/>
                      <a:pt x="58" y="61"/>
                      <a:pt x="57" y="54"/>
                    </a:cubicBezTo>
                    <a:cubicBezTo>
                      <a:pt x="55" y="47"/>
                      <a:pt x="61" y="48"/>
                      <a:pt x="61" y="40"/>
                    </a:cubicBezTo>
                    <a:cubicBezTo>
                      <a:pt x="61" y="33"/>
                      <a:pt x="65" y="29"/>
                      <a:pt x="63" y="21"/>
                    </a:cubicBezTo>
                    <a:cubicBezTo>
                      <a:pt x="60" y="14"/>
                      <a:pt x="53" y="22"/>
                      <a:pt x="51" y="17"/>
                    </a:cubicBezTo>
                    <a:cubicBezTo>
                      <a:pt x="48" y="12"/>
                      <a:pt x="51" y="6"/>
                      <a:pt x="49" y="3"/>
                    </a:cubicBezTo>
                    <a:cubicBezTo>
                      <a:pt x="49" y="3"/>
                      <a:pt x="47" y="1"/>
                      <a:pt x="46" y="0"/>
                    </a:cubicBezTo>
                    <a:cubicBezTo>
                      <a:pt x="44" y="1"/>
                      <a:pt x="43" y="1"/>
                      <a:pt x="43" y="3"/>
                    </a:cubicBezTo>
                    <a:cubicBezTo>
                      <a:pt x="41" y="6"/>
                      <a:pt x="30" y="7"/>
                      <a:pt x="27" y="12"/>
                    </a:cubicBezTo>
                    <a:cubicBezTo>
                      <a:pt x="24" y="16"/>
                      <a:pt x="16" y="16"/>
                      <a:pt x="13" y="16"/>
                    </a:cubicBezTo>
                    <a:cubicBezTo>
                      <a:pt x="11" y="16"/>
                      <a:pt x="4" y="16"/>
                      <a:pt x="4" y="21"/>
                    </a:cubicBezTo>
                    <a:cubicBezTo>
                      <a:pt x="3" y="26"/>
                      <a:pt x="0" y="46"/>
                      <a:pt x="0" y="49"/>
                    </a:cubicBezTo>
                    <a:cubicBezTo>
                      <a:pt x="0" y="53"/>
                      <a:pt x="10" y="64"/>
                      <a:pt x="13" y="65"/>
                    </a:cubicBezTo>
                    <a:cubicBezTo>
                      <a:pt x="17" y="67"/>
                      <a:pt x="13" y="75"/>
                      <a:pt x="17" y="77"/>
                    </a:cubicBezTo>
                    <a:cubicBezTo>
                      <a:pt x="21" y="79"/>
                      <a:pt x="18" y="86"/>
                      <a:pt x="16" y="85"/>
                    </a:cubicBezTo>
                    <a:cubicBezTo>
                      <a:pt x="14" y="85"/>
                      <a:pt x="18" y="94"/>
                      <a:pt x="13" y="98"/>
                    </a:cubicBezTo>
                    <a:cubicBezTo>
                      <a:pt x="9" y="101"/>
                      <a:pt x="13" y="110"/>
                      <a:pt x="20" y="117"/>
                    </a:cubicBezTo>
                    <a:cubicBezTo>
                      <a:pt x="27" y="123"/>
                      <a:pt x="27" y="133"/>
                      <a:pt x="27" y="138"/>
                    </a:cubicBezTo>
                    <a:cubicBezTo>
                      <a:pt x="27" y="144"/>
                      <a:pt x="32" y="145"/>
                      <a:pt x="32" y="152"/>
                    </a:cubicBezTo>
                    <a:cubicBezTo>
                      <a:pt x="32" y="152"/>
                      <a:pt x="24" y="182"/>
                      <a:pt x="17" y="181"/>
                    </a:cubicBezTo>
                    <a:cubicBezTo>
                      <a:pt x="16" y="188"/>
                      <a:pt x="14" y="200"/>
                      <a:pt x="12" y="207"/>
                    </a:cubicBezTo>
                    <a:cubicBezTo>
                      <a:pt x="10" y="215"/>
                      <a:pt x="9" y="222"/>
                      <a:pt x="13" y="222"/>
                    </a:cubicBezTo>
                    <a:cubicBezTo>
                      <a:pt x="18" y="223"/>
                      <a:pt x="27" y="233"/>
                      <a:pt x="36" y="245"/>
                    </a:cubicBezTo>
                    <a:cubicBezTo>
                      <a:pt x="39" y="248"/>
                      <a:pt x="40" y="251"/>
                      <a:pt x="42" y="254"/>
                    </a:cubicBezTo>
                    <a:cubicBezTo>
                      <a:pt x="45" y="253"/>
                      <a:pt x="48" y="254"/>
                      <a:pt x="52" y="254"/>
                    </a:cubicBezTo>
                    <a:cubicBezTo>
                      <a:pt x="59" y="256"/>
                      <a:pt x="61" y="261"/>
                      <a:pt x="61" y="265"/>
                    </a:cubicBezTo>
                    <a:cubicBezTo>
                      <a:pt x="61" y="268"/>
                      <a:pt x="72" y="267"/>
                      <a:pt x="74" y="266"/>
                    </a:cubicBezTo>
                    <a:cubicBezTo>
                      <a:pt x="76" y="266"/>
                      <a:pt x="74" y="261"/>
                      <a:pt x="80" y="259"/>
                    </a:cubicBezTo>
                    <a:cubicBezTo>
                      <a:pt x="76" y="254"/>
                      <a:pt x="67" y="248"/>
                      <a:pt x="60" y="248"/>
                    </a:cubicBezTo>
                    <a:cubicBezTo>
                      <a:pt x="51" y="247"/>
                      <a:pt x="47" y="233"/>
                      <a:pt x="47" y="227"/>
                    </a:cubicBezTo>
                    <a:cubicBezTo>
                      <a:pt x="48" y="221"/>
                      <a:pt x="41" y="216"/>
                      <a:pt x="41" y="211"/>
                    </a:cubicBezTo>
                    <a:cubicBezTo>
                      <a:pt x="41" y="206"/>
                      <a:pt x="36" y="206"/>
                      <a:pt x="30" y="203"/>
                    </a:cubicBezTo>
                    <a:cubicBezTo>
                      <a:pt x="24" y="200"/>
                      <a:pt x="31" y="182"/>
                      <a:pt x="32" y="175"/>
                    </a:cubicBezTo>
                    <a:cubicBezTo>
                      <a:pt x="33" y="167"/>
                      <a:pt x="45" y="145"/>
                      <a:pt x="41" y="139"/>
                    </a:cubicBezTo>
                    <a:cubicBezTo>
                      <a:pt x="38" y="132"/>
                      <a:pt x="54" y="127"/>
                      <a:pt x="56" y="134"/>
                    </a:cubicBezTo>
                    <a:cubicBezTo>
                      <a:pt x="58" y="142"/>
                      <a:pt x="59" y="145"/>
                      <a:pt x="70" y="145"/>
                    </a:cubicBezTo>
                    <a:cubicBezTo>
                      <a:pt x="80" y="144"/>
                      <a:pt x="80" y="152"/>
                      <a:pt x="88" y="155"/>
                    </a:cubicBezTo>
                    <a:cubicBezTo>
                      <a:pt x="89" y="155"/>
                      <a:pt x="89" y="155"/>
                      <a:pt x="90" y="155"/>
                    </a:cubicBezTo>
                    <a:cubicBezTo>
                      <a:pt x="90" y="155"/>
                      <a:pt x="90" y="155"/>
                      <a:pt x="90" y="155"/>
                    </a:cubicBezTo>
                    <a:cubicBezTo>
                      <a:pt x="92" y="149"/>
                      <a:pt x="87" y="149"/>
                      <a:pt x="87" y="141"/>
                    </a:cubicBezTo>
                    <a:close/>
                  </a:path>
                </a:pathLst>
              </a:custGeom>
              <a:solidFill>
                <a:schemeClr val="accent1">
                  <a:lumMod val="20000"/>
                  <a:lumOff val="80000"/>
                </a:schemeClr>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Intel Clear"/>
                  <a:ea typeface="+mn-ea"/>
                  <a:cs typeface="+mn-cs"/>
                </a:endParaRPr>
              </a:p>
            </p:txBody>
          </p:sp>
          <p:sp>
            <p:nvSpPr>
              <p:cNvPr id="164" name="Freeform 1706">
                <a:extLst>
                  <a:ext uri="{FF2B5EF4-FFF2-40B4-BE49-F238E27FC236}">
                    <a16:creationId xmlns:a16="http://schemas.microsoft.com/office/drawing/2014/main" id="{BC5A7496-844E-45B9-8EBE-5A19092E2A3E}"/>
                  </a:ext>
                </a:extLst>
              </p:cNvPr>
              <p:cNvSpPr>
                <a:spLocks/>
              </p:cNvSpPr>
              <p:nvPr/>
            </p:nvSpPr>
            <p:spPr bwMode="auto">
              <a:xfrm>
                <a:off x="5515170" y="2548022"/>
                <a:ext cx="477855" cy="373075"/>
              </a:xfrm>
              <a:custGeom>
                <a:avLst/>
                <a:gdLst>
                  <a:gd name="T0" fmla="*/ 223 w 372"/>
                  <a:gd name="T1" fmla="*/ 62 h 298"/>
                  <a:gd name="T2" fmla="*/ 191 w 372"/>
                  <a:gd name="T3" fmla="*/ 59 h 298"/>
                  <a:gd name="T4" fmla="*/ 170 w 372"/>
                  <a:gd name="T5" fmla="*/ 52 h 298"/>
                  <a:gd name="T6" fmla="*/ 128 w 372"/>
                  <a:gd name="T7" fmla="*/ 20 h 298"/>
                  <a:gd name="T8" fmla="*/ 93 w 372"/>
                  <a:gd name="T9" fmla="*/ 0 h 298"/>
                  <a:gd name="T10" fmla="*/ 78 w 372"/>
                  <a:gd name="T11" fmla="*/ 0 h 298"/>
                  <a:gd name="T12" fmla="*/ 60 w 372"/>
                  <a:gd name="T13" fmla="*/ 6 h 298"/>
                  <a:gd name="T14" fmla="*/ 43 w 372"/>
                  <a:gd name="T15" fmla="*/ 17 h 298"/>
                  <a:gd name="T16" fmla="*/ 56 w 372"/>
                  <a:gd name="T17" fmla="*/ 32 h 298"/>
                  <a:gd name="T18" fmla="*/ 46 w 372"/>
                  <a:gd name="T19" fmla="*/ 41 h 298"/>
                  <a:gd name="T20" fmla="*/ 35 w 372"/>
                  <a:gd name="T21" fmla="*/ 45 h 298"/>
                  <a:gd name="T22" fmla="*/ 21 w 372"/>
                  <a:gd name="T23" fmla="*/ 56 h 298"/>
                  <a:gd name="T24" fmla="*/ 3 w 372"/>
                  <a:gd name="T25" fmla="*/ 48 h 298"/>
                  <a:gd name="T26" fmla="*/ 1 w 372"/>
                  <a:gd name="T27" fmla="*/ 53 h 298"/>
                  <a:gd name="T28" fmla="*/ 1 w 372"/>
                  <a:gd name="T29" fmla="*/ 58 h 298"/>
                  <a:gd name="T30" fmla="*/ 4 w 372"/>
                  <a:gd name="T31" fmla="*/ 78 h 298"/>
                  <a:gd name="T32" fmla="*/ 18 w 372"/>
                  <a:gd name="T33" fmla="*/ 96 h 298"/>
                  <a:gd name="T34" fmla="*/ 43 w 372"/>
                  <a:gd name="T35" fmla="*/ 135 h 298"/>
                  <a:gd name="T36" fmla="*/ 57 w 372"/>
                  <a:gd name="T37" fmla="*/ 155 h 298"/>
                  <a:gd name="T38" fmla="*/ 73 w 372"/>
                  <a:gd name="T39" fmla="*/ 175 h 298"/>
                  <a:gd name="T40" fmla="*/ 77 w 372"/>
                  <a:gd name="T41" fmla="*/ 194 h 298"/>
                  <a:gd name="T42" fmla="*/ 92 w 372"/>
                  <a:gd name="T43" fmla="*/ 224 h 298"/>
                  <a:gd name="T44" fmla="*/ 112 w 372"/>
                  <a:gd name="T45" fmla="*/ 247 h 298"/>
                  <a:gd name="T46" fmla="*/ 128 w 372"/>
                  <a:gd name="T47" fmla="*/ 274 h 298"/>
                  <a:gd name="T48" fmla="*/ 134 w 372"/>
                  <a:gd name="T49" fmla="*/ 287 h 298"/>
                  <a:gd name="T50" fmla="*/ 140 w 372"/>
                  <a:gd name="T51" fmla="*/ 298 h 298"/>
                  <a:gd name="T52" fmla="*/ 148 w 372"/>
                  <a:gd name="T53" fmla="*/ 293 h 298"/>
                  <a:gd name="T54" fmla="*/ 148 w 372"/>
                  <a:gd name="T55" fmla="*/ 284 h 298"/>
                  <a:gd name="T56" fmla="*/ 155 w 372"/>
                  <a:gd name="T57" fmla="*/ 277 h 298"/>
                  <a:gd name="T58" fmla="*/ 168 w 372"/>
                  <a:gd name="T59" fmla="*/ 279 h 298"/>
                  <a:gd name="T60" fmla="*/ 190 w 372"/>
                  <a:gd name="T61" fmla="*/ 281 h 298"/>
                  <a:gd name="T62" fmla="*/ 215 w 372"/>
                  <a:gd name="T63" fmla="*/ 285 h 298"/>
                  <a:gd name="T64" fmla="*/ 227 w 372"/>
                  <a:gd name="T65" fmla="*/ 281 h 298"/>
                  <a:gd name="T66" fmla="*/ 254 w 372"/>
                  <a:gd name="T67" fmla="*/ 257 h 298"/>
                  <a:gd name="T68" fmla="*/ 289 w 372"/>
                  <a:gd name="T69" fmla="*/ 255 h 298"/>
                  <a:gd name="T70" fmla="*/ 360 w 372"/>
                  <a:gd name="T71" fmla="*/ 232 h 298"/>
                  <a:gd name="T72" fmla="*/ 372 w 372"/>
                  <a:gd name="T73" fmla="*/ 195 h 298"/>
                  <a:gd name="T74" fmla="*/ 363 w 372"/>
                  <a:gd name="T75" fmla="*/ 182 h 298"/>
                  <a:gd name="T76" fmla="*/ 319 w 372"/>
                  <a:gd name="T77" fmla="*/ 177 h 298"/>
                  <a:gd name="T78" fmla="*/ 305 w 372"/>
                  <a:gd name="T79" fmla="*/ 158 h 298"/>
                  <a:gd name="T80" fmla="*/ 298 w 372"/>
                  <a:gd name="T81" fmla="*/ 147 h 298"/>
                  <a:gd name="T82" fmla="*/ 283 w 372"/>
                  <a:gd name="T83" fmla="*/ 137 h 298"/>
                  <a:gd name="T84" fmla="*/ 274 w 372"/>
                  <a:gd name="T85" fmla="*/ 118 h 298"/>
                  <a:gd name="T86" fmla="*/ 266 w 372"/>
                  <a:gd name="T87" fmla="*/ 99 h 298"/>
                  <a:gd name="T88" fmla="*/ 248 w 372"/>
                  <a:gd name="T89" fmla="*/ 78 h 298"/>
                  <a:gd name="T90" fmla="*/ 246 w 372"/>
                  <a:gd name="T91" fmla="*/ 71 h 298"/>
                  <a:gd name="T92" fmla="*/ 232 w 372"/>
                  <a:gd name="T93" fmla="*/ 70 h 298"/>
                  <a:gd name="T94" fmla="*/ 223 w 372"/>
                  <a:gd name="T95" fmla="*/ 62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2" h="298">
                    <a:moveTo>
                      <a:pt x="223" y="62"/>
                    </a:moveTo>
                    <a:cubicBezTo>
                      <a:pt x="223" y="62"/>
                      <a:pt x="195" y="59"/>
                      <a:pt x="191" y="59"/>
                    </a:cubicBezTo>
                    <a:cubicBezTo>
                      <a:pt x="187" y="59"/>
                      <a:pt x="177" y="57"/>
                      <a:pt x="170" y="52"/>
                    </a:cubicBezTo>
                    <a:cubicBezTo>
                      <a:pt x="164" y="46"/>
                      <a:pt x="134" y="23"/>
                      <a:pt x="128" y="20"/>
                    </a:cubicBezTo>
                    <a:cubicBezTo>
                      <a:pt x="122" y="18"/>
                      <a:pt x="99" y="1"/>
                      <a:pt x="93" y="0"/>
                    </a:cubicBezTo>
                    <a:cubicBezTo>
                      <a:pt x="87" y="0"/>
                      <a:pt x="86" y="0"/>
                      <a:pt x="78" y="0"/>
                    </a:cubicBezTo>
                    <a:cubicBezTo>
                      <a:pt x="71" y="0"/>
                      <a:pt x="74" y="5"/>
                      <a:pt x="60" y="6"/>
                    </a:cubicBezTo>
                    <a:cubicBezTo>
                      <a:pt x="46" y="6"/>
                      <a:pt x="39" y="16"/>
                      <a:pt x="43" y="17"/>
                    </a:cubicBezTo>
                    <a:cubicBezTo>
                      <a:pt x="47" y="18"/>
                      <a:pt x="60" y="30"/>
                      <a:pt x="56" y="32"/>
                    </a:cubicBezTo>
                    <a:cubicBezTo>
                      <a:pt x="52" y="34"/>
                      <a:pt x="51" y="41"/>
                      <a:pt x="46" y="41"/>
                    </a:cubicBezTo>
                    <a:cubicBezTo>
                      <a:pt x="40" y="41"/>
                      <a:pt x="35" y="41"/>
                      <a:pt x="35" y="45"/>
                    </a:cubicBezTo>
                    <a:cubicBezTo>
                      <a:pt x="35" y="50"/>
                      <a:pt x="27" y="57"/>
                      <a:pt x="21" y="56"/>
                    </a:cubicBezTo>
                    <a:cubicBezTo>
                      <a:pt x="17" y="56"/>
                      <a:pt x="9" y="52"/>
                      <a:pt x="3" y="48"/>
                    </a:cubicBezTo>
                    <a:cubicBezTo>
                      <a:pt x="1" y="53"/>
                      <a:pt x="1" y="53"/>
                      <a:pt x="1" y="53"/>
                    </a:cubicBezTo>
                    <a:cubicBezTo>
                      <a:pt x="1" y="58"/>
                      <a:pt x="1" y="58"/>
                      <a:pt x="1" y="58"/>
                    </a:cubicBezTo>
                    <a:cubicBezTo>
                      <a:pt x="2" y="62"/>
                      <a:pt x="0" y="77"/>
                      <a:pt x="4" y="78"/>
                    </a:cubicBezTo>
                    <a:cubicBezTo>
                      <a:pt x="8" y="79"/>
                      <a:pt x="10" y="86"/>
                      <a:pt x="18" y="96"/>
                    </a:cubicBezTo>
                    <a:cubicBezTo>
                      <a:pt x="26" y="105"/>
                      <a:pt x="43" y="129"/>
                      <a:pt x="43" y="135"/>
                    </a:cubicBezTo>
                    <a:cubicBezTo>
                      <a:pt x="44" y="141"/>
                      <a:pt x="47" y="148"/>
                      <a:pt x="57" y="155"/>
                    </a:cubicBezTo>
                    <a:cubicBezTo>
                      <a:pt x="67" y="162"/>
                      <a:pt x="67" y="170"/>
                      <a:pt x="73" y="175"/>
                    </a:cubicBezTo>
                    <a:cubicBezTo>
                      <a:pt x="78" y="179"/>
                      <a:pt x="77" y="184"/>
                      <a:pt x="77" y="194"/>
                    </a:cubicBezTo>
                    <a:cubicBezTo>
                      <a:pt x="78" y="205"/>
                      <a:pt x="82" y="218"/>
                      <a:pt x="92" y="224"/>
                    </a:cubicBezTo>
                    <a:cubicBezTo>
                      <a:pt x="101" y="230"/>
                      <a:pt x="108" y="236"/>
                      <a:pt x="112" y="247"/>
                    </a:cubicBezTo>
                    <a:cubicBezTo>
                      <a:pt x="117" y="258"/>
                      <a:pt x="122" y="268"/>
                      <a:pt x="128" y="274"/>
                    </a:cubicBezTo>
                    <a:cubicBezTo>
                      <a:pt x="134" y="280"/>
                      <a:pt x="131" y="283"/>
                      <a:pt x="134" y="287"/>
                    </a:cubicBezTo>
                    <a:cubicBezTo>
                      <a:pt x="136" y="290"/>
                      <a:pt x="138" y="294"/>
                      <a:pt x="140" y="298"/>
                    </a:cubicBezTo>
                    <a:cubicBezTo>
                      <a:pt x="145" y="295"/>
                      <a:pt x="148" y="294"/>
                      <a:pt x="148" y="293"/>
                    </a:cubicBezTo>
                    <a:cubicBezTo>
                      <a:pt x="149" y="291"/>
                      <a:pt x="146" y="286"/>
                      <a:pt x="148" y="284"/>
                    </a:cubicBezTo>
                    <a:cubicBezTo>
                      <a:pt x="149" y="282"/>
                      <a:pt x="152" y="278"/>
                      <a:pt x="155" y="277"/>
                    </a:cubicBezTo>
                    <a:cubicBezTo>
                      <a:pt x="158" y="276"/>
                      <a:pt x="162" y="280"/>
                      <a:pt x="168" y="279"/>
                    </a:cubicBezTo>
                    <a:cubicBezTo>
                      <a:pt x="175" y="278"/>
                      <a:pt x="188" y="280"/>
                      <a:pt x="190" y="281"/>
                    </a:cubicBezTo>
                    <a:cubicBezTo>
                      <a:pt x="192" y="283"/>
                      <a:pt x="210" y="282"/>
                      <a:pt x="215" y="285"/>
                    </a:cubicBezTo>
                    <a:cubicBezTo>
                      <a:pt x="219" y="289"/>
                      <a:pt x="224" y="288"/>
                      <a:pt x="227" y="281"/>
                    </a:cubicBezTo>
                    <a:cubicBezTo>
                      <a:pt x="230" y="274"/>
                      <a:pt x="251" y="258"/>
                      <a:pt x="254" y="257"/>
                    </a:cubicBezTo>
                    <a:cubicBezTo>
                      <a:pt x="257" y="255"/>
                      <a:pt x="280" y="257"/>
                      <a:pt x="289" y="255"/>
                    </a:cubicBezTo>
                    <a:cubicBezTo>
                      <a:pt x="298" y="253"/>
                      <a:pt x="357" y="234"/>
                      <a:pt x="360" y="232"/>
                    </a:cubicBezTo>
                    <a:cubicBezTo>
                      <a:pt x="362" y="230"/>
                      <a:pt x="372" y="198"/>
                      <a:pt x="372" y="195"/>
                    </a:cubicBezTo>
                    <a:cubicBezTo>
                      <a:pt x="372" y="191"/>
                      <a:pt x="367" y="182"/>
                      <a:pt x="363" y="182"/>
                    </a:cubicBezTo>
                    <a:cubicBezTo>
                      <a:pt x="358" y="183"/>
                      <a:pt x="321" y="179"/>
                      <a:pt x="319" y="177"/>
                    </a:cubicBezTo>
                    <a:cubicBezTo>
                      <a:pt x="316" y="176"/>
                      <a:pt x="307" y="169"/>
                      <a:pt x="305" y="158"/>
                    </a:cubicBezTo>
                    <a:cubicBezTo>
                      <a:pt x="302" y="156"/>
                      <a:pt x="299" y="151"/>
                      <a:pt x="298" y="147"/>
                    </a:cubicBezTo>
                    <a:cubicBezTo>
                      <a:pt x="294" y="148"/>
                      <a:pt x="287" y="147"/>
                      <a:pt x="283" y="137"/>
                    </a:cubicBezTo>
                    <a:cubicBezTo>
                      <a:pt x="280" y="135"/>
                      <a:pt x="271" y="122"/>
                      <a:pt x="274" y="118"/>
                    </a:cubicBezTo>
                    <a:cubicBezTo>
                      <a:pt x="278" y="114"/>
                      <a:pt x="272" y="104"/>
                      <a:pt x="266" y="99"/>
                    </a:cubicBezTo>
                    <a:cubicBezTo>
                      <a:pt x="260" y="94"/>
                      <a:pt x="248" y="84"/>
                      <a:pt x="248" y="78"/>
                    </a:cubicBezTo>
                    <a:cubicBezTo>
                      <a:pt x="248" y="76"/>
                      <a:pt x="247" y="74"/>
                      <a:pt x="246" y="71"/>
                    </a:cubicBezTo>
                    <a:cubicBezTo>
                      <a:pt x="232" y="70"/>
                      <a:pt x="232" y="70"/>
                      <a:pt x="232" y="70"/>
                    </a:cubicBezTo>
                    <a:lnTo>
                      <a:pt x="223" y="62"/>
                    </a:lnTo>
                    <a:close/>
                  </a:path>
                </a:pathLst>
              </a:custGeom>
              <a:solidFill>
                <a:srgbClr val="00B050"/>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65" name="Freeform 1707">
                <a:extLst>
                  <a:ext uri="{FF2B5EF4-FFF2-40B4-BE49-F238E27FC236}">
                    <a16:creationId xmlns:a16="http://schemas.microsoft.com/office/drawing/2014/main" id="{0EE48783-8C09-4AA0-8922-57D4DC83BF24}"/>
                  </a:ext>
                </a:extLst>
              </p:cNvPr>
              <p:cNvSpPr>
                <a:spLocks/>
              </p:cNvSpPr>
              <p:nvPr/>
            </p:nvSpPr>
            <p:spPr bwMode="auto">
              <a:xfrm>
                <a:off x="5908884" y="2717891"/>
                <a:ext cx="180981" cy="200032"/>
              </a:xfrm>
              <a:custGeom>
                <a:avLst/>
                <a:gdLst>
                  <a:gd name="T0" fmla="*/ 70 w 142"/>
                  <a:gd name="T1" fmla="*/ 4 h 159"/>
                  <a:gd name="T2" fmla="*/ 70 w 142"/>
                  <a:gd name="T3" fmla="*/ 17 h 159"/>
                  <a:gd name="T4" fmla="*/ 59 w 142"/>
                  <a:gd name="T5" fmla="*/ 31 h 159"/>
                  <a:gd name="T6" fmla="*/ 53 w 142"/>
                  <a:gd name="T7" fmla="*/ 46 h 159"/>
                  <a:gd name="T8" fmla="*/ 57 w 142"/>
                  <a:gd name="T9" fmla="*/ 46 h 159"/>
                  <a:gd name="T10" fmla="*/ 66 w 142"/>
                  <a:gd name="T11" fmla="*/ 59 h 159"/>
                  <a:gd name="T12" fmla="*/ 54 w 142"/>
                  <a:gd name="T13" fmla="*/ 96 h 159"/>
                  <a:gd name="T14" fmla="*/ 0 w 142"/>
                  <a:gd name="T15" fmla="*/ 114 h 159"/>
                  <a:gd name="T16" fmla="*/ 21 w 142"/>
                  <a:gd name="T17" fmla="*/ 159 h 159"/>
                  <a:gd name="T18" fmla="*/ 26 w 142"/>
                  <a:gd name="T19" fmla="*/ 156 h 159"/>
                  <a:gd name="T20" fmla="*/ 55 w 142"/>
                  <a:gd name="T21" fmla="*/ 151 h 159"/>
                  <a:gd name="T22" fmla="*/ 61 w 142"/>
                  <a:gd name="T23" fmla="*/ 138 h 159"/>
                  <a:gd name="T24" fmla="*/ 81 w 142"/>
                  <a:gd name="T25" fmla="*/ 134 h 159"/>
                  <a:gd name="T26" fmla="*/ 92 w 142"/>
                  <a:gd name="T27" fmla="*/ 118 h 159"/>
                  <a:gd name="T28" fmla="*/ 103 w 142"/>
                  <a:gd name="T29" fmla="*/ 113 h 159"/>
                  <a:gd name="T30" fmla="*/ 109 w 142"/>
                  <a:gd name="T31" fmla="*/ 89 h 159"/>
                  <a:gd name="T32" fmla="*/ 124 w 142"/>
                  <a:gd name="T33" fmla="*/ 79 h 159"/>
                  <a:gd name="T34" fmla="*/ 138 w 142"/>
                  <a:gd name="T35" fmla="*/ 58 h 159"/>
                  <a:gd name="T36" fmla="*/ 137 w 142"/>
                  <a:gd name="T37" fmla="*/ 49 h 159"/>
                  <a:gd name="T38" fmla="*/ 122 w 142"/>
                  <a:gd name="T39" fmla="*/ 30 h 159"/>
                  <a:gd name="T40" fmla="*/ 93 w 142"/>
                  <a:gd name="T41" fmla="*/ 19 h 159"/>
                  <a:gd name="T42" fmla="*/ 83 w 142"/>
                  <a:gd name="T43" fmla="*/ 0 h 159"/>
                  <a:gd name="T44" fmla="*/ 77 w 142"/>
                  <a:gd name="T45" fmla="*/ 4 h 159"/>
                  <a:gd name="T46" fmla="*/ 70 w 142"/>
                  <a:gd name="T47" fmla="*/ 4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2" h="159">
                    <a:moveTo>
                      <a:pt x="70" y="4"/>
                    </a:moveTo>
                    <a:cubicBezTo>
                      <a:pt x="70" y="17"/>
                      <a:pt x="70" y="17"/>
                      <a:pt x="70" y="17"/>
                    </a:cubicBezTo>
                    <a:cubicBezTo>
                      <a:pt x="59" y="31"/>
                      <a:pt x="59" y="31"/>
                      <a:pt x="59" y="31"/>
                    </a:cubicBezTo>
                    <a:cubicBezTo>
                      <a:pt x="53" y="46"/>
                      <a:pt x="53" y="46"/>
                      <a:pt x="53" y="46"/>
                    </a:cubicBezTo>
                    <a:cubicBezTo>
                      <a:pt x="55" y="46"/>
                      <a:pt x="56" y="46"/>
                      <a:pt x="57" y="46"/>
                    </a:cubicBezTo>
                    <a:cubicBezTo>
                      <a:pt x="61" y="46"/>
                      <a:pt x="66" y="55"/>
                      <a:pt x="66" y="59"/>
                    </a:cubicBezTo>
                    <a:cubicBezTo>
                      <a:pt x="66" y="62"/>
                      <a:pt x="56" y="94"/>
                      <a:pt x="54" y="96"/>
                    </a:cubicBezTo>
                    <a:cubicBezTo>
                      <a:pt x="52" y="97"/>
                      <a:pt x="21" y="108"/>
                      <a:pt x="0" y="114"/>
                    </a:cubicBezTo>
                    <a:cubicBezTo>
                      <a:pt x="4" y="123"/>
                      <a:pt x="13" y="142"/>
                      <a:pt x="21" y="159"/>
                    </a:cubicBezTo>
                    <a:cubicBezTo>
                      <a:pt x="23" y="158"/>
                      <a:pt x="24" y="157"/>
                      <a:pt x="26" y="156"/>
                    </a:cubicBezTo>
                    <a:cubicBezTo>
                      <a:pt x="36" y="151"/>
                      <a:pt x="47" y="154"/>
                      <a:pt x="55" y="151"/>
                    </a:cubicBezTo>
                    <a:cubicBezTo>
                      <a:pt x="62" y="149"/>
                      <a:pt x="55" y="143"/>
                      <a:pt x="61" y="138"/>
                    </a:cubicBezTo>
                    <a:cubicBezTo>
                      <a:pt x="68" y="132"/>
                      <a:pt x="77" y="136"/>
                      <a:pt x="81" y="134"/>
                    </a:cubicBezTo>
                    <a:cubicBezTo>
                      <a:pt x="84" y="133"/>
                      <a:pt x="86" y="121"/>
                      <a:pt x="92" y="118"/>
                    </a:cubicBezTo>
                    <a:cubicBezTo>
                      <a:pt x="98" y="116"/>
                      <a:pt x="104" y="118"/>
                      <a:pt x="103" y="113"/>
                    </a:cubicBezTo>
                    <a:cubicBezTo>
                      <a:pt x="103" y="108"/>
                      <a:pt x="104" y="90"/>
                      <a:pt x="109" y="89"/>
                    </a:cubicBezTo>
                    <a:cubicBezTo>
                      <a:pt x="115" y="88"/>
                      <a:pt x="123" y="82"/>
                      <a:pt x="124" y="79"/>
                    </a:cubicBezTo>
                    <a:cubicBezTo>
                      <a:pt x="124" y="76"/>
                      <a:pt x="135" y="64"/>
                      <a:pt x="138" y="58"/>
                    </a:cubicBezTo>
                    <a:cubicBezTo>
                      <a:pt x="142" y="53"/>
                      <a:pt x="142" y="49"/>
                      <a:pt x="137" y="49"/>
                    </a:cubicBezTo>
                    <a:cubicBezTo>
                      <a:pt x="132" y="48"/>
                      <a:pt x="124" y="34"/>
                      <a:pt x="122" y="30"/>
                    </a:cubicBezTo>
                    <a:cubicBezTo>
                      <a:pt x="120" y="26"/>
                      <a:pt x="105" y="29"/>
                      <a:pt x="93" y="19"/>
                    </a:cubicBezTo>
                    <a:cubicBezTo>
                      <a:pt x="88" y="15"/>
                      <a:pt x="85" y="8"/>
                      <a:pt x="83" y="0"/>
                    </a:cubicBezTo>
                    <a:cubicBezTo>
                      <a:pt x="77" y="4"/>
                      <a:pt x="77" y="4"/>
                      <a:pt x="77" y="4"/>
                    </a:cubicBezTo>
                    <a:lnTo>
                      <a:pt x="70" y="4"/>
                    </a:lnTo>
                    <a:close/>
                  </a:path>
                </a:pathLst>
              </a:custGeom>
              <a:pattFill prst="wdUpDiag">
                <a:fgClr>
                  <a:srgbClr val="00B050"/>
                </a:fgClr>
                <a:bgClr>
                  <a:schemeClr val="bg1"/>
                </a:bgClr>
              </a:patt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66" name="Freeform 1708">
                <a:extLst>
                  <a:ext uri="{FF2B5EF4-FFF2-40B4-BE49-F238E27FC236}">
                    <a16:creationId xmlns:a16="http://schemas.microsoft.com/office/drawing/2014/main" id="{F1DA84CF-A82C-49C1-8E42-58A5FE27B3A3}"/>
                  </a:ext>
                </a:extLst>
              </p:cNvPr>
              <p:cNvSpPr>
                <a:spLocks/>
              </p:cNvSpPr>
              <p:nvPr/>
            </p:nvSpPr>
            <p:spPr bwMode="auto">
              <a:xfrm>
                <a:off x="5878721" y="2694077"/>
                <a:ext cx="26988" cy="39689"/>
              </a:xfrm>
              <a:custGeom>
                <a:avLst/>
                <a:gdLst>
                  <a:gd name="T0" fmla="*/ 15 w 21"/>
                  <a:gd name="T1" fmla="*/ 30 h 31"/>
                  <a:gd name="T2" fmla="*/ 15 w 21"/>
                  <a:gd name="T3" fmla="*/ 25 h 31"/>
                  <a:gd name="T4" fmla="*/ 13 w 21"/>
                  <a:gd name="T5" fmla="*/ 3 h 31"/>
                  <a:gd name="T6" fmla="*/ 1 w 21"/>
                  <a:gd name="T7" fmla="*/ 20 h 31"/>
                  <a:gd name="T8" fmla="*/ 0 w 21"/>
                  <a:gd name="T9" fmla="*/ 20 h 31"/>
                  <a:gd name="T10" fmla="*/ 15 w 21"/>
                  <a:gd name="T11" fmla="*/ 30 h 31"/>
                </a:gdLst>
                <a:ahLst/>
                <a:cxnLst>
                  <a:cxn ang="0">
                    <a:pos x="T0" y="T1"/>
                  </a:cxn>
                  <a:cxn ang="0">
                    <a:pos x="T2" y="T3"/>
                  </a:cxn>
                  <a:cxn ang="0">
                    <a:pos x="T4" y="T5"/>
                  </a:cxn>
                  <a:cxn ang="0">
                    <a:pos x="T6" y="T7"/>
                  </a:cxn>
                  <a:cxn ang="0">
                    <a:pos x="T8" y="T9"/>
                  </a:cxn>
                  <a:cxn ang="0">
                    <a:pos x="T10" y="T11"/>
                  </a:cxn>
                </a:cxnLst>
                <a:rect l="0" t="0" r="r" b="b"/>
                <a:pathLst>
                  <a:path w="21" h="31">
                    <a:moveTo>
                      <a:pt x="15" y="30"/>
                    </a:moveTo>
                    <a:cubicBezTo>
                      <a:pt x="14" y="28"/>
                      <a:pt x="14" y="27"/>
                      <a:pt x="15" y="25"/>
                    </a:cubicBezTo>
                    <a:cubicBezTo>
                      <a:pt x="19" y="19"/>
                      <a:pt x="21" y="5"/>
                      <a:pt x="13" y="3"/>
                    </a:cubicBezTo>
                    <a:cubicBezTo>
                      <a:pt x="6" y="0"/>
                      <a:pt x="1" y="16"/>
                      <a:pt x="1" y="20"/>
                    </a:cubicBezTo>
                    <a:cubicBezTo>
                      <a:pt x="1" y="20"/>
                      <a:pt x="1" y="20"/>
                      <a:pt x="0" y="20"/>
                    </a:cubicBezTo>
                    <a:cubicBezTo>
                      <a:pt x="4" y="30"/>
                      <a:pt x="11" y="31"/>
                      <a:pt x="15" y="30"/>
                    </a:cubicBezTo>
                    <a:close/>
                  </a:path>
                </a:pathLst>
              </a:custGeom>
              <a:pattFill prst="wdUpDiag">
                <a:fgClr>
                  <a:srgbClr val="00B050"/>
                </a:fgClr>
                <a:bgClr>
                  <a:schemeClr val="bg1"/>
                </a:bgClr>
              </a:patt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67" name="Freeform 1709">
                <a:extLst>
                  <a:ext uri="{FF2B5EF4-FFF2-40B4-BE49-F238E27FC236}">
                    <a16:creationId xmlns:a16="http://schemas.microsoft.com/office/drawing/2014/main" id="{FBF7E11E-2E74-4CE8-AD79-373CB2306610}"/>
                  </a:ext>
                </a:extLst>
              </p:cNvPr>
              <p:cNvSpPr>
                <a:spLocks/>
              </p:cNvSpPr>
              <p:nvPr/>
            </p:nvSpPr>
            <p:spPr bwMode="auto">
              <a:xfrm>
                <a:off x="5907297" y="2690902"/>
                <a:ext cx="107954" cy="85728"/>
              </a:xfrm>
              <a:custGeom>
                <a:avLst/>
                <a:gdLst>
                  <a:gd name="T0" fmla="*/ 14 w 84"/>
                  <a:gd name="T1" fmla="*/ 63 h 68"/>
                  <a:gd name="T2" fmla="*/ 54 w 84"/>
                  <a:gd name="T3" fmla="*/ 68 h 68"/>
                  <a:gd name="T4" fmla="*/ 60 w 84"/>
                  <a:gd name="T5" fmla="*/ 53 h 68"/>
                  <a:gd name="T6" fmla="*/ 71 w 84"/>
                  <a:gd name="T7" fmla="*/ 39 h 68"/>
                  <a:gd name="T8" fmla="*/ 71 w 84"/>
                  <a:gd name="T9" fmla="*/ 26 h 68"/>
                  <a:gd name="T10" fmla="*/ 78 w 84"/>
                  <a:gd name="T11" fmla="*/ 26 h 68"/>
                  <a:gd name="T12" fmla="*/ 84 w 84"/>
                  <a:gd name="T13" fmla="*/ 22 h 68"/>
                  <a:gd name="T14" fmla="*/ 79 w 84"/>
                  <a:gd name="T15" fmla="*/ 1 h 68"/>
                  <a:gd name="T16" fmla="*/ 58 w 84"/>
                  <a:gd name="T17" fmla="*/ 24 h 68"/>
                  <a:gd name="T18" fmla="*/ 25 w 84"/>
                  <a:gd name="T19" fmla="*/ 40 h 68"/>
                  <a:gd name="T20" fmla="*/ 4 w 84"/>
                  <a:gd name="T21" fmla="*/ 45 h 68"/>
                  <a:gd name="T22" fmla="*/ 0 w 84"/>
                  <a:gd name="T23" fmla="*/ 44 h 68"/>
                  <a:gd name="T24" fmla="*/ 14 w 84"/>
                  <a:gd name="T25" fmla="*/ 63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68">
                    <a:moveTo>
                      <a:pt x="14" y="63"/>
                    </a:moveTo>
                    <a:cubicBezTo>
                      <a:pt x="16" y="65"/>
                      <a:pt x="44" y="68"/>
                      <a:pt x="54" y="68"/>
                    </a:cubicBezTo>
                    <a:cubicBezTo>
                      <a:pt x="60" y="53"/>
                      <a:pt x="60" y="53"/>
                      <a:pt x="60" y="53"/>
                    </a:cubicBezTo>
                    <a:cubicBezTo>
                      <a:pt x="71" y="39"/>
                      <a:pt x="71" y="39"/>
                      <a:pt x="71" y="39"/>
                    </a:cubicBezTo>
                    <a:cubicBezTo>
                      <a:pt x="71" y="26"/>
                      <a:pt x="71" y="26"/>
                      <a:pt x="71" y="26"/>
                    </a:cubicBezTo>
                    <a:cubicBezTo>
                      <a:pt x="78" y="26"/>
                      <a:pt x="78" y="26"/>
                      <a:pt x="78" y="26"/>
                    </a:cubicBezTo>
                    <a:cubicBezTo>
                      <a:pt x="84" y="22"/>
                      <a:pt x="84" y="22"/>
                      <a:pt x="84" y="22"/>
                    </a:cubicBezTo>
                    <a:cubicBezTo>
                      <a:pt x="82" y="12"/>
                      <a:pt x="81" y="1"/>
                      <a:pt x="79" y="1"/>
                    </a:cubicBezTo>
                    <a:cubicBezTo>
                      <a:pt x="76" y="0"/>
                      <a:pt x="63" y="14"/>
                      <a:pt x="58" y="24"/>
                    </a:cubicBezTo>
                    <a:cubicBezTo>
                      <a:pt x="53" y="34"/>
                      <a:pt x="38" y="42"/>
                      <a:pt x="25" y="40"/>
                    </a:cubicBezTo>
                    <a:cubicBezTo>
                      <a:pt x="12" y="38"/>
                      <a:pt x="7" y="43"/>
                      <a:pt x="4" y="45"/>
                    </a:cubicBezTo>
                    <a:cubicBezTo>
                      <a:pt x="3" y="46"/>
                      <a:pt x="2" y="46"/>
                      <a:pt x="0" y="44"/>
                    </a:cubicBezTo>
                    <a:cubicBezTo>
                      <a:pt x="2" y="55"/>
                      <a:pt x="11" y="62"/>
                      <a:pt x="14" y="63"/>
                    </a:cubicBezTo>
                    <a:close/>
                  </a:path>
                </a:pathLst>
              </a:custGeom>
              <a:solidFill>
                <a:schemeClr val="accent6">
                  <a:lumMod val="20000"/>
                  <a:lumOff val="80000"/>
                </a:schemeClr>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68" name="Freeform 1710">
                <a:extLst>
                  <a:ext uri="{FF2B5EF4-FFF2-40B4-BE49-F238E27FC236}">
                    <a16:creationId xmlns:a16="http://schemas.microsoft.com/office/drawing/2014/main" id="{5BC0A0C1-FFAB-4CF6-AAF1-5E7BE9976C19}"/>
                  </a:ext>
                </a:extLst>
              </p:cNvPr>
              <p:cNvSpPr>
                <a:spLocks noEditPoints="1"/>
              </p:cNvSpPr>
              <p:nvPr/>
            </p:nvSpPr>
            <p:spPr bwMode="auto">
              <a:xfrm>
                <a:off x="6977310" y="3143355"/>
                <a:ext cx="438166" cy="133354"/>
              </a:xfrm>
              <a:custGeom>
                <a:avLst/>
                <a:gdLst>
                  <a:gd name="T0" fmla="*/ 61 w 342"/>
                  <a:gd name="T1" fmla="*/ 38 h 107"/>
                  <a:gd name="T2" fmla="*/ 48 w 342"/>
                  <a:gd name="T3" fmla="*/ 19 h 107"/>
                  <a:gd name="T4" fmla="*/ 39 w 342"/>
                  <a:gd name="T5" fmla="*/ 11 h 107"/>
                  <a:gd name="T6" fmla="*/ 38 w 342"/>
                  <a:gd name="T7" fmla="*/ 8 h 107"/>
                  <a:gd name="T8" fmla="*/ 32 w 342"/>
                  <a:gd name="T9" fmla="*/ 15 h 107"/>
                  <a:gd name="T10" fmla="*/ 19 w 342"/>
                  <a:gd name="T11" fmla="*/ 14 h 107"/>
                  <a:gd name="T12" fmla="*/ 10 w 342"/>
                  <a:gd name="T13" fmla="*/ 3 h 107"/>
                  <a:gd name="T14" fmla="*/ 0 w 342"/>
                  <a:gd name="T15" fmla="*/ 3 h 107"/>
                  <a:gd name="T16" fmla="*/ 5 w 342"/>
                  <a:gd name="T17" fmla="*/ 30 h 107"/>
                  <a:gd name="T18" fmla="*/ 23 w 342"/>
                  <a:gd name="T19" fmla="*/ 64 h 107"/>
                  <a:gd name="T20" fmla="*/ 40 w 342"/>
                  <a:gd name="T21" fmla="*/ 80 h 107"/>
                  <a:gd name="T22" fmla="*/ 73 w 342"/>
                  <a:gd name="T23" fmla="*/ 97 h 107"/>
                  <a:gd name="T24" fmla="*/ 62 w 342"/>
                  <a:gd name="T25" fmla="*/ 72 h 107"/>
                  <a:gd name="T26" fmla="*/ 61 w 342"/>
                  <a:gd name="T27" fmla="*/ 38 h 107"/>
                  <a:gd name="T28" fmla="*/ 328 w 342"/>
                  <a:gd name="T29" fmla="*/ 18 h 107"/>
                  <a:gd name="T30" fmla="*/ 313 w 342"/>
                  <a:gd name="T31" fmla="*/ 14 h 107"/>
                  <a:gd name="T32" fmla="*/ 296 w 342"/>
                  <a:gd name="T33" fmla="*/ 0 h 107"/>
                  <a:gd name="T34" fmla="*/ 282 w 342"/>
                  <a:gd name="T35" fmla="*/ 18 h 107"/>
                  <a:gd name="T36" fmla="*/ 273 w 342"/>
                  <a:gd name="T37" fmla="*/ 30 h 107"/>
                  <a:gd name="T38" fmla="*/ 269 w 342"/>
                  <a:gd name="T39" fmla="*/ 35 h 107"/>
                  <a:gd name="T40" fmla="*/ 269 w 342"/>
                  <a:gd name="T41" fmla="*/ 45 h 107"/>
                  <a:gd name="T42" fmla="*/ 258 w 342"/>
                  <a:gd name="T43" fmla="*/ 49 h 107"/>
                  <a:gd name="T44" fmla="*/ 248 w 342"/>
                  <a:gd name="T45" fmla="*/ 37 h 107"/>
                  <a:gd name="T46" fmla="*/ 248 w 342"/>
                  <a:gd name="T47" fmla="*/ 37 h 107"/>
                  <a:gd name="T48" fmla="*/ 232 w 342"/>
                  <a:gd name="T49" fmla="*/ 61 h 107"/>
                  <a:gd name="T50" fmla="*/ 207 w 342"/>
                  <a:gd name="T51" fmla="*/ 69 h 107"/>
                  <a:gd name="T52" fmla="*/ 195 w 342"/>
                  <a:gd name="T53" fmla="*/ 91 h 107"/>
                  <a:gd name="T54" fmla="*/ 169 w 342"/>
                  <a:gd name="T55" fmla="*/ 85 h 107"/>
                  <a:gd name="T56" fmla="*/ 174 w 342"/>
                  <a:gd name="T57" fmla="*/ 96 h 107"/>
                  <a:gd name="T58" fmla="*/ 189 w 342"/>
                  <a:gd name="T59" fmla="*/ 103 h 107"/>
                  <a:gd name="T60" fmla="*/ 212 w 342"/>
                  <a:gd name="T61" fmla="*/ 101 h 107"/>
                  <a:gd name="T62" fmla="*/ 230 w 342"/>
                  <a:gd name="T63" fmla="*/ 94 h 107"/>
                  <a:gd name="T64" fmla="*/ 246 w 342"/>
                  <a:gd name="T65" fmla="*/ 97 h 107"/>
                  <a:gd name="T66" fmla="*/ 262 w 342"/>
                  <a:gd name="T67" fmla="*/ 87 h 107"/>
                  <a:gd name="T68" fmla="*/ 267 w 342"/>
                  <a:gd name="T69" fmla="*/ 70 h 107"/>
                  <a:gd name="T70" fmla="*/ 278 w 342"/>
                  <a:gd name="T71" fmla="*/ 54 h 107"/>
                  <a:gd name="T72" fmla="*/ 305 w 342"/>
                  <a:gd name="T73" fmla="*/ 43 h 107"/>
                  <a:gd name="T74" fmla="*/ 313 w 342"/>
                  <a:gd name="T75" fmla="*/ 46 h 107"/>
                  <a:gd name="T76" fmla="*/ 324 w 342"/>
                  <a:gd name="T77" fmla="*/ 35 h 107"/>
                  <a:gd name="T78" fmla="*/ 340 w 342"/>
                  <a:gd name="T79" fmla="*/ 28 h 107"/>
                  <a:gd name="T80" fmla="*/ 328 w 342"/>
                  <a:gd name="T81" fmla="*/ 18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42" h="107">
                    <a:moveTo>
                      <a:pt x="61" y="38"/>
                    </a:moveTo>
                    <a:cubicBezTo>
                      <a:pt x="62" y="26"/>
                      <a:pt x="51" y="28"/>
                      <a:pt x="48" y="19"/>
                    </a:cubicBezTo>
                    <a:cubicBezTo>
                      <a:pt x="45" y="11"/>
                      <a:pt x="41" y="16"/>
                      <a:pt x="39" y="11"/>
                    </a:cubicBezTo>
                    <a:cubicBezTo>
                      <a:pt x="39" y="10"/>
                      <a:pt x="39" y="9"/>
                      <a:pt x="38" y="8"/>
                    </a:cubicBezTo>
                    <a:cubicBezTo>
                      <a:pt x="32" y="10"/>
                      <a:pt x="34" y="15"/>
                      <a:pt x="32" y="15"/>
                    </a:cubicBezTo>
                    <a:cubicBezTo>
                      <a:pt x="30" y="16"/>
                      <a:pt x="19" y="17"/>
                      <a:pt x="19" y="14"/>
                    </a:cubicBezTo>
                    <a:cubicBezTo>
                      <a:pt x="19" y="10"/>
                      <a:pt x="17" y="5"/>
                      <a:pt x="10" y="3"/>
                    </a:cubicBezTo>
                    <a:cubicBezTo>
                      <a:pt x="6" y="3"/>
                      <a:pt x="3" y="2"/>
                      <a:pt x="0" y="3"/>
                    </a:cubicBezTo>
                    <a:cubicBezTo>
                      <a:pt x="4" y="12"/>
                      <a:pt x="4" y="22"/>
                      <a:pt x="5" y="30"/>
                    </a:cubicBezTo>
                    <a:cubicBezTo>
                      <a:pt x="5" y="40"/>
                      <a:pt x="20" y="57"/>
                      <a:pt x="23" y="64"/>
                    </a:cubicBezTo>
                    <a:cubicBezTo>
                      <a:pt x="25" y="70"/>
                      <a:pt x="29" y="72"/>
                      <a:pt x="40" y="80"/>
                    </a:cubicBezTo>
                    <a:cubicBezTo>
                      <a:pt x="50" y="87"/>
                      <a:pt x="70" y="99"/>
                      <a:pt x="73" y="97"/>
                    </a:cubicBezTo>
                    <a:cubicBezTo>
                      <a:pt x="77" y="95"/>
                      <a:pt x="67" y="78"/>
                      <a:pt x="62" y="72"/>
                    </a:cubicBezTo>
                    <a:cubicBezTo>
                      <a:pt x="56" y="66"/>
                      <a:pt x="61" y="50"/>
                      <a:pt x="61" y="38"/>
                    </a:cubicBezTo>
                    <a:close/>
                    <a:moveTo>
                      <a:pt x="328" y="18"/>
                    </a:moveTo>
                    <a:cubicBezTo>
                      <a:pt x="324" y="19"/>
                      <a:pt x="313" y="18"/>
                      <a:pt x="313" y="14"/>
                    </a:cubicBezTo>
                    <a:cubicBezTo>
                      <a:pt x="313" y="9"/>
                      <a:pt x="303" y="0"/>
                      <a:pt x="296" y="0"/>
                    </a:cubicBezTo>
                    <a:cubicBezTo>
                      <a:pt x="290" y="0"/>
                      <a:pt x="283" y="13"/>
                      <a:pt x="282" y="18"/>
                    </a:cubicBezTo>
                    <a:cubicBezTo>
                      <a:pt x="282" y="23"/>
                      <a:pt x="272" y="23"/>
                      <a:pt x="273" y="30"/>
                    </a:cubicBezTo>
                    <a:cubicBezTo>
                      <a:pt x="273" y="33"/>
                      <a:pt x="271" y="34"/>
                      <a:pt x="269" y="35"/>
                    </a:cubicBezTo>
                    <a:cubicBezTo>
                      <a:pt x="271" y="41"/>
                      <a:pt x="272" y="46"/>
                      <a:pt x="269" y="45"/>
                    </a:cubicBezTo>
                    <a:cubicBezTo>
                      <a:pt x="265" y="44"/>
                      <a:pt x="264" y="49"/>
                      <a:pt x="258" y="49"/>
                    </a:cubicBezTo>
                    <a:cubicBezTo>
                      <a:pt x="256" y="49"/>
                      <a:pt x="252" y="44"/>
                      <a:pt x="248" y="37"/>
                    </a:cubicBezTo>
                    <a:cubicBezTo>
                      <a:pt x="248" y="37"/>
                      <a:pt x="248" y="37"/>
                      <a:pt x="248" y="37"/>
                    </a:cubicBezTo>
                    <a:cubicBezTo>
                      <a:pt x="244" y="37"/>
                      <a:pt x="234" y="51"/>
                      <a:pt x="232" y="61"/>
                    </a:cubicBezTo>
                    <a:cubicBezTo>
                      <a:pt x="230" y="71"/>
                      <a:pt x="221" y="68"/>
                      <a:pt x="207" y="69"/>
                    </a:cubicBezTo>
                    <a:cubicBezTo>
                      <a:pt x="193" y="70"/>
                      <a:pt x="198" y="85"/>
                      <a:pt x="195" y="91"/>
                    </a:cubicBezTo>
                    <a:cubicBezTo>
                      <a:pt x="192" y="98"/>
                      <a:pt x="177" y="86"/>
                      <a:pt x="169" y="85"/>
                    </a:cubicBezTo>
                    <a:cubicBezTo>
                      <a:pt x="170" y="90"/>
                      <a:pt x="172" y="96"/>
                      <a:pt x="174" y="96"/>
                    </a:cubicBezTo>
                    <a:cubicBezTo>
                      <a:pt x="179" y="96"/>
                      <a:pt x="185" y="107"/>
                      <a:pt x="189" y="103"/>
                    </a:cubicBezTo>
                    <a:cubicBezTo>
                      <a:pt x="193" y="100"/>
                      <a:pt x="206" y="103"/>
                      <a:pt x="212" y="101"/>
                    </a:cubicBezTo>
                    <a:cubicBezTo>
                      <a:pt x="218" y="99"/>
                      <a:pt x="219" y="94"/>
                      <a:pt x="230" y="94"/>
                    </a:cubicBezTo>
                    <a:cubicBezTo>
                      <a:pt x="240" y="94"/>
                      <a:pt x="236" y="102"/>
                      <a:pt x="246" y="97"/>
                    </a:cubicBezTo>
                    <a:cubicBezTo>
                      <a:pt x="257" y="92"/>
                      <a:pt x="263" y="96"/>
                      <a:pt x="262" y="87"/>
                    </a:cubicBezTo>
                    <a:cubicBezTo>
                      <a:pt x="261" y="77"/>
                      <a:pt x="268" y="77"/>
                      <a:pt x="267" y="70"/>
                    </a:cubicBezTo>
                    <a:cubicBezTo>
                      <a:pt x="266" y="63"/>
                      <a:pt x="279" y="68"/>
                      <a:pt x="278" y="54"/>
                    </a:cubicBezTo>
                    <a:cubicBezTo>
                      <a:pt x="277" y="41"/>
                      <a:pt x="296" y="43"/>
                      <a:pt x="305" y="43"/>
                    </a:cubicBezTo>
                    <a:cubicBezTo>
                      <a:pt x="307" y="43"/>
                      <a:pt x="310" y="44"/>
                      <a:pt x="313" y="46"/>
                    </a:cubicBezTo>
                    <a:cubicBezTo>
                      <a:pt x="319" y="43"/>
                      <a:pt x="328" y="39"/>
                      <a:pt x="324" y="35"/>
                    </a:cubicBezTo>
                    <a:cubicBezTo>
                      <a:pt x="319" y="31"/>
                      <a:pt x="338" y="35"/>
                      <a:pt x="340" y="28"/>
                    </a:cubicBezTo>
                    <a:cubicBezTo>
                      <a:pt x="342" y="22"/>
                      <a:pt x="333" y="17"/>
                      <a:pt x="328" y="18"/>
                    </a:cubicBezTo>
                    <a:close/>
                  </a:path>
                </a:pathLst>
              </a:custGeom>
              <a:pattFill prst="wdUpDiag">
                <a:fgClr>
                  <a:srgbClr val="00B050"/>
                </a:fgClr>
                <a:bgClr>
                  <a:schemeClr val="bg1"/>
                </a:bgClr>
              </a:patt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69" name="Freeform 1711">
                <a:extLst>
                  <a:ext uri="{FF2B5EF4-FFF2-40B4-BE49-F238E27FC236}">
                    <a16:creationId xmlns:a16="http://schemas.microsoft.com/office/drawing/2014/main" id="{CB77975A-0363-4511-965B-CF5AB9DA2086}"/>
                  </a:ext>
                </a:extLst>
              </p:cNvPr>
              <p:cNvSpPr>
                <a:spLocks/>
              </p:cNvSpPr>
              <p:nvPr/>
            </p:nvSpPr>
            <p:spPr bwMode="auto">
              <a:xfrm>
                <a:off x="7294821" y="3186219"/>
                <a:ext cx="31751" cy="17463"/>
              </a:xfrm>
              <a:custGeom>
                <a:avLst/>
                <a:gdLst>
                  <a:gd name="T0" fmla="*/ 10 w 24"/>
                  <a:gd name="T1" fmla="*/ 14 h 14"/>
                  <a:gd name="T2" fmla="*/ 21 w 24"/>
                  <a:gd name="T3" fmla="*/ 10 h 14"/>
                  <a:gd name="T4" fmla="*/ 21 w 24"/>
                  <a:gd name="T5" fmla="*/ 0 h 14"/>
                  <a:gd name="T6" fmla="*/ 12 w 24"/>
                  <a:gd name="T7" fmla="*/ 4 h 14"/>
                  <a:gd name="T8" fmla="*/ 0 w 24"/>
                  <a:gd name="T9" fmla="*/ 2 h 14"/>
                  <a:gd name="T10" fmla="*/ 10 w 24"/>
                  <a:gd name="T11" fmla="*/ 14 h 14"/>
                </a:gdLst>
                <a:ahLst/>
                <a:cxnLst>
                  <a:cxn ang="0">
                    <a:pos x="T0" y="T1"/>
                  </a:cxn>
                  <a:cxn ang="0">
                    <a:pos x="T2" y="T3"/>
                  </a:cxn>
                  <a:cxn ang="0">
                    <a:pos x="T4" y="T5"/>
                  </a:cxn>
                  <a:cxn ang="0">
                    <a:pos x="T6" y="T7"/>
                  </a:cxn>
                  <a:cxn ang="0">
                    <a:pos x="T8" y="T9"/>
                  </a:cxn>
                  <a:cxn ang="0">
                    <a:pos x="T10" y="T11"/>
                  </a:cxn>
                </a:cxnLst>
                <a:rect l="0" t="0" r="r" b="b"/>
                <a:pathLst>
                  <a:path w="24" h="14">
                    <a:moveTo>
                      <a:pt x="10" y="14"/>
                    </a:moveTo>
                    <a:cubicBezTo>
                      <a:pt x="16" y="14"/>
                      <a:pt x="17" y="9"/>
                      <a:pt x="21" y="10"/>
                    </a:cubicBezTo>
                    <a:cubicBezTo>
                      <a:pt x="24" y="11"/>
                      <a:pt x="23" y="6"/>
                      <a:pt x="21" y="0"/>
                    </a:cubicBezTo>
                    <a:cubicBezTo>
                      <a:pt x="17" y="1"/>
                      <a:pt x="12" y="1"/>
                      <a:pt x="12" y="4"/>
                    </a:cubicBezTo>
                    <a:cubicBezTo>
                      <a:pt x="12" y="8"/>
                      <a:pt x="5" y="2"/>
                      <a:pt x="0" y="2"/>
                    </a:cubicBezTo>
                    <a:cubicBezTo>
                      <a:pt x="4" y="9"/>
                      <a:pt x="8" y="14"/>
                      <a:pt x="10" y="14"/>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70" name="Freeform 1712">
                <a:extLst>
                  <a:ext uri="{FF2B5EF4-FFF2-40B4-BE49-F238E27FC236}">
                    <a16:creationId xmlns:a16="http://schemas.microsoft.com/office/drawing/2014/main" id="{11339D58-E06C-41FD-A7EF-777E671B13C8}"/>
                  </a:ext>
                </a:extLst>
              </p:cNvPr>
              <p:cNvSpPr>
                <a:spLocks/>
              </p:cNvSpPr>
              <p:nvPr/>
            </p:nvSpPr>
            <p:spPr bwMode="auto">
              <a:xfrm>
                <a:off x="5610424" y="2413080"/>
                <a:ext cx="222258" cy="211145"/>
              </a:xfrm>
              <a:custGeom>
                <a:avLst/>
                <a:gdLst>
                  <a:gd name="T0" fmla="*/ 145 w 173"/>
                  <a:gd name="T1" fmla="*/ 153 h 169"/>
                  <a:gd name="T2" fmla="*/ 153 w 173"/>
                  <a:gd name="T3" fmla="*/ 147 h 169"/>
                  <a:gd name="T4" fmla="*/ 165 w 173"/>
                  <a:gd name="T5" fmla="*/ 153 h 169"/>
                  <a:gd name="T6" fmla="*/ 173 w 173"/>
                  <a:gd name="T7" fmla="*/ 149 h 169"/>
                  <a:gd name="T8" fmla="*/ 163 w 173"/>
                  <a:gd name="T9" fmla="*/ 135 h 169"/>
                  <a:gd name="T10" fmla="*/ 156 w 173"/>
                  <a:gd name="T11" fmla="*/ 124 h 169"/>
                  <a:gd name="T12" fmla="*/ 158 w 173"/>
                  <a:gd name="T13" fmla="*/ 112 h 169"/>
                  <a:gd name="T14" fmla="*/ 149 w 173"/>
                  <a:gd name="T15" fmla="*/ 101 h 169"/>
                  <a:gd name="T16" fmla="*/ 130 w 173"/>
                  <a:gd name="T17" fmla="*/ 88 h 169"/>
                  <a:gd name="T18" fmla="*/ 121 w 173"/>
                  <a:gd name="T19" fmla="*/ 78 h 169"/>
                  <a:gd name="T20" fmla="*/ 119 w 173"/>
                  <a:gd name="T21" fmla="*/ 62 h 169"/>
                  <a:gd name="T22" fmla="*/ 126 w 173"/>
                  <a:gd name="T23" fmla="*/ 48 h 169"/>
                  <a:gd name="T24" fmla="*/ 128 w 173"/>
                  <a:gd name="T25" fmla="*/ 38 h 169"/>
                  <a:gd name="T26" fmla="*/ 121 w 173"/>
                  <a:gd name="T27" fmla="*/ 32 h 169"/>
                  <a:gd name="T28" fmla="*/ 112 w 173"/>
                  <a:gd name="T29" fmla="*/ 21 h 169"/>
                  <a:gd name="T30" fmla="*/ 105 w 173"/>
                  <a:gd name="T31" fmla="*/ 7 h 169"/>
                  <a:gd name="T32" fmla="*/ 87 w 173"/>
                  <a:gd name="T33" fmla="*/ 4 h 169"/>
                  <a:gd name="T34" fmla="*/ 71 w 173"/>
                  <a:gd name="T35" fmla="*/ 1 h 169"/>
                  <a:gd name="T36" fmla="*/ 63 w 173"/>
                  <a:gd name="T37" fmla="*/ 7 h 169"/>
                  <a:gd name="T38" fmla="*/ 64 w 173"/>
                  <a:gd name="T39" fmla="*/ 7 h 169"/>
                  <a:gd name="T40" fmla="*/ 53 w 173"/>
                  <a:gd name="T41" fmla="*/ 15 h 169"/>
                  <a:gd name="T42" fmla="*/ 42 w 173"/>
                  <a:gd name="T43" fmla="*/ 23 h 169"/>
                  <a:gd name="T44" fmla="*/ 43 w 173"/>
                  <a:gd name="T45" fmla="*/ 38 h 169"/>
                  <a:gd name="T46" fmla="*/ 42 w 173"/>
                  <a:gd name="T47" fmla="*/ 52 h 169"/>
                  <a:gd name="T48" fmla="*/ 38 w 173"/>
                  <a:gd name="T49" fmla="*/ 62 h 169"/>
                  <a:gd name="T50" fmla="*/ 0 w 173"/>
                  <a:gd name="T51" fmla="*/ 82 h 169"/>
                  <a:gd name="T52" fmla="*/ 1 w 173"/>
                  <a:gd name="T53" fmla="*/ 91 h 169"/>
                  <a:gd name="T54" fmla="*/ 5 w 173"/>
                  <a:gd name="T55" fmla="*/ 108 h 169"/>
                  <a:gd name="T56" fmla="*/ 19 w 173"/>
                  <a:gd name="T57" fmla="*/ 108 h 169"/>
                  <a:gd name="T58" fmla="*/ 54 w 173"/>
                  <a:gd name="T59" fmla="*/ 128 h 169"/>
                  <a:gd name="T60" fmla="*/ 96 w 173"/>
                  <a:gd name="T61" fmla="*/ 160 h 169"/>
                  <a:gd name="T62" fmla="*/ 117 w 173"/>
                  <a:gd name="T63" fmla="*/ 167 h 169"/>
                  <a:gd name="T64" fmla="*/ 138 w 173"/>
                  <a:gd name="T65" fmla="*/ 169 h 169"/>
                  <a:gd name="T66" fmla="*/ 145 w 173"/>
                  <a:gd name="T67" fmla="*/ 153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3" h="169">
                    <a:moveTo>
                      <a:pt x="145" y="153"/>
                    </a:moveTo>
                    <a:cubicBezTo>
                      <a:pt x="147" y="151"/>
                      <a:pt x="148" y="148"/>
                      <a:pt x="153" y="147"/>
                    </a:cubicBezTo>
                    <a:cubicBezTo>
                      <a:pt x="157" y="146"/>
                      <a:pt x="160" y="149"/>
                      <a:pt x="165" y="153"/>
                    </a:cubicBezTo>
                    <a:cubicBezTo>
                      <a:pt x="167" y="152"/>
                      <a:pt x="170" y="150"/>
                      <a:pt x="173" y="149"/>
                    </a:cubicBezTo>
                    <a:cubicBezTo>
                      <a:pt x="168" y="144"/>
                      <a:pt x="162" y="139"/>
                      <a:pt x="163" y="135"/>
                    </a:cubicBezTo>
                    <a:cubicBezTo>
                      <a:pt x="163" y="130"/>
                      <a:pt x="157" y="127"/>
                      <a:pt x="156" y="124"/>
                    </a:cubicBezTo>
                    <a:cubicBezTo>
                      <a:pt x="156" y="120"/>
                      <a:pt x="160" y="114"/>
                      <a:pt x="158" y="112"/>
                    </a:cubicBezTo>
                    <a:cubicBezTo>
                      <a:pt x="155" y="109"/>
                      <a:pt x="154" y="102"/>
                      <a:pt x="149" y="101"/>
                    </a:cubicBezTo>
                    <a:cubicBezTo>
                      <a:pt x="144" y="101"/>
                      <a:pt x="129" y="93"/>
                      <a:pt x="130" y="88"/>
                    </a:cubicBezTo>
                    <a:cubicBezTo>
                      <a:pt x="131" y="83"/>
                      <a:pt x="124" y="80"/>
                      <a:pt x="121" y="78"/>
                    </a:cubicBezTo>
                    <a:cubicBezTo>
                      <a:pt x="119" y="77"/>
                      <a:pt x="116" y="64"/>
                      <a:pt x="119" y="62"/>
                    </a:cubicBezTo>
                    <a:cubicBezTo>
                      <a:pt x="123" y="60"/>
                      <a:pt x="122" y="48"/>
                      <a:pt x="126" y="48"/>
                    </a:cubicBezTo>
                    <a:cubicBezTo>
                      <a:pt x="131" y="48"/>
                      <a:pt x="127" y="42"/>
                      <a:pt x="128" y="38"/>
                    </a:cubicBezTo>
                    <a:cubicBezTo>
                      <a:pt x="130" y="34"/>
                      <a:pt x="125" y="32"/>
                      <a:pt x="121" y="32"/>
                    </a:cubicBezTo>
                    <a:cubicBezTo>
                      <a:pt x="118" y="32"/>
                      <a:pt x="112" y="26"/>
                      <a:pt x="112" y="21"/>
                    </a:cubicBezTo>
                    <a:cubicBezTo>
                      <a:pt x="112" y="16"/>
                      <a:pt x="105" y="9"/>
                      <a:pt x="105" y="7"/>
                    </a:cubicBezTo>
                    <a:cubicBezTo>
                      <a:pt x="104" y="16"/>
                      <a:pt x="91" y="2"/>
                      <a:pt x="87" y="4"/>
                    </a:cubicBezTo>
                    <a:cubicBezTo>
                      <a:pt x="83" y="6"/>
                      <a:pt x="80" y="0"/>
                      <a:pt x="71" y="1"/>
                    </a:cubicBezTo>
                    <a:cubicBezTo>
                      <a:pt x="66" y="2"/>
                      <a:pt x="66" y="5"/>
                      <a:pt x="63" y="7"/>
                    </a:cubicBezTo>
                    <a:cubicBezTo>
                      <a:pt x="64" y="7"/>
                      <a:pt x="64" y="7"/>
                      <a:pt x="64" y="7"/>
                    </a:cubicBezTo>
                    <a:cubicBezTo>
                      <a:pt x="53" y="15"/>
                      <a:pt x="53" y="15"/>
                      <a:pt x="53" y="15"/>
                    </a:cubicBezTo>
                    <a:cubicBezTo>
                      <a:pt x="53" y="15"/>
                      <a:pt x="44" y="18"/>
                      <a:pt x="42" y="23"/>
                    </a:cubicBezTo>
                    <a:cubicBezTo>
                      <a:pt x="40" y="29"/>
                      <a:pt x="46" y="34"/>
                      <a:pt x="43" y="38"/>
                    </a:cubicBezTo>
                    <a:cubicBezTo>
                      <a:pt x="41" y="41"/>
                      <a:pt x="41" y="49"/>
                      <a:pt x="42" y="52"/>
                    </a:cubicBezTo>
                    <a:cubicBezTo>
                      <a:pt x="43" y="55"/>
                      <a:pt x="38" y="62"/>
                      <a:pt x="38" y="62"/>
                    </a:cubicBezTo>
                    <a:cubicBezTo>
                      <a:pt x="38" y="62"/>
                      <a:pt x="17" y="73"/>
                      <a:pt x="0" y="82"/>
                    </a:cubicBezTo>
                    <a:cubicBezTo>
                      <a:pt x="0" y="85"/>
                      <a:pt x="1" y="89"/>
                      <a:pt x="1" y="91"/>
                    </a:cubicBezTo>
                    <a:cubicBezTo>
                      <a:pt x="2" y="95"/>
                      <a:pt x="4" y="102"/>
                      <a:pt x="5" y="108"/>
                    </a:cubicBezTo>
                    <a:cubicBezTo>
                      <a:pt x="12" y="108"/>
                      <a:pt x="13" y="108"/>
                      <a:pt x="19" y="108"/>
                    </a:cubicBezTo>
                    <a:cubicBezTo>
                      <a:pt x="25" y="109"/>
                      <a:pt x="48" y="126"/>
                      <a:pt x="54" y="128"/>
                    </a:cubicBezTo>
                    <a:cubicBezTo>
                      <a:pt x="60" y="131"/>
                      <a:pt x="90" y="154"/>
                      <a:pt x="96" y="160"/>
                    </a:cubicBezTo>
                    <a:cubicBezTo>
                      <a:pt x="103" y="165"/>
                      <a:pt x="113" y="167"/>
                      <a:pt x="117" y="167"/>
                    </a:cubicBezTo>
                    <a:cubicBezTo>
                      <a:pt x="120" y="167"/>
                      <a:pt x="130" y="168"/>
                      <a:pt x="138" y="169"/>
                    </a:cubicBezTo>
                    <a:cubicBezTo>
                      <a:pt x="140" y="163"/>
                      <a:pt x="144" y="155"/>
                      <a:pt x="145" y="153"/>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71" name="Freeform 1713">
                <a:extLst>
                  <a:ext uri="{FF2B5EF4-FFF2-40B4-BE49-F238E27FC236}">
                    <a16:creationId xmlns:a16="http://schemas.microsoft.com/office/drawing/2014/main" id="{A5C016E9-6567-4119-B790-3A464DED160C}"/>
                  </a:ext>
                </a:extLst>
              </p:cNvPr>
              <p:cNvSpPr>
                <a:spLocks/>
              </p:cNvSpPr>
              <p:nvPr/>
            </p:nvSpPr>
            <p:spPr bwMode="auto">
              <a:xfrm>
                <a:off x="6004138" y="2198761"/>
                <a:ext cx="400064" cy="228608"/>
              </a:xfrm>
              <a:custGeom>
                <a:avLst/>
                <a:gdLst>
                  <a:gd name="T0" fmla="*/ 303 w 312"/>
                  <a:gd name="T1" fmla="*/ 102 h 182"/>
                  <a:gd name="T2" fmla="*/ 279 w 312"/>
                  <a:gd name="T3" fmla="*/ 91 h 182"/>
                  <a:gd name="T4" fmla="*/ 265 w 312"/>
                  <a:gd name="T5" fmla="*/ 92 h 182"/>
                  <a:gd name="T6" fmla="*/ 248 w 312"/>
                  <a:gd name="T7" fmla="*/ 87 h 182"/>
                  <a:gd name="T8" fmla="*/ 230 w 312"/>
                  <a:gd name="T9" fmla="*/ 101 h 182"/>
                  <a:gd name="T10" fmla="*/ 222 w 312"/>
                  <a:gd name="T11" fmla="*/ 104 h 182"/>
                  <a:gd name="T12" fmla="*/ 207 w 312"/>
                  <a:gd name="T13" fmla="*/ 95 h 182"/>
                  <a:gd name="T14" fmla="*/ 192 w 312"/>
                  <a:gd name="T15" fmla="*/ 91 h 182"/>
                  <a:gd name="T16" fmla="*/ 182 w 312"/>
                  <a:gd name="T17" fmla="*/ 72 h 182"/>
                  <a:gd name="T18" fmla="*/ 178 w 312"/>
                  <a:gd name="T19" fmla="*/ 56 h 182"/>
                  <a:gd name="T20" fmla="*/ 164 w 312"/>
                  <a:gd name="T21" fmla="*/ 45 h 182"/>
                  <a:gd name="T22" fmla="*/ 129 w 312"/>
                  <a:gd name="T23" fmla="*/ 44 h 182"/>
                  <a:gd name="T24" fmla="*/ 106 w 312"/>
                  <a:gd name="T25" fmla="*/ 45 h 182"/>
                  <a:gd name="T26" fmla="*/ 85 w 312"/>
                  <a:gd name="T27" fmla="*/ 23 h 182"/>
                  <a:gd name="T28" fmla="*/ 80 w 312"/>
                  <a:gd name="T29" fmla="*/ 30 h 182"/>
                  <a:gd name="T30" fmla="*/ 58 w 312"/>
                  <a:gd name="T31" fmla="*/ 27 h 182"/>
                  <a:gd name="T32" fmla="*/ 56 w 312"/>
                  <a:gd name="T33" fmla="*/ 2 h 182"/>
                  <a:gd name="T34" fmla="*/ 49 w 312"/>
                  <a:gd name="T35" fmla="*/ 27 h 182"/>
                  <a:gd name="T36" fmla="*/ 46 w 312"/>
                  <a:gd name="T37" fmla="*/ 0 h 182"/>
                  <a:gd name="T38" fmla="*/ 2 w 312"/>
                  <a:gd name="T39" fmla="*/ 12 h 182"/>
                  <a:gd name="T40" fmla="*/ 0 w 312"/>
                  <a:gd name="T41" fmla="*/ 90 h 182"/>
                  <a:gd name="T42" fmla="*/ 0 w 312"/>
                  <a:gd name="T43" fmla="*/ 90 h 182"/>
                  <a:gd name="T44" fmla="*/ 12 w 312"/>
                  <a:gd name="T45" fmla="*/ 93 h 182"/>
                  <a:gd name="T46" fmla="*/ 18 w 312"/>
                  <a:gd name="T47" fmla="*/ 85 h 182"/>
                  <a:gd name="T48" fmla="*/ 31 w 312"/>
                  <a:gd name="T49" fmla="*/ 75 h 182"/>
                  <a:gd name="T50" fmla="*/ 37 w 312"/>
                  <a:gd name="T51" fmla="*/ 68 h 182"/>
                  <a:gd name="T52" fmla="*/ 44 w 312"/>
                  <a:gd name="T53" fmla="*/ 65 h 182"/>
                  <a:gd name="T54" fmla="*/ 57 w 312"/>
                  <a:gd name="T55" fmla="*/ 68 h 182"/>
                  <a:gd name="T56" fmla="*/ 70 w 312"/>
                  <a:gd name="T57" fmla="*/ 73 h 182"/>
                  <a:gd name="T58" fmla="*/ 77 w 312"/>
                  <a:gd name="T59" fmla="*/ 91 h 182"/>
                  <a:gd name="T60" fmla="*/ 103 w 312"/>
                  <a:gd name="T61" fmla="*/ 94 h 182"/>
                  <a:gd name="T62" fmla="*/ 110 w 312"/>
                  <a:gd name="T63" fmla="*/ 106 h 182"/>
                  <a:gd name="T64" fmla="*/ 118 w 312"/>
                  <a:gd name="T65" fmla="*/ 121 h 182"/>
                  <a:gd name="T66" fmla="*/ 136 w 312"/>
                  <a:gd name="T67" fmla="*/ 134 h 182"/>
                  <a:gd name="T68" fmla="*/ 156 w 312"/>
                  <a:gd name="T69" fmla="*/ 146 h 182"/>
                  <a:gd name="T70" fmla="*/ 174 w 312"/>
                  <a:gd name="T71" fmla="*/ 158 h 182"/>
                  <a:gd name="T72" fmla="*/ 190 w 312"/>
                  <a:gd name="T73" fmla="*/ 163 h 182"/>
                  <a:gd name="T74" fmla="*/ 191 w 312"/>
                  <a:gd name="T75" fmla="*/ 174 h 182"/>
                  <a:gd name="T76" fmla="*/ 193 w 312"/>
                  <a:gd name="T77" fmla="*/ 174 h 182"/>
                  <a:gd name="T78" fmla="*/ 207 w 312"/>
                  <a:gd name="T79" fmla="*/ 179 h 182"/>
                  <a:gd name="T80" fmla="*/ 214 w 312"/>
                  <a:gd name="T81" fmla="*/ 182 h 182"/>
                  <a:gd name="T82" fmla="*/ 222 w 312"/>
                  <a:gd name="T83" fmla="*/ 164 h 182"/>
                  <a:gd name="T84" fmla="*/ 219 w 312"/>
                  <a:gd name="T85" fmla="*/ 148 h 182"/>
                  <a:gd name="T86" fmla="*/ 209 w 312"/>
                  <a:gd name="T87" fmla="*/ 135 h 182"/>
                  <a:gd name="T88" fmla="*/ 225 w 312"/>
                  <a:gd name="T89" fmla="*/ 128 h 182"/>
                  <a:gd name="T90" fmla="*/ 231 w 312"/>
                  <a:gd name="T91" fmla="*/ 118 h 182"/>
                  <a:gd name="T92" fmla="*/ 239 w 312"/>
                  <a:gd name="T93" fmla="*/ 109 h 182"/>
                  <a:gd name="T94" fmla="*/ 253 w 312"/>
                  <a:gd name="T95" fmla="*/ 106 h 182"/>
                  <a:gd name="T96" fmla="*/ 265 w 312"/>
                  <a:gd name="T97" fmla="*/ 103 h 182"/>
                  <a:gd name="T98" fmla="*/ 259 w 312"/>
                  <a:gd name="T99" fmla="*/ 118 h 182"/>
                  <a:gd name="T100" fmla="*/ 279 w 312"/>
                  <a:gd name="T101" fmla="*/ 114 h 182"/>
                  <a:gd name="T102" fmla="*/ 296 w 312"/>
                  <a:gd name="T103" fmla="*/ 111 h 182"/>
                  <a:gd name="T104" fmla="*/ 303 w 312"/>
                  <a:gd name="T105" fmla="*/ 102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12" h="182">
                    <a:moveTo>
                      <a:pt x="303" y="102"/>
                    </a:moveTo>
                    <a:cubicBezTo>
                      <a:pt x="295" y="95"/>
                      <a:pt x="280" y="87"/>
                      <a:pt x="279" y="91"/>
                    </a:cubicBezTo>
                    <a:cubicBezTo>
                      <a:pt x="278" y="95"/>
                      <a:pt x="268" y="96"/>
                      <a:pt x="265" y="92"/>
                    </a:cubicBezTo>
                    <a:cubicBezTo>
                      <a:pt x="262" y="88"/>
                      <a:pt x="259" y="83"/>
                      <a:pt x="248" y="87"/>
                    </a:cubicBezTo>
                    <a:cubicBezTo>
                      <a:pt x="238" y="91"/>
                      <a:pt x="231" y="97"/>
                      <a:pt x="230" y="101"/>
                    </a:cubicBezTo>
                    <a:cubicBezTo>
                      <a:pt x="230" y="105"/>
                      <a:pt x="223" y="109"/>
                      <a:pt x="222" y="104"/>
                    </a:cubicBezTo>
                    <a:cubicBezTo>
                      <a:pt x="221" y="98"/>
                      <a:pt x="213" y="96"/>
                      <a:pt x="207" y="95"/>
                    </a:cubicBezTo>
                    <a:cubicBezTo>
                      <a:pt x="202" y="93"/>
                      <a:pt x="193" y="96"/>
                      <a:pt x="192" y="91"/>
                    </a:cubicBezTo>
                    <a:cubicBezTo>
                      <a:pt x="191" y="85"/>
                      <a:pt x="183" y="79"/>
                      <a:pt x="182" y="72"/>
                    </a:cubicBezTo>
                    <a:cubicBezTo>
                      <a:pt x="181" y="66"/>
                      <a:pt x="184" y="57"/>
                      <a:pt x="178" y="56"/>
                    </a:cubicBezTo>
                    <a:cubicBezTo>
                      <a:pt x="172" y="54"/>
                      <a:pt x="169" y="45"/>
                      <a:pt x="164" y="45"/>
                    </a:cubicBezTo>
                    <a:cubicBezTo>
                      <a:pt x="159" y="45"/>
                      <a:pt x="132" y="45"/>
                      <a:pt x="129" y="44"/>
                    </a:cubicBezTo>
                    <a:cubicBezTo>
                      <a:pt x="125" y="42"/>
                      <a:pt x="107" y="49"/>
                      <a:pt x="106" y="45"/>
                    </a:cubicBezTo>
                    <a:cubicBezTo>
                      <a:pt x="104" y="42"/>
                      <a:pt x="92" y="28"/>
                      <a:pt x="85" y="23"/>
                    </a:cubicBezTo>
                    <a:cubicBezTo>
                      <a:pt x="84" y="26"/>
                      <a:pt x="83" y="28"/>
                      <a:pt x="80" y="30"/>
                    </a:cubicBezTo>
                    <a:cubicBezTo>
                      <a:pt x="67" y="40"/>
                      <a:pt x="54" y="38"/>
                      <a:pt x="58" y="27"/>
                    </a:cubicBezTo>
                    <a:cubicBezTo>
                      <a:pt x="62" y="15"/>
                      <a:pt x="63" y="2"/>
                      <a:pt x="56" y="2"/>
                    </a:cubicBezTo>
                    <a:cubicBezTo>
                      <a:pt x="49" y="2"/>
                      <a:pt x="54" y="26"/>
                      <a:pt x="49" y="27"/>
                    </a:cubicBezTo>
                    <a:cubicBezTo>
                      <a:pt x="44" y="29"/>
                      <a:pt x="43" y="10"/>
                      <a:pt x="46" y="0"/>
                    </a:cubicBezTo>
                    <a:cubicBezTo>
                      <a:pt x="2" y="12"/>
                      <a:pt x="2" y="12"/>
                      <a:pt x="2" y="12"/>
                    </a:cubicBezTo>
                    <a:cubicBezTo>
                      <a:pt x="0" y="90"/>
                      <a:pt x="0" y="90"/>
                      <a:pt x="0" y="90"/>
                    </a:cubicBezTo>
                    <a:cubicBezTo>
                      <a:pt x="0" y="90"/>
                      <a:pt x="0" y="90"/>
                      <a:pt x="0" y="90"/>
                    </a:cubicBezTo>
                    <a:cubicBezTo>
                      <a:pt x="4" y="92"/>
                      <a:pt x="9" y="93"/>
                      <a:pt x="12" y="93"/>
                    </a:cubicBezTo>
                    <a:cubicBezTo>
                      <a:pt x="19" y="93"/>
                      <a:pt x="18" y="88"/>
                      <a:pt x="18" y="85"/>
                    </a:cubicBezTo>
                    <a:cubicBezTo>
                      <a:pt x="18" y="81"/>
                      <a:pt x="25" y="75"/>
                      <a:pt x="31" y="75"/>
                    </a:cubicBezTo>
                    <a:cubicBezTo>
                      <a:pt x="36" y="76"/>
                      <a:pt x="35" y="68"/>
                      <a:pt x="37" y="68"/>
                    </a:cubicBezTo>
                    <a:cubicBezTo>
                      <a:pt x="39" y="68"/>
                      <a:pt x="43" y="67"/>
                      <a:pt x="44" y="65"/>
                    </a:cubicBezTo>
                    <a:cubicBezTo>
                      <a:pt x="46" y="62"/>
                      <a:pt x="54" y="65"/>
                      <a:pt x="57" y="68"/>
                    </a:cubicBezTo>
                    <a:cubicBezTo>
                      <a:pt x="59" y="70"/>
                      <a:pt x="66" y="72"/>
                      <a:pt x="70" y="73"/>
                    </a:cubicBezTo>
                    <a:cubicBezTo>
                      <a:pt x="75" y="74"/>
                      <a:pt x="77" y="88"/>
                      <a:pt x="77" y="91"/>
                    </a:cubicBezTo>
                    <a:cubicBezTo>
                      <a:pt x="77" y="94"/>
                      <a:pt x="99" y="94"/>
                      <a:pt x="103" y="94"/>
                    </a:cubicBezTo>
                    <a:cubicBezTo>
                      <a:pt x="106" y="95"/>
                      <a:pt x="106" y="101"/>
                      <a:pt x="110" y="106"/>
                    </a:cubicBezTo>
                    <a:cubicBezTo>
                      <a:pt x="114" y="111"/>
                      <a:pt x="116" y="117"/>
                      <a:pt x="118" y="121"/>
                    </a:cubicBezTo>
                    <a:cubicBezTo>
                      <a:pt x="119" y="124"/>
                      <a:pt x="132" y="129"/>
                      <a:pt x="136" y="134"/>
                    </a:cubicBezTo>
                    <a:cubicBezTo>
                      <a:pt x="139" y="138"/>
                      <a:pt x="149" y="143"/>
                      <a:pt x="156" y="146"/>
                    </a:cubicBezTo>
                    <a:cubicBezTo>
                      <a:pt x="163" y="148"/>
                      <a:pt x="170" y="158"/>
                      <a:pt x="174" y="158"/>
                    </a:cubicBezTo>
                    <a:cubicBezTo>
                      <a:pt x="178" y="157"/>
                      <a:pt x="190" y="163"/>
                      <a:pt x="190" y="163"/>
                    </a:cubicBezTo>
                    <a:cubicBezTo>
                      <a:pt x="191" y="174"/>
                      <a:pt x="191" y="174"/>
                      <a:pt x="191" y="174"/>
                    </a:cubicBezTo>
                    <a:cubicBezTo>
                      <a:pt x="192" y="174"/>
                      <a:pt x="192" y="174"/>
                      <a:pt x="193" y="174"/>
                    </a:cubicBezTo>
                    <a:cubicBezTo>
                      <a:pt x="199" y="172"/>
                      <a:pt x="202" y="179"/>
                      <a:pt x="207" y="179"/>
                    </a:cubicBezTo>
                    <a:cubicBezTo>
                      <a:pt x="209" y="179"/>
                      <a:pt x="212" y="181"/>
                      <a:pt x="214" y="182"/>
                    </a:cubicBezTo>
                    <a:cubicBezTo>
                      <a:pt x="214" y="172"/>
                      <a:pt x="218" y="167"/>
                      <a:pt x="222" y="164"/>
                    </a:cubicBezTo>
                    <a:cubicBezTo>
                      <a:pt x="226" y="160"/>
                      <a:pt x="218" y="154"/>
                      <a:pt x="219" y="148"/>
                    </a:cubicBezTo>
                    <a:cubicBezTo>
                      <a:pt x="221" y="142"/>
                      <a:pt x="207" y="139"/>
                      <a:pt x="209" y="135"/>
                    </a:cubicBezTo>
                    <a:cubicBezTo>
                      <a:pt x="210" y="130"/>
                      <a:pt x="221" y="130"/>
                      <a:pt x="225" y="128"/>
                    </a:cubicBezTo>
                    <a:cubicBezTo>
                      <a:pt x="230" y="126"/>
                      <a:pt x="226" y="118"/>
                      <a:pt x="231" y="118"/>
                    </a:cubicBezTo>
                    <a:cubicBezTo>
                      <a:pt x="236" y="118"/>
                      <a:pt x="238" y="114"/>
                      <a:pt x="239" y="109"/>
                    </a:cubicBezTo>
                    <a:cubicBezTo>
                      <a:pt x="241" y="104"/>
                      <a:pt x="249" y="109"/>
                      <a:pt x="253" y="106"/>
                    </a:cubicBezTo>
                    <a:cubicBezTo>
                      <a:pt x="257" y="103"/>
                      <a:pt x="263" y="101"/>
                      <a:pt x="265" y="103"/>
                    </a:cubicBezTo>
                    <a:cubicBezTo>
                      <a:pt x="266" y="105"/>
                      <a:pt x="261" y="114"/>
                      <a:pt x="259" y="118"/>
                    </a:cubicBezTo>
                    <a:cubicBezTo>
                      <a:pt x="266" y="118"/>
                      <a:pt x="277" y="116"/>
                      <a:pt x="279" y="114"/>
                    </a:cubicBezTo>
                    <a:cubicBezTo>
                      <a:pt x="282" y="111"/>
                      <a:pt x="292" y="118"/>
                      <a:pt x="296" y="111"/>
                    </a:cubicBezTo>
                    <a:cubicBezTo>
                      <a:pt x="299" y="104"/>
                      <a:pt x="312" y="109"/>
                      <a:pt x="303" y="102"/>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72" name="Freeform 1714">
                <a:extLst>
                  <a:ext uri="{FF2B5EF4-FFF2-40B4-BE49-F238E27FC236}">
                    <a16:creationId xmlns:a16="http://schemas.microsoft.com/office/drawing/2014/main" id="{79D34629-58E8-42BD-BE03-09D2F4DBE947}"/>
                  </a:ext>
                </a:extLst>
              </p:cNvPr>
              <p:cNvSpPr>
                <a:spLocks noEditPoints="1"/>
              </p:cNvSpPr>
              <p:nvPr/>
            </p:nvSpPr>
            <p:spPr bwMode="auto">
              <a:xfrm>
                <a:off x="7652021" y="2200348"/>
                <a:ext cx="387364" cy="379425"/>
              </a:xfrm>
              <a:custGeom>
                <a:avLst/>
                <a:gdLst>
                  <a:gd name="T0" fmla="*/ 267 w 302"/>
                  <a:gd name="T1" fmla="*/ 38 h 303"/>
                  <a:gd name="T2" fmla="*/ 217 w 302"/>
                  <a:gd name="T3" fmla="*/ 15 h 303"/>
                  <a:gd name="T4" fmla="*/ 211 w 302"/>
                  <a:gd name="T5" fmla="*/ 49 h 303"/>
                  <a:gd name="T6" fmla="*/ 190 w 302"/>
                  <a:gd name="T7" fmla="*/ 65 h 303"/>
                  <a:gd name="T8" fmla="*/ 187 w 302"/>
                  <a:gd name="T9" fmla="*/ 89 h 303"/>
                  <a:gd name="T10" fmla="*/ 205 w 302"/>
                  <a:gd name="T11" fmla="*/ 84 h 303"/>
                  <a:gd name="T12" fmla="*/ 209 w 302"/>
                  <a:gd name="T13" fmla="*/ 69 h 303"/>
                  <a:gd name="T14" fmla="*/ 247 w 302"/>
                  <a:gd name="T15" fmla="*/ 71 h 303"/>
                  <a:gd name="T16" fmla="*/ 282 w 302"/>
                  <a:gd name="T17" fmla="*/ 51 h 303"/>
                  <a:gd name="T18" fmla="*/ 285 w 302"/>
                  <a:gd name="T19" fmla="*/ 33 h 303"/>
                  <a:gd name="T20" fmla="*/ 186 w 302"/>
                  <a:gd name="T21" fmla="*/ 128 h 303"/>
                  <a:gd name="T22" fmla="*/ 166 w 302"/>
                  <a:gd name="T23" fmla="*/ 169 h 303"/>
                  <a:gd name="T24" fmla="*/ 139 w 302"/>
                  <a:gd name="T25" fmla="*/ 176 h 303"/>
                  <a:gd name="T26" fmla="*/ 115 w 302"/>
                  <a:gd name="T27" fmla="*/ 208 h 303"/>
                  <a:gd name="T28" fmla="*/ 82 w 302"/>
                  <a:gd name="T29" fmla="*/ 214 h 303"/>
                  <a:gd name="T30" fmla="*/ 29 w 302"/>
                  <a:gd name="T31" fmla="*/ 236 h 303"/>
                  <a:gd name="T32" fmla="*/ 48 w 302"/>
                  <a:gd name="T33" fmla="*/ 242 h 303"/>
                  <a:gd name="T34" fmla="*/ 100 w 302"/>
                  <a:gd name="T35" fmla="*/ 246 h 303"/>
                  <a:gd name="T36" fmla="*/ 127 w 302"/>
                  <a:gd name="T37" fmla="*/ 233 h 303"/>
                  <a:gd name="T38" fmla="*/ 155 w 302"/>
                  <a:gd name="T39" fmla="*/ 229 h 303"/>
                  <a:gd name="T40" fmla="*/ 178 w 302"/>
                  <a:gd name="T41" fmla="*/ 220 h 303"/>
                  <a:gd name="T42" fmla="*/ 200 w 302"/>
                  <a:gd name="T43" fmla="*/ 192 h 303"/>
                  <a:gd name="T44" fmla="*/ 220 w 302"/>
                  <a:gd name="T45" fmla="*/ 146 h 303"/>
                  <a:gd name="T46" fmla="*/ 189 w 302"/>
                  <a:gd name="T47" fmla="*/ 105 h 303"/>
                  <a:gd name="T48" fmla="*/ 58 w 302"/>
                  <a:gd name="T49" fmla="*/ 245 h 303"/>
                  <a:gd name="T50" fmla="*/ 65 w 302"/>
                  <a:gd name="T51" fmla="*/ 264 h 303"/>
                  <a:gd name="T52" fmla="*/ 92 w 302"/>
                  <a:gd name="T53" fmla="*/ 243 h 303"/>
                  <a:gd name="T54" fmla="*/ 38 w 302"/>
                  <a:gd name="T55" fmla="*/ 261 h 303"/>
                  <a:gd name="T56" fmla="*/ 10 w 302"/>
                  <a:gd name="T57" fmla="*/ 256 h 303"/>
                  <a:gd name="T58" fmla="*/ 13 w 302"/>
                  <a:gd name="T59" fmla="*/ 263 h 303"/>
                  <a:gd name="T60" fmla="*/ 22 w 302"/>
                  <a:gd name="T61" fmla="*/ 302 h 303"/>
                  <a:gd name="T62" fmla="*/ 38 w 302"/>
                  <a:gd name="T63" fmla="*/ 261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02" h="303">
                    <a:moveTo>
                      <a:pt x="285" y="33"/>
                    </a:moveTo>
                    <a:cubicBezTo>
                      <a:pt x="281" y="29"/>
                      <a:pt x="275" y="36"/>
                      <a:pt x="267" y="38"/>
                    </a:cubicBezTo>
                    <a:cubicBezTo>
                      <a:pt x="260" y="39"/>
                      <a:pt x="235" y="19"/>
                      <a:pt x="229" y="10"/>
                    </a:cubicBezTo>
                    <a:cubicBezTo>
                      <a:pt x="223" y="0"/>
                      <a:pt x="212" y="8"/>
                      <a:pt x="217" y="15"/>
                    </a:cubicBezTo>
                    <a:cubicBezTo>
                      <a:pt x="223" y="22"/>
                      <a:pt x="216" y="24"/>
                      <a:pt x="216" y="33"/>
                    </a:cubicBezTo>
                    <a:cubicBezTo>
                      <a:pt x="216" y="42"/>
                      <a:pt x="210" y="42"/>
                      <a:pt x="211" y="49"/>
                    </a:cubicBezTo>
                    <a:cubicBezTo>
                      <a:pt x="212" y="55"/>
                      <a:pt x="203" y="54"/>
                      <a:pt x="196" y="55"/>
                    </a:cubicBezTo>
                    <a:cubicBezTo>
                      <a:pt x="190" y="56"/>
                      <a:pt x="197" y="62"/>
                      <a:pt x="190" y="65"/>
                    </a:cubicBezTo>
                    <a:cubicBezTo>
                      <a:pt x="182" y="68"/>
                      <a:pt x="183" y="74"/>
                      <a:pt x="187" y="76"/>
                    </a:cubicBezTo>
                    <a:cubicBezTo>
                      <a:pt x="190" y="78"/>
                      <a:pt x="188" y="85"/>
                      <a:pt x="187" y="89"/>
                    </a:cubicBezTo>
                    <a:cubicBezTo>
                      <a:pt x="186" y="94"/>
                      <a:pt x="191" y="90"/>
                      <a:pt x="195" y="86"/>
                    </a:cubicBezTo>
                    <a:cubicBezTo>
                      <a:pt x="200" y="81"/>
                      <a:pt x="204" y="88"/>
                      <a:pt x="205" y="84"/>
                    </a:cubicBezTo>
                    <a:cubicBezTo>
                      <a:pt x="206" y="78"/>
                      <a:pt x="194" y="76"/>
                      <a:pt x="194" y="71"/>
                    </a:cubicBezTo>
                    <a:cubicBezTo>
                      <a:pt x="195" y="65"/>
                      <a:pt x="203" y="72"/>
                      <a:pt x="209" y="69"/>
                    </a:cubicBezTo>
                    <a:cubicBezTo>
                      <a:pt x="215" y="66"/>
                      <a:pt x="228" y="68"/>
                      <a:pt x="236" y="75"/>
                    </a:cubicBezTo>
                    <a:cubicBezTo>
                      <a:pt x="243" y="82"/>
                      <a:pt x="245" y="79"/>
                      <a:pt x="247" y="71"/>
                    </a:cubicBezTo>
                    <a:cubicBezTo>
                      <a:pt x="249" y="63"/>
                      <a:pt x="261" y="59"/>
                      <a:pt x="273" y="59"/>
                    </a:cubicBezTo>
                    <a:cubicBezTo>
                      <a:pt x="285" y="59"/>
                      <a:pt x="286" y="53"/>
                      <a:pt x="282" y="51"/>
                    </a:cubicBezTo>
                    <a:cubicBezTo>
                      <a:pt x="278" y="48"/>
                      <a:pt x="302" y="33"/>
                      <a:pt x="301" y="29"/>
                    </a:cubicBezTo>
                    <a:cubicBezTo>
                      <a:pt x="301" y="25"/>
                      <a:pt x="289" y="38"/>
                      <a:pt x="285" y="33"/>
                    </a:cubicBezTo>
                    <a:close/>
                    <a:moveTo>
                      <a:pt x="189" y="105"/>
                    </a:moveTo>
                    <a:cubicBezTo>
                      <a:pt x="184" y="108"/>
                      <a:pt x="180" y="124"/>
                      <a:pt x="186" y="128"/>
                    </a:cubicBezTo>
                    <a:cubicBezTo>
                      <a:pt x="192" y="133"/>
                      <a:pt x="177" y="142"/>
                      <a:pt x="177" y="152"/>
                    </a:cubicBezTo>
                    <a:cubicBezTo>
                      <a:pt x="178" y="162"/>
                      <a:pt x="168" y="162"/>
                      <a:pt x="166" y="169"/>
                    </a:cubicBezTo>
                    <a:cubicBezTo>
                      <a:pt x="165" y="176"/>
                      <a:pt x="159" y="175"/>
                      <a:pt x="150" y="182"/>
                    </a:cubicBezTo>
                    <a:cubicBezTo>
                      <a:pt x="141" y="188"/>
                      <a:pt x="136" y="181"/>
                      <a:pt x="139" y="176"/>
                    </a:cubicBezTo>
                    <a:cubicBezTo>
                      <a:pt x="141" y="171"/>
                      <a:pt x="125" y="178"/>
                      <a:pt x="126" y="190"/>
                    </a:cubicBezTo>
                    <a:cubicBezTo>
                      <a:pt x="126" y="201"/>
                      <a:pt x="111" y="202"/>
                      <a:pt x="115" y="208"/>
                    </a:cubicBezTo>
                    <a:cubicBezTo>
                      <a:pt x="118" y="213"/>
                      <a:pt x="103" y="216"/>
                      <a:pt x="104" y="211"/>
                    </a:cubicBezTo>
                    <a:cubicBezTo>
                      <a:pt x="104" y="207"/>
                      <a:pt x="94" y="209"/>
                      <a:pt x="82" y="214"/>
                    </a:cubicBezTo>
                    <a:cubicBezTo>
                      <a:pt x="70" y="219"/>
                      <a:pt x="63" y="209"/>
                      <a:pt x="56" y="216"/>
                    </a:cubicBezTo>
                    <a:cubicBezTo>
                      <a:pt x="49" y="222"/>
                      <a:pt x="38" y="234"/>
                      <a:pt x="29" y="236"/>
                    </a:cubicBezTo>
                    <a:cubicBezTo>
                      <a:pt x="20" y="237"/>
                      <a:pt x="25" y="248"/>
                      <a:pt x="29" y="246"/>
                    </a:cubicBezTo>
                    <a:cubicBezTo>
                      <a:pt x="35" y="243"/>
                      <a:pt x="45" y="246"/>
                      <a:pt x="48" y="242"/>
                    </a:cubicBezTo>
                    <a:cubicBezTo>
                      <a:pt x="52" y="237"/>
                      <a:pt x="77" y="231"/>
                      <a:pt x="93" y="231"/>
                    </a:cubicBezTo>
                    <a:cubicBezTo>
                      <a:pt x="108" y="230"/>
                      <a:pt x="99" y="238"/>
                      <a:pt x="100" y="246"/>
                    </a:cubicBezTo>
                    <a:cubicBezTo>
                      <a:pt x="101" y="255"/>
                      <a:pt x="114" y="253"/>
                      <a:pt x="121" y="245"/>
                    </a:cubicBezTo>
                    <a:cubicBezTo>
                      <a:pt x="128" y="237"/>
                      <a:pt x="133" y="238"/>
                      <a:pt x="127" y="233"/>
                    </a:cubicBezTo>
                    <a:cubicBezTo>
                      <a:pt x="121" y="229"/>
                      <a:pt x="128" y="224"/>
                      <a:pt x="132" y="231"/>
                    </a:cubicBezTo>
                    <a:cubicBezTo>
                      <a:pt x="136" y="237"/>
                      <a:pt x="150" y="237"/>
                      <a:pt x="155" y="229"/>
                    </a:cubicBezTo>
                    <a:cubicBezTo>
                      <a:pt x="160" y="221"/>
                      <a:pt x="162" y="231"/>
                      <a:pt x="168" y="230"/>
                    </a:cubicBezTo>
                    <a:cubicBezTo>
                      <a:pt x="174" y="230"/>
                      <a:pt x="178" y="214"/>
                      <a:pt x="178" y="220"/>
                    </a:cubicBezTo>
                    <a:cubicBezTo>
                      <a:pt x="179" y="225"/>
                      <a:pt x="189" y="224"/>
                      <a:pt x="195" y="217"/>
                    </a:cubicBezTo>
                    <a:cubicBezTo>
                      <a:pt x="201" y="210"/>
                      <a:pt x="195" y="198"/>
                      <a:pt x="200" y="192"/>
                    </a:cubicBezTo>
                    <a:cubicBezTo>
                      <a:pt x="204" y="186"/>
                      <a:pt x="208" y="173"/>
                      <a:pt x="204" y="165"/>
                    </a:cubicBezTo>
                    <a:cubicBezTo>
                      <a:pt x="200" y="157"/>
                      <a:pt x="213" y="152"/>
                      <a:pt x="220" y="146"/>
                    </a:cubicBezTo>
                    <a:cubicBezTo>
                      <a:pt x="227" y="139"/>
                      <a:pt x="212" y="108"/>
                      <a:pt x="212" y="99"/>
                    </a:cubicBezTo>
                    <a:cubicBezTo>
                      <a:pt x="211" y="89"/>
                      <a:pt x="194" y="102"/>
                      <a:pt x="189" y="105"/>
                    </a:cubicBezTo>
                    <a:close/>
                    <a:moveTo>
                      <a:pt x="74" y="241"/>
                    </a:moveTo>
                    <a:cubicBezTo>
                      <a:pt x="72" y="246"/>
                      <a:pt x="66" y="244"/>
                      <a:pt x="58" y="245"/>
                    </a:cubicBezTo>
                    <a:cubicBezTo>
                      <a:pt x="49" y="247"/>
                      <a:pt x="49" y="267"/>
                      <a:pt x="55" y="269"/>
                    </a:cubicBezTo>
                    <a:cubicBezTo>
                      <a:pt x="60" y="270"/>
                      <a:pt x="63" y="270"/>
                      <a:pt x="65" y="264"/>
                    </a:cubicBezTo>
                    <a:cubicBezTo>
                      <a:pt x="67" y="258"/>
                      <a:pt x="75" y="256"/>
                      <a:pt x="80" y="258"/>
                    </a:cubicBezTo>
                    <a:cubicBezTo>
                      <a:pt x="85" y="261"/>
                      <a:pt x="92" y="250"/>
                      <a:pt x="92" y="243"/>
                    </a:cubicBezTo>
                    <a:cubicBezTo>
                      <a:pt x="92" y="235"/>
                      <a:pt x="77" y="235"/>
                      <a:pt x="74" y="241"/>
                    </a:cubicBezTo>
                    <a:close/>
                    <a:moveTo>
                      <a:pt x="38" y="261"/>
                    </a:moveTo>
                    <a:cubicBezTo>
                      <a:pt x="38" y="256"/>
                      <a:pt x="27" y="257"/>
                      <a:pt x="26" y="252"/>
                    </a:cubicBezTo>
                    <a:cubicBezTo>
                      <a:pt x="26" y="247"/>
                      <a:pt x="18" y="250"/>
                      <a:pt x="10" y="256"/>
                    </a:cubicBezTo>
                    <a:cubicBezTo>
                      <a:pt x="2" y="261"/>
                      <a:pt x="0" y="262"/>
                      <a:pt x="3" y="268"/>
                    </a:cubicBezTo>
                    <a:cubicBezTo>
                      <a:pt x="6" y="274"/>
                      <a:pt x="11" y="269"/>
                      <a:pt x="13" y="263"/>
                    </a:cubicBezTo>
                    <a:cubicBezTo>
                      <a:pt x="15" y="257"/>
                      <a:pt x="20" y="271"/>
                      <a:pt x="16" y="281"/>
                    </a:cubicBezTo>
                    <a:cubicBezTo>
                      <a:pt x="11" y="290"/>
                      <a:pt x="16" y="303"/>
                      <a:pt x="22" y="302"/>
                    </a:cubicBezTo>
                    <a:cubicBezTo>
                      <a:pt x="28" y="301"/>
                      <a:pt x="34" y="282"/>
                      <a:pt x="42" y="272"/>
                    </a:cubicBezTo>
                    <a:cubicBezTo>
                      <a:pt x="50" y="262"/>
                      <a:pt x="38" y="266"/>
                      <a:pt x="38" y="261"/>
                    </a:cubicBezTo>
                    <a:close/>
                  </a:path>
                </a:pathLst>
              </a:custGeom>
              <a:pattFill prst="wdUpDiag">
                <a:fgClr>
                  <a:srgbClr val="00B050"/>
                </a:fgClr>
                <a:bgClr>
                  <a:schemeClr val="bg1"/>
                </a:bgClr>
              </a:patt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73" name="Freeform 1715">
                <a:extLst>
                  <a:ext uri="{FF2B5EF4-FFF2-40B4-BE49-F238E27FC236}">
                    <a16:creationId xmlns:a16="http://schemas.microsoft.com/office/drawing/2014/main" id="{2458941C-0368-411D-8AFE-7C39C7E99974}"/>
                  </a:ext>
                </a:extLst>
              </p:cNvPr>
              <p:cNvSpPr>
                <a:spLocks noEditPoints="1"/>
              </p:cNvSpPr>
              <p:nvPr/>
            </p:nvSpPr>
            <p:spPr bwMode="auto">
              <a:xfrm>
                <a:off x="6407455" y="1972623"/>
                <a:ext cx="1360536" cy="919193"/>
              </a:xfrm>
              <a:custGeom>
                <a:avLst/>
                <a:gdLst>
                  <a:gd name="T0" fmla="*/ 1007 w 1060"/>
                  <a:gd name="T1" fmla="*/ 137 h 734"/>
                  <a:gd name="T2" fmla="*/ 956 w 1060"/>
                  <a:gd name="T3" fmla="*/ 99 h 734"/>
                  <a:gd name="T4" fmla="*/ 913 w 1060"/>
                  <a:gd name="T5" fmla="*/ 41 h 734"/>
                  <a:gd name="T6" fmla="*/ 852 w 1060"/>
                  <a:gd name="T7" fmla="*/ 2 h 734"/>
                  <a:gd name="T8" fmla="*/ 810 w 1060"/>
                  <a:gd name="T9" fmla="*/ 33 h 734"/>
                  <a:gd name="T10" fmla="*/ 775 w 1060"/>
                  <a:gd name="T11" fmla="*/ 85 h 734"/>
                  <a:gd name="T12" fmla="*/ 723 w 1060"/>
                  <a:gd name="T13" fmla="*/ 115 h 734"/>
                  <a:gd name="T14" fmla="*/ 755 w 1060"/>
                  <a:gd name="T15" fmla="*/ 136 h 734"/>
                  <a:gd name="T16" fmla="*/ 754 w 1060"/>
                  <a:gd name="T17" fmla="*/ 165 h 734"/>
                  <a:gd name="T18" fmla="*/ 662 w 1060"/>
                  <a:gd name="T19" fmla="*/ 199 h 734"/>
                  <a:gd name="T20" fmla="*/ 596 w 1060"/>
                  <a:gd name="T21" fmla="*/ 254 h 734"/>
                  <a:gd name="T22" fmla="*/ 494 w 1060"/>
                  <a:gd name="T23" fmla="*/ 260 h 734"/>
                  <a:gd name="T24" fmla="*/ 378 w 1060"/>
                  <a:gd name="T25" fmla="*/ 245 h 734"/>
                  <a:gd name="T26" fmla="*/ 329 w 1060"/>
                  <a:gd name="T27" fmla="*/ 196 h 734"/>
                  <a:gd name="T28" fmla="*/ 285 w 1060"/>
                  <a:gd name="T29" fmla="*/ 141 h 734"/>
                  <a:gd name="T30" fmla="*/ 241 w 1060"/>
                  <a:gd name="T31" fmla="*/ 102 h 734"/>
                  <a:gd name="T32" fmla="*/ 216 w 1060"/>
                  <a:gd name="T33" fmla="*/ 119 h 734"/>
                  <a:gd name="T34" fmla="*/ 174 w 1060"/>
                  <a:gd name="T35" fmla="*/ 151 h 734"/>
                  <a:gd name="T36" fmla="*/ 139 w 1060"/>
                  <a:gd name="T37" fmla="*/ 190 h 734"/>
                  <a:gd name="T38" fmla="*/ 123 w 1060"/>
                  <a:gd name="T39" fmla="*/ 235 h 734"/>
                  <a:gd name="T40" fmla="*/ 83 w 1060"/>
                  <a:gd name="T41" fmla="*/ 275 h 734"/>
                  <a:gd name="T42" fmla="*/ 31 w 1060"/>
                  <a:gd name="T43" fmla="*/ 291 h 734"/>
                  <a:gd name="T44" fmla="*/ 0 w 1060"/>
                  <a:gd name="T45" fmla="*/ 314 h 734"/>
                  <a:gd name="T46" fmla="*/ 24 w 1060"/>
                  <a:gd name="T47" fmla="*/ 364 h 734"/>
                  <a:gd name="T48" fmla="*/ 62 w 1060"/>
                  <a:gd name="T49" fmla="*/ 398 h 734"/>
                  <a:gd name="T50" fmla="*/ 94 w 1060"/>
                  <a:gd name="T51" fmla="*/ 388 h 734"/>
                  <a:gd name="T52" fmla="*/ 88 w 1060"/>
                  <a:gd name="T53" fmla="*/ 433 h 734"/>
                  <a:gd name="T54" fmla="*/ 89 w 1060"/>
                  <a:gd name="T55" fmla="*/ 476 h 734"/>
                  <a:gd name="T56" fmla="*/ 122 w 1060"/>
                  <a:gd name="T57" fmla="*/ 504 h 734"/>
                  <a:gd name="T58" fmla="*/ 217 w 1060"/>
                  <a:gd name="T59" fmla="*/ 543 h 734"/>
                  <a:gd name="T60" fmla="*/ 255 w 1060"/>
                  <a:gd name="T61" fmla="*/ 552 h 734"/>
                  <a:gd name="T62" fmla="*/ 287 w 1060"/>
                  <a:gd name="T63" fmla="*/ 544 h 734"/>
                  <a:gd name="T64" fmla="*/ 329 w 1060"/>
                  <a:gd name="T65" fmla="*/ 533 h 734"/>
                  <a:gd name="T66" fmla="*/ 381 w 1060"/>
                  <a:gd name="T67" fmla="*/ 533 h 734"/>
                  <a:gd name="T68" fmla="*/ 410 w 1060"/>
                  <a:gd name="T69" fmla="*/ 552 h 734"/>
                  <a:gd name="T70" fmla="*/ 401 w 1060"/>
                  <a:gd name="T71" fmla="*/ 619 h 734"/>
                  <a:gd name="T72" fmla="*/ 430 w 1060"/>
                  <a:gd name="T73" fmla="*/ 656 h 734"/>
                  <a:gd name="T74" fmla="*/ 467 w 1060"/>
                  <a:gd name="T75" fmla="*/ 674 h 734"/>
                  <a:gd name="T76" fmla="*/ 495 w 1060"/>
                  <a:gd name="T77" fmla="*/ 645 h 734"/>
                  <a:gd name="T78" fmla="*/ 551 w 1060"/>
                  <a:gd name="T79" fmla="*/ 642 h 734"/>
                  <a:gd name="T80" fmla="*/ 588 w 1060"/>
                  <a:gd name="T81" fmla="*/ 665 h 734"/>
                  <a:gd name="T82" fmla="*/ 616 w 1060"/>
                  <a:gd name="T83" fmla="*/ 688 h 734"/>
                  <a:gd name="T84" fmla="*/ 697 w 1060"/>
                  <a:gd name="T85" fmla="*/ 646 h 734"/>
                  <a:gd name="T86" fmla="*/ 759 w 1060"/>
                  <a:gd name="T87" fmla="*/ 613 h 734"/>
                  <a:gd name="T88" fmla="*/ 790 w 1060"/>
                  <a:gd name="T89" fmla="*/ 577 h 734"/>
                  <a:gd name="T90" fmla="*/ 819 w 1060"/>
                  <a:gd name="T91" fmla="*/ 540 h 734"/>
                  <a:gd name="T92" fmla="*/ 826 w 1060"/>
                  <a:gd name="T93" fmla="*/ 506 h 734"/>
                  <a:gd name="T94" fmla="*/ 817 w 1060"/>
                  <a:gd name="T95" fmla="*/ 480 h 734"/>
                  <a:gd name="T96" fmla="*/ 812 w 1060"/>
                  <a:gd name="T97" fmla="*/ 454 h 734"/>
                  <a:gd name="T98" fmla="*/ 791 w 1060"/>
                  <a:gd name="T99" fmla="*/ 395 h 734"/>
                  <a:gd name="T100" fmla="*/ 839 w 1060"/>
                  <a:gd name="T101" fmla="*/ 367 h 734"/>
                  <a:gd name="T102" fmla="*/ 778 w 1060"/>
                  <a:gd name="T103" fmla="*/ 350 h 734"/>
                  <a:gd name="T104" fmla="*/ 802 w 1060"/>
                  <a:gd name="T105" fmla="*/ 301 h 734"/>
                  <a:gd name="T106" fmla="*/ 829 w 1060"/>
                  <a:gd name="T107" fmla="*/ 327 h 734"/>
                  <a:gd name="T108" fmla="*/ 908 w 1060"/>
                  <a:gd name="T109" fmla="*/ 282 h 734"/>
                  <a:gd name="T110" fmla="*/ 949 w 1060"/>
                  <a:gd name="T111" fmla="*/ 263 h 734"/>
                  <a:gd name="T112" fmla="*/ 992 w 1060"/>
                  <a:gd name="T113" fmla="*/ 247 h 734"/>
                  <a:gd name="T114" fmla="*/ 996 w 1060"/>
                  <a:gd name="T115" fmla="*/ 200 h 734"/>
                  <a:gd name="T116" fmla="*/ 1045 w 1060"/>
                  <a:gd name="T117" fmla="*/ 168 h 734"/>
                  <a:gd name="T118" fmla="*/ 808 w 1060"/>
                  <a:gd name="T119" fmla="*/ 655 h 734"/>
                  <a:gd name="T120" fmla="*/ 595 w 1060"/>
                  <a:gd name="T121" fmla="*/ 720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60" h="734">
                    <a:moveTo>
                      <a:pt x="1054" y="131"/>
                    </a:moveTo>
                    <a:cubicBezTo>
                      <a:pt x="1055" y="122"/>
                      <a:pt x="1044" y="125"/>
                      <a:pt x="1040" y="127"/>
                    </a:cubicBezTo>
                    <a:cubicBezTo>
                      <a:pt x="1036" y="130"/>
                      <a:pt x="1026" y="127"/>
                      <a:pt x="1023" y="134"/>
                    </a:cubicBezTo>
                    <a:cubicBezTo>
                      <a:pt x="1020" y="140"/>
                      <a:pt x="1014" y="136"/>
                      <a:pt x="1007" y="137"/>
                    </a:cubicBezTo>
                    <a:cubicBezTo>
                      <a:pt x="1000" y="138"/>
                      <a:pt x="989" y="135"/>
                      <a:pt x="990" y="130"/>
                    </a:cubicBezTo>
                    <a:cubicBezTo>
                      <a:pt x="990" y="126"/>
                      <a:pt x="986" y="121"/>
                      <a:pt x="986" y="115"/>
                    </a:cubicBezTo>
                    <a:cubicBezTo>
                      <a:pt x="987" y="110"/>
                      <a:pt x="979" y="112"/>
                      <a:pt x="974" y="107"/>
                    </a:cubicBezTo>
                    <a:cubicBezTo>
                      <a:pt x="969" y="102"/>
                      <a:pt x="958" y="98"/>
                      <a:pt x="956" y="99"/>
                    </a:cubicBezTo>
                    <a:cubicBezTo>
                      <a:pt x="954" y="100"/>
                      <a:pt x="948" y="93"/>
                      <a:pt x="939" y="93"/>
                    </a:cubicBezTo>
                    <a:cubicBezTo>
                      <a:pt x="930" y="92"/>
                      <a:pt x="931" y="87"/>
                      <a:pt x="932" y="83"/>
                    </a:cubicBezTo>
                    <a:cubicBezTo>
                      <a:pt x="933" y="79"/>
                      <a:pt x="925" y="68"/>
                      <a:pt x="923" y="62"/>
                    </a:cubicBezTo>
                    <a:cubicBezTo>
                      <a:pt x="922" y="55"/>
                      <a:pt x="915" y="54"/>
                      <a:pt x="913" y="41"/>
                    </a:cubicBezTo>
                    <a:cubicBezTo>
                      <a:pt x="910" y="27"/>
                      <a:pt x="903" y="31"/>
                      <a:pt x="904" y="25"/>
                    </a:cubicBezTo>
                    <a:cubicBezTo>
                      <a:pt x="906" y="18"/>
                      <a:pt x="895" y="15"/>
                      <a:pt x="893" y="12"/>
                    </a:cubicBezTo>
                    <a:cubicBezTo>
                      <a:pt x="890" y="8"/>
                      <a:pt x="879" y="9"/>
                      <a:pt x="872" y="5"/>
                    </a:cubicBezTo>
                    <a:cubicBezTo>
                      <a:pt x="864" y="1"/>
                      <a:pt x="859" y="4"/>
                      <a:pt x="852" y="2"/>
                    </a:cubicBezTo>
                    <a:cubicBezTo>
                      <a:pt x="844" y="0"/>
                      <a:pt x="828" y="4"/>
                      <a:pt x="826" y="4"/>
                    </a:cubicBezTo>
                    <a:cubicBezTo>
                      <a:pt x="824" y="4"/>
                      <a:pt x="810" y="2"/>
                      <a:pt x="803" y="12"/>
                    </a:cubicBezTo>
                    <a:cubicBezTo>
                      <a:pt x="796" y="21"/>
                      <a:pt x="802" y="21"/>
                      <a:pt x="805" y="21"/>
                    </a:cubicBezTo>
                    <a:cubicBezTo>
                      <a:pt x="808" y="21"/>
                      <a:pt x="809" y="30"/>
                      <a:pt x="810" y="33"/>
                    </a:cubicBezTo>
                    <a:cubicBezTo>
                      <a:pt x="811" y="37"/>
                      <a:pt x="805" y="41"/>
                      <a:pt x="802" y="42"/>
                    </a:cubicBezTo>
                    <a:cubicBezTo>
                      <a:pt x="800" y="43"/>
                      <a:pt x="792" y="55"/>
                      <a:pt x="791" y="59"/>
                    </a:cubicBezTo>
                    <a:cubicBezTo>
                      <a:pt x="790" y="63"/>
                      <a:pt x="782" y="74"/>
                      <a:pt x="783" y="77"/>
                    </a:cubicBezTo>
                    <a:cubicBezTo>
                      <a:pt x="784" y="81"/>
                      <a:pt x="779" y="85"/>
                      <a:pt x="775" y="85"/>
                    </a:cubicBezTo>
                    <a:cubicBezTo>
                      <a:pt x="771" y="86"/>
                      <a:pt x="761" y="93"/>
                      <a:pt x="758" y="94"/>
                    </a:cubicBezTo>
                    <a:cubicBezTo>
                      <a:pt x="755" y="95"/>
                      <a:pt x="743" y="93"/>
                      <a:pt x="741" y="89"/>
                    </a:cubicBezTo>
                    <a:cubicBezTo>
                      <a:pt x="741" y="88"/>
                      <a:pt x="739" y="87"/>
                      <a:pt x="737" y="86"/>
                    </a:cubicBezTo>
                    <a:cubicBezTo>
                      <a:pt x="723" y="115"/>
                      <a:pt x="723" y="115"/>
                      <a:pt x="723" y="115"/>
                    </a:cubicBezTo>
                    <a:cubicBezTo>
                      <a:pt x="722" y="124"/>
                      <a:pt x="722" y="124"/>
                      <a:pt x="722" y="124"/>
                    </a:cubicBezTo>
                    <a:cubicBezTo>
                      <a:pt x="722" y="124"/>
                      <a:pt x="713" y="126"/>
                      <a:pt x="720" y="133"/>
                    </a:cubicBezTo>
                    <a:cubicBezTo>
                      <a:pt x="727" y="140"/>
                      <a:pt x="728" y="134"/>
                      <a:pt x="738" y="134"/>
                    </a:cubicBezTo>
                    <a:cubicBezTo>
                      <a:pt x="748" y="134"/>
                      <a:pt x="753" y="142"/>
                      <a:pt x="755" y="136"/>
                    </a:cubicBezTo>
                    <a:cubicBezTo>
                      <a:pt x="757" y="130"/>
                      <a:pt x="766" y="127"/>
                      <a:pt x="772" y="134"/>
                    </a:cubicBezTo>
                    <a:cubicBezTo>
                      <a:pt x="778" y="141"/>
                      <a:pt x="796" y="152"/>
                      <a:pt x="795" y="158"/>
                    </a:cubicBezTo>
                    <a:cubicBezTo>
                      <a:pt x="794" y="163"/>
                      <a:pt x="783" y="162"/>
                      <a:pt x="776" y="160"/>
                    </a:cubicBezTo>
                    <a:cubicBezTo>
                      <a:pt x="770" y="158"/>
                      <a:pt x="761" y="165"/>
                      <a:pt x="754" y="165"/>
                    </a:cubicBezTo>
                    <a:cubicBezTo>
                      <a:pt x="747" y="165"/>
                      <a:pt x="739" y="167"/>
                      <a:pt x="732" y="174"/>
                    </a:cubicBezTo>
                    <a:cubicBezTo>
                      <a:pt x="725" y="180"/>
                      <a:pt x="727" y="187"/>
                      <a:pt x="716" y="188"/>
                    </a:cubicBezTo>
                    <a:cubicBezTo>
                      <a:pt x="706" y="190"/>
                      <a:pt x="702" y="188"/>
                      <a:pt x="690" y="196"/>
                    </a:cubicBezTo>
                    <a:cubicBezTo>
                      <a:pt x="679" y="204"/>
                      <a:pt x="666" y="201"/>
                      <a:pt x="662" y="199"/>
                    </a:cubicBezTo>
                    <a:cubicBezTo>
                      <a:pt x="657" y="196"/>
                      <a:pt x="649" y="195"/>
                      <a:pt x="645" y="203"/>
                    </a:cubicBezTo>
                    <a:cubicBezTo>
                      <a:pt x="640" y="211"/>
                      <a:pt x="650" y="215"/>
                      <a:pt x="649" y="224"/>
                    </a:cubicBezTo>
                    <a:cubicBezTo>
                      <a:pt x="648" y="233"/>
                      <a:pt x="637" y="230"/>
                      <a:pt x="628" y="241"/>
                    </a:cubicBezTo>
                    <a:cubicBezTo>
                      <a:pt x="619" y="251"/>
                      <a:pt x="604" y="255"/>
                      <a:pt x="596" y="254"/>
                    </a:cubicBezTo>
                    <a:cubicBezTo>
                      <a:pt x="588" y="253"/>
                      <a:pt x="571" y="249"/>
                      <a:pt x="556" y="255"/>
                    </a:cubicBezTo>
                    <a:cubicBezTo>
                      <a:pt x="541" y="262"/>
                      <a:pt x="531" y="272"/>
                      <a:pt x="525" y="271"/>
                    </a:cubicBezTo>
                    <a:cubicBezTo>
                      <a:pt x="520" y="270"/>
                      <a:pt x="520" y="263"/>
                      <a:pt x="512" y="265"/>
                    </a:cubicBezTo>
                    <a:cubicBezTo>
                      <a:pt x="504" y="266"/>
                      <a:pt x="499" y="263"/>
                      <a:pt x="494" y="260"/>
                    </a:cubicBezTo>
                    <a:cubicBezTo>
                      <a:pt x="488" y="257"/>
                      <a:pt x="483" y="262"/>
                      <a:pt x="474" y="255"/>
                    </a:cubicBezTo>
                    <a:cubicBezTo>
                      <a:pt x="465" y="249"/>
                      <a:pt x="449" y="250"/>
                      <a:pt x="442" y="249"/>
                    </a:cubicBezTo>
                    <a:cubicBezTo>
                      <a:pt x="436" y="247"/>
                      <a:pt x="410" y="249"/>
                      <a:pt x="400" y="247"/>
                    </a:cubicBezTo>
                    <a:cubicBezTo>
                      <a:pt x="391" y="246"/>
                      <a:pt x="379" y="250"/>
                      <a:pt x="378" y="245"/>
                    </a:cubicBezTo>
                    <a:cubicBezTo>
                      <a:pt x="377" y="241"/>
                      <a:pt x="370" y="237"/>
                      <a:pt x="367" y="227"/>
                    </a:cubicBezTo>
                    <a:cubicBezTo>
                      <a:pt x="365" y="217"/>
                      <a:pt x="360" y="213"/>
                      <a:pt x="354" y="212"/>
                    </a:cubicBezTo>
                    <a:cubicBezTo>
                      <a:pt x="348" y="211"/>
                      <a:pt x="348" y="205"/>
                      <a:pt x="342" y="204"/>
                    </a:cubicBezTo>
                    <a:cubicBezTo>
                      <a:pt x="340" y="204"/>
                      <a:pt x="337" y="196"/>
                      <a:pt x="329" y="196"/>
                    </a:cubicBezTo>
                    <a:cubicBezTo>
                      <a:pt x="321" y="196"/>
                      <a:pt x="294" y="193"/>
                      <a:pt x="290" y="187"/>
                    </a:cubicBezTo>
                    <a:cubicBezTo>
                      <a:pt x="286" y="180"/>
                      <a:pt x="294" y="179"/>
                      <a:pt x="294" y="172"/>
                    </a:cubicBezTo>
                    <a:cubicBezTo>
                      <a:pt x="294" y="166"/>
                      <a:pt x="298" y="157"/>
                      <a:pt x="295" y="154"/>
                    </a:cubicBezTo>
                    <a:cubicBezTo>
                      <a:pt x="291" y="152"/>
                      <a:pt x="286" y="146"/>
                      <a:pt x="285" y="141"/>
                    </a:cubicBezTo>
                    <a:cubicBezTo>
                      <a:pt x="284" y="136"/>
                      <a:pt x="276" y="129"/>
                      <a:pt x="270" y="129"/>
                    </a:cubicBezTo>
                    <a:cubicBezTo>
                      <a:pt x="264" y="128"/>
                      <a:pt x="260" y="125"/>
                      <a:pt x="254" y="120"/>
                    </a:cubicBezTo>
                    <a:cubicBezTo>
                      <a:pt x="249" y="115"/>
                      <a:pt x="244" y="116"/>
                      <a:pt x="242" y="104"/>
                    </a:cubicBezTo>
                    <a:cubicBezTo>
                      <a:pt x="241" y="103"/>
                      <a:pt x="241" y="103"/>
                      <a:pt x="241" y="102"/>
                    </a:cubicBezTo>
                    <a:cubicBezTo>
                      <a:pt x="239" y="102"/>
                      <a:pt x="236" y="101"/>
                      <a:pt x="234" y="101"/>
                    </a:cubicBezTo>
                    <a:cubicBezTo>
                      <a:pt x="233" y="101"/>
                      <a:pt x="231" y="100"/>
                      <a:pt x="230" y="98"/>
                    </a:cubicBezTo>
                    <a:cubicBezTo>
                      <a:pt x="228" y="103"/>
                      <a:pt x="223" y="105"/>
                      <a:pt x="223" y="109"/>
                    </a:cubicBezTo>
                    <a:cubicBezTo>
                      <a:pt x="223" y="114"/>
                      <a:pt x="222" y="119"/>
                      <a:pt x="216" y="119"/>
                    </a:cubicBezTo>
                    <a:cubicBezTo>
                      <a:pt x="210" y="119"/>
                      <a:pt x="205" y="123"/>
                      <a:pt x="204" y="132"/>
                    </a:cubicBezTo>
                    <a:cubicBezTo>
                      <a:pt x="204" y="141"/>
                      <a:pt x="209" y="143"/>
                      <a:pt x="207" y="146"/>
                    </a:cubicBezTo>
                    <a:cubicBezTo>
                      <a:pt x="204" y="150"/>
                      <a:pt x="194" y="154"/>
                      <a:pt x="190" y="153"/>
                    </a:cubicBezTo>
                    <a:cubicBezTo>
                      <a:pt x="187" y="151"/>
                      <a:pt x="180" y="152"/>
                      <a:pt x="174" y="151"/>
                    </a:cubicBezTo>
                    <a:cubicBezTo>
                      <a:pt x="168" y="150"/>
                      <a:pt x="164" y="143"/>
                      <a:pt x="162" y="151"/>
                    </a:cubicBezTo>
                    <a:cubicBezTo>
                      <a:pt x="160" y="159"/>
                      <a:pt x="148" y="183"/>
                      <a:pt x="151" y="185"/>
                    </a:cubicBezTo>
                    <a:cubicBezTo>
                      <a:pt x="154" y="188"/>
                      <a:pt x="156" y="193"/>
                      <a:pt x="151" y="193"/>
                    </a:cubicBezTo>
                    <a:cubicBezTo>
                      <a:pt x="146" y="193"/>
                      <a:pt x="141" y="193"/>
                      <a:pt x="139" y="190"/>
                    </a:cubicBezTo>
                    <a:cubicBezTo>
                      <a:pt x="136" y="188"/>
                      <a:pt x="128" y="194"/>
                      <a:pt x="122" y="193"/>
                    </a:cubicBezTo>
                    <a:cubicBezTo>
                      <a:pt x="119" y="193"/>
                      <a:pt x="108" y="198"/>
                      <a:pt x="112" y="200"/>
                    </a:cubicBezTo>
                    <a:cubicBezTo>
                      <a:pt x="116" y="202"/>
                      <a:pt x="116" y="212"/>
                      <a:pt x="116" y="216"/>
                    </a:cubicBezTo>
                    <a:cubicBezTo>
                      <a:pt x="116" y="220"/>
                      <a:pt x="124" y="231"/>
                      <a:pt x="123" y="235"/>
                    </a:cubicBezTo>
                    <a:cubicBezTo>
                      <a:pt x="121" y="239"/>
                      <a:pt x="114" y="243"/>
                      <a:pt x="114" y="248"/>
                    </a:cubicBezTo>
                    <a:cubicBezTo>
                      <a:pt x="114" y="254"/>
                      <a:pt x="115" y="258"/>
                      <a:pt x="112" y="259"/>
                    </a:cubicBezTo>
                    <a:cubicBezTo>
                      <a:pt x="110" y="261"/>
                      <a:pt x="101" y="264"/>
                      <a:pt x="97" y="267"/>
                    </a:cubicBezTo>
                    <a:cubicBezTo>
                      <a:pt x="92" y="270"/>
                      <a:pt x="85" y="270"/>
                      <a:pt x="83" y="275"/>
                    </a:cubicBezTo>
                    <a:cubicBezTo>
                      <a:pt x="81" y="280"/>
                      <a:pt x="77" y="284"/>
                      <a:pt x="69" y="283"/>
                    </a:cubicBezTo>
                    <a:cubicBezTo>
                      <a:pt x="62" y="282"/>
                      <a:pt x="58" y="281"/>
                      <a:pt x="53" y="288"/>
                    </a:cubicBezTo>
                    <a:cubicBezTo>
                      <a:pt x="47" y="294"/>
                      <a:pt x="46" y="291"/>
                      <a:pt x="42" y="295"/>
                    </a:cubicBezTo>
                    <a:cubicBezTo>
                      <a:pt x="38" y="298"/>
                      <a:pt x="34" y="292"/>
                      <a:pt x="31" y="291"/>
                    </a:cubicBezTo>
                    <a:cubicBezTo>
                      <a:pt x="28" y="290"/>
                      <a:pt x="24" y="295"/>
                      <a:pt x="21" y="295"/>
                    </a:cubicBezTo>
                    <a:cubicBezTo>
                      <a:pt x="18" y="295"/>
                      <a:pt x="15" y="300"/>
                      <a:pt x="11" y="301"/>
                    </a:cubicBezTo>
                    <a:cubicBezTo>
                      <a:pt x="7" y="302"/>
                      <a:pt x="3" y="301"/>
                      <a:pt x="3" y="306"/>
                    </a:cubicBezTo>
                    <a:cubicBezTo>
                      <a:pt x="3" y="308"/>
                      <a:pt x="2" y="312"/>
                      <a:pt x="0" y="314"/>
                    </a:cubicBezTo>
                    <a:cubicBezTo>
                      <a:pt x="0" y="314"/>
                      <a:pt x="0" y="314"/>
                      <a:pt x="0" y="314"/>
                    </a:cubicBezTo>
                    <a:cubicBezTo>
                      <a:pt x="3" y="330"/>
                      <a:pt x="3" y="330"/>
                      <a:pt x="3" y="330"/>
                    </a:cubicBezTo>
                    <a:cubicBezTo>
                      <a:pt x="3" y="330"/>
                      <a:pt x="20" y="335"/>
                      <a:pt x="21" y="341"/>
                    </a:cubicBezTo>
                    <a:cubicBezTo>
                      <a:pt x="21" y="346"/>
                      <a:pt x="24" y="364"/>
                      <a:pt x="24" y="364"/>
                    </a:cubicBezTo>
                    <a:cubicBezTo>
                      <a:pt x="24" y="364"/>
                      <a:pt x="24" y="364"/>
                      <a:pt x="24" y="364"/>
                    </a:cubicBezTo>
                    <a:cubicBezTo>
                      <a:pt x="30" y="370"/>
                      <a:pt x="40" y="375"/>
                      <a:pt x="40" y="378"/>
                    </a:cubicBezTo>
                    <a:cubicBezTo>
                      <a:pt x="40" y="380"/>
                      <a:pt x="40" y="387"/>
                      <a:pt x="49" y="391"/>
                    </a:cubicBezTo>
                    <a:cubicBezTo>
                      <a:pt x="54" y="393"/>
                      <a:pt x="59" y="396"/>
                      <a:pt x="62" y="398"/>
                    </a:cubicBezTo>
                    <a:cubicBezTo>
                      <a:pt x="63" y="397"/>
                      <a:pt x="63" y="396"/>
                      <a:pt x="63" y="396"/>
                    </a:cubicBezTo>
                    <a:cubicBezTo>
                      <a:pt x="70" y="396"/>
                      <a:pt x="70" y="396"/>
                      <a:pt x="70" y="396"/>
                    </a:cubicBezTo>
                    <a:cubicBezTo>
                      <a:pt x="70" y="396"/>
                      <a:pt x="72" y="397"/>
                      <a:pt x="74" y="399"/>
                    </a:cubicBezTo>
                    <a:cubicBezTo>
                      <a:pt x="76" y="394"/>
                      <a:pt x="88" y="387"/>
                      <a:pt x="94" y="388"/>
                    </a:cubicBezTo>
                    <a:cubicBezTo>
                      <a:pt x="101" y="388"/>
                      <a:pt x="116" y="400"/>
                      <a:pt x="114" y="405"/>
                    </a:cubicBezTo>
                    <a:cubicBezTo>
                      <a:pt x="113" y="409"/>
                      <a:pt x="102" y="424"/>
                      <a:pt x="97" y="426"/>
                    </a:cubicBezTo>
                    <a:cubicBezTo>
                      <a:pt x="95" y="426"/>
                      <a:pt x="92" y="426"/>
                      <a:pt x="89" y="426"/>
                    </a:cubicBezTo>
                    <a:cubicBezTo>
                      <a:pt x="89" y="429"/>
                      <a:pt x="88" y="431"/>
                      <a:pt x="88" y="433"/>
                    </a:cubicBezTo>
                    <a:cubicBezTo>
                      <a:pt x="88" y="436"/>
                      <a:pt x="94" y="442"/>
                      <a:pt x="98" y="448"/>
                    </a:cubicBezTo>
                    <a:cubicBezTo>
                      <a:pt x="101" y="454"/>
                      <a:pt x="92" y="458"/>
                      <a:pt x="87" y="454"/>
                    </a:cubicBezTo>
                    <a:cubicBezTo>
                      <a:pt x="83" y="450"/>
                      <a:pt x="80" y="458"/>
                      <a:pt x="83" y="462"/>
                    </a:cubicBezTo>
                    <a:cubicBezTo>
                      <a:pt x="86" y="465"/>
                      <a:pt x="85" y="475"/>
                      <a:pt x="89" y="476"/>
                    </a:cubicBezTo>
                    <a:cubicBezTo>
                      <a:pt x="94" y="477"/>
                      <a:pt x="99" y="486"/>
                      <a:pt x="104" y="486"/>
                    </a:cubicBezTo>
                    <a:cubicBezTo>
                      <a:pt x="110" y="486"/>
                      <a:pt x="115" y="495"/>
                      <a:pt x="115" y="495"/>
                    </a:cubicBezTo>
                    <a:cubicBezTo>
                      <a:pt x="115" y="495"/>
                      <a:pt x="122" y="500"/>
                      <a:pt x="122" y="503"/>
                    </a:cubicBezTo>
                    <a:cubicBezTo>
                      <a:pt x="122" y="503"/>
                      <a:pt x="122" y="504"/>
                      <a:pt x="122" y="504"/>
                    </a:cubicBezTo>
                    <a:cubicBezTo>
                      <a:pt x="128" y="503"/>
                      <a:pt x="132" y="503"/>
                      <a:pt x="133" y="501"/>
                    </a:cubicBezTo>
                    <a:cubicBezTo>
                      <a:pt x="133" y="498"/>
                      <a:pt x="141" y="498"/>
                      <a:pt x="147" y="503"/>
                    </a:cubicBezTo>
                    <a:cubicBezTo>
                      <a:pt x="152" y="509"/>
                      <a:pt x="175" y="523"/>
                      <a:pt x="183" y="530"/>
                    </a:cubicBezTo>
                    <a:cubicBezTo>
                      <a:pt x="191" y="536"/>
                      <a:pt x="210" y="544"/>
                      <a:pt x="217" y="543"/>
                    </a:cubicBezTo>
                    <a:cubicBezTo>
                      <a:pt x="223" y="543"/>
                      <a:pt x="230" y="548"/>
                      <a:pt x="240" y="548"/>
                    </a:cubicBezTo>
                    <a:cubicBezTo>
                      <a:pt x="241" y="548"/>
                      <a:pt x="243" y="548"/>
                      <a:pt x="244" y="548"/>
                    </a:cubicBezTo>
                    <a:cubicBezTo>
                      <a:pt x="245" y="546"/>
                      <a:pt x="248" y="546"/>
                      <a:pt x="250" y="543"/>
                    </a:cubicBezTo>
                    <a:cubicBezTo>
                      <a:pt x="252" y="539"/>
                      <a:pt x="257" y="547"/>
                      <a:pt x="255" y="552"/>
                    </a:cubicBezTo>
                    <a:cubicBezTo>
                      <a:pt x="255" y="555"/>
                      <a:pt x="255" y="558"/>
                      <a:pt x="256" y="560"/>
                    </a:cubicBezTo>
                    <a:cubicBezTo>
                      <a:pt x="258" y="558"/>
                      <a:pt x="259" y="556"/>
                      <a:pt x="260" y="553"/>
                    </a:cubicBezTo>
                    <a:cubicBezTo>
                      <a:pt x="264" y="544"/>
                      <a:pt x="269" y="545"/>
                      <a:pt x="273" y="542"/>
                    </a:cubicBezTo>
                    <a:cubicBezTo>
                      <a:pt x="276" y="539"/>
                      <a:pt x="280" y="540"/>
                      <a:pt x="287" y="544"/>
                    </a:cubicBezTo>
                    <a:cubicBezTo>
                      <a:pt x="294" y="548"/>
                      <a:pt x="297" y="540"/>
                      <a:pt x="308" y="550"/>
                    </a:cubicBezTo>
                    <a:cubicBezTo>
                      <a:pt x="310" y="549"/>
                      <a:pt x="312" y="548"/>
                      <a:pt x="314" y="548"/>
                    </a:cubicBezTo>
                    <a:cubicBezTo>
                      <a:pt x="316" y="548"/>
                      <a:pt x="319" y="543"/>
                      <a:pt x="322" y="540"/>
                    </a:cubicBezTo>
                    <a:cubicBezTo>
                      <a:pt x="326" y="536"/>
                      <a:pt x="325" y="532"/>
                      <a:pt x="329" y="533"/>
                    </a:cubicBezTo>
                    <a:cubicBezTo>
                      <a:pt x="333" y="534"/>
                      <a:pt x="335" y="528"/>
                      <a:pt x="344" y="523"/>
                    </a:cubicBezTo>
                    <a:cubicBezTo>
                      <a:pt x="353" y="518"/>
                      <a:pt x="361" y="526"/>
                      <a:pt x="365" y="522"/>
                    </a:cubicBezTo>
                    <a:cubicBezTo>
                      <a:pt x="369" y="519"/>
                      <a:pt x="374" y="518"/>
                      <a:pt x="374" y="521"/>
                    </a:cubicBezTo>
                    <a:cubicBezTo>
                      <a:pt x="374" y="525"/>
                      <a:pt x="380" y="529"/>
                      <a:pt x="381" y="533"/>
                    </a:cubicBezTo>
                    <a:cubicBezTo>
                      <a:pt x="382" y="537"/>
                      <a:pt x="390" y="538"/>
                      <a:pt x="391" y="538"/>
                    </a:cubicBezTo>
                    <a:cubicBezTo>
                      <a:pt x="393" y="538"/>
                      <a:pt x="394" y="537"/>
                      <a:pt x="394" y="537"/>
                    </a:cubicBezTo>
                    <a:cubicBezTo>
                      <a:pt x="399" y="534"/>
                      <a:pt x="406" y="537"/>
                      <a:pt x="406" y="542"/>
                    </a:cubicBezTo>
                    <a:cubicBezTo>
                      <a:pt x="406" y="546"/>
                      <a:pt x="406" y="552"/>
                      <a:pt x="410" y="552"/>
                    </a:cubicBezTo>
                    <a:cubicBezTo>
                      <a:pt x="413" y="552"/>
                      <a:pt x="417" y="552"/>
                      <a:pt x="417" y="560"/>
                    </a:cubicBezTo>
                    <a:cubicBezTo>
                      <a:pt x="417" y="569"/>
                      <a:pt x="420" y="579"/>
                      <a:pt x="413" y="586"/>
                    </a:cubicBezTo>
                    <a:cubicBezTo>
                      <a:pt x="405" y="593"/>
                      <a:pt x="397" y="607"/>
                      <a:pt x="398" y="611"/>
                    </a:cubicBezTo>
                    <a:cubicBezTo>
                      <a:pt x="400" y="615"/>
                      <a:pt x="396" y="622"/>
                      <a:pt x="401" y="619"/>
                    </a:cubicBezTo>
                    <a:cubicBezTo>
                      <a:pt x="407" y="617"/>
                      <a:pt x="419" y="619"/>
                      <a:pt x="417" y="622"/>
                    </a:cubicBezTo>
                    <a:cubicBezTo>
                      <a:pt x="415" y="625"/>
                      <a:pt x="418" y="636"/>
                      <a:pt x="423" y="637"/>
                    </a:cubicBezTo>
                    <a:cubicBezTo>
                      <a:pt x="428" y="637"/>
                      <a:pt x="431" y="640"/>
                      <a:pt x="430" y="645"/>
                    </a:cubicBezTo>
                    <a:cubicBezTo>
                      <a:pt x="428" y="649"/>
                      <a:pt x="425" y="656"/>
                      <a:pt x="430" y="656"/>
                    </a:cubicBezTo>
                    <a:cubicBezTo>
                      <a:pt x="434" y="656"/>
                      <a:pt x="440" y="656"/>
                      <a:pt x="439" y="661"/>
                    </a:cubicBezTo>
                    <a:cubicBezTo>
                      <a:pt x="439" y="666"/>
                      <a:pt x="442" y="670"/>
                      <a:pt x="450" y="667"/>
                    </a:cubicBezTo>
                    <a:cubicBezTo>
                      <a:pt x="455" y="665"/>
                      <a:pt x="457" y="663"/>
                      <a:pt x="458" y="665"/>
                    </a:cubicBezTo>
                    <a:cubicBezTo>
                      <a:pt x="461" y="665"/>
                      <a:pt x="462" y="672"/>
                      <a:pt x="467" y="674"/>
                    </a:cubicBezTo>
                    <a:cubicBezTo>
                      <a:pt x="472" y="675"/>
                      <a:pt x="470" y="662"/>
                      <a:pt x="468" y="660"/>
                    </a:cubicBezTo>
                    <a:cubicBezTo>
                      <a:pt x="466" y="658"/>
                      <a:pt x="468" y="649"/>
                      <a:pt x="470" y="651"/>
                    </a:cubicBezTo>
                    <a:cubicBezTo>
                      <a:pt x="472" y="653"/>
                      <a:pt x="479" y="651"/>
                      <a:pt x="482" y="646"/>
                    </a:cubicBezTo>
                    <a:cubicBezTo>
                      <a:pt x="486" y="642"/>
                      <a:pt x="493" y="650"/>
                      <a:pt x="495" y="645"/>
                    </a:cubicBezTo>
                    <a:cubicBezTo>
                      <a:pt x="498" y="640"/>
                      <a:pt x="504" y="649"/>
                      <a:pt x="511" y="645"/>
                    </a:cubicBezTo>
                    <a:cubicBezTo>
                      <a:pt x="517" y="642"/>
                      <a:pt x="520" y="648"/>
                      <a:pt x="523" y="643"/>
                    </a:cubicBezTo>
                    <a:cubicBezTo>
                      <a:pt x="525" y="638"/>
                      <a:pt x="534" y="632"/>
                      <a:pt x="537" y="634"/>
                    </a:cubicBezTo>
                    <a:cubicBezTo>
                      <a:pt x="539" y="636"/>
                      <a:pt x="540" y="640"/>
                      <a:pt x="551" y="642"/>
                    </a:cubicBezTo>
                    <a:cubicBezTo>
                      <a:pt x="562" y="643"/>
                      <a:pt x="556" y="649"/>
                      <a:pt x="556" y="652"/>
                    </a:cubicBezTo>
                    <a:cubicBezTo>
                      <a:pt x="556" y="656"/>
                      <a:pt x="569" y="665"/>
                      <a:pt x="573" y="665"/>
                    </a:cubicBezTo>
                    <a:cubicBezTo>
                      <a:pt x="574" y="665"/>
                      <a:pt x="576" y="666"/>
                      <a:pt x="577" y="668"/>
                    </a:cubicBezTo>
                    <a:cubicBezTo>
                      <a:pt x="580" y="666"/>
                      <a:pt x="586" y="669"/>
                      <a:pt x="588" y="665"/>
                    </a:cubicBezTo>
                    <a:cubicBezTo>
                      <a:pt x="589" y="661"/>
                      <a:pt x="595" y="662"/>
                      <a:pt x="597" y="666"/>
                    </a:cubicBezTo>
                    <a:cubicBezTo>
                      <a:pt x="600" y="670"/>
                      <a:pt x="602" y="670"/>
                      <a:pt x="608" y="666"/>
                    </a:cubicBezTo>
                    <a:cubicBezTo>
                      <a:pt x="613" y="661"/>
                      <a:pt x="615" y="670"/>
                      <a:pt x="612" y="673"/>
                    </a:cubicBezTo>
                    <a:cubicBezTo>
                      <a:pt x="609" y="676"/>
                      <a:pt x="611" y="684"/>
                      <a:pt x="616" y="688"/>
                    </a:cubicBezTo>
                    <a:cubicBezTo>
                      <a:pt x="621" y="693"/>
                      <a:pt x="622" y="686"/>
                      <a:pt x="621" y="681"/>
                    </a:cubicBezTo>
                    <a:cubicBezTo>
                      <a:pt x="620" y="676"/>
                      <a:pt x="629" y="672"/>
                      <a:pt x="646" y="666"/>
                    </a:cubicBezTo>
                    <a:cubicBezTo>
                      <a:pt x="662" y="661"/>
                      <a:pt x="680" y="649"/>
                      <a:pt x="680" y="646"/>
                    </a:cubicBezTo>
                    <a:cubicBezTo>
                      <a:pt x="680" y="643"/>
                      <a:pt x="692" y="651"/>
                      <a:pt x="697" y="646"/>
                    </a:cubicBezTo>
                    <a:cubicBezTo>
                      <a:pt x="703" y="642"/>
                      <a:pt x="723" y="642"/>
                      <a:pt x="728" y="642"/>
                    </a:cubicBezTo>
                    <a:cubicBezTo>
                      <a:pt x="733" y="641"/>
                      <a:pt x="733" y="637"/>
                      <a:pt x="738" y="632"/>
                    </a:cubicBezTo>
                    <a:cubicBezTo>
                      <a:pt x="744" y="628"/>
                      <a:pt x="742" y="626"/>
                      <a:pt x="749" y="624"/>
                    </a:cubicBezTo>
                    <a:cubicBezTo>
                      <a:pt x="755" y="622"/>
                      <a:pt x="759" y="617"/>
                      <a:pt x="759" y="613"/>
                    </a:cubicBezTo>
                    <a:cubicBezTo>
                      <a:pt x="759" y="610"/>
                      <a:pt x="771" y="609"/>
                      <a:pt x="771" y="606"/>
                    </a:cubicBezTo>
                    <a:cubicBezTo>
                      <a:pt x="771" y="602"/>
                      <a:pt x="780" y="601"/>
                      <a:pt x="780" y="597"/>
                    </a:cubicBezTo>
                    <a:cubicBezTo>
                      <a:pt x="780" y="593"/>
                      <a:pt x="785" y="594"/>
                      <a:pt x="787" y="591"/>
                    </a:cubicBezTo>
                    <a:cubicBezTo>
                      <a:pt x="790" y="588"/>
                      <a:pt x="785" y="578"/>
                      <a:pt x="790" y="577"/>
                    </a:cubicBezTo>
                    <a:cubicBezTo>
                      <a:pt x="794" y="576"/>
                      <a:pt x="788" y="571"/>
                      <a:pt x="787" y="569"/>
                    </a:cubicBezTo>
                    <a:cubicBezTo>
                      <a:pt x="787" y="566"/>
                      <a:pt x="795" y="566"/>
                      <a:pt x="800" y="563"/>
                    </a:cubicBezTo>
                    <a:cubicBezTo>
                      <a:pt x="804" y="560"/>
                      <a:pt x="807" y="555"/>
                      <a:pt x="808" y="551"/>
                    </a:cubicBezTo>
                    <a:cubicBezTo>
                      <a:pt x="808" y="546"/>
                      <a:pt x="816" y="541"/>
                      <a:pt x="819" y="540"/>
                    </a:cubicBezTo>
                    <a:cubicBezTo>
                      <a:pt x="822" y="539"/>
                      <a:pt x="824" y="531"/>
                      <a:pt x="823" y="526"/>
                    </a:cubicBezTo>
                    <a:cubicBezTo>
                      <a:pt x="822" y="520"/>
                      <a:pt x="829" y="521"/>
                      <a:pt x="826" y="519"/>
                    </a:cubicBezTo>
                    <a:cubicBezTo>
                      <a:pt x="822" y="516"/>
                      <a:pt x="827" y="510"/>
                      <a:pt x="833" y="508"/>
                    </a:cubicBezTo>
                    <a:cubicBezTo>
                      <a:pt x="839" y="506"/>
                      <a:pt x="829" y="503"/>
                      <a:pt x="826" y="506"/>
                    </a:cubicBezTo>
                    <a:cubicBezTo>
                      <a:pt x="822" y="509"/>
                      <a:pt x="819" y="498"/>
                      <a:pt x="816" y="502"/>
                    </a:cubicBezTo>
                    <a:cubicBezTo>
                      <a:pt x="813" y="506"/>
                      <a:pt x="804" y="500"/>
                      <a:pt x="809" y="499"/>
                    </a:cubicBezTo>
                    <a:cubicBezTo>
                      <a:pt x="815" y="497"/>
                      <a:pt x="824" y="491"/>
                      <a:pt x="828" y="490"/>
                    </a:cubicBezTo>
                    <a:cubicBezTo>
                      <a:pt x="832" y="488"/>
                      <a:pt x="822" y="480"/>
                      <a:pt x="817" y="480"/>
                    </a:cubicBezTo>
                    <a:cubicBezTo>
                      <a:pt x="812" y="480"/>
                      <a:pt x="807" y="468"/>
                      <a:pt x="802" y="468"/>
                    </a:cubicBezTo>
                    <a:cubicBezTo>
                      <a:pt x="796" y="468"/>
                      <a:pt x="806" y="465"/>
                      <a:pt x="812" y="468"/>
                    </a:cubicBezTo>
                    <a:cubicBezTo>
                      <a:pt x="818" y="471"/>
                      <a:pt x="825" y="474"/>
                      <a:pt x="827" y="471"/>
                    </a:cubicBezTo>
                    <a:cubicBezTo>
                      <a:pt x="830" y="468"/>
                      <a:pt x="817" y="458"/>
                      <a:pt x="812" y="454"/>
                    </a:cubicBezTo>
                    <a:cubicBezTo>
                      <a:pt x="808" y="451"/>
                      <a:pt x="812" y="446"/>
                      <a:pt x="809" y="444"/>
                    </a:cubicBezTo>
                    <a:cubicBezTo>
                      <a:pt x="806" y="442"/>
                      <a:pt x="800" y="428"/>
                      <a:pt x="798" y="422"/>
                    </a:cubicBezTo>
                    <a:cubicBezTo>
                      <a:pt x="796" y="416"/>
                      <a:pt x="785" y="415"/>
                      <a:pt x="782" y="411"/>
                    </a:cubicBezTo>
                    <a:cubicBezTo>
                      <a:pt x="780" y="407"/>
                      <a:pt x="783" y="398"/>
                      <a:pt x="791" y="395"/>
                    </a:cubicBezTo>
                    <a:cubicBezTo>
                      <a:pt x="799" y="391"/>
                      <a:pt x="795" y="385"/>
                      <a:pt x="799" y="385"/>
                    </a:cubicBezTo>
                    <a:cubicBezTo>
                      <a:pt x="803" y="386"/>
                      <a:pt x="806" y="385"/>
                      <a:pt x="809" y="379"/>
                    </a:cubicBezTo>
                    <a:cubicBezTo>
                      <a:pt x="812" y="373"/>
                      <a:pt x="816" y="376"/>
                      <a:pt x="819" y="373"/>
                    </a:cubicBezTo>
                    <a:cubicBezTo>
                      <a:pt x="822" y="370"/>
                      <a:pt x="835" y="370"/>
                      <a:pt x="839" y="367"/>
                    </a:cubicBezTo>
                    <a:cubicBezTo>
                      <a:pt x="844" y="364"/>
                      <a:pt x="835" y="354"/>
                      <a:pt x="829" y="356"/>
                    </a:cubicBezTo>
                    <a:cubicBezTo>
                      <a:pt x="823" y="358"/>
                      <a:pt x="816" y="355"/>
                      <a:pt x="812" y="349"/>
                    </a:cubicBezTo>
                    <a:cubicBezTo>
                      <a:pt x="808" y="343"/>
                      <a:pt x="797" y="360"/>
                      <a:pt x="789" y="364"/>
                    </a:cubicBezTo>
                    <a:cubicBezTo>
                      <a:pt x="780" y="368"/>
                      <a:pt x="775" y="357"/>
                      <a:pt x="778" y="350"/>
                    </a:cubicBezTo>
                    <a:cubicBezTo>
                      <a:pt x="781" y="343"/>
                      <a:pt x="771" y="343"/>
                      <a:pt x="759" y="344"/>
                    </a:cubicBezTo>
                    <a:cubicBezTo>
                      <a:pt x="748" y="345"/>
                      <a:pt x="752" y="323"/>
                      <a:pt x="759" y="322"/>
                    </a:cubicBezTo>
                    <a:cubicBezTo>
                      <a:pt x="766" y="321"/>
                      <a:pt x="777" y="329"/>
                      <a:pt x="781" y="316"/>
                    </a:cubicBezTo>
                    <a:cubicBezTo>
                      <a:pt x="785" y="303"/>
                      <a:pt x="792" y="313"/>
                      <a:pt x="802" y="301"/>
                    </a:cubicBezTo>
                    <a:cubicBezTo>
                      <a:pt x="812" y="290"/>
                      <a:pt x="823" y="283"/>
                      <a:pt x="832" y="290"/>
                    </a:cubicBezTo>
                    <a:cubicBezTo>
                      <a:pt x="840" y="296"/>
                      <a:pt x="822" y="307"/>
                      <a:pt x="820" y="314"/>
                    </a:cubicBezTo>
                    <a:cubicBezTo>
                      <a:pt x="817" y="320"/>
                      <a:pt x="822" y="322"/>
                      <a:pt x="817" y="327"/>
                    </a:cubicBezTo>
                    <a:cubicBezTo>
                      <a:pt x="812" y="332"/>
                      <a:pt x="819" y="333"/>
                      <a:pt x="829" y="327"/>
                    </a:cubicBezTo>
                    <a:cubicBezTo>
                      <a:pt x="839" y="320"/>
                      <a:pt x="852" y="312"/>
                      <a:pt x="862" y="309"/>
                    </a:cubicBezTo>
                    <a:cubicBezTo>
                      <a:pt x="864" y="307"/>
                      <a:pt x="867" y="307"/>
                      <a:pt x="870" y="307"/>
                    </a:cubicBezTo>
                    <a:cubicBezTo>
                      <a:pt x="872" y="304"/>
                      <a:pt x="873" y="301"/>
                      <a:pt x="875" y="300"/>
                    </a:cubicBezTo>
                    <a:cubicBezTo>
                      <a:pt x="882" y="296"/>
                      <a:pt x="905" y="286"/>
                      <a:pt x="908" y="282"/>
                    </a:cubicBezTo>
                    <a:cubicBezTo>
                      <a:pt x="912" y="277"/>
                      <a:pt x="915" y="269"/>
                      <a:pt x="920" y="269"/>
                    </a:cubicBezTo>
                    <a:cubicBezTo>
                      <a:pt x="924" y="269"/>
                      <a:pt x="924" y="274"/>
                      <a:pt x="931" y="274"/>
                    </a:cubicBezTo>
                    <a:cubicBezTo>
                      <a:pt x="938" y="274"/>
                      <a:pt x="946" y="276"/>
                      <a:pt x="942" y="270"/>
                    </a:cubicBezTo>
                    <a:cubicBezTo>
                      <a:pt x="939" y="265"/>
                      <a:pt x="941" y="265"/>
                      <a:pt x="949" y="263"/>
                    </a:cubicBezTo>
                    <a:cubicBezTo>
                      <a:pt x="957" y="262"/>
                      <a:pt x="956" y="254"/>
                      <a:pt x="962" y="254"/>
                    </a:cubicBezTo>
                    <a:cubicBezTo>
                      <a:pt x="967" y="254"/>
                      <a:pt x="966" y="241"/>
                      <a:pt x="972" y="241"/>
                    </a:cubicBezTo>
                    <a:cubicBezTo>
                      <a:pt x="978" y="241"/>
                      <a:pt x="980" y="249"/>
                      <a:pt x="987" y="246"/>
                    </a:cubicBezTo>
                    <a:cubicBezTo>
                      <a:pt x="988" y="246"/>
                      <a:pt x="990" y="246"/>
                      <a:pt x="992" y="247"/>
                    </a:cubicBezTo>
                    <a:cubicBezTo>
                      <a:pt x="993" y="246"/>
                      <a:pt x="994" y="245"/>
                      <a:pt x="996" y="244"/>
                    </a:cubicBezTo>
                    <a:cubicBezTo>
                      <a:pt x="995" y="237"/>
                      <a:pt x="996" y="230"/>
                      <a:pt x="995" y="227"/>
                    </a:cubicBezTo>
                    <a:cubicBezTo>
                      <a:pt x="992" y="221"/>
                      <a:pt x="995" y="216"/>
                      <a:pt x="994" y="212"/>
                    </a:cubicBezTo>
                    <a:cubicBezTo>
                      <a:pt x="993" y="209"/>
                      <a:pt x="992" y="200"/>
                      <a:pt x="996" y="200"/>
                    </a:cubicBezTo>
                    <a:cubicBezTo>
                      <a:pt x="1000" y="200"/>
                      <a:pt x="1006" y="189"/>
                      <a:pt x="1011" y="193"/>
                    </a:cubicBezTo>
                    <a:cubicBezTo>
                      <a:pt x="1016" y="197"/>
                      <a:pt x="1026" y="198"/>
                      <a:pt x="1026" y="193"/>
                    </a:cubicBezTo>
                    <a:cubicBezTo>
                      <a:pt x="1026" y="188"/>
                      <a:pt x="1034" y="188"/>
                      <a:pt x="1035" y="182"/>
                    </a:cubicBezTo>
                    <a:cubicBezTo>
                      <a:pt x="1036" y="175"/>
                      <a:pt x="1044" y="174"/>
                      <a:pt x="1045" y="168"/>
                    </a:cubicBezTo>
                    <a:cubicBezTo>
                      <a:pt x="1047" y="162"/>
                      <a:pt x="1049" y="149"/>
                      <a:pt x="1055" y="146"/>
                    </a:cubicBezTo>
                    <a:cubicBezTo>
                      <a:pt x="1060" y="142"/>
                      <a:pt x="1054" y="140"/>
                      <a:pt x="1054" y="131"/>
                    </a:cubicBezTo>
                    <a:close/>
                    <a:moveTo>
                      <a:pt x="798" y="625"/>
                    </a:moveTo>
                    <a:cubicBezTo>
                      <a:pt x="793" y="646"/>
                      <a:pt x="806" y="656"/>
                      <a:pt x="808" y="655"/>
                    </a:cubicBezTo>
                    <a:cubicBezTo>
                      <a:pt x="813" y="651"/>
                      <a:pt x="834" y="607"/>
                      <a:pt x="830" y="600"/>
                    </a:cubicBezTo>
                    <a:cubicBezTo>
                      <a:pt x="825" y="594"/>
                      <a:pt x="804" y="604"/>
                      <a:pt x="798" y="625"/>
                    </a:cubicBezTo>
                    <a:close/>
                    <a:moveTo>
                      <a:pt x="612" y="696"/>
                    </a:moveTo>
                    <a:cubicBezTo>
                      <a:pt x="606" y="696"/>
                      <a:pt x="588" y="706"/>
                      <a:pt x="595" y="720"/>
                    </a:cubicBezTo>
                    <a:cubicBezTo>
                      <a:pt x="602" y="734"/>
                      <a:pt x="624" y="724"/>
                      <a:pt x="625" y="718"/>
                    </a:cubicBezTo>
                    <a:cubicBezTo>
                      <a:pt x="625" y="712"/>
                      <a:pt x="636" y="702"/>
                      <a:pt x="634" y="697"/>
                    </a:cubicBezTo>
                    <a:cubicBezTo>
                      <a:pt x="633" y="694"/>
                      <a:pt x="619" y="696"/>
                      <a:pt x="612" y="696"/>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Intel Clear"/>
                  <a:ea typeface="+mn-ea"/>
                  <a:cs typeface="+mn-cs"/>
                </a:endParaRPr>
              </a:p>
            </p:txBody>
          </p:sp>
          <p:sp>
            <p:nvSpPr>
              <p:cNvPr id="174" name="Freeform 1716">
                <a:extLst>
                  <a:ext uri="{FF2B5EF4-FFF2-40B4-BE49-F238E27FC236}">
                    <a16:creationId xmlns:a16="http://schemas.microsoft.com/office/drawing/2014/main" id="{AD6E4A95-8BAC-4548-B659-985D8EDF1723}"/>
                  </a:ext>
                </a:extLst>
              </p:cNvPr>
              <p:cNvSpPr>
                <a:spLocks noEditPoints="1"/>
              </p:cNvSpPr>
              <p:nvPr/>
            </p:nvSpPr>
            <p:spPr bwMode="auto">
              <a:xfrm>
                <a:off x="7369436" y="2873471"/>
                <a:ext cx="217495" cy="298460"/>
              </a:xfrm>
              <a:custGeom>
                <a:avLst/>
                <a:gdLst>
                  <a:gd name="T0" fmla="*/ 90 w 170"/>
                  <a:gd name="T1" fmla="*/ 92 h 238"/>
                  <a:gd name="T2" fmla="*/ 111 w 170"/>
                  <a:gd name="T3" fmla="*/ 107 h 238"/>
                  <a:gd name="T4" fmla="*/ 117 w 170"/>
                  <a:gd name="T5" fmla="*/ 123 h 238"/>
                  <a:gd name="T6" fmla="*/ 124 w 170"/>
                  <a:gd name="T7" fmla="*/ 131 h 238"/>
                  <a:gd name="T8" fmla="*/ 133 w 170"/>
                  <a:gd name="T9" fmla="*/ 153 h 238"/>
                  <a:gd name="T10" fmla="*/ 139 w 170"/>
                  <a:gd name="T11" fmla="*/ 148 h 238"/>
                  <a:gd name="T12" fmla="*/ 146 w 170"/>
                  <a:gd name="T13" fmla="*/ 137 h 238"/>
                  <a:gd name="T14" fmla="*/ 142 w 170"/>
                  <a:gd name="T15" fmla="*/ 116 h 238"/>
                  <a:gd name="T16" fmla="*/ 122 w 170"/>
                  <a:gd name="T17" fmla="*/ 102 h 238"/>
                  <a:gd name="T18" fmla="*/ 110 w 170"/>
                  <a:gd name="T19" fmla="*/ 86 h 238"/>
                  <a:gd name="T20" fmla="*/ 85 w 170"/>
                  <a:gd name="T21" fmla="*/ 82 h 238"/>
                  <a:gd name="T22" fmla="*/ 76 w 170"/>
                  <a:gd name="T23" fmla="*/ 66 h 238"/>
                  <a:gd name="T24" fmla="*/ 88 w 170"/>
                  <a:gd name="T25" fmla="*/ 41 h 238"/>
                  <a:gd name="T26" fmla="*/ 87 w 170"/>
                  <a:gd name="T27" fmla="*/ 12 h 238"/>
                  <a:gd name="T28" fmla="*/ 84 w 170"/>
                  <a:gd name="T29" fmla="*/ 6 h 238"/>
                  <a:gd name="T30" fmla="*/ 59 w 170"/>
                  <a:gd name="T31" fmla="*/ 4 h 238"/>
                  <a:gd name="T32" fmla="*/ 55 w 170"/>
                  <a:gd name="T33" fmla="*/ 45 h 238"/>
                  <a:gd name="T34" fmla="*/ 47 w 170"/>
                  <a:gd name="T35" fmla="*/ 43 h 238"/>
                  <a:gd name="T36" fmla="*/ 51 w 170"/>
                  <a:gd name="T37" fmla="*/ 67 h 238"/>
                  <a:gd name="T38" fmla="*/ 56 w 170"/>
                  <a:gd name="T39" fmla="*/ 81 h 238"/>
                  <a:gd name="T40" fmla="*/ 74 w 170"/>
                  <a:gd name="T41" fmla="*/ 86 h 238"/>
                  <a:gd name="T42" fmla="*/ 90 w 170"/>
                  <a:gd name="T43" fmla="*/ 92 h 238"/>
                  <a:gd name="T44" fmla="*/ 57 w 170"/>
                  <a:gd name="T45" fmla="*/ 96 h 238"/>
                  <a:gd name="T46" fmla="*/ 73 w 170"/>
                  <a:gd name="T47" fmla="*/ 115 h 238"/>
                  <a:gd name="T48" fmla="*/ 57 w 170"/>
                  <a:gd name="T49" fmla="*/ 96 h 238"/>
                  <a:gd name="T50" fmla="*/ 86 w 170"/>
                  <a:gd name="T51" fmla="*/ 147 h 238"/>
                  <a:gd name="T52" fmla="*/ 95 w 170"/>
                  <a:gd name="T53" fmla="*/ 142 h 238"/>
                  <a:gd name="T54" fmla="*/ 97 w 170"/>
                  <a:gd name="T55" fmla="*/ 156 h 238"/>
                  <a:gd name="T56" fmla="*/ 99 w 170"/>
                  <a:gd name="T57" fmla="*/ 175 h 238"/>
                  <a:gd name="T58" fmla="*/ 118 w 170"/>
                  <a:gd name="T59" fmla="*/ 147 h 238"/>
                  <a:gd name="T60" fmla="*/ 111 w 170"/>
                  <a:gd name="T61" fmla="*/ 144 h 238"/>
                  <a:gd name="T62" fmla="*/ 85 w 170"/>
                  <a:gd name="T63" fmla="*/ 123 h 238"/>
                  <a:gd name="T64" fmla="*/ 86 w 170"/>
                  <a:gd name="T65" fmla="*/ 147 h 238"/>
                  <a:gd name="T66" fmla="*/ 24 w 170"/>
                  <a:gd name="T67" fmla="*/ 157 h 238"/>
                  <a:gd name="T68" fmla="*/ 2 w 170"/>
                  <a:gd name="T69" fmla="*/ 186 h 238"/>
                  <a:gd name="T70" fmla="*/ 34 w 170"/>
                  <a:gd name="T71" fmla="*/ 156 h 238"/>
                  <a:gd name="T72" fmla="*/ 38 w 170"/>
                  <a:gd name="T73" fmla="*/ 137 h 238"/>
                  <a:gd name="T74" fmla="*/ 24 w 170"/>
                  <a:gd name="T75" fmla="*/ 157 h 238"/>
                  <a:gd name="T76" fmla="*/ 117 w 170"/>
                  <a:gd name="T77" fmla="*/ 167 h 238"/>
                  <a:gd name="T78" fmla="*/ 130 w 170"/>
                  <a:gd name="T79" fmla="*/ 159 h 238"/>
                  <a:gd name="T80" fmla="*/ 117 w 170"/>
                  <a:gd name="T81" fmla="*/ 167 h 238"/>
                  <a:gd name="T82" fmla="*/ 164 w 170"/>
                  <a:gd name="T83" fmla="*/ 208 h 238"/>
                  <a:gd name="T84" fmla="*/ 160 w 170"/>
                  <a:gd name="T85" fmla="*/ 169 h 238"/>
                  <a:gd name="T86" fmla="*/ 147 w 170"/>
                  <a:gd name="T87" fmla="*/ 168 h 238"/>
                  <a:gd name="T88" fmla="*/ 137 w 170"/>
                  <a:gd name="T89" fmla="*/ 177 h 238"/>
                  <a:gd name="T90" fmla="*/ 127 w 170"/>
                  <a:gd name="T91" fmla="*/ 185 h 238"/>
                  <a:gd name="T92" fmla="*/ 111 w 170"/>
                  <a:gd name="T93" fmla="*/ 181 h 238"/>
                  <a:gd name="T94" fmla="*/ 91 w 170"/>
                  <a:gd name="T95" fmla="*/ 193 h 238"/>
                  <a:gd name="T96" fmla="*/ 84 w 170"/>
                  <a:gd name="T97" fmla="*/ 212 h 238"/>
                  <a:gd name="T98" fmla="*/ 100 w 170"/>
                  <a:gd name="T99" fmla="*/ 203 h 238"/>
                  <a:gd name="T100" fmla="*/ 113 w 170"/>
                  <a:gd name="T101" fmla="*/ 198 h 238"/>
                  <a:gd name="T102" fmla="*/ 128 w 170"/>
                  <a:gd name="T103" fmla="*/ 229 h 238"/>
                  <a:gd name="T104" fmla="*/ 146 w 170"/>
                  <a:gd name="T105" fmla="*/ 238 h 238"/>
                  <a:gd name="T106" fmla="*/ 145 w 170"/>
                  <a:gd name="T107" fmla="*/ 216 h 238"/>
                  <a:gd name="T108" fmla="*/ 164 w 170"/>
                  <a:gd name="T109" fmla="*/ 208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0" h="238">
                    <a:moveTo>
                      <a:pt x="90" y="92"/>
                    </a:moveTo>
                    <a:cubicBezTo>
                      <a:pt x="100" y="90"/>
                      <a:pt x="113" y="103"/>
                      <a:pt x="111" y="107"/>
                    </a:cubicBezTo>
                    <a:cubicBezTo>
                      <a:pt x="109" y="112"/>
                      <a:pt x="112" y="127"/>
                      <a:pt x="117" y="123"/>
                    </a:cubicBezTo>
                    <a:cubicBezTo>
                      <a:pt x="121" y="119"/>
                      <a:pt x="129" y="124"/>
                      <a:pt x="124" y="131"/>
                    </a:cubicBezTo>
                    <a:cubicBezTo>
                      <a:pt x="119" y="137"/>
                      <a:pt x="131" y="144"/>
                      <a:pt x="133" y="153"/>
                    </a:cubicBezTo>
                    <a:cubicBezTo>
                      <a:pt x="134" y="161"/>
                      <a:pt x="140" y="154"/>
                      <a:pt x="139" y="148"/>
                    </a:cubicBezTo>
                    <a:cubicBezTo>
                      <a:pt x="137" y="142"/>
                      <a:pt x="140" y="142"/>
                      <a:pt x="146" y="137"/>
                    </a:cubicBezTo>
                    <a:cubicBezTo>
                      <a:pt x="153" y="133"/>
                      <a:pt x="146" y="125"/>
                      <a:pt x="142" y="116"/>
                    </a:cubicBezTo>
                    <a:cubicBezTo>
                      <a:pt x="137" y="107"/>
                      <a:pt x="122" y="110"/>
                      <a:pt x="122" y="102"/>
                    </a:cubicBezTo>
                    <a:cubicBezTo>
                      <a:pt x="122" y="94"/>
                      <a:pt x="110" y="91"/>
                      <a:pt x="110" y="86"/>
                    </a:cubicBezTo>
                    <a:cubicBezTo>
                      <a:pt x="109" y="82"/>
                      <a:pt x="94" y="77"/>
                      <a:pt x="85" y="82"/>
                    </a:cubicBezTo>
                    <a:cubicBezTo>
                      <a:pt x="76" y="87"/>
                      <a:pt x="83" y="73"/>
                      <a:pt x="76" y="66"/>
                    </a:cubicBezTo>
                    <a:cubicBezTo>
                      <a:pt x="70" y="59"/>
                      <a:pt x="81" y="49"/>
                      <a:pt x="88" y="41"/>
                    </a:cubicBezTo>
                    <a:cubicBezTo>
                      <a:pt x="96" y="33"/>
                      <a:pt x="86" y="19"/>
                      <a:pt x="87" y="12"/>
                    </a:cubicBezTo>
                    <a:cubicBezTo>
                      <a:pt x="88" y="6"/>
                      <a:pt x="88" y="4"/>
                      <a:pt x="84" y="6"/>
                    </a:cubicBezTo>
                    <a:cubicBezTo>
                      <a:pt x="81" y="8"/>
                      <a:pt x="65" y="0"/>
                      <a:pt x="59" y="4"/>
                    </a:cubicBezTo>
                    <a:cubicBezTo>
                      <a:pt x="52" y="8"/>
                      <a:pt x="58" y="43"/>
                      <a:pt x="55" y="45"/>
                    </a:cubicBezTo>
                    <a:cubicBezTo>
                      <a:pt x="52" y="48"/>
                      <a:pt x="48" y="40"/>
                      <a:pt x="47" y="43"/>
                    </a:cubicBezTo>
                    <a:cubicBezTo>
                      <a:pt x="45" y="48"/>
                      <a:pt x="47" y="67"/>
                      <a:pt x="51" y="67"/>
                    </a:cubicBezTo>
                    <a:cubicBezTo>
                      <a:pt x="56" y="67"/>
                      <a:pt x="59" y="72"/>
                      <a:pt x="56" y="81"/>
                    </a:cubicBezTo>
                    <a:cubicBezTo>
                      <a:pt x="53" y="89"/>
                      <a:pt x="64" y="90"/>
                      <a:pt x="74" y="86"/>
                    </a:cubicBezTo>
                    <a:cubicBezTo>
                      <a:pt x="84" y="83"/>
                      <a:pt x="80" y="93"/>
                      <a:pt x="90" y="92"/>
                    </a:cubicBezTo>
                    <a:close/>
                    <a:moveTo>
                      <a:pt x="57" y="96"/>
                    </a:moveTo>
                    <a:cubicBezTo>
                      <a:pt x="58" y="104"/>
                      <a:pt x="62" y="119"/>
                      <a:pt x="73" y="115"/>
                    </a:cubicBezTo>
                    <a:cubicBezTo>
                      <a:pt x="85" y="111"/>
                      <a:pt x="56" y="91"/>
                      <a:pt x="57" y="96"/>
                    </a:cubicBezTo>
                    <a:close/>
                    <a:moveTo>
                      <a:pt x="86" y="147"/>
                    </a:moveTo>
                    <a:cubicBezTo>
                      <a:pt x="88" y="146"/>
                      <a:pt x="95" y="147"/>
                      <a:pt x="95" y="142"/>
                    </a:cubicBezTo>
                    <a:cubicBezTo>
                      <a:pt x="96" y="136"/>
                      <a:pt x="101" y="151"/>
                      <a:pt x="97" y="156"/>
                    </a:cubicBezTo>
                    <a:cubicBezTo>
                      <a:pt x="92" y="160"/>
                      <a:pt x="92" y="173"/>
                      <a:pt x="99" y="175"/>
                    </a:cubicBezTo>
                    <a:cubicBezTo>
                      <a:pt x="107" y="177"/>
                      <a:pt x="120" y="152"/>
                      <a:pt x="118" y="147"/>
                    </a:cubicBezTo>
                    <a:cubicBezTo>
                      <a:pt x="116" y="142"/>
                      <a:pt x="110" y="150"/>
                      <a:pt x="111" y="144"/>
                    </a:cubicBezTo>
                    <a:cubicBezTo>
                      <a:pt x="113" y="137"/>
                      <a:pt x="93" y="121"/>
                      <a:pt x="85" y="123"/>
                    </a:cubicBezTo>
                    <a:cubicBezTo>
                      <a:pt x="77" y="124"/>
                      <a:pt x="80" y="148"/>
                      <a:pt x="86" y="147"/>
                    </a:cubicBezTo>
                    <a:close/>
                    <a:moveTo>
                      <a:pt x="24" y="157"/>
                    </a:moveTo>
                    <a:cubicBezTo>
                      <a:pt x="17" y="166"/>
                      <a:pt x="0" y="182"/>
                      <a:pt x="2" y="186"/>
                    </a:cubicBezTo>
                    <a:cubicBezTo>
                      <a:pt x="5" y="192"/>
                      <a:pt x="24" y="163"/>
                      <a:pt x="34" y="156"/>
                    </a:cubicBezTo>
                    <a:cubicBezTo>
                      <a:pt x="43" y="149"/>
                      <a:pt x="42" y="144"/>
                      <a:pt x="38" y="137"/>
                    </a:cubicBezTo>
                    <a:cubicBezTo>
                      <a:pt x="35" y="131"/>
                      <a:pt x="32" y="147"/>
                      <a:pt x="24" y="157"/>
                    </a:cubicBezTo>
                    <a:close/>
                    <a:moveTo>
                      <a:pt x="117" y="167"/>
                    </a:moveTo>
                    <a:cubicBezTo>
                      <a:pt x="119" y="172"/>
                      <a:pt x="134" y="164"/>
                      <a:pt x="130" y="159"/>
                    </a:cubicBezTo>
                    <a:cubicBezTo>
                      <a:pt x="126" y="154"/>
                      <a:pt x="116" y="163"/>
                      <a:pt x="117" y="167"/>
                    </a:cubicBezTo>
                    <a:close/>
                    <a:moveTo>
                      <a:pt x="164" y="208"/>
                    </a:moveTo>
                    <a:cubicBezTo>
                      <a:pt x="170" y="201"/>
                      <a:pt x="160" y="181"/>
                      <a:pt x="160" y="169"/>
                    </a:cubicBezTo>
                    <a:cubicBezTo>
                      <a:pt x="160" y="156"/>
                      <a:pt x="143" y="160"/>
                      <a:pt x="147" y="168"/>
                    </a:cubicBezTo>
                    <a:cubicBezTo>
                      <a:pt x="152" y="176"/>
                      <a:pt x="139" y="169"/>
                      <a:pt x="137" y="177"/>
                    </a:cubicBezTo>
                    <a:cubicBezTo>
                      <a:pt x="136" y="185"/>
                      <a:pt x="127" y="179"/>
                      <a:pt x="127" y="185"/>
                    </a:cubicBezTo>
                    <a:cubicBezTo>
                      <a:pt x="128" y="191"/>
                      <a:pt x="117" y="185"/>
                      <a:pt x="111" y="181"/>
                    </a:cubicBezTo>
                    <a:cubicBezTo>
                      <a:pt x="106" y="178"/>
                      <a:pt x="99" y="191"/>
                      <a:pt x="91" y="193"/>
                    </a:cubicBezTo>
                    <a:cubicBezTo>
                      <a:pt x="83" y="195"/>
                      <a:pt x="79" y="212"/>
                      <a:pt x="84" y="212"/>
                    </a:cubicBezTo>
                    <a:cubicBezTo>
                      <a:pt x="91" y="211"/>
                      <a:pt x="94" y="203"/>
                      <a:pt x="100" y="203"/>
                    </a:cubicBezTo>
                    <a:cubicBezTo>
                      <a:pt x="106" y="204"/>
                      <a:pt x="104" y="197"/>
                      <a:pt x="113" y="198"/>
                    </a:cubicBezTo>
                    <a:cubicBezTo>
                      <a:pt x="122" y="200"/>
                      <a:pt x="116" y="227"/>
                      <a:pt x="128" y="229"/>
                    </a:cubicBezTo>
                    <a:cubicBezTo>
                      <a:pt x="140" y="231"/>
                      <a:pt x="140" y="238"/>
                      <a:pt x="146" y="238"/>
                    </a:cubicBezTo>
                    <a:cubicBezTo>
                      <a:pt x="152" y="238"/>
                      <a:pt x="145" y="221"/>
                      <a:pt x="145" y="216"/>
                    </a:cubicBezTo>
                    <a:cubicBezTo>
                      <a:pt x="146" y="210"/>
                      <a:pt x="158" y="215"/>
                      <a:pt x="164" y="208"/>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75" name="Freeform 1717">
                <a:extLst>
                  <a:ext uri="{FF2B5EF4-FFF2-40B4-BE49-F238E27FC236}">
                    <a16:creationId xmlns:a16="http://schemas.microsoft.com/office/drawing/2014/main" id="{6209CA97-10DF-4C3D-9FCB-1404E33FCCB8}"/>
                  </a:ext>
                </a:extLst>
              </p:cNvPr>
              <p:cNvSpPr>
                <a:spLocks noEditPoints="1"/>
              </p:cNvSpPr>
              <p:nvPr/>
            </p:nvSpPr>
            <p:spPr bwMode="auto">
              <a:xfrm>
                <a:off x="7909206" y="3354499"/>
                <a:ext cx="287348" cy="179394"/>
              </a:xfrm>
              <a:custGeom>
                <a:avLst/>
                <a:gdLst>
                  <a:gd name="T0" fmla="*/ 161 w 224"/>
                  <a:gd name="T1" fmla="*/ 132 h 143"/>
                  <a:gd name="T2" fmla="*/ 148 w 224"/>
                  <a:gd name="T3" fmla="*/ 120 h 143"/>
                  <a:gd name="T4" fmla="*/ 131 w 224"/>
                  <a:gd name="T5" fmla="*/ 111 h 143"/>
                  <a:gd name="T6" fmla="*/ 118 w 224"/>
                  <a:gd name="T7" fmla="*/ 88 h 143"/>
                  <a:gd name="T8" fmla="*/ 114 w 224"/>
                  <a:gd name="T9" fmla="*/ 73 h 143"/>
                  <a:gd name="T10" fmla="*/ 118 w 224"/>
                  <a:gd name="T11" fmla="*/ 62 h 143"/>
                  <a:gd name="T12" fmla="*/ 83 w 224"/>
                  <a:gd name="T13" fmla="*/ 42 h 143"/>
                  <a:gd name="T14" fmla="*/ 13 w 224"/>
                  <a:gd name="T15" fmla="*/ 4 h 143"/>
                  <a:gd name="T16" fmla="*/ 0 w 224"/>
                  <a:gd name="T17" fmla="*/ 0 h 143"/>
                  <a:gd name="T18" fmla="*/ 0 w 224"/>
                  <a:gd name="T19" fmla="*/ 112 h 143"/>
                  <a:gd name="T20" fmla="*/ 19 w 224"/>
                  <a:gd name="T21" fmla="*/ 118 h 143"/>
                  <a:gd name="T22" fmla="*/ 40 w 224"/>
                  <a:gd name="T23" fmla="*/ 106 h 143"/>
                  <a:gd name="T24" fmla="*/ 51 w 224"/>
                  <a:gd name="T25" fmla="*/ 93 h 143"/>
                  <a:gd name="T26" fmla="*/ 88 w 224"/>
                  <a:gd name="T27" fmla="*/ 101 h 143"/>
                  <a:gd name="T28" fmla="*/ 126 w 224"/>
                  <a:gd name="T29" fmla="*/ 136 h 143"/>
                  <a:gd name="T30" fmla="*/ 163 w 224"/>
                  <a:gd name="T31" fmla="*/ 143 h 143"/>
                  <a:gd name="T32" fmla="*/ 161 w 224"/>
                  <a:gd name="T33" fmla="*/ 132 h 143"/>
                  <a:gd name="T34" fmla="*/ 191 w 224"/>
                  <a:gd name="T35" fmla="*/ 39 h 143"/>
                  <a:gd name="T36" fmla="*/ 169 w 224"/>
                  <a:gd name="T37" fmla="*/ 51 h 143"/>
                  <a:gd name="T38" fmla="*/ 132 w 224"/>
                  <a:gd name="T39" fmla="*/ 53 h 143"/>
                  <a:gd name="T40" fmla="*/ 160 w 224"/>
                  <a:gd name="T41" fmla="*/ 66 h 143"/>
                  <a:gd name="T42" fmla="*/ 197 w 224"/>
                  <a:gd name="T43" fmla="*/ 48 h 143"/>
                  <a:gd name="T44" fmla="*/ 202 w 224"/>
                  <a:gd name="T45" fmla="*/ 32 h 143"/>
                  <a:gd name="T46" fmla="*/ 191 w 224"/>
                  <a:gd name="T47" fmla="*/ 39 h 143"/>
                  <a:gd name="T48" fmla="*/ 208 w 224"/>
                  <a:gd name="T49" fmla="*/ 19 h 143"/>
                  <a:gd name="T50" fmla="*/ 203 w 224"/>
                  <a:gd name="T51" fmla="*/ 20 h 143"/>
                  <a:gd name="T52" fmla="*/ 214 w 224"/>
                  <a:gd name="T53" fmla="*/ 37 h 143"/>
                  <a:gd name="T54" fmla="*/ 208 w 224"/>
                  <a:gd name="T55" fmla="*/ 19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4" h="143">
                    <a:moveTo>
                      <a:pt x="161" y="132"/>
                    </a:moveTo>
                    <a:cubicBezTo>
                      <a:pt x="157" y="130"/>
                      <a:pt x="148" y="124"/>
                      <a:pt x="148" y="120"/>
                    </a:cubicBezTo>
                    <a:cubicBezTo>
                      <a:pt x="149" y="115"/>
                      <a:pt x="138" y="116"/>
                      <a:pt x="131" y="111"/>
                    </a:cubicBezTo>
                    <a:cubicBezTo>
                      <a:pt x="123" y="107"/>
                      <a:pt x="126" y="91"/>
                      <a:pt x="118" y="88"/>
                    </a:cubicBezTo>
                    <a:cubicBezTo>
                      <a:pt x="110" y="84"/>
                      <a:pt x="104" y="73"/>
                      <a:pt x="114" y="73"/>
                    </a:cubicBezTo>
                    <a:cubicBezTo>
                      <a:pt x="123" y="74"/>
                      <a:pt x="125" y="68"/>
                      <a:pt x="118" y="62"/>
                    </a:cubicBezTo>
                    <a:cubicBezTo>
                      <a:pt x="110" y="55"/>
                      <a:pt x="84" y="52"/>
                      <a:pt x="83" y="42"/>
                    </a:cubicBezTo>
                    <a:cubicBezTo>
                      <a:pt x="82" y="32"/>
                      <a:pt x="34" y="9"/>
                      <a:pt x="13" y="4"/>
                    </a:cubicBezTo>
                    <a:cubicBezTo>
                      <a:pt x="9" y="3"/>
                      <a:pt x="5" y="2"/>
                      <a:pt x="0" y="0"/>
                    </a:cubicBezTo>
                    <a:cubicBezTo>
                      <a:pt x="0" y="112"/>
                      <a:pt x="0" y="112"/>
                      <a:pt x="0" y="112"/>
                    </a:cubicBezTo>
                    <a:cubicBezTo>
                      <a:pt x="5" y="115"/>
                      <a:pt x="11" y="118"/>
                      <a:pt x="19" y="118"/>
                    </a:cubicBezTo>
                    <a:cubicBezTo>
                      <a:pt x="42" y="119"/>
                      <a:pt x="36" y="106"/>
                      <a:pt x="40" y="106"/>
                    </a:cubicBezTo>
                    <a:cubicBezTo>
                      <a:pt x="44" y="106"/>
                      <a:pt x="46" y="99"/>
                      <a:pt x="51" y="93"/>
                    </a:cubicBezTo>
                    <a:cubicBezTo>
                      <a:pt x="55" y="87"/>
                      <a:pt x="76" y="92"/>
                      <a:pt x="88" y="101"/>
                    </a:cubicBezTo>
                    <a:cubicBezTo>
                      <a:pt x="100" y="111"/>
                      <a:pt x="114" y="138"/>
                      <a:pt x="126" y="136"/>
                    </a:cubicBezTo>
                    <a:cubicBezTo>
                      <a:pt x="139" y="133"/>
                      <a:pt x="152" y="143"/>
                      <a:pt x="163" y="143"/>
                    </a:cubicBezTo>
                    <a:cubicBezTo>
                      <a:pt x="175" y="142"/>
                      <a:pt x="164" y="133"/>
                      <a:pt x="161" y="132"/>
                    </a:cubicBezTo>
                    <a:close/>
                    <a:moveTo>
                      <a:pt x="191" y="39"/>
                    </a:moveTo>
                    <a:cubicBezTo>
                      <a:pt x="191" y="43"/>
                      <a:pt x="182" y="46"/>
                      <a:pt x="169" y="51"/>
                    </a:cubicBezTo>
                    <a:cubicBezTo>
                      <a:pt x="156" y="56"/>
                      <a:pt x="132" y="45"/>
                      <a:pt x="132" y="53"/>
                    </a:cubicBezTo>
                    <a:cubicBezTo>
                      <a:pt x="131" y="58"/>
                      <a:pt x="146" y="66"/>
                      <a:pt x="160" y="66"/>
                    </a:cubicBezTo>
                    <a:cubicBezTo>
                      <a:pt x="174" y="66"/>
                      <a:pt x="197" y="52"/>
                      <a:pt x="197" y="48"/>
                    </a:cubicBezTo>
                    <a:cubicBezTo>
                      <a:pt x="197" y="43"/>
                      <a:pt x="206" y="36"/>
                      <a:pt x="202" y="32"/>
                    </a:cubicBezTo>
                    <a:cubicBezTo>
                      <a:pt x="198" y="28"/>
                      <a:pt x="191" y="34"/>
                      <a:pt x="191" y="39"/>
                    </a:cubicBezTo>
                    <a:close/>
                    <a:moveTo>
                      <a:pt x="208" y="19"/>
                    </a:moveTo>
                    <a:cubicBezTo>
                      <a:pt x="200" y="14"/>
                      <a:pt x="193" y="10"/>
                      <a:pt x="203" y="20"/>
                    </a:cubicBezTo>
                    <a:cubicBezTo>
                      <a:pt x="213" y="30"/>
                      <a:pt x="208" y="38"/>
                      <a:pt x="214" y="37"/>
                    </a:cubicBezTo>
                    <a:cubicBezTo>
                      <a:pt x="224" y="34"/>
                      <a:pt x="217" y="24"/>
                      <a:pt x="208" y="19"/>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76" name="Freeform 1718">
                <a:extLst>
                  <a:ext uri="{FF2B5EF4-FFF2-40B4-BE49-F238E27FC236}">
                    <a16:creationId xmlns:a16="http://schemas.microsoft.com/office/drawing/2014/main" id="{ED229C7C-9E9D-4574-8CDF-BBAF52C0FB56}"/>
                  </a:ext>
                </a:extLst>
              </p:cNvPr>
              <p:cNvSpPr>
                <a:spLocks/>
              </p:cNvSpPr>
              <p:nvPr/>
            </p:nvSpPr>
            <p:spPr bwMode="auto">
              <a:xfrm>
                <a:off x="6543907" y="3076678"/>
                <a:ext cx="47627" cy="92078"/>
              </a:xfrm>
              <a:custGeom>
                <a:avLst/>
                <a:gdLst>
                  <a:gd name="T0" fmla="*/ 9 w 38"/>
                  <a:gd name="T1" fmla="*/ 1 h 73"/>
                  <a:gd name="T2" fmla="*/ 2 w 38"/>
                  <a:gd name="T3" fmla="*/ 17 h 73"/>
                  <a:gd name="T4" fmla="*/ 1 w 38"/>
                  <a:gd name="T5" fmla="*/ 41 h 73"/>
                  <a:gd name="T6" fmla="*/ 10 w 38"/>
                  <a:gd name="T7" fmla="*/ 67 h 73"/>
                  <a:gd name="T8" fmla="*/ 37 w 38"/>
                  <a:gd name="T9" fmla="*/ 42 h 73"/>
                  <a:gd name="T10" fmla="*/ 9 w 38"/>
                  <a:gd name="T11" fmla="*/ 1 h 73"/>
                </a:gdLst>
                <a:ahLst/>
                <a:cxnLst>
                  <a:cxn ang="0">
                    <a:pos x="T0" y="T1"/>
                  </a:cxn>
                  <a:cxn ang="0">
                    <a:pos x="T2" y="T3"/>
                  </a:cxn>
                  <a:cxn ang="0">
                    <a:pos x="T4" y="T5"/>
                  </a:cxn>
                  <a:cxn ang="0">
                    <a:pos x="T6" y="T7"/>
                  </a:cxn>
                  <a:cxn ang="0">
                    <a:pos x="T8" y="T9"/>
                  </a:cxn>
                  <a:cxn ang="0">
                    <a:pos x="T10" y="T11"/>
                  </a:cxn>
                </a:cxnLst>
                <a:rect l="0" t="0" r="r" b="b"/>
                <a:pathLst>
                  <a:path w="38" h="73">
                    <a:moveTo>
                      <a:pt x="9" y="1"/>
                    </a:moveTo>
                    <a:cubicBezTo>
                      <a:pt x="4" y="1"/>
                      <a:pt x="5" y="10"/>
                      <a:pt x="2" y="17"/>
                    </a:cubicBezTo>
                    <a:cubicBezTo>
                      <a:pt x="0" y="24"/>
                      <a:pt x="0" y="31"/>
                      <a:pt x="1" y="41"/>
                    </a:cubicBezTo>
                    <a:cubicBezTo>
                      <a:pt x="2" y="51"/>
                      <a:pt x="1" y="61"/>
                      <a:pt x="10" y="67"/>
                    </a:cubicBezTo>
                    <a:cubicBezTo>
                      <a:pt x="20" y="73"/>
                      <a:pt x="37" y="56"/>
                      <a:pt x="37" y="42"/>
                    </a:cubicBezTo>
                    <a:cubicBezTo>
                      <a:pt x="38" y="27"/>
                      <a:pt x="13" y="0"/>
                      <a:pt x="9" y="1"/>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77" name="Freeform 1719">
                <a:extLst>
                  <a:ext uri="{FF2B5EF4-FFF2-40B4-BE49-F238E27FC236}">
                    <a16:creationId xmlns:a16="http://schemas.microsoft.com/office/drawing/2014/main" id="{AD7C3B54-91D0-4026-BE6D-27F6FC9D84B1}"/>
                  </a:ext>
                </a:extLst>
              </p:cNvPr>
              <p:cNvSpPr>
                <a:spLocks noEditPoints="1"/>
              </p:cNvSpPr>
              <p:nvPr/>
            </p:nvSpPr>
            <p:spPr bwMode="auto">
              <a:xfrm>
                <a:off x="5694564" y="2860770"/>
                <a:ext cx="269885" cy="160343"/>
              </a:xfrm>
              <a:custGeom>
                <a:avLst/>
                <a:gdLst>
                  <a:gd name="T0" fmla="*/ 150 w 211"/>
                  <a:gd name="T1" fmla="*/ 5 h 128"/>
                  <a:gd name="T2" fmla="*/ 115 w 211"/>
                  <a:gd name="T3" fmla="*/ 7 h 128"/>
                  <a:gd name="T4" fmla="*/ 88 w 211"/>
                  <a:gd name="T5" fmla="*/ 31 h 128"/>
                  <a:gd name="T6" fmla="*/ 76 w 211"/>
                  <a:gd name="T7" fmla="*/ 35 h 128"/>
                  <a:gd name="T8" fmla="*/ 51 w 211"/>
                  <a:gd name="T9" fmla="*/ 31 h 128"/>
                  <a:gd name="T10" fmla="*/ 29 w 211"/>
                  <a:gd name="T11" fmla="*/ 29 h 128"/>
                  <a:gd name="T12" fmla="*/ 16 w 211"/>
                  <a:gd name="T13" fmla="*/ 27 h 128"/>
                  <a:gd name="T14" fmla="*/ 9 w 211"/>
                  <a:gd name="T15" fmla="*/ 34 h 128"/>
                  <a:gd name="T16" fmla="*/ 9 w 211"/>
                  <a:gd name="T17" fmla="*/ 43 h 128"/>
                  <a:gd name="T18" fmla="*/ 1 w 211"/>
                  <a:gd name="T19" fmla="*/ 48 h 128"/>
                  <a:gd name="T20" fmla="*/ 3 w 211"/>
                  <a:gd name="T21" fmla="*/ 59 h 128"/>
                  <a:gd name="T22" fmla="*/ 8 w 211"/>
                  <a:gd name="T23" fmla="*/ 87 h 128"/>
                  <a:gd name="T24" fmla="*/ 14 w 211"/>
                  <a:gd name="T25" fmla="*/ 113 h 128"/>
                  <a:gd name="T26" fmla="*/ 46 w 211"/>
                  <a:gd name="T27" fmla="*/ 109 h 128"/>
                  <a:gd name="T28" fmla="*/ 69 w 211"/>
                  <a:gd name="T29" fmla="*/ 102 h 128"/>
                  <a:gd name="T30" fmla="*/ 88 w 211"/>
                  <a:gd name="T31" fmla="*/ 92 h 128"/>
                  <a:gd name="T32" fmla="*/ 105 w 211"/>
                  <a:gd name="T33" fmla="*/ 90 h 128"/>
                  <a:gd name="T34" fmla="*/ 119 w 211"/>
                  <a:gd name="T35" fmla="*/ 80 h 128"/>
                  <a:gd name="T36" fmla="*/ 156 w 211"/>
                  <a:gd name="T37" fmla="*/ 68 h 128"/>
                  <a:gd name="T38" fmla="*/ 173 w 211"/>
                  <a:gd name="T39" fmla="*/ 50 h 128"/>
                  <a:gd name="T40" fmla="*/ 188 w 211"/>
                  <a:gd name="T41" fmla="*/ 45 h 128"/>
                  <a:gd name="T42" fmla="*/ 167 w 211"/>
                  <a:gd name="T43" fmla="*/ 0 h 128"/>
                  <a:gd name="T44" fmla="*/ 150 w 211"/>
                  <a:gd name="T45" fmla="*/ 5 h 128"/>
                  <a:gd name="T46" fmla="*/ 193 w 211"/>
                  <a:gd name="T47" fmla="*/ 122 h 128"/>
                  <a:gd name="T48" fmla="*/ 211 w 211"/>
                  <a:gd name="T49" fmla="*/ 118 h 128"/>
                  <a:gd name="T50" fmla="*/ 193 w 211"/>
                  <a:gd name="T51" fmla="*/ 12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11" h="128">
                    <a:moveTo>
                      <a:pt x="150" y="5"/>
                    </a:moveTo>
                    <a:cubicBezTo>
                      <a:pt x="141" y="7"/>
                      <a:pt x="118" y="5"/>
                      <a:pt x="115" y="7"/>
                    </a:cubicBezTo>
                    <a:cubicBezTo>
                      <a:pt x="112" y="8"/>
                      <a:pt x="91" y="24"/>
                      <a:pt x="88" y="31"/>
                    </a:cubicBezTo>
                    <a:cubicBezTo>
                      <a:pt x="85" y="38"/>
                      <a:pt x="80" y="39"/>
                      <a:pt x="76" y="35"/>
                    </a:cubicBezTo>
                    <a:cubicBezTo>
                      <a:pt x="71" y="32"/>
                      <a:pt x="53" y="33"/>
                      <a:pt x="51" y="31"/>
                    </a:cubicBezTo>
                    <a:cubicBezTo>
                      <a:pt x="49" y="30"/>
                      <a:pt x="36" y="28"/>
                      <a:pt x="29" y="29"/>
                    </a:cubicBezTo>
                    <a:cubicBezTo>
                      <a:pt x="23" y="30"/>
                      <a:pt x="19" y="26"/>
                      <a:pt x="16" y="27"/>
                    </a:cubicBezTo>
                    <a:cubicBezTo>
                      <a:pt x="13" y="28"/>
                      <a:pt x="10" y="32"/>
                      <a:pt x="9" y="34"/>
                    </a:cubicBezTo>
                    <a:cubicBezTo>
                      <a:pt x="7" y="36"/>
                      <a:pt x="10" y="41"/>
                      <a:pt x="9" y="43"/>
                    </a:cubicBezTo>
                    <a:cubicBezTo>
                      <a:pt x="9" y="44"/>
                      <a:pt x="6" y="45"/>
                      <a:pt x="1" y="48"/>
                    </a:cubicBezTo>
                    <a:cubicBezTo>
                      <a:pt x="3" y="52"/>
                      <a:pt x="4" y="56"/>
                      <a:pt x="3" y="59"/>
                    </a:cubicBezTo>
                    <a:cubicBezTo>
                      <a:pt x="0" y="65"/>
                      <a:pt x="2" y="79"/>
                      <a:pt x="8" y="87"/>
                    </a:cubicBezTo>
                    <a:cubicBezTo>
                      <a:pt x="13" y="95"/>
                      <a:pt x="11" y="110"/>
                      <a:pt x="14" y="113"/>
                    </a:cubicBezTo>
                    <a:cubicBezTo>
                      <a:pt x="16" y="115"/>
                      <a:pt x="37" y="115"/>
                      <a:pt x="46" y="109"/>
                    </a:cubicBezTo>
                    <a:cubicBezTo>
                      <a:pt x="55" y="103"/>
                      <a:pt x="61" y="102"/>
                      <a:pt x="69" y="102"/>
                    </a:cubicBezTo>
                    <a:cubicBezTo>
                      <a:pt x="76" y="102"/>
                      <a:pt x="85" y="96"/>
                      <a:pt x="88" y="92"/>
                    </a:cubicBezTo>
                    <a:cubicBezTo>
                      <a:pt x="90" y="89"/>
                      <a:pt x="101" y="89"/>
                      <a:pt x="105" y="90"/>
                    </a:cubicBezTo>
                    <a:cubicBezTo>
                      <a:pt x="110" y="90"/>
                      <a:pt x="114" y="85"/>
                      <a:pt x="119" y="80"/>
                    </a:cubicBezTo>
                    <a:cubicBezTo>
                      <a:pt x="124" y="75"/>
                      <a:pt x="140" y="73"/>
                      <a:pt x="156" y="68"/>
                    </a:cubicBezTo>
                    <a:cubicBezTo>
                      <a:pt x="173" y="63"/>
                      <a:pt x="169" y="55"/>
                      <a:pt x="173" y="50"/>
                    </a:cubicBezTo>
                    <a:cubicBezTo>
                      <a:pt x="177" y="46"/>
                      <a:pt x="181" y="47"/>
                      <a:pt x="188" y="45"/>
                    </a:cubicBezTo>
                    <a:cubicBezTo>
                      <a:pt x="180" y="28"/>
                      <a:pt x="171" y="9"/>
                      <a:pt x="167" y="0"/>
                    </a:cubicBezTo>
                    <a:cubicBezTo>
                      <a:pt x="159" y="2"/>
                      <a:pt x="152" y="4"/>
                      <a:pt x="150" y="5"/>
                    </a:cubicBezTo>
                    <a:close/>
                    <a:moveTo>
                      <a:pt x="193" y="122"/>
                    </a:moveTo>
                    <a:cubicBezTo>
                      <a:pt x="199" y="128"/>
                      <a:pt x="210" y="121"/>
                      <a:pt x="211" y="118"/>
                    </a:cubicBezTo>
                    <a:cubicBezTo>
                      <a:pt x="211" y="116"/>
                      <a:pt x="186" y="115"/>
                      <a:pt x="193" y="122"/>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78" name="Freeform 1720">
                <a:extLst>
                  <a:ext uri="{FF2B5EF4-FFF2-40B4-BE49-F238E27FC236}">
                    <a16:creationId xmlns:a16="http://schemas.microsoft.com/office/drawing/2014/main" id="{9C67900B-6174-4FDA-86E4-761F75A49C72}"/>
                  </a:ext>
                </a:extLst>
              </p:cNvPr>
              <p:cNvSpPr>
                <a:spLocks noEditPoints="1"/>
              </p:cNvSpPr>
              <p:nvPr/>
            </p:nvSpPr>
            <p:spPr bwMode="auto">
              <a:xfrm>
                <a:off x="8221954" y="3413239"/>
                <a:ext cx="184157" cy="128592"/>
              </a:xfrm>
              <a:custGeom>
                <a:avLst/>
                <a:gdLst>
                  <a:gd name="T0" fmla="*/ 1 w 143"/>
                  <a:gd name="T1" fmla="*/ 4 h 103"/>
                  <a:gd name="T2" fmla="*/ 23 w 143"/>
                  <a:gd name="T3" fmla="*/ 30 h 103"/>
                  <a:gd name="T4" fmla="*/ 1 w 143"/>
                  <a:gd name="T5" fmla="*/ 4 h 103"/>
                  <a:gd name="T6" fmla="*/ 34 w 143"/>
                  <a:gd name="T7" fmla="*/ 26 h 103"/>
                  <a:gd name="T8" fmla="*/ 49 w 143"/>
                  <a:gd name="T9" fmla="*/ 38 h 103"/>
                  <a:gd name="T10" fmla="*/ 34 w 143"/>
                  <a:gd name="T11" fmla="*/ 26 h 103"/>
                  <a:gd name="T12" fmla="*/ 93 w 143"/>
                  <a:gd name="T13" fmla="*/ 57 h 103"/>
                  <a:gd name="T14" fmla="*/ 68 w 143"/>
                  <a:gd name="T15" fmla="*/ 44 h 103"/>
                  <a:gd name="T16" fmla="*/ 93 w 143"/>
                  <a:gd name="T17" fmla="*/ 57 h 103"/>
                  <a:gd name="T18" fmla="*/ 90 w 143"/>
                  <a:gd name="T19" fmla="*/ 74 h 103"/>
                  <a:gd name="T20" fmla="*/ 108 w 143"/>
                  <a:gd name="T21" fmla="*/ 84 h 103"/>
                  <a:gd name="T22" fmla="*/ 90 w 143"/>
                  <a:gd name="T23" fmla="*/ 74 h 103"/>
                  <a:gd name="T24" fmla="*/ 122 w 143"/>
                  <a:gd name="T25" fmla="*/ 91 h 103"/>
                  <a:gd name="T26" fmla="*/ 138 w 143"/>
                  <a:gd name="T27" fmla="*/ 99 h 103"/>
                  <a:gd name="T28" fmla="*/ 122 w 143"/>
                  <a:gd name="T29" fmla="*/ 91 h 103"/>
                  <a:gd name="T30" fmla="*/ 108 w 143"/>
                  <a:gd name="T31" fmla="*/ 57 h 103"/>
                  <a:gd name="T32" fmla="*/ 122 w 143"/>
                  <a:gd name="T33" fmla="*/ 81 h 103"/>
                  <a:gd name="T34" fmla="*/ 108 w 143"/>
                  <a:gd name="T35" fmla="*/ 57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3" h="103">
                    <a:moveTo>
                      <a:pt x="1" y="4"/>
                    </a:moveTo>
                    <a:cubicBezTo>
                      <a:pt x="0" y="9"/>
                      <a:pt x="16" y="34"/>
                      <a:pt x="23" y="30"/>
                    </a:cubicBezTo>
                    <a:cubicBezTo>
                      <a:pt x="34" y="23"/>
                      <a:pt x="2" y="0"/>
                      <a:pt x="1" y="4"/>
                    </a:cubicBezTo>
                    <a:close/>
                    <a:moveTo>
                      <a:pt x="34" y="26"/>
                    </a:moveTo>
                    <a:cubicBezTo>
                      <a:pt x="34" y="28"/>
                      <a:pt x="46" y="40"/>
                      <a:pt x="49" y="38"/>
                    </a:cubicBezTo>
                    <a:cubicBezTo>
                      <a:pt x="52" y="36"/>
                      <a:pt x="35" y="23"/>
                      <a:pt x="34" y="26"/>
                    </a:cubicBezTo>
                    <a:close/>
                    <a:moveTo>
                      <a:pt x="93" y="57"/>
                    </a:moveTo>
                    <a:cubicBezTo>
                      <a:pt x="97" y="55"/>
                      <a:pt x="69" y="39"/>
                      <a:pt x="68" y="44"/>
                    </a:cubicBezTo>
                    <a:cubicBezTo>
                      <a:pt x="68" y="49"/>
                      <a:pt x="88" y="60"/>
                      <a:pt x="93" y="57"/>
                    </a:cubicBezTo>
                    <a:close/>
                    <a:moveTo>
                      <a:pt x="90" y="74"/>
                    </a:moveTo>
                    <a:cubicBezTo>
                      <a:pt x="91" y="82"/>
                      <a:pt x="103" y="87"/>
                      <a:pt x="108" y="84"/>
                    </a:cubicBezTo>
                    <a:cubicBezTo>
                      <a:pt x="112" y="81"/>
                      <a:pt x="88" y="66"/>
                      <a:pt x="90" y="74"/>
                    </a:cubicBezTo>
                    <a:close/>
                    <a:moveTo>
                      <a:pt x="122" y="91"/>
                    </a:moveTo>
                    <a:cubicBezTo>
                      <a:pt x="123" y="93"/>
                      <a:pt x="133" y="103"/>
                      <a:pt x="138" y="99"/>
                    </a:cubicBezTo>
                    <a:cubicBezTo>
                      <a:pt x="143" y="96"/>
                      <a:pt x="120" y="88"/>
                      <a:pt x="122" y="91"/>
                    </a:cubicBezTo>
                    <a:close/>
                    <a:moveTo>
                      <a:pt x="108" y="57"/>
                    </a:moveTo>
                    <a:cubicBezTo>
                      <a:pt x="104" y="65"/>
                      <a:pt x="120" y="80"/>
                      <a:pt x="122" y="81"/>
                    </a:cubicBezTo>
                    <a:cubicBezTo>
                      <a:pt x="124" y="81"/>
                      <a:pt x="111" y="50"/>
                      <a:pt x="108" y="57"/>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79" name="Freeform 1721">
                <a:extLst>
                  <a:ext uri="{FF2B5EF4-FFF2-40B4-BE49-F238E27FC236}">
                    <a16:creationId xmlns:a16="http://schemas.microsoft.com/office/drawing/2014/main" id="{91351C39-C859-46CF-B365-F292BEEA2FF3}"/>
                  </a:ext>
                </a:extLst>
              </p:cNvPr>
              <p:cNvSpPr>
                <a:spLocks noEditPoints="1"/>
              </p:cNvSpPr>
              <p:nvPr/>
            </p:nvSpPr>
            <p:spPr bwMode="auto">
              <a:xfrm>
                <a:off x="8221954" y="3413239"/>
                <a:ext cx="184157" cy="128592"/>
              </a:xfrm>
              <a:custGeom>
                <a:avLst/>
                <a:gdLst>
                  <a:gd name="T0" fmla="*/ 1 w 143"/>
                  <a:gd name="T1" fmla="*/ 4 h 103"/>
                  <a:gd name="T2" fmla="*/ 23 w 143"/>
                  <a:gd name="T3" fmla="*/ 30 h 103"/>
                  <a:gd name="T4" fmla="*/ 1 w 143"/>
                  <a:gd name="T5" fmla="*/ 4 h 103"/>
                  <a:gd name="T6" fmla="*/ 34 w 143"/>
                  <a:gd name="T7" fmla="*/ 26 h 103"/>
                  <a:gd name="T8" fmla="*/ 49 w 143"/>
                  <a:gd name="T9" fmla="*/ 38 h 103"/>
                  <a:gd name="T10" fmla="*/ 34 w 143"/>
                  <a:gd name="T11" fmla="*/ 26 h 103"/>
                  <a:gd name="T12" fmla="*/ 93 w 143"/>
                  <a:gd name="T13" fmla="*/ 57 h 103"/>
                  <a:gd name="T14" fmla="*/ 68 w 143"/>
                  <a:gd name="T15" fmla="*/ 44 h 103"/>
                  <a:gd name="T16" fmla="*/ 93 w 143"/>
                  <a:gd name="T17" fmla="*/ 57 h 103"/>
                  <a:gd name="T18" fmla="*/ 90 w 143"/>
                  <a:gd name="T19" fmla="*/ 74 h 103"/>
                  <a:gd name="T20" fmla="*/ 108 w 143"/>
                  <a:gd name="T21" fmla="*/ 84 h 103"/>
                  <a:gd name="T22" fmla="*/ 90 w 143"/>
                  <a:gd name="T23" fmla="*/ 74 h 103"/>
                  <a:gd name="T24" fmla="*/ 122 w 143"/>
                  <a:gd name="T25" fmla="*/ 91 h 103"/>
                  <a:gd name="T26" fmla="*/ 138 w 143"/>
                  <a:gd name="T27" fmla="*/ 99 h 103"/>
                  <a:gd name="T28" fmla="*/ 122 w 143"/>
                  <a:gd name="T29" fmla="*/ 91 h 103"/>
                  <a:gd name="T30" fmla="*/ 108 w 143"/>
                  <a:gd name="T31" fmla="*/ 57 h 103"/>
                  <a:gd name="T32" fmla="*/ 122 w 143"/>
                  <a:gd name="T33" fmla="*/ 81 h 103"/>
                  <a:gd name="T34" fmla="*/ 108 w 143"/>
                  <a:gd name="T35" fmla="*/ 57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3" h="103">
                    <a:moveTo>
                      <a:pt x="1" y="4"/>
                    </a:moveTo>
                    <a:cubicBezTo>
                      <a:pt x="0" y="9"/>
                      <a:pt x="16" y="34"/>
                      <a:pt x="23" y="30"/>
                    </a:cubicBezTo>
                    <a:cubicBezTo>
                      <a:pt x="34" y="23"/>
                      <a:pt x="2" y="0"/>
                      <a:pt x="1" y="4"/>
                    </a:cubicBezTo>
                    <a:close/>
                    <a:moveTo>
                      <a:pt x="34" y="26"/>
                    </a:moveTo>
                    <a:cubicBezTo>
                      <a:pt x="34" y="28"/>
                      <a:pt x="46" y="40"/>
                      <a:pt x="49" y="38"/>
                    </a:cubicBezTo>
                    <a:cubicBezTo>
                      <a:pt x="52" y="36"/>
                      <a:pt x="35" y="23"/>
                      <a:pt x="34" y="26"/>
                    </a:cubicBezTo>
                    <a:close/>
                    <a:moveTo>
                      <a:pt x="93" y="57"/>
                    </a:moveTo>
                    <a:cubicBezTo>
                      <a:pt x="97" y="55"/>
                      <a:pt x="69" y="39"/>
                      <a:pt x="68" y="44"/>
                    </a:cubicBezTo>
                    <a:cubicBezTo>
                      <a:pt x="68" y="49"/>
                      <a:pt x="88" y="60"/>
                      <a:pt x="93" y="57"/>
                    </a:cubicBezTo>
                    <a:close/>
                    <a:moveTo>
                      <a:pt x="90" y="74"/>
                    </a:moveTo>
                    <a:cubicBezTo>
                      <a:pt x="91" y="82"/>
                      <a:pt x="103" y="87"/>
                      <a:pt x="108" y="84"/>
                    </a:cubicBezTo>
                    <a:cubicBezTo>
                      <a:pt x="112" y="81"/>
                      <a:pt x="88" y="66"/>
                      <a:pt x="90" y="74"/>
                    </a:cubicBezTo>
                    <a:close/>
                    <a:moveTo>
                      <a:pt x="122" y="91"/>
                    </a:moveTo>
                    <a:cubicBezTo>
                      <a:pt x="123" y="93"/>
                      <a:pt x="133" y="103"/>
                      <a:pt x="138" y="99"/>
                    </a:cubicBezTo>
                    <a:cubicBezTo>
                      <a:pt x="143" y="96"/>
                      <a:pt x="120" y="88"/>
                      <a:pt x="122" y="91"/>
                    </a:cubicBezTo>
                    <a:close/>
                    <a:moveTo>
                      <a:pt x="108" y="57"/>
                    </a:moveTo>
                    <a:cubicBezTo>
                      <a:pt x="104" y="65"/>
                      <a:pt x="120" y="80"/>
                      <a:pt x="122" y="81"/>
                    </a:cubicBezTo>
                    <a:cubicBezTo>
                      <a:pt x="124" y="81"/>
                      <a:pt x="111" y="50"/>
                      <a:pt x="108" y="57"/>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80" name="Freeform 1722">
                <a:extLst>
                  <a:ext uri="{FF2B5EF4-FFF2-40B4-BE49-F238E27FC236}">
                    <a16:creationId xmlns:a16="http://schemas.microsoft.com/office/drawing/2014/main" id="{561DC682-AB5A-4617-8B3B-E478229FF89F}"/>
                  </a:ext>
                </a:extLst>
              </p:cNvPr>
              <p:cNvSpPr>
                <a:spLocks/>
              </p:cNvSpPr>
              <p:nvPr/>
            </p:nvSpPr>
            <p:spPr bwMode="auto">
              <a:xfrm>
                <a:off x="5926347" y="2276551"/>
                <a:ext cx="323862" cy="200032"/>
              </a:xfrm>
              <a:custGeom>
                <a:avLst/>
                <a:gdLst>
                  <a:gd name="T0" fmla="*/ 251 w 252"/>
                  <a:gd name="T1" fmla="*/ 101 h 160"/>
                  <a:gd name="T2" fmla="*/ 235 w 252"/>
                  <a:gd name="T3" fmla="*/ 96 h 160"/>
                  <a:gd name="T4" fmla="*/ 217 w 252"/>
                  <a:gd name="T5" fmla="*/ 84 h 160"/>
                  <a:gd name="T6" fmla="*/ 197 w 252"/>
                  <a:gd name="T7" fmla="*/ 72 h 160"/>
                  <a:gd name="T8" fmla="*/ 179 w 252"/>
                  <a:gd name="T9" fmla="*/ 59 h 160"/>
                  <a:gd name="T10" fmla="*/ 171 w 252"/>
                  <a:gd name="T11" fmla="*/ 44 h 160"/>
                  <a:gd name="T12" fmla="*/ 164 w 252"/>
                  <a:gd name="T13" fmla="*/ 32 h 160"/>
                  <a:gd name="T14" fmla="*/ 138 w 252"/>
                  <a:gd name="T15" fmla="*/ 29 h 160"/>
                  <a:gd name="T16" fmla="*/ 131 w 252"/>
                  <a:gd name="T17" fmla="*/ 11 h 160"/>
                  <a:gd name="T18" fmla="*/ 118 w 252"/>
                  <a:gd name="T19" fmla="*/ 6 h 160"/>
                  <a:gd name="T20" fmla="*/ 105 w 252"/>
                  <a:gd name="T21" fmla="*/ 3 h 160"/>
                  <a:gd name="T22" fmla="*/ 98 w 252"/>
                  <a:gd name="T23" fmla="*/ 6 h 160"/>
                  <a:gd name="T24" fmla="*/ 92 w 252"/>
                  <a:gd name="T25" fmla="*/ 13 h 160"/>
                  <a:gd name="T26" fmla="*/ 79 w 252"/>
                  <a:gd name="T27" fmla="*/ 23 h 160"/>
                  <a:gd name="T28" fmla="*/ 73 w 252"/>
                  <a:gd name="T29" fmla="*/ 31 h 160"/>
                  <a:gd name="T30" fmla="*/ 61 w 252"/>
                  <a:gd name="T31" fmla="*/ 28 h 160"/>
                  <a:gd name="T32" fmla="*/ 48 w 252"/>
                  <a:gd name="T33" fmla="*/ 25 h 160"/>
                  <a:gd name="T34" fmla="*/ 27 w 252"/>
                  <a:gd name="T35" fmla="*/ 8 h 160"/>
                  <a:gd name="T36" fmla="*/ 8 w 252"/>
                  <a:gd name="T37" fmla="*/ 18 h 160"/>
                  <a:gd name="T38" fmla="*/ 17 w 252"/>
                  <a:gd name="T39" fmla="*/ 15 h 160"/>
                  <a:gd name="T40" fmla="*/ 30 w 252"/>
                  <a:gd name="T41" fmla="*/ 31 h 160"/>
                  <a:gd name="T42" fmla="*/ 38 w 252"/>
                  <a:gd name="T43" fmla="*/ 41 h 160"/>
                  <a:gd name="T44" fmla="*/ 21 w 252"/>
                  <a:gd name="T45" fmla="*/ 45 h 160"/>
                  <a:gd name="T46" fmla="*/ 5 w 252"/>
                  <a:gd name="T47" fmla="*/ 45 h 160"/>
                  <a:gd name="T48" fmla="*/ 8 w 252"/>
                  <a:gd name="T49" fmla="*/ 60 h 160"/>
                  <a:gd name="T50" fmla="*/ 9 w 252"/>
                  <a:gd name="T51" fmla="*/ 71 h 160"/>
                  <a:gd name="T52" fmla="*/ 19 w 252"/>
                  <a:gd name="T53" fmla="*/ 75 h 160"/>
                  <a:gd name="T54" fmla="*/ 23 w 252"/>
                  <a:gd name="T55" fmla="*/ 89 h 160"/>
                  <a:gd name="T56" fmla="*/ 23 w 252"/>
                  <a:gd name="T57" fmla="*/ 112 h 160"/>
                  <a:gd name="T58" fmla="*/ 37 w 252"/>
                  <a:gd name="T59" fmla="*/ 110 h 160"/>
                  <a:gd name="T60" fmla="*/ 53 w 252"/>
                  <a:gd name="T61" fmla="*/ 99 h 160"/>
                  <a:gd name="T62" fmla="*/ 66 w 252"/>
                  <a:gd name="T63" fmla="*/ 97 h 160"/>
                  <a:gd name="T64" fmla="*/ 86 w 252"/>
                  <a:gd name="T65" fmla="*/ 98 h 160"/>
                  <a:gd name="T66" fmla="*/ 99 w 252"/>
                  <a:gd name="T67" fmla="*/ 103 h 160"/>
                  <a:gd name="T68" fmla="*/ 107 w 252"/>
                  <a:gd name="T69" fmla="*/ 108 h 160"/>
                  <a:gd name="T70" fmla="*/ 122 w 252"/>
                  <a:gd name="T71" fmla="*/ 112 h 160"/>
                  <a:gd name="T72" fmla="*/ 130 w 252"/>
                  <a:gd name="T73" fmla="*/ 119 h 160"/>
                  <a:gd name="T74" fmla="*/ 142 w 252"/>
                  <a:gd name="T75" fmla="*/ 128 h 160"/>
                  <a:gd name="T76" fmla="*/ 155 w 252"/>
                  <a:gd name="T77" fmla="*/ 131 h 160"/>
                  <a:gd name="T78" fmla="*/ 158 w 252"/>
                  <a:gd name="T79" fmla="*/ 152 h 160"/>
                  <a:gd name="T80" fmla="*/ 162 w 252"/>
                  <a:gd name="T81" fmla="*/ 152 h 160"/>
                  <a:gd name="T82" fmla="*/ 174 w 252"/>
                  <a:gd name="T83" fmla="*/ 155 h 160"/>
                  <a:gd name="T84" fmla="*/ 190 w 252"/>
                  <a:gd name="T85" fmla="*/ 150 h 160"/>
                  <a:gd name="T86" fmla="*/ 215 w 252"/>
                  <a:gd name="T87" fmla="*/ 135 h 160"/>
                  <a:gd name="T88" fmla="*/ 225 w 252"/>
                  <a:gd name="T89" fmla="*/ 118 h 160"/>
                  <a:gd name="T90" fmla="*/ 239 w 252"/>
                  <a:gd name="T91" fmla="*/ 109 h 160"/>
                  <a:gd name="T92" fmla="*/ 252 w 252"/>
                  <a:gd name="T93" fmla="*/ 112 h 160"/>
                  <a:gd name="T94" fmla="*/ 251 w 252"/>
                  <a:gd name="T95" fmla="*/ 101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52" h="160">
                    <a:moveTo>
                      <a:pt x="251" y="101"/>
                    </a:moveTo>
                    <a:cubicBezTo>
                      <a:pt x="251" y="101"/>
                      <a:pt x="239" y="95"/>
                      <a:pt x="235" y="96"/>
                    </a:cubicBezTo>
                    <a:cubicBezTo>
                      <a:pt x="231" y="96"/>
                      <a:pt x="224" y="86"/>
                      <a:pt x="217" y="84"/>
                    </a:cubicBezTo>
                    <a:cubicBezTo>
                      <a:pt x="210" y="81"/>
                      <a:pt x="200" y="76"/>
                      <a:pt x="197" y="72"/>
                    </a:cubicBezTo>
                    <a:cubicBezTo>
                      <a:pt x="193" y="67"/>
                      <a:pt x="180" y="62"/>
                      <a:pt x="179" y="59"/>
                    </a:cubicBezTo>
                    <a:cubicBezTo>
                      <a:pt x="177" y="55"/>
                      <a:pt x="175" y="49"/>
                      <a:pt x="171" y="44"/>
                    </a:cubicBezTo>
                    <a:cubicBezTo>
                      <a:pt x="167" y="39"/>
                      <a:pt x="167" y="33"/>
                      <a:pt x="164" y="32"/>
                    </a:cubicBezTo>
                    <a:cubicBezTo>
                      <a:pt x="160" y="32"/>
                      <a:pt x="138" y="32"/>
                      <a:pt x="138" y="29"/>
                    </a:cubicBezTo>
                    <a:cubicBezTo>
                      <a:pt x="138" y="26"/>
                      <a:pt x="136" y="12"/>
                      <a:pt x="131" y="11"/>
                    </a:cubicBezTo>
                    <a:cubicBezTo>
                      <a:pt x="127" y="10"/>
                      <a:pt x="120" y="8"/>
                      <a:pt x="118" y="6"/>
                    </a:cubicBezTo>
                    <a:cubicBezTo>
                      <a:pt x="115" y="3"/>
                      <a:pt x="107" y="0"/>
                      <a:pt x="105" y="3"/>
                    </a:cubicBezTo>
                    <a:cubicBezTo>
                      <a:pt x="104" y="5"/>
                      <a:pt x="100" y="6"/>
                      <a:pt x="98" y="6"/>
                    </a:cubicBezTo>
                    <a:cubicBezTo>
                      <a:pt x="96" y="6"/>
                      <a:pt x="97" y="14"/>
                      <a:pt x="92" y="13"/>
                    </a:cubicBezTo>
                    <a:cubicBezTo>
                      <a:pt x="86" y="13"/>
                      <a:pt x="79" y="19"/>
                      <a:pt x="79" y="23"/>
                    </a:cubicBezTo>
                    <a:cubicBezTo>
                      <a:pt x="79" y="26"/>
                      <a:pt x="80" y="31"/>
                      <a:pt x="73" y="31"/>
                    </a:cubicBezTo>
                    <a:cubicBezTo>
                      <a:pt x="70" y="31"/>
                      <a:pt x="65" y="30"/>
                      <a:pt x="61" y="28"/>
                    </a:cubicBezTo>
                    <a:cubicBezTo>
                      <a:pt x="60" y="29"/>
                      <a:pt x="54" y="33"/>
                      <a:pt x="48" y="25"/>
                    </a:cubicBezTo>
                    <a:cubicBezTo>
                      <a:pt x="42" y="17"/>
                      <a:pt x="32" y="8"/>
                      <a:pt x="27" y="8"/>
                    </a:cubicBezTo>
                    <a:cubicBezTo>
                      <a:pt x="22" y="8"/>
                      <a:pt x="4" y="8"/>
                      <a:pt x="8" y="18"/>
                    </a:cubicBezTo>
                    <a:cubicBezTo>
                      <a:pt x="10" y="16"/>
                      <a:pt x="12" y="14"/>
                      <a:pt x="17" y="15"/>
                    </a:cubicBezTo>
                    <a:cubicBezTo>
                      <a:pt x="29" y="16"/>
                      <a:pt x="23" y="30"/>
                      <a:pt x="30" y="31"/>
                    </a:cubicBezTo>
                    <a:cubicBezTo>
                      <a:pt x="37" y="31"/>
                      <a:pt x="45" y="42"/>
                      <a:pt x="38" y="41"/>
                    </a:cubicBezTo>
                    <a:cubicBezTo>
                      <a:pt x="32" y="41"/>
                      <a:pt x="27" y="47"/>
                      <a:pt x="21" y="45"/>
                    </a:cubicBezTo>
                    <a:cubicBezTo>
                      <a:pt x="14" y="43"/>
                      <a:pt x="7" y="38"/>
                      <a:pt x="5" y="45"/>
                    </a:cubicBezTo>
                    <a:cubicBezTo>
                      <a:pt x="3" y="52"/>
                      <a:pt x="0" y="60"/>
                      <a:pt x="8" y="60"/>
                    </a:cubicBezTo>
                    <a:cubicBezTo>
                      <a:pt x="17" y="59"/>
                      <a:pt x="15" y="65"/>
                      <a:pt x="9" y="71"/>
                    </a:cubicBezTo>
                    <a:cubicBezTo>
                      <a:pt x="4" y="76"/>
                      <a:pt x="18" y="70"/>
                      <a:pt x="19" y="75"/>
                    </a:cubicBezTo>
                    <a:cubicBezTo>
                      <a:pt x="20" y="80"/>
                      <a:pt x="25" y="80"/>
                      <a:pt x="23" y="89"/>
                    </a:cubicBezTo>
                    <a:cubicBezTo>
                      <a:pt x="22" y="94"/>
                      <a:pt x="23" y="105"/>
                      <a:pt x="23" y="112"/>
                    </a:cubicBezTo>
                    <a:cubicBezTo>
                      <a:pt x="28" y="112"/>
                      <a:pt x="36" y="112"/>
                      <a:pt x="37" y="110"/>
                    </a:cubicBezTo>
                    <a:cubicBezTo>
                      <a:pt x="40" y="106"/>
                      <a:pt x="48" y="99"/>
                      <a:pt x="53" y="99"/>
                    </a:cubicBezTo>
                    <a:cubicBezTo>
                      <a:pt x="58" y="99"/>
                      <a:pt x="63" y="101"/>
                      <a:pt x="66" y="97"/>
                    </a:cubicBezTo>
                    <a:cubicBezTo>
                      <a:pt x="68" y="93"/>
                      <a:pt x="83" y="95"/>
                      <a:pt x="86" y="98"/>
                    </a:cubicBezTo>
                    <a:cubicBezTo>
                      <a:pt x="89" y="101"/>
                      <a:pt x="97" y="103"/>
                      <a:pt x="99" y="103"/>
                    </a:cubicBezTo>
                    <a:cubicBezTo>
                      <a:pt x="101" y="103"/>
                      <a:pt x="102" y="108"/>
                      <a:pt x="107" y="108"/>
                    </a:cubicBezTo>
                    <a:cubicBezTo>
                      <a:pt x="113" y="107"/>
                      <a:pt x="122" y="109"/>
                      <a:pt x="122" y="112"/>
                    </a:cubicBezTo>
                    <a:cubicBezTo>
                      <a:pt x="122" y="115"/>
                      <a:pt x="126" y="119"/>
                      <a:pt x="130" y="119"/>
                    </a:cubicBezTo>
                    <a:cubicBezTo>
                      <a:pt x="134" y="119"/>
                      <a:pt x="138" y="129"/>
                      <a:pt x="142" y="128"/>
                    </a:cubicBezTo>
                    <a:cubicBezTo>
                      <a:pt x="146" y="128"/>
                      <a:pt x="155" y="128"/>
                      <a:pt x="155" y="131"/>
                    </a:cubicBezTo>
                    <a:cubicBezTo>
                      <a:pt x="155" y="133"/>
                      <a:pt x="156" y="145"/>
                      <a:pt x="158" y="152"/>
                    </a:cubicBezTo>
                    <a:cubicBezTo>
                      <a:pt x="159" y="151"/>
                      <a:pt x="161" y="151"/>
                      <a:pt x="162" y="152"/>
                    </a:cubicBezTo>
                    <a:cubicBezTo>
                      <a:pt x="164" y="153"/>
                      <a:pt x="173" y="150"/>
                      <a:pt x="174" y="155"/>
                    </a:cubicBezTo>
                    <a:cubicBezTo>
                      <a:pt x="176" y="160"/>
                      <a:pt x="190" y="157"/>
                      <a:pt x="190" y="150"/>
                    </a:cubicBezTo>
                    <a:cubicBezTo>
                      <a:pt x="189" y="142"/>
                      <a:pt x="213" y="142"/>
                      <a:pt x="215" y="135"/>
                    </a:cubicBezTo>
                    <a:cubicBezTo>
                      <a:pt x="217" y="128"/>
                      <a:pt x="219" y="116"/>
                      <a:pt x="225" y="118"/>
                    </a:cubicBezTo>
                    <a:cubicBezTo>
                      <a:pt x="231" y="120"/>
                      <a:pt x="234" y="109"/>
                      <a:pt x="239" y="109"/>
                    </a:cubicBezTo>
                    <a:cubicBezTo>
                      <a:pt x="243" y="110"/>
                      <a:pt x="247" y="113"/>
                      <a:pt x="252" y="112"/>
                    </a:cubicBezTo>
                    <a:lnTo>
                      <a:pt x="251" y="101"/>
                    </a:ln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81" name="Freeform 1723">
                <a:extLst>
                  <a:ext uri="{FF2B5EF4-FFF2-40B4-BE49-F238E27FC236}">
                    <a16:creationId xmlns:a16="http://schemas.microsoft.com/office/drawing/2014/main" id="{B284E27B-9D77-4F7E-8370-85BD72C286E6}"/>
                  </a:ext>
                </a:extLst>
              </p:cNvPr>
              <p:cNvSpPr>
                <a:spLocks/>
              </p:cNvSpPr>
              <p:nvPr/>
            </p:nvSpPr>
            <p:spPr bwMode="auto">
              <a:xfrm>
                <a:off x="5729490" y="2349578"/>
                <a:ext cx="447691" cy="368312"/>
              </a:xfrm>
              <a:custGeom>
                <a:avLst/>
                <a:gdLst>
                  <a:gd name="T0" fmla="*/ 339 w 349"/>
                  <a:gd name="T1" fmla="*/ 255 h 295"/>
                  <a:gd name="T2" fmla="*/ 331 w 349"/>
                  <a:gd name="T3" fmla="*/ 235 h 295"/>
                  <a:gd name="T4" fmla="*/ 313 w 349"/>
                  <a:gd name="T5" fmla="*/ 220 h 295"/>
                  <a:gd name="T6" fmla="*/ 301 w 349"/>
                  <a:gd name="T7" fmla="*/ 204 h 295"/>
                  <a:gd name="T8" fmla="*/ 319 w 349"/>
                  <a:gd name="T9" fmla="*/ 179 h 295"/>
                  <a:gd name="T10" fmla="*/ 302 w 349"/>
                  <a:gd name="T11" fmla="*/ 170 h 295"/>
                  <a:gd name="T12" fmla="*/ 299 w 349"/>
                  <a:gd name="T13" fmla="*/ 150 h 295"/>
                  <a:gd name="T14" fmla="*/ 299 w 349"/>
                  <a:gd name="T15" fmla="*/ 131 h 295"/>
                  <a:gd name="T16" fmla="*/ 301 w 349"/>
                  <a:gd name="T17" fmla="*/ 116 h 295"/>
                  <a:gd name="T18" fmla="*/ 308 w 349"/>
                  <a:gd name="T19" fmla="*/ 102 h 295"/>
                  <a:gd name="T20" fmla="*/ 312 w 349"/>
                  <a:gd name="T21" fmla="*/ 94 h 295"/>
                  <a:gd name="T22" fmla="*/ 309 w 349"/>
                  <a:gd name="T23" fmla="*/ 73 h 295"/>
                  <a:gd name="T24" fmla="*/ 296 w 349"/>
                  <a:gd name="T25" fmla="*/ 70 h 295"/>
                  <a:gd name="T26" fmla="*/ 284 w 349"/>
                  <a:gd name="T27" fmla="*/ 61 h 295"/>
                  <a:gd name="T28" fmla="*/ 276 w 349"/>
                  <a:gd name="T29" fmla="*/ 54 h 295"/>
                  <a:gd name="T30" fmla="*/ 261 w 349"/>
                  <a:gd name="T31" fmla="*/ 50 h 295"/>
                  <a:gd name="T32" fmla="*/ 253 w 349"/>
                  <a:gd name="T33" fmla="*/ 45 h 295"/>
                  <a:gd name="T34" fmla="*/ 240 w 349"/>
                  <a:gd name="T35" fmla="*/ 40 h 295"/>
                  <a:gd name="T36" fmla="*/ 220 w 349"/>
                  <a:gd name="T37" fmla="*/ 39 h 295"/>
                  <a:gd name="T38" fmla="*/ 207 w 349"/>
                  <a:gd name="T39" fmla="*/ 41 h 295"/>
                  <a:gd name="T40" fmla="*/ 191 w 349"/>
                  <a:gd name="T41" fmla="*/ 52 h 295"/>
                  <a:gd name="T42" fmla="*/ 177 w 349"/>
                  <a:gd name="T43" fmla="*/ 54 h 295"/>
                  <a:gd name="T44" fmla="*/ 176 w 349"/>
                  <a:gd name="T45" fmla="*/ 64 h 295"/>
                  <a:gd name="T46" fmla="*/ 138 w 349"/>
                  <a:gd name="T47" fmla="*/ 72 h 295"/>
                  <a:gd name="T48" fmla="*/ 106 w 349"/>
                  <a:gd name="T49" fmla="*/ 53 h 295"/>
                  <a:gd name="T50" fmla="*/ 85 w 349"/>
                  <a:gd name="T51" fmla="*/ 32 h 295"/>
                  <a:gd name="T52" fmla="*/ 72 w 349"/>
                  <a:gd name="T53" fmla="*/ 23 h 295"/>
                  <a:gd name="T54" fmla="*/ 68 w 349"/>
                  <a:gd name="T55" fmla="*/ 7 h 295"/>
                  <a:gd name="T56" fmla="*/ 33 w 349"/>
                  <a:gd name="T57" fmla="*/ 22 h 295"/>
                  <a:gd name="T58" fmla="*/ 21 w 349"/>
                  <a:gd name="T59" fmla="*/ 15 h 295"/>
                  <a:gd name="T60" fmla="*/ 11 w 349"/>
                  <a:gd name="T61" fmla="*/ 2 h 295"/>
                  <a:gd name="T62" fmla="*/ 4 w 349"/>
                  <a:gd name="T63" fmla="*/ 11 h 295"/>
                  <a:gd name="T64" fmla="*/ 5 w 349"/>
                  <a:gd name="T65" fmla="*/ 26 h 295"/>
                  <a:gd name="T66" fmla="*/ 5 w 349"/>
                  <a:gd name="T67" fmla="*/ 44 h 295"/>
                  <a:gd name="T68" fmla="*/ 13 w 349"/>
                  <a:gd name="T69" fmla="*/ 58 h 295"/>
                  <a:gd name="T70" fmla="*/ 20 w 349"/>
                  <a:gd name="T71" fmla="*/ 72 h 295"/>
                  <a:gd name="T72" fmla="*/ 29 w 349"/>
                  <a:gd name="T73" fmla="*/ 83 h 295"/>
                  <a:gd name="T74" fmla="*/ 36 w 349"/>
                  <a:gd name="T75" fmla="*/ 89 h 295"/>
                  <a:gd name="T76" fmla="*/ 34 w 349"/>
                  <a:gd name="T77" fmla="*/ 99 h 295"/>
                  <a:gd name="T78" fmla="*/ 27 w 349"/>
                  <a:gd name="T79" fmla="*/ 113 h 295"/>
                  <a:gd name="T80" fmla="*/ 29 w 349"/>
                  <a:gd name="T81" fmla="*/ 129 h 295"/>
                  <a:gd name="T82" fmla="*/ 38 w 349"/>
                  <a:gd name="T83" fmla="*/ 139 h 295"/>
                  <a:gd name="T84" fmla="*/ 57 w 349"/>
                  <a:gd name="T85" fmla="*/ 152 h 295"/>
                  <a:gd name="T86" fmla="*/ 66 w 349"/>
                  <a:gd name="T87" fmla="*/ 163 h 295"/>
                  <a:gd name="T88" fmla="*/ 64 w 349"/>
                  <a:gd name="T89" fmla="*/ 175 h 295"/>
                  <a:gd name="T90" fmla="*/ 71 w 349"/>
                  <a:gd name="T91" fmla="*/ 186 h 295"/>
                  <a:gd name="T92" fmla="*/ 81 w 349"/>
                  <a:gd name="T93" fmla="*/ 200 h 295"/>
                  <a:gd name="T94" fmla="*/ 85 w 349"/>
                  <a:gd name="T95" fmla="*/ 200 h 295"/>
                  <a:gd name="T96" fmla="*/ 93 w 349"/>
                  <a:gd name="T97" fmla="*/ 197 h 295"/>
                  <a:gd name="T98" fmla="*/ 105 w 349"/>
                  <a:gd name="T99" fmla="*/ 197 h 295"/>
                  <a:gd name="T100" fmla="*/ 123 w 349"/>
                  <a:gd name="T101" fmla="*/ 225 h 295"/>
                  <a:gd name="T102" fmla="*/ 133 w 349"/>
                  <a:gd name="T103" fmla="*/ 241 h 295"/>
                  <a:gd name="T104" fmla="*/ 155 w 349"/>
                  <a:gd name="T105" fmla="*/ 251 h 295"/>
                  <a:gd name="T106" fmla="*/ 195 w 349"/>
                  <a:gd name="T107" fmla="*/ 267 h 295"/>
                  <a:gd name="T108" fmla="*/ 223 w 349"/>
                  <a:gd name="T109" fmla="*/ 259 h 295"/>
                  <a:gd name="T110" fmla="*/ 237 w 349"/>
                  <a:gd name="T111" fmla="*/ 282 h 295"/>
                  <a:gd name="T112" fmla="*/ 298 w 349"/>
                  <a:gd name="T113" fmla="*/ 294 h 295"/>
                  <a:gd name="T114" fmla="*/ 317 w 349"/>
                  <a:gd name="T115" fmla="*/ 295 h 295"/>
                  <a:gd name="T116" fmla="*/ 316 w 349"/>
                  <a:gd name="T117" fmla="*/ 291 h 295"/>
                  <a:gd name="T118" fmla="*/ 328 w 349"/>
                  <a:gd name="T119" fmla="*/ 273 h 295"/>
                  <a:gd name="T120" fmla="*/ 344 w 349"/>
                  <a:gd name="T121" fmla="*/ 268 h 295"/>
                  <a:gd name="T122" fmla="*/ 339 w 349"/>
                  <a:gd name="T123" fmla="*/ 255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49" h="295">
                    <a:moveTo>
                      <a:pt x="339" y="255"/>
                    </a:moveTo>
                    <a:cubicBezTo>
                      <a:pt x="335" y="253"/>
                      <a:pt x="339" y="239"/>
                      <a:pt x="331" y="235"/>
                    </a:cubicBezTo>
                    <a:cubicBezTo>
                      <a:pt x="323" y="232"/>
                      <a:pt x="315" y="226"/>
                      <a:pt x="313" y="220"/>
                    </a:cubicBezTo>
                    <a:cubicBezTo>
                      <a:pt x="311" y="214"/>
                      <a:pt x="300" y="209"/>
                      <a:pt x="301" y="204"/>
                    </a:cubicBezTo>
                    <a:cubicBezTo>
                      <a:pt x="302" y="200"/>
                      <a:pt x="322" y="187"/>
                      <a:pt x="319" y="179"/>
                    </a:cubicBezTo>
                    <a:cubicBezTo>
                      <a:pt x="316" y="172"/>
                      <a:pt x="303" y="173"/>
                      <a:pt x="302" y="170"/>
                    </a:cubicBezTo>
                    <a:cubicBezTo>
                      <a:pt x="300" y="168"/>
                      <a:pt x="302" y="158"/>
                      <a:pt x="299" y="150"/>
                    </a:cubicBezTo>
                    <a:cubicBezTo>
                      <a:pt x="295" y="143"/>
                      <a:pt x="302" y="136"/>
                      <a:pt x="299" y="131"/>
                    </a:cubicBezTo>
                    <a:cubicBezTo>
                      <a:pt x="296" y="127"/>
                      <a:pt x="300" y="119"/>
                      <a:pt x="301" y="116"/>
                    </a:cubicBezTo>
                    <a:cubicBezTo>
                      <a:pt x="302" y="113"/>
                      <a:pt x="309" y="109"/>
                      <a:pt x="308" y="102"/>
                    </a:cubicBezTo>
                    <a:cubicBezTo>
                      <a:pt x="308" y="98"/>
                      <a:pt x="310" y="95"/>
                      <a:pt x="312" y="94"/>
                    </a:cubicBezTo>
                    <a:cubicBezTo>
                      <a:pt x="310" y="87"/>
                      <a:pt x="309" y="75"/>
                      <a:pt x="309" y="73"/>
                    </a:cubicBezTo>
                    <a:cubicBezTo>
                      <a:pt x="309" y="70"/>
                      <a:pt x="300" y="70"/>
                      <a:pt x="296" y="70"/>
                    </a:cubicBezTo>
                    <a:cubicBezTo>
                      <a:pt x="292" y="71"/>
                      <a:pt x="288" y="61"/>
                      <a:pt x="284" y="61"/>
                    </a:cubicBezTo>
                    <a:cubicBezTo>
                      <a:pt x="280" y="61"/>
                      <a:pt x="276" y="57"/>
                      <a:pt x="276" y="54"/>
                    </a:cubicBezTo>
                    <a:cubicBezTo>
                      <a:pt x="276" y="51"/>
                      <a:pt x="267" y="49"/>
                      <a:pt x="261" y="50"/>
                    </a:cubicBezTo>
                    <a:cubicBezTo>
                      <a:pt x="256" y="50"/>
                      <a:pt x="255" y="45"/>
                      <a:pt x="253" y="45"/>
                    </a:cubicBezTo>
                    <a:cubicBezTo>
                      <a:pt x="251" y="45"/>
                      <a:pt x="243" y="43"/>
                      <a:pt x="240" y="40"/>
                    </a:cubicBezTo>
                    <a:cubicBezTo>
                      <a:pt x="237" y="37"/>
                      <a:pt x="222" y="35"/>
                      <a:pt x="220" y="39"/>
                    </a:cubicBezTo>
                    <a:cubicBezTo>
                      <a:pt x="217" y="43"/>
                      <a:pt x="212" y="41"/>
                      <a:pt x="207" y="41"/>
                    </a:cubicBezTo>
                    <a:cubicBezTo>
                      <a:pt x="202" y="41"/>
                      <a:pt x="194" y="48"/>
                      <a:pt x="191" y="52"/>
                    </a:cubicBezTo>
                    <a:cubicBezTo>
                      <a:pt x="190" y="54"/>
                      <a:pt x="182" y="54"/>
                      <a:pt x="177" y="54"/>
                    </a:cubicBezTo>
                    <a:cubicBezTo>
                      <a:pt x="177" y="59"/>
                      <a:pt x="177" y="63"/>
                      <a:pt x="176" y="64"/>
                    </a:cubicBezTo>
                    <a:cubicBezTo>
                      <a:pt x="174" y="68"/>
                      <a:pt x="153" y="71"/>
                      <a:pt x="138" y="72"/>
                    </a:cubicBezTo>
                    <a:cubicBezTo>
                      <a:pt x="123" y="73"/>
                      <a:pt x="122" y="53"/>
                      <a:pt x="106" y="53"/>
                    </a:cubicBezTo>
                    <a:cubicBezTo>
                      <a:pt x="94" y="53"/>
                      <a:pt x="85" y="42"/>
                      <a:pt x="85" y="32"/>
                    </a:cubicBezTo>
                    <a:cubicBezTo>
                      <a:pt x="78" y="29"/>
                      <a:pt x="71" y="25"/>
                      <a:pt x="72" y="23"/>
                    </a:cubicBezTo>
                    <a:cubicBezTo>
                      <a:pt x="73" y="20"/>
                      <a:pt x="77" y="3"/>
                      <a:pt x="68" y="7"/>
                    </a:cubicBezTo>
                    <a:cubicBezTo>
                      <a:pt x="60" y="11"/>
                      <a:pt x="48" y="24"/>
                      <a:pt x="33" y="22"/>
                    </a:cubicBezTo>
                    <a:cubicBezTo>
                      <a:pt x="18" y="20"/>
                      <a:pt x="29" y="19"/>
                      <a:pt x="21" y="15"/>
                    </a:cubicBezTo>
                    <a:cubicBezTo>
                      <a:pt x="13" y="12"/>
                      <a:pt x="18" y="3"/>
                      <a:pt x="11" y="2"/>
                    </a:cubicBezTo>
                    <a:cubicBezTo>
                      <a:pt x="3" y="0"/>
                      <a:pt x="9" y="11"/>
                      <a:pt x="4" y="11"/>
                    </a:cubicBezTo>
                    <a:cubicBezTo>
                      <a:pt x="0" y="11"/>
                      <a:pt x="4" y="23"/>
                      <a:pt x="5" y="26"/>
                    </a:cubicBezTo>
                    <a:cubicBezTo>
                      <a:pt x="6" y="28"/>
                      <a:pt x="2" y="44"/>
                      <a:pt x="5" y="44"/>
                    </a:cubicBezTo>
                    <a:cubicBezTo>
                      <a:pt x="8" y="45"/>
                      <a:pt x="14" y="56"/>
                      <a:pt x="13" y="58"/>
                    </a:cubicBezTo>
                    <a:cubicBezTo>
                      <a:pt x="13" y="60"/>
                      <a:pt x="20" y="67"/>
                      <a:pt x="20" y="72"/>
                    </a:cubicBezTo>
                    <a:cubicBezTo>
                      <a:pt x="20" y="77"/>
                      <a:pt x="26" y="83"/>
                      <a:pt x="29" y="83"/>
                    </a:cubicBezTo>
                    <a:cubicBezTo>
                      <a:pt x="33" y="83"/>
                      <a:pt x="38" y="85"/>
                      <a:pt x="36" y="89"/>
                    </a:cubicBezTo>
                    <a:cubicBezTo>
                      <a:pt x="35" y="93"/>
                      <a:pt x="39" y="99"/>
                      <a:pt x="34" y="99"/>
                    </a:cubicBezTo>
                    <a:cubicBezTo>
                      <a:pt x="30" y="99"/>
                      <a:pt x="31" y="111"/>
                      <a:pt x="27" y="113"/>
                    </a:cubicBezTo>
                    <a:cubicBezTo>
                      <a:pt x="24" y="115"/>
                      <a:pt x="27" y="128"/>
                      <a:pt x="29" y="129"/>
                    </a:cubicBezTo>
                    <a:cubicBezTo>
                      <a:pt x="32" y="131"/>
                      <a:pt x="39" y="134"/>
                      <a:pt x="38" y="139"/>
                    </a:cubicBezTo>
                    <a:cubicBezTo>
                      <a:pt x="37" y="144"/>
                      <a:pt x="52" y="152"/>
                      <a:pt x="57" y="152"/>
                    </a:cubicBezTo>
                    <a:cubicBezTo>
                      <a:pt x="62" y="153"/>
                      <a:pt x="63" y="160"/>
                      <a:pt x="66" y="163"/>
                    </a:cubicBezTo>
                    <a:cubicBezTo>
                      <a:pt x="68" y="165"/>
                      <a:pt x="64" y="171"/>
                      <a:pt x="64" y="175"/>
                    </a:cubicBezTo>
                    <a:cubicBezTo>
                      <a:pt x="65" y="178"/>
                      <a:pt x="71" y="181"/>
                      <a:pt x="71" y="186"/>
                    </a:cubicBezTo>
                    <a:cubicBezTo>
                      <a:pt x="70" y="190"/>
                      <a:pt x="76" y="195"/>
                      <a:pt x="81" y="200"/>
                    </a:cubicBezTo>
                    <a:cubicBezTo>
                      <a:pt x="82" y="200"/>
                      <a:pt x="84" y="200"/>
                      <a:pt x="85" y="200"/>
                    </a:cubicBezTo>
                    <a:cubicBezTo>
                      <a:pt x="89" y="200"/>
                      <a:pt x="89" y="194"/>
                      <a:pt x="93" y="197"/>
                    </a:cubicBezTo>
                    <a:cubicBezTo>
                      <a:pt x="97" y="201"/>
                      <a:pt x="101" y="197"/>
                      <a:pt x="105" y="197"/>
                    </a:cubicBezTo>
                    <a:cubicBezTo>
                      <a:pt x="109" y="197"/>
                      <a:pt x="119" y="215"/>
                      <a:pt x="123" y="225"/>
                    </a:cubicBezTo>
                    <a:cubicBezTo>
                      <a:pt x="128" y="234"/>
                      <a:pt x="127" y="237"/>
                      <a:pt x="133" y="241"/>
                    </a:cubicBezTo>
                    <a:cubicBezTo>
                      <a:pt x="139" y="245"/>
                      <a:pt x="146" y="243"/>
                      <a:pt x="155" y="251"/>
                    </a:cubicBezTo>
                    <a:cubicBezTo>
                      <a:pt x="163" y="260"/>
                      <a:pt x="185" y="266"/>
                      <a:pt x="195" y="267"/>
                    </a:cubicBezTo>
                    <a:cubicBezTo>
                      <a:pt x="204" y="267"/>
                      <a:pt x="211" y="257"/>
                      <a:pt x="223" y="259"/>
                    </a:cubicBezTo>
                    <a:cubicBezTo>
                      <a:pt x="235" y="261"/>
                      <a:pt x="232" y="277"/>
                      <a:pt x="237" y="282"/>
                    </a:cubicBezTo>
                    <a:cubicBezTo>
                      <a:pt x="241" y="288"/>
                      <a:pt x="290" y="291"/>
                      <a:pt x="298" y="294"/>
                    </a:cubicBezTo>
                    <a:cubicBezTo>
                      <a:pt x="301" y="295"/>
                      <a:pt x="309" y="295"/>
                      <a:pt x="317" y="295"/>
                    </a:cubicBezTo>
                    <a:cubicBezTo>
                      <a:pt x="317" y="293"/>
                      <a:pt x="316" y="292"/>
                      <a:pt x="316" y="291"/>
                    </a:cubicBezTo>
                    <a:cubicBezTo>
                      <a:pt x="316" y="282"/>
                      <a:pt x="322" y="276"/>
                      <a:pt x="328" y="273"/>
                    </a:cubicBezTo>
                    <a:cubicBezTo>
                      <a:pt x="333" y="270"/>
                      <a:pt x="338" y="269"/>
                      <a:pt x="344" y="268"/>
                    </a:cubicBezTo>
                    <a:cubicBezTo>
                      <a:pt x="349" y="267"/>
                      <a:pt x="344" y="256"/>
                      <a:pt x="339" y="255"/>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82" name="Freeform 1724">
                <a:extLst>
                  <a:ext uri="{FF2B5EF4-FFF2-40B4-BE49-F238E27FC236}">
                    <a16:creationId xmlns:a16="http://schemas.microsoft.com/office/drawing/2014/main" id="{5EDFD3D2-9CB6-4237-A86D-54844DEF8A1E}"/>
                  </a:ext>
                </a:extLst>
              </p:cNvPr>
              <p:cNvSpPr>
                <a:spLocks noEditPoints="1"/>
              </p:cNvSpPr>
              <p:nvPr/>
            </p:nvSpPr>
            <p:spPr bwMode="auto">
              <a:xfrm>
                <a:off x="5786642" y="1911413"/>
                <a:ext cx="922370" cy="423877"/>
              </a:xfrm>
              <a:custGeom>
                <a:avLst/>
                <a:gdLst>
                  <a:gd name="T0" fmla="*/ 695 w 719"/>
                  <a:gd name="T1" fmla="*/ 140 h 338"/>
                  <a:gd name="T2" fmla="*/ 671 w 719"/>
                  <a:gd name="T3" fmla="*/ 117 h 338"/>
                  <a:gd name="T4" fmla="*/ 625 w 719"/>
                  <a:gd name="T5" fmla="*/ 110 h 338"/>
                  <a:gd name="T6" fmla="*/ 583 w 719"/>
                  <a:gd name="T7" fmla="*/ 80 h 338"/>
                  <a:gd name="T8" fmla="*/ 533 w 719"/>
                  <a:gd name="T9" fmla="*/ 28 h 338"/>
                  <a:gd name="T10" fmla="*/ 485 w 719"/>
                  <a:gd name="T11" fmla="*/ 47 h 338"/>
                  <a:gd name="T12" fmla="*/ 473 w 719"/>
                  <a:gd name="T13" fmla="*/ 34 h 338"/>
                  <a:gd name="T14" fmla="*/ 446 w 719"/>
                  <a:gd name="T15" fmla="*/ 31 h 338"/>
                  <a:gd name="T16" fmla="*/ 433 w 719"/>
                  <a:gd name="T17" fmla="*/ 4 h 338"/>
                  <a:gd name="T18" fmla="*/ 372 w 719"/>
                  <a:gd name="T19" fmla="*/ 16 h 338"/>
                  <a:gd name="T20" fmla="*/ 302 w 719"/>
                  <a:gd name="T21" fmla="*/ 31 h 338"/>
                  <a:gd name="T22" fmla="*/ 267 w 719"/>
                  <a:gd name="T23" fmla="*/ 49 h 338"/>
                  <a:gd name="T24" fmla="*/ 261 w 719"/>
                  <a:gd name="T25" fmla="*/ 73 h 338"/>
                  <a:gd name="T26" fmla="*/ 267 w 719"/>
                  <a:gd name="T27" fmla="*/ 96 h 338"/>
                  <a:gd name="T28" fmla="*/ 247 w 719"/>
                  <a:gd name="T29" fmla="*/ 109 h 338"/>
                  <a:gd name="T30" fmla="*/ 221 w 719"/>
                  <a:gd name="T31" fmla="*/ 107 h 338"/>
                  <a:gd name="T32" fmla="*/ 176 w 719"/>
                  <a:gd name="T33" fmla="*/ 110 h 338"/>
                  <a:gd name="T34" fmla="*/ 145 w 719"/>
                  <a:gd name="T35" fmla="*/ 110 h 338"/>
                  <a:gd name="T36" fmla="*/ 97 w 719"/>
                  <a:gd name="T37" fmla="*/ 91 h 338"/>
                  <a:gd name="T38" fmla="*/ 56 w 719"/>
                  <a:gd name="T39" fmla="*/ 103 h 338"/>
                  <a:gd name="T40" fmla="*/ 40 w 719"/>
                  <a:gd name="T41" fmla="*/ 132 h 338"/>
                  <a:gd name="T42" fmla="*/ 6 w 719"/>
                  <a:gd name="T43" fmla="*/ 138 h 338"/>
                  <a:gd name="T44" fmla="*/ 2 w 719"/>
                  <a:gd name="T45" fmla="*/ 163 h 338"/>
                  <a:gd name="T46" fmla="*/ 28 w 719"/>
                  <a:gd name="T47" fmla="*/ 178 h 338"/>
                  <a:gd name="T48" fmla="*/ 45 w 719"/>
                  <a:gd name="T49" fmla="*/ 210 h 338"/>
                  <a:gd name="T50" fmla="*/ 91 w 719"/>
                  <a:gd name="T51" fmla="*/ 199 h 338"/>
                  <a:gd name="T52" fmla="*/ 103 w 719"/>
                  <a:gd name="T53" fmla="*/ 235 h 338"/>
                  <a:gd name="T54" fmla="*/ 69 w 719"/>
                  <a:gd name="T55" fmla="*/ 258 h 338"/>
                  <a:gd name="T56" fmla="*/ 101 w 719"/>
                  <a:gd name="T57" fmla="*/ 291 h 338"/>
                  <a:gd name="T58" fmla="*/ 117 w 719"/>
                  <a:gd name="T59" fmla="*/ 309 h 338"/>
                  <a:gd name="T60" fmla="*/ 170 w 719"/>
                  <a:gd name="T61" fmla="*/ 319 h 338"/>
                  <a:gd name="T62" fmla="*/ 218 w 719"/>
                  <a:gd name="T63" fmla="*/ 226 h 338"/>
                  <a:gd name="T64" fmla="*/ 246 w 719"/>
                  <a:gd name="T65" fmla="*/ 229 h 338"/>
                  <a:gd name="T66" fmla="*/ 299 w 719"/>
                  <a:gd name="T67" fmla="*/ 273 h 338"/>
                  <a:gd name="T68" fmla="*/ 352 w 719"/>
                  <a:gd name="T69" fmla="*/ 301 h 338"/>
                  <a:gd name="T70" fmla="*/ 392 w 719"/>
                  <a:gd name="T71" fmla="*/ 333 h 338"/>
                  <a:gd name="T72" fmla="*/ 428 w 719"/>
                  <a:gd name="T73" fmla="*/ 315 h 338"/>
                  <a:gd name="T74" fmla="*/ 469 w 719"/>
                  <a:gd name="T75" fmla="*/ 293 h 338"/>
                  <a:gd name="T76" fmla="*/ 526 w 719"/>
                  <a:gd name="T77" fmla="*/ 290 h 338"/>
                  <a:gd name="T78" fmla="*/ 603 w 719"/>
                  <a:gd name="T79" fmla="*/ 303 h 338"/>
                  <a:gd name="T80" fmla="*/ 605 w 719"/>
                  <a:gd name="T81" fmla="*/ 263 h 338"/>
                  <a:gd name="T82" fmla="*/ 628 w 719"/>
                  <a:gd name="T83" fmla="*/ 237 h 338"/>
                  <a:gd name="T84" fmla="*/ 651 w 719"/>
                  <a:gd name="T85" fmla="*/ 198 h 338"/>
                  <a:gd name="T86" fmla="*/ 696 w 719"/>
                  <a:gd name="T87" fmla="*/ 193 h 338"/>
                  <a:gd name="T88" fmla="*/ 712 w 719"/>
                  <a:gd name="T89" fmla="*/ 156 h 338"/>
                  <a:gd name="T90" fmla="*/ 269 w 719"/>
                  <a:gd name="T91" fmla="*/ 215 h 338"/>
                  <a:gd name="T92" fmla="*/ 565 w 719"/>
                  <a:gd name="T93" fmla="*/ 213 h 338"/>
                  <a:gd name="T94" fmla="*/ 493 w 719"/>
                  <a:gd name="T95" fmla="*/ 213 h 338"/>
                  <a:gd name="T96" fmla="*/ 565 w 719"/>
                  <a:gd name="T97" fmla="*/ 213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19" h="338">
                    <a:moveTo>
                      <a:pt x="715" y="138"/>
                    </a:moveTo>
                    <a:cubicBezTo>
                      <a:pt x="714" y="135"/>
                      <a:pt x="711" y="136"/>
                      <a:pt x="709" y="138"/>
                    </a:cubicBezTo>
                    <a:cubicBezTo>
                      <a:pt x="706" y="139"/>
                      <a:pt x="698" y="140"/>
                      <a:pt x="695" y="140"/>
                    </a:cubicBezTo>
                    <a:cubicBezTo>
                      <a:pt x="691" y="140"/>
                      <a:pt x="686" y="136"/>
                      <a:pt x="686" y="133"/>
                    </a:cubicBezTo>
                    <a:cubicBezTo>
                      <a:pt x="686" y="130"/>
                      <a:pt x="685" y="126"/>
                      <a:pt x="682" y="126"/>
                    </a:cubicBezTo>
                    <a:cubicBezTo>
                      <a:pt x="679" y="126"/>
                      <a:pt x="674" y="125"/>
                      <a:pt x="671" y="117"/>
                    </a:cubicBezTo>
                    <a:cubicBezTo>
                      <a:pt x="668" y="110"/>
                      <a:pt x="663" y="110"/>
                      <a:pt x="660" y="108"/>
                    </a:cubicBezTo>
                    <a:cubicBezTo>
                      <a:pt x="656" y="106"/>
                      <a:pt x="646" y="112"/>
                      <a:pt x="642" y="113"/>
                    </a:cubicBezTo>
                    <a:cubicBezTo>
                      <a:pt x="638" y="115"/>
                      <a:pt x="630" y="112"/>
                      <a:pt x="625" y="110"/>
                    </a:cubicBezTo>
                    <a:cubicBezTo>
                      <a:pt x="619" y="109"/>
                      <a:pt x="616" y="99"/>
                      <a:pt x="611" y="101"/>
                    </a:cubicBezTo>
                    <a:cubicBezTo>
                      <a:pt x="606" y="102"/>
                      <a:pt x="605" y="112"/>
                      <a:pt x="601" y="112"/>
                    </a:cubicBezTo>
                    <a:cubicBezTo>
                      <a:pt x="597" y="112"/>
                      <a:pt x="590" y="92"/>
                      <a:pt x="583" y="80"/>
                    </a:cubicBezTo>
                    <a:cubicBezTo>
                      <a:pt x="575" y="69"/>
                      <a:pt x="562" y="46"/>
                      <a:pt x="550" y="42"/>
                    </a:cubicBezTo>
                    <a:cubicBezTo>
                      <a:pt x="538" y="38"/>
                      <a:pt x="542" y="32"/>
                      <a:pt x="545" y="29"/>
                    </a:cubicBezTo>
                    <a:cubicBezTo>
                      <a:pt x="548" y="26"/>
                      <a:pt x="538" y="25"/>
                      <a:pt x="533" y="28"/>
                    </a:cubicBezTo>
                    <a:cubicBezTo>
                      <a:pt x="529" y="30"/>
                      <a:pt x="523" y="35"/>
                      <a:pt x="517" y="37"/>
                    </a:cubicBezTo>
                    <a:cubicBezTo>
                      <a:pt x="512" y="38"/>
                      <a:pt x="504" y="46"/>
                      <a:pt x="498" y="44"/>
                    </a:cubicBezTo>
                    <a:cubicBezTo>
                      <a:pt x="492" y="42"/>
                      <a:pt x="489" y="52"/>
                      <a:pt x="485" y="47"/>
                    </a:cubicBezTo>
                    <a:cubicBezTo>
                      <a:pt x="480" y="43"/>
                      <a:pt x="491" y="40"/>
                      <a:pt x="491" y="36"/>
                    </a:cubicBezTo>
                    <a:cubicBezTo>
                      <a:pt x="491" y="32"/>
                      <a:pt x="484" y="37"/>
                      <a:pt x="482" y="35"/>
                    </a:cubicBezTo>
                    <a:cubicBezTo>
                      <a:pt x="480" y="33"/>
                      <a:pt x="473" y="30"/>
                      <a:pt x="473" y="34"/>
                    </a:cubicBezTo>
                    <a:cubicBezTo>
                      <a:pt x="473" y="37"/>
                      <a:pt x="468" y="35"/>
                      <a:pt x="468" y="33"/>
                    </a:cubicBezTo>
                    <a:cubicBezTo>
                      <a:pt x="468" y="30"/>
                      <a:pt x="465" y="25"/>
                      <a:pt x="462" y="28"/>
                    </a:cubicBezTo>
                    <a:cubicBezTo>
                      <a:pt x="459" y="32"/>
                      <a:pt x="448" y="34"/>
                      <a:pt x="446" y="31"/>
                    </a:cubicBezTo>
                    <a:cubicBezTo>
                      <a:pt x="443" y="28"/>
                      <a:pt x="447" y="27"/>
                      <a:pt x="448" y="24"/>
                    </a:cubicBezTo>
                    <a:cubicBezTo>
                      <a:pt x="448" y="20"/>
                      <a:pt x="444" y="15"/>
                      <a:pt x="444" y="11"/>
                    </a:cubicBezTo>
                    <a:cubicBezTo>
                      <a:pt x="445" y="7"/>
                      <a:pt x="437" y="2"/>
                      <a:pt x="433" y="4"/>
                    </a:cubicBezTo>
                    <a:cubicBezTo>
                      <a:pt x="429" y="6"/>
                      <a:pt x="424" y="4"/>
                      <a:pt x="419" y="2"/>
                    </a:cubicBezTo>
                    <a:cubicBezTo>
                      <a:pt x="415" y="0"/>
                      <a:pt x="398" y="3"/>
                      <a:pt x="398" y="7"/>
                    </a:cubicBezTo>
                    <a:cubicBezTo>
                      <a:pt x="397" y="11"/>
                      <a:pt x="376" y="14"/>
                      <a:pt x="372" y="16"/>
                    </a:cubicBezTo>
                    <a:cubicBezTo>
                      <a:pt x="368" y="17"/>
                      <a:pt x="352" y="20"/>
                      <a:pt x="347" y="20"/>
                    </a:cubicBezTo>
                    <a:cubicBezTo>
                      <a:pt x="341" y="21"/>
                      <a:pt x="336" y="26"/>
                      <a:pt x="329" y="26"/>
                    </a:cubicBezTo>
                    <a:cubicBezTo>
                      <a:pt x="322" y="26"/>
                      <a:pt x="308" y="27"/>
                      <a:pt x="302" y="31"/>
                    </a:cubicBezTo>
                    <a:cubicBezTo>
                      <a:pt x="296" y="36"/>
                      <a:pt x="286" y="32"/>
                      <a:pt x="281" y="34"/>
                    </a:cubicBezTo>
                    <a:cubicBezTo>
                      <a:pt x="276" y="35"/>
                      <a:pt x="268" y="33"/>
                      <a:pt x="266" y="35"/>
                    </a:cubicBezTo>
                    <a:cubicBezTo>
                      <a:pt x="264" y="36"/>
                      <a:pt x="265" y="46"/>
                      <a:pt x="267" y="49"/>
                    </a:cubicBezTo>
                    <a:cubicBezTo>
                      <a:pt x="269" y="53"/>
                      <a:pt x="282" y="55"/>
                      <a:pt x="283" y="57"/>
                    </a:cubicBezTo>
                    <a:cubicBezTo>
                      <a:pt x="283" y="60"/>
                      <a:pt x="270" y="60"/>
                      <a:pt x="264" y="60"/>
                    </a:cubicBezTo>
                    <a:cubicBezTo>
                      <a:pt x="258" y="61"/>
                      <a:pt x="259" y="69"/>
                      <a:pt x="261" y="73"/>
                    </a:cubicBezTo>
                    <a:cubicBezTo>
                      <a:pt x="262" y="77"/>
                      <a:pt x="254" y="81"/>
                      <a:pt x="250" y="82"/>
                    </a:cubicBezTo>
                    <a:cubicBezTo>
                      <a:pt x="245" y="84"/>
                      <a:pt x="250" y="92"/>
                      <a:pt x="254" y="92"/>
                    </a:cubicBezTo>
                    <a:cubicBezTo>
                      <a:pt x="259" y="92"/>
                      <a:pt x="263" y="96"/>
                      <a:pt x="267" y="96"/>
                    </a:cubicBezTo>
                    <a:cubicBezTo>
                      <a:pt x="271" y="96"/>
                      <a:pt x="272" y="103"/>
                      <a:pt x="272" y="108"/>
                    </a:cubicBezTo>
                    <a:cubicBezTo>
                      <a:pt x="272" y="113"/>
                      <a:pt x="267" y="114"/>
                      <a:pt x="261" y="114"/>
                    </a:cubicBezTo>
                    <a:cubicBezTo>
                      <a:pt x="254" y="114"/>
                      <a:pt x="251" y="110"/>
                      <a:pt x="247" y="109"/>
                    </a:cubicBezTo>
                    <a:cubicBezTo>
                      <a:pt x="243" y="108"/>
                      <a:pt x="244" y="116"/>
                      <a:pt x="241" y="117"/>
                    </a:cubicBezTo>
                    <a:cubicBezTo>
                      <a:pt x="238" y="119"/>
                      <a:pt x="237" y="112"/>
                      <a:pt x="232" y="112"/>
                    </a:cubicBezTo>
                    <a:cubicBezTo>
                      <a:pt x="228" y="112"/>
                      <a:pt x="222" y="111"/>
                      <a:pt x="221" y="107"/>
                    </a:cubicBezTo>
                    <a:cubicBezTo>
                      <a:pt x="219" y="102"/>
                      <a:pt x="208" y="101"/>
                      <a:pt x="204" y="106"/>
                    </a:cubicBezTo>
                    <a:cubicBezTo>
                      <a:pt x="199" y="110"/>
                      <a:pt x="197" y="108"/>
                      <a:pt x="193" y="105"/>
                    </a:cubicBezTo>
                    <a:cubicBezTo>
                      <a:pt x="189" y="102"/>
                      <a:pt x="178" y="107"/>
                      <a:pt x="176" y="110"/>
                    </a:cubicBezTo>
                    <a:cubicBezTo>
                      <a:pt x="175" y="114"/>
                      <a:pt x="166" y="116"/>
                      <a:pt x="160" y="112"/>
                    </a:cubicBezTo>
                    <a:cubicBezTo>
                      <a:pt x="153" y="108"/>
                      <a:pt x="150" y="107"/>
                      <a:pt x="150" y="112"/>
                    </a:cubicBezTo>
                    <a:cubicBezTo>
                      <a:pt x="150" y="117"/>
                      <a:pt x="145" y="113"/>
                      <a:pt x="145" y="110"/>
                    </a:cubicBezTo>
                    <a:cubicBezTo>
                      <a:pt x="145" y="107"/>
                      <a:pt x="135" y="100"/>
                      <a:pt x="130" y="97"/>
                    </a:cubicBezTo>
                    <a:cubicBezTo>
                      <a:pt x="125" y="94"/>
                      <a:pt x="110" y="94"/>
                      <a:pt x="110" y="91"/>
                    </a:cubicBezTo>
                    <a:cubicBezTo>
                      <a:pt x="109" y="88"/>
                      <a:pt x="100" y="85"/>
                      <a:pt x="97" y="91"/>
                    </a:cubicBezTo>
                    <a:cubicBezTo>
                      <a:pt x="95" y="96"/>
                      <a:pt x="91" y="92"/>
                      <a:pt x="88" y="91"/>
                    </a:cubicBezTo>
                    <a:cubicBezTo>
                      <a:pt x="85" y="89"/>
                      <a:pt x="78" y="93"/>
                      <a:pt x="74" y="95"/>
                    </a:cubicBezTo>
                    <a:cubicBezTo>
                      <a:pt x="71" y="96"/>
                      <a:pt x="61" y="103"/>
                      <a:pt x="56" y="103"/>
                    </a:cubicBezTo>
                    <a:cubicBezTo>
                      <a:pt x="50" y="103"/>
                      <a:pt x="53" y="110"/>
                      <a:pt x="46" y="112"/>
                    </a:cubicBezTo>
                    <a:cubicBezTo>
                      <a:pt x="39" y="114"/>
                      <a:pt x="41" y="118"/>
                      <a:pt x="42" y="121"/>
                    </a:cubicBezTo>
                    <a:cubicBezTo>
                      <a:pt x="42" y="125"/>
                      <a:pt x="46" y="130"/>
                      <a:pt x="40" y="132"/>
                    </a:cubicBezTo>
                    <a:cubicBezTo>
                      <a:pt x="34" y="135"/>
                      <a:pt x="31" y="125"/>
                      <a:pt x="26" y="121"/>
                    </a:cubicBezTo>
                    <a:cubicBezTo>
                      <a:pt x="20" y="117"/>
                      <a:pt x="16" y="121"/>
                      <a:pt x="16" y="127"/>
                    </a:cubicBezTo>
                    <a:cubicBezTo>
                      <a:pt x="16" y="132"/>
                      <a:pt x="10" y="132"/>
                      <a:pt x="6" y="138"/>
                    </a:cubicBezTo>
                    <a:cubicBezTo>
                      <a:pt x="3" y="143"/>
                      <a:pt x="12" y="144"/>
                      <a:pt x="12" y="146"/>
                    </a:cubicBezTo>
                    <a:cubicBezTo>
                      <a:pt x="12" y="149"/>
                      <a:pt x="7" y="151"/>
                      <a:pt x="6" y="152"/>
                    </a:cubicBezTo>
                    <a:cubicBezTo>
                      <a:pt x="4" y="153"/>
                      <a:pt x="0" y="161"/>
                      <a:pt x="2" y="163"/>
                    </a:cubicBezTo>
                    <a:cubicBezTo>
                      <a:pt x="3" y="165"/>
                      <a:pt x="13" y="164"/>
                      <a:pt x="12" y="170"/>
                    </a:cubicBezTo>
                    <a:cubicBezTo>
                      <a:pt x="11" y="175"/>
                      <a:pt x="10" y="181"/>
                      <a:pt x="15" y="179"/>
                    </a:cubicBezTo>
                    <a:cubicBezTo>
                      <a:pt x="20" y="178"/>
                      <a:pt x="24" y="178"/>
                      <a:pt x="28" y="178"/>
                    </a:cubicBezTo>
                    <a:cubicBezTo>
                      <a:pt x="31" y="178"/>
                      <a:pt x="33" y="185"/>
                      <a:pt x="38" y="191"/>
                    </a:cubicBezTo>
                    <a:cubicBezTo>
                      <a:pt x="44" y="197"/>
                      <a:pt x="46" y="200"/>
                      <a:pt x="41" y="202"/>
                    </a:cubicBezTo>
                    <a:cubicBezTo>
                      <a:pt x="35" y="204"/>
                      <a:pt x="38" y="207"/>
                      <a:pt x="45" y="210"/>
                    </a:cubicBezTo>
                    <a:cubicBezTo>
                      <a:pt x="47" y="211"/>
                      <a:pt x="49" y="212"/>
                      <a:pt x="50" y="213"/>
                    </a:cubicBezTo>
                    <a:cubicBezTo>
                      <a:pt x="52" y="212"/>
                      <a:pt x="53" y="212"/>
                      <a:pt x="54" y="211"/>
                    </a:cubicBezTo>
                    <a:cubicBezTo>
                      <a:pt x="62" y="203"/>
                      <a:pt x="79" y="196"/>
                      <a:pt x="91" y="199"/>
                    </a:cubicBezTo>
                    <a:cubicBezTo>
                      <a:pt x="103" y="202"/>
                      <a:pt x="113" y="197"/>
                      <a:pt x="118" y="204"/>
                    </a:cubicBezTo>
                    <a:cubicBezTo>
                      <a:pt x="123" y="211"/>
                      <a:pt x="118" y="225"/>
                      <a:pt x="120" y="230"/>
                    </a:cubicBezTo>
                    <a:cubicBezTo>
                      <a:pt x="122" y="235"/>
                      <a:pt x="110" y="236"/>
                      <a:pt x="103" y="235"/>
                    </a:cubicBezTo>
                    <a:cubicBezTo>
                      <a:pt x="95" y="234"/>
                      <a:pt x="79" y="238"/>
                      <a:pt x="81" y="243"/>
                    </a:cubicBezTo>
                    <a:cubicBezTo>
                      <a:pt x="83" y="247"/>
                      <a:pt x="89" y="258"/>
                      <a:pt x="78" y="253"/>
                    </a:cubicBezTo>
                    <a:cubicBezTo>
                      <a:pt x="68" y="247"/>
                      <a:pt x="64" y="258"/>
                      <a:pt x="69" y="258"/>
                    </a:cubicBezTo>
                    <a:cubicBezTo>
                      <a:pt x="75" y="258"/>
                      <a:pt x="83" y="265"/>
                      <a:pt x="83" y="270"/>
                    </a:cubicBezTo>
                    <a:cubicBezTo>
                      <a:pt x="83" y="274"/>
                      <a:pt x="83" y="285"/>
                      <a:pt x="89" y="283"/>
                    </a:cubicBezTo>
                    <a:cubicBezTo>
                      <a:pt x="94" y="282"/>
                      <a:pt x="94" y="291"/>
                      <a:pt x="101" y="291"/>
                    </a:cubicBezTo>
                    <a:cubicBezTo>
                      <a:pt x="108" y="290"/>
                      <a:pt x="115" y="293"/>
                      <a:pt x="109" y="299"/>
                    </a:cubicBezTo>
                    <a:cubicBezTo>
                      <a:pt x="104" y="306"/>
                      <a:pt x="113" y="325"/>
                      <a:pt x="115" y="321"/>
                    </a:cubicBezTo>
                    <a:cubicBezTo>
                      <a:pt x="116" y="318"/>
                      <a:pt x="115" y="313"/>
                      <a:pt x="117" y="309"/>
                    </a:cubicBezTo>
                    <a:cubicBezTo>
                      <a:pt x="113" y="299"/>
                      <a:pt x="131" y="299"/>
                      <a:pt x="136" y="299"/>
                    </a:cubicBezTo>
                    <a:cubicBezTo>
                      <a:pt x="141" y="299"/>
                      <a:pt x="151" y="308"/>
                      <a:pt x="157" y="316"/>
                    </a:cubicBezTo>
                    <a:cubicBezTo>
                      <a:pt x="163" y="324"/>
                      <a:pt x="170" y="319"/>
                      <a:pt x="170" y="319"/>
                    </a:cubicBezTo>
                    <a:cubicBezTo>
                      <a:pt x="172" y="241"/>
                      <a:pt x="172" y="241"/>
                      <a:pt x="172" y="241"/>
                    </a:cubicBezTo>
                    <a:cubicBezTo>
                      <a:pt x="216" y="229"/>
                      <a:pt x="216" y="229"/>
                      <a:pt x="216" y="229"/>
                    </a:cubicBezTo>
                    <a:cubicBezTo>
                      <a:pt x="217" y="228"/>
                      <a:pt x="217" y="227"/>
                      <a:pt x="218" y="226"/>
                    </a:cubicBezTo>
                    <a:cubicBezTo>
                      <a:pt x="224" y="218"/>
                      <a:pt x="231" y="225"/>
                      <a:pt x="234" y="226"/>
                    </a:cubicBezTo>
                    <a:cubicBezTo>
                      <a:pt x="236" y="228"/>
                      <a:pt x="235" y="218"/>
                      <a:pt x="241" y="218"/>
                    </a:cubicBezTo>
                    <a:cubicBezTo>
                      <a:pt x="248" y="219"/>
                      <a:pt x="241" y="229"/>
                      <a:pt x="246" y="229"/>
                    </a:cubicBezTo>
                    <a:cubicBezTo>
                      <a:pt x="249" y="229"/>
                      <a:pt x="258" y="242"/>
                      <a:pt x="255" y="252"/>
                    </a:cubicBezTo>
                    <a:cubicBezTo>
                      <a:pt x="262" y="257"/>
                      <a:pt x="274" y="271"/>
                      <a:pt x="276" y="274"/>
                    </a:cubicBezTo>
                    <a:cubicBezTo>
                      <a:pt x="277" y="278"/>
                      <a:pt x="295" y="271"/>
                      <a:pt x="299" y="273"/>
                    </a:cubicBezTo>
                    <a:cubicBezTo>
                      <a:pt x="302" y="274"/>
                      <a:pt x="329" y="274"/>
                      <a:pt x="334" y="274"/>
                    </a:cubicBezTo>
                    <a:cubicBezTo>
                      <a:pt x="339" y="274"/>
                      <a:pt x="342" y="283"/>
                      <a:pt x="348" y="285"/>
                    </a:cubicBezTo>
                    <a:cubicBezTo>
                      <a:pt x="354" y="286"/>
                      <a:pt x="351" y="295"/>
                      <a:pt x="352" y="301"/>
                    </a:cubicBezTo>
                    <a:cubicBezTo>
                      <a:pt x="353" y="308"/>
                      <a:pt x="361" y="314"/>
                      <a:pt x="362" y="320"/>
                    </a:cubicBezTo>
                    <a:cubicBezTo>
                      <a:pt x="363" y="325"/>
                      <a:pt x="372" y="322"/>
                      <a:pt x="377" y="324"/>
                    </a:cubicBezTo>
                    <a:cubicBezTo>
                      <a:pt x="383" y="325"/>
                      <a:pt x="391" y="327"/>
                      <a:pt x="392" y="333"/>
                    </a:cubicBezTo>
                    <a:cubicBezTo>
                      <a:pt x="393" y="338"/>
                      <a:pt x="400" y="334"/>
                      <a:pt x="400" y="330"/>
                    </a:cubicBezTo>
                    <a:cubicBezTo>
                      <a:pt x="401" y="326"/>
                      <a:pt x="408" y="320"/>
                      <a:pt x="418" y="316"/>
                    </a:cubicBezTo>
                    <a:cubicBezTo>
                      <a:pt x="423" y="314"/>
                      <a:pt x="426" y="314"/>
                      <a:pt x="428" y="315"/>
                    </a:cubicBezTo>
                    <a:cubicBezTo>
                      <a:pt x="430" y="310"/>
                      <a:pt x="432" y="306"/>
                      <a:pt x="434" y="305"/>
                    </a:cubicBezTo>
                    <a:cubicBezTo>
                      <a:pt x="437" y="304"/>
                      <a:pt x="444" y="298"/>
                      <a:pt x="445" y="293"/>
                    </a:cubicBezTo>
                    <a:cubicBezTo>
                      <a:pt x="445" y="288"/>
                      <a:pt x="459" y="288"/>
                      <a:pt x="469" y="293"/>
                    </a:cubicBezTo>
                    <a:cubicBezTo>
                      <a:pt x="478" y="297"/>
                      <a:pt x="484" y="297"/>
                      <a:pt x="484" y="290"/>
                    </a:cubicBezTo>
                    <a:cubicBezTo>
                      <a:pt x="485" y="283"/>
                      <a:pt x="498" y="281"/>
                      <a:pt x="503" y="283"/>
                    </a:cubicBezTo>
                    <a:cubicBezTo>
                      <a:pt x="507" y="285"/>
                      <a:pt x="520" y="292"/>
                      <a:pt x="526" y="290"/>
                    </a:cubicBezTo>
                    <a:cubicBezTo>
                      <a:pt x="532" y="287"/>
                      <a:pt x="564" y="290"/>
                      <a:pt x="571" y="292"/>
                    </a:cubicBezTo>
                    <a:cubicBezTo>
                      <a:pt x="579" y="294"/>
                      <a:pt x="581" y="289"/>
                      <a:pt x="588" y="297"/>
                    </a:cubicBezTo>
                    <a:cubicBezTo>
                      <a:pt x="594" y="303"/>
                      <a:pt x="597" y="298"/>
                      <a:pt x="603" y="303"/>
                    </a:cubicBezTo>
                    <a:cubicBezTo>
                      <a:pt x="603" y="301"/>
                      <a:pt x="603" y="298"/>
                      <a:pt x="603" y="295"/>
                    </a:cubicBezTo>
                    <a:cubicBezTo>
                      <a:pt x="603" y="290"/>
                      <a:pt x="610" y="286"/>
                      <a:pt x="612" y="282"/>
                    </a:cubicBezTo>
                    <a:cubicBezTo>
                      <a:pt x="613" y="278"/>
                      <a:pt x="605" y="267"/>
                      <a:pt x="605" y="263"/>
                    </a:cubicBezTo>
                    <a:cubicBezTo>
                      <a:pt x="605" y="259"/>
                      <a:pt x="605" y="249"/>
                      <a:pt x="601" y="247"/>
                    </a:cubicBezTo>
                    <a:cubicBezTo>
                      <a:pt x="597" y="245"/>
                      <a:pt x="608" y="240"/>
                      <a:pt x="611" y="240"/>
                    </a:cubicBezTo>
                    <a:cubicBezTo>
                      <a:pt x="617" y="241"/>
                      <a:pt x="625" y="235"/>
                      <a:pt x="628" y="237"/>
                    </a:cubicBezTo>
                    <a:cubicBezTo>
                      <a:pt x="630" y="240"/>
                      <a:pt x="635" y="240"/>
                      <a:pt x="640" y="240"/>
                    </a:cubicBezTo>
                    <a:cubicBezTo>
                      <a:pt x="645" y="240"/>
                      <a:pt x="643" y="235"/>
                      <a:pt x="640" y="232"/>
                    </a:cubicBezTo>
                    <a:cubicBezTo>
                      <a:pt x="637" y="230"/>
                      <a:pt x="649" y="206"/>
                      <a:pt x="651" y="198"/>
                    </a:cubicBezTo>
                    <a:cubicBezTo>
                      <a:pt x="653" y="190"/>
                      <a:pt x="657" y="197"/>
                      <a:pt x="663" y="198"/>
                    </a:cubicBezTo>
                    <a:cubicBezTo>
                      <a:pt x="669" y="199"/>
                      <a:pt x="676" y="198"/>
                      <a:pt x="679" y="200"/>
                    </a:cubicBezTo>
                    <a:cubicBezTo>
                      <a:pt x="683" y="201"/>
                      <a:pt x="693" y="197"/>
                      <a:pt x="696" y="193"/>
                    </a:cubicBezTo>
                    <a:cubicBezTo>
                      <a:pt x="698" y="190"/>
                      <a:pt x="693" y="188"/>
                      <a:pt x="693" y="179"/>
                    </a:cubicBezTo>
                    <a:cubicBezTo>
                      <a:pt x="694" y="170"/>
                      <a:pt x="699" y="166"/>
                      <a:pt x="705" y="166"/>
                    </a:cubicBezTo>
                    <a:cubicBezTo>
                      <a:pt x="711" y="166"/>
                      <a:pt x="712" y="161"/>
                      <a:pt x="712" y="156"/>
                    </a:cubicBezTo>
                    <a:cubicBezTo>
                      <a:pt x="712" y="152"/>
                      <a:pt x="717" y="150"/>
                      <a:pt x="719" y="145"/>
                    </a:cubicBezTo>
                    <a:cubicBezTo>
                      <a:pt x="717" y="143"/>
                      <a:pt x="715" y="140"/>
                      <a:pt x="715" y="138"/>
                    </a:cubicBezTo>
                    <a:close/>
                    <a:moveTo>
                      <a:pt x="269" y="215"/>
                    </a:moveTo>
                    <a:cubicBezTo>
                      <a:pt x="266" y="218"/>
                      <a:pt x="246" y="212"/>
                      <a:pt x="244" y="208"/>
                    </a:cubicBezTo>
                    <a:cubicBezTo>
                      <a:pt x="242" y="204"/>
                      <a:pt x="273" y="209"/>
                      <a:pt x="269" y="215"/>
                    </a:cubicBezTo>
                    <a:close/>
                    <a:moveTo>
                      <a:pt x="565" y="213"/>
                    </a:moveTo>
                    <a:cubicBezTo>
                      <a:pt x="550" y="213"/>
                      <a:pt x="518" y="206"/>
                      <a:pt x="505" y="220"/>
                    </a:cubicBezTo>
                    <a:cubicBezTo>
                      <a:pt x="492" y="234"/>
                      <a:pt x="501" y="241"/>
                      <a:pt x="495" y="242"/>
                    </a:cubicBezTo>
                    <a:cubicBezTo>
                      <a:pt x="489" y="243"/>
                      <a:pt x="486" y="221"/>
                      <a:pt x="493" y="213"/>
                    </a:cubicBezTo>
                    <a:cubicBezTo>
                      <a:pt x="501" y="206"/>
                      <a:pt x="524" y="203"/>
                      <a:pt x="539" y="207"/>
                    </a:cubicBezTo>
                    <a:cubicBezTo>
                      <a:pt x="553" y="210"/>
                      <a:pt x="579" y="204"/>
                      <a:pt x="583" y="205"/>
                    </a:cubicBezTo>
                    <a:cubicBezTo>
                      <a:pt x="587" y="206"/>
                      <a:pt x="579" y="213"/>
                      <a:pt x="565" y="213"/>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83" name="Freeform 1725">
                <a:extLst>
                  <a:ext uri="{FF2B5EF4-FFF2-40B4-BE49-F238E27FC236}">
                    <a16:creationId xmlns:a16="http://schemas.microsoft.com/office/drawing/2014/main" id="{5976A5C8-287C-4CA0-B1E2-0868FA28EB11}"/>
                  </a:ext>
                </a:extLst>
              </p:cNvPr>
              <p:cNvSpPr>
                <a:spLocks noEditPoints="1"/>
              </p:cNvSpPr>
              <p:nvPr/>
            </p:nvSpPr>
            <p:spPr bwMode="auto">
              <a:xfrm>
                <a:off x="5186216" y="871567"/>
                <a:ext cx="3859680" cy="1446936"/>
              </a:xfrm>
              <a:custGeom>
                <a:avLst/>
                <a:gdLst>
                  <a:gd name="T0" fmla="*/ 1273 w 3013"/>
                  <a:gd name="T1" fmla="*/ 19 h 1156"/>
                  <a:gd name="T2" fmla="*/ 1314 w 3013"/>
                  <a:gd name="T3" fmla="*/ 70 h 1156"/>
                  <a:gd name="T4" fmla="*/ 1427 w 3013"/>
                  <a:gd name="T5" fmla="*/ 95 h 1156"/>
                  <a:gd name="T6" fmla="*/ 1286 w 3013"/>
                  <a:gd name="T7" fmla="*/ 44 h 1156"/>
                  <a:gd name="T8" fmla="*/ 2082 w 3013"/>
                  <a:gd name="T9" fmla="*/ 263 h 1156"/>
                  <a:gd name="T10" fmla="*/ 2125 w 3013"/>
                  <a:gd name="T11" fmla="*/ 310 h 1156"/>
                  <a:gd name="T12" fmla="*/ 2171 w 3013"/>
                  <a:gd name="T13" fmla="*/ 1038 h 1156"/>
                  <a:gd name="T14" fmla="*/ 556 w 3013"/>
                  <a:gd name="T15" fmla="*/ 38 h 1156"/>
                  <a:gd name="T16" fmla="*/ 2950 w 3013"/>
                  <a:gd name="T17" fmla="*/ 516 h 1156"/>
                  <a:gd name="T18" fmla="*/ 2656 w 3013"/>
                  <a:gd name="T19" fmla="*/ 433 h 1156"/>
                  <a:gd name="T20" fmla="*/ 2472 w 3013"/>
                  <a:gd name="T21" fmla="*/ 419 h 1156"/>
                  <a:gd name="T22" fmla="*/ 2210 w 3013"/>
                  <a:gd name="T23" fmla="*/ 346 h 1156"/>
                  <a:gd name="T24" fmla="*/ 2064 w 3013"/>
                  <a:gd name="T25" fmla="*/ 376 h 1156"/>
                  <a:gd name="T26" fmla="*/ 1914 w 3013"/>
                  <a:gd name="T27" fmla="*/ 318 h 1156"/>
                  <a:gd name="T28" fmla="*/ 1722 w 3013"/>
                  <a:gd name="T29" fmla="*/ 306 h 1156"/>
                  <a:gd name="T30" fmla="*/ 1546 w 3013"/>
                  <a:gd name="T31" fmla="*/ 301 h 1156"/>
                  <a:gd name="T32" fmla="*/ 1575 w 3013"/>
                  <a:gd name="T33" fmla="*/ 191 h 1156"/>
                  <a:gd name="T34" fmla="*/ 1422 w 3013"/>
                  <a:gd name="T35" fmla="*/ 197 h 1156"/>
                  <a:gd name="T36" fmla="*/ 1252 w 3013"/>
                  <a:gd name="T37" fmla="*/ 232 h 1156"/>
                  <a:gd name="T38" fmla="*/ 1194 w 3013"/>
                  <a:gd name="T39" fmla="*/ 296 h 1156"/>
                  <a:gd name="T40" fmla="*/ 1044 w 3013"/>
                  <a:gd name="T41" fmla="*/ 356 h 1156"/>
                  <a:gd name="T42" fmla="*/ 975 w 3013"/>
                  <a:gd name="T43" fmla="*/ 402 h 1156"/>
                  <a:gd name="T44" fmla="*/ 985 w 3013"/>
                  <a:gd name="T45" fmla="*/ 487 h 1156"/>
                  <a:gd name="T46" fmla="*/ 943 w 3013"/>
                  <a:gd name="T47" fmla="*/ 499 h 1156"/>
                  <a:gd name="T48" fmla="*/ 872 w 3013"/>
                  <a:gd name="T49" fmla="*/ 362 h 1156"/>
                  <a:gd name="T50" fmla="*/ 732 w 3013"/>
                  <a:gd name="T51" fmla="*/ 426 h 1156"/>
                  <a:gd name="T52" fmla="*/ 600 w 3013"/>
                  <a:gd name="T53" fmla="*/ 477 h 1156"/>
                  <a:gd name="T54" fmla="*/ 480 w 3013"/>
                  <a:gd name="T55" fmla="*/ 488 h 1156"/>
                  <a:gd name="T56" fmla="*/ 360 w 3013"/>
                  <a:gd name="T57" fmla="*/ 552 h 1156"/>
                  <a:gd name="T58" fmla="*/ 266 w 3013"/>
                  <a:gd name="T59" fmla="*/ 555 h 1156"/>
                  <a:gd name="T60" fmla="*/ 314 w 3013"/>
                  <a:gd name="T61" fmla="*/ 457 h 1156"/>
                  <a:gd name="T62" fmla="*/ 157 w 3013"/>
                  <a:gd name="T63" fmla="*/ 463 h 1156"/>
                  <a:gd name="T64" fmla="*/ 208 w 3013"/>
                  <a:gd name="T65" fmla="*/ 637 h 1156"/>
                  <a:gd name="T66" fmla="*/ 140 w 3013"/>
                  <a:gd name="T67" fmla="*/ 777 h 1156"/>
                  <a:gd name="T68" fmla="*/ 209 w 3013"/>
                  <a:gd name="T69" fmla="*/ 898 h 1156"/>
                  <a:gd name="T70" fmla="*/ 349 w 3013"/>
                  <a:gd name="T71" fmla="*/ 965 h 1156"/>
                  <a:gd name="T72" fmla="*/ 302 w 3013"/>
                  <a:gd name="T73" fmla="*/ 1067 h 1156"/>
                  <a:gd name="T74" fmla="*/ 509 w 3013"/>
                  <a:gd name="T75" fmla="*/ 1144 h 1156"/>
                  <a:gd name="T76" fmla="*/ 488 w 3013"/>
                  <a:gd name="T77" fmla="*/ 958 h 1156"/>
                  <a:gd name="T78" fmla="*/ 665 w 3013"/>
                  <a:gd name="T79" fmla="*/ 936 h 1156"/>
                  <a:gd name="T80" fmla="*/ 738 w 3013"/>
                  <a:gd name="T81" fmla="*/ 866 h 1156"/>
                  <a:gd name="T82" fmla="*/ 954 w 3013"/>
                  <a:gd name="T83" fmla="*/ 866 h 1156"/>
                  <a:gd name="T84" fmla="*/ 1154 w 3013"/>
                  <a:gd name="T85" fmla="*/ 957 h 1156"/>
                  <a:gd name="T86" fmla="*/ 1328 w 3013"/>
                  <a:gd name="T87" fmla="*/ 964 h 1156"/>
                  <a:gd name="T88" fmla="*/ 1469 w 3013"/>
                  <a:gd name="T89" fmla="*/ 959 h 1156"/>
                  <a:gd name="T90" fmla="*/ 1719 w 3013"/>
                  <a:gd name="T91" fmla="*/ 972 h 1156"/>
                  <a:gd name="T92" fmla="*/ 1893 w 3013"/>
                  <a:gd name="T93" fmla="*/ 961 h 1156"/>
                  <a:gd name="T94" fmla="*/ 1957 w 3013"/>
                  <a:gd name="T95" fmla="*/ 1078 h 1156"/>
                  <a:gd name="T96" fmla="*/ 2136 w 3013"/>
                  <a:gd name="T97" fmla="*/ 895 h 1156"/>
                  <a:gd name="T98" fmla="*/ 2049 w 3013"/>
                  <a:gd name="T99" fmla="*/ 829 h 1156"/>
                  <a:gd name="T100" fmla="*/ 2321 w 3013"/>
                  <a:gd name="T101" fmla="*/ 739 h 1156"/>
                  <a:gd name="T102" fmla="*/ 2477 w 3013"/>
                  <a:gd name="T103" fmla="*/ 689 h 1156"/>
                  <a:gd name="T104" fmla="*/ 2415 w 3013"/>
                  <a:gd name="T105" fmla="*/ 772 h 1156"/>
                  <a:gd name="T106" fmla="*/ 2515 w 3013"/>
                  <a:gd name="T107" fmla="*/ 814 h 1156"/>
                  <a:gd name="T108" fmla="*/ 2655 w 3013"/>
                  <a:gd name="T109" fmla="*/ 716 h 1156"/>
                  <a:gd name="T110" fmla="*/ 2763 w 3013"/>
                  <a:gd name="T111" fmla="*/ 584 h 1156"/>
                  <a:gd name="T112" fmla="*/ 2933 w 3013"/>
                  <a:gd name="T113" fmla="*/ 592 h 1156"/>
                  <a:gd name="T114" fmla="*/ 1554 w 3013"/>
                  <a:gd name="T115" fmla="*/ 887 h 1156"/>
                  <a:gd name="T116" fmla="*/ 604 w 3013"/>
                  <a:gd name="T117" fmla="*/ 386 h 1156"/>
                  <a:gd name="T118" fmla="*/ 758 w 3013"/>
                  <a:gd name="T119" fmla="*/ 207 h 1156"/>
                  <a:gd name="T120" fmla="*/ 650 w 3013"/>
                  <a:gd name="T121" fmla="*/ 60 h 1156"/>
                  <a:gd name="T122" fmla="*/ 726 w 3013"/>
                  <a:gd name="T123" fmla="*/ 25 h 1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13" h="1156">
                    <a:moveTo>
                      <a:pt x="46" y="835"/>
                    </a:moveTo>
                    <a:cubicBezTo>
                      <a:pt x="43" y="837"/>
                      <a:pt x="37" y="834"/>
                      <a:pt x="35" y="832"/>
                    </a:cubicBezTo>
                    <a:cubicBezTo>
                      <a:pt x="34" y="829"/>
                      <a:pt x="29" y="830"/>
                      <a:pt x="25" y="831"/>
                    </a:cubicBezTo>
                    <a:cubicBezTo>
                      <a:pt x="26" y="831"/>
                      <a:pt x="27" y="832"/>
                      <a:pt x="27" y="833"/>
                    </a:cubicBezTo>
                    <a:cubicBezTo>
                      <a:pt x="30" y="837"/>
                      <a:pt x="18" y="838"/>
                      <a:pt x="22" y="843"/>
                    </a:cubicBezTo>
                    <a:cubicBezTo>
                      <a:pt x="25" y="848"/>
                      <a:pt x="13" y="848"/>
                      <a:pt x="13" y="843"/>
                    </a:cubicBezTo>
                    <a:cubicBezTo>
                      <a:pt x="13" y="838"/>
                      <a:pt x="1" y="840"/>
                      <a:pt x="1" y="844"/>
                    </a:cubicBezTo>
                    <a:cubicBezTo>
                      <a:pt x="1" y="845"/>
                      <a:pt x="1" y="846"/>
                      <a:pt x="0" y="848"/>
                    </a:cubicBezTo>
                    <a:cubicBezTo>
                      <a:pt x="4" y="849"/>
                      <a:pt x="8" y="850"/>
                      <a:pt x="9" y="851"/>
                    </a:cubicBezTo>
                    <a:cubicBezTo>
                      <a:pt x="11" y="852"/>
                      <a:pt x="43" y="855"/>
                      <a:pt x="55" y="853"/>
                    </a:cubicBezTo>
                    <a:cubicBezTo>
                      <a:pt x="54" y="851"/>
                      <a:pt x="56" y="844"/>
                      <a:pt x="56" y="841"/>
                    </a:cubicBezTo>
                    <a:cubicBezTo>
                      <a:pt x="56" y="838"/>
                      <a:pt x="48" y="834"/>
                      <a:pt x="46" y="835"/>
                    </a:cubicBezTo>
                    <a:close/>
                    <a:moveTo>
                      <a:pt x="1273" y="19"/>
                    </a:moveTo>
                    <a:cubicBezTo>
                      <a:pt x="1275" y="11"/>
                      <a:pt x="1240" y="14"/>
                      <a:pt x="1249" y="22"/>
                    </a:cubicBezTo>
                    <a:cubicBezTo>
                      <a:pt x="1253" y="24"/>
                      <a:pt x="1271" y="26"/>
                      <a:pt x="1273" y="19"/>
                    </a:cubicBezTo>
                    <a:close/>
                    <a:moveTo>
                      <a:pt x="800" y="32"/>
                    </a:moveTo>
                    <a:cubicBezTo>
                      <a:pt x="820" y="30"/>
                      <a:pt x="820" y="19"/>
                      <a:pt x="809" y="17"/>
                    </a:cubicBezTo>
                    <a:cubicBezTo>
                      <a:pt x="799" y="15"/>
                      <a:pt x="797" y="23"/>
                      <a:pt x="792" y="23"/>
                    </a:cubicBezTo>
                    <a:cubicBezTo>
                      <a:pt x="787" y="22"/>
                      <a:pt x="767" y="26"/>
                      <a:pt x="771" y="31"/>
                    </a:cubicBezTo>
                    <a:cubicBezTo>
                      <a:pt x="776" y="36"/>
                      <a:pt x="791" y="33"/>
                      <a:pt x="800" y="32"/>
                    </a:cubicBezTo>
                    <a:close/>
                    <a:moveTo>
                      <a:pt x="1314" y="70"/>
                    </a:moveTo>
                    <a:cubicBezTo>
                      <a:pt x="1314" y="76"/>
                      <a:pt x="1297" y="82"/>
                      <a:pt x="1302" y="86"/>
                    </a:cubicBezTo>
                    <a:cubicBezTo>
                      <a:pt x="1306" y="90"/>
                      <a:pt x="1310" y="89"/>
                      <a:pt x="1315" y="90"/>
                    </a:cubicBezTo>
                    <a:cubicBezTo>
                      <a:pt x="1320" y="91"/>
                      <a:pt x="1323" y="104"/>
                      <a:pt x="1332" y="102"/>
                    </a:cubicBezTo>
                    <a:cubicBezTo>
                      <a:pt x="1342" y="99"/>
                      <a:pt x="1367" y="112"/>
                      <a:pt x="1382" y="112"/>
                    </a:cubicBezTo>
                    <a:cubicBezTo>
                      <a:pt x="1398" y="112"/>
                      <a:pt x="1399" y="99"/>
                      <a:pt x="1394" y="99"/>
                    </a:cubicBezTo>
                    <a:cubicBezTo>
                      <a:pt x="1390" y="98"/>
                      <a:pt x="1394" y="91"/>
                      <a:pt x="1402" y="79"/>
                    </a:cubicBezTo>
                    <a:cubicBezTo>
                      <a:pt x="1411" y="67"/>
                      <a:pt x="1376" y="58"/>
                      <a:pt x="1376" y="68"/>
                    </a:cubicBezTo>
                    <a:cubicBezTo>
                      <a:pt x="1376" y="77"/>
                      <a:pt x="1366" y="66"/>
                      <a:pt x="1363" y="60"/>
                    </a:cubicBezTo>
                    <a:cubicBezTo>
                      <a:pt x="1360" y="54"/>
                      <a:pt x="1314" y="65"/>
                      <a:pt x="1314" y="70"/>
                    </a:cubicBezTo>
                    <a:close/>
                    <a:moveTo>
                      <a:pt x="901" y="322"/>
                    </a:moveTo>
                    <a:cubicBezTo>
                      <a:pt x="908" y="323"/>
                      <a:pt x="926" y="320"/>
                      <a:pt x="928" y="316"/>
                    </a:cubicBezTo>
                    <a:cubicBezTo>
                      <a:pt x="930" y="312"/>
                      <a:pt x="921" y="308"/>
                      <a:pt x="909" y="308"/>
                    </a:cubicBezTo>
                    <a:cubicBezTo>
                      <a:pt x="897" y="308"/>
                      <a:pt x="895" y="321"/>
                      <a:pt x="901" y="322"/>
                    </a:cubicBezTo>
                    <a:close/>
                    <a:moveTo>
                      <a:pt x="1053" y="330"/>
                    </a:moveTo>
                    <a:cubicBezTo>
                      <a:pt x="1062" y="334"/>
                      <a:pt x="1068" y="333"/>
                      <a:pt x="1067" y="324"/>
                    </a:cubicBezTo>
                    <a:cubicBezTo>
                      <a:pt x="1066" y="316"/>
                      <a:pt x="1047" y="327"/>
                      <a:pt x="1053" y="330"/>
                    </a:cubicBezTo>
                    <a:close/>
                    <a:moveTo>
                      <a:pt x="1395" y="144"/>
                    </a:moveTo>
                    <a:cubicBezTo>
                      <a:pt x="1402" y="148"/>
                      <a:pt x="1426" y="139"/>
                      <a:pt x="1441" y="139"/>
                    </a:cubicBezTo>
                    <a:cubicBezTo>
                      <a:pt x="1457" y="140"/>
                      <a:pt x="1501" y="127"/>
                      <a:pt x="1502" y="119"/>
                    </a:cubicBezTo>
                    <a:cubicBezTo>
                      <a:pt x="1504" y="110"/>
                      <a:pt x="1486" y="111"/>
                      <a:pt x="1479" y="104"/>
                    </a:cubicBezTo>
                    <a:cubicBezTo>
                      <a:pt x="1473" y="96"/>
                      <a:pt x="1458" y="103"/>
                      <a:pt x="1454" y="109"/>
                    </a:cubicBezTo>
                    <a:cubicBezTo>
                      <a:pt x="1450" y="115"/>
                      <a:pt x="1446" y="109"/>
                      <a:pt x="1456" y="99"/>
                    </a:cubicBezTo>
                    <a:cubicBezTo>
                      <a:pt x="1466" y="90"/>
                      <a:pt x="1446" y="82"/>
                      <a:pt x="1446" y="88"/>
                    </a:cubicBezTo>
                    <a:cubicBezTo>
                      <a:pt x="1445" y="94"/>
                      <a:pt x="1427" y="89"/>
                      <a:pt x="1427" y="95"/>
                    </a:cubicBezTo>
                    <a:cubicBezTo>
                      <a:pt x="1427" y="101"/>
                      <a:pt x="1420" y="103"/>
                      <a:pt x="1421" y="109"/>
                    </a:cubicBezTo>
                    <a:cubicBezTo>
                      <a:pt x="1421" y="115"/>
                      <a:pt x="1408" y="106"/>
                      <a:pt x="1407" y="119"/>
                    </a:cubicBezTo>
                    <a:cubicBezTo>
                      <a:pt x="1407" y="132"/>
                      <a:pt x="1387" y="139"/>
                      <a:pt x="1395" y="144"/>
                    </a:cubicBezTo>
                    <a:close/>
                    <a:moveTo>
                      <a:pt x="1286" y="56"/>
                    </a:moveTo>
                    <a:cubicBezTo>
                      <a:pt x="1296" y="60"/>
                      <a:pt x="1293" y="62"/>
                      <a:pt x="1282" y="62"/>
                    </a:cubicBezTo>
                    <a:cubicBezTo>
                      <a:pt x="1272" y="62"/>
                      <a:pt x="1263" y="66"/>
                      <a:pt x="1270" y="69"/>
                    </a:cubicBezTo>
                    <a:cubicBezTo>
                      <a:pt x="1275" y="71"/>
                      <a:pt x="1274" y="77"/>
                      <a:pt x="1285" y="79"/>
                    </a:cubicBezTo>
                    <a:cubicBezTo>
                      <a:pt x="1296" y="82"/>
                      <a:pt x="1307" y="73"/>
                      <a:pt x="1306" y="67"/>
                    </a:cubicBezTo>
                    <a:cubicBezTo>
                      <a:pt x="1305" y="60"/>
                      <a:pt x="1344" y="55"/>
                      <a:pt x="1355" y="52"/>
                    </a:cubicBezTo>
                    <a:cubicBezTo>
                      <a:pt x="1365" y="49"/>
                      <a:pt x="1348" y="38"/>
                      <a:pt x="1360" y="37"/>
                    </a:cubicBezTo>
                    <a:cubicBezTo>
                      <a:pt x="1371" y="36"/>
                      <a:pt x="1366" y="31"/>
                      <a:pt x="1352" y="29"/>
                    </a:cubicBezTo>
                    <a:cubicBezTo>
                      <a:pt x="1338" y="27"/>
                      <a:pt x="1344" y="15"/>
                      <a:pt x="1339" y="11"/>
                    </a:cubicBezTo>
                    <a:cubicBezTo>
                      <a:pt x="1334" y="7"/>
                      <a:pt x="1332" y="16"/>
                      <a:pt x="1314" y="20"/>
                    </a:cubicBezTo>
                    <a:cubicBezTo>
                      <a:pt x="1295" y="23"/>
                      <a:pt x="1286" y="28"/>
                      <a:pt x="1294" y="32"/>
                    </a:cubicBezTo>
                    <a:cubicBezTo>
                      <a:pt x="1301" y="35"/>
                      <a:pt x="1294" y="44"/>
                      <a:pt x="1286" y="44"/>
                    </a:cubicBezTo>
                    <a:cubicBezTo>
                      <a:pt x="1278" y="43"/>
                      <a:pt x="1277" y="51"/>
                      <a:pt x="1286" y="56"/>
                    </a:cubicBezTo>
                    <a:close/>
                    <a:moveTo>
                      <a:pt x="2226" y="251"/>
                    </a:moveTo>
                    <a:cubicBezTo>
                      <a:pt x="2238" y="252"/>
                      <a:pt x="2245" y="264"/>
                      <a:pt x="2268" y="265"/>
                    </a:cubicBezTo>
                    <a:cubicBezTo>
                      <a:pt x="2292" y="267"/>
                      <a:pt x="2310" y="262"/>
                      <a:pt x="2311" y="257"/>
                    </a:cubicBezTo>
                    <a:cubicBezTo>
                      <a:pt x="2311" y="252"/>
                      <a:pt x="2289" y="244"/>
                      <a:pt x="2282" y="248"/>
                    </a:cubicBezTo>
                    <a:cubicBezTo>
                      <a:pt x="2275" y="252"/>
                      <a:pt x="2270" y="241"/>
                      <a:pt x="2262" y="244"/>
                    </a:cubicBezTo>
                    <a:cubicBezTo>
                      <a:pt x="2253" y="247"/>
                      <a:pt x="2242" y="246"/>
                      <a:pt x="2238" y="239"/>
                    </a:cubicBezTo>
                    <a:cubicBezTo>
                      <a:pt x="2234" y="231"/>
                      <a:pt x="2219" y="250"/>
                      <a:pt x="2226" y="251"/>
                    </a:cubicBezTo>
                    <a:close/>
                    <a:moveTo>
                      <a:pt x="2808" y="397"/>
                    </a:moveTo>
                    <a:cubicBezTo>
                      <a:pt x="2818" y="402"/>
                      <a:pt x="2824" y="390"/>
                      <a:pt x="2833" y="396"/>
                    </a:cubicBezTo>
                    <a:cubicBezTo>
                      <a:pt x="2841" y="402"/>
                      <a:pt x="2861" y="394"/>
                      <a:pt x="2870" y="392"/>
                    </a:cubicBezTo>
                    <a:cubicBezTo>
                      <a:pt x="2878" y="390"/>
                      <a:pt x="2874" y="380"/>
                      <a:pt x="2850" y="377"/>
                    </a:cubicBezTo>
                    <a:cubicBezTo>
                      <a:pt x="2827" y="374"/>
                      <a:pt x="2797" y="391"/>
                      <a:pt x="2808" y="397"/>
                    </a:cubicBezTo>
                    <a:close/>
                    <a:moveTo>
                      <a:pt x="2068" y="251"/>
                    </a:moveTo>
                    <a:cubicBezTo>
                      <a:pt x="2075" y="255"/>
                      <a:pt x="2078" y="259"/>
                      <a:pt x="2082" y="263"/>
                    </a:cubicBezTo>
                    <a:cubicBezTo>
                      <a:pt x="2086" y="267"/>
                      <a:pt x="2102" y="261"/>
                      <a:pt x="2108" y="259"/>
                    </a:cubicBezTo>
                    <a:cubicBezTo>
                      <a:pt x="2114" y="256"/>
                      <a:pt x="2115" y="268"/>
                      <a:pt x="2125" y="262"/>
                    </a:cubicBezTo>
                    <a:cubicBezTo>
                      <a:pt x="2134" y="255"/>
                      <a:pt x="2144" y="259"/>
                      <a:pt x="2156" y="259"/>
                    </a:cubicBezTo>
                    <a:cubicBezTo>
                      <a:pt x="2167" y="259"/>
                      <a:pt x="2154" y="244"/>
                      <a:pt x="2154" y="238"/>
                    </a:cubicBezTo>
                    <a:cubicBezTo>
                      <a:pt x="2155" y="232"/>
                      <a:pt x="2168" y="236"/>
                      <a:pt x="2164" y="241"/>
                    </a:cubicBezTo>
                    <a:cubicBezTo>
                      <a:pt x="2160" y="247"/>
                      <a:pt x="2170" y="259"/>
                      <a:pt x="2187" y="257"/>
                    </a:cubicBezTo>
                    <a:cubicBezTo>
                      <a:pt x="2203" y="256"/>
                      <a:pt x="2191" y="246"/>
                      <a:pt x="2199" y="242"/>
                    </a:cubicBezTo>
                    <a:cubicBezTo>
                      <a:pt x="2207" y="239"/>
                      <a:pt x="2206" y="235"/>
                      <a:pt x="2194" y="227"/>
                    </a:cubicBezTo>
                    <a:cubicBezTo>
                      <a:pt x="2182" y="220"/>
                      <a:pt x="2167" y="225"/>
                      <a:pt x="2156" y="220"/>
                    </a:cubicBezTo>
                    <a:cubicBezTo>
                      <a:pt x="2145" y="215"/>
                      <a:pt x="2132" y="215"/>
                      <a:pt x="2131" y="226"/>
                    </a:cubicBezTo>
                    <a:cubicBezTo>
                      <a:pt x="2131" y="238"/>
                      <a:pt x="2109" y="214"/>
                      <a:pt x="2097" y="210"/>
                    </a:cubicBezTo>
                    <a:cubicBezTo>
                      <a:pt x="2086" y="206"/>
                      <a:pt x="2050" y="243"/>
                      <a:pt x="2068" y="251"/>
                    </a:cubicBezTo>
                    <a:close/>
                    <a:moveTo>
                      <a:pt x="2177" y="318"/>
                    </a:moveTo>
                    <a:cubicBezTo>
                      <a:pt x="2186" y="316"/>
                      <a:pt x="2170" y="299"/>
                      <a:pt x="2154" y="296"/>
                    </a:cubicBezTo>
                    <a:cubicBezTo>
                      <a:pt x="2138" y="293"/>
                      <a:pt x="2123" y="307"/>
                      <a:pt x="2125" y="310"/>
                    </a:cubicBezTo>
                    <a:cubicBezTo>
                      <a:pt x="2129" y="316"/>
                      <a:pt x="2167" y="320"/>
                      <a:pt x="2177" y="318"/>
                    </a:cubicBezTo>
                    <a:close/>
                    <a:moveTo>
                      <a:pt x="2135" y="284"/>
                    </a:moveTo>
                    <a:cubicBezTo>
                      <a:pt x="2135" y="276"/>
                      <a:pt x="2107" y="286"/>
                      <a:pt x="2118" y="290"/>
                    </a:cubicBezTo>
                    <a:cubicBezTo>
                      <a:pt x="2125" y="292"/>
                      <a:pt x="2135" y="291"/>
                      <a:pt x="2135" y="284"/>
                    </a:cubicBezTo>
                    <a:close/>
                    <a:moveTo>
                      <a:pt x="2173" y="920"/>
                    </a:moveTo>
                    <a:cubicBezTo>
                      <a:pt x="2167" y="905"/>
                      <a:pt x="2181" y="891"/>
                      <a:pt x="2170" y="883"/>
                    </a:cubicBezTo>
                    <a:cubicBezTo>
                      <a:pt x="2160" y="875"/>
                      <a:pt x="2164" y="859"/>
                      <a:pt x="2159" y="862"/>
                    </a:cubicBezTo>
                    <a:cubicBezTo>
                      <a:pt x="2154" y="865"/>
                      <a:pt x="2159" y="879"/>
                      <a:pt x="2151" y="880"/>
                    </a:cubicBezTo>
                    <a:cubicBezTo>
                      <a:pt x="2142" y="881"/>
                      <a:pt x="2150" y="889"/>
                      <a:pt x="2147" y="899"/>
                    </a:cubicBezTo>
                    <a:cubicBezTo>
                      <a:pt x="2144" y="910"/>
                      <a:pt x="2149" y="925"/>
                      <a:pt x="2153" y="934"/>
                    </a:cubicBezTo>
                    <a:cubicBezTo>
                      <a:pt x="2157" y="944"/>
                      <a:pt x="2147" y="994"/>
                      <a:pt x="2151" y="1002"/>
                    </a:cubicBezTo>
                    <a:cubicBezTo>
                      <a:pt x="2155" y="1011"/>
                      <a:pt x="2144" y="1047"/>
                      <a:pt x="2148" y="1052"/>
                    </a:cubicBezTo>
                    <a:cubicBezTo>
                      <a:pt x="2154" y="1059"/>
                      <a:pt x="2150" y="1042"/>
                      <a:pt x="2159" y="1040"/>
                    </a:cubicBezTo>
                    <a:cubicBezTo>
                      <a:pt x="2169" y="1039"/>
                      <a:pt x="2169" y="1051"/>
                      <a:pt x="2175" y="1053"/>
                    </a:cubicBezTo>
                    <a:cubicBezTo>
                      <a:pt x="2180" y="1056"/>
                      <a:pt x="2177" y="1037"/>
                      <a:pt x="2171" y="1038"/>
                    </a:cubicBezTo>
                    <a:cubicBezTo>
                      <a:pt x="2166" y="1039"/>
                      <a:pt x="2162" y="1025"/>
                      <a:pt x="2159" y="1017"/>
                    </a:cubicBezTo>
                    <a:cubicBezTo>
                      <a:pt x="2157" y="1008"/>
                      <a:pt x="2165" y="999"/>
                      <a:pt x="2165" y="988"/>
                    </a:cubicBezTo>
                    <a:cubicBezTo>
                      <a:pt x="2165" y="978"/>
                      <a:pt x="2178" y="978"/>
                      <a:pt x="2186" y="986"/>
                    </a:cubicBezTo>
                    <a:cubicBezTo>
                      <a:pt x="2193" y="994"/>
                      <a:pt x="2194" y="989"/>
                      <a:pt x="2191" y="983"/>
                    </a:cubicBezTo>
                    <a:cubicBezTo>
                      <a:pt x="2188" y="977"/>
                      <a:pt x="2178" y="935"/>
                      <a:pt x="2173" y="920"/>
                    </a:cubicBezTo>
                    <a:close/>
                    <a:moveTo>
                      <a:pt x="510" y="456"/>
                    </a:moveTo>
                    <a:cubicBezTo>
                      <a:pt x="524" y="469"/>
                      <a:pt x="536" y="450"/>
                      <a:pt x="543" y="449"/>
                    </a:cubicBezTo>
                    <a:cubicBezTo>
                      <a:pt x="550" y="448"/>
                      <a:pt x="539" y="441"/>
                      <a:pt x="527" y="437"/>
                    </a:cubicBezTo>
                    <a:cubicBezTo>
                      <a:pt x="516" y="434"/>
                      <a:pt x="499" y="446"/>
                      <a:pt x="510" y="456"/>
                    </a:cubicBezTo>
                    <a:close/>
                    <a:moveTo>
                      <a:pt x="532" y="34"/>
                    </a:moveTo>
                    <a:cubicBezTo>
                      <a:pt x="540" y="39"/>
                      <a:pt x="512" y="38"/>
                      <a:pt x="508" y="43"/>
                    </a:cubicBezTo>
                    <a:cubicBezTo>
                      <a:pt x="505" y="48"/>
                      <a:pt x="489" y="46"/>
                      <a:pt x="492" y="53"/>
                    </a:cubicBezTo>
                    <a:cubicBezTo>
                      <a:pt x="495" y="59"/>
                      <a:pt x="521" y="59"/>
                      <a:pt x="521" y="54"/>
                    </a:cubicBezTo>
                    <a:cubicBezTo>
                      <a:pt x="521" y="49"/>
                      <a:pt x="534" y="54"/>
                      <a:pt x="535" y="49"/>
                    </a:cubicBezTo>
                    <a:cubicBezTo>
                      <a:pt x="536" y="44"/>
                      <a:pt x="541" y="39"/>
                      <a:pt x="556" y="38"/>
                    </a:cubicBezTo>
                    <a:cubicBezTo>
                      <a:pt x="570" y="37"/>
                      <a:pt x="570" y="32"/>
                      <a:pt x="557" y="25"/>
                    </a:cubicBezTo>
                    <a:cubicBezTo>
                      <a:pt x="543" y="19"/>
                      <a:pt x="525" y="29"/>
                      <a:pt x="532" y="34"/>
                    </a:cubicBezTo>
                    <a:close/>
                    <a:moveTo>
                      <a:pt x="483" y="39"/>
                    </a:moveTo>
                    <a:cubicBezTo>
                      <a:pt x="495" y="28"/>
                      <a:pt x="511" y="38"/>
                      <a:pt x="513" y="33"/>
                    </a:cubicBezTo>
                    <a:cubicBezTo>
                      <a:pt x="515" y="28"/>
                      <a:pt x="491" y="26"/>
                      <a:pt x="482" y="31"/>
                    </a:cubicBezTo>
                    <a:cubicBezTo>
                      <a:pt x="473" y="36"/>
                      <a:pt x="452" y="32"/>
                      <a:pt x="455" y="38"/>
                    </a:cubicBezTo>
                    <a:cubicBezTo>
                      <a:pt x="456" y="42"/>
                      <a:pt x="471" y="50"/>
                      <a:pt x="483" y="39"/>
                    </a:cubicBezTo>
                    <a:close/>
                    <a:moveTo>
                      <a:pt x="1620" y="274"/>
                    </a:moveTo>
                    <a:cubicBezTo>
                      <a:pt x="1618" y="278"/>
                      <a:pt x="1607" y="279"/>
                      <a:pt x="1610" y="283"/>
                    </a:cubicBezTo>
                    <a:cubicBezTo>
                      <a:pt x="1615" y="289"/>
                      <a:pt x="1641" y="286"/>
                      <a:pt x="1642" y="277"/>
                    </a:cubicBezTo>
                    <a:cubicBezTo>
                      <a:pt x="1642" y="269"/>
                      <a:pt x="1622" y="270"/>
                      <a:pt x="1620" y="274"/>
                    </a:cubicBezTo>
                    <a:close/>
                    <a:moveTo>
                      <a:pt x="3008" y="545"/>
                    </a:moveTo>
                    <a:cubicBezTo>
                      <a:pt x="3003" y="543"/>
                      <a:pt x="2986" y="532"/>
                      <a:pt x="2982" y="526"/>
                    </a:cubicBezTo>
                    <a:cubicBezTo>
                      <a:pt x="2978" y="520"/>
                      <a:pt x="2958" y="517"/>
                      <a:pt x="2958" y="520"/>
                    </a:cubicBezTo>
                    <a:cubicBezTo>
                      <a:pt x="2958" y="523"/>
                      <a:pt x="2951" y="520"/>
                      <a:pt x="2950" y="516"/>
                    </a:cubicBezTo>
                    <a:cubicBezTo>
                      <a:pt x="2948" y="513"/>
                      <a:pt x="2927" y="512"/>
                      <a:pt x="2927" y="516"/>
                    </a:cubicBezTo>
                    <a:cubicBezTo>
                      <a:pt x="2927" y="520"/>
                      <a:pt x="2932" y="520"/>
                      <a:pt x="2935" y="524"/>
                    </a:cubicBezTo>
                    <a:cubicBezTo>
                      <a:pt x="2938" y="528"/>
                      <a:pt x="2931" y="530"/>
                      <a:pt x="2932" y="535"/>
                    </a:cubicBezTo>
                    <a:cubicBezTo>
                      <a:pt x="2934" y="540"/>
                      <a:pt x="2925" y="533"/>
                      <a:pt x="2921" y="530"/>
                    </a:cubicBezTo>
                    <a:cubicBezTo>
                      <a:pt x="2918" y="528"/>
                      <a:pt x="2919" y="517"/>
                      <a:pt x="2920" y="512"/>
                    </a:cubicBezTo>
                    <a:cubicBezTo>
                      <a:pt x="2921" y="507"/>
                      <a:pt x="2914" y="508"/>
                      <a:pt x="2914" y="503"/>
                    </a:cubicBezTo>
                    <a:cubicBezTo>
                      <a:pt x="2913" y="498"/>
                      <a:pt x="2889" y="487"/>
                      <a:pt x="2879" y="483"/>
                    </a:cubicBezTo>
                    <a:cubicBezTo>
                      <a:pt x="2870" y="479"/>
                      <a:pt x="2857" y="475"/>
                      <a:pt x="2853" y="470"/>
                    </a:cubicBezTo>
                    <a:cubicBezTo>
                      <a:pt x="2850" y="465"/>
                      <a:pt x="2832" y="464"/>
                      <a:pt x="2825" y="457"/>
                    </a:cubicBezTo>
                    <a:cubicBezTo>
                      <a:pt x="2819" y="450"/>
                      <a:pt x="2789" y="437"/>
                      <a:pt x="2776" y="437"/>
                    </a:cubicBezTo>
                    <a:cubicBezTo>
                      <a:pt x="2763" y="436"/>
                      <a:pt x="2766" y="429"/>
                      <a:pt x="2760" y="430"/>
                    </a:cubicBezTo>
                    <a:cubicBezTo>
                      <a:pt x="2754" y="431"/>
                      <a:pt x="2727" y="430"/>
                      <a:pt x="2719" y="428"/>
                    </a:cubicBezTo>
                    <a:cubicBezTo>
                      <a:pt x="2710" y="427"/>
                      <a:pt x="2708" y="433"/>
                      <a:pt x="2702" y="431"/>
                    </a:cubicBezTo>
                    <a:cubicBezTo>
                      <a:pt x="2696" y="429"/>
                      <a:pt x="2665" y="417"/>
                      <a:pt x="2662" y="422"/>
                    </a:cubicBezTo>
                    <a:cubicBezTo>
                      <a:pt x="2658" y="426"/>
                      <a:pt x="2660" y="432"/>
                      <a:pt x="2656" y="433"/>
                    </a:cubicBezTo>
                    <a:cubicBezTo>
                      <a:pt x="2652" y="434"/>
                      <a:pt x="2656" y="439"/>
                      <a:pt x="2665" y="447"/>
                    </a:cubicBezTo>
                    <a:cubicBezTo>
                      <a:pt x="2673" y="455"/>
                      <a:pt x="2668" y="461"/>
                      <a:pt x="2660" y="464"/>
                    </a:cubicBezTo>
                    <a:cubicBezTo>
                      <a:pt x="2652" y="467"/>
                      <a:pt x="2640" y="461"/>
                      <a:pt x="2636" y="455"/>
                    </a:cubicBezTo>
                    <a:cubicBezTo>
                      <a:pt x="2632" y="449"/>
                      <a:pt x="2621" y="451"/>
                      <a:pt x="2619" y="444"/>
                    </a:cubicBezTo>
                    <a:cubicBezTo>
                      <a:pt x="2616" y="436"/>
                      <a:pt x="2622" y="435"/>
                      <a:pt x="2627" y="439"/>
                    </a:cubicBezTo>
                    <a:cubicBezTo>
                      <a:pt x="2632" y="443"/>
                      <a:pt x="2639" y="440"/>
                      <a:pt x="2640" y="434"/>
                    </a:cubicBezTo>
                    <a:cubicBezTo>
                      <a:pt x="2641" y="428"/>
                      <a:pt x="2626" y="424"/>
                      <a:pt x="2618" y="425"/>
                    </a:cubicBezTo>
                    <a:cubicBezTo>
                      <a:pt x="2610" y="425"/>
                      <a:pt x="2605" y="437"/>
                      <a:pt x="2597" y="441"/>
                    </a:cubicBezTo>
                    <a:cubicBezTo>
                      <a:pt x="2589" y="446"/>
                      <a:pt x="2556" y="439"/>
                      <a:pt x="2553" y="436"/>
                    </a:cubicBezTo>
                    <a:cubicBezTo>
                      <a:pt x="2550" y="433"/>
                      <a:pt x="2504" y="436"/>
                      <a:pt x="2500" y="439"/>
                    </a:cubicBezTo>
                    <a:cubicBezTo>
                      <a:pt x="2495" y="443"/>
                      <a:pt x="2498" y="455"/>
                      <a:pt x="2496" y="456"/>
                    </a:cubicBezTo>
                    <a:cubicBezTo>
                      <a:pt x="2494" y="457"/>
                      <a:pt x="2491" y="442"/>
                      <a:pt x="2491" y="439"/>
                    </a:cubicBezTo>
                    <a:cubicBezTo>
                      <a:pt x="2491" y="436"/>
                      <a:pt x="2486" y="434"/>
                      <a:pt x="2478" y="434"/>
                    </a:cubicBezTo>
                    <a:cubicBezTo>
                      <a:pt x="2470" y="434"/>
                      <a:pt x="2465" y="434"/>
                      <a:pt x="2468" y="430"/>
                    </a:cubicBezTo>
                    <a:cubicBezTo>
                      <a:pt x="2472" y="427"/>
                      <a:pt x="2465" y="424"/>
                      <a:pt x="2472" y="419"/>
                    </a:cubicBezTo>
                    <a:cubicBezTo>
                      <a:pt x="2478" y="415"/>
                      <a:pt x="2460" y="401"/>
                      <a:pt x="2443" y="394"/>
                    </a:cubicBezTo>
                    <a:cubicBezTo>
                      <a:pt x="2426" y="387"/>
                      <a:pt x="2387" y="391"/>
                      <a:pt x="2376" y="394"/>
                    </a:cubicBezTo>
                    <a:cubicBezTo>
                      <a:pt x="2366" y="398"/>
                      <a:pt x="2345" y="396"/>
                      <a:pt x="2335" y="397"/>
                    </a:cubicBezTo>
                    <a:cubicBezTo>
                      <a:pt x="2325" y="397"/>
                      <a:pt x="2333" y="393"/>
                      <a:pt x="2330" y="388"/>
                    </a:cubicBezTo>
                    <a:cubicBezTo>
                      <a:pt x="2327" y="383"/>
                      <a:pt x="2310" y="378"/>
                      <a:pt x="2308" y="382"/>
                    </a:cubicBezTo>
                    <a:cubicBezTo>
                      <a:pt x="2306" y="386"/>
                      <a:pt x="2301" y="382"/>
                      <a:pt x="2301" y="379"/>
                    </a:cubicBezTo>
                    <a:cubicBezTo>
                      <a:pt x="2301" y="376"/>
                      <a:pt x="2285" y="370"/>
                      <a:pt x="2279" y="371"/>
                    </a:cubicBezTo>
                    <a:cubicBezTo>
                      <a:pt x="2273" y="373"/>
                      <a:pt x="2270" y="366"/>
                      <a:pt x="2277" y="366"/>
                    </a:cubicBezTo>
                    <a:cubicBezTo>
                      <a:pt x="2285" y="366"/>
                      <a:pt x="2297" y="367"/>
                      <a:pt x="2292" y="359"/>
                    </a:cubicBezTo>
                    <a:cubicBezTo>
                      <a:pt x="2286" y="351"/>
                      <a:pt x="2239" y="348"/>
                      <a:pt x="2235" y="350"/>
                    </a:cubicBezTo>
                    <a:cubicBezTo>
                      <a:pt x="2230" y="351"/>
                      <a:pt x="2235" y="357"/>
                      <a:pt x="2224" y="367"/>
                    </a:cubicBezTo>
                    <a:cubicBezTo>
                      <a:pt x="2214" y="376"/>
                      <a:pt x="2204" y="370"/>
                      <a:pt x="2206" y="365"/>
                    </a:cubicBezTo>
                    <a:cubicBezTo>
                      <a:pt x="2207" y="360"/>
                      <a:pt x="2219" y="361"/>
                      <a:pt x="2219" y="357"/>
                    </a:cubicBezTo>
                    <a:cubicBezTo>
                      <a:pt x="2219" y="352"/>
                      <a:pt x="2202" y="354"/>
                      <a:pt x="2200" y="351"/>
                    </a:cubicBezTo>
                    <a:cubicBezTo>
                      <a:pt x="2197" y="347"/>
                      <a:pt x="2203" y="344"/>
                      <a:pt x="2210" y="346"/>
                    </a:cubicBezTo>
                    <a:cubicBezTo>
                      <a:pt x="2216" y="348"/>
                      <a:pt x="2227" y="349"/>
                      <a:pt x="2227" y="346"/>
                    </a:cubicBezTo>
                    <a:cubicBezTo>
                      <a:pt x="2228" y="343"/>
                      <a:pt x="2221" y="342"/>
                      <a:pt x="2210" y="341"/>
                    </a:cubicBezTo>
                    <a:cubicBezTo>
                      <a:pt x="2200" y="339"/>
                      <a:pt x="2175" y="333"/>
                      <a:pt x="2161" y="334"/>
                    </a:cubicBezTo>
                    <a:cubicBezTo>
                      <a:pt x="2148" y="335"/>
                      <a:pt x="2142" y="329"/>
                      <a:pt x="2135" y="329"/>
                    </a:cubicBezTo>
                    <a:cubicBezTo>
                      <a:pt x="2127" y="328"/>
                      <a:pt x="2127" y="333"/>
                      <a:pt x="2131" y="337"/>
                    </a:cubicBezTo>
                    <a:cubicBezTo>
                      <a:pt x="2134" y="341"/>
                      <a:pt x="2124" y="344"/>
                      <a:pt x="2115" y="342"/>
                    </a:cubicBezTo>
                    <a:cubicBezTo>
                      <a:pt x="2107" y="341"/>
                      <a:pt x="2094" y="347"/>
                      <a:pt x="2099" y="353"/>
                    </a:cubicBezTo>
                    <a:cubicBezTo>
                      <a:pt x="2104" y="359"/>
                      <a:pt x="2109" y="351"/>
                      <a:pt x="2113" y="353"/>
                    </a:cubicBezTo>
                    <a:cubicBezTo>
                      <a:pt x="2117" y="356"/>
                      <a:pt x="2102" y="360"/>
                      <a:pt x="2108" y="363"/>
                    </a:cubicBezTo>
                    <a:cubicBezTo>
                      <a:pt x="2115" y="366"/>
                      <a:pt x="2114" y="372"/>
                      <a:pt x="2114" y="375"/>
                    </a:cubicBezTo>
                    <a:cubicBezTo>
                      <a:pt x="2114" y="378"/>
                      <a:pt x="2103" y="380"/>
                      <a:pt x="2100" y="375"/>
                    </a:cubicBezTo>
                    <a:cubicBezTo>
                      <a:pt x="2096" y="370"/>
                      <a:pt x="2090" y="374"/>
                      <a:pt x="2083" y="374"/>
                    </a:cubicBezTo>
                    <a:cubicBezTo>
                      <a:pt x="2076" y="373"/>
                      <a:pt x="2070" y="377"/>
                      <a:pt x="2078" y="378"/>
                    </a:cubicBezTo>
                    <a:cubicBezTo>
                      <a:pt x="2086" y="379"/>
                      <a:pt x="2088" y="384"/>
                      <a:pt x="2078" y="385"/>
                    </a:cubicBezTo>
                    <a:cubicBezTo>
                      <a:pt x="2067" y="386"/>
                      <a:pt x="2070" y="375"/>
                      <a:pt x="2064" y="376"/>
                    </a:cubicBezTo>
                    <a:cubicBezTo>
                      <a:pt x="2058" y="378"/>
                      <a:pt x="2044" y="371"/>
                      <a:pt x="2037" y="372"/>
                    </a:cubicBezTo>
                    <a:cubicBezTo>
                      <a:pt x="2029" y="372"/>
                      <a:pt x="2026" y="378"/>
                      <a:pt x="2016" y="378"/>
                    </a:cubicBezTo>
                    <a:cubicBezTo>
                      <a:pt x="2007" y="379"/>
                      <a:pt x="1994" y="374"/>
                      <a:pt x="1990" y="368"/>
                    </a:cubicBezTo>
                    <a:cubicBezTo>
                      <a:pt x="1986" y="363"/>
                      <a:pt x="1985" y="362"/>
                      <a:pt x="1980" y="368"/>
                    </a:cubicBezTo>
                    <a:cubicBezTo>
                      <a:pt x="1975" y="374"/>
                      <a:pt x="1975" y="385"/>
                      <a:pt x="1970" y="386"/>
                    </a:cubicBezTo>
                    <a:cubicBezTo>
                      <a:pt x="1965" y="387"/>
                      <a:pt x="1964" y="397"/>
                      <a:pt x="1959" y="399"/>
                    </a:cubicBezTo>
                    <a:cubicBezTo>
                      <a:pt x="1954" y="402"/>
                      <a:pt x="1954" y="395"/>
                      <a:pt x="1948" y="396"/>
                    </a:cubicBezTo>
                    <a:cubicBezTo>
                      <a:pt x="1942" y="396"/>
                      <a:pt x="1923" y="378"/>
                      <a:pt x="1922" y="372"/>
                    </a:cubicBezTo>
                    <a:cubicBezTo>
                      <a:pt x="1921" y="367"/>
                      <a:pt x="1909" y="356"/>
                      <a:pt x="1906" y="354"/>
                    </a:cubicBezTo>
                    <a:cubicBezTo>
                      <a:pt x="1902" y="352"/>
                      <a:pt x="1909" y="351"/>
                      <a:pt x="1913" y="354"/>
                    </a:cubicBezTo>
                    <a:cubicBezTo>
                      <a:pt x="1916" y="358"/>
                      <a:pt x="1921" y="358"/>
                      <a:pt x="1925" y="356"/>
                    </a:cubicBezTo>
                    <a:cubicBezTo>
                      <a:pt x="1929" y="354"/>
                      <a:pt x="1929" y="344"/>
                      <a:pt x="1922" y="344"/>
                    </a:cubicBezTo>
                    <a:cubicBezTo>
                      <a:pt x="1915" y="344"/>
                      <a:pt x="1918" y="338"/>
                      <a:pt x="1921" y="337"/>
                    </a:cubicBezTo>
                    <a:cubicBezTo>
                      <a:pt x="1925" y="336"/>
                      <a:pt x="1913" y="326"/>
                      <a:pt x="1918" y="325"/>
                    </a:cubicBezTo>
                    <a:cubicBezTo>
                      <a:pt x="1922" y="323"/>
                      <a:pt x="1920" y="319"/>
                      <a:pt x="1914" y="318"/>
                    </a:cubicBezTo>
                    <a:cubicBezTo>
                      <a:pt x="1908" y="317"/>
                      <a:pt x="1902" y="313"/>
                      <a:pt x="1902" y="310"/>
                    </a:cubicBezTo>
                    <a:cubicBezTo>
                      <a:pt x="1902" y="307"/>
                      <a:pt x="1878" y="306"/>
                      <a:pt x="1879" y="310"/>
                    </a:cubicBezTo>
                    <a:cubicBezTo>
                      <a:pt x="1880" y="314"/>
                      <a:pt x="1871" y="313"/>
                      <a:pt x="1872" y="310"/>
                    </a:cubicBezTo>
                    <a:cubicBezTo>
                      <a:pt x="1873" y="306"/>
                      <a:pt x="1864" y="307"/>
                      <a:pt x="1852" y="304"/>
                    </a:cubicBezTo>
                    <a:cubicBezTo>
                      <a:pt x="1841" y="301"/>
                      <a:pt x="1840" y="293"/>
                      <a:pt x="1836" y="292"/>
                    </a:cubicBezTo>
                    <a:cubicBezTo>
                      <a:pt x="1833" y="292"/>
                      <a:pt x="1834" y="304"/>
                      <a:pt x="1828" y="301"/>
                    </a:cubicBezTo>
                    <a:cubicBezTo>
                      <a:pt x="1822" y="298"/>
                      <a:pt x="1816" y="303"/>
                      <a:pt x="1819" y="310"/>
                    </a:cubicBezTo>
                    <a:cubicBezTo>
                      <a:pt x="1822" y="317"/>
                      <a:pt x="1819" y="318"/>
                      <a:pt x="1819" y="323"/>
                    </a:cubicBezTo>
                    <a:cubicBezTo>
                      <a:pt x="1818" y="329"/>
                      <a:pt x="1815" y="327"/>
                      <a:pt x="1809" y="324"/>
                    </a:cubicBezTo>
                    <a:cubicBezTo>
                      <a:pt x="1802" y="322"/>
                      <a:pt x="1802" y="330"/>
                      <a:pt x="1787" y="326"/>
                    </a:cubicBezTo>
                    <a:cubicBezTo>
                      <a:pt x="1773" y="323"/>
                      <a:pt x="1766" y="327"/>
                      <a:pt x="1763" y="322"/>
                    </a:cubicBezTo>
                    <a:cubicBezTo>
                      <a:pt x="1761" y="317"/>
                      <a:pt x="1756" y="317"/>
                      <a:pt x="1756" y="321"/>
                    </a:cubicBezTo>
                    <a:cubicBezTo>
                      <a:pt x="1755" y="325"/>
                      <a:pt x="1733" y="323"/>
                      <a:pt x="1731" y="317"/>
                    </a:cubicBezTo>
                    <a:cubicBezTo>
                      <a:pt x="1729" y="311"/>
                      <a:pt x="1735" y="310"/>
                      <a:pt x="1738" y="309"/>
                    </a:cubicBezTo>
                    <a:cubicBezTo>
                      <a:pt x="1742" y="307"/>
                      <a:pt x="1735" y="305"/>
                      <a:pt x="1722" y="306"/>
                    </a:cubicBezTo>
                    <a:cubicBezTo>
                      <a:pt x="1710" y="307"/>
                      <a:pt x="1702" y="299"/>
                      <a:pt x="1690" y="301"/>
                    </a:cubicBezTo>
                    <a:cubicBezTo>
                      <a:pt x="1677" y="302"/>
                      <a:pt x="1649" y="305"/>
                      <a:pt x="1646" y="307"/>
                    </a:cubicBezTo>
                    <a:cubicBezTo>
                      <a:pt x="1642" y="308"/>
                      <a:pt x="1649" y="315"/>
                      <a:pt x="1643" y="316"/>
                    </a:cubicBezTo>
                    <a:cubicBezTo>
                      <a:pt x="1637" y="316"/>
                      <a:pt x="1641" y="304"/>
                      <a:pt x="1640" y="299"/>
                    </a:cubicBezTo>
                    <a:cubicBezTo>
                      <a:pt x="1639" y="293"/>
                      <a:pt x="1630" y="292"/>
                      <a:pt x="1631" y="297"/>
                    </a:cubicBezTo>
                    <a:cubicBezTo>
                      <a:pt x="1633" y="301"/>
                      <a:pt x="1617" y="303"/>
                      <a:pt x="1613" y="299"/>
                    </a:cubicBezTo>
                    <a:cubicBezTo>
                      <a:pt x="1609" y="296"/>
                      <a:pt x="1603" y="291"/>
                      <a:pt x="1593" y="289"/>
                    </a:cubicBezTo>
                    <a:cubicBezTo>
                      <a:pt x="1583" y="286"/>
                      <a:pt x="1570" y="297"/>
                      <a:pt x="1573" y="300"/>
                    </a:cubicBezTo>
                    <a:cubicBezTo>
                      <a:pt x="1576" y="303"/>
                      <a:pt x="1583" y="301"/>
                      <a:pt x="1584" y="303"/>
                    </a:cubicBezTo>
                    <a:cubicBezTo>
                      <a:pt x="1584" y="307"/>
                      <a:pt x="1562" y="306"/>
                      <a:pt x="1562" y="309"/>
                    </a:cubicBezTo>
                    <a:cubicBezTo>
                      <a:pt x="1562" y="313"/>
                      <a:pt x="1542" y="318"/>
                      <a:pt x="1535" y="319"/>
                    </a:cubicBezTo>
                    <a:cubicBezTo>
                      <a:pt x="1518" y="321"/>
                      <a:pt x="1514" y="321"/>
                      <a:pt x="1506" y="328"/>
                    </a:cubicBezTo>
                    <a:cubicBezTo>
                      <a:pt x="1498" y="334"/>
                      <a:pt x="1504" y="322"/>
                      <a:pt x="1511" y="315"/>
                    </a:cubicBezTo>
                    <a:cubicBezTo>
                      <a:pt x="1517" y="309"/>
                      <a:pt x="1524" y="312"/>
                      <a:pt x="1527" y="307"/>
                    </a:cubicBezTo>
                    <a:cubicBezTo>
                      <a:pt x="1531" y="302"/>
                      <a:pt x="1537" y="302"/>
                      <a:pt x="1546" y="301"/>
                    </a:cubicBezTo>
                    <a:cubicBezTo>
                      <a:pt x="1556" y="299"/>
                      <a:pt x="1556" y="293"/>
                      <a:pt x="1561" y="291"/>
                    </a:cubicBezTo>
                    <a:cubicBezTo>
                      <a:pt x="1565" y="289"/>
                      <a:pt x="1577" y="285"/>
                      <a:pt x="1579" y="280"/>
                    </a:cubicBezTo>
                    <a:cubicBezTo>
                      <a:pt x="1581" y="275"/>
                      <a:pt x="1604" y="268"/>
                      <a:pt x="1609" y="268"/>
                    </a:cubicBezTo>
                    <a:cubicBezTo>
                      <a:pt x="1614" y="268"/>
                      <a:pt x="1615" y="259"/>
                      <a:pt x="1617" y="259"/>
                    </a:cubicBezTo>
                    <a:cubicBezTo>
                      <a:pt x="1620" y="259"/>
                      <a:pt x="1634" y="253"/>
                      <a:pt x="1639" y="250"/>
                    </a:cubicBezTo>
                    <a:cubicBezTo>
                      <a:pt x="1644" y="248"/>
                      <a:pt x="1647" y="243"/>
                      <a:pt x="1647" y="239"/>
                    </a:cubicBezTo>
                    <a:cubicBezTo>
                      <a:pt x="1647" y="236"/>
                      <a:pt x="1640" y="237"/>
                      <a:pt x="1639" y="233"/>
                    </a:cubicBezTo>
                    <a:cubicBezTo>
                      <a:pt x="1638" y="230"/>
                      <a:pt x="1642" y="232"/>
                      <a:pt x="1648" y="230"/>
                    </a:cubicBezTo>
                    <a:cubicBezTo>
                      <a:pt x="1653" y="228"/>
                      <a:pt x="1648" y="221"/>
                      <a:pt x="1643" y="222"/>
                    </a:cubicBezTo>
                    <a:cubicBezTo>
                      <a:pt x="1639" y="224"/>
                      <a:pt x="1646" y="218"/>
                      <a:pt x="1642" y="214"/>
                    </a:cubicBezTo>
                    <a:cubicBezTo>
                      <a:pt x="1638" y="209"/>
                      <a:pt x="1630" y="217"/>
                      <a:pt x="1630" y="212"/>
                    </a:cubicBezTo>
                    <a:cubicBezTo>
                      <a:pt x="1631" y="207"/>
                      <a:pt x="1630" y="200"/>
                      <a:pt x="1627" y="197"/>
                    </a:cubicBezTo>
                    <a:cubicBezTo>
                      <a:pt x="1624" y="194"/>
                      <a:pt x="1618" y="203"/>
                      <a:pt x="1611" y="198"/>
                    </a:cubicBezTo>
                    <a:cubicBezTo>
                      <a:pt x="1605" y="193"/>
                      <a:pt x="1586" y="190"/>
                      <a:pt x="1586" y="192"/>
                    </a:cubicBezTo>
                    <a:cubicBezTo>
                      <a:pt x="1586" y="194"/>
                      <a:pt x="1577" y="189"/>
                      <a:pt x="1575" y="191"/>
                    </a:cubicBezTo>
                    <a:cubicBezTo>
                      <a:pt x="1573" y="193"/>
                      <a:pt x="1558" y="193"/>
                      <a:pt x="1553" y="191"/>
                    </a:cubicBezTo>
                    <a:cubicBezTo>
                      <a:pt x="1549" y="190"/>
                      <a:pt x="1542" y="193"/>
                      <a:pt x="1542" y="198"/>
                    </a:cubicBezTo>
                    <a:cubicBezTo>
                      <a:pt x="1542" y="202"/>
                      <a:pt x="1523" y="201"/>
                      <a:pt x="1520" y="200"/>
                    </a:cubicBezTo>
                    <a:cubicBezTo>
                      <a:pt x="1516" y="199"/>
                      <a:pt x="1532" y="186"/>
                      <a:pt x="1532" y="183"/>
                    </a:cubicBezTo>
                    <a:cubicBezTo>
                      <a:pt x="1532" y="181"/>
                      <a:pt x="1505" y="184"/>
                      <a:pt x="1503" y="181"/>
                    </a:cubicBezTo>
                    <a:cubicBezTo>
                      <a:pt x="1502" y="179"/>
                      <a:pt x="1489" y="178"/>
                      <a:pt x="1483" y="178"/>
                    </a:cubicBezTo>
                    <a:cubicBezTo>
                      <a:pt x="1477" y="178"/>
                      <a:pt x="1482" y="177"/>
                      <a:pt x="1488" y="176"/>
                    </a:cubicBezTo>
                    <a:cubicBezTo>
                      <a:pt x="1493" y="176"/>
                      <a:pt x="1498" y="171"/>
                      <a:pt x="1504" y="170"/>
                    </a:cubicBezTo>
                    <a:cubicBezTo>
                      <a:pt x="1510" y="169"/>
                      <a:pt x="1509" y="167"/>
                      <a:pt x="1506" y="163"/>
                    </a:cubicBezTo>
                    <a:cubicBezTo>
                      <a:pt x="1504" y="159"/>
                      <a:pt x="1497" y="161"/>
                      <a:pt x="1491" y="159"/>
                    </a:cubicBezTo>
                    <a:cubicBezTo>
                      <a:pt x="1485" y="158"/>
                      <a:pt x="1478" y="155"/>
                      <a:pt x="1473" y="155"/>
                    </a:cubicBezTo>
                    <a:cubicBezTo>
                      <a:pt x="1468" y="154"/>
                      <a:pt x="1462" y="157"/>
                      <a:pt x="1450" y="160"/>
                    </a:cubicBezTo>
                    <a:cubicBezTo>
                      <a:pt x="1437" y="162"/>
                      <a:pt x="1436" y="171"/>
                      <a:pt x="1430" y="174"/>
                    </a:cubicBezTo>
                    <a:cubicBezTo>
                      <a:pt x="1424" y="177"/>
                      <a:pt x="1413" y="189"/>
                      <a:pt x="1418" y="190"/>
                    </a:cubicBezTo>
                    <a:cubicBezTo>
                      <a:pt x="1423" y="191"/>
                      <a:pt x="1421" y="194"/>
                      <a:pt x="1422" y="197"/>
                    </a:cubicBezTo>
                    <a:cubicBezTo>
                      <a:pt x="1422" y="201"/>
                      <a:pt x="1418" y="201"/>
                      <a:pt x="1412" y="200"/>
                    </a:cubicBezTo>
                    <a:cubicBezTo>
                      <a:pt x="1406" y="199"/>
                      <a:pt x="1385" y="200"/>
                      <a:pt x="1385" y="204"/>
                    </a:cubicBezTo>
                    <a:cubicBezTo>
                      <a:pt x="1385" y="208"/>
                      <a:pt x="1397" y="211"/>
                      <a:pt x="1396" y="213"/>
                    </a:cubicBezTo>
                    <a:cubicBezTo>
                      <a:pt x="1395" y="215"/>
                      <a:pt x="1387" y="213"/>
                      <a:pt x="1383" y="210"/>
                    </a:cubicBezTo>
                    <a:cubicBezTo>
                      <a:pt x="1379" y="208"/>
                      <a:pt x="1369" y="209"/>
                      <a:pt x="1368" y="214"/>
                    </a:cubicBezTo>
                    <a:cubicBezTo>
                      <a:pt x="1366" y="218"/>
                      <a:pt x="1358" y="217"/>
                      <a:pt x="1356" y="216"/>
                    </a:cubicBezTo>
                    <a:cubicBezTo>
                      <a:pt x="1354" y="215"/>
                      <a:pt x="1349" y="218"/>
                      <a:pt x="1345" y="217"/>
                    </a:cubicBezTo>
                    <a:cubicBezTo>
                      <a:pt x="1341" y="216"/>
                      <a:pt x="1352" y="210"/>
                      <a:pt x="1350" y="207"/>
                    </a:cubicBezTo>
                    <a:cubicBezTo>
                      <a:pt x="1347" y="204"/>
                      <a:pt x="1334" y="207"/>
                      <a:pt x="1333" y="211"/>
                    </a:cubicBezTo>
                    <a:cubicBezTo>
                      <a:pt x="1332" y="216"/>
                      <a:pt x="1324" y="208"/>
                      <a:pt x="1321" y="210"/>
                    </a:cubicBezTo>
                    <a:cubicBezTo>
                      <a:pt x="1318" y="211"/>
                      <a:pt x="1315" y="213"/>
                      <a:pt x="1310" y="215"/>
                    </a:cubicBezTo>
                    <a:cubicBezTo>
                      <a:pt x="1304" y="218"/>
                      <a:pt x="1295" y="213"/>
                      <a:pt x="1293" y="217"/>
                    </a:cubicBezTo>
                    <a:cubicBezTo>
                      <a:pt x="1291" y="221"/>
                      <a:pt x="1303" y="222"/>
                      <a:pt x="1303" y="224"/>
                    </a:cubicBezTo>
                    <a:cubicBezTo>
                      <a:pt x="1304" y="226"/>
                      <a:pt x="1275" y="226"/>
                      <a:pt x="1274" y="229"/>
                    </a:cubicBezTo>
                    <a:cubicBezTo>
                      <a:pt x="1273" y="231"/>
                      <a:pt x="1264" y="231"/>
                      <a:pt x="1252" y="232"/>
                    </a:cubicBezTo>
                    <a:cubicBezTo>
                      <a:pt x="1240" y="232"/>
                      <a:pt x="1245" y="238"/>
                      <a:pt x="1236" y="239"/>
                    </a:cubicBezTo>
                    <a:cubicBezTo>
                      <a:pt x="1226" y="241"/>
                      <a:pt x="1222" y="242"/>
                      <a:pt x="1219" y="246"/>
                    </a:cubicBezTo>
                    <a:cubicBezTo>
                      <a:pt x="1216" y="251"/>
                      <a:pt x="1209" y="252"/>
                      <a:pt x="1205" y="248"/>
                    </a:cubicBezTo>
                    <a:cubicBezTo>
                      <a:pt x="1202" y="244"/>
                      <a:pt x="1194" y="250"/>
                      <a:pt x="1198" y="250"/>
                    </a:cubicBezTo>
                    <a:cubicBezTo>
                      <a:pt x="1203" y="251"/>
                      <a:pt x="1199" y="256"/>
                      <a:pt x="1196" y="255"/>
                    </a:cubicBezTo>
                    <a:cubicBezTo>
                      <a:pt x="1193" y="254"/>
                      <a:pt x="1185" y="260"/>
                      <a:pt x="1189" y="259"/>
                    </a:cubicBezTo>
                    <a:cubicBezTo>
                      <a:pt x="1194" y="259"/>
                      <a:pt x="1196" y="262"/>
                      <a:pt x="1194" y="265"/>
                    </a:cubicBezTo>
                    <a:cubicBezTo>
                      <a:pt x="1192" y="268"/>
                      <a:pt x="1181" y="262"/>
                      <a:pt x="1179" y="265"/>
                    </a:cubicBezTo>
                    <a:cubicBezTo>
                      <a:pt x="1176" y="267"/>
                      <a:pt x="1184" y="271"/>
                      <a:pt x="1188" y="270"/>
                    </a:cubicBezTo>
                    <a:cubicBezTo>
                      <a:pt x="1193" y="269"/>
                      <a:pt x="1196" y="273"/>
                      <a:pt x="1196" y="276"/>
                    </a:cubicBezTo>
                    <a:cubicBezTo>
                      <a:pt x="1197" y="279"/>
                      <a:pt x="1185" y="274"/>
                      <a:pt x="1183" y="277"/>
                    </a:cubicBezTo>
                    <a:cubicBezTo>
                      <a:pt x="1181" y="280"/>
                      <a:pt x="1185" y="281"/>
                      <a:pt x="1190" y="281"/>
                    </a:cubicBezTo>
                    <a:cubicBezTo>
                      <a:pt x="1195" y="282"/>
                      <a:pt x="1191" y="284"/>
                      <a:pt x="1195" y="288"/>
                    </a:cubicBezTo>
                    <a:cubicBezTo>
                      <a:pt x="1196" y="288"/>
                      <a:pt x="1196" y="288"/>
                      <a:pt x="1196" y="289"/>
                    </a:cubicBezTo>
                    <a:cubicBezTo>
                      <a:pt x="1199" y="292"/>
                      <a:pt x="1194" y="293"/>
                      <a:pt x="1194" y="296"/>
                    </a:cubicBezTo>
                    <a:cubicBezTo>
                      <a:pt x="1195" y="299"/>
                      <a:pt x="1189" y="301"/>
                      <a:pt x="1189" y="298"/>
                    </a:cubicBezTo>
                    <a:cubicBezTo>
                      <a:pt x="1189" y="295"/>
                      <a:pt x="1176" y="293"/>
                      <a:pt x="1173" y="297"/>
                    </a:cubicBezTo>
                    <a:cubicBezTo>
                      <a:pt x="1170" y="300"/>
                      <a:pt x="1168" y="303"/>
                      <a:pt x="1164" y="300"/>
                    </a:cubicBezTo>
                    <a:cubicBezTo>
                      <a:pt x="1161" y="297"/>
                      <a:pt x="1151" y="301"/>
                      <a:pt x="1138" y="301"/>
                    </a:cubicBezTo>
                    <a:cubicBezTo>
                      <a:pt x="1126" y="302"/>
                      <a:pt x="1099" y="303"/>
                      <a:pt x="1093" y="305"/>
                    </a:cubicBezTo>
                    <a:cubicBezTo>
                      <a:pt x="1086" y="307"/>
                      <a:pt x="1081" y="316"/>
                      <a:pt x="1087" y="322"/>
                    </a:cubicBezTo>
                    <a:cubicBezTo>
                      <a:pt x="1093" y="328"/>
                      <a:pt x="1087" y="331"/>
                      <a:pt x="1087" y="335"/>
                    </a:cubicBezTo>
                    <a:cubicBezTo>
                      <a:pt x="1087" y="339"/>
                      <a:pt x="1103" y="347"/>
                      <a:pt x="1111" y="348"/>
                    </a:cubicBezTo>
                    <a:cubicBezTo>
                      <a:pt x="1119" y="348"/>
                      <a:pt x="1126" y="359"/>
                      <a:pt x="1121" y="365"/>
                    </a:cubicBezTo>
                    <a:cubicBezTo>
                      <a:pt x="1116" y="371"/>
                      <a:pt x="1101" y="363"/>
                      <a:pt x="1091" y="355"/>
                    </a:cubicBezTo>
                    <a:cubicBezTo>
                      <a:pt x="1081" y="347"/>
                      <a:pt x="1058" y="344"/>
                      <a:pt x="1051" y="345"/>
                    </a:cubicBezTo>
                    <a:cubicBezTo>
                      <a:pt x="1043" y="345"/>
                      <a:pt x="1048" y="338"/>
                      <a:pt x="1038" y="338"/>
                    </a:cubicBezTo>
                    <a:cubicBezTo>
                      <a:pt x="1028" y="339"/>
                      <a:pt x="1020" y="347"/>
                      <a:pt x="1027" y="347"/>
                    </a:cubicBezTo>
                    <a:cubicBezTo>
                      <a:pt x="1033" y="347"/>
                      <a:pt x="1037" y="347"/>
                      <a:pt x="1034" y="350"/>
                    </a:cubicBezTo>
                    <a:cubicBezTo>
                      <a:pt x="1031" y="353"/>
                      <a:pt x="1036" y="352"/>
                      <a:pt x="1044" y="356"/>
                    </a:cubicBezTo>
                    <a:cubicBezTo>
                      <a:pt x="1052" y="359"/>
                      <a:pt x="1037" y="364"/>
                      <a:pt x="1029" y="358"/>
                    </a:cubicBezTo>
                    <a:cubicBezTo>
                      <a:pt x="1021" y="353"/>
                      <a:pt x="1012" y="358"/>
                      <a:pt x="1010" y="362"/>
                    </a:cubicBezTo>
                    <a:cubicBezTo>
                      <a:pt x="1008" y="366"/>
                      <a:pt x="1019" y="378"/>
                      <a:pt x="1034" y="380"/>
                    </a:cubicBezTo>
                    <a:cubicBezTo>
                      <a:pt x="1048" y="382"/>
                      <a:pt x="1043" y="387"/>
                      <a:pt x="1049" y="389"/>
                    </a:cubicBezTo>
                    <a:cubicBezTo>
                      <a:pt x="1056" y="392"/>
                      <a:pt x="1051" y="394"/>
                      <a:pt x="1047" y="394"/>
                    </a:cubicBezTo>
                    <a:cubicBezTo>
                      <a:pt x="1042" y="395"/>
                      <a:pt x="1034" y="388"/>
                      <a:pt x="1027" y="384"/>
                    </a:cubicBezTo>
                    <a:cubicBezTo>
                      <a:pt x="1019" y="380"/>
                      <a:pt x="1000" y="386"/>
                      <a:pt x="997" y="381"/>
                    </a:cubicBezTo>
                    <a:cubicBezTo>
                      <a:pt x="993" y="377"/>
                      <a:pt x="999" y="373"/>
                      <a:pt x="995" y="370"/>
                    </a:cubicBezTo>
                    <a:cubicBezTo>
                      <a:pt x="992" y="367"/>
                      <a:pt x="995" y="360"/>
                      <a:pt x="1000" y="352"/>
                    </a:cubicBezTo>
                    <a:cubicBezTo>
                      <a:pt x="1004" y="345"/>
                      <a:pt x="999" y="333"/>
                      <a:pt x="992" y="330"/>
                    </a:cubicBezTo>
                    <a:cubicBezTo>
                      <a:pt x="985" y="328"/>
                      <a:pt x="986" y="335"/>
                      <a:pt x="987" y="338"/>
                    </a:cubicBezTo>
                    <a:cubicBezTo>
                      <a:pt x="989" y="340"/>
                      <a:pt x="988" y="350"/>
                      <a:pt x="983" y="356"/>
                    </a:cubicBezTo>
                    <a:cubicBezTo>
                      <a:pt x="978" y="363"/>
                      <a:pt x="962" y="363"/>
                      <a:pt x="962" y="367"/>
                    </a:cubicBezTo>
                    <a:cubicBezTo>
                      <a:pt x="962" y="371"/>
                      <a:pt x="951" y="375"/>
                      <a:pt x="955" y="378"/>
                    </a:cubicBezTo>
                    <a:cubicBezTo>
                      <a:pt x="958" y="381"/>
                      <a:pt x="973" y="397"/>
                      <a:pt x="975" y="402"/>
                    </a:cubicBezTo>
                    <a:cubicBezTo>
                      <a:pt x="977" y="407"/>
                      <a:pt x="962" y="423"/>
                      <a:pt x="964" y="432"/>
                    </a:cubicBezTo>
                    <a:cubicBezTo>
                      <a:pt x="967" y="441"/>
                      <a:pt x="962" y="445"/>
                      <a:pt x="965" y="450"/>
                    </a:cubicBezTo>
                    <a:cubicBezTo>
                      <a:pt x="968" y="454"/>
                      <a:pt x="975" y="450"/>
                      <a:pt x="979" y="452"/>
                    </a:cubicBezTo>
                    <a:cubicBezTo>
                      <a:pt x="983" y="454"/>
                      <a:pt x="990" y="449"/>
                      <a:pt x="999" y="448"/>
                    </a:cubicBezTo>
                    <a:cubicBezTo>
                      <a:pt x="1009" y="446"/>
                      <a:pt x="1027" y="456"/>
                      <a:pt x="1033" y="459"/>
                    </a:cubicBezTo>
                    <a:cubicBezTo>
                      <a:pt x="1040" y="462"/>
                      <a:pt x="1036" y="467"/>
                      <a:pt x="1040" y="473"/>
                    </a:cubicBezTo>
                    <a:cubicBezTo>
                      <a:pt x="1043" y="478"/>
                      <a:pt x="1032" y="478"/>
                      <a:pt x="1032" y="486"/>
                    </a:cubicBezTo>
                    <a:cubicBezTo>
                      <a:pt x="1031" y="493"/>
                      <a:pt x="1051" y="497"/>
                      <a:pt x="1052" y="499"/>
                    </a:cubicBezTo>
                    <a:cubicBezTo>
                      <a:pt x="1053" y="502"/>
                      <a:pt x="1038" y="500"/>
                      <a:pt x="1032" y="498"/>
                    </a:cubicBezTo>
                    <a:cubicBezTo>
                      <a:pt x="1027" y="496"/>
                      <a:pt x="1026" y="488"/>
                      <a:pt x="1024" y="486"/>
                    </a:cubicBezTo>
                    <a:cubicBezTo>
                      <a:pt x="1022" y="485"/>
                      <a:pt x="1028" y="479"/>
                      <a:pt x="1029" y="474"/>
                    </a:cubicBezTo>
                    <a:cubicBezTo>
                      <a:pt x="1029" y="469"/>
                      <a:pt x="1022" y="466"/>
                      <a:pt x="1020" y="462"/>
                    </a:cubicBezTo>
                    <a:cubicBezTo>
                      <a:pt x="1017" y="459"/>
                      <a:pt x="1013" y="454"/>
                      <a:pt x="1009" y="455"/>
                    </a:cubicBezTo>
                    <a:cubicBezTo>
                      <a:pt x="1004" y="456"/>
                      <a:pt x="987" y="458"/>
                      <a:pt x="981" y="462"/>
                    </a:cubicBezTo>
                    <a:cubicBezTo>
                      <a:pt x="976" y="467"/>
                      <a:pt x="982" y="480"/>
                      <a:pt x="985" y="487"/>
                    </a:cubicBezTo>
                    <a:cubicBezTo>
                      <a:pt x="988" y="493"/>
                      <a:pt x="970" y="503"/>
                      <a:pt x="970" y="508"/>
                    </a:cubicBezTo>
                    <a:cubicBezTo>
                      <a:pt x="971" y="513"/>
                      <a:pt x="965" y="515"/>
                      <a:pt x="957" y="520"/>
                    </a:cubicBezTo>
                    <a:cubicBezTo>
                      <a:pt x="949" y="524"/>
                      <a:pt x="941" y="527"/>
                      <a:pt x="941" y="534"/>
                    </a:cubicBezTo>
                    <a:cubicBezTo>
                      <a:pt x="941" y="540"/>
                      <a:pt x="931" y="537"/>
                      <a:pt x="925" y="534"/>
                    </a:cubicBezTo>
                    <a:cubicBezTo>
                      <a:pt x="920" y="530"/>
                      <a:pt x="913" y="535"/>
                      <a:pt x="905" y="535"/>
                    </a:cubicBezTo>
                    <a:cubicBezTo>
                      <a:pt x="897" y="535"/>
                      <a:pt x="897" y="528"/>
                      <a:pt x="891" y="531"/>
                    </a:cubicBezTo>
                    <a:cubicBezTo>
                      <a:pt x="884" y="533"/>
                      <a:pt x="880" y="528"/>
                      <a:pt x="882" y="523"/>
                    </a:cubicBezTo>
                    <a:cubicBezTo>
                      <a:pt x="884" y="519"/>
                      <a:pt x="891" y="522"/>
                      <a:pt x="891" y="526"/>
                    </a:cubicBezTo>
                    <a:cubicBezTo>
                      <a:pt x="892" y="529"/>
                      <a:pt x="896" y="527"/>
                      <a:pt x="902" y="524"/>
                    </a:cubicBezTo>
                    <a:cubicBezTo>
                      <a:pt x="907" y="522"/>
                      <a:pt x="904" y="528"/>
                      <a:pt x="912" y="529"/>
                    </a:cubicBezTo>
                    <a:cubicBezTo>
                      <a:pt x="919" y="529"/>
                      <a:pt x="915" y="525"/>
                      <a:pt x="921" y="525"/>
                    </a:cubicBezTo>
                    <a:cubicBezTo>
                      <a:pt x="927" y="526"/>
                      <a:pt x="927" y="524"/>
                      <a:pt x="925" y="521"/>
                    </a:cubicBezTo>
                    <a:cubicBezTo>
                      <a:pt x="923" y="518"/>
                      <a:pt x="929" y="516"/>
                      <a:pt x="933" y="515"/>
                    </a:cubicBezTo>
                    <a:cubicBezTo>
                      <a:pt x="937" y="513"/>
                      <a:pt x="935" y="507"/>
                      <a:pt x="938" y="505"/>
                    </a:cubicBezTo>
                    <a:cubicBezTo>
                      <a:pt x="942" y="503"/>
                      <a:pt x="939" y="500"/>
                      <a:pt x="943" y="499"/>
                    </a:cubicBezTo>
                    <a:cubicBezTo>
                      <a:pt x="947" y="499"/>
                      <a:pt x="948" y="494"/>
                      <a:pt x="952" y="494"/>
                    </a:cubicBezTo>
                    <a:cubicBezTo>
                      <a:pt x="955" y="494"/>
                      <a:pt x="957" y="488"/>
                      <a:pt x="955" y="485"/>
                    </a:cubicBezTo>
                    <a:cubicBezTo>
                      <a:pt x="953" y="483"/>
                      <a:pt x="956" y="475"/>
                      <a:pt x="960" y="474"/>
                    </a:cubicBezTo>
                    <a:cubicBezTo>
                      <a:pt x="963" y="473"/>
                      <a:pt x="963" y="469"/>
                      <a:pt x="960" y="467"/>
                    </a:cubicBezTo>
                    <a:cubicBezTo>
                      <a:pt x="957" y="465"/>
                      <a:pt x="945" y="457"/>
                      <a:pt x="946" y="452"/>
                    </a:cubicBezTo>
                    <a:cubicBezTo>
                      <a:pt x="947" y="447"/>
                      <a:pt x="944" y="438"/>
                      <a:pt x="946" y="434"/>
                    </a:cubicBezTo>
                    <a:cubicBezTo>
                      <a:pt x="947" y="430"/>
                      <a:pt x="946" y="422"/>
                      <a:pt x="945" y="417"/>
                    </a:cubicBezTo>
                    <a:cubicBezTo>
                      <a:pt x="945" y="413"/>
                      <a:pt x="948" y="407"/>
                      <a:pt x="950" y="399"/>
                    </a:cubicBezTo>
                    <a:cubicBezTo>
                      <a:pt x="951" y="390"/>
                      <a:pt x="941" y="381"/>
                      <a:pt x="936" y="379"/>
                    </a:cubicBezTo>
                    <a:cubicBezTo>
                      <a:pt x="930" y="376"/>
                      <a:pt x="934" y="372"/>
                      <a:pt x="941" y="365"/>
                    </a:cubicBezTo>
                    <a:cubicBezTo>
                      <a:pt x="949" y="359"/>
                      <a:pt x="949" y="340"/>
                      <a:pt x="949" y="335"/>
                    </a:cubicBezTo>
                    <a:cubicBezTo>
                      <a:pt x="948" y="331"/>
                      <a:pt x="933" y="328"/>
                      <a:pt x="927" y="328"/>
                    </a:cubicBezTo>
                    <a:cubicBezTo>
                      <a:pt x="921" y="329"/>
                      <a:pt x="899" y="328"/>
                      <a:pt x="893" y="327"/>
                    </a:cubicBezTo>
                    <a:cubicBezTo>
                      <a:pt x="888" y="326"/>
                      <a:pt x="886" y="331"/>
                      <a:pt x="883" y="336"/>
                    </a:cubicBezTo>
                    <a:cubicBezTo>
                      <a:pt x="881" y="342"/>
                      <a:pt x="875" y="350"/>
                      <a:pt x="872" y="362"/>
                    </a:cubicBezTo>
                    <a:cubicBezTo>
                      <a:pt x="868" y="373"/>
                      <a:pt x="854" y="377"/>
                      <a:pt x="848" y="380"/>
                    </a:cubicBezTo>
                    <a:cubicBezTo>
                      <a:pt x="842" y="382"/>
                      <a:pt x="838" y="391"/>
                      <a:pt x="841" y="395"/>
                    </a:cubicBezTo>
                    <a:cubicBezTo>
                      <a:pt x="844" y="399"/>
                      <a:pt x="848" y="396"/>
                      <a:pt x="851" y="397"/>
                    </a:cubicBezTo>
                    <a:cubicBezTo>
                      <a:pt x="854" y="399"/>
                      <a:pt x="851" y="410"/>
                      <a:pt x="849" y="411"/>
                    </a:cubicBezTo>
                    <a:cubicBezTo>
                      <a:pt x="847" y="413"/>
                      <a:pt x="852" y="417"/>
                      <a:pt x="848" y="420"/>
                    </a:cubicBezTo>
                    <a:cubicBezTo>
                      <a:pt x="843" y="423"/>
                      <a:pt x="839" y="429"/>
                      <a:pt x="842" y="432"/>
                    </a:cubicBezTo>
                    <a:cubicBezTo>
                      <a:pt x="844" y="435"/>
                      <a:pt x="857" y="436"/>
                      <a:pt x="863" y="439"/>
                    </a:cubicBezTo>
                    <a:cubicBezTo>
                      <a:pt x="868" y="443"/>
                      <a:pt x="866" y="448"/>
                      <a:pt x="870" y="454"/>
                    </a:cubicBezTo>
                    <a:cubicBezTo>
                      <a:pt x="874" y="459"/>
                      <a:pt x="879" y="456"/>
                      <a:pt x="881" y="459"/>
                    </a:cubicBezTo>
                    <a:cubicBezTo>
                      <a:pt x="883" y="463"/>
                      <a:pt x="873" y="476"/>
                      <a:pt x="870" y="477"/>
                    </a:cubicBezTo>
                    <a:cubicBezTo>
                      <a:pt x="866" y="477"/>
                      <a:pt x="853" y="463"/>
                      <a:pt x="848" y="460"/>
                    </a:cubicBezTo>
                    <a:cubicBezTo>
                      <a:pt x="844" y="457"/>
                      <a:pt x="828" y="452"/>
                      <a:pt x="820" y="448"/>
                    </a:cubicBezTo>
                    <a:cubicBezTo>
                      <a:pt x="812" y="443"/>
                      <a:pt x="805" y="444"/>
                      <a:pt x="797" y="438"/>
                    </a:cubicBezTo>
                    <a:cubicBezTo>
                      <a:pt x="788" y="432"/>
                      <a:pt x="780" y="429"/>
                      <a:pt x="764" y="429"/>
                    </a:cubicBezTo>
                    <a:cubicBezTo>
                      <a:pt x="748" y="430"/>
                      <a:pt x="737" y="426"/>
                      <a:pt x="732" y="426"/>
                    </a:cubicBezTo>
                    <a:cubicBezTo>
                      <a:pt x="726" y="427"/>
                      <a:pt x="728" y="421"/>
                      <a:pt x="719" y="417"/>
                    </a:cubicBezTo>
                    <a:cubicBezTo>
                      <a:pt x="709" y="413"/>
                      <a:pt x="703" y="407"/>
                      <a:pt x="697" y="410"/>
                    </a:cubicBezTo>
                    <a:cubicBezTo>
                      <a:pt x="692" y="413"/>
                      <a:pt x="694" y="423"/>
                      <a:pt x="702" y="424"/>
                    </a:cubicBezTo>
                    <a:cubicBezTo>
                      <a:pt x="711" y="426"/>
                      <a:pt x="707" y="430"/>
                      <a:pt x="715" y="430"/>
                    </a:cubicBezTo>
                    <a:cubicBezTo>
                      <a:pt x="724" y="429"/>
                      <a:pt x="727" y="432"/>
                      <a:pt x="727" y="438"/>
                    </a:cubicBezTo>
                    <a:cubicBezTo>
                      <a:pt x="726" y="443"/>
                      <a:pt x="731" y="449"/>
                      <a:pt x="735" y="452"/>
                    </a:cubicBezTo>
                    <a:cubicBezTo>
                      <a:pt x="739" y="456"/>
                      <a:pt x="736" y="462"/>
                      <a:pt x="729" y="462"/>
                    </a:cubicBezTo>
                    <a:cubicBezTo>
                      <a:pt x="722" y="462"/>
                      <a:pt x="714" y="463"/>
                      <a:pt x="717" y="468"/>
                    </a:cubicBezTo>
                    <a:cubicBezTo>
                      <a:pt x="720" y="473"/>
                      <a:pt x="715" y="474"/>
                      <a:pt x="708" y="472"/>
                    </a:cubicBezTo>
                    <a:cubicBezTo>
                      <a:pt x="701" y="469"/>
                      <a:pt x="705" y="464"/>
                      <a:pt x="708" y="461"/>
                    </a:cubicBezTo>
                    <a:cubicBezTo>
                      <a:pt x="711" y="458"/>
                      <a:pt x="702" y="455"/>
                      <a:pt x="697" y="453"/>
                    </a:cubicBezTo>
                    <a:cubicBezTo>
                      <a:pt x="693" y="451"/>
                      <a:pt x="675" y="465"/>
                      <a:pt x="670" y="467"/>
                    </a:cubicBezTo>
                    <a:cubicBezTo>
                      <a:pt x="665" y="469"/>
                      <a:pt x="653" y="463"/>
                      <a:pt x="641" y="467"/>
                    </a:cubicBezTo>
                    <a:cubicBezTo>
                      <a:pt x="628" y="470"/>
                      <a:pt x="629" y="480"/>
                      <a:pt x="624" y="479"/>
                    </a:cubicBezTo>
                    <a:cubicBezTo>
                      <a:pt x="619" y="478"/>
                      <a:pt x="606" y="480"/>
                      <a:pt x="600" y="477"/>
                    </a:cubicBezTo>
                    <a:cubicBezTo>
                      <a:pt x="595" y="474"/>
                      <a:pt x="599" y="472"/>
                      <a:pt x="605" y="472"/>
                    </a:cubicBezTo>
                    <a:cubicBezTo>
                      <a:pt x="610" y="472"/>
                      <a:pt x="612" y="471"/>
                      <a:pt x="609" y="467"/>
                    </a:cubicBezTo>
                    <a:cubicBezTo>
                      <a:pt x="606" y="463"/>
                      <a:pt x="613" y="457"/>
                      <a:pt x="613" y="455"/>
                    </a:cubicBezTo>
                    <a:cubicBezTo>
                      <a:pt x="613" y="452"/>
                      <a:pt x="592" y="459"/>
                      <a:pt x="589" y="462"/>
                    </a:cubicBezTo>
                    <a:cubicBezTo>
                      <a:pt x="586" y="465"/>
                      <a:pt x="589" y="470"/>
                      <a:pt x="586" y="472"/>
                    </a:cubicBezTo>
                    <a:cubicBezTo>
                      <a:pt x="582" y="474"/>
                      <a:pt x="582" y="469"/>
                      <a:pt x="578" y="467"/>
                    </a:cubicBezTo>
                    <a:cubicBezTo>
                      <a:pt x="574" y="466"/>
                      <a:pt x="543" y="473"/>
                      <a:pt x="537" y="479"/>
                    </a:cubicBezTo>
                    <a:cubicBezTo>
                      <a:pt x="532" y="486"/>
                      <a:pt x="520" y="486"/>
                      <a:pt x="520" y="490"/>
                    </a:cubicBezTo>
                    <a:cubicBezTo>
                      <a:pt x="520" y="493"/>
                      <a:pt x="507" y="493"/>
                      <a:pt x="501" y="496"/>
                    </a:cubicBezTo>
                    <a:cubicBezTo>
                      <a:pt x="496" y="498"/>
                      <a:pt x="499" y="509"/>
                      <a:pt x="497" y="514"/>
                    </a:cubicBezTo>
                    <a:cubicBezTo>
                      <a:pt x="495" y="519"/>
                      <a:pt x="474" y="518"/>
                      <a:pt x="467" y="518"/>
                    </a:cubicBezTo>
                    <a:cubicBezTo>
                      <a:pt x="461" y="518"/>
                      <a:pt x="458" y="505"/>
                      <a:pt x="453" y="505"/>
                    </a:cubicBezTo>
                    <a:cubicBezTo>
                      <a:pt x="448" y="504"/>
                      <a:pt x="451" y="497"/>
                      <a:pt x="453" y="493"/>
                    </a:cubicBezTo>
                    <a:cubicBezTo>
                      <a:pt x="454" y="490"/>
                      <a:pt x="458" y="493"/>
                      <a:pt x="465" y="489"/>
                    </a:cubicBezTo>
                    <a:cubicBezTo>
                      <a:pt x="471" y="485"/>
                      <a:pt x="478" y="491"/>
                      <a:pt x="480" y="488"/>
                    </a:cubicBezTo>
                    <a:cubicBezTo>
                      <a:pt x="483" y="485"/>
                      <a:pt x="471" y="478"/>
                      <a:pt x="470" y="471"/>
                    </a:cubicBezTo>
                    <a:cubicBezTo>
                      <a:pt x="469" y="465"/>
                      <a:pt x="455" y="463"/>
                      <a:pt x="447" y="465"/>
                    </a:cubicBezTo>
                    <a:cubicBezTo>
                      <a:pt x="440" y="467"/>
                      <a:pt x="431" y="465"/>
                      <a:pt x="425" y="462"/>
                    </a:cubicBezTo>
                    <a:cubicBezTo>
                      <a:pt x="420" y="460"/>
                      <a:pt x="421" y="467"/>
                      <a:pt x="429" y="469"/>
                    </a:cubicBezTo>
                    <a:cubicBezTo>
                      <a:pt x="437" y="471"/>
                      <a:pt x="433" y="478"/>
                      <a:pt x="434" y="481"/>
                    </a:cubicBezTo>
                    <a:cubicBezTo>
                      <a:pt x="435" y="485"/>
                      <a:pt x="432" y="494"/>
                      <a:pt x="427" y="501"/>
                    </a:cubicBezTo>
                    <a:cubicBezTo>
                      <a:pt x="422" y="508"/>
                      <a:pt x="426" y="508"/>
                      <a:pt x="433" y="507"/>
                    </a:cubicBezTo>
                    <a:cubicBezTo>
                      <a:pt x="440" y="507"/>
                      <a:pt x="439" y="516"/>
                      <a:pt x="439" y="523"/>
                    </a:cubicBezTo>
                    <a:cubicBezTo>
                      <a:pt x="439" y="530"/>
                      <a:pt x="434" y="532"/>
                      <a:pt x="434" y="536"/>
                    </a:cubicBezTo>
                    <a:cubicBezTo>
                      <a:pt x="434" y="541"/>
                      <a:pt x="428" y="534"/>
                      <a:pt x="426" y="536"/>
                    </a:cubicBezTo>
                    <a:cubicBezTo>
                      <a:pt x="424" y="538"/>
                      <a:pt x="422" y="535"/>
                      <a:pt x="421" y="531"/>
                    </a:cubicBezTo>
                    <a:cubicBezTo>
                      <a:pt x="420" y="527"/>
                      <a:pt x="409" y="529"/>
                      <a:pt x="403" y="528"/>
                    </a:cubicBezTo>
                    <a:cubicBezTo>
                      <a:pt x="397" y="526"/>
                      <a:pt x="395" y="529"/>
                      <a:pt x="392" y="533"/>
                    </a:cubicBezTo>
                    <a:cubicBezTo>
                      <a:pt x="389" y="538"/>
                      <a:pt x="381" y="539"/>
                      <a:pt x="376" y="540"/>
                    </a:cubicBezTo>
                    <a:cubicBezTo>
                      <a:pt x="372" y="540"/>
                      <a:pt x="364" y="549"/>
                      <a:pt x="360" y="552"/>
                    </a:cubicBezTo>
                    <a:cubicBezTo>
                      <a:pt x="355" y="555"/>
                      <a:pt x="354" y="561"/>
                      <a:pt x="361" y="568"/>
                    </a:cubicBezTo>
                    <a:cubicBezTo>
                      <a:pt x="367" y="574"/>
                      <a:pt x="368" y="578"/>
                      <a:pt x="368" y="581"/>
                    </a:cubicBezTo>
                    <a:cubicBezTo>
                      <a:pt x="367" y="585"/>
                      <a:pt x="350" y="584"/>
                      <a:pt x="347" y="580"/>
                    </a:cubicBezTo>
                    <a:cubicBezTo>
                      <a:pt x="344" y="576"/>
                      <a:pt x="332" y="575"/>
                      <a:pt x="328" y="576"/>
                    </a:cubicBezTo>
                    <a:cubicBezTo>
                      <a:pt x="325" y="577"/>
                      <a:pt x="314" y="564"/>
                      <a:pt x="308" y="564"/>
                    </a:cubicBezTo>
                    <a:cubicBezTo>
                      <a:pt x="303" y="564"/>
                      <a:pt x="300" y="570"/>
                      <a:pt x="298" y="574"/>
                    </a:cubicBezTo>
                    <a:cubicBezTo>
                      <a:pt x="296" y="577"/>
                      <a:pt x="300" y="578"/>
                      <a:pt x="303" y="584"/>
                    </a:cubicBezTo>
                    <a:cubicBezTo>
                      <a:pt x="306" y="590"/>
                      <a:pt x="315" y="590"/>
                      <a:pt x="320" y="590"/>
                    </a:cubicBezTo>
                    <a:cubicBezTo>
                      <a:pt x="325" y="590"/>
                      <a:pt x="323" y="598"/>
                      <a:pt x="322" y="601"/>
                    </a:cubicBezTo>
                    <a:cubicBezTo>
                      <a:pt x="320" y="604"/>
                      <a:pt x="311" y="606"/>
                      <a:pt x="308" y="603"/>
                    </a:cubicBezTo>
                    <a:cubicBezTo>
                      <a:pt x="306" y="599"/>
                      <a:pt x="295" y="603"/>
                      <a:pt x="295" y="599"/>
                    </a:cubicBezTo>
                    <a:cubicBezTo>
                      <a:pt x="294" y="594"/>
                      <a:pt x="287" y="588"/>
                      <a:pt x="278" y="589"/>
                    </a:cubicBezTo>
                    <a:cubicBezTo>
                      <a:pt x="270" y="591"/>
                      <a:pt x="269" y="586"/>
                      <a:pt x="269" y="579"/>
                    </a:cubicBezTo>
                    <a:cubicBezTo>
                      <a:pt x="270" y="573"/>
                      <a:pt x="265" y="569"/>
                      <a:pt x="265" y="566"/>
                    </a:cubicBezTo>
                    <a:cubicBezTo>
                      <a:pt x="265" y="564"/>
                      <a:pt x="261" y="558"/>
                      <a:pt x="266" y="555"/>
                    </a:cubicBezTo>
                    <a:cubicBezTo>
                      <a:pt x="270" y="552"/>
                      <a:pt x="267" y="548"/>
                      <a:pt x="267" y="544"/>
                    </a:cubicBezTo>
                    <a:cubicBezTo>
                      <a:pt x="267" y="540"/>
                      <a:pt x="260" y="534"/>
                      <a:pt x="253" y="534"/>
                    </a:cubicBezTo>
                    <a:cubicBezTo>
                      <a:pt x="247" y="534"/>
                      <a:pt x="248" y="527"/>
                      <a:pt x="243" y="526"/>
                    </a:cubicBezTo>
                    <a:cubicBezTo>
                      <a:pt x="237" y="525"/>
                      <a:pt x="226" y="516"/>
                      <a:pt x="225" y="512"/>
                    </a:cubicBezTo>
                    <a:cubicBezTo>
                      <a:pt x="225" y="508"/>
                      <a:pt x="216" y="507"/>
                      <a:pt x="219" y="506"/>
                    </a:cubicBezTo>
                    <a:cubicBezTo>
                      <a:pt x="222" y="505"/>
                      <a:pt x="229" y="507"/>
                      <a:pt x="233" y="511"/>
                    </a:cubicBezTo>
                    <a:cubicBezTo>
                      <a:pt x="238" y="516"/>
                      <a:pt x="246" y="520"/>
                      <a:pt x="258" y="522"/>
                    </a:cubicBezTo>
                    <a:cubicBezTo>
                      <a:pt x="270" y="523"/>
                      <a:pt x="275" y="529"/>
                      <a:pt x="289" y="531"/>
                    </a:cubicBezTo>
                    <a:cubicBezTo>
                      <a:pt x="302" y="534"/>
                      <a:pt x="310" y="535"/>
                      <a:pt x="330" y="538"/>
                    </a:cubicBezTo>
                    <a:cubicBezTo>
                      <a:pt x="349" y="541"/>
                      <a:pt x="375" y="521"/>
                      <a:pt x="381" y="516"/>
                    </a:cubicBezTo>
                    <a:cubicBezTo>
                      <a:pt x="386" y="510"/>
                      <a:pt x="379" y="499"/>
                      <a:pt x="379" y="495"/>
                    </a:cubicBezTo>
                    <a:cubicBezTo>
                      <a:pt x="379" y="491"/>
                      <a:pt x="370" y="490"/>
                      <a:pt x="369" y="487"/>
                    </a:cubicBezTo>
                    <a:cubicBezTo>
                      <a:pt x="368" y="484"/>
                      <a:pt x="362" y="478"/>
                      <a:pt x="355" y="478"/>
                    </a:cubicBezTo>
                    <a:cubicBezTo>
                      <a:pt x="347" y="478"/>
                      <a:pt x="346" y="469"/>
                      <a:pt x="340" y="470"/>
                    </a:cubicBezTo>
                    <a:cubicBezTo>
                      <a:pt x="334" y="471"/>
                      <a:pt x="330" y="467"/>
                      <a:pt x="314" y="457"/>
                    </a:cubicBezTo>
                    <a:cubicBezTo>
                      <a:pt x="298" y="447"/>
                      <a:pt x="277" y="439"/>
                      <a:pt x="273" y="441"/>
                    </a:cubicBezTo>
                    <a:cubicBezTo>
                      <a:pt x="269" y="443"/>
                      <a:pt x="266" y="444"/>
                      <a:pt x="264" y="440"/>
                    </a:cubicBezTo>
                    <a:cubicBezTo>
                      <a:pt x="261" y="436"/>
                      <a:pt x="255" y="436"/>
                      <a:pt x="251" y="439"/>
                    </a:cubicBezTo>
                    <a:cubicBezTo>
                      <a:pt x="247" y="443"/>
                      <a:pt x="243" y="437"/>
                      <a:pt x="235" y="438"/>
                    </a:cubicBezTo>
                    <a:cubicBezTo>
                      <a:pt x="227" y="440"/>
                      <a:pt x="223" y="435"/>
                      <a:pt x="225" y="433"/>
                    </a:cubicBezTo>
                    <a:cubicBezTo>
                      <a:pt x="227" y="430"/>
                      <a:pt x="239" y="432"/>
                      <a:pt x="238" y="429"/>
                    </a:cubicBezTo>
                    <a:cubicBezTo>
                      <a:pt x="237" y="425"/>
                      <a:pt x="233" y="429"/>
                      <a:pt x="226" y="424"/>
                    </a:cubicBezTo>
                    <a:cubicBezTo>
                      <a:pt x="219" y="419"/>
                      <a:pt x="215" y="422"/>
                      <a:pt x="214" y="426"/>
                    </a:cubicBezTo>
                    <a:cubicBezTo>
                      <a:pt x="212" y="430"/>
                      <a:pt x="207" y="429"/>
                      <a:pt x="203" y="426"/>
                    </a:cubicBezTo>
                    <a:cubicBezTo>
                      <a:pt x="203" y="425"/>
                      <a:pt x="202" y="425"/>
                      <a:pt x="202" y="425"/>
                    </a:cubicBezTo>
                    <a:cubicBezTo>
                      <a:pt x="201" y="431"/>
                      <a:pt x="197" y="432"/>
                      <a:pt x="193" y="431"/>
                    </a:cubicBezTo>
                    <a:cubicBezTo>
                      <a:pt x="188" y="430"/>
                      <a:pt x="184" y="438"/>
                      <a:pt x="178" y="438"/>
                    </a:cubicBezTo>
                    <a:cubicBezTo>
                      <a:pt x="173" y="438"/>
                      <a:pt x="167" y="444"/>
                      <a:pt x="166" y="448"/>
                    </a:cubicBezTo>
                    <a:cubicBezTo>
                      <a:pt x="165" y="453"/>
                      <a:pt x="160" y="450"/>
                      <a:pt x="160" y="454"/>
                    </a:cubicBezTo>
                    <a:cubicBezTo>
                      <a:pt x="160" y="457"/>
                      <a:pt x="160" y="460"/>
                      <a:pt x="157" y="463"/>
                    </a:cubicBezTo>
                    <a:cubicBezTo>
                      <a:pt x="154" y="466"/>
                      <a:pt x="157" y="468"/>
                      <a:pt x="160" y="473"/>
                    </a:cubicBezTo>
                    <a:cubicBezTo>
                      <a:pt x="162" y="478"/>
                      <a:pt x="168" y="478"/>
                      <a:pt x="170" y="479"/>
                    </a:cubicBezTo>
                    <a:cubicBezTo>
                      <a:pt x="173" y="481"/>
                      <a:pt x="183" y="489"/>
                      <a:pt x="183" y="492"/>
                    </a:cubicBezTo>
                    <a:cubicBezTo>
                      <a:pt x="183" y="495"/>
                      <a:pt x="175" y="503"/>
                      <a:pt x="172" y="505"/>
                    </a:cubicBezTo>
                    <a:cubicBezTo>
                      <a:pt x="169" y="507"/>
                      <a:pt x="165" y="513"/>
                      <a:pt x="167" y="516"/>
                    </a:cubicBezTo>
                    <a:cubicBezTo>
                      <a:pt x="169" y="519"/>
                      <a:pt x="178" y="532"/>
                      <a:pt x="184" y="542"/>
                    </a:cubicBezTo>
                    <a:cubicBezTo>
                      <a:pt x="189" y="553"/>
                      <a:pt x="181" y="548"/>
                      <a:pt x="178" y="553"/>
                    </a:cubicBezTo>
                    <a:cubicBezTo>
                      <a:pt x="174" y="557"/>
                      <a:pt x="179" y="563"/>
                      <a:pt x="180" y="566"/>
                    </a:cubicBezTo>
                    <a:cubicBezTo>
                      <a:pt x="181" y="569"/>
                      <a:pt x="176" y="569"/>
                      <a:pt x="176" y="571"/>
                    </a:cubicBezTo>
                    <a:cubicBezTo>
                      <a:pt x="177" y="574"/>
                      <a:pt x="185" y="575"/>
                      <a:pt x="185" y="577"/>
                    </a:cubicBezTo>
                    <a:cubicBezTo>
                      <a:pt x="186" y="579"/>
                      <a:pt x="180" y="582"/>
                      <a:pt x="182" y="586"/>
                    </a:cubicBezTo>
                    <a:cubicBezTo>
                      <a:pt x="185" y="590"/>
                      <a:pt x="191" y="590"/>
                      <a:pt x="192" y="595"/>
                    </a:cubicBezTo>
                    <a:cubicBezTo>
                      <a:pt x="192" y="601"/>
                      <a:pt x="180" y="601"/>
                      <a:pt x="181" y="605"/>
                    </a:cubicBezTo>
                    <a:cubicBezTo>
                      <a:pt x="181" y="609"/>
                      <a:pt x="197" y="615"/>
                      <a:pt x="203" y="623"/>
                    </a:cubicBezTo>
                    <a:cubicBezTo>
                      <a:pt x="210" y="630"/>
                      <a:pt x="210" y="632"/>
                      <a:pt x="208" y="637"/>
                    </a:cubicBezTo>
                    <a:cubicBezTo>
                      <a:pt x="205" y="645"/>
                      <a:pt x="186" y="652"/>
                      <a:pt x="182" y="662"/>
                    </a:cubicBezTo>
                    <a:cubicBezTo>
                      <a:pt x="178" y="671"/>
                      <a:pt x="162" y="676"/>
                      <a:pt x="155" y="684"/>
                    </a:cubicBezTo>
                    <a:cubicBezTo>
                      <a:pt x="152" y="687"/>
                      <a:pt x="149" y="691"/>
                      <a:pt x="146" y="694"/>
                    </a:cubicBezTo>
                    <a:cubicBezTo>
                      <a:pt x="150" y="693"/>
                      <a:pt x="152" y="693"/>
                      <a:pt x="154" y="692"/>
                    </a:cubicBezTo>
                    <a:cubicBezTo>
                      <a:pt x="158" y="690"/>
                      <a:pt x="161" y="700"/>
                      <a:pt x="165" y="703"/>
                    </a:cubicBezTo>
                    <a:cubicBezTo>
                      <a:pt x="169" y="707"/>
                      <a:pt x="178" y="703"/>
                      <a:pt x="180" y="707"/>
                    </a:cubicBezTo>
                    <a:cubicBezTo>
                      <a:pt x="183" y="710"/>
                      <a:pt x="178" y="710"/>
                      <a:pt x="172" y="709"/>
                    </a:cubicBezTo>
                    <a:cubicBezTo>
                      <a:pt x="166" y="708"/>
                      <a:pt x="164" y="711"/>
                      <a:pt x="155" y="715"/>
                    </a:cubicBezTo>
                    <a:cubicBezTo>
                      <a:pt x="148" y="717"/>
                      <a:pt x="149" y="719"/>
                      <a:pt x="146" y="721"/>
                    </a:cubicBezTo>
                    <a:cubicBezTo>
                      <a:pt x="151" y="728"/>
                      <a:pt x="145" y="728"/>
                      <a:pt x="143" y="733"/>
                    </a:cubicBezTo>
                    <a:cubicBezTo>
                      <a:pt x="140" y="738"/>
                      <a:pt x="137" y="739"/>
                      <a:pt x="137" y="742"/>
                    </a:cubicBezTo>
                    <a:cubicBezTo>
                      <a:pt x="137" y="745"/>
                      <a:pt x="138" y="747"/>
                      <a:pt x="138" y="752"/>
                    </a:cubicBezTo>
                    <a:cubicBezTo>
                      <a:pt x="139" y="757"/>
                      <a:pt x="139" y="758"/>
                      <a:pt x="142" y="762"/>
                    </a:cubicBezTo>
                    <a:cubicBezTo>
                      <a:pt x="145" y="765"/>
                      <a:pt x="140" y="765"/>
                      <a:pt x="137" y="767"/>
                    </a:cubicBezTo>
                    <a:cubicBezTo>
                      <a:pt x="135" y="769"/>
                      <a:pt x="137" y="774"/>
                      <a:pt x="140" y="777"/>
                    </a:cubicBezTo>
                    <a:cubicBezTo>
                      <a:pt x="143" y="780"/>
                      <a:pt x="143" y="784"/>
                      <a:pt x="142" y="787"/>
                    </a:cubicBezTo>
                    <a:cubicBezTo>
                      <a:pt x="140" y="789"/>
                      <a:pt x="144" y="794"/>
                      <a:pt x="147" y="797"/>
                    </a:cubicBezTo>
                    <a:cubicBezTo>
                      <a:pt x="150" y="799"/>
                      <a:pt x="149" y="807"/>
                      <a:pt x="152" y="809"/>
                    </a:cubicBezTo>
                    <a:cubicBezTo>
                      <a:pt x="154" y="811"/>
                      <a:pt x="157" y="813"/>
                      <a:pt x="161" y="812"/>
                    </a:cubicBezTo>
                    <a:cubicBezTo>
                      <a:pt x="166" y="810"/>
                      <a:pt x="168" y="812"/>
                      <a:pt x="170" y="816"/>
                    </a:cubicBezTo>
                    <a:cubicBezTo>
                      <a:pt x="172" y="819"/>
                      <a:pt x="175" y="818"/>
                      <a:pt x="180" y="816"/>
                    </a:cubicBezTo>
                    <a:cubicBezTo>
                      <a:pt x="184" y="814"/>
                      <a:pt x="194" y="819"/>
                      <a:pt x="196" y="821"/>
                    </a:cubicBezTo>
                    <a:cubicBezTo>
                      <a:pt x="198" y="822"/>
                      <a:pt x="197" y="828"/>
                      <a:pt x="198" y="833"/>
                    </a:cubicBezTo>
                    <a:cubicBezTo>
                      <a:pt x="198" y="837"/>
                      <a:pt x="195" y="842"/>
                      <a:pt x="200" y="845"/>
                    </a:cubicBezTo>
                    <a:cubicBezTo>
                      <a:pt x="204" y="848"/>
                      <a:pt x="203" y="854"/>
                      <a:pt x="208" y="856"/>
                    </a:cubicBezTo>
                    <a:cubicBezTo>
                      <a:pt x="213" y="858"/>
                      <a:pt x="215" y="865"/>
                      <a:pt x="218" y="866"/>
                    </a:cubicBezTo>
                    <a:cubicBezTo>
                      <a:pt x="221" y="867"/>
                      <a:pt x="227" y="871"/>
                      <a:pt x="228" y="875"/>
                    </a:cubicBezTo>
                    <a:cubicBezTo>
                      <a:pt x="228" y="878"/>
                      <a:pt x="222" y="882"/>
                      <a:pt x="219" y="883"/>
                    </a:cubicBezTo>
                    <a:cubicBezTo>
                      <a:pt x="215" y="885"/>
                      <a:pt x="209" y="878"/>
                      <a:pt x="206" y="881"/>
                    </a:cubicBezTo>
                    <a:cubicBezTo>
                      <a:pt x="204" y="884"/>
                      <a:pt x="207" y="889"/>
                      <a:pt x="209" y="898"/>
                    </a:cubicBezTo>
                    <a:cubicBezTo>
                      <a:pt x="211" y="906"/>
                      <a:pt x="212" y="907"/>
                      <a:pt x="216" y="907"/>
                    </a:cubicBezTo>
                    <a:cubicBezTo>
                      <a:pt x="220" y="907"/>
                      <a:pt x="222" y="904"/>
                      <a:pt x="225" y="903"/>
                    </a:cubicBezTo>
                    <a:cubicBezTo>
                      <a:pt x="227" y="901"/>
                      <a:pt x="234" y="903"/>
                      <a:pt x="236" y="902"/>
                    </a:cubicBezTo>
                    <a:cubicBezTo>
                      <a:pt x="239" y="901"/>
                      <a:pt x="249" y="901"/>
                      <a:pt x="251" y="904"/>
                    </a:cubicBezTo>
                    <a:cubicBezTo>
                      <a:pt x="253" y="907"/>
                      <a:pt x="255" y="914"/>
                      <a:pt x="253" y="917"/>
                    </a:cubicBezTo>
                    <a:cubicBezTo>
                      <a:pt x="252" y="920"/>
                      <a:pt x="255" y="923"/>
                      <a:pt x="257" y="927"/>
                    </a:cubicBezTo>
                    <a:cubicBezTo>
                      <a:pt x="259" y="931"/>
                      <a:pt x="267" y="929"/>
                      <a:pt x="270" y="930"/>
                    </a:cubicBezTo>
                    <a:cubicBezTo>
                      <a:pt x="273" y="931"/>
                      <a:pt x="279" y="940"/>
                      <a:pt x="278" y="944"/>
                    </a:cubicBezTo>
                    <a:cubicBezTo>
                      <a:pt x="277" y="948"/>
                      <a:pt x="282" y="948"/>
                      <a:pt x="284" y="947"/>
                    </a:cubicBezTo>
                    <a:cubicBezTo>
                      <a:pt x="287" y="946"/>
                      <a:pt x="290" y="949"/>
                      <a:pt x="293" y="951"/>
                    </a:cubicBezTo>
                    <a:cubicBezTo>
                      <a:pt x="296" y="953"/>
                      <a:pt x="299" y="952"/>
                      <a:pt x="302" y="950"/>
                    </a:cubicBezTo>
                    <a:cubicBezTo>
                      <a:pt x="305" y="948"/>
                      <a:pt x="310" y="947"/>
                      <a:pt x="312" y="950"/>
                    </a:cubicBezTo>
                    <a:cubicBezTo>
                      <a:pt x="313" y="952"/>
                      <a:pt x="320" y="957"/>
                      <a:pt x="320" y="959"/>
                    </a:cubicBezTo>
                    <a:cubicBezTo>
                      <a:pt x="320" y="961"/>
                      <a:pt x="329" y="959"/>
                      <a:pt x="334" y="961"/>
                    </a:cubicBezTo>
                    <a:cubicBezTo>
                      <a:pt x="339" y="964"/>
                      <a:pt x="344" y="963"/>
                      <a:pt x="349" y="965"/>
                    </a:cubicBezTo>
                    <a:cubicBezTo>
                      <a:pt x="354" y="968"/>
                      <a:pt x="359" y="968"/>
                      <a:pt x="359" y="972"/>
                    </a:cubicBezTo>
                    <a:cubicBezTo>
                      <a:pt x="360" y="975"/>
                      <a:pt x="354" y="977"/>
                      <a:pt x="354" y="979"/>
                    </a:cubicBezTo>
                    <a:cubicBezTo>
                      <a:pt x="354" y="981"/>
                      <a:pt x="358" y="982"/>
                      <a:pt x="358" y="984"/>
                    </a:cubicBezTo>
                    <a:cubicBezTo>
                      <a:pt x="358" y="986"/>
                      <a:pt x="353" y="986"/>
                      <a:pt x="352" y="988"/>
                    </a:cubicBezTo>
                    <a:cubicBezTo>
                      <a:pt x="351" y="990"/>
                      <a:pt x="355" y="993"/>
                      <a:pt x="356" y="995"/>
                    </a:cubicBezTo>
                    <a:cubicBezTo>
                      <a:pt x="357" y="997"/>
                      <a:pt x="353" y="1004"/>
                      <a:pt x="353" y="1006"/>
                    </a:cubicBezTo>
                    <a:cubicBezTo>
                      <a:pt x="353" y="1008"/>
                      <a:pt x="341" y="1005"/>
                      <a:pt x="338" y="1005"/>
                    </a:cubicBezTo>
                    <a:cubicBezTo>
                      <a:pt x="336" y="1005"/>
                      <a:pt x="327" y="1014"/>
                      <a:pt x="325" y="1015"/>
                    </a:cubicBezTo>
                    <a:cubicBezTo>
                      <a:pt x="322" y="1015"/>
                      <a:pt x="323" y="1019"/>
                      <a:pt x="324" y="1023"/>
                    </a:cubicBezTo>
                    <a:cubicBezTo>
                      <a:pt x="333" y="1021"/>
                      <a:pt x="341" y="1021"/>
                      <a:pt x="342" y="1023"/>
                    </a:cubicBezTo>
                    <a:cubicBezTo>
                      <a:pt x="344" y="1026"/>
                      <a:pt x="324" y="1034"/>
                      <a:pt x="320" y="1035"/>
                    </a:cubicBezTo>
                    <a:cubicBezTo>
                      <a:pt x="317" y="1037"/>
                      <a:pt x="327" y="1042"/>
                      <a:pt x="327" y="1045"/>
                    </a:cubicBezTo>
                    <a:cubicBezTo>
                      <a:pt x="327" y="1048"/>
                      <a:pt x="316" y="1049"/>
                      <a:pt x="317" y="1055"/>
                    </a:cubicBezTo>
                    <a:cubicBezTo>
                      <a:pt x="318" y="1062"/>
                      <a:pt x="313" y="1063"/>
                      <a:pt x="307" y="1063"/>
                    </a:cubicBezTo>
                    <a:cubicBezTo>
                      <a:pt x="301" y="1063"/>
                      <a:pt x="300" y="1067"/>
                      <a:pt x="302" y="1067"/>
                    </a:cubicBezTo>
                    <a:cubicBezTo>
                      <a:pt x="305" y="1068"/>
                      <a:pt x="305" y="1075"/>
                      <a:pt x="316" y="1078"/>
                    </a:cubicBezTo>
                    <a:cubicBezTo>
                      <a:pt x="327" y="1081"/>
                      <a:pt x="339" y="1092"/>
                      <a:pt x="349" y="1102"/>
                    </a:cubicBezTo>
                    <a:cubicBezTo>
                      <a:pt x="350" y="1104"/>
                      <a:pt x="352" y="1105"/>
                      <a:pt x="354" y="1106"/>
                    </a:cubicBezTo>
                    <a:cubicBezTo>
                      <a:pt x="356" y="1104"/>
                      <a:pt x="359" y="1103"/>
                      <a:pt x="360" y="1103"/>
                    </a:cubicBezTo>
                    <a:cubicBezTo>
                      <a:pt x="366" y="1102"/>
                      <a:pt x="376" y="1105"/>
                      <a:pt x="381" y="1109"/>
                    </a:cubicBezTo>
                    <a:cubicBezTo>
                      <a:pt x="387" y="1113"/>
                      <a:pt x="406" y="1108"/>
                      <a:pt x="409" y="1111"/>
                    </a:cubicBezTo>
                    <a:cubicBezTo>
                      <a:pt x="411" y="1114"/>
                      <a:pt x="416" y="1118"/>
                      <a:pt x="420" y="1118"/>
                    </a:cubicBezTo>
                    <a:cubicBezTo>
                      <a:pt x="424" y="1118"/>
                      <a:pt x="428" y="1126"/>
                      <a:pt x="431" y="1124"/>
                    </a:cubicBezTo>
                    <a:cubicBezTo>
                      <a:pt x="434" y="1121"/>
                      <a:pt x="446" y="1121"/>
                      <a:pt x="449" y="1121"/>
                    </a:cubicBezTo>
                    <a:cubicBezTo>
                      <a:pt x="452" y="1121"/>
                      <a:pt x="452" y="1124"/>
                      <a:pt x="455" y="1124"/>
                    </a:cubicBezTo>
                    <a:cubicBezTo>
                      <a:pt x="458" y="1124"/>
                      <a:pt x="458" y="1135"/>
                      <a:pt x="460" y="1135"/>
                    </a:cubicBezTo>
                    <a:cubicBezTo>
                      <a:pt x="463" y="1134"/>
                      <a:pt x="471" y="1142"/>
                      <a:pt x="477" y="1142"/>
                    </a:cubicBezTo>
                    <a:cubicBezTo>
                      <a:pt x="482" y="1143"/>
                      <a:pt x="488" y="1153"/>
                      <a:pt x="490" y="1152"/>
                    </a:cubicBezTo>
                    <a:cubicBezTo>
                      <a:pt x="492" y="1151"/>
                      <a:pt x="496" y="1156"/>
                      <a:pt x="498" y="1152"/>
                    </a:cubicBezTo>
                    <a:cubicBezTo>
                      <a:pt x="499" y="1148"/>
                      <a:pt x="507" y="1150"/>
                      <a:pt x="509" y="1144"/>
                    </a:cubicBezTo>
                    <a:cubicBezTo>
                      <a:pt x="499" y="1131"/>
                      <a:pt x="489" y="1118"/>
                      <a:pt x="489" y="1113"/>
                    </a:cubicBezTo>
                    <a:cubicBezTo>
                      <a:pt x="490" y="1104"/>
                      <a:pt x="493" y="1098"/>
                      <a:pt x="482" y="1089"/>
                    </a:cubicBezTo>
                    <a:cubicBezTo>
                      <a:pt x="471" y="1079"/>
                      <a:pt x="483" y="1073"/>
                      <a:pt x="491" y="1063"/>
                    </a:cubicBezTo>
                    <a:cubicBezTo>
                      <a:pt x="498" y="1054"/>
                      <a:pt x="513" y="1050"/>
                      <a:pt x="522" y="1044"/>
                    </a:cubicBezTo>
                    <a:cubicBezTo>
                      <a:pt x="521" y="1043"/>
                      <a:pt x="519" y="1042"/>
                      <a:pt x="517" y="1041"/>
                    </a:cubicBezTo>
                    <a:cubicBezTo>
                      <a:pt x="510" y="1038"/>
                      <a:pt x="507" y="1035"/>
                      <a:pt x="513" y="1033"/>
                    </a:cubicBezTo>
                    <a:cubicBezTo>
                      <a:pt x="518" y="1031"/>
                      <a:pt x="516" y="1028"/>
                      <a:pt x="510" y="1022"/>
                    </a:cubicBezTo>
                    <a:cubicBezTo>
                      <a:pt x="505" y="1016"/>
                      <a:pt x="503" y="1009"/>
                      <a:pt x="500" y="1009"/>
                    </a:cubicBezTo>
                    <a:cubicBezTo>
                      <a:pt x="496" y="1009"/>
                      <a:pt x="492" y="1009"/>
                      <a:pt x="487" y="1010"/>
                    </a:cubicBezTo>
                    <a:cubicBezTo>
                      <a:pt x="482" y="1012"/>
                      <a:pt x="483" y="1006"/>
                      <a:pt x="484" y="1001"/>
                    </a:cubicBezTo>
                    <a:cubicBezTo>
                      <a:pt x="485" y="995"/>
                      <a:pt x="475" y="996"/>
                      <a:pt x="474" y="994"/>
                    </a:cubicBezTo>
                    <a:cubicBezTo>
                      <a:pt x="472" y="992"/>
                      <a:pt x="476" y="984"/>
                      <a:pt x="478" y="983"/>
                    </a:cubicBezTo>
                    <a:cubicBezTo>
                      <a:pt x="479" y="982"/>
                      <a:pt x="484" y="980"/>
                      <a:pt x="484" y="977"/>
                    </a:cubicBezTo>
                    <a:cubicBezTo>
                      <a:pt x="484" y="975"/>
                      <a:pt x="475" y="974"/>
                      <a:pt x="478" y="969"/>
                    </a:cubicBezTo>
                    <a:cubicBezTo>
                      <a:pt x="482" y="963"/>
                      <a:pt x="488" y="963"/>
                      <a:pt x="488" y="958"/>
                    </a:cubicBezTo>
                    <a:cubicBezTo>
                      <a:pt x="488" y="952"/>
                      <a:pt x="492" y="948"/>
                      <a:pt x="498" y="952"/>
                    </a:cubicBezTo>
                    <a:cubicBezTo>
                      <a:pt x="503" y="956"/>
                      <a:pt x="506" y="966"/>
                      <a:pt x="512" y="963"/>
                    </a:cubicBezTo>
                    <a:cubicBezTo>
                      <a:pt x="518" y="961"/>
                      <a:pt x="514" y="956"/>
                      <a:pt x="514" y="952"/>
                    </a:cubicBezTo>
                    <a:cubicBezTo>
                      <a:pt x="513" y="949"/>
                      <a:pt x="511" y="945"/>
                      <a:pt x="518" y="943"/>
                    </a:cubicBezTo>
                    <a:cubicBezTo>
                      <a:pt x="525" y="941"/>
                      <a:pt x="522" y="934"/>
                      <a:pt x="528" y="934"/>
                    </a:cubicBezTo>
                    <a:cubicBezTo>
                      <a:pt x="533" y="934"/>
                      <a:pt x="543" y="927"/>
                      <a:pt x="546" y="926"/>
                    </a:cubicBezTo>
                    <a:cubicBezTo>
                      <a:pt x="550" y="924"/>
                      <a:pt x="557" y="920"/>
                      <a:pt x="560" y="922"/>
                    </a:cubicBezTo>
                    <a:cubicBezTo>
                      <a:pt x="563" y="923"/>
                      <a:pt x="567" y="927"/>
                      <a:pt x="569" y="922"/>
                    </a:cubicBezTo>
                    <a:cubicBezTo>
                      <a:pt x="572" y="916"/>
                      <a:pt x="581" y="919"/>
                      <a:pt x="582" y="922"/>
                    </a:cubicBezTo>
                    <a:cubicBezTo>
                      <a:pt x="582" y="925"/>
                      <a:pt x="597" y="925"/>
                      <a:pt x="602" y="928"/>
                    </a:cubicBezTo>
                    <a:cubicBezTo>
                      <a:pt x="607" y="931"/>
                      <a:pt x="617" y="938"/>
                      <a:pt x="617" y="941"/>
                    </a:cubicBezTo>
                    <a:cubicBezTo>
                      <a:pt x="617" y="944"/>
                      <a:pt x="622" y="948"/>
                      <a:pt x="622" y="943"/>
                    </a:cubicBezTo>
                    <a:cubicBezTo>
                      <a:pt x="622" y="938"/>
                      <a:pt x="625" y="939"/>
                      <a:pt x="632" y="943"/>
                    </a:cubicBezTo>
                    <a:cubicBezTo>
                      <a:pt x="638" y="947"/>
                      <a:pt x="647" y="945"/>
                      <a:pt x="648" y="941"/>
                    </a:cubicBezTo>
                    <a:cubicBezTo>
                      <a:pt x="650" y="938"/>
                      <a:pt x="661" y="933"/>
                      <a:pt x="665" y="936"/>
                    </a:cubicBezTo>
                    <a:cubicBezTo>
                      <a:pt x="669" y="939"/>
                      <a:pt x="671" y="941"/>
                      <a:pt x="676" y="937"/>
                    </a:cubicBezTo>
                    <a:cubicBezTo>
                      <a:pt x="680" y="932"/>
                      <a:pt x="691" y="933"/>
                      <a:pt x="693" y="938"/>
                    </a:cubicBezTo>
                    <a:cubicBezTo>
                      <a:pt x="694" y="942"/>
                      <a:pt x="700" y="943"/>
                      <a:pt x="704" y="943"/>
                    </a:cubicBezTo>
                    <a:cubicBezTo>
                      <a:pt x="709" y="943"/>
                      <a:pt x="710" y="950"/>
                      <a:pt x="713" y="948"/>
                    </a:cubicBezTo>
                    <a:cubicBezTo>
                      <a:pt x="716" y="947"/>
                      <a:pt x="715" y="939"/>
                      <a:pt x="719" y="940"/>
                    </a:cubicBezTo>
                    <a:cubicBezTo>
                      <a:pt x="723" y="941"/>
                      <a:pt x="726" y="945"/>
                      <a:pt x="733" y="945"/>
                    </a:cubicBezTo>
                    <a:cubicBezTo>
                      <a:pt x="739" y="945"/>
                      <a:pt x="744" y="944"/>
                      <a:pt x="744" y="939"/>
                    </a:cubicBezTo>
                    <a:cubicBezTo>
                      <a:pt x="744" y="934"/>
                      <a:pt x="743" y="927"/>
                      <a:pt x="739" y="927"/>
                    </a:cubicBezTo>
                    <a:cubicBezTo>
                      <a:pt x="735" y="927"/>
                      <a:pt x="731" y="923"/>
                      <a:pt x="726" y="923"/>
                    </a:cubicBezTo>
                    <a:cubicBezTo>
                      <a:pt x="722" y="923"/>
                      <a:pt x="717" y="915"/>
                      <a:pt x="722" y="913"/>
                    </a:cubicBezTo>
                    <a:cubicBezTo>
                      <a:pt x="726" y="912"/>
                      <a:pt x="734" y="908"/>
                      <a:pt x="733" y="904"/>
                    </a:cubicBezTo>
                    <a:cubicBezTo>
                      <a:pt x="731" y="900"/>
                      <a:pt x="730" y="892"/>
                      <a:pt x="736" y="891"/>
                    </a:cubicBezTo>
                    <a:cubicBezTo>
                      <a:pt x="742" y="891"/>
                      <a:pt x="755" y="891"/>
                      <a:pt x="755" y="888"/>
                    </a:cubicBezTo>
                    <a:cubicBezTo>
                      <a:pt x="754" y="886"/>
                      <a:pt x="741" y="884"/>
                      <a:pt x="739" y="880"/>
                    </a:cubicBezTo>
                    <a:cubicBezTo>
                      <a:pt x="737" y="877"/>
                      <a:pt x="736" y="867"/>
                      <a:pt x="738" y="866"/>
                    </a:cubicBezTo>
                    <a:cubicBezTo>
                      <a:pt x="740" y="864"/>
                      <a:pt x="748" y="866"/>
                      <a:pt x="753" y="865"/>
                    </a:cubicBezTo>
                    <a:cubicBezTo>
                      <a:pt x="758" y="863"/>
                      <a:pt x="768" y="867"/>
                      <a:pt x="774" y="862"/>
                    </a:cubicBezTo>
                    <a:cubicBezTo>
                      <a:pt x="780" y="858"/>
                      <a:pt x="794" y="857"/>
                      <a:pt x="801" y="857"/>
                    </a:cubicBezTo>
                    <a:cubicBezTo>
                      <a:pt x="808" y="857"/>
                      <a:pt x="813" y="852"/>
                      <a:pt x="819" y="851"/>
                    </a:cubicBezTo>
                    <a:cubicBezTo>
                      <a:pt x="824" y="851"/>
                      <a:pt x="840" y="848"/>
                      <a:pt x="844" y="847"/>
                    </a:cubicBezTo>
                    <a:cubicBezTo>
                      <a:pt x="848" y="845"/>
                      <a:pt x="869" y="842"/>
                      <a:pt x="870" y="838"/>
                    </a:cubicBezTo>
                    <a:cubicBezTo>
                      <a:pt x="870" y="834"/>
                      <a:pt x="887" y="831"/>
                      <a:pt x="891" y="833"/>
                    </a:cubicBezTo>
                    <a:cubicBezTo>
                      <a:pt x="896" y="835"/>
                      <a:pt x="901" y="837"/>
                      <a:pt x="905" y="835"/>
                    </a:cubicBezTo>
                    <a:cubicBezTo>
                      <a:pt x="909" y="833"/>
                      <a:pt x="917" y="838"/>
                      <a:pt x="916" y="842"/>
                    </a:cubicBezTo>
                    <a:cubicBezTo>
                      <a:pt x="916" y="846"/>
                      <a:pt x="920" y="851"/>
                      <a:pt x="920" y="855"/>
                    </a:cubicBezTo>
                    <a:cubicBezTo>
                      <a:pt x="919" y="858"/>
                      <a:pt x="915" y="859"/>
                      <a:pt x="918" y="862"/>
                    </a:cubicBezTo>
                    <a:cubicBezTo>
                      <a:pt x="920" y="865"/>
                      <a:pt x="931" y="863"/>
                      <a:pt x="934" y="859"/>
                    </a:cubicBezTo>
                    <a:cubicBezTo>
                      <a:pt x="937" y="856"/>
                      <a:pt x="940" y="861"/>
                      <a:pt x="940" y="864"/>
                    </a:cubicBezTo>
                    <a:cubicBezTo>
                      <a:pt x="940" y="866"/>
                      <a:pt x="945" y="868"/>
                      <a:pt x="945" y="865"/>
                    </a:cubicBezTo>
                    <a:cubicBezTo>
                      <a:pt x="945" y="861"/>
                      <a:pt x="952" y="864"/>
                      <a:pt x="954" y="866"/>
                    </a:cubicBezTo>
                    <a:cubicBezTo>
                      <a:pt x="956" y="868"/>
                      <a:pt x="963" y="863"/>
                      <a:pt x="963" y="867"/>
                    </a:cubicBezTo>
                    <a:cubicBezTo>
                      <a:pt x="963" y="871"/>
                      <a:pt x="952" y="874"/>
                      <a:pt x="957" y="878"/>
                    </a:cubicBezTo>
                    <a:cubicBezTo>
                      <a:pt x="961" y="883"/>
                      <a:pt x="964" y="873"/>
                      <a:pt x="970" y="875"/>
                    </a:cubicBezTo>
                    <a:cubicBezTo>
                      <a:pt x="976" y="877"/>
                      <a:pt x="984" y="869"/>
                      <a:pt x="989" y="868"/>
                    </a:cubicBezTo>
                    <a:cubicBezTo>
                      <a:pt x="995" y="866"/>
                      <a:pt x="1001" y="861"/>
                      <a:pt x="1005" y="859"/>
                    </a:cubicBezTo>
                    <a:cubicBezTo>
                      <a:pt x="1010" y="856"/>
                      <a:pt x="1020" y="857"/>
                      <a:pt x="1017" y="860"/>
                    </a:cubicBezTo>
                    <a:cubicBezTo>
                      <a:pt x="1014" y="863"/>
                      <a:pt x="1010" y="869"/>
                      <a:pt x="1022" y="873"/>
                    </a:cubicBezTo>
                    <a:cubicBezTo>
                      <a:pt x="1034" y="877"/>
                      <a:pt x="1047" y="900"/>
                      <a:pt x="1055" y="911"/>
                    </a:cubicBezTo>
                    <a:cubicBezTo>
                      <a:pt x="1062" y="923"/>
                      <a:pt x="1069" y="943"/>
                      <a:pt x="1073" y="943"/>
                    </a:cubicBezTo>
                    <a:cubicBezTo>
                      <a:pt x="1077" y="943"/>
                      <a:pt x="1078" y="933"/>
                      <a:pt x="1083" y="932"/>
                    </a:cubicBezTo>
                    <a:cubicBezTo>
                      <a:pt x="1088" y="930"/>
                      <a:pt x="1091" y="940"/>
                      <a:pt x="1097" y="941"/>
                    </a:cubicBezTo>
                    <a:cubicBezTo>
                      <a:pt x="1102" y="943"/>
                      <a:pt x="1110" y="946"/>
                      <a:pt x="1114" y="944"/>
                    </a:cubicBezTo>
                    <a:cubicBezTo>
                      <a:pt x="1118" y="943"/>
                      <a:pt x="1128" y="937"/>
                      <a:pt x="1132" y="939"/>
                    </a:cubicBezTo>
                    <a:cubicBezTo>
                      <a:pt x="1135" y="941"/>
                      <a:pt x="1140" y="941"/>
                      <a:pt x="1143" y="948"/>
                    </a:cubicBezTo>
                    <a:cubicBezTo>
                      <a:pt x="1146" y="956"/>
                      <a:pt x="1151" y="957"/>
                      <a:pt x="1154" y="957"/>
                    </a:cubicBezTo>
                    <a:cubicBezTo>
                      <a:pt x="1157" y="957"/>
                      <a:pt x="1158" y="961"/>
                      <a:pt x="1158" y="964"/>
                    </a:cubicBezTo>
                    <a:cubicBezTo>
                      <a:pt x="1158" y="967"/>
                      <a:pt x="1163" y="971"/>
                      <a:pt x="1167" y="971"/>
                    </a:cubicBezTo>
                    <a:cubicBezTo>
                      <a:pt x="1170" y="971"/>
                      <a:pt x="1178" y="970"/>
                      <a:pt x="1181" y="969"/>
                    </a:cubicBezTo>
                    <a:cubicBezTo>
                      <a:pt x="1183" y="967"/>
                      <a:pt x="1186" y="966"/>
                      <a:pt x="1187" y="969"/>
                    </a:cubicBezTo>
                    <a:cubicBezTo>
                      <a:pt x="1187" y="973"/>
                      <a:pt x="1192" y="979"/>
                      <a:pt x="1195" y="979"/>
                    </a:cubicBezTo>
                    <a:cubicBezTo>
                      <a:pt x="1198" y="979"/>
                      <a:pt x="1205" y="981"/>
                      <a:pt x="1205" y="979"/>
                    </a:cubicBezTo>
                    <a:cubicBezTo>
                      <a:pt x="1206" y="976"/>
                      <a:pt x="1214" y="975"/>
                      <a:pt x="1217" y="974"/>
                    </a:cubicBezTo>
                    <a:cubicBezTo>
                      <a:pt x="1220" y="974"/>
                      <a:pt x="1231" y="971"/>
                      <a:pt x="1233" y="967"/>
                    </a:cubicBezTo>
                    <a:cubicBezTo>
                      <a:pt x="1235" y="962"/>
                      <a:pt x="1244" y="962"/>
                      <a:pt x="1247" y="959"/>
                    </a:cubicBezTo>
                    <a:cubicBezTo>
                      <a:pt x="1249" y="956"/>
                      <a:pt x="1257" y="954"/>
                      <a:pt x="1258" y="951"/>
                    </a:cubicBezTo>
                    <a:cubicBezTo>
                      <a:pt x="1260" y="948"/>
                      <a:pt x="1269" y="948"/>
                      <a:pt x="1270" y="946"/>
                    </a:cubicBezTo>
                    <a:cubicBezTo>
                      <a:pt x="1271" y="943"/>
                      <a:pt x="1279" y="943"/>
                      <a:pt x="1283" y="944"/>
                    </a:cubicBezTo>
                    <a:cubicBezTo>
                      <a:pt x="1286" y="945"/>
                      <a:pt x="1305" y="948"/>
                      <a:pt x="1307" y="948"/>
                    </a:cubicBezTo>
                    <a:cubicBezTo>
                      <a:pt x="1310" y="947"/>
                      <a:pt x="1310" y="957"/>
                      <a:pt x="1313" y="958"/>
                    </a:cubicBezTo>
                    <a:cubicBezTo>
                      <a:pt x="1316" y="958"/>
                      <a:pt x="1325" y="966"/>
                      <a:pt x="1328" y="964"/>
                    </a:cubicBezTo>
                    <a:cubicBezTo>
                      <a:pt x="1330" y="962"/>
                      <a:pt x="1337" y="959"/>
                      <a:pt x="1342" y="963"/>
                    </a:cubicBezTo>
                    <a:cubicBezTo>
                      <a:pt x="1347" y="966"/>
                      <a:pt x="1352" y="970"/>
                      <a:pt x="1354" y="966"/>
                    </a:cubicBezTo>
                    <a:cubicBezTo>
                      <a:pt x="1356" y="963"/>
                      <a:pt x="1367" y="961"/>
                      <a:pt x="1369" y="959"/>
                    </a:cubicBezTo>
                    <a:cubicBezTo>
                      <a:pt x="1370" y="957"/>
                      <a:pt x="1372" y="951"/>
                      <a:pt x="1369" y="948"/>
                    </a:cubicBezTo>
                    <a:cubicBezTo>
                      <a:pt x="1367" y="946"/>
                      <a:pt x="1364" y="938"/>
                      <a:pt x="1363" y="934"/>
                    </a:cubicBezTo>
                    <a:cubicBezTo>
                      <a:pt x="1362" y="930"/>
                      <a:pt x="1369" y="929"/>
                      <a:pt x="1370" y="925"/>
                    </a:cubicBezTo>
                    <a:cubicBezTo>
                      <a:pt x="1371" y="921"/>
                      <a:pt x="1378" y="921"/>
                      <a:pt x="1380" y="919"/>
                    </a:cubicBezTo>
                    <a:cubicBezTo>
                      <a:pt x="1382" y="917"/>
                      <a:pt x="1382" y="912"/>
                      <a:pt x="1386" y="913"/>
                    </a:cubicBezTo>
                    <a:cubicBezTo>
                      <a:pt x="1390" y="914"/>
                      <a:pt x="1398" y="917"/>
                      <a:pt x="1399" y="918"/>
                    </a:cubicBezTo>
                    <a:cubicBezTo>
                      <a:pt x="1401" y="920"/>
                      <a:pt x="1406" y="921"/>
                      <a:pt x="1410" y="921"/>
                    </a:cubicBezTo>
                    <a:cubicBezTo>
                      <a:pt x="1414" y="921"/>
                      <a:pt x="1419" y="924"/>
                      <a:pt x="1423" y="926"/>
                    </a:cubicBezTo>
                    <a:cubicBezTo>
                      <a:pt x="1427" y="928"/>
                      <a:pt x="1438" y="928"/>
                      <a:pt x="1440" y="931"/>
                    </a:cubicBezTo>
                    <a:cubicBezTo>
                      <a:pt x="1442" y="934"/>
                      <a:pt x="1440" y="943"/>
                      <a:pt x="1442" y="946"/>
                    </a:cubicBezTo>
                    <a:cubicBezTo>
                      <a:pt x="1445" y="950"/>
                      <a:pt x="1451" y="956"/>
                      <a:pt x="1453" y="955"/>
                    </a:cubicBezTo>
                    <a:cubicBezTo>
                      <a:pt x="1455" y="953"/>
                      <a:pt x="1465" y="960"/>
                      <a:pt x="1469" y="959"/>
                    </a:cubicBezTo>
                    <a:cubicBezTo>
                      <a:pt x="1473" y="959"/>
                      <a:pt x="1478" y="953"/>
                      <a:pt x="1482" y="953"/>
                    </a:cubicBezTo>
                    <a:cubicBezTo>
                      <a:pt x="1485" y="953"/>
                      <a:pt x="1495" y="951"/>
                      <a:pt x="1498" y="951"/>
                    </a:cubicBezTo>
                    <a:cubicBezTo>
                      <a:pt x="1501" y="952"/>
                      <a:pt x="1512" y="956"/>
                      <a:pt x="1514" y="955"/>
                    </a:cubicBezTo>
                    <a:cubicBezTo>
                      <a:pt x="1515" y="954"/>
                      <a:pt x="1526" y="955"/>
                      <a:pt x="1527" y="958"/>
                    </a:cubicBezTo>
                    <a:cubicBezTo>
                      <a:pt x="1529" y="962"/>
                      <a:pt x="1542" y="962"/>
                      <a:pt x="1542" y="965"/>
                    </a:cubicBezTo>
                    <a:cubicBezTo>
                      <a:pt x="1542" y="969"/>
                      <a:pt x="1549" y="971"/>
                      <a:pt x="1551" y="975"/>
                    </a:cubicBezTo>
                    <a:cubicBezTo>
                      <a:pt x="1553" y="979"/>
                      <a:pt x="1571" y="977"/>
                      <a:pt x="1574" y="979"/>
                    </a:cubicBezTo>
                    <a:cubicBezTo>
                      <a:pt x="1577" y="982"/>
                      <a:pt x="1597" y="981"/>
                      <a:pt x="1597" y="979"/>
                    </a:cubicBezTo>
                    <a:cubicBezTo>
                      <a:pt x="1598" y="977"/>
                      <a:pt x="1617" y="976"/>
                      <a:pt x="1620" y="974"/>
                    </a:cubicBezTo>
                    <a:cubicBezTo>
                      <a:pt x="1624" y="971"/>
                      <a:pt x="1634" y="972"/>
                      <a:pt x="1634" y="968"/>
                    </a:cubicBezTo>
                    <a:cubicBezTo>
                      <a:pt x="1635" y="965"/>
                      <a:pt x="1644" y="962"/>
                      <a:pt x="1648" y="959"/>
                    </a:cubicBezTo>
                    <a:cubicBezTo>
                      <a:pt x="1653" y="956"/>
                      <a:pt x="1669" y="956"/>
                      <a:pt x="1670" y="960"/>
                    </a:cubicBezTo>
                    <a:cubicBezTo>
                      <a:pt x="1671" y="964"/>
                      <a:pt x="1681" y="965"/>
                      <a:pt x="1685" y="963"/>
                    </a:cubicBezTo>
                    <a:cubicBezTo>
                      <a:pt x="1690" y="962"/>
                      <a:pt x="1701" y="964"/>
                      <a:pt x="1702" y="967"/>
                    </a:cubicBezTo>
                    <a:cubicBezTo>
                      <a:pt x="1704" y="971"/>
                      <a:pt x="1716" y="973"/>
                      <a:pt x="1719" y="972"/>
                    </a:cubicBezTo>
                    <a:cubicBezTo>
                      <a:pt x="1722" y="971"/>
                      <a:pt x="1732" y="964"/>
                      <a:pt x="1736" y="963"/>
                    </a:cubicBezTo>
                    <a:cubicBezTo>
                      <a:pt x="1740" y="963"/>
                      <a:pt x="1745" y="959"/>
                      <a:pt x="1744" y="955"/>
                    </a:cubicBezTo>
                    <a:cubicBezTo>
                      <a:pt x="1743" y="952"/>
                      <a:pt x="1751" y="941"/>
                      <a:pt x="1752" y="937"/>
                    </a:cubicBezTo>
                    <a:cubicBezTo>
                      <a:pt x="1753" y="933"/>
                      <a:pt x="1761" y="921"/>
                      <a:pt x="1763" y="920"/>
                    </a:cubicBezTo>
                    <a:cubicBezTo>
                      <a:pt x="1766" y="919"/>
                      <a:pt x="1772" y="915"/>
                      <a:pt x="1771" y="911"/>
                    </a:cubicBezTo>
                    <a:cubicBezTo>
                      <a:pt x="1770" y="908"/>
                      <a:pt x="1769" y="899"/>
                      <a:pt x="1766" y="899"/>
                    </a:cubicBezTo>
                    <a:cubicBezTo>
                      <a:pt x="1763" y="899"/>
                      <a:pt x="1757" y="899"/>
                      <a:pt x="1764" y="890"/>
                    </a:cubicBezTo>
                    <a:cubicBezTo>
                      <a:pt x="1771" y="880"/>
                      <a:pt x="1785" y="882"/>
                      <a:pt x="1787" y="882"/>
                    </a:cubicBezTo>
                    <a:cubicBezTo>
                      <a:pt x="1789" y="882"/>
                      <a:pt x="1805" y="878"/>
                      <a:pt x="1813" y="880"/>
                    </a:cubicBezTo>
                    <a:cubicBezTo>
                      <a:pt x="1820" y="882"/>
                      <a:pt x="1825" y="879"/>
                      <a:pt x="1833" y="883"/>
                    </a:cubicBezTo>
                    <a:cubicBezTo>
                      <a:pt x="1840" y="887"/>
                      <a:pt x="1851" y="886"/>
                      <a:pt x="1854" y="890"/>
                    </a:cubicBezTo>
                    <a:cubicBezTo>
                      <a:pt x="1856" y="893"/>
                      <a:pt x="1867" y="896"/>
                      <a:pt x="1865" y="903"/>
                    </a:cubicBezTo>
                    <a:cubicBezTo>
                      <a:pt x="1864" y="909"/>
                      <a:pt x="1871" y="905"/>
                      <a:pt x="1874" y="919"/>
                    </a:cubicBezTo>
                    <a:cubicBezTo>
                      <a:pt x="1876" y="932"/>
                      <a:pt x="1883" y="933"/>
                      <a:pt x="1884" y="940"/>
                    </a:cubicBezTo>
                    <a:cubicBezTo>
                      <a:pt x="1886" y="946"/>
                      <a:pt x="1894" y="957"/>
                      <a:pt x="1893" y="961"/>
                    </a:cubicBezTo>
                    <a:cubicBezTo>
                      <a:pt x="1892" y="965"/>
                      <a:pt x="1891" y="970"/>
                      <a:pt x="1900" y="971"/>
                    </a:cubicBezTo>
                    <a:cubicBezTo>
                      <a:pt x="1909" y="971"/>
                      <a:pt x="1915" y="978"/>
                      <a:pt x="1917" y="977"/>
                    </a:cubicBezTo>
                    <a:cubicBezTo>
                      <a:pt x="1919" y="976"/>
                      <a:pt x="1930" y="980"/>
                      <a:pt x="1935" y="985"/>
                    </a:cubicBezTo>
                    <a:cubicBezTo>
                      <a:pt x="1940" y="990"/>
                      <a:pt x="1948" y="988"/>
                      <a:pt x="1947" y="993"/>
                    </a:cubicBezTo>
                    <a:cubicBezTo>
                      <a:pt x="1947" y="999"/>
                      <a:pt x="1951" y="1004"/>
                      <a:pt x="1951" y="1008"/>
                    </a:cubicBezTo>
                    <a:cubicBezTo>
                      <a:pt x="1950" y="1013"/>
                      <a:pt x="1961" y="1016"/>
                      <a:pt x="1968" y="1015"/>
                    </a:cubicBezTo>
                    <a:cubicBezTo>
                      <a:pt x="1975" y="1014"/>
                      <a:pt x="1981" y="1018"/>
                      <a:pt x="1984" y="1012"/>
                    </a:cubicBezTo>
                    <a:cubicBezTo>
                      <a:pt x="1987" y="1005"/>
                      <a:pt x="1997" y="1008"/>
                      <a:pt x="2001" y="1005"/>
                    </a:cubicBezTo>
                    <a:cubicBezTo>
                      <a:pt x="2005" y="1003"/>
                      <a:pt x="2016" y="1000"/>
                      <a:pt x="2015" y="1009"/>
                    </a:cubicBezTo>
                    <a:cubicBezTo>
                      <a:pt x="2015" y="1018"/>
                      <a:pt x="2021" y="1020"/>
                      <a:pt x="2016" y="1024"/>
                    </a:cubicBezTo>
                    <a:cubicBezTo>
                      <a:pt x="2010" y="1027"/>
                      <a:pt x="2008" y="1040"/>
                      <a:pt x="2006" y="1046"/>
                    </a:cubicBezTo>
                    <a:cubicBezTo>
                      <a:pt x="2005" y="1052"/>
                      <a:pt x="1997" y="1053"/>
                      <a:pt x="1996" y="1060"/>
                    </a:cubicBezTo>
                    <a:cubicBezTo>
                      <a:pt x="1995" y="1066"/>
                      <a:pt x="1987" y="1066"/>
                      <a:pt x="1987" y="1071"/>
                    </a:cubicBezTo>
                    <a:cubicBezTo>
                      <a:pt x="1987" y="1076"/>
                      <a:pt x="1977" y="1075"/>
                      <a:pt x="1972" y="1071"/>
                    </a:cubicBezTo>
                    <a:cubicBezTo>
                      <a:pt x="1967" y="1067"/>
                      <a:pt x="1961" y="1078"/>
                      <a:pt x="1957" y="1078"/>
                    </a:cubicBezTo>
                    <a:cubicBezTo>
                      <a:pt x="1953" y="1078"/>
                      <a:pt x="1954" y="1087"/>
                      <a:pt x="1955" y="1090"/>
                    </a:cubicBezTo>
                    <a:cubicBezTo>
                      <a:pt x="1956" y="1094"/>
                      <a:pt x="1953" y="1099"/>
                      <a:pt x="1956" y="1105"/>
                    </a:cubicBezTo>
                    <a:cubicBezTo>
                      <a:pt x="1957" y="1108"/>
                      <a:pt x="1956" y="1115"/>
                      <a:pt x="1957" y="1122"/>
                    </a:cubicBezTo>
                    <a:cubicBezTo>
                      <a:pt x="1963" y="1117"/>
                      <a:pt x="1969" y="1114"/>
                      <a:pt x="1971" y="1114"/>
                    </a:cubicBezTo>
                    <a:cubicBezTo>
                      <a:pt x="1978" y="1114"/>
                      <a:pt x="1985" y="1125"/>
                      <a:pt x="1992" y="1125"/>
                    </a:cubicBezTo>
                    <a:cubicBezTo>
                      <a:pt x="1999" y="1126"/>
                      <a:pt x="2032" y="1103"/>
                      <a:pt x="2033" y="1100"/>
                    </a:cubicBezTo>
                    <a:cubicBezTo>
                      <a:pt x="2033" y="1096"/>
                      <a:pt x="2052" y="1078"/>
                      <a:pt x="2061" y="1068"/>
                    </a:cubicBezTo>
                    <a:cubicBezTo>
                      <a:pt x="2070" y="1058"/>
                      <a:pt x="2082" y="1044"/>
                      <a:pt x="2087" y="1033"/>
                    </a:cubicBezTo>
                    <a:cubicBezTo>
                      <a:pt x="2090" y="1026"/>
                      <a:pt x="2103" y="1013"/>
                      <a:pt x="2106" y="1008"/>
                    </a:cubicBezTo>
                    <a:cubicBezTo>
                      <a:pt x="2109" y="1003"/>
                      <a:pt x="2111" y="1002"/>
                      <a:pt x="2117" y="990"/>
                    </a:cubicBezTo>
                    <a:cubicBezTo>
                      <a:pt x="2122" y="978"/>
                      <a:pt x="2122" y="946"/>
                      <a:pt x="2124" y="944"/>
                    </a:cubicBezTo>
                    <a:cubicBezTo>
                      <a:pt x="2126" y="942"/>
                      <a:pt x="2125" y="936"/>
                      <a:pt x="2128" y="933"/>
                    </a:cubicBezTo>
                    <a:cubicBezTo>
                      <a:pt x="2130" y="929"/>
                      <a:pt x="2129" y="925"/>
                      <a:pt x="2134" y="920"/>
                    </a:cubicBezTo>
                    <a:cubicBezTo>
                      <a:pt x="2139" y="916"/>
                      <a:pt x="2138" y="912"/>
                      <a:pt x="2137" y="909"/>
                    </a:cubicBezTo>
                    <a:cubicBezTo>
                      <a:pt x="2136" y="905"/>
                      <a:pt x="2137" y="898"/>
                      <a:pt x="2136" y="895"/>
                    </a:cubicBezTo>
                    <a:cubicBezTo>
                      <a:pt x="2135" y="893"/>
                      <a:pt x="2135" y="892"/>
                      <a:pt x="2138" y="890"/>
                    </a:cubicBezTo>
                    <a:cubicBezTo>
                      <a:pt x="2141" y="888"/>
                      <a:pt x="2136" y="884"/>
                      <a:pt x="2132" y="881"/>
                    </a:cubicBezTo>
                    <a:cubicBezTo>
                      <a:pt x="2127" y="879"/>
                      <a:pt x="2121" y="878"/>
                      <a:pt x="2121" y="873"/>
                    </a:cubicBezTo>
                    <a:cubicBezTo>
                      <a:pt x="2120" y="868"/>
                      <a:pt x="2113" y="862"/>
                      <a:pt x="2107" y="862"/>
                    </a:cubicBezTo>
                    <a:cubicBezTo>
                      <a:pt x="2101" y="863"/>
                      <a:pt x="2091" y="859"/>
                      <a:pt x="2092" y="863"/>
                    </a:cubicBezTo>
                    <a:cubicBezTo>
                      <a:pt x="2093" y="866"/>
                      <a:pt x="2091" y="869"/>
                      <a:pt x="2089" y="869"/>
                    </a:cubicBezTo>
                    <a:cubicBezTo>
                      <a:pt x="2086" y="868"/>
                      <a:pt x="2084" y="870"/>
                      <a:pt x="2081" y="875"/>
                    </a:cubicBezTo>
                    <a:cubicBezTo>
                      <a:pt x="2078" y="881"/>
                      <a:pt x="2066" y="881"/>
                      <a:pt x="2071" y="876"/>
                    </a:cubicBezTo>
                    <a:cubicBezTo>
                      <a:pt x="2077" y="871"/>
                      <a:pt x="2069" y="871"/>
                      <a:pt x="2070" y="866"/>
                    </a:cubicBezTo>
                    <a:cubicBezTo>
                      <a:pt x="2071" y="861"/>
                      <a:pt x="2076" y="855"/>
                      <a:pt x="2070" y="859"/>
                    </a:cubicBezTo>
                    <a:cubicBezTo>
                      <a:pt x="2064" y="862"/>
                      <a:pt x="2064" y="870"/>
                      <a:pt x="2059" y="871"/>
                    </a:cubicBezTo>
                    <a:cubicBezTo>
                      <a:pt x="2054" y="872"/>
                      <a:pt x="2055" y="857"/>
                      <a:pt x="2057" y="853"/>
                    </a:cubicBezTo>
                    <a:cubicBezTo>
                      <a:pt x="2058" y="849"/>
                      <a:pt x="2048" y="854"/>
                      <a:pt x="2037" y="853"/>
                    </a:cubicBezTo>
                    <a:cubicBezTo>
                      <a:pt x="2026" y="852"/>
                      <a:pt x="2029" y="844"/>
                      <a:pt x="2037" y="840"/>
                    </a:cubicBezTo>
                    <a:cubicBezTo>
                      <a:pt x="2046" y="835"/>
                      <a:pt x="2045" y="831"/>
                      <a:pt x="2049" y="829"/>
                    </a:cubicBezTo>
                    <a:cubicBezTo>
                      <a:pt x="2054" y="827"/>
                      <a:pt x="2065" y="819"/>
                      <a:pt x="2072" y="815"/>
                    </a:cubicBezTo>
                    <a:cubicBezTo>
                      <a:pt x="2079" y="812"/>
                      <a:pt x="2080" y="807"/>
                      <a:pt x="2082" y="803"/>
                    </a:cubicBezTo>
                    <a:cubicBezTo>
                      <a:pt x="2083" y="798"/>
                      <a:pt x="2096" y="793"/>
                      <a:pt x="2107" y="784"/>
                    </a:cubicBezTo>
                    <a:cubicBezTo>
                      <a:pt x="2118" y="775"/>
                      <a:pt x="2124" y="769"/>
                      <a:pt x="2126" y="764"/>
                    </a:cubicBezTo>
                    <a:cubicBezTo>
                      <a:pt x="2129" y="758"/>
                      <a:pt x="2145" y="752"/>
                      <a:pt x="2146" y="747"/>
                    </a:cubicBezTo>
                    <a:cubicBezTo>
                      <a:pt x="2146" y="743"/>
                      <a:pt x="2165" y="733"/>
                      <a:pt x="2179" y="730"/>
                    </a:cubicBezTo>
                    <a:cubicBezTo>
                      <a:pt x="2192" y="728"/>
                      <a:pt x="2213" y="731"/>
                      <a:pt x="2217" y="735"/>
                    </a:cubicBezTo>
                    <a:cubicBezTo>
                      <a:pt x="2221" y="739"/>
                      <a:pt x="2224" y="737"/>
                      <a:pt x="2226" y="735"/>
                    </a:cubicBezTo>
                    <a:cubicBezTo>
                      <a:pt x="2229" y="732"/>
                      <a:pt x="2234" y="733"/>
                      <a:pt x="2243" y="734"/>
                    </a:cubicBezTo>
                    <a:cubicBezTo>
                      <a:pt x="2252" y="735"/>
                      <a:pt x="2254" y="730"/>
                      <a:pt x="2260" y="732"/>
                    </a:cubicBezTo>
                    <a:cubicBezTo>
                      <a:pt x="2266" y="734"/>
                      <a:pt x="2271" y="735"/>
                      <a:pt x="2274" y="728"/>
                    </a:cubicBezTo>
                    <a:cubicBezTo>
                      <a:pt x="2278" y="721"/>
                      <a:pt x="2295" y="722"/>
                      <a:pt x="2299" y="725"/>
                    </a:cubicBezTo>
                    <a:cubicBezTo>
                      <a:pt x="2303" y="728"/>
                      <a:pt x="2306" y="732"/>
                      <a:pt x="2312" y="728"/>
                    </a:cubicBezTo>
                    <a:cubicBezTo>
                      <a:pt x="2319" y="723"/>
                      <a:pt x="2319" y="733"/>
                      <a:pt x="2325" y="734"/>
                    </a:cubicBezTo>
                    <a:cubicBezTo>
                      <a:pt x="2331" y="735"/>
                      <a:pt x="2327" y="740"/>
                      <a:pt x="2321" y="739"/>
                    </a:cubicBezTo>
                    <a:cubicBezTo>
                      <a:pt x="2316" y="739"/>
                      <a:pt x="2310" y="742"/>
                      <a:pt x="2316" y="745"/>
                    </a:cubicBezTo>
                    <a:cubicBezTo>
                      <a:pt x="2322" y="749"/>
                      <a:pt x="2329" y="742"/>
                      <a:pt x="2333" y="743"/>
                    </a:cubicBezTo>
                    <a:cubicBezTo>
                      <a:pt x="2338" y="743"/>
                      <a:pt x="2345" y="744"/>
                      <a:pt x="2352" y="740"/>
                    </a:cubicBezTo>
                    <a:cubicBezTo>
                      <a:pt x="2358" y="735"/>
                      <a:pt x="2360" y="743"/>
                      <a:pt x="2364" y="739"/>
                    </a:cubicBezTo>
                    <a:cubicBezTo>
                      <a:pt x="2369" y="736"/>
                      <a:pt x="2378" y="735"/>
                      <a:pt x="2383" y="735"/>
                    </a:cubicBezTo>
                    <a:cubicBezTo>
                      <a:pt x="2387" y="735"/>
                      <a:pt x="2383" y="729"/>
                      <a:pt x="2376" y="729"/>
                    </a:cubicBezTo>
                    <a:cubicBezTo>
                      <a:pt x="2368" y="729"/>
                      <a:pt x="2368" y="725"/>
                      <a:pt x="2374" y="715"/>
                    </a:cubicBezTo>
                    <a:cubicBezTo>
                      <a:pt x="2381" y="704"/>
                      <a:pt x="2393" y="698"/>
                      <a:pt x="2400" y="692"/>
                    </a:cubicBezTo>
                    <a:cubicBezTo>
                      <a:pt x="2408" y="685"/>
                      <a:pt x="2413" y="688"/>
                      <a:pt x="2413" y="684"/>
                    </a:cubicBezTo>
                    <a:cubicBezTo>
                      <a:pt x="2413" y="680"/>
                      <a:pt x="2417" y="668"/>
                      <a:pt x="2423" y="668"/>
                    </a:cubicBezTo>
                    <a:cubicBezTo>
                      <a:pt x="2428" y="668"/>
                      <a:pt x="2443" y="670"/>
                      <a:pt x="2452" y="665"/>
                    </a:cubicBezTo>
                    <a:cubicBezTo>
                      <a:pt x="2460" y="660"/>
                      <a:pt x="2460" y="669"/>
                      <a:pt x="2463" y="670"/>
                    </a:cubicBezTo>
                    <a:cubicBezTo>
                      <a:pt x="2467" y="672"/>
                      <a:pt x="2472" y="663"/>
                      <a:pt x="2476" y="665"/>
                    </a:cubicBezTo>
                    <a:cubicBezTo>
                      <a:pt x="2480" y="668"/>
                      <a:pt x="2470" y="674"/>
                      <a:pt x="2467" y="682"/>
                    </a:cubicBezTo>
                    <a:cubicBezTo>
                      <a:pt x="2465" y="689"/>
                      <a:pt x="2473" y="686"/>
                      <a:pt x="2477" y="689"/>
                    </a:cubicBezTo>
                    <a:cubicBezTo>
                      <a:pt x="2482" y="691"/>
                      <a:pt x="2472" y="694"/>
                      <a:pt x="2473" y="696"/>
                    </a:cubicBezTo>
                    <a:cubicBezTo>
                      <a:pt x="2474" y="698"/>
                      <a:pt x="2483" y="698"/>
                      <a:pt x="2494" y="686"/>
                    </a:cubicBezTo>
                    <a:cubicBezTo>
                      <a:pt x="2506" y="675"/>
                      <a:pt x="2516" y="672"/>
                      <a:pt x="2523" y="673"/>
                    </a:cubicBezTo>
                    <a:cubicBezTo>
                      <a:pt x="2531" y="673"/>
                      <a:pt x="2526" y="666"/>
                      <a:pt x="2527" y="655"/>
                    </a:cubicBezTo>
                    <a:cubicBezTo>
                      <a:pt x="2527" y="645"/>
                      <a:pt x="2550" y="642"/>
                      <a:pt x="2557" y="645"/>
                    </a:cubicBezTo>
                    <a:cubicBezTo>
                      <a:pt x="2564" y="648"/>
                      <a:pt x="2564" y="651"/>
                      <a:pt x="2557" y="649"/>
                    </a:cubicBezTo>
                    <a:cubicBezTo>
                      <a:pt x="2550" y="647"/>
                      <a:pt x="2543" y="653"/>
                      <a:pt x="2544" y="662"/>
                    </a:cubicBezTo>
                    <a:cubicBezTo>
                      <a:pt x="2544" y="671"/>
                      <a:pt x="2537" y="674"/>
                      <a:pt x="2541" y="677"/>
                    </a:cubicBezTo>
                    <a:cubicBezTo>
                      <a:pt x="2544" y="681"/>
                      <a:pt x="2536" y="681"/>
                      <a:pt x="2535" y="685"/>
                    </a:cubicBezTo>
                    <a:cubicBezTo>
                      <a:pt x="2535" y="689"/>
                      <a:pt x="2535" y="692"/>
                      <a:pt x="2530" y="693"/>
                    </a:cubicBezTo>
                    <a:cubicBezTo>
                      <a:pt x="2525" y="695"/>
                      <a:pt x="2508" y="697"/>
                      <a:pt x="2507" y="703"/>
                    </a:cubicBezTo>
                    <a:cubicBezTo>
                      <a:pt x="2507" y="710"/>
                      <a:pt x="2497" y="711"/>
                      <a:pt x="2493" y="719"/>
                    </a:cubicBezTo>
                    <a:cubicBezTo>
                      <a:pt x="2488" y="728"/>
                      <a:pt x="2471" y="733"/>
                      <a:pt x="2460" y="749"/>
                    </a:cubicBezTo>
                    <a:cubicBezTo>
                      <a:pt x="2449" y="766"/>
                      <a:pt x="2431" y="766"/>
                      <a:pt x="2431" y="769"/>
                    </a:cubicBezTo>
                    <a:cubicBezTo>
                      <a:pt x="2431" y="772"/>
                      <a:pt x="2419" y="772"/>
                      <a:pt x="2415" y="772"/>
                    </a:cubicBezTo>
                    <a:cubicBezTo>
                      <a:pt x="2411" y="773"/>
                      <a:pt x="2419" y="783"/>
                      <a:pt x="2409" y="794"/>
                    </a:cubicBezTo>
                    <a:cubicBezTo>
                      <a:pt x="2399" y="805"/>
                      <a:pt x="2392" y="819"/>
                      <a:pt x="2393" y="834"/>
                    </a:cubicBezTo>
                    <a:cubicBezTo>
                      <a:pt x="2393" y="849"/>
                      <a:pt x="2398" y="892"/>
                      <a:pt x="2402" y="899"/>
                    </a:cubicBezTo>
                    <a:cubicBezTo>
                      <a:pt x="2407" y="907"/>
                      <a:pt x="2404" y="926"/>
                      <a:pt x="2408" y="929"/>
                    </a:cubicBezTo>
                    <a:cubicBezTo>
                      <a:pt x="2411" y="933"/>
                      <a:pt x="2410" y="940"/>
                      <a:pt x="2412" y="942"/>
                    </a:cubicBezTo>
                    <a:cubicBezTo>
                      <a:pt x="2415" y="945"/>
                      <a:pt x="2424" y="932"/>
                      <a:pt x="2431" y="926"/>
                    </a:cubicBezTo>
                    <a:cubicBezTo>
                      <a:pt x="2437" y="921"/>
                      <a:pt x="2435" y="919"/>
                      <a:pt x="2440" y="916"/>
                    </a:cubicBezTo>
                    <a:cubicBezTo>
                      <a:pt x="2444" y="913"/>
                      <a:pt x="2442" y="901"/>
                      <a:pt x="2444" y="898"/>
                    </a:cubicBezTo>
                    <a:cubicBezTo>
                      <a:pt x="2445" y="895"/>
                      <a:pt x="2453" y="893"/>
                      <a:pt x="2456" y="890"/>
                    </a:cubicBezTo>
                    <a:cubicBezTo>
                      <a:pt x="2458" y="887"/>
                      <a:pt x="2465" y="889"/>
                      <a:pt x="2469" y="887"/>
                    </a:cubicBezTo>
                    <a:cubicBezTo>
                      <a:pt x="2472" y="886"/>
                      <a:pt x="2468" y="878"/>
                      <a:pt x="2467" y="873"/>
                    </a:cubicBezTo>
                    <a:cubicBezTo>
                      <a:pt x="2466" y="868"/>
                      <a:pt x="2478" y="861"/>
                      <a:pt x="2484" y="856"/>
                    </a:cubicBezTo>
                    <a:cubicBezTo>
                      <a:pt x="2490" y="852"/>
                      <a:pt x="2498" y="859"/>
                      <a:pt x="2505" y="853"/>
                    </a:cubicBezTo>
                    <a:cubicBezTo>
                      <a:pt x="2512" y="846"/>
                      <a:pt x="2505" y="839"/>
                      <a:pt x="2502" y="835"/>
                    </a:cubicBezTo>
                    <a:cubicBezTo>
                      <a:pt x="2500" y="832"/>
                      <a:pt x="2509" y="815"/>
                      <a:pt x="2515" y="814"/>
                    </a:cubicBezTo>
                    <a:cubicBezTo>
                      <a:pt x="2520" y="812"/>
                      <a:pt x="2523" y="818"/>
                      <a:pt x="2528" y="813"/>
                    </a:cubicBezTo>
                    <a:cubicBezTo>
                      <a:pt x="2533" y="808"/>
                      <a:pt x="2524" y="801"/>
                      <a:pt x="2520" y="801"/>
                    </a:cubicBezTo>
                    <a:cubicBezTo>
                      <a:pt x="2516" y="802"/>
                      <a:pt x="2515" y="788"/>
                      <a:pt x="2524" y="782"/>
                    </a:cubicBezTo>
                    <a:cubicBezTo>
                      <a:pt x="2532" y="775"/>
                      <a:pt x="2529" y="774"/>
                      <a:pt x="2523" y="772"/>
                    </a:cubicBezTo>
                    <a:cubicBezTo>
                      <a:pt x="2517" y="771"/>
                      <a:pt x="2516" y="773"/>
                      <a:pt x="2512" y="773"/>
                    </a:cubicBezTo>
                    <a:cubicBezTo>
                      <a:pt x="2507" y="773"/>
                      <a:pt x="2503" y="764"/>
                      <a:pt x="2510" y="755"/>
                    </a:cubicBezTo>
                    <a:cubicBezTo>
                      <a:pt x="2516" y="746"/>
                      <a:pt x="2523" y="747"/>
                      <a:pt x="2525" y="739"/>
                    </a:cubicBezTo>
                    <a:cubicBezTo>
                      <a:pt x="2526" y="732"/>
                      <a:pt x="2535" y="721"/>
                      <a:pt x="2538" y="717"/>
                    </a:cubicBezTo>
                    <a:cubicBezTo>
                      <a:pt x="2540" y="713"/>
                      <a:pt x="2550" y="717"/>
                      <a:pt x="2553" y="716"/>
                    </a:cubicBezTo>
                    <a:cubicBezTo>
                      <a:pt x="2557" y="715"/>
                      <a:pt x="2556" y="723"/>
                      <a:pt x="2560" y="719"/>
                    </a:cubicBezTo>
                    <a:cubicBezTo>
                      <a:pt x="2564" y="715"/>
                      <a:pt x="2572" y="702"/>
                      <a:pt x="2578" y="702"/>
                    </a:cubicBezTo>
                    <a:cubicBezTo>
                      <a:pt x="2584" y="702"/>
                      <a:pt x="2580" y="712"/>
                      <a:pt x="2581" y="718"/>
                    </a:cubicBezTo>
                    <a:cubicBezTo>
                      <a:pt x="2583" y="723"/>
                      <a:pt x="2586" y="716"/>
                      <a:pt x="2598" y="708"/>
                    </a:cubicBezTo>
                    <a:cubicBezTo>
                      <a:pt x="2609" y="700"/>
                      <a:pt x="2634" y="701"/>
                      <a:pt x="2642" y="705"/>
                    </a:cubicBezTo>
                    <a:cubicBezTo>
                      <a:pt x="2649" y="709"/>
                      <a:pt x="2651" y="717"/>
                      <a:pt x="2655" y="716"/>
                    </a:cubicBezTo>
                    <a:cubicBezTo>
                      <a:pt x="2661" y="715"/>
                      <a:pt x="2656" y="708"/>
                      <a:pt x="2662" y="706"/>
                    </a:cubicBezTo>
                    <a:cubicBezTo>
                      <a:pt x="2668" y="704"/>
                      <a:pt x="2679" y="697"/>
                      <a:pt x="2688" y="691"/>
                    </a:cubicBezTo>
                    <a:cubicBezTo>
                      <a:pt x="2696" y="685"/>
                      <a:pt x="2694" y="690"/>
                      <a:pt x="2698" y="684"/>
                    </a:cubicBezTo>
                    <a:cubicBezTo>
                      <a:pt x="2703" y="679"/>
                      <a:pt x="2707" y="681"/>
                      <a:pt x="2708" y="678"/>
                    </a:cubicBezTo>
                    <a:cubicBezTo>
                      <a:pt x="2710" y="674"/>
                      <a:pt x="2722" y="668"/>
                      <a:pt x="2738" y="664"/>
                    </a:cubicBezTo>
                    <a:cubicBezTo>
                      <a:pt x="2755" y="661"/>
                      <a:pt x="2776" y="650"/>
                      <a:pt x="2775" y="646"/>
                    </a:cubicBezTo>
                    <a:cubicBezTo>
                      <a:pt x="2774" y="643"/>
                      <a:pt x="2781" y="641"/>
                      <a:pt x="2782" y="645"/>
                    </a:cubicBezTo>
                    <a:cubicBezTo>
                      <a:pt x="2783" y="648"/>
                      <a:pt x="2789" y="647"/>
                      <a:pt x="2798" y="649"/>
                    </a:cubicBezTo>
                    <a:cubicBezTo>
                      <a:pt x="2806" y="650"/>
                      <a:pt x="2810" y="654"/>
                      <a:pt x="2817" y="647"/>
                    </a:cubicBezTo>
                    <a:cubicBezTo>
                      <a:pt x="2824" y="640"/>
                      <a:pt x="2816" y="638"/>
                      <a:pt x="2816" y="633"/>
                    </a:cubicBezTo>
                    <a:cubicBezTo>
                      <a:pt x="2817" y="628"/>
                      <a:pt x="2805" y="622"/>
                      <a:pt x="2806" y="617"/>
                    </a:cubicBezTo>
                    <a:cubicBezTo>
                      <a:pt x="2808" y="611"/>
                      <a:pt x="2797" y="596"/>
                      <a:pt x="2794" y="599"/>
                    </a:cubicBezTo>
                    <a:cubicBezTo>
                      <a:pt x="2791" y="602"/>
                      <a:pt x="2784" y="597"/>
                      <a:pt x="2784" y="593"/>
                    </a:cubicBezTo>
                    <a:cubicBezTo>
                      <a:pt x="2784" y="589"/>
                      <a:pt x="2783" y="584"/>
                      <a:pt x="2778" y="587"/>
                    </a:cubicBezTo>
                    <a:cubicBezTo>
                      <a:pt x="2773" y="590"/>
                      <a:pt x="2765" y="588"/>
                      <a:pt x="2763" y="584"/>
                    </a:cubicBezTo>
                    <a:cubicBezTo>
                      <a:pt x="2762" y="579"/>
                      <a:pt x="2773" y="576"/>
                      <a:pt x="2781" y="579"/>
                    </a:cubicBezTo>
                    <a:cubicBezTo>
                      <a:pt x="2789" y="582"/>
                      <a:pt x="2786" y="585"/>
                      <a:pt x="2790" y="587"/>
                    </a:cubicBezTo>
                    <a:cubicBezTo>
                      <a:pt x="2794" y="590"/>
                      <a:pt x="2805" y="589"/>
                      <a:pt x="2810" y="586"/>
                    </a:cubicBezTo>
                    <a:cubicBezTo>
                      <a:pt x="2816" y="583"/>
                      <a:pt x="2831" y="578"/>
                      <a:pt x="2834" y="574"/>
                    </a:cubicBezTo>
                    <a:cubicBezTo>
                      <a:pt x="2836" y="570"/>
                      <a:pt x="2834" y="568"/>
                      <a:pt x="2839" y="565"/>
                    </a:cubicBezTo>
                    <a:cubicBezTo>
                      <a:pt x="2844" y="562"/>
                      <a:pt x="2840" y="557"/>
                      <a:pt x="2836" y="554"/>
                    </a:cubicBezTo>
                    <a:cubicBezTo>
                      <a:pt x="2831" y="552"/>
                      <a:pt x="2832" y="546"/>
                      <a:pt x="2837" y="546"/>
                    </a:cubicBezTo>
                    <a:cubicBezTo>
                      <a:pt x="2842" y="546"/>
                      <a:pt x="2840" y="540"/>
                      <a:pt x="2843" y="540"/>
                    </a:cubicBezTo>
                    <a:cubicBezTo>
                      <a:pt x="2847" y="540"/>
                      <a:pt x="2847" y="542"/>
                      <a:pt x="2853" y="540"/>
                    </a:cubicBezTo>
                    <a:cubicBezTo>
                      <a:pt x="2859" y="537"/>
                      <a:pt x="2853" y="544"/>
                      <a:pt x="2850" y="549"/>
                    </a:cubicBezTo>
                    <a:cubicBezTo>
                      <a:pt x="2848" y="554"/>
                      <a:pt x="2856" y="558"/>
                      <a:pt x="2857" y="561"/>
                    </a:cubicBezTo>
                    <a:cubicBezTo>
                      <a:pt x="2858" y="564"/>
                      <a:pt x="2869" y="565"/>
                      <a:pt x="2875" y="562"/>
                    </a:cubicBezTo>
                    <a:cubicBezTo>
                      <a:pt x="2881" y="558"/>
                      <a:pt x="2901" y="566"/>
                      <a:pt x="2903" y="571"/>
                    </a:cubicBezTo>
                    <a:cubicBezTo>
                      <a:pt x="2904" y="576"/>
                      <a:pt x="2907" y="582"/>
                      <a:pt x="2915" y="586"/>
                    </a:cubicBezTo>
                    <a:cubicBezTo>
                      <a:pt x="2924" y="590"/>
                      <a:pt x="2931" y="588"/>
                      <a:pt x="2933" y="592"/>
                    </a:cubicBezTo>
                    <a:cubicBezTo>
                      <a:pt x="2934" y="596"/>
                      <a:pt x="2937" y="598"/>
                      <a:pt x="2942" y="597"/>
                    </a:cubicBezTo>
                    <a:cubicBezTo>
                      <a:pt x="2947" y="596"/>
                      <a:pt x="2949" y="601"/>
                      <a:pt x="2953" y="598"/>
                    </a:cubicBezTo>
                    <a:cubicBezTo>
                      <a:pt x="2956" y="595"/>
                      <a:pt x="2958" y="600"/>
                      <a:pt x="2962" y="596"/>
                    </a:cubicBezTo>
                    <a:cubicBezTo>
                      <a:pt x="2967" y="592"/>
                      <a:pt x="2953" y="589"/>
                      <a:pt x="2955" y="586"/>
                    </a:cubicBezTo>
                    <a:cubicBezTo>
                      <a:pt x="2956" y="583"/>
                      <a:pt x="2959" y="589"/>
                      <a:pt x="2963" y="588"/>
                    </a:cubicBezTo>
                    <a:cubicBezTo>
                      <a:pt x="2967" y="588"/>
                      <a:pt x="2962" y="581"/>
                      <a:pt x="2965" y="580"/>
                    </a:cubicBezTo>
                    <a:cubicBezTo>
                      <a:pt x="2968" y="579"/>
                      <a:pt x="2965" y="563"/>
                      <a:pt x="2962" y="562"/>
                    </a:cubicBezTo>
                    <a:cubicBezTo>
                      <a:pt x="2959" y="561"/>
                      <a:pt x="2962" y="556"/>
                      <a:pt x="2968" y="560"/>
                    </a:cubicBezTo>
                    <a:cubicBezTo>
                      <a:pt x="2974" y="565"/>
                      <a:pt x="2983" y="564"/>
                      <a:pt x="2988" y="564"/>
                    </a:cubicBezTo>
                    <a:cubicBezTo>
                      <a:pt x="2992" y="564"/>
                      <a:pt x="2988" y="560"/>
                      <a:pt x="2983" y="559"/>
                    </a:cubicBezTo>
                    <a:cubicBezTo>
                      <a:pt x="2979" y="559"/>
                      <a:pt x="2984" y="555"/>
                      <a:pt x="2987" y="558"/>
                    </a:cubicBezTo>
                    <a:cubicBezTo>
                      <a:pt x="2991" y="561"/>
                      <a:pt x="2997" y="562"/>
                      <a:pt x="2997" y="559"/>
                    </a:cubicBezTo>
                    <a:cubicBezTo>
                      <a:pt x="2998" y="556"/>
                      <a:pt x="3001" y="549"/>
                      <a:pt x="3006" y="549"/>
                    </a:cubicBezTo>
                    <a:cubicBezTo>
                      <a:pt x="3012" y="550"/>
                      <a:pt x="3013" y="546"/>
                      <a:pt x="3008" y="545"/>
                    </a:cubicBezTo>
                    <a:close/>
                    <a:moveTo>
                      <a:pt x="1554" y="887"/>
                    </a:moveTo>
                    <a:cubicBezTo>
                      <a:pt x="1539" y="900"/>
                      <a:pt x="1509" y="903"/>
                      <a:pt x="1509" y="914"/>
                    </a:cubicBezTo>
                    <a:cubicBezTo>
                      <a:pt x="1509" y="925"/>
                      <a:pt x="1473" y="930"/>
                      <a:pt x="1470" y="926"/>
                    </a:cubicBezTo>
                    <a:cubicBezTo>
                      <a:pt x="1468" y="922"/>
                      <a:pt x="1497" y="920"/>
                      <a:pt x="1504" y="905"/>
                    </a:cubicBezTo>
                    <a:cubicBezTo>
                      <a:pt x="1511" y="889"/>
                      <a:pt x="1538" y="881"/>
                      <a:pt x="1551" y="860"/>
                    </a:cubicBezTo>
                    <a:cubicBezTo>
                      <a:pt x="1560" y="845"/>
                      <a:pt x="1568" y="823"/>
                      <a:pt x="1574" y="824"/>
                    </a:cubicBezTo>
                    <a:cubicBezTo>
                      <a:pt x="1579" y="826"/>
                      <a:pt x="1569" y="873"/>
                      <a:pt x="1554" y="887"/>
                    </a:cubicBezTo>
                    <a:close/>
                    <a:moveTo>
                      <a:pt x="602" y="316"/>
                    </a:moveTo>
                    <a:cubicBezTo>
                      <a:pt x="602" y="321"/>
                      <a:pt x="599" y="325"/>
                      <a:pt x="589" y="325"/>
                    </a:cubicBezTo>
                    <a:cubicBezTo>
                      <a:pt x="579" y="325"/>
                      <a:pt x="594" y="331"/>
                      <a:pt x="595" y="337"/>
                    </a:cubicBezTo>
                    <a:cubicBezTo>
                      <a:pt x="596" y="342"/>
                      <a:pt x="585" y="338"/>
                      <a:pt x="585" y="347"/>
                    </a:cubicBezTo>
                    <a:cubicBezTo>
                      <a:pt x="584" y="356"/>
                      <a:pt x="565" y="347"/>
                      <a:pt x="563" y="359"/>
                    </a:cubicBezTo>
                    <a:cubicBezTo>
                      <a:pt x="560" y="370"/>
                      <a:pt x="572" y="369"/>
                      <a:pt x="580" y="369"/>
                    </a:cubicBezTo>
                    <a:cubicBezTo>
                      <a:pt x="589" y="370"/>
                      <a:pt x="577" y="377"/>
                      <a:pt x="583" y="382"/>
                    </a:cubicBezTo>
                    <a:cubicBezTo>
                      <a:pt x="590" y="387"/>
                      <a:pt x="594" y="385"/>
                      <a:pt x="590" y="376"/>
                    </a:cubicBezTo>
                    <a:cubicBezTo>
                      <a:pt x="586" y="368"/>
                      <a:pt x="612" y="380"/>
                      <a:pt x="604" y="386"/>
                    </a:cubicBezTo>
                    <a:cubicBezTo>
                      <a:pt x="597" y="393"/>
                      <a:pt x="617" y="398"/>
                      <a:pt x="627" y="399"/>
                    </a:cubicBezTo>
                    <a:cubicBezTo>
                      <a:pt x="637" y="399"/>
                      <a:pt x="672" y="407"/>
                      <a:pt x="673" y="399"/>
                    </a:cubicBezTo>
                    <a:cubicBezTo>
                      <a:pt x="673" y="394"/>
                      <a:pt x="660" y="389"/>
                      <a:pt x="649" y="377"/>
                    </a:cubicBezTo>
                    <a:cubicBezTo>
                      <a:pt x="638" y="366"/>
                      <a:pt x="630" y="347"/>
                      <a:pt x="642" y="339"/>
                    </a:cubicBezTo>
                    <a:cubicBezTo>
                      <a:pt x="655" y="332"/>
                      <a:pt x="644" y="328"/>
                      <a:pt x="657" y="319"/>
                    </a:cubicBezTo>
                    <a:cubicBezTo>
                      <a:pt x="669" y="310"/>
                      <a:pt x="662" y="302"/>
                      <a:pt x="672" y="301"/>
                    </a:cubicBezTo>
                    <a:cubicBezTo>
                      <a:pt x="683" y="300"/>
                      <a:pt x="671" y="290"/>
                      <a:pt x="682" y="289"/>
                    </a:cubicBezTo>
                    <a:cubicBezTo>
                      <a:pt x="692" y="287"/>
                      <a:pt x="694" y="276"/>
                      <a:pt x="692" y="272"/>
                    </a:cubicBezTo>
                    <a:cubicBezTo>
                      <a:pt x="691" y="267"/>
                      <a:pt x="703" y="272"/>
                      <a:pt x="709" y="266"/>
                    </a:cubicBezTo>
                    <a:cubicBezTo>
                      <a:pt x="715" y="260"/>
                      <a:pt x="728" y="264"/>
                      <a:pt x="733" y="255"/>
                    </a:cubicBezTo>
                    <a:cubicBezTo>
                      <a:pt x="737" y="246"/>
                      <a:pt x="797" y="226"/>
                      <a:pt x="831" y="218"/>
                    </a:cubicBezTo>
                    <a:cubicBezTo>
                      <a:pt x="865" y="210"/>
                      <a:pt x="888" y="196"/>
                      <a:pt x="876" y="187"/>
                    </a:cubicBezTo>
                    <a:cubicBezTo>
                      <a:pt x="864" y="177"/>
                      <a:pt x="830" y="190"/>
                      <a:pt x="822" y="197"/>
                    </a:cubicBezTo>
                    <a:cubicBezTo>
                      <a:pt x="813" y="204"/>
                      <a:pt x="801" y="199"/>
                      <a:pt x="793" y="204"/>
                    </a:cubicBezTo>
                    <a:cubicBezTo>
                      <a:pt x="785" y="208"/>
                      <a:pt x="767" y="213"/>
                      <a:pt x="758" y="207"/>
                    </a:cubicBezTo>
                    <a:cubicBezTo>
                      <a:pt x="749" y="201"/>
                      <a:pt x="739" y="214"/>
                      <a:pt x="732" y="213"/>
                    </a:cubicBezTo>
                    <a:cubicBezTo>
                      <a:pt x="725" y="213"/>
                      <a:pt x="718" y="220"/>
                      <a:pt x="710" y="219"/>
                    </a:cubicBezTo>
                    <a:cubicBezTo>
                      <a:pt x="703" y="219"/>
                      <a:pt x="688" y="225"/>
                      <a:pt x="687" y="229"/>
                    </a:cubicBezTo>
                    <a:cubicBezTo>
                      <a:pt x="686" y="233"/>
                      <a:pt x="674" y="232"/>
                      <a:pt x="674" y="238"/>
                    </a:cubicBezTo>
                    <a:cubicBezTo>
                      <a:pt x="674" y="243"/>
                      <a:pt x="664" y="248"/>
                      <a:pt x="659" y="243"/>
                    </a:cubicBezTo>
                    <a:cubicBezTo>
                      <a:pt x="653" y="238"/>
                      <a:pt x="647" y="248"/>
                      <a:pt x="654" y="255"/>
                    </a:cubicBezTo>
                    <a:cubicBezTo>
                      <a:pt x="662" y="262"/>
                      <a:pt x="641" y="262"/>
                      <a:pt x="645" y="266"/>
                    </a:cubicBezTo>
                    <a:cubicBezTo>
                      <a:pt x="648" y="271"/>
                      <a:pt x="637" y="273"/>
                      <a:pt x="639" y="278"/>
                    </a:cubicBezTo>
                    <a:cubicBezTo>
                      <a:pt x="642" y="283"/>
                      <a:pt x="632" y="284"/>
                      <a:pt x="624" y="286"/>
                    </a:cubicBezTo>
                    <a:cubicBezTo>
                      <a:pt x="616" y="287"/>
                      <a:pt x="612" y="298"/>
                      <a:pt x="622" y="298"/>
                    </a:cubicBezTo>
                    <a:cubicBezTo>
                      <a:pt x="632" y="299"/>
                      <a:pt x="616" y="300"/>
                      <a:pt x="617" y="308"/>
                    </a:cubicBezTo>
                    <a:cubicBezTo>
                      <a:pt x="618" y="316"/>
                      <a:pt x="601" y="311"/>
                      <a:pt x="602" y="316"/>
                    </a:cubicBezTo>
                    <a:close/>
                    <a:moveTo>
                      <a:pt x="673" y="45"/>
                    </a:moveTo>
                    <a:cubicBezTo>
                      <a:pt x="675" y="49"/>
                      <a:pt x="671" y="49"/>
                      <a:pt x="660" y="49"/>
                    </a:cubicBezTo>
                    <a:cubicBezTo>
                      <a:pt x="650" y="49"/>
                      <a:pt x="644" y="55"/>
                      <a:pt x="650" y="60"/>
                    </a:cubicBezTo>
                    <a:cubicBezTo>
                      <a:pt x="656" y="65"/>
                      <a:pt x="684" y="63"/>
                      <a:pt x="688" y="57"/>
                    </a:cubicBezTo>
                    <a:cubicBezTo>
                      <a:pt x="693" y="50"/>
                      <a:pt x="705" y="56"/>
                      <a:pt x="707" y="49"/>
                    </a:cubicBezTo>
                    <a:cubicBezTo>
                      <a:pt x="709" y="43"/>
                      <a:pt x="672" y="41"/>
                      <a:pt x="673" y="45"/>
                    </a:cubicBezTo>
                    <a:close/>
                    <a:moveTo>
                      <a:pt x="606" y="51"/>
                    </a:moveTo>
                    <a:cubicBezTo>
                      <a:pt x="606" y="43"/>
                      <a:pt x="579" y="52"/>
                      <a:pt x="584" y="54"/>
                    </a:cubicBezTo>
                    <a:cubicBezTo>
                      <a:pt x="589" y="56"/>
                      <a:pt x="606" y="60"/>
                      <a:pt x="606" y="51"/>
                    </a:cubicBezTo>
                    <a:close/>
                    <a:moveTo>
                      <a:pt x="671" y="17"/>
                    </a:moveTo>
                    <a:cubicBezTo>
                      <a:pt x="683" y="17"/>
                      <a:pt x="679" y="9"/>
                      <a:pt x="688" y="10"/>
                    </a:cubicBezTo>
                    <a:cubicBezTo>
                      <a:pt x="696" y="11"/>
                      <a:pt x="707" y="10"/>
                      <a:pt x="703" y="5"/>
                    </a:cubicBezTo>
                    <a:cubicBezTo>
                      <a:pt x="699" y="0"/>
                      <a:pt x="669" y="2"/>
                      <a:pt x="672" y="6"/>
                    </a:cubicBezTo>
                    <a:cubicBezTo>
                      <a:pt x="675" y="10"/>
                      <a:pt x="647" y="9"/>
                      <a:pt x="648" y="10"/>
                    </a:cubicBezTo>
                    <a:cubicBezTo>
                      <a:pt x="649" y="13"/>
                      <a:pt x="658" y="17"/>
                      <a:pt x="671" y="17"/>
                    </a:cubicBezTo>
                    <a:close/>
                    <a:moveTo>
                      <a:pt x="762" y="35"/>
                    </a:moveTo>
                    <a:cubicBezTo>
                      <a:pt x="766" y="30"/>
                      <a:pt x="756" y="30"/>
                      <a:pt x="755" y="25"/>
                    </a:cubicBezTo>
                    <a:cubicBezTo>
                      <a:pt x="754" y="21"/>
                      <a:pt x="724" y="20"/>
                      <a:pt x="726" y="25"/>
                    </a:cubicBezTo>
                    <a:cubicBezTo>
                      <a:pt x="727" y="30"/>
                      <a:pt x="706" y="36"/>
                      <a:pt x="712" y="41"/>
                    </a:cubicBezTo>
                    <a:cubicBezTo>
                      <a:pt x="725" y="51"/>
                      <a:pt x="759" y="39"/>
                      <a:pt x="762" y="35"/>
                    </a:cubicBezTo>
                    <a:close/>
                    <a:moveTo>
                      <a:pt x="679" y="26"/>
                    </a:moveTo>
                    <a:cubicBezTo>
                      <a:pt x="681" y="16"/>
                      <a:pt x="663" y="24"/>
                      <a:pt x="649" y="19"/>
                    </a:cubicBezTo>
                    <a:cubicBezTo>
                      <a:pt x="636" y="13"/>
                      <a:pt x="628" y="13"/>
                      <a:pt x="637" y="21"/>
                    </a:cubicBezTo>
                    <a:cubicBezTo>
                      <a:pt x="641" y="25"/>
                      <a:pt x="613" y="28"/>
                      <a:pt x="618" y="32"/>
                    </a:cubicBezTo>
                    <a:cubicBezTo>
                      <a:pt x="628" y="42"/>
                      <a:pt x="678" y="37"/>
                      <a:pt x="679" y="26"/>
                    </a:cubicBezTo>
                    <a:close/>
                  </a:path>
                </a:pathLst>
              </a:custGeom>
              <a:solidFill>
                <a:schemeClr val="accent1">
                  <a:lumMod val="20000"/>
                  <a:lumOff val="80000"/>
                </a:schemeClr>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Intel Clear"/>
                  <a:ea typeface="+mn-ea"/>
                  <a:cs typeface="+mn-cs"/>
                </a:endParaRPr>
              </a:p>
            </p:txBody>
          </p:sp>
          <p:sp>
            <p:nvSpPr>
              <p:cNvPr id="184" name="Freeform 1727">
                <a:extLst>
                  <a:ext uri="{FF2B5EF4-FFF2-40B4-BE49-F238E27FC236}">
                    <a16:creationId xmlns:a16="http://schemas.microsoft.com/office/drawing/2014/main" id="{36F4008F-E890-462C-B23C-2FCBA47A7DA9}"/>
                  </a:ext>
                </a:extLst>
              </p:cNvPr>
              <p:cNvSpPr>
                <a:spLocks/>
              </p:cNvSpPr>
              <p:nvPr/>
            </p:nvSpPr>
            <p:spPr bwMode="auto">
              <a:xfrm>
                <a:off x="5713615" y="2313064"/>
                <a:ext cx="76203" cy="63502"/>
              </a:xfrm>
              <a:custGeom>
                <a:avLst/>
                <a:gdLst>
                  <a:gd name="T0" fmla="*/ 56 w 59"/>
                  <a:gd name="T1" fmla="*/ 40 h 51"/>
                  <a:gd name="T2" fmla="*/ 45 w 59"/>
                  <a:gd name="T3" fmla="*/ 27 h 51"/>
                  <a:gd name="T4" fmla="*/ 39 w 59"/>
                  <a:gd name="T5" fmla="*/ 13 h 51"/>
                  <a:gd name="T6" fmla="*/ 34 w 59"/>
                  <a:gd name="T7" fmla="*/ 3 h 51"/>
                  <a:gd name="T8" fmla="*/ 18 w 59"/>
                  <a:gd name="T9" fmla="*/ 1 h 51"/>
                  <a:gd name="T10" fmla="*/ 0 w 59"/>
                  <a:gd name="T11" fmla="*/ 5 h 51"/>
                  <a:gd name="T12" fmla="*/ 4 w 59"/>
                  <a:gd name="T13" fmla="*/ 19 h 51"/>
                  <a:gd name="T14" fmla="*/ 18 w 59"/>
                  <a:gd name="T15" fmla="*/ 24 h 51"/>
                  <a:gd name="T16" fmla="*/ 21 w 59"/>
                  <a:gd name="T17" fmla="*/ 31 h 51"/>
                  <a:gd name="T18" fmla="*/ 23 w 59"/>
                  <a:gd name="T19" fmla="*/ 31 h 51"/>
                  <a:gd name="T20" fmla="*/ 27 w 59"/>
                  <a:gd name="T21" fmla="*/ 35 h 51"/>
                  <a:gd name="T22" fmla="*/ 36 w 59"/>
                  <a:gd name="T23" fmla="*/ 39 h 51"/>
                  <a:gd name="T24" fmla="*/ 44 w 59"/>
                  <a:gd name="T25" fmla="*/ 42 h 51"/>
                  <a:gd name="T26" fmla="*/ 48 w 59"/>
                  <a:gd name="T27" fmla="*/ 51 h 51"/>
                  <a:gd name="T28" fmla="*/ 59 w 59"/>
                  <a:gd name="T29" fmla="*/ 49 h 51"/>
                  <a:gd name="T30" fmla="*/ 56 w 59"/>
                  <a:gd name="T31" fmla="*/ 4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 h="51">
                    <a:moveTo>
                      <a:pt x="56" y="40"/>
                    </a:moveTo>
                    <a:cubicBezTo>
                      <a:pt x="56" y="36"/>
                      <a:pt x="45" y="32"/>
                      <a:pt x="45" y="27"/>
                    </a:cubicBezTo>
                    <a:cubicBezTo>
                      <a:pt x="45" y="22"/>
                      <a:pt x="38" y="17"/>
                      <a:pt x="39" y="13"/>
                    </a:cubicBezTo>
                    <a:cubicBezTo>
                      <a:pt x="39" y="10"/>
                      <a:pt x="36" y="6"/>
                      <a:pt x="34" y="3"/>
                    </a:cubicBezTo>
                    <a:cubicBezTo>
                      <a:pt x="29" y="2"/>
                      <a:pt x="23" y="0"/>
                      <a:pt x="18" y="1"/>
                    </a:cubicBezTo>
                    <a:cubicBezTo>
                      <a:pt x="12" y="2"/>
                      <a:pt x="7" y="4"/>
                      <a:pt x="0" y="5"/>
                    </a:cubicBezTo>
                    <a:cubicBezTo>
                      <a:pt x="4" y="10"/>
                      <a:pt x="1" y="11"/>
                      <a:pt x="4" y="19"/>
                    </a:cubicBezTo>
                    <a:cubicBezTo>
                      <a:pt x="7" y="26"/>
                      <a:pt x="15" y="22"/>
                      <a:pt x="18" y="24"/>
                    </a:cubicBezTo>
                    <a:cubicBezTo>
                      <a:pt x="19" y="25"/>
                      <a:pt x="20" y="28"/>
                      <a:pt x="21" y="31"/>
                    </a:cubicBezTo>
                    <a:cubicBezTo>
                      <a:pt x="22" y="31"/>
                      <a:pt x="22" y="31"/>
                      <a:pt x="23" y="31"/>
                    </a:cubicBezTo>
                    <a:cubicBezTo>
                      <a:pt x="26" y="31"/>
                      <a:pt x="27" y="33"/>
                      <a:pt x="27" y="35"/>
                    </a:cubicBezTo>
                    <a:cubicBezTo>
                      <a:pt x="31" y="36"/>
                      <a:pt x="34" y="38"/>
                      <a:pt x="36" y="39"/>
                    </a:cubicBezTo>
                    <a:cubicBezTo>
                      <a:pt x="38" y="40"/>
                      <a:pt x="40" y="37"/>
                      <a:pt x="44" y="42"/>
                    </a:cubicBezTo>
                    <a:cubicBezTo>
                      <a:pt x="48" y="46"/>
                      <a:pt x="48" y="47"/>
                      <a:pt x="48" y="51"/>
                    </a:cubicBezTo>
                    <a:cubicBezTo>
                      <a:pt x="52" y="51"/>
                      <a:pt x="56" y="50"/>
                      <a:pt x="59" y="49"/>
                    </a:cubicBezTo>
                    <a:cubicBezTo>
                      <a:pt x="58" y="46"/>
                      <a:pt x="56" y="42"/>
                      <a:pt x="56" y="40"/>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85" name="Freeform 1728">
                <a:extLst>
                  <a:ext uri="{FF2B5EF4-FFF2-40B4-BE49-F238E27FC236}">
                    <a16:creationId xmlns:a16="http://schemas.microsoft.com/office/drawing/2014/main" id="{131C6265-B2C7-49CD-8FCE-DB42C29D6AC4}"/>
                  </a:ext>
                </a:extLst>
              </p:cNvPr>
              <p:cNvSpPr>
                <a:spLocks noEditPoints="1"/>
              </p:cNvSpPr>
              <p:nvPr/>
            </p:nvSpPr>
            <p:spPr bwMode="auto">
              <a:xfrm>
                <a:off x="5748541" y="2298776"/>
                <a:ext cx="112717" cy="90491"/>
              </a:xfrm>
              <a:custGeom>
                <a:avLst/>
                <a:gdLst>
                  <a:gd name="T0" fmla="*/ 83 w 88"/>
                  <a:gd name="T1" fmla="*/ 24 h 72"/>
                  <a:gd name="T2" fmla="*/ 67 w 88"/>
                  <a:gd name="T3" fmla="*/ 4 h 72"/>
                  <a:gd name="T4" fmla="*/ 56 w 88"/>
                  <a:gd name="T5" fmla="*/ 12 h 72"/>
                  <a:gd name="T6" fmla="*/ 48 w 88"/>
                  <a:gd name="T7" fmla="*/ 12 h 72"/>
                  <a:gd name="T8" fmla="*/ 35 w 88"/>
                  <a:gd name="T9" fmla="*/ 2 h 72"/>
                  <a:gd name="T10" fmla="*/ 29 w 88"/>
                  <a:gd name="T11" fmla="*/ 0 h 72"/>
                  <a:gd name="T12" fmla="*/ 26 w 88"/>
                  <a:gd name="T13" fmla="*/ 7 h 72"/>
                  <a:gd name="T14" fmla="*/ 31 w 88"/>
                  <a:gd name="T15" fmla="*/ 14 h 72"/>
                  <a:gd name="T16" fmla="*/ 18 w 88"/>
                  <a:gd name="T17" fmla="*/ 13 h 72"/>
                  <a:gd name="T18" fmla="*/ 6 w 88"/>
                  <a:gd name="T19" fmla="*/ 10 h 72"/>
                  <a:gd name="T20" fmla="*/ 12 w 88"/>
                  <a:gd name="T21" fmla="*/ 24 h 72"/>
                  <a:gd name="T22" fmla="*/ 18 w 88"/>
                  <a:gd name="T23" fmla="*/ 38 h 72"/>
                  <a:gd name="T24" fmla="*/ 29 w 88"/>
                  <a:gd name="T25" fmla="*/ 51 h 72"/>
                  <a:gd name="T26" fmla="*/ 32 w 88"/>
                  <a:gd name="T27" fmla="*/ 60 h 72"/>
                  <a:gd name="T28" fmla="*/ 53 w 88"/>
                  <a:gd name="T29" fmla="*/ 47 h 72"/>
                  <a:gd name="T30" fmla="*/ 57 w 88"/>
                  <a:gd name="T31" fmla="*/ 63 h 72"/>
                  <a:gd name="T32" fmla="*/ 70 w 88"/>
                  <a:gd name="T33" fmla="*/ 72 h 72"/>
                  <a:gd name="T34" fmla="*/ 73 w 88"/>
                  <a:gd name="T35" fmla="*/ 61 h 72"/>
                  <a:gd name="T36" fmla="*/ 83 w 88"/>
                  <a:gd name="T37" fmla="*/ 24 h 72"/>
                  <a:gd name="T38" fmla="*/ 9 w 88"/>
                  <a:gd name="T39" fmla="*/ 50 h 72"/>
                  <a:gd name="T40" fmla="*/ 0 w 88"/>
                  <a:gd name="T41" fmla="*/ 46 h 72"/>
                  <a:gd name="T42" fmla="*/ 6 w 88"/>
                  <a:gd name="T43" fmla="*/ 55 h 72"/>
                  <a:gd name="T44" fmla="*/ 18 w 88"/>
                  <a:gd name="T45" fmla="*/ 62 h 72"/>
                  <a:gd name="T46" fmla="*/ 21 w 88"/>
                  <a:gd name="T47" fmla="*/ 62 h 72"/>
                  <a:gd name="T48" fmla="*/ 17 w 88"/>
                  <a:gd name="T49" fmla="*/ 53 h 72"/>
                  <a:gd name="T50" fmla="*/ 9 w 88"/>
                  <a:gd name="T51" fmla="*/ 5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8" h="72">
                    <a:moveTo>
                      <a:pt x="83" y="24"/>
                    </a:moveTo>
                    <a:cubicBezTo>
                      <a:pt x="81" y="20"/>
                      <a:pt x="74" y="12"/>
                      <a:pt x="67" y="4"/>
                    </a:cubicBezTo>
                    <a:cubicBezTo>
                      <a:pt x="65" y="10"/>
                      <a:pt x="57" y="8"/>
                      <a:pt x="56" y="12"/>
                    </a:cubicBezTo>
                    <a:cubicBezTo>
                      <a:pt x="54" y="16"/>
                      <a:pt x="50" y="11"/>
                      <a:pt x="48" y="12"/>
                    </a:cubicBezTo>
                    <a:cubicBezTo>
                      <a:pt x="46" y="13"/>
                      <a:pt x="40" y="3"/>
                      <a:pt x="35" y="2"/>
                    </a:cubicBezTo>
                    <a:cubicBezTo>
                      <a:pt x="33" y="2"/>
                      <a:pt x="31" y="1"/>
                      <a:pt x="29" y="0"/>
                    </a:cubicBezTo>
                    <a:cubicBezTo>
                      <a:pt x="27" y="3"/>
                      <a:pt x="25" y="5"/>
                      <a:pt x="26" y="7"/>
                    </a:cubicBezTo>
                    <a:cubicBezTo>
                      <a:pt x="27" y="9"/>
                      <a:pt x="34" y="12"/>
                      <a:pt x="31" y="14"/>
                    </a:cubicBezTo>
                    <a:cubicBezTo>
                      <a:pt x="29" y="17"/>
                      <a:pt x="21" y="16"/>
                      <a:pt x="18" y="13"/>
                    </a:cubicBezTo>
                    <a:cubicBezTo>
                      <a:pt x="15" y="11"/>
                      <a:pt x="7" y="7"/>
                      <a:pt x="6" y="10"/>
                    </a:cubicBezTo>
                    <a:cubicBezTo>
                      <a:pt x="4" y="13"/>
                      <a:pt x="13" y="20"/>
                      <a:pt x="12" y="24"/>
                    </a:cubicBezTo>
                    <a:cubicBezTo>
                      <a:pt x="11" y="28"/>
                      <a:pt x="18" y="33"/>
                      <a:pt x="18" y="38"/>
                    </a:cubicBezTo>
                    <a:cubicBezTo>
                      <a:pt x="18" y="43"/>
                      <a:pt x="29" y="47"/>
                      <a:pt x="29" y="51"/>
                    </a:cubicBezTo>
                    <a:cubicBezTo>
                      <a:pt x="29" y="53"/>
                      <a:pt x="31" y="57"/>
                      <a:pt x="32" y="60"/>
                    </a:cubicBezTo>
                    <a:cubicBezTo>
                      <a:pt x="41" y="56"/>
                      <a:pt x="48" y="49"/>
                      <a:pt x="53" y="47"/>
                    </a:cubicBezTo>
                    <a:cubicBezTo>
                      <a:pt x="62" y="43"/>
                      <a:pt x="58" y="60"/>
                      <a:pt x="57" y="63"/>
                    </a:cubicBezTo>
                    <a:cubicBezTo>
                      <a:pt x="56" y="65"/>
                      <a:pt x="63" y="69"/>
                      <a:pt x="70" y="72"/>
                    </a:cubicBezTo>
                    <a:cubicBezTo>
                      <a:pt x="69" y="68"/>
                      <a:pt x="70" y="64"/>
                      <a:pt x="73" y="61"/>
                    </a:cubicBezTo>
                    <a:cubicBezTo>
                      <a:pt x="82" y="50"/>
                      <a:pt x="88" y="33"/>
                      <a:pt x="83" y="24"/>
                    </a:cubicBezTo>
                    <a:close/>
                    <a:moveTo>
                      <a:pt x="9" y="50"/>
                    </a:moveTo>
                    <a:cubicBezTo>
                      <a:pt x="7" y="49"/>
                      <a:pt x="4" y="47"/>
                      <a:pt x="0" y="46"/>
                    </a:cubicBezTo>
                    <a:cubicBezTo>
                      <a:pt x="1" y="49"/>
                      <a:pt x="1" y="53"/>
                      <a:pt x="6" y="55"/>
                    </a:cubicBezTo>
                    <a:cubicBezTo>
                      <a:pt x="14" y="59"/>
                      <a:pt x="3" y="60"/>
                      <a:pt x="18" y="62"/>
                    </a:cubicBezTo>
                    <a:cubicBezTo>
                      <a:pt x="19" y="62"/>
                      <a:pt x="20" y="62"/>
                      <a:pt x="21" y="62"/>
                    </a:cubicBezTo>
                    <a:cubicBezTo>
                      <a:pt x="21" y="58"/>
                      <a:pt x="21" y="57"/>
                      <a:pt x="17" y="53"/>
                    </a:cubicBezTo>
                    <a:cubicBezTo>
                      <a:pt x="13" y="48"/>
                      <a:pt x="11" y="51"/>
                      <a:pt x="9" y="50"/>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86" name="Freeform 1730">
                <a:extLst>
                  <a:ext uri="{FF2B5EF4-FFF2-40B4-BE49-F238E27FC236}">
                    <a16:creationId xmlns:a16="http://schemas.microsoft.com/office/drawing/2014/main" id="{AF1873D6-CF91-40F5-9120-6943E4FFA6E3}"/>
                  </a:ext>
                </a:extLst>
              </p:cNvPr>
              <p:cNvSpPr>
                <a:spLocks noEditPoints="1"/>
              </p:cNvSpPr>
              <p:nvPr/>
            </p:nvSpPr>
            <p:spPr bwMode="auto">
              <a:xfrm>
                <a:off x="6867768" y="3162405"/>
                <a:ext cx="1041437" cy="368312"/>
              </a:xfrm>
              <a:custGeom>
                <a:avLst/>
                <a:gdLst>
                  <a:gd name="T0" fmla="*/ 60 w 812"/>
                  <a:gd name="T1" fmla="*/ 125 h 295"/>
                  <a:gd name="T2" fmla="*/ 231 w 812"/>
                  <a:gd name="T3" fmla="*/ 157 h 295"/>
                  <a:gd name="T4" fmla="*/ 35 w 812"/>
                  <a:gd name="T5" fmla="*/ 80 h 295"/>
                  <a:gd name="T6" fmla="*/ 436 w 812"/>
                  <a:gd name="T7" fmla="*/ 208 h 295"/>
                  <a:gd name="T8" fmla="*/ 454 w 812"/>
                  <a:gd name="T9" fmla="*/ 166 h 295"/>
                  <a:gd name="T10" fmla="*/ 480 w 812"/>
                  <a:gd name="T11" fmla="*/ 172 h 295"/>
                  <a:gd name="T12" fmla="*/ 497 w 812"/>
                  <a:gd name="T13" fmla="*/ 118 h 295"/>
                  <a:gd name="T14" fmla="*/ 498 w 812"/>
                  <a:gd name="T15" fmla="*/ 98 h 295"/>
                  <a:gd name="T16" fmla="*/ 465 w 812"/>
                  <a:gd name="T17" fmla="*/ 83 h 295"/>
                  <a:gd name="T18" fmla="*/ 417 w 812"/>
                  <a:gd name="T19" fmla="*/ 152 h 295"/>
                  <a:gd name="T20" fmla="*/ 193 w 812"/>
                  <a:gd name="T21" fmla="*/ 165 h 295"/>
                  <a:gd name="T22" fmla="*/ 186 w 812"/>
                  <a:gd name="T23" fmla="*/ 135 h 295"/>
                  <a:gd name="T24" fmla="*/ 180 w 812"/>
                  <a:gd name="T25" fmla="*/ 148 h 295"/>
                  <a:gd name="T26" fmla="*/ 149 w 812"/>
                  <a:gd name="T27" fmla="*/ 111 h 295"/>
                  <a:gd name="T28" fmla="*/ 122 w 812"/>
                  <a:gd name="T29" fmla="*/ 78 h 295"/>
                  <a:gd name="T30" fmla="*/ 83 w 812"/>
                  <a:gd name="T31" fmla="*/ 52 h 295"/>
                  <a:gd name="T32" fmla="*/ 4 w 812"/>
                  <a:gd name="T33" fmla="*/ 7 h 295"/>
                  <a:gd name="T34" fmla="*/ 72 w 812"/>
                  <a:gd name="T35" fmla="*/ 101 h 295"/>
                  <a:gd name="T36" fmla="*/ 156 w 812"/>
                  <a:gd name="T37" fmla="*/ 200 h 295"/>
                  <a:gd name="T38" fmla="*/ 190 w 812"/>
                  <a:gd name="T39" fmla="*/ 183 h 295"/>
                  <a:gd name="T40" fmla="*/ 584 w 812"/>
                  <a:gd name="T41" fmla="*/ 82 h 295"/>
                  <a:gd name="T42" fmla="*/ 588 w 812"/>
                  <a:gd name="T43" fmla="*/ 99 h 295"/>
                  <a:gd name="T44" fmla="*/ 546 w 812"/>
                  <a:gd name="T45" fmla="*/ 165 h 295"/>
                  <a:gd name="T46" fmla="*/ 434 w 812"/>
                  <a:gd name="T47" fmla="*/ 261 h 295"/>
                  <a:gd name="T48" fmla="*/ 504 w 812"/>
                  <a:gd name="T49" fmla="*/ 253 h 295"/>
                  <a:gd name="T50" fmla="*/ 606 w 812"/>
                  <a:gd name="T51" fmla="*/ 167 h 295"/>
                  <a:gd name="T52" fmla="*/ 341 w 812"/>
                  <a:gd name="T53" fmla="*/ 247 h 295"/>
                  <a:gd name="T54" fmla="*/ 307 w 812"/>
                  <a:gd name="T55" fmla="*/ 230 h 295"/>
                  <a:gd name="T56" fmla="*/ 192 w 812"/>
                  <a:gd name="T57" fmla="*/ 215 h 295"/>
                  <a:gd name="T58" fmla="*/ 206 w 812"/>
                  <a:gd name="T59" fmla="*/ 238 h 295"/>
                  <a:gd name="T60" fmla="*/ 315 w 812"/>
                  <a:gd name="T61" fmla="*/ 256 h 295"/>
                  <a:gd name="T62" fmla="*/ 341 w 812"/>
                  <a:gd name="T63" fmla="*/ 247 h 295"/>
                  <a:gd name="T64" fmla="*/ 707 w 812"/>
                  <a:gd name="T65" fmla="*/ 166 h 295"/>
                  <a:gd name="T66" fmla="*/ 633 w 812"/>
                  <a:gd name="T67" fmla="*/ 128 h 295"/>
                  <a:gd name="T68" fmla="*/ 681 w 812"/>
                  <a:gd name="T69" fmla="*/ 146 h 295"/>
                  <a:gd name="T70" fmla="*/ 654 w 812"/>
                  <a:gd name="T71" fmla="*/ 157 h 295"/>
                  <a:gd name="T72" fmla="*/ 695 w 812"/>
                  <a:gd name="T73" fmla="*/ 178 h 295"/>
                  <a:gd name="T74" fmla="*/ 770 w 812"/>
                  <a:gd name="T75" fmla="*/ 224 h 295"/>
                  <a:gd name="T76" fmla="*/ 793 w 812"/>
                  <a:gd name="T77" fmla="*/ 251 h 295"/>
                  <a:gd name="T78" fmla="*/ 752 w 812"/>
                  <a:gd name="T79" fmla="*/ 133 h 295"/>
                  <a:gd name="T80" fmla="*/ 518 w 812"/>
                  <a:gd name="T81" fmla="*/ 273 h 295"/>
                  <a:gd name="T82" fmla="*/ 526 w 812"/>
                  <a:gd name="T83" fmla="*/ 277 h 295"/>
                  <a:gd name="T84" fmla="*/ 531 w 812"/>
                  <a:gd name="T85" fmla="*/ 271 h 295"/>
                  <a:gd name="T86" fmla="*/ 391 w 812"/>
                  <a:gd name="T87" fmla="*/ 104 h 295"/>
                  <a:gd name="T88" fmla="*/ 400 w 812"/>
                  <a:gd name="T89" fmla="*/ 61 h 295"/>
                  <a:gd name="T90" fmla="*/ 398 w 812"/>
                  <a:gd name="T91" fmla="*/ 31 h 295"/>
                  <a:gd name="T92" fmla="*/ 352 w 812"/>
                  <a:gd name="T93" fmla="*/ 55 h 295"/>
                  <a:gd name="T94" fmla="*/ 315 w 812"/>
                  <a:gd name="T95" fmla="*/ 79 h 295"/>
                  <a:gd name="T96" fmla="*/ 259 w 812"/>
                  <a:gd name="T97" fmla="*/ 81 h 295"/>
                  <a:gd name="T98" fmla="*/ 241 w 812"/>
                  <a:gd name="T99" fmla="*/ 94 h 295"/>
                  <a:gd name="T100" fmla="*/ 282 w 812"/>
                  <a:gd name="T101" fmla="*/ 160 h 295"/>
                  <a:gd name="T102" fmla="*/ 342 w 812"/>
                  <a:gd name="T103" fmla="*/ 174 h 295"/>
                  <a:gd name="T104" fmla="*/ 420 w 812"/>
                  <a:gd name="T105" fmla="*/ 277 h 295"/>
                  <a:gd name="T106" fmla="*/ 420 w 812"/>
                  <a:gd name="T107" fmla="*/ 277 h 295"/>
                  <a:gd name="T108" fmla="*/ 369 w 812"/>
                  <a:gd name="T109" fmla="*/ 263 h 295"/>
                  <a:gd name="T110" fmla="*/ 394 w 812"/>
                  <a:gd name="T111" fmla="*/ 252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12" h="295">
                    <a:moveTo>
                      <a:pt x="60" y="125"/>
                    </a:moveTo>
                    <a:cubicBezTo>
                      <a:pt x="59" y="128"/>
                      <a:pt x="65" y="138"/>
                      <a:pt x="68" y="135"/>
                    </a:cubicBezTo>
                    <a:cubicBezTo>
                      <a:pt x="72" y="132"/>
                      <a:pt x="63" y="117"/>
                      <a:pt x="60" y="125"/>
                    </a:cubicBezTo>
                    <a:close/>
                    <a:moveTo>
                      <a:pt x="231" y="157"/>
                    </a:moveTo>
                    <a:cubicBezTo>
                      <a:pt x="231" y="152"/>
                      <a:pt x="217" y="154"/>
                      <a:pt x="221" y="161"/>
                    </a:cubicBezTo>
                    <a:cubicBezTo>
                      <a:pt x="225" y="168"/>
                      <a:pt x="231" y="161"/>
                      <a:pt x="231" y="157"/>
                    </a:cubicBezTo>
                    <a:close/>
                    <a:moveTo>
                      <a:pt x="35" y="80"/>
                    </a:moveTo>
                    <a:cubicBezTo>
                      <a:pt x="34" y="85"/>
                      <a:pt x="39" y="100"/>
                      <a:pt x="46" y="94"/>
                    </a:cubicBezTo>
                    <a:cubicBezTo>
                      <a:pt x="52" y="88"/>
                      <a:pt x="36" y="75"/>
                      <a:pt x="35" y="80"/>
                    </a:cubicBezTo>
                    <a:close/>
                    <a:moveTo>
                      <a:pt x="428" y="169"/>
                    </a:moveTo>
                    <a:cubicBezTo>
                      <a:pt x="436" y="170"/>
                      <a:pt x="435" y="181"/>
                      <a:pt x="434" y="188"/>
                    </a:cubicBezTo>
                    <a:cubicBezTo>
                      <a:pt x="432" y="195"/>
                      <a:pt x="429" y="211"/>
                      <a:pt x="436" y="208"/>
                    </a:cubicBezTo>
                    <a:cubicBezTo>
                      <a:pt x="444" y="205"/>
                      <a:pt x="449" y="195"/>
                      <a:pt x="444" y="191"/>
                    </a:cubicBezTo>
                    <a:cubicBezTo>
                      <a:pt x="440" y="188"/>
                      <a:pt x="440" y="165"/>
                      <a:pt x="442" y="159"/>
                    </a:cubicBezTo>
                    <a:cubicBezTo>
                      <a:pt x="444" y="153"/>
                      <a:pt x="459" y="157"/>
                      <a:pt x="454" y="166"/>
                    </a:cubicBezTo>
                    <a:cubicBezTo>
                      <a:pt x="449" y="175"/>
                      <a:pt x="463" y="174"/>
                      <a:pt x="463" y="184"/>
                    </a:cubicBezTo>
                    <a:cubicBezTo>
                      <a:pt x="463" y="194"/>
                      <a:pt x="471" y="189"/>
                      <a:pt x="479" y="186"/>
                    </a:cubicBezTo>
                    <a:cubicBezTo>
                      <a:pt x="487" y="183"/>
                      <a:pt x="486" y="179"/>
                      <a:pt x="480" y="172"/>
                    </a:cubicBezTo>
                    <a:cubicBezTo>
                      <a:pt x="474" y="166"/>
                      <a:pt x="484" y="157"/>
                      <a:pt x="476" y="152"/>
                    </a:cubicBezTo>
                    <a:cubicBezTo>
                      <a:pt x="468" y="147"/>
                      <a:pt x="463" y="139"/>
                      <a:pt x="471" y="137"/>
                    </a:cubicBezTo>
                    <a:cubicBezTo>
                      <a:pt x="478" y="136"/>
                      <a:pt x="500" y="123"/>
                      <a:pt x="497" y="118"/>
                    </a:cubicBezTo>
                    <a:cubicBezTo>
                      <a:pt x="495" y="113"/>
                      <a:pt x="464" y="119"/>
                      <a:pt x="461" y="129"/>
                    </a:cubicBezTo>
                    <a:cubicBezTo>
                      <a:pt x="459" y="138"/>
                      <a:pt x="437" y="128"/>
                      <a:pt x="439" y="111"/>
                    </a:cubicBezTo>
                    <a:cubicBezTo>
                      <a:pt x="442" y="95"/>
                      <a:pt x="485" y="93"/>
                      <a:pt x="498" y="98"/>
                    </a:cubicBezTo>
                    <a:cubicBezTo>
                      <a:pt x="510" y="104"/>
                      <a:pt x="524" y="89"/>
                      <a:pt x="528" y="80"/>
                    </a:cubicBezTo>
                    <a:cubicBezTo>
                      <a:pt x="533" y="71"/>
                      <a:pt x="519" y="82"/>
                      <a:pt x="510" y="87"/>
                    </a:cubicBezTo>
                    <a:cubicBezTo>
                      <a:pt x="501" y="93"/>
                      <a:pt x="477" y="87"/>
                      <a:pt x="465" y="83"/>
                    </a:cubicBezTo>
                    <a:cubicBezTo>
                      <a:pt x="453" y="79"/>
                      <a:pt x="454" y="90"/>
                      <a:pt x="444" y="92"/>
                    </a:cubicBezTo>
                    <a:cubicBezTo>
                      <a:pt x="434" y="93"/>
                      <a:pt x="436" y="115"/>
                      <a:pt x="431" y="118"/>
                    </a:cubicBezTo>
                    <a:cubicBezTo>
                      <a:pt x="427" y="120"/>
                      <a:pt x="427" y="136"/>
                      <a:pt x="417" y="152"/>
                    </a:cubicBezTo>
                    <a:cubicBezTo>
                      <a:pt x="408" y="167"/>
                      <a:pt x="421" y="169"/>
                      <a:pt x="428" y="169"/>
                    </a:cubicBezTo>
                    <a:close/>
                    <a:moveTo>
                      <a:pt x="190" y="183"/>
                    </a:moveTo>
                    <a:cubicBezTo>
                      <a:pt x="189" y="176"/>
                      <a:pt x="193" y="168"/>
                      <a:pt x="193" y="165"/>
                    </a:cubicBezTo>
                    <a:cubicBezTo>
                      <a:pt x="193" y="161"/>
                      <a:pt x="195" y="159"/>
                      <a:pt x="200" y="160"/>
                    </a:cubicBezTo>
                    <a:cubicBezTo>
                      <a:pt x="205" y="161"/>
                      <a:pt x="204" y="151"/>
                      <a:pt x="200" y="149"/>
                    </a:cubicBezTo>
                    <a:cubicBezTo>
                      <a:pt x="197" y="148"/>
                      <a:pt x="195" y="135"/>
                      <a:pt x="186" y="135"/>
                    </a:cubicBezTo>
                    <a:cubicBezTo>
                      <a:pt x="177" y="135"/>
                      <a:pt x="179" y="143"/>
                      <a:pt x="184" y="143"/>
                    </a:cubicBezTo>
                    <a:cubicBezTo>
                      <a:pt x="189" y="144"/>
                      <a:pt x="192" y="148"/>
                      <a:pt x="191" y="152"/>
                    </a:cubicBezTo>
                    <a:cubicBezTo>
                      <a:pt x="189" y="155"/>
                      <a:pt x="187" y="148"/>
                      <a:pt x="180" y="148"/>
                    </a:cubicBezTo>
                    <a:cubicBezTo>
                      <a:pt x="172" y="149"/>
                      <a:pt x="177" y="140"/>
                      <a:pt x="169" y="139"/>
                    </a:cubicBezTo>
                    <a:cubicBezTo>
                      <a:pt x="160" y="139"/>
                      <a:pt x="162" y="123"/>
                      <a:pt x="153" y="123"/>
                    </a:cubicBezTo>
                    <a:cubicBezTo>
                      <a:pt x="144" y="123"/>
                      <a:pt x="144" y="116"/>
                      <a:pt x="149" y="111"/>
                    </a:cubicBezTo>
                    <a:cubicBezTo>
                      <a:pt x="155" y="106"/>
                      <a:pt x="140" y="101"/>
                      <a:pt x="140" y="95"/>
                    </a:cubicBezTo>
                    <a:cubicBezTo>
                      <a:pt x="140" y="88"/>
                      <a:pt x="131" y="92"/>
                      <a:pt x="131" y="87"/>
                    </a:cubicBezTo>
                    <a:cubicBezTo>
                      <a:pt x="131" y="82"/>
                      <a:pt x="127" y="84"/>
                      <a:pt x="122" y="78"/>
                    </a:cubicBezTo>
                    <a:cubicBezTo>
                      <a:pt x="118" y="72"/>
                      <a:pt x="115" y="78"/>
                      <a:pt x="111" y="73"/>
                    </a:cubicBezTo>
                    <a:cubicBezTo>
                      <a:pt x="107" y="68"/>
                      <a:pt x="101" y="65"/>
                      <a:pt x="98" y="67"/>
                    </a:cubicBezTo>
                    <a:cubicBezTo>
                      <a:pt x="94" y="69"/>
                      <a:pt x="86" y="60"/>
                      <a:pt x="83" y="52"/>
                    </a:cubicBezTo>
                    <a:cubicBezTo>
                      <a:pt x="80" y="45"/>
                      <a:pt x="56" y="34"/>
                      <a:pt x="53" y="25"/>
                    </a:cubicBezTo>
                    <a:cubicBezTo>
                      <a:pt x="50" y="16"/>
                      <a:pt x="41" y="13"/>
                      <a:pt x="27" y="13"/>
                    </a:cubicBezTo>
                    <a:cubicBezTo>
                      <a:pt x="13" y="14"/>
                      <a:pt x="8" y="0"/>
                      <a:pt x="4" y="7"/>
                    </a:cubicBezTo>
                    <a:cubicBezTo>
                      <a:pt x="0" y="15"/>
                      <a:pt x="19" y="35"/>
                      <a:pt x="28" y="40"/>
                    </a:cubicBezTo>
                    <a:cubicBezTo>
                      <a:pt x="37" y="46"/>
                      <a:pt x="42" y="64"/>
                      <a:pt x="52" y="65"/>
                    </a:cubicBezTo>
                    <a:cubicBezTo>
                      <a:pt x="63" y="67"/>
                      <a:pt x="64" y="99"/>
                      <a:pt x="72" y="101"/>
                    </a:cubicBezTo>
                    <a:cubicBezTo>
                      <a:pt x="79" y="103"/>
                      <a:pt x="96" y="128"/>
                      <a:pt x="99" y="142"/>
                    </a:cubicBezTo>
                    <a:cubicBezTo>
                      <a:pt x="101" y="155"/>
                      <a:pt x="119" y="162"/>
                      <a:pt x="124" y="172"/>
                    </a:cubicBezTo>
                    <a:cubicBezTo>
                      <a:pt x="130" y="182"/>
                      <a:pt x="153" y="195"/>
                      <a:pt x="156" y="200"/>
                    </a:cubicBezTo>
                    <a:cubicBezTo>
                      <a:pt x="159" y="204"/>
                      <a:pt x="162" y="213"/>
                      <a:pt x="165" y="208"/>
                    </a:cubicBezTo>
                    <a:cubicBezTo>
                      <a:pt x="168" y="204"/>
                      <a:pt x="179" y="208"/>
                      <a:pt x="184" y="209"/>
                    </a:cubicBezTo>
                    <a:cubicBezTo>
                      <a:pt x="189" y="209"/>
                      <a:pt x="191" y="190"/>
                      <a:pt x="190" y="183"/>
                    </a:cubicBezTo>
                    <a:close/>
                    <a:moveTo>
                      <a:pt x="588" y="99"/>
                    </a:moveTo>
                    <a:cubicBezTo>
                      <a:pt x="600" y="100"/>
                      <a:pt x="595" y="94"/>
                      <a:pt x="595" y="86"/>
                    </a:cubicBezTo>
                    <a:cubicBezTo>
                      <a:pt x="595" y="79"/>
                      <a:pt x="584" y="85"/>
                      <a:pt x="584" y="82"/>
                    </a:cubicBezTo>
                    <a:cubicBezTo>
                      <a:pt x="584" y="78"/>
                      <a:pt x="581" y="63"/>
                      <a:pt x="572" y="75"/>
                    </a:cubicBezTo>
                    <a:cubicBezTo>
                      <a:pt x="564" y="86"/>
                      <a:pt x="575" y="115"/>
                      <a:pt x="582" y="113"/>
                    </a:cubicBezTo>
                    <a:cubicBezTo>
                      <a:pt x="587" y="112"/>
                      <a:pt x="577" y="98"/>
                      <a:pt x="588" y="99"/>
                    </a:cubicBezTo>
                    <a:close/>
                    <a:moveTo>
                      <a:pt x="546" y="165"/>
                    </a:moveTo>
                    <a:cubicBezTo>
                      <a:pt x="548" y="173"/>
                      <a:pt x="563" y="178"/>
                      <a:pt x="567" y="170"/>
                    </a:cubicBezTo>
                    <a:cubicBezTo>
                      <a:pt x="571" y="163"/>
                      <a:pt x="543" y="155"/>
                      <a:pt x="546" y="165"/>
                    </a:cubicBezTo>
                    <a:close/>
                    <a:moveTo>
                      <a:pt x="504" y="253"/>
                    </a:moveTo>
                    <a:cubicBezTo>
                      <a:pt x="490" y="251"/>
                      <a:pt x="481" y="261"/>
                      <a:pt x="467" y="256"/>
                    </a:cubicBezTo>
                    <a:cubicBezTo>
                      <a:pt x="453" y="251"/>
                      <a:pt x="432" y="256"/>
                      <a:pt x="434" y="261"/>
                    </a:cubicBezTo>
                    <a:cubicBezTo>
                      <a:pt x="436" y="265"/>
                      <a:pt x="449" y="265"/>
                      <a:pt x="463" y="266"/>
                    </a:cubicBezTo>
                    <a:cubicBezTo>
                      <a:pt x="477" y="266"/>
                      <a:pt x="489" y="258"/>
                      <a:pt x="499" y="258"/>
                    </a:cubicBezTo>
                    <a:cubicBezTo>
                      <a:pt x="508" y="257"/>
                      <a:pt x="519" y="255"/>
                      <a:pt x="504" y="253"/>
                    </a:cubicBezTo>
                    <a:close/>
                    <a:moveTo>
                      <a:pt x="616" y="157"/>
                    </a:moveTo>
                    <a:cubicBezTo>
                      <a:pt x="603" y="153"/>
                      <a:pt x="579" y="157"/>
                      <a:pt x="582" y="164"/>
                    </a:cubicBezTo>
                    <a:cubicBezTo>
                      <a:pt x="584" y="170"/>
                      <a:pt x="595" y="167"/>
                      <a:pt x="606" y="167"/>
                    </a:cubicBezTo>
                    <a:cubicBezTo>
                      <a:pt x="617" y="167"/>
                      <a:pt x="622" y="175"/>
                      <a:pt x="628" y="175"/>
                    </a:cubicBezTo>
                    <a:cubicBezTo>
                      <a:pt x="634" y="175"/>
                      <a:pt x="630" y="161"/>
                      <a:pt x="616" y="157"/>
                    </a:cubicBezTo>
                    <a:close/>
                    <a:moveTo>
                      <a:pt x="341" y="247"/>
                    </a:moveTo>
                    <a:cubicBezTo>
                      <a:pt x="341" y="241"/>
                      <a:pt x="320" y="246"/>
                      <a:pt x="310" y="242"/>
                    </a:cubicBezTo>
                    <a:cubicBezTo>
                      <a:pt x="301" y="238"/>
                      <a:pt x="321" y="234"/>
                      <a:pt x="328" y="230"/>
                    </a:cubicBezTo>
                    <a:cubicBezTo>
                      <a:pt x="335" y="226"/>
                      <a:pt x="324" y="225"/>
                      <a:pt x="307" y="230"/>
                    </a:cubicBezTo>
                    <a:cubicBezTo>
                      <a:pt x="291" y="235"/>
                      <a:pt x="271" y="218"/>
                      <a:pt x="271" y="226"/>
                    </a:cubicBezTo>
                    <a:cubicBezTo>
                      <a:pt x="270" y="233"/>
                      <a:pt x="241" y="222"/>
                      <a:pt x="233" y="217"/>
                    </a:cubicBezTo>
                    <a:cubicBezTo>
                      <a:pt x="226" y="212"/>
                      <a:pt x="198" y="205"/>
                      <a:pt x="192" y="215"/>
                    </a:cubicBezTo>
                    <a:cubicBezTo>
                      <a:pt x="186" y="225"/>
                      <a:pt x="181" y="216"/>
                      <a:pt x="184" y="226"/>
                    </a:cubicBezTo>
                    <a:cubicBezTo>
                      <a:pt x="185" y="232"/>
                      <a:pt x="192" y="228"/>
                      <a:pt x="197" y="228"/>
                    </a:cubicBezTo>
                    <a:cubicBezTo>
                      <a:pt x="201" y="228"/>
                      <a:pt x="199" y="237"/>
                      <a:pt x="206" y="238"/>
                    </a:cubicBezTo>
                    <a:cubicBezTo>
                      <a:pt x="213" y="239"/>
                      <a:pt x="235" y="245"/>
                      <a:pt x="237" y="241"/>
                    </a:cubicBezTo>
                    <a:cubicBezTo>
                      <a:pt x="240" y="236"/>
                      <a:pt x="260" y="241"/>
                      <a:pt x="271" y="249"/>
                    </a:cubicBezTo>
                    <a:cubicBezTo>
                      <a:pt x="281" y="257"/>
                      <a:pt x="305" y="258"/>
                      <a:pt x="315" y="256"/>
                    </a:cubicBezTo>
                    <a:cubicBezTo>
                      <a:pt x="324" y="255"/>
                      <a:pt x="334" y="263"/>
                      <a:pt x="338" y="257"/>
                    </a:cubicBezTo>
                    <a:cubicBezTo>
                      <a:pt x="342" y="252"/>
                      <a:pt x="349" y="266"/>
                      <a:pt x="359" y="258"/>
                    </a:cubicBezTo>
                    <a:cubicBezTo>
                      <a:pt x="369" y="250"/>
                      <a:pt x="342" y="253"/>
                      <a:pt x="341" y="247"/>
                    </a:cubicBezTo>
                    <a:close/>
                    <a:moveTo>
                      <a:pt x="752" y="133"/>
                    </a:moveTo>
                    <a:cubicBezTo>
                      <a:pt x="744" y="134"/>
                      <a:pt x="743" y="147"/>
                      <a:pt x="736" y="147"/>
                    </a:cubicBezTo>
                    <a:cubicBezTo>
                      <a:pt x="729" y="147"/>
                      <a:pt x="720" y="161"/>
                      <a:pt x="707" y="166"/>
                    </a:cubicBezTo>
                    <a:cubicBezTo>
                      <a:pt x="695" y="170"/>
                      <a:pt x="694" y="130"/>
                      <a:pt x="689" y="122"/>
                    </a:cubicBezTo>
                    <a:cubicBezTo>
                      <a:pt x="683" y="114"/>
                      <a:pt x="652" y="108"/>
                      <a:pt x="648" y="117"/>
                    </a:cubicBezTo>
                    <a:cubicBezTo>
                      <a:pt x="645" y="125"/>
                      <a:pt x="634" y="121"/>
                      <a:pt x="633" y="128"/>
                    </a:cubicBezTo>
                    <a:cubicBezTo>
                      <a:pt x="632" y="135"/>
                      <a:pt x="636" y="133"/>
                      <a:pt x="643" y="133"/>
                    </a:cubicBezTo>
                    <a:cubicBezTo>
                      <a:pt x="649" y="133"/>
                      <a:pt x="649" y="138"/>
                      <a:pt x="653" y="145"/>
                    </a:cubicBezTo>
                    <a:cubicBezTo>
                      <a:pt x="656" y="152"/>
                      <a:pt x="674" y="147"/>
                      <a:pt x="681" y="146"/>
                    </a:cubicBezTo>
                    <a:cubicBezTo>
                      <a:pt x="687" y="146"/>
                      <a:pt x="688" y="155"/>
                      <a:pt x="679" y="152"/>
                    </a:cubicBezTo>
                    <a:cubicBezTo>
                      <a:pt x="670" y="148"/>
                      <a:pt x="670" y="156"/>
                      <a:pt x="664" y="154"/>
                    </a:cubicBezTo>
                    <a:cubicBezTo>
                      <a:pt x="658" y="153"/>
                      <a:pt x="649" y="153"/>
                      <a:pt x="654" y="157"/>
                    </a:cubicBezTo>
                    <a:cubicBezTo>
                      <a:pt x="658" y="160"/>
                      <a:pt x="665" y="164"/>
                      <a:pt x="665" y="172"/>
                    </a:cubicBezTo>
                    <a:cubicBezTo>
                      <a:pt x="665" y="181"/>
                      <a:pt x="677" y="179"/>
                      <a:pt x="677" y="172"/>
                    </a:cubicBezTo>
                    <a:cubicBezTo>
                      <a:pt x="677" y="166"/>
                      <a:pt x="683" y="174"/>
                      <a:pt x="695" y="178"/>
                    </a:cubicBezTo>
                    <a:cubicBezTo>
                      <a:pt x="707" y="181"/>
                      <a:pt x="698" y="185"/>
                      <a:pt x="710" y="186"/>
                    </a:cubicBezTo>
                    <a:cubicBezTo>
                      <a:pt x="722" y="186"/>
                      <a:pt x="750" y="195"/>
                      <a:pt x="760" y="203"/>
                    </a:cubicBezTo>
                    <a:cubicBezTo>
                      <a:pt x="770" y="211"/>
                      <a:pt x="763" y="216"/>
                      <a:pt x="770" y="224"/>
                    </a:cubicBezTo>
                    <a:cubicBezTo>
                      <a:pt x="777" y="231"/>
                      <a:pt x="779" y="239"/>
                      <a:pt x="769" y="239"/>
                    </a:cubicBezTo>
                    <a:cubicBezTo>
                      <a:pt x="760" y="239"/>
                      <a:pt x="750" y="249"/>
                      <a:pt x="753" y="253"/>
                    </a:cubicBezTo>
                    <a:cubicBezTo>
                      <a:pt x="755" y="258"/>
                      <a:pt x="786" y="251"/>
                      <a:pt x="793" y="251"/>
                    </a:cubicBezTo>
                    <a:cubicBezTo>
                      <a:pt x="798" y="251"/>
                      <a:pt x="803" y="260"/>
                      <a:pt x="812" y="266"/>
                    </a:cubicBezTo>
                    <a:cubicBezTo>
                      <a:pt x="812" y="154"/>
                      <a:pt x="812" y="154"/>
                      <a:pt x="812" y="154"/>
                    </a:cubicBezTo>
                    <a:cubicBezTo>
                      <a:pt x="790" y="147"/>
                      <a:pt x="758" y="133"/>
                      <a:pt x="752" y="133"/>
                    </a:cubicBezTo>
                    <a:close/>
                    <a:moveTo>
                      <a:pt x="526" y="265"/>
                    </a:moveTo>
                    <a:cubicBezTo>
                      <a:pt x="524" y="267"/>
                      <a:pt x="522" y="267"/>
                      <a:pt x="520" y="268"/>
                    </a:cubicBezTo>
                    <a:cubicBezTo>
                      <a:pt x="519" y="270"/>
                      <a:pt x="519" y="272"/>
                      <a:pt x="518" y="273"/>
                    </a:cubicBezTo>
                    <a:cubicBezTo>
                      <a:pt x="516" y="274"/>
                      <a:pt x="514" y="272"/>
                      <a:pt x="512" y="270"/>
                    </a:cubicBezTo>
                    <a:cubicBezTo>
                      <a:pt x="502" y="274"/>
                      <a:pt x="496" y="286"/>
                      <a:pt x="503" y="290"/>
                    </a:cubicBezTo>
                    <a:cubicBezTo>
                      <a:pt x="510" y="293"/>
                      <a:pt x="520" y="284"/>
                      <a:pt x="526" y="277"/>
                    </a:cubicBezTo>
                    <a:cubicBezTo>
                      <a:pt x="526" y="276"/>
                      <a:pt x="527" y="275"/>
                      <a:pt x="528" y="274"/>
                    </a:cubicBezTo>
                    <a:cubicBezTo>
                      <a:pt x="528" y="274"/>
                      <a:pt x="529" y="273"/>
                      <a:pt x="530" y="273"/>
                    </a:cubicBezTo>
                    <a:cubicBezTo>
                      <a:pt x="530" y="272"/>
                      <a:pt x="531" y="272"/>
                      <a:pt x="531" y="271"/>
                    </a:cubicBezTo>
                    <a:cubicBezTo>
                      <a:pt x="530" y="269"/>
                      <a:pt x="528" y="267"/>
                      <a:pt x="526" y="265"/>
                    </a:cubicBezTo>
                    <a:close/>
                    <a:moveTo>
                      <a:pt x="381" y="131"/>
                    </a:moveTo>
                    <a:cubicBezTo>
                      <a:pt x="390" y="125"/>
                      <a:pt x="392" y="115"/>
                      <a:pt x="391" y="104"/>
                    </a:cubicBezTo>
                    <a:cubicBezTo>
                      <a:pt x="390" y="94"/>
                      <a:pt x="414" y="93"/>
                      <a:pt x="418" y="89"/>
                    </a:cubicBezTo>
                    <a:cubicBezTo>
                      <a:pt x="422" y="85"/>
                      <a:pt x="413" y="78"/>
                      <a:pt x="406" y="75"/>
                    </a:cubicBezTo>
                    <a:cubicBezTo>
                      <a:pt x="399" y="72"/>
                      <a:pt x="405" y="65"/>
                      <a:pt x="400" y="61"/>
                    </a:cubicBezTo>
                    <a:cubicBezTo>
                      <a:pt x="395" y="57"/>
                      <a:pt x="388" y="46"/>
                      <a:pt x="394" y="45"/>
                    </a:cubicBezTo>
                    <a:cubicBezTo>
                      <a:pt x="401" y="45"/>
                      <a:pt x="390" y="35"/>
                      <a:pt x="395" y="32"/>
                    </a:cubicBezTo>
                    <a:cubicBezTo>
                      <a:pt x="396" y="32"/>
                      <a:pt x="397" y="31"/>
                      <a:pt x="398" y="31"/>
                    </a:cubicBezTo>
                    <a:cubicBezTo>
                      <a:pt x="395" y="29"/>
                      <a:pt x="392" y="28"/>
                      <a:pt x="390" y="28"/>
                    </a:cubicBezTo>
                    <a:cubicBezTo>
                      <a:pt x="381" y="28"/>
                      <a:pt x="362" y="26"/>
                      <a:pt x="363" y="39"/>
                    </a:cubicBezTo>
                    <a:cubicBezTo>
                      <a:pt x="364" y="53"/>
                      <a:pt x="351" y="48"/>
                      <a:pt x="352" y="55"/>
                    </a:cubicBezTo>
                    <a:cubicBezTo>
                      <a:pt x="353" y="62"/>
                      <a:pt x="346" y="62"/>
                      <a:pt x="347" y="72"/>
                    </a:cubicBezTo>
                    <a:cubicBezTo>
                      <a:pt x="348" y="81"/>
                      <a:pt x="342" y="77"/>
                      <a:pt x="331" y="82"/>
                    </a:cubicBezTo>
                    <a:cubicBezTo>
                      <a:pt x="321" y="87"/>
                      <a:pt x="325" y="79"/>
                      <a:pt x="315" y="79"/>
                    </a:cubicBezTo>
                    <a:cubicBezTo>
                      <a:pt x="304" y="79"/>
                      <a:pt x="303" y="84"/>
                      <a:pt x="297" y="86"/>
                    </a:cubicBezTo>
                    <a:cubicBezTo>
                      <a:pt x="291" y="88"/>
                      <a:pt x="278" y="85"/>
                      <a:pt x="274" y="88"/>
                    </a:cubicBezTo>
                    <a:cubicBezTo>
                      <a:pt x="270" y="92"/>
                      <a:pt x="264" y="81"/>
                      <a:pt x="259" y="81"/>
                    </a:cubicBezTo>
                    <a:cubicBezTo>
                      <a:pt x="257" y="81"/>
                      <a:pt x="255" y="75"/>
                      <a:pt x="254" y="70"/>
                    </a:cubicBezTo>
                    <a:cubicBezTo>
                      <a:pt x="253" y="70"/>
                      <a:pt x="253" y="70"/>
                      <a:pt x="252" y="70"/>
                    </a:cubicBezTo>
                    <a:cubicBezTo>
                      <a:pt x="245" y="70"/>
                      <a:pt x="234" y="88"/>
                      <a:pt x="241" y="94"/>
                    </a:cubicBezTo>
                    <a:cubicBezTo>
                      <a:pt x="248" y="101"/>
                      <a:pt x="246" y="113"/>
                      <a:pt x="250" y="119"/>
                    </a:cubicBezTo>
                    <a:cubicBezTo>
                      <a:pt x="254" y="124"/>
                      <a:pt x="265" y="125"/>
                      <a:pt x="265" y="136"/>
                    </a:cubicBezTo>
                    <a:cubicBezTo>
                      <a:pt x="265" y="147"/>
                      <a:pt x="275" y="165"/>
                      <a:pt x="282" y="160"/>
                    </a:cubicBezTo>
                    <a:cubicBezTo>
                      <a:pt x="289" y="155"/>
                      <a:pt x="294" y="162"/>
                      <a:pt x="296" y="167"/>
                    </a:cubicBezTo>
                    <a:cubicBezTo>
                      <a:pt x="298" y="171"/>
                      <a:pt x="314" y="163"/>
                      <a:pt x="319" y="164"/>
                    </a:cubicBezTo>
                    <a:cubicBezTo>
                      <a:pt x="325" y="165"/>
                      <a:pt x="341" y="168"/>
                      <a:pt x="342" y="174"/>
                    </a:cubicBezTo>
                    <a:cubicBezTo>
                      <a:pt x="343" y="181"/>
                      <a:pt x="357" y="174"/>
                      <a:pt x="367" y="170"/>
                    </a:cubicBezTo>
                    <a:cubicBezTo>
                      <a:pt x="377" y="167"/>
                      <a:pt x="371" y="137"/>
                      <a:pt x="381" y="131"/>
                    </a:cubicBezTo>
                    <a:close/>
                    <a:moveTo>
                      <a:pt x="420" y="277"/>
                    </a:moveTo>
                    <a:cubicBezTo>
                      <a:pt x="423" y="282"/>
                      <a:pt x="432" y="282"/>
                      <a:pt x="436" y="285"/>
                    </a:cubicBezTo>
                    <a:cubicBezTo>
                      <a:pt x="439" y="288"/>
                      <a:pt x="452" y="295"/>
                      <a:pt x="452" y="286"/>
                    </a:cubicBezTo>
                    <a:cubicBezTo>
                      <a:pt x="452" y="277"/>
                      <a:pt x="417" y="272"/>
                      <a:pt x="420" y="277"/>
                    </a:cubicBezTo>
                    <a:close/>
                    <a:moveTo>
                      <a:pt x="394" y="252"/>
                    </a:moveTo>
                    <a:cubicBezTo>
                      <a:pt x="392" y="256"/>
                      <a:pt x="383" y="257"/>
                      <a:pt x="378" y="254"/>
                    </a:cubicBezTo>
                    <a:cubicBezTo>
                      <a:pt x="373" y="250"/>
                      <a:pt x="366" y="259"/>
                      <a:pt x="369" y="263"/>
                    </a:cubicBezTo>
                    <a:cubicBezTo>
                      <a:pt x="371" y="265"/>
                      <a:pt x="382" y="274"/>
                      <a:pt x="395" y="267"/>
                    </a:cubicBezTo>
                    <a:cubicBezTo>
                      <a:pt x="408" y="261"/>
                      <a:pt x="417" y="267"/>
                      <a:pt x="420" y="260"/>
                    </a:cubicBezTo>
                    <a:cubicBezTo>
                      <a:pt x="423" y="253"/>
                      <a:pt x="396" y="247"/>
                      <a:pt x="394" y="252"/>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87" name="Freeform 1731">
                <a:extLst>
                  <a:ext uri="{FF2B5EF4-FFF2-40B4-BE49-F238E27FC236}">
                    <a16:creationId xmlns:a16="http://schemas.microsoft.com/office/drawing/2014/main" id="{566E79F1-F837-4E3A-8704-25CC18309613}"/>
                  </a:ext>
                </a:extLst>
              </p:cNvPr>
              <p:cNvSpPr>
                <a:spLocks/>
              </p:cNvSpPr>
              <p:nvPr/>
            </p:nvSpPr>
            <p:spPr bwMode="auto">
              <a:xfrm>
                <a:off x="7440876" y="2752817"/>
                <a:ext cx="4763" cy="4763"/>
              </a:xfrm>
              <a:custGeom>
                <a:avLst/>
                <a:gdLst>
                  <a:gd name="T0" fmla="*/ 3 w 3"/>
                  <a:gd name="T1" fmla="*/ 0 h 3"/>
                  <a:gd name="T2" fmla="*/ 2 w 3"/>
                  <a:gd name="T3" fmla="*/ 0 h 3"/>
                  <a:gd name="T4" fmla="*/ 2 w 3"/>
                  <a:gd name="T5" fmla="*/ 3 h 3"/>
                  <a:gd name="T6" fmla="*/ 1 w 3"/>
                  <a:gd name="T7" fmla="*/ 3 h 3"/>
                  <a:gd name="T8" fmla="*/ 1 w 3"/>
                  <a:gd name="T9" fmla="*/ 0 h 3"/>
                  <a:gd name="T10" fmla="*/ 0 w 3"/>
                  <a:gd name="T11" fmla="*/ 0 h 3"/>
                  <a:gd name="T12" fmla="*/ 0 w 3"/>
                  <a:gd name="T13" fmla="*/ 0 h 3"/>
                  <a:gd name="T14" fmla="*/ 3 w 3"/>
                  <a:gd name="T15" fmla="*/ 0 h 3"/>
                  <a:gd name="T16" fmla="*/ 3 w 3"/>
                  <a:gd name="T1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3">
                    <a:moveTo>
                      <a:pt x="3" y="0"/>
                    </a:moveTo>
                    <a:lnTo>
                      <a:pt x="2" y="0"/>
                    </a:lnTo>
                    <a:lnTo>
                      <a:pt x="2" y="3"/>
                    </a:lnTo>
                    <a:lnTo>
                      <a:pt x="1" y="3"/>
                    </a:lnTo>
                    <a:lnTo>
                      <a:pt x="1" y="0"/>
                    </a:lnTo>
                    <a:lnTo>
                      <a:pt x="0" y="0"/>
                    </a:lnTo>
                    <a:lnTo>
                      <a:pt x="0" y="0"/>
                    </a:lnTo>
                    <a:lnTo>
                      <a:pt x="3" y="0"/>
                    </a:lnTo>
                    <a:lnTo>
                      <a:pt x="3" y="0"/>
                    </a:ln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88" name="Freeform 1732">
                <a:extLst>
                  <a:ext uri="{FF2B5EF4-FFF2-40B4-BE49-F238E27FC236}">
                    <a16:creationId xmlns:a16="http://schemas.microsoft.com/office/drawing/2014/main" id="{4E5D764C-3288-4189-A051-229D7803557C}"/>
                  </a:ext>
                </a:extLst>
              </p:cNvPr>
              <p:cNvSpPr>
                <a:spLocks noEditPoints="1"/>
              </p:cNvSpPr>
              <p:nvPr/>
            </p:nvSpPr>
            <p:spPr bwMode="auto">
              <a:xfrm>
                <a:off x="7445639" y="2752817"/>
                <a:ext cx="3175" cy="4763"/>
              </a:xfrm>
              <a:custGeom>
                <a:avLst/>
                <a:gdLst>
                  <a:gd name="T0" fmla="*/ 0 w 3"/>
                  <a:gd name="T1" fmla="*/ 0 h 3"/>
                  <a:gd name="T2" fmla="*/ 1 w 3"/>
                  <a:gd name="T3" fmla="*/ 0 h 3"/>
                  <a:gd name="T4" fmla="*/ 2 w 3"/>
                  <a:gd name="T5" fmla="*/ 0 h 3"/>
                  <a:gd name="T6" fmla="*/ 2 w 3"/>
                  <a:gd name="T7" fmla="*/ 0 h 3"/>
                  <a:gd name="T8" fmla="*/ 3 w 3"/>
                  <a:gd name="T9" fmla="*/ 0 h 3"/>
                  <a:gd name="T10" fmla="*/ 3 w 3"/>
                  <a:gd name="T11" fmla="*/ 1 h 3"/>
                  <a:gd name="T12" fmla="*/ 3 w 3"/>
                  <a:gd name="T13" fmla="*/ 1 h 3"/>
                  <a:gd name="T14" fmla="*/ 3 w 3"/>
                  <a:gd name="T15" fmla="*/ 2 h 3"/>
                  <a:gd name="T16" fmla="*/ 3 w 3"/>
                  <a:gd name="T17" fmla="*/ 3 h 3"/>
                  <a:gd name="T18" fmla="*/ 3 w 3"/>
                  <a:gd name="T19" fmla="*/ 3 h 3"/>
                  <a:gd name="T20" fmla="*/ 3 w 3"/>
                  <a:gd name="T21" fmla="*/ 3 h 3"/>
                  <a:gd name="T22" fmla="*/ 2 w 3"/>
                  <a:gd name="T23" fmla="*/ 3 h 3"/>
                  <a:gd name="T24" fmla="*/ 2 w 3"/>
                  <a:gd name="T25" fmla="*/ 3 h 3"/>
                  <a:gd name="T26" fmla="*/ 2 w 3"/>
                  <a:gd name="T27" fmla="*/ 3 h 3"/>
                  <a:gd name="T28" fmla="*/ 2 w 3"/>
                  <a:gd name="T29" fmla="*/ 3 h 3"/>
                  <a:gd name="T30" fmla="*/ 2 w 3"/>
                  <a:gd name="T31" fmla="*/ 3 h 3"/>
                  <a:gd name="T32" fmla="*/ 2 w 3"/>
                  <a:gd name="T33" fmla="*/ 3 h 3"/>
                  <a:gd name="T34" fmla="*/ 1 w 3"/>
                  <a:gd name="T35" fmla="*/ 3 h 3"/>
                  <a:gd name="T36" fmla="*/ 1 w 3"/>
                  <a:gd name="T37" fmla="*/ 3 h 3"/>
                  <a:gd name="T38" fmla="*/ 0 w 3"/>
                  <a:gd name="T39" fmla="*/ 3 h 3"/>
                  <a:gd name="T40" fmla="*/ 0 w 3"/>
                  <a:gd name="T41" fmla="*/ 3 h 3"/>
                  <a:gd name="T42" fmla="*/ 0 w 3"/>
                  <a:gd name="T43" fmla="*/ 2 h 3"/>
                  <a:gd name="T44" fmla="*/ 0 w 3"/>
                  <a:gd name="T45" fmla="*/ 2 h 3"/>
                  <a:gd name="T46" fmla="*/ 1 w 3"/>
                  <a:gd name="T47" fmla="*/ 2 h 3"/>
                  <a:gd name="T48" fmla="*/ 1 w 3"/>
                  <a:gd name="T49" fmla="*/ 1 h 3"/>
                  <a:gd name="T50" fmla="*/ 2 w 3"/>
                  <a:gd name="T51" fmla="*/ 1 h 3"/>
                  <a:gd name="T52" fmla="*/ 2 w 3"/>
                  <a:gd name="T53" fmla="*/ 1 h 3"/>
                  <a:gd name="T54" fmla="*/ 2 w 3"/>
                  <a:gd name="T55" fmla="*/ 1 h 3"/>
                  <a:gd name="T56" fmla="*/ 2 w 3"/>
                  <a:gd name="T57" fmla="*/ 1 h 3"/>
                  <a:gd name="T58" fmla="*/ 2 w 3"/>
                  <a:gd name="T59" fmla="*/ 1 h 3"/>
                  <a:gd name="T60" fmla="*/ 2 w 3"/>
                  <a:gd name="T61" fmla="*/ 0 h 3"/>
                  <a:gd name="T62" fmla="*/ 1 w 3"/>
                  <a:gd name="T63" fmla="*/ 0 h 3"/>
                  <a:gd name="T64" fmla="*/ 1 w 3"/>
                  <a:gd name="T65" fmla="*/ 1 h 3"/>
                  <a:gd name="T66" fmla="*/ 1 w 3"/>
                  <a:gd name="T67" fmla="*/ 1 h 3"/>
                  <a:gd name="T68" fmla="*/ 1 w 3"/>
                  <a:gd name="T69" fmla="*/ 1 h 3"/>
                  <a:gd name="T70" fmla="*/ 0 w 3"/>
                  <a:gd name="T71" fmla="*/ 0 h 3"/>
                  <a:gd name="T72" fmla="*/ 1 w 3"/>
                  <a:gd name="T73" fmla="*/ 3 h 3"/>
                  <a:gd name="T74" fmla="*/ 2 w 3"/>
                  <a:gd name="T75" fmla="*/ 3 h 3"/>
                  <a:gd name="T76" fmla="*/ 2 w 3"/>
                  <a:gd name="T77" fmla="*/ 3 h 3"/>
                  <a:gd name="T78" fmla="*/ 2 w 3"/>
                  <a:gd name="T79" fmla="*/ 3 h 3"/>
                  <a:gd name="T80" fmla="*/ 2 w 3"/>
                  <a:gd name="T81" fmla="*/ 2 h 3"/>
                  <a:gd name="T82" fmla="*/ 2 w 3"/>
                  <a:gd name="T83" fmla="*/ 2 h 3"/>
                  <a:gd name="T84" fmla="*/ 2 w 3"/>
                  <a:gd name="T85" fmla="*/ 2 h 3"/>
                  <a:gd name="T86" fmla="*/ 2 w 3"/>
                  <a:gd name="T87" fmla="*/ 2 h 3"/>
                  <a:gd name="T88" fmla="*/ 1 w 3"/>
                  <a:gd name="T89" fmla="*/ 2 h 3"/>
                  <a:gd name="T90" fmla="*/ 1 w 3"/>
                  <a:gd name="T91" fmla="*/ 2 h 3"/>
                  <a:gd name="T92" fmla="*/ 1 w 3"/>
                  <a:gd name="T93" fmla="*/ 2 h 3"/>
                  <a:gd name="T94" fmla="*/ 1 w 3"/>
                  <a:gd name="T95" fmla="*/ 2 h 3"/>
                  <a:gd name="T96" fmla="*/ 1 w 3"/>
                  <a:gd name="T97" fmla="*/ 3 h 3"/>
                  <a:gd name="T98" fmla="*/ 1 w 3"/>
                  <a:gd name="T99"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 h="3">
                    <a:moveTo>
                      <a:pt x="0" y="0"/>
                    </a:moveTo>
                    <a:cubicBezTo>
                      <a:pt x="1" y="0"/>
                      <a:pt x="1" y="0"/>
                      <a:pt x="1" y="0"/>
                    </a:cubicBezTo>
                    <a:cubicBezTo>
                      <a:pt x="1" y="0"/>
                      <a:pt x="1" y="0"/>
                      <a:pt x="2" y="0"/>
                    </a:cubicBezTo>
                    <a:cubicBezTo>
                      <a:pt x="2" y="0"/>
                      <a:pt x="2" y="0"/>
                      <a:pt x="2" y="0"/>
                    </a:cubicBezTo>
                    <a:cubicBezTo>
                      <a:pt x="2" y="0"/>
                      <a:pt x="2" y="0"/>
                      <a:pt x="3" y="0"/>
                    </a:cubicBezTo>
                    <a:cubicBezTo>
                      <a:pt x="3" y="0"/>
                      <a:pt x="3" y="1"/>
                      <a:pt x="3" y="1"/>
                    </a:cubicBezTo>
                    <a:cubicBezTo>
                      <a:pt x="3" y="1"/>
                      <a:pt x="3" y="1"/>
                      <a:pt x="3" y="1"/>
                    </a:cubicBezTo>
                    <a:cubicBezTo>
                      <a:pt x="3" y="1"/>
                      <a:pt x="3" y="2"/>
                      <a:pt x="3" y="2"/>
                    </a:cubicBezTo>
                    <a:cubicBezTo>
                      <a:pt x="3" y="2"/>
                      <a:pt x="3" y="2"/>
                      <a:pt x="3" y="3"/>
                    </a:cubicBezTo>
                    <a:cubicBezTo>
                      <a:pt x="3" y="3"/>
                      <a:pt x="3" y="3"/>
                      <a:pt x="3" y="3"/>
                    </a:cubicBezTo>
                    <a:cubicBezTo>
                      <a:pt x="3" y="3"/>
                      <a:pt x="3" y="3"/>
                      <a:pt x="3" y="3"/>
                    </a:cubicBezTo>
                    <a:cubicBezTo>
                      <a:pt x="2" y="3"/>
                      <a:pt x="2" y="3"/>
                      <a:pt x="2" y="3"/>
                    </a:cubicBezTo>
                    <a:cubicBezTo>
                      <a:pt x="2" y="3"/>
                      <a:pt x="2" y="3"/>
                      <a:pt x="2" y="3"/>
                    </a:cubicBezTo>
                    <a:cubicBezTo>
                      <a:pt x="2" y="3"/>
                      <a:pt x="2" y="3"/>
                      <a:pt x="2" y="3"/>
                    </a:cubicBezTo>
                    <a:cubicBezTo>
                      <a:pt x="2" y="3"/>
                      <a:pt x="2" y="3"/>
                      <a:pt x="2" y="3"/>
                    </a:cubicBezTo>
                    <a:cubicBezTo>
                      <a:pt x="2" y="3"/>
                      <a:pt x="2" y="3"/>
                      <a:pt x="2" y="3"/>
                    </a:cubicBezTo>
                    <a:cubicBezTo>
                      <a:pt x="2" y="3"/>
                      <a:pt x="2" y="3"/>
                      <a:pt x="2" y="3"/>
                    </a:cubicBezTo>
                    <a:cubicBezTo>
                      <a:pt x="1" y="3"/>
                      <a:pt x="1" y="3"/>
                      <a:pt x="1" y="3"/>
                    </a:cubicBezTo>
                    <a:cubicBezTo>
                      <a:pt x="1" y="3"/>
                      <a:pt x="1" y="3"/>
                      <a:pt x="1" y="3"/>
                    </a:cubicBezTo>
                    <a:cubicBezTo>
                      <a:pt x="1" y="3"/>
                      <a:pt x="1" y="3"/>
                      <a:pt x="0" y="3"/>
                    </a:cubicBezTo>
                    <a:cubicBezTo>
                      <a:pt x="0" y="3"/>
                      <a:pt x="0" y="3"/>
                      <a:pt x="0" y="3"/>
                    </a:cubicBezTo>
                    <a:cubicBezTo>
                      <a:pt x="0" y="3"/>
                      <a:pt x="0" y="3"/>
                      <a:pt x="0" y="2"/>
                    </a:cubicBezTo>
                    <a:cubicBezTo>
                      <a:pt x="0" y="2"/>
                      <a:pt x="0" y="2"/>
                      <a:pt x="0" y="2"/>
                    </a:cubicBezTo>
                    <a:cubicBezTo>
                      <a:pt x="0" y="2"/>
                      <a:pt x="0" y="2"/>
                      <a:pt x="1" y="2"/>
                    </a:cubicBezTo>
                    <a:cubicBezTo>
                      <a:pt x="1" y="2"/>
                      <a:pt x="1" y="2"/>
                      <a:pt x="1" y="1"/>
                    </a:cubicBezTo>
                    <a:cubicBezTo>
                      <a:pt x="1" y="1"/>
                      <a:pt x="2" y="1"/>
                      <a:pt x="2" y="1"/>
                    </a:cubicBezTo>
                    <a:cubicBezTo>
                      <a:pt x="2" y="1"/>
                      <a:pt x="2" y="1"/>
                      <a:pt x="2" y="1"/>
                    </a:cubicBezTo>
                    <a:cubicBezTo>
                      <a:pt x="2" y="1"/>
                      <a:pt x="2" y="1"/>
                      <a:pt x="2" y="1"/>
                    </a:cubicBezTo>
                    <a:cubicBezTo>
                      <a:pt x="2" y="1"/>
                      <a:pt x="2" y="1"/>
                      <a:pt x="2" y="1"/>
                    </a:cubicBezTo>
                    <a:cubicBezTo>
                      <a:pt x="2" y="1"/>
                      <a:pt x="2" y="1"/>
                      <a:pt x="2" y="1"/>
                    </a:cubicBezTo>
                    <a:cubicBezTo>
                      <a:pt x="2" y="0"/>
                      <a:pt x="2" y="0"/>
                      <a:pt x="2" y="0"/>
                    </a:cubicBezTo>
                    <a:cubicBezTo>
                      <a:pt x="1" y="0"/>
                      <a:pt x="1" y="0"/>
                      <a:pt x="1" y="0"/>
                    </a:cubicBezTo>
                    <a:cubicBezTo>
                      <a:pt x="1" y="0"/>
                      <a:pt x="1" y="0"/>
                      <a:pt x="1" y="1"/>
                    </a:cubicBezTo>
                    <a:cubicBezTo>
                      <a:pt x="1" y="1"/>
                      <a:pt x="1" y="1"/>
                      <a:pt x="1" y="1"/>
                    </a:cubicBezTo>
                    <a:cubicBezTo>
                      <a:pt x="1" y="1"/>
                      <a:pt x="1" y="1"/>
                      <a:pt x="1" y="1"/>
                    </a:cubicBezTo>
                    <a:lnTo>
                      <a:pt x="0" y="0"/>
                    </a:lnTo>
                    <a:close/>
                    <a:moveTo>
                      <a:pt x="1" y="3"/>
                    </a:moveTo>
                    <a:cubicBezTo>
                      <a:pt x="1" y="3"/>
                      <a:pt x="2" y="3"/>
                      <a:pt x="2" y="3"/>
                    </a:cubicBezTo>
                    <a:cubicBezTo>
                      <a:pt x="2" y="3"/>
                      <a:pt x="2" y="3"/>
                      <a:pt x="2" y="3"/>
                    </a:cubicBezTo>
                    <a:cubicBezTo>
                      <a:pt x="2" y="3"/>
                      <a:pt x="2" y="3"/>
                      <a:pt x="2" y="3"/>
                    </a:cubicBezTo>
                    <a:cubicBezTo>
                      <a:pt x="2" y="3"/>
                      <a:pt x="2" y="2"/>
                      <a:pt x="2" y="2"/>
                    </a:cubicBezTo>
                    <a:cubicBezTo>
                      <a:pt x="2" y="2"/>
                      <a:pt x="2" y="2"/>
                      <a:pt x="2" y="2"/>
                    </a:cubicBezTo>
                    <a:cubicBezTo>
                      <a:pt x="2" y="2"/>
                      <a:pt x="2" y="2"/>
                      <a:pt x="2" y="2"/>
                    </a:cubicBezTo>
                    <a:cubicBezTo>
                      <a:pt x="2" y="2"/>
                      <a:pt x="2" y="2"/>
                      <a:pt x="2" y="2"/>
                    </a:cubicBezTo>
                    <a:cubicBezTo>
                      <a:pt x="2" y="2"/>
                      <a:pt x="2" y="2"/>
                      <a:pt x="1" y="2"/>
                    </a:cubicBezTo>
                    <a:cubicBezTo>
                      <a:pt x="1" y="2"/>
                      <a:pt x="1" y="2"/>
                      <a:pt x="1" y="2"/>
                    </a:cubicBezTo>
                    <a:cubicBezTo>
                      <a:pt x="1" y="2"/>
                      <a:pt x="1" y="2"/>
                      <a:pt x="1" y="2"/>
                    </a:cubicBezTo>
                    <a:cubicBezTo>
                      <a:pt x="1" y="2"/>
                      <a:pt x="1" y="2"/>
                      <a:pt x="1" y="2"/>
                    </a:cubicBezTo>
                    <a:cubicBezTo>
                      <a:pt x="1" y="3"/>
                      <a:pt x="1" y="3"/>
                      <a:pt x="1" y="3"/>
                    </a:cubicBezTo>
                    <a:cubicBezTo>
                      <a:pt x="1" y="3"/>
                      <a:pt x="1" y="3"/>
                      <a:pt x="1" y="3"/>
                    </a:cubicBezTo>
                    <a:close/>
                  </a:path>
                </a:pathLst>
              </a:custGeom>
              <a:pattFill prst="wdDnDiag">
                <a:fgClr>
                  <a:srgbClr val="B8E1D0"/>
                </a:fgClr>
                <a:bgClr>
                  <a:schemeClr val="bg1"/>
                </a:bgClr>
              </a:patt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89" name="Freeform 1733">
                <a:extLst>
                  <a:ext uri="{FF2B5EF4-FFF2-40B4-BE49-F238E27FC236}">
                    <a16:creationId xmlns:a16="http://schemas.microsoft.com/office/drawing/2014/main" id="{539ACD9A-FBC7-4AC3-A77E-FD8B5658C087}"/>
                  </a:ext>
                </a:extLst>
              </p:cNvPr>
              <p:cNvSpPr>
                <a:spLocks noEditPoints="1"/>
              </p:cNvSpPr>
              <p:nvPr/>
            </p:nvSpPr>
            <p:spPr bwMode="auto">
              <a:xfrm>
                <a:off x="7450402" y="2752817"/>
                <a:ext cx="1588" cy="4763"/>
              </a:xfrm>
              <a:custGeom>
                <a:avLst/>
                <a:gdLst>
                  <a:gd name="T0" fmla="*/ 0 w 1"/>
                  <a:gd name="T1" fmla="*/ 0 h 4"/>
                  <a:gd name="T2" fmla="*/ 0 w 1"/>
                  <a:gd name="T3" fmla="*/ 0 h 4"/>
                  <a:gd name="T4" fmla="*/ 0 w 1"/>
                  <a:gd name="T5" fmla="*/ 0 h 4"/>
                  <a:gd name="T6" fmla="*/ 0 w 1"/>
                  <a:gd name="T7" fmla="*/ 0 h 4"/>
                  <a:gd name="T8" fmla="*/ 1 w 1"/>
                  <a:gd name="T9" fmla="*/ 0 h 4"/>
                  <a:gd name="T10" fmla="*/ 0 w 1"/>
                  <a:gd name="T11" fmla="*/ 0 h 4"/>
                  <a:gd name="T12" fmla="*/ 0 w 1"/>
                  <a:gd name="T13" fmla="*/ 0 h 4"/>
                  <a:gd name="T14" fmla="*/ 0 w 1"/>
                  <a:gd name="T15" fmla="*/ 0 h 4"/>
                  <a:gd name="T16" fmla="*/ 0 w 1"/>
                  <a:gd name="T17" fmla="*/ 0 h 4"/>
                  <a:gd name="T18" fmla="*/ 0 w 1"/>
                  <a:gd name="T19" fmla="*/ 1 h 4"/>
                  <a:gd name="T20" fmla="*/ 0 w 1"/>
                  <a:gd name="T21" fmla="*/ 1 h 4"/>
                  <a:gd name="T22" fmla="*/ 0 w 1"/>
                  <a:gd name="T23" fmla="*/ 4 h 4"/>
                  <a:gd name="T24" fmla="*/ 0 w 1"/>
                  <a:gd name="T25" fmla="*/ 4 h 4"/>
                  <a:gd name="T26" fmla="*/ 0 w 1"/>
                  <a:gd name="T27" fmla="*/ 1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 h="4">
                    <a:moveTo>
                      <a:pt x="0" y="0"/>
                    </a:moveTo>
                    <a:cubicBezTo>
                      <a:pt x="0" y="0"/>
                      <a:pt x="0" y="0"/>
                      <a:pt x="0" y="0"/>
                    </a:cubicBezTo>
                    <a:cubicBezTo>
                      <a:pt x="0" y="0"/>
                      <a:pt x="0" y="0"/>
                      <a:pt x="0" y="0"/>
                    </a:cubicBezTo>
                    <a:cubicBezTo>
                      <a:pt x="0" y="0"/>
                      <a:pt x="0" y="0"/>
                      <a:pt x="0" y="0"/>
                    </a:cubicBezTo>
                    <a:cubicBezTo>
                      <a:pt x="0" y="0"/>
                      <a:pt x="1" y="0"/>
                      <a:pt x="1" y="0"/>
                    </a:cubicBezTo>
                    <a:cubicBezTo>
                      <a:pt x="1" y="0"/>
                      <a:pt x="0" y="0"/>
                      <a:pt x="0" y="0"/>
                    </a:cubicBezTo>
                    <a:cubicBezTo>
                      <a:pt x="0" y="0"/>
                      <a:pt x="0" y="0"/>
                      <a:pt x="0" y="0"/>
                    </a:cubicBezTo>
                    <a:cubicBezTo>
                      <a:pt x="0" y="0"/>
                      <a:pt x="0" y="0"/>
                      <a:pt x="0" y="0"/>
                    </a:cubicBezTo>
                    <a:cubicBezTo>
                      <a:pt x="0" y="0"/>
                      <a:pt x="0" y="0"/>
                      <a:pt x="0" y="0"/>
                    </a:cubicBezTo>
                    <a:close/>
                    <a:moveTo>
                      <a:pt x="0" y="1"/>
                    </a:moveTo>
                    <a:cubicBezTo>
                      <a:pt x="0" y="1"/>
                      <a:pt x="0" y="1"/>
                      <a:pt x="0" y="1"/>
                    </a:cubicBezTo>
                    <a:cubicBezTo>
                      <a:pt x="0" y="4"/>
                      <a:pt x="0" y="4"/>
                      <a:pt x="0" y="4"/>
                    </a:cubicBezTo>
                    <a:cubicBezTo>
                      <a:pt x="0" y="4"/>
                      <a:pt x="0" y="4"/>
                      <a:pt x="0" y="4"/>
                    </a:cubicBezTo>
                    <a:lnTo>
                      <a:pt x="0" y="1"/>
                    </a:ln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90" name="Freeform 1734">
                <a:extLst>
                  <a:ext uri="{FF2B5EF4-FFF2-40B4-BE49-F238E27FC236}">
                    <a16:creationId xmlns:a16="http://schemas.microsoft.com/office/drawing/2014/main" id="{CF4083CA-CFC6-4958-8698-C000393279BA}"/>
                  </a:ext>
                </a:extLst>
              </p:cNvPr>
              <p:cNvSpPr>
                <a:spLocks/>
              </p:cNvSpPr>
              <p:nvPr/>
            </p:nvSpPr>
            <p:spPr bwMode="auto">
              <a:xfrm>
                <a:off x="7451989" y="2752817"/>
                <a:ext cx="6350" cy="4763"/>
              </a:xfrm>
              <a:custGeom>
                <a:avLst/>
                <a:gdLst>
                  <a:gd name="T0" fmla="*/ 2 w 4"/>
                  <a:gd name="T1" fmla="*/ 0 h 3"/>
                  <a:gd name="T2" fmla="*/ 2 w 4"/>
                  <a:gd name="T3" fmla="*/ 2 h 3"/>
                  <a:gd name="T4" fmla="*/ 3 w 4"/>
                  <a:gd name="T5" fmla="*/ 3 h 3"/>
                  <a:gd name="T6" fmla="*/ 3 w 4"/>
                  <a:gd name="T7" fmla="*/ 3 h 3"/>
                  <a:gd name="T8" fmla="*/ 3 w 4"/>
                  <a:gd name="T9" fmla="*/ 2 h 3"/>
                  <a:gd name="T10" fmla="*/ 3 w 4"/>
                  <a:gd name="T11" fmla="*/ 0 h 3"/>
                  <a:gd name="T12" fmla="*/ 4 w 4"/>
                  <a:gd name="T13" fmla="*/ 0 h 3"/>
                  <a:gd name="T14" fmla="*/ 3 w 4"/>
                  <a:gd name="T15" fmla="*/ 3 h 3"/>
                  <a:gd name="T16" fmla="*/ 3 w 4"/>
                  <a:gd name="T17" fmla="*/ 3 h 3"/>
                  <a:gd name="T18" fmla="*/ 2 w 4"/>
                  <a:gd name="T19" fmla="*/ 1 h 3"/>
                  <a:gd name="T20" fmla="*/ 2 w 4"/>
                  <a:gd name="T21" fmla="*/ 1 h 3"/>
                  <a:gd name="T22" fmla="*/ 1 w 4"/>
                  <a:gd name="T23" fmla="*/ 1 h 3"/>
                  <a:gd name="T24" fmla="*/ 1 w 4"/>
                  <a:gd name="T25" fmla="*/ 1 h 3"/>
                  <a:gd name="T26" fmla="*/ 1 w 4"/>
                  <a:gd name="T27" fmla="*/ 3 h 3"/>
                  <a:gd name="T28" fmla="*/ 1 w 4"/>
                  <a:gd name="T29" fmla="*/ 3 h 3"/>
                  <a:gd name="T30" fmla="*/ 0 w 4"/>
                  <a:gd name="T31" fmla="*/ 0 h 3"/>
                  <a:gd name="T32" fmla="*/ 1 w 4"/>
                  <a:gd name="T33" fmla="*/ 0 h 3"/>
                  <a:gd name="T34" fmla="*/ 1 w 4"/>
                  <a:gd name="T35" fmla="*/ 2 h 3"/>
                  <a:gd name="T36" fmla="*/ 1 w 4"/>
                  <a:gd name="T37" fmla="*/ 3 h 3"/>
                  <a:gd name="T38" fmla="*/ 1 w 4"/>
                  <a:gd name="T39" fmla="*/ 3 h 3"/>
                  <a:gd name="T40" fmla="*/ 1 w 4"/>
                  <a:gd name="T41" fmla="*/ 2 h 3"/>
                  <a:gd name="T42" fmla="*/ 1 w 4"/>
                  <a:gd name="T43" fmla="*/ 0 h 3"/>
                  <a:gd name="T44" fmla="*/ 2 w 4"/>
                  <a:gd name="T45"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 h="3">
                    <a:moveTo>
                      <a:pt x="2" y="0"/>
                    </a:moveTo>
                    <a:lnTo>
                      <a:pt x="2" y="2"/>
                    </a:lnTo>
                    <a:lnTo>
                      <a:pt x="3" y="3"/>
                    </a:lnTo>
                    <a:lnTo>
                      <a:pt x="3" y="3"/>
                    </a:lnTo>
                    <a:lnTo>
                      <a:pt x="3" y="2"/>
                    </a:lnTo>
                    <a:lnTo>
                      <a:pt x="3" y="0"/>
                    </a:lnTo>
                    <a:lnTo>
                      <a:pt x="4" y="0"/>
                    </a:lnTo>
                    <a:lnTo>
                      <a:pt x="3" y="3"/>
                    </a:lnTo>
                    <a:lnTo>
                      <a:pt x="3" y="3"/>
                    </a:lnTo>
                    <a:lnTo>
                      <a:pt x="2" y="1"/>
                    </a:lnTo>
                    <a:lnTo>
                      <a:pt x="2" y="1"/>
                    </a:lnTo>
                    <a:lnTo>
                      <a:pt x="1" y="1"/>
                    </a:lnTo>
                    <a:lnTo>
                      <a:pt x="1" y="1"/>
                    </a:lnTo>
                    <a:lnTo>
                      <a:pt x="1" y="3"/>
                    </a:lnTo>
                    <a:lnTo>
                      <a:pt x="1" y="3"/>
                    </a:lnTo>
                    <a:lnTo>
                      <a:pt x="0" y="0"/>
                    </a:lnTo>
                    <a:lnTo>
                      <a:pt x="1" y="0"/>
                    </a:lnTo>
                    <a:lnTo>
                      <a:pt x="1" y="2"/>
                    </a:lnTo>
                    <a:lnTo>
                      <a:pt x="1" y="3"/>
                    </a:lnTo>
                    <a:lnTo>
                      <a:pt x="1" y="3"/>
                    </a:lnTo>
                    <a:lnTo>
                      <a:pt x="1" y="2"/>
                    </a:lnTo>
                    <a:lnTo>
                      <a:pt x="1" y="0"/>
                    </a:lnTo>
                    <a:lnTo>
                      <a:pt x="2" y="0"/>
                    </a:ln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91" name="Freeform 1735">
                <a:extLst>
                  <a:ext uri="{FF2B5EF4-FFF2-40B4-BE49-F238E27FC236}">
                    <a16:creationId xmlns:a16="http://schemas.microsoft.com/office/drawing/2014/main" id="{AF9BB34F-70DF-47EC-BBAE-402695341B08}"/>
                  </a:ext>
                </a:extLst>
              </p:cNvPr>
              <p:cNvSpPr>
                <a:spLocks noEditPoints="1"/>
              </p:cNvSpPr>
              <p:nvPr/>
            </p:nvSpPr>
            <p:spPr bwMode="auto">
              <a:xfrm>
                <a:off x="7458340" y="2752817"/>
                <a:ext cx="3175" cy="4763"/>
              </a:xfrm>
              <a:custGeom>
                <a:avLst/>
                <a:gdLst>
                  <a:gd name="T0" fmla="*/ 0 w 3"/>
                  <a:gd name="T1" fmla="*/ 0 h 3"/>
                  <a:gd name="T2" fmla="*/ 1 w 3"/>
                  <a:gd name="T3" fmla="*/ 0 h 3"/>
                  <a:gd name="T4" fmla="*/ 2 w 3"/>
                  <a:gd name="T5" fmla="*/ 0 h 3"/>
                  <a:gd name="T6" fmla="*/ 2 w 3"/>
                  <a:gd name="T7" fmla="*/ 0 h 3"/>
                  <a:gd name="T8" fmla="*/ 3 w 3"/>
                  <a:gd name="T9" fmla="*/ 0 h 3"/>
                  <a:gd name="T10" fmla="*/ 3 w 3"/>
                  <a:gd name="T11" fmla="*/ 1 h 3"/>
                  <a:gd name="T12" fmla="*/ 3 w 3"/>
                  <a:gd name="T13" fmla="*/ 1 h 3"/>
                  <a:gd name="T14" fmla="*/ 3 w 3"/>
                  <a:gd name="T15" fmla="*/ 2 h 3"/>
                  <a:gd name="T16" fmla="*/ 3 w 3"/>
                  <a:gd name="T17" fmla="*/ 3 h 3"/>
                  <a:gd name="T18" fmla="*/ 3 w 3"/>
                  <a:gd name="T19" fmla="*/ 3 h 3"/>
                  <a:gd name="T20" fmla="*/ 3 w 3"/>
                  <a:gd name="T21" fmla="*/ 3 h 3"/>
                  <a:gd name="T22" fmla="*/ 2 w 3"/>
                  <a:gd name="T23" fmla="*/ 3 h 3"/>
                  <a:gd name="T24" fmla="*/ 2 w 3"/>
                  <a:gd name="T25" fmla="*/ 3 h 3"/>
                  <a:gd name="T26" fmla="*/ 2 w 3"/>
                  <a:gd name="T27" fmla="*/ 3 h 3"/>
                  <a:gd name="T28" fmla="*/ 2 w 3"/>
                  <a:gd name="T29" fmla="*/ 3 h 3"/>
                  <a:gd name="T30" fmla="*/ 2 w 3"/>
                  <a:gd name="T31" fmla="*/ 3 h 3"/>
                  <a:gd name="T32" fmla="*/ 2 w 3"/>
                  <a:gd name="T33" fmla="*/ 3 h 3"/>
                  <a:gd name="T34" fmla="*/ 1 w 3"/>
                  <a:gd name="T35" fmla="*/ 3 h 3"/>
                  <a:gd name="T36" fmla="*/ 1 w 3"/>
                  <a:gd name="T37" fmla="*/ 3 h 3"/>
                  <a:gd name="T38" fmla="*/ 1 w 3"/>
                  <a:gd name="T39" fmla="*/ 3 h 3"/>
                  <a:gd name="T40" fmla="*/ 0 w 3"/>
                  <a:gd name="T41" fmla="*/ 3 h 3"/>
                  <a:gd name="T42" fmla="*/ 0 w 3"/>
                  <a:gd name="T43" fmla="*/ 2 h 3"/>
                  <a:gd name="T44" fmla="*/ 0 w 3"/>
                  <a:gd name="T45" fmla="*/ 2 h 3"/>
                  <a:gd name="T46" fmla="*/ 1 w 3"/>
                  <a:gd name="T47" fmla="*/ 2 h 3"/>
                  <a:gd name="T48" fmla="*/ 1 w 3"/>
                  <a:gd name="T49" fmla="*/ 1 h 3"/>
                  <a:gd name="T50" fmla="*/ 2 w 3"/>
                  <a:gd name="T51" fmla="*/ 1 h 3"/>
                  <a:gd name="T52" fmla="*/ 2 w 3"/>
                  <a:gd name="T53" fmla="*/ 1 h 3"/>
                  <a:gd name="T54" fmla="*/ 2 w 3"/>
                  <a:gd name="T55" fmla="*/ 1 h 3"/>
                  <a:gd name="T56" fmla="*/ 2 w 3"/>
                  <a:gd name="T57" fmla="*/ 1 h 3"/>
                  <a:gd name="T58" fmla="*/ 2 w 3"/>
                  <a:gd name="T59" fmla="*/ 1 h 3"/>
                  <a:gd name="T60" fmla="*/ 2 w 3"/>
                  <a:gd name="T61" fmla="*/ 0 h 3"/>
                  <a:gd name="T62" fmla="*/ 1 w 3"/>
                  <a:gd name="T63" fmla="*/ 0 h 3"/>
                  <a:gd name="T64" fmla="*/ 1 w 3"/>
                  <a:gd name="T65" fmla="*/ 1 h 3"/>
                  <a:gd name="T66" fmla="*/ 1 w 3"/>
                  <a:gd name="T67" fmla="*/ 1 h 3"/>
                  <a:gd name="T68" fmla="*/ 1 w 3"/>
                  <a:gd name="T69" fmla="*/ 1 h 3"/>
                  <a:gd name="T70" fmla="*/ 0 w 3"/>
                  <a:gd name="T71" fmla="*/ 0 h 3"/>
                  <a:gd name="T72" fmla="*/ 1 w 3"/>
                  <a:gd name="T73" fmla="*/ 3 h 3"/>
                  <a:gd name="T74" fmla="*/ 2 w 3"/>
                  <a:gd name="T75" fmla="*/ 3 h 3"/>
                  <a:gd name="T76" fmla="*/ 2 w 3"/>
                  <a:gd name="T77" fmla="*/ 3 h 3"/>
                  <a:gd name="T78" fmla="*/ 2 w 3"/>
                  <a:gd name="T79" fmla="*/ 3 h 3"/>
                  <a:gd name="T80" fmla="*/ 2 w 3"/>
                  <a:gd name="T81" fmla="*/ 2 h 3"/>
                  <a:gd name="T82" fmla="*/ 2 w 3"/>
                  <a:gd name="T83" fmla="*/ 2 h 3"/>
                  <a:gd name="T84" fmla="*/ 2 w 3"/>
                  <a:gd name="T85" fmla="*/ 2 h 3"/>
                  <a:gd name="T86" fmla="*/ 2 w 3"/>
                  <a:gd name="T87" fmla="*/ 2 h 3"/>
                  <a:gd name="T88" fmla="*/ 1 w 3"/>
                  <a:gd name="T89" fmla="*/ 2 h 3"/>
                  <a:gd name="T90" fmla="*/ 1 w 3"/>
                  <a:gd name="T91" fmla="*/ 2 h 3"/>
                  <a:gd name="T92" fmla="*/ 1 w 3"/>
                  <a:gd name="T93" fmla="*/ 2 h 3"/>
                  <a:gd name="T94" fmla="*/ 1 w 3"/>
                  <a:gd name="T95" fmla="*/ 2 h 3"/>
                  <a:gd name="T96" fmla="*/ 1 w 3"/>
                  <a:gd name="T97" fmla="*/ 3 h 3"/>
                  <a:gd name="T98" fmla="*/ 1 w 3"/>
                  <a:gd name="T99"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 h="3">
                    <a:moveTo>
                      <a:pt x="0" y="0"/>
                    </a:moveTo>
                    <a:cubicBezTo>
                      <a:pt x="1" y="0"/>
                      <a:pt x="1" y="0"/>
                      <a:pt x="1" y="0"/>
                    </a:cubicBezTo>
                    <a:cubicBezTo>
                      <a:pt x="1" y="0"/>
                      <a:pt x="1" y="0"/>
                      <a:pt x="2" y="0"/>
                    </a:cubicBezTo>
                    <a:cubicBezTo>
                      <a:pt x="2" y="0"/>
                      <a:pt x="2" y="0"/>
                      <a:pt x="2" y="0"/>
                    </a:cubicBezTo>
                    <a:cubicBezTo>
                      <a:pt x="2" y="0"/>
                      <a:pt x="3" y="0"/>
                      <a:pt x="3" y="0"/>
                    </a:cubicBezTo>
                    <a:cubicBezTo>
                      <a:pt x="3" y="0"/>
                      <a:pt x="3" y="1"/>
                      <a:pt x="3" y="1"/>
                    </a:cubicBezTo>
                    <a:cubicBezTo>
                      <a:pt x="3" y="1"/>
                      <a:pt x="3" y="1"/>
                      <a:pt x="3" y="1"/>
                    </a:cubicBezTo>
                    <a:cubicBezTo>
                      <a:pt x="3" y="1"/>
                      <a:pt x="3" y="2"/>
                      <a:pt x="3" y="2"/>
                    </a:cubicBezTo>
                    <a:cubicBezTo>
                      <a:pt x="3" y="2"/>
                      <a:pt x="3" y="2"/>
                      <a:pt x="3" y="3"/>
                    </a:cubicBezTo>
                    <a:cubicBezTo>
                      <a:pt x="3" y="3"/>
                      <a:pt x="3" y="3"/>
                      <a:pt x="3" y="3"/>
                    </a:cubicBezTo>
                    <a:cubicBezTo>
                      <a:pt x="3" y="3"/>
                      <a:pt x="3" y="3"/>
                      <a:pt x="3" y="3"/>
                    </a:cubicBezTo>
                    <a:cubicBezTo>
                      <a:pt x="2" y="3"/>
                      <a:pt x="2" y="3"/>
                      <a:pt x="2" y="3"/>
                    </a:cubicBezTo>
                    <a:cubicBezTo>
                      <a:pt x="2" y="3"/>
                      <a:pt x="2" y="3"/>
                      <a:pt x="2" y="3"/>
                    </a:cubicBezTo>
                    <a:cubicBezTo>
                      <a:pt x="2" y="3"/>
                      <a:pt x="2" y="3"/>
                      <a:pt x="2" y="3"/>
                    </a:cubicBezTo>
                    <a:cubicBezTo>
                      <a:pt x="2" y="3"/>
                      <a:pt x="2" y="3"/>
                      <a:pt x="2" y="3"/>
                    </a:cubicBezTo>
                    <a:cubicBezTo>
                      <a:pt x="2" y="3"/>
                      <a:pt x="2" y="3"/>
                      <a:pt x="2" y="3"/>
                    </a:cubicBezTo>
                    <a:cubicBezTo>
                      <a:pt x="2" y="3"/>
                      <a:pt x="2" y="3"/>
                      <a:pt x="2" y="3"/>
                    </a:cubicBezTo>
                    <a:cubicBezTo>
                      <a:pt x="1" y="3"/>
                      <a:pt x="1" y="3"/>
                      <a:pt x="1" y="3"/>
                    </a:cubicBezTo>
                    <a:cubicBezTo>
                      <a:pt x="1" y="3"/>
                      <a:pt x="1" y="3"/>
                      <a:pt x="1" y="3"/>
                    </a:cubicBezTo>
                    <a:cubicBezTo>
                      <a:pt x="1" y="3"/>
                      <a:pt x="1" y="3"/>
                      <a:pt x="1" y="3"/>
                    </a:cubicBezTo>
                    <a:cubicBezTo>
                      <a:pt x="0" y="3"/>
                      <a:pt x="0" y="3"/>
                      <a:pt x="0" y="3"/>
                    </a:cubicBezTo>
                    <a:cubicBezTo>
                      <a:pt x="0" y="3"/>
                      <a:pt x="0" y="3"/>
                      <a:pt x="0" y="2"/>
                    </a:cubicBezTo>
                    <a:cubicBezTo>
                      <a:pt x="0" y="2"/>
                      <a:pt x="0" y="2"/>
                      <a:pt x="0" y="2"/>
                    </a:cubicBezTo>
                    <a:cubicBezTo>
                      <a:pt x="0" y="2"/>
                      <a:pt x="1" y="2"/>
                      <a:pt x="1" y="2"/>
                    </a:cubicBezTo>
                    <a:cubicBezTo>
                      <a:pt x="1" y="2"/>
                      <a:pt x="1" y="2"/>
                      <a:pt x="1" y="1"/>
                    </a:cubicBezTo>
                    <a:cubicBezTo>
                      <a:pt x="1" y="1"/>
                      <a:pt x="2" y="1"/>
                      <a:pt x="2" y="1"/>
                    </a:cubicBezTo>
                    <a:cubicBezTo>
                      <a:pt x="2" y="1"/>
                      <a:pt x="2" y="1"/>
                      <a:pt x="2" y="1"/>
                    </a:cubicBezTo>
                    <a:cubicBezTo>
                      <a:pt x="2" y="1"/>
                      <a:pt x="2" y="1"/>
                      <a:pt x="2" y="1"/>
                    </a:cubicBezTo>
                    <a:cubicBezTo>
                      <a:pt x="2" y="1"/>
                      <a:pt x="2" y="1"/>
                      <a:pt x="2" y="1"/>
                    </a:cubicBezTo>
                    <a:cubicBezTo>
                      <a:pt x="2" y="1"/>
                      <a:pt x="2" y="1"/>
                      <a:pt x="2" y="1"/>
                    </a:cubicBezTo>
                    <a:cubicBezTo>
                      <a:pt x="2" y="0"/>
                      <a:pt x="2" y="0"/>
                      <a:pt x="2" y="0"/>
                    </a:cubicBezTo>
                    <a:cubicBezTo>
                      <a:pt x="2" y="0"/>
                      <a:pt x="1" y="0"/>
                      <a:pt x="1" y="0"/>
                    </a:cubicBezTo>
                    <a:cubicBezTo>
                      <a:pt x="1" y="0"/>
                      <a:pt x="1" y="0"/>
                      <a:pt x="1" y="1"/>
                    </a:cubicBezTo>
                    <a:cubicBezTo>
                      <a:pt x="1" y="1"/>
                      <a:pt x="1" y="1"/>
                      <a:pt x="1" y="1"/>
                    </a:cubicBezTo>
                    <a:cubicBezTo>
                      <a:pt x="1" y="1"/>
                      <a:pt x="1" y="1"/>
                      <a:pt x="1" y="1"/>
                    </a:cubicBezTo>
                    <a:lnTo>
                      <a:pt x="0" y="0"/>
                    </a:lnTo>
                    <a:close/>
                    <a:moveTo>
                      <a:pt x="1" y="3"/>
                    </a:moveTo>
                    <a:cubicBezTo>
                      <a:pt x="1" y="3"/>
                      <a:pt x="2" y="3"/>
                      <a:pt x="2" y="3"/>
                    </a:cubicBezTo>
                    <a:cubicBezTo>
                      <a:pt x="2" y="3"/>
                      <a:pt x="2" y="3"/>
                      <a:pt x="2" y="3"/>
                    </a:cubicBezTo>
                    <a:cubicBezTo>
                      <a:pt x="2" y="3"/>
                      <a:pt x="2" y="3"/>
                      <a:pt x="2" y="3"/>
                    </a:cubicBezTo>
                    <a:cubicBezTo>
                      <a:pt x="2" y="3"/>
                      <a:pt x="2" y="2"/>
                      <a:pt x="2" y="2"/>
                    </a:cubicBezTo>
                    <a:cubicBezTo>
                      <a:pt x="2" y="2"/>
                      <a:pt x="2" y="2"/>
                      <a:pt x="2" y="2"/>
                    </a:cubicBezTo>
                    <a:cubicBezTo>
                      <a:pt x="2" y="2"/>
                      <a:pt x="2" y="2"/>
                      <a:pt x="2" y="2"/>
                    </a:cubicBezTo>
                    <a:cubicBezTo>
                      <a:pt x="2" y="2"/>
                      <a:pt x="2" y="2"/>
                      <a:pt x="2" y="2"/>
                    </a:cubicBezTo>
                    <a:cubicBezTo>
                      <a:pt x="2" y="2"/>
                      <a:pt x="2" y="2"/>
                      <a:pt x="1" y="2"/>
                    </a:cubicBezTo>
                    <a:cubicBezTo>
                      <a:pt x="1" y="2"/>
                      <a:pt x="1" y="2"/>
                      <a:pt x="1" y="2"/>
                    </a:cubicBezTo>
                    <a:cubicBezTo>
                      <a:pt x="1" y="2"/>
                      <a:pt x="1" y="2"/>
                      <a:pt x="1" y="2"/>
                    </a:cubicBezTo>
                    <a:cubicBezTo>
                      <a:pt x="1" y="2"/>
                      <a:pt x="1" y="2"/>
                      <a:pt x="1" y="2"/>
                    </a:cubicBezTo>
                    <a:cubicBezTo>
                      <a:pt x="1" y="3"/>
                      <a:pt x="1" y="3"/>
                      <a:pt x="1" y="3"/>
                    </a:cubicBezTo>
                    <a:cubicBezTo>
                      <a:pt x="1" y="3"/>
                      <a:pt x="1" y="3"/>
                      <a:pt x="1" y="3"/>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92" name="Freeform 1736">
                <a:extLst>
                  <a:ext uri="{FF2B5EF4-FFF2-40B4-BE49-F238E27FC236}">
                    <a16:creationId xmlns:a16="http://schemas.microsoft.com/office/drawing/2014/main" id="{7FB42B66-B72C-4C93-9267-A51D00B0F9D3}"/>
                  </a:ext>
                </a:extLst>
              </p:cNvPr>
              <p:cNvSpPr>
                <a:spLocks/>
              </p:cNvSpPr>
              <p:nvPr/>
            </p:nvSpPr>
            <p:spPr bwMode="auto">
              <a:xfrm>
                <a:off x="7463102" y="2752817"/>
                <a:ext cx="3175" cy="4763"/>
              </a:xfrm>
              <a:custGeom>
                <a:avLst/>
                <a:gdLst>
                  <a:gd name="T0" fmla="*/ 2 w 2"/>
                  <a:gd name="T1" fmla="*/ 3 h 3"/>
                  <a:gd name="T2" fmla="*/ 2 w 2"/>
                  <a:gd name="T3" fmla="*/ 1 h 3"/>
                  <a:gd name="T4" fmla="*/ 2 w 2"/>
                  <a:gd name="T5" fmla="*/ 1 h 3"/>
                  <a:gd name="T6" fmla="*/ 1 w 2"/>
                  <a:gd name="T7" fmla="*/ 0 h 3"/>
                  <a:gd name="T8" fmla="*/ 1 w 2"/>
                  <a:gd name="T9" fmla="*/ 1 h 3"/>
                  <a:gd name="T10" fmla="*/ 0 w 2"/>
                  <a:gd name="T11" fmla="*/ 1 h 3"/>
                  <a:gd name="T12" fmla="*/ 0 w 2"/>
                  <a:gd name="T13" fmla="*/ 3 h 3"/>
                  <a:gd name="T14" fmla="*/ 0 w 2"/>
                  <a:gd name="T15" fmla="*/ 3 h 3"/>
                  <a:gd name="T16" fmla="*/ 0 w 2"/>
                  <a:gd name="T17" fmla="*/ 0 h 3"/>
                  <a:gd name="T18" fmla="*/ 0 w 2"/>
                  <a:gd name="T19" fmla="*/ 0 h 3"/>
                  <a:gd name="T20" fmla="*/ 0 w 2"/>
                  <a:gd name="T21" fmla="*/ 0 h 3"/>
                  <a:gd name="T22" fmla="*/ 0 w 2"/>
                  <a:gd name="T23" fmla="*/ 0 h 3"/>
                  <a:gd name="T24" fmla="*/ 1 w 2"/>
                  <a:gd name="T25" fmla="*/ 0 h 3"/>
                  <a:gd name="T26" fmla="*/ 1 w 2"/>
                  <a:gd name="T27" fmla="*/ 0 h 3"/>
                  <a:gd name="T28" fmla="*/ 2 w 2"/>
                  <a:gd name="T29" fmla="*/ 0 h 3"/>
                  <a:gd name="T30" fmla="*/ 2 w 2"/>
                  <a:gd name="T31" fmla="*/ 0 h 3"/>
                  <a:gd name="T32" fmla="*/ 2 w 2"/>
                  <a:gd name="T33" fmla="*/ 1 h 3"/>
                  <a:gd name="T34" fmla="*/ 2 w 2"/>
                  <a:gd name="T35" fmla="*/ 1 h 3"/>
                  <a:gd name="T36" fmla="*/ 2 w 2"/>
                  <a:gd name="T37"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 h="3">
                    <a:moveTo>
                      <a:pt x="2" y="3"/>
                    </a:moveTo>
                    <a:cubicBezTo>
                      <a:pt x="2" y="1"/>
                      <a:pt x="2" y="1"/>
                      <a:pt x="2" y="1"/>
                    </a:cubicBezTo>
                    <a:cubicBezTo>
                      <a:pt x="2" y="1"/>
                      <a:pt x="2" y="1"/>
                      <a:pt x="2" y="1"/>
                    </a:cubicBezTo>
                    <a:cubicBezTo>
                      <a:pt x="2" y="0"/>
                      <a:pt x="2" y="0"/>
                      <a:pt x="1" y="0"/>
                    </a:cubicBezTo>
                    <a:cubicBezTo>
                      <a:pt x="1" y="0"/>
                      <a:pt x="1" y="0"/>
                      <a:pt x="1" y="1"/>
                    </a:cubicBezTo>
                    <a:cubicBezTo>
                      <a:pt x="1" y="1"/>
                      <a:pt x="0" y="1"/>
                      <a:pt x="0" y="1"/>
                    </a:cubicBezTo>
                    <a:cubicBezTo>
                      <a:pt x="0" y="3"/>
                      <a:pt x="0" y="3"/>
                      <a:pt x="0" y="3"/>
                    </a:cubicBezTo>
                    <a:cubicBezTo>
                      <a:pt x="0" y="3"/>
                      <a:pt x="0" y="3"/>
                      <a:pt x="0" y="3"/>
                    </a:cubicBezTo>
                    <a:cubicBezTo>
                      <a:pt x="0" y="0"/>
                      <a:pt x="0" y="0"/>
                      <a:pt x="0" y="0"/>
                    </a:cubicBezTo>
                    <a:cubicBezTo>
                      <a:pt x="0" y="0"/>
                      <a:pt x="0" y="0"/>
                      <a:pt x="0" y="0"/>
                    </a:cubicBezTo>
                    <a:cubicBezTo>
                      <a:pt x="0" y="0"/>
                      <a:pt x="0" y="0"/>
                      <a:pt x="0" y="0"/>
                    </a:cubicBezTo>
                    <a:cubicBezTo>
                      <a:pt x="0" y="0"/>
                      <a:pt x="0" y="0"/>
                      <a:pt x="0" y="0"/>
                    </a:cubicBezTo>
                    <a:cubicBezTo>
                      <a:pt x="0" y="0"/>
                      <a:pt x="1" y="0"/>
                      <a:pt x="1" y="0"/>
                    </a:cubicBezTo>
                    <a:cubicBezTo>
                      <a:pt x="1" y="0"/>
                      <a:pt x="1" y="0"/>
                      <a:pt x="1" y="0"/>
                    </a:cubicBezTo>
                    <a:cubicBezTo>
                      <a:pt x="2" y="0"/>
                      <a:pt x="2" y="0"/>
                      <a:pt x="2" y="0"/>
                    </a:cubicBezTo>
                    <a:cubicBezTo>
                      <a:pt x="2" y="0"/>
                      <a:pt x="2" y="0"/>
                      <a:pt x="2" y="0"/>
                    </a:cubicBezTo>
                    <a:cubicBezTo>
                      <a:pt x="2" y="0"/>
                      <a:pt x="2" y="0"/>
                      <a:pt x="2" y="1"/>
                    </a:cubicBezTo>
                    <a:cubicBezTo>
                      <a:pt x="2" y="1"/>
                      <a:pt x="2" y="1"/>
                      <a:pt x="2" y="1"/>
                    </a:cubicBezTo>
                    <a:cubicBezTo>
                      <a:pt x="2" y="3"/>
                      <a:pt x="2" y="3"/>
                      <a:pt x="2" y="3"/>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93" name="Freeform 1737">
                <a:extLst>
                  <a:ext uri="{FF2B5EF4-FFF2-40B4-BE49-F238E27FC236}">
                    <a16:creationId xmlns:a16="http://schemas.microsoft.com/office/drawing/2014/main" id="{BFD0F3E3-BE0C-4194-9072-34635F0A73F8}"/>
                  </a:ext>
                </a:extLst>
              </p:cNvPr>
              <p:cNvSpPr>
                <a:spLocks/>
              </p:cNvSpPr>
              <p:nvPr/>
            </p:nvSpPr>
            <p:spPr bwMode="auto">
              <a:xfrm>
                <a:off x="8991919" y="1643117"/>
                <a:ext cx="76203" cy="26988"/>
              </a:xfrm>
              <a:custGeom>
                <a:avLst/>
                <a:gdLst>
                  <a:gd name="T0" fmla="*/ 27 w 59"/>
                  <a:gd name="T1" fmla="*/ 2 h 22"/>
                  <a:gd name="T2" fmla="*/ 5 w 59"/>
                  <a:gd name="T3" fmla="*/ 9 h 22"/>
                  <a:gd name="T4" fmla="*/ 38 w 59"/>
                  <a:gd name="T5" fmla="*/ 16 h 22"/>
                  <a:gd name="T6" fmla="*/ 59 w 59"/>
                  <a:gd name="T7" fmla="*/ 13 h 22"/>
                  <a:gd name="T8" fmla="*/ 27 w 59"/>
                  <a:gd name="T9" fmla="*/ 2 h 22"/>
                </a:gdLst>
                <a:ahLst/>
                <a:cxnLst>
                  <a:cxn ang="0">
                    <a:pos x="T0" y="T1"/>
                  </a:cxn>
                  <a:cxn ang="0">
                    <a:pos x="T2" y="T3"/>
                  </a:cxn>
                  <a:cxn ang="0">
                    <a:pos x="T4" y="T5"/>
                  </a:cxn>
                  <a:cxn ang="0">
                    <a:pos x="T6" y="T7"/>
                  </a:cxn>
                  <a:cxn ang="0">
                    <a:pos x="T8" y="T9"/>
                  </a:cxn>
                </a:cxnLst>
                <a:rect l="0" t="0" r="r" b="b"/>
                <a:pathLst>
                  <a:path w="59" h="22">
                    <a:moveTo>
                      <a:pt x="27" y="2"/>
                    </a:moveTo>
                    <a:cubicBezTo>
                      <a:pt x="23" y="5"/>
                      <a:pt x="0" y="4"/>
                      <a:pt x="5" y="9"/>
                    </a:cubicBezTo>
                    <a:cubicBezTo>
                      <a:pt x="9" y="14"/>
                      <a:pt x="29" y="11"/>
                      <a:pt x="38" y="16"/>
                    </a:cubicBezTo>
                    <a:cubicBezTo>
                      <a:pt x="46" y="22"/>
                      <a:pt x="59" y="17"/>
                      <a:pt x="59" y="13"/>
                    </a:cubicBezTo>
                    <a:cubicBezTo>
                      <a:pt x="59" y="9"/>
                      <a:pt x="30" y="0"/>
                      <a:pt x="27" y="2"/>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94" name="Freeform 1738">
                <a:extLst>
                  <a:ext uri="{FF2B5EF4-FFF2-40B4-BE49-F238E27FC236}">
                    <a16:creationId xmlns:a16="http://schemas.microsoft.com/office/drawing/2014/main" id="{26B1D006-A8BC-44A7-9D11-86AD6B22DA2B}"/>
                  </a:ext>
                </a:extLst>
              </p:cNvPr>
              <p:cNvSpPr>
                <a:spLocks noEditPoints="1"/>
              </p:cNvSpPr>
              <p:nvPr/>
            </p:nvSpPr>
            <p:spPr bwMode="auto">
              <a:xfrm>
                <a:off x="7269420" y="3530718"/>
                <a:ext cx="930308" cy="806477"/>
              </a:xfrm>
              <a:custGeom>
                <a:avLst/>
                <a:gdLst>
                  <a:gd name="T0" fmla="*/ 715 w 725"/>
                  <a:gd name="T1" fmla="*/ 281 h 644"/>
                  <a:gd name="T2" fmla="*/ 686 w 725"/>
                  <a:gd name="T3" fmla="*/ 251 h 644"/>
                  <a:gd name="T4" fmla="*/ 664 w 725"/>
                  <a:gd name="T5" fmla="*/ 218 h 644"/>
                  <a:gd name="T6" fmla="*/ 643 w 725"/>
                  <a:gd name="T7" fmla="*/ 194 h 644"/>
                  <a:gd name="T8" fmla="*/ 592 w 725"/>
                  <a:gd name="T9" fmla="*/ 145 h 644"/>
                  <a:gd name="T10" fmla="*/ 575 w 725"/>
                  <a:gd name="T11" fmla="*/ 84 h 644"/>
                  <a:gd name="T12" fmla="*/ 544 w 725"/>
                  <a:gd name="T13" fmla="*/ 52 h 644"/>
                  <a:gd name="T14" fmla="*/ 515 w 725"/>
                  <a:gd name="T15" fmla="*/ 15 h 644"/>
                  <a:gd name="T16" fmla="*/ 507 w 725"/>
                  <a:gd name="T17" fmla="*/ 80 h 644"/>
                  <a:gd name="T18" fmla="*/ 465 w 725"/>
                  <a:gd name="T19" fmla="*/ 119 h 644"/>
                  <a:gd name="T20" fmla="*/ 415 w 725"/>
                  <a:gd name="T21" fmla="*/ 92 h 644"/>
                  <a:gd name="T22" fmla="*/ 406 w 725"/>
                  <a:gd name="T23" fmla="*/ 55 h 644"/>
                  <a:gd name="T24" fmla="*/ 419 w 725"/>
                  <a:gd name="T25" fmla="*/ 26 h 644"/>
                  <a:gd name="T26" fmla="*/ 393 w 725"/>
                  <a:gd name="T27" fmla="*/ 30 h 644"/>
                  <a:gd name="T28" fmla="*/ 348 w 725"/>
                  <a:gd name="T29" fmla="*/ 21 h 644"/>
                  <a:gd name="T30" fmla="*/ 304 w 725"/>
                  <a:gd name="T31" fmla="*/ 50 h 644"/>
                  <a:gd name="T32" fmla="*/ 289 w 725"/>
                  <a:gd name="T33" fmla="*/ 80 h 644"/>
                  <a:gd name="T34" fmla="*/ 262 w 725"/>
                  <a:gd name="T35" fmla="*/ 68 h 644"/>
                  <a:gd name="T36" fmla="*/ 231 w 725"/>
                  <a:gd name="T37" fmla="*/ 71 h 644"/>
                  <a:gd name="T38" fmla="*/ 206 w 725"/>
                  <a:gd name="T39" fmla="*/ 85 h 644"/>
                  <a:gd name="T40" fmla="*/ 192 w 725"/>
                  <a:gd name="T41" fmla="*/ 115 h 644"/>
                  <a:gd name="T42" fmla="*/ 166 w 725"/>
                  <a:gd name="T43" fmla="*/ 118 h 644"/>
                  <a:gd name="T44" fmla="*/ 109 w 725"/>
                  <a:gd name="T45" fmla="*/ 172 h 644"/>
                  <a:gd name="T46" fmla="*/ 54 w 725"/>
                  <a:gd name="T47" fmla="*/ 190 h 644"/>
                  <a:gd name="T48" fmla="*/ 21 w 725"/>
                  <a:gd name="T49" fmla="*/ 204 h 644"/>
                  <a:gd name="T50" fmla="*/ 9 w 725"/>
                  <a:gd name="T51" fmla="*/ 265 h 644"/>
                  <a:gd name="T52" fmla="*/ 14 w 725"/>
                  <a:gd name="T53" fmla="*/ 292 h 644"/>
                  <a:gd name="T54" fmla="*/ 34 w 725"/>
                  <a:gd name="T55" fmla="*/ 356 h 644"/>
                  <a:gd name="T56" fmla="*/ 36 w 725"/>
                  <a:gd name="T57" fmla="*/ 434 h 644"/>
                  <a:gd name="T58" fmla="*/ 88 w 725"/>
                  <a:gd name="T59" fmla="*/ 461 h 644"/>
                  <a:gd name="T60" fmla="*/ 163 w 725"/>
                  <a:gd name="T61" fmla="*/ 439 h 644"/>
                  <a:gd name="T62" fmla="*/ 246 w 725"/>
                  <a:gd name="T63" fmla="*/ 407 h 644"/>
                  <a:gd name="T64" fmla="*/ 344 w 725"/>
                  <a:gd name="T65" fmla="*/ 401 h 644"/>
                  <a:gd name="T66" fmla="*/ 376 w 725"/>
                  <a:gd name="T67" fmla="*/ 420 h 644"/>
                  <a:gd name="T68" fmla="*/ 410 w 725"/>
                  <a:gd name="T69" fmla="*/ 449 h 644"/>
                  <a:gd name="T70" fmla="*/ 435 w 725"/>
                  <a:gd name="T71" fmla="*/ 445 h 644"/>
                  <a:gd name="T72" fmla="*/ 451 w 725"/>
                  <a:gd name="T73" fmla="*/ 452 h 644"/>
                  <a:gd name="T74" fmla="*/ 476 w 725"/>
                  <a:gd name="T75" fmla="*/ 495 h 644"/>
                  <a:gd name="T76" fmla="*/ 539 w 725"/>
                  <a:gd name="T77" fmla="*/ 538 h 644"/>
                  <a:gd name="T78" fmla="*/ 572 w 725"/>
                  <a:gd name="T79" fmla="*/ 534 h 644"/>
                  <a:gd name="T80" fmla="*/ 594 w 725"/>
                  <a:gd name="T81" fmla="*/ 545 h 644"/>
                  <a:gd name="T82" fmla="*/ 655 w 725"/>
                  <a:gd name="T83" fmla="*/ 516 h 644"/>
                  <a:gd name="T84" fmla="*/ 693 w 725"/>
                  <a:gd name="T85" fmla="*/ 416 h 644"/>
                  <a:gd name="T86" fmla="*/ 718 w 725"/>
                  <a:gd name="T87" fmla="*/ 357 h 644"/>
                  <a:gd name="T88" fmla="*/ 328 w 725"/>
                  <a:gd name="T89" fmla="*/ 17 h 644"/>
                  <a:gd name="T90" fmla="*/ 416 w 725"/>
                  <a:gd name="T91" fmla="*/ 480 h 644"/>
                  <a:gd name="T92" fmla="*/ 593 w 725"/>
                  <a:gd name="T93" fmla="*/ 589 h 644"/>
                  <a:gd name="T94" fmla="*/ 595 w 725"/>
                  <a:gd name="T95" fmla="*/ 643 h 644"/>
                  <a:gd name="T96" fmla="*/ 619 w 725"/>
                  <a:gd name="T97" fmla="*/ 629 h 644"/>
                  <a:gd name="T98" fmla="*/ 593 w 725"/>
                  <a:gd name="T99" fmla="*/ 589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25" h="644">
                    <a:moveTo>
                      <a:pt x="720" y="323"/>
                    </a:moveTo>
                    <a:cubicBezTo>
                      <a:pt x="724" y="321"/>
                      <a:pt x="719" y="308"/>
                      <a:pt x="716" y="310"/>
                    </a:cubicBezTo>
                    <a:cubicBezTo>
                      <a:pt x="713" y="312"/>
                      <a:pt x="713" y="291"/>
                      <a:pt x="715" y="281"/>
                    </a:cubicBezTo>
                    <a:cubicBezTo>
                      <a:pt x="717" y="271"/>
                      <a:pt x="716" y="272"/>
                      <a:pt x="711" y="278"/>
                    </a:cubicBezTo>
                    <a:cubicBezTo>
                      <a:pt x="706" y="283"/>
                      <a:pt x="700" y="268"/>
                      <a:pt x="699" y="264"/>
                    </a:cubicBezTo>
                    <a:cubicBezTo>
                      <a:pt x="698" y="260"/>
                      <a:pt x="692" y="249"/>
                      <a:pt x="686" y="251"/>
                    </a:cubicBezTo>
                    <a:cubicBezTo>
                      <a:pt x="679" y="252"/>
                      <a:pt x="683" y="241"/>
                      <a:pt x="677" y="242"/>
                    </a:cubicBezTo>
                    <a:cubicBezTo>
                      <a:pt x="671" y="243"/>
                      <a:pt x="670" y="233"/>
                      <a:pt x="671" y="224"/>
                    </a:cubicBezTo>
                    <a:cubicBezTo>
                      <a:pt x="672" y="215"/>
                      <a:pt x="666" y="222"/>
                      <a:pt x="664" y="218"/>
                    </a:cubicBezTo>
                    <a:cubicBezTo>
                      <a:pt x="661" y="214"/>
                      <a:pt x="658" y="217"/>
                      <a:pt x="654" y="219"/>
                    </a:cubicBezTo>
                    <a:cubicBezTo>
                      <a:pt x="649" y="220"/>
                      <a:pt x="648" y="211"/>
                      <a:pt x="649" y="207"/>
                    </a:cubicBezTo>
                    <a:cubicBezTo>
                      <a:pt x="650" y="203"/>
                      <a:pt x="648" y="198"/>
                      <a:pt x="643" y="194"/>
                    </a:cubicBezTo>
                    <a:cubicBezTo>
                      <a:pt x="637" y="190"/>
                      <a:pt x="636" y="186"/>
                      <a:pt x="637" y="181"/>
                    </a:cubicBezTo>
                    <a:cubicBezTo>
                      <a:pt x="637" y="176"/>
                      <a:pt x="603" y="159"/>
                      <a:pt x="596" y="157"/>
                    </a:cubicBezTo>
                    <a:cubicBezTo>
                      <a:pt x="589" y="155"/>
                      <a:pt x="595" y="148"/>
                      <a:pt x="592" y="145"/>
                    </a:cubicBezTo>
                    <a:cubicBezTo>
                      <a:pt x="589" y="142"/>
                      <a:pt x="587" y="132"/>
                      <a:pt x="587" y="123"/>
                    </a:cubicBezTo>
                    <a:cubicBezTo>
                      <a:pt x="587" y="115"/>
                      <a:pt x="576" y="112"/>
                      <a:pt x="577" y="105"/>
                    </a:cubicBezTo>
                    <a:cubicBezTo>
                      <a:pt x="577" y="98"/>
                      <a:pt x="574" y="91"/>
                      <a:pt x="575" y="84"/>
                    </a:cubicBezTo>
                    <a:cubicBezTo>
                      <a:pt x="575" y="76"/>
                      <a:pt x="563" y="74"/>
                      <a:pt x="563" y="69"/>
                    </a:cubicBezTo>
                    <a:cubicBezTo>
                      <a:pt x="562" y="65"/>
                      <a:pt x="556" y="69"/>
                      <a:pt x="549" y="70"/>
                    </a:cubicBezTo>
                    <a:cubicBezTo>
                      <a:pt x="542" y="71"/>
                      <a:pt x="543" y="61"/>
                      <a:pt x="544" y="52"/>
                    </a:cubicBezTo>
                    <a:cubicBezTo>
                      <a:pt x="544" y="43"/>
                      <a:pt x="541" y="28"/>
                      <a:pt x="535" y="24"/>
                    </a:cubicBezTo>
                    <a:cubicBezTo>
                      <a:pt x="530" y="20"/>
                      <a:pt x="530" y="5"/>
                      <a:pt x="527" y="3"/>
                    </a:cubicBezTo>
                    <a:cubicBezTo>
                      <a:pt x="524" y="0"/>
                      <a:pt x="515" y="10"/>
                      <a:pt x="515" y="15"/>
                    </a:cubicBezTo>
                    <a:cubicBezTo>
                      <a:pt x="516" y="21"/>
                      <a:pt x="515" y="26"/>
                      <a:pt x="511" y="30"/>
                    </a:cubicBezTo>
                    <a:cubicBezTo>
                      <a:pt x="508" y="33"/>
                      <a:pt x="514" y="45"/>
                      <a:pt x="509" y="49"/>
                    </a:cubicBezTo>
                    <a:cubicBezTo>
                      <a:pt x="504" y="53"/>
                      <a:pt x="508" y="71"/>
                      <a:pt x="507" y="80"/>
                    </a:cubicBezTo>
                    <a:cubicBezTo>
                      <a:pt x="506" y="90"/>
                      <a:pt x="506" y="101"/>
                      <a:pt x="502" y="107"/>
                    </a:cubicBezTo>
                    <a:cubicBezTo>
                      <a:pt x="497" y="114"/>
                      <a:pt x="496" y="125"/>
                      <a:pt x="487" y="128"/>
                    </a:cubicBezTo>
                    <a:cubicBezTo>
                      <a:pt x="478" y="132"/>
                      <a:pt x="465" y="124"/>
                      <a:pt x="465" y="119"/>
                    </a:cubicBezTo>
                    <a:cubicBezTo>
                      <a:pt x="466" y="114"/>
                      <a:pt x="455" y="111"/>
                      <a:pt x="450" y="112"/>
                    </a:cubicBezTo>
                    <a:cubicBezTo>
                      <a:pt x="444" y="112"/>
                      <a:pt x="441" y="105"/>
                      <a:pt x="433" y="98"/>
                    </a:cubicBezTo>
                    <a:cubicBezTo>
                      <a:pt x="424" y="91"/>
                      <a:pt x="417" y="100"/>
                      <a:pt x="415" y="92"/>
                    </a:cubicBezTo>
                    <a:cubicBezTo>
                      <a:pt x="412" y="84"/>
                      <a:pt x="409" y="83"/>
                      <a:pt x="403" y="78"/>
                    </a:cubicBezTo>
                    <a:cubicBezTo>
                      <a:pt x="397" y="74"/>
                      <a:pt x="399" y="74"/>
                      <a:pt x="404" y="70"/>
                    </a:cubicBezTo>
                    <a:cubicBezTo>
                      <a:pt x="410" y="66"/>
                      <a:pt x="409" y="60"/>
                      <a:pt x="406" y="55"/>
                    </a:cubicBezTo>
                    <a:cubicBezTo>
                      <a:pt x="403" y="50"/>
                      <a:pt x="409" y="51"/>
                      <a:pt x="417" y="47"/>
                    </a:cubicBezTo>
                    <a:cubicBezTo>
                      <a:pt x="425" y="42"/>
                      <a:pt x="417" y="37"/>
                      <a:pt x="423" y="35"/>
                    </a:cubicBezTo>
                    <a:cubicBezTo>
                      <a:pt x="429" y="33"/>
                      <a:pt x="425" y="28"/>
                      <a:pt x="419" y="26"/>
                    </a:cubicBezTo>
                    <a:cubicBezTo>
                      <a:pt x="413" y="25"/>
                      <a:pt x="415" y="33"/>
                      <a:pt x="413" y="33"/>
                    </a:cubicBezTo>
                    <a:cubicBezTo>
                      <a:pt x="410" y="34"/>
                      <a:pt x="408" y="24"/>
                      <a:pt x="406" y="24"/>
                    </a:cubicBezTo>
                    <a:cubicBezTo>
                      <a:pt x="404" y="24"/>
                      <a:pt x="397" y="35"/>
                      <a:pt x="393" y="30"/>
                    </a:cubicBezTo>
                    <a:cubicBezTo>
                      <a:pt x="389" y="24"/>
                      <a:pt x="367" y="20"/>
                      <a:pt x="358" y="19"/>
                    </a:cubicBezTo>
                    <a:cubicBezTo>
                      <a:pt x="350" y="18"/>
                      <a:pt x="347" y="7"/>
                      <a:pt x="342" y="9"/>
                    </a:cubicBezTo>
                    <a:cubicBezTo>
                      <a:pt x="337" y="11"/>
                      <a:pt x="343" y="14"/>
                      <a:pt x="348" y="21"/>
                    </a:cubicBezTo>
                    <a:cubicBezTo>
                      <a:pt x="354" y="27"/>
                      <a:pt x="329" y="31"/>
                      <a:pt x="321" y="29"/>
                    </a:cubicBezTo>
                    <a:cubicBezTo>
                      <a:pt x="314" y="26"/>
                      <a:pt x="323" y="34"/>
                      <a:pt x="316" y="34"/>
                    </a:cubicBezTo>
                    <a:cubicBezTo>
                      <a:pt x="310" y="33"/>
                      <a:pt x="309" y="44"/>
                      <a:pt x="304" y="50"/>
                    </a:cubicBezTo>
                    <a:cubicBezTo>
                      <a:pt x="299" y="55"/>
                      <a:pt x="302" y="59"/>
                      <a:pt x="297" y="63"/>
                    </a:cubicBezTo>
                    <a:cubicBezTo>
                      <a:pt x="291" y="66"/>
                      <a:pt x="291" y="70"/>
                      <a:pt x="298" y="78"/>
                    </a:cubicBezTo>
                    <a:cubicBezTo>
                      <a:pt x="304" y="85"/>
                      <a:pt x="294" y="85"/>
                      <a:pt x="289" y="80"/>
                    </a:cubicBezTo>
                    <a:cubicBezTo>
                      <a:pt x="283" y="74"/>
                      <a:pt x="277" y="74"/>
                      <a:pt x="277" y="80"/>
                    </a:cubicBezTo>
                    <a:cubicBezTo>
                      <a:pt x="278" y="87"/>
                      <a:pt x="270" y="84"/>
                      <a:pt x="271" y="76"/>
                    </a:cubicBezTo>
                    <a:cubicBezTo>
                      <a:pt x="273" y="69"/>
                      <a:pt x="263" y="73"/>
                      <a:pt x="262" y="68"/>
                    </a:cubicBezTo>
                    <a:cubicBezTo>
                      <a:pt x="260" y="64"/>
                      <a:pt x="252" y="57"/>
                      <a:pt x="247" y="57"/>
                    </a:cubicBezTo>
                    <a:cubicBezTo>
                      <a:pt x="242" y="58"/>
                      <a:pt x="242" y="63"/>
                      <a:pt x="237" y="63"/>
                    </a:cubicBezTo>
                    <a:cubicBezTo>
                      <a:pt x="231" y="63"/>
                      <a:pt x="230" y="66"/>
                      <a:pt x="231" y="71"/>
                    </a:cubicBezTo>
                    <a:cubicBezTo>
                      <a:pt x="232" y="77"/>
                      <a:pt x="223" y="71"/>
                      <a:pt x="217" y="72"/>
                    </a:cubicBezTo>
                    <a:cubicBezTo>
                      <a:pt x="212" y="73"/>
                      <a:pt x="217" y="79"/>
                      <a:pt x="214" y="80"/>
                    </a:cubicBezTo>
                    <a:cubicBezTo>
                      <a:pt x="211" y="80"/>
                      <a:pt x="211" y="85"/>
                      <a:pt x="206" y="85"/>
                    </a:cubicBezTo>
                    <a:cubicBezTo>
                      <a:pt x="201" y="85"/>
                      <a:pt x="202" y="97"/>
                      <a:pt x="203" y="103"/>
                    </a:cubicBezTo>
                    <a:cubicBezTo>
                      <a:pt x="203" y="109"/>
                      <a:pt x="195" y="100"/>
                      <a:pt x="190" y="102"/>
                    </a:cubicBezTo>
                    <a:cubicBezTo>
                      <a:pt x="185" y="103"/>
                      <a:pt x="191" y="108"/>
                      <a:pt x="192" y="115"/>
                    </a:cubicBezTo>
                    <a:cubicBezTo>
                      <a:pt x="194" y="121"/>
                      <a:pt x="190" y="121"/>
                      <a:pt x="187" y="124"/>
                    </a:cubicBezTo>
                    <a:cubicBezTo>
                      <a:pt x="184" y="127"/>
                      <a:pt x="180" y="116"/>
                      <a:pt x="180" y="111"/>
                    </a:cubicBezTo>
                    <a:cubicBezTo>
                      <a:pt x="180" y="105"/>
                      <a:pt x="173" y="110"/>
                      <a:pt x="166" y="118"/>
                    </a:cubicBezTo>
                    <a:cubicBezTo>
                      <a:pt x="159" y="125"/>
                      <a:pt x="169" y="136"/>
                      <a:pt x="165" y="138"/>
                    </a:cubicBezTo>
                    <a:cubicBezTo>
                      <a:pt x="162" y="140"/>
                      <a:pt x="148" y="154"/>
                      <a:pt x="140" y="163"/>
                    </a:cubicBezTo>
                    <a:cubicBezTo>
                      <a:pt x="132" y="173"/>
                      <a:pt x="114" y="167"/>
                      <a:pt x="109" y="172"/>
                    </a:cubicBezTo>
                    <a:cubicBezTo>
                      <a:pt x="103" y="177"/>
                      <a:pt x="97" y="173"/>
                      <a:pt x="92" y="177"/>
                    </a:cubicBezTo>
                    <a:cubicBezTo>
                      <a:pt x="86" y="182"/>
                      <a:pt x="76" y="190"/>
                      <a:pt x="75" y="185"/>
                    </a:cubicBezTo>
                    <a:cubicBezTo>
                      <a:pt x="74" y="180"/>
                      <a:pt x="60" y="184"/>
                      <a:pt x="54" y="190"/>
                    </a:cubicBezTo>
                    <a:cubicBezTo>
                      <a:pt x="48" y="196"/>
                      <a:pt x="39" y="202"/>
                      <a:pt x="32" y="202"/>
                    </a:cubicBezTo>
                    <a:cubicBezTo>
                      <a:pt x="25" y="202"/>
                      <a:pt x="25" y="213"/>
                      <a:pt x="23" y="215"/>
                    </a:cubicBezTo>
                    <a:cubicBezTo>
                      <a:pt x="20" y="217"/>
                      <a:pt x="21" y="207"/>
                      <a:pt x="21" y="204"/>
                    </a:cubicBezTo>
                    <a:cubicBezTo>
                      <a:pt x="21" y="201"/>
                      <a:pt x="14" y="209"/>
                      <a:pt x="12" y="217"/>
                    </a:cubicBezTo>
                    <a:cubicBezTo>
                      <a:pt x="9" y="225"/>
                      <a:pt x="18" y="228"/>
                      <a:pt x="12" y="237"/>
                    </a:cubicBezTo>
                    <a:cubicBezTo>
                      <a:pt x="7" y="245"/>
                      <a:pt x="1" y="254"/>
                      <a:pt x="9" y="265"/>
                    </a:cubicBezTo>
                    <a:cubicBezTo>
                      <a:pt x="18" y="276"/>
                      <a:pt x="22" y="283"/>
                      <a:pt x="20" y="288"/>
                    </a:cubicBezTo>
                    <a:cubicBezTo>
                      <a:pt x="17" y="294"/>
                      <a:pt x="11" y="278"/>
                      <a:pt x="9" y="279"/>
                    </a:cubicBezTo>
                    <a:cubicBezTo>
                      <a:pt x="7" y="281"/>
                      <a:pt x="16" y="288"/>
                      <a:pt x="14" y="292"/>
                    </a:cubicBezTo>
                    <a:cubicBezTo>
                      <a:pt x="12" y="296"/>
                      <a:pt x="3" y="279"/>
                      <a:pt x="2" y="283"/>
                    </a:cubicBezTo>
                    <a:cubicBezTo>
                      <a:pt x="0" y="286"/>
                      <a:pt x="19" y="313"/>
                      <a:pt x="20" y="323"/>
                    </a:cubicBezTo>
                    <a:cubicBezTo>
                      <a:pt x="20" y="332"/>
                      <a:pt x="35" y="342"/>
                      <a:pt x="34" y="356"/>
                    </a:cubicBezTo>
                    <a:cubicBezTo>
                      <a:pt x="34" y="370"/>
                      <a:pt x="48" y="393"/>
                      <a:pt x="50" y="396"/>
                    </a:cubicBezTo>
                    <a:cubicBezTo>
                      <a:pt x="52" y="400"/>
                      <a:pt x="45" y="409"/>
                      <a:pt x="46" y="419"/>
                    </a:cubicBezTo>
                    <a:cubicBezTo>
                      <a:pt x="48" y="430"/>
                      <a:pt x="43" y="434"/>
                      <a:pt x="36" y="434"/>
                    </a:cubicBezTo>
                    <a:cubicBezTo>
                      <a:pt x="29" y="434"/>
                      <a:pt x="33" y="445"/>
                      <a:pt x="41" y="446"/>
                    </a:cubicBezTo>
                    <a:cubicBezTo>
                      <a:pt x="48" y="446"/>
                      <a:pt x="45" y="452"/>
                      <a:pt x="54" y="457"/>
                    </a:cubicBezTo>
                    <a:cubicBezTo>
                      <a:pt x="62" y="463"/>
                      <a:pt x="81" y="461"/>
                      <a:pt x="88" y="461"/>
                    </a:cubicBezTo>
                    <a:cubicBezTo>
                      <a:pt x="95" y="461"/>
                      <a:pt x="97" y="450"/>
                      <a:pt x="106" y="450"/>
                    </a:cubicBezTo>
                    <a:cubicBezTo>
                      <a:pt x="115" y="450"/>
                      <a:pt x="114" y="447"/>
                      <a:pt x="118" y="441"/>
                    </a:cubicBezTo>
                    <a:cubicBezTo>
                      <a:pt x="122" y="436"/>
                      <a:pt x="143" y="437"/>
                      <a:pt x="163" y="439"/>
                    </a:cubicBezTo>
                    <a:cubicBezTo>
                      <a:pt x="184" y="440"/>
                      <a:pt x="193" y="434"/>
                      <a:pt x="196" y="425"/>
                    </a:cubicBezTo>
                    <a:cubicBezTo>
                      <a:pt x="199" y="418"/>
                      <a:pt x="214" y="417"/>
                      <a:pt x="220" y="412"/>
                    </a:cubicBezTo>
                    <a:cubicBezTo>
                      <a:pt x="226" y="406"/>
                      <a:pt x="231" y="406"/>
                      <a:pt x="246" y="407"/>
                    </a:cubicBezTo>
                    <a:cubicBezTo>
                      <a:pt x="261" y="407"/>
                      <a:pt x="275" y="399"/>
                      <a:pt x="285" y="395"/>
                    </a:cubicBezTo>
                    <a:cubicBezTo>
                      <a:pt x="295" y="391"/>
                      <a:pt x="313" y="393"/>
                      <a:pt x="322" y="391"/>
                    </a:cubicBezTo>
                    <a:cubicBezTo>
                      <a:pt x="332" y="388"/>
                      <a:pt x="333" y="402"/>
                      <a:pt x="344" y="401"/>
                    </a:cubicBezTo>
                    <a:cubicBezTo>
                      <a:pt x="354" y="400"/>
                      <a:pt x="359" y="404"/>
                      <a:pt x="364" y="404"/>
                    </a:cubicBezTo>
                    <a:cubicBezTo>
                      <a:pt x="370" y="403"/>
                      <a:pt x="369" y="408"/>
                      <a:pt x="375" y="409"/>
                    </a:cubicBezTo>
                    <a:cubicBezTo>
                      <a:pt x="380" y="410"/>
                      <a:pt x="379" y="415"/>
                      <a:pt x="376" y="420"/>
                    </a:cubicBezTo>
                    <a:cubicBezTo>
                      <a:pt x="372" y="425"/>
                      <a:pt x="384" y="425"/>
                      <a:pt x="391" y="435"/>
                    </a:cubicBezTo>
                    <a:cubicBezTo>
                      <a:pt x="399" y="445"/>
                      <a:pt x="392" y="446"/>
                      <a:pt x="396" y="454"/>
                    </a:cubicBezTo>
                    <a:cubicBezTo>
                      <a:pt x="400" y="462"/>
                      <a:pt x="402" y="460"/>
                      <a:pt x="410" y="449"/>
                    </a:cubicBezTo>
                    <a:cubicBezTo>
                      <a:pt x="418" y="438"/>
                      <a:pt x="427" y="445"/>
                      <a:pt x="428" y="436"/>
                    </a:cubicBezTo>
                    <a:cubicBezTo>
                      <a:pt x="429" y="427"/>
                      <a:pt x="437" y="416"/>
                      <a:pt x="443" y="420"/>
                    </a:cubicBezTo>
                    <a:cubicBezTo>
                      <a:pt x="448" y="425"/>
                      <a:pt x="439" y="427"/>
                      <a:pt x="435" y="445"/>
                    </a:cubicBezTo>
                    <a:cubicBezTo>
                      <a:pt x="432" y="463"/>
                      <a:pt x="425" y="454"/>
                      <a:pt x="424" y="459"/>
                    </a:cubicBezTo>
                    <a:cubicBezTo>
                      <a:pt x="423" y="464"/>
                      <a:pt x="441" y="467"/>
                      <a:pt x="441" y="457"/>
                    </a:cubicBezTo>
                    <a:cubicBezTo>
                      <a:pt x="441" y="448"/>
                      <a:pt x="444" y="444"/>
                      <a:pt x="451" y="452"/>
                    </a:cubicBezTo>
                    <a:cubicBezTo>
                      <a:pt x="457" y="461"/>
                      <a:pt x="447" y="468"/>
                      <a:pt x="448" y="472"/>
                    </a:cubicBezTo>
                    <a:cubicBezTo>
                      <a:pt x="450" y="476"/>
                      <a:pt x="457" y="471"/>
                      <a:pt x="461" y="471"/>
                    </a:cubicBezTo>
                    <a:cubicBezTo>
                      <a:pt x="468" y="472"/>
                      <a:pt x="478" y="487"/>
                      <a:pt x="476" y="495"/>
                    </a:cubicBezTo>
                    <a:cubicBezTo>
                      <a:pt x="474" y="504"/>
                      <a:pt x="472" y="511"/>
                      <a:pt x="485" y="518"/>
                    </a:cubicBezTo>
                    <a:cubicBezTo>
                      <a:pt x="499" y="525"/>
                      <a:pt x="494" y="526"/>
                      <a:pt x="503" y="526"/>
                    </a:cubicBezTo>
                    <a:cubicBezTo>
                      <a:pt x="513" y="526"/>
                      <a:pt x="533" y="534"/>
                      <a:pt x="539" y="538"/>
                    </a:cubicBezTo>
                    <a:cubicBezTo>
                      <a:pt x="544" y="543"/>
                      <a:pt x="558" y="535"/>
                      <a:pt x="561" y="526"/>
                    </a:cubicBezTo>
                    <a:cubicBezTo>
                      <a:pt x="564" y="516"/>
                      <a:pt x="574" y="525"/>
                      <a:pt x="569" y="528"/>
                    </a:cubicBezTo>
                    <a:cubicBezTo>
                      <a:pt x="563" y="531"/>
                      <a:pt x="571" y="539"/>
                      <a:pt x="572" y="534"/>
                    </a:cubicBezTo>
                    <a:cubicBezTo>
                      <a:pt x="572" y="529"/>
                      <a:pt x="575" y="524"/>
                      <a:pt x="576" y="530"/>
                    </a:cubicBezTo>
                    <a:cubicBezTo>
                      <a:pt x="578" y="536"/>
                      <a:pt x="585" y="536"/>
                      <a:pt x="588" y="541"/>
                    </a:cubicBezTo>
                    <a:cubicBezTo>
                      <a:pt x="591" y="545"/>
                      <a:pt x="594" y="549"/>
                      <a:pt x="594" y="545"/>
                    </a:cubicBezTo>
                    <a:cubicBezTo>
                      <a:pt x="594" y="541"/>
                      <a:pt x="596" y="538"/>
                      <a:pt x="602" y="535"/>
                    </a:cubicBezTo>
                    <a:cubicBezTo>
                      <a:pt x="608" y="533"/>
                      <a:pt x="612" y="529"/>
                      <a:pt x="619" y="523"/>
                    </a:cubicBezTo>
                    <a:cubicBezTo>
                      <a:pt x="625" y="518"/>
                      <a:pt x="653" y="516"/>
                      <a:pt x="655" y="516"/>
                    </a:cubicBezTo>
                    <a:cubicBezTo>
                      <a:pt x="658" y="516"/>
                      <a:pt x="660" y="493"/>
                      <a:pt x="661" y="481"/>
                    </a:cubicBezTo>
                    <a:cubicBezTo>
                      <a:pt x="663" y="469"/>
                      <a:pt x="673" y="467"/>
                      <a:pt x="675" y="454"/>
                    </a:cubicBezTo>
                    <a:cubicBezTo>
                      <a:pt x="676" y="441"/>
                      <a:pt x="690" y="417"/>
                      <a:pt x="693" y="416"/>
                    </a:cubicBezTo>
                    <a:cubicBezTo>
                      <a:pt x="697" y="415"/>
                      <a:pt x="704" y="411"/>
                      <a:pt x="704" y="404"/>
                    </a:cubicBezTo>
                    <a:cubicBezTo>
                      <a:pt x="704" y="396"/>
                      <a:pt x="713" y="388"/>
                      <a:pt x="713" y="379"/>
                    </a:cubicBezTo>
                    <a:cubicBezTo>
                      <a:pt x="713" y="370"/>
                      <a:pt x="718" y="360"/>
                      <a:pt x="718" y="357"/>
                    </a:cubicBezTo>
                    <a:cubicBezTo>
                      <a:pt x="717" y="354"/>
                      <a:pt x="714" y="346"/>
                      <a:pt x="720" y="339"/>
                    </a:cubicBezTo>
                    <a:cubicBezTo>
                      <a:pt x="725" y="333"/>
                      <a:pt x="717" y="326"/>
                      <a:pt x="720" y="323"/>
                    </a:cubicBezTo>
                    <a:close/>
                    <a:moveTo>
                      <a:pt x="328" y="17"/>
                    </a:moveTo>
                    <a:cubicBezTo>
                      <a:pt x="328" y="12"/>
                      <a:pt x="300" y="18"/>
                      <a:pt x="306" y="22"/>
                    </a:cubicBezTo>
                    <a:cubicBezTo>
                      <a:pt x="310" y="26"/>
                      <a:pt x="329" y="22"/>
                      <a:pt x="328" y="17"/>
                    </a:cubicBezTo>
                    <a:close/>
                    <a:moveTo>
                      <a:pt x="416" y="480"/>
                    </a:moveTo>
                    <a:cubicBezTo>
                      <a:pt x="421" y="484"/>
                      <a:pt x="435" y="483"/>
                      <a:pt x="438" y="477"/>
                    </a:cubicBezTo>
                    <a:cubicBezTo>
                      <a:pt x="440" y="472"/>
                      <a:pt x="413" y="477"/>
                      <a:pt x="416" y="480"/>
                    </a:cubicBezTo>
                    <a:close/>
                    <a:moveTo>
                      <a:pt x="593" y="589"/>
                    </a:moveTo>
                    <a:cubicBezTo>
                      <a:pt x="583" y="590"/>
                      <a:pt x="567" y="579"/>
                      <a:pt x="563" y="580"/>
                    </a:cubicBezTo>
                    <a:cubicBezTo>
                      <a:pt x="559" y="581"/>
                      <a:pt x="577" y="608"/>
                      <a:pt x="571" y="615"/>
                    </a:cubicBezTo>
                    <a:cubicBezTo>
                      <a:pt x="566" y="623"/>
                      <a:pt x="587" y="642"/>
                      <a:pt x="595" y="643"/>
                    </a:cubicBezTo>
                    <a:cubicBezTo>
                      <a:pt x="602" y="644"/>
                      <a:pt x="600" y="635"/>
                      <a:pt x="605" y="636"/>
                    </a:cubicBezTo>
                    <a:cubicBezTo>
                      <a:pt x="610" y="636"/>
                      <a:pt x="608" y="631"/>
                      <a:pt x="609" y="627"/>
                    </a:cubicBezTo>
                    <a:cubicBezTo>
                      <a:pt x="609" y="623"/>
                      <a:pt x="614" y="631"/>
                      <a:pt x="619" y="629"/>
                    </a:cubicBezTo>
                    <a:cubicBezTo>
                      <a:pt x="623" y="626"/>
                      <a:pt x="618" y="610"/>
                      <a:pt x="624" y="610"/>
                    </a:cubicBezTo>
                    <a:cubicBezTo>
                      <a:pt x="630" y="610"/>
                      <a:pt x="625" y="589"/>
                      <a:pt x="623" y="583"/>
                    </a:cubicBezTo>
                    <a:cubicBezTo>
                      <a:pt x="621" y="576"/>
                      <a:pt x="604" y="588"/>
                      <a:pt x="593" y="589"/>
                    </a:cubicBezTo>
                    <a:close/>
                  </a:path>
                </a:pathLst>
              </a:custGeom>
              <a:pattFill prst="wdUpDiag">
                <a:fgClr>
                  <a:srgbClr val="00B050"/>
                </a:fgClr>
                <a:bgClr>
                  <a:schemeClr val="bg1"/>
                </a:bgClr>
              </a:patt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95" name="Freeform 1739">
                <a:extLst>
                  <a:ext uri="{FF2B5EF4-FFF2-40B4-BE49-F238E27FC236}">
                    <a16:creationId xmlns:a16="http://schemas.microsoft.com/office/drawing/2014/main" id="{9A99428B-2B49-49FC-9BB5-7FD574AE6193}"/>
                  </a:ext>
                </a:extLst>
              </p:cNvPr>
              <p:cNvSpPr>
                <a:spLocks noEditPoints="1"/>
              </p:cNvSpPr>
              <p:nvPr/>
            </p:nvSpPr>
            <p:spPr bwMode="auto">
              <a:xfrm>
                <a:off x="8487076" y="4105412"/>
                <a:ext cx="282585" cy="328624"/>
              </a:xfrm>
              <a:custGeom>
                <a:avLst/>
                <a:gdLst>
                  <a:gd name="T0" fmla="*/ 136 w 220"/>
                  <a:gd name="T1" fmla="*/ 127 h 263"/>
                  <a:gd name="T2" fmla="*/ 122 w 220"/>
                  <a:gd name="T3" fmla="*/ 132 h 263"/>
                  <a:gd name="T4" fmla="*/ 105 w 220"/>
                  <a:gd name="T5" fmla="*/ 125 h 263"/>
                  <a:gd name="T6" fmla="*/ 96 w 220"/>
                  <a:gd name="T7" fmla="*/ 140 h 263"/>
                  <a:gd name="T8" fmla="*/ 81 w 220"/>
                  <a:gd name="T9" fmla="*/ 165 h 263"/>
                  <a:gd name="T10" fmla="*/ 33 w 220"/>
                  <a:gd name="T11" fmla="*/ 197 h 263"/>
                  <a:gd name="T12" fmla="*/ 10 w 220"/>
                  <a:gd name="T13" fmla="*/ 218 h 263"/>
                  <a:gd name="T14" fmla="*/ 6 w 220"/>
                  <a:gd name="T15" fmla="*/ 237 h 263"/>
                  <a:gd name="T16" fmla="*/ 22 w 220"/>
                  <a:gd name="T17" fmla="*/ 244 h 263"/>
                  <a:gd name="T18" fmla="*/ 34 w 220"/>
                  <a:gd name="T19" fmla="*/ 249 h 263"/>
                  <a:gd name="T20" fmla="*/ 67 w 220"/>
                  <a:gd name="T21" fmla="*/ 242 h 263"/>
                  <a:gd name="T22" fmla="*/ 78 w 220"/>
                  <a:gd name="T23" fmla="*/ 221 h 263"/>
                  <a:gd name="T24" fmla="*/ 87 w 220"/>
                  <a:gd name="T25" fmla="*/ 203 h 263"/>
                  <a:gd name="T26" fmla="*/ 107 w 220"/>
                  <a:gd name="T27" fmla="*/ 191 h 263"/>
                  <a:gd name="T28" fmla="*/ 113 w 220"/>
                  <a:gd name="T29" fmla="*/ 181 h 263"/>
                  <a:gd name="T30" fmla="*/ 125 w 220"/>
                  <a:gd name="T31" fmla="*/ 165 h 263"/>
                  <a:gd name="T32" fmla="*/ 138 w 220"/>
                  <a:gd name="T33" fmla="*/ 142 h 263"/>
                  <a:gd name="T34" fmla="*/ 136 w 220"/>
                  <a:gd name="T35" fmla="*/ 127 h 263"/>
                  <a:gd name="T36" fmla="*/ 23 w 220"/>
                  <a:gd name="T37" fmla="*/ 262 h 263"/>
                  <a:gd name="T38" fmla="*/ 30 w 220"/>
                  <a:gd name="T39" fmla="*/ 254 h 263"/>
                  <a:gd name="T40" fmla="*/ 23 w 220"/>
                  <a:gd name="T41" fmla="*/ 262 h 263"/>
                  <a:gd name="T42" fmla="*/ 200 w 220"/>
                  <a:gd name="T43" fmla="*/ 64 h 263"/>
                  <a:gd name="T44" fmla="*/ 182 w 220"/>
                  <a:gd name="T45" fmla="*/ 63 h 263"/>
                  <a:gd name="T46" fmla="*/ 172 w 220"/>
                  <a:gd name="T47" fmla="*/ 52 h 263"/>
                  <a:gd name="T48" fmla="*/ 164 w 220"/>
                  <a:gd name="T49" fmla="*/ 38 h 263"/>
                  <a:gd name="T50" fmla="*/ 164 w 220"/>
                  <a:gd name="T51" fmla="*/ 48 h 263"/>
                  <a:gd name="T52" fmla="*/ 157 w 220"/>
                  <a:gd name="T53" fmla="*/ 44 h 263"/>
                  <a:gd name="T54" fmla="*/ 150 w 220"/>
                  <a:gd name="T55" fmla="*/ 32 h 263"/>
                  <a:gd name="T56" fmla="*/ 143 w 220"/>
                  <a:gd name="T57" fmla="*/ 16 h 263"/>
                  <a:gd name="T58" fmla="*/ 121 w 220"/>
                  <a:gd name="T59" fmla="*/ 0 h 263"/>
                  <a:gd name="T60" fmla="*/ 127 w 220"/>
                  <a:gd name="T61" fmla="*/ 19 h 263"/>
                  <a:gd name="T62" fmla="*/ 139 w 220"/>
                  <a:gd name="T63" fmla="*/ 32 h 263"/>
                  <a:gd name="T64" fmla="*/ 150 w 220"/>
                  <a:gd name="T65" fmla="*/ 46 h 263"/>
                  <a:gd name="T66" fmla="*/ 147 w 220"/>
                  <a:gd name="T67" fmla="*/ 72 h 263"/>
                  <a:gd name="T68" fmla="*/ 132 w 220"/>
                  <a:gd name="T69" fmla="*/ 88 h 263"/>
                  <a:gd name="T70" fmla="*/ 156 w 220"/>
                  <a:gd name="T71" fmla="*/ 109 h 263"/>
                  <a:gd name="T72" fmla="*/ 151 w 220"/>
                  <a:gd name="T73" fmla="*/ 137 h 263"/>
                  <a:gd name="T74" fmla="*/ 167 w 220"/>
                  <a:gd name="T75" fmla="*/ 139 h 263"/>
                  <a:gd name="T76" fmla="*/ 186 w 220"/>
                  <a:gd name="T77" fmla="*/ 112 h 263"/>
                  <a:gd name="T78" fmla="*/ 192 w 220"/>
                  <a:gd name="T79" fmla="*/ 94 h 263"/>
                  <a:gd name="T80" fmla="*/ 204 w 220"/>
                  <a:gd name="T81" fmla="*/ 90 h 263"/>
                  <a:gd name="T82" fmla="*/ 211 w 220"/>
                  <a:gd name="T83" fmla="*/ 79 h 263"/>
                  <a:gd name="T84" fmla="*/ 217 w 220"/>
                  <a:gd name="T85" fmla="*/ 64 h 263"/>
                  <a:gd name="T86" fmla="*/ 200 w 220"/>
                  <a:gd name="T87" fmla="*/ 64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20" h="263">
                    <a:moveTo>
                      <a:pt x="136" y="127"/>
                    </a:moveTo>
                    <a:cubicBezTo>
                      <a:pt x="130" y="123"/>
                      <a:pt x="128" y="129"/>
                      <a:pt x="122" y="132"/>
                    </a:cubicBezTo>
                    <a:cubicBezTo>
                      <a:pt x="116" y="134"/>
                      <a:pt x="112" y="119"/>
                      <a:pt x="105" y="125"/>
                    </a:cubicBezTo>
                    <a:cubicBezTo>
                      <a:pt x="97" y="130"/>
                      <a:pt x="104" y="133"/>
                      <a:pt x="96" y="140"/>
                    </a:cubicBezTo>
                    <a:cubicBezTo>
                      <a:pt x="87" y="147"/>
                      <a:pt x="91" y="149"/>
                      <a:pt x="81" y="165"/>
                    </a:cubicBezTo>
                    <a:cubicBezTo>
                      <a:pt x="71" y="180"/>
                      <a:pt x="38" y="188"/>
                      <a:pt x="33" y="197"/>
                    </a:cubicBezTo>
                    <a:cubicBezTo>
                      <a:pt x="28" y="205"/>
                      <a:pt x="11" y="211"/>
                      <a:pt x="10" y="218"/>
                    </a:cubicBezTo>
                    <a:cubicBezTo>
                      <a:pt x="10" y="224"/>
                      <a:pt x="0" y="228"/>
                      <a:pt x="6" y="237"/>
                    </a:cubicBezTo>
                    <a:cubicBezTo>
                      <a:pt x="10" y="244"/>
                      <a:pt x="17" y="239"/>
                      <a:pt x="22" y="244"/>
                    </a:cubicBezTo>
                    <a:cubicBezTo>
                      <a:pt x="27" y="249"/>
                      <a:pt x="32" y="245"/>
                      <a:pt x="34" y="249"/>
                    </a:cubicBezTo>
                    <a:cubicBezTo>
                      <a:pt x="37" y="253"/>
                      <a:pt x="54" y="253"/>
                      <a:pt x="67" y="242"/>
                    </a:cubicBezTo>
                    <a:cubicBezTo>
                      <a:pt x="80" y="230"/>
                      <a:pt x="73" y="224"/>
                      <a:pt x="78" y="221"/>
                    </a:cubicBezTo>
                    <a:cubicBezTo>
                      <a:pt x="84" y="218"/>
                      <a:pt x="84" y="209"/>
                      <a:pt x="87" y="203"/>
                    </a:cubicBezTo>
                    <a:cubicBezTo>
                      <a:pt x="91" y="197"/>
                      <a:pt x="93" y="191"/>
                      <a:pt x="107" y="191"/>
                    </a:cubicBezTo>
                    <a:cubicBezTo>
                      <a:pt x="121" y="191"/>
                      <a:pt x="114" y="188"/>
                      <a:pt x="113" y="181"/>
                    </a:cubicBezTo>
                    <a:cubicBezTo>
                      <a:pt x="112" y="175"/>
                      <a:pt x="125" y="174"/>
                      <a:pt x="125" y="165"/>
                    </a:cubicBezTo>
                    <a:cubicBezTo>
                      <a:pt x="125" y="156"/>
                      <a:pt x="142" y="148"/>
                      <a:pt x="138" y="142"/>
                    </a:cubicBezTo>
                    <a:cubicBezTo>
                      <a:pt x="135" y="135"/>
                      <a:pt x="141" y="131"/>
                      <a:pt x="136" y="127"/>
                    </a:cubicBezTo>
                    <a:close/>
                    <a:moveTo>
                      <a:pt x="23" y="262"/>
                    </a:moveTo>
                    <a:cubicBezTo>
                      <a:pt x="26" y="263"/>
                      <a:pt x="35" y="261"/>
                      <a:pt x="30" y="254"/>
                    </a:cubicBezTo>
                    <a:cubicBezTo>
                      <a:pt x="24" y="248"/>
                      <a:pt x="16" y="260"/>
                      <a:pt x="23" y="262"/>
                    </a:cubicBezTo>
                    <a:close/>
                    <a:moveTo>
                      <a:pt x="200" y="64"/>
                    </a:moveTo>
                    <a:cubicBezTo>
                      <a:pt x="196" y="70"/>
                      <a:pt x="189" y="63"/>
                      <a:pt x="182" y="63"/>
                    </a:cubicBezTo>
                    <a:cubicBezTo>
                      <a:pt x="176" y="63"/>
                      <a:pt x="172" y="58"/>
                      <a:pt x="172" y="52"/>
                    </a:cubicBezTo>
                    <a:cubicBezTo>
                      <a:pt x="172" y="46"/>
                      <a:pt x="170" y="38"/>
                      <a:pt x="164" y="38"/>
                    </a:cubicBezTo>
                    <a:cubicBezTo>
                      <a:pt x="158" y="39"/>
                      <a:pt x="166" y="45"/>
                      <a:pt x="164" y="48"/>
                    </a:cubicBezTo>
                    <a:cubicBezTo>
                      <a:pt x="161" y="51"/>
                      <a:pt x="160" y="44"/>
                      <a:pt x="157" y="44"/>
                    </a:cubicBezTo>
                    <a:cubicBezTo>
                      <a:pt x="154" y="44"/>
                      <a:pt x="150" y="40"/>
                      <a:pt x="150" y="32"/>
                    </a:cubicBezTo>
                    <a:cubicBezTo>
                      <a:pt x="150" y="24"/>
                      <a:pt x="143" y="25"/>
                      <a:pt x="143" y="16"/>
                    </a:cubicBezTo>
                    <a:cubicBezTo>
                      <a:pt x="143" y="7"/>
                      <a:pt x="129" y="0"/>
                      <a:pt x="121" y="0"/>
                    </a:cubicBezTo>
                    <a:cubicBezTo>
                      <a:pt x="114" y="0"/>
                      <a:pt x="123" y="14"/>
                      <a:pt x="127" y="19"/>
                    </a:cubicBezTo>
                    <a:cubicBezTo>
                      <a:pt x="131" y="24"/>
                      <a:pt x="139" y="28"/>
                      <a:pt x="139" y="32"/>
                    </a:cubicBezTo>
                    <a:cubicBezTo>
                      <a:pt x="139" y="35"/>
                      <a:pt x="145" y="44"/>
                      <a:pt x="150" y="46"/>
                    </a:cubicBezTo>
                    <a:cubicBezTo>
                      <a:pt x="154" y="47"/>
                      <a:pt x="147" y="61"/>
                      <a:pt x="147" y="72"/>
                    </a:cubicBezTo>
                    <a:cubicBezTo>
                      <a:pt x="147" y="83"/>
                      <a:pt x="138" y="81"/>
                      <a:pt x="132" y="88"/>
                    </a:cubicBezTo>
                    <a:cubicBezTo>
                      <a:pt x="127" y="95"/>
                      <a:pt x="147" y="102"/>
                      <a:pt x="156" y="109"/>
                    </a:cubicBezTo>
                    <a:cubicBezTo>
                      <a:pt x="164" y="116"/>
                      <a:pt x="149" y="133"/>
                      <a:pt x="151" y="137"/>
                    </a:cubicBezTo>
                    <a:cubicBezTo>
                      <a:pt x="152" y="139"/>
                      <a:pt x="158" y="142"/>
                      <a:pt x="167" y="139"/>
                    </a:cubicBezTo>
                    <a:cubicBezTo>
                      <a:pt x="176" y="137"/>
                      <a:pt x="180" y="118"/>
                      <a:pt x="186" y="112"/>
                    </a:cubicBezTo>
                    <a:cubicBezTo>
                      <a:pt x="193" y="107"/>
                      <a:pt x="189" y="98"/>
                      <a:pt x="192" y="94"/>
                    </a:cubicBezTo>
                    <a:cubicBezTo>
                      <a:pt x="195" y="89"/>
                      <a:pt x="199" y="90"/>
                      <a:pt x="204" y="90"/>
                    </a:cubicBezTo>
                    <a:cubicBezTo>
                      <a:pt x="208" y="90"/>
                      <a:pt x="206" y="79"/>
                      <a:pt x="211" y="79"/>
                    </a:cubicBezTo>
                    <a:cubicBezTo>
                      <a:pt x="217" y="79"/>
                      <a:pt x="214" y="72"/>
                      <a:pt x="217" y="64"/>
                    </a:cubicBezTo>
                    <a:cubicBezTo>
                      <a:pt x="220" y="55"/>
                      <a:pt x="203" y="58"/>
                      <a:pt x="200" y="64"/>
                    </a:cubicBezTo>
                    <a:close/>
                  </a:path>
                </a:pathLst>
              </a:custGeom>
              <a:solidFill>
                <a:schemeClr val="accent6">
                  <a:lumMod val="20000"/>
                  <a:lumOff val="80000"/>
                </a:schemeClr>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96" name="Freeform 1740">
                <a:extLst>
                  <a:ext uri="{FF2B5EF4-FFF2-40B4-BE49-F238E27FC236}">
                    <a16:creationId xmlns:a16="http://schemas.microsoft.com/office/drawing/2014/main" id="{837F8C7E-F126-4323-9FB3-73808DCCBF34}"/>
                  </a:ext>
                </a:extLst>
              </p:cNvPr>
              <p:cNvSpPr>
                <a:spLocks noEditPoints="1"/>
              </p:cNvSpPr>
              <p:nvPr/>
            </p:nvSpPr>
            <p:spPr bwMode="auto">
              <a:xfrm>
                <a:off x="8734735" y="3659310"/>
                <a:ext cx="61915" cy="53977"/>
              </a:xfrm>
              <a:custGeom>
                <a:avLst/>
                <a:gdLst>
                  <a:gd name="T0" fmla="*/ 6 w 48"/>
                  <a:gd name="T1" fmla="*/ 37 h 43"/>
                  <a:gd name="T2" fmla="*/ 26 w 48"/>
                  <a:gd name="T3" fmla="*/ 31 h 43"/>
                  <a:gd name="T4" fmla="*/ 6 w 48"/>
                  <a:gd name="T5" fmla="*/ 37 h 43"/>
                  <a:gd name="T6" fmla="*/ 30 w 48"/>
                  <a:gd name="T7" fmla="*/ 16 h 43"/>
                  <a:gd name="T8" fmla="*/ 48 w 48"/>
                  <a:gd name="T9" fmla="*/ 6 h 43"/>
                  <a:gd name="T10" fmla="*/ 30 w 48"/>
                  <a:gd name="T11" fmla="*/ 16 h 43"/>
                </a:gdLst>
                <a:ahLst/>
                <a:cxnLst>
                  <a:cxn ang="0">
                    <a:pos x="T0" y="T1"/>
                  </a:cxn>
                  <a:cxn ang="0">
                    <a:pos x="T2" y="T3"/>
                  </a:cxn>
                  <a:cxn ang="0">
                    <a:pos x="T4" y="T5"/>
                  </a:cxn>
                  <a:cxn ang="0">
                    <a:pos x="T6" y="T7"/>
                  </a:cxn>
                  <a:cxn ang="0">
                    <a:pos x="T8" y="T9"/>
                  </a:cxn>
                  <a:cxn ang="0">
                    <a:pos x="T10" y="T11"/>
                  </a:cxn>
                </a:cxnLst>
                <a:rect l="0" t="0" r="r" b="b"/>
                <a:pathLst>
                  <a:path w="48" h="43">
                    <a:moveTo>
                      <a:pt x="6" y="37"/>
                    </a:moveTo>
                    <a:cubicBezTo>
                      <a:pt x="12" y="43"/>
                      <a:pt x="25" y="43"/>
                      <a:pt x="26" y="31"/>
                    </a:cubicBezTo>
                    <a:cubicBezTo>
                      <a:pt x="26" y="20"/>
                      <a:pt x="0" y="31"/>
                      <a:pt x="6" y="37"/>
                    </a:cubicBezTo>
                    <a:close/>
                    <a:moveTo>
                      <a:pt x="30" y="16"/>
                    </a:moveTo>
                    <a:cubicBezTo>
                      <a:pt x="34" y="18"/>
                      <a:pt x="48" y="13"/>
                      <a:pt x="48" y="6"/>
                    </a:cubicBezTo>
                    <a:cubicBezTo>
                      <a:pt x="48" y="0"/>
                      <a:pt x="23" y="14"/>
                      <a:pt x="30" y="16"/>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97" name="Freeform 1741">
                <a:extLst>
                  <a:ext uri="{FF2B5EF4-FFF2-40B4-BE49-F238E27FC236}">
                    <a16:creationId xmlns:a16="http://schemas.microsoft.com/office/drawing/2014/main" id="{D587B831-ED36-4CDA-A8C3-242265FF160E}"/>
                  </a:ext>
                </a:extLst>
              </p:cNvPr>
              <p:cNvSpPr>
                <a:spLocks/>
              </p:cNvSpPr>
              <p:nvPr/>
            </p:nvSpPr>
            <p:spPr bwMode="auto">
              <a:xfrm>
                <a:off x="8436274" y="3749800"/>
                <a:ext cx="76203" cy="58739"/>
              </a:xfrm>
              <a:custGeom>
                <a:avLst/>
                <a:gdLst>
                  <a:gd name="T0" fmla="*/ 1 w 59"/>
                  <a:gd name="T1" fmla="*/ 6 h 46"/>
                  <a:gd name="T2" fmla="*/ 52 w 59"/>
                  <a:gd name="T3" fmla="*/ 42 h 46"/>
                  <a:gd name="T4" fmla="*/ 1 w 59"/>
                  <a:gd name="T5" fmla="*/ 6 h 46"/>
                </a:gdLst>
                <a:ahLst/>
                <a:cxnLst>
                  <a:cxn ang="0">
                    <a:pos x="T0" y="T1"/>
                  </a:cxn>
                  <a:cxn ang="0">
                    <a:pos x="T2" y="T3"/>
                  </a:cxn>
                  <a:cxn ang="0">
                    <a:pos x="T4" y="T5"/>
                  </a:cxn>
                </a:cxnLst>
                <a:rect l="0" t="0" r="r" b="b"/>
                <a:pathLst>
                  <a:path w="59" h="46">
                    <a:moveTo>
                      <a:pt x="1" y="6"/>
                    </a:moveTo>
                    <a:cubicBezTo>
                      <a:pt x="0" y="0"/>
                      <a:pt x="59" y="37"/>
                      <a:pt x="52" y="42"/>
                    </a:cubicBezTo>
                    <a:cubicBezTo>
                      <a:pt x="46" y="46"/>
                      <a:pt x="2" y="12"/>
                      <a:pt x="1" y="6"/>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98" name="Freeform 1742">
                <a:extLst>
                  <a:ext uri="{FF2B5EF4-FFF2-40B4-BE49-F238E27FC236}">
                    <a16:creationId xmlns:a16="http://schemas.microsoft.com/office/drawing/2014/main" id="{30E5FA39-83D9-4156-9B61-336C21216C3A}"/>
                  </a:ext>
                </a:extLst>
              </p:cNvPr>
              <p:cNvSpPr>
                <a:spLocks noEditPoints="1"/>
              </p:cNvSpPr>
              <p:nvPr/>
            </p:nvSpPr>
            <p:spPr bwMode="auto">
              <a:xfrm>
                <a:off x="7525017" y="3475153"/>
                <a:ext cx="74615" cy="30164"/>
              </a:xfrm>
              <a:custGeom>
                <a:avLst/>
                <a:gdLst>
                  <a:gd name="T0" fmla="*/ 6 w 58"/>
                  <a:gd name="T1" fmla="*/ 18 h 24"/>
                  <a:gd name="T2" fmla="*/ 0 w 58"/>
                  <a:gd name="T3" fmla="*/ 20 h 24"/>
                  <a:gd name="T4" fmla="*/ 6 w 58"/>
                  <a:gd name="T5" fmla="*/ 23 h 24"/>
                  <a:gd name="T6" fmla="*/ 8 w 58"/>
                  <a:gd name="T7" fmla="*/ 18 h 24"/>
                  <a:gd name="T8" fmla="*/ 6 w 58"/>
                  <a:gd name="T9" fmla="*/ 18 h 24"/>
                  <a:gd name="T10" fmla="*/ 6 w 58"/>
                  <a:gd name="T11" fmla="*/ 18 h 24"/>
                  <a:gd name="T12" fmla="*/ 31 w 58"/>
                  <a:gd name="T13" fmla="*/ 5 h 24"/>
                  <a:gd name="T14" fmla="*/ 15 w 58"/>
                  <a:gd name="T15" fmla="*/ 14 h 24"/>
                  <a:gd name="T16" fmla="*/ 14 w 58"/>
                  <a:gd name="T17" fmla="*/ 15 h 24"/>
                  <a:gd name="T18" fmla="*/ 19 w 58"/>
                  <a:gd name="T19" fmla="*/ 21 h 24"/>
                  <a:gd name="T20" fmla="*/ 57 w 58"/>
                  <a:gd name="T21" fmla="*/ 4 h 24"/>
                  <a:gd name="T22" fmla="*/ 31 w 58"/>
                  <a:gd name="T23" fmla="*/ 5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 h="24">
                    <a:moveTo>
                      <a:pt x="6" y="18"/>
                    </a:moveTo>
                    <a:cubicBezTo>
                      <a:pt x="3" y="19"/>
                      <a:pt x="2" y="19"/>
                      <a:pt x="0" y="20"/>
                    </a:cubicBezTo>
                    <a:cubicBezTo>
                      <a:pt x="2" y="22"/>
                      <a:pt x="4" y="24"/>
                      <a:pt x="6" y="23"/>
                    </a:cubicBezTo>
                    <a:cubicBezTo>
                      <a:pt x="7" y="22"/>
                      <a:pt x="7" y="20"/>
                      <a:pt x="8" y="18"/>
                    </a:cubicBezTo>
                    <a:cubicBezTo>
                      <a:pt x="7" y="18"/>
                      <a:pt x="7" y="18"/>
                      <a:pt x="6" y="18"/>
                    </a:cubicBezTo>
                    <a:cubicBezTo>
                      <a:pt x="6" y="18"/>
                      <a:pt x="6" y="18"/>
                      <a:pt x="6" y="18"/>
                    </a:cubicBezTo>
                    <a:close/>
                    <a:moveTo>
                      <a:pt x="31" y="5"/>
                    </a:moveTo>
                    <a:cubicBezTo>
                      <a:pt x="23" y="4"/>
                      <a:pt x="21" y="10"/>
                      <a:pt x="15" y="14"/>
                    </a:cubicBezTo>
                    <a:cubicBezTo>
                      <a:pt x="15" y="15"/>
                      <a:pt x="14" y="15"/>
                      <a:pt x="14" y="15"/>
                    </a:cubicBezTo>
                    <a:cubicBezTo>
                      <a:pt x="16" y="17"/>
                      <a:pt x="18" y="19"/>
                      <a:pt x="19" y="21"/>
                    </a:cubicBezTo>
                    <a:cubicBezTo>
                      <a:pt x="30" y="15"/>
                      <a:pt x="55" y="8"/>
                      <a:pt x="57" y="4"/>
                    </a:cubicBezTo>
                    <a:cubicBezTo>
                      <a:pt x="58" y="0"/>
                      <a:pt x="41" y="5"/>
                      <a:pt x="31" y="5"/>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grpSp>
            <p:nvGrpSpPr>
              <p:cNvPr id="199" name="Group 198">
                <a:extLst>
                  <a:ext uri="{FF2B5EF4-FFF2-40B4-BE49-F238E27FC236}">
                    <a16:creationId xmlns:a16="http://schemas.microsoft.com/office/drawing/2014/main" id="{C69C7F7B-8D53-421F-85D5-34090C7D1DEA}"/>
                  </a:ext>
                </a:extLst>
              </p:cNvPr>
              <p:cNvGrpSpPr/>
              <p:nvPr/>
            </p:nvGrpSpPr>
            <p:grpSpPr>
              <a:xfrm>
                <a:off x="6391501" y="2432131"/>
                <a:ext cx="82554" cy="120654"/>
                <a:chOff x="6391501" y="2432131"/>
                <a:chExt cx="82554" cy="120654"/>
              </a:xfrm>
              <a:solidFill>
                <a:schemeClr val="bg2"/>
              </a:solidFill>
            </p:grpSpPr>
            <p:grpSp>
              <p:nvGrpSpPr>
                <p:cNvPr id="227" name="Group 226">
                  <a:extLst>
                    <a:ext uri="{FF2B5EF4-FFF2-40B4-BE49-F238E27FC236}">
                      <a16:creationId xmlns:a16="http://schemas.microsoft.com/office/drawing/2014/main" id="{465C08C2-1979-4E60-8BAC-102E9F78A770}"/>
                    </a:ext>
                  </a:extLst>
                </p:cNvPr>
                <p:cNvGrpSpPr/>
                <p:nvPr/>
              </p:nvGrpSpPr>
              <p:grpSpPr>
                <a:xfrm>
                  <a:off x="6391501" y="2432131"/>
                  <a:ext cx="57152" cy="112716"/>
                  <a:chOff x="6391501" y="2432131"/>
                  <a:chExt cx="57152" cy="112716"/>
                </a:xfrm>
                <a:grpFill/>
              </p:grpSpPr>
              <p:sp>
                <p:nvSpPr>
                  <p:cNvPr id="232" name="Freeform 1743">
                    <a:extLst>
                      <a:ext uri="{FF2B5EF4-FFF2-40B4-BE49-F238E27FC236}">
                        <a16:creationId xmlns:a16="http://schemas.microsoft.com/office/drawing/2014/main" id="{2EFDA2C0-94EC-474D-89B0-4B6FC3B35773}"/>
                      </a:ext>
                    </a:extLst>
                  </p:cNvPr>
                  <p:cNvSpPr>
                    <a:spLocks/>
                  </p:cNvSpPr>
                  <p:nvPr/>
                </p:nvSpPr>
                <p:spPr bwMode="auto">
                  <a:xfrm>
                    <a:off x="6410552" y="2432131"/>
                    <a:ext cx="4763" cy="6350"/>
                  </a:xfrm>
                  <a:custGeom>
                    <a:avLst/>
                    <a:gdLst>
                      <a:gd name="T0" fmla="*/ 3 w 3"/>
                      <a:gd name="T1" fmla="*/ 3 h 4"/>
                      <a:gd name="T2" fmla="*/ 0 w 3"/>
                      <a:gd name="T3" fmla="*/ 0 h 4"/>
                      <a:gd name="T4" fmla="*/ 0 w 3"/>
                      <a:gd name="T5" fmla="*/ 1 h 4"/>
                      <a:gd name="T6" fmla="*/ 1 w 3"/>
                      <a:gd name="T7" fmla="*/ 4 h 4"/>
                      <a:gd name="T8" fmla="*/ 3 w 3"/>
                      <a:gd name="T9" fmla="*/ 3 h 4"/>
                    </a:gdLst>
                    <a:ahLst/>
                    <a:cxnLst>
                      <a:cxn ang="0">
                        <a:pos x="T0" y="T1"/>
                      </a:cxn>
                      <a:cxn ang="0">
                        <a:pos x="T2" y="T3"/>
                      </a:cxn>
                      <a:cxn ang="0">
                        <a:pos x="T4" y="T5"/>
                      </a:cxn>
                      <a:cxn ang="0">
                        <a:pos x="T6" y="T7"/>
                      </a:cxn>
                      <a:cxn ang="0">
                        <a:pos x="T8" y="T9"/>
                      </a:cxn>
                    </a:cxnLst>
                    <a:rect l="0" t="0" r="r" b="b"/>
                    <a:pathLst>
                      <a:path w="3" h="4">
                        <a:moveTo>
                          <a:pt x="3" y="3"/>
                        </a:moveTo>
                        <a:lnTo>
                          <a:pt x="0" y="0"/>
                        </a:lnTo>
                        <a:lnTo>
                          <a:pt x="0" y="1"/>
                        </a:lnTo>
                        <a:lnTo>
                          <a:pt x="1" y="4"/>
                        </a:lnTo>
                        <a:lnTo>
                          <a:pt x="3" y="3"/>
                        </a:lnTo>
                        <a:close/>
                      </a:path>
                    </a:pathLst>
                  </a:custGeom>
                  <a:grp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233" name="Freeform 1744">
                    <a:extLst>
                      <a:ext uri="{FF2B5EF4-FFF2-40B4-BE49-F238E27FC236}">
                        <a16:creationId xmlns:a16="http://schemas.microsoft.com/office/drawing/2014/main" id="{59E576D1-AAFE-4E75-ACB0-F7A3E55A1A3B}"/>
                      </a:ext>
                    </a:extLst>
                  </p:cNvPr>
                  <p:cNvSpPr>
                    <a:spLocks/>
                  </p:cNvSpPr>
                  <p:nvPr/>
                </p:nvSpPr>
                <p:spPr bwMode="auto">
                  <a:xfrm>
                    <a:off x="6397852" y="2438481"/>
                    <a:ext cx="9525" cy="6350"/>
                  </a:xfrm>
                  <a:custGeom>
                    <a:avLst/>
                    <a:gdLst>
                      <a:gd name="T0" fmla="*/ 6 w 6"/>
                      <a:gd name="T1" fmla="*/ 2 h 4"/>
                      <a:gd name="T2" fmla="*/ 4 w 6"/>
                      <a:gd name="T3" fmla="*/ 0 h 4"/>
                      <a:gd name="T4" fmla="*/ 0 w 6"/>
                      <a:gd name="T5" fmla="*/ 1 h 4"/>
                      <a:gd name="T6" fmla="*/ 2 w 6"/>
                      <a:gd name="T7" fmla="*/ 4 h 4"/>
                      <a:gd name="T8" fmla="*/ 6 w 6"/>
                      <a:gd name="T9" fmla="*/ 2 h 4"/>
                    </a:gdLst>
                    <a:ahLst/>
                    <a:cxnLst>
                      <a:cxn ang="0">
                        <a:pos x="T0" y="T1"/>
                      </a:cxn>
                      <a:cxn ang="0">
                        <a:pos x="T2" y="T3"/>
                      </a:cxn>
                      <a:cxn ang="0">
                        <a:pos x="T4" y="T5"/>
                      </a:cxn>
                      <a:cxn ang="0">
                        <a:pos x="T6" y="T7"/>
                      </a:cxn>
                      <a:cxn ang="0">
                        <a:pos x="T8" y="T9"/>
                      </a:cxn>
                    </a:cxnLst>
                    <a:rect l="0" t="0" r="r" b="b"/>
                    <a:pathLst>
                      <a:path w="6" h="4">
                        <a:moveTo>
                          <a:pt x="6" y="2"/>
                        </a:moveTo>
                        <a:lnTo>
                          <a:pt x="4" y="0"/>
                        </a:lnTo>
                        <a:lnTo>
                          <a:pt x="0" y="1"/>
                        </a:lnTo>
                        <a:lnTo>
                          <a:pt x="2" y="4"/>
                        </a:lnTo>
                        <a:lnTo>
                          <a:pt x="6" y="2"/>
                        </a:lnTo>
                        <a:close/>
                      </a:path>
                    </a:pathLst>
                  </a:custGeom>
                  <a:grp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234" name="Freeform 1745">
                    <a:extLst>
                      <a:ext uri="{FF2B5EF4-FFF2-40B4-BE49-F238E27FC236}">
                        <a16:creationId xmlns:a16="http://schemas.microsoft.com/office/drawing/2014/main" id="{A74DCBD9-E904-435A-8986-772F100D7AFE}"/>
                      </a:ext>
                    </a:extLst>
                  </p:cNvPr>
                  <p:cNvSpPr>
                    <a:spLocks/>
                  </p:cNvSpPr>
                  <p:nvPr/>
                </p:nvSpPr>
                <p:spPr bwMode="auto">
                  <a:xfrm>
                    <a:off x="6391501" y="2444831"/>
                    <a:ext cx="4763" cy="6350"/>
                  </a:xfrm>
                  <a:custGeom>
                    <a:avLst/>
                    <a:gdLst>
                      <a:gd name="T0" fmla="*/ 0 w 3"/>
                      <a:gd name="T1" fmla="*/ 1 h 4"/>
                      <a:gd name="T2" fmla="*/ 0 w 3"/>
                      <a:gd name="T3" fmla="*/ 4 h 4"/>
                      <a:gd name="T4" fmla="*/ 3 w 3"/>
                      <a:gd name="T5" fmla="*/ 4 h 4"/>
                      <a:gd name="T6" fmla="*/ 3 w 3"/>
                      <a:gd name="T7" fmla="*/ 3 h 4"/>
                      <a:gd name="T8" fmla="*/ 3 w 3"/>
                      <a:gd name="T9" fmla="*/ 3 h 4"/>
                      <a:gd name="T10" fmla="*/ 1 w 3"/>
                      <a:gd name="T11" fmla="*/ 0 h 4"/>
                      <a:gd name="T12" fmla="*/ 0 w 3"/>
                      <a:gd name="T13" fmla="*/ 1 h 4"/>
                    </a:gdLst>
                    <a:ahLst/>
                    <a:cxnLst>
                      <a:cxn ang="0">
                        <a:pos x="T0" y="T1"/>
                      </a:cxn>
                      <a:cxn ang="0">
                        <a:pos x="T2" y="T3"/>
                      </a:cxn>
                      <a:cxn ang="0">
                        <a:pos x="T4" y="T5"/>
                      </a:cxn>
                      <a:cxn ang="0">
                        <a:pos x="T6" y="T7"/>
                      </a:cxn>
                      <a:cxn ang="0">
                        <a:pos x="T8" y="T9"/>
                      </a:cxn>
                      <a:cxn ang="0">
                        <a:pos x="T10" y="T11"/>
                      </a:cxn>
                      <a:cxn ang="0">
                        <a:pos x="T12" y="T13"/>
                      </a:cxn>
                    </a:cxnLst>
                    <a:rect l="0" t="0" r="r" b="b"/>
                    <a:pathLst>
                      <a:path w="3" h="4">
                        <a:moveTo>
                          <a:pt x="0" y="1"/>
                        </a:moveTo>
                        <a:lnTo>
                          <a:pt x="0" y="4"/>
                        </a:lnTo>
                        <a:lnTo>
                          <a:pt x="3" y="4"/>
                        </a:lnTo>
                        <a:lnTo>
                          <a:pt x="3" y="3"/>
                        </a:lnTo>
                        <a:lnTo>
                          <a:pt x="3" y="3"/>
                        </a:lnTo>
                        <a:lnTo>
                          <a:pt x="1" y="0"/>
                        </a:lnTo>
                        <a:lnTo>
                          <a:pt x="0" y="1"/>
                        </a:lnTo>
                        <a:close/>
                      </a:path>
                    </a:pathLst>
                  </a:custGeom>
                  <a:grp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235" name="Freeform 1746">
                    <a:extLst>
                      <a:ext uri="{FF2B5EF4-FFF2-40B4-BE49-F238E27FC236}">
                        <a16:creationId xmlns:a16="http://schemas.microsoft.com/office/drawing/2014/main" id="{199519D3-793E-45BA-A897-F67C7C0CDA84}"/>
                      </a:ext>
                    </a:extLst>
                  </p:cNvPr>
                  <p:cNvSpPr>
                    <a:spLocks/>
                  </p:cNvSpPr>
                  <p:nvPr/>
                </p:nvSpPr>
                <p:spPr bwMode="auto">
                  <a:xfrm>
                    <a:off x="6391501" y="2451182"/>
                    <a:ext cx="4763" cy="6350"/>
                  </a:xfrm>
                  <a:custGeom>
                    <a:avLst/>
                    <a:gdLst>
                      <a:gd name="T0" fmla="*/ 3 w 3"/>
                      <a:gd name="T1" fmla="*/ 0 h 4"/>
                      <a:gd name="T2" fmla="*/ 0 w 3"/>
                      <a:gd name="T3" fmla="*/ 0 h 4"/>
                      <a:gd name="T4" fmla="*/ 0 w 3"/>
                      <a:gd name="T5" fmla="*/ 3 h 4"/>
                      <a:gd name="T6" fmla="*/ 2 w 3"/>
                      <a:gd name="T7" fmla="*/ 4 h 4"/>
                      <a:gd name="T8" fmla="*/ 3 w 3"/>
                      <a:gd name="T9" fmla="*/ 1 h 4"/>
                      <a:gd name="T10" fmla="*/ 3 w 3"/>
                      <a:gd name="T11" fmla="*/ 1 h 4"/>
                      <a:gd name="T12" fmla="*/ 3 w 3"/>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 h="4">
                        <a:moveTo>
                          <a:pt x="3" y="0"/>
                        </a:moveTo>
                        <a:lnTo>
                          <a:pt x="0" y="0"/>
                        </a:lnTo>
                        <a:lnTo>
                          <a:pt x="0" y="3"/>
                        </a:lnTo>
                        <a:lnTo>
                          <a:pt x="2" y="4"/>
                        </a:lnTo>
                        <a:lnTo>
                          <a:pt x="3" y="1"/>
                        </a:lnTo>
                        <a:lnTo>
                          <a:pt x="3" y="1"/>
                        </a:lnTo>
                        <a:lnTo>
                          <a:pt x="3" y="0"/>
                        </a:lnTo>
                        <a:close/>
                      </a:path>
                    </a:pathLst>
                  </a:custGeom>
                  <a:grp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236" name="Freeform 1747">
                    <a:extLst>
                      <a:ext uri="{FF2B5EF4-FFF2-40B4-BE49-F238E27FC236}">
                        <a16:creationId xmlns:a16="http://schemas.microsoft.com/office/drawing/2014/main" id="{32E5707E-734B-4A10-A808-DF15C81DD536}"/>
                      </a:ext>
                    </a:extLst>
                  </p:cNvPr>
                  <p:cNvSpPr>
                    <a:spLocks/>
                  </p:cNvSpPr>
                  <p:nvPr/>
                </p:nvSpPr>
                <p:spPr bwMode="auto">
                  <a:xfrm>
                    <a:off x="6397852" y="2452769"/>
                    <a:ext cx="6350" cy="6350"/>
                  </a:xfrm>
                  <a:custGeom>
                    <a:avLst/>
                    <a:gdLst>
                      <a:gd name="T0" fmla="*/ 2 w 4"/>
                      <a:gd name="T1" fmla="*/ 1 h 4"/>
                      <a:gd name="T2" fmla="*/ 0 w 4"/>
                      <a:gd name="T3" fmla="*/ 0 h 4"/>
                      <a:gd name="T4" fmla="*/ 0 w 4"/>
                      <a:gd name="T5" fmla="*/ 3 h 4"/>
                      <a:gd name="T6" fmla="*/ 0 w 4"/>
                      <a:gd name="T7" fmla="*/ 3 h 4"/>
                      <a:gd name="T8" fmla="*/ 1 w 4"/>
                      <a:gd name="T9" fmla="*/ 4 h 4"/>
                      <a:gd name="T10" fmla="*/ 4 w 4"/>
                      <a:gd name="T11" fmla="*/ 2 h 4"/>
                      <a:gd name="T12" fmla="*/ 2 w 4"/>
                      <a:gd name="T13" fmla="*/ 1 h 4"/>
                    </a:gdLst>
                    <a:ahLst/>
                    <a:cxnLst>
                      <a:cxn ang="0">
                        <a:pos x="T0" y="T1"/>
                      </a:cxn>
                      <a:cxn ang="0">
                        <a:pos x="T2" y="T3"/>
                      </a:cxn>
                      <a:cxn ang="0">
                        <a:pos x="T4" y="T5"/>
                      </a:cxn>
                      <a:cxn ang="0">
                        <a:pos x="T6" y="T7"/>
                      </a:cxn>
                      <a:cxn ang="0">
                        <a:pos x="T8" y="T9"/>
                      </a:cxn>
                      <a:cxn ang="0">
                        <a:pos x="T10" y="T11"/>
                      </a:cxn>
                      <a:cxn ang="0">
                        <a:pos x="T12" y="T13"/>
                      </a:cxn>
                    </a:cxnLst>
                    <a:rect l="0" t="0" r="r" b="b"/>
                    <a:pathLst>
                      <a:path w="4" h="4">
                        <a:moveTo>
                          <a:pt x="2" y="1"/>
                        </a:moveTo>
                        <a:lnTo>
                          <a:pt x="0" y="0"/>
                        </a:lnTo>
                        <a:lnTo>
                          <a:pt x="0" y="3"/>
                        </a:lnTo>
                        <a:lnTo>
                          <a:pt x="0" y="3"/>
                        </a:lnTo>
                        <a:lnTo>
                          <a:pt x="1" y="4"/>
                        </a:lnTo>
                        <a:lnTo>
                          <a:pt x="4" y="2"/>
                        </a:lnTo>
                        <a:lnTo>
                          <a:pt x="2" y="1"/>
                        </a:lnTo>
                        <a:close/>
                      </a:path>
                    </a:pathLst>
                  </a:custGeom>
                  <a:grp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237" name="Freeform 1748">
                    <a:extLst>
                      <a:ext uri="{FF2B5EF4-FFF2-40B4-BE49-F238E27FC236}">
                        <a16:creationId xmlns:a16="http://schemas.microsoft.com/office/drawing/2014/main" id="{58BB16F1-0013-44F6-96BA-A8B7E70E2639}"/>
                      </a:ext>
                    </a:extLst>
                  </p:cNvPr>
                  <p:cNvSpPr>
                    <a:spLocks/>
                  </p:cNvSpPr>
                  <p:nvPr/>
                </p:nvSpPr>
                <p:spPr bwMode="auto">
                  <a:xfrm>
                    <a:off x="6402614" y="2462294"/>
                    <a:ext cx="7938" cy="7938"/>
                  </a:xfrm>
                  <a:custGeom>
                    <a:avLst/>
                    <a:gdLst>
                      <a:gd name="T0" fmla="*/ 3 w 5"/>
                      <a:gd name="T1" fmla="*/ 0 h 5"/>
                      <a:gd name="T2" fmla="*/ 0 w 5"/>
                      <a:gd name="T3" fmla="*/ 2 h 5"/>
                      <a:gd name="T4" fmla="*/ 2 w 5"/>
                      <a:gd name="T5" fmla="*/ 5 h 5"/>
                      <a:gd name="T6" fmla="*/ 5 w 5"/>
                      <a:gd name="T7" fmla="*/ 4 h 5"/>
                      <a:gd name="T8" fmla="*/ 3 w 5"/>
                      <a:gd name="T9" fmla="*/ 0 h 5"/>
                    </a:gdLst>
                    <a:ahLst/>
                    <a:cxnLst>
                      <a:cxn ang="0">
                        <a:pos x="T0" y="T1"/>
                      </a:cxn>
                      <a:cxn ang="0">
                        <a:pos x="T2" y="T3"/>
                      </a:cxn>
                      <a:cxn ang="0">
                        <a:pos x="T4" y="T5"/>
                      </a:cxn>
                      <a:cxn ang="0">
                        <a:pos x="T6" y="T7"/>
                      </a:cxn>
                      <a:cxn ang="0">
                        <a:pos x="T8" y="T9"/>
                      </a:cxn>
                    </a:cxnLst>
                    <a:rect l="0" t="0" r="r" b="b"/>
                    <a:pathLst>
                      <a:path w="5" h="5">
                        <a:moveTo>
                          <a:pt x="3" y="0"/>
                        </a:moveTo>
                        <a:lnTo>
                          <a:pt x="0" y="2"/>
                        </a:lnTo>
                        <a:lnTo>
                          <a:pt x="2" y="5"/>
                        </a:lnTo>
                        <a:lnTo>
                          <a:pt x="5" y="4"/>
                        </a:lnTo>
                        <a:lnTo>
                          <a:pt x="3" y="0"/>
                        </a:lnTo>
                        <a:close/>
                      </a:path>
                    </a:pathLst>
                  </a:custGeom>
                  <a:grp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238" name="Freeform 1749">
                    <a:extLst>
                      <a:ext uri="{FF2B5EF4-FFF2-40B4-BE49-F238E27FC236}">
                        <a16:creationId xmlns:a16="http://schemas.microsoft.com/office/drawing/2014/main" id="{673CC8EA-76D8-4422-8BDB-B92919ABC313}"/>
                      </a:ext>
                    </a:extLst>
                  </p:cNvPr>
                  <p:cNvSpPr>
                    <a:spLocks/>
                  </p:cNvSpPr>
                  <p:nvPr/>
                </p:nvSpPr>
                <p:spPr bwMode="auto">
                  <a:xfrm>
                    <a:off x="6408965" y="2473407"/>
                    <a:ext cx="7938" cy="6350"/>
                  </a:xfrm>
                  <a:custGeom>
                    <a:avLst/>
                    <a:gdLst>
                      <a:gd name="T0" fmla="*/ 1 w 5"/>
                      <a:gd name="T1" fmla="*/ 1 h 4"/>
                      <a:gd name="T2" fmla="*/ 1 w 5"/>
                      <a:gd name="T3" fmla="*/ 1 h 4"/>
                      <a:gd name="T4" fmla="*/ 0 w 5"/>
                      <a:gd name="T5" fmla="*/ 1 h 4"/>
                      <a:gd name="T6" fmla="*/ 1 w 5"/>
                      <a:gd name="T7" fmla="*/ 4 h 4"/>
                      <a:gd name="T8" fmla="*/ 5 w 5"/>
                      <a:gd name="T9" fmla="*/ 2 h 4"/>
                      <a:gd name="T10" fmla="*/ 3 w 5"/>
                      <a:gd name="T11" fmla="*/ 0 h 4"/>
                      <a:gd name="T12" fmla="*/ 1 w 5"/>
                      <a:gd name="T13" fmla="*/ 1 h 4"/>
                    </a:gdLst>
                    <a:ahLst/>
                    <a:cxnLst>
                      <a:cxn ang="0">
                        <a:pos x="T0" y="T1"/>
                      </a:cxn>
                      <a:cxn ang="0">
                        <a:pos x="T2" y="T3"/>
                      </a:cxn>
                      <a:cxn ang="0">
                        <a:pos x="T4" y="T5"/>
                      </a:cxn>
                      <a:cxn ang="0">
                        <a:pos x="T6" y="T7"/>
                      </a:cxn>
                      <a:cxn ang="0">
                        <a:pos x="T8" y="T9"/>
                      </a:cxn>
                      <a:cxn ang="0">
                        <a:pos x="T10" y="T11"/>
                      </a:cxn>
                      <a:cxn ang="0">
                        <a:pos x="T12" y="T13"/>
                      </a:cxn>
                    </a:cxnLst>
                    <a:rect l="0" t="0" r="r" b="b"/>
                    <a:pathLst>
                      <a:path w="5" h="4">
                        <a:moveTo>
                          <a:pt x="1" y="1"/>
                        </a:moveTo>
                        <a:lnTo>
                          <a:pt x="1" y="1"/>
                        </a:lnTo>
                        <a:lnTo>
                          <a:pt x="0" y="1"/>
                        </a:lnTo>
                        <a:lnTo>
                          <a:pt x="1" y="4"/>
                        </a:lnTo>
                        <a:lnTo>
                          <a:pt x="5" y="2"/>
                        </a:lnTo>
                        <a:lnTo>
                          <a:pt x="3" y="0"/>
                        </a:lnTo>
                        <a:lnTo>
                          <a:pt x="1" y="1"/>
                        </a:lnTo>
                        <a:close/>
                      </a:path>
                    </a:pathLst>
                  </a:custGeom>
                  <a:grp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239" name="Freeform 1750">
                    <a:extLst>
                      <a:ext uri="{FF2B5EF4-FFF2-40B4-BE49-F238E27FC236}">
                        <a16:creationId xmlns:a16="http://schemas.microsoft.com/office/drawing/2014/main" id="{2E95C181-5781-4419-90B0-1D82C2742922}"/>
                      </a:ext>
                    </a:extLst>
                  </p:cNvPr>
                  <p:cNvSpPr>
                    <a:spLocks/>
                  </p:cNvSpPr>
                  <p:nvPr/>
                </p:nvSpPr>
                <p:spPr bwMode="auto">
                  <a:xfrm>
                    <a:off x="6402614" y="2478170"/>
                    <a:ext cx="4763" cy="4763"/>
                  </a:xfrm>
                  <a:custGeom>
                    <a:avLst/>
                    <a:gdLst>
                      <a:gd name="T0" fmla="*/ 0 w 3"/>
                      <a:gd name="T1" fmla="*/ 1 h 3"/>
                      <a:gd name="T2" fmla="*/ 0 w 3"/>
                      <a:gd name="T3" fmla="*/ 3 h 3"/>
                      <a:gd name="T4" fmla="*/ 3 w 3"/>
                      <a:gd name="T5" fmla="*/ 3 h 3"/>
                      <a:gd name="T6" fmla="*/ 3 w 3"/>
                      <a:gd name="T7" fmla="*/ 3 h 3"/>
                      <a:gd name="T8" fmla="*/ 3 w 3"/>
                      <a:gd name="T9" fmla="*/ 2 h 3"/>
                      <a:gd name="T10" fmla="*/ 1 w 3"/>
                      <a:gd name="T11" fmla="*/ 0 h 3"/>
                      <a:gd name="T12" fmla="*/ 0 w 3"/>
                      <a:gd name="T13" fmla="*/ 1 h 3"/>
                    </a:gdLst>
                    <a:ahLst/>
                    <a:cxnLst>
                      <a:cxn ang="0">
                        <a:pos x="T0" y="T1"/>
                      </a:cxn>
                      <a:cxn ang="0">
                        <a:pos x="T2" y="T3"/>
                      </a:cxn>
                      <a:cxn ang="0">
                        <a:pos x="T4" y="T5"/>
                      </a:cxn>
                      <a:cxn ang="0">
                        <a:pos x="T6" y="T7"/>
                      </a:cxn>
                      <a:cxn ang="0">
                        <a:pos x="T8" y="T9"/>
                      </a:cxn>
                      <a:cxn ang="0">
                        <a:pos x="T10" y="T11"/>
                      </a:cxn>
                      <a:cxn ang="0">
                        <a:pos x="T12" y="T13"/>
                      </a:cxn>
                    </a:cxnLst>
                    <a:rect l="0" t="0" r="r" b="b"/>
                    <a:pathLst>
                      <a:path w="3" h="3">
                        <a:moveTo>
                          <a:pt x="0" y="1"/>
                        </a:moveTo>
                        <a:lnTo>
                          <a:pt x="0" y="3"/>
                        </a:lnTo>
                        <a:lnTo>
                          <a:pt x="3" y="3"/>
                        </a:lnTo>
                        <a:lnTo>
                          <a:pt x="3" y="3"/>
                        </a:lnTo>
                        <a:lnTo>
                          <a:pt x="3" y="2"/>
                        </a:lnTo>
                        <a:lnTo>
                          <a:pt x="1" y="0"/>
                        </a:lnTo>
                        <a:lnTo>
                          <a:pt x="0" y="1"/>
                        </a:lnTo>
                        <a:close/>
                      </a:path>
                    </a:pathLst>
                  </a:custGeom>
                  <a:grp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240" name="Freeform 1751">
                    <a:extLst>
                      <a:ext uri="{FF2B5EF4-FFF2-40B4-BE49-F238E27FC236}">
                        <a16:creationId xmlns:a16="http://schemas.microsoft.com/office/drawing/2014/main" id="{9DE84705-84C5-4EC0-B60D-27179463CA41}"/>
                      </a:ext>
                    </a:extLst>
                  </p:cNvPr>
                  <p:cNvSpPr>
                    <a:spLocks/>
                  </p:cNvSpPr>
                  <p:nvPr/>
                </p:nvSpPr>
                <p:spPr bwMode="auto">
                  <a:xfrm>
                    <a:off x="6407377" y="2516271"/>
                    <a:ext cx="6350" cy="6350"/>
                  </a:xfrm>
                  <a:custGeom>
                    <a:avLst/>
                    <a:gdLst>
                      <a:gd name="T0" fmla="*/ 3 w 4"/>
                      <a:gd name="T1" fmla="*/ 2 h 4"/>
                      <a:gd name="T2" fmla="*/ 3 w 4"/>
                      <a:gd name="T3" fmla="*/ 0 h 4"/>
                      <a:gd name="T4" fmla="*/ 0 w 4"/>
                      <a:gd name="T5" fmla="*/ 1 h 4"/>
                      <a:gd name="T6" fmla="*/ 0 w 4"/>
                      <a:gd name="T7" fmla="*/ 3 h 4"/>
                      <a:gd name="T8" fmla="*/ 2 w 4"/>
                      <a:gd name="T9" fmla="*/ 4 h 4"/>
                      <a:gd name="T10" fmla="*/ 4 w 4"/>
                      <a:gd name="T11" fmla="*/ 3 h 4"/>
                      <a:gd name="T12" fmla="*/ 3 w 4"/>
                      <a:gd name="T13" fmla="*/ 2 h 4"/>
                    </a:gdLst>
                    <a:ahLst/>
                    <a:cxnLst>
                      <a:cxn ang="0">
                        <a:pos x="T0" y="T1"/>
                      </a:cxn>
                      <a:cxn ang="0">
                        <a:pos x="T2" y="T3"/>
                      </a:cxn>
                      <a:cxn ang="0">
                        <a:pos x="T4" y="T5"/>
                      </a:cxn>
                      <a:cxn ang="0">
                        <a:pos x="T6" y="T7"/>
                      </a:cxn>
                      <a:cxn ang="0">
                        <a:pos x="T8" y="T9"/>
                      </a:cxn>
                      <a:cxn ang="0">
                        <a:pos x="T10" y="T11"/>
                      </a:cxn>
                      <a:cxn ang="0">
                        <a:pos x="T12" y="T13"/>
                      </a:cxn>
                    </a:cxnLst>
                    <a:rect l="0" t="0" r="r" b="b"/>
                    <a:pathLst>
                      <a:path w="4" h="4">
                        <a:moveTo>
                          <a:pt x="3" y="2"/>
                        </a:moveTo>
                        <a:lnTo>
                          <a:pt x="3" y="0"/>
                        </a:lnTo>
                        <a:lnTo>
                          <a:pt x="0" y="1"/>
                        </a:lnTo>
                        <a:lnTo>
                          <a:pt x="0" y="3"/>
                        </a:lnTo>
                        <a:lnTo>
                          <a:pt x="2" y="4"/>
                        </a:lnTo>
                        <a:lnTo>
                          <a:pt x="4" y="3"/>
                        </a:lnTo>
                        <a:lnTo>
                          <a:pt x="3" y="2"/>
                        </a:lnTo>
                        <a:close/>
                      </a:path>
                    </a:pathLst>
                  </a:custGeom>
                  <a:grp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241" name="Rectangle 1752">
                    <a:extLst>
                      <a:ext uri="{FF2B5EF4-FFF2-40B4-BE49-F238E27FC236}">
                        <a16:creationId xmlns:a16="http://schemas.microsoft.com/office/drawing/2014/main" id="{32D6E4FB-B773-462B-9ED9-FF3AD8E257B6}"/>
                      </a:ext>
                    </a:extLst>
                  </p:cNvPr>
                  <p:cNvSpPr>
                    <a:spLocks noChangeArrowheads="1"/>
                  </p:cNvSpPr>
                  <p:nvPr/>
                </p:nvSpPr>
                <p:spPr bwMode="auto">
                  <a:xfrm>
                    <a:off x="6402614" y="2487695"/>
                    <a:ext cx="4763" cy="4763"/>
                  </a:xfrm>
                  <a:prstGeom prst="rect">
                    <a:avLst/>
                  </a:prstGeom>
                  <a:grpFill/>
                  <a:ln w="3175">
                    <a:solidFill>
                      <a:schemeClr val="tx1"/>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242" name="Freeform 1753">
                    <a:extLst>
                      <a:ext uri="{FF2B5EF4-FFF2-40B4-BE49-F238E27FC236}">
                        <a16:creationId xmlns:a16="http://schemas.microsoft.com/office/drawing/2014/main" id="{7AA2BDCA-DDAD-4878-BFE1-B3CD94CBE0A4}"/>
                      </a:ext>
                    </a:extLst>
                  </p:cNvPr>
                  <p:cNvSpPr>
                    <a:spLocks/>
                  </p:cNvSpPr>
                  <p:nvPr/>
                </p:nvSpPr>
                <p:spPr bwMode="auto">
                  <a:xfrm>
                    <a:off x="6404202" y="2508333"/>
                    <a:ext cx="6350" cy="4763"/>
                  </a:xfrm>
                  <a:custGeom>
                    <a:avLst/>
                    <a:gdLst>
                      <a:gd name="T0" fmla="*/ 4 w 4"/>
                      <a:gd name="T1" fmla="*/ 0 h 3"/>
                      <a:gd name="T2" fmla="*/ 0 w 4"/>
                      <a:gd name="T3" fmla="*/ 1 h 3"/>
                      <a:gd name="T4" fmla="*/ 1 w 4"/>
                      <a:gd name="T5" fmla="*/ 3 h 3"/>
                      <a:gd name="T6" fmla="*/ 4 w 4"/>
                      <a:gd name="T7" fmla="*/ 2 h 3"/>
                      <a:gd name="T8" fmla="*/ 4 w 4"/>
                      <a:gd name="T9" fmla="*/ 0 h 3"/>
                    </a:gdLst>
                    <a:ahLst/>
                    <a:cxnLst>
                      <a:cxn ang="0">
                        <a:pos x="T0" y="T1"/>
                      </a:cxn>
                      <a:cxn ang="0">
                        <a:pos x="T2" y="T3"/>
                      </a:cxn>
                      <a:cxn ang="0">
                        <a:pos x="T4" y="T5"/>
                      </a:cxn>
                      <a:cxn ang="0">
                        <a:pos x="T6" y="T7"/>
                      </a:cxn>
                      <a:cxn ang="0">
                        <a:pos x="T8" y="T9"/>
                      </a:cxn>
                    </a:cxnLst>
                    <a:rect l="0" t="0" r="r" b="b"/>
                    <a:pathLst>
                      <a:path w="4" h="3">
                        <a:moveTo>
                          <a:pt x="4" y="0"/>
                        </a:moveTo>
                        <a:lnTo>
                          <a:pt x="0" y="1"/>
                        </a:lnTo>
                        <a:lnTo>
                          <a:pt x="1" y="3"/>
                        </a:lnTo>
                        <a:lnTo>
                          <a:pt x="4" y="2"/>
                        </a:lnTo>
                        <a:lnTo>
                          <a:pt x="4" y="0"/>
                        </a:lnTo>
                        <a:close/>
                      </a:path>
                    </a:pathLst>
                  </a:custGeom>
                  <a:grp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243" name="Freeform 1754">
                    <a:extLst>
                      <a:ext uri="{FF2B5EF4-FFF2-40B4-BE49-F238E27FC236}">
                        <a16:creationId xmlns:a16="http://schemas.microsoft.com/office/drawing/2014/main" id="{80F01128-6838-44E0-B93B-C7817CFA1EA3}"/>
                      </a:ext>
                    </a:extLst>
                  </p:cNvPr>
                  <p:cNvSpPr>
                    <a:spLocks/>
                  </p:cNvSpPr>
                  <p:nvPr/>
                </p:nvSpPr>
                <p:spPr bwMode="auto">
                  <a:xfrm>
                    <a:off x="6412140" y="2524209"/>
                    <a:ext cx="7938" cy="7938"/>
                  </a:xfrm>
                  <a:custGeom>
                    <a:avLst/>
                    <a:gdLst>
                      <a:gd name="T0" fmla="*/ 0 w 5"/>
                      <a:gd name="T1" fmla="*/ 2 h 5"/>
                      <a:gd name="T2" fmla="*/ 3 w 5"/>
                      <a:gd name="T3" fmla="*/ 5 h 5"/>
                      <a:gd name="T4" fmla="*/ 5 w 5"/>
                      <a:gd name="T5" fmla="*/ 2 h 5"/>
                      <a:gd name="T6" fmla="*/ 3 w 5"/>
                      <a:gd name="T7" fmla="*/ 0 h 5"/>
                      <a:gd name="T8" fmla="*/ 0 w 5"/>
                      <a:gd name="T9" fmla="*/ 2 h 5"/>
                    </a:gdLst>
                    <a:ahLst/>
                    <a:cxnLst>
                      <a:cxn ang="0">
                        <a:pos x="T0" y="T1"/>
                      </a:cxn>
                      <a:cxn ang="0">
                        <a:pos x="T2" y="T3"/>
                      </a:cxn>
                      <a:cxn ang="0">
                        <a:pos x="T4" y="T5"/>
                      </a:cxn>
                      <a:cxn ang="0">
                        <a:pos x="T6" y="T7"/>
                      </a:cxn>
                      <a:cxn ang="0">
                        <a:pos x="T8" y="T9"/>
                      </a:cxn>
                    </a:cxnLst>
                    <a:rect l="0" t="0" r="r" b="b"/>
                    <a:pathLst>
                      <a:path w="5" h="5">
                        <a:moveTo>
                          <a:pt x="0" y="2"/>
                        </a:moveTo>
                        <a:lnTo>
                          <a:pt x="3" y="5"/>
                        </a:lnTo>
                        <a:lnTo>
                          <a:pt x="5" y="2"/>
                        </a:lnTo>
                        <a:lnTo>
                          <a:pt x="3" y="0"/>
                        </a:lnTo>
                        <a:lnTo>
                          <a:pt x="0" y="2"/>
                        </a:lnTo>
                        <a:close/>
                      </a:path>
                    </a:pathLst>
                  </a:custGeom>
                  <a:grp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244" name="Freeform 1755">
                    <a:extLst>
                      <a:ext uri="{FF2B5EF4-FFF2-40B4-BE49-F238E27FC236}">
                        <a16:creationId xmlns:a16="http://schemas.microsoft.com/office/drawing/2014/main" id="{2703498B-56A7-4CDF-B04C-C1A42D2B95D9}"/>
                      </a:ext>
                    </a:extLst>
                  </p:cNvPr>
                  <p:cNvSpPr>
                    <a:spLocks/>
                  </p:cNvSpPr>
                  <p:nvPr/>
                </p:nvSpPr>
                <p:spPr bwMode="auto">
                  <a:xfrm>
                    <a:off x="6402614" y="2498808"/>
                    <a:ext cx="6350" cy="4763"/>
                  </a:xfrm>
                  <a:custGeom>
                    <a:avLst/>
                    <a:gdLst>
                      <a:gd name="T0" fmla="*/ 3 w 4"/>
                      <a:gd name="T1" fmla="*/ 0 h 3"/>
                      <a:gd name="T2" fmla="*/ 0 w 4"/>
                      <a:gd name="T3" fmla="*/ 0 h 3"/>
                      <a:gd name="T4" fmla="*/ 1 w 4"/>
                      <a:gd name="T5" fmla="*/ 3 h 3"/>
                      <a:gd name="T6" fmla="*/ 4 w 4"/>
                      <a:gd name="T7" fmla="*/ 3 h 3"/>
                      <a:gd name="T8" fmla="*/ 3 w 4"/>
                      <a:gd name="T9" fmla="*/ 0 h 3"/>
                    </a:gdLst>
                    <a:ahLst/>
                    <a:cxnLst>
                      <a:cxn ang="0">
                        <a:pos x="T0" y="T1"/>
                      </a:cxn>
                      <a:cxn ang="0">
                        <a:pos x="T2" y="T3"/>
                      </a:cxn>
                      <a:cxn ang="0">
                        <a:pos x="T4" y="T5"/>
                      </a:cxn>
                      <a:cxn ang="0">
                        <a:pos x="T6" y="T7"/>
                      </a:cxn>
                      <a:cxn ang="0">
                        <a:pos x="T8" y="T9"/>
                      </a:cxn>
                    </a:cxnLst>
                    <a:rect l="0" t="0" r="r" b="b"/>
                    <a:pathLst>
                      <a:path w="4" h="3">
                        <a:moveTo>
                          <a:pt x="3" y="0"/>
                        </a:moveTo>
                        <a:lnTo>
                          <a:pt x="0" y="0"/>
                        </a:lnTo>
                        <a:lnTo>
                          <a:pt x="1" y="3"/>
                        </a:lnTo>
                        <a:lnTo>
                          <a:pt x="4" y="3"/>
                        </a:lnTo>
                        <a:lnTo>
                          <a:pt x="3" y="0"/>
                        </a:lnTo>
                        <a:close/>
                      </a:path>
                    </a:pathLst>
                  </a:custGeom>
                  <a:grp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245" name="Freeform 1756">
                    <a:extLst>
                      <a:ext uri="{FF2B5EF4-FFF2-40B4-BE49-F238E27FC236}">
                        <a16:creationId xmlns:a16="http://schemas.microsoft.com/office/drawing/2014/main" id="{A4020D8E-8C5E-401A-A83A-DE1CB496B937}"/>
                      </a:ext>
                    </a:extLst>
                  </p:cNvPr>
                  <p:cNvSpPr>
                    <a:spLocks/>
                  </p:cNvSpPr>
                  <p:nvPr/>
                </p:nvSpPr>
                <p:spPr bwMode="auto">
                  <a:xfrm>
                    <a:off x="6439128" y="2536909"/>
                    <a:ext cx="9525" cy="7938"/>
                  </a:xfrm>
                  <a:custGeom>
                    <a:avLst/>
                    <a:gdLst>
                      <a:gd name="T0" fmla="*/ 1 w 7"/>
                      <a:gd name="T1" fmla="*/ 0 h 7"/>
                      <a:gd name="T2" fmla="*/ 0 w 7"/>
                      <a:gd name="T3" fmla="*/ 4 h 7"/>
                      <a:gd name="T4" fmla="*/ 2 w 7"/>
                      <a:gd name="T5" fmla="*/ 5 h 7"/>
                      <a:gd name="T6" fmla="*/ 2 w 7"/>
                      <a:gd name="T7" fmla="*/ 5 h 7"/>
                      <a:gd name="T8" fmla="*/ 4 w 7"/>
                      <a:gd name="T9" fmla="*/ 7 h 7"/>
                      <a:gd name="T10" fmla="*/ 7 w 7"/>
                      <a:gd name="T11" fmla="*/ 4 h 7"/>
                      <a:gd name="T12" fmla="*/ 5 w 7"/>
                      <a:gd name="T13" fmla="*/ 2 h 7"/>
                      <a:gd name="T14" fmla="*/ 5 w 7"/>
                      <a:gd name="T15" fmla="*/ 2 h 7"/>
                      <a:gd name="T16" fmla="*/ 1 w 7"/>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7">
                        <a:moveTo>
                          <a:pt x="1" y="0"/>
                        </a:moveTo>
                        <a:cubicBezTo>
                          <a:pt x="0" y="4"/>
                          <a:pt x="0" y="4"/>
                          <a:pt x="0" y="4"/>
                        </a:cubicBezTo>
                        <a:cubicBezTo>
                          <a:pt x="1" y="4"/>
                          <a:pt x="1" y="4"/>
                          <a:pt x="2" y="5"/>
                        </a:cubicBezTo>
                        <a:cubicBezTo>
                          <a:pt x="2" y="5"/>
                          <a:pt x="2" y="5"/>
                          <a:pt x="2" y="5"/>
                        </a:cubicBezTo>
                        <a:cubicBezTo>
                          <a:pt x="3" y="6"/>
                          <a:pt x="3" y="6"/>
                          <a:pt x="4" y="7"/>
                        </a:cubicBezTo>
                        <a:cubicBezTo>
                          <a:pt x="7" y="4"/>
                          <a:pt x="7" y="4"/>
                          <a:pt x="7" y="4"/>
                        </a:cubicBezTo>
                        <a:cubicBezTo>
                          <a:pt x="7" y="4"/>
                          <a:pt x="6" y="3"/>
                          <a:pt x="5" y="2"/>
                        </a:cubicBezTo>
                        <a:cubicBezTo>
                          <a:pt x="5" y="2"/>
                          <a:pt x="5" y="2"/>
                          <a:pt x="5" y="2"/>
                        </a:cubicBezTo>
                        <a:cubicBezTo>
                          <a:pt x="4" y="1"/>
                          <a:pt x="2" y="0"/>
                          <a:pt x="1" y="0"/>
                        </a:cubicBezTo>
                        <a:close/>
                      </a:path>
                    </a:pathLst>
                  </a:custGeom>
                  <a:grp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grpSp>
            <p:sp>
              <p:nvSpPr>
                <p:cNvPr id="228" name="Freeform 1757">
                  <a:extLst>
                    <a:ext uri="{FF2B5EF4-FFF2-40B4-BE49-F238E27FC236}">
                      <a16:creationId xmlns:a16="http://schemas.microsoft.com/office/drawing/2014/main" id="{CEB51960-F542-4B13-9AFC-F18672510619}"/>
                    </a:ext>
                  </a:extLst>
                </p:cNvPr>
                <p:cNvSpPr>
                  <a:spLocks/>
                </p:cNvSpPr>
                <p:nvPr/>
              </p:nvSpPr>
              <p:spPr bwMode="auto">
                <a:xfrm>
                  <a:off x="6440716" y="2544847"/>
                  <a:ext cx="11113" cy="7938"/>
                </a:xfrm>
                <a:custGeom>
                  <a:avLst/>
                  <a:gdLst>
                    <a:gd name="T0" fmla="*/ 7 w 8"/>
                    <a:gd name="T1" fmla="*/ 3 h 7"/>
                    <a:gd name="T2" fmla="*/ 7 w 8"/>
                    <a:gd name="T3" fmla="*/ 0 h 7"/>
                    <a:gd name="T4" fmla="*/ 7 w 8"/>
                    <a:gd name="T5" fmla="*/ 0 h 7"/>
                    <a:gd name="T6" fmla="*/ 7 w 8"/>
                    <a:gd name="T7" fmla="*/ 0 h 7"/>
                    <a:gd name="T8" fmla="*/ 5 w 8"/>
                    <a:gd name="T9" fmla="*/ 1 h 7"/>
                    <a:gd name="T10" fmla="*/ 5 w 8"/>
                    <a:gd name="T11" fmla="*/ 1 h 7"/>
                    <a:gd name="T12" fmla="*/ 4 w 8"/>
                    <a:gd name="T13" fmla="*/ 2 h 7"/>
                    <a:gd name="T14" fmla="*/ 4 w 8"/>
                    <a:gd name="T15" fmla="*/ 2 h 7"/>
                    <a:gd name="T16" fmla="*/ 3 w 8"/>
                    <a:gd name="T17" fmla="*/ 2 h 7"/>
                    <a:gd name="T18" fmla="*/ 0 w 8"/>
                    <a:gd name="T19" fmla="*/ 3 h 7"/>
                    <a:gd name="T20" fmla="*/ 2 w 8"/>
                    <a:gd name="T21" fmla="*/ 6 h 7"/>
                    <a:gd name="T22" fmla="*/ 2 w 8"/>
                    <a:gd name="T23" fmla="*/ 6 h 7"/>
                    <a:gd name="T24" fmla="*/ 2 w 8"/>
                    <a:gd name="T25" fmla="*/ 6 h 7"/>
                    <a:gd name="T26" fmla="*/ 2 w 8"/>
                    <a:gd name="T27" fmla="*/ 7 h 7"/>
                    <a:gd name="T28" fmla="*/ 4 w 8"/>
                    <a:gd name="T29" fmla="*/ 6 h 7"/>
                    <a:gd name="T30" fmla="*/ 6 w 8"/>
                    <a:gd name="T31" fmla="*/ 5 h 7"/>
                    <a:gd name="T32" fmla="*/ 6 w 8"/>
                    <a:gd name="T33" fmla="*/ 5 h 7"/>
                    <a:gd name="T34" fmla="*/ 8 w 8"/>
                    <a:gd name="T35" fmla="*/ 4 h 7"/>
                    <a:gd name="T36" fmla="*/ 7 w 8"/>
                    <a:gd name="T37" fmla="*/ 3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 h="7">
                      <a:moveTo>
                        <a:pt x="7" y="3"/>
                      </a:moveTo>
                      <a:cubicBezTo>
                        <a:pt x="8" y="2"/>
                        <a:pt x="8" y="1"/>
                        <a:pt x="7" y="0"/>
                      </a:cubicBezTo>
                      <a:cubicBezTo>
                        <a:pt x="7" y="0"/>
                        <a:pt x="7" y="0"/>
                        <a:pt x="7" y="0"/>
                      </a:cubicBezTo>
                      <a:cubicBezTo>
                        <a:pt x="7" y="0"/>
                        <a:pt x="7" y="0"/>
                        <a:pt x="7" y="0"/>
                      </a:cubicBezTo>
                      <a:cubicBezTo>
                        <a:pt x="5" y="1"/>
                        <a:pt x="5" y="1"/>
                        <a:pt x="5" y="1"/>
                      </a:cubicBezTo>
                      <a:cubicBezTo>
                        <a:pt x="5" y="1"/>
                        <a:pt x="5" y="1"/>
                        <a:pt x="5" y="1"/>
                      </a:cubicBezTo>
                      <a:cubicBezTo>
                        <a:pt x="4" y="2"/>
                        <a:pt x="4" y="2"/>
                        <a:pt x="4" y="2"/>
                      </a:cubicBezTo>
                      <a:cubicBezTo>
                        <a:pt x="4" y="2"/>
                        <a:pt x="4" y="2"/>
                        <a:pt x="4" y="2"/>
                      </a:cubicBezTo>
                      <a:cubicBezTo>
                        <a:pt x="4" y="2"/>
                        <a:pt x="4" y="2"/>
                        <a:pt x="3" y="2"/>
                      </a:cubicBezTo>
                      <a:cubicBezTo>
                        <a:pt x="2" y="2"/>
                        <a:pt x="1" y="3"/>
                        <a:pt x="0" y="3"/>
                      </a:cubicBezTo>
                      <a:cubicBezTo>
                        <a:pt x="2" y="6"/>
                        <a:pt x="2" y="6"/>
                        <a:pt x="2" y="6"/>
                      </a:cubicBezTo>
                      <a:cubicBezTo>
                        <a:pt x="2" y="6"/>
                        <a:pt x="2" y="6"/>
                        <a:pt x="2" y="6"/>
                      </a:cubicBezTo>
                      <a:cubicBezTo>
                        <a:pt x="2" y="6"/>
                        <a:pt x="2" y="6"/>
                        <a:pt x="2" y="6"/>
                      </a:cubicBezTo>
                      <a:cubicBezTo>
                        <a:pt x="2" y="7"/>
                        <a:pt x="2" y="7"/>
                        <a:pt x="2" y="7"/>
                      </a:cubicBezTo>
                      <a:cubicBezTo>
                        <a:pt x="3" y="6"/>
                        <a:pt x="4" y="6"/>
                        <a:pt x="4" y="6"/>
                      </a:cubicBezTo>
                      <a:cubicBezTo>
                        <a:pt x="5" y="6"/>
                        <a:pt x="6" y="5"/>
                        <a:pt x="6" y="5"/>
                      </a:cubicBezTo>
                      <a:cubicBezTo>
                        <a:pt x="6" y="5"/>
                        <a:pt x="6" y="5"/>
                        <a:pt x="6" y="5"/>
                      </a:cubicBezTo>
                      <a:cubicBezTo>
                        <a:pt x="8" y="4"/>
                        <a:pt x="8" y="4"/>
                        <a:pt x="8" y="4"/>
                      </a:cubicBezTo>
                      <a:lnTo>
                        <a:pt x="7" y="3"/>
                      </a:lnTo>
                      <a:close/>
                    </a:path>
                  </a:pathLst>
                </a:custGeom>
                <a:grp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229" name="Freeform 1758">
                  <a:extLst>
                    <a:ext uri="{FF2B5EF4-FFF2-40B4-BE49-F238E27FC236}">
                      <a16:creationId xmlns:a16="http://schemas.microsoft.com/office/drawing/2014/main" id="{3A579AB1-9923-40F0-A963-1D3CF752F1BE}"/>
                    </a:ext>
                  </a:extLst>
                </p:cNvPr>
                <p:cNvSpPr>
                  <a:spLocks/>
                </p:cNvSpPr>
                <p:nvPr/>
              </p:nvSpPr>
              <p:spPr bwMode="auto">
                <a:xfrm>
                  <a:off x="6453416" y="2541672"/>
                  <a:ext cx="6350" cy="6350"/>
                </a:xfrm>
                <a:custGeom>
                  <a:avLst/>
                  <a:gdLst>
                    <a:gd name="T0" fmla="*/ 0 w 4"/>
                    <a:gd name="T1" fmla="*/ 1 h 4"/>
                    <a:gd name="T2" fmla="*/ 1 w 4"/>
                    <a:gd name="T3" fmla="*/ 4 h 4"/>
                    <a:gd name="T4" fmla="*/ 4 w 4"/>
                    <a:gd name="T5" fmla="*/ 3 h 4"/>
                    <a:gd name="T6" fmla="*/ 3 w 4"/>
                    <a:gd name="T7" fmla="*/ 0 h 4"/>
                    <a:gd name="T8" fmla="*/ 0 w 4"/>
                    <a:gd name="T9" fmla="*/ 1 h 4"/>
                  </a:gdLst>
                  <a:ahLst/>
                  <a:cxnLst>
                    <a:cxn ang="0">
                      <a:pos x="T0" y="T1"/>
                    </a:cxn>
                    <a:cxn ang="0">
                      <a:pos x="T2" y="T3"/>
                    </a:cxn>
                    <a:cxn ang="0">
                      <a:pos x="T4" y="T5"/>
                    </a:cxn>
                    <a:cxn ang="0">
                      <a:pos x="T6" y="T7"/>
                    </a:cxn>
                    <a:cxn ang="0">
                      <a:pos x="T8" y="T9"/>
                    </a:cxn>
                  </a:cxnLst>
                  <a:rect l="0" t="0" r="r" b="b"/>
                  <a:pathLst>
                    <a:path w="4" h="4">
                      <a:moveTo>
                        <a:pt x="0" y="1"/>
                      </a:moveTo>
                      <a:lnTo>
                        <a:pt x="1" y="4"/>
                      </a:lnTo>
                      <a:lnTo>
                        <a:pt x="4" y="3"/>
                      </a:lnTo>
                      <a:lnTo>
                        <a:pt x="3" y="0"/>
                      </a:lnTo>
                      <a:lnTo>
                        <a:pt x="0" y="1"/>
                      </a:lnTo>
                      <a:close/>
                    </a:path>
                  </a:pathLst>
                </a:custGeom>
                <a:grp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230" name="Freeform 1759">
                  <a:extLst>
                    <a:ext uri="{FF2B5EF4-FFF2-40B4-BE49-F238E27FC236}">
                      <a16:creationId xmlns:a16="http://schemas.microsoft.com/office/drawing/2014/main" id="{C901EA76-3578-40BF-BABC-2A49283C17E7}"/>
                    </a:ext>
                  </a:extLst>
                </p:cNvPr>
                <p:cNvSpPr>
                  <a:spLocks/>
                </p:cNvSpPr>
                <p:nvPr/>
              </p:nvSpPr>
              <p:spPr bwMode="auto">
                <a:xfrm>
                  <a:off x="6462942" y="2538497"/>
                  <a:ext cx="6350" cy="6350"/>
                </a:xfrm>
                <a:custGeom>
                  <a:avLst/>
                  <a:gdLst>
                    <a:gd name="T0" fmla="*/ 1 w 4"/>
                    <a:gd name="T1" fmla="*/ 1 h 4"/>
                    <a:gd name="T2" fmla="*/ 0 w 4"/>
                    <a:gd name="T3" fmla="*/ 1 h 4"/>
                    <a:gd name="T4" fmla="*/ 1 w 4"/>
                    <a:gd name="T5" fmla="*/ 4 h 4"/>
                    <a:gd name="T6" fmla="*/ 3 w 4"/>
                    <a:gd name="T7" fmla="*/ 3 h 4"/>
                    <a:gd name="T8" fmla="*/ 4 w 4"/>
                    <a:gd name="T9" fmla="*/ 1 h 4"/>
                    <a:gd name="T10" fmla="*/ 1 w 4"/>
                    <a:gd name="T11" fmla="*/ 0 h 4"/>
                    <a:gd name="T12" fmla="*/ 1 w 4"/>
                    <a:gd name="T13" fmla="*/ 1 h 4"/>
                  </a:gdLst>
                  <a:ahLst/>
                  <a:cxnLst>
                    <a:cxn ang="0">
                      <a:pos x="T0" y="T1"/>
                    </a:cxn>
                    <a:cxn ang="0">
                      <a:pos x="T2" y="T3"/>
                    </a:cxn>
                    <a:cxn ang="0">
                      <a:pos x="T4" y="T5"/>
                    </a:cxn>
                    <a:cxn ang="0">
                      <a:pos x="T6" y="T7"/>
                    </a:cxn>
                    <a:cxn ang="0">
                      <a:pos x="T8" y="T9"/>
                    </a:cxn>
                    <a:cxn ang="0">
                      <a:pos x="T10" y="T11"/>
                    </a:cxn>
                    <a:cxn ang="0">
                      <a:pos x="T12" y="T13"/>
                    </a:cxn>
                  </a:cxnLst>
                  <a:rect l="0" t="0" r="r" b="b"/>
                  <a:pathLst>
                    <a:path w="4" h="4">
                      <a:moveTo>
                        <a:pt x="1" y="1"/>
                      </a:moveTo>
                      <a:lnTo>
                        <a:pt x="0" y="1"/>
                      </a:lnTo>
                      <a:lnTo>
                        <a:pt x="1" y="4"/>
                      </a:lnTo>
                      <a:lnTo>
                        <a:pt x="3" y="3"/>
                      </a:lnTo>
                      <a:lnTo>
                        <a:pt x="4" y="1"/>
                      </a:lnTo>
                      <a:lnTo>
                        <a:pt x="1" y="0"/>
                      </a:lnTo>
                      <a:lnTo>
                        <a:pt x="1" y="1"/>
                      </a:lnTo>
                      <a:close/>
                    </a:path>
                  </a:pathLst>
                </a:custGeom>
                <a:grp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231" name="Freeform 1760">
                  <a:extLst>
                    <a:ext uri="{FF2B5EF4-FFF2-40B4-BE49-F238E27FC236}">
                      <a16:creationId xmlns:a16="http://schemas.microsoft.com/office/drawing/2014/main" id="{31FC8A68-0295-4B21-9A70-8DF29356576D}"/>
                    </a:ext>
                  </a:extLst>
                </p:cNvPr>
                <p:cNvSpPr>
                  <a:spLocks/>
                </p:cNvSpPr>
                <p:nvPr/>
              </p:nvSpPr>
              <p:spPr bwMode="auto">
                <a:xfrm>
                  <a:off x="6466117" y="2527384"/>
                  <a:ext cx="7938" cy="6350"/>
                </a:xfrm>
                <a:custGeom>
                  <a:avLst/>
                  <a:gdLst>
                    <a:gd name="T0" fmla="*/ 0 w 5"/>
                    <a:gd name="T1" fmla="*/ 2 h 4"/>
                    <a:gd name="T2" fmla="*/ 0 w 5"/>
                    <a:gd name="T3" fmla="*/ 4 h 4"/>
                    <a:gd name="T4" fmla="*/ 3 w 5"/>
                    <a:gd name="T5" fmla="*/ 4 h 4"/>
                    <a:gd name="T6" fmla="*/ 3 w 5"/>
                    <a:gd name="T7" fmla="*/ 4 h 4"/>
                    <a:gd name="T8" fmla="*/ 3 w 5"/>
                    <a:gd name="T9" fmla="*/ 4 h 4"/>
                    <a:gd name="T10" fmla="*/ 3 w 5"/>
                    <a:gd name="T11" fmla="*/ 4 h 4"/>
                    <a:gd name="T12" fmla="*/ 5 w 5"/>
                    <a:gd name="T13" fmla="*/ 3 h 4"/>
                    <a:gd name="T14" fmla="*/ 3 w 5"/>
                    <a:gd name="T15" fmla="*/ 0 h 4"/>
                    <a:gd name="T16" fmla="*/ 0 w 5"/>
                    <a:gd name="T17"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4">
                      <a:moveTo>
                        <a:pt x="0" y="2"/>
                      </a:moveTo>
                      <a:lnTo>
                        <a:pt x="0" y="4"/>
                      </a:lnTo>
                      <a:lnTo>
                        <a:pt x="3" y="4"/>
                      </a:lnTo>
                      <a:lnTo>
                        <a:pt x="3" y="4"/>
                      </a:lnTo>
                      <a:lnTo>
                        <a:pt x="3" y="4"/>
                      </a:lnTo>
                      <a:lnTo>
                        <a:pt x="3" y="4"/>
                      </a:lnTo>
                      <a:lnTo>
                        <a:pt x="5" y="3"/>
                      </a:lnTo>
                      <a:lnTo>
                        <a:pt x="3" y="0"/>
                      </a:lnTo>
                      <a:lnTo>
                        <a:pt x="0" y="2"/>
                      </a:lnTo>
                      <a:close/>
                    </a:path>
                  </a:pathLst>
                </a:custGeom>
                <a:grp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grpSp>
          <p:grpSp>
            <p:nvGrpSpPr>
              <p:cNvPr id="200" name="Group 199">
                <a:extLst>
                  <a:ext uri="{FF2B5EF4-FFF2-40B4-BE49-F238E27FC236}">
                    <a16:creationId xmlns:a16="http://schemas.microsoft.com/office/drawing/2014/main" id="{38DABCBA-F1B8-4E69-80A2-D4E3504BFFEC}"/>
                  </a:ext>
                </a:extLst>
              </p:cNvPr>
              <p:cNvGrpSpPr/>
              <p:nvPr/>
            </p:nvGrpSpPr>
            <p:grpSpPr>
              <a:xfrm>
                <a:off x="6413501" y="2457451"/>
                <a:ext cx="106363" cy="107950"/>
                <a:chOff x="6413501" y="2457451"/>
                <a:chExt cx="106363" cy="107950"/>
              </a:xfrm>
            </p:grpSpPr>
            <p:sp>
              <p:nvSpPr>
                <p:cNvPr id="204" name="Freeform 1762">
                  <a:extLst>
                    <a:ext uri="{FF2B5EF4-FFF2-40B4-BE49-F238E27FC236}">
                      <a16:creationId xmlns:a16="http://schemas.microsoft.com/office/drawing/2014/main" id="{8B1EA2BB-9823-4BA6-B143-8725BFDBC79B}"/>
                    </a:ext>
                  </a:extLst>
                </p:cNvPr>
                <p:cNvSpPr>
                  <a:spLocks/>
                </p:cNvSpPr>
                <p:nvPr/>
              </p:nvSpPr>
              <p:spPr bwMode="auto">
                <a:xfrm>
                  <a:off x="6477001" y="2522538"/>
                  <a:ext cx="7938" cy="6350"/>
                </a:xfrm>
                <a:custGeom>
                  <a:avLst/>
                  <a:gdLst>
                    <a:gd name="T0" fmla="*/ 0 w 5"/>
                    <a:gd name="T1" fmla="*/ 2 h 4"/>
                    <a:gd name="T2" fmla="*/ 1 w 5"/>
                    <a:gd name="T3" fmla="*/ 4 h 4"/>
                    <a:gd name="T4" fmla="*/ 2 w 5"/>
                    <a:gd name="T5" fmla="*/ 4 h 4"/>
                    <a:gd name="T6" fmla="*/ 3 w 5"/>
                    <a:gd name="T7" fmla="*/ 4 h 4"/>
                    <a:gd name="T8" fmla="*/ 5 w 5"/>
                    <a:gd name="T9" fmla="*/ 1 h 4"/>
                    <a:gd name="T10" fmla="*/ 2 w 5"/>
                    <a:gd name="T11" fmla="*/ 0 h 4"/>
                    <a:gd name="T12" fmla="*/ 0 w 5"/>
                    <a:gd name="T13" fmla="*/ 2 h 4"/>
                  </a:gdLst>
                  <a:ahLst/>
                  <a:cxnLst>
                    <a:cxn ang="0">
                      <a:pos x="T0" y="T1"/>
                    </a:cxn>
                    <a:cxn ang="0">
                      <a:pos x="T2" y="T3"/>
                    </a:cxn>
                    <a:cxn ang="0">
                      <a:pos x="T4" y="T5"/>
                    </a:cxn>
                    <a:cxn ang="0">
                      <a:pos x="T6" y="T7"/>
                    </a:cxn>
                    <a:cxn ang="0">
                      <a:pos x="T8" y="T9"/>
                    </a:cxn>
                    <a:cxn ang="0">
                      <a:pos x="T10" y="T11"/>
                    </a:cxn>
                    <a:cxn ang="0">
                      <a:pos x="T12" y="T13"/>
                    </a:cxn>
                  </a:cxnLst>
                  <a:rect l="0" t="0" r="r" b="b"/>
                  <a:pathLst>
                    <a:path w="5" h="4">
                      <a:moveTo>
                        <a:pt x="0" y="2"/>
                      </a:moveTo>
                      <a:lnTo>
                        <a:pt x="1" y="4"/>
                      </a:lnTo>
                      <a:lnTo>
                        <a:pt x="2" y="4"/>
                      </a:lnTo>
                      <a:lnTo>
                        <a:pt x="3" y="4"/>
                      </a:lnTo>
                      <a:lnTo>
                        <a:pt x="5" y="1"/>
                      </a:lnTo>
                      <a:lnTo>
                        <a:pt x="2" y="0"/>
                      </a:lnTo>
                      <a:lnTo>
                        <a:pt x="0" y="2"/>
                      </a:lnTo>
                      <a:close/>
                    </a:path>
                  </a:pathLst>
                </a:custGeom>
                <a:solidFill>
                  <a:srgbClr val="FFFFFF"/>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205" name="Freeform 1763">
                  <a:extLst>
                    <a:ext uri="{FF2B5EF4-FFF2-40B4-BE49-F238E27FC236}">
                      <a16:creationId xmlns:a16="http://schemas.microsoft.com/office/drawing/2014/main" id="{BE4BFDB0-DFB7-4078-A776-4EC88D1F91C6}"/>
                    </a:ext>
                  </a:extLst>
                </p:cNvPr>
                <p:cNvSpPr>
                  <a:spLocks/>
                </p:cNvSpPr>
                <p:nvPr/>
              </p:nvSpPr>
              <p:spPr bwMode="auto">
                <a:xfrm>
                  <a:off x="6486526" y="2527301"/>
                  <a:ext cx="6350" cy="6350"/>
                </a:xfrm>
                <a:custGeom>
                  <a:avLst/>
                  <a:gdLst>
                    <a:gd name="T0" fmla="*/ 0 w 4"/>
                    <a:gd name="T1" fmla="*/ 3 h 4"/>
                    <a:gd name="T2" fmla="*/ 3 w 4"/>
                    <a:gd name="T3" fmla="*/ 4 h 4"/>
                    <a:gd name="T4" fmla="*/ 4 w 4"/>
                    <a:gd name="T5" fmla="*/ 1 h 4"/>
                    <a:gd name="T6" fmla="*/ 1 w 4"/>
                    <a:gd name="T7" fmla="*/ 0 h 4"/>
                    <a:gd name="T8" fmla="*/ 0 w 4"/>
                    <a:gd name="T9" fmla="*/ 3 h 4"/>
                  </a:gdLst>
                  <a:ahLst/>
                  <a:cxnLst>
                    <a:cxn ang="0">
                      <a:pos x="T0" y="T1"/>
                    </a:cxn>
                    <a:cxn ang="0">
                      <a:pos x="T2" y="T3"/>
                    </a:cxn>
                    <a:cxn ang="0">
                      <a:pos x="T4" y="T5"/>
                    </a:cxn>
                    <a:cxn ang="0">
                      <a:pos x="T6" y="T7"/>
                    </a:cxn>
                    <a:cxn ang="0">
                      <a:pos x="T8" y="T9"/>
                    </a:cxn>
                  </a:cxnLst>
                  <a:rect l="0" t="0" r="r" b="b"/>
                  <a:pathLst>
                    <a:path w="4" h="4">
                      <a:moveTo>
                        <a:pt x="0" y="3"/>
                      </a:moveTo>
                      <a:lnTo>
                        <a:pt x="3" y="4"/>
                      </a:lnTo>
                      <a:lnTo>
                        <a:pt x="4" y="1"/>
                      </a:lnTo>
                      <a:lnTo>
                        <a:pt x="1" y="0"/>
                      </a:lnTo>
                      <a:lnTo>
                        <a:pt x="0" y="3"/>
                      </a:lnTo>
                      <a:close/>
                    </a:path>
                  </a:pathLst>
                </a:custGeom>
                <a:solidFill>
                  <a:srgbClr val="FFFFFF"/>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206" name="Rectangle 1764">
                  <a:extLst>
                    <a:ext uri="{FF2B5EF4-FFF2-40B4-BE49-F238E27FC236}">
                      <a16:creationId xmlns:a16="http://schemas.microsoft.com/office/drawing/2014/main" id="{FA2EBD3E-0FE8-4C1C-8419-AA32896D0581}"/>
                    </a:ext>
                  </a:extLst>
                </p:cNvPr>
                <p:cNvSpPr>
                  <a:spLocks noChangeArrowheads="1"/>
                </p:cNvSpPr>
                <p:nvPr/>
              </p:nvSpPr>
              <p:spPr bwMode="auto">
                <a:xfrm>
                  <a:off x="6497639" y="2528888"/>
                  <a:ext cx="6350" cy="4763"/>
                </a:xfrm>
                <a:prstGeom prst="rect">
                  <a:avLst/>
                </a:prstGeom>
                <a:solidFill>
                  <a:srgbClr val="FFFFFF"/>
                </a:solidFill>
                <a:ln w="9525">
                  <a:solidFill>
                    <a:schemeClr val="tx1"/>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207" name="Freeform 1765">
                  <a:extLst>
                    <a:ext uri="{FF2B5EF4-FFF2-40B4-BE49-F238E27FC236}">
                      <a16:creationId xmlns:a16="http://schemas.microsoft.com/office/drawing/2014/main" id="{6DFC694B-3BD5-4689-AA02-B78486AFED8F}"/>
                    </a:ext>
                  </a:extLst>
                </p:cNvPr>
                <p:cNvSpPr>
                  <a:spLocks/>
                </p:cNvSpPr>
                <p:nvPr/>
              </p:nvSpPr>
              <p:spPr bwMode="auto">
                <a:xfrm>
                  <a:off x="6507164" y="2530476"/>
                  <a:ext cx="6350" cy="7938"/>
                </a:xfrm>
                <a:custGeom>
                  <a:avLst/>
                  <a:gdLst>
                    <a:gd name="T0" fmla="*/ 0 w 4"/>
                    <a:gd name="T1" fmla="*/ 2 h 5"/>
                    <a:gd name="T2" fmla="*/ 2 w 4"/>
                    <a:gd name="T3" fmla="*/ 5 h 5"/>
                    <a:gd name="T4" fmla="*/ 4 w 4"/>
                    <a:gd name="T5" fmla="*/ 2 h 5"/>
                    <a:gd name="T6" fmla="*/ 2 w 4"/>
                    <a:gd name="T7" fmla="*/ 0 h 5"/>
                    <a:gd name="T8" fmla="*/ 0 w 4"/>
                    <a:gd name="T9" fmla="*/ 2 h 5"/>
                  </a:gdLst>
                  <a:ahLst/>
                  <a:cxnLst>
                    <a:cxn ang="0">
                      <a:pos x="T0" y="T1"/>
                    </a:cxn>
                    <a:cxn ang="0">
                      <a:pos x="T2" y="T3"/>
                    </a:cxn>
                    <a:cxn ang="0">
                      <a:pos x="T4" y="T5"/>
                    </a:cxn>
                    <a:cxn ang="0">
                      <a:pos x="T6" y="T7"/>
                    </a:cxn>
                    <a:cxn ang="0">
                      <a:pos x="T8" y="T9"/>
                    </a:cxn>
                  </a:cxnLst>
                  <a:rect l="0" t="0" r="r" b="b"/>
                  <a:pathLst>
                    <a:path w="4" h="5">
                      <a:moveTo>
                        <a:pt x="0" y="2"/>
                      </a:moveTo>
                      <a:lnTo>
                        <a:pt x="2" y="5"/>
                      </a:lnTo>
                      <a:lnTo>
                        <a:pt x="4" y="2"/>
                      </a:lnTo>
                      <a:lnTo>
                        <a:pt x="2" y="0"/>
                      </a:lnTo>
                      <a:lnTo>
                        <a:pt x="0" y="2"/>
                      </a:lnTo>
                      <a:close/>
                    </a:path>
                  </a:pathLst>
                </a:custGeom>
                <a:solidFill>
                  <a:srgbClr val="FFFFFF"/>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208" name="Freeform 1766">
                  <a:extLst>
                    <a:ext uri="{FF2B5EF4-FFF2-40B4-BE49-F238E27FC236}">
                      <a16:creationId xmlns:a16="http://schemas.microsoft.com/office/drawing/2014/main" id="{7E2CCE45-176D-4B7A-B46E-6BC5E877E6AD}"/>
                    </a:ext>
                  </a:extLst>
                </p:cNvPr>
                <p:cNvSpPr>
                  <a:spLocks/>
                </p:cNvSpPr>
                <p:nvPr/>
              </p:nvSpPr>
              <p:spPr bwMode="auto">
                <a:xfrm>
                  <a:off x="6515101" y="2538413"/>
                  <a:ext cx="4763" cy="4763"/>
                </a:xfrm>
                <a:custGeom>
                  <a:avLst/>
                  <a:gdLst>
                    <a:gd name="T0" fmla="*/ 2 w 3"/>
                    <a:gd name="T1" fmla="*/ 0 h 3"/>
                    <a:gd name="T2" fmla="*/ 0 w 3"/>
                    <a:gd name="T3" fmla="*/ 2 h 3"/>
                    <a:gd name="T4" fmla="*/ 2 w 3"/>
                    <a:gd name="T5" fmla="*/ 3 h 3"/>
                    <a:gd name="T6" fmla="*/ 3 w 3"/>
                    <a:gd name="T7" fmla="*/ 1 h 3"/>
                    <a:gd name="T8" fmla="*/ 2 w 3"/>
                    <a:gd name="T9" fmla="*/ 0 h 3"/>
                  </a:gdLst>
                  <a:ahLst/>
                  <a:cxnLst>
                    <a:cxn ang="0">
                      <a:pos x="T0" y="T1"/>
                    </a:cxn>
                    <a:cxn ang="0">
                      <a:pos x="T2" y="T3"/>
                    </a:cxn>
                    <a:cxn ang="0">
                      <a:pos x="T4" y="T5"/>
                    </a:cxn>
                    <a:cxn ang="0">
                      <a:pos x="T6" y="T7"/>
                    </a:cxn>
                    <a:cxn ang="0">
                      <a:pos x="T8" y="T9"/>
                    </a:cxn>
                  </a:cxnLst>
                  <a:rect l="0" t="0" r="r" b="b"/>
                  <a:pathLst>
                    <a:path w="3" h="3">
                      <a:moveTo>
                        <a:pt x="2" y="0"/>
                      </a:moveTo>
                      <a:lnTo>
                        <a:pt x="0" y="2"/>
                      </a:lnTo>
                      <a:lnTo>
                        <a:pt x="2" y="3"/>
                      </a:lnTo>
                      <a:lnTo>
                        <a:pt x="3" y="1"/>
                      </a:lnTo>
                      <a:lnTo>
                        <a:pt x="2" y="0"/>
                      </a:lnTo>
                      <a:close/>
                    </a:path>
                  </a:pathLst>
                </a:custGeom>
                <a:solidFill>
                  <a:srgbClr val="FFFFFF"/>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209" name="Freeform 1767">
                  <a:extLst>
                    <a:ext uri="{FF2B5EF4-FFF2-40B4-BE49-F238E27FC236}">
                      <a16:creationId xmlns:a16="http://schemas.microsoft.com/office/drawing/2014/main" id="{38F02B78-FBD6-43FC-85C0-91062BE20FFC}"/>
                    </a:ext>
                  </a:extLst>
                </p:cNvPr>
                <p:cNvSpPr>
                  <a:spLocks/>
                </p:cNvSpPr>
                <p:nvPr/>
              </p:nvSpPr>
              <p:spPr bwMode="auto">
                <a:xfrm>
                  <a:off x="6475414" y="2457451"/>
                  <a:ext cx="3175" cy="4763"/>
                </a:xfrm>
                <a:custGeom>
                  <a:avLst/>
                  <a:gdLst>
                    <a:gd name="T0" fmla="*/ 2 w 2"/>
                    <a:gd name="T1" fmla="*/ 1 h 3"/>
                    <a:gd name="T2" fmla="*/ 1 w 2"/>
                    <a:gd name="T3" fmla="*/ 0 h 3"/>
                    <a:gd name="T4" fmla="*/ 0 w 2"/>
                    <a:gd name="T5" fmla="*/ 3 h 3"/>
                    <a:gd name="T6" fmla="*/ 1 w 2"/>
                    <a:gd name="T7" fmla="*/ 3 h 3"/>
                    <a:gd name="T8" fmla="*/ 2 w 2"/>
                    <a:gd name="T9" fmla="*/ 1 h 3"/>
                  </a:gdLst>
                  <a:ahLst/>
                  <a:cxnLst>
                    <a:cxn ang="0">
                      <a:pos x="T0" y="T1"/>
                    </a:cxn>
                    <a:cxn ang="0">
                      <a:pos x="T2" y="T3"/>
                    </a:cxn>
                    <a:cxn ang="0">
                      <a:pos x="T4" y="T5"/>
                    </a:cxn>
                    <a:cxn ang="0">
                      <a:pos x="T6" y="T7"/>
                    </a:cxn>
                    <a:cxn ang="0">
                      <a:pos x="T8" y="T9"/>
                    </a:cxn>
                  </a:cxnLst>
                  <a:rect l="0" t="0" r="r" b="b"/>
                  <a:pathLst>
                    <a:path w="2" h="3">
                      <a:moveTo>
                        <a:pt x="2" y="1"/>
                      </a:moveTo>
                      <a:lnTo>
                        <a:pt x="1" y="0"/>
                      </a:lnTo>
                      <a:lnTo>
                        <a:pt x="0" y="3"/>
                      </a:lnTo>
                      <a:lnTo>
                        <a:pt x="1" y="3"/>
                      </a:lnTo>
                      <a:lnTo>
                        <a:pt x="2" y="1"/>
                      </a:lnTo>
                      <a:close/>
                    </a:path>
                  </a:pathLst>
                </a:custGeom>
                <a:solidFill>
                  <a:srgbClr val="FFFFFF"/>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210" name="Freeform 1768">
                  <a:extLst>
                    <a:ext uri="{FF2B5EF4-FFF2-40B4-BE49-F238E27FC236}">
                      <a16:creationId xmlns:a16="http://schemas.microsoft.com/office/drawing/2014/main" id="{088A9572-7B34-4944-82C3-377421DEDA7F}"/>
                    </a:ext>
                  </a:extLst>
                </p:cNvPr>
                <p:cNvSpPr>
                  <a:spLocks/>
                </p:cNvSpPr>
                <p:nvPr/>
              </p:nvSpPr>
              <p:spPr bwMode="auto">
                <a:xfrm>
                  <a:off x="6481764" y="2462213"/>
                  <a:ext cx="6350" cy="6350"/>
                </a:xfrm>
                <a:custGeom>
                  <a:avLst/>
                  <a:gdLst>
                    <a:gd name="T0" fmla="*/ 5 w 5"/>
                    <a:gd name="T1" fmla="*/ 1 h 5"/>
                    <a:gd name="T2" fmla="*/ 2 w 5"/>
                    <a:gd name="T3" fmla="*/ 0 h 5"/>
                    <a:gd name="T4" fmla="*/ 0 w 5"/>
                    <a:gd name="T5" fmla="*/ 3 h 5"/>
                    <a:gd name="T6" fmla="*/ 3 w 5"/>
                    <a:gd name="T7" fmla="*/ 5 h 5"/>
                    <a:gd name="T8" fmla="*/ 5 w 5"/>
                    <a:gd name="T9" fmla="*/ 1 h 5"/>
                  </a:gdLst>
                  <a:ahLst/>
                  <a:cxnLst>
                    <a:cxn ang="0">
                      <a:pos x="T0" y="T1"/>
                    </a:cxn>
                    <a:cxn ang="0">
                      <a:pos x="T2" y="T3"/>
                    </a:cxn>
                    <a:cxn ang="0">
                      <a:pos x="T4" y="T5"/>
                    </a:cxn>
                    <a:cxn ang="0">
                      <a:pos x="T6" y="T7"/>
                    </a:cxn>
                    <a:cxn ang="0">
                      <a:pos x="T8" y="T9"/>
                    </a:cxn>
                  </a:cxnLst>
                  <a:rect l="0" t="0" r="r" b="b"/>
                  <a:pathLst>
                    <a:path w="5" h="5">
                      <a:moveTo>
                        <a:pt x="5" y="1"/>
                      </a:moveTo>
                      <a:cubicBezTo>
                        <a:pt x="4" y="1"/>
                        <a:pt x="3" y="0"/>
                        <a:pt x="2" y="0"/>
                      </a:cubicBezTo>
                      <a:cubicBezTo>
                        <a:pt x="0" y="3"/>
                        <a:pt x="0" y="3"/>
                        <a:pt x="0" y="3"/>
                      </a:cubicBezTo>
                      <a:cubicBezTo>
                        <a:pt x="1" y="4"/>
                        <a:pt x="2" y="4"/>
                        <a:pt x="3" y="5"/>
                      </a:cubicBezTo>
                      <a:lnTo>
                        <a:pt x="5" y="1"/>
                      </a:lnTo>
                      <a:close/>
                    </a:path>
                  </a:pathLst>
                </a:custGeom>
                <a:solidFill>
                  <a:srgbClr val="FFFFFF"/>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211" name="Freeform 1769">
                  <a:extLst>
                    <a:ext uri="{FF2B5EF4-FFF2-40B4-BE49-F238E27FC236}">
                      <a16:creationId xmlns:a16="http://schemas.microsoft.com/office/drawing/2014/main" id="{B6F0BECB-E6BD-4EB4-8B4D-AA998A7BF233}"/>
                    </a:ext>
                  </a:extLst>
                </p:cNvPr>
                <p:cNvSpPr>
                  <a:spLocks/>
                </p:cNvSpPr>
                <p:nvPr/>
              </p:nvSpPr>
              <p:spPr bwMode="auto">
                <a:xfrm>
                  <a:off x="6491289" y="2465388"/>
                  <a:ext cx="6350" cy="7938"/>
                </a:xfrm>
                <a:custGeom>
                  <a:avLst/>
                  <a:gdLst>
                    <a:gd name="T0" fmla="*/ 2 w 5"/>
                    <a:gd name="T1" fmla="*/ 0 h 6"/>
                    <a:gd name="T2" fmla="*/ 0 w 5"/>
                    <a:gd name="T3" fmla="*/ 4 h 6"/>
                    <a:gd name="T4" fmla="*/ 0 w 5"/>
                    <a:gd name="T5" fmla="*/ 4 h 6"/>
                    <a:gd name="T6" fmla="*/ 0 w 5"/>
                    <a:gd name="T7" fmla="*/ 4 h 6"/>
                    <a:gd name="T8" fmla="*/ 3 w 5"/>
                    <a:gd name="T9" fmla="*/ 6 h 6"/>
                    <a:gd name="T10" fmla="*/ 5 w 5"/>
                    <a:gd name="T11" fmla="*/ 2 h 6"/>
                    <a:gd name="T12" fmla="*/ 3 w 5"/>
                    <a:gd name="T13" fmla="*/ 1 h 6"/>
                    <a:gd name="T14" fmla="*/ 2 w 5"/>
                    <a:gd name="T15" fmla="*/ 0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6">
                      <a:moveTo>
                        <a:pt x="2" y="0"/>
                      </a:moveTo>
                      <a:cubicBezTo>
                        <a:pt x="0" y="4"/>
                        <a:pt x="0" y="4"/>
                        <a:pt x="0" y="4"/>
                      </a:cubicBezTo>
                      <a:cubicBezTo>
                        <a:pt x="0" y="4"/>
                        <a:pt x="0" y="4"/>
                        <a:pt x="0" y="4"/>
                      </a:cubicBezTo>
                      <a:cubicBezTo>
                        <a:pt x="0" y="4"/>
                        <a:pt x="0" y="4"/>
                        <a:pt x="0" y="4"/>
                      </a:cubicBezTo>
                      <a:cubicBezTo>
                        <a:pt x="3" y="6"/>
                        <a:pt x="3" y="6"/>
                        <a:pt x="3" y="6"/>
                      </a:cubicBezTo>
                      <a:cubicBezTo>
                        <a:pt x="5" y="2"/>
                        <a:pt x="5" y="2"/>
                        <a:pt x="5" y="2"/>
                      </a:cubicBezTo>
                      <a:cubicBezTo>
                        <a:pt x="3" y="1"/>
                        <a:pt x="3" y="1"/>
                        <a:pt x="3" y="1"/>
                      </a:cubicBezTo>
                      <a:cubicBezTo>
                        <a:pt x="3" y="1"/>
                        <a:pt x="2" y="1"/>
                        <a:pt x="2" y="0"/>
                      </a:cubicBezTo>
                      <a:close/>
                    </a:path>
                  </a:pathLst>
                </a:custGeom>
                <a:solidFill>
                  <a:srgbClr val="FFFFFF"/>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212" name="Freeform 1770">
                  <a:extLst>
                    <a:ext uri="{FF2B5EF4-FFF2-40B4-BE49-F238E27FC236}">
                      <a16:creationId xmlns:a16="http://schemas.microsoft.com/office/drawing/2014/main" id="{60DF9244-2B0C-47F4-8E20-1D3A5D9D5DBB}"/>
                    </a:ext>
                  </a:extLst>
                </p:cNvPr>
                <p:cNvSpPr>
                  <a:spLocks/>
                </p:cNvSpPr>
                <p:nvPr/>
              </p:nvSpPr>
              <p:spPr bwMode="auto">
                <a:xfrm>
                  <a:off x="6418264" y="2501901"/>
                  <a:ext cx="6350" cy="4763"/>
                </a:xfrm>
                <a:custGeom>
                  <a:avLst/>
                  <a:gdLst>
                    <a:gd name="T0" fmla="*/ 5 w 5"/>
                    <a:gd name="T1" fmla="*/ 4 h 4"/>
                    <a:gd name="T2" fmla="*/ 4 w 5"/>
                    <a:gd name="T3" fmla="*/ 0 h 4"/>
                    <a:gd name="T4" fmla="*/ 0 w 5"/>
                    <a:gd name="T5" fmla="*/ 1 h 4"/>
                    <a:gd name="T6" fmla="*/ 1 w 5"/>
                    <a:gd name="T7" fmla="*/ 4 h 4"/>
                    <a:gd name="T8" fmla="*/ 5 w 5"/>
                    <a:gd name="T9" fmla="*/ 4 h 4"/>
                  </a:gdLst>
                  <a:ahLst/>
                  <a:cxnLst>
                    <a:cxn ang="0">
                      <a:pos x="T0" y="T1"/>
                    </a:cxn>
                    <a:cxn ang="0">
                      <a:pos x="T2" y="T3"/>
                    </a:cxn>
                    <a:cxn ang="0">
                      <a:pos x="T4" y="T5"/>
                    </a:cxn>
                    <a:cxn ang="0">
                      <a:pos x="T6" y="T7"/>
                    </a:cxn>
                    <a:cxn ang="0">
                      <a:pos x="T8" y="T9"/>
                    </a:cxn>
                  </a:cxnLst>
                  <a:rect l="0" t="0" r="r" b="b"/>
                  <a:pathLst>
                    <a:path w="5" h="4">
                      <a:moveTo>
                        <a:pt x="5" y="4"/>
                      </a:moveTo>
                      <a:cubicBezTo>
                        <a:pt x="4" y="2"/>
                        <a:pt x="4" y="1"/>
                        <a:pt x="4" y="0"/>
                      </a:cubicBezTo>
                      <a:cubicBezTo>
                        <a:pt x="0" y="1"/>
                        <a:pt x="0" y="1"/>
                        <a:pt x="0" y="1"/>
                      </a:cubicBezTo>
                      <a:cubicBezTo>
                        <a:pt x="0" y="2"/>
                        <a:pt x="1" y="3"/>
                        <a:pt x="1" y="4"/>
                      </a:cubicBezTo>
                      <a:lnTo>
                        <a:pt x="5" y="4"/>
                      </a:lnTo>
                      <a:close/>
                    </a:path>
                  </a:pathLst>
                </a:custGeom>
                <a:solidFill>
                  <a:srgbClr val="FFFFFF"/>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213" name="Freeform 1771">
                  <a:extLst>
                    <a:ext uri="{FF2B5EF4-FFF2-40B4-BE49-F238E27FC236}">
                      <a16:creationId xmlns:a16="http://schemas.microsoft.com/office/drawing/2014/main" id="{904BDC4A-E6AC-4FA9-A44F-5990EFD4018B}"/>
                    </a:ext>
                  </a:extLst>
                </p:cNvPr>
                <p:cNvSpPr>
                  <a:spLocks/>
                </p:cNvSpPr>
                <p:nvPr/>
              </p:nvSpPr>
              <p:spPr bwMode="auto">
                <a:xfrm>
                  <a:off x="6418264" y="2511426"/>
                  <a:ext cx="6350" cy="4763"/>
                </a:xfrm>
                <a:custGeom>
                  <a:avLst/>
                  <a:gdLst>
                    <a:gd name="T0" fmla="*/ 4 w 4"/>
                    <a:gd name="T1" fmla="*/ 4 h 4"/>
                    <a:gd name="T2" fmla="*/ 4 w 4"/>
                    <a:gd name="T3" fmla="*/ 3 h 4"/>
                    <a:gd name="T4" fmla="*/ 4 w 4"/>
                    <a:gd name="T5" fmla="*/ 0 h 4"/>
                    <a:gd name="T6" fmla="*/ 0 w 4"/>
                    <a:gd name="T7" fmla="*/ 0 h 4"/>
                    <a:gd name="T8" fmla="*/ 0 w 4"/>
                    <a:gd name="T9" fmla="*/ 3 h 4"/>
                    <a:gd name="T10" fmla="*/ 0 w 4"/>
                    <a:gd name="T11" fmla="*/ 4 h 4"/>
                    <a:gd name="T12" fmla="*/ 4 w 4"/>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4" h="4">
                      <a:moveTo>
                        <a:pt x="4" y="4"/>
                      </a:moveTo>
                      <a:cubicBezTo>
                        <a:pt x="4" y="4"/>
                        <a:pt x="4" y="3"/>
                        <a:pt x="4" y="3"/>
                      </a:cubicBezTo>
                      <a:cubicBezTo>
                        <a:pt x="4" y="2"/>
                        <a:pt x="4" y="1"/>
                        <a:pt x="4" y="0"/>
                      </a:cubicBezTo>
                      <a:cubicBezTo>
                        <a:pt x="0" y="0"/>
                        <a:pt x="0" y="0"/>
                        <a:pt x="0" y="0"/>
                      </a:cubicBezTo>
                      <a:cubicBezTo>
                        <a:pt x="0" y="1"/>
                        <a:pt x="0" y="2"/>
                        <a:pt x="0" y="3"/>
                      </a:cubicBezTo>
                      <a:cubicBezTo>
                        <a:pt x="0" y="3"/>
                        <a:pt x="0" y="4"/>
                        <a:pt x="0" y="4"/>
                      </a:cubicBezTo>
                      <a:lnTo>
                        <a:pt x="4" y="4"/>
                      </a:lnTo>
                      <a:close/>
                    </a:path>
                  </a:pathLst>
                </a:custGeom>
                <a:solidFill>
                  <a:srgbClr val="FFFFFF"/>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214" name="Freeform 1772">
                  <a:extLst>
                    <a:ext uri="{FF2B5EF4-FFF2-40B4-BE49-F238E27FC236}">
                      <a16:creationId xmlns:a16="http://schemas.microsoft.com/office/drawing/2014/main" id="{C61743E7-EBBD-4A4E-8AC5-DAB4BFF0BF52}"/>
                    </a:ext>
                  </a:extLst>
                </p:cNvPr>
                <p:cNvSpPr>
                  <a:spLocks/>
                </p:cNvSpPr>
                <p:nvPr/>
              </p:nvSpPr>
              <p:spPr bwMode="auto">
                <a:xfrm>
                  <a:off x="6413501" y="2492376"/>
                  <a:ext cx="4763" cy="6350"/>
                </a:xfrm>
                <a:custGeom>
                  <a:avLst/>
                  <a:gdLst>
                    <a:gd name="T0" fmla="*/ 0 w 4"/>
                    <a:gd name="T1" fmla="*/ 0 h 6"/>
                    <a:gd name="T2" fmla="*/ 0 w 4"/>
                    <a:gd name="T3" fmla="*/ 3 h 6"/>
                    <a:gd name="T4" fmla="*/ 2 w 4"/>
                    <a:gd name="T5" fmla="*/ 6 h 6"/>
                    <a:gd name="T6" fmla="*/ 4 w 4"/>
                    <a:gd name="T7" fmla="*/ 3 h 6"/>
                    <a:gd name="T8" fmla="*/ 4 w 4"/>
                    <a:gd name="T9" fmla="*/ 3 h 6"/>
                    <a:gd name="T10" fmla="*/ 4 w 4"/>
                    <a:gd name="T11" fmla="*/ 2 h 6"/>
                    <a:gd name="T12" fmla="*/ 0 w 4"/>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4" h="6">
                      <a:moveTo>
                        <a:pt x="0" y="0"/>
                      </a:moveTo>
                      <a:cubicBezTo>
                        <a:pt x="0" y="1"/>
                        <a:pt x="0" y="2"/>
                        <a:pt x="0" y="3"/>
                      </a:cubicBezTo>
                      <a:cubicBezTo>
                        <a:pt x="0" y="4"/>
                        <a:pt x="1" y="6"/>
                        <a:pt x="2" y="6"/>
                      </a:cubicBezTo>
                      <a:cubicBezTo>
                        <a:pt x="4" y="3"/>
                        <a:pt x="4" y="3"/>
                        <a:pt x="4" y="3"/>
                      </a:cubicBezTo>
                      <a:cubicBezTo>
                        <a:pt x="4" y="3"/>
                        <a:pt x="4" y="3"/>
                        <a:pt x="4" y="3"/>
                      </a:cubicBezTo>
                      <a:cubicBezTo>
                        <a:pt x="4" y="3"/>
                        <a:pt x="4" y="2"/>
                        <a:pt x="4" y="2"/>
                      </a:cubicBezTo>
                      <a:lnTo>
                        <a:pt x="0" y="0"/>
                      </a:lnTo>
                      <a:close/>
                    </a:path>
                  </a:pathLst>
                </a:custGeom>
                <a:solidFill>
                  <a:srgbClr val="FFFFFF"/>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215" name="Freeform 1773">
                  <a:extLst>
                    <a:ext uri="{FF2B5EF4-FFF2-40B4-BE49-F238E27FC236}">
                      <a16:creationId xmlns:a16="http://schemas.microsoft.com/office/drawing/2014/main" id="{C54B44EF-3CB7-4A65-9659-916DB1FCCAEC}"/>
                    </a:ext>
                  </a:extLst>
                </p:cNvPr>
                <p:cNvSpPr>
                  <a:spLocks/>
                </p:cNvSpPr>
                <p:nvPr/>
              </p:nvSpPr>
              <p:spPr bwMode="auto">
                <a:xfrm>
                  <a:off x="6448426" y="2487613"/>
                  <a:ext cx="6350" cy="6350"/>
                </a:xfrm>
                <a:custGeom>
                  <a:avLst/>
                  <a:gdLst>
                    <a:gd name="T0" fmla="*/ 5 w 5"/>
                    <a:gd name="T1" fmla="*/ 1 h 5"/>
                    <a:gd name="T2" fmla="*/ 1 w 5"/>
                    <a:gd name="T3" fmla="*/ 0 h 5"/>
                    <a:gd name="T4" fmla="*/ 0 w 5"/>
                    <a:gd name="T5" fmla="*/ 4 h 5"/>
                    <a:gd name="T6" fmla="*/ 4 w 5"/>
                    <a:gd name="T7" fmla="*/ 5 h 5"/>
                    <a:gd name="T8" fmla="*/ 5 w 5"/>
                    <a:gd name="T9" fmla="*/ 1 h 5"/>
                  </a:gdLst>
                  <a:ahLst/>
                  <a:cxnLst>
                    <a:cxn ang="0">
                      <a:pos x="T0" y="T1"/>
                    </a:cxn>
                    <a:cxn ang="0">
                      <a:pos x="T2" y="T3"/>
                    </a:cxn>
                    <a:cxn ang="0">
                      <a:pos x="T4" y="T5"/>
                    </a:cxn>
                    <a:cxn ang="0">
                      <a:pos x="T6" y="T7"/>
                    </a:cxn>
                    <a:cxn ang="0">
                      <a:pos x="T8" y="T9"/>
                    </a:cxn>
                  </a:cxnLst>
                  <a:rect l="0" t="0" r="r" b="b"/>
                  <a:pathLst>
                    <a:path w="5" h="5">
                      <a:moveTo>
                        <a:pt x="5" y="1"/>
                      </a:moveTo>
                      <a:cubicBezTo>
                        <a:pt x="4" y="1"/>
                        <a:pt x="3" y="1"/>
                        <a:pt x="1" y="0"/>
                      </a:cubicBezTo>
                      <a:cubicBezTo>
                        <a:pt x="0" y="4"/>
                        <a:pt x="0" y="4"/>
                        <a:pt x="0" y="4"/>
                      </a:cubicBezTo>
                      <a:cubicBezTo>
                        <a:pt x="2" y="5"/>
                        <a:pt x="3" y="5"/>
                        <a:pt x="4" y="5"/>
                      </a:cubicBezTo>
                      <a:lnTo>
                        <a:pt x="5" y="1"/>
                      </a:lnTo>
                      <a:close/>
                    </a:path>
                  </a:pathLst>
                </a:custGeom>
                <a:solidFill>
                  <a:srgbClr val="FFFFFF"/>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216" name="Freeform 1774">
                  <a:extLst>
                    <a:ext uri="{FF2B5EF4-FFF2-40B4-BE49-F238E27FC236}">
                      <a16:creationId xmlns:a16="http://schemas.microsoft.com/office/drawing/2014/main" id="{2D79BA37-FF23-465A-B230-63DBFF12726A}"/>
                    </a:ext>
                  </a:extLst>
                </p:cNvPr>
                <p:cNvSpPr>
                  <a:spLocks/>
                </p:cNvSpPr>
                <p:nvPr/>
              </p:nvSpPr>
              <p:spPr bwMode="auto">
                <a:xfrm>
                  <a:off x="6459539" y="2489201"/>
                  <a:ext cx="6350" cy="6350"/>
                </a:xfrm>
                <a:custGeom>
                  <a:avLst/>
                  <a:gdLst>
                    <a:gd name="T0" fmla="*/ 4 w 5"/>
                    <a:gd name="T1" fmla="*/ 4 h 5"/>
                    <a:gd name="T2" fmla="*/ 5 w 5"/>
                    <a:gd name="T3" fmla="*/ 3 h 5"/>
                    <a:gd name="T4" fmla="*/ 2 w 5"/>
                    <a:gd name="T5" fmla="*/ 0 h 5"/>
                    <a:gd name="T6" fmla="*/ 1 w 5"/>
                    <a:gd name="T7" fmla="*/ 0 h 5"/>
                    <a:gd name="T8" fmla="*/ 0 w 5"/>
                    <a:gd name="T9" fmla="*/ 1 h 5"/>
                    <a:gd name="T10" fmla="*/ 0 w 5"/>
                    <a:gd name="T11" fmla="*/ 5 h 5"/>
                    <a:gd name="T12" fmla="*/ 4 w 5"/>
                    <a:gd name="T13" fmla="*/ 4 h 5"/>
                  </a:gdLst>
                  <a:ahLst/>
                  <a:cxnLst>
                    <a:cxn ang="0">
                      <a:pos x="T0" y="T1"/>
                    </a:cxn>
                    <a:cxn ang="0">
                      <a:pos x="T2" y="T3"/>
                    </a:cxn>
                    <a:cxn ang="0">
                      <a:pos x="T4" y="T5"/>
                    </a:cxn>
                    <a:cxn ang="0">
                      <a:pos x="T6" y="T7"/>
                    </a:cxn>
                    <a:cxn ang="0">
                      <a:pos x="T8" y="T9"/>
                    </a:cxn>
                    <a:cxn ang="0">
                      <a:pos x="T10" y="T11"/>
                    </a:cxn>
                    <a:cxn ang="0">
                      <a:pos x="T12" y="T13"/>
                    </a:cxn>
                  </a:cxnLst>
                  <a:rect l="0" t="0" r="r" b="b"/>
                  <a:pathLst>
                    <a:path w="5" h="5">
                      <a:moveTo>
                        <a:pt x="4" y="4"/>
                      </a:moveTo>
                      <a:cubicBezTo>
                        <a:pt x="4" y="3"/>
                        <a:pt x="4" y="3"/>
                        <a:pt x="5" y="3"/>
                      </a:cubicBezTo>
                      <a:cubicBezTo>
                        <a:pt x="2" y="0"/>
                        <a:pt x="2" y="0"/>
                        <a:pt x="2" y="0"/>
                      </a:cubicBezTo>
                      <a:cubicBezTo>
                        <a:pt x="2" y="0"/>
                        <a:pt x="2" y="0"/>
                        <a:pt x="1" y="0"/>
                      </a:cubicBezTo>
                      <a:cubicBezTo>
                        <a:pt x="1" y="1"/>
                        <a:pt x="0" y="1"/>
                        <a:pt x="0" y="1"/>
                      </a:cubicBezTo>
                      <a:cubicBezTo>
                        <a:pt x="0" y="5"/>
                        <a:pt x="0" y="5"/>
                        <a:pt x="0" y="5"/>
                      </a:cubicBezTo>
                      <a:cubicBezTo>
                        <a:pt x="1" y="5"/>
                        <a:pt x="3" y="4"/>
                        <a:pt x="4" y="4"/>
                      </a:cubicBezTo>
                      <a:close/>
                    </a:path>
                  </a:pathLst>
                </a:custGeom>
                <a:solidFill>
                  <a:srgbClr val="FFFFFF"/>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217" name="Freeform 1776">
                  <a:extLst>
                    <a:ext uri="{FF2B5EF4-FFF2-40B4-BE49-F238E27FC236}">
                      <a16:creationId xmlns:a16="http://schemas.microsoft.com/office/drawing/2014/main" id="{DCAC9CEE-3B09-4827-A5CB-5034982EEA87}"/>
                    </a:ext>
                  </a:extLst>
                </p:cNvPr>
                <p:cNvSpPr>
                  <a:spLocks/>
                </p:cNvSpPr>
                <p:nvPr/>
              </p:nvSpPr>
              <p:spPr bwMode="auto">
                <a:xfrm>
                  <a:off x="6429376" y="2482851"/>
                  <a:ext cx="6350" cy="6350"/>
                </a:xfrm>
                <a:custGeom>
                  <a:avLst/>
                  <a:gdLst>
                    <a:gd name="T0" fmla="*/ 4 w 5"/>
                    <a:gd name="T1" fmla="*/ 5 h 5"/>
                    <a:gd name="T2" fmla="*/ 5 w 5"/>
                    <a:gd name="T3" fmla="*/ 1 h 5"/>
                    <a:gd name="T4" fmla="*/ 0 w 5"/>
                    <a:gd name="T5" fmla="*/ 0 h 5"/>
                    <a:gd name="T6" fmla="*/ 0 w 5"/>
                    <a:gd name="T7" fmla="*/ 4 h 5"/>
                    <a:gd name="T8" fmla="*/ 4 w 5"/>
                    <a:gd name="T9" fmla="*/ 5 h 5"/>
                  </a:gdLst>
                  <a:ahLst/>
                  <a:cxnLst>
                    <a:cxn ang="0">
                      <a:pos x="T0" y="T1"/>
                    </a:cxn>
                    <a:cxn ang="0">
                      <a:pos x="T2" y="T3"/>
                    </a:cxn>
                    <a:cxn ang="0">
                      <a:pos x="T4" y="T5"/>
                    </a:cxn>
                    <a:cxn ang="0">
                      <a:pos x="T6" y="T7"/>
                    </a:cxn>
                    <a:cxn ang="0">
                      <a:pos x="T8" y="T9"/>
                    </a:cxn>
                  </a:cxnLst>
                  <a:rect l="0" t="0" r="r" b="b"/>
                  <a:pathLst>
                    <a:path w="5" h="5">
                      <a:moveTo>
                        <a:pt x="4" y="5"/>
                      </a:moveTo>
                      <a:cubicBezTo>
                        <a:pt x="5" y="1"/>
                        <a:pt x="5" y="1"/>
                        <a:pt x="5" y="1"/>
                      </a:cubicBezTo>
                      <a:cubicBezTo>
                        <a:pt x="3" y="0"/>
                        <a:pt x="1" y="0"/>
                        <a:pt x="0" y="0"/>
                      </a:cubicBezTo>
                      <a:cubicBezTo>
                        <a:pt x="0" y="4"/>
                        <a:pt x="0" y="4"/>
                        <a:pt x="0" y="4"/>
                      </a:cubicBezTo>
                      <a:cubicBezTo>
                        <a:pt x="1" y="4"/>
                        <a:pt x="2" y="4"/>
                        <a:pt x="4" y="5"/>
                      </a:cubicBezTo>
                      <a:close/>
                    </a:path>
                  </a:pathLst>
                </a:custGeom>
                <a:solidFill>
                  <a:srgbClr val="FFFFFF"/>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218" name="Freeform 1777">
                  <a:extLst>
                    <a:ext uri="{FF2B5EF4-FFF2-40B4-BE49-F238E27FC236}">
                      <a16:creationId xmlns:a16="http://schemas.microsoft.com/office/drawing/2014/main" id="{E00D53AF-8068-4B0B-BD3B-F33BE8A7B187}"/>
                    </a:ext>
                  </a:extLst>
                </p:cNvPr>
                <p:cNvSpPr>
                  <a:spLocks/>
                </p:cNvSpPr>
                <p:nvPr/>
              </p:nvSpPr>
              <p:spPr bwMode="auto">
                <a:xfrm>
                  <a:off x="6438901" y="2486026"/>
                  <a:ext cx="6350" cy="6350"/>
                </a:xfrm>
                <a:custGeom>
                  <a:avLst/>
                  <a:gdLst>
                    <a:gd name="T0" fmla="*/ 3 w 5"/>
                    <a:gd name="T1" fmla="*/ 5 h 5"/>
                    <a:gd name="T2" fmla="*/ 5 w 5"/>
                    <a:gd name="T3" fmla="*/ 1 h 5"/>
                    <a:gd name="T4" fmla="*/ 4 w 5"/>
                    <a:gd name="T5" fmla="*/ 1 h 5"/>
                    <a:gd name="T6" fmla="*/ 1 w 5"/>
                    <a:gd name="T7" fmla="*/ 0 h 5"/>
                    <a:gd name="T8" fmla="*/ 0 w 5"/>
                    <a:gd name="T9" fmla="*/ 4 h 5"/>
                    <a:gd name="T10" fmla="*/ 3 w 5"/>
                    <a:gd name="T11" fmla="*/ 5 h 5"/>
                  </a:gdLst>
                  <a:ahLst/>
                  <a:cxnLst>
                    <a:cxn ang="0">
                      <a:pos x="T0" y="T1"/>
                    </a:cxn>
                    <a:cxn ang="0">
                      <a:pos x="T2" y="T3"/>
                    </a:cxn>
                    <a:cxn ang="0">
                      <a:pos x="T4" y="T5"/>
                    </a:cxn>
                    <a:cxn ang="0">
                      <a:pos x="T6" y="T7"/>
                    </a:cxn>
                    <a:cxn ang="0">
                      <a:pos x="T8" y="T9"/>
                    </a:cxn>
                    <a:cxn ang="0">
                      <a:pos x="T10" y="T11"/>
                    </a:cxn>
                  </a:cxnLst>
                  <a:rect l="0" t="0" r="r" b="b"/>
                  <a:pathLst>
                    <a:path w="5" h="5">
                      <a:moveTo>
                        <a:pt x="3" y="5"/>
                      </a:moveTo>
                      <a:cubicBezTo>
                        <a:pt x="5" y="1"/>
                        <a:pt x="5" y="1"/>
                        <a:pt x="5" y="1"/>
                      </a:cubicBezTo>
                      <a:cubicBezTo>
                        <a:pt x="4" y="1"/>
                        <a:pt x="4" y="1"/>
                        <a:pt x="4" y="1"/>
                      </a:cubicBezTo>
                      <a:cubicBezTo>
                        <a:pt x="3" y="1"/>
                        <a:pt x="2" y="0"/>
                        <a:pt x="1" y="0"/>
                      </a:cubicBezTo>
                      <a:cubicBezTo>
                        <a:pt x="0" y="4"/>
                        <a:pt x="0" y="4"/>
                        <a:pt x="0" y="4"/>
                      </a:cubicBezTo>
                      <a:cubicBezTo>
                        <a:pt x="1" y="4"/>
                        <a:pt x="2" y="4"/>
                        <a:pt x="3" y="5"/>
                      </a:cubicBezTo>
                      <a:close/>
                    </a:path>
                  </a:pathLst>
                </a:custGeom>
                <a:solidFill>
                  <a:srgbClr val="FFFFFF"/>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219" name="Freeform 1778">
                  <a:extLst>
                    <a:ext uri="{FF2B5EF4-FFF2-40B4-BE49-F238E27FC236}">
                      <a16:creationId xmlns:a16="http://schemas.microsoft.com/office/drawing/2014/main" id="{C172B306-737B-4074-BF2A-0A6037BAA814}"/>
                    </a:ext>
                  </a:extLst>
                </p:cNvPr>
                <p:cNvSpPr>
                  <a:spLocks/>
                </p:cNvSpPr>
                <p:nvPr/>
              </p:nvSpPr>
              <p:spPr bwMode="auto">
                <a:xfrm>
                  <a:off x="6432551" y="2551113"/>
                  <a:ext cx="7938" cy="7938"/>
                </a:xfrm>
                <a:custGeom>
                  <a:avLst/>
                  <a:gdLst>
                    <a:gd name="T0" fmla="*/ 0 w 6"/>
                    <a:gd name="T1" fmla="*/ 4 h 6"/>
                    <a:gd name="T2" fmla="*/ 4 w 6"/>
                    <a:gd name="T3" fmla="*/ 6 h 6"/>
                    <a:gd name="T4" fmla="*/ 6 w 6"/>
                    <a:gd name="T5" fmla="*/ 3 h 6"/>
                    <a:gd name="T6" fmla="*/ 3 w 6"/>
                    <a:gd name="T7" fmla="*/ 0 h 6"/>
                    <a:gd name="T8" fmla="*/ 0 w 6"/>
                    <a:gd name="T9" fmla="*/ 4 h 6"/>
                  </a:gdLst>
                  <a:ahLst/>
                  <a:cxnLst>
                    <a:cxn ang="0">
                      <a:pos x="T0" y="T1"/>
                    </a:cxn>
                    <a:cxn ang="0">
                      <a:pos x="T2" y="T3"/>
                    </a:cxn>
                    <a:cxn ang="0">
                      <a:pos x="T4" y="T5"/>
                    </a:cxn>
                    <a:cxn ang="0">
                      <a:pos x="T6" y="T7"/>
                    </a:cxn>
                    <a:cxn ang="0">
                      <a:pos x="T8" y="T9"/>
                    </a:cxn>
                  </a:cxnLst>
                  <a:rect l="0" t="0" r="r" b="b"/>
                  <a:pathLst>
                    <a:path w="6" h="6">
                      <a:moveTo>
                        <a:pt x="0" y="4"/>
                      </a:moveTo>
                      <a:cubicBezTo>
                        <a:pt x="4" y="6"/>
                        <a:pt x="4" y="6"/>
                        <a:pt x="4" y="6"/>
                      </a:cubicBezTo>
                      <a:cubicBezTo>
                        <a:pt x="5" y="5"/>
                        <a:pt x="5" y="4"/>
                        <a:pt x="6" y="3"/>
                      </a:cubicBezTo>
                      <a:cubicBezTo>
                        <a:pt x="3" y="0"/>
                        <a:pt x="3" y="0"/>
                        <a:pt x="3" y="0"/>
                      </a:cubicBezTo>
                      <a:cubicBezTo>
                        <a:pt x="2" y="2"/>
                        <a:pt x="1" y="3"/>
                        <a:pt x="0" y="4"/>
                      </a:cubicBezTo>
                      <a:close/>
                    </a:path>
                  </a:pathLst>
                </a:custGeom>
                <a:solidFill>
                  <a:srgbClr val="FFFFFF"/>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220" name="Freeform 1779">
                  <a:extLst>
                    <a:ext uri="{FF2B5EF4-FFF2-40B4-BE49-F238E27FC236}">
                      <a16:creationId xmlns:a16="http://schemas.microsoft.com/office/drawing/2014/main" id="{91F60B58-263A-4C6D-873B-794D281B4489}"/>
                    </a:ext>
                  </a:extLst>
                </p:cNvPr>
                <p:cNvSpPr>
                  <a:spLocks/>
                </p:cNvSpPr>
                <p:nvPr/>
              </p:nvSpPr>
              <p:spPr bwMode="auto">
                <a:xfrm>
                  <a:off x="6419851" y="2520951"/>
                  <a:ext cx="6350" cy="6350"/>
                </a:xfrm>
                <a:custGeom>
                  <a:avLst/>
                  <a:gdLst>
                    <a:gd name="T0" fmla="*/ 5 w 5"/>
                    <a:gd name="T1" fmla="*/ 4 h 5"/>
                    <a:gd name="T2" fmla="*/ 4 w 5"/>
                    <a:gd name="T3" fmla="*/ 0 h 5"/>
                    <a:gd name="T4" fmla="*/ 0 w 5"/>
                    <a:gd name="T5" fmla="*/ 1 h 5"/>
                    <a:gd name="T6" fmla="*/ 1 w 5"/>
                    <a:gd name="T7" fmla="*/ 5 h 5"/>
                    <a:gd name="T8" fmla="*/ 5 w 5"/>
                    <a:gd name="T9" fmla="*/ 4 h 5"/>
                  </a:gdLst>
                  <a:ahLst/>
                  <a:cxnLst>
                    <a:cxn ang="0">
                      <a:pos x="T0" y="T1"/>
                    </a:cxn>
                    <a:cxn ang="0">
                      <a:pos x="T2" y="T3"/>
                    </a:cxn>
                    <a:cxn ang="0">
                      <a:pos x="T4" y="T5"/>
                    </a:cxn>
                    <a:cxn ang="0">
                      <a:pos x="T6" y="T7"/>
                    </a:cxn>
                    <a:cxn ang="0">
                      <a:pos x="T8" y="T9"/>
                    </a:cxn>
                  </a:cxnLst>
                  <a:rect l="0" t="0" r="r" b="b"/>
                  <a:pathLst>
                    <a:path w="5" h="5">
                      <a:moveTo>
                        <a:pt x="5" y="4"/>
                      </a:moveTo>
                      <a:cubicBezTo>
                        <a:pt x="4" y="2"/>
                        <a:pt x="4" y="1"/>
                        <a:pt x="4" y="0"/>
                      </a:cubicBezTo>
                      <a:cubicBezTo>
                        <a:pt x="0" y="1"/>
                        <a:pt x="0" y="1"/>
                        <a:pt x="0" y="1"/>
                      </a:cubicBezTo>
                      <a:cubicBezTo>
                        <a:pt x="0" y="2"/>
                        <a:pt x="1" y="3"/>
                        <a:pt x="1" y="5"/>
                      </a:cubicBezTo>
                      <a:lnTo>
                        <a:pt x="5" y="4"/>
                      </a:lnTo>
                      <a:close/>
                    </a:path>
                  </a:pathLst>
                </a:custGeom>
                <a:solidFill>
                  <a:srgbClr val="FFFFFF"/>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221" name="Freeform 1780">
                  <a:extLst>
                    <a:ext uri="{FF2B5EF4-FFF2-40B4-BE49-F238E27FC236}">
                      <a16:creationId xmlns:a16="http://schemas.microsoft.com/office/drawing/2014/main" id="{E70C4980-174A-496A-A60B-75DA5484822F}"/>
                    </a:ext>
                  </a:extLst>
                </p:cNvPr>
                <p:cNvSpPr>
                  <a:spLocks/>
                </p:cNvSpPr>
                <p:nvPr/>
              </p:nvSpPr>
              <p:spPr bwMode="auto">
                <a:xfrm>
                  <a:off x="6467476" y="2484438"/>
                  <a:ext cx="7938" cy="6350"/>
                </a:xfrm>
                <a:custGeom>
                  <a:avLst/>
                  <a:gdLst>
                    <a:gd name="T0" fmla="*/ 0 w 6"/>
                    <a:gd name="T1" fmla="*/ 2 h 5"/>
                    <a:gd name="T2" fmla="*/ 2 w 6"/>
                    <a:gd name="T3" fmla="*/ 5 h 5"/>
                    <a:gd name="T4" fmla="*/ 6 w 6"/>
                    <a:gd name="T5" fmla="*/ 4 h 5"/>
                    <a:gd name="T6" fmla="*/ 4 w 6"/>
                    <a:gd name="T7" fmla="*/ 0 h 5"/>
                    <a:gd name="T8" fmla="*/ 0 w 6"/>
                    <a:gd name="T9" fmla="*/ 2 h 5"/>
                  </a:gdLst>
                  <a:ahLst/>
                  <a:cxnLst>
                    <a:cxn ang="0">
                      <a:pos x="T0" y="T1"/>
                    </a:cxn>
                    <a:cxn ang="0">
                      <a:pos x="T2" y="T3"/>
                    </a:cxn>
                    <a:cxn ang="0">
                      <a:pos x="T4" y="T5"/>
                    </a:cxn>
                    <a:cxn ang="0">
                      <a:pos x="T6" y="T7"/>
                    </a:cxn>
                    <a:cxn ang="0">
                      <a:pos x="T8" y="T9"/>
                    </a:cxn>
                  </a:cxnLst>
                  <a:rect l="0" t="0" r="r" b="b"/>
                  <a:pathLst>
                    <a:path w="6" h="5">
                      <a:moveTo>
                        <a:pt x="0" y="2"/>
                      </a:moveTo>
                      <a:cubicBezTo>
                        <a:pt x="2" y="5"/>
                        <a:pt x="2" y="5"/>
                        <a:pt x="2" y="5"/>
                      </a:cubicBezTo>
                      <a:cubicBezTo>
                        <a:pt x="3" y="5"/>
                        <a:pt x="4" y="4"/>
                        <a:pt x="6" y="4"/>
                      </a:cubicBezTo>
                      <a:cubicBezTo>
                        <a:pt x="4" y="0"/>
                        <a:pt x="4" y="0"/>
                        <a:pt x="4" y="0"/>
                      </a:cubicBezTo>
                      <a:cubicBezTo>
                        <a:pt x="3" y="1"/>
                        <a:pt x="2" y="1"/>
                        <a:pt x="0" y="2"/>
                      </a:cubicBezTo>
                      <a:close/>
                    </a:path>
                  </a:pathLst>
                </a:custGeom>
                <a:solidFill>
                  <a:srgbClr val="FFFFFF"/>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222" name="Freeform 1781">
                  <a:extLst>
                    <a:ext uri="{FF2B5EF4-FFF2-40B4-BE49-F238E27FC236}">
                      <a16:creationId xmlns:a16="http://schemas.microsoft.com/office/drawing/2014/main" id="{E7C6A0CF-359C-49DB-967F-29AC345F2336}"/>
                    </a:ext>
                  </a:extLst>
                </p:cNvPr>
                <p:cNvSpPr>
                  <a:spLocks/>
                </p:cNvSpPr>
                <p:nvPr/>
              </p:nvSpPr>
              <p:spPr bwMode="auto">
                <a:xfrm>
                  <a:off x="6427789" y="2535238"/>
                  <a:ext cx="9525" cy="6350"/>
                </a:xfrm>
                <a:custGeom>
                  <a:avLst/>
                  <a:gdLst>
                    <a:gd name="T0" fmla="*/ 3 w 8"/>
                    <a:gd name="T1" fmla="*/ 5 h 5"/>
                    <a:gd name="T2" fmla="*/ 5 w 8"/>
                    <a:gd name="T3" fmla="*/ 5 h 5"/>
                    <a:gd name="T4" fmla="*/ 6 w 8"/>
                    <a:gd name="T5" fmla="*/ 5 h 5"/>
                    <a:gd name="T6" fmla="*/ 7 w 8"/>
                    <a:gd name="T7" fmla="*/ 5 h 5"/>
                    <a:gd name="T8" fmla="*/ 8 w 8"/>
                    <a:gd name="T9" fmla="*/ 1 h 5"/>
                    <a:gd name="T10" fmla="*/ 5 w 8"/>
                    <a:gd name="T11" fmla="*/ 1 h 5"/>
                    <a:gd name="T12" fmla="*/ 5 w 8"/>
                    <a:gd name="T13" fmla="*/ 1 h 5"/>
                    <a:gd name="T14" fmla="*/ 3 w 8"/>
                    <a:gd name="T15" fmla="*/ 0 h 5"/>
                    <a:gd name="T16" fmla="*/ 2 w 8"/>
                    <a:gd name="T17" fmla="*/ 2 h 5"/>
                    <a:gd name="T18" fmla="*/ 0 w 8"/>
                    <a:gd name="T19" fmla="*/ 3 h 5"/>
                    <a:gd name="T20" fmla="*/ 3 w 8"/>
                    <a:gd name="T21"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 h="5">
                      <a:moveTo>
                        <a:pt x="3" y="5"/>
                      </a:moveTo>
                      <a:cubicBezTo>
                        <a:pt x="3" y="5"/>
                        <a:pt x="4" y="5"/>
                        <a:pt x="5" y="5"/>
                      </a:cubicBezTo>
                      <a:cubicBezTo>
                        <a:pt x="5" y="5"/>
                        <a:pt x="5" y="5"/>
                        <a:pt x="6" y="5"/>
                      </a:cubicBezTo>
                      <a:cubicBezTo>
                        <a:pt x="6" y="5"/>
                        <a:pt x="7" y="5"/>
                        <a:pt x="7" y="5"/>
                      </a:cubicBezTo>
                      <a:cubicBezTo>
                        <a:pt x="8" y="1"/>
                        <a:pt x="8" y="1"/>
                        <a:pt x="8" y="1"/>
                      </a:cubicBezTo>
                      <a:cubicBezTo>
                        <a:pt x="7" y="1"/>
                        <a:pt x="6" y="1"/>
                        <a:pt x="5" y="1"/>
                      </a:cubicBezTo>
                      <a:cubicBezTo>
                        <a:pt x="5" y="1"/>
                        <a:pt x="5" y="1"/>
                        <a:pt x="5" y="1"/>
                      </a:cubicBezTo>
                      <a:cubicBezTo>
                        <a:pt x="4" y="1"/>
                        <a:pt x="3" y="1"/>
                        <a:pt x="3" y="0"/>
                      </a:cubicBezTo>
                      <a:cubicBezTo>
                        <a:pt x="2" y="2"/>
                        <a:pt x="2" y="2"/>
                        <a:pt x="2" y="2"/>
                      </a:cubicBezTo>
                      <a:cubicBezTo>
                        <a:pt x="0" y="3"/>
                        <a:pt x="0" y="3"/>
                        <a:pt x="0" y="3"/>
                      </a:cubicBezTo>
                      <a:cubicBezTo>
                        <a:pt x="1" y="4"/>
                        <a:pt x="2" y="4"/>
                        <a:pt x="3" y="5"/>
                      </a:cubicBezTo>
                      <a:close/>
                    </a:path>
                  </a:pathLst>
                </a:custGeom>
                <a:solidFill>
                  <a:srgbClr val="FFFFFF"/>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223" name="Freeform 1782">
                  <a:extLst>
                    <a:ext uri="{FF2B5EF4-FFF2-40B4-BE49-F238E27FC236}">
                      <a16:creationId xmlns:a16="http://schemas.microsoft.com/office/drawing/2014/main" id="{867507F1-4F36-4339-A8D5-5A7EB7A0C2B1}"/>
                    </a:ext>
                  </a:extLst>
                </p:cNvPr>
                <p:cNvSpPr>
                  <a:spLocks/>
                </p:cNvSpPr>
                <p:nvPr/>
              </p:nvSpPr>
              <p:spPr bwMode="auto">
                <a:xfrm>
                  <a:off x="6477001" y="2481263"/>
                  <a:ext cx="7938" cy="6350"/>
                </a:xfrm>
                <a:custGeom>
                  <a:avLst/>
                  <a:gdLst>
                    <a:gd name="T0" fmla="*/ 0 w 5"/>
                    <a:gd name="T1" fmla="*/ 1 h 5"/>
                    <a:gd name="T2" fmla="*/ 2 w 5"/>
                    <a:gd name="T3" fmla="*/ 5 h 5"/>
                    <a:gd name="T4" fmla="*/ 5 w 5"/>
                    <a:gd name="T5" fmla="*/ 3 h 5"/>
                    <a:gd name="T6" fmla="*/ 4 w 5"/>
                    <a:gd name="T7" fmla="*/ 0 h 5"/>
                    <a:gd name="T8" fmla="*/ 0 w 5"/>
                    <a:gd name="T9" fmla="*/ 1 h 5"/>
                  </a:gdLst>
                  <a:ahLst/>
                  <a:cxnLst>
                    <a:cxn ang="0">
                      <a:pos x="T0" y="T1"/>
                    </a:cxn>
                    <a:cxn ang="0">
                      <a:pos x="T2" y="T3"/>
                    </a:cxn>
                    <a:cxn ang="0">
                      <a:pos x="T4" y="T5"/>
                    </a:cxn>
                    <a:cxn ang="0">
                      <a:pos x="T6" y="T7"/>
                    </a:cxn>
                    <a:cxn ang="0">
                      <a:pos x="T8" y="T9"/>
                    </a:cxn>
                  </a:cxnLst>
                  <a:rect l="0" t="0" r="r" b="b"/>
                  <a:pathLst>
                    <a:path w="5" h="5">
                      <a:moveTo>
                        <a:pt x="0" y="1"/>
                      </a:moveTo>
                      <a:cubicBezTo>
                        <a:pt x="2" y="5"/>
                        <a:pt x="2" y="5"/>
                        <a:pt x="2" y="5"/>
                      </a:cubicBezTo>
                      <a:cubicBezTo>
                        <a:pt x="3" y="4"/>
                        <a:pt x="4" y="4"/>
                        <a:pt x="5" y="3"/>
                      </a:cubicBezTo>
                      <a:cubicBezTo>
                        <a:pt x="4" y="0"/>
                        <a:pt x="4" y="0"/>
                        <a:pt x="4" y="0"/>
                      </a:cubicBezTo>
                      <a:cubicBezTo>
                        <a:pt x="3" y="0"/>
                        <a:pt x="2" y="0"/>
                        <a:pt x="0" y="1"/>
                      </a:cubicBezTo>
                      <a:close/>
                    </a:path>
                  </a:pathLst>
                </a:custGeom>
                <a:solidFill>
                  <a:srgbClr val="FFFFFF"/>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224" name="Freeform 1783">
                  <a:extLst>
                    <a:ext uri="{FF2B5EF4-FFF2-40B4-BE49-F238E27FC236}">
                      <a16:creationId xmlns:a16="http://schemas.microsoft.com/office/drawing/2014/main" id="{44F82382-B047-47B0-AB6E-41423EFADBC4}"/>
                    </a:ext>
                  </a:extLst>
                </p:cNvPr>
                <p:cNvSpPr>
                  <a:spLocks/>
                </p:cNvSpPr>
                <p:nvPr/>
              </p:nvSpPr>
              <p:spPr bwMode="auto">
                <a:xfrm>
                  <a:off x="6418264" y="2484438"/>
                  <a:ext cx="6350" cy="6350"/>
                </a:xfrm>
                <a:custGeom>
                  <a:avLst/>
                  <a:gdLst>
                    <a:gd name="T0" fmla="*/ 6 w 6"/>
                    <a:gd name="T1" fmla="*/ 4 h 5"/>
                    <a:gd name="T2" fmla="*/ 4 w 6"/>
                    <a:gd name="T3" fmla="*/ 0 h 5"/>
                    <a:gd name="T4" fmla="*/ 0 w 6"/>
                    <a:gd name="T5" fmla="*/ 2 h 5"/>
                    <a:gd name="T6" fmla="*/ 3 w 6"/>
                    <a:gd name="T7" fmla="*/ 5 h 5"/>
                    <a:gd name="T8" fmla="*/ 6 w 6"/>
                    <a:gd name="T9" fmla="*/ 4 h 5"/>
                  </a:gdLst>
                  <a:ahLst/>
                  <a:cxnLst>
                    <a:cxn ang="0">
                      <a:pos x="T0" y="T1"/>
                    </a:cxn>
                    <a:cxn ang="0">
                      <a:pos x="T2" y="T3"/>
                    </a:cxn>
                    <a:cxn ang="0">
                      <a:pos x="T4" y="T5"/>
                    </a:cxn>
                    <a:cxn ang="0">
                      <a:pos x="T6" y="T7"/>
                    </a:cxn>
                    <a:cxn ang="0">
                      <a:pos x="T8" y="T9"/>
                    </a:cxn>
                  </a:cxnLst>
                  <a:rect l="0" t="0" r="r" b="b"/>
                  <a:pathLst>
                    <a:path w="6" h="5">
                      <a:moveTo>
                        <a:pt x="6" y="4"/>
                      </a:moveTo>
                      <a:cubicBezTo>
                        <a:pt x="4" y="0"/>
                        <a:pt x="4" y="0"/>
                        <a:pt x="4" y="0"/>
                      </a:cubicBezTo>
                      <a:cubicBezTo>
                        <a:pt x="3" y="1"/>
                        <a:pt x="2" y="1"/>
                        <a:pt x="0" y="2"/>
                      </a:cubicBezTo>
                      <a:cubicBezTo>
                        <a:pt x="3" y="5"/>
                        <a:pt x="3" y="5"/>
                        <a:pt x="3" y="5"/>
                      </a:cubicBezTo>
                      <a:cubicBezTo>
                        <a:pt x="4" y="5"/>
                        <a:pt x="5" y="4"/>
                        <a:pt x="6" y="4"/>
                      </a:cubicBezTo>
                      <a:close/>
                    </a:path>
                  </a:pathLst>
                </a:custGeom>
                <a:solidFill>
                  <a:srgbClr val="FFFFFF"/>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225" name="Freeform 1784">
                  <a:extLst>
                    <a:ext uri="{FF2B5EF4-FFF2-40B4-BE49-F238E27FC236}">
                      <a16:creationId xmlns:a16="http://schemas.microsoft.com/office/drawing/2014/main" id="{BB25BDF2-730E-4180-8314-A321D111BD91}"/>
                    </a:ext>
                  </a:extLst>
                </p:cNvPr>
                <p:cNvSpPr>
                  <a:spLocks/>
                </p:cNvSpPr>
                <p:nvPr/>
              </p:nvSpPr>
              <p:spPr bwMode="auto">
                <a:xfrm>
                  <a:off x="6484939" y="2474913"/>
                  <a:ext cx="7938" cy="6350"/>
                </a:xfrm>
                <a:custGeom>
                  <a:avLst/>
                  <a:gdLst>
                    <a:gd name="T0" fmla="*/ 6 w 6"/>
                    <a:gd name="T1" fmla="*/ 2 h 5"/>
                    <a:gd name="T2" fmla="*/ 2 w 6"/>
                    <a:gd name="T3" fmla="*/ 0 h 5"/>
                    <a:gd name="T4" fmla="*/ 0 w 6"/>
                    <a:gd name="T5" fmla="*/ 3 h 5"/>
                    <a:gd name="T6" fmla="*/ 3 w 6"/>
                    <a:gd name="T7" fmla="*/ 5 h 5"/>
                    <a:gd name="T8" fmla="*/ 6 w 6"/>
                    <a:gd name="T9" fmla="*/ 2 h 5"/>
                  </a:gdLst>
                  <a:ahLst/>
                  <a:cxnLst>
                    <a:cxn ang="0">
                      <a:pos x="T0" y="T1"/>
                    </a:cxn>
                    <a:cxn ang="0">
                      <a:pos x="T2" y="T3"/>
                    </a:cxn>
                    <a:cxn ang="0">
                      <a:pos x="T4" y="T5"/>
                    </a:cxn>
                    <a:cxn ang="0">
                      <a:pos x="T6" y="T7"/>
                    </a:cxn>
                    <a:cxn ang="0">
                      <a:pos x="T8" y="T9"/>
                    </a:cxn>
                  </a:cxnLst>
                  <a:rect l="0" t="0" r="r" b="b"/>
                  <a:pathLst>
                    <a:path w="6" h="5">
                      <a:moveTo>
                        <a:pt x="6" y="2"/>
                      </a:moveTo>
                      <a:cubicBezTo>
                        <a:pt x="2" y="0"/>
                        <a:pt x="2" y="0"/>
                        <a:pt x="2" y="0"/>
                      </a:cubicBezTo>
                      <a:cubicBezTo>
                        <a:pt x="1" y="1"/>
                        <a:pt x="1" y="2"/>
                        <a:pt x="0" y="3"/>
                      </a:cubicBezTo>
                      <a:cubicBezTo>
                        <a:pt x="3" y="5"/>
                        <a:pt x="3" y="5"/>
                        <a:pt x="3" y="5"/>
                      </a:cubicBezTo>
                      <a:cubicBezTo>
                        <a:pt x="4" y="4"/>
                        <a:pt x="5" y="3"/>
                        <a:pt x="6" y="2"/>
                      </a:cubicBezTo>
                      <a:close/>
                    </a:path>
                  </a:pathLst>
                </a:custGeom>
                <a:solidFill>
                  <a:srgbClr val="FFFFFF"/>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226" name="Freeform 1785">
                  <a:extLst>
                    <a:ext uri="{FF2B5EF4-FFF2-40B4-BE49-F238E27FC236}">
                      <a16:creationId xmlns:a16="http://schemas.microsoft.com/office/drawing/2014/main" id="{F66B6C43-15CE-40F9-BDA9-40624235AA35}"/>
                    </a:ext>
                  </a:extLst>
                </p:cNvPr>
                <p:cNvSpPr>
                  <a:spLocks/>
                </p:cNvSpPr>
                <p:nvPr/>
              </p:nvSpPr>
              <p:spPr bwMode="auto">
                <a:xfrm>
                  <a:off x="6430964" y="2563813"/>
                  <a:ext cx="6350" cy="1588"/>
                </a:xfrm>
                <a:custGeom>
                  <a:avLst/>
                  <a:gdLst>
                    <a:gd name="T0" fmla="*/ 0 w 4"/>
                    <a:gd name="T1" fmla="*/ 2 h 2"/>
                    <a:gd name="T2" fmla="*/ 4 w 4"/>
                    <a:gd name="T3" fmla="*/ 2 h 2"/>
                    <a:gd name="T4" fmla="*/ 4 w 4"/>
                    <a:gd name="T5" fmla="*/ 1 h 2"/>
                    <a:gd name="T6" fmla="*/ 0 w 4"/>
                    <a:gd name="T7" fmla="*/ 0 h 2"/>
                    <a:gd name="T8" fmla="*/ 0 w 4"/>
                    <a:gd name="T9" fmla="*/ 2 h 2"/>
                  </a:gdLst>
                  <a:ahLst/>
                  <a:cxnLst>
                    <a:cxn ang="0">
                      <a:pos x="T0" y="T1"/>
                    </a:cxn>
                    <a:cxn ang="0">
                      <a:pos x="T2" y="T3"/>
                    </a:cxn>
                    <a:cxn ang="0">
                      <a:pos x="T4" y="T5"/>
                    </a:cxn>
                    <a:cxn ang="0">
                      <a:pos x="T6" y="T7"/>
                    </a:cxn>
                    <a:cxn ang="0">
                      <a:pos x="T8" y="T9"/>
                    </a:cxn>
                  </a:cxnLst>
                  <a:rect l="0" t="0" r="r" b="b"/>
                  <a:pathLst>
                    <a:path w="4" h="2">
                      <a:moveTo>
                        <a:pt x="0" y="2"/>
                      </a:moveTo>
                      <a:cubicBezTo>
                        <a:pt x="4" y="2"/>
                        <a:pt x="4" y="2"/>
                        <a:pt x="4" y="2"/>
                      </a:cubicBezTo>
                      <a:cubicBezTo>
                        <a:pt x="4" y="2"/>
                        <a:pt x="4" y="1"/>
                        <a:pt x="4" y="1"/>
                      </a:cubicBezTo>
                      <a:cubicBezTo>
                        <a:pt x="0" y="0"/>
                        <a:pt x="0" y="0"/>
                        <a:pt x="0" y="0"/>
                      </a:cubicBezTo>
                      <a:cubicBezTo>
                        <a:pt x="0" y="0"/>
                        <a:pt x="0" y="1"/>
                        <a:pt x="0" y="2"/>
                      </a:cubicBezTo>
                      <a:close/>
                    </a:path>
                  </a:pathLst>
                </a:custGeom>
                <a:solidFill>
                  <a:srgbClr val="FFFFFF"/>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grpSp>
          <p:sp>
            <p:nvSpPr>
              <p:cNvPr id="201" name="Freeform 1695">
                <a:extLst>
                  <a:ext uri="{FF2B5EF4-FFF2-40B4-BE49-F238E27FC236}">
                    <a16:creationId xmlns:a16="http://schemas.microsoft.com/office/drawing/2014/main" id="{7D58E1F4-DEEA-4794-9642-49558BEA11D9}"/>
                  </a:ext>
                </a:extLst>
              </p:cNvPr>
              <p:cNvSpPr>
                <a:spLocks/>
              </p:cNvSpPr>
              <p:nvPr/>
            </p:nvSpPr>
            <p:spPr bwMode="auto">
              <a:xfrm>
                <a:off x="6312124" y="2263850"/>
                <a:ext cx="247659" cy="104779"/>
              </a:xfrm>
              <a:custGeom>
                <a:avLst/>
                <a:gdLst>
                  <a:gd name="T0" fmla="*/ 178 w 193"/>
                  <a:gd name="T1" fmla="*/ 16 h 84"/>
                  <a:gd name="T2" fmla="*/ 161 w 193"/>
                  <a:gd name="T3" fmla="*/ 11 h 84"/>
                  <a:gd name="T4" fmla="*/ 116 w 193"/>
                  <a:gd name="T5" fmla="*/ 9 h 84"/>
                  <a:gd name="T6" fmla="*/ 93 w 193"/>
                  <a:gd name="T7" fmla="*/ 2 h 84"/>
                  <a:gd name="T8" fmla="*/ 74 w 193"/>
                  <a:gd name="T9" fmla="*/ 9 h 84"/>
                  <a:gd name="T10" fmla="*/ 59 w 193"/>
                  <a:gd name="T11" fmla="*/ 12 h 84"/>
                  <a:gd name="T12" fmla="*/ 35 w 193"/>
                  <a:gd name="T13" fmla="*/ 12 h 84"/>
                  <a:gd name="T14" fmla="*/ 24 w 193"/>
                  <a:gd name="T15" fmla="*/ 24 h 84"/>
                  <a:gd name="T16" fmla="*/ 18 w 193"/>
                  <a:gd name="T17" fmla="*/ 34 h 84"/>
                  <a:gd name="T18" fmla="*/ 25 w 193"/>
                  <a:gd name="T19" fmla="*/ 40 h 84"/>
                  <a:gd name="T20" fmla="*/ 39 w 193"/>
                  <a:gd name="T21" fmla="*/ 39 h 84"/>
                  <a:gd name="T22" fmla="*/ 63 w 193"/>
                  <a:gd name="T23" fmla="*/ 50 h 84"/>
                  <a:gd name="T24" fmla="*/ 56 w 193"/>
                  <a:gd name="T25" fmla="*/ 59 h 84"/>
                  <a:gd name="T26" fmla="*/ 39 w 193"/>
                  <a:gd name="T27" fmla="*/ 62 h 84"/>
                  <a:gd name="T28" fmla="*/ 13 w 193"/>
                  <a:gd name="T29" fmla="*/ 66 h 84"/>
                  <a:gd name="T30" fmla="*/ 1 w 193"/>
                  <a:gd name="T31" fmla="*/ 76 h 84"/>
                  <a:gd name="T32" fmla="*/ 26 w 193"/>
                  <a:gd name="T33" fmla="*/ 78 h 84"/>
                  <a:gd name="T34" fmla="*/ 42 w 193"/>
                  <a:gd name="T35" fmla="*/ 79 h 84"/>
                  <a:gd name="T36" fmla="*/ 56 w 193"/>
                  <a:gd name="T37" fmla="*/ 82 h 84"/>
                  <a:gd name="T38" fmla="*/ 79 w 193"/>
                  <a:gd name="T39" fmla="*/ 80 h 84"/>
                  <a:gd name="T40" fmla="*/ 82 w 193"/>
                  <a:gd name="T41" fmla="*/ 72 h 84"/>
                  <a:gd name="T42" fmla="*/ 90 w 193"/>
                  <a:gd name="T43" fmla="*/ 67 h 84"/>
                  <a:gd name="T44" fmla="*/ 100 w 193"/>
                  <a:gd name="T45" fmla="*/ 61 h 84"/>
                  <a:gd name="T46" fmla="*/ 110 w 193"/>
                  <a:gd name="T47" fmla="*/ 57 h 84"/>
                  <a:gd name="T48" fmla="*/ 121 w 193"/>
                  <a:gd name="T49" fmla="*/ 61 h 84"/>
                  <a:gd name="T50" fmla="*/ 132 w 193"/>
                  <a:gd name="T51" fmla="*/ 54 h 84"/>
                  <a:gd name="T52" fmla="*/ 148 w 193"/>
                  <a:gd name="T53" fmla="*/ 49 h 84"/>
                  <a:gd name="T54" fmla="*/ 162 w 193"/>
                  <a:gd name="T55" fmla="*/ 41 h 84"/>
                  <a:gd name="T56" fmla="*/ 176 w 193"/>
                  <a:gd name="T57" fmla="*/ 33 h 84"/>
                  <a:gd name="T58" fmla="*/ 191 w 193"/>
                  <a:gd name="T59" fmla="*/ 25 h 84"/>
                  <a:gd name="T60" fmla="*/ 193 w 193"/>
                  <a:gd name="T61" fmla="*/ 22 h 84"/>
                  <a:gd name="T62" fmla="*/ 178 w 193"/>
                  <a:gd name="T63" fmla="*/ 16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3" h="84">
                    <a:moveTo>
                      <a:pt x="178" y="16"/>
                    </a:moveTo>
                    <a:cubicBezTo>
                      <a:pt x="171" y="8"/>
                      <a:pt x="169" y="13"/>
                      <a:pt x="161" y="11"/>
                    </a:cubicBezTo>
                    <a:cubicBezTo>
                      <a:pt x="154" y="9"/>
                      <a:pt x="122" y="6"/>
                      <a:pt x="116" y="9"/>
                    </a:cubicBezTo>
                    <a:cubicBezTo>
                      <a:pt x="110" y="11"/>
                      <a:pt x="97" y="4"/>
                      <a:pt x="93" y="2"/>
                    </a:cubicBezTo>
                    <a:cubicBezTo>
                      <a:pt x="88" y="0"/>
                      <a:pt x="75" y="2"/>
                      <a:pt x="74" y="9"/>
                    </a:cubicBezTo>
                    <a:cubicBezTo>
                      <a:pt x="74" y="16"/>
                      <a:pt x="68" y="16"/>
                      <a:pt x="59" y="12"/>
                    </a:cubicBezTo>
                    <a:cubicBezTo>
                      <a:pt x="49" y="7"/>
                      <a:pt x="35" y="7"/>
                      <a:pt x="35" y="12"/>
                    </a:cubicBezTo>
                    <a:cubicBezTo>
                      <a:pt x="34" y="17"/>
                      <a:pt x="27" y="23"/>
                      <a:pt x="24" y="24"/>
                    </a:cubicBezTo>
                    <a:cubicBezTo>
                      <a:pt x="22" y="25"/>
                      <a:pt x="20" y="29"/>
                      <a:pt x="18" y="34"/>
                    </a:cubicBezTo>
                    <a:cubicBezTo>
                      <a:pt x="21" y="35"/>
                      <a:pt x="23" y="38"/>
                      <a:pt x="25" y="40"/>
                    </a:cubicBezTo>
                    <a:cubicBezTo>
                      <a:pt x="28" y="44"/>
                      <a:pt x="38" y="43"/>
                      <a:pt x="39" y="39"/>
                    </a:cubicBezTo>
                    <a:cubicBezTo>
                      <a:pt x="40" y="35"/>
                      <a:pt x="55" y="43"/>
                      <a:pt x="63" y="50"/>
                    </a:cubicBezTo>
                    <a:cubicBezTo>
                      <a:pt x="72" y="57"/>
                      <a:pt x="59" y="52"/>
                      <a:pt x="56" y="59"/>
                    </a:cubicBezTo>
                    <a:cubicBezTo>
                      <a:pt x="52" y="66"/>
                      <a:pt x="42" y="59"/>
                      <a:pt x="39" y="62"/>
                    </a:cubicBezTo>
                    <a:cubicBezTo>
                      <a:pt x="36" y="65"/>
                      <a:pt x="18" y="66"/>
                      <a:pt x="13" y="66"/>
                    </a:cubicBezTo>
                    <a:cubicBezTo>
                      <a:pt x="8" y="65"/>
                      <a:pt x="0" y="73"/>
                      <a:pt x="1" y="76"/>
                    </a:cubicBezTo>
                    <a:cubicBezTo>
                      <a:pt x="1" y="80"/>
                      <a:pt x="19" y="74"/>
                      <a:pt x="26" y="78"/>
                    </a:cubicBezTo>
                    <a:cubicBezTo>
                      <a:pt x="32" y="82"/>
                      <a:pt x="38" y="74"/>
                      <a:pt x="42" y="79"/>
                    </a:cubicBezTo>
                    <a:cubicBezTo>
                      <a:pt x="45" y="84"/>
                      <a:pt x="53" y="80"/>
                      <a:pt x="56" y="82"/>
                    </a:cubicBezTo>
                    <a:cubicBezTo>
                      <a:pt x="60" y="83"/>
                      <a:pt x="79" y="80"/>
                      <a:pt x="79" y="80"/>
                    </a:cubicBezTo>
                    <a:cubicBezTo>
                      <a:pt x="81" y="78"/>
                      <a:pt x="82" y="74"/>
                      <a:pt x="82" y="72"/>
                    </a:cubicBezTo>
                    <a:cubicBezTo>
                      <a:pt x="82" y="67"/>
                      <a:pt x="86" y="68"/>
                      <a:pt x="90" y="67"/>
                    </a:cubicBezTo>
                    <a:cubicBezTo>
                      <a:pt x="94" y="66"/>
                      <a:pt x="97" y="61"/>
                      <a:pt x="100" y="61"/>
                    </a:cubicBezTo>
                    <a:cubicBezTo>
                      <a:pt x="103" y="61"/>
                      <a:pt x="107" y="56"/>
                      <a:pt x="110" y="57"/>
                    </a:cubicBezTo>
                    <a:cubicBezTo>
                      <a:pt x="113" y="58"/>
                      <a:pt x="117" y="64"/>
                      <a:pt x="121" y="61"/>
                    </a:cubicBezTo>
                    <a:cubicBezTo>
                      <a:pt x="125" y="57"/>
                      <a:pt x="126" y="60"/>
                      <a:pt x="132" y="54"/>
                    </a:cubicBezTo>
                    <a:cubicBezTo>
                      <a:pt x="137" y="47"/>
                      <a:pt x="141" y="48"/>
                      <a:pt x="148" y="49"/>
                    </a:cubicBezTo>
                    <a:cubicBezTo>
                      <a:pt x="156" y="50"/>
                      <a:pt x="160" y="46"/>
                      <a:pt x="162" y="41"/>
                    </a:cubicBezTo>
                    <a:cubicBezTo>
                      <a:pt x="164" y="36"/>
                      <a:pt x="171" y="36"/>
                      <a:pt x="176" y="33"/>
                    </a:cubicBezTo>
                    <a:cubicBezTo>
                      <a:pt x="180" y="30"/>
                      <a:pt x="189" y="27"/>
                      <a:pt x="191" y="25"/>
                    </a:cubicBezTo>
                    <a:cubicBezTo>
                      <a:pt x="193" y="25"/>
                      <a:pt x="193" y="23"/>
                      <a:pt x="193" y="22"/>
                    </a:cubicBezTo>
                    <a:cubicBezTo>
                      <a:pt x="187" y="17"/>
                      <a:pt x="184" y="22"/>
                      <a:pt x="178" y="16"/>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202" name="Freeform 1726">
                <a:extLst>
                  <a:ext uri="{FF2B5EF4-FFF2-40B4-BE49-F238E27FC236}">
                    <a16:creationId xmlns:a16="http://schemas.microsoft.com/office/drawing/2014/main" id="{FD44C275-BD4F-41DB-A189-2DE048236542}"/>
                  </a:ext>
                </a:extLst>
              </p:cNvPr>
              <p:cNvSpPr>
                <a:spLocks/>
              </p:cNvSpPr>
              <p:nvPr/>
            </p:nvSpPr>
            <p:spPr bwMode="auto">
              <a:xfrm>
                <a:off x="6270847" y="2325765"/>
                <a:ext cx="173044" cy="112716"/>
              </a:xfrm>
              <a:custGeom>
                <a:avLst/>
                <a:gdLst>
                  <a:gd name="T0" fmla="*/ 111 w 136"/>
                  <a:gd name="T1" fmla="*/ 74 h 91"/>
                  <a:gd name="T2" fmla="*/ 118 w 136"/>
                  <a:gd name="T3" fmla="*/ 79 h 91"/>
                  <a:gd name="T4" fmla="*/ 130 w 136"/>
                  <a:gd name="T5" fmla="*/ 83 h 91"/>
                  <a:gd name="T6" fmla="*/ 136 w 136"/>
                  <a:gd name="T7" fmla="*/ 81 h 91"/>
                  <a:gd name="T8" fmla="*/ 133 w 136"/>
                  <a:gd name="T9" fmla="*/ 58 h 91"/>
                  <a:gd name="T10" fmla="*/ 115 w 136"/>
                  <a:gd name="T11" fmla="*/ 47 h 91"/>
                  <a:gd name="T12" fmla="*/ 112 w 136"/>
                  <a:gd name="T13" fmla="*/ 31 h 91"/>
                  <a:gd name="T14" fmla="*/ 89 w 136"/>
                  <a:gd name="T15" fmla="*/ 33 h 91"/>
                  <a:gd name="T16" fmla="*/ 75 w 136"/>
                  <a:gd name="T17" fmla="*/ 30 h 91"/>
                  <a:gd name="T18" fmla="*/ 59 w 136"/>
                  <a:gd name="T19" fmla="*/ 29 h 91"/>
                  <a:gd name="T20" fmla="*/ 34 w 136"/>
                  <a:gd name="T21" fmla="*/ 27 h 91"/>
                  <a:gd name="T22" fmla="*/ 46 w 136"/>
                  <a:gd name="T23" fmla="*/ 17 h 91"/>
                  <a:gd name="T24" fmla="*/ 52 w 136"/>
                  <a:gd name="T25" fmla="*/ 17 h 91"/>
                  <a:gd name="T26" fmla="*/ 58 w 136"/>
                  <a:gd name="T27" fmla="*/ 2 h 91"/>
                  <a:gd name="T28" fmla="*/ 46 w 136"/>
                  <a:gd name="T29" fmla="*/ 5 h 91"/>
                  <a:gd name="T30" fmla="*/ 32 w 136"/>
                  <a:gd name="T31" fmla="*/ 8 h 91"/>
                  <a:gd name="T32" fmla="*/ 24 w 136"/>
                  <a:gd name="T33" fmla="*/ 17 h 91"/>
                  <a:gd name="T34" fmla="*/ 18 w 136"/>
                  <a:gd name="T35" fmla="*/ 27 h 91"/>
                  <a:gd name="T36" fmla="*/ 2 w 136"/>
                  <a:gd name="T37" fmla="*/ 34 h 91"/>
                  <a:gd name="T38" fmla="*/ 12 w 136"/>
                  <a:gd name="T39" fmla="*/ 47 h 91"/>
                  <a:gd name="T40" fmla="*/ 15 w 136"/>
                  <a:gd name="T41" fmla="*/ 63 h 91"/>
                  <a:gd name="T42" fmla="*/ 7 w 136"/>
                  <a:gd name="T43" fmla="*/ 81 h 91"/>
                  <a:gd name="T44" fmla="*/ 16 w 136"/>
                  <a:gd name="T45" fmla="*/ 82 h 91"/>
                  <a:gd name="T46" fmla="*/ 34 w 136"/>
                  <a:gd name="T47" fmla="*/ 77 h 91"/>
                  <a:gd name="T48" fmla="*/ 50 w 136"/>
                  <a:gd name="T49" fmla="*/ 69 h 91"/>
                  <a:gd name="T50" fmla="*/ 66 w 136"/>
                  <a:gd name="T51" fmla="*/ 54 h 91"/>
                  <a:gd name="T52" fmla="*/ 73 w 136"/>
                  <a:gd name="T53" fmla="*/ 68 h 91"/>
                  <a:gd name="T54" fmla="*/ 74 w 136"/>
                  <a:gd name="T55" fmla="*/ 89 h 91"/>
                  <a:gd name="T56" fmla="*/ 82 w 136"/>
                  <a:gd name="T57" fmla="*/ 90 h 91"/>
                  <a:gd name="T58" fmla="*/ 92 w 136"/>
                  <a:gd name="T59" fmla="*/ 86 h 91"/>
                  <a:gd name="T60" fmla="*/ 111 w 136"/>
                  <a:gd name="T61" fmla="*/ 74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6" h="91">
                    <a:moveTo>
                      <a:pt x="111" y="74"/>
                    </a:moveTo>
                    <a:cubicBezTo>
                      <a:pt x="115" y="76"/>
                      <a:pt x="114" y="79"/>
                      <a:pt x="118" y="79"/>
                    </a:cubicBezTo>
                    <a:cubicBezTo>
                      <a:pt x="121" y="78"/>
                      <a:pt x="127" y="80"/>
                      <a:pt x="130" y="83"/>
                    </a:cubicBezTo>
                    <a:cubicBezTo>
                      <a:pt x="133" y="82"/>
                      <a:pt x="136" y="81"/>
                      <a:pt x="136" y="81"/>
                    </a:cubicBezTo>
                    <a:cubicBezTo>
                      <a:pt x="136" y="81"/>
                      <a:pt x="133" y="63"/>
                      <a:pt x="133" y="58"/>
                    </a:cubicBezTo>
                    <a:cubicBezTo>
                      <a:pt x="132" y="52"/>
                      <a:pt x="115" y="47"/>
                      <a:pt x="115" y="47"/>
                    </a:cubicBezTo>
                    <a:cubicBezTo>
                      <a:pt x="112" y="31"/>
                      <a:pt x="112" y="31"/>
                      <a:pt x="112" y="31"/>
                    </a:cubicBezTo>
                    <a:cubicBezTo>
                      <a:pt x="112" y="31"/>
                      <a:pt x="93" y="34"/>
                      <a:pt x="89" y="33"/>
                    </a:cubicBezTo>
                    <a:cubicBezTo>
                      <a:pt x="86" y="31"/>
                      <a:pt x="78" y="35"/>
                      <a:pt x="75" y="30"/>
                    </a:cubicBezTo>
                    <a:cubicBezTo>
                      <a:pt x="71" y="25"/>
                      <a:pt x="65" y="33"/>
                      <a:pt x="59" y="29"/>
                    </a:cubicBezTo>
                    <a:cubicBezTo>
                      <a:pt x="52" y="25"/>
                      <a:pt x="34" y="31"/>
                      <a:pt x="34" y="27"/>
                    </a:cubicBezTo>
                    <a:cubicBezTo>
                      <a:pt x="33" y="24"/>
                      <a:pt x="41" y="16"/>
                      <a:pt x="46" y="17"/>
                    </a:cubicBezTo>
                    <a:cubicBezTo>
                      <a:pt x="47" y="17"/>
                      <a:pt x="49" y="17"/>
                      <a:pt x="52" y="17"/>
                    </a:cubicBezTo>
                    <a:cubicBezTo>
                      <a:pt x="54" y="13"/>
                      <a:pt x="59" y="4"/>
                      <a:pt x="58" y="2"/>
                    </a:cubicBezTo>
                    <a:cubicBezTo>
                      <a:pt x="56" y="0"/>
                      <a:pt x="50" y="2"/>
                      <a:pt x="46" y="5"/>
                    </a:cubicBezTo>
                    <a:cubicBezTo>
                      <a:pt x="42" y="8"/>
                      <a:pt x="34" y="3"/>
                      <a:pt x="32" y="8"/>
                    </a:cubicBezTo>
                    <a:cubicBezTo>
                      <a:pt x="31" y="13"/>
                      <a:pt x="29" y="17"/>
                      <a:pt x="24" y="17"/>
                    </a:cubicBezTo>
                    <a:cubicBezTo>
                      <a:pt x="19" y="17"/>
                      <a:pt x="23" y="25"/>
                      <a:pt x="18" y="27"/>
                    </a:cubicBezTo>
                    <a:cubicBezTo>
                      <a:pt x="14" y="29"/>
                      <a:pt x="3" y="29"/>
                      <a:pt x="2" y="34"/>
                    </a:cubicBezTo>
                    <a:cubicBezTo>
                      <a:pt x="0" y="38"/>
                      <a:pt x="14" y="41"/>
                      <a:pt x="12" y="47"/>
                    </a:cubicBezTo>
                    <a:cubicBezTo>
                      <a:pt x="11" y="53"/>
                      <a:pt x="19" y="59"/>
                      <a:pt x="15" y="63"/>
                    </a:cubicBezTo>
                    <a:cubicBezTo>
                      <a:pt x="11" y="66"/>
                      <a:pt x="7" y="71"/>
                      <a:pt x="7" y="81"/>
                    </a:cubicBezTo>
                    <a:cubicBezTo>
                      <a:pt x="11" y="83"/>
                      <a:pt x="14" y="85"/>
                      <a:pt x="16" y="82"/>
                    </a:cubicBezTo>
                    <a:cubicBezTo>
                      <a:pt x="18" y="77"/>
                      <a:pt x="34" y="82"/>
                      <a:pt x="34" y="77"/>
                    </a:cubicBezTo>
                    <a:cubicBezTo>
                      <a:pt x="34" y="72"/>
                      <a:pt x="50" y="74"/>
                      <a:pt x="50" y="69"/>
                    </a:cubicBezTo>
                    <a:cubicBezTo>
                      <a:pt x="50" y="64"/>
                      <a:pt x="60" y="53"/>
                      <a:pt x="66" y="54"/>
                    </a:cubicBezTo>
                    <a:cubicBezTo>
                      <a:pt x="73" y="54"/>
                      <a:pt x="66" y="65"/>
                      <a:pt x="73" y="68"/>
                    </a:cubicBezTo>
                    <a:cubicBezTo>
                      <a:pt x="81" y="72"/>
                      <a:pt x="70" y="84"/>
                      <a:pt x="74" y="89"/>
                    </a:cubicBezTo>
                    <a:cubicBezTo>
                      <a:pt x="76" y="91"/>
                      <a:pt x="79" y="91"/>
                      <a:pt x="82" y="90"/>
                    </a:cubicBezTo>
                    <a:cubicBezTo>
                      <a:pt x="85" y="89"/>
                      <a:pt x="88" y="87"/>
                      <a:pt x="92" y="86"/>
                    </a:cubicBezTo>
                    <a:cubicBezTo>
                      <a:pt x="99" y="80"/>
                      <a:pt x="108" y="72"/>
                      <a:pt x="111" y="74"/>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203" name="Freeform 1729">
                <a:extLst>
                  <a:ext uri="{FF2B5EF4-FFF2-40B4-BE49-F238E27FC236}">
                    <a16:creationId xmlns:a16="http://schemas.microsoft.com/office/drawing/2014/main" id="{1EE85697-DCED-4179-9B4E-2BFD538DA205}"/>
                  </a:ext>
                </a:extLst>
              </p:cNvPr>
              <p:cNvSpPr>
                <a:spLocks/>
              </p:cNvSpPr>
              <p:nvPr/>
            </p:nvSpPr>
            <p:spPr bwMode="auto">
              <a:xfrm>
                <a:off x="6107329" y="2390855"/>
                <a:ext cx="325449" cy="227020"/>
              </a:xfrm>
              <a:custGeom>
                <a:avLst/>
                <a:gdLst>
                  <a:gd name="T0" fmla="*/ 245 w 254"/>
                  <a:gd name="T1" fmla="*/ 26 h 181"/>
                  <a:gd name="T2" fmla="*/ 238 w 254"/>
                  <a:gd name="T3" fmla="*/ 21 h 181"/>
                  <a:gd name="T4" fmla="*/ 219 w 254"/>
                  <a:gd name="T5" fmla="*/ 33 h 181"/>
                  <a:gd name="T6" fmla="*/ 210 w 254"/>
                  <a:gd name="T7" fmla="*/ 36 h 181"/>
                  <a:gd name="T8" fmla="*/ 201 w 254"/>
                  <a:gd name="T9" fmla="*/ 36 h 181"/>
                  <a:gd name="T10" fmla="*/ 200 w 254"/>
                  <a:gd name="T11" fmla="*/ 15 h 181"/>
                  <a:gd name="T12" fmla="*/ 193 w 254"/>
                  <a:gd name="T13" fmla="*/ 1 h 181"/>
                  <a:gd name="T14" fmla="*/ 177 w 254"/>
                  <a:gd name="T15" fmla="*/ 16 h 181"/>
                  <a:gd name="T16" fmla="*/ 161 w 254"/>
                  <a:gd name="T17" fmla="*/ 24 h 181"/>
                  <a:gd name="T18" fmla="*/ 143 w 254"/>
                  <a:gd name="T19" fmla="*/ 29 h 181"/>
                  <a:gd name="T20" fmla="*/ 127 w 254"/>
                  <a:gd name="T21" fmla="*/ 25 h 181"/>
                  <a:gd name="T22" fmla="*/ 113 w 254"/>
                  <a:gd name="T23" fmla="*/ 20 h 181"/>
                  <a:gd name="T24" fmla="*/ 98 w 254"/>
                  <a:gd name="T25" fmla="*/ 17 h 181"/>
                  <a:gd name="T26" fmla="*/ 84 w 254"/>
                  <a:gd name="T27" fmla="*/ 26 h 181"/>
                  <a:gd name="T28" fmla="*/ 74 w 254"/>
                  <a:gd name="T29" fmla="*/ 43 h 181"/>
                  <a:gd name="T30" fmla="*/ 49 w 254"/>
                  <a:gd name="T31" fmla="*/ 58 h 181"/>
                  <a:gd name="T32" fmla="*/ 33 w 254"/>
                  <a:gd name="T33" fmla="*/ 63 h 181"/>
                  <a:gd name="T34" fmla="*/ 21 w 254"/>
                  <a:gd name="T35" fmla="*/ 60 h 181"/>
                  <a:gd name="T36" fmla="*/ 13 w 254"/>
                  <a:gd name="T37" fmla="*/ 68 h 181"/>
                  <a:gd name="T38" fmla="*/ 6 w 254"/>
                  <a:gd name="T39" fmla="*/ 82 h 181"/>
                  <a:gd name="T40" fmla="*/ 4 w 254"/>
                  <a:gd name="T41" fmla="*/ 97 h 181"/>
                  <a:gd name="T42" fmla="*/ 4 w 254"/>
                  <a:gd name="T43" fmla="*/ 116 h 181"/>
                  <a:gd name="T44" fmla="*/ 7 w 254"/>
                  <a:gd name="T45" fmla="*/ 136 h 181"/>
                  <a:gd name="T46" fmla="*/ 24 w 254"/>
                  <a:gd name="T47" fmla="*/ 145 h 181"/>
                  <a:gd name="T48" fmla="*/ 6 w 254"/>
                  <a:gd name="T49" fmla="*/ 170 h 181"/>
                  <a:gd name="T50" fmla="*/ 10 w 254"/>
                  <a:gd name="T51" fmla="*/ 176 h 181"/>
                  <a:gd name="T52" fmla="*/ 37 w 254"/>
                  <a:gd name="T53" fmla="*/ 179 h 181"/>
                  <a:gd name="T54" fmla="*/ 108 w 254"/>
                  <a:gd name="T55" fmla="*/ 170 h 181"/>
                  <a:gd name="T56" fmla="*/ 106 w 254"/>
                  <a:gd name="T57" fmla="*/ 153 h 181"/>
                  <a:gd name="T58" fmla="*/ 120 w 254"/>
                  <a:gd name="T59" fmla="*/ 144 h 181"/>
                  <a:gd name="T60" fmla="*/ 132 w 254"/>
                  <a:gd name="T61" fmla="*/ 141 h 181"/>
                  <a:gd name="T62" fmla="*/ 151 w 254"/>
                  <a:gd name="T63" fmla="*/ 135 h 181"/>
                  <a:gd name="T64" fmla="*/ 159 w 254"/>
                  <a:gd name="T65" fmla="*/ 127 h 181"/>
                  <a:gd name="T66" fmla="*/ 165 w 254"/>
                  <a:gd name="T67" fmla="*/ 108 h 181"/>
                  <a:gd name="T68" fmla="*/ 177 w 254"/>
                  <a:gd name="T69" fmla="*/ 101 h 181"/>
                  <a:gd name="T70" fmla="*/ 171 w 254"/>
                  <a:gd name="T71" fmla="*/ 90 h 181"/>
                  <a:gd name="T72" fmla="*/ 191 w 254"/>
                  <a:gd name="T73" fmla="*/ 90 h 181"/>
                  <a:gd name="T74" fmla="*/ 193 w 254"/>
                  <a:gd name="T75" fmla="*/ 76 h 181"/>
                  <a:gd name="T76" fmla="*/ 201 w 254"/>
                  <a:gd name="T77" fmla="*/ 64 h 181"/>
                  <a:gd name="T78" fmla="*/ 198 w 254"/>
                  <a:gd name="T79" fmla="*/ 53 h 181"/>
                  <a:gd name="T80" fmla="*/ 200 w 254"/>
                  <a:gd name="T81" fmla="*/ 44 h 181"/>
                  <a:gd name="T82" fmla="*/ 203 w 254"/>
                  <a:gd name="T83" fmla="*/ 43 h 181"/>
                  <a:gd name="T84" fmla="*/ 212 w 254"/>
                  <a:gd name="T85" fmla="*/ 40 h 181"/>
                  <a:gd name="T86" fmla="*/ 236 w 254"/>
                  <a:gd name="T87" fmla="*/ 33 h 181"/>
                  <a:gd name="T88" fmla="*/ 254 w 254"/>
                  <a:gd name="T89" fmla="*/ 27 h 181"/>
                  <a:gd name="T90" fmla="*/ 245 w 254"/>
                  <a:gd name="T91" fmla="*/ 26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54" h="181">
                    <a:moveTo>
                      <a:pt x="245" y="26"/>
                    </a:moveTo>
                    <a:cubicBezTo>
                      <a:pt x="241" y="26"/>
                      <a:pt x="242" y="23"/>
                      <a:pt x="238" y="21"/>
                    </a:cubicBezTo>
                    <a:cubicBezTo>
                      <a:pt x="235" y="19"/>
                      <a:pt x="226" y="27"/>
                      <a:pt x="219" y="33"/>
                    </a:cubicBezTo>
                    <a:cubicBezTo>
                      <a:pt x="216" y="34"/>
                      <a:pt x="212" y="36"/>
                      <a:pt x="210" y="36"/>
                    </a:cubicBezTo>
                    <a:cubicBezTo>
                      <a:pt x="206" y="38"/>
                      <a:pt x="203" y="38"/>
                      <a:pt x="201" y="36"/>
                    </a:cubicBezTo>
                    <a:cubicBezTo>
                      <a:pt x="197" y="31"/>
                      <a:pt x="208" y="19"/>
                      <a:pt x="200" y="15"/>
                    </a:cubicBezTo>
                    <a:cubicBezTo>
                      <a:pt x="193" y="12"/>
                      <a:pt x="200" y="1"/>
                      <a:pt x="193" y="1"/>
                    </a:cubicBezTo>
                    <a:cubicBezTo>
                      <a:pt x="187" y="0"/>
                      <a:pt x="177" y="11"/>
                      <a:pt x="177" y="16"/>
                    </a:cubicBezTo>
                    <a:cubicBezTo>
                      <a:pt x="177" y="21"/>
                      <a:pt x="161" y="19"/>
                      <a:pt x="161" y="24"/>
                    </a:cubicBezTo>
                    <a:cubicBezTo>
                      <a:pt x="161" y="29"/>
                      <a:pt x="145" y="24"/>
                      <a:pt x="143" y="29"/>
                    </a:cubicBezTo>
                    <a:cubicBezTo>
                      <a:pt x="140" y="35"/>
                      <a:pt x="132" y="25"/>
                      <a:pt x="127" y="25"/>
                    </a:cubicBezTo>
                    <a:cubicBezTo>
                      <a:pt x="122" y="25"/>
                      <a:pt x="119" y="18"/>
                      <a:pt x="113" y="20"/>
                    </a:cubicBezTo>
                    <a:cubicBezTo>
                      <a:pt x="106" y="22"/>
                      <a:pt x="103" y="18"/>
                      <a:pt x="98" y="17"/>
                    </a:cubicBezTo>
                    <a:cubicBezTo>
                      <a:pt x="93" y="17"/>
                      <a:pt x="90" y="28"/>
                      <a:pt x="84" y="26"/>
                    </a:cubicBezTo>
                    <a:cubicBezTo>
                      <a:pt x="78" y="24"/>
                      <a:pt x="76" y="36"/>
                      <a:pt x="74" y="43"/>
                    </a:cubicBezTo>
                    <a:cubicBezTo>
                      <a:pt x="72" y="50"/>
                      <a:pt x="48" y="50"/>
                      <a:pt x="49" y="58"/>
                    </a:cubicBezTo>
                    <a:cubicBezTo>
                      <a:pt x="49" y="65"/>
                      <a:pt x="35" y="68"/>
                      <a:pt x="33" y="63"/>
                    </a:cubicBezTo>
                    <a:cubicBezTo>
                      <a:pt x="32" y="58"/>
                      <a:pt x="23" y="61"/>
                      <a:pt x="21" y="60"/>
                    </a:cubicBezTo>
                    <a:cubicBezTo>
                      <a:pt x="19" y="58"/>
                      <a:pt x="12" y="61"/>
                      <a:pt x="13" y="68"/>
                    </a:cubicBezTo>
                    <a:cubicBezTo>
                      <a:pt x="14" y="75"/>
                      <a:pt x="7" y="79"/>
                      <a:pt x="6" y="82"/>
                    </a:cubicBezTo>
                    <a:cubicBezTo>
                      <a:pt x="5" y="85"/>
                      <a:pt x="1" y="93"/>
                      <a:pt x="4" y="97"/>
                    </a:cubicBezTo>
                    <a:cubicBezTo>
                      <a:pt x="7" y="102"/>
                      <a:pt x="0" y="109"/>
                      <a:pt x="4" y="116"/>
                    </a:cubicBezTo>
                    <a:cubicBezTo>
                      <a:pt x="7" y="124"/>
                      <a:pt x="5" y="134"/>
                      <a:pt x="7" y="136"/>
                    </a:cubicBezTo>
                    <a:cubicBezTo>
                      <a:pt x="8" y="139"/>
                      <a:pt x="21" y="138"/>
                      <a:pt x="24" y="145"/>
                    </a:cubicBezTo>
                    <a:cubicBezTo>
                      <a:pt x="27" y="153"/>
                      <a:pt x="7" y="166"/>
                      <a:pt x="6" y="170"/>
                    </a:cubicBezTo>
                    <a:cubicBezTo>
                      <a:pt x="6" y="172"/>
                      <a:pt x="7" y="174"/>
                      <a:pt x="10" y="176"/>
                    </a:cubicBezTo>
                    <a:cubicBezTo>
                      <a:pt x="18" y="177"/>
                      <a:pt x="28" y="178"/>
                      <a:pt x="37" y="179"/>
                    </a:cubicBezTo>
                    <a:cubicBezTo>
                      <a:pt x="48" y="181"/>
                      <a:pt x="107" y="173"/>
                      <a:pt x="108" y="170"/>
                    </a:cubicBezTo>
                    <a:cubicBezTo>
                      <a:pt x="109" y="168"/>
                      <a:pt x="106" y="155"/>
                      <a:pt x="106" y="153"/>
                    </a:cubicBezTo>
                    <a:cubicBezTo>
                      <a:pt x="107" y="150"/>
                      <a:pt x="114" y="144"/>
                      <a:pt x="120" y="144"/>
                    </a:cubicBezTo>
                    <a:cubicBezTo>
                      <a:pt x="126" y="145"/>
                      <a:pt x="132" y="146"/>
                      <a:pt x="132" y="141"/>
                    </a:cubicBezTo>
                    <a:cubicBezTo>
                      <a:pt x="132" y="137"/>
                      <a:pt x="149" y="131"/>
                      <a:pt x="151" y="135"/>
                    </a:cubicBezTo>
                    <a:cubicBezTo>
                      <a:pt x="153" y="139"/>
                      <a:pt x="159" y="138"/>
                      <a:pt x="159" y="127"/>
                    </a:cubicBezTo>
                    <a:cubicBezTo>
                      <a:pt x="160" y="117"/>
                      <a:pt x="159" y="109"/>
                      <a:pt x="165" y="108"/>
                    </a:cubicBezTo>
                    <a:cubicBezTo>
                      <a:pt x="171" y="108"/>
                      <a:pt x="178" y="104"/>
                      <a:pt x="177" y="101"/>
                    </a:cubicBezTo>
                    <a:cubicBezTo>
                      <a:pt x="176" y="98"/>
                      <a:pt x="169" y="92"/>
                      <a:pt x="171" y="90"/>
                    </a:cubicBezTo>
                    <a:cubicBezTo>
                      <a:pt x="173" y="88"/>
                      <a:pt x="189" y="95"/>
                      <a:pt x="191" y="90"/>
                    </a:cubicBezTo>
                    <a:cubicBezTo>
                      <a:pt x="193" y="85"/>
                      <a:pt x="190" y="80"/>
                      <a:pt x="193" y="76"/>
                    </a:cubicBezTo>
                    <a:cubicBezTo>
                      <a:pt x="195" y="72"/>
                      <a:pt x="202" y="68"/>
                      <a:pt x="201" y="64"/>
                    </a:cubicBezTo>
                    <a:cubicBezTo>
                      <a:pt x="200" y="59"/>
                      <a:pt x="202" y="57"/>
                      <a:pt x="198" y="53"/>
                    </a:cubicBezTo>
                    <a:cubicBezTo>
                      <a:pt x="194" y="49"/>
                      <a:pt x="196" y="45"/>
                      <a:pt x="200" y="44"/>
                    </a:cubicBezTo>
                    <a:cubicBezTo>
                      <a:pt x="201" y="44"/>
                      <a:pt x="202" y="44"/>
                      <a:pt x="203" y="43"/>
                    </a:cubicBezTo>
                    <a:cubicBezTo>
                      <a:pt x="207" y="42"/>
                      <a:pt x="210" y="42"/>
                      <a:pt x="212" y="40"/>
                    </a:cubicBezTo>
                    <a:cubicBezTo>
                      <a:pt x="219" y="35"/>
                      <a:pt x="231" y="31"/>
                      <a:pt x="236" y="33"/>
                    </a:cubicBezTo>
                    <a:cubicBezTo>
                      <a:pt x="240" y="34"/>
                      <a:pt x="249" y="33"/>
                      <a:pt x="254" y="27"/>
                    </a:cubicBezTo>
                    <a:cubicBezTo>
                      <a:pt x="251" y="26"/>
                      <a:pt x="247" y="25"/>
                      <a:pt x="245" y="26"/>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grpSp>
        <mc:AlternateContent xmlns:mc="http://schemas.openxmlformats.org/markup-compatibility/2006" xmlns:p14="http://schemas.microsoft.com/office/powerpoint/2010/main">
          <mc:Choice Requires="p14">
            <p:contentPart p14:bwMode="auto" r:id="rId2">
              <p14:nvContentPartPr>
                <p14:cNvPr id="9" name="Ink 8">
                  <a:extLst>
                    <a:ext uri="{FF2B5EF4-FFF2-40B4-BE49-F238E27FC236}">
                      <a16:creationId xmlns:a16="http://schemas.microsoft.com/office/drawing/2014/main" id="{6BC37AC8-1B16-48DF-A9D5-87835C09C521}"/>
                    </a:ext>
                  </a:extLst>
                </p14:cNvPr>
                <p14:cNvContentPartPr/>
                <p14:nvPr/>
              </p14:nvContentPartPr>
              <p14:xfrm>
                <a:off x="6907965" y="4665907"/>
                <a:ext cx="480" cy="480"/>
              </p14:xfrm>
            </p:contentPart>
          </mc:Choice>
          <mc:Fallback xmlns="">
            <p:pic>
              <p:nvPicPr>
                <p:cNvPr id="244" name="Ink 243">
                  <a:extLst>
                    <a:ext uri="{FF2B5EF4-FFF2-40B4-BE49-F238E27FC236}">
                      <a16:creationId xmlns:a16="http://schemas.microsoft.com/office/drawing/2014/main" id="{1A6F4F1F-084A-6F41-996C-7E97B1D597EA}"/>
                    </a:ext>
                  </a:extLst>
                </p:cNvPr>
                <p:cNvPicPr/>
                <p:nvPr/>
              </p:nvPicPr>
              <p:blipFill>
                <a:blip r:embed="rId4"/>
                <a:stretch>
                  <a:fillRect/>
                </a:stretch>
              </p:blipFill>
              <p:spPr>
                <a:xfrm>
                  <a:off x="6895965" y="4653907"/>
                  <a:ext cx="24000" cy="24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0" name="Ink 9">
                  <a:extLst>
                    <a:ext uri="{FF2B5EF4-FFF2-40B4-BE49-F238E27FC236}">
                      <a16:creationId xmlns:a16="http://schemas.microsoft.com/office/drawing/2014/main" id="{59734303-0E29-416B-8DEA-9018EE82846E}"/>
                    </a:ext>
                  </a:extLst>
                </p14:cNvPr>
                <p14:cNvContentPartPr/>
                <p14:nvPr/>
              </p14:nvContentPartPr>
              <p14:xfrm>
                <a:off x="7007325" y="4685107"/>
                <a:ext cx="480" cy="480"/>
              </p14:xfrm>
            </p:contentPart>
          </mc:Choice>
          <mc:Fallback xmlns="">
            <p:pic>
              <p:nvPicPr>
                <p:cNvPr id="247" name="Ink 246">
                  <a:extLst>
                    <a:ext uri="{FF2B5EF4-FFF2-40B4-BE49-F238E27FC236}">
                      <a16:creationId xmlns:a16="http://schemas.microsoft.com/office/drawing/2014/main" id="{532D3583-4B92-834D-A09F-AAED14EF6B12}"/>
                    </a:ext>
                  </a:extLst>
                </p:cNvPr>
                <p:cNvPicPr/>
                <p:nvPr/>
              </p:nvPicPr>
              <p:blipFill>
                <a:blip r:embed="rId4"/>
                <a:stretch>
                  <a:fillRect/>
                </a:stretch>
              </p:blipFill>
              <p:spPr>
                <a:xfrm>
                  <a:off x="6995325" y="4673107"/>
                  <a:ext cx="24000" cy="24000"/>
                </a:xfrm>
                <a:prstGeom prst="rect">
                  <a:avLst/>
                </a:prstGeom>
              </p:spPr>
            </p:pic>
          </mc:Fallback>
        </mc:AlternateContent>
        <p:cxnSp>
          <p:nvCxnSpPr>
            <p:cNvPr id="11" name="Straight Connector 10">
              <a:extLst>
                <a:ext uri="{FF2B5EF4-FFF2-40B4-BE49-F238E27FC236}">
                  <a16:creationId xmlns:a16="http://schemas.microsoft.com/office/drawing/2014/main" id="{13433BA4-56C9-4527-AEF1-96C73ADC0790}"/>
                </a:ext>
              </a:extLst>
            </p:cNvPr>
            <p:cNvCxnSpPr>
              <a:cxnSpLocks/>
            </p:cNvCxnSpPr>
            <p:nvPr/>
          </p:nvCxnSpPr>
          <p:spPr>
            <a:xfrm>
              <a:off x="8482119" y="3320965"/>
              <a:ext cx="1100155" cy="0"/>
            </a:xfrm>
            <a:prstGeom prst="line">
              <a:avLst/>
            </a:prstGeom>
            <a:ln>
              <a:head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133E15FF-037D-4952-8DC2-4B39AD5DBB07}"/>
                </a:ext>
              </a:extLst>
            </p:cNvPr>
            <p:cNvSpPr txBox="1"/>
            <p:nvPr/>
          </p:nvSpPr>
          <p:spPr>
            <a:xfrm>
              <a:off x="9827750" y="3227255"/>
              <a:ext cx="1144901" cy="2974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33" b="0" i="0" u="none" strike="noStrike" kern="1200" cap="none" spc="0" normalizeH="0" baseline="0" noProof="0" dirty="0">
                  <a:ln>
                    <a:noFill/>
                  </a:ln>
                  <a:solidFill>
                    <a:prstClr val="black"/>
                  </a:solidFill>
                  <a:effectLst/>
                  <a:uLnTx/>
                  <a:uFillTx/>
                  <a:latin typeface="Intel Clear"/>
                  <a:ea typeface="+mn-ea"/>
                  <a:cs typeface="+mn-cs"/>
                </a:rPr>
                <a:t>Taiwan</a:t>
              </a:r>
            </a:p>
          </p:txBody>
        </p:sp>
        <p:sp>
          <p:nvSpPr>
            <p:cNvPr id="13" name="Rectangle 12">
              <a:extLst>
                <a:ext uri="{FF2B5EF4-FFF2-40B4-BE49-F238E27FC236}">
                  <a16:creationId xmlns:a16="http://schemas.microsoft.com/office/drawing/2014/main" id="{AAED5AFC-DCB1-408D-8DDB-34D5CAC730F7}"/>
                </a:ext>
              </a:extLst>
            </p:cNvPr>
            <p:cNvSpPr/>
            <p:nvPr/>
          </p:nvSpPr>
          <p:spPr>
            <a:xfrm>
              <a:off x="9660403" y="3243131"/>
              <a:ext cx="182925" cy="202806"/>
            </a:xfrm>
            <a:prstGeom prst="rect">
              <a:avLst/>
            </a:prstGeom>
            <a:pattFill prst="wdDnDiag">
              <a:fgClr>
                <a:schemeClr val="accent6">
                  <a:lumMod val="20000"/>
                  <a:lumOff val="80000"/>
                </a:schemeClr>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Intel Clear"/>
                <a:ea typeface="+mn-ea"/>
                <a:cs typeface="+mn-cs"/>
              </a:endParaRPr>
            </a:p>
          </p:txBody>
        </p:sp>
        <p:sp>
          <p:nvSpPr>
            <p:cNvPr id="14" name="Rectangle 13">
              <a:extLst>
                <a:ext uri="{FF2B5EF4-FFF2-40B4-BE49-F238E27FC236}">
                  <a16:creationId xmlns:a16="http://schemas.microsoft.com/office/drawing/2014/main" id="{040BC7F0-4F3E-4C14-AD8A-6A7B4433AFFA}"/>
                </a:ext>
              </a:extLst>
            </p:cNvPr>
            <p:cNvSpPr/>
            <p:nvPr/>
          </p:nvSpPr>
          <p:spPr>
            <a:xfrm>
              <a:off x="6862493" y="4002634"/>
              <a:ext cx="230160" cy="202352"/>
            </a:xfrm>
            <a:prstGeom prst="rect">
              <a:avLst/>
            </a:prstGeom>
            <a:pattFill prst="wdUpDiag">
              <a:fgClr>
                <a:srgbClr val="00B050"/>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Intel Clear"/>
                <a:ea typeface="+mn-ea"/>
                <a:cs typeface="+mn-cs"/>
              </a:endParaRPr>
            </a:p>
          </p:txBody>
        </p:sp>
        <p:sp>
          <p:nvSpPr>
            <p:cNvPr id="15" name="TextBox 14">
              <a:extLst>
                <a:ext uri="{FF2B5EF4-FFF2-40B4-BE49-F238E27FC236}">
                  <a16:creationId xmlns:a16="http://schemas.microsoft.com/office/drawing/2014/main" id="{1EE8CDE2-853B-42A3-BB3D-090279318F9F}"/>
                </a:ext>
              </a:extLst>
            </p:cNvPr>
            <p:cNvSpPr txBox="1"/>
            <p:nvPr/>
          </p:nvSpPr>
          <p:spPr>
            <a:xfrm>
              <a:off x="7067977" y="3801704"/>
              <a:ext cx="818235"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Intel Clear"/>
                  <a:ea typeface="+mn-ea"/>
                  <a:cs typeface="+mn-cs"/>
                </a:rPr>
                <a:t>Jordan, Qatar, Oman</a:t>
              </a:r>
            </a:p>
          </p:txBody>
        </p:sp>
        <p:cxnSp>
          <p:nvCxnSpPr>
            <p:cNvPr id="16" name="Straight Connector 15">
              <a:extLst>
                <a:ext uri="{FF2B5EF4-FFF2-40B4-BE49-F238E27FC236}">
                  <a16:creationId xmlns:a16="http://schemas.microsoft.com/office/drawing/2014/main" id="{112F3D78-14AD-486F-A045-E94A963E3DF5}"/>
                </a:ext>
              </a:extLst>
            </p:cNvPr>
            <p:cNvCxnSpPr>
              <a:cxnSpLocks/>
            </p:cNvCxnSpPr>
            <p:nvPr/>
          </p:nvCxnSpPr>
          <p:spPr>
            <a:xfrm>
              <a:off x="6803137" y="3538184"/>
              <a:ext cx="114560" cy="365798"/>
            </a:xfrm>
            <a:prstGeom prst="line">
              <a:avLst/>
            </a:prstGeom>
            <a:ln>
              <a:head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AD51106A-9051-48A4-9598-8B3379535430}"/>
                </a:ext>
              </a:extLst>
            </p:cNvPr>
            <p:cNvSpPr txBox="1"/>
            <p:nvPr/>
          </p:nvSpPr>
          <p:spPr>
            <a:xfrm>
              <a:off x="1190505" y="3067764"/>
              <a:ext cx="108993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Intel Clear"/>
                  <a:ea typeface="+mn-ea"/>
                  <a:cs typeface="+mn-cs"/>
                </a:rPr>
                <a:t>Costa Rica,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Intel Clear"/>
                  <a:ea typeface="+mn-ea"/>
                  <a:cs typeface="+mn-cs"/>
                </a:rPr>
                <a:t>Guatemala,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Intel Clear"/>
                  <a:ea typeface="+mn-ea"/>
                  <a:cs typeface="+mn-cs"/>
                </a:rPr>
                <a:t>Honduras</a:t>
              </a:r>
            </a:p>
          </p:txBody>
        </p:sp>
        <p:sp>
          <p:nvSpPr>
            <p:cNvPr id="18" name="Rectangle 17">
              <a:extLst>
                <a:ext uri="{FF2B5EF4-FFF2-40B4-BE49-F238E27FC236}">
                  <a16:creationId xmlns:a16="http://schemas.microsoft.com/office/drawing/2014/main" id="{76788A30-8714-48CE-8554-054ECBCDB92A}"/>
                </a:ext>
              </a:extLst>
            </p:cNvPr>
            <p:cNvSpPr/>
            <p:nvPr/>
          </p:nvSpPr>
          <p:spPr>
            <a:xfrm>
              <a:off x="931541" y="3245528"/>
              <a:ext cx="265439" cy="221088"/>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Intel Clear"/>
                <a:ea typeface="+mn-ea"/>
                <a:cs typeface="+mn-cs"/>
              </a:endParaRPr>
            </a:p>
          </p:txBody>
        </p:sp>
        <p:cxnSp>
          <p:nvCxnSpPr>
            <p:cNvPr id="19" name="Straight Arrow Connector 18">
              <a:extLst>
                <a:ext uri="{FF2B5EF4-FFF2-40B4-BE49-F238E27FC236}">
                  <a16:creationId xmlns:a16="http://schemas.microsoft.com/office/drawing/2014/main" id="{D1A705AB-AECA-46D4-A929-5A97C8FBA800}"/>
                </a:ext>
              </a:extLst>
            </p:cNvPr>
            <p:cNvCxnSpPr>
              <a:cxnSpLocks/>
            </p:cNvCxnSpPr>
            <p:nvPr/>
          </p:nvCxnSpPr>
          <p:spPr>
            <a:xfrm>
              <a:off x="2135419" y="3416328"/>
              <a:ext cx="1028773" cy="2239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246" name="Group 245">
            <a:extLst>
              <a:ext uri="{FF2B5EF4-FFF2-40B4-BE49-F238E27FC236}">
                <a16:creationId xmlns:a16="http://schemas.microsoft.com/office/drawing/2014/main" id="{55FAD4C1-0A96-4E36-AFF9-F1CA04F470FB}"/>
              </a:ext>
            </a:extLst>
          </p:cNvPr>
          <p:cNvGrpSpPr/>
          <p:nvPr/>
        </p:nvGrpSpPr>
        <p:grpSpPr>
          <a:xfrm>
            <a:off x="81980" y="4951557"/>
            <a:ext cx="3404763" cy="1569660"/>
            <a:chOff x="566978" y="5017240"/>
            <a:chExt cx="3404763" cy="1569660"/>
          </a:xfrm>
        </p:grpSpPr>
        <p:sp>
          <p:nvSpPr>
            <p:cNvPr id="247" name="Rectangle 246">
              <a:extLst>
                <a:ext uri="{FF2B5EF4-FFF2-40B4-BE49-F238E27FC236}">
                  <a16:creationId xmlns:a16="http://schemas.microsoft.com/office/drawing/2014/main" id="{A96E59FF-4A6A-49DB-A403-1469D631F88E}"/>
                </a:ext>
              </a:extLst>
            </p:cNvPr>
            <p:cNvSpPr/>
            <p:nvPr/>
          </p:nvSpPr>
          <p:spPr>
            <a:xfrm>
              <a:off x="566978" y="5077364"/>
              <a:ext cx="278878" cy="202553"/>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Intel Clear"/>
                <a:ea typeface="+mn-ea"/>
                <a:cs typeface="+mn-cs"/>
              </a:endParaRPr>
            </a:p>
          </p:txBody>
        </p:sp>
        <p:sp>
          <p:nvSpPr>
            <p:cNvPr id="248" name="Rectangle 247">
              <a:extLst>
                <a:ext uri="{FF2B5EF4-FFF2-40B4-BE49-F238E27FC236}">
                  <a16:creationId xmlns:a16="http://schemas.microsoft.com/office/drawing/2014/main" id="{95CDBDA6-0027-43D4-BA45-DA1D6E632756}"/>
                </a:ext>
              </a:extLst>
            </p:cNvPr>
            <p:cNvSpPr/>
            <p:nvPr/>
          </p:nvSpPr>
          <p:spPr>
            <a:xfrm>
              <a:off x="566979" y="5587894"/>
              <a:ext cx="278878" cy="193083"/>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Intel Clear"/>
                <a:ea typeface="+mn-ea"/>
                <a:cs typeface="+mn-cs"/>
              </a:endParaRPr>
            </a:p>
          </p:txBody>
        </p:sp>
        <p:sp>
          <p:nvSpPr>
            <p:cNvPr id="249" name="TextBox 248">
              <a:extLst>
                <a:ext uri="{FF2B5EF4-FFF2-40B4-BE49-F238E27FC236}">
                  <a16:creationId xmlns:a16="http://schemas.microsoft.com/office/drawing/2014/main" id="{BD220677-0163-426F-A546-45158399C5A0}"/>
                </a:ext>
              </a:extLst>
            </p:cNvPr>
            <p:cNvSpPr txBox="1"/>
            <p:nvPr/>
          </p:nvSpPr>
          <p:spPr>
            <a:xfrm>
              <a:off x="805854" y="5017240"/>
              <a:ext cx="3165887"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Intel Clear"/>
                  <a:ea typeface="+mn-ea"/>
                  <a:cs typeface="+mn-cs"/>
                </a:rPr>
                <a:t>1200 MHz</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Intel Clear"/>
                  <a:ea typeface="+mn-ea"/>
                  <a:cs typeface="+mn-cs"/>
                </a:rPr>
                <a:t>1200 MHz Consultation</a:t>
              </a:r>
              <a:endParaRPr kumimoji="0" lang="en-US" sz="1867" b="0" i="0" u="none" strike="noStrike" kern="1200" cap="none" spc="0" normalizeH="0" baseline="0" noProof="0" dirty="0">
                <a:ln>
                  <a:noFill/>
                </a:ln>
                <a:solidFill>
                  <a:prstClr val="black"/>
                </a:solidFill>
                <a:effectLst/>
                <a:uLnTx/>
                <a:uFillTx/>
                <a:latin typeface="Intel Clear"/>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Intel Clear"/>
                  <a:ea typeface="+mn-ea"/>
                  <a:cs typeface="+mn-cs"/>
                </a:rPr>
                <a:t>500 MHz</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Intel Clear"/>
                  <a:ea typeface="+mn-ea"/>
                  <a:cs typeface="+mn-cs"/>
                </a:rPr>
                <a:t>500 MHz Consultation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Intel Clear"/>
                  <a:ea typeface="+mn-ea"/>
                  <a:cs typeface="+mn-cs"/>
                </a:rPr>
                <a:t>TBD (early in process)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Intel Clear"/>
                  <a:ea typeface="+mn-ea"/>
                  <a:cs typeface="+mn-cs"/>
                </a:rPr>
                <a:t>No formal activity yet </a:t>
              </a:r>
            </a:p>
          </p:txBody>
        </p:sp>
        <p:sp>
          <p:nvSpPr>
            <p:cNvPr id="250" name="Rectangle 249">
              <a:extLst>
                <a:ext uri="{FF2B5EF4-FFF2-40B4-BE49-F238E27FC236}">
                  <a16:creationId xmlns:a16="http://schemas.microsoft.com/office/drawing/2014/main" id="{5E47B8F4-9187-4E82-A3EA-68C5022ED564}"/>
                </a:ext>
              </a:extLst>
            </p:cNvPr>
            <p:cNvSpPr/>
            <p:nvPr/>
          </p:nvSpPr>
          <p:spPr>
            <a:xfrm>
              <a:off x="566978" y="6070278"/>
              <a:ext cx="292315" cy="193083"/>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Intel Clear"/>
                <a:ea typeface="+mn-ea"/>
                <a:cs typeface="+mn-cs"/>
              </a:endParaRPr>
            </a:p>
          </p:txBody>
        </p:sp>
        <p:sp>
          <p:nvSpPr>
            <p:cNvPr id="251" name="Rectangle 250">
              <a:extLst>
                <a:ext uri="{FF2B5EF4-FFF2-40B4-BE49-F238E27FC236}">
                  <a16:creationId xmlns:a16="http://schemas.microsoft.com/office/drawing/2014/main" id="{4FBE89CA-913A-4451-A1C0-3BEBDFA3117B}"/>
                </a:ext>
              </a:extLst>
            </p:cNvPr>
            <p:cNvSpPr/>
            <p:nvPr/>
          </p:nvSpPr>
          <p:spPr>
            <a:xfrm>
              <a:off x="566978" y="5337364"/>
              <a:ext cx="292315" cy="193083"/>
            </a:xfrm>
            <a:prstGeom prst="rect">
              <a:avLst/>
            </a:prstGeom>
            <a:pattFill prst="wdUpDiag">
              <a:fgClr>
                <a:srgbClr val="00B050"/>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Intel Clear"/>
                <a:ea typeface="+mn-ea"/>
                <a:cs typeface="+mn-cs"/>
              </a:endParaRPr>
            </a:p>
          </p:txBody>
        </p:sp>
        <p:sp>
          <p:nvSpPr>
            <p:cNvPr id="252" name="Rectangle 251">
              <a:extLst>
                <a:ext uri="{FF2B5EF4-FFF2-40B4-BE49-F238E27FC236}">
                  <a16:creationId xmlns:a16="http://schemas.microsoft.com/office/drawing/2014/main" id="{6594CEE6-C74E-40BC-90BA-360E19B788BB}"/>
                </a:ext>
              </a:extLst>
            </p:cNvPr>
            <p:cNvSpPr/>
            <p:nvPr/>
          </p:nvSpPr>
          <p:spPr>
            <a:xfrm>
              <a:off x="566979" y="5819423"/>
              <a:ext cx="278878" cy="193083"/>
            </a:xfrm>
            <a:prstGeom prst="rect">
              <a:avLst/>
            </a:prstGeom>
            <a:pattFill prst="wdDnDiag">
              <a:fgClr>
                <a:schemeClr val="accent6">
                  <a:lumMod val="20000"/>
                  <a:lumOff val="80000"/>
                </a:schemeClr>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Intel Clear"/>
                <a:ea typeface="+mn-ea"/>
                <a:cs typeface="+mn-cs"/>
              </a:endParaRPr>
            </a:p>
          </p:txBody>
        </p:sp>
        <p:sp>
          <p:nvSpPr>
            <p:cNvPr id="253" name="Rectangle 252">
              <a:extLst>
                <a:ext uri="{FF2B5EF4-FFF2-40B4-BE49-F238E27FC236}">
                  <a16:creationId xmlns:a16="http://schemas.microsoft.com/office/drawing/2014/main" id="{BA1A702D-C373-4EFC-AC18-87EBF771C6E5}"/>
                </a:ext>
              </a:extLst>
            </p:cNvPr>
            <p:cNvSpPr/>
            <p:nvPr/>
          </p:nvSpPr>
          <p:spPr>
            <a:xfrm>
              <a:off x="572953" y="6340679"/>
              <a:ext cx="292315" cy="193083"/>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Intel Clear"/>
                <a:ea typeface="+mn-ea"/>
                <a:cs typeface="+mn-cs"/>
              </a:endParaRPr>
            </a:p>
          </p:txBody>
        </p:sp>
      </p:grpSp>
    </p:spTree>
    <p:extLst>
      <p:ext uri="{BB962C8B-B14F-4D97-AF65-F5344CB8AC3E}">
        <p14:creationId xmlns:p14="http://schemas.microsoft.com/office/powerpoint/2010/main" val="781485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 simple 802.11 latency analysis</a:t>
            </a:r>
          </a:p>
        </p:txBody>
      </p:sp>
      <p:sp>
        <p:nvSpPr>
          <p:cNvPr id="3" name="Content Placeholder 2"/>
          <p:cNvSpPr>
            <a:spLocks noGrp="1"/>
          </p:cNvSpPr>
          <p:nvPr>
            <p:ph idx="1"/>
          </p:nvPr>
        </p:nvSpPr>
        <p:spPr>
          <a:xfrm>
            <a:off x="914401" y="1981202"/>
            <a:ext cx="10361084" cy="3713746"/>
          </a:xfrm>
        </p:spPr>
        <p:txBody>
          <a:bodyPr/>
          <a:lstStyle/>
          <a:p>
            <a:pPr>
              <a:buFont typeface="Arial" panose="020B0604020202020204" pitchFamily="34" charset="0"/>
              <a:buChar char="•"/>
            </a:pPr>
            <a:r>
              <a:rPr lang="en-US" dirty="0"/>
              <a:t>PPDU </a:t>
            </a:r>
            <a:r>
              <a:rPr lang="en-US" dirty="0" err="1"/>
              <a:t>tx</a:t>
            </a:r>
            <a:r>
              <a:rPr lang="en-US" dirty="0"/>
              <a:t> times as a function of RU* size and MCS</a:t>
            </a:r>
          </a:p>
          <a:p>
            <a:endParaRPr lang="en-US" dirty="0"/>
          </a:p>
          <a:p>
            <a:endParaRPr lang="en-US" dirty="0"/>
          </a:p>
          <a:p>
            <a:endParaRPr lang="en-US" dirty="0"/>
          </a:p>
          <a:p>
            <a:endParaRPr lang="en-US" dirty="0"/>
          </a:p>
          <a:p>
            <a:endParaRPr lang="en-US" dirty="0"/>
          </a:p>
          <a:p>
            <a:endParaRPr lang="en-US" dirty="0"/>
          </a:p>
          <a:p>
            <a:pPr lvl="1"/>
            <a:r>
              <a:rPr lang="en-US" sz="1800" dirty="0"/>
              <a:t>802.11 over the air latency can be very low for various bandwidth/MCS configurations</a:t>
            </a:r>
          </a:p>
          <a:p>
            <a:pPr lvl="1">
              <a:buFont typeface="Arial" panose="020B0604020202020204" pitchFamily="34" charset="0"/>
              <a:buChar char="•"/>
            </a:pPr>
            <a:r>
              <a:rPr lang="en-US" sz="1800" dirty="0"/>
              <a:t>latency vs. reliability tradeoffs are possible considering channel conditions</a:t>
            </a:r>
          </a:p>
        </p:txBody>
      </p:sp>
      <p:sp>
        <p:nvSpPr>
          <p:cNvPr id="4" name="Slide Number Placeholder 3"/>
          <p:cNvSpPr>
            <a:spLocks noGrp="1"/>
          </p:cNvSpPr>
          <p:nvPr>
            <p:ph type="sldNum" sz="quarter" idx="11"/>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a:defRPr/>
            </a:pPr>
            <a:r>
              <a:rPr lang="en-US"/>
              <a:t>Slide </a:t>
            </a:r>
            <a:fld id="{3099D1E7-2CFE-4362-BB72-AF97192842EA}" type="slidenum">
              <a:rPr lang="en-US" smtClean="0"/>
              <a:pPr>
                <a:defRPr/>
              </a:pPr>
              <a:t>12</a:t>
            </a:fld>
            <a:endParaRPr lang="en-US" dirty="0"/>
          </a:p>
        </p:txBody>
      </p:sp>
      <p:pic>
        <p:nvPicPr>
          <p:cNvPr id="6" name="Picture 5"/>
          <p:cNvPicPr>
            <a:picLocks noChangeAspect="1"/>
          </p:cNvPicPr>
          <p:nvPr/>
        </p:nvPicPr>
        <p:blipFill>
          <a:blip r:embed="rId2"/>
          <a:stretch>
            <a:fillRect/>
          </a:stretch>
        </p:blipFill>
        <p:spPr>
          <a:xfrm>
            <a:off x="1905001" y="2514600"/>
            <a:ext cx="4055555" cy="2423130"/>
          </a:xfrm>
          <a:prstGeom prst="rect">
            <a:avLst/>
          </a:prstGeom>
        </p:spPr>
      </p:pic>
      <p:pic>
        <p:nvPicPr>
          <p:cNvPr id="7" name="Picture 6"/>
          <p:cNvPicPr>
            <a:picLocks noChangeAspect="1"/>
          </p:cNvPicPr>
          <p:nvPr/>
        </p:nvPicPr>
        <p:blipFill>
          <a:blip r:embed="rId3"/>
          <a:stretch>
            <a:fillRect/>
          </a:stretch>
        </p:blipFill>
        <p:spPr>
          <a:xfrm>
            <a:off x="6015940" y="2505764"/>
            <a:ext cx="4056890" cy="2431967"/>
          </a:xfrm>
          <a:prstGeom prst="rect">
            <a:avLst/>
          </a:prstGeom>
        </p:spPr>
      </p:pic>
      <p:sp>
        <p:nvSpPr>
          <p:cNvPr id="5" name="TextBox 4">
            <a:extLst>
              <a:ext uri="{FF2B5EF4-FFF2-40B4-BE49-F238E27FC236}">
                <a16:creationId xmlns:a16="http://schemas.microsoft.com/office/drawing/2014/main" id="{D3732329-5ADA-4B76-BAC2-20FF9AC08542}"/>
              </a:ext>
            </a:extLst>
          </p:cNvPr>
          <p:cNvSpPr txBox="1"/>
          <p:nvPr/>
        </p:nvSpPr>
        <p:spPr>
          <a:xfrm>
            <a:off x="1435768" y="5959642"/>
            <a:ext cx="7563853" cy="307777"/>
          </a:xfrm>
          <a:prstGeom prst="rect">
            <a:avLst/>
          </a:prstGeom>
          <a:noFill/>
        </p:spPr>
        <p:txBody>
          <a:bodyPr wrap="square" rtlCol="0">
            <a:spAutoFit/>
          </a:bodyPr>
          <a:lstStyle/>
          <a:p>
            <a:r>
              <a:rPr lang="en-US" sz="1400" dirty="0">
                <a:solidFill>
                  <a:schemeClr val="tx1"/>
                </a:solidFill>
              </a:rPr>
              <a:t>* Resource Units (RU)s smaller than 20 MHz only with 802.11ax (Wi-Fi 6/6E)</a:t>
            </a:r>
          </a:p>
        </p:txBody>
      </p:sp>
      <p:sp>
        <p:nvSpPr>
          <p:cNvPr id="9" name="Date Placeholder 8">
            <a:extLst>
              <a:ext uri="{FF2B5EF4-FFF2-40B4-BE49-F238E27FC236}">
                <a16:creationId xmlns:a16="http://schemas.microsoft.com/office/drawing/2014/main" id="{35CB75B9-D32C-4CFE-8116-E750BB087876}"/>
              </a:ext>
            </a:extLst>
          </p:cNvPr>
          <p:cNvSpPr>
            <a:spLocks noGrp="1"/>
          </p:cNvSpPr>
          <p:nvPr>
            <p:ph type="dt" idx="15"/>
          </p:nvPr>
        </p:nvSpPr>
        <p:spPr/>
        <p:txBody>
          <a:bodyPr/>
          <a:lstStyle/>
          <a:p>
            <a:r>
              <a:rPr lang="en-US"/>
              <a:t>January 2022</a:t>
            </a:r>
            <a:endParaRPr lang="en-GB"/>
          </a:p>
        </p:txBody>
      </p:sp>
      <p:sp>
        <p:nvSpPr>
          <p:cNvPr id="10" name="Footer Placeholder 9">
            <a:extLst>
              <a:ext uri="{FF2B5EF4-FFF2-40B4-BE49-F238E27FC236}">
                <a16:creationId xmlns:a16="http://schemas.microsoft.com/office/drawing/2014/main" id="{8B638974-0FC4-4F80-B85F-922A45EFBCAA}"/>
              </a:ext>
            </a:extLst>
          </p:cNvPr>
          <p:cNvSpPr>
            <a:spLocks noGrp="1"/>
          </p:cNvSpPr>
          <p:nvPr>
            <p:ph type="ftr" idx="14"/>
          </p:nvPr>
        </p:nvSpPr>
        <p:spPr/>
        <p:txBody>
          <a:bodyPr/>
          <a:lstStyle/>
          <a:p>
            <a:r>
              <a:rPr lang="en-GB" dirty="0"/>
              <a:t>Dave Cavalcanti, Intel Corporation</a:t>
            </a:r>
          </a:p>
        </p:txBody>
      </p:sp>
    </p:spTree>
    <p:extLst>
      <p:ext uri="{BB962C8B-B14F-4D97-AF65-F5344CB8AC3E}">
        <p14:creationId xmlns:p14="http://schemas.microsoft.com/office/powerpoint/2010/main" val="12428441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Latency and predictability enhanced with 802.11ax scheduled access</a:t>
            </a:r>
          </a:p>
        </p:txBody>
      </p:sp>
      <p:sp>
        <p:nvSpPr>
          <p:cNvPr id="4" name="Slide Number Placeholder 3"/>
          <p:cNvSpPr>
            <a:spLocks noGrp="1"/>
          </p:cNvSpPr>
          <p:nvPr>
            <p:ph type="sldNum" idx="12"/>
          </p:nvPr>
        </p:nvSpPr>
        <p:spPr bwMode="auto">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a:defRPr/>
            </a:pPr>
            <a:r>
              <a:rPr lang="en-US"/>
              <a:t>Slide </a:t>
            </a:r>
            <a:fld id="{3099D1E7-2CFE-4362-BB72-AF97192842EA}" type="slidenum">
              <a:rPr lang="en-US" smtClean="0"/>
              <a:pPr>
                <a:defRPr/>
              </a:pPr>
              <a:t>13</a:t>
            </a:fld>
            <a:endParaRPr lang="en-US" dirty="0"/>
          </a:p>
        </p:txBody>
      </p:sp>
      <p:sp>
        <p:nvSpPr>
          <p:cNvPr id="3" name="Content Placeholder 2"/>
          <p:cNvSpPr>
            <a:spLocks noGrp="1"/>
          </p:cNvSpPr>
          <p:nvPr>
            <p:ph idx="4294967295"/>
          </p:nvPr>
        </p:nvSpPr>
        <p:spPr>
          <a:xfrm>
            <a:off x="5598584" y="2882266"/>
            <a:ext cx="5981699" cy="675816"/>
          </a:xfrm>
        </p:spPr>
        <p:txBody>
          <a:bodyPr>
            <a:noAutofit/>
          </a:bodyPr>
          <a:lstStyle/>
          <a:p>
            <a:r>
              <a:rPr lang="en-US" sz="1800" dirty="0"/>
              <a:t>Single user transmission from 9 STAs will take ~ 1.3 msec</a:t>
            </a:r>
          </a:p>
        </p:txBody>
      </p:sp>
      <p:sp>
        <p:nvSpPr>
          <p:cNvPr id="13" name="TextBox 12"/>
          <p:cNvSpPr txBox="1"/>
          <p:nvPr/>
        </p:nvSpPr>
        <p:spPr>
          <a:xfrm>
            <a:off x="8037703" y="1812160"/>
            <a:ext cx="1858899" cy="830997"/>
          </a:xfrm>
          <a:prstGeom prst="rect">
            <a:avLst/>
          </a:prstGeom>
          <a:noFill/>
        </p:spPr>
        <p:txBody>
          <a:bodyPr wrap="square" rtlCol="0">
            <a:spAutoFit/>
          </a:bodyPr>
          <a:lstStyle/>
          <a:p>
            <a:r>
              <a:rPr lang="en-US" dirty="0"/>
              <a:t>Single User transmission</a:t>
            </a:r>
          </a:p>
        </p:txBody>
      </p:sp>
      <p:sp>
        <p:nvSpPr>
          <p:cNvPr id="43" name="Footer Placeholder 3"/>
          <p:cNvSpPr txBox="1">
            <a:spLocks/>
          </p:cNvSpPr>
          <p:nvPr/>
        </p:nvSpPr>
        <p:spPr>
          <a:xfrm>
            <a:off x="8382000" y="6475414"/>
            <a:ext cx="1685860" cy="153987"/>
          </a:xfrm>
          <a:prstGeom prst="rect">
            <a:avLst/>
          </a:prstGeom>
          <a:noFill/>
        </p:spPr>
        <p:txBody>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Dave Cavalcanti, Intel</a:t>
            </a:r>
            <a:endParaRPr lang="en-US" dirty="0"/>
          </a:p>
        </p:txBody>
      </p:sp>
      <p:pic>
        <p:nvPicPr>
          <p:cNvPr id="5" name="Picture 4">
            <a:extLst>
              <a:ext uri="{FF2B5EF4-FFF2-40B4-BE49-F238E27FC236}">
                <a16:creationId xmlns:a16="http://schemas.microsoft.com/office/drawing/2014/main" id="{1E944AC9-3F47-45D9-ACA5-6DE3A83FB9A6}"/>
              </a:ext>
            </a:extLst>
          </p:cNvPr>
          <p:cNvPicPr>
            <a:picLocks noChangeAspect="1"/>
          </p:cNvPicPr>
          <p:nvPr/>
        </p:nvPicPr>
        <p:blipFill>
          <a:blip r:embed="rId3"/>
          <a:stretch>
            <a:fillRect/>
          </a:stretch>
        </p:blipFill>
        <p:spPr>
          <a:xfrm>
            <a:off x="1485900" y="2524370"/>
            <a:ext cx="3889585" cy="3700593"/>
          </a:xfrm>
          <a:prstGeom prst="rect">
            <a:avLst/>
          </a:prstGeom>
        </p:spPr>
      </p:pic>
      <p:sp>
        <p:nvSpPr>
          <p:cNvPr id="6" name="TextBox 5">
            <a:extLst>
              <a:ext uri="{FF2B5EF4-FFF2-40B4-BE49-F238E27FC236}">
                <a16:creationId xmlns:a16="http://schemas.microsoft.com/office/drawing/2014/main" id="{B036D1A6-636F-4049-B3AE-D12D0B84C5CE}"/>
              </a:ext>
            </a:extLst>
          </p:cNvPr>
          <p:cNvSpPr txBox="1"/>
          <p:nvPr/>
        </p:nvSpPr>
        <p:spPr>
          <a:xfrm>
            <a:off x="1219200" y="1652337"/>
            <a:ext cx="10361084" cy="830997"/>
          </a:xfrm>
          <a:prstGeom prst="rect">
            <a:avLst/>
          </a:prstGeom>
          <a:noFill/>
        </p:spPr>
        <p:txBody>
          <a:bodyPr wrap="square" rtlCol="0">
            <a:spAutoFit/>
          </a:bodyPr>
          <a:lstStyle/>
          <a:p>
            <a:r>
              <a:rPr lang="en-US" dirty="0">
                <a:solidFill>
                  <a:schemeClr val="tx1"/>
                </a:solidFill>
              </a:rPr>
              <a:t>Scheduled (Trigger-based) OFDMA mode in 802.11ax avoids contention between clients enabling predictable access with higher efficiency/lower latency</a:t>
            </a:r>
          </a:p>
        </p:txBody>
      </p:sp>
      <p:sp>
        <p:nvSpPr>
          <p:cNvPr id="47" name="TextBox 46">
            <a:extLst>
              <a:ext uri="{FF2B5EF4-FFF2-40B4-BE49-F238E27FC236}">
                <a16:creationId xmlns:a16="http://schemas.microsoft.com/office/drawing/2014/main" id="{A5E115D1-AECC-4119-A4CD-D78C539BA5A5}"/>
              </a:ext>
            </a:extLst>
          </p:cNvPr>
          <p:cNvSpPr txBox="1"/>
          <p:nvPr/>
        </p:nvSpPr>
        <p:spPr>
          <a:xfrm>
            <a:off x="5664981" y="3290534"/>
            <a:ext cx="6096000" cy="523220"/>
          </a:xfrm>
          <a:prstGeom prst="rect">
            <a:avLst/>
          </a:prstGeom>
          <a:noFill/>
        </p:spPr>
        <p:txBody>
          <a:bodyPr wrap="square">
            <a:spAutoFit/>
          </a:bodyPr>
          <a:lstStyle/>
          <a:p>
            <a:r>
              <a:rPr lang="en-US" sz="1400" dirty="0">
                <a:solidFill>
                  <a:schemeClr val="tx1"/>
                </a:solidFill>
              </a:rPr>
              <a:t>Assuming: 802.11ac, 20 MHz BW, AC_VO (default parameters), average backoff (31µs), A-MPDU size (256 bytes), MCS 8 with SISO transmission</a:t>
            </a:r>
          </a:p>
        </p:txBody>
      </p:sp>
      <p:sp>
        <p:nvSpPr>
          <p:cNvPr id="12" name="TextBox 11">
            <a:extLst>
              <a:ext uri="{FF2B5EF4-FFF2-40B4-BE49-F238E27FC236}">
                <a16:creationId xmlns:a16="http://schemas.microsoft.com/office/drawing/2014/main" id="{5285B628-4878-4877-A71C-86A6DA251EC0}"/>
              </a:ext>
            </a:extLst>
          </p:cNvPr>
          <p:cNvSpPr txBox="1"/>
          <p:nvPr/>
        </p:nvSpPr>
        <p:spPr>
          <a:xfrm>
            <a:off x="3505201" y="2753802"/>
            <a:ext cx="753979" cy="276999"/>
          </a:xfrm>
          <a:prstGeom prst="rect">
            <a:avLst/>
          </a:prstGeom>
          <a:noFill/>
        </p:spPr>
        <p:txBody>
          <a:bodyPr wrap="square" rtlCol="0">
            <a:spAutoFit/>
          </a:bodyPr>
          <a:lstStyle/>
          <a:p>
            <a:r>
              <a:rPr lang="en-US" sz="1200" dirty="0">
                <a:solidFill>
                  <a:schemeClr val="tx1"/>
                </a:solidFill>
              </a:rPr>
              <a:t>(1 STA)</a:t>
            </a:r>
          </a:p>
        </p:txBody>
      </p:sp>
      <p:sp>
        <p:nvSpPr>
          <p:cNvPr id="53" name="TextBox 52">
            <a:extLst>
              <a:ext uri="{FF2B5EF4-FFF2-40B4-BE49-F238E27FC236}">
                <a16:creationId xmlns:a16="http://schemas.microsoft.com/office/drawing/2014/main" id="{E7181ADE-76BC-4C88-87A1-3A59E56CFD7E}"/>
              </a:ext>
            </a:extLst>
          </p:cNvPr>
          <p:cNvSpPr txBox="1"/>
          <p:nvPr/>
        </p:nvSpPr>
        <p:spPr>
          <a:xfrm>
            <a:off x="5558589" y="4697831"/>
            <a:ext cx="6456563" cy="646331"/>
          </a:xfrm>
          <a:prstGeom prst="rect">
            <a:avLst/>
          </a:prstGeom>
          <a:noFill/>
        </p:spPr>
        <p:txBody>
          <a:bodyPr wrap="square">
            <a:spAutoFit/>
          </a:bodyPr>
          <a:lstStyle/>
          <a:p>
            <a:r>
              <a:rPr lang="en-US" sz="1800" b="1" dirty="0">
                <a:solidFill>
                  <a:schemeClr val="tx1"/>
                </a:solidFill>
              </a:rPr>
              <a:t>With 802.11ax trigger-based Multi-User UL transmissions, the same amount of data will take approximately 758 µs.</a:t>
            </a:r>
          </a:p>
        </p:txBody>
      </p:sp>
      <p:sp>
        <p:nvSpPr>
          <p:cNvPr id="15" name="Date Placeholder 14">
            <a:extLst>
              <a:ext uri="{FF2B5EF4-FFF2-40B4-BE49-F238E27FC236}">
                <a16:creationId xmlns:a16="http://schemas.microsoft.com/office/drawing/2014/main" id="{3B111039-5BFD-4E5A-9C32-A58266423D92}"/>
              </a:ext>
            </a:extLst>
          </p:cNvPr>
          <p:cNvSpPr>
            <a:spLocks noGrp="1"/>
          </p:cNvSpPr>
          <p:nvPr>
            <p:ph type="dt" idx="10"/>
          </p:nvPr>
        </p:nvSpPr>
        <p:spPr/>
        <p:txBody>
          <a:bodyPr/>
          <a:lstStyle/>
          <a:p>
            <a:r>
              <a:rPr lang="en-US"/>
              <a:t>January 2022</a:t>
            </a:r>
            <a:endParaRPr lang="en-GB"/>
          </a:p>
        </p:txBody>
      </p:sp>
    </p:spTree>
    <p:extLst>
      <p:ext uri="{BB962C8B-B14F-4D97-AF65-F5344CB8AC3E}">
        <p14:creationId xmlns:p14="http://schemas.microsoft.com/office/powerpoint/2010/main" val="30470981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61E79F72-A9ED-4D78-960C-B7F804A7066C}"/>
              </a:ext>
            </a:extLst>
          </p:cNvPr>
          <p:cNvSpPr/>
          <p:nvPr/>
        </p:nvSpPr>
        <p:spPr bwMode="auto">
          <a:xfrm>
            <a:off x="6948674" y="3745691"/>
            <a:ext cx="2464806" cy="1828155"/>
          </a:xfrm>
          <a:prstGeom prst="roundRect">
            <a:avLst>
              <a:gd name="adj" fmla="val 8704"/>
            </a:avLst>
          </a:prstGeom>
          <a:solidFill>
            <a:srgbClr val="EBF2D9"/>
          </a:solidFill>
          <a:ln w="12700" cap="flat" cmpd="sng" algn="ctr">
            <a:solidFill>
              <a:schemeClr val="tx1"/>
            </a:solidFill>
            <a:prstDash val="solid"/>
            <a:round/>
            <a:headEnd type="none" w="med" len="med"/>
            <a:tailEnd type="none" w="med" len="med"/>
          </a:ln>
          <a:effectLst/>
        </p:spPr>
        <p:txBody>
          <a:bodyPr vert="horz" wrap="none" lIns="40500" tIns="25718" rIns="40500" bIns="25718" numCol="1" rtlCol="0" anchor="t" anchorCtr="0" compatLnSpc="1">
            <a:prstTxWarp prst="textNoShape">
              <a:avLst/>
            </a:prstTxWarp>
          </a:bodyPr>
          <a:lstStyle/>
          <a:p>
            <a:pPr algn="ctr" defTabSz="514350" fontAlgn="base">
              <a:spcBef>
                <a:spcPct val="50000"/>
              </a:spcBef>
              <a:spcAft>
                <a:spcPct val="0"/>
              </a:spcAft>
            </a:pPr>
            <a:br>
              <a:rPr lang="en-US" sz="1575" b="1">
                <a:solidFill>
                  <a:srgbClr val="58585A">
                    <a:lumMod val="75000"/>
                  </a:srgbClr>
                </a:solidFill>
              </a:rPr>
            </a:br>
            <a:endParaRPr lang="en-US" sz="1575">
              <a:solidFill>
                <a:srgbClr val="58585A">
                  <a:lumMod val="75000"/>
                </a:srgbClr>
              </a:solidFill>
            </a:endParaRPr>
          </a:p>
        </p:txBody>
      </p:sp>
      <p:sp>
        <p:nvSpPr>
          <p:cNvPr id="4" name="Oval 3">
            <a:extLst>
              <a:ext uri="{FF2B5EF4-FFF2-40B4-BE49-F238E27FC236}">
                <a16:creationId xmlns:a16="http://schemas.microsoft.com/office/drawing/2014/main" id="{177D2551-9833-456A-A29B-BB52BA678DF3}"/>
              </a:ext>
            </a:extLst>
          </p:cNvPr>
          <p:cNvSpPr/>
          <p:nvPr/>
        </p:nvSpPr>
        <p:spPr bwMode="auto">
          <a:xfrm>
            <a:off x="7039084" y="4784984"/>
            <a:ext cx="1236693" cy="371413"/>
          </a:xfrm>
          <a:prstGeom prst="ellipse">
            <a:avLst/>
          </a:prstGeom>
          <a:solidFill>
            <a:schemeClr val="tx2"/>
          </a:solidFill>
          <a:ln w="12700" cap="flat" cmpd="sng" algn="ctr">
            <a:solidFill>
              <a:schemeClr val="tx2"/>
            </a:solidFill>
            <a:prstDash val="solid"/>
            <a:round/>
            <a:headEnd type="none" w="med" len="med"/>
            <a:tailEnd type="none" w="med" len="med"/>
          </a:ln>
          <a:effectLst/>
        </p:spPr>
        <p:txBody>
          <a:bodyPr vert="horz" wrap="none" lIns="40500" tIns="25718" rIns="40500" bIns="25718" numCol="1" rtlCol="0" anchor="ctr" anchorCtr="0" compatLnSpc="1">
            <a:prstTxWarp prst="textNoShape">
              <a:avLst/>
            </a:prstTxWarp>
          </a:bodyPr>
          <a:lstStyle/>
          <a:p>
            <a:pPr algn="ctr" defTabSz="514350" fontAlgn="base">
              <a:spcBef>
                <a:spcPct val="50000"/>
              </a:spcBef>
              <a:spcAft>
                <a:spcPct val="0"/>
              </a:spcAft>
            </a:pPr>
            <a:r>
              <a:rPr lang="en-US" sz="1050" b="1">
                <a:solidFill>
                  <a:schemeClr val="bg1"/>
                </a:solidFill>
              </a:rPr>
              <a:t>Bounded Latency</a:t>
            </a:r>
          </a:p>
        </p:txBody>
      </p:sp>
      <p:sp>
        <p:nvSpPr>
          <p:cNvPr id="5" name="Oval 4">
            <a:extLst>
              <a:ext uri="{FF2B5EF4-FFF2-40B4-BE49-F238E27FC236}">
                <a16:creationId xmlns:a16="http://schemas.microsoft.com/office/drawing/2014/main" id="{CB7E9133-69EA-419A-A001-760DB5E7B4EE}"/>
              </a:ext>
            </a:extLst>
          </p:cNvPr>
          <p:cNvSpPr/>
          <p:nvPr/>
        </p:nvSpPr>
        <p:spPr bwMode="auto">
          <a:xfrm>
            <a:off x="7974810" y="4492353"/>
            <a:ext cx="1254740" cy="371413"/>
          </a:xfrm>
          <a:prstGeom prst="ellipse">
            <a:avLst/>
          </a:prstGeom>
          <a:solidFill>
            <a:schemeClr val="tx2"/>
          </a:solidFill>
          <a:ln w="12700" cap="flat" cmpd="sng" algn="ctr">
            <a:solidFill>
              <a:schemeClr val="tx2"/>
            </a:solidFill>
            <a:prstDash val="solid"/>
            <a:round/>
            <a:headEnd type="none" w="med" len="med"/>
            <a:tailEnd type="none" w="med" len="med"/>
          </a:ln>
          <a:effectLst/>
        </p:spPr>
        <p:txBody>
          <a:bodyPr vert="horz" wrap="none" lIns="40500" tIns="25718" rIns="40500" bIns="25718" numCol="1" rtlCol="0" anchor="ctr" anchorCtr="0" compatLnSpc="1">
            <a:prstTxWarp prst="textNoShape">
              <a:avLst/>
            </a:prstTxWarp>
          </a:bodyPr>
          <a:lstStyle/>
          <a:p>
            <a:pPr algn="ctr" defTabSz="514350" fontAlgn="base">
              <a:spcBef>
                <a:spcPct val="50000"/>
              </a:spcBef>
              <a:spcAft>
                <a:spcPct val="0"/>
              </a:spcAft>
            </a:pPr>
            <a:r>
              <a:rPr lang="en-US" sz="1100" b="1">
                <a:solidFill>
                  <a:schemeClr val="bg1"/>
                </a:solidFill>
              </a:rPr>
              <a:t>Reliability</a:t>
            </a:r>
          </a:p>
        </p:txBody>
      </p:sp>
      <p:sp>
        <p:nvSpPr>
          <p:cNvPr id="6" name="Oval 5">
            <a:extLst>
              <a:ext uri="{FF2B5EF4-FFF2-40B4-BE49-F238E27FC236}">
                <a16:creationId xmlns:a16="http://schemas.microsoft.com/office/drawing/2014/main" id="{0ADD5ABA-85C2-40B7-868A-FEA0CB7ABC6B}"/>
              </a:ext>
            </a:extLst>
          </p:cNvPr>
          <p:cNvSpPr/>
          <p:nvPr/>
        </p:nvSpPr>
        <p:spPr bwMode="auto">
          <a:xfrm>
            <a:off x="7074689" y="4156374"/>
            <a:ext cx="1342527" cy="371413"/>
          </a:xfrm>
          <a:prstGeom prst="ellipse">
            <a:avLst/>
          </a:prstGeom>
          <a:solidFill>
            <a:schemeClr val="tx2"/>
          </a:solidFill>
          <a:ln w="12700" cap="flat" cmpd="sng" algn="ctr">
            <a:solidFill>
              <a:schemeClr val="tx2"/>
            </a:solidFill>
            <a:prstDash val="solid"/>
            <a:round/>
            <a:headEnd type="none" w="med" len="med"/>
            <a:tailEnd type="none" w="med" len="med"/>
          </a:ln>
          <a:effectLst/>
        </p:spPr>
        <p:txBody>
          <a:bodyPr vert="horz" wrap="none" lIns="40500" tIns="25718" rIns="40500" bIns="25718" numCol="1" rtlCol="0" anchor="ctr" anchorCtr="0" compatLnSpc="1">
            <a:prstTxWarp prst="textNoShape">
              <a:avLst/>
            </a:prstTxWarp>
          </a:bodyPr>
          <a:lstStyle/>
          <a:p>
            <a:pPr algn="ctr" defTabSz="514350" fontAlgn="base">
              <a:spcBef>
                <a:spcPct val="50000"/>
              </a:spcBef>
              <a:spcAft>
                <a:spcPct val="0"/>
              </a:spcAft>
            </a:pPr>
            <a:r>
              <a:rPr lang="en-US" sz="1100" b="1" dirty="0">
                <a:solidFill>
                  <a:schemeClr val="bg1"/>
                </a:solidFill>
              </a:rPr>
              <a:t>Synchronization</a:t>
            </a:r>
          </a:p>
        </p:txBody>
      </p:sp>
      <p:sp>
        <p:nvSpPr>
          <p:cNvPr id="7" name="Oval 6">
            <a:extLst>
              <a:ext uri="{FF2B5EF4-FFF2-40B4-BE49-F238E27FC236}">
                <a16:creationId xmlns:a16="http://schemas.microsoft.com/office/drawing/2014/main" id="{315FFB30-2707-48CA-9AD1-2EAB501D70BC}"/>
              </a:ext>
            </a:extLst>
          </p:cNvPr>
          <p:cNvSpPr/>
          <p:nvPr/>
        </p:nvSpPr>
        <p:spPr bwMode="auto">
          <a:xfrm>
            <a:off x="7795221" y="5141602"/>
            <a:ext cx="1434329" cy="371413"/>
          </a:xfrm>
          <a:prstGeom prst="ellipse">
            <a:avLst/>
          </a:prstGeom>
          <a:solidFill>
            <a:schemeClr val="tx2"/>
          </a:solidFill>
          <a:ln w="12700" cap="flat" cmpd="sng" algn="ctr">
            <a:solidFill>
              <a:schemeClr val="tx2"/>
            </a:solidFill>
            <a:prstDash val="solid"/>
            <a:round/>
            <a:headEnd type="none" w="med" len="med"/>
            <a:tailEnd type="none" w="med" len="med"/>
          </a:ln>
          <a:effectLst/>
        </p:spPr>
        <p:txBody>
          <a:bodyPr vert="horz" wrap="none" lIns="40500" tIns="25718" rIns="40500" bIns="25718" numCol="1" rtlCol="0" anchor="ctr" anchorCtr="0" compatLnSpc="1">
            <a:prstTxWarp prst="textNoShape">
              <a:avLst/>
            </a:prstTxWarp>
          </a:bodyPr>
          <a:lstStyle/>
          <a:p>
            <a:pPr algn="ctr" defTabSz="514350" fontAlgn="base">
              <a:spcBef>
                <a:spcPct val="50000"/>
              </a:spcBef>
              <a:spcAft>
                <a:spcPct val="0"/>
              </a:spcAft>
            </a:pPr>
            <a:r>
              <a:rPr lang="en-US" sz="1200" b="1">
                <a:solidFill>
                  <a:schemeClr val="bg1"/>
                </a:solidFill>
              </a:rPr>
              <a:t>Resource </a:t>
            </a:r>
            <a:r>
              <a:rPr lang="en-US" sz="1200" b="1" err="1">
                <a:solidFill>
                  <a:schemeClr val="bg1"/>
                </a:solidFill>
              </a:rPr>
              <a:t>Mgmt</a:t>
            </a:r>
            <a:endParaRPr lang="en-US" sz="1200" b="1">
              <a:solidFill>
                <a:schemeClr val="bg1"/>
              </a:solidFill>
            </a:endParaRPr>
          </a:p>
        </p:txBody>
      </p:sp>
      <p:sp>
        <p:nvSpPr>
          <p:cNvPr id="8" name="Rectangle 7">
            <a:extLst>
              <a:ext uri="{FF2B5EF4-FFF2-40B4-BE49-F238E27FC236}">
                <a16:creationId xmlns:a16="http://schemas.microsoft.com/office/drawing/2014/main" id="{1AAF6DE0-099A-4ACB-A6A7-6FF2ED519A00}"/>
              </a:ext>
            </a:extLst>
          </p:cNvPr>
          <p:cNvSpPr/>
          <p:nvPr/>
        </p:nvSpPr>
        <p:spPr>
          <a:xfrm>
            <a:off x="7357000" y="3784762"/>
            <a:ext cx="1877779" cy="300082"/>
          </a:xfrm>
          <a:prstGeom prst="rect">
            <a:avLst/>
          </a:prstGeom>
        </p:spPr>
        <p:txBody>
          <a:bodyPr wrap="square">
            <a:spAutoFit/>
          </a:bodyPr>
          <a:lstStyle/>
          <a:p>
            <a:pPr algn="ctr" defTabSz="514350" fontAlgn="base">
              <a:spcBef>
                <a:spcPct val="50000"/>
              </a:spcBef>
              <a:spcAft>
                <a:spcPct val="0"/>
              </a:spcAft>
            </a:pPr>
            <a:r>
              <a:rPr lang="en-US" sz="1350" b="1" u="sng">
                <a:solidFill>
                  <a:schemeClr val="tx2"/>
                </a:solidFill>
              </a:rPr>
              <a:t>TSN toolbox</a:t>
            </a:r>
          </a:p>
        </p:txBody>
      </p:sp>
      <p:sp>
        <p:nvSpPr>
          <p:cNvPr id="9" name="TextBox 8">
            <a:extLst>
              <a:ext uri="{FF2B5EF4-FFF2-40B4-BE49-F238E27FC236}">
                <a16:creationId xmlns:a16="http://schemas.microsoft.com/office/drawing/2014/main" id="{59C57CFE-81D2-4160-B28F-4B527057372D}"/>
              </a:ext>
            </a:extLst>
          </p:cNvPr>
          <p:cNvSpPr txBox="1"/>
          <p:nvPr/>
        </p:nvSpPr>
        <p:spPr>
          <a:xfrm>
            <a:off x="5341561" y="3769801"/>
            <a:ext cx="1397282" cy="769441"/>
          </a:xfrm>
          <a:prstGeom prst="rect">
            <a:avLst/>
          </a:prstGeom>
          <a:noFill/>
        </p:spPr>
        <p:txBody>
          <a:bodyPr wrap="square" rtlCol="0">
            <a:spAutoFit/>
          </a:bodyPr>
          <a:lstStyle/>
          <a:p>
            <a:r>
              <a:rPr lang="en-US" sz="1100" dirty="0">
                <a:solidFill>
                  <a:schemeClr val="tx2"/>
                </a:solidFill>
                <a:cs typeface="Neo Sans Intel"/>
              </a:rPr>
              <a:t>Time synchronization (802.1AS profile of IEEE 1588)</a:t>
            </a:r>
          </a:p>
        </p:txBody>
      </p:sp>
      <p:sp>
        <p:nvSpPr>
          <p:cNvPr id="10" name="TextBox 9">
            <a:extLst>
              <a:ext uri="{FF2B5EF4-FFF2-40B4-BE49-F238E27FC236}">
                <a16:creationId xmlns:a16="http://schemas.microsoft.com/office/drawing/2014/main" id="{B57ECC3E-3C98-4886-B9F7-E6C1C863ABE9}"/>
              </a:ext>
            </a:extLst>
          </p:cNvPr>
          <p:cNvSpPr txBox="1"/>
          <p:nvPr/>
        </p:nvSpPr>
        <p:spPr>
          <a:xfrm>
            <a:off x="5196405" y="4806031"/>
            <a:ext cx="1505160" cy="923330"/>
          </a:xfrm>
          <a:prstGeom prst="rect">
            <a:avLst/>
          </a:prstGeom>
          <a:noFill/>
        </p:spPr>
        <p:txBody>
          <a:bodyPr wrap="square" rtlCol="0">
            <a:spAutoFit/>
          </a:bodyPr>
          <a:lstStyle/>
          <a:p>
            <a:pPr>
              <a:spcBef>
                <a:spcPts val="600"/>
              </a:spcBef>
            </a:pPr>
            <a:r>
              <a:rPr lang="en-US" sz="1100" dirty="0">
                <a:solidFill>
                  <a:schemeClr val="tx2"/>
                </a:solidFill>
                <a:cs typeface="Neo Sans Intel"/>
              </a:rPr>
              <a:t>Time-aware scheduling (802.1Qbv)</a:t>
            </a:r>
          </a:p>
          <a:p>
            <a:pPr>
              <a:spcBef>
                <a:spcPts val="600"/>
              </a:spcBef>
            </a:pPr>
            <a:r>
              <a:rPr lang="en-US" sz="1100" dirty="0">
                <a:solidFill>
                  <a:schemeClr val="tx2"/>
                </a:solidFill>
                <a:cs typeface="Neo Sans Intel"/>
              </a:rPr>
              <a:t>…</a:t>
            </a:r>
          </a:p>
          <a:p>
            <a:pPr>
              <a:spcBef>
                <a:spcPts val="600"/>
              </a:spcBef>
            </a:pPr>
            <a:endParaRPr lang="en-US" sz="1100" dirty="0">
              <a:solidFill>
                <a:schemeClr val="tx2"/>
              </a:solidFill>
              <a:cs typeface="Neo Sans Intel"/>
            </a:endParaRPr>
          </a:p>
        </p:txBody>
      </p:sp>
      <p:sp>
        <p:nvSpPr>
          <p:cNvPr id="11" name="TextBox 10">
            <a:extLst>
              <a:ext uri="{FF2B5EF4-FFF2-40B4-BE49-F238E27FC236}">
                <a16:creationId xmlns:a16="http://schemas.microsoft.com/office/drawing/2014/main" id="{5B25B72F-4B8C-48C4-9D4A-15E1D037967B}"/>
              </a:ext>
            </a:extLst>
          </p:cNvPr>
          <p:cNvSpPr txBox="1"/>
          <p:nvPr/>
        </p:nvSpPr>
        <p:spPr>
          <a:xfrm>
            <a:off x="9518654" y="3771159"/>
            <a:ext cx="1253029" cy="1092607"/>
          </a:xfrm>
          <a:prstGeom prst="rect">
            <a:avLst/>
          </a:prstGeom>
          <a:noFill/>
        </p:spPr>
        <p:txBody>
          <a:bodyPr wrap="square" rtlCol="0">
            <a:spAutoFit/>
          </a:bodyPr>
          <a:lstStyle/>
          <a:p>
            <a:pPr>
              <a:spcBef>
                <a:spcPts val="600"/>
              </a:spcBef>
            </a:pPr>
            <a:r>
              <a:rPr lang="en-US" sz="1100" dirty="0">
                <a:solidFill>
                  <a:schemeClr val="tx2"/>
                </a:solidFill>
                <a:cs typeface="Neo Sans Intel"/>
              </a:rPr>
              <a:t>Redundancy (802.1CB)</a:t>
            </a:r>
          </a:p>
          <a:p>
            <a:pPr>
              <a:spcBef>
                <a:spcPts val="600"/>
              </a:spcBef>
            </a:pPr>
            <a:r>
              <a:rPr lang="en-US" sz="1100" dirty="0">
                <a:solidFill>
                  <a:schemeClr val="tx2"/>
                </a:solidFill>
                <a:cs typeface="Neo Sans Intel"/>
              </a:rPr>
              <a:t>Redundant time (802.1AS-Rev)</a:t>
            </a:r>
          </a:p>
          <a:p>
            <a:pPr>
              <a:spcBef>
                <a:spcPts val="600"/>
              </a:spcBef>
            </a:pPr>
            <a:r>
              <a:rPr lang="en-US" sz="1100" dirty="0">
                <a:solidFill>
                  <a:schemeClr val="tx2"/>
                </a:solidFill>
                <a:cs typeface="Neo Sans Intel"/>
              </a:rPr>
              <a:t>…</a:t>
            </a:r>
          </a:p>
        </p:txBody>
      </p:sp>
      <p:sp>
        <p:nvSpPr>
          <p:cNvPr id="12" name="TextBox 11">
            <a:extLst>
              <a:ext uri="{FF2B5EF4-FFF2-40B4-BE49-F238E27FC236}">
                <a16:creationId xmlns:a16="http://schemas.microsoft.com/office/drawing/2014/main" id="{975A91BD-BC87-45D4-A159-E36BB34435E0}"/>
              </a:ext>
            </a:extLst>
          </p:cNvPr>
          <p:cNvSpPr txBox="1"/>
          <p:nvPr/>
        </p:nvSpPr>
        <p:spPr>
          <a:xfrm>
            <a:off x="9570671" y="4882061"/>
            <a:ext cx="1253029" cy="1092607"/>
          </a:xfrm>
          <a:prstGeom prst="rect">
            <a:avLst/>
          </a:prstGeom>
          <a:noFill/>
        </p:spPr>
        <p:txBody>
          <a:bodyPr wrap="square" rtlCol="0">
            <a:spAutoFit/>
          </a:bodyPr>
          <a:lstStyle/>
          <a:p>
            <a:pPr>
              <a:spcBef>
                <a:spcPts val="600"/>
              </a:spcBef>
            </a:pPr>
            <a:r>
              <a:rPr lang="en-US" sz="1100" dirty="0">
                <a:solidFill>
                  <a:schemeClr val="tx2"/>
                </a:solidFill>
                <a:cs typeface="Neo Sans Intel"/>
              </a:rPr>
              <a:t>TSN Config (802.1Qcc)</a:t>
            </a:r>
          </a:p>
          <a:p>
            <a:pPr>
              <a:spcBef>
                <a:spcPts val="600"/>
              </a:spcBef>
            </a:pPr>
            <a:r>
              <a:rPr lang="en-US" sz="1100" dirty="0">
                <a:solidFill>
                  <a:schemeClr val="tx2"/>
                </a:solidFill>
                <a:cs typeface="Neo Sans Intel"/>
              </a:rPr>
              <a:t>Stream reservation (802.1Qat)</a:t>
            </a:r>
          </a:p>
          <a:p>
            <a:pPr>
              <a:spcBef>
                <a:spcPts val="600"/>
              </a:spcBef>
            </a:pPr>
            <a:r>
              <a:rPr lang="en-US" sz="1100" dirty="0">
                <a:solidFill>
                  <a:schemeClr val="tx2"/>
                </a:solidFill>
                <a:cs typeface="Neo Sans Intel"/>
              </a:rPr>
              <a:t>…</a:t>
            </a:r>
          </a:p>
        </p:txBody>
      </p:sp>
      <p:cxnSp>
        <p:nvCxnSpPr>
          <p:cNvPr id="13" name="Straight Connector 12">
            <a:extLst>
              <a:ext uri="{FF2B5EF4-FFF2-40B4-BE49-F238E27FC236}">
                <a16:creationId xmlns:a16="http://schemas.microsoft.com/office/drawing/2014/main" id="{82D23829-BCD3-4854-A2A3-97DAEEEBCC74}"/>
              </a:ext>
            </a:extLst>
          </p:cNvPr>
          <p:cNvCxnSpPr/>
          <p:nvPr/>
        </p:nvCxnSpPr>
        <p:spPr>
          <a:xfrm>
            <a:off x="6748183" y="3910022"/>
            <a:ext cx="0" cy="442943"/>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4" name="Connector: Elbow 13">
            <a:extLst>
              <a:ext uri="{FF2B5EF4-FFF2-40B4-BE49-F238E27FC236}">
                <a16:creationId xmlns:a16="http://schemas.microsoft.com/office/drawing/2014/main" id="{04EB9E7D-02C8-4142-A17D-F94D4A502659}"/>
              </a:ext>
            </a:extLst>
          </p:cNvPr>
          <p:cNvCxnSpPr>
            <a:endCxn id="6" idx="2"/>
          </p:cNvCxnSpPr>
          <p:nvPr/>
        </p:nvCxnSpPr>
        <p:spPr>
          <a:xfrm>
            <a:off x="6748183" y="4156374"/>
            <a:ext cx="326506" cy="185707"/>
          </a:xfrm>
          <a:prstGeom prst="bentConnector3">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95FC4C72-8F81-46B3-88D8-C0311769FCD5}"/>
              </a:ext>
            </a:extLst>
          </p:cNvPr>
          <p:cNvCxnSpPr/>
          <p:nvPr/>
        </p:nvCxnSpPr>
        <p:spPr>
          <a:xfrm>
            <a:off x="6766268" y="4869653"/>
            <a:ext cx="0" cy="442943"/>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6" name="Connector: Elbow 15">
            <a:extLst>
              <a:ext uri="{FF2B5EF4-FFF2-40B4-BE49-F238E27FC236}">
                <a16:creationId xmlns:a16="http://schemas.microsoft.com/office/drawing/2014/main" id="{955FD4A3-99C8-42D4-8810-51535C542947}"/>
              </a:ext>
            </a:extLst>
          </p:cNvPr>
          <p:cNvCxnSpPr>
            <a:cxnSpLocks/>
          </p:cNvCxnSpPr>
          <p:nvPr/>
        </p:nvCxnSpPr>
        <p:spPr>
          <a:xfrm flipV="1">
            <a:off x="6766268" y="5053063"/>
            <a:ext cx="326507" cy="74456"/>
          </a:xfrm>
          <a:prstGeom prst="bentConnector3">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B513D112-1786-4AD9-9DE2-FF793564ADC2}"/>
              </a:ext>
            </a:extLst>
          </p:cNvPr>
          <p:cNvCxnSpPr/>
          <p:nvPr/>
        </p:nvCxnSpPr>
        <p:spPr>
          <a:xfrm>
            <a:off x="9509313" y="4156374"/>
            <a:ext cx="0" cy="442943"/>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8" name="Connector: Elbow 17">
            <a:extLst>
              <a:ext uri="{FF2B5EF4-FFF2-40B4-BE49-F238E27FC236}">
                <a16:creationId xmlns:a16="http://schemas.microsoft.com/office/drawing/2014/main" id="{133ED196-7471-4904-9D06-0CA98928431D}"/>
              </a:ext>
            </a:extLst>
          </p:cNvPr>
          <p:cNvCxnSpPr>
            <a:cxnSpLocks/>
            <a:stCxn id="11" idx="1"/>
            <a:endCxn id="5" idx="6"/>
          </p:cNvCxnSpPr>
          <p:nvPr/>
        </p:nvCxnSpPr>
        <p:spPr>
          <a:xfrm rot="10800000" flipV="1">
            <a:off x="9229550" y="4317462"/>
            <a:ext cx="289104" cy="360597"/>
          </a:xfrm>
          <a:prstGeom prst="bentConnector3">
            <a:avLst>
              <a:gd name="adj1" fmla="val 50000"/>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1E885F7B-79F4-4303-A3E0-FA53A1BB8FDA}"/>
              </a:ext>
            </a:extLst>
          </p:cNvPr>
          <p:cNvCxnSpPr>
            <a:cxnSpLocks/>
          </p:cNvCxnSpPr>
          <p:nvPr/>
        </p:nvCxnSpPr>
        <p:spPr>
          <a:xfrm flipH="1" flipV="1">
            <a:off x="9522248" y="4945021"/>
            <a:ext cx="1" cy="393161"/>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20" name="Connector: Elbow 19">
            <a:extLst>
              <a:ext uri="{FF2B5EF4-FFF2-40B4-BE49-F238E27FC236}">
                <a16:creationId xmlns:a16="http://schemas.microsoft.com/office/drawing/2014/main" id="{74836DA4-4E2A-4D62-A4F9-79DD36418B0F}"/>
              </a:ext>
            </a:extLst>
          </p:cNvPr>
          <p:cNvCxnSpPr>
            <a:cxnSpLocks/>
            <a:endCxn id="7" idx="6"/>
          </p:cNvCxnSpPr>
          <p:nvPr/>
        </p:nvCxnSpPr>
        <p:spPr>
          <a:xfrm rot="10800000" flipV="1">
            <a:off x="9229550" y="5053063"/>
            <a:ext cx="274340" cy="274246"/>
          </a:xfrm>
          <a:prstGeom prst="bentConnector3">
            <a:avLst>
              <a:gd name="adj1" fmla="val 50000"/>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sp>
        <p:nvSpPr>
          <p:cNvPr id="21" name="TextBox 20">
            <a:extLst>
              <a:ext uri="{FF2B5EF4-FFF2-40B4-BE49-F238E27FC236}">
                <a16:creationId xmlns:a16="http://schemas.microsoft.com/office/drawing/2014/main" id="{EA69AF69-A71F-430C-8B09-ADCBBE64B1F1}"/>
              </a:ext>
            </a:extLst>
          </p:cNvPr>
          <p:cNvSpPr txBox="1"/>
          <p:nvPr/>
        </p:nvSpPr>
        <p:spPr>
          <a:xfrm>
            <a:off x="4644978" y="4486914"/>
            <a:ext cx="2155365" cy="261610"/>
          </a:xfrm>
          <a:prstGeom prst="rect">
            <a:avLst/>
          </a:prstGeom>
          <a:noFill/>
        </p:spPr>
        <p:txBody>
          <a:bodyPr wrap="square" rtlCol="0">
            <a:spAutoFit/>
          </a:bodyPr>
          <a:lstStyle/>
          <a:p>
            <a:r>
              <a:rPr lang="en-US" sz="1100" b="1" dirty="0">
                <a:solidFill>
                  <a:schemeClr val="tx1"/>
                </a:solidFill>
              </a:rPr>
              <a:t>802.1AS over 802.11 TM, FTM</a:t>
            </a:r>
          </a:p>
        </p:txBody>
      </p:sp>
      <p:sp>
        <p:nvSpPr>
          <p:cNvPr id="22" name="TextBox 21">
            <a:extLst>
              <a:ext uri="{FF2B5EF4-FFF2-40B4-BE49-F238E27FC236}">
                <a16:creationId xmlns:a16="http://schemas.microsoft.com/office/drawing/2014/main" id="{F198712F-51AF-4AA8-81D9-EFD33501718A}"/>
              </a:ext>
            </a:extLst>
          </p:cNvPr>
          <p:cNvSpPr txBox="1"/>
          <p:nvPr/>
        </p:nvSpPr>
        <p:spPr>
          <a:xfrm>
            <a:off x="9518654" y="5895200"/>
            <a:ext cx="2233077" cy="276999"/>
          </a:xfrm>
          <a:prstGeom prst="rect">
            <a:avLst/>
          </a:prstGeom>
          <a:noFill/>
        </p:spPr>
        <p:txBody>
          <a:bodyPr wrap="square" rtlCol="0">
            <a:spAutoFit/>
          </a:bodyPr>
          <a:lstStyle/>
          <a:p>
            <a:r>
              <a:rPr lang="en-US" sz="1200" b="1" dirty="0">
                <a:solidFill>
                  <a:schemeClr val="tx1"/>
                </a:solidFill>
              </a:rPr>
              <a:t>802.1Q bridging (802.11ak)</a:t>
            </a:r>
          </a:p>
        </p:txBody>
      </p:sp>
      <p:sp>
        <p:nvSpPr>
          <p:cNvPr id="23" name="TextBox 22">
            <a:extLst>
              <a:ext uri="{FF2B5EF4-FFF2-40B4-BE49-F238E27FC236}">
                <a16:creationId xmlns:a16="http://schemas.microsoft.com/office/drawing/2014/main" id="{94027600-2DAD-4583-9017-E3FBEBBFAF7F}"/>
              </a:ext>
            </a:extLst>
          </p:cNvPr>
          <p:cNvSpPr txBox="1"/>
          <p:nvPr/>
        </p:nvSpPr>
        <p:spPr>
          <a:xfrm>
            <a:off x="9805798" y="4599317"/>
            <a:ext cx="1658787" cy="276999"/>
          </a:xfrm>
          <a:prstGeom prst="rect">
            <a:avLst/>
          </a:prstGeom>
          <a:noFill/>
        </p:spPr>
        <p:txBody>
          <a:bodyPr wrap="square" rtlCol="0">
            <a:spAutoFit/>
          </a:bodyPr>
          <a:lstStyle/>
          <a:p>
            <a:r>
              <a:rPr lang="en-US" sz="1200" b="1" dirty="0">
                <a:solidFill>
                  <a:schemeClr val="tx1"/>
                </a:solidFill>
              </a:rPr>
              <a:t>802.11be Multi-link</a:t>
            </a:r>
          </a:p>
        </p:txBody>
      </p:sp>
      <p:sp>
        <p:nvSpPr>
          <p:cNvPr id="24" name="TextBox 23">
            <a:extLst>
              <a:ext uri="{FF2B5EF4-FFF2-40B4-BE49-F238E27FC236}">
                <a16:creationId xmlns:a16="http://schemas.microsoft.com/office/drawing/2014/main" id="{C1993FEF-D3EC-434A-B465-C152A99B0BFE}"/>
              </a:ext>
            </a:extLst>
          </p:cNvPr>
          <p:cNvSpPr txBox="1"/>
          <p:nvPr/>
        </p:nvSpPr>
        <p:spPr>
          <a:xfrm>
            <a:off x="4916374" y="5472132"/>
            <a:ext cx="2375849" cy="646331"/>
          </a:xfrm>
          <a:prstGeom prst="rect">
            <a:avLst/>
          </a:prstGeom>
          <a:noFill/>
        </p:spPr>
        <p:txBody>
          <a:bodyPr wrap="square" rtlCol="0">
            <a:spAutoFit/>
          </a:bodyPr>
          <a:lstStyle/>
          <a:p>
            <a:r>
              <a:rPr lang="en-US" sz="1200" b="1" dirty="0">
                <a:solidFill>
                  <a:schemeClr val="tx1"/>
                </a:solidFill>
              </a:rPr>
              <a:t>Scheduling (802.11ax)</a:t>
            </a:r>
          </a:p>
          <a:p>
            <a:r>
              <a:rPr lang="en-US" sz="1200" b="1" dirty="0">
                <a:solidFill>
                  <a:schemeClr val="tx1"/>
                </a:solidFill>
              </a:rPr>
              <a:t>Low latency Enhancements (802.11be)</a:t>
            </a:r>
          </a:p>
        </p:txBody>
      </p:sp>
      <p:sp>
        <p:nvSpPr>
          <p:cNvPr id="25" name="TextBox 24">
            <a:extLst>
              <a:ext uri="{FF2B5EF4-FFF2-40B4-BE49-F238E27FC236}">
                <a16:creationId xmlns:a16="http://schemas.microsoft.com/office/drawing/2014/main" id="{5CB27BB5-12D4-4561-8035-81B7F7D62242}"/>
              </a:ext>
            </a:extLst>
          </p:cNvPr>
          <p:cNvSpPr txBox="1"/>
          <p:nvPr/>
        </p:nvSpPr>
        <p:spPr>
          <a:xfrm>
            <a:off x="471309" y="2807806"/>
            <a:ext cx="11365820" cy="400110"/>
          </a:xfrm>
          <a:prstGeom prst="rect">
            <a:avLst/>
          </a:prstGeom>
          <a:noFill/>
        </p:spPr>
        <p:txBody>
          <a:bodyPr wrap="square" rtlCol="0">
            <a:spAutoFit/>
          </a:bodyPr>
          <a:lstStyle/>
          <a:p>
            <a:pPr algn="ctr"/>
            <a:r>
              <a:rPr lang="en-US" sz="2000" dirty="0">
                <a:solidFill>
                  <a:schemeClr val="tx1"/>
                </a:solidFill>
              </a:rPr>
              <a:t>Example TSN tools (not a complete list) enabled by 802.11 and relevant 802.11 capabilities</a:t>
            </a:r>
          </a:p>
        </p:txBody>
      </p:sp>
      <p:sp>
        <p:nvSpPr>
          <p:cNvPr id="27" name="Title 26">
            <a:extLst>
              <a:ext uri="{FF2B5EF4-FFF2-40B4-BE49-F238E27FC236}">
                <a16:creationId xmlns:a16="http://schemas.microsoft.com/office/drawing/2014/main" id="{95EE4709-63BC-4099-B983-4FDA74216B14}"/>
              </a:ext>
            </a:extLst>
          </p:cNvPr>
          <p:cNvSpPr>
            <a:spLocks noGrp="1"/>
          </p:cNvSpPr>
          <p:nvPr>
            <p:ph type="title"/>
          </p:nvPr>
        </p:nvSpPr>
        <p:spPr/>
        <p:txBody>
          <a:bodyPr/>
          <a:lstStyle/>
          <a:p>
            <a:r>
              <a:rPr lang="en-US" dirty="0"/>
              <a:t>TSN “toolbox” and 802.11 (Wi-Fi) support</a:t>
            </a:r>
          </a:p>
        </p:txBody>
      </p:sp>
      <p:sp>
        <p:nvSpPr>
          <p:cNvPr id="28" name="TextBox 27">
            <a:extLst>
              <a:ext uri="{FF2B5EF4-FFF2-40B4-BE49-F238E27FC236}">
                <a16:creationId xmlns:a16="http://schemas.microsoft.com/office/drawing/2014/main" id="{714976F4-0D0B-4E47-8C35-65E7CF12FD6F}"/>
              </a:ext>
            </a:extLst>
          </p:cNvPr>
          <p:cNvSpPr txBox="1"/>
          <p:nvPr/>
        </p:nvSpPr>
        <p:spPr>
          <a:xfrm>
            <a:off x="786764" y="1896214"/>
            <a:ext cx="10024226" cy="646331"/>
          </a:xfrm>
          <a:prstGeom prst="rect">
            <a:avLst/>
          </a:prstGeom>
          <a:noFill/>
        </p:spPr>
        <p:txBody>
          <a:bodyPr wrap="square">
            <a:spAutoFit/>
          </a:bodyPr>
          <a:lstStyle/>
          <a:p>
            <a:r>
              <a:rPr lang="en-US" sz="1800" dirty="0">
                <a:solidFill>
                  <a:schemeClr val="tx1"/>
                </a:solidFill>
              </a:rPr>
              <a:t>Time-Sensitive Networking (TSN) = deterministic data delivery with bounded latency without loss due to congestion or errors. </a:t>
            </a:r>
            <a:r>
              <a:rPr lang="en-US" sz="1800" dirty="0">
                <a:solidFill>
                  <a:schemeClr val="tx1"/>
                </a:solidFill>
                <a:sym typeface="Helvetica Neue"/>
              </a:rPr>
              <a:t>Standards defined by the IEEE 802.1 TSN Task Group.</a:t>
            </a:r>
            <a:endParaRPr lang="en-US" sz="1800" dirty="0">
              <a:solidFill>
                <a:schemeClr val="tx1"/>
              </a:solidFill>
            </a:endParaRPr>
          </a:p>
        </p:txBody>
      </p:sp>
      <p:sp>
        <p:nvSpPr>
          <p:cNvPr id="26" name="Date Placeholder 25">
            <a:extLst>
              <a:ext uri="{FF2B5EF4-FFF2-40B4-BE49-F238E27FC236}">
                <a16:creationId xmlns:a16="http://schemas.microsoft.com/office/drawing/2014/main" id="{8165A765-575E-4ABE-A068-D697B8D465E9}"/>
              </a:ext>
            </a:extLst>
          </p:cNvPr>
          <p:cNvSpPr>
            <a:spLocks noGrp="1"/>
          </p:cNvSpPr>
          <p:nvPr>
            <p:ph type="dt" idx="10"/>
          </p:nvPr>
        </p:nvSpPr>
        <p:spPr/>
        <p:txBody>
          <a:bodyPr/>
          <a:lstStyle/>
          <a:p>
            <a:r>
              <a:rPr lang="en-US"/>
              <a:t>January 2022</a:t>
            </a:r>
            <a:endParaRPr lang="en-GB"/>
          </a:p>
        </p:txBody>
      </p:sp>
      <p:sp>
        <p:nvSpPr>
          <p:cNvPr id="29" name="Footer Placeholder 28">
            <a:extLst>
              <a:ext uri="{FF2B5EF4-FFF2-40B4-BE49-F238E27FC236}">
                <a16:creationId xmlns:a16="http://schemas.microsoft.com/office/drawing/2014/main" id="{FDA13AC7-5F2E-48A3-977B-D7A7DAAB2EB5}"/>
              </a:ext>
            </a:extLst>
          </p:cNvPr>
          <p:cNvSpPr>
            <a:spLocks noGrp="1"/>
          </p:cNvSpPr>
          <p:nvPr>
            <p:ph type="ftr" idx="11"/>
          </p:nvPr>
        </p:nvSpPr>
        <p:spPr/>
        <p:txBody>
          <a:bodyPr/>
          <a:lstStyle/>
          <a:p>
            <a:r>
              <a:rPr lang="en-GB" dirty="0"/>
              <a:t>Dave Cavalcanti, Intel Corporation</a:t>
            </a:r>
          </a:p>
        </p:txBody>
      </p:sp>
      <p:sp>
        <p:nvSpPr>
          <p:cNvPr id="30" name="Slide Number Placeholder 29">
            <a:extLst>
              <a:ext uri="{FF2B5EF4-FFF2-40B4-BE49-F238E27FC236}">
                <a16:creationId xmlns:a16="http://schemas.microsoft.com/office/drawing/2014/main" id="{73CB1F2E-E7DB-4F50-B435-29DB5490DBBD}"/>
              </a:ext>
            </a:extLst>
          </p:cNvPr>
          <p:cNvSpPr>
            <a:spLocks noGrp="1"/>
          </p:cNvSpPr>
          <p:nvPr>
            <p:ph type="sldNum" idx="12"/>
          </p:nvPr>
        </p:nvSpPr>
        <p:spPr/>
        <p:txBody>
          <a:bodyPr/>
          <a:lstStyle/>
          <a:p>
            <a:r>
              <a:rPr lang="en-GB"/>
              <a:t>Slide </a:t>
            </a:r>
            <a:fld id="{06B781AF-4CCF-49B0-A572-DE54FBE5D942}" type="slidenum">
              <a:rPr lang="en-GB" smtClean="0"/>
              <a:pPr/>
              <a:t>14</a:t>
            </a:fld>
            <a:endParaRPr lang="en-GB"/>
          </a:p>
        </p:txBody>
      </p:sp>
      <p:graphicFrame>
        <p:nvGraphicFramePr>
          <p:cNvPr id="31" name="Object 30">
            <a:extLst>
              <a:ext uri="{FF2B5EF4-FFF2-40B4-BE49-F238E27FC236}">
                <a16:creationId xmlns:a16="http://schemas.microsoft.com/office/drawing/2014/main" id="{203AB7BC-988A-4406-A4C9-31F744708219}"/>
              </a:ext>
            </a:extLst>
          </p:cNvPr>
          <p:cNvGraphicFramePr>
            <a:graphicFrameLocks noChangeAspect="1"/>
          </p:cNvGraphicFramePr>
          <p:nvPr>
            <p:extLst>
              <p:ext uri="{D42A27DB-BD31-4B8C-83A1-F6EECF244321}">
                <p14:modId xmlns:p14="http://schemas.microsoft.com/office/powerpoint/2010/main" val="1263306014"/>
              </p:ext>
            </p:extLst>
          </p:nvPr>
        </p:nvGraphicFramePr>
        <p:xfrm>
          <a:off x="378757" y="3407188"/>
          <a:ext cx="3975545" cy="2541742"/>
        </p:xfrm>
        <a:graphic>
          <a:graphicData uri="http://schemas.openxmlformats.org/presentationml/2006/ole">
            <mc:AlternateContent xmlns:mc="http://schemas.openxmlformats.org/markup-compatibility/2006">
              <mc:Choice xmlns:v="urn:schemas-microsoft-com:vml" Requires="v">
                <p:oleObj name="Visio" r:id="rId2" imgW="2886185" imgH="1857375" progId="Visio.Drawing.15">
                  <p:embed/>
                </p:oleObj>
              </mc:Choice>
              <mc:Fallback>
                <p:oleObj name="Visio" r:id="rId2" imgW="2886185" imgH="1857375" progId="Visio.Drawing.15">
                  <p:embed/>
                  <p:pic>
                    <p:nvPicPr>
                      <p:cNvPr id="31" name="Object 30">
                        <a:extLst>
                          <a:ext uri="{FF2B5EF4-FFF2-40B4-BE49-F238E27FC236}">
                            <a16:creationId xmlns:a16="http://schemas.microsoft.com/office/drawing/2014/main" id="{203AB7BC-988A-4406-A4C9-31F7447082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8757" y="3407188"/>
                        <a:ext cx="3975545" cy="2541742"/>
                      </a:xfrm>
                      <a:prstGeom prst="rect">
                        <a:avLst/>
                      </a:prstGeom>
                      <a:noFill/>
                    </p:spPr>
                  </p:pic>
                </p:oleObj>
              </mc:Fallback>
            </mc:AlternateContent>
          </a:graphicData>
        </a:graphic>
      </p:graphicFrame>
    </p:spTree>
    <p:extLst>
      <p:ext uri="{BB962C8B-B14F-4D97-AF65-F5344CB8AC3E}">
        <p14:creationId xmlns:p14="http://schemas.microsoft.com/office/powerpoint/2010/main" val="35910743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49515-4025-46E3-84FA-D99ED79B2290}"/>
              </a:ext>
            </a:extLst>
          </p:cNvPr>
          <p:cNvSpPr>
            <a:spLocks noGrp="1"/>
          </p:cNvSpPr>
          <p:nvPr>
            <p:ph type="title"/>
          </p:nvPr>
        </p:nvSpPr>
        <p:spPr/>
        <p:txBody>
          <a:bodyPr>
            <a:noAutofit/>
          </a:bodyPr>
          <a:lstStyle/>
          <a:p>
            <a:r>
              <a:rPr lang="en-US" sz="3600" dirty="0">
                <a:solidFill>
                  <a:schemeClr val="tx1"/>
                </a:solidFill>
              </a:rPr>
              <a:t>Time Synchronization (802.1AS) &amp; Time-Aware Shaping (802.1Qbv) over 802.11</a:t>
            </a:r>
          </a:p>
        </p:txBody>
      </p:sp>
      <p:sp>
        <p:nvSpPr>
          <p:cNvPr id="28" name="TextBox 27">
            <a:extLst>
              <a:ext uri="{FF2B5EF4-FFF2-40B4-BE49-F238E27FC236}">
                <a16:creationId xmlns:a16="http://schemas.microsoft.com/office/drawing/2014/main" id="{A225DEA1-BD16-4F28-80DB-0E5BFC49B7C5}"/>
              </a:ext>
            </a:extLst>
          </p:cNvPr>
          <p:cNvSpPr txBox="1"/>
          <p:nvPr/>
        </p:nvSpPr>
        <p:spPr>
          <a:xfrm>
            <a:off x="349075" y="1833226"/>
            <a:ext cx="5768944" cy="2769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0" marR="0" indent="0" algn="ctr" defTabSz="2438338" rtl="0" fontAlgn="auto" latinLnBrk="0" hangingPunct="0">
              <a:lnSpc>
                <a:spcPct val="100000"/>
              </a:lnSpc>
              <a:spcBef>
                <a:spcPts val="0"/>
              </a:spcBef>
              <a:spcAft>
                <a:spcPts val="0"/>
              </a:spcAft>
              <a:buClrTx/>
              <a:buSzTx/>
              <a:buFontTx/>
              <a:buNone/>
              <a:tabLst/>
            </a:pPr>
            <a:r>
              <a:rPr kumimoji="0" lang="en-US" sz="1800" b="1" i="0" u="none" strike="noStrike" cap="none" spc="0" normalizeH="0" baseline="0" dirty="0">
                <a:ln>
                  <a:noFill/>
                </a:ln>
                <a:solidFill>
                  <a:schemeClr val="tx2"/>
                </a:solidFill>
                <a:effectLst/>
                <a:uFillTx/>
                <a:latin typeface="+mn-lt"/>
                <a:ea typeface="+mn-ea"/>
                <a:cs typeface="+mn-cs"/>
                <a:sym typeface="Helvetica Neue"/>
              </a:rPr>
              <a:t>802.1AS synchronization across wired-wireless TSN</a:t>
            </a:r>
          </a:p>
        </p:txBody>
      </p:sp>
      <p:sp>
        <p:nvSpPr>
          <p:cNvPr id="31" name="Rectangle 30">
            <a:extLst>
              <a:ext uri="{FF2B5EF4-FFF2-40B4-BE49-F238E27FC236}">
                <a16:creationId xmlns:a16="http://schemas.microsoft.com/office/drawing/2014/main" id="{FB5CD40C-FC7E-4756-B301-74798D6201C8}"/>
              </a:ext>
            </a:extLst>
          </p:cNvPr>
          <p:cNvSpPr/>
          <p:nvPr/>
        </p:nvSpPr>
        <p:spPr>
          <a:xfrm>
            <a:off x="405783" y="5752155"/>
            <a:ext cx="5777285" cy="43088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lvl="1" defTabSz="2438338">
              <a:spcBef>
                <a:spcPts val="0"/>
              </a:spcBef>
            </a:pPr>
            <a:r>
              <a:rPr lang="en-US" sz="1400" b="1" dirty="0">
                <a:solidFill>
                  <a:schemeClr val="tx2"/>
                </a:solidFill>
              </a:rPr>
              <a:t>802.11 defined MAC specific support for 802.1AS:</a:t>
            </a:r>
            <a:r>
              <a:rPr lang="en-US" sz="1400" dirty="0">
                <a:solidFill>
                  <a:schemeClr val="tx2"/>
                </a:solidFill>
              </a:rPr>
              <a:t> </a:t>
            </a:r>
          </a:p>
          <a:p>
            <a:pPr marL="685800" lvl="2" indent="-285750" defTabSz="2438338">
              <a:spcBef>
                <a:spcPts val="0"/>
              </a:spcBef>
              <a:buFont typeface="Arial" panose="020B0604020202020204" pitchFamily="34" charset="0"/>
              <a:buChar char="•"/>
            </a:pPr>
            <a:r>
              <a:rPr lang="en-US" sz="1400" dirty="0">
                <a:solidFill>
                  <a:schemeClr val="tx2"/>
                </a:solidFill>
                <a:latin typeface="Times New Roman"/>
                <a:ea typeface="MS Gothic"/>
                <a:cs typeface="Times New Roman"/>
              </a:rPr>
              <a:t>Fine Timing Measurement (FTM) – IEEE802.11-2016</a:t>
            </a:r>
          </a:p>
        </p:txBody>
      </p:sp>
      <p:pic>
        <p:nvPicPr>
          <p:cNvPr id="38" name="Picture 37">
            <a:extLst>
              <a:ext uri="{FF2B5EF4-FFF2-40B4-BE49-F238E27FC236}">
                <a16:creationId xmlns:a16="http://schemas.microsoft.com/office/drawing/2014/main" id="{EC8A357F-2234-49AA-B533-CA905F1B9D51}"/>
              </a:ext>
            </a:extLst>
          </p:cNvPr>
          <p:cNvPicPr/>
          <p:nvPr/>
        </p:nvPicPr>
        <p:blipFill>
          <a:blip r:embed="rId2">
            <a:extLst>
              <a:ext uri="{28A0092B-C50C-407E-A947-70E740481C1C}">
                <a14:useLocalDpi xmlns:a14="http://schemas.microsoft.com/office/drawing/2010/main" val="0"/>
              </a:ext>
            </a:extLst>
          </a:blip>
          <a:stretch>
            <a:fillRect/>
          </a:stretch>
        </p:blipFill>
        <p:spPr bwMode="auto">
          <a:xfrm>
            <a:off x="349074" y="2306270"/>
            <a:ext cx="5768944" cy="3291372"/>
          </a:xfrm>
          <a:prstGeom prst="rect">
            <a:avLst/>
          </a:prstGeom>
          <a:noFill/>
          <a:ln>
            <a:noFill/>
          </a:ln>
        </p:spPr>
      </p:pic>
      <p:sp>
        <p:nvSpPr>
          <p:cNvPr id="3" name="TextBox 2">
            <a:extLst>
              <a:ext uri="{FF2B5EF4-FFF2-40B4-BE49-F238E27FC236}">
                <a16:creationId xmlns:a16="http://schemas.microsoft.com/office/drawing/2014/main" id="{A12775E0-F5B6-4764-B73B-934077FC9BA2}"/>
              </a:ext>
            </a:extLst>
          </p:cNvPr>
          <p:cNvSpPr txBox="1"/>
          <p:nvPr/>
        </p:nvSpPr>
        <p:spPr>
          <a:xfrm>
            <a:off x="235952" y="4914526"/>
            <a:ext cx="701119" cy="307777"/>
          </a:xfrm>
          <a:prstGeom prst="rect">
            <a:avLst/>
          </a:prstGeom>
          <a:noFill/>
        </p:spPr>
        <p:txBody>
          <a:bodyPr wrap="square" rtlCol="0">
            <a:spAutoFit/>
          </a:bodyPr>
          <a:lstStyle/>
          <a:p>
            <a:r>
              <a:rPr lang="en-US" sz="1400" dirty="0">
                <a:solidFill>
                  <a:schemeClr val="tx1"/>
                </a:solidFill>
              </a:rPr>
              <a:t>Talker</a:t>
            </a:r>
          </a:p>
        </p:txBody>
      </p:sp>
      <p:sp>
        <p:nvSpPr>
          <p:cNvPr id="39" name="TextBox 38">
            <a:extLst>
              <a:ext uri="{FF2B5EF4-FFF2-40B4-BE49-F238E27FC236}">
                <a16:creationId xmlns:a16="http://schemas.microsoft.com/office/drawing/2014/main" id="{A44CB8E3-675E-41AE-B0A4-B654D6D93796}"/>
              </a:ext>
            </a:extLst>
          </p:cNvPr>
          <p:cNvSpPr txBox="1"/>
          <p:nvPr/>
        </p:nvSpPr>
        <p:spPr>
          <a:xfrm>
            <a:off x="5171398" y="4901893"/>
            <a:ext cx="946620" cy="307777"/>
          </a:xfrm>
          <a:prstGeom prst="rect">
            <a:avLst/>
          </a:prstGeom>
          <a:noFill/>
        </p:spPr>
        <p:txBody>
          <a:bodyPr wrap="square" rtlCol="0">
            <a:spAutoFit/>
          </a:bodyPr>
          <a:lstStyle/>
          <a:p>
            <a:r>
              <a:rPr lang="en-US" sz="1400" dirty="0">
                <a:solidFill>
                  <a:schemeClr val="tx1"/>
                </a:solidFill>
              </a:rPr>
              <a:t>Listener</a:t>
            </a:r>
          </a:p>
        </p:txBody>
      </p:sp>
      <p:sp>
        <p:nvSpPr>
          <p:cNvPr id="10" name="TextBox 9">
            <a:extLst>
              <a:ext uri="{FF2B5EF4-FFF2-40B4-BE49-F238E27FC236}">
                <a16:creationId xmlns:a16="http://schemas.microsoft.com/office/drawing/2014/main" id="{D7C13BAD-95EA-4B3D-AE30-D8C5BF86F12B}"/>
              </a:ext>
            </a:extLst>
          </p:cNvPr>
          <p:cNvSpPr txBox="1"/>
          <p:nvPr/>
        </p:nvSpPr>
        <p:spPr>
          <a:xfrm>
            <a:off x="7601795" y="5274273"/>
            <a:ext cx="1053628" cy="370486"/>
          </a:xfrm>
          <a:prstGeom prst="rect">
            <a:avLst/>
          </a:prstGeom>
          <a:noFill/>
        </p:spPr>
        <p:txBody>
          <a:bodyPr wrap="square" rtlCol="0">
            <a:spAutoFit/>
          </a:bodyPr>
          <a:lstStyle/>
          <a:p>
            <a:r>
              <a:rPr lang="en-US" sz="2000">
                <a:solidFill>
                  <a:prstClr val="black"/>
                </a:solidFill>
              </a:rPr>
              <a:t>STA 1</a:t>
            </a:r>
          </a:p>
        </p:txBody>
      </p:sp>
      <p:grpSp>
        <p:nvGrpSpPr>
          <p:cNvPr id="11" name="Group 10">
            <a:extLst>
              <a:ext uri="{FF2B5EF4-FFF2-40B4-BE49-F238E27FC236}">
                <a16:creationId xmlns:a16="http://schemas.microsoft.com/office/drawing/2014/main" id="{BBABA78A-46A8-4FCF-AAD7-3BE1FC4C58F9}"/>
              </a:ext>
            </a:extLst>
          </p:cNvPr>
          <p:cNvGrpSpPr/>
          <p:nvPr/>
        </p:nvGrpSpPr>
        <p:grpSpPr>
          <a:xfrm>
            <a:off x="8638144" y="2599071"/>
            <a:ext cx="1035243" cy="1247151"/>
            <a:chOff x="1295400" y="3886200"/>
            <a:chExt cx="1155700" cy="1453216"/>
          </a:xfrm>
        </p:grpSpPr>
        <p:grpSp>
          <p:nvGrpSpPr>
            <p:cNvPr id="12" name="Group 11">
              <a:extLst>
                <a:ext uri="{FF2B5EF4-FFF2-40B4-BE49-F238E27FC236}">
                  <a16:creationId xmlns:a16="http://schemas.microsoft.com/office/drawing/2014/main" id="{C7EB8478-0449-4432-A244-E7D8A7CB7DCB}"/>
                </a:ext>
              </a:extLst>
            </p:cNvPr>
            <p:cNvGrpSpPr/>
            <p:nvPr/>
          </p:nvGrpSpPr>
          <p:grpSpPr>
            <a:xfrm>
              <a:off x="1295400" y="3886200"/>
              <a:ext cx="219619" cy="572893"/>
              <a:chOff x="1741664" y="1918076"/>
              <a:chExt cx="219619" cy="572893"/>
            </a:xfrm>
            <a:effectLst/>
          </p:grpSpPr>
          <p:sp>
            <p:nvSpPr>
              <p:cNvPr id="36" name="Rectangle 35">
                <a:extLst>
                  <a:ext uri="{FF2B5EF4-FFF2-40B4-BE49-F238E27FC236}">
                    <a16:creationId xmlns:a16="http://schemas.microsoft.com/office/drawing/2014/main" id="{E675484F-E804-41A9-8985-38EA39E1CEF4}"/>
                  </a:ext>
                </a:extLst>
              </p:cNvPr>
              <p:cNvSpPr/>
              <p:nvPr/>
            </p:nvSpPr>
            <p:spPr>
              <a:xfrm>
                <a:off x="1741664" y="1918076"/>
                <a:ext cx="219619" cy="572893"/>
              </a:xfrm>
              <a:prstGeom prst="rect">
                <a:avLst/>
              </a:prstGeom>
              <a:solidFill>
                <a:schemeClr val="accent1"/>
              </a:solidFill>
              <a:ln>
                <a:solidFill>
                  <a:srgbClr val="000000"/>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cxnSp>
            <p:nvCxnSpPr>
              <p:cNvPr id="37" name="Straight Connector 36">
                <a:extLst>
                  <a:ext uri="{FF2B5EF4-FFF2-40B4-BE49-F238E27FC236}">
                    <a16:creationId xmlns:a16="http://schemas.microsoft.com/office/drawing/2014/main" id="{22FE9F82-CD85-4CF8-9840-5969671D26EF}"/>
                  </a:ext>
                </a:extLst>
              </p:cNvPr>
              <p:cNvCxnSpPr/>
              <p:nvPr/>
            </p:nvCxnSpPr>
            <p:spPr>
              <a:xfrm>
                <a:off x="1741664" y="2061299"/>
                <a:ext cx="219619"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787E1A68-09DB-4509-919C-A921ADB390CB}"/>
                  </a:ext>
                </a:extLst>
              </p:cNvPr>
              <p:cNvCxnSpPr/>
              <p:nvPr/>
            </p:nvCxnSpPr>
            <p:spPr>
              <a:xfrm>
                <a:off x="1741664" y="2204522"/>
                <a:ext cx="219619"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41" name="Straight Connector 40">
                <a:extLst>
                  <a:ext uri="{FF2B5EF4-FFF2-40B4-BE49-F238E27FC236}">
                    <a16:creationId xmlns:a16="http://schemas.microsoft.com/office/drawing/2014/main" id="{4DBF769B-C62F-4C62-834A-688923B381D7}"/>
                  </a:ext>
                </a:extLst>
              </p:cNvPr>
              <p:cNvCxnSpPr/>
              <p:nvPr/>
            </p:nvCxnSpPr>
            <p:spPr>
              <a:xfrm>
                <a:off x="1741664" y="2347745"/>
                <a:ext cx="219619"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grpSp>
        <p:grpSp>
          <p:nvGrpSpPr>
            <p:cNvPr id="13" name="Group 12">
              <a:extLst>
                <a:ext uri="{FF2B5EF4-FFF2-40B4-BE49-F238E27FC236}">
                  <a16:creationId xmlns:a16="http://schemas.microsoft.com/office/drawing/2014/main" id="{92594499-60D0-408A-8A12-4120BC6C923D}"/>
                </a:ext>
              </a:extLst>
            </p:cNvPr>
            <p:cNvGrpSpPr/>
            <p:nvPr/>
          </p:nvGrpSpPr>
          <p:grpSpPr>
            <a:xfrm>
              <a:off x="1609181" y="3886200"/>
              <a:ext cx="219619" cy="572893"/>
              <a:chOff x="1741664" y="1918076"/>
              <a:chExt cx="219619" cy="572893"/>
            </a:xfrm>
            <a:effectLst/>
          </p:grpSpPr>
          <p:sp>
            <p:nvSpPr>
              <p:cNvPr id="32" name="Rectangle 31">
                <a:extLst>
                  <a:ext uri="{FF2B5EF4-FFF2-40B4-BE49-F238E27FC236}">
                    <a16:creationId xmlns:a16="http://schemas.microsoft.com/office/drawing/2014/main" id="{3998D2D6-2DBA-4C80-9D4F-A165935FE60C}"/>
                  </a:ext>
                </a:extLst>
              </p:cNvPr>
              <p:cNvSpPr/>
              <p:nvPr/>
            </p:nvSpPr>
            <p:spPr>
              <a:xfrm>
                <a:off x="1741664" y="1918076"/>
                <a:ext cx="219619" cy="572893"/>
              </a:xfrm>
              <a:prstGeom prst="rect">
                <a:avLst/>
              </a:prstGeom>
              <a:solidFill>
                <a:schemeClr val="bg1"/>
              </a:solidFill>
              <a:ln>
                <a:solidFill>
                  <a:srgbClr val="000000"/>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cxnSp>
            <p:nvCxnSpPr>
              <p:cNvPr id="33" name="Straight Connector 32">
                <a:extLst>
                  <a:ext uri="{FF2B5EF4-FFF2-40B4-BE49-F238E27FC236}">
                    <a16:creationId xmlns:a16="http://schemas.microsoft.com/office/drawing/2014/main" id="{B8EBA079-B074-431E-A8DD-51CA0B82D685}"/>
                  </a:ext>
                </a:extLst>
              </p:cNvPr>
              <p:cNvCxnSpPr/>
              <p:nvPr/>
            </p:nvCxnSpPr>
            <p:spPr>
              <a:xfrm>
                <a:off x="1741664" y="2061299"/>
                <a:ext cx="219619"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F41B4DAB-6547-4411-A0B2-A2BE91A99FCA}"/>
                  </a:ext>
                </a:extLst>
              </p:cNvPr>
              <p:cNvCxnSpPr/>
              <p:nvPr/>
            </p:nvCxnSpPr>
            <p:spPr>
              <a:xfrm>
                <a:off x="1741664" y="2204522"/>
                <a:ext cx="219619"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9ED2C819-6C57-4D89-9AAD-A3BADBBE731A}"/>
                  </a:ext>
                </a:extLst>
              </p:cNvPr>
              <p:cNvCxnSpPr/>
              <p:nvPr/>
            </p:nvCxnSpPr>
            <p:spPr>
              <a:xfrm>
                <a:off x="1741664" y="2347745"/>
                <a:ext cx="219619"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grpSp>
        <p:grpSp>
          <p:nvGrpSpPr>
            <p:cNvPr id="14" name="Group 13">
              <a:extLst>
                <a:ext uri="{FF2B5EF4-FFF2-40B4-BE49-F238E27FC236}">
                  <a16:creationId xmlns:a16="http://schemas.microsoft.com/office/drawing/2014/main" id="{FE2FB237-7C87-443B-A96C-3A1824B88151}"/>
                </a:ext>
              </a:extLst>
            </p:cNvPr>
            <p:cNvGrpSpPr/>
            <p:nvPr/>
          </p:nvGrpSpPr>
          <p:grpSpPr>
            <a:xfrm>
              <a:off x="1913981" y="3886200"/>
              <a:ext cx="219619" cy="572893"/>
              <a:chOff x="1741664" y="1918076"/>
              <a:chExt cx="219619" cy="572893"/>
            </a:xfrm>
            <a:solidFill>
              <a:srgbClr val="FFC000"/>
            </a:solidFill>
            <a:effectLst/>
          </p:grpSpPr>
          <p:sp>
            <p:nvSpPr>
              <p:cNvPr id="25" name="Rectangle 24">
                <a:extLst>
                  <a:ext uri="{FF2B5EF4-FFF2-40B4-BE49-F238E27FC236}">
                    <a16:creationId xmlns:a16="http://schemas.microsoft.com/office/drawing/2014/main" id="{FAC15DA4-529C-4EE7-BC8E-F9B439D4D765}"/>
                  </a:ext>
                </a:extLst>
              </p:cNvPr>
              <p:cNvSpPr/>
              <p:nvPr/>
            </p:nvSpPr>
            <p:spPr>
              <a:xfrm>
                <a:off x="1741664" y="1918076"/>
                <a:ext cx="219619" cy="572893"/>
              </a:xfrm>
              <a:prstGeom prst="rect">
                <a:avLst/>
              </a:prstGeom>
              <a:grpFill/>
              <a:ln>
                <a:solidFill>
                  <a:srgbClr val="000000"/>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cxnSp>
            <p:nvCxnSpPr>
              <p:cNvPr id="26" name="Straight Connector 25">
                <a:extLst>
                  <a:ext uri="{FF2B5EF4-FFF2-40B4-BE49-F238E27FC236}">
                    <a16:creationId xmlns:a16="http://schemas.microsoft.com/office/drawing/2014/main" id="{1F923319-4498-43BB-92A6-2A7C709EA8BE}"/>
                  </a:ext>
                </a:extLst>
              </p:cNvPr>
              <p:cNvCxnSpPr/>
              <p:nvPr/>
            </p:nvCxnSpPr>
            <p:spPr>
              <a:xfrm>
                <a:off x="1741664" y="2061299"/>
                <a:ext cx="219619" cy="0"/>
              </a:xfrm>
              <a:prstGeom prst="line">
                <a:avLst/>
              </a:prstGeom>
              <a:grpFill/>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C4C74851-A405-4561-9F2E-D430B4433605}"/>
                  </a:ext>
                </a:extLst>
              </p:cNvPr>
              <p:cNvCxnSpPr/>
              <p:nvPr/>
            </p:nvCxnSpPr>
            <p:spPr>
              <a:xfrm>
                <a:off x="1741664" y="2204522"/>
                <a:ext cx="219619" cy="0"/>
              </a:xfrm>
              <a:prstGeom prst="line">
                <a:avLst/>
              </a:prstGeom>
              <a:grpFill/>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4E2BC107-93CA-4EA2-8D10-914892B1F61F}"/>
                  </a:ext>
                </a:extLst>
              </p:cNvPr>
              <p:cNvCxnSpPr/>
              <p:nvPr/>
            </p:nvCxnSpPr>
            <p:spPr>
              <a:xfrm>
                <a:off x="1741664" y="2347745"/>
                <a:ext cx="219619" cy="0"/>
              </a:xfrm>
              <a:prstGeom prst="line">
                <a:avLst/>
              </a:prstGeom>
              <a:grpFill/>
              <a:ln>
                <a:solidFill>
                  <a:srgbClr val="000000"/>
                </a:solidFill>
              </a:ln>
            </p:spPr>
            <p:style>
              <a:lnRef idx="2">
                <a:schemeClr val="accent1"/>
              </a:lnRef>
              <a:fillRef idx="0">
                <a:schemeClr val="accent1"/>
              </a:fillRef>
              <a:effectRef idx="1">
                <a:schemeClr val="accent1"/>
              </a:effectRef>
              <a:fontRef idx="minor">
                <a:schemeClr val="tx1"/>
              </a:fontRef>
            </p:style>
          </p:cxnSp>
        </p:grpSp>
        <p:grpSp>
          <p:nvGrpSpPr>
            <p:cNvPr id="15" name="Group 14">
              <a:extLst>
                <a:ext uri="{FF2B5EF4-FFF2-40B4-BE49-F238E27FC236}">
                  <a16:creationId xmlns:a16="http://schemas.microsoft.com/office/drawing/2014/main" id="{0010E102-9503-43DC-8DCE-C63943FABE32}"/>
                </a:ext>
              </a:extLst>
            </p:cNvPr>
            <p:cNvGrpSpPr/>
            <p:nvPr/>
          </p:nvGrpSpPr>
          <p:grpSpPr>
            <a:xfrm>
              <a:off x="2218781" y="3886200"/>
              <a:ext cx="219619" cy="572893"/>
              <a:chOff x="1741664" y="1918076"/>
              <a:chExt cx="219619" cy="572893"/>
            </a:xfrm>
            <a:effectLst/>
          </p:grpSpPr>
          <p:sp>
            <p:nvSpPr>
              <p:cNvPr id="21" name="Rectangle 20">
                <a:extLst>
                  <a:ext uri="{FF2B5EF4-FFF2-40B4-BE49-F238E27FC236}">
                    <a16:creationId xmlns:a16="http://schemas.microsoft.com/office/drawing/2014/main" id="{4D638241-9748-4F16-AC4A-1A983FC4A8E5}"/>
                  </a:ext>
                </a:extLst>
              </p:cNvPr>
              <p:cNvSpPr/>
              <p:nvPr/>
            </p:nvSpPr>
            <p:spPr>
              <a:xfrm>
                <a:off x="1741664" y="1918076"/>
                <a:ext cx="219619" cy="572893"/>
              </a:xfrm>
              <a:prstGeom prst="rect">
                <a:avLst/>
              </a:prstGeom>
              <a:solidFill>
                <a:schemeClr val="bg1"/>
              </a:solidFill>
              <a:ln>
                <a:solidFill>
                  <a:srgbClr val="000000"/>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cxnSp>
            <p:nvCxnSpPr>
              <p:cNvPr id="22" name="Straight Connector 21">
                <a:extLst>
                  <a:ext uri="{FF2B5EF4-FFF2-40B4-BE49-F238E27FC236}">
                    <a16:creationId xmlns:a16="http://schemas.microsoft.com/office/drawing/2014/main" id="{8EC0B621-2E76-41D2-A71C-37A9832D3D59}"/>
                  </a:ext>
                </a:extLst>
              </p:cNvPr>
              <p:cNvCxnSpPr/>
              <p:nvPr/>
            </p:nvCxnSpPr>
            <p:spPr>
              <a:xfrm>
                <a:off x="1741664" y="2061299"/>
                <a:ext cx="219619"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25B5AC7D-09A4-47A7-A527-9CF32DFC3296}"/>
                  </a:ext>
                </a:extLst>
              </p:cNvPr>
              <p:cNvCxnSpPr/>
              <p:nvPr/>
            </p:nvCxnSpPr>
            <p:spPr>
              <a:xfrm>
                <a:off x="1741664" y="2204522"/>
                <a:ext cx="219619"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97AD97D2-4124-4DB0-B2BE-AA5EA3030143}"/>
                  </a:ext>
                </a:extLst>
              </p:cNvPr>
              <p:cNvCxnSpPr/>
              <p:nvPr/>
            </p:nvCxnSpPr>
            <p:spPr>
              <a:xfrm>
                <a:off x="1741664" y="2347745"/>
                <a:ext cx="219619"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grpSp>
        <p:sp>
          <p:nvSpPr>
            <p:cNvPr id="16" name="Rectangle 15">
              <a:extLst>
                <a:ext uri="{FF2B5EF4-FFF2-40B4-BE49-F238E27FC236}">
                  <a16:creationId xmlns:a16="http://schemas.microsoft.com/office/drawing/2014/main" id="{822276C3-D4C7-4EDA-A64A-ABFE61AEC3CD}"/>
                </a:ext>
              </a:extLst>
            </p:cNvPr>
            <p:cNvSpPr/>
            <p:nvPr/>
          </p:nvSpPr>
          <p:spPr>
            <a:xfrm>
              <a:off x="1314690" y="5034616"/>
              <a:ext cx="1136410" cy="304800"/>
            </a:xfrm>
            <a:prstGeom prst="rect">
              <a:avLst/>
            </a:prstGeom>
            <a:solidFill>
              <a:srgbClr val="FFFFFF"/>
            </a:solidFill>
            <a:ln>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000000"/>
                </a:solidFill>
              </a:endParaRPr>
            </a:p>
          </p:txBody>
        </p:sp>
        <p:sp>
          <p:nvSpPr>
            <p:cNvPr id="17" name="Rectangle 16">
              <a:extLst>
                <a:ext uri="{FF2B5EF4-FFF2-40B4-BE49-F238E27FC236}">
                  <a16:creationId xmlns:a16="http://schemas.microsoft.com/office/drawing/2014/main" id="{C4DD7EA4-A14A-4398-8416-7B22CC7A50F1}"/>
                </a:ext>
              </a:extLst>
            </p:cNvPr>
            <p:cNvSpPr/>
            <p:nvPr/>
          </p:nvSpPr>
          <p:spPr>
            <a:xfrm>
              <a:off x="1314689" y="4617544"/>
              <a:ext cx="219619" cy="276975"/>
            </a:xfrm>
            <a:prstGeom prst="rect">
              <a:avLst/>
            </a:prstGeom>
            <a:solidFill>
              <a:srgbClr val="E9D7D3"/>
            </a:solidFill>
            <a:ln>
              <a:solidFill>
                <a:srgbClr val="FF66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rgbClr val="000000"/>
                  </a:solidFill>
                </a:rPr>
                <a:t>T</a:t>
              </a:r>
            </a:p>
          </p:txBody>
        </p:sp>
        <p:sp>
          <p:nvSpPr>
            <p:cNvPr id="18" name="Rectangle 17">
              <a:extLst>
                <a:ext uri="{FF2B5EF4-FFF2-40B4-BE49-F238E27FC236}">
                  <a16:creationId xmlns:a16="http://schemas.microsoft.com/office/drawing/2014/main" id="{5DEB2F85-7AF4-4C66-88F4-2379DF95D7A8}"/>
                </a:ext>
              </a:extLst>
            </p:cNvPr>
            <p:cNvSpPr/>
            <p:nvPr/>
          </p:nvSpPr>
          <p:spPr>
            <a:xfrm>
              <a:off x="1620286" y="4617544"/>
              <a:ext cx="219619" cy="276975"/>
            </a:xfrm>
            <a:prstGeom prst="rect">
              <a:avLst/>
            </a:prstGeom>
            <a:solidFill>
              <a:srgbClr val="E9D7D3"/>
            </a:solidFill>
            <a:ln>
              <a:solidFill>
                <a:srgbClr val="FF66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rgbClr val="000000"/>
                  </a:solidFill>
                </a:rPr>
                <a:t>T</a:t>
              </a:r>
            </a:p>
          </p:txBody>
        </p:sp>
        <p:sp>
          <p:nvSpPr>
            <p:cNvPr id="19" name="Rectangle 18">
              <a:extLst>
                <a:ext uri="{FF2B5EF4-FFF2-40B4-BE49-F238E27FC236}">
                  <a16:creationId xmlns:a16="http://schemas.microsoft.com/office/drawing/2014/main" id="{68AC43F6-6196-4FC0-8D7A-B969816903EB}"/>
                </a:ext>
              </a:extLst>
            </p:cNvPr>
            <p:cNvSpPr/>
            <p:nvPr/>
          </p:nvSpPr>
          <p:spPr>
            <a:xfrm>
              <a:off x="1925883" y="4617544"/>
              <a:ext cx="219619" cy="276975"/>
            </a:xfrm>
            <a:prstGeom prst="rect">
              <a:avLst/>
            </a:prstGeom>
            <a:solidFill>
              <a:srgbClr val="E9D7D3"/>
            </a:solidFill>
            <a:ln>
              <a:solidFill>
                <a:srgbClr val="FF66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rgbClr val="000000"/>
                  </a:solidFill>
                </a:rPr>
                <a:t>T</a:t>
              </a:r>
            </a:p>
          </p:txBody>
        </p:sp>
        <p:sp>
          <p:nvSpPr>
            <p:cNvPr id="20" name="Rectangle 19">
              <a:extLst>
                <a:ext uri="{FF2B5EF4-FFF2-40B4-BE49-F238E27FC236}">
                  <a16:creationId xmlns:a16="http://schemas.microsoft.com/office/drawing/2014/main" id="{7CEF40ED-8CAD-4261-9640-6D60A2A9C9B8}"/>
                </a:ext>
              </a:extLst>
            </p:cNvPr>
            <p:cNvSpPr/>
            <p:nvPr/>
          </p:nvSpPr>
          <p:spPr>
            <a:xfrm>
              <a:off x="2231480" y="4617544"/>
              <a:ext cx="219619" cy="276975"/>
            </a:xfrm>
            <a:prstGeom prst="rect">
              <a:avLst/>
            </a:prstGeom>
            <a:solidFill>
              <a:srgbClr val="E9D7D3"/>
            </a:solidFill>
            <a:ln>
              <a:solidFill>
                <a:srgbClr val="FF66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rgbClr val="000000"/>
                  </a:solidFill>
                </a:rPr>
                <a:t>T</a:t>
              </a:r>
            </a:p>
          </p:txBody>
        </p:sp>
      </p:grpSp>
      <p:grpSp>
        <p:nvGrpSpPr>
          <p:cNvPr id="42" name="Group 41">
            <a:extLst>
              <a:ext uri="{FF2B5EF4-FFF2-40B4-BE49-F238E27FC236}">
                <a16:creationId xmlns:a16="http://schemas.microsoft.com/office/drawing/2014/main" id="{DBF296DC-AF6A-4369-8C18-348969205541}"/>
              </a:ext>
            </a:extLst>
          </p:cNvPr>
          <p:cNvGrpSpPr/>
          <p:nvPr/>
        </p:nvGrpSpPr>
        <p:grpSpPr>
          <a:xfrm>
            <a:off x="9873893" y="3972365"/>
            <a:ext cx="1035243" cy="1247151"/>
            <a:chOff x="1295400" y="3886200"/>
            <a:chExt cx="1155700" cy="1453216"/>
          </a:xfrm>
        </p:grpSpPr>
        <p:grpSp>
          <p:nvGrpSpPr>
            <p:cNvPr id="43" name="Group 42">
              <a:extLst>
                <a:ext uri="{FF2B5EF4-FFF2-40B4-BE49-F238E27FC236}">
                  <a16:creationId xmlns:a16="http://schemas.microsoft.com/office/drawing/2014/main" id="{5DD84D4F-FEF2-432C-A34E-6C01ADA8F5C5}"/>
                </a:ext>
              </a:extLst>
            </p:cNvPr>
            <p:cNvGrpSpPr/>
            <p:nvPr/>
          </p:nvGrpSpPr>
          <p:grpSpPr>
            <a:xfrm>
              <a:off x="1295400" y="3886200"/>
              <a:ext cx="219619" cy="572893"/>
              <a:chOff x="1741664" y="1918076"/>
              <a:chExt cx="219619" cy="572893"/>
            </a:xfrm>
            <a:effectLst/>
          </p:grpSpPr>
          <p:sp>
            <p:nvSpPr>
              <p:cNvPr id="64" name="Rectangle 63">
                <a:extLst>
                  <a:ext uri="{FF2B5EF4-FFF2-40B4-BE49-F238E27FC236}">
                    <a16:creationId xmlns:a16="http://schemas.microsoft.com/office/drawing/2014/main" id="{F731F718-4376-49B8-9F71-8CCC01CFDC0F}"/>
                  </a:ext>
                </a:extLst>
              </p:cNvPr>
              <p:cNvSpPr/>
              <p:nvPr/>
            </p:nvSpPr>
            <p:spPr>
              <a:xfrm>
                <a:off x="1741664" y="1918076"/>
                <a:ext cx="219619" cy="572893"/>
              </a:xfrm>
              <a:prstGeom prst="rect">
                <a:avLst/>
              </a:prstGeom>
              <a:solidFill>
                <a:srgbClr val="FF0000"/>
              </a:solidFill>
              <a:ln>
                <a:solidFill>
                  <a:srgbClr val="000000"/>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cxnSp>
            <p:nvCxnSpPr>
              <p:cNvPr id="65" name="Straight Connector 64">
                <a:extLst>
                  <a:ext uri="{FF2B5EF4-FFF2-40B4-BE49-F238E27FC236}">
                    <a16:creationId xmlns:a16="http://schemas.microsoft.com/office/drawing/2014/main" id="{B2D9B800-6EDC-4AB0-9A42-932E602E668F}"/>
                  </a:ext>
                </a:extLst>
              </p:cNvPr>
              <p:cNvCxnSpPr/>
              <p:nvPr/>
            </p:nvCxnSpPr>
            <p:spPr>
              <a:xfrm>
                <a:off x="1741664" y="2061299"/>
                <a:ext cx="219619"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66" name="Straight Connector 65">
                <a:extLst>
                  <a:ext uri="{FF2B5EF4-FFF2-40B4-BE49-F238E27FC236}">
                    <a16:creationId xmlns:a16="http://schemas.microsoft.com/office/drawing/2014/main" id="{A7CDE228-6389-4817-B90B-0CAD994C42CB}"/>
                  </a:ext>
                </a:extLst>
              </p:cNvPr>
              <p:cNvCxnSpPr/>
              <p:nvPr/>
            </p:nvCxnSpPr>
            <p:spPr>
              <a:xfrm>
                <a:off x="1741664" y="2204522"/>
                <a:ext cx="219619"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67" name="Straight Connector 66">
                <a:extLst>
                  <a:ext uri="{FF2B5EF4-FFF2-40B4-BE49-F238E27FC236}">
                    <a16:creationId xmlns:a16="http://schemas.microsoft.com/office/drawing/2014/main" id="{3C049498-5492-4F32-BEC9-0446A8FA1DEB}"/>
                  </a:ext>
                </a:extLst>
              </p:cNvPr>
              <p:cNvCxnSpPr/>
              <p:nvPr/>
            </p:nvCxnSpPr>
            <p:spPr>
              <a:xfrm>
                <a:off x="1741664" y="2347745"/>
                <a:ext cx="219619"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grpSp>
        <p:grpSp>
          <p:nvGrpSpPr>
            <p:cNvPr id="44" name="Group 43">
              <a:extLst>
                <a:ext uri="{FF2B5EF4-FFF2-40B4-BE49-F238E27FC236}">
                  <a16:creationId xmlns:a16="http://schemas.microsoft.com/office/drawing/2014/main" id="{1A17E627-419B-40A9-BF0C-D3BCAC59C7E0}"/>
                </a:ext>
              </a:extLst>
            </p:cNvPr>
            <p:cNvGrpSpPr/>
            <p:nvPr/>
          </p:nvGrpSpPr>
          <p:grpSpPr>
            <a:xfrm>
              <a:off x="1609181" y="3886200"/>
              <a:ext cx="219619" cy="572893"/>
              <a:chOff x="1741664" y="1918076"/>
              <a:chExt cx="219619" cy="572893"/>
            </a:xfrm>
            <a:effectLst/>
          </p:grpSpPr>
          <p:sp>
            <p:nvSpPr>
              <p:cNvPr id="60" name="Rectangle 59">
                <a:extLst>
                  <a:ext uri="{FF2B5EF4-FFF2-40B4-BE49-F238E27FC236}">
                    <a16:creationId xmlns:a16="http://schemas.microsoft.com/office/drawing/2014/main" id="{F1F7F3BA-091B-4B37-BC53-3115C1DCA952}"/>
                  </a:ext>
                </a:extLst>
              </p:cNvPr>
              <p:cNvSpPr/>
              <p:nvPr/>
            </p:nvSpPr>
            <p:spPr>
              <a:xfrm>
                <a:off x="1741664" y="1918076"/>
                <a:ext cx="219619" cy="572893"/>
              </a:xfrm>
              <a:prstGeom prst="rect">
                <a:avLst/>
              </a:prstGeom>
              <a:solidFill>
                <a:schemeClr val="bg1"/>
              </a:solidFill>
              <a:ln>
                <a:solidFill>
                  <a:srgbClr val="000000"/>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cxnSp>
            <p:nvCxnSpPr>
              <p:cNvPr id="61" name="Straight Connector 60">
                <a:extLst>
                  <a:ext uri="{FF2B5EF4-FFF2-40B4-BE49-F238E27FC236}">
                    <a16:creationId xmlns:a16="http://schemas.microsoft.com/office/drawing/2014/main" id="{CE713468-0A75-453C-A041-FB0156AE1547}"/>
                  </a:ext>
                </a:extLst>
              </p:cNvPr>
              <p:cNvCxnSpPr/>
              <p:nvPr/>
            </p:nvCxnSpPr>
            <p:spPr>
              <a:xfrm>
                <a:off x="1741664" y="2061299"/>
                <a:ext cx="219619"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62" name="Straight Connector 61">
                <a:extLst>
                  <a:ext uri="{FF2B5EF4-FFF2-40B4-BE49-F238E27FC236}">
                    <a16:creationId xmlns:a16="http://schemas.microsoft.com/office/drawing/2014/main" id="{BE64D1AC-B3E5-4926-8F54-4F8B3C4A2AEC}"/>
                  </a:ext>
                </a:extLst>
              </p:cNvPr>
              <p:cNvCxnSpPr/>
              <p:nvPr/>
            </p:nvCxnSpPr>
            <p:spPr>
              <a:xfrm>
                <a:off x="1741664" y="2204522"/>
                <a:ext cx="219619"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63" name="Straight Connector 62">
                <a:extLst>
                  <a:ext uri="{FF2B5EF4-FFF2-40B4-BE49-F238E27FC236}">
                    <a16:creationId xmlns:a16="http://schemas.microsoft.com/office/drawing/2014/main" id="{4CCCD352-D7B4-4DAF-83A8-95DB47D7F816}"/>
                  </a:ext>
                </a:extLst>
              </p:cNvPr>
              <p:cNvCxnSpPr/>
              <p:nvPr/>
            </p:nvCxnSpPr>
            <p:spPr>
              <a:xfrm>
                <a:off x="1741664" y="2347745"/>
                <a:ext cx="219619"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grpSp>
        <p:grpSp>
          <p:nvGrpSpPr>
            <p:cNvPr id="45" name="Group 44">
              <a:extLst>
                <a:ext uri="{FF2B5EF4-FFF2-40B4-BE49-F238E27FC236}">
                  <a16:creationId xmlns:a16="http://schemas.microsoft.com/office/drawing/2014/main" id="{ED645B92-D4D7-45DB-87DD-1F4C47C2FC32}"/>
                </a:ext>
              </a:extLst>
            </p:cNvPr>
            <p:cNvGrpSpPr/>
            <p:nvPr/>
          </p:nvGrpSpPr>
          <p:grpSpPr>
            <a:xfrm>
              <a:off x="1913981" y="3886200"/>
              <a:ext cx="219619" cy="572893"/>
              <a:chOff x="1741664" y="1918076"/>
              <a:chExt cx="219619" cy="572893"/>
            </a:xfrm>
            <a:solidFill>
              <a:srgbClr val="FFC000"/>
            </a:solidFill>
            <a:effectLst/>
          </p:grpSpPr>
          <p:sp>
            <p:nvSpPr>
              <p:cNvPr id="56" name="Rectangle 55">
                <a:extLst>
                  <a:ext uri="{FF2B5EF4-FFF2-40B4-BE49-F238E27FC236}">
                    <a16:creationId xmlns:a16="http://schemas.microsoft.com/office/drawing/2014/main" id="{78185A0C-3F22-4BEA-A13F-F0B3C65A9711}"/>
                  </a:ext>
                </a:extLst>
              </p:cNvPr>
              <p:cNvSpPr/>
              <p:nvPr/>
            </p:nvSpPr>
            <p:spPr>
              <a:xfrm>
                <a:off x="1741664" y="1918076"/>
                <a:ext cx="219619" cy="572893"/>
              </a:xfrm>
              <a:prstGeom prst="rect">
                <a:avLst/>
              </a:prstGeom>
              <a:solidFill>
                <a:schemeClr val="bg1"/>
              </a:solidFill>
              <a:ln>
                <a:solidFill>
                  <a:srgbClr val="000000"/>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cxnSp>
            <p:nvCxnSpPr>
              <p:cNvPr id="57" name="Straight Connector 56">
                <a:extLst>
                  <a:ext uri="{FF2B5EF4-FFF2-40B4-BE49-F238E27FC236}">
                    <a16:creationId xmlns:a16="http://schemas.microsoft.com/office/drawing/2014/main" id="{EE6ECED8-E4ED-4BEA-852C-70AF471CE87C}"/>
                  </a:ext>
                </a:extLst>
              </p:cNvPr>
              <p:cNvCxnSpPr/>
              <p:nvPr/>
            </p:nvCxnSpPr>
            <p:spPr>
              <a:xfrm>
                <a:off x="1741664" y="2061299"/>
                <a:ext cx="219619" cy="0"/>
              </a:xfrm>
              <a:prstGeom prst="line">
                <a:avLst/>
              </a:prstGeom>
              <a:grpFill/>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0C0524AD-31CD-4F28-BF9B-56F85F3E9A2A}"/>
                  </a:ext>
                </a:extLst>
              </p:cNvPr>
              <p:cNvCxnSpPr/>
              <p:nvPr/>
            </p:nvCxnSpPr>
            <p:spPr>
              <a:xfrm>
                <a:off x="1741664" y="2204522"/>
                <a:ext cx="219619" cy="0"/>
              </a:xfrm>
              <a:prstGeom prst="line">
                <a:avLst/>
              </a:prstGeom>
              <a:grpFill/>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59" name="Straight Connector 58">
                <a:extLst>
                  <a:ext uri="{FF2B5EF4-FFF2-40B4-BE49-F238E27FC236}">
                    <a16:creationId xmlns:a16="http://schemas.microsoft.com/office/drawing/2014/main" id="{808AE248-689E-4275-9656-2DC533141D41}"/>
                  </a:ext>
                </a:extLst>
              </p:cNvPr>
              <p:cNvCxnSpPr/>
              <p:nvPr/>
            </p:nvCxnSpPr>
            <p:spPr>
              <a:xfrm>
                <a:off x="1741664" y="2347745"/>
                <a:ext cx="219619" cy="0"/>
              </a:xfrm>
              <a:prstGeom prst="line">
                <a:avLst/>
              </a:prstGeom>
              <a:grpFill/>
              <a:ln>
                <a:solidFill>
                  <a:srgbClr val="000000"/>
                </a:solidFill>
              </a:ln>
            </p:spPr>
            <p:style>
              <a:lnRef idx="2">
                <a:schemeClr val="accent1"/>
              </a:lnRef>
              <a:fillRef idx="0">
                <a:schemeClr val="accent1"/>
              </a:fillRef>
              <a:effectRef idx="1">
                <a:schemeClr val="accent1"/>
              </a:effectRef>
              <a:fontRef idx="minor">
                <a:schemeClr val="tx1"/>
              </a:fontRef>
            </p:style>
          </p:cxnSp>
        </p:grpSp>
        <p:grpSp>
          <p:nvGrpSpPr>
            <p:cNvPr id="46" name="Group 45">
              <a:extLst>
                <a:ext uri="{FF2B5EF4-FFF2-40B4-BE49-F238E27FC236}">
                  <a16:creationId xmlns:a16="http://schemas.microsoft.com/office/drawing/2014/main" id="{C65DFC59-A4BE-4D27-93F4-14E6949D34C8}"/>
                </a:ext>
              </a:extLst>
            </p:cNvPr>
            <p:cNvGrpSpPr/>
            <p:nvPr/>
          </p:nvGrpSpPr>
          <p:grpSpPr>
            <a:xfrm>
              <a:off x="2218781" y="3886200"/>
              <a:ext cx="219619" cy="572893"/>
              <a:chOff x="1741664" y="1918076"/>
              <a:chExt cx="219619" cy="572893"/>
            </a:xfrm>
            <a:effectLst/>
          </p:grpSpPr>
          <p:sp>
            <p:nvSpPr>
              <p:cNvPr id="52" name="Rectangle 51">
                <a:extLst>
                  <a:ext uri="{FF2B5EF4-FFF2-40B4-BE49-F238E27FC236}">
                    <a16:creationId xmlns:a16="http://schemas.microsoft.com/office/drawing/2014/main" id="{1DFC518E-3D2F-4B5E-8FBC-752DE95FBC06}"/>
                  </a:ext>
                </a:extLst>
              </p:cNvPr>
              <p:cNvSpPr/>
              <p:nvPr/>
            </p:nvSpPr>
            <p:spPr>
              <a:xfrm>
                <a:off x="1741664" y="1918076"/>
                <a:ext cx="219619" cy="572893"/>
              </a:xfrm>
              <a:prstGeom prst="rect">
                <a:avLst/>
              </a:prstGeom>
              <a:solidFill>
                <a:schemeClr val="bg1"/>
              </a:solidFill>
              <a:ln>
                <a:solidFill>
                  <a:srgbClr val="000000"/>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cxnSp>
            <p:nvCxnSpPr>
              <p:cNvPr id="53" name="Straight Connector 52">
                <a:extLst>
                  <a:ext uri="{FF2B5EF4-FFF2-40B4-BE49-F238E27FC236}">
                    <a16:creationId xmlns:a16="http://schemas.microsoft.com/office/drawing/2014/main" id="{5CA26562-F186-450E-9D63-EAED1BFA5DB2}"/>
                  </a:ext>
                </a:extLst>
              </p:cNvPr>
              <p:cNvCxnSpPr/>
              <p:nvPr/>
            </p:nvCxnSpPr>
            <p:spPr>
              <a:xfrm>
                <a:off x="1741664" y="2061299"/>
                <a:ext cx="219619"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54" name="Straight Connector 53">
                <a:extLst>
                  <a:ext uri="{FF2B5EF4-FFF2-40B4-BE49-F238E27FC236}">
                    <a16:creationId xmlns:a16="http://schemas.microsoft.com/office/drawing/2014/main" id="{A78ADCF0-5C07-441D-9307-388FFB2EB4C0}"/>
                  </a:ext>
                </a:extLst>
              </p:cNvPr>
              <p:cNvCxnSpPr/>
              <p:nvPr/>
            </p:nvCxnSpPr>
            <p:spPr>
              <a:xfrm>
                <a:off x="1741664" y="2204522"/>
                <a:ext cx="219619"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55" name="Straight Connector 54">
                <a:extLst>
                  <a:ext uri="{FF2B5EF4-FFF2-40B4-BE49-F238E27FC236}">
                    <a16:creationId xmlns:a16="http://schemas.microsoft.com/office/drawing/2014/main" id="{B0B5310C-8B6E-4504-A34A-77853A5C5747}"/>
                  </a:ext>
                </a:extLst>
              </p:cNvPr>
              <p:cNvCxnSpPr/>
              <p:nvPr/>
            </p:nvCxnSpPr>
            <p:spPr>
              <a:xfrm>
                <a:off x="1741664" y="2347745"/>
                <a:ext cx="219619"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grpSp>
        <p:sp>
          <p:nvSpPr>
            <p:cNvPr id="47" name="Rectangle 46">
              <a:extLst>
                <a:ext uri="{FF2B5EF4-FFF2-40B4-BE49-F238E27FC236}">
                  <a16:creationId xmlns:a16="http://schemas.microsoft.com/office/drawing/2014/main" id="{8E15DAC0-9427-4DB1-B92A-256D740CD9A6}"/>
                </a:ext>
              </a:extLst>
            </p:cNvPr>
            <p:cNvSpPr/>
            <p:nvPr/>
          </p:nvSpPr>
          <p:spPr>
            <a:xfrm>
              <a:off x="1314690" y="5034616"/>
              <a:ext cx="1136410" cy="304800"/>
            </a:xfrm>
            <a:prstGeom prst="rect">
              <a:avLst/>
            </a:prstGeom>
            <a:solidFill>
              <a:srgbClr val="FFFFFF"/>
            </a:solidFill>
            <a:ln>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000000"/>
                </a:solidFill>
              </a:endParaRPr>
            </a:p>
          </p:txBody>
        </p:sp>
        <p:sp>
          <p:nvSpPr>
            <p:cNvPr id="48" name="Rectangle 47">
              <a:extLst>
                <a:ext uri="{FF2B5EF4-FFF2-40B4-BE49-F238E27FC236}">
                  <a16:creationId xmlns:a16="http://schemas.microsoft.com/office/drawing/2014/main" id="{0F24DD02-27B6-4884-A533-B783B28EF1CB}"/>
                </a:ext>
              </a:extLst>
            </p:cNvPr>
            <p:cNvSpPr/>
            <p:nvPr/>
          </p:nvSpPr>
          <p:spPr>
            <a:xfrm>
              <a:off x="1314689" y="4617544"/>
              <a:ext cx="219619" cy="276975"/>
            </a:xfrm>
            <a:prstGeom prst="rect">
              <a:avLst/>
            </a:prstGeom>
            <a:solidFill>
              <a:srgbClr val="E9D7D3"/>
            </a:solidFill>
            <a:ln>
              <a:solidFill>
                <a:srgbClr val="FF66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rgbClr val="000000"/>
                  </a:solidFill>
                </a:rPr>
                <a:t>T</a:t>
              </a:r>
            </a:p>
          </p:txBody>
        </p:sp>
        <p:sp>
          <p:nvSpPr>
            <p:cNvPr id="49" name="Rectangle 48">
              <a:extLst>
                <a:ext uri="{FF2B5EF4-FFF2-40B4-BE49-F238E27FC236}">
                  <a16:creationId xmlns:a16="http://schemas.microsoft.com/office/drawing/2014/main" id="{16F5D239-669D-41F3-A097-78F55D066858}"/>
                </a:ext>
              </a:extLst>
            </p:cNvPr>
            <p:cNvSpPr/>
            <p:nvPr/>
          </p:nvSpPr>
          <p:spPr>
            <a:xfrm>
              <a:off x="1620286" y="4617544"/>
              <a:ext cx="219619" cy="276975"/>
            </a:xfrm>
            <a:prstGeom prst="rect">
              <a:avLst/>
            </a:prstGeom>
            <a:solidFill>
              <a:srgbClr val="E9D7D3"/>
            </a:solidFill>
            <a:ln>
              <a:solidFill>
                <a:srgbClr val="FF66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rgbClr val="000000"/>
                  </a:solidFill>
                </a:rPr>
                <a:t>T</a:t>
              </a:r>
            </a:p>
          </p:txBody>
        </p:sp>
        <p:sp>
          <p:nvSpPr>
            <p:cNvPr id="50" name="Rectangle 49">
              <a:extLst>
                <a:ext uri="{FF2B5EF4-FFF2-40B4-BE49-F238E27FC236}">
                  <a16:creationId xmlns:a16="http://schemas.microsoft.com/office/drawing/2014/main" id="{40A88817-94A5-4606-B6FE-053FDD048F3F}"/>
                </a:ext>
              </a:extLst>
            </p:cNvPr>
            <p:cNvSpPr/>
            <p:nvPr/>
          </p:nvSpPr>
          <p:spPr>
            <a:xfrm>
              <a:off x="1925883" y="4617544"/>
              <a:ext cx="219619" cy="276975"/>
            </a:xfrm>
            <a:prstGeom prst="rect">
              <a:avLst/>
            </a:prstGeom>
            <a:solidFill>
              <a:srgbClr val="E9D7D3"/>
            </a:solidFill>
            <a:ln>
              <a:solidFill>
                <a:srgbClr val="FF66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rgbClr val="000000"/>
                  </a:solidFill>
                </a:rPr>
                <a:t>T</a:t>
              </a:r>
            </a:p>
          </p:txBody>
        </p:sp>
        <p:sp>
          <p:nvSpPr>
            <p:cNvPr id="51" name="Rectangle 50">
              <a:extLst>
                <a:ext uri="{FF2B5EF4-FFF2-40B4-BE49-F238E27FC236}">
                  <a16:creationId xmlns:a16="http://schemas.microsoft.com/office/drawing/2014/main" id="{461BBFFE-C418-4B64-B921-395FD2AF0C85}"/>
                </a:ext>
              </a:extLst>
            </p:cNvPr>
            <p:cNvSpPr/>
            <p:nvPr/>
          </p:nvSpPr>
          <p:spPr>
            <a:xfrm>
              <a:off x="2231480" y="4617544"/>
              <a:ext cx="219619" cy="276975"/>
            </a:xfrm>
            <a:prstGeom prst="rect">
              <a:avLst/>
            </a:prstGeom>
            <a:solidFill>
              <a:srgbClr val="E9D7D3"/>
            </a:solidFill>
            <a:ln>
              <a:solidFill>
                <a:srgbClr val="FF66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rgbClr val="000000"/>
                  </a:solidFill>
                </a:rPr>
                <a:t>T</a:t>
              </a:r>
            </a:p>
          </p:txBody>
        </p:sp>
      </p:grpSp>
      <p:grpSp>
        <p:nvGrpSpPr>
          <p:cNvPr id="68" name="Group 67">
            <a:extLst>
              <a:ext uri="{FF2B5EF4-FFF2-40B4-BE49-F238E27FC236}">
                <a16:creationId xmlns:a16="http://schemas.microsoft.com/office/drawing/2014/main" id="{0AF877EC-273B-46EF-B481-0FD402783F57}"/>
              </a:ext>
            </a:extLst>
          </p:cNvPr>
          <p:cNvGrpSpPr/>
          <p:nvPr/>
        </p:nvGrpSpPr>
        <p:grpSpPr>
          <a:xfrm>
            <a:off x="7525595" y="3972365"/>
            <a:ext cx="1035243" cy="1247151"/>
            <a:chOff x="1295400" y="3886200"/>
            <a:chExt cx="1155700" cy="1453216"/>
          </a:xfrm>
        </p:grpSpPr>
        <p:grpSp>
          <p:nvGrpSpPr>
            <p:cNvPr id="69" name="Group 68">
              <a:extLst>
                <a:ext uri="{FF2B5EF4-FFF2-40B4-BE49-F238E27FC236}">
                  <a16:creationId xmlns:a16="http://schemas.microsoft.com/office/drawing/2014/main" id="{276C0C09-EB74-4461-A9C4-44F347736B43}"/>
                </a:ext>
              </a:extLst>
            </p:cNvPr>
            <p:cNvGrpSpPr/>
            <p:nvPr/>
          </p:nvGrpSpPr>
          <p:grpSpPr>
            <a:xfrm>
              <a:off x="1295400" y="3886200"/>
              <a:ext cx="219619" cy="572893"/>
              <a:chOff x="1741664" y="1918076"/>
              <a:chExt cx="219619" cy="572893"/>
            </a:xfrm>
            <a:effectLst/>
          </p:grpSpPr>
          <p:sp>
            <p:nvSpPr>
              <p:cNvPr id="90" name="Rectangle 89">
                <a:extLst>
                  <a:ext uri="{FF2B5EF4-FFF2-40B4-BE49-F238E27FC236}">
                    <a16:creationId xmlns:a16="http://schemas.microsoft.com/office/drawing/2014/main" id="{6EEFB7E3-9377-4693-B6B8-2C98FDA356E6}"/>
                  </a:ext>
                </a:extLst>
              </p:cNvPr>
              <p:cNvSpPr/>
              <p:nvPr/>
            </p:nvSpPr>
            <p:spPr>
              <a:xfrm>
                <a:off x="1741664" y="1918076"/>
                <a:ext cx="219619" cy="572893"/>
              </a:xfrm>
              <a:prstGeom prst="rect">
                <a:avLst/>
              </a:prstGeom>
              <a:solidFill>
                <a:srgbClr val="00B0F0"/>
              </a:solidFill>
              <a:ln>
                <a:solidFill>
                  <a:srgbClr val="000000"/>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cxnSp>
            <p:nvCxnSpPr>
              <p:cNvPr id="91" name="Straight Connector 90">
                <a:extLst>
                  <a:ext uri="{FF2B5EF4-FFF2-40B4-BE49-F238E27FC236}">
                    <a16:creationId xmlns:a16="http://schemas.microsoft.com/office/drawing/2014/main" id="{C38477D5-FD60-45C6-B6FF-A2A4929EB809}"/>
                  </a:ext>
                </a:extLst>
              </p:cNvPr>
              <p:cNvCxnSpPr/>
              <p:nvPr/>
            </p:nvCxnSpPr>
            <p:spPr>
              <a:xfrm>
                <a:off x="1741664" y="2061299"/>
                <a:ext cx="219619"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92" name="Straight Connector 91">
                <a:extLst>
                  <a:ext uri="{FF2B5EF4-FFF2-40B4-BE49-F238E27FC236}">
                    <a16:creationId xmlns:a16="http://schemas.microsoft.com/office/drawing/2014/main" id="{A6D2D441-757E-44F9-BD04-AFEA5556F192}"/>
                  </a:ext>
                </a:extLst>
              </p:cNvPr>
              <p:cNvCxnSpPr/>
              <p:nvPr/>
            </p:nvCxnSpPr>
            <p:spPr>
              <a:xfrm>
                <a:off x="1741664" y="2204522"/>
                <a:ext cx="219619"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93" name="Straight Connector 92">
                <a:extLst>
                  <a:ext uri="{FF2B5EF4-FFF2-40B4-BE49-F238E27FC236}">
                    <a16:creationId xmlns:a16="http://schemas.microsoft.com/office/drawing/2014/main" id="{FEA6AD64-92BB-4052-BA42-48193A7E680F}"/>
                  </a:ext>
                </a:extLst>
              </p:cNvPr>
              <p:cNvCxnSpPr/>
              <p:nvPr/>
            </p:nvCxnSpPr>
            <p:spPr>
              <a:xfrm>
                <a:off x="1741664" y="2347745"/>
                <a:ext cx="219619"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grpSp>
        <p:grpSp>
          <p:nvGrpSpPr>
            <p:cNvPr id="70" name="Group 69">
              <a:extLst>
                <a:ext uri="{FF2B5EF4-FFF2-40B4-BE49-F238E27FC236}">
                  <a16:creationId xmlns:a16="http://schemas.microsoft.com/office/drawing/2014/main" id="{C32EBDDF-2E81-4BC9-B16B-6EE13DD94B7B}"/>
                </a:ext>
              </a:extLst>
            </p:cNvPr>
            <p:cNvGrpSpPr/>
            <p:nvPr/>
          </p:nvGrpSpPr>
          <p:grpSpPr>
            <a:xfrm>
              <a:off x="1609181" y="3886200"/>
              <a:ext cx="219619" cy="572893"/>
              <a:chOff x="1741664" y="1918076"/>
              <a:chExt cx="219619" cy="572893"/>
            </a:xfrm>
            <a:effectLst/>
          </p:grpSpPr>
          <p:sp>
            <p:nvSpPr>
              <p:cNvPr id="86" name="Rectangle 85">
                <a:extLst>
                  <a:ext uri="{FF2B5EF4-FFF2-40B4-BE49-F238E27FC236}">
                    <a16:creationId xmlns:a16="http://schemas.microsoft.com/office/drawing/2014/main" id="{823BCD12-8179-469E-8442-1EFD89AD009B}"/>
                  </a:ext>
                </a:extLst>
              </p:cNvPr>
              <p:cNvSpPr/>
              <p:nvPr/>
            </p:nvSpPr>
            <p:spPr>
              <a:xfrm>
                <a:off x="1741664" y="1918076"/>
                <a:ext cx="219619" cy="572893"/>
              </a:xfrm>
              <a:prstGeom prst="rect">
                <a:avLst/>
              </a:prstGeom>
              <a:solidFill>
                <a:schemeClr val="bg1"/>
              </a:solidFill>
              <a:ln>
                <a:solidFill>
                  <a:srgbClr val="000000"/>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cxnSp>
            <p:nvCxnSpPr>
              <p:cNvPr id="87" name="Straight Connector 86">
                <a:extLst>
                  <a:ext uri="{FF2B5EF4-FFF2-40B4-BE49-F238E27FC236}">
                    <a16:creationId xmlns:a16="http://schemas.microsoft.com/office/drawing/2014/main" id="{AC7DCF23-2D9B-4BBA-87DF-F75732A16E0A}"/>
                  </a:ext>
                </a:extLst>
              </p:cNvPr>
              <p:cNvCxnSpPr/>
              <p:nvPr/>
            </p:nvCxnSpPr>
            <p:spPr>
              <a:xfrm>
                <a:off x="1741664" y="2061299"/>
                <a:ext cx="219619"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88" name="Straight Connector 87">
                <a:extLst>
                  <a:ext uri="{FF2B5EF4-FFF2-40B4-BE49-F238E27FC236}">
                    <a16:creationId xmlns:a16="http://schemas.microsoft.com/office/drawing/2014/main" id="{A1AF92BD-10ED-49D5-94AB-688D9C8365B5}"/>
                  </a:ext>
                </a:extLst>
              </p:cNvPr>
              <p:cNvCxnSpPr/>
              <p:nvPr/>
            </p:nvCxnSpPr>
            <p:spPr>
              <a:xfrm>
                <a:off x="1741664" y="2204522"/>
                <a:ext cx="219619"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89" name="Straight Connector 88">
                <a:extLst>
                  <a:ext uri="{FF2B5EF4-FFF2-40B4-BE49-F238E27FC236}">
                    <a16:creationId xmlns:a16="http://schemas.microsoft.com/office/drawing/2014/main" id="{7339CFB2-8488-4B8C-AECC-F7E0513953DA}"/>
                  </a:ext>
                </a:extLst>
              </p:cNvPr>
              <p:cNvCxnSpPr/>
              <p:nvPr/>
            </p:nvCxnSpPr>
            <p:spPr>
              <a:xfrm>
                <a:off x="1741664" y="2347745"/>
                <a:ext cx="219619"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grpSp>
        <p:grpSp>
          <p:nvGrpSpPr>
            <p:cNvPr id="71" name="Group 70">
              <a:extLst>
                <a:ext uri="{FF2B5EF4-FFF2-40B4-BE49-F238E27FC236}">
                  <a16:creationId xmlns:a16="http://schemas.microsoft.com/office/drawing/2014/main" id="{B7835821-B238-4181-8FDA-D387F07CEEC3}"/>
                </a:ext>
              </a:extLst>
            </p:cNvPr>
            <p:cNvGrpSpPr/>
            <p:nvPr/>
          </p:nvGrpSpPr>
          <p:grpSpPr>
            <a:xfrm>
              <a:off x="1913981" y="3886200"/>
              <a:ext cx="219619" cy="572893"/>
              <a:chOff x="1741664" y="1918076"/>
              <a:chExt cx="219619" cy="572893"/>
            </a:xfrm>
            <a:solidFill>
              <a:srgbClr val="FFC000"/>
            </a:solidFill>
            <a:effectLst/>
          </p:grpSpPr>
          <p:sp>
            <p:nvSpPr>
              <p:cNvPr id="82" name="Rectangle 81">
                <a:extLst>
                  <a:ext uri="{FF2B5EF4-FFF2-40B4-BE49-F238E27FC236}">
                    <a16:creationId xmlns:a16="http://schemas.microsoft.com/office/drawing/2014/main" id="{F7F568F8-36BA-4411-869C-3B0BC9370CAE}"/>
                  </a:ext>
                </a:extLst>
              </p:cNvPr>
              <p:cNvSpPr/>
              <p:nvPr/>
            </p:nvSpPr>
            <p:spPr>
              <a:xfrm>
                <a:off x="1741664" y="1918076"/>
                <a:ext cx="219619" cy="572893"/>
              </a:xfrm>
              <a:prstGeom prst="rect">
                <a:avLst/>
              </a:prstGeom>
              <a:solidFill>
                <a:schemeClr val="bg1"/>
              </a:solidFill>
              <a:ln>
                <a:solidFill>
                  <a:srgbClr val="000000"/>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cxnSp>
            <p:nvCxnSpPr>
              <p:cNvPr id="83" name="Straight Connector 82">
                <a:extLst>
                  <a:ext uri="{FF2B5EF4-FFF2-40B4-BE49-F238E27FC236}">
                    <a16:creationId xmlns:a16="http://schemas.microsoft.com/office/drawing/2014/main" id="{5E85DB35-E88B-4D04-AE66-A26DDC6F8F33}"/>
                  </a:ext>
                </a:extLst>
              </p:cNvPr>
              <p:cNvCxnSpPr/>
              <p:nvPr/>
            </p:nvCxnSpPr>
            <p:spPr>
              <a:xfrm>
                <a:off x="1741664" y="2061299"/>
                <a:ext cx="219619" cy="0"/>
              </a:xfrm>
              <a:prstGeom prst="line">
                <a:avLst/>
              </a:prstGeom>
              <a:grpFill/>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84" name="Straight Connector 83">
                <a:extLst>
                  <a:ext uri="{FF2B5EF4-FFF2-40B4-BE49-F238E27FC236}">
                    <a16:creationId xmlns:a16="http://schemas.microsoft.com/office/drawing/2014/main" id="{817F47BA-781C-42CA-889E-29DDFC13BFA5}"/>
                  </a:ext>
                </a:extLst>
              </p:cNvPr>
              <p:cNvCxnSpPr/>
              <p:nvPr/>
            </p:nvCxnSpPr>
            <p:spPr>
              <a:xfrm>
                <a:off x="1741664" y="2204522"/>
                <a:ext cx="219619" cy="0"/>
              </a:xfrm>
              <a:prstGeom prst="line">
                <a:avLst/>
              </a:prstGeom>
              <a:grpFill/>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9F4D417F-40C2-4D07-9261-9099B74AA669}"/>
                  </a:ext>
                </a:extLst>
              </p:cNvPr>
              <p:cNvCxnSpPr/>
              <p:nvPr/>
            </p:nvCxnSpPr>
            <p:spPr>
              <a:xfrm>
                <a:off x="1741664" y="2347745"/>
                <a:ext cx="219619" cy="0"/>
              </a:xfrm>
              <a:prstGeom prst="line">
                <a:avLst/>
              </a:prstGeom>
              <a:grpFill/>
              <a:ln>
                <a:solidFill>
                  <a:srgbClr val="000000"/>
                </a:solidFill>
              </a:ln>
            </p:spPr>
            <p:style>
              <a:lnRef idx="2">
                <a:schemeClr val="accent1"/>
              </a:lnRef>
              <a:fillRef idx="0">
                <a:schemeClr val="accent1"/>
              </a:fillRef>
              <a:effectRef idx="1">
                <a:schemeClr val="accent1"/>
              </a:effectRef>
              <a:fontRef idx="minor">
                <a:schemeClr val="tx1"/>
              </a:fontRef>
            </p:style>
          </p:cxnSp>
        </p:grpSp>
        <p:grpSp>
          <p:nvGrpSpPr>
            <p:cNvPr id="72" name="Group 71">
              <a:extLst>
                <a:ext uri="{FF2B5EF4-FFF2-40B4-BE49-F238E27FC236}">
                  <a16:creationId xmlns:a16="http://schemas.microsoft.com/office/drawing/2014/main" id="{9050316C-F372-4626-B6FC-01BDDC9DDA65}"/>
                </a:ext>
              </a:extLst>
            </p:cNvPr>
            <p:cNvGrpSpPr/>
            <p:nvPr/>
          </p:nvGrpSpPr>
          <p:grpSpPr>
            <a:xfrm>
              <a:off x="2218781" y="3886200"/>
              <a:ext cx="219619" cy="572893"/>
              <a:chOff x="1741664" y="1918076"/>
              <a:chExt cx="219619" cy="572893"/>
            </a:xfrm>
            <a:effectLst/>
          </p:grpSpPr>
          <p:sp>
            <p:nvSpPr>
              <p:cNvPr id="78" name="Rectangle 77">
                <a:extLst>
                  <a:ext uri="{FF2B5EF4-FFF2-40B4-BE49-F238E27FC236}">
                    <a16:creationId xmlns:a16="http://schemas.microsoft.com/office/drawing/2014/main" id="{28A44944-396E-43DD-9BA6-C3B590AE4ACE}"/>
                  </a:ext>
                </a:extLst>
              </p:cNvPr>
              <p:cNvSpPr/>
              <p:nvPr/>
            </p:nvSpPr>
            <p:spPr>
              <a:xfrm>
                <a:off x="1741664" y="1918076"/>
                <a:ext cx="219619" cy="572893"/>
              </a:xfrm>
              <a:prstGeom prst="rect">
                <a:avLst/>
              </a:prstGeom>
              <a:solidFill>
                <a:schemeClr val="bg1"/>
              </a:solidFill>
              <a:ln>
                <a:solidFill>
                  <a:srgbClr val="000000"/>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cxnSp>
            <p:nvCxnSpPr>
              <p:cNvPr id="79" name="Straight Connector 78">
                <a:extLst>
                  <a:ext uri="{FF2B5EF4-FFF2-40B4-BE49-F238E27FC236}">
                    <a16:creationId xmlns:a16="http://schemas.microsoft.com/office/drawing/2014/main" id="{9ABEBF35-D453-45D1-9FD7-19504A170796}"/>
                  </a:ext>
                </a:extLst>
              </p:cNvPr>
              <p:cNvCxnSpPr/>
              <p:nvPr/>
            </p:nvCxnSpPr>
            <p:spPr>
              <a:xfrm>
                <a:off x="1741664" y="2061299"/>
                <a:ext cx="219619"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80" name="Straight Connector 79">
                <a:extLst>
                  <a:ext uri="{FF2B5EF4-FFF2-40B4-BE49-F238E27FC236}">
                    <a16:creationId xmlns:a16="http://schemas.microsoft.com/office/drawing/2014/main" id="{FACF066E-E3FA-4884-AB09-907DB8F7CDB2}"/>
                  </a:ext>
                </a:extLst>
              </p:cNvPr>
              <p:cNvCxnSpPr/>
              <p:nvPr/>
            </p:nvCxnSpPr>
            <p:spPr>
              <a:xfrm>
                <a:off x="1741664" y="2204522"/>
                <a:ext cx="219619"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81" name="Straight Connector 80">
                <a:extLst>
                  <a:ext uri="{FF2B5EF4-FFF2-40B4-BE49-F238E27FC236}">
                    <a16:creationId xmlns:a16="http://schemas.microsoft.com/office/drawing/2014/main" id="{B467503F-1312-4337-86DD-60AB34736FA1}"/>
                  </a:ext>
                </a:extLst>
              </p:cNvPr>
              <p:cNvCxnSpPr/>
              <p:nvPr/>
            </p:nvCxnSpPr>
            <p:spPr>
              <a:xfrm>
                <a:off x="1741664" y="2347745"/>
                <a:ext cx="219619"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grpSp>
        <p:sp>
          <p:nvSpPr>
            <p:cNvPr id="73" name="Rectangle 72">
              <a:extLst>
                <a:ext uri="{FF2B5EF4-FFF2-40B4-BE49-F238E27FC236}">
                  <a16:creationId xmlns:a16="http://schemas.microsoft.com/office/drawing/2014/main" id="{FE15FE65-C771-4E3C-B486-B9B9F9A75175}"/>
                </a:ext>
              </a:extLst>
            </p:cNvPr>
            <p:cNvSpPr/>
            <p:nvPr/>
          </p:nvSpPr>
          <p:spPr>
            <a:xfrm>
              <a:off x="1314690" y="5034616"/>
              <a:ext cx="1136410" cy="304800"/>
            </a:xfrm>
            <a:prstGeom prst="rect">
              <a:avLst/>
            </a:prstGeom>
            <a:solidFill>
              <a:srgbClr val="FFFFFF"/>
            </a:solidFill>
            <a:ln>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000000"/>
                </a:solidFill>
              </a:endParaRPr>
            </a:p>
          </p:txBody>
        </p:sp>
        <p:sp>
          <p:nvSpPr>
            <p:cNvPr id="74" name="Rectangle 73">
              <a:extLst>
                <a:ext uri="{FF2B5EF4-FFF2-40B4-BE49-F238E27FC236}">
                  <a16:creationId xmlns:a16="http://schemas.microsoft.com/office/drawing/2014/main" id="{E672F876-2788-4A28-86A7-CD16DAFFB5BB}"/>
                </a:ext>
              </a:extLst>
            </p:cNvPr>
            <p:cNvSpPr/>
            <p:nvPr/>
          </p:nvSpPr>
          <p:spPr>
            <a:xfrm>
              <a:off x="1314689" y="4617544"/>
              <a:ext cx="219619" cy="276975"/>
            </a:xfrm>
            <a:prstGeom prst="rect">
              <a:avLst/>
            </a:prstGeom>
            <a:solidFill>
              <a:srgbClr val="E9D7D3"/>
            </a:solidFill>
            <a:ln>
              <a:solidFill>
                <a:srgbClr val="FF66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rgbClr val="000000"/>
                  </a:solidFill>
                </a:rPr>
                <a:t>T</a:t>
              </a:r>
            </a:p>
          </p:txBody>
        </p:sp>
        <p:sp>
          <p:nvSpPr>
            <p:cNvPr id="75" name="Rectangle 74">
              <a:extLst>
                <a:ext uri="{FF2B5EF4-FFF2-40B4-BE49-F238E27FC236}">
                  <a16:creationId xmlns:a16="http://schemas.microsoft.com/office/drawing/2014/main" id="{E147FDF6-761A-4744-AE0E-BCE8EE845566}"/>
                </a:ext>
              </a:extLst>
            </p:cNvPr>
            <p:cNvSpPr/>
            <p:nvPr/>
          </p:nvSpPr>
          <p:spPr>
            <a:xfrm>
              <a:off x="1620286" y="4617544"/>
              <a:ext cx="219619" cy="276975"/>
            </a:xfrm>
            <a:prstGeom prst="rect">
              <a:avLst/>
            </a:prstGeom>
            <a:solidFill>
              <a:srgbClr val="E9D7D3"/>
            </a:solidFill>
            <a:ln>
              <a:solidFill>
                <a:srgbClr val="FF66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rgbClr val="000000"/>
                  </a:solidFill>
                </a:rPr>
                <a:t>T</a:t>
              </a:r>
            </a:p>
          </p:txBody>
        </p:sp>
        <p:sp>
          <p:nvSpPr>
            <p:cNvPr id="76" name="Rectangle 75">
              <a:extLst>
                <a:ext uri="{FF2B5EF4-FFF2-40B4-BE49-F238E27FC236}">
                  <a16:creationId xmlns:a16="http://schemas.microsoft.com/office/drawing/2014/main" id="{93D92970-5D78-4AFC-BE67-7FE54EFF1986}"/>
                </a:ext>
              </a:extLst>
            </p:cNvPr>
            <p:cNvSpPr/>
            <p:nvPr/>
          </p:nvSpPr>
          <p:spPr>
            <a:xfrm>
              <a:off x="1925883" y="4617544"/>
              <a:ext cx="219619" cy="276975"/>
            </a:xfrm>
            <a:prstGeom prst="rect">
              <a:avLst/>
            </a:prstGeom>
            <a:solidFill>
              <a:srgbClr val="E9D7D3"/>
            </a:solidFill>
            <a:ln>
              <a:solidFill>
                <a:srgbClr val="FF66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rgbClr val="000000"/>
                  </a:solidFill>
                </a:rPr>
                <a:t>T</a:t>
              </a:r>
            </a:p>
          </p:txBody>
        </p:sp>
        <p:sp>
          <p:nvSpPr>
            <p:cNvPr id="77" name="Rectangle 76">
              <a:extLst>
                <a:ext uri="{FF2B5EF4-FFF2-40B4-BE49-F238E27FC236}">
                  <a16:creationId xmlns:a16="http://schemas.microsoft.com/office/drawing/2014/main" id="{955CFE39-1BB8-454E-AE63-C2BE813C614C}"/>
                </a:ext>
              </a:extLst>
            </p:cNvPr>
            <p:cNvSpPr/>
            <p:nvPr/>
          </p:nvSpPr>
          <p:spPr>
            <a:xfrm>
              <a:off x="2231480" y="4617544"/>
              <a:ext cx="219619" cy="276975"/>
            </a:xfrm>
            <a:prstGeom prst="rect">
              <a:avLst/>
            </a:prstGeom>
            <a:solidFill>
              <a:srgbClr val="E9D7D3"/>
            </a:solidFill>
            <a:ln>
              <a:solidFill>
                <a:srgbClr val="FF66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rgbClr val="000000"/>
                  </a:solidFill>
                </a:rPr>
                <a:t>T</a:t>
              </a:r>
            </a:p>
          </p:txBody>
        </p:sp>
      </p:grpSp>
      <p:sp>
        <p:nvSpPr>
          <p:cNvPr id="94" name="TextBox 93">
            <a:extLst>
              <a:ext uri="{FF2B5EF4-FFF2-40B4-BE49-F238E27FC236}">
                <a16:creationId xmlns:a16="http://schemas.microsoft.com/office/drawing/2014/main" id="{F7F405A5-D209-46BE-AAB3-B52B040E075C}"/>
              </a:ext>
            </a:extLst>
          </p:cNvPr>
          <p:cNvSpPr txBox="1"/>
          <p:nvPr/>
        </p:nvSpPr>
        <p:spPr>
          <a:xfrm>
            <a:off x="8703608" y="4113516"/>
            <a:ext cx="1007385" cy="536429"/>
          </a:xfrm>
          <a:prstGeom prst="rect">
            <a:avLst/>
          </a:prstGeom>
          <a:noFill/>
        </p:spPr>
        <p:txBody>
          <a:bodyPr wrap="square" rtlCol="0">
            <a:spAutoFit/>
          </a:bodyPr>
          <a:lstStyle/>
          <a:p>
            <a:r>
              <a:rPr lang="en-US" sz="1600" dirty="0">
                <a:solidFill>
                  <a:prstClr val="black"/>
                </a:solidFill>
              </a:rPr>
              <a:t>Shared medium</a:t>
            </a:r>
          </a:p>
        </p:txBody>
      </p:sp>
      <p:sp>
        <p:nvSpPr>
          <p:cNvPr id="95" name="TextBox 94">
            <a:extLst>
              <a:ext uri="{FF2B5EF4-FFF2-40B4-BE49-F238E27FC236}">
                <a16:creationId xmlns:a16="http://schemas.microsoft.com/office/drawing/2014/main" id="{F5AB4308-AB8F-481A-B7E2-43E044DF18DA}"/>
              </a:ext>
            </a:extLst>
          </p:cNvPr>
          <p:cNvSpPr txBox="1"/>
          <p:nvPr/>
        </p:nvSpPr>
        <p:spPr>
          <a:xfrm>
            <a:off x="9963998" y="5230056"/>
            <a:ext cx="990599" cy="370486"/>
          </a:xfrm>
          <a:prstGeom prst="rect">
            <a:avLst/>
          </a:prstGeom>
          <a:noFill/>
        </p:spPr>
        <p:txBody>
          <a:bodyPr wrap="square" rtlCol="0">
            <a:spAutoFit/>
          </a:bodyPr>
          <a:lstStyle/>
          <a:p>
            <a:r>
              <a:rPr lang="en-US" sz="2000">
                <a:solidFill>
                  <a:prstClr val="black"/>
                </a:solidFill>
              </a:rPr>
              <a:t>STA 2</a:t>
            </a:r>
          </a:p>
        </p:txBody>
      </p:sp>
      <p:sp>
        <p:nvSpPr>
          <p:cNvPr id="96" name="TextBox 95">
            <a:extLst>
              <a:ext uri="{FF2B5EF4-FFF2-40B4-BE49-F238E27FC236}">
                <a16:creationId xmlns:a16="http://schemas.microsoft.com/office/drawing/2014/main" id="{19F04C37-5986-484E-A0AC-45DC257F6330}"/>
              </a:ext>
            </a:extLst>
          </p:cNvPr>
          <p:cNvSpPr txBox="1"/>
          <p:nvPr/>
        </p:nvSpPr>
        <p:spPr>
          <a:xfrm>
            <a:off x="8492703" y="2321832"/>
            <a:ext cx="1813877" cy="152991"/>
          </a:xfrm>
          <a:prstGeom prst="rect">
            <a:avLst/>
          </a:prstGeom>
          <a:noFill/>
        </p:spPr>
        <p:txBody>
          <a:bodyPr vert="horz" wrap="square" lIns="0" tIns="0" rIns="0" bIns="0" rtlCol="0">
            <a:spAutoFit/>
          </a:bodyPr>
          <a:lstStyle/>
          <a:p>
            <a:r>
              <a:rPr lang="en-US" sz="1100" dirty="0">
                <a:solidFill>
                  <a:srgbClr val="003C71"/>
                </a:solidFill>
              </a:rPr>
              <a:t>Queues/Traffic Classes</a:t>
            </a:r>
          </a:p>
        </p:txBody>
      </p:sp>
      <p:sp>
        <p:nvSpPr>
          <p:cNvPr id="97" name="Rectangle 96">
            <a:extLst>
              <a:ext uri="{FF2B5EF4-FFF2-40B4-BE49-F238E27FC236}">
                <a16:creationId xmlns:a16="http://schemas.microsoft.com/office/drawing/2014/main" id="{8B54A5FC-C559-449D-B2F0-AC6BE7F266A6}"/>
              </a:ext>
            </a:extLst>
          </p:cNvPr>
          <p:cNvSpPr/>
          <p:nvPr/>
        </p:nvSpPr>
        <p:spPr>
          <a:xfrm>
            <a:off x="8631661" y="2980882"/>
            <a:ext cx="211900" cy="11902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98" name="Rectangle 97">
            <a:extLst>
              <a:ext uri="{FF2B5EF4-FFF2-40B4-BE49-F238E27FC236}">
                <a16:creationId xmlns:a16="http://schemas.microsoft.com/office/drawing/2014/main" id="{897994E9-1779-4FC6-924F-6A0261AB4FB4}"/>
              </a:ext>
            </a:extLst>
          </p:cNvPr>
          <p:cNvSpPr/>
          <p:nvPr/>
        </p:nvSpPr>
        <p:spPr>
          <a:xfrm>
            <a:off x="8662824" y="3226923"/>
            <a:ext cx="196728" cy="237700"/>
          </a:xfrm>
          <a:prstGeom prst="rect">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99" name="Rectangle 98">
            <a:extLst>
              <a:ext uri="{FF2B5EF4-FFF2-40B4-BE49-F238E27FC236}">
                <a16:creationId xmlns:a16="http://schemas.microsoft.com/office/drawing/2014/main" id="{45415498-4DD4-4510-A84C-43EB1434586F}"/>
              </a:ext>
            </a:extLst>
          </p:cNvPr>
          <p:cNvSpPr/>
          <p:nvPr/>
        </p:nvSpPr>
        <p:spPr>
          <a:xfrm>
            <a:off x="8929167" y="3219199"/>
            <a:ext cx="196728" cy="237700"/>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0" name="Rectangle 99">
            <a:extLst>
              <a:ext uri="{FF2B5EF4-FFF2-40B4-BE49-F238E27FC236}">
                <a16:creationId xmlns:a16="http://schemas.microsoft.com/office/drawing/2014/main" id="{04263D4F-2DD6-4CC8-99D4-A2DBCDD88CC3}"/>
              </a:ext>
            </a:extLst>
          </p:cNvPr>
          <p:cNvSpPr/>
          <p:nvPr/>
        </p:nvSpPr>
        <p:spPr>
          <a:xfrm>
            <a:off x="9211835" y="3238495"/>
            <a:ext cx="196728" cy="237700"/>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1" name="Rectangle 100">
            <a:extLst>
              <a:ext uri="{FF2B5EF4-FFF2-40B4-BE49-F238E27FC236}">
                <a16:creationId xmlns:a16="http://schemas.microsoft.com/office/drawing/2014/main" id="{4A87F0B1-62D7-43A2-8ADE-413F087A279F}"/>
              </a:ext>
            </a:extLst>
          </p:cNvPr>
          <p:cNvSpPr/>
          <p:nvPr/>
        </p:nvSpPr>
        <p:spPr>
          <a:xfrm>
            <a:off x="9465281" y="3225811"/>
            <a:ext cx="196728" cy="237700"/>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2" name="Rectangle 101">
            <a:extLst>
              <a:ext uri="{FF2B5EF4-FFF2-40B4-BE49-F238E27FC236}">
                <a16:creationId xmlns:a16="http://schemas.microsoft.com/office/drawing/2014/main" id="{F02B59C1-C4CA-46EA-91FE-162D93B1EAA3}"/>
              </a:ext>
            </a:extLst>
          </p:cNvPr>
          <p:cNvSpPr/>
          <p:nvPr/>
        </p:nvSpPr>
        <p:spPr>
          <a:xfrm>
            <a:off x="10161507" y="4601315"/>
            <a:ext cx="196728" cy="237700"/>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3" name="Rectangle 102">
            <a:extLst>
              <a:ext uri="{FF2B5EF4-FFF2-40B4-BE49-F238E27FC236}">
                <a16:creationId xmlns:a16="http://schemas.microsoft.com/office/drawing/2014/main" id="{7E8F9241-1CB4-458B-91CC-FD1A52261715}"/>
              </a:ext>
            </a:extLst>
          </p:cNvPr>
          <p:cNvSpPr/>
          <p:nvPr/>
        </p:nvSpPr>
        <p:spPr>
          <a:xfrm>
            <a:off x="10444173" y="4612729"/>
            <a:ext cx="196728" cy="237700"/>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4" name="Rectangle 103">
            <a:extLst>
              <a:ext uri="{FF2B5EF4-FFF2-40B4-BE49-F238E27FC236}">
                <a16:creationId xmlns:a16="http://schemas.microsoft.com/office/drawing/2014/main" id="{C67742FA-28CF-4B62-A116-CA82CD97887F}"/>
              </a:ext>
            </a:extLst>
          </p:cNvPr>
          <p:cNvSpPr/>
          <p:nvPr/>
        </p:nvSpPr>
        <p:spPr>
          <a:xfrm>
            <a:off x="10713387" y="4607927"/>
            <a:ext cx="196728" cy="237700"/>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5" name="Rectangle 104">
            <a:extLst>
              <a:ext uri="{FF2B5EF4-FFF2-40B4-BE49-F238E27FC236}">
                <a16:creationId xmlns:a16="http://schemas.microsoft.com/office/drawing/2014/main" id="{5EA2D83E-3D9F-4179-BD37-B3839C3EE620}"/>
              </a:ext>
            </a:extLst>
          </p:cNvPr>
          <p:cNvSpPr/>
          <p:nvPr/>
        </p:nvSpPr>
        <p:spPr>
          <a:xfrm>
            <a:off x="9896683" y="4604710"/>
            <a:ext cx="196728" cy="237700"/>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6" name="Rectangle 105">
            <a:extLst>
              <a:ext uri="{FF2B5EF4-FFF2-40B4-BE49-F238E27FC236}">
                <a16:creationId xmlns:a16="http://schemas.microsoft.com/office/drawing/2014/main" id="{ED1D6D2B-FAA2-41A2-984C-415239007BA4}"/>
              </a:ext>
            </a:extLst>
          </p:cNvPr>
          <p:cNvSpPr/>
          <p:nvPr/>
        </p:nvSpPr>
        <p:spPr>
          <a:xfrm>
            <a:off x="7814329" y="4606878"/>
            <a:ext cx="196728" cy="237700"/>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7" name="Rectangle 106">
            <a:extLst>
              <a:ext uri="{FF2B5EF4-FFF2-40B4-BE49-F238E27FC236}">
                <a16:creationId xmlns:a16="http://schemas.microsoft.com/office/drawing/2014/main" id="{55CF7695-10E8-49FC-BAF7-6F191540957C}"/>
              </a:ext>
            </a:extLst>
          </p:cNvPr>
          <p:cNvSpPr/>
          <p:nvPr/>
        </p:nvSpPr>
        <p:spPr>
          <a:xfrm>
            <a:off x="8096996" y="4618291"/>
            <a:ext cx="196728" cy="237700"/>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8" name="Rectangle 107">
            <a:extLst>
              <a:ext uri="{FF2B5EF4-FFF2-40B4-BE49-F238E27FC236}">
                <a16:creationId xmlns:a16="http://schemas.microsoft.com/office/drawing/2014/main" id="{F1561820-6AAE-425A-884C-70BFB0B7190F}"/>
              </a:ext>
            </a:extLst>
          </p:cNvPr>
          <p:cNvSpPr/>
          <p:nvPr/>
        </p:nvSpPr>
        <p:spPr>
          <a:xfrm>
            <a:off x="8366209" y="4613490"/>
            <a:ext cx="196728" cy="237700"/>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9" name="Rectangle 108">
            <a:extLst>
              <a:ext uri="{FF2B5EF4-FFF2-40B4-BE49-F238E27FC236}">
                <a16:creationId xmlns:a16="http://schemas.microsoft.com/office/drawing/2014/main" id="{18BBB369-411A-4EC7-A008-4A17EC59E5FB}"/>
              </a:ext>
            </a:extLst>
          </p:cNvPr>
          <p:cNvSpPr/>
          <p:nvPr/>
        </p:nvSpPr>
        <p:spPr>
          <a:xfrm>
            <a:off x="7549507" y="4610271"/>
            <a:ext cx="196728" cy="237700"/>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10" name="Oval 109">
            <a:extLst>
              <a:ext uri="{FF2B5EF4-FFF2-40B4-BE49-F238E27FC236}">
                <a16:creationId xmlns:a16="http://schemas.microsoft.com/office/drawing/2014/main" id="{C95CA5F8-C1AA-49A3-893C-32BE38C5A1D3}"/>
              </a:ext>
            </a:extLst>
          </p:cNvPr>
          <p:cNvSpPr/>
          <p:nvPr/>
        </p:nvSpPr>
        <p:spPr bwMode="auto">
          <a:xfrm>
            <a:off x="8309518" y="3690873"/>
            <a:ext cx="1692497" cy="1574127"/>
          </a:xfrm>
          <a:prstGeom prst="ellipse">
            <a:avLst/>
          </a:prstGeom>
          <a:noFill/>
          <a:ln w="5715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1800">
              <a:solidFill>
                <a:prstClr val="white"/>
              </a:solidFill>
            </a:endParaRPr>
          </a:p>
        </p:txBody>
      </p:sp>
      <p:sp>
        <p:nvSpPr>
          <p:cNvPr id="111" name="TextBox 110">
            <a:extLst>
              <a:ext uri="{FF2B5EF4-FFF2-40B4-BE49-F238E27FC236}">
                <a16:creationId xmlns:a16="http://schemas.microsoft.com/office/drawing/2014/main" id="{B1DFB1CF-7360-4C0C-B6F0-8B481C20150D}"/>
              </a:ext>
            </a:extLst>
          </p:cNvPr>
          <p:cNvSpPr txBox="1"/>
          <p:nvPr/>
        </p:nvSpPr>
        <p:spPr>
          <a:xfrm>
            <a:off x="9741046" y="2661768"/>
            <a:ext cx="709511" cy="370486"/>
          </a:xfrm>
          <a:prstGeom prst="rect">
            <a:avLst/>
          </a:prstGeom>
          <a:noFill/>
        </p:spPr>
        <p:txBody>
          <a:bodyPr wrap="square" rtlCol="0">
            <a:spAutoFit/>
          </a:bodyPr>
          <a:lstStyle/>
          <a:p>
            <a:r>
              <a:rPr lang="en-US" sz="2000" dirty="0">
                <a:solidFill>
                  <a:prstClr val="black"/>
                </a:solidFill>
              </a:rPr>
              <a:t>AP</a:t>
            </a:r>
          </a:p>
        </p:txBody>
      </p:sp>
      <p:sp>
        <p:nvSpPr>
          <p:cNvPr id="112" name="TextBox 111">
            <a:extLst>
              <a:ext uri="{FF2B5EF4-FFF2-40B4-BE49-F238E27FC236}">
                <a16:creationId xmlns:a16="http://schemas.microsoft.com/office/drawing/2014/main" id="{47E17CE5-8178-4D46-9BCE-DE847E3FC43E}"/>
              </a:ext>
            </a:extLst>
          </p:cNvPr>
          <p:cNvSpPr txBox="1"/>
          <p:nvPr/>
        </p:nvSpPr>
        <p:spPr>
          <a:xfrm>
            <a:off x="6307779" y="1838248"/>
            <a:ext cx="5768944" cy="2769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0" marR="0" indent="0" algn="ctr" defTabSz="2438338" rtl="0" fontAlgn="auto" latinLnBrk="0" hangingPunct="0">
              <a:lnSpc>
                <a:spcPct val="100000"/>
              </a:lnSpc>
              <a:spcBef>
                <a:spcPts val="0"/>
              </a:spcBef>
              <a:spcAft>
                <a:spcPts val="0"/>
              </a:spcAft>
              <a:buClrTx/>
              <a:buSzTx/>
              <a:buFontTx/>
              <a:buNone/>
              <a:tabLst/>
            </a:pPr>
            <a:r>
              <a:rPr kumimoji="0" lang="en-US" sz="1800" b="1" i="0" u="none" strike="noStrike" cap="none" spc="0" normalizeH="0" baseline="0" dirty="0">
                <a:ln>
                  <a:noFill/>
                </a:ln>
                <a:solidFill>
                  <a:schemeClr val="tx2"/>
                </a:solidFill>
                <a:effectLst/>
                <a:uFillTx/>
                <a:latin typeface="+mn-lt"/>
                <a:ea typeface="+mn-ea"/>
                <a:cs typeface="+mn-cs"/>
                <a:sym typeface="Helvetica Neue"/>
              </a:rPr>
              <a:t>802.1Qbv time-aware scheduling</a:t>
            </a:r>
          </a:p>
        </p:txBody>
      </p:sp>
      <p:sp>
        <p:nvSpPr>
          <p:cNvPr id="113" name="Rectangle 112">
            <a:extLst>
              <a:ext uri="{FF2B5EF4-FFF2-40B4-BE49-F238E27FC236}">
                <a16:creationId xmlns:a16="http://schemas.microsoft.com/office/drawing/2014/main" id="{5C700404-D0C6-4EC7-9093-C3D75C4D1768}"/>
              </a:ext>
            </a:extLst>
          </p:cNvPr>
          <p:cNvSpPr/>
          <p:nvPr/>
        </p:nvSpPr>
        <p:spPr>
          <a:xfrm>
            <a:off x="5902611" y="5731085"/>
            <a:ext cx="6053112" cy="86177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742950" lvl="1" indent="-285750" defTabSz="2438338">
              <a:spcBef>
                <a:spcPts val="0"/>
              </a:spcBef>
              <a:buFont typeface="Arial" panose="020B0604020202020204" pitchFamily="34" charset="0"/>
              <a:buChar char="•"/>
            </a:pPr>
            <a:r>
              <a:rPr lang="en-US" sz="1400" b="1" dirty="0">
                <a:solidFill>
                  <a:schemeClr val="tx2"/>
                </a:solidFill>
              </a:rPr>
              <a:t>A time-aware (</a:t>
            </a:r>
            <a:r>
              <a:rPr lang="en-US" sz="1400" b="1" dirty="0" err="1">
                <a:solidFill>
                  <a:schemeClr val="tx2"/>
                </a:solidFill>
              </a:rPr>
              <a:t>Qbv</a:t>
            </a:r>
            <a:r>
              <a:rPr lang="en-US" sz="1400" b="1" dirty="0">
                <a:solidFill>
                  <a:schemeClr val="tx2"/>
                </a:solidFill>
              </a:rPr>
              <a:t>) scheduler defines when gates open/close to ensure </a:t>
            </a:r>
            <a:r>
              <a:rPr lang="en-US" sz="1400" b="1" dirty="0">
                <a:solidFill>
                  <a:schemeClr val="tx2"/>
                </a:solidFill>
                <a:sym typeface="Wingdings"/>
              </a:rPr>
              <a:t>time-sensitive frames are not delayed by other traffic</a:t>
            </a:r>
          </a:p>
          <a:p>
            <a:pPr marL="742950" lvl="1" indent="-285750" defTabSz="2438338">
              <a:spcBef>
                <a:spcPts val="0"/>
              </a:spcBef>
              <a:buFont typeface="Arial" panose="020B0604020202020204" pitchFamily="34" charset="0"/>
              <a:buChar char="•"/>
            </a:pPr>
            <a:r>
              <a:rPr lang="en-US" sz="1400" b="1" dirty="0">
                <a:solidFill>
                  <a:schemeClr val="tx2"/>
                </a:solidFill>
                <a:sym typeface="Wingdings"/>
              </a:rPr>
              <a:t>Wi-Fi 6 triggered access can be used to provide deterministic latency</a:t>
            </a:r>
          </a:p>
          <a:p>
            <a:pPr marL="742950" lvl="1" indent="-285750" defTabSz="2438338">
              <a:spcBef>
                <a:spcPts val="0"/>
              </a:spcBef>
              <a:buFont typeface="Arial" panose="020B0604020202020204" pitchFamily="34" charset="0"/>
              <a:buChar char="•"/>
            </a:pPr>
            <a:endParaRPr lang="en-US" sz="1400" b="1" dirty="0">
              <a:solidFill>
                <a:schemeClr val="tx2"/>
              </a:solidFill>
            </a:endParaRPr>
          </a:p>
        </p:txBody>
      </p:sp>
      <p:sp>
        <p:nvSpPr>
          <p:cNvPr id="4" name="Date Placeholder 3">
            <a:extLst>
              <a:ext uri="{FF2B5EF4-FFF2-40B4-BE49-F238E27FC236}">
                <a16:creationId xmlns:a16="http://schemas.microsoft.com/office/drawing/2014/main" id="{0A10EDF6-CBF8-43A1-956B-7E23F6FC4D03}"/>
              </a:ext>
            </a:extLst>
          </p:cNvPr>
          <p:cNvSpPr>
            <a:spLocks noGrp="1"/>
          </p:cNvSpPr>
          <p:nvPr>
            <p:ph type="dt" idx="10"/>
          </p:nvPr>
        </p:nvSpPr>
        <p:spPr/>
        <p:txBody>
          <a:bodyPr/>
          <a:lstStyle/>
          <a:p>
            <a:r>
              <a:rPr lang="en-US"/>
              <a:t>January 2022</a:t>
            </a:r>
            <a:endParaRPr lang="en-GB"/>
          </a:p>
        </p:txBody>
      </p:sp>
      <p:sp>
        <p:nvSpPr>
          <p:cNvPr id="5" name="Footer Placeholder 4">
            <a:extLst>
              <a:ext uri="{FF2B5EF4-FFF2-40B4-BE49-F238E27FC236}">
                <a16:creationId xmlns:a16="http://schemas.microsoft.com/office/drawing/2014/main" id="{926389D2-FCD8-4100-ADF9-8464C255E902}"/>
              </a:ext>
            </a:extLst>
          </p:cNvPr>
          <p:cNvSpPr>
            <a:spLocks noGrp="1"/>
          </p:cNvSpPr>
          <p:nvPr>
            <p:ph type="ftr" idx="11"/>
          </p:nvPr>
        </p:nvSpPr>
        <p:spPr/>
        <p:txBody>
          <a:bodyPr/>
          <a:lstStyle/>
          <a:p>
            <a:r>
              <a:rPr lang="en-GB"/>
              <a:t>Dave Cavalcanti, Intel Corporation</a:t>
            </a:r>
          </a:p>
        </p:txBody>
      </p:sp>
      <p:sp>
        <p:nvSpPr>
          <p:cNvPr id="6" name="Slide Number Placeholder 5">
            <a:extLst>
              <a:ext uri="{FF2B5EF4-FFF2-40B4-BE49-F238E27FC236}">
                <a16:creationId xmlns:a16="http://schemas.microsoft.com/office/drawing/2014/main" id="{0045CFB4-99BA-4D09-B37F-B5C8843A16F9}"/>
              </a:ext>
            </a:extLst>
          </p:cNvPr>
          <p:cNvSpPr>
            <a:spLocks noGrp="1"/>
          </p:cNvSpPr>
          <p:nvPr>
            <p:ph type="sldNum" idx="12"/>
          </p:nvPr>
        </p:nvSpPr>
        <p:spPr/>
        <p:txBody>
          <a:bodyPr/>
          <a:lstStyle/>
          <a:p>
            <a:r>
              <a:rPr lang="en-GB"/>
              <a:t>Slide </a:t>
            </a:r>
            <a:fld id="{06B781AF-4CCF-49B0-A572-DE54FBE5D942}" type="slidenum">
              <a:rPr lang="en-GB" smtClean="0"/>
              <a:pPr/>
              <a:t>15</a:t>
            </a:fld>
            <a:endParaRPr lang="en-GB"/>
          </a:p>
        </p:txBody>
      </p:sp>
    </p:spTree>
    <p:extLst>
      <p:ext uri="{BB962C8B-B14F-4D97-AF65-F5344CB8AC3E}">
        <p14:creationId xmlns:p14="http://schemas.microsoft.com/office/powerpoint/2010/main" val="4001847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9"/>
                                        </p:tgtEl>
                                        <p:attrNameLst>
                                          <p:attrName>style.visibility</p:attrName>
                                        </p:attrNameLst>
                                      </p:cBhvr>
                                      <p:to>
                                        <p:strVal val="visible"/>
                                      </p:to>
                                    </p:set>
                                  </p:childTnLst>
                                </p:cTn>
                              </p:par>
                              <p:par>
                                <p:cTn id="29" presetID="42" presetClass="path" presetSubtype="0" accel="50000" decel="50000" fill="hold" grpId="0" nodeType="withEffect">
                                  <p:stCondLst>
                                    <p:cond delay="0"/>
                                  </p:stCondLst>
                                  <p:childTnLst>
                                    <p:animMotion origin="layout" path="M 3.33333E-6 2.96296E-6 L -0.00091 0.42592 " pathEditMode="relative" rAng="0" ptsTypes="AA">
                                      <p:cBhvr>
                                        <p:cTn id="30" dur="2000" fill="hold"/>
                                        <p:tgtEl>
                                          <p:spTgt spid="97"/>
                                        </p:tgtEl>
                                        <p:attrNameLst>
                                          <p:attrName>ppt_x</p:attrName>
                                          <p:attrName>ppt_y</p:attrName>
                                        </p:attrNameLst>
                                      </p:cBhvr>
                                      <p:rCtr x="-52" y="2129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146D74-898E-4486-938E-8F27932B0079}"/>
              </a:ext>
            </a:extLst>
          </p:cNvPr>
          <p:cNvSpPr>
            <a:spLocks noGrp="1"/>
          </p:cNvSpPr>
          <p:nvPr>
            <p:ph type="title"/>
          </p:nvPr>
        </p:nvSpPr>
        <p:spPr/>
        <p:txBody>
          <a:bodyPr/>
          <a:lstStyle/>
          <a:p>
            <a:r>
              <a:rPr lang="en-US" sz="3600" dirty="0"/>
              <a:t>802.1Qbv Scheduling over Wi-Fi 6</a:t>
            </a:r>
          </a:p>
        </p:txBody>
      </p:sp>
      <p:sp>
        <p:nvSpPr>
          <p:cNvPr id="4" name="Text Placeholder 3">
            <a:extLst>
              <a:ext uri="{FF2B5EF4-FFF2-40B4-BE49-F238E27FC236}">
                <a16:creationId xmlns:a16="http://schemas.microsoft.com/office/drawing/2014/main" id="{02913C3B-1E6C-4906-8E01-C8E4DCCE4D02}"/>
              </a:ext>
            </a:extLst>
          </p:cNvPr>
          <p:cNvSpPr>
            <a:spLocks noGrp="1"/>
          </p:cNvSpPr>
          <p:nvPr>
            <p:ph type="body" sz="quarter" idx="4294967295"/>
          </p:nvPr>
        </p:nvSpPr>
        <p:spPr>
          <a:xfrm>
            <a:off x="855096" y="1535976"/>
            <a:ext cx="10972800" cy="4527550"/>
          </a:xfrm>
        </p:spPr>
        <p:txBody>
          <a:bodyPr>
            <a:normAutofit/>
          </a:bodyPr>
          <a:lstStyle/>
          <a:p>
            <a:pPr marL="0" indent="0">
              <a:buNone/>
            </a:pPr>
            <a:r>
              <a:rPr lang="en-US" sz="2000" dirty="0"/>
              <a:t>Schedule configuration: the CNC delivers a schedule to the 802.11ax AP (supporting TSN) </a:t>
            </a:r>
          </a:p>
          <a:p>
            <a:pPr marL="0" indent="0">
              <a:buNone/>
            </a:pPr>
            <a:r>
              <a:rPr lang="en-US" sz="2000" dirty="0"/>
              <a:t>The AP uses the trigger-based mode to deliver the data according to the worst-case latency and  reliability</a:t>
            </a:r>
          </a:p>
        </p:txBody>
      </p:sp>
      <p:sp>
        <p:nvSpPr>
          <p:cNvPr id="5" name="TextBox 4">
            <a:extLst>
              <a:ext uri="{FF2B5EF4-FFF2-40B4-BE49-F238E27FC236}">
                <a16:creationId xmlns:a16="http://schemas.microsoft.com/office/drawing/2014/main" id="{E78224ED-A5FE-4263-8C2E-9D2BDF59082D}"/>
              </a:ext>
            </a:extLst>
          </p:cNvPr>
          <p:cNvSpPr txBox="1"/>
          <p:nvPr/>
        </p:nvSpPr>
        <p:spPr>
          <a:xfrm>
            <a:off x="763007" y="5396131"/>
            <a:ext cx="4419355" cy="1434293"/>
          </a:xfrm>
          <a:prstGeom prst="rect">
            <a:avLst/>
          </a:prstGeom>
          <a:ln w="12700">
            <a:miter lim="400000"/>
          </a:ln>
        </p:spPr>
        <p:txBody>
          <a:bodyPr lIns="0" tIns="0" rIns="0" bIns="0">
            <a:normAutofit/>
          </a:bodyPr>
          <a:lstStyle>
            <a:lvl1pPr defTabSz="609600">
              <a:lnSpc>
                <a:spcPct val="100000"/>
              </a:lnSpc>
              <a:spcBef>
                <a:spcPts val="1200"/>
              </a:spcBef>
              <a:buFont typeface="Wingdings" pitchFamily="2" charset="2"/>
              <a:defRPr>
                <a:solidFill>
                  <a:schemeClr val="bg2"/>
                </a:solidFill>
                <a:latin typeface="Intel Clear Light" panose="020B0404020203020204" pitchFamily="34" charset="0"/>
                <a:ea typeface="Intel Clear Light" panose="020B0404020203020204" pitchFamily="34" charset="0"/>
                <a:cs typeface="Intel Clear Light" panose="020B0404020203020204" pitchFamily="34" charset="0"/>
                <a:sym typeface="Helvetica"/>
              </a:defRPr>
            </a:lvl1pPr>
            <a:lvl2pPr marL="431800" indent="-203200" defTabSz="609600">
              <a:lnSpc>
                <a:spcPct val="100000"/>
              </a:lnSpc>
              <a:spcBef>
                <a:spcPts val="1200"/>
              </a:spcBef>
              <a:buFont typeface="Arial" panose="020B0604020202020204" pitchFamily="34" charset="0"/>
              <a:buChar char="•"/>
              <a:defRPr>
                <a:solidFill>
                  <a:schemeClr val="bg2"/>
                </a:solidFill>
                <a:latin typeface="Intel Clear Light" panose="020B0404020203020204" pitchFamily="34" charset="0"/>
                <a:ea typeface="Intel Clear Light" panose="020B0404020203020204" pitchFamily="34" charset="0"/>
                <a:cs typeface="Intel Clear Light" panose="020B0404020203020204" pitchFamily="34" charset="0"/>
                <a:sym typeface="Helvetica"/>
              </a:defRPr>
            </a:lvl2pPr>
            <a:lvl3pPr marL="686594" indent="-197644" defTabSz="609600">
              <a:lnSpc>
                <a:spcPct val="100000"/>
              </a:lnSpc>
              <a:spcBef>
                <a:spcPts val="1200"/>
              </a:spcBef>
              <a:buFont typeface="Arial" panose="020B0604020202020204" pitchFamily="34" charset="0"/>
              <a:buChar char="•"/>
              <a:defRPr sz="1800">
                <a:solidFill>
                  <a:schemeClr val="bg2"/>
                </a:solidFill>
                <a:latin typeface="Intel Clear Light" panose="020B0404020203020204" pitchFamily="34" charset="0"/>
                <a:ea typeface="Intel Clear Light" panose="020B0404020203020204" pitchFamily="34" charset="0"/>
                <a:cs typeface="Intel Clear Light" panose="020B0404020203020204" pitchFamily="34" charset="0"/>
                <a:sym typeface="Helvetica"/>
              </a:defRPr>
            </a:lvl3pPr>
            <a:lvl4pPr marL="919957" indent="-228600" defTabSz="609600">
              <a:lnSpc>
                <a:spcPct val="100000"/>
              </a:lnSpc>
              <a:spcBef>
                <a:spcPts val="1200"/>
              </a:spcBef>
              <a:buFont typeface="Arial" panose="020B0604020202020204" pitchFamily="34" charset="0"/>
              <a:buChar char="•"/>
              <a:defRPr sz="1800">
                <a:solidFill>
                  <a:schemeClr val="bg2"/>
                </a:solidFill>
                <a:latin typeface="Intel Clear Light" panose="020B0404020203020204" pitchFamily="34" charset="0"/>
                <a:ea typeface="Intel Clear Light" panose="020B0404020203020204" pitchFamily="34" charset="0"/>
                <a:cs typeface="Intel Clear Light" panose="020B0404020203020204" pitchFamily="34" charset="0"/>
                <a:sym typeface="Helvetica"/>
              </a:defRPr>
            </a:lvl4pPr>
            <a:lvl5pPr marL="1148557" indent="-228600" defTabSz="609600">
              <a:lnSpc>
                <a:spcPct val="100000"/>
              </a:lnSpc>
              <a:spcBef>
                <a:spcPts val="1200"/>
              </a:spcBef>
              <a:buFont typeface="Arial" panose="020B0604020202020204" pitchFamily="34" charset="0"/>
              <a:buChar char="•"/>
              <a:defRPr sz="1600">
                <a:solidFill>
                  <a:schemeClr val="bg2"/>
                </a:solidFill>
                <a:latin typeface="Intel Clear Light" panose="020B0404020203020204" pitchFamily="34" charset="0"/>
                <a:ea typeface="Intel Clear Light" panose="020B0404020203020204" pitchFamily="34" charset="0"/>
                <a:cs typeface="Intel Clear Light" panose="020B0404020203020204" pitchFamily="34" charset="0"/>
                <a:sym typeface="Helvetica"/>
              </a:defRPr>
            </a:lvl5pPr>
            <a:lvl6pPr indent="571500" defTabSz="609600">
              <a:spcBef>
                <a:spcPts val="0"/>
              </a:spcBef>
              <a:defRPr sz="1300">
                <a:solidFill>
                  <a:srgbClr val="5E5E5E"/>
                </a:solidFill>
                <a:latin typeface="Helvetica"/>
                <a:ea typeface="Helvetica"/>
                <a:cs typeface="Helvetica"/>
                <a:sym typeface="Helvetica"/>
              </a:defRPr>
            </a:lvl6pPr>
            <a:lvl7pPr indent="685800" defTabSz="609600">
              <a:spcBef>
                <a:spcPts val="0"/>
              </a:spcBef>
              <a:defRPr sz="1300">
                <a:solidFill>
                  <a:srgbClr val="5E5E5E"/>
                </a:solidFill>
                <a:latin typeface="Helvetica"/>
                <a:ea typeface="Helvetica"/>
                <a:cs typeface="Helvetica"/>
                <a:sym typeface="Helvetica"/>
              </a:defRPr>
            </a:lvl7pPr>
            <a:lvl8pPr indent="800100" defTabSz="609600">
              <a:spcBef>
                <a:spcPts val="0"/>
              </a:spcBef>
              <a:defRPr sz="1300">
                <a:solidFill>
                  <a:srgbClr val="5E5E5E"/>
                </a:solidFill>
                <a:latin typeface="Helvetica"/>
                <a:ea typeface="Helvetica"/>
                <a:cs typeface="Helvetica"/>
                <a:sym typeface="Helvetica"/>
              </a:defRPr>
            </a:lvl8pPr>
            <a:lvl9pPr indent="914400" defTabSz="609600">
              <a:spcBef>
                <a:spcPts val="0"/>
              </a:spcBef>
              <a:defRPr sz="1300">
                <a:solidFill>
                  <a:srgbClr val="5E5E5E"/>
                </a:solidFill>
                <a:latin typeface="Helvetica"/>
                <a:ea typeface="Helvetica"/>
                <a:cs typeface="Helvetica"/>
                <a:sym typeface="Helvetica"/>
              </a:defRPr>
            </a:lvl9pPr>
          </a:lstStyle>
          <a:p>
            <a:r>
              <a:rPr lang="en-US" sz="1200" b="1" dirty="0">
                <a:solidFill>
                  <a:schemeClr val="tx1"/>
                </a:solidFill>
              </a:rPr>
              <a:t>Simulation Assumptions:</a:t>
            </a:r>
          </a:p>
          <a:p>
            <a:r>
              <a:rPr lang="en-US" sz="1200" dirty="0">
                <a:solidFill>
                  <a:schemeClr val="tx1"/>
                </a:solidFill>
              </a:rPr>
              <a:t>20 MHz channel, SISO, 100 Bytes packets, Channel model E, STAs randomly distributed in a 50 m radio, latency-optimized scheduling strategy, managed network (no OBSS).</a:t>
            </a:r>
          </a:p>
        </p:txBody>
      </p:sp>
      <p:graphicFrame>
        <p:nvGraphicFramePr>
          <p:cNvPr id="6" name="Chart 5">
            <a:extLst>
              <a:ext uri="{FF2B5EF4-FFF2-40B4-BE49-F238E27FC236}">
                <a16:creationId xmlns:a16="http://schemas.microsoft.com/office/drawing/2014/main" id="{269E5B7E-D9E9-42DB-A00D-99CD47B433E6}"/>
              </a:ext>
            </a:extLst>
          </p:cNvPr>
          <p:cNvGraphicFramePr>
            <a:graphicFrameLocks/>
          </p:cNvGraphicFramePr>
          <p:nvPr/>
        </p:nvGraphicFramePr>
        <p:xfrm>
          <a:off x="5283129" y="3039069"/>
          <a:ext cx="4557697" cy="3411815"/>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C3AAC2FF-AA4A-4464-9D5C-23C0ECA22D73}"/>
              </a:ext>
            </a:extLst>
          </p:cNvPr>
          <p:cNvSpPr txBox="1"/>
          <p:nvPr/>
        </p:nvSpPr>
        <p:spPr>
          <a:xfrm>
            <a:off x="4250780" y="2633722"/>
            <a:ext cx="6920753" cy="2769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0" marR="0" indent="0" algn="l" defTabSz="2438338" rtl="0" fontAlgn="auto" latinLnBrk="0" hangingPunct="0">
              <a:lnSpc>
                <a:spcPct val="100000"/>
              </a:lnSpc>
              <a:spcBef>
                <a:spcPts val="0"/>
              </a:spcBef>
              <a:spcAft>
                <a:spcPts val="0"/>
              </a:spcAft>
              <a:buClrTx/>
              <a:buSzTx/>
              <a:buFontTx/>
              <a:buNone/>
              <a:tabLst/>
            </a:pPr>
            <a:r>
              <a:rPr kumimoji="0" lang="en-US" sz="1800" b="0" i="0" u="none" strike="noStrike" cap="none" spc="0" normalizeH="0" baseline="0">
                <a:ln>
                  <a:noFill/>
                </a:ln>
                <a:solidFill>
                  <a:schemeClr val="tx2"/>
                </a:solidFill>
                <a:effectLst/>
                <a:uFillTx/>
                <a:latin typeface="+mn-lt"/>
                <a:ea typeface="+mn-ea"/>
                <a:cs typeface="+mn-cs"/>
                <a:sym typeface="Helvetica Neue"/>
              </a:rPr>
              <a:t>Low latency/high reliability and capacity tradeoffs can be achieved </a:t>
            </a:r>
          </a:p>
        </p:txBody>
      </p:sp>
      <p:pic>
        <p:nvPicPr>
          <p:cNvPr id="3" name="Picture 2">
            <a:extLst>
              <a:ext uri="{FF2B5EF4-FFF2-40B4-BE49-F238E27FC236}">
                <a16:creationId xmlns:a16="http://schemas.microsoft.com/office/drawing/2014/main" id="{9B153200-D199-46D4-BC15-F1333BDC562F}"/>
              </a:ext>
            </a:extLst>
          </p:cNvPr>
          <p:cNvPicPr>
            <a:picLocks noChangeAspect="1"/>
          </p:cNvPicPr>
          <p:nvPr/>
        </p:nvPicPr>
        <p:blipFill>
          <a:blip r:embed="rId3"/>
          <a:stretch>
            <a:fillRect/>
          </a:stretch>
        </p:blipFill>
        <p:spPr>
          <a:xfrm>
            <a:off x="835337" y="2772221"/>
            <a:ext cx="3314676" cy="2573182"/>
          </a:xfrm>
          <a:prstGeom prst="rect">
            <a:avLst/>
          </a:prstGeom>
        </p:spPr>
      </p:pic>
      <p:sp>
        <p:nvSpPr>
          <p:cNvPr id="8" name="TextBox 7">
            <a:extLst>
              <a:ext uri="{FF2B5EF4-FFF2-40B4-BE49-F238E27FC236}">
                <a16:creationId xmlns:a16="http://schemas.microsoft.com/office/drawing/2014/main" id="{655DA97D-6FEE-4379-8162-E2E00EC30537}"/>
              </a:ext>
            </a:extLst>
          </p:cNvPr>
          <p:cNvSpPr txBox="1"/>
          <p:nvPr/>
        </p:nvSpPr>
        <p:spPr>
          <a:xfrm>
            <a:off x="6712604" y="3439495"/>
            <a:ext cx="2415540" cy="307777"/>
          </a:xfrm>
          <a:prstGeom prst="rect">
            <a:avLst/>
          </a:prstGeom>
          <a:noFill/>
        </p:spPr>
        <p:txBody>
          <a:bodyPr wrap="square" rtlCol="0">
            <a:spAutoFit/>
          </a:bodyPr>
          <a:lstStyle/>
          <a:p>
            <a:r>
              <a:rPr lang="en-US" sz="1400" dirty="0"/>
              <a:t>(Simulation Results)</a:t>
            </a:r>
          </a:p>
        </p:txBody>
      </p:sp>
      <p:sp>
        <p:nvSpPr>
          <p:cNvPr id="9" name="Date Placeholder 8">
            <a:extLst>
              <a:ext uri="{FF2B5EF4-FFF2-40B4-BE49-F238E27FC236}">
                <a16:creationId xmlns:a16="http://schemas.microsoft.com/office/drawing/2014/main" id="{35F45688-E4F0-4174-8147-73AB6127FD19}"/>
              </a:ext>
            </a:extLst>
          </p:cNvPr>
          <p:cNvSpPr>
            <a:spLocks noGrp="1"/>
          </p:cNvSpPr>
          <p:nvPr>
            <p:ph type="dt" idx="10"/>
          </p:nvPr>
        </p:nvSpPr>
        <p:spPr/>
        <p:txBody>
          <a:bodyPr/>
          <a:lstStyle/>
          <a:p>
            <a:r>
              <a:rPr lang="en-US"/>
              <a:t>January 2022</a:t>
            </a:r>
            <a:endParaRPr lang="en-GB"/>
          </a:p>
        </p:txBody>
      </p:sp>
      <p:sp>
        <p:nvSpPr>
          <p:cNvPr id="10" name="Footer Placeholder 9">
            <a:extLst>
              <a:ext uri="{FF2B5EF4-FFF2-40B4-BE49-F238E27FC236}">
                <a16:creationId xmlns:a16="http://schemas.microsoft.com/office/drawing/2014/main" id="{D6DD33DA-042E-4E53-A79A-BD90B1BFF061}"/>
              </a:ext>
            </a:extLst>
          </p:cNvPr>
          <p:cNvSpPr>
            <a:spLocks noGrp="1"/>
          </p:cNvSpPr>
          <p:nvPr>
            <p:ph type="ftr" idx="11"/>
          </p:nvPr>
        </p:nvSpPr>
        <p:spPr/>
        <p:txBody>
          <a:bodyPr/>
          <a:lstStyle/>
          <a:p>
            <a:r>
              <a:rPr lang="en-GB"/>
              <a:t>Dave Cavalcanti, Intel Corporation</a:t>
            </a:r>
          </a:p>
        </p:txBody>
      </p:sp>
      <p:sp>
        <p:nvSpPr>
          <p:cNvPr id="11" name="Slide Number Placeholder 10">
            <a:extLst>
              <a:ext uri="{FF2B5EF4-FFF2-40B4-BE49-F238E27FC236}">
                <a16:creationId xmlns:a16="http://schemas.microsoft.com/office/drawing/2014/main" id="{EF28DC9F-766F-4B65-BFA3-D66FDFC13BFB}"/>
              </a:ext>
            </a:extLst>
          </p:cNvPr>
          <p:cNvSpPr>
            <a:spLocks noGrp="1"/>
          </p:cNvSpPr>
          <p:nvPr>
            <p:ph type="sldNum" idx="12"/>
          </p:nvPr>
        </p:nvSpPr>
        <p:spPr/>
        <p:txBody>
          <a:bodyPr/>
          <a:lstStyle/>
          <a:p>
            <a:r>
              <a:rPr lang="en-GB"/>
              <a:t>Slide </a:t>
            </a:r>
            <a:fld id="{06B781AF-4CCF-49B0-A572-DE54FBE5D942}" type="slidenum">
              <a:rPr lang="en-GB" smtClean="0"/>
              <a:pPr/>
              <a:t>16</a:t>
            </a:fld>
            <a:endParaRPr lang="en-GB"/>
          </a:p>
        </p:txBody>
      </p:sp>
    </p:spTree>
    <p:extLst>
      <p:ext uri="{BB962C8B-B14F-4D97-AF65-F5344CB8AC3E}">
        <p14:creationId xmlns:p14="http://schemas.microsoft.com/office/powerpoint/2010/main" val="1082428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Picture 2">
            <a:extLst>
              <a:ext uri="{FF2B5EF4-FFF2-40B4-BE49-F238E27FC236}">
                <a16:creationId xmlns:a16="http://schemas.microsoft.com/office/drawing/2014/main" id="{2AC957C2-3EE5-4A50-8B59-EE20A2E842C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72237" y="4103863"/>
            <a:ext cx="524772" cy="385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95" name="Straight Connector 80">
            <a:extLst>
              <a:ext uri="{FF2B5EF4-FFF2-40B4-BE49-F238E27FC236}">
                <a16:creationId xmlns:a16="http://schemas.microsoft.com/office/drawing/2014/main" id="{2788865C-4158-4359-9598-65B92FFFDDCC}"/>
              </a:ext>
            </a:extLst>
          </p:cNvPr>
          <p:cNvCxnSpPr>
            <a:cxnSpLocks/>
          </p:cNvCxnSpPr>
          <p:nvPr/>
        </p:nvCxnSpPr>
        <p:spPr>
          <a:xfrm flipH="1" flipV="1">
            <a:off x="6125210" y="3959357"/>
            <a:ext cx="563996" cy="393636"/>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97" name="Straight Connector 80">
            <a:extLst>
              <a:ext uri="{FF2B5EF4-FFF2-40B4-BE49-F238E27FC236}">
                <a16:creationId xmlns:a16="http://schemas.microsoft.com/office/drawing/2014/main" id="{076C100F-E696-4637-A761-0857C0F9D5F5}"/>
              </a:ext>
            </a:extLst>
          </p:cNvPr>
          <p:cNvCxnSpPr>
            <a:cxnSpLocks/>
          </p:cNvCxnSpPr>
          <p:nvPr/>
        </p:nvCxnSpPr>
        <p:spPr>
          <a:xfrm flipV="1">
            <a:off x="5476819" y="3949879"/>
            <a:ext cx="631081" cy="379321"/>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63" name="Straight Connector 62">
            <a:extLst>
              <a:ext uri="{FF2B5EF4-FFF2-40B4-BE49-F238E27FC236}">
                <a16:creationId xmlns:a16="http://schemas.microsoft.com/office/drawing/2014/main" id="{E1267664-259D-4848-80A4-E20B54EF1411}"/>
              </a:ext>
            </a:extLst>
          </p:cNvPr>
          <p:cNvCxnSpPr>
            <a:cxnSpLocks/>
            <a:stCxn id="58" idx="0"/>
            <a:endCxn id="20" idx="3"/>
          </p:cNvCxnSpPr>
          <p:nvPr/>
        </p:nvCxnSpPr>
        <p:spPr>
          <a:xfrm flipH="1" flipV="1">
            <a:off x="6528203" y="1705049"/>
            <a:ext cx="1658731" cy="2851571"/>
          </a:xfrm>
          <a:prstGeom prst="line">
            <a:avLst/>
          </a:prstGeom>
          <a:ln w="19050">
            <a:solidFill>
              <a:srgbClr val="C00000"/>
            </a:solidFill>
            <a:prstDash val="dashDot"/>
            <a:headEnd type="triangl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52" name="Straight Connector 51">
            <a:extLst>
              <a:ext uri="{FF2B5EF4-FFF2-40B4-BE49-F238E27FC236}">
                <a16:creationId xmlns:a16="http://schemas.microsoft.com/office/drawing/2014/main" id="{5887FB4A-0527-478F-940A-9EC3C3661CBD}"/>
              </a:ext>
            </a:extLst>
          </p:cNvPr>
          <p:cNvCxnSpPr>
            <a:cxnSpLocks/>
            <a:stCxn id="15" idx="0"/>
            <a:endCxn id="20" idx="1"/>
          </p:cNvCxnSpPr>
          <p:nvPr/>
        </p:nvCxnSpPr>
        <p:spPr>
          <a:xfrm flipV="1">
            <a:off x="4198416" y="1705049"/>
            <a:ext cx="1413983" cy="2872823"/>
          </a:xfrm>
          <a:prstGeom prst="line">
            <a:avLst/>
          </a:prstGeom>
          <a:ln w="19050">
            <a:solidFill>
              <a:srgbClr val="C00000"/>
            </a:solidFill>
            <a:prstDash val="dashDot"/>
            <a:headEnd type="triangl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10" name="Rectangle 9">
            <a:extLst>
              <a:ext uri="{FF2B5EF4-FFF2-40B4-BE49-F238E27FC236}">
                <a16:creationId xmlns:a16="http://schemas.microsoft.com/office/drawing/2014/main" id="{6314067F-DEB7-44FF-8E4F-EC8485440654}"/>
              </a:ext>
            </a:extLst>
          </p:cNvPr>
          <p:cNvSpPr/>
          <p:nvPr/>
        </p:nvSpPr>
        <p:spPr bwMode="auto">
          <a:xfrm>
            <a:off x="5287282" y="2105473"/>
            <a:ext cx="1787287" cy="526316"/>
          </a:xfrm>
          <a:prstGeom prst="rect">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49251"/>
            <a:endParaRPr lang="en-US" sz="3200"/>
          </a:p>
        </p:txBody>
      </p:sp>
      <p:sp>
        <p:nvSpPr>
          <p:cNvPr id="74" name="Rectangle 73">
            <a:extLst>
              <a:ext uri="{FF2B5EF4-FFF2-40B4-BE49-F238E27FC236}">
                <a16:creationId xmlns:a16="http://schemas.microsoft.com/office/drawing/2014/main" id="{AA5066F1-3BA9-4664-BC78-8DEB1D7519AB}"/>
              </a:ext>
            </a:extLst>
          </p:cNvPr>
          <p:cNvSpPr/>
          <p:nvPr/>
        </p:nvSpPr>
        <p:spPr>
          <a:xfrm>
            <a:off x="1526990" y="2824715"/>
            <a:ext cx="9301253" cy="1026395"/>
          </a:xfrm>
          <a:prstGeom prst="rect">
            <a:avLst/>
          </a:prstGeom>
          <a:solidFill>
            <a:schemeClr val="bg1">
              <a:lumMod val="75000"/>
              <a:alpha val="0"/>
            </a:schemeClr>
          </a:solidFill>
          <a:ln w="15875">
            <a:solidFill>
              <a:schemeClr val="bg1">
                <a:lumMod val="65000"/>
                <a:alpha val="99000"/>
              </a:schemeClr>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4" name="Title 3">
            <a:extLst>
              <a:ext uri="{FF2B5EF4-FFF2-40B4-BE49-F238E27FC236}">
                <a16:creationId xmlns:a16="http://schemas.microsoft.com/office/drawing/2014/main" id="{C44F950C-3915-4BD1-8FE0-44006C9018B7}"/>
              </a:ext>
            </a:extLst>
          </p:cNvPr>
          <p:cNvSpPr>
            <a:spLocks noGrp="1"/>
          </p:cNvSpPr>
          <p:nvPr>
            <p:ph type="title"/>
          </p:nvPr>
        </p:nvSpPr>
        <p:spPr>
          <a:xfrm>
            <a:off x="585328" y="423445"/>
            <a:ext cx="10969943" cy="1053419"/>
          </a:xfrm>
        </p:spPr>
        <p:txBody>
          <a:bodyPr wrap="square" anchor="ctr">
            <a:normAutofit/>
          </a:bodyPr>
          <a:lstStyle/>
          <a:p>
            <a:r>
              <a:rPr lang="en-US" sz="3600" dirty="0"/>
              <a:t>Network Configuration &amp; Management</a:t>
            </a:r>
          </a:p>
        </p:txBody>
      </p:sp>
      <p:sp>
        <p:nvSpPr>
          <p:cNvPr id="9" name="TextBox 8">
            <a:extLst>
              <a:ext uri="{FF2B5EF4-FFF2-40B4-BE49-F238E27FC236}">
                <a16:creationId xmlns:a16="http://schemas.microsoft.com/office/drawing/2014/main" id="{233816A5-116A-48F2-BA64-2EF0C7FDCA92}"/>
              </a:ext>
            </a:extLst>
          </p:cNvPr>
          <p:cNvSpPr txBox="1"/>
          <p:nvPr/>
        </p:nvSpPr>
        <p:spPr>
          <a:xfrm>
            <a:off x="186313" y="3624143"/>
            <a:ext cx="3129739" cy="2585323"/>
          </a:xfrm>
          <a:prstGeom prst="rect">
            <a:avLst/>
          </a:prstGeom>
          <a:noFill/>
        </p:spPr>
        <p:txBody>
          <a:bodyPr wrap="square" rtlCol="0">
            <a:spAutoFit/>
          </a:bodyPr>
          <a:lstStyle/>
          <a:p>
            <a:r>
              <a:rPr lang="en-US" sz="1800" b="1" dirty="0"/>
              <a:t>(3) Hybrid Model</a:t>
            </a:r>
          </a:p>
          <a:p>
            <a:pPr marL="342891" indent="-342891">
              <a:buFont typeface="Wingdings" pitchFamily="2" charset="2"/>
              <a:buChar char="§"/>
            </a:pPr>
            <a:r>
              <a:rPr lang="en-US" sz="1600" dirty="0"/>
              <a:t>WTSN domain can be physical or logical</a:t>
            </a:r>
          </a:p>
          <a:p>
            <a:pPr marL="342891" indent="-342891">
              <a:buFont typeface="Wingdings" pitchFamily="2" charset="2"/>
              <a:buChar char="§"/>
            </a:pPr>
            <a:r>
              <a:rPr lang="en-US" sz="1600" dirty="0"/>
              <a:t>CNC is aware of WTSN domain via WTSN-CS (Configuration and Scheduling)</a:t>
            </a:r>
          </a:p>
          <a:p>
            <a:pPr marL="342891" indent="-342891">
              <a:buFont typeface="Wingdings" pitchFamily="2" charset="2"/>
              <a:buChar char="§"/>
            </a:pPr>
            <a:r>
              <a:rPr lang="en-US" sz="1600" dirty="0"/>
              <a:t>The CNC can discover wireless-specific parameters and manage/configure end-to-end TSN resources</a:t>
            </a:r>
            <a:endParaRPr lang="en-US" sz="1800" dirty="0"/>
          </a:p>
        </p:txBody>
      </p:sp>
      <p:sp>
        <p:nvSpPr>
          <p:cNvPr id="16" name="Rectangle 15">
            <a:extLst>
              <a:ext uri="{FF2B5EF4-FFF2-40B4-BE49-F238E27FC236}">
                <a16:creationId xmlns:a16="http://schemas.microsoft.com/office/drawing/2014/main" id="{58D2ECC4-F4E3-4C45-89D0-1A7BD8896ED6}"/>
              </a:ext>
            </a:extLst>
          </p:cNvPr>
          <p:cNvSpPr/>
          <p:nvPr/>
        </p:nvSpPr>
        <p:spPr>
          <a:xfrm>
            <a:off x="5715309" y="1479424"/>
            <a:ext cx="915807" cy="231073"/>
          </a:xfrm>
          <a:prstGeom prst="rect">
            <a:avLst/>
          </a:prstGeom>
          <a:solidFill>
            <a:schemeClr val="accent1">
              <a:lumMod val="20000"/>
              <a:lumOff val="8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solidFill>
                <a:schemeClr val="tx1"/>
              </a:solidFill>
            </a:endParaRPr>
          </a:p>
        </p:txBody>
      </p:sp>
      <p:sp>
        <p:nvSpPr>
          <p:cNvPr id="17" name="Rectangle 16">
            <a:extLst>
              <a:ext uri="{FF2B5EF4-FFF2-40B4-BE49-F238E27FC236}">
                <a16:creationId xmlns:a16="http://schemas.microsoft.com/office/drawing/2014/main" id="{673E00EA-0328-4689-A1CF-C755E1212738}"/>
              </a:ext>
            </a:extLst>
          </p:cNvPr>
          <p:cNvSpPr/>
          <p:nvPr/>
        </p:nvSpPr>
        <p:spPr>
          <a:xfrm>
            <a:off x="5663876" y="1531559"/>
            <a:ext cx="915807" cy="231073"/>
          </a:xfrm>
          <a:prstGeom prst="rect">
            <a:avLst/>
          </a:prstGeom>
          <a:solidFill>
            <a:schemeClr val="accent1">
              <a:lumMod val="20000"/>
              <a:lumOff val="8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solidFill>
                <a:schemeClr val="tx1"/>
              </a:solidFill>
            </a:endParaRPr>
          </a:p>
        </p:txBody>
      </p:sp>
      <p:sp>
        <p:nvSpPr>
          <p:cNvPr id="18" name="Rectangle 17">
            <a:extLst>
              <a:ext uri="{FF2B5EF4-FFF2-40B4-BE49-F238E27FC236}">
                <a16:creationId xmlns:a16="http://schemas.microsoft.com/office/drawing/2014/main" id="{5439083A-B9B2-4E32-A8A0-1AC717B9F495}"/>
              </a:ext>
            </a:extLst>
          </p:cNvPr>
          <p:cNvSpPr/>
          <p:nvPr/>
        </p:nvSpPr>
        <p:spPr>
          <a:xfrm>
            <a:off x="2446568" y="3356010"/>
            <a:ext cx="724137" cy="417997"/>
          </a:xfrm>
          <a:prstGeom prst="rect">
            <a:avLst/>
          </a:prstGeom>
          <a:solidFill>
            <a:srgbClr val="D9DADF"/>
          </a:solidFill>
          <a:ln>
            <a:solidFill>
              <a:srgbClr val="7030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7030A0"/>
              </a:solidFill>
            </a:endParaRPr>
          </a:p>
        </p:txBody>
      </p:sp>
      <p:sp>
        <p:nvSpPr>
          <p:cNvPr id="19" name="Rectangle 18">
            <a:extLst>
              <a:ext uri="{FF2B5EF4-FFF2-40B4-BE49-F238E27FC236}">
                <a16:creationId xmlns:a16="http://schemas.microsoft.com/office/drawing/2014/main" id="{DBC4A52C-9865-49DD-ADCE-A206BED4E9B2}"/>
              </a:ext>
            </a:extLst>
          </p:cNvPr>
          <p:cNvSpPr/>
          <p:nvPr/>
        </p:nvSpPr>
        <p:spPr>
          <a:xfrm>
            <a:off x="2608751" y="3219716"/>
            <a:ext cx="724137" cy="417997"/>
          </a:xfrm>
          <a:prstGeom prst="rect">
            <a:avLst/>
          </a:prstGeom>
          <a:solidFill>
            <a:srgbClr val="D9DADF"/>
          </a:solidFill>
          <a:ln>
            <a:solidFill>
              <a:srgbClr val="7030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7030A0"/>
              </a:solidFill>
            </a:endParaRPr>
          </a:p>
        </p:txBody>
      </p:sp>
      <p:sp>
        <p:nvSpPr>
          <p:cNvPr id="20" name="Rectangle 19">
            <a:extLst>
              <a:ext uri="{FF2B5EF4-FFF2-40B4-BE49-F238E27FC236}">
                <a16:creationId xmlns:a16="http://schemas.microsoft.com/office/drawing/2014/main" id="{86B0E3E2-4EF9-49E4-930C-F84D33E14B63}"/>
              </a:ext>
            </a:extLst>
          </p:cNvPr>
          <p:cNvSpPr/>
          <p:nvPr/>
        </p:nvSpPr>
        <p:spPr>
          <a:xfrm>
            <a:off x="5612397" y="1589512"/>
            <a:ext cx="915807" cy="231073"/>
          </a:xfrm>
          <a:prstGeom prst="rect">
            <a:avLst/>
          </a:prstGeom>
          <a:solidFill>
            <a:schemeClr val="accent1">
              <a:lumMod val="20000"/>
              <a:lumOff val="8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a:solidFill>
                  <a:schemeClr val="tx1"/>
                </a:solidFill>
              </a:rPr>
              <a:t>CUC</a:t>
            </a:r>
          </a:p>
        </p:txBody>
      </p:sp>
      <p:sp>
        <p:nvSpPr>
          <p:cNvPr id="21" name="Rectangle 20">
            <a:extLst>
              <a:ext uri="{FF2B5EF4-FFF2-40B4-BE49-F238E27FC236}">
                <a16:creationId xmlns:a16="http://schemas.microsoft.com/office/drawing/2014/main" id="{1CDE7CA2-2AAA-4098-B144-89E026F8CDD7}"/>
              </a:ext>
            </a:extLst>
          </p:cNvPr>
          <p:cNvSpPr/>
          <p:nvPr/>
        </p:nvSpPr>
        <p:spPr>
          <a:xfrm>
            <a:off x="5402625" y="2287813"/>
            <a:ext cx="700653" cy="316925"/>
          </a:xfrm>
          <a:prstGeom prst="rect">
            <a:avLst/>
          </a:prstGeom>
          <a:solidFill>
            <a:schemeClr val="accent1">
              <a:lumMod val="20000"/>
              <a:lumOff val="80000"/>
            </a:schemeClr>
          </a:solidFill>
          <a:ln w="19050">
            <a:solidFill>
              <a:schemeClr val="tx1"/>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solidFill>
                  <a:schemeClr val="tx1"/>
                </a:solidFill>
              </a:rPr>
              <a:t>TSN-CS</a:t>
            </a:r>
          </a:p>
        </p:txBody>
      </p:sp>
      <p:cxnSp>
        <p:nvCxnSpPr>
          <p:cNvPr id="22" name="Straight Connector 21">
            <a:extLst>
              <a:ext uri="{FF2B5EF4-FFF2-40B4-BE49-F238E27FC236}">
                <a16:creationId xmlns:a16="http://schemas.microsoft.com/office/drawing/2014/main" id="{FE303DF7-18FC-4BF3-AFD8-0B8127BC3D49}"/>
              </a:ext>
            </a:extLst>
          </p:cNvPr>
          <p:cNvCxnSpPr>
            <a:cxnSpLocks/>
          </p:cNvCxnSpPr>
          <p:nvPr/>
        </p:nvCxnSpPr>
        <p:spPr>
          <a:xfrm>
            <a:off x="5715308" y="3407361"/>
            <a:ext cx="717555" cy="0"/>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61B532D6-D42C-4775-A936-5980AC2DF7D1}"/>
              </a:ext>
            </a:extLst>
          </p:cNvPr>
          <p:cNvCxnSpPr>
            <a:cxnSpLocks/>
          </p:cNvCxnSpPr>
          <p:nvPr/>
        </p:nvCxnSpPr>
        <p:spPr>
          <a:xfrm>
            <a:off x="6980599" y="3407361"/>
            <a:ext cx="652125" cy="0"/>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5F648C27-61A7-44DA-B9AB-348B3D7CBD53}"/>
              </a:ext>
            </a:extLst>
          </p:cNvPr>
          <p:cNvCxnSpPr>
            <a:cxnSpLocks/>
            <a:endCxn id="20" idx="3"/>
          </p:cNvCxnSpPr>
          <p:nvPr/>
        </p:nvCxnSpPr>
        <p:spPr>
          <a:xfrm flipH="1" flipV="1">
            <a:off x="6528203" y="1705049"/>
            <a:ext cx="2838165" cy="1310061"/>
          </a:xfrm>
          <a:prstGeom prst="line">
            <a:avLst/>
          </a:prstGeom>
          <a:ln w="19050">
            <a:solidFill>
              <a:srgbClr val="C00000"/>
            </a:solidFill>
            <a:prstDash val="dashDot"/>
            <a:headEnd type="triangl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33DD50E5-327F-4487-9A28-3CF0CD42942D}"/>
              </a:ext>
            </a:extLst>
          </p:cNvPr>
          <p:cNvCxnSpPr>
            <a:cxnSpLocks/>
            <a:endCxn id="21" idx="2"/>
          </p:cNvCxnSpPr>
          <p:nvPr/>
        </p:nvCxnSpPr>
        <p:spPr>
          <a:xfrm flipV="1">
            <a:off x="5392007" y="2604738"/>
            <a:ext cx="360944" cy="660829"/>
          </a:xfrm>
          <a:prstGeom prst="line">
            <a:avLst/>
          </a:prstGeom>
          <a:ln w="19050">
            <a:solidFill>
              <a:srgbClr val="535851"/>
            </a:solidFill>
            <a:prstDash val="sysDot"/>
            <a:headEnd type="triangl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ED505522-83A6-4C23-ADB8-E3236C5CAACB}"/>
              </a:ext>
            </a:extLst>
          </p:cNvPr>
          <p:cNvCxnSpPr>
            <a:cxnSpLocks/>
            <a:endCxn id="21" idx="2"/>
          </p:cNvCxnSpPr>
          <p:nvPr/>
        </p:nvCxnSpPr>
        <p:spPr>
          <a:xfrm flipH="1" flipV="1">
            <a:off x="5752951" y="2604738"/>
            <a:ext cx="1001800" cy="681872"/>
          </a:xfrm>
          <a:prstGeom prst="line">
            <a:avLst/>
          </a:prstGeom>
          <a:ln w="19050">
            <a:solidFill>
              <a:srgbClr val="535851"/>
            </a:solidFill>
            <a:prstDash val="sysDot"/>
            <a:headEnd type="triangl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E1C34E74-4A79-43B8-8A28-10CD24F1D604}"/>
              </a:ext>
            </a:extLst>
          </p:cNvPr>
          <p:cNvCxnSpPr>
            <a:cxnSpLocks/>
            <a:endCxn id="21" idx="2"/>
          </p:cNvCxnSpPr>
          <p:nvPr/>
        </p:nvCxnSpPr>
        <p:spPr>
          <a:xfrm flipH="1" flipV="1">
            <a:off x="5752951" y="2604738"/>
            <a:ext cx="2227067" cy="666400"/>
          </a:xfrm>
          <a:prstGeom prst="line">
            <a:avLst/>
          </a:prstGeom>
          <a:ln w="19050">
            <a:solidFill>
              <a:srgbClr val="535851"/>
            </a:solidFill>
            <a:prstDash val="sysDot"/>
            <a:headEnd type="triangl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B6AB1D1E-707C-4284-B3EE-5534C2E3743E}"/>
              </a:ext>
            </a:extLst>
          </p:cNvPr>
          <p:cNvCxnSpPr>
            <a:cxnSpLocks/>
            <a:endCxn id="20" idx="2"/>
          </p:cNvCxnSpPr>
          <p:nvPr/>
        </p:nvCxnSpPr>
        <p:spPr>
          <a:xfrm flipV="1">
            <a:off x="6070300" y="1820585"/>
            <a:ext cx="0" cy="284888"/>
          </a:xfrm>
          <a:prstGeom prst="line">
            <a:avLst/>
          </a:prstGeom>
          <a:ln w="19050">
            <a:solidFill>
              <a:srgbClr val="C00000"/>
            </a:solidFill>
            <a:prstDash val="dash"/>
            <a:headEnd type="triangl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1A0C3F5B-1B74-4AFC-A72D-A294F5FCB64C}"/>
              </a:ext>
            </a:extLst>
          </p:cNvPr>
          <p:cNvCxnSpPr>
            <a:cxnSpLocks/>
          </p:cNvCxnSpPr>
          <p:nvPr/>
        </p:nvCxnSpPr>
        <p:spPr>
          <a:xfrm>
            <a:off x="4552826" y="3407361"/>
            <a:ext cx="614748" cy="0"/>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34" name="Rectangle 33">
            <a:extLst>
              <a:ext uri="{FF2B5EF4-FFF2-40B4-BE49-F238E27FC236}">
                <a16:creationId xmlns:a16="http://schemas.microsoft.com/office/drawing/2014/main" id="{283D3371-A994-4657-AFF0-5F7C8784A239}"/>
              </a:ext>
            </a:extLst>
          </p:cNvPr>
          <p:cNvSpPr/>
          <p:nvPr/>
        </p:nvSpPr>
        <p:spPr>
          <a:xfrm>
            <a:off x="2759737" y="3083421"/>
            <a:ext cx="724137" cy="417997"/>
          </a:xfrm>
          <a:prstGeom prst="rect">
            <a:avLst/>
          </a:prstGeom>
          <a:solidFill>
            <a:srgbClr val="D9DADF"/>
          </a:solidFill>
          <a:ln>
            <a:solidFill>
              <a:srgbClr val="7030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7030A0"/>
              </a:solidFill>
            </a:endParaRPr>
          </a:p>
        </p:txBody>
      </p:sp>
      <p:sp>
        <p:nvSpPr>
          <p:cNvPr id="35" name="Rectangle 34">
            <a:extLst>
              <a:ext uri="{FF2B5EF4-FFF2-40B4-BE49-F238E27FC236}">
                <a16:creationId xmlns:a16="http://schemas.microsoft.com/office/drawing/2014/main" id="{2679E1C4-EF29-48A7-B3AA-A00586C78EDD}"/>
              </a:ext>
            </a:extLst>
          </p:cNvPr>
          <p:cNvSpPr/>
          <p:nvPr/>
        </p:nvSpPr>
        <p:spPr>
          <a:xfrm>
            <a:off x="8757832" y="3343476"/>
            <a:ext cx="724137" cy="417997"/>
          </a:xfrm>
          <a:prstGeom prst="rect">
            <a:avLst/>
          </a:prstGeom>
          <a:solidFill>
            <a:srgbClr val="D9DADF"/>
          </a:solidFill>
          <a:ln>
            <a:solidFill>
              <a:srgbClr val="7030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7030A0"/>
              </a:solidFill>
            </a:endParaRPr>
          </a:p>
        </p:txBody>
      </p:sp>
      <p:sp>
        <p:nvSpPr>
          <p:cNvPr id="36" name="Rectangle 35">
            <a:extLst>
              <a:ext uri="{FF2B5EF4-FFF2-40B4-BE49-F238E27FC236}">
                <a16:creationId xmlns:a16="http://schemas.microsoft.com/office/drawing/2014/main" id="{380BDD95-F78E-4961-9B21-D68635E1B38C}"/>
              </a:ext>
            </a:extLst>
          </p:cNvPr>
          <p:cNvSpPr/>
          <p:nvPr/>
        </p:nvSpPr>
        <p:spPr>
          <a:xfrm>
            <a:off x="8920016" y="3207182"/>
            <a:ext cx="724137" cy="417997"/>
          </a:xfrm>
          <a:prstGeom prst="rect">
            <a:avLst/>
          </a:prstGeom>
          <a:solidFill>
            <a:srgbClr val="D9DADF"/>
          </a:solidFill>
          <a:ln>
            <a:solidFill>
              <a:srgbClr val="7030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7030A0"/>
              </a:solidFill>
            </a:endParaRPr>
          </a:p>
        </p:txBody>
      </p:sp>
      <p:sp>
        <p:nvSpPr>
          <p:cNvPr id="37" name="Rectangle 36">
            <a:extLst>
              <a:ext uri="{FF2B5EF4-FFF2-40B4-BE49-F238E27FC236}">
                <a16:creationId xmlns:a16="http://schemas.microsoft.com/office/drawing/2014/main" id="{16681FF1-631D-4EE4-B84A-1A856A35D7B5}"/>
              </a:ext>
            </a:extLst>
          </p:cNvPr>
          <p:cNvSpPr/>
          <p:nvPr/>
        </p:nvSpPr>
        <p:spPr>
          <a:xfrm>
            <a:off x="9071003" y="3070888"/>
            <a:ext cx="724137" cy="417997"/>
          </a:xfrm>
          <a:prstGeom prst="rect">
            <a:avLst/>
          </a:prstGeom>
          <a:solidFill>
            <a:srgbClr val="D9DADF"/>
          </a:solidFill>
          <a:ln>
            <a:solidFill>
              <a:srgbClr val="7030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7030A0"/>
              </a:solidFill>
            </a:endParaRPr>
          </a:p>
        </p:txBody>
      </p:sp>
      <p:cxnSp>
        <p:nvCxnSpPr>
          <p:cNvPr id="38" name="Straight Connector 37">
            <a:extLst>
              <a:ext uri="{FF2B5EF4-FFF2-40B4-BE49-F238E27FC236}">
                <a16:creationId xmlns:a16="http://schemas.microsoft.com/office/drawing/2014/main" id="{BA400CD5-9DC5-4623-B8A7-BBD4D4FA4EF0}"/>
              </a:ext>
            </a:extLst>
          </p:cNvPr>
          <p:cNvCxnSpPr>
            <a:cxnSpLocks/>
          </p:cNvCxnSpPr>
          <p:nvPr/>
        </p:nvCxnSpPr>
        <p:spPr>
          <a:xfrm flipH="1">
            <a:off x="3483872" y="3407361"/>
            <a:ext cx="521219" cy="0"/>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E6FCF1BC-7BF4-4C00-AD19-987A0C143846}"/>
              </a:ext>
            </a:extLst>
          </p:cNvPr>
          <p:cNvCxnSpPr>
            <a:cxnSpLocks/>
          </p:cNvCxnSpPr>
          <p:nvPr/>
        </p:nvCxnSpPr>
        <p:spPr>
          <a:xfrm flipH="1">
            <a:off x="8180458" y="3407361"/>
            <a:ext cx="586276" cy="0"/>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40" name="TextBox 39">
            <a:extLst>
              <a:ext uri="{FF2B5EF4-FFF2-40B4-BE49-F238E27FC236}">
                <a16:creationId xmlns:a16="http://schemas.microsoft.com/office/drawing/2014/main" id="{7EAC413A-BF6B-49B3-81F0-1F1B43D81058}"/>
              </a:ext>
            </a:extLst>
          </p:cNvPr>
          <p:cNvSpPr txBox="1"/>
          <p:nvPr/>
        </p:nvSpPr>
        <p:spPr>
          <a:xfrm>
            <a:off x="1270859" y="3356009"/>
            <a:ext cx="1131531" cy="169277"/>
          </a:xfrm>
          <a:prstGeom prst="rect">
            <a:avLst/>
          </a:prstGeom>
          <a:noFill/>
          <a:ln>
            <a:noFill/>
          </a:ln>
        </p:spPr>
        <p:txBody>
          <a:bodyPr vert="horz" wrap="square" lIns="0" tIns="0" rIns="0" bIns="0" rtlCol="0">
            <a:spAutoFit/>
          </a:bodyPr>
          <a:lstStyle/>
          <a:p>
            <a:pPr algn="r"/>
            <a:r>
              <a:rPr lang="en-US" sz="1100">
                <a:solidFill>
                  <a:srgbClr val="535851"/>
                </a:solidFill>
              </a:rPr>
              <a:t>Talker End Stations</a:t>
            </a:r>
          </a:p>
        </p:txBody>
      </p:sp>
      <p:sp>
        <p:nvSpPr>
          <p:cNvPr id="41" name="TextBox 40">
            <a:extLst>
              <a:ext uri="{FF2B5EF4-FFF2-40B4-BE49-F238E27FC236}">
                <a16:creationId xmlns:a16="http://schemas.microsoft.com/office/drawing/2014/main" id="{91D0DEE5-5E2D-43FC-A59E-74C40AB60AC2}"/>
              </a:ext>
            </a:extLst>
          </p:cNvPr>
          <p:cNvSpPr txBox="1"/>
          <p:nvPr/>
        </p:nvSpPr>
        <p:spPr>
          <a:xfrm>
            <a:off x="5569536" y="3453268"/>
            <a:ext cx="1131531" cy="169277"/>
          </a:xfrm>
          <a:prstGeom prst="rect">
            <a:avLst/>
          </a:prstGeom>
          <a:noFill/>
          <a:ln>
            <a:noFill/>
          </a:ln>
        </p:spPr>
        <p:txBody>
          <a:bodyPr vert="horz" wrap="square" lIns="0" tIns="0" rIns="0" bIns="0" rtlCol="0">
            <a:spAutoFit/>
          </a:bodyPr>
          <a:lstStyle>
            <a:defPPr>
              <a:defRPr lang="en-GB"/>
            </a:defPPr>
            <a:lvl1pPr algn="ctr">
              <a:defRPr sz="1100">
                <a:solidFill>
                  <a:schemeClr val="tx2">
                    <a:lumMod val="60000"/>
                    <a:lumOff val="40000"/>
                  </a:schemeClr>
                </a:solidFill>
              </a:defRPr>
            </a:lvl1pPr>
          </a:lstStyle>
          <a:p>
            <a:r>
              <a:rPr lang="en-US" dirty="0">
                <a:solidFill>
                  <a:srgbClr val="6B716F"/>
                </a:solidFill>
              </a:rPr>
              <a:t>TSN Bridges</a:t>
            </a:r>
          </a:p>
        </p:txBody>
      </p:sp>
      <p:sp>
        <p:nvSpPr>
          <p:cNvPr id="42" name="TextBox 41">
            <a:extLst>
              <a:ext uri="{FF2B5EF4-FFF2-40B4-BE49-F238E27FC236}">
                <a16:creationId xmlns:a16="http://schemas.microsoft.com/office/drawing/2014/main" id="{CE840A46-4BB7-4B48-9C6D-B26140FBE747}"/>
              </a:ext>
            </a:extLst>
          </p:cNvPr>
          <p:cNvSpPr txBox="1"/>
          <p:nvPr/>
        </p:nvSpPr>
        <p:spPr>
          <a:xfrm>
            <a:off x="9981087" y="3337884"/>
            <a:ext cx="1131531" cy="338554"/>
          </a:xfrm>
          <a:prstGeom prst="rect">
            <a:avLst/>
          </a:prstGeom>
          <a:noFill/>
          <a:ln>
            <a:noFill/>
          </a:ln>
        </p:spPr>
        <p:txBody>
          <a:bodyPr vert="horz" wrap="square" lIns="0" tIns="0" rIns="0" bIns="0" rtlCol="0">
            <a:spAutoFit/>
          </a:bodyPr>
          <a:lstStyle/>
          <a:p>
            <a:r>
              <a:rPr lang="en-US" sz="1100">
                <a:solidFill>
                  <a:srgbClr val="535851"/>
                </a:solidFill>
              </a:rPr>
              <a:t>Listener End Stations</a:t>
            </a:r>
          </a:p>
        </p:txBody>
      </p:sp>
      <p:cxnSp>
        <p:nvCxnSpPr>
          <p:cNvPr id="43" name="Straight Arrow Connector 42">
            <a:extLst>
              <a:ext uri="{FF2B5EF4-FFF2-40B4-BE49-F238E27FC236}">
                <a16:creationId xmlns:a16="http://schemas.microsoft.com/office/drawing/2014/main" id="{0957D823-203A-4B30-B0A3-FF46CA7CBFCA}"/>
              </a:ext>
            </a:extLst>
          </p:cNvPr>
          <p:cNvCxnSpPr>
            <a:stCxn id="34" idx="3"/>
          </p:cNvCxnSpPr>
          <p:nvPr/>
        </p:nvCxnSpPr>
        <p:spPr>
          <a:xfrm>
            <a:off x="3483872" y="3292419"/>
            <a:ext cx="366403" cy="0"/>
          </a:xfrm>
          <a:prstGeom prst="straightConnector1">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44" name="TextBox 43">
            <a:extLst>
              <a:ext uri="{FF2B5EF4-FFF2-40B4-BE49-F238E27FC236}">
                <a16:creationId xmlns:a16="http://schemas.microsoft.com/office/drawing/2014/main" id="{3885BD8A-1263-4F62-A019-EC84AE6017A6}"/>
              </a:ext>
            </a:extLst>
          </p:cNvPr>
          <p:cNvSpPr txBox="1"/>
          <p:nvPr/>
        </p:nvSpPr>
        <p:spPr>
          <a:xfrm>
            <a:off x="3522736" y="3104064"/>
            <a:ext cx="1131531" cy="169277"/>
          </a:xfrm>
          <a:prstGeom prst="rect">
            <a:avLst/>
          </a:prstGeom>
          <a:noFill/>
          <a:ln>
            <a:noFill/>
          </a:ln>
        </p:spPr>
        <p:txBody>
          <a:bodyPr vert="horz" wrap="square" lIns="0" tIns="0" rIns="0" bIns="0" rtlCol="0">
            <a:spAutoFit/>
          </a:bodyPr>
          <a:lstStyle/>
          <a:p>
            <a:r>
              <a:rPr lang="en-US" sz="1100">
                <a:solidFill>
                  <a:srgbClr val="535851"/>
                </a:solidFill>
              </a:rPr>
              <a:t>Stream Data</a:t>
            </a:r>
          </a:p>
        </p:txBody>
      </p:sp>
      <p:sp>
        <p:nvSpPr>
          <p:cNvPr id="45" name="TextBox 44">
            <a:extLst>
              <a:ext uri="{FF2B5EF4-FFF2-40B4-BE49-F238E27FC236}">
                <a16:creationId xmlns:a16="http://schemas.microsoft.com/office/drawing/2014/main" id="{CB0BF2E9-C1A2-4E95-A6C5-26D82B95DD43}"/>
              </a:ext>
            </a:extLst>
          </p:cNvPr>
          <p:cNvSpPr txBox="1"/>
          <p:nvPr/>
        </p:nvSpPr>
        <p:spPr>
          <a:xfrm>
            <a:off x="7612082" y="3634020"/>
            <a:ext cx="1131531" cy="169277"/>
          </a:xfrm>
          <a:prstGeom prst="rect">
            <a:avLst/>
          </a:prstGeom>
          <a:noFill/>
          <a:ln>
            <a:noFill/>
          </a:ln>
        </p:spPr>
        <p:txBody>
          <a:bodyPr vert="horz" wrap="square" lIns="0" tIns="0" rIns="0" bIns="0" rtlCol="0">
            <a:spAutoFit/>
          </a:bodyPr>
          <a:lstStyle/>
          <a:p>
            <a:pPr algn="r"/>
            <a:r>
              <a:rPr lang="en-US" sz="1100">
                <a:solidFill>
                  <a:srgbClr val="535851"/>
                </a:solidFill>
              </a:rPr>
              <a:t>Stream Data</a:t>
            </a:r>
          </a:p>
        </p:txBody>
      </p:sp>
      <p:cxnSp>
        <p:nvCxnSpPr>
          <p:cNvPr id="46" name="Straight Arrow Connector 45">
            <a:extLst>
              <a:ext uri="{FF2B5EF4-FFF2-40B4-BE49-F238E27FC236}">
                <a16:creationId xmlns:a16="http://schemas.microsoft.com/office/drawing/2014/main" id="{AF0325FD-D10F-40C8-9084-4AE118973DD4}"/>
              </a:ext>
            </a:extLst>
          </p:cNvPr>
          <p:cNvCxnSpPr>
            <a:cxnSpLocks/>
          </p:cNvCxnSpPr>
          <p:nvPr/>
        </p:nvCxnSpPr>
        <p:spPr>
          <a:xfrm>
            <a:off x="8393904" y="3606650"/>
            <a:ext cx="358971" cy="0"/>
          </a:xfrm>
          <a:prstGeom prst="straightConnector1">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47" name="TextBox 46">
            <a:extLst>
              <a:ext uri="{FF2B5EF4-FFF2-40B4-BE49-F238E27FC236}">
                <a16:creationId xmlns:a16="http://schemas.microsoft.com/office/drawing/2014/main" id="{2094F4C9-F3FD-4975-AC67-41B99A516BA9}"/>
              </a:ext>
            </a:extLst>
          </p:cNvPr>
          <p:cNvSpPr txBox="1"/>
          <p:nvPr/>
        </p:nvSpPr>
        <p:spPr>
          <a:xfrm rot="1441599">
            <a:off x="6978512" y="2273474"/>
            <a:ext cx="2390155" cy="169277"/>
          </a:xfrm>
          <a:prstGeom prst="rect">
            <a:avLst/>
          </a:prstGeom>
          <a:noFill/>
          <a:ln>
            <a:noFill/>
          </a:ln>
        </p:spPr>
        <p:txBody>
          <a:bodyPr vert="horz" wrap="square" lIns="0" tIns="0" rIns="0" bIns="0" rtlCol="0">
            <a:spAutoFit/>
          </a:bodyPr>
          <a:lstStyle/>
          <a:p>
            <a:r>
              <a:rPr lang="en-US" sz="1100">
                <a:solidFill>
                  <a:srgbClr val="C00000"/>
                </a:solidFill>
              </a:rPr>
              <a:t>End Station Configuration </a:t>
            </a:r>
          </a:p>
        </p:txBody>
      </p:sp>
      <p:sp>
        <p:nvSpPr>
          <p:cNvPr id="48" name="TextBox 47">
            <a:extLst>
              <a:ext uri="{FF2B5EF4-FFF2-40B4-BE49-F238E27FC236}">
                <a16:creationId xmlns:a16="http://schemas.microsoft.com/office/drawing/2014/main" id="{E44883A6-7448-4822-BE9A-B170C4AFFC92}"/>
              </a:ext>
            </a:extLst>
          </p:cNvPr>
          <p:cNvSpPr txBox="1"/>
          <p:nvPr/>
        </p:nvSpPr>
        <p:spPr>
          <a:xfrm>
            <a:off x="5674971" y="1917392"/>
            <a:ext cx="1131531" cy="169277"/>
          </a:xfrm>
          <a:prstGeom prst="rect">
            <a:avLst/>
          </a:prstGeom>
          <a:noFill/>
          <a:ln>
            <a:noFill/>
          </a:ln>
        </p:spPr>
        <p:txBody>
          <a:bodyPr vert="horz" wrap="square" lIns="0" tIns="0" rIns="0" bIns="0" rtlCol="0">
            <a:spAutoFit/>
          </a:bodyPr>
          <a:lstStyle/>
          <a:p>
            <a:pPr algn="ctr"/>
            <a:r>
              <a:rPr lang="en-US" sz="1100">
                <a:solidFill>
                  <a:srgbClr val="C00000"/>
                </a:solidFill>
              </a:rPr>
              <a:t> UNI</a:t>
            </a:r>
          </a:p>
        </p:txBody>
      </p:sp>
      <p:cxnSp>
        <p:nvCxnSpPr>
          <p:cNvPr id="68" name="Straight Connector 67">
            <a:extLst>
              <a:ext uri="{FF2B5EF4-FFF2-40B4-BE49-F238E27FC236}">
                <a16:creationId xmlns:a16="http://schemas.microsoft.com/office/drawing/2014/main" id="{F96EABFE-4CDF-417F-99D1-0258AF2EE13D}"/>
              </a:ext>
            </a:extLst>
          </p:cNvPr>
          <p:cNvCxnSpPr>
            <a:cxnSpLocks/>
            <a:endCxn id="20" idx="1"/>
          </p:cNvCxnSpPr>
          <p:nvPr/>
        </p:nvCxnSpPr>
        <p:spPr>
          <a:xfrm flipV="1">
            <a:off x="3229510" y="1705049"/>
            <a:ext cx="2382888" cy="1349837"/>
          </a:xfrm>
          <a:prstGeom prst="line">
            <a:avLst/>
          </a:prstGeom>
          <a:ln w="19050">
            <a:solidFill>
              <a:srgbClr val="C00000"/>
            </a:solidFill>
            <a:prstDash val="dashDot"/>
            <a:headEnd type="triangl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69" name="Straight Connector 68">
            <a:extLst>
              <a:ext uri="{FF2B5EF4-FFF2-40B4-BE49-F238E27FC236}">
                <a16:creationId xmlns:a16="http://schemas.microsoft.com/office/drawing/2014/main" id="{BE366B33-8891-458A-BEFB-D51A7620FE71}"/>
              </a:ext>
            </a:extLst>
          </p:cNvPr>
          <p:cNvCxnSpPr>
            <a:cxnSpLocks/>
            <a:endCxn id="21" idx="2"/>
          </p:cNvCxnSpPr>
          <p:nvPr/>
        </p:nvCxnSpPr>
        <p:spPr>
          <a:xfrm flipV="1">
            <a:off x="4436057" y="2604738"/>
            <a:ext cx="1316895" cy="627256"/>
          </a:xfrm>
          <a:prstGeom prst="line">
            <a:avLst/>
          </a:prstGeom>
          <a:ln w="19050">
            <a:solidFill>
              <a:srgbClr val="535851"/>
            </a:solidFill>
            <a:prstDash val="sysDot"/>
            <a:headEnd type="triangl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70" name="Straight Connector 69">
            <a:extLst>
              <a:ext uri="{FF2B5EF4-FFF2-40B4-BE49-F238E27FC236}">
                <a16:creationId xmlns:a16="http://schemas.microsoft.com/office/drawing/2014/main" id="{0C1580B8-1FC9-40B8-B237-D6623CB4D377}"/>
              </a:ext>
            </a:extLst>
          </p:cNvPr>
          <p:cNvCxnSpPr>
            <a:cxnSpLocks/>
            <a:stCxn id="41" idx="2"/>
            <a:endCxn id="88" idx="2"/>
          </p:cNvCxnSpPr>
          <p:nvPr/>
        </p:nvCxnSpPr>
        <p:spPr>
          <a:xfrm flipV="1">
            <a:off x="6135302" y="2613311"/>
            <a:ext cx="506762" cy="1009234"/>
          </a:xfrm>
          <a:prstGeom prst="line">
            <a:avLst/>
          </a:prstGeom>
          <a:ln w="19050">
            <a:solidFill>
              <a:srgbClr val="004BAF"/>
            </a:solidFill>
            <a:prstDash val="sysDot"/>
            <a:headEnd type="triangl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71" name="TextBox 70">
            <a:extLst>
              <a:ext uri="{FF2B5EF4-FFF2-40B4-BE49-F238E27FC236}">
                <a16:creationId xmlns:a16="http://schemas.microsoft.com/office/drawing/2014/main" id="{ACFA5AAA-4029-4231-8AED-81A06B315BDE}"/>
              </a:ext>
            </a:extLst>
          </p:cNvPr>
          <p:cNvSpPr txBox="1"/>
          <p:nvPr/>
        </p:nvSpPr>
        <p:spPr>
          <a:xfrm rot="19791999">
            <a:off x="3383065" y="2142850"/>
            <a:ext cx="2273897" cy="169277"/>
          </a:xfrm>
          <a:prstGeom prst="rect">
            <a:avLst/>
          </a:prstGeom>
          <a:noFill/>
          <a:ln>
            <a:noFill/>
          </a:ln>
        </p:spPr>
        <p:txBody>
          <a:bodyPr vert="horz" wrap="square" lIns="0" tIns="0" rIns="0" bIns="0" rtlCol="0">
            <a:spAutoFit/>
          </a:bodyPr>
          <a:lstStyle/>
          <a:p>
            <a:r>
              <a:rPr lang="en-US" sz="1100" dirty="0">
                <a:solidFill>
                  <a:srgbClr val="C00000"/>
                </a:solidFill>
              </a:rPr>
              <a:t>End Station Configuration </a:t>
            </a:r>
          </a:p>
        </p:txBody>
      </p:sp>
      <p:sp>
        <p:nvSpPr>
          <p:cNvPr id="72" name="TextBox 71">
            <a:extLst>
              <a:ext uri="{FF2B5EF4-FFF2-40B4-BE49-F238E27FC236}">
                <a16:creationId xmlns:a16="http://schemas.microsoft.com/office/drawing/2014/main" id="{4ED14E57-F841-4F00-868F-35858277D2A5}"/>
              </a:ext>
            </a:extLst>
          </p:cNvPr>
          <p:cNvSpPr txBox="1"/>
          <p:nvPr/>
        </p:nvSpPr>
        <p:spPr>
          <a:xfrm rot="17779006">
            <a:off x="3516804" y="3172660"/>
            <a:ext cx="2451431" cy="169277"/>
          </a:xfrm>
          <a:prstGeom prst="rect">
            <a:avLst/>
          </a:prstGeom>
          <a:noFill/>
          <a:ln>
            <a:noFill/>
          </a:ln>
        </p:spPr>
        <p:txBody>
          <a:bodyPr vert="horz" wrap="square" lIns="0" tIns="0" rIns="0" bIns="0" rtlCol="0">
            <a:spAutoFit/>
          </a:bodyPr>
          <a:lstStyle>
            <a:defPPr>
              <a:defRPr lang="en-GB"/>
            </a:defPPr>
            <a:lvl1pPr>
              <a:defRPr sz="1100">
                <a:solidFill>
                  <a:srgbClr val="7030A0"/>
                </a:solidFill>
              </a:defRPr>
            </a:lvl1pPr>
          </a:lstStyle>
          <a:p>
            <a:r>
              <a:rPr lang="en-US" dirty="0">
                <a:solidFill>
                  <a:srgbClr val="C00000"/>
                </a:solidFill>
              </a:rPr>
              <a:t>End Station Configuration  </a:t>
            </a:r>
          </a:p>
        </p:txBody>
      </p:sp>
      <p:sp>
        <p:nvSpPr>
          <p:cNvPr id="73" name="TextBox 72">
            <a:extLst>
              <a:ext uri="{FF2B5EF4-FFF2-40B4-BE49-F238E27FC236}">
                <a16:creationId xmlns:a16="http://schemas.microsoft.com/office/drawing/2014/main" id="{984B1BC3-925C-44E9-A58F-547FCFB9E4D7}"/>
              </a:ext>
            </a:extLst>
          </p:cNvPr>
          <p:cNvSpPr txBox="1"/>
          <p:nvPr/>
        </p:nvSpPr>
        <p:spPr>
          <a:xfrm rot="3527877">
            <a:off x="6551228" y="3523414"/>
            <a:ext cx="1970915" cy="169277"/>
          </a:xfrm>
          <a:prstGeom prst="rect">
            <a:avLst/>
          </a:prstGeom>
          <a:noFill/>
          <a:ln>
            <a:noFill/>
          </a:ln>
        </p:spPr>
        <p:txBody>
          <a:bodyPr vert="horz" wrap="square" lIns="0" tIns="0" rIns="0" bIns="0" rtlCol="0">
            <a:spAutoFit/>
          </a:bodyPr>
          <a:lstStyle>
            <a:defPPr>
              <a:defRPr lang="en-GB"/>
            </a:defPPr>
            <a:lvl1pPr>
              <a:defRPr sz="1100">
                <a:solidFill>
                  <a:srgbClr val="7030A0"/>
                </a:solidFill>
              </a:defRPr>
            </a:lvl1pPr>
          </a:lstStyle>
          <a:p>
            <a:r>
              <a:rPr lang="en-US">
                <a:solidFill>
                  <a:srgbClr val="C00000"/>
                </a:solidFill>
              </a:rPr>
              <a:t>End Station Configuration </a:t>
            </a:r>
          </a:p>
        </p:txBody>
      </p:sp>
      <p:sp>
        <p:nvSpPr>
          <p:cNvPr id="75" name="TextBox 74">
            <a:extLst>
              <a:ext uri="{FF2B5EF4-FFF2-40B4-BE49-F238E27FC236}">
                <a16:creationId xmlns:a16="http://schemas.microsoft.com/office/drawing/2014/main" id="{BBAE744E-C907-4EB1-8BE6-1D46A5D886FB}"/>
              </a:ext>
            </a:extLst>
          </p:cNvPr>
          <p:cNvSpPr txBox="1"/>
          <p:nvPr/>
        </p:nvSpPr>
        <p:spPr>
          <a:xfrm>
            <a:off x="1387548" y="2846453"/>
            <a:ext cx="626283" cy="338554"/>
          </a:xfrm>
          <a:prstGeom prst="rect">
            <a:avLst/>
          </a:prstGeom>
          <a:noFill/>
        </p:spPr>
        <p:txBody>
          <a:bodyPr vert="horz" wrap="square" lIns="0" tIns="0" rIns="0" bIns="0" rtlCol="0">
            <a:spAutoFit/>
          </a:bodyPr>
          <a:lstStyle/>
          <a:p>
            <a:pPr algn="r"/>
            <a:r>
              <a:rPr lang="en-US" sz="1100" b="1">
                <a:solidFill>
                  <a:srgbClr val="0070C0"/>
                </a:solidFill>
              </a:rPr>
              <a:t>Wired-TSN</a:t>
            </a:r>
          </a:p>
        </p:txBody>
      </p:sp>
      <p:cxnSp>
        <p:nvCxnSpPr>
          <p:cNvPr id="77" name="Straight Connector 76">
            <a:extLst>
              <a:ext uri="{FF2B5EF4-FFF2-40B4-BE49-F238E27FC236}">
                <a16:creationId xmlns:a16="http://schemas.microsoft.com/office/drawing/2014/main" id="{1F0A82F4-423F-4AD3-86D9-97F5C10CE306}"/>
              </a:ext>
            </a:extLst>
          </p:cNvPr>
          <p:cNvCxnSpPr>
            <a:cxnSpLocks/>
            <a:stCxn id="89" idx="2"/>
          </p:cNvCxnSpPr>
          <p:nvPr/>
        </p:nvCxnSpPr>
        <p:spPr>
          <a:xfrm flipH="1" flipV="1">
            <a:off x="5415596" y="3485649"/>
            <a:ext cx="405896" cy="364984"/>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78" name="Straight Connector 77">
            <a:extLst>
              <a:ext uri="{FF2B5EF4-FFF2-40B4-BE49-F238E27FC236}">
                <a16:creationId xmlns:a16="http://schemas.microsoft.com/office/drawing/2014/main" id="{FCBC719F-CF20-4F21-B227-5F27F49051B7}"/>
              </a:ext>
            </a:extLst>
          </p:cNvPr>
          <p:cNvCxnSpPr>
            <a:cxnSpLocks/>
            <a:stCxn id="89" idx="4"/>
          </p:cNvCxnSpPr>
          <p:nvPr/>
        </p:nvCxnSpPr>
        <p:spPr>
          <a:xfrm flipV="1">
            <a:off x="6347891" y="3565009"/>
            <a:ext cx="366195" cy="285624"/>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83" name="TextBox 82">
            <a:extLst>
              <a:ext uri="{FF2B5EF4-FFF2-40B4-BE49-F238E27FC236}">
                <a16:creationId xmlns:a16="http://schemas.microsoft.com/office/drawing/2014/main" id="{5DE2D512-5119-406C-8A1B-D4DD416B10F3}"/>
              </a:ext>
            </a:extLst>
          </p:cNvPr>
          <p:cNvSpPr txBox="1"/>
          <p:nvPr/>
        </p:nvSpPr>
        <p:spPr>
          <a:xfrm>
            <a:off x="5981458" y="2074431"/>
            <a:ext cx="495268" cy="246221"/>
          </a:xfrm>
          <a:prstGeom prst="rect">
            <a:avLst/>
          </a:prstGeom>
          <a:noFill/>
        </p:spPr>
        <p:txBody>
          <a:bodyPr wrap="square" rtlCol="0">
            <a:spAutoFit/>
          </a:bodyPr>
          <a:lstStyle/>
          <a:p>
            <a:r>
              <a:rPr lang="en-US" sz="1000" b="1"/>
              <a:t>CNC</a:t>
            </a:r>
          </a:p>
        </p:txBody>
      </p:sp>
      <p:sp>
        <p:nvSpPr>
          <p:cNvPr id="76" name="Rectangle 75">
            <a:extLst>
              <a:ext uri="{FF2B5EF4-FFF2-40B4-BE49-F238E27FC236}">
                <a16:creationId xmlns:a16="http://schemas.microsoft.com/office/drawing/2014/main" id="{4C6D3230-507E-4379-ABD6-A083123603FF}"/>
              </a:ext>
            </a:extLst>
          </p:cNvPr>
          <p:cNvSpPr/>
          <p:nvPr/>
        </p:nvSpPr>
        <p:spPr>
          <a:xfrm>
            <a:off x="3332888" y="3887968"/>
            <a:ext cx="5696711" cy="2209345"/>
          </a:xfrm>
          <a:prstGeom prst="rect">
            <a:avLst/>
          </a:prstGeom>
          <a:solidFill>
            <a:schemeClr val="bg1">
              <a:lumMod val="75000"/>
              <a:alpha val="0"/>
            </a:schemeClr>
          </a:solidFill>
          <a:ln w="12700">
            <a:solidFill>
              <a:schemeClr val="accent1"/>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2" name="Picture 2">
            <a:extLst>
              <a:ext uri="{FF2B5EF4-FFF2-40B4-BE49-F238E27FC236}">
                <a16:creationId xmlns:a16="http://schemas.microsoft.com/office/drawing/2014/main" id="{2715EB55-6A22-4866-8AEC-F3F752EF184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7102" y="4761490"/>
            <a:ext cx="524772" cy="3768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2">
            <a:extLst>
              <a:ext uri="{FF2B5EF4-FFF2-40B4-BE49-F238E27FC236}">
                <a16:creationId xmlns:a16="http://schemas.microsoft.com/office/drawing/2014/main" id="{DA2D6AC7-8A14-4447-BF93-5EAD6CF579D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79842" y="4668225"/>
            <a:ext cx="524772" cy="3768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2">
            <a:extLst>
              <a:ext uri="{FF2B5EF4-FFF2-40B4-BE49-F238E27FC236}">
                <a16:creationId xmlns:a16="http://schemas.microsoft.com/office/drawing/2014/main" id="{2824D310-8ECD-4310-AA85-820AF250F5A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36030" y="4577871"/>
            <a:ext cx="524772" cy="3768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0" name="Rectangle 49">
            <a:extLst>
              <a:ext uri="{FF2B5EF4-FFF2-40B4-BE49-F238E27FC236}">
                <a16:creationId xmlns:a16="http://schemas.microsoft.com/office/drawing/2014/main" id="{D696698A-E93E-4E25-B5F9-461D3D1021DC}"/>
              </a:ext>
            </a:extLst>
          </p:cNvPr>
          <p:cNvSpPr/>
          <p:nvPr/>
        </p:nvSpPr>
        <p:spPr>
          <a:xfrm>
            <a:off x="3606741" y="4965831"/>
            <a:ext cx="723889" cy="401731"/>
          </a:xfrm>
          <a:prstGeom prst="rect">
            <a:avLst/>
          </a:prstGeom>
          <a:solidFill>
            <a:srgbClr val="D9DADF"/>
          </a:solidFill>
          <a:ln>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51" name="TextBox 50">
            <a:extLst>
              <a:ext uri="{FF2B5EF4-FFF2-40B4-BE49-F238E27FC236}">
                <a16:creationId xmlns:a16="http://schemas.microsoft.com/office/drawing/2014/main" id="{2C163060-555E-4F12-A448-17F7F0873899}"/>
              </a:ext>
            </a:extLst>
          </p:cNvPr>
          <p:cNvSpPr txBox="1"/>
          <p:nvPr/>
        </p:nvSpPr>
        <p:spPr>
          <a:xfrm>
            <a:off x="3662744" y="5466808"/>
            <a:ext cx="2023147" cy="169277"/>
          </a:xfrm>
          <a:prstGeom prst="rect">
            <a:avLst/>
          </a:prstGeom>
          <a:noFill/>
          <a:ln>
            <a:noFill/>
          </a:ln>
        </p:spPr>
        <p:txBody>
          <a:bodyPr vert="horz" wrap="square" lIns="0" tIns="0" rIns="0" bIns="0" rtlCol="0">
            <a:spAutoFit/>
          </a:bodyPr>
          <a:lstStyle/>
          <a:p>
            <a:r>
              <a:rPr lang="en-US" sz="1100" dirty="0">
                <a:solidFill>
                  <a:srgbClr val="004BAF"/>
                </a:solidFill>
              </a:rPr>
              <a:t>Wireless Talker End Stations</a:t>
            </a:r>
          </a:p>
        </p:txBody>
      </p:sp>
      <p:sp>
        <p:nvSpPr>
          <p:cNvPr id="54" name="Rectangle 53">
            <a:extLst>
              <a:ext uri="{FF2B5EF4-FFF2-40B4-BE49-F238E27FC236}">
                <a16:creationId xmlns:a16="http://schemas.microsoft.com/office/drawing/2014/main" id="{D6BB107C-97A7-46DD-825C-8881B86FBF2A}"/>
              </a:ext>
            </a:extLst>
          </p:cNvPr>
          <p:cNvSpPr/>
          <p:nvPr/>
        </p:nvSpPr>
        <p:spPr>
          <a:xfrm>
            <a:off x="3756963" y="4896621"/>
            <a:ext cx="723889" cy="401731"/>
          </a:xfrm>
          <a:prstGeom prst="rect">
            <a:avLst/>
          </a:prstGeom>
          <a:solidFill>
            <a:srgbClr val="D9DADF"/>
          </a:solidFill>
          <a:ln>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55" name="Rectangle 54">
            <a:extLst>
              <a:ext uri="{FF2B5EF4-FFF2-40B4-BE49-F238E27FC236}">
                <a16:creationId xmlns:a16="http://schemas.microsoft.com/office/drawing/2014/main" id="{553923E8-2580-4BCF-8FAF-B3490AA2C1A7}"/>
              </a:ext>
            </a:extLst>
          </p:cNvPr>
          <p:cNvSpPr/>
          <p:nvPr/>
        </p:nvSpPr>
        <p:spPr>
          <a:xfrm>
            <a:off x="3913151" y="4806267"/>
            <a:ext cx="723889" cy="401731"/>
          </a:xfrm>
          <a:prstGeom prst="rect">
            <a:avLst/>
          </a:prstGeom>
          <a:solidFill>
            <a:srgbClr val="D9DADF"/>
          </a:solidFill>
          <a:ln>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64" name="Straight Arrow Connector 63">
            <a:extLst>
              <a:ext uri="{FF2B5EF4-FFF2-40B4-BE49-F238E27FC236}">
                <a16:creationId xmlns:a16="http://schemas.microsoft.com/office/drawing/2014/main" id="{3E581BBB-2D04-4474-807E-2E14C73430E9}"/>
              </a:ext>
            </a:extLst>
          </p:cNvPr>
          <p:cNvCxnSpPr/>
          <p:nvPr/>
        </p:nvCxnSpPr>
        <p:spPr>
          <a:xfrm>
            <a:off x="4637038" y="4949935"/>
            <a:ext cx="366403" cy="0"/>
          </a:xfrm>
          <a:prstGeom prst="straightConnector1">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65" name="TextBox 64">
            <a:extLst>
              <a:ext uri="{FF2B5EF4-FFF2-40B4-BE49-F238E27FC236}">
                <a16:creationId xmlns:a16="http://schemas.microsoft.com/office/drawing/2014/main" id="{EDE2A51A-6A4C-4F40-A78A-055E1893DC19}"/>
              </a:ext>
            </a:extLst>
          </p:cNvPr>
          <p:cNvSpPr txBox="1"/>
          <p:nvPr/>
        </p:nvSpPr>
        <p:spPr>
          <a:xfrm>
            <a:off x="4664871" y="4989244"/>
            <a:ext cx="1131531" cy="169277"/>
          </a:xfrm>
          <a:prstGeom prst="rect">
            <a:avLst/>
          </a:prstGeom>
          <a:noFill/>
          <a:ln>
            <a:noFill/>
          </a:ln>
        </p:spPr>
        <p:txBody>
          <a:bodyPr vert="horz" wrap="square" lIns="0" tIns="0" rIns="0" bIns="0" rtlCol="0">
            <a:spAutoFit/>
          </a:bodyPr>
          <a:lstStyle/>
          <a:p>
            <a:r>
              <a:rPr lang="en-US" sz="1100" dirty="0">
                <a:solidFill>
                  <a:srgbClr val="004BAF"/>
                </a:solidFill>
              </a:rPr>
              <a:t>Stream Data</a:t>
            </a:r>
          </a:p>
        </p:txBody>
      </p:sp>
      <p:sp>
        <p:nvSpPr>
          <p:cNvPr id="79" name="TextBox 78">
            <a:extLst>
              <a:ext uri="{FF2B5EF4-FFF2-40B4-BE49-F238E27FC236}">
                <a16:creationId xmlns:a16="http://schemas.microsoft.com/office/drawing/2014/main" id="{E7CBAD7B-2CD2-42DA-9A5C-733B7ECA5745}"/>
              </a:ext>
            </a:extLst>
          </p:cNvPr>
          <p:cNvSpPr txBox="1"/>
          <p:nvPr/>
        </p:nvSpPr>
        <p:spPr>
          <a:xfrm>
            <a:off x="3468829" y="5834000"/>
            <a:ext cx="877637" cy="169277"/>
          </a:xfrm>
          <a:prstGeom prst="rect">
            <a:avLst/>
          </a:prstGeom>
          <a:noFill/>
        </p:spPr>
        <p:txBody>
          <a:bodyPr vert="horz" wrap="square" lIns="0" tIns="0" rIns="0" bIns="0" rtlCol="0">
            <a:spAutoFit/>
          </a:bodyPr>
          <a:lstStyle/>
          <a:p>
            <a:r>
              <a:rPr lang="en-US" sz="1100" b="1" dirty="0">
                <a:solidFill>
                  <a:srgbClr val="0070C0"/>
                </a:solidFill>
              </a:rPr>
              <a:t>Wireless-TSN</a:t>
            </a:r>
          </a:p>
        </p:txBody>
      </p:sp>
      <p:cxnSp>
        <p:nvCxnSpPr>
          <p:cNvPr id="80" name="Straight Connector 79">
            <a:extLst>
              <a:ext uri="{FF2B5EF4-FFF2-40B4-BE49-F238E27FC236}">
                <a16:creationId xmlns:a16="http://schemas.microsoft.com/office/drawing/2014/main" id="{B7B0BC96-3C9B-4DE0-8EBB-67239E7ECFAD}"/>
              </a:ext>
            </a:extLst>
          </p:cNvPr>
          <p:cNvCxnSpPr>
            <a:cxnSpLocks/>
            <a:endCxn id="49" idx="1"/>
          </p:cNvCxnSpPr>
          <p:nvPr/>
        </p:nvCxnSpPr>
        <p:spPr>
          <a:xfrm flipV="1">
            <a:off x="4364804" y="4296468"/>
            <a:ext cx="807433" cy="301229"/>
          </a:xfrm>
          <a:prstGeom prst="line">
            <a:avLst/>
          </a:prstGeom>
          <a:ln>
            <a:solidFill>
              <a:schemeClr val="tx2"/>
            </a:solidFill>
            <a:prstDash val="dash"/>
          </a:ln>
          <a:effectLst/>
        </p:spPr>
        <p:style>
          <a:lnRef idx="2">
            <a:schemeClr val="accent1"/>
          </a:lnRef>
          <a:fillRef idx="0">
            <a:schemeClr val="accent1"/>
          </a:fillRef>
          <a:effectRef idx="1">
            <a:schemeClr val="accent1"/>
          </a:effectRef>
          <a:fontRef idx="minor">
            <a:schemeClr val="tx1"/>
          </a:fontRef>
        </p:style>
      </p:cxnSp>
      <p:sp>
        <p:nvSpPr>
          <p:cNvPr id="82" name="TextBox 81">
            <a:extLst>
              <a:ext uri="{FF2B5EF4-FFF2-40B4-BE49-F238E27FC236}">
                <a16:creationId xmlns:a16="http://schemas.microsoft.com/office/drawing/2014/main" id="{CE993E64-5B00-4482-A8D4-FF06467351E3}"/>
              </a:ext>
            </a:extLst>
          </p:cNvPr>
          <p:cNvSpPr txBox="1"/>
          <p:nvPr/>
        </p:nvSpPr>
        <p:spPr>
          <a:xfrm>
            <a:off x="4799641" y="4367102"/>
            <a:ext cx="1030316" cy="338554"/>
          </a:xfrm>
          <a:prstGeom prst="rect">
            <a:avLst/>
          </a:prstGeom>
          <a:noFill/>
          <a:ln>
            <a:noFill/>
          </a:ln>
        </p:spPr>
        <p:txBody>
          <a:bodyPr vert="horz" wrap="square" lIns="0" tIns="0" rIns="0" bIns="0" rtlCol="0">
            <a:spAutoFit/>
          </a:bodyPr>
          <a:lstStyle/>
          <a:p>
            <a:pPr algn="ctr"/>
            <a:endParaRPr lang="en-US" sz="1100" dirty="0">
              <a:solidFill>
                <a:srgbClr val="004BAF"/>
              </a:solidFill>
            </a:endParaRPr>
          </a:p>
          <a:p>
            <a:pPr algn="ctr"/>
            <a:r>
              <a:rPr lang="en-US" sz="1100" dirty="0">
                <a:solidFill>
                  <a:srgbClr val="004BAF"/>
                </a:solidFill>
              </a:rPr>
              <a:t>AP</a:t>
            </a:r>
          </a:p>
        </p:txBody>
      </p:sp>
      <p:pic>
        <p:nvPicPr>
          <p:cNvPr id="53" name="Picture 2">
            <a:extLst>
              <a:ext uri="{FF2B5EF4-FFF2-40B4-BE49-F238E27FC236}">
                <a16:creationId xmlns:a16="http://schemas.microsoft.com/office/drawing/2014/main" id="{944FD09E-D328-4721-A98D-CF4918699A3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03670" y="4118234"/>
            <a:ext cx="524772" cy="385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6" name="Picture 2">
            <a:extLst>
              <a:ext uri="{FF2B5EF4-FFF2-40B4-BE49-F238E27FC236}">
                <a16:creationId xmlns:a16="http://schemas.microsoft.com/office/drawing/2014/main" id="{252085E3-B017-469D-AF9E-AA9D7E16C15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45620" y="4740238"/>
            <a:ext cx="524772" cy="3768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7" name="Picture 2">
            <a:extLst>
              <a:ext uri="{FF2B5EF4-FFF2-40B4-BE49-F238E27FC236}">
                <a16:creationId xmlns:a16="http://schemas.microsoft.com/office/drawing/2014/main" id="{92F1D9FF-4A5A-49DC-827C-761CF68FDB2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68360" y="4646971"/>
            <a:ext cx="524772" cy="3768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8" name="Picture 2">
            <a:extLst>
              <a:ext uri="{FF2B5EF4-FFF2-40B4-BE49-F238E27FC236}">
                <a16:creationId xmlns:a16="http://schemas.microsoft.com/office/drawing/2014/main" id="{AF0C832A-AC47-4A8F-B70C-2E8E82ED25A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24548" y="4556619"/>
            <a:ext cx="524772" cy="3768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9" name="Rectangle 58">
            <a:extLst>
              <a:ext uri="{FF2B5EF4-FFF2-40B4-BE49-F238E27FC236}">
                <a16:creationId xmlns:a16="http://schemas.microsoft.com/office/drawing/2014/main" id="{D4306637-1E7B-4EE9-8A92-B8B6549A391F}"/>
              </a:ext>
            </a:extLst>
          </p:cNvPr>
          <p:cNvSpPr/>
          <p:nvPr/>
        </p:nvSpPr>
        <p:spPr>
          <a:xfrm>
            <a:off x="7595260" y="4944579"/>
            <a:ext cx="723889" cy="401731"/>
          </a:xfrm>
          <a:prstGeom prst="rect">
            <a:avLst/>
          </a:prstGeom>
          <a:solidFill>
            <a:srgbClr val="D9DADF"/>
          </a:solidFill>
          <a:ln>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60" name="TextBox 59">
            <a:extLst>
              <a:ext uri="{FF2B5EF4-FFF2-40B4-BE49-F238E27FC236}">
                <a16:creationId xmlns:a16="http://schemas.microsoft.com/office/drawing/2014/main" id="{AA50AC78-7FBE-4989-9679-528A46C9860A}"/>
              </a:ext>
            </a:extLst>
          </p:cNvPr>
          <p:cNvSpPr txBox="1"/>
          <p:nvPr/>
        </p:nvSpPr>
        <p:spPr>
          <a:xfrm>
            <a:off x="6412110" y="5466808"/>
            <a:ext cx="2350084" cy="169277"/>
          </a:xfrm>
          <a:prstGeom prst="rect">
            <a:avLst/>
          </a:prstGeom>
          <a:noFill/>
          <a:ln>
            <a:noFill/>
          </a:ln>
        </p:spPr>
        <p:txBody>
          <a:bodyPr vert="horz" wrap="square" lIns="0" tIns="0" rIns="0" bIns="0" rtlCol="0">
            <a:spAutoFit/>
          </a:bodyPr>
          <a:lstStyle/>
          <a:p>
            <a:r>
              <a:rPr lang="en-US" sz="1100" dirty="0">
                <a:solidFill>
                  <a:srgbClr val="004BAF"/>
                </a:solidFill>
              </a:rPr>
              <a:t>Wireless Listener End Stations</a:t>
            </a:r>
          </a:p>
        </p:txBody>
      </p:sp>
      <p:sp>
        <p:nvSpPr>
          <p:cNvPr id="61" name="Rectangle 60">
            <a:extLst>
              <a:ext uri="{FF2B5EF4-FFF2-40B4-BE49-F238E27FC236}">
                <a16:creationId xmlns:a16="http://schemas.microsoft.com/office/drawing/2014/main" id="{0FAEE455-0128-4837-BCCE-E45958F845F8}"/>
              </a:ext>
            </a:extLst>
          </p:cNvPr>
          <p:cNvSpPr/>
          <p:nvPr/>
        </p:nvSpPr>
        <p:spPr>
          <a:xfrm>
            <a:off x="7745480" y="4875369"/>
            <a:ext cx="723889" cy="401731"/>
          </a:xfrm>
          <a:prstGeom prst="rect">
            <a:avLst/>
          </a:prstGeom>
          <a:solidFill>
            <a:srgbClr val="D9DADF"/>
          </a:solidFill>
          <a:ln>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62" name="Rectangle 61">
            <a:extLst>
              <a:ext uri="{FF2B5EF4-FFF2-40B4-BE49-F238E27FC236}">
                <a16:creationId xmlns:a16="http://schemas.microsoft.com/office/drawing/2014/main" id="{40B24BFC-5341-485A-B773-C9B5666692A3}"/>
              </a:ext>
            </a:extLst>
          </p:cNvPr>
          <p:cNvSpPr/>
          <p:nvPr/>
        </p:nvSpPr>
        <p:spPr>
          <a:xfrm>
            <a:off x="7901668" y="4785015"/>
            <a:ext cx="723889" cy="401731"/>
          </a:xfrm>
          <a:prstGeom prst="rect">
            <a:avLst/>
          </a:prstGeom>
          <a:solidFill>
            <a:srgbClr val="D9DADF"/>
          </a:solidFill>
          <a:ln>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66" name="Straight Arrow Connector 65">
            <a:extLst>
              <a:ext uri="{FF2B5EF4-FFF2-40B4-BE49-F238E27FC236}">
                <a16:creationId xmlns:a16="http://schemas.microsoft.com/office/drawing/2014/main" id="{54333C96-4BD0-4990-95B5-7E7C05F96FE6}"/>
              </a:ext>
            </a:extLst>
          </p:cNvPr>
          <p:cNvCxnSpPr/>
          <p:nvPr/>
        </p:nvCxnSpPr>
        <p:spPr>
          <a:xfrm>
            <a:off x="7228856" y="5092481"/>
            <a:ext cx="366403" cy="0"/>
          </a:xfrm>
          <a:prstGeom prst="straightConnector1">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67" name="TextBox 66">
            <a:extLst>
              <a:ext uri="{FF2B5EF4-FFF2-40B4-BE49-F238E27FC236}">
                <a16:creationId xmlns:a16="http://schemas.microsoft.com/office/drawing/2014/main" id="{D94F4BC3-CC7C-452E-B6CE-B7BAD540077D}"/>
              </a:ext>
            </a:extLst>
          </p:cNvPr>
          <p:cNvSpPr txBox="1"/>
          <p:nvPr/>
        </p:nvSpPr>
        <p:spPr>
          <a:xfrm>
            <a:off x="6777107" y="5139756"/>
            <a:ext cx="1131531" cy="169277"/>
          </a:xfrm>
          <a:prstGeom prst="rect">
            <a:avLst/>
          </a:prstGeom>
          <a:noFill/>
          <a:ln>
            <a:noFill/>
          </a:ln>
        </p:spPr>
        <p:txBody>
          <a:bodyPr vert="horz" wrap="square" lIns="0" tIns="0" rIns="0" bIns="0" rtlCol="0">
            <a:spAutoFit/>
          </a:bodyPr>
          <a:lstStyle/>
          <a:p>
            <a:r>
              <a:rPr lang="en-US" sz="1100">
                <a:solidFill>
                  <a:srgbClr val="004BAF"/>
                </a:solidFill>
              </a:rPr>
              <a:t>Stream Data</a:t>
            </a:r>
          </a:p>
        </p:txBody>
      </p:sp>
      <p:cxnSp>
        <p:nvCxnSpPr>
          <p:cNvPr id="81" name="Straight Connector 80">
            <a:extLst>
              <a:ext uri="{FF2B5EF4-FFF2-40B4-BE49-F238E27FC236}">
                <a16:creationId xmlns:a16="http://schemas.microsoft.com/office/drawing/2014/main" id="{2DDE46D2-7766-43B4-93ED-8347A47C2CEC}"/>
              </a:ext>
            </a:extLst>
          </p:cNvPr>
          <p:cNvCxnSpPr>
            <a:cxnSpLocks/>
          </p:cNvCxnSpPr>
          <p:nvPr/>
        </p:nvCxnSpPr>
        <p:spPr>
          <a:xfrm flipH="1" flipV="1">
            <a:off x="6862679" y="4233766"/>
            <a:ext cx="1073976" cy="352957"/>
          </a:xfrm>
          <a:prstGeom prst="line">
            <a:avLst/>
          </a:prstGeom>
          <a:ln>
            <a:solidFill>
              <a:schemeClr val="tx2"/>
            </a:solidFill>
            <a:prstDash val="dash"/>
          </a:ln>
          <a:effectLst/>
        </p:spPr>
        <p:style>
          <a:lnRef idx="2">
            <a:schemeClr val="accent1"/>
          </a:lnRef>
          <a:fillRef idx="0">
            <a:schemeClr val="accent1"/>
          </a:fillRef>
          <a:effectRef idx="1">
            <a:schemeClr val="accent1"/>
          </a:effectRef>
          <a:fontRef idx="minor">
            <a:schemeClr val="tx1"/>
          </a:fontRef>
        </p:style>
      </p:cxnSp>
      <p:sp>
        <p:nvSpPr>
          <p:cNvPr id="85" name="TextBox 84">
            <a:extLst>
              <a:ext uri="{FF2B5EF4-FFF2-40B4-BE49-F238E27FC236}">
                <a16:creationId xmlns:a16="http://schemas.microsoft.com/office/drawing/2014/main" id="{B443F21F-0928-436A-AC52-F9D852290108}"/>
              </a:ext>
            </a:extLst>
          </p:cNvPr>
          <p:cNvSpPr txBox="1"/>
          <p:nvPr/>
        </p:nvSpPr>
        <p:spPr>
          <a:xfrm>
            <a:off x="6228705" y="4373749"/>
            <a:ext cx="1030316" cy="338554"/>
          </a:xfrm>
          <a:prstGeom prst="rect">
            <a:avLst/>
          </a:prstGeom>
          <a:noFill/>
          <a:ln>
            <a:noFill/>
          </a:ln>
        </p:spPr>
        <p:txBody>
          <a:bodyPr vert="horz" wrap="square" lIns="0" tIns="0" rIns="0" bIns="0" rtlCol="0">
            <a:spAutoFit/>
          </a:bodyPr>
          <a:lstStyle/>
          <a:p>
            <a:pPr algn="ctr"/>
            <a:endParaRPr lang="en-US" sz="1100" dirty="0">
              <a:solidFill>
                <a:srgbClr val="004BAF"/>
              </a:solidFill>
            </a:endParaRPr>
          </a:p>
          <a:p>
            <a:pPr algn="ctr"/>
            <a:r>
              <a:rPr lang="en-US" sz="1100" dirty="0">
                <a:solidFill>
                  <a:srgbClr val="004BAF"/>
                </a:solidFill>
              </a:rPr>
              <a:t>AP</a:t>
            </a:r>
          </a:p>
        </p:txBody>
      </p:sp>
      <p:sp>
        <p:nvSpPr>
          <p:cNvPr id="2" name="Würfel 1">
            <a:extLst>
              <a:ext uri="{FF2B5EF4-FFF2-40B4-BE49-F238E27FC236}">
                <a16:creationId xmlns:a16="http://schemas.microsoft.com/office/drawing/2014/main" id="{8BFAB7DD-64F5-F04B-AE91-C71D7850F80B}"/>
              </a:ext>
            </a:extLst>
          </p:cNvPr>
          <p:cNvSpPr/>
          <p:nvPr/>
        </p:nvSpPr>
        <p:spPr>
          <a:xfrm>
            <a:off x="3999382" y="3264248"/>
            <a:ext cx="559612" cy="301215"/>
          </a:xfrm>
          <a:prstGeom prst="cube">
            <a:avLst/>
          </a:prstGeom>
          <a:solidFill>
            <a:schemeClr val="bg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0" name="Würfel 89">
            <a:extLst>
              <a:ext uri="{FF2B5EF4-FFF2-40B4-BE49-F238E27FC236}">
                <a16:creationId xmlns:a16="http://schemas.microsoft.com/office/drawing/2014/main" id="{8996DF99-6580-7046-BC4F-4079636F3F91}"/>
              </a:ext>
            </a:extLst>
          </p:cNvPr>
          <p:cNvSpPr/>
          <p:nvPr/>
        </p:nvSpPr>
        <p:spPr>
          <a:xfrm>
            <a:off x="5167574" y="3252297"/>
            <a:ext cx="559612" cy="301215"/>
          </a:xfrm>
          <a:prstGeom prst="cube">
            <a:avLst/>
          </a:prstGeom>
          <a:solidFill>
            <a:schemeClr val="bg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2" name="Würfel 91">
            <a:extLst>
              <a:ext uri="{FF2B5EF4-FFF2-40B4-BE49-F238E27FC236}">
                <a16:creationId xmlns:a16="http://schemas.microsoft.com/office/drawing/2014/main" id="{B69F4569-65F5-9C4A-A7AD-D30A2790C9F7}"/>
              </a:ext>
            </a:extLst>
          </p:cNvPr>
          <p:cNvSpPr/>
          <p:nvPr/>
        </p:nvSpPr>
        <p:spPr>
          <a:xfrm>
            <a:off x="6425273" y="3264248"/>
            <a:ext cx="559612" cy="301215"/>
          </a:xfrm>
          <a:prstGeom prst="cube">
            <a:avLst/>
          </a:prstGeom>
          <a:solidFill>
            <a:schemeClr val="bg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3" name="Würfel 92">
            <a:extLst>
              <a:ext uri="{FF2B5EF4-FFF2-40B4-BE49-F238E27FC236}">
                <a16:creationId xmlns:a16="http://schemas.microsoft.com/office/drawing/2014/main" id="{9EAD3BBA-C3FB-A04A-96C6-4E7A0632E7A4}"/>
              </a:ext>
            </a:extLst>
          </p:cNvPr>
          <p:cNvSpPr/>
          <p:nvPr/>
        </p:nvSpPr>
        <p:spPr>
          <a:xfrm>
            <a:off x="7632724" y="3247284"/>
            <a:ext cx="559612" cy="301215"/>
          </a:xfrm>
          <a:prstGeom prst="cube">
            <a:avLst/>
          </a:prstGeom>
          <a:solidFill>
            <a:schemeClr val="bg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8" name="Rectangle 87">
            <a:extLst>
              <a:ext uri="{FF2B5EF4-FFF2-40B4-BE49-F238E27FC236}">
                <a16:creationId xmlns:a16="http://schemas.microsoft.com/office/drawing/2014/main" id="{50EA9B92-E9ED-4322-920C-D0EF860AA9D3}"/>
              </a:ext>
            </a:extLst>
          </p:cNvPr>
          <p:cNvSpPr/>
          <p:nvPr/>
        </p:nvSpPr>
        <p:spPr>
          <a:xfrm>
            <a:off x="6277593" y="2296386"/>
            <a:ext cx="728941" cy="316925"/>
          </a:xfrm>
          <a:prstGeom prst="rect">
            <a:avLst/>
          </a:prstGeom>
          <a:solidFill>
            <a:schemeClr val="accent1">
              <a:lumMod val="20000"/>
              <a:lumOff val="80000"/>
            </a:schemeClr>
          </a:solidFill>
          <a:ln w="19050">
            <a:solidFill>
              <a:schemeClr val="tx1"/>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solidFill>
                  <a:schemeClr val="tx1"/>
                </a:solidFill>
              </a:rPr>
              <a:t>WTSN-CS</a:t>
            </a:r>
          </a:p>
        </p:txBody>
      </p:sp>
      <p:sp>
        <p:nvSpPr>
          <p:cNvPr id="89" name="Würfel 174">
            <a:extLst>
              <a:ext uri="{FF2B5EF4-FFF2-40B4-BE49-F238E27FC236}">
                <a16:creationId xmlns:a16="http://schemas.microsoft.com/office/drawing/2014/main" id="{62D5484E-A099-4E05-91D0-9172EE9F2006}"/>
              </a:ext>
            </a:extLst>
          </p:cNvPr>
          <p:cNvSpPr/>
          <p:nvPr/>
        </p:nvSpPr>
        <p:spPr>
          <a:xfrm>
            <a:off x="5821493" y="3653040"/>
            <a:ext cx="605436" cy="316149"/>
          </a:xfrm>
          <a:prstGeom prst="cube">
            <a:avLst/>
          </a:prstGeom>
          <a:pattFill prst="pct30">
            <a:fgClr>
              <a:schemeClr val="bg1">
                <a:lumMod val="50000"/>
              </a:schemeClr>
            </a:fgClr>
            <a:bgClr>
              <a:schemeClr val="bg1"/>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94" name="Straight Connector 79">
            <a:extLst>
              <a:ext uri="{FF2B5EF4-FFF2-40B4-BE49-F238E27FC236}">
                <a16:creationId xmlns:a16="http://schemas.microsoft.com/office/drawing/2014/main" id="{90C7AF4B-F667-4514-A446-0BFE2BF0AF9B}"/>
              </a:ext>
            </a:extLst>
          </p:cNvPr>
          <p:cNvCxnSpPr>
            <a:cxnSpLocks/>
            <a:stCxn id="85" idx="0"/>
          </p:cNvCxnSpPr>
          <p:nvPr/>
        </p:nvCxnSpPr>
        <p:spPr>
          <a:xfrm flipH="1" flipV="1">
            <a:off x="6125207" y="3959357"/>
            <a:ext cx="618656" cy="414392"/>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3" name="Date Placeholder 2">
            <a:extLst>
              <a:ext uri="{FF2B5EF4-FFF2-40B4-BE49-F238E27FC236}">
                <a16:creationId xmlns:a16="http://schemas.microsoft.com/office/drawing/2014/main" id="{C5CA13A0-2E81-42CE-864A-C19C2FC446B9}"/>
              </a:ext>
            </a:extLst>
          </p:cNvPr>
          <p:cNvSpPr>
            <a:spLocks noGrp="1"/>
          </p:cNvSpPr>
          <p:nvPr>
            <p:ph type="dt" idx="15"/>
          </p:nvPr>
        </p:nvSpPr>
        <p:spPr/>
        <p:txBody>
          <a:bodyPr/>
          <a:lstStyle/>
          <a:p>
            <a:r>
              <a:rPr lang="en-US"/>
              <a:t>January 2022</a:t>
            </a:r>
            <a:endParaRPr lang="en-GB"/>
          </a:p>
        </p:txBody>
      </p:sp>
      <p:sp>
        <p:nvSpPr>
          <p:cNvPr id="5" name="Footer Placeholder 4">
            <a:extLst>
              <a:ext uri="{FF2B5EF4-FFF2-40B4-BE49-F238E27FC236}">
                <a16:creationId xmlns:a16="http://schemas.microsoft.com/office/drawing/2014/main" id="{2689CE10-DC16-4DE0-AC3D-EFE616DA847B}"/>
              </a:ext>
            </a:extLst>
          </p:cNvPr>
          <p:cNvSpPr>
            <a:spLocks noGrp="1"/>
          </p:cNvSpPr>
          <p:nvPr>
            <p:ph type="ftr" idx="14"/>
          </p:nvPr>
        </p:nvSpPr>
        <p:spPr/>
        <p:txBody>
          <a:bodyPr/>
          <a:lstStyle/>
          <a:p>
            <a:r>
              <a:rPr lang="en-GB"/>
              <a:t>Dave Cavalcanti, Intel Corporation</a:t>
            </a:r>
          </a:p>
        </p:txBody>
      </p:sp>
      <p:sp>
        <p:nvSpPr>
          <p:cNvPr id="6" name="Slide Number Placeholder 5">
            <a:extLst>
              <a:ext uri="{FF2B5EF4-FFF2-40B4-BE49-F238E27FC236}">
                <a16:creationId xmlns:a16="http://schemas.microsoft.com/office/drawing/2014/main" id="{C4ADFB28-EC31-4AD6-875E-9D4CDB205CFC}"/>
              </a:ext>
            </a:extLst>
          </p:cNvPr>
          <p:cNvSpPr>
            <a:spLocks noGrp="1"/>
          </p:cNvSpPr>
          <p:nvPr>
            <p:ph type="sldNum" idx="12"/>
          </p:nvPr>
        </p:nvSpPr>
        <p:spPr/>
        <p:txBody>
          <a:bodyPr/>
          <a:lstStyle/>
          <a:p>
            <a:r>
              <a:rPr lang="en-GB"/>
              <a:t>Slide </a:t>
            </a:r>
            <a:fld id="{440F5867-744E-4AA6-B0ED-4C44D2DFBB7B}" type="slidenum">
              <a:rPr lang="en-GB" smtClean="0"/>
              <a:pPr/>
              <a:t>17</a:t>
            </a:fld>
            <a:endParaRPr lang="en-GB"/>
          </a:p>
        </p:txBody>
      </p:sp>
    </p:spTree>
    <p:extLst>
      <p:ext uri="{BB962C8B-B14F-4D97-AF65-F5344CB8AC3E}">
        <p14:creationId xmlns:p14="http://schemas.microsoft.com/office/powerpoint/2010/main" val="711683135"/>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E86E7-C83D-4723-A398-88D07043A63F}"/>
              </a:ext>
            </a:extLst>
          </p:cNvPr>
          <p:cNvSpPr>
            <a:spLocks noGrp="1"/>
          </p:cNvSpPr>
          <p:nvPr>
            <p:ph type="title"/>
          </p:nvPr>
        </p:nvSpPr>
        <p:spPr/>
        <p:txBody>
          <a:bodyPr/>
          <a:lstStyle/>
          <a:p>
            <a:r>
              <a:rPr lang="en-US" dirty="0"/>
              <a:t>Wi-Fi 7 enhancements for low latency &amp; TSN</a:t>
            </a:r>
          </a:p>
        </p:txBody>
      </p:sp>
      <p:grpSp>
        <p:nvGrpSpPr>
          <p:cNvPr id="8" name="Group 7">
            <a:extLst>
              <a:ext uri="{FF2B5EF4-FFF2-40B4-BE49-F238E27FC236}">
                <a16:creationId xmlns:a16="http://schemas.microsoft.com/office/drawing/2014/main" id="{45062353-BA6F-4582-A40D-1ACA5D7BD82B}"/>
              </a:ext>
            </a:extLst>
          </p:cNvPr>
          <p:cNvGrpSpPr/>
          <p:nvPr/>
        </p:nvGrpSpPr>
        <p:grpSpPr>
          <a:xfrm>
            <a:off x="1899492" y="2754081"/>
            <a:ext cx="2460192" cy="227435"/>
            <a:chOff x="5838379" y="1763449"/>
            <a:chExt cx="2460192" cy="227435"/>
          </a:xfrm>
        </p:grpSpPr>
        <p:sp>
          <p:nvSpPr>
            <p:cNvPr id="9" name="Rectangle 8">
              <a:extLst>
                <a:ext uri="{FF2B5EF4-FFF2-40B4-BE49-F238E27FC236}">
                  <a16:creationId xmlns:a16="http://schemas.microsoft.com/office/drawing/2014/main" id="{4AECF091-1A63-4F04-A4F9-5B59028DF9CB}"/>
                </a:ext>
              </a:extLst>
            </p:cNvPr>
            <p:cNvSpPr/>
            <p:nvPr/>
          </p:nvSpPr>
          <p:spPr>
            <a:xfrm>
              <a:off x="5838379" y="1763449"/>
              <a:ext cx="756381" cy="22743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Intel Clear"/>
                  <a:ea typeface="+mn-ea"/>
                  <a:cs typeface="+mn-cs"/>
                </a:rPr>
                <a:t>AP</a:t>
              </a:r>
              <a:r>
                <a:rPr kumimoji="0" lang="en-US" sz="1000" b="0" i="0" u="none" strike="noStrike" kern="1200" cap="none" spc="0" normalizeH="0" baseline="-25000" noProof="0">
                  <a:ln>
                    <a:noFill/>
                  </a:ln>
                  <a:solidFill>
                    <a:prstClr val="white"/>
                  </a:solidFill>
                  <a:effectLst/>
                  <a:uLnTx/>
                  <a:uFillTx/>
                  <a:latin typeface="Intel Clear"/>
                  <a:ea typeface="+mn-ea"/>
                  <a:cs typeface="+mn-cs"/>
                </a:rPr>
                <a:t>1</a:t>
              </a:r>
            </a:p>
          </p:txBody>
        </p:sp>
        <p:sp>
          <p:nvSpPr>
            <p:cNvPr id="10" name="Rectangle 9">
              <a:extLst>
                <a:ext uri="{FF2B5EF4-FFF2-40B4-BE49-F238E27FC236}">
                  <a16:creationId xmlns:a16="http://schemas.microsoft.com/office/drawing/2014/main" id="{1DF10397-3622-42E0-9697-35E26AE9EF63}"/>
                </a:ext>
              </a:extLst>
            </p:cNvPr>
            <p:cNvSpPr/>
            <p:nvPr/>
          </p:nvSpPr>
          <p:spPr>
            <a:xfrm>
              <a:off x="6690285" y="1763449"/>
              <a:ext cx="756381" cy="22743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Intel Clear"/>
                  <a:ea typeface="+mn-ea"/>
                  <a:cs typeface="+mn-cs"/>
                </a:rPr>
                <a:t>AP</a:t>
              </a:r>
              <a:r>
                <a:rPr kumimoji="0" lang="en-US" sz="1000" b="0" i="0" u="none" strike="noStrike" kern="1200" cap="none" spc="0" normalizeH="0" baseline="-25000" noProof="0">
                  <a:ln>
                    <a:noFill/>
                  </a:ln>
                  <a:solidFill>
                    <a:prstClr val="white"/>
                  </a:solidFill>
                  <a:effectLst/>
                  <a:uLnTx/>
                  <a:uFillTx/>
                  <a:latin typeface="Intel Clear"/>
                  <a:ea typeface="+mn-ea"/>
                  <a:cs typeface="+mn-cs"/>
                </a:rPr>
                <a:t>2</a:t>
              </a:r>
            </a:p>
          </p:txBody>
        </p:sp>
        <p:sp>
          <p:nvSpPr>
            <p:cNvPr id="11" name="Rectangle 10">
              <a:extLst>
                <a:ext uri="{FF2B5EF4-FFF2-40B4-BE49-F238E27FC236}">
                  <a16:creationId xmlns:a16="http://schemas.microsoft.com/office/drawing/2014/main" id="{6C74C332-2997-467A-92CD-D5EBEBABF47D}"/>
                </a:ext>
              </a:extLst>
            </p:cNvPr>
            <p:cNvSpPr/>
            <p:nvPr/>
          </p:nvSpPr>
          <p:spPr>
            <a:xfrm>
              <a:off x="7542190" y="1763449"/>
              <a:ext cx="756381" cy="22743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Intel Clear"/>
                  <a:ea typeface="+mn-ea"/>
                  <a:cs typeface="+mn-cs"/>
                </a:rPr>
                <a:t>AP</a:t>
              </a:r>
              <a:r>
                <a:rPr kumimoji="0" lang="en-US" sz="1000" b="0" i="0" u="none" strike="noStrike" kern="1200" cap="none" spc="0" normalizeH="0" baseline="-25000" noProof="0">
                  <a:ln>
                    <a:noFill/>
                  </a:ln>
                  <a:solidFill>
                    <a:prstClr val="white"/>
                  </a:solidFill>
                  <a:effectLst/>
                  <a:uLnTx/>
                  <a:uFillTx/>
                  <a:latin typeface="Intel Clear"/>
                  <a:ea typeface="+mn-ea"/>
                  <a:cs typeface="+mn-cs"/>
                </a:rPr>
                <a:t>3</a:t>
              </a:r>
            </a:p>
          </p:txBody>
        </p:sp>
      </p:grpSp>
      <p:sp>
        <p:nvSpPr>
          <p:cNvPr id="12" name="Rectangle 11">
            <a:extLst>
              <a:ext uri="{FF2B5EF4-FFF2-40B4-BE49-F238E27FC236}">
                <a16:creationId xmlns:a16="http://schemas.microsoft.com/office/drawing/2014/main" id="{B5969D3B-5F9F-4FBA-B6A0-DD20C543218F}"/>
              </a:ext>
            </a:extLst>
          </p:cNvPr>
          <p:cNvSpPr/>
          <p:nvPr/>
        </p:nvSpPr>
        <p:spPr>
          <a:xfrm>
            <a:off x="1534976" y="2499901"/>
            <a:ext cx="3133808" cy="575168"/>
          </a:xfrm>
          <a:prstGeom prst="rect">
            <a:avLst/>
          </a:prstGeom>
          <a:noFill/>
          <a:ln w="952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lumMod val="65000"/>
                    <a:lumOff val="35000"/>
                  </a:prstClr>
                </a:solidFill>
                <a:effectLst/>
                <a:uLnTx/>
                <a:uFillTx/>
                <a:latin typeface="Intel Clear"/>
                <a:ea typeface="+mn-ea"/>
                <a:cs typeface="+mn-cs"/>
              </a:rPr>
              <a:t>Multi-link device A (AP)</a:t>
            </a:r>
          </a:p>
        </p:txBody>
      </p:sp>
      <p:sp>
        <p:nvSpPr>
          <p:cNvPr id="13" name="Rectangle: Rounded Corners 12">
            <a:extLst>
              <a:ext uri="{FF2B5EF4-FFF2-40B4-BE49-F238E27FC236}">
                <a16:creationId xmlns:a16="http://schemas.microsoft.com/office/drawing/2014/main" id="{E45EF885-C6F4-442A-A7DA-C7B140C60FDB}"/>
              </a:ext>
            </a:extLst>
          </p:cNvPr>
          <p:cNvSpPr/>
          <p:nvPr/>
        </p:nvSpPr>
        <p:spPr>
          <a:xfrm>
            <a:off x="2802324" y="2453586"/>
            <a:ext cx="599113" cy="116351"/>
          </a:xfrm>
          <a:prstGeom prst="round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ntel Clear"/>
              <a:ea typeface="+mn-ea"/>
              <a:cs typeface="+mn-cs"/>
            </a:endParaRPr>
          </a:p>
        </p:txBody>
      </p:sp>
      <p:grpSp>
        <p:nvGrpSpPr>
          <p:cNvPr id="14" name="Group 13">
            <a:extLst>
              <a:ext uri="{FF2B5EF4-FFF2-40B4-BE49-F238E27FC236}">
                <a16:creationId xmlns:a16="http://schemas.microsoft.com/office/drawing/2014/main" id="{133272FD-A438-4B17-9E7F-F1447359C325}"/>
              </a:ext>
            </a:extLst>
          </p:cNvPr>
          <p:cNvGrpSpPr/>
          <p:nvPr/>
        </p:nvGrpSpPr>
        <p:grpSpPr>
          <a:xfrm>
            <a:off x="1857961" y="3920983"/>
            <a:ext cx="1666373" cy="227435"/>
            <a:chOff x="6262459" y="2930351"/>
            <a:chExt cx="1666373" cy="227435"/>
          </a:xfrm>
        </p:grpSpPr>
        <p:sp>
          <p:nvSpPr>
            <p:cNvPr id="15" name="Rectangle 14">
              <a:extLst>
                <a:ext uri="{FF2B5EF4-FFF2-40B4-BE49-F238E27FC236}">
                  <a16:creationId xmlns:a16="http://schemas.microsoft.com/office/drawing/2014/main" id="{B296D75B-DDBA-40FB-9078-1C98EFF09747}"/>
                </a:ext>
              </a:extLst>
            </p:cNvPr>
            <p:cNvSpPr/>
            <p:nvPr/>
          </p:nvSpPr>
          <p:spPr>
            <a:xfrm>
              <a:off x="6262459" y="2930351"/>
              <a:ext cx="756381" cy="22743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Intel Clear"/>
                  <a:ea typeface="+mn-ea"/>
                  <a:cs typeface="+mn-cs"/>
                </a:rPr>
                <a:t>STA</a:t>
              </a:r>
              <a:r>
                <a:rPr kumimoji="0" lang="en-US" sz="1000" b="0" i="0" u="none" strike="noStrike" kern="1200" cap="none" spc="0" normalizeH="0" baseline="-25000" noProof="0">
                  <a:ln>
                    <a:noFill/>
                  </a:ln>
                  <a:solidFill>
                    <a:prstClr val="white"/>
                  </a:solidFill>
                  <a:effectLst/>
                  <a:uLnTx/>
                  <a:uFillTx/>
                  <a:latin typeface="Intel Clear"/>
                  <a:ea typeface="+mn-ea"/>
                  <a:cs typeface="+mn-cs"/>
                </a:rPr>
                <a:t>1</a:t>
              </a:r>
            </a:p>
          </p:txBody>
        </p:sp>
        <p:sp>
          <p:nvSpPr>
            <p:cNvPr id="16" name="Rectangle 15">
              <a:extLst>
                <a:ext uri="{FF2B5EF4-FFF2-40B4-BE49-F238E27FC236}">
                  <a16:creationId xmlns:a16="http://schemas.microsoft.com/office/drawing/2014/main" id="{A1D64A6C-8407-41E3-9001-237C3BB36DCA}"/>
                </a:ext>
              </a:extLst>
            </p:cNvPr>
            <p:cNvSpPr/>
            <p:nvPr/>
          </p:nvSpPr>
          <p:spPr>
            <a:xfrm>
              <a:off x="7172451" y="2930351"/>
              <a:ext cx="756381" cy="22743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Intel Clear"/>
                  <a:ea typeface="+mn-ea"/>
                  <a:cs typeface="+mn-cs"/>
                </a:rPr>
                <a:t>STA</a:t>
              </a:r>
              <a:r>
                <a:rPr kumimoji="0" lang="en-US" sz="1000" b="0" i="0" u="none" strike="noStrike" kern="1200" cap="none" spc="0" normalizeH="0" baseline="-25000" noProof="0">
                  <a:ln>
                    <a:noFill/>
                  </a:ln>
                  <a:solidFill>
                    <a:prstClr val="white"/>
                  </a:solidFill>
                  <a:effectLst/>
                  <a:uLnTx/>
                  <a:uFillTx/>
                  <a:latin typeface="Intel Clear"/>
                  <a:ea typeface="+mn-ea"/>
                  <a:cs typeface="+mn-cs"/>
                </a:rPr>
                <a:t>2</a:t>
              </a:r>
            </a:p>
          </p:txBody>
        </p:sp>
      </p:grpSp>
      <p:sp>
        <p:nvSpPr>
          <p:cNvPr id="17" name="Rectangle 16">
            <a:extLst>
              <a:ext uri="{FF2B5EF4-FFF2-40B4-BE49-F238E27FC236}">
                <a16:creationId xmlns:a16="http://schemas.microsoft.com/office/drawing/2014/main" id="{9006182E-62DE-4383-AE53-1D73950CBCCA}"/>
              </a:ext>
            </a:extLst>
          </p:cNvPr>
          <p:cNvSpPr/>
          <p:nvPr/>
        </p:nvSpPr>
        <p:spPr>
          <a:xfrm>
            <a:off x="1530930" y="3831930"/>
            <a:ext cx="3137854" cy="575168"/>
          </a:xfrm>
          <a:prstGeom prst="rect">
            <a:avLst/>
          </a:prstGeom>
          <a:noFill/>
          <a:ln w="952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b" anchorCtr="0"/>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lumMod val="65000"/>
                    <a:lumOff val="35000"/>
                  </a:prstClr>
                </a:solidFill>
                <a:effectLst/>
                <a:uLnTx/>
                <a:uFillTx/>
                <a:latin typeface="Intel Clear"/>
                <a:ea typeface="+mn-ea"/>
                <a:cs typeface="+mn-cs"/>
              </a:rPr>
              <a:t>Multi-link device (STA)</a:t>
            </a:r>
          </a:p>
        </p:txBody>
      </p:sp>
      <p:sp>
        <p:nvSpPr>
          <p:cNvPr id="18" name="Rectangle: Rounded Corners 17">
            <a:extLst>
              <a:ext uri="{FF2B5EF4-FFF2-40B4-BE49-F238E27FC236}">
                <a16:creationId xmlns:a16="http://schemas.microsoft.com/office/drawing/2014/main" id="{5582100C-9ECB-4526-AB86-48DD9CBA0965}"/>
              </a:ext>
            </a:extLst>
          </p:cNvPr>
          <p:cNvSpPr/>
          <p:nvPr/>
        </p:nvSpPr>
        <p:spPr>
          <a:xfrm>
            <a:off x="2800301" y="4358972"/>
            <a:ext cx="599113" cy="116351"/>
          </a:xfrm>
          <a:prstGeom prst="round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ntel Clear"/>
              <a:ea typeface="+mn-ea"/>
              <a:cs typeface="+mn-cs"/>
            </a:endParaRPr>
          </a:p>
        </p:txBody>
      </p:sp>
      <p:sp>
        <p:nvSpPr>
          <p:cNvPr id="19" name="TextBox 18">
            <a:extLst>
              <a:ext uri="{FF2B5EF4-FFF2-40B4-BE49-F238E27FC236}">
                <a16:creationId xmlns:a16="http://schemas.microsoft.com/office/drawing/2014/main" id="{3C868645-FB9B-445F-B936-280E14761554}"/>
              </a:ext>
            </a:extLst>
          </p:cNvPr>
          <p:cNvSpPr txBox="1"/>
          <p:nvPr/>
        </p:nvSpPr>
        <p:spPr>
          <a:xfrm>
            <a:off x="2964976" y="2314095"/>
            <a:ext cx="273809" cy="123111"/>
          </a:xfrm>
          <a:prstGeom prst="rect">
            <a:avLst/>
          </a:prstGeom>
          <a:noFill/>
        </p:spPr>
        <p:txBody>
          <a:bodyPr vert="horz" wrap="squar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lumMod val="65000"/>
                    <a:lumOff val="35000"/>
                  </a:prstClr>
                </a:solidFill>
                <a:effectLst/>
                <a:uLnTx/>
                <a:uFillTx/>
                <a:latin typeface="Intel Clear"/>
                <a:ea typeface="+mn-ea"/>
                <a:cs typeface="+mn-cs"/>
              </a:rPr>
              <a:t>Data</a:t>
            </a:r>
          </a:p>
        </p:txBody>
      </p:sp>
      <p:sp>
        <p:nvSpPr>
          <p:cNvPr id="20" name="TextBox 19">
            <a:extLst>
              <a:ext uri="{FF2B5EF4-FFF2-40B4-BE49-F238E27FC236}">
                <a16:creationId xmlns:a16="http://schemas.microsoft.com/office/drawing/2014/main" id="{99122C79-3E58-4CB8-BD8E-B528024EC82A}"/>
              </a:ext>
            </a:extLst>
          </p:cNvPr>
          <p:cNvSpPr txBox="1"/>
          <p:nvPr/>
        </p:nvSpPr>
        <p:spPr>
          <a:xfrm>
            <a:off x="2962953" y="4505552"/>
            <a:ext cx="273809" cy="123111"/>
          </a:xfrm>
          <a:prstGeom prst="rect">
            <a:avLst/>
          </a:prstGeom>
          <a:noFill/>
        </p:spPr>
        <p:txBody>
          <a:bodyPr vert="horz" wrap="squar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lumMod val="65000"/>
                    <a:lumOff val="35000"/>
                  </a:prstClr>
                </a:solidFill>
                <a:effectLst/>
                <a:uLnTx/>
                <a:uFillTx/>
                <a:latin typeface="Intel Clear"/>
                <a:ea typeface="+mn-ea"/>
                <a:cs typeface="+mn-cs"/>
              </a:rPr>
              <a:t>Data</a:t>
            </a:r>
          </a:p>
        </p:txBody>
      </p:sp>
      <p:cxnSp>
        <p:nvCxnSpPr>
          <p:cNvPr id="21" name="Connector: Curved 20">
            <a:extLst>
              <a:ext uri="{FF2B5EF4-FFF2-40B4-BE49-F238E27FC236}">
                <a16:creationId xmlns:a16="http://schemas.microsoft.com/office/drawing/2014/main" id="{4699FC2F-1923-48B4-A921-9F88976E8EB3}"/>
              </a:ext>
            </a:extLst>
          </p:cNvPr>
          <p:cNvCxnSpPr>
            <a:cxnSpLocks/>
            <a:stCxn id="9" idx="2"/>
            <a:endCxn id="15" idx="0"/>
          </p:cNvCxnSpPr>
          <p:nvPr/>
        </p:nvCxnSpPr>
        <p:spPr>
          <a:xfrm rot="5400000">
            <a:off x="1787185" y="3430484"/>
            <a:ext cx="939467" cy="41531"/>
          </a:xfrm>
          <a:prstGeom prst="curvedConnector3">
            <a:avLst/>
          </a:prstGeom>
          <a:ln>
            <a:solidFill>
              <a:srgbClr val="00B0F0"/>
            </a:solidFill>
            <a:prstDash val="dash"/>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22" name="Connector: Curved 21">
            <a:extLst>
              <a:ext uri="{FF2B5EF4-FFF2-40B4-BE49-F238E27FC236}">
                <a16:creationId xmlns:a16="http://schemas.microsoft.com/office/drawing/2014/main" id="{B3422FA7-4600-413B-9EB1-2B06DD3D2368}"/>
              </a:ext>
            </a:extLst>
          </p:cNvPr>
          <p:cNvCxnSpPr>
            <a:cxnSpLocks/>
            <a:stCxn id="10" idx="2"/>
            <a:endCxn id="16" idx="0"/>
          </p:cNvCxnSpPr>
          <p:nvPr/>
        </p:nvCxnSpPr>
        <p:spPr>
          <a:xfrm rot="16200000" flipH="1">
            <a:off x="2668133" y="3442971"/>
            <a:ext cx="939467" cy="16555"/>
          </a:xfrm>
          <a:prstGeom prst="curvedConnector3">
            <a:avLst/>
          </a:prstGeom>
          <a:ln>
            <a:solidFill>
              <a:srgbClr val="00B0F0"/>
            </a:solidFill>
            <a:prstDash val="dash"/>
            <a:headEnd type="triangle"/>
            <a:tailEnd type="triangle"/>
          </a:ln>
          <a:effectLst/>
        </p:spPr>
        <p:style>
          <a:lnRef idx="2">
            <a:schemeClr val="accent1"/>
          </a:lnRef>
          <a:fillRef idx="0">
            <a:schemeClr val="accent1"/>
          </a:fillRef>
          <a:effectRef idx="1">
            <a:schemeClr val="accent1"/>
          </a:effectRef>
          <a:fontRef idx="minor">
            <a:schemeClr val="tx1"/>
          </a:fontRef>
        </p:style>
      </p:cxnSp>
      <p:sp>
        <p:nvSpPr>
          <p:cNvPr id="23" name="TextBox 22">
            <a:extLst>
              <a:ext uri="{FF2B5EF4-FFF2-40B4-BE49-F238E27FC236}">
                <a16:creationId xmlns:a16="http://schemas.microsoft.com/office/drawing/2014/main" id="{58D35A82-0727-4843-9F02-843826244118}"/>
              </a:ext>
            </a:extLst>
          </p:cNvPr>
          <p:cNvSpPr txBox="1"/>
          <p:nvPr/>
        </p:nvSpPr>
        <p:spPr>
          <a:xfrm>
            <a:off x="1530930" y="3472034"/>
            <a:ext cx="1151268" cy="338554"/>
          </a:xfrm>
          <a:prstGeom prst="rect">
            <a:avLst/>
          </a:prstGeom>
          <a:noFill/>
        </p:spPr>
        <p:txBody>
          <a:bodyPr vert="horz" wrap="square" lIns="91440" tIns="45720" rIns="91440" bIns="4572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lumMod val="65000"/>
                    <a:lumOff val="35000"/>
                  </a:prstClr>
                </a:solidFill>
                <a:effectLst/>
                <a:uLnTx/>
                <a:uFillTx/>
                <a:latin typeface="Intel Clear"/>
                <a:ea typeface="+mn-ea"/>
                <a:cs typeface="+mn-cs"/>
              </a:rPr>
              <a:t>Link 1 </a:t>
            </a:r>
            <a:br>
              <a:rPr kumimoji="0" lang="en-US" sz="800" b="0" i="0" u="none" strike="noStrike" kern="1200" cap="none" spc="0" normalizeH="0" baseline="0" noProof="0">
                <a:ln>
                  <a:noFill/>
                </a:ln>
                <a:solidFill>
                  <a:prstClr val="black">
                    <a:lumMod val="65000"/>
                    <a:lumOff val="35000"/>
                  </a:prstClr>
                </a:solidFill>
                <a:effectLst/>
                <a:uLnTx/>
                <a:uFillTx/>
                <a:latin typeface="Intel Clear"/>
                <a:ea typeface="+mn-ea"/>
                <a:cs typeface="+mn-cs"/>
              </a:rPr>
            </a:br>
            <a:r>
              <a:rPr kumimoji="0" lang="en-US" sz="800" b="0" i="0" u="none" strike="noStrike" kern="1200" cap="none" spc="0" normalizeH="0" baseline="0" noProof="0">
                <a:ln>
                  <a:noFill/>
                </a:ln>
                <a:solidFill>
                  <a:prstClr val="black">
                    <a:lumMod val="65000"/>
                    <a:lumOff val="35000"/>
                  </a:prstClr>
                </a:solidFill>
                <a:effectLst/>
                <a:uLnTx/>
                <a:uFillTx/>
                <a:latin typeface="Intel Clear"/>
                <a:ea typeface="+mn-ea"/>
                <a:cs typeface="+mn-cs"/>
              </a:rPr>
              <a:t>(Channel X, Band Y) </a:t>
            </a:r>
          </a:p>
        </p:txBody>
      </p:sp>
      <p:sp>
        <p:nvSpPr>
          <p:cNvPr id="24" name="TextBox 23">
            <a:extLst>
              <a:ext uri="{FF2B5EF4-FFF2-40B4-BE49-F238E27FC236}">
                <a16:creationId xmlns:a16="http://schemas.microsoft.com/office/drawing/2014/main" id="{45EE712D-5E01-4C25-BDE6-B9F5B5A97BBB}"/>
              </a:ext>
            </a:extLst>
          </p:cNvPr>
          <p:cNvSpPr txBox="1"/>
          <p:nvPr/>
        </p:nvSpPr>
        <p:spPr>
          <a:xfrm>
            <a:off x="3422415" y="3482705"/>
            <a:ext cx="1151268" cy="338554"/>
          </a:xfrm>
          <a:prstGeom prst="rect">
            <a:avLst/>
          </a:prstGeom>
          <a:noFill/>
        </p:spPr>
        <p:txBody>
          <a:bodyPr vert="horz" wrap="square" lIns="91440" tIns="45720" rIns="91440" bIns="4572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lumMod val="65000"/>
                    <a:lumOff val="35000"/>
                  </a:prstClr>
                </a:solidFill>
                <a:effectLst/>
                <a:uLnTx/>
                <a:uFillTx/>
                <a:latin typeface="Intel Clear"/>
                <a:ea typeface="+mn-ea"/>
                <a:cs typeface="+mn-cs"/>
              </a:rPr>
              <a:t>Link 2 </a:t>
            </a:r>
            <a:br>
              <a:rPr kumimoji="0" lang="en-US" sz="800" b="0" i="0" u="none" strike="noStrike" kern="1200" cap="none" spc="0" normalizeH="0" baseline="0" noProof="0">
                <a:ln>
                  <a:noFill/>
                </a:ln>
                <a:solidFill>
                  <a:prstClr val="black">
                    <a:lumMod val="65000"/>
                    <a:lumOff val="35000"/>
                  </a:prstClr>
                </a:solidFill>
                <a:effectLst/>
                <a:uLnTx/>
                <a:uFillTx/>
                <a:latin typeface="Intel Clear"/>
                <a:ea typeface="+mn-ea"/>
                <a:cs typeface="+mn-cs"/>
              </a:rPr>
            </a:br>
            <a:r>
              <a:rPr kumimoji="0" lang="en-US" sz="800" b="0" i="0" u="none" strike="noStrike" kern="1200" cap="none" spc="0" normalizeH="0" baseline="0" noProof="0">
                <a:ln>
                  <a:noFill/>
                </a:ln>
                <a:solidFill>
                  <a:prstClr val="black">
                    <a:lumMod val="65000"/>
                    <a:lumOff val="35000"/>
                  </a:prstClr>
                </a:solidFill>
                <a:effectLst/>
                <a:uLnTx/>
                <a:uFillTx/>
                <a:latin typeface="Intel Clear"/>
                <a:ea typeface="+mn-ea"/>
                <a:cs typeface="+mn-cs"/>
              </a:rPr>
              <a:t>(Channel L, Band M) </a:t>
            </a:r>
          </a:p>
        </p:txBody>
      </p:sp>
      <p:sp>
        <p:nvSpPr>
          <p:cNvPr id="25" name="Rectangle 24">
            <a:extLst>
              <a:ext uri="{FF2B5EF4-FFF2-40B4-BE49-F238E27FC236}">
                <a16:creationId xmlns:a16="http://schemas.microsoft.com/office/drawing/2014/main" id="{00A6C2B5-39F2-44BF-AE8B-9CE10046D9EC}"/>
              </a:ext>
            </a:extLst>
          </p:cNvPr>
          <p:cNvSpPr/>
          <p:nvPr/>
        </p:nvSpPr>
        <p:spPr>
          <a:xfrm>
            <a:off x="3704819" y="3920983"/>
            <a:ext cx="756381" cy="22743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Intel Clear"/>
                <a:ea typeface="+mn-ea"/>
                <a:cs typeface="+mn-cs"/>
              </a:rPr>
              <a:t>STA</a:t>
            </a:r>
            <a:r>
              <a:rPr kumimoji="0" lang="en-US" sz="1000" b="0" i="0" u="none" strike="noStrike" kern="1200" cap="none" spc="0" normalizeH="0" baseline="-25000" noProof="0">
                <a:ln>
                  <a:noFill/>
                </a:ln>
                <a:solidFill>
                  <a:prstClr val="white"/>
                </a:solidFill>
                <a:effectLst/>
                <a:uLnTx/>
                <a:uFillTx/>
                <a:latin typeface="Intel Clear"/>
                <a:ea typeface="+mn-ea"/>
                <a:cs typeface="+mn-cs"/>
              </a:rPr>
              <a:t>3</a:t>
            </a:r>
          </a:p>
        </p:txBody>
      </p:sp>
      <p:sp>
        <p:nvSpPr>
          <p:cNvPr id="26" name="TextBox 25">
            <a:extLst>
              <a:ext uri="{FF2B5EF4-FFF2-40B4-BE49-F238E27FC236}">
                <a16:creationId xmlns:a16="http://schemas.microsoft.com/office/drawing/2014/main" id="{3C63B566-D953-4463-8E13-E9B55FC52D79}"/>
              </a:ext>
            </a:extLst>
          </p:cNvPr>
          <p:cNvSpPr txBox="1"/>
          <p:nvPr/>
        </p:nvSpPr>
        <p:spPr>
          <a:xfrm>
            <a:off x="1075383" y="4712159"/>
            <a:ext cx="5423495" cy="492443"/>
          </a:xfrm>
          <a:prstGeom prst="rect">
            <a:avLst/>
          </a:prstGeom>
          <a:noFill/>
        </p:spPr>
        <p:txBody>
          <a:bodyPr vert="horz" wrap="square" lIns="0" tIns="0" rIns="0" bIns="0" rtlCol="0">
            <a:spAutoFit/>
          </a:bodyPr>
          <a:lstStyle/>
          <a:p>
            <a:pPr algn="ctr" defTabSz="609600">
              <a:lnSpc>
                <a:spcPct val="100000"/>
              </a:lnSpc>
              <a:spcBef>
                <a:spcPct val="0"/>
              </a:spcBef>
            </a:pPr>
            <a:r>
              <a:rPr lang="en-US" sz="1600" kern="1200" dirty="0">
                <a:solidFill>
                  <a:schemeClr val="tx1">
                    <a:lumMod val="65000"/>
                    <a:lumOff val="35000"/>
                  </a:schemeClr>
                </a:solidFill>
                <a:ea typeface="Intel Clear" panose="020B0604020203020204" pitchFamily="34" charset="0"/>
                <a:cs typeface="Calibri" panose="020F0502020204030204" pitchFamily="34" charset="0"/>
              </a:rPr>
              <a:t>Enables lower latency and redundancy at the 802.11 MAC</a:t>
            </a:r>
          </a:p>
          <a:p>
            <a:pPr algn="ctr" defTabSz="609600">
              <a:lnSpc>
                <a:spcPct val="100000"/>
              </a:lnSpc>
              <a:spcBef>
                <a:spcPct val="0"/>
              </a:spcBef>
            </a:pPr>
            <a:r>
              <a:rPr lang="en-US" sz="1600" kern="1200" dirty="0">
                <a:solidFill>
                  <a:schemeClr val="tx1">
                    <a:lumMod val="65000"/>
                    <a:lumOff val="35000"/>
                  </a:schemeClr>
                </a:solidFill>
                <a:ea typeface="Intel Clear" panose="020B0604020203020204" pitchFamily="34" charset="0"/>
                <a:cs typeface="Calibri" panose="020F0502020204030204" pitchFamily="34" charset="0"/>
              </a:rPr>
              <a:t>New tools to avoid congestion delay</a:t>
            </a:r>
          </a:p>
        </p:txBody>
      </p:sp>
      <p:sp>
        <p:nvSpPr>
          <p:cNvPr id="29" name="TextBox 28">
            <a:extLst>
              <a:ext uri="{FF2B5EF4-FFF2-40B4-BE49-F238E27FC236}">
                <a16:creationId xmlns:a16="http://schemas.microsoft.com/office/drawing/2014/main" id="{B15564A2-DBEA-4829-A4B9-85C17F1AA8D4}"/>
              </a:ext>
            </a:extLst>
          </p:cNvPr>
          <p:cNvSpPr txBox="1"/>
          <p:nvPr/>
        </p:nvSpPr>
        <p:spPr>
          <a:xfrm>
            <a:off x="1029912" y="1819082"/>
            <a:ext cx="4139889"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0" marR="0" indent="0" algn="l" defTabSz="2438338" rtl="0" fontAlgn="auto" latinLnBrk="0" hangingPunct="0">
              <a:lnSpc>
                <a:spcPct val="100000"/>
              </a:lnSpc>
              <a:spcBef>
                <a:spcPts val="0"/>
              </a:spcBef>
              <a:spcAft>
                <a:spcPts val="0"/>
              </a:spcAft>
              <a:buClrTx/>
              <a:buSzTx/>
              <a:buFontTx/>
              <a:buNone/>
              <a:tabLst/>
            </a:pPr>
            <a:r>
              <a:rPr kumimoji="0" lang="en-US" b="0" i="0" u="none" strike="noStrike" cap="none" spc="0" normalizeH="0" baseline="0" dirty="0">
                <a:ln>
                  <a:noFill/>
                </a:ln>
                <a:solidFill>
                  <a:schemeClr val="tx2"/>
                </a:solidFill>
                <a:effectLst/>
                <a:uFillTx/>
                <a:latin typeface="+mn-lt"/>
                <a:ea typeface="+mn-ea"/>
                <a:cs typeface="+mn-cs"/>
                <a:sym typeface="Helvetica Neue"/>
              </a:rPr>
              <a:t>MLO (Multi-Link Operation)</a:t>
            </a:r>
          </a:p>
        </p:txBody>
      </p:sp>
      <p:pic>
        <p:nvPicPr>
          <p:cNvPr id="71" name="Picture 70">
            <a:extLst>
              <a:ext uri="{FF2B5EF4-FFF2-40B4-BE49-F238E27FC236}">
                <a16:creationId xmlns:a16="http://schemas.microsoft.com/office/drawing/2014/main" id="{E3AC4ACF-7FD8-43AC-91DA-747B9F79F27E}"/>
              </a:ext>
            </a:extLst>
          </p:cNvPr>
          <p:cNvPicPr>
            <a:picLocks noChangeAspect="1"/>
          </p:cNvPicPr>
          <p:nvPr/>
        </p:nvPicPr>
        <p:blipFill>
          <a:blip r:embed="rId2"/>
          <a:stretch>
            <a:fillRect/>
          </a:stretch>
        </p:blipFill>
        <p:spPr>
          <a:xfrm>
            <a:off x="7012005" y="3888317"/>
            <a:ext cx="3498659" cy="2295628"/>
          </a:xfrm>
          <a:prstGeom prst="rect">
            <a:avLst/>
          </a:prstGeom>
        </p:spPr>
      </p:pic>
      <p:sp>
        <p:nvSpPr>
          <p:cNvPr id="72" name="Rectangle 71">
            <a:extLst>
              <a:ext uri="{FF2B5EF4-FFF2-40B4-BE49-F238E27FC236}">
                <a16:creationId xmlns:a16="http://schemas.microsoft.com/office/drawing/2014/main" id="{5A4AC101-C44D-4473-8C02-75F25D388E98}"/>
              </a:ext>
            </a:extLst>
          </p:cNvPr>
          <p:cNvSpPr/>
          <p:nvPr/>
        </p:nvSpPr>
        <p:spPr>
          <a:xfrm>
            <a:off x="6021706" y="1794693"/>
            <a:ext cx="5452201" cy="352019"/>
          </a:xfrm>
          <a:prstGeom prst="rect">
            <a:avLst/>
          </a:prstGeom>
          <a:gradFill>
            <a:gsLst>
              <a:gs pos="32000">
                <a:schemeClr val="tx2"/>
              </a:gs>
              <a:gs pos="95000">
                <a:srgbClr val="009FDF"/>
              </a:gs>
              <a:gs pos="78000">
                <a:srgbClr val="0071C5"/>
              </a:gs>
            </a:gsLst>
            <a:lin ang="1986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b" anchorCtr="0">
            <a:spAutoFit/>
          </a:bodyPr>
          <a:lstStyle/>
          <a:p>
            <a:pPr algn="ctr"/>
            <a:r>
              <a:rPr lang="en-US" sz="1867" b="1" dirty="0">
                <a:solidFill>
                  <a:prstClr val="white"/>
                </a:solidFill>
                <a:latin typeface="Intel Clear"/>
              </a:rPr>
              <a:t>Potential features for deterministic low latency</a:t>
            </a:r>
          </a:p>
        </p:txBody>
      </p:sp>
      <p:sp>
        <p:nvSpPr>
          <p:cNvPr id="73" name="Rectangle 72">
            <a:extLst>
              <a:ext uri="{FF2B5EF4-FFF2-40B4-BE49-F238E27FC236}">
                <a16:creationId xmlns:a16="http://schemas.microsoft.com/office/drawing/2014/main" id="{5DBDA444-2C6C-4027-A553-A20C366F5701}"/>
              </a:ext>
            </a:extLst>
          </p:cNvPr>
          <p:cNvSpPr/>
          <p:nvPr/>
        </p:nvSpPr>
        <p:spPr>
          <a:xfrm>
            <a:off x="6021706" y="2188414"/>
            <a:ext cx="5452199" cy="1436291"/>
          </a:xfrm>
          <a:prstGeom prst="rect">
            <a:avLst/>
          </a:prstGeom>
          <a:solidFill>
            <a:schemeClr val="bg1"/>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wrap="square" lIns="121920" tIns="121920" rIns="121920" bIns="121920" rtlCol="0" anchor="t" anchorCtr="0">
            <a:spAutoFit/>
          </a:bodyPr>
          <a:lstStyle/>
          <a:p>
            <a:pPr marL="228594" indent="-228594" defTabSz="609585" hangingPunct="1">
              <a:lnSpc>
                <a:spcPct val="100000"/>
              </a:lnSpc>
              <a:spcBef>
                <a:spcPts val="800"/>
              </a:spcBef>
              <a:buFont typeface="Wingdings" panose="05000000000000000000" pitchFamily="2" charset="2"/>
              <a:buChar char="§"/>
              <a:defRPr/>
            </a:pPr>
            <a:r>
              <a:rPr lang="en-US" sz="1600" kern="1200" dirty="0">
                <a:solidFill>
                  <a:prstClr val="black">
                    <a:lumMod val="65000"/>
                    <a:lumOff val="35000"/>
                  </a:prstClr>
                </a:solidFill>
                <a:latin typeface="Intel Clear"/>
              </a:rPr>
              <a:t>QoS provisioning for low latency traffic streams </a:t>
            </a:r>
          </a:p>
          <a:p>
            <a:pPr marL="228594" indent="-228594" defTabSz="609585" hangingPunct="1">
              <a:lnSpc>
                <a:spcPct val="100000"/>
              </a:lnSpc>
              <a:spcBef>
                <a:spcPts val="800"/>
              </a:spcBef>
              <a:buFont typeface="Wingdings" panose="05000000000000000000" pitchFamily="2" charset="2"/>
              <a:buChar char="§"/>
              <a:defRPr/>
            </a:pPr>
            <a:r>
              <a:rPr lang="en-US" sz="1600" dirty="0">
                <a:solidFill>
                  <a:prstClr val="black">
                    <a:lumMod val="65000"/>
                    <a:lumOff val="35000"/>
                  </a:prstClr>
                </a:solidFill>
                <a:latin typeface="Intel Clear"/>
              </a:rPr>
              <a:t>Restricted TWT service periods for low latency traffic</a:t>
            </a:r>
            <a:endParaRPr lang="en-US" sz="1600" kern="1200" dirty="0">
              <a:solidFill>
                <a:prstClr val="black">
                  <a:lumMod val="65000"/>
                  <a:lumOff val="35000"/>
                </a:prstClr>
              </a:solidFill>
              <a:latin typeface="Intel Clear"/>
            </a:endParaRPr>
          </a:p>
          <a:p>
            <a:pPr marL="228594" indent="-228594" defTabSz="609585" hangingPunct="1">
              <a:lnSpc>
                <a:spcPct val="100000"/>
              </a:lnSpc>
              <a:spcBef>
                <a:spcPts val="800"/>
              </a:spcBef>
              <a:buFont typeface="Wingdings" panose="05000000000000000000" pitchFamily="2" charset="2"/>
              <a:buChar char="§"/>
              <a:defRPr/>
            </a:pPr>
            <a:r>
              <a:rPr lang="en-US" sz="1600" kern="1200" dirty="0">
                <a:solidFill>
                  <a:prstClr val="black">
                    <a:lumMod val="65000"/>
                    <a:lumOff val="35000"/>
                  </a:prstClr>
                </a:solidFill>
                <a:latin typeface="Intel Clear"/>
              </a:rPr>
              <a:t>Time-Aware (</a:t>
            </a:r>
            <a:r>
              <a:rPr lang="en-US" sz="1600" kern="1200" dirty="0" err="1">
                <a:solidFill>
                  <a:prstClr val="black">
                    <a:lumMod val="65000"/>
                    <a:lumOff val="35000"/>
                  </a:prstClr>
                </a:solidFill>
                <a:latin typeface="Intel Clear"/>
              </a:rPr>
              <a:t>Qbv</a:t>
            </a:r>
            <a:r>
              <a:rPr lang="en-US" sz="1600" kern="1200" dirty="0">
                <a:solidFill>
                  <a:prstClr val="black">
                    <a:lumMod val="65000"/>
                    <a:lumOff val="35000"/>
                  </a:prstClr>
                </a:solidFill>
                <a:latin typeface="Intel Clear"/>
              </a:rPr>
              <a:t>) scheduled access aligned with the 802.11 MAC protected service periods</a:t>
            </a:r>
          </a:p>
        </p:txBody>
      </p:sp>
      <p:sp>
        <p:nvSpPr>
          <p:cNvPr id="3" name="Date Placeholder 2">
            <a:extLst>
              <a:ext uri="{FF2B5EF4-FFF2-40B4-BE49-F238E27FC236}">
                <a16:creationId xmlns:a16="http://schemas.microsoft.com/office/drawing/2014/main" id="{31EE8FE0-3DAA-4601-98A8-12763DEF4C82}"/>
              </a:ext>
            </a:extLst>
          </p:cNvPr>
          <p:cNvSpPr>
            <a:spLocks noGrp="1"/>
          </p:cNvSpPr>
          <p:nvPr>
            <p:ph type="dt" idx="10"/>
          </p:nvPr>
        </p:nvSpPr>
        <p:spPr/>
        <p:txBody>
          <a:bodyPr/>
          <a:lstStyle/>
          <a:p>
            <a:r>
              <a:rPr lang="en-US"/>
              <a:t>January 2022</a:t>
            </a:r>
            <a:endParaRPr lang="en-GB"/>
          </a:p>
        </p:txBody>
      </p:sp>
      <p:sp>
        <p:nvSpPr>
          <p:cNvPr id="4" name="Footer Placeholder 3">
            <a:extLst>
              <a:ext uri="{FF2B5EF4-FFF2-40B4-BE49-F238E27FC236}">
                <a16:creationId xmlns:a16="http://schemas.microsoft.com/office/drawing/2014/main" id="{37B16397-CF3F-42E1-AC1A-749530AE00B8}"/>
              </a:ext>
            </a:extLst>
          </p:cNvPr>
          <p:cNvSpPr>
            <a:spLocks noGrp="1"/>
          </p:cNvSpPr>
          <p:nvPr>
            <p:ph type="ftr" idx="11"/>
          </p:nvPr>
        </p:nvSpPr>
        <p:spPr/>
        <p:txBody>
          <a:bodyPr/>
          <a:lstStyle/>
          <a:p>
            <a:r>
              <a:rPr lang="en-GB"/>
              <a:t>Dave Cavalcanti, Intel Corporation</a:t>
            </a:r>
          </a:p>
        </p:txBody>
      </p:sp>
      <p:sp>
        <p:nvSpPr>
          <p:cNvPr id="5" name="Slide Number Placeholder 4">
            <a:extLst>
              <a:ext uri="{FF2B5EF4-FFF2-40B4-BE49-F238E27FC236}">
                <a16:creationId xmlns:a16="http://schemas.microsoft.com/office/drawing/2014/main" id="{E3996C0A-39CD-42D2-8766-715862E3A881}"/>
              </a:ext>
            </a:extLst>
          </p:cNvPr>
          <p:cNvSpPr>
            <a:spLocks noGrp="1"/>
          </p:cNvSpPr>
          <p:nvPr>
            <p:ph type="sldNum" idx="12"/>
          </p:nvPr>
        </p:nvSpPr>
        <p:spPr/>
        <p:txBody>
          <a:bodyPr/>
          <a:lstStyle/>
          <a:p>
            <a:r>
              <a:rPr lang="en-GB"/>
              <a:t>Slide </a:t>
            </a:r>
            <a:fld id="{06B781AF-4CCF-49B0-A572-DE54FBE5D942}" type="slidenum">
              <a:rPr lang="en-GB" smtClean="0"/>
              <a:pPr/>
              <a:t>18</a:t>
            </a:fld>
            <a:endParaRPr lang="en-GB"/>
          </a:p>
        </p:txBody>
      </p:sp>
    </p:spTree>
    <p:extLst>
      <p:ext uri="{BB962C8B-B14F-4D97-AF65-F5344CB8AC3E}">
        <p14:creationId xmlns:p14="http://schemas.microsoft.com/office/powerpoint/2010/main" val="3150370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826A0-2D09-4D60-940F-830D212EBA7F}"/>
              </a:ext>
            </a:extLst>
          </p:cNvPr>
          <p:cNvSpPr>
            <a:spLocks noGrp="1"/>
          </p:cNvSpPr>
          <p:nvPr>
            <p:ph type="title"/>
          </p:nvPr>
        </p:nvSpPr>
        <p:spPr/>
        <p:txBody>
          <a:bodyPr>
            <a:normAutofit/>
          </a:bodyPr>
          <a:lstStyle/>
          <a:p>
            <a:r>
              <a:rPr lang="en-US" sz="4400" dirty="0"/>
              <a:t>Wi-Fi and TSN Evolution</a:t>
            </a:r>
          </a:p>
        </p:txBody>
      </p:sp>
      <p:sp>
        <p:nvSpPr>
          <p:cNvPr id="12" name="TextBox 11">
            <a:extLst>
              <a:ext uri="{FF2B5EF4-FFF2-40B4-BE49-F238E27FC236}">
                <a16:creationId xmlns:a16="http://schemas.microsoft.com/office/drawing/2014/main" id="{03603CE2-FA04-4880-8194-B8C52D8537CE}"/>
              </a:ext>
            </a:extLst>
          </p:cNvPr>
          <p:cNvSpPr txBox="1"/>
          <p:nvPr/>
        </p:nvSpPr>
        <p:spPr>
          <a:xfrm>
            <a:off x="113114" y="4356541"/>
            <a:ext cx="1341121" cy="923330"/>
          </a:xfrm>
          <a:prstGeom prst="rect">
            <a:avLst/>
          </a:prstGeom>
          <a:noFill/>
        </p:spPr>
        <p:txBody>
          <a:bodyPr wrap="square" rtlCol="0">
            <a:spAutoFit/>
          </a:bodyPr>
          <a:lstStyle/>
          <a:p>
            <a:pPr algn="ctr"/>
            <a:r>
              <a:rPr lang="en-US" sz="1800" dirty="0">
                <a:solidFill>
                  <a:schemeClr val="tx1"/>
                </a:solidFill>
              </a:rPr>
              <a:t>TSN Enabling Capabilities</a:t>
            </a:r>
          </a:p>
        </p:txBody>
      </p:sp>
      <p:sp>
        <p:nvSpPr>
          <p:cNvPr id="22" name="Date Placeholder 21">
            <a:extLst>
              <a:ext uri="{FF2B5EF4-FFF2-40B4-BE49-F238E27FC236}">
                <a16:creationId xmlns:a16="http://schemas.microsoft.com/office/drawing/2014/main" id="{64BD43F9-BFE1-4E7E-A35A-DAC028540379}"/>
              </a:ext>
            </a:extLst>
          </p:cNvPr>
          <p:cNvSpPr>
            <a:spLocks noGrp="1"/>
          </p:cNvSpPr>
          <p:nvPr>
            <p:ph type="dt" idx="10"/>
          </p:nvPr>
        </p:nvSpPr>
        <p:spPr/>
        <p:txBody>
          <a:bodyPr/>
          <a:lstStyle/>
          <a:p>
            <a:r>
              <a:rPr lang="en-US"/>
              <a:t>January 2022</a:t>
            </a:r>
            <a:endParaRPr lang="en-GB"/>
          </a:p>
        </p:txBody>
      </p:sp>
      <p:sp>
        <p:nvSpPr>
          <p:cNvPr id="24" name="Footer Placeholder 23">
            <a:extLst>
              <a:ext uri="{FF2B5EF4-FFF2-40B4-BE49-F238E27FC236}">
                <a16:creationId xmlns:a16="http://schemas.microsoft.com/office/drawing/2014/main" id="{2D05E8DF-C4C4-470C-8291-52A840D6144E}"/>
              </a:ext>
            </a:extLst>
          </p:cNvPr>
          <p:cNvSpPr>
            <a:spLocks noGrp="1"/>
          </p:cNvSpPr>
          <p:nvPr>
            <p:ph type="ftr" idx="11"/>
          </p:nvPr>
        </p:nvSpPr>
        <p:spPr/>
        <p:txBody>
          <a:bodyPr/>
          <a:lstStyle/>
          <a:p>
            <a:r>
              <a:rPr lang="en-GB"/>
              <a:t>Dave Cavalcanti, Intel Corporation</a:t>
            </a:r>
          </a:p>
        </p:txBody>
      </p:sp>
      <p:sp>
        <p:nvSpPr>
          <p:cNvPr id="25" name="Slide Number Placeholder 24">
            <a:extLst>
              <a:ext uri="{FF2B5EF4-FFF2-40B4-BE49-F238E27FC236}">
                <a16:creationId xmlns:a16="http://schemas.microsoft.com/office/drawing/2014/main" id="{D1F0FA23-04C7-419F-9E5D-4994E7A4799C}"/>
              </a:ext>
            </a:extLst>
          </p:cNvPr>
          <p:cNvSpPr>
            <a:spLocks noGrp="1"/>
          </p:cNvSpPr>
          <p:nvPr>
            <p:ph type="sldNum" idx="12"/>
          </p:nvPr>
        </p:nvSpPr>
        <p:spPr/>
        <p:txBody>
          <a:bodyPr/>
          <a:lstStyle/>
          <a:p>
            <a:r>
              <a:rPr lang="en-GB"/>
              <a:t>Slide </a:t>
            </a:r>
            <a:fld id="{06B781AF-4CCF-49B0-A572-DE54FBE5D942}" type="slidenum">
              <a:rPr lang="en-GB" smtClean="0"/>
              <a:pPr/>
              <a:t>19</a:t>
            </a:fld>
            <a:endParaRPr lang="en-GB"/>
          </a:p>
        </p:txBody>
      </p:sp>
      <p:pic>
        <p:nvPicPr>
          <p:cNvPr id="8" name="Picture 8" descr="Understand Wi-Fi 4/5/6 (802.11 n/ac/ad/ax)">
            <a:extLst>
              <a:ext uri="{FF2B5EF4-FFF2-40B4-BE49-F238E27FC236}">
                <a16:creationId xmlns:a16="http://schemas.microsoft.com/office/drawing/2014/main" id="{BE33175A-0C56-4226-ACDE-DEB9D3D06E9F}"/>
              </a:ext>
            </a:extLst>
          </p:cNvPr>
          <p:cNvPicPr preferRelativeResize="0">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30945" y="2270760"/>
            <a:ext cx="487680" cy="48768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0" descr="WiFi 6 is Poised to Supercharge Your Home Internet Service ...">
            <a:extLst>
              <a:ext uri="{FF2B5EF4-FFF2-40B4-BE49-F238E27FC236}">
                <a16:creationId xmlns:a16="http://schemas.microsoft.com/office/drawing/2014/main" id="{2040AA62-E7B8-4968-B9BE-C3AC82BCADE6}"/>
              </a:ext>
            </a:extLst>
          </p:cNvPr>
          <p:cNvPicPr preferRelativeResize="0">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52403" y="2270760"/>
            <a:ext cx="487680" cy="487680"/>
          </a:xfrm>
          <a:prstGeom prst="rect">
            <a:avLst/>
          </a:prstGeom>
          <a:noFill/>
          <a:extLst>
            <a:ext uri="{909E8E84-426E-40DD-AFC4-6F175D3DCCD1}">
              <a14:hiddenFill xmlns:a14="http://schemas.microsoft.com/office/drawing/2010/main">
                <a:solidFill>
                  <a:srgbClr val="FFFFFF"/>
                </a:solidFill>
              </a14:hiddenFill>
            </a:ext>
          </a:extLst>
        </p:spPr>
      </p:pic>
      <p:sp>
        <p:nvSpPr>
          <p:cNvPr id="10" name="Arrow: Right 9">
            <a:extLst>
              <a:ext uri="{FF2B5EF4-FFF2-40B4-BE49-F238E27FC236}">
                <a16:creationId xmlns:a16="http://schemas.microsoft.com/office/drawing/2014/main" id="{6B6D5ECB-B7CE-4345-A31F-2235AFD11067}"/>
              </a:ext>
            </a:extLst>
          </p:cNvPr>
          <p:cNvSpPr/>
          <p:nvPr/>
        </p:nvSpPr>
        <p:spPr>
          <a:xfrm>
            <a:off x="1630680" y="1493839"/>
            <a:ext cx="8602980" cy="777240"/>
          </a:xfrm>
          <a:prstGeom prst="rightArrow">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1" name="TextBox 10">
            <a:extLst>
              <a:ext uri="{FF2B5EF4-FFF2-40B4-BE49-F238E27FC236}">
                <a16:creationId xmlns:a16="http://schemas.microsoft.com/office/drawing/2014/main" id="{8C24AC65-33D2-4A9C-A3BF-DEA343EDB7BE}"/>
              </a:ext>
            </a:extLst>
          </p:cNvPr>
          <p:cNvSpPr txBox="1"/>
          <p:nvPr/>
        </p:nvSpPr>
        <p:spPr>
          <a:xfrm>
            <a:off x="1724265" y="1706880"/>
            <a:ext cx="960120" cy="461665"/>
          </a:xfrm>
          <a:prstGeom prst="rect">
            <a:avLst/>
          </a:prstGeom>
          <a:noFill/>
        </p:spPr>
        <p:txBody>
          <a:bodyPr wrap="square" rtlCol="0">
            <a:spAutoFit/>
          </a:bodyPr>
          <a:lstStyle/>
          <a:p>
            <a:r>
              <a:rPr lang="en-US" dirty="0">
                <a:solidFill>
                  <a:schemeClr val="tx1"/>
                </a:solidFill>
              </a:rPr>
              <a:t>2019</a:t>
            </a:r>
          </a:p>
        </p:txBody>
      </p:sp>
      <p:sp>
        <p:nvSpPr>
          <p:cNvPr id="13" name="TextBox 12">
            <a:extLst>
              <a:ext uri="{FF2B5EF4-FFF2-40B4-BE49-F238E27FC236}">
                <a16:creationId xmlns:a16="http://schemas.microsoft.com/office/drawing/2014/main" id="{162A6D18-464F-4125-9485-55D37FC549AD}"/>
              </a:ext>
            </a:extLst>
          </p:cNvPr>
          <p:cNvSpPr txBox="1"/>
          <p:nvPr/>
        </p:nvSpPr>
        <p:spPr>
          <a:xfrm>
            <a:off x="5036227" y="1697793"/>
            <a:ext cx="960120" cy="461665"/>
          </a:xfrm>
          <a:prstGeom prst="rect">
            <a:avLst/>
          </a:prstGeom>
          <a:noFill/>
        </p:spPr>
        <p:txBody>
          <a:bodyPr wrap="square" rtlCol="0">
            <a:spAutoFit/>
          </a:bodyPr>
          <a:lstStyle/>
          <a:p>
            <a:r>
              <a:rPr lang="en-US" dirty="0">
                <a:solidFill>
                  <a:schemeClr val="tx1"/>
                </a:solidFill>
              </a:rPr>
              <a:t>2021</a:t>
            </a:r>
          </a:p>
        </p:txBody>
      </p:sp>
      <p:sp>
        <p:nvSpPr>
          <p:cNvPr id="14" name="TextBox 13">
            <a:extLst>
              <a:ext uri="{FF2B5EF4-FFF2-40B4-BE49-F238E27FC236}">
                <a16:creationId xmlns:a16="http://schemas.microsoft.com/office/drawing/2014/main" id="{F53A6F3D-2B54-4C81-B327-39AC3F1798B7}"/>
              </a:ext>
            </a:extLst>
          </p:cNvPr>
          <p:cNvSpPr txBox="1"/>
          <p:nvPr/>
        </p:nvSpPr>
        <p:spPr>
          <a:xfrm>
            <a:off x="7626729" y="1697793"/>
            <a:ext cx="1019965" cy="461665"/>
          </a:xfrm>
          <a:prstGeom prst="rect">
            <a:avLst/>
          </a:prstGeom>
          <a:noFill/>
        </p:spPr>
        <p:txBody>
          <a:bodyPr wrap="square" rtlCol="0">
            <a:spAutoFit/>
          </a:bodyPr>
          <a:lstStyle/>
          <a:p>
            <a:r>
              <a:rPr lang="en-US" dirty="0">
                <a:solidFill>
                  <a:schemeClr val="tx1"/>
                </a:solidFill>
              </a:rPr>
              <a:t>2023</a:t>
            </a:r>
          </a:p>
        </p:txBody>
      </p:sp>
      <p:pic>
        <p:nvPicPr>
          <p:cNvPr id="15" name="Picture 2" descr="IEEE 802.11be EHT : le groupe d'étude fondé. Le WiFi 7 doucement en marche  ? - Le comptoir du hardware">
            <a:extLst>
              <a:ext uri="{FF2B5EF4-FFF2-40B4-BE49-F238E27FC236}">
                <a16:creationId xmlns:a16="http://schemas.microsoft.com/office/drawing/2014/main" id="{2C07B1D0-3943-4124-A4D7-DE697F455B9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99140" y="2277268"/>
            <a:ext cx="517330" cy="520303"/>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AA90C46F-A14B-4EFD-81E4-A36720BC9433}"/>
              </a:ext>
            </a:extLst>
          </p:cNvPr>
          <p:cNvSpPr txBox="1"/>
          <p:nvPr/>
        </p:nvSpPr>
        <p:spPr>
          <a:xfrm>
            <a:off x="1724264" y="3323788"/>
            <a:ext cx="8364616" cy="369332"/>
          </a:xfrm>
          <a:prstGeom prst="rect">
            <a:avLst/>
          </a:prstGeom>
          <a:solidFill>
            <a:schemeClr val="accent1">
              <a:lumMod val="20000"/>
              <a:lumOff val="80000"/>
            </a:schemeClr>
          </a:solidFill>
          <a:ln>
            <a:solidFill>
              <a:schemeClr val="tx2">
                <a:lumMod val="20000"/>
                <a:lumOff val="80000"/>
              </a:schemeClr>
            </a:solidFill>
          </a:ln>
        </p:spPr>
        <p:txBody>
          <a:bodyPr wrap="square" rtlCol="0">
            <a:spAutoFit/>
          </a:bodyPr>
          <a:lstStyle/>
          <a:p>
            <a:pPr algn="ctr">
              <a:spcBef>
                <a:spcPts val="0"/>
              </a:spcBef>
            </a:pPr>
            <a:r>
              <a:rPr lang="en-US" sz="1800" dirty="0">
                <a:solidFill>
                  <a:schemeClr val="tx1"/>
                </a:solidFill>
              </a:rPr>
              <a:t>Time Synchronization</a:t>
            </a:r>
          </a:p>
        </p:txBody>
      </p:sp>
      <p:sp>
        <p:nvSpPr>
          <p:cNvPr id="17" name="TextBox 16">
            <a:extLst>
              <a:ext uri="{FF2B5EF4-FFF2-40B4-BE49-F238E27FC236}">
                <a16:creationId xmlns:a16="http://schemas.microsoft.com/office/drawing/2014/main" id="{87422D44-A45C-4B2D-8D52-A6B5351C85A7}"/>
              </a:ext>
            </a:extLst>
          </p:cNvPr>
          <p:cNvSpPr txBox="1"/>
          <p:nvPr/>
        </p:nvSpPr>
        <p:spPr>
          <a:xfrm>
            <a:off x="1724265" y="3785803"/>
            <a:ext cx="1234440" cy="1200329"/>
          </a:xfrm>
          <a:prstGeom prst="rect">
            <a:avLst/>
          </a:prstGeom>
          <a:solidFill>
            <a:schemeClr val="accent1">
              <a:lumMod val="20000"/>
              <a:lumOff val="80000"/>
            </a:schemeClr>
          </a:solidFill>
        </p:spPr>
        <p:txBody>
          <a:bodyPr wrap="square" rtlCol="0">
            <a:spAutoFit/>
          </a:bodyPr>
          <a:lstStyle/>
          <a:p>
            <a:pPr algn="ctr">
              <a:spcBef>
                <a:spcPts val="0"/>
              </a:spcBef>
            </a:pPr>
            <a:r>
              <a:rPr lang="en-US" sz="1800" dirty="0">
                <a:solidFill>
                  <a:schemeClr val="tx1"/>
                </a:solidFill>
              </a:rPr>
              <a:t>Traffic shaping over </a:t>
            </a:r>
          </a:p>
          <a:p>
            <a:pPr algn="ctr">
              <a:spcBef>
                <a:spcPts val="0"/>
              </a:spcBef>
            </a:pPr>
            <a:r>
              <a:rPr lang="en-US" sz="1800" dirty="0">
                <a:solidFill>
                  <a:schemeClr val="tx1"/>
                </a:solidFill>
              </a:rPr>
              <a:t>EDCA</a:t>
            </a:r>
          </a:p>
        </p:txBody>
      </p:sp>
      <p:sp>
        <p:nvSpPr>
          <p:cNvPr id="18" name="TextBox 17">
            <a:extLst>
              <a:ext uri="{FF2B5EF4-FFF2-40B4-BE49-F238E27FC236}">
                <a16:creationId xmlns:a16="http://schemas.microsoft.com/office/drawing/2014/main" id="{95F2B40C-5EF9-4569-B0CF-85A6E9E3019B}"/>
              </a:ext>
            </a:extLst>
          </p:cNvPr>
          <p:cNvSpPr txBox="1"/>
          <p:nvPr/>
        </p:nvSpPr>
        <p:spPr>
          <a:xfrm>
            <a:off x="1503285" y="2864007"/>
            <a:ext cx="2198902" cy="400110"/>
          </a:xfrm>
          <a:prstGeom prst="rect">
            <a:avLst/>
          </a:prstGeom>
          <a:noFill/>
        </p:spPr>
        <p:txBody>
          <a:bodyPr wrap="square" rtlCol="0">
            <a:spAutoFit/>
          </a:bodyPr>
          <a:lstStyle/>
          <a:p>
            <a:r>
              <a:rPr lang="en-US" sz="2000" dirty="0">
                <a:solidFill>
                  <a:schemeClr val="tx1"/>
                </a:solidFill>
              </a:rPr>
              <a:t>Wi-Fi 5 TSN</a:t>
            </a:r>
          </a:p>
        </p:txBody>
      </p:sp>
      <p:sp>
        <p:nvSpPr>
          <p:cNvPr id="19" name="TextBox 18">
            <a:extLst>
              <a:ext uri="{FF2B5EF4-FFF2-40B4-BE49-F238E27FC236}">
                <a16:creationId xmlns:a16="http://schemas.microsoft.com/office/drawing/2014/main" id="{FAA328EE-1ACF-407F-B4ED-DC79EFA44F35}"/>
              </a:ext>
            </a:extLst>
          </p:cNvPr>
          <p:cNvSpPr txBox="1"/>
          <p:nvPr/>
        </p:nvSpPr>
        <p:spPr>
          <a:xfrm>
            <a:off x="4540632" y="2905971"/>
            <a:ext cx="2198902" cy="400110"/>
          </a:xfrm>
          <a:prstGeom prst="rect">
            <a:avLst/>
          </a:prstGeom>
          <a:noFill/>
        </p:spPr>
        <p:txBody>
          <a:bodyPr wrap="square" rtlCol="0">
            <a:spAutoFit/>
          </a:bodyPr>
          <a:lstStyle/>
          <a:p>
            <a:r>
              <a:rPr lang="en-US" sz="2000" dirty="0">
                <a:solidFill>
                  <a:schemeClr val="tx1"/>
                </a:solidFill>
              </a:rPr>
              <a:t>Wi-Fi 6/6E TSN</a:t>
            </a:r>
          </a:p>
        </p:txBody>
      </p:sp>
      <p:sp>
        <p:nvSpPr>
          <p:cNvPr id="20" name="TextBox 19">
            <a:extLst>
              <a:ext uri="{FF2B5EF4-FFF2-40B4-BE49-F238E27FC236}">
                <a16:creationId xmlns:a16="http://schemas.microsoft.com/office/drawing/2014/main" id="{755C68BB-556B-4D80-9E0C-8B2A6FFB3B0B}"/>
              </a:ext>
            </a:extLst>
          </p:cNvPr>
          <p:cNvSpPr txBox="1"/>
          <p:nvPr/>
        </p:nvSpPr>
        <p:spPr>
          <a:xfrm>
            <a:off x="8204002" y="2937308"/>
            <a:ext cx="2198902" cy="400110"/>
          </a:xfrm>
          <a:prstGeom prst="rect">
            <a:avLst/>
          </a:prstGeom>
          <a:noFill/>
        </p:spPr>
        <p:txBody>
          <a:bodyPr wrap="square" rtlCol="0">
            <a:spAutoFit/>
          </a:bodyPr>
          <a:lstStyle/>
          <a:p>
            <a:r>
              <a:rPr lang="en-US" sz="2000" dirty="0">
                <a:solidFill>
                  <a:schemeClr val="tx1"/>
                </a:solidFill>
              </a:rPr>
              <a:t>Wi-Fi 7 TSN</a:t>
            </a:r>
          </a:p>
        </p:txBody>
      </p:sp>
      <p:sp>
        <p:nvSpPr>
          <p:cNvPr id="23" name="TextBox 22">
            <a:extLst>
              <a:ext uri="{FF2B5EF4-FFF2-40B4-BE49-F238E27FC236}">
                <a16:creationId xmlns:a16="http://schemas.microsoft.com/office/drawing/2014/main" id="{30046AE7-EF95-4430-82FB-76345A4890ED}"/>
              </a:ext>
            </a:extLst>
          </p:cNvPr>
          <p:cNvSpPr txBox="1"/>
          <p:nvPr/>
        </p:nvSpPr>
        <p:spPr>
          <a:xfrm>
            <a:off x="3093720" y="3773751"/>
            <a:ext cx="6995160" cy="1200329"/>
          </a:xfrm>
          <a:prstGeom prst="rect">
            <a:avLst/>
          </a:prstGeom>
          <a:solidFill>
            <a:schemeClr val="accent1">
              <a:lumMod val="20000"/>
              <a:lumOff val="80000"/>
            </a:schemeClr>
          </a:solidFill>
          <a:ln>
            <a:solidFill>
              <a:schemeClr val="tx2">
                <a:lumMod val="20000"/>
                <a:lumOff val="80000"/>
              </a:schemeClr>
            </a:solidFill>
          </a:ln>
        </p:spPr>
        <p:txBody>
          <a:bodyPr wrap="square" rtlCol="0">
            <a:spAutoFit/>
          </a:bodyPr>
          <a:lstStyle/>
          <a:p>
            <a:pPr algn="ctr">
              <a:spcBef>
                <a:spcPts val="0"/>
              </a:spcBef>
            </a:pPr>
            <a:r>
              <a:rPr lang="en-US" sz="1800" dirty="0">
                <a:solidFill>
                  <a:schemeClr val="tx1"/>
                </a:solidFill>
              </a:rPr>
              <a:t>Traffic shaping and bounded latency with scheduled OFDMA operation</a:t>
            </a:r>
          </a:p>
          <a:p>
            <a:pPr algn="ctr">
              <a:spcBef>
                <a:spcPts val="0"/>
              </a:spcBef>
            </a:pPr>
            <a:endParaRPr lang="en-US" sz="1800" dirty="0">
              <a:solidFill>
                <a:schemeClr val="tx1"/>
              </a:solidFill>
            </a:endParaRPr>
          </a:p>
          <a:p>
            <a:pPr algn="ctr">
              <a:spcBef>
                <a:spcPts val="0"/>
              </a:spcBef>
            </a:pPr>
            <a:endParaRPr lang="en-US" sz="1800" dirty="0">
              <a:solidFill>
                <a:schemeClr val="tx1"/>
              </a:solidFill>
            </a:endParaRPr>
          </a:p>
          <a:p>
            <a:pPr algn="ctr">
              <a:spcBef>
                <a:spcPts val="0"/>
              </a:spcBef>
            </a:pPr>
            <a:endParaRPr lang="en-US" sz="1800" dirty="0">
              <a:solidFill>
                <a:schemeClr val="tx1"/>
              </a:solidFill>
            </a:endParaRPr>
          </a:p>
        </p:txBody>
      </p:sp>
      <p:sp>
        <p:nvSpPr>
          <p:cNvPr id="26" name="TextBox 25">
            <a:extLst>
              <a:ext uri="{FF2B5EF4-FFF2-40B4-BE49-F238E27FC236}">
                <a16:creationId xmlns:a16="http://schemas.microsoft.com/office/drawing/2014/main" id="{4FA679E8-3382-4EDF-86FA-4C961AECA70B}"/>
              </a:ext>
            </a:extLst>
          </p:cNvPr>
          <p:cNvSpPr txBox="1"/>
          <p:nvPr/>
        </p:nvSpPr>
        <p:spPr>
          <a:xfrm>
            <a:off x="7626729" y="4218358"/>
            <a:ext cx="2462150" cy="584775"/>
          </a:xfrm>
          <a:prstGeom prst="rect">
            <a:avLst/>
          </a:prstGeom>
          <a:solidFill>
            <a:schemeClr val="accent1">
              <a:lumMod val="20000"/>
              <a:lumOff val="80000"/>
            </a:schemeClr>
          </a:solidFill>
          <a:ln>
            <a:solidFill>
              <a:schemeClr val="tx2"/>
            </a:solidFill>
          </a:ln>
        </p:spPr>
        <p:txBody>
          <a:bodyPr wrap="square" rtlCol="0">
            <a:spAutoFit/>
          </a:bodyPr>
          <a:lstStyle/>
          <a:p>
            <a:pPr>
              <a:spcBef>
                <a:spcPts val="0"/>
              </a:spcBef>
            </a:pPr>
            <a:r>
              <a:rPr lang="en-US" sz="1600" dirty="0">
                <a:solidFill>
                  <a:schemeClr val="tx1"/>
                </a:solidFill>
              </a:rPr>
              <a:t>Deterministic low latency enhancements</a:t>
            </a:r>
          </a:p>
        </p:txBody>
      </p:sp>
      <p:sp>
        <p:nvSpPr>
          <p:cNvPr id="27" name="TextBox 26">
            <a:extLst>
              <a:ext uri="{FF2B5EF4-FFF2-40B4-BE49-F238E27FC236}">
                <a16:creationId xmlns:a16="http://schemas.microsoft.com/office/drawing/2014/main" id="{1D21CA64-64B0-473C-857D-089DB545BA09}"/>
              </a:ext>
            </a:extLst>
          </p:cNvPr>
          <p:cNvSpPr txBox="1"/>
          <p:nvPr/>
        </p:nvSpPr>
        <p:spPr>
          <a:xfrm>
            <a:off x="1724264" y="5611038"/>
            <a:ext cx="8364616" cy="369332"/>
          </a:xfrm>
          <a:prstGeom prst="rect">
            <a:avLst/>
          </a:prstGeom>
          <a:solidFill>
            <a:schemeClr val="accent1">
              <a:lumMod val="20000"/>
              <a:lumOff val="80000"/>
            </a:schemeClr>
          </a:solidFill>
          <a:ln>
            <a:solidFill>
              <a:schemeClr val="tx2">
                <a:lumMod val="20000"/>
                <a:lumOff val="80000"/>
              </a:schemeClr>
            </a:solidFill>
          </a:ln>
        </p:spPr>
        <p:txBody>
          <a:bodyPr wrap="square" rtlCol="0">
            <a:spAutoFit/>
          </a:bodyPr>
          <a:lstStyle/>
          <a:p>
            <a:pPr algn="ctr">
              <a:spcBef>
                <a:spcPts val="0"/>
              </a:spcBef>
            </a:pPr>
            <a:r>
              <a:rPr lang="en-US" sz="1800" dirty="0">
                <a:solidFill>
                  <a:schemeClr val="tx1"/>
                </a:solidFill>
              </a:rPr>
              <a:t>TSN Configuration and management</a:t>
            </a:r>
          </a:p>
        </p:txBody>
      </p:sp>
      <p:sp>
        <p:nvSpPr>
          <p:cNvPr id="28" name="TextBox 27">
            <a:extLst>
              <a:ext uri="{FF2B5EF4-FFF2-40B4-BE49-F238E27FC236}">
                <a16:creationId xmlns:a16="http://schemas.microsoft.com/office/drawing/2014/main" id="{3B79130C-C670-4F72-9DB8-5437459AC412}"/>
              </a:ext>
            </a:extLst>
          </p:cNvPr>
          <p:cNvSpPr txBox="1"/>
          <p:nvPr/>
        </p:nvSpPr>
        <p:spPr>
          <a:xfrm>
            <a:off x="1749862" y="5078298"/>
            <a:ext cx="8364616" cy="369332"/>
          </a:xfrm>
          <a:prstGeom prst="rect">
            <a:avLst/>
          </a:prstGeom>
          <a:solidFill>
            <a:schemeClr val="accent1">
              <a:lumMod val="20000"/>
              <a:lumOff val="80000"/>
            </a:schemeClr>
          </a:solidFill>
          <a:ln>
            <a:solidFill>
              <a:schemeClr val="tx2">
                <a:lumMod val="20000"/>
                <a:lumOff val="80000"/>
              </a:schemeClr>
            </a:solidFill>
          </a:ln>
        </p:spPr>
        <p:txBody>
          <a:bodyPr wrap="square" rtlCol="0">
            <a:spAutoFit/>
          </a:bodyPr>
          <a:lstStyle/>
          <a:p>
            <a:pPr algn="ctr">
              <a:spcBef>
                <a:spcPts val="0"/>
              </a:spcBef>
            </a:pPr>
            <a:r>
              <a:rPr lang="en-US" sz="1800" dirty="0">
                <a:solidFill>
                  <a:schemeClr val="tx1"/>
                </a:solidFill>
              </a:rPr>
              <a:t>Redundancy over multi-</a:t>
            </a:r>
            <a:r>
              <a:rPr lang="en-US" sz="1800" dirty="0" err="1">
                <a:solidFill>
                  <a:schemeClr val="tx1"/>
                </a:solidFill>
              </a:rPr>
              <a:t>NiC</a:t>
            </a:r>
            <a:r>
              <a:rPr lang="en-US" sz="1800" dirty="0">
                <a:solidFill>
                  <a:schemeClr val="tx1"/>
                </a:solidFill>
              </a:rPr>
              <a:t> </a:t>
            </a:r>
          </a:p>
        </p:txBody>
      </p:sp>
      <p:sp>
        <p:nvSpPr>
          <p:cNvPr id="29" name="TextBox 28">
            <a:extLst>
              <a:ext uri="{FF2B5EF4-FFF2-40B4-BE49-F238E27FC236}">
                <a16:creationId xmlns:a16="http://schemas.microsoft.com/office/drawing/2014/main" id="{C274FE66-43D5-40C1-9D23-8A6CAA3A8886}"/>
              </a:ext>
            </a:extLst>
          </p:cNvPr>
          <p:cNvSpPr txBox="1"/>
          <p:nvPr/>
        </p:nvSpPr>
        <p:spPr>
          <a:xfrm>
            <a:off x="7626730" y="5074931"/>
            <a:ext cx="2462150" cy="338554"/>
          </a:xfrm>
          <a:prstGeom prst="rect">
            <a:avLst/>
          </a:prstGeom>
          <a:solidFill>
            <a:schemeClr val="accent1">
              <a:lumMod val="20000"/>
              <a:lumOff val="80000"/>
            </a:schemeClr>
          </a:solidFill>
          <a:ln>
            <a:solidFill>
              <a:schemeClr val="tx2"/>
            </a:solidFill>
          </a:ln>
        </p:spPr>
        <p:txBody>
          <a:bodyPr wrap="square" rtlCol="0">
            <a:spAutoFit/>
          </a:bodyPr>
          <a:lstStyle/>
          <a:p>
            <a:pPr algn="ctr">
              <a:spcBef>
                <a:spcPts val="0"/>
              </a:spcBef>
            </a:pPr>
            <a:r>
              <a:rPr lang="en-US" sz="1600" dirty="0">
                <a:solidFill>
                  <a:schemeClr val="tx1"/>
                </a:solidFill>
              </a:rPr>
              <a:t>Redundancy over MLO</a:t>
            </a:r>
          </a:p>
        </p:txBody>
      </p:sp>
      <p:sp>
        <p:nvSpPr>
          <p:cNvPr id="30" name="Left Brace 29">
            <a:extLst>
              <a:ext uri="{FF2B5EF4-FFF2-40B4-BE49-F238E27FC236}">
                <a16:creationId xmlns:a16="http://schemas.microsoft.com/office/drawing/2014/main" id="{24EBB29E-77F0-4C83-82F4-5E556E7A05FD}"/>
              </a:ext>
            </a:extLst>
          </p:cNvPr>
          <p:cNvSpPr/>
          <p:nvPr/>
        </p:nvSpPr>
        <p:spPr>
          <a:xfrm>
            <a:off x="1325880" y="3323788"/>
            <a:ext cx="177405" cy="2656582"/>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1" name="TextBox 30">
            <a:extLst>
              <a:ext uri="{FF2B5EF4-FFF2-40B4-BE49-F238E27FC236}">
                <a16:creationId xmlns:a16="http://schemas.microsoft.com/office/drawing/2014/main" id="{66B67A6C-69F3-4C5A-A005-B9EDC4829BEC}"/>
              </a:ext>
            </a:extLst>
          </p:cNvPr>
          <p:cNvSpPr txBox="1"/>
          <p:nvPr/>
        </p:nvSpPr>
        <p:spPr>
          <a:xfrm>
            <a:off x="1207399" y="1648682"/>
            <a:ext cx="516866"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0" marR="0" indent="0" algn="l" defTabSz="2438338" rtl="0" fontAlgn="auto" latinLnBrk="0" hangingPunct="0">
              <a:lnSpc>
                <a:spcPct val="100000"/>
              </a:lnSpc>
              <a:spcBef>
                <a:spcPts val="0"/>
              </a:spcBef>
              <a:spcAft>
                <a:spcPts val="0"/>
              </a:spcAft>
              <a:buClrTx/>
              <a:buSzTx/>
              <a:buFontTx/>
              <a:buNone/>
              <a:tabLst/>
            </a:pPr>
            <a:r>
              <a:rPr kumimoji="0" lang="en-US" b="0" i="0" u="none" strike="noStrike" cap="none" spc="0" normalizeH="0" baseline="0" dirty="0">
                <a:ln>
                  <a:noFill/>
                </a:ln>
                <a:solidFill>
                  <a:schemeClr val="tx1"/>
                </a:solidFill>
                <a:effectLst/>
                <a:uFillTx/>
                <a:latin typeface="+mn-lt"/>
                <a:ea typeface="+mn-ea"/>
                <a:cs typeface="+mn-cs"/>
                <a:sym typeface="Helvetica Neue"/>
              </a:rPr>
              <a:t>…</a:t>
            </a:r>
          </a:p>
        </p:txBody>
      </p:sp>
      <p:sp>
        <p:nvSpPr>
          <p:cNvPr id="32" name="TextBox 31">
            <a:extLst>
              <a:ext uri="{FF2B5EF4-FFF2-40B4-BE49-F238E27FC236}">
                <a16:creationId xmlns:a16="http://schemas.microsoft.com/office/drawing/2014/main" id="{04A55AED-A2FB-4752-B415-D690D1372943}"/>
              </a:ext>
            </a:extLst>
          </p:cNvPr>
          <p:cNvSpPr txBox="1"/>
          <p:nvPr/>
        </p:nvSpPr>
        <p:spPr>
          <a:xfrm>
            <a:off x="1195802" y="2270760"/>
            <a:ext cx="516866"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0" marR="0" indent="0" algn="l" defTabSz="2438338" rtl="0" fontAlgn="auto" latinLnBrk="0" hangingPunct="0">
              <a:lnSpc>
                <a:spcPct val="100000"/>
              </a:lnSpc>
              <a:spcBef>
                <a:spcPts val="0"/>
              </a:spcBef>
              <a:spcAft>
                <a:spcPts val="0"/>
              </a:spcAft>
              <a:buClrTx/>
              <a:buSzTx/>
              <a:buFontTx/>
              <a:buNone/>
              <a:tabLst/>
            </a:pPr>
            <a:r>
              <a:rPr kumimoji="0" lang="en-US" b="0" i="0" u="none" strike="noStrike" cap="none" spc="0" normalizeH="0" baseline="0" dirty="0">
                <a:ln>
                  <a:noFill/>
                </a:ln>
                <a:solidFill>
                  <a:schemeClr val="tx1"/>
                </a:solidFill>
                <a:effectLst/>
                <a:uFillTx/>
                <a:latin typeface="+mn-lt"/>
                <a:ea typeface="+mn-ea"/>
                <a:cs typeface="+mn-cs"/>
                <a:sym typeface="Helvetica Neue"/>
              </a:rPr>
              <a:t>…</a:t>
            </a:r>
          </a:p>
        </p:txBody>
      </p:sp>
      <p:sp>
        <p:nvSpPr>
          <p:cNvPr id="33" name="TextBox 32">
            <a:extLst>
              <a:ext uri="{FF2B5EF4-FFF2-40B4-BE49-F238E27FC236}">
                <a16:creationId xmlns:a16="http://schemas.microsoft.com/office/drawing/2014/main" id="{000A1705-48BA-42F6-956D-392628529640}"/>
              </a:ext>
            </a:extLst>
          </p:cNvPr>
          <p:cNvSpPr txBox="1"/>
          <p:nvPr/>
        </p:nvSpPr>
        <p:spPr>
          <a:xfrm>
            <a:off x="10479332" y="1699288"/>
            <a:ext cx="516866"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0" marR="0" indent="0" algn="l" defTabSz="2438338" rtl="0" fontAlgn="auto" latinLnBrk="0" hangingPunct="0">
              <a:lnSpc>
                <a:spcPct val="100000"/>
              </a:lnSpc>
              <a:spcBef>
                <a:spcPts val="0"/>
              </a:spcBef>
              <a:spcAft>
                <a:spcPts val="0"/>
              </a:spcAft>
              <a:buClrTx/>
              <a:buSzTx/>
              <a:buFontTx/>
              <a:buNone/>
              <a:tabLst/>
            </a:pPr>
            <a:r>
              <a:rPr kumimoji="0" lang="en-US" b="0" i="0" u="none" strike="noStrike" cap="none" spc="0" normalizeH="0" baseline="0" dirty="0">
                <a:ln>
                  <a:noFill/>
                </a:ln>
                <a:solidFill>
                  <a:schemeClr val="tx1"/>
                </a:solidFill>
                <a:effectLst/>
                <a:uFillTx/>
                <a:latin typeface="+mn-lt"/>
                <a:ea typeface="+mn-ea"/>
                <a:cs typeface="+mn-cs"/>
                <a:sym typeface="Helvetica Neue"/>
              </a:rPr>
              <a:t>…</a:t>
            </a:r>
          </a:p>
        </p:txBody>
      </p:sp>
      <p:sp>
        <p:nvSpPr>
          <p:cNvPr id="34" name="TextBox 33">
            <a:extLst>
              <a:ext uri="{FF2B5EF4-FFF2-40B4-BE49-F238E27FC236}">
                <a16:creationId xmlns:a16="http://schemas.microsoft.com/office/drawing/2014/main" id="{CC8AEAEA-2E07-4455-89A9-4A319E91CEE5}"/>
              </a:ext>
            </a:extLst>
          </p:cNvPr>
          <p:cNvSpPr txBox="1"/>
          <p:nvPr/>
        </p:nvSpPr>
        <p:spPr>
          <a:xfrm>
            <a:off x="10467735" y="2321366"/>
            <a:ext cx="516866"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0" marR="0" indent="0" algn="l" defTabSz="2438338" rtl="0" fontAlgn="auto" latinLnBrk="0" hangingPunct="0">
              <a:lnSpc>
                <a:spcPct val="100000"/>
              </a:lnSpc>
              <a:spcBef>
                <a:spcPts val="0"/>
              </a:spcBef>
              <a:spcAft>
                <a:spcPts val="0"/>
              </a:spcAft>
              <a:buClrTx/>
              <a:buSzTx/>
              <a:buFontTx/>
              <a:buNone/>
              <a:tabLst/>
            </a:pPr>
            <a:r>
              <a:rPr kumimoji="0" lang="en-US" b="0" i="0" u="none" strike="noStrike" cap="none" spc="0" normalizeH="0" baseline="0" dirty="0">
                <a:ln>
                  <a:noFill/>
                </a:ln>
                <a:solidFill>
                  <a:schemeClr val="tx1"/>
                </a:solidFill>
                <a:effectLst/>
                <a:uFillTx/>
                <a:latin typeface="+mn-lt"/>
                <a:ea typeface="+mn-ea"/>
                <a:cs typeface="+mn-cs"/>
                <a:sym typeface="Helvetica Neue"/>
              </a:rPr>
              <a:t>…</a:t>
            </a:r>
          </a:p>
        </p:txBody>
      </p:sp>
      <p:sp>
        <p:nvSpPr>
          <p:cNvPr id="35" name="TextBox 34">
            <a:extLst>
              <a:ext uri="{FF2B5EF4-FFF2-40B4-BE49-F238E27FC236}">
                <a16:creationId xmlns:a16="http://schemas.microsoft.com/office/drawing/2014/main" id="{6026F7E0-6423-4334-ABE9-82CF15515961}"/>
              </a:ext>
            </a:extLst>
          </p:cNvPr>
          <p:cNvSpPr txBox="1"/>
          <p:nvPr/>
        </p:nvSpPr>
        <p:spPr>
          <a:xfrm>
            <a:off x="1207399" y="6071937"/>
            <a:ext cx="9524769" cy="3077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0" marR="0" indent="0" algn="l" defTabSz="2438338" rtl="0" fontAlgn="auto" latinLnBrk="0" hangingPunct="0">
              <a:lnSpc>
                <a:spcPct val="100000"/>
              </a:lnSpc>
              <a:spcBef>
                <a:spcPts val="0"/>
              </a:spcBef>
              <a:spcAft>
                <a:spcPts val="0"/>
              </a:spcAft>
              <a:buClrTx/>
              <a:buSzTx/>
              <a:buFontTx/>
              <a:buNone/>
              <a:tabLst/>
            </a:pPr>
            <a:r>
              <a:rPr kumimoji="0" lang="en-US" sz="2000" b="0" i="0" u="none" strike="noStrike" cap="none" spc="0" normalizeH="0" baseline="0" dirty="0">
                <a:ln>
                  <a:noFill/>
                </a:ln>
                <a:solidFill>
                  <a:schemeClr val="tx1"/>
                </a:solidFill>
                <a:effectLst/>
                <a:uFillTx/>
                <a:latin typeface="+mn-lt"/>
                <a:ea typeface="+mn-ea"/>
                <a:cs typeface="+mn-cs"/>
                <a:sym typeface="Helvetica Neue"/>
              </a:rPr>
              <a:t>Wi-Fi and TSN will continue to evolve and introduce new TSN tools</a:t>
            </a:r>
          </a:p>
        </p:txBody>
      </p:sp>
    </p:spTree>
    <p:extLst>
      <p:ext uri="{BB962C8B-B14F-4D97-AF65-F5344CB8AC3E}">
        <p14:creationId xmlns:p14="http://schemas.microsoft.com/office/powerpoint/2010/main" val="42162041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A60FB-3792-48D0-80B4-63153CA3AD45}"/>
              </a:ext>
            </a:extLst>
          </p:cNvPr>
          <p:cNvSpPr>
            <a:spLocks noGrp="1"/>
          </p:cNvSpPr>
          <p:nvPr>
            <p:ph type="title"/>
          </p:nvPr>
        </p:nvSpPr>
        <p:spPr/>
        <p:txBody>
          <a:bodyPr/>
          <a:lstStyle/>
          <a:p>
            <a:r>
              <a:rPr lang="en-US"/>
              <a:t>Introduction</a:t>
            </a:r>
          </a:p>
        </p:txBody>
      </p:sp>
      <p:sp>
        <p:nvSpPr>
          <p:cNvPr id="3" name="Content Placeholder 2">
            <a:extLst>
              <a:ext uri="{FF2B5EF4-FFF2-40B4-BE49-F238E27FC236}">
                <a16:creationId xmlns:a16="http://schemas.microsoft.com/office/drawing/2014/main" id="{492F4B43-0382-4CF8-B7B6-21DB40E0A9AE}"/>
              </a:ext>
            </a:extLst>
          </p:cNvPr>
          <p:cNvSpPr>
            <a:spLocks noGrp="1"/>
          </p:cNvSpPr>
          <p:nvPr>
            <p:ph idx="1"/>
          </p:nvPr>
        </p:nvSpPr>
        <p:spPr>
          <a:xfrm>
            <a:off x="914401" y="1692443"/>
            <a:ext cx="10361084" cy="4676273"/>
          </a:xfrm>
        </p:spPr>
        <p:txBody>
          <a:bodyPr/>
          <a:lstStyle/>
          <a:p>
            <a:pPr>
              <a:buFont typeface="Arial" panose="020B0604020202020204" pitchFamily="34" charset="0"/>
              <a:buChar char="•"/>
            </a:pPr>
            <a:r>
              <a:rPr lang="en-US" dirty="0"/>
              <a:t>Growing interest in wireless for time-sensitive applications</a:t>
            </a:r>
          </a:p>
          <a:p>
            <a:pPr lvl="1">
              <a:buFont typeface="Arial" panose="020B0604020202020204" pitchFamily="34" charset="0"/>
              <a:buChar char="•"/>
            </a:pPr>
            <a:r>
              <a:rPr lang="en-US" dirty="0"/>
              <a:t>Factory/process automation, robotics, XR are a few examples</a:t>
            </a:r>
          </a:p>
          <a:p>
            <a:pPr lvl="1">
              <a:buFont typeface="Arial" panose="020B0604020202020204" pitchFamily="34" charset="0"/>
              <a:buChar char="•"/>
            </a:pPr>
            <a:r>
              <a:rPr lang="en-US" dirty="0"/>
              <a:t>A wide range latency/reliability KPIs, but  “</a:t>
            </a:r>
            <a:r>
              <a:rPr lang="en-US" b="1" dirty="0"/>
              <a:t>determinism</a:t>
            </a:r>
            <a:r>
              <a:rPr lang="en-US" dirty="0"/>
              <a:t>” is a common need</a:t>
            </a:r>
          </a:p>
          <a:p>
            <a:pPr lvl="1">
              <a:buFont typeface="Arial" panose="020B0604020202020204" pitchFamily="34" charset="0"/>
              <a:buChar char="•"/>
            </a:pPr>
            <a:r>
              <a:rPr lang="en-US" dirty="0"/>
              <a:t>Time-sensitive and other types of applications need to work in a </a:t>
            </a:r>
            <a:r>
              <a:rPr lang="en-US" b="1" dirty="0"/>
              <a:t>converged network</a:t>
            </a:r>
          </a:p>
          <a:p>
            <a:pPr lvl="1">
              <a:buFont typeface="Arial" panose="020B0604020202020204" pitchFamily="34" charset="0"/>
              <a:buChar char="•"/>
            </a:pPr>
            <a:r>
              <a:rPr lang="en-US" dirty="0"/>
              <a:t>Interoperability/standards-based connectivity is needed for practical/wide scale adoption </a:t>
            </a:r>
            <a:endParaRPr lang="en-US" sz="2400" dirty="0"/>
          </a:p>
          <a:p>
            <a:pPr>
              <a:buFont typeface="Arial" panose="020B0604020202020204" pitchFamily="34" charset="0"/>
              <a:buChar char="•"/>
            </a:pPr>
            <a:r>
              <a:rPr lang="en-US" dirty="0"/>
              <a:t>Wi-Fi with TSN capabilities is a solution for time-sensitive applications in managed enterprise/industrial networks</a:t>
            </a:r>
          </a:p>
          <a:p>
            <a:pPr>
              <a:buFont typeface="Arial" panose="020B0604020202020204" pitchFamily="34" charset="0"/>
              <a:buChar char="•"/>
            </a:pPr>
            <a:r>
              <a:rPr lang="en-US" dirty="0"/>
              <a:t>This presentation will discuss </a:t>
            </a:r>
          </a:p>
          <a:p>
            <a:pPr lvl="1">
              <a:buFont typeface="Arial" panose="020B0604020202020204" pitchFamily="34" charset="0"/>
              <a:buChar char="•"/>
            </a:pPr>
            <a:r>
              <a:rPr lang="en-US" dirty="0"/>
              <a:t>Time-sensitive application requirements</a:t>
            </a:r>
          </a:p>
          <a:p>
            <a:pPr lvl="1">
              <a:buFont typeface="Arial" panose="020B0604020202020204" pitchFamily="34" charset="0"/>
              <a:buChar char="•"/>
            </a:pPr>
            <a:r>
              <a:rPr lang="en-US" dirty="0"/>
              <a:t>Existing Wi-Fi capabilities including Wi-Fi 6/6E and TSN support</a:t>
            </a:r>
          </a:p>
          <a:p>
            <a:pPr lvl="1">
              <a:buFont typeface="Arial" panose="020B0604020202020204" pitchFamily="34" charset="0"/>
              <a:buChar char="•"/>
            </a:pPr>
            <a:r>
              <a:rPr lang="en-US" dirty="0"/>
              <a:t>Evolution of Wi-Fi capabilities (802.11be/Wi-Fi 7)</a:t>
            </a:r>
          </a:p>
          <a:p>
            <a:pPr lvl="1">
              <a:buFont typeface="Arial" panose="020B0604020202020204" pitchFamily="34" charset="0"/>
              <a:buChar char="•"/>
            </a:pPr>
            <a:r>
              <a:rPr lang="en-US" dirty="0"/>
              <a:t>Examples/demonstrations of Wi-Fi enabling industrial applications</a:t>
            </a:r>
          </a:p>
          <a:p>
            <a:endParaRPr lang="en-US" dirty="0"/>
          </a:p>
        </p:txBody>
      </p:sp>
      <p:sp>
        <p:nvSpPr>
          <p:cNvPr id="4" name="Slide Number Placeholder 3">
            <a:extLst>
              <a:ext uri="{FF2B5EF4-FFF2-40B4-BE49-F238E27FC236}">
                <a16:creationId xmlns:a16="http://schemas.microsoft.com/office/drawing/2014/main" id="{14F8A168-4A1F-498B-A791-65653AC374E3}"/>
              </a:ext>
            </a:extLst>
          </p:cNvPr>
          <p:cNvSpPr>
            <a:spLocks noGrp="1"/>
          </p:cNvSpPr>
          <p:nvPr>
            <p:ph type="sldNum" idx="12"/>
          </p:nvPr>
        </p:nvSpPr>
        <p:spPr/>
        <p:txBody>
          <a:bodyPr/>
          <a:lstStyle/>
          <a:p>
            <a:r>
              <a:rPr lang="en-GB"/>
              <a:t>Slide </a:t>
            </a:r>
            <a:fld id="{440F5867-744E-4AA6-B0ED-4C44D2DFBB7B}" type="slidenum">
              <a:rPr lang="en-GB" smtClean="0"/>
              <a:pPr/>
              <a:t>2</a:t>
            </a:fld>
            <a:endParaRPr lang="en-GB"/>
          </a:p>
        </p:txBody>
      </p:sp>
      <p:sp>
        <p:nvSpPr>
          <p:cNvPr id="5" name="Footer Placeholder 4">
            <a:extLst>
              <a:ext uri="{FF2B5EF4-FFF2-40B4-BE49-F238E27FC236}">
                <a16:creationId xmlns:a16="http://schemas.microsoft.com/office/drawing/2014/main" id="{1CD5F752-6B64-4C87-B66B-4631BB4E2DB7}"/>
              </a:ext>
            </a:extLst>
          </p:cNvPr>
          <p:cNvSpPr>
            <a:spLocks noGrp="1"/>
          </p:cNvSpPr>
          <p:nvPr>
            <p:ph type="ftr" idx="14"/>
          </p:nvPr>
        </p:nvSpPr>
        <p:spPr/>
        <p:txBody>
          <a:bodyPr/>
          <a:lstStyle/>
          <a:p>
            <a:r>
              <a:rPr lang="en-GB"/>
              <a:t>Dave Cavalcanti, Intel Corporation</a:t>
            </a:r>
          </a:p>
        </p:txBody>
      </p:sp>
      <p:sp>
        <p:nvSpPr>
          <p:cNvPr id="6" name="Date Placeholder 5">
            <a:extLst>
              <a:ext uri="{FF2B5EF4-FFF2-40B4-BE49-F238E27FC236}">
                <a16:creationId xmlns:a16="http://schemas.microsoft.com/office/drawing/2014/main" id="{8D7EC928-E39E-4254-A682-A5FC4F4F539D}"/>
              </a:ext>
            </a:extLst>
          </p:cNvPr>
          <p:cNvSpPr>
            <a:spLocks noGrp="1"/>
          </p:cNvSpPr>
          <p:nvPr>
            <p:ph type="dt" idx="15"/>
          </p:nvPr>
        </p:nvSpPr>
        <p:spPr/>
        <p:txBody>
          <a:bodyPr/>
          <a:lstStyle/>
          <a:p>
            <a:r>
              <a:rPr lang="en-US" dirty="0"/>
              <a:t>January 2022</a:t>
            </a:r>
            <a:endParaRPr lang="en-GB" dirty="0"/>
          </a:p>
        </p:txBody>
      </p:sp>
    </p:spTree>
    <p:extLst>
      <p:ext uri="{BB962C8B-B14F-4D97-AF65-F5344CB8AC3E}">
        <p14:creationId xmlns:p14="http://schemas.microsoft.com/office/powerpoint/2010/main" val="13573926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A8D754DF-37DE-413C-AF0C-5E7668F03998}"/>
              </a:ext>
            </a:extLst>
          </p:cNvPr>
          <p:cNvSpPr>
            <a:spLocks noGrp="1"/>
          </p:cNvSpPr>
          <p:nvPr>
            <p:ph type="body" idx="1"/>
          </p:nvPr>
        </p:nvSpPr>
        <p:spPr/>
        <p:txBody>
          <a:bodyPr/>
          <a:lstStyle/>
          <a:p>
            <a:r>
              <a:rPr lang="en-US" sz="3600" dirty="0"/>
              <a:t>Examples and Demonstrations of Wi-Fi enabling Industrial Applications</a:t>
            </a:r>
          </a:p>
        </p:txBody>
      </p:sp>
      <p:sp>
        <p:nvSpPr>
          <p:cNvPr id="4" name="Date Placeholder 3">
            <a:extLst>
              <a:ext uri="{FF2B5EF4-FFF2-40B4-BE49-F238E27FC236}">
                <a16:creationId xmlns:a16="http://schemas.microsoft.com/office/drawing/2014/main" id="{1B99744A-2A84-475E-B53F-69F41A6CBBDB}"/>
              </a:ext>
            </a:extLst>
          </p:cNvPr>
          <p:cNvSpPr>
            <a:spLocks noGrp="1"/>
          </p:cNvSpPr>
          <p:nvPr>
            <p:ph type="dt" idx="10"/>
          </p:nvPr>
        </p:nvSpPr>
        <p:spPr/>
        <p:txBody>
          <a:bodyPr/>
          <a:lstStyle/>
          <a:p>
            <a:r>
              <a:rPr lang="en-US"/>
              <a:t>January 2022</a:t>
            </a:r>
            <a:endParaRPr lang="en-GB"/>
          </a:p>
        </p:txBody>
      </p:sp>
      <p:sp>
        <p:nvSpPr>
          <p:cNvPr id="5" name="Footer Placeholder 4">
            <a:extLst>
              <a:ext uri="{FF2B5EF4-FFF2-40B4-BE49-F238E27FC236}">
                <a16:creationId xmlns:a16="http://schemas.microsoft.com/office/drawing/2014/main" id="{902455C0-3EC6-4889-A5D4-2B66A56BACAC}"/>
              </a:ext>
            </a:extLst>
          </p:cNvPr>
          <p:cNvSpPr>
            <a:spLocks noGrp="1"/>
          </p:cNvSpPr>
          <p:nvPr>
            <p:ph type="ftr" idx="11"/>
          </p:nvPr>
        </p:nvSpPr>
        <p:spPr/>
        <p:txBody>
          <a:bodyPr/>
          <a:lstStyle/>
          <a:p>
            <a:r>
              <a:rPr lang="en-GB"/>
              <a:t>Dave Cavalcanti, Intel Corporation</a:t>
            </a:r>
          </a:p>
        </p:txBody>
      </p:sp>
      <p:sp>
        <p:nvSpPr>
          <p:cNvPr id="6" name="Slide Number Placeholder 5">
            <a:extLst>
              <a:ext uri="{FF2B5EF4-FFF2-40B4-BE49-F238E27FC236}">
                <a16:creationId xmlns:a16="http://schemas.microsoft.com/office/drawing/2014/main" id="{5AFBFF3F-FA12-4BCD-B595-E2BD2A1D2A1E}"/>
              </a:ext>
            </a:extLst>
          </p:cNvPr>
          <p:cNvSpPr>
            <a:spLocks noGrp="1"/>
          </p:cNvSpPr>
          <p:nvPr>
            <p:ph type="sldNum" idx="12"/>
          </p:nvPr>
        </p:nvSpPr>
        <p:spPr/>
        <p:txBody>
          <a:bodyPr/>
          <a:lstStyle/>
          <a:p>
            <a:r>
              <a:rPr lang="en-GB"/>
              <a:t>Slide </a:t>
            </a:r>
            <a:fld id="{3ABCC52B-A3F7-440B-BBF2-55191E6E7773}" type="slidenum">
              <a:rPr lang="en-GB" smtClean="0"/>
              <a:pPr/>
              <a:t>20</a:t>
            </a:fld>
            <a:endParaRPr lang="en-GB"/>
          </a:p>
        </p:txBody>
      </p:sp>
    </p:spTree>
    <p:extLst>
      <p:ext uri="{BB962C8B-B14F-4D97-AF65-F5344CB8AC3E}">
        <p14:creationId xmlns:p14="http://schemas.microsoft.com/office/powerpoint/2010/main" val="5207189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E5E8E333-94A4-4026-9299-7AB187BEFA81}"/>
              </a:ext>
            </a:extLst>
          </p:cNvPr>
          <p:cNvSpPr>
            <a:spLocks noGrp="1"/>
          </p:cNvSpPr>
          <p:nvPr>
            <p:ph type="title"/>
          </p:nvPr>
        </p:nvSpPr>
        <p:spPr/>
        <p:txBody>
          <a:bodyPr>
            <a:normAutofit/>
          </a:bodyPr>
          <a:lstStyle/>
          <a:p>
            <a:r>
              <a:rPr lang="en-US" dirty="0"/>
              <a:t>Wi-Fi 6 in Industrial IOT</a:t>
            </a:r>
          </a:p>
        </p:txBody>
      </p:sp>
      <p:pic>
        <p:nvPicPr>
          <p:cNvPr id="3" name="Picture 2">
            <a:hlinkClick r:id="rId3"/>
            <a:extLst>
              <a:ext uri="{FF2B5EF4-FFF2-40B4-BE49-F238E27FC236}">
                <a16:creationId xmlns:a16="http://schemas.microsoft.com/office/drawing/2014/main" id="{73084A97-975C-4267-AE2B-830EA3FB054A}"/>
              </a:ext>
            </a:extLst>
          </p:cNvPr>
          <p:cNvPicPr>
            <a:picLocks noChangeAspect="1"/>
          </p:cNvPicPr>
          <p:nvPr/>
        </p:nvPicPr>
        <p:blipFill>
          <a:blip r:embed="rId4"/>
          <a:stretch>
            <a:fillRect/>
          </a:stretch>
        </p:blipFill>
        <p:spPr>
          <a:xfrm>
            <a:off x="491290" y="1944376"/>
            <a:ext cx="5768944" cy="3432521"/>
          </a:xfrm>
          <a:prstGeom prst="rect">
            <a:avLst/>
          </a:prstGeom>
          <a:noFill/>
        </p:spPr>
      </p:pic>
      <p:sp>
        <p:nvSpPr>
          <p:cNvPr id="20" name="Text Placeholder 4">
            <a:extLst>
              <a:ext uri="{FF2B5EF4-FFF2-40B4-BE49-F238E27FC236}">
                <a16:creationId xmlns:a16="http://schemas.microsoft.com/office/drawing/2014/main" id="{44A6699B-BD2E-4ED6-B888-A5DA765076EC}"/>
              </a:ext>
            </a:extLst>
          </p:cNvPr>
          <p:cNvSpPr txBox="1">
            <a:spLocks/>
          </p:cNvSpPr>
          <p:nvPr/>
        </p:nvSpPr>
        <p:spPr>
          <a:xfrm>
            <a:off x="6423056" y="3870985"/>
            <a:ext cx="5768944" cy="4381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Autofit/>
          </a:bodyPr>
          <a:lstStyle>
            <a:lvl1pPr marL="0" marR="0" indent="0" algn="l" defTabSz="609600" latinLnBrk="0">
              <a:lnSpc>
                <a:spcPct val="100000"/>
              </a:lnSpc>
              <a:spcBef>
                <a:spcPts val="1200"/>
              </a:spcBef>
              <a:spcAft>
                <a:spcPts val="0"/>
              </a:spcAft>
              <a:buClrTx/>
              <a:buSzTx/>
              <a:buFont typeface="Wingdings" pitchFamily="2" charset="2"/>
              <a:buNone/>
              <a:tabLst/>
              <a:defRPr sz="3200" b="0" i="0" u="none" strike="noStrike" cap="none" spc="0" baseline="0">
                <a:solidFill>
                  <a:schemeClr val="accent1"/>
                </a:solidFill>
                <a:uFillTx/>
                <a:latin typeface="+mn-lt"/>
                <a:ea typeface="Intel Clear Light" panose="020B0404020203020204" pitchFamily="34" charset="0"/>
                <a:cs typeface="Intel Clear Light" panose="020B0404020203020204" pitchFamily="34" charset="0"/>
                <a:sym typeface="Helvetica"/>
              </a:defRPr>
            </a:lvl1pPr>
            <a:lvl2pPr marL="228600" marR="0" indent="0" algn="l" defTabSz="609600" latinLnBrk="0">
              <a:lnSpc>
                <a:spcPct val="100000"/>
              </a:lnSpc>
              <a:spcBef>
                <a:spcPts val="1200"/>
              </a:spcBef>
              <a:spcAft>
                <a:spcPts val="0"/>
              </a:spcAft>
              <a:buClrTx/>
              <a:buSzTx/>
              <a:buFont typeface="Arial" panose="020B0604020202020204" pitchFamily="34" charset="0"/>
              <a:buNone/>
              <a:tabLst/>
              <a:defRPr sz="2400" b="0" i="0" u="none" strike="noStrike" cap="none" spc="0" baseline="0">
                <a:solidFill>
                  <a:schemeClr val="bg2"/>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2pPr>
            <a:lvl3pPr marL="686594" marR="0" indent="-197644" algn="l" defTabSz="609600" latinLnBrk="0">
              <a:lnSpc>
                <a:spcPct val="100000"/>
              </a:lnSpc>
              <a:spcBef>
                <a:spcPts val="1200"/>
              </a:spcBef>
              <a:spcAft>
                <a:spcPts val="0"/>
              </a:spcAft>
              <a:buClrTx/>
              <a:buSzTx/>
              <a:buFont typeface="Arial" panose="020B0604020202020204" pitchFamily="34" charset="0"/>
              <a:buChar char="•"/>
              <a:tabLst/>
              <a:defRPr sz="1800" b="0" i="0" u="none" strike="noStrike" cap="none" spc="0" baseline="0">
                <a:solidFill>
                  <a:schemeClr val="bg2"/>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3pPr>
            <a:lvl4pPr marL="919957" marR="0" indent="-228600" algn="l" defTabSz="609600" latinLnBrk="0">
              <a:lnSpc>
                <a:spcPct val="100000"/>
              </a:lnSpc>
              <a:spcBef>
                <a:spcPts val="1200"/>
              </a:spcBef>
              <a:spcAft>
                <a:spcPts val="0"/>
              </a:spcAft>
              <a:buClrTx/>
              <a:buSzTx/>
              <a:buFont typeface="Arial" panose="020B0604020202020204" pitchFamily="34" charset="0"/>
              <a:buChar char="•"/>
              <a:tabLst/>
              <a:defRPr sz="1800" b="0" i="0" u="none" strike="noStrike" cap="none" spc="0" baseline="0">
                <a:solidFill>
                  <a:schemeClr val="bg2"/>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4pPr>
            <a:lvl5pPr marL="1148557" marR="0" indent="-228600" algn="l" defTabSz="609600" latinLnBrk="0">
              <a:lnSpc>
                <a:spcPct val="100000"/>
              </a:lnSpc>
              <a:spcBef>
                <a:spcPts val="1200"/>
              </a:spcBef>
              <a:spcAft>
                <a:spcPts val="0"/>
              </a:spcAft>
              <a:buClrTx/>
              <a:buSzTx/>
              <a:buFont typeface="Arial" panose="020B0604020202020204" pitchFamily="34" charset="0"/>
              <a:buChar char="•"/>
              <a:tabLst/>
              <a:defRPr sz="1600" b="0" i="0" u="none" strike="noStrike" cap="none" spc="0" baseline="0">
                <a:solidFill>
                  <a:schemeClr val="bg2"/>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5pPr>
            <a:lvl6pPr marL="0" marR="0" indent="571500" algn="l" defTabSz="609600" latinLnBrk="0">
              <a:lnSpc>
                <a:spcPct val="90000"/>
              </a:lnSpc>
              <a:spcBef>
                <a:spcPts val="0"/>
              </a:spcBef>
              <a:spcAft>
                <a:spcPts val="0"/>
              </a:spcAft>
              <a:buClrTx/>
              <a:buSzTx/>
              <a:buFontTx/>
              <a:buNone/>
              <a:tabLst/>
              <a:defRPr sz="1300" b="0" i="0" u="none" strike="noStrike" cap="none" spc="0" baseline="0">
                <a:solidFill>
                  <a:srgbClr val="5E5E5E"/>
                </a:solidFill>
                <a:uFillTx/>
                <a:latin typeface="Helvetica"/>
                <a:ea typeface="Helvetica"/>
                <a:cs typeface="Helvetica"/>
                <a:sym typeface="Helvetica"/>
              </a:defRPr>
            </a:lvl6pPr>
            <a:lvl7pPr marL="0" marR="0" indent="685800" algn="l" defTabSz="609600" latinLnBrk="0">
              <a:lnSpc>
                <a:spcPct val="90000"/>
              </a:lnSpc>
              <a:spcBef>
                <a:spcPts val="0"/>
              </a:spcBef>
              <a:spcAft>
                <a:spcPts val="0"/>
              </a:spcAft>
              <a:buClrTx/>
              <a:buSzTx/>
              <a:buFontTx/>
              <a:buNone/>
              <a:tabLst/>
              <a:defRPr sz="1300" b="0" i="0" u="none" strike="noStrike" cap="none" spc="0" baseline="0">
                <a:solidFill>
                  <a:srgbClr val="5E5E5E"/>
                </a:solidFill>
                <a:uFillTx/>
                <a:latin typeface="Helvetica"/>
                <a:ea typeface="Helvetica"/>
                <a:cs typeface="Helvetica"/>
                <a:sym typeface="Helvetica"/>
              </a:defRPr>
            </a:lvl7pPr>
            <a:lvl8pPr marL="0" marR="0" indent="800100" algn="l" defTabSz="609600" latinLnBrk="0">
              <a:lnSpc>
                <a:spcPct val="90000"/>
              </a:lnSpc>
              <a:spcBef>
                <a:spcPts val="0"/>
              </a:spcBef>
              <a:spcAft>
                <a:spcPts val="0"/>
              </a:spcAft>
              <a:buClrTx/>
              <a:buSzTx/>
              <a:buFontTx/>
              <a:buNone/>
              <a:tabLst/>
              <a:defRPr sz="1300" b="0" i="0" u="none" strike="noStrike" cap="none" spc="0" baseline="0">
                <a:solidFill>
                  <a:srgbClr val="5E5E5E"/>
                </a:solidFill>
                <a:uFillTx/>
                <a:latin typeface="Helvetica"/>
                <a:ea typeface="Helvetica"/>
                <a:cs typeface="Helvetica"/>
                <a:sym typeface="Helvetica"/>
              </a:defRPr>
            </a:lvl8pPr>
            <a:lvl9pPr marL="0" marR="0" indent="914400" algn="l" defTabSz="609600" latinLnBrk="0">
              <a:lnSpc>
                <a:spcPct val="90000"/>
              </a:lnSpc>
              <a:spcBef>
                <a:spcPts val="0"/>
              </a:spcBef>
              <a:spcAft>
                <a:spcPts val="0"/>
              </a:spcAft>
              <a:buClrTx/>
              <a:buSzTx/>
              <a:buFontTx/>
              <a:buNone/>
              <a:tabLst/>
              <a:defRPr sz="1300" b="0" i="0" u="none" strike="noStrike" cap="none" spc="0" baseline="0">
                <a:solidFill>
                  <a:srgbClr val="5E5E5E"/>
                </a:solidFill>
                <a:uFillTx/>
                <a:latin typeface="Helvetica"/>
                <a:ea typeface="Helvetica"/>
                <a:cs typeface="Helvetica"/>
                <a:sym typeface="Helvetica"/>
              </a:defRPr>
            </a:lvl9pPr>
          </a:lstStyle>
          <a:p>
            <a:pPr hangingPunct="1"/>
            <a:r>
              <a:rPr lang="en-US" sz="2000" dirty="0"/>
              <a:t>Network latencies (T</a:t>
            </a:r>
            <a:r>
              <a:rPr lang="en-US" sz="2000" baseline="-25000" dirty="0"/>
              <a:t>UL</a:t>
            </a:r>
            <a:r>
              <a:rPr lang="en-US" sz="2000" dirty="0"/>
              <a:t>, T</a:t>
            </a:r>
            <a:r>
              <a:rPr lang="en-US" sz="2000" baseline="-25000" dirty="0"/>
              <a:t>DL</a:t>
            </a:r>
            <a:r>
              <a:rPr lang="en-US" sz="2000" dirty="0"/>
              <a:t>) with Wi-Fi 6</a:t>
            </a:r>
          </a:p>
        </p:txBody>
      </p:sp>
      <mc:AlternateContent xmlns:mc="http://schemas.openxmlformats.org/markup-compatibility/2006" xmlns:a14="http://schemas.microsoft.com/office/drawing/2010/main">
        <mc:Choice Requires="a14">
          <p:graphicFrame>
            <p:nvGraphicFramePr>
              <p:cNvPr id="21" name="Table 20">
                <a:extLst>
                  <a:ext uri="{FF2B5EF4-FFF2-40B4-BE49-F238E27FC236}">
                    <a16:creationId xmlns:a16="http://schemas.microsoft.com/office/drawing/2014/main" id="{E51FD45E-401D-4F71-AA83-2E465B9BECEF}"/>
                  </a:ext>
                </a:extLst>
              </p:cNvPr>
              <p:cNvGraphicFramePr>
                <a:graphicFrameLocks noGrp="1"/>
              </p:cNvGraphicFramePr>
              <p:nvPr/>
            </p:nvGraphicFramePr>
            <p:xfrm>
              <a:off x="6391372" y="4430201"/>
              <a:ext cx="5768948" cy="1515698"/>
            </p:xfrm>
            <a:graphic>
              <a:graphicData uri="http://schemas.openxmlformats.org/drawingml/2006/table">
                <a:tbl>
                  <a:tblPr firstRow="1" firstCol="1" bandRow="1"/>
                  <a:tblGrid>
                    <a:gridCol w="1187771">
                      <a:extLst>
                        <a:ext uri="{9D8B030D-6E8A-4147-A177-3AD203B41FA5}">
                          <a16:colId xmlns:a16="http://schemas.microsoft.com/office/drawing/2014/main" val="3433405672"/>
                        </a:ext>
                      </a:extLst>
                    </a:gridCol>
                    <a:gridCol w="1151305">
                      <a:extLst>
                        <a:ext uri="{9D8B030D-6E8A-4147-A177-3AD203B41FA5}">
                          <a16:colId xmlns:a16="http://schemas.microsoft.com/office/drawing/2014/main" val="483381576"/>
                        </a:ext>
                      </a:extLst>
                    </a:gridCol>
                    <a:gridCol w="857468">
                      <a:extLst>
                        <a:ext uri="{9D8B030D-6E8A-4147-A177-3AD203B41FA5}">
                          <a16:colId xmlns:a16="http://schemas.microsoft.com/office/drawing/2014/main" val="2943207712"/>
                        </a:ext>
                      </a:extLst>
                    </a:gridCol>
                    <a:gridCol w="857468">
                      <a:extLst>
                        <a:ext uri="{9D8B030D-6E8A-4147-A177-3AD203B41FA5}">
                          <a16:colId xmlns:a16="http://schemas.microsoft.com/office/drawing/2014/main" val="1281002164"/>
                        </a:ext>
                      </a:extLst>
                    </a:gridCol>
                    <a:gridCol w="857468">
                      <a:extLst>
                        <a:ext uri="{9D8B030D-6E8A-4147-A177-3AD203B41FA5}">
                          <a16:colId xmlns:a16="http://schemas.microsoft.com/office/drawing/2014/main" val="987819947"/>
                        </a:ext>
                      </a:extLst>
                    </a:gridCol>
                    <a:gridCol w="857468">
                      <a:extLst>
                        <a:ext uri="{9D8B030D-6E8A-4147-A177-3AD203B41FA5}">
                          <a16:colId xmlns:a16="http://schemas.microsoft.com/office/drawing/2014/main" val="4288385909"/>
                        </a:ext>
                      </a:extLst>
                    </a:gridCol>
                  </a:tblGrid>
                  <a:tr h="495455">
                    <a:tc>
                      <a:txBody>
                        <a:bodyPr/>
                        <a:lstStyle/>
                        <a:p>
                          <a:pPr marL="0" marR="0" indent="0" algn="just" fontAlgn="t">
                            <a:lnSpc>
                              <a:spcPct val="95000"/>
                            </a:lnSpc>
                            <a:spcBef>
                              <a:spcPts val="0"/>
                            </a:spcBef>
                            <a:spcAft>
                              <a:spcPts val="600"/>
                            </a:spcAft>
                            <a:tabLst>
                              <a:tab pos="182880" algn="l"/>
                            </a:tabLst>
                          </a:pPr>
                          <a:r>
                            <a:rPr lang="en-US" sz="1700" b="0" i="1" u="none" strike="noStrike" dirty="0">
                              <a:effectLst/>
                              <a:latin typeface="Times New Roman" panose="02020603050405020304" pitchFamily="18" charset="0"/>
                              <a:ea typeface="MS Mincho" panose="02020609040205080304" pitchFamily="49" charset="-128"/>
                              <a:cs typeface="Arial" panose="020B0604020202020204" pitchFamily="34" charset="0"/>
                            </a:rPr>
                            <a:t>(msec)</a:t>
                          </a:r>
                          <a:endParaRPr lang="en-US" sz="3700" b="0" i="0" u="none" strike="noStrike" dirty="0">
                            <a:effectLst/>
                            <a:latin typeface="Arial" panose="020B0604020202020204" pitchFamily="34" charset="0"/>
                          </a:endParaRPr>
                        </a:p>
                      </a:txBody>
                      <a:tcPr marL="142691" marR="142691" marT="19818" marB="0">
                        <a:lnL>
                          <a:noFill/>
                        </a:lnL>
                        <a:lnR>
                          <a:noFill/>
                        </a:lnR>
                        <a:lnT>
                          <a:noFill/>
                        </a:lnT>
                        <a:lnB w="12700" cap="flat" cmpd="sng" algn="ctr">
                          <a:solidFill>
                            <a:srgbClr val="7F7F7F"/>
                          </a:solidFill>
                          <a:prstDash val="solid"/>
                          <a:round/>
                          <a:headEnd type="none" w="med" len="med"/>
                          <a:tailEnd type="none" w="med" len="med"/>
                        </a:lnB>
                      </a:tcPr>
                    </a:tc>
                    <a:tc>
                      <a:txBody>
                        <a:bodyPr/>
                        <a:lstStyle/>
                        <a:p>
                          <a:pPr marL="0" marR="0" indent="0" algn="just" fontAlgn="t">
                            <a:lnSpc>
                              <a:spcPct val="95000"/>
                            </a:lnSpc>
                            <a:spcBef>
                              <a:spcPts val="0"/>
                            </a:spcBef>
                            <a:spcAft>
                              <a:spcPts val="600"/>
                            </a:spcAft>
                            <a:tabLst>
                              <a:tab pos="182880" algn="l"/>
                            </a:tabLst>
                          </a:pPr>
                          <a14:m>
                            <m:oMathPara xmlns:m="http://schemas.openxmlformats.org/officeDocument/2006/math">
                              <m:oMathParaPr>
                                <m:jc m:val="centerGroup"/>
                              </m:oMathParaPr>
                              <m:oMath xmlns:m="http://schemas.openxmlformats.org/officeDocument/2006/math">
                                <m:sSub>
                                  <m:sSubPr>
                                    <m:ctrlPr>
                                      <a:rPr lang="ar-AE" sz="1700" b="0" i="1" u="none" strike="noStrike" smtClean="0">
                                        <a:effectLst/>
                                        <a:latin typeface="Cambria Math" panose="02040503050406030204" pitchFamily="18" charset="0"/>
                                        <a:ea typeface="MS Mincho" panose="02020609040205080304" pitchFamily="49" charset="-128"/>
                                        <a:cs typeface="Times New Roman" panose="02020603050405020304" pitchFamily="18" charset="0"/>
                                      </a:rPr>
                                    </m:ctrlPr>
                                  </m:sSubPr>
                                  <m:e>
                                    <m:r>
                                      <a:rPr lang="ar-AE" sz="1700" b="0" i="1" u="none" strike="noStrike">
                                        <a:solidFill>
                                          <a:srgbClr val="000000"/>
                                        </a:solidFill>
                                        <a:effectLst/>
                                        <a:latin typeface="Cambria Math" panose="02040503050406030204" pitchFamily="18" charset="0"/>
                                        <a:ea typeface="MS Mincho" panose="02020609040205080304" pitchFamily="49" charset="-128"/>
                                        <a:cs typeface="Arial" panose="020B0604020202020204" pitchFamily="34" charset="0"/>
                                      </a:rPr>
                                      <m:t>𝐶</m:t>
                                    </m:r>
                                  </m:e>
                                  <m:sub>
                                    <m:r>
                                      <a:rPr lang="ar-AE" sz="1700" b="0" i="1" u="none" strike="noStrike">
                                        <a:solidFill>
                                          <a:srgbClr val="000000"/>
                                        </a:solidFill>
                                        <a:effectLst/>
                                        <a:latin typeface="Cambria Math" panose="02040503050406030204" pitchFamily="18" charset="0"/>
                                        <a:ea typeface="MS Mincho" panose="02020609040205080304" pitchFamily="49" charset="-128"/>
                                        <a:cs typeface="Arial" panose="020B0604020202020204" pitchFamily="34" charset="0"/>
                                      </a:rPr>
                                      <m:t>𝑀𝑂𝐶𝐴𝑃</m:t>
                                    </m:r>
                                  </m:sub>
                                </m:sSub>
                              </m:oMath>
                            </m:oMathPara>
                          </a14:m>
                          <a:endParaRPr lang="ar-AE" sz="3700" b="0" i="0" u="none" strike="noStrike">
                            <a:effectLst/>
                            <a:latin typeface="Arial" panose="020B0604020202020204" pitchFamily="34" charset="0"/>
                          </a:endParaRPr>
                        </a:p>
                      </a:txBody>
                      <a:tcPr marL="142691" marR="142691" marT="19818" marB="0">
                        <a:lnL>
                          <a:noFill/>
                        </a:lnL>
                        <a:lnR>
                          <a:noFill/>
                        </a:lnR>
                        <a:lnT>
                          <a:noFill/>
                        </a:lnT>
                        <a:lnB w="12700" cap="flat" cmpd="sng" algn="ctr">
                          <a:solidFill>
                            <a:srgbClr val="7F7F7F"/>
                          </a:solidFill>
                          <a:prstDash val="solid"/>
                          <a:round/>
                          <a:headEnd type="none" w="med" len="med"/>
                          <a:tailEnd type="none" w="med" len="med"/>
                        </a:lnB>
                      </a:tcPr>
                    </a:tc>
                    <a:tc>
                      <a:txBody>
                        <a:bodyPr/>
                        <a:lstStyle/>
                        <a:p>
                          <a:pPr marL="0" marR="0" indent="0" algn="just" fontAlgn="t">
                            <a:lnSpc>
                              <a:spcPct val="95000"/>
                            </a:lnSpc>
                            <a:spcBef>
                              <a:spcPts val="0"/>
                            </a:spcBef>
                            <a:spcAft>
                              <a:spcPts val="600"/>
                            </a:spcAft>
                            <a:tabLst>
                              <a:tab pos="182880" algn="l"/>
                            </a:tabLst>
                          </a:pPr>
                          <a14:m>
                            <m:oMathPara xmlns:m="http://schemas.openxmlformats.org/officeDocument/2006/math">
                              <m:oMathParaPr>
                                <m:jc m:val="centerGroup"/>
                              </m:oMathParaPr>
                              <m:oMath xmlns:m="http://schemas.openxmlformats.org/officeDocument/2006/math">
                                <m:sSub>
                                  <m:sSubPr>
                                    <m:ctrlPr>
                                      <a:rPr lang="ar-AE" sz="1700" b="0" i="1" u="none" strike="noStrike" smtClean="0">
                                        <a:effectLst/>
                                        <a:latin typeface="Cambria Math" panose="02040503050406030204" pitchFamily="18" charset="0"/>
                                        <a:ea typeface="MS Mincho" panose="02020609040205080304" pitchFamily="49" charset="-128"/>
                                        <a:cs typeface="Times New Roman" panose="02020603050405020304" pitchFamily="18" charset="0"/>
                                      </a:rPr>
                                    </m:ctrlPr>
                                  </m:sSubPr>
                                  <m:e>
                                    <m:r>
                                      <a:rPr lang="ar-AE" sz="1700" b="0" i="1" u="none" strike="noStrike">
                                        <a:solidFill>
                                          <a:srgbClr val="000000"/>
                                        </a:solidFill>
                                        <a:effectLst/>
                                        <a:latin typeface="Cambria Math" panose="02040503050406030204" pitchFamily="18" charset="0"/>
                                        <a:ea typeface="MS Mincho" panose="02020609040205080304" pitchFamily="49" charset="-128"/>
                                        <a:cs typeface="Arial" panose="020B0604020202020204" pitchFamily="34" charset="0"/>
                                      </a:rPr>
                                      <m:t>𝑇</m:t>
                                    </m:r>
                                  </m:e>
                                  <m:sub>
                                    <m:r>
                                      <a:rPr lang="ar-AE" sz="1700" b="0" i="1" u="none" strike="noStrike">
                                        <a:solidFill>
                                          <a:srgbClr val="000000"/>
                                        </a:solidFill>
                                        <a:effectLst/>
                                        <a:latin typeface="Cambria Math" panose="02040503050406030204" pitchFamily="18" charset="0"/>
                                        <a:ea typeface="MS Mincho" panose="02020609040205080304" pitchFamily="49" charset="-128"/>
                                        <a:cs typeface="Arial" panose="020B0604020202020204" pitchFamily="34" charset="0"/>
                                      </a:rPr>
                                      <m:t>𝑈𝐿</m:t>
                                    </m:r>
                                  </m:sub>
                                </m:sSub>
                              </m:oMath>
                            </m:oMathPara>
                          </a14:m>
                          <a:endParaRPr lang="ar-AE" sz="3700" b="0" i="0" u="none" strike="noStrike">
                            <a:effectLst/>
                            <a:latin typeface="Arial" panose="020B0604020202020204" pitchFamily="34" charset="0"/>
                          </a:endParaRPr>
                        </a:p>
                      </a:txBody>
                      <a:tcPr marL="142691" marR="142691" marT="19818" marB="0">
                        <a:lnL>
                          <a:noFill/>
                        </a:lnL>
                        <a:lnR>
                          <a:noFill/>
                        </a:lnR>
                        <a:lnT>
                          <a:noFill/>
                        </a:lnT>
                        <a:lnB w="12700" cap="flat" cmpd="sng" algn="ctr">
                          <a:solidFill>
                            <a:srgbClr val="7F7F7F"/>
                          </a:solidFill>
                          <a:prstDash val="solid"/>
                          <a:round/>
                          <a:headEnd type="none" w="med" len="med"/>
                          <a:tailEnd type="none" w="med" len="med"/>
                        </a:lnB>
                        <a:solidFill>
                          <a:srgbClr val="D9D9D9"/>
                        </a:solidFill>
                      </a:tcPr>
                    </a:tc>
                    <a:tc>
                      <a:txBody>
                        <a:bodyPr/>
                        <a:lstStyle/>
                        <a:p>
                          <a:pPr marL="0" marR="0" indent="0" algn="just" fontAlgn="t">
                            <a:lnSpc>
                              <a:spcPct val="95000"/>
                            </a:lnSpc>
                            <a:spcBef>
                              <a:spcPts val="0"/>
                            </a:spcBef>
                            <a:spcAft>
                              <a:spcPts val="600"/>
                            </a:spcAft>
                            <a:tabLst>
                              <a:tab pos="182880" algn="l"/>
                            </a:tabLst>
                          </a:pPr>
                          <a14:m>
                            <m:oMathPara xmlns:m="http://schemas.openxmlformats.org/officeDocument/2006/math">
                              <m:oMathParaPr>
                                <m:jc m:val="centerGroup"/>
                              </m:oMathParaPr>
                              <m:oMath xmlns:m="http://schemas.openxmlformats.org/officeDocument/2006/math">
                                <m:sSub>
                                  <m:sSubPr>
                                    <m:ctrlPr>
                                      <a:rPr lang="ar-AE" sz="1700" b="0" i="1" u="none" strike="noStrike" smtClean="0">
                                        <a:effectLst/>
                                        <a:latin typeface="Cambria Math" panose="02040503050406030204" pitchFamily="18" charset="0"/>
                                        <a:ea typeface="MS Mincho" panose="02020609040205080304" pitchFamily="49" charset="-128"/>
                                        <a:cs typeface="Times New Roman" panose="02020603050405020304" pitchFamily="18" charset="0"/>
                                      </a:rPr>
                                    </m:ctrlPr>
                                  </m:sSubPr>
                                  <m:e>
                                    <m:r>
                                      <a:rPr lang="ar-AE" sz="1700" b="0" i="1" u="none" strike="noStrike">
                                        <a:solidFill>
                                          <a:srgbClr val="000000"/>
                                        </a:solidFill>
                                        <a:effectLst/>
                                        <a:latin typeface="Cambria Math" panose="02040503050406030204" pitchFamily="18" charset="0"/>
                                        <a:ea typeface="MS Mincho" panose="02020609040205080304" pitchFamily="49" charset="-128"/>
                                        <a:cs typeface="Arial" panose="020B0604020202020204" pitchFamily="34" charset="0"/>
                                      </a:rPr>
                                      <m:t>𝐶</m:t>
                                    </m:r>
                                  </m:e>
                                  <m:sub>
                                    <m:r>
                                      <a:rPr lang="ar-AE" sz="1700" b="0" i="1" u="none" strike="noStrike">
                                        <a:solidFill>
                                          <a:srgbClr val="000000"/>
                                        </a:solidFill>
                                        <a:effectLst/>
                                        <a:latin typeface="Cambria Math" panose="02040503050406030204" pitchFamily="18" charset="0"/>
                                        <a:ea typeface="MS Mincho" panose="02020609040205080304" pitchFamily="49" charset="-128"/>
                                        <a:cs typeface="Arial" panose="020B0604020202020204" pitchFamily="34" charset="0"/>
                                      </a:rPr>
                                      <m:t>𝑒</m:t>
                                    </m:r>
                                  </m:sub>
                                </m:sSub>
                              </m:oMath>
                            </m:oMathPara>
                          </a14:m>
                          <a:endParaRPr lang="ar-AE" sz="3700" b="0" i="0" u="none" strike="noStrike">
                            <a:effectLst/>
                            <a:latin typeface="Arial" panose="020B0604020202020204" pitchFamily="34" charset="0"/>
                          </a:endParaRPr>
                        </a:p>
                      </a:txBody>
                      <a:tcPr marL="142691" marR="142691" marT="19818" marB="0">
                        <a:lnL>
                          <a:noFill/>
                        </a:lnL>
                        <a:lnR>
                          <a:noFill/>
                        </a:lnR>
                        <a:lnT>
                          <a:noFill/>
                        </a:lnT>
                        <a:lnB w="12700" cap="flat" cmpd="sng" algn="ctr">
                          <a:solidFill>
                            <a:srgbClr val="7F7F7F"/>
                          </a:solidFill>
                          <a:prstDash val="solid"/>
                          <a:round/>
                          <a:headEnd type="none" w="med" len="med"/>
                          <a:tailEnd type="none" w="med" len="med"/>
                        </a:lnB>
                      </a:tcPr>
                    </a:tc>
                    <a:tc>
                      <a:txBody>
                        <a:bodyPr/>
                        <a:lstStyle/>
                        <a:p>
                          <a:pPr marL="0" marR="0" indent="0" algn="just" fontAlgn="t">
                            <a:lnSpc>
                              <a:spcPct val="95000"/>
                            </a:lnSpc>
                            <a:spcBef>
                              <a:spcPts val="0"/>
                            </a:spcBef>
                            <a:spcAft>
                              <a:spcPts val="600"/>
                            </a:spcAft>
                            <a:tabLst>
                              <a:tab pos="182880" algn="l"/>
                            </a:tabLst>
                          </a:pPr>
                          <a14:m>
                            <m:oMathPara xmlns:m="http://schemas.openxmlformats.org/officeDocument/2006/math">
                              <m:oMathParaPr>
                                <m:jc m:val="centerGroup"/>
                              </m:oMathParaPr>
                              <m:oMath xmlns:m="http://schemas.openxmlformats.org/officeDocument/2006/math">
                                <m:sSub>
                                  <m:sSubPr>
                                    <m:ctrlPr>
                                      <a:rPr lang="ar-AE" sz="1700" b="0" i="1" u="none" strike="noStrike" smtClean="0">
                                        <a:effectLst/>
                                        <a:latin typeface="Cambria Math" panose="02040503050406030204" pitchFamily="18" charset="0"/>
                                        <a:ea typeface="MS Mincho" panose="02020609040205080304" pitchFamily="49" charset="-128"/>
                                        <a:cs typeface="Times New Roman" panose="02020603050405020304" pitchFamily="18" charset="0"/>
                                      </a:rPr>
                                    </m:ctrlPr>
                                  </m:sSubPr>
                                  <m:e>
                                    <m:r>
                                      <a:rPr lang="ar-AE" sz="1700" b="0" i="1" u="none" strike="noStrike">
                                        <a:solidFill>
                                          <a:srgbClr val="000000"/>
                                        </a:solidFill>
                                        <a:effectLst/>
                                        <a:latin typeface="Cambria Math" panose="02040503050406030204" pitchFamily="18" charset="0"/>
                                        <a:ea typeface="MS Mincho" panose="02020609040205080304" pitchFamily="49" charset="-128"/>
                                        <a:cs typeface="Arial" panose="020B0604020202020204" pitchFamily="34" charset="0"/>
                                      </a:rPr>
                                      <m:t>𝑇</m:t>
                                    </m:r>
                                  </m:e>
                                  <m:sub>
                                    <m:r>
                                      <a:rPr lang="ar-AE" sz="1700" b="0" i="1" u="none" strike="noStrike">
                                        <a:solidFill>
                                          <a:srgbClr val="000000"/>
                                        </a:solidFill>
                                        <a:effectLst/>
                                        <a:latin typeface="Cambria Math" panose="02040503050406030204" pitchFamily="18" charset="0"/>
                                        <a:ea typeface="MS Mincho" panose="02020609040205080304" pitchFamily="49" charset="-128"/>
                                        <a:cs typeface="Arial" panose="020B0604020202020204" pitchFamily="34" charset="0"/>
                                      </a:rPr>
                                      <m:t>𝐷𝐿</m:t>
                                    </m:r>
                                  </m:sub>
                                </m:sSub>
                              </m:oMath>
                            </m:oMathPara>
                          </a14:m>
                          <a:endParaRPr lang="ar-AE" sz="3700" b="0" i="0" u="none" strike="noStrike">
                            <a:effectLst/>
                            <a:latin typeface="Arial" panose="020B0604020202020204" pitchFamily="34" charset="0"/>
                          </a:endParaRPr>
                        </a:p>
                      </a:txBody>
                      <a:tcPr marL="142691" marR="142691" marT="19818" marB="0">
                        <a:lnL>
                          <a:noFill/>
                        </a:lnL>
                        <a:lnR>
                          <a:noFill/>
                        </a:lnR>
                        <a:lnT>
                          <a:noFill/>
                        </a:lnT>
                        <a:lnB w="12700" cap="flat" cmpd="sng" algn="ctr">
                          <a:solidFill>
                            <a:srgbClr val="7F7F7F"/>
                          </a:solidFill>
                          <a:prstDash val="solid"/>
                          <a:round/>
                          <a:headEnd type="none" w="med" len="med"/>
                          <a:tailEnd type="none" w="med" len="med"/>
                        </a:lnB>
                        <a:solidFill>
                          <a:srgbClr val="D9D9D9"/>
                        </a:solidFill>
                      </a:tcPr>
                    </a:tc>
                    <a:tc>
                      <a:txBody>
                        <a:bodyPr/>
                        <a:lstStyle/>
                        <a:p>
                          <a:pPr marL="0" marR="0" indent="0" algn="just" fontAlgn="t">
                            <a:lnSpc>
                              <a:spcPct val="95000"/>
                            </a:lnSpc>
                            <a:spcBef>
                              <a:spcPts val="0"/>
                            </a:spcBef>
                            <a:spcAft>
                              <a:spcPts val="600"/>
                            </a:spcAft>
                            <a:tabLst>
                              <a:tab pos="182880" algn="l"/>
                            </a:tabLst>
                          </a:pPr>
                          <a14:m>
                            <m:oMathPara xmlns:m="http://schemas.openxmlformats.org/officeDocument/2006/math">
                              <m:oMathParaPr>
                                <m:jc m:val="centerGroup"/>
                              </m:oMathParaPr>
                              <m:oMath xmlns:m="http://schemas.openxmlformats.org/officeDocument/2006/math">
                                <m:sSub>
                                  <m:sSubPr>
                                    <m:ctrlPr>
                                      <a:rPr lang="ar-AE" sz="1700" b="0" i="1" u="none" strike="noStrike" smtClean="0">
                                        <a:effectLst/>
                                        <a:latin typeface="Cambria Math" panose="02040503050406030204" pitchFamily="18" charset="0"/>
                                        <a:ea typeface="MS Mincho" panose="02020609040205080304" pitchFamily="49" charset="-128"/>
                                        <a:cs typeface="Times New Roman" panose="02020603050405020304" pitchFamily="18" charset="0"/>
                                      </a:rPr>
                                    </m:ctrlPr>
                                  </m:sSubPr>
                                  <m:e>
                                    <m:r>
                                      <a:rPr lang="ar-AE" sz="1700" b="0" i="1" u="none" strike="noStrike">
                                        <a:solidFill>
                                          <a:srgbClr val="000000"/>
                                        </a:solidFill>
                                        <a:effectLst/>
                                        <a:latin typeface="Cambria Math" panose="02040503050406030204" pitchFamily="18" charset="0"/>
                                        <a:ea typeface="MS Mincho" panose="02020609040205080304" pitchFamily="49" charset="-128"/>
                                        <a:cs typeface="Arial" panose="020B0604020202020204" pitchFamily="34" charset="0"/>
                                      </a:rPr>
                                      <m:t>𝐶</m:t>
                                    </m:r>
                                  </m:e>
                                  <m:sub>
                                    <m:r>
                                      <a:rPr lang="ar-AE" sz="1700" b="0" i="1" u="none" strike="noStrike">
                                        <a:solidFill>
                                          <a:srgbClr val="000000"/>
                                        </a:solidFill>
                                        <a:effectLst/>
                                        <a:latin typeface="Cambria Math" panose="02040503050406030204" pitchFamily="18" charset="0"/>
                                        <a:ea typeface="MS Mincho" panose="02020609040205080304" pitchFamily="49" charset="-128"/>
                                        <a:cs typeface="Arial" panose="020B0604020202020204" pitchFamily="34" charset="0"/>
                                      </a:rPr>
                                      <m:t>𝑀𝐴</m:t>
                                    </m:r>
                                  </m:sub>
                                </m:sSub>
                              </m:oMath>
                            </m:oMathPara>
                          </a14:m>
                          <a:endParaRPr lang="ar-AE" sz="3700" b="0" i="0" u="none" strike="noStrike">
                            <a:effectLst/>
                            <a:latin typeface="Arial" panose="020B0604020202020204" pitchFamily="34" charset="0"/>
                          </a:endParaRPr>
                        </a:p>
                      </a:txBody>
                      <a:tcPr marL="142691" marR="142691" marT="19818" marB="0">
                        <a:lnL>
                          <a:noFill/>
                        </a:lnL>
                        <a:lnR>
                          <a:noFill/>
                        </a:lnR>
                        <a:lnT>
                          <a:noFill/>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1788182440"/>
                      </a:ext>
                    </a:extLst>
                  </a:tr>
                  <a:tr h="340081">
                    <a:tc>
                      <a:txBody>
                        <a:bodyPr/>
                        <a:lstStyle/>
                        <a:p>
                          <a:pPr marL="0" marR="0" indent="0" algn="just" fontAlgn="t">
                            <a:lnSpc>
                              <a:spcPct val="95000"/>
                            </a:lnSpc>
                            <a:spcBef>
                              <a:spcPts val="0"/>
                            </a:spcBef>
                            <a:spcAft>
                              <a:spcPts val="600"/>
                            </a:spcAft>
                            <a:tabLst>
                              <a:tab pos="182880" algn="l"/>
                            </a:tabLst>
                          </a:pPr>
                          <a:r>
                            <a:rPr lang="en-US" sz="1700" b="0" i="1" u="none" strike="noStrike">
                              <a:solidFill>
                                <a:srgbClr val="000000"/>
                              </a:solidFill>
                              <a:effectLst/>
                              <a:latin typeface="Times New Roman" panose="02020603050405020304" pitchFamily="18" charset="0"/>
                              <a:ea typeface="MS Mincho" panose="02020609040205080304" pitchFamily="49" charset="-128"/>
                              <a:cs typeface="Arial" panose="020B0604020202020204" pitchFamily="34" charset="0"/>
                            </a:rPr>
                            <a:t>Average</a:t>
                          </a:r>
                          <a:endParaRPr lang="en-US" sz="3700" b="0" i="0" u="none" strike="noStrike">
                            <a:effectLst/>
                            <a:latin typeface="Arial" panose="020B0604020202020204" pitchFamily="34" charset="0"/>
                          </a:endParaRPr>
                        </a:p>
                      </a:txBody>
                      <a:tcPr marL="142691" marR="142691" marT="19818" marB="0">
                        <a:lnL>
                          <a:noFill/>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a:noFill/>
                        </a:lnB>
                      </a:tcPr>
                    </a:tc>
                    <a:tc>
                      <a:txBody>
                        <a:bodyPr/>
                        <a:lstStyle/>
                        <a:p>
                          <a:pPr marL="0" marR="0" indent="0" algn="ctr" fontAlgn="t">
                            <a:lnSpc>
                              <a:spcPct val="95000"/>
                            </a:lnSpc>
                            <a:spcBef>
                              <a:spcPts val="0"/>
                            </a:spcBef>
                            <a:spcAft>
                              <a:spcPts val="600"/>
                            </a:spcAft>
                            <a:tabLst>
                              <a:tab pos="182880" algn="l"/>
                            </a:tabLst>
                          </a:pPr>
                          <a:r>
                            <a:rPr lang="en-US" sz="1700" b="0" i="0" u="none" strike="noStrike">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8.85</a:t>
                          </a:r>
                          <a:endParaRPr lang="en-US" sz="3700" b="0" i="0" u="none" strike="noStrike">
                            <a:effectLst/>
                            <a:latin typeface="Arial" panose="020B0604020202020204" pitchFamily="34" charset="0"/>
                          </a:endParaRPr>
                        </a:p>
                      </a:txBody>
                      <a:tcPr marL="142691" marR="142691" marT="19818" marB="0">
                        <a:lnL w="12700" cap="flat" cmpd="sng" algn="ctr">
                          <a:solidFill>
                            <a:srgbClr val="7F7F7F"/>
                          </a:solidFill>
                          <a:prstDash val="solid"/>
                          <a:round/>
                          <a:headEnd type="none" w="med" len="med"/>
                          <a:tailEnd type="none" w="med" len="med"/>
                        </a:lnL>
                        <a:lnR>
                          <a:noFill/>
                        </a:lnR>
                        <a:lnT w="12700" cap="flat" cmpd="sng" algn="ctr">
                          <a:solidFill>
                            <a:srgbClr val="7F7F7F"/>
                          </a:solidFill>
                          <a:prstDash val="solid"/>
                          <a:round/>
                          <a:headEnd type="none" w="med" len="med"/>
                          <a:tailEnd type="none" w="med" len="med"/>
                        </a:lnT>
                        <a:lnB>
                          <a:noFill/>
                        </a:lnB>
                        <a:solidFill>
                          <a:srgbClr val="F2F2F2"/>
                        </a:solidFill>
                      </a:tcPr>
                    </a:tc>
                    <a:tc>
                      <a:txBody>
                        <a:bodyPr/>
                        <a:lstStyle/>
                        <a:p>
                          <a:pPr marL="0" marR="0" indent="0" algn="ctr" fontAlgn="t">
                            <a:lnSpc>
                              <a:spcPct val="95000"/>
                            </a:lnSpc>
                            <a:spcBef>
                              <a:spcPts val="0"/>
                            </a:spcBef>
                            <a:spcAft>
                              <a:spcPts val="600"/>
                            </a:spcAft>
                            <a:tabLst>
                              <a:tab pos="182880" algn="l"/>
                            </a:tabLst>
                          </a:pPr>
                          <a:r>
                            <a:rPr lang="en-US" sz="1700" b="1" i="0" u="none" strike="noStrike">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2.17</a:t>
                          </a:r>
                          <a:endParaRPr lang="en-US" sz="3700" b="0" i="0" u="none" strike="noStrike">
                            <a:effectLst/>
                            <a:latin typeface="Arial" panose="020B0604020202020204" pitchFamily="34" charset="0"/>
                          </a:endParaRPr>
                        </a:p>
                      </a:txBody>
                      <a:tcPr marL="142691" marR="142691" marT="19818" marB="0">
                        <a:lnL>
                          <a:noFill/>
                        </a:lnL>
                        <a:lnR>
                          <a:noFill/>
                        </a:lnR>
                        <a:lnT w="12700" cap="flat" cmpd="sng" algn="ctr">
                          <a:solidFill>
                            <a:srgbClr val="7F7F7F"/>
                          </a:solidFill>
                          <a:prstDash val="solid"/>
                          <a:round/>
                          <a:headEnd type="none" w="med" len="med"/>
                          <a:tailEnd type="none" w="med" len="med"/>
                        </a:lnT>
                        <a:lnB>
                          <a:noFill/>
                        </a:lnB>
                        <a:solidFill>
                          <a:srgbClr val="D9D9D9"/>
                        </a:solidFill>
                      </a:tcPr>
                    </a:tc>
                    <a:tc>
                      <a:txBody>
                        <a:bodyPr/>
                        <a:lstStyle/>
                        <a:p>
                          <a:pPr marL="0" marR="0" indent="0" algn="ctr" fontAlgn="t">
                            <a:lnSpc>
                              <a:spcPct val="95000"/>
                            </a:lnSpc>
                            <a:spcBef>
                              <a:spcPts val="0"/>
                            </a:spcBef>
                            <a:spcAft>
                              <a:spcPts val="600"/>
                            </a:spcAft>
                            <a:tabLst>
                              <a:tab pos="182880" algn="l"/>
                            </a:tabLst>
                          </a:pPr>
                          <a:r>
                            <a:rPr lang="en-US" sz="1700" b="0" i="0" u="none" strike="noStrike">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0.83</a:t>
                          </a:r>
                          <a:endParaRPr lang="en-US" sz="3700" b="0" i="0" u="none" strike="noStrike">
                            <a:effectLst/>
                            <a:latin typeface="Arial" panose="020B0604020202020204" pitchFamily="34" charset="0"/>
                          </a:endParaRPr>
                        </a:p>
                      </a:txBody>
                      <a:tcPr marL="142691" marR="142691" marT="19818" marB="0">
                        <a:lnL>
                          <a:noFill/>
                        </a:lnL>
                        <a:lnR>
                          <a:noFill/>
                        </a:lnR>
                        <a:lnT w="12700" cap="flat" cmpd="sng" algn="ctr">
                          <a:solidFill>
                            <a:srgbClr val="7F7F7F"/>
                          </a:solidFill>
                          <a:prstDash val="solid"/>
                          <a:round/>
                          <a:headEnd type="none" w="med" len="med"/>
                          <a:tailEnd type="none" w="med" len="med"/>
                        </a:lnT>
                        <a:lnB>
                          <a:noFill/>
                        </a:lnB>
                        <a:solidFill>
                          <a:srgbClr val="F2F2F2"/>
                        </a:solidFill>
                      </a:tcPr>
                    </a:tc>
                    <a:tc>
                      <a:txBody>
                        <a:bodyPr/>
                        <a:lstStyle/>
                        <a:p>
                          <a:pPr marL="0" marR="0" indent="0" algn="ctr" fontAlgn="t">
                            <a:lnSpc>
                              <a:spcPct val="95000"/>
                            </a:lnSpc>
                            <a:spcBef>
                              <a:spcPts val="0"/>
                            </a:spcBef>
                            <a:spcAft>
                              <a:spcPts val="600"/>
                            </a:spcAft>
                            <a:tabLst>
                              <a:tab pos="182880" algn="l"/>
                            </a:tabLst>
                          </a:pPr>
                          <a:r>
                            <a:rPr lang="en-US" sz="1700" b="1" i="0" u="none" strike="noStrike">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2.43</a:t>
                          </a:r>
                          <a:endParaRPr lang="en-US" sz="3700" b="0" i="0" u="none" strike="noStrike">
                            <a:effectLst/>
                            <a:latin typeface="Arial" panose="020B0604020202020204" pitchFamily="34" charset="0"/>
                          </a:endParaRPr>
                        </a:p>
                      </a:txBody>
                      <a:tcPr marL="142691" marR="142691" marT="19818" marB="0">
                        <a:lnL>
                          <a:noFill/>
                        </a:lnL>
                        <a:lnR>
                          <a:noFill/>
                        </a:lnR>
                        <a:lnT w="12700" cap="flat" cmpd="sng" algn="ctr">
                          <a:solidFill>
                            <a:srgbClr val="7F7F7F"/>
                          </a:solidFill>
                          <a:prstDash val="solid"/>
                          <a:round/>
                          <a:headEnd type="none" w="med" len="med"/>
                          <a:tailEnd type="none" w="med" len="med"/>
                        </a:lnT>
                        <a:lnB>
                          <a:noFill/>
                        </a:lnB>
                        <a:solidFill>
                          <a:srgbClr val="D9D9D9"/>
                        </a:solidFill>
                      </a:tcPr>
                    </a:tc>
                    <a:tc>
                      <a:txBody>
                        <a:bodyPr/>
                        <a:lstStyle/>
                        <a:p>
                          <a:pPr marL="0" marR="0" indent="0" algn="ctr" fontAlgn="t">
                            <a:lnSpc>
                              <a:spcPct val="95000"/>
                            </a:lnSpc>
                            <a:spcBef>
                              <a:spcPts val="0"/>
                            </a:spcBef>
                            <a:spcAft>
                              <a:spcPts val="600"/>
                            </a:spcAft>
                            <a:tabLst>
                              <a:tab pos="182880" algn="l"/>
                            </a:tabLst>
                          </a:pPr>
                          <a:r>
                            <a:rPr lang="en-US" sz="1700" b="0" i="0" u="none" strike="noStrike">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37.6</a:t>
                          </a:r>
                          <a:endParaRPr lang="en-US" sz="3700" b="0" i="0" u="none" strike="noStrike">
                            <a:effectLst/>
                            <a:latin typeface="Arial" panose="020B0604020202020204" pitchFamily="34" charset="0"/>
                          </a:endParaRPr>
                        </a:p>
                      </a:txBody>
                      <a:tcPr marL="142691" marR="142691" marT="19818" marB="0">
                        <a:lnL>
                          <a:noFill/>
                        </a:lnL>
                        <a:lnR>
                          <a:noFill/>
                        </a:lnR>
                        <a:lnT w="12700" cap="flat" cmpd="sng" algn="ctr">
                          <a:solidFill>
                            <a:srgbClr val="7F7F7F"/>
                          </a:solidFill>
                          <a:prstDash val="solid"/>
                          <a:round/>
                          <a:headEnd type="none" w="med" len="med"/>
                          <a:tailEnd type="none" w="med" len="med"/>
                        </a:lnT>
                        <a:lnB>
                          <a:noFill/>
                        </a:lnB>
                        <a:solidFill>
                          <a:srgbClr val="F2F2F2"/>
                        </a:solidFill>
                      </a:tcPr>
                    </a:tc>
                    <a:extLst>
                      <a:ext uri="{0D108BD9-81ED-4DB2-BD59-A6C34878D82A}">
                        <a16:rowId xmlns:a16="http://schemas.microsoft.com/office/drawing/2014/main" val="3333620322"/>
                      </a:ext>
                    </a:extLst>
                  </a:tr>
                  <a:tr h="340081">
                    <a:tc>
                      <a:txBody>
                        <a:bodyPr/>
                        <a:lstStyle/>
                        <a:p>
                          <a:pPr marL="0" marR="0" indent="0" algn="just" fontAlgn="t">
                            <a:lnSpc>
                              <a:spcPct val="95000"/>
                            </a:lnSpc>
                            <a:spcBef>
                              <a:spcPts val="0"/>
                            </a:spcBef>
                            <a:spcAft>
                              <a:spcPts val="600"/>
                            </a:spcAft>
                            <a:tabLst>
                              <a:tab pos="182880" algn="l"/>
                            </a:tabLst>
                          </a:pPr>
                          <a:r>
                            <a:rPr lang="en-US" sz="1700" b="0" i="1" u="none" strike="noStrike">
                              <a:solidFill>
                                <a:srgbClr val="000000"/>
                              </a:solidFill>
                              <a:effectLst/>
                              <a:latin typeface="Times New Roman" panose="02020603050405020304" pitchFamily="18" charset="0"/>
                              <a:ea typeface="MS Mincho" panose="02020609040205080304" pitchFamily="49" charset="-128"/>
                              <a:cs typeface="Arial" panose="020B0604020202020204" pitchFamily="34" charset="0"/>
                            </a:rPr>
                            <a:t>Std. Dev.</a:t>
                          </a:r>
                          <a:endParaRPr lang="en-US" sz="3700" b="0" i="0" u="none" strike="noStrike">
                            <a:effectLst/>
                            <a:latin typeface="Arial" panose="020B0604020202020204" pitchFamily="34" charset="0"/>
                          </a:endParaRPr>
                        </a:p>
                      </a:txBody>
                      <a:tcPr marL="142691" marR="142691" marT="19818" marB="0">
                        <a:lnL>
                          <a:noFill/>
                        </a:lnL>
                        <a:lnR w="12700" cap="flat" cmpd="sng" algn="ctr">
                          <a:solidFill>
                            <a:srgbClr val="7F7F7F"/>
                          </a:solidFill>
                          <a:prstDash val="solid"/>
                          <a:round/>
                          <a:headEnd type="none" w="med" len="med"/>
                          <a:tailEnd type="none" w="med" len="med"/>
                        </a:lnR>
                        <a:lnT>
                          <a:noFill/>
                        </a:lnT>
                        <a:lnB>
                          <a:noFill/>
                        </a:lnB>
                      </a:tcPr>
                    </a:tc>
                    <a:tc>
                      <a:txBody>
                        <a:bodyPr/>
                        <a:lstStyle/>
                        <a:p>
                          <a:pPr marL="0" marR="0" indent="0" algn="ctr" fontAlgn="t">
                            <a:lnSpc>
                              <a:spcPct val="95000"/>
                            </a:lnSpc>
                            <a:spcBef>
                              <a:spcPts val="0"/>
                            </a:spcBef>
                            <a:spcAft>
                              <a:spcPts val="600"/>
                            </a:spcAft>
                            <a:tabLst>
                              <a:tab pos="182880" algn="l"/>
                            </a:tabLst>
                          </a:pPr>
                          <a:r>
                            <a:rPr lang="en-US" sz="1700" b="0" i="0" u="none" strike="noStrike">
                              <a:effectLst/>
                              <a:latin typeface="Times New Roman" panose="02020603050405020304" pitchFamily="18" charset="0"/>
                              <a:ea typeface="MS Mincho" panose="02020609040205080304" pitchFamily="49" charset="-128"/>
                              <a:cs typeface="Times New Roman" panose="02020603050405020304" pitchFamily="18" charset="0"/>
                            </a:rPr>
                            <a:t>4.66</a:t>
                          </a:r>
                          <a:endParaRPr lang="en-US" sz="3700" b="0" i="0" u="none" strike="noStrike">
                            <a:effectLst/>
                            <a:latin typeface="Arial" panose="020B0604020202020204" pitchFamily="34" charset="0"/>
                          </a:endParaRPr>
                        </a:p>
                      </a:txBody>
                      <a:tcPr marL="142691" marR="142691" marT="19818" marB="0">
                        <a:lnL w="12700" cap="flat" cmpd="sng" algn="ctr">
                          <a:solidFill>
                            <a:srgbClr val="7F7F7F"/>
                          </a:solidFill>
                          <a:prstDash val="solid"/>
                          <a:round/>
                          <a:headEnd type="none" w="med" len="med"/>
                          <a:tailEnd type="none" w="med" len="med"/>
                        </a:lnL>
                        <a:lnR>
                          <a:noFill/>
                        </a:lnR>
                        <a:lnT>
                          <a:noFill/>
                        </a:lnT>
                        <a:lnB>
                          <a:noFill/>
                        </a:lnB>
                      </a:tcPr>
                    </a:tc>
                    <a:tc>
                      <a:txBody>
                        <a:bodyPr/>
                        <a:lstStyle/>
                        <a:p>
                          <a:pPr marL="0" marR="0" indent="0" algn="ctr" fontAlgn="t">
                            <a:lnSpc>
                              <a:spcPct val="95000"/>
                            </a:lnSpc>
                            <a:spcBef>
                              <a:spcPts val="0"/>
                            </a:spcBef>
                            <a:spcAft>
                              <a:spcPts val="600"/>
                            </a:spcAft>
                            <a:tabLst>
                              <a:tab pos="182880" algn="l"/>
                            </a:tabLst>
                          </a:pPr>
                          <a:r>
                            <a:rPr lang="en-US" sz="1700" b="1" i="0" u="none" strike="noStrike">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0.20</a:t>
                          </a:r>
                          <a:endParaRPr lang="en-US" sz="3700" b="0" i="0" u="none" strike="noStrike">
                            <a:effectLst/>
                            <a:latin typeface="Arial" panose="020B0604020202020204" pitchFamily="34" charset="0"/>
                          </a:endParaRPr>
                        </a:p>
                      </a:txBody>
                      <a:tcPr marL="142691" marR="142691" marT="19818" marB="0">
                        <a:lnL>
                          <a:noFill/>
                        </a:lnL>
                        <a:lnR>
                          <a:noFill/>
                        </a:lnR>
                        <a:lnT>
                          <a:noFill/>
                        </a:lnT>
                        <a:lnB>
                          <a:noFill/>
                        </a:lnB>
                        <a:solidFill>
                          <a:srgbClr val="D9D9D9"/>
                        </a:solidFill>
                      </a:tcPr>
                    </a:tc>
                    <a:tc>
                      <a:txBody>
                        <a:bodyPr/>
                        <a:lstStyle/>
                        <a:p>
                          <a:pPr marL="0" marR="0" indent="0" algn="ctr" fontAlgn="t">
                            <a:lnSpc>
                              <a:spcPct val="95000"/>
                            </a:lnSpc>
                            <a:spcBef>
                              <a:spcPts val="0"/>
                            </a:spcBef>
                            <a:spcAft>
                              <a:spcPts val="600"/>
                            </a:spcAft>
                            <a:tabLst>
                              <a:tab pos="182880" algn="l"/>
                            </a:tabLst>
                          </a:pPr>
                          <a:r>
                            <a:rPr lang="en-US" sz="1700" b="0" i="0" u="none" strike="noStrike">
                              <a:effectLst/>
                              <a:latin typeface="Times New Roman" panose="02020603050405020304" pitchFamily="18" charset="0"/>
                              <a:ea typeface="MS Mincho" panose="02020609040205080304" pitchFamily="49" charset="-128"/>
                              <a:cs typeface="Times New Roman" panose="02020603050405020304" pitchFamily="18" charset="0"/>
                            </a:rPr>
                            <a:t>0.20</a:t>
                          </a:r>
                          <a:endParaRPr lang="en-US" sz="3700" b="0" i="0" u="none" strike="noStrike">
                            <a:effectLst/>
                            <a:latin typeface="Arial" panose="020B0604020202020204" pitchFamily="34" charset="0"/>
                          </a:endParaRPr>
                        </a:p>
                      </a:txBody>
                      <a:tcPr marL="142691" marR="142691" marT="19818" marB="0">
                        <a:lnL>
                          <a:noFill/>
                        </a:lnL>
                        <a:lnR>
                          <a:noFill/>
                        </a:lnR>
                        <a:lnT>
                          <a:noFill/>
                        </a:lnT>
                        <a:lnB>
                          <a:noFill/>
                        </a:lnB>
                      </a:tcPr>
                    </a:tc>
                    <a:tc>
                      <a:txBody>
                        <a:bodyPr/>
                        <a:lstStyle/>
                        <a:p>
                          <a:pPr marL="0" marR="0" indent="0" algn="ctr" fontAlgn="t">
                            <a:lnSpc>
                              <a:spcPct val="95000"/>
                            </a:lnSpc>
                            <a:spcBef>
                              <a:spcPts val="0"/>
                            </a:spcBef>
                            <a:spcAft>
                              <a:spcPts val="600"/>
                            </a:spcAft>
                            <a:tabLst>
                              <a:tab pos="182880" algn="l"/>
                            </a:tabLst>
                          </a:pPr>
                          <a:r>
                            <a:rPr lang="en-US" sz="1700" b="1" i="0" u="none" strike="noStrike">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0.33</a:t>
                          </a:r>
                          <a:endParaRPr lang="en-US" sz="3700" b="0" i="0" u="none" strike="noStrike">
                            <a:effectLst/>
                            <a:latin typeface="Arial" panose="020B0604020202020204" pitchFamily="34" charset="0"/>
                          </a:endParaRPr>
                        </a:p>
                      </a:txBody>
                      <a:tcPr marL="142691" marR="142691" marT="19818" marB="0">
                        <a:lnL>
                          <a:noFill/>
                        </a:lnL>
                        <a:lnR>
                          <a:noFill/>
                        </a:lnR>
                        <a:lnT>
                          <a:noFill/>
                        </a:lnT>
                        <a:lnB>
                          <a:noFill/>
                        </a:lnB>
                        <a:solidFill>
                          <a:srgbClr val="D9D9D9"/>
                        </a:solidFill>
                      </a:tcPr>
                    </a:tc>
                    <a:tc>
                      <a:txBody>
                        <a:bodyPr/>
                        <a:lstStyle/>
                        <a:p>
                          <a:pPr marL="0" marR="0" indent="0" algn="ctr" fontAlgn="t">
                            <a:lnSpc>
                              <a:spcPct val="95000"/>
                            </a:lnSpc>
                            <a:spcBef>
                              <a:spcPts val="0"/>
                            </a:spcBef>
                            <a:spcAft>
                              <a:spcPts val="600"/>
                            </a:spcAft>
                            <a:tabLst>
                              <a:tab pos="182880" algn="l"/>
                            </a:tabLst>
                          </a:pPr>
                          <a:r>
                            <a:rPr lang="en-US" sz="1700" b="0" i="0" u="none" strike="noStrike">
                              <a:effectLst/>
                              <a:latin typeface="Times New Roman" panose="02020603050405020304" pitchFamily="18" charset="0"/>
                              <a:ea typeface="MS Mincho" panose="02020609040205080304" pitchFamily="49" charset="-128"/>
                              <a:cs typeface="Times New Roman" panose="02020603050405020304" pitchFamily="18" charset="0"/>
                            </a:rPr>
                            <a:t>1.79</a:t>
                          </a:r>
                          <a:endParaRPr lang="en-US" sz="3700" b="0" i="0" u="none" strike="noStrike">
                            <a:effectLst/>
                            <a:latin typeface="Arial" panose="020B0604020202020204" pitchFamily="34" charset="0"/>
                          </a:endParaRPr>
                        </a:p>
                      </a:txBody>
                      <a:tcPr marL="142691" marR="142691" marT="19818" marB="0">
                        <a:lnL>
                          <a:noFill/>
                        </a:lnL>
                        <a:lnR>
                          <a:noFill/>
                        </a:lnR>
                        <a:lnT>
                          <a:noFill/>
                        </a:lnT>
                        <a:lnB>
                          <a:noFill/>
                        </a:lnB>
                      </a:tcPr>
                    </a:tc>
                    <a:extLst>
                      <a:ext uri="{0D108BD9-81ED-4DB2-BD59-A6C34878D82A}">
                        <a16:rowId xmlns:a16="http://schemas.microsoft.com/office/drawing/2014/main" val="4198843005"/>
                      </a:ext>
                    </a:extLst>
                  </a:tr>
                  <a:tr h="340081">
                    <a:tc>
                      <a:txBody>
                        <a:bodyPr/>
                        <a:lstStyle/>
                        <a:p>
                          <a:pPr marL="0" marR="0" indent="0" algn="just" fontAlgn="t">
                            <a:lnSpc>
                              <a:spcPct val="95000"/>
                            </a:lnSpc>
                            <a:spcBef>
                              <a:spcPts val="0"/>
                            </a:spcBef>
                            <a:spcAft>
                              <a:spcPts val="600"/>
                            </a:spcAft>
                            <a:tabLst>
                              <a:tab pos="182880" algn="l"/>
                            </a:tabLst>
                          </a:pPr>
                          <a:r>
                            <a:rPr lang="en-US" sz="1700" b="0" i="1" u="none" strike="noStrike">
                              <a:solidFill>
                                <a:srgbClr val="000000"/>
                              </a:solidFill>
                              <a:effectLst/>
                              <a:latin typeface="Times New Roman" panose="02020603050405020304" pitchFamily="18" charset="0"/>
                              <a:ea typeface="MS Mincho" panose="02020609040205080304" pitchFamily="49" charset="-128"/>
                              <a:cs typeface="Arial" panose="020B0604020202020204" pitchFamily="34" charset="0"/>
                            </a:rPr>
                            <a:t>99 Perc.</a:t>
                          </a:r>
                          <a:endParaRPr lang="en-US" sz="3700" b="0" i="0" u="none" strike="noStrike">
                            <a:effectLst/>
                            <a:latin typeface="Arial" panose="020B0604020202020204" pitchFamily="34" charset="0"/>
                          </a:endParaRPr>
                        </a:p>
                      </a:txBody>
                      <a:tcPr marL="142691" marR="142691" marT="19818" marB="0">
                        <a:lnL>
                          <a:noFill/>
                        </a:lnL>
                        <a:lnR w="12700" cap="flat" cmpd="sng" algn="ctr">
                          <a:solidFill>
                            <a:srgbClr val="7F7F7F"/>
                          </a:solidFill>
                          <a:prstDash val="solid"/>
                          <a:round/>
                          <a:headEnd type="none" w="med" len="med"/>
                          <a:tailEnd type="none" w="med" len="med"/>
                        </a:lnR>
                        <a:lnT>
                          <a:noFill/>
                        </a:lnT>
                        <a:lnB>
                          <a:noFill/>
                        </a:lnB>
                      </a:tcPr>
                    </a:tc>
                    <a:tc>
                      <a:txBody>
                        <a:bodyPr/>
                        <a:lstStyle/>
                        <a:p>
                          <a:pPr marL="0" marR="0" indent="0" algn="ctr" fontAlgn="t">
                            <a:lnSpc>
                              <a:spcPct val="95000"/>
                            </a:lnSpc>
                            <a:spcBef>
                              <a:spcPts val="0"/>
                            </a:spcBef>
                            <a:spcAft>
                              <a:spcPts val="600"/>
                            </a:spcAft>
                            <a:tabLst>
                              <a:tab pos="182880" algn="l"/>
                            </a:tabLst>
                          </a:pPr>
                          <a:r>
                            <a:rPr lang="en-US" sz="1700" b="0" i="0" u="none" strike="noStrike">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16.0</a:t>
                          </a:r>
                          <a:endParaRPr lang="en-US" sz="3700" b="0" i="0" u="none" strike="noStrike">
                            <a:effectLst/>
                            <a:latin typeface="Arial" panose="020B0604020202020204" pitchFamily="34" charset="0"/>
                          </a:endParaRPr>
                        </a:p>
                      </a:txBody>
                      <a:tcPr marL="142691" marR="142691" marT="19818" marB="0">
                        <a:lnL w="12700" cap="flat" cmpd="sng" algn="ctr">
                          <a:solidFill>
                            <a:srgbClr val="7F7F7F"/>
                          </a:solidFill>
                          <a:prstDash val="solid"/>
                          <a:round/>
                          <a:headEnd type="none" w="med" len="med"/>
                          <a:tailEnd type="none" w="med" len="med"/>
                        </a:lnL>
                        <a:lnR>
                          <a:noFill/>
                        </a:lnR>
                        <a:lnT>
                          <a:noFill/>
                        </a:lnT>
                        <a:lnB>
                          <a:noFill/>
                        </a:lnB>
                        <a:solidFill>
                          <a:srgbClr val="F2F2F2"/>
                        </a:solidFill>
                      </a:tcPr>
                    </a:tc>
                    <a:tc>
                      <a:txBody>
                        <a:bodyPr/>
                        <a:lstStyle/>
                        <a:p>
                          <a:pPr marL="0" marR="0" indent="0" algn="ctr" fontAlgn="t">
                            <a:lnSpc>
                              <a:spcPct val="95000"/>
                            </a:lnSpc>
                            <a:spcBef>
                              <a:spcPts val="0"/>
                            </a:spcBef>
                            <a:spcAft>
                              <a:spcPts val="600"/>
                            </a:spcAft>
                            <a:tabLst>
                              <a:tab pos="182880" algn="l"/>
                            </a:tabLst>
                          </a:pPr>
                          <a:r>
                            <a:rPr lang="en-US" sz="1700" b="1" i="0" u="none" strike="noStrike">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2.50</a:t>
                          </a:r>
                          <a:endParaRPr lang="en-US" sz="3700" b="0" i="0" u="none" strike="noStrike">
                            <a:effectLst/>
                            <a:latin typeface="Arial" panose="020B0604020202020204" pitchFamily="34" charset="0"/>
                          </a:endParaRPr>
                        </a:p>
                      </a:txBody>
                      <a:tcPr marL="142691" marR="142691" marT="19818" marB="0">
                        <a:lnL>
                          <a:noFill/>
                        </a:lnL>
                        <a:lnR>
                          <a:noFill/>
                        </a:lnR>
                        <a:lnT>
                          <a:noFill/>
                        </a:lnT>
                        <a:lnB>
                          <a:noFill/>
                        </a:lnB>
                        <a:solidFill>
                          <a:srgbClr val="D9D9D9"/>
                        </a:solidFill>
                      </a:tcPr>
                    </a:tc>
                    <a:tc>
                      <a:txBody>
                        <a:bodyPr/>
                        <a:lstStyle/>
                        <a:p>
                          <a:pPr marL="0" marR="0" indent="0" algn="ctr" fontAlgn="t">
                            <a:lnSpc>
                              <a:spcPct val="95000"/>
                            </a:lnSpc>
                            <a:spcBef>
                              <a:spcPts val="0"/>
                            </a:spcBef>
                            <a:spcAft>
                              <a:spcPts val="600"/>
                            </a:spcAft>
                            <a:tabLst>
                              <a:tab pos="182880" algn="l"/>
                            </a:tabLst>
                          </a:pPr>
                          <a:r>
                            <a:rPr lang="en-US" sz="1700" b="0" i="0" u="none" strike="noStrike">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1.20</a:t>
                          </a:r>
                          <a:endParaRPr lang="en-US" sz="3700" b="0" i="0" u="none" strike="noStrike">
                            <a:effectLst/>
                            <a:latin typeface="Arial" panose="020B0604020202020204" pitchFamily="34" charset="0"/>
                          </a:endParaRPr>
                        </a:p>
                      </a:txBody>
                      <a:tcPr marL="142691" marR="142691" marT="19818" marB="0">
                        <a:lnL>
                          <a:noFill/>
                        </a:lnL>
                        <a:lnR>
                          <a:noFill/>
                        </a:lnR>
                        <a:lnT>
                          <a:noFill/>
                        </a:lnT>
                        <a:lnB>
                          <a:noFill/>
                        </a:lnB>
                        <a:solidFill>
                          <a:srgbClr val="F2F2F2"/>
                        </a:solidFill>
                      </a:tcPr>
                    </a:tc>
                    <a:tc>
                      <a:txBody>
                        <a:bodyPr/>
                        <a:lstStyle/>
                        <a:p>
                          <a:pPr marL="0" marR="0" indent="0" algn="ctr" fontAlgn="t">
                            <a:lnSpc>
                              <a:spcPct val="95000"/>
                            </a:lnSpc>
                            <a:spcBef>
                              <a:spcPts val="0"/>
                            </a:spcBef>
                            <a:spcAft>
                              <a:spcPts val="600"/>
                            </a:spcAft>
                            <a:tabLst>
                              <a:tab pos="182880" algn="l"/>
                            </a:tabLst>
                          </a:pPr>
                          <a:r>
                            <a:rPr lang="en-US" sz="1700" b="1" i="0" u="none" strike="noStrike">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2.98</a:t>
                          </a:r>
                          <a:endParaRPr lang="en-US" sz="3700" b="0" i="0" u="none" strike="noStrike">
                            <a:effectLst/>
                            <a:latin typeface="Arial" panose="020B0604020202020204" pitchFamily="34" charset="0"/>
                          </a:endParaRPr>
                        </a:p>
                      </a:txBody>
                      <a:tcPr marL="142691" marR="142691" marT="19818" marB="0">
                        <a:lnL>
                          <a:noFill/>
                        </a:lnL>
                        <a:lnR>
                          <a:noFill/>
                        </a:lnR>
                        <a:lnT>
                          <a:noFill/>
                        </a:lnT>
                        <a:lnB>
                          <a:noFill/>
                        </a:lnB>
                        <a:solidFill>
                          <a:srgbClr val="D9D9D9"/>
                        </a:solidFill>
                      </a:tcPr>
                    </a:tc>
                    <a:tc>
                      <a:txBody>
                        <a:bodyPr/>
                        <a:lstStyle/>
                        <a:p>
                          <a:pPr marL="0" marR="0" indent="0" algn="ctr" fontAlgn="t">
                            <a:lnSpc>
                              <a:spcPct val="95000"/>
                            </a:lnSpc>
                            <a:spcBef>
                              <a:spcPts val="0"/>
                            </a:spcBef>
                            <a:spcAft>
                              <a:spcPts val="600"/>
                            </a:spcAft>
                            <a:tabLst>
                              <a:tab pos="182880" algn="l"/>
                            </a:tabLst>
                          </a:pPr>
                          <a:r>
                            <a:rPr lang="en-US" sz="1700" b="0" i="0" u="none" strike="noStrike"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40.0</a:t>
                          </a:r>
                          <a:endParaRPr lang="en-US" sz="3700" b="0" i="0" u="none" strike="noStrike" dirty="0">
                            <a:effectLst/>
                            <a:latin typeface="Arial" panose="020B0604020202020204" pitchFamily="34" charset="0"/>
                          </a:endParaRPr>
                        </a:p>
                      </a:txBody>
                      <a:tcPr marL="142691" marR="142691" marT="19818" marB="0">
                        <a:lnL>
                          <a:noFill/>
                        </a:lnL>
                        <a:lnR>
                          <a:noFill/>
                        </a:lnR>
                        <a:lnT>
                          <a:noFill/>
                        </a:lnT>
                        <a:lnB>
                          <a:noFill/>
                        </a:lnB>
                        <a:solidFill>
                          <a:srgbClr val="F2F2F2"/>
                        </a:solidFill>
                      </a:tcPr>
                    </a:tc>
                    <a:extLst>
                      <a:ext uri="{0D108BD9-81ED-4DB2-BD59-A6C34878D82A}">
                        <a16:rowId xmlns:a16="http://schemas.microsoft.com/office/drawing/2014/main" val="965340169"/>
                      </a:ext>
                    </a:extLst>
                  </a:tr>
                </a:tbl>
              </a:graphicData>
            </a:graphic>
          </p:graphicFrame>
        </mc:Choice>
        <mc:Fallback xmlns="">
          <p:graphicFrame>
            <p:nvGraphicFramePr>
              <p:cNvPr id="21" name="Table 20">
                <a:extLst>
                  <a:ext uri="{FF2B5EF4-FFF2-40B4-BE49-F238E27FC236}">
                    <a16:creationId xmlns:a16="http://schemas.microsoft.com/office/drawing/2014/main" id="{E51FD45E-401D-4F71-AA83-2E465B9BECEF}"/>
                  </a:ext>
                </a:extLst>
              </p:cNvPr>
              <p:cNvGraphicFramePr>
                <a:graphicFrameLocks noGrp="1"/>
              </p:cNvGraphicFramePr>
              <p:nvPr>
                <p:extLst>
                  <p:ext uri="{D42A27DB-BD31-4B8C-83A1-F6EECF244321}">
                    <p14:modId xmlns:p14="http://schemas.microsoft.com/office/powerpoint/2010/main" val="195012370"/>
                  </p:ext>
                </p:extLst>
              </p:nvPr>
            </p:nvGraphicFramePr>
            <p:xfrm>
              <a:off x="6391372" y="4430201"/>
              <a:ext cx="5768948" cy="1515698"/>
            </p:xfrm>
            <a:graphic>
              <a:graphicData uri="http://schemas.openxmlformats.org/drawingml/2006/table">
                <a:tbl>
                  <a:tblPr firstRow="1" firstCol="1" bandRow="1"/>
                  <a:tblGrid>
                    <a:gridCol w="1187771">
                      <a:extLst>
                        <a:ext uri="{9D8B030D-6E8A-4147-A177-3AD203B41FA5}">
                          <a16:colId xmlns:a16="http://schemas.microsoft.com/office/drawing/2014/main" val="3433405672"/>
                        </a:ext>
                      </a:extLst>
                    </a:gridCol>
                    <a:gridCol w="1151305">
                      <a:extLst>
                        <a:ext uri="{9D8B030D-6E8A-4147-A177-3AD203B41FA5}">
                          <a16:colId xmlns:a16="http://schemas.microsoft.com/office/drawing/2014/main" val="483381576"/>
                        </a:ext>
                      </a:extLst>
                    </a:gridCol>
                    <a:gridCol w="857468">
                      <a:extLst>
                        <a:ext uri="{9D8B030D-6E8A-4147-A177-3AD203B41FA5}">
                          <a16:colId xmlns:a16="http://schemas.microsoft.com/office/drawing/2014/main" val="2943207712"/>
                        </a:ext>
                      </a:extLst>
                    </a:gridCol>
                    <a:gridCol w="857468">
                      <a:extLst>
                        <a:ext uri="{9D8B030D-6E8A-4147-A177-3AD203B41FA5}">
                          <a16:colId xmlns:a16="http://schemas.microsoft.com/office/drawing/2014/main" val="1281002164"/>
                        </a:ext>
                      </a:extLst>
                    </a:gridCol>
                    <a:gridCol w="857468">
                      <a:extLst>
                        <a:ext uri="{9D8B030D-6E8A-4147-A177-3AD203B41FA5}">
                          <a16:colId xmlns:a16="http://schemas.microsoft.com/office/drawing/2014/main" val="987819947"/>
                        </a:ext>
                      </a:extLst>
                    </a:gridCol>
                    <a:gridCol w="857468">
                      <a:extLst>
                        <a:ext uri="{9D8B030D-6E8A-4147-A177-3AD203B41FA5}">
                          <a16:colId xmlns:a16="http://schemas.microsoft.com/office/drawing/2014/main" val="4288385909"/>
                        </a:ext>
                      </a:extLst>
                    </a:gridCol>
                  </a:tblGrid>
                  <a:tr h="495455">
                    <a:tc>
                      <a:txBody>
                        <a:bodyPr/>
                        <a:lstStyle/>
                        <a:p>
                          <a:pPr marL="0" marR="0" indent="0" algn="just" fontAlgn="t">
                            <a:lnSpc>
                              <a:spcPct val="95000"/>
                            </a:lnSpc>
                            <a:spcBef>
                              <a:spcPts val="0"/>
                            </a:spcBef>
                            <a:spcAft>
                              <a:spcPts val="600"/>
                            </a:spcAft>
                            <a:tabLst>
                              <a:tab pos="182880" algn="l"/>
                            </a:tabLst>
                          </a:pPr>
                          <a:r>
                            <a:rPr lang="en-US" sz="1700" b="0" i="1" u="none" strike="noStrike">
                              <a:effectLst/>
                              <a:latin typeface="Times New Roman" panose="02020603050405020304" pitchFamily="18" charset="0"/>
                              <a:ea typeface="MS Mincho" panose="02020609040205080304" pitchFamily="49" charset="-128"/>
                              <a:cs typeface="Arial" panose="020B0604020202020204" pitchFamily="34" charset="0"/>
                            </a:rPr>
                            <a:t>(msec)</a:t>
                          </a:r>
                          <a:endParaRPr lang="en-US" sz="3700" b="0" i="0" u="none" strike="noStrike">
                            <a:effectLst/>
                            <a:latin typeface="Arial" panose="020B0604020202020204" pitchFamily="34" charset="0"/>
                          </a:endParaRPr>
                        </a:p>
                      </a:txBody>
                      <a:tcPr marL="142691" marR="142691" marT="19818" marB="0">
                        <a:lnL>
                          <a:noFill/>
                        </a:lnL>
                        <a:lnR>
                          <a:noFill/>
                        </a:lnR>
                        <a:lnT>
                          <a:noFill/>
                        </a:lnT>
                        <a:lnB w="12700" cap="flat" cmpd="sng" algn="ctr">
                          <a:solidFill>
                            <a:srgbClr val="7F7F7F"/>
                          </a:solidFill>
                          <a:prstDash val="solid"/>
                          <a:round/>
                          <a:headEnd type="none" w="med" len="med"/>
                          <a:tailEnd type="none" w="med" len="med"/>
                        </a:lnB>
                      </a:tcPr>
                    </a:tc>
                    <a:tc>
                      <a:txBody>
                        <a:bodyPr/>
                        <a:lstStyle/>
                        <a:p>
                          <a:endParaRPr lang="en-US"/>
                        </a:p>
                      </a:txBody>
                      <a:tcPr marL="142691" marR="142691" marT="19818" marB="0">
                        <a:lnL>
                          <a:noFill/>
                        </a:lnL>
                        <a:lnR>
                          <a:noFill/>
                        </a:lnR>
                        <a:lnT>
                          <a:noFill/>
                        </a:lnT>
                        <a:lnB w="12700" cap="flat" cmpd="sng" algn="ctr">
                          <a:solidFill>
                            <a:srgbClr val="7F7F7F"/>
                          </a:solidFill>
                          <a:prstDash val="solid"/>
                          <a:round/>
                          <a:headEnd type="none" w="med" len="med"/>
                          <a:tailEnd type="none" w="med" len="med"/>
                        </a:lnB>
                        <a:blipFill>
                          <a:blip r:embed="rId5"/>
                          <a:stretch>
                            <a:fillRect l="-103175" t="-10976" r="-298413" b="-214634"/>
                          </a:stretch>
                        </a:blipFill>
                      </a:tcPr>
                    </a:tc>
                    <a:tc>
                      <a:txBody>
                        <a:bodyPr/>
                        <a:lstStyle/>
                        <a:p>
                          <a:endParaRPr lang="en-US"/>
                        </a:p>
                      </a:txBody>
                      <a:tcPr marL="142691" marR="142691" marT="19818" marB="0">
                        <a:lnL>
                          <a:noFill/>
                        </a:lnL>
                        <a:lnR>
                          <a:noFill/>
                        </a:lnR>
                        <a:lnT>
                          <a:noFill/>
                        </a:lnT>
                        <a:lnB w="12700" cap="flat" cmpd="sng" algn="ctr">
                          <a:solidFill>
                            <a:srgbClr val="7F7F7F"/>
                          </a:solidFill>
                          <a:prstDash val="solid"/>
                          <a:round/>
                          <a:headEnd type="none" w="med" len="med"/>
                          <a:tailEnd type="none" w="med" len="med"/>
                        </a:lnB>
                        <a:blipFill>
                          <a:blip r:embed="rId5"/>
                          <a:stretch>
                            <a:fillRect l="-272340" t="-10976" r="-300000" b="-214634"/>
                          </a:stretch>
                        </a:blipFill>
                      </a:tcPr>
                    </a:tc>
                    <a:tc>
                      <a:txBody>
                        <a:bodyPr/>
                        <a:lstStyle/>
                        <a:p>
                          <a:endParaRPr lang="en-US"/>
                        </a:p>
                      </a:txBody>
                      <a:tcPr marL="142691" marR="142691" marT="19818" marB="0">
                        <a:lnL>
                          <a:noFill/>
                        </a:lnL>
                        <a:lnR>
                          <a:noFill/>
                        </a:lnR>
                        <a:lnT>
                          <a:noFill/>
                        </a:lnT>
                        <a:lnB w="12700" cap="flat" cmpd="sng" algn="ctr">
                          <a:solidFill>
                            <a:srgbClr val="7F7F7F"/>
                          </a:solidFill>
                          <a:prstDash val="solid"/>
                          <a:round/>
                          <a:headEnd type="none" w="med" len="med"/>
                          <a:tailEnd type="none" w="med" len="med"/>
                        </a:lnB>
                        <a:blipFill>
                          <a:blip r:embed="rId5"/>
                          <a:stretch>
                            <a:fillRect l="-375000" t="-10976" r="-202143" b="-214634"/>
                          </a:stretch>
                        </a:blipFill>
                      </a:tcPr>
                    </a:tc>
                    <a:tc>
                      <a:txBody>
                        <a:bodyPr/>
                        <a:lstStyle/>
                        <a:p>
                          <a:endParaRPr lang="en-US"/>
                        </a:p>
                      </a:txBody>
                      <a:tcPr marL="142691" marR="142691" marT="19818" marB="0">
                        <a:lnL>
                          <a:noFill/>
                        </a:lnL>
                        <a:lnR>
                          <a:noFill/>
                        </a:lnR>
                        <a:lnT>
                          <a:noFill/>
                        </a:lnT>
                        <a:lnB w="12700" cap="flat" cmpd="sng" algn="ctr">
                          <a:solidFill>
                            <a:srgbClr val="7F7F7F"/>
                          </a:solidFill>
                          <a:prstDash val="solid"/>
                          <a:round/>
                          <a:headEnd type="none" w="med" len="med"/>
                          <a:tailEnd type="none" w="med" len="med"/>
                        </a:lnB>
                        <a:blipFill>
                          <a:blip r:embed="rId5"/>
                          <a:stretch>
                            <a:fillRect l="-471631" t="-10976" r="-100709" b="-214634"/>
                          </a:stretch>
                        </a:blipFill>
                      </a:tcPr>
                    </a:tc>
                    <a:tc>
                      <a:txBody>
                        <a:bodyPr/>
                        <a:lstStyle/>
                        <a:p>
                          <a:endParaRPr lang="en-US"/>
                        </a:p>
                      </a:txBody>
                      <a:tcPr marL="142691" marR="142691" marT="19818" marB="0">
                        <a:lnL>
                          <a:noFill/>
                        </a:lnL>
                        <a:lnR>
                          <a:noFill/>
                        </a:lnR>
                        <a:lnT>
                          <a:noFill/>
                        </a:lnT>
                        <a:lnB w="12700" cap="flat" cmpd="sng" algn="ctr">
                          <a:solidFill>
                            <a:srgbClr val="7F7F7F"/>
                          </a:solidFill>
                          <a:prstDash val="solid"/>
                          <a:round/>
                          <a:headEnd type="none" w="med" len="med"/>
                          <a:tailEnd type="none" w="med" len="med"/>
                        </a:lnB>
                        <a:blipFill>
                          <a:blip r:embed="rId5"/>
                          <a:stretch>
                            <a:fillRect l="-571631" t="-10976" r="-709" b="-214634"/>
                          </a:stretch>
                        </a:blipFill>
                      </a:tcPr>
                    </a:tc>
                    <a:extLst>
                      <a:ext uri="{0D108BD9-81ED-4DB2-BD59-A6C34878D82A}">
                        <a16:rowId xmlns:a16="http://schemas.microsoft.com/office/drawing/2014/main" val="1788182440"/>
                      </a:ext>
                    </a:extLst>
                  </a:tr>
                  <a:tr h="340081">
                    <a:tc>
                      <a:txBody>
                        <a:bodyPr/>
                        <a:lstStyle/>
                        <a:p>
                          <a:pPr marL="0" marR="0" indent="0" algn="just" fontAlgn="t">
                            <a:lnSpc>
                              <a:spcPct val="95000"/>
                            </a:lnSpc>
                            <a:spcBef>
                              <a:spcPts val="0"/>
                            </a:spcBef>
                            <a:spcAft>
                              <a:spcPts val="600"/>
                            </a:spcAft>
                            <a:tabLst>
                              <a:tab pos="182880" algn="l"/>
                            </a:tabLst>
                          </a:pPr>
                          <a:r>
                            <a:rPr lang="en-US" sz="1700" b="0" i="1" u="none" strike="noStrike">
                              <a:solidFill>
                                <a:srgbClr val="000000"/>
                              </a:solidFill>
                              <a:effectLst/>
                              <a:latin typeface="Times New Roman" panose="02020603050405020304" pitchFamily="18" charset="0"/>
                              <a:ea typeface="MS Mincho" panose="02020609040205080304" pitchFamily="49" charset="-128"/>
                              <a:cs typeface="Arial" panose="020B0604020202020204" pitchFamily="34" charset="0"/>
                            </a:rPr>
                            <a:t>Average</a:t>
                          </a:r>
                          <a:endParaRPr lang="en-US" sz="3700" b="0" i="0" u="none" strike="noStrike">
                            <a:effectLst/>
                            <a:latin typeface="Arial" panose="020B0604020202020204" pitchFamily="34" charset="0"/>
                          </a:endParaRPr>
                        </a:p>
                      </a:txBody>
                      <a:tcPr marL="142691" marR="142691" marT="19818" marB="0">
                        <a:lnL>
                          <a:noFill/>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a:noFill/>
                        </a:lnB>
                      </a:tcPr>
                    </a:tc>
                    <a:tc>
                      <a:txBody>
                        <a:bodyPr/>
                        <a:lstStyle/>
                        <a:p>
                          <a:pPr marL="0" marR="0" indent="0" algn="ctr" fontAlgn="t">
                            <a:lnSpc>
                              <a:spcPct val="95000"/>
                            </a:lnSpc>
                            <a:spcBef>
                              <a:spcPts val="0"/>
                            </a:spcBef>
                            <a:spcAft>
                              <a:spcPts val="600"/>
                            </a:spcAft>
                            <a:tabLst>
                              <a:tab pos="182880" algn="l"/>
                            </a:tabLst>
                          </a:pPr>
                          <a:r>
                            <a:rPr lang="en-US" sz="1700" b="0" i="0" u="none" strike="noStrike">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8.85</a:t>
                          </a:r>
                          <a:endParaRPr lang="en-US" sz="3700" b="0" i="0" u="none" strike="noStrike">
                            <a:effectLst/>
                            <a:latin typeface="Arial" panose="020B0604020202020204" pitchFamily="34" charset="0"/>
                          </a:endParaRPr>
                        </a:p>
                      </a:txBody>
                      <a:tcPr marL="142691" marR="142691" marT="19818" marB="0">
                        <a:lnL w="12700" cap="flat" cmpd="sng" algn="ctr">
                          <a:solidFill>
                            <a:srgbClr val="7F7F7F"/>
                          </a:solidFill>
                          <a:prstDash val="solid"/>
                          <a:round/>
                          <a:headEnd type="none" w="med" len="med"/>
                          <a:tailEnd type="none" w="med" len="med"/>
                        </a:lnL>
                        <a:lnR>
                          <a:noFill/>
                        </a:lnR>
                        <a:lnT w="12700" cap="flat" cmpd="sng" algn="ctr">
                          <a:solidFill>
                            <a:srgbClr val="7F7F7F"/>
                          </a:solidFill>
                          <a:prstDash val="solid"/>
                          <a:round/>
                          <a:headEnd type="none" w="med" len="med"/>
                          <a:tailEnd type="none" w="med" len="med"/>
                        </a:lnT>
                        <a:lnB>
                          <a:noFill/>
                        </a:lnB>
                        <a:solidFill>
                          <a:srgbClr val="F2F2F2"/>
                        </a:solidFill>
                      </a:tcPr>
                    </a:tc>
                    <a:tc>
                      <a:txBody>
                        <a:bodyPr/>
                        <a:lstStyle/>
                        <a:p>
                          <a:pPr marL="0" marR="0" indent="0" algn="ctr" fontAlgn="t">
                            <a:lnSpc>
                              <a:spcPct val="95000"/>
                            </a:lnSpc>
                            <a:spcBef>
                              <a:spcPts val="0"/>
                            </a:spcBef>
                            <a:spcAft>
                              <a:spcPts val="600"/>
                            </a:spcAft>
                            <a:tabLst>
                              <a:tab pos="182880" algn="l"/>
                            </a:tabLst>
                          </a:pPr>
                          <a:r>
                            <a:rPr lang="en-US" sz="1700" b="1" i="0" u="none" strike="noStrike">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2.17</a:t>
                          </a:r>
                          <a:endParaRPr lang="en-US" sz="3700" b="0" i="0" u="none" strike="noStrike">
                            <a:effectLst/>
                            <a:latin typeface="Arial" panose="020B0604020202020204" pitchFamily="34" charset="0"/>
                          </a:endParaRPr>
                        </a:p>
                      </a:txBody>
                      <a:tcPr marL="142691" marR="142691" marT="19818" marB="0">
                        <a:lnL>
                          <a:noFill/>
                        </a:lnL>
                        <a:lnR>
                          <a:noFill/>
                        </a:lnR>
                        <a:lnT w="12700" cap="flat" cmpd="sng" algn="ctr">
                          <a:solidFill>
                            <a:srgbClr val="7F7F7F"/>
                          </a:solidFill>
                          <a:prstDash val="solid"/>
                          <a:round/>
                          <a:headEnd type="none" w="med" len="med"/>
                          <a:tailEnd type="none" w="med" len="med"/>
                        </a:lnT>
                        <a:lnB>
                          <a:noFill/>
                        </a:lnB>
                        <a:solidFill>
                          <a:srgbClr val="D9D9D9"/>
                        </a:solidFill>
                      </a:tcPr>
                    </a:tc>
                    <a:tc>
                      <a:txBody>
                        <a:bodyPr/>
                        <a:lstStyle/>
                        <a:p>
                          <a:pPr marL="0" marR="0" indent="0" algn="ctr" fontAlgn="t">
                            <a:lnSpc>
                              <a:spcPct val="95000"/>
                            </a:lnSpc>
                            <a:spcBef>
                              <a:spcPts val="0"/>
                            </a:spcBef>
                            <a:spcAft>
                              <a:spcPts val="600"/>
                            </a:spcAft>
                            <a:tabLst>
                              <a:tab pos="182880" algn="l"/>
                            </a:tabLst>
                          </a:pPr>
                          <a:r>
                            <a:rPr lang="en-US" sz="1700" b="0" i="0" u="none" strike="noStrike">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0.83</a:t>
                          </a:r>
                          <a:endParaRPr lang="en-US" sz="3700" b="0" i="0" u="none" strike="noStrike">
                            <a:effectLst/>
                            <a:latin typeface="Arial" panose="020B0604020202020204" pitchFamily="34" charset="0"/>
                          </a:endParaRPr>
                        </a:p>
                      </a:txBody>
                      <a:tcPr marL="142691" marR="142691" marT="19818" marB="0">
                        <a:lnL>
                          <a:noFill/>
                        </a:lnL>
                        <a:lnR>
                          <a:noFill/>
                        </a:lnR>
                        <a:lnT w="12700" cap="flat" cmpd="sng" algn="ctr">
                          <a:solidFill>
                            <a:srgbClr val="7F7F7F"/>
                          </a:solidFill>
                          <a:prstDash val="solid"/>
                          <a:round/>
                          <a:headEnd type="none" w="med" len="med"/>
                          <a:tailEnd type="none" w="med" len="med"/>
                        </a:lnT>
                        <a:lnB>
                          <a:noFill/>
                        </a:lnB>
                        <a:solidFill>
                          <a:srgbClr val="F2F2F2"/>
                        </a:solidFill>
                      </a:tcPr>
                    </a:tc>
                    <a:tc>
                      <a:txBody>
                        <a:bodyPr/>
                        <a:lstStyle/>
                        <a:p>
                          <a:pPr marL="0" marR="0" indent="0" algn="ctr" fontAlgn="t">
                            <a:lnSpc>
                              <a:spcPct val="95000"/>
                            </a:lnSpc>
                            <a:spcBef>
                              <a:spcPts val="0"/>
                            </a:spcBef>
                            <a:spcAft>
                              <a:spcPts val="600"/>
                            </a:spcAft>
                            <a:tabLst>
                              <a:tab pos="182880" algn="l"/>
                            </a:tabLst>
                          </a:pPr>
                          <a:r>
                            <a:rPr lang="en-US" sz="1700" b="1" i="0" u="none" strike="noStrike">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2.43</a:t>
                          </a:r>
                          <a:endParaRPr lang="en-US" sz="3700" b="0" i="0" u="none" strike="noStrike">
                            <a:effectLst/>
                            <a:latin typeface="Arial" panose="020B0604020202020204" pitchFamily="34" charset="0"/>
                          </a:endParaRPr>
                        </a:p>
                      </a:txBody>
                      <a:tcPr marL="142691" marR="142691" marT="19818" marB="0">
                        <a:lnL>
                          <a:noFill/>
                        </a:lnL>
                        <a:lnR>
                          <a:noFill/>
                        </a:lnR>
                        <a:lnT w="12700" cap="flat" cmpd="sng" algn="ctr">
                          <a:solidFill>
                            <a:srgbClr val="7F7F7F"/>
                          </a:solidFill>
                          <a:prstDash val="solid"/>
                          <a:round/>
                          <a:headEnd type="none" w="med" len="med"/>
                          <a:tailEnd type="none" w="med" len="med"/>
                        </a:lnT>
                        <a:lnB>
                          <a:noFill/>
                        </a:lnB>
                        <a:solidFill>
                          <a:srgbClr val="D9D9D9"/>
                        </a:solidFill>
                      </a:tcPr>
                    </a:tc>
                    <a:tc>
                      <a:txBody>
                        <a:bodyPr/>
                        <a:lstStyle/>
                        <a:p>
                          <a:pPr marL="0" marR="0" indent="0" algn="ctr" fontAlgn="t">
                            <a:lnSpc>
                              <a:spcPct val="95000"/>
                            </a:lnSpc>
                            <a:spcBef>
                              <a:spcPts val="0"/>
                            </a:spcBef>
                            <a:spcAft>
                              <a:spcPts val="600"/>
                            </a:spcAft>
                            <a:tabLst>
                              <a:tab pos="182880" algn="l"/>
                            </a:tabLst>
                          </a:pPr>
                          <a:r>
                            <a:rPr lang="en-US" sz="1700" b="0" i="0" u="none" strike="noStrike">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37.6</a:t>
                          </a:r>
                          <a:endParaRPr lang="en-US" sz="3700" b="0" i="0" u="none" strike="noStrike">
                            <a:effectLst/>
                            <a:latin typeface="Arial" panose="020B0604020202020204" pitchFamily="34" charset="0"/>
                          </a:endParaRPr>
                        </a:p>
                      </a:txBody>
                      <a:tcPr marL="142691" marR="142691" marT="19818" marB="0">
                        <a:lnL>
                          <a:noFill/>
                        </a:lnL>
                        <a:lnR>
                          <a:noFill/>
                        </a:lnR>
                        <a:lnT w="12700" cap="flat" cmpd="sng" algn="ctr">
                          <a:solidFill>
                            <a:srgbClr val="7F7F7F"/>
                          </a:solidFill>
                          <a:prstDash val="solid"/>
                          <a:round/>
                          <a:headEnd type="none" w="med" len="med"/>
                          <a:tailEnd type="none" w="med" len="med"/>
                        </a:lnT>
                        <a:lnB>
                          <a:noFill/>
                        </a:lnB>
                        <a:solidFill>
                          <a:srgbClr val="F2F2F2"/>
                        </a:solidFill>
                      </a:tcPr>
                    </a:tc>
                    <a:extLst>
                      <a:ext uri="{0D108BD9-81ED-4DB2-BD59-A6C34878D82A}">
                        <a16:rowId xmlns:a16="http://schemas.microsoft.com/office/drawing/2014/main" val="3333620322"/>
                      </a:ext>
                    </a:extLst>
                  </a:tr>
                  <a:tr h="340081">
                    <a:tc>
                      <a:txBody>
                        <a:bodyPr/>
                        <a:lstStyle/>
                        <a:p>
                          <a:pPr marL="0" marR="0" indent="0" algn="just" fontAlgn="t">
                            <a:lnSpc>
                              <a:spcPct val="95000"/>
                            </a:lnSpc>
                            <a:spcBef>
                              <a:spcPts val="0"/>
                            </a:spcBef>
                            <a:spcAft>
                              <a:spcPts val="600"/>
                            </a:spcAft>
                            <a:tabLst>
                              <a:tab pos="182880" algn="l"/>
                            </a:tabLst>
                          </a:pPr>
                          <a:r>
                            <a:rPr lang="en-US" sz="1700" b="0" i="1" u="none" strike="noStrike">
                              <a:solidFill>
                                <a:srgbClr val="000000"/>
                              </a:solidFill>
                              <a:effectLst/>
                              <a:latin typeface="Times New Roman" panose="02020603050405020304" pitchFamily="18" charset="0"/>
                              <a:ea typeface="MS Mincho" panose="02020609040205080304" pitchFamily="49" charset="-128"/>
                              <a:cs typeface="Arial" panose="020B0604020202020204" pitchFamily="34" charset="0"/>
                            </a:rPr>
                            <a:t>Std. Dev.</a:t>
                          </a:r>
                          <a:endParaRPr lang="en-US" sz="3700" b="0" i="0" u="none" strike="noStrike">
                            <a:effectLst/>
                            <a:latin typeface="Arial" panose="020B0604020202020204" pitchFamily="34" charset="0"/>
                          </a:endParaRPr>
                        </a:p>
                      </a:txBody>
                      <a:tcPr marL="142691" marR="142691" marT="19818" marB="0">
                        <a:lnL>
                          <a:noFill/>
                        </a:lnL>
                        <a:lnR w="12700" cap="flat" cmpd="sng" algn="ctr">
                          <a:solidFill>
                            <a:srgbClr val="7F7F7F"/>
                          </a:solidFill>
                          <a:prstDash val="solid"/>
                          <a:round/>
                          <a:headEnd type="none" w="med" len="med"/>
                          <a:tailEnd type="none" w="med" len="med"/>
                        </a:lnR>
                        <a:lnT>
                          <a:noFill/>
                        </a:lnT>
                        <a:lnB>
                          <a:noFill/>
                        </a:lnB>
                      </a:tcPr>
                    </a:tc>
                    <a:tc>
                      <a:txBody>
                        <a:bodyPr/>
                        <a:lstStyle/>
                        <a:p>
                          <a:pPr marL="0" marR="0" indent="0" algn="ctr" fontAlgn="t">
                            <a:lnSpc>
                              <a:spcPct val="95000"/>
                            </a:lnSpc>
                            <a:spcBef>
                              <a:spcPts val="0"/>
                            </a:spcBef>
                            <a:spcAft>
                              <a:spcPts val="600"/>
                            </a:spcAft>
                            <a:tabLst>
                              <a:tab pos="182880" algn="l"/>
                            </a:tabLst>
                          </a:pPr>
                          <a:r>
                            <a:rPr lang="en-US" sz="1700" b="0" i="0" u="none" strike="noStrike">
                              <a:effectLst/>
                              <a:latin typeface="Times New Roman" panose="02020603050405020304" pitchFamily="18" charset="0"/>
                              <a:ea typeface="MS Mincho" panose="02020609040205080304" pitchFamily="49" charset="-128"/>
                              <a:cs typeface="Times New Roman" panose="02020603050405020304" pitchFamily="18" charset="0"/>
                            </a:rPr>
                            <a:t>4.66</a:t>
                          </a:r>
                          <a:endParaRPr lang="en-US" sz="3700" b="0" i="0" u="none" strike="noStrike">
                            <a:effectLst/>
                            <a:latin typeface="Arial" panose="020B0604020202020204" pitchFamily="34" charset="0"/>
                          </a:endParaRPr>
                        </a:p>
                      </a:txBody>
                      <a:tcPr marL="142691" marR="142691" marT="19818" marB="0">
                        <a:lnL w="12700" cap="flat" cmpd="sng" algn="ctr">
                          <a:solidFill>
                            <a:srgbClr val="7F7F7F"/>
                          </a:solidFill>
                          <a:prstDash val="solid"/>
                          <a:round/>
                          <a:headEnd type="none" w="med" len="med"/>
                          <a:tailEnd type="none" w="med" len="med"/>
                        </a:lnL>
                        <a:lnR>
                          <a:noFill/>
                        </a:lnR>
                        <a:lnT>
                          <a:noFill/>
                        </a:lnT>
                        <a:lnB>
                          <a:noFill/>
                        </a:lnB>
                      </a:tcPr>
                    </a:tc>
                    <a:tc>
                      <a:txBody>
                        <a:bodyPr/>
                        <a:lstStyle/>
                        <a:p>
                          <a:pPr marL="0" marR="0" indent="0" algn="ctr" fontAlgn="t">
                            <a:lnSpc>
                              <a:spcPct val="95000"/>
                            </a:lnSpc>
                            <a:spcBef>
                              <a:spcPts val="0"/>
                            </a:spcBef>
                            <a:spcAft>
                              <a:spcPts val="600"/>
                            </a:spcAft>
                            <a:tabLst>
                              <a:tab pos="182880" algn="l"/>
                            </a:tabLst>
                          </a:pPr>
                          <a:r>
                            <a:rPr lang="en-US" sz="1700" b="1" i="0" u="none" strike="noStrike">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0.20</a:t>
                          </a:r>
                          <a:endParaRPr lang="en-US" sz="3700" b="0" i="0" u="none" strike="noStrike">
                            <a:effectLst/>
                            <a:latin typeface="Arial" panose="020B0604020202020204" pitchFamily="34" charset="0"/>
                          </a:endParaRPr>
                        </a:p>
                      </a:txBody>
                      <a:tcPr marL="142691" marR="142691" marT="19818" marB="0">
                        <a:lnL>
                          <a:noFill/>
                        </a:lnL>
                        <a:lnR>
                          <a:noFill/>
                        </a:lnR>
                        <a:lnT>
                          <a:noFill/>
                        </a:lnT>
                        <a:lnB>
                          <a:noFill/>
                        </a:lnB>
                        <a:solidFill>
                          <a:srgbClr val="D9D9D9"/>
                        </a:solidFill>
                      </a:tcPr>
                    </a:tc>
                    <a:tc>
                      <a:txBody>
                        <a:bodyPr/>
                        <a:lstStyle/>
                        <a:p>
                          <a:pPr marL="0" marR="0" indent="0" algn="ctr" fontAlgn="t">
                            <a:lnSpc>
                              <a:spcPct val="95000"/>
                            </a:lnSpc>
                            <a:spcBef>
                              <a:spcPts val="0"/>
                            </a:spcBef>
                            <a:spcAft>
                              <a:spcPts val="600"/>
                            </a:spcAft>
                            <a:tabLst>
                              <a:tab pos="182880" algn="l"/>
                            </a:tabLst>
                          </a:pPr>
                          <a:r>
                            <a:rPr lang="en-US" sz="1700" b="0" i="0" u="none" strike="noStrike">
                              <a:effectLst/>
                              <a:latin typeface="Times New Roman" panose="02020603050405020304" pitchFamily="18" charset="0"/>
                              <a:ea typeface="MS Mincho" panose="02020609040205080304" pitchFamily="49" charset="-128"/>
                              <a:cs typeface="Times New Roman" panose="02020603050405020304" pitchFamily="18" charset="0"/>
                            </a:rPr>
                            <a:t>0.20</a:t>
                          </a:r>
                          <a:endParaRPr lang="en-US" sz="3700" b="0" i="0" u="none" strike="noStrike">
                            <a:effectLst/>
                            <a:latin typeface="Arial" panose="020B0604020202020204" pitchFamily="34" charset="0"/>
                          </a:endParaRPr>
                        </a:p>
                      </a:txBody>
                      <a:tcPr marL="142691" marR="142691" marT="19818" marB="0">
                        <a:lnL>
                          <a:noFill/>
                        </a:lnL>
                        <a:lnR>
                          <a:noFill/>
                        </a:lnR>
                        <a:lnT>
                          <a:noFill/>
                        </a:lnT>
                        <a:lnB>
                          <a:noFill/>
                        </a:lnB>
                      </a:tcPr>
                    </a:tc>
                    <a:tc>
                      <a:txBody>
                        <a:bodyPr/>
                        <a:lstStyle/>
                        <a:p>
                          <a:pPr marL="0" marR="0" indent="0" algn="ctr" fontAlgn="t">
                            <a:lnSpc>
                              <a:spcPct val="95000"/>
                            </a:lnSpc>
                            <a:spcBef>
                              <a:spcPts val="0"/>
                            </a:spcBef>
                            <a:spcAft>
                              <a:spcPts val="600"/>
                            </a:spcAft>
                            <a:tabLst>
                              <a:tab pos="182880" algn="l"/>
                            </a:tabLst>
                          </a:pPr>
                          <a:r>
                            <a:rPr lang="en-US" sz="1700" b="1" i="0" u="none" strike="noStrike">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0.33</a:t>
                          </a:r>
                          <a:endParaRPr lang="en-US" sz="3700" b="0" i="0" u="none" strike="noStrike">
                            <a:effectLst/>
                            <a:latin typeface="Arial" panose="020B0604020202020204" pitchFamily="34" charset="0"/>
                          </a:endParaRPr>
                        </a:p>
                      </a:txBody>
                      <a:tcPr marL="142691" marR="142691" marT="19818" marB="0">
                        <a:lnL>
                          <a:noFill/>
                        </a:lnL>
                        <a:lnR>
                          <a:noFill/>
                        </a:lnR>
                        <a:lnT>
                          <a:noFill/>
                        </a:lnT>
                        <a:lnB>
                          <a:noFill/>
                        </a:lnB>
                        <a:solidFill>
                          <a:srgbClr val="D9D9D9"/>
                        </a:solidFill>
                      </a:tcPr>
                    </a:tc>
                    <a:tc>
                      <a:txBody>
                        <a:bodyPr/>
                        <a:lstStyle/>
                        <a:p>
                          <a:pPr marL="0" marR="0" indent="0" algn="ctr" fontAlgn="t">
                            <a:lnSpc>
                              <a:spcPct val="95000"/>
                            </a:lnSpc>
                            <a:spcBef>
                              <a:spcPts val="0"/>
                            </a:spcBef>
                            <a:spcAft>
                              <a:spcPts val="600"/>
                            </a:spcAft>
                            <a:tabLst>
                              <a:tab pos="182880" algn="l"/>
                            </a:tabLst>
                          </a:pPr>
                          <a:r>
                            <a:rPr lang="en-US" sz="1700" b="0" i="0" u="none" strike="noStrike">
                              <a:effectLst/>
                              <a:latin typeface="Times New Roman" panose="02020603050405020304" pitchFamily="18" charset="0"/>
                              <a:ea typeface="MS Mincho" panose="02020609040205080304" pitchFamily="49" charset="-128"/>
                              <a:cs typeface="Times New Roman" panose="02020603050405020304" pitchFamily="18" charset="0"/>
                            </a:rPr>
                            <a:t>1.79</a:t>
                          </a:r>
                          <a:endParaRPr lang="en-US" sz="3700" b="0" i="0" u="none" strike="noStrike">
                            <a:effectLst/>
                            <a:latin typeface="Arial" panose="020B0604020202020204" pitchFamily="34" charset="0"/>
                          </a:endParaRPr>
                        </a:p>
                      </a:txBody>
                      <a:tcPr marL="142691" marR="142691" marT="19818" marB="0">
                        <a:lnL>
                          <a:noFill/>
                        </a:lnL>
                        <a:lnR>
                          <a:noFill/>
                        </a:lnR>
                        <a:lnT>
                          <a:noFill/>
                        </a:lnT>
                        <a:lnB>
                          <a:noFill/>
                        </a:lnB>
                      </a:tcPr>
                    </a:tc>
                    <a:extLst>
                      <a:ext uri="{0D108BD9-81ED-4DB2-BD59-A6C34878D82A}">
                        <a16:rowId xmlns:a16="http://schemas.microsoft.com/office/drawing/2014/main" val="4198843005"/>
                      </a:ext>
                    </a:extLst>
                  </a:tr>
                  <a:tr h="340081">
                    <a:tc>
                      <a:txBody>
                        <a:bodyPr/>
                        <a:lstStyle/>
                        <a:p>
                          <a:pPr marL="0" marR="0" indent="0" algn="just" fontAlgn="t">
                            <a:lnSpc>
                              <a:spcPct val="95000"/>
                            </a:lnSpc>
                            <a:spcBef>
                              <a:spcPts val="0"/>
                            </a:spcBef>
                            <a:spcAft>
                              <a:spcPts val="600"/>
                            </a:spcAft>
                            <a:tabLst>
                              <a:tab pos="182880" algn="l"/>
                            </a:tabLst>
                          </a:pPr>
                          <a:r>
                            <a:rPr lang="en-US" sz="1700" b="0" i="1" u="none" strike="noStrike">
                              <a:solidFill>
                                <a:srgbClr val="000000"/>
                              </a:solidFill>
                              <a:effectLst/>
                              <a:latin typeface="Times New Roman" panose="02020603050405020304" pitchFamily="18" charset="0"/>
                              <a:ea typeface="MS Mincho" panose="02020609040205080304" pitchFamily="49" charset="-128"/>
                              <a:cs typeface="Arial" panose="020B0604020202020204" pitchFamily="34" charset="0"/>
                            </a:rPr>
                            <a:t>99 Perc.</a:t>
                          </a:r>
                          <a:endParaRPr lang="en-US" sz="3700" b="0" i="0" u="none" strike="noStrike">
                            <a:effectLst/>
                            <a:latin typeface="Arial" panose="020B0604020202020204" pitchFamily="34" charset="0"/>
                          </a:endParaRPr>
                        </a:p>
                      </a:txBody>
                      <a:tcPr marL="142691" marR="142691" marT="19818" marB="0">
                        <a:lnL>
                          <a:noFill/>
                        </a:lnL>
                        <a:lnR w="12700" cap="flat" cmpd="sng" algn="ctr">
                          <a:solidFill>
                            <a:srgbClr val="7F7F7F"/>
                          </a:solidFill>
                          <a:prstDash val="solid"/>
                          <a:round/>
                          <a:headEnd type="none" w="med" len="med"/>
                          <a:tailEnd type="none" w="med" len="med"/>
                        </a:lnR>
                        <a:lnT>
                          <a:noFill/>
                        </a:lnT>
                        <a:lnB>
                          <a:noFill/>
                        </a:lnB>
                      </a:tcPr>
                    </a:tc>
                    <a:tc>
                      <a:txBody>
                        <a:bodyPr/>
                        <a:lstStyle/>
                        <a:p>
                          <a:pPr marL="0" marR="0" indent="0" algn="ctr" fontAlgn="t">
                            <a:lnSpc>
                              <a:spcPct val="95000"/>
                            </a:lnSpc>
                            <a:spcBef>
                              <a:spcPts val="0"/>
                            </a:spcBef>
                            <a:spcAft>
                              <a:spcPts val="600"/>
                            </a:spcAft>
                            <a:tabLst>
                              <a:tab pos="182880" algn="l"/>
                            </a:tabLst>
                          </a:pPr>
                          <a:r>
                            <a:rPr lang="en-US" sz="1700" b="0" i="0" u="none" strike="noStrike">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16.0</a:t>
                          </a:r>
                          <a:endParaRPr lang="en-US" sz="3700" b="0" i="0" u="none" strike="noStrike">
                            <a:effectLst/>
                            <a:latin typeface="Arial" panose="020B0604020202020204" pitchFamily="34" charset="0"/>
                          </a:endParaRPr>
                        </a:p>
                      </a:txBody>
                      <a:tcPr marL="142691" marR="142691" marT="19818" marB="0">
                        <a:lnL w="12700" cap="flat" cmpd="sng" algn="ctr">
                          <a:solidFill>
                            <a:srgbClr val="7F7F7F"/>
                          </a:solidFill>
                          <a:prstDash val="solid"/>
                          <a:round/>
                          <a:headEnd type="none" w="med" len="med"/>
                          <a:tailEnd type="none" w="med" len="med"/>
                        </a:lnL>
                        <a:lnR>
                          <a:noFill/>
                        </a:lnR>
                        <a:lnT>
                          <a:noFill/>
                        </a:lnT>
                        <a:lnB>
                          <a:noFill/>
                        </a:lnB>
                        <a:solidFill>
                          <a:srgbClr val="F2F2F2"/>
                        </a:solidFill>
                      </a:tcPr>
                    </a:tc>
                    <a:tc>
                      <a:txBody>
                        <a:bodyPr/>
                        <a:lstStyle/>
                        <a:p>
                          <a:pPr marL="0" marR="0" indent="0" algn="ctr" fontAlgn="t">
                            <a:lnSpc>
                              <a:spcPct val="95000"/>
                            </a:lnSpc>
                            <a:spcBef>
                              <a:spcPts val="0"/>
                            </a:spcBef>
                            <a:spcAft>
                              <a:spcPts val="600"/>
                            </a:spcAft>
                            <a:tabLst>
                              <a:tab pos="182880" algn="l"/>
                            </a:tabLst>
                          </a:pPr>
                          <a:r>
                            <a:rPr lang="en-US" sz="1700" b="1" i="0" u="none" strike="noStrike">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2.50</a:t>
                          </a:r>
                          <a:endParaRPr lang="en-US" sz="3700" b="0" i="0" u="none" strike="noStrike">
                            <a:effectLst/>
                            <a:latin typeface="Arial" panose="020B0604020202020204" pitchFamily="34" charset="0"/>
                          </a:endParaRPr>
                        </a:p>
                      </a:txBody>
                      <a:tcPr marL="142691" marR="142691" marT="19818" marB="0">
                        <a:lnL>
                          <a:noFill/>
                        </a:lnL>
                        <a:lnR>
                          <a:noFill/>
                        </a:lnR>
                        <a:lnT>
                          <a:noFill/>
                        </a:lnT>
                        <a:lnB>
                          <a:noFill/>
                        </a:lnB>
                        <a:solidFill>
                          <a:srgbClr val="D9D9D9"/>
                        </a:solidFill>
                      </a:tcPr>
                    </a:tc>
                    <a:tc>
                      <a:txBody>
                        <a:bodyPr/>
                        <a:lstStyle/>
                        <a:p>
                          <a:pPr marL="0" marR="0" indent="0" algn="ctr" fontAlgn="t">
                            <a:lnSpc>
                              <a:spcPct val="95000"/>
                            </a:lnSpc>
                            <a:spcBef>
                              <a:spcPts val="0"/>
                            </a:spcBef>
                            <a:spcAft>
                              <a:spcPts val="600"/>
                            </a:spcAft>
                            <a:tabLst>
                              <a:tab pos="182880" algn="l"/>
                            </a:tabLst>
                          </a:pPr>
                          <a:r>
                            <a:rPr lang="en-US" sz="1700" b="0" i="0" u="none" strike="noStrike">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1.20</a:t>
                          </a:r>
                          <a:endParaRPr lang="en-US" sz="3700" b="0" i="0" u="none" strike="noStrike">
                            <a:effectLst/>
                            <a:latin typeface="Arial" panose="020B0604020202020204" pitchFamily="34" charset="0"/>
                          </a:endParaRPr>
                        </a:p>
                      </a:txBody>
                      <a:tcPr marL="142691" marR="142691" marT="19818" marB="0">
                        <a:lnL>
                          <a:noFill/>
                        </a:lnL>
                        <a:lnR>
                          <a:noFill/>
                        </a:lnR>
                        <a:lnT>
                          <a:noFill/>
                        </a:lnT>
                        <a:lnB>
                          <a:noFill/>
                        </a:lnB>
                        <a:solidFill>
                          <a:srgbClr val="F2F2F2"/>
                        </a:solidFill>
                      </a:tcPr>
                    </a:tc>
                    <a:tc>
                      <a:txBody>
                        <a:bodyPr/>
                        <a:lstStyle/>
                        <a:p>
                          <a:pPr marL="0" marR="0" indent="0" algn="ctr" fontAlgn="t">
                            <a:lnSpc>
                              <a:spcPct val="95000"/>
                            </a:lnSpc>
                            <a:spcBef>
                              <a:spcPts val="0"/>
                            </a:spcBef>
                            <a:spcAft>
                              <a:spcPts val="600"/>
                            </a:spcAft>
                            <a:tabLst>
                              <a:tab pos="182880" algn="l"/>
                            </a:tabLst>
                          </a:pPr>
                          <a:r>
                            <a:rPr lang="en-US" sz="1700" b="1" i="0" u="none" strike="noStrike">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2.98</a:t>
                          </a:r>
                          <a:endParaRPr lang="en-US" sz="3700" b="0" i="0" u="none" strike="noStrike">
                            <a:effectLst/>
                            <a:latin typeface="Arial" panose="020B0604020202020204" pitchFamily="34" charset="0"/>
                          </a:endParaRPr>
                        </a:p>
                      </a:txBody>
                      <a:tcPr marL="142691" marR="142691" marT="19818" marB="0">
                        <a:lnL>
                          <a:noFill/>
                        </a:lnL>
                        <a:lnR>
                          <a:noFill/>
                        </a:lnR>
                        <a:lnT>
                          <a:noFill/>
                        </a:lnT>
                        <a:lnB>
                          <a:noFill/>
                        </a:lnB>
                        <a:solidFill>
                          <a:srgbClr val="D9D9D9"/>
                        </a:solidFill>
                      </a:tcPr>
                    </a:tc>
                    <a:tc>
                      <a:txBody>
                        <a:bodyPr/>
                        <a:lstStyle/>
                        <a:p>
                          <a:pPr marL="0" marR="0" indent="0" algn="ctr" fontAlgn="t">
                            <a:lnSpc>
                              <a:spcPct val="95000"/>
                            </a:lnSpc>
                            <a:spcBef>
                              <a:spcPts val="0"/>
                            </a:spcBef>
                            <a:spcAft>
                              <a:spcPts val="600"/>
                            </a:spcAft>
                            <a:tabLst>
                              <a:tab pos="182880" algn="l"/>
                            </a:tabLst>
                          </a:pPr>
                          <a:r>
                            <a:rPr lang="en-US" sz="1700" b="0" i="0" u="none" strike="noStrike">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40.0</a:t>
                          </a:r>
                          <a:endParaRPr lang="en-US" sz="3700" b="0" i="0" u="none" strike="noStrike">
                            <a:effectLst/>
                            <a:latin typeface="Arial" panose="020B0604020202020204" pitchFamily="34" charset="0"/>
                          </a:endParaRPr>
                        </a:p>
                      </a:txBody>
                      <a:tcPr marL="142691" marR="142691" marT="19818" marB="0">
                        <a:lnL>
                          <a:noFill/>
                        </a:lnL>
                        <a:lnR>
                          <a:noFill/>
                        </a:lnR>
                        <a:lnT>
                          <a:noFill/>
                        </a:lnT>
                        <a:lnB>
                          <a:noFill/>
                        </a:lnB>
                        <a:solidFill>
                          <a:srgbClr val="F2F2F2"/>
                        </a:solidFill>
                      </a:tcPr>
                    </a:tc>
                    <a:extLst>
                      <a:ext uri="{0D108BD9-81ED-4DB2-BD59-A6C34878D82A}">
                        <a16:rowId xmlns:a16="http://schemas.microsoft.com/office/drawing/2014/main" val="965340169"/>
                      </a:ext>
                    </a:extLst>
                  </a:tr>
                </a:tbl>
              </a:graphicData>
            </a:graphic>
          </p:graphicFrame>
        </mc:Fallback>
      </mc:AlternateContent>
      <p:pic>
        <p:nvPicPr>
          <p:cNvPr id="22" name="Picture 21">
            <a:extLst>
              <a:ext uri="{FF2B5EF4-FFF2-40B4-BE49-F238E27FC236}">
                <a16:creationId xmlns:a16="http://schemas.microsoft.com/office/drawing/2014/main" id="{899B2509-C4EE-40C1-8A25-29B2981911FA}"/>
              </a:ext>
            </a:extLst>
          </p:cNvPr>
          <p:cNvPicPr/>
          <p:nvPr/>
        </p:nvPicPr>
        <p:blipFill>
          <a:blip r:embed="rId6">
            <a:extLst>
              <a:ext uri="{28A0092B-C50C-407E-A947-70E740481C1C}">
                <a14:useLocalDpi xmlns:a14="http://schemas.microsoft.com/office/drawing/2010/main" val="0"/>
              </a:ext>
            </a:extLst>
          </a:blip>
          <a:stretch>
            <a:fillRect/>
          </a:stretch>
        </p:blipFill>
        <p:spPr>
          <a:xfrm>
            <a:off x="8704992" y="983126"/>
            <a:ext cx="2508439" cy="2677510"/>
          </a:xfrm>
          <a:prstGeom prst="rect">
            <a:avLst/>
          </a:prstGeom>
          <a:noFill/>
        </p:spPr>
      </p:pic>
      <p:pic>
        <p:nvPicPr>
          <p:cNvPr id="10" name="Online Media 5" title="Intel and Cisco: Working Together to Enable Wireless Smart Manufacturing | Intel">
            <a:hlinkClick r:id="" action="ppaction://media"/>
            <a:extLst>
              <a:ext uri="{FF2B5EF4-FFF2-40B4-BE49-F238E27FC236}">
                <a16:creationId xmlns:a16="http://schemas.microsoft.com/office/drawing/2014/main" id="{8C6A68E6-C9A6-49CF-8B21-DDCA3206BC97}"/>
              </a:ext>
            </a:extLst>
          </p:cNvPr>
          <p:cNvPicPr>
            <a:picLocks noRot="1" noChangeAspect="1"/>
          </p:cNvPicPr>
          <p:nvPr>
            <a:videoFile r:link="rId1"/>
          </p:nvPr>
        </p:nvPicPr>
        <p:blipFill>
          <a:blip r:embed="rId7"/>
          <a:stretch>
            <a:fillRect/>
          </a:stretch>
        </p:blipFill>
        <p:spPr>
          <a:xfrm>
            <a:off x="630326" y="2740070"/>
            <a:ext cx="5554213" cy="3138130"/>
          </a:xfrm>
          <a:prstGeom prst="rect">
            <a:avLst/>
          </a:prstGeom>
        </p:spPr>
      </p:pic>
      <p:sp>
        <p:nvSpPr>
          <p:cNvPr id="2" name="Date Placeholder 1">
            <a:extLst>
              <a:ext uri="{FF2B5EF4-FFF2-40B4-BE49-F238E27FC236}">
                <a16:creationId xmlns:a16="http://schemas.microsoft.com/office/drawing/2014/main" id="{003E1DC2-8327-48E4-B1A3-C7EC28D53ED4}"/>
              </a:ext>
            </a:extLst>
          </p:cNvPr>
          <p:cNvSpPr>
            <a:spLocks noGrp="1"/>
          </p:cNvSpPr>
          <p:nvPr>
            <p:ph type="dt" idx="10"/>
          </p:nvPr>
        </p:nvSpPr>
        <p:spPr/>
        <p:txBody>
          <a:bodyPr/>
          <a:lstStyle/>
          <a:p>
            <a:r>
              <a:rPr lang="en-US"/>
              <a:t>January 2022</a:t>
            </a:r>
            <a:endParaRPr lang="en-GB"/>
          </a:p>
        </p:txBody>
      </p:sp>
      <p:sp>
        <p:nvSpPr>
          <p:cNvPr id="4" name="Footer Placeholder 3">
            <a:extLst>
              <a:ext uri="{FF2B5EF4-FFF2-40B4-BE49-F238E27FC236}">
                <a16:creationId xmlns:a16="http://schemas.microsoft.com/office/drawing/2014/main" id="{E43B19A7-D073-4282-81B1-711C79567400}"/>
              </a:ext>
            </a:extLst>
          </p:cNvPr>
          <p:cNvSpPr>
            <a:spLocks noGrp="1"/>
          </p:cNvSpPr>
          <p:nvPr>
            <p:ph type="ftr" idx="11"/>
          </p:nvPr>
        </p:nvSpPr>
        <p:spPr/>
        <p:txBody>
          <a:bodyPr/>
          <a:lstStyle/>
          <a:p>
            <a:r>
              <a:rPr lang="en-GB"/>
              <a:t>Dave Cavalcanti, Intel Corporation</a:t>
            </a:r>
          </a:p>
        </p:txBody>
      </p:sp>
      <p:sp>
        <p:nvSpPr>
          <p:cNvPr id="5" name="Slide Number Placeholder 4">
            <a:extLst>
              <a:ext uri="{FF2B5EF4-FFF2-40B4-BE49-F238E27FC236}">
                <a16:creationId xmlns:a16="http://schemas.microsoft.com/office/drawing/2014/main" id="{B837B5FC-157E-4A78-ADEA-F37DB1CD0D84}"/>
              </a:ext>
            </a:extLst>
          </p:cNvPr>
          <p:cNvSpPr>
            <a:spLocks noGrp="1"/>
          </p:cNvSpPr>
          <p:nvPr>
            <p:ph type="sldNum" idx="12"/>
          </p:nvPr>
        </p:nvSpPr>
        <p:spPr/>
        <p:txBody>
          <a:bodyPr/>
          <a:lstStyle/>
          <a:p>
            <a:r>
              <a:rPr lang="en-GB"/>
              <a:t>Slide </a:t>
            </a:r>
            <a:fld id="{06B781AF-4CCF-49B0-A572-DE54FBE5D942}" type="slidenum">
              <a:rPr lang="en-GB" smtClean="0"/>
              <a:pPr/>
              <a:t>21</a:t>
            </a:fld>
            <a:endParaRPr lang="en-GB"/>
          </a:p>
        </p:txBody>
      </p:sp>
    </p:spTree>
    <p:extLst>
      <p:ext uri="{BB962C8B-B14F-4D97-AF65-F5344CB8AC3E}">
        <p14:creationId xmlns:p14="http://schemas.microsoft.com/office/powerpoint/2010/main" val="2688005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0"/>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10"/>
                                        </p:tgtEl>
                                      </p:cBhvr>
                                    </p:cmd>
                                  </p:childTnLst>
                                </p:cTn>
                              </p:par>
                            </p:childTnLst>
                          </p:cTn>
                        </p:par>
                      </p:childTnLst>
                    </p:cTn>
                  </p:par>
                </p:childTnLst>
              </p:cTn>
              <p:nextCondLst>
                <p:cond evt="onClick" delay="0">
                  <p:tgtEl>
                    <p:spTgt spid="10"/>
                  </p:tgtEl>
                </p:cond>
              </p:nextCondLst>
            </p:seq>
            <p:video>
              <p:cMediaNode vol="80000">
                <p:cTn id="12" fill="hold" display="0">
                  <p:stCondLst>
                    <p:cond delay="indefinite"/>
                  </p:stCondLst>
                </p:cTn>
                <p:tgtEl>
                  <p:spTgt spid="10"/>
                </p:tgtEl>
              </p:cMediaNode>
            </p:vide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D539B-1C4A-4499-8F45-81290E904D03}"/>
              </a:ext>
            </a:extLst>
          </p:cNvPr>
          <p:cNvSpPr>
            <a:spLocks noGrp="1"/>
          </p:cNvSpPr>
          <p:nvPr>
            <p:ph type="title"/>
          </p:nvPr>
        </p:nvSpPr>
        <p:spPr/>
        <p:txBody>
          <a:bodyPr>
            <a:normAutofit/>
          </a:bodyPr>
          <a:lstStyle/>
          <a:p>
            <a:r>
              <a:rPr lang="en-US" sz="3600" dirty="0">
                <a:solidFill>
                  <a:schemeClr val="tx1"/>
                </a:solidFill>
              </a:rPr>
              <a:t>Fine manipulation over Wi-Fi</a:t>
            </a:r>
          </a:p>
        </p:txBody>
      </p:sp>
      <p:sp>
        <p:nvSpPr>
          <p:cNvPr id="10" name="TextBox 9">
            <a:extLst>
              <a:ext uri="{FF2B5EF4-FFF2-40B4-BE49-F238E27FC236}">
                <a16:creationId xmlns:a16="http://schemas.microsoft.com/office/drawing/2014/main" id="{ED7C96B0-674F-4111-BBD7-CA6B232BE972}"/>
              </a:ext>
            </a:extLst>
          </p:cNvPr>
          <p:cNvSpPr txBox="1"/>
          <p:nvPr/>
        </p:nvSpPr>
        <p:spPr>
          <a:xfrm>
            <a:off x="8070695" y="6577790"/>
            <a:ext cx="1693333" cy="261610"/>
          </a:xfrm>
          <a:prstGeom prst="rect">
            <a:avLst/>
          </a:prstGeom>
          <a:noFill/>
        </p:spPr>
        <p:txBody>
          <a:bodyPr wrap="square" rtlCol="0">
            <a:spAutoFit/>
          </a:bodyPr>
          <a:lstStyle/>
          <a:p>
            <a:r>
              <a:rPr lang="en-US" sz="1050" dirty="0"/>
              <a:t>(20 MHz Channel, 5 GHz)</a:t>
            </a:r>
          </a:p>
        </p:txBody>
      </p:sp>
      <p:sp>
        <p:nvSpPr>
          <p:cNvPr id="11" name="Rectangle 10">
            <a:extLst>
              <a:ext uri="{FF2B5EF4-FFF2-40B4-BE49-F238E27FC236}">
                <a16:creationId xmlns:a16="http://schemas.microsoft.com/office/drawing/2014/main" id="{CF9ABB79-4C6F-4533-8089-F5F58D0C6930}"/>
              </a:ext>
            </a:extLst>
          </p:cNvPr>
          <p:cNvSpPr/>
          <p:nvPr/>
        </p:nvSpPr>
        <p:spPr>
          <a:xfrm>
            <a:off x="0" y="6544598"/>
            <a:ext cx="6898179" cy="276999"/>
          </a:xfrm>
          <a:prstGeom prst="rect">
            <a:avLst/>
          </a:prstGeom>
        </p:spPr>
        <p:txBody>
          <a:bodyPr wrap="square">
            <a:spAutoFit/>
          </a:bodyPr>
          <a:lstStyle/>
          <a:p>
            <a:r>
              <a:rPr lang="en-US" sz="1200" dirty="0">
                <a:latin typeface="Calibri" panose="020F0502020204030204" pitchFamily="34" charset="0"/>
                <a:ea typeface="Calibri" panose="020F0502020204030204" pitchFamily="34" charset="0"/>
              </a:rPr>
              <a:t>* Robotic application demo provided by the Intel Labs Human &amp; AI Robotics and Wireless Systems teams</a:t>
            </a:r>
            <a:endParaRPr lang="en-US" sz="1200" dirty="0"/>
          </a:p>
        </p:txBody>
      </p:sp>
      <p:pic>
        <p:nvPicPr>
          <p:cNvPr id="13" name="Picture 12">
            <a:extLst>
              <a:ext uri="{FF2B5EF4-FFF2-40B4-BE49-F238E27FC236}">
                <a16:creationId xmlns:a16="http://schemas.microsoft.com/office/drawing/2014/main" id="{2F4A154F-A953-4F2A-BCC4-032EE580AEDD}"/>
              </a:ext>
            </a:extLst>
          </p:cNvPr>
          <p:cNvPicPr>
            <a:picLocks noChangeAspect="1"/>
          </p:cNvPicPr>
          <p:nvPr/>
        </p:nvPicPr>
        <p:blipFill>
          <a:blip r:embed="rId2"/>
          <a:stretch>
            <a:fillRect/>
          </a:stretch>
        </p:blipFill>
        <p:spPr>
          <a:xfrm>
            <a:off x="7628891" y="1713238"/>
            <a:ext cx="2474000" cy="2410564"/>
          </a:xfrm>
          <a:prstGeom prst="rect">
            <a:avLst/>
          </a:prstGeom>
        </p:spPr>
      </p:pic>
      <p:pic>
        <p:nvPicPr>
          <p:cNvPr id="14" name="Picture 13">
            <a:extLst>
              <a:ext uri="{FF2B5EF4-FFF2-40B4-BE49-F238E27FC236}">
                <a16:creationId xmlns:a16="http://schemas.microsoft.com/office/drawing/2014/main" id="{9A2E5129-5661-4922-A046-F884D0BEAB34}"/>
              </a:ext>
            </a:extLst>
          </p:cNvPr>
          <p:cNvPicPr>
            <a:picLocks noChangeAspect="1"/>
          </p:cNvPicPr>
          <p:nvPr/>
        </p:nvPicPr>
        <p:blipFill>
          <a:blip r:embed="rId3"/>
          <a:stretch>
            <a:fillRect/>
          </a:stretch>
        </p:blipFill>
        <p:spPr>
          <a:xfrm>
            <a:off x="1863823" y="1845509"/>
            <a:ext cx="3646640" cy="4140382"/>
          </a:xfrm>
          <a:prstGeom prst="rect">
            <a:avLst/>
          </a:prstGeom>
        </p:spPr>
      </p:pic>
      <p:sp>
        <p:nvSpPr>
          <p:cNvPr id="15" name="Date Placeholder 14">
            <a:extLst>
              <a:ext uri="{FF2B5EF4-FFF2-40B4-BE49-F238E27FC236}">
                <a16:creationId xmlns:a16="http://schemas.microsoft.com/office/drawing/2014/main" id="{89467324-43E6-40E9-A02E-915AABCB7FCF}"/>
              </a:ext>
            </a:extLst>
          </p:cNvPr>
          <p:cNvSpPr>
            <a:spLocks noGrp="1"/>
          </p:cNvSpPr>
          <p:nvPr>
            <p:ph type="dt" idx="15"/>
          </p:nvPr>
        </p:nvSpPr>
        <p:spPr/>
        <p:txBody>
          <a:bodyPr/>
          <a:lstStyle/>
          <a:p>
            <a:r>
              <a:rPr lang="en-US"/>
              <a:t>January 2022</a:t>
            </a:r>
            <a:endParaRPr lang="en-GB"/>
          </a:p>
        </p:txBody>
      </p:sp>
      <p:sp>
        <p:nvSpPr>
          <p:cNvPr id="16" name="Footer Placeholder 15">
            <a:extLst>
              <a:ext uri="{FF2B5EF4-FFF2-40B4-BE49-F238E27FC236}">
                <a16:creationId xmlns:a16="http://schemas.microsoft.com/office/drawing/2014/main" id="{BA937D3B-7109-444A-8EDF-F07B1813C126}"/>
              </a:ext>
            </a:extLst>
          </p:cNvPr>
          <p:cNvSpPr>
            <a:spLocks noGrp="1"/>
          </p:cNvSpPr>
          <p:nvPr>
            <p:ph type="ftr" idx="14"/>
          </p:nvPr>
        </p:nvSpPr>
        <p:spPr/>
        <p:txBody>
          <a:bodyPr/>
          <a:lstStyle/>
          <a:p>
            <a:r>
              <a:rPr lang="en-GB"/>
              <a:t>Dave Cavalcanti, Intel Corporation</a:t>
            </a:r>
          </a:p>
        </p:txBody>
      </p:sp>
      <p:sp>
        <p:nvSpPr>
          <p:cNvPr id="17" name="Slide Number Placeholder 16">
            <a:extLst>
              <a:ext uri="{FF2B5EF4-FFF2-40B4-BE49-F238E27FC236}">
                <a16:creationId xmlns:a16="http://schemas.microsoft.com/office/drawing/2014/main" id="{85DC0B87-7738-4A26-9B4C-67565A9EA882}"/>
              </a:ext>
            </a:extLst>
          </p:cNvPr>
          <p:cNvSpPr>
            <a:spLocks noGrp="1"/>
          </p:cNvSpPr>
          <p:nvPr>
            <p:ph type="sldNum" idx="12"/>
          </p:nvPr>
        </p:nvSpPr>
        <p:spPr/>
        <p:txBody>
          <a:bodyPr/>
          <a:lstStyle/>
          <a:p>
            <a:r>
              <a:rPr lang="en-GB"/>
              <a:t>Slide </a:t>
            </a:r>
            <a:fld id="{440F5867-744E-4AA6-B0ED-4C44D2DFBB7B}" type="slidenum">
              <a:rPr lang="en-GB" smtClean="0"/>
              <a:pPr/>
              <a:t>22</a:t>
            </a:fld>
            <a:endParaRPr lang="en-GB"/>
          </a:p>
        </p:txBody>
      </p:sp>
      <p:pic>
        <p:nvPicPr>
          <p:cNvPr id="4" name="Picture 3">
            <a:extLst>
              <a:ext uri="{FF2B5EF4-FFF2-40B4-BE49-F238E27FC236}">
                <a16:creationId xmlns:a16="http://schemas.microsoft.com/office/drawing/2014/main" id="{C473141F-75C6-4603-8B30-62799ABCF2E4}"/>
              </a:ext>
            </a:extLst>
          </p:cNvPr>
          <p:cNvPicPr>
            <a:picLocks noChangeAspect="1"/>
          </p:cNvPicPr>
          <p:nvPr/>
        </p:nvPicPr>
        <p:blipFill>
          <a:blip r:embed="rId4"/>
          <a:stretch>
            <a:fillRect/>
          </a:stretch>
        </p:blipFill>
        <p:spPr>
          <a:xfrm>
            <a:off x="6332517" y="4048837"/>
            <a:ext cx="4272527" cy="2375389"/>
          </a:xfrm>
          <a:prstGeom prst="rect">
            <a:avLst/>
          </a:prstGeom>
        </p:spPr>
      </p:pic>
    </p:spTree>
    <p:extLst>
      <p:ext uri="{BB962C8B-B14F-4D97-AF65-F5344CB8AC3E}">
        <p14:creationId xmlns:p14="http://schemas.microsoft.com/office/powerpoint/2010/main" val="2516634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Logo, company name&#10;&#10;Description automatically generated">
            <a:extLst>
              <a:ext uri="{FF2B5EF4-FFF2-40B4-BE49-F238E27FC236}">
                <a16:creationId xmlns:a16="http://schemas.microsoft.com/office/drawing/2014/main" id="{BD6C0BF7-66CB-0A47-B2CE-0F344BB4D5D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55793" y="920443"/>
            <a:ext cx="2548155" cy="254815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A29C965D-26E9-6F45-97D1-685314BFEA15}"/>
              </a:ext>
            </a:extLst>
          </p:cNvPr>
          <p:cNvSpPr>
            <a:spLocks noGrp="1"/>
          </p:cNvSpPr>
          <p:nvPr>
            <p:ph type="title"/>
          </p:nvPr>
        </p:nvSpPr>
        <p:spPr/>
        <p:txBody>
          <a:bodyPr/>
          <a:lstStyle/>
          <a:p>
            <a:r>
              <a:rPr lang="en-US" dirty="0"/>
              <a:t>Ecosystem activities in WBA and Avnu Alliance</a:t>
            </a:r>
          </a:p>
        </p:txBody>
      </p:sp>
      <p:sp>
        <p:nvSpPr>
          <p:cNvPr id="5" name="Slide Number Placeholder 4">
            <a:extLst>
              <a:ext uri="{FF2B5EF4-FFF2-40B4-BE49-F238E27FC236}">
                <a16:creationId xmlns:a16="http://schemas.microsoft.com/office/drawing/2014/main" id="{04D4CF50-E5A1-B148-A782-3DF39C80BCE6}"/>
              </a:ext>
            </a:extLst>
          </p:cNvPr>
          <p:cNvSpPr>
            <a:spLocks noGrp="1"/>
          </p:cNvSpPr>
          <p:nvPr>
            <p:ph type="sldNum" sz="quarter" idx="12"/>
          </p:nvPr>
        </p:nvSpPr>
        <p:spPr/>
        <p:txBody>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17EB4C4-228A-4E1F-93C5-D2DAEC5BD3CE}" type="slidenum">
              <a:rPr lang="en-US" smtClean="0"/>
              <a:pPr/>
              <a:t>23</a:t>
            </a:fld>
            <a:endParaRPr lang="en-US"/>
          </a:p>
        </p:txBody>
      </p:sp>
      <p:sp>
        <p:nvSpPr>
          <p:cNvPr id="13" name="TextBox 12">
            <a:extLst>
              <a:ext uri="{FF2B5EF4-FFF2-40B4-BE49-F238E27FC236}">
                <a16:creationId xmlns:a16="http://schemas.microsoft.com/office/drawing/2014/main" id="{92BA023D-1F92-4E4F-BF58-CAF88A1846E0}"/>
              </a:ext>
            </a:extLst>
          </p:cNvPr>
          <p:cNvSpPr txBox="1"/>
          <p:nvPr/>
        </p:nvSpPr>
        <p:spPr>
          <a:xfrm>
            <a:off x="602863" y="2455791"/>
            <a:ext cx="5145024" cy="3639289"/>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2000" dirty="0">
                <a:solidFill>
                  <a:srgbClr val="000000"/>
                </a:solidFill>
              </a:rPr>
              <a:t>Workgroup launched Feb. 2021 - </a:t>
            </a:r>
            <a:r>
              <a:rPr lang="en-US" sz="2000" u="sng" dirty="0">
                <a:solidFill>
                  <a:schemeClr val="accent2"/>
                </a:solidFill>
                <a:hlinkClick r:id="rId3">
                  <a:extLst>
                    <a:ext uri="{A12FA001-AC4F-418D-AE19-62706E023703}">
                      <ahyp:hlinkClr xmlns:ahyp="http://schemas.microsoft.com/office/drawing/2018/hyperlinkcolor" val="tx"/>
                    </a:ext>
                  </a:extLst>
                </a:hlinkClick>
              </a:rPr>
              <a:t>https://wballiance.com/wi-fi-6-6e-for-industrial-iot/</a:t>
            </a:r>
            <a:r>
              <a:rPr lang="en-US" sz="2000" dirty="0">
                <a:solidFill>
                  <a:schemeClr val="accent2"/>
                </a:solidFill>
              </a:rPr>
              <a:t> </a:t>
            </a:r>
          </a:p>
          <a:p>
            <a:pPr>
              <a:lnSpc>
                <a:spcPct val="90000"/>
              </a:lnSpc>
              <a:spcAft>
                <a:spcPts val="600"/>
              </a:spcAft>
            </a:pPr>
            <a:endParaRPr lang="en-US" sz="2000" dirty="0">
              <a:solidFill>
                <a:srgbClr val="000000"/>
              </a:solidFill>
            </a:endParaRPr>
          </a:p>
          <a:p>
            <a:pPr indent="-228600">
              <a:lnSpc>
                <a:spcPct val="90000"/>
              </a:lnSpc>
              <a:spcAft>
                <a:spcPts val="600"/>
              </a:spcAft>
              <a:buFont typeface="Arial" panose="020B0604020202020204" pitchFamily="34" charset="0"/>
              <a:buChar char="•"/>
            </a:pPr>
            <a:r>
              <a:rPr lang="en-US" sz="2000" dirty="0">
                <a:solidFill>
                  <a:srgbClr val="000000"/>
                </a:solidFill>
              </a:rPr>
              <a:t>Continue the IIOT work :</a:t>
            </a:r>
          </a:p>
          <a:p>
            <a:pPr indent="-228600">
              <a:lnSpc>
                <a:spcPct val="90000"/>
              </a:lnSpc>
              <a:spcAft>
                <a:spcPts val="600"/>
              </a:spcAft>
              <a:buFont typeface="Arial" panose="020B0604020202020204" pitchFamily="34" charset="0"/>
              <a:buChar char="•"/>
            </a:pPr>
            <a:r>
              <a:rPr lang="en-US" sz="2000" u="sng" dirty="0">
                <a:solidFill>
                  <a:schemeClr val="accent2"/>
                </a:solidFill>
                <a:hlinkClick r:id="rId4">
                  <a:extLst>
                    <a:ext uri="{A12FA001-AC4F-418D-AE19-62706E023703}">
                      <ahyp:hlinkClr xmlns:ahyp="http://schemas.microsoft.com/office/drawing/2018/hyperlinkcolor" val="tx"/>
                    </a:ext>
                  </a:extLst>
                </a:hlinkClick>
              </a:rPr>
              <a:t>https://wballiance.com/resource/wi-fi-6-trial-report-industrial-manufacturing/</a:t>
            </a:r>
            <a:r>
              <a:rPr lang="en-US" sz="2000" dirty="0">
                <a:solidFill>
                  <a:schemeClr val="accent2"/>
                </a:solidFill>
              </a:rPr>
              <a:t> </a:t>
            </a:r>
          </a:p>
          <a:p>
            <a:pPr indent="-228600">
              <a:lnSpc>
                <a:spcPct val="90000"/>
              </a:lnSpc>
              <a:spcAft>
                <a:spcPts val="600"/>
              </a:spcAft>
              <a:buFont typeface="Arial" panose="020B0604020202020204" pitchFamily="34" charset="0"/>
              <a:buChar char="•"/>
            </a:pPr>
            <a:r>
              <a:rPr lang="en-US" sz="2000" dirty="0">
                <a:solidFill>
                  <a:schemeClr val="accent2"/>
                </a:solidFill>
                <a:hlinkClick r:id="rId5">
                  <a:extLst>
                    <a:ext uri="{A12FA001-AC4F-418D-AE19-62706E023703}">
                      <ahyp:hlinkClr xmlns:ahyp="http://schemas.microsoft.com/office/drawing/2018/hyperlinkcolor" val="tx"/>
                    </a:ext>
                  </a:extLst>
                </a:hlinkClick>
              </a:rPr>
              <a:t>https://www.mettisgroup.com/wifi6/</a:t>
            </a:r>
            <a:r>
              <a:rPr lang="en-US" sz="2000" dirty="0">
                <a:solidFill>
                  <a:schemeClr val="accent2"/>
                </a:solidFill>
              </a:rPr>
              <a:t> </a:t>
            </a:r>
          </a:p>
        </p:txBody>
      </p:sp>
      <p:pic>
        <p:nvPicPr>
          <p:cNvPr id="3" name="Picture 2">
            <a:extLst>
              <a:ext uri="{FF2B5EF4-FFF2-40B4-BE49-F238E27FC236}">
                <a16:creationId xmlns:a16="http://schemas.microsoft.com/office/drawing/2014/main" id="{563970C0-F4A5-49DC-B018-7F8ADDC522AF}"/>
              </a:ext>
            </a:extLst>
          </p:cNvPr>
          <p:cNvPicPr>
            <a:picLocks noChangeAspect="1"/>
          </p:cNvPicPr>
          <p:nvPr/>
        </p:nvPicPr>
        <p:blipFill>
          <a:blip r:embed="rId6"/>
          <a:stretch>
            <a:fillRect/>
          </a:stretch>
        </p:blipFill>
        <p:spPr>
          <a:xfrm>
            <a:off x="6896100" y="1719263"/>
            <a:ext cx="3429000" cy="781050"/>
          </a:xfrm>
          <a:prstGeom prst="rect">
            <a:avLst/>
          </a:prstGeom>
        </p:spPr>
      </p:pic>
      <p:sp>
        <p:nvSpPr>
          <p:cNvPr id="9" name="TextBox 8">
            <a:extLst>
              <a:ext uri="{FF2B5EF4-FFF2-40B4-BE49-F238E27FC236}">
                <a16:creationId xmlns:a16="http://schemas.microsoft.com/office/drawing/2014/main" id="{B1BD61CF-F04E-4C5B-BF9B-FE615B5DE1CA}"/>
              </a:ext>
            </a:extLst>
          </p:cNvPr>
          <p:cNvSpPr txBox="1"/>
          <p:nvPr/>
        </p:nvSpPr>
        <p:spPr>
          <a:xfrm>
            <a:off x="6444115" y="2761583"/>
            <a:ext cx="5145024" cy="2911218"/>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2000" dirty="0">
                <a:solidFill>
                  <a:srgbClr val="000000"/>
                </a:solidFill>
              </a:rPr>
              <a:t>Wireless TSN WG </a:t>
            </a:r>
          </a:p>
          <a:p>
            <a:pPr indent="-228600">
              <a:lnSpc>
                <a:spcPct val="90000"/>
              </a:lnSpc>
              <a:spcAft>
                <a:spcPts val="600"/>
              </a:spcAft>
              <a:buFont typeface="Arial" panose="020B0604020202020204" pitchFamily="34" charset="0"/>
              <a:buChar char="•"/>
            </a:pPr>
            <a:r>
              <a:rPr lang="en-US" sz="2000" dirty="0">
                <a:solidFill>
                  <a:schemeClr val="accent2"/>
                </a:solidFill>
                <a:hlinkClick r:id="rId7">
                  <a:extLst>
                    <a:ext uri="{A12FA001-AC4F-418D-AE19-62706E023703}">
                      <ahyp:hlinkClr xmlns:ahyp="http://schemas.microsoft.com/office/drawing/2018/hyperlinkcolor" val="tx"/>
                    </a:ext>
                  </a:extLst>
                </a:hlinkClick>
              </a:rPr>
              <a:t>https://avnu.org/wirelessTSN/</a:t>
            </a:r>
          </a:p>
          <a:p>
            <a:pPr>
              <a:lnSpc>
                <a:spcPct val="90000"/>
              </a:lnSpc>
              <a:spcAft>
                <a:spcPts val="600"/>
              </a:spcAft>
            </a:pPr>
            <a:endParaRPr lang="en-US" sz="2000" dirty="0">
              <a:solidFill>
                <a:srgbClr val="000000"/>
              </a:solidFill>
            </a:endParaRPr>
          </a:p>
          <a:p>
            <a:pPr indent="-228600">
              <a:lnSpc>
                <a:spcPct val="90000"/>
              </a:lnSpc>
              <a:spcAft>
                <a:spcPts val="600"/>
              </a:spcAft>
              <a:buFont typeface="Arial" panose="020B0604020202020204" pitchFamily="34" charset="0"/>
              <a:buChar char="•"/>
            </a:pPr>
            <a:r>
              <a:rPr lang="en-US" sz="2000" dirty="0">
                <a:solidFill>
                  <a:srgbClr val="000000"/>
                </a:solidFill>
              </a:rPr>
              <a:t>Defining use cases, market requirements and TSN capability testing specifications</a:t>
            </a:r>
          </a:p>
          <a:p>
            <a:pPr indent="-228600">
              <a:lnSpc>
                <a:spcPct val="90000"/>
              </a:lnSpc>
              <a:spcAft>
                <a:spcPts val="600"/>
              </a:spcAft>
              <a:buFont typeface="Arial" panose="020B0604020202020204" pitchFamily="34" charset="0"/>
              <a:buChar char="•"/>
            </a:pPr>
            <a:r>
              <a:rPr lang="en-US" sz="2000" dirty="0">
                <a:solidFill>
                  <a:schemeClr val="accent2"/>
                </a:solidFill>
                <a:hlinkClick r:id="rId7">
                  <a:extLst>
                    <a:ext uri="{A12FA001-AC4F-418D-AE19-62706E023703}">
                      <ahyp:hlinkClr xmlns:ahyp="http://schemas.microsoft.com/office/drawing/2018/hyperlinkcolor" val="tx"/>
                    </a:ext>
                  </a:extLst>
                </a:hlinkClick>
              </a:rPr>
              <a:t>https://avnu.org/wireless-tsn-paper/</a:t>
            </a:r>
            <a:endParaRPr lang="en-US" sz="2000" dirty="0">
              <a:solidFill>
                <a:schemeClr val="accent2"/>
              </a:solidFill>
            </a:endParaRPr>
          </a:p>
          <a:p>
            <a:pPr indent="-228600">
              <a:lnSpc>
                <a:spcPct val="90000"/>
              </a:lnSpc>
              <a:spcAft>
                <a:spcPts val="600"/>
              </a:spcAft>
              <a:buFont typeface="Arial" panose="020B0604020202020204" pitchFamily="34" charset="0"/>
              <a:buChar char="•"/>
            </a:pPr>
            <a:endParaRPr lang="en-US" sz="2000" dirty="0">
              <a:solidFill>
                <a:srgbClr val="000000"/>
              </a:solidFill>
            </a:endParaRPr>
          </a:p>
        </p:txBody>
      </p:sp>
      <p:sp>
        <p:nvSpPr>
          <p:cNvPr id="6" name="Date Placeholder 5">
            <a:extLst>
              <a:ext uri="{FF2B5EF4-FFF2-40B4-BE49-F238E27FC236}">
                <a16:creationId xmlns:a16="http://schemas.microsoft.com/office/drawing/2014/main" id="{512A94CB-8155-4C5A-A72D-D3292CD399F7}"/>
              </a:ext>
            </a:extLst>
          </p:cNvPr>
          <p:cNvSpPr>
            <a:spLocks noGrp="1"/>
          </p:cNvSpPr>
          <p:nvPr>
            <p:ph type="dt" idx="10"/>
          </p:nvPr>
        </p:nvSpPr>
        <p:spPr/>
        <p:txBody>
          <a:bodyPr/>
          <a:lstStyle/>
          <a:p>
            <a:r>
              <a:rPr lang="en-US"/>
              <a:t>January 2022</a:t>
            </a:r>
            <a:endParaRPr lang="en-GB"/>
          </a:p>
        </p:txBody>
      </p:sp>
      <p:sp>
        <p:nvSpPr>
          <p:cNvPr id="7" name="Footer Placeholder 6">
            <a:extLst>
              <a:ext uri="{FF2B5EF4-FFF2-40B4-BE49-F238E27FC236}">
                <a16:creationId xmlns:a16="http://schemas.microsoft.com/office/drawing/2014/main" id="{90C8B8A5-3576-4C56-BAEF-60D749B342DA}"/>
              </a:ext>
            </a:extLst>
          </p:cNvPr>
          <p:cNvSpPr>
            <a:spLocks noGrp="1"/>
          </p:cNvSpPr>
          <p:nvPr>
            <p:ph type="ftr" idx="11"/>
          </p:nvPr>
        </p:nvSpPr>
        <p:spPr/>
        <p:txBody>
          <a:bodyPr/>
          <a:lstStyle/>
          <a:p>
            <a:r>
              <a:rPr lang="en-GB"/>
              <a:t>Dave Cavalcanti, Intel Corporation</a:t>
            </a:r>
          </a:p>
        </p:txBody>
      </p:sp>
    </p:spTree>
    <p:extLst>
      <p:ext uri="{BB962C8B-B14F-4D97-AF65-F5344CB8AC3E}">
        <p14:creationId xmlns:p14="http://schemas.microsoft.com/office/powerpoint/2010/main" val="8259619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1C156-19F7-49C0-BFFC-24445EF961B4}"/>
              </a:ext>
            </a:extLst>
          </p:cNvPr>
          <p:cNvSpPr>
            <a:spLocks noGrp="1"/>
          </p:cNvSpPr>
          <p:nvPr>
            <p:ph type="title"/>
          </p:nvPr>
        </p:nvSpPr>
        <p:spPr/>
        <p:txBody>
          <a:bodyPr/>
          <a:lstStyle/>
          <a:p>
            <a:r>
              <a:rPr lang="en-US"/>
              <a:t>Conclusions</a:t>
            </a:r>
          </a:p>
        </p:txBody>
      </p:sp>
      <p:sp>
        <p:nvSpPr>
          <p:cNvPr id="3" name="Content Placeholder 2">
            <a:extLst>
              <a:ext uri="{FF2B5EF4-FFF2-40B4-BE49-F238E27FC236}">
                <a16:creationId xmlns:a16="http://schemas.microsoft.com/office/drawing/2014/main" id="{98BFE759-7E47-417B-84C6-9DF91D296A1A}"/>
              </a:ext>
            </a:extLst>
          </p:cNvPr>
          <p:cNvSpPr>
            <a:spLocks noGrp="1"/>
          </p:cNvSpPr>
          <p:nvPr>
            <p:ph idx="1"/>
          </p:nvPr>
        </p:nvSpPr>
        <p:spPr>
          <a:xfrm>
            <a:off x="914401" y="1981201"/>
            <a:ext cx="10361084" cy="4543424"/>
          </a:xfrm>
        </p:spPr>
        <p:txBody>
          <a:bodyPr/>
          <a:lstStyle/>
          <a:p>
            <a:pPr>
              <a:buFont typeface="Arial" panose="020B0604020202020204" pitchFamily="34" charset="0"/>
              <a:buChar char="•"/>
            </a:pPr>
            <a:r>
              <a:rPr lang="en-US" dirty="0"/>
              <a:t>802.11 is already used as connectivity solution in enterprises/industrial networks</a:t>
            </a:r>
          </a:p>
          <a:p>
            <a:pPr>
              <a:buFont typeface="Arial" panose="020B0604020202020204" pitchFamily="34" charset="0"/>
              <a:buChar char="•"/>
            </a:pPr>
            <a:r>
              <a:rPr lang="en-US" dirty="0"/>
              <a:t>New capabilities (Wi-Fi 6/6E and TSN) are enabling support for time-sensitive applications</a:t>
            </a:r>
          </a:p>
          <a:p>
            <a:pPr lvl="1">
              <a:buFont typeface="Arial" panose="020B0604020202020204" pitchFamily="34" charset="0"/>
              <a:buChar char="•"/>
            </a:pPr>
            <a:r>
              <a:rPr lang="en-US" dirty="0"/>
              <a:t>Can meet isochronous communication requirements</a:t>
            </a:r>
          </a:p>
          <a:p>
            <a:pPr lvl="1">
              <a:buFont typeface="Arial" panose="020B0604020202020204" pitchFamily="34" charset="0"/>
              <a:buChar char="•"/>
            </a:pPr>
            <a:r>
              <a:rPr lang="en-US" dirty="0"/>
              <a:t>802.11be (Wi-Fi 7) is introducing new deterministic low latency and reliability enhancements</a:t>
            </a:r>
          </a:p>
          <a:p>
            <a:pPr lvl="1">
              <a:buFont typeface="Arial" panose="020B0604020202020204" pitchFamily="34" charset="0"/>
              <a:buChar char="•"/>
            </a:pPr>
            <a:r>
              <a:rPr lang="en-US" dirty="0"/>
              <a:t>Next generation Wi-Fi will continue improving latency/reliability/efficiency</a:t>
            </a:r>
          </a:p>
          <a:p>
            <a:pPr>
              <a:buFont typeface="Arial" panose="020B0604020202020204" pitchFamily="34" charset="0"/>
              <a:buChar char="•"/>
            </a:pPr>
            <a:r>
              <a:rPr lang="en-US" dirty="0"/>
              <a:t>Wi-Fi 6 TSN trials, testing and deployments are in progress (WBA and Avnu Alliance)</a:t>
            </a:r>
          </a:p>
        </p:txBody>
      </p:sp>
      <p:sp>
        <p:nvSpPr>
          <p:cNvPr id="4" name="Slide Number Placeholder 3">
            <a:extLst>
              <a:ext uri="{FF2B5EF4-FFF2-40B4-BE49-F238E27FC236}">
                <a16:creationId xmlns:a16="http://schemas.microsoft.com/office/drawing/2014/main" id="{08CB472A-116A-447A-9EE7-D30DA67218EC}"/>
              </a:ext>
            </a:extLst>
          </p:cNvPr>
          <p:cNvSpPr>
            <a:spLocks noGrp="1"/>
          </p:cNvSpPr>
          <p:nvPr>
            <p:ph type="sldNum" idx="12"/>
          </p:nvPr>
        </p:nvSpPr>
        <p:spPr/>
        <p:txBody>
          <a:bodyPr/>
          <a:lstStyle/>
          <a:p>
            <a:r>
              <a:rPr lang="en-GB"/>
              <a:t>Slide </a:t>
            </a:r>
            <a:fld id="{440F5867-744E-4AA6-B0ED-4C44D2DFBB7B}" type="slidenum">
              <a:rPr lang="en-GB" smtClean="0"/>
              <a:pPr/>
              <a:t>24</a:t>
            </a:fld>
            <a:endParaRPr lang="en-GB"/>
          </a:p>
        </p:txBody>
      </p:sp>
      <p:sp>
        <p:nvSpPr>
          <p:cNvPr id="5" name="Footer Placeholder 4">
            <a:extLst>
              <a:ext uri="{FF2B5EF4-FFF2-40B4-BE49-F238E27FC236}">
                <a16:creationId xmlns:a16="http://schemas.microsoft.com/office/drawing/2014/main" id="{10DBF0FF-5546-41D2-AA15-FA1AD22F4C2D}"/>
              </a:ext>
            </a:extLst>
          </p:cNvPr>
          <p:cNvSpPr>
            <a:spLocks noGrp="1"/>
          </p:cNvSpPr>
          <p:nvPr>
            <p:ph type="ftr" idx="14"/>
          </p:nvPr>
        </p:nvSpPr>
        <p:spPr/>
        <p:txBody>
          <a:bodyPr/>
          <a:lstStyle/>
          <a:p>
            <a:r>
              <a:rPr lang="en-GB"/>
              <a:t>Dave Cavalcanti, Intel Corporation</a:t>
            </a:r>
          </a:p>
        </p:txBody>
      </p:sp>
      <p:sp>
        <p:nvSpPr>
          <p:cNvPr id="6" name="Date Placeholder 5">
            <a:extLst>
              <a:ext uri="{FF2B5EF4-FFF2-40B4-BE49-F238E27FC236}">
                <a16:creationId xmlns:a16="http://schemas.microsoft.com/office/drawing/2014/main" id="{D02866B0-9F16-4DDF-AB0E-4CC2C19C3051}"/>
              </a:ext>
            </a:extLst>
          </p:cNvPr>
          <p:cNvSpPr>
            <a:spLocks noGrp="1"/>
          </p:cNvSpPr>
          <p:nvPr>
            <p:ph type="dt" idx="15"/>
          </p:nvPr>
        </p:nvSpPr>
        <p:spPr/>
        <p:txBody>
          <a:bodyPr/>
          <a:lstStyle/>
          <a:p>
            <a:r>
              <a:rPr lang="en-US"/>
              <a:t>January 2022</a:t>
            </a:r>
            <a:endParaRPr lang="en-GB"/>
          </a:p>
        </p:txBody>
      </p:sp>
    </p:spTree>
    <p:extLst>
      <p:ext uri="{BB962C8B-B14F-4D97-AF65-F5344CB8AC3E}">
        <p14:creationId xmlns:p14="http://schemas.microsoft.com/office/powerpoint/2010/main" val="4176105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8FB6EF-AC81-4291-9AE9-261839A755E1}"/>
              </a:ext>
            </a:extLst>
          </p:cNvPr>
          <p:cNvSpPr>
            <a:spLocks noGrp="1"/>
          </p:cNvSpPr>
          <p:nvPr>
            <p:ph type="title"/>
          </p:nvPr>
        </p:nvSpPr>
        <p:spPr/>
        <p:txBody>
          <a:bodyPr/>
          <a:lstStyle/>
          <a:p>
            <a:r>
              <a:rPr lang="en-US" dirty="0"/>
              <a:t>Application Classes</a:t>
            </a:r>
          </a:p>
        </p:txBody>
      </p:sp>
      <p:sp>
        <p:nvSpPr>
          <p:cNvPr id="3" name="Date Placeholder 2">
            <a:extLst>
              <a:ext uri="{FF2B5EF4-FFF2-40B4-BE49-F238E27FC236}">
                <a16:creationId xmlns:a16="http://schemas.microsoft.com/office/drawing/2014/main" id="{CAAE5F28-81C4-4B45-A9C8-76616C2E4C99}"/>
              </a:ext>
            </a:extLst>
          </p:cNvPr>
          <p:cNvSpPr>
            <a:spLocks noGrp="1"/>
          </p:cNvSpPr>
          <p:nvPr>
            <p:ph type="dt" idx="10"/>
          </p:nvPr>
        </p:nvSpPr>
        <p:spPr/>
        <p:txBody>
          <a:bodyPr/>
          <a:lstStyle/>
          <a:p>
            <a:r>
              <a:rPr lang="en-US"/>
              <a:t>January 2022</a:t>
            </a:r>
            <a:endParaRPr lang="en-GB" dirty="0"/>
          </a:p>
        </p:txBody>
      </p:sp>
      <p:sp>
        <p:nvSpPr>
          <p:cNvPr id="4" name="Footer Placeholder 3">
            <a:extLst>
              <a:ext uri="{FF2B5EF4-FFF2-40B4-BE49-F238E27FC236}">
                <a16:creationId xmlns:a16="http://schemas.microsoft.com/office/drawing/2014/main" id="{1366DB1E-38D6-42BB-96C7-9300FE7E0CA8}"/>
              </a:ext>
            </a:extLst>
          </p:cNvPr>
          <p:cNvSpPr>
            <a:spLocks noGrp="1"/>
          </p:cNvSpPr>
          <p:nvPr>
            <p:ph type="ftr" idx="11"/>
          </p:nvPr>
        </p:nvSpPr>
        <p:spPr/>
        <p:txBody>
          <a:bodyPr/>
          <a:lstStyle/>
          <a:p>
            <a:r>
              <a:rPr lang="en-GB"/>
              <a:t>Dave Cavalcanti, Intel Corporation</a:t>
            </a:r>
          </a:p>
        </p:txBody>
      </p:sp>
      <p:sp>
        <p:nvSpPr>
          <p:cNvPr id="5" name="Slide Number Placeholder 4">
            <a:extLst>
              <a:ext uri="{FF2B5EF4-FFF2-40B4-BE49-F238E27FC236}">
                <a16:creationId xmlns:a16="http://schemas.microsoft.com/office/drawing/2014/main" id="{CF73E0CC-1C4B-49B4-8968-543250FDEEED}"/>
              </a:ext>
            </a:extLst>
          </p:cNvPr>
          <p:cNvSpPr>
            <a:spLocks noGrp="1"/>
          </p:cNvSpPr>
          <p:nvPr>
            <p:ph type="sldNum" idx="12"/>
          </p:nvPr>
        </p:nvSpPr>
        <p:spPr/>
        <p:txBody>
          <a:bodyPr/>
          <a:lstStyle/>
          <a:p>
            <a:r>
              <a:rPr lang="en-GB"/>
              <a:t>Slide </a:t>
            </a:r>
            <a:fld id="{06B781AF-4CCF-49B0-A572-DE54FBE5D942}" type="slidenum">
              <a:rPr lang="en-GB" smtClean="0"/>
              <a:pPr/>
              <a:t>3</a:t>
            </a:fld>
            <a:endParaRPr lang="en-GB"/>
          </a:p>
        </p:txBody>
      </p:sp>
      <p:sp>
        <p:nvSpPr>
          <p:cNvPr id="6" name="Rounded Rectangle 3">
            <a:extLst>
              <a:ext uri="{FF2B5EF4-FFF2-40B4-BE49-F238E27FC236}">
                <a16:creationId xmlns:a16="http://schemas.microsoft.com/office/drawing/2014/main" id="{DF65D2EC-2276-4918-BC54-1FF55B75B99C}"/>
              </a:ext>
            </a:extLst>
          </p:cNvPr>
          <p:cNvSpPr/>
          <p:nvPr/>
        </p:nvSpPr>
        <p:spPr>
          <a:xfrm>
            <a:off x="986697" y="2153157"/>
            <a:ext cx="2527404" cy="895627"/>
          </a:xfrm>
          <a:prstGeom prst="round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67" dirty="0"/>
              <a:t>Monitoring &amp; Analytics</a:t>
            </a:r>
          </a:p>
        </p:txBody>
      </p:sp>
      <p:sp>
        <p:nvSpPr>
          <p:cNvPr id="7" name="Rounded Rectangle 6">
            <a:extLst>
              <a:ext uri="{FF2B5EF4-FFF2-40B4-BE49-F238E27FC236}">
                <a16:creationId xmlns:a16="http://schemas.microsoft.com/office/drawing/2014/main" id="{65DDFB91-F636-4BE3-84B7-3D015EF4E4D9}"/>
              </a:ext>
            </a:extLst>
          </p:cNvPr>
          <p:cNvSpPr/>
          <p:nvPr/>
        </p:nvSpPr>
        <p:spPr>
          <a:xfrm>
            <a:off x="6318308" y="2153157"/>
            <a:ext cx="2456200" cy="862303"/>
          </a:xfrm>
          <a:prstGeom prst="round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67" dirty="0"/>
              <a:t>Closed-loop Control Systems</a:t>
            </a:r>
          </a:p>
        </p:txBody>
      </p:sp>
      <p:sp>
        <p:nvSpPr>
          <p:cNvPr id="8" name="Rounded Rectangle 8">
            <a:extLst>
              <a:ext uri="{FF2B5EF4-FFF2-40B4-BE49-F238E27FC236}">
                <a16:creationId xmlns:a16="http://schemas.microsoft.com/office/drawing/2014/main" id="{7260486C-5B0C-4FD7-B19D-AD37B31E9DE7}"/>
              </a:ext>
            </a:extLst>
          </p:cNvPr>
          <p:cNvSpPr/>
          <p:nvPr/>
        </p:nvSpPr>
        <p:spPr>
          <a:xfrm>
            <a:off x="9163137" y="2153157"/>
            <a:ext cx="2509993" cy="862303"/>
          </a:xfrm>
          <a:prstGeom prst="round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67" dirty="0"/>
              <a:t>Autonomous &amp; Mobile Robots</a:t>
            </a:r>
          </a:p>
        </p:txBody>
      </p:sp>
      <p:sp>
        <p:nvSpPr>
          <p:cNvPr id="9" name="Rounded Rectangle 16">
            <a:extLst>
              <a:ext uri="{FF2B5EF4-FFF2-40B4-BE49-F238E27FC236}">
                <a16:creationId xmlns:a16="http://schemas.microsoft.com/office/drawing/2014/main" id="{F2B6D034-B433-48EF-B052-AF3A09CC269E}"/>
              </a:ext>
            </a:extLst>
          </p:cNvPr>
          <p:cNvSpPr/>
          <p:nvPr/>
        </p:nvSpPr>
        <p:spPr>
          <a:xfrm>
            <a:off x="3814332" y="2153157"/>
            <a:ext cx="2203744" cy="878964"/>
          </a:xfrm>
          <a:prstGeom prst="round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67" dirty="0"/>
              <a:t>Connected Workers</a:t>
            </a:r>
          </a:p>
        </p:txBody>
      </p:sp>
      <p:sp>
        <p:nvSpPr>
          <p:cNvPr id="14" name="Rectangle 13">
            <a:extLst>
              <a:ext uri="{FF2B5EF4-FFF2-40B4-BE49-F238E27FC236}">
                <a16:creationId xmlns:a16="http://schemas.microsoft.com/office/drawing/2014/main" id="{26B4AE30-6F0D-412C-998F-9568F42FE435}"/>
              </a:ext>
            </a:extLst>
          </p:cNvPr>
          <p:cNvSpPr/>
          <p:nvPr/>
        </p:nvSpPr>
        <p:spPr>
          <a:xfrm>
            <a:off x="960371" y="4948150"/>
            <a:ext cx="2628576" cy="49616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600"/>
              </a:spcBef>
            </a:pPr>
            <a:r>
              <a:rPr lang="en-US" dirty="0">
                <a:solidFill>
                  <a:schemeClr val="tx2"/>
                </a:solidFill>
              </a:rPr>
              <a:t>Delay-Tolerant</a:t>
            </a:r>
          </a:p>
        </p:txBody>
      </p:sp>
      <p:sp>
        <p:nvSpPr>
          <p:cNvPr id="15" name="Rectangle 14">
            <a:extLst>
              <a:ext uri="{FF2B5EF4-FFF2-40B4-BE49-F238E27FC236}">
                <a16:creationId xmlns:a16="http://schemas.microsoft.com/office/drawing/2014/main" id="{64DBD666-7922-4D30-844A-29ADFE4ABA00}"/>
              </a:ext>
            </a:extLst>
          </p:cNvPr>
          <p:cNvSpPr/>
          <p:nvPr/>
        </p:nvSpPr>
        <p:spPr>
          <a:xfrm>
            <a:off x="6578297" y="5053168"/>
            <a:ext cx="4825091" cy="52799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600"/>
              </a:spcBef>
            </a:pPr>
            <a:r>
              <a:rPr lang="en-US" dirty="0">
                <a:solidFill>
                  <a:schemeClr val="tx2"/>
                </a:solidFill>
              </a:rPr>
              <a:t>Time/Safety-Critical </a:t>
            </a:r>
          </a:p>
          <a:p>
            <a:pPr algn="ctr">
              <a:spcBef>
                <a:spcPts val="600"/>
              </a:spcBef>
            </a:pPr>
            <a:r>
              <a:rPr lang="en-US" dirty="0">
                <a:solidFill>
                  <a:schemeClr val="tx2"/>
                </a:solidFill>
              </a:rPr>
              <a:t>(Hard Real-Time &amp; Isochronous)</a:t>
            </a:r>
          </a:p>
        </p:txBody>
      </p:sp>
      <p:sp>
        <p:nvSpPr>
          <p:cNvPr id="16" name="Rectangle 15">
            <a:extLst>
              <a:ext uri="{FF2B5EF4-FFF2-40B4-BE49-F238E27FC236}">
                <a16:creationId xmlns:a16="http://schemas.microsoft.com/office/drawing/2014/main" id="{02C0939E-4D04-4E66-90AF-1F29029C5191}"/>
              </a:ext>
            </a:extLst>
          </p:cNvPr>
          <p:cNvSpPr/>
          <p:nvPr/>
        </p:nvSpPr>
        <p:spPr>
          <a:xfrm>
            <a:off x="4000078" y="4948150"/>
            <a:ext cx="2032144" cy="73803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600"/>
              </a:spcBef>
            </a:pPr>
            <a:r>
              <a:rPr lang="en-US" dirty="0">
                <a:solidFill>
                  <a:schemeClr val="tx2"/>
                </a:solidFill>
              </a:rPr>
              <a:t>Soft or Firm Real-Time</a:t>
            </a:r>
          </a:p>
        </p:txBody>
      </p:sp>
      <p:sp>
        <p:nvSpPr>
          <p:cNvPr id="17" name="Rounded Rectangle 4">
            <a:extLst>
              <a:ext uri="{FF2B5EF4-FFF2-40B4-BE49-F238E27FC236}">
                <a16:creationId xmlns:a16="http://schemas.microsoft.com/office/drawing/2014/main" id="{6DF20D23-0BAB-4D83-B8D9-DA09961766D8}"/>
              </a:ext>
            </a:extLst>
          </p:cNvPr>
          <p:cNvSpPr/>
          <p:nvPr/>
        </p:nvSpPr>
        <p:spPr>
          <a:xfrm>
            <a:off x="1098410" y="4716379"/>
            <a:ext cx="2301816" cy="1155032"/>
          </a:xfrm>
          <a:prstGeom prst="roundRect">
            <a:avLst/>
          </a:prstGeom>
          <a:no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8" name="Rounded Rectangle 36">
            <a:extLst>
              <a:ext uri="{FF2B5EF4-FFF2-40B4-BE49-F238E27FC236}">
                <a16:creationId xmlns:a16="http://schemas.microsoft.com/office/drawing/2014/main" id="{0621AA82-F33F-49D9-B3ED-164A4B55D15B}"/>
              </a:ext>
            </a:extLst>
          </p:cNvPr>
          <p:cNvSpPr/>
          <p:nvPr/>
        </p:nvSpPr>
        <p:spPr>
          <a:xfrm>
            <a:off x="4000078" y="4716379"/>
            <a:ext cx="2167088" cy="1155032"/>
          </a:xfrm>
          <a:prstGeom prst="roundRect">
            <a:avLst/>
          </a:prstGeom>
          <a:no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9" name="Rounded Rectangle 37">
            <a:extLst>
              <a:ext uri="{FF2B5EF4-FFF2-40B4-BE49-F238E27FC236}">
                <a16:creationId xmlns:a16="http://schemas.microsoft.com/office/drawing/2014/main" id="{5842CDF5-0906-461B-AD73-B963A690EC89}"/>
              </a:ext>
            </a:extLst>
          </p:cNvPr>
          <p:cNvSpPr/>
          <p:nvPr/>
        </p:nvSpPr>
        <p:spPr>
          <a:xfrm>
            <a:off x="6578297" y="4716379"/>
            <a:ext cx="5169680" cy="1155032"/>
          </a:xfrm>
          <a:prstGeom prst="roundRect">
            <a:avLst/>
          </a:prstGeom>
          <a:no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20" name="Picture 19" descr="5G_Landingpage_Images-HERO-R4_V1-AS_Industrial2_1920x1080.png">
            <a:extLst>
              <a:ext uri="{FF2B5EF4-FFF2-40B4-BE49-F238E27FC236}">
                <a16:creationId xmlns:a16="http://schemas.microsoft.com/office/drawing/2014/main" id="{F0FF1857-AC83-489F-87DD-9BA84403F21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498167" y="3131876"/>
            <a:ext cx="2294997" cy="1292985"/>
          </a:xfrm>
          <a:prstGeom prst="rect">
            <a:avLst/>
          </a:prstGeom>
        </p:spPr>
      </p:pic>
      <p:pic>
        <p:nvPicPr>
          <p:cNvPr id="22" name="Picture 21">
            <a:extLst>
              <a:ext uri="{FF2B5EF4-FFF2-40B4-BE49-F238E27FC236}">
                <a16:creationId xmlns:a16="http://schemas.microsoft.com/office/drawing/2014/main" id="{84A3ABDA-5681-4DB9-85EE-1FE8D4E664AF}"/>
              </a:ext>
            </a:extLst>
          </p:cNvPr>
          <p:cNvPicPr>
            <a:picLocks noChangeAspect="1"/>
          </p:cNvPicPr>
          <p:nvPr/>
        </p:nvPicPr>
        <p:blipFill>
          <a:blip r:embed="rId3"/>
          <a:stretch>
            <a:fillRect/>
          </a:stretch>
        </p:blipFill>
        <p:spPr>
          <a:xfrm>
            <a:off x="9163137" y="3137253"/>
            <a:ext cx="2298640" cy="1292985"/>
          </a:xfrm>
          <a:prstGeom prst="rect">
            <a:avLst/>
          </a:prstGeom>
        </p:spPr>
      </p:pic>
      <p:pic>
        <p:nvPicPr>
          <p:cNvPr id="3074" name="Picture 2" descr="What is AI">
            <a:extLst>
              <a:ext uri="{FF2B5EF4-FFF2-40B4-BE49-F238E27FC236}">
                <a16:creationId xmlns:a16="http://schemas.microsoft.com/office/drawing/2014/main" id="{08B57D4D-5A51-4A23-9BF4-1FDB2A3855F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00841" y="3137473"/>
            <a:ext cx="2365562" cy="133062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Woman in Glasses Standing Near a Display">
            <a:extLst>
              <a:ext uri="{FF2B5EF4-FFF2-40B4-BE49-F238E27FC236}">
                <a16:creationId xmlns:a16="http://schemas.microsoft.com/office/drawing/2014/main" id="{19DC0717-A16A-4DAD-9065-B67EDBA5F05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99729" y="3154133"/>
            <a:ext cx="2301816" cy="12947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44057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7CF1F-7BC2-4DB5-9212-65242F3D9415}"/>
              </a:ext>
            </a:extLst>
          </p:cNvPr>
          <p:cNvSpPr>
            <a:spLocks noGrp="1"/>
          </p:cNvSpPr>
          <p:nvPr>
            <p:ph type="title"/>
          </p:nvPr>
        </p:nvSpPr>
        <p:spPr/>
        <p:txBody>
          <a:bodyPr/>
          <a:lstStyle/>
          <a:p>
            <a:r>
              <a:rPr lang="en-US" dirty="0"/>
              <a:t>Time synchronization and timeliness requirements for Isochronous applications</a:t>
            </a:r>
          </a:p>
        </p:txBody>
      </p:sp>
      <p:pic>
        <p:nvPicPr>
          <p:cNvPr id="3" name="Picture 2">
            <a:extLst>
              <a:ext uri="{FF2B5EF4-FFF2-40B4-BE49-F238E27FC236}">
                <a16:creationId xmlns:a16="http://schemas.microsoft.com/office/drawing/2014/main" id="{5C506004-DB58-4DBE-ACD3-A9EA9FD79B78}"/>
              </a:ext>
            </a:extLst>
          </p:cNvPr>
          <p:cNvPicPr>
            <a:picLocks noChangeAspect="1"/>
          </p:cNvPicPr>
          <p:nvPr/>
        </p:nvPicPr>
        <p:blipFill>
          <a:blip r:embed="rId3"/>
          <a:stretch>
            <a:fillRect/>
          </a:stretch>
        </p:blipFill>
        <p:spPr>
          <a:xfrm>
            <a:off x="6256148" y="3015480"/>
            <a:ext cx="4363959" cy="2577070"/>
          </a:xfrm>
          <a:prstGeom prst="rect">
            <a:avLst/>
          </a:prstGeom>
        </p:spPr>
      </p:pic>
      <p:sp>
        <p:nvSpPr>
          <p:cNvPr id="4" name="TextBox 3">
            <a:extLst>
              <a:ext uri="{FF2B5EF4-FFF2-40B4-BE49-F238E27FC236}">
                <a16:creationId xmlns:a16="http://schemas.microsoft.com/office/drawing/2014/main" id="{54188D5C-8D00-499F-85C3-78755B2D96EB}"/>
              </a:ext>
            </a:extLst>
          </p:cNvPr>
          <p:cNvSpPr txBox="1"/>
          <p:nvPr/>
        </p:nvSpPr>
        <p:spPr>
          <a:xfrm>
            <a:off x="2196844" y="5196469"/>
            <a:ext cx="3928094" cy="296428"/>
          </a:xfrm>
          <a:prstGeom prst="rect">
            <a:avLst/>
          </a:prstGeom>
          <a:noFill/>
        </p:spPr>
        <p:txBody>
          <a:bodyPr wrap="square" rtlCol="0">
            <a:spAutoFit/>
          </a:bodyPr>
          <a:lstStyle/>
          <a:p>
            <a:r>
              <a:rPr lang="en-US" sz="1467" b="1" dirty="0">
                <a:solidFill>
                  <a:schemeClr val="tx2"/>
                </a:solidFill>
              </a:rPr>
              <a:t>Isochronous Industrial Control</a:t>
            </a:r>
          </a:p>
        </p:txBody>
      </p:sp>
      <p:grpSp>
        <p:nvGrpSpPr>
          <p:cNvPr id="5" name="Group 4">
            <a:extLst>
              <a:ext uri="{FF2B5EF4-FFF2-40B4-BE49-F238E27FC236}">
                <a16:creationId xmlns:a16="http://schemas.microsoft.com/office/drawing/2014/main" id="{E334D0B4-1CFE-4365-A849-F73065AC9252}"/>
              </a:ext>
            </a:extLst>
          </p:cNvPr>
          <p:cNvGrpSpPr/>
          <p:nvPr/>
        </p:nvGrpSpPr>
        <p:grpSpPr>
          <a:xfrm>
            <a:off x="2085025" y="3432714"/>
            <a:ext cx="3176009" cy="1711990"/>
            <a:chOff x="879597" y="1748667"/>
            <a:chExt cx="3782594" cy="1837816"/>
          </a:xfrm>
        </p:grpSpPr>
        <p:pic>
          <p:nvPicPr>
            <p:cNvPr id="6" name="Picture 5">
              <a:extLst>
                <a:ext uri="{FF2B5EF4-FFF2-40B4-BE49-F238E27FC236}">
                  <a16:creationId xmlns:a16="http://schemas.microsoft.com/office/drawing/2014/main" id="{444EAF9D-4BCA-4FB4-9C05-388F91EDEC55}"/>
                </a:ext>
              </a:extLst>
            </p:cNvPr>
            <p:cNvPicPr>
              <a:picLocks noChangeAspect="1"/>
            </p:cNvPicPr>
            <p:nvPr/>
          </p:nvPicPr>
          <p:blipFill>
            <a:blip r:embed="rId4"/>
            <a:stretch>
              <a:fillRect/>
            </a:stretch>
          </p:blipFill>
          <p:spPr>
            <a:xfrm>
              <a:off x="3349723" y="3051015"/>
              <a:ext cx="535468" cy="535468"/>
            </a:xfrm>
            <a:prstGeom prst="rect">
              <a:avLst/>
            </a:prstGeom>
          </p:spPr>
        </p:pic>
        <p:pic>
          <p:nvPicPr>
            <p:cNvPr id="7" name="Picture 6">
              <a:extLst>
                <a:ext uri="{FF2B5EF4-FFF2-40B4-BE49-F238E27FC236}">
                  <a16:creationId xmlns:a16="http://schemas.microsoft.com/office/drawing/2014/main" id="{4E9B71CB-C1E7-4A5A-B5AE-A2733DB0B3D7}"/>
                </a:ext>
              </a:extLst>
            </p:cNvPr>
            <p:cNvPicPr>
              <a:picLocks noChangeAspect="1"/>
            </p:cNvPicPr>
            <p:nvPr/>
          </p:nvPicPr>
          <p:blipFill>
            <a:blip r:embed="rId5"/>
            <a:stretch>
              <a:fillRect/>
            </a:stretch>
          </p:blipFill>
          <p:spPr>
            <a:xfrm>
              <a:off x="2371082" y="2094124"/>
              <a:ext cx="531212" cy="389285"/>
            </a:xfrm>
            <a:prstGeom prst="rect">
              <a:avLst/>
            </a:prstGeom>
          </p:spPr>
        </p:pic>
        <p:pic>
          <p:nvPicPr>
            <p:cNvPr id="8" name="Picture 7">
              <a:extLst>
                <a:ext uri="{FF2B5EF4-FFF2-40B4-BE49-F238E27FC236}">
                  <a16:creationId xmlns:a16="http://schemas.microsoft.com/office/drawing/2014/main" id="{D291CA5F-8327-4548-B7E6-4D8C5E42147F}"/>
                </a:ext>
              </a:extLst>
            </p:cNvPr>
            <p:cNvPicPr>
              <a:picLocks noChangeAspect="1"/>
            </p:cNvPicPr>
            <p:nvPr/>
          </p:nvPicPr>
          <p:blipFill>
            <a:blip r:embed="rId6"/>
            <a:stretch>
              <a:fillRect/>
            </a:stretch>
          </p:blipFill>
          <p:spPr>
            <a:xfrm>
              <a:off x="1558711" y="3065850"/>
              <a:ext cx="600075" cy="400050"/>
            </a:xfrm>
            <a:prstGeom prst="rect">
              <a:avLst/>
            </a:prstGeom>
          </p:spPr>
        </p:pic>
        <p:cxnSp>
          <p:nvCxnSpPr>
            <p:cNvPr id="9" name="Connector: Elbow 8">
              <a:extLst>
                <a:ext uri="{FF2B5EF4-FFF2-40B4-BE49-F238E27FC236}">
                  <a16:creationId xmlns:a16="http://schemas.microsoft.com/office/drawing/2014/main" id="{1B59471C-4074-4499-A9F2-F8929910AF79}"/>
                </a:ext>
              </a:extLst>
            </p:cNvPr>
            <p:cNvCxnSpPr>
              <a:cxnSpLocks/>
            </p:cNvCxnSpPr>
            <p:nvPr/>
          </p:nvCxnSpPr>
          <p:spPr>
            <a:xfrm rot="5400000" flipH="1" flipV="1">
              <a:off x="1622361" y="2421142"/>
              <a:ext cx="777083" cy="512333"/>
            </a:xfrm>
            <a:prstGeom prst="bentConnector2">
              <a:avLst/>
            </a:prstGeom>
            <a:noFill/>
            <a:ln w="254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10" name="Connector: Elbow 9">
              <a:extLst>
                <a:ext uri="{FF2B5EF4-FFF2-40B4-BE49-F238E27FC236}">
                  <a16:creationId xmlns:a16="http://schemas.microsoft.com/office/drawing/2014/main" id="{1BFEDB55-162D-454C-AB19-103829B1B38D}"/>
                </a:ext>
              </a:extLst>
            </p:cNvPr>
            <p:cNvCxnSpPr/>
            <p:nvPr/>
          </p:nvCxnSpPr>
          <p:spPr>
            <a:xfrm rot="16200000" flipH="1">
              <a:off x="2877307" y="2470542"/>
              <a:ext cx="777084" cy="413531"/>
            </a:xfrm>
            <a:prstGeom prst="bentConnector3">
              <a:avLst>
                <a:gd name="adj1" fmla="val -1347"/>
              </a:avLst>
            </a:prstGeom>
            <a:noFill/>
            <a:ln w="254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11" name="TextBox 10">
              <a:extLst>
                <a:ext uri="{FF2B5EF4-FFF2-40B4-BE49-F238E27FC236}">
                  <a16:creationId xmlns:a16="http://schemas.microsoft.com/office/drawing/2014/main" id="{54E50057-7F67-4FB7-9C20-D15102382918}"/>
                </a:ext>
              </a:extLst>
            </p:cNvPr>
            <p:cNvSpPr txBox="1"/>
            <p:nvPr/>
          </p:nvSpPr>
          <p:spPr>
            <a:xfrm>
              <a:off x="879597" y="2542689"/>
              <a:ext cx="901999" cy="24622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0" marR="0" indent="0" algn="l" defTabSz="2438338" rtl="0" fontAlgn="auto" latinLnBrk="0" hangingPunct="0">
                <a:lnSpc>
                  <a:spcPct val="100000"/>
                </a:lnSpc>
                <a:spcBef>
                  <a:spcPts val="0"/>
                </a:spcBef>
                <a:spcAft>
                  <a:spcPts val="0"/>
                </a:spcAft>
                <a:buClrTx/>
                <a:buSzTx/>
                <a:buFontTx/>
                <a:buNone/>
                <a:tabLst/>
              </a:pPr>
              <a:r>
                <a:rPr kumimoji="0" lang="en-US" sz="1600" b="0" i="0" u="none" strike="noStrike" cap="none" spc="0" normalizeH="0" baseline="0" dirty="0">
                  <a:ln>
                    <a:noFill/>
                  </a:ln>
                  <a:solidFill>
                    <a:schemeClr val="tx2"/>
                  </a:solidFill>
                  <a:effectLst/>
                  <a:uFillTx/>
                  <a:latin typeface="+mn-lt"/>
                  <a:ea typeface="+mn-ea"/>
                  <a:cs typeface="+mn-cs"/>
                  <a:sym typeface="Helvetica Neue"/>
                </a:rPr>
                <a:t>Sensing </a:t>
              </a:r>
            </a:p>
          </p:txBody>
        </p:sp>
        <p:sp>
          <p:nvSpPr>
            <p:cNvPr id="12" name="TextBox 11">
              <a:extLst>
                <a:ext uri="{FF2B5EF4-FFF2-40B4-BE49-F238E27FC236}">
                  <a16:creationId xmlns:a16="http://schemas.microsoft.com/office/drawing/2014/main" id="{D5AA77AD-CD45-496D-BCC7-930164B1FF86}"/>
                </a:ext>
              </a:extLst>
            </p:cNvPr>
            <p:cNvSpPr txBox="1"/>
            <p:nvPr/>
          </p:nvSpPr>
          <p:spPr>
            <a:xfrm>
              <a:off x="3679373" y="2465778"/>
              <a:ext cx="982818" cy="24622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0" marR="0" indent="0" algn="l" defTabSz="2438338" rtl="0" fontAlgn="auto" latinLnBrk="0" hangingPunct="0">
                <a:lnSpc>
                  <a:spcPct val="100000"/>
                </a:lnSpc>
                <a:spcBef>
                  <a:spcPts val="0"/>
                </a:spcBef>
                <a:spcAft>
                  <a:spcPts val="0"/>
                </a:spcAft>
                <a:buClrTx/>
                <a:buSzTx/>
                <a:buFontTx/>
                <a:buNone/>
                <a:tabLst/>
              </a:pPr>
              <a:r>
                <a:rPr kumimoji="0" lang="en-US" sz="1600" b="0" i="0" u="none" strike="noStrike" cap="none" spc="0" normalizeH="0" baseline="0" dirty="0">
                  <a:ln>
                    <a:noFill/>
                  </a:ln>
                  <a:solidFill>
                    <a:schemeClr val="tx2"/>
                  </a:solidFill>
                  <a:effectLst/>
                  <a:uFillTx/>
                  <a:latin typeface="+mn-lt"/>
                  <a:ea typeface="+mn-ea"/>
                  <a:cs typeface="+mn-cs"/>
                  <a:sym typeface="Helvetica Neue"/>
                </a:rPr>
                <a:t>Actuation</a:t>
              </a:r>
            </a:p>
          </p:txBody>
        </p:sp>
        <p:sp>
          <p:nvSpPr>
            <p:cNvPr id="13" name="TextBox 12">
              <a:extLst>
                <a:ext uri="{FF2B5EF4-FFF2-40B4-BE49-F238E27FC236}">
                  <a16:creationId xmlns:a16="http://schemas.microsoft.com/office/drawing/2014/main" id="{611C7FC2-7183-46B6-8239-59F2D2964507}"/>
                </a:ext>
              </a:extLst>
            </p:cNvPr>
            <p:cNvSpPr txBox="1"/>
            <p:nvPr/>
          </p:nvSpPr>
          <p:spPr>
            <a:xfrm>
              <a:off x="2234970" y="1748667"/>
              <a:ext cx="982818" cy="24622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0" marR="0" indent="0" algn="l" defTabSz="2438338" rtl="0" fontAlgn="auto" latinLnBrk="0" hangingPunct="0">
                <a:lnSpc>
                  <a:spcPct val="100000"/>
                </a:lnSpc>
                <a:spcBef>
                  <a:spcPts val="0"/>
                </a:spcBef>
                <a:spcAft>
                  <a:spcPts val="0"/>
                </a:spcAft>
                <a:buClrTx/>
                <a:buSzTx/>
                <a:buFontTx/>
                <a:buNone/>
                <a:tabLst/>
              </a:pPr>
              <a:r>
                <a:rPr kumimoji="0" lang="en-US" sz="1600" b="0" i="0" u="none" strike="noStrike" cap="none" spc="0" normalizeH="0" baseline="0" dirty="0">
                  <a:ln>
                    <a:noFill/>
                  </a:ln>
                  <a:solidFill>
                    <a:schemeClr val="tx2"/>
                  </a:solidFill>
                  <a:effectLst/>
                  <a:uFillTx/>
                  <a:latin typeface="+mn-lt"/>
                  <a:ea typeface="+mn-ea"/>
                  <a:cs typeface="+mn-cs"/>
                  <a:sym typeface="Helvetica Neue"/>
                </a:rPr>
                <a:t>Control</a:t>
              </a:r>
            </a:p>
          </p:txBody>
        </p:sp>
        <p:pic>
          <p:nvPicPr>
            <p:cNvPr id="14" name="Picture 13">
              <a:extLst>
                <a:ext uri="{FF2B5EF4-FFF2-40B4-BE49-F238E27FC236}">
                  <a16:creationId xmlns:a16="http://schemas.microsoft.com/office/drawing/2014/main" id="{38202750-476A-4391-AD0B-9C9BA83C2147}"/>
                </a:ext>
              </a:extLst>
            </p:cNvPr>
            <p:cNvPicPr>
              <a:picLocks noChangeAspect="1"/>
            </p:cNvPicPr>
            <p:nvPr/>
          </p:nvPicPr>
          <p:blipFill>
            <a:blip r:embed="rId7"/>
            <a:stretch>
              <a:fillRect/>
            </a:stretch>
          </p:blipFill>
          <p:spPr>
            <a:xfrm>
              <a:off x="1372962" y="2994554"/>
              <a:ext cx="271185" cy="142591"/>
            </a:xfrm>
            <a:prstGeom prst="rect">
              <a:avLst/>
            </a:prstGeom>
          </p:spPr>
        </p:pic>
        <p:pic>
          <p:nvPicPr>
            <p:cNvPr id="15" name="Picture 14">
              <a:extLst>
                <a:ext uri="{FF2B5EF4-FFF2-40B4-BE49-F238E27FC236}">
                  <a16:creationId xmlns:a16="http://schemas.microsoft.com/office/drawing/2014/main" id="{238BA1B9-7B4D-4C9F-A9DE-3170FDA9FF61}"/>
                </a:ext>
              </a:extLst>
            </p:cNvPr>
            <p:cNvPicPr>
              <a:picLocks noChangeAspect="1"/>
            </p:cNvPicPr>
            <p:nvPr/>
          </p:nvPicPr>
          <p:blipFill>
            <a:blip r:embed="rId7"/>
            <a:stretch>
              <a:fillRect/>
            </a:stretch>
          </p:blipFill>
          <p:spPr>
            <a:xfrm>
              <a:off x="2078700" y="1956422"/>
              <a:ext cx="271185" cy="142591"/>
            </a:xfrm>
            <a:prstGeom prst="rect">
              <a:avLst/>
            </a:prstGeom>
          </p:spPr>
        </p:pic>
        <p:pic>
          <p:nvPicPr>
            <p:cNvPr id="16" name="Picture 15">
              <a:extLst>
                <a:ext uri="{FF2B5EF4-FFF2-40B4-BE49-F238E27FC236}">
                  <a16:creationId xmlns:a16="http://schemas.microsoft.com/office/drawing/2014/main" id="{99CBE8D5-47DA-49D6-8F5B-AAE20998BE34}"/>
                </a:ext>
              </a:extLst>
            </p:cNvPr>
            <p:cNvPicPr>
              <a:picLocks noChangeAspect="1"/>
            </p:cNvPicPr>
            <p:nvPr/>
          </p:nvPicPr>
          <p:blipFill>
            <a:blip r:embed="rId7"/>
            <a:stretch>
              <a:fillRect/>
            </a:stretch>
          </p:blipFill>
          <p:spPr>
            <a:xfrm>
              <a:off x="3493811" y="2851963"/>
              <a:ext cx="271185" cy="142591"/>
            </a:xfrm>
            <a:prstGeom prst="rect">
              <a:avLst/>
            </a:prstGeom>
          </p:spPr>
        </p:pic>
      </p:grpSp>
      <p:sp>
        <p:nvSpPr>
          <p:cNvPr id="127" name="TextBox 126">
            <a:extLst>
              <a:ext uri="{FF2B5EF4-FFF2-40B4-BE49-F238E27FC236}">
                <a16:creationId xmlns:a16="http://schemas.microsoft.com/office/drawing/2014/main" id="{40044BE8-0678-4A29-BCA0-55C5EBFC4D01}"/>
              </a:ext>
            </a:extLst>
          </p:cNvPr>
          <p:cNvSpPr txBox="1"/>
          <p:nvPr/>
        </p:nvSpPr>
        <p:spPr>
          <a:xfrm>
            <a:off x="1241637" y="5504876"/>
            <a:ext cx="3928095" cy="707886"/>
          </a:xfrm>
          <a:prstGeom prst="rect">
            <a:avLst/>
          </a:prstGeom>
          <a:noFill/>
        </p:spPr>
        <p:txBody>
          <a:bodyPr wrap="square">
            <a:spAutoFit/>
          </a:bodyPr>
          <a:lstStyle/>
          <a:p>
            <a:pPr marL="0" marR="0" indent="0" algn="ctr" defTabSz="2438338" rtl="0" fontAlgn="auto" latinLnBrk="0" hangingPunct="0">
              <a:lnSpc>
                <a:spcPct val="100000"/>
              </a:lnSpc>
              <a:spcBef>
                <a:spcPts val="0"/>
              </a:spcBef>
              <a:spcAft>
                <a:spcPts val="0"/>
              </a:spcAft>
              <a:buClrTx/>
              <a:buSzTx/>
              <a:buFontTx/>
              <a:buNone/>
              <a:tabLst/>
            </a:pPr>
            <a:r>
              <a:rPr kumimoji="0" lang="en-US" sz="2000" b="0" i="0" u="none" strike="noStrike" cap="none" spc="0" normalizeH="0" baseline="0" dirty="0">
                <a:ln>
                  <a:noFill/>
                </a:ln>
                <a:solidFill>
                  <a:schemeClr val="tx2"/>
                </a:solidFill>
                <a:effectLst/>
                <a:uFillTx/>
                <a:latin typeface="+mn-lt"/>
                <a:ea typeface="+mn-ea"/>
                <a:cs typeface="+mn-cs"/>
                <a:sym typeface="Helvetica Neue"/>
              </a:rPr>
              <a:t>Applications need trusted time with quantified accuracy</a:t>
            </a:r>
          </a:p>
        </p:txBody>
      </p:sp>
      <p:sp>
        <p:nvSpPr>
          <p:cNvPr id="128" name="TextBox 127">
            <a:extLst>
              <a:ext uri="{FF2B5EF4-FFF2-40B4-BE49-F238E27FC236}">
                <a16:creationId xmlns:a16="http://schemas.microsoft.com/office/drawing/2014/main" id="{0634161C-CE9E-44D6-A8E2-00A66C7B29DB}"/>
              </a:ext>
            </a:extLst>
          </p:cNvPr>
          <p:cNvSpPr txBox="1"/>
          <p:nvPr/>
        </p:nvSpPr>
        <p:spPr>
          <a:xfrm>
            <a:off x="6585517" y="5676379"/>
            <a:ext cx="4034590" cy="61555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0" marR="0" indent="0" algn="l" defTabSz="2438338" rtl="0" fontAlgn="auto" latinLnBrk="0" hangingPunct="0">
              <a:lnSpc>
                <a:spcPct val="100000"/>
              </a:lnSpc>
              <a:spcBef>
                <a:spcPts val="0"/>
              </a:spcBef>
              <a:spcAft>
                <a:spcPts val="0"/>
              </a:spcAft>
              <a:buClrTx/>
              <a:buSzTx/>
              <a:buFontTx/>
              <a:buNone/>
              <a:tabLst/>
            </a:pPr>
            <a:r>
              <a:rPr kumimoji="0" lang="en-US" sz="2000" b="0" i="0" u="none" strike="noStrike" cap="none" spc="0" normalizeH="0" baseline="0" dirty="0">
                <a:ln>
                  <a:noFill/>
                </a:ln>
                <a:solidFill>
                  <a:schemeClr val="tx2"/>
                </a:solidFill>
                <a:effectLst/>
                <a:uFillTx/>
                <a:latin typeface="+mn-lt"/>
                <a:ea typeface="+mn-ea"/>
                <a:cs typeface="+mn-cs"/>
                <a:sym typeface="Helvetica Neue"/>
              </a:rPr>
              <a:t>Distributed applications also depend on information delivered within deadlines</a:t>
            </a:r>
          </a:p>
        </p:txBody>
      </p:sp>
      <p:sp>
        <p:nvSpPr>
          <p:cNvPr id="118" name="Date Placeholder 117">
            <a:extLst>
              <a:ext uri="{FF2B5EF4-FFF2-40B4-BE49-F238E27FC236}">
                <a16:creationId xmlns:a16="http://schemas.microsoft.com/office/drawing/2014/main" id="{EC4314AE-CC00-4E4E-9BC7-0557E80443EF}"/>
              </a:ext>
            </a:extLst>
          </p:cNvPr>
          <p:cNvSpPr>
            <a:spLocks noGrp="1"/>
          </p:cNvSpPr>
          <p:nvPr>
            <p:ph type="dt" idx="10"/>
          </p:nvPr>
        </p:nvSpPr>
        <p:spPr/>
        <p:txBody>
          <a:bodyPr/>
          <a:lstStyle/>
          <a:p>
            <a:r>
              <a:rPr lang="en-US"/>
              <a:t>January 2022</a:t>
            </a:r>
            <a:endParaRPr lang="en-GB"/>
          </a:p>
        </p:txBody>
      </p:sp>
      <p:sp>
        <p:nvSpPr>
          <p:cNvPr id="129" name="Footer Placeholder 128">
            <a:extLst>
              <a:ext uri="{FF2B5EF4-FFF2-40B4-BE49-F238E27FC236}">
                <a16:creationId xmlns:a16="http://schemas.microsoft.com/office/drawing/2014/main" id="{84BD9A83-1390-46AD-89CF-AC261F10358A}"/>
              </a:ext>
            </a:extLst>
          </p:cNvPr>
          <p:cNvSpPr>
            <a:spLocks noGrp="1"/>
          </p:cNvSpPr>
          <p:nvPr>
            <p:ph type="ftr" idx="11"/>
          </p:nvPr>
        </p:nvSpPr>
        <p:spPr/>
        <p:txBody>
          <a:bodyPr/>
          <a:lstStyle/>
          <a:p>
            <a:r>
              <a:rPr lang="en-GB"/>
              <a:t>Dave Cavalcanti, Intel Corporation</a:t>
            </a:r>
          </a:p>
        </p:txBody>
      </p:sp>
      <p:sp>
        <p:nvSpPr>
          <p:cNvPr id="130" name="Slide Number Placeholder 129">
            <a:extLst>
              <a:ext uri="{FF2B5EF4-FFF2-40B4-BE49-F238E27FC236}">
                <a16:creationId xmlns:a16="http://schemas.microsoft.com/office/drawing/2014/main" id="{0AC2B9FC-B499-480C-B6C9-03BAD0908A98}"/>
              </a:ext>
            </a:extLst>
          </p:cNvPr>
          <p:cNvSpPr>
            <a:spLocks noGrp="1"/>
          </p:cNvSpPr>
          <p:nvPr>
            <p:ph type="sldNum" idx="12"/>
          </p:nvPr>
        </p:nvSpPr>
        <p:spPr/>
        <p:txBody>
          <a:bodyPr/>
          <a:lstStyle/>
          <a:p>
            <a:r>
              <a:rPr lang="en-GB"/>
              <a:t>Slide </a:t>
            </a:r>
            <a:fld id="{06B781AF-4CCF-49B0-A572-DE54FBE5D942}" type="slidenum">
              <a:rPr lang="en-GB" smtClean="0"/>
              <a:pPr/>
              <a:t>4</a:t>
            </a:fld>
            <a:endParaRPr lang="en-GB"/>
          </a:p>
        </p:txBody>
      </p:sp>
      <p:sp>
        <p:nvSpPr>
          <p:cNvPr id="23" name="TextBox 22">
            <a:extLst>
              <a:ext uri="{FF2B5EF4-FFF2-40B4-BE49-F238E27FC236}">
                <a16:creationId xmlns:a16="http://schemas.microsoft.com/office/drawing/2014/main" id="{B30734E7-0612-48B2-9C8F-45B215D119D2}"/>
              </a:ext>
            </a:extLst>
          </p:cNvPr>
          <p:cNvSpPr txBox="1"/>
          <p:nvPr/>
        </p:nvSpPr>
        <p:spPr>
          <a:xfrm>
            <a:off x="847085" y="1817429"/>
            <a:ext cx="10555706" cy="369332"/>
          </a:xfrm>
          <a:prstGeom prst="rect">
            <a:avLst/>
          </a:prstGeom>
          <a:noFill/>
        </p:spPr>
        <p:txBody>
          <a:bodyPr wrap="square">
            <a:spAutoFit/>
          </a:bodyPr>
          <a:lstStyle/>
          <a:p>
            <a:pPr marL="0" marR="0">
              <a:spcBef>
                <a:spcPts val="0"/>
              </a:spcBef>
              <a:spcAft>
                <a:spcPts val="0"/>
              </a:spcAft>
            </a:pPr>
            <a:r>
              <a:rPr lang="en-US" sz="1800" u="sng"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8">
                  <a:extLst>
                    <a:ext uri="{A12FA001-AC4F-418D-AE19-62706E023703}">
                      <ahyp:hlinkClr xmlns:ahyp="http://schemas.microsoft.com/office/drawing/2018/hyperlinkcolor" val="tx"/>
                    </a:ext>
                  </a:extLst>
                </a:hlinkClick>
              </a:rPr>
              <a:t>https://www.iiconsortium.org/pdf/IIC_TSN_Testbed_Traffic_Whitepaper_20180418.pdf</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5" name="TextBox 24">
            <a:extLst>
              <a:ext uri="{FF2B5EF4-FFF2-40B4-BE49-F238E27FC236}">
                <a16:creationId xmlns:a16="http://schemas.microsoft.com/office/drawing/2014/main" id="{786A62C8-706F-4052-9EF0-8DA845A6EC98}"/>
              </a:ext>
            </a:extLst>
          </p:cNvPr>
          <p:cNvSpPr txBox="1"/>
          <p:nvPr/>
        </p:nvSpPr>
        <p:spPr>
          <a:xfrm>
            <a:off x="789209" y="2195808"/>
            <a:ext cx="10827661" cy="923330"/>
          </a:xfrm>
          <a:prstGeom prst="rect">
            <a:avLst/>
          </a:prstGeom>
          <a:noFill/>
        </p:spPr>
        <p:txBody>
          <a:bodyPr wrap="square">
            <a:spAutoFit/>
          </a:bodyPr>
          <a:lstStyle/>
          <a:p>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ISOCHRONOUS TRAFFIC: The applications in each device are </a:t>
            </a:r>
            <a:r>
              <a:rPr lang="en-US"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synchronized to a common time</a:t>
            </a: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which is strictly monotonic and steadily increasing, without jumps or leaps. </a:t>
            </a:r>
            <a:r>
              <a:rPr lang="en-US"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Devices synchronously sample inputs and apply outputs by exchanging data</a:t>
            </a: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 defined periodic rate or cycle.</a:t>
            </a:r>
            <a:endParaRPr lang="en-US" sz="1800" dirty="0">
              <a:solidFill>
                <a:schemeClr val="tx1"/>
              </a:solidFill>
            </a:endParaRPr>
          </a:p>
        </p:txBody>
      </p:sp>
    </p:spTree>
    <p:extLst>
      <p:ext uri="{BB962C8B-B14F-4D97-AF65-F5344CB8AC3E}">
        <p14:creationId xmlns:p14="http://schemas.microsoft.com/office/powerpoint/2010/main" val="870928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733F7-7C72-421D-9E7C-5F1E84C34D0E}"/>
              </a:ext>
            </a:extLst>
          </p:cNvPr>
          <p:cNvSpPr>
            <a:spLocks noGrp="1"/>
          </p:cNvSpPr>
          <p:nvPr>
            <p:ph type="title"/>
          </p:nvPr>
        </p:nvSpPr>
        <p:spPr/>
        <p:txBody>
          <a:bodyPr/>
          <a:lstStyle/>
          <a:p>
            <a:r>
              <a:rPr lang="en-US" dirty="0"/>
              <a:t>Use cases and requirements (802.11 RTA TIG Report)</a:t>
            </a:r>
          </a:p>
        </p:txBody>
      </p:sp>
      <p:sp>
        <p:nvSpPr>
          <p:cNvPr id="3" name="Date Placeholder 2">
            <a:extLst>
              <a:ext uri="{FF2B5EF4-FFF2-40B4-BE49-F238E27FC236}">
                <a16:creationId xmlns:a16="http://schemas.microsoft.com/office/drawing/2014/main" id="{8553EFF5-C16E-41A9-83BB-262CD83EE211}"/>
              </a:ext>
            </a:extLst>
          </p:cNvPr>
          <p:cNvSpPr>
            <a:spLocks noGrp="1"/>
          </p:cNvSpPr>
          <p:nvPr>
            <p:ph type="dt" idx="10"/>
          </p:nvPr>
        </p:nvSpPr>
        <p:spPr/>
        <p:txBody>
          <a:bodyPr/>
          <a:lstStyle/>
          <a:p>
            <a:r>
              <a:rPr lang="en-US"/>
              <a:t>January 2022</a:t>
            </a:r>
            <a:endParaRPr lang="en-GB"/>
          </a:p>
        </p:txBody>
      </p:sp>
      <p:sp>
        <p:nvSpPr>
          <p:cNvPr id="4" name="Footer Placeholder 3">
            <a:extLst>
              <a:ext uri="{FF2B5EF4-FFF2-40B4-BE49-F238E27FC236}">
                <a16:creationId xmlns:a16="http://schemas.microsoft.com/office/drawing/2014/main" id="{765191AB-871A-44B8-AA73-E6B2A4424100}"/>
              </a:ext>
            </a:extLst>
          </p:cNvPr>
          <p:cNvSpPr>
            <a:spLocks noGrp="1"/>
          </p:cNvSpPr>
          <p:nvPr>
            <p:ph type="ftr" idx="11"/>
          </p:nvPr>
        </p:nvSpPr>
        <p:spPr/>
        <p:txBody>
          <a:bodyPr/>
          <a:lstStyle/>
          <a:p>
            <a:r>
              <a:rPr lang="en-GB"/>
              <a:t>Dave Cavalcanti, Intel Corporation</a:t>
            </a:r>
          </a:p>
        </p:txBody>
      </p:sp>
      <p:sp>
        <p:nvSpPr>
          <p:cNvPr id="5" name="Slide Number Placeholder 4">
            <a:extLst>
              <a:ext uri="{FF2B5EF4-FFF2-40B4-BE49-F238E27FC236}">
                <a16:creationId xmlns:a16="http://schemas.microsoft.com/office/drawing/2014/main" id="{B6F4F059-98C8-4104-AAB0-A69B5CA224BB}"/>
              </a:ext>
            </a:extLst>
          </p:cNvPr>
          <p:cNvSpPr>
            <a:spLocks noGrp="1"/>
          </p:cNvSpPr>
          <p:nvPr>
            <p:ph type="sldNum" idx="12"/>
          </p:nvPr>
        </p:nvSpPr>
        <p:spPr/>
        <p:txBody>
          <a:bodyPr/>
          <a:lstStyle/>
          <a:p>
            <a:r>
              <a:rPr lang="en-GB"/>
              <a:t>Slide </a:t>
            </a:r>
            <a:fld id="{06B781AF-4CCF-49B0-A572-DE54FBE5D942}" type="slidenum">
              <a:rPr lang="en-GB" smtClean="0"/>
              <a:pPr/>
              <a:t>5</a:t>
            </a:fld>
            <a:endParaRPr lang="en-GB"/>
          </a:p>
        </p:txBody>
      </p:sp>
      <p:sp>
        <p:nvSpPr>
          <p:cNvPr id="9" name="TextBox 8">
            <a:extLst>
              <a:ext uri="{FF2B5EF4-FFF2-40B4-BE49-F238E27FC236}">
                <a16:creationId xmlns:a16="http://schemas.microsoft.com/office/drawing/2014/main" id="{6904D564-D1D1-42AC-9371-522E5C575CB6}"/>
              </a:ext>
            </a:extLst>
          </p:cNvPr>
          <p:cNvSpPr txBox="1"/>
          <p:nvPr/>
        </p:nvSpPr>
        <p:spPr>
          <a:xfrm>
            <a:off x="815279" y="6030307"/>
            <a:ext cx="10574505" cy="646331"/>
          </a:xfrm>
          <a:prstGeom prst="rect">
            <a:avLst/>
          </a:prstGeom>
          <a:noFill/>
        </p:spPr>
        <p:txBody>
          <a:bodyPr wrap="square" rtlCol="0">
            <a:spAutoFit/>
          </a:bodyPr>
          <a:lstStyle/>
          <a:p>
            <a:r>
              <a:rPr lang="en-US" sz="1800" dirty="0">
                <a:solidFill>
                  <a:schemeClr val="tx1"/>
                </a:solidFill>
              </a:rPr>
              <a:t>Ref: </a:t>
            </a:r>
            <a:r>
              <a:rPr lang="en-US" sz="1800" dirty="0">
                <a:solidFill>
                  <a:schemeClr val="tx1"/>
                </a:solidFill>
                <a:hlinkClick r:id="rId2"/>
              </a:rPr>
              <a:t>https://mentor.ieee.org/802.11/dcn/18/11-18-2009-06-0rta-rta-report-draft.docx</a:t>
            </a:r>
            <a:endParaRPr lang="en-US" sz="1800" dirty="0">
              <a:solidFill>
                <a:schemeClr val="tx1"/>
              </a:solidFill>
            </a:endParaRPr>
          </a:p>
          <a:p>
            <a:endParaRPr lang="en-US" sz="1800" dirty="0">
              <a:solidFill>
                <a:schemeClr val="tx1"/>
              </a:solidFill>
            </a:endParaRPr>
          </a:p>
        </p:txBody>
      </p:sp>
      <p:graphicFrame>
        <p:nvGraphicFramePr>
          <p:cNvPr id="10" name="Table 9">
            <a:extLst>
              <a:ext uri="{FF2B5EF4-FFF2-40B4-BE49-F238E27FC236}">
                <a16:creationId xmlns:a16="http://schemas.microsoft.com/office/drawing/2014/main" id="{EDD09D2D-2320-4E45-8771-BD1F2C32F75D}"/>
              </a:ext>
            </a:extLst>
          </p:cNvPr>
          <p:cNvGraphicFramePr>
            <a:graphicFrameLocks noGrp="1"/>
          </p:cNvGraphicFramePr>
          <p:nvPr>
            <p:extLst>
              <p:ext uri="{D42A27DB-BD31-4B8C-83A1-F6EECF244321}">
                <p14:modId xmlns:p14="http://schemas.microsoft.com/office/powerpoint/2010/main" val="1931555804"/>
              </p:ext>
            </p:extLst>
          </p:nvPr>
        </p:nvGraphicFramePr>
        <p:xfrm>
          <a:off x="1104670" y="1670318"/>
          <a:ext cx="8263919" cy="4106178"/>
        </p:xfrm>
        <a:graphic>
          <a:graphicData uri="http://schemas.openxmlformats.org/drawingml/2006/table">
            <a:tbl>
              <a:tblPr firstRow="1" bandRow="1">
                <a:tableStyleId>{5C22544A-7EE6-4342-B048-85BDC9FD1C3A}</a:tableStyleId>
              </a:tblPr>
              <a:tblGrid>
                <a:gridCol w="1506236">
                  <a:extLst>
                    <a:ext uri="{9D8B030D-6E8A-4147-A177-3AD203B41FA5}">
                      <a16:colId xmlns:a16="http://schemas.microsoft.com/office/drawing/2014/main" val="926006415"/>
                    </a:ext>
                  </a:extLst>
                </a:gridCol>
                <a:gridCol w="1506236">
                  <a:extLst>
                    <a:ext uri="{9D8B030D-6E8A-4147-A177-3AD203B41FA5}">
                      <a16:colId xmlns:a16="http://schemas.microsoft.com/office/drawing/2014/main" val="2274707149"/>
                    </a:ext>
                  </a:extLst>
                </a:gridCol>
                <a:gridCol w="1362155">
                  <a:extLst>
                    <a:ext uri="{9D8B030D-6E8A-4147-A177-3AD203B41FA5}">
                      <a16:colId xmlns:a16="http://schemas.microsoft.com/office/drawing/2014/main" val="2806259504"/>
                    </a:ext>
                  </a:extLst>
                </a:gridCol>
                <a:gridCol w="1385849">
                  <a:extLst>
                    <a:ext uri="{9D8B030D-6E8A-4147-A177-3AD203B41FA5}">
                      <a16:colId xmlns:a16="http://schemas.microsoft.com/office/drawing/2014/main" val="3072419818"/>
                    </a:ext>
                  </a:extLst>
                </a:gridCol>
                <a:gridCol w="1385849">
                  <a:extLst>
                    <a:ext uri="{9D8B030D-6E8A-4147-A177-3AD203B41FA5}">
                      <a16:colId xmlns:a16="http://schemas.microsoft.com/office/drawing/2014/main" val="2891495094"/>
                    </a:ext>
                  </a:extLst>
                </a:gridCol>
                <a:gridCol w="1117594">
                  <a:extLst>
                    <a:ext uri="{9D8B030D-6E8A-4147-A177-3AD203B41FA5}">
                      <a16:colId xmlns:a16="http://schemas.microsoft.com/office/drawing/2014/main" val="2083267058"/>
                    </a:ext>
                  </a:extLst>
                </a:gridCol>
              </a:tblGrid>
              <a:tr h="387552">
                <a:tc gridSpan="2">
                  <a:txBody>
                    <a:bodyPr/>
                    <a:lstStyle/>
                    <a:p>
                      <a:pPr marL="0" marR="0" algn="just">
                        <a:spcBef>
                          <a:spcPts val="0"/>
                        </a:spcBef>
                        <a:spcAft>
                          <a:spcPts val="0"/>
                        </a:spcAft>
                      </a:pPr>
                      <a:r>
                        <a:rPr lang="en-US" sz="1400" dirty="0">
                          <a:effectLst/>
                        </a:rPr>
                        <a:t>Use cases</a:t>
                      </a:r>
                      <a:endParaRPr lang="en-US" sz="1400" dirty="0">
                        <a:effectLst/>
                        <a:latin typeface="Times New Roman" panose="02020603050405020304" pitchFamily="18" charset="0"/>
                        <a:ea typeface="SimSun" panose="02010600030101010101" pitchFamily="2" charset="-122"/>
                      </a:endParaRPr>
                    </a:p>
                  </a:txBody>
                  <a:tcPr marL="44547" marR="44547" marT="22274" marB="22274"/>
                </a:tc>
                <a:tc hMerge="1">
                  <a:txBody>
                    <a:bodyPr/>
                    <a:lstStyle/>
                    <a:p>
                      <a:endParaRPr lang="en-US"/>
                    </a:p>
                  </a:txBody>
                  <a:tcPr/>
                </a:tc>
                <a:tc>
                  <a:txBody>
                    <a:bodyPr/>
                    <a:lstStyle/>
                    <a:p>
                      <a:pPr marL="0" marR="0" algn="just">
                        <a:spcBef>
                          <a:spcPts val="0"/>
                        </a:spcBef>
                        <a:spcAft>
                          <a:spcPts val="0"/>
                        </a:spcAft>
                      </a:pPr>
                      <a:r>
                        <a:rPr lang="en-US" sz="1400">
                          <a:effectLst/>
                        </a:rPr>
                        <a:t>Intra BSS latency/ms</a:t>
                      </a:r>
                      <a:endParaRPr lang="en-US" sz="1400">
                        <a:effectLst/>
                        <a:latin typeface="Times New Roman" panose="02020603050405020304" pitchFamily="18" charset="0"/>
                        <a:ea typeface="SimSun" panose="02010600030101010101" pitchFamily="2" charset="-122"/>
                      </a:endParaRPr>
                    </a:p>
                  </a:txBody>
                  <a:tcPr marL="44547" marR="44547" marT="22274" marB="22274"/>
                </a:tc>
                <a:tc>
                  <a:txBody>
                    <a:bodyPr/>
                    <a:lstStyle/>
                    <a:p>
                      <a:pPr marL="0" marR="0" algn="just">
                        <a:spcBef>
                          <a:spcPts val="0"/>
                        </a:spcBef>
                        <a:spcAft>
                          <a:spcPts val="0"/>
                        </a:spcAft>
                      </a:pPr>
                      <a:r>
                        <a:rPr lang="en-US" sz="1400">
                          <a:effectLst/>
                        </a:rPr>
                        <a:t>Jitter variance/ms</a:t>
                      </a:r>
                      <a:br>
                        <a:rPr lang="en-US" sz="1400">
                          <a:effectLst/>
                        </a:rPr>
                      </a:br>
                      <a:r>
                        <a:rPr lang="en-US" sz="1400">
                          <a:effectLst/>
                        </a:rPr>
                        <a:t>[4]</a:t>
                      </a:r>
                      <a:endParaRPr lang="en-US" sz="1400">
                        <a:effectLst/>
                        <a:latin typeface="Times New Roman" panose="02020603050405020304" pitchFamily="18" charset="0"/>
                        <a:ea typeface="SimSun" panose="02010600030101010101" pitchFamily="2" charset="-122"/>
                      </a:endParaRPr>
                    </a:p>
                  </a:txBody>
                  <a:tcPr marL="44547" marR="44547" marT="22274" marB="22274"/>
                </a:tc>
                <a:tc>
                  <a:txBody>
                    <a:bodyPr/>
                    <a:lstStyle/>
                    <a:p>
                      <a:pPr marL="0" marR="0" algn="just">
                        <a:spcBef>
                          <a:spcPts val="0"/>
                        </a:spcBef>
                        <a:spcAft>
                          <a:spcPts val="0"/>
                        </a:spcAft>
                      </a:pPr>
                      <a:r>
                        <a:rPr lang="en-US" sz="1400">
                          <a:effectLst/>
                        </a:rPr>
                        <a:t>Packet loss</a:t>
                      </a:r>
                      <a:endParaRPr lang="en-US" sz="1400">
                        <a:effectLst/>
                        <a:latin typeface="Times New Roman" panose="02020603050405020304" pitchFamily="18" charset="0"/>
                        <a:ea typeface="SimSun" panose="02010600030101010101" pitchFamily="2" charset="-122"/>
                      </a:endParaRPr>
                    </a:p>
                  </a:txBody>
                  <a:tcPr marL="44547" marR="44547" marT="22274" marB="22274"/>
                </a:tc>
                <a:tc>
                  <a:txBody>
                    <a:bodyPr/>
                    <a:lstStyle/>
                    <a:p>
                      <a:pPr marL="0" marR="0" algn="just">
                        <a:spcBef>
                          <a:spcPts val="0"/>
                        </a:spcBef>
                        <a:spcAft>
                          <a:spcPts val="0"/>
                        </a:spcAft>
                      </a:pPr>
                      <a:r>
                        <a:rPr lang="en-US" sz="1400" dirty="0">
                          <a:effectLst/>
                        </a:rPr>
                        <a:t>Data rate/</a:t>
                      </a:r>
                    </a:p>
                    <a:p>
                      <a:pPr marL="0" marR="0" algn="just">
                        <a:spcBef>
                          <a:spcPts val="0"/>
                        </a:spcBef>
                        <a:spcAft>
                          <a:spcPts val="0"/>
                        </a:spcAft>
                      </a:pPr>
                      <a:r>
                        <a:rPr lang="en-US" sz="1400" dirty="0">
                          <a:effectLst/>
                        </a:rPr>
                        <a:t>Mbps</a:t>
                      </a:r>
                      <a:endParaRPr lang="en-US" sz="1400" dirty="0">
                        <a:effectLst/>
                        <a:latin typeface="Times New Roman" panose="02020603050405020304" pitchFamily="18" charset="0"/>
                        <a:ea typeface="SimSun" panose="02010600030101010101" pitchFamily="2" charset="-122"/>
                      </a:endParaRPr>
                    </a:p>
                  </a:txBody>
                  <a:tcPr marL="44547" marR="44547" marT="22274" marB="22274"/>
                </a:tc>
                <a:extLst>
                  <a:ext uri="{0D108BD9-81ED-4DB2-BD59-A6C34878D82A}">
                    <a16:rowId xmlns:a16="http://schemas.microsoft.com/office/drawing/2014/main" val="2773197194"/>
                  </a:ext>
                </a:extLst>
              </a:tr>
              <a:tr h="232112">
                <a:tc gridSpan="2">
                  <a:txBody>
                    <a:bodyPr/>
                    <a:lstStyle/>
                    <a:p>
                      <a:pPr marL="0" marR="0" algn="just">
                        <a:spcBef>
                          <a:spcPts val="0"/>
                        </a:spcBef>
                        <a:spcAft>
                          <a:spcPts val="0"/>
                        </a:spcAft>
                      </a:pPr>
                      <a:r>
                        <a:rPr lang="en-US" sz="1400" dirty="0">
                          <a:effectLst/>
                        </a:rPr>
                        <a:t>Real-time gaming [2]</a:t>
                      </a:r>
                      <a:endParaRPr lang="en-US" sz="1400" dirty="0">
                        <a:effectLst/>
                        <a:latin typeface="Times New Roman" panose="02020603050405020304" pitchFamily="18" charset="0"/>
                        <a:ea typeface="SimSun" panose="02010600030101010101" pitchFamily="2" charset="-122"/>
                      </a:endParaRPr>
                    </a:p>
                  </a:txBody>
                  <a:tcPr marL="44547" marR="44547" marT="22274" marB="22274"/>
                </a:tc>
                <a:tc hMerge="1">
                  <a:txBody>
                    <a:bodyPr/>
                    <a:lstStyle/>
                    <a:p>
                      <a:endParaRPr lang="en-US"/>
                    </a:p>
                  </a:txBody>
                  <a:tcPr/>
                </a:tc>
                <a:tc>
                  <a:txBody>
                    <a:bodyPr/>
                    <a:lstStyle/>
                    <a:p>
                      <a:pPr marL="0" marR="0" algn="just">
                        <a:spcBef>
                          <a:spcPts val="0"/>
                        </a:spcBef>
                        <a:spcAft>
                          <a:spcPts val="0"/>
                        </a:spcAft>
                      </a:pPr>
                      <a:r>
                        <a:rPr lang="en-US" sz="1400">
                          <a:effectLst/>
                        </a:rPr>
                        <a:t>&lt; 5</a:t>
                      </a:r>
                      <a:endParaRPr lang="en-US" sz="1400">
                        <a:effectLst/>
                        <a:latin typeface="Times New Roman" panose="02020603050405020304" pitchFamily="18" charset="0"/>
                        <a:ea typeface="SimSun" panose="02010600030101010101" pitchFamily="2" charset="-122"/>
                      </a:endParaRPr>
                    </a:p>
                  </a:txBody>
                  <a:tcPr marL="44547" marR="44547" marT="22274" marB="22274"/>
                </a:tc>
                <a:tc>
                  <a:txBody>
                    <a:bodyPr/>
                    <a:lstStyle/>
                    <a:p>
                      <a:pPr marL="0" marR="0" algn="just">
                        <a:spcBef>
                          <a:spcPts val="0"/>
                        </a:spcBef>
                        <a:spcAft>
                          <a:spcPts val="0"/>
                        </a:spcAft>
                      </a:pPr>
                      <a:r>
                        <a:rPr lang="en-US" sz="1400">
                          <a:effectLst/>
                        </a:rPr>
                        <a:t>&lt; 2</a:t>
                      </a:r>
                      <a:endParaRPr lang="en-US" sz="1400">
                        <a:effectLst/>
                        <a:latin typeface="Times New Roman" panose="02020603050405020304" pitchFamily="18" charset="0"/>
                        <a:ea typeface="SimSun" panose="02010600030101010101" pitchFamily="2" charset="-122"/>
                      </a:endParaRPr>
                    </a:p>
                  </a:txBody>
                  <a:tcPr marL="44547" marR="44547" marT="22274" marB="22274"/>
                </a:tc>
                <a:tc>
                  <a:txBody>
                    <a:bodyPr/>
                    <a:lstStyle/>
                    <a:p>
                      <a:pPr marL="0" marR="0" algn="just">
                        <a:spcBef>
                          <a:spcPts val="0"/>
                        </a:spcBef>
                        <a:spcAft>
                          <a:spcPts val="0"/>
                        </a:spcAft>
                      </a:pPr>
                      <a:r>
                        <a:rPr lang="en-US" sz="1400">
                          <a:effectLst/>
                        </a:rPr>
                        <a:t>&lt; 0.1 %</a:t>
                      </a:r>
                      <a:endParaRPr lang="en-US" sz="1400">
                        <a:effectLst/>
                        <a:latin typeface="Times New Roman" panose="02020603050405020304" pitchFamily="18" charset="0"/>
                        <a:ea typeface="SimSun" panose="02010600030101010101" pitchFamily="2" charset="-122"/>
                      </a:endParaRPr>
                    </a:p>
                  </a:txBody>
                  <a:tcPr marL="44547" marR="44547" marT="22274" marB="22274"/>
                </a:tc>
                <a:tc>
                  <a:txBody>
                    <a:bodyPr/>
                    <a:lstStyle/>
                    <a:p>
                      <a:pPr marL="0" marR="0" algn="just">
                        <a:spcBef>
                          <a:spcPts val="0"/>
                        </a:spcBef>
                        <a:spcAft>
                          <a:spcPts val="0"/>
                        </a:spcAft>
                      </a:pPr>
                      <a:r>
                        <a:rPr lang="en-US" sz="1400" dirty="0">
                          <a:effectLst/>
                        </a:rPr>
                        <a:t>&lt; 1</a:t>
                      </a:r>
                      <a:endParaRPr lang="en-US" sz="1400" dirty="0">
                        <a:effectLst/>
                        <a:latin typeface="Times New Roman" panose="02020603050405020304" pitchFamily="18" charset="0"/>
                        <a:ea typeface="SimSun" panose="02010600030101010101" pitchFamily="2" charset="-122"/>
                      </a:endParaRPr>
                    </a:p>
                  </a:txBody>
                  <a:tcPr marL="44547" marR="44547" marT="22274" marB="22274"/>
                </a:tc>
                <a:extLst>
                  <a:ext uri="{0D108BD9-81ED-4DB2-BD59-A6C34878D82A}">
                    <a16:rowId xmlns:a16="http://schemas.microsoft.com/office/drawing/2014/main" val="2422613152"/>
                  </a:ext>
                </a:extLst>
              </a:tr>
              <a:tr h="1142618">
                <a:tc gridSpan="2">
                  <a:txBody>
                    <a:bodyPr/>
                    <a:lstStyle/>
                    <a:p>
                      <a:pPr marL="0" marR="0" algn="just">
                        <a:spcBef>
                          <a:spcPts val="0"/>
                        </a:spcBef>
                        <a:spcAft>
                          <a:spcPts val="0"/>
                        </a:spcAft>
                      </a:pPr>
                      <a:r>
                        <a:rPr lang="en-US" sz="1400" dirty="0">
                          <a:effectLst/>
                        </a:rPr>
                        <a:t>Cloud gaming [15]</a:t>
                      </a:r>
                      <a:endParaRPr lang="en-US" sz="1400" dirty="0">
                        <a:effectLst/>
                        <a:latin typeface="Times New Roman" panose="02020603050405020304" pitchFamily="18" charset="0"/>
                        <a:ea typeface="SimSun" panose="02010600030101010101" pitchFamily="2" charset="-122"/>
                      </a:endParaRPr>
                    </a:p>
                  </a:txBody>
                  <a:tcPr marL="44547" marR="44547" marT="22274" marB="22274"/>
                </a:tc>
                <a:tc hMerge="1">
                  <a:txBody>
                    <a:bodyPr/>
                    <a:lstStyle/>
                    <a:p>
                      <a:endParaRPr lang="en-US"/>
                    </a:p>
                  </a:txBody>
                  <a:tcPr/>
                </a:tc>
                <a:tc>
                  <a:txBody>
                    <a:bodyPr/>
                    <a:lstStyle/>
                    <a:p>
                      <a:pPr marL="0" marR="0" algn="just">
                        <a:spcBef>
                          <a:spcPts val="0"/>
                        </a:spcBef>
                        <a:spcAft>
                          <a:spcPts val="0"/>
                        </a:spcAft>
                      </a:pPr>
                      <a:r>
                        <a:rPr lang="en-US" sz="1400">
                          <a:effectLst/>
                        </a:rPr>
                        <a:t>&lt; 10 </a:t>
                      </a:r>
                      <a:endParaRPr lang="en-US" sz="1400">
                        <a:effectLst/>
                        <a:latin typeface="Times New Roman" panose="02020603050405020304" pitchFamily="18" charset="0"/>
                        <a:ea typeface="SimSun" panose="02010600030101010101" pitchFamily="2" charset="-122"/>
                      </a:endParaRPr>
                    </a:p>
                  </a:txBody>
                  <a:tcPr marL="44547" marR="44547" marT="22274" marB="22274"/>
                </a:tc>
                <a:tc>
                  <a:txBody>
                    <a:bodyPr/>
                    <a:lstStyle/>
                    <a:p>
                      <a:pPr marL="0" marR="0" algn="just">
                        <a:spcBef>
                          <a:spcPts val="0"/>
                        </a:spcBef>
                        <a:spcAft>
                          <a:spcPts val="0"/>
                        </a:spcAft>
                      </a:pPr>
                      <a:r>
                        <a:rPr lang="en-US" sz="1400">
                          <a:effectLst/>
                        </a:rPr>
                        <a:t>&lt; 2</a:t>
                      </a:r>
                      <a:endParaRPr lang="en-US" sz="1400">
                        <a:effectLst/>
                        <a:latin typeface="Times New Roman" panose="02020603050405020304" pitchFamily="18" charset="0"/>
                        <a:ea typeface="SimSun" panose="02010600030101010101" pitchFamily="2" charset="-122"/>
                      </a:endParaRPr>
                    </a:p>
                  </a:txBody>
                  <a:tcPr marL="44547" marR="44547" marT="22274" marB="22274"/>
                </a:tc>
                <a:tc>
                  <a:txBody>
                    <a:bodyPr/>
                    <a:lstStyle/>
                    <a:p>
                      <a:pPr marL="0" marR="0" algn="just">
                        <a:spcBef>
                          <a:spcPts val="0"/>
                        </a:spcBef>
                        <a:spcAft>
                          <a:spcPts val="0"/>
                        </a:spcAft>
                      </a:pPr>
                      <a:r>
                        <a:rPr lang="en-US" sz="1400">
                          <a:effectLst/>
                        </a:rPr>
                        <a:t>Near-lossless</a:t>
                      </a:r>
                      <a:endParaRPr lang="en-US" sz="1400">
                        <a:effectLst/>
                        <a:latin typeface="Times New Roman" panose="02020603050405020304" pitchFamily="18" charset="0"/>
                        <a:ea typeface="SimSun" panose="02010600030101010101" pitchFamily="2" charset="-122"/>
                      </a:endParaRPr>
                    </a:p>
                  </a:txBody>
                  <a:tcPr marL="44547" marR="44547" marT="22274" marB="22274"/>
                </a:tc>
                <a:tc>
                  <a:txBody>
                    <a:bodyPr/>
                    <a:lstStyle/>
                    <a:p>
                      <a:pPr marL="0" marR="0" algn="just">
                        <a:spcBef>
                          <a:spcPts val="0"/>
                        </a:spcBef>
                        <a:spcAft>
                          <a:spcPts val="0"/>
                        </a:spcAft>
                      </a:pPr>
                      <a:r>
                        <a:rPr lang="en-US" sz="1400" dirty="0">
                          <a:effectLst/>
                        </a:rPr>
                        <a:t>&lt;0.1 (Reverse link) &gt;5Mbps (Forward link)</a:t>
                      </a:r>
                      <a:endParaRPr lang="en-US" sz="1400" dirty="0">
                        <a:effectLst/>
                        <a:latin typeface="Times New Roman" panose="02020603050405020304" pitchFamily="18" charset="0"/>
                        <a:ea typeface="SimSun" panose="02010600030101010101" pitchFamily="2" charset="-122"/>
                      </a:endParaRPr>
                    </a:p>
                  </a:txBody>
                  <a:tcPr marL="44547" marR="44547" marT="22274" marB="22274"/>
                </a:tc>
                <a:extLst>
                  <a:ext uri="{0D108BD9-81ED-4DB2-BD59-A6C34878D82A}">
                    <a16:rowId xmlns:a16="http://schemas.microsoft.com/office/drawing/2014/main" val="2679615458"/>
                  </a:ext>
                </a:extLst>
              </a:tr>
              <a:tr h="334099">
                <a:tc gridSpan="2">
                  <a:txBody>
                    <a:bodyPr/>
                    <a:lstStyle/>
                    <a:p>
                      <a:pPr marL="0" marR="0" algn="just">
                        <a:spcBef>
                          <a:spcPts val="0"/>
                        </a:spcBef>
                        <a:spcAft>
                          <a:spcPts val="0"/>
                        </a:spcAft>
                      </a:pPr>
                      <a:r>
                        <a:rPr lang="en-US" sz="1400" dirty="0">
                          <a:effectLst/>
                        </a:rPr>
                        <a:t>Real-time video [3]</a:t>
                      </a:r>
                      <a:endParaRPr lang="en-US" sz="1400" dirty="0">
                        <a:effectLst/>
                        <a:latin typeface="Times New Roman" panose="02020603050405020304" pitchFamily="18" charset="0"/>
                        <a:ea typeface="SimSun" panose="02010600030101010101" pitchFamily="2" charset="-122"/>
                      </a:endParaRPr>
                    </a:p>
                  </a:txBody>
                  <a:tcPr marL="44547" marR="44547" marT="22274" marB="22274"/>
                </a:tc>
                <a:tc hMerge="1">
                  <a:txBody>
                    <a:bodyPr/>
                    <a:lstStyle/>
                    <a:p>
                      <a:endParaRPr lang="en-US"/>
                    </a:p>
                  </a:txBody>
                  <a:tcPr/>
                </a:tc>
                <a:tc>
                  <a:txBody>
                    <a:bodyPr/>
                    <a:lstStyle/>
                    <a:p>
                      <a:pPr marL="0" marR="0" algn="just">
                        <a:spcBef>
                          <a:spcPts val="0"/>
                        </a:spcBef>
                        <a:spcAft>
                          <a:spcPts val="0"/>
                        </a:spcAft>
                      </a:pPr>
                      <a:r>
                        <a:rPr lang="en-US" sz="1400">
                          <a:effectLst/>
                        </a:rPr>
                        <a:t>&lt; 3 ~ 10</a:t>
                      </a:r>
                      <a:endParaRPr lang="en-US" sz="1400">
                        <a:effectLst/>
                        <a:latin typeface="Times New Roman" panose="02020603050405020304" pitchFamily="18" charset="0"/>
                        <a:ea typeface="SimSun" panose="02010600030101010101" pitchFamily="2" charset="-122"/>
                      </a:endParaRPr>
                    </a:p>
                  </a:txBody>
                  <a:tcPr marL="44547" marR="44547" marT="22274" marB="22274"/>
                </a:tc>
                <a:tc>
                  <a:txBody>
                    <a:bodyPr/>
                    <a:lstStyle/>
                    <a:p>
                      <a:pPr marL="0" marR="0" algn="just">
                        <a:spcBef>
                          <a:spcPts val="0"/>
                        </a:spcBef>
                        <a:spcAft>
                          <a:spcPts val="0"/>
                        </a:spcAft>
                      </a:pPr>
                      <a:r>
                        <a:rPr lang="en-US" sz="1400">
                          <a:effectLst/>
                        </a:rPr>
                        <a:t>&lt; 1~ 2.5</a:t>
                      </a:r>
                      <a:endParaRPr lang="en-US" sz="1400">
                        <a:effectLst/>
                        <a:latin typeface="Times New Roman" panose="02020603050405020304" pitchFamily="18" charset="0"/>
                        <a:ea typeface="SimSun" panose="02010600030101010101" pitchFamily="2" charset="-122"/>
                      </a:endParaRPr>
                    </a:p>
                  </a:txBody>
                  <a:tcPr marL="44547" marR="44547" marT="22274" marB="22274"/>
                </a:tc>
                <a:tc>
                  <a:txBody>
                    <a:bodyPr/>
                    <a:lstStyle/>
                    <a:p>
                      <a:pPr marL="0" marR="0" algn="just">
                        <a:spcBef>
                          <a:spcPts val="0"/>
                        </a:spcBef>
                        <a:spcAft>
                          <a:spcPts val="0"/>
                        </a:spcAft>
                      </a:pPr>
                      <a:r>
                        <a:rPr lang="en-US" sz="1400">
                          <a:effectLst/>
                        </a:rPr>
                        <a:t>Near-lossless</a:t>
                      </a:r>
                      <a:endParaRPr lang="en-US" sz="1400">
                        <a:effectLst/>
                        <a:latin typeface="Times New Roman" panose="02020603050405020304" pitchFamily="18" charset="0"/>
                        <a:ea typeface="SimSun" panose="02010600030101010101" pitchFamily="2" charset="-122"/>
                      </a:endParaRPr>
                    </a:p>
                  </a:txBody>
                  <a:tcPr marL="44547" marR="44547" marT="22274" marB="22274"/>
                </a:tc>
                <a:tc>
                  <a:txBody>
                    <a:bodyPr/>
                    <a:lstStyle/>
                    <a:p>
                      <a:pPr marL="0" marR="0" algn="just">
                        <a:spcBef>
                          <a:spcPts val="0"/>
                        </a:spcBef>
                        <a:spcAft>
                          <a:spcPts val="0"/>
                        </a:spcAft>
                      </a:pPr>
                      <a:r>
                        <a:rPr lang="en-US" sz="1400">
                          <a:effectLst/>
                        </a:rPr>
                        <a:t>100 ~ 28,000</a:t>
                      </a:r>
                      <a:endParaRPr lang="en-US" sz="1400">
                        <a:effectLst/>
                        <a:latin typeface="Times New Roman" panose="02020603050405020304" pitchFamily="18" charset="0"/>
                        <a:ea typeface="SimSun" panose="02010600030101010101" pitchFamily="2" charset="-122"/>
                      </a:endParaRPr>
                    </a:p>
                  </a:txBody>
                  <a:tcPr marL="44547" marR="44547" marT="22274" marB="22274"/>
                </a:tc>
                <a:extLst>
                  <a:ext uri="{0D108BD9-81ED-4DB2-BD59-A6C34878D82A}">
                    <a16:rowId xmlns:a16="http://schemas.microsoft.com/office/drawing/2014/main" val="1627999060"/>
                  </a:ext>
                </a:extLst>
              </a:tr>
              <a:tr h="334099">
                <a:tc rowSpan="4">
                  <a:txBody>
                    <a:bodyPr/>
                    <a:lstStyle/>
                    <a:p>
                      <a:pPr marL="0" marR="0" algn="just">
                        <a:spcBef>
                          <a:spcPts val="0"/>
                        </a:spcBef>
                        <a:spcAft>
                          <a:spcPts val="0"/>
                        </a:spcAft>
                      </a:pPr>
                      <a:r>
                        <a:rPr lang="en-US" sz="1400" dirty="0">
                          <a:effectLst/>
                        </a:rPr>
                        <a:t>Robotics and</a:t>
                      </a:r>
                    </a:p>
                    <a:p>
                      <a:pPr marL="0" marR="0" algn="just">
                        <a:spcBef>
                          <a:spcPts val="0"/>
                        </a:spcBef>
                        <a:spcAft>
                          <a:spcPts val="0"/>
                        </a:spcAft>
                      </a:pPr>
                      <a:r>
                        <a:rPr lang="en-US" sz="1400" dirty="0">
                          <a:effectLst/>
                        </a:rPr>
                        <a:t>industrial automation [1]</a:t>
                      </a:r>
                      <a:endParaRPr lang="en-US" sz="1400" dirty="0">
                        <a:effectLst/>
                        <a:latin typeface="Times New Roman" panose="02020603050405020304" pitchFamily="18" charset="0"/>
                        <a:ea typeface="SimSun" panose="02010600030101010101" pitchFamily="2" charset="-122"/>
                      </a:endParaRPr>
                    </a:p>
                  </a:txBody>
                  <a:tcPr marL="44547" marR="44547" marT="22274" marB="22274"/>
                </a:tc>
                <a:tc>
                  <a:txBody>
                    <a:bodyPr/>
                    <a:lstStyle/>
                    <a:p>
                      <a:pPr marL="0" marR="0" algn="just">
                        <a:spcBef>
                          <a:spcPts val="0"/>
                        </a:spcBef>
                        <a:spcAft>
                          <a:spcPts val="0"/>
                        </a:spcAft>
                      </a:pPr>
                      <a:r>
                        <a:rPr lang="en-US" sz="1400" dirty="0">
                          <a:effectLst/>
                        </a:rPr>
                        <a:t>Equipment control</a:t>
                      </a:r>
                      <a:endParaRPr lang="en-US" sz="1400" dirty="0">
                        <a:effectLst/>
                        <a:latin typeface="Times New Roman" panose="02020603050405020304" pitchFamily="18" charset="0"/>
                        <a:ea typeface="SimSun" panose="02010600030101010101" pitchFamily="2" charset="-122"/>
                      </a:endParaRPr>
                    </a:p>
                  </a:txBody>
                  <a:tcPr marL="44547" marR="44547" marT="22274" marB="22274"/>
                </a:tc>
                <a:tc>
                  <a:txBody>
                    <a:bodyPr/>
                    <a:lstStyle/>
                    <a:p>
                      <a:pPr marL="0" marR="0" algn="just">
                        <a:spcBef>
                          <a:spcPts val="0"/>
                        </a:spcBef>
                        <a:spcAft>
                          <a:spcPts val="0"/>
                        </a:spcAft>
                      </a:pPr>
                      <a:r>
                        <a:rPr lang="en-US" sz="1400" dirty="0">
                          <a:effectLst/>
                        </a:rPr>
                        <a:t>&lt; 1 ~ 10 </a:t>
                      </a:r>
                      <a:endParaRPr lang="en-US" sz="1400" dirty="0">
                        <a:effectLst/>
                        <a:latin typeface="Times New Roman" panose="02020603050405020304" pitchFamily="18" charset="0"/>
                        <a:ea typeface="SimSun" panose="02010600030101010101" pitchFamily="2" charset="-122"/>
                      </a:endParaRPr>
                    </a:p>
                  </a:txBody>
                  <a:tcPr marL="44547" marR="44547" marT="22274" marB="22274"/>
                </a:tc>
                <a:tc>
                  <a:txBody>
                    <a:bodyPr/>
                    <a:lstStyle/>
                    <a:p>
                      <a:pPr marL="0" marR="0" algn="just">
                        <a:spcBef>
                          <a:spcPts val="0"/>
                        </a:spcBef>
                        <a:spcAft>
                          <a:spcPts val="0"/>
                        </a:spcAft>
                      </a:pPr>
                      <a:r>
                        <a:rPr lang="en-US" sz="1400" dirty="0">
                          <a:effectLst/>
                        </a:rPr>
                        <a:t>&lt; 0.2~2 </a:t>
                      </a:r>
                      <a:endParaRPr lang="en-US" sz="1400" dirty="0">
                        <a:effectLst/>
                        <a:latin typeface="Times New Roman" panose="02020603050405020304" pitchFamily="18" charset="0"/>
                        <a:ea typeface="SimSun" panose="02010600030101010101" pitchFamily="2" charset="-122"/>
                      </a:endParaRPr>
                    </a:p>
                  </a:txBody>
                  <a:tcPr marL="44547" marR="44547" marT="22274" marB="22274"/>
                </a:tc>
                <a:tc>
                  <a:txBody>
                    <a:bodyPr/>
                    <a:lstStyle/>
                    <a:p>
                      <a:pPr marL="0" marR="0" algn="just">
                        <a:spcBef>
                          <a:spcPts val="0"/>
                        </a:spcBef>
                        <a:spcAft>
                          <a:spcPts val="0"/>
                        </a:spcAft>
                      </a:pPr>
                      <a:r>
                        <a:rPr lang="en-US" sz="1400" dirty="0">
                          <a:effectLst/>
                        </a:rPr>
                        <a:t>Near-lossless</a:t>
                      </a:r>
                      <a:endParaRPr lang="en-US" sz="1400" dirty="0">
                        <a:effectLst/>
                        <a:latin typeface="Times New Roman" panose="02020603050405020304" pitchFamily="18" charset="0"/>
                        <a:ea typeface="SimSun" panose="02010600030101010101" pitchFamily="2" charset="-122"/>
                      </a:endParaRPr>
                    </a:p>
                  </a:txBody>
                  <a:tcPr marL="44547" marR="44547" marT="22274" marB="22274"/>
                </a:tc>
                <a:tc>
                  <a:txBody>
                    <a:bodyPr/>
                    <a:lstStyle/>
                    <a:p>
                      <a:pPr marL="0" marR="0" algn="just">
                        <a:spcBef>
                          <a:spcPts val="0"/>
                        </a:spcBef>
                        <a:spcAft>
                          <a:spcPts val="0"/>
                        </a:spcAft>
                      </a:pPr>
                      <a:r>
                        <a:rPr lang="en-US" sz="1400" dirty="0">
                          <a:effectLst/>
                        </a:rPr>
                        <a:t>&lt; 1 </a:t>
                      </a:r>
                      <a:endParaRPr lang="en-US" sz="1400" dirty="0">
                        <a:effectLst/>
                        <a:latin typeface="Times New Roman" panose="02020603050405020304" pitchFamily="18" charset="0"/>
                        <a:ea typeface="SimSun" panose="02010600030101010101" pitchFamily="2" charset="-122"/>
                      </a:endParaRPr>
                    </a:p>
                  </a:txBody>
                  <a:tcPr marL="44547" marR="44547" marT="22274" marB="22274"/>
                </a:tc>
                <a:extLst>
                  <a:ext uri="{0D108BD9-81ED-4DB2-BD59-A6C34878D82A}">
                    <a16:rowId xmlns:a16="http://schemas.microsoft.com/office/drawing/2014/main" val="1931978346"/>
                  </a:ext>
                </a:extLst>
              </a:tr>
              <a:tr h="334099">
                <a:tc vMerge="1">
                  <a:txBody>
                    <a:bodyPr/>
                    <a:lstStyle/>
                    <a:p>
                      <a:endParaRPr lang="en-US"/>
                    </a:p>
                  </a:txBody>
                  <a:tcPr/>
                </a:tc>
                <a:tc>
                  <a:txBody>
                    <a:bodyPr/>
                    <a:lstStyle/>
                    <a:p>
                      <a:pPr marL="0" marR="0" algn="just">
                        <a:spcBef>
                          <a:spcPts val="0"/>
                        </a:spcBef>
                        <a:spcAft>
                          <a:spcPts val="0"/>
                        </a:spcAft>
                      </a:pPr>
                      <a:r>
                        <a:rPr lang="en-US" sz="1400">
                          <a:effectLst/>
                        </a:rPr>
                        <a:t>Human safety</a:t>
                      </a:r>
                      <a:endParaRPr lang="en-US" sz="1400">
                        <a:effectLst/>
                        <a:latin typeface="Times New Roman" panose="02020603050405020304" pitchFamily="18" charset="0"/>
                        <a:ea typeface="SimSun" panose="02010600030101010101" pitchFamily="2" charset="-122"/>
                      </a:endParaRPr>
                    </a:p>
                  </a:txBody>
                  <a:tcPr marL="44547" marR="44547" marT="22274" marB="22274"/>
                </a:tc>
                <a:tc>
                  <a:txBody>
                    <a:bodyPr/>
                    <a:lstStyle/>
                    <a:p>
                      <a:pPr marL="0" marR="0" algn="just">
                        <a:spcBef>
                          <a:spcPts val="0"/>
                        </a:spcBef>
                        <a:spcAft>
                          <a:spcPts val="0"/>
                        </a:spcAft>
                      </a:pPr>
                      <a:r>
                        <a:rPr lang="en-US" sz="1400">
                          <a:effectLst/>
                        </a:rPr>
                        <a:t>&lt; 1~ 10</a:t>
                      </a:r>
                      <a:endParaRPr lang="en-US" sz="1400">
                        <a:effectLst/>
                        <a:latin typeface="Times New Roman" panose="02020603050405020304" pitchFamily="18" charset="0"/>
                        <a:ea typeface="SimSun" panose="02010600030101010101" pitchFamily="2" charset="-122"/>
                      </a:endParaRPr>
                    </a:p>
                  </a:txBody>
                  <a:tcPr marL="44547" marR="44547" marT="22274" marB="22274"/>
                </a:tc>
                <a:tc>
                  <a:txBody>
                    <a:bodyPr/>
                    <a:lstStyle/>
                    <a:p>
                      <a:pPr marL="0" marR="0" algn="just">
                        <a:spcBef>
                          <a:spcPts val="0"/>
                        </a:spcBef>
                        <a:spcAft>
                          <a:spcPts val="0"/>
                        </a:spcAft>
                      </a:pPr>
                      <a:r>
                        <a:rPr lang="en-US" sz="1400" dirty="0">
                          <a:effectLst/>
                        </a:rPr>
                        <a:t>&lt; 0.2 ~ 2 </a:t>
                      </a:r>
                      <a:endParaRPr lang="en-US" sz="1400" dirty="0">
                        <a:effectLst/>
                        <a:latin typeface="Times New Roman" panose="02020603050405020304" pitchFamily="18" charset="0"/>
                        <a:ea typeface="SimSun" panose="02010600030101010101" pitchFamily="2" charset="-122"/>
                      </a:endParaRPr>
                    </a:p>
                  </a:txBody>
                  <a:tcPr marL="44547" marR="44547" marT="22274" marB="22274"/>
                </a:tc>
                <a:tc>
                  <a:txBody>
                    <a:bodyPr/>
                    <a:lstStyle/>
                    <a:p>
                      <a:pPr marL="0" marR="0" algn="just">
                        <a:spcBef>
                          <a:spcPts val="0"/>
                        </a:spcBef>
                        <a:spcAft>
                          <a:spcPts val="0"/>
                        </a:spcAft>
                      </a:pPr>
                      <a:r>
                        <a:rPr lang="en-US" sz="1400" dirty="0">
                          <a:effectLst/>
                        </a:rPr>
                        <a:t>Near-lossless</a:t>
                      </a:r>
                      <a:endParaRPr lang="en-US" sz="1400" dirty="0">
                        <a:effectLst/>
                        <a:latin typeface="Times New Roman" panose="02020603050405020304" pitchFamily="18" charset="0"/>
                        <a:ea typeface="SimSun" panose="02010600030101010101" pitchFamily="2" charset="-122"/>
                      </a:endParaRPr>
                    </a:p>
                  </a:txBody>
                  <a:tcPr marL="44547" marR="44547" marT="22274" marB="22274"/>
                </a:tc>
                <a:tc>
                  <a:txBody>
                    <a:bodyPr/>
                    <a:lstStyle/>
                    <a:p>
                      <a:pPr marL="0" marR="0" algn="just">
                        <a:spcBef>
                          <a:spcPts val="0"/>
                        </a:spcBef>
                        <a:spcAft>
                          <a:spcPts val="0"/>
                        </a:spcAft>
                      </a:pPr>
                      <a:r>
                        <a:rPr lang="en-US" sz="1400" dirty="0">
                          <a:effectLst/>
                        </a:rPr>
                        <a:t>&lt; 1 </a:t>
                      </a:r>
                      <a:endParaRPr lang="en-US" sz="1400" dirty="0">
                        <a:effectLst/>
                        <a:latin typeface="Times New Roman" panose="02020603050405020304" pitchFamily="18" charset="0"/>
                        <a:ea typeface="SimSun" panose="02010600030101010101" pitchFamily="2" charset="-122"/>
                      </a:endParaRPr>
                    </a:p>
                  </a:txBody>
                  <a:tcPr marL="44547" marR="44547" marT="22274" marB="22274"/>
                </a:tc>
                <a:extLst>
                  <a:ext uri="{0D108BD9-81ED-4DB2-BD59-A6C34878D82A}">
                    <a16:rowId xmlns:a16="http://schemas.microsoft.com/office/drawing/2014/main" val="4047788248"/>
                  </a:ext>
                </a:extLst>
              </a:tr>
              <a:tr h="334099">
                <a:tc vMerge="1">
                  <a:txBody>
                    <a:bodyPr/>
                    <a:lstStyle/>
                    <a:p>
                      <a:endParaRPr lang="en-US"/>
                    </a:p>
                  </a:txBody>
                  <a:tcPr/>
                </a:tc>
                <a:tc>
                  <a:txBody>
                    <a:bodyPr/>
                    <a:lstStyle/>
                    <a:p>
                      <a:pPr marL="0" marR="0" algn="just">
                        <a:spcBef>
                          <a:spcPts val="0"/>
                        </a:spcBef>
                        <a:spcAft>
                          <a:spcPts val="0"/>
                        </a:spcAft>
                      </a:pPr>
                      <a:r>
                        <a:rPr lang="en-US" sz="1400">
                          <a:effectLst/>
                        </a:rPr>
                        <a:t>Haptic technology</a:t>
                      </a:r>
                      <a:endParaRPr lang="en-US" sz="1400">
                        <a:effectLst/>
                        <a:latin typeface="Times New Roman" panose="02020603050405020304" pitchFamily="18" charset="0"/>
                        <a:ea typeface="SimSun" panose="02010600030101010101" pitchFamily="2" charset="-122"/>
                      </a:endParaRPr>
                    </a:p>
                  </a:txBody>
                  <a:tcPr marL="44547" marR="44547" marT="22274" marB="22274"/>
                </a:tc>
                <a:tc>
                  <a:txBody>
                    <a:bodyPr/>
                    <a:lstStyle/>
                    <a:p>
                      <a:pPr marL="0" marR="0" algn="just">
                        <a:spcBef>
                          <a:spcPts val="0"/>
                        </a:spcBef>
                        <a:spcAft>
                          <a:spcPts val="0"/>
                        </a:spcAft>
                      </a:pPr>
                      <a:r>
                        <a:rPr lang="en-US" sz="1400">
                          <a:effectLst/>
                        </a:rPr>
                        <a:t>&lt;1~5</a:t>
                      </a:r>
                      <a:endParaRPr lang="en-US" sz="1400">
                        <a:effectLst/>
                        <a:latin typeface="Times New Roman" panose="02020603050405020304" pitchFamily="18" charset="0"/>
                        <a:ea typeface="SimSun" panose="02010600030101010101" pitchFamily="2" charset="-122"/>
                      </a:endParaRPr>
                    </a:p>
                  </a:txBody>
                  <a:tcPr marL="44547" marR="44547" marT="22274" marB="22274"/>
                </a:tc>
                <a:tc>
                  <a:txBody>
                    <a:bodyPr/>
                    <a:lstStyle/>
                    <a:p>
                      <a:pPr marL="0" marR="0" algn="just">
                        <a:spcBef>
                          <a:spcPts val="0"/>
                        </a:spcBef>
                        <a:spcAft>
                          <a:spcPts val="0"/>
                        </a:spcAft>
                      </a:pPr>
                      <a:r>
                        <a:rPr lang="en-US" sz="1400">
                          <a:effectLst/>
                        </a:rPr>
                        <a:t>&lt;0.2~2</a:t>
                      </a:r>
                      <a:endParaRPr lang="en-US" sz="1400">
                        <a:effectLst/>
                        <a:latin typeface="Times New Roman" panose="02020603050405020304" pitchFamily="18" charset="0"/>
                        <a:ea typeface="SimSun" panose="02010600030101010101" pitchFamily="2" charset="-122"/>
                      </a:endParaRPr>
                    </a:p>
                  </a:txBody>
                  <a:tcPr marL="44547" marR="44547" marT="22274" marB="22274"/>
                </a:tc>
                <a:tc>
                  <a:txBody>
                    <a:bodyPr/>
                    <a:lstStyle/>
                    <a:p>
                      <a:pPr marL="0" marR="0" algn="just">
                        <a:spcBef>
                          <a:spcPts val="0"/>
                        </a:spcBef>
                        <a:spcAft>
                          <a:spcPts val="0"/>
                        </a:spcAft>
                      </a:pPr>
                      <a:r>
                        <a:rPr lang="en-US" sz="1400" dirty="0">
                          <a:effectLst/>
                        </a:rPr>
                        <a:t>Lossless</a:t>
                      </a:r>
                      <a:endParaRPr lang="en-US" sz="1400" dirty="0">
                        <a:effectLst/>
                        <a:latin typeface="Times New Roman" panose="02020603050405020304" pitchFamily="18" charset="0"/>
                        <a:ea typeface="SimSun" panose="02010600030101010101" pitchFamily="2" charset="-122"/>
                      </a:endParaRPr>
                    </a:p>
                  </a:txBody>
                  <a:tcPr marL="44547" marR="44547" marT="22274" marB="22274"/>
                </a:tc>
                <a:tc>
                  <a:txBody>
                    <a:bodyPr/>
                    <a:lstStyle/>
                    <a:p>
                      <a:pPr marL="0" marR="0" algn="just">
                        <a:spcBef>
                          <a:spcPts val="0"/>
                        </a:spcBef>
                        <a:spcAft>
                          <a:spcPts val="0"/>
                        </a:spcAft>
                      </a:pPr>
                      <a:r>
                        <a:rPr lang="en-US" sz="1400" dirty="0">
                          <a:effectLst/>
                        </a:rPr>
                        <a:t>&lt;1</a:t>
                      </a:r>
                      <a:endParaRPr lang="en-US" sz="1400" dirty="0">
                        <a:effectLst/>
                        <a:latin typeface="Times New Roman" panose="02020603050405020304" pitchFamily="18" charset="0"/>
                        <a:ea typeface="SimSun" panose="02010600030101010101" pitchFamily="2" charset="-122"/>
                      </a:endParaRPr>
                    </a:p>
                  </a:txBody>
                  <a:tcPr marL="44547" marR="44547" marT="22274" marB="22274"/>
                </a:tc>
                <a:extLst>
                  <a:ext uri="{0D108BD9-81ED-4DB2-BD59-A6C34878D82A}">
                    <a16:rowId xmlns:a16="http://schemas.microsoft.com/office/drawing/2014/main" val="2561712717"/>
                  </a:ext>
                </a:extLst>
              </a:tr>
              <a:tr h="616152">
                <a:tc vMerge="1">
                  <a:txBody>
                    <a:bodyPr/>
                    <a:lstStyle/>
                    <a:p>
                      <a:endParaRPr lang="en-US"/>
                    </a:p>
                  </a:txBody>
                  <a:tcPr/>
                </a:tc>
                <a:tc>
                  <a:txBody>
                    <a:bodyPr/>
                    <a:lstStyle/>
                    <a:p>
                      <a:pPr marL="0" marR="0" algn="just">
                        <a:spcBef>
                          <a:spcPts val="0"/>
                        </a:spcBef>
                        <a:spcAft>
                          <a:spcPts val="0"/>
                        </a:spcAft>
                      </a:pPr>
                      <a:r>
                        <a:rPr lang="en-US" sz="1400" dirty="0">
                          <a:effectLst/>
                        </a:rPr>
                        <a:t>Drone control</a:t>
                      </a:r>
                      <a:endParaRPr lang="en-US" sz="1400" dirty="0">
                        <a:effectLst/>
                        <a:latin typeface="Times New Roman" panose="02020603050405020304" pitchFamily="18" charset="0"/>
                        <a:ea typeface="SimSun" panose="02010600030101010101" pitchFamily="2" charset="-122"/>
                      </a:endParaRPr>
                    </a:p>
                  </a:txBody>
                  <a:tcPr marL="44547" marR="44547" marT="22274" marB="22274"/>
                </a:tc>
                <a:tc>
                  <a:txBody>
                    <a:bodyPr/>
                    <a:lstStyle/>
                    <a:p>
                      <a:pPr marL="0" marR="0" algn="just">
                        <a:spcBef>
                          <a:spcPts val="0"/>
                        </a:spcBef>
                        <a:spcAft>
                          <a:spcPts val="0"/>
                        </a:spcAft>
                      </a:pPr>
                      <a:r>
                        <a:rPr lang="en-US" sz="1400">
                          <a:effectLst/>
                        </a:rPr>
                        <a:t>&lt;100</a:t>
                      </a:r>
                      <a:endParaRPr lang="en-US" sz="1400">
                        <a:effectLst/>
                        <a:latin typeface="Times New Roman" panose="02020603050405020304" pitchFamily="18" charset="0"/>
                        <a:ea typeface="SimSun" panose="02010600030101010101" pitchFamily="2" charset="-122"/>
                      </a:endParaRPr>
                    </a:p>
                  </a:txBody>
                  <a:tcPr marL="44547" marR="44547" marT="22274" marB="22274"/>
                </a:tc>
                <a:tc>
                  <a:txBody>
                    <a:bodyPr/>
                    <a:lstStyle/>
                    <a:p>
                      <a:pPr marL="0" marR="0" algn="just">
                        <a:spcBef>
                          <a:spcPts val="0"/>
                        </a:spcBef>
                        <a:spcAft>
                          <a:spcPts val="0"/>
                        </a:spcAft>
                      </a:pPr>
                      <a:r>
                        <a:rPr lang="en-US" sz="1400">
                          <a:effectLst/>
                        </a:rPr>
                        <a:t>&lt;10</a:t>
                      </a:r>
                      <a:endParaRPr lang="en-US" sz="1400">
                        <a:effectLst/>
                        <a:latin typeface="Times New Roman" panose="02020603050405020304" pitchFamily="18" charset="0"/>
                        <a:ea typeface="SimSun" panose="02010600030101010101" pitchFamily="2" charset="-122"/>
                      </a:endParaRPr>
                    </a:p>
                  </a:txBody>
                  <a:tcPr marL="44547" marR="44547" marT="22274" marB="22274"/>
                </a:tc>
                <a:tc>
                  <a:txBody>
                    <a:bodyPr/>
                    <a:lstStyle/>
                    <a:p>
                      <a:pPr marL="0" marR="0" algn="just">
                        <a:spcBef>
                          <a:spcPts val="0"/>
                        </a:spcBef>
                        <a:spcAft>
                          <a:spcPts val="0"/>
                        </a:spcAft>
                      </a:pPr>
                      <a:r>
                        <a:rPr lang="en-US" sz="1400" dirty="0">
                          <a:effectLst/>
                        </a:rPr>
                        <a:t>Lossless</a:t>
                      </a:r>
                      <a:endParaRPr lang="en-US" sz="1400" dirty="0">
                        <a:effectLst/>
                        <a:latin typeface="Times New Roman" panose="02020603050405020304" pitchFamily="18" charset="0"/>
                        <a:ea typeface="SimSun" panose="02010600030101010101" pitchFamily="2" charset="-122"/>
                      </a:endParaRPr>
                    </a:p>
                  </a:txBody>
                  <a:tcPr marL="44547" marR="44547" marT="22274" marB="22274"/>
                </a:tc>
                <a:tc>
                  <a:txBody>
                    <a:bodyPr/>
                    <a:lstStyle/>
                    <a:p>
                      <a:pPr marL="0" marR="0" algn="just">
                        <a:spcBef>
                          <a:spcPts val="0"/>
                        </a:spcBef>
                        <a:spcAft>
                          <a:spcPts val="0"/>
                        </a:spcAft>
                      </a:pPr>
                      <a:r>
                        <a:rPr lang="en-US" sz="1400" dirty="0">
                          <a:effectLst/>
                        </a:rPr>
                        <a:t>&lt;1</a:t>
                      </a:r>
                    </a:p>
                    <a:p>
                      <a:pPr marL="0" marR="0" algn="just">
                        <a:spcBef>
                          <a:spcPts val="0"/>
                        </a:spcBef>
                        <a:spcAft>
                          <a:spcPts val="0"/>
                        </a:spcAft>
                      </a:pPr>
                      <a:r>
                        <a:rPr lang="en-US" sz="1400" dirty="0">
                          <a:effectLst/>
                        </a:rPr>
                        <a:t>&gt;100 with video</a:t>
                      </a:r>
                      <a:endParaRPr lang="en-US" sz="1400" dirty="0">
                        <a:effectLst/>
                        <a:latin typeface="Times New Roman" panose="02020603050405020304" pitchFamily="18" charset="0"/>
                        <a:ea typeface="SimSun" panose="02010600030101010101" pitchFamily="2" charset="-122"/>
                      </a:endParaRPr>
                    </a:p>
                  </a:txBody>
                  <a:tcPr marL="44547" marR="44547" marT="22274" marB="22274"/>
                </a:tc>
                <a:extLst>
                  <a:ext uri="{0D108BD9-81ED-4DB2-BD59-A6C34878D82A}">
                    <a16:rowId xmlns:a16="http://schemas.microsoft.com/office/drawing/2014/main" val="924313492"/>
                  </a:ext>
                </a:extLst>
              </a:tr>
            </a:tbl>
          </a:graphicData>
        </a:graphic>
      </p:graphicFrame>
    </p:spTree>
    <p:extLst>
      <p:ext uri="{BB962C8B-B14F-4D97-AF65-F5344CB8AC3E}">
        <p14:creationId xmlns:p14="http://schemas.microsoft.com/office/powerpoint/2010/main" val="21209569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7C978-616E-435D-B223-2352C85EDFDC}"/>
              </a:ext>
            </a:extLst>
          </p:cNvPr>
          <p:cNvSpPr>
            <a:spLocks noGrp="1"/>
          </p:cNvSpPr>
          <p:nvPr>
            <p:ph type="title"/>
          </p:nvPr>
        </p:nvSpPr>
        <p:spPr/>
        <p:txBody>
          <a:bodyPr/>
          <a:lstStyle/>
          <a:p>
            <a:r>
              <a:rPr lang="en-US" dirty="0"/>
              <a:t>Use cases and requirements (5G ACIA White Paper)</a:t>
            </a:r>
          </a:p>
        </p:txBody>
      </p:sp>
      <p:sp>
        <p:nvSpPr>
          <p:cNvPr id="3" name="Date Placeholder 2">
            <a:extLst>
              <a:ext uri="{FF2B5EF4-FFF2-40B4-BE49-F238E27FC236}">
                <a16:creationId xmlns:a16="http://schemas.microsoft.com/office/drawing/2014/main" id="{CE28A360-E173-4BE5-BABC-4F7D1F63925A}"/>
              </a:ext>
            </a:extLst>
          </p:cNvPr>
          <p:cNvSpPr>
            <a:spLocks noGrp="1"/>
          </p:cNvSpPr>
          <p:nvPr>
            <p:ph type="dt" idx="10"/>
          </p:nvPr>
        </p:nvSpPr>
        <p:spPr/>
        <p:txBody>
          <a:bodyPr/>
          <a:lstStyle/>
          <a:p>
            <a:r>
              <a:rPr lang="en-US"/>
              <a:t>January 2022</a:t>
            </a:r>
            <a:endParaRPr lang="en-GB"/>
          </a:p>
        </p:txBody>
      </p:sp>
      <p:sp>
        <p:nvSpPr>
          <p:cNvPr id="4" name="Footer Placeholder 3">
            <a:extLst>
              <a:ext uri="{FF2B5EF4-FFF2-40B4-BE49-F238E27FC236}">
                <a16:creationId xmlns:a16="http://schemas.microsoft.com/office/drawing/2014/main" id="{AE5AB11A-01B6-49A7-92B7-4BF2819318B5}"/>
              </a:ext>
            </a:extLst>
          </p:cNvPr>
          <p:cNvSpPr>
            <a:spLocks noGrp="1"/>
          </p:cNvSpPr>
          <p:nvPr>
            <p:ph type="ftr" idx="11"/>
          </p:nvPr>
        </p:nvSpPr>
        <p:spPr/>
        <p:txBody>
          <a:bodyPr/>
          <a:lstStyle/>
          <a:p>
            <a:r>
              <a:rPr lang="en-GB"/>
              <a:t>Dave Cavalcanti, Intel Corporation</a:t>
            </a:r>
          </a:p>
        </p:txBody>
      </p:sp>
      <p:sp>
        <p:nvSpPr>
          <p:cNvPr id="5" name="Slide Number Placeholder 4">
            <a:extLst>
              <a:ext uri="{FF2B5EF4-FFF2-40B4-BE49-F238E27FC236}">
                <a16:creationId xmlns:a16="http://schemas.microsoft.com/office/drawing/2014/main" id="{CEBD58BA-0ED4-41D6-ADF7-EC2147965E7B}"/>
              </a:ext>
            </a:extLst>
          </p:cNvPr>
          <p:cNvSpPr>
            <a:spLocks noGrp="1"/>
          </p:cNvSpPr>
          <p:nvPr>
            <p:ph type="sldNum" idx="12"/>
          </p:nvPr>
        </p:nvSpPr>
        <p:spPr/>
        <p:txBody>
          <a:bodyPr/>
          <a:lstStyle/>
          <a:p>
            <a:r>
              <a:rPr lang="en-GB"/>
              <a:t>Slide </a:t>
            </a:r>
            <a:fld id="{06B781AF-4CCF-49B0-A572-DE54FBE5D942}" type="slidenum">
              <a:rPr lang="en-GB" smtClean="0"/>
              <a:pPr/>
              <a:t>6</a:t>
            </a:fld>
            <a:endParaRPr lang="en-GB"/>
          </a:p>
        </p:txBody>
      </p:sp>
      <p:pic>
        <p:nvPicPr>
          <p:cNvPr id="7" name="Picture 6">
            <a:extLst>
              <a:ext uri="{FF2B5EF4-FFF2-40B4-BE49-F238E27FC236}">
                <a16:creationId xmlns:a16="http://schemas.microsoft.com/office/drawing/2014/main" id="{F50D1983-A3CE-4D17-BE61-644A8DE61785}"/>
              </a:ext>
            </a:extLst>
          </p:cNvPr>
          <p:cNvPicPr>
            <a:picLocks noChangeAspect="1"/>
          </p:cNvPicPr>
          <p:nvPr/>
        </p:nvPicPr>
        <p:blipFill>
          <a:blip r:embed="rId2"/>
          <a:stretch>
            <a:fillRect/>
          </a:stretch>
        </p:blipFill>
        <p:spPr>
          <a:xfrm>
            <a:off x="2636643" y="1657271"/>
            <a:ext cx="7159566" cy="4099429"/>
          </a:xfrm>
          <a:prstGeom prst="rect">
            <a:avLst/>
          </a:prstGeom>
        </p:spPr>
      </p:pic>
      <p:sp>
        <p:nvSpPr>
          <p:cNvPr id="9" name="TextBox 8">
            <a:extLst>
              <a:ext uri="{FF2B5EF4-FFF2-40B4-BE49-F238E27FC236}">
                <a16:creationId xmlns:a16="http://schemas.microsoft.com/office/drawing/2014/main" id="{420A3555-81B5-4466-A498-29CE99E6D81A}"/>
              </a:ext>
            </a:extLst>
          </p:cNvPr>
          <p:cNvSpPr txBox="1"/>
          <p:nvPr/>
        </p:nvSpPr>
        <p:spPr>
          <a:xfrm>
            <a:off x="802216" y="5756700"/>
            <a:ext cx="10828420" cy="523220"/>
          </a:xfrm>
          <a:prstGeom prst="rect">
            <a:avLst/>
          </a:prstGeom>
          <a:noFill/>
        </p:spPr>
        <p:txBody>
          <a:bodyPr wrap="square">
            <a:spAutoFit/>
          </a:bodyPr>
          <a:lstStyle/>
          <a:p>
            <a:r>
              <a:rPr lang="en-US" sz="1400" dirty="0">
                <a:solidFill>
                  <a:schemeClr val="tx1"/>
                </a:solidFill>
              </a:rPr>
              <a:t>Ref: </a:t>
            </a:r>
            <a:r>
              <a:rPr lang="en-US" sz="1400" dirty="0">
                <a:solidFill>
                  <a:srgbClr val="CCCCFF"/>
                </a:solidFill>
                <a:hlinkClick r:id="rId3">
                  <a:extLst>
                    <a:ext uri="{A12FA001-AC4F-418D-AE19-62706E023703}">
                      <ahyp:hlinkClr xmlns:ahyp="http://schemas.microsoft.com/office/drawing/2018/hyperlinkcolor" val="tx"/>
                    </a:ext>
                  </a:extLst>
                </a:hlinkClick>
              </a:rPr>
              <a:t>https://5g-acia.org/wp-content/uploads/5G-ACIA_WP_5G-for-Connected-Industries-and-Automation-Second-Edition_SinglePages.</a:t>
            </a:r>
            <a:r>
              <a:rPr lang="en-US" sz="1400" dirty="0">
                <a:solidFill>
                  <a:schemeClr val="accent2"/>
                </a:solidFill>
                <a:hlinkClick r:id="rId3">
                  <a:extLst>
                    <a:ext uri="{A12FA001-AC4F-418D-AE19-62706E023703}">
                      <ahyp:hlinkClr xmlns:ahyp="http://schemas.microsoft.com/office/drawing/2018/hyperlinkcolor" val="tx"/>
                    </a:ext>
                  </a:extLst>
                </a:hlinkClick>
              </a:rPr>
              <a:t>pdf</a:t>
            </a:r>
            <a:endParaRPr lang="en-US" sz="1400" dirty="0">
              <a:solidFill>
                <a:schemeClr val="accent2"/>
              </a:solidFill>
            </a:endParaRPr>
          </a:p>
          <a:p>
            <a:endParaRPr lang="en-US" sz="1400" dirty="0">
              <a:solidFill>
                <a:schemeClr val="tx1"/>
              </a:solidFill>
            </a:endParaRPr>
          </a:p>
        </p:txBody>
      </p:sp>
    </p:spTree>
    <p:extLst>
      <p:ext uri="{BB962C8B-B14F-4D97-AF65-F5344CB8AC3E}">
        <p14:creationId xmlns:p14="http://schemas.microsoft.com/office/powerpoint/2010/main" val="28648348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2A9CD-012A-4963-98B6-1B7034FEC9D2}"/>
              </a:ext>
            </a:extLst>
          </p:cNvPr>
          <p:cNvSpPr>
            <a:spLocks noGrp="1"/>
          </p:cNvSpPr>
          <p:nvPr>
            <p:ph type="title"/>
          </p:nvPr>
        </p:nvSpPr>
        <p:spPr/>
        <p:txBody>
          <a:bodyPr/>
          <a:lstStyle/>
          <a:p>
            <a:r>
              <a:rPr lang="en-US" dirty="0"/>
              <a:t>Leading Use Cases and Requirements (Avnu Alliance WTSN Working Group)</a:t>
            </a:r>
          </a:p>
        </p:txBody>
      </p:sp>
      <p:sp>
        <p:nvSpPr>
          <p:cNvPr id="3" name="Date Placeholder 2">
            <a:extLst>
              <a:ext uri="{FF2B5EF4-FFF2-40B4-BE49-F238E27FC236}">
                <a16:creationId xmlns:a16="http://schemas.microsoft.com/office/drawing/2014/main" id="{2C3777F7-8EBC-49F9-8CEB-F25DD9CB4B7F}"/>
              </a:ext>
            </a:extLst>
          </p:cNvPr>
          <p:cNvSpPr>
            <a:spLocks noGrp="1"/>
          </p:cNvSpPr>
          <p:nvPr>
            <p:ph type="dt" idx="10"/>
          </p:nvPr>
        </p:nvSpPr>
        <p:spPr/>
        <p:txBody>
          <a:bodyPr/>
          <a:lstStyle/>
          <a:p>
            <a:r>
              <a:rPr lang="en-US"/>
              <a:t>January 2022</a:t>
            </a:r>
            <a:endParaRPr lang="en-GB"/>
          </a:p>
        </p:txBody>
      </p:sp>
      <p:sp>
        <p:nvSpPr>
          <p:cNvPr id="4" name="Footer Placeholder 3">
            <a:extLst>
              <a:ext uri="{FF2B5EF4-FFF2-40B4-BE49-F238E27FC236}">
                <a16:creationId xmlns:a16="http://schemas.microsoft.com/office/drawing/2014/main" id="{F8689B33-4EBA-4246-9217-056640FA8F10}"/>
              </a:ext>
            </a:extLst>
          </p:cNvPr>
          <p:cNvSpPr>
            <a:spLocks noGrp="1"/>
          </p:cNvSpPr>
          <p:nvPr>
            <p:ph type="ftr" idx="11"/>
          </p:nvPr>
        </p:nvSpPr>
        <p:spPr/>
        <p:txBody>
          <a:bodyPr/>
          <a:lstStyle/>
          <a:p>
            <a:r>
              <a:rPr lang="en-GB"/>
              <a:t>Dave Cavalcanti, Intel Corporation</a:t>
            </a:r>
          </a:p>
        </p:txBody>
      </p:sp>
      <p:sp>
        <p:nvSpPr>
          <p:cNvPr id="5" name="Slide Number Placeholder 4">
            <a:extLst>
              <a:ext uri="{FF2B5EF4-FFF2-40B4-BE49-F238E27FC236}">
                <a16:creationId xmlns:a16="http://schemas.microsoft.com/office/drawing/2014/main" id="{CB191103-2711-4A97-A6C1-0804DBB0321B}"/>
              </a:ext>
            </a:extLst>
          </p:cNvPr>
          <p:cNvSpPr>
            <a:spLocks noGrp="1"/>
          </p:cNvSpPr>
          <p:nvPr>
            <p:ph type="sldNum" idx="12"/>
          </p:nvPr>
        </p:nvSpPr>
        <p:spPr/>
        <p:txBody>
          <a:bodyPr/>
          <a:lstStyle/>
          <a:p>
            <a:r>
              <a:rPr lang="en-GB"/>
              <a:t>Slide </a:t>
            </a:r>
            <a:fld id="{06B781AF-4CCF-49B0-A572-DE54FBE5D942}" type="slidenum">
              <a:rPr lang="en-GB" smtClean="0"/>
              <a:pPr/>
              <a:t>7</a:t>
            </a:fld>
            <a:endParaRPr lang="en-GB"/>
          </a:p>
        </p:txBody>
      </p:sp>
      <p:graphicFrame>
        <p:nvGraphicFramePr>
          <p:cNvPr id="8" name="Table 4">
            <a:extLst>
              <a:ext uri="{FF2B5EF4-FFF2-40B4-BE49-F238E27FC236}">
                <a16:creationId xmlns:a16="http://schemas.microsoft.com/office/drawing/2014/main" id="{FB6C91EA-175E-47EF-8E0A-D51123D78A88}"/>
              </a:ext>
            </a:extLst>
          </p:cNvPr>
          <p:cNvGraphicFramePr>
            <a:graphicFrameLocks/>
          </p:cNvGraphicFramePr>
          <p:nvPr>
            <p:extLst>
              <p:ext uri="{D42A27DB-BD31-4B8C-83A1-F6EECF244321}">
                <p14:modId xmlns:p14="http://schemas.microsoft.com/office/powerpoint/2010/main" val="2352799818"/>
              </p:ext>
            </p:extLst>
          </p:nvPr>
        </p:nvGraphicFramePr>
        <p:xfrm>
          <a:off x="1804737" y="1830390"/>
          <a:ext cx="8229600" cy="3795142"/>
        </p:xfrm>
        <a:graphic>
          <a:graphicData uri="http://schemas.openxmlformats.org/drawingml/2006/table">
            <a:tbl>
              <a:tblPr firstRow="1" bandRow="1"/>
              <a:tblGrid>
                <a:gridCol w="1647173">
                  <a:extLst>
                    <a:ext uri="{9D8B030D-6E8A-4147-A177-3AD203B41FA5}">
                      <a16:colId xmlns:a16="http://schemas.microsoft.com/office/drawing/2014/main" val="1823598337"/>
                    </a:ext>
                  </a:extLst>
                </a:gridCol>
                <a:gridCol w="1644667">
                  <a:extLst>
                    <a:ext uri="{9D8B030D-6E8A-4147-A177-3AD203B41FA5}">
                      <a16:colId xmlns:a16="http://schemas.microsoft.com/office/drawing/2014/main" val="1965667088"/>
                    </a:ext>
                  </a:extLst>
                </a:gridCol>
                <a:gridCol w="1645920">
                  <a:extLst>
                    <a:ext uri="{9D8B030D-6E8A-4147-A177-3AD203B41FA5}">
                      <a16:colId xmlns:a16="http://schemas.microsoft.com/office/drawing/2014/main" val="377419793"/>
                    </a:ext>
                  </a:extLst>
                </a:gridCol>
                <a:gridCol w="1645920">
                  <a:extLst>
                    <a:ext uri="{9D8B030D-6E8A-4147-A177-3AD203B41FA5}">
                      <a16:colId xmlns:a16="http://schemas.microsoft.com/office/drawing/2014/main" val="398370162"/>
                    </a:ext>
                  </a:extLst>
                </a:gridCol>
                <a:gridCol w="1645920">
                  <a:extLst>
                    <a:ext uri="{9D8B030D-6E8A-4147-A177-3AD203B41FA5}">
                      <a16:colId xmlns:a16="http://schemas.microsoft.com/office/drawing/2014/main" val="2777910710"/>
                    </a:ext>
                  </a:extLst>
                </a:gridCol>
              </a:tblGrid>
              <a:tr h="37084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endParaRPr lang="en-US"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a:t>Mobile Robots</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a:t>Live Events</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a:t>Closed loop Control</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a:t>AR/VR</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3005777006"/>
                  </a:ext>
                </a:extLst>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nSpc>
                          <a:spcPct val="150000"/>
                        </a:lnSpc>
                        <a:spcBef>
                          <a:spcPts val="0"/>
                        </a:spcBef>
                        <a:spcAft>
                          <a:spcPts val="0"/>
                        </a:spcAft>
                      </a:pPr>
                      <a:r>
                        <a:rPr lang="en-US" sz="1000" b="1">
                          <a:effectLst/>
                          <a:latin typeface="Georgia" panose="02040502050405020303" pitchFamily="18" charset="0"/>
                          <a:ea typeface="Calibri" panose="020F0502020204030204" pitchFamily="34" charset="0"/>
                          <a:cs typeface="Times New Roman" panose="02020603050405020304" pitchFamily="18" charset="0"/>
                        </a:rPr>
                        <a:t>Typical area of service</a:t>
                      </a:r>
                    </a:p>
                  </a:txBody>
                  <a:tcPr marL="68580" marR="6858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200"/>
                        <a:t>Small/medium/large</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l" defTabSz="457200" rtl="0" eaLnBrk="1" latinLnBrk="0" hangingPunct="1"/>
                      <a:r>
                        <a:rPr lang="en-US" sz="1200" kern="1200">
                          <a:solidFill>
                            <a:schemeClr val="dk1"/>
                          </a:solidFill>
                          <a:latin typeface="+mn-lt"/>
                          <a:ea typeface="+mn-ea"/>
                          <a:cs typeface="+mn-cs"/>
                        </a:rPr>
                        <a:t>Medium/large</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200"/>
                        <a:t>Small/medium/large</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l" defTabSz="457200" rtl="0" eaLnBrk="1" latinLnBrk="0" hangingPunct="1"/>
                      <a:r>
                        <a:rPr lang="en-US" sz="1200" kern="1200">
                          <a:solidFill>
                            <a:schemeClr val="dk1"/>
                          </a:solidFill>
                          <a:latin typeface="+mn-lt"/>
                          <a:ea typeface="+mn-ea"/>
                          <a:cs typeface="+mn-cs"/>
                        </a:rPr>
                        <a:t>Small/Medium</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4253762613"/>
                  </a:ext>
                </a:extLst>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nSpc>
                          <a:spcPct val="150000"/>
                        </a:lnSpc>
                        <a:spcBef>
                          <a:spcPts val="0"/>
                        </a:spcBef>
                        <a:spcAft>
                          <a:spcPts val="0"/>
                        </a:spcAft>
                      </a:pPr>
                      <a:r>
                        <a:rPr lang="en-US" sz="1000" b="1">
                          <a:effectLst/>
                          <a:latin typeface="Georgia" panose="02040502050405020303" pitchFamily="18" charset="0"/>
                          <a:ea typeface="Calibri" panose="020F0502020204030204" pitchFamily="34" charset="0"/>
                          <a:cs typeface="Times New Roman" panose="02020603050405020304" pitchFamily="18" charset="0"/>
                        </a:rPr>
                        <a:t>End stations per area of service</a:t>
                      </a: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l" defTabSz="457200" rtl="0" eaLnBrk="1" latinLnBrk="0" hangingPunct="1"/>
                      <a:r>
                        <a:rPr lang="en-US" sz="1200" kern="1200">
                          <a:solidFill>
                            <a:schemeClr val="dk1"/>
                          </a:solidFill>
                          <a:latin typeface="+mn-lt"/>
                          <a:ea typeface="+mn-ea"/>
                          <a:cs typeface="+mn-cs"/>
                        </a:rPr>
                        <a:t>100</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l" defTabSz="457200" rtl="0" eaLnBrk="1" latinLnBrk="0" hangingPunct="1"/>
                      <a:r>
                        <a:rPr lang="en-US" sz="1200" kern="1200">
                          <a:solidFill>
                            <a:schemeClr val="dk1"/>
                          </a:solidFill>
                          <a:latin typeface="+mn-lt"/>
                          <a:ea typeface="+mn-ea"/>
                          <a:cs typeface="+mn-cs"/>
                        </a:rPr>
                        <a:t>100-500</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l" defTabSz="457200" rtl="0" eaLnBrk="1" latinLnBrk="0" hangingPunct="1"/>
                      <a:r>
                        <a:rPr lang="en-US" sz="1200" kern="1200">
                          <a:solidFill>
                            <a:schemeClr val="dk1"/>
                          </a:solidFill>
                          <a:latin typeface="+mn-lt"/>
                          <a:ea typeface="+mn-ea"/>
                          <a:cs typeface="+mn-cs"/>
                        </a:rPr>
                        <a:t>50</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l" defTabSz="457200" rtl="0" eaLnBrk="1" latinLnBrk="0" hangingPunct="1"/>
                      <a:r>
                        <a:rPr lang="en-US" sz="1200" kern="1200">
                          <a:solidFill>
                            <a:schemeClr val="dk1"/>
                          </a:solidFill>
                          <a:latin typeface="+mn-lt"/>
                          <a:ea typeface="+mn-ea"/>
                          <a:cs typeface="+mn-cs"/>
                        </a:rPr>
                        <a:t>&lt;5 devices/group</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3574693274"/>
                  </a:ext>
                </a:extLst>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nSpc>
                          <a:spcPct val="150000"/>
                        </a:lnSpc>
                        <a:spcBef>
                          <a:spcPts val="0"/>
                        </a:spcBef>
                        <a:spcAft>
                          <a:spcPts val="0"/>
                        </a:spcAft>
                      </a:pPr>
                      <a:r>
                        <a:rPr lang="en-US" sz="1000" b="1">
                          <a:effectLst/>
                          <a:latin typeface="Georgia" panose="02040502050405020303" pitchFamily="18" charset="0"/>
                          <a:ea typeface="Calibri" panose="020F0502020204030204" pitchFamily="34" charset="0"/>
                          <a:cs typeface="Times New Roman" panose="02020603050405020304" pitchFamily="18" charset="0"/>
                        </a:rPr>
                        <a:t>Traffic Profile</a:t>
                      </a: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l" defTabSz="457200" rtl="0" eaLnBrk="1" latinLnBrk="0" hangingPunct="1"/>
                      <a:r>
                        <a:rPr lang="en-US" sz="1200" kern="1200">
                          <a:solidFill>
                            <a:schemeClr val="dk1"/>
                          </a:solidFill>
                          <a:latin typeface="+mn-lt"/>
                          <a:ea typeface="+mn-ea"/>
                          <a:cs typeface="+mn-cs"/>
                        </a:rPr>
                        <a:t>Cyclic and Event</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l" defTabSz="457200" rtl="0" eaLnBrk="1" latinLnBrk="0" hangingPunct="1"/>
                      <a:r>
                        <a:rPr lang="en-US" sz="1200" kern="1200">
                          <a:solidFill>
                            <a:schemeClr val="dk1"/>
                          </a:solidFill>
                          <a:latin typeface="+mn-lt"/>
                          <a:ea typeface="+mn-ea"/>
                          <a:cs typeface="+mn-cs"/>
                        </a:rPr>
                        <a:t>Continuous stream</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a:solidFill>
                            <a:schemeClr val="dk1"/>
                          </a:solidFill>
                          <a:latin typeface="+mn-lt"/>
                          <a:ea typeface="+mn-ea"/>
                          <a:cs typeface="+mn-cs"/>
                        </a:rPr>
                        <a:t>Cyclic and Isochronous</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l" defTabSz="457200" rtl="0" eaLnBrk="1" latinLnBrk="0" hangingPunct="1"/>
                      <a:r>
                        <a:rPr lang="en-US" sz="1200" kern="1200">
                          <a:solidFill>
                            <a:schemeClr val="dk1"/>
                          </a:solidFill>
                          <a:latin typeface="+mn-lt"/>
                          <a:ea typeface="+mn-ea"/>
                          <a:cs typeface="+mn-cs"/>
                        </a:rPr>
                        <a:t>Cyclic (UL), video (DL)</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3147243646"/>
                  </a:ext>
                </a:extLst>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nSpc>
                          <a:spcPct val="150000"/>
                        </a:lnSpc>
                        <a:spcBef>
                          <a:spcPts val="0"/>
                        </a:spcBef>
                        <a:spcAft>
                          <a:spcPts val="0"/>
                        </a:spcAft>
                      </a:pPr>
                      <a:r>
                        <a:rPr lang="en-US" sz="1000" b="1">
                          <a:effectLst/>
                          <a:latin typeface="Georgia" panose="02040502050405020303" pitchFamily="18" charset="0"/>
                          <a:ea typeface="Calibri" panose="020F0502020204030204" pitchFamily="34" charset="0"/>
                          <a:cs typeface="Times New Roman" panose="02020603050405020304" pitchFamily="18" charset="0"/>
                        </a:rPr>
                        <a:t>Time Synchronization Accuracy</a:t>
                      </a: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l" defTabSz="457200" rtl="0" eaLnBrk="1" latinLnBrk="0" hangingPunct="1"/>
                      <a:r>
                        <a:rPr lang="en-US" sz="1200" kern="1200">
                          <a:solidFill>
                            <a:schemeClr val="dk1"/>
                          </a:solidFill>
                          <a:latin typeface="+mn-lt"/>
                          <a:ea typeface="+mn-ea"/>
                          <a:cs typeface="+mn-cs"/>
                        </a:rPr>
                        <a:t>~1 µsec</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a:solidFill>
                            <a:schemeClr val="dk1"/>
                          </a:solidFill>
                          <a:latin typeface="+mn-lt"/>
                          <a:ea typeface="+mn-ea"/>
                          <a:cs typeface="+mn-cs"/>
                        </a:rPr>
                        <a:t>1 µsec or better</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a:solidFill>
                            <a:schemeClr val="dk1"/>
                          </a:solidFill>
                          <a:latin typeface="+mn-lt"/>
                          <a:ea typeface="+mn-ea"/>
                          <a:cs typeface="+mn-cs"/>
                        </a:rPr>
                        <a:t>1 µsec or better</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a:solidFill>
                            <a:schemeClr val="dk1"/>
                          </a:solidFill>
                          <a:latin typeface="+mn-lt"/>
                          <a:ea typeface="+mn-ea"/>
                          <a:cs typeface="+mn-cs"/>
                        </a:rPr>
                        <a:t>~1 µsec</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2113408353"/>
                  </a:ext>
                </a:extLst>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nSpc>
                          <a:spcPct val="150000"/>
                        </a:lnSpc>
                        <a:spcBef>
                          <a:spcPts val="0"/>
                        </a:spcBef>
                        <a:spcAft>
                          <a:spcPts val="0"/>
                        </a:spcAft>
                      </a:pPr>
                      <a:r>
                        <a:rPr lang="en-US" sz="1000" b="1">
                          <a:effectLst/>
                          <a:latin typeface="Georgia" panose="02040502050405020303" pitchFamily="18" charset="0"/>
                          <a:ea typeface="Calibri" panose="020F0502020204030204" pitchFamily="34" charset="0"/>
                          <a:cs typeface="Times New Roman" panose="02020603050405020304" pitchFamily="18" charset="0"/>
                        </a:rPr>
                        <a:t>Bounded Latency</a:t>
                      </a: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l" defTabSz="457200" rtl="0" eaLnBrk="1" latinLnBrk="0" hangingPunct="1"/>
                      <a:r>
                        <a:rPr lang="en-US" sz="1200" kern="1200">
                          <a:solidFill>
                            <a:schemeClr val="dk1"/>
                          </a:solidFill>
                          <a:latin typeface="+mn-lt"/>
                          <a:ea typeface="+mn-ea"/>
                          <a:cs typeface="+mn-cs"/>
                        </a:rPr>
                        <a:t>10 – 1msec (cyclic)</a:t>
                      </a:r>
                    </a:p>
                    <a:p>
                      <a:pPr marL="0" algn="l" defTabSz="457200" rtl="0" eaLnBrk="1" latinLnBrk="0" hangingPunct="1"/>
                      <a:r>
                        <a:rPr lang="en-US" sz="1200" kern="1200">
                          <a:solidFill>
                            <a:schemeClr val="dk1"/>
                          </a:solidFill>
                          <a:latin typeface="+mn-lt"/>
                          <a:ea typeface="+mn-ea"/>
                          <a:cs typeface="+mn-cs"/>
                        </a:rPr>
                        <a:t>100 – 10 msec (events)</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l" defTabSz="457200" rtl="0" eaLnBrk="1" latinLnBrk="0" hangingPunct="1"/>
                      <a:r>
                        <a:rPr lang="en-US" sz="1200" kern="1200">
                          <a:solidFill>
                            <a:schemeClr val="dk1"/>
                          </a:solidFill>
                          <a:latin typeface="+mn-lt"/>
                          <a:ea typeface="+mn-ea"/>
                          <a:cs typeface="+mn-cs"/>
                        </a:rPr>
                        <a:t>1msec</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l" defTabSz="457200" rtl="0" eaLnBrk="1" latinLnBrk="0" hangingPunct="1"/>
                      <a:r>
                        <a:rPr lang="en-US" sz="1200" kern="1200">
                          <a:solidFill>
                            <a:schemeClr val="dk1"/>
                          </a:solidFill>
                          <a:latin typeface="+mn-lt"/>
                          <a:ea typeface="+mn-ea"/>
                          <a:cs typeface="+mn-cs"/>
                        </a:rPr>
                        <a:t>10 – 1 </a:t>
                      </a:r>
                      <a:r>
                        <a:rPr lang="en-US" sz="1200" kern="1200" err="1">
                          <a:solidFill>
                            <a:schemeClr val="dk1"/>
                          </a:solidFill>
                          <a:latin typeface="+mn-lt"/>
                          <a:ea typeface="+mn-ea"/>
                          <a:cs typeface="+mn-cs"/>
                        </a:rPr>
                        <a:t>ms</a:t>
                      </a:r>
                      <a:r>
                        <a:rPr lang="en-US" sz="1200" kern="1200">
                          <a:solidFill>
                            <a:schemeClr val="dk1"/>
                          </a:solidFill>
                          <a:latin typeface="+mn-lt"/>
                          <a:ea typeface="+mn-ea"/>
                          <a:cs typeface="+mn-cs"/>
                        </a:rPr>
                        <a:t> (Cyclic)</a:t>
                      </a:r>
                    </a:p>
                    <a:p>
                      <a:pPr marL="0" algn="l" defTabSz="457200" rtl="0" eaLnBrk="1" latinLnBrk="0" hangingPunct="1"/>
                      <a:r>
                        <a:rPr lang="en-US" sz="1200" kern="1200">
                          <a:solidFill>
                            <a:schemeClr val="dk1"/>
                          </a:solidFill>
                          <a:latin typeface="+mn-lt"/>
                          <a:ea typeface="+mn-ea"/>
                          <a:cs typeface="+mn-cs"/>
                        </a:rPr>
                        <a:t>10 – 100 </a:t>
                      </a:r>
                      <a:r>
                        <a:rPr lang="en-US" sz="1200" kern="1200" err="1">
                          <a:solidFill>
                            <a:schemeClr val="dk1"/>
                          </a:solidFill>
                          <a:latin typeface="+mn-lt"/>
                          <a:ea typeface="+mn-ea"/>
                          <a:cs typeface="+mn-cs"/>
                        </a:rPr>
                        <a:t>ms</a:t>
                      </a:r>
                      <a:r>
                        <a:rPr lang="en-US" sz="1200" kern="1200">
                          <a:solidFill>
                            <a:schemeClr val="dk1"/>
                          </a:solidFill>
                          <a:latin typeface="+mn-lt"/>
                          <a:ea typeface="+mn-ea"/>
                          <a:cs typeface="+mn-cs"/>
                        </a:rPr>
                        <a:t> (Events)</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l" defTabSz="457200" rtl="0" eaLnBrk="1" latinLnBrk="0" hangingPunct="1"/>
                      <a:r>
                        <a:rPr lang="en-US" sz="1200" kern="1200">
                          <a:solidFill>
                            <a:schemeClr val="dk1"/>
                          </a:solidFill>
                          <a:latin typeface="+mn-lt"/>
                          <a:ea typeface="+mn-ea"/>
                          <a:cs typeface="+mn-cs"/>
                        </a:rPr>
                        <a:t>3 to 10 msec</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507647823"/>
                  </a:ext>
                </a:extLst>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nSpc>
                          <a:spcPct val="150000"/>
                        </a:lnSpc>
                        <a:spcBef>
                          <a:spcPts val="0"/>
                        </a:spcBef>
                        <a:spcAft>
                          <a:spcPts val="0"/>
                        </a:spcAft>
                      </a:pPr>
                      <a:r>
                        <a:rPr lang="en-US" sz="1000" b="1">
                          <a:effectLst/>
                          <a:latin typeface="Georgia" panose="02040502050405020303" pitchFamily="18" charset="0"/>
                          <a:ea typeface="Calibri" panose="020F0502020204030204" pitchFamily="34" charset="0"/>
                          <a:cs typeface="Times New Roman" panose="02020603050405020304" pitchFamily="18" charset="0"/>
                        </a:rPr>
                        <a:t>Reliability</a:t>
                      </a: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l" defTabSz="457200" rtl="0" eaLnBrk="1" latinLnBrk="0" hangingPunct="1"/>
                      <a:r>
                        <a:rPr lang="en-US" sz="1200" kern="1200">
                          <a:solidFill>
                            <a:schemeClr val="dk1"/>
                          </a:solidFill>
                          <a:latin typeface="+mn-lt"/>
                          <a:ea typeface="+mn-ea"/>
                          <a:cs typeface="+mn-cs"/>
                        </a:rPr>
                        <a:t>99.9 to 99.99%</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a:solidFill>
                            <a:schemeClr val="dk1"/>
                          </a:solidFill>
                          <a:latin typeface="+mn-lt"/>
                          <a:ea typeface="+mn-ea"/>
                          <a:cs typeface="+mn-cs"/>
                        </a:rPr>
                        <a:t>99.9 to 99.99%</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a:solidFill>
                            <a:schemeClr val="dk1"/>
                          </a:solidFill>
                          <a:latin typeface="+mn-lt"/>
                          <a:ea typeface="+mn-ea"/>
                          <a:cs typeface="+mn-cs"/>
                        </a:rPr>
                        <a:t>99.9 to 99.9999%</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a:solidFill>
                            <a:schemeClr val="dk1"/>
                          </a:solidFill>
                          <a:latin typeface="+mn-lt"/>
                          <a:ea typeface="+mn-ea"/>
                          <a:cs typeface="+mn-cs"/>
                        </a:rPr>
                        <a:t>99.9 to 99.99%</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4024793496"/>
                  </a:ext>
                </a:extLst>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nSpc>
                          <a:spcPct val="150000"/>
                        </a:lnSpc>
                        <a:spcBef>
                          <a:spcPts val="0"/>
                        </a:spcBef>
                        <a:spcAft>
                          <a:spcPts val="0"/>
                        </a:spcAft>
                      </a:pPr>
                      <a:r>
                        <a:rPr lang="en-US" sz="1000" b="1">
                          <a:effectLst/>
                          <a:latin typeface="Georgia" panose="02040502050405020303" pitchFamily="18" charset="0"/>
                          <a:ea typeface="Calibri" panose="020F0502020204030204" pitchFamily="34" charset="0"/>
                          <a:cs typeface="Times New Roman" panose="02020603050405020304" pitchFamily="18" charset="0"/>
                        </a:rPr>
                        <a:t>Security</a:t>
                      </a: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l" defTabSz="457200" rtl="0" eaLnBrk="1" latinLnBrk="0" hangingPunct="1"/>
                      <a:r>
                        <a:rPr lang="en-US" sz="1200" kern="1200">
                          <a:solidFill>
                            <a:schemeClr val="dk1"/>
                          </a:solidFill>
                          <a:latin typeface="+mn-lt"/>
                          <a:ea typeface="+mn-ea"/>
                          <a:cs typeface="+mn-cs"/>
                        </a:rPr>
                        <a:t>Authentication, integrity and resilience to DOS/Interference</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l" defTabSz="457200" rtl="0" eaLnBrk="1" latinLnBrk="0" hangingPunct="1"/>
                      <a:r>
                        <a:rPr lang="en-US" sz="1200" kern="1200">
                          <a:solidFill>
                            <a:schemeClr val="dk1"/>
                          </a:solidFill>
                          <a:latin typeface="+mn-lt"/>
                          <a:ea typeface="+mn-ea"/>
                          <a:cs typeface="+mn-cs"/>
                        </a:rPr>
                        <a:t>Authentication, privacy, resilience to DOS/Interference</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a:solidFill>
                            <a:schemeClr val="dk1"/>
                          </a:solidFill>
                          <a:latin typeface="+mn-lt"/>
                          <a:ea typeface="+mn-ea"/>
                          <a:cs typeface="+mn-cs"/>
                        </a:rPr>
                        <a:t>Auth., integrity and resilience to DOS and time/QoS attacks</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latin typeface="+mn-lt"/>
                          <a:ea typeface="+mn-ea"/>
                          <a:cs typeface="+mn-cs"/>
                        </a:rPr>
                        <a:t>Auth., integrity and resilience to DOS.</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883305124"/>
                  </a:ext>
                </a:extLst>
              </a:tr>
            </a:tbl>
          </a:graphicData>
        </a:graphic>
      </p:graphicFrame>
      <p:sp>
        <p:nvSpPr>
          <p:cNvPr id="9" name="TextBox 8">
            <a:extLst>
              <a:ext uri="{FF2B5EF4-FFF2-40B4-BE49-F238E27FC236}">
                <a16:creationId xmlns:a16="http://schemas.microsoft.com/office/drawing/2014/main" id="{9122F65B-D129-4B5F-82EE-25A83F065CC9}"/>
              </a:ext>
            </a:extLst>
          </p:cNvPr>
          <p:cNvSpPr txBox="1"/>
          <p:nvPr/>
        </p:nvSpPr>
        <p:spPr>
          <a:xfrm>
            <a:off x="1267325" y="5710534"/>
            <a:ext cx="5719011" cy="646331"/>
          </a:xfrm>
          <a:prstGeom prst="rect">
            <a:avLst/>
          </a:prstGeom>
          <a:noFill/>
        </p:spPr>
        <p:txBody>
          <a:bodyPr wrap="square" rtlCol="0">
            <a:spAutoFit/>
          </a:bodyPr>
          <a:lstStyle/>
          <a:p>
            <a:r>
              <a:rPr lang="en-US" sz="1800" dirty="0">
                <a:solidFill>
                  <a:schemeClr val="tx1"/>
                </a:solidFill>
              </a:rPr>
              <a:t>Ref: </a:t>
            </a:r>
            <a:r>
              <a:rPr lang="en-US" sz="1800" dirty="0">
                <a:solidFill>
                  <a:schemeClr val="tx1"/>
                </a:solidFill>
                <a:hlinkClick r:id="rId2"/>
              </a:rPr>
              <a:t>https://avnu.org/wirelessTSN/</a:t>
            </a:r>
            <a:endParaRPr lang="en-US" sz="1800" dirty="0">
              <a:solidFill>
                <a:schemeClr val="tx1"/>
              </a:solidFill>
            </a:endParaRPr>
          </a:p>
          <a:p>
            <a:endParaRPr lang="en-US" sz="1800" dirty="0">
              <a:solidFill>
                <a:schemeClr val="tx1"/>
              </a:solidFill>
            </a:endParaRPr>
          </a:p>
        </p:txBody>
      </p:sp>
    </p:spTree>
    <p:extLst>
      <p:ext uri="{BB962C8B-B14F-4D97-AF65-F5344CB8AC3E}">
        <p14:creationId xmlns:p14="http://schemas.microsoft.com/office/powerpoint/2010/main" val="32783513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A669B-688D-4366-BF53-A43B5142D85F}"/>
              </a:ext>
            </a:extLst>
          </p:cNvPr>
          <p:cNvSpPr>
            <a:spLocks noGrp="1"/>
          </p:cNvSpPr>
          <p:nvPr>
            <p:ph type="title"/>
          </p:nvPr>
        </p:nvSpPr>
        <p:spPr/>
        <p:txBody>
          <a:bodyPr/>
          <a:lstStyle/>
          <a:p>
            <a:r>
              <a:rPr lang="en-US" dirty="0"/>
              <a:t>Requirement considerations</a:t>
            </a:r>
          </a:p>
        </p:txBody>
      </p:sp>
      <p:sp>
        <p:nvSpPr>
          <p:cNvPr id="3" name="Content Placeholder 2">
            <a:extLst>
              <a:ext uri="{FF2B5EF4-FFF2-40B4-BE49-F238E27FC236}">
                <a16:creationId xmlns:a16="http://schemas.microsoft.com/office/drawing/2014/main" id="{750E639C-76F7-45C1-ADE6-801683AC7AE6}"/>
              </a:ext>
            </a:extLst>
          </p:cNvPr>
          <p:cNvSpPr>
            <a:spLocks noGrp="1"/>
          </p:cNvSpPr>
          <p:nvPr>
            <p:ph idx="1"/>
          </p:nvPr>
        </p:nvSpPr>
        <p:spPr>
          <a:xfrm>
            <a:off x="914401" y="1830390"/>
            <a:ext cx="10361084" cy="4494213"/>
          </a:xfrm>
        </p:spPr>
        <p:txBody>
          <a:bodyPr/>
          <a:lstStyle/>
          <a:p>
            <a:pPr>
              <a:buFont typeface="Arial" panose="020B0604020202020204" pitchFamily="34" charset="0"/>
              <a:buChar char="•"/>
            </a:pPr>
            <a:r>
              <a:rPr lang="en-US" dirty="0"/>
              <a:t>Wide range of latency/reliability KPIs</a:t>
            </a:r>
          </a:p>
          <a:p>
            <a:pPr lvl="1">
              <a:buFont typeface="Arial" panose="020B0604020202020204" pitchFamily="34" charset="0"/>
              <a:buChar char="•"/>
            </a:pPr>
            <a:r>
              <a:rPr lang="en-US" dirty="0"/>
              <a:t>Many use cases in the 1 to 50 msec latency range</a:t>
            </a:r>
          </a:p>
          <a:p>
            <a:pPr lvl="1">
              <a:buFont typeface="Arial" panose="020B0604020202020204" pitchFamily="34" charset="0"/>
              <a:buChar char="•"/>
            </a:pPr>
            <a:r>
              <a:rPr lang="en-US" dirty="0"/>
              <a:t>Some use cases (e.g., motion control) need even lower latency 10’s to 100’s microsecs</a:t>
            </a:r>
          </a:p>
          <a:p>
            <a:pPr>
              <a:buFont typeface="Arial" panose="020B0604020202020204" pitchFamily="34" charset="0"/>
              <a:buChar char="•"/>
            </a:pPr>
            <a:r>
              <a:rPr lang="en-US" dirty="0"/>
              <a:t>Most (industrial) applications that need “deterministic” service have predictable behavior</a:t>
            </a:r>
          </a:p>
          <a:p>
            <a:pPr lvl="1">
              <a:buFont typeface="Arial" panose="020B0604020202020204" pitchFamily="34" charset="0"/>
              <a:buChar char="•"/>
            </a:pPr>
            <a:r>
              <a:rPr lang="en-US" dirty="0"/>
              <a:t>Devices need service at periodic intervals for a fixed amount of data (known a priori)</a:t>
            </a:r>
          </a:p>
          <a:p>
            <a:pPr lvl="1">
              <a:buFont typeface="Arial" panose="020B0604020202020204" pitchFamily="34" charset="0"/>
              <a:buChar char="•"/>
            </a:pPr>
            <a:r>
              <a:rPr lang="en-US" dirty="0"/>
              <a:t>Time-critical data needs to be delivered within a deadline</a:t>
            </a:r>
          </a:p>
          <a:p>
            <a:pPr>
              <a:buFont typeface="Arial" panose="020B0604020202020204" pitchFamily="34" charset="0"/>
              <a:buChar char="•"/>
            </a:pPr>
            <a:r>
              <a:rPr lang="en-US" dirty="0"/>
              <a:t>Practical scenarios are managed enterprise/industrial Wi-Fi networks</a:t>
            </a:r>
          </a:p>
          <a:p>
            <a:pPr lvl="1">
              <a:buFont typeface="Arial" panose="020B0604020202020204" pitchFamily="34" charset="0"/>
              <a:buChar char="•"/>
            </a:pPr>
            <a:r>
              <a:rPr lang="en-US" dirty="0"/>
              <a:t>Networks are carefully planned and managed, including coverage tools, frequency planning, admission control policies, etc.</a:t>
            </a:r>
          </a:p>
        </p:txBody>
      </p:sp>
      <p:sp>
        <p:nvSpPr>
          <p:cNvPr id="4" name="Slide Number Placeholder 3">
            <a:extLst>
              <a:ext uri="{FF2B5EF4-FFF2-40B4-BE49-F238E27FC236}">
                <a16:creationId xmlns:a16="http://schemas.microsoft.com/office/drawing/2014/main" id="{4AF54E6C-447A-4089-B69E-850DDB35F42E}"/>
              </a:ext>
            </a:extLst>
          </p:cNvPr>
          <p:cNvSpPr>
            <a:spLocks noGrp="1"/>
          </p:cNvSpPr>
          <p:nvPr>
            <p:ph type="sldNum" idx="12"/>
          </p:nvPr>
        </p:nvSpPr>
        <p:spPr/>
        <p:txBody>
          <a:bodyPr/>
          <a:lstStyle/>
          <a:p>
            <a:r>
              <a:rPr lang="en-GB"/>
              <a:t>Slide </a:t>
            </a:r>
            <a:fld id="{440F5867-744E-4AA6-B0ED-4C44D2DFBB7B}" type="slidenum">
              <a:rPr lang="en-GB" smtClean="0"/>
              <a:pPr/>
              <a:t>8</a:t>
            </a:fld>
            <a:endParaRPr lang="en-GB"/>
          </a:p>
        </p:txBody>
      </p:sp>
      <p:sp>
        <p:nvSpPr>
          <p:cNvPr id="5" name="Footer Placeholder 4">
            <a:extLst>
              <a:ext uri="{FF2B5EF4-FFF2-40B4-BE49-F238E27FC236}">
                <a16:creationId xmlns:a16="http://schemas.microsoft.com/office/drawing/2014/main" id="{573FC8DD-28B8-41F2-A7A5-683A4E278336}"/>
              </a:ext>
            </a:extLst>
          </p:cNvPr>
          <p:cNvSpPr>
            <a:spLocks noGrp="1"/>
          </p:cNvSpPr>
          <p:nvPr>
            <p:ph type="ftr" idx="14"/>
          </p:nvPr>
        </p:nvSpPr>
        <p:spPr/>
        <p:txBody>
          <a:bodyPr/>
          <a:lstStyle/>
          <a:p>
            <a:r>
              <a:rPr lang="en-GB"/>
              <a:t>Dave Cavalcanti, Intel Corporation</a:t>
            </a:r>
          </a:p>
        </p:txBody>
      </p:sp>
      <p:sp>
        <p:nvSpPr>
          <p:cNvPr id="6" name="Date Placeholder 5">
            <a:extLst>
              <a:ext uri="{FF2B5EF4-FFF2-40B4-BE49-F238E27FC236}">
                <a16:creationId xmlns:a16="http://schemas.microsoft.com/office/drawing/2014/main" id="{E460FBC2-5656-453A-A4B4-97B7876C7C97}"/>
              </a:ext>
            </a:extLst>
          </p:cNvPr>
          <p:cNvSpPr>
            <a:spLocks noGrp="1"/>
          </p:cNvSpPr>
          <p:nvPr>
            <p:ph type="dt" idx="15"/>
          </p:nvPr>
        </p:nvSpPr>
        <p:spPr/>
        <p:txBody>
          <a:bodyPr/>
          <a:lstStyle/>
          <a:p>
            <a:r>
              <a:rPr lang="en-US"/>
              <a:t>January 2022</a:t>
            </a:r>
            <a:endParaRPr lang="en-GB"/>
          </a:p>
        </p:txBody>
      </p:sp>
    </p:spTree>
    <p:extLst>
      <p:ext uri="{BB962C8B-B14F-4D97-AF65-F5344CB8AC3E}">
        <p14:creationId xmlns:p14="http://schemas.microsoft.com/office/powerpoint/2010/main" val="22363053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C011053-2F9E-4375-B771-C69D36B3B3E0}"/>
              </a:ext>
            </a:extLst>
          </p:cNvPr>
          <p:cNvSpPr>
            <a:spLocks noGrp="1"/>
          </p:cNvSpPr>
          <p:nvPr>
            <p:ph type="title"/>
          </p:nvPr>
        </p:nvSpPr>
        <p:spPr/>
        <p:txBody>
          <a:bodyPr/>
          <a:lstStyle/>
          <a:p>
            <a:r>
              <a:rPr lang="en-US" dirty="0"/>
              <a:t>Deterministic Wi-Fi</a:t>
            </a:r>
            <a:br>
              <a:rPr lang="en-US" dirty="0"/>
            </a:br>
            <a:endParaRPr lang="en-US" dirty="0"/>
          </a:p>
        </p:txBody>
      </p:sp>
      <p:pic>
        <p:nvPicPr>
          <p:cNvPr id="6" name="Picture 5">
            <a:extLst>
              <a:ext uri="{FF2B5EF4-FFF2-40B4-BE49-F238E27FC236}">
                <a16:creationId xmlns:a16="http://schemas.microsoft.com/office/drawing/2014/main" id="{12B89D93-18E0-4C14-881E-6EE9BFDE5EE9}"/>
              </a:ext>
            </a:extLst>
          </p:cNvPr>
          <p:cNvPicPr>
            <a:picLocks noChangeAspect="1"/>
          </p:cNvPicPr>
          <p:nvPr/>
        </p:nvPicPr>
        <p:blipFill>
          <a:blip r:embed="rId2"/>
          <a:stretch>
            <a:fillRect/>
          </a:stretch>
        </p:blipFill>
        <p:spPr>
          <a:xfrm>
            <a:off x="381000" y="1979831"/>
            <a:ext cx="4642968" cy="4022524"/>
          </a:xfrm>
          <a:prstGeom prst="rect">
            <a:avLst/>
          </a:prstGeom>
        </p:spPr>
      </p:pic>
      <p:sp>
        <p:nvSpPr>
          <p:cNvPr id="2" name="Rectangle 1">
            <a:extLst>
              <a:ext uri="{FF2B5EF4-FFF2-40B4-BE49-F238E27FC236}">
                <a16:creationId xmlns:a16="http://schemas.microsoft.com/office/drawing/2014/main" id="{F8859FC9-C19A-4BA4-9243-51C87B6613A8}"/>
              </a:ext>
            </a:extLst>
          </p:cNvPr>
          <p:cNvSpPr/>
          <p:nvPr/>
        </p:nvSpPr>
        <p:spPr>
          <a:xfrm>
            <a:off x="5315234" y="3817125"/>
            <a:ext cx="2995683" cy="1884012"/>
          </a:xfrm>
          <a:prstGeom prst="rect">
            <a:avLst/>
          </a:prstGeom>
          <a:gradFill>
            <a:gsLst>
              <a:gs pos="0">
                <a:srgbClr val="0068B5"/>
              </a:gs>
              <a:gs pos="100000">
                <a:srgbClr val="00A3F6"/>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r>
              <a:rPr lang="en-US" sz="2000" dirty="0">
                <a:latin typeface="IntelOne Display Medium" panose="020B0703020203020204" pitchFamily="34" charset="0"/>
              </a:rPr>
              <a:t>Wireless TSN</a:t>
            </a:r>
          </a:p>
          <a:p>
            <a:pPr algn="ctr">
              <a:spcBef>
                <a:spcPts val="600"/>
              </a:spcBef>
            </a:pPr>
            <a:r>
              <a:rPr lang="en-US" sz="1400" dirty="0"/>
              <a:t>Time synch (.1AS)</a:t>
            </a:r>
          </a:p>
          <a:p>
            <a:pPr algn="ctr">
              <a:spcBef>
                <a:spcPts val="600"/>
              </a:spcBef>
            </a:pPr>
            <a:r>
              <a:rPr lang="en-US" sz="1400" dirty="0"/>
              <a:t>Time-aware scheduling (.1Qbv)</a:t>
            </a:r>
          </a:p>
          <a:p>
            <a:pPr algn="ctr">
              <a:spcBef>
                <a:spcPts val="600"/>
              </a:spcBef>
            </a:pPr>
            <a:r>
              <a:rPr lang="en-US" sz="1400" dirty="0"/>
              <a:t>Redundancy (.1CB)</a:t>
            </a:r>
          </a:p>
        </p:txBody>
      </p:sp>
      <p:sp>
        <p:nvSpPr>
          <p:cNvPr id="9" name="Rectangle 8">
            <a:extLst>
              <a:ext uri="{FF2B5EF4-FFF2-40B4-BE49-F238E27FC236}">
                <a16:creationId xmlns:a16="http://schemas.microsoft.com/office/drawing/2014/main" id="{E98F5D42-DF6C-4CDF-BE63-9FA58FC76DF6}"/>
              </a:ext>
            </a:extLst>
          </p:cNvPr>
          <p:cNvSpPr/>
          <p:nvPr/>
        </p:nvSpPr>
        <p:spPr>
          <a:xfrm>
            <a:off x="8442846" y="3817125"/>
            <a:ext cx="2995683" cy="1884012"/>
          </a:xfrm>
          <a:prstGeom prst="rect">
            <a:avLst/>
          </a:prstGeom>
          <a:gradFill>
            <a:gsLst>
              <a:gs pos="0">
                <a:srgbClr val="0068B5"/>
              </a:gs>
              <a:gs pos="100000">
                <a:srgbClr val="00A3F6"/>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r>
              <a:rPr lang="en-US" sz="2000" dirty="0">
                <a:latin typeface="IntelOne Display Medium" panose="020B0703020203020204" pitchFamily="34" charset="0"/>
              </a:rPr>
              <a:t>Network</a:t>
            </a:r>
          </a:p>
          <a:p>
            <a:pPr algn="ctr">
              <a:spcBef>
                <a:spcPts val="600"/>
              </a:spcBef>
            </a:pPr>
            <a:r>
              <a:rPr lang="en-US" sz="1400" dirty="0"/>
              <a:t>E2E wireless-wired integration</a:t>
            </a:r>
            <a:br>
              <a:rPr lang="en-US" sz="1400" dirty="0"/>
            </a:br>
            <a:r>
              <a:rPr lang="en-US" sz="1400" dirty="0"/>
              <a:t>Management &amp; scheduling</a:t>
            </a:r>
          </a:p>
        </p:txBody>
      </p:sp>
      <p:sp>
        <p:nvSpPr>
          <p:cNvPr id="10" name="Rectangle 9">
            <a:extLst>
              <a:ext uri="{FF2B5EF4-FFF2-40B4-BE49-F238E27FC236}">
                <a16:creationId xmlns:a16="http://schemas.microsoft.com/office/drawing/2014/main" id="{4BE04862-A6E8-47C0-BFE0-144564BD36D6}"/>
              </a:ext>
            </a:extLst>
          </p:cNvPr>
          <p:cNvSpPr/>
          <p:nvPr/>
        </p:nvSpPr>
        <p:spPr>
          <a:xfrm>
            <a:off x="5315234" y="1808603"/>
            <a:ext cx="2995683" cy="1884012"/>
          </a:xfrm>
          <a:prstGeom prst="rect">
            <a:avLst/>
          </a:prstGeom>
          <a:gradFill>
            <a:gsLst>
              <a:gs pos="0">
                <a:srgbClr val="0068B5"/>
              </a:gs>
              <a:gs pos="100000">
                <a:srgbClr val="00A3F6"/>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r>
              <a:rPr lang="en-US" sz="2000" dirty="0">
                <a:latin typeface="IntelOne Display Medium" panose="020B0703020203020204" pitchFamily="34" charset="0"/>
              </a:rPr>
              <a:t>Enablers</a:t>
            </a:r>
          </a:p>
          <a:p>
            <a:pPr algn="ctr">
              <a:spcBef>
                <a:spcPts val="600"/>
              </a:spcBef>
            </a:pPr>
            <a:r>
              <a:rPr lang="en-US" sz="1400" dirty="0"/>
              <a:t>6 GHz</a:t>
            </a:r>
            <a:br>
              <a:rPr lang="en-US" sz="1400" dirty="0"/>
            </a:br>
            <a:r>
              <a:rPr lang="en-US" sz="1400" dirty="0"/>
              <a:t>Multi-radio clients/ APs</a:t>
            </a:r>
          </a:p>
        </p:txBody>
      </p:sp>
      <p:sp>
        <p:nvSpPr>
          <p:cNvPr id="11" name="Rectangle 10">
            <a:extLst>
              <a:ext uri="{FF2B5EF4-FFF2-40B4-BE49-F238E27FC236}">
                <a16:creationId xmlns:a16="http://schemas.microsoft.com/office/drawing/2014/main" id="{5B48249C-2668-42CD-885D-D556A55ED290}"/>
              </a:ext>
            </a:extLst>
          </p:cNvPr>
          <p:cNvSpPr/>
          <p:nvPr/>
        </p:nvSpPr>
        <p:spPr>
          <a:xfrm>
            <a:off x="8442846" y="1808603"/>
            <a:ext cx="2995683" cy="1884012"/>
          </a:xfrm>
          <a:prstGeom prst="rect">
            <a:avLst/>
          </a:prstGeom>
          <a:gradFill>
            <a:gsLst>
              <a:gs pos="0">
                <a:srgbClr val="0068B5"/>
              </a:gs>
              <a:gs pos="100000">
                <a:srgbClr val="00A3F6"/>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r>
              <a:rPr lang="en-US" sz="2000" dirty="0">
                <a:latin typeface="IntelOne Display Medium" panose="020B0703020203020204" pitchFamily="34" charset="0"/>
              </a:rPr>
              <a:t>Core Capabilities</a:t>
            </a:r>
          </a:p>
          <a:p>
            <a:pPr algn="ctr">
              <a:spcBef>
                <a:spcPts val="600"/>
              </a:spcBef>
            </a:pPr>
            <a:r>
              <a:rPr lang="en-US" sz="1600" dirty="0"/>
              <a:t>QoS management</a:t>
            </a:r>
          </a:p>
          <a:p>
            <a:pPr algn="ctr">
              <a:spcBef>
                <a:spcPts val="600"/>
              </a:spcBef>
            </a:pPr>
            <a:r>
              <a:rPr lang="en-US" sz="1400" dirty="0"/>
              <a:t>Wi-Fi 6: OFDMA, Triggered access</a:t>
            </a:r>
          </a:p>
          <a:p>
            <a:pPr algn="ctr">
              <a:spcBef>
                <a:spcPts val="600"/>
              </a:spcBef>
            </a:pPr>
            <a:r>
              <a:rPr lang="en-US" sz="1400" dirty="0"/>
              <a:t>Wi-Fi 7: MLO,320 MHz, Restricted TWT</a:t>
            </a:r>
          </a:p>
        </p:txBody>
      </p:sp>
      <p:sp>
        <p:nvSpPr>
          <p:cNvPr id="12" name="Diamond 11">
            <a:extLst>
              <a:ext uri="{FF2B5EF4-FFF2-40B4-BE49-F238E27FC236}">
                <a16:creationId xmlns:a16="http://schemas.microsoft.com/office/drawing/2014/main" id="{7CCB90BF-9CE7-4C93-9499-4D62A1EDA981}"/>
              </a:ext>
            </a:extLst>
          </p:cNvPr>
          <p:cNvSpPr/>
          <p:nvPr/>
        </p:nvSpPr>
        <p:spPr>
          <a:xfrm>
            <a:off x="7523897" y="2901885"/>
            <a:ext cx="1705970" cy="1705970"/>
          </a:xfrm>
          <a:prstGeom prst="diamond">
            <a:avLst/>
          </a:prstGeom>
          <a:gradFill>
            <a:gsLst>
              <a:gs pos="0">
                <a:srgbClr val="00285A"/>
              </a:gs>
              <a:gs pos="100000">
                <a:srgbClr val="004A86"/>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none" tIns="182880" rtlCol="0" anchor="ctr"/>
          <a:lstStyle/>
          <a:p>
            <a:pPr algn="ctr"/>
            <a:r>
              <a:rPr lang="en-US" sz="1400" dirty="0">
                <a:solidFill>
                  <a:schemeClr val="accent3"/>
                </a:solidFill>
              </a:rPr>
              <a:t>Deterministic </a:t>
            </a:r>
            <a:br>
              <a:rPr lang="en-US" sz="1400" dirty="0">
                <a:solidFill>
                  <a:schemeClr val="accent3"/>
                </a:solidFill>
              </a:rPr>
            </a:br>
            <a:r>
              <a:rPr lang="en-US" sz="1400" dirty="0">
                <a:solidFill>
                  <a:schemeClr val="accent3"/>
                </a:solidFill>
              </a:rPr>
              <a:t>Wi-Fi Enabling </a:t>
            </a:r>
            <a:br>
              <a:rPr lang="en-US" sz="1400" dirty="0">
                <a:solidFill>
                  <a:schemeClr val="accent3"/>
                </a:solidFill>
              </a:rPr>
            </a:br>
            <a:r>
              <a:rPr lang="en-US" sz="1400" dirty="0">
                <a:solidFill>
                  <a:schemeClr val="accent3"/>
                </a:solidFill>
              </a:rPr>
              <a:t>Tools</a:t>
            </a:r>
          </a:p>
        </p:txBody>
      </p:sp>
      <p:sp>
        <p:nvSpPr>
          <p:cNvPr id="4" name="Date Placeholder 3">
            <a:extLst>
              <a:ext uri="{FF2B5EF4-FFF2-40B4-BE49-F238E27FC236}">
                <a16:creationId xmlns:a16="http://schemas.microsoft.com/office/drawing/2014/main" id="{91AB6FEE-8F53-45E0-8453-36CACE5FA877}"/>
              </a:ext>
            </a:extLst>
          </p:cNvPr>
          <p:cNvSpPr>
            <a:spLocks noGrp="1"/>
          </p:cNvSpPr>
          <p:nvPr>
            <p:ph type="dt" idx="10"/>
          </p:nvPr>
        </p:nvSpPr>
        <p:spPr/>
        <p:txBody>
          <a:bodyPr/>
          <a:lstStyle/>
          <a:p>
            <a:r>
              <a:rPr lang="en-US"/>
              <a:t>January 2022</a:t>
            </a:r>
            <a:endParaRPr lang="en-GB"/>
          </a:p>
        </p:txBody>
      </p:sp>
      <p:sp>
        <p:nvSpPr>
          <p:cNvPr id="5" name="Footer Placeholder 4">
            <a:extLst>
              <a:ext uri="{FF2B5EF4-FFF2-40B4-BE49-F238E27FC236}">
                <a16:creationId xmlns:a16="http://schemas.microsoft.com/office/drawing/2014/main" id="{961800FD-9EF0-461E-8214-5DF0789A1249}"/>
              </a:ext>
            </a:extLst>
          </p:cNvPr>
          <p:cNvSpPr>
            <a:spLocks noGrp="1"/>
          </p:cNvSpPr>
          <p:nvPr>
            <p:ph type="ftr" idx="11"/>
          </p:nvPr>
        </p:nvSpPr>
        <p:spPr/>
        <p:txBody>
          <a:bodyPr/>
          <a:lstStyle/>
          <a:p>
            <a:r>
              <a:rPr lang="en-GB"/>
              <a:t>Dave Cavalcanti, Intel Corporation</a:t>
            </a:r>
          </a:p>
        </p:txBody>
      </p:sp>
      <p:sp>
        <p:nvSpPr>
          <p:cNvPr id="7" name="Slide Number Placeholder 6">
            <a:extLst>
              <a:ext uri="{FF2B5EF4-FFF2-40B4-BE49-F238E27FC236}">
                <a16:creationId xmlns:a16="http://schemas.microsoft.com/office/drawing/2014/main" id="{96E75D8B-C82E-4084-B687-2F6767A2AA7E}"/>
              </a:ext>
            </a:extLst>
          </p:cNvPr>
          <p:cNvSpPr>
            <a:spLocks noGrp="1"/>
          </p:cNvSpPr>
          <p:nvPr>
            <p:ph type="sldNum" idx="12"/>
          </p:nvPr>
        </p:nvSpPr>
        <p:spPr/>
        <p:txBody>
          <a:bodyPr/>
          <a:lstStyle/>
          <a:p>
            <a:r>
              <a:rPr lang="en-GB"/>
              <a:t>Slide </a:t>
            </a:r>
            <a:fld id="{06B781AF-4CCF-49B0-A572-DE54FBE5D942}" type="slidenum">
              <a:rPr lang="en-GB" smtClean="0"/>
              <a:pPr/>
              <a:t>9</a:t>
            </a:fld>
            <a:endParaRPr lang="en-GB"/>
          </a:p>
        </p:txBody>
      </p:sp>
    </p:spTree>
    <p:extLst>
      <p:ext uri="{BB962C8B-B14F-4D97-AF65-F5344CB8AC3E}">
        <p14:creationId xmlns:p14="http://schemas.microsoft.com/office/powerpoint/2010/main" val="3212608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802-11-Submission-16-9.potx" id="{5CD6ABF7-B8BD-443A-9DC0-E5B38AC683DA}" vid="{19A33F2F-E7B4-4D20-A394-337028C24156}"/>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31111</TotalTime>
  <Words>2276</Words>
  <Application>Microsoft Office PowerPoint</Application>
  <PresentationFormat>Widescreen</PresentationFormat>
  <Paragraphs>462</Paragraphs>
  <Slides>24</Slides>
  <Notes>5</Notes>
  <HiddenSlides>0</HiddenSlides>
  <MMClips>1</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2</vt:i4>
      </vt:variant>
      <vt:variant>
        <vt:lpstr>Slide Titles</vt:lpstr>
      </vt:variant>
      <vt:variant>
        <vt:i4>24</vt:i4>
      </vt:variant>
    </vt:vector>
  </HeadingPairs>
  <TitlesOfParts>
    <vt:vector size="37" baseType="lpstr">
      <vt:lpstr>Arial</vt:lpstr>
      <vt:lpstr>Calibri</vt:lpstr>
      <vt:lpstr>Cambria Math</vt:lpstr>
      <vt:lpstr>Georgia</vt:lpstr>
      <vt:lpstr>Intel Clear</vt:lpstr>
      <vt:lpstr>Intel Clear Light</vt:lpstr>
      <vt:lpstr>IntelOne Display Medium</vt:lpstr>
      <vt:lpstr>IntelOne Display Regular</vt:lpstr>
      <vt:lpstr>Times New Roman</vt:lpstr>
      <vt:lpstr>Wingdings</vt:lpstr>
      <vt:lpstr>Office Theme</vt:lpstr>
      <vt:lpstr>Document</vt:lpstr>
      <vt:lpstr>Visio</vt:lpstr>
      <vt:lpstr>Wi-Fi and TSN enabling deterministic wireless for time-sensitive applications</vt:lpstr>
      <vt:lpstr>Introduction</vt:lpstr>
      <vt:lpstr>Application Classes</vt:lpstr>
      <vt:lpstr>Time synchronization and timeliness requirements for Isochronous applications</vt:lpstr>
      <vt:lpstr>Use cases and requirements (802.11 RTA TIG Report)</vt:lpstr>
      <vt:lpstr>Use cases and requirements (5G ACIA White Paper)</vt:lpstr>
      <vt:lpstr>Leading Use Cases and Requirements (Avnu Alliance WTSN Working Group)</vt:lpstr>
      <vt:lpstr>Requirement considerations</vt:lpstr>
      <vt:lpstr>Deterministic Wi-Fi </vt:lpstr>
      <vt:lpstr>Wi-Fi 6E: Wi-Fi 6 in 6 GHz</vt:lpstr>
      <vt:lpstr>Unlicensed 6 GHz Worldwide Regulatory Status</vt:lpstr>
      <vt:lpstr>A simple 802.11 latency analysis</vt:lpstr>
      <vt:lpstr>Latency and predictability enhanced with 802.11ax scheduled access</vt:lpstr>
      <vt:lpstr>TSN “toolbox” and 802.11 (Wi-Fi) support</vt:lpstr>
      <vt:lpstr>Time Synchronization (802.1AS) &amp; Time-Aware Shaping (802.1Qbv) over 802.11</vt:lpstr>
      <vt:lpstr>802.1Qbv Scheduling over Wi-Fi 6</vt:lpstr>
      <vt:lpstr>Network Configuration &amp; Management</vt:lpstr>
      <vt:lpstr>Wi-Fi 7 enhancements for low latency &amp; TSN</vt:lpstr>
      <vt:lpstr>Wi-Fi and TSN Evolution</vt:lpstr>
      <vt:lpstr>PowerPoint Presentation</vt:lpstr>
      <vt:lpstr>Wi-Fi 6 in Industrial IOT</vt:lpstr>
      <vt:lpstr>Fine manipulation over Wi-Fi</vt:lpstr>
      <vt:lpstr>Ecosystem activities in WBA and Avnu Alliance</vt:lpstr>
      <vt:lpstr>Conclusions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Enhancements for QoS and low latency in 802.11be R1</dc:title>
  <dc:creator>Cavalcanti, Dave</dc:creator>
  <cp:lastModifiedBy>Cavalcanti, Dave</cp:lastModifiedBy>
  <cp:revision>11</cp:revision>
  <dcterms:created xsi:type="dcterms:W3CDTF">2020-10-20T19:57:38Z</dcterms:created>
  <dcterms:modified xsi:type="dcterms:W3CDTF">2022-01-14T22:16:41Z</dcterms:modified>
</cp:coreProperties>
</file>